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drawings/drawing6.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0.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drawings/drawing12.xml" ContentType="application/vnd.openxmlformats-officedocument.drawingml.chartshapes+xml"/>
  <Override PartName="/ppt/notesSlides/notesSlide18.xml" ContentType="application/vnd.openxmlformats-officedocument.presentationml.notesSlide+xml"/>
  <Override PartName="/ppt/charts/chart15.xml" ContentType="application/vnd.openxmlformats-officedocument.drawingml.chart+xml"/>
  <Override PartName="/ppt/drawings/drawing13.xml" ContentType="application/vnd.openxmlformats-officedocument.drawingml.chartshapes+xml"/>
  <Override PartName="/ppt/notesSlides/notesSlide19.xml" ContentType="application/vnd.openxmlformats-officedocument.presentationml.notesSlide+xml"/>
  <Override PartName="/ppt/charts/chart16.xml" ContentType="application/vnd.openxmlformats-officedocument.drawingml.chart+xml"/>
  <Override PartName="/ppt/drawings/drawing14.xml" ContentType="application/vnd.openxmlformats-officedocument.drawingml.chartshapes+xml"/>
  <Override PartName="/ppt/notesSlides/notesSlide20.xml" ContentType="application/vnd.openxmlformats-officedocument.presentationml.notesSlide+xml"/>
  <Override PartName="/ppt/charts/chart17.xml" ContentType="application/vnd.openxmlformats-officedocument.drawingml.chart+xml"/>
  <Override PartName="/ppt/drawings/drawing15.xml" ContentType="application/vnd.openxmlformats-officedocument.drawingml.chartshapes+xml"/>
  <Override PartName="/ppt/notesSlides/notesSlide21.xml" ContentType="application/vnd.openxmlformats-officedocument.presentationml.notesSlide+xml"/>
  <Override PartName="/ppt/charts/chart18.xml" ContentType="application/vnd.openxmlformats-officedocument.drawingml.chart+xml"/>
  <Override PartName="/ppt/drawings/drawing16.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9.xml" ContentType="application/vnd.openxmlformats-officedocument.drawingml.chart+xml"/>
  <Override PartName="/ppt/drawings/drawing17.xml" ContentType="application/vnd.openxmlformats-officedocument.drawingml.chartshapes+xml"/>
  <Override PartName="/ppt/notesSlides/notesSlide24.xml" ContentType="application/vnd.openxmlformats-officedocument.presentationml.notesSlide+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notesSlides/notesSlide2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drawings/drawing18.xml" ContentType="application/vnd.openxmlformats-officedocument.drawingml.chartshapes+xml"/>
  <Override PartName="/ppt/notesSlides/notesSlide27.xml" ContentType="application/vnd.openxmlformats-officedocument.presentationml.notesSlide+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88" r:id="rId2"/>
  </p:sldMasterIdLst>
  <p:notesMasterIdLst>
    <p:notesMasterId r:id="rId33"/>
  </p:notesMasterIdLst>
  <p:handoutMasterIdLst>
    <p:handoutMasterId r:id="rId34"/>
  </p:handoutMasterIdLst>
  <p:sldIdLst>
    <p:sldId id="421" r:id="rId3"/>
    <p:sldId id="402" r:id="rId4"/>
    <p:sldId id="364" r:id="rId5"/>
    <p:sldId id="397" r:id="rId6"/>
    <p:sldId id="366" r:id="rId7"/>
    <p:sldId id="409" r:id="rId8"/>
    <p:sldId id="371" r:id="rId9"/>
    <p:sldId id="372" r:id="rId10"/>
    <p:sldId id="414" r:id="rId11"/>
    <p:sldId id="399" r:id="rId12"/>
    <p:sldId id="373" r:id="rId13"/>
    <p:sldId id="377" r:id="rId14"/>
    <p:sldId id="400" r:id="rId15"/>
    <p:sldId id="415" r:id="rId16"/>
    <p:sldId id="379" r:id="rId17"/>
    <p:sldId id="380" r:id="rId18"/>
    <p:sldId id="382" r:id="rId19"/>
    <p:sldId id="383" r:id="rId20"/>
    <p:sldId id="384" r:id="rId21"/>
    <p:sldId id="385" r:id="rId22"/>
    <p:sldId id="419" r:id="rId23"/>
    <p:sldId id="387" r:id="rId24"/>
    <p:sldId id="388" r:id="rId25"/>
    <p:sldId id="390" r:id="rId26"/>
    <p:sldId id="420" r:id="rId27"/>
    <p:sldId id="389" r:id="rId28"/>
    <p:sldId id="392" r:id="rId29"/>
    <p:sldId id="393" r:id="rId30"/>
    <p:sldId id="394" r:id="rId31"/>
    <p:sldId id="422"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insky, Jennifer Hrabchak" initials="MJ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4D76"/>
    <a:srgbClr val="49182D"/>
    <a:srgbClr val="087E76"/>
    <a:srgbClr val="0097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6" autoAdjust="0"/>
    <p:restoredTop sz="87738" autoAdjust="0"/>
  </p:normalViewPr>
  <p:slideViewPr>
    <p:cSldViewPr snapToGrid="0" snapToObjects="1">
      <p:cViewPr varScale="1">
        <p:scale>
          <a:sx n="75" d="100"/>
          <a:sy n="75" d="100"/>
        </p:scale>
        <p:origin x="900"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002819092057937E-2"/>
          <c:y val="0.11573935314537295"/>
          <c:w val="0.87171041119860027"/>
          <c:h val="0.57438510710354751"/>
        </c:manualLayout>
      </c:layout>
      <c:barChart>
        <c:barDir val="col"/>
        <c:grouping val="clustered"/>
        <c:varyColors val="0"/>
        <c:ser>
          <c:idx val="1"/>
          <c:order val="1"/>
          <c:tx>
            <c:strRef>
              <c:f>Sheet1!$C$1</c:f>
              <c:strCache>
                <c:ptCount val="1"/>
                <c:pt idx="0">
                  <c:v>Renter Households</c:v>
                </c:pt>
              </c:strCache>
            </c:strRef>
          </c:tx>
          <c:spPr>
            <a:gradFill>
              <a:gsLst>
                <a:gs pos="0">
                  <a:schemeClr val="bg1">
                    <a:lumMod val="50000"/>
                  </a:schemeClr>
                </a:gs>
                <a:gs pos="50000">
                  <a:schemeClr val="bg1">
                    <a:lumMod val="65000"/>
                  </a:schemeClr>
                </a:gs>
                <a:gs pos="100000">
                  <a:schemeClr val="bg1">
                    <a:lumMod val="50000"/>
                  </a:schemeClr>
                </a:gs>
              </a:gsLst>
              <a:lin ang="10800000" scaled="0"/>
            </a:gradFill>
          </c:spPr>
          <c:invertIfNegative val="0"/>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Sheet1!$C$2:$C$27</c:f>
              <c:numCache>
                <c:formatCode>General</c:formatCode>
                <c:ptCount val="26"/>
                <c:pt idx="0">
                  <c:v>33976</c:v>
                </c:pt>
                <c:pt idx="1">
                  <c:v>34242</c:v>
                </c:pt>
                <c:pt idx="2">
                  <c:v>34568</c:v>
                </c:pt>
                <c:pt idx="3">
                  <c:v>34730</c:v>
                </c:pt>
                <c:pt idx="4">
                  <c:v>35184</c:v>
                </c:pt>
                <c:pt idx="5">
                  <c:v>35558</c:v>
                </c:pt>
                <c:pt idx="6">
                  <c:v>35246</c:v>
                </c:pt>
                <c:pt idx="7">
                  <c:v>34943</c:v>
                </c:pt>
                <c:pt idx="8">
                  <c:v>35059</c:v>
                </c:pt>
                <c:pt idx="9">
                  <c:v>34896</c:v>
                </c:pt>
                <c:pt idx="10">
                  <c:v>33362</c:v>
                </c:pt>
                <c:pt idx="11">
                  <c:v>33420</c:v>
                </c:pt>
                <c:pt idx="12">
                  <c:v>33803</c:v>
                </c:pt>
                <c:pt idx="13">
                  <c:v>33684</c:v>
                </c:pt>
                <c:pt idx="14">
                  <c:v>33331</c:v>
                </c:pt>
                <c:pt idx="15">
                  <c:v>34073</c:v>
                </c:pt>
                <c:pt idx="16">
                  <c:v>34563</c:v>
                </c:pt>
                <c:pt idx="17">
                  <c:v>35465</c:v>
                </c:pt>
                <c:pt idx="18">
                  <c:v>35947</c:v>
                </c:pt>
                <c:pt idx="19">
                  <c:v>36660</c:v>
                </c:pt>
                <c:pt idx="20">
                  <c:v>37430</c:v>
                </c:pt>
                <c:pt idx="21">
                  <c:v>38407</c:v>
                </c:pt>
                <c:pt idx="22">
                  <c:v>39528</c:v>
                </c:pt>
                <c:pt idx="23">
                  <c:v>40125</c:v>
                </c:pt>
                <c:pt idx="24">
                  <c:v>41237</c:v>
                </c:pt>
                <c:pt idx="25">
                  <c:v>42609</c:v>
                </c:pt>
              </c:numCache>
            </c:numRef>
          </c:val>
        </c:ser>
        <c:dLbls>
          <c:showLegendKey val="0"/>
          <c:showVal val="0"/>
          <c:showCatName val="0"/>
          <c:showSerName val="0"/>
          <c:showPercent val="0"/>
          <c:showBubbleSize val="0"/>
        </c:dLbls>
        <c:gapWidth val="150"/>
        <c:axId val="308616904"/>
        <c:axId val="308617688"/>
      </c:barChart>
      <c:lineChart>
        <c:grouping val="standard"/>
        <c:varyColors val="0"/>
        <c:ser>
          <c:idx val="0"/>
          <c:order val="0"/>
          <c:tx>
            <c:strRef>
              <c:f>Sheet1!$B$1</c:f>
              <c:strCache>
                <c:ptCount val="1"/>
                <c:pt idx="0">
                  <c:v>Homeownership Rate</c:v>
                </c:pt>
              </c:strCache>
            </c:strRef>
          </c:tx>
          <c:spPr>
            <a:ln w="76200">
              <a:solidFill>
                <a:schemeClr val="accent3">
                  <a:lumMod val="50000"/>
                </a:schemeClr>
              </a:solidFill>
              <a:prstDash val="solid"/>
            </a:ln>
          </c:spPr>
          <c:marker>
            <c:symbol val="none"/>
          </c:marker>
          <c:cat>
            <c:numRef>
              <c:f>Sheet1!$A$2:$A$27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Sheet1!$B$2:$B$27</c:f>
              <c:numCache>
                <c:formatCode>General</c:formatCode>
                <c:ptCount val="26"/>
                <c:pt idx="0">
                  <c:v>63.9</c:v>
                </c:pt>
                <c:pt idx="1">
                  <c:v>64.099999999999994</c:v>
                </c:pt>
                <c:pt idx="2">
                  <c:v>64.099999999999994</c:v>
                </c:pt>
                <c:pt idx="3">
                  <c:v>64</c:v>
                </c:pt>
                <c:pt idx="4">
                  <c:v>64</c:v>
                </c:pt>
                <c:pt idx="5">
                  <c:v>64.7</c:v>
                </c:pt>
                <c:pt idx="6">
                  <c:v>65.400000000000006</c:v>
                </c:pt>
                <c:pt idx="7">
                  <c:v>65.7</c:v>
                </c:pt>
                <c:pt idx="8">
                  <c:v>66.3</c:v>
                </c:pt>
                <c:pt idx="9">
                  <c:v>66.8</c:v>
                </c:pt>
                <c:pt idx="10">
                  <c:v>67.400000000000006</c:v>
                </c:pt>
                <c:pt idx="11">
                  <c:v>67.8</c:v>
                </c:pt>
                <c:pt idx="12">
                  <c:v>67.900000000000006</c:v>
                </c:pt>
                <c:pt idx="13">
                  <c:v>68.3</c:v>
                </c:pt>
                <c:pt idx="14">
                  <c:v>69</c:v>
                </c:pt>
                <c:pt idx="15">
                  <c:v>68.900000000000006</c:v>
                </c:pt>
                <c:pt idx="16">
                  <c:v>68.8</c:v>
                </c:pt>
                <c:pt idx="17">
                  <c:v>68.099999999999994</c:v>
                </c:pt>
                <c:pt idx="18">
                  <c:v>67.8</c:v>
                </c:pt>
                <c:pt idx="19">
                  <c:v>67.400000000000006</c:v>
                </c:pt>
                <c:pt idx="20">
                  <c:v>66.900000000000006</c:v>
                </c:pt>
                <c:pt idx="21">
                  <c:v>66.099999999999994</c:v>
                </c:pt>
                <c:pt idx="22">
                  <c:v>65.400000000000006</c:v>
                </c:pt>
                <c:pt idx="23">
                  <c:v>65.099999999999994</c:v>
                </c:pt>
                <c:pt idx="24">
                  <c:v>64.5</c:v>
                </c:pt>
                <c:pt idx="25">
                  <c:v>63.7</c:v>
                </c:pt>
              </c:numCache>
            </c:numRef>
          </c:val>
          <c:smooth val="0"/>
        </c:ser>
        <c:dLbls>
          <c:showLegendKey val="0"/>
          <c:showVal val="0"/>
          <c:showCatName val="0"/>
          <c:showSerName val="0"/>
          <c:showPercent val="0"/>
          <c:showBubbleSize val="0"/>
        </c:dLbls>
        <c:marker val="1"/>
        <c:smooth val="0"/>
        <c:axId val="308618472"/>
        <c:axId val="308618080"/>
      </c:lineChart>
      <c:catAx>
        <c:axId val="308616904"/>
        <c:scaling>
          <c:orientation val="minMax"/>
        </c:scaling>
        <c:delete val="0"/>
        <c:axPos val="b"/>
        <c:numFmt formatCode="General" sourceLinked="1"/>
        <c:majorTickMark val="out"/>
        <c:minorTickMark val="none"/>
        <c:tickLblPos val="nextTo"/>
        <c:txPr>
          <a:bodyPr/>
          <a:lstStyle/>
          <a:p>
            <a:pPr>
              <a:defRPr sz="1600" b="0"/>
            </a:pPr>
            <a:endParaRPr lang="en-US"/>
          </a:p>
        </c:txPr>
        <c:crossAx val="308617688"/>
        <c:crosses val="autoZero"/>
        <c:auto val="1"/>
        <c:lblAlgn val="ctr"/>
        <c:lblOffset val="100"/>
        <c:noMultiLvlLbl val="0"/>
      </c:catAx>
      <c:valAx>
        <c:axId val="308617688"/>
        <c:scaling>
          <c:orientation val="minMax"/>
          <c:max val="44000"/>
          <c:min val="30000"/>
        </c:scaling>
        <c:delete val="0"/>
        <c:axPos val="l"/>
        <c:majorGridlines/>
        <c:numFmt formatCode="#,##0" sourceLinked="0"/>
        <c:majorTickMark val="out"/>
        <c:minorTickMark val="none"/>
        <c:tickLblPos val="nextTo"/>
        <c:txPr>
          <a:bodyPr/>
          <a:lstStyle/>
          <a:p>
            <a:pPr>
              <a:defRPr sz="1600"/>
            </a:pPr>
            <a:endParaRPr lang="en-US"/>
          </a:p>
        </c:txPr>
        <c:crossAx val="308616904"/>
        <c:crosses val="autoZero"/>
        <c:crossBetween val="between"/>
        <c:dispUnits>
          <c:builtInUnit val="thousands"/>
        </c:dispUnits>
      </c:valAx>
      <c:valAx>
        <c:axId val="308618080"/>
        <c:scaling>
          <c:orientation val="minMax"/>
          <c:max val="74"/>
          <c:min val="60"/>
        </c:scaling>
        <c:delete val="0"/>
        <c:axPos val="r"/>
        <c:numFmt formatCode="General" sourceLinked="1"/>
        <c:majorTickMark val="out"/>
        <c:minorTickMark val="none"/>
        <c:tickLblPos val="nextTo"/>
        <c:txPr>
          <a:bodyPr/>
          <a:lstStyle/>
          <a:p>
            <a:pPr>
              <a:defRPr sz="1600"/>
            </a:pPr>
            <a:endParaRPr lang="en-US"/>
          </a:p>
        </c:txPr>
        <c:crossAx val="308618472"/>
        <c:crosses val="max"/>
        <c:crossBetween val="between"/>
      </c:valAx>
      <c:catAx>
        <c:axId val="308618472"/>
        <c:scaling>
          <c:orientation val="minMax"/>
        </c:scaling>
        <c:delete val="1"/>
        <c:axPos val="b"/>
        <c:numFmt formatCode="General" sourceLinked="1"/>
        <c:majorTickMark val="out"/>
        <c:minorTickMark val="none"/>
        <c:tickLblPos val="nextTo"/>
        <c:crossAx val="308618080"/>
        <c:crosses val="autoZero"/>
        <c:auto val="1"/>
        <c:lblAlgn val="ctr"/>
        <c:lblOffset val="100"/>
        <c:noMultiLvlLbl val="0"/>
      </c:catAx>
    </c:plotArea>
    <c:legend>
      <c:legendPos val="b"/>
      <c:layout>
        <c:manualLayout>
          <c:xMode val="edge"/>
          <c:yMode val="edge"/>
          <c:x val="0.1262764897443375"/>
          <c:y val="0.80719716006904241"/>
          <c:w val="0.71326868863614268"/>
          <c:h val="8.040026246719160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286769709341881E-2"/>
          <c:y val="0.10767483701634072"/>
          <c:w val="0.92939280159424531"/>
          <c:h val="0.47648188129709595"/>
        </c:manualLayout>
      </c:layout>
      <c:barChart>
        <c:barDir val="col"/>
        <c:grouping val="clustered"/>
        <c:varyColors val="0"/>
        <c:ser>
          <c:idx val="0"/>
          <c:order val="0"/>
          <c:tx>
            <c:strRef>
              <c:f>Sheet1!$B$1</c:f>
              <c:strCache>
                <c:ptCount val="1"/>
                <c:pt idx="0">
                  <c:v>2010</c:v>
                </c:pt>
              </c:strCache>
            </c:strRef>
          </c:tx>
          <c:spPr>
            <a:gradFill>
              <a:gsLst>
                <a:gs pos="0">
                  <a:schemeClr val="accent1"/>
                </a:gs>
                <a:gs pos="48000">
                  <a:schemeClr val="accent1">
                    <a:lumMod val="90000"/>
                    <a:lumOff val="10000"/>
                  </a:schemeClr>
                </a:gs>
                <a:gs pos="100000">
                  <a:schemeClr val="accent1"/>
                </a:gs>
              </a:gsLst>
              <a:lin ang="10800000" scaled="0"/>
            </a:gradFill>
          </c:spPr>
          <c:invertIfNegative val="0"/>
          <c:cat>
            <c:strRef>
              <c:f>Sheet1!$A$2:$A$16</c:f>
              <c:strCache>
                <c:ptCount val="15"/>
                <c:pt idx="0">
                  <c:v>Houston</c:v>
                </c:pt>
                <c:pt idx="1">
                  <c:v>Atlanta</c:v>
                </c:pt>
                <c:pt idx="2">
                  <c:v>Phoenix</c:v>
                </c:pt>
                <c:pt idx="3">
                  <c:v>Dallas</c:v>
                </c:pt>
                <c:pt idx="4">
                  <c:v>Detroit</c:v>
                </c:pt>
                <c:pt idx="5">
                  <c:v>Seattle</c:v>
                </c:pt>
                <c:pt idx="6">
                  <c:v>Los Angeles</c:v>
                </c:pt>
                <c:pt idx="7">
                  <c:v>Chicago</c:v>
                </c:pt>
                <c:pt idx="8">
                  <c:v>Philadelphia</c:v>
                </c:pt>
                <c:pt idx="9">
                  <c:v>Denver</c:v>
                </c:pt>
                <c:pt idx="10">
                  <c:v>San Diego</c:v>
                </c:pt>
                <c:pt idx="11">
                  <c:v>Washington, DC</c:v>
                </c:pt>
                <c:pt idx="12">
                  <c:v>Boston</c:v>
                </c:pt>
                <c:pt idx="13">
                  <c:v>Minneapolis</c:v>
                </c:pt>
                <c:pt idx="14">
                  <c:v>New York</c:v>
                </c:pt>
              </c:strCache>
            </c:strRef>
          </c:cat>
          <c:val>
            <c:numRef>
              <c:f>Sheet1!$B$2:$B$16</c:f>
              <c:numCache>
                <c:formatCode>General</c:formatCode>
                <c:ptCount val="15"/>
                <c:pt idx="0">
                  <c:v>10.999999999999998</c:v>
                </c:pt>
                <c:pt idx="1">
                  <c:v>10.099999999999998</c:v>
                </c:pt>
                <c:pt idx="2">
                  <c:v>9.8999999999999986</c:v>
                </c:pt>
                <c:pt idx="3">
                  <c:v>8.4999999999999964</c:v>
                </c:pt>
                <c:pt idx="4">
                  <c:v>6.5999999999999943</c:v>
                </c:pt>
                <c:pt idx="5">
                  <c:v>6.0000000000000053</c:v>
                </c:pt>
                <c:pt idx="6">
                  <c:v>5.9000000000000057</c:v>
                </c:pt>
                <c:pt idx="7">
                  <c:v>5.8000000000000052</c:v>
                </c:pt>
                <c:pt idx="8">
                  <c:v>5.600000000000005</c:v>
                </c:pt>
                <c:pt idx="9">
                  <c:v>5.3000000000000043</c:v>
                </c:pt>
                <c:pt idx="10">
                  <c:v>4.6000000000000041</c:v>
                </c:pt>
                <c:pt idx="11">
                  <c:v>4.6000000000000041</c:v>
                </c:pt>
                <c:pt idx="12">
                  <c:v>4.2000000000000037</c:v>
                </c:pt>
                <c:pt idx="13">
                  <c:v>4.0000000000000036</c:v>
                </c:pt>
                <c:pt idx="14">
                  <c:v>2.9000000000000026</c:v>
                </c:pt>
              </c:numCache>
            </c:numRef>
          </c:val>
        </c:ser>
        <c:ser>
          <c:idx val="1"/>
          <c:order val="1"/>
          <c:tx>
            <c:strRef>
              <c:f>Sheet1!$C$1</c:f>
              <c:strCache>
                <c:ptCount val="1"/>
                <c:pt idx="0">
                  <c:v>2015</c:v>
                </c:pt>
              </c:strCache>
            </c:strRef>
          </c:tx>
          <c:spPr>
            <a:gradFill>
              <a:gsLst>
                <a:gs pos="0">
                  <a:schemeClr val="accent3">
                    <a:lumMod val="50000"/>
                  </a:schemeClr>
                </a:gs>
                <a:gs pos="48000">
                  <a:schemeClr val="accent3">
                    <a:lumMod val="75000"/>
                  </a:schemeClr>
                </a:gs>
                <a:gs pos="100000">
                  <a:schemeClr val="accent3">
                    <a:lumMod val="50000"/>
                  </a:schemeClr>
                </a:gs>
              </a:gsLst>
              <a:lin ang="10800000" scaled="0"/>
            </a:gradFill>
          </c:spPr>
          <c:invertIfNegative val="0"/>
          <c:cat>
            <c:strRef>
              <c:f>Sheet1!$A$2:$A$16</c:f>
              <c:strCache>
                <c:ptCount val="15"/>
                <c:pt idx="0">
                  <c:v>Houston</c:v>
                </c:pt>
                <c:pt idx="1">
                  <c:v>Atlanta</c:v>
                </c:pt>
                <c:pt idx="2">
                  <c:v>Phoenix</c:v>
                </c:pt>
                <c:pt idx="3">
                  <c:v>Dallas</c:v>
                </c:pt>
                <c:pt idx="4">
                  <c:v>Detroit</c:v>
                </c:pt>
                <c:pt idx="5">
                  <c:v>Seattle</c:v>
                </c:pt>
                <c:pt idx="6">
                  <c:v>Los Angeles</c:v>
                </c:pt>
                <c:pt idx="7">
                  <c:v>Chicago</c:v>
                </c:pt>
                <c:pt idx="8">
                  <c:v>Philadelphia</c:v>
                </c:pt>
                <c:pt idx="9">
                  <c:v>Denver</c:v>
                </c:pt>
                <c:pt idx="10">
                  <c:v>San Diego</c:v>
                </c:pt>
                <c:pt idx="11">
                  <c:v>Washington, DC</c:v>
                </c:pt>
                <c:pt idx="12">
                  <c:v>Boston</c:v>
                </c:pt>
                <c:pt idx="13">
                  <c:v>Minneapolis</c:v>
                </c:pt>
                <c:pt idx="14">
                  <c:v>New York</c:v>
                </c:pt>
              </c:strCache>
            </c:strRef>
          </c:cat>
          <c:val>
            <c:numRef>
              <c:f>Sheet1!$C$2:$C$16</c:f>
              <c:numCache>
                <c:formatCode>General</c:formatCode>
                <c:ptCount val="15"/>
                <c:pt idx="0" formatCode="0.0">
                  <c:v>5.2000000000000046</c:v>
                </c:pt>
                <c:pt idx="1">
                  <c:v>5.0999999999999996</c:v>
                </c:pt>
                <c:pt idx="2">
                  <c:v>5.2</c:v>
                </c:pt>
                <c:pt idx="3">
                  <c:v>4.6000000000000041</c:v>
                </c:pt>
                <c:pt idx="4">
                  <c:v>2.6</c:v>
                </c:pt>
                <c:pt idx="5">
                  <c:v>2.9000000000000026</c:v>
                </c:pt>
                <c:pt idx="6">
                  <c:v>2.7</c:v>
                </c:pt>
                <c:pt idx="7">
                  <c:v>3.5</c:v>
                </c:pt>
                <c:pt idx="8">
                  <c:v>4.3</c:v>
                </c:pt>
                <c:pt idx="9">
                  <c:v>3.7</c:v>
                </c:pt>
                <c:pt idx="10">
                  <c:v>2.9</c:v>
                </c:pt>
                <c:pt idx="11">
                  <c:v>4.0999999999999996</c:v>
                </c:pt>
                <c:pt idx="12">
                  <c:v>2.2999999999999998</c:v>
                </c:pt>
                <c:pt idx="13">
                  <c:v>2.2000000000000002</c:v>
                </c:pt>
                <c:pt idx="14">
                  <c:v>1.7</c:v>
                </c:pt>
              </c:numCache>
            </c:numRef>
          </c:val>
        </c:ser>
        <c:dLbls>
          <c:showLegendKey val="0"/>
          <c:showVal val="0"/>
          <c:showCatName val="0"/>
          <c:showSerName val="0"/>
          <c:showPercent val="0"/>
          <c:showBubbleSize val="0"/>
        </c:dLbls>
        <c:gapWidth val="100"/>
        <c:axId val="311245920"/>
        <c:axId val="311246312"/>
      </c:barChart>
      <c:catAx>
        <c:axId val="311245920"/>
        <c:scaling>
          <c:orientation val="minMax"/>
        </c:scaling>
        <c:delete val="0"/>
        <c:axPos val="b"/>
        <c:numFmt formatCode="General" sourceLinked="0"/>
        <c:majorTickMark val="out"/>
        <c:minorTickMark val="none"/>
        <c:tickLblPos val="nextTo"/>
        <c:txPr>
          <a:bodyPr/>
          <a:lstStyle/>
          <a:p>
            <a:pPr>
              <a:defRPr sz="1400"/>
            </a:pPr>
            <a:endParaRPr lang="en-US"/>
          </a:p>
        </c:txPr>
        <c:crossAx val="311246312"/>
        <c:crosses val="autoZero"/>
        <c:auto val="1"/>
        <c:lblAlgn val="ctr"/>
        <c:lblOffset val="100"/>
        <c:noMultiLvlLbl val="0"/>
      </c:catAx>
      <c:valAx>
        <c:axId val="311246312"/>
        <c:scaling>
          <c:orientation val="minMax"/>
        </c:scaling>
        <c:delete val="0"/>
        <c:axPos val="l"/>
        <c:majorGridlines/>
        <c:numFmt formatCode="#,##0" sourceLinked="0"/>
        <c:majorTickMark val="out"/>
        <c:minorTickMark val="none"/>
        <c:tickLblPos val="nextTo"/>
        <c:txPr>
          <a:bodyPr/>
          <a:lstStyle/>
          <a:p>
            <a:pPr>
              <a:defRPr sz="1600"/>
            </a:pPr>
            <a:endParaRPr lang="en-US"/>
          </a:p>
        </c:txPr>
        <c:crossAx val="311245920"/>
        <c:crosses val="autoZero"/>
        <c:crossBetween val="between"/>
      </c:valAx>
    </c:plotArea>
    <c:legend>
      <c:legendPos val="b"/>
      <c:layout>
        <c:manualLayout>
          <c:xMode val="edge"/>
          <c:yMode val="edge"/>
          <c:x val="0.39079189754058513"/>
          <c:y val="0.79594387959737289"/>
          <c:w val="0.21532978516574316"/>
          <c:h val="6.964757429514859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05744823777747E-2"/>
          <c:y val="0.1096954123249564"/>
          <c:w val="0.90443872562495964"/>
          <c:h val="0.57209321514451417"/>
        </c:manualLayout>
      </c:layout>
      <c:lineChart>
        <c:grouping val="standard"/>
        <c:varyColors val="0"/>
        <c:ser>
          <c:idx val="0"/>
          <c:order val="0"/>
          <c:tx>
            <c:strRef>
              <c:f>Sheet1!$B$6</c:f>
              <c:strCache>
                <c:ptCount val="1"/>
                <c:pt idx="0">
                  <c:v>Starts</c:v>
                </c:pt>
              </c:strCache>
            </c:strRef>
          </c:tx>
          <c:spPr>
            <a:ln w="50800">
              <a:solidFill>
                <a:schemeClr val="accent1"/>
              </a:solidFill>
            </a:ln>
          </c:spPr>
          <c:marker>
            <c:symbol val="none"/>
          </c:marker>
          <c:cat>
            <c:numRef>
              <c:f>Sheet1!$A$7:$A$54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Sheet1!$B$7:$B$54</c:f>
              <c:numCache>
                <c:formatCode>General</c:formatCode>
                <c:ptCount val="46"/>
                <c:pt idx="0">
                  <c:v>620.79999999999995</c:v>
                </c:pt>
                <c:pt idx="1">
                  <c:v>901.4</c:v>
                </c:pt>
                <c:pt idx="2">
                  <c:v>1047.4000000000001</c:v>
                </c:pt>
                <c:pt idx="3">
                  <c:v>913.2</c:v>
                </c:pt>
                <c:pt idx="4">
                  <c:v>449.6</c:v>
                </c:pt>
                <c:pt idx="5">
                  <c:v>268.3</c:v>
                </c:pt>
                <c:pt idx="6">
                  <c:v>375</c:v>
                </c:pt>
                <c:pt idx="7">
                  <c:v>536.1</c:v>
                </c:pt>
                <c:pt idx="8">
                  <c:v>587.1</c:v>
                </c:pt>
                <c:pt idx="9">
                  <c:v>551</c:v>
                </c:pt>
                <c:pt idx="10">
                  <c:v>440</c:v>
                </c:pt>
                <c:pt idx="11">
                  <c:v>378.9</c:v>
                </c:pt>
                <c:pt idx="12">
                  <c:v>399.70000000000005</c:v>
                </c:pt>
                <c:pt idx="13">
                  <c:v>635.5</c:v>
                </c:pt>
                <c:pt idx="14">
                  <c:v>665.3</c:v>
                </c:pt>
                <c:pt idx="15">
                  <c:v>669.5</c:v>
                </c:pt>
                <c:pt idx="16">
                  <c:v>626</c:v>
                </c:pt>
                <c:pt idx="17">
                  <c:v>473.79999999999995</c:v>
                </c:pt>
                <c:pt idx="18">
                  <c:v>406.7</c:v>
                </c:pt>
                <c:pt idx="19">
                  <c:v>372.90000000000003</c:v>
                </c:pt>
                <c:pt idx="20" formatCode="#,##0">
                  <c:v>298</c:v>
                </c:pt>
                <c:pt idx="21" formatCode="#,##0">
                  <c:v>173.5</c:v>
                </c:pt>
                <c:pt idx="22" formatCode="#,##0">
                  <c:v>169.9</c:v>
                </c:pt>
                <c:pt idx="23" formatCode="#,##0">
                  <c:v>162</c:v>
                </c:pt>
                <c:pt idx="24" formatCode="#,##0">
                  <c:v>258.7</c:v>
                </c:pt>
                <c:pt idx="25" formatCode="#,##0">
                  <c:v>277.89999999999998</c:v>
                </c:pt>
                <c:pt idx="26" formatCode="#,##0">
                  <c:v>316.10000000000002</c:v>
                </c:pt>
                <c:pt idx="27" formatCode="#,##0">
                  <c:v>340.3</c:v>
                </c:pt>
                <c:pt idx="28" formatCode="#,##0">
                  <c:v>345.5</c:v>
                </c:pt>
                <c:pt idx="29" formatCode="#,##0">
                  <c:v>338.5</c:v>
                </c:pt>
                <c:pt idx="30" formatCode="#,##0">
                  <c:v>337.8</c:v>
                </c:pt>
                <c:pt idx="31" formatCode="#,##0">
                  <c:v>329.40000000000003</c:v>
                </c:pt>
                <c:pt idx="32" formatCode="#,##0">
                  <c:v>346.4</c:v>
                </c:pt>
                <c:pt idx="33" formatCode="#,##0">
                  <c:v>348.7</c:v>
                </c:pt>
                <c:pt idx="34" formatCode="#,##0">
                  <c:v>345.3</c:v>
                </c:pt>
                <c:pt idx="35" formatCode="#,##0">
                  <c:v>352.5</c:v>
                </c:pt>
                <c:pt idx="36" formatCode="#,##0">
                  <c:v>335.5</c:v>
                </c:pt>
                <c:pt idx="37" formatCode="#,##0">
                  <c:v>309</c:v>
                </c:pt>
                <c:pt idx="38" formatCode="#,##0">
                  <c:v>283.5</c:v>
                </c:pt>
                <c:pt idx="39" formatCode="#,##0">
                  <c:v>108.89999999999999</c:v>
                </c:pt>
                <c:pt idx="40" formatCode="#,##0">
                  <c:v>115.7</c:v>
                </c:pt>
                <c:pt idx="41" formatCode="#,##0">
                  <c:v>178.20000000000002</c:v>
                </c:pt>
                <c:pt idx="42" formatCode="#,##0">
                  <c:v>245.3</c:v>
                </c:pt>
                <c:pt idx="43" formatCode="#,##0">
                  <c:v>307.3</c:v>
                </c:pt>
                <c:pt idx="44" formatCode="#,##0">
                  <c:v>355.4</c:v>
                </c:pt>
                <c:pt idx="45">
                  <c:v>401.33333333333337</c:v>
                </c:pt>
              </c:numCache>
            </c:numRef>
          </c:val>
          <c:smooth val="0"/>
        </c:ser>
        <c:ser>
          <c:idx val="1"/>
          <c:order val="1"/>
          <c:tx>
            <c:strRef>
              <c:f>Sheet1!$C$6</c:f>
              <c:strCache>
                <c:ptCount val="1"/>
                <c:pt idx="0">
                  <c:v>Completions</c:v>
                </c:pt>
              </c:strCache>
            </c:strRef>
          </c:tx>
          <c:spPr>
            <a:ln w="50800">
              <a:solidFill>
                <a:schemeClr val="accent3">
                  <a:lumMod val="50000"/>
                </a:schemeClr>
              </a:solidFill>
            </a:ln>
          </c:spPr>
          <c:marker>
            <c:symbol val="none"/>
          </c:marker>
          <c:cat>
            <c:numRef>
              <c:f>Sheet1!$A$7:$A$54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Sheet1!$C$7:$C$54</c:f>
              <c:numCache>
                <c:formatCode>General</c:formatCode>
                <c:ptCount val="46"/>
                <c:pt idx="0">
                  <c:v>616.6</c:v>
                </c:pt>
                <c:pt idx="1">
                  <c:v>692.2</c:v>
                </c:pt>
                <c:pt idx="2">
                  <c:v>843.90000000000009</c:v>
                </c:pt>
                <c:pt idx="3">
                  <c:v>903.3</c:v>
                </c:pt>
                <c:pt idx="4">
                  <c:v>788.19999999999993</c:v>
                </c:pt>
                <c:pt idx="5">
                  <c:v>442.2</c:v>
                </c:pt>
                <c:pt idx="6">
                  <c:v>342.9</c:v>
                </c:pt>
                <c:pt idx="7">
                  <c:v>398.6</c:v>
                </c:pt>
                <c:pt idx="8">
                  <c:v>498.29999999999995</c:v>
                </c:pt>
                <c:pt idx="9">
                  <c:v>569.79999999999995</c:v>
                </c:pt>
                <c:pt idx="10">
                  <c:v>545.1</c:v>
                </c:pt>
                <c:pt idx="11">
                  <c:v>447.1</c:v>
                </c:pt>
                <c:pt idx="12">
                  <c:v>373.8</c:v>
                </c:pt>
                <c:pt idx="13">
                  <c:v>466.4</c:v>
                </c:pt>
                <c:pt idx="14">
                  <c:v>627</c:v>
                </c:pt>
                <c:pt idx="15">
                  <c:v>630.80000000000007</c:v>
                </c:pt>
                <c:pt idx="16">
                  <c:v>636.20000000000005</c:v>
                </c:pt>
                <c:pt idx="17">
                  <c:v>546</c:v>
                </c:pt>
                <c:pt idx="18">
                  <c:v>445.20000000000005</c:v>
                </c:pt>
                <c:pt idx="19">
                  <c:v>396.59999999999997</c:v>
                </c:pt>
                <c:pt idx="20" formatCode="#,##0">
                  <c:v>342.1</c:v>
                </c:pt>
                <c:pt idx="21" formatCode="#,##0">
                  <c:v>253.39999999999998</c:v>
                </c:pt>
                <c:pt idx="22" formatCode="#,##0">
                  <c:v>194.1</c:v>
                </c:pt>
                <c:pt idx="23" formatCode="#,##0">
                  <c:v>153.4</c:v>
                </c:pt>
                <c:pt idx="24" formatCode="#,##0">
                  <c:v>186.70000000000002</c:v>
                </c:pt>
                <c:pt idx="25" formatCode="#,##0">
                  <c:v>247.10000000000002</c:v>
                </c:pt>
                <c:pt idx="26" formatCode="#,##0">
                  <c:v>284.40000000000003</c:v>
                </c:pt>
                <c:pt idx="27" formatCode="#,##0">
                  <c:v>284.10000000000002</c:v>
                </c:pt>
                <c:pt idx="28" formatCode="#,##0">
                  <c:v>314.5</c:v>
                </c:pt>
                <c:pt idx="29" formatCode="#,##0">
                  <c:v>334.5</c:v>
                </c:pt>
                <c:pt idx="30" formatCode="#,##0">
                  <c:v>332</c:v>
                </c:pt>
                <c:pt idx="31" formatCode="#,##0">
                  <c:v>314.89999999999998</c:v>
                </c:pt>
                <c:pt idx="32" formatCode="#,##0">
                  <c:v>323.2</c:v>
                </c:pt>
                <c:pt idx="33" formatCode="#,##0">
                  <c:v>292.3</c:v>
                </c:pt>
                <c:pt idx="34" formatCode="#,##0">
                  <c:v>310.39999999999998</c:v>
                </c:pt>
                <c:pt idx="35" formatCode="#,##0">
                  <c:v>295.5</c:v>
                </c:pt>
                <c:pt idx="36" formatCode="#,##0">
                  <c:v>325</c:v>
                </c:pt>
                <c:pt idx="37" formatCode="#,##0">
                  <c:v>284.39999999999998</c:v>
                </c:pt>
                <c:pt idx="38" formatCode="#,##0">
                  <c:v>300.89999999999998</c:v>
                </c:pt>
                <c:pt idx="39" formatCode="#,##0">
                  <c:v>274.3</c:v>
                </c:pt>
                <c:pt idx="40" formatCode="#,##0">
                  <c:v>155.4</c:v>
                </c:pt>
                <c:pt idx="41" formatCode="#,##0">
                  <c:v>138.30000000000001</c:v>
                </c:pt>
                <c:pt idx="42" formatCode="#,##0">
                  <c:v>166.29999999999998</c:v>
                </c:pt>
                <c:pt idx="43" formatCode="#,##0">
                  <c:v>195.29999999999998</c:v>
                </c:pt>
                <c:pt idx="44" formatCode="#,##0">
                  <c:v>262.2</c:v>
                </c:pt>
                <c:pt idx="45" formatCode="0.0">
                  <c:v>312.88888888888891</c:v>
                </c:pt>
              </c:numCache>
            </c:numRef>
          </c:val>
          <c:smooth val="0"/>
        </c:ser>
        <c:dLbls>
          <c:showLegendKey val="0"/>
          <c:showVal val="0"/>
          <c:showCatName val="0"/>
          <c:showSerName val="0"/>
          <c:showPercent val="0"/>
          <c:showBubbleSize val="0"/>
        </c:dLbls>
        <c:smooth val="0"/>
        <c:axId val="311479744"/>
        <c:axId val="311480136"/>
      </c:lineChart>
      <c:catAx>
        <c:axId val="311479744"/>
        <c:scaling>
          <c:orientation val="minMax"/>
        </c:scaling>
        <c:delete val="0"/>
        <c:axPos val="b"/>
        <c:numFmt formatCode="General" sourceLinked="1"/>
        <c:majorTickMark val="out"/>
        <c:minorTickMark val="none"/>
        <c:tickLblPos val="nextTo"/>
        <c:txPr>
          <a:bodyPr rot="0"/>
          <a:lstStyle/>
          <a:p>
            <a:pPr>
              <a:defRPr sz="1400"/>
            </a:pPr>
            <a:endParaRPr lang="en-US"/>
          </a:p>
        </c:txPr>
        <c:crossAx val="311480136"/>
        <c:crosses val="autoZero"/>
        <c:auto val="1"/>
        <c:lblAlgn val="ctr"/>
        <c:lblOffset val="100"/>
        <c:tickLblSkip val="5"/>
        <c:noMultiLvlLbl val="0"/>
      </c:catAx>
      <c:valAx>
        <c:axId val="311480136"/>
        <c:scaling>
          <c:orientation val="minMax"/>
        </c:scaling>
        <c:delete val="0"/>
        <c:axPos val="l"/>
        <c:majorGridlines/>
        <c:numFmt formatCode="#,##0" sourceLinked="0"/>
        <c:majorTickMark val="out"/>
        <c:minorTickMark val="none"/>
        <c:tickLblPos val="nextTo"/>
        <c:txPr>
          <a:bodyPr/>
          <a:lstStyle/>
          <a:p>
            <a:pPr>
              <a:defRPr sz="1200"/>
            </a:pPr>
            <a:endParaRPr lang="en-US"/>
          </a:p>
        </c:txPr>
        <c:crossAx val="311479744"/>
        <c:crosses val="autoZero"/>
        <c:crossBetween val="between"/>
        <c:majorUnit val="100"/>
      </c:valAx>
    </c:plotArea>
    <c:legend>
      <c:legendPos val="r"/>
      <c:layout>
        <c:manualLayout>
          <c:xMode val="edge"/>
          <c:yMode val="edge"/>
          <c:x val="0.35544894604419475"/>
          <c:y val="0.78914800110113759"/>
          <c:w val="0.30019633899106318"/>
          <c:h val="9.979629921571704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852874476405932E-2"/>
          <c:y val="0.11581082285313356"/>
          <c:w val="0.91809003688312407"/>
          <c:h val="0.58573613298998439"/>
        </c:manualLayout>
      </c:layout>
      <c:lineChart>
        <c:grouping val="standard"/>
        <c:varyColors val="0"/>
        <c:ser>
          <c:idx val="1"/>
          <c:order val="0"/>
          <c:tx>
            <c:strRef>
              <c:f>Tochart!$C$1</c:f>
              <c:strCache>
                <c:ptCount val="1"/>
                <c:pt idx="0">
                  <c:v>Apartment Property Price Index</c:v>
                </c:pt>
              </c:strCache>
            </c:strRef>
          </c:tx>
          <c:spPr>
            <a:ln w="63500">
              <a:solidFill>
                <a:schemeClr val="accent3">
                  <a:lumMod val="50000"/>
                </a:schemeClr>
              </a:solidFill>
            </a:ln>
          </c:spPr>
          <c:marker>
            <c:symbol val="none"/>
          </c:marker>
          <c:cat>
            <c:numRef>
              <c:f>Tochart!$A$2:$A$118</c:f>
              <c:numCache>
                <c:formatCode>@</c:formatCode>
                <c:ptCount val="117"/>
                <c:pt idx="0">
                  <c:v>2006</c:v>
                </c:pt>
                <c:pt idx="1">
                  <c:v>2006</c:v>
                </c:pt>
                <c:pt idx="2">
                  <c:v>2006</c:v>
                </c:pt>
                <c:pt idx="3">
                  <c:v>2006</c:v>
                </c:pt>
                <c:pt idx="4">
                  <c:v>2006</c:v>
                </c:pt>
                <c:pt idx="5">
                  <c:v>2006</c:v>
                </c:pt>
                <c:pt idx="6">
                  <c:v>2006</c:v>
                </c:pt>
                <c:pt idx="7">
                  <c:v>2006</c:v>
                </c:pt>
                <c:pt idx="8">
                  <c:v>2006</c:v>
                </c:pt>
                <c:pt idx="9">
                  <c:v>2006</c:v>
                </c:pt>
                <c:pt idx="10">
                  <c:v>2006</c:v>
                </c:pt>
                <c:pt idx="11">
                  <c:v>2006</c:v>
                </c:pt>
                <c:pt idx="12">
                  <c:v>2007</c:v>
                </c:pt>
                <c:pt idx="13">
                  <c:v>2007</c:v>
                </c:pt>
                <c:pt idx="14">
                  <c:v>2007</c:v>
                </c:pt>
                <c:pt idx="15">
                  <c:v>2007</c:v>
                </c:pt>
                <c:pt idx="16">
                  <c:v>2007</c:v>
                </c:pt>
                <c:pt idx="17">
                  <c:v>2007</c:v>
                </c:pt>
                <c:pt idx="18">
                  <c:v>2007</c:v>
                </c:pt>
                <c:pt idx="19">
                  <c:v>2007</c:v>
                </c:pt>
                <c:pt idx="20">
                  <c:v>2007</c:v>
                </c:pt>
                <c:pt idx="21">
                  <c:v>2007</c:v>
                </c:pt>
                <c:pt idx="22">
                  <c:v>2007</c:v>
                </c:pt>
                <c:pt idx="23">
                  <c:v>2007</c:v>
                </c:pt>
                <c:pt idx="24">
                  <c:v>2008</c:v>
                </c:pt>
                <c:pt idx="25">
                  <c:v>2008</c:v>
                </c:pt>
                <c:pt idx="26">
                  <c:v>2008</c:v>
                </c:pt>
                <c:pt idx="27">
                  <c:v>2008</c:v>
                </c:pt>
                <c:pt idx="28">
                  <c:v>2008</c:v>
                </c:pt>
                <c:pt idx="29">
                  <c:v>2008</c:v>
                </c:pt>
                <c:pt idx="30">
                  <c:v>2008</c:v>
                </c:pt>
                <c:pt idx="31">
                  <c:v>2008</c:v>
                </c:pt>
                <c:pt idx="32">
                  <c:v>2008</c:v>
                </c:pt>
                <c:pt idx="33">
                  <c:v>2008</c:v>
                </c:pt>
                <c:pt idx="34">
                  <c:v>2008</c:v>
                </c:pt>
                <c:pt idx="35">
                  <c:v>2008</c:v>
                </c:pt>
                <c:pt idx="36">
                  <c:v>2009</c:v>
                </c:pt>
                <c:pt idx="37">
                  <c:v>2009</c:v>
                </c:pt>
                <c:pt idx="38">
                  <c:v>2009</c:v>
                </c:pt>
                <c:pt idx="39">
                  <c:v>2009</c:v>
                </c:pt>
                <c:pt idx="40">
                  <c:v>2009</c:v>
                </c:pt>
                <c:pt idx="41">
                  <c:v>2009</c:v>
                </c:pt>
                <c:pt idx="42">
                  <c:v>2009</c:v>
                </c:pt>
                <c:pt idx="43">
                  <c:v>2009</c:v>
                </c:pt>
                <c:pt idx="44">
                  <c:v>2009</c:v>
                </c:pt>
                <c:pt idx="45">
                  <c:v>2009</c:v>
                </c:pt>
                <c:pt idx="46">
                  <c:v>2009</c:v>
                </c:pt>
                <c:pt idx="47">
                  <c:v>2009</c:v>
                </c:pt>
                <c:pt idx="48">
                  <c:v>2010</c:v>
                </c:pt>
                <c:pt idx="49">
                  <c:v>2010</c:v>
                </c:pt>
                <c:pt idx="50">
                  <c:v>2010</c:v>
                </c:pt>
                <c:pt idx="51">
                  <c:v>2010</c:v>
                </c:pt>
                <c:pt idx="52">
                  <c:v>2010</c:v>
                </c:pt>
                <c:pt idx="53">
                  <c:v>2010</c:v>
                </c:pt>
                <c:pt idx="54">
                  <c:v>2010</c:v>
                </c:pt>
                <c:pt idx="55">
                  <c:v>2010</c:v>
                </c:pt>
                <c:pt idx="56">
                  <c:v>2010</c:v>
                </c:pt>
                <c:pt idx="57">
                  <c:v>2010</c:v>
                </c:pt>
                <c:pt idx="58">
                  <c:v>2010</c:v>
                </c:pt>
                <c:pt idx="59">
                  <c:v>2010</c:v>
                </c:pt>
                <c:pt idx="60">
                  <c:v>2011</c:v>
                </c:pt>
                <c:pt idx="61">
                  <c:v>2011</c:v>
                </c:pt>
                <c:pt idx="62">
                  <c:v>2011</c:v>
                </c:pt>
                <c:pt idx="63">
                  <c:v>2011</c:v>
                </c:pt>
                <c:pt idx="64">
                  <c:v>2011</c:v>
                </c:pt>
                <c:pt idx="65">
                  <c:v>2011</c:v>
                </c:pt>
                <c:pt idx="66">
                  <c:v>2011</c:v>
                </c:pt>
                <c:pt idx="67">
                  <c:v>2011</c:v>
                </c:pt>
                <c:pt idx="68">
                  <c:v>2011</c:v>
                </c:pt>
                <c:pt idx="69">
                  <c:v>2011</c:v>
                </c:pt>
                <c:pt idx="70">
                  <c:v>2011</c:v>
                </c:pt>
                <c:pt idx="71">
                  <c:v>2011</c:v>
                </c:pt>
                <c:pt idx="72">
                  <c:v>2012</c:v>
                </c:pt>
                <c:pt idx="73">
                  <c:v>2012</c:v>
                </c:pt>
                <c:pt idx="74">
                  <c:v>2012</c:v>
                </c:pt>
                <c:pt idx="75">
                  <c:v>2012</c:v>
                </c:pt>
                <c:pt idx="76">
                  <c:v>2012</c:v>
                </c:pt>
                <c:pt idx="77">
                  <c:v>2012</c:v>
                </c:pt>
                <c:pt idx="78">
                  <c:v>2012</c:v>
                </c:pt>
                <c:pt idx="79">
                  <c:v>2012</c:v>
                </c:pt>
                <c:pt idx="80">
                  <c:v>2012</c:v>
                </c:pt>
                <c:pt idx="81">
                  <c:v>2012</c:v>
                </c:pt>
                <c:pt idx="82">
                  <c:v>2012</c:v>
                </c:pt>
                <c:pt idx="83">
                  <c:v>2012</c:v>
                </c:pt>
                <c:pt idx="84">
                  <c:v>2013</c:v>
                </c:pt>
                <c:pt idx="85">
                  <c:v>2013</c:v>
                </c:pt>
                <c:pt idx="86">
                  <c:v>2013</c:v>
                </c:pt>
                <c:pt idx="87">
                  <c:v>2013</c:v>
                </c:pt>
                <c:pt idx="88">
                  <c:v>2013</c:v>
                </c:pt>
                <c:pt idx="89">
                  <c:v>2013</c:v>
                </c:pt>
                <c:pt idx="90">
                  <c:v>2013</c:v>
                </c:pt>
                <c:pt idx="91">
                  <c:v>2013</c:v>
                </c:pt>
                <c:pt idx="92">
                  <c:v>2013</c:v>
                </c:pt>
                <c:pt idx="93">
                  <c:v>2013</c:v>
                </c:pt>
                <c:pt idx="94">
                  <c:v>2013</c:v>
                </c:pt>
                <c:pt idx="95">
                  <c:v>2013</c:v>
                </c:pt>
                <c:pt idx="96">
                  <c:v>2014</c:v>
                </c:pt>
                <c:pt idx="97">
                  <c:v>2014</c:v>
                </c:pt>
                <c:pt idx="98">
                  <c:v>2014</c:v>
                </c:pt>
                <c:pt idx="99">
                  <c:v>2014</c:v>
                </c:pt>
                <c:pt idx="100">
                  <c:v>2014</c:v>
                </c:pt>
                <c:pt idx="101">
                  <c:v>2014</c:v>
                </c:pt>
                <c:pt idx="102">
                  <c:v>2014</c:v>
                </c:pt>
                <c:pt idx="103">
                  <c:v>2014</c:v>
                </c:pt>
                <c:pt idx="104">
                  <c:v>2014</c:v>
                </c:pt>
                <c:pt idx="105">
                  <c:v>2014</c:v>
                </c:pt>
                <c:pt idx="106">
                  <c:v>2014</c:v>
                </c:pt>
                <c:pt idx="107">
                  <c:v>2014</c:v>
                </c:pt>
                <c:pt idx="108">
                  <c:v>2015</c:v>
                </c:pt>
                <c:pt idx="109">
                  <c:v>2015</c:v>
                </c:pt>
                <c:pt idx="110">
                  <c:v>2015</c:v>
                </c:pt>
                <c:pt idx="111">
                  <c:v>2015</c:v>
                </c:pt>
                <c:pt idx="112">
                  <c:v>2015</c:v>
                </c:pt>
                <c:pt idx="113">
                  <c:v>2015</c:v>
                </c:pt>
                <c:pt idx="114">
                  <c:v>2015</c:v>
                </c:pt>
                <c:pt idx="115">
                  <c:v>2015</c:v>
                </c:pt>
                <c:pt idx="116">
                  <c:v>2015</c:v>
                </c:pt>
              </c:numCache>
            </c:numRef>
          </c:cat>
          <c:val>
            <c:numRef>
              <c:f>Tochart!$C$2:$C$118</c:f>
              <c:numCache>
                <c:formatCode>General</c:formatCode>
                <c:ptCount val="117"/>
                <c:pt idx="0">
                  <c:v>170.8288</c:v>
                </c:pt>
                <c:pt idx="1">
                  <c:v>171.06559999999999</c:v>
                </c:pt>
                <c:pt idx="2">
                  <c:v>170.8409</c:v>
                </c:pt>
                <c:pt idx="3">
                  <c:v>170.6241</c:v>
                </c:pt>
                <c:pt idx="4">
                  <c:v>170.32810000000001</c:v>
                </c:pt>
                <c:pt idx="5">
                  <c:v>170.15190000000001</c:v>
                </c:pt>
                <c:pt idx="6">
                  <c:v>169.773</c:v>
                </c:pt>
                <c:pt idx="7">
                  <c:v>169.5616</c:v>
                </c:pt>
                <c:pt idx="8">
                  <c:v>169.78870000000001</c:v>
                </c:pt>
                <c:pt idx="9">
                  <c:v>170.0275</c:v>
                </c:pt>
                <c:pt idx="10">
                  <c:v>170.59299999999999</c:v>
                </c:pt>
                <c:pt idx="11">
                  <c:v>171.57570000000001</c:v>
                </c:pt>
                <c:pt idx="12">
                  <c:v>172.4015</c:v>
                </c:pt>
                <c:pt idx="13">
                  <c:v>173.62299999999999</c:v>
                </c:pt>
                <c:pt idx="14">
                  <c:v>174.9511</c:v>
                </c:pt>
                <c:pt idx="15">
                  <c:v>176.70480000000001</c:v>
                </c:pt>
                <c:pt idx="16">
                  <c:v>178.1722</c:v>
                </c:pt>
                <c:pt idx="17">
                  <c:v>179.4913</c:v>
                </c:pt>
                <c:pt idx="18">
                  <c:v>180.786</c:v>
                </c:pt>
                <c:pt idx="19">
                  <c:v>181.5839</c:v>
                </c:pt>
                <c:pt idx="20">
                  <c:v>182.232</c:v>
                </c:pt>
                <c:pt idx="21">
                  <c:v>182.7961</c:v>
                </c:pt>
                <c:pt idx="22">
                  <c:v>182.56549999999999</c:v>
                </c:pt>
                <c:pt idx="23">
                  <c:v>182.8614</c:v>
                </c:pt>
                <c:pt idx="24">
                  <c:v>182.4667</c:v>
                </c:pt>
                <c:pt idx="25">
                  <c:v>181.38300000000001</c:v>
                </c:pt>
                <c:pt idx="26">
                  <c:v>179.92930000000001</c:v>
                </c:pt>
                <c:pt idx="27">
                  <c:v>178.05619999999999</c:v>
                </c:pt>
                <c:pt idx="28">
                  <c:v>176.00450000000001</c:v>
                </c:pt>
                <c:pt idx="29">
                  <c:v>173.52500000000001</c:v>
                </c:pt>
                <c:pt idx="30">
                  <c:v>170.73750000000001</c:v>
                </c:pt>
                <c:pt idx="31">
                  <c:v>167.36160000000001</c:v>
                </c:pt>
                <c:pt idx="32">
                  <c:v>163.6078</c:v>
                </c:pt>
                <c:pt idx="33">
                  <c:v>159.18360000000001</c:v>
                </c:pt>
                <c:pt idx="34">
                  <c:v>154.87100000000001</c:v>
                </c:pt>
                <c:pt idx="35">
                  <c:v>149.60390000000001</c:v>
                </c:pt>
                <c:pt idx="36">
                  <c:v>144.64920000000001</c:v>
                </c:pt>
                <c:pt idx="37">
                  <c:v>139.5805</c:v>
                </c:pt>
                <c:pt idx="38">
                  <c:v>134.49359999999999</c:v>
                </c:pt>
                <c:pt idx="39">
                  <c:v>129.97540000000001</c:v>
                </c:pt>
                <c:pt idx="40">
                  <c:v>125.2133</c:v>
                </c:pt>
                <c:pt idx="41">
                  <c:v>121.4567</c:v>
                </c:pt>
                <c:pt idx="42">
                  <c:v>118.4686</c:v>
                </c:pt>
                <c:pt idx="43">
                  <c:v>116.2217</c:v>
                </c:pt>
                <c:pt idx="44">
                  <c:v>114.87350000000001</c:v>
                </c:pt>
                <c:pt idx="45">
                  <c:v>114.3968</c:v>
                </c:pt>
                <c:pt idx="46">
                  <c:v>113.87179999999999</c:v>
                </c:pt>
                <c:pt idx="47">
                  <c:v>113.9443</c:v>
                </c:pt>
                <c:pt idx="48">
                  <c:v>113.9581</c:v>
                </c:pt>
                <c:pt idx="49">
                  <c:v>114.22329999999999</c:v>
                </c:pt>
                <c:pt idx="50">
                  <c:v>115.3113</c:v>
                </c:pt>
                <c:pt idx="51">
                  <c:v>116.312</c:v>
                </c:pt>
                <c:pt idx="52">
                  <c:v>117.9696</c:v>
                </c:pt>
                <c:pt idx="53">
                  <c:v>119.92149999999999</c:v>
                </c:pt>
                <c:pt idx="54">
                  <c:v>122.00279999999999</c:v>
                </c:pt>
                <c:pt idx="55">
                  <c:v>123.843</c:v>
                </c:pt>
                <c:pt idx="56">
                  <c:v>125.5038</c:v>
                </c:pt>
                <c:pt idx="57">
                  <c:v>127.0813</c:v>
                </c:pt>
                <c:pt idx="58">
                  <c:v>127.25449999999999</c:v>
                </c:pt>
                <c:pt idx="59">
                  <c:v>128.8724</c:v>
                </c:pt>
                <c:pt idx="60">
                  <c:v>130.38409999999999</c:v>
                </c:pt>
                <c:pt idx="61">
                  <c:v>132.21809999999999</c:v>
                </c:pt>
                <c:pt idx="62">
                  <c:v>133.72450000000001</c:v>
                </c:pt>
                <c:pt idx="63">
                  <c:v>135.42269999999999</c:v>
                </c:pt>
                <c:pt idx="64">
                  <c:v>137.0206</c:v>
                </c:pt>
                <c:pt idx="65">
                  <c:v>138.28479999999999</c:v>
                </c:pt>
                <c:pt idx="66">
                  <c:v>139.489</c:v>
                </c:pt>
                <c:pt idx="67">
                  <c:v>140.58799999999999</c:v>
                </c:pt>
                <c:pt idx="68">
                  <c:v>141.6525</c:v>
                </c:pt>
                <c:pt idx="69">
                  <c:v>142.78120000000001</c:v>
                </c:pt>
                <c:pt idx="70">
                  <c:v>145.1223</c:v>
                </c:pt>
                <c:pt idx="71">
                  <c:v>146.7739</c:v>
                </c:pt>
                <c:pt idx="72">
                  <c:v>148.25399999999999</c:v>
                </c:pt>
                <c:pt idx="73">
                  <c:v>149.44059999999999</c:v>
                </c:pt>
                <c:pt idx="74">
                  <c:v>151.22470000000001</c:v>
                </c:pt>
                <c:pt idx="75">
                  <c:v>152.6157</c:v>
                </c:pt>
                <c:pt idx="76">
                  <c:v>153.66149999999999</c:v>
                </c:pt>
                <c:pt idx="77">
                  <c:v>155.18700000000001</c:v>
                </c:pt>
                <c:pt idx="78">
                  <c:v>156.83510000000001</c:v>
                </c:pt>
                <c:pt idx="79">
                  <c:v>158.28229999999999</c:v>
                </c:pt>
                <c:pt idx="80">
                  <c:v>160.18090000000001</c:v>
                </c:pt>
                <c:pt idx="81">
                  <c:v>161.90950000000001</c:v>
                </c:pt>
                <c:pt idx="82">
                  <c:v>166.5857</c:v>
                </c:pt>
                <c:pt idx="83">
                  <c:v>168.36699999999999</c:v>
                </c:pt>
                <c:pt idx="84">
                  <c:v>169.7713</c:v>
                </c:pt>
                <c:pt idx="85">
                  <c:v>171.6018</c:v>
                </c:pt>
                <c:pt idx="86">
                  <c:v>172.70959999999999</c:v>
                </c:pt>
                <c:pt idx="87">
                  <c:v>174.2216</c:v>
                </c:pt>
                <c:pt idx="88">
                  <c:v>175.9648</c:v>
                </c:pt>
                <c:pt idx="89">
                  <c:v>177.12440000000001</c:v>
                </c:pt>
                <c:pt idx="90">
                  <c:v>178.6832</c:v>
                </c:pt>
                <c:pt idx="91">
                  <c:v>180.76300000000001</c:v>
                </c:pt>
                <c:pt idx="92">
                  <c:v>182.3862</c:v>
                </c:pt>
                <c:pt idx="93">
                  <c:v>184.46</c:v>
                </c:pt>
                <c:pt idx="94">
                  <c:v>191.39660000000001</c:v>
                </c:pt>
                <c:pt idx="95">
                  <c:v>194.16739999999999</c:v>
                </c:pt>
                <c:pt idx="96">
                  <c:v>196.06360000000001</c:v>
                </c:pt>
                <c:pt idx="97">
                  <c:v>197.928</c:v>
                </c:pt>
                <c:pt idx="98">
                  <c:v>200.5111</c:v>
                </c:pt>
                <c:pt idx="99">
                  <c:v>203.3775</c:v>
                </c:pt>
                <c:pt idx="100">
                  <c:v>205.37530000000001</c:v>
                </c:pt>
                <c:pt idx="101">
                  <c:v>208.6138</c:v>
                </c:pt>
                <c:pt idx="102">
                  <c:v>211.1797</c:v>
                </c:pt>
                <c:pt idx="103">
                  <c:v>213.376</c:v>
                </c:pt>
                <c:pt idx="104">
                  <c:v>215.80099999999999</c:v>
                </c:pt>
                <c:pt idx="105">
                  <c:v>218.44139999999999</c:v>
                </c:pt>
                <c:pt idx="106">
                  <c:v>221.07320000000001</c:v>
                </c:pt>
                <c:pt idx="107">
                  <c:v>222.2876</c:v>
                </c:pt>
                <c:pt idx="108">
                  <c:v>225.6788</c:v>
                </c:pt>
                <c:pt idx="109">
                  <c:v>229.92500000000001</c:v>
                </c:pt>
                <c:pt idx="110">
                  <c:v>232.33410000000001</c:v>
                </c:pt>
                <c:pt idx="111">
                  <c:v>233.94229999999999</c:v>
                </c:pt>
                <c:pt idx="112">
                  <c:v>238.1763</c:v>
                </c:pt>
                <c:pt idx="113">
                  <c:v>238.8297</c:v>
                </c:pt>
                <c:pt idx="114">
                  <c:v>240.1969</c:v>
                </c:pt>
                <c:pt idx="115">
                  <c:v>242.98509999999999</c:v>
                </c:pt>
                <c:pt idx="116">
                  <c:v>244.18620000000001</c:v>
                </c:pt>
              </c:numCache>
            </c:numRef>
          </c:val>
          <c:smooth val="0"/>
        </c:ser>
        <c:ser>
          <c:idx val="0"/>
          <c:order val="1"/>
          <c:tx>
            <c:strRef>
              <c:f>Tochart!$B$1</c:f>
              <c:strCache>
                <c:ptCount val="1"/>
                <c:pt idx="0">
                  <c:v>Single-Family Home Price Index</c:v>
                </c:pt>
              </c:strCache>
            </c:strRef>
          </c:tx>
          <c:spPr>
            <a:ln w="63500">
              <a:solidFill>
                <a:schemeClr val="accent1"/>
              </a:solidFill>
              <a:prstDash val="solid"/>
            </a:ln>
          </c:spPr>
          <c:marker>
            <c:symbol val="none"/>
          </c:marker>
          <c:cat>
            <c:numRef>
              <c:f>Tochart!$A$2:$A$118</c:f>
              <c:numCache>
                <c:formatCode>@</c:formatCode>
                <c:ptCount val="117"/>
                <c:pt idx="0">
                  <c:v>2006</c:v>
                </c:pt>
                <c:pt idx="1">
                  <c:v>2006</c:v>
                </c:pt>
                <c:pt idx="2">
                  <c:v>2006</c:v>
                </c:pt>
                <c:pt idx="3">
                  <c:v>2006</c:v>
                </c:pt>
                <c:pt idx="4">
                  <c:v>2006</c:v>
                </c:pt>
                <c:pt idx="5">
                  <c:v>2006</c:v>
                </c:pt>
                <c:pt idx="6">
                  <c:v>2006</c:v>
                </c:pt>
                <c:pt idx="7">
                  <c:v>2006</c:v>
                </c:pt>
                <c:pt idx="8">
                  <c:v>2006</c:v>
                </c:pt>
                <c:pt idx="9">
                  <c:v>2006</c:v>
                </c:pt>
                <c:pt idx="10">
                  <c:v>2006</c:v>
                </c:pt>
                <c:pt idx="11">
                  <c:v>2006</c:v>
                </c:pt>
                <c:pt idx="12">
                  <c:v>2007</c:v>
                </c:pt>
                <c:pt idx="13">
                  <c:v>2007</c:v>
                </c:pt>
                <c:pt idx="14">
                  <c:v>2007</c:v>
                </c:pt>
                <c:pt idx="15">
                  <c:v>2007</c:v>
                </c:pt>
                <c:pt idx="16">
                  <c:v>2007</c:v>
                </c:pt>
                <c:pt idx="17">
                  <c:v>2007</c:v>
                </c:pt>
                <c:pt idx="18">
                  <c:v>2007</c:v>
                </c:pt>
                <c:pt idx="19">
                  <c:v>2007</c:v>
                </c:pt>
                <c:pt idx="20">
                  <c:v>2007</c:v>
                </c:pt>
                <c:pt idx="21">
                  <c:v>2007</c:v>
                </c:pt>
                <c:pt idx="22">
                  <c:v>2007</c:v>
                </c:pt>
                <c:pt idx="23">
                  <c:v>2007</c:v>
                </c:pt>
                <c:pt idx="24">
                  <c:v>2008</c:v>
                </c:pt>
                <c:pt idx="25">
                  <c:v>2008</c:v>
                </c:pt>
                <c:pt idx="26">
                  <c:v>2008</c:v>
                </c:pt>
                <c:pt idx="27">
                  <c:v>2008</c:v>
                </c:pt>
                <c:pt idx="28">
                  <c:v>2008</c:v>
                </c:pt>
                <c:pt idx="29">
                  <c:v>2008</c:v>
                </c:pt>
                <c:pt idx="30">
                  <c:v>2008</c:v>
                </c:pt>
                <c:pt idx="31">
                  <c:v>2008</c:v>
                </c:pt>
                <c:pt idx="32">
                  <c:v>2008</c:v>
                </c:pt>
                <c:pt idx="33">
                  <c:v>2008</c:v>
                </c:pt>
                <c:pt idx="34">
                  <c:v>2008</c:v>
                </c:pt>
                <c:pt idx="35">
                  <c:v>2008</c:v>
                </c:pt>
                <c:pt idx="36">
                  <c:v>2009</c:v>
                </c:pt>
                <c:pt idx="37">
                  <c:v>2009</c:v>
                </c:pt>
                <c:pt idx="38">
                  <c:v>2009</c:v>
                </c:pt>
                <c:pt idx="39">
                  <c:v>2009</c:v>
                </c:pt>
                <c:pt idx="40">
                  <c:v>2009</c:v>
                </c:pt>
                <c:pt idx="41">
                  <c:v>2009</c:v>
                </c:pt>
                <c:pt idx="42">
                  <c:v>2009</c:v>
                </c:pt>
                <c:pt idx="43">
                  <c:v>2009</c:v>
                </c:pt>
                <c:pt idx="44">
                  <c:v>2009</c:v>
                </c:pt>
                <c:pt idx="45">
                  <c:v>2009</c:v>
                </c:pt>
                <c:pt idx="46">
                  <c:v>2009</c:v>
                </c:pt>
                <c:pt idx="47">
                  <c:v>2009</c:v>
                </c:pt>
                <c:pt idx="48">
                  <c:v>2010</c:v>
                </c:pt>
                <c:pt idx="49">
                  <c:v>2010</c:v>
                </c:pt>
                <c:pt idx="50">
                  <c:v>2010</c:v>
                </c:pt>
                <c:pt idx="51">
                  <c:v>2010</c:v>
                </c:pt>
                <c:pt idx="52">
                  <c:v>2010</c:v>
                </c:pt>
                <c:pt idx="53">
                  <c:v>2010</c:v>
                </c:pt>
                <c:pt idx="54">
                  <c:v>2010</c:v>
                </c:pt>
                <c:pt idx="55">
                  <c:v>2010</c:v>
                </c:pt>
                <c:pt idx="56">
                  <c:v>2010</c:v>
                </c:pt>
                <c:pt idx="57">
                  <c:v>2010</c:v>
                </c:pt>
                <c:pt idx="58">
                  <c:v>2010</c:v>
                </c:pt>
                <c:pt idx="59">
                  <c:v>2010</c:v>
                </c:pt>
                <c:pt idx="60">
                  <c:v>2011</c:v>
                </c:pt>
                <c:pt idx="61">
                  <c:v>2011</c:v>
                </c:pt>
                <c:pt idx="62">
                  <c:v>2011</c:v>
                </c:pt>
                <c:pt idx="63">
                  <c:v>2011</c:v>
                </c:pt>
                <c:pt idx="64">
                  <c:v>2011</c:v>
                </c:pt>
                <c:pt idx="65">
                  <c:v>2011</c:v>
                </c:pt>
                <c:pt idx="66">
                  <c:v>2011</c:v>
                </c:pt>
                <c:pt idx="67">
                  <c:v>2011</c:v>
                </c:pt>
                <c:pt idx="68">
                  <c:v>2011</c:v>
                </c:pt>
                <c:pt idx="69">
                  <c:v>2011</c:v>
                </c:pt>
                <c:pt idx="70">
                  <c:v>2011</c:v>
                </c:pt>
                <c:pt idx="71">
                  <c:v>2011</c:v>
                </c:pt>
                <c:pt idx="72">
                  <c:v>2012</c:v>
                </c:pt>
                <c:pt idx="73">
                  <c:v>2012</c:v>
                </c:pt>
                <c:pt idx="74">
                  <c:v>2012</c:v>
                </c:pt>
                <c:pt idx="75">
                  <c:v>2012</c:v>
                </c:pt>
                <c:pt idx="76">
                  <c:v>2012</c:v>
                </c:pt>
                <c:pt idx="77">
                  <c:v>2012</c:v>
                </c:pt>
                <c:pt idx="78">
                  <c:v>2012</c:v>
                </c:pt>
                <c:pt idx="79">
                  <c:v>2012</c:v>
                </c:pt>
                <c:pt idx="80">
                  <c:v>2012</c:v>
                </c:pt>
                <c:pt idx="81">
                  <c:v>2012</c:v>
                </c:pt>
                <c:pt idx="82">
                  <c:v>2012</c:v>
                </c:pt>
                <c:pt idx="83">
                  <c:v>2012</c:v>
                </c:pt>
                <c:pt idx="84">
                  <c:v>2013</c:v>
                </c:pt>
                <c:pt idx="85">
                  <c:v>2013</c:v>
                </c:pt>
                <c:pt idx="86">
                  <c:v>2013</c:v>
                </c:pt>
                <c:pt idx="87">
                  <c:v>2013</c:v>
                </c:pt>
                <c:pt idx="88">
                  <c:v>2013</c:v>
                </c:pt>
                <c:pt idx="89">
                  <c:v>2013</c:v>
                </c:pt>
                <c:pt idx="90">
                  <c:v>2013</c:v>
                </c:pt>
                <c:pt idx="91">
                  <c:v>2013</c:v>
                </c:pt>
                <c:pt idx="92">
                  <c:v>2013</c:v>
                </c:pt>
                <c:pt idx="93">
                  <c:v>2013</c:v>
                </c:pt>
                <c:pt idx="94">
                  <c:v>2013</c:v>
                </c:pt>
                <c:pt idx="95">
                  <c:v>2013</c:v>
                </c:pt>
                <c:pt idx="96">
                  <c:v>2014</c:v>
                </c:pt>
                <c:pt idx="97">
                  <c:v>2014</c:v>
                </c:pt>
                <c:pt idx="98">
                  <c:v>2014</c:v>
                </c:pt>
                <c:pt idx="99">
                  <c:v>2014</c:v>
                </c:pt>
                <c:pt idx="100">
                  <c:v>2014</c:v>
                </c:pt>
                <c:pt idx="101">
                  <c:v>2014</c:v>
                </c:pt>
                <c:pt idx="102">
                  <c:v>2014</c:v>
                </c:pt>
                <c:pt idx="103">
                  <c:v>2014</c:v>
                </c:pt>
                <c:pt idx="104">
                  <c:v>2014</c:v>
                </c:pt>
                <c:pt idx="105">
                  <c:v>2014</c:v>
                </c:pt>
                <c:pt idx="106">
                  <c:v>2014</c:v>
                </c:pt>
                <c:pt idx="107">
                  <c:v>2014</c:v>
                </c:pt>
                <c:pt idx="108">
                  <c:v>2015</c:v>
                </c:pt>
                <c:pt idx="109">
                  <c:v>2015</c:v>
                </c:pt>
                <c:pt idx="110">
                  <c:v>2015</c:v>
                </c:pt>
                <c:pt idx="111">
                  <c:v>2015</c:v>
                </c:pt>
                <c:pt idx="112">
                  <c:v>2015</c:v>
                </c:pt>
                <c:pt idx="113">
                  <c:v>2015</c:v>
                </c:pt>
                <c:pt idx="114">
                  <c:v>2015</c:v>
                </c:pt>
                <c:pt idx="115">
                  <c:v>2015</c:v>
                </c:pt>
                <c:pt idx="116">
                  <c:v>2015</c:v>
                </c:pt>
              </c:numCache>
            </c:numRef>
          </c:cat>
          <c:val>
            <c:numRef>
              <c:f>Tochart!$B$2:$B$118</c:f>
              <c:numCache>
                <c:formatCode>General</c:formatCode>
                <c:ptCount val="117"/>
                <c:pt idx="0">
                  <c:v>179.93031997799579</c:v>
                </c:pt>
                <c:pt idx="1">
                  <c:v>180.79215182910059</c:v>
                </c:pt>
                <c:pt idx="2">
                  <c:v>181.79151003942425</c:v>
                </c:pt>
                <c:pt idx="3">
                  <c:v>182.057394333914</c:v>
                </c:pt>
                <c:pt idx="4">
                  <c:v>181.55313101677822</c:v>
                </c:pt>
                <c:pt idx="5">
                  <c:v>180.64545704593382</c:v>
                </c:pt>
                <c:pt idx="6">
                  <c:v>179.94865682589165</c:v>
                </c:pt>
                <c:pt idx="7">
                  <c:v>179.66443568350604</c:v>
                </c:pt>
                <c:pt idx="8">
                  <c:v>180.23287796827728</c:v>
                </c:pt>
                <c:pt idx="9">
                  <c:v>180.64545704593382</c:v>
                </c:pt>
                <c:pt idx="10">
                  <c:v>180.59044650224627</c:v>
                </c:pt>
                <c:pt idx="11">
                  <c:v>180.46208856697535</c:v>
                </c:pt>
                <c:pt idx="12">
                  <c:v>178.72925644081784</c:v>
                </c:pt>
                <c:pt idx="13">
                  <c:v>177.14311909782708</c:v>
                </c:pt>
                <c:pt idx="14">
                  <c:v>175.56615017878428</c:v>
                </c:pt>
                <c:pt idx="15">
                  <c:v>175.03438158980472</c:v>
                </c:pt>
                <c:pt idx="16">
                  <c:v>173.86082332447052</c:v>
                </c:pt>
                <c:pt idx="17">
                  <c:v>172.87063353809481</c:v>
                </c:pt>
                <c:pt idx="18">
                  <c:v>171.86210690382325</c:v>
                </c:pt>
                <c:pt idx="19">
                  <c:v>170.75272760612452</c:v>
                </c:pt>
                <c:pt idx="20">
                  <c:v>169.60667461263409</c:v>
                </c:pt>
                <c:pt idx="21">
                  <c:v>167.79132667094527</c:v>
                </c:pt>
                <c:pt idx="22">
                  <c:v>165.77427340240214</c:v>
                </c:pt>
                <c:pt idx="23">
                  <c:v>163.90391491702579</c:v>
                </c:pt>
                <c:pt idx="24">
                  <c:v>160.59411387182544</c:v>
                </c:pt>
                <c:pt idx="25">
                  <c:v>157.14678646740629</c:v>
                </c:pt>
                <c:pt idx="26">
                  <c:v>154.26790134775831</c:v>
                </c:pt>
                <c:pt idx="27">
                  <c:v>152.65425873292381</c:v>
                </c:pt>
                <c:pt idx="28">
                  <c:v>151.50820573943341</c:v>
                </c:pt>
                <c:pt idx="29">
                  <c:v>150.72888970385992</c:v>
                </c:pt>
                <c:pt idx="30">
                  <c:v>149.56449986247364</c:v>
                </c:pt>
                <c:pt idx="31">
                  <c:v>148.23507839002477</c:v>
                </c:pt>
                <c:pt idx="32">
                  <c:v>146.27303566516915</c:v>
                </c:pt>
                <c:pt idx="33">
                  <c:v>143.63252956816723</c:v>
                </c:pt>
                <c:pt idx="34">
                  <c:v>140.98285504721738</c:v>
                </c:pt>
                <c:pt idx="35">
                  <c:v>137.91143302466307</c:v>
                </c:pt>
                <c:pt idx="36">
                  <c:v>133.14385257174294</c:v>
                </c:pt>
                <c:pt idx="37">
                  <c:v>130.08159897313652</c:v>
                </c:pt>
                <c:pt idx="38">
                  <c:v>128.35793527092693</c:v>
                </c:pt>
                <c:pt idx="39">
                  <c:v>128.78885119647933</c:v>
                </c:pt>
                <c:pt idx="40">
                  <c:v>130.38415696341801</c:v>
                </c:pt>
                <c:pt idx="41">
                  <c:v>132.35536811222153</c:v>
                </c:pt>
                <c:pt idx="42">
                  <c:v>133.71229485651418</c:v>
                </c:pt>
                <c:pt idx="43">
                  <c:v>134.43660034840011</c:v>
                </c:pt>
                <c:pt idx="44">
                  <c:v>134.1982213257541</c:v>
                </c:pt>
                <c:pt idx="45">
                  <c:v>133.75813697625378</c:v>
                </c:pt>
                <c:pt idx="46">
                  <c:v>133.84065279178509</c:v>
                </c:pt>
                <c:pt idx="47">
                  <c:v>132.94214724488862</c:v>
                </c:pt>
                <c:pt idx="48">
                  <c:v>131.23682039057485</c:v>
                </c:pt>
                <c:pt idx="49">
                  <c:v>129.55899880810489</c:v>
                </c:pt>
                <c:pt idx="50">
                  <c:v>129.8798936462822</c:v>
                </c:pt>
                <c:pt idx="51">
                  <c:v>131.4935362611167</c:v>
                </c:pt>
                <c:pt idx="52">
                  <c:v>133.16218941963876</c:v>
                </c:pt>
                <c:pt idx="53">
                  <c:v>134.20738974970203</c:v>
                </c:pt>
                <c:pt idx="54">
                  <c:v>134.12487393417072</c:v>
                </c:pt>
                <c:pt idx="55">
                  <c:v>133.23553681122215</c:v>
                </c:pt>
                <c:pt idx="56">
                  <c:v>131.67690474007517</c:v>
                </c:pt>
                <c:pt idx="57">
                  <c:v>130.26496745209502</c:v>
                </c:pt>
                <c:pt idx="58">
                  <c:v>129.30228293756306</c:v>
                </c:pt>
                <c:pt idx="59">
                  <c:v>128.00953516090584</c:v>
                </c:pt>
                <c:pt idx="60">
                  <c:v>126.01081874025854</c:v>
                </c:pt>
                <c:pt idx="61">
                  <c:v>124.29632346199688</c:v>
                </c:pt>
                <c:pt idx="62">
                  <c:v>123.70037590538186</c:v>
                </c:pt>
                <c:pt idx="63">
                  <c:v>125.02979737783076</c:v>
                </c:pt>
                <c:pt idx="64">
                  <c:v>126.67094526450904</c:v>
                </c:pt>
                <c:pt idx="65">
                  <c:v>128.3029247272394</c:v>
                </c:pt>
                <c:pt idx="66">
                  <c:v>129.21976712203173</c:v>
                </c:pt>
                <c:pt idx="67">
                  <c:v>129.06390391491703</c:v>
                </c:pt>
                <c:pt idx="68">
                  <c:v>128.25708260749977</c:v>
                </c:pt>
                <c:pt idx="69">
                  <c:v>126.89098743925919</c:v>
                </c:pt>
                <c:pt idx="70">
                  <c:v>125.64408178234162</c:v>
                </c:pt>
                <c:pt idx="71">
                  <c:v>124.64472357201797</c:v>
                </c:pt>
                <c:pt idx="72">
                  <c:v>124.12212340698633</c:v>
                </c:pt>
                <c:pt idx="73">
                  <c:v>123.98459704776749</c:v>
                </c:pt>
                <c:pt idx="74">
                  <c:v>125.44237645548731</c:v>
                </c:pt>
                <c:pt idx="75">
                  <c:v>127.92701934537453</c:v>
                </c:pt>
                <c:pt idx="76">
                  <c:v>130.75089392133495</c:v>
                </c:pt>
                <c:pt idx="77">
                  <c:v>133.21719996332632</c:v>
                </c:pt>
                <c:pt idx="78">
                  <c:v>134.74832676262952</c:v>
                </c:pt>
                <c:pt idx="79">
                  <c:v>135.47263225451545</c:v>
                </c:pt>
                <c:pt idx="80">
                  <c:v>135.31676904740075</c:v>
                </c:pt>
                <c:pt idx="81">
                  <c:v>134.81250573026497</c:v>
                </c:pt>
                <c:pt idx="82">
                  <c:v>135.04171632896305</c:v>
                </c:pt>
                <c:pt idx="83">
                  <c:v>135.289263775557</c:v>
                </c:pt>
                <c:pt idx="84">
                  <c:v>135.527642798203</c:v>
                </c:pt>
                <c:pt idx="85">
                  <c:v>136.02273769139086</c:v>
                </c:pt>
                <c:pt idx="86">
                  <c:v>138.69991748418448</c:v>
                </c:pt>
                <c:pt idx="87">
                  <c:v>142.13807646465574</c:v>
                </c:pt>
                <c:pt idx="88">
                  <c:v>145.55789859723114</c:v>
                </c:pt>
                <c:pt idx="89">
                  <c:v>148.06087833501422</c:v>
                </c:pt>
                <c:pt idx="90">
                  <c:v>149.72953149353629</c:v>
                </c:pt>
                <c:pt idx="91">
                  <c:v>150.74722655175574</c:v>
                </c:pt>
                <c:pt idx="92">
                  <c:v>150.99477399834967</c:v>
                </c:pt>
                <c:pt idx="93">
                  <c:v>150.70138443201614</c:v>
                </c:pt>
                <c:pt idx="94">
                  <c:v>150.62803704043276</c:v>
                </c:pt>
                <c:pt idx="95">
                  <c:v>150.38048959383883</c:v>
                </c:pt>
                <c:pt idx="96">
                  <c:v>150.8022370954433</c:v>
                </c:pt>
                <c:pt idx="97">
                  <c:v>151.81993215366282</c:v>
                </c:pt>
                <c:pt idx="98">
                  <c:v>153.62611167140369</c:v>
                </c:pt>
                <c:pt idx="99">
                  <c:v>155.56981754836346</c:v>
                </c:pt>
                <c:pt idx="100">
                  <c:v>157.39433391400019</c:v>
                </c:pt>
                <c:pt idx="101">
                  <c:v>158.73292381039701</c:v>
                </c:pt>
                <c:pt idx="102">
                  <c:v>159.43889245438712</c:v>
                </c:pt>
                <c:pt idx="103">
                  <c:v>159.61309250939766</c:v>
                </c:pt>
                <c:pt idx="104">
                  <c:v>159.19134500779316</c:v>
                </c:pt>
                <c:pt idx="105">
                  <c:v>158.87045016961585</c:v>
                </c:pt>
                <c:pt idx="106">
                  <c:v>158.63207114696985</c:v>
                </c:pt>
                <c:pt idx="107">
                  <c:v>158.07279728614651</c:v>
                </c:pt>
                <c:pt idx="108">
                  <c:v>158.24699734115705</c:v>
                </c:pt>
                <c:pt idx="109">
                  <c:v>159.15467131200148</c:v>
                </c:pt>
                <c:pt idx="110">
                  <c:v>161.3734299073989</c:v>
                </c:pt>
                <c:pt idx="111">
                  <c:v>163.62886219858808</c:v>
                </c:pt>
                <c:pt idx="112">
                  <c:v>165.50838910791236</c:v>
                </c:pt>
                <c:pt idx="113">
                  <c:v>166.81947373246538</c:v>
                </c:pt>
                <c:pt idx="114">
                  <c:v>167.46126340882003</c:v>
                </c:pt>
                <c:pt idx="115">
                  <c:v>168.29558998808105</c:v>
                </c:pt>
                <c:pt idx="116">
                  <c:v>169.35912716604017</c:v>
                </c:pt>
              </c:numCache>
            </c:numRef>
          </c:val>
          <c:smooth val="0"/>
        </c:ser>
        <c:dLbls>
          <c:showLegendKey val="0"/>
          <c:showVal val="0"/>
          <c:showCatName val="0"/>
          <c:showSerName val="0"/>
          <c:showPercent val="0"/>
          <c:showBubbleSize val="0"/>
        </c:dLbls>
        <c:smooth val="0"/>
        <c:axId val="311480920"/>
        <c:axId val="311481312"/>
      </c:lineChart>
      <c:catAx>
        <c:axId val="311480920"/>
        <c:scaling>
          <c:orientation val="minMax"/>
        </c:scaling>
        <c:delete val="0"/>
        <c:axPos val="b"/>
        <c:numFmt formatCode="@" sourceLinked="1"/>
        <c:majorTickMark val="out"/>
        <c:minorTickMark val="none"/>
        <c:tickLblPos val="nextTo"/>
        <c:txPr>
          <a:bodyPr rot="0"/>
          <a:lstStyle/>
          <a:p>
            <a:pPr>
              <a:defRPr sz="1600"/>
            </a:pPr>
            <a:endParaRPr lang="en-US"/>
          </a:p>
        </c:txPr>
        <c:crossAx val="311481312"/>
        <c:crosses val="autoZero"/>
        <c:auto val="1"/>
        <c:lblAlgn val="ctr"/>
        <c:lblOffset val="100"/>
        <c:tickLblSkip val="12"/>
        <c:tickMarkSkip val="12"/>
        <c:noMultiLvlLbl val="1"/>
      </c:catAx>
      <c:valAx>
        <c:axId val="311481312"/>
        <c:scaling>
          <c:orientation val="minMax"/>
          <c:min val="100"/>
        </c:scaling>
        <c:delete val="0"/>
        <c:axPos val="l"/>
        <c:majorGridlines/>
        <c:numFmt formatCode="General" sourceLinked="1"/>
        <c:majorTickMark val="out"/>
        <c:minorTickMark val="none"/>
        <c:tickLblPos val="nextTo"/>
        <c:txPr>
          <a:bodyPr/>
          <a:lstStyle/>
          <a:p>
            <a:pPr>
              <a:defRPr sz="1600"/>
            </a:pPr>
            <a:endParaRPr lang="en-US"/>
          </a:p>
        </c:txPr>
        <c:crossAx val="311480920"/>
        <c:crosses val="autoZero"/>
        <c:crossBetween val="between"/>
      </c:valAx>
    </c:plotArea>
    <c:legend>
      <c:legendPos val="b"/>
      <c:layout>
        <c:manualLayout>
          <c:xMode val="edge"/>
          <c:yMode val="edge"/>
          <c:x val="0.13664792206568863"/>
          <c:y val="0.79075408164689287"/>
          <c:w val="0.78852884456001304"/>
          <c:h val="5.1773006147944022E-2"/>
        </c:manualLayout>
      </c:layout>
      <c:overlay val="0"/>
      <c:spPr>
        <a:solidFill>
          <a:schemeClr val="bg1"/>
        </a:solidFill>
        <a:ln>
          <a:noFill/>
        </a:ln>
      </c:spPr>
      <c:txPr>
        <a:bodyPr/>
        <a:lstStyle/>
        <a:p>
          <a:pPr>
            <a:defRPr sz="140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079713691128692E-2"/>
          <c:y val="0.15587508337665248"/>
          <c:w val="0.89182531291713829"/>
          <c:h val="0.52875193845506263"/>
        </c:manualLayout>
      </c:layout>
      <c:barChart>
        <c:barDir val="col"/>
        <c:grouping val="stacked"/>
        <c:varyColors val="0"/>
        <c:ser>
          <c:idx val="3"/>
          <c:order val="0"/>
          <c:tx>
            <c:strRef>
              <c:f>Sheet1!$B$1</c:f>
              <c:strCache>
                <c:ptCount val="1"/>
                <c:pt idx="0">
                  <c:v>Fannie Mae and Freddie Mac</c:v>
                </c:pt>
              </c:strCache>
            </c:strRef>
          </c:tx>
          <c:spPr>
            <a:gradFill>
              <a:gsLst>
                <a:gs pos="0">
                  <a:schemeClr val="accent1"/>
                </a:gs>
                <a:gs pos="48000">
                  <a:schemeClr val="accent1">
                    <a:lumMod val="90000"/>
                    <a:lumOff val="10000"/>
                  </a:schemeClr>
                </a:gs>
                <a:gs pos="100000">
                  <a:schemeClr val="accent1"/>
                </a:gs>
              </a:gsLst>
              <a:lin ang="10800000" scaled="0"/>
            </a:gradFill>
          </c:spPr>
          <c:invertIfNegative val="0"/>
          <c:cat>
            <c:numRef>
              <c:f>Sheet1!$A$2:$A$13</c:f>
              <c:numCache>
                <c:formatCode>General</c:formatCode>
                <c:ptCount val="12"/>
                <c:pt idx="0">
                  <c:v>2009</c:v>
                </c:pt>
                <c:pt idx="2">
                  <c:v>2010</c:v>
                </c:pt>
                <c:pt idx="4">
                  <c:v>2011</c:v>
                </c:pt>
                <c:pt idx="6">
                  <c:v>2012</c:v>
                </c:pt>
                <c:pt idx="8">
                  <c:v>2013</c:v>
                </c:pt>
                <c:pt idx="10">
                  <c:v>2014</c:v>
                </c:pt>
              </c:numCache>
            </c:numRef>
          </c:cat>
          <c:val>
            <c:numRef>
              <c:f>Sheet1!$B$2:$B$13</c:f>
              <c:numCache>
                <c:formatCode>General</c:formatCode>
                <c:ptCount val="12"/>
                <c:pt idx="0" formatCode="_(&quot;$&quot;* #,##0.0_);_(&quot;$&quot;* \(#,##0.0\);_(&quot;$&quot;* &quot;-&quot;??_);_(@_)">
                  <c:v>31.061200459681196</c:v>
                </c:pt>
                <c:pt idx="2" formatCode="_(&quot;$&quot;* #,##0.0_);_(&quot;$&quot;* \(#,##0.0\);_(&quot;$&quot;* &quot;-&quot;??_);_(@_)">
                  <c:v>30.818381512287647</c:v>
                </c:pt>
                <c:pt idx="4" formatCode="_(&quot;$&quot;* #,##0.0_);_(&quot;$&quot;* \(#,##0.0\);_(&quot;$&quot;* &quot;-&quot;??_);_(@_)">
                  <c:v>43.876548343395044</c:v>
                </c:pt>
                <c:pt idx="6" formatCode="_(&quot;$&quot;* #,##0.0_);_(&quot;$&quot;* \(#,##0.0\);_(&quot;$&quot;* &quot;-&quot;??_);_(@_)">
                  <c:v>58.336656047099602</c:v>
                </c:pt>
                <c:pt idx="8" formatCode="_(&quot;$&quot;* #,##0.0_);_(&quot;$&quot;* \(#,##0.0\);_(&quot;$&quot;* &quot;-&quot;??_);_(@_)">
                  <c:v>47.565694467417273</c:v>
                </c:pt>
                <c:pt idx="10" formatCode="_(&quot;$&quot;* #,##0.0_);_(&quot;$&quot;* \(#,##0.0\);_(&quot;$&quot;* &quot;-&quot;??_);_(@_)">
                  <c:v>61.198</c:v>
                </c:pt>
              </c:numCache>
            </c:numRef>
          </c:val>
        </c:ser>
        <c:ser>
          <c:idx val="0"/>
          <c:order val="1"/>
          <c:tx>
            <c:strRef>
              <c:f>Sheet1!$C$1</c:f>
              <c:strCache>
                <c:ptCount val="1"/>
                <c:pt idx="0">
                  <c:v>FHA</c:v>
                </c:pt>
              </c:strCache>
            </c:strRef>
          </c:tx>
          <c:spPr>
            <a:gradFill>
              <a:gsLst>
                <a:gs pos="50000">
                  <a:schemeClr val="tx1">
                    <a:lumMod val="40000"/>
                    <a:lumOff val="60000"/>
                  </a:schemeClr>
                </a:gs>
                <a:gs pos="0">
                  <a:schemeClr val="tx1">
                    <a:lumMod val="60000"/>
                    <a:lumOff val="40000"/>
                  </a:schemeClr>
                </a:gs>
                <a:gs pos="100000">
                  <a:schemeClr val="tx1">
                    <a:lumMod val="60000"/>
                    <a:lumOff val="40000"/>
                  </a:schemeClr>
                </a:gs>
              </a:gsLst>
              <a:lin ang="10800000" scaled="0"/>
            </a:gradFill>
          </c:spPr>
          <c:invertIfNegative val="0"/>
          <c:cat>
            <c:numRef>
              <c:f>Sheet1!$A$2:$A$13</c:f>
              <c:numCache>
                <c:formatCode>General</c:formatCode>
                <c:ptCount val="12"/>
                <c:pt idx="0">
                  <c:v>2009</c:v>
                </c:pt>
                <c:pt idx="2">
                  <c:v>2010</c:v>
                </c:pt>
                <c:pt idx="4">
                  <c:v>2011</c:v>
                </c:pt>
                <c:pt idx="6">
                  <c:v>2012</c:v>
                </c:pt>
                <c:pt idx="8">
                  <c:v>2013</c:v>
                </c:pt>
                <c:pt idx="10">
                  <c:v>2014</c:v>
                </c:pt>
              </c:numCache>
            </c:numRef>
          </c:cat>
          <c:val>
            <c:numRef>
              <c:f>Sheet1!$C$2:$C$13</c:f>
              <c:numCache>
                <c:formatCode>General</c:formatCode>
                <c:ptCount val="12"/>
                <c:pt idx="0" formatCode="_(&quot;$&quot;* #,##0.0_);_(&quot;$&quot;* \(#,##0.0\);_(&quot;$&quot;* &quot;-&quot;??_);_(@_)">
                  <c:v>3.2236067865552482</c:v>
                </c:pt>
                <c:pt idx="2" formatCode="_(&quot;$&quot;* #,##0.0_);_(&quot;$&quot;* \(#,##0.0\);_(&quot;$&quot;* &quot;-&quot;??_);_(@_)">
                  <c:v>8.5666983350587014</c:v>
                </c:pt>
                <c:pt idx="4" formatCode="_(&quot;$&quot;* #,##0.0_);_(&quot;$&quot;* \(#,##0.0\);_(&quot;$&quot;* &quot;-&quot;??_);_(@_)">
                  <c:v>10.144705590980054</c:v>
                </c:pt>
                <c:pt idx="6" formatCode="_(&quot;$&quot;* #,##0.0_);_(&quot;$&quot;* \(#,##0.0\);_(&quot;$&quot;* &quot;-&quot;??_);_(@_)">
                  <c:v>13.929457800723538</c:v>
                </c:pt>
                <c:pt idx="8" formatCode="_(&quot;$&quot;* #,##0.0_);_(&quot;$&quot;* \(#,##0.0\);_(&quot;$&quot;* &quot;-&quot;??_);_(@_)">
                  <c:v>12.830483687383706</c:v>
                </c:pt>
                <c:pt idx="10" formatCode="_(&quot;$&quot;* #,##0.0_);_(&quot;$&quot;* \(#,##0.0\);_(&quot;$&quot;* &quot;-&quot;??_);_(@_)">
                  <c:v>9.8640000000000008</c:v>
                </c:pt>
              </c:numCache>
            </c:numRef>
          </c:val>
        </c:ser>
        <c:ser>
          <c:idx val="1"/>
          <c:order val="2"/>
          <c:tx>
            <c:strRef>
              <c:f>Sheet1!$D$1</c:f>
              <c:strCache>
                <c:ptCount val="1"/>
                <c:pt idx="0">
                  <c:v>Banks and Thrifts</c:v>
                </c:pt>
              </c:strCache>
            </c:strRef>
          </c:tx>
          <c:spPr>
            <a:gradFill>
              <a:gsLst>
                <a:gs pos="0">
                  <a:schemeClr val="accent3">
                    <a:lumMod val="50000"/>
                  </a:schemeClr>
                </a:gs>
                <a:gs pos="49000">
                  <a:schemeClr val="accent3">
                    <a:lumMod val="75000"/>
                  </a:schemeClr>
                </a:gs>
                <a:gs pos="100000">
                  <a:schemeClr val="accent3">
                    <a:lumMod val="50000"/>
                  </a:schemeClr>
                </a:gs>
              </a:gsLst>
              <a:lin ang="10800000" scaled="0"/>
            </a:gradFill>
          </c:spPr>
          <c:invertIfNegative val="0"/>
          <c:cat>
            <c:numRef>
              <c:f>Sheet1!$A$2:$A$13</c:f>
              <c:numCache>
                <c:formatCode>General</c:formatCode>
                <c:ptCount val="12"/>
                <c:pt idx="0">
                  <c:v>2009</c:v>
                </c:pt>
                <c:pt idx="2">
                  <c:v>2010</c:v>
                </c:pt>
                <c:pt idx="4">
                  <c:v>2011</c:v>
                </c:pt>
                <c:pt idx="6">
                  <c:v>2012</c:v>
                </c:pt>
                <c:pt idx="8">
                  <c:v>2013</c:v>
                </c:pt>
                <c:pt idx="10">
                  <c:v>2014</c:v>
                </c:pt>
              </c:numCache>
            </c:numRef>
          </c:cat>
          <c:val>
            <c:numRef>
              <c:f>Sheet1!$D$2:$D$13</c:f>
              <c:numCache>
                <c:formatCode>_("$"* #,##0.0_);_("$"* \(#,##0.0\);_("$"* "-"??_);_(@_)</c:formatCode>
                <c:ptCount val="12"/>
                <c:pt idx="1">
                  <c:v>17.606871999999999</c:v>
                </c:pt>
                <c:pt idx="3">
                  <c:v>21.146429000000005</c:v>
                </c:pt>
                <c:pt idx="5">
                  <c:v>40.803097999999999</c:v>
                </c:pt>
                <c:pt idx="7">
                  <c:v>56.923435000000005</c:v>
                </c:pt>
                <c:pt idx="9">
                  <c:v>67.859966999999997</c:v>
                </c:pt>
                <c:pt idx="11">
                  <c:v>68.989999999999995</c:v>
                </c:pt>
              </c:numCache>
            </c:numRef>
          </c:val>
        </c:ser>
        <c:ser>
          <c:idx val="2"/>
          <c:order val="3"/>
          <c:tx>
            <c:strRef>
              <c:f>Sheet1!$E$1</c:f>
              <c:strCache>
                <c:ptCount val="1"/>
                <c:pt idx="0">
                  <c:v>Insurance Companies</c:v>
                </c:pt>
              </c:strCache>
            </c:strRef>
          </c:tx>
          <c:spPr>
            <a:gradFill>
              <a:gsLst>
                <a:gs pos="50000">
                  <a:schemeClr val="accent3">
                    <a:lumMod val="60000"/>
                    <a:lumOff val="40000"/>
                  </a:schemeClr>
                </a:gs>
                <a:gs pos="0">
                  <a:schemeClr val="accent3"/>
                </a:gs>
                <a:gs pos="100000">
                  <a:schemeClr val="accent3"/>
                </a:gs>
              </a:gsLst>
              <a:lin ang="10800000" scaled="0"/>
            </a:gradFill>
          </c:spPr>
          <c:invertIfNegative val="0"/>
          <c:cat>
            <c:numRef>
              <c:f>Sheet1!$A$2:$A$13</c:f>
              <c:numCache>
                <c:formatCode>General</c:formatCode>
                <c:ptCount val="12"/>
                <c:pt idx="0">
                  <c:v>2009</c:v>
                </c:pt>
                <c:pt idx="2">
                  <c:v>2010</c:v>
                </c:pt>
                <c:pt idx="4">
                  <c:v>2011</c:v>
                </c:pt>
                <c:pt idx="6">
                  <c:v>2012</c:v>
                </c:pt>
                <c:pt idx="8">
                  <c:v>2013</c:v>
                </c:pt>
                <c:pt idx="10">
                  <c:v>2014</c:v>
                </c:pt>
              </c:numCache>
            </c:numRef>
          </c:cat>
          <c:val>
            <c:numRef>
              <c:f>Sheet1!$E$2:$E$13</c:f>
              <c:numCache>
                <c:formatCode>_("$"* #,##0.0_);_("$"* \(#,##0.0\);_("$"* "-"??_);_(@_)</c:formatCode>
                <c:ptCount val="12"/>
                <c:pt idx="1">
                  <c:v>0.58494312770138224</c:v>
                </c:pt>
                <c:pt idx="3">
                  <c:v>4.6355151725627</c:v>
                </c:pt>
                <c:pt idx="5">
                  <c:v>12.064172489997285</c:v>
                </c:pt>
                <c:pt idx="7">
                  <c:v>11.335054744135208</c:v>
                </c:pt>
                <c:pt idx="9">
                  <c:v>18.692094678773032</c:v>
                </c:pt>
                <c:pt idx="11">
                  <c:v>18.324000000000002</c:v>
                </c:pt>
              </c:numCache>
            </c:numRef>
          </c:val>
        </c:ser>
        <c:ser>
          <c:idx val="5"/>
          <c:order val="4"/>
          <c:tx>
            <c:strRef>
              <c:f>Sheet1!$F$1</c:f>
              <c:strCache>
                <c:ptCount val="1"/>
                <c:pt idx="0">
                  <c:v>CMBS</c:v>
                </c:pt>
              </c:strCache>
            </c:strRef>
          </c:tx>
          <c:spPr>
            <a:gradFill>
              <a:gsLst>
                <a:gs pos="50000">
                  <a:schemeClr val="bg1">
                    <a:lumMod val="85000"/>
                  </a:schemeClr>
                </a:gs>
                <a:gs pos="0">
                  <a:schemeClr val="bg1">
                    <a:lumMod val="75000"/>
                  </a:schemeClr>
                </a:gs>
                <a:gs pos="100000">
                  <a:schemeClr val="bg1">
                    <a:lumMod val="75000"/>
                  </a:schemeClr>
                </a:gs>
              </a:gsLst>
              <a:lin ang="10800000" scaled="0"/>
            </a:gradFill>
          </c:spPr>
          <c:invertIfNegative val="0"/>
          <c:cat>
            <c:numRef>
              <c:f>Sheet1!$A$2:$A$13</c:f>
              <c:numCache>
                <c:formatCode>General</c:formatCode>
                <c:ptCount val="12"/>
                <c:pt idx="0">
                  <c:v>2009</c:v>
                </c:pt>
                <c:pt idx="2">
                  <c:v>2010</c:v>
                </c:pt>
                <c:pt idx="4">
                  <c:v>2011</c:v>
                </c:pt>
                <c:pt idx="6">
                  <c:v>2012</c:v>
                </c:pt>
                <c:pt idx="8">
                  <c:v>2013</c:v>
                </c:pt>
                <c:pt idx="10">
                  <c:v>2014</c:v>
                </c:pt>
              </c:numCache>
            </c:numRef>
          </c:cat>
          <c:val>
            <c:numRef>
              <c:f>Sheet1!$F$2:$F$13</c:f>
              <c:numCache>
                <c:formatCode>_("$"* #,##0.0_);_("$"* \(#,##0.0\);_("$"* "-"??_);_(@_)</c:formatCode>
                <c:ptCount val="12"/>
                <c:pt idx="1">
                  <c:v>0</c:v>
                </c:pt>
                <c:pt idx="3">
                  <c:v>0.13553000000000001</c:v>
                </c:pt>
                <c:pt idx="5">
                  <c:v>1.6911999999999998</c:v>
                </c:pt>
                <c:pt idx="7">
                  <c:v>2.5603099999999999</c:v>
                </c:pt>
                <c:pt idx="9">
                  <c:v>6.6829499999999999</c:v>
                </c:pt>
                <c:pt idx="11">
                  <c:v>8.5</c:v>
                </c:pt>
              </c:numCache>
            </c:numRef>
          </c:val>
        </c:ser>
        <c:ser>
          <c:idx val="4"/>
          <c:order val="5"/>
          <c:tx>
            <c:strRef>
              <c:f>Sheet1!$G$1</c:f>
              <c:strCache>
                <c:ptCount val="1"/>
                <c:pt idx="0">
                  <c:v>Other Private Investors</c:v>
                </c:pt>
              </c:strCache>
            </c:strRef>
          </c:tx>
          <c:spPr>
            <a:gradFill>
              <a:gsLst>
                <a:gs pos="50000">
                  <a:schemeClr val="bg1">
                    <a:lumMod val="65000"/>
                  </a:schemeClr>
                </a:gs>
                <a:gs pos="0">
                  <a:schemeClr val="accent4"/>
                </a:gs>
                <a:gs pos="100000">
                  <a:schemeClr val="accent4"/>
                </a:gs>
              </a:gsLst>
              <a:lin ang="10800000" scaled="0"/>
            </a:gradFill>
          </c:spPr>
          <c:invertIfNegative val="0"/>
          <c:cat>
            <c:numRef>
              <c:f>Sheet1!$A$2:$A$13</c:f>
              <c:numCache>
                <c:formatCode>General</c:formatCode>
                <c:ptCount val="12"/>
                <c:pt idx="0">
                  <c:v>2009</c:v>
                </c:pt>
                <c:pt idx="2">
                  <c:v>2010</c:v>
                </c:pt>
                <c:pt idx="4">
                  <c:v>2011</c:v>
                </c:pt>
                <c:pt idx="6">
                  <c:v>2012</c:v>
                </c:pt>
                <c:pt idx="8">
                  <c:v>2013</c:v>
                </c:pt>
                <c:pt idx="10">
                  <c:v>2014</c:v>
                </c:pt>
              </c:numCache>
            </c:numRef>
          </c:cat>
          <c:val>
            <c:numRef>
              <c:f>Sheet1!$G$2:$G$13</c:f>
              <c:numCache>
                <c:formatCode>_("$"* #,##0.0_);_("$"* \(#,##0.0\);_("$"* "-"??_);_(@_)</c:formatCode>
                <c:ptCount val="12"/>
                <c:pt idx="1">
                  <c:v>1.5377626062181661E-2</c:v>
                </c:pt>
                <c:pt idx="3">
                  <c:v>3.5134459800909461</c:v>
                </c:pt>
                <c:pt idx="5">
                  <c:v>1.5292755756276164</c:v>
                </c:pt>
                <c:pt idx="7">
                  <c:v>2.9700864080416505</c:v>
                </c:pt>
                <c:pt idx="9">
                  <c:v>18.883810166426002</c:v>
                </c:pt>
                <c:pt idx="11">
                  <c:v>28.254999999999999</c:v>
                </c:pt>
              </c:numCache>
            </c:numRef>
          </c:val>
        </c:ser>
        <c:dLbls>
          <c:showLegendKey val="0"/>
          <c:showVal val="0"/>
          <c:showCatName val="0"/>
          <c:showSerName val="0"/>
          <c:showPercent val="0"/>
          <c:showBubbleSize val="0"/>
        </c:dLbls>
        <c:gapWidth val="150"/>
        <c:overlap val="100"/>
        <c:axId val="311482096"/>
        <c:axId val="311481704"/>
      </c:barChart>
      <c:catAx>
        <c:axId val="311482096"/>
        <c:scaling>
          <c:orientation val="minMax"/>
        </c:scaling>
        <c:delete val="0"/>
        <c:axPos val="b"/>
        <c:numFmt formatCode="General" sourceLinked="1"/>
        <c:majorTickMark val="out"/>
        <c:minorTickMark val="none"/>
        <c:tickLblPos val="low"/>
        <c:txPr>
          <a:bodyPr/>
          <a:lstStyle/>
          <a:p>
            <a:pPr>
              <a:defRPr sz="1600"/>
            </a:pPr>
            <a:endParaRPr lang="en-US"/>
          </a:p>
        </c:txPr>
        <c:crossAx val="311481704"/>
        <c:crosses val="autoZero"/>
        <c:auto val="1"/>
        <c:lblAlgn val="ctr"/>
        <c:lblOffset val="100"/>
        <c:noMultiLvlLbl val="0"/>
      </c:catAx>
      <c:valAx>
        <c:axId val="311481704"/>
        <c:scaling>
          <c:orientation val="minMax"/>
          <c:max val="140"/>
          <c:min val="0"/>
        </c:scaling>
        <c:delete val="0"/>
        <c:axPos val="l"/>
        <c:majorGridlines/>
        <c:numFmt formatCode="#,##0" sourceLinked="0"/>
        <c:majorTickMark val="out"/>
        <c:minorTickMark val="none"/>
        <c:tickLblPos val="nextTo"/>
        <c:txPr>
          <a:bodyPr/>
          <a:lstStyle/>
          <a:p>
            <a:pPr>
              <a:defRPr sz="1600"/>
            </a:pPr>
            <a:endParaRPr lang="en-US"/>
          </a:p>
        </c:txPr>
        <c:crossAx val="311482096"/>
        <c:crosses val="autoZero"/>
        <c:crossBetween val="between"/>
      </c:valAx>
    </c:plotArea>
    <c:legend>
      <c:legendPos val="b"/>
      <c:layout>
        <c:manualLayout>
          <c:xMode val="edge"/>
          <c:yMode val="edge"/>
          <c:x val="0.15085386155722863"/>
          <c:y val="0.80832510131007307"/>
          <c:w val="0.69454329016087213"/>
          <c:h val="0.1223179585114429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555340985802072E-2"/>
          <c:y val="0.13250757647301231"/>
          <c:w val="0.84253780303581782"/>
          <c:h val="0.55388418478559376"/>
        </c:manualLayout>
      </c:layout>
      <c:barChart>
        <c:barDir val="col"/>
        <c:grouping val="stacked"/>
        <c:varyColors val="0"/>
        <c:ser>
          <c:idx val="2"/>
          <c:order val="2"/>
          <c:tx>
            <c:strRef>
              <c:f>Sheet1!$D$1</c:f>
              <c:strCache>
                <c:ptCount val="1"/>
                <c:pt idx="0">
                  <c:v>Housing Cost Burden [Right Axis]</c:v>
                </c:pt>
              </c:strCache>
            </c:strRef>
          </c:tx>
          <c:spPr>
            <a:gradFill>
              <a:gsLst>
                <a:gs pos="50000">
                  <a:schemeClr val="bg1">
                    <a:lumMod val="65000"/>
                  </a:schemeClr>
                </a:gs>
                <a:gs pos="0">
                  <a:schemeClr val="accent4"/>
                </a:gs>
                <a:gs pos="100000">
                  <a:schemeClr val="accent4"/>
                </a:gs>
              </a:gsLst>
              <a:lin ang="10800000" scaled="0"/>
            </a:gradFill>
            <a:ln>
              <a:prstDash val="sysDash"/>
            </a:ln>
          </c:spPr>
          <c:invertIfNegative val="0"/>
          <c:cat>
            <c:numRef>
              <c:f>Sheet1!$A$2:$A$15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Sheet1!$D$2:$D$15</c:f>
              <c:numCache>
                <c:formatCode>#,##0.00</c:formatCode>
                <c:ptCount val="14"/>
                <c:pt idx="0">
                  <c:v>40.5816372436853</c:v>
                </c:pt>
                <c:pt idx="1">
                  <c:v>41.552165065852648</c:v>
                </c:pt>
                <c:pt idx="2">
                  <c:v>43.583469136322982</c:v>
                </c:pt>
                <c:pt idx="3">
                  <c:v>44.9501154174296</c:v>
                </c:pt>
                <c:pt idx="4">
                  <c:v>46.515250990001348</c:v>
                </c:pt>
                <c:pt idx="5">
                  <c:v>46.649557315164508</c:v>
                </c:pt>
                <c:pt idx="6">
                  <c:v>46.257031401433593</c:v>
                </c:pt>
                <c:pt idx="7">
                  <c:v>46.801799111725998</c:v>
                </c:pt>
                <c:pt idx="8">
                  <c:v>48.669022212426185</c:v>
                </c:pt>
                <c:pt idx="9">
                  <c:v>50.186884094960327</c:v>
                </c:pt>
                <c:pt idx="10">
                  <c:v>50.743365670486426</c:v>
                </c:pt>
                <c:pt idx="11">
                  <c:v>49.426660777529491</c:v>
                </c:pt>
                <c:pt idx="12">
                  <c:v>49.021880699697377</c:v>
                </c:pt>
                <c:pt idx="13">
                  <c:v>49.266875591242439</c:v>
                </c:pt>
              </c:numCache>
            </c:numRef>
          </c:val>
        </c:ser>
        <c:dLbls>
          <c:showLegendKey val="0"/>
          <c:showVal val="0"/>
          <c:showCatName val="0"/>
          <c:showSerName val="0"/>
          <c:showPercent val="0"/>
          <c:showBubbleSize val="0"/>
        </c:dLbls>
        <c:gapWidth val="150"/>
        <c:overlap val="100"/>
        <c:axId val="311805840"/>
        <c:axId val="311805448"/>
      </c:barChart>
      <c:lineChart>
        <c:grouping val="standard"/>
        <c:varyColors val="0"/>
        <c:ser>
          <c:idx val="0"/>
          <c:order val="0"/>
          <c:tx>
            <c:strRef>
              <c:f>Sheet1!$B$1</c:f>
              <c:strCache>
                <c:ptCount val="1"/>
                <c:pt idx="0">
                  <c:v>Median Housing Costs</c:v>
                </c:pt>
              </c:strCache>
            </c:strRef>
          </c:tx>
          <c:spPr>
            <a:ln w="38100">
              <a:solidFill>
                <a:schemeClr val="accent3">
                  <a:lumMod val="50000"/>
                </a:schemeClr>
              </a:solidFill>
            </a:ln>
          </c:spPr>
          <c:marker>
            <c:symbol val="none"/>
          </c:marker>
          <c:cat>
            <c:numRef>
              <c:f>Sheet1!$A$2:$A$15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Sheet1!$B$2:$B$15</c:f>
              <c:numCache>
                <c:formatCode>General</c:formatCode>
                <c:ptCount val="14"/>
                <c:pt idx="0">
                  <c:v>100</c:v>
                </c:pt>
                <c:pt idx="1">
                  <c:v>98.74648771416399</c:v>
                </c:pt>
                <c:pt idx="2">
                  <c:v>100.69230615186058</c:v>
                </c:pt>
                <c:pt idx="3">
                  <c:v>100.09969171757713</c:v>
                </c:pt>
                <c:pt idx="4">
                  <c:v>101.8417417577093</c:v>
                </c:pt>
                <c:pt idx="5">
                  <c:v>102.71368175024681</c:v>
                </c:pt>
                <c:pt idx="6">
                  <c:v>103.81139551601341</c:v>
                </c:pt>
                <c:pt idx="7">
                  <c:v>103.7693182914161</c:v>
                </c:pt>
                <c:pt idx="8">
                  <c:v>106.67982845934979</c:v>
                </c:pt>
                <c:pt idx="9">
                  <c:v>106.20772568227599</c:v>
                </c:pt>
                <c:pt idx="10">
                  <c:v>105.38036038636469</c:v>
                </c:pt>
                <c:pt idx="11">
                  <c:v>104.43049236107323</c:v>
                </c:pt>
                <c:pt idx="12">
                  <c:v>105.26208149216704</c:v>
                </c:pt>
                <c:pt idx="13">
                  <c:v>107.03451552380277</c:v>
                </c:pt>
              </c:numCache>
            </c:numRef>
          </c:val>
          <c:smooth val="0"/>
        </c:ser>
        <c:ser>
          <c:idx val="1"/>
          <c:order val="1"/>
          <c:tx>
            <c:strRef>
              <c:f>Sheet1!$C$1</c:f>
              <c:strCache>
                <c:ptCount val="1"/>
                <c:pt idx="0">
                  <c:v>Median Income</c:v>
                </c:pt>
              </c:strCache>
            </c:strRef>
          </c:tx>
          <c:spPr>
            <a:ln w="38100">
              <a:solidFill>
                <a:schemeClr val="accent1"/>
              </a:solidFill>
            </a:ln>
          </c:spPr>
          <c:marker>
            <c:symbol val="none"/>
          </c:marker>
          <c:cat>
            <c:numRef>
              <c:f>Sheet1!$A$2:$A$15</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Sheet1!$C$2:$C$15</c:f>
              <c:numCache>
                <c:formatCode>General</c:formatCode>
                <c:ptCount val="14"/>
                <c:pt idx="0">
                  <c:v>100</c:v>
                </c:pt>
                <c:pt idx="1">
                  <c:v>96.673014673610453</c:v>
                </c:pt>
                <c:pt idx="2">
                  <c:v>93.480201295596203</c:v>
                </c:pt>
                <c:pt idx="3">
                  <c:v>91.055364900069364</c:v>
                </c:pt>
                <c:pt idx="4">
                  <c:v>90.354823718349792</c:v>
                </c:pt>
                <c:pt idx="5">
                  <c:v>91.639198552686722</c:v>
                </c:pt>
                <c:pt idx="6">
                  <c:v>92.173841206180541</c:v>
                </c:pt>
                <c:pt idx="7">
                  <c:v>92.020401886157288</c:v>
                </c:pt>
                <c:pt idx="8">
                  <c:v>89.379534122488295</c:v>
                </c:pt>
                <c:pt idx="9">
                  <c:v>87.644959389170509</c:v>
                </c:pt>
                <c:pt idx="10">
                  <c:v>84.963081186407265</c:v>
                </c:pt>
                <c:pt idx="11">
                  <c:v>87.402475749617835</c:v>
                </c:pt>
                <c:pt idx="12">
                  <c:v>89.422293694483557</c:v>
                </c:pt>
                <c:pt idx="13">
                  <c:v>91.493105590847705</c:v>
                </c:pt>
              </c:numCache>
            </c:numRef>
          </c:val>
          <c:smooth val="0"/>
        </c:ser>
        <c:dLbls>
          <c:showLegendKey val="0"/>
          <c:showVal val="0"/>
          <c:showCatName val="0"/>
          <c:showSerName val="0"/>
          <c:showPercent val="0"/>
          <c:showBubbleSize val="0"/>
        </c:dLbls>
        <c:marker val="1"/>
        <c:smooth val="0"/>
        <c:axId val="311482880"/>
        <c:axId val="311805056"/>
      </c:lineChart>
      <c:catAx>
        <c:axId val="311482880"/>
        <c:scaling>
          <c:orientation val="minMax"/>
        </c:scaling>
        <c:delete val="0"/>
        <c:axPos val="b"/>
        <c:numFmt formatCode="General" sourceLinked="1"/>
        <c:majorTickMark val="out"/>
        <c:minorTickMark val="none"/>
        <c:tickLblPos val="nextTo"/>
        <c:txPr>
          <a:bodyPr/>
          <a:lstStyle/>
          <a:p>
            <a:pPr>
              <a:defRPr sz="1400"/>
            </a:pPr>
            <a:endParaRPr lang="en-US"/>
          </a:p>
        </c:txPr>
        <c:crossAx val="311805056"/>
        <c:crosses val="autoZero"/>
        <c:auto val="1"/>
        <c:lblAlgn val="ctr"/>
        <c:lblOffset val="100"/>
        <c:noMultiLvlLbl val="0"/>
      </c:catAx>
      <c:valAx>
        <c:axId val="311805056"/>
        <c:scaling>
          <c:orientation val="minMax"/>
          <c:max val="115"/>
          <c:min val="80"/>
        </c:scaling>
        <c:delete val="0"/>
        <c:axPos val="l"/>
        <c:majorGridlines/>
        <c:numFmt formatCode="General" sourceLinked="1"/>
        <c:majorTickMark val="out"/>
        <c:minorTickMark val="none"/>
        <c:tickLblPos val="nextTo"/>
        <c:txPr>
          <a:bodyPr/>
          <a:lstStyle/>
          <a:p>
            <a:pPr>
              <a:defRPr sz="1600"/>
            </a:pPr>
            <a:endParaRPr lang="en-US"/>
          </a:p>
        </c:txPr>
        <c:crossAx val="311482880"/>
        <c:crosses val="autoZero"/>
        <c:crossBetween val="between"/>
      </c:valAx>
      <c:valAx>
        <c:axId val="311805448"/>
        <c:scaling>
          <c:orientation val="minMax"/>
          <c:max val="52"/>
          <c:min val="38"/>
        </c:scaling>
        <c:delete val="0"/>
        <c:axPos val="r"/>
        <c:numFmt formatCode="#,##0" sourceLinked="0"/>
        <c:majorTickMark val="out"/>
        <c:minorTickMark val="none"/>
        <c:tickLblPos val="nextTo"/>
        <c:txPr>
          <a:bodyPr/>
          <a:lstStyle/>
          <a:p>
            <a:pPr>
              <a:defRPr sz="1600"/>
            </a:pPr>
            <a:endParaRPr lang="en-US"/>
          </a:p>
        </c:txPr>
        <c:crossAx val="311805840"/>
        <c:crosses val="max"/>
        <c:crossBetween val="between"/>
      </c:valAx>
      <c:catAx>
        <c:axId val="311805840"/>
        <c:scaling>
          <c:orientation val="minMax"/>
        </c:scaling>
        <c:delete val="1"/>
        <c:axPos val="b"/>
        <c:numFmt formatCode="General" sourceLinked="1"/>
        <c:majorTickMark val="out"/>
        <c:minorTickMark val="none"/>
        <c:tickLblPos val="nextTo"/>
        <c:crossAx val="311805448"/>
        <c:crosses val="autoZero"/>
        <c:auto val="1"/>
        <c:lblAlgn val="ctr"/>
        <c:lblOffset val="100"/>
        <c:noMultiLvlLbl val="0"/>
      </c:catAx>
    </c:plotArea>
    <c:legend>
      <c:legendPos val="b"/>
      <c:layout>
        <c:manualLayout>
          <c:xMode val="edge"/>
          <c:yMode val="edge"/>
          <c:x val="0.10406562500036239"/>
          <c:y val="0.77154043465750488"/>
          <c:w val="0.77619284684434586"/>
          <c:h val="6.1734546112770385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0.10498666497332998"/>
          <c:w val="0.9119332652862836"/>
          <c:h val="0.53255898080684116"/>
        </c:manualLayout>
      </c:layout>
      <c:barChart>
        <c:barDir val="col"/>
        <c:grouping val="stacked"/>
        <c:varyColors val="0"/>
        <c:ser>
          <c:idx val="0"/>
          <c:order val="0"/>
          <c:tx>
            <c:strRef>
              <c:f>Sheet1!$B$1</c:f>
              <c:strCache>
                <c:ptCount val="1"/>
                <c:pt idx="0">
                  <c:v>Severely Burdened</c:v>
                </c:pt>
              </c:strCache>
            </c:strRef>
          </c:tx>
          <c:spPr>
            <a:gradFill>
              <a:gsLst>
                <a:gs pos="0">
                  <a:schemeClr val="accent1"/>
                </a:gs>
                <a:gs pos="48000">
                  <a:schemeClr val="accent1">
                    <a:lumMod val="90000"/>
                    <a:lumOff val="10000"/>
                  </a:schemeClr>
                </a:gs>
                <a:gs pos="100000">
                  <a:schemeClr val="accent1"/>
                </a:gs>
              </a:gsLst>
              <a:lin ang="10800000" scaled="0"/>
            </a:gradFill>
            <a:ln>
              <a:solidFill>
                <a:schemeClr val="bg1"/>
              </a:solidFill>
            </a:ln>
          </c:spPr>
          <c:invertIfNegative val="0"/>
          <c:cat>
            <c:numRef>
              <c:f>Sheet1!$A$2:$A$26</c:f>
              <c:numCache>
                <c:formatCode>General</c:formatCode>
                <c:ptCount val="25"/>
                <c:pt idx="1">
                  <c:v>2001</c:v>
                </c:pt>
                <c:pt idx="2">
                  <c:v>2006</c:v>
                </c:pt>
                <c:pt idx="3">
                  <c:v>2011</c:v>
                </c:pt>
                <c:pt idx="4">
                  <c:v>2014</c:v>
                </c:pt>
                <c:pt idx="6">
                  <c:v>2001</c:v>
                </c:pt>
                <c:pt idx="7">
                  <c:v>2006</c:v>
                </c:pt>
                <c:pt idx="8">
                  <c:v>2011</c:v>
                </c:pt>
                <c:pt idx="9">
                  <c:v>2014</c:v>
                </c:pt>
                <c:pt idx="11">
                  <c:v>2001</c:v>
                </c:pt>
                <c:pt idx="12">
                  <c:v>2006</c:v>
                </c:pt>
                <c:pt idx="13">
                  <c:v>2011</c:v>
                </c:pt>
                <c:pt idx="14">
                  <c:v>2014</c:v>
                </c:pt>
                <c:pt idx="16">
                  <c:v>2001</c:v>
                </c:pt>
                <c:pt idx="17">
                  <c:v>2006</c:v>
                </c:pt>
                <c:pt idx="18">
                  <c:v>2011</c:v>
                </c:pt>
                <c:pt idx="19">
                  <c:v>2014</c:v>
                </c:pt>
                <c:pt idx="21">
                  <c:v>2001</c:v>
                </c:pt>
                <c:pt idx="22">
                  <c:v>2006</c:v>
                </c:pt>
                <c:pt idx="23">
                  <c:v>2011</c:v>
                </c:pt>
                <c:pt idx="24">
                  <c:v>2014</c:v>
                </c:pt>
              </c:numCache>
            </c:numRef>
          </c:cat>
          <c:val>
            <c:numRef>
              <c:f>Sheet1!$B$2:$B$26</c:f>
              <c:numCache>
                <c:formatCode>0.00</c:formatCode>
                <c:ptCount val="25"/>
                <c:pt idx="1">
                  <c:v>67.280630299172259</c:v>
                </c:pt>
                <c:pt idx="6">
                  <c:v>27.331492291896286</c:v>
                </c:pt>
                <c:pt idx="11">
                  <c:v>4.8912710898467644</c:v>
                </c:pt>
                <c:pt idx="16">
                  <c:v>1.2166667798671407</c:v>
                </c:pt>
                <c:pt idx="21">
                  <c:v>0.18283430702444856</c:v>
                </c:pt>
              </c:numCache>
            </c:numRef>
          </c:val>
        </c:ser>
        <c:ser>
          <c:idx val="1"/>
          <c:order val="1"/>
          <c:tx>
            <c:strRef>
              <c:f>Sheet1!$C$1</c:f>
              <c:strCache>
                <c:ptCount val="1"/>
                <c:pt idx="0">
                  <c:v>Moderately Burdened</c:v>
                </c:pt>
              </c:strCache>
            </c:strRef>
          </c:tx>
          <c:spPr>
            <a:gradFill>
              <a:gsLst>
                <a:gs pos="50000">
                  <a:schemeClr val="accent3">
                    <a:lumMod val="75000"/>
                  </a:schemeClr>
                </a:gs>
                <a:gs pos="0">
                  <a:schemeClr val="accent3">
                    <a:lumMod val="50000"/>
                  </a:schemeClr>
                </a:gs>
                <a:gs pos="100000">
                  <a:schemeClr val="accent3">
                    <a:lumMod val="50000"/>
                  </a:schemeClr>
                </a:gs>
              </a:gsLst>
            </a:gradFill>
            <a:ln>
              <a:solidFill>
                <a:schemeClr val="bg1"/>
              </a:solidFill>
            </a:ln>
          </c:spPr>
          <c:invertIfNegative val="0"/>
          <c:cat>
            <c:numRef>
              <c:f>Sheet1!$A$2:$A$26</c:f>
              <c:numCache>
                <c:formatCode>General</c:formatCode>
                <c:ptCount val="25"/>
                <c:pt idx="1">
                  <c:v>2001</c:v>
                </c:pt>
                <c:pt idx="2">
                  <c:v>2006</c:v>
                </c:pt>
                <c:pt idx="3">
                  <c:v>2011</c:v>
                </c:pt>
                <c:pt idx="4">
                  <c:v>2014</c:v>
                </c:pt>
                <c:pt idx="6">
                  <c:v>2001</c:v>
                </c:pt>
                <c:pt idx="7">
                  <c:v>2006</c:v>
                </c:pt>
                <c:pt idx="8">
                  <c:v>2011</c:v>
                </c:pt>
                <c:pt idx="9">
                  <c:v>2014</c:v>
                </c:pt>
                <c:pt idx="11">
                  <c:v>2001</c:v>
                </c:pt>
                <c:pt idx="12">
                  <c:v>2006</c:v>
                </c:pt>
                <c:pt idx="13">
                  <c:v>2011</c:v>
                </c:pt>
                <c:pt idx="14">
                  <c:v>2014</c:v>
                </c:pt>
                <c:pt idx="16">
                  <c:v>2001</c:v>
                </c:pt>
                <c:pt idx="17">
                  <c:v>2006</c:v>
                </c:pt>
                <c:pt idx="18">
                  <c:v>2011</c:v>
                </c:pt>
                <c:pt idx="19">
                  <c:v>2014</c:v>
                </c:pt>
                <c:pt idx="21">
                  <c:v>2001</c:v>
                </c:pt>
                <c:pt idx="22">
                  <c:v>2006</c:v>
                </c:pt>
                <c:pt idx="23">
                  <c:v>2011</c:v>
                </c:pt>
                <c:pt idx="24">
                  <c:v>2014</c:v>
                </c:pt>
              </c:numCache>
            </c:numRef>
          </c:cat>
          <c:val>
            <c:numRef>
              <c:f>Sheet1!$C$2:$C$23</c:f>
              <c:numCache>
                <c:formatCode>0.00</c:formatCode>
                <c:ptCount val="22"/>
                <c:pt idx="1">
                  <c:v>12.752563058218671</c:v>
                </c:pt>
                <c:pt idx="6">
                  <c:v>41.85959579116701</c:v>
                </c:pt>
                <c:pt idx="11">
                  <c:v>32.02020126488339</c:v>
                </c:pt>
                <c:pt idx="16">
                  <c:v>10.724315020952217</c:v>
                </c:pt>
                <c:pt idx="21">
                  <c:v>2.8559094022788463</c:v>
                </c:pt>
              </c:numCache>
            </c:numRef>
          </c:val>
        </c:ser>
        <c:ser>
          <c:idx val="2"/>
          <c:order val="2"/>
          <c:tx>
            <c:strRef>
              <c:f>Sheet1!$D$1</c:f>
              <c:strCache>
                <c:ptCount val="1"/>
                <c:pt idx="0">
                  <c:v>Column2</c:v>
                </c:pt>
              </c:strCache>
            </c:strRef>
          </c:tx>
          <c:spPr>
            <a:gradFill>
              <a:gsLst>
                <a:gs pos="0">
                  <a:schemeClr val="accent1"/>
                </a:gs>
                <a:gs pos="48000">
                  <a:schemeClr val="accent1">
                    <a:lumMod val="90000"/>
                    <a:lumOff val="10000"/>
                  </a:schemeClr>
                </a:gs>
                <a:gs pos="100000">
                  <a:schemeClr val="accent1"/>
                </a:gs>
              </a:gsLst>
              <a:lin ang="10800000" scaled="0"/>
            </a:gradFill>
            <a:ln>
              <a:solidFill>
                <a:schemeClr val="bg1"/>
              </a:solidFill>
            </a:ln>
          </c:spPr>
          <c:invertIfNegative val="0"/>
          <c:cat>
            <c:numRef>
              <c:f>Sheet1!$A$2:$A$26</c:f>
              <c:numCache>
                <c:formatCode>General</c:formatCode>
                <c:ptCount val="25"/>
                <c:pt idx="1">
                  <c:v>2001</c:v>
                </c:pt>
                <c:pt idx="2">
                  <c:v>2006</c:v>
                </c:pt>
                <c:pt idx="3">
                  <c:v>2011</c:v>
                </c:pt>
                <c:pt idx="4">
                  <c:v>2014</c:v>
                </c:pt>
                <c:pt idx="6">
                  <c:v>2001</c:v>
                </c:pt>
                <c:pt idx="7">
                  <c:v>2006</c:v>
                </c:pt>
                <c:pt idx="8">
                  <c:v>2011</c:v>
                </c:pt>
                <c:pt idx="9">
                  <c:v>2014</c:v>
                </c:pt>
                <c:pt idx="11">
                  <c:v>2001</c:v>
                </c:pt>
                <c:pt idx="12">
                  <c:v>2006</c:v>
                </c:pt>
                <c:pt idx="13">
                  <c:v>2011</c:v>
                </c:pt>
                <c:pt idx="14">
                  <c:v>2014</c:v>
                </c:pt>
                <c:pt idx="16">
                  <c:v>2001</c:v>
                </c:pt>
                <c:pt idx="17">
                  <c:v>2006</c:v>
                </c:pt>
                <c:pt idx="18">
                  <c:v>2011</c:v>
                </c:pt>
                <c:pt idx="19">
                  <c:v>2014</c:v>
                </c:pt>
                <c:pt idx="21">
                  <c:v>2001</c:v>
                </c:pt>
                <c:pt idx="22">
                  <c:v>2006</c:v>
                </c:pt>
                <c:pt idx="23">
                  <c:v>2011</c:v>
                </c:pt>
                <c:pt idx="24">
                  <c:v>2014</c:v>
                </c:pt>
              </c:numCache>
            </c:numRef>
          </c:cat>
          <c:val>
            <c:numRef>
              <c:f>Sheet1!$D$2:$D$26</c:f>
              <c:numCache>
                <c:formatCode>General</c:formatCode>
                <c:ptCount val="25"/>
                <c:pt idx="2" formatCode="0.00">
                  <c:v>68.604268732466991</c:v>
                </c:pt>
                <c:pt idx="7" formatCode="0.00">
                  <c:v>32.493840237750945</c:v>
                </c:pt>
                <c:pt idx="12" formatCode="0.00">
                  <c:v>7.9439226271084014</c:v>
                </c:pt>
                <c:pt idx="17" formatCode="0.00">
                  <c:v>1.949606864133143</c:v>
                </c:pt>
                <c:pt idx="22" formatCode="0.00">
                  <c:v>0.24234813198113708</c:v>
                </c:pt>
              </c:numCache>
            </c:numRef>
          </c:val>
        </c:ser>
        <c:ser>
          <c:idx val="3"/>
          <c:order val="3"/>
          <c:tx>
            <c:strRef>
              <c:f>Sheet1!$E$1</c:f>
              <c:strCache>
                <c:ptCount val="1"/>
                <c:pt idx="0">
                  <c:v>Column3</c:v>
                </c:pt>
              </c:strCache>
            </c:strRef>
          </c:tx>
          <c:spPr>
            <a:gradFill>
              <a:gsLst>
                <a:gs pos="50000">
                  <a:schemeClr val="accent3">
                    <a:lumMod val="75000"/>
                  </a:schemeClr>
                </a:gs>
                <a:gs pos="0">
                  <a:schemeClr val="accent3">
                    <a:lumMod val="50000"/>
                  </a:schemeClr>
                </a:gs>
                <a:gs pos="100000">
                  <a:schemeClr val="accent3">
                    <a:lumMod val="50000"/>
                  </a:schemeClr>
                </a:gs>
              </a:gsLst>
            </a:gradFill>
            <a:ln>
              <a:solidFill>
                <a:schemeClr val="bg1"/>
              </a:solidFill>
            </a:ln>
          </c:spPr>
          <c:invertIfNegative val="0"/>
          <c:dPt>
            <c:idx val="2"/>
            <c:invertIfNegative val="0"/>
            <c:bubble3D val="0"/>
          </c:dPt>
          <c:cat>
            <c:numRef>
              <c:f>Sheet1!$A$2:$A$26</c:f>
              <c:numCache>
                <c:formatCode>General</c:formatCode>
                <c:ptCount val="25"/>
                <c:pt idx="1">
                  <c:v>2001</c:v>
                </c:pt>
                <c:pt idx="2">
                  <c:v>2006</c:v>
                </c:pt>
                <c:pt idx="3">
                  <c:v>2011</c:v>
                </c:pt>
                <c:pt idx="4">
                  <c:v>2014</c:v>
                </c:pt>
                <c:pt idx="6">
                  <c:v>2001</c:v>
                </c:pt>
                <c:pt idx="7">
                  <c:v>2006</c:v>
                </c:pt>
                <c:pt idx="8">
                  <c:v>2011</c:v>
                </c:pt>
                <c:pt idx="9">
                  <c:v>2014</c:v>
                </c:pt>
                <c:pt idx="11">
                  <c:v>2001</c:v>
                </c:pt>
                <c:pt idx="12">
                  <c:v>2006</c:v>
                </c:pt>
                <c:pt idx="13">
                  <c:v>2011</c:v>
                </c:pt>
                <c:pt idx="14">
                  <c:v>2014</c:v>
                </c:pt>
                <c:pt idx="16">
                  <c:v>2001</c:v>
                </c:pt>
                <c:pt idx="17">
                  <c:v>2006</c:v>
                </c:pt>
                <c:pt idx="18">
                  <c:v>2011</c:v>
                </c:pt>
                <c:pt idx="19">
                  <c:v>2014</c:v>
                </c:pt>
                <c:pt idx="21">
                  <c:v>2001</c:v>
                </c:pt>
                <c:pt idx="22">
                  <c:v>2006</c:v>
                </c:pt>
                <c:pt idx="23">
                  <c:v>2011</c:v>
                </c:pt>
                <c:pt idx="24">
                  <c:v>2014</c:v>
                </c:pt>
              </c:numCache>
            </c:numRef>
          </c:cat>
          <c:val>
            <c:numRef>
              <c:f>Sheet1!$E$2:$E$26</c:f>
              <c:numCache>
                <c:formatCode>General</c:formatCode>
                <c:ptCount val="25"/>
                <c:pt idx="2" formatCode="0.00">
                  <c:v>12.588421494897654</c:v>
                </c:pt>
                <c:pt idx="7" formatCode="0.00">
                  <c:v>40.38214818641783</c:v>
                </c:pt>
                <c:pt idx="12" formatCode="0.00">
                  <c:v>34.83778900950427</c:v>
                </c:pt>
                <c:pt idx="17" formatCode="0.00">
                  <c:v>15.69354949106442</c:v>
                </c:pt>
                <c:pt idx="22" formatCode="0.00">
                  <c:v>4.2384844257170329</c:v>
                </c:pt>
              </c:numCache>
            </c:numRef>
          </c:val>
        </c:ser>
        <c:ser>
          <c:idx val="4"/>
          <c:order val="4"/>
          <c:tx>
            <c:strRef>
              <c:f>Sheet1!$F$1</c:f>
              <c:strCache>
                <c:ptCount val="1"/>
                <c:pt idx="0">
                  <c:v>Column4</c:v>
                </c:pt>
              </c:strCache>
            </c:strRef>
          </c:tx>
          <c:spPr>
            <a:gradFill>
              <a:gsLst>
                <a:gs pos="0">
                  <a:schemeClr val="accent1"/>
                </a:gs>
                <a:gs pos="48000">
                  <a:schemeClr val="accent1">
                    <a:lumMod val="90000"/>
                    <a:lumOff val="10000"/>
                  </a:schemeClr>
                </a:gs>
                <a:gs pos="100000">
                  <a:schemeClr val="accent1"/>
                </a:gs>
              </a:gsLst>
              <a:lin ang="10800000" scaled="0"/>
            </a:gradFill>
            <a:ln>
              <a:solidFill>
                <a:schemeClr val="bg1"/>
              </a:solidFill>
            </a:ln>
          </c:spPr>
          <c:invertIfNegative val="0"/>
          <c:cat>
            <c:numRef>
              <c:f>Sheet1!$A$2:$A$26</c:f>
              <c:numCache>
                <c:formatCode>General</c:formatCode>
                <c:ptCount val="25"/>
                <c:pt idx="1">
                  <c:v>2001</c:v>
                </c:pt>
                <c:pt idx="2">
                  <c:v>2006</c:v>
                </c:pt>
                <c:pt idx="3">
                  <c:v>2011</c:v>
                </c:pt>
                <c:pt idx="4">
                  <c:v>2014</c:v>
                </c:pt>
                <c:pt idx="6">
                  <c:v>2001</c:v>
                </c:pt>
                <c:pt idx="7">
                  <c:v>2006</c:v>
                </c:pt>
                <c:pt idx="8">
                  <c:v>2011</c:v>
                </c:pt>
                <c:pt idx="9">
                  <c:v>2014</c:v>
                </c:pt>
                <c:pt idx="11">
                  <c:v>2001</c:v>
                </c:pt>
                <c:pt idx="12">
                  <c:v>2006</c:v>
                </c:pt>
                <c:pt idx="13">
                  <c:v>2011</c:v>
                </c:pt>
                <c:pt idx="14">
                  <c:v>2014</c:v>
                </c:pt>
                <c:pt idx="16">
                  <c:v>2001</c:v>
                </c:pt>
                <c:pt idx="17">
                  <c:v>2006</c:v>
                </c:pt>
                <c:pt idx="18">
                  <c:v>2011</c:v>
                </c:pt>
                <c:pt idx="19">
                  <c:v>2014</c:v>
                </c:pt>
                <c:pt idx="21">
                  <c:v>2001</c:v>
                </c:pt>
                <c:pt idx="22">
                  <c:v>2006</c:v>
                </c:pt>
                <c:pt idx="23">
                  <c:v>2011</c:v>
                </c:pt>
                <c:pt idx="24">
                  <c:v>2014</c:v>
                </c:pt>
              </c:numCache>
            </c:numRef>
          </c:cat>
          <c:val>
            <c:numRef>
              <c:f>Sheet1!$F$2:$F$26</c:f>
              <c:numCache>
                <c:formatCode>General</c:formatCode>
                <c:ptCount val="25"/>
                <c:pt idx="3" formatCode="0.00">
                  <c:v>72.078097446896621</c:v>
                </c:pt>
                <c:pt idx="8" formatCode="0.00">
                  <c:v>35.839451421678312</c:v>
                </c:pt>
                <c:pt idx="13" formatCode="0.00">
                  <c:v>9.6847815197011542</c:v>
                </c:pt>
                <c:pt idx="18" formatCode="0.00">
                  <c:v>2.262596093199261</c:v>
                </c:pt>
                <c:pt idx="23" formatCode="0.00">
                  <c:v>0.22668441718247412</c:v>
                </c:pt>
              </c:numCache>
            </c:numRef>
          </c:val>
        </c:ser>
        <c:ser>
          <c:idx val="5"/>
          <c:order val="5"/>
          <c:tx>
            <c:strRef>
              <c:f>Sheet1!$G$1</c:f>
              <c:strCache>
                <c:ptCount val="1"/>
                <c:pt idx="0">
                  <c:v>Column5</c:v>
                </c:pt>
              </c:strCache>
            </c:strRef>
          </c:tx>
          <c:spPr>
            <a:gradFill>
              <a:gsLst>
                <a:gs pos="50000">
                  <a:schemeClr val="accent3">
                    <a:lumMod val="75000"/>
                  </a:schemeClr>
                </a:gs>
                <a:gs pos="0">
                  <a:schemeClr val="accent3">
                    <a:lumMod val="50000"/>
                  </a:schemeClr>
                </a:gs>
                <a:gs pos="100000">
                  <a:schemeClr val="accent3">
                    <a:lumMod val="50000"/>
                  </a:schemeClr>
                </a:gs>
              </a:gsLst>
            </a:gradFill>
            <a:ln>
              <a:solidFill>
                <a:schemeClr val="bg1"/>
              </a:solidFill>
            </a:ln>
          </c:spPr>
          <c:invertIfNegative val="0"/>
          <c:cat>
            <c:numRef>
              <c:f>Sheet1!$A$2:$A$26</c:f>
              <c:numCache>
                <c:formatCode>General</c:formatCode>
                <c:ptCount val="25"/>
                <c:pt idx="1">
                  <c:v>2001</c:v>
                </c:pt>
                <c:pt idx="2">
                  <c:v>2006</c:v>
                </c:pt>
                <c:pt idx="3">
                  <c:v>2011</c:v>
                </c:pt>
                <c:pt idx="4">
                  <c:v>2014</c:v>
                </c:pt>
                <c:pt idx="6">
                  <c:v>2001</c:v>
                </c:pt>
                <c:pt idx="7">
                  <c:v>2006</c:v>
                </c:pt>
                <c:pt idx="8">
                  <c:v>2011</c:v>
                </c:pt>
                <c:pt idx="9">
                  <c:v>2014</c:v>
                </c:pt>
                <c:pt idx="11">
                  <c:v>2001</c:v>
                </c:pt>
                <c:pt idx="12">
                  <c:v>2006</c:v>
                </c:pt>
                <c:pt idx="13">
                  <c:v>2011</c:v>
                </c:pt>
                <c:pt idx="14">
                  <c:v>2014</c:v>
                </c:pt>
                <c:pt idx="16">
                  <c:v>2001</c:v>
                </c:pt>
                <c:pt idx="17">
                  <c:v>2006</c:v>
                </c:pt>
                <c:pt idx="18">
                  <c:v>2011</c:v>
                </c:pt>
                <c:pt idx="19">
                  <c:v>2014</c:v>
                </c:pt>
                <c:pt idx="21">
                  <c:v>2001</c:v>
                </c:pt>
                <c:pt idx="22">
                  <c:v>2006</c:v>
                </c:pt>
                <c:pt idx="23">
                  <c:v>2011</c:v>
                </c:pt>
                <c:pt idx="24">
                  <c:v>2014</c:v>
                </c:pt>
              </c:numCache>
            </c:numRef>
          </c:cat>
          <c:val>
            <c:numRef>
              <c:f>Sheet1!$G$2:$G$26</c:f>
              <c:numCache>
                <c:formatCode>General</c:formatCode>
                <c:ptCount val="25"/>
                <c:pt idx="3" formatCode="0.00">
                  <c:v>11.463610653008232</c:v>
                </c:pt>
                <c:pt idx="8" formatCode="0.00">
                  <c:v>40.084927205778683</c:v>
                </c:pt>
                <c:pt idx="13" formatCode="0.00">
                  <c:v>36.794844637822209</c:v>
                </c:pt>
                <c:pt idx="18" formatCode="0.00">
                  <c:v>18.251611828294134</c:v>
                </c:pt>
                <c:pt idx="23" formatCode="0.00">
                  <c:v>4.8786675397048107</c:v>
                </c:pt>
              </c:numCache>
            </c:numRef>
          </c:val>
        </c:ser>
        <c:ser>
          <c:idx val="6"/>
          <c:order val="6"/>
          <c:tx>
            <c:strRef>
              <c:f>Sheet1!$H$1</c:f>
              <c:strCache>
                <c:ptCount val="1"/>
                <c:pt idx="0">
                  <c:v>Column6</c:v>
                </c:pt>
              </c:strCache>
            </c:strRef>
          </c:tx>
          <c:spPr>
            <a:gradFill>
              <a:gsLst>
                <a:gs pos="0">
                  <a:schemeClr val="accent1"/>
                </a:gs>
                <a:gs pos="48000">
                  <a:schemeClr val="accent1">
                    <a:lumMod val="90000"/>
                    <a:lumOff val="10000"/>
                  </a:schemeClr>
                </a:gs>
                <a:gs pos="100000">
                  <a:schemeClr val="accent1"/>
                </a:gs>
              </a:gsLst>
              <a:lin ang="10800000" scaled="0"/>
            </a:gradFill>
            <a:ln>
              <a:solidFill>
                <a:schemeClr val="bg1"/>
              </a:solidFill>
            </a:ln>
          </c:spPr>
          <c:invertIfNegative val="0"/>
          <c:cat>
            <c:numRef>
              <c:f>Sheet1!$A$2:$A$26</c:f>
              <c:numCache>
                <c:formatCode>General</c:formatCode>
                <c:ptCount val="25"/>
                <c:pt idx="1">
                  <c:v>2001</c:v>
                </c:pt>
                <c:pt idx="2">
                  <c:v>2006</c:v>
                </c:pt>
                <c:pt idx="3">
                  <c:v>2011</c:v>
                </c:pt>
                <c:pt idx="4">
                  <c:v>2014</c:v>
                </c:pt>
                <c:pt idx="6">
                  <c:v>2001</c:v>
                </c:pt>
                <c:pt idx="7">
                  <c:v>2006</c:v>
                </c:pt>
                <c:pt idx="8">
                  <c:v>2011</c:v>
                </c:pt>
                <c:pt idx="9">
                  <c:v>2014</c:v>
                </c:pt>
                <c:pt idx="11">
                  <c:v>2001</c:v>
                </c:pt>
                <c:pt idx="12">
                  <c:v>2006</c:v>
                </c:pt>
                <c:pt idx="13">
                  <c:v>2011</c:v>
                </c:pt>
                <c:pt idx="14">
                  <c:v>2014</c:v>
                </c:pt>
                <c:pt idx="16">
                  <c:v>2001</c:v>
                </c:pt>
                <c:pt idx="17">
                  <c:v>2006</c:v>
                </c:pt>
                <c:pt idx="18">
                  <c:v>2011</c:v>
                </c:pt>
                <c:pt idx="19">
                  <c:v>2014</c:v>
                </c:pt>
                <c:pt idx="21">
                  <c:v>2001</c:v>
                </c:pt>
                <c:pt idx="22">
                  <c:v>2006</c:v>
                </c:pt>
                <c:pt idx="23">
                  <c:v>2011</c:v>
                </c:pt>
                <c:pt idx="24">
                  <c:v>2014</c:v>
                </c:pt>
              </c:numCache>
            </c:numRef>
          </c:cat>
          <c:val>
            <c:numRef>
              <c:f>Sheet1!$H$2:$H$26</c:f>
              <c:numCache>
                <c:formatCode>General</c:formatCode>
                <c:ptCount val="25"/>
                <c:pt idx="4" formatCode="0.00">
                  <c:v>72.107554207314251</c:v>
                </c:pt>
                <c:pt idx="9" formatCode="0.00">
                  <c:v>36.796824106023848</c:v>
                </c:pt>
                <c:pt idx="14" formatCode="0.00">
                  <c:v>9.8708058169089306</c:v>
                </c:pt>
                <c:pt idx="19" formatCode="0.00">
                  <c:v>2.4089313619604145</c:v>
                </c:pt>
                <c:pt idx="24" formatCode="0.00">
                  <c:v>0.19968270297245796</c:v>
                </c:pt>
              </c:numCache>
            </c:numRef>
          </c:val>
        </c:ser>
        <c:ser>
          <c:idx val="7"/>
          <c:order val="7"/>
          <c:tx>
            <c:strRef>
              <c:f>Sheet1!$I$1</c:f>
              <c:strCache>
                <c:ptCount val="1"/>
                <c:pt idx="0">
                  <c:v>Column7</c:v>
                </c:pt>
              </c:strCache>
            </c:strRef>
          </c:tx>
          <c:spPr>
            <a:gradFill>
              <a:gsLst>
                <a:gs pos="50000">
                  <a:schemeClr val="accent3">
                    <a:lumMod val="75000"/>
                  </a:schemeClr>
                </a:gs>
                <a:gs pos="0">
                  <a:schemeClr val="accent3">
                    <a:lumMod val="50000"/>
                  </a:schemeClr>
                </a:gs>
                <a:gs pos="100000">
                  <a:schemeClr val="accent3">
                    <a:lumMod val="50000"/>
                  </a:schemeClr>
                </a:gs>
              </a:gsLst>
              <a:lin ang="10800000" scaled="0"/>
            </a:gradFill>
            <a:ln>
              <a:solidFill>
                <a:schemeClr val="bg1"/>
              </a:solidFill>
            </a:ln>
          </c:spPr>
          <c:invertIfNegative val="0"/>
          <c:cat>
            <c:numRef>
              <c:f>Sheet1!$A$2:$A$26</c:f>
              <c:numCache>
                <c:formatCode>General</c:formatCode>
                <c:ptCount val="25"/>
                <c:pt idx="1">
                  <c:v>2001</c:v>
                </c:pt>
                <c:pt idx="2">
                  <c:v>2006</c:v>
                </c:pt>
                <c:pt idx="3">
                  <c:v>2011</c:v>
                </c:pt>
                <c:pt idx="4">
                  <c:v>2014</c:v>
                </c:pt>
                <c:pt idx="6">
                  <c:v>2001</c:v>
                </c:pt>
                <c:pt idx="7">
                  <c:v>2006</c:v>
                </c:pt>
                <c:pt idx="8">
                  <c:v>2011</c:v>
                </c:pt>
                <c:pt idx="9">
                  <c:v>2014</c:v>
                </c:pt>
                <c:pt idx="11">
                  <c:v>2001</c:v>
                </c:pt>
                <c:pt idx="12">
                  <c:v>2006</c:v>
                </c:pt>
                <c:pt idx="13">
                  <c:v>2011</c:v>
                </c:pt>
                <c:pt idx="14">
                  <c:v>2014</c:v>
                </c:pt>
                <c:pt idx="16">
                  <c:v>2001</c:v>
                </c:pt>
                <c:pt idx="17">
                  <c:v>2006</c:v>
                </c:pt>
                <c:pt idx="18">
                  <c:v>2011</c:v>
                </c:pt>
                <c:pt idx="19">
                  <c:v>2014</c:v>
                </c:pt>
                <c:pt idx="21">
                  <c:v>2001</c:v>
                </c:pt>
                <c:pt idx="22">
                  <c:v>2006</c:v>
                </c:pt>
                <c:pt idx="23">
                  <c:v>2011</c:v>
                </c:pt>
                <c:pt idx="24">
                  <c:v>2014</c:v>
                </c:pt>
              </c:numCache>
            </c:numRef>
          </c:cat>
          <c:val>
            <c:numRef>
              <c:f>Sheet1!$I$2:$I$26</c:f>
              <c:numCache>
                <c:formatCode>General</c:formatCode>
                <c:ptCount val="25"/>
                <c:pt idx="4" formatCode="0.00">
                  <c:v>11.5179709637704</c:v>
                </c:pt>
                <c:pt idx="9" formatCode="0.00">
                  <c:v>40.293867082630292</c:v>
                </c:pt>
                <c:pt idx="14" formatCode="0.00">
                  <c:v>38.568566661548587</c:v>
                </c:pt>
                <c:pt idx="19" formatCode="0.00">
                  <c:v>18.900237246879378</c:v>
                </c:pt>
                <c:pt idx="24" formatCode="0.00">
                  <c:v>4.8823282403288859</c:v>
                </c:pt>
              </c:numCache>
            </c:numRef>
          </c:val>
        </c:ser>
        <c:dLbls>
          <c:showLegendKey val="0"/>
          <c:showVal val="0"/>
          <c:showCatName val="0"/>
          <c:showSerName val="0"/>
          <c:showPercent val="0"/>
          <c:showBubbleSize val="0"/>
        </c:dLbls>
        <c:gapWidth val="0"/>
        <c:overlap val="100"/>
        <c:axId val="311806232"/>
        <c:axId val="311806624"/>
      </c:barChart>
      <c:catAx>
        <c:axId val="311806232"/>
        <c:scaling>
          <c:orientation val="minMax"/>
        </c:scaling>
        <c:delete val="0"/>
        <c:axPos val="b"/>
        <c:numFmt formatCode="General" sourceLinked="1"/>
        <c:majorTickMark val="none"/>
        <c:minorTickMark val="none"/>
        <c:tickLblPos val="nextTo"/>
        <c:txPr>
          <a:bodyPr rot="-5400000" vert="horz"/>
          <a:lstStyle/>
          <a:p>
            <a:pPr>
              <a:defRPr sz="1200"/>
            </a:pPr>
            <a:endParaRPr lang="en-US"/>
          </a:p>
        </c:txPr>
        <c:crossAx val="311806624"/>
        <c:crosses val="autoZero"/>
        <c:auto val="1"/>
        <c:lblAlgn val="ctr"/>
        <c:lblOffset val="100"/>
        <c:noMultiLvlLbl val="0"/>
      </c:catAx>
      <c:valAx>
        <c:axId val="311806624"/>
        <c:scaling>
          <c:orientation val="minMax"/>
        </c:scaling>
        <c:delete val="0"/>
        <c:axPos val="l"/>
        <c:majorGridlines/>
        <c:numFmt formatCode="0" sourceLinked="0"/>
        <c:majorTickMark val="out"/>
        <c:minorTickMark val="none"/>
        <c:tickLblPos val="nextTo"/>
        <c:txPr>
          <a:bodyPr/>
          <a:lstStyle/>
          <a:p>
            <a:pPr>
              <a:defRPr sz="1600"/>
            </a:pPr>
            <a:endParaRPr lang="en-US"/>
          </a:p>
        </c:txPr>
        <c:crossAx val="311806232"/>
        <c:crosses val="autoZero"/>
        <c:crossBetween val="between"/>
      </c:valAx>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0.29083399483901151"/>
          <c:y val="0.89218410862242148"/>
          <c:w val="0.4125581718150616"/>
          <c:h val="6.0026182561452882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7812773403324E-2"/>
          <c:y val="9.8128754140546212E-2"/>
          <c:w val="0.92752187226596672"/>
          <c:h val="0.4917100438173182"/>
        </c:manualLayout>
      </c:layout>
      <c:barChart>
        <c:barDir val="col"/>
        <c:grouping val="clustered"/>
        <c:varyColors val="0"/>
        <c:ser>
          <c:idx val="0"/>
          <c:order val="0"/>
          <c:tx>
            <c:strRef>
              <c:f>Sheet1!$B$1</c:f>
              <c:strCache>
                <c:ptCount val="1"/>
                <c:pt idx="0">
                  <c:v>Under $15,000</c:v>
                </c:pt>
              </c:strCache>
            </c:strRef>
          </c:tx>
          <c:spPr>
            <a:gradFill flip="none" rotWithShape="1">
              <a:gsLst>
                <a:gs pos="0">
                  <a:schemeClr val="accent1"/>
                </a:gs>
                <a:gs pos="48000">
                  <a:schemeClr val="accent1">
                    <a:lumMod val="90000"/>
                    <a:lumOff val="10000"/>
                  </a:schemeClr>
                </a:gs>
                <a:gs pos="100000">
                  <a:schemeClr val="accent1"/>
                </a:gs>
              </a:gsLst>
              <a:lin ang="10800000" scaled="0"/>
              <a:tileRect/>
            </a:gradFill>
          </c:spPr>
          <c:invertIfNegative val="0"/>
          <c:cat>
            <c:strRef>
              <c:f>Sheet1!$A$2:$A$16</c:f>
              <c:strCache>
                <c:ptCount val="15"/>
                <c:pt idx="0">
                  <c:v>Washington</c:v>
                </c:pt>
                <c:pt idx="1">
                  <c:v>San Francisco</c:v>
                </c:pt>
                <c:pt idx="2">
                  <c:v>Los Angeles</c:v>
                </c:pt>
                <c:pt idx="3">
                  <c:v>New York</c:v>
                </c:pt>
                <c:pt idx="4">
                  <c:v>Miami</c:v>
                </c:pt>
                <c:pt idx="5">
                  <c:v>Boston</c:v>
                </c:pt>
                <c:pt idx="6">
                  <c:v>Seattle </c:v>
                </c:pt>
                <c:pt idx="7">
                  <c:v>Philadelphia</c:v>
                </c:pt>
                <c:pt idx="8">
                  <c:v>Atlanta</c:v>
                </c:pt>
                <c:pt idx="9">
                  <c:v>Chicago</c:v>
                </c:pt>
                <c:pt idx="10">
                  <c:v>Minneapolis</c:v>
                </c:pt>
                <c:pt idx="11">
                  <c:v>Dallas</c:v>
                </c:pt>
                <c:pt idx="12">
                  <c:v>Phoenix</c:v>
                </c:pt>
                <c:pt idx="13">
                  <c:v>Houston</c:v>
                </c:pt>
                <c:pt idx="14">
                  <c:v>Detroit</c:v>
                </c:pt>
              </c:strCache>
            </c:strRef>
          </c:cat>
          <c:val>
            <c:numRef>
              <c:f>Sheet1!$B$2:$B$16</c:f>
              <c:numCache>
                <c:formatCode>#,##0.0</c:formatCode>
                <c:ptCount val="15"/>
                <c:pt idx="0">
                  <c:v>82.945063095946821</c:v>
                </c:pt>
                <c:pt idx="1">
                  <c:v>82.853117536896718</c:v>
                </c:pt>
                <c:pt idx="2">
                  <c:v>90.146897356163564</c:v>
                </c:pt>
                <c:pt idx="3">
                  <c:v>86.414780898104198</c:v>
                </c:pt>
                <c:pt idx="4">
                  <c:v>87.765684590851293</c:v>
                </c:pt>
                <c:pt idx="5">
                  <c:v>78.070099772851435</c:v>
                </c:pt>
                <c:pt idx="6">
                  <c:v>84.250072871346987</c:v>
                </c:pt>
                <c:pt idx="7">
                  <c:v>84.097682070738117</c:v>
                </c:pt>
                <c:pt idx="8">
                  <c:v>87.076471802758135</c:v>
                </c:pt>
                <c:pt idx="9">
                  <c:v>84.94652794210819</c:v>
                </c:pt>
                <c:pt idx="10">
                  <c:v>85.814006137747143</c:v>
                </c:pt>
                <c:pt idx="11">
                  <c:v>90.262614177066553</c:v>
                </c:pt>
                <c:pt idx="12">
                  <c:v>87.591551485691383</c:v>
                </c:pt>
                <c:pt idx="13">
                  <c:v>87.934148635936026</c:v>
                </c:pt>
                <c:pt idx="14">
                  <c:v>85.297965658195324</c:v>
                </c:pt>
              </c:numCache>
            </c:numRef>
          </c:val>
        </c:ser>
        <c:ser>
          <c:idx val="1"/>
          <c:order val="1"/>
          <c:tx>
            <c:strRef>
              <c:f>Sheet1!$C$1</c:f>
              <c:strCache>
                <c:ptCount val="1"/>
                <c:pt idx="0">
                  <c:v>$30,000–44,999</c:v>
                </c:pt>
              </c:strCache>
            </c:strRef>
          </c:tx>
          <c:spPr>
            <a:gradFill>
              <a:gsLst>
                <a:gs pos="0">
                  <a:schemeClr val="accent3">
                    <a:lumMod val="50000"/>
                  </a:schemeClr>
                </a:gs>
                <a:gs pos="50000">
                  <a:schemeClr val="accent3">
                    <a:lumMod val="75000"/>
                  </a:schemeClr>
                </a:gs>
                <a:gs pos="100000">
                  <a:schemeClr val="accent3">
                    <a:lumMod val="50000"/>
                  </a:schemeClr>
                </a:gs>
              </a:gsLst>
              <a:lin ang="10800000" scaled="0"/>
            </a:gradFill>
            <a:ln>
              <a:noFill/>
            </a:ln>
          </c:spPr>
          <c:invertIfNegative val="0"/>
          <c:cat>
            <c:strRef>
              <c:f>Sheet1!$A$2:$A$16</c:f>
              <c:strCache>
                <c:ptCount val="15"/>
                <c:pt idx="0">
                  <c:v>Washington</c:v>
                </c:pt>
                <c:pt idx="1">
                  <c:v>San Francisco</c:v>
                </c:pt>
                <c:pt idx="2">
                  <c:v>Los Angeles</c:v>
                </c:pt>
                <c:pt idx="3">
                  <c:v>New York</c:v>
                </c:pt>
                <c:pt idx="4">
                  <c:v>Miami</c:v>
                </c:pt>
                <c:pt idx="5">
                  <c:v>Boston</c:v>
                </c:pt>
                <c:pt idx="6">
                  <c:v>Seattle </c:v>
                </c:pt>
                <c:pt idx="7">
                  <c:v>Philadelphia</c:v>
                </c:pt>
                <c:pt idx="8">
                  <c:v>Atlanta</c:v>
                </c:pt>
                <c:pt idx="9">
                  <c:v>Chicago</c:v>
                </c:pt>
                <c:pt idx="10">
                  <c:v>Minneapolis</c:v>
                </c:pt>
                <c:pt idx="11">
                  <c:v>Dallas</c:v>
                </c:pt>
                <c:pt idx="12">
                  <c:v>Phoenix</c:v>
                </c:pt>
                <c:pt idx="13">
                  <c:v>Houston</c:v>
                </c:pt>
                <c:pt idx="14">
                  <c:v>Detroit</c:v>
                </c:pt>
              </c:strCache>
            </c:strRef>
          </c:cat>
          <c:val>
            <c:numRef>
              <c:f>Sheet1!$C$2:$C$16</c:f>
              <c:numCache>
                <c:formatCode>#,##0.0</c:formatCode>
                <c:ptCount val="15"/>
                <c:pt idx="0">
                  <c:v>80.864978309956797</c:v>
                </c:pt>
                <c:pt idx="1">
                  <c:v>78.8</c:v>
                </c:pt>
                <c:pt idx="2">
                  <c:v>78.023626741560975</c:v>
                </c:pt>
                <c:pt idx="3">
                  <c:v>72.925707736035832</c:v>
                </c:pt>
                <c:pt idx="4">
                  <c:v>72.821171846007942</c:v>
                </c:pt>
                <c:pt idx="5">
                  <c:v>70.159736928921859</c:v>
                </c:pt>
                <c:pt idx="6">
                  <c:v>64.813860620893976</c:v>
                </c:pt>
                <c:pt idx="7">
                  <c:v>63.195494436044505</c:v>
                </c:pt>
                <c:pt idx="8">
                  <c:v>56.51061616637265</c:v>
                </c:pt>
                <c:pt idx="9">
                  <c:v>55.866959311159881</c:v>
                </c:pt>
                <c:pt idx="10">
                  <c:v>50.468726896347768</c:v>
                </c:pt>
                <c:pt idx="11">
                  <c:v>49.191714736893516</c:v>
                </c:pt>
                <c:pt idx="12">
                  <c:v>49.015159070509625</c:v>
                </c:pt>
                <c:pt idx="13">
                  <c:v>46.35256629111187</c:v>
                </c:pt>
                <c:pt idx="14">
                  <c:v>44.903707002115105</c:v>
                </c:pt>
              </c:numCache>
            </c:numRef>
          </c:val>
        </c:ser>
        <c:dLbls>
          <c:showLegendKey val="0"/>
          <c:showVal val="0"/>
          <c:showCatName val="0"/>
          <c:showSerName val="0"/>
          <c:showPercent val="0"/>
          <c:showBubbleSize val="0"/>
        </c:dLbls>
        <c:gapWidth val="100"/>
        <c:axId val="311807408"/>
        <c:axId val="311807800"/>
      </c:barChart>
      <c:catAx>
        <c:axId val="311807408"/>
        <c:scaling>
          <c:orientation val="minMax"/>
        </c:scaling>
        <c:delete val="0"/>
        <c:axPos val="b"/>
        <c:numFmt formatCode="General" sourceLinked="0"/>
        <c:majorTickMark val="out"/>
        <c:minorTickMark val="none"/>
        <c:tickLblPos val="nextTo"/>
        <c:txPr>
          <a:bodyPr/>
          <a:lstStyle/>
          <a:p>
            <a:pPr>
              <a:defRPr sz="1400"/>
            </a:pPr>
            <a:endParaRPr lang="en-US"/>
          </a:p>
        </c:txPr>
        <c:crossAx val="311807800"/>
        <c:crosses val="autoZero"/>
        <c:auto val="1"/>
        <c:lblAlgn val="ctr"/>
        <c:lblOffset val="100"/>
        <c:noMultiLvlLbl val="0"/>
      </c:catAx>
      <c:valAx>
        <c:axId val="311807800"/>
        <c:scaling>
          <c:orientation val="minMax"/>
        </c:scaling>
        <c:delete val="0"/>
        <c:axPos val="l"/>
        <c:majorGridlines/>
        <c:numFmt formatCode="General" sourceLinked="0"/>
        <c:majorTickMark val="out"/>
        <c:minorTickMark val="none"/>
        <c:tickLblPos val="nextTo"/>
        <c:txPr>
          <a:bodyPr/>
          <a:lstStyle/>
          <a:p>
            <a:pPr>
              <a:defRPr sz="1600"/>
            </a:pPr>
            <a:endParaRPr lang="en-US"/>
          </a:p>
        </c:txPr>
        <c:crossAx val="311807408"/>
        <c:crosses val="autoZero"/>
        <c:crossBetween val="between"/>
      </c:valAx>
    </c:plotArea>
    <c:legend>
      <c:legendPos val="b"/>
      <c:layout>
        <c:manualLayout>
          <c:xMode val="edge"/>
          <c:yMode val="edge"/>
          <c:x val="0.19798471371634105"/>
          <c:y val="0.81765118143181981"/>
          <c:w val="0.51143785846213663"/>
          <c:h val="6.824137782283286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56007582385536E-2"/>
          <c:y val="0.10442791299386238"/>
          <c:w val="0.91816868377563932"/>
          <c:h val="0.57848479030534139"/>
        </c:manualLayout>
      </c:layout>
      <c:barChart>
        <c:barDir val="col"/>
        <c:grouping val="stacked"/>
        <c:varyColors val="0"/>
        <c:ser>
          <c:idx val="0"/>
          <c:order val="0"/>
          <c:tx>
            <c:strRef>
              <c:f>Sheet1!$B$1</c:f>
              <c:strCache>
                <c:ptCount val="1"/>
                <c:pt idx="0">
                  <c:v>Federally Assisted Units</c:v>
                </c:pt>
              </c:strCache>
            </c:strRef>
          </c:tx>
          <c:spPr>
            <a:gradFill>
              <a:gsLst>
                <a:gs pos="50000">
                  <a:schemeClr val="accent1">
                    <a:lumMod val="90000"/>
                    <a:lumOff val="10000"/>
                  </a:schemeClr>
                </a:gs>
                <a:gs pos="0">
                  <a:schemeClr val="accent1"/>
                </a:gs>
                <a:gs pos="100000">
                  <a:schemeClr val="accent1"/>
                </a:gs>
              </a:gsLst>
              <a:lin ang="10800000" scaled="0"/>
            </a:gradFill>
          </c:spPr>
          <c:invertIfNegative val="0"/>
          <c:cat>
            <c:strRef>
              <c:f>Sheet1!$A$2:$A$6</c:f>
              <c:strCache>
                <c:ptCount val="5"/>
                <c:pt idx="0">
                  <c:v>20,000–99,999</c:v>
                </c:pt>
                <c:pt idx="1">
                  <c:v>100,000–249,999</c:v>
                </c:pt>
                <c:pt idx="2">
                  <c:v>250,000–499,999</c:v>
                </c:pt>
                <c:pt idx="3">
                  <c:v>500,000–1,499,999</c:v>
                </c:pt>
                <c:pt idx="4">
                  <c:v>1,500,000 and Over</c:v>
                </c:pt>
              </c:strCache>
            </c:strRef>
          </c:cat>
          <c:val>
            <c:numRef>
              <c:f>Sheet1!$B$2:$B$6</c:f>
              <c:numCache>
                <c:formatCode>General</c:formatCode>
                <c:ptCount val="5"/>
                <c:pt idx="0">
                  <c:v>21</c:v>
                </c:pt>
                <c:pt idx="1">
                  <c:v>20.2</c:v>
                </c:pt>
                <c:pt idx="2" formatCode="#,##0.0">
                  <c:v>19.899999999999999</c:v>
                </c:pt>
                <c:pt idx="3" formatCode="#,##0.0">
                  <c:v>22</c:v>
                </c:pt>
                <c:pt idx="4" formatCode="#,##0.0">
                  <c:v>19.5</c:v>
                </c:pt>
              </c:numCache>
            </c:numRef>
          </c:val>
        </c:ser>
        <c:ser>
          <c:idx val="1"/>
          <c:order val="1"/>
          <c:tx>
            <c:strRef>
              <c:f>Sheet1!$C$1</c:f>
              <c:strCache>
                <c:ptCount val="1"/>
                <c:pt idx="0">
                  <c:v>Units without Federal Assistance</c:v>
                </c:pt>
              </c:strCache>
            </c:strRef>
          </c:tx>
          <c:spPr>
            <a:gradFill>
              <a:gsLst>
                <a:gs pos="50000">
                  <a:schemeClr val="accent3">
                    <a:lumMod val="75000"/>
                  </a:schemeClr>
                </a:gs>
                <a:gs pos="0">
                  <a:schemeClr val="accent3">
                    <a:lumMod val="50000"/>
                  </a:schemeClr>
                </a:gs>
                <a:gs pos="100000">
                  <a:schemeClr val="accent3">
                    <a:lumMod val="50000"/>
                  </a:schemeClr>
                </a:gs>
              </a:gsLst>
              <a:lin ang="10800000" scaled="0"/>
            </a:gradFill>
          </c:spPr>
          <c:invertIfNegative val="0"/>
          <c:cat>
            <c:strRef>
              <c:f>Sheet1!$A$2:$A$6</c:f>
              <c:strCache>
                <c:ptCount val="5"/>
                <c:pt idx="0">
                  <c:v>20,000–99,999</c:v>
                </c:pt>
                <c:pt idx="1">
                  <c:v>100,000–249,999</c:v>
                </c:pt>
                <c:pt idx="2">
                  <c:v>250,000–499,999</c:v>
                </c:pt>
                <c:pt idx="3">
                  <c:v>500,000–1,499,999</c:v>
                </c:pt>
                <c:pt idx="4">
                  <c:v>1,500,000 and Over</c:v>
                </c:pt>
              </c:strCache>
            </c:strRef>
          </c:cat>
          <c:val>
            <c:numRef>
              <c:f>Sheet1!$C$2:$C$6</c:f>
              <c:numCache>
                <c:formatCode>General</c:formatCode>
                <c:ptCount val="5"/>
                <c:pt idx="0">
                  <c:v>17.3</c:v>
                </c:pt>
                <c:pt idx="1">
                  <c:v>10</c:v>
                </c:pt>
                <c:pt idx="2" formatCode="#,##0.0">
                  <c:v>5.9</c:v>
                </c:pt>
                <c:pt idx="3" formatCode="#,##0.0">
                  <c:v>3.2</c:v>
                </c:pt>
                <c:pt idx="4" formatCode="#,##0.0">
                  <c:v>3.6</c:v>
                </c:pt>
              </c:numCache>
            </c:numRef>
          </c:val>
        </c:ser>
        <c:dLbls>
          <c:showLegendKey val="0"/>
          <c:showVal val="0"/>
          <c:showCatName val="0"/>
          <c:showSerName val="0"/>
          <c:showPercent val="0"/>
          <c:showBubbleSize val="0"/>
        </c:dLbls>
        <c:gapWidth val="150"/>
        <c:overlap val="100"/>
        <c:axId val="311808584"/>
        <c:axId val="313654992"/>
      </c:barChart>
      <c:catAx>
        <c:axId val="311808584"/>
        <c:scaling>
          <c:orientation val="minMax"/>
        </c:scaling>
        <c:delete val="0"/>
        <c:axPos val="b"/>
        <c:numFmt formatCode="General" sourceLinked="1"/>
        <c:majorTickMark val="out"/>
        <c:minorTickMark val="none"/>
        <c:tickLblPos val="nextTo"/>
        <c:txPr>
          <a:bodyPr/>
          <a:lstStyle/>
          <a:p>
            <a:pPr>
              <a:defRPr sz="1200"/>
            </a:pPr>
            <a:endParaRPr lang="en-US"/>
          </a:p>
        </c:txPr>
        <c:crossAx val="313654992"/>
        <c:crosses val="autoZero"/>
        <c:auto val="1"/>
        <c:lblAlgn val="ctr"/>
        <c:lblOffset val="100"/>
        <c:noMultiLvlLbl val="0"/>
      </c:catAx>
      <c:valAx>
        <c:axId val="313654992"/>
        <c:scaling>
          <c:orientation val="minMax"/>
          <c:max val="40"/>
        </c:scaling>
        <c:delete val="0"/>
        <c:axPos val="l"/>
        <c:majorGridlines/>
        <c:numFmt formatCode="0" sourceLinked="0"/>
        <c:majorTickMark val="out"/>
        <c:minorTickMark val="none"/>
        <c:tickLblPos val="nextTo"/>
        <c:txPr>
          <a:bodyPr/>
          <a:lstStyle/>
          <a:p>
            <a:pPr>
              <a:defRPr sz="1600"/>
            </a:pPr>
            <a:endParaRPr lang="en-US"/>
          </a:p>
        </c:txPr>
        <c:crossAx val="311808584"/>
        <c:crosses val="autoZero"/>
        <c:crossBetween val="between"/>
      </c:valAx>
    </c:plotArea>
    <c:legend>
      <c:legendPos val="b"/>
      <c:layout>
        <c:manualLayout>
          <c:xMode val="edge"/>
          <c:yMode val="edge"/>
          <c:x val="0.11130395158938466"/>
          <c:y val="0.89051015781871168"/>
          <c:w val="0.81383493729950418"/>
          <c:h val="7.3791275601741618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89304461942257"/>
          <c:y val="0.13724472948945898"/>
          <c:w val="0.88113164673860223"/>
          <c:h val="0.6454939824194037"/>
        </c:manualLayout>
      </c:layout>
      <c:barChart>
        <c:barDir val="col"/>
        <c:grouping val="clustered"/>
        <c:varyColors val="0"/>
        <c:ser>
          <c:idx val="0"/>
          <c:order val="0"/>
          <c:tx>
            <c:strRef>
              <c:f>Sheet1!$B$1</c:f>
              <c:strCache>
                <c:ptCount val="1"/>
                <c:pt idx="0">
                  <c:v>Not Burdened</c:v>
                </c:pt>
              </c:strCache>
            </c:strRef>
          </c:tx>
          <c:spPr>
            <a:gradFill>
              <a:gsLst>
                <a:gs pos="50000">
                  <a:schemeClr val="accent1">
                    <a:lumMod val="90000"/>
                    <a:lumOff val="10000"/>
                  </a:schemeClr>
                </a:gs>
                <a:gs pos="0">
                  <a:schemeClr val="accent1"/>
                </a:gs>
                <a:gs pos="100000">
                  <a:schemeClr val="accent1"/>
                </a:gs>
              </a:gsLst>
              <a:lin ang="10800000" scaled="0"/>
            </a:gradFill>
          </c:spPr>
          <c:invertIfNegative val="0"/>
          <c:cat>
            <c:strRef>
              <c:f>Sheet1!$A$2:$A$5</c:f>
              <c:strCache>
                <c:ptCount val="4"/>
                <c:pt idx="0">
                  <c:v>Food</c:v>
                </c:pt>
                <c:pt idx="1">
                  <c:v>Transportation</c:v>
                </c:pt>
                <c:pt idx="2">
                  <c:v>Healthcare</c:v>
                </c:pt>
                <c:pt idx="3">
                  <c:v>Retirement</c:v>
                </c:pt>
              </c:strCache>
            </c:strRef>
          </c:cat>
          <c:val>
            <c:numRef>
              <c:f>Sheet1!$B$2:$B$5</c:f>
              <c:numCache>
                <c:formatCode>_(* #,##0_);_(* \(#,##0\);_(* "-"??_);_(@_)</c:formatCode>
                <c:ptCount val="4"/>
                <c:pt idx="0">
                  <c:v>370.88</c:v>
                </c:pt>
                <c:pt idx="1">
                  <c:v>156.25</c:v>
                </c:pt>
                <c:pt idx="2">
                  <c:v>77.478999999999999</c:v>
                </c:pt>
                <c:pt idx="3">
                  <c:v>89.89</c:v>
                </c:pt>
              </c:numCache>
            </c:numRef>
          </c:val>
        </c:ser>
        <c:ser>
          <c:idx val="1"/>
          <c:order val="1"/>
          <c:tx>
            <c:strRef>
              <c:f>Sheet1!$C$1</c:f>
              <c:strCache>
                <c:ptCount val="1"/>
                <c:pt idx="0">
                  <c:v>Severely Burdened</c:v>
                </c:pt>
              </c:strCache>
            </c:strRef>
          </c:tx>
          <c:spPr>
            <a:gradFill>
              <a:gsLst>
                <a:gs pos="50000">
                  <a:schemeClr val="accent3">
                    <a:lumMod val="75000"/>
                  </a:schemeClr>
                </a:gs>
                <a:gs pos="0">
                  <a:schemeClr val="accent3">
                    <a:lumMod val="50000"/>
                  </a:schemeClr>
                </a:gs>
                <a:gs pos="100000">
                  <a:schemeClr val="accent3">
                    <a:lumMod val="50000"/>
                  </a:schemeClr>
                </a:gs>
              </a:gsLst>
              <a:lin ang="10800000" scaled="0"/>
            </a:gradFill>
          </c:spPr>
          <c:invertIfNegative val="0"/>
          <c:cat>
            <c:strRef>
              <c:f>Sheet1!$A$2:$A$5</c:f>
              <c:strCache>
                <c:ptCount val="4"/>
                <c:pt idx="0">
                  <c:v>Food</c:v>
                </c:pt>
                <c:pt idx="1">
                  <c:v>Transportation</c:v>
                </c:pt>
                <c:pt idx="2">
                  <c:v>Healthcare</c:v>
                </c:pt>
                <c:pt idx="3">
                  <c:v>Retirement</c:v>
                </c:pt>
              </c:strCache>
            </c:strRef>
          </c:cat>
          <c:val>
            <c:numRef>
              <c:f>Sheet1!$C$2:$C$5</c:f>
              <c:numCache>
                <c:formatCode>_(* #,##0_);_(* \(#,##0\);_(* "-"??_);_(@_)</c:formatCode>
                <c:ptCount val="4"/>
                <c:pt idx="0">
                  <c:v>229.33</c:v>
                </c:pt>
                <c:pt idx="1">
                  <c:v>62.42</c:v>
                </c:pt>
                <c:pt idx="2">
                  <c:v>35.121000000000002</c:v>
                </c:pt>
                <c:pt idx="3">
                  <c:v>51.853999999999999</c:v>
                </c:pt>
              </c:numCache>
            </c:numRef>
          </c:val>
        </c:ser>
        <c:dLbls>
          <c:showLegendKey val="0"/>
          <c:showVal val="0"/>
          <c:showCatName val="0"/>
          <c:showSerName val="0"/>
          <c:showPercent val="0"/>
          <c:showBubbleSize val="0"/>
        </c:dLbls>
        <c:gapWidth val="150"/>
        <c:axId val="313655776"/>
        <c:axId val="313656168"/>
      </c:barChart>
      <c:catAx>
        <c:axId val="313655776"/>
        <c:scaling>
          <c:orientation val="minMax"/>
        </c:scaling>
        <c:delete val="0"/>
        <c:axPos val="b"/>
        <c:numFmt formatCode="General" sourceLinked="0"/>
        <c:majorTickMark val="out"/>
        <c:minorTickMark val="none"/>
        <c:tickLblPos val="nextTo"/>
        <c:txPr>
          <a:bodyPr/>
          <a:lstStyle/>
          <a:p>
            <a:pPr>
              <a:defRPr sz="1600"/>
            </a:pPr>
            <a:endParaRPr lang="en-US"/>
          </a:p>
        </c:txPr>
        <c:crossAx val="313656168"/>
        <c:crosses val="autoZero"/>
        <c:auto val="1"/>
        <c:lblAlgn val="ctr"/>
        <c:lblOffset val="100"/>
        <c:noMultiLvlLbl val="0"/>
      </c:catAx>
      <c:valAx>
        <c:axId val="313656168"/>
        <c:scaling>
          <c:orientation val="minMax"/>
        </c:scaling>
        <c:delete val="0"/>
        <c:axPos val="l"/>
        <c:majorGridlines/>
        <c:numFmt formatCode="_(* #,##0_);_(* \(#,##0\);_(* &quot;-&quot;??_);_(@_)" sourceLinked="1"/>
        <c:majorTickMark val="out"/>
        <c:minorTickMark val="none"/>
        <c:tickLblPos val="nextTo"/>
        <c:txPr>
          <a:bodyPr/>
          <a:lstStyle/>
          <a:p>
            <a:pPr>
              <a:defRPr sz="1600"/>
            </a:pPr>
            <a:endParaRPr lang="en-US"/>
          </a:p>
        </c:txPr>
        <c:crossAx val="313655776"/>
        <c:crosses val="autoZero"/>
        <c:crossBetween val="between"/>
      </c:valAx>
    </c:plotArea>
    <c:legend>
      <c:legendPos val="b"/>
      <c:layout>
        <c:manualLayout>
          <c:xMode val="edge"/>
          <c:yMode val="edge"/>
          <c:x val="6.0581073199183433E-2"/>
          <c:y val="0.89061398302450645"/>
          <c:w val="0.87883785360163313"/>
          <c:h val="6.964757429514859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400" b="1" i="0" baseline="0" dirty="0" smtClean="0">
                <a:effectLst/>
              </a:rPr>
              <a:t>Renter Households (Millions)</a:t>
            </a:r>
            <a:endParaRPr lang="en-US" sz="1400" dirty="0">
              <a:effectLst/>
            </a:endParaRPr>
          </a:p>
        </c:rich>
      </c:tx>
      <c:layout>
        <c:manualLayout>
          <c:xMode val="edge"/>
          <c:yMode val="edge"/>
          <c:x val="1.0185185185185186E-3"/>
          <c:y val="4.0427159851192475E-4"/>
        </c:manualLayout>
      </c:layout>
      <c:overlay val="0"/>
    </c:title>
    <c:autoTitleDeleted val="0"/>
    <c:plotArea>
      <c:layout>
        <c:manualLayout>
          <c:layoutTarget val="inner"/>
          <c:xMode val="edge"/>
          <c:yMode val="edge"/>
          <c:x val="7.1621707008846111E-2"/>
          <c:y val="0.10070259396667523"/>
          <c:w val="0.92276343929231075"/>
          <c:h val="0.51749136449182387"/>
        </c:manualLayout>
      </c:layout>
      <c:barChart>
        <c:barDir val="col"/>
        <c:grouping val="stacked"/>
        <c:varyColors val="0"/>
        <c:ser>
          <c:idx val="0"/>
          <c:order val="0"/>
          <c:tx>
            <c:strRef>
              <c:f>Sheet1!$B$1</c:f>
              <c:strCache>
                <c:ptCount val="1"/>
                <c:pt idx="0">
                  <c:v>Under $15,000</c:v>
                </c:pt>
              </c:strCache>
            </c:strRef>
          </c:tx>
          <c:spPr>
            <a:gradFill>
              <a:gsLst>
                <a:gs pos="0">
                  <a:schemeClr val="accent1"/>
                </a:gs>
                <a:gs pos="48000">
                  <a:schemeClr val="accent1">
                    <a:lumMod val="90000"/>
                    <a:lumOff val="10000"/>
                  </a:schemeClr>
                </a:gs>
                <a:gs pos="100000">
                  <a:schemeClr val="accent1"/>
                </a:gs>
              </a:gsLst>
              <a:lin ang="10800000" scaled="0"/>
            </a:gradFill>
          </c:spPr>
          <c:invertIfNegative val="0"/>
          <c:cat>
            <c:numRef>
              <c:f>Sheet1!$A$2:$A$9</c:f>
              <c:numCache>
                <c:formatCode>General</c:formatCode>
                <c:ptCount val="8"/>
                <c:pt idx="0">
                  <c:v>2007</c:v>
                </c:pt>
                <c:pt idx="2">
                  <c:v>2009</c:v>
                </c:pt>
                <c:pt idx="4">
                  <c:v>2011</c:v>
                </c:pt>
                <c:pt idx="6">
                  <c:v>2013</c:v>
                </c:pt>
              </c:numCache>
            </c:numRef>
          </c:cat>
          <c:val>
            <c:numRef>
              <c:f>Sheet1!$B$2:$B$9</c:f>
              <c:numCache>
                <c:formatCode>General</c:formatCode>
                <c:ptCount val="8"/>
                <c:pt idx="0" formatCode="#,##0">
                  <c:v>7385.2106666666668</c:v>
                </c:pt>
                <c:pt idx="2" formatCode="#,##0">
                  <c:v>7745.3726666666671</c:v>
                </c:pt>
                <c:pt idx="4" formatCode="#,##0">
                  <c:v>8490.5663333333341</c:v>
                </c:pt>
                <c:pt idx="6" formatCode="#,##0">
                  <c:v>9268.2720000000008</c:v>
                </c:pt>
              </c:numCache>
            </c:numRef>
          </c:val>
        </c:ser>
        <c:ser>
          <c:idx val="1"/>
          <c:order val="1"/>
          <c:tx>
            <c:strRef>
              <c:f>Sheet1!$C$1</c:f>
              <c:strCache>
                <c:ptCount val="1"/>
                <c:pt idx="0">
                  <c:v>$15,000–29,999</c:v>
                </c:pt>
              </c:strCache>
            </c:strRef>
          </c:tx>
          <c:spPr>
            <a:gradFill>
              <a:gsLst>
                <a:gs pos="0">
                  <a:schemeClr val="accent3">
                    <a:lumMod val="50000"/>
                  </a:schemeClr>
                </a:gs>
                <a:gs pos="50000">
                  <a:schemeClr val="accent3">
                    <a:lumMod val="75000"/>
                  </a:schemeClr>
                </a:gs>
                <a:gs pos="100000">
                  <a:schemeClr val="accent3">
                    <a:lumMod val="50000"/>
                  </a:schemeClr>
                </a:gs>
              </a:gsLst>
              <a:lin ang="10800000" scaled="0"/>
            </a:gradFill>
          </c:spPr>
          <c:invertIfNegative val="0"/>
          <c:cat>
            <c:numRef>
              <c:f>Sheet1!$A$2:$A$9</c:f>
              <c:numCache>
                <c:formatCode>General</c:formatCode>
                <c:ptCount val="8"/>
                <c:pt idx="0">
                  <c:v>2007</c:v>
                </c:pt>
                <c:pt idx="2">
                  <c:v>2009</c:v>
                </c:pt>
                <c:pt idx="4">
                  <c:v>2011</c:v>
                </c:pt>
                <c:pt idx="6">
                  <c:v>2013</c:v>
                </c:pt>
              </c:numCache>
            </c:numRef>
          </c:cat>
          <c:val>
            <c:numRef>
              <c:f>Sheet1!$C$2:$C$9</c:f>
              <c:numCache>
                <c:formatCode>General</c:formatCode>
                <c:ptCount val="8"/>
                <c:pt idx="0" formatCode="#,##0">
                  <c:v>8110.9359999999997</c:v>
                </c:pt>
                <c:pt idx="2" formatCode="#,##0">
                  <c:v>8498.6076666666668</c:v>
                </c:pt>
                <c:pt idx="4" formatCode="#,##0">
                  <c:v>9128.5903333333335</c:v>
                </c:pt>
                <c:pt idx="6" formatCode="#,##0">
                  <c:v>9819.3780000000006</c:v>
                </c:pt>
              </c:numCache>
            </c:numRef>
          </c:val>
        </c:ser>
        <c:ser>
          <c:idx val="2"/>
          <c:order val="2"/>
          <c:tx>
            <c:strRef>
              <c:f>Sheet1!$D$1</c:f>
              <c:strCache>
                <c:ptCount val="1"/>
                <c:pt idx="0">
                  <c:v>Very Low-Income Households with Assistance</c:v>
                </c:pt>
              </c:strCache>
            </c:strRef>
          </c:tx>
          <c:spPr>
            <a:gradFill>
              <a:gsLst>
                <a:gs pos="0">
                  <a:schemeClr val="bg1">
                    <a:lumMod val="50000"/>
                  </a:schemeClr>
                </a:gs>
                <a:gs pos="50000">
                  <a:schemeClr val="bg1">
                    <a:lumMod val="65000"/>
                  </a:schemeClr>
                </a:gs>
                <a:gs pos="100000">
                  <a:schemeClr val="bg1">
                    <a:lumMod val="50000"/>
                  </a:schemeClr>
                </a:gs>
              </a:gsLst>
              <a:lin ang="10800000" scaled="0"/>
            </a:gradFill>
          </c:spPr>
          <c:invertIfNegative val="0"/>
          <c:cat>
            <c:numRef>
              <c:f>Sheet1!$A$2:$A$9</c:f>
              <c:numCache>
                <c:formatCode>General</c:formatCode>
                <c:ptCount val="8"/>
                <c:pt idx="0">
                  <c:v>2007</c:v>
                </c:pt>
                <c:pt idx="2">
                  <c:v>2009</c:v>
                </c:pt>
                <c:pt idx="4">
                  <c:v>2011</c:v>
                </c:pt>
                <c:pt idx="6">
                  <c:v>2013</c:v>
                </c:pt>
              </c:numCache>
            </c:numRef>
          </c:cat>
          <c:val>
            <c:numRef>
              <c:f>Sheet1!$D$2:$D$9</c:f>
              <c:numCache>
                <c:formatCode>General</c:formatCode>
                <c:ptCount val="8"/>
                <c:pt idx="1">
                  <c:v>4366</c:v>
                </c:pt>
                <c:pt idx="3">
                  <c:v>4274</c:v>
                </c:pt>
                <c:pt idx="5">
                  <c:v>4591</c:v>
                </c:pt>
                <c:pt idx="7" formatCode="#,##0">
                  <c:v>4759</c:v>
                </c:pt>
              </c:numCache>
            </c:numRef>
          </c:val>
        </c:ser>
        <c:dLbls>
          <c:showLegendKey val="0"/>
          <c:showVal val="0"/>
          <c:showCatName val="0"/>
          <c:showSerName val="0"/>
          <c:showPercent val="0"/>
          <c:showBubbleSize val="0"/>
        </c:dLbls>
        <c:gapWidth val="150"/>
        <c:overlap val="100"/>
        <c:axId val="313656952"/>
        <c:axId val="313657344"/>
      </c:barChart>
      <c:catAx>
        <c:axId val="313656952"/>
        <c:scaling>
          <c:orientation val="minMax"/>
        </c:scaling>
        <c:delete val="0"/>
        <c:axPos val="b"/>
        <c:numFmt formatCode="General" sourceLinked="1"/>
        <c:majorTickMark val="out"/>
        <c:minorTickMark val="none"/>
        <c:tickLblPos val="nextTo"/>
        <c:txPr>
          <a:bodyPr anchor="b" anchorCtr="1"/>
          <a:lstStyle/>
          <a:p>
            <a:pPr>
              <a:defRPr sz="1600"/>
            </a:pPr>
            <a:endParaRPr lang="en-US"/>
          </a:p>
        </c:txPr>
        <c:crossAx val="313657344"/>
        <c:crosses val="autoZero"/>
        <c:auto val="1"/>
        <c:lblAlgn val="ctr"/>
        <c:lblOffset val="100"/>
        <c:noMultiLvlLbl val="0"/>
      </c:catAx>
      <c:valAx>
        <c:axId val="313657344"/>
        <c:scaling>
          <c:orientation val="minMax"/>
          <c:max val="20000"/>
          <c:min val="0"/>
        </c:scaling>
        <c:delete val="0"/>
        <c:axPos val="l"/>
        <c:majorGridlines/>
        <c:numFmt formatCode="#,##0.0" sourceLinked="0"/>
        <c:majorTickMark val="out"/>
        <c:minorTickMark val="none"/>
        <c:tickLblPos val="nextTo"/>
        <c:txPr>
          <a:bodyPr/>
          <a:lstStyle/>
          <a:p>
            <a:pPr>
              <a:defRPr sz="1600"/>
            </a:pPr>
            <a:endParaRPr lang="en-US"/>
          </a:p>
        </c:txPr>
        <c:crossAx val="313656952"/>
        <c:crosses val="autoZero"/>
        <c:crossBetween val="between"/>
        <c:majorUnit val="2500"/>
        <c:dispUnits>
          <c:builtInUnit val="thousands"/>
        </c:dispUnits>
      </c:valAx>
    </c:plotArea>
    <c:legend>
      <c:legendPos val="b"/>
      <c:layout>
        <c:manualLayout>
          <c:xMode val="edge"/>
          <c:yMode val="edge"/>
          <c:x val="7.7721517449207744E-2"/>
          <c:y val="0.78005253201295288"/>
          <c:w val="0.80790269271896575"/>
          <c:h val="4.5130179054834609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913167104111985E-2"/>
          <c:y val="0.11573935314537295"/>
          <c:w val="0.94442633906872753"/>
          <c:h val="0.48029908559817119"/>
        </c:manualLayout>
      </c:layout>
      <c:barChart>
        <c:barDir val="col"/>
        <c:grouping val="clustered"/>
        <c:varyColors val="0"/>
        <c:ser>
          <c:idx val="1"/>
          <c:order val="0"/>
          <c:tx>
            <c:strRef>
              <c:f>Sheet1!$B$1</c:f>
              <c:strCache>
                <c:ptCount val="1"/>
                <c:pt idx="0">
                  <c:v>Due to Increase in Households</c:v>
                </c:pt>
              </c:strCache>
            </c:strRef>
          </c:tx>
          <c:spPr>
            <a:gradFill>
              <a:gsLst>
                <a:gs pos="0">
                  <a:schemeClr val="accent1"/>
                </a:gs>
                <a:gs pos="48000">
                  <a:schemeClr val="accent1">
                    <a:lumMod val="90000"/>
                    <a:lumOff val="10000"/>
                  </a:schemeClr>
                </a:gs>
                <a:gs pos="100000">
                  <a:schemeClr val="accent1"/>
                </a:gs>
              </a:gsLst>
              <a:lin ang="10800000" scaled="0"/>
            </a:gradFill>
          </c:spPr>
          <c:invertIfNegative val="0"/>
          <c:cat>
            <c:strRef>
              <c:f>Sheet1!$A$2:$A$5</c:f>
              <c:strCache>
                <c:ptCount val="4"/>
                <c:pt idx="0">
                  <c:v>Under 30</c:v>
                </c:pt>
                <c:pt idx="1">
                  <c:v>30–49</c:v>
                </c:pt>
                <c:pt idx="2">
                  <c:v>50–69</c:v>
                </c:pt>
                <c:pt idx="3">
                  <c:v>70 and Over</c:v>
                </c:pt>
              </c:strCache>
            </c:strRef>
          </c:cat>
          <c:val>
            <c:numRef>
              <c:f>Sheet1!$B$2:$B$5</c:f>
              <c:numCache>
                <c:formatCode>#,##0</c:formatCode>
                <c:ptCount val="4"/>
                <c:pt idx="0">
                  <c:v>84777.189839052502</c:v>
                </c:pt>
                <c:pt idx="1">
                  <c:v>-772798.66030836245</c:v>
                </c:pt>
                <c:pt idx="2">
                  <c:v>2068921.2373471628</c:v>
                </c:pt>
                <c:pt idx="3">
                  <c:v>530003.40757983155</c:v>
                </c:pt>
              </c:numCache>
            </c:numRef>
          </c:val>
        </c:ser>
        <c:ser>
          <c:idx val="2"/>
          <c:order val="1"/>
          <c:tx>
            <c:strRef>
              <c:f>Sheet1!$C$1</c:f>
              <c:strCache>
                <c:ptCount val="1"/>
                <c:pt idx="0">
                  <c:v>Due to Increase in Rentership Rates</c:v>
                </c:pt>
              </c:strCache>
            </c:strRef>
          </c:tx>
          <c:spPr>
            <a:gradFill>
              <a:gsLst>
                <a:gs pos="0">
                  <a:schemeClr val="bg1">
                    <a:lumMod val="50000"/>
                  </a:schemeClr>
                </a:gs>
                <a:gs pos="50000">
                  <a:schemeClr val="bg1">
                    <a:lumMod val="65000"/>
                  </a:schemeClr>
                </a:gs>
                <a:gs pos="100000">
                  <a:schemeClr val="bg1">
                    <a:lumMod val="50000"/>
                  </a:schemeClr>
                </a:gs>
              </a:gsLst>
              <a:lin ang="10800000" scaled="0"/>
            </a:gradFill>
          </c:spPr>
          <c:invertIfNegative val="0"/>
          <c:cat>
            <c:strRef>
              <c:f>Sheet1!$A$2:$A$5</c:f>
              <c:strCache>
                <c:ptCount val="4"/>
                <c:pt idx="0">
                  <c:v>Under 30</c:v>
                </c:pt>
                <c:pt idx="1">
                  <c:v>30–49</c:v>
                </c:pt>
                <c:pt idx="2">
                  <c:v>50–69</c:v>
                </c:pt>
                <c:pt idx="3">
                  <c:v>70 and Over</c:v>
                </c:pt>
              </c:strCache>
            </c:strRef>
          </c:cat>
          <c:val>
            <c:numRef>
              <c:f>Sheet1!$C$2:$C$5</c:f>
              <c:numCache>
                <c:formatCode>#,##0</c:formatCode>
                <c:ptCount val="4"/>
                <c:pt idx="0">
                  <c:v>875665.71349428059</c:v>
                </c:pt>
                <c:pt idx="1">
                  <c:v>3852793.7603083635</c:v>
                </c:pt>
                <c:pt idx="2">
                  <c:v>2273281.0626528384</c:v>
                </c:pt>
                <c:pt idx="3">
                  <c:v>76559.659086834872</c:v>
                </c:pt>
              </c:numCache>
            </c:numRef>
          </c:val>
        </c:ser>
        <c:ser>
          <c:idx val="0"/>
          <c:order val="2"/>
          <c:tx>
            <c:strRef>
              <c:f>Sheet1!$D$1</c:f>
              <c:strCache>
                <c:ptCount val="1"/>
                <c:pt idx="0">
                  <c:v>Total</c:v>
                </c:pt>
              </c:strCache>
            </c:strRef>
          </c:tx>
          <c:spPr>
            <a:gradFill>
              <a:gsLst>
                <a:gs pos="0">
                  <a:schemeClr val="accent3">
                    <a:lumMod val="50000"/>
                  </a:schemeClr>
                </a:gs>
                <a:gs pos="50000">
                  <a:schemeClr val="accent3">
                    <a:lumMod val="75000"/>
                  </a:schemeClr>
                </a:gs>
                <a:gs pos="100000">
                  <a:schemeClr val="accent3">
                    <a:lumMod val="50000"/>
                  </a:schemeClr>
                </a:gs>
              </a:gsLst>
              <a:lin ang="10800000" scaled="0"/>
            </a:gradFill>
          </c:spPr>
          <c:invertIfNegative val="0"/>
          <c:cat>
            <c:strRef>
              <c:f>Sheet1!$A$2:$A$5</c:f>
              <c:strCache>
                <c:ptCount val="4"/>
                <c:pt idx="0">
                  <c:v>Under 30</c:v>
                </c:pt>
                <c:pt idx="1">
                  <c:v>30–49</c:v>
                </c:pt>
                <c:pt idx="2">
                  <c:v>50–69</c:v>
                </c:pt>
                <c:pt idx="3">
                  <c:v>70 and Over</c:v>
                </c:pt>
              </c:strCache>
            </c:strRef>
          </c:cat>
          <c:val>
            <c:numRef>
              <c:f>Sheet1!$D$2:$D$5</c:f>
              <c:numCache>
                <c:formatCode>#,##0</c:formatCode>
                <c:ptCount val="4"/>
                <c:pt idx="0">
                  <c:v>960442.90333333309</c:v>
                </c:pt>
                <c:pt idx="1">
                  <c:v>3079995.100000001</c:v>
                </c:pt>
                <c:pt idx="2">
                  <c:v>4342202.3000000017</c:v>
                </c:pt>
                <c:pt idx="3">
                  <c:v>606563.06666666642</c:v>
                </c:pt>
              </c:numCache>
            </c:numRef>
          </c:val>
        </c:ser>
        <c:dLbls>
          <c:showLegendKey val="0"/>
          <c:showVal val="0"/>
          <c:showCatName val="0"/>
          <c:showSerName val="0"/>
          <c:showPercent val="0"/>
          <c:showBubbleSize val="0"/>
        </c:dLbls>
        <c:gapWidth val="150"/>
        <c:axId val="133441744"/>
        <c:axId val="133442136"/>
      </c:barChart>
      <c:catAx>
        <c:axId val="133441744"/>
        <c:scaling>
          <c:orientation val="minMax"/>
        </c:scaling>
        <c:delete val="0"/>
        <c:axPos val="b"/>
        <c:numFmt formatCode="General" sourceLinked="1"/>
        <c:majorTickMark val="out"/>
        <c:minorTickMark val="none"/>
        <c:tickLblPos val="low"/>
        <c:txPr>
          <a:bodyPr rot="0"/>
          <a:lstStyle/>
          <a:p>
            <a:pPr>
              <a:defRPr sz="1600" b="0"/>
            </a:pPr>
            <a:endParaRPr lang="en-US"/>
          </a:p>
        </c:txPr>
        <c:crossAx val="133442136"/>
        <c:crosses val="autoZero"/>
        <c:auto val="1"/>
        <c:lblAlgn val="ctr"/>
        <c:lblOffset val="100"/>
        <c:noMultiLvlLbl val="0"/>
      </c:catAx>
      <c:valAx>
        <c:axId val="133442136"/>
        <c:scaling>
          <c:orientation val="minMax"/>
          <c:min val="-1000000"/>
        </c:scaling>
        <c:delete val="0"/>
        <c:axPos val="l"/>
        <c:majorGridlines/>
        <c:numFmt formatCode="#,##0" sourceLinked="0"/>
        <c:majorTickMark val="out"/>
        <c:minorTickMark val="none"/>
        <c:tickLblPos val="nextTo"/>
        <c:txPr>
          <a:bodyPr/>
          <a:lstStyle/>
          <a:p>
            <a:pPr>
              <a:defRPr sz="1600"/>
            </a:pPr>
            <a:endParaRPr lang="en-US"/>
          </a:p>
        </c:txPr>
        <c:crossAx val="133441744"/>
        <c:crosses val="autoZero"/>
        <c:crossBetween val="between"/>
        <c:dispUnits>
          <c:builtInUnit val="millions"/>
        </c:dispUnits>
      </c:valAx>
    </c:plotArea>
    <c:legend>
      <c:legendPos val="b"/>
      <c:layout>
        <c:manualLayout>
          <c:xMode val="edge"/>
          <c:yMode val="edge"/>
          <c:x val="6.901311722004784E-2"/>
          <c:y val="0.73877128691182414"/>
          <c:w val="0.84413580246913578"/>
          <c:h val="0.11082444331555331"/>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400" dirty="0" smtClean="0"/>
              <a:t>Assisted Rental Units (Millions)</a:t>
            </a:r>
            <a:endParaRPr lang="en-US" sz="1400" dirty="0"/>
          </a:p>
        </c:rich>
      </c:tx>
      <c:layout>
        <c:manualLayout>
          <c:xMode val="edge"/>
          <c:yMode val="edge"/>
          <c:x val="1.2152473996305997E-3"/>
          <c:y val="0"/>
        </c:manualLayout>
      </c:layout>
      <c:overlay val="0"/>
    </c:title>
    <c:autoTitleDeleted val="0"/>
    <c:plotArea>
      <c:layout/>
      <c:lineChart>
        <c:grouping val="standard"/>
        <c:varyColors val="0"/>
        <c:ser>
          <c:idx val="3"/>
          <c:order val="0"/>
          <c:tx>
            <c:strRef>
              <c:f>Sheet1!$A$5</c:f>
              <c:strCache>
                <c:ptCount val="1"/>
                <c:pt idx="0">
                  <c:v>LIHTC Units</c:v>
                </c:pt>
              </c:strCache>
            </c:strRef>
          </c:tx>
          <c:spPr>
            <a:ln w="38100"/>
          </c:spPr>
          <c:marker>
            <c:symbol val="none"/>
          </c:marker>
          <c:cat>
            <c:strRef>
              <c:f>Sheet1!$B$1:$Q$1</c:f>
              <c:strCach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Sheet1!$B$5:$Q$5</c:f>
              <c:numCache>
                <c:formatCode>#,##0</c:formatCode>
                <c:ptCount val="16"/>
                <c:pt idx="0">
                  <c:v>801201</c:v>
                </c:pt>
                <c:pt idx="1">
                  <c:v>899912</c:v>
                </c:pt>
                <c:pt idx="2">
                  <c:v>1002183</c:v>
                </c:pt>
                <c:pt idx="3">
                  <c:v>1107167</c:v>
                </c:pt>
                <c:pt idx="4">
                  <c:v>1227966</c:v>
                </c:pt>
                <c:pt idx="5">
                  <c:v>1346577</c:v>
                </c:pt>
                <c:pt idx="6">
                  <c:v>1464550</c:v>
                </c:pt>
                <c:pt idx="7">
                  <c:v>1583589</c:v>
                </c:pt>
                <c:pt idx="8">
                  <c:v>1701484</c:v>
                </c:pt>
                <c:pt idx="9">
                  <c:v>1791025</c:v>
                </c:pt>
                <c:pt idx="10">
                  <c:v>1864695</c:v>
                </c:pt>
                <c:pt idx="11">
                  <c:v>1937738</c:v>
                </c:pt>
                <c:pt idx="12">
                  <c:v>2046109</c:v>
                </c:pt>
                <c:pt idx="13">
                  <c:v>2126577</c:v>
                </c:pt>
                <c:pt idx="14">
                  <c:v>2172244</c:v>
                </c:pt>
                <c:pt idx="15">
                  <c:v>2248487.7999999998</c:v>
                </c:pt>
              </c:numCache>
            </c:numRef>
          </c:val>
          <c:smooth val="0"/>
        </c:ser>
        <c:ser>
          <c:idx val="2"/>
          <c:order val="1"/>
          <c:tx>
            <c:strRef>
              <c:f>Sheet1!$A$4</c:f>
              <c:strCache>
                <c:ptCount val="1"/>
                <c:pt idx="0">
                  <c:v>Public Housing </c:v>
                </c:pt>
              </c:strCache>
            </c:strRef>
          </c:tx>
          <c:spPr>
            <a:ln w="38100">
              <a:solidFill>
                <a:schemeClr val="accent3">
                  <a:lumMod val="50000"/>
                </a:schemeClr>
              </a:solidFill>
            </a:ln>
          </c:spPr>
          <c:marker>
            <c:symbol val="none"/>
          </c:marker>
          <c:cat>
            <c:strRef>
              <c:f>Sheet1!$B$1:$Q$1</c:f>
              <c:strCach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Sheet1!$B$4:$Q$4</c:f>
              <c:numCache>
                <c:formatCode>#,##0</c:formatCode>
                <c:ptCount val="16"/>
                <c:pt idx="0">
                  <c:v>1273500</c:v>
                </c:pt>
                <c:pt idx="1">
                  <c:v>1266980</c:v>
                </c:pt>
                <c:pt idx="2">
                  <c:v>1219238</c:v>
                </c:pt>
                <c:pt idx="3">
                  <c:v>1208730</c:v>
                </c:pt>
                <c:pt idx="4">
                  <c:v>1206721</c:v>
                </c:pt>
                <c:pt idx="5">
                  <c:v>1188649</c:v>
                </c:pt>
                <c:pt idx="6">
                  <c:v>1162808</c:v>
                </c:pt>
                <c:pt idx="7">
                  <c:v>1172204</c:v>
                </c:pt>
                <c:pt idx="8">
                  <c:v>1155377</c:v>
                </c:pt>
                <c:pt idx="9">
                  <c:v>1140294</c:v>
                </c:pt>
                <c:pt idx="10">
                  <c:v>1128891</c:v>
                </c:pt>
                <c:pt idx="11">
                  <c:v>1060392</c:v>
                </c:pt>
                <c:pt idx="12">
                  <c:v>1082393</c:v>
                </c:pt>
                <c:pt idx="13">
                  <c:v>1091758</c:v>
                </c:pt>
                <c:pt idx="14">
                  <c:v>1090471</c:v>
                </c:pt>
                <c:pt idx="15">
                  <c:v>1082991</c:v>
                </c:pt>
              </c:numCache>
            </c:numRef>
          </c:val>
          <c:smooth val="0"/>
        </c:ser>
        <c:ser>
          <c:idx val="1"/>
          <c:order val="2"/>
          <c:tx>
            <c:strRef>
              <c:f>Sheet1!$A$3</c:f>
              <c:strCache>
                <c:ptCount val="1"/>
                <c:pt idx="0">
                  <c:v>Project-Based Rental Assistance</c:v>
                </c:pt>
              </c:strCache>
            </c:strRef>
          </c:tx>
          <c:spPr>
            <a:ln w="38100">
              <a:solidFill>
                <a:schemeClr val="accent3"/>
              </a:solidFill>
            </a:ln>
          </c:spPr>
          <c:marker>
            <c:symbol val="none"/>
          </c:marker>
          <c:cat>
            <c:strRef>
              <c:f>Sheet1!$B$1:$Q$1</c:f>
              <c:strCach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Sheet1!$B$3:$Q$3</c:f>
              <c:numCache>
                <c:formatCode>#,##0</c:formatCode>
                <c:ptCount val="16"/>
                <c:pt idx="0">
                  <c:v>1386533</c:v>
                </c:pt>
                <c:pt idx="1">
                  <c:v>1358797</c:v>
                </c:pt>
                <c:pt idx="2">
                  <c:v>1343574</c:v>
                </c:pt>
                <c:pt idx="3">
                  <c:v>1328532</c:v>
                </c:pt>
                <c:pt idx="4">
                  <c:v>1319632</c:v>
                </c:pt>
                <c:pt idx="5">
                  <c:v>1309427</c:v>
                </c:pt>
                <c:pt idx="6">
                  <c:v>1306740</c:v>
                </c:pt>
                <c:pt idx="7">
                  <c:v>1287529</c:v>
                </c:pt>
                <c:pt idx="8">
                  <c:v>1286662</c:v>
                </c:pt>
                <c:pt idx="9">
                  <c:v>1285331</c:v>
                </c:pt>
                <c:pt idx="10">
                  <c:v>1279383</c:v>
                </c:pt>
                <c:pt idx="11">
                  <c:v>1179298</c:v>
                </c:pt>
                <c:pt idx="12">
                  <c:v>1179327</c:v>
                </c:pt>
                <c:pt idx="13">
                  <c:v>1174914</c:v>
                </c:pt>
                <c:pt idx="14">
                  <c:v>1171092</c:v>
                </c:pt>
                <c:pt idx="15">
                  <c:v>1163807</c:v>
                </c:pt>
              </c:numCache>
            </c:numRef>
          </c:val>
          <c:smooth val="0"/>
        </c:ser>
        <c:ser>
          <c:idx val="0"/>
          <c:order val="3"/>
          <c:tx>
            <c:strRef>
              <c:f>Sheet1!$A$2</c:f>
              <c:strCache>
                <c:ptCount val="1"/>
                <c:pt idx="0">
                  <c:v>Housing Choice Vouchers</c:v>
                </c:pt>
              </c:strCache>
            </c:strRef>
          </c:tx>
          <c:spPr>
            <a:ln w="38100"/>
          </c:spPr>
          <c:marker>
            <c:symbol val="none"/>
          </c:marker>
          <c:cat>
            <c:strRef>
              <c:f>Sheet1!$B$1:$Q$1</c:f>
              <c:strCach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strCache>
            </c:strRef>
          </c:cat>
          <c:val>
            <c:numRef>
              <c:f>Sheet1!$B$2:$Q$2</c:f>
              <c:numCache>
                <c:formatCode>#,##0</c:formatCode>
                <c:ptCount val="16"/>
                <c:pt idx="0">
                  <c:v>1681774</c:v>
                </c:pt>
                <c:pt idx="1">
                  <c:v>1837428</c:v>
                </c:pt>
                <c:pt idx="2">
                  <c:v>1966171</c:v>
                </c:pt>
                <c:pt idx="3">
                  <c:v>1997733</c:v>
                </c:pt>
                <c:pt idx="4">
                  <c:v>2051967</c:v>
                </c:pt>
                <c:pt idx="5">
                  <c:v>2087344</c:v>
                </c:pt>
                <c:pt idx="6">
                  <c:v>2056430</c:v>
                </c:pt>
                <c:pt idx="7">
                  <c:v>2084917</c:v>
                </c:pt>
                <c:pt idx="8">
                  <c:v>2110000</c:v>
                </c:pt>
                <c:pt idx="9">
                  <c:v>2071195</c:v>
                </c:pt>
                <c:pt idx="10">
                  <c:v>2091700</c:v>
                </c:pt>
                <c:pt idx="11">
                  <c:v>2142668</c:v>
                </c:pt>
                <c:pt idx="12">
                  <c:v>2183276</c:v>
                </c:pt>
                <c:pt idx="13">
                  <c:v>2207724</c:v>
                </c:pt>
                <c:pt idx="14">
                  <c:v>2193545</c:v>
                </c:pt>
                <c:pt idx="15">
                  <c:v>2158606</c:v>
                </c:pt>
              </c:numCache>
            </c:numRef>
          </c:val>
          <c:smooth val="0"/>
        </c:ser>
        <c:dLbls>
          <c:showLegendKey val="0"/>
          <c:showVal val="0"/>
          <c:showCatName val="0"/>
          <c:showSerName val="0"/>
          <c:showPercent val="0"/>
          <c:showBubbleSize val="0"/>
        </c:dLbls>
        <c:smooth val="0"/>
        <c:axId val="313658128"/>
        <c:axId val="313658520"/>
      </c:lineChart>
      <c:catAx>
        <c:axId val="313658128"/>
        <c:scaling>
          <c:orientation val="minMax"/>
        </c:scaling>
        <c:delete val="0"/>
        <c:axPos val="b"/>
        <c:numFmt formatCode="General" sourceLinked="0"/>
        <c:majorTickMark val="out"/>
        <c:minorTickMark val="none"/>
        <c:tickLblPos val="nextTo"/>
        <c:txPr>
          <a:bodyPr/>
          <a:lstStyle/>
          <a:p>
            <a:pPr>
              <a:defRPr sz="1400"/>
            </a:pPr>
            <a:endParaRPr lang="en-US"/>
          </a:p>
        </c:txPr>
        <c:crossAx val="313658520"/>
        <c:crosses val="autoZero"/>
        <c:auto val="1"/>
        <c:lblAlgn val="ctr"/>
        <c:lblOffset val="100"/>
        <c:noMultiLvlLbl val="0"/>
      </c:catAx>
      <c:valAx>
        <c:axId val="313658520"/>
        <c:scaling>
          <c:orientation val="minMax"/>
        </c:scaling>
        <c:delete val="0"/>
        <c:axPos val="l"/>
        <c:majorGridlines/>
        <c:numFmt formatCode="#,##0.0" sourceLinked="0"/>
        <c:majorTickMark val="out"/>
        <c:minorTickMark val="none"/>
        <c:tickLblPos val="nextTo"/>
        <c:txPr>
          <a:bodyPr/>
          <a:lstStyle/>
          <a:p>
            <a:pPr>
              <a:defRPr sz="1600"/>
            </a:pPr>
            <a:endParaRPr lang="en-US"/>
          </a:p>
        </c:txPr>
        <c:crossAx val="313658128"/>
        <c:crosses val="autoZero"/>
        <c:crossBetween val="between"/>
        <c:dispUnits>
          <c:builtInUnit val="millions"/>
        </c:dispUnits>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68525D"/>
                </a:solidFill>
                <a:latin typeface="+mn-lt"/>
                <a:ea typeface="+mn-ea"/>
                <a:cs typeface="+mn-cs"/>
              </a:defRPr>
            </a:pPr>
            <a:r>
              <a:rPr lang="en-US" sz="1400" b="1" i="0" baseline="0" dirty="0" smtClean="0">
                <a:effectLst/>
              </a:rPr>
              <a:t>Cumulative Project-Based Assistance Units with Expiring Affordability   (Thousands)</a:t>
            </a:r>
          </a:p>
        </c:rich>
      </c:tx>
      <c:layout>
        <c:manualLayout>
          <c:xMode val="edge"/>
          <c:yMode val="edge"/>
          <c:x val="6.3025197168906728E-4"/>
          <c:y val="1.2647445265213616E-3"/>
        </c:manualLayout>
      </c:layout>
      <c:overlay val="0"/>
    </c:title>
    <c:autoTitleDeleted val="0"/>
    <c:plotArea>
      <c:layout/>
      <c:barChart>
        <c:barDir val="col"/>
        <c:grouping val="stacked"/>
        <c:varyColors val="0"/>
        <c:ser>
          <c:idx val="0"/>
          <c:order val="0"/>
          <c:tx>
            <c:strRef>
              <c:f>Sheet1!$A$2</c:f>
              <c:strCache>
                <c:ptCount val="1"/>
                <c:pt idx="0">
                  <c:v>Rent Below FMR</c:v>
                </c:pt>
              </c:strCache>
            </c:strRef>
          </c:tx>
          <c:spPr>
            <a:gradFill>
              <a:gsLst>
                <a:gs pos="50000">
                  <a:schemeClr val="accent1">
                    <a:lumMod val="90000"/>
                    <a:lumOff val="10000"/>
                  </a:schemeClr>
                </a:gs>
                <a:gs pos="0">
                  <a:schemeClr val="accent1"/>
                </a:gs>
                <a:gs pos="100000">
                  <a:schemeClr val="accent1"/>
                </a:gs>
              </a:gsLst>
              <a:lin ang="10800000" scaled="0"/>
            </a:gradFill>
          </c:spPr>
          <c:invertIfNegative val="0"/>
          <c:cat>
            <c:strRef>
              <c:f>Sheet1!$B$1:$L$1</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Sheet1!$B$2:$L$2</c:f>
              <c:numCache>
                <c:formatCode>#,##0</c:formatCode>
                <c:ptCount val="11"/>
                <c:pt idx="0">
                  <c:v>118543</c:v>
                </c:pt>
                <c:pt idx="1">
                  <c:v>172330</c:v>
                </c:pt>
                <c:pt idx="2">
                  <c:v>199893</c:v>
                </c:pt>
                <c:pt idx="3">
                  <c:v>226782</c:v>
                </c:pt>
                <c:pt idx="4">
                  <c:v>271440</c:v>
                </c:pt>
                <c:pt idx="5">
                  <c:v>287086</c:v>
                </c:pt>
                <c:pt idx="6">
                  <c:v>303232</c:v>
                </c:pt>
                <c:pt idx="7">
                  <c:v>315522</c:v>
                </c:pt>
                <c:pt idx="8">
                  <c:v>329389</c:v>
                </c:pt>
                <c:pt idx="9">
                  <c:v>342881</c:v>
                </c:pt>
                <c:pt idx="10">
                  <c:v>355231</c:v>
                </c:pt>
              </c:numCache>
            </c:numRef>
          </c:val>
        </c:ser>
        <c:ser>
          <c:idx val="1"/>
          <c:order val="1"/>
          <c:tx>
            <c:strRef>
              <c:f>Sheet1!$A$3</c:f>
              <c:strCache>
                <c:ptCount val="1"/>
                <c:pt idx="0">
                  <c:v>Rent Equal to or Above FMR</c:v>
                </c:pt>
              </c:strCache>
            </c:strRef>
          </c:tx>
          <c:spPr>
            <a:gradFill>
              <a:gsLst>
                <a:gs pos="50000">
                  <a:schemeClr val="accent3">
                    <a:lumMod val="75000"/>
                  </a:schemeClr>
                </a:gs>
                <a:gs pos="0">
                  <a:schemeClr val="accent3">
                    <a:lumMod val="50000"/>
                  </a:schemeClr>
                </a:gs>
                <a:gs pos="100000">
                  <a:schemeClr val="accent3">
                    <a:lumMod val="50000"/>
                  </a:schemeClr>
                </a:gs>
              </a:gsLst>
              <a:lin ang="10800000" scaled="0"/>
            </a:gradFill>
          </c:spPr>
          <c:invertIfNegative val="0"/>
          <c:cat>
            <c:strRef>
              <c:f>Sheet1!$B$1:$L$1</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Sheet1!$B$3:$L$3</c:f>
              <c:numCache>
                <c:formatCode>#,##0</c:formatCode>
                <c:ptCount val="11"/>
                <c:pt idx="0">
                  <c:v>66065</c:v>
                </c:pt>
                <c:pt idx="1">
                  <c:v>95672</c:v>
                </c:pt>
                <c:pt idx="2">
                  <c:v>119398</c:v>
                </c:pt>
                <c:pt idx="3">
                  <c:v>147692</c:v>
                </c:pt>
                <c:pt idx="4">
                  <c:v>187980</c:v>
                </c:pt>
                <c:pt idx="5">
                  <c:v>205985</c:v>
                </c:pt>
                <c:pt idx="6">
                  <c:v>230934</c:v>
                </c:pt>
                <c:pt idx="7">
                  <c:v>248042</c:v>
                </c:pt>
                <c:pt idx="8">
                  <c:v>268019</c:v>
                </c:pt>
                <c:pt idx="9">
                  <c:v>290388</c:v>
                </c:pt>
                <c:pt idx="10">
                  <c:v>309043</c:v>
                </c:pt>
              </c:numCache>
            </c:numRef>
          </c:val>
        </c:ser>
        <c:dLbls>
          <c:showLegendKey val="0"/>
          <c:showVal val="0"/>
          <c:showCatName val="0"/>
          <c:showSerName val="0"/>
          <c:showPercent val="0"/>
          <c:showBubbleSize val="0"/>
        </c:dLbls>
        <c:gapWidth val="150"/>
        <c:overlap val="100"/>
        <c:axId val="313804464"/>
        <c:axId val="313804856"/>
      </c:barChart>
      <c:catAx>
        <c:axId val="313804464"/>
        <c:scaling>
          <c:orientation val="minMax"/>
        </c:scaling>
        <c:delete val="0"/>
        <c:axPos val="b"/>
        <c:numFmt formatCode="General" sourceLinked="0"/>
        <c:majorTickMark val="out"/>
        <c:minorTickMark val="none"/>
        <c:tickLblPos val="nextTo"/>
        <c:txPr>
          <a:bodyPr/>
          <a:lstStyle/>
          <a:p>
            <a:pPr>
              <a:defRPr sz="1600"/>
            </a:pPr>
            <a:endParaRPr lang="en-US"/>
          </a:p>
        </c:txPr>
        <c:crossAx val="313804856"/>
        <c:crosses val="autoZero"/>
        <c:auto val="1"/>
        <c:lblAlgn val="ctr"/>
        <c:lblOffset val="100"/>
        <c:noMultiLvlLbl val="0"/>
      </c:catAx>
      <c:valAx>
        <c:axId val="313804856"/>
        <c:scaling>
          <c:orientation val="minMax"/>
        </c:scaling>
        <c:delete val="0"/>
        <c:axPos val="l"/>
        <c:majorGridlines/>
        <c:numFmt formatCode="#,##0" sourceLinked="1"/>
        <c:majorTickMark val="out"/>
        <c:minorTickMark val="none"/>
        <c:tickLblPos val="nextTo"/>
        <c:txPr>
          <a:bodyPr/>
          <a:lstStyle/>
          <a:p>
            <a:pPr>
              <a:defRPr sz="1600"/>
            </a:pPr>
            <a:endParaRPr lang="en-US"/>
          </a:p>
        </c:txPr>
        <c:crossAx val="313804464"/>
        <c:crosses val="autoZero"/>
        <c:crossBetween val="between"/>
        <c:dispUnits>
          <c:builtInUnit val="thousands"/>
        </c:dispUnits>
      </c:valAx>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200" dirty="0" smtClean="0"/>
              <a:t>Distribution</a:t>
            </a:r>
            <a:r>
              <a:rPr lang="en-US" sz="1200" baseline="0" dirty="0" smtClean="0"/>
              <a:t> of Units (Percent)</a:t>
            </a:r>
            <a:endParaRPr lang="en-US" sz="1200" dirty="0"/>
          </a:p>
        </c:rich>
      </c:tx>
      <c:layout>
        <c:manualLayout>
          <c:xMode val="edge"/>
          <c:yMode val="edge"/>
          <c:x val="3.6216653423106739E-2"/>
          <c:y val="2.086064746094192E-2"/>
        </c:manualLayout>
      </c:layout>
      <c:overlay val="0"/>
    </c:title>
    <c:autoTitleDeleted val="0"/>
    <c:plotArea>
      <c:layout>
        <c:manualLayout>
          <c:layoutTarget val="inner"/>
          <c:xMode val="edge"/>
          <c:yMode val="edge"/>
          <c:x val="0.15655570435634522"/>
          <c:y val="0.10363250327122937"/>
          <c:w val="0.81033737070347589"/>
          <c:h val="0.67758556438971285"/>
        </c:manualLayout>
      </c:layout>
      <c:barChart>
        <c:barDir val="col"/>
        <c:grouping val="stacked"/>
        <c:varyColors val="0"/>
        <c:ser>
          <c:idx val="0"/>
          <c:order val="0"/>
          <c:tx>
            <c:strRef>
              <c:f>Sheet1!$B$1</c:f>
              <c:strCache>
                <c:ptCount val="1"/>
                <c:pt idx="0">
                  <c:v>Under 10</c:v>
                </c:pt>
              </c:strCache>
            </c:strRef>
          </c:tx>
          <c:spPr>
            <a:gradFill>
              <a:gsLst>
                <a:gs pos="50000">
                  <a:schemeClr val="accent1">
                    <a:lumMod val="90000"/>
                    <a:lumOff val="10000"/>
                  </a:schemeClr>
                </a:gs>
                <a:gs pos="0">
                  <a:schemeClr val="accent1"/>
                </a:gs>
                <a:gs pos="100000">
                  <a:schemeClr val="accent1"/>
                </a:gs>
              </a:gsLst>
              <a:lin ang="10800000" scaled="0"/>
            </a:gradFill>
          </c:spPr>
          <c:invertIfNegative val="0"/>
          <c:cat>
            <c:strRef>
              <c:f>Sheet1!$A$2:$A$6</c:f>
              <c:strCache>
                <c:ptCount val="5"/>
                <c:pt idx="0">
                  <c:v>All Rental Units</c:v>
                </c:pt>
                <c:pt idx="1">
                  <c:v>LIHTC</c:v>
                </c:pt>
                <c:pt idx="2">
                  <c:v>Housing Choice Vouchers</c:v>
                </c:pt>
                <c:pt idx="3">
                  <c:v>Project-Based Assistance</c:v>
                </c:pt>
                <c:pt idx="4">
                  <c:v>Public Housing</c:v>
                </c:pt>
              </c:strCache>
            </c:strRef>
          </c:cat>
          <c:val>
            <c:numRef>
              <c:f>Sheet1!$B$2:$B$6</c:f>
              <c:numCache>
                <c:formatCode>0</c:formatCode>
                <c:ptCount val="5"/>
                <c:pt idx="0">
                  <c:v>41.954742561028112</c:v>
                </c:pt>
                <c:pt idx="1">
                  <c:v>24.253779312682244</c:v>
                </c:pt>
                <c:pt idx="2">
                  <c:v>24.692381065181536</c:v>
                </c:pt>
                <c:pt idx="3">
                  <c:v>25.16228076886366</c:v>
                </c:pt>
                <c:pt idx="4">
                  <c:v>12.165997598695535</c:v>
                </c:pt>
              </c:numCache>
            </c:numRef>
          </c:val>
        </c:ser>
        <c:ser>
          <c:idx val="1"/>
          <c:order val="1"/>
          <c:tx>
            <c:strRef>
              <c:f>Sheet1!$C$1</c:f>
              <c:strCache>
                <c:ptCount val="1"/>
                <c:pt idx="0">
                  <c:v>10–19</c:v>
                </c:pt>
              </c:strCache>
            </c:strRef>
          </c:tx>
          <c:spPr>
            <a:gradFill>
              <a:gsLst>
                <a:gs pos="50000">
                  <a:schemeClr val="bg1">
                    <a:lumMod val="65000"/>
                  </a:schemeClr>
                </a:gs>
                <a:gs pos="0">
                  <a:schemeClr val="accent4"/>
                </a:gs>
                <a:gs pos="100000">
                  <a:schemeClr val="accent4"/>
                </a:gs>
              </a:gsLst>
            </a:gradFill>
          </c:spPr>
          <c:invertIfNegative val="0"/>
          <c:cat>
            <c:strRef>
              <c:f>Sheet1!$A$2:$A$6</c:f>
              <c:strCache>
                <c:ptCount val="5"/>
                <c:pt idx="0">
                  <c:v>All Rental Units</c:v>
                </c:pt>
                <c:pt idx="1">
                  <c:v>LIHTC</c:v>
                </c:pt>
                <c:pt idx="2">
                  <c:v>Housing Choice Vouchers</c:v>
                </c:pt>
                <c:pt idx="3">
                  <c:v>Project-Based Assistance</c:v>
                </c:pt>
                <c:pt idx="4">
                  <c:v>Public Housing</c:v>
                </c:pt>
              </c:strCache>
            </c:strRef>
          </c:cat>
          <c:val>
            <c:numRef>
              <c:f>Sheet1!$C$2:$C$6</c:f>
              <c:numCache>
                <c:formatCode>0</c:formatCode>
                <c:ptCount val="5"/>
                <c:pt idx="0">
                  <c:v>29.002778600961005</c:v>
                </c:pt>
                <c:pt idx="1">
                  <c:v>28.691659508324129</c:v>
                </c:pt>
                <c:pt idx="2">
                  <c:v>29.925053646010934</c:v>
                </c:pt>
                <c:pt idx="3">
                  <c:v>27.314026493897487</c:v>
                </c:pt>
                <c:pt idx="4">
                  <c:v>21.489053442131883</c:v>
                </c:pt>
              </c:numCache>
            </c:numRef>
          </c:val>
        </c:ser>
        <c:ser>
          <c:idx val="2"/>
          <c:order val="2"/>
          <c:tx>
            <c:strRef>
              <c:f>Sheet1!$D$1</c:f>
              <c:strCache>
                <c:ptCount val="1"/>
                <c:pt idx="0">
                  <c:v>20–39</c:v>
                </c:pt>
              </c:strCache>
            </c:strRef>
          </c:tx>
          <c:spPr>
            <a:gradFill>
              <a:gsLst>
                <a:gs pos="50000">
                  <a:schemeClr val="accent3">
                    <a:lumMod val="75000"/>
                  </a:schemeClr>
                </a:gs>
                <a:gs pos="0">
                  <a:schemeClr val="accent3">
                    <a:lumMod val="50000"/>
                  </a:schemeClr>
                </a:gs>
                <a:gs pos="100000">
                  <a:schemeClr val="accent3">
                    <a:lumMod val="50000"/>
                  </a:schemeClr>
                </a:gs>
              </a:gsLst>
              <a:lin ang="10800000" scaled="0"/>
            </a:gradFill>
          </c:spPr>
          <c:invertIfNegative val="0"/>
          <c:cat>
            <c:strRef>
              <c:f>Sheet1!$A$2:$A$6</c:f>
              <c:strCache>
                <c:ptCount val="5"/>
                <c:pt idx="0">
                  <c:v>All Rental Units</c:v>
                </c:pt>
                <c:pt idx="1">
                  <c:v>LIHTC</c:v>
                </c:pt>
                <c:pt idx="2">
                  <c:v>Housing Choice Vouchers</c:v>
                </c:pt>
                <c:pt idx="3">
                  <c:v>Project-Based Assistance</c:v>
                </c:pt>
                <c:pt idx="4">
                  <c:v>Public Housing</c:v>
                </c:pt>
              </c:strCache>
            </c:strRef>
          </c:cat>
          <c:val>
            <c:numRef>
              <c:f>Sheet1!$D$2:$D$6</c:f>
              <c:numCache>
                <c:formatCode>0</c:formatCode>
                <c:ptCount val="5"/>
                <c:pt idx="0">
                  <c:v>23.460192273054702</c:v>
                </c:pt>
                <c:pt idx="1">
                  <c:v>35.137673918505925</c:v>
                </c:pt>
                <c:pt idx="2">
                  <c:v>35.89673664497785</c:v>
                </c:pt>
                <c:pt idx="3">
                  <c:v>33.878410191283287</c:v>
                </c:pt>
                <c:pt idx="4">
                  <c:v>39.075375444127729</c:v>
                </c:pt>
              </c:numCache>
            </c:numRef>
          </c:val>
        </c:ser>
        <c:ser>
          <c:idx val="3"/>
          <c:order val="3"/>
          <c:tx>
            <c:strRef>
              <c:f>Sheet1!$E$1</c:f>
              <c:strCache>
                <c:ptCount val="1"/>
                <c:pt idx="0">
                  <c:v>40 and Over</c:v>
                </c:pt>
              </c:strCache>
            </c:strRef>
          </c:tx>
          <c:spPr>
            <a:gradFill>
              <a:gsLst>
                <a:gs pos="50000">
                  <a:schemeClr val="bg1">
                    <a:lumMod val="85000"/>
                  </a:schemeClr>
                </a:gs>
                <a:gs pos="0">
                  <a:schemeClr val="bg1">
                    <a:lumMod val="75000"/>
                  </a:schemeClr>
                </a:gs>
                <a:gs pos="100000">
                  <a:schemeClr val="bg1">
                    <a:lumMod val="75000"/>
                  </a:schemeClr>
                </a:gs>
              </a:gsLst>
              <a:lin ang="10800000" scaled="0"/>
            </a:gradFill>
          </c:spPr>
          <c:invertIfNegative val="0"/>
          <c:cat>
            <c:strRef>
              <c:f>Sheet1!$A$2:$A$6</c:f>
              <c:strCache>
                <c:ptCount val="5"/>
                <c:pt idx="0">
                  <c:v>All Rental Units</c:v>
                </c:pt>
                <c:pt idx="1">
                  <c:v>LIHTC</c:v>
                </c:pt>
                <c:pt idx="2">
                  <c:v>Housing Choice Vouchers</c:v>
                </c:pt>
                <c:pt idx="3">
                  <c:v>Project-Based Assistance</c:v>
                </c:pt>
                <c:pt idx="4">
                  <c:v>Public Housing</c:v>
                </c:pt>
              </c:strCache>
            </c:strRef>
          </c:cat>
          <c:val>
            <c:numRef>
              <c:f>Sheet1!$E$2:$E$6</c:f>
              <c:numCache>
                <c:formatCode>0</c:formatCode>
                <c:ptCount val="5"/>
                <c:pt idx="0">
                  <c:v>5.5822865649561821</c:v>
                </c:pt>
                <c:pt idx="1">
                  <c:v>11.916887260487702</c:v>
                </c:pt>
                <c:pt idx="2">
                  <c:v>9.4858286438296879</c:v>
                </c:pt>
                <c:pt idx="3">
                  <c:v>13.645209684458715</c:v>
                </c:pt>
                <c:pt idx="4">
                  <c:v>27.269573515044854</c:v>
                </c:pt>
              </c:numCache>
            </c:numRef>
          </c:val>
        </c:ser>
        <c:dLbls>
          <c:showLegendKey val="0"/>
          <c:showVal val="0"/>
          <c:showCatName val="0"/>
          <c:showSerName val="0"/>
          <c:showPercent val="0"/>
          <c:showBubbleSize val="0"/>
        </c:dLbls>
        <c:gapWidth val="150"/>
        <c:overlap val="100"/>
        <c:axId val="313806032"/>
        <c:axId val="313806424"/>
      </c:barChart>
      <c:catAx>
        <c:axId val="313806032"/>
        <c:scaling>
          <c:orientation val="minMax"/>
        </c:scaling>
        <c:delete val="0"/>
        <c:axPos val="b"/>
        <c:numFmt formatCode="General" sourceLinked="0"/>
        <c:majorTickMark val="out"/>
        <c:minorTickMark val="none"/>
        <c:tickLblPos val="nextTo"/>
        <c:txPr>
          <a:bodyPr rot="0" vert="horz"/>
          <a:lstStyle/>
          <a:p>
            <a:pPr>
              <a:defRPr sz="800"/>
            </a:pPr>
            <a:endParaRPr lang="en-US"/>
          </a:p>
        </c:txPr>
        <c:crossAx val="313806424"/>
        <c:crosses val="autoZero"/>
        <c:auto val="1"/>
        <c:lblAlgn val="ctr"/>
        <c:lblOffset val="100"/>
        <c:noMultiLvlLbl val="0"/>
      </c:catAx>
      <c:valAx>
        <c:axId val="313806424"/>
        <c:scaling>
          <c:orientation val="minMax"/>
          <c:max val="100"/>
        </c:scaling>
        <c:delete val="0"/>
        <c:axPos val="l"/>
        <c:majorGridlines/>
        <c:numFmt formatCode="0" sourceLinked="1"/>
        <c:majorTickMark val="out"/>
        <c:minorTickMark val="none"/>
        <c:tickLblPos val="nextTo"/>
        <c:txPr>
          <a:bodyPr/>
          <a:lstStyle/>
          <a:p>
            <a:pPr>
              <a:defRPr sz="1600"/>
            </a:pPr>
            <a:endParaRPr lang="en-US"/>
          </a:p>
        </c:txPr>
        <c:crossAx val="313806032"/>
        <c:crosses val="autoZero"/>
        <c:crossBetween val="between"/>
        <c:majorUnit val="10"/>
      </c:valAx>
    </c:plotArea>
    <c:legend>
      <c:legendPos val="b"/>
      <c:layout>
        <c:manualLayout>
          <c:xMode val="edge"/>
          <c:yMode val="edge"/>
          <c:x val="0.14039420922139695"/>
          <c:y val="0.91034470691163616"/>
          <c:w val="0.71921137677106728"/>
          <c:h val="7.2988626421697275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pPr>
            <a:r>
              <a:rPr lang="en-US" sz="1200" baseline="0" dirty="0" smtClean="0"/>
              <a:t>Distribution of Units </a:t>
            </a:r>
            <a:r>
              <a:rPr lang="en-US" sz="1200" dirty="0" smtClean="0"/>
              <a:t>(Percent)</a:t>
            </a:r>
            <a:endParaRPr lang="en-US" sz="1200" dirty="0"/>
          </a:p>
        </c:rich>
      </c:tx>
      <c:layout>
        <c:manualLayout>
          <c:xMode val="edge"/>
          <c:yMode val="edge"/>
          <c:x val="3.4477253760030059E-2"/>
          <c:y val="3.9113306214555575E-2"/>
        </c:manualLayout>
      </c:layout>
      <c:overlay val="0"/>
    </c:title>
    <c:autoTitleDeleted val="0"/>
    <c:plotArea>
      <c:layout>
        <c:manualLayout>
          <c:layoutTarget val="inner"/>
          <c:xMode val="edge"/>
          <c:yMode val="edge"/>
          <c:x val="0.14916652516501502"/>
          <c:y val="0.12300454927896164"/>
          <c:w val="0.81928914387285801"/>
          <c:h val="0.68030752270807204"/>
        </c:manualLayout>
      </c:layout>
      <c:barChart>
        <c:barDir val="col"/>
        <c:grouping val="stacked"/>
        <c:varyColors val="0"/>
        <c:ser>
          <c:idx val="0"/>
          <c:order val="0"/>
          <c:tx>
            <c:strRef>
              <c:f>Sheet1!$B$1</c:f>
              <c:strCache>
                <c:ptCount val="1"/>
                <c:pt idx="0">
                  <c:v>Under 10</c:v>
                </c:pt>
              </c:strCache>
            </c:strRef>
          </c:tx>
          <c:spPr>
            <a:gradFill>
              <a:gsLst>
                <a:gs pos="50000">
                  <a:schemeClr val="accent1">
                    <a:lumMod val="90000"/>
                    <a:lumOff val="10000"/>
                  </a:schemeClr>
                </a:gs>
                <a:gs pos="0">
                  <a:schemeClr val="accent1"/>
                </a:gs>
                <a:gs pos="100000">
                  <a:schemeClr val="accent1"/>
                </a:gs>
              </a:gsLst>
            </a:gradFill>
          </c:spPr>
          <c:invertIfNegative val="0"/>
          <c:cat>
            <c:strRef>
              <c:f>Sheet1!$A$2:$A$6</c:f>
              <c:strCache>
                <c:ptCount val="5"/>
                <c:pt idx="0">
                  <c:v>All Rental Units</c:v>
                </c:pt>
                <c:pt idx="1">
                  <c:v>LIHTC</c:v>
                </c:pt>
                <c:pt idx="2">
                  <c:v>Housing Choice Vouchers</c:v>
                </c:pt>
                <c:pt idx="3">
                  <c:v>Project-Based Assistance</c:v>
                </c:pt>
                <c:pt idx="4">
                  <c:v>Public Housing</c:v>
                </c:pt>
              </c:strCache>
            </c:strRef>
          </c:cat>
          <c:val>
            <c:numRef>
              <c:f>Sheet1!$B$2:$B$6</c:f>
              <c:numCache>
                <c:formatCode>0.00</c:formatCode>
                <c:ptCount val="5"/>
                <c:pt idx="0">
                  <c:v>25.416901126640074</c:v>
                </c:pt>
                <c:pt idx="1">
                  <c:v>16.391059820319917</c:v>
                </c:pt>
                <c:pt idx="2">
                  <c:v>16.129333881886524</c:v>
                </c:pt>
                <c:pt idx="3">
                  <c:v>22.070237225306848</c:v>
                </c:pt>
                <c:pt idx="4">
                  <c:v>14.589731870951713</c:v>
                </c:pt>
              </c:numCache>
            </c:numRef>
          </c:val>
        </c:ser>
        <c:ser>
          <c:idx val="1"/>
          <c:order val="1"/>
          <c:tx>
            <c:strRef>
              <c:f>Sheet1!$C$1</c:f>
              <c:strCache>
                <c:ptCount val="1"/>
                <c:pt idx="0">
                  <c:v>10–49</c:v>
                </c:pt>
              </c:strCache>
            </c:strRef>
          </c:tx>
          <c:spPr>
            <a:gradFill>
              <a:gsLst>
                <a:gs pos="50000">
                  <a:schemeClr val="bg1">
                    <a:lumMod val="65000"/>
                  </a:schemeClr>
                </a:gs>
                <a:gs pos="0">
                  <a:schemeClr val="accent4"/>
                </a:gs>
                <a:gs pos="100000">
                  <a:schemeClr val="accent4"/>
                </a:gs>
              </a:gsLst>
              <a:lin ang="10800000" scaled="0"/>
            </a:gradFill>
          </c:spPr>
          <c:invertIfNegative val="0"/>
          <c:cat>
            <c:strRef>
              <c:f>Sheet1!$A$2:$A$6</c:f>
              <c:strCache>
                <c:ptCount val="5"/>
                <c:pt idx="0">
                  <c:v>All Rental Units</c:v>
                </c:pt>
                <c:pt idx="1">
                  <c:v>LIHTC</c:v>
                </c:pt>
                <c:pt idx="2">
                  <c:v>Housing Choice Vouchers</c:v>
                </c:pt>
                <c:pt idx="3">
                  <c:v>Project-Based Assistance</c:v>
                </c:pt>
                <c:pt idx="4">
                  <c:v>Public Housing</c:v>
                </c:pt>
              </c:strCache>
            </c:strRef>
          </c:cat>
          <c:val>
            <c:numRef>
              <c:f>Sheet1!$C$2:$C$6</c:f>
              <c:numCache>
                <c:formatCode>0.00</c:formatCode>
                <c:ptCount val="5"/>
                <c:pt idx="0">
                  <c:v>45.433572966584151</c:v>
                </c:pt>
                <c:pt idx="1">
                  <c:v>38.91437197185499</c:v>
                </c:pt>
                <c:pt idx="2">
                  <c:v>35.815354076793184</c:v>
                </c:pt>
                <c:pt idx="3">
                  <c:v>37.66805068130968</c:v>
                </c:pt>
                <c:pt idx="4">
                  <c:v>29.622220141522597</c:v>
                </c:pt>
              </c:numCache>
            </c:numRef>
          </c:val>
        </c:ser>
        <c:ser>
          <c:idx val="2"/>
          <c:order val="2"/>
          <c:tx>
            <c:strRef>
              <c:f>Sheet1!$D$1</c:f>
              <c:strCache>
                <c:ptCount val="1"/>
                <c:pt idx="0">
                  <c:v>50–74</c:v>
                </c:pt>
              </c:strCache>
            </c:strRef>
          </c:tx>
          <c:spPr>
            <a:gradFill>
              <a:gsLst>
                <a:gs pos="50000">
                  <a:schemeClr val="accent3">
                    <a:lumMod val="75000"/>
                  </a:schemeClr>
                </a:gs>
                <a:gs pos="0">
                  <a:schemeClr val="accent3">
                    <a:lumMod val="50000"/>
                  </a:schemeClr>
                </a:gs>
                <a:gs pos="100000">
                  <a:schemeClr val="accent3">
                    <a:lumMod val="50000"/>
                  </a:schemeClr>
                </a:gs>
              </a:gsLst>
              <a:lin ang="10800000" scaled="0"/>
            </a:gradFill>
          </c:spPr>
          <c:invertIfNegative val="0"/>
          <c:cat>
            <c:strRef>
              <c:f>Sheet1!$A$2:$A$6</c:f>
              <c:strCache>
                <c:ptCount val="5"/>
                <c:pt idx="0">
                  <c:v>All Rental Units</c:v>
                </c:pt>
                <c:pt idx="1">
                  <c:v>LIHTC</c:v>
                </c:pt>
                <c:pt idx="2">
                  <c:v>Housing Choice Vouchers</c:v>
                </c:pt>
                <c:pt idx="3">
                  <c:v>Project-Based Assistance</c:v>
                </c:pt>
                <c:pt idx="4">
                  <c:v>Public Housing</c:v>
                </c:pt>
              </c:strCache>
            </c:strRef>
          </c:cat>
          <c:val>
            <c:numRef>
              <c:f>Sheet1!$D$2:$D$6</c:f>
              <c:numCache>
                <c:formatCode>0.00</c:formatCode>
                <c:ptCount val="5"/>
                <c:pt idx="0">
                  <c:v>13.44517440790422</c:v>
                </c:pt>
                <c:pt idx="1">
                  <c:v>17.222847125849096</c:v>
                </c:pt>
                <c:pt idx="2">
                  <c:v>18.051398582579907</c:v>
                </c:pt>
                <c:pt idx="3">
                  <c:v>15.014166782628587</c:v>
                </c:pt>
                <c:pt idx="4">
                  <c:v>15.990032418742242</c:v>
                </c:pt>
              </c:numCache>
            </c:numRef>
          </c:val>
        </c:ser>
        <c:ser>
          <c:idx val="3"/>
          <c:order val="3"/>
          <c:tx>
            <c:strRef>
              <c:f>Sheet1!$E$1</c:f>
              <c:strCache>
                <c:ptCount val="1"/>
                <c:pt idx="0">
                  <c:v>75 and Over</c:v>
                </c:pt>
              </c:strCache>
            </c:strRef>
          </c:tx>
          <c:spPr>
            <a:gradFill>
              <a:gsLst>
                <a:gs pos="50000">
                  <a:schemeClr val="bg1">
                    <a:lumMod val="85000"/>
                  </a:schemeClr>
                </a:gs>
                <a:gs pos="0">
                  <a:schemeClr val="bg1">
                    <a:lumMod val="75000"/>
                  </a:schemeClr>
                </a:gs>
                <a:gs pos="100000">
                  <a:schemeClr val="bg1">
                    <a:lumMod val="75000"/>
                  </a:schemeClr>
                </a:gs>
              </a:gsLst>
            </a:gradFill>
          </c:spPr>
          <c:invertIfNegative val="0"/>
          <c:cat>
            <c:strRef>
              <c:f>Sheet1!$A$2:$A$6</c:f>
              <c:strCache>
                <c:ptCount val="5"/>
                <c:pt idx="0">
                  <c:v>All Rental Units</c:v>
                </c:pt>
                <c:pt idx="1">
                  <c:v>LIHTC</c:v>
                </c:pt>
                <c:pt idx="2">
                  <c:v>Housing Choice Vouchers</c:v>
                </c:pt>
                <c:pt idx="3">
                  <c:v>Project-Based Assistance</c:v>
                </c:pt>
                <c:pt idx="4">
                  <c:v>Public Housing</c:v>
                </c:pt>
              </c:strCache>
            </c:strRef>
          </c:cat>
          <c:val>
            <c:numRef>
              <c:f>Sheet1!$E$2:$E$6</c:f>
              <c:numCache>
                <c:formatCode>0.00</c:formatCode>
                <c:ptCount val="5"/>
                <c:pt idx="0">
                  <c:v>15.70435149887156</c:v>
                </c:pt>
                <c:pt idx="1">
                  <c:v>27.471721081975993</c:v>
                </c:pt>
                <c:pt idx="2">
                  <c:v>30.003913458740378</c:v>
                </c:pt>
                <c:pt idx="3">
                  <c:v>25.247618166412522</c:v>
                </c:pt>
                <c:pt idx="4">
                  <c:v>39.798015568783448</c:v>
                </c:pt>
              </c:numCache>
            </c:numRef>
          </c:val>
        </c:ser>
        <c:dLbls>
          <c:showLegendKey val="0"/>
          <c:showVal val="0"/>
          <c:showCatName val="0"/>
          <c:showSerName val="0"/>
          <c:showPercent val="0"/>
          <c:showBubbleSize val="0"/>
        </c:dLbls>
        <c:gapWidth val="150"/>
        <c:overlap val="100"/>
        <c:axId val="313806816"/>
        <c:axId val="313807208"/>
      </c:barChart>
      <c:catAx>
        <c:axId val="313806816"/>
        <c:scaling>
          <c:orientation val="minMax"/>
        </c:scaling>
        <c:delete val="0"/>
        <c:axPos val="b"/>
        <c:numFmt formatCode="General" sourceLinked="0"/>
        <c:majorTickMark val="out"/>
        <c:minorTickMark val="none"/>
        <c:tickLblPos val="nextTo"/>
        <c:txPr>
          <a:bodyPr rot="0" vert="horz"/>
          <a:lstStyle/>
          <a:p>
            <a:pPr>
              <a:defRPr sz="800"/>
            </a:pPr>
            <a:endParaRPr lang="en-US"/>
          </a:p>
        </c:txPr>
        <c:crossAx val="313807208"/>
        <c:crosses val="autoZero"/>
        <c:auto val="1"/>
        <c:lblAlgn val="ctr"/>
        <c:lblOffset val="100"/>
        <c:noMultiLvlLbl val="0"/>
      </c:catAx>
      <c:valAx>
        <c:axId val="313807208"/>
        <c:scaling>
          <c:orientation val="minMax"/>
          <c:max val="100"/>
        </c:scaling>
        <c:delete val="0"/>
        <c:axPos val="l"/>
        <c:majorGridlines/>
        <c:numFmt formatCode="General" sourceLinked="0"/>
        <c:majorTickMark val="out"/>
        <c:minorTickMark val="none"/>
        <c:tickLblPos val="nextTo"/>
        <c:txPr>
          <a:bodyPr/>
          <a:lstStyle/>
          <a:p>
            <a:pPr>
              <a:defRPr sz="1600"/>
            </a:pPr>
            <a:endParaRPr lang="en-US"/>
          </a:p>
        </c:txPr>
        <c:crossAx val="313806816"/>
        <c:crosses val="autoZero"/>
        <c:crossBetween val="between"/>
        <c:majorUnit val="10"/>
      </c:valAx>
    </c:plotArea>
    <c:legend>
      <c:legendPos val="b"/>
      <c:layout>
        <c:manualLayout>
          <c:xMode val="edge"/>
          <c:yMode val="edge"/>
          <c:x val="0.1111800935817208"/>
          <c:y val="0.93607086614173229"/>
          <c:w val="0.79301409356450492"/>
          <c:h val="5.2853765218688592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17177019539224E-2"/>
          <c:y val="6.843664478250773E-2"/>
          <c:w val="0.42106967531836298"/>
          <c:h val="0.88919781320927316"/>
        </c:manualLayout>
      </c:layout>
      <c:pieChart>
        <c:varyColors val="1"/>
        <c:ser>
          <c:idx val="0"/>
          <c:order val="0"/>
          <c:tx>
            <c:strRef>
              <c:f>Sheet1!$B$1</c:f>
              <c:strCache>
                <c:ptCount val="1"/>
                <c:pt idx="0">
                  <c:v>Federal Rental Assistance</c:v>
                </c:pt>
              </c:strCache>
            </c:strRef>
          </c:tx>
          <c:dPt>
            <c:idx val="0"/>
            <c:bubble3D val="0"/>
            <c:spPr>
              <a:gradFill>
                <a:gsLst>
                  <a:gs pos="50000">
                    <a:schemeClr val="accent1">
                      <a:lumMod val="90000"/>
                      <a:lumOff val="10000"/>
                    </a:schemeClr>
                  </a:gs>
                  <a:gs pos="0">
                    <a:schemeClr val="accent1"/>
                  </a:gs>
                  <a:gs pos="100000">
                    <a:schemeClr val="accent1"/>
                  </a:gs>
                </a:gsLst>
                <a:lin ang="10800000" scaled="0"/>
              </a:gradFill>
            </c:spPr>
          </c:dPt>
          <c:dPt>
            <c:idx val="1"/>
            <c:bubble3D val="0"/>
            <c:spPr>
              <a:gradFill>
                <a:gsLst>
                  <a:gs pos="50000">
                    <a:schemeClr val="bg1">
                      <a:lumMod val="65000"/>
                    </a:schemeClr>
                  </a:gs>
                  <a:gs pos="0">
                    <a:schemeClr val="accent4"/>
                  </a:gs>
                  <a:gs pos="100000">
                    <a:schemeClr val="accent4"/>
                  </a:gs>
                </a:gsLst>
                <a:lin ang="10800000" scaled="0"/>
              </a:gradFill>
            </c:spPr>
          </c:dPt>
          <c:dPt>
            <c:idx val="2"/>
            <c:bubble3D val="0"/>
            <c:spPr>
              <a:gradFill>
                <a:gsLst>
                  <a:gs pos="50000">
                    <a:schemeClr val="bg1">
                      <a:lumMod val="85000"/>
                    </a:schemeClr>
                  </a:gs>
                  <a:gs pos="0">
                    <a:schemeClr val="bg1">
                      <a:lumMod val="75000"/>
                    </a:schemeClr>
                  </a:gs>
                  <a:gs pos="100000">
                    <a:schemeClr val="bg1">
                      <a:lumMod val="75000"/>
                    </a:schemeClr>
                  </a:gs>
                </a:gsLst>
                <a:lin ang="10800000" scaled="0"/>
              </a:gradFill>
            </c:spPr>
          </c:dPt>
          <c:dPt>
            <c:idx val="3"/>
            <c:bubble3D val="0"/>
            <c:spPr>
              <a:gradFill>
                <a:gsLst>
                  <a:gs pos="50000">
                    <a:schemeClr val="accent3">
                      <a:lumMod val="75000"/>
                    </a:schemeClr>
                  </a:gs>
                  <a:gs pos="0">
                    <a:schemeClr val="accent3">
                      <a:lumMod val="50000"/>
                    </a:schemeClr>
                  </a:gs>
                  <a:gs pos="100000">
                    <a:schemeClr val="accent3">
                      <a:lumMod val="50000"/>
                    </a:schemeClr>
                  </a:gs>
                </a:gsLst>
                <a:lin ang="10800000" scaled="0"/>
              </a:gradFill>
            </c:spPr>
          </c:dPt>
          <c:dPt>
            <c:idx val="4"/>
            <c:bubble3D val="0"/>
            <c:spPr>
              <a:gradFill>
                <a:gsLst>
                  <a:gs pos="50000">
                    <a:schemeClr val="accent3">
                      <a:lumMod val="60000"/>
                      <a:lumOff val="40000"/>
                    </a:schemeClr>
                  </a:gs>
                  <a:gs pos="0">
                    <a:schemeClr val="accent3"/>
                  </a:gs>
                  <a:gs pos="100000">
                    <a:schemeClr val="accent3"/>
                  </a:gs>
                </a:gsLst>
                <a:lin ang="10800000" scaled="0"/>
              </a:gradFill>
            </c:spPr>
          </c:dPt>
          <c:dLbls>
            <c:dLbl>
              <c:idx val="0"/>
              <c:tx>
                <c:rich>
                  <a:bodyPr/>
                  <a:lstStyle/>
                  <a:p>
                    <a:pPr>
                      <a:defRPr b="1">
                        <a:solidFill>
                          <a:schemeClr val="bg1"/>
                        </a:solidFill>
                      </a:defRPr>
                    </a:pPr>
                    <a:r>
                      <a:rPr lang="en-US" smtClean="0"/>
                      <a:t>34%</a:t>
                    </a:r>
                    <a:endParaRPr lang="en-US"/>
                  </a:p>
                </c:rich>
              </c:tx>
              <c:numFmt formatCode="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30%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8.7555045202682993E-2"/>
                  <c:y val="-8.2249710356719921E-2"/>
                </c:manualLayout>
              </c:layout>
              <c:tx>
                <c:rich>
                  <a:bodyPr/>
                  <a:lstStyle/>
                  <a:p>
                    <a:r>
                      <a:rPr lang="en-US" dirty="0" smtClean="0"/>
                      <a:t>11%</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6.3317901234567903E-2"/>
                      <c:h val="5.7682314888113657E-2"/>
                    </c:manualLayout>
                  </c15:layout>
                </c:ext>
              </c:extLst>
            </c:dLbl>
            <c:dLbl>
              <c:idx val="3"/>
              <c:layout>
                <c:manualLayout>
                  <c:x val="8.6126664722465246E-2"/>
                  <c:y val="1.9254638462318088E-2"/>
                </c:manualLayout>
              </c:layout>
              <c:tx>
                <c:rich>
                  <a:bodyPr/>
                  <a:lstStyle/>
                  <a:p>
                    <a:r>
                      <a:rPr lang="en-US" dirty="0" smtClean="0"/>
                      <a:t>5%</a:t>
                    </a:r>
                  </a:p>
                </c:rich>
              </c:tx>
              <c:dLblPos val="bestFit"/>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20%</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Older Adults</c:v>
                </c:pt>
                <c:pt idx="1">
                  <c:v>Adults with Children</c:v>
                </c:pt>
                <c:pt idx="2">
                  <c:v>Adults without Children </c:v>
                </c:pt>
                <c:pt idx="3">
                  <c:v>Adults with Disabilities with Children</c:v>
                </c:pt>
                <c:pt idx="4">
                  <c:v>Adults with Disabilities</c:v>
                </c:pt>
              </c:strCache>
            </c:strRef>
          </c:cat>
          <c:val>
            <c:numRef>
              <c:f>Sheet1!$B$2:$B$6</c:f>
              <c:numCache>
                <c:formatCode>0.00</c:formatCode>
                <c:ptCount val="5"/>
                <c:pt idx="0">
                  <c:v>34</c:v>
                </c:pt>
                <c:pt idx="1">
                  <c:v>30</c:v>
                </c:pt>
                <c:pt idx="2">
                  <c:v>11</c:v>
                </c:pt>
                <c:pt idx="3">
                  <c:v>5</c:v>
                </c:pt>
                <c:pt idx="4">
                  <c:v>20</c:v>
                </c:pt>
              </c:numCache>
            </c:numRef>
          </c:val>
        </c:ser>
        <c:dLbls>
          <c:showLegendKey val="0"/>
          <c:showVal val="0"/>
          <c:showCatName val="0"/>
          <c:showSerName val="0"/>
          <c:showPercent val="0"/>
          <c:showBubbleSize val="0"/>
          <c:showLeaderLines val="1"/>
        </c:dLbls>
        <c:firstSliceAng val="360"/>
      </c:pieChart>
    </c:plotArea>
    <c:legend>
      <c:legendPos val="r"/>
      <c:layout>
        <c:manualLayout>
          <c:xMode val="edge"/>
          <c:yMode val="edge"/>
          <c:x val="0.52920029208220776"/>
          <c:y val="0.24749764885355149"/>
          <c:w val="0.38746638369790204"/>
          <c:h val="0.58647664185720683"/>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95516822528342E-2"/>
          <c:y val="0.10498666497332995"/>
          <c:w val="0.92745880723242924"/>
          <c:h val="0.50632037930742524"/>
        </c:manualLayout>
      </c:layout>
      <c:barChart>
        <c:barDir val="col"/>
        <c:grouping val="clustered"/>
        <c:varyColors val="0"/>
        <c:ser>
          <c:idx val="0"/>
          <c:order val="0"/>
          <c:tx>
            <c:strRef>
              <c:f>Sheet1!$B$1</c:f>
              <c:strCache>
                <c:ptCount val="1"/>
                <c:pt idx="0">
                  <c:v>2005</c:v>
                </c:pt>
              </c:strCache>
            </c:strRef>
          </c:tx>
          <c:spPr>
            <a:gradFill flip="none" rotWithShape="1">
              <a:gsLst>
                <a:gs pos="0">
                  <a:schemeClr val="accent1"/>
                </a:gs>
                <a:gs pos="48000">
                  <a:schemeClr val="accent1">
                    <a:lumMod val="90000"/>
                    <a:lumOff val="10000"/>
                  </a:schemeClr>
                </a:gs>
                <a:gs pos="100000">
                  <a:schemeClr val="accent1"/>
                </a:gs>
              </a:gsLst>
              <a:lin ang="10800000" scaled="0"/>
              <a:tileRect/>
            </a:gradFill>
          </c:spPr>
          <c:invertIfNegative val="0"/>
          <c:cat>
            <c:strRef>
              <c:f>Sheet1!$A$2:$A$18</c:f>
              <c:strCache>
                <c:ptCount val="17"/>
                <c:pt idx="0">
                  <c:v>Under 30</c:v>
                </c:pt>
                <c:pt idx="1">
                  <c:v>30–39</c:v>
                </c:pt>
                <c:pt idx="2">
                  <c:v>40–49</c:v>
                </c:pt>
                <c:pt idx="3">
                  <c:v>50–59</c:v>
                </c:pt>
                <c:pt idx="4">
                  <c:v>60–69</c:v>
                </c:pt>
                <c:pt idx="5">
                  <c:v>70 and Over</c:v>
                </c:pt>
                <c:pt idx="7">
                  <c:v>Under $25,000</c:v>
                </c:pt>
                <c:pt idx="8">
                  <c:v>$25,000–49,999</c:v>
                </c:pt>
                <c:pt idx="9">
                  <c:v>$50,000–99,999</c:v>
                </c:pt>
                <c:pt idx="10">
                  <c:v>$100,000 and Over</c:v>
                </c:pt>
                <c:pt idx="12">
                  <c:v>Single Person</c:v>
                </c:pt>
                <c:pt idx="13">
                  <c:v>Families with Children</c:v>
                </c:pt>
                <c:pt idx="14">
                  <c:v>Married Couples without Children</c:v>
                </c:pt>
                <c:pt idx="15">
                  <c:v>Other Family</c:v>
                </c:pt>
                <c:pt idx="16">
                  <c:v>Non-Family</c:v>
                </c:pt>
              </c:strCache>
            </c:strRef>
          </c:cat>
          <c:val>
            <c:numRef>
              <c:f>Sheet1!$B$2:$B$18</c:f>
              <c:numCache>
                <c:formatCode>#,##0</c:formatCode>
                <c:ptCount val="17"/>
                <c:pt idx="0">
                  <c:v>10338681</c:v>
                </c:pt>
                <c:pt idx="1">
                  <c:v>8266624</c:v>
                </c:pt>
                <c:pt idx="2">
                  <c:v>6471680</c:v>
                </c:pt>
                <c:pt idx="3">
                  <c:v>4193712</c:v>
                </c:pt>
                <c:pt idx="4">
                  <c:v>2340814</c:v>
                </c:pt>
                <c:pt idx="5">
                  <c:v>3415379</c:v>
                </c:pt>
                <c:pt idx="7">
                  <c:v>12447376</c:v>
                </c:pt>
                <c:pt idx="8">
                  <c:v>10561287</c:v>
                </c:pt>
                <c:pt idx="9">
                  <c:v>8785863</c:v>
                </c:pt>
                <c:pt idx="10">
                  <c:v>3232363</c:v>
                </c:pt>
                <c:pt idx="12">
                  <c:v>12648402</c:v>
                </c:pt>
                <c:pt idx="13">
                  <c:v>11437510</c:v>
                </c:pt>
                <c:pt idx="14">
                  <c:v>4718412</c:v>
                </c:pt>
                <c:pt idx="15">
                  <c:v>2652592</c:v>
                </c:pt>
                <c:pt idx="16">
                  <c:v>3569973</c:v>
                </c:pt>
              </c:numCache>
            </c:numRef>
          </c:val>
        </c:ser>
        <c:ser>
          <c:idx val="1"/>
          <c:order val="1"/>
          <c:tx>
            <c:strRef>
              <c:f>Sheet1!$C$1</c:f>
              <c:strCache>
                <c:ptCount val="1"/>
                <c:pt idx="0">
                  <c:v>2015</c:v>
                </c:pt>
              </c:strCache>
            </c:strRef>
          </c:tx>
          <c:spPr>
            <a:gradFill>
              <a:gsLst>
                <a:gs pos="0">
                  <a:schemeClr val="accent3">
                    <a:lumMod val="50000"/>
                  </a:schemeClr>
                </a:gs>
                <a:gs pos="50000">
                  <a:schemeClr val="accent3">
                    <a:lumMod val="75000"/>
                  </a:schemeClr>
                </a:gs>
                <a:gs pos="100000">
                  <a:schemeClr val="accent3">
                    <a:lumMod val="50000"/>
                  </a:schemeClr>
                </a:gs>
              </a:gsLst>
              <a:lin ang="10800000" scaled="0"/>
            </a:gradFill>
          </c:spPr>
          <c:invertIfNegative val="0"/>
          <c:dPt>
            <c:idx val="7"/>
            <c:invertIfNegative val="0"/>
            <c:bubble3D val="0"/>
          </c:dPt>
          <c:cat>
            <c:strRef>
              <c:f>Sheet1!$A$2:$A$18</c:f>
              <c:strCache>
                <c:ptCount val="17"/>
                <c:pt idx="0">
                  <c:v>Under 30</c:v>
                </c:pt>
                <c:pt idx="1">
                  <c:v>30–39</c:v>
                </c:pt>
                <c:pt idx="2">
                  <c:v>40–49</c:v>
                </c:pt>
                <c:pt idx="3">
                  <c:v>50–59</c:v>
                </c:pt>
                <c:pt idx="4">
                  <c:v>60–69</c:v>
                </c:pt>
                <c:pt idx="5">
                  <c:v>70 and Over</c:v>
                </c:pt>
                <c:pt idx="7">
                  <c:v>Under $25,000</c:v>
                </c:pt>
                <c:pt idx="8">
                  <c:v>$25,000–49,999</c:v>
                </c:pt>
                <c:pt idx="9">
                  <c:v>$50,000–99,999</c:v>
                </c:pt>
                <c:pt idx="10">
                  <c:v>$100,000 and Over</c:v>
                </c:pt>
                <c:pt idx="12">
                  <c:v>Single Person</c:v>
                </c:pt>
                <c:pt idx="13">
                  <c:v>Families with Children</c:v>
                </c:pt>
                <c:pt idx="14">
                  <c:v>Married Couples without Children</c:v>
                </c:pt>
                <c:pt idx="15">
                  <c:v>Other Family</c:v>
                </c:pt>
                <c:pt idx="16">
                  <c:v>Non-Family</c:v>
                </c:pt>
              </c:strCache>
            </c:strRef>
          </c:cat>
          <c:val>
            <c:numRef>
              <c:f>Sheet1!$C$2:$C$18</c:f>
              <c:numCache>
                <c:formatCode>#,##0</c:formatCode>
                <c:ptCount val="17"/>
                <c:pt idx="0">
                  <c:v>11299124</c:v>
                </c:pt>
                <c:pt idx="1">
                  <c:v>10287034</c:v>
                </c:pt>
                <c:pt idx="2">
                  <c:v>7531265</c:v>
                </c:pt>
                <c:pt idx="3">
                  <c:v>6511280</c:v>
                </c:pt>
                <c:pt idx="4">
                  <c:v>4365449</c:v>
                </c:pt>
                <c:pt idx="5">
                  <c:v>4021941</c:v>
                </c:pt>
                <c:pt idx="7">
                  <c:v>16451914</c:v>
                </c:pt>
                <c:pt idx="8">
                  <c:v>12257292</c:v>
                </c:pt>
                <c:pt idx="9">
                  <c:v>10481442</c:v>
                </c:pt>
                <c:pt idx="10">
                  <c:v>4825445</c:v>
                </c:pt>
                <c:pt idx="12">
                  <c:v>15502086</c:v>
                </c:pt>
                <c:pt idx="13">
                  <c:v>13653407</c:v>
                </c:pt>
                <c:pt idx="14">
                  <c:v>6300504</c:v>
                </c:pt>
                <c:pt idx="15">
                  <c:v>3906163</c:v>
                </c:pt>
                <c:pt idx="16">
                  <c:v>4653933</c:v>
                </c:pt>
              </c:numCache>
            </c:numRef>
          </c:val>
        </c:ser>
        <c:dLbls>
          <c:showLegendKey val="0"/>
          <c:showVal val="0"/>
          <c:showCatName val="0"/>
          <c:showSerName val="0"/>
          <c:showPercent val="0"/>
          <c:showBubbleSize val="0"/>
        </c:dLbls>
        <c:gapWidth val="150"/>
        <c:axId val="122446840"/>
        <c:axId val="122447232"/>
      </c:barChart>
      <c:catAx>
        <c:axId val="122446840"/>
        <c:scaling>
          <c:orientation val="minMax"/>
        </c:scaling>
        <c:delete val="0"/>
        <c:axPos val="b"/>
        <c:numFmt formatCode="General" sourceLinked="0"/>
        <c:majorTickMark val="out"/>
        <c:minorTickMark val="none"/>
        <c:tickLblPos val="nextTo"/>
        <c:txPr>
          <a:bodyPr rot="-1260000"/>
          <a:lstStyle/>
          <a:p>
            <a:pPr>
              <a:defRPr sz="1200"/>
            </a:pPr>
            <a:endParaRPr lang="en-US"/>
          </a:p>
        </c:txPr>
        <c:crossAx val="122447232"/>
        <c:crosses val="autoZero"/>
        <c:auto val="1"/>
        <c:lblAlgn val="ctr"/>
        <c:lblOffset val="100"/>
        <c:noMultiLvlLbl val="0"/>
      </c:catAx>
      <c:valAx>
        <c:axId val="122447232"/>
        <c:scaling>
          <c:orientation val="minMax"/>
        </c:scaling>
        <c:delete val="0"/>
        <c:axPos val="l"/>
        <c:majorGridlines/>
        <c:numFmt formatCode="#,##0" sourceLinked="1"/>
        <c:majorTickMark val="out"/>
        <c:minorTickMark val="none"/>
        <c:tickLblPos val="nextTo"/>
        <c:txPr>
          <a:bodyPr/>
          <a:lstStyle/>
          <a:p>
            <a:pPr>
              <a:defRPr sz="1600"/>
            </a:pPr>
            <a:endParaRPr lang="en-US"/>
          </a:p>
        </c:txPr>
        <c:crossAx val="122446840"/>
        <c:crosses val="autoZero"/>
        <c:crossBetween val="between"/>
        <c:dispUnits>
          <c:builtInUnit val="millions"/>
        </c:dispUnits>
      </c:valAx>
    </c:plotArea>
    <c:legend>
      <c:legendPos val="b"/>
      <c:layout>
        <c:manualLayout>
          <c:xMode val="edge"/>
          <c:yMode val="edge"/>
          <c:x val="0.40313757655293087"/>
          <c:y val="0.84701909237151796"/>
          <c:w val="0.16746743462622729"/>
          <c:h val="5.775167217001100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68525D"/>
                </a:solidFill>
                <a:latin typeface="+mn-lt"/>
                <a:ea typeface="+mn-ea"/>
                <a:cs typeface="+mn-cs"/>
              </a:defRPr>
            </a:pPr>
            <a:r>
              <a:rPr lang="en-US" sz="1400" b="1" i="0" baseline="0" dirty="0" smtClean="0">
                <a:solidFill>
                  <a:schemeClr val="tx1"/>
                </a:solidFill>
                <a:effectLst/>
              </a:rPr>
              <a:t>Housing Units (Millions)</a:t>
            </a:r>
            <a:endParaRPr lang="en-US" sz="1400" dirty="0" smtClean="0">
              <a:solidFill>
                <a:schemeClr val="tx1"/>
              </a:solidFill>
              <a:effectLst/>
            </a:endParaRPr>
          </a:p>
        </c:rich>
      </c:tx>
      <c:layout>
        <c:manualLayout>
          <c:xMode val="edge"/>
          <c:yMode val="edge"/>
          <c:x val="1.1398965313838235E-3"/>
          <c:y val="2.6320225083304154E-3"/>
        </c:manualLayout>
      </c:layout>
      <c:overlay val="0"/>
    </c:title>
    <c:autoTitleDeleted val="0"/>
    <c:plotArea>
      <c:layout>
        <c:manualLayout>
          <c:layoutTarget val="inner"/>
          <c:xMode val="edge"/>
          <c:yMode val="edge"/>
          <c:x val="6.3371667043620891E-2"/>
          <c:y val="9.5154146895392602E-2"/>
          <c:w val="0.92003363603707711"/>
          <c:h val="0.5212266006368298"/>
        </c:manualLayout>
      </c:layout>
      <c:barChart>
        <c:barDir val="col"/>
        <c:grouping val="stacked"/>
        <c:varyColors val="0"/>
        <c:ser>
          <c:idx val="1"/>
          <c:order val="0"/>
          <c:tx>
            <c:strRef>
              <c:f>Sheet1!$C$1</c:f>
              <c:strCache>
                <c:ptCount val="1"/>
                <c:pt idx="0">
                  <c:v>Single-Family</c:v>
                </c:pt>
              </c:strCache>
            </c:strRef>
          </c:tx>
          <c:spPr>
            <a:gradFill flip="none" rotWithShape="1">
              <a:gsLst>
                <a:gs pos="0">
                  <a:schemeClr val="accent3">
                    <a:lumMod val="50000"/>
                  </a:schemeClr>
                </a:gs>
                <a:gs pos="50000">
                  <a:schemeClr val="accent3">
                    <a:lumMod val="75000"/>
                  </a:schemeClr>
                </a:gs>
                <a:gs pos="100000">
                  <a:schemeClr val="accent3">
                    <a:lumMod val="50000"/>
                  </a:schemeClr>
                </a:gs>
              </a:gsLst>
              <a:lin ang="10800000" scaled="0"/>
              <a:tileRect/>
            </a:gradFill>
          </c:spPr>
          <c:invertIfNegative val="0"/>
          <c:cat>
            <c:multiLvlStrRef>
              <c:f>Sheet1!$A$2:$B$7</c:f>
              <c:multiLvlStrCache>
                <c:ptCount val="6"/>
                <c:lvl>
                  <c:pt idx="0">
                    <c:v>Central Cities</c:v>
                  </c:pt>
                  <c:pt idx="1">
                    <c:v>Suburbs</c:v>
                  </c:pt>
                  <c:pt idx="2">
                    <c:v>Non-Metro Areas</c:v>
                  </c:pt>
                  <c:pt idx="3">
                    <c:v>Central Cities</c:v>
                  </c:pt>
                  <c:pt idx="4">
                    <c:v>Suburbs</c:v>
                  </c:pt>
                  <c:pt idx="5">
                    <c:v>Non-Metro Areas</c:v>
                  </c:pt>
                </c:lvl>
                <c:lvl>
                  <c:pt idx="0">
                    <c:v>Rental</c:v>
                  </c:pt>
                  <c:pt idx="3">
                    <c:v>Owner-Occupied</c:v>
                  </c:pt>
                </c:lvl>
              </c:multiLvlStrCache>
            </c:multiLvlStrRef>
          </c:cat>
          <c:val>
            <c:numRef>
              <c:f>Sheet1!$C$2:$C$7</c:f>
              <c:numCache>
                <c:formatCode>#,##0</c:formatCode>
                <c:ptCount val="6"/>
                <c:pt idx="0">
                  <c:v>5163397</c:v>
                </c:pt>
                <c:pt idx="1">
                  <c:v>7257799</c:v>
                </c:pt>
                <c:pt idx="2">
                  <c:v>4592835</c:v>
                </c:pt>
                <c:pt idx="3">
                  <c:v>15425639</c:v>
                </c:pt>
                <c:pt idx="4">
                  <c:v>39028792</c:v>
                </c:pt>
                <c:pt idx="5">
                  <c:v>19411170</c:v>
                </c:pt>
              </c:numCache>
            </c:numRef>
          </c:val>
        </c:ser>
        <c:ser>
          <c:idx val="2"/>
          <c:order val="1"/>
          <c:tx>
            <c:strRef>
              <c:f>Sheet1!$D$1</c:f>
              <c:strCache>
                <c:ptCount val="1"/>
                <c:pt idx="0">
                  <c:v>Multifamily with 2–4 Units</c:v>
                </c:pt>
              </c:strCache>
            </c:strRef>
          </c:tx>
          <c:spPr>
            <a:gradFill>
              <a:gsLst>
                <a:gs pos="0">
                  <a:schemeClr val="accent4"/>
                </a:gs>
                <a:gs pos="50000">
                  <a:schemeClr val="bg1">
                    <a:lumMod val="65000"/>
                  </a:schemeClr>
                </a:gs>
                <a:gs pos="100000">
                  <a:schemeClr val="accent4"/>
                </a:gs>
              </a:gsLst>
              <a:lin ang="10800000" scaled="0"/>
            </a:gradFill>
          </c:spPr>
          <c:invertIfNegative val="0"/>
          <c:cat>
            <c:multiLvlStrRef>
              <c:f>Sheet1!$A$2:$B$7</c:f>
              <c:multiLvlStrCache>
                <c:ptCount val="6"/>
                <c:lvl>
                  <c:pt idx="0">
                    <c:v>Central Cities</c:v>
                  </c:pt>
                  <c:pt idx="1">
                    <c:v>Suburbs</c:v>
                  </c:pt>
                  <c:pt idx="2">
                    <c:v>Non-Metro Areas</c:v>
                  </c:pt>
                  <c:pt idx="3">
                    <c:v>Central Cities</c:v>
                  </c:pt>
                  <c:pt idx="4">
                    <c:v>Suburbs</c:v>
                  </c:pt>
                  <c:pt idx="5">
                    <c:v>Non-Metro Areas</c:v>
                  </c:pt>
                </c:lvl>
                <c:lvl>
                  <c:pt idx="0">
                    <c:v>Rental</c:v>
                  </c:pt>
                  <c:pt idx="3">
                    <c:v>Owner-Occupied</c:v>
                  </c:pt>
                </c:lvl>
              </c:multiLvlStrCache>
            </c:multiLvlStrRef>
          </c:cat>
          <c:val>
            <c:numRef>
              <c:f>Sheet1!$D$2:$D$7</c:f>
              <c:numCache>
                <c:formatCode>#,##0</c:formatCode>
                <c:ptCount val="6"/>
                <c:pt idx="0">
                  <c:v>4042564</c:v>
                </c:pt>
                <c:pt idx="1">
                  <c:v>2809400</c:v>
                </c:pt>
                <c:pt idx="2">
                  <c:v>1519970</c:v>
                </c:pt>
                <c:pt idx="3">
                  <c:v>697983</c:v>
                </c:pt>
                <c:pt idx="4">
                  <c:v>651726</c:v>
                </c:pt>
                <c:pt idx="5">
                  <c:v>117633</c:v>
                </c:pt>
              </c:numCache>
            </c:numRef>
          </c:val>
        </c:ser>
        <c:ser>
          <c:idx val="3"/>
          <c:order val="2"/>
          <c:tx>
            <c:strRef>
              <c:f>Sheet1!$E$1</c:f>
              <c:strCache>
                <c:ptCount val="1"/>
                <c:pt idx="0">
                  <c:v>Multifamily with 5–19 Units</c:v>
                </c:pt>
              </c:strCache>
            </c:strRef>
          </c:tx>
          <c:spPr>
            <a:gradFill>
              <a:gsLst>
                <a:gs pos="0">
                  <a:schemeClr val="accent1"/>
                </a:gs>
                <a:gs pos="48000">
                  <a:schemeClr val="accent1">
                    <a:lumMod val="90000"/>
                    <a:lumOff val="10000"/>
                  </a:schemeClr>
                </a:gs>
                <a:gs pos="100000">
                  <a:schemeClr val="accent1"/>
                </a:gs>
              </a:gsLst>
              <a:lin ang="10800000" scaled="0"/>
            </a:gradFill>
          </c:spPr>
          <c:invertIfNegative val="0"/>
          <c:cat>
            <c:multiLvlStrRef>
              <c:f>Sheet1!$A$2:$B$7</c:f>
              <c:multiLvlStrCache>
                <c:ptCount val="6"/>
                <c:lvl>
                  <c:pt idx="0">
                    <c:v>Central Cities</c:v>
                  </c:pt>
                  <c:pt idx="1">
                    <c:v>Suburbs</c:v>
                  </c:pt>
                  <c:pt idx="2">
                    <c:v>Non-Metro Areas</c:v>
                  </c:pt>
                  <c:pt idx="3">
                    <c:v>Central Cities</c:v>
                  </c:pt>
                  <c:pt idx="4">
                    <c:v>Suburbs</c:v>
                  </c:pt>
                  <c:pt idx="5">
                    <c:v>Non-Metro Areas</c:v>
                  </c:pt>
                </c:lvl>
                <c:lvl>
                  <c:pt idx="0">
                    <c:v>Rental</c:v>
                  </c:pt>
                  <c:pt idx="3">
                    <c:v>Owner-Occupied</c:v>
                  </c:pt>
                </c:lvl>
              </c:multiLvlStrCache>
            </c:multiLvlStrRef>
          </c:cat>
          <c:val>
            <c:numRef>
              <c:f>Sheet1!$E$2:$E$7</c:f>
              <c:numCache>
                <c:formatCode>#,##0</c:formatCode>
                <c:ptCount val="6"/>
                <c:pt idx="0">
                  <c:v>5044755</c:v>
                </c:pt>
                <c:pt idx="1">
                  <c:v>4660846</c:v>
                </c:pt>
                <c:pt idx="2">
                  <c:v>1146495</c:v>
                </c:pt>
                <c:pt idx="3">
                  <c:v>452161</c:v>
                </c:pt>
                <c:pt idx="4">
                  <c:v>596070</c:v>
                </c:pt>
                <c:pt idx="5">
                  <c:v>48315</c:v>
                </c:pt>
              </c:numCache>
            </c:numRef>
          </c:val>
        </c:ser>
        <c:ser>
          <c:idx val="4"/>
          <c:order val="3"/>
          <c:tx>
            <c:strRef>
              <c:f>Sheet1!$F$1</c:f>
              <c:strCache>
                <c:ptCount val="1"/>
                <c:pt idx="0">
                  <c:v>Multifamily with 20 or More Units</c:v>
                </c:pt>
              </c:strCache>
            </c:strRef>
          </c:tx>
          <c:spPr>
            <a:gradFill>
              <a:gsLst>
                <a:gs pos="0">
                  <a:schemeClr val="bg1">
                    <a:lumMod val="75000"/>
                  </a:schemeClr>
                </a:gs>
                <a:gs pos="50000">
                  <a:schemeClr val="bg1">
                    <a:lumMod val="85000"/>
                  </a:schemeClr>
                </a:gs>
                <a:gs pos="100000">
                  <a:schemeClr val="bg1">
                    <a:lumMod val="75000"/>
                  </a:schemeClr>
                </a:gs>
              </a:gsLst>
              <a:lin ang="10800000" scaled="0"/>
            </a:gradFill>
          </c:spPr>
          <c:invertIfNegative val="0"/>
          <c:cat>
            <c:multiLvlStrRef>
              <c:f>Sheet1!$A$2:$B$7</c:f>
              <c:multiLvlStrCache>
                <c:ptCount val="6"/>
                <c:lvl>
                  <c:pt idx="0">
                    <c:v>Central Cities</c:v>
                  </c:pt>
                  <c:pt idx="1">
                    <c:v>Suburbs</c:v>
                  </c:pt>
                  <c:pt idx="2">
                    <c:v>Non-Metro Areas</c:v>
                  </c:pt>
                  <c:pt idx="3">
                    <c:v>Central Cities</c:v>
                  </c:pt>
                  <c:pt idx="4">
                    <c:v>Suburbs</c:v>
                  </c:pt>
                  <c:pt idx="5">
                    <c:v>Non-Metro Areas</c:v>
                  </c:pt>
                </c:lvl>
                <c:lvl>
                  <c:pt idx="0">
                    <c:v>Rental</c:v>
                  </c:pt>
                  <c:pt idx="3">
                    <c:v>Owner-Occupied</c:v>
                  </c:pt>
                </c:lvl>
              </c:multiLvlStrCache>
            </c:multiLvlStrRef>
          </c:cat>
          <c:val>
            <c:numRef>
              <c:f>Sheet1!$F$2:$F$7</c:f>
              <c:numCache>
                <c:formatCode>#,##0</c:formatCode>
                <c:ptCount val="6"/>
                <c:pt idx="0">
                  <c:v>4797286</c:v>
                </c:pt>
                <c:pt idx="1">
                  <c:v>2439562</c:v>
                </c:pt>
                <c:pt idx="2">
                  <c:v>499780</c:v>
                </c:pt>
                <c:pt idx="3">
                  <c:v>734994</c:v>
                </c:pt>
                <c:pt idx="4">
                  <c:v>484094</c:v>
                </c:pt>
                <c:pt idx="5">
                  <c:v>33023</c:v>
                </c:pt>
              </c:numCache>
            </c:numRef>
          </c:val>
        </c:ser>
        <c:dLbls>
          <c:showLegendKey val="0"/>
          <c:showVal val="0"/>
          <c:showCatName val="0"/>
          <c:showSerName val="0"/>
          <c:showPercent val="0"/>
          <c:showBubbleSize val="0"/>
        </c:dLbls>
        <c:gapWidth val="150"/>
        <c:overlap val="100"/>
        <c:axId val="122448016"/>
        <c:axId val="122448408"/>
      </c:barChart>
      <c:catAx>
        <c:axId val="122448016"/>
        <c:scaling>
          <c:orientation val="minMax"/>
        </c:scaling>
        <c:delete val="0"/>
        <c:axPos val="b"/>
        <c:numFmt formatCode="General" sourceLinked="1"/>
        <c:majorTickMark val="out"/>
        <c:minorTickMark val="none"/>
        <c:tickLblPos val="nextTo"/>
        <c:txPr>
          <a:bodyPr/>
          <a:lstStyle/>
          <a:p>
            <a:pPr>
              <a:defRPr sz="1400"/>
            </a:pPr>
            <a:endParaRPr lang="en-US"/>
          </a:p>
        </c:txPr>
        <c:crossAx val="122448408"/>
        <c:crosses val="autoZero"/>
        <c:auto val="1"/>
        <c:lblAlgn val="ctr"/>
        <c:lblOffset val="100"/>
        <c:noMultiLvlLbl val="0"/>
      </c:catAx>
      <c:valAx>
        <c:axId val="122448408"/>
        <c:scaling>
          <c:orientation val="minMax"/>
        </c:scaling>
        <c:delete val="0"/>
        <c:axPos val="l"/>
        <c:majorGridlines/>
        <c:numFmt formatCode="#,##0" sourceLinked="1"/>
        <c:majorTickMark val="out"/>
        <c:minorTickMark val="none"/>
        <c:tickLblPos val="nextTo"/>
        <c:crossAx val="122448016"/>
        <c:crosses val="autoZero"/>
        <c:crossBetween val="between"/>
        <c:dispUnits>
          <c:builtInUnit val="millions"/>
        </c:dispUnits>
      </c:valAx>
    </c:plotArea>
    <c:legend>
      <c:legendPos val="b"/>
      <c:layout>
        <c:manualLayout>
          <c:xMode val="edge"/>
          <c:yMode val="edge"/>
          <c:x val="7.0937410208345958E-2"/>
          <c:y val="0.76860148551240004"/>
          <c:w val="0.80122644357805972"/>
          <c:h val="7.7768560125502192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Asking</a:t>
            </a:r>
            <a:r>
              <a:rPr lang="en-US" sz="1800" baseline="0" dirty="0" smtClean="0"/>
              <a:t> Rent of New Multifamily Units</a:t>
            </a:r>
            <a:endParaRPr lang="en-US" sz="1800" dirty="0"/>
          </a:p>
        </c:rich>
      </c:tx>
      <c:layout>
        <c:manualLayout>
          <c:xMode val="edge"/>
          <c:yMode val="edge"/>
          <c:x val="0.25606104792456497"/>
          <c:y val="7.2982746591196074E-3"/>
        </c:manualLayout>
      </c:layout>
      <c:overlay val="0"/>
    </c:title>
    <c:autoTitleDeleted val="0"/>
    <c:plotArea>
      <c:layout>
        <c:manualLayout>
          <c:layoutTarget val="inner"/>
          <c:xMode val="edge"/>
          <c:yMode val="edge"/>
          <c:x val="7.4045883153494696E-2"/>
          <c:y val="0.19818558970451275"/>
          <c:w val="0.91360843783415957"/>
          <c:h val="0.57439780712894761"/>
        </c:manualLayout>
      </c:layout>
      <c:pieChart>
        <c:varyColors val="1"/>
        <c:ser>
          <c:idx val="0"/>
          <c:order val="0"/>
          <c:tx>
            <c:strRef>
              <c:f>Sheet1!$B$1</c:f>
              <c:strCache>
                <c:ptCount val="1"/>
                <c:pt idx="0">
                  <c:v>Growth in Renter households, 2005-2015</c:v>
                </c:pt>
              </c:strCache>
            </c:strRef>
          </c:tx>
          <c:dPt>
            <c:idx val="0"/>
            <c:bubble3D val="0"/>
            <c:spPr>
              <a:gradFill>
                <a:gsLst>
                  <a:gs pos="0">
                    <a:schemeClr val="accent1"/>
                  </a:gs>
                  <a:gs pos="48000">
                    <a:schemeClr val="accent1">
                      <a:lumMod val="90000"/>
                      <a:lumOff val="10000"/>
                    </a:schemeClr>
                  </a:gs>
                  <a:gs pos="100000">
                    <a:schemeClr val="accent1"/>
                  </a:gs>
                </a:gsLst>
                <a:lin ang="16200000" scaled="1"/>
              </a:gradFill>
            </c:spPr>
          </c:dPt>
          <c:dPt>
            <c:idx val="1"/>
            <c:bubble3D val="0"/>
            <c:spPr>
              <a:gradFill>
                <a:gsLst>
                  <a:gs pos="0">
                    <a:schemeClr val="accent3"/>
                  </a:gs>
                  <a:gs pos="48000">
                    <a:schemeClr val="accent3">
                      <a:lumMod val="60000"/>
                      <a:lumOff val="40000"/>
                    </a:schemeClr>
                  </a:gs>
                  <a:gs pos="100000">
                    <a:schemeClr val="accent3"/>
                  </a:gs>
                </a:gsLst>
                <a:lin ang="16200000" scaled="1"/>
              </a:gradFill>
            </c:spPr>
          </c:dPt>
          <c:dPt>
            <c:idx val="2"/>
            <c:bubble3D val="0"/>
            <c:spPr>
              <a:gradFill>
                <a:gsLst>
                  <a:gs pos="0">
                    <a:schemeClr val="accent4"/>
                  </a:gs>
                  <a:gs pos="48000">
                    <a:schemeClr val="bg1">
                      <a:lumMod val="65000"/>
                    </a:schemeClr>
                  </a:gs>
                  <a:gs pos="100000">
                    <a:schemeClr val="accent4"/>
                  </a:gs>
                </a:gsLst>
                <a:lin ang="16200000" scaled="1"/>
              </a:gradFill>
            </c:spPr>
          </c:dPt>
          <c:dPt>
            <c:idx val="3"/>
            <c:bubble3D val="0"/>
            <c:spPr>
              <a:gradFill>
                <a:gsLst>
                  <a:gs pos="0">
                    <a:schemeClr val="accent3">
                      <a:lumMod val="50000"/>
                    </a:schemeClr>
                  </a:gs>
                  <a:gs pos="48000">
                    <a:schemeClr val="accent3">
                      <a:lumMod val="75000"/>
                    </a:schemeClr>
                  </a:gs>
                  <a:gs pos="100000">
                    <a:schemeClr val="accent3">
                      <a:lumMod val="50000"/>
                    </a:schemeClr>
                  </a:gs>
                </a:gsLst>
                <a:lin ang="16200000" scaled="1"/>
              </a:gradFill>
            </c:spPr>
          </c:dPt>
          <c:dPt>
            <c:idx val="4"/>
            <c:bubble3D val="0"/>
            <c:spPr>
              <a:gradFill>
                <a:gsLst>
                  <a:gs pos="0">
                    <a:schemeClr val="bg1">
                      <a:lumMod val="75000"/>
                    </a:schemeClr>
                  </a:gs>
                  <a:gs pos="48000">
                    <a:schemeClr val="bg1">
                      <a:lumMod val="85000"/>
                    </a:schemeClr>
                  </a:gs>
                  <a:gs pos="100000">
                    <a:schemeClr val="bg1">
                      <a:lumMod val="75000"/>
                    </a:schemeClr>
                  </a:gs>
                </a:gsLst>
                <a:lin ang="16200000" scaled="1"/>
              </a:gradFill>
            </c:spPr>
          </c:dPt>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Under $850</c:v>
                </c:pt>
                <c:pt idx="1">
                  <c:v>$850–1,249</c:v>
                </c:pt>
                <c:pt idx="2">
                  <c:v>$1,250–1,649</c:v>
                </c:pt>
                <c:pt idx="3">
                  <c:v>$1,650–2,249</c:v>
                </c:pt>
                <c:pt idx="4">
                  <c:v>$2,250 and Over</c:v>
                </c:pt>
              </c:strCache>
            </c:strRef>
          </c:cat>
          <c:val>
            <c:numRef>
              <c:f>Sheet1!$B$2:$B$6</c:f>
              <c:numCache>
                <c:formatCode>0%</c:formatCode>
                <c:ptCount val="5"/>
                <c:pt idx="0">
                  <c:v>9.5169775227164036E-2</c:v>
                </c:pt>
                <c:pt idx="1">
                  <c:v>0.30894308943089432</c:v>
                </c:pt>
                <c:pt idx="2">
                  <c:v>0.25920612147297944</c:v>
                </c:pt>
                <c:pt idx="3">
                  <c:v>0.16642754662840747</c:v>
                </c:pt>
                <c:pt idx="4">
                  <c:v>0.17025346724055476</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Income Distribution</a:t>
            </a:r>
            <a:r>
              <a:rPr lang="en-US" sz="1800" baseline="0" dirty="0" smtClean="0"/>
              <a:t> of Renter Households</a:t>
            </a:r>
            <a:endParaRPr lang="en-US" sz="1800" dirty="0"/>
          </a:p>
        </c:rich>
      </c:tx>
      <c:layout>
        <c:manualLayout>
          <c:xMode val="edge"/>
          <c:yMode val="edge"/>
          <c:x val="0.16655487508505881"/>
          <c:y val="7.2982746591196074E-3"/>
        </c:manualLayout>
      </c:layout>
      <c:overlay val="0"/>
    </c:title>
    <c:autoTitleDeleted val="0"/>
    <c:plotArea>
      <c:layout>
        <c:manualLayout>
          <c:layoutTarget val="inner"/>
          <c:xMode val="edge"/>
          <c:yMode val="edge"/>
          <c:x val="7.4045883153494696E-2"/>
          <c:y val="0.19818558970451275"/>
          <c:w val="0.91360843783415957"/>
          <c:h val="0.57439780712894761"/>
        </c:manualLayout>
      </c:layout>
      <c:pieChart>
        <c:varyColors val="1"/>
        <c:ser>
          <c:idx val="0"/>
          <c:order val="0"/>
          <c:tx>
            <c:strRef>
              <c:f>Sheet1!$B$1</c:f>
              <c:strCache>
                <c:ptCount val="1"/>
                <c:pt idx="0">
                  <c:v>Growth in Renter households, 2005-2015</c:v>
                </c:pt>
              </c:strCache>
            </c:strRef>
          </c:tx>
          <c:dPt>
            <c:idx val="0"/>
            <c:bubble3D val="0"/>
            <c:spPr>
              <a:gradFill>
                <a:gsLst>
                  <a:gs pos="0">
                    <a:schemeClr val="accent1"/>
                  </a:gs>
                  <a:gs pos="48000">
                    <a:schemeClr val="accent1">
                      <a:lumMod val="90000"/>
                      <a:lumOff val="10000"/>
                    </a:schemeClr>
                  </a:gs>
                  <a:gs pos="100000">
                    <a:schemeClr val="accent1"/>
                  </a:gs>
                </a:gsLst>
                <a:lin ang="2700000" scaled="1"/>
              </a:gradFill>
            </c:spPr>
          </c:dPt>
          <c:dPt>
            <c:idx val="1"/>
            <c:bubble3D val="0"/>
            <c:spPr>
              <a:gradFill flip="none" rotWithShape="1">
                <a:gsLst>
                  <a:gs pos="0">
                    <a:schemeClr val="accent3"/>
                  </a:gs>
                  <a:gs pos="48000">
                    <a:schemeClr val="accent3">
                      <a:lumMod val="60000"/>
                      <a:lumOff val="40000"/>
                    </a:schemeClr>
                  </a:gs>
                  <a:gs pos="100000">
                    <a:schemeClr val="accent3"/>
                  </a:gs>
                </a:gsLst>
                <a:lin ang="16200000" scaled="1"/>
                <a:tileRect/>
              </a:gradFill>
            </c:spPr>
          </c:dPt>
          <c:dPt>
            <c:idx val="2"/>
            <c:bubble3D val="0"/>
            <c:spPr>
              <a:gradFill>
                <a:gsLst>
                  <a:gs pos="0">
                    <a:schemeClr val="accent4"/>
                  </a:gs>
                  <a:gs pos="48000">
                    <a:schemeClr val="bg1">
                      <a:lumMod val="65000"/>
                    </a:schemeClr>
                  </a:gs>
                  <a:gs pos="100000">
                    <a:schemeClr val="accent4"/>
                  </a:gs>
                </a:gsLst>
                <a:lin ang="16200000" scaled="1"/>
              </a:gradFill>
            </c:spPr>
          </c:dPt>
          <c:dPt>
            <c:idx val="3"/>
            <c:bubble3D val="0"/>
            <c:spPr>
              <a:gradFill>
                <a:gsLst>
                  <a:gs pos="0">
                    <a:schemeClr val="accent3">
                      <a:lumMod val="50000"/>
                    </a:schemeClr>
                  </a:gs>
                  <a:gs pos="50000">
                    <a:schemeClr val="accent3">
                      <a:lumMod val="75000"/>
                    </a:schemeClr>
                  </a:gs>
                  <a:gs pos="100000">
                    <a:schemeClr val="accent3">
                      <a:lumMod val="50000"/>
                    </a:schemeClr>
                  </a:gs>
                </a:gsLst>
                <a:lin ang="2700000" scaled="1"/>
              </a:gradFill>
            </c:spPr>
          </c:dPt>
          <c:dPt>
            <c:idx val="4"/>
            <c:bubble3D val="0"/>
            <c:spPr>
              <a:gradFill>
                <a:gsLst>
                  <a:gs pos="0">
                    <a:schemeClr val="bg1">
                      <a:lumMod val="75000"/>
                    </a:schemeClr>
                  </a:gs>
                  <a:gs pos="48000">
                    <a:schemeClr val="bg1">
                      <a:lumMod val="85000"/>
                    </a:schemeClr>
                  </a:gs>
                  <a:gs pos="100000">
                    <a:schemeClr val="bg1">
                      <a:lumMod val="75000"/>
                    </a:schemeClr>
                  </a:gs>
                </a:gsLst>
                <a:lin ang="16200000" scaled="1"/>
              </a:gradFill>
            </c:spPr>
          </c:dPt>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Under $35,000</c:v>
                </c:pt>
                <c:pt idx="1">
                  <c:v>$35,000–49,999</c:v>
                </c:pt>
                <c:pt idx="2">
                  <c:v>$50,000–64,999</c:v>
                </c:pt>
                <c:pt idx="3">
                  <c:v>$65,000–99,999</c:v>
                </c:pt>
                <c:pt idx="4">
                  <c:v>$90,000 and Over</c:v>
                </c:pt>
              </c:strCache>
            </c:strRef>
          </c:cat>
          <c:val>
            <c:numRef>
              <c:f>Sheet1!$B$2:$B$6</c:f>
              <c:numCache>
                <c:formatCode>0%</c:formatCode>
                <c:ptCount val="5"/>
                <c:pt idx="0">
                  <c:v>0.49265596441390852</c:v>
                </c:pt>
                <c:pt idx="1">
                  <c:v>0.14884058928453459</c:v>
                </c:pt>
                <c:pt idx="2">
                  <c:v>0.10843187773887385</c:v>
                </c:pt>
                <c:pt idx="3">
                  <c:v>8.8348637995199403E-2</c:v>
                </c:pt>
                <c:pt idx="4">
                  <c:v>0.14688071172182951</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dirty="0" smtClean="0"/>
              <a:t>Gains and Losses as Shares of the 2003 Stock (Percent)</a:t>
            </a:r>
            <a:endParaRPr lang="en-US" sz="1400" dirty="0"/>
          </a:p>
        </c:rich>
      </c:tx>
      <c:layout>
        <c:manualLayout>
          <c:xMode val="edge"/>
          <c:yMode val="edge"/>
          <c:x val="3.8447091601087153E-3"/>
          <c:y val="1.7652845616545547E-3"/>
        </c:manualLayout>
      </c:layout>
      <c:overlay val="0"/>
    </c:title>
    <c:autoTitleDeleted val="0"/>
    <c:plotArea>
      <c:layout>
        <c:manualLayout>
          <c:layoutTarget val="inner"/>
          <c:xMode val="edge"/>
          <c:yMode val="edge"/>
          <c:x val="6.7762169020890162E-2"/>
          <c:y val="0.10662337866229141"/>
          <c:w val="0.91506143604251922"/>
          <c:h val="0.52341300795068679"/>
        </c:manualLayout>
      </c:layout>
      <c:barChart>
        <c:barDir val="col"/>
        <c:grouping val="clustered"/>
        <c:varyColors val="0"/>
        <c:ser>
          <c:idx val="0"/>
          <c:order val="0"/>
          <c:tx>
            <c:strRef>
              <c:f>Sheet1!$B$1</c:f>
              <c:strCache>
                <c:ptCount val="1"/>
                <c:pt idx="0">
                  <c:v>Under $400</c:v>
                </c:pt>
              </c:strCache>
            </c:strRef>
          </c:tx>
          <c:spPr>
            <a:gradFill>
              <a:gsLst>
                <a:gs pos="0">
                  <a:schemeClr val="accent1"/>
                </a:gs>
                <a:gs pos="48000">
                  <a:schemeClr val="accent1">
                    <a:lumMod val="90000"/>
                    <a:lumOff val="10000"/>
                  </a:schemeClr>
                </a:gs>
                <a:gs pos="100000">
                  <a:schemeClr val="accent1"/>
                </a:gs>
              </a:gsLst>
              <a:lin ang="10800000" scaled="0"/>
            </a:gradFill>
          </c:spPr>
          <c:invertIfNegative val="0"/>
          <c:cat>
            <c:strRef>
              <c:f>Sheet1!$A$2:$A$6</c:f>
              <c:strCache>
                <c:ptCount val="5"/>
                <c:pt idx="0">
                  <c:v>Permanent Losses </c:v>
                </c:pt>
                <c:pt idx="1">
                  <c:v>New Construction </c:v>
                </c:pt>
                <c:pt idx="2">
                  <c:v>Filtering</c:v>
                </c:pt>
                <c:pt idx="3">
                  <c:v>Tenure Conversions</c:v>
                </c:pt>
                <c:pt idx="4">
                  <c:v>Total Net Change
 2003–13</c:v>
                </c:pt>
              </c:strCache>
            </c:strRef>
          </c:cat>
          <c:val>
            <c:numRef>
              <c:f>Sheet1!$B$2:$B$6</c:f>
              <c:numCache>
                <c:formatCode>0.00</c:formatCode>
                <c:ptCount val="5"/>
                <c:pt idx="0">
                  <c:v>-11.225285641562218</c:v>
                </c:pt>
                <c:pt idx="1">
                  <c:v>4.7416336177865483</c:v>
                </c:pt>
                <c:pt idx="2">
                  <c:v>10.926332329310091</c:v>
                </c:pt>
                <c:pt idx="3">
                  <c:v>1.8989071076535469</c:v>
                </c:pt>
                <c:pt idx="4">
                  <c:v>10.135545811609624</c:v>
                </c:pt>
              </c:numCache>
            </c:numRef>
          </c:val>
        </c:ser>
        <c:ser>
          <c:idx val="1"/>
          <c:order val="1"/>
          <c:tx>
            <c:strRef>
              <c:f>Sheet1!$C$1</c:f>
              <c:strCache>
                <c:ptCount val="1"/>
                <c:pt idx="0">
                  <c:v>$400–799</c:v>
                </c:pt>
              </c:strCache>
            </c:strRef>
          </c:tx>
          <c:spPr>
            <a:gradFill>
              <a:gsLst>
                <a:gs pos="0">
                  <a:schemeClr val="accent4"/>
                </a:gs>
                <a:gs pos="50000">
                  <a:schemeClr val="bg1">
                    <a:lumMod val="65000"/>
                  </a:schemeClr>
                </a:gs>
                <a:gs pos="100000">
                  <a:schemeClr val="accent4"/>
                </a:gs>
              </a:gsLst>
              <a:lin ang="10800000" scaled="0"/>
            </a:gradFill>
          </c:spPr>
          <c:invertIfNegative val="0"/>
          <c:cat>
            <c:strRef>
              <c:f>Sheet1!$A$2:$A$6</c:f>
              <c:strCache>
                <c:ptCount val="5"/>
                <c:pt idx="0">
                  <c:v>Permanent Losses </c:v>
                </c:pt>
                <c:pt idx="1">
                  <c:v>New Construction </c:v>
                </c:pt>
                <c:pt idx="2">
                  <c:v>Filtering</c:v>
                </c:pt>
                <c:pt idx="3">
                  <c:v>Tenure Conversions</c:v>
                </c:pt>
                <c:pt idx="4">
                  <c:v>Total Net Change
 2003–13</c:v>
                </c:pt>
              </c:strCache>
            </c:strRef>
          </c:cat>
          <c:val>
            <c:numRef>
              <c:f>Sheet1!$C$2:$C$6</c:f>
              <c:numCache>
                <c:formatCode>0.00</c:formatCode>
                <c:ptCount val="5"/>
                <c:pt idx="0">
                  <c:v>-6.353866095486012</c:v>
                </c:pt>
                <c:pt idx="1">
                  <c:v>5.3163600131450108</c:v>
                </c:pt>
                <c:pt idx="2">
                  <c:v>2.7373344546083067</c:v>
                </c:pt>
                <c:pt idx="3">
                  <c:v>8.694429530958752</c:v>
                </c:pt>
                <c:pt idx="4">
                  <c:v>11.568363953553519</c:v>
                </c:pt>
              </c:numCache>
            </c:numRef>
          </c:val>
        </c:ser>
        <c:ser>
          <c:idx val="2"/>
          <c:order val="2"/>
          <c:tx>
            <c:strRef>
              <c:f>Sheet1!$D$1</c:f>
              <c:strCache>
                <c:ptCount val="1"/>
                <c:pt idx="0">
                  <c:v>$800 and Over</c:v>
                </c:pt>
              </c:strCache>
            </c:strRef>
          </c:tx>
          <c:spPr>
            <a:gradFill>
              <a:gsLst>
                <a:gs pos="0">
                  <a:schemeClr val="accent3">
                    <a:lumMod val="50000"/>
                  </a:schemeClr>
                </a:gs>
                <a:gs pos="50000">
                  <a:schemeClr val="accent3">
                    <a:lumMod val="75000"/>
                  </a:schemeClr>
                </a:gs>
                <a:gs pos="100000">
                  <a:schemeClr val="accent3">
                    <a:lumMod val="50000"/>
                  </a:schemeClr>
                </a:gs>
              </a:gsLst>
              <a:lin ang="10800000" scaled="0"/>
            </a:gradFill>
          </c:spPr>
          <c:invertIfNegative val="0"/>
          <c:cat>
            <c:strRef>
              <c:f>Sheet1!$A$2:$A$6</c:f>
              <c:strCache>
                <c:ptCount val="5"/>
                <c:pt idx="0">
                  <c:v>Permanent Losses </c:v>
                </c:pt>
                <c:pt idx="1">
                  <c:v>New Construction </c:v>
                </c:pt>
                <c:pt idx="2">
                  <c:v>Filtering</c:v>
                </c:pt>
                <c:pt idx="3">
                  <c:v>Tenure Conversions</c:v>
                </c:pt>
                <c:pt idx="4">
                  <c:v>Total Net Change
 2003–13</c:v>
                </c:pt>
              </c:strCache>
            </c:strRef>
          </c:cat>
          <c:val>
            <c:numRef>
              <c:f>Sheet1!$D$2:$D$6</c:f>
              <c:numCache>
                <c:formatCode>0.00</c:formatCode>
                <c:ptCount val="5"/>
                <c:pt idx="0">
                  <c:v>-3.9920053330977914</c:v>
                </c:pt>
                <c:pt idx="1">
                  <c:v>14.202201678225906</c:v>
                </c:pt>
                <c:pt idx="2">
                  <c:v>-6.2502935388373038</c:v>
                </c:pt>
                <c:pt idx="3">
                  <c:v>17.065456674197417</c:v>
                </c:pt>
                <c:pt idx="4">
                  <c:v>25.759054072717703</c:v>
                </c:pt>
              </c:numCache>
            </c:numRef>
          </c:val>
        </c:ser>
        <c:dLbls>
          <c:showLegendKey val="0"/>
          <c:showVal val="0"/>
          <c:showCatName val="0"/>
          <c:showSerName val="0"/>
          <c:showPercent val="0"/>
          <c:showBubbleSize val="0"/>
        </c:dLbls>
        <c:gapWidth val="150"/>
        <c:axId val="136243864"/>
        <c:axId val="136262040"/>
      </c:barChart>
      <c:catAx>
        <c:axId val="136243864"/>
        <c:scaling>
          <c:orientation val="minMax"/>
        </c:scaling>
        <c:delete val="0"/>
        <c:axPos val="b"/>
        <c:title>
          <c:tx>
            <c:rich>
              <a:bodyPr/>
              <a:lstStyle/>
              <a:p>
                <a:pPr>
                  <a:defRPr sz="1400"/>
                </a:pPr>
                <a:r>
                  <a:rPr lang="en-US" sz="1400" dirty="0" smtClean="0"/>
                  <a:t>Monthly Rent</a:t>
                </a:r>
                <a:endParaRPr lang="en-US" sz="1400" dirty="0"/>
              </a:p>
            </c:rich>
          </c:tx>
          <c:layout>
            <c:manualLayout>
              <c:xMode val="edge"/>
              <c:yMode val="edge"/>
              <c:x val="0.14552542011017577"/>
              <c:y val="0.74971493808665846"/>
            </c:manualLayout>
          </c:layout>
          <c:overlay val="0"/>
        </c:title>
        <c:numFmt formatCode="General" sourceLinked="0"/>
        <c:majorTickMark val="out"/>
        <c:minorTickMark val="none"/>
        <c:tickLblPos val="low"/>
        <c:txPr>
          <a:bodyPr/>
          <a:lstStyle/>
          <a:p>
            <a:pPr>
              <a:defRPr sz="1200"/>
            </a:pPr>
            <a:endParaRPr lang="en-US"/>
          </a:p>
        </c:txPr>
        <c:crossAx val="136262040"/>
        <c:crosses val="autoZero"/>
        <c:auto val="1"/>
        <c:lblAlgn val="ctr"/>
        <c:lblOffset val="100"/>
        <c:noMultiLvlLbl val="0"/>
      </c:catAx>
      <c:valAx>
        <c:axId val="136262040"/>
        <c:scaling>
          <c:orientation val="minMax"/>
        </c:scaling>
        <c:delete val="0"/>
        <c:axPos val="l"/>
        <c:majorGridlines/>
        <c:numFmt formatCode="0" sourceLinked="0"/>
        <c:majorTickMark val="out"/>
        <c:minorTickMark val="none"/>
        <c:tickLblPos val="nextTo"/>
        <c:txPr>
          <a:bodyPr/>
          <a:lstStyle/>
          <a:p>
            <a:pPr>
              <a:defRPr sz="1600"/>
            </a:pPr>
            <a:endParaRPr lang="en-US"/>
          </a:p>
        </c:txPr>
        <c:crossAx val="136243864"/>
        <c:crosses val="autoZero"/>
        <c:crossBetween val="between"/>
      </c:valAx>
    </c:plotArea>
    <c:legend>
      <c:legendPos val="b"/>
      <c:layout>
        <c:manualLayout>
          <c:xMode val="edge"/>
          <c:yMode val="edge"/>
          <c:x val="0.24603210935153211"/>
          <c:y val="0.73868250771910071"/>
          <c:w val="0.61549421440824603"/>
          <c:h val="6.807384245943679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400" dirty="0" smtClean="0"/>
              <a:t>Share</a:t>
            </a:r>
            <a:r>
              <a:rPr lang="en-US" sz="1400" baseline="0" dirty="0" smtClean="0"/>
              <a:t> of Units that are Inadequate </a:t>
            </a:r>
            <a:r>
              <a:rPr lang="en-US" sz="1400" b="1" i="0" u="none" strike="noStrike" baseline="0" dirty="0" smtClean="0">
                <a:effectLst/>
              </a:rPr>
              <a:t>(Percent)</a:t>
            </a:r>
            <a:endParaRPr lang="en-US" sz="1400" dirty="0"/>
          </a:p>
        </c:rich>
      </c:tx>
      <c:layout>
        <c:manualLayout>
          <c:xMode val="edge"/>
          <c:yMode val="edge"/>
          <c:x val="3.3568283433424846E-4"/>
          <c:y val="0"/>
        </c:manualLayout>
      </c:layout>
      <c:overlay val="0"/>
    </c:title>
    <c:autoTitleDeleted val="0"/>
    <c:plotArea>
      <c:layout>
        <c:manualLayout>
          <c:layoutTarget val="inner"/>
          <c:xMode val="edge"/>
          <c:yMode val="edge"/>
          <c:x val="6.3752850436029171E-2"/>
          <c:y val="0.10981735417914891"/>
          <c:w val="0.91955263480551785"/>
          <c:h val="0.53011083184383812"/>
        </c:manualLayout>
      </c:layout>
      <c:barChart>
        <c:barDir val="col"/>
        <c:grouping val="stacked"/>
        <c:varyColors val="0"/>
        <c:ser>
          <c:idx val="0"/>
          <c:order val="0"/>
          <c:tx>
            <c:strRef>
              <c:f>Sheet1!$A$3</c:f>
              <c:strCache>
                <c:ptCount val="1"/>
                <c:pt idx="0">
                  <c:v>Severely Inadequate</c:v>
                </c:pt>
              </c:strCache>
            </c:strRef>
          </c:tx>
          <c:spPr>
            <a:gradFill>
              <a:gsLst>
                <a:gs pos="0">
                  <a:schemeClr val="accent1"/>
                </a:gs>
                <a:gs pos="48000">
                  <a:schemeClr val="accent1">
                    <a:lumMod val="90000"/>
                    <a:lumOff val="10000"/>
                  </a:schemeClr>
                </a:gs>
                <a:gs pos="100000">
                  <a:schemeClr val="accent1"/>
                </a:gs>
              </a:gsLst>
              <a:lin ang="10800000" scaled="0"/>
            </a:gradFill>
          </c:spPr>
          <c:invertIfNegative val="0"/>
          <c:cat>
            <c:strRef>
              <c:f>Sheet1!$B$1:$F$1</c:f>
              <c:strCache>
                <c:ptCount val="5"/>
                <c:pt idx="0">
                  <c:v>Under $400</c:v>
                </c:pt>
                <c:pt idx="1">
                  <c:v>$400–599</c:v>
                </c:pt>
                <c:pt idx="2">
                  <c:v>$600–799</c:v>
                </c:pt>
                <c:pt idx="3">
                  <c:v>$800–999</c:v>
                </c:pt>
                <c:pt idx="4">
                  <c:v>$1,000 and Over</c:v>
                </c:pt>
              </c:strCache>
            </c:strRef>
          </c:cat>
          <c:val>
            <c:numRef>
              <c:f>Sheet1!$B$3:$F$3</c:f>
              <c:numCache>
                <c:formatCode>0.00</c:formatCode>
                <c:ptCount val="5"/>
                <c:pt idx="0">
                  <c:v>4.1169269738425633</c:v>
                </c:pt>
                <c:pt idx="1">
                  <c:v>3.3352812731248869</c:v>
                </c:pt>
                <c:pt idx="2">
                  <c:v>2.5673474163399681</c:v>
                </c:pt>
                <c:pt idx="3">
                  <c:v>2.0600438658526672</c:v>
                </c:pt>
                <c:pt idx="4">
                  <c:v>2.6341550137864091</c:v>
                </c:pt>
              </c:numCache>
            </c:numRef>
          </c:val>
        </c:ser>
        <c:ser>
          <c:idx val="1"/>
          <c:order val="1"/>
          <c:tx>
            <c:strRef>
              <c:f>Sheet1!$A$2</c:f>
              <c:strCache>
                <c:ptCount val="1"/>
                <c:pt idx="0">
                  <c:v>Moderately Inadequate</c:v>
                </c:pt>
              </c:strCache>
            </c:strRef>
          </c:tx>
          <c:spPr>
            <a:gradFill>
              <a:gsLst>
                <a:gs pos="0">
                  <a:schemeClr val="accent3">
                    <a:lumMod val="50000"/>
                  </a:schemeClr>
                </a:gs>
                <a:gs pos="50000">
                  <a:schemeClr val="accent3">
                    <a:lumMod val="75000"/>
                  </a:schemeClr>
                </a:gs>
                <a:gs pos="100000">
                  <a:schemeClr val="accent3">
                    <a:lumMod val="50000"/>
                  </a:schemeClr>
                </a:gs>
              </a:gsLst>
              <a:lin ang="10800000" scaled="0"/>
            </a:gradFill>
          </c:spPr>
          <c:invertIfNegative val="0"/>
          <c:cat>
            <c:strRef>
              <c:f>Sheet1!$B$1:$F$1</c:f>
              <c:strCache>
                <c:ptCount val="5"/>
                <c:pt idx="0">
                  <c:v>Under $400</c:v>
                </c:pt>
                <c:pt idx="1">
                  <c:v>$400–599</c:v>
                </c:pt>
                <c:pt idx="2">
                  <c:v>$600–799</c:v>
                </c:pt>
                <c:pt idx="3">
                  <c:v>$800–999</c:v>
                </c:pt>
                <c:pt idx="4">
                  <c:v>$1,000 and Over</c:v>
                </c:pt>
              </c:strCache>
            </c:strRef>
          </c:cat>
          <c:val>
            <c:numRef>
              <c:f>Sheet1!$B$2:$F$2</c:f>
              <c:numCache>
                <c:formatCode>0.00</c:formatCode>
                <c:ptCount val="5"/>
                <c:pt idx="0">
                  <c:v>8.2854642916542272</c:v>
                </c:pt>
                <c:pt idx="1">
                  <c:v>7.7610777349378175</c:v>
                </c:pt>
                <c:pt idx="2">
                  <c:v>6.0266455656049835</c:v>
                </c:pt>
                <c:pt idx="3">
                  <c:v>5.9481942615989469</c:v>
                </c:pt>
                <c:pt idx="4">
                  <c:v>4.7098817873996888</c:v>
                </c:pt>
              </c:numCache>
            </c:numRef>
          </c:val>
        </c:ser>
        <c:dLbls>
          <c:showLegendKey val="0"/>
          <c:showVal val="0"/>
          <c:showCatName val="0"/>
          <c:showSerName val="0"/>
          <c:showPercent val="0"/>
          <c:showBubbleSize val="0"/>
        </c:dLbls>
        <c:gapWidth val="150"/>
        <c:overlap val="100"/>
        <c:axId val="122449976"/>
        <c:axId val="311242784"/>
      </c:barChart>
      <c:catAx>
        <c:axId val="122449976"/>
        <c:scaling>
          <c:orientation val="minMax"/>
        </c:scaling>
        <c:delete val="0"/>
        <c:axPos val="b"/>
        <c:title>
          <c:tx>
            <c:rich>
              <a:bodyPr/>
              <a:lstStyle/>
              <a:p>
                <a:pPr>
                  <a:defRPr>
                    <a:solidFill>
                      <a:schemeClr val="accent3">
                        <a:lumMod val="50000"/>
                      </a:schemeClr>
                    </a:solidFill>
                  </a:defRPr>
                </a:pPr>
                <a:r>
                  <a:rPr lang="en-US" sz="1600" dirty="0" smtClean="0">
                    <a:solidFill>
                      <a:schemeClr val="accent3">
                        <a:lumMod val="50000"/>
                      </a:schemeClr>
                    </a:solidFill>
                  </a:rPr>
                  <a:t>Monthly Rent</a:t>
                </a:r>
                <a:endParaRPr lang="en-US" sz="1600" dirty="0">
                  <a:solidFill>
                    <a:schemeClr val="accent3">
                      <a:lumMod val="50000"/>
                    </a:schemeClr>
                  </a:solidFill>
                </a:endParaRPr>
              </a:p>
            </c:rich>
          </c:tx>
          <c:overlay val="0"/>
        </c:title>
        <c:numFmt formatCode="General" sourceLinked="0"/>
        <c:majorTickMark val="out"/>
        <c:minorTickMark val="none"/>
        <c:tickLblPos val="nextTo"/>
        <c:txPr>
          <a:bodyPr/>
          <a:lstStyle/>
          <a:p>
            <a:pPr>
              <a:defRPr sz="1200"/>
            </a:pPr>
            <a:endParaRPr lang="en-US"/>
          </a:p>
        </c:txPr>
        <c:crossAx val="311242784"/>
        <c:crosses val="autoZero"/>
        <c:auto val="1"/>
        <c:lblAlgn val="ctr"/>
        <c:lblOffset val="100"/>
        <c:noMultiLvlLbl val="0"/>
      </c:catAx>
      <c:valAx>
        <c:axId val="311242784"/>
        <c:scaling>
          <c:orientation val="minMax"/>
        </c:scaling>
        <c:delete val="0"/>
        <c:axPos val="l"/>
        <c:majorGridlines/>
        <c:numFmt formatCode="0" sourceLinked="0"/>
        <c:majorTickMark val="out"/>
        <c:minorTickMark val="none"/>
        <c:tickLblPos val="nextTo"/>
        <c:crossAx val="122449976"/>
        <c:crosses val="autoZero"/>
        <c:crossBetween val="between"/>
      </c:valAx>
    </c:plotArea>
    <c:legend>
      <c:legendPos val="b"/>
      <c:layout>
        <c:manualLayout>
          <c:xMode val="edge"/>
          <c:yMode val="edge"/>
          <c:x val="0.21489126815931797"/>
          <c:y val="0.78070150096738689"/>
          <c:w val="0.54593441362100326"/>
          <c:h val="5.711832181722187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100652556045173E-2"/>
          <c:y val="0.11054653848876332"/>
          <c:w val="0.93595439331551444"/>
          <c:h val="0.62809660491778285"/>
        </c:manualLayout>
      </c:layout>
      <c:areaChart>
        <c:grouping val="standard"/>
        <c:varyColors val="0"/>
        <c:ser>
          <c:idx val="0"/>
          <c:order val="2"/>
          <c:tx>
            <c:strRef>
              <c:f>Sheet1!$C$1</c:f>
              <c:strCache>
                <c:ptCount val="1"/>
                <c:pt idx="0">
                  <c:v>Prices for All Consumer Items</c:v>
                </c:pt>
              </c:strCache>
            </c:strRef>
          </c:tx>
          <c:spPr>
            <a:solidFill>
              <a:schemeClr val="bg1">
                <a:lumMod val="65000"/>
              </a:schemeClr>
            </a:solidFill>
            <a:ln w="25400">
              <a:noFill/>
            </a:ln>
          </c:spPr>
          <c:cat>
            <c:strRef>
              <c:f>Sheet1!$A$2:$A$43</c:f>
              <c:strCache>
                <c:ptCount val="42"/>
                <c:pt idx="0">
                  <c:v>2005</c:v>
                </c:pt>
                <c:pt idx="1">
                  <c:v>2005</c:v>
                </c:pt>
                <c:pt idx="2">
                  <c:v>2005</c:v>
                </c:pt>
                <c:pt idx="3">
                  <c:v>2005</c:v>
                </c:pt>
                <c:pt idx="4">
                  <c:v>2006</c:v>
                </c:pt>
                <c:pt idx="5">
                  <c:v>2006</c:v>
                </c:pt>
                <c:pt idx="6">
                  <c:v>2006</c:v>
                </c:pt>
                <c:pt idx="7">
                  <c:v>2006</c:v>
                </c:pt>
                <c:pt idx="8">
                  <c:v>2007</c:v>
                </c:pt>
                <c:pt idx="9">
                  <c:v>2007</c:v>
                </c:pt>
                <c:pt idx="10">
                  <c:v>2007</c:v>
                </c:pt>
                <c:pt idx="11">
                  <c:v>2007</c:v>
                </c:pt>
                <c:pt idx="12">
                  <c:v>2008</c:v>
                </c:pt>
                <c:pt idx="13">
                  <c:v>2008</c:v>
                </c:pt>
                <c:pt idx="14">
                  <c:v>2008</c:v>
                </c:pt>
                <c:pt idx="15">
                  <c:v>2008</c:v>
                </c:pt>
                <c:pt idx="16">
                  <c:v>2009</c:v>
                </c:pt>
                <c:pt idx="17">
                  <c:v>2009</c:v>
                </c:pt>
                <c:pt idx="18">
                  <c:v>2009</c:v>
                </c:pt>
                <c:pt idx="19">
                  <c:v>2009</c:v>
                </c:pt>
                <c:pt idx="20">
                  <c:v>2010</c:v>
                </c:pt>
                <c:pt idx="21">
                  <c:v>2010</c:v>
                </c:pt>
                <c:pt idx="22">
                  <c:v>2010</c:v>
                </c:pt>
                <c:pt idx="23">
                  <c:v>2010</c:v>
                </c:pt>
                <c:pt idx="24">
                  <c:v>2011</c:v>
                </c:pt>
                <c:pt idx="25">
                  <c:v>2011</c:v>
                </c:pt>
                <c:pt idx="26">
                  <c:v>2011</c:v>
                </c:pt>
                <c:pt idx="27">
                  <c:v>2011</c:v>
                </c:pt>
                <c:pt idx="28">
                  <c:v>2012</c:v>
                </c:pt>
                <c:pt idx="29">
                  <c:v>2012</c:v>
                </c:pt>
                <c:pt idx="30">
                  <c:v>2012</c:v>
                </c:pt>
                <c:pt idx="31">
                  <c:v>2012</c:v>
                </c:pt>
                <c:pt idx="32">
                  <c:v>2013</c:v>
                </c:pt>
                <c:pt idx="33">
                  <c:v>2013</c:v>
                </c:pt>
                <c:pt idx="34">
                  <c:v>2013</c:v>
                </c:pt>
                <c:pt idx="35">
                  <c:v>2013</c:v>
                </c:pt>
                <c:pt idx="36">
                  <c:v>2014</c:v>
                </c:pt>
                <c:pt idx="37">
                  <c:v>2014</c:v>
                </c:pt>
                <c:pt idx="38">
                  <c:v>2014</c:v>
                </c:pt>
                <c:pt idx="39">
                  <c:v>2014</c:v>
                </c:pt>
                <c:pt idx="40">
                  <c:v>2015</c:v>
                </c:pt>
                <c:pt idx="41">
                  <c:v>2015</c:v>
                </c:pt>
              </c:strCache>
            </c:strRef>
          </c:cat>
          <c:val>
            <c:numRef>
              <c:f>Sheet1!$C$2:$C$44</c:f>
              <c:numCache>
                <c:formatCode>0.0</c:formatCode>
                <c:ptCount val="43"/>
                <c:pt idx="0">
                  <c:v>3.0353500000000002</c:v>
                </c:pt>
                <c:pt idx="1">
                  <c:v>2.9229400000000001</c:v>
                </c:pt>
                <c:pt idx="2">
                  <c:v>3.8195700000000001</c:v>
                </c:pt>
                <c:pt idx="3">
                  <c:v>3.6745000000000001</c:v>
                </c:pt>
                <c:pt idx="4">
                  <c:v>3.6908599999999998</c:v>
                </c:pt>
                <c:pt idx="5">
                  <c:v>3.9242599999999999</c:v>
                </c:pt>
                <c:pt idx="6">
                  <c:v>3.3402799999999999</c:v>
                </c:pt>
                <c:pt idx="7">
                  <c:v>1.9654</c:v>
                </c:pt>
                <c:pt idx="8">
                  <c:v>2.4314800000000001</c:v>
                </c:pt>
                <c:pt idx="9">
                  <c:v>2.6651199999999999</c:v>
                </c:pt>
                <c:pt idx="10">
                  <c:v>2.3488099999999998</c:v>
                </c:pt>
                <c:pt idx="11">
                  <c:v>4.0314699999999997</c:v>
                </c:pt>
                <c:pt idx="12">
                  <c:v>4.1372</c:v>
                </c:pt>
                <c:pt idx="13">
                  <c:v>4.3105799999999999</c:v>
                </c:pt>
                <c:pt idx="14">
                  <c:v>5.2525000000000004</c:v>
                </c:pt>
                <c:pt idx="15">
                  <c:v>1.5958000000000001</c:v>
                </c:pt>
                <c:pt idx="16">
                  <c:v>-0.18423999999999999</c:v>
                </c:pt>
                <c:pt idx="17">
                  <c:v>-0.94228999999999996</c:v>
                </c:pt>
                <c:pt idx="18">
                  <c:v>-1.6069599999999999</c:v>
                </c:pt>
                <c:pt idx="19">
                  <c:v>1.4875</c:v>
                </c:pt>
                <c:pt idx="20">
                  <c:v>2.3524099999999999</c:v>
                </c:pt>
                <c:pt idx="21">
                  <c:v>1.77512</c:v>
                </c:pt>
                <c:pt idx="22">
                  <c:v>1.2027300000000001</c:v>
                </c:pt>
                <c:pt idx="23">
                  <c:v>1.2297800000000001</c:v>
                </c:pt>
                <c:pt idx="24">
                  <c:v>2.1428500000000001</c:v>
                </c:pt>
                <c:pt idx="25">
                  <c:v>3.3562400000000001</c:v>
                </c:pt>
                <c:pt idx="26">
                  <c:v>3.7281900000000001</c:v>
                </c:pt>
                <c:pt idx="27">
                  <c:v>3.3404799999999999</c:v>
                </c:pt>
                <c:pt idx="28">
                  <c:v>2.82437</c:v>
                </c:pt>
                <c:pt idx="29">
                  <c:v>1.9016900000000001</c:v>
                </c:pt>
                <c:pt idx="30">
                  <c:v>1.68407</c:v>
                </c:pt>
                <c:pt idx="31">
                  <c:v>1.90761</c:v>
                </c:pt>
                <c:pt idx="32">
                  <c:v>1.6911700000000001</c:v>
                </c:pt>
                <c:pt idx="33">
                  <c:v>1.4074</c:v>
                </c:pt>
                <c:pt idx="34">
                  <c:v>1.5326299999999999</c:v>
                </c:pt>
                <c:pt idx="35">
                  <c:v>1.2292099999999999</c:v>
                </c:pt>
                <c:pt idx="36">
                  <c:v>1.4046099999999999</c:v>
                </c:pt>
                <c:pt idx="37">
                  <c:v>2.0527199999999999</c:v>
                </c:pt>
                <c:pt idx="38">
                  <c:v>1.7802899999999999</c:v>
                </c:pt>
                <c:pt idx="39">
                  <c:v>1.20489</c:v>
                </c:pt>
                <c:pt idx="40">
                  <c:v>-9.5149999999999998E-2</c:v>
                </c:pt>
                <c:pt idx="41">
                  <c:v>3.6729999999999999E-2</c:v>
                </c:pt>
                <c:pt idx="42">
                  <c:v>0.1096435953017071</c:v>
                </c:pt>
              </c:numCache>
            </c:numRef>
          </c:val>
        </c:ser>
        <c:dLbls>
          <c:showLegendKey val="0"/>
          <c:showVal val="0"/>
          <c:showCatName val="0"/>
          <c:showSerName val="0"/>
          <c:showPercent val="0"/>
          <c:showBubbleSize val="0"/>
        </c:dLbls>
        <c:axId val="311243960"/>
        <c:axId val="311244352"/>
      </c:areaChart>
      <c:lineChart>
        <c:grouping val="standard"/>
        <c:varyColors val="0"/>
        <c:ser>
          <c:idx val="1"/>
          <c:order val="0"/>
          <c:tx>
            <c:strRef>
              <c:f>Sheet1!$D$1</c:f>
              <c:strCache>
                <c:ptCount val="1"/>
                <c:pt idx="0">
                  <c:v>Rents for Professionally Managed Apartments</c:v>
                </c:pt>
              </c:strCache>
            </c:strRef>
          </c:tx>
          <c:spPr>
            <a:ln w="38100">
              <a:solidFill>
                <a:schemeClr val="accent1"/>
              </a:solidFill>
            </a:ln>
          </c:spPr>
          <c:marker>
            <c:symbol val="none"/>
          </c:marker>
          <c:cat>
            <c:strRef>
              <c:f>Sheet1!$A$2:$A$44</c:f>
              <c:strCache>
                <c:ptCount val="43"/>
                <c:pt idx="0">
                  <c:v>2005</c:v>
                </c:pt>
                <c:pt idx="1">
                  <c:v>2005</c:v>
                </c:pt>
                <c:pt idx="2">
                  <c:v>2005</c:v>
                </c:pt>
                <c:pt idx="3">
                  <c:v>2005</c:v>
                </c:pt>
                <c:pt idx="4">
                  <c:v>2006</c:v>
                </c:pt>
                <c:pt idx="5">
                  <c:v>2006</c:v>
                </c:pt>
                <c:pt idx="6">
                  <c:v>2006</c:v>
                </c:pt>
                <c:pt idx="7">
                  <c:v>2006</c:v>
                </c:pt>
                <c:pt idx="8">
                  <c:v>2007</c:v>
                </c:pt>
                <c:pt idx="9">
                  <c:v>2007</c:v>
                </c:pt>
                <c:pt idx="10">
                  <c:v>2007</c:v>
                </c:pt>
                <c:pt idx="11">
                  <c:v>2007</c:v>
                </c:pt>
                <c:pt idx="12">
                  <c:v>2008</c:v>
                </c:pt>
                <c:pt idx="13">
                  <c:v>2008</c:v>
                </c:pt>
                <c:pt idx="14">
                  <c:v>2008</c:v>
                </c:pt>
                <c:pt idx="15">
                  <c:v>2008</c:v>
                </c:pt>
                <c:pt idx="16">
                  <c:v>2009</c:v>
                </c:pt>
                <c:pt idx="17">
                  <c:v>2009</c:v>
                </c:pt>
                <c:pt idx="18">
                  <c:v>2009</c:v>
                </c:pt>
                <c:pt idx="19">
                  <c:v>2009</c:v>
                </c:pt>
                <c:pt idx="20">
                  <c:v>2010</c:v>
                </c:pt>
                <c:pt idx="21">
                  <c:v>2010</c:v>
                </c:pt>
                <c:pt idx="22">
                  <c:v>2010</c:v>
                </c:pt>
                <c:pt idx="23">
                  <c:v>2010</c:v>
                </c:pt>
                <c:pt idx="24">
                  <c:v>2011</c:v>
                </c:pt>
                <c:pt idx="25">
                  <c:v>2011</c:v>
                </c:pt>
                <c:pt idx="26">
                  <c:v>2011</c:v>
                </c:pt>
                <c:pt idx="27">
                  <c:v>2011</c:v>
                </c:pt>
                <c:pt idx="28">
                  <c:v>2012</c:v>
                </c:pt>
                <c:pt idx="29">
                  <c:v>2012</c:v>
                </c:pt>
                <c:pt idx="30">
                  <c:v>2012</c:v>
                </c:pt>
                <c:pt idx="31">
                  <c:v>2012</c:v>
                </c:pt>
                <c:pt idx="32">
                  <c:v>2013</c:v>
                </c:pt>
                <c:pt idx="33">
                  <c:v>2013</c:v>
                </c:pt>
                <c:pt idx="34">
                  <c:v>2013</c:v>
                </c:pt>
                <c:pt idx="35">
                  <c:v>2013</c:v>
                </c:pt>
                <c:pt idx="36">
                  <c:v>2014</c:v>
                </c:pt>
                <c:pt idx="37">
                  <c:v>2014</c:v>
                </c:pt>
                <c:pt idx="38">
                  <c:v>2014</c:v>
                </c:pt>
                <c:pt idx="39">
                  <c:v>2014</c:v>
                </c:pt>
                <c:pt idx="40">
                  <c:v>2015</c:v>
                </c:pt>
                <c:pt idx="41">
                  <c:v>2015</c:v>
                </c:pt>
                <c:pt idx="42">
                  <c:v>2015</c:v>
                </c:pt>
              </c:strCache>
            </c:strRef>
          </c:cat>
          <c:val>
            <c:numRef>
              <c:f>Sheet1!$D$2:$D$44</c:f>
              <c:numCache>
                <c:formatCode>0.0</c:formatCode>
                <c:ptCount val="43"/>
                <c:pt idx="0">
                  <c:v>2</c:v>
                </c:pt>
                <c:pt idx="1">
                  <c:v>2.9000000000000004</c:v>
                </c:pt>
                <c:pt idx="2">
                  <c:v>3</c:v>
                </c:pt>
                <c:pt idx="3">
                  <c:v>4.1000000000000005</c:v>
                </c:pt>
                <c:pt idx="4">
                  <c:v>4.3</c:v>
                </c:pt>
                <c:pt idx="5">
                  <c:v>4.5</c:v>
                </c:pt>
                <c:pt idx="6">
                  <c:v>4.7</c:v>
                </c:pt>
                <c:pt idx="7">
                  <c:v>3.4000000000000004</c:v>
                </c:pt>
                <c:pt idx="8">
                  <c:v>2.9000000000000004</c:v>
                </c:pt>
                <c:pt idx="9">
                  <c:v>3.1</c:v>
                </c:pt>
                <c:pt idx="10">
                  <c:v>3.1</c:v>
                </c:pt>
                <c:pt idx="11">
                  <c:v>3.6999999999999997</c:v>
                </c:pt>
                <c:pt idx="12">
                  <c:v>3.5999999999999996</c:v>
                </c:pt>
                <c:pt idx="13">
                  <c:v>2.2999999999999998</c:v>
                </c:pt>
                <c:pt idx="14">
                  <c:v>1.5</c:v>
                </c:pt>
                <c:pt idx="15">
                  <c:v>-0.70000000000000007</c:v>
                </c:pt>
                <c:pt idx="16">
                  <c:v>-2.1999999999999997</c:v>
                </c:pt>
                <c:pt idx="17">
                  <c:v>-3.9</c:v>
                </c:pt>
                <c:pt idx="18">
                  <c:v>-4.9000000000000004</c:v>
                </c:pt>
                <c:pt idx="19">
                  <c:v>-4.1000000000000005</c:v>
                </c:pt>
                <c:pt idx="20">
                  <c:v>-2.9000000000000004</c:v>
                </c:pt>
                <c:pt idx="21">
                  <c:v>-0.6</c:v>
                </c:pt>
                <c:pt idx="22">
                  <c:v>1.5</c:v>
                </c:pt>
                <c:pt idx="23">
                  <c:v>2.4</c:v>
                </c:pt>
                <c:pt idx="24">
                  <c:v>3.3000000000000003</c:v>
                </c:pt>
                <c:pt idx="25">
                  <c:v>3.8</c:v>
                </c:pt>
                <c:pt idx="26">
                  <c:v>4.3999999999999995</c:v>
                </c:pt>
                <c:pt idx="27">
                  <c:v>4.8</c:v>
                </c:pt>
                <c:pt idx="28">
                  <c:v>4.5999999999999996</c:v>
                </c:pt>
                <c:pt idx="29">
                  <c:v>4</c:v>
                </c:pt>
                <c:pt idx="30">
                  <c:v>3.3000000000000003</c:v>
                </c:pt>
                <c:pt idx="31">
                  <c:v>3.1</c:v>
                </c:pt>
                <c:pt idx="32">
                  <c:v>2.5</c:v>
                </c:pt>
                <c:pt idx="33">
                  <c:v>3</c:v>
                </c:pt>
                <c:pt idx="34">
                  <c:v>3.2</c:v>
                </c:pt>
                <c:pt idx="35">
                  <c:v>2.8000000000000003</c:v>
                </c:pt>
                <c:pt idx="36">
                  <c:v>3.2</c:v>
                </c:pt>
                <c:pt idx="37">
                  <c:v>3.4000000000000004</c:v>
                </c:pt>
                <c:pt idx="38">
                  <c:v>3.6999999999999997</c:v>
                </c:pt>
                <c:pt idx="39">
                  <c:v>4.5999999999999996</c:v>
                </c:pt>
                <c:pt idx="40">
                  <c:v>4.5</c:v>
                </c:pt>
                <c:pt idx="41">
                  <c:v>4.9000000000000004</c:v>
                </c:pt>
                <c:pt idx="42">
                  <c:v>5.6000000000000005</c:v>
                </c:pt>
              </c:numCache>
            </c:numRef>
          </c:val>
          <c:smooth val="0"/>
        </c:ser>
        <c:ser>
          <c:idx val="2"/>
          <c:order val="1"/>
          <c:tx>
            <c:strRef>
              <c:f>Sheet1!$B$1</c:f>
              <c:strCache>
                <c:ptCount val="1"/>
                <c:pt idx="0">
                  <c:v>Rent Index for Primary Residence</c:v>
                </c:pt>
              </c:strCache>
            </c:strRef>
          </c:tx>
          <c:spPr>
            <a:ln w="38100">
              <a:solidFill>
                <a:schemeClr val="accent3">
                  <a:lumMod val="50000"/>
                </a:schemeClr>
              </a:solidFill>
            </a:ln>
          </c:spPr>
          <c:marker>
            <c:symbol val="none"/>
          </c:marker>
          <c:cat>
            <c:strRef>
              <c:f>Sheet1!$A$2:$A$44</c:f>
              <c:strCache>
                <c:ptCount val="43"/>
                <c:pt idx="0">
                  <c:v>2005</c:v>
                </c:pt>
                <c:pt idx="1">
                  <c:v>2005</c:v>
                </c:pt>
                <c:pt idx="2">
                  <c:v>2005</c:v>
                </c:pt>
                <c:pt idx="3">
                  <c:v>2005</c:v>
                </c:pt>
                <c:pt idx="4">
                  <c:v>2006</c:v>
                </c:pt>
                <c:pt idx="5">
                  <c:v>2006</c:v>
                </c:pt>
                <c:pt idx="6">
                  <c:v>2006</c:v>
                </c:pt>
                <c:pt idx="7">
                  <c:v>2006</c:v>
                </c:pt>
                <c:pt idx="8">
                  <c:v>2007</c:v>
                </c:pt>
                <c:pt idx="9">
                  <c:v>2007</c:v>
                </c:pt>
                <c:pt idx="10">
                  <c:v>2007</c:v>
                </c:pt>
                <c:pt idx="11">
                  <c:v>2007</c:v>
                </c:pt>
                <c:pt idx="12">
                  <c:v>2008</c:v>
                </c:pt>
                <c:pt idx="13">
                  <c:v>2008</c:v>
                </c:pt>
                <c:pt idx="14">
                  <c:v>2008</c:v>
                </c:pt>
                <c:pt idx="15">
                  <c:v>2008</c:v>
                </c:pt>
                <c:pt idx="16">
                  <c:v>2009</c:v>
                </c:pt>
                <c:pt idx="17">
                  <c:v>2009</c:v>
                </c:pt>
                <c:pt idx="18">
                  <c:v>2009</c:v>
                </c:pt>
                <c:pt idx="19">
                  <c:v>2009</c:v>
                </c:pt>
                <c:pt idx="20">
                  <c:v>2010</c:v>
                </c:pt>
                <c:pt idx="21">
                  <c:v>2010</c:v>
                </c:pt>
                <c:pt idx="22">
                  <c:v>2010</c:v>
                </c:pt>
                <c:pt idx="23">
                  <c:v>2010</c:v>
                </c:pt>
                <c:pt idx="24">
                  <c:v>2011</c:v>
                </c:pt>
                <c:pt idx="25">
                  <c:v>2011</c:v>
                </c:pt>
                <c:pt idx="26">
                  <c:v>2011</c:v>
                </c:pt>
                <c:pt idx="27">
                  <c:v>2011</c:v>
                </c:pt>
                <c:pt idx="28">
                  <c:v>2012</c:v>
                </c:pt>
                <c:pt idx="29">
                  <c:v>2012</c:v>
                </c:pt>
                <c:pt idx="30">
                  <c:v>2012</c:v>
                </c:pt>
                <c:pt idx="31">
                  <c:v>2012</c:v>
                </c:pt>
                <c:pt idx="32">
                  <c:v>2013</c:v>
                </c:pt>
                <c:pt idx="33">
                  <c:v>2013</c:v>
                </c:pt>
                <c:pt idx="34">
                  <c:v>2013</c:v>
                </c:pt>
                <c:pt idx="35">
                  <c:v>2013</c:v>
                </c:pt>
                <c:pt idx="36">
                  <c:v>2014</c:v>
                </c:pt>
                <c:pt idx="37">
                  <c:v>2014</c:v>
                </c:pt>
                <c:pt idx="38">
                  <c:v>2014</c:v>
                </c:pt>
                <c:pt idx="39">
                  <c:v>2014</c:v>
                </c:pt>
                <c:pt idx="40">
                  <c:v>2015</c:v>
                </c:pt>
                <c:pt idx="41">
                  <c:v>2015</c:v>
                </c:pt>
                <c:pt idx="42">
                  <c:v>2015</c:v>
                </c:pt>
              </c:strCache>
            </c:strRef>
          </c:cat>
          <c:val>
            <c:numRef>
              <c:f>Sheet1!$B$2:$B$44</c:f>
              <c:numCache>
                <c:formatCode>0.0</c:formatCode>
                <c:ptCount val="43"/>
                <c:pt idx="0">
                  <c:v>3.0043099999999998</c:v>
                </c:pt>
                <c:pt idx="1">
                  <c:v>2.9481700000000002</c:v>
                </c:pt>
                <c:pt idx="2">
                  <c:v>2.9249800000000001</c:v>
                </c:pt>
                <c:pt idx="3">
                  <c:v>3.1111599999999999</c:v>
                </c:pt>
                <c:pt idx="4">
                  <c:v>3.0870299999999999</c:v>
                </c:pt>
                <c:pt idx="5">
                  <c:v>3.3408799999999998</c:v>
                </c:pt>
                <c:pt idx="6">
                  <c:v>3.7278799999999999</c:v>
                </c:pt>
                <c:pt idx="7">
                  <c:v>4.1094799999999996</c:v>
                </c:pt>
                <c:pt idx="8">
                  <c:v>4.5060900000000004</c:v>
                </c:pt>
                <c:pt idx="9">
                  <c:v>4.4249200000000002</c:v>
                </c:pt>
                <c:pt idx="10">
                  <c:v>4.1033999999999997</c:v>
                </c:pt>
                <c:pt idx="11">
                  <c:v>4.0075700000000003</c:v>
                </c:pt>
                <c:pt idx="12">
                  <c:v>3.7199599999999999</c:v>
                </c:pt>
                <c:pt idx="13">
                  <c:v>3.6163599999999998</c:v>
                </c:pt>
                <c:pt idx="14">
                  <c:v>3.7591399999999999</c:v>
                </c:pt>
                <c:pt idx="15">
                  <c:v>3.5489999999999999</c:v>
                </c:pt>
                <c:pt idx="16">
                  <c:v>3.2870699999999999</c:v>
                </c:pt>
                <c:pt idx="17">
                  <c:v>2.91595</c:v>
                </c:pt>
                <c:pt idx="18">
                  <c:v>1.99597</c:v>
                </c:pt>
                <c:pt idx="19">
                  <c:v>0.93879000000000001</c:v>
                </c:pt>
                <c:pt idx="20">
                  <c:v>0.31453999999999999</c:v>
                </c:pt>
                <c:pt idx="21">
                  <c:v>-9.2300000000000004E-3</c:v>
                </c:pt>
                <c:pt idx="22">
                  <c:v>6.7379999999999995E-2</c:v>
                </c:pt>
                <c:pt idx="23">
                  <c:v>0.54661999999999999</c:v>
                </c:pt>
                <c:pt idx="24">
                  <c:v>1.10426</c:v>
                </c:pt>
                <c:pt idx="25">
                  <c:v>1.3893</c:v>
                </c:pt>
                <c:pt idx="26">
                  <c:v>1.8990800000000001</c:v>
                </c:pt>
                <c:pt idx="27">
                  <c:v>2.4228399999999999</c:v>
                </c:pt>
                <c:pt idx="28">
                  <c:v>2.5056600000000002</c:v>
                </c:pt>
                <c:pt idx="29">
                  <c:v>2.70173</c:v>
                </c:pt>
                <c:pt idx="30">
                  <c:v>2.6885400000000002</c:v>
                </c:pt>
                <c:pt idx="31">
                  <c:v>2.7121</c:v>
                </c:pt>
                <c:pt idx="32">
                  <c:v>2.7562600000000002</c:v>
                </c:pt>
                <c:pt idx="33">
                  <c:v>2.8237899999999998</c:v>
                </c:pt>
                <c:pt idx="34">
                  <c:v>2.9276599999999999</c:v>
                </c:pt>
                <c:pt idx="35">
                  <c:v>2.79704</c:v>
                </c:pt>
                <c:pt idx="36">
                  <c:v>2.8654000000000002</c:v>
                </c:pt>
                <c:pt idx="37">
                  <c:v>3.0919099999999999</c:v>
                </c:pt>
                <c:pt idx="38">
                  <c:v>3.24668</c:v>
                </c:pt>
                <c:pt idx="39">
                  <c:v>3.39812</c:v>
                </c:pt>
                <c:pt idx="40">
                  <c:v>3.4883099999999998</c:v>
                </c:pt>
                <c:pt idx="41">
                  <c:v>3.48759</c:v>
                </c:pt>
                <c:pt idx="42">
                  <c:v>3.6294018722617847</c:v>
                </c:pt>
              </c:numCache>
            </c:numRef>
          </c:val>
          <c:smooth val="0"/>
        </c:ser>
        <c:dLbls>
          <c:showLegendKey val="0"/>
          <c:showVal val="0"/>
          <c:showCatName val="0"/>
          <c:showSerName val="0"/>
          <c:showPercent val="0"/>
          <c:showBubbleSize val="0"/>
        </c:dLbls>
        <c:marker val="1"/>
        <c:smooth val="0"/>
        <c:axId val="311243960"/>
        <c:axId val="311244352"/>
      </c:lineChart>
      <c:catAx>
        <c:axId val="311243960"/>
        <c:scaling>
          <c:orientation val="minMax"/>
        </c:scaling>
        <c:delete val="0"/>
        <c:axPos val="b"/>
        <c:numFmt formatCode="General" sourceLinked="1"/>
        <c:majorTickMark val="out"/>
        <c:minorTickMark val="none"/>
        <c:tickLblPos val="low"/>
        <c:txPr>
          <a:bodyPr/>
          <a:lstStyle/>
          <a:p>
            <a:pPr>
              <a:defRPr sz="1400" b="0"/>
            </a:pPr>
            <a:endParaRPr lang="en-US"/>
          </a:p>
        </c:txPr>
        <c:crossAx val="311244352"/>
        <c:crosses val="autoZero"/>
        <c:auto val="1"/>
        <c:lblAlgn val="ctr"/>
        <c:lblOffset val="100"/>
        <c:tickLblSkip val="4"/>
        <c:noMultiLvlLbl val="0"/>
      </c:catAx>
      <c:valAx>
        <c:axId val="311244352"/>
        <c:scaling>
          <c:orientation val="minMax"/>
        </c:scaling>
        <c:delete val="0"/>
        <c:axPos val="l"/>
        <c:majorGridlines/>
        <c:numFmt formatCode="0" sourceLinked="0"/>
        <c:majorTickMark val="out"/>
        <c:minorTickMark val="none"/>
        <c:tickLblPos val="nextTo"/>
        <c:txPr>
          <a:bodyPr/>
          <a:lstStyle/>
          <a:p>
            <a:pPr>
              <a:defRPr sz="1600" b="0"/>
            </a:pPr>
            <a:endParaRPr lang="en-US"/>
          </a:p>
        </c:txPr>
        <c:crossAx val="311243960"/>
        <c:crosses val="autoZero"/>
        <c:crossBetween val="between"/>
        <c:majorUnit val="1"/>
      </c:valAx>
    </c:plotArea>
    <c:legend>
      <c:legendPos val="t"/>
      <c:layout>
        <c:manualLayout>
          <c:xMode val="edge"/>
          <c:yMode val="edge"/>
          <c:x val="4.8105960067306615E-2"/>
          <c:y val="0.83601402426285931"/>
          <c:w val="0.91828709991627067"/>
          <c:h val="7.1746409147206855E-2"/>
        </c:manualLayout>
      </c:layout>
      <c:overlay val="0"/>
      <c:txPr>
        <a:bodyPr/>
        <a:lstStyle/>
        <a:p>
          <a:pPr>
            <a:defRPr sz="1050" b="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0.39766</cdr:x>
      <cdr:y>0.07471</cdr:y>
    </cdr:to>
    <cdr:sp macro="" textlink="">
      <cdr:nvSpPr>
        <cdr:cNvPr id="2" name="TextBox 1"/>
        <cdr:cNvSpPr txBox="1"/>
      </cdr:nvSpPr>
      <cdr:spPr>
        <a:xfrm xmlns:a="http://schemas.openxmlformats.org/drawingml/2006/main">
          <a:off x="-360855" y="0"/>
          <a:ext cx="3272582" cy="352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accent4"/>
              </a:solidFill>
            </a:rPr>
            <a:t>Renter Households (Millions)</a:t>
          </a:r>
          <a:endParaRPr lang="en-US" sz="1400" b="1" dirty="0">
            <a:solidFill>
              <a:schemeClr val="accent4"/>
            </a:solidFill>
          </a:endParaRPr>
        </a:p>
      </cdr:txBody>
    </cdr:sp>
  </cdr:relSizeAnchor>
  <cdr:relSizeAnchor xmlns:cdr="http://schemas.openxmlformats.org/drawingml/2006/chartDrawing">
    <cdr:from>
      <cdr:x>0.60234</cdr:x>
      <cdr:y>0</cdr:y>
    </cdr:from>
    <cdr:to>
      <cdr:x>1</cdr:x>
      <cdr:y>0.07471</cdr:y>
    </cdr:to>
    <cdr:sp macro="" textlink="">
      <cdr:nvSpPr>
        <cdr:cNvPr id="3" name="TextBox 1"/>
        <cdr:cNvSpPr txBox="1"/>
      </cdr:nvSpPr>
      <cdr:spPr>
        <a:xfrm xmlns:a="http://schemas.openxmlformats.org/drawingml/2006/main">
          <a:off x="4957018" y="0"/>
          <a:ext cx="3272582" cy="3529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accent3">
                  <a:lumMod val="50000"/>
                </a:schemeClr>
              </a:solidFill>
            </a:rPr>
            <a:t>Homeownership Rate (Percent)</a:t>
          </a:r>
          <a:endParaRPr lang="en-US" sz="1400" b="1" dirty="0">
            <a:solidFill>
              <a:schemeClr val="accent3">
                <a:lumMod val="50000"/>
              </a:schemeClr>
            </a:solidFill>
          </a:endParaRPr>
        </a:p>
      </cdr:txBody>
    </cdr:sp>
  </cdr:relSizeAnchor>
  <cdr:relSizeAnchor xmlns:cdr="http://schemas.openxmlformats.org/drawingml/2006/chartDrawing">
    <cdr:from>
      <cdr:x>0</cdr:x>
      <cdr:y>0.87592</cdr:y>
    </cdr:from>
    <cdr:to>
      <cdr:x>1</cdr:x>
      <cdr:y>1</cdr:y>
    </cdr:to>
    <cdr:sp macro="" textlink="">
      <cdr:nvSpPr>
        <cdr:cNvPr id="4" name="TextBox 5"/>
        <cdr:cNvSpPr txBox="1"/>
      </cdr:nvSpPr>
      <cdr:spPr>
        <a:xfrm xmlns:a="http://schemas.openxmlformats.org/drawingml/2006/main">
          <a:off x="0" y="4236855"/>
          <a:ext cx="8229600"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Notes: Annual data for 2015 are from the third quarter of that year. Beginning in 2000, renter household data are the revised, consistent-vintage counts. 2000-09 counts are 2010 vintage, 2010-15 are 2014 vintage.</a:t>
          </a:r>
        </a:p>
        <a:p xmlns:a="http://schemas.openxmlformats.org/drawingml/2006/main">
          <a:r>
            <a:rPr lang="en-US" sz="1100" dirty="0" smtClean="0"/>
            <a:t>Source: US Census Bureau, Housing Vacancy Surveys.</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0.77098</cdr:x>
      <cdr:y>0.06943</cdr:y>
    </cdr:to>
    <cdr:sp macro="" textlink="">
      <cdr:nvSpPr>
        <cdr:cNvPr id="2" name="TextBox 5"/>
        <cdr:cNvSpPr txBox="1"/>
      </cdr:nvSpPr>
      <cdr:spPr>
        <a:xfrm xmlns:a="http://schemas.openxmlformats.org/drawingml/2006/main">
          <a:off x="-452388" y="0"/>
          <a:ext cx="6231070" cy="345001"/>
        </a:xfrm>
        <a:prstGeom xmlns:a="http://schemas.openxmlformats.org/drawingml/2006/main" prst="rect">
          <a:avLst/>
        </a:prstGeom>
        <a:noFill xmlns:a="http://schemas.openxmlformats.org/drawingml/2006/main"/>
      </cdr:spPr>
      <cdr:txBody>
        <a:bodyPr xmlns:a="http://schemas.openxmlformats.org/drawingml/2006/main" wrap="square" lIns="91429" tIns="45714" rIns="91429" bIns="45714"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t>Price Index (December 2000=100)</a:t>
          </a:r>
          <a:endParaRPr lang="en-US" sz="1400" b="1" dirty="0" smtClean="0"/>
        </a:p>
      </cdr:txBody>
    </cdr:sp>
  </cdr:relSizeAnchor>
  <cdr:relSizeAnchor xmlns:cdr="http://schemas.openxmlformats.org/drawingml/2006/chartDrawing">
    <cdr:from>
      <cdr:x>0</cdr:x>
      <cdr:y>0.88387</cdr:y>
    </cdr:from>
    <cdr:to>
      <cdr:x>1</cdr:x>
      <cdr:y>1</cdr:y>
    </cdr:to>
    <cdr:sp macro="" textlink="">
      <cdr:nvSpPr>
        <cdr:cNvPr id="3" name="TextBox 6"/>
        <cdr:cNvSpPr txBox="1"/>
      </cdr:nvSpPr>
      <cdr:spPr>
        <a:xfrm xmlns:a="http://schemas.openxmlformats.org/drawingml/2006/main">
          <a:off x="0" y="4391986"/>
          <a:ext cx="8082012" cy="577055"/>
        </a:xfrm>
        <a:prstGeom xmlns:a="http://schemas.openxmlformats.org/drawingml/2006/main" prst="rect">
          <a:avLst/>
        </a:prstGeom>
        <a:noFill xmlns:a="http://schemas.openxmlformats.org/drawingml/2006/main"/>
      </cdr:spPr>
      <cdr:txBody>
        <a:bodyPr xmlns:a="http://schemas.openxmlformats.org/drawingml/2006/main" wrap="square" lIns="91429" tIns="45714" rIns="91429" bIns="45714"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50" dirty="0">
              <a:cs typeface="Arial" charset="0"/>
            </a:rPr>
            <a:t>Note: Estimates for 2015 are through September. </a:t>
          </a:r>
          <a:endParaRPr lang="en-US" sz="1050" dirty="0" smtClean="0">
            <a:cs typeface="Arial" charset="0"/>
          </a:endParaRPr>
        </a:p>
        <a:p xmlns:a="http://schemas.openxmlformats.org/drawingml/2006/main">
          <a:r>
            <a:rPr lang="en-US" sz="1050" dirty="0" smtClean="0"/>
            <a:t>Sources: </a:t>
          </a:r>
          <a:r>
            <a:rPr lang="en-US" sz="1050" dirty="0" err="1" smtClean="0"/>
            <a:t>CoreLogic</a:t>
          </a:r>
          <a:r>
            <a:rPr lang="en-US" sz="1050" dirty="0" smtClean="0"/>
            <a:t> US National House Price Index (HPI); Moody’s Investors Service and Real Capital Analytics (RCA</a:t>
          </a:r>
          <a:r>
            <a:rPr lang="en-US" sz="1050" dirty="0"/>
            <a:t>), Commercial Property Price </a:t>
          </a:r>
          <a:r>
            <a:rPr lang="en-US" sz="1050" dirty="0" smtClean="0"/>
            <a:t>Index for Apartments.</a:t>
          </a:r>
          <a:endParaRPr lang="en-US" sz="1050" dirty="0"/>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0.94392</cdr:y>
    </cdr:from>
    <cdr:to>
      <cdr:x>0.9142</cdr:x>
      <cdr:y>0.98638</cdr:y>
    </cdr:to>
    <cdr:sp macro="" textlink="">
      <cdr:nvSpPr>
        <cdr:cNvPr id="3" name="TextBox 1"/>
        <cdr:cNvSpPr txBox="1"/>
      </cdr:nvSpPr>
      <cdr:spPr>
        <a:xfrm xmlns:a="http://schemas.openxmlformats.org/drawingml/2006/main">
          <a:off x="0" y="4493904"/>
          <a:ext cx="7712621" cy="20213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50" dirty="0" smtClean="0"/>
            <a:t>Source: Mortgage Bankers Association of America.</a:t>
          </a:r>
          <a:endParaRPr lang="en-US" sz="1050" dirty="0"/>
        </a:p>
      </cdr:txBody>
    </cdr:sp>
  </cdr:relSizeAnchor>
</c:userShapes>
</file>

<file path=ppt/drawings/drawing12.xml><?xml version="1.0" encoding="utf-8"?>
<c:userShapes xmlns:c="http://schemas.openxmlformats.org/drawingml/2006/chart">
  <cdr:relSizeAnchor xmlns:cdr="http://schemas.openxmlformats.org/drawingml/2006/chartDrawing">
    <cdr:from>
      <cdr:x>0.01534</cdr:x>
      <cdr:y>0.03773</cdr:y>
    </cdr:from>
    <cdr:to>
      <cdr:x>0.47802</cdr:x>
      <cdr:y>0.10141</cdr:y>
    </cdr:to>
    <cdr:sp macro="" textlink="">
      <cdr:nvSpPr>
        <cdr:cNvPr id="2" name="TextBox 1"/>
        <cdr:cNvSpPr txBox="1"/>
      </cdr:nvSpPr>
      <cdr:spPr>
        <a:xfrm xmlns:a="http://schemas.openxmlformats.org/drawingml/2006/main">
          <a:off x="132256" y="184125"/>
          <a:ext cx="3989828" cy="3107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rPr>
            <a:t>Indexed Housing Costs and Incomes</a:t>
          </a:r>
          <a:endParaRPr lang="en-US" sz="1400" b="1" dirty="0">
            <a:solidFill>
              <a:schemeClr val="tx1"/>
            </a:solidFill>
          </a:endParaRPr>
        </a:p>
      </cdr:txBody>
    </cdr:sp>
  </cdr:relSizeAnchor>
  <cdr:relSizeAnchor xmlns:cdr="http://schemas.openxmlformats.org/drawingml/2006/chartDrawing">
    <cdr:from>
      <cdr:x>0.53732</cdr:x>
      <cdr:y>0.03763</cdr:y>
    </cdr:from>
    <cdr:to>
      <cdr:x>1</cdr:x>
      <cdr:y>0.10131</cdr:y>
    </cdr:to>
    <cdr:sp macro="" textlink="">
      <cdr:nvSpPr>
        <cdr:cNvPr id="3" name="TextBox 1"/>
        <cdr:cNvSpPr txBox="1"/>
      </cdr:nvSpPr>
      <cdr:spPr>
        <a:xfrm xmlns:a="http://schemas.openxmlformats.org/drawingml/2006/main">
          <a:off x="4633471" y="183624"/>
          <a:ext cx="3989828" cy="3107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400" b="1" dirty="0" smtClean="0">
              <a:solidFill>
                <a:schemeClr val="tx1"/>
              </a:solidFill>
            </a:rPr>
            <a:t>Cost-Burdened Share (Percent)</a:t>
          </a:r>
          <a:endParaRPr lang="en-US" sz="1400" b="1" dirty="0">
            <a:solidFill>
              <a:schemeClr val="tx1"/>
            </a:solidFill>
          </a:endParaRPr>
        </a:p>
      </cdr:txBody>
    </cdr:sp>
  </cdr:relSizeAnchor>
  <cdr:relSizeAnchor xmlns:cdr="http://schemas.openxmlformats.org/drawingml/2006/chartDrawing">
    <cdr:from>
      <cdr:x>0.01534</cdr:x>
      <cdr:y>0.84637</cdr:y>
    </cdr:from>
    <cdr:to>
      <cdr:x>1</cdr:x>
      <cdr:y>0.99764</cdr:y>
    </cdr:to>
    <cdr:sp macro="" textlink="">
      <cdr:nvSpPr>
        <cdr:cNvPr id="4" name="TextBox 6"/>
        <cdr:cNvSpPr txBox="1"/>
      </cdr:nvSpPr>
      <cdr:spPr>
        <a:xfrm xmlns:a="http://schemas.openxmlformats.org/drawingml/2006/main">
          <a:off x="130225" y="4305313"/>
          <a:ext cx="8360818" cy="769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solidFill>
                <a:srgbClr val="68525D"/>
              </a:solidFill>
            </a:rPr>
            <a:t>Notes: Median housing costs and household incomes are adjusted to 2014 dollars using the CPI-U for All Items. Housing costs include cash rent and utilities. Cost-burdened households pay more than 30% of income for housing. Households with zero or negative income are assumed to have severe burdens, while households paying no cash rent are assumed to be without burdens</a:t>
          </a:r>
          <a:r>
            <a:rPr lang="en-US" sz="1100" dirty="0" smtClean="0">
              <a:solidFill>
                <a:srgbClr val="68525D"/>
              </a:solidFill>
            </a:rPr>
            <a:t>.</a:t>
          </a:r>
        </a:p>
        <a:p xmlns:a="http://schemas.openxmlformats.org/drawingml/2006/main">
          <a:r>
            <a:rPr lang="en-US" sz="1100" dirty="0" smtClean="0">
              <a:solidFill>
                <a:srgbClr val="68525D"/>
              </a:solidFill>
            </a:rPr>
            <a:t>Source</a:t>
          </a:r>
          <a:r>
            <a:rPr lang="en-US" sz="1100" dirty="0">
              <a:solidFill>
                <a:srgbClr val="68525D"/>
              </a:solidFill>
            </a:rPr>
            <a:t>: JCHS tabulations of US Census Bureau, American Community Surveys.</a:t>
          </a: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0.0084</cdr:y>
    </cdr:from>
    <cdr:to>
      <cdr:x>0.6905</cdr:x>
      <cdr:y>0.07279</cdr:y>
    </cdr:to>
    <cdr:sp macro="" textlink="">
      <cdr:nvSpPr>
        <cdr:cNvPr id="2" name="TextBox 1"/>
        <cdr:cNvSpPr txBox="1"/>
      </cdr:nvSpPr>
      <cdr:spPr>
        <a:xfrm xmlns:a="http://schemas.openxmlformats.org/drawingml/2006/main">
          <a:off x="0" y="34257"/>
          <a:ext cx="5472112" cy="2626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rPr>
            <a:t>Share of Households with Cost Burdens (Percent)</a:t>
          </a:r>
          <a:endParaRPr lang="en-US" sz="1400" b="1" dirty="0">
            <a:solidFill>
              <a:schemeClr val="tx1"/>
            </a:solidFill>
          </a:endParaRPr>
        </a:p>
      </cdr:txBody>
    </cdr:sp>
  </cdr:relSizeAnchor>
  <cdr:relSizeAnchor xmlns:cdr="http://schemas.openxmlformats.org/drawingml/2006/chartDrawing">
    <cdr:from>
      <cdr:x>0.03669</cdr:x>
      <cdr:y>0.76361</cdr:y>
    </cdr:from>
    <cdr:to>
      <cdr:x>0.28315</cdr:x>
      <cdr:y>0.83214</cdr:y>
    </cdr:to>
    <cdr:sp macro="" textlink="">
      <cdr:nvSpPr>
        <cdr:cNvPr id="3" name="TextBox 1"/>
        <cdr:cNvSpPr txBox="1"/>
      </cdr:nvSpPr>
      <cdr:spPr>
        <a:xfrm xmlns:a="http://schemas.openxmlformats.org/drawingml/2006/main">
          <a:off x="290761" y="3570354"/>
          <a:ext cx="1953146" cy="3204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rgbClr val="49182D"/>
              </a:solidFill>
            </a:rPr>
            <a:t>Under $15,000</a:t>
          </a:r>
          <a:endParaRPr lang="en-US" sz="1200" b="1" dirty="0">
            <a:solidFill>
              <a:srgbClr val="49182D"/>
            </a:solidFill>
          </a:endParaRPr>
        </a:p>
      </cdr:txBody>
    </cdr:sp>
  </cdr:relSizeAnchor>
  <cdr:relSizeAnchor xmlns:cdr="http://schemas.openxmlformats.org/drawingml/2006/chartDrawing">
    <cdr:from>
      <cdr:x>0.22001</cdr:x>
      <cdr:y>0.76271</cdr:y>
    </cdr:from>
    <cdr:to>
      <cdr:x>0.46647</cdr:x>
      <cdr:y>0.83124</cdr:y>
    </cdr:to>
    <cdr:sp macro="" textlink="">
      <cdr:nvSpPr>
        <cdr:cNvPr id="4" name="TextBox 1"/>
        <cdr:cNvSpPr txBox="1"/>
      </cdr:nvSpPr>
      <cdr:spPr>
        <a:xfrm xmlns:a="http://schemas.openxmlformats.org/drawingml/2006/main">
          <a:off x="1743535" y="3566146"/>
          <a:ext cx="1953146" cy="3204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rgbClr val="49182D"/>
              </a:solidFill>
            </a:rPr>
            <a:t>$15,000–29,999</a:t>
          </a:r>
          <a:endParaRPr lang="en-US" sz="1200" b="1" dirty="0">
            <a:solidFill>
              <a:srgbClr val="49182D"/>
            </a:solidFill>
          </a:endParaRPr>
        </a:p>
      </cdr:txBody>
    </cdr:sp>
  </cdr:relSizeAnchor>
  <cdr:relSizeAnchor xmlns:cdr="http://schemas.openxmlformats.org/drawingml/2006/chartDrawing">
    <cdr:from>
      <cdr:x>0.39777</cdr:x>
      <cdr:y>0.76009</cdr:y>
    </cdr:from>
    <cdr:to>
      <cdr:x>0.64423</cdr:x>
      <cdr:y>0.82862</cdr:y>
    </cdr:to>
    <cdr:sp macro="" textlink="">
      <cdr:nvSpPr>
        <cdr:cNvPr id="5" name="TextBox 1"/>
        <cdr:cNvSpPr txBox="1"/>
      </cdr:nvSpPr>
      <cdr:spPr>
        <a:xfrm xmlns:a="http://schemas.openxmlformats.org/drawingml/2006/main">
          <a:off x="3152248" y="3553896"/>
          <a:ext cx="1953146" cy="3204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rgbClr val="49182D"/>
              </a:solidFill>
            </a:rPr>
            <a:t>$30,000–44,999</a:t>
          </a:r>
          <a:endParaRPr lang="en-US" sz="1200" b="1" dirty="0">
            <a:solidFill>
              <a:srgbClr val="49182D"/>
            </a:solidFill>
          </a:endParaRPr>
        </a:p>
      </cdr:txBody>
    </cdr:sp>
  </cdr:relSizeAnchor>
  <cdr:relSizeAnchor xmlns:cdr="http://schemas.openxmlformats.org/drawingml/2006/chartDrawing">
    <cdr:from>
      <cdr:x>0.58911</cdr:x>
      <cdr:y>0.75853</cdr:y>
    </cdr:from>
    <cdr:to>
      <cdr:x>0.83557</cdr:x>
      <cdr:y>0.82706</cdr:y>
    </cdr:to>
    <cdr:sp macro="" textlink="">
      <cdr:nvSpPr>
        <cdr:cNvPr id="6" name="TextBox 1"/>
        <cdr:cNvSpPr txBox="1"/>
      </cdr:nvSpPr>
      <cdr:spPr>
        <a:xfrm xmlns:a="http://schemas.openxmlformats.org/drawingml/2006/main">
          <a:off x="4668585" y="3023651"/>
          <a:ext cx="1953146" cy="273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rgbClr val="49182D"/>
              </a:solidFill>
            </a:rPr>
            <a:t>$45,000–74,999</a:t>
          </a:r>
          <a:endParaRPr lang="en-US" sz="1200" b="1" dirty="0">
            <a:solidFill>
              <a:srgbClr val="49182D"/>
            </a:solidFill>
          </a:endParaRPr>
        </a:p>
      </cdr:txBody>
    </cdr:sp>
  </cdr:relSizeAnchor>
  <cdr:relSizeAnchor xmlns:cdr="http://schemas.openxmlformats.org/drawingml/2006/chartDrawing">
    <cdr:from>
      <cdr:x>0.80826</cdr:x>
      <cdr:y>0.75464</cdr:y>
    </cdr:from>
    <cdr:to>
      <cdr:x>0.96932</cdr:x>
      <cdr:y>0.82317</cdr:y>
    </cdr:to>
    <cdr:sp macro="" textlink="">
      <cdr:nvSpPr>
        <cdr:cNvPr id="7" name="TextBox 1"/>
        <cdr:cNvSpPr txBox="1"/>
      </cdr:nvSpPr>
      <cdr:spPr>
        <a:xfrm xmlns:a="http://schemas.openxmlformats.org/drawingml/2006/main">
          <a:off x="6405305" y="3008145"/>
          <a:ext cx="1276368" cy="2731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smtClean="0">
              <a:solidFill>
                <a:srgbClr val="49182D"/>
              </a:solidFill>
            </a:rPr>
            <a:t>$75,000 and Over</a:t>
          </a:r>
          <a:endParaRPr lang="en-US" sz="1200" b="1" dirty="0">
            <a:solidFill>
              <a:srgbClr val="49182D"/>
            </a:solidFill>
          </a:endParaRPr>
        </a:p>
      </cdr:txBody>
    </cdr:sp>
  </cdr:relSizeAnchor>
  <cdr:relSizeAnchor xmlns:cdr="http://schemas.openxmlformats.org/drawingml/2006/chartDrawing">
    <cdr:from>
      <cdr:x>0.40623</cdr:x>
      <cdr:y>0.81241</cdr:y>
    </cdr:from>
    <cdr:to>
      <cdr:x>0.65383</cdr:x>
      <cdr:y>0.89485</cdr:y>
    </cdr:to>
    <cdr:sp macro="" textlink="">
      <cdr:nvSpPr>
        <cdr:cNvPr id="8" name="TextBox 7"/>
        <cdr:cNvSpPr txBox="1"/>
      </cdr:nvSpPr>
      <cdr:spPr>
        <a:xfrm xmlns:a="http://schemas.openxmlformats.org/drawingml/2006/main">
          <a:off x="4081220" y="3238431"/>
          <a:ext cx="2487520" cy="3286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accent3">
                  <a:lumMod val="50000"/>
                </a:schemeClr>
              </a:solidFill>
            </a:rPr>
            <a:t>Household Income</a:t>
          </a:r>
          <a:endParaRPr lang="en-US" sz="1400" b="1" dirty="0">
            <a:solidFill>
              <a:schemeClr val="accent3">
                <a:lumMod val="50000"/>
              </a:schemeClr>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cdr:y>
    </cdr:from>
    <cdr:to>
      <cdr:x>0.55372</cdr:x>
      <cdr:y>0.051</cdr:y>
    </cdr:to>
    <cdr:sp macro="" textlink="">
      <cdr:nvSpPr>
        <cdr:cNvPr id="2" name="TextBox 1"/>
        <cdr:cNvSpPr txBox="1"/>
      </cdr:nvSpPr>
      <cdr:spPr>
        <a:xfrm xmlns:a="http://schemas.openxmlformats.org/drawingml/2006/main">
          <a:off x="-457200" y="-1119280"/>
          <a:ext cx="4556894" cy="2531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Share of Renters with Cost Burdens (Percent)</a:t>
          </a:r>
          <a:endParaRPr lang="en-US" sz="1400" b="1" dirty="0">
            <a:solidFill>
              <a:schemeClr val="tx1"/>
            </a:solidFill>
          </a:endParaRPr>
        </a:p>
      </cdr:txBody>
    </cdr:sp>
  </cdr:relSizeAnchor>
  <cdr:relSizeAnchor xmlns:cdr="http://schemas.openxmlformats.org/drawingml/2006/chartDrawing">
    <cdr:from>
      <cdr:x>0.2505</cdr:x>
      <cdr:y>0.76668</cdr:y>
    </cdr:from>
    <cdr:to>
      <cdr:x>0.65278</cdr:x>
      <cdr:y>0.82751</cdr:y>
    </cdr:to>
    <cdr:sp macro="" textlink="">
      <cdr:nvSpPr>
        <cdr:cNvPr id="4" name="TextBox 3"/>
        <cdr:cNvSpPr txBox="1"/>
      </cdr:nvSpPr>
      <cdr:spPr>
        <a:xfrm xmlns:a="http://schemas.openxmlformats.org/drawingml/2006/main">
          <a:off x="2061487" y="3805820"/>
          <a:ext cx="3310613" cy="301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tx1"/>
              </a:solidFill>
            </a:rPr>
            <a:t>Household Income</a:t>
          </a:r>
          <a:endParaRPr lang="en-US" sz="1400" b="1" dirty="0">
            <a:solidFill>
              <a:schemeClr val="tx1"/>
            </a:solidFill>
          </a:endParaRPr>
        </a:p>
      </cdr:txBody>
    </cdr:sp>
  </cdr:relSizeAnchor>
  <cdr:relSizeAnchor xmlns:cdr="http://schemas.openxmlformats.org/drawingml/2006/chartDrawing">
    <cdr:from>
      <cdr:x>0</cdr:x>
      <cdr:y>0.8791</cdr:y>
    </cdr:from>
    <cdr:to>
      <cdr:x>1</cdr:x>
      <cdr:y>1</cdr:y>
    </cdr:to>
    <cdr:sp macro="" textlink="">
      <cdr:nvSpPr>
        <cdr:cNvPr id="5" name="TextBox 5"/>
        <cdr:cNvSpPr txBox="1"/>
      </cdr:nvSpPr>
      <cdr:spPr>
        <a:xfrm xmlns:a="http://schemas.openxmlformats.org/drawingml/2006/main">
          <a:off x="0" y="4386952"/>
          <a:ext cx="8229600"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Notes: </a:t>
          </a:r>
          <a:r>
            <a:rPr lang="en-US" sz="1100" dirty="0"/>
            <a:t>Cost-burdened households pay more than 30% of income for housing. Households with zero or negative income are assumed to have cost burdens, while households paying no cash rent are assumed to be without burdens. </a:t>
          </a:r>
          <a:endParaRPr lang="en-US" sz="1100" dirty="0" smtClean="0"/>
        </a:p>
        <a:p xmlns:a="http://schemas.openxmlformats.org/drawingml/2006/main">
          <a:r>
            <a:rPr lang="en-US" sz="1100" dirty="0" smtClean="0"/>
            <a:t>Source: JCHS tabulations of US Census Bureau, 2014 American Community Survey.</a:t>
          </a:r>
          <a:endParaRPr lang="en-US"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0.41667</cdr:x>
      <cdr:y>0.77579</cdr:y>
    </cdr:from>
    <cdr:to>
      <cdr:x>0.66667</cdr:x>
      <cdr:y>0.83317</cdr:y>
    </cdr:to>
    <cdr:sp macro="" textlink="">
      <cdr:nvSpPr>
        <cdr:cNvPr id="2" name="TextBox 1"/>
        <cdr:cNvSpPr txBox="1"/>
      </cdr:nvSpPr>
      <cdr:spPr>
        <a:xfrm xmlns:a="http://schemas.openxmlformats.org/drawingml/2006/main">
          <a:off x="3429000" y="3163887"/>
          <a:ext cx="2057400" cy="23401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dirty="0" smtClean="0">
              <a:solidFill>
                <a:schemeClr val="accent3">
                  <a:lumMod val="50000"/>
                </a:schemeClr>
              </a:solidFill>
            </a:rPr>
            <a:t>County Population</a:t>
          </a:r>
          <a:endParaRPr lang="en-US" sz="1600" b="1" dirty="0">
            <a:solidFill>
              <a:schemeClr val="accent3">
                <a:lumMod val="50000"/>
              </a:schemeClr>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0.00926</cdr:x>
      <cdr:y>0.02453</cdr:y>
    </cdr:from>
    <cdr:to>
      <cdr:x>0.84404</cdr:x>
      <cdr:y>0.08143</cdr:y>
    </cdr:to>
    <cdr:sp macro="" textlink="">
      <cdr:nvSpPr>
        <cdr:cNvPr id="2" name="TextBox 1"/>
        <cdr:cNvSpPr txBox="1"/>
      </cdr:nvSpPr>
      <cdr:spPr>
        <a:xfrm xmlns:a="http://schemas.openxmlformats.org/drawingml/2006/main">
          <a:off x="76912" y="103779"/>
          <a:ext cx="6933488" cy="2407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tx1"/>
              </a:solidFill>
            </a:rPr>
            <a:t>Monthly Spending by Renters in the Bottom Expenditure Quartile (Dollars)</a:t>
          </a:r>
          <a:endParaRPr lang="en-US" sz="1400" b="1" dirty="0">
            <a:solidFill>
              <a:schemeClr val="tx1"/>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0.83705</cdr:y>
    </cdr:from>
    <cdr:to>
      <cdr:x>0.96966</cdr:x>
      <cdr:y>0.99348</cdr:y>
    </cdr:to>
    <cdr:sp macro="" textlink="">
      <cdr:nvSpPr>
        <cdr:cNvPr id="2" name="TextBox 2"/>
        <cdr:cNvSpPr txBox="1"/>
      </cdr:nvSpPr>
      <cdr:spPr>
        <a:xfrm xmlns:a="http://schemas.openxmlformats.org/drawingml/2006/main">
          <a:off x="0" y="3952611"/>
          <a:ext cx="9776259"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50" dirty="0"/>
            <a:t>Notes: Household incomes are adjusted for inﬂation using the CPI-U for All Items. Household counts by income are based on three-year trailing averages. Very low-income renter households have incomes up to 50% of local area medians. </a:t>
          </a:r>
          <a:endParaRPr lang="en-US" sz="1050" dirty="0" smtClean="0"/>
        </a:p>
        <a:p xmlns:a="http://schemas.openxmlformats.org/drawingml/2006/main">
          <a:r>
            <a:rPr lang="en-US" sz="1050" dirty="0" smtClean="0"/>
            <a:t>Sources: </a:t>
          </a:r>
          <a:r>
            <a:rPr lang="en-US" sz="1050" dirty="0"/>
            <a:t>JCHS tabulations of US Census Bureau, Current Population Surveys; US Department of Housing and Urban Development, Worst Case Housing Needs Reports to Congress</a:t>
          </a:r>
          <a:r>
            <a:rPr lang="en-US" sz="1050" dirty="0" smtClean="0"/>
            <a:t>.</a:t>
          </a:r>
          <a:endParaRPr lang="en-US" sz="1050" dirty="0"/>
        </a:p>
      </cdr:txBody>
    </cdr:sp>
  </cdr:relSizeAnchor>
  <cdr:relSizeAnchor xmlns:cdr="http://schemas.openxmlformats.org/drawingml/2006/chartDrawing">
    <cdr:from>
      <cdr:x>0.07226</cdr:x>
      <cdr:y>0.10254</cdr:y>
    </cdr:from>
    <cdr:to>
      <cdr:x>0.30317</cdr:x>
      <cdr:y>0.69406</cdr:y>
    </cdr:to>
    <cdr:sp macro="" textlink="">
      <cdr:nvSpPr>
        <cdr:cNvPr id="3" name="Rectangle 2"/>
        <cdr:cNvSpPr/>
      </cdr:nvSpPr>
      <cdr:spPr>
        <a:xfrm xmlns:a="http://schemas.openxmlformats.org/drawingml/2006/main">
          <a:off x="594630" y="484214"/>
          <a:ext cx="1900338" cy="2793211"/>
        </a:xfrm>
        <a:prstGeom xmlns:a="http://schemas.openxmlformats.org/drawingml/2006/main" prst="rect">
          <a:avLst/>
        </a:prstGeom>
        <a:solidFill xmlns:a="http://schemas.openxmlformats.org/drawingml/2006/main">
          <a:schemeClr val="accent1">
            <a:alpha val="1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0.53199</cdr:x>
      <cdr:y>0.10254</cdr:y>
    </cdr:from>
    <cdr:to>
      <cdr:x>0.7629</cdr:x>
      <cdr:y>0.69407</cdr:y>
    </cdr:to>
    <cdr:sp macro="" textlink="">
      <cdr:nvSpPr>
        <cdr:cNvPr id="4" name="Rectangle 3"/>
        <cdr:cNvSpPr/>
      </cdr:nvSpPr>
      <cdr:spPr>
        <a:xfrm xmlns:a="http://schemas.openxmlformats.org/drawingml/2006/main">
          <a:off x="4378034" y="484215"/>
          <a:ext cx="1900338" cy="2793211"/>
        </a:xfrm>
        <a:prstGeom xmlns:a="http://schemas.openxmlformats.org/drawingml/2006/main" prst="rect">
          <a:avLst/>
        </a:prstGeom>
        <a:solidFill xmlns:a="http://schemas.openxmlformats.org/drawingml/2006/main">
          <a:schemeClr val="accent1">
            <a:alpha val="1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18.xml><?xml version="1.0" encoding="utf-8"?>
<c:userShapes xmlns:c="http://schemas.openxmlformats.org/drawingml/2006/chart">
  <cdr:relSizeAnchor xmlns:cdr="http://schemas.openxmlformats.org/drawingml/2006/chartDrawing">
    <cdr:from>
      <cdr:x>0.15052</cdr:x>
      <cdr:y>0.88442</cdr:y>
    </cdr:from>
    <cdr:to>
      <cdr:x>1</cdr:x>
      <cdr:y>0.93828</cdr:y>
    </cdr:to>
    <cdr:sp macro="" textlink="">
      <cdr:nvSpPr>
        <cdr:cNvPr id="3" name="TextBox 1"/>
        <cdr:cNvSpPr txBox="1"/>
      </cdr:nvSpPr>
      <cdr:spPr>
        <a:xfrm xmlns:a="http://schemas.openxmlformats.org/drawingml/2006/main">
          <a:off x="793263" y="4043578"/>
          <a:ext cx="447699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b="1" dirty="0" smtClean="0"/>
            <a:t>Black and Hispanic Population Share in Census Tract (Percent)</a:t>
          </a:r>
          <a:endParaRPr lang="en-US" sz="1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0.77125</cdr:x>
      <cdr:y>0.11326</cdr:y>
    </cdr:from>
    <cdr:to>
      <cdr:x>1</cdr:x>
      <cdr:y>0.68043</cdr:y>
    </cdr:to>
    <cdr:sp macro="" textlink="">
      <cdr:nvSpPr>
        <cdr:cNvPr id="5" name="Rectangle 4"/>
        <cdr:cNvSpPr/>
      </cdr:nvSpPr>
      <cdr:spPr>
        <a:xfrm xmlns:a="http://schemas.openxmlformats.org/drawingml/2006/main">
          <a:off x="6347040" y="535086"/>
          <a:ext cx="1882560" cy="2679535"/>
        </a:xfrm>
        <a:prstGeom xmlns:a="http://schemas.openxmlformats.org/drawingml/2006/main" prst="rect">
          <a:avLst/>
        </a:prstGeom>
        <a:solidFill xmlns:a="http://schemas.openxmlformats.org/drawingml/2006/main">
          <a:schemeClr val="accent1">
            <a:alpha val="1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0.31257</cdr:x>
      <cdr:y>0.11666</cdr:y>
    </cdr:from>
    <cdr:to>
      <cdr:x>0.53899</cdr:x>
      <cdr:y>0.67438</cdr:y>
    </cdr:to>
    <cdr:sp macro="" textlink="">
      <cdr:nvSpPr>
        <cdr:cNvPr id="4" name="Rectangle 3"/>
        <cdr:cNvSpPr/>
      </cdr:nvSpPr>
      <cdr:spPr>
        <a:xfrm xmlns:a="http://schemas.openxmlformats.org/drawingml/2006/main">
          <a:off x="2572298" y="551149"/>
          <a:ext cx="1863344" cy="2634897"/>
        </a:xfrm>
        <a:prstGeom xmlns:a="http://schemas.openxmlformats.org/drawingml/2006/main" prst="rect">
          <a:avLst/>
        </a:prstGeom>
        <a:solidFill xmlns:a="http://schemas.openxmlformats.org/drawingml/2006/main">
          <a:schemeClr val="accent1">
            <a:alpha val="1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cdr:x>
      <cdr:y>0</cdr:y>
    </cdr:from>
    <cdr:to>
      <cdr:x>0.82353</cdr:x>
      <cdr:y>0.05739</cdr:y>
    </cdr:to>
    <cdr:sp macro="" textlink="">
      <cdr:nvSpPr>
        <cdr:cNvPr id="2" name="TextBox 1"/>
        <cdr:cNvSpPr txBox="1"/>
      </cdr:nvSpPr>
      <cdr:spPr>
        <a:xfrm xmlns:a="http://schemas.openxmlformats.org/drawingml/2006/main">
          <a:off x="-485227" y="0"/>
          <a:ext cx="6777323" cy="2711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Renter Household Growth, 2005–15  (Millions)</a:t>
          </a:r>
          <a:endParaRPr lang="en-US" sz="1400" b="1" dirty="0">
            <a:solidFill>
              <a:schemeClr val="tx1"/>
            </a:solidFill>
          </a:endParaRPr>
        </a:p>
      </cdr:txBody>
    </cdr:sp>
  </cdr:relSizeAnchor>
  <cdr:relSizeAnchor xmlns:cdr="http://schemas.openxmlformats.org/drawingml/2006/chartDrawing">
    <cdr:from>
      <cdr:x>0.30893</cdr:x>
      <cdr:y>0.66462</cdr:y>
    </cdr:from>
    <cdr:to>
      <cdr:x>0.76904</cdr:x>
      <cdr:y>0.74556</cdr:y>
    </cdr:to>
    <cdr:sp macro="" textlink="">
      <cdr:nvSpPr>
        <cdr:cNvPr id="3" name="TextBox 2"/>
        <cdr:cNvSpPr txBox="1"/>
      </cdr:nvSpPr>
      <cdr:spPr>
        <a:xfrm xmlns:a="http://schemas.openxmlformats.org/drawingml/2006/main">
          <a:off x="2542370" y="3139931"/>
          <a:ext cx="3786522" cy="38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chemeClr val="accent3">
                  <a:lumMod val="50000"/>
                </a:schemeClr>
              </a:solidFill>
            </a:rPr>
            <a:t>Age Group</a:t>
          </a:r>
          <a:endParaRPr lang="en-US" sz="1600" b="1" dirty="0">
            <a:solidFill>
              <a:schemeClr val="accent3">
                <a:lumMod val="50000"/>
              </a:schemeClr>
            </a:solidFill>
          </a:endParaRPr>
        </a:p>
      </cdr:txBody>
    </cdr:sp>
  </cdr:relSizeAnchor>
  <cdr:relSizeAnchor xmlns:cdr="http://schemas.openxmlformats.org/drawingml/2006/chartDrawing">
    <cdr:from>
      <cdr:x>0.32168</cdr:x>
      <cdr:y>0.10583</cdr:y>
    </cdr:from>
    <cdr:to>
      <cdr:x>0.54694</cdr:x>
      <cdr:y>0.18849</cdr:y>
    </cdr:to>
    <cdr:sp macro="" textlink="">
      <cdr:nvSpPr>
        <cdr:cNvPr id="6" name="TextBox 5"/>
        <cdr:cNvSpPr txBox="1"/>
      </cdr:nvSpPr>
      <cdr:spPr>
        <a:xfrm xmlns:a="http://schemas.openxmlformats.org/drawingml/2006/main">
          <a:off x="2647309" y="500005"/>
          <a:ext cx="1853800" cy="3905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chemeClr val="accent1">
                  <a:lumMod val="90000"/>
                  <a:lumOff val="10000"/>
                </a:schemeClr>
              </a:solidFill>
            </a:rPr>
            <a:t>Generation</a:t>
          </a:r>
          <a:r>
            <a:rPr lang="en-US" sz="1600" dirty="0" smtClean="0">
              <a:solidFill>
                <a:schemeClr val="accent1">
                  <a:lumMod val="90000"/>
                  <a:lumOff val="10000"/>
                </a:schemeClr>
              </a:solidFill>
            </a:rPr>
            <a:t> </a:t>
          </a:r>
          <a:r>
            <a:rPr lang="en-US" sz="1600" b="1" dirty="0" smtClean="0">
              <a:solidFill>
                <a:schemeClr val="accent1">
                  <a:lumMod val="90000"/>
                  <a:lumOff val="10000"/>
                </a:schemeClr>
              </a:solidFill>
            </a:rPr>
            <a:t>X</a:t>
          </a:r>
          <a:endParaRPr lang="en-US" sz="1600" b="1" dirty="0">
            <a:solidFill>
              <a:schemeClr val="accent1">
                <a:lumMod val="90000"/>
                <a:lumOff val="10000"/>
              </a:schemeClr>
            </a:solidFill>
          </a:endParaRPr>
        </a:p>
      </cdr:txBody>
    </cdr:sp>
  </cdr:relSizeAnchor>
  <cdr:relSizeAnchor xmlns:cdr="http://schemas.openxmlformats.org/drawingml/2006/chartDrawing">
    <cdr:from>
      <cdr:x>0.53899</cdr:x>
      <cdr:y>0.10841</cdr:y>
    </cdr:from>
    <cdr:to>
      <cdr:x>0.77125</cdr:x>
      <cdr:y>0.18849</cdr:y>
    </cdr:to>
    <cdr:sp macro="" textlink="">
      <cdr:nvSpPr>
        <cdr:cNvPr id="7" name="TextBox 1"/>
        <cdr:cNvSpPr txBox="1"/>
      </cdr:nvSpPr>
      <cdr:spPr>
        <a:xfrm xmlns:a="http://schemas.openxmlformats.org/drawingml/2006/main">
          <a:off x="4435633" y="512194"/>
          <a:ext cx="1911407" cy="3783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1">
                  <a:lumMod val="90000"/>
                  <a:lumOff val="10000"/>
                </a:schemeClr>
              </a:solidFill>
            </a:rPr>
            <a:t>Baby Boom</a:t>
          </a:r>
          <a:endParaRPr lang="en-US" sz="1600" b="1" dirty="0">
            <a:solidFill>
              <a:schemeClr val="accent1">
                <a:lumMod val="90000"/>
                <a:lumOff val="10000"/>
              </a:schemeClr>
            </a:solidFill>
          </a:endParaRPr>
        </a:p>
      </cdr:txBody>
    </cdr:sp>
  </cdr:relSizeAnchor>
  <cdr:relSizeAnchor xmlns:cdr="http://schemas.openxmlformats.org/drawingml/2006/chartDrawing">
    <cdr:from>
      <cdr:x>0.09155</cdr:x>
      <cdr:y>0.10424</cdr:y>
    </cdr:from>
    <cdr:to>
      <cdr:x>0.30871</cdr:x>
      <cdr:y>0.18488</cdr:y>
    </cdr:to>
    <cdr:sp macro="" textlink="">
      <cdr:nvSpPr>
        <cdr:cNvPr id="8" name="TextBox 1"/>
        <cdr:cNvSpPr txBox="1"/>
      </cdr:nvSpPr>
      <cdr:spPr>
        <a:xfrm xmlns:a="http://schemas.openxmlformats.org/drawingml/2006/main">
          <a:off x="753393" y="519643"/>
          <a:ext cx="1787140" cy="4019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1">
                  <a:lumMod val="90000"/>
                  <a:lumOff val="10000"/>
                </a:schemeClr>
              </a:solidFill>
            </a:rPr>
            <a:t>Millennial</a:t>
          </a:r>
          <a:endParaRPr lang="en-US" sz="1600" b="1" dirty="0">
            <a:solidFill>
              <a:schemeClr val="accent1">
                <a:lumMod val="90000"/>
                <a:lumOff val="10000"/>
              </a:schemeClr>
            </a:solidFill>
          </a:endParaRPr>
        </a:p>
      </cdr:txBody>
    </cdr:sp>
  </cdr:relSizeAnchor>
  <cdr:relSizeAnchor xmlns:cdr="http://schemas.openxmlformats.org/drawingml/2006/chartDrawing">
    <cdr:from>
      <cdr:x>0.77125</cdr:x>
      <cdr:y>0.10632</cdr:y>
    </cdr:from>
    <cdr:to>
      <cdr:x>1</cdr:x>
      <cdr:y>0.17639</cdr:y>
    </cdr:to>
    <cdr:sp macro="" textlink="">
      <cdr:nvSpPr>
        <cdr:cNvPr id="9" name="TextBox 1"/>
        <cdr:cNvSpPr txBox="1"/>
      </cdr:nvSpPr>
      <cdr:spPr>
        <a:xfrm xmlns:a="http://schemas.openxmlformats.org/drawingml/2006/main">
          <a:off x="6347079" y="502320"/>
          <a:ext cx="1882521" cy="3310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1">
                  <a:lumMod val="90000"/>
                  <a:lumOff val="10000"/>
                </a:schemeClr>
              </a:solidFill>
            </a:rPr>
            <a:t>Pre-Baby Boom</a:t>
          </a:r>
          <a:endParaRPr lang="en-US" sz="1600" b="1" dirty="0">
            <a:solidFill>
              <a:schemeClr val="accent1">
                <a:lumMod val="90000"/>
                <a:lumOff val="10000"/>
              </a:schemeClr>
            </a:solidFill>
          </a:endParaRPr>
        </a:p>
      </cdr:txBody>
    </cdr:sp>
  </cdr:relSizeAnchor>
  <cdr:relSizeAnchor xmlns:cdr="http://schemas.openxmlformats.org/drawingml/2006/chartDrawing">
    <cdr:from>
      <cdr:x>0</cdr:x>
      <cdr:y>0.83675</cdr:y>
    </cdr:from>
    <cdr:to>
      <cdr:x>1</cdr:x>
      <cdr:y>0.92319</cdr:y>
    </cdr:to>
    <cdr:sp macro="" textlink="">
      <cdr:nvSpPr>
        <cdr:cNvPr id="10" name="TextBox 5"/>
        <cdr:cNvSpPr txBox="1"/>
      </cdr:nvSpPr>
      <cdr:spPr>
        <a:xfrm xmlns:a="http://schemas.openxmlformats.org/drawingml/2006/main">
          <a:off x="0" y="4479528"/>
          <a:ext cx="10070274" cy="4627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t>Note: Growth estimates are based on annual data that are three-year trailing averages</a:t>
          </a:r>
          <a:r>
            <a:rPr lang="en-US" sz="1100" dirty="0" smtClean="0"/>
            <a:t>.</a:t>
          </a:r>
        </a:p>
        <a:p xmlns:a="http://schemas.openxmlformats.org/drawingml/2006/main">
          <a:r>
            <a:rPr lang="en-US" sz="1100" dirty="0" smtClean="0"/>
            <a:t>Source: JCHS tabulations of US Census Bureau,  Current Population Surveys.</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0.37421</cdr:x>
      <cdr:y>0.07852</cdr:y>
    </cdr:to>
    <cdr:sp macro="" textlink="">
      <cdr:nvSpPr>
        <cdr:cNvPr id="2" name="TextBox 1"/>
        <cdr:cNvSpPr txBox="1"/>
      </cdr:nvSpPr>
      <cdr:spPr>
        <a:xfrm xmlns:a="http://schemas.openxmlformats.org/drawingml/2006/main">
          <a:off x="-457200" y="-1331913"/>
          <a:ext cx="3079598" cy="370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Renter Households (Millions)</a:t>
          </a:r>
          <a:endParaRPr lang="en-US" sz="1400" b="1" dirty="0">
            <a:solidFill>
              <a:schemeClr val="tx1"/>
            </a:solidFill>
          </a:endParaRPr>
        </a:p>
      </cdr:txBody>
    </cdr:sp>
  </cdr:relSizeAnchor>
  <cdr:relSizeAnchor xmlns:cdr="http://schemas.openxmlformats.org/drawingml/2006/chartDrawing">
    <cdr:from>
      <cdr:x>0</cdr:x>
      <cdr:y>0.90858</cdr:y>
    </cdr:from>
    <cdr:to>
      <cdr:x>1</cdr:x>
      <cdr:y>1</cdr:y>
    </cdr:to>
    <cdr:sp macro="" textlink="">
      <cdr:nvSpPr>
        <cdr:cNvPr id="3" name="TextBox 2"/>
        <cdr:cNvSpPr txBox="1"/>
      </cdr:nvSpPr>
      <cdr:spPr>
        <a:xfrm xmlns:a="http://schemas.openxmlformats.org/drawingml/2006/main">
          <a:off x="0" y="4292495"/>
          <a:ext cx="8229600" cy="4319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tx1"/>
              </a:solidFill>
            </a:rPr>
            <a:t>Note: </a:t>
          </a:r>
          <a:r>
            <a:rPr lang="en-US" dirty="0">
              <a:solidFill>
                <a:schemeClr val="tx1"/>
              </a:solidFill>
            </a:rPr>
            <a:t>H</a:t>
          </a:r>
          <a:r>
            <a:rPr lang="en-US" dirty="0" smtClean="0">
              <a:solidFill>
                <a:schemeClr val="tx1"/>
              </a:solidFill>
            </a:rPr>
            <a:t>ousehold counts</a:t>
          </a:r>
          <a:r>
            <a:rPr lang="en-US" sz="1100" dirty="0" smtClean="0">
              <a:solidFill>
                <a:schemeClr val="tx1"/>
              </a:solidFill>
            </a:rPr>
            <a:t> are three-year trailing averages and define children as under age 18 only.</a:t>
          </a:r>
        </a:p>
        <a:p xmlns:a="http://schemas.openxmlformats.org/drawingml/2006/main">
          <a:r>
            <a:rPr lang="en-US" sz="1100" dirty="0" smtClean="0">
              <a:solidFill>
                <a:schemeClr val="tx1"/>
              </a:solidFill>
            </a:rPr>
            <a:t>Source: JCHS tabulations of US Census Bureau, Current Population Surveys. </a:t>
          </a:r>
          <a:endParaRPr lang="en-US" sz="1100" dirty="0">
            <a:solidFill>
              <a:schemeClr val="tx1"/>
            </a:solidFill>
          </a:endParaRPr>
        </a:p>
      </cdr:txBody>
    </cdr:sp>
  </cdr:relSizeAnchor>
  <cdr:relSizeAnchor xmlns:cdr="http://schemas.openxmlformats.org/drawingml/2006/chartDrawing">
    <cdr:from>
      <cdr:x>0.1457</cdr:x>
      <cdr:y>0.76981</cdr:y>
    </cdr:from>
    <cdr:to>
      <cdr:x>0.28616</cdr:x>
      <cdr:y>0.83372</cdr:y>
    </cdr:to>
    <cdr:sp macro="" textlink="">
      <cdr:nvSpPr>
        <cdr:cNvPr id="4" name="TextBox 3"/>
        <cdr:cNvSpPr txBox="1"/>
      </cdr:nvSpPr>
      <cdr:spPr>
        <a:xfrm xmlns:a="http://schemas.openxmlformats.org/drawingml/2006/main">
          <a:off x="1199072" y="3636902"/>
          <a:ext cx="1155939" cy="30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chemeClr val="accent3">
                  <a:lumMod val="50000"/>
                </a:schemeClr>
              </a:solidFill>
            </a:rPr>
            <a:t>Age Group</a:t>
          </a:r>
          <a:endParaRPr lang="en-US" sz="1400" b="1" dirty="0">
            <a:solidFill>
              <a:schemeClr val="accent3">
                <a:lumMod val="50000"/>
              </a:schemeClr>
            </a:solidFill>
          </a:endParaRPr>
        </a:p>
      </cdr:txBody>
    </cdr:sp>
  </cdr:relSizeAnchor>
  <cdr:relSizeAnchor xmlns:cdr="http://schemas.openxmlformats.org/drawingml/2006/chartDrawing">
    <cdr:from>
      <cdr:x>0.44118</cdr:x>
      <cdr:y>0.76961</cdr:y>
    </cdr:from>
    <cdr:to>
      <cdr:x>0.58164</cdr:x>
      <cdr:y>0.83352</cdr:y>
    </cdr:to>
    <cdr:sp macro="" textlink="">
      <cdr:nvSpPr>
        <cdr:cNvPr id="5" name="TextBox 1"/>
        <cdr:cNvSpPr txBox="1"/>
      </cdr:nvSpPr>
      <cdr:spPr>
        <a:xfrm xmlns:a="http://schemas.openxmlformats.org/drawingml/2006/main">
          <a:off x="3630762" y="3635943"/>
          <a:ext cx="1155939" cy="3019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accent3">
                  <a:lumMod val="50000"/>
                </a:schemeClr>
              </a:solidFill>
            </a:rPr>
            <a:t>Income</a:t>
          </a:r>
          <a:endParaRPr lang="en-US" sz="1400" b="1" dirty="0">
            <a:solidFill>
              <a:schemeClr val="accent3">
                <a:lumMod val="50000"/>
              </a:schemeClr>
            </a:solidFill>
          </a:endParaRPr>
        </a:p>
      </cdr:txBody>
    </cdr:sp>
  </cdr:relSizeAnchor>
  <cdr:relSizeAnchor xmlns:cdr="http://schemas.openxmlformats.org/drawingml/2006/chartDrawing">
    <cdr:from>
      <cdr:x>0.75344</cdr:x>
      <cdr:y>0.76575</cdr:y>
    </cdr:from>
    <cdr:to>
      <cdr:x>0.95466</cdr:x>
      <cdr:y>0.83042</cdr:y>
    </cdr:to>
    <cdr:sp macro="" textlink="">
      <cdr:nvSpPr>
        <cdr:cNvPr id="6" name="TextBox 1"/>
        <cdr:cNvSpPr txBox="1"/>
      </cdr:nvSpPr>
      <cdr:spPr>
        <a:xfrm xmlns:a="http://schemas.openxmlformats.org/drawingml/2006/main">
          <a:off x="6200510" y="3617709"/>
          <a:ext cx="1655973" cy="3055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chemeClr val="accent3">
                  <a:lumMod val="50000"/>
                </a:schemeClr>
              </a:solidFill>
            </a:rPr>
            <a:t>Household</a:t>
          </a:r>
          <a:r>
            <a:rPr lang="en-US" sz="1400" b="1" dirty="0" smtClean="0">
              <a:solidFill>
                <a:schemeClr val="accent2"/>
              </a:solidFill>
            </a:rPr>
            <a:t> </a:t>
          </a:r>
          <a:r>
            <a:rPr lang="en-US" sz="1400" b="1" dirty="0" smtClean="0">
              <a:solidFill>
                <a:schemeClr val="accent3">
                  <a:lumMod val="50000"/>
                </a:schemeClr>
              </a:solidFill>
            </a:rPr>
            <a:t>Type</a:t>
          </a:r>
          <a:endParaRPr lang="en-US" sz="1400" b="1" dirty="0">
            <a:solidFill>
              <a:schemeClr val="accent3">
                <a:lumMod val="50000"/>
              </a:scheme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0.85482</cdr:y>
    </cdr:from>
    <cdr:to>
      <cdr:x>1</cdr:x>
      <cdr:y>0.97405</cdr:y>
    </cdr:to>
    <cdr:sp macro="" textlink="">
      <cdr:nvSpPr>
        <cdr:cNvPr id="2" name="TextBox 5"/>
        <cdr:cNvSpPr txBox="1"/>
      </cdr:nvSpPr>
      <cdr:spPr>
        <a:xfrm xmlns:a="http://schemas.openxmlformats.org/drawingml/2006/main">
          <a:off x="0" y="4302889"/>
          <a:ext cx="10232020" cy="60016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t>Notes: Estimates include vacant units for rent, rented but unoccupied, for sale, and sold but unoccupied. Single-family homes include mobile homes</a:t>
          </a:r>
          <a:r>
            <a:rPr lang="en-US" sz="1100" dirty="0" smtClean="0"/>
            <a:t>.</a:t>
          </a:r>
        </a:p>
        <a:p xmlns:a="http://schemas.openxmlformats.org/drawingml/2006/main">
          <a:r>
            <a:rPr lang="en-US" sz="1100" dirty="0" smtClean="0"/>
            <a:t>Source: JCHS tabulations of US Department of Housing and Urban Development, 2013 American Housing Survey.</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0.81377</cdr:y>
    </cdr:from>
    <cdr:to>
      <cdr:x>1</cdr:x>
      <cdr:y>0.94284</cdr:y>
    </cdr:to>
    <cdr:sp macro="" textlink="">
      <cdr:nvSpPr>
        <cdr:cNvPr id="2" name="TextBox 2"/>
        <cdr:cNvSpPr txBox="1"/>
      </cdr:nvSpPr>
      <cdr:spPr>
        <a:xfrm xmlns:a="http://schemas.openxmlformats.org/drawingml/2006/main">
          <a:off x="0" y="4057239"/>
          <a:ext cx="10070275" cy="6435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Notes: Estimates include only units with cash rent reported. Included in total net change but not shown separately are conversions to and from other uses, such as seasonal and non-residential.</a:t>
          </a:r>
        </a:p>
        <a:p xmlns:a="http://schemas.openxmlformats.org/drawingml/2006/main">
          <a:r>
            <a:rPr lang="en-US" sz="1100" dirty="0" smtClean="0"/>
            <a:t>Source: JCHS tabulations of US Department of Housing and Urban Development, 2003-2013 American Housing Surveys.</a:t>
          </a:r>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cdr:x>
      <cdr:y>0.83892</cdr:y>
    </cdr:from>
    <cdr:to>
      <cdr:x>0.99926</cdr:x>
      <cdr:y>1</cdr:y>
    </cdr:to>
    <cdr:sp macro="" textlink="">
      <cdr:nvSpPr>
        <cdr:cNvPr id="2" name="TextBox 7"/>
        <cdr:cNvSpPr txBox="1"/>
      </cdr:nvSpPr>
      <cdr:spPr>
        <a:xfrm xmlns:a="http://schemas.openxmlformats.org/drawingml/2006/main">
          <a:off x="0" y="4007345"/>
          <a:ext cx="8361861" cy="769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Notes</a:t>
          </a:r>
          <a:r>
            <a:rPr lang="en-US" sz="1100" dirty="0"/>
            <a:t>: Estimates exclude vacant units, no-cash rentals, and other rentals where rent is not paid monthly. Inadequate units lack complete bathrooms, running water, electricity, or have other indicators of major disrepair. For a complete deﬁnition, see HUD Codebook for the American Housing Survey, Public Use File</a:t>
          </a:r>
          <a:r>
            <a:rPr lang="en-US" sz="1100" dirty="0" smtClean="0"/>
            <a:t>.</a:t>
          </a:r>
        </a:p>
        <a:p xmlns:a="http://schemas.openxmlformats.org/drawingml/2006/main">
          <a:r>
            <a:rPr lang="en-US" sz="1100" dirty="0" smtClean="0"/>
            <a:t>Source</a:t>
          </a:r>
          <a:r>
            <a:rPr lang="en-US" sz="1100" dirty="0"/>
            <a:t>: JCHS tabulations of US Department of Housing and Urban Development, 2013 American Housing Survey</a:t>
          </a:r>
          <a:r>
            <a:rPr lang="en-US" sz="1100" dirty="0" smtClean="0"/>
            <a:t>.</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0.90596</cdr:x>
      <cdr:y>0.06248</cdr:y>
    </cdr:to>
    <cdr:sp macro="" textlink="">
      <cdr:nvSpPr>
        <cdr:cNvPr id="2" name="Text Box 5"/>
        <cdr:cNvSpPr txBox="1">
          <a:spLocks xmlns:a="http://schemas.openxmlformats.org/drawingml/2006/main" noChangeArrowheads="1"/>
        </cdr:cNvSpPr>
      </cdr:nvSpPr>
      <cdr:spPr bwMode="auto">
        <a:xfrm xmlns:a="http://schemas.openxmlformats.org/drawingml/2006/main">
          <a:off x="0" y="0"/>
          <a:ext cx="7395967" cy="307777"/>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Annual Change (Percent)</a:t>
          </a:r>
        </a:p>
      </cdr:txBody>
    </cdr:sp>
  </cdr:relSizeAnchor>
  <cdr:relSizeAnchor xmlns:cdr="http://schemas.openxmlformats.org/drawingml/2006/chartDrawing">
    <cdr:from>
      <cdr:x>0</cdr:x>
      <cdr:y>0.94483</cdr:y>
    </cdr:from>
    <cdr:to>
      <cdr:x>1</cdr:x>
      <cdr:y>0.99794</cdr:y>
    </cdr:to>
    <cdr:sp macro="" textlink="">
      <cdr:nvSpPr>
        <cdr:cNvPr id="3" name="TextBox 6"/>
        <cdr:cNvSpPr txBox="1"/>
      </cdr:nvSpPr>
      <cdr:spPr>
        <a:xfrm xmlns:a="http://schemas.openxmlformats.org/drawingml/2006/main">
          <a:off x="0" y="4654156"/>
          <a:ext cx="8163679"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defTabSz="457200"/>
          <a:r>
            <a:rPr lang="en-US" sz="1100" dirty="0" smtClean="0">
              <a:solidFill>
                <a:srgbClr val="68525D"/>
              </a:solidFill>
            </a:rPr>
            <a:t>Source</a:t>
          </a:r>
          <a:r>
            <a:rPr lang="en-US" sz="1100" dirty="0">
              <a:solidFill>
                <a:srgbClr val="68525D"/>
              </a:solidFill>
            </a:rPr>
            <a:t>: JCHS tabulations of US Bureau of Labor Statistics and MPF </a:t>
          </a:r>
          <a:r>
            <a:rPr lang="en-US" sz="1100" dirty="0" smtClean="0">
              <a:solidFill>
                <a:srgbClr val="68525D"/>
              </a:solidFill>
            </a:rPr>
            <a:t>Research data.</a:t>
          </a:r>
          <a:endParaRPr lang="en-US" sz="1100" dirty="0">
            <a:solidFill>
              <a:srgbClr val="68525D"/>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0.86319</cdr:y>
    </cdr:from>
    <cdr:to>
      <cdr:x>1</cdr:x>
      <cdr:y>0.99023</cdr:y>
    </cdr:to>
    <cdr:sp macro="" textlink="">
      <cdr:nvSpPr>
        <cdr:cNvPr id="2" name="TextBox 5"/>
        <cdr:cNvSpPr txBox="1"/>
      </cdr:nvSpPr>
      <cdr:spPr>
        <a:xfrm xmlns:a="http://schemas.openxmlformats.org/drawingml/2006/main">
          <a:off x="0" y="4078055"/>
          <a:ext cx="8229600" cy="6001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Notes: Estimates are based on a sample of apartments in investment-grade properties.  Data for 2010 are from the fourth quarter. Data from 2015 are as of the third quarter.</a:t>
          </a:r>
        </a:p>
        <a:p xmlns:a="http://schemas.openxmlformats.org/drawingml/2006/main">
          <a:r>
            <a:rPr lang="en-US" sz="1100" dirty="0" smtClean="0"/>
            <a:t>Source: JCHS tabulations of MPF Research data. </a:t>
          </a:r>
          <a:endParaRPr lang="en-US" sz="1100" dirty="0"/>
        </a:p>
      </cdr:txBody>
    </cdr:sp>
  </cdr:relSizeAnchor>
  <cdr:relSizeAnchor xmlns:cdr="http://schemas.openxmlformats.org/drawingml/2006/chartDrawing">
    <cdr:from>
      <cdr:x>0</cdr:x>
      <cdr:y>0</cdr:y>
    </cdr:from>
    <cdr:to>
      <cdr:x>0.48428</cdr:x>
      <cdr:y>0.07023</cdr:y>
    </cdr:to>
    <cdr:sp macro="" textlink="">
      <cdr:nvSpPr>
        <cdr:cNvPr id="3" name="TextBox 2"/>
        <cdr:cNvSpPr txBox="1"/>
      </cdr:nvSpPr>
      <cdr:spPr>
        <a:xfrm xmlns:a="http://schemas.openxmlformats.org/drawingml/2006/main">
          <a:off x="0" y="0"/>
          <a:ext cx="3985431" cy="331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Rental Vacancy Rate (Percent)</a:t>
          </a:r>
          <a:endParaRPr lang="en-US" sz="14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0.83464</cdr:x>
      <cdr:y>0.07256</cdr:y>
    </cdr:to>
    <cdr:sp macro="" textlink="">
      <cdr:nvSpPr>
        <cdr:cNvPr id="2" name="TextBox 2"/>
        <cdr:cNvSpPr txBox="1"/>
      </cdr:nvSpPr>
      <cdr:spPr>
        <a:xfrm xmlns:a="http://schemas.openxmlformats.org/drawingml/2006/main">
          <a:off x="0" y="0"/>
          <a:ext cx="6982715" cy="3431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b="1" dirty="0"/>
            <a:t>M</a:t>
          </a:r>
          <a:r>
            <a:rPr lang="en-US" sz="1400" b="1" dirty="0" smtClean="0"/>
            <a:t>ultifamily Units (Thousands)</a:t>
          </a:r>
          <a:endParaRPr lang="en-US" sz="1400" b="1" dirty="0"/>
        </a:p>
      </cdr:txBody>
    </cdr:sp>
  </cdr:relSizeAnchor>
  <cdr:relSizeAnchor xmlns:cdr="http://schemas.openxmlformats.org/drawingml/2006/chartDrawing">
    <cdr:from>
      <cdr:x>0</cdr:x>
      <cdr:y>0.89842</cdr:y>
    </cdr:from>
    <cdr:to>
      <cdr:x>1</cdr:x>
      <cdr:y>1</cdr:y>
    </cdr:to>
    <cdr:sp macro="" textlink="">
      <cdr:nvSpPr>
        <cdr:cNvPr id="3" name="TextBox 5"/>
        <cdr:cNvSpPr txBox="1"/>
      </cdr:nvSpPr>
      <cdr:spPr>
        <a:xfrm xmlns:a="http://schemas.openxmlformats.org/drawingml/2006/main">
          <a:off x="0" y="4400299"/>
          <a:ext cx="8366140" cy="4975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100" dirty="0"/>
            <a:t>Note: Estimates for 2015 are year-to-date through September and based on average monthly seasonally adjusted annual rates</a:t>
          </a:r>
          <a:r>
            <a:rPr lang="en-US" sz="1100" dirty="0" smtClean="0"/>
            <a:t>.</a:t>
          </a:r>
        </a:p>
        <a:p xmlns:a="http://schemas.openxmlformats.org/drawingml/2006/main">
          <a:r>
            <a:rPr lang="en-US" sz="1100" dirty="0" smtClean="0"/>
            <a:t>Source: JCHS tabulations of US </a:t>
          </a:r>
          <a:r>
            <a:rPr lang="en-US" sz="1100" dirty="0"/>
            <a:t>Census </a:t>
          </a:r>
          <a:r>
            <a:rPr lang="en-US" sz="1100" dirty="0" smtClean="0"/>
            <a:t>Bureau, New Residential Construction data.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5F8948E-004B-CF43-BFD1-999CC75A70A6}" type="datetimeFigureOut">
              <a:rPr lang="en-US" smtClean="0"/>
              <a:pPr/>
              <a:t>12/7/2015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213AC4-7397-F14A-955D-95B2F8031D05}" type="slidenum">
              <a:rPr lang="en-US" smtClean="0"/>
              <a:pPr/>
              <a:t>‹#›</a:t>
            </a:fld>
            <a:endParaRPr lang="en-US"/>
          </a:p>
        </p:txBody>
      </p:sp>
    </p:spTree>
    <p:extLst>
      <p:ext uri="{BB962C8B-B14F-4D97-AF65-F5344CB8AC3E}">
        <p14:creationId xmlns:p14="http://schemas.microsoft.com/office/powerpoint/2010/main" val="237512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E736914-28D3-BF4C-B04D-5D4B79BF1FD0}" type="datetimeFigureOut">
              <a:rPr lang="en-US" smtClean="0"/>
              <a:pPr/>
              <a:t>12/7/2015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FC324DE-EC36-D94B-8AAC-AEBB5A2B4B60}" type="slidenum">
              <a:rPr lang="en-US" smtClean="0"/>
              <a:pPr/>
              <a:t>‹#›</a:t>
            </a:fld>
            <a:endParaRPr lang="en-US"/>
          </a:p>
        </p:txBody>
      </p:sp>
    </p:spTree>
    <p:extLst>
      <p:ext uri="{BB962C8B-B14F-4D97-AF65-F5344CB8AC3E}">
        <p14:creationId xmlns:p14="http://schemas.microsoft.com/office/powerpoint/2010/main" val="34354277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24DE-EC36-D94B-8AAC-AEBB5A2B4B60}" type="slidenum">
              <a:rPr lang="en-US" smtClean="0"/>
              <a:pPr/>
              <a:t>3</a:t>
            </a:fld>
            <a:endParaRPr lang="en-US"/>
          </a:p>
        </p:txBody>
      </p:sp>
    </p:spTree>
    <p:extLst>
      <p:ext uri="{BB962C8B-B14F-4D97-AF65-F5344CB8AC3E}">
        <p14:creationId xmlns:p14="http://schemas.microsoft.com/office/powerpoint/2010/main" val="536557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12</a:t>
            </a:fld>
            <a:endParaRPr lang="en-US"/>
          </a:p>
        </p:txBody>
      </p:sp>
    </p:spTree>
    <p:extLst>
      <p:ext uri="{BB962C8B-B14F-4D97-AF65-F5344CB8AC3E}">
        <p14:creationId xmlns:p14="http://schemas.microsoft.com/office/powerpoint/2010/main" val="1201646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4625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73400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15</a:t>
            </a:fld>
            <a:endParaRPr lang="en-US"/>
          </a:p>
        </p:txBody>
      </p:sp>
    </p:spTree>
    <p:extLst>
      <p:ext uri="{BB962C8B-B14F-4D97-AF65-F5344CB8AC3E}">
        <p14:creationId xmlns:p14="http://schemas.microsoft.com/office/powerpoint/2010/main" val="323340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E52B90-49C1-4ADE-B81C-D171DAED7859}" type="slidenum">
              <a:rPr lang="en-US" smtClean="0"/>
              <a:pPr>
                <a:defRPr/>
              </a:pPr>
              <a:t>16</a:t>
            </a:fld>
            <a:endParaRPr lang="en-US"/>
          </a:p>
        </p:txBody>
      </p:sp>
    </p:spTree>
    <p:extLst>
      <p:ext uri="{BB962C8B-B14F-4D97-AF65-F5344CB8AC3E}">
        <p14:creationId xmlns:p14="http://schemas.microsoft.com/office/powerpoint/2010/main" val="145831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17</a:t>
            </a:fld>
            <a:endParaRPr lang="en-US"/>
          </a:p>
        </p:txBody>
      </p:sp>
    </p:spTree>
    <p:extLst>
      <p:ext uri="{BB962C8B-B14F-4D97-AF65-F5344CB8AC3E}">
        <p14:creationId xmlns:p14="http://schemas.microsoft.com/office/powerpoint/2010/main" val="3887569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24DE-EC36-D94B-8AAC-AEBB5A2B4B60}" type="slidenum">
              <a:rPr lang="en-US" smtClean="0"/>
              <a:pPr/>
              <a:t>18</a:t>
            </a:fld>
            <a:endParaRPr lang="en-US"/>
          </a:p>
        </p:txBody>
      </p:sp>
    </p:spTree>
    <p:extLst>
      <p:ext uri="{BB962C8B-B14F-4D97-AF65-F5344CB8AC3E}">
        <p14:creationId xmlns:p14="http://schemas.microsoft.com/office/powerpoint/2010/main" val="1326944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12679-08E0-4CAE-90AB-77C4CFE82873}" type="slidenum">
              <a:rPr lang="en-US" smtClean="0"/>
              <a:pPr/>
              <a:t>19</a:t>
            </a:fld>
            <a:endParaRPr lang="en-US"/>
          </a:p>
        </p:txBody>
      </p:sp>
    </p:spTree>
    <p:extLst>
      <p:ext uri="{BB962C8B-B14F-4D97-AF65-F5344CB8AC3E}">
        <p14:creationId xmlns:p14="http://schemas.microsoft.com/office/powerpoint/2010/main" val="139658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20</a:t>
            </a:fld>
            <a:endParaRPr lang="en-US"/>
          </a:p>
        </p:txBody>
      </p:sp>
    </p:spTree>
    <p:extLst>
      <p:ext uri="{BB962C8B-B14F-4D97-AF65-F5344CB8AC3E}">
        <p14:creationId xmlns:p14="http://schemas.microsoft.com/office/powerpoint/2010/main" val="278998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21</a:t>
            </a:fld>
            <a:endParaRPr lang="en-US"/>
          </a:p>
        </p:txBody>
      </p:sp>
    </p:spTree>
    <p:extLst>
      <p:ext uri="{BB962C8B-B14F-4D97-AF65-F5344CB8AC3E}">
        <p14:creationId xmlns:p14="http://schemas.microsoft.com/office/powerpoint/2010/main" val="47340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4</a:t>
            </a:fld>
            <a:endParaRPr lang="en-US"/>
          </a:p>
        </p:txBody>
      </p:sp>
    </p:spTree>
    <p:extLst>
      <p:ext uri="{BB962C8B-B14F-4D97-AF65-F5344CB8AC3E}">
        <p14:creationId xmlns:p14="http://schemas.microsoft.com/office/powerpoint/2010/main" val="899990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22</a:t>
            </a:fld>
            <a:endParaRPr lang="en-US"/>
          </a:p>
        </p:txBody>
      </p:sp>
    </p:spTree>
    <p:extLst>
      <p:ext uri="{BB962C8B-B14F-4D97-AF65-F5344CB8AC3E}">
        <p14:creationId xmlns:p14="http://schemas.microsoft.com/office/powerpoint/2010/main" val="1067749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F0085-83A8-475F-84C0-A037CD9A5B65}" type="slidenum">
              <a:rPr lang="en-US" smtClean="0"/>
              <a:pPr/>
              <a:t>23</a:t>
            </a:fld>
            <a:endParaRPr lang="en-US"/>
          </a:p>
        </p:txBody>
      </p:sp>
    </p:spTree>
    <p:extLst>
      <p:ext uri="{BB962C8B-B14F-4D97-AF65-F5344CB8AC3E}">
        <p14:creationId xmlns:p14="http://schemas.microsoft.com/office/powerpoint/2010/main" val="3113984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24DE-EC36-D94B-8AAC-AEBB5A2B4B60}" type="slidenum">
              <a:rPr lang="en-US" smtClean="0"/>
              <a:pPr/>
              <a:t>24</a:t>
            </a:fld>
            <a:endParaRPr lang="en-US"/>
          </a:p>
        </p:txBody>
      </p:sp>
    </p:spTree>
    <p:extLst>
      <p:ext uri="{BB962C8B-B14F-4D97-AF65-F5344CB8AC3E}">
        <p14:creationId xmlns:p14="http://schemas.microsoft.com/office/powerpoint/2010/main" val="1201646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25</a:t>
            </a:fld>
            <a:endParaRPr lang="en-US"/>
          </a:p>
        </p:txBody>
      </p:sp>
    </p:spTree>
    <p:extLst>
      <p:ext uri="{BB962C8B-B14F-4D97-AF65-F5344CB8AC3E}">
        <p14:creationId xmlns:p14="http://schemas.microsoft.com/office/powerpoint/2010/main" val="2418136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26</a:t>
            </a:fld>
            <a:endParaRPr lang="en-US"/>
          </a:p>
        </p:txBody>
      </p:sp>
    </p:spTree>
    <p:extLst>
      <p:ext uri="{BB962C8B-B14F-4D97-AF65-F5344CB8AC3E}">
        <p14:creationId xmlns:p14="http://schemas.microsoft.com/office/powerpoint/2010/main" val="1224511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27</a:t>
            </a:fld>
            <a:endParaRPr lang="en-US"/>
          </a:p>
        </p:txBody>
      </p:sp>
    </p:spTree>
    <p:extLst>
      <p:ext uri="{BB962C8B-B14F-4D97-AF65-F5344CB8AC3E}">
        <p14:creationId xmlns:p14="http://schemas.microsoft.com/office/powerpoint/2010/main" val="1225967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28</a:t>
            </a:fld>
            <a:endParaRPr lang="en-US"/>
          </a:p>
        </p:txBody>
      </p:sp>
    </p:spTree>
    <p:extLst>
      <p:ext uri="{BB962C8B-B14F-4D97-AF65-F5344CB8AC3E}">
        <p14:creationId xmlns:p14="http://schemas.microsoft.com/office/powerpoint/2010/main" val="1327969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29</a:t>
            </a:fld>
            <a:endParaRPr lang="en-US"/>
          </a:p>
        </p:txBody>
      </p:sp>
    </p:spTree>
    <p:extLst>
      <p:ext uri="{BB962C8B-B14F-4D97-AF65-F5344CB8AC3E}">
        <p14:creationId xmlns:p14="http://schemas.microsoft.com/office/powerpoint/2010/main" val="313011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5</a:t>
            </a:fld>
            <a:endParaRPr lang="en-US"/>
          </a:p>
        </p:txBody>
      </p:sp>
    </p:spTree>
    <p:extLst>
      <p:ext uri="{BB962C8B-B14F-4D97-AF65-F5344CB8AC3E}">
        <p14:creationId xmlns:p14="http://schemas.microsoft.com/office/powerpoint/2010/main" val="184784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6</a:t>
            </a:fld>
            <a:endParaRPr lang="en-US"/>
          </a:p>
        </p:txBody>
      </p:sp>
    </p:spTree>
    <p:extLst>
      <p:ext uri="{BB962C8B-B14F-4D97-AF65-F5344CB8AC3E}">
        <p14:creationId xmlns:p14="http://schemas.microsoft.com/office/powerpoint/2010/main" val="269858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324DE-EC36-D94B-8AAC-AEBB5A2B4B60}" type="slidenum">
              <a:rPr lang="en-US" smtClean="0"/>
              <a:pPr/>
              <a:t>7</a:t>
            </a:fld>
            <a:endParaRPr lang="en-US"/>
          </a:p>
        </p:txBody>
      </p:sp>
    </p:spTree>
    <p:extLst>
      <p:ext uri="{BB962C8B-B14F-4D97-AF65-F5344CB8AC3E}">
        <p14:creationId xmlns:p14="http://schemas.microsoft.com/office/powerpoint/2010/main" val="120164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8</a:t>
            </a:fld>
            <a:endParaRPr lang="en-US"/>
          </a:p>
        </p:txBody>
      </p:sp>
    </p:spTree>
    <p:extLst>
      <p:ext uri="{BB962C8B-B14F-4D97-AF65-F5344CB8AC3E}">
        <p14:creationId xmlns:p14="http://schemas.microsoft.com/office/powerpoint/2010/main" val="1125773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9</a:t>
            </a:fld>
            <a:endParaRPr lang="en-US"/>
          </a:p>
        </p:txBody>
      </p:sp>
    </p:spTree>
    <p:extLst>
      <p:ext uri="{BB962C8B-B14F-4D97-AF65-F5344CB8AC3E}">
        <p14:creationId xmlns:p14="http://schemas.microsoft.com/office/powerpoint/2010/main" val="151713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57174">
              <a:defRPr/>
            </a:pPr>
            <a:endParaRPr lang="en-US" dirty="0"/>
          </a:p>
        </p:txBody>
      </p:sp>
      <p:sp>
        <p:nvSpPr>
          <p:cNvPr id="4" name="Slide Number Placeholder 3"/>
          <p:cNvSpPr>
            <a:spLocks noGrp="1"/>
          </p:cNvSpPr>
          <p:nvPr>
            <p:ph type="sldNum" sz="quarter" idx="10"/>
          </p:nvPr>
        </p:nvSpPr>
        <p:spPr/>
        <p:txBody>
          <a:bodyPr/>
          <a:lstStyle/>
          <a:p>
            <a:fld id="{1FC324DE-EC36-D94B-8AAC-AEBB5A2B4B60}" type="slidenum">
              <a:rPr lang="en-US" smtClean="0"/>
              <a:pPr/>
              <a:t>10</a:t>
            </a:fld>
            <a:endParaRPr lang="en-US"/>
          </a:p>
        </p:txBody>
      </p:sp>
    </p:spTree>
    <p:extLst>
      <p:ext uri="{BB962C8B-B14F-4D97-AF65-F5344CB8AC3E}">
        <p14:creationId xmlns:p14="http://schemas.microsoft.com/office/powerpoint/2010/main" val="1074720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FC324DE-EC36-D94B-8AAC-AEBB5A2B4B60}" type="slidenum">
              <a:rPr lang="en-US" smtClean="0"/>
              <a:pPr/>
              <a:t>11</a:t>
            </a:fld>
            <a:endParaRPr lang="en-US"/>
          </a:p>
        </p:txBody>
      </p:sp>
    </p:spTree>
    <p:extLst>
      <p:ext uri="{BB962C8B-B14F-4D97-AF65-F5344CB8AC3E}">
        <p14:creationId xmlns:p14="http://schemas.microsoft.com/office/powerpoint/2010/main" val="201264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DIVIDER_7448.jpg"/>
          <p:cNvPicPr>
            <a:picLocks noChangeAspect="1"/>
          </p:cNvPicPr>
          <p:nvPr userDrawn="1"/>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5995685"/>
          </a:xfrm>
          <a:prstGeom prst="rect">
            <a:avLst/>
          </a:prstGeom>
        </p:spPr>
      </p:pic>
      <p:sp>
        <p:nvSpPr>
          <p:cNvPr id="2" name="Title 1"/>
          <p:cNvSpPr>
            <a:spLocks noGrp="1"/>
          </p:cNvSpPr>
          <p:nvPr>
            <p:ph type="ctrTitle"/>
          </p:nvPr>
        </p:nvSpPr>
        <p:spPr>
          <a:xfrm>
            <a:off x="914400" y="1467357"/>
            <a:ext cx="10363200" cy="1470025"/>
          </a:xfrm>
        </p:spPr>
        <p:txBody>
          <a:bodyPr>
            <a:normAutofit/>
          </a:bodyPr>
          <a:lstStyle>
            <a:lvl1pPr algn="ctr">
              <a:defRPr sz="4400" b="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7338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6C5737-1FD2-A549-8C7D-0E565AA8B7CE}"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139658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C5737-1FD2-A549-8C7D-0E565AA8B7CE}"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240044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46106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6C5737-1FD2-A549-8C7D-0E565AA8B7CE}"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1705654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6C5737-1FD2-A549-8C7D-0E565AA8B7CE}" type="datetimeFigureOut">
              <a:rPr lang="en-US" smtClean="0"/>
              <a:pPr/>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3625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6C5737-1FD2-A549-8C7D-0E565AA8B7CE}" type="datetimeFigureOut">
              <a:rPr lang="en-US" smtClean="0"/>
              <a:pPr/>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261040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201278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243713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48341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C5737-1FD2-A549-8C7D-0E565AA8B7CE}"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46193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190048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6C5737-1FD2-A549-8C7D-0E565AA8B7CE}" type="datetimeFigureOut">
              <a:rPr lang="en-US" smtClean="0"/>
              <a:pPr/>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02545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95685"/>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000" b="1" cap="a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1535498"/>
            <a:ext cx="103632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77403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9602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49602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15301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83727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09515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084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87775"/>
            <a:ext cx="4011084" cy="10536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487776"/>
            <a:ext cx="6815667" cy="5306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649826"/>
            <a:ext cx="4011084" cy="425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2400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60762"/>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81270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04015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01980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140" y="307851"/>
            <a:ext cx="10972800" cy="8114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332256"/>
            <a:ext cx="10972800" cy="472378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000">
                <a:solidFill>
                  <a:schemeClr val="bg1"/>
                </a:solidFill>
              </a:defRPr>
            </a:lvl1pPr>
          </a:lstStyle>
          <a:p>
            <a:fld id="{AC70D86C-0A2F-494A-956F-AD8466064821}" type="slidenum">
              <a:rPr lang="en-US" smtClean="0"/>
              <a:pPr/>
              <a:t>‹#›</a:t>
            </a:fld>
            <a:endParaRPr lang="en-US" dirty="0"/>
          </a:p>
        </p:txBody>
      </p:sp>
      <p:sp>
        <p:nvSpPr>
          <p:cNvPr id="9" name="TextBox 8"/>
          <p:cNvSpPr txBox="1"/>
          <p:nvPr userDrawn="1"/>
        </p:nvSpPr>
        <p:spPr>
          <a:xfrm>
            <a:off x="2387928" y="6627168"/>
            <a:ext cx="8639957" cy="184666"/>
          </a:xfrm>
          <a:prstGeom prst="rect">
            <a:avLst/>
          </a:prstGeom>
          <a:noFill/>
        </p:spPr>
        <p:txBody>
          <a:bodyPr wrap="square" rtlCol="0">
            <a:spAutoFit/>
          </a:bodyPr>
          <a:lstStyle/>
          <a:p>
            <a:pPr algn="ctr"/>
            <a:r>
              <a:rPr lang="en-US" sz="600" b="0" kern="0" spc="100" dirty="0" smtClean="0">
                <a:solidFill>
                  <a:schemeClr val="tx1">
                    <a:lumMod val="50000"/>
                  </a:schemeClr>
                </a:solidFill>
                <a:latin typeface="+mn-lt"/>
                <a:ea typeface="+mn-ea"/>
                <a:cs typeface="+mn-cs"/>
              </a:rPr>
              <a:t>© PRESIDENT AND FELLOWS OF HARVARD COLLEGE</a:t>
            </a:r>
            <a:endParaRPr lang="en-US" sz="600" b="0" kern="0" spc="100" dirty="0">
              <a:solidFill>
                <a:schemeClr val="tx1">
                  <a:lumMod val="50000"/>
                </a:schemeClr>
              </a:solidFill>
            </a:endParaRPr>
          </a:p>
        </p:txBody>
      </p:sp>
    </p:spTree>
    <p:extLst>
      <p:ext uri="{BB962C8B-B14F-4D97-AF65-F5344CB8AC3E}">
        <p14:creationId xmlns:p14="http://schemas.microsoft.com/office/powerpoint/2010/main" val="2940522271"/>
      </p:ext>
    </p:extLst>
  </p:cSld>
  <p:clrMap bg1="lt1" tx1="dk1" bg2="lt2" tx2="dk2" accent1="accent1" accent2="accent2" accent3="accent3" accent4="accent4" accent5="accent5" accent6="accent6" hlink="hlink" folHlink="folHlink"/>
  <p:sldLayoutIdLst>
    <p:sldLayoutId id="214748370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defTabSz="457200" rtl="0" eaLnBrk="1" latinLnBrk="0" hangingPunct="1">
        <a:spcBef>
          <a:spcPct val="0"/>
        </a:spcBef>
        <a:buNone/>
        <a:defRPr sz="3000" b="1" kern="1200">
          <a:solidFill>
            <a:srgbClr val="5393A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3723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C5737-1FD2-A549-8C7D-0E565AA8B7CE}" type="datetimeFigureOut">
              <a:rPr lang="en-US" smtClean="0"/>
              <a:pPr/>
              <a:t>12/7/2015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31607835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2477"/>
          <a:stretch/>
        </p:blipFill>
        <p:spPr>
          <a:xfrm>
            <a:off x="92689" y="63499"/>
            <a:ext cx="12001500" cy="5852160"/>
          </a:xfrm>
        </p:spPr>
      </p:pic>
      <p:sp>
        <p:nvSpPr>
          <p:cNvPr id="3" name="Title 3"/>
          <p:cNvSpPr txBox="1">
            <a:spLocks/>
          </p:cNvSpPr>
          <p:nvPr/>
        </p:nvSpPr>
        <p:spPr>
          <a:xfrm>
            <a:off x="2819400" y="4762500"/>
            <a:ext cx="7874000" cy="48767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5393AB"/>
                </a:solidFill>
                <a:latin typeface="+mj-lt"/>
                <a:ea typeface="+mj-ea"/>
                <a:cs typeface="+mj-cs"/>
              </a:defRPr>
            </a:lvl1pPr>
          </a:lstStyle>
          <a:p>
            <a:pPr algn="r"/>
            <a:r>
              <a:rPr lang="en-US" sz="1400" b="0" spc="300" dirty="0" smtClean="0">
                <a:solidFill>
                  <a:schemeClr val="bg1"/>
                </a:solidFill>
              </a:rPr>
              <a:t>Supported </a:t>
            </a:r>
            <a:r>
              <a:rPr lang="en-US" sz="1400" b="0" spc="300" dirty="0">
                <a:solidFill>
                  <a:schemeClr val="bg1"/>
                </a:solidFill>
              </a:rPr>
              <a:t>by the John D. and Catherine T. MacArthur Foundation  </a:t>
            </a:r>
          </a:p>
        </p:txBody>
      </p:sp>
    </p:spTree>
    <p:extLst>
      <p:ext uri="{BB962C8B-B14F-4D97-AF65-F5344CB8AC3E}">
        <p14:creationId xmlns:p14="http://schemas.microsoft.com/office/powerpoint/2010/main" val="2519337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307851"/>
            <a:ext cx="11019097" cy="811431"/>
          </a:xfrm>
        </p:spPr>
        <p:txBody>
          <a:bodyPr>
            <a:noAutofit/>
          </a:bodyPr>
          <a:lstStyle/>
          <a:p>
            <a:r>
              <a:rPr lang="en-US" sz="2400" dirty="0"/>
              <a:t>While Filtering Helps to Replenish the Supply, Affordable Units Are Often Lost to Upgrading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7880548"/>
              </p:ext>
            </p:extLst>
          </p:nvPr>
        </p:nvGraphicFramePr>
        <p:xfrm>
          <a:off x="1080655" y="1331914"/>
          <a:ext cx="10070275" cy="498575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r>
              <a:rPr lang="en-US" dirty="0" smtClean="0"/>
              <a:t>17</a:t>
            </a:r>
            <a:endParaRPr lang="en-US" dirty="0"/>
          </a:p>
        </p:txBody>
      </p:sp>
    </p:spTree>
    <p:extLst>
      <p:ext uri="{BB962C8B-B14F-4D97-AF65-F5344CB8AC3E}">
        <p14:creationId xmlns:p14="http://schemas.microsoft.com/office/powerpoint/2010/main" val="3844141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1" y="307851"/>
            <a:ext cx="10984675" cy="811431"/>
          </a:xfrm>
        </p:spPr>
        <p:txBody>
          <a:bodyPr>
            <a:noAutofit/>
          </a:bodyPr>
          <a:lstStyle/>
          <a:p>
            <a:r>
              <a:rPr lang="en-US" sz="2400" dirty="0"/>
              <a:t>Lowest-Cost Rentals are Most Likely to Have Major Quality Issues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6518813"/>
              </p:ext>
            </p:extLst>
          </p:nvPr>
        </p:nvGraphicFramePr>
        <p:xfrm>
          <a:off x="1080655" y="1331914"/>
          <a:ext cx="10058400" cy="477678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11</a:t>
            </a:fld>
            <a:endParaRPr lang="en-US"/>
          </a:p>
        </p:txBody>
      </p:sp>
    </p:spTree>
    <p:extLst>
      <p:ext uri="{BB962C8B-B14F-4D97-AF65-F5344CB8AC3E}">
        <p14:creationId xmlns:p14="http://schemas.microsoft.com/office/powerpoint/2010/main" val="2123996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Rental Market Conditions</a:t>
            </a:r>
          </a:p>
        </p:txBody>
      </p:sp>
    </p:spTree>
    <p:extLst>
      <p:ext uri="{BB962C8B-B14F-4D97-AF65-F5344CB8AC3E}">
        <p14:creationId xmlns:p14="http://schemas.microsoft.com/office/powerpoint/2010/main" val="2563717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2" y="307851"/>
            <a:ext cx="10972800" cy="811431"/>
          </a:xfrm>
        </p:spPr>
        <p:txBody>
          <a:bodyPr>
            <a:noAutofit/>
          </a:bodyPr>
          <a:lstStyle/>
          <a:p>
            <a:r>
              <a:rPr lang="en-US" sz="2400" dirty="0"/>
              <a:t>Rent Increases Continue to Outpace Inflation</a:t>
            </a:r>
          </a:p>
        </p:txBody>
      </p:sp>
      <p:sp>
        <p:nvSpPr>
          <p:cNvPr id="4" name="Slide Number Placeholder 3"/>
          <p:cNvSpPr>
            <a:spLocks noGrp="1"/>
          </p:cNvSpPr>
          <p:nvPr>
            <p:ph type="sldNum" sz="quarter" idx="12"/>
          </p:nvPr>
        </p:nvSpPr>
        <p:spPr/>
        <p:txBody>
          <a:bodyPr/>
          <a:lstStyle/>
          <a:p>
            <a:fld id="{AC70D86C-0A2F-494A-956F-AD8466064821}" type="slidenum">
              <a:rPr lang="en-US" smtClean="0">
                <a:solidFill>
                  <a:prstClr val="white"/>
                </a:solidFill>
              </a:rPr>
              <a:pPr/>
              <a:t>13</a:t>
            </a:fld>
            <a:endParaRPr lang="en-US">
              <a:solidFill>
                <a:prstClr val="white"/>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37376748"/>
              </p:ext>
            </p:extLst>
          </p:nvPr>
        </p:nvGraphicFramePr>
        <p:xfrm>
          <a:off x="1092530" y="1124465"/>
          <a:ext cx="10070275" cy="49259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2148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6" y="307851"/>
            <a:ext cx="10972801" cy="811431"/>
          </a:xfrm>
        </p:spPr>
        <p:txBody>
          <a:bodyPr>
            <a:normAutofit fontScale="90000"/>
          </a:bodyPr>
          <a:lstStyle/>
          <a:p>
            <a:r>
              <a:rPr lang="en-US" dirty="0" smtClean="0"/>
              <a:t>Vacancy Rates Have Fallen Sharply in Markets Across the Country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68446"/>
              </p:ext>
            </p:extLst>
          </p:nvPr>
        </p:nvGraphicFramePr>
        <p:xfrm>
          <a:off x="1080654" y="1231900"/>
          <a:ext cx="10070275" cy="482441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2941756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6" y="307851"/>
            <a:ext cx="10984676" cy="811431"/>
          </a:xfrm>
        </p:spPr>
        <p:txBody>
          <a:bodyPr>
            <a:noAutofit/>
          </a:bodyPr>
          <a:lstStyle/>
          <a:p>
            <a:r>
              <a:rPr lang="en-US" sz="2400" dirty="0"/>
              <a:t>Multifamily Starts Are at Their Highest Level Since the 1980s, and Completions Are Set to Increase</a:t>
            </a:r>
          </a:p>
        </p:txBody>
      </p:sp>
      <p:sp>
        <p:nvSpPr>
          <p:cNvPr id="4" name="Slide Number Placeholder 3"/>
          <p:cNvSpPr>
            <a:spLocks noGrp="1"/>
          </p:cNvSpPr>
          <p:nvPr>
            <p:ph type="sldNum" sz="quarter" idx="12"/>
          </p:nvPr>
        </p:nvSpPr>
        <p:spPr/>
        <p:txBody>
          <a:bodyPr/>
          <a:lstStyle/>
          <a:p>
            <a:fld id="{AC70D86C-0A2F-494A-956F-AD8466064821}" type="slidenum">
              <a:rPr lang="en-US" smtClean="0"/>
              <a:pPr/>
              <a:t>15</a:t>
            </a:fld>
            <a:endParaRPr lang="en-US" dirty="0"/>
          </a:p>
        </p:txBody>
      </p:sp>
      <p:graphicFrame>
        <p:nvGraphicFramePr>
          <p:cNvPr id="5" name="Chart 4"/>
          <p:cNvGraphicFramePr/>
          <p:nvPr>
            <p:extLst>
              <p:ext uri="{D42A27DB-BD31-4B8C-83A1-F6EECF244321}">
                <p14:modId xmlns:p14="http://schemas.microsoft.com/office/powerpoint/2010/main" val="2386286718"/>
              </p:ext>
            </p:extLst>
          </p:nvPr>
        </p:nvGraphicFramePr>
        <p:xfrm>
          <a:off x="1080655" y="1198181"/>
          <a:ext cx="10058400" cy="4897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8301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391425080"/>
              </p:ext>
            </p:extLst>
          </p:nvPr>
        </p:nvGraphicFramePr>
        <p:xfrm>
          <a:off x="1080655" y="1143001"/>
          <a:ext cx="10058400" cy="49690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7517" y="228601"/>
            <a:ext cx="10972800" cy="914400"/>
          </a:xfrm>
        </p:spPr>
        <p:txBody>
          <a:bodyPr vert="horz" lIns="91429" tIns="45714" rIns="91429" bIns="45714" rtlCol="0" anchor="ctr">
            <a:noAutofit/>
          </a:bodyPr>
          <a:lstStyle/>
          <a:p>
            <a:r>
              <a:rPr lang="en-US" sz="2400" dirty="0"/>
              <a:t>Prices for Apartment Properties Have Rebounded Well Beyond Their Previous Peak</a:t>
            </a:r>
          </a:p>
        </p:txBody>
      </p:sp>
    </p:spTree>
    <p:extLst>
      <p:ext uri="{BB962C8B-B14F-4D97-AF65-F5344CB8AC3E}">
        <p14:creationId xmlns:p14="http://schemas.microsoft.com/office/powerpoint/2010/main" val="3682773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1" y="307851"/>
            <a:ext cx="10984675" cy="811431"/>
          </a:xfrm>
        </p:spPr>
        <p:txBody>
          <a:bodyPr>
            <a:noAutofit/>
          </a:bodyPr>
          <a:lstStyle/>
          <a:p>
            <a:r>
              <a:rPr lang="en-US" sz="2400" dirty="0"/>
              <a:t>Private Lenders Have Ramped Up Multifamily Lending, Reducing the Government’s Footprint in the Market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5942553"/>
              </p:ext>
            </p:extLst>
          </p:nvPr>
        </p:nvGraphicFramePr>
        <p:xfrm>
          <a:off x="1080655" y="1294087"/>
          <a:ext cx="10058400" cy="476087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17</a:t>
            </a:fld>
            <a:endParaRPr lang="en-US"/>
          </a:p>
        </p:txBody>
      </p:sp>
      <p:sp>
        <p:nvSpPr>
          <p:cNvPr id="6" name="TextBox 1"/>
          <p:cNvSpPr txBox="1"/>
          <p:nvPr/>
        </p:nvSpPr>
        <p:spPr>
          <a:xfrm>
            <a:off x="1164658" y="1477567"/>
            <a:ext cx="7977530" cy="4237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Multifamily Loan Originations (Billions of Dollars)</a:t>
            </a:r>
          </a:p>
        </p:txBody>
      </p:sp>
      <p:sp>
        <p:nvSpPr>
          <p:cNvPr id="8" name="Rectangle 7"/>
          <p:cNvSpPr/>
          <p:nvPr/>
        </p:nvSpPr>
        <p:spPr>
          <a:xfrm>
            <a:off x="2559489" y="2046942"/>
            <a:ext cx="1299911" cy="2506008"/>
          </a:xfrm>
          <a:prstGeom prst="rect">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9" name="Rectangle 8"/>
          <p:cNvSpPr/>
          <p:nvPr/>
        </p:nvSpPr>
        <p:spPr>
          <a:xfrm>
            <a:off x="5097737" y="2046942"/>
            <a:ext cx="1299911" cy="2506008"/>
          </a:xfrm>
          <a:prstGeom prst="rect">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Rectangle 9"/>
          <p:cNvSpPr/>
          <p:nvPr/>
        </p:nvSpPr>
        <p:spPr>
          <a:xfrm>
            <a:off x="7635985" y="2046942"/>
            <a:ext cx="1299911" cy="2506008"/>
          </a:xfrm>
          <a:prstGeom prst="rect">
            <a:avLst/>
          </a:prstGeom>
          <a:solidFill>
            <a:schemeClr val="tx1">
              <a:alpha val="20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Tree>
    <p:extLst>
      <p:ext uri="{BB962C8B-B14F-4D97-AF65-F5344CB8AC3E}">
        <p14:creationId xmlns:p14="http://schemas.microsoft.com/office/powerpoint/2010/main" val="1314351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Rental Housing Affordability</a:t>
            </a:r>
            <a:endParaRPr lang="en-US" dirty="0"/>
          </a:p>
        </p:txBody>
      </p:sp>
    </p:spTree>
    <p:extLst>
      <p:ext uri="{BB962C8B-B14F-4D97-AF65-F5344CB8AC3E}">
        <p14:creationId xmlns:p14="http://schemas.microsoft.com/office/powerpoint/2010/main" val="1963856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1" y="307851"/>
            <a:ext cx="10984675" cy="811431"/>
          </a:xfrm>
        </p:spPr>
        <p:txBody>
          <a:bodyPr>
            <a:noAutofit/>
          </a:bodyPr>
          <a:lstStyle/>
          <a:p>
            <a:r>
              <a:rPr lang="en-US" sz="2400" dirty="0"/>
              <a:t>The Share of Renter Households Facing Cost Burdens Remains High as Income Growth Lags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2290686"/>
              </p:ext>
            </p:extLst>
          </p:nvPr>
        </p:nvGraphicFramePr>
        <p:xfrm>
          <a:off x="1080656" y="1143001"/>
          <a:ext cx="10070274" cy="487779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3935603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5400" dirty="0"/>
              <a:t>America’s Rental Housing </a:t>
            </a:r>
            <a:r>
              <a:rPr lang="en-US" sz="3100" dirty="0"/>
              <a:t/>
            </a:r>
            <a:br>
              <a:rPr lang="en-US" sz="3100" dirty="0"/>
            </a:br>
            <a:r>
              <a:rPr lang="en-US" sz="3200" dirty="0"/>
              <a:t>Expanding Options for Diverse and Growing Demand</a:t>
            </a:r>
          </a:p>
        </p:txBody>
      </p:sp>
    </p:spTree>
    <p:extLst>
      <p:ext uri="{BB962C8B-B14F-4D97-AF65-F5344CB8AC3E}">
        <p14:creationId xmlns:p14="http://schemas.microsoft.com/office/powerpoint/2010/main" val="1893097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6" y="307851"/>
            <a:ext cx="10960926" cy="811431"/>
          </a:xfrm>
        </p:spPr>
        <p:txBody>
          <a:bodyPr>
            <a:noAutofit/>
          </a:bodyPr>
          <a:lstStyle/>
          <a:p>
            <a:r>
              <a:rPr lang="en-US" sz="2400" dirty="0"/>
              <a:t>Cost Burdens Are a Fact of Life for Lowest-Income Renters, But Are Becoming More Common Among Middle-Income Households as Well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9006678"/>
              </p:ext>
            </p:extLst>
          </p:nvPr>
        </p:nvGraphicFramePr>
        <p:xfrm>
          <a:off x="1104405" y="1271712"/>
          <a:ext cx="10046525" cy="407181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solidFill>
                  <a:prstClr val="white"/>
                </a:solidFill>
              </a:rPr>
              <a:pPr/>
              <a:t>20</a:t>
            </a:fld>
            <a:endParaRPr lang="en-US">
              <a:solidFill>
                <a:prstClr val="white"/>
              </a:solidFill>
            </a:endParaRPr>
          </a:p>
        </p:txBody>
      </p:sp>
      <p:sp>
        <p:nvSpPr>
          <p:cNvPr id="6" name="TextBox 5"/>
          <p:cNvSpPr txBox="1"/>
          <p:nvPr/>
        </p:nvSpPr>
        <p:spPr>
          <a:xfrm>
            <a:off x="1104405" y="5307900"/>
            <a:ext cx="10046525" cy="769441"/>
          </a:xfrm>
          <a:prstGeom prst="rect">
            <a:avLst/>
          </a:prstGeom>
          <a:noFill/>
        </p:spPr>
        <p:txBody>
          <a:bodyPr wrap="square" rtlCol="0">
            <a:spAutoFit/>
          </a:bodyPr>
          <a:lstStyle/>
          <a:p>
            <a:r>
              <a:rPr lang="en-US" sz="1100" dirty="0"/>
              <a:t>Notes: Household incomes are adjusted to 2014 dollars using the CPI-U for All Items. Moderately (severely) cost-burdened households pay more than 30% and up to 50% (more than 50%) of income for housing. Households with zero or negative income are assumed to have severe burdens, while households paying no cash rent are assumed to be without burdens.</a:t>
            </a:r>
          </a:p>
          <a:p>
            <a:r>
              <a:rPr lang="en-US" sz="1100" dirty="0"/>
              <a:t>Source: JCHS tabulations of US Census Bureau, American Community Surveys.</a:t>
            </a:r>
          </a:p>
        </p:txBody>
      </p:sp>
    </p:spTree>
    <p:extLst>
      <p:ext uri="{BB962C8B-B14F-4D97-AF65-F5344CB8AC3E}">
        <p14:creationId xmlns:p14="http://schemas.microsoft.com/office/powerpoint/2010/main" val="3396783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2" y="307851"/>
            <a:ext cx="10972800" cy="811431"/>
          </a:xfrm>
        </p:spPr>
        <p:txBody>
          <a:bodyPr>
            <a:noAutofit/>
          </a:bodyPr>
          <a:lstStyle/>
          <a:p>
            <a:r>
              <a:rPr lang="en-US" sz="2200" dirty="0"/>
              <a:t>While Most Lowest-Income Households Have Cost Burdens, the Cost-Burdened Share of Moderate-Income Renters Varies Widely Across Markets</a:t>
            </a:r>
            <a:r>
              <a:rPr lang="en-US" sz="2000" dirty="0"/>
              <a:t/>
            </a:r>
            <a:br>
              <a:rPr lang="en-US" sz="2000" dirty="0"/>
            </a:b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862689"/>
              </p:ext>
            </p:extLst>
          </p:nvPr>
        </p:nvGraphicFramePr>
        <p:xfrm>
          <a:off x="985652" y="1119281"/>
          <a:ext cx="10070275" cy="49640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21</a:t>
            </a:fld>
            <a:endParaRPr lang="en-US"/>
          </a:p>
        </p:txBody>
      </p:sp>
    </p:spTree>
    <p:extLst>
      <p:ext uri="{BB962C8B-B14F-4D97-AF65-F5344CB8AC3E}">
        <p14:creationId xmlns:p14="http://schemas.microsoft.com/office/powerpoint/2010/main" val="2146578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2" y="307851"/>
            <a:ext cx="10972800" cy="811431"/>
          </a:xfrm>
        </p:spPr>
        <p:txBody>
          <a:bodyPr>
            <a:noAutofit/>
          </a:bodyPr>
          <a:lstStyle/>
          <a:p>
            <a:r>
              <a:rPr lang="en-US" sz="2400" dirty="0"/>
              <a:t>Lowest Income Renters Far Outnumber the Affordable, Adequate, and Available Rental Supply </a:t>
            </a:r>
          </a:p>
        </p:txBody>
      </p:sp>
      <p:sp>
        <p:nvSpPr>
          <p:cNvPr id="4" name="Slide Number Placeholder 3"/>
          <p:cNvSpPr>
            <a:spLocks noGrp="1"/>
          </p:cNvSpPr>
          <p:nvPr>
            <p:ph type="sldNum" sz="quarter" idx="12"/>
          </p:nvPr>
        </p:nvSpPr>
        <p:spPr/>
        <p:txBody>
          <a:bodyPr/>
          <a:lstStyle/>
          <a:p>
            <a:fld id="{AC70D86C-0A2F-494A-956F-AD8466064821}" type="slidenum">
              <a:rPr lang="en-US" smtClean="0">
                <a:solidFill>
                  <a:prstClr val="white"/>
                </a:solidFill>
              </a:rPr>
              <a:pPr/>
              <a:t>22</a:t>
            </a:fld>
            <a:endParaRPr lang="en-US">
              <a:solidFill>
                <a:prstClr val="white"/>
              </a:solidFill>
            </a:endParaRPr>
          </a:p>
        </p:txBody>
      </p:sp>
      <p:sp>
        <p:nvSpPr>
          <p:cNvPr id="6" name="TextBox 5"/>
          <p:cNvSpPr txBox="1"/>
          <p:nvPr/>
        </p:nvSpPr>
        <p:spPr>
          <a:xfrm>
            <a:off x="1080655" y="5303323"/>
            <a:ext cx="10034649" cy="769441"/>
          </a:xfrm>
          <a:prstGeom prst="rect">
            <a:avLst/>
          </a:prstGeom>
          <a:noFill/>
        </p:spPr>
        <p:txBody>
          <a:bodyPr wrap="square" rtlCol="0">
            <a:spAutoFit/>
          </a:bodyPr>
          <a:lstStyle/>
          <a:p>
            <a:r>
              <a:rPr lang="en-US" sz="1100" dirty="0"/>
              <a:t>Notes: Affordable is deﬁned as costing no more than 30% of income for households with extremely low incomes (up to 30% of area median).  Adequate units have complete bathrooms, running water, and electricity, and no indicators of major disrepair. Available units are not occupied by higher income renter households. </a:t>
            </a:r>
          </a:p>
          <a:p>
            <a:r>
              <a:rPr lang="en-US" sz="1100" dirty="0"/>
              <a:t>Source: JCHS tabulations of Urban Institute, Mapping America’s Rental Housing Crisis 2011–13.</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65551135"/>
              </p:ext>
            </p:extLst>
          </p:nvPr>
        </p:nvGraphicFramePr>
        <p:xfrm>
          <a:off x="1080655" y="1331914"/>
          <a:ext cx="10034649" cy="40782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1278554" y="1336206"/>
            <a:ext cx="7286625" cy="234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Average Number of Units per 100 Extremely Low-Income Renter Households</a:t>
            </a:r>
          </a:p>
        </p:txBody>
      </p:sp>
    </p:spTree>
    <p:extLst>
      <p:ext uri="{BB962C8B-B14F-4D97-AF65-F5344CB8AC3E}">
        <p14:creationId xmlns:p14="http://schemas.microsoft.com/office/powerpoint/2010/main" val="1528068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Paying an Outsized Share of Income for Housing Crowds Out Spending on Other Vital Needs</a:t>
            </a:r>
          </a:p>
        </p:txBody>
      </p:sp>
      <p:sp>
        <p:nvSpPr>
          <p:cNvPr id="4" name="Slide Number Placeholder 3"/>
          <p:cNvSpPr>
            <a:spLocks noGrp="1"/>
          </p:cNvSpPr>
          <p:nvPr>
            <p:ph type="sldNum" sz="quarter" idx="12"/>
          </p:nvPr>
        </p:nvSpPr>
        <p:spPr/>
        <p:txBody>
          <a:bodyPr/>
          <a:lstStyle/>
          <a:p>
            <a:fld id="{AC70D86C-0A2F-494A-956F-AD8466064821}" type="slidenum">
              <a:rPr lang="en-US" smtClean="0">
                <a:solidFill>
                  <a:prstClr val="white"/>
                </a:solidFill>
              </a:rPr>
              <a:pPr/>
              <a:t>23</a:t>
            </a:fld>
            <a:endParaRPr lang="en-US">
              <a:solidFill>
                <a:prstClr val="white"/>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2316883"/>
              </p:ext>
            </p:extLst>
          </p:nvPr>
        </p:nvGraphicFramePr>
        <p:xfrm>
          <a:off x="1905000" y="1119282"/>
          <a:ext cx="8305800" cy="444331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032001" y="5390512"/>
            <a:ext cx="8089900" cy="707886"/>
          </a:xfrm>
          <a:prstGeom prst="rect">
            <a:avLst/>
          </a:prstGeom>
          <a:noFill/>
        </p:spPr>
        <p:txBody>
          <a:bodyPr wrap="square" rtlCol="0">
            <a:spAutoFit/>
          </a:bodyPr>
          <a:lstStyle/>
          <a:p>
            <a:r>
              <a:rPr lang="en-US" sz="1000" dirty="0"/>
              <a:t>Notes: Severely cost-burdened households pay more than 50% of income for housing. Households with zero or negative income are assumed to be severely burdened, while households paying no cash rent are assumed to be without burdens. Quartiles are equal fourths of all households ranked by total spending. Retirement expenditures are for renters under age 65 only.</a:t>
            </a:r>
          </a:p>
          <a:p>
            <a:r>
              <a:rPr lang="en-US" sz="1000" dirty="0"/>
              <a:t>Source: JCHS tabulations of US Bureau of Labor Statistics, 2014 Consumer Expenditure Survey.</a:t>
            </a:r>
          </a:p>
        </p:txBody>
      </p:sp>
    </p:spTree>
    <p:extLst>
      <p:ext uri="{BB962C8B-B14F-4D97-AF65-F5344CB8AC3E}">
        <p14:creationId xmlns:p14="http://schemas.microsoft.com/office/powerpoint/2010/main" val="3790713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Policy Challenges</a:t>
            </a:r>
            <a:endParaRPr lang="en-US" dirty="0"/>
          </a:p>
        </p:txBody>
      </p:sp>
    </p:spTree>
    <p:extLst>
      <p:ext uri="{BB962C8B-B14F-4D97-AF65-F5344CB8AC3E}">
        <p14:creationId xmlns:p14="http://schemas.microsoft.com/office/powerpoint/2010/main" val="162095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65" y="307851"/>
            <a:ext cx="10996551" cy="811431"/>
          </a:xfrm>
        </p:spPr>
        <p:txBody>
          <a:bodyPr>
            <a:noAutofit/>
          </a:bodyPr>
          <a:lstStyle/>
          <a:p>
            <a:r>
              <a:rPr lang="en-US" sz="2400" dirty="0"/>
              <a:t>Growth in the Number of Lowest-Income Renters Far Outstrips Increases in Assisted Households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3909378"/>
              </p:ext>
            </p:extLst>
          </p:nvPr>
        </p:nvGraphicFramePr>
        <p:xfrm>
          <a:off x="1068778" y="1235034"/>
          <a:ext cx="10082151" cy="487366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25</a:t>
            </a:fld>
            <a:endParaRPr lang="en-US"/>
          </a:p>
        </p:txBody>
      </p:sp>
      <p:sp>
        <p:nvSpPr>
          <p:cNvPr id="9" name="TextBox 1"/>
          <p:cNvSpPr txBox="1"/>
          <p:nvPr/>
        </p:nvSpPr>
        <p:spPr>
          <a:xfrm>
            <a:off x="2293027" y="4797490"/>
            <a:ext cx="1954750" cy="2668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t>Household Income</a:t>
            </a:r>
          </a:p>
        </p:txBody>
      </p:sp>
    </p:spTree>
    <p:extLst>
      <p:ext uri="{BB962C8B-B14F-4D97-AF65-F5344CB8AC3E}">
        <p14:creationId xmlns:p14="http://schemas.microsoft.com/office/powerpoint/2010/main" val="4060547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6" y="307851"/>
            <a:ext cx="10984676" cy="811431"/>
          </a:xfrm>
        </p:spPr>
        <p:txBody>
          <a:bodyPr>
            <a:normAutofit fontScale="90000"/>
          </a:bodyPr>
          <a:lstStyle/>
          <a:p>
            <a:r>
              <a:rPr lang="en-US" sz="2700" dirty="0"/>
              <a:t/>
            </a:r>
            <a:br>
              <a:rPr lang="en-US" sz="2700" dirty="0"/>
            </a:br>
            <a:r>
              <a:rPr lang="en-US" sz="2700" dirty="0"/>
              <a:t>Over Time, Tax Credits Have Joined Vouchers as the Largest Forms of Rental Assistance</a:t>
            </a:r>
            <a:r>
              <a:rPr lang="en-US" dirty="0" smtClean="0"/>
              <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45064381"/>
              </p:ext>
            </p:extLst>
          </p:nvPr>
        </p:nvGraphicFramePr>
        <p:xfrm>
          <a:off x="1306285" y="1119282"/>
          <a:ext cx="9607137" cy="41938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26</a:t>
            </a:fld>
            <a:endParaRPr lang="en-US"/>
          </a:p>
        </p:txBody>
      </p:sp>
      <p:sp>
        <p:nvSpPr>
          <p:cNvPr id="7" name="TextBox 6"/>
          <p:cNvSpPr txBox="1"/>
          <p:nvPr/>
        </p:nvSpPr>
        <p:spPr>
          <a:xfrm>
            <a:off x="1306285" y="5308971"/>
            <a:ext cx="9607137" cy="938719"/>
          </a:xfrm>
          <a:prstGeom prst="rect">
            <a:avLst/>
          </a:prstGeom>
          <a:noFill/>
        </p:spPr>
        <p:txBody>
          <a:bodyPr wrap="square" rtlCol="0">
            <a:spAutoFit/>
          </a:bodyPr>
          <a:lstStyle/>
          <a:p>
            <a:r>
              <a:rPr lang="en-US" sz="1050" dirty="0"/>
              <a:t>Notes: Units can be assisted through more than one program. The count of LIHTC units is cumulative and the 2014 estimate is the annual average number of units placed in service in 2009–13. Project-based rental assistance refers to units subsidized through project-based Section 8, Rent Supplement Program, Rental Assistance Payments, and Project Rental Assistance Contracts for Section 202 and Section 811 programs. </a:t>
            </a:r>
          </a:p>
          <a:p>
            <a:r>
              <a:rPr lang="en-US" sz="1050" dirty="0"/>
              <a:t>Source: US Department of Housing and Urban Development, FY1999–2014 Annual Performance Reports and LIHTC Database.</a:t>
            </a:r>
          </a:p>
          <a:p>
            <a:endParaRPr lang="en-US" sz="1100" dirty="0"/>
          </a:p>
        </p:txBody>
      </p:sp>
    </p:spTree>
    <p:extLst>
      <p:ext uri="{BB962C8B-B14F-4D97-AF65-F5344CB8AC3E}">
        <p14:creationId xmlns:p14="http://schemas.microsoft.com/office/powerpoint/2010/main" val="3934917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2" y="307851"/>
            <a:ext cx="10972800" cy="811431"/>
          </a:xfrm>
        </p:spPr>
        <p:txBody>
          <a:bodyPr>
            <a:noAutofit/>
          </a:bodyPr>
          <a:lstStyle/>
          <a:p>
            <a:r>
              <a:rPr lang="en-US" sz="2400" dirty="0"/>
              <a:t>More than Half of Affordable Units with Expiring Subsidies Charge Below-Market Rents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440802"/>
              </p:ext>
            </p:extLst>
          </p:nvPr>
        </p:nvGraphicFramePr>
        <p:xfrm>
          <a:off x="1080655" y="1181101"/>
          <a:ext cx="10058400" cy="427200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27</a:t>
            </a:fld>
            <a:endParaRPr lang="en-US"/>
          </a:p>
        </p:txBody>
      </p:sp>
      <p:sp>
        <p:nvSpPr>
          <p:cNvPr id="6" name="TextBox 5"/>
          <p:cNvSpPr txBox="1"/>
          <p:nvPr/>
        </p:nvSpPr>
        <p:spPr>
          <a:xfrm>
            <a:off x="1080655" y="5453109"/>
            <a:ext cx="10058400" cy="577081"/>
          </a:xfrm>
          <a:prstGeom prst="rect">
            <a:avLst/>
          </a:prstGeom>
          <a:noFill/>
        </p:spPr>
        <p:txBody>
          <a:bodyPr wrap="square" rtlCol="0">
            <a:spAutoFit/>
          </a:bodyPr>
          <a:lstStyle/>
          <a:p>
            <a:r>
              <a:rPr lang="en-US" sz="1050" dirty="0"/>
              <a:t>Notes: FMR (fair market rent) includes rent plus tenant-paid utility costs. Project-based rental assistance refers to units subsidized through project-based Section 8, Rent Supplement Program, Rental Assistance Payments, and Project Rental Assistance Contracts for Section 202 and Section 811 programs. </a:t>
            </a:r>
          </a:p>
          <a:p>
            <a:r>
              <a:rPr lang="en-US" sz="1050" dirty="0"/>
              <a:t>Source: JCHS tabulations of National Housing Preservation Database.</a:t>
            </a:r>
          </a:p>
        </p:txBody>
      </p:sp>
    </p:spTree>
    <p:extLst>
      <p:ext uri="{BB962C8B-B14F-4D97-AF65-F5344CB8AC3E}">
        <p14:creationId xmlns:p14="http://schemas.microsoft.com/office/powerpoint/2010/main" val="2568372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7516" y="219074"/>
            <a:ext cx="10960925" cy="811431"/>
          </a:xfrm>
        </p:spPr>
        <p:txBody>
          <a:bodyPr>
            <a:noAutofit/>
          </a:bodyPr>
          <a:lstStyle/>
          <a:p>
            <a:r>
              <a:rPr lang="en-US" sz="2400" dirty="0"/>
              <a:t>Compared with Public Housing, LIHTC and Voucher Units Are Less Concentrated in High-Poverty, High-Minority Areas</a:t>
            </a: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1640189145"/>
              </p:ext>
            </p:extLst>
          </p:nvPr>
        </p:nvGraphicFramePr>
        <p:xfrm>
          <a:off x="1068779" y="1084351"/>
          <a:ext cx="4883143"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28</a:t>
            </a:fld>
            <a:endParaRPr lang="en-US"/>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3766013086"/>
              </p:ext>
            </p:extLst>
          </p:nvPr>
        </p:nvGraphicFramePr>
        <p:xfrm>
          <a:off x="5761916" y="1007804"/>
          <a:ext cx="527026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1068779" y="5526894"/>
            <a:ext cx="10058400" cy="548640"/>
          </a:xfrm>
          <a:prstGeom prst="rect">
            <a:avLst/>
          </a:prstGeom>
          <a:noFill/>
        </p:spPr>
        <p:txBody>
          <a:bodyPr wrap="square" rtlCol="0">
            <a:spAutoFit/>
          </a:bodyPr>
          <a:lstStyle/>
          <a:p>
            <a:r>
              <a:rPr lang="en-US" sz="1000" dirty="0"/>
              <a:t>Notes: Poverty rate refers to share of families in census tract that are living below the poverty level</a:t>
            </a:r>
          </a:p>
          <a:p>
            <a:r>
              <a:rPr lang="en-US" sz="1000" dirty="0"/>
              <a:t>Source: JCHS tabulations of US Census Bureau, 2009-2013 Five-Year American Community Survey; US Department of Housing and Urban Development, 2013 Picture of Subsidized Households and LIHTC database.</a:t>
            </a:r>
          </a:p>
          <a:p>
            <a:endParaRPr lang="en-US" sz="1000" dirty="0"/>
          </a:p>
        </p:txBody>
      </p:sp>
      <p:sp>
        <p:nvSpPr>
          <p:cNvPr id="2" name="TextBox 1"/>
          <p:cNvSpPr txBox="1"/>
          <p:nvPr/>
        </p:nvSpPr>
        <p:spPr>
          <a:xfrm>
            <a:off x="1827072" y="5051380"/>
            <a:ext cx="2984939" cy="246221"/>
          </a:xfrm>
          <a:prstGeom prst="rect">
            <a:avLst/>
          </a:prstGeom>
          <a:noFill/>
        </p:spPr>
        <p:txBody>
          <a:bodyPr wrap="square" rtlCol="0">
            <a:spAutoFit/>
          </a:bodyPr>
          <a:lstStyle/>
          <a:p>
            <a:r>
              <a:rPr lang="en-US" sz="1000" b="1" dirty="0"/>
              <a:t>Poverty Rate in Census Tract (Percent)</a:t>
            </a:r>
          </a:p>
        </p:txBody>
      </p:sp>
    </p:spTree>
    <p:extLst>
      <p:ext uri="{BB962C8B-B14F-4D97-AF65-F5344CB8AC3E}">
        <p14:creationId xmlns:p14="http://schemas.microsoft.com/office/powerpoint/2010/main" val="11270088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2" y="307851"/>
            <a:ext cx="11008426" cy="811431"/>
          </a:xfrm>
        </p:spPr>
        <p:txBody>
          <a:bodyPr>
            <a:noAutofit/>
          </a:bodyPr>
          <a:lstStyle/>
          <a:p>
            <a:r>
              <a:rPr lang="en-US" sz="2200" dirty="0"/>
              <a:t>Rental Assistance Predominantly Serves Adults Who Are Elderly, Have Disabilities, or Care for Children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2230574"/>
              </p:ext>
            </p:extLst>
          </p:nvPr>
        </p:nvGraphicFramePr>
        <p:xfrm>
          <a:off x="1531917" y="1211550"/>
          <a:ext cx="9144001" cy="401739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29</a:t>
            </a:fld>
            <a:endParaRPr lang="en-US"/>
          </a:p>
        </p:txBody>
      </p:sp>
      <p:sp>
        <p:nvSpPr>
          <p:cNvPr id="6" name="TextBox 5"/>
          <p:cNvSpPr txBox="1"/>
          <p:nvPr/>
        </p:nvSpPr>
        <p:spPr>
          <a:xfrm>
            <a:off x="1531918" y="5236394"/>
            <a:ext cx="9144000" cy="1046440"/>
          </a:xfrm>
          <a:prstGeom prst="rect">
            <a:avLst/>
          </a:prstGeom>
          <a:noFill/>
        </p:spPr>
        <p:txBody>
          <a:bodyPr wrap="square" rtlCol="0">
            <a:spAutoFit/>
          </a:bodyPr>
          <a:lstStyle/>
          <a:p>
            <a:r>
              <a:rPr lang="en-US" sz="1100" dirty="0"/>
              <a:t>Notes: Elderly adults are aged 62 and over, the cutoff for age-restricted units. Adults with disabilities are under age 62. Household counts include those assisted by Housing Choice Vouchers, Public Housing, Project-Based Section 8, Section 202, Section 811, Rent Supplement, Rental Assistance Program, McKinney-Vento Permanent Supportive Housing, Housing for Persons with AIDS, and USDA Section 521. </a:t>
            </a:r>
          </a:p>
          <a:p>
            <a:r>
              <a:rPr lang="en-US" sz="1100" dirty="0"/>
              <a:t>Source: CBPP, Federal Rental Assistance Factsheet. </a:t>
            </a:r>
          </a:p>
          <a:p>
            <a:endParaRPr lang="en-US" dirty="0"/>
          </a:p>
        </p:txBody>
      </p:sp>
      <p:sp>
        <p:nvSpPr>
          <p:cNvPr id="7" name="TextBox 1"/>
          <p:cNvSpPr txBox="1"/>
          <p:nvPr/>
        </p:nvSpPr>
        <p:spPr>
          <a:xfrm>
            <a:off x="1531918" y="1095015"/>
            <a:ext cx="6933515" cy="2407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t>Share of Assisted Households</a:t>
            </a:r>
          </a:p>
        </p:txBody>
      </p:sp>
    </p:spTree>
    <p:extLst>
      <p:ext uri="{BB962C8B-B14F-4D97-AF65-F5344CB8AC3E}">
        <p14:creationId xmlns:p14="http://schemas.microsoft.com/office/powerpoint/2010/main" val="2833376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Rental Housing Demand</a:t>
            </a:r>
            <a:endParaRPr lang="en-US" dirty="0"/>
          </a:p>
        </p:txBody>
      </p:sp>
    </p:spTree>
    <p:extLst>
      <p:ext uri="{BB962C8B-B14F-4D97-AF65-F5344CB8AC3E}">
        <p14:creationId xmlns:p14="http://schemas.microsoft.com/office/powerpoint/2010/main" val="2886235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2477"/>
          <a:stretch/>
        </p:blipFill>
        <p:spPr>
          <a:xfrm>
            <a:off x="92689" y="101599"/>
            <a:ext cx="12001500" cy="5852160"/>
          </a:xfrm>
        </p:spPr>
      </p:pic>
      <p:sp>
        <p:nvSpPr>
          <p:cNvPr id="3" name="Title 3"/>
          <p:cNvSpPr txBox="1">
            <a:spLocks/>
          </p:cNvSpPr>
          <p:nvPr/>
        </p:nvSpPr>
        <p:spPr>
          <a:xfrm>
            <a:off x="2819400" y="4762500"/>
            <a:ext cx="7874000" cy="48767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1" kern="1200">
                <a:solidFill>
                  <a:srgbClr val="5393AB"/>
                </a:solidFill>
                <a:latin typeface="+mj-lt"/>
                <a:ea typeface="+mj-ea"/>
                <a:cs typeface="+mj-cs"/>
              </a:defRPr>
            </a:lvl1pPr>
          </a:lstStyle>
          <a:p>
            <a:pPr algn="r"/>
            <a:r>
              <a:rPr lang="en-US" sz="1400" b="0" spc="300" dirty="0" smtClean="0">
                <a:solidFill>
                  <a:schemeClr val="bg1"/>
                </a:solidFill>
              </a:rPr>
              <a:t>Supported </a:t>
            </a:r>
            <a:r>
              <a:rPr lang="en-US" sz="1400" b="0" spc="300" dirty="0">
                <a:solidFill>
                  <a:schemeClr val="bg1"/>
                </a:solidFill>
              </a:rPr>
              <a:t>by the John D. and Catherine T. MacArthur Foundation  </a:t>
            </a:r>
          </a:p>
        </p:txBody>
      </p:sp>
    </p:spTree>
    <p:extLst>
      <p:ext uri="{BB962C8B-B14F-4D97-AF65-F5344CB8AC3E}">
        <p14:creationId xmlns:p14="http://schemas.microsoft.com/office/powerpoint/2010/main" val="338603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06009536"/>
              </p:ext>
            </p:extLst>
          </p:nvPr>
        </p:nvGraphicFramePr>
        <p:xfrm>
          <a:off x="1080655" y="1119280"/>
          <a:ext cx="10058400" cy="49259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25031" y="307851"/>
            <a:ext cx="10965285" cy="811431"/>
          </a:xfrm>
        </p:spPr>
        <p:txBody>
          <a:bodyPr>
            <a:noAutofit/>
          </a:bodyPr>
          <a:lstStyle/>
          <a:p>
            <a:r>
              <a:rPr lang="en-US" sz="2400" dirty="0"/>
              <a:t>Renter Household Growth Has Surged with the Drop in Homeownership</a:t>
            </a:r>
          </a:p>
        </p:txBody>
      </p:sp>
      <p:sp>
        <p:nvSpPr>
          <p:cNvPr id="4" name="Slide Number Placeholder 3"/>
          <p:cNvSpPr>
            <a:spLocks noGrp="1"/>
          </p:cNvSpPr>
          <p:nvPr>
            <p:ph type="sldNum" sz="quarter" idx="12"/>
          </p:nvPr>
        </p:nvSpPr>
        <p:spPr/>
        <p:txBody>
          <a:bodyPr/>
          <a:lstStyle/>
          <a:p>
            <a:fld id="{AC70D86C-0A2F-494A-956F-AD8466064821}" type="slidenum">
              <a:rPr lang="en-US" smtClean="0"/>
              <a:pPr/>
              <a:t>4</a:t>
            </a:fld>
            <a:endParaRPr lang="en-US"/>
          </a:p>
        </p:txBody>
      </p:sp>
    </p:spTree>
    <p:extLst>
      <p:ext uri="{BB962C8B-B14F-4D97-AF65-F5344CB8AC3E}">
        <p14:creationId xmlns:p14="http://schemas.microsoft.com/office/powerpoint/2010/main" val="1848109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7193070"/>
              </p:ext>
            </p:extLst>
          </p:nvPr>
        </p:nvGraphicFramePr>
        <p:xfrm>
          <a:off x="1080656" y="1119280"/>
          <a:ext cx="10070274" cy="53534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93765" y="307851"/>
            <a:ext cx="10996551" cy="811431"/>
          </a:xfrm>
        </p:spPr>
        <p:txBody>
          <a:bodyPr>
            <a:noAutofit/>
          </a:bodyPr>
          <a:lstStyle/>
          <a:p>
            <a:r>
              <a:rPr lang="en-US" sz="2400" dirty="0"/>
              <a:t>Gen-Xers and Baby Boomers Have Driven Most of the Recent Growth in Renter Households</a:t>
            </a:r>
          </a:p>
        </p:txBody>
      </p:sp>
      <p:sp>
        <p:nvSpPr>
          <p:cNvPr id="4" name="Slide Number Placeholder 3"/>
          <p:cNvSpPr>
            <a:spLocks noGrp="1"/>
          </p:cNvSpPr>
          <p:nvPr>
            <p:ph type="sldNum" sz="quarter" idx="12"/>
          </p:nvPr>
        </p:nvSpPr>
        <p:spPr/>
        <p:txBody>
          <a:bodyPr/>
          <a:lstStyle/>
          <a:p>
            <a:fld id="{AC70D86C-0A2F-494A-956F-AD8466064821}" type="slidenum">
              <a:rPr lang="en-US" smtClean="0"/>
              <a:pPr/>
              <a:t>5</a:t>
            </a:fld>
            <a:endParaRPr lang="en-US"/>
          </a:p>
        </p:txBody>
      </p:sp>
    </p:spTree>
    <p:extLst>
      <p:ext uri="{BB962C8B-B14F-4D97-AF65-F5344CB8AC3E}">
        <p14:creationId xmlns:p14="http://schemas.microsoft.com/office/powerpoint/2010/main" val="234589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6" y="307851"/>
            <a:ext cx="10996552" cy="811431"/>
          </a:xfrm>
        </p:spPr>
        <p:txBody>
          <a:bodyPr>
            <a:normAutofit fontScale="90000"/>
          </a:bodyPr>
          <a:lstStyle/>
          <a:p>
            <a:r>
              <a:rPr lang="en-US" dirty="0" smtClean="0"/>
              <a:t>The Decade-Long Increase in Renter Households Has Been Broad-Based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2832211"/>
              </p:ext>
            </p:extLst>
          </p:nvPr>
        </p:nvGraphicFramePr>
        <p:xfrm>
          <a:off x="1080656" y="1331913"/>
          <a:ext cx="10058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6</a:t>
            </a:fld>
            <a:endParaRPr lang="en-US"/>
          </a:p>
        </p:txBody>
      </p:sp>
    </p:spTree>
    <p:extLst>
      <p:ext uri="{BB962C8B-B14F-4D97-AF65-F5344CB8AC3E}">
        <p14:creationId xmlns:p14="http://schemas.microsoft.com/office/powerpoint/2010/main" val="1271551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Rental Housing Supply</a:t>
            </a:r>
            <a:endParaRPr lang="en-US" dirty="0"/>
          </a:p>
        </p:txBody>
      </p:sp>
    </p:spTree>
    <p:extLst>
      <p:ext uri="{BB962C8B-B14F-4D97-AF65-F5344CB8AC3E}">
        <p14:creationId xmlns:p14="http://schemas.microsoft.com/office/powerpoint/2010/main" val="4219999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42" y="174686"/>
            <a:ext cx="10972800" cy="811431"/>
          </a:xfrm>
        </p:spPr>
        <p:txBody>
          <a:bodyPr>
            <a:noAutofit/>
          </a:bodyPr>
          <a:lstStyle/>
          <a:p>
            <a:r>
              <a:rPr lang="en-US" sz="2400" dirty="0"/>
              <a:t>The Rental Stock Provides Diverse Housing Options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55937149"/>
              </p:ext>
            </p:extLst>
          </p:nvPr>
        </p:nvGraphicFramePr>
        <p:xfrm>
          <a:off x="1080654" y="986115"/>
          <a:ext cx="10123639" cy="535530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8</a:t>
            </a:fld>
            <a:endParaRPr lang="en-US"/>
          </a:p>
        </p:txBody>
      </p:sp>
    </p:spTree>
    <p:extLst>
      <p:ext uri="{BB962C8B-B14F-4D97-AF65-F5344CB8AC3E}">
        <p14:creationId xmlns:p14="http://schemas.microsoft.com/office/powerpoint/2010/main" val="1015042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516" y="307851"/>
            <a:ext cx="10960926" cy="811431"/>
          </a:xfrm>
        </p:spPr>
        <p:txBody>
          <a:bodyPr>
            <a:normAutofit fontScale="90000"/>
          </a:bodyPr>
          <a:lstStyle/>
          <a:p>
            <a:r>
              <a:rPr lang="en-US" dirty="0" smtClean="0"/>
              <a:t>Rents for New Multifamily Units Are Out of Reach for Most Renter Households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4726641"/>
              </p:ext>
            </p:extLst>
          </p:nvPr>
        </p:nvGraphicFramePr>
        <p:xfrm>
          <a:off x="5860759" y="1174713"/>
          <a:ext cx="4114800" cy="442743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C70D86C-0A2F-494A-956F-AD8466064821}" type="slidenum">
              <a:rPr lang="en-US" smtClean="0"/>
              <a:pPr/>
              <a:t>9</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3277447457"/>
              </p:ext>
            </p:extLst>
          </p:nvPr>
        </p:nvGraphicFramePr>
        <p:xfrm>
          <a:off x="1352419" y="1259624"/>
          <a:ext cx="4114800" cy="434252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782501" y="5622552"/>
            <a:ext cx="9005104" cy="430887"/>
          </a:xfrm>
          <a:prstGeom prst="rect">
            <a:avLst/>
          </a:prstGeom>
          <a:noFill/>
        </p:spPr>
        <p:txBody>
          <a:bodyPr wrap="square" rtlCol="0">
            <a:spAutoFit/>
          </a:bodyPr>
          <a:lstStyle/>
          <a:p>
            <a:r>
              <a:rPr lang="en-US" sz="1100" dirty="0"/>
              <a:t>Note: Income category cutoffs align with rent category cutoffs at the 30% of income affordability standard.</a:t>
            </a:r>
          </a:p>
          <a:p>
            <a:r>
              <a:rPr lang="en-US" sz="1100" dirty="0"/>
              <a:t>Sources: US Census Bureau, 2015 Survey of Market Absorption and 2015 Current Population Survey. </a:t>
            </a:r>
          </a:p>
        </p:txBody>
      </p:sp>
    </p:spTree>
    <p:extLst>
      <p:ext uri="{BB962C8B-B14F-4D97-AF65-F5344CB8AC3E}">
        <p14:creationId xmlns:p14="http://schemas.microsoft.com/office/powerpoint/2010/main" val="3892738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26015</TotalTime>
  <Words>1774</Words>
  <Application>Microsoft Office PowerPoint</Application>
  <PresentationFormat>Widescreen</PresentationFormat>
  <Paragraphs>172</Paragraphs>
  <Slides>30</Slides>
  <Notes>27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blank</vt:lpstr>
      <vt:lpstr>Custom Design</vt:lpstr>
      <vt:lpstr>PowerPoint Presentation</vt:lpstr>
      <vt:lpstr>America’s Rental Housing  Expanding Options for Diverse and Growing Demand</vt:lpstr>
      <vt:lpstr>Rental Housing Demand</vt:lpstr>
      <vt:lpstr>Renter Household Growth Has Surged with the Drop in Homeownership</vt:lpstr>
      <vt:lpstr>Gen-Xers and Baby Boomers Have Driven Most of the Recent Growth in Renter Households</vt:lpstr>
      <vt:lpstr>The Decade-Long Increase in Renter Households Has Been Broad-Based</vt:lpstr>
      <vt:lpstr>Rental Housing Supply</vt:lpstr>
      <vt:lpstr>The Rental Stock Provides Diverse Housing Options</vt:lpstr>
      <vt:lpstr>Rents for New Multifamily Units Are Out of Reach for Most Renter Households</vt:lpstr>
      <vt:lpstr>While Filtering Helps to Replenish the Supply, Affordable Units Are Often Lost to Upgrading</vt:lpstr>
      <vt:lpstr>Lowest-Cost Rentals are Most Likely to Have Major Quality Issues</vt:lpstr>
      <vt:lpstr>Rental Market Conditions</vt:lpstr>
      <vt:lpstr>Rent Increases Continue to Outpace Inflation</vt:lpstr>
      <vt:lpstr>Vacancy Rates Have Fallen Sharply in Markets Across the Country</vt:lpstr>
      <vt:lpstr>Multifamily Starts Are at Their Highest Level Since the 1980s, and Completions Are Set to Increase</vt:lpstr>
      <vt:lpstr>Prices for Apartment Properties Have Rebounded Well Beyond Their Previous Peak</vt:lpstr>
      <vt:lpstr>Private Lenders Have Ramped Up Multifamily Lending, Reducing the Government’s Footprint in the Market</vt:lpstr>
      <vt:lpstr>Rental Housing Affordability</vt:lpstr>
      <vt:lpstr>The Share of Renter Households Facing Cost Burdens Remains High as Income Growth Lags</vt:lpstr>
      <vt:lpstr>Cost Burdens Are a Fact of Life for Lowest-Income Renters, But Are Becoming More Common Among Middle-Income Households as Well</vt:lpstr>
      <vt:lpstr>While Most Lowest-Income Households Have Cost Burdens, the Cost-Burdened Share of Moderate-Income Renters Varies Widely Across Markets </vt:lpstr>
      <vt:lpstr>Lowest Income Renters Far Outnumber the Affordable, Adequate, and Available Rental Supply </vt:lpstr>
      <vt:lpstr>Paying an Outsized Share of Income for Housing Crowds Out Spending on Other Vital Needs</vt:lpstr>
      <vt:lpstr>Policy Challenges</vt:lpstr>
      <vt:lpstr>Growth in the Number of Lowest-Income Renters Far Outstrips Increases in Assisted Households</vt:lpstr>
      <vt:lpstr> Over Time, Tax Credits Have Joined Vouchers as the Largest Forms of Rental Assistance </vt:lpstr>
      <vt:lpstr>More than Half of Affordable Units with Expiring Subsidies Charge Below-Market Rents</vt:lpstr>
      <vt:lpstr>Compared with Public Housing, LIHTC and Voucher Units Are Less Concentrated in High-Poverty, High-Minority Areas</vt:lpstr>
      <vt:lpstr>Rental Assistance Predominantly Serves Adults Who Are Elderly, Have Disabilities, or Care for Children</vt:lpstr>
      <vt:lpstr>PowerPoint Presentation</vt:lpstr>
    </vt:vector>
  </TitlesOfParts>
  <Company>HUIT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McCue</dc:creator>
  <cp:lastModifiedBy>Carrell, Heidi Holder</cp:lastModifiedBy>
  <cp:revision>598</cp:revision>
  <cp:lastPrinted>2015-11-23T18:07:11Z</cp:lastPrinted>
  <dcterms:created xsi:type="dcterms:W3CDTF">2015-09-21T14:32:04Z</dcterms:created>
  <dcterms:modified xsi:type="dcterms:W3CDTF">2015-12-07T23:18:40Z</dcterms:modified>
</cp:coreProperties>
</file>