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</p:sldMasterIdLst>
  <p:notesMasterIdLst>
    <p:notesMasterId r:id="rId15"/>
  </p:notesMasterIdLst>
  <p:sldIdLst>
    <p:sldId id="354" r:id="rId5"/>
    <p:sldId id="353" r:id="rId6"/>
    <p:sldId id="857" r:id="rId7"/>
    <p:sldId id="369" r:id="rId8"/>
    <p:sldId id="851" r:id="rId9"/>
    <p:sldId id="855" r:id="rId10"/>
    <p:sldId id="854" r:id="rId11"/>
    <p:sldId id="856" r:id="rId12"/>
    <p:sldId id="853" r:id="rId13"/>
    <p:sldId id="84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508D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6992B-EF9E-0942-8B59-E6C77B4D3BD4}" v="27" dt="2024-02-10T15:35:42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99E14-4867-0444-B05B-B5EF792899A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C20E9-BA22-9F4A-9C80-C8506BA1C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0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20E9-BA22-9F4A-9C80-C8506BA1C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20E9-BA22-9F4A-9C80-C8506BA1CD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4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20E9-BA22-9F4A-9C80-C8506BA1CD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20E9-BA22-9F4A-9C80-C8506BA1CD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9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9241D0-1FBC-4907-977C-2CFF4BEAF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73" b="11365"/>
          <a:stretch/>
        </p:blipFill>
        <p:spPr>
          <a:xfrm>
            <a:off x="0" y="0"/>
            <a:ext cx="12192000" cy="55158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2059D3-0A72-4557-B645-7EE4A146AB21}"/>
              </a:ext>
            </a:extLst>
          </p:cNvPr>
          <p:cNvSpPr/>
          <p:nvPr userDrawn="1"/>
        </p:nvSpPr>
        <p:spPr>
          <a:xfrm>
            <a:off x="-1" y="0"/>
            <a:ext cx="12191999" cy="5603128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352401B-C93F-4060-9522-E7F384FB6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3703" y="5695203"/>
            <a:ext cx="3593375" cy="1058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1160342"/>
            <a:ext cx="9144000" cy="1604238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9AA75-54A8-46AA-9B20-0E97BF7CE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169" y="2856655"/>
            <a:ext cx="9144000" cy="165576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EA37A3-48D6-4A57-94EC-5DF2E598F733}"/>
              </a:ext>
            </a:extLst>
          </p:cNvPr>
          <p:cNvSpPr/>
          <p:nvPr userDrawn="1"/>
        </p:nvSpPr>
        <p:spPr>
          <a:xfrm>
            <a:off x="0" y="5459896"/>
            <a:ext cx="12192000" cy="1432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3281079-5AA8-4DE2-91CD-5627232EE7DD}"/>
              </a:ext>
            </a:extLst>
          </p:cNvPr>
          <p:cNvSpPr txBox="1">
            <a:spLocks/>
          </p:cNvSpPr>
          <p:nvPr userDrawn="1"/>
        </p:nvSpPr>
        <p:spPr>
          <a:xfrm>
            <a:off x="477169" y="6375575"/>
            <a:ext cx="7029100" cy="33601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</a:rPr>
              <a:t>© PRESIDENT AND FELLOWS OF HARVARD COLLEGE</a:t>
            </a:r>
          </a:p>
        </p:txBody>
      </p:sp>
    </p:spTree>
    <p:extLst>
      <p:ext uri="{BB962C8B-B14F-4D97-AF65-F5344CB8AC3E}">
        <p14:creationId xmlns:p14="http://schemas.microsoft.com/office/powerpoint/2010/main" val="224746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6" y="1813810"/>
            <a:ext cx="5583110" cy="3963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8F56CC-0B5B-4096-93F8-59E4C49B17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1497" y="1814513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45095E1-4997-493B-AF7D-52569BF2A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37254" y="1813809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6DB386-C170-4987-8892-EE1429EBA4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1497" y="4079042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1296044-48B0-4A64-BBCD-3F1CD0AC0F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7254" y="4078338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CDBCDD6-797E-45DB-ACC0-564ABB16C2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7855" y="5927834"/>
            <a:ext cx="5828145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38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Photo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D03D30-5028-4EBD-AD71-A38E5D976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8289" y="1814513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84977" y="3891207"/>
            <a:ext cx="8145684" cy="1885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C4E004-BD0E-44D9-AA14-35B709D6E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07BB67D-DEFF-4B72-AA52-18BFBE5B79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8289" y="3891207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C4EBAD-6AB3-40EB-B022-E42BCA95EE2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84977" y="1814513"/>
            <a:ext cx="8145684" cy="1885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50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Photo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D03D30-5028-4EBD-AD71-A38E5D976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78236" y="1814513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67856" y="3891207"/>
            <a:ext cx="8145684" cy="1885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C4E004-BD0E-44D9-AA14-35B709D6E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07BB67D-DEFF-4B72-AA52-18BFBE5B79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8236" y="3891207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C4EBAD-6AB3-40EB-B022-E42BCA95EE2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67856" y="1814513"/>
            <a:ext cx="8145684" cy="1885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221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F3055A2C-8277-4488-B37E-F78097B65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43230"/>
            <a:ext cx="5972175" cy="32161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FA131B00-87C6-40B8-9DCE-9557AE3916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43231"/>
            <a:ext cx="3759200" cy="19713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1C248-FF21-4D6A-A781-471EE2CA2D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79024" y="143231"/>
            <a:ext cx="2212976" cy="19713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0518E55D-652C-4347-A1DB-F7EB0A6803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3471861"/>
            <a:ext cx="3708401" cy="33861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699B992D-E681-45B5-B04D-F5D30582B6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32225" y="3471861"/>
            <a:ext cx="2139949" cy="19002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DA04CDE-EDF5-44D4-B5E5-CCF0EDC6E4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2225" y="5484613"/>
            <a:ext cx="2139949" cy="13733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692513D-6917-4F27-9DAC-67B5101F3E8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226039"/>
            <a:ext cx="6096000" cy="463196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F2F04D-CE50-42FA-9B39-08369465246C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4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9258DD-0A3A-4207-AD6B-320BD804B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A0EEC95-AF1F-4444-AA02-EF97927CD725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268288" y="1264829"/>
            <a:ext cx="11566446" cy="445733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2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73A86C5-7298-46F0-A7A9-C08DE1ED1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155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8838C7E-03D0-41FF-9E0C-0389EA5645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925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157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B86CF7-6BE0-452A-AF61-0EF23266E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3" b="71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F684C0-B595-4194-92A5-01E2F0F0C8A9}"/>
              </a:ext>
            </a:extLst>
          </p:cNvPr>
          <p:cNvSpPr/>
          <p:nvPr userDrawn="1"/>
        </p:nvSpPr>
        <p:spPr>
          <a:xfrm>
            <a:off x="-9526" y="0"/>
            <a:ext cx="12201526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8BDB38-1EA1-49C8-AF20-E09C51BD91E1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2511463"/>
            <a:ext cx="9144000" cy="1604238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488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03FF5-D0A8-4690-B5C8-0822D3589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17" r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1E6A5D-0695-4EA4-B5B7-A5DC8CD180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B9DDF-8974-4BE6-BFAC-8DB63D751B72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2511463"/>
            <a:ext cx="9144000" cy="1604238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F231B57-2190-468C-B3D7-9D19210F1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96"/>
          <a:stretch/>
        </p:blipFill>
        <p:spPr>
          <a:xfrm>
            <a:off x="0" y="0"/>
            <a:ext cx="12192000" cy="55232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7839F2-D2FF-4CB5-8958-E74E86E21BCC}"/>
              </a:ext>
            </a:extLst>
          </p:cNvPr>
          <p:cNvSpPr/>
          <p:nvPr userDrawn="1"/>
        </p:nvSpPr>
        <p:spPr>
          <a:xfrm>
            <a:off x="0" y="0"/>
            <a:ext cx="12192000" cy="5603128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F2E67-A034-4F46-81AE-3AC95ECA461F}"/>
              </a:ext>
            </a:extLst>
          </p:cNvPr>
          <p:cNvSpPr/>
          <p:nvPr userDrawn="1"/>
        </p:nvSpPr>
        <p:spPr>
          <a:xfrm>
            <a:off x="0" y="5459896"/>
            <a:ext cx="12192000" cy="1432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352401B-C93F-4060-9522-E7F384FB6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3703" y="5695203"/>
            <a:ext cx="3593375" cy="1058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1160342"/>
            <a:ext cx="9144000" cy="1604238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9AA75-54A8-46AA-9B20-0E97BF7CE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169" y="2856655"/>
            <a:ext cx="9144000" cy="165576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3281079-5AA8-4DE2-91CD-5627232EE7DD}"/>
              </a:ext>
            </a:extLst>
          </p:cNvPr>
          <p:cNvSpPr txBox="1">
            <a:spLocks/>
          </p:cNvSpPr>
          <p:nvPr userDrawn="1"/>
        </p:nvSpPr>
        <p:spPr>
          <a:xfrm>
            <a:off x="477169" y="6375575"/>
            <a:ext cx="7029100" cy="33601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</a:rPr>
              <a:t>© PRESIDENT AND FELLOWS OF HARVARD COLLEGE</a:t>
            </a:r>
          </a:p>
        </p:txBody>
      </p:sp>
    </p:spTree>
    <p:extLst>
      <p:ext uri="{BB962C8B-B14F-4D97-AF65-F5344CB8AC3E}">
        <p14:creationId xmlns:p14="http://schemas.microsoft.com/office/powerpoint/2010/main" val="3348799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E03F79-B4F4-46CE-A17D-57A9863DC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37D93-D49F-4346-A429-987F7E2732FE}"/>
              </a:ext>
            </a:extLst>
          </p:cNvPr>
          <p:cNvSpPr/>
          <p:nvPr userDrawn="1"/>
        </p:nvSpPr>
        <p:spPr>
          <a:xfrm>
            <a:off x="0" y="2311"/>
            <a:ext cx="12192000" cy="6858000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2C3A02-ECDF-427B-8EF0-0A01EB236012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2511463"/>
            <a:ext cx="9144000" cy="1604238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250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E07EA4-222B-41F1-AE33-0C82959F4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6BDB8A-48C0-4B76-A4D5-6C6776DA4220}"/>
              </a:ext>
            </a:extLst>
          </p:cNvPr>
          <p:cNvSpPr/>
          <p:nvPr userDrawn="1"/>
        </p:nvSpPr>
        <p:spPr>
          <a:xfrm>
            <a:off x="1201002" y="0"/>
            <a:ext cx="7233313" cy="6858000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952E23-A787-4B65-947B-66DAC15D1D66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E740F33-E2A3-4498-AECA-3F7D9FFC14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69031" y="2595621"/>
            <a:ext cx="5056123" cy="1604238"/>
          </a:xfrm>
        </p:spPr>
        <p:txBody>
          <a:bodyPr anchor="ctr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05387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267D1E-C375-4B98-9A55-FC33A0A1B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42" b="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365FF-E723-456C-A8BD-969133C43461}"/>
              </a:ext>
            </a:extLst>
          </p:cNvPr>
          <p:cNvSpPr/>
          <p:nvPr userDrawn="1"/>
        </p:nvSpPr>
        <p:spPr>
          <a:xfrm>
            <a:off x="1201002" y="0"/>
            <a:ext cx="7233313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9393E7-9860-49B1-A6DF-4752C01FDD39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69031" y="2595621"/>
            <a:ext cx="5056123" cy="1604238"/>
          </a:xfrm>
        </p:spPr>
        <p:txBody>
          <a:bodyPr anchor="ctr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8789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5" y="1573968"/>
            <a:ext cx="11566879" cy="4202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2E7B1BD-7227-4A76-B396-305DC19FB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28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5" y="1813810"/>
            <a:ext cx="11566879" cy="39631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658FD3-F94D-4EEB-AB2D-58BAAFEA57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70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6" y="1813810"/>
            <a:ext cx="5583110" cy="3963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47551" y="1813810"/>
            <a:ext cx="5583110" cy="3963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BDCDF1-802D-4ACB-AF27-E63646F338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52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A05D6D-17D1-4016-A7B9-1EC37B465FDC}"/>
              </a:ext>
            </a:extLst>
          </p:cNvPr>
          <p:cNvSpPr/>
          <p:nvPr userDrawn="1"/>
        </p:nvSpPr>
        <p:spPr>
          <a:xfrm>
            <a:off x="6186790" y="1820115"/>
            <a:ext cx="5643871" cy="4107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7367" y="1964799"/>
            <a:ext cx="5273892" cy="3818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A556502-FC5E-49E4-97FA-FF65BDC55EA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67856" y="1814513"/>
            <a:ext cx="5583159" cy="3983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0DB3882-03E3-49AF-8DE2-20C2B1C2ED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2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A05D6D-17D1-4016-A7B9-1EC37B465FDC}"/>
              </a:ext>
            </a:extLst>
          </p:cNvPr>
          <p:cNvSpPr/>
          <p:nvPr userDrawn="1"/>
        </p:nvSpPr>
        <p:spPr>
          <a:xfrm>
            <a:off x="267856" y="1820115"/>
            <a:ext cx="5643871" cy="4107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8433" y="1979287"/>
            <a:ext cx="5273892" cy="3809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94A7E42-39BE-4B25-9A5E-29B8CF58445A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51575" y="1814514"/>
            <a:ext cx="5583159" cy="39741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3590D43-2187-49C4-B874-BDAE99171C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24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D03D30-5028-4EBD-AD71-A38E5D976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8288" y="1814513"/>
            <a:ext cx="5583237" cy="39624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47551" y="1813810"/>
            <a:ext cx="5583110" cy="3963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C4E004-BD0E-44D9-AA14-35B709D6E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91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6" y="1813809"/>
            <a:ext cx="5583110" cy="396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6" y="1110844"/>
            <a:ext cx="11566878" cy="388938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8F56CC-0B5B-4096-93F8-59E4C49B17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1497" y="1814514"/>
            <a:ext cx="5583237" cy="3962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F62F1BC-596A-4970-A464-F121CA07CC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5" y="5927834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98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7DA439-8CCF-4706-AF2D-0992A957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65125"/>
            <a:ext cx="11566879" cy="890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4D474-EE8A-461A-9AB7-55B5ECED6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855" y="1573967"/>
            <a:ext cx="11566879" cy="4602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Graphic 3">
            <a:extLst>
              <a:ext uri="{FF2B5EF4-FFF2-40B4-BE49-F238E27FC236}">
                <a16:creationId xmlns:a16="http://schemas.microsoft.com/office/drawing/2014/main" id="{B45A0C0B-5061-44F0-9DF7-68A484243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r="53181"/>
          <a:stretch/>
        </p:blipFill>
        <p:spPr>
          <a:xfrm>
            <a:off x="11214593" y="6286770"/>
            <a:ext cx="709552" cy="44623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110AEDF-7199-4708-B0E3-3F0FF713621B}"/>
              </a:ext>
            </a:extLst>
          </p:cNvPr>
          <p:cNvSpPr txBox="1">
            <a:spLocks/>
          </p:cNvSpPr>
          <p:nvPr userDrawn="1"/>
        </p:nvSpPr>
        <p:spPr>
          <a:xfrm>
            <a:off x="267855" y="6522399"/>
            <a:ext cx="7238414" cy="18288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C82F91-F81D-4959-920B-70F5CC1C31F0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t>‹#›</a:t>
            </a:fld>
            <a:r>
              <a:rPr lang="en-US" sz="1100">
                <a:solidFill>
                  <a:schemeClr val="bg1">
                    <a:lumMod val="65000"/>
                  </a:schemeClr>
                </a:solidFill>
              </a:rPr>
              <a:t> | © PRESIDENT AND FELLOWS OF HARVARD COLLEGE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7D04A-30E1-4CFD-8479-F2977C80A955}"/>
              </a:ext>
            </a:extLst>
          </p:cNvPr>
          <p:cNvSpPr/>
          <p:nvPr userDrawn="1"/>
        </p:nvSpPr>
        <p:spPr>
          <a:xfrm>
            <a:off x="7702093" y="6483034"/>
            <a:ext cx="3568606" cy="2616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Joint Center for Housing Studies of Harvard University</a:t>
            </a:r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2CD51E-F829-4B2B-8FC9-A27B4EE9D21D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4" r:id="rId2"/>
    <p:sldLayoutId id="2147483669" r:id="rId3"/>
    <p:sldLayoutId id="2147483670" r:id="rId4"/>
    <p:sldLayoutId id="2147483671" r:id="rId5"/>
    <p:sldLayoutId id="2147483678" r:id="rId6"/>
    <p:sldLayoutId id="2147483679" r:id="rId7"/>
    <p:sldLayoutId id="2147483681" r:id="rId8"/>
    <p:sldLayoutId id="2147483680" r:id="rId9"/>
    <p:sldLayoutId id="2147483684" r:id="rId10"/>
    <p:sldLayoutId id="2147483688" r:id="rId11"/>
    <p:sldLayoutId id="2147483689" r:id="rId12"/>
    <p:sldLayoutId id="2147483685" r:id="rId13"/>
    <p:sldLayoutId id="2147483682" r:id="rId14"/>
    <p:sldLayoutId id="2147483673" r:id="rId15"/>
    <p:sldLayoutId id="2147483683" r:id="rId16"/>
    <p:sldLayoutId id="2147483672" r:id="rId17"/>
    <p:sldLayoutId id="2147483675" r:id="rId18"/>
    <p:sldLayoutId id="2147483676" r:id="rId19"/>
    <p:sldLayoutId id="2147483677" r:id="rId20"/>
    <p:sldLayoutId id="2147483686" r:id="rId21"/>
    <p:sldLayoutId id="214748368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jchs.harvard.edu/abou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chs.harvard.edu/student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jchs.harvard.edu/students/edward-m-gramlich-fellowship-community-and-economic-development-harvard-graduate-students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chs.harvard.edu/students/summer-fellowships-housing-community-development-hks-students" TargetMode="External"/><Relationship Id="rId2" Type="http://schemas.openxmlformats.org/officeDocument/2006/relationships/hyperlink" Target="https://www.jchs.harvard.edu/students/summer-community-service-fellowship-gsd-student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jchs.harvard.edu/students/ivory-fellowship-housing-affordability-and-sustainability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jchs.harvard.edu/students/student-research-fellowship-rental-housing-ownership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jchs.harvard.edu/students/student-research-support-program-harvard-faculty-and-graduate-students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chs.harvard.edu/students/john-r-meyer-dissertation-fellowship-harvard-doctoral-studen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ACC6-FF4E-40FF-B92B-4D9B272AE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Joint Center Fellowships and Grants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F2F0B-E931-4AFC-9320-A47F3B3D3A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Student Information Session, February 9, 2024</a:t>
            </a:r>
          </a:p>
        </p:txBody>
      </p:sp>
    </p:spTree>
    <p:extLst>
      <p:ext uri="{BB962C8B-B14F-4D97-AF65-F5344CB8AC3E}">
        <p14:creationId xmlns:p14="http://schemas.microsoft.com/office/powerpoint/2010/main" val="145835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0476-7ACD-4D9C-BAE6-57D02D914C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149D3-0580-E249-147D-191DE0668DFA}"/>
              </a:ext>
            </a:extLst>
          </p:cNvPr>
          <p:cNvSpPr txBox="1"/>
          <p:nvPr/>
        </p:nvSpPr>
        <p:spPr>
          <a:xfrm>
            <a:off x="4893053" y="4722407"/>
            <a:ext cx="30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david_luberoff@harvard.edu</a:t>
            </a:r>
          </a:p>
        </p:txBody>
      </p:sp>
    </p:spTree>
    <p:extLst>
      <p:ext uri="{BB962C8B-B14F-4D97-AF65-F5344CB8AC3E}">
        <p14:creationId xmlns:p14="http://schemas.microsoft.com/office/powerpoint/2010/main" val="165673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13A2-DAFB-4C87-8548-602A64DE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Joint Center for Housing Studies?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37F09-22E7-42B2-A160-C142240213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 joint entity affiliated with both gsd and hks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F5631-31B9-4796-B458-7EF2B9BD87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97039" y="1813811"/>
            <a:ext cx="6092042" cy="29701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Our mission is to improve equitable access to decent, affordable homes in thriving communities. </a:t>
            </a:r>
          </a:p>
          <a:p>
            <a:r>
              <a:rPr lang="en-US"/>
              <a:t>We do this by</a:t>
            </a:r>
          </a:p>
          <a:p>
            <a:pPr lvl="1"/>
            <a:r>
              <a:rPr lang="en-US"/>
              <a:t>Conducting rigorous research</a:t>
            </a:r>
          </a:p>
          <a:p>
            <a:pPr lvl="1"/>
            <a:r>
              <a:rPr lang="en-US"/>
              <a:t>Bringing together diverse stakeholders</a:t>
            </a:r>
          </a:p>
          <a:p>
            <a:pPr lvl="1"/>
            <a:r>
              <a:rPr lang="en-US"/>
              <a:t>Supporting the next generation of housing leaders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D1EF7C1-88E2-B94C-9798-12A459BDA9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6768" r="6768" b="25043"/>
          <a:stretch/>
        </p:blipFill>
        <p:spPr>
          <a:xfrm>
            <a:off x="268288" y="1814513"/>
            <a:ext cx="5583111" cy="297007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EB5C79-1CCE-454A-9875-57F7DEB2B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4"/>
              </a:rPr>
              <a:t>https://www.jchs.harvard.edu/about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2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13A2-DAFB-4C87-8548-602A64DE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Summer Opportunities Does the Center Offer?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F5631-31B9-4796-B458-7EF2B9BD87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85164" y="1813811"/>
            <a:ext cx="5845497" cy="4303960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/>
              <a:t>Gramlich Fellowship in Community and Economic Development</a:t>
            </a:r>
          </a:p>
          <a:p>
            <a:pPr>
              <a:lnSpc>
                <a:spcPct val="110000"/>
              </a:lnSpc>
            </a:pPr>
            <a:r>
              <a:rPr lang="en-US"/>
              <a:t>Summer Community Service Fellowships (GSD) </a:t>
            </a:r>
          </a:p>
          <a:p>
            <a:pPr>
              <a:lnSpc>
                <a:spcPct val="110000"/>
              </a:lnSpc>
            </a:pPr>
            <a:r>
              <a:rPr lang="en-US"/>
              <a:t>Summer Fellowships in Housing and Community Development (HKS)</a:t>
            </a:r>
          </a:p>
          <a:p>
            <a:pPr>
              <a:lnSpc>
                <a:spcPct val="110000"/>
              </a:lnSpc>
            </a:pPr>
            <a:r>
              <a:rPr lang="en-US"/>
              <a:t>Ivory Fellowship in Housing Affordability and Sustainability</a:t>
            </a:r>
          </a:p>
          <a:p>
            <a:pPr>
              <a:lnSpc>
                <a:spcPct val="110000"/>
              </a:lnSpc>
            </a:pPr>
            <a:r>
              <a:rPr lang="en-US"/>
              <a:t>Summer Research Fellowship on Rental Housing Ownership</a:t>
            </a:r>
          </a:p>
          <a:p>
            <a:pPr>
              <a:lnSpc>
                <a:spcPct val="110000"/>
              </a:lnSpc>
            </a:pPr>
            <a:r>
              <a:rPr lang="en-US"/>
              <a:t>Student Research Support Program</a:t>
            </a:r>
          </a:p>
          <a:p>
            <a:pPr>
              <a:lnSpc>
                <a:spcPct val="110000"/>
              </a:lnSpc>
            </a:pPr>
            <a:r>
              <a:rPr lang="en-US"/>
              <a:t>Meyer Doctoral Dissertation Fellowship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EB5C79-1CCE-454A-9875-57F7DEB2B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https://www.jchs.harvard.edu/students</a:t>
            </a:r>
            <a:endParaRPr lang="en-US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FA4CEA-1925-BF4C-909A-9ACE371FF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5" y="1813811"/>
            <a:ext cx="5583237" cy="27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5DA4-6A66-4EF1-BB40-1BC9609A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Gramlich Fellowships in Community &amp; Economic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6313-6ECD-4FFB-B4BF-624930B2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472" y="1534945"/>
            <a:ext cx="7474145" cy="4504545"/>
          </a:xfr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Research challenges facing organizations in the NeighborWorks America network, such as:</a:t>
            </a:r>
          </a:p>
          <a:p>
            <a:pPr marL="523875" lvl="1" indent="-234950"/>
            <a:r>
              <a:rPr lang="en-US"/>
              <a:t>Developing collaborative partnerships to advance health equity</a:t>
            </a:r>
          </a:p>
          <a:p>
            <a:pPr marL="523875" lvl="1" indent="-234950"/>
            <a:r>
              <a:rPr lang="en-US"/>
              <a:t>Using ADUs to provide affordable housing</a:t>
            </a:r>
          </a:p>
          <a:p>
            <a:pPr marL="523875" lvl="1" indent="-234950"/>
            <a:r>
              <a:rPr lang="en-US"/>
              <a:t>CBOs that work in historically segregated neighborhoods</a:t>
            </a:r>
          </a:p>
          <a:p>
            <a:pPr marL="523875" lvl="1" indent="-234950"/>
            <a:r>
              <a:rPr lang="en-US"/>
              <a:t>Sustaining “middle neighborhoods” in Mountain West cities</a:t>
            </a:r>
          </a:p>
          <a:p>
            <a:pPr marL="231775" indent="-219075"/>
            <a:r>
              <a:rPr lang="en-US"/>
              <a:t>Present findings to practitioners, policy experts and others publish work as a Joint Center working paper</a:t>
            </a:r>
            <a:endParaRPr lang="en-US">
              <a:cs typeface="Arial"/>
            </a:endParaRPr>
          </a:p>
          <a:p>
            <a:r>
              <a:rPr lang="en-US"/>
              <a:t>Full time for 10 weeks in the summer weeks plus some work during academic year</a:t>
            </a:r>
            <a:endParaRPr lang="en-US">
              <a:cs typeface="Arial"/>
            </a:endParaRPr>
          </a:p>
          <a:p>
            <a:r>
              <a:rPr lang="en-US"/>
              <a:t>$9,000 stipend</a:t>
            </a:r>
            <a:endParaRPr lang="en-US">
              <a:cs typeface="Arial"/>
            </a:endParaRPr>
          </a:p>
          <a:p>
            <a:r>
              <a:rPr lang="en-US" b="1"/>
              <a:t>Applications are due by Tuesday, February 20</a:t>
            </a:r>
            <a:endParaRPr lang="en-US" b="1"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BF983-FB65-4872-A5FE-0A81BC05B3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OPEN TO ALL HARVARD GRADUATE STUDENTS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EC3D6-3A95-4E67-ADFC-9F2258540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855" y="6074654"/>
            <a:ext cx="10742349" cy="533511"/>
          </a:xfrm>
        </p:spPr>
        <p:txBody>
          <a:bodyPr/>
          <a:lstStyle/>
          <a:p>
            <a:r>
              <a:rPr lang="en-US">
                <a:hlinkClick r:id="rId2"/>
              </a:rPr>
              <a:t>https://www.jchs.harvard.edu/students/edward-m-gramlich-fellowship-community-and-economic-development-harvard-graduate-students</a:t>
            </a:r>
            <a:endParaRPr lang="en-US"/>
          </a:p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EFAFFD-6C58-A044-B107-DA7CBCE4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1534946"/>
            <a:ext cx="3415647" cy="45045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6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5DA4-6A66-4EF1-BB40-1BC9609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202691"/>
            <a:ext cx="11924145" cy="115110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GSD Summer Community Service Fellowship </a:t>
            </a:r>
            <a:br>
              <a:rPr lang="en-US"/>
            </a:br>
            <a:r>
              <a:rPr lang="en-US"/>
              <a:t>HKS Summer Fellowship in Housing &amp; Community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6313-6ECD-4FFB-B4BF-624930B2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503644"/>
            <a:ext cx="7809345" cy="409359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Students arrange for 10-week, full-time fellowships with public or non-profit entities, such as:</a:t>
            </a:r>
          </a:p>
          <a:p>
            <a:pPr lvl="1"/>
            <a:r>
              <a:rPr lang="en-US"/>
              <a:t>Preservation of Affordable Housing, Inc. (POAH)</a:t>
            </a:r>
          </a:p>
          <a:p>
            <a:pPr lvl="1"/>
            <a:r>
              <a:rPr lang="en-US"/>
              <a:t>Boston’s Housing Innovation Lab</a:t>
            </a:r>
          </a:p>
          <a:p>
            <a:pPr lvl="1"/>
            <a:r>
              <a:rPr lang="en-US"/>
              <a:t>NYC Department of Housing Preservation and Development</a:t>
            </a:r>
          </a:p>
          <a:p>
            <a:pPr lvl="1"/>
            <a:r>
              <a:rPr lang="en-US"/>
              <a:t>Strategic Actions for a Just Economy (LA)</a:t>
            </a:r>
          </a:p>
          <a:p>
            <a:r>
              <a:rPr lang="en-US"/>
              <a:t>Full-time for 10 weeks in the summer</a:t>
            </a:r>
          </a:p>
          <a:p>
            <a:r>
              <a:rPr lang="en-US"/>
              <a:t>$8,000 stipend </a:t>
            </a:r>
          </a:p>
          <a:p>
            <a:r>
              <a:rPr lang="en-US"/>
              <a:t>GSD applications are due by </a:t>
            </a:r>
            <a:r>
              <a:rPr lang="en-US" b="1"/>
              <a:t>Monday, April 1</a:t>
            </a:r>
          </a:p>
          <a:p>
            <a:r>
              <a:rPr lang="en-US"/>
              <a:t>HKS applications due by </a:t>
            </a:r>
            <a:r>
              <a:rPr lang="en-US" b="1"/>
              <a:t>Friday, March 22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EC3D6-3A95-4E67-ADFC-9F2258540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5" y="5747086"/>
            <a:ext cx="10742349" cy="533511"/>
          </a:xfrm>
        </p:spPr>
        <p:txBody>
          <a:bodyPr/>
          <a:lstStyle/>
          <a:p>
            <a:r>
              <a:rPr lang="en-US">
                <a:hlinkClick r:id="rId2"/>
              </a:rPr>
              <a:t>https://www.jchs.harvard.edu/students/summer-community-service-fellowship-gsd-students</a:t>
            </a:r>
            <a:r>
              <a:rPr lang="en-US"/>
              <a:t> </a:t>
            </a:r>
            <a:br>
              <a:rPr lang="en-US"/>
            </a:br>
            <a:r>
              <a:rPr lang="en-US">
                <a:hlinkClick r:id="rId3"/>
              </a:rPr>
              <a:t>https://www.jchs.harvard.edu/students/summer-fellowships-housing-community-development-hks-students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E61140-0379-0B45-A177-FA0D3A6CA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67855" y="1490860"/>
            <a:ext cx="3658241" cy="41063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953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5DA4-6A66-4EF1-BB40-1BC9609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202692"/>
            <a:ext cx="11924145" cy="83980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Ivory Fellowship in Housing Affordability and Sustainability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6313-6ECD-4FFB-B4BF-624930B2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354" y="1415070"/>
            <a:ext cx="5373913" cy="4512763"/>
          </a:xfr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Focus on issues related affordable and sustainable housing </a:t>
            </a:r>
          </a:p>
          <a:p>
            <a:r>
              <a:rPr lang="en-US"/>
              <a:t>Placements can be at for-profit companies, non-profit organizations, or public-sector entities in the United States</a:t>
            </a:r>
          </a:p>
          <a:p>
            <a:r>
              <a:rPr lang="en-US"/>
              <a:t>Preference given to students who work with organizations that have been finalists for the Ivory Prize for Housing Affordability</a:t>
            </a:r>
          </a:p>
          <a:p>
            <a:r>
              <a:rPr lang="en-US"/>
              <a:t>Full-time for 10 weeks</a:t>
            </a:r>
          </a:p>
          <a:p>
            <a:r>
              <a:rPr lang="en-US"/>
              <a:t>8,000 stipend (grad students), $6,500 (undergraduates)</a:t>
            </a:r>
          </a:p>
          <a:p>
            <a:pPr marL="231775" indent="-219075"/>
            <a:r>
              <a:rPr lang="en-US" b="1"/>
              <a:t>Applications are due by Wednesday, March 20</a:t>
            </a:r>
          </a:p>
          <a:p>
            <a:pPr marL="463550" lvl="1" indent="-231775"/>
            <a:endParaRPr lang="en-US"/>
          </a:p>
          <a:p>
            <a:pPr marL="463550" lvl="1" indent="-231775"/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EC3D6-3A95-4E67-ADFC-9F2258540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https://www.jchs.harvard.edu/students/ivory-fellowship-housing-affordability-and-sustainability</a:t>
            </a:r>
            <a:endParaRPr lang="en-US"/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A9219B-DC7D-CF4E-8F8B-8F7AA36579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5" y="970133"/>
            <a:ext cx="11566878" cy="388938"/>
          </a:xfrm>
        </p:spPr>
        <p:txBody>
          <a:bodyPr/>
          <a:lstStyle/>
          <a:p>
            <a:r>
              <a:rPr lang="en-US"/>
              <a:t>Open to Any Harvard Graduate OR UNDERGRADUATE Student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28A174-5560-92BF-39A2-FC3C4C855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25725"/>
          <a:stretch/>
        </p:blipFill>
        <p:spPr bwMode="auto">
          <a:xfrm>
            <a:off x="559247" y="1442399"/>
            <a:ext cx="4484715" cy="44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30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5DA4-6A66-4EF1-BB40-1BC9609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396655"/>
            <a:ext cx="11924145" cy="53351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Summer Research Fellowship on Rental Housing Ownership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6313-6ECD-4FFB-B4BF-624930B2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031" y="1483288"/>
            <a:ext cx="6336805" cy="424892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Carry out quantitative research on the ownership of rental housing. </a:t>
            </a:r>
          </a:p>
          <a:p>
            <a:pPr lvl="1"/>
            <a:r>
              <a:rPr lang="en-US"/>
              <a:t>Clean, code, merge, and analyze county records,</a:t>
            </a:r>
          </a:p>
          <a:p>
            <a:pPr lvl="1"/>
            <a:r>
              <a:rPr lang="en-US"/>
              <a:t>Work with county employees as needed to understand the data </a:t>
            </a:r>
          </a:p>
          <a:p>
            <a:pPr lvl="1"/>
            <a:r>
              <a:rPr lang="en-US"/>
              <a:t>Analyze and summarize data with guidance from the JCHS research team.</a:t>
            </a:r>
          </a:p>
          <a:p>
            <a:pPr lvl="1"/>
            <a:r>
              <a:rPr lang="en-US"/>
              <a:t>Summarize findings. </a:t>
            </a:r>
          </a:p>
          <a:p>
            <a:r>
              <a:rPr lang="en-US"/>
              <a:t>Full time in summer; may be extended</a:t>
            </a:r>
          </a:p>
          <a:p>
            <a:r>
              <a:rPr lang="en-US"/>
              <a:t>Hourly wage commensurate w/experience</a:t>
            </a:r>
          </a:p>
          <a:p>
            <a:r>
              <a:rPr lang="en-US" b="1"/>
              <a:t>Open until filled</a:t>
            </a:r>
          </a:p>
          <a:p>
            <a:pPr lvl="1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EC3D6-3A95-4E67-ADFC-9F2258540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https://www.jchs.harvard.edu/students/student-research-fellowship-rental-housing-ownership</a:t>
            </a:r>
            <a:endParaRPr lang="en-US"/>
          </a:p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6A13E7-6245-7248-966A-85DF44D63A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5" y="970133"/>
            <a:ext cx="11566878" cy="388938"/>
          </a:xfrm>
        </p:spPr>
        <p:txBody>
          <a:bodyPr/>
          <a:lstStyle/>
          <a:p>
            <a:r>
              <a:rPr lang="en-US"/>
              <a:t>Open to Any Harvard Graduate OR UNDERGRADUATE Student</a:t>
            </a:r>
          </a:p>
        </p:txBody>
      </p:sp>
      <p:pic>
        <p:nvPicPr>
          <p:cNvPr id="4" name="Picture 2" descr="Who rents and who owns in the U.S. | Pew Research Center">
            <a:extLst>
              <a:ext uri="{FF2B5EF4-FFF2-40B4-BE49-F238E27FC236}">
                <a16:creationId xmlns:a16="http://schemas.microsoft.com/office/drawing/2014/main" id="{68E5CF31-EDDF-4A28-BCB8-1861052D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8" y="1411673"/>
            <a:ext cx="4800601" cy="43205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1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5DA4-6A66-4EF1-BB40-1BC9609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5" y="455374"/>
            <a:ext cx="11924145" cy="53351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Student Research Support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6313-6ECD-4FFB-B4BF-624930B2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636" y="1483287"/>
            <a:ext cx="6299200" cy="3989256"/>
          </a:xfr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Provides up to $7,000 grants to Harvard faculty members to hire graduate students who either</a:t>
            </a:r>
          </a:p>
          <a:p>
            <a:pPr marL="463550" lvl="1" indent="-177800"/>
            <a:r>
              <a:rPr lang="en-US"/>
              <a:t>Working on the faculty member’s project</a:t>
            </a:r>
          </a:p>
          <a:p>
            <a:pPr marL="463550" lvl="1" indent="-177800"/>
            <a:r>
              <a:rPr lang="en-US"/>
              <a:t>Do independent work supervised by the faculty member</a:t>
            </a:r>
          </a:p>
          <a:p>
            <a:r>
              <a:rPr lang="en-US"/>
              <a:t>Recent grants funded work on</a:t>
            </a:r>
          </a:p>
          <a:p>
            <a:pPr lvl="1"/>
            <a:r>
              <a:rPr lang="en-US"/>
              <a:t>Measuring Neighborhood Disinvestment in Boston</a:t>
            </a:r>
          </a:p>
          <a:p>
            <a:pPr lvl="1"/>
            <a:r>
              <a:rPr lang="en-US"/>
              <a:t>Designs for Denser Housing in New Zealand</a:t>
            </a:r>
          </a:p>
          <a:p>
            <a:pPr lvl="1"/>
            <a:r>
              <a:rPr lang="en-US"/>
              <a:t>The Value of Public Meetings for Planners</a:t>
            </a:r>
            <a:endParaRPr lang="en-US">
              <a:cs typeface="Arial"/>
            </a:endParaRPr>
          </a:p>
          <a:p>
            <a:pPr lvl="1"/>
            <a:r>
              <a:rPr lang="en-US"/>
              <a:t>Planning for Rebuilt Housing in Ukraine</a:t>
            </a:r>
            <a:endParaRPr lang="en-US">
              <a:cs typeface="Arial"/>
            </a:endParaRPr>
          </a:p>
          <a:p>
            <a:r>
              <a:rPr lang="en-US"/>
              <a:t>Applications must be submitted by a faculty member</a:t>
            </a:r>
          </a:p>
          <a:p>
            <a:r>
              <a:rPr lang="en-US" b="1"/>
              <a:t>Applications are due by Monday, April 1</a:t>
            </a: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EC3D6-3A95-4E67-ADFC-9F2258540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https://www.jchs.harvard.edu/students/student-research-support-program-harvard-faculty-and-graduate-students</a:t>
            </a:r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893CA-F18D-7742-854E-709703D84628}"/>
              </a:ext>
            </a:extLst>
          </p:cNvPr>
          <p:cNvSpPr txBox="1"/>
          <p:nvPr/>
        </p:nvSpPr>
        <p:spPr>
          <a:xfrm>
            <a:off x="471055" y="1483288"/>
            <a:ext cx="509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18079-BB3C-C841-B1D1-A8EDC4A77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" t="17864" r="3342" b="3210"/>
          <a:stretch/>
        </p:blipFill>
        <p:spPr>
          <a:xfrm>
            <a:off x="133287" y="1584160"/>
            <a:ext cx="5436240" cy="3421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055D1-571A-2241-AA43-159F659C87AB}"/>
              </a:ext>
            </a:extLst>
          </p:cNvPr>
          <p:cNvSpPr txBox="1"/>
          <p:nvPr/>
        </p:nvSpPr>
        <p:spPr>
          <a:xfrm>
            <a:off x="133287" y="1483286"/>
            <a:ext cx="5515619" cy="39892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434FAA5-D5C3-1F4D-9EEF-A71948CD7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5" y="970133"/>
            <a:ext cx="11566878" cy="388938"/>
          </a:xfrm>
        </p:spPr>
        <p:txBody>
          <a:bodyPr/>
          <a:lstStyle/>
          <a:p>
            <a:r>
              <a:rPr lang="en-US"/>
              <a:t>Open to Any Harvard Graduate Student</a:t>
            </a:r>
          </a:p>
        </p:txBody>
      </p:sp>
    </p:spTree>
    <p:extLst>
      <p:ext uri="{BB962C8B-B14F-4D97-AF65-F5344CB8AC3E}">
        <p14:creationId xmlns:p14="http://schemas.microsoft.com/office/powerpoint/2010/main" val="98979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13A2-DAFB-4C87-8548-602A64DE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Meyer Dissertation Fellowships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37F09-22E7-42B2-A160-C142240213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Open to doctoral students from throughout Harvard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F5631-31B9-4796-B458-7EF2B9BD87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03114" y="1906911"/>
            <a:ext cx="7981068" cy="4020923"/>
          </a:xfr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Provides support for doctoral candidates at the thesis-writing stage</a:t>
            </a:r>
            <a:endParaRPr lang="en-US">
              <a:cs typeface="Arial"/>
            </a:endParaRPr>
          </a:p>
          <a:p>
            <a:r>
              <a:rPr lang="en-US"/>
              <a:t>Recipients receive an $8,000 stipend.</a:t>
            </a:r>
          </a:p>
          <a:p>
            <a:r>
              <a:rPr lang="en-US"/>
              <a:t>Recipients present their work at our Housing Research Seminar </a:t>
            </a:r>
          </a:p>
          <a:p>
            <a:r>
              <a:rPr lang="en-US"/>
              <a:t>Recipients also publish a Center working paper and blog</a:t>
            </a:r>
          </a:p>
          <a:p>
            <a:r>
              <a:rPr lang="en-US"/>
              <a:t>Recipients can access Center resources, networks, and expertise</a:t>
            </a:r>
          </a:p>
          <a:p>
            <a:r>
              <a:rPr lang="en-US"/>
              <a:t>Current recipients are writing about</a:t>
            </a:r>
          </a:p>
          <a:p>
            <a:pPr lvl="1"/>
            <a:r>
              <a:rPr lang="en-US"/>
              <a:t>Art Centered Development in Neighborhoods of Color</a:t>
            </a:r>
          </a:p>
          <a:p>
            <a:pPr lvl="1"/>
            <a:r>
              <a:rPr lang="en-US"/>
              <a:t>Housing Liquidity and Macroeconomic Stabilization</a:t>
            </a:r>
          </a:p>
          <a:p>
            <a:pPr lvl="1"/>
            <a:r>
              <a:rPr lang="en-US"/>
              <a:t>Anti-Growth Policies and the Rise of Modern Liberalism</a:t>
            </a:r>
          </a:p>
          <a:p>
            <a:r>
              <a:rPr lang="en-US"/>
              <a:t>Applications are due by </a:t>
            </a:r>
            <a:r>
              <a:rPr lang="en-US" b="1"/>
              <a:t>Monday, April 8</a:t>
            </a:r>
            <a:endParaRPr lang="en-US" b="1"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EB5C79-1CCE-454A-9875-57F7DEB2B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https://www.jchs.harvard.edu/students/john-r-meyer-dissertation-fellowship-harvard-doctoral-students</a:t>
            </a:r>
            <a:endParaRPr lang="en-US"/>
          </a:p>
          <a:p>
            <a:endParaRPr lang="en-US"/>
          </a:p>
        </p:txBody>
      </p:sp>
      <p:pic>
        <p:nvPicPr>
          <p:cNvPr id="3074" name="Picture 2" descr="Cover of the paper &quot;Household Liquidity and Macroeconomic Stabilization: Evidence from Mortgage Forbearance.&quot;">
            <a:extLst>
              <a:ext uri="{FF2B5EF4-FFF2-40B4-BE49-F238E27FC236}">
                <a16:creationId xmlns:a16="http://schemas.microsoft.com/office/drawing/2014/main" id="{6F4420C7-B1ED-E370-99CC-53E169731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3" y="1907831"/>
            <a:ext cx="3111335" cy="402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590002"/>
      </p:ext>
    </p:extLst>
  </p:cSld>
  <p:clrMapOvr>
    <a:masterClrMapping/>
  </p:clrMapOvr>
</p:sld>
</file>

<file path=ppt/theme/theme1.xml><?xml version="1.0" encoding="utf-8"?>
<a:theme xmlns:a="http://schemas.openxmlformats.org/drawingml/2006/main" name="JCHS 2019">
  <a:themeElements>
    <a:clrScheme name="JCHS">
      <a:dk1>
        <a:srgbClr val="5A5A5A"/>
      </a:dk1>
      <a:lt1>
        <a:srgbClr val="FFFFFF"/>
      </a:lt1>
      <a:dk2>
        <a:srgbClr val="43273A"/>
      </a:dk2>
      <a:lt2>
        <a:srgbClr val="C3C6A6"/>
      </a:lt2>
      <a:accent1>
        <a:srgbClr val="43273A"/>
      </a:accent1>
      <a:accent2>
        <a:srgbClr val="C14D00"/>
      </a:accent2>
      <a:accent3>
        <a:srgbClr val="508DA6"/>
      </a:accent3>
      <a:accent4>
        <a:srgbClr val="998B7D"/>
      </a:accent4>
      <a:accent5>
        <a:srgbClr val="E9C002"/>
      </a:accent5>
      <a:accent6>
        <a:srgbClr val="76AD99"/>
      </a:accent6>
      <a:hlink>
        <a:srgbClr val="508DA6"/>
      </a:hlink>
      <a:folHlink>
        <a:srgbClr val="508DA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B06ACAA53C084283A7E9734B5D979C" ma:contentTypeVersion="18" ma:contentTypeDescription="Create a new document." ma:contentTypeScope="" ma:versionID="f428c188ca005172b338a0ec85b3ecbd">
  <xsd:schema xmlns:xsd="http://www.w3.org/2001/XMLSchema" xmlns:xs="http://www.w3.org/2001/XMLSchema" xmlns:p="http://schemas.microsoft.com/office/2006/metadata/properties" xmlns:ns2="9279c62e-a2e7-41c7-b9ab-0a0f87ad47c5" xmlns:ns3="9c20ecd8-7b1b-40af-ad3c-24c512db6f5f" targetNamespace="http://schemas.microsoft.com/office/2006/metadata/properties" ma:root="true" ma:fieldsID="59c5722184e46c6fe1f52e5c519485cc" ns2:_="" ns3:_="">
    <xsd:import namespace="9279c62e-a2e7-41c7-b9ab-0a0f87ad47c5"/>
    <xsd:import namespace="9c20ecd8-7b1b-40af-ad3c-24c512db6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9c62e-a2e7-41c7-b9ab-0a0f87ad47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107521-1385-498b-8889-bf2cd8dee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0ecd8-7b1b-40af-ad3c-24c512db6f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3a7ff84-c2c6-40dd-8570-0fd61524385a}" ma:internalName="TaxCatchAll" ma:showField="CatchAllData" ma:web="9c20ecd8-7b1b-40af-ad3c-24c512db6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20ecd8-7b1b-40af-ad3c-24c512db6f5f">
      <UserInfo>
        <DisplayName>Chaknis, James</DisplayName>
        <AccountId>26</AccountId>
        <AccountType/>
      </UserInfo>
    </SharedWithUsers>
    <TaxCatchAll xmlns="9c20ecd8-7b1b-40af-ad3c-24c512db6f5f" xsi:nil="true"/>
    <lcf76f155ced4ddcb4097134ff3c332f xmlns="9279c62e-a2e7-41c7-b9ab-0a0f87ad47c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A180C1-B01A-4F15-9360-2DD37C7BF477}">
  <ds:schemaRefs>
    <ds:schemaRef ds:uri="9279c62e-a2e7-41c7-b9ab-0a0f87ad47c5"/>
    <ds:schemaRef ds:uri="9c20ecd8-7b1b-40af-ad3c-24c512db6f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BA6705C-F7C9-4794-8B47-950019477845}">
  <ds:schemaRefs>
    <ds:schemaRef ds:uri="9279c62e-a2e7-41c7-b9ab-0a0f87ad47c5"/>
    <ds:schemaRef ds:uri="9c20ecd8-7b1b-40af-ad3c-24c512db6f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9DBE58-1A5A-40EF-8626-09A0F40925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767</Words>
  <Application>Microsoft Office PowerPoint</Application>
  <PresentationFormat>Widescreen</PresentationFormat>
  <Paragraphs>98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JCHS 2019</vt:lpstr>
      <vt:lpstr>Joint Center Fellowships and Grants </vt:lpstr>
      <vt:lpstr>What is the Joint Center for Housing Studies?</vt:lpstr>
      <vt:lpstr>What Summer Opportunities Does the Center Offer?</vt:lpstr>
      <vt:lpstr>Gramlich Fellowships in Community &amp; Economic Development</vt:lpstr>
      <vt:lpstr>GSD Summer Community Service Fellowship  HKS Summer Fellowship in Housing &amp; Community Development </vt:lpstr>
      <vt:lpstr>Ivory Fellowship in Housing Affordability and Sustainability </vt:lpstr>
      <vt:lpstr>Summer Research Fellowship on Rental Housing Ownership</vt:lpstr>
      <vt:lpstr>Student Research Support Program</vt:lpstr>
      <vt:lpstr>Meyer Dissertation Fellowships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DiPietro</dc:creator>
  <cp:lastModifiedBy>Anderson, Corinna</cp:lastModifiedBy>
  <cp:revision>2</cp:revision>
  <dcterms:created xsi:type="dcterms:W3CDTF">2018-05-11T14:43:06Z</dcterms:created>
  <dcterms:modified xsi:type="dcterms:W3CDTF">2024-02-13T15:40:41Z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0x0101001FB06ACAA53C084283A7E9734B5D979C</vt:lpwstr>
  </property>
  <property fmtid="{D5CDD505-2E9C-101B-9397-08002B2CF9AE}" pid="3" name="MediaServiceImageTags">
    <vt:lpwstr/>
  </property>
</Properties>
</file>