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notesSlides/notesSlide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1.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2.xml" ContentType="application/vnd.openxmlformats-officedocument.themeOverride+xml"/>
  <Override PartName="/ppt/drawings/drawing4.xml" ContentType="application/vnd.openxmlformats-officedocument.drawingml.chartshapes+xml"/>
  <Override PartName="/ppt/notesSlides/notesSlide3.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3.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5.xml" ContentType="application/vnd.openxmlformats-officedocument.drawingml.chartshape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6.xml" ContentType="application/vnd.openxmlformats-officedocument.drawingml.chartshapes+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4.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4.xml" ContentType="application/vnd.openxmlformats-officedocument.themeOverr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5.xml" ContentType="application/vnd.openxmlformats-officedocument.themeOverride+xml"/>
  <Override PartName="/ppt/notesSlides/notesSlide5.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6.xml" ContentType="application/vnd.openxmlformats-officedocument.themeOverride+xml"/>
  <Override PartName="/ppt/notesSlides/notesSlide6.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7.xml" ContentType="application/vnd.openxmlformats-officedocument.themeOverride+xml"/>
  <Override PartName="/ppt/drawings/drawing7.xml" ContentType="application/vnd.openxmlformats-officedocument.drawingml.chartshapes+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7.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drawings/drawing8.xml" ContentType="application/vnd.openxmlformats-officedocument.drawingml.chartshapes+xml"/>
  <Override PartName="/ppt/notesSlides/notesSlide8.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heme/themeOverride8.xml" ContentType="application/vnd.openxmlformats-officedocument.themeOverride+xml"/>
  <Override PartName="/ppt/drawings/drawing9.xml" ContentType="application/vnd.openxmlformats-officedocument.drawingml.chartshapes+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drawings/drawing10.xml" ContentType="application/vnd.openxmlformats-officedocument.drawingml.chartshapes+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theme/themeOverride9.xml" ContentType="application/vnd.openxmlformats-officedocument.themeOverride+xml"/>
  <Override PartName="/ppt/drawings/drawing11.xml" ContentType="application/vnd.openxmlformats-officedocument.drawingml.chartshap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drawings/drawing12.xml" ContentType="application/vnd.openxmlformats-officedocument.drawingml.chartshapes+xml"/>
  <Override PartName="/ppt/notesSlides/notesSlide15.xml" ContentType="application/vnd.openxmlformats-officedocument.presentationml.notesSlid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notesSlides/notesSlide16.xml" ContentType="application/vnd.openxmlformats-officedocument.presentationml.notesSl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heme/themeOverride10.xml" ContentType="application/vnd.openxmlformats-officedocument.themeOverr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drawings/drawing13.xml" ContentType="application/vnd.openxmlformats-officedocument.drawingml.chartshapes+xml"/>
  <Override PartName="/ppt/notesSlides/notesSlide17.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theme/themeOverride11.xml" ContentType="application/vnd.openxmlformats-officedocument.themeOverride+xml"/>
  <Override PartName="/ppt/drawings/drawing14.xml" ContentType="application/vnd.openxmlformats-officedocument.drawingml.chartshape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7" r:id="rId4"/>
  </p:sldMasterIdLst>
  <p:notesMasterIdLst>
    <p:notesMasterId r:id="rId57"/>
  </p:notesMasterIdLst>
  <p:sldIdLst>
    <p:sldId id="1646" r:id="rId5"/>
    <p:sldId id="4488" r:id="rId6"/>
    <p:sldId id="4483" r:id="rId7"/>
    <p:sldId id="4485" r:id="rId8"/>
    <p:sldId id="4487" r:id="rId9"/>
    <p:sldId id="4453" r:id="rId10"/>
    <p:sldId id="4479" r:id="rId11"/>
    <p:sldId id="4396" r:id="rId12"/>
    <p:sldId id="4392" r:id="rId13"/>
    <p:sldId id="4386" r:id="rId14"/>
    <p:sldId id="4403" r:id="rId15"/>
    <p:sldId id="4490" r:id="rId16"/>
    <p:sldId id="4489" r:id="rId17"/>
    <p:sldId id="4451" r:id="rId18"/>
    <p:sldId id="4418" r:id="rId19"/>
    <p:sldId id="1794" r:id="rId20"/>
    <p:sldId id="4502" r:id="rId21"/>
    <p:sldId id="1773" r:id="rId22"/>
    <p:sldId id="4508" r:id="rId23"/>
    <p:sldId id="4448" r:id="rId24"/>
    <p:sldId id="4494" r:id="rId25"/>
    <p:sldId id="4428" r:id="rId26"/>
    <p:sldId id="1635" r:id="rId27"/>
    <p:sldId id="4493" r:id="rId28"/>
    <p:sldId id="4444" r:id="rId29"/>
    <p:sldId id="4496" r:id="rId30"/>
    <p:sldId id="4495" r:id="rId31"/>
    <p:sldId id="1001" r:id="rId32"/>
    <p:sldId id="4509" r:id="rId33"/>
    <p:sldId id="4446" r:id="rId34"/>
    <p:sldId id="4497" r:id="rId35"/>
    <p:sldId id="4475" r:id="rId36"/>
    <p:sldId id="4505" r:id="rId37"/>
    <p:sldId id="4504" r:id="rId38"/>
    <p:sldId id="4449" r:id="rId39"/>
    <p:sldId id="4498" r:id="rId40"/>
    <p:sldId id="4499" r:id="rId41"/>
    <p:sldId id="4423" r:id="rId42"/>
    <p:sldId id="4450" r:id="rId43"/>
    <p:sldId id="4452" r:id="rId44"/>
    <p:sldId id="1763" r:id="rId45"/>
    <p:sldId id="4443" r:id="rId46"/>
    <p:sldId id="4457" r:id="rId47"/>
    <p:sldId id="4501" r:id="rId48"/>
    <p:sldId id="4480" r:id="rId49"/>
    <p:sldId id="4491" r:id="rId50"/>
    <p:sldId id="4481" r:id="rId51"/>
    <p:sldId id="4424" r:id="rId52"/>
    <p:sldId id="4503" r:id="rId53"/>
    <p:sldId id="4484" r:id="rId54"/>
    <p:sldId id="4410" r:id="rId55"/>
    <p:sldId id="4455"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3CD4630-CCDF-7D66-4C68-345A951670A9}" name="Hermann, Alexander" initials="HA" userId="S::alexander_hermann@harvard.edu::5d2c7d74-7d05-4968-8c35-9e1a058b1c81" providerId="AD"/>
  <p188:author id="{E740A438-203A-E3E4-238B-A9D8A4C92A5F}" name="Frost, Riordan" initials="FR" userId="S::riordan_frost@harvard.edu::b14bf581-ae9f-4773-9310-d61770456eea" providerId="AD"/>
  <p188:author id="{0437B251-3373-69B4-FD65-9FAF2D6993D7}" name="Marcia Fernald" initials="MF" userId="6091802fd17cbb34" providerId="Windows Live"/>
  <p188:author id="{148AC0B0-3CD7-8E1A-40E3-2876479F8C1E}" name="Herbert, Chris" initials="HC" userId="S::chris_herbert@harvard.edu::a0ee9ac1-6be5-48b4-a645-baff00039a4f" providerId="AD"/>
  <p188:author id="{80FDC1EA-82B0-3914-1E7F-830AD9A08F2E}" name="Airgood-Obrycki, Whitney Leigh" initials="AL" userId="S::whitney_airgood-obrycki@harvard.edu::89f3f4c7-44cc-4a68-9f30-a54c062d3aa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Hanifa, Raheem" initials="HR" lastIdx="2" clrIdx="6">
    <p:extLst>
      <p:ext uri="{19B8F6BF-5375-455C-9EA6-DF929625EA0E}">
        <p15:presenceInfo xmlns:p15="http://schemas.microsoft.com/office/powerpoint/2012/main" userId="S::raheem_hanifa@harvard.edu::75173ef6-61a0-4303-aa81-0d0eefb23665" providerId="AD"/>
      </p:ext>
    </p:extLst>
  </p:cmAuthor>
  <p:cmAuthor id="1" name="Hermann, Alexander" initials="HA" lastIdx="1" clrIdx="0">
    <p:extLst>
      <p:ext uri="{19B8F6BF-5375-455C-9EA6-DF929625EA0E}">
        <p15:presenceInfo xmlns:p15="http://schemas.microsoft.com/office/powerpoint/2012/main" userId="S-1-5-21-1191599065-4274392095-3078430509-710108" providerId="AD"/>
      </p:ext>
    </p:extLst>
  </p:cmAuthor>
  <p:cmAuthor id="8" name="Wedeen, Sophia" initials="WS" lastIdx="1" clrIdx="7">
    <p:extLst>
      <p:ext uri="{19B8F6BF-5375-455C-9EA6-DF929625EA0E}">
        <p15:presenceInfo xmlns:p15="http://schemas.microsoft.com/office/powerpoint/2012/main" userId="S::sophia_wedeen@harvard.edu::fb8ba8c3-7e1b-4782-9e4a-8d94893ff152" providerId="AD"/>
      </p:ext>
    </p:extLst>
  </p:cmAuthor>
  <p:cmAuthor id="2" name="Marcia Fernald" initials="MF" lastIdx="75" clrIdx="1">
    <p:extLst>
      <p:ext uri="{19B8F6BF-5375-455C-9EA6-DF929625EA0E}">
        <p15:presenceInfo xmlns:p15="http://schemas.microsoft.com/office/powerpoint/2012/main" userId="6091802fd17cbb34" providerId="Windows Live"/>
      </p:ext>
    </p:extLst>
  </p:cmAuthor>
  <p:cmAuthor id="3" name="McCue, Daniel T." initials="MDT" lastIdx="20" clrIdx="2">
    <p:extLst>
      <p:ext uri="{19B8F6BF-5375-455C-9EA6-DF929625EA0E}">
        <p15:presenceInfo xmlns:p15="http://schemas.microsoft.com/office/powerpoint/2012/main" userId="S::daniel_mccue@harvard.edu::deb020d9-0c57-49a0-aef3-43e4a7f1f00f" providerId="AD"/>
      </p:ext>
    </p:extLst>
  </p:cmAuthor>
  <p:cmAuthor id="4" name="Hermann, Alexander" initials="HA [2]" lastIdx="13" clrIdx="3">
    <p:extLst>
      <p:ext uri="{19B8F6BF-5375-455C-9EA6-DF929625EA0E}">
        <p15:presenceInfo xmlns:p15="http://schemas.microsoft.com/office/powerpoint/2012/main" userId="S::alexander_hermann@harvard.edu::5d2c7d74-7d05-4968-8c35-9e1a058b1c81" providerId="AD"/>
      </p:ext>
    </p:extLst>
  </p:cmAuthor>
  <p:cmAuthor id="5" name="Frost, Riordan" initials="FR" lastIdx="1" clrIdx="4">
    <p:extLst>
      <p:ext uri="{19B8F6BF-5375-455C-9EA6-DF929625EA0E}">
        <p15:presenceInfo xmlns:p15="http://schemas.microsoft.com/office/powerpoint/2012/main" userId="S::riordan_frost@harvard.edu::b14bf581-ae9f-4773-9310-d61770456eea" providerId="AD"/>
      </p:ext>
    </p:extLst>
  </p:cmAuthor>
  <p:cmAuthor id="6" name="Luberoff, David" initials="LD" lastIdx="11" clrIdx="5">
    <p:extLst>
      <p:ext uri="{19B8F6BF-5375-455C-9EA6-DF929625EA0E}">
        <p15:presenceInfo xmlns:p15="http://schemas.microsoft.com/office/powerpoint/2012/main" userId="S::david_luberoff@harvard.edu::94dbf91a-a3ed-4214-966d-734fc25289c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3B7A"/>
    <a:srgbClr val="FF440B"/>
    <a:srgbClr val="9FCC46"/>
    <a:srgbClr val="F26829"/>
    <a:srgbClr val="F8AD8C"/>
    <a:srgbClr val="4EA7AF"/>
    <a:srgbClr val="35AFC8"/>
    <a:srgbClr val="105F54"/>
    <a:srgbClr val="8FD3E1"/>
    <a:srgbClr val="0F2D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560AAF-D1B5-4C50-ABAE-BBF9CDB93221}" v="1460" dt="2022-09-16T15:01:00.704"/>
    <p1510:client id="{C2205FC9-55C7-4564-834D-C8B0152831CF}" v="6821" dt="2022-09-16T14:41:38.6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14.xml"/><Relationship Id="rId1" Type="http://schemas.microsoft.com/office/2011/relationships/chartStyle" Target="style14.xml"/><Relationship Id="rId5" Type="http://schemas.openxmlformats.org/officeDocument/2006/relationships/chartUserShapes" Target="../drawings/drawing7.xml"/><Relationship Id="rId4"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chartUserShapes" Target="../drawings/drawing8.xml"/></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23.xml"/><Relationship Id="rId1" Type="http://schemas.microsoft.com/office/2011/relationships/chartStyle" Target="style23.xml"/><Relationship Id="rId5" Type="http://schemas.openxmlformats.org/officeDocument/2006/relationships/chartUserShapes" Target="../drawings/drawing9.xml"/><Relationship Id="rId4" Type="http://schemas.openxmlformats.org/officeDocument/2006/relationships/package" Target="../embeddings/Microsoft_Excel_Worksheet22.xlsx"/></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 Id="rId4" Type="http://schemas.openxmlformats.org/officeDocument/2006/relationships/chartUserShapes" Target="../drawings/drawing10.xml"/></Relationships>
</file>

<file path=ppt/charts/_rels/chart27.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27.xml"/><Relationship Id="rId1" Type="http://schemas.microsoft.com/office/2011/relationships/chartStyle" Target="style27.xml"/><Relationship Id="rId5" Type="http://schemas.openxmlformats.org/officeDocument/2006/relationships/chartUserShapes" Target="../drawings/drawing11.xml"/><Relationship Id="rId4" Type="http://schemas.openxmlformats.org/officeDocument/2006/relationships/package" Target="../embeddings/Microsoft_Excel_Worksheet26.xlsx"/></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 Id="rId4" Type="http://schemas.openxmlformats.org/officeDocument/2006/relationships/chartUserShapes" Target="../drawings/drawing1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31.xml"/><Relationship Id="rId1" Type="http://schemas.microsoft.com/office/2011/relationships/chartStyle" Target="style31.xml"/><Relationship Id="rId4" Type="http://schemas.openxmlformats.org/officeDocument/2006/relationships/package" Target="../embeddings/Microsoft_Excel_Worksheet30.xlsx"/></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3.xml"/><Relationship Id="rId1" Type="http://schemas.microsoft.com/office/2011/relationships/chartStyle" Target="style33.xml"/><Relationship Id="rId4" Type="http://schemas.openxmlformats.org/officeDocument/2006/relationships/chartUserShapes" Target="../drawings/drawing13.xml"/></Relationships>
</file>

<file path=ppt/charts/_rels/chart34.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34.xml"/><Relationship Id="rId1" Type="http://schemas.microsoft.com/office/2011/relationships/chartStyle" Target="style34.xml"/><Relationship Id="rId5" Type="http://schemas.openxmlformats.org/officeDocument/2006/relationships/chartUserShapes" Target="../drawings/drawing14.xml"/><Relationship Id="rId4" Type="http://schemas.openxmlformats.org/officeDocument/2006/relationships/package" Target="../embeddings/Microsoft_Excel_Worksheet33.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6.xml"/><Relationship Id="rId1" Type="http://schemas.microsoft.com/office/2011/relationships/chartStyle" Target="style6.xml"/><Relationship Id="rId5" Type="http://schemas.openxmlformats.org/officeDocument/2006/relationships/chartUserShapes" Target="../drawings/drawing4.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5.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776486272549264E-2"/>
          <c:y val="2.3980101977125773E-2"/>
          <c:w val="0.90019174686497505"/>
          <c:h val="0.74754463233098067"/>
        </c:manualLayout>
      </c:layout>
      <c:barChart>
        <c:barDir val="col"/>
        <c:grouping val="clustered"/>
        <c:varyColors val="0"/>
        <c:ser>
          <c:idx val="1"/>
          <c:order val="1"/>
          <c:tx>
            <c:strRef>
              <c:f>Sheet1!$C$2</c:f>
              <c:strCache>
                <c:ptCount val="1"/>
                <c:pt idx="0">
                  <c:v>Core Inflation (All Items Less Food and Energy)</c:v>
                </c:pt>
              </c:strCache>
            </c:strRef>
          </c:tx>
          <c:spPr>
            <a:solidFill>
              <a:schemeClr val="accent2"/>
            </a:solidFill>
            <a:ln w="57150">
              <a:noFill/>
            </a:ln>
            <a:effectLst/>
          </c:spPr>
          <c:invertIfNegative val="0"/>
          <c:cat>
            <c:numRef>
              <c:f>Sheet1!$A$3:$A$35</c:f>
              <c:numCache>
                <c:formatCode>General</c:formatCode>
                <c:ptCount val="33"/>
                <c:pt idx="0">
                  <c:v>2020</c:v>
                </c:pt>
                <c:pt idx="1">
                  <c:v>2020</c:v>
                </c:pt>
                <c:pt idx="2">
                  <c:v>2020</c:v>
                </c:pt>
                <c:pt idx="3">
                  <c:v>2020</c:v>
                </c:pt>
                <c:pt idx="4">
                  <c:v>2020</c:v>
                </c:pt>
                <c:pt idx="5">
                  <c:v>2020</c:v>
                </c:pt>
                <c:pt idx="6">
                  <c:v>2020</c:v>
                </c:pt>
                <c:pt idx="7">
                  <c:v>2020</c:v>
                </c:pt>
                <c:pt idx="8">
                  <c:v>2020</c:v>
                </c:pt>
                <c:pt idx="9">
                  <c:v>2020</c:v>
                </c:pt>
                <c:pt idx="10">
                  <c:v>2020</c:v>
                </c:pt>
                <c:pt idx="11">
                  <c:v>2020</c:v>
                </c:pt>
                <c:pt idx="12">
                  <c:v>2021</c:v>
                </c:pt>
                <c:pt idx="13">
                  <c:v>2021</c:v>
                </c:pt>
                <c:pt idx="14">
                  <c:v>2021</c:v>
                </c:pt>
                <c:pt idx="15">
                  <c:v>2021</c:v>
                </c:pt>
                <c:pt idx="16">
                  <c:v>2021</c:v>
                </c:pt>
                <c:pt idx="17">
                  <c:v>2021</c:v>
                </c:pt>
                <c:pt idx="18">
                  <c:v>2021</c:v>
                </c:pt>
                <c:pt idx="19">
                  <c:v>2021</c:v>
                </c:pt>
                <c:pt idx="20">
                  <c:v>2021</c:v>
                </c:pt>
                <c:pt idx="21">
                  <c:v>2021</c:v>
                </c:pt>
                <c:pt idx="22">
                  <c:v>2021</c:v>
                </c:pt>
                <c:pt idx="23">
                  <c:v>2021</c:v>
                </c:pt>
                <c:pt idx="24">
                  <c:v>2022</c:v>
                </c:pt>
                <c:pt idx="25">
                  <c:v>2022</c:v>
                </c:pt>
                <c:pt idx="26">
                  <c:v>2022</c:v>
                </c:pt>
                <c:pt idx="27">
                  <c:v>2022</c:v>
                </c:pt>
                <c:pt idx="28">
                  <c:v>2022</c:v>
                </c:pt>
                <c:pt idx="29">
                  <c:v>2022</c:v>
                </c:pt>
                <c:pt idx="30">
                  <c:v>2022</c:v>
                </c:pt>
                <c:pt idx="31">
                  <c:v>2022</c:v>
                </c:pt>
                <c:pt idx="32">
                  <c:v>2022</c:v>
                </c:pt>
              </c:numCache>
            </c:numRef>
          </c:cat>
          <c:val>
            <c:numRef>
              <c:f>Sheet1!$C$3:$C$35</c:f>
              <c:numCache>
                <c:formatCode>General</c:formatCode>
                <c:ptCount val="33"/>
                <c:pt idx="0">
                  <c:v>2.2999999999999998</c:v>
                </c:pt>
                <c:pt idx="1">
                  <c:v>2.4</c:v>
                </c:pt>
                <c:pt idx="2">
                  <c:v>2.1</c:v>
                </c:pt>
                <c:pt idx="3">
                  <c:v>1.5</c:v>
                </c:pt>
                <c:pt idx="4">
                  <c:v>1.3</c:v>
                </c:pt>
                <c:pt idx="5">
                  <c:v>1.2</c:v>
                </c:pt>
                <c:pt idx="6">
                  <c:v>1.5</c:v>
                </c:pt>
                <c:pt idx="7">
                  <c:v>1.7</c:v>
                </c:pt>
                <c:pt idx="8">
                  <c:v>1.7</c:v>
                </c:pt>
                <c:pt idx="9">
                  <c:v>1.6</c:v>
                </c:pt>
                <c:pt idx="10">
                  <c:v>1.6</c:v>
                </c:pt>
                <c:pt idx="11">
                  <c:v>1.6</c:v>
                </c:pt>
                <c:pt idx="12">
                  <c:v>1.4</c:v>
                </c:pt>
                <c:pt idx="13">
                  <c:v>1.3</c:v>
                </c:pt>
                <c:pt idx="14">
                  <c:v>1.7</c:v>
                </c:pt>
                <c:pt idx="15">
                  <c:v>3</c:v>
                </c:pt>
                <c:pt idx="16">
                  <c:v>3.8</c:v>
                </c:pt>
                <c:pt idx="17">
                  <c:v>4.4000000000000004</c:v>
                </c:pt>
                <c:pt idx="18">
                  <c:v>4.2</c:v>
                </c:pt>
                <c:pt idx="19">
                  <c:v>4</c:v>
                </c:pt>
                <c:pt idx="20">
                  <c:v>4</c:v>
                </c:pt>
                <c:pt idx="21">
                  <c:v>4.5999999999999996</c:v>
                </c:pt>
                <c:pt idx="22">
                  <c:v>5</c:v>
                </c:pt>
                <c:pt idx="23">
                  <c:v>5.5</c:v>
                </c:pt>
                <c:pt idx="24">
                  <c:v>6</c:v>
                </c:pt>
                <c:pt idx="25" formatCode="0.0">
                  <c:v>6.4</c:v>
                </c:pt>
                <c:pt idx="26" formatCode="0.0">
                  <c:v>6.4</c:v>
                </c:pt>
                <c:pt idx="27">
                  <c:v>6.1</c:v>
                </c:pt>
                <c:pt idx="28">
                  <c:v>6</c:v>
                </c:pt>
                <c:pt idx="29">
                  <c:v>5.9</c:v>
                </c:pt>
                <c:pt idx="30">
                  <c:v>5.9</c:v>
                </c:pt>
                <c:pt idx="31">
                  <c:v>6.3</c:v>
                </c:pt>
              </c:numCache>
            </c:numRef>
          </c:val>
          <c:extLst>
            <c:ext xmlns:c16="http://schemas.microsoft.com/office/drawing/2014/chart" uri="{C3380CC4-5D6E-409C-BE32-E72D297353CC}">
              <c16:uniqueId val="{00000002-4738-4781-AF33-94E7723F8883}"/>
            </c:ext>
          </c:extLst>
        </c:ser>
        <c:dLbls>
          <c:showLegendKey val="0"/>
          <c:showVal val="0"/>
          <c:showCatName val="0"/>
          <c:showSerName val="0"/>
          <c:showPercent val="0"/>
          <c:showBubbleSize val="0"/>
        </c:dLbls>
        <c:gapWidth val="150"/>
        <c:axId val="308807072"/>
        <c:axId val="308807464"/>
      </c:barChart>
      <c:lineChart>
        <c:grouping val="standard"/>
        <c:varyColors val="0"/>
        <c:ser>
          <c:idx val="0"/>
          <c:order val="0"/>
          <c:tx>
            <c:strRef>
              <c:f>Sheet1!$B$2</c:f>
              <c:strCache>
                <c:ptCount val="1"/>
                <c:pt idx="0">
                  <c:v>CPI for All Items</c:v>
                </c:pt>
              </c:strCache>
            </c:strRef>
          </c:tx>
          <c:spPr>
            <a:ln w="57150" cap="rnd">
              <a:solidFill>
                <a:srgbClr val="FF4D00"/>
              </a:solidFill>
              <a:round/>
            </a:ln>
            <a:effectLst/>
          </c:spPr>
          <c:marker>
            <c:symbol val="none"/>
          </c:marker>
          <c:cat>
            <c:numRef>
              <c:f>Sheet1!$A$3:$A$35</c:f>
              <c:numCache>
                <c:formatCode>General</c:formatCode>
                <c:ptCount val="33"/>
                <c:pt idx="0">
                  <c:v>2020</c:v>
                </c:pt>
                <c:pt idx="1">
                  <c:v>2020</c:v>
                </c:pt>
                <c:pt idx="2">
                  <c:v>2020</c:v>
                </c:pt>
                <c:pt idx="3">
                  <c:v>2020</c:v>
                </c:pt>
                <c:pt idx="4">
                  <c:v>2020</c:v>
                </c:pt>
                <c:pt idx="5">
                  <c:v>2020</c:v>
                </c:pt>
                <c:pt idx="6">
                  <c:v>2020</c:v>
                </c:pt>
                <c:pt idx="7">
                  <c:v>2020</c:v>
                </c:pt>
                <c:pt idx="8">
                  <c:v>2020</c:v>
                </c:pt>
                <c:pt idx="9">
                  <c:v>2020</c:v>
                </c:pt>
                <c:pt idx="10">
                  <c:v>2020</c:v>
                </c:pt>
                <c:pt idx="11">
                  <c:v>2020</c:v>
                </c:pt>
                <c:pt idx="12">
                  <c:v>2021</c:v>
                </c:pt>
                <c:pt idx="13">
                  <c:v>2021</c:v>
                </c:pt>
                <c:pt idx="14">
                  <c:v>2021</c:v>
                </c:pt>
                <c:pt idx="15">
                  <c:v>2021</c:v>
                </c:pt>
                <c:pt idx="16">
                  <c:v>2021</c:v>
                </c:pt>
                <c:pt idx="17">
                  <c:v>2021</c:v>
                </c:pt>
                <c:pt idx="18">
                  <c:v>2021</c:v>
                </c:pt>
                <c:pt idx="19">
                  <c:v>2021</c:v>
                </c:pt>
                <c:pt idx="20">
                  <c:v>2021</c:v>
                </c:pt>
                <c:pt idx="21">
                  <c:v>2021</c:v>
                </c:pt>
                <c:pt idx="22">
                  <c:v>2021</c:v>
                </c:pt>
                <c:pt idx="23">
                  <c:v>2021</c:v>
                </c:pt>
                <c:pt idx="24">
                  <c:v>2022</c:v>
                </c:pt>
                <c:pt idx="25">
                  <c:v>2022</c:v>
                </c:pt>
                <c:pt idx="26">
                  <c:v>2022</c:v>
                </c:pt>
                <c:pt idx="27">
                  <c:v>2022</c:v>
                </c:pt>
                <c:pt idx="28">
                  <c:v>2022</c:v>
                </c:pt>
                <c:pt idx="29">
                  <c:v>2022</c:v>
                </c:pt>
                <c:pt idx="30">
                  <c:v>2022</c:v>
                </c:pt>
                <c:pt idx="31">
                  <c:v>2022</c:v>
                </c:pt>
                <c:pt idx="32">
                  <c:v>2022</c:v>
                </c:pt>
              </c:numCache>
            </c:numRef>
          </c:cat>
          <c:val>
            <c:numRef>
              <c:f>Sheet1!$B$3:$B$35</c:f>
              <c:numCache>
                <c:formatCode>General</c:formatCode>
                <c:ptCount val="33"/>
                <c:pt idx="0">
                  <c:v>2.5</c:v>
                </c:pt>
                <c:pt idx="1">
                  <c:v>2.2999999999999998</c:v>
                </c:pt>
                <c:pt idx="2">
                  <c:v>1.5</c:v>
                </c:pt>
                <c:pt idx="3">
                  <c:v>0.4</c:v>
                </c:pt>
                <c:pt idx="4">
                  <c:v>0.2</c:v>
                </c:pt>
                <c:pt idx="5">
                  <c:v>0.7</c:v>
                </c:pt>
                <c:pt idx="6">
                  <c:v>1</c:v>
                </c:pt>
                <c:pt idx="7">
                  <c:v>1.3</c:v>
                </c:pt>
                <c:pt idx="8">
                  <c:v>1.4</c:v>
                </c:pt>
                <c:pt idx="9">
                  <c:v>1.2</c:v>
                </c:pt>
                <c:pt idx="10">
                  <c:v>1.1000000000000001</c:v>
                </c:pt>
                <c:pt idx="11">
                  <c:v>1.3</c:v>
                </c:pt>
                <c:pt idx="12">
                  <c:v>1.4</c:v>
                </c:pt>
                <c:pt idx="13">
                  <c:v>1.7</c:v>
                </c:pt>
                <c:pt idx="14">
                  <c:v>2.7</c:v>
                </c:pt>
                <c:pt idx="15">
                  <c:v>4.2</c:v>
                </c:pt>
                <c:pt idx="16">
                  <c:v>4.9000000000000004</c:v>
                </c:pt>
                <c:pt idx="17">
                  <c:v>5.3</c:v>
                </c:pt>
                <c:pt idx="18">
                  <c:v>5.3</c:v>
                </c:pt>
                <c:pt idx="19">
                  <c:v>5.2</c:v>
                </c:pt>
                <c:pt idx="20">
                  <c:v>5.4</c:v>
                </c:pt>
                <c:pt idx="21">
                  <c:v>6.2</c:v>
                </c:pt>
                <c:pt idx="22">
                  <c:v>6.8</c:v>
                </c:pt>
                <c:pt idx="23">
                  <c:v>7.1</c:v>
                </c:pt>
                <c:pt idx="24">
                  <c:v>7.5</c:v>
                </c:pt>
                <c:pt idx="25" formatCode="0.0">
                  <c:v>7.9</c:v>
                </c:pt>
                <c:pt idx="26" formatCode="0.0">
                  <c:v>8.6</c:v>
                </c:pt>
                <c:pt idx="27" formatCode="_(* #,##0.0_);_(* \(#,##0.0\);_(* &quot;-&quot;??_);_(@_)">
                  <c:v>8.1999999999999993</c:v>
                </c:pt>
                <c:pt idx="28" formatCode="_(* #,##0.0_);_(* \(#,##0.0\);_(* &quot;-&quot;??_);_(@_)">
                  <c:v>8.5</c:v>
                </c:pt>
                <c:pt idx="29" formatCode="_(* #,##0.0_);_(* \(#,##0.0\);_(* &quot;-&quot;??_);_(@_)">
                  <c:v>9</c:v>
                </c:pt>
                <c:pt idx="30" formatCode="_(* #,##0.0_);_(* \(#,##0.0\);_(* &quot;-&quot;??_);_(@_)">
                  <c:v>8.5</c:v>
                </c:pt>
                <c:pt idx="31" formatCode="_(* #,##0.0_);_(* \(#,##0.0\);_(* &quot;-&quot;??_);_(@_)">
                  <c:v>8.1999999999999993</c:v>
                </c:pt>
              </c:numCache>
            </c:numRef>
          </c:val>
          <c:smooth val="0"/>
          <c:extLst>
            <c:ext xmlns:c16="http://schemas.microsoft.com/office/drawing/2014/chart" uri="{C3380CC4-5D6E-409C-BE32-E72D297353CC}">
              <c16:uniqueId val="{00000001-4738-4781-AF33-94E7723F8883}"/>
            </c:ext>
          </c:extLst>
        </c:ser>
        <c:dLbls>
          <c:showLegendKey val="0"/>
          <c:showVal val="0"/>
          <c:showCatName val="0"/>
          <c:showSerName val="0"/>
          <c:showPercent val="0"/>
          <c:showBubbleSize val="0"/>
        </c:dLbls>
        <c:marker val="1"/>
        <c:smooth val="0"/>
        <c:axId val="308807072"/>
        <c:axId val="308807464"/>
      </c:lineChart>
      <c:catAx>
        <c:axId val="308807072"/>
        <c:scaling>
          <c:orientation val="minMax"/>
        </c:scaling>
        <c:delete val="0"/>
        <c:axPos val="b"/>
        <c:numFmt formatCode="General" sourceLinked="1"/>
        <c:majorTickMark val="out"/>
        <c:minorTickMark val="none"/>
        <c:tickLblPos val="low"/>
        <c:spPr>
          <a:noFill/>
          <a:ln w="6350" cap="flat" cmpd="sng" algn="ctr">
            <a:solidFill>
              <a:schemeClr val="bg1">
                <a:lumMod val="6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308807464"/>
        <c:crosses val="autoZero"/>
        <c:auto val="1"/>
        <c:lblAlgn val="ctr"/>
        <c:lblOffset val="100"/>
        <c:tickLblSkip val="24"/>
        <c:noMultiLvlLbl val="0"/>
      </c:catAx>
      <c:valAx>
        <c:axId val="308807464"/>
        <c:scaling>
          <c:orientation val="minMax"/>
        </c:scaling>
        <c:delete val="0"/>
        <c:axPos val="l"/>
        <c:majorGridlines>
          <c:spPr>
            <a:ln w="6350" cap="flat" cmpd="sng" algn="ctr">
              <a:solidFill>
                <a:schemeClr val="tx1">
                  <a:lumMod val="40000"/>
                  <a:lumOff val="60000"/>
                </a:schemeClr>
              </a:solidFill>
              <a:prstDash val="dash"/>
              <a:round/>
            </a:ln>
            <a:effectLst/>
          </c:spPr>
        </c:majorGridlines>
        <c:numFmt formatCode="#,##0"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308807072"/>
        <c:crosses val="autoZero"/>
        <c:crossBetween val="between"/>
      </c:valAx>
      <c:spPr>
        <a:noFill/>
        <a:ln>
          <a:noFill/>
        </a:ln>
        <a:effectLst/>
      </c:spPr>
    </c:plotArea>
    <c:legend>
      <c:legendPos val="b"/>
      <c:layout>
        <c:manualLayout>
          <c:xMode val="edge"/>
          <c:yMode val="edge"/>
          <c:x val="0"/>
          <c:y val="0.85987211932246099"/>
          <c:w val="0.39985076739656594"/>
          <c:h val="0.13027641803715886"/>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179613150881531E-2"/>
          <c:y val="3.953028006142395E-2"/>
          <c:w val="0.94722390692105018"/>
          <c:h val="0.78248538037833948"/>
        </c:manualLayout>
      </c:layout>
      <c:barChart>
        <c:barDir val="col"/>
        <c:grouping val="clustered"/>
        <c:varyColors val="0"/>
        <c:ser>
          <c:idx val="0"/>
          <c:order val="0"/>
          <c:tx>
            <c:strRef>
              <c:f>Sheet1!$B$1</c:f>
              <c:strCache>
                <c:ptCount val="1"/>
                <c:pt idx="0">
                  <c:v>2019</c:v>
                </c:pt>
              </c:strCache>
            </c:strRef>
          </c:tx>
          <c:spPr>
            <a:solidFill>
              <a:srgbClr val="FF440B"/>
            </a:solidFill>
            <a:ln>
              <a:noFill/>
            </a:ln>
            <a:effectLst/>
          </c:spPr>
          <c:invertIfNegative val="0"/>
          <c:cat>
            <c:strRef>
              <c:f>Sheet1!$A$2:$A$4</c:f>
              <c:strCache>
                <c:ptCount val="3"/>
                <c:pt idx="0">
                  <c:v>Homeowners</c:v>
                </c:pt>
                <c:pt idx="1">
                  <c:v>Renters</c:v>
                </c:pt>
                <c:pt idx="2">
                  <c:v>All Households</c:v>
                </c:pt>
              </c:strCache>
            </c:strRef>
          </c:cat>
          <c:val>
            <c:numRef>
              <c:f>Sheet1!$B$2:$B$4</c:f>
              <c:numCache>
                <c:formatCode>General</c:formatCode>
                <c:ptCount val="3"/>
                <c:pt idx="0">
                  <c:v>20.270000000000003</c:v>
                </c:pt>
                <c:pt idx="1">
                  <c:v>43.620000000000005</c:v>
                </c:pt>
                <c:pt idx="2">
                  <c:v>28.45</c:v>
                </c:pt>
              </c:numCache>
            </c:numRef>
          </c:val>
          <c:extLst>
            <c:ext xmlns:c16="http://schemas.microsoft.com/office/drawing/2014/chart" uri="{C3380CC4-5D6E-409C-BE32-E72D297353CC}">
              <c16:uniqueId val="{00000000-6375-4AEF-9E08-D3FAB1008AA3}"/>
            </c:ext>
          </c:extLst>
        </c:ser>
        <c:ser>
          <c:idx val="1"/>
          <c:order val="1"/>
          <c:tx>
            <c:strRef>
              <c:f>Sheet1!$C$1</c:f>
              <c:strCache>
                <c:ptCount val="1"/>
                <c:pt idx="0">
                  <c:v>2020</c:v>
                </c:pt>
              </c:strCache>
            </c:strRef>
          </c:tx>
          <c:spPr>
            <a:solidFill>
              <a:schemeClr val="accent5"/>
            </a:solidFill>
            <a:ln>
              <a:noFill/>
            </a:ln>
            <a:effectLst/>
          </c:spPr>
          <c:invertIfNegative val="0"/>
          <c:cat>
            <c:strRef>
              <c:f>Sheet1!$A$2:$A$4</c:f>
              <c:strCache>
                <c:ptCount val="3"/>
                <c:pt idx="0">
                  <c:v>Homeowners</c:v>
                </c:pt>
                <c:pt idx="1">
                  <c:v>Renters</c:v>
                </c:pt>
                <c:pt idx="2">
                  <c:v>All Households</c:v>
                </c:pt>
              </c:strCache>
            </c:strRef>
          </c:cat>
          <c:val>
            <c:numRef>
              <c:f>Sheet1!$C$2:$C$4</c:f>
              <c:numCache>
                <c:formatCode>General</c:formatCode>
                <c:ptCount val="3"/>
                <c:pt idx="0">
                  <c:v>21.3</c:v>
                </c:pt>
                <c:pt idx="1">
                  <c:v>46.24</c:v>
                </c:pt>
                <c:pt idx="2">
                  <c:v>29.91</c:v>
                </c:pt>
              </c:numCache>
            </c:numRef>
          </c:val>
          <c:extLst>
            <c:ext xmlns:c16="http://schemas.microsoft.com/office/drawing/2014/chart" uri="{C3380CC4-5D6E-409C-BE32-E72D297353CC}">
              <c16:uniqueId val="{00000001-6375-4AEF-9E08-D3FAB1008AA3}"/>
            </c:ext>
          </c:extLst>
        </c:ser>
        <c:dLbls>
          <c:showLegendKey val="0"/>
          <c:showVal val="0"/>
          <c:showCatName val="0"/>
          <c:showSerName val="0"/>
          <c:showPercent val="0"/>
          <c:showBubbleSize val="0"/>
        </c:dLbls>
        <c:gapWidth val="50"/>
        <c:axId val="769859528"/>
        <c:axId val="769861824"/>
      </c:barChart>
      <c:catAx>
        <c:axId val="769859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000000"/>
                </a:solidFill>
                <a:latin typeface="+mn-lt"/>
                <a:ea typeface="+mn-ea"/>
                <a:cs typeface="+mn-cs"/>
              </a:defRPr>
            </a:pPr>
            <a:endParaRPr lang="en-US"/>
          </a:p>
        </c:txPr>
        <c:crossAx val="769861824"/>
        <c:crosses val="autoZero"/>
        <c:auto val="1"/>
        <c:lblAlgn val="ctr"/>
        <c:lblOffset val="100"/>
        <c:noMultiLvlLbl val="0"/>
      </c:catAx>
      <c:valAx>
        <c:axId val="7698618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000000"/>
                </a:solidFill>
                <a:latin typeface="+mn-lt"/>
                <a:ea typeface="+mn-ea"/>
                <a:cs typeface="+mn-cs"/>
              </a:defRPr>
            </a:pPr>
            <a:endParaRPr lang="en-US"/>
          </a:p>
        </c:txPr>
        <c:crossAx val="769859528"/>
        <c:crosses val="autoZero"/>
        <c:crossBetween val="between"/>
      </c:valAx>
      <c:spPr>
        <a:noFill/>
        <a:ln>
          <a:noFill/>
        </a:ln>
        <a:effectLst/>
      </c:spPr>
    </c:plotArea>
    <c:legend>
      <c:legendPos val="b"/>
      <c:layout>
        <c:manualLayout>
          <c:xMode val="edge"/>
          <c:yMode val="edge"/>
          <c:x val="0"/>
          <c:y val="0.93279134207588199"/>
          <c:w val="0.28292611653024574"/>
          <c:h val="6.2538263835549682E-2"/>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1600" b="1" i="0" u="none" strike="noStrike" kern="1200" spc="0" baseline="0">
                <a:solidFill>
                  <a:schemeClr val="tx1">
                    <a:lumMod val="50000"/>
                  </a:schemeClr>
                </a:solidFill>
                <a:latin typeface="+mn-lt"/>
                <a:ea typeface="+mn-ea"/>
                <a:cs typeface="+mn-cs"/>
              </a:defRPr>
            </a:pPr>
            <a:r>
              <a:rPr lang="en-US" sz="1500" b="1" i="0" baseline="0">
                <a:effectLst/>
              </a:rPr>
              <a:t>Share of Renters with Cost Burdens (Percent)</a:t>
            </a:r>
            <a:endParaRPr lang="en-US" sz="1500">
              <a:effectLst/>
            </a:endParaRPr>
          </a:p>
        </c:rich>
      </c:tx>
      <c:layout>
        <c:manualLayout>
          <c:xMode val="edge"/>
          <c:yMode val="edge"/>
          <c:x val="1.1506999725500981E-2"/>
          <c:y val="1.812688821752266E-2"/>
        </c:manualLayout>
      </c:layout>
      <c:overlay val="0"/>
      <c:spPr>
        <a:noFill/>
        <a:ln>
          <a:noFill/>
        </a:ln>
        <a:effectLst/>
      </c:spPr>
      <c:txPr>
        <a:bodyPr rot="0" spcFirstLastPara="1" vertOverflow="ellipsis" vert="horz" wrap="square" anchor="ctr" anchorCtr="1"/>
        <a:lstStyle/>
        <a:p>
          <a:pPr algn="l">
            <a:defRPr sz="16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5.0056776065435703E-2"/>
          <c:y val="0.136739012679987"/>
          <c:w val="0.93342058798637895"/>
          <c:h val="0.65548199150143438"/>
        </c:manualLayout>
      </c:layout>
      <c:barChart>
        <c:barDir val="col"/>
        <c:grouping val="clustered"/>
        <c:varyColors val="0"/>
        <c:ser>
          <c:idx val="0"/>
          <c:order val="0"/>
          <c:tx>
            <c:strRef>
              <c:f>Sheet1!$B$1</c:f>
              <c:strCache>
                <c:ptCount val="1"/>
                <c:pt idx="0">
                  <c:v>2019</c:v>
                </c:pt>
              </c:strCache>
            </c:strRef>
          </c:tx>
          <c:spPr>
            <a:solidFill>
              <a:srgbClr val="FF440B"/>
            </a:solidFill>
            <a:ln>
              <a:noFill/>
            </a:ln>
            <a:effectLst/>
          </c:spPr>
          <c:invertIfNegative val="0"/>
          <c:dLbls>
            <c:delete val="1"/>
          </c:dLbls>
          <c:cat>
            <c:strRef>
              <c:f>Sheet1!$A$2:$A$5</c:f>
              <c:strCache>
                <c:ptCount val="4"/>
                <c:pt idx="0">
                  <c:v>Under $30,000</c:v>
                </c:pt>
                <c:pt idx="1">
                  <c:v>$30,000–44,999</c:v>
                </c:pt>
                <c:pt idx="2">
                  <c:v>$45,000–74,999</c:v>
                </c:pt>
                <c:pt idx="3">
                  <c:v>$75,000 and Over</c:v>
                </c:pt>
              </c:strCache>
            </c:strRef>
          </c:cat>
          <c:val>
            <c:numRef>
              <c:f>Sheet1!$B$2:$B$5</c:f>
              <c:numCache>
                <c:formatCode>0.0</c:formatCode>
                <c:ptCount val="4"/>
                <c:pt idx="0">
                  <c:v>75.599999999999994</c:v>
                </c:pt>
                <c:pt idx="1">
                  <c:v>49.24</c:v>
                </c:pt>
                <c:pt idx="2">
                  <c:v>24.79</c:v>
                </c:pt>
                <c:pt idx="3">
                  <c:v>5.96</c:v>
                </c:pt>
              </c:numCache>
            </c:numRef>
          </c:val>
          <c:extLst>
            <c:ext xmlns:c16="http://schemas.microsoft.com/office/drawing/2014/chart" uri="{C3380CC4-5D6E-409C-BE32-E72D297353CC}">
              <c16:uniqueId val="{00000000-C347-44D6-B583-CDDE753BDE27}"/>
            </c:ext>
          </c:extLst>
        </c:ser>
        <c:ser>
          <c:idx val="1"/>
          <c:order val="1"/>
          <c:tx>
            <c:strRef>
              <c:f>Sheet1!$C$1</c:f>
              <c:strCache>
                <c:ptCount val="1"/>
                <c:pt idx="0">
                  <c:v>2020</c:v>
                </c:pt>
              </c:strCache>
            </c:strRef>
          </c:tx>
          <c:spPr>
            <a:solidFill>
              <a:srgbClr val="E9C002"/>
            </a:solidFill>
            <a:ln>
              <a:noFill/>
            </a:ln>
            <a:effectLst/>
          </c:spPr>
          <c:invertIfNegative val="0"/>
          <c:dLbls>
            <c:delete val="1"/>
          </c:dLbls>
          <c:cat>
            <c:strRef>
              <c:f>Sheet1!$A$2:$A$5</c:f>
              <c:strCache>
                <c:ptCount val="4"/>
                <c:pt idx="0">
                  <c:v>Under $30,000</c:v>
                </c:pt>
                <c:pt idx="1">
                  <c:v>$30,000–44,999</c:v>
                </c:pt>
                <c:pt idx="2">
                  <c:v>$45,000–74,999</c:v>
                </c:pt>
                <c:pt idx="3">
                  <c:v>$75,000 and Over</c:v>
                </c:pt>
              </c:strCache>
            </c:strRef>
          </c:cat>
          <c:val>
            <c:numRef>
              <c:f>Sheet1!$C$2:$C$5</c:f>
              <c:numCache>
                <c:formatCode>0.0</c:formatCode>
                <c:ptCount val="4"/>
                <c:pt idx="0">
                  <c:v>80.28</c:v>
                </c:pt>
                <c:pt idx="1">
                  <c:v>58.269999999999996</c:v>
                </c:pt>
                <c:pt idx="2">
                  <c:v>30.119999999999997</c:v>
                </c:pt>
                <c:pt idx="3">
                  <c:v>7.67</c:v>
                </c:pt>
              </c:numCache>
            </c:numRef>
          </c:val>
          <c:extLst>
            <c:ext xmlns:c16="http://schemas.microsoft.com/office/drawing/2014/chart" uri="{C3380CC4-5D6E-409C-BE32-E72D297353CC}">
              <c16:uniqueId val="{00000001-C347-44D6-B583-CDDE753BDE27}"/>
            </c:ext>
          </c:extLst>
        </c:ser>
        <c:dLbls>
          <c:dLblPos val="inEnd"/>
          <c:showLegendKey val="0"/>
          <c:showVal val="1"/>
          <c:showCatName val="0"/>
          <c:showSerName val="0"/>
          <c:showPercent val="0"/>
          <c:showBubbleSize val="0"/>
        </c:dLbls>
        <c:gapWidth val="100"/>
        <c:axId val="2723360"/>
        <c:axId val="2725552"/>
      </c:barChart>
      <c:catAx>
        <c:axId val="2723360"/>
        <c:scaling>
          <c:orientation val="minMax"/>
        </c:scaling>
        <c:delete val="0"/>
        <c:axPos val="b"/>
        <c:numFmt formatCode="General" sourceLinked="1"/>
        <c:majorTickMark val="out"/>
        <c:minorTickMark val="none"/>
        <c:tickLblPos val="nextTo"/>
        <c:spPr>
          <a:noFill/>
          <a:ln w="6350" cap="flat" cmpd="sng" algn="ctr">
            <a:solidFill>
              <a:schemeClr val="bg1">
                <a:lumMod val="6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5552"/>
        <c:crosses val="autoZero"/>
        <c:auto val="1"/>
        <c:lblAlgn val="ctr"/>
        <c:lblOffset val="100"/>
        <c:noMultiLvlLbl val="0"/>
      </c:catAx>
      <c:valAx>
        <c:axId val="2725552"/>
        <c:scaling>
          <c:orientation val="minMax"/>
        </c:scaling>
        <c:delete val="0"/>
        <c:axPos val="l"/>
        <c:majorGridlines>
          <c:spPr>
            <a:ln w="6350" cap="flat" cmpd="sng" algn="ctr">
              <a:solidFill>
                <a:schemeClr val="tx1">
                  <a:lumMod val="40000"/>
                  <a:lumOff val="60000"/>
                </a:schemeClr>
              </a:solidFill>
              <a:prstDash val="dash"/>
              <a:round/>
            </a:ln>
            <a:effectLst/>
          </c:spPr>
        </c:majorGridlines>
        <c:numFmt formatCode="#,##0"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3360"/>
        <c:crosses val="autoZero"/>
        <c:crossBetween val="between"/>
      </c:valAx>
      <c:spPr>
        <a:noFill/>
        <a:ln>
          <a:noFill/>
        </a:ln>
        <a:effectLst/>
      </c:spPr>
    </c:plotArea>
    <c:legend>
      <c:legendPos val="b"/>
      <c:layout>
        <c:manualLayout>
          <c:xMode val="edge"/>
          <c:yMode val="edge"/>
          <c:x val="7.4685742878165567E-2"/>
          <c:y val="0.92436995979732139"/>
          <c:w val="0.23465315375914253"/>
          <c:h val="6.052430002140971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1600" b="1" i="0" u="none" strike="noStrike" kern="1200" spc="0" baseline="0">
                <a:solidFill>
                  <a:schemeClr val="tx1">
                    <a:lumMod val="50000"/>
                  </a:schemeClr>
                </a:solidFill>
                <a:latin typeface="+mn-lt"/>
                <a:ea typeface="+mn-ea"/>
                <a:cs typeface="+mn-cs"/>
              </a:defRPr>
            </a:pPr>
            <a:r>
              <a:rPr lang="en-US" sz="1500" b="1" i="0" baseline="0">
                <a:effectLst/>
              </a:rPr>
              <a:t>Change in Cost Burden Share (Percentage Points)</a:t>
            </a:r>
            <a:endParaRPr lang="en-US" sz="1500">
              <a:effectLst/>
            </a:endParaRPr>
          </a:p>
        </c:rich>
      </c:tx>
      <c:layout>
        <c:manualLayout>
          <c:xMode val="edge"/>
          <c:yMode val="edge"/>
          <c:x val="1.1506999725500981E-2"/>
          <c:y val="1.812688821752266E-2"/>
        </c:manualLayout>
      </c:layout>
      <c:overlay val="0"/>
      <c:spPr>
        <a:noFill/>
        <a:ln>
          <a:noFill/>
        </a:ln>
        <a:effectLst/>
      </c:spPr>
      <c:txPr>
        <a:bodyPr rot="0" spcFirstLastPara="1" vertOverflow="ellipsis" vert="horz" wrap="square" anchor="ctr" anchorCtr="1"/>
        <a:lstStyle/>
        <a:p>
          <a:pPr algn="l">
            <a:defRPr sz="16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5.0056776065435703E-2"/>
          <c:y val="0.136739012679987"/>
          <c:w val="0.93342058798637895"/>
          <c:h val="0.65548199150143438"/>
        </c:manualLayout>
      </c:layout>
      <c:barChart>
        <c:barDir val="col"/>
        <c:grouping val="clustered"/>
        <c:varyColors val="0"/>
        <c:ser>
          <c:idx val="0"/>
          <c:order val="0"/>
          <c:tx>
            <c:strRef>
              <c:f>Sheet1!$B$1</c:f>
              <c:strCache>
                <c:ptCount val="1"/>
                <c:pt idx="0">
                  <c:v>Change</c:v>
                </c:pt>
              </c:strCache>
            </c:strRef>
          </c:tx>
          <c:spPr>
            <a:solidFill>
              <a:srgbClr val="1F3B7A"/>
            </a:solidFill>
            <a:ln>
              <a:noFill/>
            </a:ln>
            <a:effectLst/>
          </c:spPr>
          <c:invertIfNegative val="0"/>
          <c:dLbls>
            <c:delete val="1"/>
          </c:dLbls>
          <c:cat>
            <c:strRef>
              <c:f>Sheet1!$A$2:$A$5</c:f>
              <c:strCache>
                <c:ptCount val="4"/>
                <c:pt idx="0">
                  <c:v>Under $30,000</c:v>
                </c:pt>
                <c:pt idx="1">
                  <c:v>$30,000–44,999</c:v>
                </c:pt>
                <c:pt idx="2">
                  <c:v>$45,000–74,999</c:v>
                </c:pt>
                <c:pt idx="3">
                  <c:v>$75,000 and Over</c:v>
                </c:pt>
              </c:strCache>
            </c:strRef>
          </c:cat>
          <c:val>
            <c:numRef>
              <c:f>Sheet1!$B$2:$B$5</c:f>
              <c:numCache>
                <c:formatCode>0.0</c:formatCode>
                <c:ptCount val="4"/>
                <c:pt idx="0">
                  <c:v>4.6800000000000068</c:v>
                </c:pt>
                <c:pt idx="1">
                  <c:v>9.029999999999994</c:v>
                </c:pt>
                <c:pt idx="2">
                  <c:v>5.3299999999999983</c:v>
                </c:pt>
                <c:pt idx="3">
                  <c:v>1.71</c:v>
                </c:pt>
              </c:numCache>
            </c:numRef>
          </c:val>
          <c:extLst>
            <c:ext xmlns:c16="http://schemas.microsoft.com/office/drawing/2014/chart" uri="{C3380CC4-5D6E-409C-BE32-E72D297353CC}">
              <c16:uniqueId val="{00000000-E508-4131-8228-FB6D5054D8B0}"/>
            </c:ext>
          </c:extLst>
        </c:ser>
        <c:dLbls>
          <c:dLblPos val="inEnd"/>
          <c:showLegendKey val="0"/>
          <c:showVal val="1"/>
          <c:showCatName val="0"/>
          <c:showSerName val="0"/>
          <c:showPercent val="0"/>
          <c:showBubbleSize val="0"/>
        </c:dLbls>
        <c:gapWidth val="100"/>
        <c:axId val="2723360"/>
        <c:axId val="2725552"/>
      </c:barChart>
      <c:catAx>
        <c:axId val="2723360"/>
        <c:scaling>
          <c:orientation val="minMax"/>
        </c:scaling>
        <c:delete val="0"/>
        <c:axPos val="b"/>
        <c:numFmt formatCode="General" sourceLinked="1"/>
        <c:majorTickMark val="out"/>
        <c:minorTickMark val="none"/>
        <c:tickLblPos val="nextTo"/>
        <c:spPr>
          <a:noFill/>
          <a:ln w="6350" cap="flat" cmpd="sng" algn="ctr">
            <a:solidFill>
              <a:schemeClr val="bg1">
                <a:lumMod val="6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5552"/>
        <c:crosses val="autoZero"/>
        <c:auto val="1"/>
        <c:lblAlgn val="ctr"/>
        <c:lblOffset val="100"/>
        <c:noMultiLvlLbl val="0"/>
      </c:catAx>
      <c:valAx>
        <c:axId val="2725552"/>
        <c:scaling>
          <c:orientation val="minMax"/>
        </c:scaling>
        <c:delete val="0"/>
        <c:axPos val="l"/>
        <c:majorGridlines>
          <c:spPr>
            <a:ln w="6350" cap="flat" cmpd="sng" algn="ctr">
              <a:solidFill>
                <a:schemeClr val="tx1">
                  <a:lumMod val="40000"/>
                  <a:lumOff val="60000"/>
                </a:schemeClr>
              </a:solidFill>
              <a:prstDash val="dash"/>
              <a:round/>
            </a:ln>
            <a:effectLst/>
          </c:spPr>
        </c:majorGridlines>
        <c:numFmt formatCode="#,##0"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33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1400" b="1" i="0" u="none" strike="noStrike" kern="1200" spc="0" baseline="0">
                <a:solidFill>
                  <a:schemeClr val="tx1">
                    <a:lumMod val="50000"/>
                  </a:schemeClr>
                </a:solidFill>
                <a:latin typeface="+mn-lt"/>
                <a:ea typeface="+mn-ea"/>
                <a:cs typeface="+mn-cs"/>
              </a:defRPr>
            </a:pPr>
            <a:r>
              <a:rPr lang="en-US" sz="1400"/>
              <a:t>Share</a:t>
            </a:r>
            <a:r>
              <a:rPr lang="en-US" sz="1400" baseline="0"/>
              <a:t> of Households Behind on Rent (Percent)</a:t>
            </a:r>
            <a:endParaRPr lang="en-US" sz="1400"/>
          </a:p>
        </c:rich>
      </c:tx>
      <c:layout>
        <c:manualLayout>
          <c:xMode val="edge"/>
          <c:yMode val="edge"/>
          <c:x val="1.6996980510568211E-2"/>
          <c:y val="3.6253776435045321E-2"/>
        </c:manualLayout>
      </c:layout>
      <c:overlay val="0"/>
      <c:spPr>
        <a:noFill/>
        <a:ln>
          <a:noFill/>
        </a:ln>
        <a:effectLst/>
      </c:spPr>
      <c:txPr>
        <a:bodyPr rot="0" spcFirstLastPara="1" vertOverflow="ellipsis" vert="horz" wrap="square" anchor="ctr" anchorCtr="1"/>
        <a:lstStyle/>
        <a:p>
          <a:pPr algn="l">
            <a:defRPr sz="14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5.0056776065435703E-2"/>
          <c:y val="0.136739012679987"/>
          <c:w val="0.9356166177827826"/>
          <c:h val="0.65548199150143438"/>
        </c:manualLayout>
      </c:layout>
      <c:barChart>
        <c:barDir val="col"/>
        <c:grouping val="clustered"/>
        <c:varyColors val="0"/>
        <c:ser>
          <c:idx val="0"/>
          <c:order val="0"/>
          <c:tx>
            <c:strRef>
              <c:f>Sheet1!$B$1</c:f>
              <c:strCache>
                <c:ptCount val="1"/>
                <c:pt idx="0">
                  <c:v>Behind on Rent</c:v>
                </c:pt>
              </c:strCache>
            </c:strRef>
          </c:tx>
          <c:spPr>
            <a:solidFill>
              <a:srgbClr val="FFC52F"/>
            </a:solidFill>
            <a:ln>
              <a:noFill/>
            </a:ln>
            <a:effectLst/>
          </c:spPr>
          <c:invertIfNegative val="0"/>
          <c:dPt>
            <c:idx val="5"/>
            <c:invertIfNegative val="0"/>
            <c:bubble3D val="0"/>
            <c:spPr>
              <a:solidFill>
                <a:srgbClr val="FF4D00"/>
              </a:solidFill>
              <a:ln>
                <a:noFill/>
              </a:ln>
              <a:effectLst/>
            </c:spPr>
            <c:extLst>
              <c:ext xmlns:c16="http://schemas.microsoft.com/office/drawing/2014/chart" uri="{C3380CC4-5D6E-409C-BE32-E72D297353CC}">
                <c16:uniqueId val="{00000000-CB47-4884-A083-FAB4BE72E5FE}"/>
              </c:ext>
            </c:extLst>
          </c:dPt>
          <c:dPt>
            <c:idx val="6"/>
            <c:invertIfNegative val="0"/>
            <c:bubble3D val="0"/>
            <c:spPr>
              <a:solidFill>
                <a:srgbClr val="FF4D00"/>
              </a:solidFill>
              <a:ln>
                <a:noFill/>
              </a:ln>
              <a:effectLst/>
            </c:spPr>
            <c:extLst>
              <c:ext xmlns:c16="http://schemas.microsoft.com/office/drawing/2014/chart" uri="{C3380CC4-5D6E-409C-BE32-E72D297353CC}">
                <c16:uniqueId val="{00000001-CB47-4884-A083-FAB4BE72E5FE}"/>
              </c:ext>
            </c:extLst>
          </c:dPt>
          <c:dPt>
            <c:idx val="7"/>
            <c:invertIfNegative val="0"/>
            <c:bubble3D val="0"/>
            <c:spPr>
              <a:solidFill>
                <a:srgbClr val="FF4D00"/>
              </a:solidFill>
              <a:ln>
                <a:noFill/>
              </a:ln>
              <a:effectLst/>
            </c:spPr>
            <c:extLst>
              <c:ext xmlns:c16="http://schemas.microsoft.com/office/drawing/2014/chart" uri="{C3380CC4-5D6E-409C-BE32-E72D297353CC}">
                <c16:uniqueId val="{00000002-CB47-4884-A083-FAB4BE72E5FE}"/>
              </c:ext>
            </c:extLst>
          </c:dPt>
          <c:dPt>
            <c:idx val="8"/>
            <c:invertIfNegative val="0"/>
            <c:bubble3D val="0"/>
            <c:spPr>
              <a:solidFill>
                <a:srgbClr val="FF4D00"/>
              </a:solidFill>
              <a:ln>
                <a:noFill/>
              </a:ln>
              <a:effectLst/>
            </c:spPr>
            <c:extLst>
              <c:ext xmlns:c16="http://schemas.microsoft.com/office/drawing/2014/chart" uri="{C3380CC4-5D6E-409C-BE32-E72D297353CC}">
                <c16:uniqueId val="{00000003-CB47-4884-A083-FAB4BE72E5FE}"/>
              </c:ext>
            </c:extLst>
          </c:dPt>
          <c:dPt>
            <c:idx val="9"/>
            <c:invertIfNegative val="0"/>
            <c:bubble3D val="0"/>
            <c:spPr>
              <a:solidFill>
                <a:srgbClr val="00A0DF"/>
              </a:solidFill>
              <a:ln>
                <a:noFill/>
              </a:ln>
              <a:effectLst/>
            </c:spPr>
            <c:extLst>
              <c:ext xmlns:c16="http://schemas.microsoft.com/office/drawing/2014/chart" uri="{C3380CC4-5D6E-409C-BE32-E72D297353CC}">
                <c16:uniqueId val="{00000004-CB47-4884-A083-FAB4BE72E5FE}"/>
              </c:ext>
            </c:extLst>
          </c:dPt>
          <c:dPt>
            <c:idx val="10"/>
            <c:invertIfNegative val="0"/>
            <c:bubble3D val="0"/>
            <c:spPr>
              <a:solidFill>
                <a:srgbClr val="FFC52F"/>
              </a:solidFill>
              <a:ln>
                <a:noFill/>
              </a:ln>
              <a:effectLst/>
            </c:spPr>
            <c:extLst>
              <c:ext xmlns:c16="http://schemas.microsoft.com/office/drawing/2014/chart" uri="{C3380CC4-5D6E-409C-BE32-E72D297353CC}">
                <c16:uniqueId val="{0000000E-BBDA-41AC-917A-9D9E1675FE8B}"/>
              </c:ext>
            </c:extLst>
          </c:dPt>
          <c:dLbls>
            <c:delete val="1"/>
          </c:dLbls>
          <c:cat>
            <c:strRef>
              <c:f>Sheet1!$A$2:$A$11</c:f>
              <c:strCache>
                <c:ptCount val="10"/>
                <c:pt idx="0">
                  <c:v>Less Than $25,000</c:v>
                </c:pt>
                <c:pt idx="1">
                  <c:v>$25,000– 34,999</c:v>
                </c:pt>
                <c:pt idx="2">
                  <c:v>$35,000– 49,999</c:v>
                </c:pt>
                <c:pt idx="3">
                  <c:v>$50,000– 74,999</c:v>
                </c:pt>
                <c:pt idx="4">
                  <c:v>$75,000 and Over</c:v>
                </c:pt>
                <c:pt idx="5">
                  <c:v>Black</c:v>
                </c:pt>
                <c:pt idx="6">
                  <c:v>Hispanic</c:v>
                </c:pt>
                <c:pt idx="7">
                  <c:v>Asian</c:v>
                </c:pt>
                <c:pt idx="8">
                  <c:v>White</c:v>
                </c:pt>
                <c:pt idx="9">
                  <c:v>All Renter Households </c:v>
                </c:pt>
              </c:strCache>
            </c:strRef>
          </c:cat>
          <c:val>
            <c:numRef>
              <c:f>Sheet1!$B$2:$B$11</c:f>
              <c:numCache>
                <c:formatCode>General</c:formatCode>
                <c:ptCount val="10"/>
                <c:pt idx="0">
                  <c:v>20.9</c:v>
                </c:pt>
                <c:pt idx="1">
                  <c:v>17.399999999999999</c:v>
                </c:pt>
                <c:pt idx="2">
                  <c:v>14.1</c:v>
                </c:pt>
                <c:pt idx="3">
                  <c:v>9.3000000000000007</c:v>
                </c:pt>
                <c:pt idx="4">
                  <c:v>4.5999999999999996</c:v>
                </c:pt>
                <c:pt idx="5">
                  <c:v>23.5</c:v>
                </c:pt>
                <c:pt idx="6">
                  <c:v>18.399999999999999</c:v>
                </c:pt>
                <c:pt idx="7">
                  <c:v>17.7</c:v>
                </c:pt>
                <c:pt idx="8">
                  <c:v>9.5</c:v>
                </c:pt>
                <c:pt idx="9">
                  <c:v>14.5</c:v>
                </c:pt>
              </c:numCache>
            </c:numRef>
          </c:val>
          <c:extLst>
            <c:ext xmlns:c16="http://schemas.microsoft.com/office/drawing/2014/chart" uri="{C3380CC4-5D6E-409C-BE32-E72D297353CC}">
              <c16:uniqueId val="{00000000-C347-44D6-B583-CDDE753BDE27}"/>
            </c:ext>
          </c:extLst>
        </c:ser>
        <c:dLbls>
          <c:dLblPos val="inEnd"/>
          <c:showLegendKey val="0"/>
          <c:showVal val="1"/>
          <c:showCatName val="0"/>
          <c:showSerName val="0"/>
          <c:showPercent val="0"/>
          <c:showBubbleSize val="0"/>
        </c:dLbls>
        <c:gapWidth val="100"/>
        <c:axId val="2723360"/>
        <c:axId val="2725552"/>
      </c:barChart>
      <c:catAx>
        <c:axId val="2723360"/>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lumMod val="50000"/>
                      </a:schemeClr>
                    </a:solidFill>
                    <a:latin typeface="+mn-lt"/>
                    <a:ea typeface="+mn-ea"/>
                    <a:cs typeface="+mn-cs"/>
                  </a:defRPr>
                </a:pPr>
                <a:r>
                  <a:rPr lang="en-US" b="1">
                    <a:solidFill>
                      <a:schemeClr val="tx1">
                        <a:lumMod val="50000"/>
                      </a:schemeClr>
                    </a:solidFill>
                  </a:rPr>
                  <a:t>Household Income</a:t>
                </a:r>
                <a:r>
                  <a:rPr lang="en-US" b="1" baseline="0">
                    <a:solidFill>
                      <a:schemeClr val="tx1">
                        <a:lumMod val="50000"/>
                      </a:schemeClr>
                    </a:solidFill>
                  </a:rPr>
                  <a:t> 					Race/Ethnicity</a:t>
                </a:r>
                <a:endParaRPr lang="en-US" b="1">
                  <a:solidFill>
                    <a:schemeClr val="tx1">
                      <a:lumMod val="50000"/>
                    </a:schemeClr>
                  </a:solidFill>
                </a:endParaRPr>
              </a:p>
            </c:rich>
          </c:tx>
          <c:layout>
            <c:manualLayout>
              <c:xMode val="edge"/>
              <c:yMode val="edge"/>
              <c:x val="0.22005286808267824"/>
              <c:y val="0.94229607250755276"/>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50000"/>
                    </a:schemeClr>
                  </a:solidFill>
                  <a:latin typeface="+mn-lt"/>
                  <a:ea typeface="+mn-ea"/>
                  <a:cs typeface="+mn-cs"/>
                </a:defRPr>
              </a:pPr>
              <a:endParaRPr lang="en-US"/>
            </a:p>
          </c:txPr>
        </c:title>
        <c:numFmt formatCode="General" sourceLinked="1"/>
        <c:majorTickMark val="out"/>
        <c:minorTickMark val="none"/>
        <c:tickLblPos val="nextTo"/>
        <c:spPr>
          <a:noFill/>
          <a:ln w="6350" cap="flat" cmpd="sng" algn="ctr">
            <a:solidFill>
              <a:schemeClr val="bg1">
                <a:lumMod val="6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schemeClr>
                </a:solidFill>
                <a:latin typeface="+mn-lt"/>
                <a:ea typeface="+mn-ea"/>
                <a:cs typeface="+mn-cs"/>
              </a:defRPr>
            </a:pPr>
            <a:endParaRPr lang="en-US"/>
          </a:p>
        </c:txPr>
        <c:crossAx val="2725552"/>
        <c:crosses val="autoZero"/>
        <c:auto val="1"/>
        <c:lblAlgn val="ctr"/>
        <c:lblOffset val="100"/>
        <c:noMultiLvlLbl val="0"/>
      </c:catAx>
      <c:valAx>
        <c:axId val="2725552"/>
        <c:scaling>
          <c:orientation val="minMax"/>
        </c:scaling>
        <c:delete val="0"/>
        <c:axPos val="l"/>
        <c:majorGridlines>
          <c:spPr>
            <a:ln w="6350" cap="flat" cmpd="sng" algn="ctr">
              <a:solidFill>
                <a:schemeClr val="tx1">
                  <a:lumMod val="40000"/>
                  <a:lumOff val="60000"/>
                </a:schemeClr>
              </a:solidFill>
              <a:prstDash val="dash"/>
              <a:round/>
            </a:ln>
            <a:effectLst/>
          </c:spPr>
        </c:majorGridlines>
        <c:numFmt formatCode="#,##0"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33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1400" b="1" i="0" u="none" strike="noStrike" kern="1200" spc="0" baseline="0">
                <a:solidFill>
                  <a:schemeClr val="tx1">
                    <a:lumMod val="50000"/>
                  </a:schemeClr>
                </a:solidFill>
                <a:latin typeface="+mn-lt"/>
                <a:ea typeface="+mn-ea"/>
                <a:cs typeface="+mn-cs"/>
              </a:defRPr>
            </a:pPr>
            <a:r>
              <a:rPr lang="en-US" sz="1400" b="1">
                <a:solidFill>
                  <a:schemeClr val="tx1">
                    <a:lumMod val="50000"/>
                  </a:schemeClr>
                </a:solidFill>
              </a:rPr>
              <a:t>Eviction Filings Relative to Average</a:t>
            </a:r>
            <a:r>
              <a:rPr lang="en-US" sz="1400" b="1" baseline="0">
                <a:solidFill>
                  <a:schemeClr val="tx1">
                    <a:lumMod val="50000"/>
                  </a:schemeClr>
                </a:solidFill>
              </a:rPr>
              <a:t> </a:t>
            </a:r>
            <a:r>
              <a:rPr lang="en-US" sz="1400" b="1">
                <a:solidFill>
                  <a:schemeClr val="tx1">
                    <a:lumMod val="50000"/>
                  </a:schemeClr>
                </a:solidFill>
              </a:rPr>
              <a:t>(Percent)</a:t>
            </a:r>
          </a:p>
        </c:rich>
      </c:tx>
      <c:layout>
        <c:manualLayout>
          <c:xMode val="edge"/>
          <c:yMode val="edge"/>
          <c:x val="1.1506999725500981E-2"/>
          <c:y val="1.812688821752266E-2"/>
        </c:manualLayout>
      </c:layout>
      <c:overlay val="0"/>
      <c:spPr>
        <a:noFill/>
        <a:ln>
          <a:noFill/>
        </a:ln>
        <a:effectLst/>
      </c:spPr>
      <c:txPr>
        <a:bodyPr rot="0" spcFirstLastPara="1" vertOverflow="ellipsis" vert="horz" wrap="square" anchor="ctr" anchorCtr="1"/>
        <a:lstStyle/>
        <a:p>
          <a:pPr algn="l">
            <a:defRPr sz="14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5.0056776065435703E-2"/>
          <c:y val="0.136739012679987"/>
          <c:w val="0.93342058798637895"/>
          <c:h val="0.65548199150143438"/>
        </c:manualLayout>
      </c:layout>
      <c:barChart>
        <c:barDir val="col"/>
        <c:grouping val="clustered"/>
        <c:varyColors val="0"/>
        <c:ser>
          <c:idx val="2"/>
          <c:order val="0"/>
          <c:tx>
            <c:strRef>
              <c:f>Sheet1!$E$1</c:f>
              <c:strCache>
                <c:ptCount val="1"/>
                <c:pt idx="0">
                  <c:v>Percentage of Historical Filings</c:v>
                </c:pt>
              </c:strCache>
            </c:strRef>
          </c:tx>
          <c:spPr>
            <a:solidFill>
              <a:srgbClr val="FF440B"/>
            </a:solidFill>
            <a:ln>
              <a:noFill/>
            </a:ln>
            <a:effectLst/>
          </c:spPr>
          <c:invertIfNegative val="0"/>
          <c:dLbls>
            <c:delete val="1"/>
          </c:dLbls>
          <c:cat>
            <c:strRef>
              <c:f>Sheet1!$A$2:$A$30</c:f>
              <c:strCache>
                <c:ptCount val="29"/>
                <c:pt idx="0">
                  <c:v>Feb</c:v>
                </c:pt>
                <c:pt idx="1">
                  <c:v>Mar</c:v>
                </c:pt>
                <c:pt idx="2">
                  <c:v>Apr</c:v>
                </c:pt>
                <c:pt idx="3">
                  <c:v>May</c:v>
                </c:pt>
                <c:pt idx="4">
                  <c:v>Jun</c:v>
                </c:pt>
                <c:pt idx="5">
                  <c:v>Jul</c:v>
                </c:pt>
                <c:pt idx="6">
                  <c:v>Aug</c:v>
                </c:pt>
                <c:pt idx="7">
                  <c:v>Sept</c:v>
                </c:pt>
                <c:pt idx="8">
                  <c:v>Oct</c:v>
                </c:pt>
                <c:pt idx="9">
                  <c:v>Nov</c:v>
                </c:pt>
                <c:pt idx="10">
                  <c:v>Dec</c:v>
                </c:pt>
                <c:pt idx="11">
                  <c:v>Jan</c:v>
                </c:pt>
                <c:pt idx="12">
                  <c:v>Feb</c:v>
                </c:pt>
                <c:pt idx="13">
                  <c:v>Mar</c:v>
                </c:pt>
                <c:pt idx="14">
                  <c:v>Apr</c:v>
                </c:pt>
                <c:pt idx="15">
                  <c:v>May</c:v>
                </c:pt>
                <c:pt idx="16">
                  <c:v>Jun</c:v>
                </c:pt>
                <c:pt idx="17">
                  <c:v>Jul</c:v>
                </c:pt>
                <c:pt idx="18">
                  <c:v>Aug</c:v>
                </c:pt>
                <c:pt idx="19">
                  <c:v>Sept</c:v>
                </c:pt>
                <c:pt idx="20">
                  <c:v>Oct</c:v>
                </c:pt>
                <c:pt idx="21">
                  <c:v>Nov</c:v>
                </c:pt>
                <c:pt idx="22">
                  <c:v>Dec</c:v>
                </c:pt>
                <c:pt idx="23">
                  <c:v>Jan</c:v>
                </c:pt>
                <c:pt idx="24">
                  <c:v>Feb</c:v>
                </c:pt>
                <c:pt idx="25">
                  <c:v>Mar</c:v>
                </c:pt>
                <c:pt idx="26">
                  <c:v>Apr</c:v>
                </c:pt>
                <c:pt idx="27">
                  <c:v>May</c:v>
                </c:pt>
                <c:pt idx="28">
                  <c:v>Jun</c:v>
                </c:pt>
              </c:strCache>
            </c:strRef>
          </c:cat>
          <c:val>
            <c:numRef>
              <c:f>Sheet1!$E$2:$E$30</c:f>
              <c:numCache>
                <c:formatCode>General</c:formatCode>
                <c:ptCount val="29"/>
                <c:pt idx="0">
                  <c:v>101.29639999999999</c:v>
                </c:pt>
                <c:pt idx="1">
                  <c:v>62.515500000000003</c:v>
                </c:pt>
                <c:pt idx="2">
                  <c:v>8.9089000000000009</c:v>
                </c:pt>
                <c:pt idx="3">
                  <c:v>11.785299999999999</c:v>
                </c:pt>
                <c:pt idx="4">
                  <c:v>20.558299999999999</c:v>
                </c:pt>
                <c:pt idx="5">
                  <c:v>24.285699999999999</c:v>
                </c:pt>
                <c:pt idx="6">
                  <c:v>38.6584</c:v>
                </c:pt>
                <c:pt idx="7">
                  <c:v>48.424099999999996</c:v>
                </c:pt>
                <c:pt idx="8">
                  <c:v>50.8</c:v>
                </c:pt>
                <c:pt idx="9">
                  <c:v>55.378599999999999</c:v>
                </c:pt>
                <c:pt idx="10">
                  <c:v>59.710599999999999</c:v>
                </c:pt>
                <c:pt idx="11">
                  <c:v>37.9968</c:v>
                </c:pt>
                <c:pt idx="12">
                  <c:v>38.855400000000003</c:v>
                </c:pt>
                <c:pt idx="13">
                  <c:v>55.046700000000001</c:v>
                </c:pt>
                <c:pt idx="14">
                  <c:v>45.956899999999997</c:v>
                </c:pt>
                <c:pt idx="15">
                  <c:v>42.153700000000001</c:v>
                </c:pt>
                <c:pt idx="16">
                  <c:v>48.382199999999997</c:v>
                </c:pt>
                <c:pt idx="17">
                  <c:v>47.022500000000001</c:v>
                </c:pt>
                <c:pt idx="18">
                  <c:v>46.372</c:v>
                </c:pt>
                <c:pt idx="19">
                  <c:v>56.544600000000003</c:v>
                </c:pt>
                <c:pt idx="20">
                  <c:v>59.938899999999997</c:v>
                </c:pt>
                <c:pt idx="21">
                  <c:v>61.110399999999998</c:v>
                </c:pt>
                <c:pt idx="22">
                  <c:v>64.5732</c:v>
                </c:pt>
                <c:pt idx="23">
                  <c:v>70.746099999999998</c:v>
                </c:pt>
                <c:pt idx="24">
                  <c:v>81.989699999999999</c:v>
                </c:pt>
                <c:pt idx="25">
                  <c:v>97.6952</c:v>
                </c:pt>
                <c:pt idx="26">
                  <c:v>88.673699999999997</c:v>
                </c:pt>
                <c:pt idx="27">
                  <c:v>85.569099999999992</c:v>
                </c:pt>
                <c:pt idx="28">
                  <c:v>87.226199999999992</c:v>
                </c:pt>
              </c:numCache>
            </c:numRef>
          </c:val>
          <c:extLst>
            <c:ext xmlns:c16="http://schemas.microsoft.com/office/drawing/2014/chart" uri="{C3380CC4-5D6E-409C-BE32-E72D297353CC}">
              <c16:uniqueId val="{00000002-C347-44D6-B583-CDDE753BDE27}"/>
            </c:ext>
          </c:extLst>
        </c:ser>
        <c:dLbls>
          <c:dLblPos val="inEnd"/>
          <c:showLegendKey val="0"/>
          <c:showVal val="1"/>
          <c:showCatName val="0"/>
          <c:showSerName val="0"/>
          <c:showPercent val="0"/>
          <c:showBubbleSize val="0"/>
        </c:dLbls>
        <c:gapWidth val="100"/>
        <c:axId val="2723360"/>
        <c:axId val="2725552"/>
      </c:barChart>
      <c:catAx>
        <c:axId val="2723360"/>
        <c:scaling>
          <c:orientation val="minMax"/>
        </c:scaling>
        <c:delete val="0"/>
        <c:axPos val="b"/>
        <c:numFmt formatCode="General" sourceLinked="1"/>
        <c:majorTickMark val="out"/>
        <c:minorTickMark val="none"/>
        <c:tickLblPos val="nextTo"/>
        <c:spPr>
          <a:noFill/>
          <a:ln w="6350" cap="flat" cmpd="sng" algn="ctr">
            <a:solidFill>
              <a:schemeClr val="bg1">
                <a:lumMod val="6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5552"/>
        <c:crosses val="autoZero"/>
        <c:auto val="1"/>
        <c:lblAlgn val="ctr"/>
        <c:lblOffset val="100"/>
        <c:tickLblSkip val="2"/>
        <c:noMultiLvlLbl val="0"/>
      </c:catAx>
      <c:valAx>
        <c:axId val="2725552"/>
        <c:scaling>
          <c:orientation val="minMax"/>
        </c:scaling>
        <c:delete val="0"/>
        <c:axPos val="l"/>
        <c:majorGridlines>
          <c:spPr>
            <a:ln w="6350" cap="flat" cmpd="sng" algn="ctr">
              <a:solidFill>
                <a:schemeClr val="tx1">
                  <a:lumMod val="40000"/>
                  <a:lumOff val="60000"/>
                </a:schemeClr>
              </a:solidFill>
              <a:prstDash val="dash"/>
              <a:round/>
            </a:ln>
            <a:effectLst/>
          </c:spPr>
        </c:majorGridlines>
        <c:numFmt formatCode="#,##0"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33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179613150881531E-2"/>
          <c:y val="3.953028006142395E-2"/>
          <c:w val="0.94722390692105018"/>
          <c:h val="0.77055847336058358"/>
        </c:manualLayout>
      </c:layout>
      <c:barChart>
        <c:barDir val="col"/>
        <c:grouping val="clustered"/>
        <c:varyColors val="0"/>
        <c:ser>
          <c:idx val="0"/>
          <c:order val="0"/>
          <c:tx>
            <c:strRef>
              <c:f>Sheet1!$D$1</c:f>
              <c:strCache>
                <c:ptCount val="1"/>
                <c:pt idx="0">
                  <c:v>2019</c:v>
                </c:pt>
              </c:strCache>
            </c:strRef>
          </c:tx>
          <c:spPr>
            <a:solidFill>
              <a:srgbClr val="FF440B"/>
            </a:solidFill>
            <a:ln>
              <a:noFill/>
            </a:ln>
            <a:effectLst/>
          </c:spPr>
          <c:invertIfNegative val="0"/>
          <c:cat>
            <c:strRef>
              <c:f>Sheet1!$A$2:$A$5</c:f>
              <c:strCache>
                <c:ptCount val="4"/>
                <c:pt idx="0">
                  <c:v>Apparel</c:v>
                </c:pt>
                <c:pt idx="1">
                  <c:v>Food and Beverages</c:v>
                </c:pt>
                <c:pt idx="2">
                  <c:v>Fuels and Utilities</c:v>
                </c:pt>
                <c:pt idx="3">
                  <c:v>All Items</c:v>
                </c:pt>
              </c:strCache>
            </c:strRef>
          </c:cat>
          <c:val>
            <c:numRef>
              <c:f>Sheet1!$D$2:$D$5</c:f>
              <c:numCache>
                <c:formatCode>0.0</c:formatCode>
                <c:ptCount val="4"/>
                <c:pt idx="0">
                  <c:v>0.97511576437152614</c:v>
                </c:pt>
                <c:pt idx="1">
                  <c:v>1.7239409092162865</c:v>
                </c:pt>
                <c:pt idx="2">
                  <c:v>-0.20893524639668334</c:v>
                </c:pt>
                <c:pt idx="3">
                  <c:v>1.7497798894291428</c:v>
                </c:pt>
              </c:numCache>
            </c:numRef>
          </c:val>
          <c:extLst>
            <c:ext xmlns:c16="http://schemas.microsoft.com/office/drawing/2014/chart" uri="{C3380CC4-5D6E-409C-BE32-E72D297353CC}">
              <c16:uniqueId val="{00000000-6375-4AEF-9E08-D3FAB1008AA3}"/>
            </c:ext>
          </c:extLst>
        </c:ser>
        <c:ser>
          <c:idx val="1"/>
          <c:order val="1"/>
          <c:tx>
            <c:strRef>
              <c:f>Sheet1!$E$1</c:f>
              <c:strCache>
                <c:ptCount val="1"/>
                <c:pt idx="0">
                  <c:v>2020</c:v>
                </c:pt>
              </c:strCache>
            </c:strRef>
          </c:tx>
          <c:spPr>
            <a:solidFill>
              <a:schemeClr val="accent5"/>
            </a:solidFill>
            <a:ln>
              <a:noFill/>
            </a:ln>
            <a:effectLst/>
          </c:spPr>
          <c:invertIfNegative val="0"/>
          <c:cat>
            <c:strRef>
              <c:f>Sheet1!$A$2:$A$5</c:f>
              <c:strCache>
                <c:ptCount val="4"/>
                <c:pt idx="0">
                  <c:v>Apparel</c:v>
                </c:pt>
                <c:pt idx="1">
                  <c:v>Food and Beverages</c:v>
                </c:pt>
                <c:pt idx="2">
                  <c:v>Fuels and Utilities</c:v>
                </c:pt>
                <c:pt idx="3">
                  <c:v>All Items</c:v>
                </c:pt>
              </c:strCache>
            </c:strRef>
          </c:cat>
          <c:val>
            <c:numRef>
              <c:f>Sheet1!$E$2:$E$5</c:f>
              <c:numCache>
                <c:formatCode>0.0</c:formatCode>
                <c:ptCount val="4"/>
                <c:pt idx="0">
                  <c:v>-5.9381596719534766</c:v>
                </c:pt>
                <c:pt idx="1">
                  <c:v>3.9623635504388801</c:v>
                </c:pt>
                <c:pt idx="2">
                  <c:v>0.16684387012350352</c:v>
                </c:pt>
                <c:pt idx="3">
                  <c:v>1.3096453823307064</c:v>
                </c:pt>
              </c:numCache>
            </c:numRef>
          </c:val>
          <c:extLst>
            <c:ext xmlns:c16="http://schemas.microsoft.com/office/drawing/2014/chart" uri="{C3380CC4-5D6E-409C-BE32-E72D297353CC}">
              <c16:uniqueId val="{00000001-6375-4AEF-9E08-D3FAB1008AA3}"/>
            </c:ext>
          </c:extLst>
        </c:ser>
        <c:ser>
          <c:idx val="2"/>
          <c:order val="2"/>
          <c:tx>
            <c:strRef>
              <c:f>Sheet1!$F$1</c:f>
              <c:strCache>
                <c:ptCount val="1"/>
                <c:pt idx="0">
                  <c:v>2021</c:v>
                </c:pt>
              </c:strCache>
            </c:strRef>
          </c:tx>
          <c:spPr>
            <a:solidFill>
              <a:srgbClr val="9FCC46"/>
            </a:solidFill>
            <a:ln>
              <a:noFill/>
            </a:ln>
            <a:effectLst/>
          </c:spPr>
          <c:invertIfNegative val="0"/>
          <c:cat>
            <c:strRef>
              <c:f>Sheet1!$A$2:$A$5</c:f>
              <c:strCache>
                <c:ptCount val="4"/>
                <c:pt idx="0">
                  <c:v>Apparel</c:v>
                </c:pt>
                <c:pt idx="1">
                  <c:v>Food and Beverages</c:v>
                </c:pt>
                <c:pt idx="2">
                  <c:v>Fuels and Utilities</c:v>
                </c:pt>
                <c:pt idx="3">
                  <c:v>All Items</c:v>
                </c:pt>
              </c:strCache>
            </c:strRef>
          </c:cat>
          <c:val>
            <c:numRef>
              <c:f>Sheet1!$F$2:$F$5</c:f>
              <c:numCache>
                <c:formatCode>0.0</c:formatCode>
                <c:ptCount val="4"/>
                <c:pt idx="0">
                  <c:v>4.208978581071201</c:v>
                </c:pt>
                <c:pt idx="1">
                  <c:v>3.6582048788485269</c:v>
                </c:pt>
                <c:pt idx="2">
                  <c:v>7.901677090647806</c:v>
                </c:pt>
                <c:pt idx="3">
                  <c:v>5.2512715548749993</c:v>
                </c:pt>
              </c:numCache>
            </c:numRef>
          </c:val>
          <c:extLst>
            <c:ext xmlns:c16="http://schemas.microsoft.com/office/drawing/2014/chart" uri="{C3380CC4-5D6E-409C-BE32-E72D297353CC}">
              <c16:uniqueId val="{00000000-6C7C-49B4-827F-07D42C5B2A3D}"/>
            </c:ext>
          </c:extLst>
        </c:ser>
        <c:ser>
          <c:idx val="3"/>
          <c:order val="3"/>
          <c:tx>
            <c:strRef>
              <c:f>Sheet1!$G$1</c:f>
              <c:strCache>
                <c:ptCount val="1"/>
                <c:pt idx="0">
                  <c:v>2022</c:v>
                </c:pt>
              </c:strCache>
            </c:strRef>
          </c:tx>
          <c:spPr>
            <a:solidFill>
              <a:srgbClr val="1F3B7A"/>
            </a:solidFill>
            <a:ln>
              <a:noFill/>
            </a:ln>
            <a:effectLst/>
          </c:spPr>
          <c:invertIfNegative val="0"/>
          <c:cat>
            <c:strRef>
              <c:f>Sheet1!$A$2:$A$5</c:f>
              <c:strCache>
                <c:ptCount val="4"/>
                <c:pt idx="0">
                  <c:v>Apparel</c:v>
                </c:pt>
                <c:pt idx="1">
                  <c:v>Food and Beverages</c:v>
                </c:pt>
                <c:pt idx="2">
                  <c:v>Fuels and Utilities</c:v>
                </c:pt>
                <c:pt idx="3">
                  <c:v>All Items</c:v>
                </c:pt>
              </c:strCache>
            </c:strRef>
          </c:cat>
          <c:val>
            <c:numRef>
              <c:f>Sheet1!$G$2:$G$5</c:f>
              <c:numCache>
                <c:formatCode>0.0</c:formatCode>
                <c:ptCount val="4"/>
                <c:pt idx="0">
                  <c:v>5.0613066653464696</c:v>
                </c:pt>
                <c:pt idx="1">
                  <c:v>10.909019018623221</c:v>
                </c:pt>
                <c:pt idx="2">
                  <c:v>17.190875623810541</c:v>
                </c:pt>
                <c:pt idx="3">
                  <c:v>8.2626925031162326</c:v>
                </c:pt>
              </c:numCache>
            </c:numRef>
          </c:val>
          <c:extLst>
            <c:ext xmlns:c16="http://schemas.microsoft.com/office/drawing/2014/chart" uri="{C3380CC4-5D6E-409C-BE32-E72D297353CC}">
              <c16:uniqueId val="{00000001-6C7C-49B4-827F-07D42C5B2A3D}"/>
            </c:ext>
          </c:extLst>
        </c:ser>
        <c:dLbls>
          <c:showLegendKey val="0"/>
          <c:showVal val="0"/>
          <c:showCatName val="0"/>
          <c:showSerName val="0"/>
          <c:showPercent val="0"/>
          <c:showBubbleSize val="0"/>
        </c:dLbls>
        <c:gapWidth val="50"/>
        <c:axId val="769859528"/>
        <c:axId val="769861824"/>
      </c:barChart>
      <c:catAx>
        <c:axId val="769859528"/>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000000"/>
                </a:solidFill>
                <a:latin typeface="+mn-lt"/>
                <a:ea typeface="+mn-ea"/>
                <a:cs typeface="+mn-cs"/>
              </a:defRPr>
            </a:pPr>
            <a:endParaRPr lang="en-US"/>
          </a:p>
        </c:txPr>
        <c:crossAx val="769861824"/>
        <c:crosses val="autoZero"/>
        <c:auto val="1"/>
        <c:lblAlgn val="ctr"/>
        <c:lblOffset val="100"/>
        <c:noMultiLvlLbl val="0"/>
      </c:catAx>
      <c:valAx>
        <c:axId val="7698618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000000"/>
                </a:solidFill>
                <a:latin typeface="+mn-lt"/>
                <a:ea typeface="+mn-ea"/>
                <a:cs typeface="+mn-cs"/>
              </a:defRPr>
            </a:pPr>
            <a:endParaRPr lang="en-US"/>
          </a:p>
        </c:txPr>
        <c:crossAx val="769859528"/>
        <c:crosses val="autoZero"/>
        <c:crossBetween val="between"/>
      </c:valAx>
      <c:spPr>
        <a:noFill/>
        <a:ln>
          <a:noFill/>
        </a:ln>
        <a:effectLst/>
      </c:spPr>
    </c:plotArea>
    <c:legend>
      <c:legendPos val="b"/>
      <c:layout>
        <c:manualLayout>
          <c:xMode val="edge"/>
          <c:yMode val="edge"/>
          <c:x val="0"/>
          <c:y val="0.93279134207588199"/>
          <c:w val="0.26575640612663398"/>
          <c:h val="6.4058094189407153E-2"/>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50000"/>
                  </a:schemeClr>
                </a:solidFill>
                <a:latin typeface="+mn-lt"/>
                <a:ea typeface="+mn-ea"/>
                <a:cs typeface="+mn-cs"/>
              </a:defRPr>
            </a:pPr>
            <a:r>
              <a:rPr lang="en-US" sz="1400" b="1">
                <a:solidFill>
                  <a:schemeClr val="tx1">
                    <a:lumMod val="50000"/>
                  </a:schemeClr>
                </a:solidFill>
              </a:rPr>
              <a:t>Year-over-Year Change in Prices (Percent)</a:t>
            </a:r>
          </a:p>
        </c:rich>
      </c:tx>
      <c:layout>
        <c:manualLayout>
          <c:xMode val="edge"/>
          <c:yMode val="edge"/>
          <c:x val="0"/>
          <c:y val="1.7372862904172701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3.3057119575672034E-2"/>
          <c:y val="0.10651024098349555"/>
          <c:w val="0.95486492269718004"/>
          <c:h val="0.67176278244866627"/>
        </c:manualLayout>
      </c:layout>
      <c:barChart>
        <c:barDir val="col"/>
        <c:grouping val="clustered"/>
        <c:varyColors val="0"/>
        <c:ser>
          <c:idx val="1"/>
          <c:order val="0"/>
          <c:tx>
            <c:strRef>
              <c:f>Sheet1!$A$2</c:f>
              <c:strCache>
                <c:ptCount val="1"/>
                <c:pt idx="0">
                  <c:v>February 2020</c:v>
                </c:pt>
              </c:strCache>
            </c:strRef>
          </c:tx>
          <c:spPr>
            <a:solidFill>
              <a:srgbClr val="FF4D00"/>
            </a:solidFill>
            <a:ln>
              <a:noFill/>
            </a:ln>
            <a:effectLst/>
          </c:spPr>
          <c:invertIfNegative val="0"/>
          <c:cat>
            <c:strRef>
              <c:f>Sheet1!$B$1:$G$1</c:f>
              <c:strCache>
                <c:ptCount val="6"/>
                <c:pt idx="0">
                  <c:v>Plastic Contruction Products</c:v>
                </c:pt>
                <c:pt idx="1">
                  <c:v>Gypsum Products</c:v>
                </c:pt>
                <c:pt idx="2">
                  <c:v>Lumber and Wood Products</c:v>
                </c:pt>
                <c:pt idx="3">
                  <c:v>Brick and Structural Clay Tile</c:v>
                </c:pt>
                <c:pt idx="4">
                  <c:v>Ready-Mix Concrete</c:v>
                </c:pt>
                <c:pt idx="5">
                  <c:v>Inputs to New Residential Construction</c:v>
                </c:pt>
              </c:strCache>
            </c:strRef>
          </c:cat>
          <c:val>
            <c:numRef>
              <c:f>Sheet1!$B$2:$G$2</c:f>
              <c:numCache>
                <c:formatCode>General</c:formatCode>
                <c:ptCount val="6"/>
                <c:pt idx="0">
                  <c:v>-0.6</c:v>
                </c:pt>
                <c:pt idx="1">
                  <c:v>-1.5</c:v>
                </c:pt>
                <c:pt idx="2">
                  <c:v>-0.3</c:v>
                </c:pt>
                <c:pt idx="3">
                  <c:v>1.7</c:v>
                </c:pt>
                <c:pt idx="4">
                  <c:v>4.0999999999999996</c:v>
                </c:pt>
                <c:pt idx="5">
                  <c:v>1.4</c:v>
                </c:pt>
              </c:numCache>
            </c:numRef>
          </c:val>
          <c:extLst>
            <c:ext xmlns:c16="http://schemas.microsoft.com/office/drawing/2014/chart" uri="{C3380CC4-5D6E-409C-BE32-E72D297353CC}">
              <c16:uniqueId val="{00000001-ACD3-42C6-BDD4-62847C3CF1AB}"/>
            </c:ext>
          </c:extLst>
        </c:ser>
        <c:ser>
          <c:idx val="2"/>
          <c:order val="1"/>
          <c:tx>
            <c:strRef>
              <c:f>Sheet1!$A$3</c:f>
              <c:strCache>
                <c:ptCount val="1"/>
                <c:pt idx="0">
                  <c:v>February 2021</c:v>
                </c:pt>
              </c:strCache>
            </c:strRef>
          </c:tx>
          <c:spPr>
            <a:solidFill>
              <a:srgbClr val="FFC52F"/>
            </a:solidFill>
            <a:ln>
              <a:noFill/>
            </a:ln>
            <a:effectLst/>
          </c:spPr>
          <c:invertIfNegative val="0"/>
          <c:cat>
            <c:strRef>
              <c:f>Sheet1!$B$1:$G$1</c:f>
              <c:strCache>
                <c:ptCount val="6"/>
                <c:pt idx="0">
                  <c:v>Plastic Contruction Products</c:v>
                </c:pt>
                <c:pt idx="1">
                  <c:v>Gypsum Products</c:v>
                </c:pt>
                <c:pt idx="2">
                  <c:v>Lumber and Wood Products</c:v>
                </c:pt>
                <c:pt idx="3">
                  <c:v>Brick and Structural Clay Tile</c:v>
                </c:pt>
                <c:pt idx="4">
                  <c:v>Ready-Mix Concrete</c:v>
                </c:pt>
                <c:pt idx="5">
                  <c:v>Inputs to New Residential Construction</c:v>
                </c:pt>
              </c:strCache>
            </c:strRef>
          </c:cat>
          <c:val>
            <c:numRef>
              <c:f>Sheet1!$B$3:$G$3</c:f>
              <c:numCache>
                <c:formatCode>General</c:formatCode>
                <c:ptCount val="6"/>
                <c:pt idx="0">
                  <c:v>7.6</c:v>
                </c:pt>
                <c:pt idx="1">
                  <c:v>5.5</c:v>
                </c:pt>
                <c:pt idx="2">
                  <c:v>26.1</c:v>
                </c:pt>
                <c:pt idx="3">
                  <c:v>3.4</c:v>
                </c:pt>
                <c:pt idx="4">
                  <c:v>1.8</c:v>
                </c:pt>
                <c:pt idx="5">
                  <c:v>12.5</c:v>
                </c:pt>
              </c:numCache>
            </c:numRef>
          </c:val>
          <c:extLst>
            <c:ext xmlns:c16="http://schemas.microsoft.com/office/drawing/2014/chart" uri="{C3380CC4-5D6E-409C-BE32-E72D297353CC}">
              <c16:uniqueId val="{00000001-C227-4B89-A27D-23AF03EC19FB}"/>
            </c:ext>
          </c:extLst>
        </c:ser>
        <c:ser>
          <c:idx val="0"/>
          <c:order val="2"/>
          <c:tx>
            <c:strRef>
              <c:f>Sheet1!$A$4</c:f>
              <c:strCache>
                <c:ptCount val="1"/>
                <c:pt idx="0">
                  <c:v>February 2022</c:v>
                </c:pt>
              </c:strCache>
            </c:strRef>
          </c:tx>
          <c:spPr>
            <a:solidFill>
              <a:srgbClr val="00A0DF"/>
            </a:solidFill>
            <a:ln>
              <a:noFill/>
            </a:ln>
            <a:effectLst/>
          </c:spPr>
          <c:invertIfNegative val="0"/>
          <c:cat>
            <c:strRef>
              <c:f>Sheet1!$B$1:$G$1</c:f>
              <c:strCache>
                <c:ptCount val="6"/>
                <c:pt idx="0">
                  <c:v>Plastic Contruction Products</c:v>
                </c:pt>
                <c:pt idx="1">
                  <c:v>Gypsum Products</c:v>
                </c:pt>
                <c:pt idx="2">
                  <c:v>Lumber and Wood Products</c:v>
                </c:pt>
                <c:pt idx="3">
                  <c:v>Brick and Structural Clay Tile</c:v>
                </c:pt>
                <c:pt idx="4">
                  <c:v>Ready-Mix Concrete</c:v>
                </c:pt>
                <c:pt idx="5">
                  <c:v>Inputs to New Residential Construction</c:v>
                </c:pt>
              </c:strCache>
            </c:strRef>
          </c:cat>
          <c:val>
            <c:numRef>
              <c:f>Sheet1!$B$4:$G$4</c:f>
              <c:numCache>
                <c:formatCode>General</c:formatCode>
                <c:ptCount val="6"/>
                <c:pt idx="0">
                  <c:v>36.4</c:v>
                </c:pt>
                <c:pt idx="1">
                  <c:v>21.6</c:v>
                </c:pt>
                <c:pt idx="2">
                  <c:v>19.899999999999999</c:v>
                </c:pt>
                <c:pt idx="3">
                  <c:v>10.199999999999999</c:v>
                </c:pt>
                <c:pt idx="4">
                  <c:v>8.4</c:v>
                </c:pt>
                <c:pt idx="5">
                  <c:v>19.899999999999999</c:v>
                </c:pt>
              </c:numCache>
            </c:numRef>
          </c:val>
          <c:extLst>
            <c:ext xmlns:c16="http://schemas.microsoft.com/office/drawing/2014/chart" uri="{C3380CC4-5D6E-409C-BE32-E72D297353CC}">
              <c16:uniqueId val="{00000000-D9B3-437F-8F49-C9F862C38266}"/>
            </c:ext>
          </c:extLst>
        </c:ser>
        <c:dLbls>
          <c:showLegendKey val="0"/>
          <c:showVal val="0"/>
          <c:showCatName val="0"/>
          <c:showSerName val="0"/>
          <c:showPercent val="0"/>
          <c:showBubbleSize val="0"/>
        </c:dLbls>
        <c:gapWidth val="50"/>
        <c:axId val="342992816"/>
        <c:axId val="342993472"/>
      </c:barChart>
      <c:catAx>
        <c:axId val="34299281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crossAx val="342993472"/>
        <c:crosses val="autoZero"/>
        <c:auto val="1"/>
        <c:lblAlgn val="ctr"/>
        <c:lblOffset val="100"/>
        <c:noMultiLvlLbl val="0"/>
      </c:catAx>
      <c:valAx>
        <c:axId val="342993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crossAx val="342992816"/>
        <c:crosses val="autoZero"/>
        <c:crossBetween val="between"/>
      </c:valAx>
      <c:spPr>
        <a:noFill/>
        <a:ln>
          <a:noFill/>
        </a:ln>
        <a:effectLst/>
      </c:spPr>
    </c:plotArea>
    <c:legend>
      <c:legendPos val="b"/>
      <c:layout>
        <c:manualLayout>
          <c:xMode val="edge"/>
          <c:yMode val="edge"/>
          <c:x val="0"/>
          <c:y val="0.93200370894663687"/>
          <c:w val="0.43566109959560023"/>
          <c:h val="6.220533675197229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50000"/>
                  </a:schemeClr>
                </a:solidFill>
                <a:latin typeface="+mn-lt"/>
                <a:ea typeface="+mn-ea"/>
                <a:cs typeface="+mn-cs"/>
              </a:defRPr>
            </a:pPr>
            <a:r>
              <a:rPr lang="en-US" sz="1400" b="1">
                <a:solidFill>
                  <a:schemeClr val="tx1">
                    <a:lumMod val="50000"/>
                  </a:schemeClr>
                </a:solidFill>
              </a:rPr>
              <a:t>Housing Starts (Millions of units</a:t>
            </a:r>
            <a:r>
              <a:rPr lang="en-US" sz="1400" b="1" baseline="0">
                <a:solidFill>
                  <a:schemeClr val="tx1">
                    <a:lumMod val="50000"/>
                  </a:schemeClr>
                </a:solidFill>
              </a:rPr>
              <a:t>)</a:t>
            </a:r>
            <a:endParaRPr lang="en-US" sz="1400" b="1">
              <a:solidFill>
                <a:schemeClr val="tx1">
                  <a:lumMod val="50000"/>
                </a:schemeClr>
              </a:solidFill>
            </a:endParaRPr>
          </a:p>
        </c:rich>
      </c:tx>
      <c:layout>
        <c:manualLayout>
          <c:xMode val="edge"/>
          <c:yMode val="edge"/>
          <c:x val="1.0403297446726484E-3"/>
          <c:y val="0"/>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50000"/>
                </a:schemeClr>
              </a:solidFill>
              <a:latin typeface="+mn-lt"/>
              <a:ea typeface="+mn-ea"/>
              <a:cs typeface="+mn-cs"/>
            </a:defRPr>
          </a:pPr>
          <a:endParaRPr lang="en-US"/>
        </a:p>
      </c:txPr>
    </c:title>
    <c:autoTitleDeleted val="0"/>
    <c:plotArea>
      <c:layout/>
      <c:lineChart>
        <c:grouping val="standard"/>
        <c:varyColors val="0"/>
        <c:ser>
          <c:idx val="1"/>
          <c:order val="0"/>
          <c:tx>
            <c:strRef>
              <c:f>Sheet1!$B$1</c:f>
              <c:strCache>
                <c:ptCount val="1"/>
                <c:pt idx="0">
                  <c:v>Single-Family</c:v>
                </c:pt>
              </c:strCache>
            </c:strRef>
          </c:tx>
          <c:spPr>
            <a:ln w="53975" cap="rnd">
              <a:solidFill>
                <a:srgbClr val="FF4D00"/>
              </a:solidFill>
              <a:round/>
            </a:ln>
            <a:effectLst/>
          </c:spPr>
          <c:marker>
            <c:symbol val="none"/>
          </c:marker>
          <c:cat>
            <c:numRef>
              <c:f>Sheet1!$A$3:$A$37</c:f>
              <c:numCache>
                <c:formatCode>General</c:formatCode>
                <c:ptCount val="35"/>
                <c:pt idx="0">
                  <c:v>1987</c:v>
                </c:pt>
                <c:pt idx="1">
                  <c:v>1988</c:v>
                </c:pt>
                <c:pt idx="2">
                  <c:v>1989</c:v>
                </c:pt>
                <c:pt idx="3">
                  <c:v>1990</c:v>
                </c:pt>
                <c:pt idx="4">
                  <c:v>1991</c:v>
                </c:pt>
                <c:pt idx="5">
                  <c:v>1992</c:v>
                </c:pt>
                <c:pt idx="6">
                  <c:v>1993</c:v>
                </c:pt>
                <c:pt idx="7">
                  <c:v>1994</c:v>
                </c:pt>
                <c:pt idx="8">
                  <c:v>1995</c:v>
                </c:pt>
                <c:pt idx="9">
                  <c:v>1996</c:v>
                </c:pt>
                <c:pt idx="10">
                  <c:v>1997</c:v>
                </c:pt>
                <c:pt idx="11">
                  <c:v>1998</c:v>
                </c:pt>
                <c:pt idx="12">
                  <c:v>1999</c:v>
                </c:pt>
                <c:pt idx="13">
                  <c:v>2000</c:v>
                </c:pt>
                <c:pt idx="14">
                  <c:v>2001</c:v>
                </c:pt>
                <c:pt idx="15">
                  <c:v>2002</c:v>
                </c:pt>
                <c:pt idx="16">
                  <c:v>2003</c:v>
                </c:pt>
                <c:pt idx="17">
                  <c:v>2004</c:v>
                </c:pt>
                <c:pt idx="18">
                  <c:v>2005</c:v>
                </c:pt>
                <c:pt idx="19">
                  <c:v>2006</c:v>
                </c:pt>
                <c:pt idx="20">
                  <c:v>2007</c:v>
                </c:pt>
                <c:pt idx="21">
                  <c:v>2008</c:v>
                </c:pt>
                <c:pt idx="22">
                  <c:v>2009</c:v>
                </c:pt>
                <c:pt idx="23">
                  <c:v>2010</c:v>
                </c:pt>
                <c:pt idx="24">
                  <c:v>2011</c:v>
                </c:pt>
                <c:pt idx="25">
                  <c:v>2012</c:v>
                </c:pt>
                <c:pt idx="26">
                  <c:v>2013</c:v>
                </c:pt>
                <c:pt idx="27">
                  <c:v>2014</c:v>
                </c:pt>
                <c:pt idx="28">
                  <c:v>2015</c:v>
                </c:pt>
                <c:pt idx="29">
                  <c:v>2016</c:v>
                </c:pt>
                <c:pt idx="30">
                  <c:v>2017</c:v>
                </c:pt>
                <c:pt idx="31">
                  <c:v>2018</c:v>
                </c:pt>
                <c:pt idx="32">
                  <c:v>2019</c:v>
                </c:pt>
                <c:pt idx="33">
                  <c:v>2020</c:v>
                </c:pt>
                <c:pt idx="34">
                  <c:v>2021</c:v>
                </c:pt>
              </c:numCache>
            </c:numRef>
          </c:cat>
          <c:val>
            <c:numRef>
              <c:f>Sheet1!$B$3:$B$37</c:f>
              <c:numCache>
                <c:formatCode>#,##0</c:formatCode>
                <c:ptCount val="35"/>
                <c:pt idx="0">
                  <c:v>1146.4000000000001</c:v>
                </c:pt>
                <c:pt idx="1">
                  <c:v>1081.3</c:v>
                </c:pt>
                <c:pt idx="2">
                  <c:v>1003.3</c:v>
                </c:pt>
                <c:pt idx="3">
                  <c:v>894.8</c:v>
                </c:pt>
                <c:pt idx="4">
                  <c:v>840.4</c:v>
                </c:pt>
                <c:pt idx="5">
                  <c:v>1029.9000000000001</c:v>
                </c:pt>
                <c:pt idx="6">
                  <c:v>1125.7</c:v>
                </c:pt>
                <c:pt idx="7">
                  <c:v>1198.4000000000001</c:v>
                </c:pt>
                <c:pt idx="8">
                  <c:v>1076.2</c:v>
                </c:pt>
                <c:pt idx="9">
                  <c:v>1160.9000000000001</c:v>
                </c:pt>
                <c:pt idx="10">
                  <c:v>1133.7</c:v>
                </c:pt>
                <c:pt idx="11">
                  <c:v>1271.4000000000001</c:v>
                </c:pt>
                <c:pt idx="12">
                  <c:v>1302.4000000000001</c:v>
                </c:pt>
                <c:pt idx="13">
                  <c:v>1230.9000000000001</c:v>
                </c:pt>
                <c:pt idx="14">
                  <c:v>1273.3</c:v>
                </c:pt>
                <c:pt idx="15">
                  <c:v>1358.6</c:v>
                </c:pt>
                <c:pt idx="16">
                  <c:v>1499</c:v>
                </c:pt>
                <c:pt idx="17">
                  <c:v>1610.5</c:v>
                </c:pt>
                <c:pt idx="18">
                  <c:v>1715.8</c:v>
                </c:pt>
                <c:pt idx="19">
                  <c:v>1465.4</c:v>
                </c:pt>
                <c:pt idx="20">
                  <c:v>1046</c:v>
                </c:pt>
                <c:pt idx="21">
                  <c:v>622</c:v>
                </c:pt>
                <c:pt idx="22">
                  <c:v>445.1</c:v>
                </c:pt>
                <c:pt idx="23">
                  <c:v>471.2</c:v>
                </c:pt>
                <c:pt idx="24">
                  <c:v>430.6</c:v>
                </c:pt>
                <c:pt idx="25">
                  <c:v>535.29999999999995</c:v>
                </c:pt>
                <c:pt idx="26">
                  <c:v>617.6</c:v>
                </c:pt>
                <c:pt idx="27">
                  <c:v>647.9</c:v>
                </c:pt>
                <c:pt idx="28">
                  <c:v>714.5</c:v>
                </c:pt>
                <c:pt idx="29">
                  <c:v>781.5</c:v>
                </c:pt>
                <c:pt idx="30">
                  <c:v>848.9</c:v>
                </c:pt>
                <c:pt idx="31">
                  <c:v>875.8</c:v>
                </c:pt>
                <c:pt idx="32">
                  <c:v>887.7</c:v>
                </c:pt>
                <c:pt idx="33">
                  <c:v>990.5</c:v>
                </c:pt>
                <c:pt idx="34">
                  <c:v>1127.2</c:v>
                </c:pt>
              </c:numCache>
            </c:numRef>
          </c:val>
          <c:smooth val="0"/>
          <c:extLst>
            <c:ext xmlns:c16="http://schemas.microsoft.com/office/drawing/2014/chart" uri="{C3380CC4-5D6E-409C-BE32-E72D297353CC}">
              <c16:uniqueId val="{00000001-EDF1-4AC2-A386-B2E645BD5197}"/>
            </c:ext>
          </c:extLst>
        </c:ser>
        <c:ser>
          <c:idx val="2"/>
          <c:order val="1"/>
          <c:tx>
            <c:strRef>
              <c:f>Sheet1!$C$1</c:f>
              <c:strCache>
                <c:ptCount val="1"/>
                <c:pt idx="0">
                  <c:v>Multifamily</c:v>
                </c:pt>
              </c:strCache>
            </c:strRef>
          </c:tx>
          <c:spPr>
            <a:ln w="53975" cap="rnd">
              <a:solidFill>
                <a:srgbClr val="FFC52F"/>
              </a:solidFill>
              <a:round/>
            </a:ln>
            <a:effectLst/>
          </c:spPr>
          <c:marker>
            <c:symbol val="none"/>
          </c:marker>
          <c:cat>
            <c:numRef>
              <c:f>Sheet1!$A$3:$A$37</c:f>
              <c:numCache>
                <c:formatCode>General</c:formatCode>
                <c:ptCount val="35"/>
                <c:pt idx="0">
                  <c:v>1987</c:v>
                </c:pt>
                <c:pt idx="1">
                  <c:v>1988</c:v>
                </c:pt>
                <c:pt idx="2">
                  <c:v>1989</c:v>
                </c:pt>
                <c:pt idx="3">
                  <c:v>1990</c:v>
                </c:pt>
                <c:pt idx="4">
                  <c:v>1991</c:v>
                </c:pt>
                <c:pt idx="5">
                  <c:v>1992</c:v>
                </c:pt>
                <c:pt idx="6">
                  <c:v>1993</c:v>
                </c:pt>
                <c:pt idx="7">
                  <c:v>1994</c:v>
                </c:pt>
                <c:pt idx="8">
                  <c:v>1995</c:v>
                </c:pt>
                <c:pt idx="9">
                  <c:v>1996</c:v>
                </c:pt>
                <c:pt idx="10">
                  <c:v>1997</c:v>
                </c:pt>
                <c:pt idx="11">
                  <c:v>1998</c:v>
                </c:pt>
                <c:pt idx="12">
                  <c:v>1999</c:v>
                </c:pt>
                <c:pt idx="13">
                  <c:v>2000</c:v>
                </c:pt>
                <c:pt idx="14">
                  <c:v>2001</c:v>
                </c:pt>
                <c:pt idx="15">
                  <c:v>2002</c:v>
                </c:pt>
                <c:pt idx="16">
                  <c:v>2003</c:v>
                </c:pt>
                <c:pt idx="17">
                  <c:v>2004</c:v>
                </c:pt>
                <c:pt idx="18">
                  <c:v>2005</c:v>
                </c:pt>
                <c:pt idx="19">
                  <c:v>2006</c:v>
                </c:pt>
                <c:pt idx="20">
                  <c:v>2007</c:v>
                </c:pt>
                <c:pt idx="21">
                  <c:v>2008</c:v>
                </c:pt>
                <c:pt idx="22">
                  <c:v>2009</c:v>
                </c:pt>
                <c:pt idx="23">
                  <c:v>2010</c:v>
                </c:pt>
                <c:pt idx="24">
                  <c:v>2011</c:v>
                </c:pt>
                <c:pt idx="25">
                  <c:v>2012</c:v>
                </c:pt>
                <c:pt idx="26">
                  <c:v>2013</c:v>
                </c:pt>
                <c:pt idx="27">
                  <c:v>2014</c:v>
                </c:pt>
                <c:pt idx="28">
                  <c:v>2015</c:v>
                </c:pt>
                <c:pt idx="29">
                  <c:v>2016</c:v>
                </c:pt>
                <c:pt idx="30">
                  <c:v>2017</c:v>
                </c:pt>
                <c:pt idx="31">
                  <c:v>2018</c:v>
                </c:pt>
                <c:pt idx="32">
                  <c:v>2019</c:v>
                </c:pt>
                <c:pt idx="33">
                  <c:v>2020</c:v>
                </c:pt>
                <c:pt idx="34">
                  <c:v>2021</c:v>
                </c:pt>
              </c:numCache>
            </c:numRef>
          </c:cat>
          <c:val>
            <c:numRef>
              <c:f>Sheet1!$C$3:$C$37</c:f>
              <c:numCache>
                <c:formatCode>#,##0</c:formatCode>
                <c:ptCount val="35"/>
                <c:pt idx="0">
                  <c:v>474.1</c:v>
                </c:pt>
                <c:pt idx="1">
                  <c:v>406.8</c:v>
                </c:pt>
                <c:pt idx="2">
                  <c:v>372.8</c:v>
                </c:pt>
                <c:pt idx="3">
                  <c:v>297.89999999999998</c:v>
                </c:pt>
                <c:pt idx="4">
                  <c:v>173.5</c:v>
                </c:pt>
                <c:pt idx="5">
                  <c:v>169.8</c:v>
                </c:pt>
                <c:pt idx="6">
                  <c:v>161.9</c:v>
                </c:pt>
                <c:pt idx="7">
                  <c:v>258.60000000000002</c:v>
                </c:pt>
                <c:pt idx="8">
                  <c:v>277.89999999999998</c:v>
                </c:pt>
                <c:pt idx="9">
                  <c:v>315.89999999999998</c:v>
                </c:pt>
                <c:pt idx="10">
                  <c:v>340.3</c:v>
                </c:pt>
                <c:pt idx="11">
                  <c:v>345.5</c:v>
                </c:pt>
                <c:pt idx="12">
                  <c:v>338.5</c:v>
                </c:pt>
                <c:pt idx="13">
                  <c:v>337.8</c:v>
                </c:pt>
                <c:pt idx="14">
                  <c:v>329.4</c:v>
                </c:pt>
                <c:pt idx="15">
                  <c:v>346.3</c:v>
                </c:pt>
                <c:pt idx="16">
                  <c:v>348.7</c:v>
                </c:pt>
                <c:pt idx="17">
                  <c:v>345.3</c:v>
                </c:pt>
                <c:pt idx="18">
                  <c:v>352.5</c:v>
                </c:pt>
                <c:pt idx="19">
                  <c:v>335.5</c:v>
                </c:pt>
                <c:pt idx="20">
                  <c:v>309</c:v>
                </c:pt>
                <c:pt idx="21">
                  <c:v>283.5</c:v>
                </c:pt>
                <c:pt idx="22">
                  <c:v>108.9</c:v>
                </c:pt>
                <c:pt idx="23">
                  <c:v>115.7</c:v>
                </c:pt>
                <c:pt idx="24">
                  <c:v>178.2</c:v>
                </c:pt>
                <c:pt idx="25">
                  <c:v>245.3</c:v>
                </c:pt>
                <c:pt idx="26">
                  <c:v>307.3</c:v>
                </c:pt>
                <c:pt idx="27">
                  <c:v>355.4</c:v>
                </c:pt>
                <c:pt idx="28">
                  <c:v>397.3</c:v>
                </c:pt>
                <c:pt idx="29">
                  <c:v>392.3</c:v>
                </c:pt>
                <c:pt idx="30">
                  <c:v>354.1</c:v>
                </c:pt>
                <c:pt idx="31">
                  <c:v>374.1</c:v>
                </c:pt>
                <c:pt idx="32">
                  <c:v>402.3</c:v>
                </c:pt>
                <c:pt idx="33">
                  <c:v>389.1</c:v>
                </c:pt>
                <c:pt idx="34">
                  <c:v>473.8</c:v>
                </c:pt>
              </c:numCache>
            </c:numRef>
          </c:val>
          <c:smooth val="0"/>
          <c:extLst>
            <c:ext xmlns:c16="http://schemas.microsoft.com/office/drawing/2014/chart" uri="{C3380CC4-5D6E-409C-BE32-E72D297353CC}">
              <c16:uniqueId val="{00000002-EDF1-4AC2-A386-B2E645BD5197}"/>
            </c:ext>
          </c:extLst>
        </c:ser>
        <c:dLbls>
          <c:showLegendKey val="0"/>
          <c:showVal val="0"/>
          <c:showCatName val="0"/>
          <c:showSerName val="0"/>
          <c:showPercent val="0"/>
          <c:showBubbleSize val="0"/>
        </c:dLbls>
        <c:smooth val="0"/>
        <c:axId val="652602992"/>
        <c:axId val="652599712"/>
      </c:lineChart>
      <c:catAx>
        <c:axId val="652602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652599712"/>
        <c:crosses val="autoZero"/>
        <c:auto val="1"/>
        <c:lblAlgn val="ctr"/>
        <c:lblOffset val="100"/>
        <c:tickLblSkip val="2"/>
        <c:noMultiLvlLbl val="0"/>
      </c:catAx>
      <c:valAx>
        <c:axId val="652599712"/>
        <c:scaling>
          <c:orientation val="minMax"/>
          <c:max val="180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652602992"/>
        <c:crosses val="autoZero"/>
        <c:crossBetween val="between"/>
        <c:dispUnits>
          <c:builtInUnit val="thousands"/>
        </c:dispUnits>
      </c:valAx>
      <c:spPr>
        <a:noFill/>
        <a:ln>
          <a:noFill/>
        </a:ln>
        <a:effectLst/>
      </c:spPr>
    </c:plotArea>
    <c:legend>
      <c:legendPos val="b"/>
      <c:layout>
        <c:manualLayout>
          <c:xMode val="edge"/>
          <c:yMode val="edge"/>
          <c:x val="7.8882810524336002E-4"/>
          <c:y val="0.93879309958050128"/>
          <c:w val="0.40938345300326012"/>
          <c:h val="6.1206900419498847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50000"/>
                  </a:schemeClr>
                </a:solidFill>
                <a:latin typeface="+mn-lt"/>
                <a:ea typeface="+mn-ea"/>
                <a:cs typeface="+mn-cs"/>
              </a:defRPr>
            </a:pPr>
            <a:r>
              <a:rPr lang="en-US" sz="1400" b="1">
                <a:solidFill>
                  <a:schemeClr val="tx1">
                    <a:lumMod val="50000"/>
                  </a:schemeClr>
                </a:solidFill>
              </a:rPr>
              <a:t>Annualized Housing Starts (Thousand of units,</a:t>
            </a:r>
            <a:r>
              <a:rPr lang="en-US" sz="1400" b="1" baseline="0">
                <a:solidFill>
                  <a:schemeClr val="tx1">
                    <a:lumMod val="50000"/>
                  </a:schemeClr>
                </a:solidFill>
              </a:rPr>
              <a:t> seasonally adjusted)</a:t>
            </a:r>
            <a:endParaRPr lang="en-US" sz="1400" b="1">
              <a:solidFill>
                <a:schemeClr val="tx1">
                  <a:lumMod val="50000"/>
                </a:schemeClr>
              </a:solidFill>
            </a:endParaRPr>
          </a:p>
        </c:rich>
      </c:tx>
      <c:layout>
        <c:manualLayout>
          <c:xMode val="edge"/>
          <c:yMode val="edge"/>
          <c:x val="1.0403297446726484E-3"/>
          <c:y val="0"/>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50000"/>
                </a:schemeClr>
              </a:solidFill>
              <a:latin typeface="+mn-lt"/>
              <a:ea typeface="+mn-ea"/>
              <a:cs typeface="+mn-cs"/>
            </a:defRPr>
          </a:pPr>
          <a:endParaRPr lang="en-US"/>
        </a:p>
      </c:txPr>
    </c:title>
    <c:autoTitleDeleted val="0"/>
    <c:plotArea>
      <c:layout/>
      <c:lineChart>
        <c:grouping val="standard"/>
        <c:varyColors val="0"/>
        <c:ser>
          <c:idx val="1"/>
          <c:order val="0"/>
          <c:tx>
            <c:strRef>
              <c:f>Sheet1!$B$1</c:f>
              <c:strCache>
                <c:ptCount val="1"/>
                <c:pt idx="0">
                  <c:v>Single-Family</c:v>
                </c:pt>
              </c:strCache>
            </c:strRef>
          </c:tx>
          <c:spPr>
            <a:ln w="53975" cap="rnd">
              <a:solidFill>
                <a:srgbClr val="FF440B"/>
              </a:solidFill>
              <a:round/>
            </a:ln>
            <a:effectLst/>
          </c:spPr>
          <c:marker>
            <c:symbol val="none"/>
          </c:marker>
          <c:cat>
            <c:numRef>
              <c:f>Sheet1!$A$2:$A$92</c:f>
              <c:numCache>
                <c:formatCode>General</c:formatCode>
                <c:ptCount val="91"/>
                <c:pt idx="0">
                  <c:v>2015</c:v>
                </c:pt>
                <c:pt idx="1">
                  <c:v>2015</c:v>
                </c:pt>
                <c:pt idx="2">
                  <c:v>2015</c:v>
                </c:pt>
                <c:pt idx="3">
                  <c:v>2015</c:v>
                </c:pt>
                <c:pt idx="4">
                  <c:v>2015</c:v>
                </c:pt>
                <c:pt idx="5">
                  <c:v>2015</c:v>
                </c:pt>
                <c:pt idx="6">
                  <c:v>2015</c:v>
                </c:pt>
                <c:pt idx="7">
                  <c:v>2015</c:v>
                </c:pt>
                <c:pt idx="8">
                  <c:v>2015</c:v>
                </c:pt>
                <c:pt idx="9">
                  <c:v>2015</c:v>
                </c:pt>
                <c:pt idx="10">
                  <c:v>2015</c:v>
                </c:pt>
                <c:pt idx="11">
                  <c:v>2015</c:v>
                </c:pt>
                <c:pt idx="12">
                  <c:v>2016</c:v>
                </c:pt>
                <c:pt idx="13">
                  <c:v>2016</c:v>
                </c:pt>
                <c:pt idx="14">
                  <c:v>2016</c:v>
                </c:pt>
                <c:pt idx="15">
                  <c:v>2016</c:v>
                </c:pt>
                <c:pt idx="16">
                  <c:v>2016</c:v>
                </c:pt>
                <c:pt idx="17">
                  <c:v>2016</c:v>
                </c:pt>
                <c:pt idx="18">
                  <c:v>2016</c:v>
                </c:pt>
                <c:pt idx="19">
                  <c:v>2016</c:v>
                </c:pt>
                <c:pt idx="20">
                  <c:v>2016</c:v>
                </c:pt>
                <c:pt idx="21">
                  <c:v>2016</c:v>
                </c:pt>
                <c:pt idx="22">
                  <c:v>2016</c:v>
                </c:pt>
                <c:pt idx="23">
                  <c:v>2016</c:v>
                </c:pt>
                <c:pt idx="24">
                  <c:v>2017</c:v>
                </c:pt>
                <c:pt idx="25">
                  <c:v>2017</c:v>
                </c:pt>
                <c:pt idx="26">
                  <c:v>2017</c:v>
                </c:pt>
                <c:pt idx="27">
                  <c:v>2017</c:v>
                </c:pt>
                <c:pt idx="28">
                  <c:v>2017</c:v>
                </c:pt>
                <c:pt idx="29">
                  <c:v>2017</c:v>
                </c:pt>
                <c:pt idx="30">
                  <c:v>2017</c:v>
                </c:pt>
                <c:pt idx="31">
                  <c:v>2017</c:v>
                </c:pt>
                <c:pt idx="32">
                  <c:v>2017</c:v>
                </c:pt>
                <c:pt idx="33">
                  <c:v>2017</c:v>
                </c:pt>
                <c:pt idx="34">
                  <c:v>2017</c:v>
                </c:pt>
                <c:pt idx="35">
                  <c:v>2017</c:v>
                </c:pt>
                <c:pt idx="36">
                  <c:v>2018</c:v>
                </c:pt>
                <c:pt idx="37">
                  <c:v>2018</c:v>
                </c:pt>
                <c:pt idx="38">
                  <c:v>2018</c:v>
                </c:pt>
                <c:pt idx="39">
                  <c:v>2018</c:v>
                </c:pt>
                <c:pt idx="40">
                  <c:v>2018</c:v>
                </c:pt>
                <c:pt idx="41">
                  <c:v>2018</c:v>
                </c:pt>
                <c:pt idx="42">
                  <c:v>2018</c:v>
                </c:pt>
                <c:pt idx="43">
                  <c:v>2018</c:v>
                </c:pt>
                <c:pt idx="44">
                  <c:v>2018</c:v>
                </c:pt>
                <c:pt idx="45">
                  <c:v>2018</c:v>
                </c:pt>
                <c:pt idx="46">
                  <c:v>2018</c:v>
                </c:pt>
                <c:pt idx="47">
                  <c:v>2018</c:v>
                </c:pt>
                <c:pt idx="48">
                  <c:v>2019</c:v>
                </c:pt>
                <c:pt idx="49">
                  <c:v>2019</c:v>
                </c:pt>
                <c:pt idx="50">
                  <c:v>2019</c:v>
                </c:pt>
                <c:pt idx="51">
                  <c:v>2019</c:v>
                </c:pt>
                <c:pt idx="52">
                  <c:v>2019</c:v>
                </c:pt>
                <c:pt idx="53">
                  <c:v>2019</c:v>
                </c:pt>
                <c:pt idx="54">
                  <c:v>2019</c:v>
                </c:pt>
                <c:pt idx="55">
                  <c:v>2019</c:v>
                </c:pt>
                <c:pt idx="56">
                  <c:v>2019</c:v>
                </c:pt>
                <c:pt idx="57">
                  <c:v>2019</c:v>
                </c:pt>
                <c:pt idx="58">
                  <c:v>2019</c:v>
                </c:pt>
                <c:pt idx="59">
                  <c:v>2019</c:v>
                </c:pt>
                <c:pt idx="60">
                  <c:v>2020</c:v>
                </c:pt>
                <c:pt idx="61">
                  <c:v>2020</c:v>
                </c:pt>
                <c:pt idx="62">
                  <c:v>2020</c:v>
                </c:pt>
                <c:pt idx="63">
                  <c:v>2020</c:v>
                </c:pt>
                <c:pt idx="64">
                  <c:v>2020</c:v>
                </c:pt>
                <c:pt idx="65">
                  <c:v>2020</c:v>
                </c:pt>
                <c:pt idx="66">
                  <c:v>2020</c:v>
                </c:pt>
                <c:pt idx="67">
                  <c:v>2020</c:v>
                </c:pt>
                <c:pt idx="68">
                  <c:v>2020</c:v>
                </c:pt>
                <c:pt idx="69">
                  <c:v>2020</c:v>
                </c:pt>
                <c:pt idx="70">
                  <c:v>2020</c:v>
                </c:pt>
                <c:pt idx="71">
                  <c:v>2020</c:v>
                </c:pt>
                <c:pt idx="72">
                  <c:v>2021</c:v>
                </c:pt>
                <c:pt idx="73">
                  <c:v>2021</c:v>
                </c:pt>
                <c:pt idx="74">
                  <c:v>2021</c:v>
                </c:pt>
                <c:pt idx="75">
                  <c:v>2021</c:v>
                </c:pt>
                <c:pt idx="76">
                  <c:v>2021</c:v>
                </c:pt>
                <c:pt idx="77">
                  <c:v>2021</c:v>
                </c:pt>
                <c:pt idx="78">
                  <c:v>2021</c:v>
                </c:pt>
                <c:pt idx="79">
                  <c:v>2021</c:v>
                </c:pt>
                <c:pt idx="80">
                  <c:v>2021</c:v>
                </c:pt>
                <c:pt idx="81">
                  <c:v>2021</c:v>
                </c:pt>
                <c:pt idx="82">
                  <c:v>2021</c:v>
                </c:pt>
                <c:pt idx="83">
                  <c:v>2021</c:v>
                </c:pt>
                <c:pt idx="84">
                  <c:v>2022</c:v>
                </c:pt>
                <c:pt idx="85">
                  <c:v>2022</c:v>
                </c:pt>
                <c:pt idx="86">
                  <c:v>2022</c:v>
                </c:pt>
                <c:pt idx="87">
                  <c:v>2022</c:v>
                </c:pt>
                <c:pt idx="88">
                  <c:v>2022</c:v>
                </c:pt>
                <c:pt idx="89">
                  <c:v>2022</c:v>
                </c:pt>
                <c:pt idx="90">
                  <c:v>2022</c:v>
                </c:pt>
              </c:numCache>
            </c:numRef>
          </c:cat>
          <c:val>
            <c:numRef>
              <c:f>Sheet1!$B$2:$B$92</c:f>
              <c:numCache>
                <c:formatCode>#,##0</c:formatCode>
                <c:ptCount val="91"/>
                <c:pt idx="0">
                  <c:v>703</c:v>
                </c:pt>
                <c:pt idx="1">
                  <c:v>584</c:v>
                </c:pt>
                <c:pt idx="2">
                  <c:v>627</c:v>
                </c:pt>
                <c:pt idx="3">
                  <c:v>742</c:v>
                </c:pt>
                <c:pt idx="4">
                  <c:v>708</c:v>
                </c:pt>
                <c:pt idx="5">
                  <c:v>700</c:v>
                </c:pt>
                <c:pt idx="6">
                  <c:v>759</c:v>
                </c:pt>
                <c:pt idx="7">
                  <c:v>734</c:v>
                </c:pt>
                <c:pt idx="8">
                  <c:v>746</c:v>
                </c:pt>
                <c:pt idx="9">
                  <c:v>705</c:v>
                </c:pt>
                <c:pt idx="10">
                  <c:v>774</c:v>
                </c:pt>
                <c:pt idx="11">
                  <c:v>765</c:v>
                </c:pt>
                <c:pt idx="12">
                  <c:v>752</c:v>
                </c:pt>
                <c:pt idx="13">
                  <c:v>859</c:v>
                </c:pt>
                <c:pt idx="14">
                  <c:v>753</c:v>
                </c:pt>
                <c:pt idx="15">
                  <c:v>777</c:v>
                </c:pt>
                <c:pt idx="16">
                  <c:v>753</c:v>
                </c:pt>
                <c:pt idx="17">
                  <c:v>769</c:v>
                </c:pt>
                <c:pt idx="18">
                  <c:v>769</c:v>
                </c:pt>
                <c:pt idx="19">
                  <c:v>734</c:v>
                </c:pt>
                <c:pt idx="20">
                  <c:v>777</c:v>
                </c:pt>
                <c:pt idx="21">
                  <c:v>859</c:v>
                </c:pt>
                <c:pt idx="22">
                  <c:v>817</c:v>
                </c:pt>
                <c:pt idx="23">
                  <c:v>801</c:v>
                </c:pt>
                <c:pt idx="24">
                  <c:v>785</c:v>
                </c:pt>
                <c:pt idx="25">
                  <c:v>864</c:v>
                </c:pt>
                <c:pt idx="26">
                  <c:v>836</c:v>
                </c:pt>
                <c:pt idx="27">
                  <c:v>825</c:v>
                </c:pt>
                <c:pt idx="28">
                  <c:v>832</c:v>
                </c:pt>
                <c:pt idx="29">
                  <c:v>867</c:v>
                </c:pt>
                <c:pt idx="30">
                  <c:v>841</c:v>
                </c:pt>
                <c:pt idx="31">
                  <c:v>867</c:v>
                </c:pt>
                <c:pt idx="32">
                  <c:v>839</c:v>
                </c:pt>
                <c:pt idx="33">
                  <c:v>878</c:v>
                </c:pt>
                <c:pt idx="34">
                  <c:v>924</c:v>
                </c:pt>
                <c:pt idx="35">
                  <c:v>824</c:v>
                </c:pt>
                <c:pt idx="36">
                  <c:v>872</c:v>
                </c:pt>
                <c:pt idx="37">
                  <c:v>892</c:v>
                </c:pt>
                <c:pt idx="38">
                  <c:v>881</c:v>
                </c:pt>
                <c:pt idx="39">
                  <c:v>918</c:v>
                </c:pt>
                <c:pt idx="40">
                  <c:v>969</c:v>
                </c:pt>
                <c:pt idx="41">
                  <c:v>867</c:v>
                </c:pt>
                <c:pt idx="42">
                  <c:v>864</c:v>
                </c:pt>
                <c:pt idx="43">
                  <c:v>899</c:v>
                </c:pt>
                <c:pt idx="44">
                  <c:v>873</c:v>
                </c:pt>
                <c:pt idx="45">
                  <c:v>872</c:v>
                </c:pt>
                <c:pt idx="46">
                  <c:v>776</c:v>
                </c:pt>
                <c:pt idx="47">
                  <c:v>774</c:v>
                </c:pt>
                <c:pt idx="48">
                  <c:v>925</c:v>
                </c:pt>
                <c:pt idx="49">
                  <c:v>777</c:v>
                </c:pt>
                <c:pt idx="50">
                  <c:v>838</c:v>
                </c:pt>
                <c:pt idx="51">
                  <c:v>883</c:v>
                </c:pt>
                <c:pt idx="52">
                  <c:v>859</c:v>
                </c:pt>
                <c:pt idx="53">
                  <c:v>863</c:v>
                </c:pt>
                <c:pt idx="54">
                  <c:v>890</c:v>
                </c:pt>
                <c:pt idx="55">
                  <c:v>901</c:v>
                </c:pt>
                <c:pt idx="56">
                  <c:v>919</c:v>
                </c:pt>
                <c:pt idx="57">
                  <c:v>896</c:v>
                </c:pt>
                <c:pt idx="58">
                  <c:v>905</c:v>
                </c:pt>
                <c:pt idx="59">
                  <c:v>1007</c:v>
                </c:pt>
                <c:pt idx="60">
                  <c:v>968</c:v>
                </c:pt>
                <c:pt idx="61">
                  <c:v>1038</c:v>
                </c:pt>
                <c:pt idx="62">
                  <c:v>888</c:v>
                </c:pt>
                <c:pt idx="63">
                  <c:v>688</c:v>
                </c:pt>
                <c:pt idx="64">
                  <c:v>750</c:v>
                </c:pt>
                <c:pt idx="65">
                  <c:v>900</c:v>
                </c:pt>
                <c:pt idx="66">
                  <c:v>1002</c:v>
                </c:pt>
                <c:pt idx="67">
                  <c:v>1026</c:v>
                </c:pt>
                <c:pt idx="68">
                  <c:v>1115</c:v>
                </c:pt>
                <c:pt idx="69">
                  <c:v>1174</c:v>
                </c:pt>
                <c:pt idx="70">
                  <c:v>1166</c:v>
                </c:pt>
                <c:pt idx="71">
                  <c:v>1308</c:v>
                </c:pt>
                <c:pt idx="72">
                  <c:v>1117</c:v>
                </c:pt>
                <c:pt idx="73">
                  <c:v>1053</c:v>
                </c:pt>
                <c:pt idx="74">
                  <c:v>1243</c:v>
                </c:pt>
                <c:pt idx="75">
                  <c:v>1061</c:v>
                </c:pt>
                <c:pt idx="76">
                  <c:v>1110</c:v>
                </c:pt>
                <c:pt idx="77">
                  <c:v>1165</c:v>
                </c:pt>
                <c:pt idx="78">
                  <c:v>1124</c:v>
                </c:pt>
                <c:pt idx="79">
                  <c:v>1095</c:v>
                </c:pt>
                <c:pt idx="80">
                  <c:v>1094</c:v>
                </c:pt>
                <c:pt idx="81">
                  <c:v>1079</c:v>
                </c:pt>
                <c:pt idx="82">
                  <c:v>1220</c:v>
                </c:pt>
                <c:pt idx="83">
                  <c:v>1212</c:v>
                </c:pt>
                <c:pt idx="84">
                  <c:v>1157</c:v>
                </c:pt>
                <c:pt idx="85">
                  <c:v>1213</c:v>
                </c:pt>
                <c:pt idx="86">
                  <c:v>1191</c:v>
                </c:pt>
                <c:pt idx="87">
                  <c:v>1173</c:v>
                </c:pt>
                <c:pt idx="88">
                  <c:v>1073</c:v>
                </c:pt>
                <c:pt idx="89">
                  <c:v>1019</c:v>
                </c:pt>
                <c:pt idx="90">
                  <c:v>916</c:v>
                </c:pt>
              </c:numCache>
            </c:numRef>
          </c:val>
          <c:smooth val="0"/>
          <c:extLst>
            <c:ext xmlns:c16="http://schemas.microsoft.com/office/drawing/2014/chart" uri="{C3380CC4-5D6E-409C-BE32-E72D297353CC}">
              <c16:uniqueId val="{00000001-EDF1-4AC2-A386-B2E645BD5197}"/>
            </c:ext>
          </c:extLst>
        </c:ser>
        <c:ser>
          <c:idx val="2"/>
          <c:order val="1"/>
          <c:tx>
            <c:strRef>
              <c:f>Sheet1!$C$1</c:f>
              <c:strCache>
                <c:ptCount val="1"/>
                <c:pt idx="0">
                  <c:v>Multifamily</c:v>
                </c:pt>
              </c:strCache>
            </c:strRef>
          </c:tx>
          <c:spPr>
            <a:ln w="53975" cap="rnd">
              <a:solidFill>
                <a:schemeClr val="accent5"/>
              </a:solidFill>
              <a:round/>
            </a:ln>
            <a:effectLst/>
          </c:spPr>
          <c:marker>
            <c:symbol val="none"/>
          </c:marker>
          <c:cat>
            <c:numRef>
              <c:f>Sheet1!$A$2:$A$92</c:f>
              <c:numCache>
                <c:formatCode>General</c:formatCode>
                <c:ptCount val="91"/>
                <c:pt idx="0">
                  <c:v>2015</c:v>
                </c:pt>
                <c:pt idx="1">
                  <c:v>2015</c:v>
                </c:pt>
                <c:pt idx="2">
                  <c:v>2015</c:v>
                </c:pt>
                <c:pt idx="3">
                  <c:v>2015</c:v>
                </c:pt>
                <c:pt idx="4">
                  <c:v>2015</c:v>
                </c:pt>
                <c:pt idx="5">
                  <c:v>2015</c:v>
                </c:pt>
                <c:pt idx="6">
                  <c:v>2015</c:v>
                </c:pt>
                <c:pt idx="7">
                  <c:v>2015</c:v>
                </c:pt>
                <c:pt idx="8">
                  <c:v>2015</c:v>
                </c:pt>
                <c:pt idx="9">
                  <c:v>2015</c:v>
                </c:pt>
                <c:pt idx="10">
                  <c:v>2015</c:v>
                </c:pt>
                <c:pt idx="11">
                  <c:v>2015</c:v>
                </c:pt>
                <c:pt idx="12">
                  <c:v>2016</c:v>
                </c:pt>
                <c:pt idx="13">
                  <c:v>2016</c:v>
                </c:pt>
                <c:pt idx="14">
                  <c:v>2016</c:v>
                </c:pt>
                <c:pt idx="15">
                  <c:v>2016</c:v>
                </c:pt>
                <c:pt idx="16">
                  <c:v>2016</c:v>
                </c:pt>
                <c:pt idx="17">
                  <c:v>2016</c:v>
                </c:pt>
                <c:pt idx="18">
                  <c:v>2016</c:v>
                </c:pt>
                <c:pt idx="19">
                  <c:v>2016</c:v>
                </c:pt>
                <c:pt idx="20">
                  <c:v>2016</c:v>
                </c:pt>
                <c:pt idx="21">
                  <c:v>2016</c:v>
                </c:pt>
                <c:pt idx="22">
                  <c:v>2016</c:v>
                </c:pt>
                <c:pt idx="23">
                  <c:v>2016</c:v>
                </c:pt>
                <c:pt idx="24">
                  <c:v>2017</c:v>
                </c:pt>
                <c:pt idx="25">
                  <c:v>2017</c:v>
                </c:pt>
                <c:pt idx="26">
                  <c:v>2017</c:v>
                </c:pt>
                <c:pt idx="27">
                  <c:v>2017</c:v>
                </c:pt>
                <c:pt idx="28">
                  <c:v>2017</c:v>
                </c:pt>
                <c:pt idx="29">
                  <c:v>2017</c:v>
                </c:pt>
                <c:pt idx="30">
                  <c:v>2017</c:v>
                </c:pt>
                <c:pt idx="31">
                  <c:v>2017</c:v>
                </c:pt>
                <c:pt idx="32">
                  <c:v>2017</c:v>
                </c:pt>
                <c:pt idx="33">
                  <c:v>2017</c:v>
                </c:pt>
                <c:pt idx="34">
                  <c:v>2017</c:v>
                </c:pt>
                <c:pt idx="35">
                  <c:v>2017</c:v>
                </c:pt>
                <c:pt idx="36">
                  <c:v>2018</c:v>
                </c:pt>
                <c:pt idx="37">
                  <c:v>2018</c:v>
                </c:pt>
                <c:pt idx="38">
                  <c:v>2018</c:v>
                </c:pt>
                <c:pt idx="39">
                  <c:v>2018</c:v>
                </c:pt>
                <c:pt idx="40">
                  <c:v>2018</c:v>
                </c:pt>
                <c:pt idx="41">
                  <c:v>2018</c:v>
                </c:pt>
                <c:pt idx="42">
                  <c:v>2018</c:v>
                </c:pt>
                <c:pt idx="43">
                  <c:v>2018</c:v>
                </c:pt>
                <c:pt idx="44">
                  <c:v>2018</c:v>
                </c:pt>
                <c:pt idx="45">
                  <c:v>2018</c:v>
                </c:pt>
                <c:pt idx="46">
                  <c:v>2018</c:v>
                </c:pt>
                <c:pt idx="47">
                  <c:v>2018</c:v>
                </c:pt>
                <c:pt idx="48">
                  <c:v>2019</c:v>
                </c:pt>
                <c:pt idx="49">
                  <c:v>2019</c:v>
                </c:pt>
                <c:pt idx="50">
                  <c:v>2019</c:v>
                </c:pt>
                <c:pt idx="51">
                  <c:v>2019</c:v>
                </c:pt>
                <c:pt idx="52">
                  <c:v>2019</c:v>
                </c:pt>
                <c:pt idx="53">
                  <c:v>2019</c:v>
                </c:pt>
                <c:pt idx="54">
                  <c:v>2019</c:v>
                </c:pt>
                <c:pt idx="55">
                  <c:v>2019</c:v>
                </c:pt>
                <c:pt idx="56">
                  <c:v>2019</c:v>
                </c:pt>
                <c:pt idx="57">
                  <c:v>2019</c:v>
                </c:pt>
                <c:pt idx="58">
                  <c:v>2019</c:v>
                </c:pt>
                <c:pt idx="59">
                  <c:v>2019</c:v>
                </c:pt>
                <c:pt idx="60">
                  <c:v>2020</c:v>
                </c:pt>
                <c:pt idx="61">
                  <c:v>2020</c:v>
                </c:pt>
                <c:pt idx="62">
                  <c:v>2020</c:v>
                </c:pt>
                <c:pt idx="63">
                  <c:v>2020</c:v>
                </c:pt>
                <c:pt idx="64">
                  <c:v>2020</c:v>
                </c:pt>
                <c:pt idx="65">
                  <c:v>2020</c:v>
                </c:pt>
                <c:pt idx="66">
                  <c:v>2020</c:v>
                </c:pt>
                <c:pt idx="67">
                  <c:v>2020</c:v>
                </c:pt>
                <c:pt idx="68">
                  <c:v>2020</c:v>
                </c:pt>
                <c:pt idx="69">
                  <c:v>2020</c:v>
                </c:pt>
                <c:pt idx="70">
                  <c:v>2020</c:v>
                </c:pt>
                <c:pt idx="71">
                  <c:v>2020</c:v>
                </c:pt>
                <c:pt idx="72">
                  <c:v>2021</c:v>
                </c:pt>
                <c:pt idx="73">
                  <c:v>2021</c:v>
                </c:pt>
                <c:pt idx="74">
                  <c:v>2021</c:v>
                </c:pt>
                <c:pt idx="75">
                  <c:v>2021</c:v>
                </c:pt>
                <c:pt idx="76">
                  <c:v>2021</c:v>
                </c:pt>
                <c:pt idx="77">
                  <c:v>2021</c:v>
                </c:pt>
                <c:pt idx="78">
                  <c:v>2021</c:v>
                </c:pt>
                <c:pt idx="79">
                  <c:v>2021</c:v>
                </c:pt>
                <c:pt idx="80">
                  <c:v>2021</c:v>
                </c:pt>
                <c:pt idx="81">
                  <c:v>2021</c:v>
                </c:pt>
                <c:pt idx="82">
                  <c:v>2021</c:v>
                </c:pt>
                <c:pt idx="83">
                  <c:v>2021</c:v>
                </c:pt>
                <c:pt idx="84">
                  <c:v>2022</c:v>
                </c:pt>
                <c:pt idx="85">
                  <c:v>2022</c:v>
                </c:pt>
                <c:pt idx="86">
                  <c:v>2022</c:v>
                </c:pt>
                <c:pt idx="87">
                  <c:v>2022</c:v>
                </c:pt>
                <c:pt idx="88">
                  <c:v>2022</c:v>
                </c:pt>
                <c:pt idx="89">
                  <c:v>2022</c:v>
                </c:pt>
                <c:pt idx="90">
                  <c:v>2022</c:v>
                </c:pt>
              </c:numCache>
            </c:numRef>
          </c:cat>
          <c:val>
            <c:numRef>
              <c:f>Sheet1!$C$2:$C$92</c:f>
              <c:numCache>
                <c:formatCode>#,##0</c:formatCode>
                <c:ptCount val="91"/>
                <c:pt idx="0">
                  <c:v>382</c:v>
                </c:pt>
                <c:pt idx="1">
                  <c:v>302</c:v>
                </c:pt>
                <c:pt idx="2">
                  <c:v>333</c:v>
                </c:pt>
                <c:pt idx="3">
                  <c:v>448</c:v>
                </c:pt>
                <c:pt idx="4">
                  <c:v>371</c:v>
                </c:pt>
                <c:pt idx="5">
                  <c:v>505</c:v>
                </c:pt>
                <c:pt idx="6">
                  <c:v>387</c:v>
                </c:pt>
                <c:pt idx="7">
                  <c:v>396</c:v>
                </c:pt>
                <c:pt idx="8">
                  <c:v>478</c:v>
                </c:pt>
                <c:pt idx="9">
                  <c:v>353</c:v>
                </c:pt>
                <c:pt idx="10">
                  <c:v>398</c:v>
                </c:pt>
                <c:pt idx="11">
                  <c:v>381</c:v>
                </c:pt>
                <c:pt idx="12">
                  <c:v>340</c:v>
                </c:pt>
                <c:pt idx="13">
                  <c:v>366</c:v>
                </c:pt>
                <c:pt idx="14">
                  <c:v>358</c:v>
                </c:pt>
                <c:pt idx="15">
                  <c:v>386</c:v>
                </c:pt>
                <c:pt idx="16">
                  <c:v>395</c:v>
                </c:pt>
                <c:pt idx="17">
                  <c:v>434</c:v>
                </c:pt>
                <c:pt idx="18">
                  <c:v>470</c:v>
                </c:pt>
                <c:pt idx="19">
                  <c:v>437</c:v>
                </c:pt>
                <c:pt idx="20">
                  <c:v>291</c:v>
                </c:pt>
                <c:pt idx="21">
                  <c:v>454</c:v>
                </c:pt>
                <c:pt idx="22">
                  <c:v>323</c:v>
                </c:pt>
                <c:pt idx="23">
                  <c:v>451</c:v>
                </c:pt>
                <c:pt idx="24">
                  <c:v>405</c:v>
                </c:pt>
                <c:pt idx="25">
                  <c:v>407</c:v>
                </c:pt>
                <c:pt idx="26">
                  <c:v>354</c:v>
                </c:pt>
                <c:pt idx="27">
                  <c:v>321</c:v>
                </c:pt>
                <c:pt idx="28">
                  <c:v>325</c:v>
                </c:pt>
                <c:pt idx="29">
                  <c:v>382</c:v>
                </c:pt>
                <c:pt idx="30">
                  <c:v>365</c:v>
                </c:pt>
                <c:pt idx="31">
                  <c:v>292</c:v>
                </c:pt>
                <c:pt idx="32">
                  <c:v>342</c:v>
                </c:pt>
                <c:pt idx="33">
                  <c:v>379</c:v>
                </c:pt>
                <c:pt idx="34">
                  <c:v>349</c:v>
                </c:pt>
                <c:pt idx="35">
                  <c:v>353</c:v>
                </c:pt>
                <c:pt idx="36">
                  <c:v>429</c:v>
                </c:pt>
                <c:pt idx="37">
                  <c:v>387</c:v>
                </c:pt>
                <c:pt idx="38">
                  <c:v>443</c:v>
                </c:pt>
                <c:pt idx="39">
                  <c:v>368</c:v>
                </c:pt>
                <c:pt idx="40">
                  <c:v>389</c:v>
                </c:pt>
                <c:pt idx="41">
                  <c:v>332</c:v>
                </c:pt>
                <c:pt idx="42">
                  <c:v>335</c:v>
                </c:pt>
                <c:pt idx="43">
                  <c:v>390</c:v>
                </c:pt>
                <c:pt idx="44">
                  <c:v>374</c:v>
                </c:pt>
                <c:pt idx="45">
                  <c:v>348</c:v>
                </c:pt>
                <c:pt idx="46">
                  <c:v>401</c:v>
                </c:pt>
                <c:pt idx="47">
                  <c:v>315</c:v>
                </c:pt>
                <c:pt idx="48">
                  <c:v>307</c:v>
                </c:pt>
                <c:pt idx="49">
                  <c:v>352</c:v>
                </c:pt>
                <c:pt idx="50">
                  <c:v>362</c:v>
                </c:pt>
                <c:pt idx="51">
                  <c:v>397</c:v>
                </c:pt>
                <c:pt idx="52">
                  <c:v>449</c:v>
                </c:pt>
                <c:pt idx="53">
                  <c:v>372</c:v>
                </c:pt>
                <c:pt idx="54">
                  <c:v>342</c:v>
                </c:pt>
                <c:pt idx="55">
                  <c:v>469</c:v>
                </c:pt>
                <c:pt idx="56">
                  <c:v>378</c:v>
                </c:pt>
                <c:pt idx="57">
                  <c:v>432</c:v>
                </c:pt>
                <c:pt idx="58">
                  <c:v>438</c:v>
                </c:pt>
                <c:pt idx="59">
                  <c:v>531</c:v>
                </c:pt>
                <c:pt idx="60">
                  <c:v>601</c:v>
                </c:pt>
                <c:pt idx="61">
                  <c:v>533</c:v>
                </c:pt>
                <c:pt idx="62">
                  <c:v>382</c:v>
                </c:pt>
                <c:pt idx="63">
                  <c:v>250</c:v>
                </c:pt>
                <c:pt idx="64">
                  <c:v>305</c:v>
                </c:pt>
                <c:pt idx="65">
                  <c:v>369</c:v>
                </c:pt>
                <c:pt idx="66">
                  <c:v>508</c:v>
                </c:pt>
                <c:pt idx="67">
                  <c:v>350</c:v>
                </c:pt>
                <c:pt idx="68">
                  <c:v>346</c:v>
                </c:pt>
                <c:pt idx="69">
                  <c:v>356</c:v>
                </c:pt>
                <c:pt idx="70">
                  <c:v>375</c:v>
                </c:pt>
                <c:pt idx="71">
                  <c:v>343</c:v>
                </c:pt>
                <c:pt idx="72">
                  <c:v>485</c:v>
                </c:pt>
                <c:pt idx="73">
                  <c:v>377</c:v>
                </c:pt>
                <c:pt idx="74">
                  <c:v>468</c:v>
                </c:pt>
                <c:pt idx="75">
                  <c:v>444</c:v>
                </c:pt>
                <c:pt idx="76">
                  <c:v>495</c:v>
                </c:pt>
                <c:pt idx="77">
                  <c:v>499</c:v>
                </c:pt>
                <c:pt idx="78">
                  <c:v>449</c:v>
                </c:pt>
                <c:pt idx="79">
                  <c:v>481</c:v>
                </c:pt>
                <c:pt idx="80">
                  <c:v>465</c:v>
                </c:pt>
                <c:pt idx="81">
                  <c:v>484</c:v>
                </c:pt>
                <c:pt idx="82">
                  <c:v>486</c:v>
                </c:pt>
                <c:pt idx="83">
                  <c:v>556</c:v>
                </c:pt>
                <c:pt idx="84">
                  <c:v>509</c:v>
                </c:pt>
                <c:pt idx="85">
                  <c:v>564</c:v>
                </c:pt>
                <c:pt idx="86">
                  <c:v>525</c:v>
                </c:pt>
                <c:pt idx="87">
                  <c:v>632</c:v>
                </c:pt>
                <c:pt idx="88">
                  <c:v>489</c:v>
                </c:pt>
                <c:pt idx="89">
                  <c:v>580</c:v>
                </c:pt>
                <c:pt idx="90">
                  <c:v>530</c:v>
                </c:pt>
              </c:numCache>
            </c:numRef>
          </c:val>
          <c:smooth val="0"/>
          <c:extLst>
            <c:ext xmlns:c16="http://schemas.microsoft.com/office/drawing/2014/chart" uri="{C3380CC4-5D6E-409C-BE32-E72D297353CC}">
              <c16:uniqueId val="{00000002-EDF1-4AC2-A386-B2E645BD5197}"/>
            </c:ext>
          </c:extLst>
        </c:ser>
        <c:ser>
          <c:idx val="3"/>
          <c:order val="2"/>
          <c:tx>
            <c:strRef>
              <c:f>Sheet1!$D$1</c:f>
              <c:strCache>
                <c:ptCount val="1"/>
                <c:pt idx="0">
                  <c:v>Single-Family Historical Average</c:v>
                </c:pt>
              </c:strCache>
            </c:strRef>
          </c:tx>
          <c:spPr>
            <a:ln w="44450" cap="rnd">
              <a:solidFill>
                <a:srgbClr val="F8AD8C"/>
              </a:solidFill>
              <a:prstDash val="solid"/>
              <a:round/>
            </a:ln>
            <a:effectLst/>
          </c:spPr>
          <c:marker>
            <c:symbol val="none"/>
          </c:marker>
          <c:cat>
            <c:numRef>
              <c:f>Sheet1!$A$2:$A$92</c:f>
              <c:numCache>
                <c:formatCode>General</c:formatCode>
                <c:ptCount val="91"/>
                <c:pt idx="0">
                  <c:v>2015</c:v>
                </c:pt>
                <c:pt idx="1">
                  <c:v>2015</c:v>
                </c:pt>
                <c:pt idx="2">
                  <c:v>2015</c:v>
                </c:pt>
                <c:pt idx="3">
                  <c:v>2015</c:v>
                </c:pt>
                <c:pt idx="4">
                  <c:v>2015</c:v>
                </c:pt>
                <c:pt idx="5">
                  <c:v>2015</c:v>
                </c:pt>
                <c:pt idx="6">
                  <c:v>2015</c:v>
                </c:pt>
                <c:pt idx="7">
                  <c:v>2015</c:v>
                </c:pt>
                <c:pt idx="8">
                  <c:v>2015</c:v>
                </c:pt>
                <c:pt idx="9">
                  <c:v>2015</c:v>
                </c:pt>
                <c:pt idx="10">
                  <c:v>2015</c:v>
                </c:pt>
                <c:pt idx="11">
                  <c:v>2015</c:v>
                </c:pt>
                <c:pt idx="12">
                  <c:v>2016</c:v>
                </c:pt>
                <c:pt idx="13">
                  <c:v>2016</c:v>
                </c:pt>
                <c:pt idx="14">
                  <c:v>2016</c:v>
                </c:pt>
                <c:pt idx="15">
                  <c:v>2016</c:v>
                </c:pt>
                <c:pt idx="16">
                  <c:v>2016</c:v>
                </c:pt>
                <c:pt idx="17">
                  <c:v>2016</c:v>
                </c:pt>
                <c:pt idx="18">
                  <c:v>2016</c:v>
                </c:pt>
                <c:pt idx="19">
                  <c:v>2016</c:v>
                </c:pt>
                <c:pt idx="20">
                  <c:v>2016</c:v>
                </c:pt>
                <c:pt idx="21">
                  <c:v>2016</c:v>
                </c:pt>
                <c:pt idx="22">
                  <c:v>2016</c:v>
                </c:pt>
                <c:pt idx="23">
                  <c:v>2016</c:v>
                </c:pt>
                <c:pt idx="24">
                  <c:v>2017</c:v>
                </c:pt>
                <c:pt idx="25">
                  <c:v>2017</c:v>
                </c:pt>
                <c:pt idx="26">
                  <c:v>2017</c:v>
                </c:pt>
                <c:pt idx="27">
                  <c:v>2017</c:v>
                </c:pt>
                <c:pt idx="28">
                  <c:v>2017</c:v>
                </c:pt>
                <c:pt idx="29">
                  <c:v>2017</c:v>
                </c:pt>
                <c:pt idx="30">
                  <c:v>2017</c:v>
                </c:pt>
                <c:pt idx="31">
                  <c:v>2017</c:v>
                </c:pt>
                <c:pt idx="32">
                  <c:v>2017</c:v>
                </c:pt>
                <c:pt idx="33">
                  <c:v>2017</c:v>
                </c:pt>
                <c:pt idx="34">
                  <c:v>2017</c:v>
                </c:pt>
                <c:pt idx="35">
                  <c:v>2017</c:v>
                </c:pt>
                <c:pt idx="36">
                  <c:v>2018</c:v>
                </c:pt>
                <c:pt idx="37">
                  <c:v>2018</c:v>
                </c:pt>
                <c:pt idx="38">
                  <c:v>2018</c:v>
                </c:pt>
                <c:pt idx="39">
                  <c:v>2018</c:v>
                </c:pt>
                <c:pt idx="40">
                  <c:v>2018</c:v>
                </c:pt>
                <c:pt idx="41">
                  <c:v>2018</c:v>
                </c:pt>
                <c:pt idx="42">
                  <c:v>2018</c:v>
                </c:pt>
                <c:pt idx="43">
                  <c:v>2018</c:v>
                </c:pt>
                <c:pt idx="44">
                  <c:v>2018</c:v>
                </c:pt>
                <c:pt idx="45">
                  <c:v>2018</c:v>
                </c:pt>
                <c:pt idx="46">
                  <c:v>2018</c:v>
                </c:pt>
                <c:pt idx="47">
                  <c:v>2018</c:v>
                </c:pt>
                <c:pt idx="48">
                  <c:v>2019</c:v>
                </c:pt>
                <c:pt idx="49">
                  <c:v>2019</c:v>
                </c:pt>
                <c:pt idx="50">
                  <c:v>2019</c:v>
                </c:pt>
                <c:pt idx="51">
                  <c:v>2019</c:v>
                </c:pt>
                <c:pt idx="52">
                  <c:v>2019</c:v>
                </c:pt>
                <c:pt idx="53">
                  <c:v>2019</c:v>
                </c:pt>
                <c:pt idx="54">
                  <c:v>2019</c:v>
                </c:pt>
                <c:pt idx="55">
                  <c:v>2019</c:v>
                </c:pt>
                <c:pt idx="56">
                  <c:v>2019</c:v>
                </c:pt>
                <c:pt idx="57">
                  <c:v>2019</c:v>
                </c:pt>
                <c:pt idx="58">
                  <c:v>2019</c:v>
                </c:pt>
                <c:pt idx="59">
                  <c:v>2019</c:v>
                </c:pt>
                <c:pt idx="60">
                  <c:v>2020</c:v>
                </c:pt>
                <c:pt idx="61">
                  <c:v>2020</c:v>
                </c:pt>
                <c:pt idx="62">
                  <c:v>2020</c:v>
                </c:pt>
                <c:pt idx="63">
                  <c:v>2020</c:v>
                </c:pt>
                <c:pt idx="64">
                  <c:v>2020</c:v>
                </c:pt>
                <c:pt idx="65">
                  <c:v>2020</c:v>
                </c:pt>
                <c:pt idx="66">
                  <c:v>2020</c:v>
                </c:pt>
                <c:pt idx="67">
                  <c:v>2020</c:v>
                </c:pt>
                <c:pt idx="68">
                  <c:v>2020</c:v>
                </c:pt>
                <c:pt idx="69">
                  <c:v>2020</c:v>
                </c:pt>
                <c:pt idx="70">
                  <c:v>2020</c:v>
                </c:pt>
                <c:pt idx="71">
                  <c:v>2020</c:v>
                </c:pt>
                <c:pt idx="72">
                  <c:v>2021</c:v>
                </c:pt>
                <c:pt idx="73">
                  <c:v>2021</c:v>
                </c:pt>
                <c:pt idx="74">
                  <c:v>2021</c:v>
                </c:pt>
                <c:pt idx="75">
                  <c:v>2021</c:v>
                </c:pt>
                <c:pt idx="76">
                  <c:v>2021</c:v>
                </c:pt>
                <c:pt idx="77">
                  <c:v>2021</c:v>
                </c:pt>
                <c:pt idx="78">
                  <c:v>2021</c:v>
                </c:pt>
                <c:pt idx="79">
                  <c:v>2021</c:v>
                </c:pt>
                <c:pt idx="80">
                  <c:v>2021</c:v>
                </c:pt>
                <c:pt idx="81">
                  <c:v>2021</c:v>
                </c:pt>
                <c:pt idx="82">
                  <c:v>2021</c:v>
                </c:pt>
                <c:pt idx="83">
                  <c:v>2021</c:v>
                </c:pt>
                <c:pt idx="84">
                  <c:v>2022</c:v>
                </c:pt>
                <c:pt idx="85">
                  <c:v>2022</c:v>
                </c:pt>
                <c:pt idx="86">
                  <c:v>2022</c:v>
                </c:pt>
                <c:pt idx="87">
                  <c:v>2022</c:v>
                </c:pt>
                <c:pt idx="88">
                  <c:v>2022</c:v>
                </c:pt>
                <c:pt idx="89">
                  <c:v>2022</c:v>
                </c:pt>
                <c:pt idx="90">
                  <c:v>2022</c:v>
                </c:pt>
              </c:numCache>
            </c:numRef>
          </c:cat>
          <c:val>
            <c:numRef>
              <c:f>Sheet1!$D$2:$D$92</c:f>
              <c:numCache>
                <c:formatCode>#,##0</c:formatCode>
                <c:ptCount val="91"/>
                <c:pt idx="0">
                  <c:v>1009.7237851662404</c:v>
                </c:pt>
                <c:pt idx="1">
                  <c:v>1009.7237851662404</c:v>
                </c:pt>
                <c:pt idx="2">
                  <c:v>1009.7237851662404</c:v>
                </c:pt>
                <c:pt idx="3">
                  <c:v>1009.7237851662404</c:v>
                </c:pt>
                <c:pt idx="4">
                  <c:v>1009.7237851662404</c:v>
                </c:pt>
                <c:pt idx="5">
                  <c:v>1009.7237851662404</c:v>
                </c:pt>
                <c:pt idx="6">
                  <c:v>1009.7237851662404</c:v>
                </c:pt>
                <c:pt idx="7">
                  <c:v>1009.7237851662404</c:v>
                </c:pt>
                <c:pt idx="8">
                  <c:v>1009.7237851662404</c:v>
                </c:pt>
                <c:pt idx="9">
                  <c:v>1009.7237851662404</c:v>
                </c:pt>
                <c:pt idx="10">
                  <c:v>1009.7237851662404</c:v>
                </c:pt>
                <c:pt idx="11">
                  <c:v>1009.7237851662404</c:v>
                </c:pt>
                <c:pt idx="12">
                  <c:v>1009.7237851662404</c:v>
                </c:pt>
                <c:pt idx="13">
                  <c:v>1009.7237851662404</c:v>
                </c:pt>
                <c:pt idx="14">
                  <c:v>1009.7237851662404</c:v>
                </c:pt>
                <c:pt idx="15">
                  <c:v>1009.7237851662404</c:v>
                </c:pt>
                <c:pt idx="16">
                  <c:v>1009.7237851662404</c:v>
                </c:pt>
                <c:pt idx="17">
                  <c:v>1009.7237851662404</c:v>
                </c:pt>
                <c:pt idx="18">
                  <c:v>1009.7237851662404</c:v>
                </c:pt>
                <c:pt idx="19">
                  <c:v>1009.7237851662404</c:v>
                </c:pt>
                <c:pt idx="20">
                  <c:v>1009.7237851662404</c:v>
                </c:pt>
                <c:pt idx="21">
                  <c:v>1009.7237851662404</c:v>
                </c:pt>
                <c:pt idx="22">
                  <c:v>1009.7237851662404</c:v>
                </c:pt>
                <c:pt idx="23">
                  <c:v>1009.7237851662404</c:v>
                </c:pt>
                <c:pt idx="24">
                  <c:v>1009.7237851662404</c:v>
                </c:pt>
                <c:pt idx="25">
                  <c:v>1009.7237851662404</c:v>
                </c:pt>
                <c:pt idx="26">
                  <c:v>1009.7237851662404</c:v>
                </c:pt>
                <c:pt idx="27">
                  <c:v>1009.7237851662404</c:v>
                </c:pt>
                <c:pt idx="28">
                  <c:v>1009.7237851662404</c:v>
                </c:pt>
                <c:pt idx="29">
                  <c:v>1009.7237851662404</c:v>
                </c:pt>
                <c:pt idx="30">
                  <c:v>1009.7237851662404</c:v>
                </c:pt>
                <c:pt idx="31">
                  <c:v>1009.7237851662404</c:v>
                </c:pt>
                <c:pt idx="32">
                  <c:v>1009.7237851662404</c:v>
                </c:pt>
                <c:pt idx="33">
                  <c:v>1009.7237851662404</c:v>
                </c:pt>
                <c:pt idx="34">
                  <c:v>1009.7237851662404</c:v>
                </c:pt>
                <c:pt idx="35">
                  <c:v>1009.7237851662404</c:v>
                </c:pt>
                <c:pt idx="36">
                  <c:v>1009.7237851662404</c:v>
                </c:pt>
                <c:pt idx="37">
                  <c:v>1009.7237851662404</c:v>
                </c:pt>
                <c:pt idx="38">
                  <c:v>1009.7237851662404</c:v>
                </c:pt>
                <c:pt idx="39">
                  <c:v>1009.7237851662404</c:v>
                </c:pt>
                <c:pt idx="40">
                  <c:v>1009.7237851662404</c:v>
                </c:pt>
                <c:pt idx="41">
                  <c:v>1009.7237851662404</c:v>
                </c:pt>
                <c:pt idx="42">
                  <c:v>1009.7237851662404</c:v>
                </c:pt>
                <c:pt idx="43">
                  <c:v>1009.7237851662404</c:v>
                </c:pt>
                <c:pt idx="44">
                  <c:v>1009.7237851662404</c:v>
                </c:pt>
                <c:pt idx="45">
                  <c:v>1009.7237851662404</c:v>
                </c:pt>
                <c:pt idx="46">
                  <c:v>1009.7237851662404</c:v>
                </c:pt>
                <c:pt idx="47">
                  <c:v>1009.7237851662404</c:v>
                </c:pt>
                <c:pt idx="48">
                  <c:v>1009.7237851662404</c:v>
                </c:pt>
                <c:pt idx="49">
                  <c:v>1009.7237851662404</c:v>
                </c:pt>
                <c:pt idx="50">
                  <c:v>1009.7237851662404</c:v>
                </c:pt>
                <c:pt idx="51">
                  <c:v>1009.7237851662404</c:v>
                </c:pt>
                <c:pt idx="52">
                  <c:v>1009.7237851662404</c:v>
                </c:pt>
                <c:pt idx="53">
                  <c:v>1009.7237851662404</c:v>
                </c:pt>
                <c:pt idx="54">
                  <c:v>1009.7237851662404</c:v>
                </c:pt>
                <c:pt idx="55">
                  <c:v>1009.7237851662404</c:v>
                </c:pt>
                <c:pt idx="56">
                  <c:v>1009.7237851662404</c:v>
                </c:pt>
                <c:pt idx="57">
                  <c:v>1009.7237851662404</c:v>
                </c:pt>
                <c:pt idx="58">
                  <c:v>1009.7237851662404</c:v>
                </c:pt>
                <c:pt idx="59">
                  <c:v>1009.7237851662404</c:v>
                </c:pt>
                <c:pt idx="60">
                  <c:v>1009.7237851662404</c:v>
                </c:pt>
                <c:pt idx="61">
                  <c:v>1009.7237851662404</c:v>
                </c:pt>
                <c:pt idx="62">
                  <c:v>1009.7237851662404</c:v>
                </c:pt>
                <c:pt idx="63">
                  <c:v>1009.7237851662404</c:v>
                </c:pt>
                <c:pt idx="64">
                  <c:v>1009.7237851662404</c:v>
                </c:pt>
                <c:pt idx="65">
                  <c:v>1009.7237851662404</c:v>
                </c:pt>
                <c:pt idx="66">
                  <c:v>1009.7237851662404</c:v>
                </c:pt>
                <c:pt idx="67">
                  <c:v>1009.7237851662404</c:v>
                </c:pt>
                <c:pt idx="68">
                  <c:v>1009.7237851662404</c:v>
                </c:pt>
                <c:pt idx="69">
                  <c:v>1009.7237851662404</c:v>
                </c:pt>
                <c:pt idx="70">
                  <c:v>1009.7237851662404</c:v>
                </c:pt>
                <c:pt idx="71">
                  <c:v>1009.7237851662404</c:v>
                </c:pt>
                <c:pt idx="72">
                  <c:v>1009.7237851662404</c:v>
                </c:pt>
                <c:pt idx="73">
                  <c:v>1009.7237851662404</c:v>
                </c:pt>
                <c:pt idx="74">
                  <c:v>1009.7237851662404</c:v>
                </c:pt>
                <c:pt idx="75">
                  <c:v>1009.7237851662404</c:v>
                </c:pt>
                <c:pt idx="76">
                  <c:v>1009.7237851662404</c:v>
                </c:pt>
                <c:pt idx="77">
                  <c:v>1009.7237851662404</c:v>
                </c:pt>
                <c:pt idx="78">
                  <c:v>1009.7237851662404</c:v>
                </c:pt>
                <c:pt idx="79">
                  <c:v>1009.7237851662404</c:v>
                </c:pt>
                <c:pt idx="80">
                  <c:v>1009.7237851662404</c:v>
                </c:pt>
                <c:pt idx="81">
                  <c:v>1009.7237851662404</c:v>
                </c:pt>
                <c:pt idx="82">
                  <c:v>1009.7237851662404</c:v>
                </c:pt>
                <c:pt idx="83">
                  <c:v>1009.7237851662404</c:v>
                </c:pt>
                <c:pt idx="84">
                  <c:v>1009.7237851662404</c:v>
                </c:pt>
                <c:pt idx="85">
                  <c:v>1009.7237851662404</c:v>
                </c:pt>
                <c:pt idx="86">
                  <c:v>1009.7237851662404</c:v>
                </c:pt>
                <c:pt idx="87">
                  <c:v>1009.7237851662404</c:v>
                </c:pt>
                <c:pt idx="88">
                  <c:v>1009.7237851662404</c:v>
                </c:pt>
                <c:pt idx="89">
                  <c:v>1009.7237851662404</c:v>
                </c:pt>
                <c:pt idx="90">
                  <c:v>1009.7237851662404</c:v>
                </c:pt>
              </c:numCache>
            </c:numRef>
          </c:val>
          <c:smooth val="0"/>
          <c:extLst>
            <c:ext xmlns:c16="http://schemas.microsoft.com/office/drawing/2014/chart" uri="{C3380CC4-5D6E-409C-BE32-E72D297353CC}">
              <c16:uniqueId val="{00000004-EDF1-4AC2-A386-B2E645BD5197}"/>
            </c:ext>
          </c:extLst>
        </c:ser>
        <c:ser>
          <c:idx val="4"/>
          <c:order val="3"/>
          <c:tx>
            <c:strRef>
              <c:f>Sheet1!$E$1</c:f>
              <c:strCache>
                <c:ptCount val="1"/>
                <c:pt idx="0">
                  <c:v>Multifamily Historical Average</c:v>
                </c:pt>
              </c:strCache>
            </c:strRef>
          </c:tx>
          <c:spPr>
            <a:ln w="38100" cap="rnd">
              <a:solidFill>
                <a:schemeClr val="accent5">
                  <a:lumMod val="40000"/>
                  <a:lumOff val="60000"/>
                </a:schemeClr>
              </a:solidFill>
              <a:prstDash val="solid"/>
              <a:round/>
            </a:ln>
            <a:effectLst/>
          </c:spPr>
          <c:marker>
            <c:symbol val="none"/>
          </c:marker>
          <c:cat>
            <c:numRef>
              <c:f>Sheet1!$A$2:$A$92</c:f>
              <c:numCache>
                <c:formatCode>General</c:formatCode>
                <c:ptCount val="91"/>
                <c:pt idx="0">
                  <c:v>2015</c:v>
                </c:pt>
                <c:pt idx="1">
                  <c:v>2015</c:v>
                </c:pt>
                <c:pt idx="2">
                  <c:v>2015</c:v>
                </c:pt>
                <c:pt idx="3">
                  <c:v>2015</c:v>
                </c:pt>
                <c:pt idx="4">
                  <c:v>2015</c:v>
                </c:pt>
                <c:pt idx="5">
                  <c:v>2015</c:v>
                </c:pt>
                <c:pt idx="6">
                  <c:v>2015</c:v>
                </c:pt>
                <c:pt idx="7">
                  <c:v>2015</c:v>
                </c:pt>
                <c:pt idx="8">
                  <c:v>2015</c:v>
                </c:pt>
                <c:pt idx="9">
                  <c:v>2015</c:v>
                </c:pt>
                <c:pt idx="10">
                  <c:v>2015</c:v>
                </c:pt>
                <c:pt idx="11">
                  <c:v>2015</c:v>
                </c:pt>
                <c:pt idx="12">
                  <c:v>2016</c:v>
                </c:pt>
                <c:pt idx="13">
                  <c:v>2016</c:v>
                </c:pt>
                <c:pt idx="14">
                  <c:v>2016</c:v>
                </c:pt>
                <c:pt idx="15">
                  <c:v>2016</c:v>
                </c:pt>
                <c:pt idx="16">
                  <c:v>2016</c:v>
                </c:pt>
                <c:pt idx="17">
                  <c:v>2016</c:v>
                </c:pt>
                <c:pt idx="18">
                  <c:v>2016</c:v>
                </c:pt>
                <c:pt idx="19">
                  <c:v>2016</c:v>
                </c:pt>
                <c:pt idx="20">
                  <c:v>2016</c:v>
                </c:pt>
                <c:pt idx="21">
                  <c:v>2016</c:v>
                </c:pt>
                <c:pt idx="22">
                  <c:v>2016</c:v>
                </c:pt>
                <c:pt idx="23">
                  <c:v>2016</c:v>
                </c:pt>
                <c:pt idx="24">
                  <c:v>2017</c:v>
                </c:pt>
                <c:pt idx="25">
                  <c:v>2017</c:v>
                </c:pt>
                <c:pt idx="26">
                  <c:v>2017</c:v>
                </c:pt>
                <c:pt idx="27">
                  <c:v>2017</c:v>
                </c:pt>
                <c:pt idx="28">
                  <c:v>2017</c:v>
                </c:pt>
                <c:pt idx="29">
                  <c:v>2017</c:v>
                </c:pt>
                <c:pt idx="30">
                  <c:v>2017</c:v>
                </c:pt>
                <c:pt idx="31">
                  <c:v>2017</c:v>
                </c:pt>
                <c:pt idx="32">
                  <c:v>2017</c:v>
                </c:pt>
                <c:pt idx="33">
                  <c:v>2017</c:v>
                </c:pt>
                <c:pt idx="34">
                  <c:v>2017</c:v>
                </c:pt>
                <c:pt idx="35">
                  <c:v>2017</c:v>
                </c:pt>
                <c:pt idx="36">
                  <c:v>2018</c:v>
                </c:pt>
                <c:pt idx="37">
                  <c:v>2018</c:v>
                </c:pt>
                <c:pt idx="38">
                  <c:v>2018</c:v>
                </c:pt>
                <c:pt idx="39">
                  <c:v>2018</c:v>
                </c:pt>
                <c:pt idx="40">
                  <c:v>2018</c:v>
                </c:pt>
                <c:pt idx="41">
                  <c:v>2018</c:v>
                </c:pt>
                <c:pt idx="42">
                  <c:v>2018</c:v>
                </c:pt>
                <c:pt idx="43">
                  <c:v>2018</c:v>
                </c:pt>
                <c:pt idx="44">
                  <c:v>2018</c:v>
                </c:pt>
                <c:pt idx="45">
                  <c:v>2018</c:v>
                </c:pt>
                <c:pt idx="46">
                  <c:v>2018</c:v>
                </c:pt>
                <c:pt idx="47">
                  <c:v>2018</c:v>
                </c:pt>
                <c:pt idx="48">
                  <c:v>2019</c:v>
                </c:pt>
                <c:pt idx="49">
                  <c:v>2019</c:v>
                </c:pt>
                <c:pt idx="50">
                  <c:v>2019</c:v>
                </c:pt>
                <c:pt idx="51">
                  <c:v>2019</c:v>
                </c:pt>
                <c:pt idx="52">
                  <c:v>2019</c:v>
                </c:pt>
                <c:pt idx="53">
                  <c:v>2019</c:v>
                </c:pt>
                <c:pt idx="54">
                  <c:v>2019</c:v>
                </c:pt>
                <c:pt idx="55">
                  <c:v>2019</c:v>
                </c:pt>
                <c:pt idx="56">
                  <c:v>2019</c:v>
                </c:pt>
                <c:pt idx="57">
                  <c:v>2019</c:v>
                </c:pt>
                <c:pt idx="58">
                  <c:v>2019</c:v>
                </c:pt>
                <c:pt idx="59">
                  <c:v>2019</c:v>
                </c:pt>
                <c:pt idx="60">
                  <c:v>2020</c:v>
                </c:pt>
                <c:pt idx="61">
                  <c:v>2020</c:v>
                </c:pt>
                <c:pt idx="62">
                  <c:v>2020</c:v>
                </c:pt>
                <c:pt idx="63">
                  <c:v>2020</c:v>
                </c:pt>
                <c:pt idx="64">
                  <c:v>2020</c:v>
                </c:pt>
                <c:pt idx="65">
                  <c:v>2020</c:v>
                </c:pt>
                <c:pt idx="66">
                  <c:v>2020</c:v>
                </c:pt>
                <c:pt idx="67">
                  <c:v>2020</c:v>
                </c:pt>
                <c:pt idx="68">
                  <c:v>2020</c:v>
                </c:pt>
                <c:pt idx="69">
                  <c:v>2020</c:v>
                </c:pt>
                <c:pt idx="70">
                  <c:v>2020</c:v>
                </c:pt>
                <c:pt idx="71">
                  <c:v>2020</c:v>
                </c:pt>
                <c:pt idx="72">
                  <c:v>2021</c:v>
                </c:pt>
                <c:pt idx="73">
                  <c:v>2021</c:v>
                </c:pt>
                <c:pt idx="74">
                  <c:v>2021</c:v>
                </c:pt>
                <c:pt idx="75">
                  <c:v>2021</c:v>
                </c:pt>
                <c:pt idx="76">
                  <c:v>2021</c:v>
                </c:pt>
                <c:pt idx="77">
                  <c:v>2021</c:v>
                </c:pt>
                <c:pt idx="78">
                  <c:v>2021</c:v>
                </c:pt>
                <c:pt idx="79">
                  <c:v>2021</c:v>
                </c:pt>
                <c:pt idx="80">
                  <c:v>2021</c:v>
                </c:pt>
                <c:pt idx="81">
                  <c:v>2021</c:v>
                </c:pt>
                <c:pt idx="82">
                  <c:v>2021</c:v>
                </c:pt>
                <c:pt idx="83">
                  <c:v>2021</c:v>
                </c:pt>
                <c:pt idx="84">
                  <c:v>2022</c:v>
                </c:pt>
                <c:pt idx="85">
                  <c:v>2022</c:v>
                </c:pt>
                <c:pt idx="86">
                  <c:v>2022</c:v>
                </c:pt>
                <c:pt idx="87">
                  <c:v>2022</c:v>
                </c:pt>
                <c:pt idx="88">
                  <c:v>2022</c:v>
                </c:pt>
                <c:pt idx="89">
                  <c:v>2022</c:v>
                </c:pt>
                <c:pt idx="90">
                  <c:v>2022</c:v>
                </c:pt>
              </c:numCache>
            </c:numRef>
          </c:cat>
          <c:val>
            <c:numRef>
              <c:f>Sheet1!$E$2:$E$92</c:f>
              <c:numCache>
                <c:formatCode>#,##0</c:formatCode>
                <c:ptCount val="91"/>
                <c:pt idx="0">
                  <c:v>309.75959079283888</c:v>
                </c:pt>
                <c:pt idx="1">
                  <c:v>309.75959079283888</c:v>
                </c:pt>
                <c:pt idx="2">
                  <c:v>309.75959079283888</c:v>
                </c:pt>
                <c:pt idx="3">
                  <c:v>309.75959079283888</c:v>
                </c:pt>
                <c:pt idx="4">
                  <c:v>309.75959079283888</c:v>
                </c:pt>
                <c:pt idx="5">
                  <c:v>309.75959079283888</c:v>
                </c:pt>
                <c:pt idx="6">
                  <c:v>309.75959079283888</c:v>
                </c:pt>
                <c:pt idx="7">
                  <c:v>309.75959079283888</c:v>
                </c:pt>
                <c:pt idx="8">
                  <c:v>309.75959079283888</c:v>
                </c:pt>
                <c:pt idx="9">
                  <c:v>309.75959079283888</c:v>
                </c:pt>
                <c:pt idx="10">
                  <c:v>309.75959079283888</c:v>
                </c:pt>
                <c:pt idx="11">
                  <c:v>309.75959079283888</c:v>
                </c:pt>
                <c:pt idx="12">
                  <c:v>309.75959079283888</c:v>
                </c:pt>
                <c:pt idx="13">
                  <c:v>309.75959079283888</c:v>
                </c:pt>
                <c:pt idx="14">
                  <c:v>309.75959079283888</c:v>
                </c:pt>
                <c:pt idx="15">
                  <c:v>309.75959079283888</c:v>
                </c:pt>
                <c:pt idx="16">
                  <c:v>309.75959079283888</c:v>
                </c:pt>
                <c:pt idx="17">
                  <c:v>309.75959079283888</c:v>
                </c:pt>
                <c:pt idx="18">
                  <c:v>309.75959079283888</c:v>
                </c:pt>
                <c:pt idx="19">
                  <c:v>309.75959079283888</c:v>
                </c:pt>
                <c:pt idx="20">
                  <c:v>309.75959079283888</c:v>
                </c:pt>
                <c:pt idx="21">
                  <c:v>309.75959079283888</c:v>
                </c:pt>
                <c:pt idx="22">
                  <c:v>309.75959079283888</c:v>
                </c:pt>
                <c:pt idx="23">
                  <c:v>309.75959079283888</c:v>
                </c:pt>
                <c:pt idx="24">
                  <c:v>309.75959079283888</c:v>
                </c:pt>
                <c:pt idx="25">
                  <c:v>309.75959079283888</c:v>
                </c:pt>
                <c:pt idx="26">
                  <c:v>309.75959079283888</c:v>
                </c:pt>
                <c:pt idx="27">
                  <c:v>309.75959079283888</c:v>
                </c:pt>
                <c:pt idx="28">
                  <c:v>309.75959079283888</c:v>
                </c:pt>
                <c:pt idx="29">
                  <c:v>309.75959079283888</c:v>
                </c:pt>
                <c:pt idx="30">
                  <c:v>309.75959079283888</c:v>
                </c:pt>
                <c:pt idx="31">
                  <c:v>309.75959079283888</c:v>
                </c:pt>
                <c:pt idx="32">
                  <c:v>309.75959079283888</c:v>
                </c:pt>
                <c:pt idx="33">
                  <c:v>309.75959079283888</c:v>
                </c:pt>
                <c:pt idx="34">
                  <c:v>309.75959079283888</c:v>
                </c:pt>
                <c:pt idx="35">
                  <c:v>309.75959079283888</c:v>
                </c:pt>
                <c:pt idx="36">
                  <c:v>309.75959079283888</c:v>
                </c:pt>
                <c:pt idx="37">
                  <c:v>309.75959079283888</c:v>
                </c:pt>
                <c:pt idx="38">
                  <c:v>309.75959079283888</c:v>
                </c:pt>
                <c:pt idx="39">
                  <c:v>309.75959079283888</c:v>
                </c:pt>
                <c:pt idx="40">
                  <c:v>309.75959079283888</c:v>
                </c:pt>
                <c:pt idx="41">
                  <c:v>309.75959079283888</c:v>
                </c:pt>
                <c:pt idx="42">
                  <c:v>309.75959079283888</c:v>
                </c:pt>
                <c:pt idx="43">
                  <c:v>309.75959079283888</c:v>
                </c:pt>
                <c:pt idx="44">
                  <c:v>309.75959079283888</c:v>
                </c:pt>
                <c:pt idx="45">
                  <c:v>309.75959079283888</c:v>
                </c:pt>
                <c:pt idx="46">
                  <c:v>309.75959079283888</c:v>
                </c:pt>
                <c:pt idx="47">
                  <c:v>309.75959079283888</c:v>
                </c:pt>
                <c:pt idx="48">
                  <c:v>309.75959079283888</c:v>
                </c:pt>
                <c:pt idx="49">
                  <c:v>309.75959079283888</c:v>
                </c:pt>
                <c:pt idx="50">
                  <c:v>309.75959079283888</c:v>
                </c:pt>
                <c:pt idx="51">
                  <c:v>309.75959079283888</c:v>
                </c:pt>
                <c:pt idx="52">
                  <c:v>309.75959079283888</c:v>
                </c:pt>
                <c:pt idx="53">
                  <c:v>309.75959079283888</c:v>
                </c:pt>
                <c:pt idx="54">
                  <c:v>309.75959079283888</c:v>
                </c:pt>
                <c:pt idx="55">
                  <c:v>309.75959079283888</c:v>
                </c:pt>
                <c:pt idx="56">
                  <c:v>309.75959079283888</c:v>
                </c:pt>
                <c:pt idx="57">
                  <c:v>309.75959079283888</c:v>
                </c:pt>
                <c:pt idx="58">
                  <c:v>309.75959079283888</c:v>
                </c:pt>
                <c:pt idx="59">
                  <c:v>309.75959079283888</c:v>
                </c:pt>
                <c:pt idx="60">
                  <c:v>309.75959079283888</c:v>
                </c:pt>
                <c:pt idx="61">
                  <c:v>309.75959079283888</c:v>
                </c:pt>
                <c:pt idx="62">
                  <c:v>309.75959079283888</c:v>
                </c:pt>
                <c:pt idx="63">
                  <c:v>309.75959079283888</c:v>
                </c:pt>
                <c:pt idx="64">
                  <c:v>309.75959079283888</c:v>
                </c:pt>
                <c:pt idx="65">
                  <c:v>309.75959079283888</c:v>
                </c:pt>
                <c:pt idx="66">
                  <c:v>309.75959079283888</c:v>
                </c:pt>
                <c:pt idx="67">
                  <c:v>309.75959079283888</c:v>
                </c:pt>
                <c:pt idx="68">
                  <c:v>309.75959079283888</c:v>
                </c:pt>
                <c:pt idx="69">
                  <c:v>309.75959079283888</c:v>
                </c:pt>
                <c:pt idx="70">
                  <c:v>309.75959079283888</c:v>
                </c:pt>
                <c:pt idx="71">
                  <c:v>309.75959079283888</c:v>
                </c:pt>
                <c:pt idx="72">
                  <c:v>309.75959079283888</c:v>
                </c:pt>
                <c:pt idx="73">
                  <c:v>309.75959079283888</c:v>
                </c:pt>
                <c:pt idx="74">
                  <c:v>309.75959079283888</c:v>
                </c:pt>
                <c:pt idx="75">
                  <c:v>309.75959079283888</c:v>
                </c:pt>
                <c:pt idx="76">
                  <c:v>309.75959079283888</c:v>
                </c:pt>
                <c:pt idx="77">
                  <c:v>309.75959079283888</c:v>
                </c:pt>
                <c:pt idx="78">
                  <c:v>309.75959079283888</c:v>
                </c:pt>
                <c:pt idx="79">
                  <c:v>309.75959079283888</c:v>
                </c:pt>
                <c:pt idx="80">
                  <c:v>309.75959079283888</c:v>
                </c:pt>
                <c:pt idx="81">
                  <c:v>309.75959079283888</c:v>
                </c:pt>
                <c:pt idx="82">
                  <c:v>309.75959079283888</c:v>
                </c:pt>
                <c:pt idx="83">
                  <c:v>309.75959079283888</c:v>
                </c:pt>
                <c:pt idx="84">
                  <c:v>309.75959079283888</c:v>
                </c:pt>
                <c:pt idx="85">
                  <c:v>309.75959079283888</c:v>
                </c:pt>
                <c:pt idx="86">
                  <c:v>309.75959079283888</c:v>
                </c:pt>
                <c:pt idx="87">
                  <c:v>309.75959079283888</c:v>
                </c:pt>
                <c:pt idx="88">
                  <c:v>309.75959079283888</c:v>
                </c:pt>
                <c:pt idx="89">
                  <c:v>309.75959079283888</c:v>
                </c:pt>
                <c:pt idx="90">
                  <c:v>309.75959079283888</c:v>
                </c:pt>
              </c:numCache>
            </c:numRef>
          </c:val>
          <c:smooth val="0"/>
          <c:extLst>
            <c:ext xmlns:c16="http://schemas.microsoft.com/office/drawing/2014/chart" uri="{C3380CC4-5D6E-409C-BE32-E72D297353CC}">
              <c16:uniqueId val="{00000005-EDF1-4AC2-A386-B2E645BD5197}"/>
            </c:ext>
          </c:extLst>
        </c:ser>
        <c:dLbls>
          <c:showLegendKey val="0"/>
          <c:showVal val="0"/>
          <c:showCatName val="0"/>
          <c:showSerName val="0"/>
          <c:showPercent val="0"/>
          <c:showBubbleSize val="0"/>
        </c:dLbls>
        <c:smooth val="0"/>
        <c:axId val="652602992"/>
        <c:axId val="652599712"/>
      </c:lineChart>
      <c:catAx>
        <c:axId val="652602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crossAx val="652599712"/>
        <c:crosses val="autoZero"/>
        <c:auto val="1"/>
        <c:lblAlgn val="ctr"/>
        <c:lblOffset val="100"/>
        <c:tickLblSkip val="12"/>
        <c:noMultiLvlLbl val="0"/>
      </c:catAx>
      <c:valAx>
        <c:axId val="6525997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652602992"/>
        <c:crosses val="autoZero"/>
        <c:crossBetween val="between"/>
      </c:valAx>
      <c:spPr>
        <a:noFill/>
        <a:ln>
          <a:noFill/>
        </a:ln>
        <a:effectLst/>
      </c:spPr>
    </c:plotArea>
    <c:legend>
      <c:legendPos val="b"/>
      <c:layout>
        <c:manualLayout>
          <c:xMode val="edge"/>
          <c:yMode val="edge"/>
          <c:x val="7.8882810524336002E-4"/>
          <c:y val="0.93879309958050128"/>
          <c:w val="0.84872408112383591"/>
          <c:h val="6.1079581069319128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50000"/>
                  </a:schemeClr>
                </a:solidFill>
                <a:latin typeface="+mn-lt"/>
                <a:ea typeface="+mn-ea"/>
                <a:cs typeface="+mn-cs"/>
              </a:defRPr>
            </a:pPr>
            <a:r>
              <a:rPr lang="en-US" sz="1400" b="1">
                <a:solidFill>
                  <a:schemeClr val="tx1">
                    <a:lumMod val="50000"/>
                  </a:schemeClr>
                </a:solidFill>
              </a:rPr>
              <a:t>Annualized Units Under Construction (Thousands,</a:t>
            </a:r>
            <a:r>
              <a:rPr lang="en-US" sz="1400" b="1" baseline="0">
                <a:solidFill>
                  <a:schemeClr val="tx1">
                    <a:lumMod val="50000"/>
                  </a:schemeClr>
                </a:solidFill>
              </a:rPr>
              <a:t> seasonally adjusted)</a:t>
            </a:r>
            <a:endParaRPr lang="en-US" sz="1400" b="1">
              <a:solidFill>
                <a:schemeClr val="tx1">
                  <a:lumMod val="50000"/>
                </a:schemeClr>
              </a:solidFill>
            </a:endParaRPr>
          </a:p>
        </c:rich>
      </c:tx>
      <c:layout>
        <c:manualLayout>
          <c:xMode val="edge"/>
          <c:yMode val="edge"/>
          <c:x val="1.0403297446726484E-3"/>
          <c:y val="0"/>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50000"/>
                </a:schemeClr>
              </a:solidFill>
              <a:latin typeface="+mn-lt"/>
              <a:ea typeface="+mn-ea"/>
              <a:cs typeface="+mn-cs"/>
            </a:defRPr>
          </a:pPr>
          <a:endParaRPr lang="en-US"/>
        </a:p>
      </c:txPr>
    </c:title>
    <c:autoTitleDeleted val="0"/>
    <c:plotArea>
      <c:layout/>
      <c:areaChart>
        <c:grouping val="standard"/>
        <c:varyColors val="0"/>
        <c:ser>
          <c:idx val="0"/>
          <c:order val="2"/>
          <c:tx>
            <c:strRef>
              <c:f>Sheet1!$D$1</c:f>
              <c:strCache>
                <c:ptCount val="1"/>
                <c:pt idx="0">
                  <c:v>Total</c:v>
                </c:pt>
              </c:strCache>
            </c:strRef>
          </c:tx>
          <c:spPr>
            <a:solidFill>
              <a:srgbClr val="FFC52F"/>
            </a:solidFill>
            <a:ln>
              <a:noFill/>
            </a:ln>
            <a:effectLst/>
          </c:spPr>
          <c:cat>
            <c:numRef>
              <c:f>Sheet1!$A$2:$A$632</c:f>
              <c:numCache>
                <c:formatCode>General</c:formatCode>
                <c:ptCount val="631"/>
                <c:pt idx="0">
                  <c:v>1970</c:v>
                </c:pt>
                <c:pt idx="1">
                  <c:v>1970</c:v>
                </c:pt>
                <c:pt idx="2">
                  <c:v>1970</c:v>
                </c:pt>
                <c:pt idx="3">
                  <c:v>1970</c:v>
                </c:pt>
                <c:pt idx="4">
                  <c:v>1970</c:v>
                </c:pt>
                <c:pt idx="5">
                  <c:v>1970</c:v>
                </c:pt>
                <c:pt idx="6">
                  <c:v>1970</c:v>
                </c:pt>
                <c:pt idx="7">
                  <c:v>1970</c:v>
                </c:pt>
                <c:pt idx="8">
                  <c:v>1970</c:v>
                </c:pt>
                <c:pt idx="9">
                  <c:v>1970</c:v>
                </c:pt>
                <c:pt idx="10">
                  <c:v>1970</c:v>
                </c:pt>
                <c:pt idx="11">
                  <c:v>1970</c:v>
                </c:pt>
                <c:pt idx="12">
                  <c:v>1971</c:v>
                </c:pt>
                <c:pt idx="13">
                  <c:v>1971</c:v>
                </c:pt>
                <c:pt idx="14">
                  <c:v>1971</c:v>
                </c:pt>
                <c:pt idx="15">
                  <c:v>1971</c:v>
                </c:pt>
                <c:pt idx="16">
                  <c:v>1971</c:v>
                </c:pt>
                <c:pt idx="17">
                  <c:v>1971</c:v>
                </c:pt>
                <c:pt idx="18">
                  <c:v>1971</c:v>
                </c:pt>
                <c:pt idx="19">
                  <c:v>1971</c:v>
                </c:pt>
                <c:pt idx="20">
                  <c:v>1971</c:v>
                </c:pt>
                <c:pt idx="21">
                  <c:v>1971</c:v>
                </c:pt>
                <c:pt idx="22">
                  <c:v>1971</c:v>
                </c:pt>
                <c:pt idx="23">
                  <c:v>1971</c:v>
                </c:pt>
                <c:pt idx="24">
                  <c:v>1972</c:v>
                </c:pt>
                <c:pt idx="25">
                  <c:v>1972</c:v>
                </c:pt>
                <c:pt idx="26">
                  <c:v>1972</c:v>
                </c:pt>
                <c:pt idx="27">
                  <c:v>1972</c:v>
                </c:pt>
                <c:pt idx="28">
                  <c:v>1972</c:v>
                </c:pt>
                <c:pt idx="29">
                  <c:v>1972</c:v>
                </c:pt>
                <c:pt idx="30">
                  <c:v>1972</c:v>
                </c:pt>
                <c:pt idx="31">
                  <c:v>1972</c:v>
                </c:pt>
                <c:pt idx="32">
                  <c:v>1972</c:v>
                </c:pt>
                <c:pt idx="33">
                  <c:v>1972</c:v>
                </c:pt>
                <c:pt idx="34">
                  <c:v>1972</c:v>
                </c:pt>
                <c:pt idx="35">
                  <c:v>1972</c:v>
                </c:pt>
                <c:pt idx="36">
                  <c:v>1973</c:v>
                </c:pt>
                <c:pt idx="37">
                  <c:v>1973</c:v>
                </c:pt>
                <c:pt idx="38">
                  <c:v>1973</c:v>
                </c:pt>
                <c:pt idx="39">
                  <c:v>1973</c:v>
                </c:pt>
                <c:pt idx="40">
                  <c:v>1973</c:v>
                </c:pt>
                <c:pt idx="41">
                  <c:v>1973</c:v>
                </c:pt>
                <c:pt idx="42">
                  <c:v>1973</c:v>
                </c:pt>
                <c:pt idx="43">
                  <c:v>1973</c:v>
                </c:pt>
                <c:pt idx="44">
                  <c:v>1973</c:v>
                </c:pt>
                <c:pt idx="45">
                  <c:v>1973</c:v>
                </c:pt>
                <c:pt idx="46">
                  <c:v>1973</c:v>
                </c:pt>
                <c:pt idx="47">
                  <c:v>1973</c:v>
                </c:pt>
                <c:pt idx="48">
                  <c:v>1974</c:v>
                </c:pt>
                <c:pt idx="49">
                  <c:v>1974</c:v>
                </c:pt>
                <c:pt idx="50">
                  <c:v>1974</c:v>
                </c:pt>
                <c:pt idx="51">
                  <c:v>1974</c:v>
                </c:pt>
                <c:pt idx="52">
                  <c:v>1974</c:v>
                </c:pt>
                <c:pt idx="53">
                  <c:v>1974</c:v>
                </c:pt>
                <c:pt idx="54">
                  <c:v>1974</c:v>
                </c:pt>
                <c:pt idx="55">
                  <c:v>1974</c:v>
                </c:pt>
                <c:pt idx="56">
                  <c:v>1974</c:v>
                </c:pt>
                <c:pt idx="57">
                  <c:v>1974</c:v>
                </c:pt>
                <c:pt idx="58">
                  <c:v>1974</c:v>
                </c:pt>
                <c:pt idx="59">
                  <c:v>1974</c:v>
                </c:pt>
                <c:pt idx="60">
                  <c:v>1975</c:v>
                </c:pt>
                <c:pt idx="61">
                  <c:v>1975</c:v>
                </c:pt>
                <c:pt idx="62">
                  <c:v>1975</c:v>
                </c:pt>
                <c:pt idx="63">
                  <c:v>1975</c:v>
                </c:pt>
                <c:pt idx="64">
                  <c:v>1975</c:v>
                </c:pt>
                <c:pt idx="65">
                  <c:v>1975</c:v>
                </c:pt>
                <c:pt idx="66">
                  <c:v>1975</c:v>
                </c:pt>
                <c:pt idx="67">
                  <c:v>1975</c:v>
                </c:pt>
                <c:pt idx="68">
                  <c:v>1975</c:v>
                </c:pt>
                <c:pt idx="69">
                  <c:v>1975</c:v>
                </c:pt>
                <c:pt idx="70">
                  <c:v>1975</c:v>
                </c:pt>
                <c:pt idx="71">
                  <c:v>1975</c:v>
                </c:pt>
                <c:pt idx="72">
                  <c:v>1976</c:v>
                </c:pt>
                <c:pt idx="73">
                  <c:v>1976</c:v>
                </c:pt>
                <c:pt idx="74">
                  <c:v>1976</c:v>
                </c:pt>
                <c:pt idx="75">
                  <c:v>1976</c:v>
                </c:pt>
                <c:pt idx="76">
                  <c:v>1976</c:v>
                </c:pt>
                <c:pt idx="77">
                  <c:v>1976</c:v>
                </c:pt>
                <c:pt idx="78">
                  <c:v>1976</c:v>
                </c:pt>
                <c:pt idx="79">
                  <c:v>1976</c:v>
                </c:pt>
                <c:pt idx="80">
                  <c:v>1976</c:v>
                </c:pt>
                <c:pt idx="81">
                  <c:v>1976</c:v>
                </c:pt>
                <c:pt idx="82">
                  <c:v>1976</c:v>
                </c:pt>
                <c:pt idx="83">
                  <c:v>1976</c:v>
                </c:pt>
                <c:pt idx="84">
                  <c:v>1977</c:v>
                </c:pt>
                <c:pt idx="85">
                  <c:v>1977</c:v>
                </c:pt>
                <c:pt idx="86">
                  <c:v>1977</c:v>
                </c:pt>
                <c:pt idx="87">
                  <c:v>1977</c:v>
                </c:pt>
                <c:pt idx="88">
                  <c:v>1977</c:v>
                </c:pt>
                <c:pt idx="89">
                  <c:v>1977</c:v>
                </c:pt>
                <c:pt idx="90">
                  <c:v>1977</c:v>
                </c:pt>
                <c:pt idx="91">
                  <c:v>1977</c:v>
                </c:pt>
                <c:pt idx="92">
                  <c:v>1977</c:v>
                </c:pt>
                <c:pt idx="93">
                  <c:v>1977</c:v>
                </c:pt>
                <c:pt idx="94">
                  <c:v>1977</c:v>
                </c:pt>
                <c:pt idx="95">
                  <c:v>1977</c:v>
                </c:pt>
                <c:pt idx="96">
                  <c:v>1978</c:v>
                </c:pt>
                <c:pt idx="97">
                  <c:v>1978</c:v>
                </c:pt>
                <c:pt idx="98">
                  <c:v>1978</c:v>
                </c:pt>
                <c:pt idx="99">
                  <c:v>1978</c:v>
                </c:pt>
                <c:pt idx="100">
                  <c:v>1978</c:v>
                </c:pt>
                <c:pt idx="101">
                  <c:v>1978</c:v>
                </c:pt>
                <c:pt idx="102">
                  <c:v>1978</c:v>
                </c:pt>
                <c:pt idx="103">
                  <c:v>1978</c:v>
                </c:pt>
                <c:pt idx="104">
                  <c:v>1978</c:v>
                </c:pt>
                <c:pt idx="105">
                  <c:v>1978</c:v>
                </c:pt>
                <c:pt idx="106">
                  <c:v>1978</c:v>
                </c:pt>
                <c:pt idx="107">
                  <c:v>1978</c:v>
                </c:pt>
                <c:pt idx="108">
                  <c:v>1979</c:v>
                </c:pt>
                <c:pt idx="109">
                  <c:v>1979</c:v>
                </c:pt>
                <c:pt idx="110">
                  <c:v>1979</c:v>
                </c:pt>
                <c:pt idx="111">
                  <c:v>1979</c:v>
                </c:pt>
                <c:pt idx="112">
                  <c:v>1979</c:v>
                </c:pt>
                <c:pt idx="113">
                  <c:v>1979</c:v>
                </c:pt>
                <c:pt idx="114">
                  <c:v>1979</c:v>
                </c:pt>
                <c:pt idx="115">
                  <c:v>1979</c:v>
                </c:pt>
                <c:pt idx="116">
                  <c:v>1979</c:v>
                </c:pt>
                <c:pt idx="117">
                  <c:v>1979</c:v>
                </c:pt>
                <c:pt idx="118">
                  <c:v>1979</c:v>
                </c:pt>
                <c:pt idx="119">
                  <c:v>1979</c:v>
                </c:pt>
                <c:pt idx="120">
                  <c:v>1980</c:v>
                </c:pt>
                <c:pt idx="121">
                  <c:v>1980</c:v>
                </c:pt>
                <c:pt idx="122">
                  <c:v>1980</c:v>
                </c:pt>
                <c:pt idx="123">
                  <c:v>1980</c:v>
                </c:pt>
                <c:pt idx="124">
                  <c:v>1980</c:v>
                </c:pt>
                <c:pt idx="125">
                  <c:v>1980</c:v>
                </c:pt>
                <c:pt idx="126">
                  <c:v>1980</c:v>
                </c:pt>
                <c:pt idx="127">
                  <c:v>1980</c:v>
                </c:pt>
                <c:pt idx="128">
                  <c:v>1980</c:v>
                </c:pt>
                <c:pt idx="129">
                  <c:v>1980</c:v>
                </c:pt>
                <c:pt idx="130">
                  <c:v>1980</c:v>
                </c:pt>
                <c:pt idx="131">
                  <c:v>1980</c:v>
                </c:pt>
                <c:pt idx="132">
                  <c:v>1981</c:v>
                </c:pt>
                <c:pt idx="133">
                  <c:v>1981</c:v>
                </c:pt>
                <c:pt idx="134">
                  <c:v>1981</c:v>
                </c:pt>
                <c:pt idx="135">
                  <c:v>1981</c:v>
                </c:pt>
                <c:pt idx="136">
                  <c:v>1981</c:v>
                </c:pt>
                <c:pt idx="137">
                  <c:v>1981</c:v>
                </c:pt>
                <c:pt idx="138">
                  <c:v>1981</c:v>
                </c:pt>
                <c:pt idx="139">
                  <c:v>1981</c:v>
                </c:pt>
                <c:pt idx="140">
                  <c:v>1981</c:v>
                </c:pt>
                <c:pt idx="141">
                  <c:v>1981</c:v>
                </c:pt>
                <c:pt idx="142">
                  <c:v>1981</c:v>
                </c:pt>
                <c:pt idx="143">
                  <c:v>1981</c:v>
                </c:pt>
                <c:pt idx="144">
                  <c:v>1982</c:v>
                </c:pt>
                <c:pt idx="145">
                  <c:v>1982</c:v>
                </c:pt>
                <c:pt idx="146">
                  <c:v>1982</c:v>
                </c:pt>
                <c:pt idx="147">
                  <c:v>1982</c:v>
                </c:pt>
                <c:pt idx="148">
                  <c:v>1982</c:v>
                </c:pt>
                <c:pt idx="149">
                  <c:v>1982</c:v>
                </c:pt>
                <c:pt idx="150">
                  <c:v>1982</c:v>
                </c:pt>
                <c:pt idx="151">
                  <c:v>1982</c:v>
                </c:pt>
                <c:pt idx="152">
                  <c:v>1982</c:v>
                </c:pt>
                <c:pt idx="153">
                  <c:v>1982</c:v>
                </c:pt>
                <c:pt idx="154">
                  <c:v>1982</c:v>
                </c:pt>
                <c:pt idx="155">
                  <c:v>1982</c:v>
                </c:pt>
                <c:pt idx="156">
                  <c:v>1983</c:v>
                </c:pt>
                <c:pt idx="157">
                  <c:v>1983</c:v>
                </c:pt>
                <c:pt idx="158">
                  <c:v>1983</c:v>
                </c:pt>
                <c:pt idx="159">
                  <c:v>1983</c:v>
                </c:pt>
                <c:pt idx="160">
                  <c:v>1983</c:v>
                </c:pt>
                <c:pt idx="161">
                  <c:v>1983</c:v>
                </c:pt>
                <c:pt idx="162">
                  <c:v>1983</c:v>
                </c:pt>
                <c:pt idx="163">
                  <c:v>1983</c:v>
                </c:pt>
                <c:pt idx="164">
                  <c:v>1983</c:v>
                </c:pt>
                <c:pt idx="165">
                  <c:v>1983</c:v>
                </c:pt>
                <c:pt idx="166">
                  <c:v>1983</c:v>
                </c:pt>
                <c:pt idx="167">
                  <c:v>1983</c:v>
                </c:pt>
                <c:pt idx="168">
                  <c:v>1984</c:v>
                </c:pt>
                <c:pt idx="169">
                  <c:v>1984</c:v>
                </c:pt>
                <c:pt idx="170">
                  <c:v>1984</c:v>
                </c:pt>
                <c:pt idx="171">
                  <c:v>1984</c:v>
                </c:pt>
                <c:pt idx="172">
                  <c:v>1984</c:v>
                </c:pt>
                <c:pt idx="173">
                  <c:v>1984</c:v>
                </c:pt>
                <c:pt idx="174">
                  <c:v>1984</c:v>
                </c:pt>
                <c:pt idx="175">
                  <c:v>1984</c:v>
                </c:pt>
                <c:pt idx="176">
                  <c:v>1984</c:v>
                </c:pt>
                <c:pt idx="177">
                  <c:v>1984</c:v>
                </c:pt>
                <c:pt idx="178">
                  <c:v>1984</c:v>
                </c:pt>
                <c:pt idx="179">
                  <c:v>1984</c:v>
                </c:pt>
                <c:pt idx="180">
                  <c:v>1985</c:v>
                </c:pt>
                <c:pt idx="181">
                  <c:v>1985</c:v>
                </c:pt>
                <c:pt idx="182">
                  <c:v>1985</c:v>
                </c:pt>
                <c:pt idx="183">
                  <c:v>1985</c:v>
                </c:pt>
                <c:pt idx="184">
                  <c:v>1985</c:v>
                </c:pt>
                <c:pt idx="185">
                  <c:v>1985</c:v>
                </c:pt>
                <c:pt idx="186">
                  <c:v>1985</c:v>
                </c:pt>
                <c:pt idx="187">
                  <c:v>1985</c:v>
                </c:pt>
                <c:pt idx="188">
                  <c:v>1985</c:v>
                </c:pt>
                <c:pt idx="189">
                  <c:v>1985</c:v>
                </c:pt>
                <c:pt idx="190">
                  <c:v>1985</c:v>
                </c:pt>
                <c:pt idx="191">
                  <c:v>1985</c:v>
                </c:pt>
                <c:pt idx="192">
                  <c:v>1986</c:v>
                </c:pt>
                <c:pt idx="193">
                  <c:v>1986</c:v>
                </c:pt>
                <c:pt idx="194">
                  <c:v>1986</c:v>
                </c:pt>
                <c:pt idx="195">
                  <c:v>1986</c:v>
                </c:pt>
                <c:pt idx="196">
                  <c:v>1986</c:v>
                </c:pt>
                <c:pt idx="197">
                  <c:v>1986</c:v>
                </c:pt>
                <c:pt idx="198">
                  <c:v>1986</c:v>
                </c:pt>
                <c:pt idx="199">
                  <c:v>1986</c:v>
                </c:pt>
                <c:pt idx="200">
                  <c:v>1986</c:v>
                </c:pt>
                <c:pt idx="201">
                  <c:v>1986</c:v>
                </c:pt>
                <c:pt idx="202">
                  <c:v>1986</c:v>
                </c:pt>
                <c:pt idx="203">
                  <c:v>1986</c:v>
                </c:pt>
                <c:pt idx="204">
                  <c:v>1987</c:v>
                </c:pt>
                <c:pt idx="205">
                  <c:v>1987</c:v>
                </c:pt>
                <c:pt idx="206">
                  <c:v>1987</c:v>
                </c:pt>
                <c:pt idx="207">
                  <c:v>1987</c:v>
                </c:pt>
                <c:pt idx="208">
                  <c:v>1987</c:v>
                </c:pt>
                <c:pt idx="209">
                  <c:v>1987</c:v>
                </c:pt>
                <c:pt idx="210">
                  <c:v>1987</c:v>
                </c:pt>
                <c:pt idx="211">
                  <c:v>1987</c:v>
                </c:pt>
                <c:pt idx="212">
                  <c:v>1987</c:v>
                </c:pt>
                <c:pt idx="213">
                  <c:v>1987</c:v>
                </c:pt>
                <c:pt idx="214">
                  <c:v>1987</c:v>
                </c:pt>
                <c:pt idx="215">
                  <c:v>1987</c:v>
                </c:pt>
                <c:pt idx="216">
                  <c:v>1988</c:v>
                </c:pt>
                <c:pt idx="217">
                  <c:v>1988</c:v>
                </c:pt>
                <c:pt idx="218">
                  <c:v>1988</c:v>
                </c:pt>
                <c:pt idx="219">
                  <c:v>1988</c:v>
                </c:pt>
                <c:pt idx="220">
                  <c:v>1988</c:v>
                </c:pt>
                <c:pt idx="221">
                  <c:v>1988</c:v>
                </c:pt>
                <c:pt idx="222">
                  <c:v>1988</c:v>
                </c:pt>
                <c:pt idx="223">
                  <c:v>1988</c:v>
                </c:pt>
                <c:pt idx="224">
                  <c:v>1988</c:v>
                </c:pt>
                <c:pt idx="225">
                  <c:v>1988</c:v>
                </c:pt>
                <c:pt idx="226">
                  <c:v>1988</c:v>
                </c:pt>
                <c:pt idx="227">
                  <c:v>1988</c:v>
                </c:pt>
                <c:pt idx="228">
                  <c:v>1989</c:v>
                </c:pt>
                <c:pt idx="229">
                  <c:v>1989</c:v>
                </c:pt>
                <c:pt idx="230">
                  <c:v>1989</c:v>
                </c:pt>
                <c:pt idx="231">
                  <c:v>1989</c:v>
                </c:pt>
                <c:pt idx="232">
                  <c:v>1989</c:v>
                </c:pt>
                <c:pt idx="233">
                  <c:v>1989</c:v>
                </c:pt>
                <c:pt idx="234">
                  <c:v>1989</c:v>
                </c:pt>
                <c:pt idx="235">
                  <c:v>1989</c:v>
                </c:pt>
                <c:pt idx="236">
                  <c:v>1989</c:v>
                </c:pt>
                <c:pt idx="237">
                  <c:v>1989</c:v>
                </c:pt>
                <c:pt idx="238">
                  <c:v>1989</c:v>
                </c:pt>
                <c:pt idx="239">
                  <c:v>1989</c:v>
                </c:pt>
                <c:pt idx="240">
                  <c:v>1990</c:v>
                </c:pt>
                <c:pt idx="241">
                  <c:v>1990</c:v>
                </c:pt>
                <c:pt idx="242">
                  <c:v>1990</c:v>
                </c:pt>
                <c:pt idx="243">
                  <c:v>1990</c:v>
                </c:pt>
                <c:pt idx="244">
                  <c:v>1990</c:v>
                </c:pt>
                <c:pt idx="245">
                  <c:v>1990</c:v>
                </c:pt>
                <c:pt idx="246">
                  <c:v>1990</c:v>
                </c:pt>
                <c:pt idx="247">
                  <c:v>1990</c:v>
                </c:pt>
                <c:pt idx="248">
                  <c:v>1990</c:v>
                </c:pt>
                <c:pt idx="249">
                  <c:v>1990</c:v>
                </c:pt>
                <c:pt idx="250">
                  <c:v>1990</c:v>
                </c:pt>
                <c:pt idx="251">
                  <c:v>1990</c:v>
                </c:pt>
                <c:pt idx="252">
                  <c:v>1991</c:v>
                </c:pt>
                <c:pt idx="253">
                  <c:v>1991</c:v>
                </c:pt>
                <c:pt idx="254">
                  <c:v>1991</c:v>
                </c:pt>
                <c:pt idx="255">
                  <c:v>1991</c:v>
                </c:pt>
                <c:pt idx="256">
                  <c:v>1991</c:v>
                </c:pt>
                <c:pt idx="257">
                  <c:v>1991</c:v>
                </c:pt>
                <c:pt idx="258">
                  <c:v>1991</c:v>
                </c:pt>
                <c:pt idx="259">
                  <c:v>1991</c:v>
                </c:pt>
                <c:pt idx="260">
                  <c:v>1991</c:v>
                </c:pt>
                <c:pt idx="261">
                  <c:v>1991</c:v>
                </c:pt>
                <c:pt idx="262">
                  <c:v>1991</c:v>
                </c:pt>
                <c:pt idx="263">
                  <c:v>1991</c:v>
                </c:pt>
                <c:pt idx="264">
                  <c:v>1992</c:v>
                </c:pt>
                <c:pt idx="265">
                  <c:v>1992</c:v>
                </c:pt>
                <c:pt idx="266">
                  <c:v>1992</c:v>
                </c:pt>
                <c:pt idx="267">
                  <c:v>1992</c:v>
                </c:pt>
                <c:pt idx="268">
                  <c:v>1992</c:v>
                </c:pt>
                <c:pt idx="269">
                  <c:v>1992</c:v>
                </c:pt>
                <c:pt idx="270">
                  <c:v>1992</c:v>
                </c:pt>
                <c:pt idx="271">
                  <c:v>1992</c:v>
                </c:pt>
                <c:pt idx="272">
                  <c:v>1992</c:v>
                </c:pt>
                <c:pt idx="273">
                  <c:v>1992</c:v>
                </c:pt>
                <c:pt idx="274">
                  <c:v>1992</c:v>
                </c:pt>
                <c:pt idx="275">
                  <c:v>1992</c:v>
                </c:pt>
                <c:pt idx="276">
                  <c:v>1993</c:v>
                </c:pt>
                <c:pt idx="277">
                  <c:v>1993</c:v>
                </c:pt>
                <c:pt idx="278">
                  <c:v>1993</c:v>
                </c:pt>
                <c:pt idx="279">
                  <c:v>1993</c:v>
                </c:pt>
                <c:pt idx="280">
                  <c:v>1993</c:v>
                </c:pt>
                <c:pt idx="281">
                  <c:v>1993</c:v>
                </c:pt>
                <c:pt idx="282">
                  <c:v>1993</c:v>
                </c:pt>
                <c:pt idx="283">
                  <c:v>1993</c:v>
                </c:pt>
                <c:pt idx="284">
                  <c:v>1993</c:v>
                </c:pt>
                <c:pt idx="285">
                  <c:v>1993</c:v>
                </c:pt>
                <c:pt idx="286">
                  <c:v>1993</c:v>
                </c:pt>
                <c:pt idx="287">
                  <c:v>1993</c:v>
                </c:pt>
                <c:pt idx="288">
                  <c:v>1994</c:v>
                </c:pt>
                <c:pt idx="289">
                  <c:v>1994</c:v>
                </c:pt>
                <c:pt idx="290">
                  <c:v>1994</c:v>
                </c:pt>
                <c:pt idx="291">
                  <c:v>1994</c:v>
                </c:pt>
                <c:pt idx="292">
                  <c:v>1994</c:v>
                </c:pt>
                <c:pt idx="293">
                  <c:v>1994</c:v>
                </c:pt>
                <c:pt idx="294">
                  <c:v>1994</c:v>
                </c:pt>
                <c:pt idx="295">
                  <c:v>1994</c:v>
                </c:pt>
                <c:pt idx="296">
                  <c:v>1994</c:v>
                </c:pt>
                <c:pt idx="297">
                  <c:v>1994</c:v>
                </c:pt>
                <c:pt idx="298">
                  <c:v>1994</c:v>
                </c:pt>
                <c:pt idx="299">
                  <c:v>1994</c:v>
                </c:pt>
                <c:pt idx="300">
                  <c:v>1995</c:v>
                </c:pt>
                <c:pt idx="301">
                  <c:v>1995</c:v>
                </c:pt>
                <c:pt idx="302">
                  <c:v>1995</c:v>
                </c:pt>
                <c:pt idx="303">
                  <c:v>1995</c:v>
                </c:pt>
                <c:pt idx="304">
                  <c:v>1995</c:v>
                </c:pt>
                <c:pt idx="305">
                  <c:v>1995</c:v>
                </c:pt>
                <c:pt idx="306">
                  <c:v>1995</c:v>
                </c:pt>
                <c:pt idx="307">
                  <c:v>1995</c:v>
                </c:pt>
                <c:pt idx="308">
                  <c:v>1995</c:v>
                </c:pt>
                <c:pt idx="309">
                  <c:v>1995</c:v>
                </c:pt>
                <c:pt idx="310">
                  <c:v>1995</c:v>
                </c:pt>
                <c:pt idx="311">
                  <c:v>1995</c:v>
                </c:pt>
                <c:pt idx="312">
                  <c:v>1996</c:v>
                </c:pt>
                <c:pt idx="313">
                  <c:v>1996</c:v>
                </c:pt>
                <c:pt idx="314">
                  <c:v>1996</c:v>
                </c:pt>
                <c:pt idx="315">
                  <c:v>1996</c:v>
                </c:pt>
                <c:pt idx="316">
                  <c:v>1996</c:v>
                </c:pt>
                <c:pt idx="317">
                  <c:v>1996</c:v>
                </c:pt>
                <c:pt idx="318">
                  <c:v>1996</c:v>
                </c:pt>
                <c:pt idx="319">
                  <c:v>1996</c:v>
                </c:pt>
                <c:pt idx="320">
                  <c:v>1996</c:v>
                </c:pt>
                <c:pt idx="321">
                  <c:v>1996</c:v>
                </c:pt>
                <c:pt idx="322">
                  <c:v>1996</c:v>
                </c:pt>
                <c:pt idx="323">
                  <c:v>1996</c:v>
                </c:pt>
                <c:pt idx="324">
                  <c:v>1997</c:v>
                </c:pt>
                <c:pt idx="325">
                  <c:v>1997</c:v>
                </c:pt>
                <c:pt idx="326">
                  <c:v>1997</c:v>
                </c:pt>
                <c:pt idx="327">
                  <c:v>1997</c:v>
                </c:pt>
                <c:pt idx="328">
                  <c:v>1997</c:v>
                </c:pt>
                <c:pt idx="329">
                  <c:v>1997</c:v>
                </c:pt>
                <c:pt idx="330">
                  <c:v>1997</c:v>
                </c:pt>
                <c:pt idx="331">
                  <c:v>1997</c:v>
                </c:pt>
                <c:pt idx="332">
                  <c:v>1997</c:v>
                </c:pt>
                <c:pt idx="333">
                  <c:v>1997</c:v>
                </c:pt>
                <c:pt idx="334">
                  <c:v>1997</c:v>
                </c:pt>
                <c:pt idx="335">
                  <c:v>1997</c:v>
                </c:pt>
                <c:pt idx="336">
                  <c:v>1998</c:v>
                </c:pt>
                <c:pt idx="337">
                  <c:v>1998</c:v>
                </c:pt>
                <c:pt idx="338">
                  <c:v>1998</c:v>
                </c:pt>
                <c:pt idx="339">
                  <c:v>1998</c:v>
                </c:pt>
                <c:pt idx="340">
                  <c:v>1998</c:v>
                </c:pt>
                <c:pt idx="341">
                  <c:v>1998</c:v>
                </c:pt>
                <c:pt idx="342">
                  <c:v>1998</c:v>
                </c:pt>
                <c:pt idx="343">
                  <c:v>1998</c:v>
                </c:pt>
                <c:pt idx="344">
                  <c:v>1998</c:v>
                </c:pt>
                <c:pt idx="345">
                  <c:v>1998</c:v>
                </c:pt>
                <c:pt idx="346">
                  <c:v>1998</c:v>
                </c:pt>
                <c:pt idx="347">
                  <c:v>1998</c:v>
                </c:pt>
                <c:pt idx="348">
                  <c:v>1999</c:v>
                </c:pt>
                <c:pt idx="349">
                  <c:v>1999</c:v>
                </c:pt>
                <c:pt idx="350">
                  <c:v>1999</c:v>
                </c:pt>
                <c:pt idx="351">
                  <c:v>1999</c:v>
                </c:pt>
                <c:pt idx="352">
                  <c:v>1999</c:v>
                </c:pt>
                <c:pt idx="353">
                  <c:v>1999</c:v>
                </c:pt>
                <c:pt idx="354">
                  <c:v>1999</c:v>
                </c:pt>
                <c:pt idx="355">
                  <c:v>1999</c:v>
                </c:pt>
                <c:pt idx="356">
                  <c:v>1999</c:v>
                </c:pt>
                <c:pt idx="357">
                  <c:v>1999</c:v>
                </c:pt>
                <c:pt idx="358">
                  <c:v>1999</c:v>
                </c:pt>
                <c:pt idx="359">
                  <c:v>1999</c:v>
                </c:pt>
                <c:pt idx="360">
                  <c:v>2000</c:v>
                </c:pt>
                <c:pt idx="361">
                  <c:v>2000</c:v>
                </c:pt>
                <c:pt idx="362">
                  <c:v>2000</c:v>
                </c:pt>
                <c:pt idx="363">
                  <c:v>2000</c:v>
                </c:pt>
                <c:pt idx="364">
                  <c:v>2000</c:v>
                </c:pt>
                <c:pt idx="365">
                  <c:v>2000</c:v>
                </c:pt>
                <c:pt idx="366">
                  <c:v>2000</c:v>
                </c:pt>
                <c:pt idx="367">
                  <c:v>2000</c:v>
                </c:pt>
                <c:pt idx="368">
                  <c:v>2000</c:v>
                </c:pt>
                <c:pt idx="369">
                  <c:v>2000</c:v>
                </c:pt>
                <c:pt idx="370">
                  <c:v>2000</c:v>
                </c:pt>
                <c:pt idx="371">
                  <c:v>2000</c:v>
                </c:pt>
                <c:pt idx="372">
                  <c:v>2001</c:v>
                </c:pt>
                <c:pt idx="373">
                  <c:v>2001</c:v>
                </c:pt>
                <c:pt idx="374">
                  <c:v>2001</c:v>
                </c:pt>
                <c:pt idx="375">
                  <c:v>2001</c:v>
                </c:pt>
                <c:pt idx="376">
                  <c:v>2001</c:v>
                </c:pt>
                <c:pt idx="377">
                  <c:v>2001</c:v>
                </c:pt>
                <c:pt idx="378">
                  <c:v>2001</c:v>
                </c:pt>
                <c:pt idx="379">
                  <c:v>2001</c:v>
                </c:pt>
                <c:pt idx="380">
                  <c:v>2001</c:v>
                </c:pt>
                <c:pt idx="381">
                  <c:v>2001</c:v>
                </c:pt>
                <c:pt idx="382">
                  <c:v>2001</c:v>
                </c:pt>
                <c:pt idx="383">
                  <c:v>2001</c:v>
                </c:pt>
                <c:pt idx="384">
                  <c:v>2002</c:v>
                </c:pt>
                <c:pt idx="385">
                  <c:v>2002</c:v>
                </c:pt>
                <c:pt idx="386">
                  <c:v>2002</c:v>
                </c:pt>
                <c:pt idx="387">
                  <c:v>2002</c:v>
                </c:pt>
                <c:pt idx="388">
                  <c:v>2002</c:v>
                </c:pt>
                <c:pt idx="389">
                  <c:v>2002</c:v>
                </c:pt>
                <c:pt idx="390">
                  <c:v>2002</c:v>
                </c:pt>
                <c:pt idx="391">
                  <c:v>2002</c:v>
                </c:pt>
                <c:pt idx="392">
                  <c:v>2002</c:v>
                </c:pt>
                <c:pt idx="393">
                  <c:v>2002</c:v>
                </c:pt>
                <c:pt idx="394">
                  <c:v>2002</c:v>
                </c:pt>
                <c:pt idx="395">
                  <c:v>2002</c:v>
                </c:pt>
                <c:pt idx="396">
                  <c:v>2003</c:v>
                </c:pt>
                <c:pt idx="397">
                  <c:v>2003</c:v>
                </c:pt>
                <c:pt idx="398">
                  <c:v>2003</c:v>
                </c:pt>
                <c:pt idx="399">
                  <c:v>2003</c:v>
                </c:pt>
                <c:pt idx="400">
                  <c:v>2003</c:v>
                </c:pt>
                <c:pt idx="401">
                  <c:v>2003</c:v>
                </c:pt>
                <c:pt idx="402">
                  <c:v>2003</c:v>
                </c:pt>
                <c:pt idx="403">
                  <c:v>2003</c:v>
                </c:pt>
                <c:pt idx="404">
                  <c:v>2003</c:v>
                </c:pt>
                <c:pt idx="405">
                  <c:v>2003</c:v>
                </c:pt>
                <c:pt idx="406">
                  <c:v>2003</c:v>
                </c:pt>
                <c:pt idx="407">
                  <c:v>2003</c:v>
                </c:pt>
                <c:pt idx="408">
                  <c:v>2004</c:v>
                </c:pt>
                <c:pt idx="409">
                  <c:v>2004</c:v>
                </c:pt>
                <c:pt idx="410">
                  <c:v>2004</c:v>
                </c:pt>
                <c:pt idx="411">
                  <c:v>2004</c:v>
                </c:pt>
                <c:pt idx="412">
                  <c:v>2004</c:v>
                </c:pt>
                <c:pt idx="413">
                  <c:v>2004</c:v>
                </c:pt>
                <c:pt idx="414">
                  <c:v>2004</c:v>
                </c:pt>
                <c:pt idx="415">
                  <c:v>2004</c:v>
                </c:pt>
                <c:pt idx="416">
                  <c:v>2004</c:v>
                </c:pt>
                <c:pt idx="417">
                  <c:v>2004</c:v>
                </c:pt>
                <c:pt idx="418">
                  <c:v>2004</c:v>
                </c:pt>
                <c:pt idx="419">
                  <c:v>2004</c:v>
                </c:pt>
                <c:pt idx="420">
                  <c:v>2005</c:v>
                </c:pt>
                <c:pt idx="421">
                  <c:v>2005</c:v>
                </c:pt>
                <c:pt idx="422">
                  <c:v>2005</c:v>
                </c:pt>
                <c:pt idx="423">
                  <c:v>2005</c:v>
                </c:pt>
                <c:pt idx="424">
                  <c:v>2005</c:v>
                </c:pt>
                <c:pt idx="425">
                  <c:v>2005</c:v>
                </c:pt>
                <c:pt idx="426">
                  <c:v>2005</c:v>
                </c:pt>
                <c:pt idx="427">
                  <c:v>2005</c:v>
                </c:pt>
                <c:pt idx="428">
                  <c:v>2005</c:v>
                </c:pt>
                <c:pt idx="429">
                  <c:v>2005</c:v>
                </c:pt>
                <c:pt idx="430">
                  <c:v>2005</c:v>
                </c:pt>
                <c:pt idx="431">
                  <c:v>2005</c:v>
                </c:pt>
                <c:pt idx="432">
                  <c:v>2006</c:v>
                </c:pt>
                <c:pt idx="433">
                  <c:v>2006</c:v>
                </c:pt>
                <c:pt idx="434">
                  <c:v>2006</c:v>
                </c:pt>
                <c:pt idx="435">
                  <c:v>2006</c:v>
                </c:pt>
                <c:pt idx="436">
                  <c:v>2006</c:v>
                </c:pt>
                <c:pt idx="437">
                  <c:v>2006</c:v>
                </c:pt>
                <c:pt idx="438">
                  <c:v>2006</c:v>
                </c:pt>
                <c:pt idx="439">
                  <c:v>2006</c:v>
                </c:pt>
                <c:pt idx="440">
                  <c:v>2006</c:v>
                </c:pt>
                <c:pt idx="441">
                  <c:v>2006</c:v>
                </c:pt>
                <c:pt idx="442">
                  <c:v>2006</c:v>
                </c:pt>
                <c:pt idx="443">
                  <c:v>2006</c:v>
                </c:pt>
                <c:pt idx="444">
                  <c:v>2007</c:v>
                </c:pt>
                <c:pt idx="445">
                  <c:v>2007</c:v>
                </c:pt>
                <c:pt idx="446">
                  <c:v>2007</c:v>
                </c:pt>
                <c:pt idx="447">
                  <c:v>2007</c:v>
                </c:pt>
                <c:pt idx="448">
                  <c:v>2007</c:v>
                </c:pt>
                <c:pt idx="449">
                  <c:v>2007</c:v>
                </c:pt>
                <c:pt idx="450">
                  <c:v>2007</c:v>
                </c:pt>
                <c:pt idx="451">
                  <c:v>2007</c:v>
                </c:pt>
                <c:pt idx="452">
                  <c:v>2007</c:v>
                </c:pt>
                <c:pt idx="453">
                  <c:v>2007</c:v>
                </c:pt>
                <c:pt idx="454">
                  <c:v>2007</c:v>
                </c:pt>
                <c:pt idx="455">
                  <c:v>2007</c:v>
                </c:pt>
                <c:pt idx="456">
                  <c:v>2008</c:v>
                </c:pt>
                <c:pt idx="457">
                  <c:v>2008</c:v>
                </c:pt>
                <c:pt idx="458">
                  <c:v>2008</c:v>
                </c:pt>
                <c:pt idx="459">
                  <c:v>2008</c:v>
                </c:pt>
                <c:pt idx="460">
                  <c:v>2008</c:v>
                </c:pt>
                <c:pt idx="461">
                  <c:v>2008</c:v>
                </c:pt>
                <c:pt idx="462">
                  <c:v>2008</c:v>
                </c:pt>
                <c:pt idx="463">
                  <c:v>2008</c:v>
                </c:pt>
                <c:pt idx="464">
                  <c:v>2008</c:v>
                </c:pt>
                <c:pt idx="465">
                  <c:v>2008</c:v>
                </c:pt>
                <c:pt idx="466">
                  <c:v>2008</c:v>
                </c:pt>
                <c:pt idx="467">
                  <c:v>2008</c:v>
                </c:pt>
                <c:pt idx="468">
                  <c:v>2009</c:v>
                </c:pt>
                <c:pt idx="469">
                  <c:v>2009</c:v>
                </c:pt>
                <c:pt idx="470">
                  <c:v>2009</c:v>
                </c:pt>
                <c:pt idx="471">
                  <c:v>2009</c:v>
                </c:pt>
                <c:pt idx="472">
                  <c:v>2009</c:v>
                </c:pt>
                <c:pt idx="473">
                  <c:v>2009</c:v>
                </c:pt>
                <c:pt idx="474">
                  <c:v>2009</c:v>
                </c:pt>
                <c:pt idx="475">
                  <c:v>2009</c:v>
                </c:pt>
                <c:pt idx="476">
                  <c:v>2009</c:v>
                </c:pt>
                <c:pt idx="477">
                  <c:v>2009</c:v>
                </c:pt>
                <c:pt idx="478">
                  <c:v>2009</c:v>
                </c:pt>
                <c:pt idx="479">
                  <c:v>2009</c:v>
                </c:pt>
                <c:pt idx="480">
                  <c:v>2010</c:v>
                </c:pt>
                <c:pt idx="481">
                  <c:v>2010</c:v>
                </c:pt>
                <c:pt idx="482">
                  <c:v>2010</c:v>
                </c:pt>
                <c:pt idx="483">
                  <c:v>2010</c:v>
                </c:pt>
                <c:pt idx="484">
                  <c:v>2010</c:v>
                </c:pt>
                <c:pt idx="485">
                  <c:v>2010</c:v>
                </c:pt>
                <c:pt idx="486">
                  <c:v>2010</c:v>
                </c:pt>
                <c:pt idx="487">
                  <c:v>2010</c:v>
                </c:pt>
                <c:pt idx="488">
                  <c:v>2010</c:v>
                </c:pt>
                <c:pt idx="489">
                  <c:v>2010</c:v>
                </c:pt>
                <c:pt idx="490">
                  <c:v>2010</c:v>
                </c:pt>
                <c:pt idx="491">
                  <c:v>2010</c:v>
                </c:pt>
                <c:pt idx="492">
                  <c:v>2011</c:v>
                </c:pt>
                <c:pt idx="493">
                  <c:v>2011</c:v>
                </c:pt>
                <c:pt idx="494">
                  <c:v>2011</c:v>
                </c:pt>
                <c:pt idx="495">
                  <c:v>2011</c:v>
                </c:pt>
                <c:pt idx="496">
                  <c:v>2011</c:v>
                </c:pt>
                <c:pt idx="497">
                  <c:v>2011</c:v>
                </c:pt>
                <c:pt idx="498">
                  <c:v>2011</c:v>
                </c:pt>
                <c:pt idx="499">
                  <c:v>2011</c:v>
                </c:pt>
                <c:pt idx="500">
                  <c:v>2011</c:v>
                </c:pt>
                <c:pt idx="501">
                  <c:v>2011</c:v>
                </c:pt>
                <c:pt idx="502">
                  <c:v>2011</c:v>
                </c:pt>
                <c:pt idx="503">
                  <c:v>2011</c:v>
                </c:pt>
                <c:pt idx="504">
                  <c:v>2012</c:v>
                </c:pt>
                <c:pt idx="505">
                  <c:v>2012</c:v>
                </c:pt>
                <c:pt idx="506">
                  <c:v>2012</c:v>
                </c:pt>
                <c:pt idx="507">
                  <c:v>2012</c:v>
                </c:pt>
                <c:pt idx="508">
                  <c:v>2012</c:v>
                </c:pt>
                <c:pt idx="509">
                  <c:v>2012</c:v>
                </c:pt>
                <c:pt idx="510">
                  <c:v>2012</c:v>
                </c:pt>
                <c:pt idx="511">
                  <c:v>2012</c:v>
                </c:pt>
                <c:pt idx="512">
                  <c:v>2012</c:v>
                </c:pt>
                <c:pt idx="513">
                  <c:v>2012</c:v>
                </c:pt>
                <c:pt idx="514">
                  <c:v>2012</c:v>
                </c:pt>
                <c:pt idx="515">
                  <c:v>2012</c:v>
                </c:pt>
                <c:pt idx="516">
                  <c:v>2013</c:v>
                </c:pt>
                <c:pt idx="517">
                  <c:v>2013</c:v>
                </c:pt>
                <c:pt idx="518">
                  <c:v>2013</c:v>
                </c:pt>
                <c:pt idx="519">
                  <c:v>2013</c:v>
                </c:pt>
                <c:pt idx="520">
                  <c:v>2013</c:v>
                </c:pt>
                <c:pt idx="521">
                  <c:v>2013</c:v>
                </c:pt>
                <c:pt idx="522">
                  <c:v>2013</c:v>
                </c:pt>
                <c:pt idx="523">
                  <c:v>2013</c:v>
                </c:pt>
                <c:pt idx="524">
                  <c:v>2013</c:v>
                </c:pt>
                <c:pt idx="525">
                  <c:v>2013</c:v>
                </c:pt>
                <c:pt idx="526">
                  <c:v>2013</c:v>
                </c:pt>
                <c:pt idx="527">
                  <c:v>2013</c:v>
                </c:pt>
                <c:pt idx="528">
                  <c:v>2014</c:v>
                </c:pt>
                <c:pt idx="529">
                  <c:v>2014</c:v>
                </c:pt>
                <c:pt idx="530">
                  <c:v>2014</c:v>
                </c:pt>
                <c:pt idx="531">
                  <c:v>2014</c:v>
                </c:pt>
                <c:pt idx="532">
                  <c:v>2014</c:v>
                </c:pt>
                <c:pt idx="533">
                  <c:v>2014</c:v>
                </c:pt>
                <c:pt idx="534">
                  <c:v>2014</c:v>
                </c:pt>
                <c:pt idx="535">
                  <c:v>2014</c:v>
                </c:pt>
                <c:pt idx="536">
                  <c:v>2014</c:v>
                </c:pt>
                <c:pt idx="537">
                  <c:v>2014</c:v>
                </c:pt>
                <c:pt idx="538">
                  <c:v>2014</c:v>
                </c:pt>
                <c:pt idx="539">
                  <c:v>2014</c:v>
                </c:pt>
                <c:pt idx="540">
                  <c:v>2015</c:v>
                </c:pt>
                <c:pt idx="541">
                  <c:v>2015</c:v>
                </c:pt>
                <c:pt idx="542">
                  <c:v>2015</c:v>
                </c:pt>
                <c:pt idx="543">
                  <c:v>2015</c:v>
                </c:pt>
                <c:pt idx="544">
                  <c:v>2015</c:v>
                </c:pt>
                <c:pt idx="545">
                  <c:v>2015</c:v>
                </c:pt>
                <c:pt idx="546">
                  <c:v>2015</c:v>
                </c:pt>
                <c:pt idx="547">
                  <c:v>2015</c:v>
                </c:pt>
                <c:pt idx="548">
                  <c:v>2015</c:v>
                </c:pt>
                <c:pt idx="549">
                  <c:v>2015</c:v>
                </c:pt>
                <c:pt idx="550">
                  <c:v>2015</c:v>
                </c:pt>
                <c:pt idx="551">
                  <c:v>2015</c:v>
                </c:pt>
                <c:pt idx="552">
                  <c:v>2016</c:v>
                </c:pt>
                <c:pt idx="553">
                  <c:v>2016</c:v>
                </c:pt>
                <c:pt idx="554">
                  <c:v>2016</c:v>
                </c:pt>
                <c:pt idx="555">
                  <c:v>2016</c:v>
                </c:pt>
                <c:pt idx="556">
                  <c:v>2016</c:v>
                </c:pt>
                <c:pt idx="557">
                  <c:v>2016</c:v>
                </c:pt>
                <c:pt idx="558">
                  <c:v>2016</c:v>
                </c:pt>
                <c:pt idx="559">
                  <c:v>2016</c:v>
                </c:pt>
                <c:pt idx="560">
                  <c:v>2016</c:v>
                </c:pt>
                <c:pt idx="561">
                  <c:v>2016</c:v>
                </c:pt>
                <c:pt idx="562">
                  <c:v>2016</c:v>
                </c:pt>
                <c:pt idx="563">
                  <c:v>2016</c:v>
                </c:pt>
                <c:pt idx="564">
                  <c:v>2017</c:v>
                </c:pt>
                <c:pt idx="565">
                  <c:v>2017</c:v>
                </c:pt>
                <c:pt idx="566">
                  <c:v>2017</c:v>
                </c:pt>
                <c:pt idx="567">
                  <c:v>2017</c:v>
                </c:pt>
                <c:pt idx="568">
                  <c:v>2017</c:v>
                </c:pt>
                <c:pt idx="569">
                  <c:v>2017</c:v>
                </c:pt>
                <c:pt idx="570">
                  <c:v>2017</c:v>
                </c:pt>
                <c:pt idx="571">
                  <c:v>2017</c:v>
                </c:pt>
                <c:pt idx="572">
                  <c:v>2017</c:v>
                </c:pt>
                <c:pt idx="573">
                  <c:v>2017</c:v>
                </c:pt>
                <c:pt idx="574">
                  <c:v>2017</c:v>
                </c:pt>
                <c:pt idx="575">
                  <c:v>2017</c:v>
                </c:pt>
                <c:pt idx="576">
                  <c:v>2018</c:v>
                </c:pt>
                <c:pt idx="577">
                  <c:v>2018</c:v>
                </c:pt>
                <c:pt idx="578">
                  <c:v>2018</c:v>
                </c:pt>
                <c:pt idx="579">
                  <c:v>2018</c:v>
                </c:pt>
                <c:pt idx="580">
                  <c:v>2018</c:v>
                </c:pt>
                <c:pt idx="581">
                  <c:v>2018</c:v>
                </c:pt>
                <c:pt idx="582">
                  <c:v>2018</c:v>
                </c:pt>
                <c:pt idx="583">
                  <c:v>2018</c:v>
                </c:pt>
                <c:pt idx="584">
                  <c:v>2018</c:v>
                </c:pt>
                <c:pt idx="585">
                  <c:v>2018</c:v>
                </c:pt>
                <c:pt idx="586">
                  <c:v>2018</c:v>
                </c:pt>
                <c:pt idx="587">
                  <c:v>2018</c:v>
                </c:pt>
                <c:pt idx="588">
                  <c:v>2019</c:v>
                </c:pt>
                <c:pt idx="589">
                  <c:v>2019</c:v>
                </c:pt>
                <c:pt idx="590">
                  <c:v>2019</c:v>
                </c:pt>
                <c:pt idx="591">
                  <c:v>2019</c:v>
                </c:pt>
                <c:pt idx="592">
                  <c:v>2019</c:v>
                </c:pt>
                <c:pt idx="593">
                  <c:v>2019</c:v>
                </c:pt>
                <c:pt idx="594">
                  <c:v>2019</c:v>
                </c:pt>
                <c:pt idx="595">
                  <c:v>2019</c:v>
                </c:pt>
                <c:pt idx="596">
                  <c:v>2019</c:v>
                </c:pt>
                <c:pt idx="597">
                  <c:v>2019</c:v>
                </c:pt>
                <c:pt idx="598">
                  <c:v>2019</c:v>
                </c:pt>
                <c:pt idx="599">
                  <c:v>2019</c:v>
                </c:pt>
                <c:pt idx="600">
                  <c:v>2020</c:v>
                </c:pt>
                <c:pt idx="601">
                  <c:v>2020</c:v>
                </c:pt>
                <c:pt idx="602">
                  <c:v>2020</c:v>
                </c:pt>
                <c:pt idx="603">
                  <c:v>2020</c:v>
                </c:pt>
                <c:pt idx="604">
                  <c:v>2020</c:v>
                </c:pt>
                <c:pt idx="605">
                  <c:v>2020</c:v>
                </c:pt>
                <c:pt idx="606">
                  <c:v>2020</c:v>
                </c:pt>
                <c:pt idx="607">
                  <c:v>2020</c:v>
                </c:pt>
                <c:pt idx="608">
                  <c:v>2020</c:v>
                </c:pt>
                <c:pt idx="609">
                  <c:v>2020</c:v>
                </c:pt>
                <c:pt idx="610">
                  <c:v>2020</c:v>
                </c:pt>
                <c:pt idx="611">
                  <c:v>2020</c:v>
                </c:pt>
                <c:pt idx="612">
                  <c:v>2021</c:v>
                </c:pt>
                <c:pt idx="613">
                  <c:v>2021</c:v>
                </c:pt>
                <c:pt idx="614">
                  <c:v>2021</c:v>
                </c:pt>
                <c:pt idx="615">
                  <c:v>2021</c:v>
                </c:pt>
                <c:pt idx="616">
                  <c:v>2021</c:v>
                </c:pt>
                <c:pt idx="617">
                  <c:v>2021</c:v>
                </c:pt>
                <c:pt idx="618">
                  <c:v>2021</c:v>
                </c:pt>
                <c:pt idx="619">
                  <c:v>2021</c:v>
                </c:pt>
                <c:pt idx="620">
                  <c:v>2021</c:v>
                </c:pt>
                <c:pt idx="621">
                  <c:v>2021</c:v>
                </c:pt>
                <c:pt idx="622">
                  <c:v>2021</c:v>
                </c:pt>
                <c:pt idx="623">
                  <c:v>2021</c:v>
                </c:pt>
                <c:pt idx="624">
                  <c:v>2022</c:v>
                </c:pt>
                <c:pt idx="625">
                  <c:v>2022</c:v>
                </c:pt>
                <c:pt idx="626">
                  <c:v>2022</c:v>
                </c:pt>
                <c:pt idx="627">
                  <c:v>2022</c:v>
                </c:pt>
                <c:pt idx="628">
                  <c:v>2022</c:v>
                </c:pt>
                <c:pt idx="629">
                  <c:v>2022</c:v>
                </c:pt>
                <c:pt idx="630">
                  <c:v>2022</c:v>
                </c:pt>
              </c:numCache>
            </c:numRef>
          </c:cat>
          <c:val>
            <c:numRef>
              <c:f>Sheet1!$D$2:$D$632</c:f>
              <c:numCache>
                <c:formatCode>#,##0</c:formatCode>
                <c:ptCount val="631"/>
                <c:pt idx="0">
                  <c:v>889</c:v>
                </c:pt>
                <c:pt idx="1">
                  <c:v>888</c:v>
                </c:pt>
                <c:pt idx="2">
                  <c:v>890</c:v>
                </c:pt>
                <c:pt idx="3">
                  <c:v>891</c:v>
                </c:pt>
                <c:pt idx="4">
                  <c:v>883</c:v>
                </c:pt>
                <c:pt idx="5">
                  <c:v>882</c:v>
                </c:pt>
                <c:pt idx="6">
                  <c:v>891</c:v>
                </c:pt>
                <c:pt idx="7">
                  <c:v>874</c:v>
                </c:pt>
                <c:pt idx="8">
                  <c:v>890</c:v>
                </c:pt>
                <c:pt idx="9">
                  <c:v>900</c:v>
                </c:pt>
                <c:pt idx="10">
                  <c:v>914</c:v>
                </c:pt>
                <c:pt idx="11">
                  <c:v>943</c:v>
                </c:pt>
                <c:pt idx="12">
                  <c:v>971</c:v>
                </c:pt>
                <c:pt idx="13">
                  <c:v>994</c:v>
                </c:pt>
                <c:pt idx="14">
                  <c:v>1025</c:v>
                </c:pt>
                <c:pt idx="15">
                  <c:v>1062</c:v>
                </c:pt>
                <c:pt idx="16">
                  <c:v>1093</c:v>
                </c:pt>
                <c:pt idx="17">
                  <c:v>1127</c:v>
                </c:pt>
                <c:pt idx="18">
                  <c:v>1160</c:v>
                </c:pt>
                <c:pt idx="19">
                  <c:v>1185</c:v>
                </c:pt>
                <c:pt idx="20">
                  <c:v>1205</c:v>
                </c:pt>
                <c:pt idx="21">
                  <c:v>1224</c:v>
                </c:pt>
                <c:pt idx="22">
                  <c:v>1262</c:v>
                </c:pt>
                <c:pt idx="23">
                  <c:v>1285</c:v>
                </c:pt>
                <c:pt idx="24">
                  <c:v>1316</c:v>
                </c:pt>
                <c:pt idx="25">
                  <c:v>1294</c:v>
                </c:pt>
                <c:pt idx="26">
                  <c:v>1359</c:v>
                </c:pt>
                <c:pt idx="27">
                  <c:v>1384</c:v>
                </c:pt>
                <c:pt idx="28">
                  <c:v>1403</c:v>
                </c:pt>
                <c:pt idx="29">
                  <c:v>1429</c:v>
                </c:pt>
                <c:pt idx="30">
                  <c:v>1449</c:v>
                </c:pt>
                <c:pt idx="31">
                  <c:v>1476</c:v>
                </c:pt>
                <c:pt idx="32">
                  <c:v>1499</c:v>
                </c:pt>
                <c:pt idx="33">
                  <c:v>1542</c:v>
                </c:pt>
                <c:pt idx="34">
                  <c:v>1573</c:v>
                </c:pt>
                <c:pt idx="35">
                  <c:v>1588</c:v>
                </c:pt>
                <c:pt idx="36">
                  <c:v>1607</c:v>
                </c:pt>
                <c:pt idx="37">
                  <c:v>1628</c:v>
                </c:pt>
                <c:pt idx="38">
                  <c:v>1626</c:v>
                </c:pt>
                <c:pt idx="39">
                  <c:v>1619</c:v>
                </c:pt>
                <c:pt idx="40">
                  <c:v>1624</c:v>
                </c:pt>
                <c:pt idx="41">
                  <c:v>1599</c:v>
                </c:pt>
                <c:pt idx="42">
                  <c:v>1606</c:v>
                </c:pt>
                <c:pt idx="43">
                  <c:v>1594</c:v>
                </c:pt>
                <c:pt idx="44">
                  <c:v>1578</c:v>
                </c:pt>
                <c:pt idx="45">
                  <c:v>1540</c:v>
                </c:pt>
                <c:pt idx="46">
                  <c:v>1522</c:v>
                </c:pt>
                <c:pt idx="47">
                  <c:v>1495</c:v>
                </c:pt>
                <c:pt idx="48">
                  <c:v>1465</c:v>
                </c:pt>
                <c:pt idx="49">
                  <c:v>1459</c:v>
                </c:pt>
                <c:pt idx="50">
                  <c:v>1416</c:v>
                </c:pt>
                <c:pt idx="51">
                  <c:v>1390</c:v>
                </c:pt>
                <c:pt idx="52">
                  <c:v>1353</c:v>
                </c:pt>
                <c:pt idx="53">
                  <c:v>1321</c:v>
                </c:pt>
                <c:pt idx="54">
                  <c:v>1276</c:v>
                </c:pt>
                <c:pt idx="55">
                  <c:v>1230</c:v>
                </c:pt>
                <c:pt idx="56">
                  <c:v>1179</c:v>
                </c:pt>
                <c:pt idx="57">
                  <c:v>1129</c:v>
                </c:pt>
                <c:pt idx="58">
                  <c:v>1075</c:v>
                </c:pt>
                <c:pt idx="59">
                  <c:v>1030</c:v>
                </c:pt>
                <c:pt idx="60">
                  <c:v>990</c:v>
                </c:pt>
                <c:pt idx="61">
                  <c:v>962</c:v>
                </c:pt>
                <c:pt idx="62">
                  <c:v>924</c:v>
                </c:pt>
                <c:pt idx="63">
                  <c:v>895</c:v>
                </c:pt>
                <c:pt idx="64">
                  <c:v>873</c:v>
                </c:pt>
                <c:pt idx="65">
                  <c:v>854</c:v>
                </c:pt>
                <c:pt idx="66">
                  <c:v>850</c:v>
                </c:pt>
                <c:pt idx="67">
                  <c:v>843</c:v>
                </c:pt>
                <c:pt idx="68">
                  <c:v>835</c:v>
                </c:pt>
                <c:pt idx="69">
                  <c:v>843</c:v>
                </c:pt>
                <c:pt idx="70">
                  <c:v>828</c:v>
                </c:pt>
                <c:pt idx="71">
                  <c:v>820</c:v>
                </c:pt>
                <c:pt idx="72">
                  <c:v>827</c:v>
                </c:pt>
                <c:pt idx="73">
                  <c:v>812</c:v>
                </c:pt>
                <c:pt idx="74">
                  <c:v>840</c:v>
                </c:pt>
                <c:pt idx="75">
                  <c:v>843</c:v>
                </c:pt>
                <c:pt idx="76">
                  <c:v>844</c:v>
                </c:pt>
                <c:pt idx="77">
                  <c:v>856</c:v>
                </c:pt>
                <c:pt idx="78">
                  <c:v>858</c:v>
                </c:pt>
                <c:pt idx="79">
                  <c:v>869</c:v>
                </c:pt>
                <c:pt idx="80">
                  <c:v>895</c:v>
                </c:pt>
                <c:pt idx="81">
                  <c:v>914</c:v>
                </c:pt>
                <c:pt idx="82">
                  <c:v>930</c:v>
                </c:pt>
                <c:pt idx="83">
                  <c:v>947</c:v>
                </c:pt>
                <c:pt idx="84">
                  <c:v>963</c:v>
                </c:pt>
                <c:pt idx="85">
                  <c:v>982</c:v>
                </c:pt>
                <c:pt idx="86">
                  <c:v>1009</c:v>
                </c:pt>
                <c:pt idx="87">
                  <c:v>1041</c:v>
                </c:pt>
                <c:pt idx="88">
                  <c:v>1078</c:v>
                </c:pt>
                <c:pt idx="89">
                  <c:v>1100</c:v>
                </c:pt>
                <c:pt idx="90">
                  <c:v>1127</c:v>
                </c:pt>
                <c:pt idx="91">
                  <c:v>1146</c:v>
                </c:pt>
                <c:pt idx="92">
                  <c:v>1154</c:v>
                </c:pt>
                <c:pt idx="93">
                  <c:v>1185</c:v>
                </c:pt>
                <c:pt idx="94">
                  <c:v>1201</c:v>
                </c:pt>
                <c:pt idx="95">
                  <c:v>1234</c:v>
                </c:pt>
                <c:pt idx="96">
                  <c:v>1238</c:v>
                </c:pt>
                <c:pt idx="97">
                  <c:v>1247</c:v>
                </c:pt>
                <c:pt idx="98">
                  <c:v>1259</c:v>
                </c:pt>
                <c:pt idx="99">
                  <c:v>1284</c:v>
                </c:pt>
                <c:pt idx="100">
                  <c:v>1295</c:v>
                </c:pt>
                <c:pt idx="101">
                  <c:v>1308</c:v>
                </c:pt>
                <c:pt idx="102">
                  <c:v>1308</c:v>
                </c:pt>
                <c:pt idx="103">
                  <c:v>1306</c:v>
                </c:pt>
                <c:pt idx="104">
                  <c:v>1310</c:v>
                </c:pt>
                <c:pt idx="105">
                  <c:v>1317</c:v>
                </c:pt>
                <c:pt idx="106">
                  <c:v>1330</c:v>
                </c:pt>
                <c:pt idx="107">
                  <c:v>1344</c:v>
                </c:pt>
                <c:pt idx="108">
                  <c:v>1327</c:v>
                </c:pt>
                <c:pt idx="109">
                  <c:v>1315</c:v>
                </c:pt>
                <c:pt idx="110">
                  <c:v>1288</c:v>
                </c:pt>
                <c:pt idx="111">
                  <c:v>1260</c:v>
                </c:pt>
                <c:pt idx="112">
                  <c:v>1253</c:v>
                </c:pt>
                <c:pt idx="113">
                  <c:v>1265</c:v>
                </c:pt>
                <c:pt idx="114">
                  <c:v>1258</c:v>
                </c:pt>
                <c:pt idx="115">
                  <c:v>1251</c:v>
                </c:pt>
                <c:pt idx="116">
                  <c:v>1233</c:v>
                </c:pt>
                <c:pt idx="117">
                  <c:v>1220</c:v>
                </c:pt>
                <c:pt idx="118">
                  <c:v>1187</c:v>
                </c:pt>
                <c:pt idx="119">
                  <c:v>1157</c:v>
                </c:pt>
                <c:pt idx="120">
                  <c:v>1134</c:v>
                </c:pt>
                <c:pt idx="121">
                  <c:v>1074</c:v>
                </c:pt>
                <c:pt idx="122">
                  <c:v>1044</c:v>
                </c:pt>
                <c:pt idx="123">
                  <c:v>976</c:v>
                </c:pt>
                <c:pt idx="124">
                  <c:v>912</c:v>
                </c:pt>
                <c:pt idx="125">
                  <c:v>881</c:v>
                </c:pt>
                <c:pt idx="126">
                  <c:v>860</c:v>
                </c:pt>
                <c:pt idx="127">
                  <c:v>854</c:v>
                </c:pt>
                <c:pt idx="128">
                  <c:v>873</c:v>
                </c:pt>
                <c:pt idx="129">
                  <c:v>894</c:v>
                </c:pt>
                <c:pt idx="130">
                  <c:v>906</c:v>
                </c:pt>
                <c:pt idx="131">
                  <c:v>913</c:v>
                </c:pt>
                <c:pt idx="132">
                  <c:v>930</c:v>
                </c:pt>
                <c:pt idx="133">
                  <c:v>926</c:v>
                </c:pt>
                <c:pt idx="134">
                  <c:v>915</c:v>
                </c:pt>
                <c:pt idx="135">
                  <c:v>902</c:v>
                </c:pt>
                <c:pt idx="136">
                  <c:v>887</c:v>
                </c:pt>
                <c:pt idx="137">
                  <c:v>854</c:v>
                </c:pt>
                <c:pt idx="138">
                  <c:v>827</c:v>
                </c:pt>
                <c:pt idx="139">
                  <c:v>801</c:v>
                </c:pt>
                <c:pt idx="140">
                  <c:v>770</c:v>
                </c:pt>
                <c:pt idx="141">
                  <c:v>737</c:v>
                </c:pt>
                <c:pt idx="142">
                  <c:v>711</c:v>
                </c:pt>
                <c:pt idx="143">
                  <c:v>694</c:v>
                </c:pt>
                <c:pt idx="144">
                  <c:v>686</c:v>
                </c:pt>
                <c:pt idx="145">
                  <c:v>687</c:v>
                </c:pt>
                <c:pt idx="146">
                  <c:v>676</c:v>
                </c:pt>
                <c:pt idx="147">
                  <c:v>669</c:v>
                </c:pt>
                <c:pt idx="148">
                  <c:v>661</c:v>
                </c:pt>
                <c:pt idx="149">
                  <c:v>654</c:v>
                </c:pt>
                <c:pt idx="150">
                  <c:v>668</c:v>
                </c:pt>
                <c:pt idx="151">
                  <c:v>670</c:v>
                </c:pt>
                <c:pt idx="152">
                  <c:v>686</c:v>
                </c:pt>
                <c:pt idx="153">
                  <c:v>697</c:v>
                </c:pt>
                <c:pt idx="154">
                  <c:v>717</c:v>
                </c:pt>
                <c:pt idx="155">
                  <c:v>735</c:v>
                </c:pt>
                <c:pt idx="156">
                  <c:v>760</c:v>
                </c:pt>
                <c:pt idx="157">
                  <c:v>798</c:v>
                </c:pt>
                <c:pt idx="158">
                  <c:v>824</c:v>
                </c:pt>
                <c:pt idx="159">
                  <c:v>854</c:v>
                </c:pt>
                <c:pt idx="160">
                  <c:v>891</c:v>
                </c:pt>
                <c:pt idx="161">
                  <c:v>925</c:v>
                </c:pt>
                <c:pt idx="162">
                  <c:v>958</c:v>
                </c:pt>
                <c:pt idx="163">
                  <c:v>976</c:v>
                </c:pt>
                <c:pt idx="164">
                  <c:v>990</c:v>
                </c:pt>
                <c:pt idx="165">
                  <c:v>996</c:v>
                </c:pt>
                <c:pt idx="166">
                  <c:v>1016</c:v>
                </c:pt>
                <c:pt idx="167">
                  <c:v>1026</c:v>
                </c:pt>
                <c:pt idx="168">
                  <c:v>1040</c:v>
                </c:pt>
                <c:pt idx="169">
                  <c:v>1039</c:v>
                </c:pt>
                <c:pt idx="170">
                  <c:v>1069</c:v>
                </c:pt>
                <c:pt idx="171">
                  <c:v>1086</c:v>
                </c:pt>
                <c:pt idx="172">
                  <c:v>1081</c:v>
                </c:pt>
                <c:pt idx="173">
                  <c:v>1093</c:v>
                </c:pt>
                <c:pt idx="174">
                  <c:v>1098</c:v>
                </c:pt>
                <c:pt idx="175">
                  <c:v>1087</c:v>
                </c:pt>
                <c:pt idx="176">
                  <c:v>1089</c:v>
                </c:pt>
                <c:pt idx="177">
                  <c:v>1081</c:v>
                </c:pt>
                <c:pt idx="178">
                  <c:v>1080</c:v>
                </c:pt>
                <c:pt idx="179">
                  <c:v>1080</c:v>
                </c:pt>
                <c:pt idx="180">
                  <c:v>1074</c:v>
                </c:pt>
                <c:pt idx="181">
                  <c:v>1067</c:v>
                </c:pt>
                <c:pt idx="182">
                  <c:v>1065</c:v>
                </c:pt>
                <c:pt idx="183">
                  <c:v>1085</c:v>
                </c:pt>
                <c:pt idx="184">
                  <c:v>1088</c:v>
                </c:pt>
                <c:pt idx="185">
                  <c:v>1071</c:v>
                </c:pt>
                <c:pt idx="186">
                  <c:v>1070</c:v>
                </c:pt>
                <c:pt idx="187">
                  <c:v>1075</c:v>
                </c:pt>
                <c:pt idx="188">
                  <c:v>1063</c:v>
                </c:pt>
                <c:pt idx="189">
                  <c:v>1085</c:v>
                </c:pt>
                <c:pt idx="190">
                  <c:v>1088</c:v>
                </c:pt>
                <c:pt idx="191">
                  <c:v>1094</c:v>
                </c:pt>
                <c:pt idx="192">
                  <c:v>1100</c:v>
                </c:pt>
                <c:pt idx="193">
                  <c:v>1111</c:v>
                </c:pt>
                <c:pt idx="194">
                  <c:v>1106</c:v>
                </c:pt>
                <c:pt idx="195">
                  <c:v>1135</c:v>
                </c:pt>
                <c:pt idx="196">
                  <c:v>1137</c:v>
                </c:pt>
                <c:pt idx="197">
                  <c:v>1149</c:v>
                </c:pt>
                <c:pt idx="198">
                  <c:v>1151</c:v>
                </c:pt>
                <c:pt idx="199">
                  <c:v>1157</c:v>
                </c:pt>
                <c:pt idx="200">
                  <c:v>1148</c:v>
                </c:pt>
                <c:pt idx="201">
                  <c:v>1136</c:v>
                </c:pt>
                <c:pt idx="202">
                  <c:v>1119</c:v>
                </c:pt>
                <c:pt idx="203">
                  <c:v>1107</c:v>
                </c:pt>
                <c:pt idx="204">
                  <c:v>1090</c:v>
                </c:pt>
                <c:pt idx="205">
                  <c:v>1096</c:v>
                </c:pt>
                <c:pt idx="206">
                  <c:v>1084</c:v>
                </c:pt>
                <c:pt idx="207">
                  <c:v>1079</c:v>
                </c:pt>
                <c:pt idx="208">
                  <c:v>1070</c:v>
                </c:pt>
                <c:pt idx="209">
                  <c:v>1060</c:v>
                </c:pt>
                <c:pt idx="210">
                  <c:v>1051</c:v>
                </c:pt>
                <c:pt idx="211">
                  <c:v>1045</c:v>
                </c:pt>
                <c:pt idx="212">
                  <c:v>1048</c:v>
                </c:pt>
                <c:pt idx="213">
                  <c:v>1041</c:v>
                </c:pt>
                <c:pt idx="214">
                  <c:v>1042</c:v>
                </c:pt>
                <c:pt idx="215">
                  <c:v>1018</c:v>
                </c:pt>
                <c:pt idx="216">
                  <c:v>1008</c:v>
                </c:pt>
                <c:pt idx="217">
                  <c:v>976</c:v>
                </c:pt>
                <c:pt idx="218">
                  <c:v>994</c:v>
                </c:pt>
                <c:pt idx="219">
                  <c:v>999</c:v>
                </c:pt>
                <c:pt idx="220">
                  <c:v>987</c:v>
                </c:pt>
                <c:pt idx="221">
                  <c:v>980</c:v>
                </c:pt>
                <c:pt idx="222">
                  <c:v>971</c:v>
                </c:pt>
                <c:pt idx="223">
                  <c:v>967</c:v>
                </c:pt>
                <c:pt idx="224">
                  <c:v>958</c:v>
                </c:pt>
                <c:pt idx="225">
                  <c:v>953</c:v>
                </c:pt>
                <c:pt idx="226">
                  <c:v>960</c:v>
                </c:pt>
                <c:pt idx="227">
                  <c:v>955</c:v>
                </c:pt>
                <c:pt idx="228">
                  <c:v>955</c:v>
                </c:pt>
                <c:pt idx="229">
                  <c:v>947</c:v>
                </c:pt>
                <c:pt idx="230">
                  <c:v>940</c:v>
                </c:pt>
                <c:pt idx="231">
                  <c:v>922</c:v>
                </c:pt>
                <c:pt idx="232">
                  <c:v>913</c:v>
                </c:pt>
                <c:pt idx="233">
                  <c:v>913</c:v>
                </c:pt>
                <c:pt idx="234">
                  <c:v>918</c:v>
                </c:pt>
                <c:pt idx="235">
                  <c:v>901</c:v>
                </c:pt>
                <c:pt idx="236">
                  <c:v>895</c:v>
                </c:pt>
                <c:pt idx="237">
                  <c:v>897</c:v>
                </c:pt>
                <c:pt idx="238">
                  <c:v>882</c:v>
                </c:pt>
                <c:pt idx="239">
                  <c:v>885</c:v>
                </c:pt>
                <c:pt idx="240">
                  <c:v>891</c:v>
                </c:pt>
                <c:pt idx="241">
                  <c:v>898</c:v>
                </c:pt>
                <c:pt idx="242">
                  <c:v>885</c:v>
                </c:pt>
                <c:pt idx="243">
                  <c:v>872</c:v>
                </c:pt>
                <c:pt idx="244">
                  <c:v>858</c:v>
                </c:pt>
                <c:pt idx="245">
                  <c:v>846</c:v>
                </c:pt>
                <c:pt idx="246">
                  <c:v>831</c:v>
                </c:pt>
                <c:pt idx="247">
                  <c:v>813</c:v>
                </c:pt>
                <c:pt idx="248">
                  <c:v>793</c:v>
                </c:pt>
                <c:pt idx="249">
                  <c:v>766</c:v>
                </c:pt>
                <c:pt idx="250">
                  <c:v>758</c:v>
                </c:pt>
                <c:pt idx="251">
                  <c:v>745</c:v>
                </c:pt>
                <c:pt idx="252">
                  <c:v>716</c:v>
                </c:pt>
                <c:pt idx="253">
                  <c:v>710</c:v>
                </c:pt>
                <c:pt idx="254">
                  <c:v>678</c:v>
                </c:pt>
                <c:pt idx="255">
                  <c:v>670</c:v>
                </c:pt>
                <c:pt idx="256">
                  <c:v>662</c:v>
                </c:pt>
                <c:pt idx="257">
                  <c:v>654</c:v>
                </c:pt>
                <c:pt idx="258">
                  <c:v>652</c:v>
                </c:pt>
                <c:pt idx="259">
                  <c:v>651</c:v>
                </c:pt>
                <c:pt idx="260">
                  <c:v>633</c:v>
                </c:pt>
                <c:pt idx="261">
                  <c:v>630</c:v>
                </c:pt>
                <c:pt idx="262">
                  <c:v>636</c:v>
                </c:pt>
                <c:pt idx="263">
                  <c:v>633</c:v>
                </c:pt>
                <c:pt idx="264">
                  <c:v>639</c:v>
                </c:pt>
                <c:pt idx="265">
                  <c:v>630</c:v>
                </c:pt>
                <c:pt idx="266">
                  <c:v>656</c:v>
                </c:pt>
                <c:pt idx="267">
                  <c:v>650</c:v>
                </c:pt>
                <c:pt idx="268">
                  <c:v>650</c:v>
                </c:pt>
                <c:pt idx="269">
                  <c:v>644</c:v>
                </c:pt>
                <c:pt idx="270">
                  <c:v>629</c:v>
                </c:pt>
                <c:pt idx="271">
                  <c:v>635</c:v>
                </c:pt>
                <c:pt idx="272">
                  <c:v>638</c:v>
                </c:pt>
                <c:pt idx="273">
                  <c:v>643</c:v>
                </c:pt>
                <c:pt idx="274">
                  <c:v>641</c:v>
                </c:pt>
                <c:pt idx="275">
                  <c:v>638</c:v>
                </c:pt>
                <c:pt idx="276">
                  <c:v>636</c:v>
                </c:pt>
                <c:pt idx="277">
                  <c:v>640</c:v>
                </c:pt>
                <c:pt idx="278">
                  <c:v>633</c:v>
                </c:pt>
                <c:pt idx="279">
                  <c:v>636</c:v>
                </c:pt>
                <c:pt idx="280">
                  <c:v>648</c:v>
                </c:pt>
                <c:pt idx="281">
                  <c:v>654</c:v>
                </c:pt>
                <c:pt idx="282">
                  <c:v>663</c:v>
                </c:pt>
                <c:pt idx="283">
                  <c:v>665</c:v>
                </c:pt>
                <c:pt idx="284">
                  <c:v>677</c:v>
                </c:pt>
                <c:pt idx="285">
                  <c:v>687</c:v>
                </c:pt>
                <c:pt idx="286">
                  <c:v>695</c:v>
                </c:pt>
                <c:pt idx="287">
                  <c:v>703</c:v>
                </c:pt>
                <c:pt idx="288">
                  <c:v>709</c:v>
                </c:pt>
                <c:pt idx="289">
                  <c:v>716</c:v>
                </c:pt>
                <c:pt idx="290">
                  <c:v>732</c:v>
                </c:pt>
                <c:pt idx="291">
                  <c:v>740</c:v>
                </c:pt>
                <c:pt idx="292">
                  <c:v>749</c:v>
                </c:pt>
                <c:pt idx="293">
                  <c:v>757</c:v>
                </c:pt>
                <c:pt idx="294">
                  <c:v>764</c:v>
                </c:pt>
                <c:pt idx="295">
                  <c:v>773</c:v>
                </c:pt>
                <c:pt idx="296">
                  <c:v>774</c:v>
                </c:pt>
                <c:pt idx="297">
                  <c:v>775</c:v>
                </c:pt>
                <c:pt idx="298">
                  <c:v>785</c:v>
                </c:pt>
                <c:pt idx="299">
                  <c:v>784</c:v>
                </c:pt>
                <c:pt idx="300">
                  <c:v>783</c:v>
                </c:pt>
                <c:pt idx="301">
                  <c:v>793</c:v>
                </c:pt>
                <c:pt idx="302">
                  <c:v>771</c:v>
                </c:pt>
                <c:pt idx="303">
                  <c:v>761</c:v>
                </c:pt>
                <c:pt idx="304">
                  <c:v>758</c:v>
                </c:pt>
                <c:pt idx="305">
                  <c:v>759</c:v>
                </c:pt>
                <c:pt idx="306">
                  <c:v>762</c:v>
                </c:pt>
                <c:pt idx="307">
                  <c:v>774</c:v>
                </c:pt>
                <c:pt idx="308">
                  <c:v>780</c:v>
                </c:pt>
                <c:pt idx="309">
                  <c:v>781</c:v>
                </c:pt>
                <c:pt idx="310">
                  <c:v>786</c:v>
                </c:pt>
                <c:pt idx="311">
                  <c:v>799</c:v>
                </c:pt>
                <c:pt idx="312">
                  <c:v>803</c:v>
                </c:pt>
                <c:pt idx="313">
                  <c:v>793</c:v>
                </c:pt>
                <c:pt idx="314">
                  <c:v>814</c:v>
                </c:pt>
                <c:pt idx="315">
                  <c:v>827</c:v>
                </c:pt>
                <c:pt idx="316">
                  <c:v>832</c:v>
                </c:pt>
                <c:pt idx="317">
                  <c:v>826</c:v>
                </c:pt>
                <c:pt idx="318">
                  <c:v>824</c:v>
                </c:pt>
                <c:pt idx="319">
                  <c:v>820</c:v>
                </c:pt>
                <c:pt idx="320">
                  <c:v>824</c:v>
                </c:pt>
                <c:pt idx="321">
                  <c:v>821</c:v>
                </c:pt>
                <c:pt idx="322">
                  <c:v>829</c:v>
                </c:pt>
                <c:pt idx="323">
                  <c:v>814</c:v>
                </c:pt>
                <c:pt idx="324">
                  <c:v>817</c:v>
                </c:pt>
                <c:pt idx="325">
                  <c:v>810</c:v>
                </c:pt>
                <c:pt idx="326">
                  <c:v>808</c:v>
                </c:pt>
                <c:pt idx="327">
                  <c:v>810</c:v>
                </c:pt>
                <c:pt idx="328">
                  <c:v>816</c:v>
                </c:pt>
                <c:pt idx="329">
                  <c:v>826</c:v>
                </c:pt>
                <c:pt idx="330">
                  <c:v>836</c:v>
                </c:pt>
                <c:pt idx="331">
                  <c:v>836</c:v>
                </c:pt>
                <c:pt idx="332">
                  <c:v>846</c:v>
                </c:pt>
                <c:pt idx="333">
                  <c:v>858</c:v>
                </c:pt>
                <c:pt idx="334">
                  <c:v>865</c:v>
                </c:pt>
                <c:pt idx="335">
                  <c:v>872</c:v>
                </c:pt>
                <c:pt idx="336">
                  <c:v>886</c:v>
                </c:pt>
                <c:pt idx="337">
                  <c:v>896</c:v>
                </c:pt>
                <c:pt idx="338">
                  <c:v>905</c:v>
                </c:pt>
                <c:pt idx="339">
                  <c:v>906</c:v>
                </c:pt>
                <c:pt idx="340">
                  <c:v>912</c:v>
                </c:pt>
                <c:pt idx="341">
                  <c:v>927</c:v>
                </c:pt>
                <c:pt idx="342">
                  <c:v>938</c:v>
                </c:pt>
                <c:pt idx="343">
                  <c:v>941</c:v>
                </c:pt>
                <c:pt idx="344">
                  <c:v>952</c:v>
                </c:pt>
                <c:pt idx="345">
                  <c:v>972</c:v>
                </c:pt>
                <c:pt idx="346">
                  <c:v>976</c:v>
                </c:pt>
                <c:pt idx="347">
                  <c:v>1003</c:v>
                </c:pt>
                <c:pt idx="348">
                  <c:v>973</c:v>
                </c:pt>
                <c:pt idx="349">
                  <c:v>989</c:v>
                </c:pt>
                <c:pt idx="350">
                  <c:v>994</c:v>
                </c:pt>
                <c:pt idx="351">
                  <c:v>991</c:v>
                </c:pt>
                <c:pt idx="352">
                  <c:v>989</c:v>
                </c:pt>
                <c:pt idx="353">
                  <c:v>981</c:v>
                </c:pt>
                <c:pt idx="354">
                  <c:v>983</c:v>
                </c:pt>
                <c:pt idx="355">
                  <c:v>989</c:v>
                </c:pt>
                <c:pt idx="356">
                  <c:v>983</c:v>
                </c:pt>
                <c:pt idx="357">
                  <c:v>983</c:v>
                </c:pt>
                <c:pt idx="358">
                  <c:v>983</c:v>
                </c:pt>
                <c:pt idx="359">
                  <c:v>983</c:v>
                </c:pt>
                <c:pt idx="360">
                  <c:v>991</c:v>
                </c:pt>
                <c:pt idx="361">
                  <c:v>998</c:v>
                </c:pt>
                <c:pt idx="362">
                  <c:v>988</c:v>
                </c:pt>
                <c:pt idx="363">
                  <c:v>989</c:v>
                </c:pt>
                <c:pt idx="364">
                  <c:v>985</c:v>
                </c:pt>
                <c:pt idx="365">
                  <c:v>982</c:v>
                </c:pt>
                <c:pt idx="366">
                  <c:v>979</c:v>
                </c:pt>
                <c:pt idx="367">
                  <c:v>976</c:v>
                </c:pt>
                <c:pt idx="368">
                  <c:v>970</c:v>
                </c:pt>
                <c:pt idx="369">
                  <c:v>972</c:v>
                </c:pt>
                <c:pt idx="370">
                  <c:v>970</c:v>
                </c:pt>
                <c:pt idx="371">
                  <c:v>969</c:v>
                </c:pt>
                <c:pt idx="372">
                  <c:v>986</c:v>
                </c:pt>
                <c:pt idx="373">
                  <c:v>987</c:v>
                </c:pt>
                <c:pt idx="374">
                  <c:v>1001</c:v>
                </c:pt>
                <c:pt idx="375">
                  <c:v>1007</c:v>
                </c:pt>
                <c:pt idx="376">
                  <c:v>1015</c:v>
                </c:pt>
                <c:pt idx="377">
                  <c:v>1013</c:v>
                </c:pt>
                <c:pt idx="378">
                  <c:v>1017</c:v>
                </c:pt>
                <c:pt idx="379">
                  <c:v>1011</c:v>
                </c:pt>
                <c:pt idx="380">
                  <c:v>1014</c:v>
                </c:pt>
                <c:pt idx="381">
                  <c:v>1008</c:v>
                </c:pt>
                <c:pt idx="382">
                  <c:v>1011</c:v>
                </c:pt>
                <c:pt idx="383">
                  <c:v>996</c:v>
                </c:pt>
                <c:pt idx="384">
                  <c:v>996</c:v>
                </c:pt>
                <c:pt idx="385">
                  <c:v>1005</c:v>
                </c:pt>
                <c:pt idx="386">
                  <c:v>1013</c:v>
                </c:pt>
                <c:pt idx="387">
                  <c:v>1011</c:v>
                </c:pt>
                <c:pt idx="388">
                  <c:v>1019</c:v>
                </c:pt>
                <c:pt idx="389">
                  <c:v>1023</c:v>
                </c:pt>
                <c:pt idx="390">
                  <c:v>1029</c:v>
                </c:pt>
                <c:pt idx="391">
                  <c:v>1013</c:v>
                </c:pt>
                <c:pt idx="392">
                  <c:v>1024</c:v>
                </c:pt>
                <c:pt idx="393">
                  <c:v>1026</c:v>
                </c:pt>
                <c:pt idx="394">
                  <c:v>1031</c:v>
                </c:pt>
                <c:pt idx="395">
                  <c:v>1033</c:v>
                </c:pt>
                <c:pt idx="396">
                  <c:v>1049</c:v>
                </c:pt>
                <c:pt idx="397">
                  <c:v>1044</c:v>
                </c:pt>
                <c:pt idx="398">
                  <c:v>1044</c:v>
                </c:pt>
                <c:pt idx="399">
                  <c:v>1043</c:v>
                </c:pt>
                <c:pt idx="400">
                  <c:v>1047</c:v>
                </c:pt>
                <c:pt idx="401">
                  <c:v>1064</c:v>
                </c:pt>
                <c:pt idx="402">
                  <c:v>1078</c:v>
                </c:pt>
                <c:pt idx="403">
                  <c:v>1102</c:v>
                </c:pt>
                <c:pt idx="404">
                  <c:v>1121</c:v>
                </c:pt>
                <c:pt idx="405">
                  <c:v>1135</c:v>
                </c:pt>
                <c:pt idx="406">
                  <c:v>1158</c:v>
                </c:pt>
                <c:pt idx="407">
                  <c:v>1183</c:v>
                </c:pt>
                <c:pt idx="408">
                  <c:v>1191</c:v>
                </c:pt>
                <c:pt idx="409">
                  <c:v>1197</c:v>
                </c:pt>
                <c:pt idx="410">
                  <c:v>1219</c:v>
                </c:pt>
                <c:pt idx="411">
                  <c:v>1222</c:v>
                </c:pt>
                <c:pt idx="412">
                  <c:v>1233</c:v>
                </c:pt>
                <c:pt idx="413">
                  <c:v>1229</c:v>
                </c:pt>
                <c:pt idx="414">
                  <c:v>1247</c:v>
                </c:pt>
                <c:pt idx="415">
                  <c:v>1238</c:v>
                </c:pt>
                <c:pt idx="416">
                  <c:v>1247</c:v>
                </c:pt>
                <c:pt idx="417">
                  <c:v>1264</c:v>
                </c:pt>
                <c:pt idx="418">
                  <c:v>1268</c:v>
                </c:pt>
                <c:pt idx="419">
                  <c:v>1280</c:v>
                </c:pt>
                <c:pt idx="420">
                  <c:v>1302</c:v>
                </c:pt>
                <c:pt idx="421">
                  <c:v>1322</c:v>
                </c:pt>
                <c:pt idx="422">
                  <c:v>1311</c:v>
                </c:pt>
                <c:pt idx="423">
                  <c:v>1324</c:v>
                </c:pt>
                <c:pt idx="424">
                  <c:v>1322</c:v>
                </c:pt>
                <c:pt idx="425">
                  <c:v>1329</c:v>
                </c:pt>
                <c:pt idx="426">
                  <c:v>1338</c:v>
                </c:pt>
                <c:pt idx="427">
                  <c:v>1356</c:v>
                </c:pt>
                <c:pt idx="428">
                  <c:v>1377</c:v>
                </c:pt>
                <c:pt idx="429">
                  <c:v>1376</c:v>
                </c:pt>
                <c:pt idx="430">
                  <c:v>1395</c:v>
                </c:pt>
                <c:pt idx="431">
                  <c:v>1405</c:v>
                </c:pt>
                <c:pt idx="432">
                  <c:v>1424</c:v>
                </c:pt>
                <c:pt idx="433">
                  <c:v>1423</c:v>
                </c:pt>
                <c:pt idx="434">
                  <c:v>1423</c:v>
                </c:pt>
                <c:pt idx="435">
                  <c:v>1401</c:v>
                </c:pt>
                <c:pt idx="436">
                  <c:v>1409</c:v>
                </c:pt>
                <c:pt idx="437">
                  <c:v>1383</c:v>
                </c:pt>
                <c:pt idx="438">
                  <c:v>1363</c:v>
                </c:pt>
                <c:pt idx="439">
                  <c:v>1339</c:v>
                </c:pt>
                <c:pt idx="440">
                  <c:v>1317</c:v>
                </c:pt>
                <c:pt idx="441">
                  <c:v>1283</c:v>
                </c:pt>
                <c:pt idx="442">
                  <c:v>1265</c:v>
                </c:pt>
                <c:pt idx="443">
                  <c:v>1247</c:v>
                </c:pt>
                <c:pt idx="444">
                  <c:v>1217</c:v>
                </c:pt>
                <c:pt idx="445">
                  <c:v>1206</c:v>
                </c:pt>
                <c:pt idx="446">
                  <c:v>1192</c:v>
                </c:pt>
                <c:pt idx="447">
                  <c:v>1181</c:v>
                </c:pt>
                <c:pt idx="448">
                  <c:v>1164</c:v>
                </c:pt>
                <c:pt idx="449">
                  <c:v>1161</c:v>
                </c:pt>
                <c:pt idx="450">
                  <c:v>1144</c:v>
                </c:pt>
                <c:pt idx="451">
                  <c:v>1123</c:v>
                </c:pt>
                <c:pt idx="452">
                  <c:v>1108</c:v>
                </c:pt>
                <c:pt idx="453">
                  <c:v>1096</c:v>
                </c:pt>
                <c:pt idx="454">
                  <c:v>1080</c:v>
                </c:pt>
                <c:pt idx="455">
                  <c:v>1059</c:v>
                </c:pt>
                <c:pt idx="456">
                  <c:v>1041</c:v>
                </c:pt>
                <c:pt idx="457">
                  <c:v>1025</c:v>
                </c:pt>
                <c:pt idx="458">
                  <c:v>1014</c:v>
                </c:pt>
                <c:pt idx="459">
                  <c:v>1009</c:v>
                </c:pt>
                <c:pt idx="460">
                  <c:v>991</c:v>
                </c:pt>
                <c:pt idx="461">
                  <c:v>975</c:v>
                </c:pt>
                <c:pt idx="462">
                  <c:v>955</c:v>
                </c:pt>
                <c:pt idx="463">
                  <c:v>936</c:v>
                </c:pt>
                <c:pt idx="464">
                  <c:v>904</c:v>
                </c:pt>
                <c:pt idx="465">
                  <c:v>876</c:v>
                </c:pt>
                <c:pt idx="466">
                  <c:v>842</c:v>
                </c:pt>
                <c:pt idx="467">
                  <c:v>806</c:v>
                </c:pt>
                <c:pt idx="468">
                  <c:v>783</c:v>
                </c:pt>
                <c:pt idx="469">
                  <c:v>756</c:v>
                </c:pt>
                <c:pt idx="470">
                  <c:v>717</c:v>
                </c:pt>
                <c:pt idx="471">
                  <c:v>677</c:v>
                </c:pt>
                <c:pt idx="472">
                  <c:v>650</c:v>
                </c:pt>
                <c:pt idx="473">
                  <c:v>627</c:v>
                </c:pt>
                <c:pt idx="474">
                  <c:v>611</c:v>
                </c:pt>
                <c:pt idx="475">
                  <c:v>588</c:v>
                </c:pt>
                <c:pt idx="476">
                  <c:v>576</c:v>
                </c:pt>
                <c:pt idx="477">
                  <c:v>554</c:v>
                </c:pt>
                <c:pt idx="478">
                  <c:v>532</c:v>
                </c:pt>
                <c:pt idx="479">
                  <c:v>517</c:v>
                </c:pt>
                <c:pt idx="480">
                  <c:v>501</c:v>
                </c:pt>
                <c:pt idx="481">
                  <c:v>493</c:v>
                </c:pt>
                <c:pt idx="482">
                  <c:v>492</c:v>
                </c:pt>
                <c:pt idx="483">
                  <c:v>488</c:v>
                </c:pt>
                <c:pt idx="484">
                  <c:v>476</c:v>
                </c:pt>
                <c:pt idx="485">
                  <c:v>447</c:v>
                </c:pt>
                <c:pt idx="486">
                  <c:v>443</c:v>
                </c:pt>
                <c:pt idx="487">
                  <c:v>444</c:v>
                </c:pt>
                <c:pt idx="488">
                  <c:v>439</c:v>
                </c:pt>
                <c:pt idx="489">
                  <c:v>436</c:v>
                </c:pt>
                <c:pt idx="490">
                  <c:v>431</c:v>
                </c:pt>
                <c:pt idx="491">
                  <c:v>427</c:v>
                </c:pt>
                <c:pt idx="492">
                  <c:v>431</c:v>
                </c:pt>
                <c:pt idx="493">
                  <c:v>424</c:v>
                </c:pt>
                <c:pt idx="494">
                  <c:v>420</c:v>
                </c:pt>
                <c:pt idx="495">
                  <c:v>417</c:v>
                </c:pt>
                <c:pt idx="496">
                  <c:v>415</c:v>
                </c:pt>
                <c:pt idx="497">
                  <c:v>416</c:v>
                </c:pt>
                <c:pt idx="498">
                  <c:v>417</c:v>
                </c:pt>
                <c:pt idx="499">
                  <c:v>414</c:v>
                </c:pt>
                <c:pt idx="500">
                  <c:v>417</c:v>
                </c:pt>
                <c:pt idx="501">
                  <c:v>422</c:v>
                </c:pt>
                <c:pt idx="502">
                  <c:v>433</c:v>
                </c:pt>
                <c:pt idx="503">
                  <c:v>434</c:v>
                </c:pt>
                <c:pt idx="504">
                  <c:v>441</c:v>
                </c:pt>
                <c:pt idx="505">
                  <c:v>450</c:v>
                </c:pt>
                <c:pt idx="506">
                  <c:v>458</c:v>
                </c:pt>
                <c:pt idx="507">
                  <c:v>463</c:v>
                </c:pt>
                <c:pt idx="508">
                  <c:v>474</c:v>
                </c:pt>
                <c:pt idx="509">
                  <c:v>486</c:v>
                </c:pt>
                <c:pt idx="510">
                  <c:v>490</c:v>
                </c:pt>
                <c:pt idx="511">
                  <c:v>495</c:v>
                </c:pt>
                <c:pt idx="512">
                  <c:v>511</c:v>
                </c:pt>
                <c:pt idx="513">
                  <c:v>520</c:v>
                </c:pt>
                <c:pt idx="514">
                  <c:v>534</c:v>
                </c:pt>
                <c:pt idx="515">
                  <c:v>551</c:v>
                </c:pt>
                <c:pt idx="516">
                  <c:v>559</c:v>
                </c:pt>
                <c:pt idx="517">
                  <c:v>581</c:v>
                </c:pt>
                <c:pt idx="518">
                  <c:v>596</c:v>
                </c:pt>
                <c:pt idx="519">
                  <c:v>606</c:v>
                </c:pt>
                <c:pt idx="520">
                  <c:v>620</c:v>
                </c:pt>
                <c:pt idx="521">
                  <c:v>629</c:v>
                </c:pt>
                <c:pt idx="522">
                  <c:v>640</c:v>
                </c:pt>
                <c:pt idx="523">
                  <c:v>654</c:v>
                </c:pt>
                <c:pt idx="524">
                  <c:v>661</c:v>
                </c:pt>
                <c:pt idx="525">
                  <c:v>670</c:v>
                </c:pt>
                <c:pt idx="526">
                  <c:v>687</c:v>
                </c:pt>
                <c:pt idx="527">
                  <c:v>707</c:v>
                </c:pt>
                <c:pt idx="528">
                  <c:v>713</c:v>
                </c:pt>
                <c:pt idx="529">
                  <c:v>714</c:v>
                </c:pt>
                <c:pt idx="530">
                  <c:v>726</c:v>
                </c:pt>
                <c:pt idx="531">
                  <c:v>743</c:v>
                </c:pt>
                <c:pt idx="532">
                  <c:v>754</c:v>
                </c:pt>
                <c:pt idx="533">
                  <c:v>771</c:v>
                </c:pt>
                <c:pt idx="534">
                  <c:v>790</c:v>
                </c:pt>
                <c:pt idx="535">
                  <c:v>793</c:v>
                </c:pt>
                <c:pt idx="536">
                  <c:v>797</c:v>
                </c:pt>
                <c:pt idx="537">
                  <c:v>806</c:v>
                </c:pt>
                <c:pt idx="538">
                  <c:v>814</c:v>
                </c:pt>
                <c:pt idx="539">
                  <c:v>826</c:v>
                </c:pt>
                <c:pt idx="540">
                  <c:v>830</c:v>
                </c:pt>
                <c:pt idx="541">
                  <c:v>830</c:v>
                </c:pt>
                <c:pt idx="542">
                  <c:v>843</c:v>
                </c:pt>
                <c:pt idx="543">
                  <c:v>868</c:v>
                </c:pt>
                <c:pt idx="544">
                  <c:v>878</c:v>
                </c:pt>
                <c:pt idx="545">
                  <c:v>896</c:v>
                </c:pt>
                <c:pt idx="546">
                  <c:v>908</c:v>
                </c:pt>
                <c:pt idx="547">
                  <c:v>921</c:v>
                </c:pt>
                <c:pt idx="548">
                  <c:v>939</c:v>
                </c:pt>
                <c:pt idx="549">
                  <c:v>943</c:v>
                </c:pt>
                <c:pt idx="550">
                  <c:v>962</c:v>
                </c:pt>
                <c:pt idx="551">
                  <c:v>970</c:v>
                </c:pt>
                <c:pt idx="552">
                  <c:v>968</c:v>
                </c:pt>
                <c:pt idx="553">
                  <c:v>982</c:v>
                </c:pt>
                <c:pt idx="554">
                  <c:v>987</c:v>
                </c:pt>
                <c:pt idx="555">
                  <c:v>998</c:v>
                </c:pt>
                <c:pt idx="556">
                  <c:v>1010</c:v>
                </c:pt>
                <c:pt idx="557">
                  <c:v>1016</c:v>
                </c:pt>
                <c:pt idx="558">
                  <c:v>1033</c:v>
                </c:pt>
                <c:pt idx="559">
                  <c:v>1038</c:v>
                </c:pt>
                <c:pt idx="560">
                  <c:v>1038</c:v>
                </c:pt>
                <c:pt idx="561">
                  <c:v>1053</c:v>
                </c:pt>
                <c:pt idx="562">
                  <c:v>1042</c:v>
                </c:pt>
                <c:pt idx="563">
                  <c:v>1057</c:v>
                </c:pt>
                <c:pt idx="564">
                  <c:v>1063</c:v>
                </c:pt>
                <c:pt idx="565">
                  <c:v>1070</c:v>
                </c:pt>
                <c:pt idx="566">
                  <c:v>1071</c:v>
                </c:pt>
                <c:pt idx="567">
                  <c:v>1075</c:v>
                </c:pt>
                <c:pt idx="568">
                  <c:v>1071</c:v>
                </c:pt>
                <c:pt idx="569">
                  <c:v>1073</c:v>
                </c:pt>
                <c:pt idx="570">
                  <c:v>1075</c:v>
                </c:pt>
                <c:pt idx="571">
                  <c:v>1083</c:v>
                </c:pt>
                <c:pt idx="572">
                  <c:v>1093</c:v>
                </c:pt>
                <c:pt idx="573">
                  <c:v>1101</c:v>
                </c:pt>
                <c:pt idx="574">
                  <c:v>1107</c:v>
                </c:pt>
                <c:pt idx="575">
                  <c:v>1100</c:v>
                </c:pt>
                <c:pt idx="576">
                  <c:v>1104</c:v>
                </c:pt>
                <c:pt idx="577">
                  <c:v>1110</c:v>
                </c:pt>
                <c:pt idx="578">
                  <c:v>1121</c:v>
                </c:pt>
                <c:pt idx="579">
                  <c:v>1125</c:v>
                </c:pt>
                <c:pt idx="580">
                  <c:v>1130</c:v>
                </c:pt>
                <c:pt idx="581">
                  <c:v>1126</c:v>
                </c:pt>
                <c:pt idx="582">
                  <c:v>1126</c:v>
                </c:pt>
                <c:pt idx="583">
                  <c:v>1129</c:v>
                </c:pt>
                <c:pt idx="584">
                  <c:v>1135</c:v>
                </c:pt>
                <c:pt idx="585">
                  <c:v>1142</c:v>
                </c:pt>
                <c:pt idx="586">
                  <c:v>1144</c:v>
                </c:pt>
                <c:pt idx="587">
                  <c:v>1148</c:v>
                </c:pt>
                <c:pt idx="588">
                  <c:v>1151</c:v>
                </c:pt>
                <c:pt idx="589">
                  <c:v>1140</c:v>
                </c:pt>
                <c:pt idx="590">
                  <c:v>1125</c:v>
                </c:pt>
                <c:pt idx="591">
                  <c:v>1123</c:v>
                </c:pt>
                <c:pt idx="592">
                  <c:v>1133</c:v>
                </c:pt>
                <c:pt idx="593">
                  <c:v>1144</c:v>
                </c:pt>
                <c:pt idx="594">
                  <c:v>1145</c:v>
                </c:pt>
                <c:pt idx="595">
                  <c:v>1151</c:v>
                </c:pt>
                <c:pt idx="596">
                  <c:v>1161</c:v>
                </c:pt>
                <c:pt idx="597">
                  <c:v>1161</c:v>
                </c:pt>
                <c:pt idx="598">
                  <c:v>1167</c:v>
                </c:pt>
                <c:pt idx="599">
                  <c:v>1178</c:v>
                </c:pt>
                <c:pt idx="600">
                  <c:v>1194</c:v>
                </c:pt>
                <c:pt idx="601">
                  <c:v>1213</c:v>
                </c:pt>
                <c:pt idx="602">
                  <c:v>1214</c:v>
                </c:pt>
                <c:pt idx="603">
                  <c:v>1194</c:v>
                </c:pt>
                <c:pt idx="604">
                  <c:v>1178</c:v>
                </c:pt>
                <c:pt idx="605">
                  <c:v>1184</c:v>
                </c:pt>
                <c:pt idx="606">
                  <c:v>1201</c:v>
                </c:pt>
                <c:pt idx="607">
                  <c:v>1214</c:v>
                </c:pt>
                <c:pt idx="608">
                  <c:v>1218</c:v>
                </c:pt>
                <c:pt idx="609">
                  <c:v>1229</c:v>
                </c:pt>
                <c:pt idx="610">
                  <c:v>1248</c:v>
                </c:pt>
                <c:pt idx="611">
                  <c:v>1261</c:v>
                </c:pt>
                <c:pt idx="612">
                  <c:v>1282</c:v>
                </c:pt>
                <c:pt idx="613">
                  <c:v>1288</c:v>
                </c:pt>
                <c:pt idx="614">
                  <c:v>1306</c:v>
                </c:pt>
                <c:pt idx="615">
                  <c:v>1322</c:v>
                </c:pt>
                <c:pt idx="616">
                  <c:v>1339</c:v>
                </c:pt>
                <c:pt idx="617">
                  <c:v>1372</c:v>
                </c:pt>
                <c:pt idx="618">
                  <c:v>1386</c:v>
                </c:pt>
                <c:pt idx="619">
                  <c:v>1413</c:v>
                </c:pt>
                <c:pt idx="620">
                  <c:v>1437</c:v>
                </c:pt>
                <c:pt idx="621">
                  <c:v>1465</c:v>
                </c:pt>
                <c:pt idx="622">
                  <c:v>1493</c:v>
                </c:pt>
                <c:pt idx="623">
                  <c:v>1525</c:v>
                </c:pt>
                <c:pt idx="624">
                  <c:v>1553</c:v>
                </c:pt>
                <c:pt idx="625">
                  <c:v>1582</c:v>
                </c:pt>
                <c:pt idx="626">
                  <c:v>1629</c:v>
                </c:pt>
                <c:pt idx="627">
                  <c:v>1668</c:v>
                </c:pt>
                <c:pt idx="628">
                  <c:v>1677</c:v>
                </c:pt>
                <c:pt idx="629">
                  <c:v>1680</c:v>
                </c:pt>
                <c:pt idx="630">
                  <c:v>1678</c:v>
                </c:pt>
              </c:numCache>
            </c:numRef>
          </c:val>
          <c:extLst>
            <c:ext xmlns:c16="http://schemas.microsoft.com/office/drawing/2014/chart" uri="{C3380CC4-5D6E-409C-BE32-E72D297353CC}">
              <c16:uniqueId val="{00000000-EAC9-4A63-8A62-092D11DDD069}"/>
            </c:ext>
          </c:extLst>
        </c:ser>
        <c:dLbls>
          <c:showLegendKey val="0"/>
          <c:showVal val="0"/>
          <c:showCatName val="0"/>
          <c:showSerName val="0"/>
          <c:showPercent val="0"/>
          <c:showBubbleSize val="0"/>
        </c:dLbls>
        <c:axId val="652602992"/>
        <c:axId val="652599712"/>
      </c:areaChart>
      <c:lineChart>
        <c:grouping val="standard"/>
        <c:varyColors val="0"/>
        <c:ser>
          <c:idx val="1"/>
          <c:order val="0"/>
          <c:tx>
            <c:strRef>
              <c:f>Sheet1!$B$1</c:f>
              <c:strCache>
                <c:ptCount val="1"/>
                <c:pt idx="0">
                  <c:v>Single-Family</c:v>
                </c:pt>
              </c:strCache>
            </c:strRef>
          </c:tx>
          <c:spPr>
            <a:ln w="63500" cap="rnd">
              <a:solidFill>
                <a:srgbClr val="FF4D00"/>
              </a:solidFill>
              <a:prstDash val="solid"/>
              <a:round/>
            </a:ln>
            <a:effectLst/>
          </c:spPr>
          <c:marker>
            <c:symbol val="none"/>
          </c:marker>
          <c:cat>
            <c:numRef>
              <c:f>Sheet1!$A$2:$A$632</c:f>
              <c:numCache>
                <c:formatCode>General</c:formatCode>
                <c:ptCount val="631"/>
                <c:pt idx="0">
                  <c:v>1970</c:v>
                </c:pt>
                <c:pt idx="1">
                  <c:v>1970</c:v>
                </c:pt>
                <c:pt idx="2">
                  <c:v>1970</c:v>
                </c:pt>
                <c:pt idx="3">
                  <c:v>1970</c:v>
                </c:pt>
                <c:pt idx="4">
                  <c:v>1970</c:v>
                </c:pt>
                <c:pt idx="5">
                  <c:v>1970</c:v>
                </c:pt>
                <c:pt idx="6">
                  <c:v>1970</c:v>
                </c:pt>
                <c:pt idx="7">
                  <c:v>1970</c:v>
                </c:pt>
                <c:pt idx="8">
                  <c:v>1970</c:v>
                </c:pt>
                <c:pt idx="9">
                  <c:v>1970</c:v>
                </c:pt>
                <c:pt idx="10">
                  <c:v>1970</c:v>
                </c:pt>
                <c:pt idx="11">
                  <c:v>1970</c:v>
                </c:pt>
                <c:pt idx="12">
                  <c:v>1971</c:v>
                </c:pt>
                <c:pt idx="13">
                  <c:v>1971</c:v>
                </c:pt>
                <c:pt idx="14">
                  <c:v>1971</c:v>
                </c:pt>
                <c:pt idx="15">
                  <c:v>1971</c:v>
                </c:pt>
                <c:pt idx="16">
                  <c:v>1971</c:v>
                </c:pt>
                <c:pt idx="17">
                  <c:v>1971</c:v>
                </c:pt>
                <c:pt idx="18">
                  <c:v>1971</c:v>
                </c:pt>
                <c:pt idx="19">
                  <c:v>1971</c:v>
                </c:pt>
                <c:pt idx="20">
                  <c:v>1971</c:v>
                </c:pt>
                <c:pt idx="21">
                  <c:v>1971</c:v>
                </c:pt>
                <c:pt idx="22">
                  <c:v>1971</c:v>
                </c:pt>
                <c:pt idx="23">
                  <c:v>1971</c:v>
                </c:pt>
                <c:pt idx="24">
                  <c:v>1972</c:v>
                </c:pt>
                <c:pt idx="25">
                  <c:v>1972</c:v>
                </c:pt>
                <c:pt idx="26">
                  <c:v>1972</c:v>
                </c:pt>
                <c:pt idx="27">
                  <c:v>1972</c:v>
                </c:pt>
                <c:pt idx="28">
                  <c:v>1972</c:v>
                </c:pt>
                <c:pt idx="29">
                  <c:v>1972</c:v>
                </c:pt>
                <c:pt idx="30">
                  <c:v>1972</c:v>
                </c:pt>
                <c:pt idx="31">
                  <c:v>1972</c:v>
                </c:pt>
                <c:pt idx="32">
                  <c:v>1972</c:v>
                </c:pt>
                <c:pt idx="33">
                  <c:v>1972</c:v>
                </c:pt>
                <c:pt idx="34">
                  <c:v>1972</c:v>
                </c:pt>
                <c:pt idx="35">
                  <c:v>1972</c:v>
                </c:pt>
                <c:pt idx="36">
                  <c:v>1973</c:v>
                </c:pt>
                <c:pt idx="37">
                  <c:v>1973</c:v>
                </c:pt>
                <c:pt idx="38">
                  <c:v>1973</c:v>
                </c:pt>
                <c:pt idx="39">
                  <c:v>1973</c:v>
                </c:pt>
                <c:pt idx="40">
                  <c:v>1973</c:v>
                </c:pt>
                <c:pt idx="41">
                  <c:v>1973</c:v>
                </c:pt>
                <c:pt idx="42">
                  <c:v>1973</c:v>
                </c:pt>
                <c:pt idx="43">
                  <c:v>1973</c:v>
                </c:pt>
                <c:pt idx="44">
                  <c:v>1973</c:v>
                </c:pt>
                <c:pt idx="45">
                  <c:v>1973</c:v>
                </c:pt>
                <c:pt idx="46">
                  <c:v>1973</c:v>
                </c:pt>
                <c:pt idx="47">
                  <c:v>1973</c:v>
                </c:pt>
                <c:pt idx="48">
                  <c:v>1974</c:v>
                </c:pt>
                <c:pt idx="49">
                  <c:v>1974</c:v>
                </c:pt>
                <c:pt idx="50">
                  <c:v>1974</c:v>
                </c:pt>
                <c:pt idx="51">
                  <c:v>1974</c:v>
                </c:pt>
                <c:pt idx="52">
                  <c:v>1974</c:v>
                </c:pt>
                <c:pt idx="53">
                  <c:v>1974</c:v>
                </c:pt>
                <c:pt idx="54">
                  <c:v>1974</c:v>
                </c:pt>
                <c:pt idx="55">
                  <c:v>1974</c:v>
                </c:pt>
                <c:pt idx="56">
                  <c:v>1974</c:v>
                </c:pt>
                <c:pt idx="57">
                  <c:v>1974</c:v>
                </c:pt>
                <c:pt idx="58">
                  <c:v>1974</c:v>
                </c:pt>
                <c:pt idx="59">
                  <c:v>1974</c:v>
                </c:pt>
                <c:pt idx="60">
                  <c:v>1975</c:v>
                </c:pt>
                <c:pt idx="61">
                  <c:v>1975</c:v>
                </c:pt>
                <c:pt idx="62">
                  <c:v>1975</c:v>
                </c:pt>
                <c:pt idx="63">
                  <c:v>1975</c:v>
                </c:pt>
                <c:pt idx="64">
                  <c:v>1975</c:v>
                </c:pt>
                <c:pt idx="65">
                  <c:v>1975</c:v>
                </c:pt>
                <c:pt idx="66">
                  <c:v>1975</c:v>
                </c:pt>
                <c:pt idx="67">
                  <c:v>1975</c:v>
                </c:pt>
                <c:pt idx="68">
                  <c:v>1975</c:v>
                </c:pt>
                <c:pt idx="69">
                  <c:v>1975</c:v>
                </c:pt>
                <c:pt idx="70">
                  <c:v>1975</c:v>
                </c:pt>
                <c:pt idx="71">
                  <c:v>1975</c:v>
                </c:pt>
                <c:pt idx="72">
                  <c:v>1976</c:v>
                </c:pt>
                <c:pt idx="73">
                  <c:v>1976</c:v>
                </c:pt>
                <c:pt idx="74">
                  <c:v>1976</c:v>
                </c:pt>
                <c:pt idx="75">
                  <c:v>1976</c:v>
                </c:pt>
                <c:pt idx="76">
                  <c:v>1976</c:v>
                </c:pt>
                <c:pt idx="77">
                  <c:v>1976</c:v>
                </c:pt>
                <c:pt idx="78">
                  <c:v>1976</c:v>
                </c:pt>
                <c:pt idx="79">
                  <c:v>1976</c:v>
                </c:pt>
                <c:pt idx="80">
                  <c:v>1976</c:v>
                </c:pt>
                <c:pt idx="81">
                  <c:v>1976</c:v>
                </c:pt>
                <c:pt idx="82">
                  <c:v>1976</c:v>
                </c:pt>
                <c:pt idx="83">
                  <c:v>1976</c:v>
                </c:pt>
                <c:pt idx="84">
                  <c:v>1977</c:v>
                </c:pt>
                <c:pt idx="85">
                  <c:v>1977</c:v>
                </c:pt>
                <c:pt idx="86">
                  <c:v>1977</c:v>
                </c:pt>
                <c:pt idx="87">
                  <c:v>1977</c:v>
                </c:pt>
                <c:pt idx="88">
                  <c:v>1977</c:v>
                </c:pt>
                <c:pt idx="89">
                  <c:v>1977</c:v>
                </c:pt>
                <c:pt idx="90">
                  <c:v>1977</c:v>
                </c:pt>
                <c:pt idx="91">
                  <c:v>1977</c:v>
                </c:pt>
                <c:pt idx="92">
                  <c:v>1977</c:v>
                </c:pt>
                <c:pt idx="93">
                  <c:v>1977</c:v>
                </c:pt>
                <c:pt idx="94">
                  <c:v>1977</c:v>
                </c:pt>
                <c:pt idx="95">
                  <c:v>1977</c:v>
                </c:pt>
                <c:pt idx="96">
                  <c:v>1978</c:v>
                </c:pt>
                <c:pt idx="97">
                  <c:v>1978</c:v>
                </c:pt>
                <c:pt idx="98">
                  <c:v>1978</c:v>
                </c:pt>
                <c:pt idx="99">
                  <c:v>1978</c:v>
                </c:pt>
                <c:pt idx="100">
                  <c:v>1978</c:v>
                </c:pt>
                <c:pt idx="101">
                  <c:v>1978</c:v>
                </c:pt>
                <c:pt idx="102">
                  <c:v>1978</c:v>
                </c:pt>
                <c:pt idx="103">
                  <c:v>1978</c:v>
                </c:pt>
                <c:pt idx="104">
                  <c:v>1978</c:v>
                </c:pt>
                <c:pt idx="105">
                  <c:v>1978</c:v>
                </c:pt>
                <c:pt idx="106">
                  <c:v>1978</c:v>
                </c:pt>
                <c:pt idx="107">
                  <c:v>1978</c:v>
                </c:pt>
                <c:pt idx="108">
                  <c:v>1979</c:v>
                </c:pt>
                <c:pt idx="109">
                  <c:v>1979</c:v>
                </c:pt>
                <c:pt idx="110">
                  <c:v>1979</c:v>
                </c:pt>
                <c:pt idx="111">
                  <c:v>1979</c:v>
                </c:pt>
                <c:pt idx="112">
                  <c:v>1979</c:v>
                </c:pt>
                <c:pt idx="113">
                  <c:v>1979</c:v>
                </c:pt>
                <c:pt idx="114">
                  <c:v>1979</c:v>
                </c:pt>
                <c:pt idx="115">
                  <c:v>1979</c:v>
                </c:pt>
                <c:pt idx="116">
                  <c:v>1979</c:v>
                </c:pt>
                <c:pt idx="117">
                  <c:v>1979</c:v>
                </c:pt>
                <c:pt idx="118">
                  <c:v>1979</c:v>
                </c:pt>
                <c:pt idx="119">
                  <c:v>1979</c:v>
                </c:pt>
                <c:pt idx="120">
                  <c:v>1980</c:v>
                </c:pt>
                <c:pt idx="121">
                  <c:v>1980</c:v>
                </c:pt>
                <c:pt idx="122">
                  <c:v>1980</c:v>
                </c:pt>
                <c:pt idx="123">
                  <c:v>1980</c:v>
                </c:pt>
                <c:pt idx="124">
                  <c:v>1980</c:v>
                </c:pt>
                <c:pt idx="125">
                  <c:v>1980</c:v>
                </c:pt>
                <c:pt idx="126">
                  <c:v>1980</c:v>
                </c:pt>
                <c:pt idx="127">
                  <c:v>1980</c:v>
                </c:pt>
                <c:pt idx="128">
                  <c:v>1980</c:v>
                </c:pt>
                <c:pt idx="129">
                  <c:v>1980</c:v>
                </c:pt>
                <c:pt idx="130">
                  <c:v>1980</c:v>
                </c:pt>
                <c:pt idx="131">
                  <c:v>1980</c:v>
                </c:pt>
                <c:pt idx="132">
                  <c:v>1981</c:v>
                </c:pt>
                <c:pt idx="133">
                  <c:v>1981</c:v>
                </c:pt>
                <c:pt idx="134">
                  <c:v>1981</c:v>
                </c:pt>
                <c:pt idx="135">
                  <c:v>1981</c:v>
                </c:pt>
                <c:pt idx="136">
                  <c:v>1981</c:v>
                </c:pt>
                <c:pt idx="137">
                  <c:v>1981</c:v>
                </c:pt>
                <c:pt idx="138">
                  <c:v>1981</c:v>
                </c:pt>
                <c:pt idx="139">
                  <c:v>1981</c:v>
                </c:pt>
                <c:pt idx="140">
                  <c:v>1981</c:v>
                </c:pt>
                <c:pt idx="141">
                  <c:v>1981</c:v>
                </c:pt>
                <c:pt idx="142">
                  <c:v>1981</c:v>
                </c:pt>
                <c:pt idx="143">
                  <c:v>1981</c:v>
                </c:pt>
                <c:pt idx="144">
                  <c:v>1982</c:v>
                </c:pt>
                <c:pt idx="145">
                  <c:v>1982</c:v>
                </c:pt>
                <c:pt idx="146">
                  <c:v>1982</c:v>
                </c:pt>
                <c:pt idx="147">
                  <c:v>1982</c:v>
                </c:pt>
                <c:pt idx="148">
                  <c:v>1982</c:v>
                </c:pt>
                <c:pt idx="149">
                  <c:v>1982</c:v>
                </c:pt>
                <c:pt idx="150">
                  <c:v>1982</c:v>
                </c:pt>
                <c:pt idx="151">
                  <c:v>1982</c:v>
                </c:pt>
                <c:pt idx="152">
                  <c:v>1982</c:v>
                </c:pt>
                <c:pt idx="153">
                  <c:v>1982</c:v>
                </c:pt>
                <c:pt idx="154">
                  <c:v>1982</c:v>
                </c:pt>
                <c:pt idx="155">
                  <c:v>1982</c:v>
                </c:pt>
                <c:pt idx="156">
                  <c:v>1983</c:v>
                </c:pt>
                <c:pt idx="157">
                  <c:v>1983</c:v>
                </c:pt>
                <c:pt idx="158">
                  <c:v>1983</c:v>
                </c:pt>
                <c:pt idx="159">
                  <c:v>1983</c:v>
                </c:pt>
                <c:pt idx="160">
                  <c:v>1983</c:v>
                </c:pt>
                <c:pt idx="161">
                  <c:v>1983</c:v>
                </c:pt>
                <c:pt idx="162">
                  <c:v>1983</c:v>
                </c:pt>
                <c:pt idx="163">
                  <c:v>1983</c:v>
                </c:pt>
                <c:pt idx="164">
                  <c:v>1983</c:v>
                </c:pt>
                <c:pt idx="165">
                  <c:v>1983</c:v>
                </c:pt>
                <c:pt idx="166">
                  <c:v>1983</c:v>
                </c:pt>
                <c:pt idx="167">
                  <c:v>1983</c:v>
                </c:pt>
                <c:pt idx="168">
                  <c:v>1984</c:v>
                </c:pt>
                <c:pt idx="169">
                  <c:v>1984</c:v>
                </c:pt>
                <c:pt idx="170">
                  <c:v>1984</c:v>
                </c:pt>
                <c:pt idx="171">
                  <c:v>1984</c:v>
                </c:pt>
                <c:pt idx="172">
                  <c:v>1984</c:v>
                </c:pt>
                <c:pt idx="173">
                  <c:v>1984</c:v>
                </c:pt>
                <c:pt idx="174">
                  <c:v>1984</c:v>
                </c:pt>
                <c:pt idx="175">
                  <c:v>1984</c:v>
                </c:pt>
                <c:pt idx="176">
                  <c:v>1984</c:v>
                </c:pt>
                <c:pt idx="177">
                  <c:v>1984</c:v>
                </c:pt>
                <c:pt idx="178">
                  <c:v>1984</c:v>
                </c:pt>
                <c:pt idx="179">
                  <c:v>1984</c:v>
                </c:pt>
                <c:pt idx="180">
                  <c:v>1985</c:v>
                </c:pt>
                <c:pt idx="181">
                  <c:v>1985</c:v>
                </c:pt>
                <c:pt idx="182">
                  <c:v>1985</c:v>
                </c:pt>
                <c:pt idx="183">
                  <c:v>1985</c:v>
                </c:pt>
                <c:pt idx="184">
                  <c:v>1985</c:v>
                </c:pt>
                <c:pt idx="185">
                  <c:v>1985</c:v>
                </c:pt>
                <c:pt idx="186">
                  <c:v>1985</c:v>
                </c:pt>
                <c:pt idx="187">
                  <c:v>1985</c:v>
                </c:pt>
                <c:pt idx="188">
                  <c:v>1985</c:v>
                </c:pt>
                <c:pt idx="189">
                  <c:v>1985</c:v>
                </c:pt>
                <c:pt idx="190">
                  <c:v>1985</c:v>
                </c:pt>
                <c:pt idx="191">
                  <c:v>1985</c:v>
                </c:pt>
                <c:pt idx="192">
                  <c:v>1986</c:v>
                </c:pt>
                <c:pt idx="193">
                  <c:v>1986</c:v>
                </c:pt>
                <c:pt idx="194">
                  <c:v>1986</c:v>
                </c:pt>
                <c:pt idx="195">
                  <c:v>1986</c:v>
                </c:pt>
                <c:pt idx="196">
                  <c:v>1986</c:v>
                </c:pt>
                <c:pt idx="197">
                  <c:v>1986</c:v>
                </c:pt>
                <c:pt idx="198">
                  <c:v>1986</c:v>
                </c:pt>
                <c:pt idx="199">
                  <c:v>1986</c:v>
                </c:pt>
                <c:pt idx="200">
                  <c:v>1986</c:v>
                </c:pt>
                <c:pt idx="201">
                  <c:v>1986</c:v>
                </c:pt>
                <c:pt idx="202">
                  <c:v>1986</c:v>
                </c:pt>
                <c:pt idx="203">
                  <c:v>1986</c:v>
                </c:pt>
                <c:pt idx="204">
                  <c:v>1987</c:v>
                </c:pt>
                <c:pt idx="205">
                  <c:v>1987</c:v>
                </c:pt>
                <c:pt idx="206">
                  <c:v>1987</c:v>
                </c:pt>
                <c:pt idx="207">
                  <c:v>1987</c:v>
                </c:pt>
                <c:pt idx="208">
                  <c:v>1987</c:v>
                </c:pt>
                <c:pt idx="209">
                  <c:v>1987</c:v>
                </c:pt>
                <c:pt idx="210">
                  <c:v>1987</c:v>
                </c:pt>
                <c:pt idx="211">
                  <c:v>1987</c:v>
                </c:pt>
                <c:pt idx="212">
                  <c:v>1987</c:v>
                </c:pt>
                <c:pt idx="213">
                  <c:v>1987</c:v>
                </c:pt>
                <c:pt idx="214">
                  <c:v>1987</c:v>
                </c:pt>
                <c:pt idx="215">
                  <c:v>1987</c:v>
                </c:pt>
                <c:pt idx="216">
                  <c:v>1988</c:v>
                </c:pt>
                <c:pt idx="217">
                  <c:v>1988</c:v>
                </c:pt>
                <c:pt idx="218">
                  <c:v>1988</c:v>
                </c:pt>
                <c:pt idx="219">
                  <c:v>1988</c:v>
                </c:pt>
                <c:pt idx="220">
                  <c:v>1988</c:v>
                </c:pt>
                <c:pt idx="221">
                  <c:v>1988</c:v>
                </c:pt>
                <c:pt idx="222">
                  <c:v>1988</c:v>
                </c:pt>
                <c:pt idx="223">
                  <c:v>1988</c:v>
                </c:pt>
                <c:pt idx="224">
                  <c:v>1988</c:v>
                </c:pt>
                <c:pt idx="225">
                  <c:v>1988</c:v>
                </c:pt>
                <c:pt idx="226">
                  <c:v>1988</c:v>
                </c:pt>
                <c:pt idx="227">
                  <c:v>1988</c:v>
                </c:pt>
                <c:pt idx="228">
                  <c:v>1989</c:v>
                </c:pt>
                <c:pt idx="229">
                  <c:v>1989</c:v>
                </c:pt>
                <c:pt idx="230">
                  <c:v>1989</c:v>
                </c:pt>
                <c:pt idx="231">
                  <c:v>1989</c:v>
                </c:pt>
                <c:pt idx="232">
                  <c:v>1989</c:v>
                </c:pt>
                <c:pt idx="233">
                  <c:v>1989</c:v>
                </c:pt>
                <c:pt idx="234">
                  <c:v>1989</c:v>
                </c:pt>
                <c:pt idx="235">
                  <c:v>1989</c:v>
                </c:pt>
                <c:pt idx="236">
                  <c:v>1989</c:v>
                </c:pt>
                <c:pt idx="237">
                  <c:v>1989</c:v>
                </c:pt>
                <c:pt idx="238">
                  <c:v>1989</c:v>
                </c:pt>
                <c:pt idx="239">
                  <c:v>1989</c:v>
                </c:pt>
                <c:pt idx="240">
                  <c:v>1990</c:v>
                </c:pt>
                <c:pt idx="241">
                  <c:v>1990</c:v>
                </c:pt>
                <c:pt idx="242">
                  <c:v>1990</c:v>
                </c:pt>
                <c:pt idx="243">
                  <c:v>1990</c:v>
                </c:pt>
                <c:pt idx="244">
                  <c:v>1990</c:v>
                </c:pt>
                <c:pt idx="245">
                  <c:v>1990</c:v>
                </c:pt>
                <c:pt idx="246">
                  <c:v>1990</c:v>
                </c:pt>
                <c:pt idx="247">
                  <c:v>1990</c:v>
                </c:pt>
                <c:pt idx="248">
                  <c:v>1990</c:v>
                </c:pt>
                <c:pt idx="249">
                  <c:v>1990</c:v>
                </c:pt>
                <c:pt idx="250">
                  <c:v>1990</c:v>
                </c:pt>
                <c:pt idx="251">
                  <c:v>1990</c:v>
                </c:pt>
                <c:pt idx="252">
                  <c:v>1991</c:v>
                </c:pt>
                <c:pt idx="253">
                  <c:v>1991</c:v>
                </c:pt>
                <c:pt idx="254">
                  <c:v>1991</c:v>
                </c:pt>
                <c:pt idx="255">
                  <c:v>1991</c:v>
                </c:pt>
                <c:pt idx="256">
                  <c:v>1991</c:v>
                </c:pt>
                <c:pt idx="257">
                  <c:v>1991</c:v>
                </c:pt>
                <c:pt idx="258">
                  <c:v>1991</c:v>
                </c:pt>
                <c:pt idx="259">
                  <c:v>1991</c:v>
                </c:pt>
                <c:pt idx="260">
                  <c:v>1991</c:v>
                </c:pt>
                <c:pt idx="261">
                  <c:v>1991</c:v>
                </c:pt>
                <c:pt idx="262">
                  <c:v>1991</c:v>
                </c:pt>
                <c:pt idx="263">
                  <c:v>1991</c:v>
                </c:pt>
                <c:pt idx="264">
                  <c:v>1992</c:v>
                </c:pt>
                <c:pt idx="265">
                  <c:v>1992</c:v>
                </c:pt>
                <c:pt idx="266">
                  <c:v>1992</c:v>
                </c:pt>
                <c:pt idx="267">
                  <c:v>1992</c:v>
                </c:pt>
                <c:pt idx="268">
                  <c:v>1992</c:v>
                </c:pt>
                <c:pt idx="269">
                  <c:v>1992</c:v>
                </c:pt>
                <c:pt idx="270">
                  <c:v>1992</c:v>
                </c:pt>
                <c:pt idx="271">
                  <c:v>1992</c:v>
                </c:pt>
                <c:pt idx="272">
                  <c:v>1992</c:v>
                </c:pt>
                <c:pt idx="273">
                  <c:v>1992</c:v>
                </c:pt>
                <c:pt idx="274">
                  <c:v>1992</c:v>
                </c:pt>
                <c:pt idx="275">
                  <c:v>1992</c:v>
                </c:pt>
                <c:pt idx="276">
                  <c:v>1993</c:v>
                </c:pt>
                <c:pt idx="277">
                  <c:v>1993</c:v>
                </c:pt>
                <c:pt idx="278">
                  <c:v>1993</c:v>
                </c:pt>
                <c:pt idx="279">
                  <c:v>1993</c:v>
                </c:pt>
                <c:pt idx="280">
                  <c:v>1993</c:v>
                </c:pt>
                <c:pt idx="281">
                  <c:v>1993</c:v>
                </c:pt>
                <c:pt idx="282">
                  <c:v>1993</c:v>
                </c:pt>
                <c:pt idx="283">
                  <c:v>1993</c:v>
                </c:pt>
                <c:pt idx="284">
                  <c:v>1993</c:v>
                </c:pt>
                <c:pt idx="285">
                  <c:v>1993</c:v>
                </c:pt>
                <c:pt idx="286">
                  <c:v>1993</c:v>
                </c:pt>
                <c:pt idx="287">
                  <c:v>1993</c:v>
                </c:pt>
                <c:pt idx="288">
                  <c:v>1994</c:v>
                </c:pt>
                <c:pt idx="289">
                  <c:v>1994</c:v>
                </c:pt>
                <c:pt idx="290">
                  <c:v>1994</c:v>
                </c:pt>
                <c:pt idx="291">
                  <c:v>1994</c:v>
                </c:pt>
                <c:pt idx="292">
                  <c:v>1994</c:v>
                </c:pt>
                <c:pt idx="293">
                  <c:v>1994</c:v>
                </c:pt>
                <c:pt idx="294">
                  <c:v>1994</c:v>
                </c:pt>
                <c:pt idx="295">
                  <c:v>1994</c:v>
                </c:pt>
                <c:pt idx="296">
                  <c:v>1994</c:v>
                </c:pt>
                <c:pt idx="297">
                  <c:v>1994</c:v>
                </c:pt>
                <c:pt idx="298">
                  <c:v>1994</c:v>
                </c:pt>
                <c:pt idx="299">
                  <c:v>1994</c:v>
                </c:pt>
                <c:pt idx="300">
                  <c:v>1995</c:v>
                </c:pt>
                <c:pt idx="301">
                  <c:v>1995</c:v>
                </c:pt>
                <c:pt idx="302">
                  <c:v>1995</c:v>
                </c:pt>
                <c:pt idx="303">
                  <c:v>1995</c:v>
                </c:pt>
                <c:pt idx="304">
                  <c:v>1995</c:v>
                </c:pt>
                <c:pt idx="305">
                  <c:v>1995</c:v>
                </c:pt>
                <c:pt idx="306">
                  <c:v>1995</c:v>
                </c:pt>
                <c:pt idx="307">
                  <c:v>1995</c:v>
                </c:pt>
                <c:pt idx="308">
                  <c:v>1995</c:v>
                </c:pt>
                <c:pt idx="309">
                  <c:v>1995</c:v>
                </c:pt>
                <c:pt idx="310">
                  <c:v>1995</c:v>
                </c:pt>
                <c:pt idx="311">
                  <c:v>1995</c:v>
                </c:pt>
                <c:pt idx="312">
                  <c:v>1996</c:v>
                </c:pt>
                <c:pt idx="313">
                  <c:v>1996</c:v>
                </c:pt>
                <c:pt idx="314">
                  <c:v>1996</c:v>
                </c:pt>
                <c:pt idx="315">
                  <c:v>1996</c:v>
                </c:pt>
                <c:pt idx="316">
                  <c:v>1996</c:v>
                </c:pt>
                <c:pt idx="317">
                  <c:v>1996</c:v>
                </c:pt>
                <c:pt idx="318">
                  <c:v>1996</c:v>
                </c:pt>
                <c:pt idx="319">
                  <c:v>1996</c:v>
                </c:pt>
                <c:pt idx="320">
                  <c:v>1996</c:v>
                </c:pt>
                <c:pt idx="321">
                  <c:v>1996</c:v>
                </c:pt>
                <c:pt idx="322">
                  <c:v>1996</c:v>
                </c:pt>
                <c:pt idx="323">
                  <c:v>1996</c:v>
                </c:pt>
                <c:pt idx="324">
                  <c:v>1997</c:v>
                </c:pt>
                <c:pt idx="325">
                  <c:v>1997</c:v>
                </c:pt>
                <c:pt idx="326">
                  <c:v>1997</c:v>
                </c:pt>
                <c:pt idx="327">
                  <c:v>1997</c:v>
                </c:pt>
                <c:pt idx="328">
                  <c:v>1997</c:v>
                </c:pt>
                <c:pt idx="329">
                  <c:v>1997</c:v>
                </c:pt>
                <c:pt idx="330">
                  <c:v>1997</c:v>
                </c:pt>
                <c:pt idx="331">
                  <c:v>1997</c:v>
                </c:pt>
                <c:pt idx="332">
                  <c:v>1997</c:v>
                </c:pt>
                <c:pt idx="333">
                  <c:v>1997</c:v>
                </c:pt>
                <c:pt idx="334">
                  <c:v>1997</c:v>
                </c:pt>
                <c:pt idx="335">
                  <c:v>1997</c:v>
                </c:pt>
                <c:pt idx="336">
                  <c:v>1998</c:v>
                </c:pt>
                <c:pt idx="337">
                  <c:v>1998</c:v>
                </c:pt>
                <c:pt idx="338">
                  <c:v>1998</c:v>
                </c:pt>
                <c:pt idx="339">
                  <c:v>1998</c:v>
                </c:pt>
                <c:pt idx="340">
                  <c:v>1998</c:v>
                </c:pt>
                <c:pt idx="341">
                  <c:v>1998</c:v>
                </c:pt>
                <c:pt idx="342">
                  <c:v>1998</c:v>
                </c:pt>
                <c:pt idx="343">
                  <c:v>1998</c:v>
                </c:pt>
                <c:pt idx="344">
                  <c:v>1998</c:v>
                </c:pt>
                <c:pt idx="345">
                  <c:v>1998</c:v>
                </c:pt>
                <c:pt idx="346">
                  <c:v>1998</c:v>
                </c:pt>
                <c:pt idx="347">
                  <c:v>1998</c:v>
                </c:pt>
                <c:pt idx="348">
                  <c:v>1999</c:v>
                </c:pt>
                <c:pt idx="349">
                  <c:v>1999</c:v>
                </c:pt>
                <c:pt idx="350">
                  <c:v>1999</c:v>
                </c:pt>
                <c:pt idx="351">
                  <c:v>1999</c:v>
                </c:pt>
                <c:pt idx="352">
                  <c:v>1999</c:v>
                </c:pt>
                <c:pt idx="353">
                  <c:v>1999</c:v>
                </c:pt>
                <c:pt idx="354">
                  <c:v>1999</c:v>
                </c:pt>
                <c:pt idx="355">
                  <c:v>1999</c:v>
                </c:pt>
                <c:pt idx="356">
                  <c:v>1999</c:v>
                </c:pt>
                <c:pt idx="357">
                  <c:v>1999</c:v>
                </c:pt>
                <c:pt idx="358">
                  <c:v>1999</c:v>
                </c:pt>
                <c:pt idx="359">
                  <c:v>1999</c:v>
                </c:pt>
                <c:pt idx="360">
                  <c:v>2000</c:v>
                </c:pt>
                <c:pt idx="361">
                  <c:v>2000</c:v>
                </c:pt>
                <c:pt idx="362">
                  <c:v>2000</c:v>
                </c:pt>
                <c:pt idx="363">
                  <c:v>2000</c:v>
                </c:pt>
                <c:pt idx="364">
                  <c:v>2000</c:v>
                </c:pt>
                <c:pt idx="365">
                  <c:v>2000</c:v>
                </c:pt>
                <c:pt idx="366">
                  <c:v>2000</c:v>
                </c:pt>
                <c:pt idx="367">
                  <c:v>2000</c:v>
                </c:pt>
                <c:pt idx="368">
                  <c:v>2000</c:v>
                </c:pt>
                <c:pt idx="369">
                  <c:v>2000</c:v>
                </c:pt>
                <c:pt idx="370">
                  <c:v>2000</c:v>
                </c:pt>
                <c:pt idx="371">
                  <c:v>2000</c:v>
                </c:pt>
                <c:pt idx="372">
                  <c:v>2001</c:v>
                </c:pt>
                <c:pt idx="373">
                  <c:v>2001</c:v>
                </c:pt>
                <c:pt idx="374">
                  <c:v>2001</c:v>
                </c:pt>
                <c:pt idx="375">
                  <c:v>2001</c:v>
                </c:pt>
                <c:pt idx="376">
                  <c:v>2001</c:v>
                </c:pt>
                <c:pt idx="377">
                  <c:v>2001</c:v>
                </c:pt>
                <c:pt idx="378">
                  <c:v>2001</c:v>
                </c:pt>
                <c:pt idx="379">
                  <c:v>2001</c:v>
                </c:pt>
                <c:pt idx="380">
                  <c:v>2001</c:v>
                </c:pt>
                <c:pt idx="381">
                  <c:v>2001</c:v>
                </c:pt>
                <c:pt idx="382">
                  <c:v>2001</c:v>
                </c:pt>
                <c:pt idx="383">
                  <c:v>2001</c:v>
                </c:pt>
                <c:pt idx="384">
                  <c:v>2002</c:v>
                </c:pt>
                <c:pt idx="385">
                  <c:v>2002</c:v>
                </c:pt>
                <c:pt idx="386">
                  <c:v>2002</c:v>
                </c:pt>
                <c:pt idx="387">
                  <c:v>2002</c:v>
                </c:pt>
                <c:pt idx="388">
                  <c:v>2002</c:v>
                </c:pt>
                <c:pt idx="389">
                  <c:v>2002</c:v>
                </c:pt>
                <c:pt idx="390">
                  <c:v>2002</c:v>
                </c:pt>
                <c:pt idx="391">
                  <c:v>2002</c:v>
                </c:pt>
                <c:pt idx="392">
                  <c:v>2002</c:v>
                </c:pt>
                <c:pt idx="393">
                  <c:v>2002</c:v>
                </c:pt>
                <c:pt idx="394">
                  <c:v>2002</c:v>
                </c:pt>
                <c:pt idx="395">
                  <c:v>2002</c:v>
                </c:pt>
                <c:pt idx="396">
                  <c:v>2003</c:v>
                </c:pt>
                <c:pt idx="397">
                  <c:v>2003</c:v>
                </c:pt>
                <c:pt idx="398">
                  <c:v>2003</c:v>
                </c:pt>
                <c:pt idx="399">
                  <c:v>2003</c:v>
                </c:pt>
                <c:pt idx="400">
                  <c:v>2003</c:v>
                </c:pt>
                <c:pt idx="401">
                  <c:v>2003</c:v>
                </c:pt>
                <c:pt idx="402">
                  <c:v>2003</c:v>
                </c:pt>
                <c:pt idx="403">
                  <c:v>2003</c:v>
                </c:pt>
                <c:pt idx="404">
                  <c:v>2003</c:v>
                </c:pt>
                <c:pt idx="405">
                  <c:v>2003</c:v>
                </c:pt>
                <c:pt idx="406">
                  <c:v>2003</c:v>
                </c:pt>
                <c:pt idx="407">
                  <c:v>2003</c:v>
                </c:pt>
                <c:pt idx="408">
                  <c:v>2004</c:v>
                </c:pt>
                <c:pt idx="409">
                  <c:v>2004</c:v>
                </c:pt>
                <c:pt idx="410">
                  <c:v>2004</c:v>
                </c:pt>
                <c:pt idx="411">
                  <c:v>2004</c:v>
                </c:pt>
                <c:pt idx="412">
                  <c:v>2004</c:v>
                </c:pt>
                <c:pt idx="413">
                  <c:v>2004</c:v>
                </c:pt>
                <c:pt idx="414">
                  <c:v>2004</c:v>
                </c:pt>
                <c:pt idx="415">
                  <c:v>2004</c:v>
                </c:pt>
                <c:pt idx="416">
                  <c:v>2004</c:v>
                </c:pt>
                <c:pt idx="417">
                  <c:v>2004</c:v>
                </c:pt>
                <c:pt idx="418">
                  <c:v>2004</c:v>
                </c:pt>
                <c:pt idx="419">
                  <c:v>2004</c:v>
                </c:pt>
                <c:pt idx="420">
                  <c:v>2005</c:v>
                </c:pt>
                <c:pt idx="421">
                  <c:v>2005</c:v>
                </c:pt>
                <c:pt idx="422">
                  <c:v>2005</c:v>
                </c:pt>
                <c:pt idx="423">
                  <c:v>2005</c:v>
                </c:pt>
                <c:pt idx="424">
                  <c:v>2005</c:v>
                </c:pt>
                <c:pt idx="425">
                  <c:v>2005</c:v>
                </c:pt>
                <c:pt idx="426">
                  <c:v>2005</c:v>
                </c:pt>
                <c:pt idx="427">
                  <c:v>2005</c:v>
                </c:pt>
                <c:pt idx="428">
                  <c:v>2005</c:v>
                </c:pt>
                <c:pt idx="429">
                  <c:v>2005</c:v>
                </c:pt>
                <c:pt idx="430">
                  <c:v>2005</c:v>
                </c:pt>
                <c:pt idx="431">
                  <c:v>2005</c:v>
                </c:pt>
                <c:pt idx="432">
                  <c:v>2006</c:v>
                </c:pt>
                <c:pt idx="433">
                  <c:v>2006</c:v>
                </c:pt>
                <c:pt idx="434">
                  <c:v>2006</c:v>
                </c:pt>
                <c:pt idx="435">
                  <c:v>2006</c:v>
                </c:pt>
                <c:pt idx="436">
                  <c:v>2006</c:v>
                </c:pt>
                <c:pt idx="437">
                  <c:v>2006</c:v>
                </c:pt>
                <c:pt idx="438">
                  <c:v>2006</c:v>
                </c:pt>
                <c:pt idx="439">
                  <c:v>2006</c:v>
                </c:pt>
                <c:pt idx="440">
                  <c:v>2006</c:v>
                </c:pt>
                <c:pt idx="441">
                  <c:v>2006</c:v>
                </c:pt>
                <c:pt idx="442">
                  <c:v>2006</c:v>
                </c:pt>
                <c:pt idx="443">
                  <c:v>2006</c:v>
                </c:pt>
                <c:pt idx="444">
                  <c:v>2007</c:v>
                </c:pt>
                <c:pt idx="445">
                  <c:v>2007</c:v>
                </c:pt>
                <c:pt idx="446">
                  <c:v>2007</c:v>
                </c:pt>
                <c:pt idx="447">
                  <c:v>2007</c:v>
                </c:pt>
                <c:pt idx="448">
                  <c:v>2007</c:v>
                </c:pt>
                <c:pt idx="449">
                  <c:v>2007</c:v>
                </c:pt>
                <c:pt idx="450">
                  <c:v>2007</c:v>
                </c:pt>
                <c:pt idx="451">
                  <c:v>2007</c:v>
                </c:pt>
                <c:pt idx="452">
                  <c:v>2007</c:v>
                </c:pt>
                <c:pt idx="453">
                  <c:v>2007</c:v>
                </c:pt>
                <c:pt idx="454">
                  <c:v>2007</c:v>
                </c:pt>
                <c:pt idx="455">
                  <c:v>2007</c:v>
                </c:pt>
                <c:pt idx="456">
                  <c:v>2008</c:v>
                </c:pt>
                <c:pt idx="457">
                  <c:v>2008</c:v>
                </c:pt>
                <c:pt idx="458">
                  <c:v>2008</c:v>
                </c:pt>
                <c:pt idx="459">
                  <c:v>2008</c:v>
                </c:pt>
                <c:pt idx="460">
                  <c:v>2008</c:v>
                </c:pt>
                <c:pt idx="461">
                  <c:v>2008</c:v>
                </c:pt>
                <c:pt idx="462">
                  <c:v>2008</c:v>
                </c:pt>
                <c:pt idx="463">
                  <c:v>2008</c:v>
                </c:pt>
                <c:pt idx="464">
                  <c:v>2008</c:v>
                </c:pt>
                <c:pt idx="465">
                  <c:v>2008</c:v>
                </c:pt>
                <c:pt idx="466">
                  <c:v>2008</c:v>
                </c:pt>
                <c:pt idx="467">
                  <c:v>2008</c:v>
                </c:pt>
                <c:pt idx="468">
                  <c:v>2009</c:v>
                </c:pt>
                <c:pt idx="469">
                  <c:v>2009</c:v>
                </c:pt>
                <c:pt idx="470">
                  <c:v>2009</c:v>
                </c:pt>
                <c:pt idx="471">
                  <c:v>2009</c:v>
                </c:pt>
                <c:pt idx="472">
                  <c:v>2009</c:v>
                </c:pt>
                <c:pt idx="473">
                  <c:v>2009</c:v>
                </c:pt>
                <c:pt idx="474">
                  <c:v>2009</c:v>
                </c:pt>
                <c:pt idx="475">
                  <c:v>2009</c:v>
                </c:pt>
                <c:pt idx="476">
                  <c:v>2009</c:v>
                </c:pt>
                <c:pt idx="477">
                  <c:v>2009</c:v>
                </c:pt>
                <c:pt idx="478">
                  <c:v>2009</c:v>
                </c:pt>
                <c:pt idx="479">
                  <c:v>2009</c:v>
                </c:pt>
                <c:pt idx="480">
                  <c:v>2010</c:v>
                </c:pt>
                <c:pt idx="481">
                  <c:v>2010</c:v>
                </c:pt>
                <c:pt idx="482">
                  <c:v>2010</c:v>
                </c:pt>
                <c:pt idx="483">
                  <c:v>2010</c:v>
                </c:pt>
                <c:pt idx="484">
                  <c:v>2010</c:v>
                </c:pt>
                <c:pt idx="485">
                  <c:v>2010</c:v>
                </c:pt>
                <c:pt idx="486">
                  <c:v>2010</c:v>
                </c:pt>
                <c:pt idx="487">
                  <c:v>2010</c:v>
                </c:pt>
                <c:pt idx="488">
                  <c:v>2010</c:v>
                </c:pt>
                <c:pt idx="489">
                  <c:v>2010</c:v>
                </c:pt>
                <c:pt idx="490">
                  <c:v>2010</c:v>
                </c:pt>
                <c:pt idx="491">
                  <c:v>2010</c:v>
                </c:pt>
                <c:pt idx="492">
                  <c:v>2011</c:v>
                </c:pt>
                <c:pt idx="493">
                  <c:v>2011</c:v>
                </c:pt>
                <c:pt idx="494">
                  <c:v>2011</c:v>
                </c:pt>
                <c:pt idx="495">
                  <c:v>2011</c:v>
                </c:pt>
                <c:pt idx="496">
                  <c:v>2011</c:v>
                </c:pt>
                <c:pt idx="497">
                  <c:v>2011</c:v>
                </c:pt>
                <c:pt idx="498">
                  <c:v>2011</c:v>
                </c:pt>
                <c:pt idx="499">
                  <c:v>2011</c:v>
                </c:pt>
                <c:pt idx="500">
                  <c:v>2011</c:v>
                </c:pt>
                <c:pt idx="501">
                  <c:v>2011</c:v>
                </c:pt>
                <c:pt idx="502">
                  <c:v>2011</c:v>
                </c:pt>
                <c:pt idx="503">
                  <c:v>2011</c:v>
                </c:pt>
                <c:pt idx="504">
                  <c:v>2012</c:v>
                </c:pt>
                <c:pt idx="505">
                  <c:v>2012</c:v>
                </c:pt>
                <c:pt idx="506">
                  <c:v>2012</c:v>
                </c:pt>
                <c:pt idx="507">
                  <c:v>2012</c:v>
                </c:pt>
                <c:pt idx="508">
                  <c:v>2012</c:v>
                </c:pt>
                <c:pt idx="509">
                  <c:v>2012</c:v>
                </c:pt>
                <c:pt idx="510">
                  <c:v>2012</c:v>
                </c:pt>
                <c:pt idx="511">
                  <c:v>2012</c:v>
                </c:pt>
                <c:pt idx="512">
                  <c:v>2012</c:v>
                </c:pt>
                <c:pt idx="513">
                  <c:v>2012</c:v>
                </c:pt>
                <c:pt idx="514">
                  <c:v>2012</c:v>
                </c:pt>
                <c:pt idx="515">
                  <c:v>2012</c:v>
                </c:pt>
                <c:pt idx="516">
                  <c:v>2013</c:v>
                </c:pt>
                <c:pt idx="517">
                  <c:v>2013</c:v>
                </c:pt>
                <c:pt idx="518">
                  <c:v>2013</c:v>
                </c:pt>
                <c:pt idx="519">
                  <c:v>2013</c:v>
                </c:pt>
                <c:pt idx="520">
                  <c:v>2013</c:v>
                </c:pt>
                <c:pt idx="521">
                  <c:v>2013</c:v>
                </c:pt>
                <c:pt idx="522">
                  <c:v>2013</c:v>
                </c:pt>
                <c:pt idx="523">
                  <c:v>2013</c:v>
                </c:pt>
                <c:pt idx="524">
                  <c:v>2013</c:v>
                </c:pt>
                <c:pt idx="525">
                  <c:v>2013</c:v>
                </c:pt>
                <c:pt idx="526">
                  <c:v>2013</c:v>
                </c:pt>
                <c:pt idx="527">
                  <c:v>2013</c:v>
                </c:pt>
                <c:pt idx="528">
                  <c:v>2014</c:v>
                </c:pt>
                <c:pt idx="529">
                  <c:v>2014</c:v>
                </c:pt>
                <c:pt idx="530">
                  <c:v>2014</c:v>
                </c:pt>
                <c:pt idx="531">
                  <c:v>2014</c:v>
                </c:pt>
                <c:pt idx="532">
                  <c:v>2014</c:v>
                </c:pt>
                <c:pt idx="533">
                  <c:v>2014</c:v>
                </c:pt>
                <c:pt idx="534">
                  <c:v>2014</c:v>
                </c:pt>
                <c:pt idx="535">
                  <c:v>2014</c:v>
                </c:pt>
                <c:pt idx="536">
                  <c:v>2014</c:v>
                </c:pt>
                <c:pt idx="537">
                  <c:v>2014</c:v>
                </c:pt>
                <c:pt idx="538">
                  <c:v>2014</c:v>
                </c:pt>
                <c:pt idx="539">
                  <c:v>2014</c:v>
                </c:pt>
                <c:pt idx="540">
                  <c:v>2015</c:v>
                </c:pt>
                <c:pt idx="541">
                  <c:v>2015</c:v>
                </c:pt>
                <c:pt idx="542">
                  <c:v>2015</c:v>
                </c:pt>
                <c:pt idx="543">
                  <c:v>2015</c:v>
                </c:pt>
                <c:pt idx="544">
                  <c:v>2015</c:v>
                </c:pt>
                <c:pt idx="545">
                  <c:v>2015</c:v>
                </c:pt>
                <c:pt idx="546">
                  <c:v>2015</c:v>
                </c:pt>
                <c:pt idx="547">
                  <c:v>2015</c:v>
                </c:pt>
                <c:pt idx="548">
                  <c:v>2015</c:v>
                </c:pt>
                <c:pt idx="549">
                  <c:v>2015</c:v>
                </c:pt>
                <c:pt idx="550">
                  <c:v>2015</c:v>
                </c:pt>
                <c:pt idx="551">
                  <c:v>2015</c:v>
                </c:pt>
                <c:pt idx="552">
                  <c:v>2016</c:v>
                </c:pt>
                <c:pt idx="553">
                  <c:v>2016</c:v>
                </c:pt>
                <c:pt idx="554">
                  <c:v>2016</c:v>
                </c:pt>
                <c:pt idx="555">
                  <c:v>2016</c:v>
                </c:pt>
                <c:pt idx="556">
                  <c:v>2016</c:v>
                </c:pt>
                <c:pt idx="557">
                  <c:v>2016</c:v>
                </c:pt>
                <c:pt idx="558">
                  <c:v>2016</c:v>
                </c:pt>
                <c:pt idx="559">
                  <c:v>2016</c:v>
                </c:pt>
                <c:pt idx="560">
                  <c:v>2016</c:v>
                </c:pt>
                <c:pt idx="561">
                  <c:v>2016</c:v>
                </c:pt>
                <c:pt idx="562">
                  <c:v>2016</c:v>
                </c:pt>
                <c:pt idx="563">
                  <c:v>2016</c:v>
                </c:pt>
                <c:pt idx="564">
                  <c:v>2017</c:v>
                </c:pt>
                <c:pt idx="565">
                  <c:v>2017</c:v>
                </c:pt>
                <c:pt idx="566">
                  <c:v>2017</c:v>
                </c:pt>
                <c:pt idx="567">
                  <c:v>2017</c:v>
                </c:pt>
                <c:pt idx="568">
                  <c:v>2017</c:v>
                </c:pt>
                <c:pt idx="569">
                  <c:v>2017</c:v>
                </c:pt>
                <c:pt idx="570">
                  <c:v>2017</c:v>
                </c:pt>
                <c:pt idx="571">
                  <c:v>2017</c:v>
                </c:pt>
                <c:pt idx="572">
                  <c:v>2017</c:v>
                </c:pt>
                <c:pt idx="573">
                  <c:v>2017</c:v>
                </c:pt>
                <c:pt idx="574">
                  <c:v>2017</c:v>
                </c:pt>
                <c:pt idx="575">
                  <c:v>2017</c:v>
                </c:pt>
                <c:pt idx="576">
                  <c:v>2018</c:v>
                </c:pt>
                <c:pt idx="577">
                  <c:v>2018</c:v>
                </c:pt>
                <c:pt idx="578">
                  <c:v>2018</c:v>
                </c:pt>
                <c:pt idx="579">
                  <c:v>2018</c:v>
                </c:pt>
                <c:pt idx="580">
                  <c:v>2018</c:v>
                </c:pt>
                <c:pt idx="581">
                  <c:v>2018</c:v>
                </c:pt>
                <c:pt idx="582">
                  <c:v>2018</c:v>
                </c:pt>
                <c:pt idx="583">
                  <c:v>2018</c:v>
                </c:pt>
                <c:pt idx="584">
                  <c:v>2018</c:v>
                </c:pt>
                <c:pt idx="585">
                  <c:v>2018</c:v>
                </c:pt>
                <c:pt idx="586">
                  <c:v>2018</c:v>
                </c:pt>
                <c:pt idx="587">
                  <c:v>2018</c:v>
                </c:pt>
                <c:pt idx="588">
                  <c:v>2019</c:v>
                </c:pt>
                <c:pt idx="589">
                  <c:v>2019</c:v>
                </c:pt>
                <c:pt idx="590">
                  <c:v>2019</c:v>
                </c:pt>
                <c:pt idx="591">
                  <c:v>2019</c:v>
                </c:pt>
                <c:pt idx="592">
                  <c:v>2019</c:v>
                </c:pt>
                <c:pt idx="593">
                  <c:v>2019</c:v>
                </c:pt>
                <c:pt idx="594">
                  <c:v>2019</c:v>
                </c:pt>
                <c:pt idx="595">
                  <c:v>2019</c:v>
                </c:pt>
                <c:pt idx="596">
                  <c:v>2019</c:v>
                </c:pt>
                <c:pt idx="597">
                  <c:v>2019</c:v>
                </c:pt>
                <c:pt idx="598">
                  <c:v>2019</c:v>
                </c:pt>
                <c:pt idx="599">
                  <c:v>2019</c:v>
                </c:pt>
                <c:pt idx="600">
                  <c:v>2020</c:v>
                </c:pt>
                <c:pt idx="601">
                  <c:v>2020</c:v>
                </c:pt>
                <c:pt idx="602">
                  <c:v>2020</c:v>
                </c:pt>
                <c:pt idx="603">
                  <c:v>2020</c:v>
                </c:pt>
                <c:pt idx="604">
                  <c:v>2020</c:v>
                </c:pt>
                <c:pt idx="605">
                  <c:v>2020</c:v>
                </c:pt>
                <c:pt idx="606">
                  <c:v>2020</c:v>
                </c:pt>
                <c:pt idx="607">
                  <c:v>2020</c:v>
                </c:pt>
                <c:pt idx="608">
                  <c:v>2020</c:v>
                </c:pt>
                <c:pt idx="609">
                  <c:v>2020</c:v>
                </c:pt>
                <c:pt idx="610">
                  <c:v>2020</c:v>
                </c:pt>
                <c:pt idx="611">
                  <c:v>2020</c:v>
                </c:pt>
                <c:pt idx="612">
                  <c:v>2021</c:v>
                </c:pt>
                <c:pt idx="613">
                  <c:v>2021</c:v>
                </c:pt>
                <c:pt idx="614">
                  <c:v>2021</c:v>
                </c:pt>
                <c:pt idx="615">
                  <c:v>2021</c:v>
                </c:pt>
                <c:pt idx="616">
                  <c:v>2021</c:v>
                </c:pt>
                <c:pt idx="617">
                  <c:v>2021</c:v>
                </c:pt>
                <c:pt idx="618">
                  <c:v>2021</c:v>
                </c:pt>
                <c:pt idx="619">
                  <c:v>2021</c:v>
                </c:pt>
                <c:pt idx="620">
                  <c:v>2021</c:v>
                </c:pt>
                <c:pt idx="621">
                  <c:v>2021</c:v>
                </c:pt>
                <c:pt idx="622">
                  <c:v>2021</c:v>
                </c:pt>
                <c:pt idx="623">
                  <c:v>2021</c:v>
                </c:pt>
                <c:pt idx="624">
                  <c:v>2022</c:v>
                </c:pt>
                <c:pt idx="625">
                  <c:v>2022</c:v>
                </c:pt>
                <c:pt idx="626">
                  <c:v>2022</c:v>
                </c:pt>
                <c:pt idx="627">
                  <c:v>2022</c:v>
                </c:pt>
                <c:pt idx="628">
                  <c:v>2022</c:v>
                </c:pt>
                <c:pt idx="629">
                  <c:v>2022</c:v>
                </c:pt>
                <c:pt idx="630">
                  <c:v>2022</c:v>
                </c:pt>
              </c:numCache>
            </c:numRef>
          </c:cat>
          <c:val>
            <c:numRef>
              <c:f>Sheet1!$B$2:$B$632</c:f>
              <c:numCache>
                <c:formatCode>#,##0</c:formatCode>
                <c:ptCount val="631"/>
                <c:pt idx="0">
                  <c:v>355</c:v>
                </c:pt>
                <c:pt idx="1">
                  <c:v>357</c:v>
                </c:pt>
                <c:pt idx="2">
                  <c:v>361</c:v>
                </c:pt>
                <c:pt idx="3">
                  <c:v>365</c:v>
                </c:pt>
                <c:pt idx="4">
                  <c:v>365</c:v>
                </c:pt>
                <c:pt idx="5">
                  <c:v>368</c:v>
                </c:pt>
                <c:pt idx="6">
                  <c:v>370</c:v>
                </c:pt>
                <c:pt idx="7">
                  <c:v>367</c:v>
                </c:pt>
                <c:pt idx="8">
                  <c:v>369</c:v>
                </c:pt>
                <c:pt idx="9">
                  <c:v>377</c:v>
                </c:pt>
                <c:pt idx="10">
                  <c:v>381</c:v>
                </c:pt>
                <c:pt idx="11">
                  <c:v>399</c:v>
                </c:pt>
                <c:pt idx="12">
                  <c:v>411</c:v>
                </c:pt>
                <c:pt idx="13">
                  <c:v>424</c:v>
                </c:pt>
                <c:pt idx="14">
                  <c:v>429</c:v>
                </c:pt>
                <c:pt idx="15">
                  <c:v>449</c:v>
                </c:pt>
                <c:pt idx="16">
                  <c:v>464</c:v>
                </c:pt>
                <c:pt idx="17">
                  <c:v>477</c:v>
                </c:pt>
                <c:pt idx="18">
                  <c:v>485</c:v>
                </c:pt>
                <c:pt idx="19">
                  <c:v>497</c:v>
                </c:pt>
                <c:pt idx="20">
                  <c:v>505</c:v>
                </c:pt>
                <c:pt idx="21">
                  <c:v>513</c:v>
                </c:pt>
                <c:pt idx="22">
                  <c:v>525</c:v>
                </c:pt>
                <c:pt idx="23">
                  <c:v>529</c:v>
                </c:pt>
                <c:pt idx="24">
                  <c:v>544</c:v>
                </c:pt>
                <c:pt idx="25">
                  <c:v>534</c:v>
                </c:pt>
                <c:pt idx="26">
                  <c:v>562</c:v>
                </c:pt>
                <c:pt idx="27">
                  <c:v>567</c:v>
                </c:pt>
                <c:pt idx="28">
                  <c:v>573</c:v>
                </c:pt>
                <c:pt idx="29">
                  <c:v>583</c:v>
                </c:pt>
                <c:pt idx="30">
                  <c:v>591</c:v>
                </c:pt>
                <c:pt idx="31">
                  <c:v>602</c:v>
                </c:pt>
                <c:pt idx="32">
                  <c:v>620</c:v>
                </c:pt>
                <c:pt idx="33">
                  <c:v>630</c:v>
                </c:pt>
                <c:pt idx="34">
                  <c:v>639</c:v>
                </c:pt>
                <c:pt idx="35">
                  <c:v>646</c:v>
                </c:pt>
                <c:pt idx="36">
                  <c:v>652</c:v>
                </c:pt>
                <c:pt idx="37">
                  <c:v>652</c:v>
                </c:pt>
                <c:pt idx="38">
                  <c:v>643</c:v>
                </c:pt>
                <c:pt idx="39">
                  <c:v>632</c:v>
                </c:pt>
                <c:pt idx="40">
                  <c:v>630</c:v>
                </c:pt>
                <c:pt idx="41">
                  <c:v>611</c:v>
                </c:pt>
                <c:pt idx="42">
                  <c:v>615</c:v>
                </c:pt>
                <c:pt idx="43">
                  <c:v>607</c:v>
                </c:pt>
                <c:pt idx="44">
                  <c:v>593</c:v>
                </c:pt>
                <c:pt idx="45">
                  <c:v>577</c:v>
                </c:pt>
                <c:pt idx="46">
                  <c:v>563</c:v>
                </c:pt>
                <c:pt idx="47">
                  <c:v>551</c:v>
                </c:pt>
                <c:pt idx="48">
                  <c:v>543</c:v>
                </c:pt>
                <c:pt idx="49">
                  <c:v>540</c:v>
                </c:pt>
                <c:pt idx="50">
                  <c:v>533</c:v>
                </c:pt>
                <c:pt idx="51">
                  <c:v>537</c:v>
                </c:pt>
                <c:pt idx="52">
                  <c:v>526</c:v>
                </c:pt>
                <c:pt idx="53">
                  <c:v>516</c:v>
                </c:pt>
                <c:pt idx="54">
                  <c:v>509</c:v>
                </c:pt>
                <c:pt idx="55">
                  <c:v>500</c:v>
                </c:pt>
                <c:pt idx="56">
                  <c:v>488</c:v>
                </c:pt>
                <c:pt idx="57">
                  <c:v>477</c:v>
                </c:pt>
                <c:pt idx="58">
                  <c:v>469</c:v>
                </c:pt>
                <c:pt idx="59">
                  <c:v>464</c:v>
                </c:pt>
                <c:pt idx="60">
                  <c:v>454</c:v>
                </c:pt>
                <c:pt idx="61">
                  <c:v>447</c:v>
                </c:pt>
                <c:pt idx="62">
                  <c:v>442</c:v>
                </c:pt>
                <c:pt idx="63">
                  <c:v>438</c:v>
                </c:pt>
                <c:pt idx="64">
                  <c:v>439</c:v>
                </c:pt>
                <c:pt idx="65">
                  <c:v>440</c:v>
                </c:pt>
                <c:pt idx="66">
                  <c:v>447</c:v>
                </c:pt>
                <c:pt idx="67">
                  <c:v>452</c:v>
                </c:pt>
                <c:pt idx="68">
                  <c:v>450</c:v>
                </c:pt>
                <c:pt idx="69">
                  <c:v>472</c:v>
                </c:pt>
                <c:pt idx="70">
                  <c:v>473</c:v>
                </c:pt>
                <c:pt idx="71">
                  <c:v>471</c:v>
                </c:pt>
                <c:pt idx="72">
                  <c:v>482</c:v>
                </c:pt>
                <c:pt idx="73">
                  <c:v>480</c:v>
                </c:pt>
                <c:pt idx="74">
                  <c:v>504</c:v>
                </c:pt>
                <c:pt idx="75">
                  <c:v>511</c:v>
                </c:pt>
                <c:pt idx="76">
                  <c:v>518</c:v>
                </c:pt>
                <c:pt idx="77">
                  <c:v>527</c:v>
                </c:pt>
                <c:pt idx="78">
                  <c:v>533</c:v>
                </c:pt>
                <c:pt idx="79">
                  <c:v>540</c:v>
                </c:pt>
                <c:pt idx="80">
                  <c:v>558</c:v>
                </c:pt>
                <c:pt idx="81">
                  <c:v>572</c:v>
                </c:pt>
                <c:pt idx="82">
                  <c:v>577</c:v>
                </c:pt>
                <c:pt idx="83">
                  <c:v>587</c:v>
                </c:pt>
                <c:pt idx="84">
                  <c:v>598</c:v>
                </c:pt>
                <c:pt idx="85">
                  <c:v>613</c:v>
                </c:pt>
                <c:pt idx="86">
                  <c:v>632</c:v>
                </c:pt>
                <c:pt idx="87">
                  <c:v>654</c:v>
                </c:pt>
                <c:pt idx="88">
                  <c:v>678</c:v>
                </c:pt>
                <c:pt idx="89">
                  <c:v>694</c:v>
                </c:pt>
                <c:pt idx="90">
                  <c:v>704</c:v>
                </c:pt>
                <c:pt idx="91">
                  <c:v>712</c:v>
                </c:pt>
                <c:pt idx="92">
                  <c:v>710</c:v>
                </c:pt>
                <c:pt idx="93">
                  <c:v>730</c:v>
                </c:pt>
                <c:pt idx="94">
                  <c:v>743</c:v>
                </c:pt>
                <c:pt idx="95">
                  <c:v>759</c:v>
                </c:pt>
                <c:pt idx="96">
                  <c:v>766</c:v>
                </c:pt>
                <c:pt idx="97">
                  <c:v>774</c:v>
                </c:pt>
                <c:pt idx="98">
                  <c:v>776</c:v>
                </c:pt>
                <c:pt idx="99">
                  <c:v>782</c:v>
                </c:pt>
                <c:pt idx="100">
                  <c:v>782</c:v>
                </c:pt>
                <c:pt idx="101">
                  <c:v>786</c:v>
                </c:pt>
                <c:pt idx="102">
                  <c:v>787</c:v>
                </c:pt>
                <c:pt idx="103">
                  <c:v>788</c:v>
                </c:pt>
                <c:pt idx="104">
                  <c:v>781</c:v>
                </c:pt>
                <c:pt idx="105">
                  <c:v>778</c:v>
                </c:pt>
                <c:pt idx="106">
                  <c:v>786</c:v>
                </c:pt>
                <c:pt idx="107">
                  <c:v>798</c:v>
                </c:pt>
                <c:pt idx="108">
                  <c:v>785</c:v>
                </c:pt>
                <c:pt idx="109">
                  <c:v>775</c:v>
                </c:pt>
                <c:pt idx="110">
                  <c:v>761</c:v>
                </c:pt>
                <c:pt idx="111">
                  <c:v>743</c:v>
                </c:pt>
                <c:pt idx="112">
                  <c:v>739</c:v>
                </c:pt>
                <c:pt idx="113">
                  <c:v>739</c:v>
                </c:pt>
                <c:pt idx="114">
                  <c:v>732</c:v>
                </c:pt>
                <c:pt idx="115">
                  <c:v>727</c:v>
                </c:pt>
                <c:pt idx="116">
                  <c:v>718</c:v>
                </c:pt>
                <c:pt idx="117">
                  <c:v>707</c:v>
                </c:pt>
                <c:pt idx="118">
                  <c:v>682</c:v>
                </c:pt>
                <c:pt idx="119">
                  <c:v>658</c:v>
                </c:pt>
                <c:pt idx="120">
                  <c:v>645</c:v>
                </c:pt>
                <c:pt idx="121">
                  <c:v>607</c:v>
                </c:pt>
                <c:pt idx="122">
                  <c:v>580</c:v>
                </c:pt>
                <c:pt idx="123">
                  <c:v>535</c:v>
                </c:pt>
                <c:pt idx="124">
                  <c:v>500</c:v>
                </c:pt>
                <c:pt idx="125">
                  <c:v>482</c:v>
                </c:pt>
                <c:pt idx="126">
                  <c:v>481</c:v>
                </c:pt>
                <c:pt idx="127">
                  <c:v>481</c:v>
                </c:pt>
                <c:pt idx="128">
                  <c:v>503</c:v>
                </c:pt>
                <c:pt idx="129">
                  <c:v>519</c:v>
                </c:pt>
                <c:pt idx="130">
                  <c:v>529</c:v>
                </c:pt>
                <c:pt idx="131">
                  <c:v>531</c:v>
                </c:pt>
                <c:pt idx="132">
                  <c:v>535</c:v>
                </c:pt>
                <c:pt idx="133">
                  <c:v>532</c:v>
                </c:pt>
                <c:pt idx="134">
                  <c:v>523</c:v>
                </c:pt>
                <c:pt idx="135">
                  <c:v>515</c:v>
                </c:pt>
                <c:pt idx="136">
                  <c:v>501</c:v>
                </c:pt>
                <c:pt idx="137">
                  <c:v>483</c:v>
                </c:pt>
                <c:pt idx="138">
                  <c:v>467</c:v>
                </c:pt>
                <c:pt idx="139">
                  <c:v>448</c:v>
                </c:pt>
                <c:pt idx="140">
                  <c:v>431</c:v>
                </c:pt>
                <c:pt idx="141">
                  <c:v>415</c:v>
                </c:pt>
                <c:pt idx="142">
                  <c:v>402</c:v>
                </c:pt>
                <c:pt idx="143">
                  <c:v>394</c:v>
                </c:pt>
                <c:pt idx="144">
                  <c:v>394</c:v>
                </c:pt>
                <c:pt idx="145">
                  <c:v>399</c:v>
                </c:pt>
                <c:pt idx="146">
                  <c:v>392</c:v>
                </c:pt>
                <c:pt idx="147">
                  <c:v>388</c:v>
                </c:pt>
                <c:pt idx="148">
                  <c:v>378</c:v>
                </c:pt>
                <c:pt idx="149">
                  <c:v>378</c:v>
                </c:pt>
                <c:pt idx="150">
                  <c:v>376</c:v>
                </c:pt>
                <c:pt idx="151">
                  <c:v>375</c:v>
                </c:pt>
                <c:pt idx="152">
                  <c:v>382</c:v>
                </c:pt>
                <c:pt idx="153">
                  <c:v>388</c:v>
                </c:pt>
                <c:pt idx="154">
                  <c:v>400</c:v>
                </c:pt>
                <c:pt idx="155">
                  <c:v>415</c:v>
                </c:pt>
                <c:pt idx="156">
                  <c:v>430</c:v>
                </c:pt>
                <c:pt idx="157">
                  <c:v>455</c:v>
                </c:pt>
                <c:pt idx="158">
                  <c:v>467</c:v>
                </c:pt>
                <c:pt idx="159">
                  <c:v>484</c:v>
                </c:pt>
                <c:pt idx="160">
                  <c:v>510</c:v>
                </c:pt>
                <c:pt idx="161">
                  <c:v>525</c:v>
                </c:pt>
                <c:pt idx="162">
                  <c:v>536</c:v>
                </c:pt>
                <c:pt idx="163">
                  <c:v>544</c:v>
                </c:pt>
                <c:pt idx="164">
                  <c:v>545</c:v>
                </c:pt>
                <c:pt idx="165">
                  <c:v>544</c:v>
                </c:pt>
                <c:pt idx="166">
                  <c:v>548</c:v>
                </c:pt>
                <c:pt idx="167">
                  <c:v>547</c:v>
                </c:pt>
                <c:pt idx="168">
                  <c:v>558</c:v>
                </c:pt>
                <c:pt idx="169">
                  <c:v>558</c:v>
                </c:pt>
                <c:pt idx="170">
                  <c:v>571</c:v>
                </c:pt>
                <c:pt idx="171">
                  <c:v>578</c:v>
                </c:pt>
                <c:pt idx="172">
                  <c:v>581</c:v>
                </c:pt>
                <c:pt idx="173">
                  <c:v>584</c:v>
                </c:pt>
                <c:pt idx="174">
                  <c:v>580</c:v>
                </c:pt>
                <c:pt idx="175">
                  <c:v>571</c:v>
                </c:pt>
                <c:pt idx="176">
                  <c:v>569</c:v>
                </c:pt>
                <c:pt idx="177">
                  <c:v>573</c:v>
                </c:pt>
                <c:pt idx="178">
                  <c:v>577</c:v>
                </c:pt>
                <c:pt idx="179">
                  <c:v>582</c:v>
                </c:pt>
                <c:pt idx="180">
                  <c:v>574</c:v>
                </c:pt>
                <c:pt idx="181">
                  <c:v>576</c:v>
                </c:pt>
                <c:pt idx="182">
                  <c:v>579</c:v>
                </c:pt>
                <c:pt idx="183">
                  <c:v>581</c:v>
                </c:pt>
                <c:pt idx="184">
                  <c:v>579</c:v>
                </c:pt>
                <c:pt idx="185">
                  <c:v>573</c:v>
                </c:pt>
                <c:pt idx="186">
                  <c:v>575</c:v>
                </c:pt>
                <c:pt idx="187">
                  <c:v>578</c:v>
                </c:pt>
                <c:pt idx="188">
                  <c:v>568</c:v>
                </c:pt>
                <c:pt idx="189">
                  <c:v>575</c:v>
                </c:pt>
                <c:pt idx="190">
                  <c:v>573</c:v>
                </c:pt>
                <c:pt idx="191">
                  <c:v>568</c:v>
                </c:pt>
                <c:pt idx="192">
                  <c:v>575</c:v>
                </c:pt>
                <c:pt idx="193">
                  <c:v>580</c:v>
                </c:pt>
                <c:pt idx="194">
                  <c:v>580</c:v>
                </c:pt>
                <c:pt idx="195">
                  <c:v>587</c:v>
                </c:pt>
                <c:pt idx="196">
                  <c:v>598</c:v>
                </c:pt>
                <c:pt idx="197">
                  <c:v>610</c:v>
                </c:pt>
                <c:pt idx="198">
                  <c:v>617</c:v>
                </c:pt>
                <c:pt idx="199">
                  <c:v>624</c:v>
                </c:pt>
                <c:pt idx="200">
                  <c:v>624</c:v>
                </c:pt>
                <c:pt idx="201">
                  <c:v>620</c:v>
                </c:pt>
                <c:pt idx="202">
                  <c:v>615</c:v>
                </c:pt>
                <c:pt idx="203">
                  <c:v>613</c:v>
                </c:pt>
                <c:pt idx="204">
                  <c:v>610</c:v>
                </c:pt>
                <c:pt idx="205">
                  <c:v>619</c:v>
                </c:pt>
                <c:pt idx="206">
                  <c:v>622</c:v>
                </c:pt>
                <c:pt idx="207">
                  <c:v>627</c:v>
                </c:pt>
                <c:pt idx="208">
                  <c:v>627</c:v>
                </c:pt>
                <c:pt idx="209">
                  <c:v>622</c:v>
                </c:pt>
                <c:pt idx="210">
                  <c:v>622</c:v>
                </c:pt>
                <c:pt idx="211">
                  <c:v>621</c:v>
                </c:pt>
                <c:pt idx="212">
                  <c:v>628</c:v>
                </c:pt>
                <c:pt idx="213">
                  <c:v>625</c:v>
                </c:pt>
                <c:pt idx="214">
                  <c:v>624</c:v>
                </c:pt>
                <c:pt idx="215">
                  <c:v>619</c:v>
                </c:pt>
                <c:pt idx="216">
                  <c:v>613</c:v>
                </c:pt>
                <c:pt idx="217">
                  <c:v>592</c:v>
                </c:pt>
                <c:pt idx="218">
                  <c:v>615</c:v>
                </c:pt>
                <c:pt idx="219">
                  <c:v>621</c:v>
                </c:pt>
                <c:pt idx="220">
                  <c:v>611</c:v>
                </c:pt>
                <c:pt idx="221">
                  <c:v>609</c:v>
                </c:pt>
                <c:pt idx="222">
                  <c:v>605</c:v>
                </c:pt>
                <c:pt idx="223">
                  <c:v>605</c:v>
                </c:pt>
                <c:pt idx="224">
                  <c:v>597</c:v>
                </c:pt>
                <c:pt idx="225">
                  <c:v>598</c:v>
                </c:pt>
                <c:pt idx="226">
                  <c:v>604</c:v>
                </c:pt>
                <c:pt idx="227">
                  <c:v>601</c:v>
                </c:pt>
                <c:pt idx="228">
                  <c:v>601</c:v>
                </c:pt>
                <c:pt idx="229">
                  <c:v>593</c:v>
                </c:pt>
                <c:pt idx="230">
                  <c:v>585</c:v>
                </c:pt>
                <c:pt idx="231">
                  <c:v>578</c:v>
                </c:pt>
                <c:pt idx="232">
                  <c:v>574</c:v>
                </c:pt>
                <c:pt idx="233">
                  <c:v>571</c:v>
                </c:pt>
                <c:pt idx="234">
                  <c:v>576</c:v>
                </c:pt>
                <c:pt idx="235">
                  <c:v>565</c:v>
                </c:pt>
                <c:pt idx="236">
                  <c:v>567</c:v>
                </c:pt>
                <c:pt idx="237">
                  <c:v>566</c:v>
                </c:pt>
                <c:pt idx="238">
                  <c:v>559</c:v>
                </c:pt>
                <c:pt idx="239">
                  <c:v>566</c:v>
                </c:pt>
                <c:pt idx="240">
                  <c:v>569</c:v>
                </c:pt>
                <c:pt idx="241">
                  <c:v>576</c:v>
                </c:pt>
                <c:pt idx="242">
                  <c:v>566</c:v>
                </c:pt>
                <c:pt idx="243">
                  <c:v>558</c:v>
                </c:pt>
                <c:pt idx="244">
                  <c:v>548</c:v>
                </c:pt>
                <c:pt idx="245">
                  <c:v>537</c:v>
                </c:pt>
                <c:pt idx="246">
                  <c:v>528</c:v>
                </c:pt>
                <c:pt idx="247">
                  <c:v>514</c:v>
                </c:pt>
                <c:pt idx="248">
                  <c:v>504</c:v>
                </c:pt>
                <c:pt idx="249">
                  <c:v>494</c:v>
                </c:pt>
                <c:pt idx="250">
                  <c:v>487</c:v>
                </c:pt>
                <c:pt idx="251">
                  <c:v>477</c:v>
                </c:pt>
                <c:pt idx="252">
                  <c:v>459</c:v>
                </c:pt>
                <c:pt idx="253">
                  <c:v>457</c:v>
                </c:pt>
                <c:pt idx="254">
                  <c:v>442</c:v>
                </c:pt>
                <c:pt idx="255">
                  <c:v>441</c:v>
                </c:pt>
                <c:pt idx="256">
                  <c:v>443</c:v>
                </c:pt>
                <c:pt idx="257">
                  <c:v>446</c:v>
                </c:pt>
                <c:pt idx="258">
                  <c:v>451</c:v>
                </c:pt>
                <c:pt idx="259">
                  <c:v>456</c:v>
                </c:pt>
                <c:pt idx="260">
                  <c:v>454</c:v>
                </c:pt>
                <c:pt idx="261">
                  <c:v>451</c:v>
                </c:pt>
                <c:pt idx="262">
                  <c:v>456</c:v>
                </c:pt>
                <c:pt idx="263">
                  <c:v>458</c:v>
                </c:pt>
                <c:pt idx="264">
                  <c:v>464</c:v>
                </c:pt>
                <c:pt idx="265">
                  <c:v>464</c:v>
                </c:pt>
                <c:pt idx="266">
                  <c:v>481</c:v>
                </c:pt>
                <c:pt idx="267">
                  <c:v>482</c:v>
                </c:pt>
                <c:pt idx="268">
                  <c:v>483</c:v>
                </c:pt>
                <c:pt idx="269">
                  <c:v>483</c:v>
                </c:pt>
                <c:pt idx="270">
                  <c:v>477</c:v>
                </c:pt>
                <c:pt idx="271">
                  <c:v>482</c:v>
                </c:pt>
                <c:pt idx="272">
                  <c:v>486</c:v>
                </c:pt>
                <c:pt idx="273">
                  <c:v>493</c:v>
                </c:pt>
                <c:pt idx="274">
                  <c:v>497</c:v>
                </c:pt>
                <c:pt idx="275">
                  <c:v>496</c:v>
                </c:pt>
                <c:pt idx="276">
                  <c:v>500</c:v>
                </c:pt>
                <c:pt idx="277">
                  <c:v>507</c:v>
                </c:pt>
                <c:pt idx="278">
                  <c:v>500</c:v>
                </c:pt>
                <c:pt idx="279">
                  <c:v>505</c:v>
                </c:pt>
                <c:pt idx="280">
                  <c:v>518</c:v>
                </c:pt>
                <c:pt idx="281">
                  <c:v>523</c:v>
                </c:pt>
                <c:pt idx="282">
                  <c:v>530</c:v>
                </c:pt>
                <c:pt idx="283">
                  <c:v>537</c:v>
                </c:pt>
                <c:pt idx="284">
                  <c:v>543</c:v>
                </c:pt>
                <c:pt idx="285">
                  <c:v>551</c:v>
                </c:pt>
                <c:pt idx="286">
                  <c:v>559</c:v>
                </c:pt>
                <c:pt idx="287">
                  <c:v>565</c:v>
                </c:pt>
                <c:pt idx="288">
                  <c:v>569</c:v>
                </c:pt>
                <c:pt idx="289">
                  <c:v>573</c:v>
                </c:pt>
                <c:pt idx="290">
                  <c:v>585</c:v>
                </c:pt>
                <c:pt idx="291">
                  <c:v>584</c:v>
                </c:pt>
                <c:pt idx="292">
                  <c:v>585</c:v>
                </c:pt>
                <c:pt idx="293">
                  <c:v>590</c:v>
                </c:pt>
                <c:pt idx="294">
                  <c:v>590</c:v>
                </c:pt>
                <c:pt idx="295">
                  <c:v>590</c:v>
                </c:pt>
                <c:pt idx="296">
                  <c:v>590</c:v>
                </c:pt>
                <c:pt idx="297">
                  <c:v>583</c:v>
                </c:pt>
                <c:pt idx="298">
                  <c:v>585</c:v>
                </c:pt>
                <c:pt idx="299">
                  <c:v>579</c:v>
                </c:pt>
                <c:pt idx="300">
                  <c:v>571</c:v>
                </c:pt>
                <c:pt idx="301">
                  <c:v>577</c:v>
                </c:pt>
                <c:pt idx="302">
                  <c:v>554</c:v>
                </c:pt>
                <c:pt idx="303">
                  <c:v>544</c:v>
                </c:pt>
                <c:pt idx="304">
                  <c:v>540</c:v>
                </c:pt>
                <c:pt idx="305">
                  <c:v>537</c:v>
                </c:pt>
                <c:pt idx="306">
                  <c:v>539</c:v>
                </c:pt>
                <c:pt idx="307">
                  <c:v>547</c:v>
                </c:pt>
                <c:pt idx="308">
                  <c:v>552</c:v>
                </c:pt>
                <c:pt idx="309">
                  <c:v>557</c:v>
                </c:pt>
                <c:pt idx="310">
                  <c:v>559</c:v>
                </c:pt>
                <c:pt idx="311">
                  <c:v>569</c:v>
                </c:pt>
                <c:pt idx="312">
                  <c:v>570</c:v>
                </c:pt>
                <c:pt idx="313">
                  <c:v>563</c:v>
                </c:pt>
                <c:pt idx="314">
                  <c:v>581</c:v>
                </c:pt>
                <c:pt idx="315">
                  <c:v>592</c:v>
                </c:pt>
                <c:pt idx="316">
                  <c:v>592</c:v>
                </c:pt>
                <c:pt idx="317">
                  <c:v>593</c:v>
                </c:pt>
                <c:pt idx="318">
                  <c:v>591</c:v>
                </c:pt>
                <c:pt idx="319">
                  <c:v>591</c:v>
                </c:pt>
                <c:pt idx="320">
                  <c:v>590</c:v>
                </c:pt>
                <c:pt idx="321">
                  <c:v>585</c:v>
                </c:pt>
                <c:pt idx="322">
                  <c:v>586</c:v>
                </c:pt>
                <c:pt idx="323">
                  <c:v>572</c:v>
                </c:pt>
                <c:pt idx="324">
                  <c:v>573</c:v>
                </c:pt>
                <c:pt idx="325">
                  <c:v>567</c:v>
                </c:pt>
                <c:pt idx="326">
                  <c:v>562</c:v>
                </c:pt>
                <c:pt idx="327">
                  <c:v>562</c:v>
                </c:pt>
                <c:pt idx="328">
                  <c:v>564</c:v>
                </c:pt>
                <c:pt idx="329">
                  <c:v>562</c:v>
                </c:pt>
                <c:pt idx="330">
                  <c:v>568</c:v>
                </c:pt>
                <c:pt idx="331">
                  <c:v>569</c:v>
                </c:pt>
                <c:pt idx="332">
                  <c:v>574</c:v>
                </c:pt>
                <c:pt idx="333">
                  <c:v>579</c:v>
                </c:pt>
                <c:pt idx="334">
                  <c:v>578</c:v>
                </c:pt>
                <c:pt idx="335">
                  <c:v>580</c:v>
                </c:pt>
                <c:pt idx="336">
                  <c:v>592</c:v>
                </c:pt>
                <c:pt idx="337">
                  <c:v>601</c:v>
                </c:pt>
                <c:pt idx="338">
                  <c:v>611</c:v>
                </c:pt>
                <c:pt idx="339">
                  <c:v>616</c:v>
                </c:pt>
                <c:pt idx="340">
                  <c:v>624</c:v>
                </c:pt>
                <c:pt idx="341">
                  <c:v>636</c:v>
                </c:pt>
                <c:pt idx="342">
                  <c:v>642</c:v>
                </c:pt>
                <c:pt idx="343">
                  <c:v>647</c:v>
                </c:pt>
                <c:pt idx="344">
                  <c:v>654</c:v>
                </c:pt>
                <c:pt idx="345">
                  <c:v>662</c:v>
                </c:pt>
                <c:pt idx="346">
                  <c:v>671</c:v>
                </c:pt>
                <c:pt idx="347">
                  <c:v>690</c:v>
                </c:pt>
                <c:pt idx="348">
                  <c:v>663</c:v>
                </c:pt>
                <c:pt idx="349">
                  <c:v>672</c:v>
                </c:pt>
                <c:pt idx="350">
                  <c:v>676</c:v>
                </c:pt>
                <c:pt idx="351">
                  <c:v>672</c:v>
                </c:pt>
                <c:pt idx="352">
                  <c:v>674</c:v>
                </c:pt>
                <c:pt idx="353">
                  <c:v>668</c:v>
                </c:pt>
                <c:pt idx="354">
                  <c:v>672</c:v>
                </c:pt>
                <c:pt idx="355">
                  <c:v>675</c:v>
                </c:pt>
                <c:pt idx="356">
                  <c:v>671</c:v>
                </c:pt>
                <c:pt idx="357">
                  <c:v>673</c:v>
                </c:pt>
                <c:pt idx="358">
                  <c:v>676</c:v>
                </c:pt>
                <c:pt idx="359">
                  <c:v>677</c:v>
                </c:pt>
                <c:pt idx="360">
                  <c:v>679</c:v>
                </c:pt>
                <c:pt idx="361">
                  <c:v>678</c:v>
                </c:pt>
                <c:pt idx="362">
                  <c:v>675</c:v>
                </c:pt>
                <c:pt idx="363">
                  <c:v>672</c:v>
                </c:pt>
                <c:pt idx="364">
                  <c:v>666</c:v>
                </c:pt>
                <c:pt idx="365">
                  <c:v>663</c:v>
                </c:pt>
                <c:pt idx="366">
                  <c:v>658</c:v>
                </c:pt>
                <c:pt idx="367">
                  <c:v>659</c:v>
                </c:pt>
                <c:pt idx="368">
                  <c:v>656</c:v>
                </c:pt>
                <c:pt idx="369">
                  <c:v>660</c:v>
                </c:pt>
                <c:pt idx="370">
                  <c:v>655</c:v>
                </c:pt>
                <c:pt idx="371">
                  <c:v>655</c:v>
                </c:pt>
                <c:pt idx="372">
                  <c:v>670</c:v>
                </c:pt>
                <c:pt idx="373">
                  <c:v>672</c:v>
                </c:pt>
                <c:pt idx="374">
                  <c:v>676</c:v>
                </c:pt>
                <c:pt idx="375">
                  <c:v>683</c:v>
                </c:pt>
                <c:pt idx="376">
                  <c:v>687</c:v>
                </c:pt>
                <c:pt idx="377">
                  <c:v>688</c:v>
                </c:pt>
                <c:pt idx="378">
                  <c:v>689</c:v>
                </c:pt>
                <c:pt idx="379">
                  <c:v>692</c:v>
                </c:pt>
                <c:pt idx="380">
                  <c:v>690</c:v>
                </c:pt>
                <c:pt idx="381">
                  <c:v>681</c:v>
                </c:pt>
                <c:pt idx="382">
                  <c:v>683</c:v>
                </c:pt>
                <c:pt idx="383">
                  <c:v>673</c:v>
                </c:pt>
                <c:pt idx="384">
                  <c:v>669</c:v>
                </c:pt>
                <c:pt idx="385">
                  <c:v>676</c:v>
                </c:pt>
                <c:pt idx="386">
                  <c:v>676</c:v>
                </c:pt>
                <c:pt idx="387">
                  <c:v>679</c:v>
                </c:pt>
                <c:pt idx="388">
                  <c:v>686</c:v>
                </c:pt>
                <c:pt idx="389">
                  <c:v>689</c:v>
                </c:pt>
                <c:pt idx="390">
                  <c:v>696</c:v>
                </c:pt>
                <c:pt idx="391">
                  <c:v>684</c:v>
                </c:pt>
                <c:pt idx="392">
                  <c:v>691</c:v>
                </c:pt>
                <c:pt idx="393">
                  <c:v>694</c:v>
                </c:pt>
                <c:pt idx="394">
                  <c:v>695</c:v>
                </c:pt>
                <c:pt idx="395">
                  <c:v>700</c:v>
                </c:pt>
                <c:pt idx="396">
                  <c:v>717</c:v>
                </c:pt>
                <c:pt idx="397">
                  <c:v>715</c:v>
                </c:pt>
                <c:pt idx="398">
                  <c:v>721</c:v>
                </c:pt>
                <c:pt idx="399">
                  <c:v>723</c:v>
                </c:pt>
                <c:pt idx="400">
                  <c:v>724</c:v>
                </c:pt>
                <c:pt idx="401">
                  <c:v>737</c:v>
                </c:pt>
                <c:pt idx="402">
                  <c:v>744</c:v>
                </c:pt>
                <c:pt idx="403">
                  <c:v>756</c:v>
                </c:pt>
                <c:pt idx="404">
                  <c:v>769</c:v>
                </c:pt>
                <c:pt idx="405">
                  <c:v>781</c:v>
                </c:pt>
                <c:pt idx="406">
                  <c:v>794</c:v>
                </c:pt>
                <c:pt idx="407">
                  <c:v>812</c:v>
                </c:pt>
                <c:pt idx="408">
                  <c:v>818</c:v>
                </c:pt>
                <c:pt idx="409">
                  <c:v>818</c:v>
                </c:pt>
                <c:pt idx="410">
                  <c:v>837</c:v>
                </c:pt>
                <c:pt idx="411">
                  <c:v>838</c:v>
                </c:pt>
                <c:pt idx="412">
                  <c:v>853</c:v>
                </c:pt>
                <c:pt idx="413">
                  <c:v>855</c:v>
                </c:pt>
                <c:pt idx="414">
                  <c:v>859</c:v>
                </c:pt>
                <c:pt idx="415">
                  <c:v>867</c:v>
                </c:pt>
                <c:pt idx="416">
                  <c:v>870</c:v>
                </c:pt>
                <c:pt idx="417">
                  <c:v>880</c:v>
                </c:pt>
                <c:pt idx="418">
                  <c:v>884</c:v>
                </c:pt>
                <c:pt idx="419">
                  <c:v>891</c:v>
                </c:pt>
                <c:pt idx="420">
                  <c:v>904</c:v>
                </c:pt>
                <c:pt idx="421">
                  <c:v>918</c:v>
                </c:pt>
                <c:pt idx="422">
                  <c:v>908</c:v>
                </c:pt>
                <c:pt idx="423">
                  <c:v>912</c:v>
                </c:pt>
                <c:pt idx="424">
                  <c:v>913</c:v>
                </c:pt>
                <c:pt idx="425">
                  <c:v>913</c:v>
                </c:pt>
                <c:pt idx="426">
                  <c:v>920</c:v>
                </c:pt>
                <c:pt idx="427">
                  <c:v>933</c:v>
                </c:pt>
                <c:pt idx="428">
                  <c:v>945</c:v>
                </c:pt>
                <c:pt idx="429">
                  <c:v>955</c:v>
                </c:pt>
                <c:pt idx="430">
                  <c:v>971</c:v>
                </c:pt>
                <c:pt idx="431">
                  <c:v>976</c:v>
                </c:pt>
                <c:pt idx="432">
                  <c:v>989</c:v>
                </c:pt>
                <c:pt idx="433">
                  <c:v>990</c:v>
                </c:pt>
                <c:pt idx="434">
                  <c:v>983</c:v>
                </c:pt>
                <c:pt idx="435">
                  <c:v>962</c:v>
                </c:pt>
                <c:pt idx="436">
                  <c:v>960</c:v>
                </c:pt>
                <c:pt idx="437">
                  <c:v>934</c:v>
                </c:pt>
                <c:pt idx="438">
                  <c:v>913</c:v>
                </c:pt>
                <c:pt idx="439">
                  <c:v>888</c:v>
                </c:pt>
                <c:pt idx="440">
                  <c:v>864</c:v>
                </c:pt>
                <c:pt idx="441">
                  <c:v>837</c:v>
                </c:pt>
                <c:pt idx="442">
                  <c:v>822</c:v>
                </c:pt>
                <c:pt idx="443">
                  <c:v>805</c:v>
                </c:pt>
                <c:pt idx="444">
                  <c:v>779</c:v>
                </c:pt>
                <c:pt idx="445">
                  <c:v>769</c:v>
                </c:pt>
                <c:pt idx="446">
                  <c:v>757</c:v>
                </c:pt>
                <c:pt idx="447">
                  <c:v>747</c:v>
                </c:pt>
                <c:pt idx="448">
                  <c:v>730</c:v>
                </c:pt>
                <c:pt idx="449">
                  <c:v>722</c:v>
                </c:pt>
                <c:pt idx="450">
                  <c:v>709</c:v>
                </c:pt>
                <c:pt idx="451">
                  <c:v>682</c:v>
                </c:pt>
                <c:pt idx="452">
                  <c:v>667</c:v>
                </c:pt>
                <c:pt idx="453">
                  <c:v>649</c:v>
                </c:pt>
                <c:pt idx="454">
                  <c:v>625</c:v>
                </c:pt>
                <c:pt idx="455">
                  <c:v>611</c:v>
                </c:pt>
                <c:pt idx="456">
                  <c:v>592</c:v>
                </c:pt>
                <c:pt idx="457">
                  <c:v>578</c:v>
                </c:pt>
                <c:pt idx="458">
                  <c:v>563</c:v>
                </c:pt>
                <c:pt idx="459">
                  <c:v>552</c:v>
                </c:pt>
                <c:pt idx="460">
                  <c:v>532</c:v>
                </c:pt>
                <c:pt idx="461">
                  <c:v>511</c:v>
                </c:pt>
                <c:pt idx="462">
                  <c:v>489</c:v>
                </c:pt>
                <c:pt idx="463">
                  <c:v>479</c:v>
                </c:pt>
                <c:pt idx="464">
                  <c:v>456</c:v>
                </c:pt>
                <c:pt idx="465">
                  <c:v>437</c:v>
                </c:pt>
                <c:pt idx="466">
                  <c:v>417</c:v>
                </c:pt>
                <c:pt idx="467">
                  <c:v>397</c:v>
                </c:pt>
                <c:pt idx="468">
                  <c:v>383</c:v>
                </c:pt>
                <c:pt idx="469">
                  <c:v>366</c:v>
                </c:pt>
                <c:pt idx="470">
                  <c:v>344</c:v>
                </c:pt>
                <c:pt idx="471">
                  <c:v>327</c:v>
                </c:pt>
                <c:pt idx="472">
                  <c:v>316</c:v>
                </c:pt>
                <c:pt idx="473">
                  <c:v>314</c:v>
                </c:pt>
                <c:pt idx="474">
                  <c:v>316</c:v>
                </c:pt>
                <c:pt idx="475">
                  <c:v>311</c:v>
                </c:pt>
                <c:pt idx="476">
                  <c:v>314</c:v>
                </c:pt>
                <c:pt idx="477">
                  <c:v>308</c:v>
                </c:pt>
                <c:pt idx="478">
                  <c:v>301</c:v>
                </c:pt>
                <c:pt idx="479">
                  <c:v>300</c:v>
                </c:pt>
                <c:pt idx="480">
                  <c:v>299</c:v>
                </c:pt>
                <c:pt idx="481">
                  <c:v>302</c:v>
                </c:pt>
                <c:pt idx="482">
                  <c:v>306</c:v>
                </c:pt>
                <c:pt idx="483">
                  <c:v>307</c:v>
                </c:pt>
                <c:pt idx="484">
                  <c:v>301</c:v>
                </c:pt>
                <c:pt idx="485">
                  <c:v>282</c:v>
                </c:pt>
                <c:pt idx="486">
                  <c:v>277</c:v>
                </c:pt>
                <c:pt idx="487">
                  <c:v>273</c:v>
                </c:pt>
                <c:pt idx="488">
                  <c:v>270</c:v>
                </c:pt>
                <c:pt idx="489">
                  <c:v>266</c:v>
                </c:pt>
                <c:pt idx="490">
                  <c:v>266</c:v>
                </c:pt>
                <c:pt idx="491">
                  <c:v>262</c:v>
                </c:pt>
                <c:pt idx="492">
                  <c:v>260</c:v>
                </c:pt>
                <c:pt idx="493">
                  <c:v>253</c:v>
                </c:pt>
                <c:pt idx="494">
                  <c:v>253</c:v>
                </c:pt>
                <c:pt idx="495">
                  <c:v>249</c:v>
                </c:pt>
                <c:pt idx="496">
                  <c:v>246</c:v>
                </c:pt>
                <c:pt idx="497">
                  <c:v>246</c:v>
                </c:pt>
                <c:pt idx="498">
                  <c:v>242</c:v>
                </c:pt>
                <c:pt idx="499">
                  <c:v>238</c:v>
                </c:pt>
                <c:pt idx="500">
                  <c:v>237</c:v>
                </c:pt>
                <c:pt idx="501">
                  <c:v>235</c:v>
                </c:pt>
                <c:pt idx="502">
                  <c:v>236</c:v>
                </c:pt>
                <c:pt idx="503">
                  <c:v>236</c:v>
                </c:pt>
                <c:pt idx="504">
                  <c:v>241</c:v>
                </c:pt>
                <c:pt idx="505">
                  <c:v>245</c:v>
                </c:pt>
                <c:pt idx="506">
                  <c:v>246</c:v>
                </c:pt>
                <c:pt idx="507">
                  <c:v>246</c:v>
                </c:pt>
                <c:pt idx="508">
                  <c:v>253</c:v>
                </c:pt>
                <c:pt idx="509">
                  <c:v>257</c:v>
                </c:pt>
                <c:pt idx="510">
                  <c:v>262</c:v>
                </c:pt>
                <c:pt idx="511">
                  <c:v>265</c:v>
                </c:pt>
                <c:pt idx="512">
                  <c:v>271</c:v>
                </c:pt>
                <c:pt idx="513">
                  <c:v>275</c:v>
                </c:pt>
                <c:pt idx="514">
                  <c:v>279</c:v>
                </c:pt>
                <c:pt idx="515">
                  <c:v>284</c:v>
                </c:pt>
                <c:pt idx="516">
                  <c:v>285</c:v>
                </c:pt>
                <c:pt idx="517">
                  <c:v>292</c:v>
                </c:pt>
                <c:pt idx="518">
                  <c:v>295</c:v>
                </c:pt>
                <c:pt idx="519">
                  <c:v>302</c:v>
                </c:pt>
                <c:pt idx="520">
                  <c:v>306</c:v>
                </c:pt>
                <c:pt idx="521">
                  <c:v>314</c:v>
                </c:pt>
                <c:pt idx="522">
                  <c:v>318</c:v>
                </c:pt>
                <c:pt idx="523">
                  <c:v>322</c:v>
                </c:pt>
                <c:pt idx="524">
                  <c:v>323</c:v>
                </c:pt>
                <c:pt idx="525">
                  <c:v>322</c:v>
                </c:pt>
                <c:pt idx="526">
                  <c:v>327</c:v>
                </c:pt>
                <c:pt idx="527">
                  <c:v>335</c:v>
                </c:pt>
                <c:pt idx="528">
                  <c:v>335</c:v>
                </c:pt>
                <c:pt idx="529">
                  <c:v>334</c:v>
                </c:pt>
                <c:pt idx="530">
                  <c:v>337</c:v>
                </c:pt>
                <c:pt idx="531">
                  <c:v>341</c:v>
                </c:pt>
                <c:pt idx="532">
                  <c:v>342</c:v>
                </c:pt>
                <c:pt idx="533">
                  <c:v>345</c:v>
                </c:pt>
                <c:pt idx="534">
                  <c:v>344</c:v>
                </c:pt>
                <c:pt idx="535">
                  <c:v>349</c:v>
                </c:pt>
                <c:pt idx="536">
                  <c:v>351</c:v>
                </c:pt>
                <c:pt idx="537">
                  <c:v>356</c:v>
                </c:pt>
                <c:pt idx="538">
                  <c:v>358</c:v>
                </c:pt>
                <c:pt idx="539">
                  <c:v>361</c:v>
                </c:pt>
                <c:pt idx="540">
                  <c:v>362</c:v>
                </c:pt>
                <c:pt idx="541">
                  <c:v>357</c:v>
                </c:pt>
                <c:pt idx="542">
                  <c:v>361</c:v>
                </c:pt>
                <c:pt idx="543">
                  <c:v>367</c:v>
                </c:pt>
                <c:pt idx="544">
                  <c:v>371</c:v>
                </c:pt>
                <c:pt idx="545">
                  <c:v>377</c:v>
                </c:pt>
                <c:pt idx="546">
                  <c:v>387</c:v>
                </c:pt>
                <c:pt idx="547">
                  <c:v>396</c:v>
                </c:pt>
                <c:pt idx="548">
                  <c:v>402</c:v>
                </c:pt>
                <c:pt idx="549">
                  <c:v>404</c:v>
                </c:pt>
                <c:pt idx="550">
                  <c:v>413</c:v>
                </c:pt>
                <c:pt idx="551">
                  <c:v>414</c:v>
                </c:pt>
                <c:pt idx="552">
                  <c:v>417</c:v>
                </c:pt>
                <c:pt idx="553">
                  <c:v>425</c:v>
                </c:pt>
                <c:pt idx="554">
                  <c:v>426</c:v>
                </c:pt>
                <c:pt idx="555">
                  <c:v>431</c:v>
                </c:pt>
                <c:pt idx="556">
                  <c:v>430</c:v>
                </c:pt>
                <c:pt idx="557">
                  <c:v>431</c:v>
                </c:pt>
                <c:pt idx="558">
                  <c:v>432</c:v>
                </c:pt>
                <c:pt idx="559">
                  <c:v>431</c:v>
                </c:pt>
                <c:pt idx="560">
                  <c:v>434</c:v>
                </c:pt>
                <c:pt idx="561">
                  <c:v>442</c:v>
                </c:pt>
                <c:pt idx="562">
                  <c:v>443</c:v>
                </c:pt>
                <c:pt idx="563">
                  <c:v>444</c:v>
                </c:pt>
                <c:pt idx="564">
                  <c:v>442</c:v>
                </c:pt>
                <c:pt idx="565">
                  <c:v>448</c:v>
                </c:pt>
                <c:pt idx="566">
                  <c:v>452</c:v>
                </c:pt>
                <c:pt idx="567">
                  <c:v>458</c:v>
                </c:pt>
                <c:pt idx="568">
                  <c:v>461</c:v>
                </c:pt>
                <c:pt idx="569">
                  <c:v>466</c:v>
                </c:pt>
                <c:pt idx="570">
                  <c:v>466</c:v>
                </c:pt>
                <c:pt idx="571">
                  <c:v>477</c:v>
                </c:pt>
                <c:pt idx="572">
                  <c:v>482</c:v>
                </c:pt>
                <c:pt idx="573">
                  <c:v>486</c:v>
                </c:pt>
                <c:pt idx="574">
                  <c:v>495</c:v>
                </c:pt>
                <c:pt idx="575">
                  <c:v>492</c:v>
                </c:pt>
                <c:pt idx="576">
                  <c:v>493</c:v>
                </c:pt>
                <c:pt idx="577">
                  <c:v>497</c:v>
                </c:pt>
                <c:pt idx="578">
                  <c:v>504</c:v>
                </c:pt>
                <c:pt idx="579">
                  <c:v>516</c:v>
                </c:pt>
                <c:pt idx="580">
                  <c:v>523</c:v>
                </c:pt>
                <c:pt idx="581">
                  <c:v>524</c:v>
                </c:pt>
                <c:pt idx="582">
                  <c:v>529</c:v>
                </c:pt>
                <c:pt idx="583">
                  <c:v>526</c:v>
                </c:pt>
                <c:pt idx="584">
                  <c:v>527</c:v>
                </c:pt>
                <c:pt idx="585">
                  <c:v>529</c:v>
                </c:pt>
                <c:pt idx="586">
                  <c:v>529</c:v>
                </c:pt>
                <c:pt idx="587">
                  <c:v>534</c:v>
                </c:pt>
                <c:pt idx="588">
                  <c:v>536</c:v>
                </c:pt>
                <c:pt idx="589">
                  <c:v>534</c:v>
                </c:pt>
                <c:pt idx="590">
                  <c:v>529</c:v>
                </c:pt>
                <c:pt idx="591">
                  <c:v>530</c:v>
                </c:pt>
                <c:pt idx="592">
                  <c:v>528</c:v>
                </c:pt>
                <c:pt idx="593">
                  <c:v>527</c:v>
                </c:pt>
                <c:pt idx="594">
                  <c:v>526</c:v>
                </c:pt>
                <c:pt idx="595">
                  <c:v>522</c:v>
                </c:pt>
                <c:pt idx="596">
                  <c:v>526</c:v>
                </c:pt>
                <c:pt idx="597">
                  <c:v>522</c:v>
                </c:pt>
                <c:pt idx="598">
                  <c:v>518</c:v>
                </c:pt>
                <c:pt idx="599">
                  <c:v>520</c:v>
                </c:pt>
                <c:pt idx="600">
                  <c:v>525</c:v>
                </c:pt>
                <c:pt idx="601">
                  <c:v>531</c:v>
                </c:pt>
                <c:pt idx="602">
                  <c:v>530</c:v>
                </c:pt>
                <c:pt idx="603">
                  <c:v>517</c:v>
                </c:pt>
                <c:pt idx="604">
                  <c:v>511</c:v>
                </c:pt>
                <c:pt idx="605">
                  <c:v>512</c:v>
                </c:pt>
                <c:pt idx="606">
                  <c:v>518</c:v>
                </c:pt>
                <c:pt idx="607">
                  <c:v>531</c:v>
                </c:pt>
                <c:pt idx="608">
                  <c:v>545</c:v>
                </c:pt>
                <c:pt idx="609">
                  <c:v>567</c:v>
                </c:pt>
                <c:pt idx="610">
                  <c:v>584</c:v>
                </c:pt>
                <c:pt idx="611">
                  <c:v>606</c:v>
                </c:pt>
                <c:pt idx="612">
                  <c:v>616</c:v>
                </c:pt>
                <c:pt idx="613">
                  <c:v>621</c:v>
                </c:pt>
                <c:pt idx="614">
                  <c:v>637</c:v>
                </c:pt>
                <c:pt idx="615">
                  <c:v>647</c:v>
                </c:pt>
                <c:pt idx="616">
                  <c:v>660</c:v>
                </c:pt>
                <c:pt idx="617">
                  <c:v>681</c:v>
                </c:pt>
                <c:pt idx="618">
                  <c:v>695</c:v>
                </c:pt>
                <c:pt idx="619">
                  <c:v>710</c:v>
                </c:pt>
                <c:pt idx="620">
                  <c:v>720</c:v>
                </c:pt>
                <c:pt idx="621">
                  <c:v>731</c:v>
                </c:pt>
                <c:pt idx="622">
                  <c:v>755</c:v>
                </c:pt>
                <c:pt idx="623">
                  <c:v>770</c:v>
                </c:pt>
                <c:pt idx="624">
                  <c:v>790</c:v>
                </c:pt>
                <c:pt idx="625">
                  <c:v>798</c:v>
                </c:pt>
                <c:pt idx="626">
                  <c:v>812</c:v>
                </c:pt>
                <c:pt idx="627">
                  <c:v>828</c:v>
                </c:pt>
                <c:pt idx="628">
                  <c:v>828</c:v>
                </c:pt>
                <c:pt idx="629">
                  <c:v>826</c:v>
                </c:pt>
                <c:pt idx="630">
                  <c:v>816</c:v>
                </c:pt>
              </c:numCache>
            </c:numRef>
          </c:val>
          <c:smooth val="1"/>
          <c:extLst>
            <c:ext xmlns:c16="http://schemas.microsoft.com/office/drawing/2014/chart" uri="{C3380CC4-5D6E-409C-BE32-E72D297353CC}">
              <c16:uniqueId val="{00000001-EDF1-4AC2-A386-B2E645BD5197}"/>
            </c:ext>
          </c:extLst>
        </c:ser>
        <c:ser>
          <c:idx val="2"/>
          <c:order val="1"/>
          <c:tx>
            <c:strRef>
              <c:f>Sheet1!$C$1</c:f>
              <c:strCache>
                <c:ptCount val="1"/>
                <c:pt idx="0">
                  <c:v>Multifamily</c:v>
                </c:pt>
              </c:strCache>
            </c:strRef>
          </c:tx>
          <c:spPr>
            <a:ln w="63500" cap="rnd">
              <a:solidFill>
                <a:srgbClr val="003B71"/>
              </a:solidFill>
              <a:prstDash val="solid"/>
              <a:round/>
            </a:ln>
            <a:effectLst/>
          </c:spPr>
          <c:marker>
            <c:symbol val="none"/>
          </c:marker>
          <c:cat>
            <c:numRef>
              <c:f>Sheet1!$A$2:$A$632</c:f>
              <c:numCache>
                <c:formatCode>General</c:formatCode>
                <c:ptCount val="631"/>
                <c:pt idx="0">
                  <c:v>1970</c:v>
                </c:pt>
                <c:pt idx="1">
                  <c:v>1970</c:v>
                </c:pt>
                <c:pt idx="2">
                  <c:v>1970</c:v>
                </c:pt>
                <c:pt idx="3">
                  <c:v>1970</c:v>
                </c:pt>
                <c:pt idx="4">
                  <c:v>1970</c:v>
                </c:pt>
                <c:pt idx="5">
                  <c:v>1970</c:v>
                </c:pt>
                <c:pt idx="6">
                  <c:v>1970</c:v>
                </c:pt>
                <c:pt idx="7">
                  <c:v>1970</c:v>
                </c:pt>
                <c:pt idx="8">
                  <c:v>1970</c:v>
                </c:pt>
                <c:pt idx="9">
                  <c:v>1970</c:v>
                </c:pt>
                <c:pt idx="10">
                  <c:v>1970</c:v>
                </c:pt>
                <c:pt idx="11">
                  <c:v>1970</c:v>
                </c:pt>
                <c:pt idx="12">
                  <c:v>1971</c:v>
                </c:pt>
                <c:pt idx="13">
                  <c:v>1971</c:v>
                </c:pt>
                <c:pt idx="14">
                  <c:v>1971</c:v>
                </c:pt>
                <c:pt idx="15">
                  <c:v>1971</c:v>
                </c:pt>
                <c:pt idx="16">
                  <c:v>1971</c:v>
                </c:pt>
                <c:pt idx="17">
                  <c:v>1971</c:v>
                </c:pt>
                <c:pt idx="18">
                  <c:v>1971</c:v>
                </c:pt>
                <c:pt idx="19">
                  <c:v>1971</c:v>
                </c:pt>
                <c:pt idx="20">
                  <c:v>1971</c:v>
                </c:pt>
                <c:pt idx="21">
                  <c:v>1971</c:v>
                </c:pt>
                <c:pt idx="22">
                  <c:v>1971</c:v>
                </c:pt>
                <c:pt idx="23">
                  <c:v>1971</c:v>
                </c:pt>
                <c:pt idx="24">
                  <c:v>1972</c:v>
                </c:pt>
                <c:pt idx="25">
                  <c:v>1972</c:v>
                </c:pt>
                <c:pt idx="26">
                  <c:v>1972</c:v>
                </c:pt>
                <c:pt idx="27">
                  <c:v>1972</c:v>
                </c:pt>
                <c:pt idx="28">
                  <c:v>1972</c:v>
                </c:pt>
                <c:pt idx="29">
                  <c:v>1972</c:v>
                </c:pt>
                <c:pt idx="30">
                  <c:v>1972</c:v>
                </c:pt>
                <c:pt idx="31">
                  <c:v>1972</c:v>
                </c:pt>
                <c:pt idx="32">
                  <c:v>1972</c:v>
                </c:pt>
                <c:pt idx="33">
                  <c:v>1972</c:v>
                </c:pt>
                <c:pt idx="34">
                  <c:v>1972</c:v>
                </c:pt>
                <c:pt idx="35">
                  <c:v>1972</c:v>
                </c:pt>
                <c:pt idx="36">
                  <c:v>1973</c:v>
                </c:pt>
                <c:pt idx="37">
                  <c:v>1973</c:v>
                </c:pt>
                <c:pt idx="38">
                  <c:v>1973</c:v>
                </c:pt>
                <c:pt idx="39">
                  <c:v>1973</c:v>
                </c:pt>
                <c:pt idx="40">
                  <c:v>1973</c:v>
                </c:pt>
                <c:pt idx="41">
                  <c:v>1973</c:v>
                </c:pt>
                <c:pt idx="42">
                  <c:v>1973</c:v>
                </c:pt>
                <c:pt idx="43">
                  <c:v>1973</c:v>
                </c:pt>
                <c:pt idx="44">
                  <c:v>1973</c:v>
                </c:pt>
                <c:pt idx="45">
                  <c:v>1973</c:v>
                </c:pt>
                <c:pt idx="46">
                  <c:v>1973</c:v>
                </c:pt>
                <c:pt idx="47">
                  <c:v>1973</c:v>
                </c:pt>
                <c:pt idx="48">
                  <c:v>1974</c:v>
                </c:pt>
                <c:pt idx="49">
                  <c:v>1974</c:v>
                </c:pt>
                <c:pt idx="50">
                  <c:v>1974</c:v>
                </c:pt>
                <c:pt idx="51">
                  <c:v>1974</c:v>
                </c:pt>
                <c:pt idx="52">
                  <c:v>1974</c:v>
                </c:pt>
                <c:pt idx="53">
                  <c:v>1974</c:v>
                </c:pt>
                <c:pt idx="54">
                  <c:v>1974</c:v>
                </c:pt>
                <c:pt idx="55">
                  <c:v>1974</c:v>
                </c:pt>
                <c:pt idx="56">
                  <c:v>1974</c:v>
                </c:pt>
                <c:pt idx="57">
                  <c:v>1974</c:v>
                </c:pt>
                <c:pt idx="58">
                  <c:v>1974</c:v>
                </c:pt>
                <c:pt idx="59">
                  <c:v>1974</c:v>
                </c:pt>
                <c:pt idx="60">
                  <c:v>1975</c:v>
                </c:pt>
                <c:pt idx="61">
                  <c:v>1975</c:v>
                </c:pt>
                <c:pt idx="62">
                  <c:v>1975</c:v>
                </c:pt>
                <c:pt idx="63">
                  <c:v>1975</c:v>
                </c:pt>
                <c:pt idx="64">
                  <c:v>1975</c:v>
                </c:pt>
                <c:pt idx="65">
                  <c:v>1975</c:v>
                </c:pt>
                <c:pt idx="66">
                  <c:v>1975</c:v>
                </c:pt>
                <c:pt idx="67">
                  <c:v>1975</c:v>
                </c:pt>
                <c:pt idx="68">
                  <c:v>1975</c:v>
                </c:pt>
                <c:pt idx="69">
                  <c:v>1975</c:v>
                </c:pt>
                <c:pt idx="70">
                  <c:v>1975</c:v>
                </c:pt>
                <c:pt idx="71">
                  <c:v>1975</c:v>
                </c:pt>
                <c:pt idx="72">
                  <c:v>1976</c:v>
                </c:pt>
                <c:pt idx="73">
                  <c:v>1976</c:v>
                </c:pt>
                <c:pt idx="74">
                  <c:v>1976</c:v>
                </c:pt>
                <c:pt idx="75">
                  <c:v>1976</c:v>
                </c:pt>
                <c:pt idx="76">
                  <c:v>1976</c:v>
                </c:pt>
                <c:pt idx="77">
                  <c:v>1976</c:v>
                </c:pt>
                <c:pt idx="78">
                  <c:v>1976</c:v>
                </c:pt>
                <c:pt idx="79">
                  <c:v>1976</c:v>
                </c:pt>
                <c:pt idx="80">
                  <c:v>1976</c:v>
                </c:pt>
                <c:pt idx="81">
                  <c:v>1976</c:v>
                </c:pt>
                <c:pt idx="82">
                  <c:v>1976</c:v>
                </c:pt>
                <c:pt idx="83">
                  <c:v>1976</c:v>
                </c:pt>
                <c:pt idx="84">
                  <c:v>1977</c:v>
                </c:pt>
                <c:pt idx="85">
                  <c:v>1977</c:v>
                </c:pt>
                <c:pt idx="86">
                  <c:v>1977</c:v>
                </c:pt>
                <c:pt idx="87">
                  <c:v>1977</c:v>
                </c:pt>
                <c:pt idx="88">
                  <c:v>1977</c:v>
                </c:pt>
                <c:pt idx="89">
                  <c:v>1977</c:v>
                </c:pt>
                <c:pt idx="90">
                  <c:v>1977</c:v>
                </c:pt>
                <c:pt idx="91">
                  <c:v>1977</c:v>
                </c:pt>
                <c:pt idx="92">
                  <c:v>1977</c:v>
                </c:pt>
                <c:pt idx="93">
                  <c:v>1977</c:v>
                </c:pt>
                <c:pt idx="94">
                  <c:v>1977</c:v>
                </c:pt>
                <c:pt idx="95">
                  <c:v>1977</c:v>
                </c:pt>
                <c:pt idx="96">
                  <c:v>1978</c:v>
                </c:pt>
                <c:pt idx="97">
                  <c:v>1978</c:v>
                </c:pt>
                <c:pt idx="98">
                  <c:v>1978</c:v>
                </c:pt>
                <c:pt idx="99">
                  <c:v>1978</c:v>
                </c:pt>
                <c:pt idx="100">
                  <c:v>1978</c:v>
                </c:pt>
                <c:pt idx="101">
                  <c:v>1978</c:v>
                </c:pt>
                <c:pt idx="102">
                  <c:v>1978</c:v>
                </c:pt>
                <c:pt idx="103">
                  <c:v>1978</c:v>
                </c:pt>
                <c:pt idx="104">
                  <c:v>1978</c:v>
                </c:pt>
                <c:pt idx="105">
                  <c:v>1978</c:v>
                </c:pt>
                <c:pt idx="106">
                  <c:v>1978</c:v>
                </c:pt>
                <c:pt idx="107">
                  <c:v>1978</c:v>
                </c:pt>
                <c:pt idx="108">
                  <c:v>1979</c:v>
                </c:pt>
                <c:pt idx="109">
                  <c:v>1979</c:v>
                </c:pt>
                <c:pt idx="110">
                  <c:v>1979</c:v>
                </c:pt>
                <c:pt idx="111">
                  <c:v>1979</c:v>
                </c:pt>
                <c:pt idx="112">
                  <c:v>1979</c:v>
                </c:pt>
                <c:pt idx="113">
                  <c:v>1979</c:v>
                </c:pt>
                <c:pt idx="114">
                  <c:v>1979</c:v>
                </c:pt>
                <c:pt idx="115">
                  <c:v>1979</c:v>
                </c:pt>
                <c:pt idx="116">
                  <c:v>1979</c:v>
                </c:pt>
                <c:pt idx="117">
                  <c:v>1979</c:v>
                </c:pt>
                <c:pt idx="118">
                  <c:v>1979</c:v>
                </c:pt>
                <c:pt idx="119">
                  <c:v>1979</c:v>
                </c:pt>
                <c:pt idx="120">
                  <c:v>1980</c:v>
                </c:pt>
                <c:pt idx="121">
                  <c:v>1980</c:v>
                </c:pt>
                <c:pt idx="122">
                  <c:v>1980</c:v>
                </c:pt>
                <c:pt idx="123">
                  <c:v>1980</c:v>
                </c:pt>
                <c:pt idx="124">
                  <c:v>1980</c:v>
                </c:pt>
                <c:pt idx="125">
                  <c:v>1980</c:v>
                </c:pt>
                <c:pt idx="126">
                  <c:v>1980</c:v>
                </c:pt>
                <c:pt idx="127">
                  <c:v>1980</c:v>
                </c:pt>
                <c:pt idx="128">
                  <c:v>1980</c:v>
                </c:pt>
                <c:pt idx="129">
                  <c:v>1980</c:v>
                </c:pt>
                <c:pt idx="130">
                  <c:v>1980</c:v>
                </c:pt>
                <c:pt idx="131">
                  <c:v>1980</c:v>
                </c:pt>
                <c:pt idx="132">
                  <c:v>1981</c:v>
                </c:pt>
                <c:pt idx="133">
                  <c:v>1981</c:v>
                </c:pt>
                <c:pt idx="134">
                  <c:v>1981</c:v>
                </c:pt>
                <c:pt idx="135">
                  <c:v>1981</c:v>
                </c:pt>
                <c:pt idx="136">
                  <c:v>1981</c:v>
                </c:pt>
                <c:pt idx="137">
                  <c:v>1981</c:v>
                </c:pt>
                <c:pt idx="138">
                  <c:v>1981</c:v>
                </c:pt>
                <c:pt idx="139">
                  <c:v>1981</c:v>
                </c:pt>
                <c:pt idx="140">
                  <c:v>1981</c:v>
                </c:pt>
                <c:pt idx="141">
                  <c:v>1981</c:v>
                </c:pt>
                <c:pt idx="142">
                  <c:v>1981</c:v>
                </c:pt>
                <c:pt idx="143">
                  <c:v>1981</c:v>
                </c:pt>
                <c:pt idx="144">
                  <c:v>1982</c:v>
                </c:pt>
                <c:pt idx="145">
                  <c:v>1982</c:v>
                </c:pt>
                <c:pt idx="146">
                  <c:v>1982</c:v>
                </c:pt>
                <c:pt idx="147">
                  <c:v>1982</c:v>
                </c:pt>
                <c:pt idx="148">
                  <c:v>1982</c:v>
                </c:pt>
                <c:pt idx="149">
                  <c:v>1982</c:v>
                </c:pt>
                <c:pt idx="150">
                  <c:v>1982</c:v>
                </c:pt>
                <c:pt idx="151">
                  <c:v>1982</c:v>
                </c:pt>
                <c:pt idx="152">
                  <c:v>1982</c:v>
                </c:pt>
                <c:pt idx="153">
                  <c:v>1982</c:v>
                </c:pt>
                <c:pt idx="154">
                  <c:v>1982</c:v>
                </c:pt>
                <c:pt idx="155">
                  <c:v>1982</c:v>
                </c:pt>
                <c:pt idx="156">
                  <c:v>1983</c:v>
                </c:pt>
                <c:pt idx="157">
                  <c:v>1983</c:v>
                </c:pt>
                <c:pt idx="158">
                  <c:v>1983</c:v>
                </c:pt>
                <c:pt idx="159">
                  <c:v>1983</c:v>
                </c:pt>
                <c:pt idx="160">
                  <c:v>1983</c:v>
                </c:pt>
                <c:pt idx="161">
                  <c:v>1983</c:v>
                </c:pt>
                <c:pt idx="162">
                  <c:v>1983</c:v>
                </c:pt>
                <c:pt idx="163">
                  <c:v>1983</c:v>
                </c:pt>
                <c:pt idx="164">
                  <c:v>1983</c:v>
                </c:pt>
                <c:pt idx="165">
                  <c:v>1983</c:v>
                </c:pt>
                <c:pt idx="166">
                  <c:v>1983</c:v>
                </c:pt>
                <c:pt idx="167">
                  <c:v>1983</c:v>
                </c:pt>
                <c:pt idx="168">
                  <c:v>1984</c:v>
                </c:pt>
                <c:pt idx="169">
                  <c:v>1984</c:v>
                </c:pt>
                <c:pt idx="170">
                  <c:v>1984</c:v>
                </c:pt>
                <c:pt idx="171">
                  <c:v>1984</c:v>
                </c:pt>
                <c:pt idx="172">
                  <c:v>1984</c:v>
                </c:pt>
                <c:pt idx="173">
                  <c:v>1984</c:v>
                </c:pt>
                <c:pt idx="174">
                  <c:v>1984</c:v>
                </c:pt>
                <c:pt idx="175">
                  <c:v>1984</c:v>
                </c:pt>
                <c:pt idx="176">
                  <c:v>1984</c:v>
                </c:pt>
                <c:pt idx="177">
                  <c:v>1984</c:v>
                </c:pt>
                <c:pt idx="178">
                  <c:v>1984</c:v>
                </c:pt>
                <c:pt idx="179">
                  <c:v>1984</c:v>
                </c:pt>
                <c:pt idx="180">
                  <c:v>1985</c:v>
                </c:pt>
                <c:pt idx="181">
                  <c:v>1985</c:v>
                </c:pt>
                <c:pt idx="182">
                  <c:v>1985</c:v>
                </c:pt>
                <c:pt idx="183">
                  <c:v>1985</c:v>
                </c:pt>
                <c:pt idx="184">
                  <c:v>1985</c:v>
                </c:pt>
                <c:pt idx="185">
                  <c:v>1985</c:v>
                </c:pt>
                <c:pt idx="186">
                  <c:v>1985</c:v>
                </c:pt>
                <c:pt idx="187">
                  <c:v>1985</c:v>
                </c:pt>
                <c:pt idx="188">
                  <c:v>1985</c:v>
                </c:pt>
                <c:pt idx="189">
                  <c:v>1985</c:v>
                </c:pt>
                <c:pt idx="190">
                  <c:v>1985</c:v>
                </c:pt>
                <c:pt idx="191">
                  <c:v>1985</c:v>
                </c:pt>
                <c:pt idx="192">
                  <c:v>1986</c:v>
                </c:pt>
                <c:pt idx="193">
                  <c:v>1986</c:v>
                </c:pt>
                <c:pt idx="194">
                  <c:v>1986</c:v>
                </c:pt>
                <c:pt idx="195">
                  <c:v>1986</c:v>
                </c:pt>
                <c:pt idx="196">
                  <c:v>1986</c:v>
                </c:pt>
                <c:pt idx="197">
                  <c:v>1986</c:v>
                </c:pt>
                <c:pt idx="198">
                  <c:v>1986</c:v>
                </c:pt>
                <c:pt idx="199">
                  <c:v>1986</c:v>
                </c:pt>
                <c:pt idx="200">
                  <c:v>1986</c:v>
                </c:pt>
                <c:pt idx="201">
                  <c:v>1986</c:v>
                </c:pt>
                <c:pt idx="202">
                  <c:v>1986</c:v>
                </c:pt>
                <c:pt idx="203">
                  <c:v>1986</c:v>
                </c:pt>
                <c:pt idx="204">
                  <c:v>1987</c:v>
                </c:pt>
                <c:pt idx="205">
                  <c:v>1987</c:v>
                </c:pt>
                <c:pt idx="206">
                  <c:v>1987</c:v>
                </c:pt>
                <c:pt idx="207">
                  <c:v>1987</c:v>
                </c:pt>
                <c:pt idx="208">
                  <c:v>1987</c:v>
                </c:pt>
                <c:pt idx="209">
                  <c:v>1987</c:v>
                </c:pt>
                <c:pt idx="210">
                  <c:v>1987</c:v>
                </c:pt>
                <c:pt idx="211">
                  <c:v>1987</c:v>
                </c:pt>
                <c:pt idx="212">
                  <c:v>1987</c:v>
                </c:pt>
                <c:pt idx="213">
                  <c:v>1987</c:v>
                </c:pt>
                <c:pt idx="214">
                  <c:v>1987</c:v>
                </c:pt>
                <c:pt idx="215">
                  <c:v>1987</c:v>
                </c:pt>
                <c:pt idx="216">
                  <c:v>1988</c:v>
                </c:pt>
                <c:pt idx="217">
                  <c:v>1988</c:v>
                </c:pt>
                <c:pt idx="218">
                  <c:v>1988</c:v>
                </c:pt>
                <c:pt idx="219">
                  <c:v>1988</c:v>
                </c:pt>
                <c:pt idx="220">
                  <c:v>1988</c:v>
                </c:pt>
                <c:pt idx="221">
                  <c:v>1988</c:v>
                </c:pt>
                <c:pt idx="222">
                  <c:v>1988</c:v>
                </c:pt>
                <c:pt idx="223">
                  <c:v>1988</c:v>
                </c:pt>
                <c:pt idx="224">
                  <c:v>1988</c:v>
                </c:pt>
                <c:pt idx="225">
                  <c:v>1988</c:v>
                </c:pt>
                <c:pt idx="226">
                  <c:v>1988</c:v>
                </c:pt>
                <c:pt idx="227">
                  <c:v>1988</c:v>
                </c:pt>
                <c:pt idx="228">
                  <c:v>1989</c:v>
                </c:pt>
                <c:pt idx="229">
                  <c:v>1989</c:v>
                </c:pt>
                <c:pt idx="230">
                  <c:v>1989</c:v>
                </c:pt>
                <c:pt idx="231">
                  <c:v>1989</c:v>
                </c:pt>
                <c:pt idx="232">
                  <c:v>1989</c:v>
                </c:pt>
                <c:pt idx="233">
                  <c:v>1989</c:v>
                </c:pt>
                <c:pt idx="234">
                  <c:v>1989</c:v>
                </c:pt>
                <c:pt idx="235">
                  <c:v>1989</c:v>
                </c:pt>
                <c:pt idx="236">
                  <c:v>1989</c:v>
                </c:pt>
                <c:pt idx="237">
                  <c:v>1989</c:v>
                </c:pt>
                <c:pt idx="238">
                  <c:v>1989</c:v>
                </c:pt>
                <c:pt idx="239">
                  <c:v>1989</c:v>
                </c:pt>
                <c:pt idx="240">
                  <c:v>1990</c:v>
                </c:pt>
                <c:pt idx="241">
                  <c:v>1990</c:v>
                </c:pt>
                <c:pt idx="242">
                  <c:v>1990</c:v>
                </c:pt>
                <c:pt idx="243">
                  <c:v>1990</c:v>
                </c:pt>
                <c:pt idx="244">
                  <c:v>1990</c:v>
                </c:pt>
                <c:pt idx="245">
                  <c:v>1990</c:v>
                </c:pt>
                <c:pt idx="246">
                  <c:v>1990</c:v>
                </c:pt>
                <c:pt idx="247">
                  <c:v>1990</c:v>
                </c:pt>
                <c:pt idx="248">
                  <c:v>1990</c:v>
                </c:pt>
                <c:pt idx="249">
                  <c:v>1990</c:v>
                </c:pt>
                <c:pt idx="250">
                  <c:v>1990</c:v>
                </c:pt>
                <c:pt idx="251">
                  <c:v>1990</c:v>
                </c:pt>
                <c:pt idx="252">
                  <c:v>1991</c:v>
                </c:pt>
                <c:pt idx="253">
                  <c:v>1991</c:v>
                </c:pt>
                <c:pt idx="254">
                  <c:v>1991</c:v>
                </c:pt>
                <c:pt idx="255">
                  <c:v>1991</c:v>
                </c:pt>
                <c:pt idx="256">
                  <c:v>1991</c:v>
                </c:pt>
                <c:pt idx="257">
                  <c:v>1991</c:v>
                </c:pt>
                <c:pt idx="258">
                  <c:v>1991</c:v>
                </c:pt>
                <c:pt idx="259">
                  <c:v>1991</c:v>
                </c:pt>
                <c:pt idx="260">
                  <c:v>1991</c:v>
                </c:pt>
                <c:pt idx="261">
                  <c:v>1991</c:v>
                </c:pt>
                <c:pt idx="262">
                  <c:v>1991</c:v>
                </c:pt>
                <c:pt idx="263">
                  <c:v>1991</c:v>
                </c:pt>
                <c:pt idx="264">
                  <c:v>1992</c:v>
                </c:pt>
                <c:pt idx="265">
                  <c:v>1992</c:v>
                </c:pt>
                <c:pt idx="266">
                  <c:v>1992</c:v>
                </c:pt>
                <c:pt idx="267">
                  <c:v>1992</c:v>
                </c:pt>
                <c:pt idx="268">
                  <c:v>1992</c:v>
                </c:pt>
                <c:pt idx="269">
                  <c:v>1992</c:v>
                </c:pt>
                <c:pt idx="270">
                  <c:v>1992</c:v>
                </c:pt>
                <c:pt idx="271">
                  <c:v>1992</c:v>
                </c:pt>
                <c:pt idx="272">
                  <c:v>1992</c:v>
                </c:pt>
                <c:pt idx="273">
                  <c:v>1992</c:v>
                </c:pt>
                <c:pt idx="274">
                  <c:v>1992</c:v>
                </c:pt>
                <c:pt idx="275">
                  <c:v>1992</c:v>
                </c:pt>
                <c:pt idx="276">
                  <c:v>1993</c:v>
                </c:pt>
                <c:pt idx="277">
                  <c:v>1993</c:v>
                </c:pt>
                <c:pt idx="278">
                  <c:v>1993</c:v>
                </c:pt>
                <c:pt idx="279">
                  <c:v>1993</c:v>
                </c:pt>
                <c:pt idx="280">
                  <c:v>1993</c:v>
                </c:pt>
                <c:pt idx="281">
                  <c:v>1993</c:v>
                </c:pt>
                <c:pt idx="282">
                  <c:v>1993</c:v>
                </c:pt>
                <c:pt idx="283">
                  <c:v>1993</c:v>
                </c:pt>
                <c:pt idx="284">
                  <c:v>1993</c:v>
                </c:pt>
                <c:pt idx="285">
                  <c:v>1993</c:v>
                </c:pt>
                <c:pt idx="286">
                  <c:v>1993</c:v>
                </c:pt>
                <c:pt idx="287">
                  <c:v>1993</c:v>
                </c:pt>
                <c:pt idx="288">
                  <c:v>1994</c:v>
                </c:pt>
                <c:pt idx="289">
                  <c:v>1994</c:v>
                </c:pt>
                <c:pt idx="290">
                  <c:v>1994</c:v>
                </c:pt>
                <c:pt idx="291">
                  <c:v>1994</c:v>
                </c:pt>
                <c:pt idx="292">
                  <c:v>1994</c:v>
                </c:pt>
                <c:pt idx="293">
                  <c:v>1994</c:v>
                </c:pt>
                <c:pt idx="294">
                  <c:v>1994</c:v>
                </c:pt>
                <c:pt idx="295">
                  <c:v>1994</c:v>
                </c:pt>
                <c:pt idx="296">
                  <c:v>1994</c:v>
                </c:pt>
                <c:pt idx="297">
                  <c:v>1994</c:v>
                </c:pt>
                <c:pt idx="298">
                  <c:v>1994</c:v>
                </c:pt>
                <c:pt idx="299">
                  <c:v>1994</c:v>
                </c:pt>
                <c:pt idx="300">
                  <c:v>1995</c:v>
                </c:pt>
                <c:pt idx="301">
                  <c:v>1995</c:v>
                </c:pt>
                <c:pt idx="302">
                  <c:v>1995</c:v>
                </c:pt>
                <c:pt idx="303">
                  <c:v>1995</c:v>
                </c:pt>
                <c:pt idx="304">
                  <c:v>1995</c:v>
                </c:pt>
                <c:pt idx="305">
                  <c:v>1995</c:v>
                </c:pt>
                <c:pt idx="306">
                  <c:v>1995</c:v>
                </c:pt>
                <c:pt idx="307">
                  <c:v>1995</c:v>
                </c:pt>
                <c:pt idx="308">
                  <c:v>1995</c:v>
                </c:pt>
                <c:pt idx="309">
                  <c:v>1995</c:v>
                </c:pt>
                <c:pt idx="310">
                  <c:v>1995</c:v>
                </c:pt>
                <c:pt idx="311">
                  <c:v>1995</c:v>
                </c:pt>
                <c:pt idx="312">
                  <c:v>1996</c:v>
                </c:pt>
                <c:pt idx="313">
                  <c:v>1996</c:v>
                </c:pt>
                <c:pt idx="314">
                  <c:v>1996</c:v>
                </c:pt>
                <c:pt idx="315">
                  <c:v>1996</c:v>
                </c:pt>
                <c:pt idx="316">
                  <c:v>1996</c:v>
                </c:pt>
                <c:pt idx="317">
                  <c:v>1996</c:v>
                </c:pt>
                <c:pt idx="318">
                  <c:v>1996</c:v>
                </c:pt>
                <c:pt idx="319">
                  <c:v>1996</c:v>
                </c:pt>
                <c:pt idx="320">
                  <c:v>1996</c:v>
                </c:pt>
                <c:pt idx="321">
                  <c:v>1996</c:v>
                </c:pt>
                <c:pt idx="322">
                  <c:v>1996</c:v>
                </c:pt>
                <c:pt idx="323">
                  <c:v>1996</c:v>
                </c:pt>
                <c:pt idx="324">
                  <c:v>1997</c:v>
                </c:pt>
                <c:pt idx="325">
                  <c:v>1997</c:v>
                </c:pt>
                <c:pt idx="326">
                  <c:v>1997</c:v>
                </c:pt>
                <c:pt idx="327">
                  <c:v>1997</c:v>
                </c:pt>
                <c:pt idx="328">
                  <c:v>1997</c:v>
                </c:pt>
                <c:pt idx="329">
                  <c:v>1997</c:v>
                </c:pt>
                <c:pt idx="330">
                  <c:v>1997</c:v>
                </c:pt>
                <c:pt idx="331">
                  <c:v>1997</c:v>
                </c:pt>
                <c:pt idx="332">
                  <c:v>1997</c:v>
                </c:pt>
                <c:pt idx="333">
                  <c:v>1997</c:v>
                </c:pt>
                <c:pt idx="334">
                  <c:v>1997</c:v>
                </c:pt>
                <c:pt idx="335">
                  <c:v>1997</c:v>
                </c:pt>
                <c:pt idx="336">
                  <c:v>1998</c:v>
                </c:pt>
                <c:pt idx="337">
                  <c:v>1998</c:v>
                </c:pt>
                <c:pt idx="338">
                  <c:v>1998</c:v>
                </c:pt>
                <c:pt idx="339">
                  <c:v>1998</c:v>
                </c:pt>
                <c:pt idx="340">
                  <c:v>1998</c:v>
                </c:pt>
                <c:pt idx="341">
                  <c:v>1998</c:v>
                </c:pt>
                <c:pt idx="342">
                  <c:v>1998</c:v>
                </c:pt>
                <c:pt idx="343">
                  <c:v>1998</c:v>
                </c:pt>
                <c:pt idx="344">
                  <c:v>1998</c:v>
                </c:pt>
                <c:pt idx="345">
                  <c:v>1998</c:v>
                </c:pt>
                <c:pt idx="346">
                  <c:v>1998</c:v>
                </c:pt>
                <c:pt idx="347">
                  <c:v>1998</c:v>
                </c:pt>
                <c:pt idx="348">
                  <c:v>1999</c:v>
                </c:pt>
                <c:pt idx="349">
                  <c:v>1999</c:v>
                </c:pt>
                <c:pt idx="350">
                  <c:v>1999</c:v>
                </c:pt>
                <c:pt idx="351">
                  <c:v>1999</c:v>
                </c:pt>
                <c:pt idx="352">
                  <c:v>1999</c:v>
                </c:pt>
                <c:pt idx="353">
                  <c:v>1999</c:v>
                </c:pt>
                <c:pt idx="354">
                  <c:v>1999</c:v>
                </c:pt>
                <c:pt idx="355">
                  <c:v>1999</c:v>
                </c:pt>
                <c:pt idx="356">
                  <c:v>1999</c:v>
                </c:pt>
                <c:pt idx="357">
                  <c:v>1999</c:v>
                </c:pt>
                <c:pt idx="358">
                  <c:v>1999</c:v>
                </c:pt>
                <c:pt idx="359">
                  <c:v>1999</c:v>
                </c:pt>
                <c:pt idx="360">
                  <c:v>2000</c:v>
                </c:pt>
                <c:pt idx="361">
                  <c:v>2000</c:v>
                </c:pt>
                <c:pt idx="362">
                  <c:v>2000</c:v>
                </c:pt>
                <c:pt idx="363">
                  <c:v>2000</c:v>
                </c:pt>
                <c:pt idx="364">
                  <c:v>2000</c:v>
                </c:pt>
                <c:pt idx="365">
                  <c:v>2000</c:v>
                </c:pt>
                <c:pt idx="366">
                  <c:v>2000</c:v>
                </c:pt>
                <c:pt idx="367">
                  <c:v>2000</c:v>
                </c:pt>
                <c:pt idx="368">
                  <c:v>2000</c:v>
                </c:pt>
                <c:pt idx="369">
                  <c:v>2000</c:v>
                </c:pt>
                <c:pt idx="370">
                  <c:v>2000</c:v>
                </c:pt>
                <c:pt idx="371">
                  <c:v>2000</c:v>
                </c:pt>
                <c:pt idx="372">
                  <c:v>2001</c:v>
                </c:pt>
                <c:pt idx="373">
                  <c:v>2001</c:v>
                </c:pt>
                <c:pt idx="374">
                  <c:v>2001</c:v>
                </c:pt>
                <c:pt idx="375">
                  <c:v>2001</c:v>
                </c:pt>
                <c:pt idx="376">
                  <c:v>2001</c:v>
                </c:pt>
                <c:pt idx="377">
                  <c:v>2001</c:v>
                </c:pt>
                <c:pt idx="378">
                  <c:v>2001</c:v>
                </c:pt>
                <c:pt idx="379">
                  <c:v>2001</c:v>
                </c:pt>
                <c:pt idx="380">
                  <c:v>2001</c:v>
                </c:pt>
                <c:pt idx="381">
                  <c:v>2001</c:v>
                </c:pt>
                <c:pt idx="382">
                  <c:v>2001</c:v>
                </c:pt>
                <c:pt idx="383">
                  <c:v>2001</c:v>
                </c:pt>
                <c:pt idx="384">
                  <c:v>2002</c:v>
                </c:pt>
                <c:pt idx="385">
                  <c:v>2002</c:v>
                </c:pt>
                <c:pt idx="386">
                  <c:v>2002</c:v>
                </c:pt>
                <c:pt idx="387">
                  <c:v>2002</c:v>
                </c:pt>
                <c:pt idx="388">
                  <c:v>2002</c:v>
                </c:pt>
                <c:pt idx="389">
                  <c:v>2002</c:v>
                </c:pt>
                <c:pt idx="390">
                  <c:v>2002</c:v>
                </c:pt>
                <c:pt idx="391">
                  <c:v>2002</c:v>
                </c:pt>
                <c:pt idx="392">
                  <c:v>2002</c:v>
                </c:pt>
                <c:pt idx="393">
                  <c:v>2002</c:v>
                </c:pt>
                <c:pt idx="394">
                  <c:v>2002</c:v>
                </c:pt>
                <c:pt idx="395">
                  <c:v>2002</c:v>
                </c:pt>
                <c:pt idx="396">
                  <c:v>2003</c:v>
                </c:pt>
                <c:pt idx="397">
                  <c:v>2003</c:v>
                </c:pt>
                <c:pt idx="398">
                  <c:v>2003</c:v>
                </c:pt>
                <c:pt idx="399">
                  <c:v>2003</c:v>
                </c:pt>
                <c:pt idx="400">
                  <c:v>2003</c:v>
                </c:pt>
                <c:pt idx="401">
                  <c:v>2003</c:v>
                </c:pt>
                <c:pt idx="402">
                  <c:v>2003</c:v>
                </c:pt>
                <c:pt idx="403">
                  <c:v>2003</c:v>
                </c:pt>
                <c:pt idx="404">
                  <c:v>2003</c:v>
                </c:pt>
                <c:pt idx="405">
                  <c:v>2003</c:v>
                </c:pt>
                <c:pt idx="406">
                  <c:v>2003</c:v>
                </c:pt>
                <c:pt idx="407">
                  <c:v>2003</c:v>
                </c:pt>
                <c:pt idx="408">
                  <c:v>2004</c:v>
                </c:pt>
                <c:pt idx="409">
                  <c:v>2004</c:v>
                </c:pt>
                <c:pt idx="410">
                  <c:v>2004</c:v>
                </c:pt>
                <c:pt idx="411">
                  <c:v>2004</c:v>
                </c:pt>
                <c:pt idx="412">
                  <c:v>2004</c:v>
                </c:pt>
                <c:pt idx="413">
                  <c:v>2004</c:v>
                </c:pt>
                <c:pt idx="414">
                  <c:v>2004</c:v>
                </c:pt>
                <c:pt idx="415">
                  <c:v>2004</c:v>
                </c:pt>
                <c:pt idx="416">
                  <c:v>2004</c:v>
                </c:pt>
                <c:pt idx="417">
                  <c:v>2004</c:v>
                </c:pt>
                <c:pt idx="418">
                  <c:v>2004</c:v>
                </c:pt>
                <c:pt idx="419">
                  <c:v>2004</c:v>
                </c:pt>
                <c:pt idx="420">
                  <c:v>2005</c:v>
                </c:pt>
                <c:pt idx="421">
                  <c:v>2005</c:v>
                </c:pt>
                <c:pt idx="422">
                  <c:v>2005</c:v>
                </c:pt>
                <c:pt idx="423">
                  <c:v>2005</c:v>
                </c:pt>
                <c:pt idx="424">
                  <c:v>2005</c:v>
                </c:pt>
                <c:pt idx="425">
                  <c:v>2005</c:v>
                </c:pt>
                <c:pt idx="426">
                  <c:v>2005</c:v>
                </c:pt>
                <c:pt idx="427">
                  <c:v>2005</c:v>
                </c:pt>
                <c:pt idx="428">
                  <c:v>2005</c:v>
                </c:pt>
                <c:pt idx="429">
                  <c:v>2005</c:v>
                </c:pt>
                <c:pt idx="430">
                  <c:v>2005</c:v>
                </c:pt>
                <c:pt idx="431">
                  <c:v>2005</c:v>
                </c:pt>
                <c:pt idx="432">
                  <c:v>2006</c:v>
                </c:pt>
                <c:pt idx="433">
                  <c:v>2006</c:v>
                </c:pt>
                <c:pt idx="434">
                  <c:v>2006</c:v>
                </c:pt>
                <c:pt idx="435">
                  <c:v>2006</c:v>
                </c:pt>
                <c:pt idx="436">
                  <c:v>2006</c:v>
                </c:pt>
                <c:pt idx="437">
                  <c:v>2006</c:v>
                </c:pt>
                <c:pt idx="438">
                  <c:v>2006</c:v>
                </c:pt>
                <c:pt idx="439">
                  <c:v>2006</c:v>
                </c:pt>
                <c:pt idx="440">
                  <c:v>2006</c:v>
                </c:pt>
                <c:pt idx="441">
                  <c:v>2006</c:v>
                </c:pt>
                <c:pt idx="442">
                  <c:v>2006</c:v>
                </c:pt>
                <c:pt idx="443">
                  <c:v>2006</c:v>
                </c:pt>
                <c:pt idx="444">
                  <c:v>2007</c:v>
                </c:pt>
                <c:pt idx="445">
                  <c:v>2007</c:v>
                </c:pt>
                <c:pt idx="446">
                  <c:v>2007</c:v>
                </c:pt>
                <c:pt idx="447">
                  <c:v>2007</c:v>
                </c:pt>
                <c:pt idx="448">
                  <c:v>2007</c:v>
                </c:pt>
                <c:pt idx="449">
                  <c:v>2007</c:v>
                </c:pt>
                <c:pt idx="450">
                  <c:v>2007</c:v>
                </c:pt>
                <c:pt idx="451">
                  <c:v>2007</c:v>
                </c:pt>
                <c:pt idx="452">
                  <c:v>2007</c:v>
                </c:pt>
                <c:pt idx="453">
                  <c:v>2007</c:v>
                </c:pt>
                <c:pt idx="454">
                  <c:v>2007</c:v>
                </c:pt>
                <c:pt idx="455">
                  <c:v>2007</c:v>
                </c:pt>
                <c:pt idx="456">
                  <c:v>2008</c:v>
                </c:pt>
                <c:pt idx="457">
                  <c:v>2008</c:v>
                </c:pt>
                <c:pt idx="458">
                  <c:v>2008</c:v>
                </c:pt>
                <c:pt idx="459">
                  <c:v>2008</c:v>
                </c:pt>
                <c:pt idx="460">
                  <c:v>2008</c:v>
                </c:pt>
                <c:pt idx="461">
                  <c:v>2008</c:v>
                </c:pt>
                <c:pt idx="462">
                  <c:v>2008</c:v>
                </c:pt>
                <c:pt idx="463">
                  <c:v>2008</c:v>
                </c:pt>
                <c:pt idx="464">
                  <c:v>2008</c:v>
                </c:pt>
                <c:pt idx="465">
                  <c:v>2008</c:v>
                </c:pt>
                <c:pt idx="466">
                  <c:v>2008</c:v>
                </c:pt>
                <c:pt idx="467">
                  <c:v>2008</c:v>
                </c:pt>
                <c:pt idx="468">
                  <c:v>2009</c:v>
                </c:pt>
                <c:pt idx="469">
                  <c:v>2009</c:v>
                </c:pt>
                <c:pt idx="470">
                  <c:v>2009</c:v>
                </c:pt>
                <c:pt idx="471">
                  <c:v>2009</c:v>
                </c:pt>
                <c:pt idx="472">
                  <c:v>2009</c:v>
                </c:pt>
                <c:pt idx="473">
                  <c:v>2009</c:v>
                </c:pt>
                <c:pt idx="474">
                  <c:v>2009</c:v>
                </c:pt>
                <c:pt idx="475">
                  <c:v>2009</c:v>
                </c:pt>
                <c:pt idx="476">
                  <c:v>2009</c:v>
                </c:pt>
                <c:pt idx="477">
                  <c:v>2009</c:v>
                </c:pt>
                <c:pt idx="478">
                  <c:v>2009</c:v>
                </c:pt>
                <c:pt idx="479">
                  <c:v>2009</c:v>
                </c:pt>
                <c:pt idx="480">
                  <c:v>2010</c:v>
                </c:pt>
                <c:pt idx="481">
                  <c:v>2010</c:v>
                </c:pt>
                <c:pt idx="482">
                  <c:v>2010</c:v>
                </c:pt>
                <c:pt idx="483">
                  <c:v>2010</c:v>
                </c:pt>
                <c:pt idx="484">
                  <c:v>2010</c:v>
                </c:pt>
                <c:pt idx="485">
                  <c:v>2010</c:v>
                </c:pt>
                <c:pt idx="486">
                  <c:v>2010</c:v>
                </c:pt>
                <c:pt idx="487">
                  <c:v>2010</c:v>
                </c:pt>
                <c:pt idx="488">
                  <c:v>2010</c:v>
                </c:pt>
                <c:pt idx="489">
                  <c:v>2010</c:v>
                </c:pt>
                <c:pt idx="490">
                  <c:v>2010</c:v>
                </c:pt>
                <c:pt idx="491">
                  <c:v>2010</c:v>
                </c:pt>
                <c:pt idx="492">
                  <c:v>2011</c:v>
                </c:pt>
                <c:pt idx="493">
                  <c:v>2011</c:v>
                </c:pt>
                <c:pt idx="494">
                  <c:v>2011</c:v>
                </c:pt>
                <c:pt idx="495">
                  <c:v>2011</c:v>
                </c:pt>
                <c:pt idx="496">
                  <c:v>2011</c:v>
                </c:pt>
                <c:pt idx="497">
                  <c:v>2011</c:v>
                </c:pt>
                <c:pt idx="498">
                  <c:v>2011</c:v>
                </c:pt>
                <c:pt idx="499">
                  <c:v>2011</c:v>
                </c:pt>
                <c:pt idx="500">
                  <c:v>2011</c:v>
                </c:pt>
                <c:pt idx="501">
                  <c:v>2011</c:v>
                </c:pt>
                <c:pt idx="502">
                  <c:v>2011</c:v>
                </c:pt>
                <c:pt idx="503">
                  <c:v>2011</c:v>
                </c:pt>
                <c:pt idx="504">
                  <c:v>2012</c:v>
                </c:pt>
                <c:pt idx="505">
                  <c:v>2012</c:v>
                </c:pt>
                <c:pt idx="506">
                  <c:v>2012</c:v>
                </c:pt>
                <c:pt idx="507">
                  <c:v>2012</c:v>
                </c:pt>
                <c:pt idx="508">
                  <c:v>2012</c:v>
                </c:pt>
                <c:pt idx="509">
                  <c:v>2012</c:v>
                </c:pt>
                <c:pt idx="510">
                  <c:v>2012</c:v>
                </c:pt>
                <c:pt idx="511">
                  <c:v>2012</c:v>
                </c:pt>
                <c:pt idx="512">
                  <c:v>2012</c:v>
                </c:pt>
                <c:pt idx="513">
                  <c:v>2012</c:v>
                </c:pt>
                <c:pt idx="514">
                  <c:v>2012</c:v>
                </c:pt>
                <c:pt idx="515">
                  <c:v>2012</c:v>
                </c:pt>
                <c:pt idx="516">
                  <c:v>2013</c:v>
                </c:pt>
                <c:pt idx="517">
                  <c:v>2013</c:v>
                </c:pt>
                <c:pt idx="518">
                  <c:v>2013</c:v>
                </c:pt>
                <c:pt idx="519">
                  <c:v>2013</c:v>
                </c:pt>
                <c:pt idx="520">
                  <c:v>2013</c:v>
                </c:pt>
                <c:pt idx="521">
                  <c:v>2013</c:v>
                </c:pt>
                <c:pt idx="522">
                  <c:v>2013</c:v>
                </c:pt>
                <c:pt idx="523">
                  <c:v>2013</c:v>
                </c:pt>
                <c:pt idx="524">
                  <c:v>2013</c:v>
                </c:pt>
                <c:pt idx="525">
                  <c:v>2013</c:v>
                </c:pt>
                <c:pt idx="526">
                  <c:v>2013</c:v>
                </c:pt>
                <c:pt idx="527">
                  <c:v>2013</c:v>
                </c:pt>
                <c:pt idx="528">
                  <c:v>2014</c:v>
                </c:pt>
                <c:pt idx="529">
                  <c:v>2014</c:v>
                </c:pt>
                <c:pt idx="530">
                  <c:v>2014</c:v>
                </c:pt>
                <c:pt idx="531">
                  <c:v>2014</c:v>
                </c:pt>
                <c:pt idx="532">
                  <c:v>2014</c:v>
                </c:pt>
                <c:pt idx="533">
                  <c:v>2014</c:v>
                </c:pt>
                <c:pt idx="534">
                  <c:v>2014</c:v>
                </c:pt>
                <c:pt idx="535">
                  <c:v>2014</c:v>
                </c:pt>
                <c:pt idx="536">
                  <c:v>2014</c:v>
                </c:pt>
                <c:pt idx="537">
                  <c:v>2014</c:v>
                </c:pt>
                <c:pt idx="538">
                  <c:v>2014</c:v>
                </c:pt>
                <c:pt idx="539">
                  <c:v>2014</c:v>
                </c:pt>
                <c:pt idx="540">
                  <c:v>2015</c:v>
                </c:pt>
                <c:pt idx="541">
                  <c:v>2015</c:v>
                </c:pt>
                <c:pt idx="542">
                  <c:v>2015</c:v>
                </c:pt>
                <c:pt idx="543">
                  <c:v>2015</c:v>
                </c:pt>
                <c:pt idx="544">
                  <c:v>2015</c:v>
                </c:pt>
                <c:pt idx="545">
                  <c:v>2015</c:v>
                </c:pt>
                <c:pt idx="546">
                  <c:v>2015</c:v>
                </c:pt>
                <c:pt idx="547">
                  <c:v>2015</c:v>
                </c:pt>
                <c:pt idx="548">
                  <c:v>2015</c:v>
                </c:pt>
                <c:pt idx="549">
                  <c:v>2015</c:v>
                </c:pt>
                <c:pt idx="550">
                  <c:v>2015</c:v>
                </c:pt>
                <c:pt idx="551">
                  <c:v>2015</c:v>
                </c:pt>
                <c:pt idx="552">
                  <c:v>2016</c:v>
                </c:pt>
                <c:pt idx="553">
                  <c:v>2016</c:v>
                </c:pt>
                <c:pt idx="554">
                  <c:v>2016</c:v>
                </c:pt>
                <c:pt idx="555">
                  <c:v>2016</c:v>
                </c:pt>
                <c:pt idx="556">
                  <c:v>2016</c:v>
                </c:pt>
                <c:pt idx="557">
                  <c:v>2016</c:v>
                </c:pt>
                <c:pt idx="558">
                  <c:v>2016</c:v>
                </c:pt>
                <c:pt idx="559">
                  <c:v>2016</c:v>
                </c:pt>
                <c:pt idx="560">
                  <c:v>2016</c:v>
                </c:pt>
                <c:pt idx="561">
                  <c:v>2016</c:v>
                </c:pt>
                <c:pt idx="562">
                  <c:v>2016</c:v>
                </c:pt>
                <c:pt idx="563">
                  <c:v>2016</c:v>
                </c:pt>
                <c:pt idx="564">
                  <c:v>2017</c:v>
                </c:pt>
                <c:pt idx="565">
                  <c:v>2017</c:v>
                </c:pt>
                <c:pt idx="566">
                  <c:v>2017</c:v>
                </c:pt>
                <c:pt idx="567">
                  <c:v>2017</c:v>
                </c:pt>
                <c:pt idx="568">
                  <c:v>2017</c:v>
                </c:pt>
                <c:pt idx="569">
                  <c:v>2017</c:v>
                </c:pt>
                <c:pt idx="570">
                  <c:v>2017</c:v>
                </c:pt>
                <c:pt idx="571">
                  <c:v>2017</c:v>
                </c:pt>
                <c:pt idx="572">
                  <c:v>2017</c:v>
                </c:pt>
                <c:pt idx="573">
                  <c:v>2017</c:v>
                </c:pt>
                <c:pt idx="574">
                  <c:v>2017</c:v>
                </c:pt>
                <c:pt idx="575">
                  <c:v>2017</c:v>
                </c:pt>
                <c:pt idx="576">
                  <c:v>2018</c:v>
                </c:pt>
                <c:pt idx="577">
                  <c:v>2018</c:v>
                </c:pt>
                <c:pt idx="578">
                  <c:v>2018</c:v>
                </c:pt>
                <c:pt idx="579">
                  <c:v>2018</c:v>
                </c:pt>
                <c:pt idx="580">
                  <c:v>2018</c:v>
                </c:pt>
                <c:pt idx="581">
                  <c:v>2018</c:v>
                </c:pt>
                <c:pt idx="582">
                  <c:v>2018</c:v>
                </c:pt>
                <c:pt idx="583">
                  <c:v>2018</c:v>
                </c:pt>
                <c:pt idx="584">
                  <c:v>2018</c:v>
                </c:pt>
                <c:pt idx="585">
                  <c:v>2018</c:v>
                </c:pt>
                <c:pt idx="586">
                  <c:v>2018</c:v>
                </c:pt>
                <c:pt idx="587">
                  <c:v>2018</c:v>
                </c:pt>
                <c:pt idx="588">
                  <c:v>2019</c:v>
                </c:pt>
                <c:pt idx="589">
                  <c:v>2019</c:v>
                </c:pt>
                <c:pt idx="590">
                  <c:v>2019</c:v>
                </c:pt>
                <c:pt idx="591">
                  <c:v>2019</c:v>
                </c:pt>
                <c:pt idx="592">
                  <c:v>2019</c:v>
                </c:pt>
                <c:pt idx="593">
                  <c:v>2019</c:v>
                </c:pt>
                <c:pt idx="594">
                  <c:v>2019</c:v>
                </c:pt>
                <c:pt idx="595">
                  <c:v>2019</c:v>
                </c:pt>
                <c:pt idx="596">
                  <c:v>2019</c:v>
                </c:pt>
                <c:pt idx="597">
                  <c:v>2019</c:v>
                </c:pt>
                <c:pt idx="598">
                  <c:v>2019</c:v>
                </c:pt>
                <c:pt idx="599">
                  <c:v>2019</c:v>
                </c:pt>
                <c:pt idx="600">
                  <c:v>2020</c:v>
                </c:pt>
                <c:pt idx="601">
                  <c:v>2020</c:v>
                </c:pt>
                <c:pt idx="602">
                  <c:v>2020</c:v>
                </c:pt>
                <c:pt idx="603">
                  <c:v>2020</c:v>
                </c:pt>
                <c:pt idx="604">
                  <c:v>2020</c:v>
                </c:pt>
                <c:pt idx="605">
                  <c:v>2020</c:v>
                </c:pt>
                <c:pt idx="606">
                  <c:v>2020</c:v>
                </c:pt>
                <c:pt idx="607">
                  <c:v>2020</c:v>
                </c:pt>
                <c:pt idx="608">
                  <c:v>2020</c:v>
                </c:pt>
                <c:pt idx="609">
                  <c:v>2020</c:v>
                </c:pt>
                <c:pt idx="610">
                  <c:v>2020</c:v>
                </c:pt>
                <c:pt idx="611">
                  <c:v>2020</c:v>
                </c:pt>
                <c:pt idx="612">
                  <c:v>2021</c:v>
                </c:pt>
                <c:pt idx="613">
                  <c:v>2021</c:v>
                </c:pt>
                <c:pt idx="614">
                  <c:v>2021</c:v>
                </c:pt>
                <c:pt idx="615">
                  <c:v>2021</c:v>
                </c:pt>
                <c:pt idx="616">
                  <c:v>2021</c:v>
                </c:pt>
                <c:pt idx="617">
                  <c:v>2021</c:v>
                </c:pt>
                <c:pt idx="618">
                  <c:v>2021</c:v>
                </c:pt>
                <c:pt idx="619">
                  <c:v>2021</c:v>
                </c:pt>
                <c:pt idx="620">
                  <c:v>2021</c:v>
                </c:pt>
                <c:pt idx="621">
                  <c:v>2021</c:v>
                </c:pt>
                <c:pt idx="622">
                  <c:v>2021</c:v>
                </c:pt>
                <c:pt idx="623">
                  <c:v>2021</c:v>
                </c:pt>
                <c:pt idx="624">
                  <c:v>2022</c:v>
                </c:pt>
                <c:pt idx="625">
                  <c:v>2022</c:v>
                </c:pt>
                <c:pt idx="626">
                  <c:v>2022</c:v>
                </c:pt>
                <c:pt idx="627">
                  <c:v>2022</c:v>
                </c:pt>
                <c:pt idx="628">
                  <c:v>2022</c:v>
                </c:pt>
                <c:pt idx="629">
                  <c:v>2022</c:v>
                </c:pt>
                <c:pt idx="630">
                  <c:v>2022</c:v>
                </c:pt>
              </c:numCache>
            </c:numRef>
          </c:cat>
          <c:val>
            <c:numRef>
              <c:f>Sheet1!$C$2:$C$632</c:f>
              <c:numCache>
                <c:formatCode>#,##0</c:formatCode>
                <c:ptCount val="631"/>
                <c:pt idx="0">
                  <c:v>534</c:v>
                </c:pt>
                <c:pt idx="1">
                  <c:v>531</c:v>
                </c:pt>
                <c:pt idx="2">
                  <c:v>529</c:v>
                </c:pt>
                <c:pt idx="3">
                  <c:v>526</c:v>
                </c:pt>
                <c:pt idx="4">
                  <c:v>518</c:v>
                </c:pt>
                <c:pt idx="5">
                  <c:v>514</c:v>
                </c:pt>
                <c:pt idx="6">
                  <c:v>521</c:v>
                </c:pt>
                <c:pt idx="7">
                  <c:v>507</c:v>
                </c:pt>
                <c:pt idx="8">
                  <c:v>521</c:v>
                </c:pt>
                <c:pt idx="9">
                  <c:v>523</c:v>
                </c:pt>
                <c:pt idx="10">
                  <c:v>533</c:v>
                </c:pt>
                <c:pt idx="11">
                  <c:v>544</c:v>
                </c:pt>
                <c:pt idx="12">
                  <c:v>560</c:v>
                </c:pt>
                <c:pt idx="13">
                  <c:v>570</c:v>
                </c:pt>
                <c:pt idx="14">
                  <c:v>596</c:v>
                </c:pt>
                <c:pt idx="15">
                  <c:v>613</c:v>
                </c:pt>
                <c:pt idx="16">
                  <c:v>629</c:v>
                </c:pt>
                <c:pt idx="17">
                  <c:v>650</c:v>
                </c:pt>
                <c:pt idx="18">
                  <c:v>675</c:v>
                </c:pt>
                <c:pt idx="19">
                  <c:v>688</c:v>
                </c:pt>
                <c:pt idx="20">
                  <c:v>700</c:v>
                </c:pt>
                <c:pt idx="21">
                  <c:v>711</c:v>
                </c:pt>
                <c:pt idx="22">
                  <c:v>737</c:v>
                </c:pt>
                <c:pt idx="23">
                  <c:v>756</c:v>
                </c:pt>
                <c:pt idx="24">
                  <c:v>772</c:v>
                </c:pt>
                <c:pt idx="25">
                  <c:v>760</c:v>
                </c:pt>
                <c:pt idx="26">
                  <c:v>797</c:v>
                </c:pt>
                <c:pt idx="27">
                  <c:v>817</c:v>
                </c:pt>
                <c:pt idx="28">
                  <c:v>830</c:v>
                </c:pt>
                <c:pt idx="29">
                  <c:v>846</c:v>
                </c:pt>
                <c:pt idx="30">
                  <c:v>858</c:v>
                </c:pt>
                <c:pt idx="31">
                  <c:v>874</c:v>
                </c:pt>
                <c:pt idx="32">
                  <c:v>879</c:v>
                </c:pt>
                <c:pt idx="33">
                  <c:v>912</c:v>
                </c:pt>
                <c:pt idx="34">
                  <c:v>934</c:v>
                </c:pt>
                <c:pt idx="35">
                  <c:v>942</c:v>
                </c:pt>
                <c:pt idx="36">
                  <c:v>955</c:v>
                </c:pt>
                <c:pt idx="37">
                  <c:v>976</c:v>
                </c:pt>
                <c:pt idx="38">
                  <c:v>983</c:v>
                </c:pt>
                <c:pt idx="39">
                  <c:v>987</c:v>
                </c:pt>
                <c:pt idx="40">
                  <c:v>994</c:v>
                </c:pt>
                <c:pt idx="41">
                  <c:v>988</c:v>
                </c:pt>
                <c:pt idx="42">
                  <c:v>991</c:v>
                </c:pt>
                <c:pt idx="43">
                  <c:v>987</c:v>
                </c:pt>
                <c:pt idx="44">
                  <c:v>985</c:v>
                </c:pt>
                <c:pt idx="45">
                  <c:v>963</c:v>
                </c:pt>
                <c:pt idx="46">
                  <c:v>959</c:v>
                </c:pt>
                <c:pt idx="47">
                  <c:v>944</c:v>
                </c:pt>
                <c:pt idx="48">
                  <c:v>922</c:v>
                </c:pt>
                <c:pt idx="49">
                  <c:v>919</c:v>
                </c:pt>
                <c:pt idx="50">
                  <c:v>883</c:v>
                </c:pt>
                <c:pt idx="51">
                  <c:v>853</c:v>
                </c:pt>
                <c:pt idx="52">
                  <c:v>827</c:v>
                </c:pt>
                <c:pt idx="53">
                  <c:v>805</c:v>
                </c:pt>
                <c:pt idx="54">
                  <c:v>767</c:v>
                </c:pt>
                <c:pt idx="55">
                  <c:v>730</c:v>
                </c:pt>
                <c:pt idx="56">
                  <c:v>691</c:v>
                </c:pt>
                <c:pt idx="57">
                  <c:v>652</c:v>
                </c:pt>
                <c:pt idx="58">
                  <c:v>606</c:v>
                </c:pt>
                <c:pt idx="59">
                  <c:v>566</c:v>
                </c:pt>
                <c:pt idx="60">
                  <c:v>536</c:v>
                </c:pt>
                <c:pt idx="61">
                  <c:v>515</c:v>
                </c:pt>
                <c:pt idx="62">
                  <c:v>482</c:v>
                </c:pt>
                <c:pt idx="63">
                  <c:v>457</c:v>
                </c:pt>
                <c:pt idx="64">
                  <c:v>434</c:v>
                </c:pt>
                <c:pt idx="65">
                  <c:v>414</c:v>
                </c:pt>
                <c:pt idx="66">
                  <c:v>403</c:v>
                </c:pt>
                <c:pt idx="67">
                  <c:v>391</c:v>
                </c:pt>
                <c:pt idx="68">
                  <c:v>385</c:v>
                </c:pt>
                <c:pt idx="69">
                  <c:v>371</c:v>
                </c:pt>
                <c:pt idx="70">
                  <c:v>355</c:v>
                </c:pt>
                <c:pt idx="71">
                  <c:v>349</c:v>
                </c:pt>
                <c:pt idx="72">
                  <c:v>345</c:v>
                </c:pt>
                <c:pt idx="73">
                  <c:v>332</c:v>
                </c:pt>
                <c:pt idx="74">
                  <c:v>336</c:v>
                </c:pt>
                <c:pt idx="75">
                  <c:v>332</c:v>
                </c:pt>
                <c:pt idx="76">
                  <c:v>326</c:v>
                </c:pt>
                <c:pt idx="77">
                  <c:v>329</c:v>
                </c:pt>
                <c:pt idx="78">
                  <c:v>325</c:v>
                </c:pt>
                <c:pt idx="79">
                  <c:v>329</c:v>
                </c:pt>
                <c:pt idx="80">
                  <c:v>337</c:v>
                </c:pt>
                <c:pt idx="81">
                  <c:v>342</c:v>
                </c:pt>
                <c:pt idx="82">
                  <c:v>353</c:v>
                </c:pt>
                <c:pt idx="83">
                  <c:v>360</c:v>
                </c:pt>
                <c:pt idx="84">
                  <c:v>365</c:v>
                </c:pt>
                <c:pt idx="85">
                  <c:v>369</c:v>
                </c:pt>
                <c:pt idx="86">
                  <c:v>377</c:v>
                </c:pt>
                <c:pt idx="87">
                  <c:v>387</c:v>
                </c:pt>
                <c:pt idx="88">
                  <c:v>400</c:v>
                </c:pt>
                <c:pt idx="89">
                  <c:v>406</c:v>
                </c:pt>
                <c:pt idx="90">
                  <c:v>423</c:v>
                </c:pt>
                <c:pt idx="91">
                  <c:v>434</c:v>
                </c:pt>
                <c:pt idx="92">
                  <c:v>444</c:v>
                </c:pt>
                <c:pt idx="93">
                  <c:v>455</c:v>
                </c:pt>
                <c:pt idx="94">
                  <c:v>458</c:v>
                </c:pt>
                <c:pt idx="95">
                  <c:v>475</c:v>
                </c:pt>
                <c:pt idx="96">
                  <c:v>472</c:v>
                </c:pt>
                <c:pt idx="97">
                  <c:v>473</c:v>
                </c:pt>
                <c:pt idx="98">
                  <c:v>483</c:v>
                </c:pt>
                <c:pt idx="99">
                  <c:v>502</c:v>
                </c:pt>
                <c:pt idx="100">
                  <c:v>513</c:v>
                </c:pt>
                <c:pt idx="101">
                  <c:v>522</c:v>
                </c:pt>
                <c:pt idx="102">
                  <c:v>521</c:v>
                </c:pt>
                <c:pt idx="103">
                  <c:v>518</c:v>
                </c:pt>
                <c:pt idx="104">
                  <c:v>529</c:v>
                </c:pt>
                <c:pt idx="105">
                  <c:v>539</c:v>
                </c:pt>
                <c:pt idx="106">
                  <c:v>544</c:v>
                </c:pt>
                <c:pt idx="107">
                  <c:v>546</c:v>
                </c:pt>
                <c:pt idx="108">
                  <c:v>542</c:v>
                </c:pt>
                <c:pt idx="109">
                  <c:v>540</c:v>
                </c:pt>
                <c:pt idx="110">
                  <c:v>527</c:v>
                </c:pt>
                <c:pt idx="111">
                  <c:v>517</c:v>
                </c:pt>
                <c:pt idx="112">
                  <c:v>514</c:v>
                </c:pt>
                <c:pt idx="113">
                  <c:v>526</c:v>
                </c:pt>
                <c:pt idx="114">
                  <c:v>526</c:v>
                </c:pt>
                <c:pt idx="115">
                  <c:v>524</c:v>
                </c:pt>
                <c:pt idx="116">
                  <c:v>515</c:v>
                </c:pt>
                <c:pt idx="117">
                  <c:v>513</c:v>
                </c:pt>
                <c:pt idx="118">
                  <c:v>505</c:v>
                </c:pt>
                <c:pt idx="119">
                  <c:v>499</c:v>
                </c:pt>
                <c:pt idx="120">
                  <c:v>489</c:v>
                </c:pt>
                <c:pt idx="121">
                  <c:v>467</c:v>
                </c:pt>
                <c:pt idx="122">
                  <c:v>464</c:v>
                </c:pt>
                <c:pt idx="123">
                  <c:v>441</c:v>
                </c:pt>
                <c:pt idx="124">
                  <c:v>412</c:v>
                </c:pt>
                <c:pt idx="125">
                  <c:v>399</c:v>
                </c:pt>
                <c:pt idx="126">
                  <c:v>379</c:v>
                </c:pt>
                <c:pt idx="127">
                  <c:v>373</c:v>
                </c:pt>
                <c:pt idx="128">
                  <c:v>370</c:v>
                </c:pt>
                <c:pt idx="129">
                  <c:v>375</c:v>
                </c:pt>
                <c:pt idx="130">
                  <c:v>377</c:v>
                </c:pt>
                <c:pt idx="131">
                  <c:v>382</c:v>
                </c:pt>
                <c:pt idx="132">
                  <c:v>395</c:v>
                </c:pt>
                <c:pt idx="133">
                  <c:v>394</c:v>
                </c:pt>
                <c:pt idx="134">
                  <c:v>392</c:v>
                </c:pt>
                <c:pt idx="135">
                  <c:v>387</c:v>
                </c:pt>
                <c:pt idx="136">
                  <c:v>386</c:v>
                </c:pt>
                <c:pt idx="137">
                  <c:v>371</c:v>
                </c:pt>
                <c:pt idx="138">
                  <c:v>360</c:v>
                </c:pt>
                <c:pt idx="139">
                  <c:v>353</c:v>
                </c:pt>
                <c:pt idx="140">
                  <c:v>339</c:v>
                </c:pt>
                <c:pt idx="141">
                  <c:v>322</c:v>
                </c:pt>
                <c:pt idx="142">
                  <c:v>309</c:v>
                </c:pt>
                <c:pt idx="143">
                  <c:v>300</c:v>
                </c:pt>
                <c:pt idx="144">
                  <c:v>292</c:v>
                </c:pt>
                <c:pt idx="145">
                  <c:v>288</c:v>
                </c:pt>
                <c:pt idx="146">
                  <c:v>284</c:v>
                </c:pt>
                <c:pt idx="147">
                  <c:v>281</c:v>
                </c:pt>
                <c:pt idx="148">
                  <c:v>283</c:v>
                </c:pt>
                <c:pt idx="149">
                  <c:v>276</c:v>
                </c:pt>
                <c:pt idx="150">
                  <c:v>292</c:v>
                </c:pt>
                <c:pt idx="151">
                  <c:v>295</c:v>
                </c:pt>
                <c:pt idx="152">
                  <c:v>304</c:v>
                </c:pt>
                <c:pt idx="153">
                  <c:v>309</c:v>
                </c:pt>
                <c:pt idx="154">
                  <c:v>317</c:v>
                </c:pt>
                <c:pt idx="155">
                  <c:v>320</c:v>
                </c:pt>
                <c:pt idx="156">
                  <c:v>330</c:v>
                </c:pt>
                <c:pt idx="157">
                  <c:v>343</c:v>
                </c:pt>
                <c:pt idx="158">
                  <c:v>357</c:v>
                </c:pt>
                <c:pt idx="159">
                  <c:v>370</c:v>
                </c:pt>
                <c:pt idx="160">
                  <c:v>381</c:v>
                </c:pt>
                <c:pt idx="161">
                  <c:v>400</c:v>
                </c:pt>
                <c:pt idx="162">
                  <c:v>422</c:v>
                </c:pt>
                <c:pt idx="163">
                  <c:v>432</c:v>
                </c:pt>
                <c:pt idx="164">
                  <c:v>445</c:v>
                </c:pt>
                <c:pt idx="165">
                  <c:v>452</c:v>
                </c:pt>
                <c:pt idx="166">
                  <c:v>468</c:v>
                </c:pt>
                <c:pt idx="167">
                  <c:v>479</c:v>
                </c:pt>
                <c:pt idx="168">
                  <c:v>482</c:v>
                </c:pt>
                <c:pt idx="169">
                  <c:v>481</c:v>
                </c:pt>
                <c:pt idx="170">
                  <c:v>498</c:v>
                </c:pt>
                <c:pt idx="171">
                  <c:v>508</c:v>
                </c:pt>
                <c:pt idx="172">
                  <c:v>500</c:v>
                </c:pt>
                <c:pt idx="173">
                  <c:v>509</c:v>
                </c:pt>
                <c:pt idx="174">
                  <c:v>518</c:v>
                </c:pt>
                <c:pt idx="175">
                  <c:v>516</c:v>
                </c:pt>
                <c:pt idx="176">
                  <c:v>520</c:v>
                </c:pt>
                <c:pt idx="177">
                  <c:v>508</c:v>
                </c:pt>
                <c:pt idx="178">
                  <c:v>503</c:v>
                </c:pt>
                <c:pt idx="179">
                  <c:v>498</c:v>
                </c:pt>
                <c:pt idx="180">
                  <c:v>500</c:v>
                </c:pt>
                <c:pt idx="181">
                  <c:v>491</c:v>
                </c:pt>
                <c:pt idx="182">
                  <c:v>486</c:v>
                </c:pt>
                <c:pt idx="183">
                  <c:v>504</c:v>
                </c:pt>
                <c:pt idx="184">
                  <c:v>509</c:v>
                </c:pt>
                <c:pt idx="185">
                  <c:v>498</c:v>
                </c:pt>
                <c:pt idx="186">
                  <c:v>495</c:v>
                </c:pt>
                <c:pt idx="187">
                  <c:v>497</c:v>
                </c:pt>
                <c:pt idx="188">
                  <c:v>495</c:v>
                </c:pt>
                <c:pt idx="189">
                  <c:v>510</c:v>
                </c:pt>
                <c:pt idx="190">
                  <c:v>515</c:v>
                </c:pt>
                <c:pt idx="191">
                  <c:v>526</c:v>
                </c:pt>
                <c:pt idx="192">
                  <c:v>525</c:v>
                </c:pt>
                <c:pt idx="193">
                  <c:v>531</c:v>
                </c:pt>
                <c:pt idx="194">
                  <c:v>526</c:v>
                </c:pt>
                <c:pt idx="195">
                  <c:v>548</c:v>
                </c:pt>
                <c:pt idx="196">
                  <c:v>539</c:v>
                </c:pt>
                <c:pt idx="197">
                  <c:v>539</c:v>
                </c:pt>
                <c:pt idx="198">
                  <c:v>534</c:v>
                </c:pt>
                <c:pt idx="199">
                  <c:v>533</c:v>
                </c:pt>
                <c:pt idx="200">
                  <c:v>524</c:v>
                </c:pt>
                <c:pt idx="201">
                  <c:v>516</c:v>
                </c:pt>
                <c:pt idx="202">
                  <c:v>504</c:v>
                </c:pt>
                <c:pt idx="203">
                  <c:v>494</c:v>
                </c:pt>
                <c:pt idx="204">
                  <c:v>480</c:v>
                </c:pt>
                <c:pt idx="205">
                  <c:v>477</c:v>
                </c:pt>
                <c:pt idx="206">
                  <c:v>462</c:v>
                </c:pt>
                <c:pt idx="207">
                  <c:v>452</c:v>
                </c:pt>
                <c:pt idx="208">
                  <c:v>443</c:v>
                </c:pt>
                <c:pt idx="209">
                  <c:v>438</c:v>
                </c:pt>
                <c:pt idx="210">
                  <c:v>429</c:v>
                </c:pt>
                <c:pt idx="211">
                  <c:v>424</c:v>
                </c:pt>
                <c:pt idx="212">
                  <c:v>420</c:v>
                </c:pt>
                <c:pt idx="213">
                  <c:v>416</c:v>
                </c:pt>
                <c:pt idx="214">
                  <c:v>418</c:v>
                </c:pt>
                <c:pt idx="215">
                  <c:v>399</c:v>
                </c:pt>
                <c:pt idx="216">
                  <c:v>395</c:v>
                </c:pt>
                <c:pt idx="217">
                  <c:v>384</c:v>
                </c:pt>
                <c:pt idx="218">
                  <c:v>379</c:v>
                </c:pt>
                <c:pt idx="219">
                  <c:v>378</c:v>
                </c:pt>
                <c:pt idx="220">
                  <c:v>376</c:v>
                </c:pt>
                <c:pt idx="221">
                  <c:v>371</c:v>
                </c:pt>
                <c:pt idx="222">
                  <c:v>366</c:v>
                </c:pt>
                <c:pt idx="223">
                  <c:v>362</c:v>
                </c:pt>
                <c:pt idx="224">
                  <c:v>361</c:v>
                </c:pt>
                <c:pt idx="225">
                  <c:v>355</c:v>
                </c:pt>
                <c:pt idx="226">
                  <c:v>356</c:v>
                </c:pt>
                <c:pt idx="227">
                  <c:v>354</c:v>
                </c:pt>
                <c:pt idx="228">
                  <c:v>354</c:v>
                </c:pt>
                <c:pt idx="229">
                  <c:v>354</c:v>
                </c:pt>
                <c:pt idx="230">
                  <c:v>355</c:v>
                </c:pt>
                <c:pt idx="231">
                  <c:v>344</c:v>
                </c:pt>
                <c:pt idx="232">
                  <c:v>339</c:v>
                </c:pt>
                <c:pt idx="233">
                  <c:v>342</c:v>
                </c:pt>
                <c:pt idx="234">
                  <c:v>342</c:v>
                </c:pt>
                <c:pt idx="235">
                  <c:v>336</c:v>
                </c:pt>
                <c:pt idx="236">
                  <c:v>328</c:v>
                </c:pt>
                <c:pt idx="237">
                  <c:v>331</c:v>
                </c:pt>
                <c:pt idx="238">
                  <c:v>323</c:v>
                </c:pt>
                <c:pt idx="239">
                  <c:v>319</c:v>
                </c:pt>
                <c:pt idx="240">
                  <c:v>322</c:v>
                </c:pt>
                <c:pt idx="241">
                  <c:v>322</c:v>
                </c:pt>
                <c:pt idx="242">
                  <c:v>319</c:v>
                </c:pt>
                <c:pt idx="243">
                  <c:v>314</c:v>
                </c:pt>
                <c:pt idx="244">
                  <c:v>310</c:v>
                </c:pt>
                <c:pt idx="245">
                  <c:v>309</c:v>
                </c:pt>
                <c:pt idx="246">
                  <c:v>303</c:v>
                </c:pt>
                <c:pt idx="247">
                  <c:v>299</c:v>
                </c:pt>
                <c:pt idx="248">
                  <c:v>289</c:v>
                </c:pt>
                <c:pt idx="249">
                  <c:v>272</c:v>
                </c:pt>
                <c:pt idx="250">
                  <c:v>271</c:v>
                </c:pt>
                <c:pt idx="251">
                  <c:v>268</c:v>
                </c:pt>
                <c:pt idx="252">
                  <c:v>257</c:v>
                </c:pt>
                <c:pt idx="253">
                  <c:v>253</c:v>
                </c:pt>
                <c:pt idx="254">
                  <c:v>236</c:v>
                </c:pt>
                <c:pt idx="255">
                  <c:v>229</c:v>
                </c:pt>
                <c:pt idx="256">
                  <c:v>219</c:v>
                </c:pt>
                <c:pt idx="257">
                  <c:v>208</c:v>
                </c:pt>
                <c:pt idx="258">
                  <c:v>201</c:v>
                </c:pt>
                <c:pt idx="259">
                  <c:v>195</c:v>
                </c:pt>
                <c:pt idx="260">
                  <c:v>179</c:v>
                </c:pt>
                <c:pt idx="261">
                  <c:v>179</c:v>
                </c:pt>
                <c:pt idx="262">
                  <c:v>180</c:v>
                </c:pt>
                <c:pt idx="263">
                  <c:v>175</c:v>
                </c:pt>
                <c:pt idx="264">
                  <c:v>175</c:v>
                </c:pt>
                <c:pt idx="265">
                  <c:v>166</c:v>
                </c:pt>
                <c:pt idx="266">
                  <c:v>175</c:v>
                </c:pt>
                <c:pt idx="267">
                  <c:v>168</c:v>
                </c:pt>
                <c:pt idx="268">
                  <c:v>167</c:v>
                </c:pt>
                <c:pt idx="269">
                  <c:v>161</c:v>
                </c:pt>
                <c:pt idx="270">
                  <c:v>152</c:v>
                </c:pt>
                <c:pt idx="271">
                  <c:v>153</c:v>
                </c:pt>
                <c:pt idx="272">
                  <c:v>152</c:v>
                </c:pt>
                <c:pt idx="273">
                  <c:v>150</c:v>
                </c:pt>
                <c:pt idx="274">
                  <c:v>144</c:v>
                </c:pt>
                <c:pt idx="275">
                  <c:v>142</c:v>
                </c:pt>
                <c:pt idx="276">
                  <c:v>136</c:v>
                </c:pt>
                <c:pt idx="277">
                  <c:v>133</c:v>
                </c:pt>
                <c:pt idx="278">
                  <c:v>133</c:v>
                </c:pt>
                <c:pt idx="279">
                  <c:v>131</c:v>
                </c:pt>
                <c:pt idx="280">
                  <c:v>130</c:v>
                </c:pt>
                <c:pt idx="281">
                  <c:v>131</c:v>
                </c:pt>
                <c:pt idx="282">
                  <c:v>133</c:v>
                </c:pt>
                <c:pt idx="283">
                  <c:v>128</c:v>
                </c:pt>
                <c:pt idx="284">
                  <c:v>134</c:v>
                </c:pt>
                <c:pt idx="285">
                  <c:v>136</c:v>
                </c:pt>
                <c:pt idx="286">
                  <c:v>136</c:v>
                </c:pt>
                <c:pt idx="287">
                  <c:v>138</c:v>
                </c:pt>
                <c:pt idx="288">
                  <c:v>140</c:v>
                </c:pt>
                <c:pt idx="289">
                  <c:v>143</c:v>
                </c:pt>
                <c:pt idx="290">
                  <c:v>147</c:v>
                </c:pt>
                <c:pt idx="291">
                  <c:v>156</c:v>
                </c:pt>
                <c:pt idx="292">
                  <c:v>164</c:v>
                </c:pt>
                <c:pt idx="293">
                  <c:v>167</c:v>
                </c:pt>
                <c:pt idx="294">
                  <c:v>174</c:v>
                </c:pt>
                <c:pt idx="295">
                  <c:v>183</c:v>
                </c:pt>
                <c:pt idx="296">
                  <c:v>184</c:v>
                </c:pt>
                <c:pt idx="297">
                  <c:v>192</c:v>
                </c:pt>
                <c:pt idx="298">
                  <c:v>200</c:v>
                </c:pt>
                <c:pt idx="299">
                  <c:v>205</c:v>
                </c:pt>
                <c:pt idx="300">
                  <c:v>212</c:v>
                </c:pt>
                <c:pt idx="301">
                  <c:v>216</c:v>
                </c:pt>
                <c:pt idx="302">
                  <c:v>217</c:v>
                </c:pt>
                <c:pt idx="303">
                  <c:v>217</c:v>
                </c:pt>
                <c:pt idx="304">
                  <c:v>218</c:v>
                </c:pt>
                <c:pt idx="305">
                  <c:v>222</c:v>
                </c:pt>
                <c:pt idx="306">
                  <c:v>223</c:v>
                </c:pt>
                <c:pt idx="307">
                  <c:v>227</c:v>
                </c:pt>
                <c:pt idx="308">
                  <c:v>228</c:v>
                </c:pt>
                <c:pt idx="309">
                  <c:v>224</c:v>
                </c:pt>
                <c:pt idx="310">
                  <c:v>227</c:v>
                </c:pt>
                <c:pt idx="311">
                  <c:v>230</c:v>
                </c:pt>
                <c:pt idx="312">
                  <c:v>233</c:v>
                </c:pt>
                <c:pt idx="313">
                  <c:v>230</c:v>
                </c:pt>
                <c:pt idx="314">
                  <c:v>233</c:v>
                </c:pt>
                <c:pt idx="315">
                  <c:v>235</c:v>
                </c:pt>
                <c:pt idx="316">
                  <c:v>240</c:v>
                </c:pt>
                <c:pt idx="317">
                  <c:v>233</c:v>
                </c:pt>
                <c:pt idx="318">
                  <c:v>233</c:v>
                </c:pt>
                <c:pt idx="319">
                  <c:v>229</c:v>
                </c:pt>
                <c:pt idx="320">
                  <c:v>234</c:v>
                </c:pt>
                <c:pt idx="321">
                  <c:v>236</c:v>
                </c:pt>
                <c:pt idx="322">
                  <c:v>243</c:v>
                </c:pt>
                <c:pt idx="323">
                  <c:v>242</c:v>
                </c:pt>
                <c:pt idx="324">
                  <c:v>244</c:v>
                </c:pt>
                <c:pt idx="325">
                  <c:v>243</c:v>
                </c:pt>
                <c:pt idx="326">
                  <c:v>246</c:v>
                </c:pt>
                <c:pt idx="327">
                  <c:v>248</c:v>
                </c:pt>
                <c:pt idx="328">
                  <c:v>252</c:v>
                </c:pt>
                <c:pt idx="329">
                  <c:v>264</c:v>
                </c:pt>
                <c:pt idx="330">
                  <c:v>268</c:v>
                </c:pt>
                <c:pt idx="331">
                  <c:v>267</c:v>
                </c:pt>
                <c:pt idx="332">
                  <c:v>272</c:v>
                </c:pt>
                <c:pt idx="333">
                  <c:v>279</c:v>
                </c:pt>
                <c:pt idx="334">
                  <c:v>287</c:v>
                </c:pt>
                <c:pt idx="335">
                  <c:v>292</c:v>
                </c:pt>
                <c:pt idx="336">
                  <c:v>294</c:v>
                </c:pt>
                <c:pt idx="337">
                  <c:v>295</c:v>
                </c:pt>
                <c:pt idx="338">
                  <c:v>294</c:v>
                </c:pt>
                <c:pt idx="339">
                  <c:v>290</c:v>
                </c:pt>
                <c:pt idx="340">
                  <c:v>288</c:v>
                </c:pt>
                <c:pt idx="341">
                  <c:v>291</c:v>
                </c:pt>
                <c:pt idx="342">
                  <c:v>296</c:v>
                </c:pt>
                <c:pt idx="343">
                  <c:v>294</c:v>
                </c:pt>
                <c:pt idx="344">
                  <c:v>298</c:v>
                </c:pt>
                <c:pt idx="345">
                  <c:v>310</c:v>
                </c:pt>
                <c:pt idx="346">
                  <c:v>305</c:v>
                </c:pt>
                <c:pt idx="347">
                  <c:v>313</c:v>
                </c:pt>
                <c:pt idx="348">
                  <c:v>310</c:v>
                </c:pt>
                <c:pt idx="349">
                  <c:v>317</c:v>
                </c:pt>
                <c:pt idx="350">
                  <c:v>318</c:v>
                </c:pt>
                <c:pt idx="351">
                  <c:v>319</c:v>
                </c:pt>
                <c:pt idx="352">
                  <c:v>315</c:v>
                </c:pt>
                <c:pt idx="353">
                  <c:v>313</c:v>
                </c:pt>
                <c:pt idx="354">
                  <c:v>311</c:v>
                </c:pt>
                <c:pt idx="355">
                  <c:v>314</c:v>
                </c:pt>
                <c:pt idx="356">
                  <c:v>312</c:v>
                </c:pt>
                <c:pt idx="357">
                  <c:v>310</c:v>
                </c:pt>
                <c:pt idx="358">
                  <c:v>307</c:v>
                </c:pt>
                <c:pt idx="359">
                  <c:v>306</c:v>
                </c:pt>
                <c:pt idx="360">
                  <c:v>312</c:v>
                </c:pt>
                <c:pt idx="361">
                  <c:v>320</c:v>
                </c:pt>
                <c:pt idx="362">
                  <c:v>313</c:v>
                </c:pt>
                <c:pt idx="363">
                  <c:v>317</c:v>
                </c:pt>
                <c:pt idx="364">
                  <c:v>319</c:v>
                </c:pt>
                <c:pt idx="365">
                  <c:v>319</c:v>
                </c:pt>
                <c:pt idx="366">
                  <c:v>321</c:v>
                </c:pt>
                <c:pt idx="367">
                  <c:v>317</c:v>
                </c:pt>
                <c:pt idx="368">
                  <c:v>314</c:v>
                </c:pt>
                <c:pt idx="369">
                  <c:v>312</c:v>
                </c:pt>
                <c:pt idx="370">
                  <c:v>315</c:v>
                </c:pt>
                <c:pt idx="371">
                  <c:v>314</c:v>
                </c:pt>
                <c:pt idx="372">
                  <c:v>316</c:v>
                </c:pt>
                <c:pt idx="373">
                  <c:v>315</c:v>
                </c:pt>
                <c:pt idx="374">
                  <c:v>325</c:v>
                </c:pt>
                <c:pt idx="375">
                  <c:v>324</c:v>
                </c:pt>
                <c:pt idx="376">
                  <c:v>328</c:v>
                </c:pt>
                <c:pt idx="377">
                  <c:v>325</c:v>
                </c:pt>
                <c:pt idx="378">
                  <c:v>328</c:v>
                </c:pt>
                <c:pt idx="379">
                  <c:v>319</c:v>
                </c:pt>
                <c:pt idx="380">
                  <c:v>324</c:v>
                </c:pt>
                <c:pt idx="381">
                  <c:v>327</c:v>
                </c:pt>
                <c:pt idx="382">
                  <c:v>328</c:v>
                </c:pt>
                <c:pt idx="383">
                  <c:v>323</c:v>
                </c:pt>
                <c:pt idx="384">
                  <c:v>327</c:v>
                </c:pt>
                <c:pt idx="385">
                  <c:v>329</c:v>
                </c:pt>
                <c:pt idx="386">
                  <c:v>337</c:v>
                </c:pt>
                <c:pt idx="387">
                  <c:v>332</c:v>
                </c:pt>
                <c:pt idx="388">
                  <c:v>333</c:v>
                </c:pt>
                <c:pt idx="389">
                  <c:v>334</c:v>
                </c:pt>
                <c:pt idx="390">
                  <c:v>333</c:v>
                </c:pt>
                <c:pt idx="391">
                  <c:v>329</c:v>
                </c:pt>
                <c:pt idx="392">
                  <c:v>333</c:v>
                </c:pt>
                <c:pt idx="393">
                  <c:v>332</c:v>
                </c:pt>
                <c:pt idx="394">
                  <c:v>336</c:v>
                </c:pt>
                <c:pt idx="395">
                  <c:v>333</c:v>
                </c:pt>
                <c:pt idx="396">
                  <c:v>332</c:v>
                </c:pt>
                <c:pt idx="397">
                  <c:v>329</c:v>
                </c:pt>
                <c:pt idx="398">
                  <c:v>323</c:v>
                </c:pt>
                <c:pt idx="399">
                  <c:v>320</c:v>
                </c:pt>
                <c:pt idx="400">
                  <c:v>323</c:v>
                </c:pt>
                <c:pt idx="401">
                  <c:v>327</c:v>
                </c:pt>
                <c:pt idx="402">
                  <c:v>334</c:v>
                </c:pt>
                <c:pt idx="403">
                  <c:v>346</c:v>
                </c:pt>
                <c:pt idx="404">
                  <c:v>352</c:v>
                </c:pt>
                <c:pt idx="405">
                  <c:v>354</c:v>
                </c:pt>
                <c:pt idx="406">
                  <c:v>364</c:v>
                </c:pt>
                <c:pt idx="407">
                  <c:v>371</c:v>
                </c:pt>
                <c:pt idx="408">
                  <c:v>373</c:v>
                </c:pt>
                <c:pt idx="409">
                  <c:v>379</c:v>
                </c:pt>
                <c:pt idx="410">
                  <c:v>382</c:v>
                </c:pt>
                <c:pt idx="411">
                  <c:v>384</c:v>
                </c:pt>
                <c:pt idx="412">
                  <c:v>380</c:v>
                </c:pt>
                <c:pt idx="413">
                  <c:v>374</c:v>
                </c:pt>
                <c:pt idx="414">
                  <c:v>388</c:v>
                </c:pt>
                <c:pt idx="415">
                  <c:v>371</c:v>
                </c:pt>
                <c:pt idx="416">
                  <c:v>377</c:v>
                </c:pt>
                <c:pt idx="417">
                  <c:v>384</c:v>
                </c:pt>
                <c:pt idx="418">
                  <c:v>384</c:v>
                </c:pt>
                <c:pt idx="419">
                  <c:v>389</c:v>
                </c:pt>
                <c:pt idx="420">
                  <c:v>398</c:v>
                </c:pt>
                <c:pt idx="421">
                  <c:v>404</c:v>
                </c:pt>
                <c:pt idx="422">
                  <c:v>403</c:v>
                </c:pt>
                <c:pt idx="423">
                  <c:v>412</c:v>
                </c:pt>
                <c:pt idx="424">
                  <c:v>409</c:v>
                </c:pt>
                <c:pt idx="425">
                  <c:v>416</c:v>
                </c:pt>
                <c:pt idx="426">
                  <c:v>418</c:v>
                </c:pt>
                <c:pt idx="427">
                  <c:v>423</c:v>
                </c:pt>
                <c:pt idx="428">
                  <c:v>432</c:v>
                </c:pt>
                <c:pt idx="429">
                  <c:v>421</c:v>
                </c:pt>
                <c:pt idx="430">
                  <c:v>424</c:v>
                </c:pt>
                <c:pt idx="431">
                  <c:v>429</c:v>
                </c:pt>
                <c:pt idx="432">
                  <c:v>435</c:v>
                </c:pt>
                <c:pt idx="433">
                  <c:v>433</c:v>
                </c:pt>
                <c:pt idx="434">
                  <c:v>440</c:v>
                </c:pt>
                <c:pt idx="435">
                  <c:v>439</c:v>
                </c:pt>
                <c:pt idx="436">
                  <c:v>449</c:v>
                </c:pt>
                <c:pt idx="437">
                  <c:v>449</c:v>
                </c:pt>
                <c:pt idx="438">
                  <c:v>450</c:v>
                </c:pt>
                <c:pt idx="439">
                  <c:v>451</c:v>
                </c:pt>
                <c:pt idx="440">
                  <c:v>453</c:v>
                </c:pt>
                <c:pt idx="441">
                  <c:v>446</c:v>
                </c:pt>
                <c:pt idx="442">
                  <c:v>443</c:v>
                </c:pt>
                <c:pt idx="443">
                  <c:v>442</c:v>
                </c:pt>
                <c:pt idx="444">
                  <c:v>438</c:v>
                </c:pt>
                <c:pt idx="445">
                  <c:v>437</c:v>
                </c:pt>
                <c:pt idx="446">
                  <c:v>435</c:v>
                </c:pt>
                <c:pt idx="447">
                  <c:v>434</c:v>
                </c:pt>
                <c:pt idx="448">
                  <c:v>434</c:v>
                </c:pt>
                <c:pt idx="449">
                  <c:v>439</c:v>
                </c:pt>
                <c:pt idx="450">
                  <c:v>435</c:v>
                </c:pt>
                <c:pt idx="451">
                  <c:v>441</c:v>
                </c:pt>
                <c:pt idx="452">
                  <c:v>441</c:v>
                </c:pt>
                <c:pt idx="453">
                  <c:v>447</c:v>
                </c:pt>
                <c:pt idx="454">
                  <c:v>455</c:v>
                </c:pt>
                <c:pt idx="455">
                  <c:v>448</c:v>
                </c:pt>
                <c:pt idx="456">
                  <c:v>449</c:v>
                </c:pt>
                <c:pt idx="457">
                  <c:v>447</c:v>
                </c:pt>
                <c:pt idx="458">
                  <c:v>451</c:v>
                </c:pt>
                <c:pt idx="459">
                  <c:v>457</c:v>
                </c:pt>
                <c:pt idx="460">
                  <c:v>459</c:v>
                </c:pt>
                <c:pt idx="461">
                  <c:v>464</c:v>
                </c:pt>
                <c:pt idx="462">
                  <c:v>466</c:v>
                </c:pt>
                <c:pt idx="463">
                  <c:v>457</c:v>
                </c:pt>
                <c:pt idx="464">
                  <c:v>448</c:v>
                </c:pt>
                <c:pt idx="465">
                  <c:v>439</c:v>
                </c:pt>
                <c:pt idx="466">
                  <c:v>425</c:v>
                </c:pt>
                <c:pt idx="467">
                  <c:v>409</c:v>
                </c:pt>
                <c:pt idx="468">
                  <c:v>400</c:v>
                </c:pt>
                <c:pt idx="469">
                  <c:v>390</c:v>
                </c:pt>
                <c:pt idx="470">
                  <c:v>373</c:v>
                </c:pt>
                <c:pt idx="471">
                  <c:v>350</c:v>
                </c:pt>
                <c:pt idx="472">
                  <c:v>334</c:v>
                </c:pt>
                <c:pt idx="473">
                  <c:v>313</c:v>
                </c:pt>
                <c:pt idx="474">
                  <c:v>295</c:v>
                </c:pt>
                <c:pt idx="475">
                  <c:v>277</c:v>
                </c:pt>
                <c:pt idx="476">
                  <c:v>262</c:v>
                </c:pt>
                <c:pt idx="477">
                  <c:v>246</c:v>
                </c:pt>
                <c:pt idx="478">
                  <c:v>231</c:v>
                </c:pt>
                <c:pt idx="479">
                  <c:v>217</c:v>
                </c:pt>
                <c:pt idx="480">
                  <c:v>202</c:v>
                </c:pt>
                <c:pt idx="481">
                  <c:v>191</c:v>
                </c:pt>
                <c:pt idx="482">
                  <c:v>186</c:v>
                </c:pt>
                <c:pt idx="483">
                  <c:v>181</c:v>
                </c:pt>
                <c:pt idx="484">
                  <c:v>175</c:v>
                </c:pt>
                <c:pt idx="485">
                  <c:v>165</c:v>
                </c:pt>
                <c:pt idx="486">
                  <c:v>166</c:v>
                </c:pt>
                <c:pt idx="487">
                  <c:v>171</c:v>
                </c:pt>
                <c:pt idx="488">
                  <c:v>169</c:v>
                </c:pt>
                <c:pt idx="489">
                  <c:v>170</c:v>
                </c:pt>
                <c:pt idx="490">
                  <c:v>165</c:v>
                </c:pt>
                <c:pt idx="491">
                  <c:v>165</c:v>
                </c:pt>
                <c:pt idx="492">
                  <c:v>171</c:v>
                </c:pt>
                <c:pt idx="493">
                  <c:v>171</c:v>
                </c:pt>
                <c:pt idx="494">
                  <c:v>167</c:v>
                </c:pt>
                <c:pt idx="495">
                  <c:v>168</c:v>
                </c:pt>
                <c:pt idx="496">
                  <c:v>169</c:v>
                </c:pt>
                <c:pt idx="497">
                  <c:v>170</c:v>
                </c:pt>
                <c:pt idx="498">
                  <c:v>175</c:v>
                </c:pt>
                <c:pt idx="499">
                  <c:v>176</c:v>
                </c:pt>
                <c:pt idx="500">
                  <c:v>180</c:v>
                </c:pt>
                <c:pt idx="501">
                  <c:v>187</c:v>
                </c:pt>
                <c:pt idx="502">
                  <c:v>197</c:v>
                </c:pt>
                <c:pt idx="503">
                  <c:v>198</c:v>
                </c:pt>
                <c:pt idx="504">
                  <c:v>200</c:v>
                </c:pt>
                <c:pt idx="505">
                  <c:v>205</c:v>
                </c:pt>
                <c:pt idx="506">
                  <c:v>212</c:v>
                </c:pt>
                <c:pt idx="507">
                  <c:v>217</c:v>
                </c:pt>
                <c:pt idx="508">
                  <c:v>221</c:v>
                </c:pt>
                <c:pt idx="509">
                  <c:v>229</c:v>
                </c:pt>
                <c:pt idx="510">
                  <c:v>228</c:v>
                </c:pt>
                <c:pt idx="511">
                  <c:v>230</c:v>
                </c:pt>
                <c:pt idx="512">
                  <c:v>240</c:v>
                </c:pt>
                <c:pt idx="513">
                  <c:v>245</c:v>
                </c:pt>
                <c:pt idx="514">
                  <c:v>255</c:v>
                </c:pt>
                <c:pt idx="515">
                  <c:v>267</c:v>
                </c:pt>
                <c:pt idx="516">
                  <c:v>274</c:v>
                </c:pt>
                <c:pt idx="517">
                  <c:v>289</c:v>
                </c:pt>
                <c:pt idx="518">
                  <c:v>301</c:v>
                </c:pt>
                <c:pt idx="519">
                  <c:v>304</c:v>
                </c:pt>
                <c:pt idx="520">
                  <c:v>314</c:v>
                </c:pt>
                <c:pt idx="521">
                  <c:v>315</c:v>
                </c:pt>
                <c:pt idx="522">
                  <c:v>322</c:v>
                </c:pt>
                <c:pt idx="523">
                  <c:v>332</c:v>
                </c:pt>
                <c:pt idx="524">
                  <c:v>338</c:v>
                </c:pt>
                <c:pt idx="525">
                  <c:v>348</c:v>
                </c:pt>
                <c:pt idx="526">
                  <c:v>360</c:v>
                </c:pt>
                <c:pt idx="527">
                  <c:v>372</c:v>
                </c:pt>
                <c:pt idx="528">
                  <c:v>378</c:v>
                </c:pt>
                <c:pt idx="529">
                  <c:v>380</c:v>
                </c:pt>
                <c:pt idx="530">
                  <c:v>389</c:v>
                </c:pt>
                <c:pt idx="531">
                  <c:v>402</c:v>
                </c:pt>
                <c:pt idx="532">
                  <c:v>412</c:v>
                </c:pt>
                <c:pt idx="533">
                  <c:v>426</c:v>
                </c:pt>
                <c:pt idx="534">
                  <c:v>446</c:v>
                </c:pt>
                <c:pt idx="535">
                  <c:v>444</c:v>
                </c:pt>
                <c:pt idx="536">
                  <c:v>446</c:v>
                </c:pt>
                <c:pt idx="537">
                  <c:v>450</c:v>
                </c:pt>
                <c:pt idx="538">
                  <c:v>456</c:v>
                </c:pt>
                <c:pt idx="539">
                  <c:v>465</c:v>
                </c:pt>
                <c:pt idx="540">
                  <c:v>468</c:v>
                </c:pt>
                <c:pt idx="541">
                  <c:v>473</c:v>
                </c:pt>
                <c:pt idx="542">
                  <c:v>482</c:v>
                </c:pt>
                <c:pt idx="543">
                  <c:v>501</c:v>
                </c:pt>
                <c:pt idx="544">
                  <c:v>507</c:v>
                </c:pt>
                <c:pt idx="545">
                  <c:v>519</c:v>
                </c:pt>
                <c:pt idx="546">
                  <c:v>521</c:v>
                </c:pt>
                <c:pt idx="547">
                  <c:v>525</c:v>
                </c:pt>
                <c:pt idx="548">
                  <c:v>537</c:v>
                </c:pt>
                <c:pt idx="549">
                  <c:v>539</c:v>
                </c:pt>
                <c:pt idx="550">
                  <c:v>549</c:v>
                </c:pt>
                <c:pt idx="551">
                  <c:v>556</c:v>
                </c:pt>
                <c:pt idx="552">
                  <c:v>551</c:v>
                </c:pt>
                <c:pt idx="553">
                  <c:v>557</c:v>
                </c:pt>
                <c:pt idx="554">
                  <c:v>561</c:v>
                </c:pt>
                <c:pt idx="555">
                  <c:v>567</c:v>
                </c:pt>
                <c:pt idx="556">
                  <c:v>580</c:v>
                </c:pt>
                <c:pt idx="557">
                  <c:v>585</c:v>
                </c:pt>
                <c:pt idx="558">
                  <c:v>601</c:v>
                </c:pt>
                <c:pt idx="559">
                  <c:v>607</c:v>
                </c:pt>
                <c:pt idx="560">
                  <c:v>604</c:v>
                </c:pt>
                <c:pt idx="561">
                  <c:v>611</c:v>
                </c:pt>
                <c:pt idx="562">
                  <c:v>599</c:v>
                </c:pt>
                <c:pt idx="563">
                  <c:v>613</c:v>
                </c:pt>
                <c:pt idx="564">
                  <c:v>621</c:v>
                </c:pt>
                <c:pt idx="565">
                  <c:v>622</c:v>
                </c:pt>
                <c:pt idx="566">
                  <c:v>619</c:v>
                </c:pt>
                <c:pt idx="567">
                  <c:v>617</c:v>
                </c:pt>
                <c:pt idx="568">
                  <c:v>610</c:v>
                </c:pt>
                <c:pt idx="569">
                  <c:v>607</c:v>
                </c:pt>
                <c:pt idx="570">
                  <c:v>609</c:v>
                </c:pt>
                <c:pt idx="571">
                  <c:v>606</c:v>
                </c:pt>
                <c:pt idx="572">
                  <c:v>611</c:v>
                </c:pt>
                <c:pt idx="573">
                  <c:v>615</c:v>
                </c:pt>
                <c:pt idx="574">
                  <c:v>612</c:v>
                </c:pt>
                <c:pt idx="575">
                  <c:v>608</c:v>
                </c:pt>
                <c:pt idx="576">
                  <c:v>611</c:v>
                </c:pt>
                <c:pt idx="577">
                  <c:v>613</c:v>
                </c:pt>
                <c:pt idx="578">
                  <c:v>617</c:v>
                </c:pt>
                <c:pt idx="579">
                  <c:v>609</c:v>
                </c:pt>
                <c:pt idx="580">
                  <c:v>607</c:v>
                </c:pt>
                <c:pt idx="581">
                  <c:v>602</c:v>
                </c:pt>
                <c:pt idx="582">
                  <c:v>597</c:v>
                </c:pt>
                <c:pt idx="583">
                  <c:v>603</c:v>
                </c:pt>
                <c:pt idx="584">
                  <c:v>608</c:v>
                </c:pt>
                <c:pt idx="585">
                  <c:v>613</c:v>
                </c:pt>
                <c:pt idx="586">
                  <c:v>615</c:v>
                </c:pt>
                <c:pt idx="587">
                  <c:v>614</c:v>
                </c:pt>
                <c:pt idx="588">
                  <c:v>615</c:v>
                </c:pt>
                <c:pt idx="589">
                  <c:v>606</c:v>
                </c:pt>
                <c:pt idx="590">
                  <c:v>596</c:v>
                </c:pt>
                <c:pt idx="591">
                  <c:v>593</c:v>
                </c:pt>
                <c:pt idx="592">
                  <c:v>605</c:v>
                </c:pt>
                <c:pt idx="593">
                  <c:v>617</c:v>
                </c:pt>
                <c:pt idx="594">
                  <c:v>619</c:v>
                </c:pt>
                <c:pt idx="595">
                  <c:v>629</c:v>
                </c:pt>
                <c:pt idx="596">
                  <c:v>635</c:v>
                </c:pt>
                <c:pt idx="597">
                  <c:v>639</c:v>
                </c:pt>
                <c:pt idx="598">
                  <c:v>649</c:v>
                </c:pt>
                <c:pt idx="599">
                  <c:v>658</c:v>
                </c:pt>
                <c:pt idx="600">
                  <c:v>669</c:v>
                </c:pt>
                <c:pt idx="601">
                  <c:v>682</c:v>
                </c:pt>
                <c:pt idx="602">
                  <c:v>684</c:v>
                </c:pt>
                <c:pt idx="603">
                  <c:v>677</c:v>
                </c:pt>
                <c:pt idx="604">
                  <c:v>667</c:v>
                </c:pt>
                <c:pt idx="605">
                  <c:v>672</c:v>
                </c:pt>
                <c:pt idx="606">
                  <c:v>683</c:v>
                </c:pt>
                <c:pt idx="607">
                  <c:v>683</c:v>
                </c:pt>
                <c:pt idx="608">
                  <c:v>673</c:v>
                </c:pt>
                <c:pt idx="609">
                  <c:v>662</c:v>
                </c:pt>
                <c:pt idx="610">
                  <c:v>664</c:v>
                </c:pt>
                <c:pt idx="611">
                  <c:v>655</c:v>
                </c:pt>
                <c:pt idx="612">
                  <c:v>666</c:v>
                </c:pt>
                <c:pt idx="613">
                  <c:v>667</c:v>
                </c:pt>
                <c:pt idx="614">
                  <c:v>669</c:v>
                </c:pt>
                <c:pt idx="615">
                  <c:v>675</c:v>
                </c:pt>
                <c:pt idx="616">
                  <c:v>679</c:v>
                </c:pt>
                <c:pt idx="617">
                  <c:v>691</c:v>
                </c:pt>
                <c:pt idx="618">
                  <c:v>691</c:v>
                </c:pt>
                <c:pt idx="619">
                  <c:v>703</c:v>
                </c:pt>
                <c:pt idx="620">
                  <c:v>717</c:v>
                </c:pt>
                <c:pt idx="621">
                  <c:v>734</c:v>
                </c:pt>
                <c:pt idx="622">
                  <c:v>738</c:v>
                </c:pt>
                <c:pt idx="623">
                  <c:v>755</c:v>
                </c:pt>
                <c:pt idx="624">
                  <c:v>763</c:v>
                </c:pt>
                <c:pt idx="625">
                  <c:v>784</c:v>
                </c:pt>
                <c:pt idx="626">
                  <c:v>817</c:v>
                </c:pt>
                <c:pt idx="627">
                  <c:v>840</c:v>
                </c:pt>
                <c:pt idx="628">
                  <c:v>849</c:v>
                </c:pt>
                <c:pt idx="629">
                  <c:v>854</c:v>
                </c:pt>
                <c:pt idx="630">
                  <c:v>862</c:v>
                </c:pt>
              </c:numCache>
            </c:numRef>
          </c:val>
          <c:smooth val="1"/>
          <c:extLst>
            <c:ext xmlns:c16="http://schemas.microsoft.com/office/drawing/2014/chart" uri="{C3380CC4-5D6E-409C-BE32-E72D297353CC}">
              <c16:uniqueId val="{00000002-EDF1-4AC2-A386-B2E645BD5197}"/>
            </c:ext>
          </c:extLst>
        </c:ser>
        <c:dLbls>
          <c:showLegendKey val="0"/>
          <c:showVal val="0"/>
          <c:showCatName val="0"/>
          <c:showSerName val="0"/>
          <c:showPercent val="0"/>
          <c:showBubbleSize val="0"/>
        </c:dLbls>
        <c:marker val="1"/>
        <c:smooth val="0"/>
        <c:axId val="652602992"/>
        <c:axId val="652599712"/>
      </c:lineChart>
      <c:catAx>
        <c:axId val="652602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652599712"/>
        <c:crosses val="autoZero"/>
        <c:auto val="1"/>
        <c:lblAlgn val="ctr"/>
        <c:lblOffset val="100"/>
        <c:tickLblSkip val="48"/>
        <c:noMultiLvlLbl val="0"/>
      </c:catAx>
      <c:valAx>
        <c:axId val="6525997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652602992"/>
        <c:crosses val="autoZero"/>
        <c:crossBetween val="between"/>
      </c:valAx>
      <c:spPr>
        <a:noFill/>
        <a:ln>
          <a:noFill/>
        </a:ln>
        <a:effectLst/>
      </c:spPr>
    </c:plotArea>
    <c:legend>
      <c:legendPos val="b"/>
      <c:layout>
        <c:manualLayout>
          <c:xMode val="edge"/>
          <c:yMode val="edge"/>
          <c:x val="7.8882810524336002E-4"/>
          <c:y val="0.93879309958050128"/>
          <c:w val="0.36728871811292557"/>
          <c:h val="6.1079581069319128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776486272549264E-2"/>
          <c:y val="2.3980101977125773E-2"/>
          <c:w val="0.90019174686497505"/>
          <c:h val="0.74754463233098067"/>
        </c:manualLayout>
      </c:layout>
      <c:barChart>
        <c:barDir val="col"/>
        <c:grouping val="clustered"/>
        <c:varyColors val="0"/>
        <c:ser>
          <c:idx val="1"/>
          <c:order val="1"/>
          <c:tx>
            <c:strRef>
              <c:f>Sheet1!$C$2</c:f>
              <c:strCache>
                <c:ptCount val="1"/>
                <c:pt idx="0">
                  <c:v>Federal Funds Target Rate</c:v>
                </c:pt>
              </c:strCache>
            </c:strRef>
          </c:tx>
          <c:spPr>
            <a:solidFill>
              <a:schemeClr val="accent2"/>
            </a:solidFill>
            <a:ln w="57150">
              <a:noFill/>
            </a:ln>
            <a:effectLst/>
          </c:spPr>
          <c:invertIfNegative val="0"/>
          <c:cat>
            <c:numRef>
              <c:f>Sheet1!$A$3:$A$35</c:f>
              <c:numCache>
                <c:formatCode>General</c:formatCode>
                <c:ptCount val="33"/>
                <c:pt idx="0">
                  <c:v>2020</c:v>
                </c:pt>
                <c:pt idx="1">
                  <c:v>2020</c:v>
                </c:pt>
                <c:pt idx="2">
                  <c:v>2020</c:v>
                </c:pt>
                <c:pt idx="3">
                  <c:v>2020</c:v>
                </c:pt>
                <c:pt idx="4">
                  <c:v>2020</c:v>
                </c:pt>
                <c:pt idx="5">
                  <c:v>2020</c:v>
                </c:pt>
                <c:pt idx="6">
                  <c:v>2020</c:v>
                </c:pt>
                <c:pt idx="7">
                  <c:v>2020</c:v>
                </c:pt>
                <c:pt idx="8">
                  <c:v>2020</c:v>
                </c:pt>
                <c:pt idx="9">
                  <c:v>2020</c:v>
                </c:pt>
                <c:pt idx="10">
                  <c:v>2020</c:v>
                </c:pt>
                <c:pt idx="11">
                  <c:v>2020</c:v>
                </c:pt>
                <c:pt idx="12">
                  <c:v>2021</c:v>
                </c:pt>
                <c:pt idx="13">
                  <c:v>2021</c:v>
                </c:pt>
                <c:pt idx="14">
                  <c:v>2021</c:v>
                </c:pt>
                <c:pt idx="15">
                  <c:v>2021</c:v>
                </c:pt>
                <c:pt idx="16">
                  <c:v>2021</c:v>
                </c:pt>
                <c:pt idx="17">
                  <c:v>2021</c:v>
                </c:pt>
                <c:pt idx="18">
                  <c:v>2021</c:v>
                </c:pt>
                <c:pt idx="19">
                  <c:v>2021</c:v>
                </c:pt>
                <c:pt idx="20">
                  <c:v>2021</c:v>
                </c:pt>
                <c:pt idx="21">
                  <c:v>2021</c:v>
                </c:pt>
                <c:pt idx="22">
                  <c:v>2021</c:v>
                </c:pt>
                <c:pt idx="23">
                  <c:v>2021</c:v>
                </c:pt>
                <c:pt idx="24">
                  <c:v>2022</c:v>
                </c:pt>
                <c:pt idx="25">
                  <c:v>2022</c:v>
                </c:pt>
                <c:pt idx="26">
                  <c:v>2022</c:v>
                </c:pt>
                <c:pt idx="27">
                  <c:v>2022</c:v>
                </c:pt>
                <c:pt idx="28">
                  <c:v>2022</c:v>
                </c:pt>
                <c:pt idx="29">
                  <c:v>2022</c:v>
                </c:pt>
                <c:pt idx="30">
                  <c:v>2022</c:v>
                </c:pt>
                <c:pt idx="31">
                  <c:v>2022</c:v>
                </c:pt>
                <c:pt idx="32">
                  <c:v>2022</c:v>
                </c:pt>
              </c:numCache>
            </c:numRef>
          </c:cat>
          <c:val>
            <c:numRef>
              <c:f>Sheet1!$C$3:$C$35</c:f>
              <c:numCache>
                <c:formatCode>General</c:formatCode>
                <c:ptCount val="33"/>
                <c:pt idx="0">
                  <c:v>1.75</c:v>
                </c:pt>
                <c:pt idx="1">
                  <c:v>1.75</c:v>
                </c:pt>
                <c:pt idx="2">
                  <c:v>0.78</c:v>
                </c:pt>
                <c:pt idx="3">
                  <c:v>0.25</c:v>
                </c:pt>
                <c:pt idx="4">
                  <c:v>0.25</c:v>
                </c:pt>
                <c:pt idx="5">
                  <c:v>0.25</c:v>
                </c:pt>
                <c:pt idx="6">
                  <c:v>0.25</c:v>
                </c:pt>
                <c:pt idx="7">
                  <c:v>0.25</c:v>
                </c:pt>
                <c:pt idx="8">
                  <c:v>0.25</c:v>
                </c:pt>
                <c:pt idx="9">
                  <c:v>0.25</c:v>
                </c:pt>
                <c:pt idx="10">
                  <c:v>0.25</c:v>
                </c:pt>
                <c:pt idx="11">
                  <c:v>0.25</c:v>
                </c:pt>
                <c:pt idx="12">
                  <c:v>0.25</c:v>
                </c:pt>
                <c:pt idx="13">
                  <c:v>0.25</c:v>
                </c:pt>
                <c:pt idx="14">
                  <c:v>0.25</c:v>
                </c:pt>
                <c:pt idx="15">
                  <c:v>0.25</c:v>
                </c:pt>
                <c:pt idx="16">
                  <c:v>0.25</c:v>
                </c:pt>
                <c:pt idx="17">
                  <c:v>0.25</c:v>
                </c:pt>
                <c:pt idx="18">
                  <c:v>0.25</c:v>
                </c:pt>
                <c:pt idx="19">
                  <c:v>0.25</c:v>
                </c:pt>
                <c:pt idx="20">
                  <c:v>0.25</c:v>
                </c:pt>
                <c:pt idx="21">
                  <c:v>0.25</c:v>
                </c:pt>
                <c:pt idx="22">
                  <c:v>0.25</c:v>
                </c:pt>
                <c:pt idx="23">
                  <c:v>0.25</c:v>
                </c:pt>
                <c:pt idx="24" formatCode="0.00">
                  <c:v>0.25</c:v>
                </c:pt>
                <c:pt idx="25" formatCode="0.00">
                  <c:v>0.25</c:v>
                </c:pt>
                <c:pt idx="26" formatCode="0.00">
                  <c:v>0.5</c:v>
                </c:pt>
                <c:pt idx="27" formatCode="0.00">
                  <c:v>0.5</c:v>
                </c:pt>
                <c:pt idx="28">
                  <c:v>1</c:v>
                </c:pt>
                <c:pt idx="29">
                  <c:v>1.75</c:v>
                </c:pt>
                <c:pt idx="30">
                  <c:v>1.75</c:v>
                </c:pt>
                <c:pt idx="31">
                  <c:v>2.5</c:v>
                </c:pt>
                <c:pt idx="32">
                  <c:v>2.5</c:v>
                </c:pt>
              </c:numCache>
            </c:numRef>
          </c:val>
          <c:extLst>
            <c:ext xmlns:c16="http://schemas.microsoft.com/office/drawing/2014/chart" uri="{C3380CC4-5D6E-409C-BE32-E72D297353CC}">
              <c16:uniqueId val="{00000002-4738-4781-AF33-94E7723F8883}"/>
            </c:ext>
          </c:extLst>
        </c:ser>
        <c:dLbls>
          <c:showLegendKey val="0"/>
          <c:showVal val="0"/>
          <c:showCatName val="0"/>
          <c:showSerName val="0"/>
          <c:showPercent val="0"/>
          <c:showBubbleSize val="0"/>
        </c:dLbls>
        <c:gapWidth val="150"/>
        <c:axId val="308807072"/>
        <c:axId val="308807464"/>
      </c:barChart>
      <c:lineChart>
        <c:grouping val="standard"/>
        <c:varyColors val="0"/>
        <c:ser>
          <c:idx val="0"/>
          <c:order val="0"/>
          <c:tx>
            <c:strRef>
              <c:f>Sheet1!$B$2</c:f>
              <c:strCache>
                <c:ptCount val="1"/>
                <c:pt idx="0">
                  <c:v>Average 30-Year Fixed Rate Mortgage</c:v>
                </c:pt>
              </c:strCache>
            </c:strRef>
          </c:tx>
          <c:spPr>
            <a:ln w="57150" cap="rnd">
              <a:solidFill>
                <a:srgbClr val="FF4D00"/>
              </a:solidFill>
              <a:round/>
            </a:ln>
            <a:effectLst/>
          </c:spPr>
          <c:marker>
            <c:symbol val="none"/>
          </c:marker>
          <c:cat>
            <c:numRef>
              <c:f>Sheet1!$A$3:$A$35</c:f>
              <c:numCache>
                <c:formatCode>General</c:formatCode>
                <c:ptCount val="33"/>
                <c:pt idx="0">
                  <c:v>2020</c:v>
                </c:pt>
                <c:pt idx="1">
                  <c:v>2020</c:v>
                </c:pt>
                <c:pt idx="2">
                  <c:v>2020</c:v>
                </c:pt>
                <c:pt idx="3">
                  <c:v>2020</c:v>
                </c:pt>
                <c:pt idx="4">
                  <c:v>2020</c:v>
                </c:pt>
                <c:pt idx="5">
                  <c:v>2020</c:v>
                </c:pt>
                <c:pt idx="6">
                  <c:v>2020</c:v>
                </c:pt>
                <c:pt idx="7">
                  <c:v>2020</c:v>
                </c:pt>
                <c:pt idx="8">
                  <c:v>2020</c:v>
                </c:pt>
                <c:pt idx="9">
                  <c:v>2020</c:v>
                </c:pt>
                <c:pt idx="10">
                  <c:v>2020</c:v>
                </c:pt>
                <c:pt idx="11">
                  <c:v>2020</c:v>
                </c:pt>
                <c:pt idx="12">
                  <c:v>2021</c:v>
                </c:pt>
                <c:pt idx="13">
                  <c:v>2021</c:v>
                </c:pt>
                <c:pt idx="14">
                  <c:v>2021</c:v>
                </c:pt>
                <c:pt idx="15">
                  <c:v>2021</c:v>
                </c:pt>
                <c:pt idx="16">
                  <c:v>2021</c:v>
                </c:pt>
                <c:pt idx="17">
                  <c:v>2021</c:v>
                </c:pt>
                <c:pt idx="18">
                  <c:v>2021</c:v>
                </c:pt>
                <c:pt idx="19">
                  <c:v>2021</c:v>
                </c:pt>
                <c:pt idx="20">
                  <c:v>2021</c:v>
                </c:pt>
                <c:pt idx="21">
                  <c:v>2021</c:v>
                </c:pt>
                <c:pt idx="22">
                  <c:v>2021</c:v>
                </c:pt>
                <c:pt idx="23">
                  <c:v>2021</c:v>
                </c:pt>
                <c:pt idx="24">
                  <c:v>2022</c:v>
                </c:pt>
                <c:pt idx="25">
                  <c:v>2022</c:v>
                </c:pt>
                <c:pt idx="26">
                  <c:v>2022</c:v>
                </c:pt>
                <c:pt idx="27">
                  <c:v>2022</c:v>
                </c:pt>
                <c:pt idx="28">
                  <c:v>2022</c:v>
                </c:pt>
                <c:pt idx="29">
                  <c:v>2022</c:v>
                </c:pt>
                <c:pt idx="30">
                  <c:v>2022</c:v>
                </c:pt>
                <c:pt idx="31">
                  <c:v>2022</c:v>
                </c:pt>
                <c:pt idx="32">
                  <c:v>2022</c:v>
                </c:pt>
              </c:numCache>
            </c:numRef>
          </c:cat>
          <c:val>
            <c:numRef>
              <c:f>Sheet1!$B$3:$B$35</c:f>
              <c:numCache>
                <c:formatCode>General</c:formatCode>
                <c:ptCount val="33"/>
                <c:pt idx="0">
                  <c:v>3.62</c:v>
                </c:pt>
                <c:pt idx="1">
                  <c:v>3.47</c:v>
                </c:pt>
                <c:pt idx="2">
                  <c:v>3.45</c:v>
                </c:pt>
                <c:pt idx="3">
                  <c:v>3.31</c:v>
                </c:pt>
                <c:pt idx="4">
                  <c:v>3.23</c:v>
                </c:pt>
                <c:pt idx="5">
                  <c:v>3.16</c:v>
                </c:pt>
                <c:pt idx="6">
                  <c:v>3.02</c:v>
                </c:pt>
                <c:pt idx="7">
                  <c:v>2.94</c:v>
                </c:pt>
                <c:pt idx="8">
                  <c:v>2.89</c:v>
                </c:pt>
                <c:pt idx="9">
                  <c:v>2.83</c:v>
                </c:pt>
                <c:pt idx="10">
                  <c:v>2.77</c:v>
                </c:pt>
                <c:pt idx="11">
                  <c:v>2.68</c:v>
                </c:pt>
                <c:pt idx="12">
                  <c:v>2.74</c:v>
                </c:pt>
                <c:pt idx="13">
                  <c:v>2.81</c:v>
                </c:pt>
                <c:pt idx="14">
                  <c:v>3.08</c:v>
                </c:pt>
                <c:pt idx="15">
                  <c:v>3.06</c:v>
                </c:pt>
                <c:pt idx="16">
                  <c:v>2.96</c:v>
                </c:pt>
                <c:pt idx="17">
                  <c:v>2.98</c:v>
                </c:pt>
                <c:pt idx="18">
                  <c:v>2.87</c:v>
                </c:pt>
                <c:pt idx="19">
                  <c:v>2.84</c:v>
                </c:pt>
                <c:pt idx="20">
                  <c:v>2.9</c:v>
                </c:pt>
                <c:pt idx="21">
                  <c:v>3.07</c:v>
                </c:pt>
                <c:pt idx="22">
                  <c:v>3.07</c:v>
                </c:pt>
                <c:pt idx="23">
                  <c:v>3.1</c:v>
                </c:pt>
                <c:pt idx="24">
                  <c:v>3.45</c:v>
                </c:pt>
                <c:pt idx="25" formatCode="0.0">
                  <c:v>3.76</c:v>
                </c:pt>
                <c:pt idx="26" formatCode="0.0">
                  <c:v>4.17</c:v>
                </c:pt>
                <c:pt idx="27" formatCode="_(* #,##0.0_);_(* \(#,##0.0\);_(* &quot;-&quot;??_);_(@_)">
                  <c:v>4.9800000000000004</c:v>
                </c:pt>
                <c:pt idx="28" formatCode="_(* #,##0.0_);_(* \(#,##0.0\);_(* &quot;-&quot;??_);_(@_)">
                  <c:v>5.23</c:v>
                </c:pt>
                <c:pt idx="29" formatCode="_(* #,##0.0_);_(* \(#,##0.0\);_(* &quot;-&quot;??_);_(@_)">
                  <c:v>5.52</c:v>
                </c:pt>
                <c:pt idx="30" formatCode="_(* #,##0.0_);_(* \(#,##0.0\);_(* &quot;-&quot;??_);_(@_)">
                  <c:v>5.41</c:v>
                </c:pt>
                <c:pt idx="31" formatCode="_(* #,##0.0_);_(* \(#,##0.0\);_(* &quot;-&quot;??_);_(@_)">
                  <c:v>5.22</c:v>
                </c:pt>
                <c:pt idx="32" formatCode="_(* #,##0.0_);_(* \(#,##0.0\);_(* &quot;-&quot;??_);_(@_)">
                  <c:v>5.9</c:v>
                </c:pt>
              </c:numCache>
            </c:numRef>
          </c:val>
          <c:smooth val="0"/>
          <c:extLst>
            <c:ext xmlns:c16="http://schemas.microsoft.com/office/drawing/2014/chart" uri="{C3380CC4-5D6E-409C-BE32-E72D297353CC}">
              <c16:uniqueId val="{00000001-4738-4781-AF33-94E7723F8883}"/>
            </c:ext>
          </c:extLst>
        </c:ser>
        <c:dLbls>
          <c:showLegendKey val="0"/>
          <c:showVal val="0"/>
          <c:showCatName val="0"/>
          <c:showSerName val="0"/>
          <c:showPercent val="0"/>
          <c:showBubbleSize val="0"/>
        </c:dLbls>
        <c:marker val="1"/>
        <c:smooth val="0"/>
        <c:axId val="308807072"/>
        <c:axId val="308807464"/>
      </c:lineChart>
      <c:catAx>
        <c:axId val="308807072"/>
        <c:scaling>
          <c:orientation val="minMax"/>
        </c:scaling>
        <c:delete val="0"/>
        <c:axPos val="b"/>
        <c:numFmt formatCode="General" sourceLinked="1"/>
        <c:majorTickMark val="out"/>
        <c:minorTickMark val="none"/>
        <c:tickLblPos val="low"/>
        <c:spPr>
          <a:noFill/>
          <a:ln w="6350" cap="flat" cmpd="sng" algn="ctr">
            <a:solidFill>
              <a:schemeClr val="bg1">
                <a:lumMod val="6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308807464"/>
        <c:crosses val="autoZero"/>
        <c:auto val="1"/>
        <c:lblAlgn val="ctr"/>
        <c:lblOffset val="100"/>
        <c:tickLblSkip val="24"/>
        <c:noMultiLvlLbl val="0"/>
      </c:catAx>
      <c:valAx>
        <c:axId val="308807464"/>
        <c:scaling>
          <c:orientation val="minMax"/>
          <c:max val="6"/>
        </c:scaling>
        <c:delete val="0"/>
        <c:axPos val="l"/>
        <c:majorGridlines>
          <c:spPr>
            <a:ln w="6350" cap="flat" cmpd="sng" algn="ctr">
              <a:solidFill>
                <a:schemeClr val="tx1">
                  <a:lumMod val="40000"/>
                  <a:lumOff val="60000"/>
                </a:schemeClr>
              </a:solidFill>
              <a:prstDash val="dash"/>
              <a:round/>
            </a:ln>
            <a:effectLst/>
          </c:spPr>
        </c:majorGridlines>
        <c:numFmt formatCode="#,##0"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308807072"/>
        <c:crosses val="autoZero"/>
        <c:crossBetween val="between"/>
      </c:valAx>
      <c:spPr>
        <a:noFill/>
        <a:ln>
          <a:noFill/>
        </a:ln>
        <a:effectLst/>
      </c:spPr>
    </c:plotArea>
    <c:legend>
      <c:legendPos val="b"/>
      <c:layout>
        <c:manualLayout>
          <c:xMode val="edge"/>
          <c:yMode val="edge"/>
          <c:x val="0"/>
          <c:y val="0.85987211932246099"/>
          <c:w val="0.39985076739656594"/>
          <c:h val="0.13027641803715886"/>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50000"/>
                  </a:schemeClr>
                </a:solidFill>
                <a:latin typeface="+mn-lt"/>
                <a:ea typeface="+mn-ea"/>
                <a:cs typeface="+mn-cs"/>
              </a:defRPr>
            </a:pPr>
            <a:r>
              <a:rPr lang="en-US" sz="1400" b="1">
                <a:solidFill>
                  <a:schemeClr val="tx1">
                    <a:lumMod val="50000"/>
                  </a:schemeClr>
                </a:solidFill>
              </a:rPr>
              <a:t>Average Annual Change in Households (Millions)</a:t>
            </a:r>
          </a:p>
        </c:rich>
      </c:tx>
      <c:layout>
        <c:manualLayout>
          <c:xMode val="edge"/>
          <c:yMode val="edge"/>
          <c:x val="2.8824560531361191E-4"/>
          <c:y val="0"/>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50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Sheet1!$A$2</c:f>
              <c:strCache>
                <c:ptCount val="1"/>
                <c:pt idx="0">
                  <c:v>Average Annual Household Growth</c:v>
                </c:pt>
              </c:strCache>
            </c:strRef>
          </c:tx>
          <c:spPr>
            <a:solidFill>
              <a:srgbClr val="FFC52F"/>
            </a:solidFill>
            <a:ln>
              <a:noFill/>
            </a:ln>
            <a:effectLst/>
          </c:spPr>
          <c:invertIfNegative val="0"/>
          <c:cat>
            <c:strRef>
              <c:f>Sheet1!$B$1:$G$1</c:f>
              <c:strCache>
                <c:ptCount val="6"/>
                <c:pt idx="0">
                  <c:v>2010:1–
2012:1</c:v>
                </c:pt>
                <c:pt idx="1">
                  <c:v>2012:1–
2014:1</c:v>
                </c:pt>
                <c:pt idx="2">
                  <c:v>2014:1–
2016:1</c:v>
                </c:pt>
                <c:pt idx="3">
                  <c:v>2016:1–
2018:1</c:v>
                </c:pt>
                <c:pt idx="4">
                  <c:v>2018:1–
2020:1</c:v>
                </c:pt>
                <c:pt idx="5">
                  <c:v>2020:1–
2022:1</c:v>
                </c:pt>
              </c:strCache>
            </c:strRef>
          </c:cat>
          <c:val>
            <c:numRef>
              <c:f>Sheet1!$B$2:$G$2</c:f>
              <c:numCache>
                <c:formatCode>#,##0</c:formatCode>
                <c:ptCount val="6"/>
                <c:pt idx="0">
                  <c:v>823000</c:v>
                </c:pt>
                <c:pt idx="1">
                  <c:v>704000</c:v>
                </c:pt>
                <c:pt idx="2">
                  <c:v>1243000</c:v>
                </c:pt>
                <c:pt idx="3">
                  <c:v>1312000</c:v>
                </c:pt>
                <c:pt idx="4">
                  <c:v>1819000</c:v>
                </c:pt>
                <c:pt idx="5">
                  <c:v>1638000</c:v>
                </c:pt>
              </c:numCache>
            </c:numRef>
          </c:val>
          <c:extLst>
            <c:ext xmlns:c16="http://schemas.microsoft.com/office/drawing/2014/chart" uri="{C3380CC4-5D6E-409C-BE32-E72D297353CC}">
              <c16:uniqueId val="{00000000-591F-4DC0-865A-580A11F09107}"/>
            </c:ext>
          </c:extLst>
        </c:ser>
        <c:dLbls>
          <c:showLegendKey val="0"/>
          <c:showVal val="0"/>
          <c:showCatName val="0"/>
          <c:showSerName val="0"/>
          <c:showPercent val="0"/>
          <c:showBubbleSize val="0"/>
        </c:dLbls>
        <c:gapWidth val="100"/>
        <c:axId val="878843176"/>
        <c:axId val="878844160"/>
      </c:barChart>
      <c:catAx>
        <c:axId val="878843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crossAx val="878844160"/>
        <c:crosses val="autoZero"/>
        <c:auto val="1"/>
        <c:lblAlgn val="ctr"/>
        <c:lblOffset val="100"/>
        <c:noMultiLvlLbl val="0"/>
      </c:catAx>
      <c:valAx>
        <c:axId val="87884416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crossAx val="878843176"/>
        <c:crosses val="autoZero"/>
        <c:crossBetween val="between"/>
        <c:dispUnits>
          <c:builtInUnit val="millions"/>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50000"/>
                  </a:schemeClr>
                </a:solidFill>
                <a:latin typeface="+mn-lt"/>
                <a:ea typeface="+mn-ea"/>
                <a:cs typeface="+mn-cs"/>
              </a:defRPr>
            </a:pPr>
            <a:r>
              <a:rPr lang="en-US" sz="1400" b="1">
                <a:solidFill>
                  <a:schemeClr val="tx1">
                    <a:lumMod val="50000"/>
                  </a:schemeClr>
                </a:solidFill>
              </a:rPr>
              <a:t>Average</a:t>
            </a:r>
            <a:r>
              <a:rPr lang="en-US" sz="1400" b="1" baseline="0">
                <a:solidFill>
                  <a:schemeClr val="tx1">
                    <a:lumMod val="50000"/>
                  </a:schemeClr>
                </a:solidFill>
              </a:rPr>
              <a:t> Annual</a:t>
            </a:r>
            <a:r>
              <a:rPr lang="en-US" sz="1400" b="1">
                <a:solidFill>
                  <a:schemeClr val="tx1">
                    <a:lumMod val="50000"/>
                  </a:schemeClr>
                </a:solidFill>
              </a:rPr>
              <a:t> Change in Households (Millions)</a:t>
            </a:r>
          </a:p>
        </c:rich>
      </c:tx>
      <c:layout>
        <c:manualLayout>
          <c:xMode val="edge"/>
          <c:yMode val="edge"/>
          <c:x val="2.8824560531361191E-4"/>
          <c:y val="0"/>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4.2787719436562996E-2"/>
          <c:y val="0.10836666955490032"/>
          <c:w val="0.93668866296272724"/>
          <c:h val="0.64987058711498913"/>
        </c:manualLayout>
      </c:layout>
      <c:barChart>
        <c:barDir val="col"/>
        <c:grouping val="clustered"/>
        <c:varyColors val="0"/>
        <c:ser>
          <c:idx val="0"/>
          <c:order val="0"/>
          <c:tx>
            <c:strRef>
              <c:f>Sheet1!$B$1</c:f>
              <c:strCache>
                <c:ptCount val="1"/>
                <c:pt idx="0">
                  <c:v>2011–2016</c:v>
                </c:pt>
              </c:strCache>
            </c:strRef>
          </c:tx>
          <c:spPr>
            <a:solidFill>
              <a:srgbClr val="FF4D00"/>
            </a:solidFill>
            <a:ln>
              <a:noFill/>
            </a:ln>
            <a:effectLst/>
          </c:spPr>
          <c:invertIfNegative val="0"/>
          <c:cat>
            <c:strRef>
              <c:f>Sheet1!$A$2:$A$6</c:f>
              <c:strCache>
                <c:ptCount val="5"/>
                <c:pt idx="0">
                  <c:v>Under 35</c:v>
                </c:pt>
                <c:pt idx="1">
                  <c:v>35–44</c:v>
                </c:pt>
                <c:pt idx="2">
                  <c:v>45–54</c:v>
                </c:pt>
                <c:pt idx="3">
                  <c:v>55–64</c:v>
                </c:pt>
                <c:pt idx="4">
                  <c:v>65 and Over</c:v>
                </c:pt>
              </c:strCache>
            </c:strRef>
          </c:cat>
          <c:val>
            <c:numRef>
              <c:f>Sheet1!$B$2:$B$6</c:f>
              <c:numCache>
                <c:formatCode>General</c:formatCode>
                <c:ptCount val="5"/>
                <c:pt idx="0">
                  <c:v>75.8</c:v>
                </c:pt>
                <c:pt idx="1">
                  <c:v>-31.2</c:v>
                </c:pt>
                <c:pt idx="2">
                  <c:v>-284.2</c:v>
                </c:pt>
                <c:pt idx="3">
                  <c:v>342.6</c:v>
                </c:pt>
                <c:pt idx="4">
                  <c:v>946.4</c:v>
                </c:pt>
              </c:numCache>
            </c:numRef>
          </c:val>
          <c:extLst>
            <c:ext xmlns:c16="http://schemas.microsoft.com/office/drawing/2014/chart" uri="{C3380CC4-5D6E-409C-BE32-E72D297353CC}">
              <c16:uniqueId val="{00000000-591F-4DC0-865A-580A11F09107}"/>
            </c:ext>
          </c:extLst>
        </c:ser>
        <c:ser>
          <c:idx val="1"/>
          <c:order val="1"/>
          <c:tx>
            <c:strRef>
              <c:f>Sheet1!$C$1</c:f>
              <c:strCache>
                <c:ptCount val="1"/>
                <c:pt idx="0">
                  <c:v>2016–2021</c:v>
                </c:pt>
              </c:strCache>
            </c:strRef>
          </c:tx>
          <c:spPr>
            <a:solidFill>
              <a:srgbClr val="FFC52F"/>
            </a:solidFill>
            <a:ln>
              <a:noFill/>
            </a:ln>
            <a:effectLst/>
          </c:spPr>
          <c:invertIfNegative val="0"/>
          <c:cat>
            <c:strRef>
              <c:f>Sheet1!$A$2:$A$6</c:f>
              <c:strCache>
                <c:ptCount val="5"/>
                <c:pt idx="0">
                  <c:v>Under 35</c:v>
                </c:pt>
                <c:pt idx="1">
                  <c:v>35–44</c:v>
                </c:pt>
                <c:pt idx="2">
                  <c:v>45–54</c:v>
                </c:pt>
                <c:pt idx="3">
                  <c:v>55–64</c:v>
                </c:pt>
                <c:pt idx="4">
                  <c:v>65 and Over</c:v>
                </c:pt>
              </c:strCache>
            </c:strRef>
          </c:cat>
          <c:val>
            <c:numRef>
              <c:f>Sheet1!$C$2:$C$6</c:f>
              <c:numCache>
                <c:formatCode>General</c:formatCode>
                <c:ptCount val="5"/>
                <c:pt idx="0">
                  <c:v>114.2</c:v>
                </c:pt>
                <c:pt idx="1">
                  <c:v>327.60000000000002</c:v>
                </c:pt>
                <c:pt idx="2">
                  <c:v>-154.19999999999999</c:v>
                </c:pt>
                <c:pt idx="3">
                  <c:v>219.4</c:v>
                </c:pt>
                <c:pt idx="4">
                  <c:v>1055.2</c:v>
                </c:pt>
              </c:numCache>
            </c:numRef>
          </c:val>
          <c:extLst>
            <c:ext xmlns:c16="http://schemas.microsoft.com/office/drawing/2014/chart" uri="{C3380CC4-5D6E-409C-BE32-E72D297353CC}">
              <c16:uniqueId val="{00000001-01AB-314B-9002-64F77502FCF1}"/>
            </c:ext>
          </c:extLst>
        </c:ser>
        <c:dLbls>
          <c:showLegendKey val="0"/>
          <c:showVal val="0"/>
          <c:showCatName val="0"/>
          <c:showSerName val="0"/>
          <c:showPercent val="0"/>
          <c:showBubbleSize val="0"/>
        </c:dLbls>
        <c:gapWidth val="100"/>
        <c:axId val="878843176"/>
        <c:axId val="878844160"/>
      </c:barChart>
      <c:catAx>
        <c:axId val="87884317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crossAx val="878844160"/>
        <c:crosses val="autoZero"/>
        <c:auto val="1"/>
        <c:lblAlgn val="ctr"/>
        <c:lblOffset val="100"/>
        <c:noMultiLvlLbl val="0"/>
      </c:catAx>
      <c:valAx>
        <c:axId val="87884416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crossAx val="878843176"/>
        <c:crosses val="autoZero"/>
        <c:crossBetween val="between"/>
        <c:dispUnits>
          <c:builtInUnit val="thousands"/>
        </c:dispUnits>
      </c:valAx>
      <c:spPr>
        <a:noFill/>
        <a:ln>
          <a:noFill/>
        </a:ln>
        <a:effectLst/>
      </c:spPr>
    </c:plotArea>
    <c:legend>
      <c:legendPos val="b"/>
      <c:layout>
        <c:manualLayout>
          <c:xMode val="edge"/>
          <c:yMode val="edge"/>
          <c:x val="1.1931946559702779E-3"/>
          <c:y val="0.94508289027974068"/>
          <c:w val="0.39350782635581566"/>
          <c:h val="5.491710972025933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322415332176262E-2"/>
          <c:y val="0.14155281871817305"/>
          <c:w val="0.90647960385681958"/>
          <c:h val="0.68379610843401406"/>
        </c:manualLayout>
      </c:layout>
      <c:lineChart>
        <c:grouping val="standard"/>
        <c:varyColors val="0"/>
        <c:ser>
          <c:idx val="0"/>
          <c:order val="0"/>
          <c:tx>
            <c:strRef>
              <c:f>Sheet1!$B$1</c:f>
              <c:strCache>
                <c:ptCount val="1"/>
                <c:pt idx="0">
                  <c:v>Household Growth</c:v>
                </c:pt>
              </c:strCache>
            </c:strRef>
          </c:tx>
          <c:spPr>
            <a:ln w="76200" cap="rnd">
              <a:solidFill>
                <a:srgbClr val="002060"/>
              </a:solidFill>
              <a:round/>
            </a:ln>
            <a:effectLst/>
          </c:spPr>
          <c:marker>
            <c:symbol val="none"/>
          </c:marker>
          <c:cat>
            <c:numRef>
              <c:f>Sheet1!$A$2:$A$49</c:f>
              <c:numCache>
                <c:formatCode>General</c:formatCode>
                <c:ptCount val="47"/>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numCache>
            </c:numRef>
          </c:cat>
          <c:val>
            <c:numRef>
              <c:f>Sheet1!$B$2:$B$49</c:f>
              <c:numCache>
                <c:formatCode>General</c:formatCode>
                <c:ptCount val="47"/>
                <c:pt idx="0">
                  <c:v>1.66</c:v>
                </c:pt>
                <c:pt idx="1">
                  <c:v>1.52</c:v>
                </c:pt>
                <c:pt idx="2">
                  <c:v>1.41</c:v>
                </c:pt>
                <c:pt idx="3">
                  <c:v>1.54</c:v>
                </c:pt>
                <c:pt idx="4">
                  <c:v>1.51</c:v>
                </c:pt>
                <c:pt idx="5">
                  <c:v>1.55</c:v>
                </c:pt>
                <c:pt idx="6">
                  <c:v>1.42</c:v>
                </c:pt>
                <c:pt idx="7">
                  <c:v>1.27</c:v>
                </c:pt>
                <c:pt idx="8">
                  <c:v>1.05</c:v>
                </c:pt>
                <c:pt idx="9">
                  <c:v>1.18</c:v>
                </c:pt>
                <c:pt idx="10">
                  <c:v>1.39</c:v>
                </c:pt>
                <c:pt idx="11">
                  <c:v>1.53</c:v>
                </c:pt>
                <c:pt idx="12">
                  <c:v>1.39</c:v>
                </c:pt>
                <c:pt idx="13">
                  <c:v>1.38</c:v>
                </c:pt>
                <c:pt idx="14">
                  <c:v>1.45</c:v>
                </c:pt>
                <c:pt idx="15">
                  <c:v>1.24</c:v>
                </c:pt>
                <c:pt idx="16">
                  <c:v>1.08</c:v>
                </c:pt>
                <c:pt idx="17">
                  <c:v>0.97</c:v>
                </c:pt>
                <c:pt idx="18">
                  <c:v>1.17</c:v>
                </c:pt>
                <c:pt idx="19">
                  <c:v>1.1499999999999999</c:v>
                </c:pt>
                <c:pt idx="20">
                  <c:v>1.2</c:v>
                </c:pt>
                <c:pt idx="21">
                  <c:v>1.0900000000000001</c:v>
                </c:pt>
                <c:pt idx="22">
                  <c:v>1.17</c:v>
                </c:pt>
                <c:pt idx="23">
                  <c:v>1.18</c:v>
                </c:pt>
                <c:pt idx="24">
                  <c:v>1.31</c:v>
                </c:pt>
                <c:pt idx="25">
                  <c:v>1.17</c:v>
                </c:pt>
                <c:pt idx="26">
                  <c:v>1.1599999999999999</c:v>
                </c:pt>
                <c:pt idx="27">
                  <c:v>1.2</c:v>
                </c:pt>
                <c:pt idx="28">
                  <c:v>1.18</c:v>
                </c:pt>
                <c:pt idx="29">
                  <c:v>1.22</c:v>
                </c:pt>
                <c:pt idx="30">
                  <c:v>1.39</c:v>
                </c:pt>
                <c:pt idx="31">
                  <c:v>1.53</c:v>
                </c:pt>
                <c:pt idx="32">
                  <c:v>1.22</c:v>
                </c:pt>
                <c:pt idx="33">
                  <c:v>0.73</c:v>
                </c:pt>
                <c:pt idx="34">
                  <c:v>0.53</c:v>
                </c:pt>
                <c:pt idx="35">
                  <c:v>0.55000000000000004</c:v>
                </c:pt>
                <c:pt idx="36">
                  <c:v>0.62</c:v>
                </c:pt>
                <c:pt idx="37">
                  <c:v>0.76</c:v>
                </c:pt>
                <c:pt idx="38">
                  <c:v>0.8</c:v>
                </c:pt>
                <c:pt idx="39">
                  <c:v>0.96</c:v>
                </c:pt>
                <c:pt idx="40">
                  <c:v>1.0900000000000001</c:v>
                </c:pt>
                <c:pt idx="41">
                  <c:v>1.19</c:v>
                </c:pt>
                <c:pt idx="42">
                  <c:v>1.18</c:v>
                </c:pt>
                <c:pt idx="43">
                  <c:v>1.2</c:v>
                </c:pt>
                <c:pt idx="44" formatCode="0.00">
                  <c:v>1.3236666666666668</c:v>
                </c:pt>
                <c:pt idx="45" formatCode="0.00">
                  <c:v>1.6067499999999999</c:v>
                </c:pt>
                <c:pt idx="46" formatCode="0.00">
                  <c:v>1.6590833333333332</c:v>
                </c:pt>
              </c:numCache>
            </c:numRef>
          </c:val>
          <c:smooth val="0"/>
          <c:extLst>
            <c:ext xmlns:c16="http://schemas.microsoft.com/office/drawing/2014/chart" uri="{C3380CC4-5D6E-409C-BE32-E72D297353CC}">
              <c16:uniqueId val="{00000000-C071-4FE8-968A-D3E993382FA9}"/>
            </c:ext>
          </c:extLst>
        </c:ser>
        <c:ser>
          <c:idx val="1"/>
          <c:order val="1"/>
          <c:tx>
            <c:strRef>
              <c:f>Sheet1!$C$1</c:f>
              <c:strCache>
                <c:ptCount val="1"/>
                <c:pt idx="0">
                  <c:v>Completions &amp; Placements of New Units</c:v>
                </c:pt>
              </c:strCache>
            </c:strRef>
          </c:tx>
          <c:spPr>
            <a:ln w="76200" cap="rnd">
              <a:solidFill>
                <a:schemeClr val="accent6"/>
              </a:solidFill>
              <a:round/>
            </a:ln>
            <a:effectLst/>
          </c:spPr>
          <c:marker>
            <c:symbol val="none"/>
          </c:marker>
          <c:cat>
            <c:numRef>
              <c:f>Sheet1!$A$2:$A$49</c:f>
              <c:numCache>
                <c:formatCode>General</c:formatCode>
                <c:ptCount val="47"/>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numCache>
            </c:numRef>
          </c:cat>
          <c:val>
            <c:numRef>
              <c:f>Sheet1!$C$2:$C$49</c:f>
              <c:numCache>
                <c:formatCode>General</c:formatCode>
                <c:ptCount val="47"/>
                <c:pt idx="0">
                  <c:v>1.55</c:v>
                </c:pt>
                <c:pt idx="1">
                  <c:v>1.63</c:v>
                </c:pt>
                <c:pt idx="2">
                  <c:v>1.91</c:v>
                </c:pt>
                <c:pt idx="3">
                  <c:v>2.15</c:v>
                </c:pt>
                <c:pt idx="4">
                  <c:v>2.15</c:v>
                </c:pt>
                <c:pt idx="5">
                  <c:v>1.74</c:v>
                </c:pt>
                <c:pt idx="6">
                  <c:v>1.49</c:v>
                </c:pt>
                <c:pt idx="7">
                  <c:v>1.24</c:v>
                </c:pt>
                <c:pt idx="8">
                  <c:v>1.67</c:v>
                </c:pt>
                <c:pt idx="9">
                  <c:v>1.94</c:v>
                </c:pt>
                <c:pt idx="10">
                  <c:v>1.99</c:v>
                </c:pt>
                <c:pt idx="11">
                  <c:v>2.0099999999999998</c:v>
                </c:pt>
                <c:pt idx="12">
                  <c:v>1.91</c:v>
                </c:pt>
                <c:pt idx="13">
                  <c:v>1.75</c:v>
                </c:pt>
                <c:pt idx="14">
                  <c:v>1.63</c:v>
                </c:pt>
                <c:pt idx="15">
                  <c:v>1.5</c:v>
                </c:pt>
                <c:pt idx="16">
                  <c:v>1.27</c:v>
                </c:pt>
                <c:pt idx="17">
                  <c:v>1.37</c:v>
                </c:pt>
                <c:pt idx="18">
                  <c:v>1.44</c:v>
                </c:pt>
                <c:pt idx="19">
                  <c:v>1.64</c:v>
                </c:pt>
                <c:pt idx="20">
                  <c:v>1.63</c:v>
                </c:pt>
                <c:pt idx="21">
                  <c:v>1.75</c:v>
                </c:pt>
                <c:pt idx="22">
                  <c:v>1.74</c:v>
                </c:pt>
                <c:pt idx="23">
                  <c:v>1.85</c:v>
                </c:pt>
                <c:pt idx="24">
                  <c:v>1.94</c:v>
                </c:pt>
                <c:pt idx="25">
                  <c:v>1.85</c:v>
                </c:pt>
                <c:pt idx="26">
                  <c:v>1.77</c:v>
                </c:pt>
                <c:pt idx="27">
                  <c:v>1.82</c:v>
                </c:pt>
                <c:pt idx="28">
                  <c:v>1.82</c:v>
                </c:pt>
                <c:pt idx="29">
                  <c:v>1.97</c:v>
                </c:pt>
                <c:pt idx="30">
                  <c:v>2.0499999999999998</c:v>
                </c:pt>
                <c:pt idx="31">
                  <c:v>2.09</c:v>
                </c:pt>
                <c:pt idx="32">
                  <c:v>1.6</c:v>
                </c:pt>
                <c:pt idx="33">
                  <c:v>1.2</c:v>
                </c:pt>
                <c:pt idx="34">
                  <c:v>0.85</c:v>
                </c:pt>
                <c:pt idx="35">
                  <c:v>0.7</c:v>
                </c:pt>
                <c:pt idx="36">
                  <c:v>0.63</c:v>
                </c:pt>
                <c:pt idx="37">
                  <c:v>0.7</c:v>
                </c:pt>
                <c:pt idx="38">
                  <c:v>0.82</c:v>
                </c:pt>
                <c:pt idx="39">
                  <c:v>0.93</c:v>
                </c:pt>
                <c:pt idx="40">
                  <c:v>1.01</c:v>
                </c:pt>
                <c:pt idx="41">
                  <c:v>1.1100000000000001</c:v>
                </c:pt>
                <c:pt idx="42">
                  <c:v>1.21</c:v>
                </c:pt>
                <c:pt idx="43">
                  <c:v>1.24</c:v>
                </c:pt>
                <c:pt idx="44">
                  <c:v>1.3171999999999999</c:v>
                </c:pt>
                <c:pt idx="45">
                  <c:v>1.3474000000000002</c:v>
                </c:pt>
                <c:pt idx="46">
                  <c:v>1.3994000000000002</c:v>
                </c:pt>
              </c:numCache>
            </c:numRef>
          </c:val>
          <c:smooth val="0"/>
          <c:extLst>
            <c:ext xmlns:c16="http://schemas.microsoft.com/office/drawing/2014/chart" uri="{C3380CC4-5D6E-409C-BE32-E72D297353CC}">
              <c16:uniqueId val="{00000001-C071-4FE8-968A-D3E993382FA9}"/>
            </c:ext>
          </c:extLst>
        </c:ser>
        <c:dLbls>
          <c:showLegendKey val="0"/>
          <c:showVal val="0"/>
          <c:showCatName val="0"/>
          <c:showSerName val="0"/>
          <c:showPercent val="0"/>
          <c:showBubbleSize val="0"/>
        </c:dLbls>
        <c:smooth val="0"/>
        <c:axId val="291474568"/>
        <c:axId val="291474896"/>
      </c:lineChart>
      <c:catAx>
        <c:axId val="291474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schemeClr>
                </a:solidFill>
                <a:latin typeface="+mn-lt"/>
                <a:ea typeface="+mn-ea"/>
                <a:cs typeface="+mn-cs"/>
              </a:defRPr>
            </a:pPr>
            <a:endParaRPr lang="en-US"/>
          </a:p>
        </c:txPr>
        <c:crossAx val="291474896"/>
        <c:crosses val="autoZero"/>
        <c:auto val="1"/>
        <c:lblAlgn val="ctr"/>
        <c:lblOffset val="100"/>
        <c:tickLblSkip val="2"/>
        <c:noMultiLvlLbl val="0"/>
      </c:catAx>
      <c:valAx>
        <c:axId val="29147489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91474568"/>
        <c:crosses val="autoZero"/>
        <c:crossBetween val="between"/>
        <c:majorUnit val="0.25"/>
      </c:valAx>
      <c:spPr>
        <a:noFill/>
        <a:ln>
          <a:noFill/>
        </a:ln>
        <a:effectLst/>
      </c:spPr>
    </c:plotArea>
    <c:legend>
      <c:legendPos val="b"/>
      <c:layout>
        <c:manualLayout>
          <c:xMode val="edge"/>
          <c:yMode val="edge"/>
          <c:x val="7.5068575728519621E-4"/>
          <c:y val="0.92581343097278856"/>
          <c:w val="0.59452781719718595"/>
          <c:h val="5.2396132969701859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50000"/>
                  </a:schemeClr>
                </a:solidFill>
                <a:latin typeface="+mn-lt"/>
                <a:ea typeface="+mn-ea"/>
                <a:cs typeface="+mn-cs"/>
              </a:defRPr>
            </a:pPr>
            <a:r>
              <a:rPr lang="en-US" sz="1400"/>
              <a:t>Units in Professionally Managed Properties (Thousands)</a:t>
            </a:r>
          </a:p>
        </c:rich>
      </c:tx>
      <c:layout>
        <c:manualLayout>
          <c:xMode val="edge"/>
          <c:yMode val="edge"/>
          <c:x val="1.150699972550096E-2"/>
          <c:y val="1.812688821752266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5.0056776065435703E-2"/>
          <c:y val="0.136739012679987"/>
          <c:w val="0.93342058798637895"/>
          <c:h val="0.64175196857829298"/>
        </c:manualLayout>
      </c:layout>
      <c:lineChart>
        <c:grouping val="standard"/>
        <c:varyColors val="0"/>
        <c:ser>
          <c:idx val="0"/>
          <c:order val="0"/>
          <c:tx>
            <c:strRef>
              <c:f>Sheet1!$B$1</c:f>
              <c:strCache>
                <c:ptCount val="1"/>
                <c:pt idx="0">
                  <c:v>Net Change in Occupied Units</c:v>
                </c:pt>
              </c:strCache>
            </c:strRef>
          </c:tx>
          <c:spPr>
            <a:ln w="41275" cap="rnd">
              <a:solidFill>
                <a:srgbClr val="43273A"/>
              </a:solidFill>
              <a:round/>
            </a:ln>
            <a:effectLst/>
          </c:spPr>
          <c:marker>
            <c:symbol val="none"/>
          </c:marker>
          <c:cat>
            <c:numRef>
              <c:f>Sheet1!$A$46:$A$87</c:f>
              <c:numCache>
                <c:formatCode>General</c:formatCode>
                <c:ptCount val="42"/>
                <c:pt idx="0">
                  <c:v>2012</c:v>
                </c:pt>
                <c:pt idx="1">
                  <c:v>2012</c:v>
                </c:pt>
                <c:pt idx="2">
                  <c:v>2012</c:v>
                </c:pt>
                <c:pt idx="3">
                  <c:v>2012</c:v>
                </c:pt>
                <c:pt idx="4">
                  <c:v>2013</c:v>
                </c:pt>
                <c:pt idx="5">
                  <c:v>2013</c:v>
                </c:pt>
                <c:pt idx="6">
                  <c:v>2013</c:v>
                </c:pt>
                <c:pt idx="7">
                  <c:v>2013</c:v>
                </c:pt>
                <c:pt idx="8">
                  <c:v>2014</c:v>
                </c:pt>
                <c:pt idx="9">
                  <c:v>2014</c:v>
                </c:pt>
                <c:pt idx="10">
                  <c:v>2014</c:v>
                </c:pt>
                <c:pt idx="11">
                  <c:v>2014</c:v>
                </c:pt>
                <c:pt idx="12">
                  <c:v>2015</c:v>
                </c:pt>
                <c:pt idx="13">
                  <c:v>2015</c:v>
                </c:pt>
                <c:pt idx="14">
                  <c:v>2015</c:v>
                </c:pt>
                <c:pt idx="15">
                  <c:v>2015</c:v>
                </c:pt>
                <c:pt idx="16">
                  <c:v>2016</c:v>
                </c:pt>
                <c:pt idx="17">
                  <c:v>2016</c:v>
                </c:pt>
                <c:pt idx="18">
                  <c:v>2016</c:v>
                </c:pt>
                <c:pt idx="19">
                  <c:v>2016</c:v>
                </c:pt>
                <c:pt idx="20">
                  <c:v>2017</c:v>
                </c:pt>
                <c:pt idx="21">
                  <c:v>2017</c:v>
                </c:pt>
                <c:pt idx="22">
                  <c:v>2017</c:v>
                </c:pt>
                <c:pt idx="23">
                  <c:v>2017</c:v>
                </c:pt>
                <c:pt idx="24">
                  <c:v>2018</c:v>
                </c:pt>
                <c:pt idx="25">
                  <c:v>2018</c:v>
                </c:pt>
                <c:pt idx="26">
                  <c:v>2018</c:v>
                </c:pt>
                <c:pt idx="27">
                  <c:v>2018</c:v>
                </c:pt>
                <c:pt idx="28">
                  <c:v>2019</c:v>
                </c:pt>
                <c:pt idx="29">
                  <c:v>2019</c:v>
                </c:pt>
                <c:pt idx="30">
                  <c:v>2019</c:v>
                </c:pt>
                <c:pt idx="31">
                  <c:v>2019</c:v>
                </c:pt>
                <c:pt idx="32">
                  <c:v>2020</c:v>
                </c:pt>
                <c:pt idx="33">
                  <c:v>2020</c:v>
                </c:pt>
                <c:pt idx="34">
                  <c:v>2020</c:v>
                </c:pt>
                <c:pt idx="35">
                  <c:v>2020</c:v>
                </c:pt>
                <c:pt idx="36">
                  <c:v>2021</c:v>
                </c:pt>
                <c:pt idx="37">
                  <c:v>2021</c:v>
                </c:pt>
                <c:pt idx="38">
                  <c:v>2021</c:v>
                </c:pt>
                <c:pt idx="39">
                  <c:v>2021</c:v>
                </c:pt>
                <c:pt idx="40">
                  <c:v>2022</c:v>
                </c:pt>
                <c:pt idx="41">
                  <c:v>2022</c:v>
                </c:pt>
              </c:numCache>
            </c:numRef>
          </c:cat>
          <c:val>
            <c:numRef>
              <c:f>Sheet1!$B$46:$B$87</c:f>
              <c:numCache>
                <c:formatCode>General</c:formatCode>
                <c:ptCount val="42"/>
                <c:pt idx="0">
                  <c:v>103.58499999999999</c:v>
                </c:pt>
                <c:pt idx="1">
                  <c:v>106.667</c:v>
                </c:pt>
                <c:pt idx="2">
                  <c:v>127.873</c:v>
                </c:pt>
                <c:pt idx="3">
                  <c:v>179.524</c:v>
                </c:pt>
                <c:pt idx="4">
                  <c:v>183.32599999999999</c:v>
                </c:pt>
                <c:pt idx="5">
                  <c:v>175.73699999999999</c:v>
                </c:pt>
                <c:pt idx="6">
                  <c:v>193.60599999999999</c:v>
                </c:pt>
                <c:pt idx="7">
                  <c:v>174.619</c:v>
                </c:pt>
                <c:pt idx="8">
                  <c:v>187.566</c:v>
                </c:pt>
                <c:pt idx="9">
                  <c:v>237</c:v>
                </c:pt>
                <c:pt idx="10">
                  <c:v>261.97300000000001</c:v>
                </c:pt>
                <c:pt idx="11">
                  <c:v>303.767</c:v>
                </c:pt>
                <c:pt idx="12">
                  <c:v>320.24</c:v>
                </c:pt>
                <c:pt idx="13">
                  <c:v>299.46800000000002</c:v>
                </c:pt>
                <c:pt idx="14">
                  <c:v>280.19</c:v>
                </c:pt>
                <c:pt idx="15">
                  <c:v>262.11200000000002</c:v>
                </c:pt>
                <c:pt idx="16">
                  <c:v>251.29499999999999</c:v>
                </c:pt>
                <c:pt idx="17">
                  <c:v>252.85599999999999</c:v>
                </c:pt>
                <c:pt idx="18">
                  <c:v>244.179</c:v>
                </c:pt>
                <c:pt idx="19">
                  <c:v>226.65899999999999</c:v>
                </c:pt>
                <c:pt idx="20">
                  <c:v>249.11500000000001</c:v>
                </c:pt>
                <c:pt idx="21">
                  <c:v>253.37</c:v>
                </c:pt>
                <c:pt idx="22">
                  <c:v>282.74099999999999</c:v>
                </c:pt>
                <c:pt idx="23">
                  <c:v>303.404</c:v>
                </c:pt>
                <c:pt idx="24">
                  <c:v>326.43400000000003</c:v>
                </c:pt>
                <c:pt idx="25">
                  <c:v>320.74</c:v>
                </c:pt>
                <c:pt idx="26">
                  <c:v>382.92</c:v>
                </c:pt>
                <c:pt idx="27">
                  <c:v>351.25</c:v>
                </c:pt>
                <c:pt idx="28">
                  <c:v>304.03500000000003</c:v>
                </c:pt>
                <c:pt idx="29">
                  <c:v>358.08199999999999</c:v>
                </c:pt>
                <c:pt idx="30">
                  <c:v>341.59500000000003</c:v>
                </c:pt>
                <c:pt idx="31">
                  <c:v>333.15100000000001</c:v>
                </c:pt>
                <c:pt idx="32">
                  <c:v>338.63</c:v>
                </c:pt>
                <c:pt idx="33">
                  <c:v>182.92099999999999</c:v>
                </c:pt>
                <c:pt idx="34">
                  <c:v>204.09899999999999</c:v>
                </c:pt>
                <c:pt idx="35">
                  <c:v>300.92899999999997</c:v>
                </c:pt>
                <c:pt idx="36">
                  <c:v>316.47800000000001</c:v>
                </c:pt>
                <c:pt idx="37">
                  <c:v>499.64800000000002</c:v>
                </c:pt>
                <c:pt idx="38">
                  <c:v>608.43700000000001</c:v>
                </c:pt>
                <c:pt idx="39">
                  <c:v>663.22699999999998</c:v>
                </c:pt>
                <c:pt idx="40">
                  <c:v>705.98099999999999</c:v>
                </c:pt>
                <c:pt idx="41">
                  <c:v>432.928</c:v>
                </c:pt>
              </c:numCache>
            </c:numRef>
          </c:val>
          <c:smooth val="0"/>
          <c:extLst>
            <c:ext xmlns:c16="http://schemas.microsoft.com/office/drawing/2014/chart" uri="{C3380CC4-5D6E-409C-BE32-E72D297353CC}">
              <c16:uniqueId val="{00000000-C347-44D6-B583-CDDE753BDE27}"/>
            </c:ext>
          </c:extLst>
        </c:ser>
        <c:ser>
          <c:idx val="1"/>
          <c:order val="1"/>
          <c:tx>
            <c:strRef>
              <c:f>Sheet1!$C$1</c:f>
              <c:strCache>
                <c:ptCount val="1"/>
                <c:pt idx="0">
                  <c:v>New Completions</c:v>
                </c:pt>
              </c:strCache>
            </c:strRef>
          </c:tx>
          <c:spPr>
            <a:ln w="41275" cap="rnd">
              <a:solidFill>
                <a:srgbClr val="508DA6"/>
              </a:solidFill>
              <a:round/>
            </a:ln>
            <a:effectLst/>
          </c:spPr>
          <c:marker>
            <c:symbol val="none"/>
          </c:marker>
          <c:cat>
            <c:numRef>
              <c:f>Sheet1!$A$46:$A$87</c:f>
              <c:numCache>
                <c:formatCode>General</c:formatCode>
                <c:ptCount val="42"/>
                <c:pt idx="0">
                  <c:v>2012</c:v>
                </c:pt>
                <c:pt idx="1">
                  <c:v>2012</c:v>
                </c:pt>
                <c:pt idx="2">
                  <c:v>2012</c:v>
                </c:pt>
                <c:pt idx="3">
                  <c:v>2012</c:v>
                </c:pt>
                <c:pt idx="4">
                  <c:v>2013</c:v>
                </c:pt>
                <c:pt idx="5">
                  <c:v>2013</c:v>
                </c:pt>
                <c:pt idx="6">
                  <c:v>2013</c:v>
                </c:pt>
                <c:pt idx="7">
                  <c:v>2013</c:v>
                </c:pt>
                <c:pt idx="8">
                  <c:v>2014</c:v>
                </c:pt>
                <c:pt idx="9">
                  <c:v>2014</c:v>
                </c:pt>
                <c:pt idx="10">
                  <c:v>2014</c:v>
                </c:pt>
                <c:pt idx="11">
                  <c:v>2014</c:v>
                </c:pt>
                <c:pt idx="12">
                  <c:v>2015</c:v>
                </c:pt>
                <c:pt idx="13">
                  <c:v>2015</c:v>
                </c:pt>
                <c:pt idx="14">
                  <c:v>2015</c:v>
                </c:pt>
                <c:pt idx="15">
                  <c:v>2015</c:v>
                </c:pt>
                <c:pt idx="16">
                  <c:v>2016</c:v>
                </c:pt>
                <c:pt idx="17">
                  <c:v>2016</c:v>
                </c:pt>
                <c:pt idx="18">
                  <c:v>2016</c:v>
                </c:pt>
                <c:pt idx="19">
                  <c:v>2016</c:v>
                </c:pt>
                <c:pt idx="20">
                  <c:v>2017</c:v>
                </c:pt>
                <c:pt idx="21">
                  <c:v>2017</c:v>
                </c:pt>
                <c:pt idx="22">
                  <c:v>2017</c:v>
                </c:pt>
                <c:pt idx="23">
                  <c:v>2017</c:v>
                </c:pt>
                <c:pt idx="24">
                  <c:v>2018</c:v>
                </c:pt>
                <c:pt idx="25">
                  <c:v>2018</c:v>
                </c:pt>
                <c:pt idx="26">
                  <c:v>2018</c:v>
                </c:pt>
                <c:pt idx="27">
                  <c:v>2018</c:v>
                </c:pt>
                <c:pt idx="28">
                  <c:v>2019</c:v>
                </c:pt>
                <c:pt idx="29">
                  <c:v>2019</c:v>
                </c:pt>
                <c:pt idx="30">
                  <c:v>2019</c:v>
                </c:pt>
                <c:pt idx="31">
                  <c:v>2019</c:v>
                </c:pt>
                <c:pt idx="32">
                  <c:v>2020</c:v>
                </c:pt>
                <c:pt idx="33">
                  <c:v>2020</c:v>
                </c:pt>
                <c:pt idx="34">
                  <c:v>2020</c:v>
                </c:pt>
                <c:pt idx="35">
                  <c:v>2020</c:v>
                </c:pt>
                <c:pt idx="36">
                  <c:v>2021</c:v>
                </c:pt>
                <c:pt idx="37">
                  <c:v>2021</c:v>
                </c:pt>
                <c:pt idx="38">
                  <c:v>2021</c:v>
                </c:pt>
                <c:pt idx="39">
                  <c:v>2021</c:v>
                </c:pt>
                <c:pt idx="40">
                  <c:v>2022</c:v>
                </c:pt>
                <c:pt idx="41">
                  <c:v>2022</c:v>
                </c:pt>
              </c:numCache>
            </c:numRef>
          </c:cat>
          <c:val>
            <c:numRef>
              <c:f>Sheet1!$C$46:$C$87</c:f>
              <c:numCache>
                <c:formatCode>General</c:formatCode>
                <c:ptCount val="42"/>
                <c:pt idx="0">
                  <c:v>74.436999999999998</c:v>
                </c:pt>
                <c:pt idx="1">
                  <c:v>89.073999999999998</c:v>
                </c:pt>
                <c:pt idx="2">
                  <c:v>105.792</c:v>
                </c:pt>
                <c:pt idx="3">
                  <c:v>118.027</c:v>
                </c:pt>
                <c:pt idx="4">
                  <c:v>135.06</c:v>
                </c:pt>
                <c:pt idx="5">
                  <c:v>151.364</c:v>
                </c:pt>
                <c:pt idx="6">
                  <c:v>167.25200000000001</c:v>
                </c:pt>
                <c:pt idx="7">
                  <c:v>186.21700000000001</c:v>
                </c:pt>
                <c:pt idx="8">
                  <c:v>205.51599999999999</c:v>
                </c:pt>
                <c:pt idx="9">
                  <c:v>224.15899999999999</c:v>
                </c:pt>
                <c:pt idx="10">
                  <c:v>234.172</c:v>
                </c:pt>
                <c:pt idx="11">
                  <c:v>243.97499999999999</c:v>
                </c:pt>
                <c:pt idx="12">
                  <c:v>249.578</c:v>
                </c:pt>
                <c:pt idx="13">
                  <c:v>256.56900000000002</c:v>
                </c:pt>
                <c:pt idx="14">
                  <c:v>264.536</c:v>
                </c:pt>
                <c:pt idx="15">
                  <c:v>270.625</c:v>
                </c:pt>
                <c:pt idx="16">
                  <c:v>273.33800000000002</c:v>
                </c:pt>
                <c:pt idx="17">
                  <c:v>273.84399999999999</c:v>
                </c:pt>
                <c:pt idx="18">
                  <c:v>289.35399999999998</c:v>
                </c:pt>
                <c:pt idx="19">
                  <c:v>297.815</c:v>
                </c:pt>
                <c:pt idx="20">
                  <c:v>311.56</c:v>
                </c:pt>
                <c:pt idx="21">
                  <c:v>322.42899999999997</c:v>
                </c:pt>
                <c:pt idx="22">
                  <c:v>323.98599999999999</c:v>
                </c:pt>
                <c:pt idx="23">
                  <c:v>321.892</c:v>
                </c:pt>
                <c:pt idx="24">
                  <c:v>320.34800000000001</c:v>
                </c:pt>
                <c:pt idx="25">
                  <c:v>318.30500000000001</c:v>
                </c:pt>
                <c:pt idx="26">
                  <c:v>310.24099999999999</c:v>
                </c:pt>
                <c:pt idx="27">
                  <c:v>300.75400000000002</c:v>
                </c:pt>
                <c:pt idx="28">
                  <c:v>288.983</c:v>
                </c:pt>
                <c:pt idx="29">
                  <c:v>284.99400000000003</c:v>
                </c:pt>
                <c:pt idx="30">
                  <c:v>284.59899999999999</c:v>
                </c:pt>
                <c:pt idx="31">
                  <c:v>290.786</c:v>
                </c:pt>
                <c:pt idx="32">
                  <c:v>303.09500000000003</c:v>
                </c:pt>
                <c:pt idx="33">
                  <c:v>310.887</c:v>
                </c:pt>
                <c:pt idx="34">
                  <c:v>329.68900000000002</c:v>
                </c:pt>
                <c:pt idx="35">
                  <c:v>346.67500000000001</c:v>
                </c:pt>
                <c:pt idx="36">
                  <c:v>351.959</c:v>
                </c:pt>
                <c:pt idx="37">
                  <c:v>361.69099999999997</c:v>
                </c:pt>
                <c:pt idx="38">
                  <c:v>355.98500000000001</c:v>
                </c:pt>
                <c:pt idx="39">
                  <c:v>347.101</c:v>
                </c:pt>
                <c:pt idx="40">
                  <c:v>341.51</c:v>
                </c:pt>
                <c:pt idx="41">
                  <c:v>337.90199999999999</c:v>
                </c:pt>
              </c:numCache>
            </c:numRef>
          </c:val>
          <c:smooth val="0"/>
          <c:extLst>
            <c:ext xmlns:c16="http://schemas.microsoft.com/office/drawing/2014/chart" uri="{C3380CC4-5D6E-409C-BE32-E72D297353CC}">
              <c16:uniqueId val="{00000001-C347-44D6-B583-CDDE753BDE27}"/>
            </c:ext>
          </c:extLst>
        </c:ser>
        <c:dLbls>
          <c:showLegendKey val="0"/>
          <c:showVal val="0"/>
          <c:showCatName val="0"/>
          <c:showSerName val="0"/>
          <c:showPercent val="0"/>
          <c:showBubbleSize val="0"/>
        </c:dLbls>
        <c:smooth val="0"/>
        <c:axId val="2723360"/>
        <c:axId val="2725552"/>
      </c:lineChart>
      <c:catAx>
        <c:axId val="2723360"/>
        <c:scaling>
          <c:orientation val="minMax"/>
        </c:scaling>
        <c:delete val="0"/>
        <c:axPos val="b"/>
        <c:numFmt formatCode="General" sourceLinked="1"/>
        <c:majorTickMark val="out"/>
        <c:minorTickMark val="none"/>
        <c:tickLblPos val="nextTo"/>
        <c:spPr>
          <a:noFill/>
          <a:ln w="6350" cap="flat" cmpd="sng" algn="ctr">
            <a:solidFill>
              <a:schemeClr val="bg1">
                <a:lumMod val="6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5552"/>
        <c:crosses val="autoZero"/>
        <c:auto val="1"/>
        <c:lblAlgn val="ctr"/>
        <c:lblOffset val="100"/>
        <c:tickLblSkip val="4"/>
        <c:noMultiLvlLbl val="0"/>
      </c:catAx>
      <c:valAx>
        <c:axId val="2725552"/>
        <c:scaling>
          <c:orientation val="minMax"/>
          <c:max val="800"/>
        </c:scaling>
        <c:delete val="0"/>
        <c:axPos val="l"/>
        <c:majorGridlines>
          <c:spPr>
            <a:ln w="6350" cap="flat" cmpd="sng" algn="ctr">
              <a:solidFill>
                <a:schemeClr val="tx1">
                  <a:lumMod val="40000"/>
                  <a:lumOff val="60000"/>
                </a:schemeClr>
              </a:solidFill>
              <a:prstDash val="dash"/>
              <a:round/>
            </a:ln>
            <a:effectLst/>
          </c:spPr>
        </c:majorGridlines>
        <c:numFmt formatCode="#,##0"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3360"/>
        <c:crossesAt val="1"/>
        <c:crossBetween val="between"/>
      </c:valAx>
      <c:spPr>
        <a:noFill/>
        <a:ln>
          <a:noFill/>
        </a:ln>
        <a:effectLst/>
      </c:spPr>
    </c:plotArea>
    <c:legend>
      <c:legendPos val="b"/>
      <c:layout>
        <c:manualLayout>
          <c:xMode val="edge"/>
          <c:yMode val="edge"/>
          <c:x val="1.5846208356175076E-2"/>
          <c:y val="0.92739115487044543"/>
          <c:w val="0.50064026021950747"/>
          <c:h val="6.4905202559649836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Homeowners</c:v>
                </c:pt>
              </c:strCache>
            </c:strRef>
          </c:tx>
          <c:spPr>
            <a:solidFill>
              <a:srgbClr val="FFC52F"/>
            </a:solidFill>
            <a:ln>
              <a:noFill/>
            </a:ln>
            <a:effectLst/>
          </c:spPr>
          <c:invertIfNegative val="0"/>
          <c:dPt>
            <c:idx val="7"/>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02-39B9-4611-9A3F-856C2F6EC25E}"/>
              </c:ext>
            </c:extLst>
          </c:dPt>
          <c:cat>
            <c:strRef>
              <c:f>Sheet1!$A$2:$A$9</c:f>
              <c:strCache>
                <c:ptCount val="7"/>
                <c:pt idx="0">
                  <c:v>2010:1</c:v>
                </c:pt>
                <c:pt idx="1">
                  <c:v>2012:1</c:v>
                </c:pt>
                <c:pt idx="2">
                  <c:v>2014:1</c:v>
                </c:pt>
                <c:pt idx="3">
                  <c:v>2016:1</c:v>
                </c:pt>
                <c:pt idx="4">
                  <c:v>2018:1</c:v>
                </c:pt>
                <c:pt idx="5">
                  <c:v>2020:1</c:v>
                </c:pt>
                <c:pt idx="6">
                  <c:v>2022:2</c:v>
                </c:pt>
              </c:strCache>
            </c:strRef>
          </c:cat>
          <c:val>
            <c:numRef>
              <c:f>Sheet1!$B$2:$B$9</c:f>
              <c:numCache>
                <c:formatCode>#,##0</c:formatCode>
                <c:ptCount val="7"/>
                <c:pt idx="0">
                  <c:v>75480</c:v>
                </c:pt>
                <c:pt idx="1">
                  <c:v>74616</c:v>
                </c:pt>
                <c:pt idx="2">
                  <c:v>74916</c:v>
                </c:pt>
                <c:pt idx="3">
                  <c:v>74991</c:v>
                </c:pt>
                <c:pt idx="4">
                  <c:v>77414</c:v>
                </c:pt>
                <c:pt idx="5">
                  <c:v>81205</c:v>
                </c:pt>
                <c:pt idx="6" formatCode="General">
                  <c:v>84214</c:v>
                </c:pt>
              </c:numCache>
            </c:numRef>
          </c:val>
          <c:extLst>
            <c:ext xmlns:c16="http://schemas.microsoft.com/office/drawing/2014/chart" uri="{C3380CC4-5D6E-409C-BE32-E72D297353CC}">
              <c16:uniqueId val="{00000000-5E40-4238-9431-B8550757343D}"/>
            </c:ext>
          </c:extLst>
        </c:ser>
        <c:dLbls>
          <c:showLegendKey val="0"/>
          <c:showVal val="0"/>
          <c:showCatName val="0"/>
          <c:showSerName val="0"/>
          <c:showPercent val="0"/>
          <c:showBubbleSize val="0"/>
        </c:dLbls>
        <c:gapWidth val="219"/>
        <c:axId val="860852816"/>
        <c:axId val="860849864"/>
      </c:barChart>
      <c:lineChart>
        <c:grouping val="standard"/>
        <c:varyColors val="0"/>
        <c:ser>
          <c:idx val="1"/>
          <c:order val="1"/>
          <c:tx>
            <c:strRef>
              <c:f>Sheet1!$C$1</c:f>
              <c:strCache>
                <c:ptCount val="1"/>
                <c:pt idx="0">
                  <c:v>Homeownership Rate (Right scale)</c:v>
                </c:pt>
              </c:strCache>
            </c:strRef>
          </c:tx>
          <c:spPr>
            <a:ln w="50800" cap="rnd">
              <a:solidFill>
                <a:srgbClr val="FF4D00"/>
              </a:solidFill>
              <a:round/>
            </a:ln>
            <a:effectLst/>
          </c:spPr>
          <c:marker>
            <c:symbol val="none"/>
          </c:marker>
          <c:dPt>
            <c:idx val="7"/>
            <c:marker>
              <c:symbol val="none"/>
            </c:marker>
            <c:bubble3D val="0"/>
            <c:spPr>
              <a:ln w="50800" cap="rnd">
                <a:solidFill>
                  <a:srgbClr val="FF4D00"/>
                </a:solidFill>
                <a:prstDash val="sysDot"/>
                <a:round/>
              </a:ln>
              <a:effectLst/>
            </c:spPr>
            <c:extLst>
              <c:ext xmlns:c16="http://schemas.microsoft.com/office/drawing/2014/chart" uri="{C3380CC4-5D6E-409C-BE32-E72D297353CC}">
                <c16:uniqueId val="{00000001-39B9-4611-9A3F-856C2F6EC25E}"/>
              </c:ext>
            </c:extLst>
          </c:dPt>
          <c:cat>
            <c:strRef>
              <c:f>Sheet1!$A$2:$A$9</c:f>
              <c:strCache>
                <c:ptCount val="7"/>
                <c:pt idx="0">
                  <c:v>2010:1</c:v>
                </c:pt>
                <c:pt idx="1">
                  <c:v>2012:1</c:v>
                </c:pt>
                <c:pt idx="2">
                  <c:v>2014:1</c:v>
                </c:pt>
                <c:pt idx="3">
                  <c:v>2016:1</c:v>
                </c:pt>
                <c:pt idx="4">
                  <c:v>2018:1</c:v>
                </c:pt>
                <c:pt idx="5">
                  <c:v>2020:1</c:v>
                </c:pt>
                <c:pt idx="6">
                  <c:v>2022:2</c:v>
                </c:pt>
              </c:strCache>
            </c:strRef>
          </c:cat>
          <c:val>
            <c:numRef>
              <c:f>Sheet1!$C$2:$C$9</c:f>
              <c:numCache>
                <c:formatCode>0.0</c:formatCode>
                <c:ptCount val="7"/>
                <c:pt idx="0">
                  <c:v>67.099999999999994</c:v>
                </c:pt>
                <c:pt idx="1">
                  <c:v>65.400000000000006</c:v>
                </c:pt>
                <c:pt idx="2">
                  <c:v>64.8</c:v>
                </c:pt>
                <c:pt idx="3">
                  <c:v>63.5</c:v>
                </c:pt>
                <c:pt idx="4">
                  <c:v>64.2</c:v>
                </c:pt>
                <c:pt idx="5">
                  <c:v>65.3</c:v>
                </c:pt>
                <c:pt idx="6" formatCode="General">
                  <c:v>65.8</c:v>
                </c:pt>
              </c:numCache>
            </c:numRef>
          </c:val>
          <c:smooth val="0"/>
          <c:extLst>
            <c:ext xmlns:c16="http://schemas.microsoft.com/office/drawing/2014/chart" uri="{C3380CC4-5D6E-409C-BE32-E72D297353CC}">
              <c16:uniqueId val="{00000001-5E40-4238-9431-B8550757343D}"/>
            </c:ext>
          </c:extLst>
        </c:ser>
        <c:dLbls>
          <c:showLegendKey val="0"/>
          <c:showVal val="0"/>
          <c:showCatName val="0"/>
          <c:showSerName val="0"/>
          <c:showPercent val="0"/>
          <c:showBubbleSize val="0"/>
        </c:dLbls>
        <c:marker val="1"/>
        <c:smooth val="0"/>
        <c:axId val="860838712"/>
        <c:axId val="860837400"/>
      </c:lineChart>
      <c:catAx>
        <c:axId val="86085281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000000"/>
                </a:solidFill>
                <a:latin typeface="+mn-lt"/>
                <a:ea typeface="+mn-ea"/>
                <a:cs typeface="+mn-cs"/>
              </a:defRPr>
            </a:pPr>
            <a:endParaRPr lang="en-US"/>
          </a:p>
        </c:txPr>
        <c:crossAx val="860849864"/>
        <c:crosses val="autoZero"/>
        <c:auto val="1"/>
        <c:lblAlgn val="ctr"/>
        <c:lblOffset val="100"/>
        <c:noMultiLvlLbl val="0"/>
      </c:catAx>
      <c:valAx>
        <c:axId val="86084986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000000"/>
                </a:solidFill>
                <a:latin typeface="+mn-lt"/>
                <a:ea typeface="+mn-ea"/>
                <a:cs typeface="+mn-cs"/>
              </a:defRPr>
            </a:pPr>
            <a:endParaRPr lang="en-US"/>
          </a:p>
        </c:txPr>
        <c:crossAx val="860852816"/>
        <c:crosses val="autoZero"/>
        <c:crossBetween val="between"/>
        <c:dispUnits>
          <c:builtInUnit val="thousands"/>
        </c:dispUnits>
      </c:valAx>
      <c:valAx>
        <c:axId val="860837400"/>
        <c:scaling>
          <c:orientation val="minMax"/>
          <c:min val="60"/>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000000"/>
                </a:solidFill>
                <a:latin typeface="+mn-lt"/>
                <a:ea typeface="+mn-ea"/>
                <a:cs typeface="+mn-cs"/>
              </a:defRPr>
            </a:pPr>
            <a:endParaRPr lang="en-US"/>
          </a:p>
        </c:txPr>
        <c:crossAx val="860838712"/>
        <c:crosses val="max"/>
        <c:crossBetween val="between"/>
      </c:valAx>
      <c:catAx>
        <c:axId val="860838712"/>
        <c:scaling>
          <c:orientation val="minMax"/>
        </c:scaling>
        <c:delete val="1"/>
        <c:axPos val="b"/>
        <c:numFmt formatCode="General" sourceLinked="1"/>
        <c:majorTickMark val="out"/>
        <c:minorTickMark val="none"/>
        <c:tickLblPos val="nextTo"/>
        <c:crossAx val="860837400"/>
        <c:crosses val="autoZero"/>
        <c:auto val="1"/>
        <c:lblAlgn val="ctr"/>
        <c:lblOffset val="100"/>
        <c:noMultiLvlLbl val="0"/>
      </c:catAx>
      <c:spPr>
        <a:noFill/>
        <a:ln>
          <a:noFill/>
        </a:ln>
        <a:effectLst/>
      </c:spPr>
    </c:plotArea>
    <c:legend>
      <c:legendPos val="b"/>
      <c:layout>
        <c:manualLayout>
          <c:xMode val="edge"/>
          <c:yMode val="edge"/>
          <c:x val="7.5355389799441495E-4"/>
          <c:y val="0.92400358445065123"/>
          <c:w val="0.512423716956943"/>
          <c:h val="7.5996415549348703E-2"/>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50000"/>
                  </a:schemeClr>
                </a:solidFill>
                <a:latin typeface="+mn-lt"/>
                <a:ea typeface="+mn-ea"/>
                <a:cs typeface="+mn-cs"/>
              </a:defRPr>
            </a:pPr>
            <a:r>
              <a:rPr lang="en-US" sz="1400" b="1">
                <a:solidFill>
                  <a:schemeClr val="tx1">
                    <a:lumMod val="50000"/>
                  </a:schemeClr>
                </a:solidFill>
              </a:rPr>
              <a:t>Average Year-over-Year Gains in Homeowner Equity (Dollars)</a:t>
            </a:r>
          </a:p>
        </c:rich>
      </c:tx>
      <c:layout>
        <c:manualLayout>
          <c:xMode val="edge"/>
          <c:yMode val="edge"/>
          <c:x val="0"/>
          <c:y val="0"/>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50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1F3B7A"/>
              </a:solidFill>
              <a:ln>
                <a:noFill/>
              </a:ln>
              <a:effectLst/>
            </c:spPr>
            <c:extLst>
              <c:ext xmlns:c16="http://schemas.microsoft.com/office/drawing/2014/chart" uri="{C3380CC4-5D6E-409C-BE32-E72D297353CC}">
                <c16:uniqueId val="{00000003-FB84-43C3-BF90-B495A0E19055}"/>
              </c:ext>
            </c:extLst>
          </c:dPt>
          <c:dPt>
            <c:idx val="1"/>
            <c:invertIfNegative val="0"/>
            <c:bubble3D val="0"/>
            <c:spPr>
              <a:solidFill>
                <a:srgbClr val="1F3B7A"/>
              </a:solidFill>
              <a:ln>
                <a:noFill/>
              </a:ln>
              <a:effectLst/>
            </c:spPr>
            <c:extLst>
              <c:ext xmlns:c16="http://schemas.microsoft.com/office/drawing/2014/chart" uri="{C3380CC4-5D6E-409C-BE32-E72D297353CC}">
                <c16:uniqueId val="{00000002-FB84-43C3-BF90-B495A0E19055}"/>
              </c:ext>
            </c:extLst>
          </c:dPt>
          <c:dPt>
            <c:idx val="2"/>
            <c:invertIfNegative val="0"/>
            <c:bubble3D val="0"/>
            <c:spPr>
              <a:solidFill>
                <a:srgbClr val="FF440B"/>
              </a:solidFill>
              <a:ln>
                <a:noFill/>
              </a:ln>
              <a:effectLst/>
            </c:spPr>
            <c:extLst>
              <c:ext xmlns:c16="http://schemas.microsoft.com/office/drawing/2014/chart" uri="{C3380CC4-5D6E-409C-BE32-E72D297353CC}">
                <c16:uniqueId val="{00000005-3305-4A79-9A78-678BAB5EB49F}"/>
              </c:ext>
            </c:extLst>
          </c:dPt>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2020:Q4</c:v>
                </c:pt>
                <c:pt idx="1">
                  <c:v>2021:Q4</c:v>
                </c:pt>
                <c:pt idx="2">
                  <c:v>2022:Q2</c:v>
                </c:pt>
              </c:strCache>
            </c:strRef>
          </c:cat>
          <c:val>
            <c:numRef>
              <c:f>Sheet1!$B$2:$B$4</c:f>
              <c:numCache>
                <c:formatCode>General</c:formatCode>
                <c:ptCount val="3"/>
                <c:pt idx="0">
                  <c:v>26300</c:v>
                </c:pt>
                <c:pt idx="1">
                  <c:v>55300</c:v>
                </c:pt>
                <c:pt idx="2">
                  <c:v>60200</c:v>
                </c:pt>
              </c:numCache>
            </c:numRef>
          </c:val>
          <c:extLst>
            <c:ext xmlns:c16="http://schemas.microsoft.com/office/drawing/2014/chart" uri="{C3380CC4-5D6E-409C-BE32-E72D297353CC}">
              <c16:uniqueId val="{00000000-3305-4A79-9A78-678BAB5EB49F}"/>
            </c:ext>
          </c:extLst>
        </c:ser>
        <c:dLbls>
          <c:showLegendKey val="0"/>
          <c:showVal val="0"/>
          <c:showCatName val="0"/>
          <c:showSerName val="0"/>
          <c:showPercent val="0"/>
          <c:showBubbleSize val="0"/>
        </c:dLbls>
        <c:gapWidth val="219"/>
        <c:overlap val="-27"/>
        <c:axId val="690159024"/>
        <c:axId val="690160336"/>
      </c:barChart>
      <c:catAx>
        <c:axId val="690159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50000"/>
                  </a:schemeClr>
                </a:solidFill>
                <a:latin typeface="+mn-lt"/>
                <a:ea typeface="+mn-ea"/>
                <a:cs typeface="+mn-cs"/>
              </a:defRPr>
            </a:pPr>
            <a:endParaRPr lang="en-US"/>
          </a:p>
        </c:txPr>
        <c:crossAx val="690160336"/>
        <c:crosses val="autoZero"/>
        <c:auto val="1"/>
        <c:lblAlgn val="ctr"/>
        <c:lblOffset val="100"/>
        <c:noMultiLvlLbl val="0"/>
      </c:catAx>
      <c:valAx>
        <c:axId val="690160336"/>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6901590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179613150881531E-2"/>
          <c:y val="3.953028006142395E-2"/>
          <c:w val="0.94722390692105018"/>
          <c:h val="0.67477933025022485"/>
        </c:manualLayout>
      </c:layout>
      <c:barChart>
        <c:barDir val="col"/>
        <c:grouping val="clustered"/>
        <c:varyColors val="0"/>
        <c:ser>
          <c:idx val="0"/>
          <c:order val="0"/>
          <c:tx>
            <c:strRef>
              <c:f>Sheet1!$A$2</c:f>
              <c:strCache>
                <c:ptCount val="1"/>
                <c:pt idx="0">
                  <c:v>White</c:v>
                </c:pt>
              </c:strCache>
            </c:strRef>
          </c:tx>
          <c:spPr>
            <a:solidFill>
              <a:srgbClr val="FF4D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Sheet1!$B$1:$F$1</c:f>
              <c:strCache>
                <c:ptCount val="5"/>
                <c:pt idx="0">
                  <c:v>Up to 50</c:v>
                </c:pt>
                <c:pt idx="1">
                  <c:v>50–80</c:v>
                </c:pt>
                <c:pt idx="2">
                  <c:v>80–120</c:v>
                </c:pt>
                <c:pt idx="3">
                  <c:v>Over 120</c:v>
                </c:pt>
                <c:pt idx="4">
                  <c:v>Total</c:v>
                </c:pt>
              </c:strCache>
            </c:strRef>
          </c:cat>
          <c:val>
            <c:numRef>
              <c:f>Sheet1!$B$2:$F$2</c:f>
              <c:numCache>
                <c:formatCode>0.0</c:formatCode>
                <c:ptCount val="5"/>
                <c:pt idx="0">
                  <c:v>51</c:v>
                </c:pt>
                <c:pt idx="1">
                  <c:v>64.2</c:v>
                </c:pt>
                <c:pt idx="2">
                  <c:v>72.3</c:v>
                </c:pt>
                <c:pt idx="3">
                  <c:v>84.6</c:v>
                </c:pt>
                <c:pt idx="4">
                  <c:v>72.2</c:v>
                </c:pt>
              </c:numCache>
            </c:numRef>
          </c:val>
          <c:extLst>
            <c:ext xmlns:c16="http://schemas.microsoft.com/office/drawing/2014/chart" uri="{C3380CC4-5D6E-409C-BE32-E72D297353CC}">
              <c16:uniqueId val="{00000000-6375-4AEF-9E08-D3FAB1008AA3}"/>
            </c:ext>
          </c:extLst>
        </c:ser>
        <c:ser>
          <c:idx val="1"/>
          <c:order val="1"/>
          <c:tx>
            <c:strRef>
              <c:f>Sheet1!$A$3</c:f>
              <c:strCache>
                <c:ptCount val="1"/>
                <c:pt idx="0">
                  <c:v>Native American</c:v>
                </c:pt>
              </c:strCache>
            </c:strRef>
          </c:tx>
          <c:spPr>
            <a:solidFill>
              <a:srgbClr val="FFC52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Sheet1!$B$1:$F$1</c:f>
              <c:strCache>
                <c:ptCount val="5"/>
                <c:pt idx="0">
                  <c:v>Up to 50</c:v>
                </c:pt>
                <c:pt idx="1">
                  <c:v>50–80</c:v>
                </c:pt>
                <c:pt idx="2">
                  <c:v>80–120</c:v>
                </c:pt>
                <c:pt idx="3">
                  <c:v>Over 120</c:v>
                </c:pt>
                <c:pt idx="4">
                  <c:v>Total</c:v>
                </c:pt>
              </c:strCache>
            </c:strRef>
          </c:cat>
          <c:val>
            <c:numRef>
              <c:f>Sheet1!$B$3:$F$3</c:f>
              <c:numCache>
                <c:formatCode>0.0</c:formatCode>
                <c:ptCount val="5"/>
                <c:pt idx="0">
                  <c:v>39.700000000000003</c:v>
                </c:pt>
                <c:pt idx="1">
                  <c:v>54.9</c:v>
                </c:pt>
                <c:pt idx="2">
                  <c:v>60.7</c:v>
                </c:pt>
                <c:pt idx="3">
                  <c:v>77.8</c:v>
                </c:pt>
                <c:pt idx="4">
                  <c:v>56.9</c:v>
                </c:pt>
              </c:numCache>
            </c:numRef>
          </c:val>
          <c:extLst>
            <c:ext xmlns:c16="http://schemas.microsoft.com/office/drawing/2014/chart" uri="{C3380CC4-5D6E-409C-BE32-E72D297353CC}">
              <c16:uniqueId val="{00000001-6375-4AEF-9E08-D3FAB1008AA3}"/>
            </c:ext>
          </c:extLst>
        </c:ser>
        <c:ser>
          <c:idx val="2"/>
          <c:order val="2"/>
          <c:tx>
            <c:strRef>
              <c:f>Sheet1!$A$4</c:f>
              <c:strCache>
                <c:ptCount val="1"/>
                <c:pt idx="0">
                  <c:v>Asian</c:v>
                </c:pt>
              </c:strCache>
            </c:strRef>
          </c:tx>
          <c:spPr>
            <a:solidFill>
              <a:srgbClr val="00A0D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Sheet1!$B$1:$F$1</c:f>
              <c:strCache>
                <c:ptCount val="5"/>
                <c:pt idx="0">
                  <c:v>Up to 50</c:v>
                </c:pt>
                <c:pt idx="1">
                  <c:v>50–80</c:v>
                </c:pt>
                <c:pt idx="2">
                  <c:v>80–120</c:v>
                </c:pt>
                <c:pt idx="3">
                  <c:v>Over 120</c:v>
                </c:pt>
                <c:pt idx="4">
                  <c:v>Total</c:v>
                </c:pt>
              </c:strCache>
            </c:strRef>
          </c:cat>
          <c:val>
            <c:numRef>
              <c:f>Sheet1!$B$4:$F$4</c:f>
              <c:numCache>
                <c:formatCode>0.0</c:formatCode>
                <c:ptCount val="5"/>
                <c:pt idx="0">
                  <c:v>38.1</c:v>
                </c:pt>
                <c:pt idx="1">
                  <c:v>55.5</c:v>
                </c:pt>
                <c:pt idx="2">
                  <c:v>59.5</c:v>
                </c:pt>
                <c:pt idx="3">
                  <c:v>73.400000000000006</c:v>
                </c:pt>
                <c:pt idx="4">
                  <c:v>60.8</c:v>
                </c:pt>
              </c:numCache>
            </c:numRef>
          </c:val>
          <c:extLst>
            <c:ext xmlns:c16="http://schemas.microsoft.com/office/drawing/2014/chart" uri="{C3380CC4-5D6E-409C-BE32-E72D297353CC}">
              <c16:uniqueId val="{00000001-B013-410A-8218-216A441346A4}"/>
            </c:ext>
          </c:extLst>
        </c:ser>
        <c:ser>
          <c:idx val="3"/>
          <c:order val="3"/>
          <c:tx>
            <c:strRef>
              <c:f>Sheet1!$A$5</c:f>
              <c:strCache>
                <c:ptCount val="1"/>
                <c:pt idx="0">
                  <c:v>Hispanic</c:v>
                </c:pt>
              </c:strCache>
            </c:strRef>
          </c:tx>
          <c:spPr>
            <a:solidFill>
              <a:srgbClr val="003B7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Sheet1!$B$1:$F$1</c:f>
              <c:strCache>
                <c:ptCount val="5"/>
                <c:pt idx="0">
                  <c:v>Up to 50</c:v>
                </c:pt>
                <c:pt idx="1">
                  <c:v>50–80</c:v>
                </c:pt>
                <c:pt idx="2">
                  <c:v>80–120</c:v>
                </c:pt>
                <c:pt idx="3">
                  <c:v>Over 120</c:v>
                </c:pt>
                <c:pt idx="4">
                  <c:v>Total</c:v>
                </c:pt>
              </c:strCache>
            </c:strRef>
          </c:cat>
          <c:val>
            <c:numRef>
              <c:f>Sheet1!$B$5:$F$5</c:f>
              <c:numCache>
                <c:formatCode>0.0</c:formatCode>
                <c:ptCount val="5"/>
                <c:pt idx="0">
                  <c:v>29.3</c:v>
                </c:pt>
                <c:pt idx="1">
                  <c:v>42.5</c:v>
                </c:pt>
                <c:pt idx="2">
                  <c:v>54.1</c:v>
                </c:pt>
                <c:pt idx="3">
                  <c:v>70.7</c:v>
                </c:pt>
                <c:pt idx="4">
                  <c:v>48.1</c:v>
                </c:pt>
              </c:numCache>
            </c:numRef>
          </c:val>
          <c:extLst>
            <c:ext xmlns:c16="http://schemas.microsoft.com/office/drawing/2014/chart" uri="{C3380CC4-5D6E-409C-BE32-E72D297353CC}">
              <c16:uniqueId val="{00000002-B013-410A-8218-216A441346A4}"/>
            </c:ext>
          </c:extLst>
        </c:ser>
        <c:ser>
          <c:idx val="4"/>
          <c:order val="4"/>
          <c:tx>
            <c:strRef>
              <c:f>Sheet1!$A$6</c:f>
              <c:strCache>
                <c:ptCount val="1"/>
                <c:pt idx="0">
                  <c:v>Black</c:v>
                </c:pt>
              </c:strCache>
            </c:strRef>
          </c:tx>
          <c:spPr>
            <a:solidFill>
              <a:srgbClr val="C5C79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Sheet1!$B$1:$F$1</c:f>
              <c:strCache>
                <c:ptCount val="5"/>
                <c:pt idx="0">
                  <c:v>Up to 50</c:v>
                </c:pt>
                <c:pt idx="1">
                  <c:v>50–80</c:v>
                </c:pt>
                <c:pt idx="2">
                  <c:v>80–120</c:v>
                </c:pt>
                <c:pt idx="3">
                  <c:v>Over 120</c:v>
                </c:pt>
                <c:pt idx="4">
                  <c:v>Total</c:v>
                </c:pt>
              </c:strCache>
            </c:strRef>
          </c:cat>
          <c:val>
            <c:numRef>
              <c:f>Sheet1!$B$6:$F$6</c:f>
              <c:numCache>
                <c:formatCode>0.0</c:formatCode>
                <c:ptCount val="5"/>
                <c:pt idx="0">
                  <c:v>24.9</c:v>
                </c:pt>
                <c:pt idx="1">
                  <c:v>37.9</c:v>
                </c:pt>
                <c:pt idx="2">
                  <c:v>50.3</c:v>
                </c:pt>
                <c:pt idx="3">
                  <c:v>69.2</c:v>
                </c:pt>
                <c:pt idx="4">
                  <c:v>42.3</c:v>
                </c:pt>
              </c:numCache>
            </c:numRef>
          </c:val>
          <c:extLst>
            <c:ext xmlns:c16="http://schemas.microsoft.com/office/drawing/2014/chart" uri="{C3380CC4-5D6E-409C-BE32-E72D297353CC}">
              <c16:uniqueId val="{00000003-B013-410A-8218-216A441346A4}"/>
            </c:ext>
          </c:extLst>
        </c:ser>
        <c:dLbls>
          <c:showLegendKey val="0"/>
          <c:showVal val="0"/>
          <c:showCatName val="0"/>
          <c:showSerName val="0"/>
          <c:showPercent val="0"/>
          <c:showBubbleSize val="0"/>
        </c:dLbls>
        <c:gapWidth val="150"/>
        <c:axId val="769859528"/>
        <c:axId val="769861824"/>
      </c:barChart>
      <c:catAx>
        <c:axId val="769859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000000"/>
                </a:solidFill>
                <a:latin typeface="+mn-lt"/>
                <a:ea typeface="+mn-ea"/>
                <a:cs typeface="+mn-cs"/>
              </a:defRPr>
            </a:pPr>
            <a:endParaRPr lang="en-US"/>
          </a:p>
        </c:txPr>
        <c:crossAx val="769861824"/>
        <c:crosses val="autoZero"/>
        <c:auto val="1"/>
        <c:lblAlgn val="ctr"/>
        <c:lblOffset val="100"/>
        <c:noMultiLvlLbl val="0"/>
      </c:catAx>
      <c:valAx>
        <c:axId val="769861824"/>
        <c:scaling>
          <c:orientation val="minMax"/>
          <c:max val="9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000000"/>
                </a:solidFill>
                <a:latin typeface="+mn-lt"/>
                <a:ea typeface="+mn-ea"/>
                <a:cs typeface="+mn-cs"/>
              </a:defRPr>
            </a:pPr>
            <a:endParaRPr lang="en-US"/>
          </a:p>
        </c:txPr>
        <c:crossAx val="769859528"/>
        <c:crosses val="autoZero"/>
        <c:crossBetween val="between"/>
      </c:valAx>
      <c:spPr>
        <a:noFill/>
        <a:ln>
          <a:noFill/>
        </a:ln>
        <a:effectLst/>
      </c:spPr>
    </c:plotArea>
    <c:legend>
      <c:legendPos val="b"/>
      <c:layout>
        <c:manualLayout>
          <c:xMode val="edge"/>
          <c:yMode val="edge"/>
          <c:x val="0.11528959648641229"/>
          <c:y val="0.9211474463309236"/>
          <c:w val="0.43703679367830872"/>
          <c:h val="6.7208657924118009E-2"/>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1400" b="1" i="0" u="none" strike="noStrike" kern="1200" spc="0" baseline="0">
                <a:solidFill>
                  <a:schemeClr val="tx1">
                    <a:lumMod val="50000"/>
                  </a:schemeClr>
                </a:solidFill>
                <a:latin typeface="+mn-lt"/>
                <a:ea typeface="+mn-ea"/>
                <a:cs typeface="+mn-cs"/>
              </a:defRPr>
            </a:pPr>
            <a:r>
              <a:rPr lang="en-US" sz="1400"/>
              <a:t>Median Net Wealth in 2019 (Thousands)</a:t>
            </a:r>
          </a:p>
        </c:rich>
      </c:tx>
      <c:layout>
        <c:manualLayout>
          <c:xMode val="edge"/>
          <c:yMode val="edge"/>
          <c:x val="5.2703815536645621E-4"/>
          <c:y val="0"/>
        </c:manualLayout>
      </c:layout>
      <c:overlay val="0"/>
      <c:spPr>
        <a:noFill/>
        <a:ln>
          <a:noFill/>
        </a:ln>
        <a:effectLst/>
      </c:spPr>
      <c:txPr>
        <a:bodyPr rot="0" spcFirstLastPara="1" vertOverflow="ellipsis" vert="horz" wrap="square" anchor="ctr" anchorCtr="1"/>
        <a:lstStyle/>
        <a:p>
          <a:pPr algn="l">
            <a:defRPr sz="14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5.7742753333434212E-2"/>
          <c:y val="0.136739012679987"/>
          <c:w val="0.89410129662971372"/>
          <c:h val="0.6271592973955179"/>
        </c:manualLayout>
      </c:layout>
      <c:barChart>
        <c:barDir val="col"/>
        <c:grouping val="clustered"/>
        <c:varyColors val="0"/>
        <c:ser>
          <c:idx val="1"/>
          <c:order val="0"/>
          <c:tx>
            <c:strRef>
              <c:f>Sheet1!$A$2</c:f>
              <c:strCache>
                <c:ptCount val="1"/>
                <c:pt idx="0">
                  <c:v>Renters</c:v>
                </c:pt>
              </c:strCache>
            </c:strRef>
          </c:tx>
          <c:spPr>
            <a:solidFill>
              <a:srgbClr val="FF4D00"/>
            </a:solidFill>
            <a:ln>
              <a:noFill/>
            </a:ln>
            <a:effectLst/>
          </c:spPr>
          <c:invertIfNegative val="0"/>
          <c:cat>
            <c:strRef>
              <c:f>Sheet1!$B$1:$F$1</c:f>
              <c:strCache>
                <c:ptCount val="4"/>
                <c:pt idx="0">
                  <c:v>Black</c:v>
                </c:pt>
                <c:pt idx="1">
                  <c:v> Hispanic </c:v>
                </c:pt>
                <c:pt idx="2">
                  <c:v> Asian/Another </c:v>
                </c:pt>
                <c:pt idx="3">
                  <c:v>White</c:v>
                </c:pt>
              </c:strCache>
            </c:strRef>
          </c:cat>
          <c:val>
            <c:numRef>
              <c:f>Sheet1!$B$2:$F$2</c:f>
              <c:numCache>
                <c:formatCode>_(* #,##0_);_(* \(#,##0\);_(* "-"??_);_(@_)</c:formatCode>
                <c:ptCount val="4"/>
                <c:pt idx="0">
                  <c:v>1830</c:v>
                </c:pt>
                <c:pt idx="1">
                  <c:v>5800</c:v>
                </c:pt>
                <c:pt idx="2">
                  <c:v>6710</c:v>
                </c:pt>
                <c:pt idx="3" formatCode="#,##0">
                  <c:v>8900</c:v>
                </c:pt>
              </c:numCache>
            </c:numRef>
          </c:val>
          <c:extLst>
            <c:ext xmlns:c16="http://schemas.microsoft.com/office/drawing/2014/chart" uri="{C3380CC4-5D6E-409C-BE32-E72D297353CC}">
              <c16:uniqueId val="{00000001-725E-47A1-A6EE-5512CAA7F8BE}"/>
            </c:ext>
          </c:extLst>
        </c:ser>
        <c:ser>
          <c:idx val="3"/>
          <c:order val="1"/>
          <c:tx>
            <c:strRef>
              <c:f>Sheet1!$A$3</c:f>
              <c:strCache>
                <c:ptCount val="1"/>
                <c:pt idx="0">
                  <c:v>Homeowners</c:v>
                </c:pt>
              </c:strCache>
            </c:strRef>
          </c:tx>
          <c:spPr>
            <a:solidFill>
              <a:srgbClr val="FFC52F"/>
            </a:solidFill>
            <a:ln>
              <a:noFill/>
            </a:ln>
            <a:effectLst/>
          </c:spPr>
          <c:invertIfNegative val="0"/>
          <c:dPt>
            <c:idx val="5"/>
            <c:invertIfNegative val="0"/>
            <c:bubble3D val="0"/>
            <c:spPr>
              <a:solidFill>
                <a:srgbClr val="FFC52F"/>
              </a:solidFill>
              <a:ln>
                <a:noFill/>
              </a:ln>
              <a:effectLst/>
            </c:spPr>
            <c:extLst>
              <c:ext xmlns:c16="http://schemas.microsoft.com/office/drawing/2014/chart" uri="{C3380CC4-5D6E-409C-BE32-E72D297353CC}">
                <c16:uniqueId val="{00000001-E808-42DB-94D9-6538479DAFD1}"/>
              </c:ext>
            </c:extLst>
          </c:dPt>
          <c:dPt>
            <c:idx val="6"/>
            <c:invertIfNegative val="0"/>
            <c:bubble3D val="0"/>
            <c:spPr>
              <a:solidFill>
                <a:srgbClr val="FFC52F"/>
              </a:solidFill>
              <a:ln>
                <a:noFill/>
              </a:ln>
              <a:effectLst/>
            </c:spPr>
            <c:extLst>
              <c:ext xmlns:c16="http://schemas.microsoft.com/office/drawing/2014/chart" uri="{C3380CC4-5D6E-409C-BE32-E72D297353CC}">
                <c16:uniqueId val="{00000000-E808-42DB-94D9-6538479DAFD1}"/>
              </c:ext>
            </c:extLst>
          </c:dPt>
          <c:cat>
            <c:strRef>
              <c:f>Sheet1!$B$1:$F$1</c:f>
              <c:strCache>
                <c:ptCount val="4"/>
                <c:pt idx="0">
                  <c:v>Black</c:v>
                </c:pt>
                <c:pt idx="1">
                  <c:v> Hispanic </c:v>
                </c:pt>
                <c:pt idx="2">
                  <c:v> Asian/Another </c:v>
                </c:pt>
                <c:pt idx="3">
                  <c:v>White</c:v>
                </c:pt>
              </c:strCache>
            </c:strRef>
          </c:cat>
          <c:val>
            <c:numRef>
              <c:f>Sheet1!$B$3:$F$3</c:f>
              <c:numCache>
                <c:formatCode>_(* #,##0_);_(* \(#,##0\);_(* "-"??_);_(@_)</c:formatCode>
                <c:ptCount val="4"/>
                <c:pt idx="0">
                  <c:v>113130</c:v>
                </c:pt>
                <c:pt idx="1">
                  <c:v>164800</c:v>
                </c:pt>
                <c:pt idx="2">
                  <c:v>299000</c:v>
                </c:pt>
                <c:pt idx="3" formatCode="#,##0">
                  <c:v>299900</c:v>
                </c:pt>
              </c:numCache>
            </c:numRef>
          </c:val>
          <c:extLst>
            <c:ext xmlns:c16="http://schemas.microsoft.com/office/drawing/2014/chart" uri="{C3380CC4-5D6E-409C-BE32-E72D297353CC}">
              <c16:uniqueId val="{00000003-C347-44D6-B583-CDDE753BDE27}"/>
            </c:ext>
          </c:extLst>
        </c:ser>
        <c:ser>
          <c:idx val="0"/>
          <c:order val="2"/>
          <c:tx>
            <c:strRef>
              <c:f>Sheet1!$A$4</c:f>
              <c:strCache>
                <c:ptCount val="1"/>
                <c:pt idx="0">
                  <c:v>All Households</c:v>
                </c:pt>
              </c:strCache>
            </c:strRef>
          </c:tx>
          <c:spPr>
            <a:solidFill>
              <a:srgbClr val="00A0DF"/>
            </a:solidFill>
            <a:ln>
              <a:noFill/>
            </a:ln>
            <a:effectLst/>
          </c:spPr>
          <c:invertIfNegative val="0"/>
          <c:cat>
            <c:strRef>
              <c:f>Sheet1!$B$1:$F$1</c:f>
              <c:strCache>
                <c:ptCount val="4"/>
                <c:pt idx="0">
                  <c:v>Black</c:v>
                </c:pt>
                <c:pt idx="1">
                  <c:v> Hispanic </c:v>
                </c:pt>
                <c:pt idx="2">
                  <c:v> Asian/Another </c:v>
                </c:pt>
                <c:pt idx="3">
                  <c:v>White</c:v>
                </c:pt>
              </c:strCache>
            </c:strRef>
          </c:cat>
          <c:val>
            <c:numRef>
              <c:f>Sheet1!$B$4:$F$4</c:f>
              <c:numCache>
                <c:formatCode>#,##0</c:formatCode>
                <c:ptCount val="4"/>
                <c:pt idx="0">
                  <c:v>24100</c:v>
                </c:pt>
                <c:pt idx="1">
                  <c:v>36050</c:v>
                </c:pt>
                <c:pt idx="2">
                  <c:v>74500</c:v>
                </c:pt>
                <c:pt idx="3">
                  <c:v>189100</c:v>
                </c:pt>
              </c:numCache>
            </c:numRef>
          </c:val>
          <c:extLst>
            <c:ext xmlns:c16="http://schemas.microsoft.com/office/drawing/2014/chart" uri="{C3380CC4-5D6E-409C-BE32-E72D297353CC}">
              <c16:uniqueId val="{00000005-E8CA-4652-A8DE-53CC35BA10ED}"/>
            </c:ext>
          </c:extLst>
        </c:ser>
        <c:dLbls>
          <c:showLegendKey val="0"/>
          <c:showVal val="0"/>
          <c:showCatName val="0"/>
          <c:showSerName val="0"/>
          <c:showPercent val="0"/>
          <c:showBubbleSize val="0"/>
        </c:dLbls>
        <c:gapWidth val="100"/>
        <c:axId val="2723360"/>
        <c:axId val="2725552"/>
      </c:barChart>
      <c:catAx>
        <c:axId val="2723360"/>
        <c:scaling>
          <c:orientation val="minMax"/>
        </c:scaling>
        <c:delete val="0"/>
        <c:axPos val="b"/>
        <c:numFmt formatCode="General" sourceLinked="1"/>
        <c:majorTickMark val="out"/>
        <c:minorTickMark val="none"/>
        <c:tickLblPos val="nextTo"/>
        <c:spPr>
          <a:noFill/>
          <a:ln w="6350" cap="flat" cmpd="sng" algn="ctr">
            <a:solidFill>
              <a:schemeClr val="bg1">
                <a:lumMod val="6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5552"/>
        <c:crosses val="autoZero"/>
        <c:auto val="1"/>
        <c:lblAlgn val="ctr"/>
        <c:lblOffset val="100"/>
        <c:noMultiLvlLbl val="0"/>
      </c:catAx>
      <c:valAx>
        <c:axId val="2725552"/>
        <c:scaling>
          <c:orientation val="minMax"/>
          <c:max val="300000"/>
          <c:min val="0"/>
        </c:scaling>
        <c:delete val="0"/>
        <c:axPos val="l"/>
        <c:majorGridlines>
          <c:spPr>
            <a:ln w="6350" cap="flat" cmpd="sng" algn="ctr">
              <a:solidFill>
                <a:schemeClr val="tx1">
                  <a:lumMod val="40000"/>
                  <a:lumOff val="60000"/>
                </a:schemeClr>
              </a:solidFill>
              <a:prstDash val="dash"/>
              <a:round/>
            </a:ln>
            <a:effectLst/>
          </c:spPr>
        </c:majorGridlines>
        <c:numFmt formatCode="General"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3360"/>
        <c:crosses val="autoZero"/>
        <c:crossBetween val="between"/>
        <c:dispUnits>
          <c:builtInUnit val="thousands"/>
        </c:dispUnits>
      </c:valAx>
      <c:spPr>
        <a:noFill/>
        <a:ln>
          <a:noFill/>
        </a:ln>
        <a:effectLst/>
      </c:spPr>
    </c:plotArea>
    <c:legend>
      <c:legendPos val="b"/>
      <c:layout>
        <c:manualLayout>
          <c:xMode val="edge"/>
          <c:yMode val="edge"/>
          <c:x val="4.3764224777970346E-4"/>
          <c:y val="0.93127778899432445"/>
          <c:w val="0.37355108816174259"/>
          <c:h val="6.1206900419498847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50000"/>
                  </a:schemeClr>
                </a:solidFill>
                <a:latin typeface="+mn-lt"/>
                <a:ea typeface="+mn-ea"/>
                <a:cs typeface="+mn-cs"/>
              </a:defRPr>
            </a:pPr>
            <a:r>
              <a:rPr lang="en-US" sz="1400" b="1" baseline="0">
                <a:solidFill>
                  <a:schemeClr val="tx1">
                    <a:lumMod val="50000"/>
                  </a:schemeClr>
                </a:solidFill>
              </a:rPr>
              <a:t>Year-over-Year Change (Percent)</a:t>
            </a:r>
            <a:endParaRPr lang="en-US" sz="1400" b="1">
              <a:solidFill>
                <a:schemeClr val="tx1">
                  <a:lumMod val="50000"/>
                </a:schemeClr>
              </a:solidFill>
            </a:endParaRPr>
          </a:p>
        </c:rich>
      </c:tx>
      <c:layout>
        <c:manualLayout>
          <c:xMode val="edge"/>
          <c:yMode val="edge"/>
          <c:x val="1.4897955780860615E-4"/>
          <c:y val="1.959868687108975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5.2433798717573636E-2"/>
          <c:y val="0.12717534552893878"/>
          <c:w val="0.92599388561791107"/>
          <c:h val="0.69192687394438235"/>
        </c:manualLayout>
      </c:layout>
      <c:lineChart>
        <c:grouping val="standard"/>
        <c:varyColors val="0"/>
        <c:ser>
          <c:idx val="2"/>
          <c:order val="0"/>
          <c:tx>
            <c:strRef>
              <c:f>Sheet1!$B$1</c:f>
              <c:strCache>
                <c:ptCount val="1"/>
                <c:pt idx="0">
                  <c:v>Apartment Rents</c:v>
                </c:pt>
              </c:strCache>
            </c:strRef>
          </c:tx>
          <c:spPr>
            <a:ln w="63500" cap="rnd">
              <a:solidFill>
                <a:srgbClr val="FF4D00"/>
              </a:solidFill>
              <a:round/>
            </a:ln>
            <a:effectLst/>
          </c:spPr>
          <c:marker>
            <c:symbol val="none"/>
          </c:marker>
          <c:cat>
            <c:numRef>
              <c:f>Sheet1!$A$2:$A$91</c:f>
              <c:numCache>
                <c:formatCode>General</c:formatCode>
                <c:ptCount val="74"/>
                <c:pt idx="0">
                  <c:v>2004</c:v>
                </c:pt>
                <c:pt idx="1">
                  <c:v>2004</c:v>
                </c:pt>
                <c:pt idx="2">
                  <c:v>2004</c:v>
                </c:pt>
                <c:pt idx="3">
                  <c:v>2004</c:v>
                </c:pt>
                <c:pt idx="4">
                  <c:v>2005</c:v>
                </c:pt>
                <c:pt idx="5">
                  <c:v>2005</c:v>
                </c:pt>
                <c:pt idx="6">
                  <c:v>2005</c:v>
                </c:pt>
                <c:pt idx="7">
                  <c:v>2005</c:v>
                </c:pt>
                <c:pt idx="8">
                  <c:v>2006</c:v>
                </c:pt>
                <c:pt idx="9">
                  <c:v>2006</c:v>
                </c:pt>
                <c:pt idx="10">
                  <c:v>2006</c:v>
                </c:pt>
                <c:pt idx="11">
                  <c:v>2006</c:v>
                </c:pt>
                <c:pt idx="12">
                  <c:v>2007</c:v>
                </c:pt>
                <c:pt idx="13">
                  <c:v>2007</c:v>
                </c:pt>
                <c:pt idx="14">
                  <c:v>2007</c:v>
                </c:pt>
                <c:pt idx="15">
                  <c:v>2007</c:v>
                </c:pt>
                <c:pt idx="16">
                  <c:v>2008</c:v>
                </c:pt>
                <c:pt idx="17">
                  <c:v>2008</c:v>
                </c:pt>
                <c:pt idx="18">
                  <c:v>2008</c:v>
                </c:pt>
                <c:pt idx="19">
                  <c:v>2008</c:v>
                </c:pt>
                <c:pt idx="20">
                  <c:v>2009</c:v>
                </c:pt>
                <c:pt idx="21">
                  <c:v>2009</c:v>
                </c:pt>
                <c:pt idx="22">
                  <c:v>2009</c:v>
                </c:pt>
                <c:pt idx="23">
                  <c:v>2009</c:v>
                </c:pt>
                <c:pt idx="24">
                  <c:v>2010</c:v>
                </c:pt>
                <c:pt idx="25">
                  <c:v>2010</c:v>
                </c:pt>
                <c:pt idx="26">
                  <c:v>2010</c:v>
                </c:pt>
                <c:pt idx="27">
                  <c:v>2010</c:v>
                </c:pt>
                <c:pt idx="28">
                  <c:v>2011</c:v>
                </c:pt>
                <c:pt idx="29">
                  <c:v>2011</c:v>
                </c:pt>
                <c:pt idx="30">
                  <c:v>2011</c:v>
                </c:pt>
                <c:pt idx="31">
                  <c:v>2011</c:v>
                </c:pt>
                <c:pt idx="32">
                  <c:v>2012</c:v>
                </c:pt>
                <c:pt idx="33">
                  <c:v>2012</c:v>
                </c:pt>
                <c:pt idx="34">
                  <c:v>2012</c:v>
                </c:pt>
                <c:pt idx="35">
                  <c:v>2012</c:v>
                </c:pt>
                <c:pt idx="36">
                  <c:v>2013</c:v>
                </c:pt>
                <c:pt idx="37">
                  <c:v>2013</c:v>
                </c:pt>
                <c:pt idx="38">
                  <c:v>2013</c:v>
                </c:pt>
                <c:pt idx="39">
                  <c:v>2013</c:v>
                </c:pt>
                <c:pt idx="40">
                  <c:v>2014</c:v>
                </c:pt>
                <c:pt idx="41">
                  <c:v>2014</c:v>
                </c:pt>
                <c:pt idx="42">
                  <c:v>2014</c:v>
                </c:pt>
                <c:pt idx="43">
                  <c:v>2014</c:v>
                </c:pt>
                <c:pt idx="44">
                  <c:v>2015</c:v>
                </c:pt>
                <c:pt idx="45">
                  <c:v>2015</c:v>
                </c:pt>
                <c:pt idx="46">
                  <c:v>2015</c:v>
                </c:pt>
                <c:pt idx="47">
                  <c:v>2015</c:v>
                </c:pt>
                <c:pt idx="48">
                  <c:v>2016</c:v>
                </c:pt>
                <c:pt idx="49">
                  <c:v>2016</c:v>
                </c:pt>
                <c:pt idx="50">
                  <c:v>2016</c:v>
                </c:pt>
                <c:pt idx="51">
                  <c:v>2016</c:v>
                </c:pt>
                <c:pt idx="52">
                  <c:v>2017</c:v>
                </c:pt>
                <c:pt idx="53">
                  <c:v>2017</c:v>
                </c:pt>
                <c:pt idx="54">
                  <c:v>2017</c:v>
                </c:pt>
                <c:pt idx="55">
                  <c:v>2017</c:v>
                </c:pt>
                <c:pt idx="56">
                  <c:v>2018</c:v>
                </c:pt>
                <c:pt idx="57">
                  <c:v>2018</c:v>
                </c:pt>
                <c:pt idx="58">
                  <c:v>2018</c:v>
                </c:pt>
                <c:pt idx="59">
                  <c:v>2018</c:v>
                </c:pt>
                <c:pt idx="60">
                  <c:v>2019</c:v>
                </c:pt>
                <c:pt idx="61">
                  <c:v>2019</c:v>
                </c:pt>
                <c:pt idx="62">
                  <c:v>2019</c:v>
                </c:pt>
                <c:pt idx="63">
                  <c:v>2019</c:v>
                </c:pt>
                <c:pt idx="64">
                  <c:v>2020</c:v>
                </c:pt>
                <c:pt idx="65">
                  <c:v>2020</c:v>
                </c:pt>
                <c:pt idx="66">
                  <c:v>2020</c:v>
                </c:pt>
                <c:pt idx="67">
                  <c:v>2020</c:v>
                </c:pt>
                <c:pt idx="68">
                  <c:v>2021</c:v>
                </c:pt>
                <c:pt idx="69">
                  <c:v>2021</c:v>
                </c:pt>
                <c:pt idx="70">
                  <c:v>2021</c:v>
                </c:pt>
                <c:pt idx="71">
                  <c:v>2021</c:v>
                </c:pt>
                <c:pt idx="72">
                  <c:v>2022</c:v>
                </c:pt>
                <c:pt idx="73">
                  <c:v>2022</c:v>
                </c:pt>
              </c:numCache>
            </c:numRef>
          </c:cat>
          <c:val>
            <c:numRef>
              <c:f>Sheet1!$B$2:$B$91</c:f>
              <c:numCache>
                <c:formatCode>General</c:formatCode>
                <c:ptCount val="74"/>
                <c:pt idx="0">
                  <c:v>-0.8</c:v>
                </c:pt>
                <c:pt idx="1">
                  <c:v>-0.5</c:v>
                </c:pt>
                <c:pt idx="2">
                  <c:v>-0.1</c:v>
                </c:pt>
                <c:pt idx="3">
                  <c:v>0.3</c:v>
                </c:pt>
                <c:pt idx="4" formatCode="0.0">
                  <c:v>0.69143655500000001</c:v>
                </c:pt>
                <c:pt idx="5" formatCode="0.0">
                  <c:v>1.1419906339999999</c:v>
                </c:pt>
                <c:pt idx="6" formatCode="0.0">
                  <c:v>1.698757643</c:v>
                </c:pt>
                <c:pt idx="7" formatCode="0.0">
                  <c:v>2.2522817719999999</c:v>
                </c:pt>
                <c:pt idx="8" formatCode="0.0">
                  <c:v>2.8806652000000001</c:v>
                </c:pt>
                <c:pt idx="9" formatCode="0.0">
                  <c:v>3.4719958700000002</c:v>
                </c:pt>
                <c:pt idx="10" formatCode="0.0">
                  <c:v>3.9411527529999999</c:v>
                </c:pt>
                <c:pt idx="11" formatCode="0.0">
                  <c:v>4.3313558849999998</c:v>
                </c:pt>
                <c:pt idx="12" formatCode="0.0">
                  <c:v>4.4881845629999999</c:v>
                </c:pt>
                <c:pt idx="13" formatCode="0.0">
                  <c:v>4.5427050260000001</c:v>
                </c:pt>
                <c:pt idx="14" formatCode="0.0">
                  <c:v>4.3584631390000004</c:v>
                </c:pt>
                <c:pt idx="15" formatCode="0.0">
                  <c:v>3.948615319</c:v>
                </c:pt>
                <c:pt idx="16" formatCode="0.0">
                  <c:v>3.296421311</c:v>
                </c:pt>
                <c:pt idx="17" formatCode="0.0">
                  <c:v>2.4165896440000001</c:v>
                </c:pt>
                <c:pt idx="18" formatCode="0.0">
                  <c:v>1.603512329</c:v>
                </c:pt>
                <c:pt idx="19" formatCode="0.0">
                  <c:v>0.56767535400000002</c:v>
                </c:pt>
                <c:pt idx="20" formatCode="0.0">
                  <c:v>-0.86840932100000001</c:v>
                </c:pt>
                <c:pt idx="21" formatCode="0.0">
                  <c:v>-2.4794003629999999</c:v>
                </c:pt>
                <c:pt idx="22" formatCode="0.0">
                  <c:v>-3.5502417230000001</c:v>
                </c:pt>
                <c:pt idx="23" formatCode="0.0">
                  <c:v>-4.2226232049999997</c:v>
                </c:pt>
                <c:pt idx="24" formatCode="0.0">
                  <c:v>-3.4464531699999998</c:v>
                </c:pt>
                <c:pt idx="25" formatCode="0.0">
                  <c:v>-1.766506022</c:v>
                </c:pt>
                <c:pt idx="26" formatCode="0.0">
                  <c:v>-0.11473836799999999</c:v>
                </c:pt>
                <c:pt idx="27" formatCode="0.0">
                  <c:v>1.3818312850000001</c:v>
                </c:pt>
                <c:pt idx="28" formatCode="0.0">
                  <c:v>1.885738296</c:v>
                </c:pt>
                <c:pt idx="29" formatCode="0.0">
                  <c:v>1.672995647</c:v>
                </c:pt>
                <c:pt idx="30" formatCode="0.0">
                  <c:v>1.2613147870000001</c:v>
                </c:pt>
                <c:pt idx="31" formatCode="0.0">
                  <c:v>1.5342603370000001</c:v>
                </c:pt>
                <c:pt idx="32" formatCode="0.0">
                  <c:v>1.78524376</c:v>
                </c:pt>
                <c:pt idx="33" formatCode="0.0">
                  <c:v>1.999996672</c:v>
                </c:pt>
                <c:pt idx="34" formatCode="0.0">
                  <c:v>2.2831167090000002</c:v>
                </c:pt>
                <c:pt idx="35" formatCode="0.0">
                  <c:v>2.4721861600000001</c:v>
                </c:pt>
                <c:pt idx="36" formatCode="0.0">
                  <c:v>2.7035185670000002</c:v>
                </c:pt>
                <c:pt idx="37" formatCode="0.0">
                  <c:v>2.9374594439999999</c:v>
                </c:pt>
                <c:pt idx="38" formatCode="0.0">
                  <c:v>2.975057085</c:v>
                </c:pt>
                <c:pt idx="39" formatCode="0.0">
                  <c:v>2.8605433229999999</c:v>
                </c:pt>
                <c:pt idx="40" formatCode="0.0">
                  <c:v>2.662945466</c:v>
                </c:pt>
                <c:pt idx="41" formatCode="0.0">
                  <c:v>2.5326369149999999</c:v>
                </c:pt>
                <c:pt idx="42" formatCode="0.0">
                  <c:v>2.6234900950000002</c:v>
                </c:pt>
                <c:pt idx="43" formatCode="0.0">
                  <c:v>3.0810997250000001</c:v>
                </c:pt>
                <c:pt idx="44" formatCode="0.0">
                  <c:v>3.9834430310000002</c:v>
                </c:pt>
                <c:pt idx="45" formatCode="0.0">
                  <c:v>4.8879958309999996</c:v>
                </c:pt>
                <c:pt idx="46" formatCode="0.0">
                  <c:v>5.0764415420000004</c:v>
                </c:pt>
                <c:pt idx="47" formatCode="0.0">
                  <c:v>4.6121960120000001</c:v>
                </c:pt>
                <c:pt idx="48" formatCode="0.0">
                  <c:v>4.2273055099999999</c:v>
                </c:pt>
                <c:pt idx="49" formatCode="0.0">
                  <c:v>3.58440286</c:v>
                </c:pt>
                <c:pt idx="50" formatCode="0.0">
                  <c:v>2.966974343</c:v>
                </c:pt>
                <c:pt idx="51" formatCode="0.0">
                  <c:v>2.6441061079999999</c:v>
                </c:pt>
                <c:pt idx="52" formatCode="0.0">
                  <c:v>2.661146123</c:v>
                </c:pt>
                <c:pt idx="53" formatCode="0.0">
                  <c:v>2.6985915559999998</c:v>
                </c:pt>
                <c:pt idx="54" formatCode="0.0">
                  <c:v>2.5548543399999999</c:v>
                </c:pt>
                <c:pt idx="55" formatCode="0.0">
                  <c:v>2.602418165</c:v>
                </c:pt>
                <c:pt idx="56" formatCode="0.0">
                  <c:v>2.6280218199999998</c:v>
                </c:pt>
                <c:pt idx="57" formatCode="0.0">
                  <c:v>2.8167656540000001</c:v>
                </c:pt>
                <c:pt idx="58" formatCode="0.0">
                  <c:v>2.8375337690000002</c:v>
                </c:pt>
                <c:pt idx="59" formatCode="0.0">
                  <c:v>2.8429914080000001</c:v>
                </c:pt>
                <c:pt idx="60" formatCode="0.0">
                  <c:v>2.8698253070000002</c:v>
                </c:pt>
                <c:pt idx="61" formatCode="0.0">
                  <c:v>2.8467776100000002</c:v>
                </c:pt>
                <c:pt idx="62" formatCode="0.0">
                  <c:v>2.59999768</c:v>
                </c:pt>
                <c:pt idx="63" formatCode="0.0">
                  <c:v>2.394344974</c:v>
                </c:pt>
                <c:pt idx="64" formatCode="0.0">
                  <c:v>1.5515200410000001</c:v>
                </c:pt>
                <c:pt idx="65" formatCode="0.0">
                  <c:v>0.16649492599999999</c:v>
                </c:pt>
                <c:pt idx="66" formatCode="0.0">
                  <c:v>-7.2695625999999999E-2</c:v>
                </c:pt>
                <c:pt idx="67" formatCode="0.0">
                  <c:v>5.5183158000000003E-2</c:v>
                </c:pt>
                <c:pt idx="68" formatCode="0.0">
                  <c:v>1.948208183</c:v>
                </c:pt>
                <c:pt idx="69" formatCode="0.0">
                  <c:v>7.0312996549999998</c:v>
                </c:pt>
                <c:pt idx="70" formatCode="0.0">
                  <c:v>10.62743023</c:v>
                </c:pt>
                <c:pt idx="71" formatCode="0.0">
                  <c:v>11.514380040000001</c:v>
                </c:pt>
                <c:pt idx="72" formatCode="0.0">
                  <c:v>11.57073531</c:v>
                </c:pt>
                <c:pt idx="73" formatCode="0.0">
                  <c:v>9.4079147719999998</c:v>
                </c:pt>
              </c:numCache>
            </c:numRef>
          </c:val>
          <c:smooth val="0"/>
          <c:extLst>
            <c:ext xmlns:c16="http://schemas.microsoft.com/office/drawing/2014/chart" uri="{C3380CC4-5D6E-409C-BE32-E72D297353CC}">
              <c16:uniqueId val="{00000002-C443-4CC9-931C-DE35A8DF483B}"/>
            </c:ext>
          </c:extLst>
        </c:ser>
        <c:ser>
          <c:idx val="0"/>
          <c:order val="1"/>
          <c:tx>
            <c:strRef>
              <c:f>Sheet1!$C$1</c:f>
              <c:strCache>
                <c:ptCount val="1"/>
                <c:pt idx="0">
                  <c:v>Home Prices</c:v>
                </c:pt>
              </c:strCache>
            </c:strRef>
          </c:tx>
          <c:spPr>
            <a:ln w="63500" cap="rnd">
              <a:solidFill>
                <a:srgbClr val="FFC52F"/>
              </a:solidFill>
              <a:round/>
            </a:ln>
            <a:effectLst/>
          </c:spPr>
          <c:marker>
            <c:symbol val="none"/>
          </c:marker>
          <c:cat>
            <c:numRef>
              <c:f>Sheet1!$A$2:$A$91</c:f>
              <c:numCache>
                <c:formatCode>General</c:formatCode>
                <c:ptCount val="74"/>
                <c:pt idx="0">
                  <c:v>2004</c:v>
                </c:pt>
                <c:pt idx="1">
                  <c:v>2004</c:v>
                </c:pt>
                <c:pt idx="2">
                  <c:v>2004</c:v>
                </c:pt>
                <c:pt idx="3">
                  <c:v>2004</c:v>
                </c:pt>
                <c:pt idx="4">
                  <c:v>2005</c:v>
                </c:pt>
                <c:pt idx="5">
                  <c:v>2005</c:v>
                </c:pt>
                <c:pt idx="6">
                  <c:v>2005</c:v>
                </c:pt>
                <c:pt idx="7">
                  <c:v>2005</c:v>
                </c:pt>
                <c:pt idx="8">
                  <c:v>2006</c:v>
                </c:pt>
                <c:pt idx="9">
                  <c:v>2006</c:v>
                </c:pt>
                <c:pt idx="10">
                  <c:v>2006</c:v>
                </c:pt>
                <c:pt idx="11">
                  <c:v>2006</c:v>
                </c:pt>
                <c:pt idx="12">
                  <c:v>2007</c:v>
                </c:pt>
                <c:pt idx="13">
                  <c:v>2007</c:v>
                </c:pt>
                <c:pt idx="14">
                  <c:v>2007</c:v>
                </c:pt>
                <c:pt idx="15">
                  <c:v>2007</c:v>
                </c:pt>
                <c:pt idx="16">
                  <c:v>2008</c:v>
                </c:pt>
                <c:pt idx="17">
                  <c:v>2008</c:v>
                </c:pt>
                <c:pt idx="18">
                  <c:v>2008</c:v>
                </c:pt>
                <c:pt idx="19">
                  <c:v>2008</c:v>
                </c:pt>
                <c:pt idx="20">
                  <c:v>2009</c:v>
                </c:pt>
                <c:pt idx="21">
                  <c:v>2009</c:v>
                </c:pt>
                <c:pt idx="22">
                  <c:v>2009</c:v>
                </c:pt>
                <c:pt idx="23">
                  <c:v>2009</c:v>
                </c:pt>
                <c:pt idx="24">
                  <c:v>2010</c:v>
                </c:pt>
                <c:pt idx="25">
                  <c:v>2010</c:v>
                </c:pt>
                <c:pt idx="26">
                  <c:v>2010</c:v>
                </c:pt>
                <c:pt idx="27">
                  <c:v>2010</c:v>
                </c:pt>
                <c:pt idx="28">
                  <c:v>2011</c:v>
                </c:pt>
                <c:pt idx="29">
                  <c:v>2011</c:v>
                </c:pt>
                <c:pt idx="30">
                  <c:v>2011</c:v>
                </c:pt>
                <c:pt idx="31">
                  <c:v>2011</c:v>
                </c:pt>
                <c:pt idx="32">
                  <c:v>2012</c:v>
                </c:pt>
                <c:pt idx="33">
                  <c:v>2012</c:v>
                </c:pt>
                <c:pt idx="34">
                  <c:v>2012</c:v>
                </c:pt>
                <c:pt idx="35">
                  <c:v>2012</c:v>
                </c:pt>
                <c:pt idx="36">
                  <c:v>2013</c:v>
                </c:pt>
                <c:pt idx="37">
                  <c:v>2013</c:v>
                </c:pt>
                <c:pt idx="38">
                  <c:v>2013</c:v>
                </c:pt>
                <c:pt idx="39">
                  <c:v>2013</c:v>
                </c:pt>
                <c:pt idx="40">
                  <c:v>2014</c:v>
                </c:pt>
                <c:pt idx="41">
                  <c:v>2014</c:v>
                </c:pt>
                <c:pt idx="42">
                  <c:v>2014</c:v>
                </c:pt>
                <c:pt idx="43">
                  <c:v>2014</c:v>
                </c:pt>
                <c:pt idx="44">
                  <c:v>2015</c:v>
                </c:pt>
                <c:pt idx="45">
                  <c:v>2015</c:v>
                </c:pt>
                <c:pt idx="46">
                  <c:v>2015</c:v>
                </c:pt>
                <c:pt idx="47">
                  <c:v>2015</c:v>
                </c:pt>
                <c:pt idx="48">
                  <c:v>2016</c:v>
                </c:pt>
                <c:pt idx="49">
                  <c:v>2016</c:v>
                </c:pt>
                <c:pt idx="50">
                  <c:v>2016</c:v>
                </c:pt>
                <c:pt idx="51">
                  <c:v>2016</c:v>
                </c:pt>
                <c:pt idx="52">
                  <c:v>2017</c:v>
                </c:pt>
                <c:pt idx="53">
                  <c:v>2017</c:v>
                </c:pt>
                <c:pt idx="54">
                  <c:v>2017</c:v>
                </c:pt>
                <c:pt idx="55">
                  <c:v>2017</c:v>
                </c:pt>
                <c:pt idx="56">
                  <c:v>2018</c:v>
                </c:pt>
                <c:pt idx="57">
                  <c:v>2018</c:v>
                </c:pt>
                <c:pt idx="58">
                  <c:v>2018</c:v>
                </c:pt>
                <c:pt idx="59">
                  <c:v>2018</c:v>
                </c:pt>
                <c:pt idx="60">
                  <c:v>2019</c:v>
                </c:pt>
                <c:pt idx="61">
                  <c:v>2019</c:v>
                </c:pt>
                <c:pt idx="62">
                  <c:v>2019</c:v>
                </c:pt>
                <c:pt idx="63">
                  <c:v>2019</c:v>
                </c:pt>
                <c:pt idx="64">
                  <c:v>2020</c:v>
                </c:pt>
                <c:pt idx="65">
                  <c:v>2020</c:v>
                </c:pt>
                <c:pt idx="66">
                  <c:v>2020</c:v>
                </c:pt>
                <c:pt idx="67">
                  <c:v>2020</c:v>
                </c:pt>
                <c:pt idx="68">
                  <c:v>2021</c:v>
                </c:pt>
                <c:pt idx="69">
                  <c:v>2021</c:v>
                </c:pt>
                <c:pt idx="70">
                  <c:v>2021</c:v>
                </c:pt>
                <c:pt idx="71">
                  <c:v>2021</c:v>
                </c:pt>
                <c:pt idx="72">
                  <c:v>2022</c:v>
                </c:pt>
                <c:pt idx="73">
                  <c:v>2022</c:v>
                </c:pt>
              </c:numCache>
            </c:numRef>
          </c:cat>
          <c:val>
            <c:numRef>
              <c:f>Sheet1!$C$2:$C$91</c:f>
              <c:numCache>
                <c:formatCode>0.0</c:formatCode>
                <c:ptCount val="74"/>
                <c:pt idx="0">
                  <c:v>10.776288807335808</c:v>
                </c:pt>
                <c:pt idx="1">
                  <c:v>12.503017478917817</c:v>
                </c:pt>
                <c:pt idx="2">
                  <c:v>13.137069761587496</c:v>
                </c:pt>
                <c:pt idx="3">
                  <c:v>13.470159409138349</c:v>
                </c:pt>
                <c:pt idx="4">
                  <c:v>14.011241924311387</c:v>
                </c:pt>
                <c:pt idx="5">
                  <c:v>14.275242766858467</c:v>
                </c:pt>
                <c:pt idx="6">
                  <c:v>14.388183815680245</c:v>
                </c:pt>
                <c:pt idx="7">
                  <c:v>13.983971785575447</c:v>
                </c:pt>
                <c:pt idx="8">
                  <c:v>12.01987057296696</c:v>
                </c:pt>
                <c:pt idx="9">
                  <c:v>8.6690644115072608</c:v>
                </c:pt>
                <c:pt idx="10">
                  <c:v>4.8558366824110024</c:v>
                </c:pt>
                <c:pt idx="11">
                  <c:v>2.3023149443307842</c:v>
                </c:pt>
                <c:pt idx="12">
                  <c:v>0.4243954231559956</c:v>
                </c:pt>
                <c:pt idx="13">
                  <c:v>-1.2697091581248598</c:v>
                </c:pt>
                <c:pt idx="14">
                  <c:v>-2.3249092324027889</c:v>
                </c:pt>
                <c:pt idx="15">
                  <c:v>-4.5192933252390217</c:v>
                </c:pt>
                <c:pt idx="16">
                  <c:v>-7.1620942826712692</c:v>
                </c:pt>
                <c:pt idx="17">
                  <c:v>-8.1898223314319818</c:v>
                </c:pt>
                <c:pt idx="18">
                  <c:v>-8.9684665122499236</c:v>
                </c:pt>
                <c:pt idx="19">
                  <c:v>-11.08189745355628</c:v>
                </c:pt>
                <c:pt idx="20">
                  <c:v>-12.729906045006759</c:v>
                </c:pt>
                <c:pt idx="21">
                  <c:v>-11.172655392200539</c:v>
                </c:pt>
                <c:pt idx="22">
                  <c:v>-8.2989720583596664</c:v>
                </c:pt>
                <c:pt idx="23">
                  <c:v>-5.2371088241876675</c:v>
                </c:pt>
                <c:pt idx="24">
                  <c:v>-2.6647821532008842</c:v>
                </c:pt>
                <c:pt idx="25">
                  <c:v>-1.0708511638925613</c:v>
                </c:pt>
                <c:pt idx="26">
                  <c:v>-2.7617084864926071</c:v>
                </c:pt>
                <c:pt idx="27">
                  <c:v>-3.9721401194184889</c:v>
                </c:pt>
                <c:pt idx="28">
                  <c:v>-3.9560428990244692</c:v>
                </c:pt>
                <c:pt idx="29">
                  <c:v>-4.1677295110458275</c:v>
                </c:pt>
                <c:pt idx="30">
                  <c:v>-3.2588735698999272</c:v>
                </c:pt>
                <c:pt idx="31">
                  <c:v>-3.6038645706714703</c:v>
                </c:pt>
                <c:pt idx="32">
                  <c:v>-2.5442439450421319</c:v>
                </c:pt>
                <c:pt idx="33">
                  <c:v>0.20650238186206846</c:v>
                </c:pt>
                <c:pt idx="34">
                  <c:v>2.1371815942189936</c:v>
                </c:pt>
                <c:pt idx="35">
                  <c:v>5.2624688196875304</c:v>
                </c:pt>
                <c:pt idx="36">
                  <c:v>8.2667487419343626</c:v>
                </c:pt>
                <c:pt idx="37">
                  <c:v>9.12360960338642</c:v>
                </c:pt>
                <c:pt idx="38">
                  <c:v>10.160303891467855</c:v>
                </c:pt>
                <c:pt idx="39">
                  <c:v>10.748021924666446</c:v>
                </c:pt>
                <c:pt idx="40">
                  <c:v>9.8393358840712839</c:v>
                </c:pt>
                <c:pt idx="41">
                  <c:v>7.0819519652551426</c:v>
                </c:pt>
                <c:pt idx="42">
                  <c:v>5.1271755794409701</c:v>
                </c:pt>
                <c:pt idx="43">
                  <c:v>4.5670031071673378</c:v>
                </c:pt>
                <c:pt idx="44">
                  <c:v>4.2794368154196025</c:v>
                </c:pt>
                <c:pt idx="45">
                  <c:v>4.3369041570711406</c:v>
                </c:pt>
                <c:pt idx="46">
                  <c:v>4.5152867269940549</c:v>
                </c:pt>
                <c:pt idx="47">
                  <c:v>5.0596433728286572</c:v>
                </c:pt>
                <c:pt idx="48">
                  <c:v>5.1860526215540981</c:v>
                </c:pt>
                <c:pt idx="49">
                  <c:v>4.9470916912353067</c:v>
                </c:pt>
                <c:pt idx="50">
                  <c:v>4.9855015273582231</c:v>
                </c:pt>
                <c:pt idx="51">
                  <c:v>5.206043112345661</c:v>
                </c:pt>
                <c:pt idx="52">
                  <c:v>5.5559918892586646</c:v>
                </c:pt>
                <c:pt idx="53">
                  <c:v>5.6600347044974173</c:v>
                </c:pt>
                <c:pt idx="54">
                  <c:v>5.8292224650794893</c:v>
                </c:pt>
                <c:pt idx="55">
                  <c:v>6.1045138258681746</c:v>
                </c:pt>
                <c:pt idx="56">
                  <c:v>6.3599771306095478</c:v>
                </c:pt>
                <c:pt idx="57">
                  <c:v>6.2627294823516992</c:v>
                </c:pt>
                <c:pt idx="58">
                  <c:v>5.6563907679243641</c:v>
                </c:pt>
                <c:pt idx="59">
                  <c:v>4.9114656244559116</c:v>
                </c:pt>
                <c:pt idx="60">
                  <c:v>3.8682082716135273</c:v>
                </c:pt>
                <c:pt idx="61">
                  <c:v>3.3886885687238824</c:v>
                </c:pt>
                <c:pt idx="62">
                  <c:v>3.1377804631549306</c:v>
                </c:pt>
                <c:pt idx="63">
                  <c:v>3.4460684322341479</c:v>
                </c:pt>
                <c:pt idx="64">
                  <c:v>4.2953206727781739</c:v>
                </c:pt>
                <c:pt idx="65">
                  <c:v>4.4433762246594126</c:v>
                </c:pt>
                <c:pt idx="66">
                  <c:v>5.9057871998200007</c:v>
                </c:pt>
                <c:pt idx="67">
                  <c:v>9.4615794717937636</c:v>
                </c:pt>
                <c:pt idx="68">
                  <c:v>12.350822178252168</c:v>
                </c:pt>
                <c:pt idx="69">
                  <c:v>16.930138229103125</c:v>
                </c:pt>
                <c:pt idx="70">
                  <c:v>19.837090907394174</c:v>
                </c:pt>
                <c:pt idx="71">
                  <c:v>18.922435302023668</c:v>
                </c:pt>
                <c:pt idx="72">
                  <c:v>19.977043595855861</c:v>
                </c:pt>
                <c:pt idx="73">
                  <c:v>19.501064984536313</c:v>
                </c:pt>
              </c:numCache>
            </c:numRef>
          </c:val>
          <c:smooth val="0"/>
          <c:extLst>
            <c:ext xmlns:c16="http://schemas.microsoft.com/office/drawing/2014/chart" uri="{C3380CC4-5D6E-409C-BE32-E72D297353CC}">
              <c16:uniqueId val="{00000001-2D86-4D1B-B0AF-AB03828984B5}"/>
            </c:ext>
          </c:extLst>
        </c:ser>
        <c:dLbls>
          <c:showLegendKey val="0"/>
          <c:showVal val="0"/>
          <c:showCatName val="0"/>
          <c:showSerName val="0"/>
          <c:showPercent val="0"/>
          <c:showBubbleSize val="0"/>
        </c:dLbls>
        <c:smooth val="0"/>
        <c:axId val="590444064"/>
        <c:axId val="590447016"/>
      </c:lineChart>
      <c:catAx>
        <c:axId val="590444064"/>
        <c:scaling>
          <c:orientation val="minMax"/>
        </c:scaling>
        <c:delete val="0"/>
        <c:axPos val="b"/>
        <c:numFmt formatCode="General" sourceLinked="1"/>
        <c:majorTickMark val="none"/>
        <c:minorTickMark val="none"/>
        <c:tickLblPos val="low"/>
        <c:spPr>
          <a:noFill/>
          <a:ln w="25400" cap="flat" cmpd="sng" algn="ctr">
            <a:solidFill>
              <a:schemeClr val="accent4"/>
            </a:solidFill>
            <a:round/>
          </a:ln>
          <a:effectLst/>
        </c:spPr>
        <c:txPr>
          <a:bodyPr rot="-6000000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crossAx val="590447016"/>
        <c:crosses val="autoZero"/>
        <c:auto val="1"/>
        <c:lblAlgn val="ctr"/>
        <c:lblOffset val="100"/>
        <c:tickLblSkip val="12"/>
        <c:noMultiLvlLbl val="0"/>
      </c:catAx>
      <c:valAx>
        <c:axId val="59044701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crossAx val="590444064"/>
        <c:crosses val="autoZero"/>
        <c:crossBetween val="between"/>
      </c:valAx>
      <c:spPr>
        <a:noFill/>
        <a:ln>
          <a:noFill/>
        </a:ln>
        <a:effectLst/>
      </c:spPr>
    </c:plotArea>
    <c:legend>
      <c:legendPos val="b"/>
      <c:layout>
        <c:manualLayout>
          <c:xMode val="edge"/>
          <c:yMode val="edge"/>
          <c:x val="1.4911511700600063E-5"/>
          <c:y val="0.92614648999690752"/>
          <c:w val="0.37604413429067601"/>
          <c:h val="7.385351000309251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179613150881531E-2"/>
          <c:y val="3.953028006142395E-2"/>
          <c:w val="0.94722390692105018"/>
          <c:h val="0.67477933025022485"/>
        </c:manualLayout>
      </c:layout>
      <c:barChart>
        <c:barDir val="col"/>
        <c:grouping val="clustered"/>
        <c:varyColors val="0"/>
        <c:ser>
          <c:idx val="0"/>
          <c:order val="0"/>
          <c:tx>
            <c:strRef>
              <c:f>Sheet1!$B$1</c:f>
              <c:strCache>
                <c:ptCount val="1"/>
                <c:pt idx="0">
                  <c:v>2019</c:v>
                </c:pt>
              </c:strCache>
            </c:strRef>
          </c:tx>
          <c:spPr>
            <a:solidFill>
              <a:srgbClr val="FF4D00"/>
            </a:solidFill>
            <a:ln>
              <a:noFill/>
            </a:ln>
            <a:effectLst/>
          </c:spPr>
          <c:invertIfNegative val="0"/>
          <c:cat>
            <c:strRef>
              <c:f>Sheet1!$A$2:$A$6</c:f>
              <c:strCache>
                <c:ptCount val="5"/>
                <c:pt idx="0">
                  <c:v>Under 
$30,000</c:v>
                </c:pt>
                <c:pt idx="1">
                  <c:v>$30,000–
44,999</c:v>
                </c:pt>
                <c:pt idx="2">
                  <c:v>$45,000–
74,999</c:v>
                </c:pt>
                <c:pt idx="3">
                  <c:v>$75,000 
and Over</c:v>
                </c:pt>
                <c:pt idx="4">
                  <c:v>All Households</c:v>
                </c:pt>
              </c:strCache>
            </c:strRef>
          </c:cat>
          <c:val>
            <c:numRef>
              <c:f>Sheet1!$B$2:$B$6</c:f>
              <c:numCache>
                <c:formatCode>0.0</c:formatCode>
                <c:ptCount val="5"/>
                <c:pt idx="0">
                  <c:v>70.69</c:v>
                </c:pt>
                <c:pt idx="1">
                  <c:v>42.12</c:v>
                </c:pt>
                <c:pt idx="2">
                  <c:v>23.04</c:v>
                </c:pt>
                <c:pt idx="3">
                  <c:v>6.29</c:v>
                </c:pt>
                <c:pt idx="4">
                  <c:v>28.45</c:v>
                </c:pt>
              </c:numCache>
            </c:numRef>
          </c:val>
          <c:extLst>
            <c:ext xmlns:c16="http://schemas.microsoft.com/office/drawing/2014/chart" uri="{C3380CC4-5D6E-409C-BE32-E72D297353CC}">
              <c16:uniqueId val="{00000000-6375-4AEF-9E08-D3FAB1008AA3}"/>
            </c:ext>
          </c:extLst>
        </c:ser>
        <c:ser>
          <c:idx val="1"/>
          <c:order val="1"/>
          <c:tx>
            <c:strRef>
              <c:f>Sheet1!$C$1</c:f>
              <c:strCache>
                <c:ptCount val="1"/>
                <c:pt idx="0">
                  <c:v>2020</c:v>
                </c:pt>
              </c:strCache>
            </c:strRef>
          </c:tx>
          <c:spPr>
            <a:solidFill>
              <a:srgbClr val="FFC52F"/>
            </a:solidFill>
            <a:ln>
              <a:noFill/>
            </a:ln>
            <a:effectLst/>
          </c:spPr>
          <c:invertIfNegative val="0"/>
          <c:cat>
            <c:strRef>
              <c:f>Sheet1!$A$2:$A$6</c:f>
              <c:strCache>
                <c:ptCount val="5"/>
                <c:pt idx="0">
                  <c:v>Under 
$30,000</c:v>
                </c:pt>
                <c:pt idx="1">
                  <c:v>$30,000–
44,999</c:v>
                </c:pt>
                <c:pt idx="2">
                  <c:v>$45,000–
74,999</c:v>
                </c:pt>
                <c:pt idx="3">
                  <c:v>$75,000 
and Over</c:v>
                </c:pt>
                <c:pt idx="4">
                  <c:v>All Households</c:v>
                </c:pt>
              </c:strCache>
            </c:strRef>
          </c:cat>
          <c:val>
            <c:numRef>
              <c:f>Sheet1!$C$2:$C$6</c:f>
              <c:numCache>
                <c:formatCode>0.0</c:formatCode>
                <c:ptCount val="5"/>
                <c:pt idx="0">
                  <c:v>73.3</c:v>
                </c:pt>
                <c:pt idx="1">
                  <c:v>46.35</c:v>
                </c:pt>
                <c:pt idx="2">
                  <c:v>25.33</c:v>
                </c:pt>
                <c:pt idx="3">
                  <c:v>6.78</c:v>
                </c:pt>
                <c:pt idx="4">
                  <c:v>29.91</c:v>
                </c:pt>
              </c:numCache>
            </c:numRef>
          </c:val>
          <c:extLst>
            <c:ext xmlns:c16="http://schemas.microsoft.com/office/drawing/2014/chart" uri="{C3380CC4-5D6E-409C-BE32-E72D297353CC}">
              <c16:uniqueId val="{00000001-6375-4AEF-9E08-D3FAB1008AA3}"/>
            </c:ext>
          </c:extLst>
        </c:ser>
        <c:dLbls>
          <c:showLegendKey val="0"/>
          <c:showVal val="0"/>
          <c:showCatName val="0"/>
          <c:showSerName val="0"/>
          <c:showPercent val="0"/>
          <c:showBubbleSize val="0"/>
        </c:dLbls>
        <c:gapWidth val="50"/>
        <c:axId val="769859528"/>
        <c:axId val="769861824"/>
      </c:barChart>
      <c:catAx>
        <c:axId val="769859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000000"/>
                </a:solidFill>
                <a:latin typeface="+mn-lt"/>
                <a:ea typeface="+mn-ea"/>
                <a:cs typeface="+mn-cs"/>
              </a:defRPr>
            </a:pPr>
            <a:endParaRPr lang="en-US"/>
          </a:p>
        </c:txPr>
        <c:crossAx val="769861824"/>
        <c:crosses val="autoZero"/>
        <c:auto val="1"/>
        <c:lblAlgn val="ctr"/>
        <c:lblOffset val="100"/>
        <c:noMultiLvlLbl val="0"/>
      </c:catAx>
      <c:valAx>
        <c:axId val="7698618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000000"/>
                </a:solidFill>
                <a:latin typeface="+mn-lt"/>
                <a:ea typeface="+mn-ea"/>
                <a:cs typeface="+mn-cs"/>
              </a:defRPr>
            </a:pPr>
            <a:endParaRPr lang="en-US"/>
          </a:p>
        </c:txPr>
        <c:crossAx val="769859528"/>
        <c:crosses val="autoZero"/>
        <c:crossBetween val="between"/>
      </c:valAx>
      <c:spPr>
        <a:noFill/>
        <a:ln>
          <a:noFill/>
        </a:ln>
        <a:effectLst/>
      </c:spPr>
    </c:plotArea>
    <c:legend>
      <c:legendPos val="b"/>
      <c:layout>
        <c:manualLayout>
          <c:xMode val="edge"/>
          <c:yMode val="edge"/>
          <c:x val="0"/>
          <c:y val="0.93279134207588199"/>
          <c:w val="0.23790965894167812"/>
          <c:h val="6.2538263835549682E-2"/>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976930368687524E-2"/>
          <c:y val="2.3980101977125773E-2"/>
          <c:w val="0.90019174686497505"/>
          <c:h val="0.74754463233098067"/>
        </c:manualLayout>
      </c:layout>
      <c:lineChart>
        <c:grouping val="standard"/>
        <c:varyColors val="0"/>
        <c:ser>
          <c:idx val="2"/>
          <c:order val="0"/>
          <c:tx>
            <c:strRef>
              <c:f>Sheet1!$D$2</c:f>
              <c:strCache>
                <c:ptCount val="1"/>
                <c:pt idx="0">
                  <c:v>Unemployment Rate</c:v>
                </c:pt>
              </c:strCache>
            </c:strRef>
          </c:tx>
          <c:spPr>
            <a:ln w="63500" cap="rnd">
              <a:solidFill>
                <a:schemeClr val="accent3"/>
              </a:solidFill>
              <a:round/>
            </a:ln>
            <a:effectLst/>
          </c:spPr>
          <c:marker>
            <c:symbol val="none"/>
          </c:marker>
          <c:cat>
            <c:numRef>
              <c:f>Sheet1!$A$3:$A$35</c:f>
              <c:numCache>
                <c:formatCode>General</c:formatCode>
                <c:ptCount val="33"/>
                <c:pt idx="0">
                  <c:v>2020</c:v>
                </c:pt>
                <c:pt idx="1">
                  <c:v>2020</c:v>
                </c:pt>
                <c:pt idx="2">
                  <c:v>2020</c:v>
                </c:pt>
                <c:pt idx="3">
                  <c:v>2020</c:v>
                </c:pt>
                <c:pt idx="4">
                  <c:v>2020</c:v>
                </c:pt>
                <c:pt idx="5">
                  <c:v>2020</c:v>
                </c:pt>
                <c:pt idx="6">
                  <c:v>2020</c:v>
                </c:pt>
                <c:pt idx="7">
                  <c:v>2020</c:v>
                </c:pt>
                <c:pt idx="8">
                  <c:v>2020</c:v>
                </c:pt>
                <c:pt idx="9">
                  <c:v>2020</c:v>
                </c:pt>
                <c:pt idx="10">
                  <c:v>2020</c:v>
                </c:pt>
                <c:pt idx="11">
                  <c:v>2020</c:v>
                </c:pt>
                <c:pt idx="12">
                  <c:v>2021</c:v>
                </c:pt>
                <c:pt idx="13">
                  <c:v>2021</c:v>
                </c:pt>
                <c:pt idx="14">
                  <c:v>2021</c:v>
                </c:pt>
                <c:pt idx="15">
                  <c:v>2021</c:v>
                </c:pt>
                <c:pt idx="16">
                  <c:v>2021</c:v>
                </c:pt>
                <c:pt idx="17">
                  <c:v>2021</c:v>
                </c:pt>
                <c:pt idx="18">
                  <c:v>2021</c:v>
                </c:pt>
                <c:pt idx="19">
                  <c:v>2021</c:v>
                </c:pt>
                <c:pt idx="20">
                  <c:v>2021</c:v>
                </c:pt>
                <c:pt idx="21">
                  <c:v>2021</c:v>
                </c:pt>
                <c:pt idx="22">
                  <c:v>2021</c:v>
                </c:pt>
                <c:pt idx="23">
                  <c:v>2021</c:v>
                </c:pt>
                <c:pt idx="24">
                  <c:v>2022</c:v>
                </c:pt>
                <c:pt idx="25">
                  <c:v>2022</c:v>
                </c:pt>
                <c:pt idx="26">
                  <c:v>2022</c:v>
                </c:pt>
                <c:pt idx="27">
                  <c:v>2022</c:v>
                </c:pt>
                <c:pt idx="28">
                  <c:v>2022</c:v>
                </c:pt>
                <c:pt idx="29">
                  <c:v>2022</c:v>
                </c:pt>
                <c:pt idx="30">
                  <c:v>2022</c:v>
                </c:pt>
                <c:pt idx="31">
                  <c:v>2022</c:v>
                </c:pt>
                <c:pt idx="32">
                  <c:v>2022</c:v>
                </c:pt>
              </c:numCache>
            </c:numRef>
          </c:cat>
          <c:val>
            <c:numRef>
              <c:f>Sheet1!$D$3:$D$35</c:f>
              <c:numCache>
                <c:formatCode>_(* #,##0.0_);_(* \(#,##0.0\);_(* "-"??_);_(@_)</c:formatCode>
                <c:ptCount val="33"/>
                <c:pt idx="0">
                  <c:v>3.5</c:v>
                </c:pt>
                <c:pt idx="1">
                  <c:v>3.5</c:v>
                </c:pt>
                <c:pt idx="2">
                  <c:v>4.4000000000000004</c:v>
                </c:pt>
                <c:pt idx="3">
                  <c:v>14.7</c:v>
                </c:pt>
                <c:pt idx="4">
                  <c:v>13.2</c:v>
                </c:pt>
                <c:pt idx="5">
                  <c:v>11</c:v>
                </c:pt>
                <c:pt idx="6">
                  <c:v>10.199999999999999</c:v>
                </c:pt>
                <c:pt idx="7">
                  <c:v>8.4</c:v>
                </c:pt>
                <c:pt idx="8">
                  <c:v>7.9</c:v>
                </c:pt>
                <c:pt idx="9">
                  <c:v>6.9</c:v>
                </c:pt>
                <c:pt idx="10">
                  <c:v>6.7</c:v>
                </c:pt>
                <c:pt idx="11">
                  <c:v>6.7</c:v>
                </c:pt>
                <c:pt idx="12">
                  <c:v>6.4</c:v>
                </c:pt>
                <c:pt idx="13">
                  <c:v>6.2</c:v>
                </c:pt>
                <c:pt idx="14">
                  <c:v>6</c:v>
                </c:pt>
                <c:pt idx="15">
                  <c:v>6</c:v>
                </c:pt>
                <c:pt idx="16">
                  <c:v>5.8</c:v>
                </c:pt>
                <c:pt idx="17">
                  <c:v>5.9</c:v>
                </c:pt>
                <c:pt idx="18">
                  <c:v>5.4</c:v>
                </c:pt>
                <c:pt idx="19">
                  <c:v>5.2</c:v>
                </c:pt>
                <c:pt idx="20">
                  <c:v>4.7</c:v>
                </c:pt>
                <c:pt idx="21">
                  <c:v>4.5999999999999996</c:v>
                </c:pt>
                <c:pt idx="22">
                  <c:v>4.2</c:v>
                </c:pt>
                <c:pt idx="23">
                  <c:v>3.9</c:v>
                </c:pt>
                <c:pt idx="24">
                  <c:v>4</c:v>
                </c:pt>
                <c:pt idx="25">
                  <c:v>3.8</c:v>
                </c:pt>
                <c:pt idx="26">
                  <c:v>3.6</c:v>
                </c:pt>
                <c:pt idx="27">
                  <c:v>3.6</c:v>
                </c:pt>
                <c:pt idx="28">
                  <c:v>3.6</c:v>
                </c:pt>
                <c:pt idx="29">
                  <c:v>3.6</c:v>
                </c:pt>
                <c:pt idx="30">
                  <c:v>3.5</c:v>
                </c:pt>
                <c:pt idx="31">
                  <c:v>3.7</c:v>
                </c:pt>
              </c:numCache>
            </c:numRef>
          </c:val>
          <c:smooth val="0"/>
          <c:extLst>
            <c:ext xmlns:c16="http://schemas.microsoft.com/office/drawing/2014/chart" uri="{C3380CC4-5D6E-409C-BE32-E72D297353CC}">
              <c16:uniqueId val="{00000001-3CB4-462D-92AA-7376EF8AB32A}"/>
            </c:ext>
          </c:extLst>
        </c:ser>
        <c:ser>
          <c:idx val="3"/>
          <c:order val="1"/>
          <c:tx>
            <c:strRef>
              <c:f>Sheet1!$E$2</c:f>
              <c:strCache>
                <c:ptCount val="1"/>
                <c:pt idx="0">
                  <c:v>Annual Growth in Wages and Salaries</c:v>
                </c:pt>
              </c:strCache>
            </c:strRef>
          </c:tx>
          <c:spPr>
            <a:ln w="60325" cap="rnd">
              <a:solidFill>
                <a:schemeClr val="accent5"/>
              </a:solidFill>
              <a:round/>
            </a:ln>
            <a:effectLst/>
          </c:spPr>
          <c:marker>
            <c:symbol val="none"/>
          </c:marker>
          <c:cat>
            <c:numRef>
              <c:f>Sheet1!$A$3:$A$35</c:f>
              <c:numCache>
                <c:formatCode>General</c:formatCode>
                <c:ptCount val="33"/>
                <c:pt idx="0">
                  <c:v>2020</c:v>
                </c:pt>
                <c:pt idx="1">
                  <c:v>2020</c:v>
                </c:pt>
                <c:pt idx="2">
                  <c:v>2020</c:v>
                </c:pt>
                <c:pt idx="3">
                  <c:v>2020</c:v>
                </c:pt>
                <c:pt idx="4">
                  <c:v>2020</c:v>
                </c:pt>
                <c:pt idx="5">
                  <c:v>2020</c:v>
                </c:pt>
                <c:pt idx="6">
                  <c:v>2020</c:v>
                </c:pt>
                <c:pt idx="7">
                  <c:v>2020</c:v>
                </c:pt>
                <c:pt idx="8">
                  <c:v>2020</c:v>
                </c:pt>
                <c:pt idx="9">
                  <c:v>2020</c:v>
                </c:pt>
                <c:pt idx="10">
                  <c:v>2020</c:v>
                </c:pt>
                <c:pt idx="11">
                  <c:v>2020</c:v>
                </c:pt>
                <c:pt idx="12">
                  <c:v>2021</c:v>
                </c:pt>
                <c:pt idx="13">
                  <c:v>2021</c:v>
                </c:pt>
                <c:pt idx="14">
                  <c:v>2021</c:v>
                </c:pt>
                <c:pt idx="15">
                  <c:v>2021</c:v>
                </c:pt>
                <c:pt idx="16">
                  <c:v>2021</c:v>
                </c:pt>
                <c:pt idx="17">
                  <c:v>2021</c:v>
                </c:pt>
                <c:pt idx="18">
                  <c:v>2021</c:v>
                </c:pt>
                <c:pt idx="19">
                  <c:v>2021</c:v>
                </c:pt>
                <c:pt idx="20">
                  <c:v>2021</c:v>
                </c:pt>
                <c:pt idx="21">
                  <c:v>2021</c:v>
                </c:pt>
                <c:pt idx="22">
                  <c:v>2021</c:v>
                </c:pt>
                <c:pt idx="23">
                  <c:v>2021</c:v>
                </c:pt>
                <c:pt idx="24">
                  <c:v>2022</c:v>
                </c:pt>
                <c:pt idx="25">
                  <c:v>2022</c:v>
                </c:pt>
                <c:pt idx="26">
                  <c:v>2022</c:v>
                </c:pt>
                <c:pt idx="27">
                  <c:v>2022</c:v>
                </c:pt>
                <c:pt idx="28">
                  <c:v>2022</c:v>
                </c:pt>
                <c:pt idx="29">
                  <c:v>2022</c:v>
                </c:pt>
                <c:pt idx="30">
                  <c:v>2022</c:v>
                </c:pt>
                <c:pt idx="31">
                  <c:v>2022</c:v>
                </c:pt>
                <c:pt idx="32">
                  <c:v>2022</c:v>
                </c:pt>
              </c:numCache>
            </c:numRef>
          </c:cat>
          <c:val>
            <c:numRef>
              <c:f>Sheet1!$E$3:$E$35</c:f>
              <c:numCache>
                <c:formatCode>0.0</c:formatCode>
                <c:ptCount val="33"/>
                <c:pt idx="0">
                  <c:v>3.3136999999999999</c:v>
                </c:pt>
                <c:pt idx="1">
                  <c:v>3.3136999999999999</c:v>
                </c:pt>
                <c:pt idx="2">
                  <c:v>3.3136999999999999</c:v>
                </c:pt>
                <c:pt idx="3">
                  <c:v>2.9239799999999998</c:v>
                </c:pt>
                <c:pt idx="4">
                  <c:v>2.9239799999999998</c:v>
                </c:pt>
                <c:pt idx="5">
                  <c:v>2.9239799999999998</c:v>
                </c:pt>
                <c:pt idx="6">
                  <c:v>2.6086999999999998</c:v>
                </c:pt>
                <c:pt idx="7">
                  <c:v>2.6086999999999998</c:v>
                </c:pt>
                <c:pt idx="8">
                  <c:v>2.6086999999999998</c:v>
                </c:pt>
                <c:pt idx="9">
                  <c:v>2.8077800000000002</c:v>
                </c:pt>
                <c:pt idx="10">
                  <c:v>2.8077800000000002</c:v>
                </c:pt>
                <c:pt idx="11">
                  <c:v>2.8077800000000002</c:v>
                </c:pt>
                <c:pt idx="12">
                  <c:v>2.9935900000000002</c:v>
                </c:pt>
                <c:pt idx="13">
                  <c:v>2.9935900000000002</c:v>
                </c:pt>
                <c:pt idx="14">
                  <c:v>2.9935900000000002</c:v>
                </c:pt>
                <c:pt idx="15">
                  <c:v>3.5511400000000002</c:v>
                </c:pt>
                <c:pt idx="16">
                  <c:v>3.5511400000000002</c:v>
                </c:pt>
                <c:pt idx="17">
                  <c:v>3.5511400000000002</c:v>
                </c:pt>
                <c:pt idx="18">
                  <c:v>4.5903999999999998</c:v>
                </c:pt>
                <c:pt idx="19">
                  <c:v>4.5903999999999998</c:v>
                </c:pt>
                <c:pt idx="20">
                  <c:v>4.5903999999999998</c:v>
                </c:pt>
                <c:pt idx="21">
                  <c:v>4.9019599999999999</c:v>
                </c:pt>
                <c:pt idx="22">
                  <c:v>4.9019599999999999</c:v>
                </c:pt>
                <c:pt idx="23">
                  <c:v>4.9019599999999999</c:v>
                </c:pt>
                <c:pt idx="24">
                  <c:v>4.9827000000000004</c:v>
                </c:pt>
                <c:pt idx="25">
                  <c:v>4.9827000000000004</c:v>
                </c:pt>
                <c:pt idx="26">
                  <c:v>4.9827000000000004</c:v>
                </c:pt>
                <c:pt idx="27">
                  <c:v>5.6927300000000001</c:v>
                </c:pt>
                <c:pt idx="28">
                  <c:v>5.6927300000000001</c:v>
                </c:pt>
                <c:pt idx="29">
                  <c:v>5.6927300000000001</c:v>
                </c:pt>
              </c:numCache>
            </c:numRef>
          </c:val>
          <c:smooth val="0"/>
          <c:extLst>
            <c:ext xmlns:c16="http://schemas.microsoft.com/office/drawing/2014/chart" uri="{C3380CC4-5D6E-409C-BE32-E72D297353CC}">
              <c16:uniqueId val="{00000001-F0FB-4622-9716-E450805E3123}"/>
            </c:ext>
          </c:extLst>
        </c:ser>
        <c:dLbls>
          <c:showLegendKey val="0"/>
          <c:showVal val="0"/>
          <c:showCatName val="0"/>
          <c:showSerName val="0"/>
          <c:showPercent val="0"/>
          <c:showBubbleSize val="0"/>
        </c:dLbls>
        <c:smooth val="0"/>
        <c:axId val="308807072"/>
        <c:axId val="308807464"/>
        <c:extLst/>
      </c:lineChart>
      <c:catAx>
        <c:axId val="308807072"/>
        <c:scaling>
          <c:orientation val="minMax"/>
        </c:scaling>
        <c:delete val="0"/>
        <c:axPos val="b"/>
        <c:numFmt formatCode="General" sourceLinked="1"/>
        <c:majorTickMark val="out"/>
        <c:minorTickMark val="none"/>
        <c:tickLblPos val="low"/>
        <c:spPr>
          <a:noFill/>
          <a:ln w="6350" cap="flat" cmpd="sng" algn="ctr">
            <a:solidFill>
              <a:schemeClr val="bg1">
                <a:lumMod val="6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308807464"/>
        <c:crosses val="autoZero"/>
        <c:auto val="1"/>
        <c:lblAlgn val="ctr"/>
        <c:lblOffset val="100"/>
        <c:tickLblSkip val="24"/>
        <c:noMultiLvlLbl val="0"/>
      </c:catAx>
      <c:valAx>
        <c:axId val="308807464"/>
        <c:scaling>
          <c:orientation val="minMax"/>
        </c:scaling>
        <c:delete val="0"/>
        <c:axPos val="l"/>
        <c:majorGridlines>
          <c:spPr>
            <a:ln w="6350" cap="flat" cmpd="sng" algn="ctr">
              <a:solidFill>
                <a:schemeClr val="tx1">
                  <a:lumMod val="40000"/>
                  <a:lumOff val="60000"/>
                </a:schemeClr>
              </a:solidFill>
              <a:prstDash val="dash"/>
              <a:round/>
            </a:ln>
            <a:effectLst/>
          </c:spPr>
        </c:majorGridlines>
        <c:numFmt formatCode="#,##0"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308807072"/>
        <c:crosses val="autoZero"/>
        <c:crossBetween val="between"/>
      </c:valAx>
      <c:spPr>
        <a:noFill/>
        <a:ln>
          <a:noFill/>
        </a:ln>
        <a:effectLst/>
      </c:spPr>
    </c:plotArea>
    <c:legend>
      <c:legendPos val="b"/>
      <c:layout>
        <c:manualLayout>
          <c:xMode val="edge"/>
          <c:yMode val="edge"/>
          <c:x val="6.4913496896055412E-2"/>
          <c:y val="0.87827117454787706"/>
          <c:w val="0.54415902411961337"/>
          <c:h val="6.5879724748202168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50000"/>
                  </a:schemeClr>
                </a:solidFill>
                <a:latin typeface="+mn-lt"/>
                <a:ea typeface="+mn-ea"/>
                <a:cs typeface="+mn-cs"/>
              </a:defRPr>
            </a:pPr>
            <a:r>
              <a:rPr lang="en-US" sz="1400" b="1">
                <a:solidFill>
                  <a:schemeClr val="tx1">
                    <a:lumMod val="50000"/>
                  </a:schemeClr>
                </a:solidFill>
              </a:rPr>
              <a:t>Share of Households</a:t>
            </a:r>
            <a:r>
              <a:rPr lang="en-US" sz="1400" b="1" baseline="0">
                <a:solidFill>
                  <a:schemeClr val="tx1">
                    <a:lumMod val="50000"/>
                  </a:schemeClr>
                </a:solidFill>
              </a:rPr>
              <a:t> with Cost Burdens (Percent)</a:t>
            </a:r>
            <a:endParaRPr lang="en-US" sz="1400" b="1">
              <a:solidFill>
                <a:schemeClr val="tx1">
                  <a:lumMod val="50000"/>
                </a:schemeClr>
              </a:solidFill>
            </a:endParaRPr>
          </a:p>
        </c:rich>
      </c:tx>
      <c:layout>
        <c:manualLayout>
          <c:xMode val="edge"/>
          <c:yMode val="edge"/>
          <c:x val="5.8470456770721578E-4"/>
          <c:y val="3.0211480362537764E-3"/>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4.4015207679056589E-2"/>
          <c:y val="0.10487921727062147"/>
          <c:w val="0.94390683459379543"/>
          <c:h val="0.63715073000353362"/>
        </c:manualLayout>
      </c:layout>
      <c:barChart>
        <c:barDir val="col"/>
        <c:grouping val="stacked"/>
        <c:varyColors val="0"/>
        <c:ser>
          <c:idx val="0"/>
          <c:order val="0"/>
          <c:tx>
            <c:strRef>
              <c:f>Sheet1!$B$1</c:f>
              <c:strCache>
                <c:ptCount val="1"/>
                <c:pt idx="0">
                  <c:v>Severely Burdened</c:v>
                </c:pt>
              </c:strCache>
            </c:strRef>
          </c:tx>
          <c:spPr>
            <a:solidFill>
              <a:srgbClr val="FF4D00"/>
            </a:solidFill>
            <a:ln>
              <a:noFill/>
            </a:ln>
            <a:effectLst/>
          </c:spPr>
          <c:invertIfNegative val="0"/>
          <c:cat>
            <c:strRef>
              <c:f>Sheet1!$A$2:$A$12</c:f>
              <c:strCache>
                <c:ptCount val="11"/>
                <c:pt idx="0">
                  <c:v>Renters</c:v>
                </c:pt>
                <c:pt idx="1">
                  <c:v>Homeowners</c:v>
                </c:pt>
                <c:pt idx="2">
                  <c:v>Under 
$30,000</c:v>
                </c:pt>
                <c:pt idx="3">
                  <c:v>$30,000–
44,999</c:v>
                </c:pt>
                <c:pt idx="4">
                  <c:v>$45,000–
74,999</c:v>
                </c:pt>
                <c:pt idx="5">
                  <c:v>$75,000 
and Over</c:v>
                </c:pt>
                <c:pt idx="6">
                  <c:v>Black</c:v>
                </c:pt>
                <c:pt idx="7">
                  <c:v>Hispanic</c:v>
                </c:pt>
                <c:pt idx="8">
                  <c:v>Asian</c:v>
                </c:pt>
                <c:pt idx="9">
                  <c:v>White</c:v>
                </c:pt>
                <c:pt idx="10">
                  <c:v>All Households</c:v>
                </c:pt>
              </c:strCache>
            </c:strRef>
          </c:cat>
          <c:val>
            <c:numRef>
              <c:f>Sheet1!$B$2:$B$12</c:f>
              <c:numCache>
                <c:formatCode>0.0</c:formatCode>
                <c:ptCount val="11"/>
                <c:pt idx="0">
                  <c:v>24.17</c:v>
                </c:pt>
                <c:pt idx="1">
                  <c:v>9.31</c:v>
                </c:pt>
                <c:pt idx="2">
                  <c:v>51.7</c:v>
                </c:pt>
                <c:pt idx="3">
                  <c:v>14.9</c:v>
                </c:pt>
                <c:pt idx="4">
                  <c:v>4.8600000000000003</c:v>
                </c:pt>
                <c:pt idx="5">
                  <c:v>0.86</c:v>
                </c:pt>
                <c:pt idx="6">
                  <c:v>23</c:v>
                </c:pt>
                <c:pt idx="7">
                  <c:v>18.899999999999999</c:v>
                </c:pt>
                <c:pt idx="8">
                  <c:v>16.399999999999999</c:v>
                </c:pt>
                <c:pt idx="9">
                  <c:v>11.7</c:v>
                </c:pt>
                <c:pt idx="10">
                  <c:v>14.44</c:v>
                </c:pt>
              </c:numCache>
            </c:numRef>
          </c:val>
          <c:extLst>
            <c:ext xmlns:c16="http://schemas.microsoft.com/office/drawing/2014/chart" uri="{C3380CC4-5D6E-409C-BE32-E72D297353CC}">
              <c16:uniqueId val="{00000000-CA52-4245-884E-3E31AD991EE3}"/>
            </c:ext>
          </c:extLst>
        </c:ser>
        <c:ser>
          <c:idx val="1"/>
          <c:order val="1"/>
          <c:tx>
            <c:strRef>
              <c:f>Sheet1!$C$1</c:f>
              <c:strCache>
                <c:ptCount val="1"/>
                <c:pt idx="0">
                  <c:v>Moderately Burdened</c:v>
                </c:pt>
              </c:strCache>
            </c:strRef>
          </c:tx>
          <c:spPr>
            <a:solidFill>
              <a:srgbClr val="FFC52F"/>
            </a:solidFill>
            <a:ln>
              <a:noFill/>
            </a:ln>
            <a:effectLst/>
          </c:spPr>
          <c:invertIfNegative val="0"/>
          <c:cat>
            <c:strRef>
              <c:f>Sheet1!$A$2:$A$12</c:f>
              <c:strCache>
                <c:ptCount val="11"/>
                <c:pt idx="0">
                  <c:v>Renters</c:v>
                </c:pt>
                <c:pt idx="1">
                  <c:v>Homeowners</c:v>
                </c:pt>
                <c:pt idx="2">
                  <c:v>Under 
$30,000</c:v>
                </c:pt>
                <c:pt idx="3">
                  <c:v>$30,000–
44,999</c:v>
                </c:pt>
                <c:pt idx="4">
                  <c:v>$45,000–
74,999</c:v>
                </c:pt>
                <c:pt idx="5">
                  <c:v>$75,000 
and Over</c:v>
                </c:pt>
                <c:pt idx="6">
                  <c:v>Black</c:v>
                </c:pt>
                <c:pt idx="7">
                  <c:v>Hispanic</c:v>
                </c:pt>
                <c:pt idx="8">
                  <c:v>Asian</c:v>
                </c:pt>
                <c:pt idx="9">
                  <c:v>White</c:v>
                </c:pt>
                <c:pt idx="10">
                  <c:v>All Households</c:v>
                </c:pt>
              </c:strCache>
            </c:strRef>
          </c:cat>
          <c:val>
            <c:numRef>
              <c:f>Sheet1!$C$2:$C$12</c:f>
              <c:numCache>
                <c:formatCode>0.0</c:formatCode>
                <c:ptCount val="11"/>
                <c:pt idx="0">
                  <c:v>22.07</c:v>
                </c:pt>
                <c:pt idx="1">
                  <c:v>11.99</c:v>
                </c:pt>
                <c:pt idx="2">
                  <c:v>21.6</c:v>
                </c:pt>
                <c:pt idx="3">
                  <c:v>31.45</c:v>
                </c:pt>
                <c:pt idx="4">
                  <c:v>20.47</c:v>
                </c:pt>
                <c:pt idx="5">
                  <c:v>5.92</c:v>
                </c:pt>
                <c:pt idx="6">
                  <c:v>19.899999999999999</c:v>
                </c:pt>
                <c:pt idx="7">
                  <c:v>19.7</c:v>
                </c:pt>
                <c:pt idx="8">
                  <c:v>15.6</c:v>
                </c:pt>
                <c:pt idx="9">
                  <c:v>13.7</c:v>
                </c:pt>
                <c:pt idx="10">
                  <c:v>15.47</c:v>
                </c:pt>
              </c:numCache>
            </c:numRef>
          </c:val>
          <c:extLst>
            <c:ext xmlns:c16="http://schemas.microsoft.com/office/drawing/2014/chart" uri="{C3380CC4-5D6E-409C-BE32-E72D297353CC}">
              <c16:uniqueId val="{00000001-CA52-4245-884E-3E31AD991EE3}"/>
            </c:ext>
          </c:extLst>
        </c:ser>
        <c:dLbls>
          <c:showLegendKey val="0"/>
          <c:showVal val="0"/>
          <c:showCatName val="0"/>
          <c:showSerName val="0"/>
          <c:showPercent val="0"/>
          <c:showBubbleSize val="0"/>
        </c:dLbls>
        <c:gapWidth val="150"/>
        <c:overlap val="100"/>
        <c:axId val="749639176"/>
        <c:axId val="749643440"/>
      </c:barChart>
      <c:catAx>
        <c:axId val="749639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crossAx val="749643440"/>
        <c:crosses val="autoZero"/>
        <c:auto val="1"/>
        <c:lblAlgn val="ctr"/>
        <c:lblOffset val="100"/>
        <c:noMultiLvlLbl val="0"/>
      </c:catAx>
      <c:valAx>
        <c:axId val="749643440"/>
        <c:scaling>
          <c:orientation val="minMax"/>
        </c:scaling>
        <c:delete val="0"/>
        <c:axPos val="l"/>
        <c:majorGridlines>
          <c:spPr>
            <a:ln w="6350" cap="flat" cmpd="sng" algn="ctr">
              <a:solidFill>
                <a:schemeClr val="bg1">
                  <a:lumMod val="85000"/>
                </a:schemeClr>
              </a:solidFill>
              <a:prstDash val="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crossAx val="749639176"/>
        <c:crosses val="autoZero"/>
        <c:crossBetween val="between"/>
      </c:valAx>
      <c:spPr>
        <a:noFill/>
        <a:ln>
          <a:noFill/>
        </a:ln>
        <a:effectLst/>
      </c:spPr>
    </c:plotArea>
    <c:legend>
      <c:legendPos val="b"/>
      <c:layout>
        <c:manualLayout>
          <c:xMode val="edge"/>
          <c:yMode val="edge"/>
          <c:x val="2.2565117872481636E-4"/>
          <c:y val="0.93374988382174606"/>
          <c:w val="0.31749354278834829"/>
          <c:h val="5.4958263383173625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1400" b="1" i="0" u="none" strike="noStrike" kern="1200" spc="0" baseline="0">
                <a:solidFill>
                  <a:schemeClr val="tx1">
                    <a:lumMod val="50000"/>
                  </a:schemeClr>
                </a:solidFill>
                <a:latin typeface="+mn-lt"/>
                <a:ea typeface="+mn-ea"/>
                <a:cs typeface="+mn-cs"/>
              </a:defRPr>
            </a:pPr>
            <a:r>
              <a:rPr lang="en-US" sz="1400"/>
              <a:t>Share</a:t>
            </a:r>
            <a:r>
              <a:rPr lang="en-US" sz="1400" baseline="0"/>
              <a:t> of Households Behind on Rent (Percent)</a:t>
            </a:r>
            <a:endParaRPr lang="en-US" sz="1400"/>
          </a:p>
        </c:rich>
      </c:tx>
      <c:layout>
        <c:manualLayout>
          <c:xMode val="edge"/>
          <c:yMode val="edge"/>
          <c:x val="1.6996980510568211E-2"/>
          <c:y val="3.6253776435045321E-2"/>
        </c:manualLayout>
      </c:layout>
      <c:overlay val="0"/>
      <c:spPr>
        <a:noFill/>
        <a:ln>
          <a:noFill/>
        </a:ln>
        <a:effectLst/>
      </c:spPr>
      <c:txPr>
        <a:bodyPr rot="0" spcFirstLastPara="1" vertOverflow="ellipsis" vert="horz" wrap="square" anchor="ctr" anchorCtr="1"/>
        <a:lstStyle/>
        <a:p>
          <a:pPr algn="l">
            <a:defRPr sz="14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5.0056776065435703E-2"/>
          <c:y val="0.136739012679987"/>
          <c:w val="0.9356166177827826"/>
          <c:h val="0.65548199150143438"/>
        </c:manualLayout>
      </c:layout>
      <c:barChart>
        <c:barDir val="col"/>
        <c:grouping val="clustered"/>
        <c:varyColors val="0"/>
        <c:ser>
          <c:idx val="0"/>
          <c:order val="0"/>
          <c:tx>
            <c:strRef>
              <c:f>Sheet1!$B$1</c:f>
              <c:strCache>
                <c:ptCount val="1"/>
                <c:pt idx="0">
                  <c:v>Behind on Rent</c:v>
                </c:pt>
              </c:strCache>
            </c:strRef>
          </c:tx>
          <c:spPr>
            <a:solidFill>
              <a:srgbClr val="FFC52F"/>
            </a:solidFill>
            <a:ln>
              <a:noFill/>
            </a:ln>
            <a:effectLst/>
          </c:spPr>
          <c:invertIfNegative val="0"/>
          <c:dPt>
            <c:idx val="5"/>
            <c:invertIfNegative val="0"/>
            <c:bubble3D val="0"/>
            <c:spPr>
              <a:solidFill>
                <a:srgbClr val="FF4D00"/>
              </a:solidFill>
              <a:ln>
                <a:noFill/>
              </a:ln>
              <a:effectLst/>
            </c:spPr>
            <c:extLst>
              <c:ext xmlns:c16="http://schemas.microsoft.com/office/drawing/2014/chart" uri="{C3380CC4-5D6E-409C-BE32-E72D297353CC}">
                <c16:uniqueId val="{00000000-CB47-4884-A083-FAB4BE72E5FE}"/>
              </c:ext>
            </c:extLst>
          </c:dPt>
          <c:dPt>
            <c:idx val="6"/>
            <c:invertIfNegative val="0"/>
            <c:bubble3D val="0"/>
            <c:spPr>
              <a:solidFill>
                <a:srgbClr val="FF4D00"/>
              </a:solidFill>
              <a:ln>
                <a:noFill/>
              </a:ln>
              <a:effectLst/>
            </c:spPr>
            <c:extLst>
              <c:ext xmlns:c16="http://schemas.microsoft.com/office/drawing/2014/chart" uri="{C3380CC4-5D6E-409C-BE32-E72D297353CC}">
                <c16:uniqueId val="{00000001-CB47-4884-A083-FAB4BE72E5FE}"/>
              </c:ext>
            </c:extLst>
          </c:dPt>
          <c:dPt>
            <c:idx val="7"/>
            <c:invertIfNegative val="0"/>
            <c:bubble3D val="0"/>
            <c:spPr>
              <a:solidFill>
                <a:srgbClr val="FF4D00"/>
              </a:solidFill>
              <a:ln>
                <a:noFill/>
              </a:ln>
              <a:effectLst/>
            </c:spPr>
            <c:extLst>
              <c:ext xmlns:c16="http://schemas.microsoft.com/office/drawing/2014/chart" uri="{C3380CC4-5D6E-409C-BE32-E72D297353CC}">
                <c16:uniqueId val="{00000002-CB47-4884-A083-FAB4BE72E5FE}"/>
              </c:ext>
            </c:extLst>
          </c:dPt>
          <c:dPt>
            <c:idx val="8"/>
            <c:invertIfNegative val="0"/>
            <c:bubble3D val="0"/>
            <c:spPr>
              <a:solidFill>
                <a:srgbClr val="FF4D00"/>
              </a:solidFill>
              <a:ln>
                <a:noFill/>
              </a:ln>
              <a:effectLst/>
            </c:spPr>
            <c:extLst>
              <c:ext xmlns:c16="http://schemas.microsoft.com/office/drawing/2014/chart" uri="{C3380CC4-5D6E-409C-BE32-E72D297353CC}">
                <c16:uniqueId val="{00000003-CB47-4884-A083-FAB4BE72E5FE}"/>
              </c:ext>
            </c:extLst>
          </c:dPt>
          <c:dPt>
            <c:idx val="9"/>
            <c:invertIfNegative val="0"/>
            <c:bubble3D val="0"/>
            <c:spPr>
              <a:solidFill>
                <a:srgbClr val="00A0DF"/>
              </a:solidFill>
              <a:ln>
                <a:noFill/>
              </a:ln>
              <a:effectLst/>
            </c:spPr>
            <c:extLst>
              <c:ext xmlns:c16="http://schemas.microsoft.com/office/drawing/2014/chart" uri="{C3380CC4-5D6E-409C-BE32-E72D297353CC}">
                <c16:uniqueId val="{00000004-CB47-4884-A083-FAB4BE72E5FE}"/>
              </c:ext>
            </c:extLst>
          </c:dPt>
          <c:dPt>
            <c:idx val="10"/>
            <c:invertIfNegative val="0"/>
            <c:bubble3D val="0"/>
            <c:spPr>
              <a:solidFill>
                <a:srgbClr val="FFC52F"/>
              </a:solidFill>
              <a:ln>
                <a:noFill/>
              </a:ln>
              <a:effectLst/>
            </c:spPr>
            <c:extLst>
              <c:ext xmlns:c16="http://schemas.microsoft.com/office/drawing/2014/chart" uri="{C3380CC4-5D6E-409C-BE32-E72D297353CC}">
                <c16:uniqueId val="{0000000E-BBDA-41AC-917A-9D9E1675FE8B}"/>
              </c:ext>
            </c:extLst>
          </c:dPt>
          <c:dLbls>
            <c:delete val="1"/>
          </c:dLbls>
          <c:cat>
            <c:strRef>
              <c:f>Sheet1!$A$2:$A$11</c:f>
              <c:strCache>
                <c:ptCount val="10"/>
                <c:pt idx="0">
                  <c:v>Less Than $25,000</c:v>
                </c:pt>
                <c:pt idx="1">
                  <c:v>$25,000– 34,999</c:v>
                </c:pt>
                <c:pt idx="2">
                  <c:v>$35,000– 49,999</c:v>
                </c:pt>
                <c:pt idx="3">
                  <c:v>$50,000– 74,999</c:v>
                </c:pt>
                <c:pt idx="4">
                  <c:v>$75,000 and Over</c:v>
                </c:pt>
                <c:pt idx="5">
                  <c:v>Black</c:v>
                </c:pt>
                <c:pt idx="6">
                  <c:v>Hispanic</c:v>
                </c:pt>
                <c:pt idx="7">
                  <c:v>Asian</c:v>
                </c:pt>
                <c:pt idx="8">
                  <c:v>White</c:v>
                </c:pt>
                <c:pt idx="9">
                  <c:v>All Renter Households </c:v>
                </c:pt>
              </c:strCache>
            </c:strRef>
          </c:cat>
          <c:val>
            <c:numRef>
              <c:f>Sheet1!$B$2:$B$11</c:f>
              <c:numCache>
                <c:formatCode>General</c:formatCode>
                <c:ptCount val="10"/>
                <c:pt idx="0">
                  <c:v>20.79</c:v>
                </c:pt>
                <c:pt idx="1">
                  <c:v>17.29</c:v>
                </c:pt>
                <c:pt idx="2">
                  <c:v>16.87</c:v>
                </c:pt>
                <c:pt idx="3">
                  <c:v>6.76</c:v>
                </c:pt>
                <c:pt idx="4">
                  <c:v>4.45</c:v>
                </c:pt>
                <c:pt idx="5">
                  <c:v>23.76</c:v>
                </c:pt>
                <c:pt idx="6">
                  <c:v>18.190000000000001</c:v>
                </c:pt>
                <c:pt idx="7">
                  <c:v>15.61</c:v>
                </c:pt>
                <c:pt idx="8">
                  <c:v>9.61</c:v>
                </c:pt>
                <c:pt idx="9">
                  <c:v>14.22</c:v>
                </c:pt>
              </c:numCache>
            </c:numRef>
          </c:val>
          <c:extLst>
            <c:ext xmlns:c16="http://schemas.microsoft.com/office/drawing/2014/chart" uri="{C3380CC4-5D6E-409C-BE32-E72D297353CC}">
              <c16:uniqueId val="{00000000-C347-44D6-B583-CDDE753BDE27}"/>
            </c:ext>
          </c:extLst>
        </c:ser>
        <c:dLbls>
          <c:dLblPos val="inEnd"/>
          <c:showLegendKey val="0"/>
          <c:showVal val="1"/>
          <c:showCatName val="0"/>
          <c:showSerName val="0"/>
          <c:showPercent val="0"/>
          <c:showBubbleSize val="0"/>
        </c:dLbls>
        <c:gapWidth val="100"/>
        <c:axId val="2723360"/>
        <c:axId val="2725552"/>
      </c:barChart>
      <c:catAx>
        <c:axId val="2723360"/>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lumMod val="50000"/>
                      </a:schemeClr>
                    </a:solidFill>
                    <a:latin typeface="+mn-lt"/>
                    <a:ea typeface="+mn-ea"/>
                    <a:cs typeface="+mn-cs"/>
                  </a:defRPr>
                </a:pPr>
                <a:r>
                  <a:rPr lang="en-US" b="1">
                    <a:solidFill>
                      <a:schemeClr val="tx1">
                        <a:lumMod val="50000"/>
                      </a:schemeClr>
                    </a:solidFill>
                  </a:rPr>
                  <a:t>Household Income</a:t>
                </a:r>
                <a:r>
                  <a:rPr lang="en-US" b="1" baseline="0">
                    <a:solidFill>
                      <a:schemeClr val="tx1">
                        <a:lumMod val="50000"/>
                      </a:schemeClr>
                    </a:solidFill>
                  </a:rPr>
                  <a:t> 					Race/Ethnicity</a:t>
                </a:r>
                <a:endParaRPr lang="en-US" b="1">
                  <a:solidFill>
                    <a:schemeClr val="tx1">
                      <a:lumMod val="50000"/>
                    </a:schemeClr>
                  </a:solidFill>
                </a:endParaRPr>
              </a:p>
            </c:rich>
          </c:tx>
          <c:layout>
            <c:manualLayout>
              <c:xMode val="edge"/>
              <c:yMode val="edge"/>
              <c:x val="0.22005286808267824"/>
              <c:y val="0.94229607250755276"/>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50000"/>
                    </a:schemeClr>
                  </a:solidFill>
                  <a:latin typeface="+mn-lt"/>
                  <a:ea typeface="+mn-ea"/>
                  <a:cs typeface="+mn-cs"/>
                </a:defRPr>
              </a:pPr>
              <a:endParaRPr lang="en-US"/>
            </a:p>
          </c:txPr>
        </c:title>
        <c:numFmt formatCode="General" sourceLinked="1"/>
        <c:majorTickMark val="out"/>
        <c:minorTickMark val="none"/>
        <c:tickLblPos val="nextTo"/>
        <c:spPr>
          <a:noFill/>
          <a:ln w="6350" cap="flat" cmpd="sng" algn="ctr">
            <a:solidFill>
              <a:schemeClr val="bg1">
                <a:lumMod val="6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schemeClr>
                </a:solidFill>
                <a:latin typeface="+mn-lt"/>
                <a:ea typeface="+mn-ea"/>
                <a:cs typeface="+mn-cs"/>
              </a:defRPr>
            </a:pPr>
            <a:endParaRPr lang="en-US"/>
          </a:p>
        </c:txPr>
        <c:crossAx val="2725552"/>
        <c:crosses val="autoZero"/>
        <c:auto val="1"/>
        <c:lblAlgn val="ctr"/>
        <c:lblOffset val="100"/>
        <c:noMultiLvlLbl val="0"/>
      </c:catAx>
      <c:valAx>
        <c:axId val="2725552"/>
        <c:scaling>
          <c:orientation val="minMax"/>
        </c:scaling>
        <c:delete val="0"/>
        <c:axPos val="l"/>
        <c:majorGridlines>
          <c:spPr>
            <a:ln w="6350" cap="flat" cmpd="sng" algn="ctr">
              <a:solidFill>
                <a:schemeClr val="tx1">
                  <a:lumMod val="40000"/>
                  <a:lumOff val="60000"/>
                </a:schemeClr>
              </a:solidFill>
              <a:prstDash val="dash"/>
              <a:round/>
            </a:ln>
            <a:effectLst/>
          </c:spPr>
        </c:majorGridlines>
        <c:numFmt formatCode="#,##0"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33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sz="1200"/>
              <a:t>Average Annual Equity Gains (Dollars)</a:t>
            </a:r>
          </a:p>
        </c:rich>
      </c:tx>
      <c:layout>
        <c:manualLayout>
          <c:xMode val="edge"/>
          <c:yMode val="edge"/>
          <c:x val="0.19028776419394944"/>
          <c:y val="4.5445155959512498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2"/>
            <c:invertIfNegative val="0"/>
            <c:bubble3D val="0"/>
            <c:spPr>
              <a:solidFill>
                <a:schemeClr val="accent2"/>
              </a:solidFill>
              <a:ln>
                <a:noFill/>
              </a:ln>
              <a:effectLst/>
            </c:spPr>
            <c:extLst>
              <c:ext xmlns:c16="http://schemas.microsoft.com/office/drawing/2014/chart" uri="{C3380CC4-5D6E-409C-BE32-E72D297353CC}">
                <c16:uniqueId val="{00000005-3305-4A79-9A78-678BAB5EB49F}"/>
              </c:ext>
            </c:extLst>
          </c:dPt>
          <c:cat>
            <c:strRef>
              <c:f>Sheet1!$A$2:$A$4</c:f>
              <c:strCache>
                <c:ptCount val="3"/>
                <c:pt idx="0">
                  <c:v>2020:Q4</c:v>
                </c:pt>
                <c:pt idx="1">
                  <c:v>2021:Q4</c:v>
                </c:pt>
                <c:pt idx="2">
                  <c:v>2022:Q2</c:v>
                </c:pt>
              </c:strCache>
            </c:strRef>
          </c:cat>
          <c:val>
            <c:numRef>
              <c:f>Sheet1!$B$2:$B$4</c:f>
              <c:numCache>
                <c:formatCode>General</c:formatCode>
                <c:ptCount val="3"/>
                <c:pt idx="0">
                  <c:v>26300</c:v>
                </c:pt>
                <c:pt idx="1">
                  <c:v>55300</c:v>
                </c:pt>
                <c:pt idx="2">
                  <c:v>60200</c:v>
                </c:pt>
              </c:numCache>
            </c:numRef>
          </c:val>
          <c:extLst>
            <c:ext xmlns:c16="http://schemas.microsoft.com/office/drawing/2014/chart" uri="{C3380CC4-5D6E-409C-BE32-E72D297353CC}">
              <c16:uniqueId val="{00000000-3305-4A79-9A78-678BAB5EB49F}"/>
            </c:ext>
          </c:extLst>
        </c:ser>
        <c:dLbls>
          <c:showLegendKey val="0"/>
          <c:showVal val="0"/>
          <c:showCatName val="0"/>
          <c:showSerName val="0"/>
          <c:showPercent val="0"/>
          <c:showBubbleSize val="0"/>
        </c:dLbls>
        <c:gapWidth val="219"/>
        <c:overlap val="-27"/>
        <c:axId val="690159024"/>
        <c:axId val="690160336"/>
      </c:barChart>
      <c:catAx>
        <c:axId val="690159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90160336"/>
        <c:crosses val="autoZero"/>
        <c:auto val="1"/>
        <c:lblAlgn val="ctr"/>
        <c:lblOffset val="100"/>
        <c:noMultiLvlLbl val="0"/>
      </c:catAx>
      <c:valAx>
        <c:axId val="690160336"/>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901590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776486272549264E-2"/>
          <c:y val="2.3980101977125773E-2"/>
          <c:w val="0.90019174686497505"/>
          <c:h val="0.74754463233098067"/>
        </c:manualLayout>
      </c:layout>
      <c:barChart>
        <c:barDir val="col"/>
        <c:grouping val="clustered"/>
        <c:varyColors val="0"/>
        <c:dLbls>
          <c:showLegendKey val="0"/>
          <c:showVal val="0"/>
          <c:showCatName val="0"/>
          <c:showSerName val="0"/>
          <c:showPercent val="0"/>
          <c:showBubbleSize val="0"/>
        </c:dLbls>
        <c:gapWidth val="150"/>
        <c:axId val="308807072"/>
        <c:axId val="308807464"/>
        <c:extLst>
          <c:ext xmlns:c15="http://schemas.microsoft.com/office/drawing/2012/chart" uri="{02D57815-91ED-43cb-92C2-25804820EDAC}">
            <c15:filteredBarSeries>
              <c15:ser>
                <c:idx val="1"/>
                <c:order val="1"/>
                <c:tx>
                  <c:strRef>
                    <c:extLst>
                      <c:ext uri="{02D57815-91ED-43cb-92C2-25804820EDAC}">
                        <c15:formulaRef>
                          <c15:sqref>Sheet1!$C$2</c15:sqref>
                        </c15:formulaRef>
                      </c:ext>
                    </c:extLst>
                    <c:strCache>
                      <c:ptCount val="1"/>
                      <c:pt idx="0">
                        <c:v>Federal Funds Target Rate</c:v>
                      </c:pt>
                    </c:strCache>
                  </c:strRef>
                </c:tx>
                <c:spPr>
                  <a:solidFill>
                    <a:schemeClr val="accent2"/>
                  </a:solidFill>
                  <a:ln w="57150">
                    <a:noFill/>
                  </a:ln>
                  <a:effectLst/>
                </c:spPr>
                <c:invertIfNegative val="0"/>
                <c:cat>
                  <c:numRef>
                    <c:extLst>
                      <c:ext uri="{02D57815-91ED-43cb-92C2-25804820EDAC}">
                        <c15:formulaRef>
                          <c15:sqref>Sheet1!$A$3:$A$35</c15:sqref>
                        </c15:formulaRef>
                      </c:ext>
                    </c:extLst>
                    <c:numCache>
                      <c:formatCode>General</c:formatCode>
                      <c:ptCount val="33"/>
                      <c:pt idx="0">
                        <c:v>2020</c:v>
                      </c:pt>
                      <c:pt idx="1">
                        <c:v>2020</c:v>
                      </c:pt>
                      <c:pt idx="2">
                        <c:v>2020</c:v>
                      </c:pt>
                      <c:pt idx="3">
                        <c:v>2020</c:v>
                      </c:pt>
                      <c:pt idx="4">
                        <c:v>2020</c:v>
                      </c:pt>
                      <c:pt idx="5">
                        <c:v>2020</c:v>
                      </c:pt>
                      <c:pt idx="6">
                        <c:v>2020</c:v>
                      </c:pt>
                      <c:pt idx="7">
                        <c:v>2020</c:v>
                      </c:pt>
                      <c:pt idx="8">
                        <c:v>2020</c:v>
                      </c:pt>
                      <c:pt idx="9">
                        <c:v>2020</c:v>
                      </c:pt>
                      <c:pt idx="10">
                        <c:v>2020</c:v>
                      </c:pt>
                      <c:pt idx="11">
                        <c:v>2020</c:v>
                      </c:pt>
                      <c:pt idx="12">
                        <c:v>2021</c:v>
                      </c:pt>
                      <c:pt idx="13">
                        <c:v>2021</c:v>
                      </c:pt>
                      <c:pt idx="14">
                        <c:v>2021</c:v>
                      </c:pt>
                      <c:pt idx="15">
                        <c:v>2021</c:v>
                      </c:pt>
                      <c:pt idx="16">
                        <c:v>2021</c:v>
                      </c:pt>
                      <c:pt idx="17">
                        <c:v>2021</c:v>
                      </c:pt>
                      <c:pt idx="18">
                        <c:v>2021</c:v>
                      </c:pt>
                      <c:pt idx="19">
                        <c:v>2021</c:v>
                      </c:pt>
                      <c:pt idx="20">
                        <c:v>2021</c:v>
                      </c:pt>
                      <c:pt idx="21">
                        <c:v>2021</c:v>
                      </c:pt>
                      <c:pt idx="22">
                        <c:v>2021</c:v>
                      </c:pt>
                      <c:pt idx="23">
                        <c:v>2021</c:v>
                      </c:pt>
                      <c:pt idx="24">
                        <c:v>2022</c:v>
                      </c:pt>
                      <c:pt idx="25">
                        <c:v>2022</c:v>
                      </c:pt>
                      <c:pt idx="26">
                        <c:v>2022</c:v>
                      </c:pt>
                      <c:pt idx="27">
                        <c:v>2022</c:v>
                      </c:pt>
                      <c:pt idx="28">
                        <c:v>2022</c:v>
                      </c:pt>
                      <c:pt idx="29">
                        <c:v>2022</c:v>
                      </c:pt>
                      <c:pt idx="30">
                        <c:v>2022</c:v>
                      </c:pt>
                      <c:pt idx="31">
                        <c:v>2022</c:v>
                      </c:pt>
                      <c:pt idx="32">
                        <c:v>2022</c:v>
                      </c:pt>
                    </c:numCache>
                  </c:numRef>
                </c:cat>
                <c:val>
                  <c:numRef>
                    <c:extLst>
                      <c:ext uri="{02D57815-91ED-43cb-92C2-25804820EDAC}">
                        <c15:formulaRef>
                          <c15:sqref>Sheet1!$C$3:$C$35</c15:sqref>
                        </c15:formulaRef>
                      </c:ext>
                    </c:extLst>
                    <c:numCache>
                      <c:formatCode>General</c:formatCode>
                      <c:ptCount val="33"/>
                      <c:pt idx="0">
                        <c:v>1.75</c:v>
                      </c:pt>
                      <c:pt idx="1">
                        <c:v>1.75</c:v>
                      </c:pt>
                      <c:pt idx="2">
                        <c:v>0.78</c:v>
                      </c:pt>
                      <c:pt idx="3">
                        <c:v>0.25</c:v>
                      </c:pt>
                      <c:pt idx="4">
                        <c:v>0.25</c:v>
                      </c:pt>
                      <c:pt idx="5">
                        <c:v>0.25</c:v>
                      </c:pt>
                      <c:pt idx="6">
                        <c:v>0.25</c:v>
                      </c:pt>
                      <c:pt idx="7">
                        <c:v>0.25</c:v>
                      </c:pt>
                      <c:pt idx="8">
                        <c:v>0.25</c:v>
                      </c:pt>
                      <c:pt idx="9">
                        <c:v>0.25</c:v>
                      </c:pt>
                      <c:pt idx="10">
                        <c:v>0.25</c:v>
                      </c:pt>
                      <c:pt idx="11">
                        <c:v>0.25</c:v>
                      </c:pt>
                      <c:pt idx="12">
                        <c:v>0.25</c:v>
                      </c:pt>
                      <c:pt idx="13">
                        <c:v>0.25</c:v>
                      </c:pt>
                      <c:pt idx="14">
                        <c:v>0.25</c:v>
                      </c:pt>
                      <c:pt idx="15">
                        <c:v>0.25</c:v>
                      </c:pt>
                      <c:pt idx="16">
                        <c:v>0.25</c:v>
                      </c:pt>
                      <c:pt idx="17">
                        <c:v>0.25</c:v>
                      </c:pt>
                      <c:pt idx="18">
                        <c:v>0.25</c:v>
                      </c:pt>
                      <c:pt idx="19">
                        <c:v>0.25</c:v>
                      </c:pt>
                      <c:pt idx="20">
                        <c:v>0.25</c:v>
                      </c:pt>
                      <c:pt idx="21">
                        <c:v>0.25</c:v>
                      </c:pt>
                      <c:pt idx="22">
                        <c:v>0.25</c:v>
                      </c:pt>
                      <c:pt idx="23">
                        <c:v>0.25</c:v>
                      </c:pt>
                      <c:pt idx="24">
                        <c:v>0.25</c:v>
                      </c:pt>
                      <c:pt idx="25" formatCode="0.0">
                        <c:v>0.25</c:v>
                      </c:pt>
                      <c:pt idx="26" formatCode="0.0">
                        <c:v>0.37</c:v>
                      </c:pt>
                      <c:pt idx="27">
                        <c:v>0.5</c:v>
                      </c:pt>
                      <c:pt idx="28">
                        <c:v>0.94</c:v>
                      </c:pt>
                      <c:pt idx="29">
                        <c:v>1.38</c:v>
                      </c:pt>
                      <c:pt idx="30">
                        <c:v>1.85</c:v>
                      </c:pt>
                      <c:pt idx="31">
                        <c:v>2.5</c:v>
                      </c:pt>
                      <c:pt idx="32">
                        <c:v>2.5</c:v>
                      </c:pt>
                    </c:numCache>
                  </c:numRef>
                </c:val>
                <c:extLst>
                  <c:ext xmlns:c16="http://schemas.microsoft.com/office/drawing/2014/chart" uri="{C3380CC4-5D6E-409C-BE32-E72D297353CC}">
                    <c16:uniqueId val="{00000002-4738-4781-AF33-94E7723F8883}"/>
                  </c:ext>
                </c:extLst>
              </c15:ser>
            </c15:filteredBarSeries>
          </c:ext>
        </c:extLst>
      </c:barChart>
      <c:lineChart>
        <c:grouping val="standard"/>
        <c:varyColors val="0"/>
        <c:ser>
          <c:idx val="2"/>
          <c:order val="2"/>
          <c:tx>
            <c:strRef>
              <c:f>Sheet1!$D$2</c:f>
              <c:strCache>
                <c:ptCount val="1"/>
                <c:pt idx="0">
                  <c:v>Unemployment Rate</c:v>
                </c:pt>
              </c:strCache>
            </c:strRef>
          </c:tx>
          <c:spPr>
            <a:ln w="28575" cap="rnd">
              <a:solidFill>
                <a:schemeClr val="accent3"/>
              </a:solidFill>
              <a:round/>
            </a:ln>
            <a:effectLst/>
          </c:spPr>
          <c:marker>
            <c:symbol val="none"/>
          </c:marker>
          <c:cat>
            <c:numRef>
              <c:f>Sheet1!$A$3:$A$35</c:f>
              <c:numCache>
                <c:formatCode>General</c:formatCode>
                <c:ptCount val="33"/>
                <c:pt idx="0">
                  <c:v>2020</c:v>
                </c:pt>
                <c:pt idx="1">
                  <c:v>2020</c:v>
                </c:pt>
                <c:pt idx="2">
                  <c:v>2020</c:v>
                </c:pt>
                <c:pt idx="3">
                  <c:v>2020</c:v>
                </c:pt>
                <c:pt idx="4">
                  <c:v>2020</c:v>
                </c:pt>
                <c:pt idx="5">
                  <c:v>2020</c:v>
                </c:pt>
                <c:pt idx="6">
                  <c:v>2020</c:v>
                </c:pt>
                <c:pt idx="7">
                  <c:v>2020</c:v>
                </c:pt>
                <c:pt idx="8">
                  <c:v>2020</c:v>
                </c:pt>
                <c:pt idx="9">
                  <c:v>2020</c:v>
                </c:pt>
                <c:pt idx="10">
                  <c:v>2020</c:v>
                </c:pt>
                <c:pt idx="11">
                  <c:v>2020</c:v>
                </c:pt>
                <c:pt idx="12">
                  <c:v>2021</c:v>
                </c:pt>
                <c:pt idx="13">
                  <c:v>2021</c:v>
                </c:pt>
                <c:pt idx="14">
                  <c:v>2021</c:v>
                </c:pt>
                <c:pt idx="15">
                  <c:v>2021</c:v>
                </c:pt>
                <c:pt idx="16">
                  <c:v>2021</c:v>
                </c:pt>
                <c:pt idx="17">
                  <c:v>2021</c:v>
                </c:pt>
                <c:pt idx="18">
                  <c:v>2021</c:v>
                </c:pt>
                <c:pt idx="19">
                  <c:v>2021</c:v>
                </c:pt>
                <c:pt idx="20">
                  <c:v>2021</c:v>
                </c:pt>
                <c:pt idx="21">
                  <c:v>2021</c:v>
                </c:pt>
                <c:pt idx="22">
                  <c:v>2021</c:v>
                </c:pt>
                <c:pt idx="23">
                  <c:v>2021</c:v>
                </c:pt>
                <c:pt idx="24">
                  <c:v>2022</c:v>
                </c:pt>
                <c:pt idx="25">
                  <c:v>2022</c:v>
                </c:pt>
                <c:pt idx="26">
                  <c:v>2022</c:v>
                </c:pt>
                <c:pt idx="27">
                  <c:v>2022</c:v>
                </c:pt>
                <c:pt idx="28">
                  <c:v>2022</c:v>
                </c:pt>
                <c:pt idx="29">
                  <c:v>2022</c:v>
                </c:pt>
                <c:pt idx="30">
                  <c:v>2022</c:v>
                </c:pt>
                <c:pt idx="31">
                  <c:v>2022</c:v>
                </c:pt>
                <c:pt idx="32">
                  <c:v>2022</c:v>
                </c:pt>
              </c:numCache>
            </c:numRef>
          </c:cat>
          <c:val>
            <c:numRef>
              <c:f>Sheet1!$D$3:$D$35</c:f>
              <c:numCache>
                <c:formatCode>_(* #,##0.0_);_(* \(#,##0.0\);_(* "-"??_);_(@_)</c:formatCode>
                <c:ptCount val="33"/>
                <c:pt idx="0">
                  <c:v>3.5</c:v>
                </c:pt>
                <c:pt idx="1">
                  <c:v>3.5</c:v>
                </c:pt>
                <c:pt idx="2">
                  <c:v>4.4000000000000004</c:v>
                </c:pt>
                <c:pt idx="3">
                  <c:v>14.7</c:v>
                </c:pt>
                <c:pt idx="4">
                  <c:v>13.2</c:v>
                </c:pt>
                <c:pt idx="5">
                  <c:v>11</c:v>
                </c:pt>
                <c:pt idx="6">
                  <c:v>10.199999999999999</c:v>
                </c:pt>
                <c:pt idx="7">
                  <c:v>8.4</c:v>
                </c:pt>
                <c:pt idx="8">
                  <c:v>7.9</c:v>
                </c:pt>
                <c:pt idx="9">
                  <c:v>6.9</c:v>
                </c:pt>
                <c:pt idx="10">
                  <c:v>6.7</c:v>
                </c:pt>
                <c:pt idx="11">
                  <c:v>6.7</c:v>
                </c:pt>
                <c:pt idx="12">
                  <c:v>6.4</c:v>
                </c:pt>
                <c:pt idx="13">
                  <c:v>6.2</c:v>
                </c:pt>
                <c:pt idx="14">
                  <c:v>6</c:v>
                </c:pt>
                <c:pt idx="15">
                  <c:v>6</c:v>
                </c:pt>
                <c:pt idx="16">
                  <c:v>5.8</c:v>
                </c:pt>
                <c:pt idx="17">
                  <c:v>5.9</c:v>
                </c:pt>
                <c:pt idx="18">
                  <c:v>5.4</c:v>
                </c:pt>
                <c:pt idx="19">
                  <c:v>5.2</c:v>
                </c:pt>
                <c:pt idx="20">
                  <c:v>4.7</c:v>
                </c:pt>
                <c:pt idx="21">
                  <c:v>4.5999999999999996</c:v>
                </c:pt>
                <c:pt idx="22">
                  <c:v>4.2</c:v>
                </c:pt>
                <c:pt idx="23">
                  <c:v>3.9</c:v>
                </c:pt>
                <c:pt idx="24">
                  <c:v>4</c:v>
                </c:pt>
                <c:pt idx="25">
                  <c:v>3.8</c:v>
                </c:pt>
                <c:pt idx="26">
                  <c:v>3.6</c:v>
                </c:pt>
                <c:pt idx="27">
                  <c:v>3.6</c:v>
                </c:pt>
                <c:pt idx="28">
                  <c:v>3.6</c:v>
                </c:pt>
                <c:pt idx="29">
                  <c:v>3.6</c:v>
                </c:pt>
                <c:pt idx="30">
                  <c:v>3.5</c:v>
                </c:pt>
                <c:pt idx="31">
                  <c:v>3.7</c:v>
                </c:pt>
              </c:numCache>
            </c:numRef>
          </c:val>
          <c:smooth val="0"/>
          <c:extLst>
            <c:ext xmlns:c16="http://schemas.microsoft.com/office/drawing/2014/chart" uri="{C3380CC4-5D6E-409C-BE32-E72D297353CC}">
              <c16:uniqueId val="{00000001-3CB4-462D-92AA-7376EF8AB32A}"/>
            </c:ext>
          </c:extLst>
        </c:ser>
        <c:dLbls>
          <c:showLegendKey val="0"/>
          <c:showVal val="0"/>
          <c:showCatName val="0"/>
          <c:showSerName val="0"/>
          <c:showPercent val="0"/>
          <c:showBubbleSize val="0"/>
        </c:dLbls>
        <c:marker val="1"/>
        <c:smooth val="0"/>
        <c:axId val="308807072"/>
        <c:axId val="308807464"/>
        <c:extLst>
          <c:ext xmlns:c15="http://schemas.microsoft.com/office/drawing/2012/chart" uri="{02D57815-91ED-43cb-92C2-25804820EDAC}">
            <c15:filteredLineSeries>
              <c15:ser>
                <c:idx val="0"/>
                <c:order val="0"/>
                <c:tx>
                  <c:strRef>
                    <c:extLst>
                      <c:ext uri="{02D57815-91ED-43cb-92C2-25804820EDAC}">
                        <c15:formulaRef>
                          <c15:sqref>Sheet1!$B$2</c15:sqref>
                        </c15:formulaRef>
                      </c:ext>
                    </c:extLst>
                    <c:strCache>
                      <c:ptCount val="1"/>
                      <c:pt idx="0">
                        <c:v>Average 30-Year Fixed Rate Mortgage</c:v>
                      </c:pt>
                    </c:strCache>
                  </c:strRef>
                </c:tx>
                <c:spPr>
                  <a:ln w="57150" cap="rnd">
                    <a:solidFill>
                      <a:srgbClr val="FF4D00"/>
                    </a:solidFill>
                    <a:round/>
                  </a:ln>
                  <a:effectLst/>
                </c:spPr>
                <c:marker>
                  <c:symbol val="none"/>
                </c:marker>
                <c:cat>
                  <c:numRef>
                    <c:extLst>
                      <c:ext uri="{02D57815-91ED-43cb-92C2-25804820EDAC}">
                        <c15:formulaRef>
                          <c15:sqref>Sheet1!$A$3:$A$35</c15:sqref>
                        </c15:formulaRef>
                      </c:ext>
                    </c:extLst>
                    <c:numCache>
                      <c:formatCode>General</c:formatCode>
                      <c:ptCount val="33"/>
                      <c:pt idx="0">
                        <c:v>2020</c:v>
                      </c:pt>
                      <c:pt idx="1">
                        <c:v>2020</c:v>
                      </c:pt>
                      <c:pt idx="2">
                        <c:v>2020</c:v>
                      </c:pt>
                      <c:pt idx="3">
                        <c:v>2020</c:v>
                      </c:pt>
                      <c:pt idx="4">
                        <c:v>2020</c:v>
                      </c:pt>
                      <c:pt idx="5">
                        <c:v>2020</c:v>
                      </c:pt>
                      <c:pt idx="6">
                        <c:v>2020</c:v>
                      </c:pt>
                      <c:pt idx="7">
                        <c:v>2020</c:v>
                      </c:pt>
                      <c:pt idx="8">
                        <c:v>2020</c:v>
                      </c:pt>
                      <c:pt idx="9">
                        <c:v>2020</c:v>
                      </c:pt>
                      <c:pt idx="10">
                        <c:v>2020</c:v>
                      </c:pt>
                      <c:pt idx="11">
                        <c:v>2020</c:v>
                      </c:pt>
                      <c:pt idx="12">
                        <c:v>2021</c:v>
                      </c:pt>
                      <c:pt idx="13">
                        <c:v>2021</c:v>
                      </c:pt>
                      <c:pt idx="14">
                        <c:v>2021</c:v>
                      </c:pt>
                      <c:pt idx="15">
                        <c:v>2021</c:v>
                      </c:pt>
                      <c:pt idx="16">
                        <c:v>2021</c:v>
                      </c:pt>
                      <c:pt idx="17">
                        <c:v>2021</c:v>
                      </c:pt>
                      <c:pt idx="18">
                        <c:v>2021</c:v>
                      </c:pt>
                      <c:pt idx="19">
                        <c:v>2021</c:v>
                      </c:pt>
                      <c:pt idx="20">
                        <c:v>2021</c:v>
                      </c:pt>
                      <c:pt idx="21">
                        <c:v>2021</c:v>
                      </c:pt>
                      <c:pt idx="22">
                        <c:v>2021</c:v>
                      </c:pt>
                      <c:pt idx="23">
                        <c:v>2021</c:v>
                      </c:pt>
                      <c:pt idx="24">
                        <c:v>2022</c:v>
                      </c:pt>
                      <c:pt idx="25">
                        <c:v>2022</c:v>
                      </c:pt>
                      <c:pt idx="26">
                        <c:v>2022</c:v>
                      </c:pt>
                      <c:pt idx="27">
                        <c:v>2022</c:v>
                      </c:pt>
                      <c:pt idx="28">
                        <c:v>2022</c:v>
                      </c:pt>
                      <c:pt idx="29">
                        <c:v>2022</c:v>
                      </c:pt>
                      <c:pt idx="30">
                        <c:v>2022</c:v>
                      </c:pt>
                      <c:pt idx="31">
                        <c:v>2022</c:v>
                      </c:pt>
                      <c:pt idx="32">
                        <c:v>2022</c:v>
                      </c:pt>
                    </c:numCache>
                  </c:numRef>
                </c:cat>
                <c:val>
                  <c:numRef>
                    <c:extLst>
                      <c:ext uri="{02D57815-91ED-43cb-92C2-25804820EDAC}">
                        <c15:formulaRef>
                          <c15:sqref>Sheet1!$B$3:$B$35</c15:sqref>
                        </c15:formulaRef>
                      </c:ext>
                    </c:extLst>
                    <c:numCache>
                      <c:formatCode>General</c:formatCode>
                      <c:ptCount val="33"/>
                      <c:pt idx="0">
                        <c:v>3.62</c:v>
                      </c:pt>
                      <c:pt idx="1">
                        <c:v>3.47</c:v>
                      </c:pt>
                      <c:pt idx="2">
                        <c:v>3.45</c:v>
                      </c:pt>
                      <c:pt idx="3">
                        <c:v>3.31</c:v>
                      </c:pt>
                      <c:pt idx="4">
                        <c:v>3.23</c:v>
                      </c:pt>
                      <c:pt idx="5">
                        <c:v>3.16</c:v>
                      </c:pt>
                      <c:pt idx="6">
                        <c:v>3.02</c:v>
                      </c:pt>
                      <c:pt idx="7">
                        <c:v>2.94</c:v>
                      </c:pt>
                      <c:pt idx="8">
                        <c:v>2.89</c:v>
                      </c:pt>
                      <c:pt idx="9">
                        <c:v>2.83</c:v>
                      </c:pt>
                      <c:pt idx="10">
                        <c:v>2.77</c:v>
                      </c:pt>
                      <c:pt idx="11">
                        <c:v>2.68</c:v>
                      </c:pt>
                      <c:pt idx="12">
                        <c:v>2.74</c:v>
                      </c:pt>
                      <c:pt idx="13">
                        <c:v>2.81</c:v>
                      </c:pt>
                      <c:pt idx="14">
                        <c:v>3.08</c:v>
                      </c:pt>
                      <c:pt idx="15">
                        <c:v>3.06</c:v>
                      </c:pt>
                      <c:pt idx="16">
                        <c:v>2.96</c:v>
                      </c:pt>
                      <c:pt idx="17">
                        <c:v>2.98</c:v>
                      </c:pt>
                      <c:pt idx="18">
                        <c:v>2.87</c:v>
                      </c:pt>
                      <c:pt idx="19">
                        <c:v>2.84</c:v>
                      </c:pt>
                      <c:pt idx="20">
                        <c:v>2.9</c:v>
                      </c:pt>
                      <c:pt idx="21">
                        <c:v>3.07</c:v>
                      </c:pt>
                      <c:pt idx="22">
                        <c:v>3.07</c:v>
                      </c:pt>
                      <c:pt idx="23">
                        <c:v>3.1</c:v>
                      </c:pt>
                      <c:pt idx="24">
                        <c:v>3.45</c:v>
                      </c:pt>
                      <c:pt idx="25" formatCode="0.0">
                        <c:v>3.76</c:v>
                      </c:pt>
                      <c:pt idx="26" formatCode="0.0">
                        <c:v>4.17</c:v>
                      </c:pt>
                      <c:pt idx="27" formatCode="_(* #,##0.0_);_(* \(#,##0.0\);_(* &quot;-&quot;??_);_(@_)">
                        <c:v>4.9800000000000004</c:v>
                      </c:pt>
                      <c:pt idx="28" formatCode="_(* #,##0.0_);_(* \(#,##0.0\);_(* &quot;-&quot;??_);_(@_)">
                        <c:v>5.23</c:v>
                      </c:pt>
                      <c:pt idx="29" formatCode="_(* #,##0.0_);_(* \(#,##0.0\);_(* &quot;-&quot;??_);_(@_)">
                        <c:v>5.52</c:v>
                      </c:pt>
                      <c:pt idx="30" formatCode="_(* #,##0.0_);_(* \(#,##0.0\);_(* &quot;-&quot;??_);_(@_)">
                        <c:v>5.41</c:v>
                      </c:pt>
                      <c:pt idx="31" formatCode="_(* #,##0.0_);_(* \(#,##0.0\);_(* &quot;-&quot;??_);_(@_)">
                        <c:v>5.22</c:v>
                      </c:pt>
                      <c:pt idx="32" formatCode="_(* #,##0.0_);_(* \(#,##0.0\);_(* &quot;-&quot;??_);_(@_)">
                        <c:v>5.78</c:v>
                      </c:pt>
                    </c:numCache>
                  </c:numRef>
                </c:val>
                <c:smooth val="0"/>
                <c:extLst>
                  <c:ext xmlns:c16="http://schemas.microsoft.com/office/drawing/2014/chart" uri="{C3380CC4-5D6E-409C-BE32-E72D297353CC}">
                    <c16:uniqueId val="{00000001-4738-4781-AF33-94E7723F8883}"/>
                  </c:ext>
                </c:extLst>
              </c15:ser>
            </c15:filteredLineSeries>
          </c:ext>
        </c:extLst>
      </c:lineChart>
      <c:catAx>
        <c:axId val="308807072"/>
        <c:scaling>
          <c:orientation val="minMax"/>
        </c:scaling>
        <c:delete val="0"/>
        <c:axPos val="b"/>
        <c:numFmt formatCode="General" sourceLinked="1"/>
        <c:majorTickMark val="out"/>
        <c:minorTickMark val="none"/>
        <c:tickLblPos val="low"/>
        <c:spPr>
          <a:noFill/>
          <a:ln w="6350" cap="flat" cmpd="sng" algn="ctr">
            <a:solidFill>
              <a:schemeClr val="bg1">
                <a:lumMod val="6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308807464"/>
        <c:crosses val="autoZero"/>
        <c:auto val="1"/>
        <c:lblAlgn val="ctr"/>
        <c:lblOffset val="100"/>
        <c:tickLblSkip val="24"/>
        <c:noMultiLvlLbl val="0"/>
      </c:catAx>
      <c:valAx>
        <c:axId val="308807464"/>
        <c:scaling>
          <c:orientation val="minMax"/>
        </c:scaling>
        <c:delete val="0"/>
        <c:axPos val="l"/>
        <c:majorGridlines>
          <c:spPr>
            <a:ln w="6350" cap="flat" cmpd="sng" algn="ctr">
              <a:solidFill>
                <a:schemeClr val="tx1">
                  <a:lumMod val="40000"/>
                  <a:lumOff val="60000"/>
                </a:schemeClr>
              </a:solidFill>
              <a:prstDash val="dash"/>
              <a:round/>
            </a:ln>
            <a:effectLst/>
          </c:spPr>
        </c:majorGridlines>
        <c:numFmt formatCode="#,##0"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308807072"/>
        <c:crosses val="autoZero"/>
        <c:crossBetween val="between"/>
      </c:valAx>
      <c:spPr>
        <a:noFill/>
        <a:ln>
          <a:noFill/>
        </a:ln>
        <a:effectLst/>
      </c:spPr>
    </c:plotArea>
    <c:legend>
      <c:legendPos val="b"/>
      <c:layout>
        <c:manualLayout>
          <c:xMode val="edge"/>
          <c:yMode val="edge"/>
          <c:x val="0"/>
          <c:y val="0.85987211932246099"/>
          <c:w val="0.8028542533024623"/>
          <c:h val="0.10267783519903456"/>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50000"/>
                  </a:schemeClr>
                </a:solidFill>
                <a:latin typeface="+mn-lt"/>
                <a:ea typeface="+mn-ea"/>
                <a:cs typeface="+mn-cs"/>
              </a:defRPr>
            </a:pPr>
            <a:r>
              <a:rPr lang="en-US" sz="1400"/>
              <a:t>Existing</a:t>
            </a:r>
            <a:r>
              <a:rPr lang="en-US" sz="1400" baseline="0"/>
              <a:t> Home Sales </a:t>
            </a:r>
            <a:r>
              <a:rPr lang="en-US" sz="1400"/>
              <a:t>(Thousands, SAAR)</a:t>
            </a:r>
          </a:p>
        </c:rich>
      </c:tx>
      <c:layout>
        <c:manualLayout>
          <c:xMode val="edge"/>
          <c:yMode val="edge"/>
          <c:x val="1.150699972550096E-2"/>
          <c:y val="1.812688821752266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5.0056776065435703E-2"/>
          <c:y val="0.136739012679987"/>
          <c:w val="0.93342058798637895"/>
          <c:h val="0.60549825154030956"/>
        </c:manualLayout>
      </c:layout>
      <c:lineChart>
        <c:grouping val="standard"/>
        <c:varyColors val="0"/>
        <c:ser>
          <c:idx val="0"/>
          <c:order val="0"/>
          <c:tx>
            <c:strRef>
              <c:f>Sheet1!$B$1</c:f>
              <c:strCache>
                <c:ptCount val="1"/>
                <c:pt idx="0">
                  <c:v>Existing Homes Sales</c:v>
                </c:pt>
              </c:strCache>
            </c:strRef>
          </c:tx>
          <c:spPr>
            <a:ln w="63500" cap="rnd">
              <a:solidFill>
                <a:srgbClr val="43273A"/>
              </a:solidFill>
              <a:round/>
            </a:ln>
            <a:effectLst/>
          </c:spPr>
          <c:marker>
            <c:symbol val="none"/>
          </c:marker>
          <c:cat>
            <c:numRef>
              <c:f>Sheet1!$A$2:$A$128</c:f>
              <c:numCache>
                <c:formatCode>d\-mmm</c:formatCode>
                <c:ptCount val="127"/>
                <c:pt idx="0">
                  <c:v>40939</c:v>
                </c:pt>
                <c:pt idx="1">
                  <c:v>40968</c:v>
                </c:pt>
                <c:pt idx="2">
                  <c:v>40999</c:v>
                </c:pt>
                <c:pt idx="3">
                  <c:v>41029</c:v>
                </c:pt>
                <c:pt idx="4">
                  <c:v>41060</c:v>
                </c:pt>
                <c:pt idx="5">
                  <c:v>41090</c:v>
                </c:pt>
                <c:pt idx="6">
                  <c:v>41121</c:v>
                </c:pt>
                <c:pt idx="7">
                  <c:v>41152</c:v>
                </c:pt>
                <c:pt idx="8">
                  <c:v>41182</c:v>
                </c:pt>
                <c:pt idx="9">
                  <c:v>41213</c:v>
                </c:pt>
                <c:pt idx="10">
                  <c:v>41243</c:v>
                </c:pt>
                <c:pt idx="11">
                  <c:v>41274</c:v>
                </c:pt>
                <c:pt idx="12">
                  <c:v>41305</c:v>
                </c:pt>
                <c:pt idx="13">
                  <c:v>41333</c:v>
                </c:pt>
                <c:pt idx="14">
                  <c:v>41364</c:v>
                </c:pt>
                <c:pt idx="15">
                  <c:v>41394</c:v>
                </c:pt>
                <c:pt idx="16">
                  <c:v>41425</c:v>
                </c:pt>
                <c:pt idx="17">
                  <c:v>41455</c:v>
                </c:pt>
                <c:pt idx="18">
                  <c:v>41486</c:v>
                </c:pt>
                <c:pt idx="19">
                  <c:v>41517</c:v>
                </c:pt>
                <c:pt idx="20">
                  <c:v>41547</c:v>
                </c:pt>
                <c:pt idx="21">
                  <c:v>41578</c:v>
                </c:pt>
                <c:pt idx="22">
                  <c:v>41608</c:v>
                </c:pt>
                <c:pt idx="23">
                  <c:v>41639</c:v>
                </c:pt>
                <c:pt idx="24">
                  <c:v>41670</c:v>
                </c:pt>
                <c:pt idx="25">
                  <c:v>41698</c:v>
                </c:pt>
                <c:pt idx="26">
                  <c:v>41729</c:v>
                </c:pt>
                <c:pt idx="27">
                  <c:v>41759</c:v>
                </c:pt>
                <c:pt idx="28">
                  <c:v>41790</c:v>
                </c:pt>
                <c:pt idx="29">
                  <c:v>41820</c:v>
                </c:pt>
                <c:pt idx="30">
                  <c:v>41851</c:v>
                </c:pt>
                <c:pt idx="31">
                  <c:v>41882</c:v>
                </c:pt>
                <c:pt idx="32">
                  <c:v>41912</c:v>
                </c:pt>
                <c:pt idx="33">
                  <c:v>41943</c:v>
                </c:pt>
                <c:pt idx="34">
                  <c:v>41973</c:v>
                </c:pt>
                <c:pt idx="35">
                  <c:v>42004</c:v>
                </c:pt>
                <c:pt idx="36">
                  <c:v>42035</c:v>
                </c:pt>
                <c:pt idx="37">
                  <c:v>42063</c:v>
                </c:pt>
                <c:pt idx="38">
                  <c:v>42094</c:v>
                </c:pt>
                <c:pt idx="39">
                  <c:v>42124</c:v>
                </c:pt>
                <c:pt idx="40">
                  <c:v>42155</c:v>
                </c:pt>
                <c:pt idx="41">
                  <c:v>42185</c:v>
                </c:pt>
                <c:pt idx="42">
                  <c:v>42216</c:v>
                </c:pt>
                <c:pt idx="43">
                  <c:v>42247</c:v>
                </c:pt>
                <c:pt idx="44">
                  <c:v>42277</c:v>
                </c:pt>
                <c:pt idx="45">
                  <c:v>42308</c:v>
                </c:pt>
                <c:pt idx="46">
                  <c:v>42338</c:v>
                </c:pt>
                <c:pt idx="47">
                  <c:v>42369</c:v>
                </c:pt>
                <c:pt idx="48">
                  <c:v>42400</c:v>
                </c:pt>
                <c:pt idx="49">
                  <c:v>42429</c:v>
                </c:pt>
                <c:pt idx="50">
                  <c:v>42460</c:v>
                </c:pt>
                <c:pt idx="51">
                  <c:v>42490</c:v>
                </c:pt>
                <c:pt idx="52">
                  <c:v>42521</c:v>
                </c:pt>
                <c:pt idx="53">
                  <c:v>42551</c:v>
                </c:pt>
                <c:pt idx="54">
                  <c:v>42582</c:v>
                </c:pt>
                <c:pt idx="55">
                  <c:v>42613</c:v>
                </c:pt>
                <c:pt idx="56">
                  <c:v>42643</c:v>
                </c:pt>
                <c:pt idx="57">
                  <c:v>42674</c:v>
                </c:pt>
                <c:pt idx="58">
                  <c:v>42704</c:v>
                </c:pt>
                <c:pt idx="59">
                  <c:v>42735</c:v>
                </c:pt>
                <c:pt idx="60">
                  <c:v>42766</c:v>
                </c:pt>
                <c:pt idx="61">
                  <c:v>42794</c:v>
                </c:pt>
                <c:pt idx="62">
                  <c:v>42825</c:v>
                </c:pt>
                <c:pt idx="63">
                  <c:v>42855</c:v>
                </c:pt>
                <c:pt idx="64">
                  <c:v>42886</c:v>
                </c:pt>
                <c:pt idx="65">
                  <c:v>42916</c:v>
                </c:pt>
                <c:pt idx="66">
                  <c:v>42947</c:v>
                </c:pt>
                <c:pt idx="67">
                  <c:v>42978</c:v>
                </c:pt>
                <c:pt idx="68">
                  <c:v>43008</c:v>
                </c:pt>
                <c:pt idx="69">
                  <c:v>43039</c:v>
                </c:pt>
                <c:pt idx="70">
                  <c:v>43069</c:v>
                </c:pt>
                <c:pt idx="71">
                  <c:v>43100</c:v>
                </c:pt>
                <c:pt idx="72">
                  <c:v>43131</c:v>
                </c:pt>
                <c:pt idx="73">
                  <c:v>43159</c:v>
                </c:pt>
                <c:pt idx="74">
                  <c:v>43190</c:v>
                </c:pt>
                <c:pt idx="75">
                  <c:v>43220</c:v>
                </c:pt>
                <c:pt idx="76">
                  <c:v>43251</c:v>
                </c:pt>
                <c:pt idx="77">
                  <c:v>43281</c:v>
                </c:pt>
                <c:pt idx="78">
                  <c:v>43312</c:v>
                </c:pt>
                <c:pt idx="79">
                  <c:v>43343</c:v>
                </c:pt>
                <c:pt idx="80">
                  <c:v>43373</c:v>
                </c:pt>
                <c:pt idx="81">
                  <c:v>43404</c:v>
                </c:pt>
                <c:pt idx="82">
                  <c:v>43434</c:v>
                </c:pt>
                <c:pt idx="83">
                  <c:v>43465</c:v>
                </c:pt>
                <c:pt idx="84">
                  <c:v>43496</c:v>
                </c:pt>
                <c:pt idx="85">
                  <c:v>43524</c:v>
                </c:pt>
                <c:pt idx="86">
                  <c:v>43555</c:v>
                </c:pt>
                <c:pt idx="87">
                  <c:v>43585</c:v>
                </c:pt>
                <c:pt idx="88">
                  <c:v>43616</c:v>
                </c:pt>
                <c:pt idx="89">
                  <c:v>43646</c:v>
                </c:pt>
                <c:pt idx="90">
                  <c:v>43677</c:v>
                </c:pt>
                <c:pt idx="91">
                  <c:v>43708</c:v>
                </c:pt>
                <c:pt idx="92">
                  <c:v>43738</c:v>
                </c:pt>
                <c:pt idx="93">
                  <c:v>43769</c:v>
                </c:pt>
                <c:pt idx="94">
                  <c:v>43799</c:v>
                </c:pt>
                <c:pt idx="95">
                  <c:v>43830</c:v>
                </c:pt>
                <c:pt idx="96">
                  <c:v>43861</c:v>
                </c:pt>
                <c:pt idx="97">
                  <c:v>43890</c:v>
                </c:pt>
                <c:pt idx="98">
                  <c:v>43921</c:v>
                </c:pt>
                <c:pt idx="99">
                  <c:v>43951</c:v>
                </c:pt>
                <c:pt idx="100">
                  <c:v>43982</c:v>
                </c:pt>
                <c:pt idx="101">
                  <c:v>44012</c:v>
                </c:pt>
                <c:pt idx="102">
                  <c:v>44043</c:v>
                </c:pt>
                <c:pt idx="103">
                  <c:v>44074</c:v>
                </c:pt>
                <c:pt idx="104">
                  <c:v>44104</c:v>
                </c:pt>
                <c:pt idx="105">
                  <c:v>44135</c:v>
                </c:pt>
                <c:pt idx="106">
                  <c:v>44165</c:v>
                </c:pt>
                <c:pt idx="107">
                  <c:v>44196</c:v>
                </c:pt>
                <c:pt idx="108">
                  <c:v>44227</c:v>
                </c:pt>
                <c:pt idx="109">
                  <c:v>44255</c:v>
                </c:pt>
                <c:pt idx="110">
                  <c:v>44286</c:v>
                </c:pt>
                <c:pt idx="111">
                  <c:v>44316</c:v>
                </c:pt>
                <c:pt idx="112">
                  <c:v>44347</c:v>
                </c:pt>
                <c:pt idx="113">
                  <c:v>44377</c:v>
                </c:pt>
                <c:pt idx="114">
                  <c:v>44408</c:v>
                </c:pt>
                <c:pt idx="115">
                  <c:v>44439</c:v>
                </c:pt>
                <c:pt idx="116">
                  <c:v>44469</c:v>
                </c:pt>
                <c:pt idx="117">
                  <c:v>44500</c:v>
                </c:pt>
                <c:pt idx="118">
                  <c:v>44530</c:v>
                </c:pt>
                <c:pt idx="119">
                  <c:v>44561</c:v>
                </c:pt>
                <c:pt idx="120">
                  <c:v>44592</c:v>
                </c:pt>
                <c:pt idx="121">
                  <c:v>44620</c:v>
                </c:pt>
                <c:pt idx="122">
                  <c:v>44651</c:v>
                </c:pt>
                <c:pt idx="123">
                  <c:v>44681</c:v>
                </c:pt>
                <c:pt idx="124">
                  <c:v>44712</c:v>
                </c:pt>
                <c:pt idx="125">
                  <c:v>44742</c:v>
                </c:pt>
                <c:pt idx="126">
                  <c:v>44773</c:v>
                </c:pt>
              </c:numCache>
            </c:numRef>
          </c:cat>
          <c:val>
            <c:numRef>
              <c:f>Sheet1!$B$2:$B$128</c:f>
              <c:numCache>
                <c:formatCode>General</c:formatCode>
                <c:ptCount val="127"/>
                <c:pt idx="0">
                  <c:v>4480</c:v>
                </c:pt>
                <c:pt idx="1">
                  <c:v>4580</c:v>
                </c:pt>
                <c:pt idx="2">
                  <c:v>4520</c:v>
                </c:pt>
                <c:pt idx="3">
                  <c:v>4590</c:v>
                </c:pt>
                <c:pt idx="4">
                  <c:v>4600</c:v>
                </c:pt>
                <c:pt idx="5">
                  <c:v>4470</c:v>
                </c:pt>
                <c:pt idx="6">
                  <c:v>4530</c:v>
                </c:pt>
                <c:pt idx="7">
                  <c:v>4760</c:v>
                </c:pt>
                <c:pt idx="8">
                  <c:v>4710</c:v>
                </c:pt>
                <c:pt idx="9">
                  <c:v>4790</c:v>
                </c:pt>
                <c:pt idx="10">
                  <c:v>4960</c:v>
                </c:pt>
                <c:pt idx="11">
                  <c:v>4890</c:v>
                </c:pt>
                <c:pt idx="12">
                  <c:v>4980</c:v>
                </c:pt>
                <c:pt idx="13">
                  <c:v>5060</c:v>
                </c:pt>
                <c:pt idx="14">
                  <c:v>5070</c:v>
                </c:pt>
                <c:pt idx="15">
                  <c:v>5090</c:v>
                </c:pt>
                <c:pt idx="16">
                  <c:v>5140</c:v>
                </c:pt>
                <c:pt idx="17">
                  <c:v>5110</c:v>
                </c:pt>
                <c:pt idx="18">
                  <c:v>5270</c:v>
                </c:pt>
                <c:pt idx="19">
                  <c:v>5260</c:v>
                </c:pt>
                <c:pt idx="20">
                  <c:v>5140</c:v>
                </c:pt>
                <c:pt idx="21">
                  <c:v>5040</c:v>
                </c:pt>
                <c:pt idx="22">
                  <c:v>4920</c:v>
                </c:pt>
                <c:pt idx="23">
                  <c:v>4860</c:v>
                </c:pt>
                <c:pt idx="24">
                  <c:v>4740</c:v>
                </c:pt>
                <c:pt idx="25">
                  <c:v>4720</c:v>
                </c:pt>
                <c:pt idx="26">
                  <c:v>4740</c:v>
                </c:pt>
                <c:pt idx="27">
                  <c:v>4780</c:v>
                </c:pt>
                <c:pt idx="28">
                  <c:v>4900</c:v>
                </c:pt>
                <c:pt idx="29">
                  <c:v>4970</c:v>
                </c:pt>
                <c:pt idx="30">
                  <c:v>4990</c:v>
                </c:pt>
                <c:pt idx="31">
                  <c:v>4960</c:v>
                </c:pt>
                <c:pt idx="32">
                  <c:v>5030</c:v>
                </c:pt>
                <c:pt idx="33">
                  <c:v>5140</c:v>
                </c:pt>
                <c:pt idx="34">
                  <c:v>5040</c:v>
                </c:pt>
                <c:pt idx="35">
                  <c:v>5070</c:v>
                </c:pt>
                <c:pt idx="36">
                  <c:v>4920</c:v>
                </c:pt>
                <c:pt idx="37">
                  <c:v>5080</c:v>
                </c:pt>
                <c:pt idx="38">
                  <c:v>5250</c:v>
                </c:pt>
                <c:pt idx="39">
                  <c:v>5170</c:v>
                </c:pt>
                <c:pt idx="40">
                  <c:v>5250</c:v>
                </c:pt>
                <c:pt idx="41">
                  <c:v>5360</c:v>
                </c:pt>
                <c:pt idx="42">
                  <c:v>5440</c:v>
                </c:pt>
                <c:pt idx="43">
                  <c:v>5360</c:v>
                </c:pt>
                <c:pt idx="44">
                  <c:v>5410</c:v>
                </c:pt>
                <c:pt idx="45">
                  <c:v>5280</c:v>
                </c:pt>
                <c:pt idx="46">
                  <c:v>4780</c:v>
                </c:pt>
                <c:pt idx="47">
                  <c:v>5440</c:v>
                </c:pt>
                <c:pt idx="48">
                  <c:v>5430</c:v>
                </c:pt>
                <c:pt idx="49">
                  <c:v>5260</c:v>
                </c:pt>
                <c:pt idx="50">
                  <c:v>5340</c:v>
                </c:pt>
                <c:pt idx="51">
                  <c:v>5470</c:v>
                </c:pt>
                <c:pt idx="52">
                  <c:v>5440</c:v>
                </c:pt>
                <c:pt idx="53">
                  <c:v>5470</c:v>
                </c:pt>
                <c:pt idx="54">
                  <c:v>5370</c:v>
                </c:pt>
                <c:pt idx="55">
                  <c:v>5400</c:v>
                </c:pt>
                <c:pt idx="56">
                  <c:v>5470</c:v>
                </c:pt>
                <c:pt idx="57">
                  <c:v>5560</c:v>
                </c:pt>
                <c:pt idx="58">
                  <c:v>5510</c:v>
                </c:pt>
                <c:pt idx="59">
                  <c:v>5520</c:v>
                </c:pt>
                <c:pt idx="60">
                  <c:v>5670</c:v>
                </c:pt>
                <c:pt idx="61">
                  <c:v>5450</c:v>
                </c:pt>
                <c:pt idx="62">
                  <c:v>5610</c:v>
                </c:pt>
                <c:pt idx="63">
                  <c:v>5560</c:v>
                </c:pt>
                <c:pt idx="64">
                  <c:v>5590</c:v>
                </c:pt>
                <c:pt idx="65">
                  <c:v>5490</c:v>
                </c:pt>
                <c:pt idx="66">
                  <c:v>5460</c:v>
                </c:pt>
                <c:pt idx="67">
                  <c:v>5390</c:v>
                </c:pt>
                <c:pt idx="68">
                  <c:v>5450</c:v>
                </c:pt>
                <c:pt idx="69">
                  <c:v>5460</c:v>
                </c:pt>
                <c:pt idx="70">
                  <c:v>5620</c:v>
                </c:pt>
                <c:pt idx="71">
                  <c:v>5570</c:v>
                </c:pt>
                <c:pt idx="72">
                  <c:v>5410</c:v>
                </c:pt>
                <c:pt idx="73">
                  <c:v>5480</c:v>
                </c:pt>
                <c:pt idx="74">
                  <c:v>5530</c:v>
                </c:pt>
                <c:pt idx="75">
                  <c:v>5470</c:v>
                </c:pt>
                <c:pt idx="76">
                  <c:v>5430</c:v>
                </c:pt>
                <c:pt idx="77">
                  <c:v>5450</c:v>
                </c:pt>
                <c:pt idx="78">
                  <c:v>5380</c:v>
                </c:pt>
                <c:pt idx="79">
                  <c:v>5310</c:v>
                </c:pt>
                <c:pt idx="80">
                  <c:v>5200</c:v>
                </c:pt>
                <c:pt idx="81">
                  <c:v>5160</c:v>
                </c:pt>
                <c:pt idx="82">
                  <c:v>5180</c:v>
                </c:pt>
                <c:pt idx="83">
                  <c:v>5010</c:v>
                </c:pt>
                <c:pt idx="84">
                  <c:v>4970</c:v>
                </c:pt>
                <c:pt idx="85">
                  <c:v>5310</c:v>
                </c:pt>
                <c:pt idx="86">
                  <c:v>5250</c:v>
                </c:pt>
                <c:pt idx="87">
                  <c:v>5310</c:v>
                </c:pt>
                <c:pt idx="88">
                  <c:v>5460</c:v>
                </c:pt>
                <c:pt idx="89">
                  <c:v>5390</c:v>
                </c:pt>
                <c:pt idx="90">
                  <c:v>5430</c:v>
                </c:pt>
                <c:pt idx="91">
                  <c:v>5470</c:v>
                </c:pt>
                <c:pt idx="92">
                  <c:v>5310</c:v>
                </c:pt>
                <c:pt idx="93">
                  <c:v>5290</c:v>
                </c:pt>
                <c:pt idx="94">
                  <c:v>5260</c:v>
                </c:pt>
                <c:pt idx="95">
                  <c:v>5450</c:v>
                </c:pt>
                <c:pt idx="96">
                  <c:v>5400</c:v>
                </c:pt>
                <c:pt idx="97">
                  <c:v>5620</c:v>
                </c:pt>
                <c:pt idx="98">
                  <c:v>5380</c:v>
                </c:pt>
                <c:pt idx="99">
                  <c:v>4440</c:v>
                </c:pt>
                <c:pt idx="100">
                  <c:v>4070</c:v>
                </c:pt>
                <c:pt idx="101">
                  <c:v>4840</c:v>
                </c:pt>
                <c:pt idx="102">
                  <c:v>5930</c:v>
                </c:pt>
                <c:pt idx="103">
                  <c:v>6050</c:v>
                </c:pt>
                <c:pt idx="104">
                  <c:v>6360</c:v>
                </c:pt>
                <c:pt idx="105">
                  <c:v>6580</c:v>
                </c:pt>
                <c:pt idx="106">
                  <c:v>6460</c:v>
                </c:pt>
                <c:pt idx="107">
                  <c:v>6530</c:v>
                </c:pt>
                <c:pt idx="108">
                  <c:v>6650</c:v>
                </c:pt>
                <c:pt idx="109">
                  <c:v>6170</c:v>
                </c:pt>
                <c:pt idx="110">
                  <c:v>6040</c:v>
                </c:pt>
                <c:pt idx="111">
                  <c:v>5960</c:v>
                </c:pt>
                <c:pt idx="112">
                  <c:v>5920</c:v>
                </c:pt>
                <c:pt idx="113">
                  <c:v>5970</c:v>
                </c:pt>
                <c:pt idx="114">
                  <c:v>6030</c:v>
                </c:pt>
                <c:pt idx="115">
                  <c:v>5990</c:v>
                </c:pt>
                <c:pt idx="116">
                  <c:v>6180</c:v>
                </c:pt>
                <c:pt idx="117">
                  <c:v>6190</c:v>
                </c:pt>
                <c:pt idx="118">
                  <c:v>6330</c:v>
                </c:pt>
                <c:pt idx="119">
                  <c:v>6090</c:v>
                </c:pt>
                <c:pt idx="120">
                  <c:v>6490</c:v>
                </c:pt>
                <c:pt idx="121">
                  <c:v>5930</c:v>
                </c:pt>
                <c:pt idx="122">
                  <c:v>5750</c:v>
                </c:pt>
                <c:pt idx="123">
                  <c:v>5600</c:v>
                </c:pt>
                <c:pt idx="124">
                  <c:v>5410</c:v>
                </c:pt>
                <c:pt idx="125">
                  <c:v>5110</c:v>
                </c:pt>
                <c:pt idx="126">
                  <c:v>4810</c:v>
                </c:pt>
              </c:numCache>
            </c:numRef>
          </c:val>
          <c:smooth val="0"/>
          <c:extLst>
            <c:ext xmlns:c16="http://schemas.microsoft.com/office/drawing/2014/chart" uri="{C3380CC4-5D6E-409C-BE32-E72D297353CC}">
              <c16:uniqueId val="{00000000-C347-44D6-B583-CDDE753BDE27}"/>
            </c:ext>
          </c:extLst>
        </c:ser>
        <c:dLbls>
          <c:showLegendKey val="0"/>
          <c:showVal val="0"/>
          <c:showCatName val="0"/>
          <c:showSerName val="0"/>
          <c:showPercent val="0"/>
          <c:showBubbleSize val="0"/>
        </c:dLbls>
        <c:smooth val="0"/>
        <c:axId val="2723360"/>
        <c:axId val="2725552"/>
      </c:lineChart>
      <c:dateAx>
        <c:axId val="2723360"/>
        <c:scaling>
          <c:orientation val="minMax"/>
        </c:scaling>
        <c:delete val="0"/>
        <c:axPos val="b"/>
        <c:numFmt formatCode="[$-409]mmm\-yy;@" sourceLinked="0"/>
        <c:majorTickMark val="out"/>
        <c:minorTickMark val="none"/>
        <c:tickLblPos val="nextTo"/>
        <c:spPr>
          <a:noFill/>
          <a:ln w="6350" cap="flat" cmpd="sng" algn="ctr">
            <a:solidFill>
              <a:schemeClr val="bg1">
                <a:lumMod val="6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5552"/>
        <c:crosses val="autoZero"/>
        <c:auto val="1"/>
        <c:lblOffset val="100"/>
        <c:baseTimeUnit val="months"/>
        <c:majorUnit val="6"/>
        <c:majorTimeUnit val="months"/>
      </c:dateAx>
      <c:valAx>
        <c:axId val="2725552"/>
        <c:scaling>
          <c:orientation val="minMax"/>
          <c:min val="0"/>
        </c:scaling>
        <c:delete val="0"/>
        <c:axPos val="l"/>
        <c:majorGridlines>
          <c:spPr>
            <a:ln w="6350" cap="flat" cmpd="sng" algn="ctr">
              <a:solidFill>
                <a:schemeClr val="tx1">
                  <a:lumMod val="40000"/>
                  <a:lumOff val="60000"/>
                </a:schemeClr>
              </a:solidFill>
              <a:prstDash val="dash"/>
              <a:round/>
            </a:ln>
            <a:effectLst/>
          </c:spPr>
        </c:majorGridlines>
        <c:numFmt formatCode="#,##0"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3360"/>
        <c:crossesAt val="1"/>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776486272549264E-2"/>
          <c:y val="2.3980101977125773E-2"/>
          <c:w val="0.90019174686497505"/>
          <c:h val="0.74754463233098067"/>
        </c:manualLayout>
      </c:layout>
      <c:lineChart>
        <c:grouping val="standard"/>
        <c:varyColors val="0"/>
        <c:ser>
          <c:idx val="0"/>
          <c:order val="0"/>
          <c:tx>
            <c:strRef>
              <c:f>Sheet1!$B$2</c:f>
              <c:strCache>
                <c:ptCount val="1"/>
                <c:pt idx="0">
                  <c:v>Nominal Prices</c:v>
                </c:pt>
              </c:strCache>
            </c:strRef>
          </c:tx>
          <c:spPr>
            <a:ln w="57150" cap="rnd">
              <a:solidFill>
                <a:srgbClr val="FF4D00"/>
              </a:solidFill>
              <a:round/>
            </a:ln>
            <a:effectLst/>
          </c:spPr>
          <c:marker>
            <c:symbol val="none"/>
          </c:marker>
          <c:cat>
            <c:numRef>
              <c:f>Sheet1!$A$3:$A$224</c:f>
              <c:numCache>
                <c:formatCode>General</c:formatCode>
                <c:ptCount val="222"/>
                <c:pt idx="0">
                  <c:v>2004</c:v>
                </c:pt>
                <c:pt idx="1">
                  <c:v>2004</c:v>
                </c:pt>
                <c:pt idx="2">
                  <c:v>2004</c:v>
                </c:pt>
                <c:pt idx="3">
                  <c:v>2004</c:v>
                </c:pt>
                <c:pt idx="4">
                  <c:v>2004</c:v>
                </c:pt>
                <c:pt idx="5">
                  <c:v>2004</c:v>
                </c:pt>
                <c:pt idx="6">
                  <c:v>2004</c:v>
                </c:pt>
                <c:pt idx="7">
                  <c:v>2004</c:v>
                </c:pt>
                <c:pt idx="8">
                  <c:v>2004</c:v>
                </c:pt>
                <c:pt idx="9">
                  <c:v>2004</c:v>
                </c:pt>
                <c:pt idx="10">
                  <c:v>2004</c:v>
                </c:pt>
                <c:pt idx="11">
                  <c:v>2004</c:v>
                </c:pt>
                <c:pt idx="12">
                  <c:v>2005</c:v>
                </c:pt>
                <c:pt idx="13">
                  <c:v>2005</c:v>
                </c:pt>
                <c:pt idx="14">
                  <c:v>2005</c:v>
                </c:pt>
                <c:pt idx="15">
                  <c:v>2005</c:v>
                </c:pt>
                <c:pt idx="16">
                  <c:v>2005</c:v>
                </c:pt>
                <c:pt idx="17">
                  <c:v>2005</c:v>
                </c:pt>
                <c:pt idx="18">
                  <c:v>2005</c:v>
                </c:pt>
                <c:pt idx="19">
                  <c:v>2005</c:v>
                </c:pt>
                <c:pt idx="20">
                  <c:v>2005</c:v>
                </c:pt>
                <c:pt idx="21">
                  <c:v>2005</c:v>
                </c:pt>
                <c:pt idx="22">
                  <c:v>2005</c:v>
                </c:pt>
                <c:pt idx="23">
                  <c:v>2005</c:v>
                </c:pt>
                <c:pt idx="24">
                  <c:v>2006</c:v>
                </c:pt>
                <c:pt idx="25">
                  <c:v>2006</c:v>
                </c:pt>
                <c:pt idx="26">
                  <c:v>2006</c:v>
                </c:pt>
                <c:pt idx="27">
                  <c:v>2006</c:v>
                </c:pt>
                <c:pt idx="28">
                  <c:v>2006</c:v>
                </c:pt>
                <c:pt idx="29">
                  <c:v>2006</c:v>
                </c:pt>
                <c:pt idx="30">
                  <c:v>2006</c:v>
                </c:pt>
                <c:pt idx="31">
                  <c:v>2006</c:v>
                </c:pt>
                <c:pt idx="32">
                  <c:v>2006</c:v>
                </c:pt>
                <c:pt idx="33">
                  <c:v>2006</c:v>
                </c:pt>
                <c:pt idx="34">
                  <c:v>2006</c:v>
                </c:pt>
                <c:pt idx="35">
                  <c:v>2006</c:v>
                </c:pt>
                <c:pt idx="36">
                  <c:v>2007</c:v>
                </c:pt>
                <c:pt idx="37">
                  <c:v>2007</c:v>
                </c:pt>
                <c:pt idx="38">
                  <c:v>2007</c:v>
                </c:pt>
                <c:pt idx="39">
                  <c:v>2007</c:v>
                </c:pt>
                <c:pt idx="40">
                  <c:v>2007</c:v>
                </c:pt>
                <c:pt idx="41">
                  <c:v>2007</c:v>
                </c:pt>
                <c:pt idx="42">
                  <c:v>2007</c:v>
                </c:pt>
                <c:pt idx="43">
                  <c:v>2007</c:v>
                </c:pt>
                <c:pt idx="44">
                  <c:v>2007</c:v>
                </c:pt>
                <c:pt idx="45">
                  <c:v>2007</c:v>
                </c:pt>
                <c:pt idx="46">
                  <c:v>2007</c:v>
                </c:pt>
                <c:pt idx="47">
                  <c:v>2007</c:v>
                </c:pt>
                <c:pt idx="48">
                  <c:v>2008</c:v>
                </c:pt>
                <c:pt idx="49">
                  <c:v>2008</c:v>
                </c:pt>
                <c:pt idx="50">
                  <c:v>2008</c:v>
                </c:pt>
                <c:pt idx="51">
                  <c:v>2008</c:v>
                </c:pt>
                <c:pt idx="52">
                  <c:v>2008</c:v>
                </c:pt>
                <c:pt idx="53">
                  <c:v>2008</c:v>
                </c:pt>
                <c:pt idx="54">
                  <c:v>2008</c:v>
                </c:pt>
                <c:pt idx="55">
                  <c:v>2008</c:v>
                </c:pt>
                <c:pt idx="56">
                  <c:v>2008</c:v>
                </c:pt>
                <c:pt idx="57">
                  <c:v>2008</c:v>
                </c:pt>
                <c:pt idx="58">
                  <c:v>2008</c:v>
                </c:pt>
                <c:pt idx="59">
                  <c:v>2008</c:v>
                </c:pt>
                <c:pt idx="60">
                  <c:v>2009</c:v>
                </c:pt>
                <c:pt idx="61">
                  <c:v>2009</c:v>
                </c:pt>
                <c:pt idx="62">
                  <c:v>2009</c:v>
                </c:pt>
                <c:pt idx="63">
                  <c:v>2009</c:v>
                </c:pt>
                <c:pt idx="64">
                  <c:v>2009</c:v>
                </c:pt>
                <c:pt idx="65">
                  <c:v>2009</c:v>
                </c:pt>
                <c:pt idx="66">
                  <c:v>2009</c:v>
                </c:pt>
                <c:pt idx="67">
                  <c:v>2009</c:v>
                </c:pt>
                <c:pt idx="68">
                  <c:v>2009</c:v>
                </c:pt>
                <c:pt idx="69">
                  <c:v>2009</c:v>
                </c:pt>
                <c:pt idx="70">
                  <c:v>2009</c:v>
                </c:pt>
                <c:pt idx="71">
                  <c:v>2009</c:v>
                </c:pt>
                <c:pt idx="72">
                  <c:v>2010</c:v>
                </c:pt>
                <c:pt idx="73">
                  <c:v>2010</c:v>
                </c:pt>
                <c:pt idx="74">
                  <c:v>2010</c:v>
                </c:pt>
                <c:pt idx="75">
                  <c:v>2010</c:v>
                </c:pt>
                <c:pt idx="76">
                  <c:v>2010</c:v>
                </c:pt>
                <c:pt idx="77">
                  <c:v>2010</c:v>
                </c:pt>
                <c:pt idx="78">
                  <c:v>2010</c:v>
                </c:pt>
                <c:pt idx="79">
                  <c:v>2010</c:v>
                </c:pt>
                <c:pt idx="80">
                  <c:v>2010</c:v>
                </c:pt>
                <c:pt idx="81">
                  <c:v>2010</c:v>
                </c:pt>
                <c:pt idx="82">
                  <c:v>2010</c:v>
                </c:pt>
                <c:pt idx="83">
                  <c:v>2010</c:v>
                </c:pt>
                <c:pt idx="84">
                  <c:v>2011</c:v>
                </c:pt>
                <c:pt idx="85">
                  <c:v>2011</c:v>
                </c:pt>
                <c:pt idx="86">
                  <c:v>2011</c:v>
                </c:pt>
                <c:pt idx="87">
                  <c:v>2011</c:v>
                </c:pt>
                <c:pt idx="88">
                  <c:v>2011</c:v>
                </c:pt>
                <c:pt idx="89">
                  <c:v>2011</c:v>
                </c:pt>
                <c:pt idx="90">
                  <c:v>2011</c:v>
                </c:pt>
                <c:pt idx="91">
                  <c:v>2011</c:v>
                </c:pt>
                <c:pt idx="92">
                  <c:v>2011</c:v>
                </c:pt>
                <c:pt idx="93">
                  <c:v>2011</c:v>
                </c:pt>
                <c:pt idx="94">
                  <c:v>2011</c:v>
                </c:pt>
                <c:pt idx="95">
                  <c:v>2011</c:v>
                </c:pt>
                <c:pt idx="96">
                  <c:v>2012</c:v>
                </c:pt>
                <c:pt idx="97">
                  <c:v>2012</c:v>
                </c:pt>
                <c:pt idx="98">
                  <c:v>2012</c:v>
                </c:pt>
                <c:pt idx="99">
                  <c:v>2012</c:v>
                </c:pt>
                <c:pt idx="100">
                  <c:v>2012</c:v>
                </c:pt>
                <c:pt idx="101">
                  <c:v>2012</c:v>
                </c:pt>
                <c:pt idx="102">
                  <c:v>2012</c:v>
                </c:pt>
                <c:pt idx="103">
                  <c:v>2012</c:v>
                </c:pt>
                <c:pt idx="104">
                  <c:v>2012</c:v>
                </c:pt>
                <c:pt idx="105">
                  <c:v>2012</c:v>
                </c:pt>
                <c:pt idx="106">
                  <c:v>2012</c:v>
                </c:pt>
                <c:pt idx="107">
                  <c:v>2012</c:v>
                </c:pt>
                <c:pt idx="108">
                  <c:v>2013</c:v>
                </c:pt>
                <c:pt idx="109">
                  <c:v>2013</c:v>
                </c:pt>
                <c:pt idx="110">
                  <c:v>2013</c:v>
                </c:pt>
                <c:pt idx="111">
                  <c:v>2013</c:v>
                </c:pt>
                <c:pt idx="112">
                  <c:v>2013</c:v>
                </c:pt>
                <c:pt idx="113">
                  <c:v>2013</c:v>
                </c:pt>
                <c:pt idx="114">
                  <c:v>2013</c:v>
                </c:pt>
                <c:pt idx="115">
                  <c:v>2013</c:v>
                </c:pt>
                <c:pt idx="116">
                  <c:v>2013</c:v>
                </c:pt>
                <c:pt idx="117">
                  <c:v>2013</c:v>
                </c:pt>
                <c:pt idx="118">
                  <c:v>2013</c:v>
                </c:pt>
                <c:pt idx="119">
                  <c:v>2013</c:v>
                </c:pt>
                <c:pt idx="120">
                  <c:v>2014</c:v>
                </c:pt>
                <c:pt idx="121">
                  <c:v>2014</c:v>
                </c:pt>
                <c:pt idx="122">
                  <c:v>2014</c:v>
                </c:pt>
                <c:pt idx="123">
                  <c:v>2014</c:v>
                </c:pt>
                <c:pt idx="124">
                  <c:v>2014</c:v>
                </c:pt>
                <c:pt idx="125">
                  <c:v>2014</c:v>
                </c:pt>
                <c:pt idx="126">
                  <c:v>2014</c:v>
                </c:pt>
                <c:pt idx="127">
                  <c:v>2014</c:v>
                </c:pt>
                <c:pt idx="128">
                  <c:v>2014</c:v>
                </c:pt>
                <c:pt idx="129">
                  <c:v>2014</c:v>
                </c:pt>
                <c:pt idx="130">
                  <c:v>2014</c:v>
                </c:pt>
                <c:pt idx="131">
                  <c:v>2014</c:v>
                </c:pt>
                <c:pt idx="132">
                  <c:v>2015</c:v>
                </c:pt>
                <c:pt idx="133">
                  <c:v>2015</c:v>
                </c:pt>
                <c:pt idx="134">
                  <c:v>2015</c:v>
                </c:pt>
                <c:pt idx="135">
                  <c:v>2015</c:v>
                </c:pt>
                <c:pt idx="136">
                  <c:v>2015</c:v>
                </c:pt>
                <c:pt idx="137">
                  <c:v>2015</c:v>
                </c:pt>
                <c:pt idx="138">
                  <c:v>2015</c:v>
                </c:pt>
                <c:pt idx="139">
                  <c:v>2015</c:v>
                </c:pt>
                <c:pt idx="140">
                  <c:v>2015</c:v>
                </c:pt>
                <c:pt idx="141">
                  <c:v>2015</c:v>
                </c:pt>
                <c:pt idx="142">
                  <c:v>2015</c:v>
                </c:pt>
                <c:pt idx="143">
                  <c:v>2015</c:v>
                </c:pt>
                <c:pt idx="144">
                  <c:v>2016</c:v>
                </c:pt>
                <c:pt idx="145">
                  <c:v>2016</c:v>
                </c:pt>
                <c:pt idx="146">
                  <c:v>2016</c:v>
                </c:pt>
                <c:pt idx="147">
                  <c:v>2016</c:v>
                </c:pt>
                <c:pt idx="148">
                  <c:v>2016</c:v>
                </c:pt>
                <c:pt idx="149">
                  <c:v>2016</c:v>
                </c:pt>
                <c:pt idx="150">
                  <c:v>2016</c:v>
                </c:pt>
                <c:pt idx="151">
                  <c:v>2016</c:v>
                </c:pt>
                <c:pt idx="152">
                  <c:v>2016</c:v>
                </c:pt>
                <c:pt idx="153">
                  <c:v>2016</c:v>
                </c:pt>
                <c:pt idx="154">
                  <c:v>2016</c:v>
                </c:pt>
                <c:pt idx="155">
                  <c:v>2016</c:v>
                </c:pt>
                <c:pt idx="156">
                  <c:v>2017</c:v>
                </c:pt>
                <c:pt idx="157">
                  <c:v>2017</c:v>
                </c:pt>
                <c:pt idx="158">
                  <c:v>2017</c:v>
                </c:pt>
                <c:pt idx="159">
                  <c:v>2017</c:v>
                </c:pt>
                <c:pt idx="160">
                  <c:v>2017</c:v>
                </c:pt>
                <c:pt idx="161">
                  <c:v>2017</c:v>
                </c:pt>
                <c:pt idx="162">
                  <c:v>2017</c:v>
                </c:pt>
                <c:pt idx="163">
                  <c:v>2017</c:v>
                </c:pt>
                <c:pt idx="164">
                  <c:v>2017</c:v>
                </c:pt>
                <c:pt idx="165">
                  <c:v>2017</c:v>
                </c:pt>
                <c:pt idx="166">
                  <c:v>2017</c:v>
                </c:pt>
                <c:pt idx="167">
                  <c:v>2017</c:v>
                </c:pt>
                <c:pt idx="168">
                  <c:v>2018</c:v>
                </c:pt>
                <c:pt idx="169">
                  <c:v>2018</c:v>
                </c:pt>
                <c:pt idx="170">
                  <c:v>2018</c:v>
                </c:pt>
                <c:pt idx="171">
                  <c:v>2018</c:v>
                </c:pt>
                <c:pt idx="172">
                  <c:v>2018</c:v>
                </c:pt>
                <c:pt idx="173">
                  <c:v>2018</c:v>
                </c:pt>
                <c:pt idx="174">
                  <c:v>2018</c:v>
                </c:pt>
                <c:pt idx="175">
                  <c:v>2018</c:v>
                </c:pt>
                <c:pt idx="176">
                  <c:v>2018</c:v>
                </c:pt>
                <c:pt idx="177">
                  <c:v>2018</c:v>
                </c:pt>
                <c:pt idx="178">
                  <c:v>2018</c:v>
                </c:pt>
                <c:pt idx="179">
                  <c:v>2018</c:v>
                </c:pt>
                <c:pt idx="180">
                  <c:v>2019</c:v>
                </c:pt>
                <c:pt idx="181">
                  <c:v>2019</c:v>
                </c:pt>
                <c:pt idx="182">
                  <c:v>2019</c:v>
                </c:pt>
                <c:pt idx="183">
                  <c:v>2019</c:v>
                </c:pt>
                <c:pt idx="184">
                  <c:v>2019</c:v>
                </c:pt>
                <c:pt idx="185">
                  <c:v>2019</c:v>
                </c:pt>
                <c:pt idx="186">
                  <c:v>2019</c:v>
                </c:pt>
                <c:pt idx="187">
                  <c:v>2019</c:v>
                </c:pt>
                <c:pt idx="188">
                  <c:v>2019</c:v>
                </c:pt>
                <c:pt idx="189">
                  <c:v>2019</c:v>
                </c:pt>
                <c:pt idx="190">
                  <c:v>2019</c:v>
                </c:pt>
                <c:pt idx="191">
                  <c:v>2019</c:v>
                </c:pt>
                <c:pt idx="192">
                  <c:v>2020</c:v>
                </c:pt>
                <c:pt idx="193">
                  <c:v>2020</c:v>
                </c:pt>
                <c:pt idx="194">
                  <c:v>2020</c:v>
                </c:pt>
                <c:pt idx="195">
                  <c:v>2020</c:v>
                </c:pt>
                <c:pt idx="196">
                  <c:v>2020</c:v>
                </c:pt>
                <c:pt idx="197">
                  <c:v>2020</c:v>
                </c:pt>
                <c:pt idx="198">
                  <c:v>2020</c:v>
                </c:pt>
                <c:pt idx="199">
                  <c:v>2020</c:v>
                </c:pt>
                <c:pt idx="200">
                  <c:v>2020</c:v>
                </c:pt>
                <c:pt idx="201">
                  <c:v>2020</c:v>
                </c:pt>
                <c:pt idx="202">
                  <c:v>2020</c:v>
                </c:pt>
                <c:pt idx="203">
                  <c:v>2020</c:v>
                </c:pt>
                <c:pt idx="204">
                  <c:v>2021</c:v>
                </c:pt>
                <c:pt idx="205">
                  <c:v>2021</c:v>
                </c:pt>
                <c:pt idx="206">
                  <c:v>2021</c:v>
                </c:pt>
                <c:pt idx="207">
                  <c:v>2021</c:v>
                </c:pt>
                <c:pt idx="208">
                  <c:v>2021</c:v>
                </c:pt>
                <c:pt idx="209">
                  <c:v>2021</c:v>
                </c:pt>
                <c:pt idx="210">
                  <c:v>2021</c:v>
                </c:pt>
                <c:pt idx="211">
                  <c:v>2021</c:v>
                </c:pt>
                <c:pt idx="212">
                  <c:v>2021</c:v>
                </c:pt>
                <c:pt idx="213">
                  <c:v>2021</c:v>
                </c:pt>
                <c:pt idx="214">
                  <c:v>2021</c:v>
                </c:pt>
                <c:pt idx="215">
                  <c:v>2021</c:v>
                </c:pt>
                <c:pt idx="216">
                  <c:v>2022</c:v>
                </c:pt>
                <c:pt idx="217">
                  <c:v>2022</c:v>
                </c:pt>
                <c:pt idx="218">
                  <c:v>2022</c:v>
                </c:pt>
                <c:pt idx="219">
                  <c:v>2022</c:v>
                </c:pt>
                <c:pt idx="220">
                  <c:v>2022</c:v>
                </c:pt>
                <c:pt idx="221">
                  <c:v>2022</c:v>
                </c:pt>
              </c:numCache>
            </c:numRef>
          </c:cat>
          <c:val>
            <c:numRef>
              <c:f>Sheet1!$B$3:$B$224</c:f>
              <c:numCache>
                <c:formatCode>0.0</c:formatCode>
                <c:ptCount val="222"/>
                <c:pt idx="0">
                  <c:v>10.231100665883277</c:v>
                </c:pt>
                <c:pt idx="1">
                  <c:v>10.67560196368736</c:v>
                </c:pt>
                <c:pt idx="2">
                  <c:v>11.422163792436788</c:v>
                </c:pt>
                <c:pt idx="3">
                  <c:v>12.02390987815158</c:v>
                </c:pt>
                <c:pt idx="4">
                  <c:v>12.507584951456316</c:v>
                </c:pt>
                <c:pt idx="5">
                  <c:v>12.977557607145554</c:v>
                </c:pt>
                <c:pt idx="6">
                  <c:v>13.137764574823615</c:v>
                </c:pt>
                <c:pt idx="7">
                  <c:v>13.120541295874091</c:v>
                </c:pt>
                <c:pt idx="8">
                  <c:v>13.152903414064779</c:v>
                </c:pt>
                <c:pt idx="9">
                  <c:v>13.277286563270055</c:v>
                </c:pt>
                <c:pt idx="10">
                  <c:v>13.497153563450306</c:v>
                </c:pt>
                <c:pt idx="11">
                  <c:v>13.636038100694689</c:v>
                </c:pt>
                <c:pt idx="12">
                  <c:v>13.801435576718063</c:v>
                </c:pt>
                <c:pt idx="13">
                  <c:v>14.004083644300492</c:v>
                </c:pt>
                <c:pt idx="14">
                  <c:v>14.228206551915601</c:v>
                </c:pt>
                <c:pt idx="15">
                  <c:v>14.242714461622652</c:v>
                </c:pt>
                <c:pt idx="16">
                  <c:v>14.299197734780542</c:v>
                </c:pt>
                <c:pt idx="17">
                  <c:v>14.283816104172203</c:v>
                </c:pt>
                <c:pt idx="18">
                  <c:v>14.283838781672568</c:v>
                </c:pt>
                <c:pt idx="19">
                  <c:v>14.374878096352633</c:v>
                </c:pt>
                <c:pt idx="20">
                  <c:v>14.505834569015535</c:v>
                </c:pt>
                <c:pt idx="21">
                  <c:v>14.363403710812531</c:v>
                </c:pt>
                <c:pt idx="22">
                  <c:v>14.076190476190467</c:v>
                </c:pt>
                <c:pt idx="23">
                  <c:v>13.512321169723343</c:v>
                </c:pt>
                <c:pt idx="24">
                  <c:v>12.926996815087751</c:v>
                </c:pt>
                <c:pt idx="25">
                  <c:v>12.092391304347835</c:v>
                </c:pt>
                <c:pt idx="26">
                  <c:v>11.040223599465298</c:v>
                </c:pt>
                <c:pt idx="27">
                  <c:v>9.9700598802395248</c:v>
                </c:pt>
                <c:pt idx="28">
                  <c:v>8.7530966143682924</c:v>
                </c:pt>
                <c:pt idx="29">
                  <c:v>7.2840367399139643</c:v>
                </c:pt>
                <c:pt idx="30">
                  <c:v>6.0367604824813439</c:v>
                </c:pt>
                <c:pt idx="31">
                  <c:v>4.8203728967712705</c:v>
                </c:pt>
                <c:pt idx="32">
                  <c:v>3.7103766679803925</c:v>
                </c:pt>
                <c:pt idx="33">
                  <c:v>2.9706293706293718</c:v>
                </c:pt>
                <c:pt idx="34">
                  <c:v>2.2040407413591629</c:v>
                </c:pt>
                <c:pt idx="35">
                  <c:v>1.7322747210038176</c:v>
                </c:pt>
                <c:pt idx="36">
                  <c:v>1.0451805563236112</c:v>
                </c:pt>
                <c:pt idx="37">
                  <c:v>0.53443526170798838</c:v>
                </c:pt>
                <c:pt idx="38">
                  <c:v>-0.30642954856361276</c:v>
                </c:pt>
                <c:pt idx="39">
                  <c:v>-0.8276613122787968</c:v>
                </c:pt>
                <c:pt idx="40">
                  <c:v>-1.3504718516108087</c:v>
                </c:pt>
                <c:pt idx="41">
                  <c:v>-1.6309943104849738</c:v>
                </c:pt>
                <c:pt idx="42">
                  <c:v>-1.9608905259736766</c:v>
                </c:pt>
                <c:pt idx="43">
                  <c:v>-2.2559652928416467</c:v>
                </c:pt>
                <c:pt idx="44">
                  <c:v>-2.7578718783930425</c:v>
                </c:pt>
                <c:pt idx="45">
                  <c:v>-3.5477561664674568</c:v>
                </c:pt>
                <c:pt idx="46">
                  <c:v>-4.6125360779828997</c:v>
                </c:pt>
                <c:pt idx="47">
                  <c:v>-5.3975877312667073</c:v>
                </c:pt>
                <c:pt idx="48">
                  <c:v>-6.3704028021015686</c:v>
                </c:pt>
                <c:pt idx="49">
                  <c:v>-7.2779086973201084</c:v>
                </c:pt>
                <c:pt idx="50">
                  <c:v>-7.837971348592129</c:v>
                </c:pt>
                <c:pt idx="51">
                  <c:v>-8.1315543842310447</c:v>
                </c:pt>
                <c:pt idx="52">
                  <c:v>-8.1752707680466088</c:v>
                </c:pt>
                <c:pt idx="53">
                  <c:v>-8.2626418420182883</c:v>
                </c:pt>
                <c:pt idx="54">
                  <c:v>-8.4424553842753749</c:v>
                </c:pt>
                <c:pt idx="55">
                  <c:v>-8.8548601864181133</c:v>
                </c:pt>
                <c:pt idx="56">
                  <c:v>-9.6080839660562809</c:v>
                </c:pt>
                <c:pt idx="57">
                  <c:v>-10.347546893482793</c:v>
                </c:pt>
                <c:pt idx="58">
                  <c:v>-10.898606987896782</c:v>
                </c:pt>
                <c:pt idx="59">
                  <c:v>-11.999538479289265</c:v>
                </c:pt>
                <c:pt idx="60">
                  <c:v>-12.695814823474397</c:v>
                </c:pt>
                <c:pt idx="61">
                  <c:v>-12.748980436195989</c:v>
                </c:pt>
                <c:pt idx="62">
                  <c:v>-12.744922875349893</c:v>
                </c:pt>
                <c:pt idx="63">
                  <c:v>-12.180253406645946</c:v>
                </c:pt>
                <c:pt idx="64">
                  <c:v>-11.286073524128861</c:v>
                </c:pt>
                <c:pt idx="65">
                  <c:v>-10.051639245826816</c:v>
                </c:pt>
                <c:pt idx="66">
                  <c:v>-9.0278196849918579</c:v>
                </c:pt>
                <c:pt idx="67">
                  <c:v>-8.2846359873386977</c:v>
                </c:pt>
                <c:pt idx="68">
                  <c:v>-7.5844605027484411</c:v>
                </c:pt>
                <c:pt idx="69">
                  <c:v>-6.6473988439306257</c:v>
                </c:pt>
                <c:pt idx="70">
                  <c:v>-5.2092009995514807</c:v>
                </c:pt>
                <c:pt idx="71">
                  <c:v>-3.8547266290808944</c:v>
                </c:pt>
                <c:pt idx="72">
                  <c:v>-2.9191215854311818</c:v>
                </c:pt>
                <c:pt idx="73">
                  <c:v>-3.0890123289527178</c:v>
                </c:pt>
                <c:pt idx="74">
                  <c:v>-1.9862125452187542</c:v>
                </c:pt>
                <c:pt idx="75">
                  <c:v>-1.0480468218320349</c:v>
                </c:pt>
                <c:pt idx="76">
                  <c:v>-0.76263751096712928</c:v>
                </c:pt>
                <c:pt idx="77">
                  <c:v>-1.4018691588785197</c:v>
                </c:pt>
                <c:pt idx="78">
                  <c:v>-2.1160862354892189</c:v>
                </c:pt>
                <c:pt idx="79">
                  <c:v>-2.8140970332514641</c:v>
                </c:pt>
                <c:pt idx="80">
                  <c:v>-3.3549421907371397</c:v>
                </c:pt>
                <c:pt idx="81">
                  <c:v>-3.6680576120608537</c:v>
                </c:pt>
                <c:pt idx="82">
                  <c:v>-4.1368122211707474</c:v>
                </c:pt>
                <c:pt idx="83">
                  <c:v>-4.1115505250238655</c:v>
                </c:pt>
                <c:pt idx="84">
                  <c:v>-4.1034482758620605</c:v>
                </c:pt>
                <c:pt idx="85">
                  <c:v>-3.7187194184258301</c:v>
                </c:pt>
                <c:pt idx="86">
                  <c:v>-4.0459610027855168</c:v>
                </c:pt>
                <c:pt idx="87">
                  <c:v>-4.2916093535075719</c:v>
                </c:pt>
                <c:pt idx="88">
                  <c:v>-4.3185527747551644</c:v>
                </c:pt>
                <c:pt idx="89">
                  <c:v>-3.8930264048747465</c:v>
                </c:pt>
                <c:pt idx="90">
                  <c:v>-3.5375440498780151</c:v>
                </c:pt>
                <c:pt idx="91">
                  <c:v>-3.1687495731749058</c:v>
                </c:pt>
                <c:pt idx="92">
                  <c:v>-3.070327086646861</c:v>
                </c:pt>
                <c:pt idx="93">
                  <c:v>-3.2977013903444417</c:v>
                </c:pt>
                <c:pt idx="94">
                  <c:v>-3.6313637004653829</c:v>
                </c:pt>
                <c:pt idx="95">
                  <c:v>-3.8825286212045853</c:v>
                </c:pt>
                <c:pt idx="96">
                  <c:v>-3.5095289464221668</c:v>
                </c:pt>
                <c:pt idx="97">
                  <c:v>-2.7225206911572526</c:v>
                </c:pt>
                <c:pt idx="98">
                  <c:v>-1.4006821975469761</c:v>
                </c:pt>
                <c:pt idx="99">
                  <c:v>-0.49583213567116824</c:v>
                </c:pt>
                <c:pt idx="100">
                  <c:v>0.25588172578009355</c:v>
                </c:pt>
                <c:pt idx="101">
                  <c:v>0.85945755547728009</c:v>
                </c:pt>
                <c:pt idx="102">
                  <c:v>1.3629338204299548</c:v>
                </c:pt>
                <c:pt idx="103">
                  <c:v>2.0593835954580832</c:v>
                </c:pt>
                <c:pt idx="104">
                  <c:v>2.9892273667689424</c:v>
                </c:pt>
                <c:pt idx="105">
                  <c:v>4.0170507911278106</c:v>
                </c:pt>
                <c:pt idx="106">
                  <c:v>5.3340162435062712</c:v>
                </c:pt>
                <c:pt idx="107">
                  <c:v>6.4363394244285113</c:v>
                </c:pt>
                <c:pt idx="108">
                  <c:v>7.5575762092867373</c:v>
                </c:pt>
                <c:pt idx="109">
                  <c:v>8.3364430181356717</c:v>
                </c:pt>
                <c:pt idx="110">
                  <c:v>8.9062269983806814</c:v>
                </c:pt>
                <c:pt idx="111">
                  <c:v>9.0272261139597028</c:v>
                </c:pt>
                <c:pt idx="112">
                  <c:v>9.0818858560794045</c:v>
                </c:pt>
                <c:pt idx="113">
                  <c:v>9.2617168401201511</c:v>
                </c:pt>
                <c:pt idx="114">
                  <c:v>9.7172165234266785</c:v>
                </c:pt>
                <c:pt idx="115">
                  <c:v>10.151337157072764</c:v>
                </c:pt>
                <c:pt idx="116">
                  <c:v>10.612357993904123</c:v>
                </c:pt>
                <c:pt idx="117">
                  <c:v>10.828644856567344</c:v>
                </c:pt>
                <c:pt idx="118">
                  <c:v>10.70436232286746</c:v>
                </c:pt>
                <c:pt idx="119">
                  <c:v>10.711058594564534</c:v>
                </c:pt>
                <c:pt idx="120">
                  <c:v>10.435867230268174</c:v>
                </c:pt>
                <c:pt idx="121">
                  <c:v>10.140534582529622</c:v>
                </c:pt>
                <c:pt idx="122">
                  <c:v>8.9416058394160522</c:v>
                </c:pt>
                <c:pt idx="123">
                  <c:v>7.9485990594157787</c:v>
                </c:pt>
                <c:pt idx="124">
                  <c:v>7.038866502014808</c:v>
                </c:pt>
                <c:pt idx="125">
                  <c:v>6.2583903343348419</c:v>
                </c:pt>
                <c:pt idx="126">
                  <c:v>5.5843335439039636</c:v>
                </c:pt>
                <c:pt idx="127">
                  <c:v>5.0564617314931004</c:v>
                </c:pt>
                <c:pt idx="128">
                  <c:v>4.7407314629258472</c:v>
                </c:pt>
                <c:pt idx="129">
                  <c:v>4.6126848834294218</c:v>
                </c:pt>
                <c:pt idx="130">
                  <c:v>4.5742611532910784</c:v>
                </c:pt>
                <c:pt idx="131">
                  <c:v>4.514063284781515</c:v>
                </c:pt>
                <c:pt idx="132">
                  <c:v>4.3232728869925241</c:v>
                </c:pt>
                <c:pt idx="133">
                  <c:v>4.2281711283462542</c:v>
                </c:pt>
                <c:pt idx="134">
                  <c:v>4.2868664309200302</c:v>
                </c:pt>
                <c:pt idx="135">
                  <c:v>4.3014051665950728</c:v>
                </c:pt>
                <c:pt idx="136">
                  <c:v>4.3536341004311225</c:v>
                </c:pt>
                <c:pt idx="137">
                  <c:v>4.3556732041872266</c:v>
                </c:pt>
                <c:pt idx="138">
                  <c:v>4.4034940768218345</c:v>
                </c:pt>
                <c:pt idx="139">
                  <c:v>4.4727099008718376</c:v>
                </c:pt>
                <c:pt idx="140">
                  <c:v>4.6696562032884916</c:v>
                </c:pt>
                <c:pt idx="141">
                  <c:v>4.87658758686797</c:v>
                </c:pt>
                <c:pt idx="142">
                  <c:v>5.1002040081603264</c:v>
                </c:pt>
                <c:pt idx="143">
                  <c:v>5.2021385234576778</c:v>
                </c:pt>
                <c:pt idx="144">
                  <c:v>5.2929147118970361</c:v>
                </c:pt>
                <c:pt idx="145">
                  <c:v>5.1968314930389017</c:v>
                </c:pt>
                <c:pt idx="146">
                  <c:v>5.0684116597263591</c:v>
                </c:pt>
                <c:pt idx="147">
                  <c:v>5.0182374396987885</c:v>
                </c:pt>
                <c:pt idx="148">
                  <c:v>4.9400674967997089</c:v>
                </c:pt>
                <c:pt idx="149">
                  <c:v>4.8829701372074243</c:v>
                </c:pt>
                <c:pt idx="150">
                  <c:v>4.8882521489971351</c:v>
                </c:pt>
                <c:pt idx="151">
                  <c:v>4.9842812232066303</c:v>
                </c:pt>
                <c:pt idx="152">
                  <c:v>5.0839712098709047</c:v>
                </c:pt>
                <c:pt idx="153">
                  <c:v>5.1239575002856155</c:v>
                </c:pt>
                <c:pt idx="154">
                  <c:v>5.1895409910938595</c:v>
                </c:pt>
                <c:pt idx="155">
                  <c:v>5.3046308456575071</c:v>
                </c:pt>
                <c:pt idx="156">
                  <c:v>5.4895464412201447</c:v>
                </c:pt>
                <c:pt idx="157">
                  <c:v>5.5561893896177867</c:v>
                </c:pt>
                <c:pt idx="158">
                  <c:v>5.6222398369380633</c:v>
                </c:pt>
                <c:pt idx="159">
                  <c:v>5.6299366982241956</c:v>
                </c:pt>
                <c:pt idx="160">
                  <c:v>5.6556695314666028</c:v>
                </c:pt>
                <c:pt idx="161">
                  <c:v>5.6944978838014544</c:v>
                </c:pt>
                <c:pt idx="162">
                  <c:v>5.7422280500464353</c:v>
                </c:pt>
                <c:pt idx="163">
                  <c:v>5.8311101431915988</c:v>
                </c:pt>
                <c:pt idx="164">
                  <c:v>5.9143292020004328</c:v>
                </c:pt>
                <c:pt idx="165">
                  <c:v>6.0207574851926386</c:v>
                </c:pt>
                <c:pt idx="166">
                  <c:v>6.08955223880597</c:v>
                </c:pt>
                <c:pt idx="167">
                  <c:v>6.2032317536059143</c:v>
                </c:pt>
                <c:pt idx="168">
                  <c:v>6.2056641576866891</c:v>
                </c:pt>
                <c:pt idx="169">
                  <c:v>6.4202334630350171</c:v>
                </c:pt>
                <c:pt idx="170">
                  <c:v>6.4540337711069373</c:v>
                </c:pt>
                <c:pt idx="171">
                  <c:v>6.4064488756894269</c:v>
                </c:pt>
                <c:pt idx="172">
                  <c:v>6.2555759643138211</c:v>
                </c:pt>
                <c:pt idx="173">
                  <c:v>6.1261636070518497</c:v>
                </c:pt>
                <c:pt idx="174">
                  <c:v>5.9057559160897011</c:v>
                </c:pt>
                <c:pt idx="175">
                  <c:v>5.6435847309393967</c:v>
                </c:pt>
                <c:pt idx="176">
                  <c:v>5.4198316567439964</c:v>
                </c:pt>
                <c:pt idx="177">
                  <c:v>5.2688227153913036</c:v>
                </c:pt>
                <c:pt idx="178">
                  <c:v>4.9419348237581202</c:v>
                </c:pt>
                <c:pt idx="179">
                  <c:v>4.5236393342183119</c:v>
                </c:pt>
                <c:pt idx="180">
                  <c:v>4.1299138326620071</c:v>
                </c:pt>
                <c:pt idx="181">
                  <c:v>3.8340442819419112</c:v>
                </c:pt>
                <c:pt idx="182">
                  <c:v>3.6406667002366633</c:v>
                </c:pt>
                <c:pt idx="183">
                  <c:v>3.5336921850079763</c:v>
                </c:pt>
                <c:pt idx="184">
                  <c:v>3.4177902899194881</c:v>
                </c:pt>
                <c:pt idx="185">
                  <c:v>3.2145832312441822</c:v>
                </c:pt>
                <c:pt idx="186">
                  <c:v>3.127286920037077</c:v>
                </c:pt>
                <c:pt idx="187">
                  <c:v>3.1117604090577138</c:v>
                </c:pt>
                <c:pt idx="188">
                  <c:v>3.1742940603700012</c:v>
                </c:pt>
                <c:pt idx="189">
                  <c:v>3.2231364720775133</c:v>
                </c:pt>
                <c:pt idx="190">
                  <c:v>3.4222200555745186</c:v>
                </c:pt>
                <c:pt idx="191">
                  <c:v>3.6928487690504115</c:v>
                </c:pt>
                <c:pt idx="192">
                  <c:v>4.0199774763746792</c:v>
                </c:pt>
                <c:pt idx="193">
                  <c:v>4.2940284638333255</c:v>
                </c:pt>
                <c:pt idx="194">
                  <c:v>4.5719560781265169</c:v>
                </c:pt>
                <c:pt idx="195">
                  <c:v>4.5924998796514807</c:v>
                </c:pt>
                <c:pt idx="196">
                  <c:v>4.3602846363245735</c:v>
                </c:pt>
                <c:pt idx="197">
                  <c:v>4.3773441580021828</c:v>
                </c:pt>
                <c:pt idx="198">
                  <c:v>4.8396253193301249</c:v>
                </c:pt>
                <c:pt idx="199">
                  <c:v>5.8326249173514659</c:v>
                </c:pt>
                <c:pt idx="200">
                  <c:v>7.0451113627784112</c:v>
                </c:pt>
                <c:pt idx="201">
                  <c:v>8.4194141785764938</c:v>
                </c:pt>
                <c:pt idx="202">
                  <c:v>9.5309922224840893</c:v>
                </c:pt>
                <c:pt idx="203">
                  <c:v>10.434332014320711</c:v>
                </c:pt>
                <c:pt idx="204">
                  <c:v>11.334965166635291</c:v>
                </c:pt>
                <c:pt idx="205">
                  <c:v>12.211019929660019</c:v>
                </c:pt>
                <c:pt idx="206">
                  <c:v>13.506481438461194</c:v>
                </c:pt>
                <c:pt idx="207">
                  <c:v>15.01818014452064</c:v>
                </c:pt>
                <c:pt idx="208">
                  <c:v>16.936664836170596</c:v>
                </c:pt>
                <c:pt idx="209">
                  <c:v>18.835569706618145</c:v>
                </c:pt>
                <c:pt idx="210">
                  <c:v>19.845674834168115</c:v>
                </c:pt>
                <c:pt idx="211">
                  <c:v>19.978580034807447</c:v>
                </c:pt>
                <c:pt idx="212">
                  <c:v>19.687017853206964</c:v>
                </c:pt>
                <c:pt idx="213">
                  <c:v>19.081179848603501</c:v>
                </c:pt>
                <c:pt idx="214">
                  <c:v>18.814821190342975</c:v>
                </c:pt>
                <c:pt idx="215">
                  <c:v>18.871304867124518</c:v>
                </c:pt>
                <c:pt idx="216">
                  <c:v>19.241501775748336</c:v>
                </c:pt>
                <c:pt idx="217">
                  <c:v>20.055163191107017</c:v>
                </c:pt>
                <c:pt idx="218">
                  <c:v>20.634465820712226</c:v>
                </c:pt>
                <c:pt idx="219">
                  <c:v>20.644257703081234</c:v>
                </c:pt>
                <c:pt idx="220">
                  <c:v>19.899816068563375</c:v>
                </c:pt>
                <c:pt idx="221">
                  <c:v>17.959121181964331</c:v>
                </c:pt>
              </c:numCache>
            </c:numRef>
          </c:val>
          <c:smooth val="0"/>
          <c:extLst>
            <c:ext xmlns:c16="http://schemas.microsoft.com/office/drawing/2014/chart" uri="{C3380CC4-5D6E-409C-BE32-E72D297353CC}">
              <c16:uniqueId val="{00000001-4738-4781-AF33-94E7723F8883}"/>
            </c:ext>
          </c:extLst>
        </c:ser>
        <c:ser>
          <c:idx val="1"/>
          <c:order val="1"/>
          <c:tx>
            <c:strRef>
              <c:f>Sheet1!$C$2</c:f>
              <c:strCache>
                <c:ptCount val="1"/>
                <c:pt idx="0">
                  <c:v>Real Prices</c:v>
                </c:pt>
              </c:strCache>
            </c:strRef>
          </c:tx>
          <c:spPr>
            <a:ln w="57150" cap="rnd">
              <a:solidFill>
                <a:srgbClr val="FFC52F"/>
              </a:solidFill>
              <a:round/>
            </a:ln>
            <a:effectLst/>
          </c:spPr>
          <c:marker>
            <c:symbol val="none"/>
          </c:marker>
          <c:cat>
            <c:numRef>
              <c:f>Sheet1!$A$3:$A$224</c:f>
              <c:numCache>
                <c:formatCode>General</c:formatCode>
                <c:ptCount val="222"/>
                <c:pt idx="0">
                  <c:v>2004</c:v>
                </c:pt>
                <c:pt idx="1">
                  <c:v>2004</c:v>
                </c:pt>
                <c:pt idx="2">
                  <c:v>2004</c:v>
                </c:pt>
                <c:pt idx="3">
                  <c:v>2004</c:v>
                </c:pt>
                <c:pt idx="4">
                  <c:v>2004</c:v>
                </c:pt>
                <c:pt idx="5">
                  <c:v>2004</c:v>
                </c:pt>
                <c:pt idx="6">
                  <c:v>2004</c:v>
                </c:pt>
                <c:pt idx="7">
                  <c:v>2004</c:v>
                </c:pt>
                <c:pt idx="8">
                  <c:v>2004</c:v>
                </c:pt>
                <c:pt idx="9">
                  <c:v>2004</c:v>
                </c:pt>
                <c:pt idx="10">
                  <c:v>2004</c:v>
                </c:pt>
                <c:pt idx="11">
                  <c:v>2004</c:v>
                </c:pt>
                <c:pt idx="12">
                  <c:v>2005</c:v>
                </c:pt>
                <c:pt idx="13">
                  <c:v>2005</c:v>
                </c:pt>
                <c:pt idx="14">
                  <c:v>2005</c:v>
                </c:pt>
                <c:pt idx="15">
                  <c:v>2005</c:v>
                </c:pt>
                <c:pt idx="16">
                  <c:v>2005</c:v>
                </c:pt>
                <c:pt idx="17">
                  <c:v>2005</c:v>
                </c:pt>
                <c:pt idx="18">
                  <c:v>2005</c:v>
                </c:pt>
                <c:pt idx="19">
                  <c:v>2005</c:v>
                </c:pt>
                <c:pt idx="20">
                  <c:v>2005</c:v>
                </c:pt>
                <c:pt idx="21">
                  <c:v>2005</c:v>
                </c:pt>
                <c:pt idx="22">
                  <c:v>2005</c:v>
                </c:pt>
                <c:pt idx="23">
                  <c:v>2005</c:v>
                </c:pt>
                <c:pt idx="24">
                  <c:v>2006</c:v>
                </c:pt>
                <c:pt idx="25">
                  <c:v>2006</c:v>
                </c:pt>
                <c:pt idx="26">
                  <c:v>2006</c:v>
                </c:pt>
                <c:pt idx="27">
                  <c:v>2006</c:v>
                </c:pt>
                <c:pt idx="28">
                  <c:v>2006</c:v>
                </c:pt>
                <c:pt idx="29">
                  <c:v>2006</c:v>
                </c:pt>
                <c:pt idx="30">
                  <c:v>2006</c:v>
                </c:pt>
                <c:pt idx="31">
                  <c:v>2006</c:v>
                </c:pt>
                <c:pt idx="32">
                  <c:v>2006</c:v>
                </c:pt>
                <c:pt idx="33">
                  <c:v>2006</c:v>
                </c:pt>
                <c:pt idx="34">
                  <c:v>2006</c:v>
                </c:pt>
                <c:pt idx="35">
                  <c:v>2006</c:v>
                </c:pt>
                <c:pt idx="36">
                  <c:v>2007</c:v>
                </c:pt>
                <c:pt idx="37">
                  <c:v>2007</c:v>
                </c:pt>
                <c:pt idx="38">
                  <c:v>2007</c:v>
                </c:pt>
                <c:pt idx="39">
                  <c:v>2007</c:v>
                </c:pt>
                <c:pt idx="40">
                  <c:v>2007</c:v>
                </c:pt>
                <c:pt idx="41">
                  <c:v>2007</c:v>
                </c:pt>
                <c:pt idx="42">
                  <c:v>2007</c:v>
                </c:pt>
                <c:pt idx="43">
                  <c:v>2007</c:v>
                </c:pt>
                <c:pt idx="44">
                  <c:v>2007</c:v>
                </c:pt>
                <c:pt idx="45">
                  <c:v>2007</c:v>
                </c:pt>
                <c:pt idx="46">
                  <c:v>2007</c:v>
                </c:pt>
                <c:pt idx="47">
                  <c:v>2007</c:v>
                </c:pt>
                <c:pt idx="48">
                  <c:v>2008</c:v>
                </c:pt>
                <c:pt idx="49">
                  <c:v>2008</c:v>
                </c:pt>
                <c:pt idx="50">
                  <c:v>2008</c:v>
                </c:pt>
                <c:pt idx="51">
                  <c:v>2008</c:v>
                </c:pt>
                <c:pt idx="52">
                  <c:v>2008</c:v>
                </c:pt>
                <c:pt idx="53">
                  <c:v>2008</c:v>
                </c:pt>
                <c:pt idx="54">
                  <c:v>2008</c:v>
                </c:pt>
                <c:pt idx="55">
                  <c:v>2008</c:v>
                </c:pt>
                <c:pt idx="56">
                  <c:v>2008</c:v>
                </c:pt>
                <c:pt idx="57">
                  <c:v>2008</c:v>
                </c:pt>
                <c:pt idx="58">
                  <c:v>2008</c:v>
                </c:pt>
                <c:pt idx="59">
                  <c:v>2008</c:v>
                </c:pt>
                <c:pt idx="60">
                  <c:v>2009</c:v>
                </c:pt>
                <c:pt idx="61">
                  <c:v>2009</c:v>
                </c:pt>
                <c:pt idx="62">
                  <c:v>2009</c:v>
                </c:pt>
                <c:pt idx="63">
                  <c:v>2009</c:v>
                </c:pt>
                <c:pt idx="64">
                  <c:v>2009</c:v>
                </c:pt>
                <c:pt idx="65">
                  <c:v>2009</c:v>
                </c:pt>
                <c:pt idx="66">
                  <c:v>2009</c:v>
                </c:pt>
                <c:pt idx="67">
                  <c:v>2009</c:v>
                </c:pt>
                <c:pt idx="68">
                  <c:v>2009</c:v>
                </c:pt>
                <c:pt idx="69">
                  <c:v>2009</c:v>
                </c:pt>
                <c:pt idx="70">
                  <c:v>2009</c:v>
                </c:pt>
                <c:pt idx="71">
                  <c:v>2009</c:v>
                </c:pt>
                <c:pt idx="72">
                  <c:v>2010</c:v>
                </c:pt>
                <c:pt idx="73">
                  <c:v>2010</c:v>
                </c:pt>
                <c:pt idx="74">
                  <c:v>2010</c:v>
                </c:pt>
                <c:pt idx="75">
                  <c:v>2010</c:v>
                </c:pt>
                <c:pt idx="76">
                  <c:v>2010</c:v>
                </c:pt>
                <c:pt idx="77">
                  <c:v>2010</c:v>
                </c:pt>
                <c:pt idx="78">
                  <c:v>2010</c:v>
                </c:pt>
                <c:pt idx="79">
                  <c:v>2010</c:v>
                </c:pt>
                <c:pt idx="80">
                  <c:v>2010</c:v>
                </c:pt>
                <c:pt idx="81">
                  <c:v>2010</c:v>
                </c:pt>
                <c:pt idx="82">
                  <c:v>2010</c:v>
                </c:pt>
                <c:pt idx="83">
                  <c:v>2010</c:v>
                </c:pt>
                <c:pt idx="84">
                  <c:v>2011</c:v>
                </c:pt>
                <c:pt idx="85">
                  <c:v>2011</c:v>
                </c:pt>
                <c:pt idx="86">
                  <c:v>2011</c:v>
                </c:pt>
                <c:pt idx="87">
                  <c:v>2011</c:v>
                </c:pt>
                <c:pt idx="88">
                  <c:v>2011</c:v>
                </c:pt>
                <c:pt idx="89">
                  <c:v>2011</c:v>
                </c:pt>
                <c:pt idx="90">
                  <c:v>2011</c:v>
                </c:pt>
                <c:pt idx="91">
                  <c:v>2011</c:v>
                </c:pt>
                <c:pt idx="92">
                  <c:v>2011</c:v>
                </c:pt>
                <c:pt idx="93">
                  <c:v>2011</c:v>
                </c:pt>
                <c:pt idx="94">
                  <c:v>2011</c:v>
                </c:pt>
                <c:pt idx="95">
                  <c:v>2011</c:v>
                </c:pt>
                <c:pt idx="96">
                  <c:v>2012</c:v>
                </c:pt>
                <c:pt idx="97">
                  <c:v>2012</c:v>
                </c:pt>
                <c:pt idx="98">
                  <c:v>2012</c:v>
                </c:pt>
                <c:pt idx="99">
                  <c:v>2012</c:v>
                </c:pt>
                <c:pt idx="100">
                  <c:v>2012</c:v>
                </c:pt>
                <c:pt idx="101">
                  <c:v>2012</c:v>
                </c:pt>
                <c:pt idx="102">
                  <c:v>2012</c:v>
                </c:pt>
                <c:pt idx="103">
                  <c:v>2012</c:v>
                </c:pt>
                <c:pt idx="104">
                  <c:v>2012</c:v>
                </c:pt>
                <c:pt idx="105">
                  <c:v>2012</c:v>
                </c:pt>
                <c:pt idx="106">
                  <c:v>2012</c:v>
                </c:pt>
                <c:pt idx="107">
                  <c:v>2012</c:v>
                </c:pt>
                <c:pt idx="108">
                  <c:v>2013</c:v>
                </c:pt>
                <c:pt idx="109">
                  <c:v>2013</c:v>
                </c:pt>
                <c:pt idx="110">
                  <c:v>2013</c:v>
                </c:pt>
                <c:pt idx="111">
                  <c:v>2013</c:v>
                </c:pt>
                <c:pt idx="112">
                  <c:v>2013</c:v>
                </c:pt>
                <c:pt idx="113">
                  <c:v>2013</c:v>
                </c:pt>
                <c:pt idx="114">
                  <c:v>2013</c:v>
                </c:pt>
                <c:pt idx="115">
                  <c:v>2013</c:v>
                </c:pt>
                <c:pt idx="116">
                  <c:v>2013</c:v>
                </c:pt>
                <c:pt idx="117">
                  <c:v>2013</c:v>
                </c:pt>
                <c:pt idx="118">
                  <c:v>2013</c:v>
                </c:pt>
                <c:pt idx="119">
                  <c:v>2013</c:v>
                </c:pt>
                <c:pt idx="120">
                  <c:v>2014</c:v>
                </c:pt>
                <c:pt idx="121">
                  <c:v>2014</c:v>
                </c:pt>
                <c:pt idx="122">
                  <c:v>2014</c:v>
                </c:pt>
                <c:pt idx="123">
                  <c:v>2014</c:v>
                </c:pt>
                <c:pt idx="124">
                  <c:v>2014</c:v>
                </c:pt>
                <c:pt idx="125">
                  <c:v>2014</c:v>
                </c:pt>
                <c:pt idx="126">
                  <c:v>2014</c:v>
                </c:pt>
                <c:pt idx="127">
                  <c:v>2014</c:v>
                </c:pt>
                <c:pt idx="128">
                  <c:v>2014</c:v>
                </c:pt>
                <c:pt idx="129">
                  <c:v>2014</c:v>
                </c:pt>
                <c:pt idx="130">
                  <c:v>2014</c:v>
                </c:pt>
                <c:pt idx="131">
                  <c:v>2014</c:v>
                </c:pt>
                <c:pt idx="132">
                  <c:v>2015</c:v>
                </c:pt>
                <c:pt idx="133">
                  <c:v>2015</c:v>
                </c:pt>
                <c:pt idx="134">
                  <c:v>2015</c:v>
                </c:pt>
                <c:pt idx="135">
                  <c:v>2015</c:v>
                </c:pt>
                <c:pt idx="136">
                  <c:v>2015</c:v>
                </c:pt>
                <c:pt idx="137">
                  <c:v>2015</c:v>
                </c:pt>
                <c:pt idx="138">
                  <c:v>2015</c:v>
                </c:pt>
                <c:pt idx="139">
                  <c:v>2015</c:v>
                </c:pt>
                <c:pt idx="140">
                  <c:v>2015</c:v>
                </c:pt>
                <c:pt idx="141">
                  <c:v>2015</c:v>
                </c:pt>
                <c:pt idx="142">
                  <c:v>2015</c:v>
                </c:pt>
                <c:pt idx="143">
                  <c:v>2015</c:v>
                </c:pt>
                <c:pt idx="144">
                  <c:v>2016</c:v>
                </c:pt>
                <c:pt idx="145">
                  <c:v>2016</c:v>
                </c:pt>
                <c:pt idx="146">
                  <c:v>2016</c:v>
                </c:pt>
                <c:pt idx="147">
                  <c:v>2016</c:v>
                </c:pt>
                <c:pt idx="148">
                  <c:v>2016</c:v>
                </c:pt>
                <c:pt idx="149">
                  <c:v>2016</c:v>
                </c:pt>
                <c:pt idx="150">
                  <c:v>2016</c:v>
                </c:pt>
                <c:pt idx="151">
                  <c:v>2016</c:v>
                </c:pt>
                <c:pt idx="152">
                  <c:v>2016</c:v>
                </c:pt>
                <c:pt idx="153">
                  <c:v>2016</c:v>
                </c:pt>
                <c:pt idx="154">
                  <c:v>2016</c:v>
                </c:pt>
                <c:pt idx="155">
                  <c:v>2016</c:v>
                </c:pt>
                <c:pt idx="156">
                  <c:v>2017</c:v>
                </c:pt>
                <c:pt idx="157">
                  <c:v>2017</c:v>
                </c:pt>
                <c:pt idx="158">
                  <c:v>2017</c:v>
                </c:pt>
                <c:pt idx="159">
                  <c:v>2017</c:v>
                </c:pt>
                <c:pt idx="160">
                  <c:v>2017</c:v>
                </c:pt>
                <c:pt idx="161">
                  <c:v>2017</c:v>
                </c:pt>
                <c:pt idx="162">
                  <c:v>2017</c:v>
                </c:pt>
                <c:pt idx="163">
                  <c:v>2017</c:v>
                </c:pt>
                <c:pt idx="164">
                  <c:v>2017</c:v>
                </c:pt>
                <c:pt idx="165">
                  <c:v>2017</c:v>
                </c:pt>
                <c:pt idx="166">
                  <c:v>2017</c:v>
                </c:pt>
                <c:pt idx="167">
                  <c:v>2017</c:v>
                </c:pt>
                <c:pt idx="168">
                  <c:v>2018</c:v>
                </c:pt>
                <c:pt idx="169">
                  <c:v>2018</c:v>
                </c:pt>
                <c:pt idx="170">
                  <c:v>2018</c:v>
                </c:pt>
                <c:pt idx="171">
                  <c:v>2018</c:v>
                </c:pt>
                <c:pt idx="172">
                  <c:v>2018</c:v>
                </c:pt>
                <c:pt idx="173">
                  <c:v>2018</c:v>
                </c:pt>
                <c:pt idx="174">
                  <c:v>2018</c:v>
                </c:pt>
                <c:pt idx="175">
                  <c:v>2018</c:v>
                </c:pt>
                <c:pt idx="176">
                  <c:v>2018</c:v>
                </c:pt>
                <c:pt idx="177">
                  <c:v>2018</c:v>
                </c:pt>
                <c:pt idx="178">
                  <c:v>2018</c:v>
                </c:pt>
                <c:pt idx="179">
                  <c:v>2018</c:v>
                </c:pt>
                <c:pt idx="180">
                  <c:v>2019</c:v>
                </c:pt>
                <c:pt idx="181">
                  <c:v>2019</c:v>
                </c:pt>
                <c:pt idx="182">
                  <c:v>2019</c:v>
                </c:pt>
                <c:pt idx="183">
                  <c:v>2019</c:v>
                </c:pt>
                <c:pt idx="184">
                  <c:v>2019</c:v>
                </c:pt>
                <c:pt idx="185">
                  <c:v>2019</c:v>
                </c:pt>
                <c:pt idx="186">
                  <c:v>2019</c:v>
                </c:pt>
                <c:pt idx="187">
                  <c:v>2019</c:v>
                </c:pt>
                <c:pt idx="188">
                  <c:v>2019</c:v>
                </c:pt>
                <c:pt idx="189">
                  <c:v>2019</c:v>
                </c:pt>
                <c:pt idx="190">
                  <c:v>2019</c:v>
                </c:pt>
                <c:pt idx="191">
                  <c:v>2019</c:v>
                </c:pt>
                <c:pt idx="192">
                  <c:v>2020</c:v>
                </c:pt>
                <c:pt idx="193">
                  <c:v>2020</c:v>
                </c:pt>
                <c:pt idx="194">
                  <c:v>2020</c:v>
                </c:pt>
                <c:pt idx="195">
                  <c:v>2020</c:v>
                </c:pt>
                <c:pt idx="196">
                  <c:v>2020</c:v>
                </c:pt>
                <c:pt idx="197">
                  <c:v>2020</c:v>
                </c:pt>
                <c:pt idx="198">
                  <c:v>2020</c:v>
                </c:pt>
                <c:pt idx="199">
                  <c:v>2020</c:v>
                </c:pt>
                <c:pt idx="200">
                  <c:v>2020</c:v>
                </c:pt>
                <c:pt idx="201">
                  <c:v>2020</c:v>
                </c:pt>
                <c:pt idx="202">
                  <c:v>2020</c:v>
                </c:pt>
                <c:pt idx="203">
                  <c:v>2020</c:v>
                </c:pt>
                <c:pt idx="204">
                  <c:v>2021</c:v>
                </c:pt>
                <c:pt idx="205">
                  <c:v>2021</c:v>
                </c:pt>
                <c:pt idx="206">
                  <c:v>2021</c:v>
                </c:pt>
                <c:pt idx="207">
                  <c:v>2021</c:v>
                </c:pt>
                <c:pt idx="208">
                  <c:v>2021</c:v>
                </c:pt>
                <c:pt idx="209">
                  <c:v>2021</c:v>
                </c:pt>
                <c:pt idx="210">
                  <c:v>2021</c:v>
                </c:pt>
                <c:pt idx="211">
                  <c:v>2021</c:v>
                </c:pt>
                <c:pt idx="212">
                  <c:v>2021</c:v>
                </c:pt>
                <c:pt idx="213">
                  <c:v>2021</c:v>
                </c:pt>
                <c:pt idx="214">
                  <c:v>2021</c:v>
                </c:pt>
                <c:pt idx="215">
                  <c:v>2021</c:v>
                </c:pt>
                <c:pt idx="216">
                  <c:v>2022</c:v>
                </c:pt>
                <c:pt idx="217">
                  <c:v>2022</c:v>
                </c:pt>
                <c:pt idx="218">
                  <c:v>2022</c:v>
                </c:pt>
                <c:pt idx="219">
                  <c:v>2022</c:v>
                </c:pt>
                <c:pt idx="220">
                  <c:v>2022</c:v>
                </c:pt>
                <c:pt idx="221">
                  <c:v>2022</c:v>
                </c:pt>
              </c:numCache>
            </c:numRef>
          </c:cat>
          <c:val>
            <c:numRef>
              <c:f>Sheet1!$C$3:$C$224</c:f>
              <c:numCache>
                <c:formatCode>0.0</c:formatCode>
                <c:ptCount val="222"/>
                <c:pt idx="0">
                  <c:v>8.1595594802488094</c:v>
                </c:pt>
                <c:pt idx="1">
                  <c:v>8.9844637333424178</c:v>
                </c:pt>
                <c:pt idx="2">
                  <c:v>9.979196581160874</c:v>
                </c:pt>
                <c:pt idx="3">
                  <c:v>9.8236647346413122</c:v>
                </c:pt>
                <c:pt idx="4">
                  <c:v>9.0621967708716173</c:v>
                </c:pt>
                <c:pt idx="5">
                  <c:v>9.2785143780547639</c:v>
                </c:pt>
                <c:pt idx="6">
                  <c:v>9.7360723214603286</c:v>
                </c:pt>
                <c:pt idx="7">
                  <c:v>10.284650288456644</c:v>
                </c:pt>
                <c:pt idx="8">
                  <c:v>10.576962803305952</c:v>
                </c:pt>
                <c:pt idx="9">
                  <c:v>9.5929646739464971</c:v>
                </c:pt>
                <c:pt idx="10">
                  <c:v>9.1294786049887691</c:v>
                </c:pt>
                <c:pt idx="11">
                  <c:v>9.7413811840318392</c:v>
                </c:pt>
                <c:pt idx="12">
                  <c:v>10.467286275686506</c:v>
                </c:pt>
                <c:pt idx="13">
                  <c:v>10.745033424672309</c:v>
                </c:pt>
                <c:pt idx="14">
                  <c:v>10.736514648581934</c:v>
                </c:pt>
                <c:pt idx="15">
                  <c:v>9.9840719452250379</c:v>
                </c:pt>
                <c:pt idx="16">
                  <c:v>10.962896827927491</c:v>
                </c:pt>
                <c:pt idx="17">
                  <c:v>11.378819156148348</c:v>
                </c:pt>
                <c:pt idx="18">
                  <c:v>10.529765456049516</c:v>
                </c:pt>
                <c:pt idx="19">
                  <c:v>9.7289717706857175</c:v>
                </c:pt>
                <c:pt idx="20">
                  <c:v>7.9712084077471141</c:v>
                </c:pt>
                <c:pt idx="21">
                  <c:v>8.5584585721684689</c:v>
                </c:pt>
                <c:pt idx="22">
                  <c:v>9.790788611740993</c:v>
                </c:pt>
                <c:pt idx="23">
                  <c:v>9.3999941374691129</c:v>
                </c:pt>
                <c:pt idx="24">
                  <c:v>7.9159731846242716</c:v>
                </c:pt>
                <c:pt idx="25">
                  <c:v>7.6536746476286641</c:v>
                </c:pt>
                <c:pt idx="26">
                  <c:v>6.897367122554078</c:v>
                </c:pt>
                <c:pt idx="27">
                  <c:v>5.8526161405737627</c:v>
                </c:pt>
                <c:pt idx="28">
                  <c:v>3.9758288044347943</c:v>
                </c:pt>
                <c:pt idx="29">
                  <c:v>2.4100071926179343</c:v>
                </c:pt>
                <c:pt idx="30">
                  <c:v>1.5001361937978501</c:v>
                </c:pt>
                <c:pt idx="31">
                  <c:v>0.88421691865176022</c:v>
                </c:pt>
                <c:pt idx="32">
                  <c:v>2.5825061811717029</c:v>
                </c:pt>
                <c:pt idx="33">
                  <c:v>2.9167744389501675</c:v>
                </c:pt>
                <c:pt idx="34">
                  <c:v>1.2929402208541332</c:v>
                </c:pt>
                <c:pt idx="35">
                  <c:v>-7.7718654461444436E-2</c:v>
                </c:pt>
                <c:pt idx="36">
                  <c:v>-2.585779754108097E-2</c:v>
                </c:pt>
                <c:pt idx="37">
                  <c:v>-0.96726492381887763</c:v>
                </c:pt>
                <c:pt idx="38">
                  <c:v>-2.4501678463387675</c:v>
                </c:pt>
                <c:pt idx="39">
                  <c:v>-2.7305610998113434</c:v>
                </c:pt>
                <c:pt idx="40">
                  <c:v>-3.4867319399882253</c:v>
                </c:pt>
                <c:pt idx="41">
                  <c:v>-3.7249882420100846</c:v>
                </c:pt>
                <c:pt idx="42">
                  <c:v>-3.6534120301046205</c:v>
                </c:pt>
                <c:pt idx="43">
                  <c:v>-3.4494375234544954</c:v>
                </c:pt>
                <c:pt idx="44">
                  <c:v>-5.0243038203699344</c:v>
                </c:pt>
                <c:pt idx="45">
                  <c:v>-6.9406269284031428</c:v>
                </c:pt>
                <c:pt idx="46">
                  <c:v>-9.0471436217929213</c:v>
                </c:pt>
                <c:pt idx="47">
                  <c:v>-9.4870128042550039</c:v>
                </c:pt>
                <c:pt idx="48">
                  <c:v>-10.702094259582026</c:v>
                </c:pt>
                <c:pt idx="49">
                  <c:v>-11.352682915076988</c:v>
                </c:pt>
                <c:pt idx="50">
                  <c:v>-11.799427920975578</c:v>
                </c:pt>
                <c:pt idx="51">
                  <c:v>-12.154159264929312</c:v>
                </c:pt>
                <c:pt idx="52">
                  <c:v>-12.503153591226713</c:v>
                </c:pt>
                <c:pt idx="53">
                  <c:v>-13.642299040531213</c:v>
                </c:pt>
                <c:pt idx="54">
                  <c:v>-14.529896875645642</c:v>
                </c:pt>
                <c:pt idx="55">
                  <c:v>-14.689928134476876</c:v>
                </c:pt>
                <c:pt idx="56">
                  <c:v>-14.873080675830034</c:v>
                </c:pt>
                <c:pt idx="57">
                  <c:v>-14.078440996190949</c:v>
                </c:pt>
                <c:pt idx="58">
                  <c:v>-11.375852793064185</c:v>
                </c:pt>
                <c:pt idx="59">
                  <c:v>-11.285770332273547</c:v>
                </c:pt>
                <c:pt idx="60">
                  <c:v>-11.961609341307614</c:v>
                </c:pt>
                <c:pt idx="61">
                  <c:v>-12.3453795284507</c:v>
                </c:pt>
                <c:pt idx="62">
                  <c:v>-11.618060430651944</c:v>
                </c:pt>
                <c:pt idx="63">
                  <c:v>-10.535741157437901</c:v>
                </c:pt>
                <c:pt idx="64">
                  <c:v>-8.9187130553310254</c:v>
                </c:pt>
                <c:pt idx="65">
                  <c:v>-7.5613054107534703</c:v>
                </c:pt>
                <c:pt idx="66">
                  <c:v>-5.7294100188948756</c:v>
                </c:pt>
                <c:pt idx="67">
                  <c:v>-5.8266627985788384</c:v>
                </c:pt>
                <c:pt idx="68">
                  <c:v>-5.4805361906675687</c:v>
                </c:pt>
                <c:pt idx="69">
                  <c:v>-6.0983647343814749</c:v>
                </c:pt>
                <c:pt idx="70">
                  <c:v>-7.6037156713728233</c:v>
                </c:pt>
                <c:pt idx="71">
                  <c:v>-7.4789469169641274</c:v>
                </c:pt>
                <c:pt idx="72">
                  <c:v>-6.6523518150500616</c:v>
                </c:pt>
                <c:pt idx="73">
                  <c:v>-6.2565032957992965</c:v>
                </c:pt>
                <c:pt idx="74">
                  <c:v>-5.5431853920245384</c:v>
                </c:pt>
                <c:pt idx="75">
                  <c:v>-4.5804535788127705</c:v>
                </c:pt>
                <c:pt idx="76">
                  <c:v>-3.9739397901218485</c:v>
                </c:pt>
                <c:pt idx="77">
                  <c:v>-3.2500579836777779</c:v>
                </c:pt>
                <c:pt idx="78">
                  <c:v>-4.1820491391528165</c:v>
                </c:pt>
                <c:pt idx="79">
                  <c:v>-4.7440925407735017</c:v>
                </c:pt>
                <c:pt idx="80">
                  <c:v>-5.1433561365125628</c:v>
                </c:pt>
                <c:pt idx="81">
                  <c:v>-5.4616316610182709</c:v>
                </c:pt>
                <c:pt idx="82">
                  <c:v>-5.634502986526182</c:v>
                </c:pt>
                <c:pt idx="83">
                  <c:v>-5.9873469708761755</c:v>
                </c:pt>
                <c:pt idx="84">
                  <c:v>-6.091978722740973</c:v>
                </c:pt>
                <c:pt idx="85">
                  <c:v>-6.2929157101879269</c:v>
                </c:pt>
                <c:pt idx="86">
                  <c:v>-7.3069868797516948</c:v>
                </c:pt>
                <c:pt idx="87">
                  <c:v>-8.1437097941501548</c:v>
                </c:pt>
                <c:pt idx="88">
                  <c:v>-8.6534604921938403</c:v>
                </c:pt>
                <c:pt idx="89">
                  <c:v>-8.188002616611687</c:v>
                </c:pt>
                <c:pt idx="90">
                  <c:v>-7.8521205633232034</c:v>
                </c:pt>
                <c:pt idx="91">
                  <c:v>-7.6031778863657999</c:v>
                </c:pt>
                <c:pt idx="92">
                  <c:v>-7.6045448167319076</c:v>
                </c:pt>
                <c:pt idx="93">
                  <c:v>-7.320068893068556</c:v>
                </c:pt>
                <c:pt idx="94">
                  <c:v>-7.4493644832589885</c:v>
                </c:pt>
                <c:pt idx="95">
                  <c:v>-7.0961773006465894</c:v>
                </c:pt>
                <c:pt idx="96">
                  <c:v>-6.6488781337747023</c:v>
                </c:pt>
                <c:pt idx="97">
                  <c:v>-5.8001536666492317</c:v>
                </c:pt>
                <c:pt idx="98">
                  <c:v>-4.1748774126125587</c:v>
                </c:pt>
                <c:pt idx="99">
                  <c:v>-2.76578549599683</c:v>
                </c:pt>
                <c:pt idx="100">
                  <c:v>-1.1724744469087069</c:v>
                </c:pt>
                <c:pt idx="101">
                  <c:v>-0.55179836334891785</c:v>
                </c:pt>
                <c:pt idx="102">
                  <c:v>0.26076829261987539</c:v>
                </c:pt>
                <c:pt idx="103">
                  <c:v>0.54445719926001823</c:v>
                </c:pt>
                <c:pt idx="104">
                  <c:v>1.0822668815158178</c:v>
                </c:pt>
                <c:pt idx="105">
                  <c:v>1.8624281941890763</c:v>
                </c:pt>
                <c:pt idx="106">
                  <c:v>3.7333643890666983</c:v>
                </c:pt>
                <c:pt idx="107">
                  <c:v>4.8333912257180387</c:v>
                </c:pt>
                <c:pt idx="108">
                  <c:v>6.1633131330357092</c:v>
                </c:pt>
                <c:pt idx="109">
                  <c:v>6.3749163029939382</c:v>
                </c:pt>
                <c:pt idx="110">
                  <c:v>7.6935190243038463</c:v>
                </c:pt>
                <c:pt idx="111">
                  <c:v>8.4318429581361531</c:v>
                </c:pt>
                <c:pt idx="112">
                  <c:v>8.0621560380544377</c:v>
                </c:pt>
                <c:pt idx="113">
                  <c:v>7.6513434789907633</c:v>
                </c:pt>
                <c:pt idx="114">
                  <c:v>7.7951388445429899</c:v>
                </c:pt>
                <c:pt idx="115">
                  <c:v>8.935286628057316</c:v>
                </c:pt>
                <c:pt idx="116">
                  <c:v>9.8980098679367643</c:v>
                </c:pt>
                <c:pt idx="117">
                  <c:v>10.426878463762518</c:v>
                </c:pt>
                <c:pt idx="118">
                  <c:v>9.9520681013877379</c:v>
                </c:pt>
                <c:pt idx="119">
                  <c:v>9.5921929638485803</c:v>
                </c:pt>
                <c:pt idx="120">
                  <c:v>9.2194979269049622</c:v>
                </c:pt>
                <c:pt idx="121">
                  <c:v>9.6326424149578962</c:v>
                </c:pt>
                <c:pt idx="122">
                  <c:v>7.9070044084636626</c:v>
                </c:pt>
                <c:pt idx="123">
                  <c:v>6.27310716985202</c:v>
                </c:pt>
                <c:pt idx="124">
                  <c:v>5.153097339315587</c:v>
                </c:pt>
                <c:pt idx="125">
                  <c:v>4.4524752153419556</c:v>
                </c:pt>
                <c:pt idx="126">
                  <c:v>3.9543970362660259</c:v>
                </c:pt>
                <c:pt idx="127">
                  <c:v>3.8686362541548718</c:v>
                </c:pt>
                <c:pt idx="128">
                  <c:v>3.6475371342524161</c:v>
                </c:pt>
                <c:pt idx="129">
                  <c:v>3.5585736039828122</c:v>
                </c:pt>
                <c:pt idx="130">
                  <c:v>4.011978796425228</c:v>
                </c:pt>
                <c:pt idx="131">
                  <c:v>4.7806771945498188</c:v>
                </c:pt>
                <c:pt idx="132">
                  <c:v>5.9275032795140818</c:v>
                </c:pt>
                <c:pt idx="133">
                  <c:v>5.7499461078340541</c:v>
                </c:pt>
                <c:pt idx="134">
                  <c:v>5.8660352182482463</c:v>
                </c:pt>
                <c:pt idx="135">
                  <c:v>6.1013309577141372</c:v>
                </c:pt>
                <c:pt idx="136">
                  <c:v>5.8443936736164259</c:v>
                </c:pt>
                <c:pt idx="137">
                  <c:v>5.6510521600065298</c:v>
                </c:pt>
                <c:pt idx="138">
                  <c:v>5.6851496241659909</c:v>
                </c:pt>
                <c:pt idx="139">
                  <c:v>5.714483715089421</c:v>
                </c:pt>
                <c:pt idx="140">
                  <c:v>6.3237083781715553</c:v>
                </c:pt>
                <c:pt idx="141">
                  <c:v>6.2234342404047229</c:v>
                </c:pt>
                <c:pt idx="142">
                  <c:v>5.9352397374073522</c:v>
                </c:pt>
                <c:pt idx="143">
                  <c:v>5.7081672635243077</c:v>
                </c:pt>
                <c:pt idx="144">
                  <c:v>4.8176429491759896</c:v>
                </c:pt>
                <c:pt idx="145">
                  <c:v>5.2933602338147034</c:v>
                </c:pt>
                <c:pt idx="146">
                  <c:v>5.3760147051542573</c:v>
                </c:pt>
                <c:pt idx="147">
                  <c:v>4.9022771519490256</c:v>
                </c:pt>
                <c:pt idx="148">
                  <c:v>5.0736806712196953</c:v>
                </c:pt>
                <c:pt idx="149">
                  <c:v>5.0901438455536043</c:v>
                </c:pt>
                <c:pt idx="150">
                  <c:v>5.2877810494724669</c:v>
                </c:pt>
                <c:pt idx="151">
                  <c:v>5.0689418168391054</c:v>
                </c:pt>
                <c:pt idx="152">
                  <c:v>4.5654048391001343</c:v>
                </c:pt>
                <c:pt idx="153">
                  <c:v>4.3866291587496331</c:v>
                </c:pt>
                <c:pt idx="154">
                  <c:v>4.3836526220730736</c:v>
                </c:pt>
                <c:pt idx="155">
                  <c:v>3.9437938453628982</c:v>
                </c:pt>
                <c:pt idx="156">
                  <c:v>3.4433112593200721</c:v>
                </c:pt>
                <c:pt idx="157">
                  <c:v>3.1343418651545427</c:v>
                </c:pt>
                <c:pt idx="158">
                  <c:v>3.7072540474018991</c:v>
                </c:pt>
                <c:pt idx="159">
                  <c:v>3.9889334699210242</c:v>
                </c:pt>
                <c:pt idx="160">
                  <c:v>4.45590884225998</c:v>
                </c:pt>
                <c:pt idx="161">
                  <c:v>4.8266964030408399</c:v>
                </c:pt>
                <c:pt idx="162">
                  <c:v>4.6854074017773177</c:v>
                </c:pt>
                <c:pt idx="163">
                  <c:v>4.5165681193163154</c:v>
                </c:pt>
                <c:pt idx="164">
                  <c:v>4.1133343154059494</c:v>
                </c:pt>
                <c:pt idx="165">
                  <c:v>4.5174441127939478</c:v>
                </c:pt>
                <c:pt idx="166">
                  <c:v>4.297951530227655</c:v>
                </c:pt>
                <c:pt idx="167">
                  <c:v>4.5778577952181152</c:v>
                </c:pt>
                <c:pt idx="168">
                  <c:v>4.6381709216244547</c:v>
                </c:pt>
                <c:pt idx="169">
                  <c:v>4.6028136276328082</c:v>
                </c:pt>
                <c:pt idx="170">
                  <c:v>4.505308264303979</c:v>
                </c:pt>
                <c:pt idx="171">
                  <c:v>4.3346604219508515</c:v>
                </c:pt>
                <c:pt idx="172">
                  <c:v>3.7344104335634611</c:v>
                </c:pt>
                <c:pt idx="173">
                  <c:v>3.4371945436603561</c:v>
                </c:pt>
                <c:pt idx="174">
                  <c:v>3.1638681579304566</c:v>
                </c:pt>
                <c:pt idx="175">
                  <c:v>3.2179355421598799</c:v>
                </c:pt>
                <c:pt idx="176">
                  <c:v>3.5895570832164263</c:v>
                </c:pt>
                <c:pt idx="177">
                  <c:v>3.0062049318536994</c:v>
                </c:pt>
                <c:pt idx="178">
                  <c:v>3.2400954280240075</c:v>
                </c:pt>
                <c:pt idx="179">
                  <c:v>3.2040109286225733</c:v>
                </c:pt>
                <c:pt idx="180">
                  <c:v>3.3695779723364141</c:v>
                </c:pt>
                <c:pt idx="181">
                  <c:v>3.1916665488868374</c:v>
                </c:pt>
                <c:pt idx="182">
                  <c:v>2.4864875580221999</c:v>
                </c:pt>
                <c:pt idx="183">
                  <c:v>2.215718776995959</c:v>
                </c:pt>
                <c:pt idx="184">
                  <c:v>2.3604377168561221</c:v>
                </c:pt>
                <c:pt idx="185">
                  <c:v>2.4509946308605661</c:v>
                </c:pt>
                <c:pt idx="186">
                  <c:v>2.1112415698798728</c:v>
                </c:pt>
                <c:pt idx="187">
                  <c:v>2.1291707900387085</c:v>
                </c:pt>
                <c:pt idx="188">
                  <c:v>2.324475554936674</c:v>
                </c:pt>
                <c:pt idx="189">
                  <c:v>2.212107356431277</c:v>
                </c:pt>
                <c:pt idx="190">
                  <c:v>1.968269759592473</c:v>
                </c:pt>
                <c:pt idx="191">
                  <c:v>1.8528062290159413</c:v>
                </c:pt>
                <c:pt idx="192">
                  <c:v>1.905601297099186</c:v>
                </c:pt>
                <c:pt idx="193">
                  <c:v>2.3979661717391032</c:v>
                </c:pt>
                <c:pt idx="194">
                  <c:v>3.7298099933079385</c:v>
                </c:pt>
                <c:pt idx="195">
                  <c:v>5.4292937784567288</c:v>
                </c:pt>
                <c:pt idx="196">
                  <c:v>5.4967716266847999</c:v>
                </c:pt>
                <c:pt idx="197">
                  <c:v>4.5889355067579176</c:v>
                </c:pt>
                <c:pt idx="198">
                  <c:v>4.5066388068876657</c:v>
                </c:pt>
                <c:pt idx="199">
                  <c:v>4.9691047140432998</c:v>
                </c:pt>
                <c:pt idx="200">
                  <c:v>5.9464005960415109</c:v>
                </c:pt>
                <c:pt idx="201">
                  <c:v>7.6016819624888363</c:v>
                </c:pt>
                <c:pt idx="202">
                  <c:v>8.6577088276994196</c:v>
                </c:pt>
                <c:pt idx="203">
                  <c:v>9.2089334657419517</c:v>
                </c:pt>
                <c:pt idx="204">
                  <c:v>9.9159452873770491</c:v>
                </c:pt>
                <c:pt idx="205">
                  <c:v>10.247812745846053</c:v>
                </c:pt>
                <c:pt idx="206">
                  <c:v>10.113881659130694</c:v>
                </c:pt>
                <c:pt idx="207">
                  <c:v>9.3376555509641808</c:v>
                </c:pt>
                <c:pt idx="208">
                  <c:v>9.9030012750868952</c:v>
                </c:pt>
                <c:pt idx="209">
                  <c:v>11.264141641629896</c:v>
                </c:pt>
                <c:pt idx="210">
                  <c:v>12.385850725101802</c:v>
                </c:pt>
                <c:pt idx="211">
                  <c:v>12.702434516891516</c:v>
                </c:pt>
                <c:pt idx="212">
                  <c:v>12.379243004311096</c:v>
                </c:pt>
                <c:pt idx="213">
                  <c:v>10.682346276134567</c:v>
                </c:pt>
                <c:pt idx="214">
                  <c:v>9.7146668775882397</c:v>
                </c:pt>
                <c:pt idx="215">
                  <c:v>9.5705375833334401</c:v>
                </c:pt>
                <c:pt idx="216">
                  <c:v>9.3586420251037925</c:v>
                </c:pt>
                <c:pt idx="217">
                  <c:v>9.7087840336518401</c:v>
                </c:pt>
                <c:pt idx="218">
                  <c:v>9.3613549806120222</c:v>
                </c:pt>
                <c:pt idx="219">
                  <c:v>9.8722407311909883</c:v>
                </c:pt>
                <c:pt idx="220">
                  <c:v>8.87281629026727</c:v>
                </c:pt>
                <c:pt idx="221">
                  <c:v>6.497859355251463</c:v>
                </c:pt>
              </c:numCache>
            </c:numRef>
          </c:val>
          <c:smooth val="1"/>
          <c:extLst>
            <c:ext xmlns:c16="http://schemas.microsoft.com/office/drawing/2014/chart" uri="{C3380CC4-5D6E-409C-BE32-E72D297353CC}">
              <c16:uniqueId val="{00000002-4738-4781-AF33-94E7723F8883}"/>
            </c:ext>
          </c:extLst>
        </c:ser>
        <c:dLbls>
          <c:showLegendKey val="0"/>
          <c:showVal val="0"/>
          <c:showCatName val="0"/>
          <c:showSerName val="0"/>
          <c:showPercent val="0"/>
          <c:showBubbleSize val="0"/>
        </c:dLbls>
        <c:smooth val="0"/>
        <c:axId val="308807072"/>
        <c:axId val="308807464"/>
      </c:lineChart>
      <c:catAx>
        <c:axId val="308807072"/>
        <c:scaling>
          <c:orientation val="minMax"/>
        </c:scaling>
        <c:delete val="0"/>
        <c:axPos val="b"/>
        <c:numFmt formatCode="General" sourceLinked="1"/>
        <c:majorTickMark val="out"/>
        <c:minorTickMark val="none"/>
        <c:tickLblPos val="low"/>
        <c:spPr>
          <a:noFill/>
          <a:ln w="6350" cap="flat" cmpd="sng" algn="ctr">
            <a:solidFill>
              <a:schemeClr val="bg1">
                <a:lumMod val="6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308807464"/>
        <c:crosses val="autoZero"/>
        <c:auto val="1"/>
        <c:lblAlgn val="ctr"/>
        <c:lblOffset val="100"/>
        <c:tickLblSkip val="24"/>
        <c:noMultiLvlLbl val="0"/>
      </c:catAx>
      <c:valAx>
        <c:axId val="308807464"/>
        <c:scaling>
          <c:orientation val="minMax"/>
        </c:scaling>
        <c:delete val="0"/>
        <c:axPos val="l"/>
        <c:majorGridlines>
          <c:spPr>
            <a:ln w="6350" cap="flat" cmpd="sng" algn="ctr">
              <a:solidFill>
                <a:schemeClr val="tx1">
                  <a:lumMod val="40000"/>
                  <a:lumOff val="60000"/>
                </a:schemeClr>
              </a:solidFill>
              <a:prstDash val="dash"/>
              <a:round/>
            </a:ln>
            <a:effectLst/>
          </c:spPr>
        </c:majorGridlines>
        <c:numFmt formatCode="#,##0"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308807072"/>
        <c:crosses val="autoZero"/>
        <c:crossBetween val="between"/>
      </c:valAx>
      <c:spPr>
        <a:noFill/>
        <a:ln>
          <a:noFill/>
        </a:ln>
        <a:effectLst/>
      </c:spPr>
    </c:plotArea>
    <c:legend>
      <c:legendPos val="b"/>
      <c:layout>
        <c:manualLayout>
          <c:xMode val="edge"/>
          <c:yMode val="edge"/>
          <c:x val="0"/>
          <c:y val="0.92426881261141758"/>
          <c:w val="0.39985076739656594"/>
          <c:h val="6.5879724748202168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50000"/>
                  </a:schemeClr>
                </a:solidFill>
                <a:latin typeface="+mn-lt"/>
                <a:ea typeface="+mn-ea"/>
                <a:cs typeface="+mn-cs"/>
              </a:defRPr>
            </a:pPr>
            <a:r>
              <a:rPr lang="en-US" sz="1400"/>
              <a:t>Year-over-Year</a:t>
            </a:r>
            <a:r>
              <a:rPr lang="en-US" sz="1400" baseline="0"/>
              <a:t> Change in Rents (Percent)</a:t>
            </a:r>
            <a:endParaRPr lang="en-US" sz="1400"/>
          </a:p>
        </c:rich>
      </c:tx>
      <c:layout>
        <c:manualLayout>
          <c:xMode val="edge"/>
          <c:yMode val="edge"/>
          <c:x val="1.150699972550096E-2"/>
          <c:y val="1.812688821752266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5.3472801483629061E-2"/>
          <c:y val="0.1488236553512382"/>
          <c:w val="0.93342058798637895"/>
          <c:h val="0.62060399172157865"/>
        </c:manualLayout>
      </c:layout>
      <c:lineChart>
        <c:grouping val="standard"/>
        <c:varyColors val="0"/>
        <c:ser>
          <c:idx val="0"/>
          <c:order val="0"/>
          <c:tx>
            <c:strRef>
              <c:f>Sheet1!$B$1</c:f>
              <c:strCache>
                <c:ptCount val="1"/>
                <c:pt idx="0">
                  <c:v>Apartments</c:v>
                </c:pt>
              </c:strCache>
            </c:strRef>
          </c:tx>
          <c:spPr>
            <a:ln w="47625" cap="rnd">
              <a:solidFill>
                <a:srgbClr val="FF4D00"/>
              </a:solidFill>
              <a:round/>
            </a:ln>
            <a:effectLst/>
          </c:spPr>
          <c:marker>
            <c:symbol val="none"/>
          </c:marker>
          <c:cat>
            <c:numRef>
              <c:f>Sheet1!$A$2:$A$31</c:f>
              <c:numCache>
                <c:formatCode>General</c:formatCode>
                <c:ptCount val="30"/>
                <c:pt idx="0">
                  <c:v>2015</c:v>
                </c:pt>
                <c:pt idx="1">
                  <c:v>2015</c:v>
                </c:pt>
                <c:pt idx="2">
                  <c:v>2015</c:v>
                </c:pt>
                <c:pt idx="3">
                  <c:v>2015</c:v>
                </c:pt>
                <c:pt idx="4">
                  <c:v>2016</c:v>
                </c:pt>
                <c:pt idx="5">
                  <c:v>2016</c:v>
                </c:pt>
                <c:pt idx="6">
                  <c:v>2016</c:v>
                </c:pt>
                <c:pt idx="7">
                  <c:v>2016</c:v>
                </c:pt>
                <c:pt idx="8">
                  <c:v>2017</c:v>
                </c:pt>
                <c:pt idx="9">
                  <c:v>2017</c:v>
                </c:pt>
                <c:pt idx="10">
                  <c:v>2017</c:v>
                </c:pt>
                <c:pt idx="11">
                  <c:v>2017</c:v>
                </c:pt>
                <c:pt idx="12">
                  <c:v>2018</c:v>
                </c:pt>
                <c:pt idx="13">
                  <c:v>2018</c:v>
                </c:pt>
                <c:pt idx="14">
                  <c:v>2018</c:v>
                </c:pt>
                <c:pt idx="15">
                  <c:v>2018</c:v>
                </c:pt>
                <c:pt idx="16">
                  <c:v>2019</c:v>
                </c:pt>
                <c:pt idx="17">
                  <c:v>2019</c:v>
                </c:pt>
                <c:pt idx="18">
                  <c:v>2019</c:v>
                </c:pt>
                <c:pt idx="19">
                  <c:v>2019</c:v>
                </c:pt>
                <c:pt idx="20">
                  <c:v>2020</c:v>
                </c:pt>
                <c:pt idx="21">
                  <c:v>2020</c:v>
                </c:pt>
                <c:pt idx="22">
                  <c:v>2020</c:v>
                </c:pt>
                <c:pt idx="23">
                  <c:v>2020</c:v>
                </c:pt>
                <c:pt idx="24">
                  <c:v>2021</c:v>
                </c:pt>
                <c:pt idx="25">
                  <c:v>2021</c:v>
                </c:pt>
                <c:pt idx="26">
                  <c:v>2021</c:v>
                </c:pt>
                <c:pt idx="27">
                  <c:v>2021</c:v>
                </c:pt>
                <c:pt idx="28">
                  <c:v>2022</c:v>
                </c:pt>
                <c:pt idx="29">
                  <c:v>2022</c:v>
                </c:pt>
              </c:numCache>
            </c:numRef>
          </c:cat>
          <c:val>
            <c:numRef>
              <c:f>Sheet1!$B$2:$B$31</c:f>
              <c:numCache>
                <c:formatCode>0.0</c:formatCode>
                <c:ptCount val="30"/>
                <c:pt idx="0">
                  <c:v>3.9834430310000002</c:v>
                </c:pt>
                <c:pt idx="1">
                  <c:v>4.8879958309999996</c:v>
                </c:pt>
                <c:pt idx="2">
                  <c:v>5.0764415420000004</c:v>
                </c:pt>
                <c:pt idx="3">
                  <c:v>4.6121960120000001</c:v>
                </c:pt>
                <c:pt idx="4">
                  <c:v>4.2273055099999999</c:v>
                </c:pt>
                <c:pt idx="5">
                  <c:v>3.58440286</c:v>
                </c:pt>
                <c:pt idx="6">
                  <c:v>2.966974343</c:v>
                </c:pt>
                <c:pt idx="7">
                  <c:v>2.6441061079999999</c:v>
                </c:pt>
                <c:pt idx="8">
                  <c:v>2.661146123</c:v>
                </c:pt>
                <c:pt idx="9">
                  <c:v>2.6985915559999998</c:v>
                </c:pt>
                <c:pt idx="10">
                  <c:v>2.5548543399999999</c:v>
                </c:pt>
                <c:pt idx="11">
                  <c:v>2.602418165</c:v>
                </c:pt>
                <c:pt idx="12">
                  <c:v>2.6280218199999998</c:v>
                </c:pt>
                <c:pt idx="13">
                  <c:v>2.8167656540000001</c:v>
                </c:pt>
                <c:pt idx="14">
                  <c:v>2.8375337690000002</c:v>
                </c:pt>
                <c:pt idx="15">
                  <c:v>2.8429914080000001</c:v>
                </c:pt>
                <c:pt idx="16">
                  <c:v>2.8698253070000002</c:v>
                </c:pt>
                <c:pt idx="17">
                  <c:v>2.8467776100000002</c:v>
                </c:pt>
                <c:pt idx="18">
                  <c:v>2.59999768</c:v>
                </c:pt>
                <c:pt idx="19">
                  <c:v>2.394344974</c:v>
                </c:pt>
                <c:pt idx="20">
                  <c:v>1.5515200410000001</c:v>
                </c:pt>
                <c:pt idx="21">
                  <c:v>0.16649492599999999</c:v>
                </c:pt>
                <c:pt idx="22">
                  <c:v>-7.2695625999999999E-2</c:v>
                </c:pt>
                <c:pt idx="23">
                  <c:v>5.5183158000000003E-2</c:v>
                </c:pt>
                <c:pt idx="24">
                  <c:v>1.948208183</c:v>
                </c:pt>
                <c:pt idx="25">
                  <c:v>7.0312996549999998</c:v>
                </c:pt>
                <c:pt idx="26">
                  <c:v>10.62743023</c:v>
                </c:pt>
                <c:pt idx="27">
                  <c:v>11.514380040000001</c:v>
                </c:pt>
                <c:pt idx="28">
                  <c:v>11.57073531</c:v>
                </c:pt>
                <c:pt idx="29">
                  <c:v>9.4079147719999998</c:v>
                </c:pt>
              </c:numCache>
            </c:numRef>
          </c:val>
          <c:smooth val="1"/>
          <c:extLst>
            <c:ext xmlns:c16="http://schemas.microsoft.com/office/drawing/2014/chart" uri="{C3380CC4-5D6E-409C-BE32-E72D297353CC}">
              <c16:uniqueId val="{00000000-C347-44D6-B583-CDDE753BDE27}"/>
            </c:ext>
          </c:extLst>
        </c:ser>
        <c:ser>
          <c:idx val="1"/>
          <c:order val="1"/>
          <c:tx>
            <c:strRef>
              <c:f>Sheet1!$C$1</c:f>
              <c:strCache>
                <c:ptCount val="1"/>
                <c:pt idx="0">
                  <c:v>Single-Family Homes</c:v>
                </c:pt>
              </c:strCache>
            </c:strRef>
          </c:tx>
          <c:spPr>
            <a:ln w="47625" cap="rnd">
              <a:solidFill>
                <a:srgbClr val="FFC52F"/>
              </a:solidFill>
              <a:round/>
            </a:ln>
            <a:effectLst/>
          </c:spPr>
          <c:marker>
            <c:symbol val="none"/>
          </c:marker>
          <c:cat>
            <c:numRef>
              <c:f>Sheet1!$A$2:$A$31</c:f>
              <c:numCache>
                <c:formatCode>General</c:formatCode>
                <c:ptCount val="30"/>
                <c:pt idx="0">
                  <c:v>2015</c:v>
                </c:pt>
                <c:pt idx="1">
                  <c:v>2015</c:v>
                </c:pt>
                <c:pt idx="2">
                  <c:v>2015</c:v>
                </c:pt>
                <c:pt idx="3">
                  <c:v>2015</c:v>
                </c:pt>
                <c:pt idx="4">
                  <c:v>2016</c:v>
                </c:pt>
                <c:pt idx="5">
                  <c:v>2016</c:v>
                </c:pt>
                <c:pt idx="6">
                  <c:v>2016</c:v>
                </c:pt>
                <c:pt idx="7">
                  <c:v>2016</c:v>
                </c:pt>
                <c:pt idx="8">
                  <c:v>2017</c:v>
                </c:pt>
                <c:pt idx="9">
                  <c:v>2017</c:v>
                </c:pt>
                <c:pt idx="10">
                  <c:v>2017</c:v>
                </c:pt>
                <c:pt idx="11">
                  <c:v>2017</c:v>
                </c:pt>
                <c:pt idx="12">
                  <c:v>2018</c:v>
                </c:pt>
                <c:pt idx="13">
                  <c:v>2018</c:v>
                </c:pt>
                <c:pt idx="14">
                  <c:v>2018</c:v>
                </c:pt>
                <c:pt idx="15">
                  <c:v>2018</c:v>
                </c:pt>
                <c:pt idx="16">
                  <c:v>2019</c:v>
                </c:pt>
                <c:pt idx="17">
                  <c:v>2019</c:v>
                </c:pt>
                <c:pt idx="18">
                  <c:v>2019</c:v>
                </c:pt>
                <c:pt idx="19">
                  <c:v>2019</c:v>
                </c:pt>
                <c:pt idx="20">
                  <c:v>2020</c:v>
                </c:pt>
                <c:pt idx="21">
                  <c:v>2020</c:v>
                </c:pt>
                <c:pt idx="22">
                  <c:v>2020</c:v>
                </c:pt>
                <c:pt idx="23">
                  <c:v>2020</c:v>
                </c:pt>
                <c:pt idx="24">
                  <c:v>2021</c:v>
                </c:pt>
                <c:pt idx="25">
                  <c:v>2021</c:v>
                </c:pt>
                <c:pt idx="26">
                  <c:v>2021</c:v>
                </c:pt>
                <c:pt idx="27">
                  <c:v>2021</c:v>
                </c:pt>
                <c:pt idx="28">
                  <c:v>2022</c:v>
                </c:pt>
                <c:pt idx="29">
                  <c:v>2022</c:v>
                </c:pt>
              </c:numCache>
            </c:numRef>
          </c:cat>
          <c:val>
            <c:numRef>
              <c:f>Sheet1!$C$2:$C$31</c:f>
              <c:numCache>
                <c:formatCode>0.0</c:formatCode>
                <c:ptCount val="30"/>
                <c:pt idx="0">
                  <c:v>3.6</c:v>
                </c:pt>
                <c:pt idx="1">
                  <c:v>3.8</c:v>
                </c:pt>
                <c:pt idx="2">
                  <c:v>3.7</c:v>
                </c:pt>
                <c:pt idx="3">
                  <c:v>3.8</c:v>
                </c:pt>
                <c:pt idx="4">
                  <c:v>3.9</c:v>
                </c:pt>
                <c:pt idx="5">
                  <c:v>3.7</c:v>
                </c:pt>
                <c:pt idx="6">
                  <c:v>3.2</c:v>
                </c:pt>
                <c:pt idx="7">
                  <c:v>2.8</c:v>
                </c:pt>
                <c:pt idx="8">
                  <c:v>2.4</c:v>
                </c:pt>
                <c:pt idx="9">
                  <c:v>2.6</c:v>
                </c:pt>
                <c:pt idx="10">
                  <c:v>2.5</c:v>
                </c:pt>
                <c:pt idx="11">
                  <c:v>2.7</c:v>
                </c:pt>
                <c:pt idx="12">
                  <c:v>2.8</c:v>
                </c:pt>
                <c:pt idx="13">
                  <c:v>2.8</c:v>
                </c:pt>
                <c:pt idx="14">
                  <c:v>2.9</c:v>
                </c:pt>
                <c:pt idx="15">
                  <c:v>2.9</c:v>
                </c:pt>
                <c:pt idx="16">
                  <c:v>3</c:v>
                </c:pt>
                <c:pt idx="17">
                  <c:v>2.8</c:v>
                </c:pt>
                <c:pt idx="18">
                  <c:v>2.8</c:v>
                </c:pt>
                <c:pt idx="19">
                  <c:v>2.8</c:v>
                </c:pt>
                <c:pt idx="20">
                  <c:v>2.9</c:v>
                </c:pt>
                <c:pt idx="21">
                  <c:v>1.8</c:v>
                </c:pt>
                <c:pt idx="22">
                  <c:v>2.2000000000000002</c:v>
                </c:pt>
                <c:pt idx="23">
                  <c:v>3.7</c:v>
                </c:pt>
                <c:pt idx="24">
                  <c:v>4.0999999999999996</c:v>
                </c:pt>
                <c:pt idx="25">
                  <c:v>6.5</c:v>
                </c:pt>
                <c:pt idx="26">
                  <c:v>9.4</c:v>
                </c:pt>
                <c:pt idx="27">
                  <c:v>11.4</c:v>
                </c:pt>
                <c:pt idx="28">
                  <c:v>12.8</c:v>
                </c:pt>
                <c:pt idx="29">
                  <c:v>13.766666669999999</c:v>
                </c:pt>
              </c:numCache>
            </c:numRef>
          </c:val>
          <c:smooth val="0"/>
          <c:extLst>
            <c:ext xmlns:c16="http://schemas.microsoft.com/office/drawing/2014/chart" uri="{C3380CC4-5D6E-409C-BE32-E72D297353CC}">
              <c16:uniqueId val="{00000001-6801-47CD-BB76-99EFD0AB6ED3}"/>
            </c:ext>
          </c:extLst>
        </c:ser>
        <c:dLbls>
          <c:showLegendKey val="0"/>
          <c:showVal val="0"/>
          <c:showCatName val="0"/>
          <c:showSerName val="0"/>
          <c:showPercent val="0"/>
          <c:showBubbleSize val="0"/>
        </c:dLbls>
        <c:smooth val="0"/>
        <c:axId val="2723360"/>
        <c:axId val="2725552"/>
      </c:lineChart>
      <c:catAx>
        <c:axId val="2723360"/>
        <c:scaling>
          <c:orientation val="minMax"/>
        </c:scaling>
        <c:delete val="0"/>
        <c:axPos val="b"/>
        <c:numFmt formatCode="General" sourceLinked="1"/>
        <c:majorTickMark val="out"/>
        <c:minorTickMark val="none"/>
        <c:tickLblPos val="low"/>
        <c:spPr>
          <a:noFill/>
          <a:ln w="6350" cap="flat" cmpd="sng" algn="ctr">
            <a:solidFill>
              <a:schemeClr val="bg1">
                <a:lumMod val="6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5552"/>
        <c:crosses val="autoZero"/>
        <c:auto val="1"/>
        <c:lblAlgn val="ctr"/>
        <c:lblOffset val="100"/>
        <c:tickLblSkip val="4"/>
        <c:noMultiLvlLbl val="0"/>
      </c:catAx>
      <c:valAx>
        <c:axId val="2725552"/>
        <c:scaling>
          <c:orientation val="minMax"/>
        </c:scaling>
        <c:delete val="0"/>
        <c:axPos val="l"/>
        <c:majorGridlines>
          <c:spPr>
            <a:ln w="6350" cap="flat" cmpd="sng" algn="ctr">
              <a:solidFill>
                <a:schemeClr val="tx1">
                  <a:lumMod val="40000"/>
                  <a:lumOff val="60000"/>
                </a:schemeClr>
              </a:solidFill>
              <a:prstDash val="dash"/>
              <a:round/>
            </a:ln>
            <a:effectLst/>
          </c:spPr>
        </c:majorGridlines>
        <c:numFmt formatCode="General"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3360"/>
        <c:crossesAt val="1"/>
        <c:crossBetween val="between"/>
      </c:valAx>
      <c:spPr>
        <a:noFill/>
        <a:ln>
          <a:noFill/>
        </a:ln>
        <a:effectLst/>
      </c:spPr>
    </c:plotArea>
    <c:legend>
      <c:legendPos val="b"/>
      <c:layout>
        <c:manualLayout>
          <c:xMode val="edge"/>
          <c:yMode val="edge"/>
          <c:x val="1.5846208356175076E-2"/>
          <c:y val="0.92436995979732139"/>
          <c:w val="0.44522297041139264"/>
          <c:h val="6.4905202559649836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1400" b="1" i="0" u="none" strike="noStrike" kern="1200" spc="0" baseline="0">
                <a:solidFill>
                  <a:schemeClr val="tx1">
                    <a:lumMod val="50000"/>
                  </a:schemeClr>
                </a:solidFill>
                <a:latin typeface="+mn-lt"/>
                <a:ea typeface="+mn-ea"/>
                <a:cs typeface="+mn-cs"/>
              </a:defRPr>
            </a:pPr>
            <a:r>
              <a:rPr lang="en-US" sz="1400"/>
              <a:t>Share of 150 Markets </a:t>
            </a:r>
            <a:r>
              <a:rPr lang="en-US" sz="1400" baseline="0"/>
              <a:t>(Percent)</a:t>
            </a:r>
            <a:endParaRPr lang="en-US" sz="1400"/>
          </a:p>
        </c:rich>
      </c:tx>
      <c:layout>
        <c:manualLayout>
          <c:xMode val="edge"/>
          <c:yMode val="edge"/>
          <c:x val="5.2703815536645664E-4"/>
          <c:y val="1.812688821752266E-2"/>
        </c:manualLayout>
      </c:layout>
      <c:overlay val="0"/>
      <c:spPr>
        <a:noFill/>
        <a:ln>
          <a:noFill/>
        </a:ln>
        <a:effectLst/>
      </c:spPr>
      <c:txPr>
        <a:bodyPr rot="0" spcFirstLastPara="1" vertOverflow="ellipsis" vert="horz" wrap="square" anchor="ctr" anchorCtr="1"/>
        <a:lstStyle/>
        <a:p>
          <a:pPr algn="l">
            <a:defRPr sz="14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5.0056776065435703E-2"/>
          <c:y val="0.136739012679987"/>
          <c:w val="0.93342058798637895"/>
          <c:h val="0.6282917429883198"/>
        </c:manualLayout>
      </c:layout>
      <c:barChart>
        <c:barDir val="col"/>
        <c:grouping val="clustered"/>
        <c:varyColors val="0"/>
        <c:ser>
          <c:idx val="0"/>
          <c:order val="0"/>
          <c:tx>
            <c:strRef>
              <c:f>Sheet1!$A$2</c:f>
              <c:strCache>
                <c:ptCount val="1"/>
                <c:pt idx="0">
                  <c:v>Less Than 0</c:v>
                </c:pt>
              </c:strCache>
            </c:strRef>
          </c:tx>
          <c:spPr>
            <a:solidFill>
              <a:srgbClr val="9FCC46"/>
            </a:solidFill>
            <a:ln>
              <a:noFill/>
            </a:ln>
            <a:effectLst/>
          </c:spPr>
          <c:invertIfNegative val="0"/>
          <c:dLbls>
            <c:delete val="1"/>
          </c:dLbls>
          <c:cat>
            <c:strRef>
              <c:f>Sheet1!$B$1:$C$1</c:f>
              <c:strCache>
                <c:ptCount val="2"/>
                <c:pt idx="0">
                  <c:v>2021 Q2</c:v>
                </c:pt>
                <c:pt idx="1">
                  <c:v>2022 Q2</c:v>
                </c:pt>
              </c:strCache>
            </c:strRef>
          </c:cat>
          <c:val>
            <c:numRef>
              <c:f>Sheet1!$B$2:$C$2</c:f>
              <c:numCache>
                <c:formatCode>General</c:formatCode>
                <c:ptCount val="2"/>
                <c:pt idx="0">
                  <c:v>0.16666666666666666</c:v>
                </c:pt>
                <c:pt idx="1">
                  <c:v>0</c:v>
                </c:pt>
              </c:numCache>
            </c:numRef>
          </c:val>
          <c:extLst>
            <c:ext xmlns:c16="http://schemas.microsoft.com/office/drawing/2014/chart" uri="{C3380CC4-5D6E-409C-BE32-E72D297353CC}">
              <c16:uniqueId val="{00000000-C347-44D6-B583-CDDE753BDE27}"/>
            </c:ext>
          </c:extLst>
        </c:ser>
        <c:ser>
          <c:idx val="1"/>
          <c:order val="1"/>
          <c:tx>
            <c:strRef>
              <c:f>Sheet1!$A$3</c:f>
              <c:strCache>
                <c:ptCount val="1"/>
                <c:pt idx="0">
                  <c:v>0-4.9</c:v>
                </c:pt>
              </c:strCache>
            </c:strRef>
          </c:tx>
          <c:spPr>
            <a:solidFill>
              <a:srgbClr val="1F3B7A"/>
            </a:solidFill>
            <a:ln>
              <a:noFill/>
            </a:ln>
            <a:effectLst/>
          </c:spPr>
          <c:invertIfNegative val="0"/>
          <c:dLbls>
            <c:delete val="1"/>
          </c:dLbls>
          <c:cat>
            <c:strRef>
              <c:f>Sheet1!$B$1:$C$1</c:f>
              <c:strCache>
                <c:ptCount val="2"/>
                <c:pt idx="0">
                  <c:v>2021 Q2</c:v>
                </c:pt>
                <c:pt idx="1">
                  <c:v>2022 Q2</c:v>
                </c:pt>
              </c:strCache>
            </c:strRef>
          </c:cat>
          <c:val>
            <c:numRef>
              <c:f>Sheet1!$B$3:$C$3</c:f>
              <c:numCache>
                <c:formatCode>General</c:formatCode>
                <c:ptCount val="2"/>
                <c:pt idx="0">
                  <c:v>0.57999999999999996</c:v>
                </c:pt>
                <c:pt idx="1">
                  <c:v>1.3333333333333334E-2</c:v>
                </c:pt>
              </c:numCache>
            </c:numRef>
          </c:val>
          <c:extLst>
            <c:ext xmlns:c16="http://schemas.microsoft.com/office/drawing/2014/chart" uri="{C3380CC4-5D6E-409C-BE32-E72D297353CC}">
              <c16:uniqueId val="{00000001-C347-44D6-B583-CDDE753BDE27}"/>
            </c:ext>
          </c:extLst>
        </c:ser>
        <c:ser>
          <c:idx val="2"/>
          <c:order val="2"/>
          <c:tx>
            <c:strRef>
              <c:f>Sheet1!$A$4</c:f>
              <c:strCache>
                <c:ptCount val="1"/>
                <c:pt idx="0">
                  <c:v>5-9.9</c:v>
                </c:pt>
              </c:strCache>
            </c:strRef>
          </c:tx>
          <c:spPr>
            <a:solidFill>
              <a:srgbClr val="E9C002"/>
            </a:solidFill>
            <a:ln>
              <a:noFill/>
            </a:ln>
            <a:effectLst/>
          </c:spPr>
          <c:invertIfNegative val="0"/>
          <c:dLbls>
            <c:delete val="1"/>
          </c:dLbls>
          <c:cat>
            <c:strRef>
              <c:f>Sheet1!$B$1:$C$1</c:f>
              <c:strCache>
                <c:ptCount val="2"/>
                <c:pt idx="0">
                  <c:v>2021 Q2</c:v>
                </c:pt>
                <c:pt idx="1">
                  <c:v>2022 Q2</c:v>
                </c:pt>
              </c:strCache>
            </c:strRef>
          </c:cat>
          <c:val>
            <c:numRef>
              <c:f>Sheet1!$B$4:$C$4</c:f>
              <c:numCache>
                <c:formatCode>General</c:formatCode>
                <c:ptCount val="2"/>
                <c:pt idx="0">
                  <c:v>0.24</c:v>
                </c:pt>
                <c:pt idx="1">
                  <c:v>0.22666666666666666</c:v>
                </c:pt>
              </c:numCache>
            </c:numRef>
          </c:val>
          <c:extLst>
            <c:ext xmlns:c16="http://schemas.microsoft.com/office/drawing/2014/chart" uri="{C3380CC4-5D6E-409C-BE32-E72D297353CC}">
              <c16:uniqueId val="{00000001-859C-4633-9E89-A7AAFE190E98}"/>
            </c:ext>
          </c:extLst>
        </c:ser>
        <c:ser>
          <c:idx val="3"/>
          <c:order val="3"/>
          <c:tx>
            <c:strRef>
              <c:f>Sheet1!$A$5</c:f>
              <c:strCache>
                <c:ptCount val="1"/>
                <c:pt idx="0">
                  <c:v>10 or More</c:v>
                </c:pt>
              </c:strCache>
            </c:strRef>
          </c:tx>
          <c:spPr>
            <a:solidFill>
              <a:srgbClr val="FF440B"/>
            </a:solidFill>
            <a:ln>
              <a:noFill/>
            </a:ln>
            <a:effectLst/>
          </c:spPr>
          <c:invertIfNegative val="0"/>
          <c:dLbls>
            <c:delete val="1"/>
          </c:dLbls>
          <c:cat>
            <c:strRef>
              <c:f>Sheet1!$B$1:$C$1</c:f>
              <c:strCache>
                <c:ptCount val="2"/>
                <c:pt idx="0">
                  <c:v>2021 Q2</c:v>
                </c:pt>
                <c:pt idx="1">
                  <c:v>2022 Q2</c:v>
                </c:pt>
              </c:strCache>
            </c:strRef>
          </c:cat>
          <c:val>
            <c:numRef>
              <c:f>Sheet1!$B$5:$C$5</c:f>
              <c:numCache>
                <c:formatCode>General</c:formatCode>
                <c:ptCount val="2"/>
                <c:pt idx="0">
                  <c:v>1.3333333333333334E-2</c:v>
                </c:pt>
                <c:pt idx="1">
                  <c:v>0.76</c:v>
                </c:pt>
              </c:numCache>
            </c:numRef>
          </c:val>
          <c:extLst>
            <c:ext xmlns:c16="http://schemas.microsoft.com/office/drawing/2014/chart" uri="{C3380CC4-5D6E-409C-BE32-E72D297353CC}">
              <c16:uniqueId val="{00000002-859C-4633-9E89-A7AAFE190E98}"/>
            </c:ext>
          </c:extLst>
        </c:ser>
        <c:dLbls>
          <c:dLblPos val="inEnd"/>
          <c:showLegendKey val="0"/>
          <c:showVal val="1"/>
          <c:showCatName val="0"/>
          <c:showSerName val="0"/>
          <c:showPercent val="0"/>
          <c:showBubbleSize val="0"/>
        </c:dLbls>
        <c:gapWidth val="100"/>
        <c:axId val="2723360"/>
        <c:axId val="2725552"/>
      </c:barChart>
      <c:catAx>
        <c:axId val="2723360"/>
        <c:scaling>
          <c:orientation val="minMax"/>
        </c:scaling>
        <c:delete val="0"/>
        <c:axPos val="b"/>
        <c:numFmt formatCode="General" sourceLinked="1"/>
        <c:majorTickMark val="out"/>
        <c:minorTickMark val="none"/>
        <c:tickLblPos val="nextTo"/>
        <c:spPr>
          <a:noFill/>
          <a:ln w="6350" cap="flat" cmpd="sng" algn="ctr">
            <a:solidFill>
              <a:schemeClr val="bg1">
                <a:lumMod val="6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5552"/>
        <c:crosses val="autoZero"/>
        <c:auto val="1"/>
        <c:lblAlgn val="ctr"/>
        <c:lblOffset val="100"/>
        <c:noMultiLvlLbl val="0"/>
      </c:catAx>
      <c:valAx>
        <c:axId val="2725552"/>
        <c:scaling>
          <c:orientation val="minMax"/>
          <c:max val="1"/>
          <c:min val="0"/>
        </c:scaling>
        <c:delete val="0"/>
        <c:axPos val="l"/>
        <c:majorGridlines>
          <c:spPr>
            <a:ln w="6350" cap="flat" cmpd="sng" algn="ctr">
              <a:solidFill>
                <a:schemeClr val="tx1">
                  <a:lumMod val="40000"/>
                  <a:lumOff val="60000"/>
                </a:schemeClr>
              </a:solidFill>
              <a:prstDash val="dash"/>
              <a:round/>
            </a:ln>
            <a:effectLst/>
          </c:spPr>
        </c:majorGridlines>
        <c:numFmt formatCode="0%"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3360"/>
        <c:crosses val="autoZero"/>
        <c:crossBetween val="between"/>
        <c:majorUnit val="0.2"/>
      </c:valAx>
      <c:spPr>
        <a:noFill/>
        <a:ln>
          <a:noFill/>
        </a:ln>
        <a:effectLst/>
      </c:spPr>
    </c:plotArea>
    <c:legend>
      <c:legendPos val="b"/>
      <c:layout>
        <c:manualLayout>
          <c:xMode val="edge"/>
          <c:yMode val="edge"/>
          <c:x val="0.40955256656601702"/>
          <c:y val="0.93947569997859026"/>
          <c:w val="0.34895182433790617"/>
          <c:h val="6.052430002140971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chemeClr val="tx1">
                    <a:lumMod val="50000"/>
                  </a:schemeClr>
                </a:solidFill>
                <a:latin typeface="+mn-lt"/>
                <a:ea typeface="+mn-ea"/>
                <a:cs typeface="+mn-cs"/>
              </a:defRPr>
            </a:pPr>
            <a:r>
              <a:rPr lang="en-US"/>
              <a:t>Apartment Vacancy Rate (Percent)</a:t>
            </a:r>
          </a:p>
        </c:rich>
      </c:tx>
      <c:layout>
        <c:manualLayout>
          <c:xMode val="edge"/>
          <c:yMode val="edge"/>
          <c:x val="1.150699972550096E-2"/>
          <c:y val="1.812688821752266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5.0056776065435703E-2"/>
          <c:y val="0.136739012679987"/>
          <c:w val="0.93342058798637895"/>
          <c:h val="0.64175196857829298"/>
        </c:manualLayout>
      </c:layout>
      <c:areaChart>
        <c:grouping val="standard"/>
        <c:varyColors val="0"/>
        <c:ser>
          <c:idx val="0"/>
          <c:order val="0"/>
          <c:tx>
            <c:strRef>
              <c:f>Sheet1!$B$1</c:f>
              <c:strCache>
                <c:ptCount val="1"/>
                <c:pt idx="0">
                  <c:v>All</c:v>
                </c:pt>
              </c:strCache>
            </c:strRef>
          </c:tx>
          <c:spPr>
            <a:solidFill>
              <a:srgbClr val="FFC000"/>
            </a:solidFill>
            <a:ln w="38100">
              <a:noFill/>
            </a:ln>
            <a:effectLst/>
          </c:spPr>
          <c:cat>
            <c:strRef>
              <c:f>Sheet1!$A$54:$A$83</c:f>
              <c:strCache>
                <c:ptCount val="30"/>
                <c:pt idx="0">
                  <c:v>2015</c:v>
                </c:pt>
                <c:pt idx="1">
                  <c:v>2015</c:v>
                </c:pt>
                <c:pt idx="2">
                  <c:v>2015</c:v>
                </c:pt>
                <c:pt idx="3">
                  <c:v>2015</c:v>
                </c:pt>
                <c:pt idx="4">
                  <c:v>2016</c:v>
                </c:pt>
                <c:pt idx="5">
                  <c:v>2016</c:v>
                </c:pt>
                <c:pt idx="6">
                  <c:v>2016</c:v>
                </c:pt>
                <c:pt idx="7">
                  <c:v>2016</c:v>
                </c:pt>
                <c:pt idx="8">
                  <c:v>2017</c:v>
                </c:pt>
                <c:pt idx="9">
                  <c:v>2017</c:v>
                </c:pt>
                <c:pt idx="10">
                  <c:v>2017</c:v>
                </c:pt>
                <c:pt idx="11">
                  <c:v>2017</c:v>
                </c:pt>
                <c:pt idx="12">
                  <c:v>2018</c:v>
                </c:pt>
                <c:pt idx="13">
                  <c:v>2018</c:v>
                </c:pt>
                <c:pt idx="14">
                  <c:v>2018</c:v>
                </c:pt>
                <c:pt idx="15">
                  <c:v>2018</c:v>
                </c:pt>
                <c:pt idx="16">
                  <c:v>2019</c:v>
                </c:pt>
                <c:pt idx="17">
                  <c:v>2019</c:v>
                </c:pt>
                <c:pt idx="18">
                  <c:v>2019</c:v>
                </c:pt>
                <c:pt idx="19">
                  <c:v>2019</c:v>
                </c:pt>
                <c:pt idx="20">
                  <c:v>2020</c:v>
                </c:pt>
                <c:pt idx="21">
                  <c:v>2020</c:v>
                </c:pt>
                <c:pt idx="22">
                  <c:v>2020</c:v>
                </c:pt>
                <c:pt idx="23">
                  <c:v>2020</c:v>
                </c:pt>
                <c:pt idx="24">
                  <c:v>2021</c:v>
                </c:pt>
                <c:pt idx="25">
                  <c:v>2021</c:v>
                </c:pt>
                <c:pt idx="26">
                  <c:v>2021</c:v>
                </c:pt>
                <c:pt idx="27">
                  <c:v>2021</c:v>
                </c:pt>
                <c:pt idx="28">
                  <c:v>2022</c:v>
                </c:pt>
                <c:pt idx="29">
                  <c:v>2022</c:v>
                </c:pt>
              </c:strCache>
            </c:strRef>
          </c:cat>
          <c:val>
            <c:numRef>
              <c:f>Sheet1!$B$54:$B$83</c:f>
              <c:numCache>
                <c:formatCode>General</c:formatCode>
                <c:ptCount val="30"/>
                <c:pt idx="0">
                  <c:v>5.9067202463581401</c:v>
                </c:pt>
                <c:pt idx="1">
                  <c:v>5.91413583329504</c:v>
                </c:pt>
                <c:pt idx="2">
                  <c:v>5.9042381697795401</c:v>
                </c:pt>
                <c:pt idx="3">
                  <c:v>5.9390617894022402</c:v>
                </c:pt>
                <c:pt idx="4">
                  <c:v>5.8213006589732199</c:v>
                </c:pt>
                <c:pt idx="5">
                  <c:v>5.89781849796214</c:v>
                </c:pt>
                <c:pt idx="6">
                  <c:v>6.0538053416936899</c:v>
                </c:pt>
                <c:pt idx="7">
                  <c:v>6.3093192797206399</c:v>
                </c:pt>
                <c:pt idx="8">
                  <c:v>6.29002894925675</c:v>
                </c:pt>
                <c:pt idx="9">
                  <c:v>6.25409067800061</c:v>
                </c:pt>
                <c:pt idx="10">
                  <c:v>6.3647789452366501</c:v>
                </c:pt>
                <c:pt idx="11">
                  <c:v>6.5857494595313897</c:v>
                </c:pt>
                <c:pt idx="12">
                  <c:v>6.4818689832481304</c:v>
                </c:pt>
                <c:pt idx="13">
                  <c:v>6.1254920451738997</c:v>
                </c:pt>
                <c:pt idx="14">
                  <c:v>6.1668693080918597</c:v>
                </c:pt>
                <c:pt idx="15">
                  <c:v>6.3455539338395202</c:v>
                </c:pt>
                <c:pt idx="16">
                  <c:v>6.23900995043922</c:v>
                </c:pt>
                <c:pt idx="17">
                  <c:v>6.07055901795301</c:v>
                </c:pt>
                <c:pt idx="18">
                  <c:v>6.1342667465173397</c:v>
                </c:pt>
                <c:pt idx="19">
                  <c:v>6.4285201053564602</c:v>
                </c:pt>
                <c:pt idx="20">
                  <c:v>6.6597063139530199</c:v>
                </c:pt>
                <c:pt idx="21">
                  <c:v>6.8792763215638004</c:v>
                </c:pt>
                <c:pt idx="22">
                  <c:v>6.9222395928842504</c:v>
                </c:pt>
                <c:pt idx="23">
                  <c:v>6.9344455294129999</c:v>
                </c:pt>
                <c:pt idx="24">
                  <c:v>6.3203735761686897</c:v>
                </c:pt>
                <c:pt idx="25">
                  <c:v>5.3386540436791998</c:v>
                </c:pt>
                <c:pt idx="26">
                  <c:v>4.7768858409477897</c:v>
                </c:pt>
                <c:pt idx="27">
                  <c:v>4.9202703146848696</c:v>
                </c:pt>
                <c:pt idx="28">
                  <c:v>5.0384448457050102</c:v>
                </c:pt>
                <c:pt idx="29">
                  <c:v>5.1240770604593404</c:v>
                </c:pt>
              </c:numCache>
            </c:numRef>
          </c:val>
          <c:extLst>
            <c:ext xmlns:c16="http://schemas.microsoft.com/office/drawing/2014/chart" uri="{C3380CC4-5D6E-409C-BE32-E72D297353CC}">
              <c16:uniqueId val="{00000000-C347-44D6-B583-CDDE753BDE27}"/>
            </c:ext>
          </c:extLst>
        </c:ser>
        <c:dLbls>
          <c:showLegendKey val="0"/>
          <c:showVal val="0"/>
          <c:showCatName val="0"/>
          <c:showSerName val="0"/>
          <c:showPercent val="0"/>
          <c:showBubbleSize val="0"/>
        </c:dLbls>
        <c:axId val="2723360"/>
        <c:axId val="2725552"/>
      </c:areaChart>
      <c:lineChart>
        <c:grouping val="standard"/>
        <c:varyColors val="0"/>
        <c:ser>
          <c:idx val="1"/>
          <c:order val="1"/>
          <c:tx>
            <c:strRef>
              <c:f>Sheet1!$C$1</c:f>
              <c:strCache>
                <c:ptCount val="1"/>
                <c:pt idx="0">
                  <c:v>All Suburban</c:v>
                </c:pt>
              </c:strCache>
            </c:strRef>
          </c:tx>
          <c:spPr>
            <a:ln w="50800" cap="rnd">
              <a:solidFill>
                <a:srgbClr val="4EA7AF"/>
              </a:solidFill>
              <a:round/>
            </a:ln>
            <a:effectLst/>
          </c:spPr>
          <c:marker>
            <c:symbol val="none"/>
          </c:marker>
          <c:cat>
            <c:strRef>
              <c:f>Sheet1!$A$54:$A$83</c:f>
              <c:strCache>
                <c:ptCount val="30"/>
                <c:pt idx="0">
                  <c:v>2015</c:v>
                </c:pt>
                <c:pt idx="1">
                  <c:v>2015</c:v>
                </c:pt>
                <c:pt idx="2">
                  <c:v>2015</c:v>
                </c:pt>
                <c:pt idx="3">
                  <c:v>2015</c:v>
                </c:pt>
                <c:pt idx="4">
                  <c:v>2016</c:v>
                </c:pt>
                <c:pt idx="5">
                  <c:v>2016</c:v>
                </c:pt>
                <c:pt idx="6">
                  <c:v>2016</c:v>
                </c:pt>
                <c:pt idx="7">
                  <c:v>2016</c:v>
                </c:pt>
                <c:pt idx="8">
                  <c:v>2017</c:v>
                </c:pt>
                <c:pt idx="9">
                  <c:v>2017</c:v>
                </c:pt>
                <c:pt idx="10">
                  <c:v>2017</c:v>
                </c:pt>
                <c:pt idx="11">
                  <c:v>2017</c:v>
                </c:pt>
                <c:pt idx="12">
                  <c:v>2018</c:v>
                </c:pt>
                <c:pt idx="13">
                  <c:v>2018</c:v>
                </c:pt>
                <c:pt idx="14">
                  <c:v>2018</c:v>
                </c:pt>
                <c:pt idx="15">
                  <c:v>2018</c:v>
                </c:pt>
                <c:pt idx="16">
                  <c:v>2019</c:v>
                </c:pt>
                <c:pt idx="17">
                  <c:v>2019</c:v>
                </c:pt>
                <c:pt idx="18">
                  <c:v>2019</c:v>
                </c:pt>
                <c:pt idx="19">
                  <c:v>2019</c:v>
                </c:pt>
                <c:pt idx="20">
                  <c:v>2020</c:v>
                </c:pt>
                <c:pt idx="21">
                  <c:v>2020</c:v>
                </c:pt>
                <c:pt idx="22">
                  <c:v>2020</c:v>
                </c:pt>
                <c:pt idx="23">
                  <c:v>2020</c:v>
                </c:pt>
                <c:pt idx="24">
                  <c:v>2021</c:v>
                </c:pt>
                <c:pt idx="25">
                  <c:v>2021</c:v>
                </c:pt>
                <c:pt idx="26">
                  <c:v>2021</c:v>
                </c:pt>
                <c:pt idx="27">
                  <c:v>2021</c:v>
                </c:pt>
                <c:pt idx="28">
                  <c:v>2022</c:v>
                </c:pt>
                <c:pt idx="29">
                  <c:v>2022</c:v>
                </c:pt>
              </c:strCache>
            </c:strRef>
          </c:cat>
          <c:val>
            <c:numRef>
              <c:f>Sheet1!$C$54:$C$83</c:f>
              <c:numCache>
                <c:formatCode>General</c:formatCode>
                <c:ptCount val="30"/>
                <c:pt idx="0">
                  <c:v>6.0759794672614804</c:v>
                </c:pt>
                <c:pt idx="1">
                  <c:v>6.0796466478609297</c:v>
                </c:pt>
                <c:pt idx="2">
                  <c:v>6.0528460896850502</c:v>
                </c:pt>
                <c:pt idx="3">
                  <c:v>6.0914739860560596</c:v>
                </c:pt>
                <c:pt idx="4">
                  <c:v>5.9517968164771196</c:v>
                </c:pt>
                <c:pt idx="5">
                  <c:v>5.9836842530946104</c:v>
                </c:pt>
                <c:pt idx="6">
                  <c:v>6.2224709898228099</c:v>
                </c:pt>
                <c:pt idx="7">
                  <c:v>6.5563134741683697</c:v>
                </c:pt>
                <c:pt idx="8">
                  <c:v>6.4086054385261901</c:v>
                </c:pt>
                <c:pt idx="9">
                  <c:v>6.3249382628316999</c:v>
                </c:pt>
                <c:pt idx="10">
                  <c:v>6.5445823446429596</c:v>
                </c:pt>
                <c:pt idx="11">
                  <c:v>6.8691593361461898</c:v>
                </c:pt>
                <c:pt idx="12">
                  <c:v>6.6747053925806004</c:v>
                </c:pt>
                <c:pt idx="13">
                  <c:v>6.3342941322115198</c:v>
                </c:pt>
                <c:pt idx="14">
                  <c:v>6.39238375813727</c:v>
                </c:pt>
                <c:pt idx="15">
                  <c:v>6.61977676656619</c:v>
                </c:pt>
                <c:pt idx="16">
                  <c:v>6.4598626048031598</c:v>
                </c:pt>
                <c:pt idx="17">
                  <c:v>6.2739116687216603</c:v>
                </c:pt>
                <c:pt idx="18">
                  <c:v>6.3923079974964097</c:v>
                </c:pt>
                <c:pt idx="19">
                  <c:v>6.6903062541613698</c:v>
                </c:pt>
                <c:pt idx="20">
                  <c:v>6.8369826709121497</c:v>
                </c:pt>
                <c:pt idx="21">
                  <c:v>6.6185314954124301</c:v>
                </c:pt>
                <c:pt idx="22">
                  <c:v>6.3582359976041296</c:v>
                </c:pt>
                <c:pt idx="23">
                  <c:v>6.3709646948418204</c:v>
                </c:pt>
                <c:pt idx="24">
                  <c:v>5.8368896300850697</c:v>
                </c:pt>
                <c:pt idx="25">
                  <c:v>4.8740090248919898</c:v>
                </c:pt>
                <c:pt idx="26">
                  <c:v>4.4749034439048003</c:v>
                </c:pt>
                <c:pt idx="27">
                  <c:v>4.7027532486831696</c:v>
                </c:pt>
                <c:pt idx="28">
                  <c:v>4.8973214962085301</c:v>
                </c:pt>
                <c:pt idx="29">
                  <c:v>5.0466135384330304</c:v>
                </c:pt>
              </c:numCache>
            </c:numRef>
          </c:val>
          <c:smooth val="0"/>
          <c:extLst>
            <c:ext xmlns:c16="http://schemas.microsoft.com/office/drawing/2014/chart" uri="{C3380CC4-5D6E-409C-BE32-E72D297353CC}">
              <c16:uniqueId val="{00000001-C347-44D6-B583-CDDE753BDE27}"/>
            </c:ext>
          </c:extLst>
        </c:ser>
        <c:ser>
          <c:idx val="2"/>
          <c:order val="2"/>
          <c:tx>
            <c:strRef>
              <c:f>Sheet1!$D$1</c:f>
              <c:strCache>
                <c:ptCount val="1"/>
                <c:pt idx="0">
                  <c:v>Prime Urban</c:v>
                </c:pt>
              </c:strCache>
            </c:strRef>
          </c:tx>
          <c:spPr>
            <a:ln w="50800" cap="rnd">
              <a:solidFill>
                <a:srgbClr val="FF440B"/>
              </a:solidFill>
              <a:round/>
            </a:ln>
            <a:effectLst/>
          </c:spPr>
          <c:marker>
            <c:symbol val="none"/>
          </c:marker>
          <c:cat>
            <c:strRef>
              <c:f>Sheet1!$A$54:$A$83</c:f>
              <c:strCache>
                <c:ptCount val="30"/>
                <c:pt idx="0">
                  <c:v>2015</c:v>
                </c:pt>
                <c:pt idx="1">
                  <c:v>2015</c:v>
                </c:pt>
                <c:pt idx="2">
                  <c:v>2015</c:v>
                </c:pt>
                <c:pt idx="3">
                  <c:v>2015</c:v>
                </c:pt>
                <c:pt idx="4">
                  <c:v>2016</c:v>
                </c:pt>
                <c:pt idx="5">
                  <c:v>2016</c:v>
                </c:pt>
                <c:pt idx="6">
                  <c:v>2016</c:v>
                </c:pt>
                <c:pt idx="7">
                  <c:v>2016</c:v>
                </c:pt>
                <c:pt idx="8">
                  <c:v>2017</c:v>
                </c:pt>
                <c:pt idx="9">
                  <c:v>2017</c:v>
                </c:pt>
                <c:pt idx="10">
                  <c:v>2017</c:v>
                </c:pt>
                <c:pt idx="11">
                  <c:v>2017</c:v>
                </c:pt>
                <c:pt idx="12">
                  <c:v>2018</c:v>
                </c:pt>
                <c:pt idx="13">
                  <c:v>2018</c:v>
                </c:pt>
                <c:pt idx="14">
                  <c:v>2018</c:v>
                </c:pt>
                <c:pt idx="15">
                  <c:v>2018</c:v>
                </c:pt>
                <c:pt idx="16">
                  <c:v>2019</c:v>
                </c:pt>
                <c:pt idx="17">
                  <c:v>2019</c:v>
                </c:pt>
                <c:pt idx="18">
                  <c:v>2019</c:v>
                </c:pt>
                <c:pt idx="19">
                  <c:v>2019</c:v>
                </c:pt>
                <c:pt idx="20">
                  <c:v>2020</c:v>
                </c:pt>
                <c:pt idx="21">
                  <c:v>2020</c:v>
                </c:pt>
                <c:pt idx="22">
                  <c:v>2020</c:v>
                </c:pt>
                <c:pt idx="23">
                  <c:v>2020</c:v>
                </c:pt>
                <c:pt idx="24">
                  <c:v>2021</c:v>
                </c:pt>
                <c:pt idx="25">
                  <c:v>2021</c:v>
                </c:pt>
                <c:pt idx="26">
                  <c:v>2021</c:v>
                </c:pt>
                <c:pt idx="27">
                  <c:v>2021</c:v>
                </c:pt>
                <c:pt idx="28">
                  <c:v>2022</c:v>
                </c:pt>
                <c:pt idx="29">
                  <c:v>2022</c:v>
                </c:pt>
              </c:strCache>
            </c:strRef>
          </c:cat>
          <c:val>
            <c:numRef>
              <c:f>Sheet1!$D$54:$D$83</c:f>
              <c:numCache>
                <c:formatCode>General</c:formatCode>
                <c:ptCount val="30"/>
                <c:pt idx="0">
                  <c:v>6.21903037525448</c:v>
                </c:pt>
                <c:pt idx="1">
                  <c:v>6.28366253244711</c:v>
                </c:pt>
                <c:pt idx="2">
                  <c:v>6.3693584461345196</c:v>
                </c:pt>
                <c:pt idx="3">
                  <c:v>6.4905551442778302</c:v>
                </c:pt>
                <c:pt idx="4">
                  <c:v>6.3769536177025898</c:v>
                </c:pt>
                <c:pt idx="5">
                  <c:v>6.5705951892994801</c:v>
                </c:pt>
                <c:pt idx="6">
                  <c:v>6.6903936836139701</c:v>
                </c:pt>
                <c:pt idx="7">
                  <c:v>7.0741396613327501</c:v>
                </c:pt>
                <c:pt idx="8">
                  <c:v>7.1815048053308104</c:v>
                </c:pt>
                <c:pt idx="9">
                  <c:v>7.0938341838562398</c:v>
                </c:pt>
                <c:pt idx="10">
                  <c:v>7.1414352020100198</c:v>
                </c:pt>
                <c:pt idx="11">
                  <c:v>7.2475854405157403</c:v>
                </c:pt>
                <c:pt idx="12">
                  <c:v>7.1519359129440101</c:v>
                </c:pt>
                <c:pt idx="13">
                  <c:v>6.6957122163705298</c:v>
                </c:pt>
                <c:pt idx="14">
                  <c:v>6.70643461297517</c:v>
                </c:pt>
                <c:pt idx="15">
                  <c:v>6.7400469564505201</c:v>
                </c:pt>
                <c:pt idx="16">
                  <c:v>6.7610955178307002</c:v>
                </c:pt>
                <c:pt idx="17">
                  <c:v>6.5633924773065697</c:v>
                </c:pt>
                <c:pt idx="18">
                  <c:v>6.4419276674825303</c:v>
                </c:pt>
                <c:pt idx="19">
                  <c:v>6.6351682269948604</c:v>
                </c:pt>
                <c:pt idx="20">
                  <c:v>7.1688879697739596</c:v>
                </c:pt>
                <c:pt idx="21">
                  <c:v>8.6573488367860705</c:v>
                </c:pt>
                <c:pt idx="22">
                  <c:v>9.5413118624835995</c:v>
                </c:pt>
                <c:pt idx="23">
                  <c:v>9.4881339618944605</c:v>
                </c:pt>
                <c:pt idx="24">
                  <c:v>8.4079794345433392</c:v>
                </c:pt>
                <c:pt idx="25">
                  <c:v>6.8330716379037204</c:v>
                </c:pt>
                <c:pt idx="26">
                  <c:v>5.7343323917474498</c:v>
                </c:pt>
                <c:pt idx="27">
                  <c:v>5.7571397320357196</c:v>
                </c:pt>
                <c:pt idx="28">
                  <c:v>5.7226073258398102</c:v>
                </c:pt>
                <c:pt idx="29">
                  <c:v>5.6279457816356002</c:v>
                </c:pt>
              </c:numCache>
            </c:numRef>
          </c:val>
          <c:smooth val="0"/>
          <c:extLst>
            <c:ext xmlns:c16="http://schemas.microsoft.com/office/drawing/2014/chart" uri="{C3380CC4-5D6E-409C-BE32-E72D297353CC}">
              <c16:uniqueId val="{00000002-C347-44D6-B583-CDDE753BDE27}"/>
            </c:ext>
          </c:extLst>
        </c:ser>
        <c:ser>
          <c:idx val="3"/>
          <c:order val="3"/>
          <c:tx>
            <c:strRef>
              <c:f>Sheet1!$E$1</c:f>
              <c:strCache>
                <c:ptCount val="1"/>
                <c:pt idx="0">
                  <c:v>Other Urban</c:v>
                </c:pt>
              </c:strCache>
            </c:strRef>
          </c:tx>
          <c:spPr>
            <a:ln w="50800" cap="rnd">
              <a:solidFill>
                <a:srgbClr val="1F3B7A"/>
              </a:solidFill>
              <a:round/>
            </a:ln>
            <a:effectLst/>
          </c:spPr>
          <c:marker>
            <c:symbol val="none"/>
          </c:marker>
          <c:cat>
            <c:strRef>
              <c:f>Sheet1!$A$54:$A$83</c:f>
              <c:strCache>
                <c:ptCount val="30"/>
                <c:pt idx="0">
                  <c:v>2015</c:v>
                </c:pt>
                <c:pt idx="1">
                  <c:v>2015</c:v>
                </c:pt>
                <c:pt idx="2">
                  <c:v>2015</c:v>
                </c:pt>
                <c:pt idx="3">
                  <c:v>2015</c:v>
                </c:pt>
                <c:pt idx="4">
                  <c:v>2016</c:v>
                </c:pt>
                <c:pt idx="5">
                  <c:v>2016</c:v>
                </c:pt>
                <c:pt idx="6">
                  <c:v>2016</c:v>
                </c:pt>
                <c:pt idx="7">
                  <c:v>2016</c:v>
                </c:pt>
                <c:pt idx="8">
                  <c:v>2017</c:v>
                </c:pt>
                <c:pt idx="9">
                  <c:v>2017</c:v>
                </c:pt>
                <c:pt idx="10">
                  <c:v>2017</c:v>
                </c:pt>
                <c:pt idx="11">
                  <c:v>2017</c:v>
                </c:pt>
                <c:pt idx="12">
                  <c:v>2018</c:v>
                </c:pt>
                <c:pt idx="13">
                  <c:v>2018</c:v>
                </c:pt>
                <c:pt idx="14">
                  <c:v>2018</c:v>
                </c:pt>
                <c:pt idx="15">
                  <c:v>2018</c:v>
                </c:pt>
                <c:pt idx="16">
                  <c:v>2019</c:v>
                </c:pt>
                <c:pt idx="17">
                  <c:v>2019</c:v>
                </c:pt>
                <c:pt idx="18">
                  <c:v>2019</c:v>
                </c:pt>
                <c:pt idx="19">
                  <c:v>2019</c:v>
                </c:pt>
                <c:pt idx="20">
                  <c:v>2020</c:v>
                </c:pt>
                <c:pt idx="21">
                  <c:v>2020</c:v>
                </c:pt>
                <c:pt idx="22">
                  <c:v>2020</c:v>
                </c:pt>
                <c:pt idx="23">
                  <c:v>2020</c:v>
                </c:pt>
                <c:pt idx="24">
                  <c:v>2021</c:v>
                </c:pt>
                <c:pt idx="25">
                  <c:v>2021</c:v>
                </c:pt>
                <c:pt idx="26">
                  <c:v>2021</c:v>
                </c:pt>
                <c:pt idx="27">
                  <c:v>2021</c:v>
                </c:pt>
                <c:pt idx="28">
                  <c:v>2022</c:v>
                </c:pt>
                <c:pt idx="29">
                  <c:v>2022</c:v>
                </c:pt>
              </c:strCache>
            </c:strRef>
          </c:cat>
          <c:val>
            <c:numRef>
              <c:f>Sheet1!$E$54:$E$83</c:f>
              <c:numCache>
                <c:formatCode>General</c:formatCode>
                <c:ptCount val="30"/>
                <c:pt idx="0">
                  <c:v>5.4114662960510103</c:v>
                </c:pt>
                <c:pt idx="1">
                  <c:v>5.4082249983494002</c:v>
                </c:pt>
                <c:pt idx="2">
                  <c:v>5.3863459415116699</c:v>
                </c:pt>
                <c:pt idx="3">
                  <c:v>5.4224541012260703</c:v>
                </c:pt>
                <c:pt idx="4">
                  <c:v>5.3338831048666</c:v>
                </c:pt>
                <c:pt idx="5">
                  <c:v>5.3711525353509799</c:v>
                </c:pt>
                <c:pt idx="6">
                  <c:v>5.4706388082044404</c:v>
                </c:pt>
                <c:pt idx="7">
                  <c:v>5.6093384086168196</c:v>
                </c:pt>
                <c:pt idx="8">
                  <c:v>5.6180784218782698</c:v>
                </c:pt>
                <c:pt idx="9">
                  <c:v>5.6467010494035703</c:v>
                </c:pt>
                <c:pt idx="10">
                  <c:v>5.7221855732064499</c:v>
                </c:pt>
                <c:pt idx="11">
                  <c:v>5.8812853834124104</c:v>
                </c:pt>
                <c:pt idx="12">
                  <c:v>5.82084453800337</c:v>
                </c:pt>
                <c:pt idx="13">
                  <c:v>5.5404279898926498</c:v>
                </c:pt>
                <c:pt idx="14">
                  <c:v>5.5499329560792399</c:v>
                </c:pt>
                <c:pt idx="15">
                  <c:v>5.72037543183332</c:v>
                </c:pt>
                <c:pt idx="16">
                  <c:v>5.6357141727346702</c:v>
                </c:pt>
                <c:pt idx="17">
                  <c:v>5.4817146084383301</c:v>
                </c:pt>
                <c:pt idx="18">
                  <c:v>5.5320472696658403</c:v>
                </c:pt>
                <c:pt idx="19">
                  <c:v>5.8353572639477402</c:v>
                </c:pt>
                <c:pt idx="20">
                  <c:v>6.0363432142131801</c:v>
                </c:pt>
                <c:pt idx="21">
                  <c:v>6.2068121135484802</c:v>
                </c:pt>
                <c:pt idx="22">
                  <c:v>6.2596657772220601</c:v>
                </c:pt>
                <c:pt idx="23">
                  <c:v>6.2964552908379696</c:v>
                </c:pt>
                <c:pt idx="24">
                  <c:v>5.7987634265702397</c:v>
                </c:pt>
                <c:pt idx="25">
                  <c:v>5.0018575113895798</c:v>
                </c:pt>
                <c:pt idx="26">
                  <c:v>4.4923743557556701</c:v>
                </c:pt>
                <c:pt idx="27">
                  <c:v>4.6037586556679404</c:v>
                </c:pt>
                <c:pt idx="28">
                  <c:v>4.6950862223109802</c:v>
                </c:pt>
                <c:pt idx="29">
                  <c:v>4.7663181952146996</c:v>
                </c:pt>
              </c:numCache>
            </c:numRef>
          </c:val>
          <c:smooth val="0"/>
          <c:extLst>
            <c:ext xmlns:c16="http://schemas.microsoft.com/office/drawing/2014/chart" uri="{C3380CC4-5D6E-409C-BE32-E72D297353CC}">
              <c16:uniqueId val="{00000008-D880-44C2-90B3-C18B53508F5A}"/>
            </c:ext>
          </c:extLst>
        </c:ser>
        <c:dLbls>
          <c:showLegendKey val="0"/>
          <c:showVal val="0"/>
          <c:showCatName val="0"/>
          <c:showSerName val="0"/>
          <c:showPercent val="0"/>
          <c:showBubbleSize val="0"/>
        </c:dLbls>
        <c:marker val="1"/>
        <c:smooth val="0"/>
        <c:axId val="2723360"/>
        <c:axId val="2725552"/>
      </c:lineChart>
      <c:catAx>
        <c:axId val="2723360"/>
        <c:scaling>
          <c:orientation val="minMax"/>
        </c:scaling>
        <c:delete val="0"/>
        <c:axPos val="b"/>
        <c:numFmt formatCode="General" sourceLinked="1"/>
        <c:majorTickMark val="out"/>
        <c:minorTickMark val="none"/>
        <c:tickLblPos val="nextTo"/>
        <c:spPr>
          <a:noFill/>
          <a:ln w="6350" cap="flat" cmpd="sng" algn="ctr">
            <a:solidFill>
              <a:schemeClr val="bg1">
                <a:lumMod val="6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5552"/>
        <c:crosses val="autoZero"/>
        <c:auto val="1"/>
        <c:lblAlgn val="ctr"/>
        <c:lblOffset val="100"/>
        <c:tickLblSkip val="4"/>
        <c:noMultiLvlLbl val="0"/>
      </c:catAx>
      <c:valAx>
        <c:axId val="2725552"/>
        <c:scaling>
          <c:orientation val="minMax"/>
          <c:min val="4"/>
        </c:scaling>
        <c:delete val="0"/>
        <c:axPos val="l"/>
        <c:majorGridlines>
          <c:spPr>
            <a:ln w="6350" cap="flat" cmpd="sng" algn="ctr">
              <a:solidFill>
                <a:schemeClr val="tx1">
                  <a:lumMod val="40000"/>
                  <a:lumOff val="60000"/>
                </a:schemeClr>
              </a:solidFill>
              <a:prstDash val="dash"/>
              <a:round/>
            </a:ln>
            <a:effectLst/>
          </c:spPr>
        </c:majorGridlines>
        <c:numFmt formatCode="General"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3360"/>
        <c:crossesAt val="1"/>
        <c:crossBetween val="midCat"/>
      </c:valAx>
      <c:spPr>
        <a:noFill/>
        <a:ln>
          <a:noFill/>
        </a:ln>
        <a:effectLst/>
      </c:spPr>
    </c:plotArea>
    <c:legend>
      <c:legendPos val="b"/>
      <c:layout>
        <c:manualLayout>
          <c:xMode val="edge"/>
          <c:yMode val="edge"/>
          <c:x val="9.1607980789390087E-2"/>
          <c:y val="0.92739124167863363"/>
          <c:w val="0.45762136856143049"/>
          <c:h val="6.3328843588605063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057245731628792E-2"/>
          <c:y val="3.1411396156125697E-2"/>
          <c:w val="0.92559040085451416"/>
          <c:h val="0.74754463233098067"/>
        </c:manualLayout>
      </c:layout>
      <c:areaChart>
        <c:grouping val="standard"/>
        <c:varyColors val="0"/>
        <c:ser>
          <c:idx val="0"/>
          <c:order val="0"/>
          <c:tx>
            <c:strRef>
              <c:f>Sheet1!$B$2</c:f>
              <c:strCache>
                <c:ptCount val="1"/>
                <c:pt idx="0">
                  <c:v>Inventory</c:v>
                </c:pt>
              </c:strCache>
            </c:strRef>
          </c:tx>
          <c:spPr>
            <a:solidFill>
              <a:srgbClr val="FFC52F"/>
            </a:solidFill>
            <a:ln w="31750">
              <a:solidFill>
                <a:srgbClr val="FFC52F"/>
              </a:solidFill>
            </a:ln>
            <a:effectLst/>
          </c:spPr>
          <c:cat>
            <c:numRef>
              <c:f>Sheet1!$A$3:$A$285</c:f>
              <c:numCache>
                <c:formatCode>General</c:formatCode>
                <c:ptCount val="283"/>
                <c:pt idx="0">
                  <c:v>1999</c:v>
                </c:pt>
                <c:pt idx="1">
                  <c:v>1999</c:v>
                </c:pt>
                <c:pt idx="2">
                  <c:v>1999</c:v>
                </c:pt>
                <c:pt idx="3">
                  <c:v>1999</c:v>
                </c:pt>
                <c:pt idx="4">
                  <c:v>1999</c:v>
                </c:pt>
                <c:pt idx="5">
                  <c:v>1999</c:v>
                </c:pt>
                <c:pt idx="6">
                  <c:v>1999</c:v>
                </c:pt>
                <c:pt idx="7">
                  <c:v>1999</c:v>
                </c:pt>
                <c:pt idx="8">
                  <c:v>1999</c:v>
                </c:pt>
                <c:pt idx="9">
                  <c:v>1999</c:v>
                </c:pt>
                <c:pt idx="10">
                  <c:v>1999</c:v>
                </c:pt>
                <c:pt idx="11">
                  <c:v>1999</c:v>
                </c:pt>
                <c:pt idx="12">
                  <c:v>2000</c:v>
                </c:pt>
                <c:pt idx="13">
                  <c:v>2000</c:v>
                </c:pt>
                <c:pt idx="14">
                  <c:v>2000</c:v>
                </c:pt>
                <c:pt idx="15">
                  <c:v>2000</c:v>
                </c:pt>
                <c:pt idx="16">
                  <c:v>2000</c:v>
                </c:pt>
                <c:pt idx="17">
                  <c:v>2000</c:v>
                </c:pt>
                <c:pt idx="18">
                  <c:v>2000</c:v>
                </c:pt>
                <c:pt idx="19">
                  <c:v>2000</c:v>
                </c:pt>
                <c:pt idx="20">
                  <c:v>2000</c:v>
                </c:pt>
                <c:pt idx="21">
                  <c:v>2000</c:v>
                </c:pt>
                <c:pt idx="22">
                  <c:v>2000</c:v>
                </c:pt>
                <c:pt idx="23">
                  <c:v>2000</c:v>
                </c:pt>
                <c:pt idx="24">
                  <c:v>2001</c:v>
                </c:pt>
                <c:pt idx="25">
                  <c:v>2001</c:v>
                </c:pt>
                <c:pt idx="26">
                  <c:v>2001</c:v>
                </c:pt>
                <c:pt idx="27">
                  <c:v>2001</c:v>
                </c:pt>
                <c:pt idx="28">
                  <c:v>2001</c:v>
                </c:pt>
                <c:pt idx="29">
                  <c:v>2001</c:v>
                </c:pt>
                <c:pt idx="30">
                  <c:v>2001</c:v>
                </c:pt>
                <c:pt idx="31">
                  <c:v>2001</c:v>
                </c:pt>
                <c:pt idx="32">
                  <c:v>2001</c:v>
                </c:pt>
                <c:pt idx="33">
                  <c:v>2001</c:v>
                </c:pt>
                <c:pt idx="34">
                  <c:v>2001</c:v>
                </c:pt>
                <c:pt idx="35">
                  <c:v>2001</c:v>
                </c:pt>
                <c:pt idx="36">
                  <c:v>2002</c:v>
                </c:pt>
                <c:pt idx="37">
                  <c:v>2002</c:v>
                </c:pt>
                <c:pt idx="38">
                  <c:v>2002</c:v>
                </c:pt>
                <c:pt idx="39">
                  <c:v>2002</c:v>
                </c:pt>
                <c:pt idx="40">
                  <c:v>2002</c:v>
                </c:pt>
                <c:pt idx="41">
                  <c:v>2002</c:v>
                </c:pt>
                <c:pt idx="42">
                  <c:v>2002</c:v>
                </c:pt>
                <c:pt idx="43">
                  <c:v>2002</c:v>
                </c:pt>
                <c:pt idx="44">
                  <c:v>2002</c:v>
                </c:pt>
                <c:pt idx="45">
                  <c:v>2002</c:v>
                </c:pt>
                <c:pt idx="46">
                  <c:v>2002</c:v>
                </c:pt>
                <c:pt idx="47">
                  <c:v>2002</c:v>
                </c:pt>
                <c:pt idx="48">
                  <c:v>2003</c:v>
                </c:pt>
                <c:pt idx="49">
                  <c:v>2003</c:v>
                </c:pt>
                <c:pt idx="50">
                  <c:v>2003</c:v>
                </c:pt>
                <c:pt idx="51">
                  <c:v>2003</c:v>
                </c:pt>
                <c:pt idx="52">
                  <c:v>2003</c:v>
                </c:pt>
                <c:pt idx="53">
                  <c:v>2003</c:v>
                </c:pt>
                <c:pt idx="54">
                  <c:v>2003</c:v>
                </c:pt>
                <c:pt idx="55">
                  <c:v>2003</c:v>
                </c:pt>
                <c:pt idx="56">
                  <c:v>2003</c:v>
                </c:pt>
                <c:pt idx="57">
                  <c:v>2003</c:v>
                </c:pt>
                <c:pt idx="58">
                  <c:v>2003</c:v>
                </c:pt>
                <c:pt idx="59">
                  <c:v>2003</c:v>
                </c:pt>
                <c:pt idx="60">
                  <c:v>2004</c:v>
                </c:pt>
                <c:pt idx="61">
                  <c:v>2004</c:v>
                </c:pt>
                <c:pt idx="62">
                  <c:v>2004</c:v>
                </c:pt>
                <c:pt idx="63">
                  <c:v>2004</c:v>
                </c:pt>
                <c:pt idx="64">
                  <c:v>2004</c:v>
                </c:pt>
                <c:pt idx="65">
                  <c:v>2004</c:v>
                </c:pt>
                <c:pt idx="66">
                  <c:v>2004</c:v>
                </c:pt>
                <c:pt idx="67">
                  <c:v>2004</c:v>
                </c:pt>
                <c:pt idx="68">
                  <c:v>2004</c:v>
                </c:pt>
                <c:pt idx="69">
                  <c:v>2004</c:v>
                </c:pt>
                <c:pt idx="70">
                  <c:v>2004</c:v>
                </c:pt>
                <c:pt idx="71">
                  <c:v>2004</c:v>
                </c:pt>
                <c:pt idx="72">
                  <c:v>2005</c:v>
                </c:pt>
                <c:pt idx="73">
                  <c:v>2005</c:v>
                </c:pt>
                <c:pt idx="74">
                  <c:v>2005</c:v>
                </c:pt>
                <c:pt idx="75">
                  <c:v>2005</c:v>
                </c:pt>
                <c:pt idx="76">
                  <c:v>2005</c:v>
                </c:pt>
                <c:pt idx="77">
                  <c:v>2005</c:v>
                </c:pt>
                <c:pt idx="78">
                  <c:v>2005</c:v>
                </c:pt>
                <c:pt idx="79">
                  <c:v>2005</c:v>
                </c:pt>
                <c:pt idx="80">
                  <c:v>2005</c:v>
                </c:pt>
                <c:pt idx="81">
                  <c:v>2005</c:v>
                </c:pt>
                <c:pt idx="82">
                  <c:v>2005</c:v>
                </c:pt>
                <c:pt idx="83">
                  <c:v>2005</c:v>
                </c:pt>
                <c:pt idx="84">
                  <c:v>2006</c:v>
                </c:pt>
                <c:pt idx="85">
                  <c:v>2006</c:v>
                </c:pt>
                <c:pt idx="86">
                  <c:v>2006</c:v>
                </c:pt>
                <c:pt idx="87">
                  <c:v>2006</c:v>
                </c:pt>
                <c:pt idx="88">
                  <c:v>2006</c:v>
                </c:pt>
                <c:pt idx="89">
                  <c:v>2006</c:v>
                </c:pt>
                <c:pt idx="90">
                  <c:v>2006</c:v>
                </c:pt>
                <c:pt idx="91">
                  <c:v>2006</c:v>
                </c:pt>
                <c:pt idx="92">
                  <c:v>2006</c:v>
                </c:pt>
                <c:pt idx="93">
                  <c:v>2006</c:v>
                </c:pt>
                <c:pt idx="94">
                  <c:v>2006</c:v>
                </c:pt>
                <c:pt idx="95">
                  <c:v>2006</c:v>
                </c:pt>
                <c:pt idx="96">
                  <c:v>2007</c:v>
                </c:pt>
                <c:pt idx="97">
                  <c:v>2007</c:v>
                </c:pt>
                <c:pt idx="98">
                  <c:v>2007</c:v>
                </c:pt>
                <c:pt idx="99">
                  <c:v>2007</c:v>
                </c:pt>
                <c:pt idx="100">
                  <c:v>2007</c:v>
                </c:pt>
                <c:pt idx="101">
                  <c:v>2007</c:v>
                </c:pt>
                <c:pt idx="102">
                  <c:v>2007</c:v>
                </c:pt>
                <c:pt idx="103">
                  <c:v>2007</c:v>
                </c:pt>
                <c:pt idx="104">
                  <c:v>2007</c:v>
                </c:pt>
                <c:pt idx="105">
                  <c:v>2007</c:v>
                </c:pt>
                <c:pt idx="106">
                  <c:v>2007</c:v>
                </c:pt>
                <c:pt idx="107">
                  <c:v>2007</c:v>
                </c:pt>
                <c:pt idx="108">
                  <c:v>2008</c:v>
                </c:pt>
                <c:pt idx="109">
                  <c:v>2008</c:v>
                </c:pt>
                <c:pt idx="110">
                  <c:v>2008</c:v>
                </c:pt>
                <c:pt idx="111">
                  <c:v>2008</c:v>
                </c:pt>
                <c:pt idx="112">
                  <c:v>2008</c:v>
                </c:pt>
                <c:pt idx="113">
                  <c:v>2008</c:v>
                </c:pt>
                <c:pt idx="114">
                  <c:v>2008</c:v>
                </c:pt>
                <c:pt idx="115">
                  <c:v>2008</c:v>
                </c:pt>
                <c:pt idx="116">
                  <c:v>2008</c:v>
                </c:pt>
                <c:pt idx="117">
                  <c:v>2008</c:v>
                </c:pt>
                <c:pt idx="118">
                  <c:v>2008</c:v>
                </c:pt>
                <c:pt idx="119">
                  <c:v>2008</c:v>
                </c:pt>
                <c:pt idx="120">
                  <c:v>2009</c:v>
                </c:pt>
                <c:pt idx="121">
                  <c:v>2009</c:v>
                </c:pt>
                <c:pt idx="122">
                  <c:v>2009</c:v>
                </c:pt>
                <c:pt idx="123">
                  <c:v>2009</c:v>
                </c:pt>
                <c:pt idx="124">
                  <c:v>2009</c:v>
                </c:pt>
                <c:pt idx="125">
                  <c:v>2009</c:v>
                </c:pt>
                <c:pt idx="126">
                  <c:v>2009</c:v>
                </c:pt>
                <c:pt idx="127">
                  <c:v>2009</c:v>
                </c:pt>
                <c:pt idx="128">
                  <c:v>2009</c:v>
                </c:pt>
                <c:pt idx="129">
                  <c:v>2009</c:v>
                </c:pt>
                <c:pt idx="130">
                  <c:v>2009</c:v>
                </c:pt>
                <c:pt idx="131">
                  <c:v>2009</c:v>
                </c:pt>
                <c:pt idx="132">
                  <c:v>2010</c:v>
                </c:pt>
                <c:pt idx="133">
                  <c:v>2010</c:v>
                </c:pt>
                <c:pt idx="134">
                  <c:v>2010</c:v>
                </c:pt>
                <c:pt idx="135">
                  <c:v>2010</c:v>
                </c:pt>
                <c:pt idx="136">
                  <c:v>2010</c:v>
                </c:pt>
                <c:pt idx="137">
                  <c:v>2010</c:v>
                </c:pt>
                <c:pt idx="138">
                  <c:v>2010</c:v>
                </c:pt>
                <c:pt idx="139">
                  <c:v>2010</c:v>
                </c:pt>
                <c:pt idx="140">
                  <c:v>2010</c:v>
                </c:pt>
                <c:pt idx="141">
                  <c:v>2010</c:v>
                </c:pt>
                <c:pt idx="142">
                  <c:v>2010</c:v>
                </c:pt>
                <c:pt idx="143">
                  <c:v>2010</c:v>
                </c:pt>
                <c:pt idx="144">
                  <c:v>2011</c:v>
                </c:pt>
                <c:pt idx="145">
                  <c:v>2011</c:v>
                </c:pt>
                <c:pt idx="146">
                  <c:v>2011</c:v>
                </c:pt>
                <c:pt idx="147">
                  <c:v>2011</c:v>
                </c:pt>
                <c:pt idx="148">
                  <c:v>2011</c:v>
                </c:pt>
                <c:pt idx="149">
                  <c:v>2011</c:v>
                </c:pt>
                <c:pt idx="150">
                  <c:v>2011</c:v>
                </c:pt>
                <c:pt idx="151">
                  <c:v>2011</c:v>
                </c:pt>
                <c:pt idx="152">
                  <c:v>2011</c:v>
                </c:pt>
                <c:pt idx="153">
                  <c:v>2011</c:v>
                </c:pt>
                <c:pt idx="154">
                  <c:v>2011</c:v>
                </c:pt>
                <c:pt idx="155">
                  <c:v>2011</c:v>
                </c:pt>
                <c:pt idx="156">
                  <c:v>2012</c:v>
                </c:pt>
                <c:pt idx="157">
                  <c:v>2012</c:v>
                </c:pt>
                <c:pt idx="158">
                  <c:v>2012</c:v>
                </c:pt>
                <c:pt idx="159">
                  <c:v>2012</c:v>
                </c:pt>
                <c:pt idx="160">
                  <c:v>2012</c:v>
                </c:pt>
                <c:pt idx="161">
                  <c:v>2012</c:v>
                </c:pt>
                <c:pt idx="162">
                  <c:v>2012</c:v>
                </c:pt>
                <c:pt idx="163">
                  <c:v>2012</c:v>
                </c:pt>
                <c:pt idx="164">
                  <c:v>2012</c:v>
                </c:pt>
                <c:pt idx="165">
                  <c:v>2012</c:v>
                </c:pt>
                <c:pt idx="166">
                  <c:v>2012</c:v>
                </c:pt>
                <c:pt idx="167">
                  <c:v>2012</c:v>
                </c:pt>
                <c:pt idx="168">
                  <c:v>2013</c:v>
                </c:pt>
                <c:pt idx="169">
                  <c:v>2013</c:v>
                </c:pt>
                <c:pt idx="170">
                  <c:v>2013</c:v>
                </c:pt>
                <c:pt idx="171">
                  <c:v>2013</c:v>
                </c:pt>
                <c:pt idx="172">
                  <c:v>2013</c:v>
                </c:pt>
                <c:pt idx="173">
                  <c:v>2013</c:v>
                </c:pt>
                <c:pt idx="174">
                  <c:v>2013</c:v>
                </c:pt>
                <c:pt idx="175">
                  <c:v>2013</c:v>
                </c:pt>
                <c:pt idx="176">
                  <c:v>2013</c:v>
                </c:pt>
                <c:pt idx="177">
                  <c:v>2013</c:v>
                </c:pt>
                <c:pt idx="178">
                  <c:v>2013</c:v>
                </c:pt>
                <c:pt idx="179">
                  <c:v>2013</c:v>
                </c:pt>
                <c:pt idx="180">
                  <c:v>2014</c:v>
                </c:pt>
                <c:pt idx="181">
                  <c:v>2014</c:v>
                </c:pt>
                <c:pt idx="182">
                  <c:v>2014</c:v>
                </c:pt>
                <c:pt idx="183">
                  <c:v>2014</c:v>
                </c:pt>
                <c:pt idx="184">
                  <c:v>2014</c:v>
                </c:pt>
                <c:pt idx="185">
                  <c:v>2014</c:v>
                </c:pt>
                <c:pt idx="186">
                  <c:v>2014</c:v>
                </c:pt>
                <c:pt idx="187">
                  <c:v>2014</c:v>
                </c:pt>
                <c:pt idx="188">
                  <c:v>2014</c:v>
                </c:pt>
                <c:pt idx="189">
                  <c:v>2014</c:v>
                </c:pt>
                <c:pt idx="190">
                  <c:v>2014</c:v>
                </c:pt>
                <c:pt idx="191">
                  <c:v>2014</c:v>
                </c:pt>
                <c:pt idx="192">
                  <c:v>2015</c:v>
                </c:pt>
                <c:pt idx="193">
                  <c:v>2015</c:v>
                </c:pt>
                <c:pt idx="194">
                  <c:v>2015</c:v>
                </c:pt>
                <c:pt idx="195">
                  <c:v>2015</c:v>
                </c:pt>
                <c:pt idx="196">
                  <c:v>2015</c:v>
                </c:pt>
                <c:pt idx="197">
                  <c:v>2015</c:v>
                </c:pt>
                <c:pt idx="198">
                  <c:v>2015</c:v>
                </c:pt>
                <c:pt idx="199">
                  <c:v>2015</c:v>
                </c:pt>
                <c:pt idx="200">
                  <c:v>2015</c:v>
                </c:pt>
                <c:pt idx="201">
                  <c:v>2015</c:v>
                </c:pt>
                <c:pt idx="202">
                  <c:v>2015</c:v>
                </c:pt>
                <c:pt idx="203">
                  <c:v>2015</c:v>
                </c:pt>
                <c:pt idx="204">
                  <c:v>2016</c:v>
                </c:pt>
                <c:pt idx="205">
                  <c:v>2016</c:v>
                </c:pt>
                <c:pt idx="206">
                  <c:v>2016</c:v>
                </c:pt>
                <c:pt idx="207">
                  <c:v>2016</c:v>
                </c:pt>
                <c:pt idx="208">
                  <c:v>2016</c:v>
                </c:pt>
                <c:pt idx="209">
                  <c:v>2016</c:v>
                </c:pt>
                <c:pt idx="210">
                  <c:v>2016</c:v>
                </c:pt>
                <c:pt idx="211">
                  <c:v>2016</c:v>
                </c:pt>
                <c:pt idx="212">
                  <c:v>2016</c:v>
                </c:pt>
                <c:pt idx="213">
                  <c:v>2016</c:v>
                </c:pt>
                <c:pt idx="214">
                  <c:v>2016</c:v>
                </c:pt>
                <c:pt idx="215">
                  <c:v>2016</c:v>
                </c:pt>
                <c:pt idx="216">
                  <c:v>2017</c:v>
                </c:pt>
                <c:pt idx="217">
                  <c:v>2017</c:v>
                </c:pt>
                <c:pt idx="218">
                  <c:v>2017</c:v>
                </c:pt>
                <c:pt idx="219">
                  <c:v>2017</c:v>
                </c:pt>
                <c:pt idx="220">
                  <c:v>2017</c:v>
                </c:pt>
                <c:pt idx="221">
                  <c:v>2017</c:v>
                </c:pt>
                <c:pt idx="222">
                  <c:v>2017</c:v>
                </c:pt>
                <c:pt idx="223">
                  <c:v>2017</c:v>
                </c:pt>
                <c:pt idx="224">
                  <c:v>2017</c:v>
                </c:pt>
                <c:pt idx="225">
                  <c:v>2017</c:v>
                </c:pt>
                <c:pt idx="226">
                  <c:v>2017</c:v>
                </c:pt>
                <c:pt idx="227">
                  <c:v>2017</c:v>
                </c:pt>
                <c:pt idx="228">
                  <c:v>2018</c:v>
                </c:pt>
                <c:pt idx="229">
                  <c:v>2018</c:v>
                </c:pt>
                <c:pt idx="230">
                  <c:v>2018</c:v>
                </c:pt>
                <c:pt idx="231">
                  <c:v>2018</c:v>
                </c:pt>
                <c:pt idx="232">
                  <c:v>2018</c:v>
                </c:pt>
                <c:pt idx="233">
                  <c:v>2018</c:v>
                </c:pt>
                <c:pt idx="234">
                  <c:v>2018</c:v>
                </c:pt>
                <c:pt idx="235">
                  <c:v>2018</c:v>
                </c:pt>
                <c:pt idx="236">
                  <c:v>2018</c:v>
                </c:pt>
                <c:pt idx="237">
                  <c:v>2018</c:v>
                </c:pt>
                <c:pt idx="238">
                  <c:v>2018</c:v>
                </c:pt>
                <c:pt idx="239">
                  <c:v>2018</c:v>
                </c:pt>
                <c:pt idx="240">
                  <c:v>2019</c:v>
                </c:pt>
                <c:pt idx="241">
                  <c:v>2019</c:v>
                </c:pt>
                <c:pt idx="242">
                  <c:v>2019</c:v>
                </c:pt>
                <c:pt idx="243">
                  <c:v>2019</c:v>
                </c:pt>
                <c:pt idx="244">
                  <c:v>2019</c:v>
                </c:pt>
                <c:pt idx="245">
                  <c:v>2019</c:v>
                </c:pt>
                <c:pt idx="246">
                  <c:v>2019</c:v>
                </c:pt>
                <c:pt idx="247">
                  <c:v>2019</c:v>
                </c:pt>
                <c:pt idx="248">
                  <c:v>2019</c:v>
                </c:pt>
                <c:pt idx="249">
                  <c:v>2019</c:v>
                </c:pt>
                <c:pt idx="250">
                  <c:v>2019</c:v>
                </c:pt>
                <c:pt idx="251">
                  <c:v>2019</c:v>
                </c:pt>
                <c:pt idx="252">
                  <c:v>2020</c:v>
                </c:pt>
                <c:pt idx="253">
                  <c:v>2020</c:v>
                </c:pt>
                <c:pt idx="254">
                  <c:v>2020</c:v>
                </c:pt>
                <c:pt idx="255">
                  <c:v>2020</c:v>
                </c:pt>
                <c:pt idx="256">
                  <c:v>2020</c:v>
                </c:pt>
                <c:pt idx="257">
                  <c:v>2020</c:v>
                </c:pt>
                <c:pt idx="258">
                  <c:v>2020</c:v>
                </c:pt>
                <c:pt idx="259">
                  <c:v>2020</c:v>
                </c:pt>
                <c:pt idx="260">
                  <c:v>2020</c:v>
                </c:pt>
                <c:pt idx="261">
                  <c:v>2020</c:v>
                </c:pt>
                <c:pt idx="262">
                  <c:v>2020</c:v>
                </c:pt>
                <c:pt idx="263">
                  <c:v>2020</c:v>
                </c:pt>
                <c:pt idx="264">
                  <c:v>2021</c:v>
                </c:pt>
                <c:pt idx="265">
                  <c:v>2021</c:v>
                </c:pt>
                <c:pt idx="266">
                  <c:v>2021</c:v>
                </c:pt>
                <c:pt idx="267">
                  <c:v>2021</c:v>
                </c:pt>
                <c:pt idx="268">
                  <c:v>2021</c:v>
                </c:pt>
                <c:pt idx="269">
                  <c:v>2021</c:v>
                </c:pt>
                <c:pt idx="270">
                  <c:v>2021</c:v>
                </c:pt>
                <c:pt idx="271">
                  <c:v>2021</c:v>
                </c:pt>
                <c:pt idx="272">
                  <c:v>2021</c:v>
                </c:pt>
                <c:pt idx="273">
                  <c:v>2021</c:v>
                </c:pt>
                <c:pt idx="274">
                  <c:v>2021</c:v>
                </c:pt>
                <c:pt idx="275">
                  <c:v>2021</c:v>
                </c:pt>
                <c:pt idx="276">
                  <c:v>2022</c:v>
                </c:pt>
                <c:pt idx="277">
                  <c:v>2022</c:v>
                </c:pt>
                <c:pt idx="278">
                  <c:v>2022</c:v>
                </c:pt>
                <c:pt idx="279">
                  <c:v>2022</c:v>
                </c:pt>
                <c:pt idx="280">
                  <c:v>2022</c:v>
                </c:pt>
                <c:pt idx="281">
                  <c:v>2022</c:v>
                </c:pt>
                <c:pt idx="282">
                  <c:v>2022</c:v>
                </c:pt>
              </c:numCache>
            </c:numRef>
          </c:cat>
          <c:val>
            <c:numRef>
              <c:f>Sheet1!$B$3:$B$285</c:f>
              <c:numCache>
                <c:formatCode>0.0</c:formatCode>
                <c:ptCount val="283"/>
                <c:pt idx="0">
                  <c:v>2209</c:v>
                </c:pt>
                <c:pt idx="1">
                  <c:v>2142</c:v>
                </c:pt>
                <c:pt idx="2">
                  <c:v>2130</c:v>
                </c:pt>
                <c:pt idx="3">
                  <c:v>2182</c:v>
                </c:pt>
                <c:pt idx="4">
                  <c:v>2180</c:v>
                </c:pt>
                <c:pt idx="5">
                  <c:v>2142</c:v>
                </c:pt>
                <c:pt idx="6">
                  <c:v>2032</c:v>
                </c:pt>
                <c:pt idx="7">
                  <c:v>2073</c:v>
                </c:pt>
                <c:pt idx="8">
                  <c:v>1992</c:v>
                </c:pt>
                <c:pt idx="9">
                  <c:v>2061</c:v>
                </c:pt>
                <c:pt idx="10">
                  <c:v>1908</c:v>
                </c:pt>
                <c:pt idx="11">
                  <c:v>1714</c:v>
                </c:pt>
                <c:pt idx="12">
                  <c:v>1850</c:v>
                </c:pt>
                <c:pt idx="13">
                  <c:v>2014</c:v>
                </c:pt>
                <c:pt idx="14">
                  <c:v>1789</c:v>
                </c:pt>
                <c:pt idx="15">
                  <c:v>2011</c:v>
                </c:pt>
                <c:pt idx="16">
                  <c:v>1937</c:v>
                </c:pt>
                <c:pt idx="17">
                  <c:v>2029</c:v>
                </c:pt>
                <c:pt idx="18">
                  <c:v>1956</c:v>
                </c:pt>
                <c:pt idx="19">
                  <c:v>2016</c:v>
                </c:pt>
                <c:pt idx="20">
                  <c:v>1956</c:v>
                </c:pt>
                <c:pt idx="21">
                  <c:v>1948</c:v>
                </c:pt>
                <c:pt idx="22">
                  <c:v>1887</c:v>
                </c:pt>
                <c:pt idx="23">
                  <c:v>1868</c:v>
                </c:pt>
                <c:pt idx="24">
                  <c:v>1777</c:v>
                </c:pt>
                <c:pt idx="25">
                  <c:v>1961</c:v>
                </c:pt>
                <c:pt idx="26">
                  <c:v>2000</c:v>
                </c:pt>
                <c:pt idx="27">
                  <c:v>2120</c:v>
                </c:pt>
                <c:pt idx="28">
                  <c:v>2019</c:v>
                </c:pt>
                <c:pt idx="29">
                  <c:v>2114</c:v>
                </c:pt>
                <c:pt idx="30">
                  <c:v>1999</c:v>
                </c:pt>
                <c:pt idx="31">
                  <c:v>2218</c:v>
                </c:pt>
                <c:pt idx="32">
                  <c:v>2178</c:v>
                </c:pt>
                <c:pt idx="33">
                  <c:v>2009</c:v>
                </c:pt>
                <c:pt idx="34">
                  <c:v>2175</c:v>
                </c:pt>
                <c:pt idx="35">
                  <c:v>1888</c:v>
                </c:pt>
                <c:pt idx="36">
                  <c:v>2076</c:v>
                </c:pt>
                <c:pt idx="37">
                  <c:v>2247</c:v>
                </c:pt>
                <c:pt idx="38">
                  <c:v>2165</c:v>
                </c:pt>
                <c:pt idx="39">
                  <c:v>2317</c:v>
                </c:pt>
                <c:pt idx="40">
                  <c:v>2188</c:v>
                </c:pt>
                <c:pt idx="41">
                  <c:v>2231</c:v>
                </c:pt>
                <c:pt idx="42">
                  <c:v>2076</c:v>
                </c:pt>
                <c:pt idx="43">
                  <c:v>2243</c:v>
                </c:pt>
                <c:pt idx="44">
                  <c:v>2226</c:v>
                </c:pt>
                <c:pt idx="45">
                  <c:v>2299</c:v>
                </c:pt>
                <c:pt idx="46">
                  <c:v>2363</c:v>
                </c:pt>
                <c:pt idx="47">
                  <c:v>2138</c:v>
                </c:pt>
                <c:pt idx="48">
                  <c:v>2288</c:v>
                </c:pt>
                <c:pt idx="49">
                  <c:v>2379</c:v>
                </c:pt>
                <c:pt idx="50">
                  <c:v>2296</c:v>
                </c:pt>
                <c:pt idx="51">
                  <c:v>2492</c:v>
                </c:pt>
                <c:pt idx="52">
                  <c:v>2365</c:v>
                </c:pt>
                <c:pt idx="53">
                  <c:v>2455</c:v>
                </c:pt>
                <c:pt idx="54">
                  <c:v>2373</c:v>
                </c:pt>
                <c:pt idx="55">
                  <c:v>2473</c:v>
                </c:pt>
                <c:pt idx="56">
                  <c:v>2343</c:v>
                </c:pt>
                <c:pt idx="57">
                  <c:v>2413</c:v>
                </c:pt>
                <c:pt idx="58">
                  <c:v>2510</c:v>
                </c:pt>
                <c:pt idx="59">
                  <c:v>2270</c:v>
                </c:pt>
                <c:pt idx="60">
                  <c:v>2235</c:v>
                </c:pt>
                <c:pt idx="61">
                  <c:v>2388</c:v>
                </c:pt>
                <c:pt idx="62">
                  <c:v>2445</c:v>
                </c:pt>
                <c:pt idx="63">
                  <c:v>2389</c:v>
                </c:pt>
                <c:pt idx="64">
                  <c:v>2417</c:v>
                </c:pt>
                <c:pt idx="65">
                  <c:v>2348</c:v>
                </c:pt>
                <c:pt idx="66">
                  <c:v>2443</c:v>
                </c:pt>
                <c:pt idx="67">
                  <c:v>2502</c:v>
                </c:pt>
                <c:pt idx="68">
                  <c:v>2352</c:v>
                </c:pt>
                <c:pt idx="69">
                  <c:v>2465</c:v>
                </c:pt>
                <c:pt idx="70">
                  <c:v>2529</c:v>
                </c:pt>
                <c:pt idx="71">
                  <c:v>2244</c:v>
                </c:pt>
                <c:pt idx="72">
                  <c:v>2147</c:v>
                </c:pt>
                <c:pt idx="73">
                  <c:v>2330</c:v>
                </c:pt>
                <c:pt idx="74">
                  <c:v>2297</c:v>
                </c:pt>
                <c:pt idx="75">
                  <c:v>2474</c:v>
                </c:pt>
                <c:pt idx="76">
                  <c:v>2556</c:v>
                </c:pt>
                <c:pt idx="77">
                  <c:v>2678</c:v>
                </c:pt>
                <c:pt idx="78">
                  <c:v>2756</c:v>
                </c:pt>
                <c:pt idx="79">
                  <c:v>2841</c:v>
                </c:pt>
                <c:pt idx="80">
                  <c:v>2772</c:v>
                </c:pt>
                <c:pt idx="81">
                  <c:v>2868</c:v>
                </c:pt>
                <c:pt idx="82">
                  <c:v>2924</c:v>
                </c:pt>
                <c:pt idx="83">
                  <c:v>2846</c:v>
                </c:pt>
                <c:pt idx="84">
                  <c:v>2883</c:v>
                </c:pt>
                <c:pt idx="85">
                  <c:v>2985</c:v>
                </c:pt>
                <c:pt idx="86">
                  <c:v>3198</c:v>
                </c:pt>
                <c:pt idx="87">
                  <c:v>3415</c:v>
                </c:pt>
                <c:pt idx="88">
                  <c:v>3589</c:v>
                </c:pt>
                <c:pt idx="89">
                  <c:v>3738</c:v>
                </c:pt>
                <c:pt idx="90">
                  <c:v>3861</c:v>
                </c:pt>
                <c:pt idx="91">
                  <c:v>3844</c:v>
                </c:pt>
                <c:pt idx="92">
                  <c:v>3783</c:v>
                </c:pt>
                <c:pt idx="93">
                  <c:v>3860</c:v>
                </c:pt>
                <c:pt idx="94">
                  <c:v>3810</c:v>
                </c:pt>
                <c:pt idx="95">
                  <c:v>3450</c:v>
                </c:pt>
                <c:pt idx="96">
                  <c:v>3150</c:v>
                </c:pt>
                <c:pt idx="97">
                  <c:v>3380</c:v>
                </c:pt>
                <c:pt idx="98">
                  <c:v>3380</c:v>
                </c:pt>
                <c:pt idx="99">
                  <c:v>3750</c:v>
                </c:pt>
                <c:pt idx="100">
                  <c:v>3910</c:v>
                </c:pt>
                <c:pt idx="101">
                  <c:v>3870</c:v>
                </c:pt>
                <c:pt idx="102">
                  <c:v>4040</c:v>
                </c:pt>
                <c:pt idx="103">
                  <c:v>3890</c:v>
                </c:pt>
                <c:pt idx="104">
                  <c:v>3890</c:v>
                </c:pt>
                <c:pt idx="105">
                  <c:v>3910</c:v>
                </c:pt>
                <c:pt idx="106">
                  <c:v>3700</c:v>
                </c:pt>
                <c:pt idx="107">
                  <c:v>3520</c:v>
                </c:pt>
                <c:pt idx="108">
                  <c:v>3490</c:v>
                </c:pt>
                <c:pt idx="109">
                  <c:v>3380</c:v>
                </c:pt>
                <c:pt idx="110">
                  <c:v>3410</c:v>
                </c:pt>
                <c:pt idx="111">
                  <c:v>3810</c:v>
                </c:pt>
                <c:pt idx="112">
                  <c:v>3730</c:v>
                </c:pt>
                <c:pt idx="113">
                  <c:v>3770</c:v>
                </c:pt>
                <c:pt idx="114">
                  <c:v>3820</c:v>
                </c:pt>
                <c:pt idx="115">
                  <c:v>3610</c:v>
                </c:pt>
                <c:pt idx="116">
                  <c:v>3610</c:v>
                </c:pt>
                <c:pt idx="117">
                  <c:v>3560</c:v>
                </c:pt>
                <c:pt idx="118">
                  <c:v>3470</c:v>
                </c:pt>
                <c:pt idx="119">
                  <c:v>3130</c:v>
                </c:pt>
                <c:pt idx="120">
                  <c:v>3030</c:v>
                </c:pt>
                <c:pt idx="121">
                  <c:v>3200</c:v>
                </c:pt>
                <c:pt idx="122">
                  <c:v>3090</c:v>
                </c:pt>
                <c:pt idx="123">
                  <c:v>3330</c:v>
                </c:pt>
                <c:pt idx="124">
                  <c:v>3220</c:v>
                </c:pt>
                <c:pt idx="125">
                  <c:v>3220</c:v>
                </c:pt>
                <c:pt idx="126">
                  <c:v>3380</c:v>
                </c:pt>
                <c:pt idx="127">
                  <c:v>3300</c:v>
                </c:pt>
                <c:pt idx="128">
                  <c:v>3120</c:v>
                </c:pt>
                <c:pt idx="129">
                  <c:v>2970</c:v>
                </c:pt>
                <c:pt idx="130">
                  <c:v>2950</c:v>
                </c:pt>
                <c:pt idx="131">
                  <c:v>2740</c:v>
                </c:pt>
                <c:pt idx="132">
                  <c:v>2750</c:v>
                </c:pt>
                <c:pt idx="133">
                  <c:v>3000</c:v>
                </c:pt>
                <c:pt idx="134">
                  <c:v>3090</c:v>
                </c:pt>
                <c:pt idx="135">
                  <c:v>3420</c:v>
                </c:pt>
                <c:pt idx="136">
                  <c:v>3310</c:v>
                </c:pt>
                <c:pt idx="137">
                  <c:v>3310</c:v>
                </c:pt>
                <c:pt idx="138">
                  <c:v>3410</c:v>
                </c:pt>
                <c:pt idx="139">
                  <c:v>3520</c:v>
                </c:pt>
                <c:pt idx="140">
                  <c:v>3410</c:v>
                </c:pt>
                <c:pt idx="141">
                  <c:v>3290</c:v>
                </c:pt>
                <c:pt idx="142">
                  <c:v>3150</c:v>
                </c:pt>
                <c:pt idx="143">
                  <c:v>3020</c:v>
                </c:pt>
                <c:pt idx="144">
                  <c:v>2910</c:v>
                </c:pt>
                <c:pt idx="145">
                  <c:v>3010</c:v>
                </c:pt>
                <c:pt idx="146">
                  <c:v>3030</c:v>
                </c:pt>
                <c:pt idx="147">
                  <c:v>3200</c:v>
                </c:pt>
                <c:pt idx="148">
                  <c:v>3130</c:v>
                </c:pt>
                <c:pt idx="149">
                  <c:v>3160</c:v>
                </c:pt>
                <c:pt idx="150">
                  <c:v>3150</c:v>
                </c:pt>
                <c:pt idx="151">
                  <c:v>3020</c:v>
                </c:pt>
                <c:pt idx="152">
                  <c:v>2900</c:v>
                </c:pt>
                <c:pt idx="153">
                  <c:v>2740</c:v>
                </c:pt>
                <c:pt idx="154">
                  <c:v>2620</c:v>
                </c:pt>
                <c:pt idx="155">
                  <c:v>2320</c:v>
                </c:pt>
                <c:pt idx="156">
                  <c:v>2330</c:v>
                </c:pt>
                <c:pt idx="157">
                  <c:v>2400</c:v>
                </c:pt>
                <c:pt idx="158">
                  <c:v>2320</c:v>
                </c:pt>
                <c:pt idx="159">
                  <c:v>2500</c:v>
                </c:pt>
                <c:pt idx="160">
                  <c:v>2470</c:v>
                </c:pt>
                <c:pt idx="161">
                  <c:v>2370</c:v>
                </c:pt>
                <c:pt idx="162">
                  <c:v>2400</c:v>
                </c:pt>
                <c:pt idx="163">
                  <c:v>2400</c:v>
                </c:pt>
                <c:pt idx="164">
                  <c:v>2170</c:v>
                </c:pt>
                <c:pt idx="165">
                  <c:v>2110</c:v>
                </c:pt>
                <c:pt idx="166">
                  <c:v>1990</c:v>
                </c:pt>
                <c:pt idx="167">
                  <c:v>1830</c:v>
                </c:pt>
                <c:pt idx="168">
                  <c:v>1770</c:v>
                </c:pt>
                <c:pt idx="169">
                  <c:v>1900</c:v>
                </c:pt>
                <c:pt idx="170">
                  <c:v>1930</c:v>
                </c:pt>
                <c:pt idx="171">
                  <c:v>2150</c:v>
                </c:pt>
                <c:pt idx="172">
                  <c:v>2150</c:v>
                </c:pt>
                <c:pt idx="173">
                  <c:v>2160</c:v>
                </c:pt>
                <c:pt idx="174">
                  <c:v>2240</c:v>
                </c:pt>
                <c:pt idx="175">
                  <c:v>2210</c:v>
                </c:pt>
                <c:pt idx="176">
                  <c:v>2170</c:v>
                </c:pt>
                <c:pt idx="177">
                  <c:v>2110</c:v>
                </c:pt>
                <c:pt idx="178">
                  <c:v>2050</c:v>
                </c:pt>
                <c:pt idx="179">
                  <c:v>1860</c:v>
                </c:pt>
                <c:pt idx="180">
                  <c:v>1880</c:v>
                </c:pt>
                <c:pt idx="181">
                  <c:v>1900</c:v>
                </c:pt>
                <c:pt idx="182">
                  <c:v>1960</c:v>
                </c:pt>
                <c:pt idx="183">
                  <c:v>2230</c:v>
                </c:pt>
                <c:pt idx="184">
                  <c:v>2250</c:v>
                </c:pt>
                <c:pt idx="185">
                  <c:v>2290</c:v>
                </c:pt>
                <c:pt idx="186">
                  <c:v>2350</c:v>
                </c:pt>
                <c:pt idx="187">
                  <c:v>2330</c:v>
                </c:pt>
                <c:pt idx="188">
                  <c:v>2280</c:v>
                </c:pt>
                <c:pt idx="189">
                  <c:v>2240</c:v>
                </c:pt>
                <c:pt idx="190">
                  <c:v>2080</c:v>
                </c:pt>
                <c:pt idx="191">
                  <c:v>1860</c:v>
                </c:pt>
                <c:pt idx="192">
                  <c:v>1860</c:v>
                </c:pt>
                <c:pt idx="193">
                  <c:v>1900</c:v>
                </c:pt>
                <c:pt idx="194">
                  <c:v>2010</c:v>
                </c:pt>
                <c:pt idx="195">
                  <c:v>2220</c:v>
                </c:pt>
                <c:pt idx="196">
                  <c:v>2280</c:v>
                </c:pt>
                <c:pt idx="197">
                  <c:v>2250</c:v>
                </c:pt>
                <c:pt idx="198">
                  <c:v>2260</c:v>
                </c:pt>
                <c:pt idx="199">
                  <c:v>2270</c:v>
                </c:pt>
                <c:pt idx="200">
                  <c:v>2190</c:v>
                </c:pt>
                <c:pt idx="201">
                  <c:v>2110</c:v>
                </c:pt>
                <c:pt idx="202">
                  <c:v>2040</c:v>
                </c:pt>
                <c:pt idx="203">
                  <c:v>1760</c:v>
                </c:pt>
                <c:pt idx="204">
                  <c:v>1820</c:v>
                </c:pt>
                <c:pt idx="205">
                  <c:v>1870</c:v>
                </c:pt>
                <c:pt idx="206">
                  <c:v>1960</c:v>
                </c:pt>
                <c:pt idx="207">
                  <c:v>2120</c:v>
                </c:pt>
                <c:pt idx="208">
                  <c:v>2140</c:v>
                </c:pt>
                <c:pt idx="209">
                  <c:v>2110</c:v>
                </c:pt>
                <c:pt idx="210">
                  <c:v>2110</c:v>
                </c:pt>
                <c:pt idx="211">
                  <c:v>2010</c:v>
                </c:pt>
                <c:pt idx="212">
                  <c:v>2030</c:v>
                </c:pt>
                <c:pt idx="213">
                  <c:v>2010</c:v>
                </c:pt>
                <c:pt idx="214">
                  <c:v>1850</c:v>
                </c:pt>
                <c:pt idx="215">
                  <c:v>1650</c:v>
                </c:pt>
                <c:pt idx="216">
                  <c:v>1680</c:v>
                </c:pt>
                <c:pt idx="217">
                  <c:v>1730</c:v>
                </c:pt>
                <c:pt idx="218">
                  <c:v>1800</c:v>
                </c:pt>
                <c:pt idx="219">
                  <c:v>1920</c:v>
                </c:pt>
                <c:pt idx="220">
                  <c:v>1970</c:v>
                </c:pt>
                <c:pt idx="221">
                  <c:v>1940</c:v>
                </c:pt>
                <c:pt idx="222">
                  <c:v>1920</c:v>
                </c:pt>
                <c:pt idx="223">
                  <c:v>1870</c:v>
                </c:pt>
                <c:pt idx="224">
                  <c:v>1860</c:v>
                </c:pt>
                <c:pt idx="225">
                  <c:v>1800</c:v>
                </c:pt>
                <c:pt idx="226">
                  <c:v>1670</c:v>
                </c:pt>
                <c:pt idx="227">
                  <c:v>1460</c:v>
                </c:pt>
                <c:pt idx="228">
                  <c:v>1520</c:v>
                </c:pt>
                <c:pt idx="229">
                  <c:v>1580</c:v>
                </c:pt>
                <c:pt idx="230">
                  <c:v>1640</c:v>
                </c:pt>
                <c:pt idx="231">
                  <c:v>1800</c:v>
                </c:pt>
                <c:pt idx="232">
                  <c:v>1870</c:v>
                </c:pt>
                <c:pt idx="233">
                  <c:v>1930</c:v>
                </c:pt>
                <c:pt idx="234">
                  <c:v>1920</c:v>
                </c:pt>
                <c:pt idx="235">
                  <c:v>1910</c:v>
                </c:pt>
                <c:pt idx="236">
                  <c:v>1880</c:v>
                </c:pt>
                <c:pt idx="237">
                  <c:v>1850</c:v>
                </c:pt>
                <c:pt idx="238">
                  <c:v>1740</c:v>
                </c:pt>
                <c:pt idx="239">
                  <c:v>1530</c:v>
                </c:pt>
                <c:pt idx="240">
                  <c:v>1590</c:v>
                </c:pt>
                <c:pt idx="241">
                  <c:v>1630</c:v>
                </c:pt>
                <c:pt idx="242">
                  <c:v>1670</c:v>
                </c:pt>
                <c:pt idx="243">
                  <c:v>1830</c:v>
                </c:pt>
                <c:pt idx="244">
                  <c:v>1910</c:v>
                </c:pt>
                <c:pt idx="245">
                  <c:v>1920</c:v>
                </c:pt>
                <c:pt idx="246">
                  <c:v>1900</c:v>
                </c:pt>
                <c:pt idx="247">
                  <c:v>1830</c:v>
                </c:pt>
                <c:pt idx="248">
                  <c:v>1820</c:v>
                </c:pt>
                <c:pt idx="249">
                  <c:v>1770</c:v>
                </c:pt>
                <c:pt idx="250">
                  <c:v>1640</c:v>
                </c:pt>
                <c:pt idx="251">
                  <c:v>1390</c:v>
                </c:pt>
                <c:pt idx="252">
                  <c:v>1400</c:v>
                </c:pt>
                <c:pt idx="253">
                  <c:v>1460</c:v>
                </c:pt>
                <c:pt idx="254">
                  <c:v>1490</c:v>
                </c:pt>
                <c:pt idx="255">
                  <c:v>1460</c:v>
                </c:pt>
                <c:pt idx="256">
                  <c:v>1550</c:v>
                </c:pt>
                <c:pt idx="257">
                  <c:v>1540</c:v>
                </c:pt>
                <c:pt idx="258">
                  <c:v>1500</c:v>
                </c:pt>
                <c:pt idx="259">
                  <c:v>1490</c:v>
                </c:pt>
                <c:pt idx="260">
                  <c:v>1460</c:v>
                </c:pt>
                <c:pt idx="261">
                  <c:v>1420</c:v>
                </c:pt>
                <c:pt idx="262">
                  <c:v>1280</c:v>
                </c:pt>
                <c:pt idx="263">
                  <c:v>1060</c:v>
                </c:pt>
                <c:pt idx="264">
                  <c:v>1030</c:v>
                </c:pt>
                <c:pt idx="265">
                  <c:v>1030</c:v>
                </c:pt>
                <c:pt idx="266">
                  <c:v>1050</c:v>
                </c:pt>
                <c:pt idx="267">
                  <c:v>1150</c:v>
                </c:pt>
                <c:pt idx="268">
                  <c:v>1210</c:v>
                </c:pt>
                <c:pt idx="269">
                  <c:v>1230</c:v>
                </c:pt>
                <c:pt idx="270">
                  <c:v>1310</c:v>
                </c:pt>
                <c:pt idx="271">
                  <c:v>1280</c:v>
                </c:pt>
                <c:pt idx="272">
                  <c:v>1260</c:v>
                </c:pt>
                <c:pt idx="273">
                  <c:v>1230</c:v>
                </c:pt>
                <c:pt idx="274">
                  <c:v>1110</c:v>
                </c:pt>
                <c:pt idx="275">
                  <c:v>880</c:v>
                </c:pt>
                <c:pt idx="276">
                  <c:v>850</c:v>
                </c:pt>
                <c:pt idx="277">
                  <c:v>850</c:v>
                </c:pt>
                <c:pt idx="278">
                  <c:v>930</c:v>
                </c:pt>
                <c:pt idx="279">
                  <c:v>1030</c:v>
                </c:pt>
                <c:pt idx="280" formatCode="_(* #,##0.0_);_(* \(#,##0.0\);_(* &quot;-&quot;??_);_(@_)">
                  <c:v>1150</c:v>
                </c:pt>
                <c:pt idx="281" formatCode="_(* #,##0.0_);_(* \(#,##0.0\);_(* &quot;-&quot;??_);_(@_)">
                  <c:v>1250</c:v>
                </c:pt>
                <c:pt idx="282" formatCode="_(* #,##0.0_);_(* \(#,##0.0\);_(* &quot;-&quot;??_);_(@_)">
                  <c:v>1310</c:v>
                </c:pt>
              </c:numCache>
            </c:numRef>
          </c:val>
          <c:extLst>
            <c:ext xmlns:c16="http://schemas.microsoft.com/office/drawing/2014/chart" uri="{C3380CC4-5D6E-409C-BE32-E72D297353CC}">
              <c16:uniqueId val="{00000001-4738-4781-AF33-94E7723F8883}"/>
            </c:ext>
          </c:extLst>
        </c:ser>
        <c:dLbls>
          <c:showLegendKey val="0"/>
          <c:showVal val="0"/>
          <c:showCatName val="0"/>
          <c:showSerName val="0"/>
          <c:showPercent val="0"/>
          <c:showBubbleSize val="0"/>
        </c:dLbls>
        <c:axId val="308807072"/>
        <c:axId val="308807464"/>
      </c:areaChart>
      <c:lineChart>
        <c:grouping val="standard"/>
        <c:varyColors val="0"/>
        <c:ser>
          <c:idx val="1"/>
          <c:order val="1"/>
          <c:tx>
            <c:strRef>
              <c:f>Sheet1!$C$2</c:f>
              <c:strCache>
                <c:ptCount val="1"/>
                <c:pt idx="0">
                  <c:v>Months of Supply (Right scale)</c:v>
                </c:pt>
              </c:strCache>
            </c:strRef>
          </c:tx>
          <c:spPr>
            <a:ln w="53975" cap="rnd">
              <a:solidFill>
                <a:srgbClr val="FF4D00"/>
              </a:solidFill>
              <a:round/>
            </a:ln>
            <a:effectLst/>
          </c:spPr>
          <c:marker>
            <c:symbol val="none"/>
          </c:marker>
          <c:cat>
            <c:numRef>
              <c:f>Sheet1!$A$3:$A$285</c:f>
              <c:numCache>
                <c:formatCode>General</c:formatCode>
                <c:ptCount val="283"/>
                <c:pt idx="0">
                  <c:v>1999</c:v>
                </c:pt>
                <c:pt idx="1">
                  <c:v>1999</c:v>
                </c:pt>
                <c:pt idx="2">
                  <c:v>1999</c:v>
                </c:pt>
                <c:pt idx="3">
                  <c:v>1999</c:v>
                </c:pt>
                <c:pt idx="4">
                  <c:v>1999</c:v>
                </c:pt>
                <c:pt idx="5">
                  <c:v>1999</c:v>
                </c:pt>
                <c:pt idx="6">
                  <c:v>1999</c:v>
                </c:pt>
                <c:pt idx="7">
                  <c:v>1999</c:v>
                </c:pt>
                <c:pt idx="8">
                  <c:v>1999</c:v>
                </c:pt>
                <c:pt idx="9">
                  <c:v>1999</c:v>
                </c:pt>
                <c:pt idx="10">
                  <c:v>1999</c:v>
                </c:pt>
                <c:pt idx="11">
                  <c:v>1999</c:v>
                </c:pt>
                <c:pt idx="12">
                  <c:v>2000</c:v>
                </c:pt>
                <c:pt idx="13">
                  <c:v>2000</c:v>
                </c:pt>
                <c:pt idx="14">
                  <c:v>2000</c:v>
                </c:pt>
                <c:pt idx="15">
                  <c:v>2000</c:v>
                </c:pt>
                <c:pt idx="16">
                  <c:v>2000</c:v>
                </c:pt>
                <c:pt idx="17">
                  <c:v>2000</c:v>
                </c:pt>
                <c:pt idx="18">
                  <c:v>2000</c:v>
                </c:pt>
                <c:pt idx="19">
                  <c:v>2000</c:v>
                </c:pt>
                <c:pt idx="20">
                  <c:v>2000</c:v>
                </c:pt>
                <c:pt idx="21">
                  <c:v>2000</c:v>
                </c:pt>
                <c:pt idx="22">
                  <c:v>2000</c:v>
                </c:pt>
                <c:pt idx="23">
                  <c:v>2000</c:v>
                </c:pt>
                <c:pt idx="24">
                  <c:v>2001</c:v>
                </c:pt>
                <c:pt idx="25">
                  <c:v>2001</c:v>
                </c:pt>
                <c:pt idx="26">
                  <c:v>2001</c:v>
                </c:pt>
                <c:pt idx="27">
                  <c:v>2001</c:v>
                </c:pt>
                <c:pt idx="28">
                  <c:v>2001</c:v>
                </c:pt>
                <c:pt idx="29">
                  <c:v>2001</c:v>
                </c:pt>
                <c:pt idx="30">
                  <c:v>2001</c:v>
                </c:pt>
                <c:pt idx="31">
                  <c:v>2001</c:v>
                </c:pt>
                <c:pt idx="32">
                  <c:v>2001</c:v>
                </c:pt>
                <c:pt idx="33">
                  <c:v>2001</c:v>
                </c:pt>
                <c:pt idx="34">
                  <c:v>2001</c:v>
                </c:pt>
                <c:pt idx="35">
                  <c:v>2001</c:v>
                </c:pt>
                <c:pt idx="36">
                  <c:v>2002</c:v>
                </c:pt>
                <c:pt idx="37">
                  <c:v>2002</c:v>
                </c:pt>
                <c:pt idx="38">
                  <c:v>2002</c:v>
                </c:pt>
                <c:pt idx="39">
                  <c:v>2002</c:v>
                </c:pt>
                <c:pt idx="40">
                  <c:v>2002</c:v>
                </c:pt>
                <c:pt idx="41">
                  <c:v>2002</c:v>
                </c:pt>
                <c:pt idx="42">
                  <c:v>2002</c:v>
                </c:pt>
                <c:pt idx="43">
                  <c:v>2002</c:v>
                </c:pt>
                <c:pt idx="44">
                  <c:v>2002</c:v>
                </c:pt>
                <c:pt idx="45">
                  <c:v>2002</c:v>
                </c:pt>
                <c:pt idx="46">
                  <c:v>2002</c:v>
                </c:pt>
                <c:pt idx="47">
                  <c:v>2002</c:v>
                </c:pt>
                <c:pt idx="48">
                  <c:v>2003</c:v>
                </c:pt>
                <c:pt idx="49">
                  <c:v>2003</c:v>
                </c:pt>
                <c:pt idx="50">
                  <c:v>2003</c:v>
                </c:pt>
                <c:pt idx="51">
                  <c:v>2003</c:v>
                </c:pt>
                <c:pt idx="52">
                  <c:v>2003</c:v>
                </c:pt>
                <c:pt idx="53">
                  <c:v>2003</c:v>
                </c:pt>
                <c:pt idx="54">
                  <c:v>2003</c:v>
                </c:pt>
                <c:pt idx="55">
                  <c:v>2003</c:v>
                </c:pt>
                <c:pt idx="56">
                  <c:v>2003</c:v>
                </c:pt>
                <c:pt idx="57">
                  <c:v>2003</c:v>
                </c:pt>
                <c:pt idx="58">
                  <c:v>2003</c:v>
                </c:pt>
                <c:pt idx="59">
                  <c:v>2003</c:v>
                </c:pt>
                <c:pt idx="60">
                  <c:v>2004</c:v>
                </c:pt>
                <c:pt idx="61">
                  <c:v>2004</c:v>
                </c:pt>
                <c:pt idx="62">
                  <c:v>2004</c:v>
                </c:pt>
                <c:pt idx="63">
                  <c:v>2004</c:v>
                </c:pt>
                <c:pt idx="64">
                  <c:v>2004</c:v>
                </c:pt>
                <c:pt idx="65">
                  <c:v>2004</c:v>
                </c:pt>
                <c:pt idx="66">
                  <c:v>2004</c:v>
                </c:pt>
                <c:pt idx="67">
                  <c:v>2004</c:v>
                </c:pt>
                <c:pt idx="68">
                  <c:v>2004</c:v>
                </c:pt>
                <c:pt idx="69">
                  <c:v>2004</c:v>
                </c:pt>
                <c:pt idx="70">
                  <c:v>2004</c:v>
                </c:pt>
                <c:pt idx="71">
                  <c:v>2004</c:v>
                </c:pt>
                <c:pt idx="72">
                  <c:v>2005</c:v>
                </c:pt>
                <c:pt idx="73">
                  <c:v>2005</c:v>
                </c:pt>
                <c:pt idx="74">
                  <c:v>2005</c:v>
                </c:pt>
                <c:pt idx="75">
                  <c:v>2005</c:v>
                </c:pt>
                <c:pt idx="76">
                  <c:v>2005</c:v>
                </c:pt>
                <c:pt idx="77">
                  <c:v>2005</c:v>
                </c:pt>
                <c:pt idx="78">
                  <c:v>2005</c:v>
                </c:pt>
                <c:pt idx="79">
                  <c:v>2005</c:v>
                </c:pt>
                <c:pt idx="80">
                  <c:v>2005</c:v>
                </c:pt>
                <c:pt idx="81">
                  <c:v>2005</c:v>
                </c:pt>
                <c:pt idx="82">
                  <c:v>2005</c:v>
                </c:pt>
                <c:pt idx="83">
                  <c:v>2005</c:v>
                </c:pt>
                <c:pt idx="84">
                  <c:v>2006</c:v>
                </c:pt>
                <c:pt idx="85">
                  <c:v>2006</c:v>
                </c:pt>
                <c:pt idx="86">
                  <c:v>2006</c:v>
                </c:pt>
                <c:pt idx="87">
                  <c:v>2006</c:v>
                </c:pt>
                <c:pt idx="88">
                  <c:v>2006</c:v>
                </c:pt>
                <c:pt idx="89">
                  <c:v>2006</c:v>
                </c:pt>
                <c:pt idx="90">
                  <c:v>2006</c:v>
                </c:pt>
                <c:pt idx="91">
                  <c:v>2006</c:v>
                </c:pt>
                <c:pt idx="92">
                  <c:v>2006</c:v>
                </c:pt>
                <c:pt idx="93">
                  <c:v>2006</c:v>
                </c:pt>
                <c:pt idx="94">
                  <c:v>2006</c:v>
                </c:pt>
                <c:pt idx="95">
                  <c:v>2006</c:v>
                </c:pt>
                <c:pt idx="96">
                  <c:v>2007</c:v>
                </c:pt>
                <c:pt idx="97">
                  <c:v>2007</c:v>
                </c:pt>
                <c:pt idx="98">
                  <c:v>2007</c:v>
                </c:pt>
                <c:pt idx="99">
                  <c:v>2007</c:v>
                </c:pt>
                <c:pt idx="100">
                  <c:v>2007</c:v>
                </c:pt>
                <c:pt idx="101">
                  <c:v>2007</c:v>
                </c:pt>
                <c:pt idx="102">
                  <c:v>2007</c:v>
                </c:pt>
                <c:pt idx="103">
                  <c:v>2007</c:v>
                </c:pt>
                <c:pt idx="104">
                  <c:v>2007</c:v>
                </c:pt>
                <c:pt idx="105">
                  <c:v>2007</c:v>
                </c:pt>
                <c:pt idx="106">
                  <c:v>2007</c:v>
                </c:pt>
                <c:pt idx="107">
                  <c:v>2007</c:v>
                </c:pt>
                <c:pt idx="108">
                  <c:v>2008</c:v>
                </c:pt>
                <c:pt idx="109">
                  <c:v>2008</c:v>
                </c:pt>
                <c:pt idx="110">
                  <c:v>2008</c:v>
                </c:pt>
                <c:pt idx="111">
                  <c:v>2008</c:v>
                </c:pt>
                <c:pt idx="112">
                  <c:v>2008</c:v>
                </c:pt>
                <c:pt idx="113">
                  <c:v>2008</c:v>
                </c:pt>
                <c:pt idx="114">
                  <c:v>2008</c:v>
                </c:pt>
                <c:pt idx="115">
                  <c:v>2008</c:v>
                </c:pt>
                <c:pt idx="116">
                  <c:v>2008</c:v>
                </c:pt>
                <c:pt idx="117">
                  <c:v>2008</c:v>
                </c:pt>
                <c:pt idx="118">
                  <c:v>2008</c:v>
                </c:pt>
                <c:pt idx="119">
                  <c:v>2008</c:v>
                </c:pt>
                <c:pt idx="120">
                  <c:v>2009</c:v>
                </c:pt>
                <c:pt idx="121">
                  <c:v>2009</c:v>
                </c:pt>
                <c:pt idx="122">
                  <c:v>2009</c:v>
                </c:pt>
                <c:pt idx="123">
                  <c:v>2009</c:v>
                </c:pt>
                <c:pt idx="124">
                  <c:v>2009</c:v>
                </c:pt>
                <c:pt idx="125">
                  <c:v>2009</c:v>
                </c:pt>
                <c:pt idx="126">
                  <c:v>2009</c:v>
                </c:pt>
                <c:pt idx="127">
                  <c:v>2009</c:v>
                </c:pt>
                <c:pt idx="128">
                  <c:v>2009</c:v>
                </c:pt>
                <c:pt idx="129">
                  <c:v>2009</c:v>
                </c:pt>
                <c:pt idx="130">
                  <c:v>2009</c:v>
                </c:pt>
                <c:pt idx="131">
                  <c:v>2009</c:v>
                </c:pt>
                <c:pt idx="132">
                  <c:v>2010</c:v>
                </c:pt>
                <c:pt idx="133">
                  <c:v>2010</c:v>
                </c:pt>
                <c:pt idx="134">
                  <c:v>2010</c:v>
                </c:pt>
                <c:pt idx="135">
                  <c:v>2010</c:v>
                </c:pt>
                <c:pt idx="136">
                  <c:v>2010</c:v>
                </c:pt>
                <c:pt idx="137">
                  <c:v>2010</c:v>
                </c:pt>
                <c:pt idx="138">
                  <c:v>2010</c:v>
                </c:pt>
                <c:pt idx="139">
                  <c:v>2010</c:v>
                </c:pt>
                <c:pt idx="140">
                  <c:v>2010</c:v>
                </c:pt>
                <c:pt idx="141">
                  <c:v>2010</c:v>
                </c:pt>
                <c:pt idx="142">
                  <c:v>2010</c:v>
                </c:pt>
                <c:pt idx="143">
                  <c:v>2010</c:v>
                </c:pt>
                <c:pt idx="144">
                  <c:v>2011</c:v>
                </c:pt>
                <c:pt idx="145">
                  <c:v>2011</c:v>
                </c:pt>
                <c:pt idx="146">
                  <c:v>2011</c:v>
                </c:pt>
                <c:pt idx="147">
                  <c:v>2011</c:v>
                </c:pt>
                <c:pt idx="148">
                  <c:v>2011</c:v>
                </c:pt>
                <c:pt idx="149">
                  <c:v>2011</c:v>
                </c:pt>
                <c:pt idx="150">
                  <c:v>2011</c:v>
                </c:pt>
                <c:pt idx="151">
                  <c:v>2011</c:v>
                </c:pt>
                <c:pt idx="152">
                  <c:v>2011</c:v>
                </c:pt>
                <c:pt idx="153">
                  <c:v>2011</c:v>
                </c:pt>
                <c:pt idx="154">
                  <c:v>2011</c:v>
                </c:pt>
                <c:pt idx="155">
                  <c:v>2011</c:v>
                </c:pt>
                <c:pt idx="156">
                  <c:v>2012</c:v>
                </c:pt>
                <c:pt idx="157">
                  <c:v>2012</c:v>
                </c:pt>
                <c:pt idx="158">
                  <c:v>2012</c:v>
                </c:pt>
                <c:pt idx="159">
                  <c:v>2012</c:v>
                </c:pt>
                <c:pt idx="160">
                  <c:v>2012</c:v>
                </c:pt>
                <c:pt idx="161">
                  <c:v>2012</c:v>
                </c:pt>
                <c:pt idx="162">
                  <c:v>2012</c:v>
                </c:pt>
                <c:pt idx="163">
                  <c:v>2012</c:v>
                </c:pt>
                <c:pt idx="164">
                  <c:v>2012</c:v>
                </c:pt>
                <c:pt idx="165">
                  <c:v>2012</c:v>
                </c:pt>
                <c:pt idx="166">
                  <c:v>2012</c:v>
                </c:pt>
                <c:pt idx="167">
                  <c:v>2012</c:v>
                </c:pt>
                <c:pt idx="168">
                  <c:v>2013</c:v>
                </c:pt>
                <c:pt idx="169">
                  <c:v>2013</c:v>
                </c:pt>
                <c:pt idx="170">
                  <c:v>2013</c:v>
                </c:pt>
                <c:pt idx="171">
                  <c:v>2013</c:v>
                </c:pt>
                <c:pt idx="172">
                  <c:v>2013</c:v>
                </c:pt>
                <c:pt idx="173">
                  <c:v>2013</c:v>
                </c:pt>
                <c:pt idx="174">
                  <c:v>2013</c:v>
                </c:pt>
                <c:pt idx="175">
                  <c:v>2013</c:v>
                </c:pt>
                <c:pt idx="176">
                  <c:v>2013</c:v>
                </c:pt>
                <c:pt idx="177">
                  <c:v>2013</c:v>
                </c:pt>
                <c:pt idx="178">
                  <c:v>2013</c:v>
                </c:pt>
                <c:pt idx="179">
                  <c:v>2013</c:v>
                </c:pt>
                <c:pt idx="180">
                  <c:v>2014</c:v>
                </c:pt>
                <c:pt idx="181">
                  <c:v>2014</c:v>
                </c:pt>
                <c:pt idx="182">
                  <c:v>2014</c:v>
                </c:pt>
                <c:pt idx="183">
                  <c:v>2014</c:v>
                </c:pt>
                <c:pt idx="184">
                  <c:v>2014</c:v>
                </c:pt>
                <c:pt idx="185">
                  <c:v>2014</c:v>
                </c:pt>
                <c:pt idx="186">
                  <c:v>2014</c:v>
                </c:pt>
                <c:pt idx="187">
                  <c:v>2014</c:v>
                </c:pt>
                <c:pt idx="188">
                  <c:v>2014</c:v>
                </c:pt>
                <c:pt idx="189">
                  <c:v>2014</c:v>
                </c:pt>
                <c:pt idx="190">
                  <c:v>2014</c:v>
                </c:pt>
                <c:pt idx="191">
                  <c:v>2014</c:v>
                </c:pt>
                <c:pt idx="192">
                  <c:v>2015</c:v>
                </c:pt>
                <c:pt idx="193">
                  <c:v>2015</c:v>
                </c:pt>
                <c:pt idx="194">
                  <c:v>2015</c:v>
                </c:pt>
                <c:pt idx="195">
                  <c:v>2015</c:v>
                </c:pt>
                <c:pt idx="196">
                  <c:v>2015</c:v>
                </c:pt>
                <c:pt idx="197">
                  <c:v>2015</c:v>
                </c:pt>
                <c:pt idx="198">
                  <c:v>2015</c:v>
                </c:pt>
                <c:pt idx="199">
                  <c:v>2015</c:v>
                </c:pt>
                <c:pt idx="200">
                  <c:v>2015</c:v>
                </c:pt>
                <c:pt idx="201">
                  <c:v>2015</c:v>
                </c:pt>
                <c:pt idx="202">
                  <c:v>2015</c:v>
                </c:pt>
                <c:pt idx="203">
                  <c:v>2015</c:v>
                </c:pt>
                <c:pt idx="204">
                  <c:v>2016</c:v>
                </c:pt>
                <c:pt idx="205">
                  <c:v>2016</c:v>
                </c:pt>
                <c:pt idx="206">
                  <c:v>2016</c:v>
                </c:pt>
                <c:pt idx="207">
                  <c:v>2016</c:v>
                </c:pt>
                <c:pt idx="208">
                  <c:v>2016</c:v>
                </c:pt>
                <c:pt idx="209">
                  <c:v>2016</c:v>
                </c:pt>
                <c:pt idx="210">
                  <c:v>2016</c:v>
                </c:pt>
                <c:pt idx="211">
                  <c:v>2016</c:v>
                </c:pt>
                <c:pt idx="212">
                  <c:v>2016</c:v>
                </c:pt>
                <c:pt idx="213">
                  <c:v>2016</c:v>
                </c:pt>
                <c:pt idx="214">
                  <c:v>2016</c:v>
                </c:pt>
                <c:pt idx="215">
                  <c:v>2016</c:v>
                </c:pt>
                <c:pt idx="216">
                  <c:v>2017</c:v>
                </c:pt>
                <c:pt idx="217">
                  <c:v>2017</c:v>
                </c:pt>
                <c:pt idx="218">
                  <c:v>2017</c:v>
                </c:pt>
                <c:pt idx="219">
                  <c:v>2017</c:v>
                </c:pt>
                <c:pt idx="220">
                  <c:v>2017</c:v>
                </c:pt>
                <c:pt idx="221">
                  <c:v>2017</c:v>
                </c:pt>
                <c:pt idx="222">
                  <c:v>2017</c:v>
                </c:pt>
                <c:pt idx="223">
                  <c:v>2017</c:v>
                </c:pt>
                <c:pt idx="224">
                  <c:v>2017</c:v>
                </c:pt>
                <c:pt idx="225">
                  <c:v>2017</c:v>
                </c:pt>
                <c:pt idx="226">
                  <c:v>2017</c:v>
                </c:pt>
                <c:pt idx="227">
                  <c:v>2017</c:v>
                </c:pt>
                <c:pt idx="228">
                  <c:v>2018</c:v>
                </c:pt>
                <c:pt idx="229">
                  <c:v>2018</c:v>
                </c:pt>
                <c:pt idx="230">
                  <c:v>2018</c:v>
                </c:pt>
                <c:pt idx="231">
                  <c:v>2018</c:v>
                </c:pt>
                <c:pt idx="232">
                  <c:v>2018</c:v>
                </c:pt>
                <c:pt idx="233">
                  <c:v>2018</c:v>
                </c:pt>
                <c:pt idx="234">
                  <c:v>2018</c:v>
                </c:pt>
                <c:pt idx="235">
                  <c:v>2018</c:v>
                </c:pt>
                <c:pt idx="236">
                  <c:v>2018</c:v>
                </c:pt>
                <c:pt idx="237">
                  <c:v>2018</c:v>
                </c:pt>
                <c:pt idx="238">
                  <c:v>2018</c:v>
                </c:pt>
                <c:pt idx="239">
                  <c:v>2018</c:v>
                </c:pt>
                <c:pt idx="240">
                  <c:v>2019</c:v>
                </c:pt>
                <c:pt idx="241">
                  <c:v>2019</c:v>
                </c:pt>
                <c:pt idx="242">
                  <c:v>2019</c:v>
                </c:pt>
                <c:pt idx="243">
                  <c:v>2019</c:v>
                </c:pt>
                <c:pt idx="244">
                  <c:v>2019</c:v>
                </c:pt>
                <c:pt idx="245">
                  <c:v>2019</c:v>
                </c:pt>
                <c:pt idx="246">
                  <c:v>2019</c:v>
                </c:pt>
                <c:pt idx="247">
                  <c:v>2019</c:v>
                </c:pt>
                <c:pt idx="248">
                  <c:v>2019</c:v>
                </c:pt>
                <c:pt idx="249">
                  <c:v>2019</c:v>
                </c:pt>
                <c:pt idx="250">
                  <c:v>2019</c:v>
                </c:pt>
                <c:pt idx="251">
                  <c:v>2019</c:v>
                </c:pt>
                <c:pt idx="252">
                  <c:v>2020</c:v>
                </c:pt>
                <c:pt idx="253">
                  <c:v>2020</c:v>
                </c:pt>
                <c:pt idx="254">
                  <c:v>2020</c:v>
                </c:pt>
                <c:pt idx="255">
                  <c:v>2020</c:v>
                </c:pt>
                <c:pt idx="256">
                  <c:v>2020</c:v>
                </c:pt>
                <c:pt idx="257">
                  <c:v>2020</c:v>
                </c:pt>
                <c:pt idx="258">
                  <c:v>2020</c:v>
                </c:pt>
                <c:pt idx="259">
                  <c:v>2020</c:v>
                </c:pt>
                <c:pt idx="260">
                  <c:v>2020</c:v>
                </c:pt>
                <c:pt idx="261">
                  <c:v>2020</c:v>
                </c:pt>
                <c:pt idx="262">
                  <c:v>2020</c:v>
                </c:pt>
                <c:pt idx="263">
                  <c:v>2020</c:v>
                </c:pt>
                <c:pt idx="264">
                  <c:v>2021</c:v>
                </c:pt>
                <c:pt idx="265">
                  <c:v>2021</c:v>
                </c:pt>
                <c:pt idx="266">
                  <c:v>2021</c:v>
                </c:pt>
                <c:pt idx="267">
                  <c:v>2021</c:v>
                </c:pt>
                <c:pt idx="268">
                  <c:v>2021</c:v>
                </c:pt>
                <c:pt idx="269">
                  <c:v>2021</c:v>
                </c:pt>
                <c:pt idx="270">
                  <c:v>2021</c:v>
                </c:pt>
                <c:pt idx="271">
                  <c:v>2021</c:v>
                </c:pt>
                <c:pt idx="272">
                  <c:v>2021</c:v>
                </c:pt>
                <c:pt idx="273">
                  <c:v>2021</c:v>
                </c:pt>
                <c:pt idx="274">
                  <c:v>2021</c:v>
                </c:pt>
                <c:pt idx="275">
                  <c:v>2021</c:v>
                </c:pt>
                <c:pt idx="276">
                  <c:v>2022</c:v>
                </c:pt>
                <c:pt idx="277">
                  <c:v>2022</c:v>
                </c:pt>
                <c:pt idx="278">
                  <c:v>2022</c:v>
                </c:pt>
                <c:pt idx="279">
                  <c:v>2022</c:v>
                </c:pt>
                <c:pt idx="280">
                  <c:v>2022</c:v>
                </c:pt>
                <c:pt idx="281">
                  <c:v>2022</c:v>
                </c:pt>
                <c:pt idx="282">
                  <c:v>2022</c:v>
                </c:pt>
              </c:numCache>
            </c:numRef>
          </c:cat>
          <c:val>
            <c:numRef>
              <c:f>Sheet1!$C$3:$C$285</c:f>
              <c:numCache>
                <c:formatCode>0.0</c:formatCode>
                <c:ptCount val="283"/>
                <c:pt idx="0">
                  <c:v>5.0684514045715332</c:v>
                </c:pt>
                <c:pt idx="1">
                  <c:v>5.0399999618530273</c:v>
                </c:pt>
                <c:pt idx="2">
                  <c:v>4.963106632232666</c:v>
                </c:pt>
                <c:pt idx="3">
                  <c:v>5.1543307304382324</c:v>
                </c:pt>
                <c:pt idx="4">
                  <c:v>5.0404624938964844</c:v>
                </c:pt>
                <c:pt idx="5">
                  <c:v>4.7337017059326172</c:v>
                </c:pt>
                <c:pt idx="6">
                  <c:v>4.6445713043212891</c:v>
                </c:pt>
                <c:pt idx="7">
                  <c:v>4.7564053535461426</c:v>
                </c:pt>
                <c:pt idx="8">
                  <c:v>4.6687498092651367</c:v>
                </c:pt>
                <c:pt idx="9">
                  <c:v>4.8399219512939453</c:v>
                </c:pt>
                <c:pt idx="10">
                  <c:v>4.4982318878173828</c:v>
                </c:pt>
                <c:pt idx="11">
                  <c:v>4.0488190650939941</c:v>
                </c:pt>
                <c:pt idx="12">
                  <c:v>4.2447419166564941</c:v>
                </c:pt>
                <c:pt idx="13">
                  <c:v>4.7203125953674316</c:v>
                </c:pt>
                <c:pt idx="14">
                  <c:v>4.136415958404541</c:v>
                </c:pt>
                <c:pt idx="15">
                  <c:v>4.6407690048217773</c:v>
                </c:pt>
                <c:pt idx="16">
                  <c:v>4.5487279891967773</c:v>
                </c:pt>
                <c:pt idx="17">
                  <c:v>4.7461986541748047</c:v>
                </c:pt>
                <c:pt idx="18">
                  <c:v>4.5933465957641602</c:v>
                </c:pt>
                <c:pt idx="19">
                  <c:v>4.6793036460876465</c:v>
                </c:pt>
                <c:pt idx="20">
                  <c:v>4.4370508193969727</c:v>
                </c:pt>
                <c:pt idx="21">
                  <c:v>4.4525713920593262</c:v>
                </c:pt>
                <c:pt idx="22">
                  <c:v>4.2325234413146973</c:v>
                </c:pt>
                <c:pt idx="23">
                  <c:v>4.395294189453125</c:v>
                </c:pt>
                <c:pt idx="24">
                  <c:v>4.1811766624450684</c:v>
                </c:pt>
                <c:pt idx="25">
                  <c:v>4.4994263648986816</c:v>
                </c:pt>
                <c:pt idx="26">
                  <c:v>4.4036698341369629</c:v>
                </c:pt>
                <c:pt idx="27">
                  <c:v>4.7819547653198242</c:v>
                </c:pt>
                <c:pt idx="28">
                  <c:v>4.5973434448242188</c:v>
                </c:pt>
                <c:pt idx="29">
                  <c:v>4.6718230247497559</c:v>
                </c:pt>
                <c:pt idx="30">
                  <c:v>4.4176797866821289</c:v>
                </c:pt>
                <c:pt idx="31">
                  <c:v>4.8569340705871582</c:v>
                </c:pt>
                <c:pt idx="32">
                  <c:v>4.9973230361938477</c:v>
                </c:pt>
                <c:pt idx="33">
                  <c:v>4.5920000076293945</c:v>
                </c:pt>
                <c:pt idx="34">
                  <c:v>4.9809160232543945</c:v>
                </c:pt>
                <c:pt idx="35">
                  <c:v>4.1267757415771484</c:v>
                </c:pt>
                <c:pt idx="36">
                  <c:v>4.2511944770812988</c:v>
                </c:pt>
                <c:pt idx="37">
                  <c:v>4.5701694488525391</c:v>
                </c:pt>
                <c:pt idx="38">
                  <c:v>4.6145648956298828</c:v>
                </c:pt>
                <c:pt idx="39">
                  <c:v>4.9037036895751953</c:v>
                </c:pt>
                <c:pt idx="40">
                  <c:v>4.6553192138671875</c:v>
                </c:pt>
                <c:pt idx="41">
                  <c:v>4.858802318572998</c:v>
                </c:pt>
                <c:pt idx="42">
                  <c:v>4.6048059463500977</c:v>
                </c:pt>
                <c:pt idx="43">
                  <c:v>5.021641731262207</c:v>
                </c:pt>
                <c:pt idx="44">
                  <c:v>4.8391304016113281</c:v>
                </c:pt>
                <c:pt idx="45">
                  <c:v>4.8570423126220703</c:v>
                </c:pt>
                <c:pt idx="46">
                  <c:v>4.9486908912658691</c:v>
                </c:pt>
                <c:pt idx="47">
                  <c:v>4.2974872589111328</c:v>
                </c:pt>
                <c:pt idx="48">
                  <c:v>4.5532336235046387</c:v>
                </c:pt>
                <c:pt idx="49">
                  <c:v>4.7421927452087402</c:v>
                </c:pt>
                <c:pt idx="50">
                  <c:v>4.7017064094543457</c:v>
                </c:pt>
                <c:pt idx="51">
                  <c:v>5.1205477714538574</c:v>
                </c:pt>
                <c:pt idx="52">
                  <c:v>4.7777776718139648</c:v>
                </c:pt>
                <c:pt idx="53">
                  <c:v>4.9595961570739746</c:v>
                </c:pt>
                <c:pt idx="54">
                  <c:v>4.5416269302368164</c:v>
                </c:pt>
                <c:pt idx="55">
                  <c:v>4.5515336990356445</c:v>
                </c:pt>
                <c:pt idx="56">
                  <c:v>4.2729482650756836</c:v>
                </c:pt>
                <c:pt idx="57">
                  <c:v>4.5314555168151855</c:v>
                </c:pt>
                <c:pt idx="58">
                  <c:v>4.8346710205078125</c:v>
                </c:pt>
                <c:pt idx="59">
                  <c:v>4.1972265243530273</c:v>
                </c:pt>
                <c:pt idx="60">
                  <c:v>4.3000001907348633</c:v>
                </c:pt>
                <c:pt idx="61">
                  <c:v>4.5</c:v>
                </c:pt>
                <c:pt idx="62">
                  <c:v>4.4000000953674316</c:v>
                </c:pt>
                <c:pt idx="63">
                  <c:v>4.3000001907348633</c:v>
                </c:pt>
                <c:pt idx="64">
                  <c:v>4.1999998092651367</c:v>
                </c:pt>
                <c:pt idx="65">
                  <c:v>4.0999999046325684</c:v>
                </c:pt>
                <c:pt idx="66">
                  <c:v>4.3000001907348633</c:v>
                </c:pt>
                <c:pt idx="67">
                  <c:v>4.5</c:v>
                </c:pt>
                <c:pt idx="68">
                  <c:v>4.1999998092651367</c:v>
                </c:pt>
                <c:pt idx="69">
                  <c:v>4.3000001907348633</c:v>
                </c:pt>
                <c:pt idx="70">
                  <c:v>4.4000000953674316</c:v>
                </c:pt>
                <c:pt idx="71">
                  <c:v>3.9000000953674316</c:v>
                </c:pt>
                <c:pt idx="72">
                  <c:v>3.5999999046325684</c:v>
                </c:pt>
                <c:pt idx="73">
                  <c:v>4.0999999046325684</c:v>
                </c:pt>
                <c:pt idx="74">
                  <c:v>4</c:v>
                </c:pt>
                <c:pt idx="75">
                  <c:v>4.1999998092651367</c:v>
                </c:pt>
                <c:pt idx="76">
                  <c:v>4.3000001907348633</c:v>
                </c:pt>
                <c:pt idx="77">
                  <c:v>4.5</c:v>
                </c:pt>
                <c:pt idx="78">
                  <c:v>4.5999999046325684</c:v>
                </c:pt>
                <c:pt idx="79">
                  <c:v>4.6999998092651367</c:v>
                </c:pt>
                <c:pt idx="80">
                  <c:v>4.5999999046325684</c:v>
                </c:pt>
                <c:pt idx="81">
                  <c:v>4.8000001907348633</c:v>
                </c:pt>
                <c:pt idx="82">
                  <c:v>5</c:v>
                </c:pt>
                <c:pt idx="83">
                  <c:v>5</c:v>
                </c:pt>
                <c:pt idx="84">
                  <c:v>5.0999999046325684</c:v>
                </c:pt>
                <c:pt idx="85">
                  <c:v>5.1999998092651367</c:v>
                </c:pt>
                <c:pt idx="86">
                  <c:v>5.5999999046325684</c:v>
                </c:pt>
                <c:pt idx="87">
                  <c:v>6.0999999046325684</c:v>
                </c:pt>
                <c:pt idx="88">
                  <c:v>6.5</c:v>
                </c:pt>
                <c:pt idx="89">
                  <c:v>6.9000000953674316</c:v>
                </c:pt>
                <c:pt idx="90">
                  <c:v>7.3000001907348633</c:v>
                </c:pt>
                <c:pt idx="91">
                  <c:v>7.3000001907348633</c:v>
                </c:pt>
                <c:pt idx="92">
                  <c:v>7.1999998092651367</c:v>
                </c:pt>
                <c:pt idx="93">
                  <c:v>7.3000001907348633</c:v>
                </c:pt>
                <c:pt idx="94">
                  <c:v>7.1999998092651367</c:v>
                </c:pt>
                <c:pt idx="95">
                  <c:v>6.5</c:v>
                </c:pt>
                <c:pt idx="96">
                  <c:v>6.5999999046325684</c:v>
                </c:pt>
                <c:pt idx="97">
                  <c:v>7</c:v>
                </c:pt>
                <c:pt idx="98">
                  <c:v>7.4000000953674316</c:v>
                </c:pt>
                <c:pt idx="99">
                  <c:v>8.5</c:v>
                </c:pt>
                <c:pt idx="100">
                  <c:v>8.8999996185302734</c:v>
                </c:pt>
                <c:pt idx="101">
                  <c:v>9.1000003814697266</c:v>
                </c:pt>
                <c:pt idx="102">
                  <c:v>9.6000003814697266</c:v>
                </c:pt>
                <c:pt idx="103">
                  <c:v>9.6000003814697266</c:v>
                </c:pt>
                <c:pt idx="104">
                  <c:v>10.199999809265137</c:v>
                </c:pt>
                <c:pt idx="105">
                  <c:v>10.600000381469727</c:v>
                </c:pt>
                <c:pt idx="106">
                  <c:v>10</c:v>
                </c:pt>
                <c:pt idx="107">
                  <c:v>9.6000003814697266</c:v>
                </c:pt>
                <c:pt idx="108">
                  <c:v>10</c:v>
                </c:pt>
                <c:pt idx="109">
                  <c:v>9.8000001907348633</c:v>
                </c:pt>
                <c:pt idx="110">
                  <c:v>9.8000001907348633</c:v>
                </c:pt>
                <c:pt idx="111">
                  <c:v>11.100000381469727</c:v>
                </c:pt>
                <c:pt idx="112">
                  <c:v>10.800000190734863</c:v>
                </c:pt>
                <c:pt idx="113">
                  <c:v>11.100000381469727</c:v>
                </c:pt>
                <c:pt idx="114">
                  <c:v>11</c:v>
                </c:pt>
                <c:pt idx="115">
                  <c:v>10.300000190734863</c:v>
                </c:pt>
                <c:pt idx="116">
                  <c:v>10.100000381469727</c:v>
                </c:pt>
                <c:pt idx="117">
                  <c:v>10.399999618530273</c:v>
                </c:pt>
                <c:pt idx="118">
                  <c:v>11</c:v>
                </c:pt>
                <c:pt idx="119">
                  <c:v>9.3999996185302734</c:v>
                </c:pt>
                <c:pt idx="120">
                  <c:v>9.5</c:v>
                </c:pt>
                <c:pt idx="121">
                  <c:v>9.6999998092651367</c:v>
                </c:pt>
                <c:pt idx="122">
                  <c:v>9.6000003814697266</c:v>
                </c:pt>
                <c:pt idx="123">
                  <c:v>10.199999809265137</c:v>
                </c:pt>
                <c:pt idx="124">
                  <c:v>9.6999998092651367</c:v>
                </c:pt>
                <c:pt idx="125">
                  <c:v>9.3999996185302734</c:v>
                </c:pt>
                <c:pt idx="126">
                  <c:v>9.3000001907348633</c:v>
                </c:pt>
                <c:pt idx="127">
                  <c:v>8.8999996185302734</c:v>
                </c:pt>
                <c:pt idx="128">
                  <c:v>8.1000003814697266</c:v>
                </c:pt>
                <c:pt idx="129">
                  <c:v>7.0999999046325684</c:v>
                </c:pt>
                <c:pt idx="130">
                  <c:v>6.5</c:v>
                </c:pt>
                <c:pt idx="131">
                  <c:v>7.5</c:v>
                </c:pt>
                <c:pt idx="132">
                  <c:v>7.9000000953674316</c:v>
                </c:pt>
                <c:pt idx="133">
                  <c:v>8.3999996185302734</c:v>
                </c:pt>
                <c:pt idx="134">
                  <c:v>8.3000001907348633</c:v>
                </c:pt>
                <c:pt idx="135">
                  <c:v>8.5</c:v>
                </c:pt>
                <c:pt idx="136">
                  <c:v>8.1000003814697266</c:v>
                </c:pt>
                <c:pt idx="137">
                  <c:v>8.8999996185302734</c:v>
                </c:pt>
                <c:pt idx="138">
                  <c:v>11.899999618530273</c:v>
                </c:pt>
                <c:pt idx="139">
                  <c:v>11.5</c:v>
                </c:pt>
                <c:pt idx="140">
                  <c:v>10.699999809265137</c:v>
                </c:pt>
                <c:pt idx="141">
                  <c:v>10.300000190734863</c:v>
                </c:pt>
                <c:pt idx="142">
                  <c:v>9.3999996185302734</c:v>
                </c:pt>
                <c:pt idx="143">
                  <c:v>8.5</c:v>
                </c:pt>
                <c:pt idx="144">
                  <c:v>7.8000001907348633</c:v>
                </c:pt>
                <c:pt idx="145">
                  <c:v>8.6999998092651367</c:v>
                </c:pt>
                <c:pt idx="146">
                  <c:v>8.6000003814697266</c:v>
                </c:pt>
                <c:pt idx="147">
                  <c:v>9.3000001907348633</c:v>
                </c:pt>
                <c:pt idx="148">
                  <c:v>9.1000003814697266</c:v>
                </c:pt>
                <c:pt idx="149">
                  <c:v>9.1000003814697266</c:v>
                </c:pt>
                <c:pt idx="150">
                  <c:v>9.1000003814697266</c:v>
                </c:pt>
                <c:pt idx="151">
                  <c:v>8.1999998092651367</c:v>
                </c:pt>
                <c:pt idx="152">
                  <c:v>8</c:v>
                </c:pt>
                <c:pt idx="153">
                  <c:v>7.5999999046325684</c:v>
                </c:pt>
                <c:pt idx="154">
                  <c:v>7.0999999046325684</c:v>
                </c:pt>
                <c:pt idx="155">
                  <c:v>6.4000000953674316</c:v>
                </c:pt>
                <c:pt idx="156">
                  <c:v>6.2</c:v>
                </c:pt>
                <c:pt idx="157">
                  <c:v>6.3</c:v>
                </c:pt>
                <c:pt idx="158">
                  <c:v>6.2</c:v>
                </c:pt>
                <c:pt idx="159">
                  <c:v>6.5</c:v>
                </c:pt>
                <c:pt idx="160">
                  <c:v>6.4</c:v>
                </c:pt>
                <c:pt idx="161">
                  <c:v>6.4</c:v>
                </c:pt>
                <c:pt idx="162">
                  <c:v>6.4</c:v>
                </c:pt>
                <c:pt idx="163">
                  <c:v>6.1</c:v>
                </c:pt>
                <c:pt idx="164">
                  <c:v>5.5</c:v>
                </c:pt>
                <c:pt idx="165">
                  <c:v>5.3</c:v>
                </c:pt>
                <c:pt idx="166">
                  <c:v>4.8</c:v>
                </c:pt>
                <c:pt idx="167">
                  <c:v>4.5</c:v>
                </c:pt>
                <c:pt idx="168">
                  <c:v>4.3</c:v>
                </c:pt>
                <c:pt idx="169">
                  <c:v>4.5</c:v>
                </c:pt>
                <c:pt idx="170">
                  <c:v>4.5999999999999996</c:v>
                </c:pt>
                <c:pt idx="171">
                  <c:v>5.0999999999999996</c:v>
                </c:pt>
                <c:pt idx="172">
                  <c:v>5</c:v>
                </c:pt>
                <c:pt idx="173">
                  <c:v>5.0999999999999996</c:v>
                </c:pt>
                <c:pt idx="174">
                  <c:v>5.0999999999999996</c:v>
                </c:pt>
                <c:pt idx="175">
                  <c:v>5</c:v>
                </c:pt>
                <c:pt idx="176">
                  <c:v>5.0999999999999996</c:v>
                </c:pt>
                <c:pt idx="177">
                  <c:v>5</c:v>
                </c:pt>
                <c:pt idx="178">
                  <c:v>5</c:v>
                </c:pt>
                <c:pt idx="179">
                  <c:v>4.5999999999999996</c:v>
                </c:pt>
                <c:pt idx="180">
                  <c:v>4.8</c:v>
                </c:pt>
                <c:pt idx="181">
                  <c:v>4.8</c:v>
                </c:pt>
                <c:pt idx="182">
                  <c:v>5</c:v>
                </c:pt>
                <c:pt idx="183">
                  <c:v>5.6</c:v>
                </c:pt>
                <c:pt idx="184">
                  <c:v>5.5</c:v>
                </c:pt>
                <c:pt idx="185">
                  <c:v>5.5</c:v>
                </c:pt>
                <c:pt idx="186">
                  <c:v>5.7</c:v>
                </c:pt>
                <c:pt idx="187">
                  <c:v>5.6</c:v>
                </c:pt>
                <c:pt idx="188">
                  <c:v>5.4</c:v>
                </c:pt>
                <c:pt idx="189">
                  <c:v>5.2</c:v>
                </c:pt>
                <c:pt idx="190">
                  <c:v>5</c:v>
                </c:pt>
                <c:pt idx="191">
                  <c:v>4.4000000000000004</c:v>
                </c:pt>
                <c:pt idx="192">
                  <c:v>4.5</c:v>
                </c:pt>
                <c:pt idx="193">
                  <c:v>4.5</c:v>
                </c:pt>
                <c:pt idx="194">
                  <c:v>4.5999999999999996</c:v>
                </c:pt>
                <c:pt idx="195">
                  <c:v>5.2</c:v>
                </c:pt>
                <c:pt idx="196">
                  <c:v>5.2</c:v>
                </c:pt>
                <c:pt idx="197">
                  <c:v>5</c:v>
                </c:pt>
                <c:pt idx="198">
                  <c:v>5</c:v>
                </c:pt>
                <c:pt idx="199">
                  <c:v>5.0999999999999996</c:v>
                </c:pt>
                <c:pt idx="200">
                  <c:v>4.9000000000000004</c:v>
                </c:pt>
                <c:pt idx="201">
                  <c:v>4.8</c:v>
                </c:pt>
                <c:pt idx="202">
                  <c:v>5.0999999999999996</c:v>
                </c:pt>
                <c:pt idx="203">
                  <c:v>3.9</c:v>
                </c:pt>
                <c:pt idx="204">
                  <c:v>4</c:v>
                </c:pt>
                <c:pt idx="205">
                  <c:v>4.3</c:v>
                </c:pt>
                <c:pt idx="206">
                  <c:v>4.4000000000000004</c:v>
                </c:pt>
                <c:pt idx="207">
                  <c:v>4.7</c:v>
                </c:pt>
                <c:pt idx="208">
                  <c:v>4.7</c:v>
                </c:pt>
                <c:pt idx="209">
                  <c:v>4.5999999999999996</c:v>
                </c:pt>
                <c:pt idx="210">
                  <c:v>4.7</c:v>
                </c:pt>
                <c:pt idx="211">
                  <c:v>4.5</c:v>
                </c:pt>
                <c:pt idx="212">
                  <c:v>4.5</c:v>
                </c:pt>
                <c:pt idx="213">
                  <c:v>4.3</c:v>
                </c:pt>
                <c:pt idx="214">
                  <c:v>4</c:v>
                </c:pt>
                <c:pt idx="215">
                  <c:v>3.6</c:v>
                </c:pt>
                <c:pt idx="216">
                  <c:v>3.6</c:v>
                </c:pt>
                <c:pt idx="217">
                  <c:v>3.8</c:v>
                </c:pt>
                <c:pt idx="218">
                  <c:v>3.9</c:v>
                </c:pt>
                <c:pt idx="219">
                  <c:v>4.0999999999999996</c:v>
                </c:pt>
                <c:pt idx="220">
                  <c:v>4.2</c:v>
                </c:pt>
                <c:pt idx="221">
                  <c:v>4.2</c:v>
                </c:pt>
                <c:pt idx="222">
                  <c:v>4.2</c:v>
                </c:pt>
                <c:pt idx="223">
                  <c:v>4.2</c:v>
                </c:pt>
                <c:pt idx="224">
                  <c:v>4.0999999999999996</c:v>
                </c:pt>
                <c:pt idx="225">
                  <c:v>4</c:v>
                </c:pt>
                <c:pt idx="226">
                  <c:v>3.6</c:v>
                </c:pt>
                <c:pt idx="227">
                  <c:v>3.1</c:v>
                </c:pt>
                <c:pt idx="228">
                  <c:v>3.4</c:v>
                </c:pt>
                <c:pt idx="229">
                  <c:v>3.5</c:v>
                </c:pt>
                <c:pt idx="230">
                  <c:v>3.6</c:v>
                </c:pt>
                <c:pt idx="231">
                  <c:v>3.9</c:v>
                </c:pt>
                <c:pt idx="232">
                  <c:v>4.0999999999999996</c:v>
                </c:pt>
                <c:pt idx="233">
                  <c:v>4.2</c:v>
                </c:pt>
                <c:pt idx="234">
                  <c:v>4.3</c:v>
                </c:pt>
                <c:pt idx="235">
                  <c:v>4.3</c:v>
                </c:pt>
                <c:pt idx="236">
                  <c:v>4.3</c:v>
                </c:pt>
                <c:pt idx="237">
                  <c:v>4.3</c:v>
                </c:pt>
                <c:pt idx="238">
                  <c:v>4</c:v>
                </c:pt>
                <c:pt idx="239">
                  <c:v>3.7</c:v>
                </c:pt>
                <c:pt idx="240">
                  <c:v>3.8</c:v>
                </c:pt>
                <c:pt idx="241">
                  <c:v>3.7</c:v>
                </c:pt>
                <c:pt idx="242">
                  <c:v>3.8</c:v>
                </c:pt>
                <c:pt idx="243">
                  <c:v>4.0999999999999996</c:v>
                </c:pt>
                <c:pt idx="244">
                  <c:v>4.2</c:v>
                </c:pt>
                <c:pt idx="245">
                  <c:v>4.3</c:v>
                </c:pt>
                <c:pt idx="246">
                  <c:v>4.2</c:v>
                </c:pt>
                <c:pt idx="247">
                  <c:v>4</c:v>
                </c:pt>
                <c:pt idx="248">
                  <c:v>4.0999999999999996</c:v>
                </c:pt>
                <c:pt idx="249">
                  <c:v>4</c:v>
                </c:pt>
                <c:pt idx="250">
                  <c:v>3.7</c:v>
                </c:pt>
                <c:pt idx="251">
                  <c:v>3.1</c:v>
                </c:pt>
                <c:pt idx="252">
                  <c:v>3.1</c:v>
                </c:pt>
                <c:pt idx="253">
                  <c:v>3.1</c:v>
                </c:pt>
                <c:pt idx="254">
                  <c:v>3.3</c:v>
                </c:pt>
                <c:pt idx="255">
                  <c:v>3.9</c:v>
                </c:pt>
                <c:pt idx="256">
                  <c:v>4.5999999999999996</c:v>
                </c:pt>
                <c:pt idx="257">
                  <c:v>3.8</c:v>
                </c:pt>
                <c:pt idx="258">
                  <c:v>3</c:v>
                </c:pt>
                <c:pt idx="259">
                  <c:v>3</c:v>
                </c:pt>
                <c:pt idx="260">
                  <c:v>2.8</c:v>
                </c:pt>
                <c:pt idx="261">
                  <c:v>2.6</c:v>
                </c:pt>
                <c:pt idx="262">
                  <c:v>2.4</c:v>
                </c:pt>
                <c:pt idx="263">
                  <c:v>1.9</c:v>
                </c:pt>
                <c:pt idx="264">
                  <c:v>1.9</c:v>
                </c:pt>
                <c:pt idx="265">
                  <c:v>2</c:v>
                </c:pt>
                <c:pt idx="266">
                  <c:v>2.1</c:v>
                </c:pt>
                <c:pt idx="267">
                  <c:v>2.2999999999999998</c:v>
                </c:pt>
                <c:pt idx="268">
                  <c:v>2.5</c:v>
                </c:pt>
                <c:pt idx="269">
                  <c:v>2.5</c:v>
                </c:pt>
                <c:pt idx="270">
                  <c:v>2.6</c:v>
                </c:pt>
                <c:pt idx="271">
                  <c:v>2.6</c:v>
                </c:pt>
                <c:pt idx="272">
                  <c:v>2.4</c:v>
                </c:pt>
                <c:pt idx="273">
                  <c:v>2.4</c:v>
                </c:pt>
                <c:pt idx="274">
                  <c:v>2.1</c:v>
                </c:pt>
                <c:pt idx="275">
                  <c:v>1.7</c:v>
                </c:pt>
                <c:pt idx="276">
                  <c:v>1.6</c:v>
                </c:pt>
                <c:pt idx="277">
                  <c:v>1.7</c:v>
                </c:pt>
                <c:pt idx="278">
                  <c:v>1.9</c:v>
                </c:pt>
                <c:pt idx="279">
                  <c:v>2.2000000000000002</c:v>
                </c:pt>
                <c:pt idx="280" formatCode="_(* #,##0.0_);_(* \(#,##0.0\);_(* &quot;-&quot;??_);_(@_)">
                  <c:v>2.6</c:v>
                </c:pt>
                <c:pt idx="281" formatCode="_(* #,##0.0_);_(* \(#,##0.0\);_(* &quot;-&quot;??_);_(@_)">
                  <c:v>2.9</c:v>
                </c:pt>
                <c:pt idx="282" formatCode="_(* #,##0.0_);_(* \(#,##0.0\);_(* &quot;-&quot;??_);_(@_)">
                  <c:v>3.3</c:v>
                </c:pt>
              </c:numCache>
            </c:numRef>
          </c:val>
          <c:smooth val="0"/>
          <c:extLst>
            <c:ext xmlns:c16="http://schemas.microsoft.com/office/drawing/2014/chart" uri="{C3380CC4-5D6E-409C-BE32-E72D297353CC}">
              <c16:uniqueId val="{00000002-4738-4781-AF33-94E7723F8883}"/>
            </c:ext>
          </c:extLst>
        </c:ser>
        <c:dLbls>
          <c:showLegendKey val="0"/>
          <c:showVal val="0"/>
          <c:showCatName val="0"/>
          <c:showSerName val="0"/>
          <c:showPercent val="0"/>
          <c:showBubbleSize val="0"/>
        </c:dLbls>
        <c:marker val="1"/>
        <c:smooth val="0"/>
        <c:axId val="534278144"/>
        <c:axId val="534277488"/>
      </c:lineChart>
      <c:catAx>
        <c:axId val="308807072"/>
        <c:scaling>
          <c:orientation val="minMax"/>
        </c:scaling>
        <c:delete val="0"/>
        <c:axPos val="b"/>
        <c:numFmt formatCode="General" sourceLinked="1"/>
        <c:majorTickMark val="out"/>
        <c:minorTickMark val="none"/>
        <c:tickLblPos val="nextTo"/>
        <c:spPr>
          <a:noFill/>
          <a:ln w="6350" cap="flat" cmpd="sng" algn="ctr">
            <a:solidFill>
              <a:schemeClr val="bg1">
                <a:lumMod val="6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308807464"/>
        <c:crosses val="autoZero"/>
        <c:auto val="1"/>
        <c:lblAlgn val="ctr"/>
        <c:lblOffset val="100"/>
        <c:tickLblSkip val="24"/>
        <c:noMultiLvlLbl val="0"/>
      </c:catAx>
      <c:valAx>
        <c:axId val="308807464"/>
        <c:scaling>
          <c:orientation val="minMax"/>
        </c:scaling>
        <c:delete val="0"/>
        <c:axPos val="l"/>
        <c:majorGridlines>
          <c:spPr>
            <a:ln w="6350" cap="flat" cmpd="sng" algn="ctr">
              <a:solidFill>
                <a:schemeClr val="tx1">
                  <a:lumMod val="40000"/>
                  <a:lumOff val="60000"/>
                </a:schemeClr>
              </a:solidFill>
              <a:prstDash val="dash"/>
              <a:round/>
            </a:ln>
            <a:effectLst/>
          </c:spPr>
        </c:majorGridlines>
        <c:numFmt formatCode="#,##0.0"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308807072"/>
        <c:crosses val="autoZero"/>
        <c:crossBetween val="between"/>
        <c:dispUnits>
          <c:builtInUnit val="thousands"/>
        </c:dispUnits>
      </c:valAx>
      <c:valAx>
        <c:axId val="534277488"/>
        <c:scaling>
          <c:orientation val="minMax"/>
          <c:max val="18"/>
        </c:scaling>
        <c:delete val="0"/>
        <c:axPos val="r"/>
        <c:numFmt formatCode="General" sourceLinked="0"/>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534278144"/>
        <c:crosses val="max"/>
        <c:crossBetween val="between"/>
        <c:majorUnit val="2"/>
      </c:valAx>
      <c:catAx>
        <c:axId val="534278144"/>
        <c:scaling>
          <c:orientation val="minMax"/>
        </c:scaling>
        <c:delete val="1"/>
        <c:axPos val="b"/>
        <c:numFmt formatCode="General" sourceLinked="1"/>
        <c:majorTickMark val="out"/>
        <c:minorTickMark val="none"/>
        <c:tickLblPos val="nextTo"/>
        <c:crossAx val="534277488"/>
        <c:crosses val="autoZero"/>
        <c:auto val="1"/>
        <c:lblAlgn val="ctr"/>
        <c:lblOffset val="100"/>
        <c:noMultiLvlLbl val="0"/>
      </c:catAx>
      <c:spPr>
        <a:noFill/>
        <a:ln>
          <a:noFill/>
        </a:ln>
        <a:effectLst/>
      </c:spPr>
    </c:plotArea>
    <c:legend>
      <c:legendPos val="b"/>
      <c:layout>
        <c:manualLayout>
          <c:xMode val="edge"/>
          <c:yMode val="edge"/>
          <c:x val="0"/>
          <c:y val="0.91098143970951151"/>
          <c:w val="0.41447044688404699"/>
          <c:h val="7.3914500055016735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1937249951908636E-2"/>
          <c:y val="0.1120696053476699"/>
          <c:w val="0.92585932248449732"/>
          <c:h val="0.81565608831076175"/>
        </c:manualLayout>
      </c:layout>
      <c:areaChart>
        <c:grouping val="standard"/>
        <c:varyColors val="0"/>
        <c:ser>
          <c:idx val="2"/>
          <c:order val="0"/>
          <c:tx>
            <c:strRef>
              <c:f>Sheet1!$B$1</c:f>
              <c:strCache>
                <c:ptCount val="1"/>
                <c:pt idx="0">
                  <c:v>Investor Share</c:v>
                </c:pt>
              </c:strCache>
            </c:strRef>
          </c:tx>
          <c:spPr>
            <a:solidFill>
              <a:srgbClr val="FFC52F"/>
            </a:solidFill>
            <a:ln>
              <a:noFill/>
            </a:ln>
            <a:effectLst/>
          </c:spPr>
          <c:dPt>
            <c:idx val="5"/>
            <c:bubble3D val="0"/>
            <c:spPr>
              <a:solidFill>
                <a:srgbClr val="FFC52F"/>
              </a:solidFill>
              <a:ln w="28575" cap="rnd">
                <a:solidFill>
                  <a:schemeClr val="accent3"/>
                </a:solidFill>
                <a:round/>
              </a:ln>
              <a:effectLst/>
            </c:spPr>
            <c:extLst>
              <c:ext xmlns:c16="http://schemas.microsoft.com/office/drawing/2014/chart" uri="{C3380CC4-5D6E-409C-BE32-E72D297353CC}">
                <c16:uniqueId val="{0000000C-657D-45C0-BD03-983DD37590E1}"/>
              </c:ext>
            </c:extLst>
          </c:dPt>
          <c:dPt>
            <c:idx val="6"/>
            <c:bubble3D val="0"/>
            <c:spPr>
              <a:solidFill>
                <a:srgbClr val="FFC52F"/>
              </a:solidFill>
              <a:ln w="28575" cap="rnd">
                <a:solidFill>
                  <a:schemeClr val="accent3"/>
                </a:solidFill>
                <a:round/>
              </a:ln>
              <a:effectLst/>
            </c:spPr>
            <c:extLst>
              <c:ext xmlns:c16="http://schemas.microsoft.com/office/drawing/2014/chart" uri="{C3380CC4-5D6E-409C-BE32-E72D297353CC}">
                <c16:uniqueId val="{00000000-50DD-4E2B-84E4-486B91A96290}"/>
              </c:ext>
            </c:extLst>
          </c:dPt>
          <c:dPt>
            <c:idx val="7"/>
            <c:bubble3D val="0"/>
            <c:spPr>
              <a:solidFill>
                <a:srgbClr val="FFC52F"/>
              </a:solidFill>
              <a:ln w="28575" cap="rnd">
                <a:solidFill>
                  <a:schemeClr val="accent3"/>
                </a:solidFill>
                <a:round/>
              </a:ln>
              <a:effectLst/>
            </c:spPr>
            <c:extLst>
              <c:ext xmlns:c16="http://schemas.microsoft.com/office/drawing/2014/chart" uri="{C3380CC4-5D6E-409C-BE32-E72D297353CC}">
                <c16:uniqueId val="{00000001-50DD-4E2B-84E4-486B91A96290}"/>
              </c:ext>
            </c:extLst>
          </c:dPt>
          <c:dPt>
            <c:idx val="8"/>
            <c:bubble3D val="0"/>
            <c:spPr>
              <a:solidFill>
                <a:srgbClr val="FFC52F"/>
              </a:solidFill>
              <a:ln w="28575" cap="rnd">
                <a:solidFill>
                  <a:schemeClr val="accent3"/>
                </a:solidFill>
                <a:round/>
              </a:ln>
              <a:effectLst/>
            </c:spPr>
            <c:extLst>
              <c:ext xmlns:c16="http://schemas.microsoft.com/office/drawing/2014/chart" uri="{C3380CC4-5D6E-409C-BE32-E72D297353CC}">
                <c16:uniqueId val="{00000002-50DD-4E2B-84E4-486B91A96290}"/>
              </c:ext>
            </c:extLst>
          </c:dPt>
          <c:cat>
            <c:numRef>
              <c:f>Sheet1!$A$2:$A$64</c:f>
              <c:numCache>
                <c:formatCode>General</c:formatCode>
                <c:ptCount val="63"/>
                <c:pt idx="0">
                  <c:v>2017</c:v>
                </c:pt>
                <c:pt idx="1">
                  <c:v>2017</c:v>
                </c:pt>
                <c:pt idx="2">
                  <c:v>2017</c:v>
                </c:pt>
                <c:pt idx="3">
                  <c:v>2017</c:v>
                </c:pt>
                <c:pt idx="4">
                  <c:v>2017</c:v>
                </c:pt>
                <c:pt idx="5">
                  <c:v>2017</c:v>
                </c:pt>
                <c:pt idx="6">
                  <c:v>2017</c:v>
                </c:pt>
                <c:pt idx="7">
                  <c:v>2017</c:v>
                </c:pt>
                <c:pt idx="8">
                  <c:v>2017</c:v>
                </c:pt>
                <c:pt idx="9">
                  <c:v>2017</c:v>
                </c:pt>
                <c:pt idx="10">
                  <c:v>2017</c:v>
                </c:pt>
                <c:pt idx="11">
                  <c:v>2017</c:v>
                </c:pt>
                <c:pt idx="12">
                  <c:v>2018</c:v>
                </c:pt>
                <c:pt idx="13">
                  <c:v>2018</c:v>
                </c:pt>
                <c:pt idx="14">
                  <c:v>2018</c:v>
                </c:pt>
                <c:pt idx="15">
                  <c:v>2018</c:v>
                </c:pt>
                <c:pt idx="16">
                  <c:v>2018</c:v>
                </c:pt>
                <c:pt idx="17">
                  <c:v>2018</c:v>
                </c:pt>
                <c:pt idx="18">
                  <c:v>2018</c:v>
                </c:pt>
                <c:pt idx="19">
                  <c:v>2018</c:v>
                </c:pt>
                <c:pt idx="20">
                  <c:v>2018</c:v>
                </c:pt>
                <c:pt idx="21">
                  <c:v>2018</c:v>
                </c:pt>
                <c:pt idx="22">
                  <c:v>2018</c:v>
                </c:pt>
                <c:pt idx="23">
                  <c:v>2018</c:v>
                </c:pt>
                <c:pt idx="24">
                  <c:v>2019</c:v>
                </c:pt>
                <c:pt idx="25">
                  <c:v>2019</c:v>
                </c:pt>
                <c:pt idx="26">
                  <c:v>2019</c:v>
                </c:pt>
                <c:pt idx="27">
                  <c:v>2019</c:v>
                </c:pt>
                <c:pt idx="28">
                  <c:v>2019</c:v>
                </c:pt>
                <c:pt idx="29">
                  <c:v>2019</c:v>
                </c:pt>
                <c:pt idx="30">
                  <c:v>2019</c:v>
                </c:pt>
                <c:pt idx="31">
                  <c:v>2019</c:v>
                </c:pt>
                <c:pt idx="32">
                  <c:v>2019</c:v>
                </c:pt>
                <c:pt idx="33">
                  <c:v>2019</c:v>
                </c:pt>
                <c:pt idx="34">
                  <c:v>2019</c:v>
                </c:pt>
                <c:pt idx="35">
                  <c:v>2019</c:v>
                </c:pt>
                <c:pt idx="36">
                  <c:v>2020</c:v>
                </c:pt>
                <c:pt idx="37">
                  <c:v>2020</c:v>
                </c:pt>
                <c:pt idx="38">
                  <c:v>2020</c:v>
                </c:pt>
                <c:pt idx="39">
                  <c:v>2020</c:v>
                </c:pt>
                <c:pt idx="40">
                  <c:v>2020</c:v>
                </c:pt>
                <c:pt idx="41">
                  <c:v>2020</c:v>
                </c:pt>
                <c:pt idx="42">
                  <c:v>2020</c:v>
                </c:pt>
                <c:pt idx="43">
                  <c:v>2020</c:v>
                </c:pt>
                <c:pt idx="44">
                  <c:v>2020</c:v>
                </c:pt>
                <c:pt idx="45">
                  <c:v>2020</c:v>
                </c:pt>
                <c:pt idx="46">
                  <c:v>2020</c:v>
                </c:pt>
                <c:pt idx="47">
                  <c:v>2020</c:v>
                </c:pt>
                <c:pt idx="48">
                  <c:v>2021</c:v>
                </c:pt>
                <c:pt idx="49">
                  <c:v>2021</c:v>
                </c:pt>
                <c:pt idx="50">
                  <c:v>2021</c:v>
                </c:pt>
                <c:pt idx="51">
                  <c:v>2021</c:v>
                </c:pt>
                <c:pt idx="52">
                  <c:v>2021</c:v>
                </c:pt>
                <c:pt idx="53">
                  <c:v>2021</c:v>
                </c:pt>
                <c:pt idx="54">
                  <c:v>2021</c:v>
                </c:pt>
                <c:pt idx="55">
                  <c:v>2021</c:v>
                </c:pt>
                <c:pt idx="56">
                  <c:v>2021</c:v>
                </c:pt>
                <c:pt idx="57">
                  <c:v>2021</c:v>
                </c:pt>
                <c:pt idx="58">
                  <c:v>2021</c:v>
                </c:pt>
                <c:pt idx="59">
                  <c:v>2021</c:v>
                </c:pt>
                <c:pt idx="60">
                  <c:v>2022</c:v>
                </c:pt>
                <c:pt idx="61">
                  <c:v>2022</c:v>
                </c:pt>
                <c:pt idx="62">
                  <c:v>2022</c:v>
                </c:pt>
              </c:numCache>
            </c:numRef>
          </c:cat>
          <c:val>
            <c:numRef>
              <c:f>Sheet1!$B$2:$B$64</c:f>
              <c:numCache>
                <c:formatCode>0.00</c:formatCode>
                <c:ptCount val="63"/>
                <c:pt idx="0">
                  <c:v>15.922374074635966</c:v>
                </c:pt>
                <c:pt idx="1">
                  <c:v>16.545214032973966</c:v>
                </c:pt>
                <c:pt idx="2">
                  <c:v>16.7448814964044</c:v>
                </c:pt>
                <c:pt idx="3">
                  <c:v>16.165016423036434</c:v>
                </c:pt>
                <c:pt idx="4">
                  <c:v>15.402603718066498</c:v>
                </c:pt>
                <c:pt idx="5">
                  <c:v>14.850553331388067</c:v>
                </c:pt>
                <c:pt idx="6">
                  <c:v>14.594793895962868</c:v>
                </c:pt>
                <c:pt idx="7">
                  <c:v>14.695700880413201</c:v>
                </c:pt>
                <c:pt idx="8">
                  <c:v>15.041053259938034</c:v>
                </c:pt>
                <c:pt idx="9">
                  <c:v>15.550040946485366</c:v>
                </c:pt>
                <c:pt idx="10">
                  <c:v>15.880808183118134</c:v>
                </c:pt>
                <c:pt idx="11">
                  <c:v>16.254473518166968</c:v>
                </c:pt>
                <c:pt idx="12">
                  <c:v>16.9276044511648</c:v>
                </c:pt>
                <c:pt idx="13">
                  <c:v>17.497216537380169</c:v>
                </c:pt>
                <c:pt idx="14">
                  <c:v>17.536123601219334</c:v>
                </c:pt>
                <c:pt idx="15">
                  <c:v>16.831708486185669</c:v>
                </c:pt>
                <c:pt idx="16">
                  <c:v>16.049922062622933</c:v>
                </c:pt>
                <c:pt idx="17">
                  <c:v>15.422134994701967</c:v>
                </c:pt>
                <c:pt idx="18">
                  <c:v>15.096766749414666</c:v>
                </c:pt>
                <c:pt idx="19">
                  <c:v>15.158532086971066</c:v>
                </c:pt>
                <c:pt idx="20">
                  <c:v>15.555469939612967</c:v>
                </c:pt>
                <c:pt idx="21">
                  <c:v>16.003769440985867</c:v>
                </c:pt>
                <c:pt idx="22">
                  <c:v>16.159789191104835</c:v>
                </c:pt>
                <c:pt idx="23">
                  <c:v>16.337406554645</c:v>
                </c:pt>
                <c:pt idx="24">
                  <c:v>16.9013666720484</c:v>
                </c:pt>
                <c:pt idx="25">
                  <c:v>17.218629775948102</c:v>
                </c:pt>
                <c:pt idx="26">
                  <c:v>17.238507667467232</c:v>
                </c:pt>
                <c:pt idx="27">
                  <c:v>16.559385697834163</c:v>
                </c:pt>
                <c:pt idx="28">
                  <c:v>15.975378415457767</c:v>
                </c:pt>
                <c:pt idx="29">
                  <c:v>15.364332750105532</c:v>
                </c:pt>
                <c:pt idx="30">
                  <c:v>15.069957738160733</c:v>
                </c:pt>
                <c:pt idx="31">
                  <c:v>15.257287246072968</c:v>
                </c:pt>
                <c:pt idx="32">
                  <c:v>15.832616727545833</c:v>
                </c:pt>
                <c:pt idx="33">
                  <c:v>16.447025453948701</c:v>
                </c:pt>
                <c:pt idx="34">
                  <c:v>16.759556027784196</c:v>
                </c:pt>
                <c:pt idx="35">
                  <c:v>17.027375541553404</c:v>
                </c:pt>
                <c:pt idx="36">
                  <c:v>17.630898970128737</c:v>
                </c:pt>
                <c:pt idx="37">
                  <c:v>18.054774686129534</c:v>
                </c:pt>
                <c:pt idx="38">
                  <c:v>17.604183268453735</c:v>
                </c:pt>
                <c:pt idx="39">
                  <c:v>16.011401435127635</c:v>
                </c:pt>
                <c:pt idx="40">
                  <c:v>14.7804250252443</c:v>
                </c:pt>
                <c:pt idx="41">
                  <c:v>14.216127033273803</c:v>
                </c:pt>
                <c:pt idx="42">
                  <c:v>14.317316650578002</c:v>
                </c:pt>
                <c:pt idx="43">
                  <c:v>14.426101236867265</c:v>
                </c:pt>
                <c:pt idx="44">
                  <c:v>14.785062261152367</c:v>
                </c:pt>
                <c:pt idx="45">
                  <c:v>15.264444291013767</c:v>
                </c:pt>
                <c:pt idx="46">
                  <c:v>15.633422721539301</c:v>
                </c:pt>
                <c:pt idx="47">
                  <c:v>16.220201614422599</c:v>
                </c:pt>
                <c:pt idx="48">
                  <c:v>17.206178201597766</c:v>
                </c:pt>
                <c:pt idx="49">
                  <c:v>18.310997718295162</c:v>
                </c:pt>
                <c:pt idx="50">
                  <c:v>19.097575334248031</c:v>
                </c:pt>
                <c:pt idx="51">
                  <c:v>20.372261000663837</c:v>
                </c:pt>
                <c:pt idx="52">
                  <c:v>22.116427658911235</c:v>
                </c:pt>
                <c:pt idx="53">
                  <c:v>23.793458986992299</c:v>
                </c:pt>
                <c:pt idx="54">
                  <c:v>24.563098772646299</c:v>
                </c:pt>
                <c:pt idx="55">
                  <c:v>25.089267772760198</c:v>
                </c:pt>
                <c:pt idx="56">
                  <c:v>25.800585886678469</c:v>
                </c:pt>
                <c:pt idx="57">
                  <c:v>26.487391180125435</c:v>
                </c:pt>
                <c:pt idx="58">
                  <c:v>26.333678089194763</c:v>
                </c:pt>
                <c:pt idx="59">
                  <c:v>24.635567793740435</c:v>
                </c:pt>
                <c:pt idx="60">
                  <c:v>24.501422503744699</c:v>
                </c:pt>
                <c:pt idx="61">
                  <c:v>25.3554291777352</c:v>
                </c:pt>
                <c:pt idx="62">
                  <c:v>27.622508676853769</c:v>
                </c:pt>
              </c:numCache>
            </c:numRef>
          </c:val>
          <c:extLst>
            <c:ext xmlns:c16="http://schemas.microsoft.com/office/drawing/2014/chart" uri="{C3380CC4-5D6E-409C-BE32-E72D297353CC}">
              <c16:uniqueId val="{00000001-1D12-4C6F-B634-DEED7FF8757D}"/>
            </c:ext>
          </c:extLst>
        </c:ser>
        <c:dLbls>
          <c:showLegendKey val="0"/>
          <c:showVal val="0"/>
          <c:showCatName val="0"/>
          <c:showSerName val="0"/>
          <c:showPercent val="0"/>
          <c:showBubbleSize val="0"/>
        </c:dLbls>
        <c:axId val="374070552"/>
        <c:axId val="374071864"/>
      </c:areaChart>
      <c:catAx>
        <c:axId val="374070552"/>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374071864"/>
        <c:crosses val="autoZero"/>
        <c:auto val="1"/>
        <c:lblAlgn val="ctr"/>
        <c:lblOffset val="100"/>
        <c:tickLblSkip val="12"/>
        <c:noMultiLvlLbl val="0"/>
      </c:catAx>
      <c:valAx>
        <c:axId val="374071864"/>
        <c:scaling>
          <c:orientation val="minMax"/>
          <c:min val="1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crossAx val="37407055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0.71265</cdr:x>
      <cdr:y>0.02202</cdr:y>
    </cdr:from>
    <cdr:to>
      <cdr:x>0.71265</cdr:x>
      <cdr:y>0.83318</cdr:y>
    </cdr:to>
    <cdr:cxnSp macro="">
      <cdr:nvCxnSpPr>
        <cdr:cNvPr id="3" name="Straight Connector 2">
          <a:extLst xmlns:a="http://schemas.openxmlformats.org/drawingml/2006/main">
            <a:ext uri="{FF2B5EF4-FFF2-40B4-BE49-F238E27FC236}">
              <a16:creationId xmlns:a16="http://schemas.microsoft.com/office/drawing/2014/main" id="{6CC6AE76-5B0E-4970-AB5F-20476F62C9EF}"/>
            </a:ext>
          </a:extLst>
        </cdr:cNvPr>
        <cdr:cNvCxnSpPr/>
      </cdr:nvCxnSpPr>
      <cdr:spPr>
        <a:xfrm xmlns:a="http://schemas.openxmlformats.org/drawingml/2006/main" flipV="1">
          <a:off x="8226155" y="91207"/>
          <a:ext cx="0" cy="3359426"/>
        </a:xfrm>
        <a:prstGeom xmlns:a="http://schemas.openxmlformats.org/drawingml/2006/main" prst="line">
          <a:avLst/>
        </a:prstGeom>
        <a:ln xmlns:a="http://schemas.openxmlformats.org/drawingml/2006/main" w="22225">
          <a:solidFill>
            <a:schemeClr val="accent4"/>
          </a:solidFill>
          <a:prstDash val="sys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0.822</cdr:x>
      <cdr:y>0.02682</cdr:y>
    </cdr:from>
    <cdr:to>
      <cdr:x>0.96063</cdr:x>
      <cdr:y>0.83078</cdr:y>
    </cdr:to>
    <cdr:sp macro="" textlink="">
      <cdr:nvSpPr>
        <cdr:cNvPr id="5" name="Rectangle 4">
          <a:extLst xmlns:a="http://schemas.openxmlformats.org/drawingml/2006/main">
            <a:ext uri="{FF2B5EF4-FFF2-40B4-BE49-F238E27FC236}">
              <a16:creationId xmlns:a16="http://schemas.microsoft.com/office/drawing/2014/main" id="{F6B47C95-5070-4293-91DF-3C21B8F88AFE}"/>
            </a:ext>
          </a:extLst>
        </cdr:cNvPr>
        <cdr:cNvSpPr/>
      </cdr:nvSpPr>
      <cdr:spPr>
        <a:xfrm xmlns:a="http://schemas.openxmlformats.org/drawingml/2006/main">
          <a:off x="9488424" y="111085"/>
          <a:ext cx="1600200" cy="3329609"/>
        </a:xfrm>
        <a:prstGeom xmlns:a="http://schemas.openxmlformats.org/drawingml/2006/main" prst="rect">
          <a:avLst/>
        </a:prstGeom>
        <a:solidFill xmlns:a="http://schemas.openxmlformats.org/drawingml/2006/main">
          <a:schemeClr val="accent4">
            <a:alpha val="2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10.xml><?xml version="1.0" encoding="utf-8"?>
<c:userShapes xmlns:c="http://schemas.openxmlformats.org/drawingml/2006/chart">
  <cdr:relSizeAnchor xmlns:cdr="http://schemas.openxmlformats.org/drawingml/2006/chartDrawing">
    <cdr:from>
      <cdr:x>0.22051</cdr:x>
      <cdr:y>0.80703</cdr:y>
    </cdr:from>
    <cdr:to>
      <cdr:x>0.59343</cdr:x>
      <cdr:y>0.86548</cdr:y>
    </cdr:to>
    <cdr:sp macro="" textlink="">
      <cdr:nvSpPr>
        <cdr:cNvPr id="2" name="TextBox 1">
          <a:extLst xmlns:a="http://schemas.openxmlformats.org/drawingml/2006/main">
            <a:ext uri="{FF2B5EF4-FFF2-40B4-BE49-F238E27FC236}">
              <a16:creationId xmlns:a16="http://schemas.microsoft.com/office/drawing/2014/main" id="{DFE549E6-A8E9-48D2-A686-7109D1DDFBA2}"/>
            </a:ext>
          </a:extLst>
        </cdr:cNvPr>
        <cdr:cNvSpPr txBox="1"/>
      </cdr:nvSpPr>
      <cdr:spPr>
        <a:xfrm xmlns:a="http://schemas.openxmlformats.org/drawingml/2006/main">
          <a:off x="2550536" y="3520912"/>
          <a:ext cx="4313388" cy="25500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400" b="1" dirty="0">
              <a:solidFill>
                <a:schemeClr val="tx1">
                  <a:lumMod val="50000"/>
                </a:schemeClr>
              </a:solidFill>
            </a:rPr>
            <a:t>Household Income as Percent of Area Median</a:t>
          </a:r>
        </a:p>
      </cdr:txBody>
    </cdr:sp>
  </cdr:relSizeAnchor>
</c:userShapes>
</file>

<file path=ppt/drawings/drawing11.xml><?xml version="1.0" encoding="utf-8"?>
<c:userShapes xmlns:c="http://schemas.openxmlformats.org/drawingml/2006/chart">
  <cdr:relSizeAnchor xmlns:cdr="http://schemas.openxmlformats.org/drawingml/2006/chartDrawing">
    <cdr:from>
      <cdr:x>0</cdr:x>
      <cdr:y>0.85998</cdr:y>
    </cdr:from>
    <cdr:to>
      <cdr:x>0.26406</cdr:x>
      <cdr:y>0.91708</cdr:y>
    </cdr:to>
    <cdr:sp macro="" textlink="">
      <cdr:nvSpPr>
        <cdr:cNvPr id="2" name="TextBox 1">
          <a:extLst xmlns:a="http://schemas.openxmlformats.org/drawingml/2006/main">
            <a:ext uri="{FF2B5EF4-FFF2-40B4-BE49-F238E27FC236}">
              <a16:creationId xmlns:a16="http://schemas.microsoft.com/office/drawing/2014/main" id="{739CACA6-B58E-4351-B2B9-C8A828F400FA}"/>
            </a:ext>
          </a:extLst>
        </cdr:cNvPr>
        <cdr:cNvSpPr txBox="1"/>
      </cdr:nvSpPr>
      <cdr:spPr>
        <a:xfrm xmlns:a="http://schemas.openxmlformats.org/drawingml/2006/main">
          <a:off x="-268288" y="3833522"/>
          <a:ext cx="3054256" cy="25453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400" b="1" dirty="0">
              <a:solidFill>
                <a:schemeClr val="tx1">
                  <a:lumMod val="50000"/>
                </a:schemeClr>
              </a:solidFill>
            </a:rPr>
            <a:t>Race/Ethnicity</a:t>
          </a:r>
        </a:p>
      </cdr:txBody>
    </cdr:sp>
  </cdr:relSizeAnchor>
</c:userShapes>
</file>

<file path=ppt/drawings/drawing12.xml><?xml version="1.0" encoding="utf-8"?>
<c:userShapes xmlns:c="http://schemas.openxmlformats.org/drawingml/2006/chart">
  <cdr:relSizeAnchor xmlns:cdr="http://schemas.openxmlformats.org/drawingml/2006/chartDrawing">
    <cdr:from>
      <cdr:x>0.20684</cdr:x>
      <cdr:y>0.83628</cdr:y>
    </cdr:from>
    <cdr:to>
      <cdr:x>0.61854</cdr:x>
      <cdr:y>0.89474</cdr:y>
    </cdr:to>
    <cdr:sp macro="" textlink="">
      <cdr:nvSpPr>
        <cdr:cNvPr id="2" name="TextBox 1">
          <a:extLst xmlns:a="http://schemas.openxmlformats.org/drawingml/2006/main">
            <a:ext uri="{FF2B5EF4-FFF2-40B4-BE49-F238E27FC236}">
              <a16:creationId xmlns:a16="http://schemas.microsoft.com/office/drawing/2014/main" id="{DFE549E6-A8E9-48D2-A686-7109D1DDFBA2}"/>
            </a:ext>
          </a:extLst>
        </cdr:cNvPr>
        <cdr:cNvSpPr txBox="1"/>
      </cdr:nvSpPr>
      <cdr:spPr>
        <a:xfrm xmlns:a="http://schemas.openxmlformats.org/drawingml/2006/main">
          <a:off x="2392448" y="3648545"/>
          <a:ext cx="4762084" cy="25500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400" b="1" dirty="0"/>
            <a:t>Household Income</a:t>
          </a:r>
        </a:p>
      </cdr:txBody>
    </cdr:sp>
  </cdr:relSizeAnchor>
</c:userShapes>
</file>

<file path=ppt/drawings/drawing13.xml><?xml version="1.0" encoding="utf-8"?>
<c:userShapes xmlns:c="http://schemas.openxmlformats.org/drawingml/2006/chart">
  <cdr:relSizeAnchor xmlns:cdr="http://schemas.openxmlformats.org/drawingml/2006/chartDrawing">
    <cdr:from>
      <cdr:x>0.71265</cdr:x>
      <cdr:y>0.02202</cdr:y>
    </cdr:from>
    <cdr:to>
      <cdr:x>0.71265</cdr:x>
      <cdr:y>0.83318</cdr:y>
    </cdr:to>
    <cdr:cxnSp macro="">
      <cdr:nvCxnSpPr>
        <cdr:cNvPr id="3" name="Straight Connector 2">
          <a:extLst xmlns:a="http://schemas.openxmlformats.org/drawingml/2006/main">
            <a:ext uri="{FF2B5EF4-FFF2-40B4-BE49-F238E27FC236}">
              <a16:creationId xmlns:a16="http://schemas.microsoft.com/office/drawing/2014/main" id="{6CC6AE76-5B0E-4970-AB5F-20476F62C9EF}"/>
            </a:ext>
          </a:extLst>
        </cdr:cNvPr>
        <cdr:cNvCxnSpPr/>
      </cdr:nvCxnSpPr>
      <cdr:spPr>
        <a:xfrm xmlns:a="http://schemas.openxmlformats.org/drawingml/2006/main" flipV="1">
          <a:off x="8226155" y="91207"/>
          <a:ext cx="0" cy="3359426"/>
        </a:xfrm>
        <a:prstGeom xmlns:a="http://schemas.openxmlformats.org/drawingml/2006/main" prst="line">
          <a:avLst/>
        </a:prstGeom>
        <a:ln xmlns:a="http://schemas.openxmlformats.org/drawingml/2006/main" w="22225">
          <a:solidFill>
            <a:schemeClr val="accent4"/>
          </a:solidFill>
          <a:prstDash val="sys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0.822</cdr:x>
      <cdr:y>0.02682</cdr:y>
    </cdr:from>
    <cdr:to>
      <cdr:x>0.96063</cdr:x>
      <cdr:y>0.83078</cdr:y>
    </cdr:to>
    <cdr:sp macro="" textlink="">
      <cdr:nvSpPr>
        <cdr:cNvPr id="5" name="Rectangle 4">
          <a:extLst xmlns:a="http://schemas.openxmlformats.org/drawingml/2006/main">
            <a:ext uri="{FF2B5EF4-FFF2-40B4-BE49-F238E27FC236}">
              <a16:creationId xmlns:a16="http://schemas.microsoft.com/office/drawing/2014/main" id="{F6B47C95-5070-4293-91DF-3C21B8F88AFE}"/>
            </a:ext>
          </a:extLst>
        </cdr:cNvPr>
        <cdr:cNvSpPr/>
      </cdr:nvSpPr>
      <cdr:spPr>
        <a:xfrm xmlns:a="http://schemas.openxmlformats.org/drawingml/2006/main">
          <a:off x="9488424" y="111085"/>
          <a:ext cx="1600200" cy="3329609"/>
        </a:xfrm>
        <a:prstGeom xmlns:a="http://schemas.openxmlformats.org/drawingml/2006/main" prst="rect">
          <a:avLst/>
        </a:prstGeom>
        <a:solidFill xmlns:a="http://schemas.openxmlformats.org/drawingml/2006/main">
          <a:schemeClr val="accent4">
            <a:alpha val="2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14.xml><?xml version="1.0" encoding="utf-8"?>
<c:userShapes xmlns:c="http://schemas.openxmlformats.org/drawingml/2006/chart">
  <cdr:relSizeAnchor xmlns:cdr="http://schemas.openxmlformats.org/drawingml/2006/chartDrawing">
    <cdr:from>
      <cdr:x>0.93505</cdr:x>
      <cdr:y>0.11408</cdr:y>
    </cdr:from>
    <cdr:to>
      <cdr:x>0.98144</cdr:x>
      <cdr:y>0.75512</cdr:y>
    </cdr:to>
    <cdr:sp macro="" textlink="">
      <cdr:nvSpPr>
        <cdr:cNvPr id="2" name="Rectangle 1">
          <a:extLst xmlns:a="http://schemas.openxmlformats.org/drawingml/2006/main">
            <a:ext uri="{FF2B5EF4-FFF2-40B4-BE49-F238E27FC236}">
              <a16:creationId xmlns:a16="http://schemas.microsoft.com/office/drawing/2014/main" id="{A40B767A-AEF5-4394-A3C9-AC9E3437DDD1}"/>
            </a:ext>
          </a:extLst>
        </cdr:cNvPr>
        <cdr:cNvSpPr/>
      </cdr:nvSpPr>
      <cdr:spPr>
        <a:xfrm xmlns:a="http://schemas.openxmlformats.org/drawingml/2006/main">
          <a:off x="9485745" y="479569"/>
          <a:ext cx="470622" cy="2694710"/>
        </a:xfrm>
        <a:prstGeom xmlns:a="http://schemas.openxmlformats.org/drawingml/2006/main" prst="rect">
          <a:avLst/>
        </a:prstGeom>
        <a:solidFill xmlns:a="http://schemas.openxmlformats.org/drawingml/2006/main">
          <a:schemeClr val="accent1">
            <a:alpha val="2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2.xml><?xml version="1.0" encoding="utf-8"?>
<c:userShapes xmlns:c="http://schemas.openxmlformats.org/drawingml/2006/chart">
  <cdr:relSizeAnchor xmlns:cdr="http://schemas.openxmlformats.org/drawingml/2006/chartDrawing">
    <cdr:from>
      <cdr:x>0.71265</cdr:x>
      <cdr:y>0.02202</cdr:y>
    </cdr:from>
    <cdr:to>
      <cdr:x>0.71265</cdr:x>
      <cdr:y>0.83318</cdr:y>
    </cdr:to>
    <cdr:cxnSp macro="">
      <cdr:nvCxnSpPr>
        <cdr:cNvPr id="3" name="Straight Connector 2">
          <a:extLst xmlns:a="http://schemas.openxmlformats.org/drawingml/2006/main">
            <a:ext uri="{FF2B5EF4-FFF2-40B4-BE49-F238E27FC236}">
              <a16:creationId xmlns:a16="http://schemas.microsoft.com/office/drawing/2014/main" id="{6CC6AE76-5B0E-4970-AB5F-20476F62C9EF}"/>
            </a:ext>
          </a:extLst>
        </cdr:cNvPr>
        <cdr:cNvCxnSpPr/>
      </cdr:nvCxnSpPr>
      <cdr:spPr>
        <a:xfrm xmlns:a="http://schemas.openxmlformats.org/drawingml/2006/main" flipV="1">
          <a:off x="8226155" y="91207"/>
          <a:ext cx="0" cy="3359426"/>
        </a:xfrm>
        <a:prstGeom xmlns:a="http://schemas.openxmlformats.org/drawingml/2006/main" prst="line">
          <a:avLst/>
        </a:prstGeom>
        <a:ln xmlns:a="http://schemas.openxmlformats.org/drawingml/2006/main" w="22225">
          <a:solidFill>
            <a:schemeClr val="accent4"/>
          </a:solidFill>
          <a:prstDash val="sys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0.822</cdr:x>
      <cdr:y>0.02682</cdr:y>
    </cdr:from>
    <cdr:to>
      <cdr:x>0.96063</cdr:x>
      <cdr:y>0.83078</cdr:y>
    </cdr:to>
    <cdr:sp macro="" textlink="">
      <cdr:nvSpPr>
        <cdr:cNvPr id="5" name="Rectangle 4">
          <a:extLst xmlns:a="http://schemas.openxmlformats.org/drawingml/2006/main">
            <a:ext uri="{FF2B5EF4-FFF2-40B4-BE49-F238E27FC236}">
              <a16:creationId xmlns:a16="http://schemas.microsoft.com/office/drawing/2014/main" id="{F6B47C95-5070-4293-91DF-3C21B8F88AFE}"/>
            </a:ext>
          </a:extLst>
        </cdr:cNvPr>
        <cdr:cNvSpPr/>
      </cdr:nvSpPr>
      <cdr:spPr>
        <a:xfrm xmlns:a="http://schemas.openxmlformats.org/drawingml/2006/main">
          <a:off x="9488424" y="111085"/>
          <a:ext cx="1600200" cy="3329609"/>
        </a:xfrm>
        <a:prstGeom xmlns:a="http://schemas.openxmlformats.org/drawingml/2006/main" prst="rect">
          <a:avLst/>
        </a:prstGeom>
        <a:solidFill xmlns:a="http://schemas.openxmlformats.org/drawingml/2006/main">
          <a:schemeClr val="accent4">
            <a:alpha val="2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3.xml><?xml version="1.0" encoding="utf-8"?>
<c:userShapes xmlns:c="http://schemas.openxmlformats.org/drawingml/2006/chart">
  <cdr:relSizeAnchor xmlns:cdr="http://schemas.openxmlformats.org/drawingml/2006/chartDrawing">
    <cdr:from>
      <cdr:x>0.71265</cdr:x>
      <cdr:y>0.02202</cdr:y>
    </cdr:from>
    <cdr:to>
      <cdr:x>0.71265</cdr:x>
      <cdr:y>0.83318</cdr:y>
    </cdr:to>
    <cdr:cxnSp macro="">
      <cdr:nvCxnSpPr>
        <cdr:cNvPr id="3" name="Straight Connector 2">
          <a:extLst xmlns:a="http://schemas.openxmlformats.org/drawingml/2006/main">
            <a:ext uri="{FF2B5EF4-FFF2-40B4-BE49-F238E27FC236}">
              <a16:creationId xmlns:a16="http://schemas.microsoft.com/office/drawing/2014/main" id="{6CC6AE76-5B0E-4970-AB5F-20476F62C9EF}"/>
            </a:ext>
          </a:extLst>
        </cdr:cNvPr>
        <cdr:cNvCxnSpPr/>
      </cdr:nvCxnSpPr>
      <cdr:spPr>
        <a:xfrm xmlns:a="http://schemas.openxmlformats.org/drawingml/2006/main" flipV="1">
          <a:off x="8226155" y="91207"/>
          <a:ext cx="0" cy="3359426"/>
        </a:xfrm>
        <a:prstGeom xmlns:a="http://schemas.openxmlformats.org/drawingml/2006/main" prst="line">
          <a:avLst/>
        </a:prstGeom>
        <a:ln xmlns:a="http://schemas.openxmlformats.org/drawingml/2006/main" w="22225">
          <a:solidFill>
            <a:schemeClr val="accent4"/>
          </a:solidFill>
          <a:prstDash val="sys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0.822</cdr:x>
      <cdr:y>0.02682</cdr:y>
    </cdr:from>
    <cdr:to>
      <cdr:x>0.96063</cdr:x>
      <cdr:y>0.83078</cdr:y>
    </cdr:to>
    <cdr:sp macro="" textlink="">
      <cdr:nvSpPr>
        <cdr:cNvPr id="5" name="Rectangle 4">
          <a:extLst xmlns:a="http://schemas.openxmlformats.org/drawingml/2006/main">
            <a:ext uri="{FF2B5EF4-FFF2-40B4-BE49-F238E27FC236}">
              <a16:creationId xmlns:a16="http://schemas.microsoft.com/office/drawing/2014/main" id="{F6B47C95-5070-4293-91DF-3C21B8F88AFE}"/>
            </a:ext>
          </a:extLst>
        </cdr:cNvPr>
        <cdr:cNvSpPr/>
      </cdr:nvSpPr>
      <cdr:spPr>
        <a:xfrm xmlns:a="http://schemas.openxmlformats.org/drawingml/2006/main">
          <a:off x="9488424" y="111085"/>
          <a:ext cx="1600200" cy="3329609"/>
        </a:xfrm>
        <a:prstGeom xmlns:a="http://schemas.openxmlformats.org/drawingml/2006/main" prst="rect">
          <a:avLst/>
        </a:prstGeom>
        <a:solidFill xmlns:a="http://schemas.openxmlformats.org/drawingml/2006/main">
          <a:schemeClr val="accent4">
            <a:alpha val="2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4.xml><?xml version="1.0" encoding="utf-8"?>
<c:userShapes xmlns:c="http://schemas.openxmlformats.org/drawingml/2006/chart">
  <cdr:relSizeAnchor xmlns:cdr="http://schemas.openxmlformats.org/drawingml/2006/chartDrawing">
    <cdr:from>
      <cdr:x>0</cdr:x>
      <cdr:y>0.93452</cdr:y>
    </cdr:from>
    <cdr:to>
      <cdr:x>0.43796</cdr:x>
      <cdr:y>1</cdr:y>
    </cdr:to>
    <cdr:sp macro="" textlink="">
      <cdr:nvSpPr>
        <cdr:cNvPr id="2" name="TextBox 1">
          <a:extLst xmlns:a="http://schemas.openxmlformats.org/drawingml/2006/main">
            <a:ext uri="{FF2B5EF4-FFF2-40B4-BE49-F238E27FC236}">
              <a16:creationId xmlns:a16="http://schemas.microsoft.com/office/drawing/2014/main" id="{7F0BA149-3AE6-43CE-BEA1-7EE6C7F9849B}"/>
            </a:ext>
          </a:extLst>
        </cdr:cNvPr>
        <cdr:cNvSpPr txBox="1"/>
      </cdr:nvSpPr>
      <cdr:spPr>
        <a:xfrm xmlns:a="http://schemas.openxmlformats.org/drawingml/2006/main">
          <a:off x="0" y="3928427"/>
          <a:ext cx="5065712" cy="27527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400" b="1" dirty="0"/>
            <a:t>Year-over-Year Change in Asking Rents (Percent)</a:t>
          </a:r>
        </a:p>
      </cdr:txBody>
    </cdr:sp>
  </cdr:relSizeAnchor>
  <cdr:relSizeAnchor xmlns:cdr="http://schemas.openxmlformats.org/drawingml/2006/chartDrawing">
    <cdr:from>
      <cdr:x>0.39712</cdr:x>
      <cdr:y>0.775</cdr:y>
    </cdr:from>
    <cdr:to>
      <cdr:x>0.72783</cdr:x>
      <cdr:y>0.84026</cdr:y>
    </cdr:to>
    <cdr:sp macro="" textlink="">
      <cdr:nvSpPr>
        <cdr:cNvPr id="3" name="TextBox 2">
          <a:extLst xmlns:a="http://schemas.openxmlformats.org/drawingml/2006/main">
            <a:ext uri="{FF2B5EF4-FFF2-40B4-BE49-F238E27FC236}">
              <a16:creationId xmlns:a16="http://schemas.microsoft.com/office/drawing/2014/main" id="{4A3FAF9E-EE96-49C8-85C3-FFBB54529ADD}"/>
            </a:ext>
          </a:extLst>
        </cdr:cNvPr>
        <cdr:cNvSpPr txBox="1"/>
      </cdr:nvSpPr>
      <cdr:spPr>
        <a:xfrm xmlns:a="http://schemas.openxmlformats.org/drawingml/2006/main">
          <a:off x="4593272" y="3257867"/>
          <a:ext cx="3825240" cy="27432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5.xml><?xml version="1.0" encoding="utf-8"?>
<c:userShapes xmlns:c="http://schemas.openxmlformats.org/drawingml/2006/chart">
  <cdr:relSizeAnchor xmlns:cdr="http://schemas.openxmlformats.org/drawingml/2006/chartDrawing">
    <cdr:from>
      <cdr:x>0.63807</cdr:x>
      <cdr:y>0.88904</cdr:y>
    </cdr:from>
    <cdr:to>
      <cdr:x>0.70285</cdr:x>
      <cdr:y>0.96011</cdr:y>
    </cdr:to>
    <cdr:sp macro="" textlink="">
      <cdr:nvSpPr>
        <cdr:cNvPr id="2" name="Rectangle 1">
          <a:extLst xmlns:a="http://schemas.openxmlformats.org/drawingml/2006/main">
            <a:ext uri="{FF2B5EF4-FFF2-40B4-BE49-F238E27FC236}">
              <a16:creationId xmlns:a16="http://schemas.microsoft.com/office/drawing/2014/main" id="{F814678A-7BFC-4C8D-9A24-C70EB3013D27}"/>
            </a:ext>
          </a:extLst>
        </cdr:cNvPr>
        <cdr:cNvSpPr/>
      </cdr:nvSpPr>
      <cdr:spPr>
        <a:xfrm xmlns:a="http://schemas.openxmlformats.org/drawingml/2006/main">
          <a:off x="7639291" y="3619723"/>
          <a:ext cx="775504" cy="289367"/>
        </a:xfrm>
        <a:prstGeom xmlns:a="http://schemas.openxmlformats.org/drawingml/2006/main" prst="rect">
          <a:avLst/>
        </a:prstGeom>
        <a:solidFill xmlns:a="http://schemas.openxmlformats.org/drawingml/2006/main">
          <a:schemeClr val="bg1"/>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userShapes>
</file>

<file path=ppt/drawings/drawing6.xml><?xml version="1.0" encoding="utf-8"?>
<c:userShapes xmlns:c="http://schemas.openxmlformats.org/drawingml/2006/chart">
  <cdr:relSizeAnchor xmlns:cdr="http://schemas.openxmlformats.org/drawingml/2006/chartDrawing">
    <cdr:from>
      <cdr:x>0</cdr:x>
      <cdr:y>0</cdr:y>
    </cdr:from>
    <cdr:to>
      <cdr:x>0.85333</cdr:x>
      <cdr:y>0.1021</cdr:y>
    </cdr:to>
    <cdr:sp macro="" textlink="">
      <cdr:nvSpPr>
        <cdr:cNvPr id="2" name="TextBox 1">
          <a:extLst xmlns:a="http://schemas.openxmlformats.org/drawingml/2006/main">
            <a:ext uri="{FF2B5EF4-FFF2-40B4-BE49-F238E27FC236}">
              <a16:creationId xmlns:a16="http://schemas.microsoft.com/office/drawing/2014/main" id="{3AD1929B-D753-4BBF-836F-CC7AFF890663}"/>
            </a:ext>
          </a:extLst>
        </cdr:cNvPr>
        <cdr:cNvSpPr txBox="1"/>
      </cdr:nvSpPr>
      <cdr:spPr>
        <a:xfrm xmlns:a="http://schemas.openxmlformats.org/drawingml/2006/main">
          <a:off x="0" y="0"/>
          <a:ext cx="5320145" cy="45911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b="1" dirty="0">
              <a:solidFill>
                <a:schemeClr val="tx1">
                  <a:lumMod val="50000"/>
                </a:schemeClr>
              </a:solidFill>
            </a:rPr>
            <a:t>Investor Share of Single-Family Sales (Percent)</a:t>
          </a:r>
        </a:p>
      </cdr:txBody>
    </cdr:sp>
  </cdr:relSizeAnchor>
</c:userShapes>
</file>

<file path=ppt/drawings/drawing7.xml><?xml version="1.0" encoding="utf-8"?>
<c:userShapes xmlns:c="http://schemas.openxmlformats.org/drawingml/2006/chart">
  <cdr:relSizeAnchor xmlns:cdr="http://schemas.openxmlformats.org/drawingml/2006/chartDrawing">
    <cdr:from>
      <cdr:x>0.7904</cdr:x>
      <cdr:y>0.87631</cdr:y>
    </cdr:from>
    <cdr:to>
      <cdr:x>1</cdr:x>
      <cdr:y>0.94601</cdr:y>
    </cdr:to>
    <cdr:sp macro="" textlink="">
      <cdr:nvSpPr>
        <cdr:cNvPr id="2" name="TextBox 11">
          <a:extLst xmlns:a="http://schemas.openxmlformats.org/drawingml/2006/main">
            <a:ext uri="{FF2B5EF4-FFF2-40B4-BE49-F238E27FC236}">
              <a16:creationId xmlns:a16="http://schemas.microsoft.com/office/drawing/2014/main" id="{155AA84A-9FCD-F7F3-A9C2-9106EB69BCFC}"/>
            </a:ext>
          </a:extLst>
        </cdr:cNvPr>
        <cdr:cNvSpPr txBox="1"/>
      </cdr:nvSpPr>
      <cdr:spPr>
        <a:xfrm xmlns:a="http://schemas.openxmlformats.org/drawingml/2006/main">
          <a:off x="9142227" y="3869605"/>
          <a:ext cx="2424298"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400" b="1" dirty="0">
              <a:solidFill>
                <a:schemeClr val="tx1">
                  <a:lumMod val="50000"/>
                </a:schemeClr>
              </a:solidFill>
            </a:rPr>
            <a:t>2022</a:t>
          </a:r>
        </a:p>
      </cdr:txBody>
    </cdr:sp>
  </cdr:relSizeAnchor>
</c:userShapes>
</file>

<file path=ppt/drawings/drawing8.xml><?xml version="1.0" encoding="utf-8"?>
<c:userShapes xmlns:c="http://schemas.openxmlformats.org/drawingml/2006/chart">
  <cdr:relSizeAnchor xmlns:cdr="http://schemas.openxmlformats.org/drawingml/2006/chartDrawing">
    <cdr:from>
      <cdr:x>0.73157</cdr:x>
      <cdr:y>0.88558</cdr:y>
    </cdr:from>
    <cdr:to>
      <cdr:x>0.81018</cdr:x>
      <cdr:y>1</cdr:y>
    </cdr:to>
    <cdr:sp macro="" textlink="">
      <cdr:nvSpPr>
        <cdr:cNvPr id="2" name="TextBox 1">
          <a:extLst xmlns:a="http://schemas.openxmlformats.org/drawingml/2006/main">
            <a:ext uri="{FF2B5EF4-FFF2-40B4-BE49-F238E27FC236}">
              <a16:creationId xmlns:a16="http://schemas.microsoft.com/office/drawing/2014/main" id="{F666A76C-204F-924A-899E-6F8535240256}"/>
            </a:ext>
          </a:extLst>
        </cdr:cNvPr>
        <cdr:cNvSpPr txBox="1"/>
      </cdr:nvSpPr>
      <cdr:spPr>
        <a:xfrm xmlns:a="http://schemas.openxmlformats.org/drawingml/2006/main">
          <a:off x="8509652" y="4129084"/>
          <a:ext cx="914400" cy="53351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drawings/drawing9.xml><?xml version="1.0" encoding="utf-8"?>
<c:userShapes xmlns:c="http://schemas.openxmlformats.org/drawingml/2006/chart">
  <cdr:relSizeAnchor xmlns:cdr="http://schemas.openxmlformats.org/drawingml/2006/chartDrawing">
    <cdr:from>
      <cdr:x>0.95217</cdr:x>
      <cdr:y>0.12739</cdr:y>
    </cdr:from>
    <cdr:to>
      <cdr:x>0.98528</cdr:x>
      <cdr:y>0.79771</cdr:y>
    </cdr:to>
    <cdr:sp macro="" textlink="">
      <cdr:nvSpPr>
        <cdr:cNvPr id="2" name="Rectangle 1">
          <a:extLst xmlns:a="http://schemas.openxmlformats.org/drawingml/2006/main">
            <a:ext uri="{FF2B5EF4-FFF2-40B4-BE49-F238E27FC236}">
              <a16:creationId xmlns:a16="http://schemas.microsoft.com/office/drawing/2014/main" id="{A40B767A-AEF5-4394-A3C9-AC9E3437DDD1}"/>
            </a:ext>
          </a:extLst>
        </cdr:cNvPr>
        <cdr:cNvSpPr/>
      </cdr:nvSpPr>
      <cdr:spPr>
        <a:xfrm xmlns:a="http://schemas.openxmlformats.org/drawingml/2006/main">
          <a:off x="9659483" y="535505"/>
          <a:ext cx="335902" cy="2817845"/>
        </a:xfrm>
        <a:prstGeom xmlns:a="http://schemas.openxmlformats.org/drawingml/2006/main" prst="rect">
          <a:avLst/>
        </a:prstGeom>
        <a:solidFill xmlns:a="http://schemas.openxmlformats.org/drawingml/2006/main">
          <a:schemeClr val="accent1">
            <a:alpha val="2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E99E14-4867-0444-B05B-B5EF792899AA}" type="datetimeFigureOut">
              <a:rPr lang="en-US" smtClean="0"/>
              <a:t>9/19/2022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1C20E9-BA22-9F4A-9C80-C8506BA1CD9E}" type="slidenum">
              <a:rPr lang="en-US" smtClean="0"/>
              <a:t>‹#›</a:t>
            </a:fld>
            <a:endParaRPr lang="en-US"/>
          </a:p>
        </p:txBody>
      </p:sp>
    </p:spTree>
    <p:extLst>
      <p:ext uri="{BB962C8B-B14F-4D97-AF65-F5344CB8AC3E}">
        <p14:creationId xmlns:p14="http://schemas.microsoft.com/office/powerpoint/2010/main" val="1046106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There’s truly no shortages of stories to recount in this years report.</a:t>
            </a:r>
          </a:p>
          <a:p>
            <a:r>
              <a:rPr lang="en-US"/>
              <a:t>The soaring costs of housing and the records set both in prices and rents.</a:t>
            </a:r>
          </a:p>
          <a:p>
            <a:r>
              <a:rPr lang="en-US"/>
              <a:t>The rise in demand and surprisingly strong levels of household growth given we are in a pandemic.</a:t>
            </a:r>
          </a:p>
          <a:p>
            <a:r>
              <a:rPr lang="en-US"/>
              <a:t>The record high levels of construction trying to meet that demand despite supply chain issues</a:t>
            </a:r>
          </a:p>
          <a:p>
            <a:r>
              <a:rPr lang="en-US"/>
              <a:t>Then we get to 2022 and jump in interest rates and the impact that’s having on the ability to own a home – and who can afford to buy a home</a:t>
            </a:r>
          </a:p>
          <a:p>
            <a:r>
              <a:rPr lang="en-US"/>
              <a:t>If the door is closing on affordable mortgages, who is that shutting out and what inequalities is that locking in given the significant homeownership rate gaps by race. </a:t>
            </a:r>
          </a:p>
          <a:p>
            <a:r>
              <a:rPr lang="en-US"/>
              <a:t>Then we look at the persistent affordability challenges that returning just as pandemic aid is spend, moratoria end, and inflation hits a 40 year high.</a:t>
            </a:r>
          </a:p>
          <a:p>
            <a:r>
              <a:rPr lang="en-US"/>
              <a:t>Then we get to the outlook for what this all means going forward both in the short term, and in the long term. </a:t>
            </a:r>
          </a:p>
          <a:p>
            <a:endParaRPr lang="en-US"/>
          </a:p>
          <a:p>
            <a:endParaRPr lang="en-US"/>
          </a:p>
          <a:p>
            <a:endParaRPr lang="en-US"/>
          </a:p>
          <a:p>
            <a:r>
              <a:rPr lang="en-US"/>
              <a:t>Record-Setting Year for Housing Markets</a:t>
            </a:r>
          </a:p>
          <a:p>
            <a:pPr lvl="1"/>
            <a:r>
              <a:rPr lang="en-US"/>
              <a:t>Record High Price Appreciation and Rent Growth</a:t>
            </a:r>
          </a:p>
          <a:p>
            <a:pPr lvl="1"/>
            <a:r>
              <a:rPr lang="en-US"/>
              <a:t>Record Low Inventories for Sale and Rental Vacancies</a:t>
            </a:r>
          </a:p>
          <a:p>
            <a:r>
              <a:rPr lang="en-US"/>
              <a:t>Household Growth Strong Despite the Pandemic  </a:t>
            </a:r>
          </a:p>
          <a:p>
            <a:pPr lvl="1"/>
            <a:r>
              <a:rPr lang="en-US"/>
              <a:t>Millennials Forming Households, Lifting Household Growth </a:t>
            </a:r>
          </a:p>
          <a:p>
            <a:pPr lvl="1"/>
            <a:r>
              <a:rPr lang="en-US"/>
              <a:t>Baby boom driving up number of older adult households</a:t>
            </a:r>
          </a:p>
          <a:p>
            <a:r>
              <a:rPr lang="en-US"/>
              <a:t>Construction Levels Responding, but Dragged by Supply Chain Issues</a:t>
            </a:r>
          </a:p>
          <a:p>
            <a:pPr lvl="1"/>
            <a:r>
              <a:rPr lang="en-US"/>
              <a:t>Record Number of Units Under Construction</a:t>
            </a:r>
          </a:p>
          <a:p>
            <a:r>
              <a:rPr lang="en-US"/>
              <a:t>Homeownership Rates Up </a:t>
            </a:r>
          </a:p>
          <a:p>
            <a:pPr lvl="1"/>
            <a:r>
              <a:rPr lang="en-US"/>
              <a:t>Rising Interest Rates Shutting Door on Affordable Mortgages</a:t>
            </a:r>
          </a:p>
          <a:p>
            <a:r>
              <a:rPr lang="en-US"/>
              <a:t>Price Increases Building Huge Equity Gains for Owners – Renters Miss Out</a:t>
            </a:r>
          </a:p>
          <a:p>
            <a:r>
              <a:rPr lang="en-US"/>
              <a:t>End of Federal Supports at a Time When Households Still Struggling</a:t>
            </a:r>
          </a:p>
          <a:p>
            <a:pPr lvl="1"/>
            <a:r>
              <a:rPr lang="en-US"/>
              <a:t>Cost Burden Rates and Share Missing rental payments still sizeable, even increasing in Early 2022</a:t>
            </a:r>
          </a:p>
          <a:p>
            <a:pPr lvl="1"/>
            <a:r>
              <a:rPr lang="en-US"/>
              <a:t>Inflation Hitting Low Income Households Already Strapped for Cash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Going Forward – Eyes on the Economy and the Fed, Longer Term Slowing Likely</a:t>
            </a:r>
          </a:p>
          <a:p>
            <a:r>
              <a:rPr lang="en-US"/>
              <a:t>Momentum at State and Local Level to Address Zoning Barriers</a:t>
            </a:r>
          </a:p>
          <a:p>
            <a:r>
              <a:rPr lang="en-US"/>
              <a:t>More Momentum Needed for Adapting Stock for Climate Change, Older Adults Accessibility Needs.</a:t>
            </a:r>
          </a:p>
          <a:p>
            <a:endParaRPr lang="en-US"/>
          </a:p>
        </p:txBody>
      </p:sp>
      <p:sp>
        <p:nvSpPr>
          <p:cNvPr id="4" name="Slide Number Placeholder 3"/>
          <p:cNvSpPr>
            <a:spLocks noGrp="1"/>
          </p:cNvSpPr>
          <p:nvPr>
            <p:ph type="sldNum" sz="quarter" idx="5"/>
          </p:nvPr>
        </p:nvSpPr>
        <p:spPr/>
        <p:txBody>
          <a:bodyPr/>
          <a:lstStyle/>
          <a:p>
            <a:fld id="{C71C20E9-BA22-9F4A-9C80-C8506BA1CD9E}" type="slidenum">
              <a:rPr lang="en-US" smtClean="0"/>
              <a:t>2</a:t>
            </a:fld>
            <a:endParaRPr lang="en-US"/>
          </a:p>
        </p:txBody>
      </p:sp>
    </p:spTree>
    <p:extLst>
      <p:ext uri="{BB962C8B-B14F-4D97-AF65-F5344CB8AC3E}">
        <p14:creationId xmlns:p14="http://schemas.microsoft.com/office/powerpoint/2010/main" val="793710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However, in 2022, the sharp rise in interest rates in early 2022 has had an enormous impact on the costs of homeownership, and priced many out of the market.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Indeed, the impact on monthly mortgage payments of the 2.0 percentage point hike in interest rates between late December 2021 and mid-April 2022 is equivalent to that of a 27 percent jump in home prices.</a:t>
            </a:r>
          </a:p>
          <a:p>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p>
            <a:r>
              <a:rPr lang="en-US" sz="1800" b="1">
                <a:effectLst/>
                <a:latin typeface="Calibri" panose="020F0502020204030204" pitchFamily="34" charset="0"/>
                <a:ea typeface="Calibri" panose="020F0502020204030204" pitchFamily="34" charset="0"/>
                <a:cs typeface="Times New Roman" panose="02020603050405020304" pitchFamily="18" charset="0"/>
              </a:rPr>
              <a:t>But with </a:t>
            </a:r>
            <a:r>
              <a:rPr lang="en-US" sz="1800" b="1" i="0" u="none" strike="noStrike" baseline="0">
                <a:solidFill>
                  <a:srgbClr val="000000"/>
                </a:solidFill>
                <a:latin typeface="Adelle Rg"/>
              </a:rPr>
              <a:t>prices continuing to rise along with interest rates, the savings and income needed to qualify for a home has skyrocketed over the past year.</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p>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r>
              <a:rPr lang="en-US" sz="1800">
                <a:effectLst/>
                <a:latin typeface="Calibri" panose="020F0502020204030204" pitchFamily="34" charset="0"/>
                <a:ea typeface="Calibri" panose="020F0502020204030204" pitchFamily="34" charset="0"/>
                <a:cs typeface="Times New Roman" panose="02020603050405020304" pitchFamily="18" charset="0"/>
              </a:rPr>
              <a:t>Under standard terms, the monthly mortgage payment on the median-priced home rose from $1,400 to a hefty $2,020.   </a:t>
            </a:r>
          </a:p>
          <a:p>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r>
              <a:rPr lang="en-US" sz="1800">
                <a:effectLst/>
                <a:latin typeface="Calibri" panose="020F0502020204030204" pitchFamily="34" charset="0"/>
                <a:ea typeface="Calibri" panose="020F0502020204030204" pitchFamily="34" charset="0"/>
                <a:cs typeface="Times New Roman" panose="02020603050405020304" pitchFamily="18" charset="0"/>
              </a:rPr>
              <a:t>The minimum income needed to afford these payments from $79,600 in April 2021 to $107,600 in April 2022—effectively pricing out some 4 million renter households with incomes in this range.</a:t>
            </a:r>
          </a:p>
          <a:p>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r>
              <a:rPr lang="en-US" sz="1800">
                <a:effectLst/>
                <a:latin typeface="Calibri" panose="020F0502020204030204" pitchFamily="34" charset="0"/>
                <a:ea typeface="Calibri" panose="020F0502020204030204" pitchFamily="34" charset="0"/>
                <a:cs typeface="Times New Roman" panose="02020603050405020304" pitchFamily="18" charset="0"/>
              </a:rPr>
              <a:t>Markets are cooling</a:t>
            </a:r>
          </a:p>
          <a:p>
            <a:pPr marL="285750" indent="-285750">
              <a:buFont typeface="Arial" panose="020B0604020202020204" pitchFamily="34" charset="0"/>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Indeed, the pace of home sales fell 14% between January and April, from 6.5 million units in January to 5.6 million units in April</a:t>
            </a:r>
          </a:p>
          <a:p>
            <a:pPr marL="285750" indent="-285750">
              <a:buFont typeface="Arial" panose="020B0604020202020204" pitchFamily="34" charset="0"/>
              <a:buChar cha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1800" b="0" i="0" u="none" strike="noStrike" baseline="0">
                <a:solidFill>
                  <a:srgbClr val="000000"/>
                </a:solidFill>
                <a:latin typeface="Adelle Rg"/>
              </a:rPr>
              <a:t>Mortgage Bankers Association reported average home purchase mortgage applications is down 16 percent year-over-year in mid-May</a:t>
            </a:r>
          </a:p>
          <a:p>
            <a:pPr marL="285750" indent="-285750">
              <a:buFont typeface="Arial" panose="020B0604020202020204" pitchFamily="34" charset="0"/>
              <a:buChar cha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1800" b="0" i="0" u="none" strike="noStrike" baseline="0">
                <a:solidFill>
                  <a:srgbClr val="000000"/>
                </a:solidFill>
                <a:latin typeface="Adelle Rg"/>
              </a:rPr>
              <a:t>In addition, the Michigan Surveys of Consumers reported that the share of households that considered it a good time to buy a home stood at just 35 percent in the first quarter of 2022, the lowest reading since the early 1980s. </a:t>
            </a:r>
          </a:p>
          <a:p>
            <a:endParaRPr lang="en-US" sz="1800" b="0" i="0" u="none" strike="noStrike" baseline="0">
              <a:solidFill>
                <a:srgbClr val="000000"/>
              </a:solidFill>
              <a:latin typeface="Adelle Rg"/>
            </a:endParaRPr>
          </a:p>
          <a:p>
            <a:endParaRPr lang="en-US" sz="1800" b="0" i="0" u="none" strike="noStrike" baseline="0">
              <a:solidFill>
                <a:srgbClr val="000000"/>
              </a:solidFill>
              <a:latin typeface="Adelle Rg"/>
            </a:endParaRPr>
          </a:p>
          <a:p>
            <a:r>
              <a:rPr lang="en-US" sz="1800" b="0" i="0" u="none" strike="noStrike" baseline="0">
                <a:solidFill>
                  <a:srgbClr val="000000"/>
                </a:solidFill>
                <a:latin typeface="Adelle Rg"/>
              </a:rPr>
              <a:t>Given the additional bump in interest rates in May, home sales are likely to slow even further.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Calibri" panose="020F0502020204030204" pitchFamily="34" charset="0"/>
                <a:ea typeface="Calibri" panose="020F0502020204030204" pitchFamily="34" charset="0"/>
                <a:cs typeface="Times New Roman" panose="02020603050405020304" pitchFamily="18" charset="0"/>
              </a:rPr>
              <a:t>Over half of outstanding mortgages in the fourth quarter of 2021 had interest rates below 4.0 percent, including 13 percent with rates below 3.0 percent. Homeowners with such low-rate mortgages may hesitate to sell if they have to take on new loans at substantially higher rates.</a:t>
            </a:r>
          </a:p>
          <a:p>
            <a:endParaRPr lang="en-US"/>
          </a:p>
        </p:txBody>
      </p:sp>
      <p:sp>
        <p:nvSpPr>
          <p:cNvPr id="4" name="Slide Number Placeholder 3"/>
          <p:cNvSpPr>
            <a:spLocks noGrp="1"/>
          </p:cNvSpPr>
          <p:nvPr>
            <p:ph type="sldNum" sz="quarter" idx="5"/>
          </p:nvPr>
        </p:nvSpPr>
        <p:spPr/>
        <p:txBody>
          <a:bodyPr/>
          <a:lstStyle/>
          <a:p>
            <a:fld id="{C71C20E9-BA22-9F4A-9C80-C8506BA1CD9E}" type="slidenum">
              <a:rPr lang="en-US" smtClean="0"/>
              <a:t>33</a:t>
            </a:fld>
            <a:endParaRPr lang="en-US"/>
          </a:p>
        </p:txBody>
      </p:sp>
    </p:spTree>
    <p:extLst>
      <p:ext uri="{BB962C8B-B14F-4D97-AF65-F5344CB8AC3E}">
        <p14:creationId xmlns:p14="http://schemas.microsoft.com/office/powerpoint/2010/main" val="18930222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However, in 2022, the sharp rise in interest rates in early 2022 has had an enormous impact on the costs of homeownership, and priced many out of the market.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Indeed, the impact on monthly mortgage payments of the 2.0 percentage point hike in interest rates between late December 2021 and mid-April 2022 is equivalent to that of a 27 percent jump in home prices.</a:t>
            </a:r>
          </a:p>
          <a:p>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p>
            <a:r>
              <a:rPr lang="en-US" sz="1800" b="1">
                <a:effectLst/>
                <a:latin typeface="Calibri" panose="020F0502020204030204" pitchFamily="34" charset="0"/>
                <a:ea typeface="Calibri" panose="020F0502020204030204" pitchFamily="34" charset="0"/>
                <a:cs typeface="Times New Roman" panose="02020603050405020304" pitchFamily="18" charset="0"/>
              </a:rPr>
              <a:t>But with </a:t>
            </a:r>
            <a:r>
              <a:rPr lang="en-US" sz="1800" b="1" i="0" u="none" strike="noStrike" baseline="0">
                <a:solidFill>
                  <a:srgbClr val="000000"/>
                </a:solidFill>
                <a:latin typeface="Adelle Rg"/>
              </a:rPr>
              <a:t>prices continuing to rise along with interest rates, the savings and income needed to qualify for a home has skyrocketed over the past year.</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p>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r>
              <a:rPr lang="en-US" sz="1800">
                <a:effectLst/>
                <a:latin typeface="Calibri" panose="020F0502020204030204" pitchFamily="34" charset="0"/>
                <a:ea typeface="Calibri" panose="020F0502020204030204" pitchFamily="34" charset="0"/>
                <a:cs typeface="Times New Roman" panose="02020603050405020304" pitchFamily="18" charset="0"/>
              </a:rPr>
              <a:t>Under standard terms, the monthly mortgage payment on the median-priced home rose from $1,400 to a hefty $2,020.   </a:t>
            </a:r>
          </a:p>
          <a:p>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r>
              <a:rPr lang="en-US" sz="1800">
                <a:effectLst/>
                <a:latin typeface="Calibri" panose="020F0502020204030204" pitchFamily="34" charset="0"/>
                <a:ea typeface="Calibri" panose="020F0502020204030204" pitchFamily="34" charset="0"/>
                <a:cs typeface="Times New Roman" panose="02020603050405020304" pitchFamily="18" charset="0"/>
              </a:rPr>
              <a:t>The minimum income needed to afford these payments from $79,600 in April 2021 to $107,600 in April 2022—effectively pricing out some 4 million renter households with incomes in this range.</a:t>
            </a:r>
          </a:p>
          <a:p>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r>
              <a:rPr lang="en-US" sz="1800">
                <a:effectLst/>
                <a:latin typeface="Calibri" panose="020F0502020204030204" pitchFamily="34" charset="0"/>
                <a:ea typeface="Calibri" panose="020F0502020204030204" pitchFamily="34" charset="0"/>
                <a:cs typeface="Times New Roman" panose="02020603050405020304" pitchFamily="18" charset="0"/>
              </a:rPr>
              <a:t>Markets are cooling</a:t>
            </a:r>
          </a:p>
          <a:p>
            <a:pPr marL="285750" indent="-285750">
              <a:buFont typeface="Arial" panose="020B0604020202020204" pitchFamily="34" charset="0"/>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Indeed, the pace of home sales fell 14% between January and April, from 6.5 million units in January to 5.6 million units in April</a:t>
            </a:r>
          </a:p>
          <a:p>
            <a:pPr marL="285750" indent="-285750">
              <a:buFont typeface="Arial" panose="020B0604020202020204" pitchFamily="34" charset="0"/>
              <a:buChar cha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1800" b="0" i="0" u="none" strike="noStrike" baseline="0">
                <a:solidFill>
                  <a:srgbClr val="000000"/>
                </a:solidFill>
                <a:latin typeface="Adelle Rg"/>
              </a:rPr>
              <a:t>Mortgage Bankers Association reported average home purchase mortgage applications is down 16 percent year-over-year in mid-May</a:t>
            </a:r>
          </a:p>
          <a:p>
            <a:pPr marL="285750" indent="-285750">
              <a:buFont typeface="Arial" panose="020B0604020202020204" pitchFamily="34" charset="0"/>
              <a:buChar cha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1800" b="0" i="0" u="none" strike="noStrike" baseline="0">
                <a:solidFill>
                  <a:srgbClr val="000000"/>
                </a:solidFill>
                <a:latin typeface="Adelle Rg"/>
              </a:rPr>
              <a:t>In addition, the Michigan Surveys of Consumers reported that the share of households that considered it a good time to buy a home stood at just 35 percent in the first quarter of 2022, the lowest reading since the early 1980s. </a:t>
            </a:r>
          </a:p>
          <a:p>
            <a:endParaRPr lang="en-US" sz="1800" b="0" i="0" u="none" strike="noStrike" baseline="0">
              <a:solidFill>
                <a:srgbClr val="000000"/>
              </a:solidFill>
              <a:latin typeface="Adelle Rg"/>
            </a:endParaRPr>
          </a:p>
          <a:p>
            <a:endParaRPr lang="en-US" sz="1800" b="0" i="0" u="none" strike="noStrike" baseline="0">
              <a:solidFill>
                <a:srgbClr val="000000"/>
              </a:solidFill>
              <a:latin typeface="Adelle Rg"/>
            </a:endParaRPr>
          </a:p>
          <a:p>
            <a:r>
              <a:rPr lang="en-US" sz="1800" b="0" i="0" u="none" strike="noStrike" baseline="0">
                <a:solidFill>
                  <a:srgbClr val="000000"/>
                </a:solidFill>
                <a:latin typeface="Adelle Rg"/>
              </a:rPr>
              <a:t>Given the additional bump in interest rates in May, home sales are likely to slow even further.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Calibri" panose="020F0502020204030204" pitchFamily="34" charset="0"/>
                <a:ea typeface="Calibri" panose="020F0502020204030204" pitchFamily="34" charset="0"/>
                <a:cs typeface="Times New Roman" panose="02020603050405020304" pitchFamily="18" charset="0"/>
              </a:rPr>
              <a:t>Over half of outstanding mortgages in the fourth quarter of 2021 had interest rates below 4.0 percent, including 13 percent with rates below 3.0 percent. Homeowners with such low-rate mortgages may hesitate to sell if they have to take on new loans at substantially higher rates.</a:t>
            </a:r>
          </a:p>
          <a:p>
            <a:endParaRPr lang="en-US"/>
          </a:p>
        </p:txBody>
      </p:sp>
      <p:sp>
        <p:nvSpPr>
          <p:cNvPr id="4" name="Slide Number Placeholder 3"/>
          <p:cNvSpPr>
            <a:spLocks noGrp="1"/>
          </p:cNvSpPr>
          <p:nvPr>
            <p:ph type="sldNum" sz="quarter" idx="5"/>
          </p:nvPr>
        </p:nvSpPr>
        <p:spPr/>
        <p:txBody>
          <a:bodyPr/>
          <a:lstStyle/>
          <a:p>
            <a:fld id="{C71C20E9-BA22-9F4A-9C80-C8506BA1CD9E}" type="slidenum">
              <a:rPr lang="en-US" smtClean="0"/>
              <a:t>34</a:t>
            </a:fld>
            <a:endParaRPr lang="en-US"/>
          </a:p>
        </p:txBody>
      </p:sp>
    </p:spTree>
    <p:extLst>
      <p:ext uri="{BB962C8B-B14F-4D97-AF65-F5344CB8AC3E}">
        <p14:creationId xmlns:p14="http://schemas.microsoft.com/office/powerpoint/2010/main" val="1495558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Cutting off access to homeownership and the benefits of homeownership to wealth and stability when inequalities in terms of access to homeownership remain significant.</a:t>
            </a:r>
          </a:p>
        </p:txBody>
      </p:sp>
      <p:sp>
        <p:nvSpPr>
          <p:cNvPr id="4" name="Slide Number Placeholder 3"/>
          <p:cNvSpPr>
            <a:spLocks noGrp="1"/>
          </p:cNvSpPr>
          <p:nvPr>
            <p:ph type="sldNum" sz="quarter" idx="5"/>
          </p:nvPr>
        </p:nvSpPr>
        <p:spPr/>
        <p:txBody>
          <a:bodyPr/>
          <a:lstStyle/>
          <a:p>
            <a:fld id="{C71C20E9-BA22-9F4A-9C80-C8506BA1CD9E}" type="slidenum">
              <a:rPr lang="en-US" smtClean="0"/>
              <a:t>35</a:t>
            </a:fld>
            <a:endParaRPr lang="en-US"/>
          </a:p>
        </p:txBody>
      </p:sp>
    </p:spTree>
    <p:extLst>
      <p:ext uri="{BB962C8B-B14F-4D97-AF65-F5344CB8AC3E}">
        <p14:creationId xmlns:p14="http://schemas.microsoft.com/office/powerpoint/2010/main" val="1600891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1C20E9-BA22-9F4A-9C80-C8506BA1CD9E}" type="slidenum">
              <a:rPr lang="en-US" smtClean="0"/>
              <a:t>40</a:t>
            </a:fld>
            <a:endParaRPr lang="en-US"/>
          </a:p>
        </p:txBody>
      </p:sp>
    </p:spTree>
    <p:extLst>
      <p:ext uri="{BB962C8B-B14F-4D97-AF65-F5344CB8AC3E}">
        <p14:creationId xmlns:p14="http://schemas.microsoft.com/office/powerpoint/2010/main" val="21284632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Record-Setting Year for Housing Markets</a:t>
            </a:r>
          </a:p>
          <a:p>
            <a:pPr lvl="1"/>
            <a:r>
              <a:rPr lang="en-US"/>
              <a:t>Record High Price Appreciation and Rent Growth</a:t>
            </a:r>
          </a:p>
          <a:p>
            <a:pPr lvl="1"/>
            <a:r>
              <a:rPr lang="en-US"/>
              <a:t>Record Low Inventories for Sale and Rental Vacancies</a:t>
            </a:r>
          </a:p>
          <a:p>
            <a:r>
              <a:rPr lang="en-US"/>
              <a:t>Household Growth Strong Despite the Pandemic  </a:t>
            </a:r>
          </a:p>
          <a:p>
            <a:pPr lvl="1"/>
            <a:r>
              <a:rPr lang="en-US"/>
              <a:t>Millennials Forming Households, Lifting Household Growth </a:t>
            </a:r>
          </a:p>
          <a:p>
            <a:pPr lvl="1"/>
            <a:r>
              <a:rPr lang="en-US"/>
              <a:t>Baby boom driving up number of older adult households</a:t>
            </a:r>
          </a:p>
          <a:p>
            <a:r>
              <a:rPr lang="en-US"/>
              <a:t>Construction Levels Responding, but Dragged by Supply Chain Issues</a:t>
            </a:r>
          </a:p>
          <a:p>
            <a:pPr lvl="1"/>
            <a:r>
              <a:rPr lang="en-US"/>
              <a:t>Record Number of Units Under Construction</a:t>
            </a:r>
          </a:p>
          <a:p>
            <a:r>
              <a:rPr lang="en-US"/>
              <a:t>Homeownership Rates Up </a:t>
            </a:r>
          </a:p>
          <a:p>
            <a:pPr lvl="1"/>
            <a:r>
              <a:rPr lang="en-US"/>
              <a:t>Rising Interest Rates Shutting Door on Affordable Mortgages</a:t>
            </a:r>
          </a:p>
          <a:p>
            <a:r>
              <a:rPr lang="en-US"/>
              <a:t>Price Increases Building Huge Equity Gains for Owners – Renters Miss Out</a:t>
            </a:r>
          </a:p>
          <a:p>
            <a:r>
              <a:rPr lang="en-US"/>
              <a:t>End of Federal Supports at a Time When Households Still Struggling</a:t>
            </a:r>
          </a:p>
          <a:p>
            <a:pPr lvl="1"/>
            <a:r>
              <a:rPr lang="en-US"/>
              <a:t>Cost Burden Rates and Share Missing rental payments still sizeable, even increasing in Early 2022</a:t>
            </a:r>
          </a:p>
          <a:p>
            <a:pPr lvl="1"/>
            <a:r>
              <a:rPr lang="en-US"/>
              <a:t>Inflation Hitting Low Income Households Already Strapped for Cash</a:t>
            </a:r>
          </a:p>
          <a:p>
            <a:r>
              <a:rPr lang="en-US"/>
              <a:t>Momentum at State and Local Level to Address Zoning Barriers</a:t>
            </a:r>
          </a:p>
          <a:p>
            <a:r>
              <a:rPr lang="en-US"/>
              <a:t>More Momentum Needed for Adapting Stock for Climate Change, Older Adults Accessibility Needs.</a:t>
            </a:r>
          </a:p>
          <a:p>
            <a:r>
              <a:rPr lang="en-US"/>
              <a:t>Going Forward – Eyes on the Economy and the Fed, Longer Term Slowing Likely</a:t>
            </a:r>
          </a:p>
          <a:p>
            <a:endParaRPr lang="en-US"/>
          </a:p>
        </p:txBody>
      </p:sp>
      <p:sp>
        <p:nvSpPr>
          <p:cNvPr id="4" name="Slide Number Placeholder 3"/>
          <p:cNvSpPr>
            <a:spLocks noGrp="1"/>
          </p:cNvSpPr>
          <p:nvPr>
            <p:ph type="sldNum" sz="quarter" idx="5"/>
          </p:nvPr>
        </p:nvSpPr>
        <p:spPr/>
        <p:txBody>
          <a:bodyPr/>
          <a:lstStyle/>
          <a:p>
            <a:fld id="{C71C20E9-BA22-9F4A-9C80-C8506BA1CD9E}" type="slidenum">
              <a:rPr lang="en-US" smtClean="0"/>
              <a:t>43</a:t>
            </a:fld>
            <a:endParaRPr lang="en-US"/>
          </a:p>
        </p:txBody>
      </p:sp>
    </p:spTree>
    <p:extLst>
      <p:ext uri="{BB962C8B-B14F-4D97-AF65-F5344CB8AC3E}">
        <p14:creationId xmlns:p14="http://schemas.microsoft.com/office/powerpoint/2010/main" val="25620725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1C20E9-BA22-9F4A-9C80-C8506BA1CD9E}" type="slidenum">
              <a:rPr lang="en-US" smtClean="0"/>
              <a:t>47</a:t>
            </a:fld>
            <a:endParaRPr lang="en-US"/>
          </a:p>
        </p:txBody>
      </p:sp>
    </p:spTree>
    <p:extLst>
      <p:ext uri="{BB962C8B-B14F-4D97-AF65-F5344CB8AC3E}">
        <p14:creationId xmlns:p14="http://schemas.microsoft.com/office/powerpoint/2010/main" val="39557972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1C20E9-BA22-9F4A-9C80-C8506BA1CD9E}" type="slidenum">
              <a:rPr lang="en-US" smtClean="0"/>
              <a:t>48</a:t>
            </a:fld>
            <a:endParaRPr lang="en-US"/>
          </a:p>
        </p:txBody>
      </p:sp>
    </p:spTree>
    <p:extLst>
      <p:ext uri="{BB962C8B-B14F-4D97-AF65-F5344CB8AC3E}">
        <p14:creationId xmlns:p14="http://schemas.microsoft.com/office/powerpoint/2010/main" val="27469465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0">
                <a:solidFill>
                  <a:srgbClr val="000000"/>
                </a:solidFill>
                <a:latin typeface="Adelle Rg"/>
              </a:rPr>
              <a:t>Soaring prices have kept many would-be homeowners in rental housing, contributing to the already strong growth in renter households. </a:t>
            </a:r>
          </a:p>
          <a:p>
            <a:endParaRPr lang="en-US" sz="1200" b="0" i="0" u="none" strike="noStrike" baseline="0">
              <a:solidFill>
                <a:srgbClr val="000000"/>
              </a:solidFill>
              <a:latin typeface="Adelle Rg"/>
            </a:endParaRPr>
          </a:p>
          <a:p>
            <a:r>
              <a:rPr lang="en-US" sz="1200" b="1" i="0" u="none" strike="noStrike" baseline="0">
                <a:solidFill>
                  <a:srgbClr val="000000"/>
                </a:solidFill>
                <a:latin typeface="Adelle Rg"/>
              </a:rPr>
              <a:t>Perhaps nowhere was the rebound in demand (and the imbalance between supply and demand) more apparent than in the apartment rental markets, as shown by this chart.</a:t>
            </a:r>
          </a:p>
          <a:p>
            <a:endParaRPr lang="en-US" sz="1200" b="0" i="0" u="none" strike="noStrike" baseline="0">
              <a:solidFill>
                <a:srgbClr val="000000"/>
              </a:solidFill>
              <a:latin typeface="Adelle Rg"/>
            </a:endParaRPr>
          </a:p>
          <a:p>
            <a:endParaRPr lang="en-US" sz="1200" b="0" i="0" u="none" strike="noStrike" baseline="0">
              <a:solidFill>
                <a:srgbClr val="000000"/>
              </a:solidFill>
              <a:latin typeface="Adelle Rg"/>
            </a:endParaRPr>
          </a:p>
          <a:p>
            <a:r>
              <a:rPr lang="en-US" sz="1200" b="0" i="0" u="none" strike="noStrike" baseline="0">
                <a:solidFill>
                  <a:srgbClr val="000000"/>
                </a:solidFill>
                <a:latin typeface="Adelle Rg"/>
              </a:rPr>
              <a:t>RealPage reports that net new leases for professionally managed apartment properties were up by 713,000 units in the first quarter of 2022 compared with a year earlier, the largest annual increase in net occupancy in records going back to 2000. </a:t>
            </a:r>
          </a:p>
          <a:p>
            <a:endParaRPr lang="en-US" sz="1200" b="0" i="0" u="none" strike="noStrike" baseline="0">
              <a:solidFill>
                <a:srgbClr val="000000"/>
              </a:solidFill>
              <a:latin typeface="Adelle Rg"/>
            </a:endParaRPr>
          </a:p>
          <a:p>
            <a:r>
              <a:rPr lang="en-US" sz="1200" b="0" i="0" u="none" strike="noStrike" baseline="0">
                <a:solidFill>
                  <a:srgbClr val="000000"/>
                </a:solidFill>
                <a:latin typeface="Adelle Rg"/>
              </a:rPr>
              <a:t>as RealPage data show, despite completions running at a robust 349,000 unit annual rate in the first quarter of 2022, the number of occupied apartments was rising at more than twice that pace  </a:t>
            </a:r>
          </a:p>
          <a:p>
            <a:r>
              <a:rPr lang="en-US" sz="1200" b="0" i="0" u="none" strike="noStrike" baseline="0">
                <a:solidFill>
                  <a:srgbClr val="000000"/>
                </a:solidFill>
                <a:latin typeface="Adelle Rg"/>
              </a:rPr>
              <a:t>over 700,000 occupied rental apartments in in a single year.</a:t>
            </a:r>
          </a:p>
          <a:p>
            <a:endParaRPr lang="en-US" sz="1200" b="0" i="0" u="none" strike="noStrike" baseline="0">
              <a:solidFill>
                <a:srgbClr val="000000"/>
              </a:solidFill>
              <a:latin typeface="Adelle Rg"/>
            </a:endParaRPr>
          </a:p>
          <a:p>
            <a:endParaRPr lang="en-US" sz="1200" b="0" i="0" u="none" strike="noStrike" baseline="0">
              <a:solidFill>
                <a:srgbClr val="000000"/>
              </a:solidFill>
              <a:latin typeface="Adelle Rg"/>
            </a:endParaRPr>
          </a:p>
          <a:p>
            <a:r>
              <a:rPr lang="en-US" sz="1200" b="0" i="0" u="none" strike="noStrike" baseline="0">
                <a:solidFill>
                  <a:srgbClr val="000000"/>
                </a:solidFill>
                <a:latin typeface="Adelle Rg"/>
              </a:rPr>
              <a:t>It will take a significant increase in housing production for the rental supply to match such strong demand. </a:t>
            </a:r>
          </a:p>
          <a:p>
            <a:endParaRPr lang="en-US"/>
          </a:p>
          <a:p>
            <a:endParaRPr lang="en-US"/>
          </a:p>
        </p:txBody>
      </p:sp>
      <p:sp>
        <p:nvSpPr>
          <p:cNvPr id="4" name="Slide Number Placeholder 3"/>
          <p:cNvSpPr>
            <a:spLocks noGrp="1"/>
          </p:cNvSpPr>
          <p:nvPr>
            <p:ph type="sldNum" sz="quarter" idx="5"/>
          </p:nvPr>
        </p:nvSpPr>
        <p:spPr/>
        <p:txBody>
          <a:bodyPr/>
          <a:lstStyle/>
          <a:p>
            <a:fld id="{C71C20E9-BA22-9F4A-9C80-C8506BA1CD9E}" type="slidenum">
              <a:rPr lang="en-US" smtClean="0"/>
              <a:t>51</a:t>
            </a:fld>
            <a:endParaRPr lang="en-US"/>
          </a:p>
        </p:txBody>
      </p:sp>
    </p:spTree>
    <p:extLst>
      <p:ext uri="{BB962C8B-B14F-4D97-AF65-F5344CB8AC3E}">
        <p14:creationId xmlns:p14="http://schemas.microsoft.com/office/powerpoint/2010/main" val="2398483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I’ll begin with the soaring costs of housing.  </a:t>
            </a:r>
          </a:p>
          <a:p>
            <a:endParaRPr lang="en-US"/>
          </a:p>
        </p:txBody>
      </p:sp>
      <p:sp>
        <p:nvSpPr>
          <p:cNvPr id="4" name="Slide Number Placeholder 3"/>
          <p:cNvSpPr>
            <a:spLocks noGrp="1"/>
          </p:cNvSpPr>
          <p:nvPr>
            <p:ph type="sldNum" sz="quarter" idx="5"/>
          </p:nvPr>
        </p:nvSpPr>
        <p:spPr/>
        <p:txBody>
          <a:bodyPr/>
          <a:lstStyle/>
          <a:p>
            <a:fld id="{C71C20E9-BA22-9F4A-9C80-C8506BA1CD9E}" type="slidenum">
              <a:rPr lang="en-US" smtClean="0"/>
              <a:t>6</a:t>
            </a:fld>
            <a:endParaRPr lang="en-US"/>
          </a:p>
        </p:txBody>
      </p:sp>
    </p:spTree>
    <p:extLst>
      <p:ext uri="{BB962C8B-B14F-4D97-AF65-F5344CB8AC3E}">
        <p14:creationId xmlns:p14="http://schemas.microsoft.com/office/powerpoint/2010/main" val="1392931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1C20E9-BA22-9F4A-9C80-C8506BA1CD9E}" type="slidenum">
              <a:rPr lang="en-US" smtClean="0"/>
              <a:t>11</a:t>
            </a:fld>
            <a:endParaRPr lang="en-US"/>
          </a:p>
        </p:txBody>
      </p:sp>
    </p:spTree>
    <p:extLst>
      <p:ext uri="{BB962C8B-B14F-4D97-AF65-F5344CB8AC3E}">
        <p14:creationId xmlns:p14="http://schemas.microsoft.com/office/powerpoint/2010/main" val="1601637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figure shows the percentage point increase in cost burden shares by income and the cost burden rates by income for 2019 and 2020. Households making between $30,000 and $45,000 had by far the largest increase in cost burden rates at about 9 percentage points. Despite this increase, households making less than $30,000 continue to have the highest cost burden rate at 80 percent.</a:t>
            </a:r>
          </a:p>
        </p:txBody>
      </p:sp>
      <p:sp>
        <p:nvSpPr>
          <p:cNvPr id="4" name="Slide Number Placeholder 3"/>
          <p:cNvSpPr>
            <a:spLocks noGrp="1"/>
          </p:cNvSpPr>
          <p:nvPr>
            <p:ph type="sldNum" sz="quarter" idx="5"/>
          </p:nvPr>
        </p:nvSpPr>
        <p:spPr/>
        <p:txBody>
          <a:bodyPr/>
          <a:lstStyle/>
          <a:p>
            <a:fld id="{C71C20E9-BA22-9F4A-9C80-C8506BA1CD9E}" type="slidenum">
              <a:rPr lang="en-US" smtClean="0"/>
              <a:t>16</a:t>
            </a:fld>
            <a:endParaRPr lang="en-US"/>
          </a:p>
        </p:txBody>
      </p:sp>
    </p:spTree>
    <p:extLst>
      <p:ext uri="{BB962C8B-B14F-4D97-AF65-F5344CB8AC3E}">
        <p14:creationId xmlns:p14="http://schemas.microsoft.com/office/powerpoint/2010/main" val="2483386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1C20E9-BA22-9F4A-9C80-C8506BA1CD9E}" type="slidenum">
              <a:rPr lang="en-US" smtClean="0"/>
              <a:t>17</a:t>
            </a:fld>
            <a:endParaRPr lang="en-US"/>
          </a:p>
        </p:txBody>
      </p:sp>
    </p:spTree>
    <p:extLst>
      <p:ext uri="{BB962C8B-B14F-4D97-AF65-F5344CB8AC3E}">
        <p14:creationId xmlns:p14="http://schemas.microsoft.com/office/powerpoint/2010/main" val="4221794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1C20E9-BA22-9F4A-9C80-C8506BA1CD9E}" type="slidenum">
              <a:rPr lang="en-US" smtClean="0"/>
              <a:t>18</a:t>
            </a:fld>
            <a:endParaRPr lang="en-US"/>
          </a:p>
        </p:txBody>
      </p:sp>
    </p:spTree>
    <p:extLst>
      <p:ext uri="{BB962C8B-B14F-4D97-AF65-F5344CB8AC3E}">
        <p14:creationId xmlns:p14="http://schemas.microsoft.com/office/powerpoint/2010/main" val="312371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Single family construction still below 1 million units for the 11</a:t>
            </a:r>
            <a:r>
              <a:rPr lang="en-US" baseline="30000"/>
              <a:t>th</a:t>
            </a:r>
            <a:r>
              <a:rPr lang="en-US"/>
              <a:t> year in a row.  Prior to 2008 only 2 years where sf construction dipped below 1 million.</a:t>
            </a:r>
          </a:p>
          <a:p>
            <a:endParaRPr lang="en-US"/>
          </a:p>
          <a:p>
            <a:r>
              <a:rPr lang="en-US"/>
              <a:t>7 years into the recovery, total completions &amp; placements of 1.23 million well below</a:t>
            </a:r>
          </a:p>
          <a:p>
            <a:r>
              <a:rPr lang="en-US"/>
              <a:t>Historical annual average since 1980-2018 = 1.5 million</a:t>
            </a:r>
          </a:p>
        </p:txBody>
      </p:sp>
      <p:sp>
        <p:nvSpPr>
          <p:cNvPr id="4" name="Slide Number Placeholder 3"/>
          <p:cNvSpPr>
            <a:spLocks noGrp="1"/>
          </p:cNvSpPr>
          <p:nvPr>
            <p:ph type="sldNum" sz="quarter" idx="5"/>
          </p:nvPr>
        </p:nvSpPr>
        <p:spPr/>
        <p:txBody>
          <a:bodyPr/>
          <a:lstStyle/>
          <a:p>
            <a:fld id="{C71C20E9-BA22-9F4A-9C80-C8506BA1CD9E}" type="slidenum">
              <a:rPr lang="en-US" smtClean="0"/>
              <a:t>28</a:t>
            </a:fld>
            <a:endParaRPr lang="en-US"/>
          </a:p>
        </p:txBody>
      </p:sp>
    </p:spTree>
    <p:extLst>
      <p:ext uri="{BB962C8B-B14F-4D97-AF65-F5344CB8AC3E}">
        <p14:creationId xmlns:p14="http://schemas.microsoft.com/office/powerpoint/2010/main" val="9143946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0">
                <a:solidFill>
                  <a:srgbClr val="000000"/>
                </a:solidFill>
                <a:latin typeface="Adelle Rg"/>
              </a:rPr>
              <a:t>Soaring prices have kept many would-be homeowners in rental housing, contributing to the already strong growth in renter households. </a:t>
            </a:r>
          </a:p>
          <a:p>
            <a:endParaRPr lang="en-US" sz="1200" b="0" i="0" u="none" strike="noStrike" baseline="0">
              <a:solidFill>
                <a:srgbClr val="000000"/>
              </a:solidFill>
              <a:latin typeface="Adelle Rg"/>
            </a:endParaRPr>
          </a:p>
          <a:p>
            <a:r>
              <a:rPr lang="en-US" sz="1200" b="1" i="0" u="none" strike="noStrike" baseline="0">
                <a:solidFill>
                  <a:srgbClr val="000000"/>
                </a:solidFill>
                <a:latin typeface="Adelle Rg"/>
              </a:rPr>
              <a:t>Perhaps nowhere was the rebound in demand (and the imbalance between supply and demand) more apparent than in the apartment rental markets, as shown by this chart.</a:t>
            </a:r>
          </a:p>
          <a:p>
            <a:endParaRPr lang="en-US" sz="1200" b="0" i="0" u="none" strike="noStrike" baseline="0">
              <a:solidFill>
                <a:srgbClr val="000000"/>
              </a:solidFill>
              <a:latin typeface="Adelle Rg"/>
            </a:endParaRPr>
          </a:p>
          <a:p>
            <a:endParaRPr lang="en-US" sz="1200" b="0" i="0" u="none" strike="noStrike" baseline="0">
              <a:solidFill>
                <a:srgbClr val="000000"/>
              </a:solidFill>
              <a:latin typeface="Adelle Rg"/>
            </a:endParaRPr>
          </a:p>
          <a:p>
            <a:r>
              <a:rPr lang="en-US" sz="1200" b="0" i="0" u="none" strike="noStrike" baseline="0">
                <a:solidFill>
                  <a:srgbClr val="000000"/>
                </a:solidFill>
                <a:latin typeface="Adelle Rg"/>
              </a:rPr>
              <a:t>RealPage reports that net new leases for professionally managed apartment properties were up by 713,000 units in the first quarter of 2022 compared with a year earlier, the largest annual increase in net occupancy in records going back to 2000. </a:t>
            </a:r>
          </a:p>
          <a:p>
            <a:endParaRPr lang="en-US" sz="1200" b="0" i="0" u="none" strike="noStrike" baseline="0">
              <a:solidFill>
                <a:srgbClr val="000000"/>
              </a:solidFill>
              <a:latin typeface="Adelle Rg"/>
            </a:endParaRPr>
          </a:p>
          <a:p>
            <a:r>
              <a:rPr lang="en-US" sz="1200" b="0" i="0" u="none" strike="noStrike" baseline="0">
                <a:solidFill>
                  <a:srgbClr val="000000"/>
                </a:solidFill>
                <a:latin typeface="Adelle Rg"/>
              </a:rPr>
              <a:t>as RealPage data show, despite completions running at a robust 349,000 unit annual rate in the first quarter of 2022, the number of occupied apartments was rising at more than twice that pace  </a:t>
            </a:r>
          </a:p>
          <a:p>
            <a:r>
              <a:rPr lang="en-US" sz="1200" b="0" i="0" u="none" strike="noStrike" baseline="0">
                <a:solidFill>
                  <a:srgbClr val="000000"/>
                </a:solidFill>
                <a:latin typeface="Adelle Rg"/>
              </a:rPr>
              <a:t>over 700,000 occupied rental apartments in in a single year.</a:t>
            </a:r>
          </a:p>
          <a:p>
            <a:endParaRPr lang="en-US" sz="1200" b="0" i="0" u="none" strike="noStrike" baseline="0">
              <a:solidFill>
                <a:srgbClr val="000000"/>
              </a:solidFill>
              <a:latin typeface="Adelle Rg"/>
            </a:endParaRPr>
          </a:p>
          <a:p>
            <a:endParaRPr lang="en-US" sz="1200" b="0" i="0" u="none" strike="noStrike" baseline="0">
              <a:solidFill>
                <a:srgbClr val="000000"/>
              </a:solidFill>
              <a:latin typeface="Adelle Rg"/>
            </a:endParaRPr>
          </a:p>
          <a:p>
            <a:r>
              <a:rPr lang="en-US" sz="1200" b="0" i="0" u="none" strike="noStrike" baseline="0">
                <a:solidFill>
                  <a:srgbClr val="000000"/>
                </a:solidFill>
                <a:latin typeface="Adelle Rg"/>
              </a:rPr>
              <a:t>It will take a significant increase in housing production for the rental supply to match such strong demand. </a:t>
            </a:r>
          </a:p>
          <a:p>
            <a:endParaRPr lang="en-US"/>
          </a:p>
          <a:p>
            <a:endParaRPr lang="en-US"/>
          </a:p>
        </p:txBody>
      </p:sp>
      <p:sp>
        <p:nvSpPr>
          <p:cNvPr id="4" name="Slide Number Placeholder 3"/>
          <p:cNvSpPr>
            <a:spLocks noGrp="1"/>
          </p:cNvSpPr>
          <p:nvPr>
            <p:ph type="sldNum" sz="quarter" idx="5"/>
          </p:nvPr>
        </p:nvSpPr>
        <p:spPr/>
        <p:txBody>
          <a:bodyPr/>
          <a:lstStyle/>
          <a:p>
            <a:fld id="{C71C20E9-BA22-9F4A-9C80-C8506BA1CD9E}" type="slidenum">
              <a:rPr lang="en-US" smtClean="0"/>
              <a:t>29</a:t>
            </a:fld>
            <a:endParaRPr lang="en-US"/>
          </a:p>
        </p:txBody>
      </p:sp>
    </p:spTree>
    <p:extLst>
      <p:ext uri="{BB962C8B-B14F-4D97-AF65-F5344CB8AC3E}">
        <p14:creationId xmlns:p14="http://schemas.microsoft.com/office/powerpoint/2010/main" val="38043359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However, in 2022, the sharp rise in interest rates in early 2022 has had an enormous impact on the costs of homeownership, and priced many out of the market.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Indeed, the impact on monthly mortgage payments of the 2.0 percentage point hike in interest rates between late December 2021 and mid-April 2022 is equivalent to that of a 27 percent jump in home prices.</a:t>
            </a:r>
          </a:p>
          <a:p>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p>
            <a:r>
              <a:rPr lang="en-US" sz="1800" b="1">
                <a:effectLst/>
                <a:latin typeface="Calibri" panose="020F0502020204030204" pitchFamily="34" charset="0"/>
                <a:ea typeface="Calibri" panose="020F0502020204030204" pitchFamily="34" charset="0"/>
                <a:cs typeface="Times New Roman" panose="02020603050405020304" pitchFamily="18" charset="0"/>
              </a:rPr>
              <a:t>But with </a:t>
            </a:r>
            <a:r>
              <a:rPr lang="en-US" sz="1800" b="1" i="0" u="none" strike="noStrike" baseline="0">
                <a:solidFill>
                  <a:srgbClr val="000000"/>
                </a:solidFill>
                <a:latin typeface="Adelle Rg"/>
              </a:rPr>
              <a:t>prices continuing to rise along with interest rates, the savings and income needed to qualify for a home has skyrocketed over the past year.</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p>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r>
              <a:rPr lang="en-US" sz="1800">
                <a:effectLst/>
                <a:latin typeface="Calibri" panose="020F0502020204030204" pitchFamily="34" charset="0"/>
                <a:ea typeface="Calibri" panose="020F0502020204030204" pitchFamily="34" charset="0"/>
                <a:cs typeface="Times New Roman" panose="02020603050405020304" pitchFamily="18" charset="0"/>
              </a:rPr>
              <a:t>Under standard terms, the monthly mortgage payment on the median-priced home rose from $1,400 to a hefty $2,020.   </a:t>
            </a:r>
          </a:p>
          <a:p>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r>
              <a:rPr lang="en-US" sz="1800">
                <a:effectLst/>
                <a:latin typeface="Calibri" panose="020F0502020204030204" pitchFamily="34" charset="0"/>
                <a:ea typeface="Calibri" panose="020F0502020204030204" pitchFamily="34" charset="0"/>
                <a:cs typeface="Times New Roman" panose="02020603050405020304" pitchFamily="18" charset="0"/>
              </a:rPr>
              <a:t>The minimum income needed to afford these payments from $79,600 in April 2021 to $107,600 in April 2022—effectively pricing out some 4 million renter households with incomes in this range.</a:t>
            </a:r>
          </a:p>
          <a:p>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r>
              <a:rPr lang="en-US" sz="1800">
                <a:effectLst/>
                <a:latin typeface="Calibri" panose="020F0502020204030204" pitchFamily="34" charset="0"/>
                <a:ea typeface="Calibri" panose="020F0502020204030204" pitchFamily="34" charset="0"/>
                <a:cs typeface="Times New Roman" panose="02020603050405020304" pitchFamily="18" charset="0"/>
              </a:rPr>
              <a:t>Markets are cooling</a:t>
            </a:r>
          </a:p>
          <a:p>
            <a:pPr marL="285750" indent="-285750">
              <a:buFont typeface="Arial" panose="020B0604020202020204" pitchFamily="34" charset="0"/>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Indeed, the pace of home sales fell 14% between January and April, from 6.5 million units in January to 5.6 million units in April</a:t>
            </a:r>
          </a:p>
          <a:p>
            <a:pPr marL="285750" indent="-285750">
              <a:buFont typeface="Arial" panose="020B0604020202020204" pitchFamily="34" charset="0"/>
              <a:buChar cha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1800" b="0" i="0" u="none" strike="noStrike" baseline="0">
                <a:solidFill>
                  <a:srgbClr val="000000"/>
                </a:solidFill>
                <a:latin typeface="Adelle Rg"/>
              </a:rPr>
              <a:t>Mortgage Bankers Association reported average home purchase mortgage applications is down 16 percent year-over-year in mid-May</a:t>
            </a:r>
          </a:p>
          <a:p>
            <a:pPr marL="285750" indent="-285750">
              <a:buFont typeface="Arial" panose="020B0604020202020204" pitchFamily="34" charset="0"/>
              <a:buChar cha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1800" b="0" i="0" u="none" strike="noStrike" baseline="0">
                <a:solidFill>
                  <a:srgbClr val="000000"/>
                </a:solidFill>
                <a:latin typeface="Adelle Rg"/>
              </a:rPr>
              <a:t>In addition, the Michigan Surveys of Consumers reported that the share of households that considered it a good time to buy a home stood at just 35 percent in the first quarter of 2022, the lowest reading since the early 1980s. </a:t>
            </a:r>
          </a:p>
          <a:p>
            <a:endParaRPr lang="en-US" sz="1800" b="0" i="0" u="none" strike="noStrike" baseline="0">
              <a:solidFill>
                <a:srgbClr val="000000"/>
              </a:solidFill>
              <a:latin typeface="Adelle Rg"/>
            </a:endParaRPr>
          </a:p>
          <a:p>
            <a:endParaRPr lang="en-US" sz="1800" b="0" i="0" u="none" strike="noStrike" baseline="0">
              <a:solidFill>
                <a:srgbClr val="000000"/>
              </a:solidFill>
              <a:latin typeface="Adelle Rg"/>
            </a:endParaRPr>
          </a:p>
          <a:p>
            <a:r>
              <a:rPr lang="en-US" sz="1800" b="0" i="0" u="none" strike="noStrike" baseline="0">
                <a:solidFill>
                  <a:srgbClr val="000000"/>
                </a:solidFill>
                <a:latin typeface="Adelle Rg"/>
              </a:rPr>
              <a:t>Given the additional bump in interest rates in May, home sales are likely to slow even further.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Calibri" panose="020F0502020204030204" pitchFamily="34" charset="0"/>
                <a:ea typeface="Calibri" panose="020F0502020204030204" pitchFamily="34" charset="0"/>
                <a:cs typeface="Times New Roman" panose="02020603050405020304" pitchFamily="18" charset="0"/>
              </a:rPr>
              <a:t>Over half of outstanding mortgages in the fourth quarter of 2021 had interest rates below 4.0 percent, including 13 percent with rates below 3.0 percent. Homeowners with such low-rate mortgages may hesitate to sell if they have to take on new loans at substantially higher rates.</a:t>
            </a:r>
          </a:p>
          <a:p>
            <a:endParaRPr lang="en-US"/>
          </a:p>
        </p:txBody>
      </p:sp>
      <p:sp>
        <p:nvSpPr>
          <p:cNvPr id="4" name="Slide Number Placeholder 3"/>
          <p:cNvSpPr>
            <a:spLocks noGrp="1"/>
          </p:cNvSpPr>
          <p:nvPr>
            <p:ph type="sldNum" sz="quarter" idx="5"/>
          </p:nvPr>
        </p:nvSpPr>
        <p:spPr/>
        <p:txBody>
          <a:bodyPr/>
          <a:lstStyle/>
          <a:p>
            <a:fld id="{C71C20E9-BA22-9F4A-9C80-C8506BA1CD9E}" type="slidenum">
              <a:rPr lang="en-US" smtClean="0"/>
              <a:t>32</a:t>
            </a:fld>
            <a:endParaRPr lang="en-US"/>
          </a:p>
        </p:txBody>
      </p:sp>
    </p:spTree>
    <p:extLst>
      <p:ext uri="{BB962C8B-B14F-4D97-AF65-F5344CB8AC3E}">
        <p14:creationId xmlns:p14="http://schemas.microsoft.com/office/powerpoint/2010/main" val="3041238982"/>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Blu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79241D0-1FBC-4907-977C-2CFF4BEAFCD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20773" b="11365"/>
          <a:stretch/>
        </p:blipFill>
        <p:spPr>
          <a:xfrm>
            <a:off x="0" y="0"/>
            <a:ext cx="12192000" cy="5515897"/>
          </a:xfrm>
          <a:prstGeom prst="rect">
            <a:avLst/>
          </a:prstGeom>
        </p:spPr>
      </p:pic>
      <p:sp>
        <p:nvSpPr>
          <p:cNvPr id="15" name="Rectangle 14">
            <a:extLst>
              <a:ext uri="{FF2B5EF4-FFF2-40B4-BE49-F238E27FC236}">
                <a16:creationId xmlns:a16="http://schemas.microsoft.com/office/drawing/2014/main" id="{6D2059D3-0A72-4557-B645-7EE4A146AB21}"/>
              </a:ext>
            </a:extLst>
          </p:cNvPr>
          <p:cNvSpPr/>
          <p:nvPr userDrawn="1"/>
        </p:nvSpPr>
        <p:spPr>
          <a:xfrm>
            <a:off x="-1" y="0"/>
            <a:ext cx="12191999" cy="5603128"/>
          </a:xfrm>
          <a:prstGeom prst="rect">
            <a:avLst/>
          </a:prstGeom>
          <a:solidFill>
            <a:schemeClr val="accent3">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1352401B-C93F-4060-9522-E7F384FB6A9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23703" y="5695203"/>
            <a:ext cx="3593375" cy="1058049"/>
          </a:xfrm>
          <a:prstGeom prst="rect">
            <a:avLst/>
          </a:prstGeom>
        </p:spPr>
      </p:pic>
      <p:sp>
        <p:nvSpPr>
          <p:cNvPr id="2" name="Title 1">
            <a:extLst>
              <a:ext uri="{FF2B5EF4-FFF2-40B4-BE49-F238E27FC236}">
                <a16:creationId xmlns:a16="http://schemas.microsoft.com/office/drawing/2014/main" id="{D45218BC-4A83-4CC8-8A6B-0D3D62569F1A}"/>
              </a:ext>
            </a:extLst>
          </p:cNvPr>
          <p:cNvSpPr>
            <a:spLocks noGrp="1"/>
          </p:cNvSpPr>
          <p:nvPr>
            <p:ph type="ctrTitle"/>
          </p:nvPr>
        </p:nvSpPr>
        <p:spPr>
          <a:xfrm>
            <a:off x="477169" y="1160342"/>
            <a:ext cx="9144000" cy="1604238"/>
          </a:xfrm>
        </p:spPr>
        <p:txBody>
          <a:bodyPr anchor="b"/>
          <a:lstStyle>
            <a:lvl1pPr algn="l">
              <a:defRPr sz="4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B219AA75-54A8-46AA-9B20-0E97BF7CEDEB}"/>
              </a:ext>
            </a:extLst>
          </p:cNvPr>
          <p:cNvSpPr>
            <a:spLocks noGrp="1"/>
          </p:cNvSpPr>
          <p:nvPr>
            <p:ph type="subTitle" idx="1"/>
          </p:nvPr>
        </p:nvSpPr>
        <p:spPr>
          <a:xfrm>
            <a:off x="477169" y="2856655"/>
            <a:ext cx="9144000" cy="1655762"/>
          </a:xfrm>
        </p:spPr>
        <p:txBody>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1" name="Rectangle 20">
            <a:extLst>
              <a:ext uri="{FF2B5EF4-FFF2-40B4-BE49-F238E27FC236}">
                <a16:creationId xmlns:a16="http://schemas.microsoft.com/office/drawing/2014/main" id="{F7EA37A3-48D6-4A57-94EC-5DF2E598F733}"/>
              </a:ext>
            </a:extLst>
          </p:cNvPr>
          <p:cNvSpPr/>
          <p:nvPr userDrawn="1"/>
        </p:nvSpPr>
        <p:spPr>
          <a:xfrm>
            <a:off x="0" y="5459896"/>
            <a:ext cx="12192000" cy="14323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lide Number Placeholder 5">
            <a:extLst>
              <a:ext uri="{FF2B5EF4-FFF2-40B4-BE49-F238E27FC236}">
                <a16:creationId xmlns:a16="http://schemas.microsoft.com/office/drawing/2014/main" id="{B3281079-5AA8-4DE2-91CD-5627232EE7DD}"/>
              </a:ext>
            </a:extLst>
          </p:cNvPr>
          <p:cNvSpPr txBox="1">
            <a:spLocks/>
          </p:cNvSpPr>
          <p:nvPr userDrawn="1"/>
        </p:nvSpPr>
        <p:spPr>
          <a:xfrm>
            <a:off x="477169" y="6375575"/>
            <a:ext cx="7029100" cy="33601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a:solidFill>
                  <a:schemeClr val="tx1"/>
                </a:solidFill>
              </a:rPr>
              <a:t>© PRESIDENT AND FELLOWS OF HARVARD COLLEGE</a:t>
            </a:r>
          </a:p>
        </p:txBody>
      </p:sp>
    </p:spTree>
    <p:extLst>
      <p:ext uri="{BB962C8B-B14F-4D97-AF65-F5344CB8AC3E}">
        <p14:creationId xmlns:p14="http://schemas.microsoft.com/office/powerpoint/2010/main" val="22474665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 4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a:xfrm>
            <a:off x="267855" y="389130"/>
            <a:ext cx="11566879" cy="684186"/>
          </a:xfrm>
        </p:spPr>
        <p:txBody>
          <a:bodyPr anchor="b"/>
          <a:lstStyle/>
          <a:p>
            <a:r>
              <a:rPr lang="en-US"/>
              <a:t>Click to edit Master title style</a:t>
            </a:r>
          </a:p>
        </p:txBody>
      </p:sp>
      <p:sp>
        <p:nvSpPr>
          <p:cNvPr id="3" name="Content Placeholder 2">
            <a:extLst>
              <a:ext uri="{FF2B5EF4-FFF2-40B4-BE49-F238E27FC236}">
                <a16:creationId xmlns:a16="http://schemas.microsoft.com/office/drawing/2014/main" id="{EB971784-B986-4B4E-B371-3E3946987CC9}"/>
              </a:ext>
            </a:extLst>
          </p:cNvPr>
          <p:cNvSpPr>
            <a:spLocks noGrp="1"/>
          </p:cNvSpPr>
          <p:nvPr>
            <p:ph idx="1"/>
          </p:nvPr>
        </p:nvSpPr>
        <p:spPr>
          <a:xfrm>
            <a:off x="267856" y="1813810"/>
            <a:ext cx="5583110" cy="39631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9FA4814D-52BE-418C-9DA8-963592A0674B}"/>
              </a:ext>
            </a:extLst>
          </p:cNvPr>
          <p:cNvSpPr>
            <a:spLocks noGrp="1"/>
          </p:cNvSpPr>
          <p:nvPr>
            <p:ph type="body" sz="quarter" idx="10" hasCustomPrompt="1"/>
          </p:nvPr>
        </p:nvSpPr>
        <p:spPr>
          <a:xfrm>
            <a:off x="267856" y="1110844"/>
            <a:ext cx="11566878" cy="388938"/>
          </a:xfrm>
        </p:spPr>
        <p:txBody>
          <a:bodyPr/>
          <a:lstStyle>
            <a:lvl1pPr marL="0" indent="0">
              <a:buNone/>
              <a:defRPr sz="2000" cap="all"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6" name="Picture Placeholder 5">
            <a:extLst>
              <a:ext uri="{FF2B5EF4-FFF2-40B4-BE49-F238E27FC236}">
                <a16:creationId xmlns:a16="http://schemas.microsoft.com/office/drawing/2014/main" id="{908F56CC-0B5B-4096-93F8-59E4C49B1730}"/>
              </a:ext>
            </a:extLst>
          </p:cNvPr>
          <p:cNvSpPr>
            <a:spLocks noGrp="1"/>
          </p:cNvSpPr>
          <p:nvPr>
            <p:ph type="pic" sz="quarter" idx="12"/>
          </p:nvPr>
        </p:nvSpPr>
        <p:spPr>
          <a:xfrm>
            <a:off x="6251497" y="1814513"/>
            <a:ext cx="2697480" cy="2067629"/>
          </a:xfrm>
        </p:spPr>
        <p:txBody>
          <a:bodyPr/>
          <a:lstStyle>
            <a:lvl1pPr marL="0" indent="0" algn="ctr">
              <a:buNone/>
              <a:defRPr/>
            </a:lvl1pPr>
          </a:lstStyle>
          <a:p>
            <a:endParaRPr lang="en-US"/>
          </a:p>
        </p:txBody>
      </p:sp>
      <p:sp>
        <p:nvSpPr>
          <p:cNvPr id="7" name="Picture Placeholder 5">
            <a:extLst>
              <a:ext uri="{FF2B5EF4-FFF2-40B4-BE49-F238E27FC236}">
                <a16:creationId xmlns:a16="http://schemas.microsoft.com/office/drawing/2014/main" id="{B45095E1-4997-493B-AF7D-52569BF2AC9A}"/>
              </a:ext>
            </a:extLst>
          </p:cNvPr>
          <p:cNvSpPr>
            <a:spLocks noGrp="1"/>
          </p:cNvSpPr>
          <p:nvPr>
            <p:ph type="pic" sz="quarter" idx="13"/>
          </p:nvPr>
        </p:nvSpPr>
        <p:spPr>
          <a:xfrm>
            <a:off x="9137254" y="1813809"/>
            <a:ext cx="2697480" cy="2067629"/>
          </a:xfrm>
        </p:spPr>
        <p:txBody>
          <a:bodyPr/>
          <a:lstStyle>
            <a:lvl1pPr marL="0" indent="0" algn="ctr">
              <a:buNone/>
              <a:defRPr/>
            </a:lvl1pPr>
          </a:lstStyle>
          <a:p>
            <a:endParaRPr lang="en-US"/>
          </a:p>
        </p:txBody>
      </p:sp>
      <p:sp>
        <p:nvSpPr>
          <p:cNvPr id="9" name="Picture Placeholder 5">
            <a:extLst>
              <a:ext uri="{FF2B5EF4-FFF2-40B4-BE49-F238E27FC236}">
                <a16:creationId xmlns:a16="http://schemas.microsoft.com/office/drawing/2014/main" id="{C16DB386-C170-4987-8892-EE1429EBA450}"/>
              </a:ext>
            </a:extLst>
          </p:cNvPr>
          <p:cNvSpPr>
            <a:spLocks noGrp="1"/>
          </p:cNvSpPr>
          <p:nvPr>
            <p:ph type="pic" sz="quarter" idx="14"/>
          </p:nvPr>
        </p:nvSpPr>
        <p:spPr>
          <a:xfrm>
            <a:off x="6251497" y="4079042"/>
            <a:ext cx="2697480" cy="2067629"/>
          </a:xfrm>
        </p:spPr>
        <p:txBody>
          <a:bodyPr/>
          <a:lstStyle>
            <a:lvl1pPr marL="0" indent="0" algn="ctr">
              <a:buNone/>
              <a:defRPr/>
            </a:lvl1pPr>
          </a:lstStyle>
          <a:p>
            <a:endParaRPr lang="en-US"/>
          </a:p>
        </p:txBody>
      </p:sp>
      <p:sp>
        <p:nvSpPr>
          <p:cNvPr id="10" name="Picture Placeholder 5">
            <a:extLst>
              <a:ext uri="{FF2B5EF4-FFF2-40B4-BE49-F238E27FC236}">
                <a16:creationId xmlns:a16="http://schemas.microsoft.com/office/drawing/2014/main" id="{A1296044-48B0-4A64-BBCD-3F1CD0AC0F65}"/>
              </a:ext>
            </a:extLst>
          </p:cNvPr>
          <p:cNvSpPr>
            <a:spLocks noGrp="1"/>
          </p:cNvSpPr>
          <p:nvPr>
            <p:ph type="pic" sz="quarter" idx="15"/>
          </p:nvPr>
        </p:nvSpPr>
        <p:spPr>
          <a:xfrm>
            <a:off x="9137254" y="4078338"/>
            <a:ext cx="2697480" cy="2067629"/>
          </a:xfrm>
        </p:spPr>
        <p:txBody>
          <a:bodyPr/>
          <a:lstStyle>
            <a:lvl1pPr marL="0" indent="0" algn="ctr">
              <a:buNone/>
              <a:defRPr/>
            </a:lvl1pPr>
          </a:lstStyle>
          <a:p>
            <a:endParaRPr lang="en-US"/>
          </a:p>
        </p:txBody>
      </p:sp>
      <p:sp>
        <p:nvSpPr>
          <p:cNvPr id="11" name="Text Placeholder 5">
            <a:extLst>
              <a:ext uri="{FF2B5EF4-FFF2-40B4-BE49-F238E27FC236}">
                <a16:creationId xmlns:a16="http://schemas.microsoft.com/office/drawing/2014/main" id="{CCDBCDD6-797E-45DB-ACC0-564ABB16C2B1}"/>
              </a:ext>
            </a:extLst>
          </p:cNvPr>
          <p:cNvSpPr>
            <a:spLocks noGrp="1"/>
          </p:cNvSpPr>
          <p:nvPr>
            <p:ph type="body" sz="quarter" idx="16"/>
          </p:nvPr>
        </p:nvSpPr>
        <p:spPr>
          <a:xfrm>
            <a:off x="267855" y="5927834"/>
            <a:ext cx="5828145"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1453386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ubtitle, 2 Photos lef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4D03D30-5028-4EBD-AD71-A38E5D97611F}"/>
              </a:ext>
            </a:extLst>
          </p:cNvPr>
          <p:cNvSpPr>
            <a:spLocks noGrp="1"/>
          </p:cNvSpPr>
          <p:nvPr>
            <p:ph type="pic" sz="quarter" idx="12"/>
          </p:nvPr>
        </p:nvSpPr>
        <p:spPr>
          <a:xfrm>
            <a:off x="268289" y="1814513"/>
            <a:ext cx="3252425" cy="1885706"/>
          </a:xfrm>
        </p:spPr>
        <p:txBody>
          <a:bodyPr/>
          <a:lstStyle>
            <a:lvl1pPr marL="0" indent="0" algn="ctr">
              <a:buNone/>
              <a:defRPr/>
            </a:lvl1pPr>
          </a:lstStyle>
          <a:p>
            <a:endParaRPr lang="en-US"/>
          </a:p>
        </p:txBody>
      </p:sp>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a:xfrm>
            <a:off x="267855" y="389130"/>
            <a:ext cx="11566879" cy="684186"/>
          </a:xfrm>
        </p:spPr>
        <p:txBody>
          <a:bodyPr anchor="b"/>
          <a:lstStyle/>
          <a:p>
            <a:r>
              <a:rPr lang="en-US"/>
              <a:t>Click to edit Master title style</a:t>
            </a:r>
          </a:p>
        </p:txBody>
      </p:sp>
      <p:sp>
        <p:nvSpPr>
          <p:cNvPr id="8" name="Text Placeholder 7">
            <a:extLst>
              <a:ext uri="{FF2B5EF4-FFF2-40B4-BE49-F238E27FC236}">
                <a16:creationId xmlns:a16="http://schemas.microsoft.com/office/drawing/2014/main" id="{9FA4814D-52BE-418C-9DA8-963592A0674B}"/>
              </a:ext>
            </a:extLst>
          </p:cNvPr>
          <p:cNvSpPr>
            <a:spLocks noGrp="1"/>
          </p:cNvSpPr>
          <p:nvPr>
            <p:ph type="body" sz="quarter" idx="10" hasCustomPrompt="1"/>
          </p:nvPr>
        </p:nvSpPr>
        <p:spPr>
          <a:xfrm>
            <a:off x="267856" y="1110844"/>
            <a:ext cx="11566878" cy="388938"/>
          </a:xfrm>
        </p:spPr>
        <p:txBody>
          <a:bodyPr/>
          <a:lstStyle>
            <a:lvl1pPr marL="0" indent="0">
              <a:buNone/>
              <a:defRPr sz="2000" cap="all"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5" name="Content Placeholder 2">
            <a:extLst>
              <a:ext uri="{FF2B5EF4-FFF2-40B4-BE49-F238E27FC236}">
                <a16:creationId xmlns:a16="http://schemas.microsoft.com/office/drawing/2014/main" id="{5B7EA90F-B53C-43B5-B4EE-A433E40C0216}"/>
              </a:ext>
            </a:extLst>
          </p:cNvPr>
          <p:cNvSpPr>
            <a:spLocks noGrp="1"/>
          </p:cNvSpPr>
          <p:nvPr>
            <p:ph idx="11"/>
          </p:nvPr>
        </p:nvSpPr>
        <p:spPr>
          <a:xfrm>
            <a:off x="3684977" y="3891207"/>
            <a:ext cx="8145684" cy="18857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a:extLst>
              <a:ext uri="{FF2B5EF4-FFF2-40B4-BE49-F238E27FC236}">
                <a16:creationId xmlns:a16="http://schemas.microsoft.com/office/drawing/2014/main" id="{8DC4E004-BD0E-44D9-AA14-35B709D6E49D}"/>
              </a:ext>
            </a:extLst>
          </p:cNvPr>
          <p:cNvSpPr>
            <a:spLocks noGrp="1"/>
          </p:cNvSpPr>
          <p:nvPr>
            <p:ph type="body" sz="quarter" idx="13"/>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Edit Master text styles</a:t>
            </a:r>
          </a:p>
        </p:txBody>
      </p:sp>
      <p:sp>
        <p:nvSpPr>
          <p:cNvPr id="9" name="Picture Placeholder 5">
            <a:extLst>
              <a:ext uri="{FF2B5EF4-FFF2-40B4-BE49-F238E27FC236}">
                <a16:creationId xmlns:a16="http://schemas.microsoft.com/office/drawing/2014/main" id="{407BB67D-DEFF-4B72-AA52-18BFBE5B79C7}"/>
              </a:ext>
            </a:extLst>
          </p:cNvPr>
          <p:cNvSpPr>
            <a:spLocks noGrp="1"/>
          </p:cNvSpPr>
          <p:nvPr>
            <p:ph type="pic" sz="quarter" idx="14"/>
          </p:nvPr>
        </p:nvSpPr>
        <p:spPr>
          <a:xfrm>
            <a:off x="268289" y="3891207"/>
            <a:ext cx="3252425" cy="1885706"/>
          </a:xfrm>
        </p:spPr>
        <p:txBody>
          <a:bodyPr/>
          <a:lstStyle>
            <a:lvl1pPr marL="0" indent="0" algn="ctr">
              <a:buNone/>
              <a:defRPr/>
            </a:lvl1pPr>
          </a:lstStyle>
          <a:p>
            <a:endParaRPr lang="en-US"/>
          </a:p>
        </p:txBody>
      </p:sp>
      <p:sp>
        <p:nvSpPr>
          <p:cNvPr id="10" name="Content Placeholder 2">
            <a:extLst>
              <a:ext uri="{FF2B5EF4-FFF2-40B4-BE49-F238E27FC236}">
                <a16:creationId xmlns:a16="http://schemas.microsoft.com/office/drawing/2014/main" id="{6DC4EBAD-6AB3-40EB-B022-E42BCA95EE2B}"/>
              </a:ext>
            </a:extLst>
          </p:cNvPr>
          <p:cNvSpPr>
            <a:spLocks noGrp="1"/>
          </p:cNvSpPr>
          <p:nvPr>
            <p:ph idx="15"/>
          </p:nvPr>
        </p:nvSpPr>
        <p:spPr>
          <a:xfrm>
            <a:off x="3684977" y="1814513"/>
            <a:ext cx="8145684" cy="18857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95001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ubtitle, 2 Photos righ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4D03D30-5028-4EBD-AD71-A38E5D97611F}"/>
              </a:ext>
            </a:extLst>
          </p:cNvPr>
          <p:cNvSpPr>
            <a:spLocks noGrp="1"/>
          </p:cNvSpPr>
          <p:nvPr>
            <p:ph type="pic" sz="quarter" idx="12"/>
          </p:nvPr>
        </p:nvSpPr>
        <p:spPr>
          <a:xfrm>
            <a:off x="8578236" y="1814513"/>
            <a:ext cx="3252425" cy="1885706"/>
          </a:xfrm>
        </p:spPr>
        <p:txBody>
          <a:bodyPr/>
          <a:lstStyle>
            <a:lvl1pPr marL="0" indent="0" algn="ctr">
              <a:buNone/>
              <a:defRPr/>
            </a:lvl1pPr>
          </a:lstStyle>
          <a:p>
            <a:endParaRPr lang="en-US"/>
          </a:p>
        </p:txBody>
      </p:sp>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a:xfrm>
            <a:off x="267855" y="389130"/>
            <a:ext cx="11566879" cy="684186"/>
          </a:xfrm>
        </p:spPr>
        <p:txBody>
          <a:bodyPr anchor="b"/>
          <a:lstStyle/>
          <a:p>
            <a:r>
              <a:rPr lang="en-US"/>
              <a:t>Click to edit Master title style</a:t>
            </a:r>
          </a:p>
        </p:txBody>
      </p:sp>
      <p:sp>
        <p:nvSpPr>
          <p:cNvPr id="8" name="Text Placeholder 7">
            <a:extLst>
              <a:ext uri="{FF2B5EF4-FFF2-40B4-BE49-F238E27FC236}">
                <a16:creationId xmlns:a16="http://schemas.microsoft.com/office/drawing/2014/main" id="{9FA4814D-52BE-418C-9DA8-963592A0674B}"/>
              </a:ext>
            </a:extLst>
          </p:cNvPr>
          <p:cNvSpPr>
            <a:spLocks noGrp="1"/>
          </p:cNvSpPr>
          <p:nvPr>
            <p:ph type="body" sz="quarter" idx="10" hasCustomPrompt="1"/>
          </p:nvPr>
        </p:nvSpPr>
        <p:spPr>
          <a:xfrm>
            <a:off x="267856" y="1110844"/>
            <a:ext cx="11566878" cy="388938"/>
          </a:xfrm>
        </p:spPr>
        <p:txBody>
          <a:bodyPr/>
          <a:lstStyle>
            <a:lvl1pPr marL="0" indent="0">
              <a:buNone/>
              <a:defRPr sz="2000" cap="all"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5" name="Content Placeholder 2">
            <a:extLst>
              <a:ext uri="{FF2B5EF4-FFF2-40B4-BE49-F238E27FC236}">
                <a16:creationId xmlns:a16="http://schemas.microsoft.com/office/drawing/2014/main" id="{5B7EA90F-B53C-43B5-B4EE-A433E40C0216}"/>
              </a:ext>
            </a:extLst>
          </p:cNvPr>
          <p:cNvSpPr>
            <a:spLocks noGrp="1"/>
          </p:cNvSpPr>
          <p:nvPr>
            <p:ph idx="11"/>
          </p:nvPr>
        </p:nvSpPr>
        <p:spPr>
          <a:xfrm>
            <a:off x="267856" y="3891207"/>
            <a:ext cx="8145684" cy="18857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a:extLst>
              <a:ext uri="{FF2B5EF4-FFF2-40B4-BE49-F238E27FC236}">
                <a16:creationId xmlns:a16="http://schemas.microsoft.com/office/drawing/2014/main" id="{8DC4E004-BD0E-44D9-AA14-35B709D6E49D}"/>
              </a:ext>
            </a:extLst>
          </p:cNvPr>
          <p:cNvSpPr>
            <a:spLocks noGrp="1"/>
          </p:cNvSpPr>
          <p:nvPr>
            <p:ph type="body" sz="quarter" idx="13"/>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Edit Master text styles</a:t>
            </a:r>
          </a:p>
        </p:txBody>
      </p:sp>
      <p:sp>
        <p:nvSpPr>
          <p:cNvPr id="9" name="Picture Placeholder 5">
            <a:extLst>
              <a:ext uri="{FF2B5EF4-FFF2-40B4-BE49-F238E27FC236}">
                <a16:creationId xmlns:a16="http://schemas.microsoft.com/office/drawing/2014/main" id="{407BB67D-DEFF-4B72-AA52-18BFBE5B79C7}"/>
              </a:ext>
            </a:extLst>
          </p:cNvPr>
          <p:cNvSpPr>
            <a:spLocks noGrp="1"/>
          </p:cNvSpPr>
          <p:nvPr>
            <p:ph type="pic" sz="quarter" idx="14"/>
          </p:nvPr>
        </p:nvSpPr>
        <p:spPr>
          <a:xfrm>
            <a:off x="8578236" y="3891207"/>
            <a:ext cx="3252425" cy="1885706"/>
          </a:xfrm>
        </p:spPr>
        <p:txBody>
          <a:bodyPr/>
          <a:lstStyle>
            <a:lvl1pPr marL="0" indent="0" algn="ctr">
              <a:buNone/>
              <a:defRPr/>
            </a:lvl1pPr>
          </a:lstStyle>
          <a:p>
            <a:endParaRPr lang="en-US"/>
          </a:p>
        </p:txBody>
      </p:sp>
      <p:sp>
        <p:nvSpPr>
          <p:cNvPr id="10" name="Content Placeholder 2">
            <a:extLst>
              <a:ext uri="{FF2B5EF4-FFF2-40B4-BE49-F238E27FC236}">
                <a16:creationId xmlns:a16="http://schemas.microsoft.com/office/drawing/2014/main" id="{6DC4EBAD-6AB3-40EB-B022-E42BCA95EE2B}"/>
              </a:ext>
            </a:extLst>
          </p:cNvPr>
          <p:cNvSpPr>
            <a:spLocks noGrp="1"/>
          </p:cNvSpPr>
          <p:nvPr>
            <p:ph idx="15"/>
          </p:nvPr>
        </p:nvSpPr>
        <p:spPr>
          <a:xfrm>
            <a:off x="267856" y="1814513"/>
            <a:ext cx="8145684" cy="18857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52218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Photo Collage">
    <p:spTree>
      <p:nvGrpSpPr>
        <p:cNvPr id="1" name=""/>
        <p:cNvGrpSpPr/>
        <p:nvPr/>
      </p:nvGrpSpPr>
      <p:grpSpPr>
        <a:xfrm>
          <a:off x="0" y="0"/>
          <a:ext cx="0" cy="0"/>
          <a:chOff x="0" y="0"/>
          <a:chExt cx="0" cy="0"/>
        </a:xfrm>
      </p:grpSpPr>
      <p:sp>
        <p:nvSpPr>
          <p:cNvPr id="16" name="Picture Placeholder 5">
            <a:extLst>
              <a:ext uri="{FF2B5EF4-FFF2-40B4-BE49-F238E27FC236}">
                <a16:creationId xmlns:a16="http://schemas.microsoft.com/office/drawing/2014/main" id="{F3055A2C-8277-4488-B37E-F78097B654D3}"/>
              </a:ext>
            </a:extLst>
          </p:cNvPr>
          <p:cNvSpPr>
            <a:spLocks noGrp="1"/>
          </p:cNvSpPr>
          <p:nvPr>
            <p:ph type="pic" sz="quarter" idx="13"/>
          </p:nvPr>
        </p:nvSpPr>
        <p:spPr>
          <a:xfrm>
            <a:off x="-1" y="143230"/>
            <a:ext cx="5972175" cy="3216117"/>
          </a:xfrm>
        </p:spPr>
        <p:txBody>
          <a:bodyPr/>
          <a:lstStyle>
            <a:lvl1pPr marL="0" indent="0" algn="ctr">
              <a:buNone/>
              <a:defRPr/>
            </a:lvl1pPr>
          </a:lstStyle>
          <a:p>
            <a:endParaRPr lang="en-US"/>
          </a:p>
        </p:txBody>
      </p:sp>
      <p:sp>
        <p:nvSpPr>
          <p:cNvPr id="17" name="Picture Placeholder 5">
            <a:extLst>
              <a:ext uri="{FF2B5EF4-FFF2-40B4-BE49-F238E27FC236}">
                <a16:creationId xmlns:a16="http://schemas.microsoft.com/office/drawing/2014/main" id="{FA131B00-87C6-40B8-9DCE-9557AE391646}"/>
              </a:ext>
            </a:extLst>
          </p:cNvPr>
          <p:cNvSpPr>
            <a:spLocks noGrp="1"/>
          </p:cNvSpPr>
          <p:nvPr>
            <p:ph type="pic" sz="quarter" idx="14"/>
          </p:nvPr>
        </p:nvSpPr>
        <p:spPr>
          <a:xfrm>
            <a:off x="6096000" y="143231"/>
            <a:ext cx="3759200" cy="1971319"/>
          </a:xfrm>
        </p:spPr>
        <p:txBody>
          <a:bodyPr/>
          <a:lstStyle>
            <a:lvl1pPr marL="0" indent="0" algn="ctr">
              <a:buNone/>
              <a:defRPr/>
            </a:lvl1pPr>
          </a:lstStyle>
          <a:p>
            <a:endParaRPr lang="en-US"/>
          </a:p>
        </p:txBody>
      </p:sp>
      <p:sp>
        <p:nvSpPr>
          <p:cNvPr id="18" name="Picture Placeholder 5">
            <a:extLst>
              <a:ext uri="{FF2B5EF4-FFF2-40B4-BE49-F238E27FC236}">
                <a16:creationId xmlns:a16="http://schemas.microsoft.com/office/drawing/2014/main" id="{04D1C248-FF21-4D6A-A781-471EE2CA2DF5}"/>
              </a:ext>
            </a:extLst>
          </p:cNvPr>
          <p:cNvSpPr>
            <a:spLocks noGrp="1"/>
          </p:cNvSpPr>
          <p:nvPr>
            <p:ph type="pic" sz="quarter" idx="15"/>
          </p:nvPr>
        </p:nvSpPr>
        <p:spPr>
          <a:xfrm>
            <a:off x="9979024" y="143231"/>
            <a:ext cx="2212976" cy="1971319"/>
          </a:xfrm>
        </p:spPr>
        <p:txBody>
          <a:bodyPr/>
          <a:lstStyle>
            <a:lvl1pPr marL="0" indent="0" algn="ctr">
              <a:buNone/>
              <a:defRPr/>
            </a:lvl1pPr>
          </a:lstStyle>
          <a:p>
            <a:endParaRPr lang="en-US"/>
          </a:p>
        </p:txBody>
      </p:sp>
      <p:sp>
        <p:nvSpPr>
          <p:cNvPr id="19" name="Picture Placeholder 5">
            <a:extLst>
              <a:ext uri="{FF2B5EF4-FFF2-40B4-BE49-F238E27FC236}">
                <a16:creationId xmlns:a16="http://schemas.microsoft.com/office/drawing/2014/main" id="{0518E55D-652C-4347-A1DB-F7EB0A6803F2}"/>
              </a:ext>
            </a:extLst>
          </p:cNvPr>
          <p:cNvSpPr>
            <a:spLocks noGrp="1"/>
          </p:cNvSpPr>
          <p:nvPr>
            <p:ph type="pic" sz="quarter" idx="16"/>
          </p:nvPr>
        </p:nvSpPr>
        <p:spPr>
          <a:xfrm>
            <a:off x="-2" y="3471861"/>
            <a:ext cx="3708401" cy="3386139"/>
          </a:xfrm>
        </p:spPr>
        <p:txBody>
          <a:bodyPr/>
          <a:lstStyle>
            <a:lvl1pPr marL="0" indent="0" algn="ctr">
              <a:buNone/>
              <a:defRPr/>
            </a:lvl1pPr>
          </a:lstStyle>
          <a:p>
            <a:endParaRPr lang="en-US"/>
          </a:p>
        </p:txBody>
      </p:sp>
      <p:sp>
        <p:nvSpPr>
          <p:cNvPr id="20" name="Picture Placeholder 5">
            <a:extLst>
              <a:ext uri="{FF2B5EF4-FFF2-40B4-BE49-F238E27FC236}">
                <a16:creationId xmlns:a16="http://schemas.microsoft.com/office/drawing/2014/main" id="{699B992D-E681-45B5-B04D-F5D30582B628}"/>
              </a:ext>
            </a:extLst>
          </p:cNvPr>
          <p:cNvSpPr>
            <a:spLocks noGrp="1"/>
          </p:cNvSpPr>
          <p:nvPr>
            <p:ph type="pic" sz="quarter" idx="17"/>
          </p:nvPr>
        </p:nvSpPr>
        <p:spPr>
          <a:xfrm>
            <a:off x="3832225" y="3471861"/>
            <a:ext cx="2139949" cy="1900238"/>
          </a:xfrm>
        </p:spPr>
        <p:txBody>
          <a:bodyPr/>
          <a:lstStyle>
            <a:lvl1pPr marL="0" indent="0" algn="ctr">
              <a:buNone/>
              <a:defRPr/>
            </a:lvl1pPr>
          </a:lstStyle>
          <a:p>
            <a:endParaRPr lang="en-US"/>
          </a:p>
        </p:txBody>
      </p:sp>
      <p:sp>
        <p:nvSpPr>
          <p:cNvPr id="21" name="Picture Placeholder 5">
            <a:extLst>
              <a:ext uri="{FF2B5EF4-FFF2-40B4-BE49-F238E27FC236}">
                <a16:creationId xmlns:a16="http://schemas.microsoft.com/office/drawing/2014/main" id="{4DA04CDE-EDF5-44D4-B5E5-CCF0EDC6E45A}"/>
              </a:ext>
            </a:extLst>
          </p:cNvPr>
          <p:cNvSpPr>
            <a:spLocks noGrp="1"/>
          </p:cNvSpPr>
          <p:nvPr>
            <p:ph type="pic" sz="quarter" idx="18"/>
          </p:nvPr>
        </p:nvSpPr>
        <p:spPr>
          <a:xfrm>
            <a:off x="3832225" y="5484613"/>
            <a:ext cx="2139949" cy="1373387"/>
          </a:xfrm>
        </p:spPr>
        <p:txBody>
          <a:bodyPr/>
          <a:lstStyle>
            <a:lvl1pPr marL="0" indent="0" algn="ctr">
              <a:buNone/>
              <a:defRPr/>
            </a:lvl1pPr>
          </a:lstStyle>
          <a:p>
            <a:endParaRPr lang="en-US"/>
          </a:p>
        </p:txBody>
      </p:sp>
      <p:sp>
        <p:nvSpPr>
          <p:cNvPr id="22" name="Picture Placeholder 5">
            <a:extLst>
              <a:ext uri="{FF2B5EF4-FFF2-40B4-BE49-F238E27FC236}">
                <a16:creationId xmlns:a16="http://schemas.microsoft.com/office/drawing/2014/main" id="{2692513D-6917-4F27-9DAC-67B5101F3E85}"/>
              </a:ext>
            </a:extLst>
          </p:cNvPr>
          <p:cNvSpPr>
            <a:spLocks noGrp="1"/>
          </p:cNvSpPr>
          <p:nvPr>
            <p:ph type="pic" sz="quarter" idx="19"/>
          </p:nvPr>
        </p:nvSpPr>
        <p:spPr>
          <a:xfrm>
            <a:off x="6096000" y="2226039"/>
            <a:ext cx="6096000" cy="4631961"/>
          </a:xfrm>
        </p:spPr>
        <p:txBody>
          <a:bodyPr/>
          <a:lstStyle>
            <a:lvl1pPr marL="0" indent="0" algn="ctr">
              <a:buNone/>
              <a:defRPr/>
            </a:lvl1pPr>
          </a:lstStyle>
          <a:p>
            <a:endParaRPr lang="en-US"/>
          </a:p>
        </p:txBody>
      </p:sp>
      <p:sp>
        <p:nvSpPr>
          <p:cNvPr id="23" name="Rectangle 22">
            <a:extLst>
              <a:ext uri="{FF2B5EF4-FFF2-40B4-BE49-F238E27FC236}">
                <a16:creationId xmlns:a16="http://schemas.microsoft.com/office/drawing/2014/main" id="{3AF2F04D-CE50-42FA-9B39-08369465246C}"/>
              </a:ext>
            </a:extLst>
          </p:cNvPr>
          <p:cNvSpPr/>
          <p:nvPr userDrawn="1"/>
        </p:nvSpPr>
        <p:spPr>
          <a:xfrm>
            <a:off x="0" y="0"/>
            <a:ext cx="12192000" cy="1432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77434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p:txBody>
          <a:bodyPr/>
          <a:lstStyle/>
          <a:p>
            <a:r>
              <a:rPr lang="en-US"/>
              <a:t>Click to edit Master title style</a:t>
            </a:r>
          </a:p>
        </p:txBody>
      </p:sp>
      <p:sp>
        <p:nvSpPr>
          <p:cNvPr id="6" name="Text Placeholder 5">
            <a:extLst>
              <a:ext uri="{FF2B5EF4-FFF2-40B4-BE49-F238E27FC236}">
                <a16:creationId xmlns:a16="http://schemas.microsoft.com/office/drawing/2014/main" id="{469258DD-0A3A-4207-AD6B-320BD804B3C4}"/>
              </a:ext>
            </a:extLst>
          </p:cNvPr>
          <p:cNvSpPr>
            <a:spLocks noGrp="1"/>
          </p:cNvSpPr>
          <p:nvPr>
            <p:ph type="body" sz="quarter" idx="10"/>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Edit Master text styles</a:t>
            </a:r>
          </a:p>
        </p:txBody>
      </p:sp>
      <p:sp>
        <p:nvSpPr>
          <p:cNvPr id="5" name="Chart Placeholder 4">
            <a:extLst>
              <a:ext uri="{FF2B5EF4-FFF2-40B4-BE49-F238E27FC236}">
                <a16:creationId xmlns:a16="http://schemas.microsoft.com/office/drawing/2014/main" id="{4A0EEC95-AF1F-4444-AA02-EF97927CD725}"/>
              </a:ext>
            </a:extLst>
          </p:cNvPr>
          <p:cNvSpPr>
            <a:spLocks noGrp="1"/>
          </p:cNvSpPr>
          <p:nvPr>
            <p:ph type="chart" sz="quarter" idx="11"/>
          </p:nvPr>
        </p:nvSpPr>
        <p:spPr>
          <a:xfrm>
            <a:off x="268288" y="1264829"/>
            <a:ext cx="11566446" cy="4457330"/>
          </a:xfrm>
        </p:spPr>
        <p:txBody>
          <a:bodyPr/>
          <a:lstStyle>
            <a:lvl1pPr marL="0" indent="0" algn="ctr">
              <a:buNone/>
              <a:defRPr/>
            </a:lvl1pPr>
          </a:lstStyle>
          <a:p>
            <a:endParaRPr lang="en-US"/>
          </a:p>
        </p:txBody>
      </p:sp>
    </p:spTree>
    <p:extLst>
      <p:ext uri="{BB962C8B-B14F-4D97-AF65-F5344CB8AC3E}">
        <p14:creationId xmlns:p14="http://schemas.microsoft.com/office/powerpoint/2010/main" val="1587725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p:txBody>
          <a:bodyPr/>
          <a:lstStyle/>
          <a:p>
            <a:r>
              <a:rPr lang="en-US"/>
              <a:t>Click to edit Master title style</a:t>
            </a:r>
          </a:p>
        </p:txBody>
      </p:sp>
      <p:sp>
        <p:nvSpPr>
          <p:cNvPr id="3" name="Text Placeholder 5">
            <a:extLst>
              <a:ext uri="{FF2B5EF4-FFF2-40B4-BE49-F238E27FC236}">
                <a16:creationId xmlns:a16="http://schemas.microsoft.com/office/drawing/2014/main" id="{473A86C5-7298-46F0-A7A9-C08DE1ED1FA9}"/>
              </a:ext>
            </a:extLst>
          </p:cNvPr>
          <p:cNvSpPr>
            <a:spLocks noGrp="1"/>
          </p:cNvSpPr>
          <p:nvPr>
            <p:ph type="body" sz="quarter" idx="10"/>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12081552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Not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p:txBody>
          <a:bodyPr/>
          <a:lstStyle/>
          <a:p>
            <a:r>
              <a:rPr lang="en-US"/>
              <a:t>Click to edit Master title style</a:t>
            </a:r>
          </a:p>
        </p:txBody>
      </p:sp>
      <p:sp>
        <p:nvSpPr>
          <p:cNvPr id="3" name="Text Placeholder 5">
            <a:extLst>
              <a:ext uri="{FF2B5EF4-FFF2-40B4-BE49-F238E27FC236}">
                <a16:creationId xmlns:a16="http://schemas.microsoft.com/office/drawing/2014/main" id="{F8838C7E-03D0-41FF-9E0C-0389EA56454D}"/>
              </a:ext>
            </a:extLst>
          </p:cNvPr>
          <p:cNvSpPr>
            <a:spLocks noGrp="1"/>
          </p:cNvSpPr>
          <p:nvPr>
            <p:ph type="body" sz="quarter" idx="10"/>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16829250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71575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Break - Purpl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8B86CF7-6BE0-452A-AF61-0EF23266EB3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3243" b="7133"/>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BFF684C0-B595-4194-92A5-01E2F0F0C8A9}"/>
              </a:ext>
            </a:extLst>
          </p:cNvPr>
          <p:cNvSpPr/>
          <p:nvPr userDrawn="1"/>
        </p:nvSpPr>
        <p:spPr>
          <a:xfrm>
            <a:off x="-9526" y="0"/>
            <a:ext cx="12201526" cy="6858000"/>
          </a:xfrm>
          <a:prstGeom prst="rect">
            <a:avLst/>
          </a:prstGeom>
          <a:solidFill>
            <a:schemeClr val="accent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98BDB38-1EA1-49C8-AF20-E09C51BD91E1}"/>
              </a:ext>
            </a:extLst>
          </p:cNvPr>
          <p:cNvSpPr/>
          <p:nvPr userDrawn="1"/>
        </p:nvSpPr>
        <p:spPr>
          <a:xfrm>
            <a:off x="0" y="0"/>
            <a:ext cx="12192000" cy="1432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5218BC-4A83-4CC8-8A6B-0D3D62569F1A}"/>
              </a:ext>
            </a:extLst>
          </p:cNvPr>
          <p:cNvSpPr>
            <a:spLocks noGrp="1"/>
          </p:cNvSpPr>
          <p:nvPr>
            <p:ph type="ctrTitle"/>
          </p:nvPr>
        </p:nvSpPr>
        <p:spPr>
          <a:xfrm>
            <a:off x="477169" y="2511463"/>
            <a:ext cx="9144000" cy="1604238"/>
          </a:xfrm>
        </p:spPr>
        <p:txBody>
          <a:bodyPr anchor="ctr"/>
          <a:lstStyle>
            <a:lvl1pPr algn="l">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4484882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Break - Oran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903FF5-D0A8-4690-B5C8-0822D358975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717" r="-2"/>
          <a:stretch/>
        </p:blipFill>
        <p:spPr>
          <a:xfrm>
            <a:off x="0" y="0"/>
            <a:ext cx="12192000" cy="6858000"/>
          </a:xfrm>
          <a:prstGeom prst="rect">
            <a:avLst/>
          </a:prstGeom>
        </p:spPr>
      </p:pic>
      <p:sp>
        <p:nvSpPr>
          <p:cNvPr id="7" name="Rectangle 6">
            <a:extLst>
              <a:ext uri="{FF2B5EF4-FFF2-40B4-BE49-F238E27FC236}">
                <a16:creationId xmlns:a16="http://schemas.microsoft.com/office/drawing/2014/main" id="{791E6A5D-0695-4EA4-B5B7-A5DC8CD180B8}"/>
              </a:ext>
            </a:extLst>
          </p:cNvPr>
          <p:cNvSpPr/>
          <p:nvPr userDrawn="1"/>
        </p:nvSpPr>
        <p:spPr>
          <a:xfrm>
            <a:off x="0" y="0"/>
            <a:ext cx="12192000" cy="6858000"/>
          </a:xfrm>
          <a:prstGeom prst="rect">
            <a:avLst/>
          </a:prstGeom>
          <a:solidFill>
            <a:schemeClr val="accent2">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83B9DDF-8974-4BE6-BFAC-8DB63D751B72}"/>
              </a:ext>
            </a:extLst>
          </p:cNvPr>
          <p:cNvSpPr/>
          <p:nvPr userDrawn="1"/>
        </p:nvSpPr>
        <p:spPr>
          <a:xfrm>
            <a:off x="0" y="0"/>
            <a:ext cx="12192000" cy="14323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5218BC-4A83-4CC8-8A6B-0D3D62569F1A}"/>
              </a:ext>
            </a:extLst>
          </p:cNvPr>
          <p:cNvSpPr>
            <a:spLocks noGrp="1"/>
          </p:cNvSpPr>
          <p:nvPr>
            <p:ph type="ctrTitle"/>
          </p:nvPr>
        </p:nvSpPr>
        <p:spPr>
          <a:xfrm>
            <a:off x="477169" y="2511463"/>
            <a:ext cx="9144000" cy="1604238"/>
          </a:xfrm>
        </p:spPr>
        <p:txBody>
          <a:bodyPr anchor="ctr"/>
          <a:lstStyle>
            <a:lvl1pPr algn="l">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9305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Green">
    <p:spTree>
      <p:nvGrpSpPr>
        <p:cNvPr id="1" name=""/>
        <p:cNvGrpSpPr/>
        <p:nvPr/>
      </p:nvGrpSpPr>
      <p:grpSpPr>
        <a:xfrm>
          <a:off x="0" y="0"/>
          <a:ext cx="0" cy="0"/>
          <a:chOff x="0" y="0"/>
          <a:chExt cx="0" cy="0"/>
        </a:xfrm>
      </p:grpSpPr>
      <p:pic>
        <p:nvPicPr>
          <p:cNvPr id="9" name="Content Placeholder 5">
            <a:extLst>
              <a:ext uri="{FF2B5EF4-FFF2-40B4-BE49-F238E27FC236}">
                <a16:creationId xmlns:a16="http://schemas.microsoft.com/office/drawing/2014/main" id="{6F231B57-2190-468C-B3D7-9D19210F118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3096"/>
          <a:stretch/>
        </p:blipFill>
        <p:spPr>
          <a:xfrm>
            <a:off x="0" y="0"/>
            <a:ext cx="12192000" cy="5523271"/>
          </a:xfrm>
          <a:prstGeom prst="rect">
            <a:avLst/>
          </a:prstGeom>
        </p:spPr>
      </p:pic>
      <p:sp>
        <p:nvSpPr>
          <p:cNvPr id="10" name="Rectangle 9">
            <a:extLst>
              <a:ext uri="{FF2B5EF4-FFF2-40B4-BE49-F238E27FC236}">
                <a16:creationId xmlns:a16="http://schemas.microsoft.com/office/drawing/2014/main" id="{9F7839F2-D2FF-4CB5-8958-E74E86E21BCC}"/>
              </a:ext>
            </a:extLst>
          </p:cNvPr>
          <p:cNvSpPr/>
          <p:nvPr userDrawn="1"/>
        </p:nvSpPr>
        <p:spPr>
          <a:xfrm>
            <a:off x="0" y="0"/>
            <a:ext cx="12192000" cy="5603128"/>
          </a:xfrm>
          <a:prstGeom prst="rect">
            <a:avLst/>
          </a:prstGeom>
          <a:solidFill>
            <a:schemeClr val="accent6">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3AF2E67-A034-4F46-81AE-3AC95ECA461F}"/>
              </a:ext>
            </a:extLst>
          </p:cNvPr>
          <p:cNvSpPr/>
          <p:nvPr userDrawn="1"/>
        </p:nvSpPr>
        <p:spPr>
          <a:xfrm>
            <a:off x="0" y="5459896"/>
            <a:ext cx="12192000" cy="14323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1352401B-C93F-4060-9522-E7F384FB6A9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323703" y="5695203"/>
            <a:ext cx="3593375" cy="1058049"/>
          </a:xfrm>
          <a:prstGeom prst="rect">
            <a:avLst/>
          </a:prstGeom>
        </p:spPr>
      </p:pic>
      <p:sp>
        <p:nvSpPr>
          <p:cNvPr id="2" name="Title 1">
            <a:extLst>
              <a:ext uri="{FF2B5EF4-FFF2-40B4-BE49-F238E27FC236}">
                <a16:creationId xmlns:a16="http://schemas.microsoft.com/office/drawing/2014/main" id="{D45218BC-4A83-4CC8-8A6B-0D3D62569F1A}"/>
              </a:ext>
            </a:extLst>
          </p:cNvPr>
          <p:cNvSpPr>
            <a:spLocks noGrp="1"/>
          </p:cNvSpPr>
          <p:nvPr>
            <p:ph type="ctrTitle"/>
          </p:nvPr>
        </p:nvSpPr>
        <p:spPr>
          <a:xfrm>
            <a:off x="477169" y="1160342"/>
            <a:ext cx="9144000" cy="1604238"/>
          </a:xfrm>
        </p:spPr>
        <p:txBody>
          <a:bodyPr anchor="b"/>
          <a:lstStyle>
            <a:lvl1pPr algn="l">
              <a:defRPr sz="4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B219AA75-54A8-46AA-9B20-0E97BF7CEDEB}"/>
              </a:ext>
            </a:extLst>
          </p:cNvPr>
          <p:cNvSpPr>
            <a:spLocks noGrp="1"/>
          </p:cNvSpPr>
          <p:nvPr>
            <p:ph type="subTitle" idx="1"/>
          </p:nvPr>
        </p:nvSpPr>
        <p:spPr>
          <a:xfrm>
            <a:off x="477169" y="2856655"/>
            <a:ext cx="9144000" cy="1655762"/>
          </a:xfrm>
        </p:spPr>
        <p:txBody>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Slide Number Placeholder 5">
            <a:extLst>
              <a:ext uri="{FF2B5EF4-FFF2-40B4-BE49-F238E27FC236}">
                <a16:creationId xmlns:a16="http://schemas.microsoft.com/office/drawing/2014/main" id="{B3281079-5AA8-4DE2-91CD-5627232EE7DD}"/>
              </a:ext>
            </a:extLst>
          </p:cNvPr>
          <p:cNvSpPr txBox="1">
            <a:spLocks/>
          </p:cNvSpPr>
          <p:nvPr userDrawn="1"/>
        </p:nvSpPr>
        <p:spPr>
          <a:xfrm>
            <a:off x="477169" y="6375575"/>
            <a:ext cx="7029100" cy="33601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a:solidFill>
                  <a:schemeClr val="tx1"/>
                </a:solidFill>
              </a:rPr>
              <a:t>© PRESIDENT AND FELLOWS OF HARVARD COLLEGE</a:t>
            </a:r>
          </a:p>
        </p:txBody>
      </p:sp>
    </p:spTree>
    <p:extLst>
      <p:ext uri="{BB962C8B-B14F-4D97-AF65-F5344CB8AC3E}">
        <p14:creationId xmlns:p14="http://schemas.microsoft.com/office/powerpoint/2010/main" val="33487996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Break - Blu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9E03F79-B4F4-46CE-A17D-57A9863DC1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13" b="7813"/>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BD037D93-D49F-4346-A429-987F7E2732FE}"/>
              </a:ext>
            </a:extLst>
          </p:cNvPr>
          <p:cNvSpPr/>
          <p:nvPr userDrawn="1"/>
        </p:nvSpPr>
        <p:spPr>
          <a:xfrm>
            <a:off x="0" y="2311"/>
            <a:ext cx="12192000" cy="6858000"/>
          </a:xfrm>
          <a:prstGeom prst="rect">
            <a:avLst/>
          </a:prstGeom>
          <a:solidFill>
            <a:schemeClr val="accent3">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32C3A02-ECDF-427B-8EF0-0A01EB236012}"/>
              </a:ext>
            </a:extLst>
          </p:cNvPr>
          <p:cNvSpPr/>
          <p:nvPr userDrawn="1"/>
        </p:nvSpPr>
        <p:spPr>
          <a:xfrm>
            <a:off x="0" y="0"/>
            <a:ext cx="12192000" cy="14323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5218BC-4A83-4CC8-8A6B-0D3D62569F1A}"/>
              </a:ext>
            </a:extLst>
          </p:cNvPr>
          <p:cNvSpPr>
            <a:spLocks noGrp="1"/>
          </p:cNvSpPr>
          <p:nvPr>
            <p:ph type="ctrTitle"/>
          </p:nvPr>
        </p:nvSpPr>
        <p:spPr>
          <a:xfrm>
            <a:off x="477169" y="2511463"/>
            <a:ext cx="9144000" cy="1604238"/>
          </a:xfrm>
        </p:spPr>
        <p:txBody>
          <a:bodyPr anchor="ctr"/>
          <a:lstStyle>
            <a:lvl1pPr algn="l">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452500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hank you - v1">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4BE07EA4-222B-41F1-AE33-0C82959F4D8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6927"/>
          <a:stretch/>
        </p:blipFill>
        <p:spPr>
          <a:xfrm>
            <a:off x="0" y="0"/>
            <a:ext cx="12192000" cy="6858000"/>
          </a:xfrm>
          <a:prstGeom prst="rect">
            <a:avLst/>
          </a:prstGeom>
        </p:spPr>
      </p:pic>
      <p:sp>
        <p:nvSpPr>
          <p:cNvPr id="7" name="Rectangle 6">
            <a:extLst>
              <a:ext uri="{FF2B5EF4-FFF2-40B4-BE49-F238E27FC236}">
                <a16:creationId xmlns:a16="http://schemas.microsoft.com/office/drawing/2014/main" id="{406BDB8A-48C0-4B76-A4D5-6C6776DA4220}"/>
              </a:ext>
            </a:extLst>
          </p:cNvPr>
          <p:cNvSpPr/>
          <p:nvPr userDrawn="1"/>
        </p:nvSpPr>
        <p:spPr>
          <a:xfrm>
            <a:off x="1201002" y="0"/>
            <a:ext cx="7233313" cy="6858000"/>
          </a:xfrm>
          <a:prstGeom prst="rect">
            <a:avLst/>
          </a:prstGeom>
          <a:solidFill>
            <a:schemeClr val="accent3">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9952E23-A787-4B65-947B-66DAC15D1D66}"/>
              </a:ext>
            </a:extLst>
          </p:cNvPr>
          <p:cNvSpPr/>
          <p:nvPr userDrawn="1"/>
        </p:nvSpPr>
        <p:spPr>
          <a:xfrm>
            <a:off x="0" y="0"/>
            <a:ext cx="12192000" cy="14323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CE740F33-E2A3-4498-AECA-3F7D9FFC1406}"/>
              </a:ext>
            </a:extLst>
          </p:cNvPr>
          <p:cNvSpPr>
            <a:spLocks noGrp="1"/>
          </p:cNvSpPr>
          <p:nvPr>
            <p:ph type="ctrTitle" hasCustomPrompt="1"/>
          </p:nvPr>
        </p:nvSpPr>
        <p:spPr>
          <a:xfrm>
            <a:off x="1969031" y="2595621"/>
            <a:ext cx="5056123" cy="1604238"/>
          </a:xfrm>
        </p:spPr>
        <p:txBody>
          <a:bodyPr anchor="ctr"/>
          <a:lstStyle>
            <a:lvl1pPr algn="l">
              <a:defRPr sz="4800">
                <a:solidFill>
                  <a:schemeClr val="bg1"/>
                </a:solidFill>
              </a:defRPr>
            </a:lvl1pPr>
          </a:lstStyle>
          <a:p>
            <a:r>
              <a:rPr lang="en-US"/>
              <a:t>Thank You</a:t>
            </a:r>
          </a:p>
        </p:txBody>
      </p:sp>
    </p:spTree>
    <p:extLst>
      <p:ext uri="{BB962C8B-B14F-4D97-AF65-F5344CB8AC3E}">
        <p14:creationId xmlns:p14="http://schemas.microsoft.com/office/powerpoint/2010/main" val="33053872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hank you - v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3267D1E-C375-4B98-9A55-FC33A0A1BF4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3642" b="2095"/>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1E9365FF-E723-456C-A8BD-969133C43461}"/>
              </a:ext>
            </a:extLst>
          </p:cNvPr>
          <p:cNvSpPr/>
          <p:nvPr userDrawn="1"/>
        </p:nvSpPr>
        <p:spPr>
          <a:xfrm>
            <a:off x="1201002" y="0"/>
            <a:ext cx="7233313" cy="6858000"/>
          </a:xfrm>
          <a:prstGeom prst="rect">
            <a:avLst/>
          </a:prstGeom>
          <a:solidFill>
            <a:schemeClr val="accent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9393E7-9860-49B1-A6DF-4752C01FDD39}"/>
              </a:ext>
            </a:extLst>
          </p:cNvPr>
          <p:cNvSpPr/>
          <p:nvPr userDrawn="1"/>
        </p:nvSpPr>
        <p:spPr>
          <a:xfrm>
            <a:off x="0" y="0"/>
            <a:ext cx="12192000" cy="1432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5218BC-4A83-4CC8-8A6B-0D3D62569F1A}"/>
              </a:ext>
            </a:extLst>
          </p:cNvPr>
          <p:cNvSpPr>
            <a:spLocks noGrp="1"/>
          </p:cNvSpPr>
          <p:nvPr>
            <p:ph type="ctrTitle" hasCustomPrompt="1"/>
          </p:nvPr>
        </p:nvSpPr>
        <p:spPr>
          <a:xfrm>
            <a:off x="1969031" y="2595621"/>
            <a:ext cx="5056123" cy="1604238"/>
          </a:xfrm>
        </p:spPr>
        <p:txBody>
          <a:bodyPr anchor="ctr"/>
          <a:lstStyle>
            <a:lvl1pPr algn="l">
              <a:defRPr sz="4800">
                <a:solidFill>
                  <a:schemeClr val="bg1"/>
                </a:solidFill>
              </a:defRPr>
            </a:lvl1pPr>
          </a:lstStyle>
          <a:p>
            <a:r>
              <a:rPr lang="en-US"/>
              <a:t>Thank You</a:t>
            </a:r>
          </a:p>
        </p:txBody>
      </p:sp>
    </p:spTree>
    <p:extLst>
      <p:ext uri="{BB962C8B-B14F-4D97-AF65-F5344CB8AC3E}">
        <p14:creationId xmlns:p14="http://schemas.microsoft.com/office/powerpoint/2010/main" val="687895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971784-B986-4B4E-B371-3E3946987CC9}"/>
              </a:ext>
            </a:extLst>
          </p:cNvPr>
          <p:cNvSpPr>
            <a:spLocks noGrp="1"/>
          </p:cNvSpPr>
          <p:nvPr>
            <p:ph idx="1"/>
          </p:nvPr>
        </p:nvSpPr>
        <p:spPr>
          <a:xfrm>
            <a:off x="267855" y="1573968"/>
            <a:ext cx="11566879" cy="42029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5">
            <a:extLst>
              <a:ext uri="{FF2B5EF4-FFF2-40B4-BE49-F238E27FC236}">
                <a16:creationId xmlns:a16="http://schemas.microsoft.com/office/drawing/2014/main" id="{D2E7B1BD-7227-4A76-B396-305DC19FBCE0}"/>
              </a:ext>
            </a:extLst>
          </p:cNvPr>
          <p:cNvSpPr>
            <a:spLocks noGrp="1"/>
          </p:cNvSpPr>
          <p:nvPr>
            <p:ph type="body" sz="quarter" idx="10"/>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2327283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a:xfrm>
            <a:off x="267855" y="389130"/>
            <a:ext cx="11566879" cy="684186"/>
          </a:xfrm>
        </p:spPr>
        <p:txBody>
          <a:bodyPr anchor="b"/>
          <a:lstStyle/>
          <a:p>
            <a:r>
              <a:rPr lang="en-US"/>
              <a:t>Click to edit Master title style</a:t>
            </a:r>
          </a:p>
        </p:txBody>
      </p:sp>
      <p:sp>
        <p:nvSpPr>
          <p:cNvPr id="3" name="Content Placeholder 2">
            <a:extLst>
              <a:ext uri="{FF2B5EF4-FFF2-40B4-BE49-F238E27FC236}">
                <a16:creationId xmlns:a16="http://schemas.microsoft.com/office/drawing/2014/main" id="{EB971784-B986-4B4E-B371-3E3946987CC9}"/>
              </a:ext>
            </a:extLst>
          </p:cNvPr>
          <p:cNvSpPr>
            <a:spLocks noGrp="1"/>
          </p:cNvSpPr>
          <p:nvPr>
            <p:ph idx="1"/>
          </p:nvPr>
        </p:nvSpPr>
        <p:spPr>
          <a:xfrm>
            <a:off x="267855" y="1813810"/>
            <a:ext cx="11566879" cy="39631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9FA4814D-52BE-418C-9DA8-963592A0674B}"/>
              </a:ext>
            </a:extLst>
          </p:cNvPr>
          <p:cNvSpPr>
            <a:spLocks noGrp="1"/>
          </p:cNvSpPr>
          <p:nvPr>
            <p:ph type="body" sz="quarter" idx="10" hasCustomPrompt="1"/>
          </p:nvPr>
        </p:nvSpPr>
        <p:spPr>
          <a:xfrm>
            <a:off x="267856" y="1110844"/>
            <a:ext cx="11566878" cy="388938"/>
          </a:xfrm>
        </p:spPr>
        <p:txBody>
          <a:bodyPr/>
          <a:lstStyle>
            <a:lvl1pPr marL="0" indent="0">
              <a:buNone/>
              <a:defRPr sz="2000" cap="all"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5" name="Text Placeholder 5">
            <a:extLst>
              <a:ext uri="{FF2B5EF4-FFF2-40B4-BE49-F238E27FC236}">
                <a16:creationId xmlns:a16="http://schemas.microsoft.com/office/drawing/2014/main" id="{E8658FD3-F94D-4EEB-AB2D-58BAAFEA5713}"/>
              </a:ext>
            </a:extLst>
          </p:cNvPr>
          <p:cNvSpPr>
            <a:spLocks noGrp="1"/>
          </p:cNvSpPr>
          <p:nvPr>
            <p:ph type="body" sz="quarter" idx="11"/>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1463709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title,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a:xfrm>
            <a:off x="267855" y="389130"/>
            <a:ext cx="11566879" cy="684186"/>
          </a:xfrm>
        </p:spPr>
        <p:txBody>
          <a:bodyPr anchor="b"/>
          <a:lstStyle/>
          <a:p>
            <a:r>
              <a:rPr lang="en-US"/>
              <a:t>Click to edit Master title style</a:t>
            </a:r>
          </a:p>
        </p:txBody>
      </p:sp>
      <p:sp>
        <p:nvSpPr>
          <p:cNvPr id="3" name="Content Placeholder 2">
            <a:extLst>
              <a:ext uri="{FF2B5EF4-FFF2-40B4-BE49-F238E27FC236}">
                <a16:creationId xmlns:a16="http://schemas.microsoft.com/office/drawing/2014/main" id="{EB971784-B986-4B4E-B371-3E3946987CC9}"/>
              </a:ext>
            </a:extLst>
          </p:cNvPr>
          <p:cNvSpPr>
            <a:spLocks noGrp="1"/>
          </p:cNvSpPr>
          <p:nvPr>
            <p:ph idx="1"/>
          </p:nvPr>
        </p:nvSpPr>
        <p:spPr>
          <a:xfrm>
            <a:off x="267856" y="1813810"/>
            <a:ext cx="5583110" cy="39631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9FA4814D-52BE-418C-9DA8-963592A0674B}"/>
              </a:ext>
            </a:extLst>
          </p:cNvPr>
          <p:cNvSpPr>
            <a:spLocks noGrp="1"/>
          </p:cNvSpPr>
          <p:nvPr>
            <p:ph type="body" sz="quarter" idx="10" hasCustomPrompt="1"/>
          </p:nvPr>
        </p:nvSpPr>
        <p:spPr>
          <a:xfrm>
            <a:off x="267856" y="1110844"/>
            <a:ext cx="11566878" cy="388938"/>
          </a:xfrm>
        </p:spPr>
        <p:txBody>
          <a:bodyPr/>
          <a:lstStyle>
            <a:lvl1pPr marL="0" indent="0">
              <a:buNone/>
              <a:defRPr sz="2000" cap="all"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5" name="Content Placeholder 2">
            <a:extLst>
              <a:ext uri="{FF2B5EF4-FFF2-40B4-BE49-F238E27FC236}">
                <a16:creationId xmlns:a16="http://schemas.microsoft.com/office/drawing/2014/main" id="{5B7EA90F-B53C-43B5-B4EE-A433E40C0216}"/>
              </a:ext>
            </a:extLst>
          </p:cNvPr>
          <p:cNvSpPr>
            <a:spLocks noGrp="1"/>
          </p:cNvSpPr>
          <p:nvPr>
            <p:ph idx="11"/>
          </p:nvPr>
        </p:nvSpPr>
        <p:spPr>
          <a:xfrm>
            <a:off x="6247551" y="1813810"/>
            <a:ext cx="5583110" cy="39631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8FBDCDF1-802D-4ACB-AF27-E63646F3383F}"/>
              </a:ext>
            </a:extLst>
          </p:cNvPr>
          <p:cNvSpPr>
            <a:spLocks noGrp="1"/>
          </p:cNvSpPr>
          <p:nvPr>
            <p:ph type="body" sz="quarter" idx="12"/>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2579529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ubtitle, Chart lef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CA05D6D-17D1-4016-A7B9-1EC37B465FDC}"/>
              </a:ext>
            </a:extLst>
          </p:cNvPr>
          <p:cNvSpPr/>
          <p:nvPr userDrawn="1"/>
        </p:nvSpPr>
        <p:spPr>
          <a:xfrm>
            <a:off x="6186790" y="1820115"/>
            <a:ext cx="5643871" cy="41077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a:xfrm>
            <a:off x="267855" y="389130"/>
            <a:ext cx="11566879" cy="684186"/>
          </a:xfrm>
        </p:spPr>
        <p:txBody>
          <a:bodyPr anchor="b"/>
          <a:lstStyle/>
          <a:p>
            <a:r>
              <a:rPr lang="en-US"/>
              <a:t>Click to edit Master title style</a:t>
            </a:r>
          </a:p>
        </p:txBody>
      </p:sp>
      <p:sp>
        <p:nvSpPr>
          <p:cNvPr id="8" name="Text Placeholder 7">
            <a:extLst>
              <a:ext uri="{FF2B5EF4-FFF2-40B4-BE49-F238E27FC236}">
                <a16:creationId xmlns:a16="http://schemas.microsoft.com/office/drawing/2014/main" id="{9FA4814D-52BE-418C-9DA8-963592A0674B}"/>
              </a:ext>
            </a:extLst>
          </p:cNvPr>
          <p:cNvSpPr>
            <a:spLocks noGrp="1"/>
          </p:cNvSpPr>
          <p:nvPr>
            <p:ph type="body" sz="quarter" idx="10" hasCustomPrompt="1"/>
          </p:nvPr>
        </p:nvSpPr>
        <p:spPr>
          <a:xfrm>
            <a:off x="267856" y="1110844"/>
            <a:ext cx="11566878" cy="388938"/>
          </a:xfrm>
        </p:spPr>
        <p:txBody>
          <a:bodyPr/>
          <a:lstStyle>
            <a:lvl1pPr marL="0" indent="0">
              <a:buNone/>
              <a:defRPr sz="2000" cap="all"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5" name="Content Placeholder 2">
            <a:extLst>
              <a:ext uri="{FF2B5EF4-FFF2-40B4-BE49-F238E27FC236}">
                <a16:creationId xmlns:a16="http://schemas.microsoft.com/office/drawing/2014/main" id="{5B7EA90F-B53C-43B5-B4EE-A433E40C0216}"/>
              </a:ext>
            </a:extLst>
          </p:cNvPr>
          <p:cNvSpPr>
            <a:spLocks noGrp="1"/>
          </p:cNvSpPr>
          <p:nvPr>
            <p:ph idx="11"/>
          </p:nvPr>
        </p:nvSpPr>
        <p:spPr>
          <a:xfrm>
            <a:off x="6367367" y="1964799"/>
            <a:ext cx="5273892" cy="38183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hart Placeholder 6">
            <a:extLst>
              <a:ext uri="{FF2B5EF4-FFF2-40B4-BE49-F238E27FC236}">
                <a16:creationId xmlns:a16="http://schemas.microsoft.com/office/drawing/2014/main" id="{8A556502-FC5E-49E4-97FA-FF65BDC55EAB}"/>
              </a:ext>
            </a:extLst>
          </p:cNvPr>
          <p:cNvSpPr>
            <a:spLocks noGrp="1"/>
          </p:cNvSpPr>
          <p:nvPr>
            <p:ph type="chart" sz="quarter" idx="12"/>
          </p:nvPr>
        </p:nvSpPr>
        <p:spPr>
          <a:xfrm>
            <a:off x="267856" y="1814513"/>
            <a:ext cx="5583159" cy="3983988"/>
          </a:xfrm>
        </p:spPr>
        <p:txBody>
          <a:bodyPr/>
          <a:lstStyle>
            <a:lvl1pPr marL="0" indent="0" algn="ctr">
              <a:buNone/>
              <a:defRPr>
                <a:solidFill>
                  <a:schemeClr val="tx1">
                    <a:lumMod val="50000"/>
                  </a:schemeClr>
                </a:solidFill>
              </a:defRPr>
            </a:lvl1pPr>
          </a:lstStyle>
          <a:p>
            <a:endParaRPr lang="en-US"/>
          </a:p>
        </p:txBody>
      </p:sp>
      <p:sp>
        <p:nvSpPr>
          <p:cNvPr id="9" name="Text Placeholder 5">
            <a:extLst>
              <a:ext uri="{FF2B5EF4-FFF2-40B4-BE49-F238E27FC236}">
                <a16:creationId xmlns:a16="http://schemas.microsoft.com/office/drawing/2014/main" id="{70DB3882-03E3-49AF-8DE2-20C2B1C2EDE3}"/>
              </a:ext>
            </a:extLst>
          </p:cNvPr>
          <p:cNvSpPr>
            <a:spLocks noGrp="1"/>
          </p:cNvSpPr>
          <p:nvPr>
            <p:ph type="body" sz="quarter" idx="13"/>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4254279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ubtitle, Chart righ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CA05D6D-17D1-4016-A7B9-1EC37B465FDC}"/>
              </a:ext>
            </a:extLst>
          </p:cNvPr>
          <p:cNvSpPr/>
          <p:nvPr userDrawn="1"/>
        </p:nvSpPr>
        <p:spPr>
          <a:xfrm>
            <a:off x="267856" y="1820115"/>
            <a:ext cx="5643871" cy="41077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a:xfrm>
            <a:off x="267855" y="389130"/>
            <a:ext cx="11566879" cy="684186"/>
          </a:xfrm>
        </p:spPr>
        <p:txBody>
          <a:bodyPr anchor="b"/>
          <a:lstStyle/>
          <a:p>
            <a:r>
              <a:rPr lang="en-US"/>
              <a:t>Click to edit Master title style</a:t>
            </a:r>
          </a:p>
        </p:txBody>
      </p:sp>
      <p:sp>
        <p:nvSpPr>
          <p:cNvPr id="8" name="Text Placeholder 7">
            <a:extLst>
              <a:ext uri="{FF2B5EF4-FFF2-40B4-BE49-F238E27FC236}">
                <a16:creationId xmlns:a16="http://schemas.microsoft.com/office/drawing/2014/main" id="{9FA4814D-52BE-418C-9DA8-963592A0674B}"/>
              </a:ext>
            </a:extLst>
          </p:cNvPr>
          <p:cNvSpPr>
            <a:spLocks noGrp="1"/>
          </p:cNvSpPr>
          <p:nvPr>
            <p:ph type="body" sz="quarter" idx="10" hasCustomPrompt="1"/>
          </p:nvPr>
        </p:nvSpPr>
        <p:spPr>
          <a:xfrm>
            <a:off x="267856" y="1110844"/>
            <a:ext cx="11566878" cy="388938"/>
          </a:xfrm>
        </p:spPr>
        <p:txBody>
          <a:bodyPr/>
          <a:lstStyle>
            <a:lvl1pPr marL="0" indent="0">
              <a:buNone/>
              <a:defRPr sz="2000" cap="all"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5" name="Content Placeholder 2">
            <a:extLst>
              <a:ext uri="{FF2B5EF4-FFF2-40B4-BE49-F238E27FC236}">
                <a16:creationId xmlns:a16="http://schemas.microsoft.com/office/drawing/2014/main" id="{5B7EA90F-B53C-43B5-B4EE-A433E40C0216}"/>
              </a:ext>
            </a:extLst>
          </p:cNvPr>
          <p:cNvSpPr>
            <a:spLocks noGrp="1"/>
          </p:cNvSpPr>
          <p:nvPr>
            <p:ph idx="11"/>
          </p:nvPr>
        </p:nvSpPr>
        <p:spPr>
          <a:xfrm>
            <a:off x="448433" y="1979287"/>
            <a:ext cx="5273892" cy="3809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hart Placeholder 6">
            <a:extLst>
              <a:ext uri="{FF2B5EF4-FFF2-40B4-BE49-F238E27FC236}">
                <a16:creationId xmlns:a16="http://schemas.microsoft.com/office/drawing/2014/main" id="{794A7E42-39BE-4B25-9A5E-29B8CF58445A}"/>
              </a:ext>
            </a:extLst>
          </p:cNvPr>
          <p:cNvSpPr>
            <a:spLocks noGrp="1"/>
          </p:cNvSpPr>
          <p:nvPr>
            <p:ph type="chart" sz="quarter" idx="12"/>
          </p:nvPr>
        </p:nvSpPr>
        <p:spPr>
          <a:xfrm>
            <a:off x="6251575" y="1814514"/>
            <a:ext cx="5583159" cy="3974112"/>
          </a:xfrm>
        </p:spPr>
        <p:txBody>
          <a:bodyPr/>
          <a:lstStyle>
            <a:lvl1pPr marL="0" indent="0" algn="ctr">
              <a:buNone/>
              <a:defRPr/>
            </a:lvl1pPr>
          </a:lstStyle>
          <a:p>
            <a:endParaRPr lang="en-US"/>
          </a:p>
        </p:txBody>
      </p:sp>
      <p:sp>
        <p:nvSpPr>
          <p:cNvPr id="9" name="Text Placeholder 5">
            <a:extLst>
              <a:ext uri="{FF2B5EF4-FFF2-40B4-BE49-F238E27FC236}">
                <a16:creationId xmlns:a16="http://schemas.microsoft.com/office/drawing/2014/main" id="{53590D43-2187-49C4-B874-BDAE99171C49}"/>
              </a:ext>
            </a:extLst>
          </p:cNvPr>
          <p:cNvSpPr>
            <a:spLocks noGrp="1"/>
          </p:cNvSpPr>
          <p:nvPr>
            <p:ph type="body" sz="quarter" idx="13"/>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1545248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Photo lef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4D03D30-5028-4EBD-AD71-A38E5D97611F}"/>
              </a:ext>
            </a:extLst>
          </p:cNvPr>
          <p:cNvSpPr>
            <a:spLocks noGrp="1"/>
          </p:cNvSpPr>
          <p:nvPr>
            <p:ph type="pic" sz="quarter" idx="12"/>
          </p:nvPr>
        </p:nvSpPr>
        <p:spPr>
          <a:xfrm>
            <a:off x="268288" y="1814513"/>
            <a:ext cx="5583237" cy="3962464"/>
          </a:xfrm>
        </p:spPr>
        <p:txBody>
          <a:bodyPr/>
          <a:lstStyle>
            <a:lvl1pPr marL="0" indent="0" algn="ctr">
              <a:buNone/>
              <a:defRPr/>
            </a:lvl1pPr>
          </a:lstStyle>
          <a:p>
            <a:endParaRPr lang="en-US"/>
          </a:p>
        </p:txBody>
      </p:sp>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a:xfrm>
            <a:off x="267855" y="389130"/>
            <a:ext cx="11566879" cy="684186"/>
          </a:xfrm>
        </p:spPr>
        <p:txBody>
          <a:bodyPr anchor="b"/>
          <a:lstStyle/>
          <a:p>
            <a:r>
              <a:rPr lang="en-US"/>
              <a:t>Click to edit Master title style</a:t>
            </a:r>
          </a:p>
        </p:txBody>
      </p:sp>
      <p:sp>
        <p:nvSpPr>
          <p:cNvPr id="8" name="Text Placeholder 7">
            <a:extLst>
              <a:ext uri="{FF2B5EF4-FFF2-40B4-BE49-F238E27FC236}">
                <a16:creationId xmlns:a16="http://schemas.microsoft.com/office/drawing/2014/main" id="{9FA4814D-52BE-418C-9DA8-963592A0674B}"/>
              </a:ext>
            </a:extLst>
          </p:cNvPr>
          <p:cNvSpPr>
            <a:spLocks noGrp="1"/>
          </p:cNvSpPr>
          <p:nvPr>
            <p:ph type="body" sz="quarter" idx="10" hasCustomPrompt="1"/>
          </p:nvPr>
        </p:nvSpPr>
        <p:spPr>
          <a:xfrm>
            <a:off x="267856" y="1110844"/>
            <a:ext cx="11566878" cy="388938"/>
          </a:xfrm>
        </p:spPr>
        <p:txBody>
          <a:bodyPr/>
          <a:lstStyle>
            <a:lvl1pPr marL="0" indent="0">
              <a:buNone/>
              <a:defRPr sz="2000" cap="all"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5" name="Content Placeholder 2">
            <a:extLst>
              <a:ext uri="{FF2B5EF4-FFF2-40B4-BE49-F238E27FC236}">
                <a16:creationId xmlns:a16="http://schemas.microsoft.com/office/drawing/2014/main" id="{5B7EA90F-B53C-43B5-B4EE-A433E40C0216}"/>
              </a:ext>
            </a:extLst>
          </p:cNvPr>
          <p:cNvSpPr>
            <a:spLocks noGrp="1"/>
          </p:cNvSpPr>
          <p:nvPr>
            <p:ph idx="11"/>
          </p:nvPr>
        </p:nvSpPr>
        <p:spPr>
          <a:xfrm>
            <a:off x="6247551" y="1813810"/>
            <a:ext cx="5583110" cy="39631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a:extLst>
              <a:ext uri="{FF2B5EF4-FFF2-40B4-BE49-F238E27FC236}">
                <a16:creationId xmlns:a16="http://schemas.microsoft.com/office/drawing/2014/main" id="{8DC4E004-BD0E-44D9-AA14-35B709D6E49D}"/>
              </a:ext>
            </a:extLst>
          </p:cNvPr>
          <p:cNvSpPr>
            <a:spLocks noGrp="1"/>
          </p:cNvSpPr>
          <p:nvPr>
            <p:ph type="body" sz="quarter" idx="13"/>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3846917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title, 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a:xfrm>
            <a:off x="267855" y="389130"/>
            <a:ext cx="11566879" cy="684186"/>
          </a:xfrm>
        </p:spPr>
        <p:txBody>
          <a:bodyPr anchor="b"/>
          <a:lstStyle/>
          <a:p>
            <a:r>
              <a:rPr lang="en-US"/>
              <a:t>Click to edit Master title style</a:t>
            </a:r>
          </a:p>
        </p:txBody>
      </p:sp>
      <p:sp>
        <p:nvSpPr>
          <p:cNvPr id="3" name="Content Placeholder 2">
            <a:extLst>
              <a:ext uri="{FF2B5EF4-FFF2-40B4-BE49-F238E27FC236}">
                <a16:creationId xmlns:a16="http://schemas.microsoft.com/office/drawing/2014/main" id="{EB971784-B986-4B4E-B371-3E3946987CC9}"/>
              </a:ext>
            </a:extLst>
          </p:cNvPr>
          <p:cNvSpPr>
            <a:spLocks noGrp="1"/>
          </p:cNvSpPr>
          <p:nvPr>
            <p:ph idx="1"/>
          </p:nvPr>
        </p:nvSpPr>
        <p:spPr>
          <a:xfrm>
            <a:off x="267856" y="1813809"/>
            <a:ext cx="5583110" cy="39630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9FA4814D-52BE-418C-9DA8-963592A0674B}"/>
              </a:ext>
            </a:extLst>
          </p:cNvPr>
          <p:cNvSpPr>
            <a:spLocks noGrp="1"/>
          </p:cNvSpPr>
          <p:nvPr>
            <p:ph type="body" sz="quarter" idx="10" hasCustomPrompt="1"/>
          </p:nvPr>
        </p:nvSpPr>
        <p:spPr>
          <a:xfrm>
            <a:off x="267856" y="1110844"/>
            <a:ext cx="11566878" cy="388938"/>
          </a:xfrm>
        </p:spPr>
        <p:txBody>
          <a:bodyPr/>
          <a:lstStyle>
            <a:lvl1pPr marL="0" indent="0">
              <a:buNone/>
              <a:defRPr sz="2000" cap="all"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6" name="Picture Placeholder 5">
            <a:extLst>
              <a:ext uri="{FF2B5EF4-FFF2-40B4-BE49-F238E27FC236}">
                <a16:creationId xmlns:a16="http://schemas.microsoft.com/office/drawing/2014/main" id="{908F56CC-0B5B-4096-93F8-59E4C49B1730}"/>
              </a:ext>
            </a:extLst>
          </p:cNvPr>
          <p:cNvSpPr>
            <a:spLocks noGrp="1"/>
          </p:cNvSpPr>
          <p:nvPr>
            <p:ph type="pic" sz="quarter" idx="12"/>
          </p:nvPr>
        </p:nvSpPr>
        <p:spPr>
          <a:xfrm>
            <a:off x="6251497" y="1814514"/>
            <a:ext cx="5583237" cy="3962400"/>
          </a:xfrm>
        </p:spPr>
        <p:txBody>
          <a:bodyPr/>
          <a:lstStyle>
            <a:lvl1pPr marL="0" indent="0" algn="ctr">
              <a:buNone/>
              <a:defRPr/>
            </a:lvl1pPr>
          </a:lstStyle>
          <a:p>
            <a:endParaRPr lang="en-US"/>
          </a:p>
        </p:txBody>
      </p:sp>
      <p:sp>
        <p:nvSpPr>
          <p:cNvPr id="7" name="Text Placeholder 5">
            <a:extLst>
              <a:ext uri="{FF2B5EF4-FFF2-40B4-BE49-F238E27FC236}">
                <a16:creationId xmlns:a16="http://schemas.microsoft.com/office/drawing/2014/main" id="{AF62F1BC-596A-4970-A464-F121CA07CC75}"/>
              </a:ext>
            </a:extLst>
          </p:cNvPr>
          <p:cNvSpPr>
            <a:spLocks noGrp="1"/>
          </p:cNvSpPr>
          <p:nvPr>
            <p:ph type="body" sz="quarter" idx="13"/>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33179856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7DA439-8CCF-4706-AF2D-0992A957CCE8}"/>
              </a:ext>
            </a:extLst>
          </p:cNvPr>
          <p:cNvSpPr>
            <a:spLocks noGrp="1"/>
          </p:cNvSpPr>
          <p:nvPr>
            <p:ph type="title"/>
          </p:nvPr>
        </p:nvSpPr>
        <p:spPr>
          <a:xfrm>
            <a:off x="267855" y="365125"/>
            <a:ext cx="11566879" cy="89025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8904D474-EE8A-461A-9AB7-55B5ECED6769}"/>
              </a:ext>
            </a:extLst>
          </p:cNvPr>
          <p:cNvSpPr>
            <a:spLocks noGrp="1"/>
          </p:cNvSpPr>
          <p:nvPr>
            <p:ph type="body" idx="1"/>
          </p:nvPr>
        </p:nvSpPr>
        <p:spPr>
          <a:xfrm>
            <a:off x="267855" y="1573967"/>
            <a:ext cx="11566879" cy="4602996"/>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Graphic 3">
            <a:extLst>
              <a:ext uri="{FF2B5EF4-FFF2-40B4-BE49-F238E27FC236}">
                <a16:creationId xmlns:a16="http://schemas.microsoft.com/office/drawing/2014/main" id="{B45A0C0B-5061-44F0-9DF7-68A484243648}"/>
              </a:ext>
            </a:extLst>
          </p:cNvPr>
          <p:cNvPicPr>
            <a:picLocks noChangeAspect="1"/>
          </p:cNvPicPr>
          <p:nvPr userDrawn="1"/>
        </p:nvPicPr>
        <p:blipFill rotWithShape="1">
          <a:blip r:embed="rId24">
            <a:extLst>
              <a:ext uri="{28A0092B-C50C-407E-A947-70E740481C1C}">
                <a14:useLocalDpi xmlns:a14="http://schemas.microsoft.com/office/drawing/2010/main"/>
              </a:ext>
              <a:ext uri="{96DAC541-7B7A-43D3-8B79-37D633B846F1}">
                <asvg:svgBlip xmlns:asvg="http://schemas.microsoft.com/office/drawing/2016/SVG/main" r:embed="rId25"/>
              </a:ext>
            </a:extLst>
          </a:blip>
          <a:srcRect r="53181"/>
          <a:stretch/>
        </p:blipFill>
        <p:spPr>
          <a:xfrm>
            <a:off x="11214593" y="6286770"/>
            <a:ext cx="709552" cy="446237"/>
          </a:xfrm>
          <a:prstGeom prst="rect">
            <a:avLst/>
          </a:prstGeom>
        </p:spPr>
      </p:pic>
      <p:sp>
        <p:nvSpPr>
          <p:cNvPr id="14" name="Slide Number Placeholder 5">
            <a:extLst>
              <a:ext uri="{FF2B5EF4-FFF2-40B4-BE49-F238E27FC236}">
                <a16:creationId xmlns:a16="http://schemas.microsoft.com/office/drawing/2014/main" id="{F110AEDF-7199-4708-B0E3-3F0FF713621B}"/>
              </a:ext>
            </a:extLst>
          </p:cNvPr>
          <p:cNvSpPr txBox="1">
            <a:spLocks/>
          </p:cNvSpPr>
          <p:nvPr userDrawn="1"/>
        </p:nvSpPr>
        <p:spPr>
          <a:xfrm>
            <a:off x="267855" y="6522399"/>
            <a:ext cx="7238414" cy="18288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C82F91-F81D-4959-920B-70F5CC1C31F0}" type="slidenum">
              <a:rPr lang="en-US" sz="1100" smtClean="0">
                <a:solidFill>
                  <a:schemeClr val="bg1">
                    <a:lumMod val="65000"/>
                  </a:schemeClr>
                </a:solidFill>
              </a:rPr>
              <a:t>‹#›</a:t>
            </a:fld>
            <a:r>
              <a:rPr lang="en-US" sz="1100">
                <a:solidFill>
                  <a:schemeClr val="bg1">
                    <a:lumMod val="65000"/>
                  </a:schemeClr>
                </a:solidFill>
              </a:rPr>
              <a:t> | © PRESIDENT AND FELLOWS OF HARVARD COLLEGE</a:t>
            </a:r>
          </a:p>
        </p:txBody>
      </p:sp>
      <p:sp>
        <p:nvSpPr>
          <p:cNvPr id="15" name="Rectangle 14">
            <a:extLst>
              <a:ext uri="{FF2B5EF4-FFF2-40B4-BE49-F238E27FC236}">
                <a16:creationId xmlns:a16="http://schemas.microsoft.com/office/drawing/2014/main" id="{A127D04A-30E1-4CFD-8479-F2977C80A955}"/>
              </a:ext>
            </a:extLst>
          </p:cNvPr>
          <p:cNvSpPr/>
          <p:nvPr userDrawn="1"/>
        </p:nvSpPr>
        <p:spPr>
          <a:xfrm>
            <a:off x="7702093" y="6483034"/>
            <a:ext cx="3568606" cy="261610"/>
          </a:xfrm>
          <a:prstGeom prst="rect">
            <a:avLst/>
          </a:prstGeom>
        </p:spPr>
        <p:txBody>
          <a:bodyPr wrap="none" anchor="ctr">
            <a:spAutoFit/>
          </a:bodyPr>
          <a:lstStyle/>
          <a:p>
            <a:pPr algn="r"/>
            <a:r>
              <a:rPr lang="en-US" sz="1100">
                <a:solidFill>
                  <a:schemeClr val="bg1">
                    <a:lumMod val="50000"/>
                  </a:schemeClr>
                </a:solidFill>
              </a:rPr>
              <a:t>Joint Center for Housing Studies of Harvard University</a:t>
            </a:r>
            <a:endParaRPr lang="en-US" sz="1600">
              <a:solidFill>
                <a:schemeClr val="bg1">
                  <a:lumMod val="50000"/>
                </a:schemeClr>
              </a:solidFill>
            </a:endParaRPr>
          </a:p>
        </p:txBody>
      </p:sp>
      <p:sp>
        <p:nvSpPr>
          <p:cNvPr id="17" name="Rectangle 16">
            <a:extLst>
              <a:ext uri="{FF2B5EF4-FFF2-40B4-BE49-F238E27FC236}">
                <a16:creationId xmlns:a16="http://schemas.microsoft.com/office/drawing/2014/main" id="{002CD51E-F829-4B2B-8FC9-A27B4EE9D21D}"/>
              </a:ext>
            </a:extLst>
          </p:cNvPr>
          <p:cNvSpPr/>
          <p:nvPr userDrawn="1"/>
        </p:nvSpPr>
        <p:spPr>
          <a:xfrm>
            <a:off x="0" y="0"/>
            <a:ext cx="12192000" cy="1432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666422"/>
      </p:ext>
    </p:extLst>
  </p:cSld>
  <p:clrMap bg1="lt1" tx1="dk1" bg2="lt2" tx2="dk2" accent1="accent1" accent2="accent2" accent3="accent3" accent4="accent4" accent5="accent5" accent6="accent6" hlink="hlink" folHlink="folHlink"/>
  <p:sldLayoutIdLst>
    <p:sldLayoutId id="2147483658" r:id="rId1"/>
    <p:sldLayoutId id="2147483674" r:id="rId2"/>
    <p:sldLayoutId id="2147483669" r:id="rId3"/>
    <p:sldLayoutId id="2147483670" r:id="rId4"/>
    <p:sldLayoutId id="2147483671" r:id="rId5"/>
    <p:sldLayoutId id="2147483678" r:id="rId6"/>
    <p:sldLayoutId id="2147483679" r:id="rId7"/>
    <p:sldLayoutId id="2147483681" r:id="rId8"/>
    <p:sldLayoutId id="2147483680" r:id="rId9"/>
    <p:sldLayoutId id="2147483684" r:id="rId10"/>
    <p:sldLayoutId id="2147483688" r:id="rId11"/>
    <p:sldLayoutId id="2147483689" r:id="rId12"/>
    <p:sldLayoutId id="2147483685" r:id="rId13"/>
    <p:sldLayoutId id="2147483682" r:id="rId14"/>
    <p:sldLayoutId id="2147483673" r:id="rId15"/>
    <p:sldLayoutId id="2147483683" r:id="rId16"/>
    <p:sldLayoutId id="2147483672" r:id="rId17"/>
    <p:sldLayoutId id="2147483675" r:id="rId18"/>
    <p:sldLayoutId id="2147483676" r:id="rId19"/>
    <p:sldLayoutId id="2147483677" r:id="rId20"/>
    <p:sldLayoutId id="2147483686" r:id="rId21"/>
    <p:sldLayoutId id="2147483687" r:id="rId22"/>
  </p:sldLayoutIdLst>
  <p:txStyles>
    <p:titleStyle>
      <a:lvl1pPr algn="l" defTabSz="914400" rtl="0" eaLnBrk="1" latinLnBrk="0" hangingPunct="1">
        <a:lnSpc>
          <a:spcPct val="90000"/>
        </a:lnSpc>
        <a:spcBef>
          <a:spcPct val="0"/>
        </a:spcBef>
        <a:buNone/>
        <a:defRPr sz="3200" kern="1200">
          <a:solidFill>
            <a:schemeClr val="accent3">
              <a:lumMod val="75000"/>
            </a:schemeClr>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chart" Target="../charts/chart12.xml"/></Relationships>
</file>

<file path=ppt/slides/_rels/slide17.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chart" Target="../charts/chart25.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hyperlink" Target="https://www.jchs.harvard.edu/state-nations-housing-2022" TargetMode="External"/><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chart" Target="../charts/chart28.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chart" Target="../charts/chart33.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3971-E463-4D40-8474-431F272F3D43}"/>
              </a:ext>
            </a:extLst>
          </p:cNvPr>
          <p:cNvSpPr>
            <a:spLocks noGrp="1"/>
          </p:cNvSpPr>
          <p:nvPr>
            <p:ph type="ctrTitle"/>
          </p:nvPr>
        </p:nvSpPr>
        <p:spPr/>
        <p:txBody>
          <a:bodyPr/>
          <a:lstStyle/>
          <a:p>
            <a:r>
              <a:rPr lang="en-US"/>
              <a:t>The State of the Nation’s Housing 2022</a:t>
            </a:r>
          </a:p>
        </p:txBody>
      </p:sp>
      <p:sp>
        <p:nvSpPr>
          <p:cNvPr id="3" name="Subtitle 2">
            <a:extLst>
              <a:ext uri="{FF2B5EF4-FFF2-40B4-BE49-F238E27FC236}">
                <a16:creationId xmlns:a16="http://schemas.microsoft.com/office/drawing/2014/main" id="{0A5DBAF5-AB74-4545-B779-A0366115BF2E}"/>
              </a:ext>
            </a:extLst>
          </p:cNvPr>
          <p:cNvSpPr>
            <a:spLocks noGrp="1"/>
          </p:cNvSpPr>
          <p:nvPr>
            <p:ph type="subTitle" idx="1"/>
          </p:nvPr>
        </p:nvSpPr>
        <p:spPr/>
        <p:txBody>
          <a:bodyPr/>
          <a:lstStyle/>
          <a:p>
            <a:r>
              <a:rPr lang="en-US"/>
              <a:t>Harvard Joint Center for Housing Studies </a:t>
            </a:r>
          </a:p>
          <a:p>
            <a:r>
              <a:rPr lang="en-US"/>
              <a:t>Friday Research Seminar</a:t>
            </a:r>
          </a:p>
          <a:p>
            <a:r>
              <a:rPr lang="en-US"/>
              <a:t>September 16, 2022</a:t>
            </a:r>
          </a:p>
        </p:txBody>
      </p:sp>
    </p:spTree>
    <p:extLst>
      <p:ext uri="{BB962C8B-B14F-4D97-AF65-F5344CB8AC3E}">
        <p14:creationId xmlns:p14="http://schemas.microsoft.com/office/powerpoint/2010/main" val="27562541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6B155D81-5F6A-494A-93E4-CA02F3C527C8}"/>
              </a:ext>
            </a:extLst>
          </p:cNvPr>
          <p:cNvPicPr>
            <a:picLocks noChangeAspect="1"/>
          </p:cNvPicPr>
          <p:nvPr/>
        </p:nvPicPr>
        <p:blipFill rotWithShape="1">
          <a:blip r:embed="rId2"/>
          <a:srcRect l="2731" t="7536" r="4266" b="11689"/>
          <a:stretch/>
        </p:blipFill>
        <p:spPr>
          <a:xfrm>
            <a:off x="542391" y="1386965"/>
            <a:ext cx="6908800" cy="4636656"/>
          </a:xfrm>
          <a:prstGeom prst="rect">
            <a:avLst/>
          </a:prstGeom>
        </p:spPr>
      </p:pic>
      <p:sp>
        <p:nvSpPr>
          <p:cNvPr id="2" name="Title 1">
            <a:extLst>
              <a:ext uri="{FF2B5EF4-FFF2-40B4-BE49-F238E27FC236}">
                <a16:creationId xmlns:a16="http://schemas.microsoft.com/office/drawing/2014/main" id="{9209A3FA-7915-4808-B63B-E6871E2729AC}"/>
              </a:ext>
            </a:extLst>
          </p:cNvPr>
          <p:cNvSpPr>
            <a:spLocks noGrp="1"/>
          </p:cNvSpPr>
          <p:nvPr>
            <p:ph type="title"/>
          </p:nvPr>
        </p:nvSpPr>
        <p:spPr/>
        <p:txBody>
          <a:bodyPr/>
          <a:lstStyle/>
          <a:p>
            <a:r>
              <a:rPr lang="en-US">
                <a:solidFill>
                  <a:srgbClr val="1F3B7A"/>
                </a:solidFill>
              </a:rPr>
              <a:t>Rents in Most Major Markets Were Up by Double Digits in Early 2022</a:t>
            </a:r>
          </a:p>
        </p:txBody>
      </p:sp>
      <p:sp>
        <p:nvSpPr>
          <p:cNvPr id="4" name="Text Placeholder 3">
            <a:extLst>
              <a:ext uri="{FF2B5EF4-FFF2-40B4-BE49-F238E27FC236}">
                <a16:creationId xmlns:a16="http://schemas.microsoft.com/office/drawing/2014/main" id="{05200A10-BB27-4F7E-B22F-F7FF3165DDA9}"/>
              </a:ext>
            </a:extLst>
          </p:cNvPr>
          <p:cNvSpPr>
            <a:spLocks noGrp="1"/>
          </p:cNvSpPr>
          <p:nvPr>
            <p:ph type="body" sz="quarter" idx="10"/>
          </p:nvPr>
        </p:nvSpPr>
        <p:spPr/>
        <p:txBody>
          <a:bodyPr/>
          <a:lstStyle/>
          <a:p>
            <a:r>
              <a:rPr lang="en-US"/>
              <a:t>Note: Asking rents are for professionally managed apartments in buildings with five or more units in the 150 markets that RealPage tracks.</a:t>
            </a:r>
          </a:p>
          <a:p>
            <a:r>
              <a:rPr lang="en-US"/>
              <a:t>Source: JCHS tabulations of RealPage data.</a:t>
            </a:r>
          </a:p>
        </p:txBody>
      </p:sp>
      <p:sp>
        <p:nvSpPr>
          <p:cNvPr id="11" name="TextBox 10">
            <a:extLst>
              <a:ext uri="{FF2B5EF4-FFF2-40B4-BE49-F238E27FC236}">
                <a16:creationId xmlns:a16="http://schemas.microsoft.com/office/drawing/2014/main" id="{E6FCE3A9-4C9B-4DC0-8F65-68101A42F53A}"/>
              </a:ext>
            </a:extLst>
          </p:cNvPr>
          <p:cNvSpPr txBox="1"/>
          <p:nvPr/>
        </p:nvSpPr>
        <p:spPr>
          <a:xfrm>
            <a:off x="8073460" y="4115610"/>
            <a:ext cx="2409505" cy="954107"/>
          </a:xfrm>
          <a:prstGeom prst="rect">
            <a:avLst/>
          </a:prstGeom>
          <a:noFill/>
        </p:spPr>
        <p:txBody>
          <a:bodyPr wrap="square" rtlCol="0">
            <a:spAutoFit/>
          </a:bodyPr>
          <a:lstStyle/>
          <a:p>
            <a:r>
              <a:rPr lang="en-US" sz="1400">
                <a:solidFill>
                  <a:schemeClr val="tx1">
                    <a:lumMod val="50000"/>
                  </a:schemeClr>
                </a:solidFill>
              </a:rPr>
              <a:t>Under 5.0 (Down to 1.0)</a:t>
            </a:r>
          </a:p>
          <a:p>
            <a:r>
              <a:rPr lang="en-US" sz="1400">
                <a:solidFill>
                  <a:schemeClr val="tx1">
                    <a:lumMod val="50000"/>
                  </a:schemeClr>
                </a:solidFill>
              </a:rPr>
              <a:t>5.0–9.9</a:t>
            </a:r>
          </a:p>
          <a:p>
            <a:r>
              <a:rPr lang="en-US" sz="1400">
                <a:solidFill>
                  <a:schemeClr val="tx1">
                    <a:lumMod val="50000"/>
                  </a:schemeClr>
                </a:solidFill>
              </a:rPr>
              <a:t>10.0–19.9</a:t>
            </a:r>
          </a:p>
          <a:p>
            <a:r>
              <a:rPr lang="en-US" sz="1400">
                <a:solidFill>
                  <a:schemeClr val="tx1">
                    <a:lumMod val="50000"/>
                  </a:schemeClr>
                </a:solidFill>
              </a:rPr>
              <a:t>20.0 and Over (Up to 42.0)</a:t>
            </a:r>
          </a:p>
        </p:txBody>
      </p:sp>
      <p:sp>
        <p:nvSpPr>
          <p:cNvPr id="12" name="TextBox 11">
            <a:extLst>
              <a:ext uri="{FF2B5EF4-FFF2-40B4-BE49-F238E27FC236}">
                <a16:creationId xmlns:a16="http://schemas.microsoft.com/office/drawing/2014/main" id="{B6D47097-6CEB-4219-A5AA-EB74DE7AA780}"/>
              </a:ext>
            </a:extLst>
          </p:cNvPr>
          <p:cNvSpPr txBox="1"/>
          <p:nvPr/>
        </p:nvSpPr>
        <p:spPr>
          <a:xfrm>
            <a:off x="7631341" y="3532397"/>
            <a:ext cx="3237214" cy="523220"/>
          </a:xfrm>
          <a:prstGeom prst="rect">
            <a:avLst/>
          </a:prstGeom>
          <a:noFill/>
        </p:spPr>
        <p:txBody>
          <a:bodyPr wrap="square" rtlCol="0">
            <a:spAutoFit/>
          </a:bodyPr>
          <a:lstStyle/>
          <a:p>
            <a:r>
              <a:rPr lang="en-US" sz="1400" b="1">
                <a:solidFill>
                  <a:schemeClr val="tx1">
                    <a:lumMod val="50000"/>
                  </a:schemeClr>
                </a:solidFill>
              </a:rPr>
              <a:t>Change in Asking Rents </a:t>
            </a:r>
          </a:p>
          <a:p>
            <a:r>
              <a:rPr lang="en-US" sz="1400" b="1">
                <a:solidFill>
                  <a:schemeClr val="tx1">
                    <a:lumMod val="50000"/>
                  </a:schemeClr>
                </a:solidFill>
              </a:rPr>
              <a:t>2021:1–2022:1 (Percent)</a:t>
            </a:r>
          </a:p>
        </p:txBody>
      </p:sp>
      <p:pic>
        <p:nvPicPr>
          <p:cNvPr id="9" name="Picture 8" descr="A picture containing logo&#10;&#10;Description automatically generated">
            <a:extLst>
              <a:ext uri="{FF2B5EF4-FFF2-40B4-BE49-F238E27FC236}">
                <a16:creationId xmlns:a16="http://schemas.microsoft.com/office/drawing/2014/main" id="{33CD417F-9B4C-4431-9599-67BC869BF265}"/>
              </a:ext>
            </a:extLst>
          </p:cNvPr>
          <p:cNvPicPr>
            <a:picLocks noChangeAspect="1"/>
          </p:cNvPicPr>
          <p:nvPr/>
        </p:nvPicPr>
        <p:blipFill>
          <a:blip r:embed="rId3"/>
          <a:stretch>
            <a:fillRect/>
          </a:stretch>
        </p:blipFill>
        <p:spPr>
          <a:xfrm>
            <a:off x="7592840" y="4122993"/>
            <a:ext cx="512623" cy="962500"/>
          </a:xfrm>
          <a:prstGeom prst="rect">
            <a:avLst/>
          </a:prstGeom>
        </p:spPr>
      </p:pic>
    </p:spTree>
    <p:extLst>
      <p:ext uri="{BB962C8B-B14F-4D97-AF65-F5344CB8AC3E}">
        <p14:creationId xmlns:p14="http://schemas.microsoft.com/office/powerpoint/2010/main" val="1682796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DFC4F-E35C-4AC2-B9E7-64A06A7E53FC}"/>
              </a:ext>
            </a:extLst>
          </p:cNvPr>
          <p:cNvSpPr>
            <a:spLocks noGrp="1"/>
          </p:cNvSpPr>
          <p:nvPr>
            <p:ph type="title"/>
          </p:nvPr>
        </p:nvSpPr>
        <p:spPr>
          <a:xfrm>
            <a:off x="312560" y="397894"/>
            <a:ext cx="11553619" cy="912587"/>
          </a:xfrm>
        </p:spPr>
        <p:txBody>
          <a:bodyPr/>
          <a:lstStyle/>
          <a:p>
            <a:r>
              <a:rPr lang="en-US">
                <a:solidFill>
                  <a:srgbClr val="003B71"/>
                </a:solidFill>
              </a:rPr>
              <a:t>Vacancy Rates Have Fallen Back Near Historic Lows Even in Prime Urban Areas</a:t>
            </a:r>
            <a:endParaRPr lang="en-US">
              <a:highlight>
                <a:srgbClr val="00FF00"/>
              </a:highlight>
            </a:endParaRPr>
          </a:p>
        </p:txBody>
      </p:sp>
      <p:sp>
        <p:nvSpPr>
          <p:cNvPr id="5" name="Text Placeholder 4">
            <a:extLst>
              <a:ext uri="{FF2B5EF4-FFF2-40B4-BE49-F238E27FC236}">
                <a16:creationId xmlns:a16="http://schemas.microsoft.com/office/drawing/2014/main" id="{C2382837-B685-42AF-8D21-6253C2004074}"/>
              </a:ext>
            </a:extLst>
          </p:cNvPr>
          <p:cNvSpPr>
            <a:spLocks noGrp="1"/>
          </p:cNvSpPr>
          <p:nvPr>
            <p:ph type="body" sz="quarter" idx="11"/>
          </p:nvPr>
        </p:nvSpPr>
        <p:spPr>
          <a:xfrm>
            <a:off x="267855" y="5926595"/>
            <a:ext cx="10742349" cy="533511"/>
          </a:xfrm>
        </p:spPr>
        <p:txBody>
          <a:bodyPr/>
          <a:lstStyle/>
          <a:p>
            <a:r>
              <a:rPr lang="en-US"/>
              <a:t>Notes: Urban/suburban areas are based on density in the 54 largest markets that CoStar tracks. Prime submarkets have the highest rents..</a:t>
            </a:r>
          </a:p>
          <a:p>
            <a:r>
              <a:rPr lang="en-US"/>
              <a:t>Source: JCHS tabulations of CoStar data.</a:t>
            </a:r>
          </a:p>
        </p:txBody>
      </p:sp>
      <p:sp>
        <p:nvSpPr>
          <p:cNvPr id="3" name="TextBox 2">
            <a:extLst>
              <a:ext uri="{FF2B5EF4-FFF2-40B4-BE49-F238E27FC236}">
                <a16:creationId xmlns:a16="http://schemas.microsoft.com/office/drawing/2014/main" id="{079065C3-0BCD-4C0E-B0F1-4B61D006D2E2}"/>
              </a:ext>
            </a:extLst>
          </p:cNvPr>
          <p:cNvSpPr txBox="1"/>
          <p:nvPr/>
        </p:nvSpPr>
        <p:spPr>
          <a:xfrm>
            <a:off x="162560" y="5618818"/>
            <a:ext cx="1168400" cy="307777"/>
          </a:xfrm>
          <a:prstGeom prst="rect">
            <a:avLst/>
          </a:prstGeom>
          <a:noFill/>
        </p:spPr>
        <p:txBody>
          <a:bodyPr wrap="square" rtlCol="0">
            <a:spAutoFit/>
          </a:bodyPr>
          <a:lstStyle/>
          <a:p>
            <a:r>
              <a:rPr lang="en-US" sz="1400" b="1">
                <a:solidFill>
                  <a:schemeClr val="tx1">
                    <a:lumMod val="50000"/>
                  </a:schemeClr>
                </a:solidFill>
              </a:rPr>
              <a:t>Submarket</a:t>
            </a:r>
          </a:p>
        </p:txBody>
      </p:sp>
      <p:graphicFrame>
        <p:nvGraphicFramePr>
          <p:cNvPr id="10" name="Content Placeholder 9">
            <a:extLst>
              <a:ext uri="{FF2B5EF4-FFF2-40B4-BE49-F238E27FC236}">
                <a16:creationId xmlns:a16="http://schemas.microsoft.com/office/drawing/2014/main" id="{6B0F9A4A-85DF-4365-825C-1623528F6B78}"/>
              </a:ext>
            </a:extLst>
          </p:cNvPr>
          <p:cNvGraphicFramePr>
            <a:graphicFrameLocks noGrp="1"/>
          </p:cNvGraphicFramePr>
          <p:nvPr>
            <p:ph idx="1"/>
            <p:extLst>
              <p:ext uri="{D42A27DB-BD31-4B8C-83A1-F6EECF244321}">
                <p14:modId xmlns:p14="http://schemas.microsoft.com/office/powerpoint/2010/main" val="229578162"/>
              </p:ext>
            </p:extLst>
          </p:nvPr>
        </p:nvGraphicFramePr>
        <p:xfrm>
          <a:off x="268288" y="1618258"/>
          <a:ext cx="11566525" cy="430833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508819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9F29F-C1B0-4EA4-AEDA-B2C7B4AA685F}"/>
              </a:ext>
            </a:extLst>
          </p:cNvPr>
          <p:cNvSpPr>
            <a:spLocks noGrp="1"/>
          </p:cNvSpPr>
          <p:nvPr>
            <p:ph type="title"/>
          </p:nvPr>
        </p:nvSpPr>
        <p:spPr/>
        <p:txBody>
          <a:bodyPr/>
          <a:lstStyle/>
          <a:p>
            <a:r>
              <a:rPr lang="en-US">
                <a:solidFill>
                  <a:srgbClr val="003B71"/>
                </a:solidFill>
              </a:rPr>
              <a:t>The Supply of Homes on the Market Reached New Lows in 2022 but Are Beginning to Climb</a:t>
            </a:r>
          </a:p>
        </p:txBody>
      </p:sp>
      <p:sp>
        <p:nvSpPr>
          <p:cNvPr id="3" name="Text Placeholder 2">
            <a:extLst>
              <a:ext uri="{FF2B5EF4-FFF2-40B4-BE49-F238E27FC236}">
                <a16:creationId xmlns:a16="http://schemas.microsoft.com/office/drawing/2014/main" id="{84E63AE1-99E7-42FA-93C9-4A1A4A9E41D1}"/>
              </a:ext>
            </a:extLst>
          </p:cNvPr>
          <p:cNvSpPr>
            <a:spLocks noGrp="1"/>
          </p:cNvSpPr>
          <p:nvPr>
            <p:ph type="body" sz="quarter" idx="10"/>
          </p:nvPr>
        </p:nvSpPr>
        <p:spPr>
          <a:xfrm>
            <a:off x="267855" y="5927834"/>
            <a:ext cx="11268364" cy="533511"/>
          </a:xfrm>
        </p:spPr>
        <p:txBody>
          <a:bodyPr/>
          <a:lstStyle/>
          <a:p>
            <a:r>
              <a:rPr lang="en-US"/>
              <a:t>Note: Months of supply measure how long it would take homes on the market to sell at the current rate, where six months are typically considered a balanced market.</a:t>
            </a:r>
          </a:p>
          <a:p>
            <a:r>
              <a:rPr lang="en-US"/>
              <a:t>Source: JCHS tabulations of NAR, Existing Home Sales.</a:t>
            </a:r>
          </a:p>
        </p:txBody>
      </p:sp>
      <p:graphicFrame>
        <p:nvGraphicFramePr>
          <p:cNvPr id="13" name="Content Placeholder 7">
            <a:extLst>
              <a:ext uri="{FF2B5EF4-FFF2-40B4-BE49-F238E27FC236}">
                <a16:creationId xmlns:a16="http://schemas.microsoft.com/office/drawing/2014/main" id="{12F27A82-D943-41F0-BDCF-0ABB3BA2A790}"/>
              </a:ext>
            </a:extLst>
          </p:cNvPr>
          <p:cNvGraphicFramePr>
            <a:graphicFrameLocks/>
          </p:cNvGraphicFramePr>
          <p:nvPr>
            <p:extLst>
              <p:ext uri="{D42A27DB-BD31-4B8C-83A1-F6EECF244321}">
                <p14:modId xmlns:p14="http://schemas.microsoft.com/office/powerpoint/2010/main" val="1820872781"/>
              </p:ext>
            </p:extLst>
          </p:nvPr>
        </p:nvGraphicFramePr>
        <p:xfrm>
          <a:off x="405551" y="1797229"/>
          <a:ext cx="11429184" cy="4071488"/>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2BFE966B-DE32-4FD8-82D9-B58D50E13137}"/>
              </a:ext>
            </a:extLst>
          </p:cNvPr>
          <p:cNvSpPr txBox="1"/>
          <p:nvPr/>
        </p:nvSpPr>
        <p:spPr>
          <a:xfrm>
            <a:off x="291680" y="1406700"/>
            <a:ext cx="4082015" cy="338554"/>
          </a:xfrm>
          <a:prstGeom prst="rect">
            <a:avLst/>
          </a:prstGeom>
          <a:noFill/>
        </p:spPr>
        <p:txBody>
          <a:bodyPr wrap="square" rtlCol="0">
            <a:spAutoFit/>
          </a:bodyPr>
          <a:lstStyle/>
          <a:p>
            <a:r>
              <a:rPr lang="en-US" sz="1600" b="1">
                <a:solidFill>
                  <a:schemeClr val="tx1">
                    <a:lumMod val="50000"/>
                  </a:schemeClr>
                </a:solidFill>
              </a:rPr>
              <a:t>Existing Homes for Sale (Millions)</a:t>
            </a:r>
          </a:p>
        </p:txBody>
      </p:sp>
      <p:sp>
        <p:nvSpPr>
          <p:cNvPr id="6" name="TextBox 5">
            <a:extLst>
              <a:ext uri="{FF2B5EF4-FFF2-40B4-BE49-F238E27FC236}">
                <a16:creationId xmlns:a16="http://schemas.microsoft.com/office/drawing/2014/main" id="{CD73E1DE-80F2-4452-B8F4-FCF352BE90FB}"/>
              </a:ext>
            </a:extLst>
          </p:cNvPr>
          <p:cNvSpPr txBox="1"/>
          <p:nvPr/>
        </p:nvSpPr>
        <p:spPr>
          <a:xfrm>
            <a:off x="9611164" y="1357026"/>
            <a:ext cx="2223570" cy="338554"/>
          </a:xfrm>
          <a:prstGeom prst="rect">
            <a:avLst/>
          </a:prstGeom>
          <a:noFill/>
        </p:spPr>
        <p:txBody>
          <a:bodyPr wrap="square" rtlCol="0">
            <a:spAutoFit/>
          </a:bodyPr>
          <a:lstStyle/>
          <a:p>
            <a:pPr algn="r"/>
            <a:r>
              <a:rPr lang="en-US" sz="1600" b="1">
                <a:solidFill>
                  <a:schemeClr val="tx1">
                    <a:lumMod val="50000"/>
                  </a:schemeClr>
                </a:solidFill>
              </a:rPr>
              <a:t>Months of Supply</a:t>
            </a:r>
          </a:p>
        </p:txBody>
      </p:sp>
    </p:spTree>
    <p:extLst>
      <p:ext uri="{BB962C8B-B14F-4D97-AF65-F5344CB8AC3E}">
        <p14:creationId xmlns:p14="http://schemas.microsoft.com/office/powerpoint/2010/main" val="29632119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5FDD4510-3B06-4408-B505-FBDE85BBFD76}"/>
              </a:ext>
            </a:extLst>
          </p:cNvPr>
          <p:cNvGraphicFramePr>
            <a:graphicFrameLocks noGrp="1"/>
          </p:cNvGraphicFramePr>
          <p:nvPr>
            <p:ph idx="1"/>
            <p:extLst>
              <p:ext uri="{D42A27DB-BD31-4B8C-83A1-F6EECF244321}">
                <p14:modId xmlns:p14="http://schemas.microsoft.com/office/powerpoint/2010/main" val="557577302"/>
              </p:ext>
            </p:extLst>
          </p:nvPr>
        </p:nvGraphicFramePr>
        <p:xfrm>
          <a:off x="267855" y="1431168"/>
          <a:ext cx="11566879" cy="4496666"/>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 Placeholder 3">
            <a:extLst>
              <a:ext uri="{FF2B5EF4-FFF2-40B4-BE49-F238E27FC236}">
                <a16:creationId xmlns:a16="http://schemas.microsoft.com/office/drawing/2014/main" id="{A57C47A8-3FF7-47E8-82D0-DE1EFA05DB9C}"/>
              </a:ext>
            </a:extLst>
          </p:cNvPr>
          <p:cNvSpPr>
            <a:spLocks noGrp="1"/>
          </p:cNvSpPr>
          <p:nvPr>
            <p:ph type="body" sz="quarter" idx="10"/>
          </p:nvPr>
        </p:nvSpPr>
        <p:spPr/>
        <p:txBody>
          <a:bodyPr/>
          <a:lstStyle/>
          <a:p>
            <a:r>
              <a:rPr lang="en-US"/>
              <a:t>Note: Data are 3-month trailing averages.</a:t>
            </a:r>
          </a:p>
          <a:p>
            <a:r>
              <a:rPr lang="en-US"/>
              <a:t>Source: JCHS tabulations of CoreLogic data.</a:t>
            </a:r>
          </a:p>
        </p:txBody>
      </p:sp>
      <p:sp>
        <p:nvSpPr>
          <p:cNvPr id="10" name="Title 1">
            <a:extLst>
              <a:ext uri="{FF2B5EF4-FFF2-40B4-BE49-F238E27FC236}">
                <a16:creationId xmlns:a16="http://schemas.microsoft.com/office/drawing/2014/main" id="{0A851CCD-AEDF-4C47-B7FD-1ADD311F1DFC}"/>
              </a:ext>
            </a:extLst>
          </p:cNvPr>
          <p:cNvSpPr>
            <a:spLocks noGrp="1"/>
          </p:cNvSpPr>
          <p:nvPr>
            <p:ph type="title"/>
          </p:nvPr>
        </p:nvSpPr>
        <p:spPr>
          <a:xfrm>
            <a:off x="267855" y="365125"/>
            <a:ext cx="11566879" cy="890253"/>
          </a:xfrm>
        </p:spPr>
        <p:txBody>
          <a:bodyPr/>
          <a:lstStyle/>
          <a:p>
            <a:r>
              <a:rPr lang="en-US">
                <a:solidFill>
                  <a:srgbClr val="003B71"/>
                </a:solidFill>
              </a:rPr>
              <a:t>Investors Are Buying Up a Record Share of Single-Family Homes</a:t>
            </a:r>
          </a:p>
        </p:txBody>
      </p:sp>
    </p:spTree>
    <p:extLst>
      <p:ext uri="{BB962C8B-B14F-4D97-AF65-F5344CB8AC3E}">
        <p14:creationId xmlns:p14="http://schemas.microsoft.com/office/powerpoint/2010/main" val="39595945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3971-E463-4D40-8474-431F272F3D43}"/>
              </a:ext>
            </a:extLst>
          </p:cNvPr>
          <p:cNvSpPr>
            <a:spLocks noGrp="1"/>
          </p:cNvSpPr>
          <p:nvPr>
            <p:ph type="ctrTitle"/>
          </p:nvPr>
        </p:nvSpPr>
        <p:spPr/>
        <p:txBody>
          <a:bodyPr/>
          <a:lstStyle/>
          <a:p>
            <a:r>
              <a:rPr lang="en-US"/>
              <a:t>Persistent Affordability Challenges</a:t>
            </a:r>
          </a:p>
        </p:txBody>
      </p:sp>
      <p:sp>
        <p:nvSpPr>
          <p:cNvPr id="3" name="Subtitle 2">
            <a:extLst>
              <a:ext uri="{FF2B5EF4-FFF2-40B4-BE49-F238E27FC236}">
                <a16:creationId xmlns:a16="http://schemas.microsoft.com/office/drawing/2014/main" id="{0A5DBAF5-AB74-4545-B779-A0366115BF2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4500640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70AA8948-D3BE-4684-9982-2236358D42A8}"/>
              </a:ext>
            </a:extLst>
          </p:cNvPr>
          <p:cNvGraphicFramePr>
            <a:graphicFrameLocks noGrp="1"/>
          </p:cNvGraphicFramePr>
          <p:nvPr>
            <p:ph idx="1"/>
            <p:extLst>
              <p:ext uri="{D42A27DB-BD31-4B8C-83A1-F6EECF244321}">
                <p14:modId xmlns:p14="http://schemas.microsoft.com/office/powerpoint/2010/main" val="1236496829"/>
              </p:ext>
            </p:extLst>
          </p:nvPr>
        </p:nvGraphicFramePr>
        <p:xfrm>
          <a:off x="312736" y="1668545"/>
          <a:ext cx="10371829" cy="425929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007FB942-CA43-43CC-B7C3-27DED21553AD}"/>
              </a:ext>
            </a:extLst>
          </p:cNvPr>
          <p:cNvSpPr>
            <a:spLocks noGrp="1"/>
          </p:cNvSpPr>
          <p:nvPr>
            <p:ph type="title"/>
          </p:nvPr>
        </p:nvSpPr>
        <p:spPr>
          <a:xfrm>
            <a:off x="267855" y="389129"/>
            <a:ext cx="11566879" cy="822943"/>
          </a:xfrm>
        </p:spPr>
        <p:txBody>
          <a:bodyPr/>
          <a:lstStyle/>
          <a:p>
            <a:r>
              <a:rPr lang="en-US">
                <a:solidFill>
                  <a:srgbClr val="1F3B7A"/>
                </a:solidFill>
              </a:rPr>
              <a:t>Affordability Challenges Worsened in the First Year of the Pandemic for Both Renters and Homeowners</a:t>
            </a:r>
          </a:p>
        </p:txBody>
      </p:sp>
      <p:sp>
        <p:nvSpPr>
          <p:cNvPr id="5" name="Text Placeholder 4">
            <a:extLst>
              <a:ext uri="{FF2B5EF4-FFF2-40B4-BE49-F238E27FC236}">
                <a16:creationId xmlns:a16="http://schemas.microsoft.com/office/drawing/2014/main" id="{ED4025DB-D64B-412E-B4FC-BB214F42461B}"/>
              </a:ext>
            </a:extLst>
          </p:cNvPr>
          <p:cNvSpPr>
            <a:spLocks noGrp="1"/>
          </p:cNvSpPr>
          <p:nvPr>
            <p:ph type="body" sz="quarter" idx="11"/>
          </p:nvPr>
        </p:nvSpPr>
        <p:spPr/>
        <p:txBody>
          <a:bodyPr/>
          <a:lstStyle/>
          <a:p>
            <a:r>
              <a:rPr lang="en-US"/>
              <a:t>Notes: Cost-burdened households spend more than 30 percent of incomes on housing costs. Data for 2019 use specially provided experimental weights from the US Census Bureau to allow for comparisons between 2019 and 2020.</a:t>
            </a:r>
          </a:p>
          <a:p>
            <a:r>
              <a:rPr lang="en-US"/>
              <a:t>Source: JCHS tabulations of US Census Bureau, American Community Survey 1-Year Estimates using experimental weights.</a:t>
            </a:r>
          </a:p>
        </p:txBody>
      </p:sp>
      <p:sp>
        <p:nvSpPr>
          <p:cNvPr id="9" name="TextBox 8">
            <a:extLst>
              <a:ext uri="{FF2B5EF4-FFF2-40B4-BE49-F238E27FC236}">
                <a16:creationId xmlns:a16="http://schemas.microsoft.com/office/drawing/2014/main" id="{77ADD73E-894E-4FBC-AA56-55FC6F91D0FB}"/>
              </a:ext>
            </a:extLst>
          </p:cNvPr>
          <p:cNvSpPr txBox="1"/>
          <p:nvPr/>
        </p:nvSpPr>
        <p:spPr>
          <a:xfrm>
            <a:off x="267855" y="1237963"/>
            <a:ext cx="5190836" cy="307777"/>
          </a:xfrm>
          <a:prstGeom prst="rect">
            <a:avLst/>
          </a:prstGeom>
          <a:noFill/>
        </p:spPr>
        <p:txBody>
          <a:bodyPr wrap="square" rtlCol="0">
            <a:spAutoFit/>
          </a:bodyPr>
          <a:lstStyle/>
          <a:p>
            <a:r>
              <a:rPr lang="en-US" sz="1400" b="1">
                <a:solidFill>
                  <a:srgbClr val="000000"/>
                </a:solidFill>
              </a:rPr>
              <a:t>Share of Households with Cost Burdens (Percent)</a:t>
            </a:r>
          </a:p>
        </p:txBody>
      </p:sp>
      <p:sp>
        <p:nvSpPr>
          <p:cNvPr id="10" name="Rectangle 9">
            <a:extLst>
              <a:ext uri="{FF2B5EF4-FFF2-40B4-BE49-F238E27FC236}">
                <a16:creationId xmlns:a16="http://schemas.microsoft.com/office/drawing/2014/main" id="{CF35366A-B0A6-43EE-BFBC-66A96330F0D0}"/>
              </a:ext>
            </a:extLst>
          </p:cNvPr>
          <p:cNvSpPr/>
          <p:nvPr/>
        </p:nvSpPr>
        <p:spPr>
          <a:xfrm>
            <a:off x="7335078" y="1828800"/>
            <a:ext cx="3230218" cy="3765366"/>
          </a:xfrm>
          <a:prstGeom prst="rect">
            <a:avLst/>
          </a:prstGeom>
          <a:solidFill>
            <a:schemeClr val="accent4">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4555657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6E6D7-778D-4B30-9930-5850D165951A}"/>
              </a:ext>
            </a:extLst>
          </p:cNvPr>
          <p:cNvSpPr>
            <a:spLocks noGrp="1"/>
          </p:cNvSpPr>
          <p:nvPr>
            <p:ph type="title"/>
          </p:nvPr>
        </p:nvSpPr>
        <p:spPr/>
        <p:txBody>
          <a:bodyPr/>
          <a:lstStyle/>
          <a:p>
            <a:r>
              <a:rPr lang="en-US">
                <a:solidFill>
                  <a:srgbClr val="1F3B7A"/>
                </a:solidFill>
              </a:rPr>
              <a:t>Middle-Income Renters’ Cost Burdens Soared in 2020</a:t>
            </a:r>
          </a:p>
        </p:txBody>
      </p:sp>
      <p:sp>
        <p:nvSpPr>
          <p:cNvPr id="4" name="Text Placeholder 3">
            <a:extLst>
              <a:ext uri="{FF2B5EF4-FFF2-40B4-BE49-F238E27FC236}">
                <a16:creationId xmlns:a16="http://schemas.microsoft.com/office/drawing/2014/main" id="{F7009BEB-AC77-4E6D-914C-A376D0126495}"/>
              </a:ext>
            </a:extLst>
          </p:cNvPr>
          <p:cNvSpPr>
            <a:spLocks noGrp="1"/>
          </p:cNvSpPr>
          <p:nvPr>
            <p:ph type="body" sz="quarter" idx="10"/>
          </p:nvPr>
        </p:nvSpPr>
        <p:spPr/>
        <p:txBody>
          <a:bodyPr/>
          <a:lstStyle/>
          <a:p>
            <a:r>
              <a:rPr lang="en-US"/>
              <a:t>Notes: Moderately (severely) cost-burdened households pay more than 30% up to 50% (more than 50%) of household income for housing. Households with zero or negative income are assumed to be severely burdened, while households paying no cash rent are assumed to be unburdened. Household incomes are inflated to 2020 dollars using  CPI-U All Items.</a:t>
            </a:r>
          </a:p>
          <a:p>
            <a:r>
              <a:rPr lang="en-US"/>
              <a:t>Source: JCHS tabulations of US Census Bureau, 2019 &amp; 2020 Experimental American Community Survey 1-Year Estimates.</a:t>
            </a:r>
          </a:p>
        </p:txBody>
      </p:sp>
      <p:graphicFrame>
        <p:nvGraphicFramePr>
          <p:cNvPr id="9" name="Content Placeholder 8">
            <a:extLst>
              <a:ext uri="{FF2B5EF4-FFF2-40B4-BE49-F238E27FC236}">
                <a16:creationId xmlns:a16="http://schemas.microsoft.com/office/drawing/2014/main" id="{B1B8C698-D25A-4ADC-A7B6-D88AD539CFF1}"/>
              </a:ext>
            </a:extLst>
          </p:cNvPr>
          <p:cNvGraphicFramePr>
            <a:graphicFrameLocks noGrp="1"/>
          </p:cNvGraphicFramePr>
          <p:nvPr>
            <p:ph idx="1"/>
            <p:extLst>
              <p:ext uri="{D42A27DB-BD31-4B8C-83A1-F6EECF244321}">
                <p14:modId xmlns:p14="http://schemas.microsoft.com/office/powerpoint/2010/main" val="2593062427"/>
              </p:ext>
            </p:extLst>
          </p:nvPr>
        </p:nvGraphicFramePr>
        <p:xfrm>
          <a:off x="6051294" y="1489756"/>
          <a:ext cx="5827712" cy="42037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ontent Placeholder 8">
            <a:extLst>
              <a:ext uri="{FF2B5EF4-FFF2-40B4-BE49-F238E27FC236}">
                <a16:creationId xmlns:a16="http://schemas.microsoft.com/office/drawing/2014/main" id="{3444D867-CF0C-43D1-95C9-21B1DCACDF6E}"/>
              </a:ext>
            </a:extLst>
          </p:cNvPr>
          <p:cNvGraphicFramePr>
            <a:graphicFrameLocks/>
          </p:cNvGraphicFramePr>
          <p:nvPr>
            <p:extLst>
              <p:ext uri="{D42A27DB-BD31-4B8C-83A1-F6EECF244321}">
                <p14:modId xmlns:p14="http://schemas.microsoft.com/office/powerpoint/2010/main" val="796707314"/>
              </p:ext>
            </p:extLst>
          </p:nvPr>
        </p:nvGraphicFramePr>
        <p:xfrm>
          <a:off x="134112" y="1489756"/>
          <a:ext cx="5827712" cy="4203700"/>
        </p:xfrm>
        <a:graphic>
          <a:graphicData uri="http://schemas.openxmlformats.org/drawingml/2006/chart">
            <c:chart xmlns:c="http://schemas.openxmlformats.org/drawingml/2006/chart" xmlns:r="http://schemas.openxmlformats.org/officeDocument/2006/relationships" r:id="rId4"/>
          </a:graphicData>
        </a:graphic>
      </p:graphicFrame>
      <p:sp>
        <p:nvSpPr>
          <p:cNvPr id="3" name="Rectangle 2">
            <a:extLst>
              <a:ext uri="{FF2B5EF4-FFF2-40B4-BE49-F238E27FC236}">
                <a16:creationId xmlns:a16="http://schemas.microsoft.com/office/drawing/2014/main" id="{7D798E09-B9BC-4F17-B8E2-C9D340DB51C0}"/>
              </a:ext>
            </a:extLst>
          </p:cNvPr>
          <p:cNvSpPr/>
          <p:nvPr/>
        </p:nvSpPr>
        <p:spPr>
          <a:xfrm>
            <a:off x="365760" y="5368244"/>
            <a:ext cx="1085088" cy="325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80922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FDD2E57-6DB2-403D-A65C-27E352E4F9C8}"/>
              </a:ext>
            </a:extLst>
          </p:cNvPr>
          <p:cNvSpPr/>
          <p:nvPr/>
        </p:nvSpPr>
        <p:spPr>
          <a:xfrm>
            <a:off x="847728" y="2150073"/>
            <a:ext cx="5402243" cy="275530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1B63A2E-21B0-4047-984A-B17F7962BBAF}"/>
              </a:ext>
            </a:extLst>
          </p:cNvPr>
          <p:cNvSpPr/>
          <p:nvPr/>
        </p:nvSpPr>
        <p:spPr>
          <a:xfrm>
            <a:off x="10586301" y="2150075"/>
            <a:ext cx="1078477" cy="2755299"/>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A23D90-5159-46CB-B38E-7CE7BE881E6B}"/>
              </a:ext>
            </a:extLst>
          </p:cNvPr>
          <p:cNvSpPr>
            <a:spLocks noGrp="1"/>
          </p:cNvSpPr>
          <p:nvPr>
            <p:ph type="title"/>
          </p:nvPr>
        </p:nvSpPr>
        <p:spPr/>
        <p:txBody>
          <a:bodyPr/>
          <a:lstStyle/>
          <a:p>
            <a:r>
              <a:rPr lang="en-US">
                <a:solidFill>
                  <a:srgbClr val="003B71"/>
                </a:solidFill>
              </a:rPr>
              <a:t>Many Lower-Income Households and Households of Color Still Struggled to Pay Rent in Early 2022</a:t>
            </a:r>
          </a:p>
        </p:txBody>
      </p:sp>
      <p:sp>
        <p:nvSpPr>
          <p:cNvPr id="4" name="Text Placeholder 3">
            <a:extLst>
              <a:ext uri="{FF2B5EF4-FFF2-40B4-BE49-F238E27FC236}">
                <a16:creationId xmlns:a16="http://schemas.microsoft.com/office/drawing/2014/main" id="{657C1D91-DB9F-4C40-8584-7D7954D4CB25}"/>
              </a:ext>
            </a:extLst>
          </p:cNvPr>
          <p:cNvSpPr>
            <a:spLocks noGrp="1"/>
          </p:cNvSpPr>
          <p:nvPr>
            <p:ph type="body" sz="quarter" idx="10"/>
          </p:nvPr>
        </p:nvSpPr>
        <p:spPr/>
        <p:txBody>
          <a:bodyPr/>
          <a:lstStyle/>
          <a:p>
            <a:r>
              <a:rPr lang="en-US"/>
              <a:t>Notes: Households behind on rent reported that they were not caught up at the time of the survey. Black, Asian, and white householders are non-Hispanic. Hispanic householders may be of any race(s).</a:t>
            </a:r>
          </a:p>
          <a:p>
            <a:r>
              <a:rPr lang="en-US"/>
              <a:t>Source: JCHS tabulations of US Census Bureau, Household Pulse Surveys, December 2021–April 2022.</a:t>
            </a:r>
          </a:p>
        </p:txBody>
      </p:sp>
      <p:graphicFrame>
        <p:nvGraphicFramePr>
          <p:cNvPr id="7" name="Content Placeholder 6">
            <a:extLst>
              <a:ext uri="{FF2B5EF4-FFF2-40B4-BE49-F238E27FC236}">
                <a16:creationId xmlns:a16="http://schemas.microsoft.com/office/drawing/2014/main" id="{978AD263-57E4-4D81-BE4E-BBD08DFE366F}"/>
              </a:ext>
            </a:extLst>
          </p:cNvPr>
          <p:cNvGraphicFramePr>
            <a:graphicFrameLocks noGrp="1"/>
          </p:cNvGraphicFramePr>
          <p:nvPr>
            <p:ph idx="1"/>
            <p:extLst>
              <p:ext uri="{D42A27DB-BD31-4B8C-83A1-F6EECF244321}">
                <p14:modId xmlns:p14="http://schemas.microsoft.com/office/powerpoint/2010/main" val="2927649798"/>
              </p:ext>
            </p:extLst>
          </p:nvPr>
        </p:nvGraphicFramePr>
        <p:xfrm>
          <a:off x="267855" y="1573213"/>
          <a:ext cx="11566525" cy="42037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394030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95E9FEE-CA08-4CF1-9575-A00A61F7AE7A}"/>
              </a:ext>
            </a:extLst>
          </p:cNvPr>
          <p:cNvSpPr/>
          <p:nvPr/>
        </p:nvSpPr>
        <p:spPr>
          <a:xfrm>
            <a:off x="4940755" y="2174413"/>
            <a:ext cx="4469759" cy="3281092"/>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F86B94-C9F6-44AE-BFCE-A524FD898143}"/>
              </a:ext>
            </a:extLst>
          </p:cNvPr>
          <p:cNvSpPr>
            <a:spLocks noGrp="1"/>
          </p:cNvSpPr>
          <p:nvPr>
            <p:ph type="title"/>
          </p:nvPr>
        </p:nvSpPr>
        <p:spPr/>
        <p:txBody>
          <a:bodyPr/>
          <a:lstStyle/>
          <a:p>
            <a:r>
              <a:rPr lang="en-US">
                <a:solidFill>
                  <a:srgbClr val="1F3B7A"/>
                </a:solidFill>
              </a:rPr>
              <a:t>Eviction Filings Are Nearing Pre-Pandemic Averages</a:t>
            </a:r>
          </a:p>
        </p:txBody>
      </p:sp>
      <p:sp>
        <p:nvSpPr>
          <p:cNvPr id="5" name="Text Placeholder 4">
            <a:extLst>
              <a:ext uri="{FF2B5EF4-FFF2-40B4-BE49-F238E27FC236}">
                <a16:creationId xmlns:a16="http://schemas.microsoft.com/office/drawing/2014/main" id="{11EA4873-D99E-4BC4-A558-44245E576234}"/>
              </a:ext>
            </a:extLst>
          </p:cNvPr>
          <p:cNvSpPr>
            <a:spLocks noGrp="1"/>
          </p:cNvSpPr>
          <p:nvPr>
            <p:ph type="body" sz="quarter" idx="10"/>
          </p:nvPr>
        </p:nvSpPr>
        <p:spPr/>
        <p:txBody>
          <a:bodyPr/>
          <a:lstStyle/>
          <a:p>
            <a:r>
              <a:rPr lang="en-US"/>
              <a:t>Note: Data include eviction filings in 6 states and 31 cities.</a:t>
            </a:r>
          </a:p>
          <a:p>
            <a:r>
              <a:rPr lang="en-US"/>
              <a:t>Source: JCHS tabulations of Eviction Lab, Eviction Tracking System through June 30, 2022.</a:t>
            </a:r>
          </a:p>
        </p:txBody>
      </p:sp>
      <p:graphicFrame>
        <p:nvGraphicFramePr>
          <p:cNvPr id="7" name="Content Placeholder 6">
            <a:extLst>
              <a:ext uri="{FF2B5EF4-FFF2-40B4-BE49-F238E27FC236}">
                <a16:creationId xmlns:a16="http://schemas.microsoft.com/office/drawing/2014/main" id="{8F696AFA-12E5-4A5F-9078-77F8856C7344}"/>
              </a:ext>
            </a:extLst>
          </p:cNvPr>
          <p:cNvGraphicFramePr>
            <a:graphicFrameLocks noGrp="1"/>
          </p:cNvGraphicFramePr>
          <p:nvPr>
            <p:ph idx="1"/>
            <p:extLst>
              <p:ext uri="{D42A27DB-BD31-4B8C-83A1-F6EECF244321}">
                <p14:modId xmlns:p14="http://schemas.microsoft.com/office/powerpoint/2010/main" val="3087720295"/>
              </p:ext>
            </p:extLst>
          </p:nvPr>
        </p:nvGraphicFramePr>
        <p:xfrm>
          <a:off x="268288" y="1573213"/>
          <a:ext cx="11566525" cy="4415804"/>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a:extLst>
              <a:ext uri="{FF2B5EF4-FFF2-40B4-BE49-F238E27FC236}">
                <a16:creationId xmlns:a16="http://schemas.microsoft.com/office/drawing/2014/main" id="{BE0B42E2-54D7-38BF-0699-667F742D7026}"/>
              </a:ext>
            </a:extLst>
          </p:cNvPr>
          <p:cNvCxnSpPr/>
          <p:nvPr/>
        </p:nvCxnSpPr>
        <p:spPr>
          <a:xfrm>
            <a:off x="814387" y="2648332"/>
            <a:ext cx="10844212" cy="0"/>
          </a:xfrm>
          <a:prstGeom prst="line">
            <a:avLst/>
          </a:prstGeom>
          <a:ln w="28575">
            <a:solidFill>
              <a:srgbClr val="1F3B7A"/>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1469502-2BCC-A343-360A-D0A3E910C7B1}"/>
              </a:ext>
            </a:extLst>
          </p:cNvPr>
          <p:cNvSpPr txBox="1"/>
          <p:nvPr/>
        </p:nvSpPr>
        <p:spPr>
          <a:xfrm>
            <a:off x="814387" y="5430363"/>
            <a:ext cx="4126370" cy="307777"/>
          </a:xfrm>
          <a:prstGeom prst="rect">
            <a:avLst/>
          </a:prstGeom>
          <a:noFill/>
        </p:spPr>
        <p:txBody>
          <a:bodyPr wrap="square" rtlCol="0">
            <a:spAutoFit/>
          </a:bodyPr>
          <a:lstStyle/>
          <a:p>
            <a:pPr algn="ctr"/>
            <a:r>
              <a:rPr lang="en-US" sz="1400" b="1">
                <a:solidFill>
                  <a:schemeClr val="tx1">
                    <a:lumMod val="50000"/>
                  </a:schemeClr>
                </a:solidFill>
              </a:rPr>
              <a:t>2020</a:t>
            </a:r>
          </a:p>
        </p:txBody>
      </p:sp>
      <p:sp>
        <p:nvSpPr>
          <p:cNvPr id="12" name="TextBox 11">
            <a:extLst>
              <a:ext uri="{FF2B5EF4-FFF2-40B4-BE49-F238E27FC236}">
                <a16:creationId xmlns:a16="http://schemas.microsoft.com/office/drawing/2014/main" id="{155AA84A-9FCD-F7F3-A9C2-9106EB69BCFC}"/>
              </a:ext>
            </a:extLst>
          </p:cNvPr>
          <p:cNvSpPr txBox="1"/>
          <p:nvPr/>
        </p:nvSpPr>
        <p:spPr>
          <a:xfrm>
            <a:off x="4940756" y="5455506"/>
            <a:ext cx="4469759" cy="307777"/>
          </a:xfrm>
          <a:prstGeom prst="rect">
            <a:avLst/>
          </a:prstGeom>
          <a:noFill/>
        </p:spPr>
        <p:txBody>
          <a:bodyPr wrap="square" rtlCol="0">
            <a:spAutoFit/>
          </a:bodyPr>
          <a:lstStyle/>
          <a:p>
            <a:pPr algn="ctr"/>
            <a:r>
              <a:rPr lang="en-US" sz="1400" b="1">
                <a:solidFill>
                  <a:schemeClr val="tx1">
                    <a:lumMod val="50000"/>
                  </a:schemeClr>
                </a:solidFill>
              </a:rPr>
              <a:t>2021</a:t>
            </a:r>
          </a:p>
        </p:txBody>
      </p:sp>
    </p:spTree>
    <p:extLst>
      <p:ext uri="{BB962C8B-B14F-4D97-AF65-F5344CB8AC3E}">
        <p14:creationId xmlns:p14="http://schemas.microsoft.com/office/powerpoint/2010/main" val="3636437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70AA8948-D3BE-4684-9982-2236358D42A8}"/>
              </a:ext>
            </a:extLst>
          </p:cNvPr>
          <p:cNvGraphicFramePr>
            <a:graphicFrameLocks noGrp="1"/>
          </p:cNvGraphicFramePr>
          <p:nvPr>
            <p:ph idx="1"/>
            <p:extLst>
              <p:ext uri="{D42A27DB-BD31-4B8C-83A1-F6EECF244321}">
                <p14:modId xmlns:p14="http://schemas.microsoft.com/office/powerpoint/2010/main" val="1054949371"/>
              </p:ext>
            </p:extLst>
          </p:nvPr>
        </p:nvGraphicFramePr>
        <p:xfrm>
          <a:off x="312736" y="1668545"/>
          <a:ext cx="10371829" cy="425929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007FB942-CA43-43CC-B7C3-27DED21553AD}"/>
              </a:ext>
            </a:extLst>
          </p:cNvPr>
          <p:cNvSpPr>
            <a:spLocks noGrp="1"/>
          </p:cNvSpPr>
          <p:nvPr>
            <p:ph type="title"/>
          </p:nvPr>
        </p:nvSpPr>
        <p:spPr>
          <a:xfrm>
            <a:off x="267855" y="389129"/>
            <a:ext cx="11566879" cy="822943"/>
          </a:xfrm>
        </p:spPr>
        <p:txBody>
          <a:bodyPr/>
          <a:lstStyle/>
          <a:p>
            <a:r>
              <a:rPr lang="en-US">
                <a:solidFill>
                  <a:srgbClr val="1F3B7A"/>
                </a:solidFill>
              </a:rPr>
              <a:t>Rising Inflation Puts Pressure on Household Budgets, Especially for Lower-Income Households</a:t>
            </a:r>
          </a:p>
        </p:txBody>
      </p:sp>
      <p:sp>
        <p:nvSpPr>
          <p:cNvPr id="5" name="Text Placeholder 4">
            <a:extLst>
              <a:ext uri="{FF2B5EF4-FFF2-40B4-BE49-F238E27FC236}">
                <a16:creationId xmlns:a16="http://schemas.microsoft.com/office/drawing/2014/main" id="{ED4025DB-D64B-412E-B4FC-BB214F42461B}"/>
              </a:ext>
            </a:extLst>
          </p:cNvPr>
          <p:cNvSpPr>
            <a:spLocks noGrp="1"/>
          </p:cNvSpPr>
          <p:nvPr>
            <p:ph type="body" sz="quarter" idx="11"/>
          </p:nvPr>
        </p:nvSpPr>
        <p:spPr/>
        <p:txBody>
          <a:bodyPr/>
          <a:lstStyle/>
          <a:p>
            <a:r>
              <a:rPr lang="en-US"/>
              <a:t>Source: JCHS tabulations of US Bureau of Labor Statistics, Consumer Price Indexes.</a:t>
            </a:r>
          </a:p>
        </p:txBody>
      </p:sp>
      <p:sp>
        <p:nvSpPr>
          <p:cNvPr id="9" name="TextBox 8">
            <a:extLst>
              <a:ext uri="{FF2B5EF4-FFF2-40B4-BE49-F238E27FC236}">
                <a16:creationId xmlns:a16="http://schemas.microsoft.com/office/drawing/2014/main" id="{77ADD73E-894E-4FBC-AA56-55FC6F91D0FB}"/>
              </a:ext>
            </a:extLst>
          </p:cNvPr>
          <p:cNvSpPr txBox="1"/>
          <p:nvPr/>
        </p:nvSpPr>
        <p:spPr>
          <a:xfrm>
            <a:off x="267855" y="1237963"/>
            <a:ext cx="5190836" cy="307777"/>
          </a:xfrm>
          <a:prstGeom prst="rect">
            <a:avLst/>
          </a:prstGeom>
          <a:noFill/>
        </p:spPr>
        <p:txBody>
          <a:bodyPr wrap="square" rtlCol="0">
            <a:spAutoFit/>
          </a:bodyPr>
          <a:lstStyle/>
          <a:p>
            <a:r>
              <a:rPr lang="en-US" sz="1400" b="1">
                <a:solidFill>
                  <a:srgbClr val="000000"/>
                </a:solidFill>
              </a:rPr>
              <a:t>Annual Change in Prices in August (Percent)</a:t>
            </a:r>
          </a:p>
        </p:txBody>
      </p:sp>
      <p:sp>
        <p:nvSpPr>
          <p:cNvPr id="10" name="Rectangle 9">
            <a:extLst>
              <a:ext uri="{FF2B5EF4-FFF2-40B4-BE49-F238E27FC236}">
                <a16:creationId xmlns:a16="http://schemas.microsoft.com/office/drawing/2014/main" id="{CF35366A-B0A6-43EE-BFBC-66A96330F0D0}"/>
              </a:ext>
            </a:extLst>
          </p:cNvPr>
          <p:cNvSpPr/>
          <p:nvPr/>
        </p:nvSpPr>
        <p:spPr>
          <a:xfrm>
            <a:off x="8135332" y="1828800"/>
            <a:ext cx="2429964" cy="3657600"/>
          </a:xfrm>
          <a:prstGeom prst="rect">
            <a:avLst/>
          </a:prstGeom>
          <a:solidFill>
            <a:schemeClr val="accent4">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5584555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9042E5C-D857-4CEB-AA3D-4F080384C5B8}"/>
              </a:ext>
            </a:extLst>
          </p:cNvPr>
          <p:cNvSpPr>
            <a:spLocks noGrp="1"/>
          </p:cNvSpPr>
          <p:nvPr>
            <p:ph type="title"/>
          </p:nvPr>
        </p:nvSpPr>
        <p:spPr>
          <a:xfrm>
            <a:off x="267855" y="389130"/>
            <a:ext cx="11924145" cy="684186"/>
          </a:xfrm>
        </p:spPr>
        <p:txBody>
          <a:bodyPr/>
          <a:lstStyle/>
          <a:p>
            <a:r>
              <a:rPr lang="en-US">
                <a:solidFill>
                  <a:srgbClr val="1F3B7A"/>
                </a:solidFill>
              </a:rPr>
              <a:t>State of the Nation’s Housing 2022: Major Themes in the Report</a:t>
            </a:r>
          </a:p>
        </p:txBody>
      </p:sp>
      <p:sp>
        <p:nvSpPr>
          <p:cNvPr id="8" name="Content Placeholder 7">
            <a:extLst>
              <a:ext uri="{FF2B5EF4-FFF2-40B4-BE49-F238E27FC236}">
                <a16:creationId xmlns:a16="http://schemas.microsoft.com/office/drawing/2014/main" id="{EE1D549C-10F9-4417-B6AC-EF8CA23A69DF}"/>
              </a:ext>
            </a:extLst>
          </p:cNvPr>
          <p:cNvSpPr>
            <a:spLocks noGrp="1"/>
          </p:cNvSpPr>
          <p:nvPr>
            <p:ph idx="11"/>
          </p:nvPr>
        </p:nvSpPr>
        <p:spPr/>
        <p:txBody>
          <a:bodyPr/>
          <a:lstStyle/>
          <a:p>
            <a:r>
              <a:rPr lang="en-US" sz="2400"/>
              <a:t>The Soaring Costs of Housing</a:t>
            </a:r>
          </a:p>
          <a:p>
            <a:r>
              <a:rPr lang="en-US" sz="2400"/>
              <a:t>Persistent Affordability Challenges</a:t>
            </a:r>
          </a:p>
          <a:p>
            <a:r>
              <a:rPr lang="en-US" sz="2400"/>
              <a:t>Construction Levels Hitting Records </a:t>
            </a:r>
          </a:p>
          <a:p>
            <a:r>
              <a:rPr lang="en-US" sz="2400"/>
              <a:t>Household Growth on the Rise</a:t>
            </a:r>
          </a:p>
          <a:p>
            <a:r>
              <a:rPr lang="en-US" sz="2400"/>
              <a:t>High Hurdle for First-Time Buyers</a:t>
            </a:r>
          </a:p>
          <a:p>
            <a:r>
              <a:rPr lang="en-US" sz="2400"/>
              <a:t>Growing Housing Inequities</a:t>
            </a:r>
          </a:p>
          <a:p>
            <a:r>
              <a:rPr lang="en-US" sz="2400"/>
              <a:t>The Outlook for Housing</a:t>
            </a:r>
          </a:p>
          <a:p>
            <a:pPr marL="0" indent="0">
              <a:buNone/>
            </a:pPr>
            <a:endParaRPr lang="en-US"/>
          </a:p>
        </p:txBody>
      </p:sp>
      <p:sp>
        <p:nvSpPr>
          <p:cNvPr id="9" name="Text Placeholder 8">
            <a:extLst>
              <a:ext uri="{FF2B5EF4-FFF2-40B4-BE49-F238E27FC236}">
                <a16:creationId xmlns:a16="http://schemas.microsoft.com/office/drawing/2014/main" id="{4EDF49C6-53D1-4E6F-B7F3-D5176AC35426}"/>
              </a:ext>
            </a:extLst>
          </p:cNvPr>
          <p:cNvSpPr>
            <a:spLocks noGrp="1"/>
          </p:cNvSpPr>
          <p:nvPr>
            <p:ph type="body" sz="quarter" idx="13"/>
          </p:nvPr>
        </p:nvSpPr>
        <p:spPr/>
        <p:txBody>
          <a:bodyPr/>
          <a:lstStyle/>
          <a:p>
            <a:endParaRPr lang="en-US"/>
          </a:p>
        </p:txBody>
      </p:sp>
      <p:pic>
        <p:nvPicPr>
          <p:cNvPr id="20" name="Picture 19" descr="A picture containing shape&#10;&#10;Description automatically generated">
            <a:extLst>
              <a:ext uri="{FF2B5EF4-FFF2-40B4-BE49-F238E27FC236}">
                <a16:creationId xmlns:a16="http://schemas.microsoft.com/office/drawing/2014/main" id="{C7E8373B-1148-4395-99E8-865F3DB2436F}"/>
              </a:ext>
            </a:extLst>
          </p:cNvPr>
          <p:cNvPicPr>
            <a:picLocks noChangeAspect="1"/>
          </p:cNvPicPr>
          <p:nvPr/>
        </p:nvPicPr>
        <p:blipFill>
          <a:blip r:embed="rId3"/>
          <a:stretch>
            <a:fillRect/>
          </a:stretch>
        </p:blipFill>
        <p:spPr>
          <a:xfrm>
            <a:off x="1487055" y="1441220"/>
            <a:ext cx="3176385" cy="4118710"/>
          </a:xfrm>
          <a:prstGeom prst="rect">
            <a:avLst/>
          </a:prstGeom>
        </p:spPr>
      </p:pic>
    </p:spTree>
    <p:extLst>
      <p:ext uri="{BB962C8B-B14F-4D97-AF65-F5344CB8AC3E}">
        <p14:creationId xmlns:p14="http://schemas.microsoft.com/office/powerpoint/2010/main" val="25040970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3971-E463-4D40-8474-431F272F3D43}"/>
              </a:ext>
            </a:extLst>
          </p:cNvPr>
          <p:cNvSpPr>
            <a:spLocks noGrp="1"/>
          </p:cNvSpPr>
          <p:nvPr>
            <p:ph type="ctrTitle"/>
          </p:nvPr>
        </p:nvSpPr>
        <p:spPr/>
        <p:txBody>
          <a:bodyPr/>
          <a:lstStyle/>
          <a:p>
            <a:r>
              <a:rPr lang="en-US"/>
              <a:t>Construction Levels Hit Historic Highs</a:t>
            </a:r>
          </a:p>
        </p:txBody>
      </p:sp>
      <p:sp>
        <p:nvSpPr>
          <p:cNvPr id="3" name="Subtitle 2">
            <a:extLst>
              <a:ext uri="{FF2B5EF4-FFF2-40B4-BE49-F238E27FC236}">
                <a16:creationId xmlns:a16="http://schemas.microsoft.com/office/drawing/2014/main" id="{0A5DBAF5-AB74-4545-B779-A0366115BF2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3206345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770E0-CB08-4A77-84AC-AAA438E797EA}"/>
              </a:ext>
            </a:extLst>
          </p:cNvPr>
          <p:cNvSpPr>
            <a:spLocks noGrp="1"/>
          </p:cNvSpPr>
          <p:nvPr>
            <p:ph type="title"/>
          </p:nvPr>
        </p:nvSpPr>
        <p:spPr/>
        <p:txBody>
          <a:bodyPr/>
          <a:lstStyle/>
          <a:p>
            <a:r>
              <a:rPr lang="en-US">
                <a:solidFill>
                  <a:srgbClr val="003B71"/>
                </a:solidFill>
              </a:rPr>
              <a:t>Costs of Building Materials Have Soared Since the Start of the Pandemic</a:t>
            </a:r>
          </a:p>
        </p:txBody>
      </p:sp>
      <p:sp>
        <p:nvSpPr>
          <p:cNvPr id="4" name="Text Placeholder 3">
            <a:extLst>
              <a:ext uri="{FF2B5EF4-FFF2-40B4-BE49-F238E27FC236}">
                <a16:creationId xmlns:a16="http://schemas.microsoft.com/office/drawing/2014/main" id="{3744DFDC-F99A-4CF5-80D1-29E13BE39988}"/>
              </a:ext>
            </a:extLst>
          </p:cNvPr>
          <p:cNvSpPr>
            <a:spLocks noGrp="1"/>
          </p:cNvSpPr>
          <p:nvPr>
            <p:ph type="body" sz="quarter" idx="10"/>
          </p:nvPr>
        </p:nvSpPr>
        <p:spPr>
          <a:xfrm>
            <a:off x="267855" y="5979028"/>
            <a:ext cx="10742349" cy="533511"/>
          </a:xfrm>
        </p:spPr>
        <p:txBody>
          <a:bodyPr/>
          <a:lstStyle/>
          <a:p>
            <a:r>
              <a:rPr lang="en-US"/>
              <a:t>Note: Inputs to new residential construction are not a composite of the other components, and exclude capital, labor, and imports.</a:t>
            </a:r>
          </a:p>
          <a:p>
            <a:r>
              <a:rPr lang="en-US"/>
              <a:t>Source: JCHS tabulations of US Bureau of Labor Statistics, Producer Price Indexes.</a:t>
            </a:r>
          </a:p>
        </p:txBody>
      </p:sp>
      <p:sp>
        <p:nvSpPr>
          <p:cNvPr id="6" name="Rectangle 5">
            <a:extLst>
              <a:ext uri="{FF2B5EF4-FFF2-40B4-BE49-F238E27FC236}">
                <a16:creationId xmlns:a16="http://schemas.microsoft.com/office/drawing/2014/main" id="{E1D937F1-5C86-4728-8D1A-C9A86129297C}"/>
              </a:ext>
            </a:extLst>
          </p:cNvPr>
          <p:cNvSpPr/>
          <p:nvPr/>
        </p:nvSpPr>
        <p:spPr>
          <a:xfrm>
            <a:off x="639891" y="1901523"/>
            <a:ext cx="1865565" cy="3431358"/>
          </a:xfrm>
          <a:prstGeom prst="rect">
            <a:avLst/>
          </a:prstGeom>
          <a:solidFill>
            <a:schemeClr val="accent4">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339F6C0-7692-43BA-9C7E-B7F008D69951}"/>
              </a:ext>
            </a:extLst>
          </p:cNvPr>
          <p:cNvSpPr/>
          <p:nvPr/>
        </p:nvSpPr>
        <p:spPr>
          <a:xfrm>
            <a:off x="8040435" y="1901523"/>
            <a:ext cx="1865565" cy="3431358"/>
          </a:xfrm>
          <a:prstGeom prst="rect">
            <a:avLst/>
          </a:prstGeom>
          <a:solidFill>
            <a:schemeClr val="accent4">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D780A27-F1AA-460C-BEC7-1EC229EC2E2F}"/>
              </a:ext>
            </a:extLst>
          </p:cNvPr>
          <p:cNvSpPr/>
          <p:nvPr/>
        </p:nvSpPr>
        <p:spPr>
          <a:xfrm>
            <a:off x="4340163" y="1901523"/>
            <a:ext cx="1865565" cy="3431358"/>
          </a:xfrm>
          <a:prstGeom prst="rect">
            <a:avLst/>
          </a:prstGeom>
          <a:solidFill>
            <a:schemeClr val="accent4">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ontent Placeholder 6">
            <a:extLst>
              <a:ext uri="{FF2B5EF4-FFF2-40B4-BE49-F238E27FC236}">
                <a16:creationId xmlns:a16="http://schemas.microsoft.com/office/drawing/2014/main" id="{B56E48FD-FF5E-4F72-B56E-E1F7BA4A6B5C}"/>
              </a:ext>
            </a:extLst>
          </p:cNvPr>
          <p:cNvGraphicFramePr>
            <a:graphicFrameLocks noGrp="1"/>
          </p:cNvGraphicFramePr>
          <p:nvPr>
            <p:ph idx="1"/>
          </p:nvPr>
        </p:nvGraphicFramePr>
        <p:xfrm>
          <a:off x="267855" y="1424127"/>
          <a:ext cx="11566879" cy="438615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683302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Placeholder 9">
            <a:extLst>
              <a:ext uri="{FF2B5EF4-FFF2-40B4-BE49-F238E27FC236}">
                <a16:creationId xmlns:a16="http://schemas.microsoft.com/office/drawing/2014/main" id="{7CA4AB00-9334-4F50-AC65-D522EC604C53}"/>
              </a:ext>
            </a:extLst>
          </p:cNvPr>
          <p:cNvGraphicFramePr>
            <a:graphicFrameLocks noGrp="1"/>
          </p:cNvGraphicFramePr>
          <p:nvPr>
            <p:ph type="chart" sz="quarter" idx="11"/>
            <p:extLst>
              <p:ext uri="{D42A27DB-BD31-4B8C-83A1-F6EECF244321}">
                <p14:modId xmlns:p14="http://schemas.microsoft.com/office/powerpoint/2010/main" val="4276174604"/>
              </p:ext>
            </p:extLst>
          </p:nvPr>
        </p:nvGraphicFramePr>
        <p:xfrm>
          <a:off x="268288" y="1255946"/>
          <a:ext cx="11312062" cy="4738648"/>
        </p:xfrm>
        <a:graphic>
          <a:graphicData uri="http://schemas.openxmlformats.org/drawingml/2006/chart">
            <c:chart xmlns:c="http://schemas.openxmlformats.org/drawingml/2006/chart" xmlns:r="http://schemas.openxmlformats.org/officeDocument/2006/relationships" r:id="rId2"/>
          </a:graphicData>
        </a:graphic>
      </p:graphicFrame>
      <p:sp>
        <p:nvSpPr>
          <p:cNvPr id="11" name="Title 1">
            <a:extLst>
              <a:ext uri="{FF2B5EF4-FFF2-40B4-BE49-F238E27FC236}">
                <a16:creationId xmlns:a16="http://schemas.microsoft.com/office/drawing/2014/main" id="{257990B6-2D63-494E-9D18-FA72FEF021E9}"/>
              </a:ext>
            </a:extLst>
          </p:cNvPr>
          <p:cNvSpPr>
            <a:spLocks noGrp="1"/>
          </p:cNvSpPr>
          <p:nvPr>
            <p:ph type="title"/>
          </p:nvPr>
        </p:nvSpPr>
        <p:spPr>
          <a:xfrm>
            <a:off x="267855" y="365125"/>
            <a:ext cx="11806632" cy="890253"/>
          </a:xfrm>
        </p:spPr>
        <p:txBody>
          <a:bodyPr/>
          <a:lstStyle/>
          <a:p>
            <a:r>
              <a:rPr lang="en-US" sz="2800">
                <a:solidFill>
                  <a:srgbClr val="003B71"/>
                </a:solidFill>
              </a:rPr>
              <a:t>New Construction Picked Up Sharply Last Year…</a:t>
            </a:r>
          </a:p>
        </p:txBody>
      </p:sp>
      <p:sp>
        <p:nvSpPr>
          <p:cNvPr id="13" name="Text Placeholder 2">
            <a:extLst>
              <a:ext uri="{FF2B5EF4-FFF2-40B4-BE49-F238E27FC236}">
                <a16:creationId xmlns:a16="http://schemas.microsoft.com/office/drawing/2014/main" id="{A927408C-2039-4602-A056-82E098AF8698}"/>
              </a:ext>
            </a:extLst>
          </p:cNvPr>
          <p:cNvSpPr>
            <a:spLocks noGrp="1"/>
          </p:cNvSpPr>
          <p:nvPr>
            <p:ph type="body" sz="quarter" idx="10"/>
          </p:nvPr>
        </p:nvSpPr>
        <p:spPr>
          <a:xfrm>
            <a:off x="267855" y="5994594"/>
            <a:ext cx="11312495" cy="533511"/>
          </a:xfrm>
        </p:spPr>
        <p:txBody>
          <a:bodyPr/>
          <a:lstStyle/>
          <a:p>
            <a:r>
              <a:rPr lang="en-US"/>
              <a:t>Note: Housing starts for 2022 are the average of the seasonally adjusted annual rate for January–April. </a:t>
            </a:r>
          </a:p>
          <a:p>
            <a:r>
              <a:rPr lang="en-US"/>
              <a:t>Source: JCHS tabulations of US Census Bureau, New Residential Construction data.</a:t>
            </a:r>
          </a:p>
        </p:txBody>
      </p:sp>
    </p:spTree>
    <p:extLst>
      <p:ext uri="{BB962C8B-B14F-4D97-AF65-F5344CB8AC3E}">
        <p14:creationId xmlns:p14="http://schemas.microsoft.com/office/powerpoint/2010/main" val="22450915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Placeholder 9">
            <a:extLst>
              <a:ext uri="{FF2B5EF4-FFF2-40B4-BE49-F238E27FC236}">
                <a16:creationId xmlns:a16="http://schemas.microsoft.com/office/drawing/2014/main" id="{7CA4AB00-9334-4F50-AC65-D522EC604C53}"/>
              </a:ext>
            </a:extLst>
          </p:cNvPr>
          <p:cNvGraphicFramePr>
            <a:graphicFrameLocks noGrp="1"/>
          </p:cNvGraphicFramePr>
          <p:nvPr>
            <p:ph type="chart" sz="quarter" idx="11"/>
            <p:extLst>
              <p:ext uri="{D42A27DB-BD31-4B8C-83A1-F6EECF244321}">
                <p14:modId xmlns:p14="http://schemas.microsoft.com/office/powerpoint/2010/main" val="861316557"/>
              </p:ext>
            </p:extLst>
          </p:nvPr>
        </p:nvGraphicFramePr>
        <p:xfrm>
          <a:off x="268288" y="1255946"/>
          <a:ext cx="11362086" cy="4466992"/>
        </p:xfrm>
        <a:graphic>
          <a:graphicData uri="http://schemas.openxmlformats.org/drawingml/2006/chart">
            <c:chart xmlns:c="http://schemas.openxmlformats.org/drawingml/2006/chart" xmlns:r="http://schemas.openxmlformats.org/officeDocument/2006/relationships" r:id="rId2"/>
          </a:graphicData>
        </a:graphic>
      </p:graphicFrame>
      <p:sp>
        <p:nvSpPr>
          <p:cNvPr id="11" name="Title 1">
            <a:extLst>
              <a:ext uri="{FF2B5EF4-FFF2-40B4-BE49-F238E27FC236}">
                <a16:creationId xmlns:a16="http://schemas.microsoft.com/office/drawing/2014/main" id="{257990B6-2D63-494E-9D18-FA72FEF021E9}"/>
              </a:ext>
            </a:extLst>
          </p:cNvPr>
          <p:cNvSpPr>
            <a:spLocks noGrp="1"/>
          </p:cNvSpPr>
          <p:nvPr>
            <p:ph type="title"/>
          </p:nvPr>
        </p:nvSpPr>
        <p:spPr>
          <a:xfrm>
            <a:off x="267855" y="365125"/>
            <a:ext cx="11806632" cy="890253"/>
          </a:xfrm>
        </p:spPr>
        <p:txBody>
          <a:bodyPr/>
          <a:lstStyle/>
          <a:p>
            <a:r>
              <a:rPr lang="en-US" sz="2800">
                <a:solidFill>
                  <a:srgbClr val="1F3B7A"/>
                </a:solidFill>
              </a:rPr>
              <a:t>… But Single-Family Construction Has Dipped in Early 2022 as Interest Rates Climb</a:t>
            </a:r>
          </a:p>
        </p:txBody>
      </p:sp>
      <p:sp>
        <p:nvSpPr>
          <p:cNvPr id="13" name="Text Placeholder 2">
            <a:extLst>
              <a:ext uri="{FF2B5EF4-FFF2-40B4-BE49-F238E27FC236}">
                <a16:creationId xmlns:a16="http://schemas.microsoft.com/office/drawing/2014/main" id="{A927408C-2039-4602-A056-82E098AF8698}"/>
              </a:ext>
            </a:extLst>
          </p:cNvPr>
          <p:cNvSpPr>
            <a:spLocks noGrp="1"/>
          </p:cNvSpPr>
          <p:nvPr>
            <p:ph type="body" sz="quarter" idx="10"/>
          </p:nvPr>
        </p:nvSpPr>
        <p:spPr>
          <a:xfrm>
            <a:off x="267855" y="5959364"/>
            <a:ext cx="11312495" cy="533511"/>
          </a:xfrm>
        </p:spPr>
        <p:txBody>
          <a:bodyPr/>
          <a:lstStyle/>
          <a:p>
            <a:r>
              <a:rPr lang="en-US"/>
              <a:t>Note: Single-family and multifamily historical averages are of seasonally adjusted monthly data from January 1990 to July 2022. </a:t>
            </a:r>
          </a:p>
          <a:p>
            <a:r>
              <a:rPr lang="en-US"/>
              <a:t>Source: JCHS tabulations of US Census Bureau, New Residential Construction data.</a:t>
            </a:r>
          </a:p>
        </p:txBody>
      </p:sp>
      <p:sp>
        <p:nvSpPr>
          <p:cNvPr id="5" name="Rectangle 4">
            <a:extLst>
              <a:ext uri="{FF2B5EF4-FFF2-40B4-BE49-F238E27FC236}">
                <a16:creationId xmlns:a16="http://schemas.microsoft.com/office/drawing/2014/main" id="{289ECC28-8D1C-464C-8861-D9519E600301}"/>
              </a:ext>
            </a:extLst>
          </p:cNvPr>
          <p:cNvSpPr/>
          <p:nvPr/>
        </p:nvSpPr>
        <p:spPr>
          <a:xfrm>
            <a:off x="10633435" y="1734532"/>
            <a:ext cx="763571" cy="3308808"/>
          </a:xfrm>
          <a:prstGeom prst="rect">
            <a:avLst/>
          </a:prstGeom>
          <a:solidFill>
            <a:schemeClr val="accent4">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1339882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Placeholder 9">
            <a:extLst>
              <a:ext uri="{FF2B5EF4-FFF2-40B4-BE49-F238E27FC236}">
                <a16:creationId xmlns:a16="http://schemas.microsoft.com/office/drawing/2014/main" id="{7CA4AB00-9334-4F50-AC65-D522EC604C53}"/>
              </a:ext>
            </a:extLst>
          </p:cNvPr>
          <p:cNvGraphicFramePr>
            <a:graphicFrameLocks noGrp="1"/>
          </p:cNvGraphicFramePr>
          <p:nvPr>
            <p:ph type="chart" sz="quarter" idx="11"/>
            <p:extLst>
              <p:ext uri="{D42A27DB-BD31-4B8C-83A1-F6EECF244321}">
                <p14:modId xmlns:p14="http://schemas.microsoft.com/office/powerpoint/2010/main" val="3249265059"/>
              </p:ext>
            </p:extLst>
          </p:nvPr>
        </p:nvGraphicFramePr>
        <p:xfrm>
          <a:off x="268288" y="1255946"/>
          <a:ext cx="11312495" cy="4738648"/>
        </p:xfrm>
        <a:graphic>
          <a:graphicData uri="http://schemas.openxmlformats.org/drawingml/2006/chart">
            <c:chart xmlns:c="http://schemas.openxmlformats.org/drawingml/2006/chart" xmlns:r="http://schemas.openxmlformats.org/officeDocument/2006/relationships" r:id="rId2"/>
          </a:graphicData>
        </a:graphic>
      </p:graphicFrame>
      <p:sp>
        <p:nvSpPr>
          <p:cNvPr id="11" name="Title 1">
            <a:extLst>
              <a:ext uri="{FF2B5EF4-FFF2-40B4-BE49-F238E27FC236}">
                <a16:creationId xmlns:a16="http://schemas.microsoft.com/office/drawing/2014/main" id="{257990B6-2D63-494E-9D18-FA72FEF021E9}"/>
              </a:ext>
            </a:extLst>
          </p:cNvPr>
          <p:cNvSpPr>
            <a:spLocks noGrp="1"/>
          </p:cNvSpPr>
          <p:nvPr>
            <p:ph type="title"/>
          </p:nvPr>
        </p:nvSpPr>
        <p:spPr>
          <a:xfrm>
            <a:off x="267855" y="365125"/>
            <a:ext cx="11806632" cy="890253"/>
          </a:xfrm>
        </p:spPr>
        <p:txBody>
          <a:bodyPr/>
          <a:lstStyle/>
          <a:p>
            <a:r>
              <a:rPr lang="en-US" sz="2800">
                <a:solidFill>
                  <a:srgbClr val="003B71"/>
                </a:solidFill>
              </a:rPr>
              <a:t>Record Numbers of Homes Remain Under Construction</a:t>
            </a:r>
          </a:p>
        </p:txBody>
      </p:sp>
      <p:sp>
        <p:nvSpPr>
          <p:cNvPr id="13" name="Text Placeholder 2">
            <a:extLst>
              <a:ext uri="{FF2B5EF4-FFF2-40B4-BE49-F238E27FC236}">
                <a16:creationId xmlns:a16="http://schemas.microsoft.com/office/drawing/2014/main" id="{A927408C-2039-4602-A056-82E098AF8698}"/>
              </a:ext>
            </a:extLst>
          </p:cNvPr>
          <p:cNvSpPr>
            <a:spLocks noGrp="1"/>
          </p:cNvSpPr>
          <p:nvPr>
            <p:ph type="body" sz="quarter" idx="10"/>
          </p:nvPr>
        </p:nvSpPr>
        <p:spPr>
          <a:xfrm>
            <a:off x="235492" y="5994594"/>
            <a:ext cx="11312495" cy="533511"/>
          </a:xfrm>
        </p:spPr>
        <p:txBody>
          <a:bodyPr/>
          <a:lstStyle/>
          <a:p>
            <a:r>
              <a:rPr lang="en-US"/>
              <a:t>Source: JCHS tabulations of US Census Bureau, New Residential Construction data.</a:t>
            </a:r>
          </a:p>
        </p:txBody>
      </p:sp>
    </p:spTree>
    <p:extLst>
      <p:ext uri="{BB962C8B-B14F-4D97-AF65-F5344CB8AC3E}">
        <p14:creationId xmlns:p14="http://schemas.microsoft.com/office/powerpoint/2010/main" val="5691977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3971-E463-4D40-8474-431F272F3D43}"/>
              </a:ext>
            </a:extLst>
          </p:cNvPr>
          <p:cNvSpPr>
            <a:spLocks noGrp="1"/>
          </p:cNvSpPr>
          <p:nvPr>
            <p:ph type="ctrTitle"/>
          </p:nvPr>
        </p:nvSpPr>
        <p:spPr/>
        <p:txBody>
          <a:bodyPr/>
          <a:lstStyle/>
          <a:p>
            <a:r>
              <a:rPr lang="en-US"/>
              <a:t>Housing Demand on the Rise</a:t>
            </a:r>
          </a:p>
        </p:txBody>
      </p:sp>
      <p:sp>
        <p:nvSpPr>
          <p:cNvPr id="3" name="Subtitle 2">
            <a:extLst>
              <a:ext uri="{FF2B5EF4-FFF2-40B4-BE49-F238E27FC236}">
                <a16:creationId xmlns:a16="http://schemas.microsoft.com/office/drawing/2014/main" id="{0A5DBAF5-AB74-4545-B779-A0366115BF2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6583548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3343D-CCC9-1948-BD81-0BCE343D8DDC}"/>
              </a:ext>
            </a:extLst>
          </p:cNvPr>
          <p:cNvSpPr>
            <a:spLocks noGrp="1"/>
          </p:cNvSpPr>
          <p:nvPr>
            <p:ph type="title"/>
          </p:nvPr>
        </p:nvSpPr>
        <p:spPr/>
        <p:txBody>
          <a:bodyPr/>
          <a:lstStyle/>
          <a:p>
            <a:r>
              <a:rPr lang="en-US" sz="2800">
                <a:solidFill>
                  <a:srgbClr val="003B71"/>
                </a:solidFill>
              </a:rPr>
              <a:t>Household Growth Has Remained Strong Despite the Pandemic</a:t>
            </a:r>
          </a:p>
        </p:txBody>
      </p:sp>
      <p:sp>
        <p:nvSpPr>
          <p:cNvPr id="3" name="Text Placeholder 2">
            <a:extLst>
              <a:ext uri="{FF2B5EF4-FFF2-40B4-BE49-F238E27FC236}">
                <a16:creationId xmlns:a16="http://schemas.microsoft.com/office/drawing/2014/main" id="{D7EDB3FB-9DAE-DE4B-8270-FA294774D15B}"/>
              </a:ext>
            </a:extLst>
          </p:cNvPr>
          <p:cNvSpPr>
            <a:spLocks noGrp="1"/>
          </p:cNvSpPr>
          <p:nvPr>
            <p:ph type="body" sz="quarter" idx="10"/>
          </p:nvPr>
        </p:nvSpPr>
        <p:spPr/>
        <p:txBody>
          <a:bodyPr/>
          <a:lstStyle/>
          <a:p>
            <a:r>
              <a:rPr lang="en-US"/>
              <a:t>Source: JCHS tabulations of US Census Bureau, Housing Vacancy Surveys.</a:t>
            </a:r>
          </a:p>
        </p:txBody>
      </p:sp>
      <p:graphicFrame>
        <p:nvGraphicFramePr>
          <p:cNvPr id="8" name="Chart Placeholder 7">
            <a:extLst>
              <a:ext uri="{FF2B5EF4-FFF2-40B4-BE49-F238E27FC236}">
                <a16:creationId xmlns:a16="http://schemas.microsoft.com/office/drawing/2014/main" id="{56B82756-84AA-4BBD-8B66-3EC2635B336B}"/>
              </a:ext>
            </a:extLst>
          </p:cNvPr>
          <p:cNvGraphicFramePr>
            <a:graphicFrameLocks noGrp="1"/>
          </p:cNvGraphicFramePr>
          <p:nvPr>
            <p:ph type="chart" sz="quarter" idx="11"/>
          </p:nvPr>
        </p:nvGraphicFramePr>
        <p:xfrm>
          <a:off x="268288" y="1265238"/>
          <a:ext cx="11566445" cy="44577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150592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3343D-CCC9-1948-BD81-0BCE343D8DDC}"/>
              </a:ext>
            </a:extLst>
          </p:cNvPr>
          <p:cNvSpPr>
            <a:spLocks noGrp="1"/>
          </p:cNvSpPr>
          <p:nvPr>
            <p:ph type="title"/>
          </p:nvPr>
        </p:nvSpPr>
        <p:spPr/>
        <p:txBody>
          <a:bodyPr/>
          <a:lstStyle/>
          <a:p>
            <a:r>
              <a:rPr lang="en-US" sz="2800">
                <a:solidFill>
                  <a:srgbClr val="003B71"/>
                </a:solidFill>
              </a:rPr>
              <a:t>Household Growth among Adults in Their Mid-30s to Mid-40s Has Picked Up Pace</a:t>
            </a:r>
          </a:p>
        </p:txBody>
      </p:sp>
      <p:sp>
        <p:nvSpPr>
          <p:cNvPr id="3" name="Text Placeholder 2">
            <a:extLst>
              <a:ext uri="{FF2B5EF4-FFF2-40B4-BE49-F238E27FC236}">
                <a16:creationId xmlns:a16="http://schemas.microsoft.com/office/drawing/2014/main" id="{D7EDB3FB-9DAE-DE4B-8270-FA294774D15B}"/>
              </a:ext>
            </a:extLst>
          </p:cNvPr>
          <p:cNvSpPr>
            <a:spLocks noGrp="1"/>
          </p:cNvSpPr>
          <p:nvPr>
            <p:ph type="body" sz="quarter" idx="10"/>
          </p:nvPr>
        </p:nvSpPr>
        <p:spPr/>
        <p:txBody>
          <a:bodyPr/>
          <a:lstStyle/>
          <a:p>
            <a:r>
              <a:rPr lang="en-US"/>
              <a:t>Source: JCHS tabulations of US Census Bureau, Housing Vacancy Surveys.</a:t>
            </a:r>
          </a:p>
        </p:txBody>
      </p:sp>
      <p:graphicFrame>
        <p:nvGraphicFramePr>
          <p:cNvPr id="8" name="Chart Placeholder 7">
            <a:extLst>
              <a:ext uri="{FF2B5EF4-FFF2-40B4-BE49-F238E27FC236}">
                <a16:creationId xmlns:a16="http://schemas.microsoft.com/office/drawing/2014/main" id="{56B82756-84AA-4BBD-8B66-3EC2635B336B}"/>
              </a:ext>
            </a:extLst>
          </p:cNvPr>
          <p:cNvGraphicFramePr>
            <a:graphicFrameLocks noGrp="1"/>
          </p:cNvGraphicFramePr>
          <p:nvPr>
            <p:ph type="chart" sz="quarter" idx="11"/>
            <p:extLst>
              <p:ext uri="{D42A27DB-BD31-4B8C-83A1-F6EECF244321}">
                <p14:modId xmlns:p14="http://schemas.microsoft.com/office/powerpoint/2010/main" val="774283924"/>
              </p:ext>
            </p:extLst>
          </p:nvPr>
        </p:nvGraphicFramePr>
        <p:xfrm>
          <a:off x="268289" y="1265238"/>
          <a:ext cx="10527530" cy="4662596"/>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1">
            <a:extLst>
              <a:ext uri="{FF2B5EF4-FFF2-40B4-BE49-F238E27FC236}">
                <a16:creationId xmlns:a16="http://schemas.microsoft.com/office/drawing/2014/main" id="{07D0C914-5D20-4D18-87FB-337F5F6830E2}"/>
              </a:ext>
            </a:extLst>
          </p:cNvPr>
          <p:cNvSpPr txBox="1"/>
          <p:nvPr/>
        </p:nvSpPr>
        <p:spPr>
          <a:xfrm>
            <a:off x="4111901" y="5139788"/>
            <a:ext cx="3054256" cy="25453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b="1">
                <a:solidFill>
                  <a:schemeClr val="tx1">
                    <a:lumMod val="50000"/>
                  </a:schemeClr>
                </a:solidFill>
              </a:rPr>
              <a:t>Age of Household Head</a:t>
            </a:r>
          </a:p>
        </p:txBody>
      </p:sp>
      <p:sp>
        <p:nvSpPr>
          <p:cNvPr id="4" name="Oval 3">
            <a:extLst>
              <a:ext uri="{FF2B5EF4-FFF2-40B4-BE49-F238E27FC236}">
                <a16:creationId xmlns:a16="http://schemas.microsoft.com/office/drawing/2014/main" id="{F13A97E8-65BC-4EEB-A927-42DD8C62AECA}"/>
              </a:ext>
            </a:extLst>
          </p:cNvPr>
          <p:cNvSpPr/>
          <p:nvPr/>
        </p:nvSpPr>
        <p:spPr>
          <a:xfrm>
            <a:off x="2879797" y="2346036"/>
            <a:ext cx="1607127" cy="324672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5245EF4-A818-4E69-87D4-C15BB7AEC4EC}"/>
              </a:ext>
            </a:extLst>
          </p:cNvPr>
          <p:cNvSpPr/>
          <p:nvPr/>
        </p:nvSpPr>
        <p:spPr>
          <a:xfrm>
            <a:off x="8481651" y="1320027"/>
            <a:ext cx="2184859" cy="426826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34359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BFE966B-DE32-4FD8-82D9-B58D50E13137}"/>
              </a:ext>
            </a:extLst>
          </p:cNvPr>
          <p:cNvSpPr txBox="1"/>
          <p:nvPr/>
        </p:nvSpPr>
        <p:spPr>
          <a:xfrm>
            <a:off x="291681" y="1629343"/>
            <a:ext cx="11058118" cy="338554"/>
          </a:xfrm>
          <a:prstGeom prst="rect">
            <a:avLst/>
          </a:prstGeom>
          <a:noFill/>
        </p:spPr>
        <p:txBody>
          <a:bodyPr wrap="square" rtlCol="0">
            <a:spAutoFit/>
          </a:bodyPr>
          <a:lstStyle/>
          <a:p>
            <a:r>
              <a:rPr lang="en-US" sz="1600" b="1">
                <a:solidFill>
                  <a:schemeClr val="tx1">
                    <a:lumMod val="50000"/>
                  </a:schemeClr>
                </a:solidFill>
              </a:rPr>
              <a:t>Units (Millions)</a:t>
            </a:r>
          </a:p>
        </p:txBody>
      </p:sp>
      <p:sp>
        <p:nvSpPr>
          <p:cNvPr id="2" name="Title 1">
            <a:extLst>
              <a:ext uri="{FF2B5EF4-FFF2-40B4-BE49-F238E27FC236}">
                <a16:creationId xmlns:a16="http://schemas.microsoft.com/office/drawing/2014/main" id="{9FD9F29F-C1B0-4EA4-AEDA-B2C7B4AA685F}"/>
              </a:ext>
            </a:extLst>
          </p:cNvPr>
          <p:cNvSpPr>
            <a:spLocks noGrp="1"/>
          </p:cNvSpPr>
          <p:nvPr>
            <p:ph type="title"/>
          </p:nvPr>
        </p:nvSpPr>
        <p:spPr>
          <a:xfrm>
            <a:off x="267855" y="365125"/>
            <a:ext cx="11806632" cy="890253"/>
          </a:xfrm>
        </p:spPr>
        <p:txBody>
          <a:bodyPr/>
          <a:lstStyle/>
          <a:p>
            <a:r>
              <a:rPr lang="en-US">
                <a:solidFill>
                  <a:srgbClr val="1F3B7A"/>
                </a:solidFill>
              </a:rPr>
              <a:t>Overall, Housing Construction Has Struggled to Kept Pace with Household Growth for a Decade</a:t>
            </a:r>
          </a:p>
        </p:txBody>
      </p:sp>
      <p:sp>
        <p:nvSpPr>
          <p:cNvPr id="3" name="Text Placeholder 2">
            <a:extLst>
              <a:ext uri="{FF2B5EF4-FFF2-40B4-BE49-F238E27FC236}">
                <a16:creationId xmlns:a16="http://schemas.microsoft.com/office/drawing/2014/main" id="{84E63AE1-99E7-42FA-93C9-4A1A4A9E41D1}"/>
              </a:ext>
            </a:extLst>
          </p:cNvPr>
          <p:cNvSpPr>
            <a:spLocks noGrp="1"/>
          </p:cNvSpPr>
          <p:nvPr>
            <p:ph type="body" sz="quarter" idx="10"/>
          </p:nvPr>
        </p:nvSpPr>
        <p:spPr>
          <a:xfrm>
            <a:off x="235492" y="5917974"/>
            <a:ext cx="10742349" cy="533511"/>
          </a:xfrm>
        </p:spPr>
        <p:txBody>
          <a:bodyPr/>
          <a:lstStyle/>
          <a:p>
            <a:r>
              <a:rPr lang="en-US"/>
              <a:t>Notes: Household growth data are three-year trailing averages. Placements refers to newly built mobile homes placed for residential use. </a:t>
            </a:r>
          </a:p>
          <a:p>
            <a:r>
              <a:rPr lang="en-US"/>
              <a:t>Source: JCHS tabulations of US Census Bureau Housing Vacancy Survey, New Residential Construction data.</a:t>
            </a:r>
          </a:p>
        </p:txBody>
      </p:sp>
      <p:graphicFrame>
        <p:nvGraphicFramePr>
          <p:cNvPr id="10" name="Chart Placeholder 9">
            <a:extLst>
              <a:ext uri="{FF2B5EF4-FFF2-40B4-BE49-F238E27FC236}">
                <a16:creationId xmlns:a16="http://schemas.microsoft.com/office/drawing/2014/main" id="{9400E2D2-1CA0-4F57-8E17-FCDB3A35E379}"/>
              </a:ext>
            </a:extLst>
          </p:cNvPr>
          <p:cNvGraphicFramePr>
            <a:graphicFrameLocks noGrp="1"/>
          </p:cNvGraphicFramePr>
          <p:nvPr>
            <p:ph type="chart" sz="quarter" idx="11"/>
            <p:extLst>
              <p:ext uri="{D42A27DB-BD31-4B8C-83A1-F6EECF244321}">
                <p14:modId xmlns:p14="http://schemas.microsoft.com/office/powerpoint/2010/main" val="4284103241"/>
              </p:ext>
            </p:extLst>
          </p:nvPr>
        </p:nvGraphicFramePr>
        <p:xfrm>
          <a:off x="235492" y="1626780"/>
          <a:ext cx="11632031" cy="429119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908720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9A441-12C4-4D07-B8E1-18E16102C7F9}"/>
              </a:ext>
            </a:extLst>
          </p:cNvPr>
          <p:cNvSpPr>
            <a:spLocks noGrp="1"/>
          </p:cNvSpPr>
          <p:nvPr>
            <p:ph type="title"/>
          </p:nvPr>
        </p:nvSpPr>
        <p:spPr/>
        <p:txBody>
          <a:bodyPr/>
          <a:lstStyle/>
          <a:p>
            <a:r>
              <a:rPr lang="en-US">
                <a:solidFill>
                  <a:srgbClr val="1F3B7A"/>
                </a:solidFill>
              </a:rPr>
              <a:t>Growth in Rental Demand Has Slowed, but Still Outpaced Supply in Q2</a:t>
            </a:r>
            <a:endParaRPr lang="en-US">
              <a:solidFill>
                <a:srgbClr val="1F3B7A"/>
              </a:solidFill>
              <a:highlight>
                <a:srgbClr val="00FF00"/>
              </a:highlight>
            </a:endParaRPr>
          </a:p>
        </p:txBody>
      </p:sp>
      <p:graphicFrame>
        <p:nvGraphicFramePr>
          <p:cNvPr id="8" name="Content Placeholder 7">
            <a:extLst>
              <a:ext uri="{FF2B5EF4-FFF2-40B4-BE49-F238E27FC236}">
                <a16:creationId xmlns:a16="http://schemas.microsoft.com/office/drawing/2014/main" id="{F95301C5-BC86-4399-A1A9-D878E8BF5AAF}"/>
              </a:ext>
            </a:extLst>
          </p:cNvPr>
          <p:cNvGraphicFramePr>
            <a:graphicFrameLocks noGrp="1"/>
          </p:cNvGraphicFramePr>
          <p:nvPr>
            <p:ph idx="1"/>
          </p:nvPr>
        </p:nvGraphicFramePr>
        <p:xfrm>
          <a:off x="268288" y="1573213"/>
          <a:ext cx="10144675" cy="42037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3">
            <a:extLst>
              <a:ext uri="{FF2B5EF4-FFF2-40B4-BE49-F238E27FC236}">
                <a16:creationId xmlns:a16="http://schemas.microsoft.com/office/drawing/2014/main" id="{B221E26B-6F48-46C2-B28D-34FBD405ABDF}"/>
              </a:ext>
            </a:extLst>
          </p:cNvPr>
          <p:cNvSpPr>
            <a:spLocks noGrp="1"/>
          </p:cNvSpPr>
          <p:nvPr>
            <p:ph type="body" sz="quarter" idx="10"/>
          </p:nvPr>
        </p:nvSpPr>
        <p:spPr>
          <a:xfrm>
            <a:off x="267855" y="5914637"/>
            <a:ext cx="10742349" cy="533511"/>
          </a:xfrm>
        </p:spPr>
        <p:txBody>
          <a:bodyPr/>
          <a:lstStyle/>
          <a:p>
            <a:r>
              <a:rPr lang="en-US"/>
              <a:t>Note: Data are four-quarter rolling averages for professionally managed apartment buildings with five or more units.</a:t>
            </a:r>
          </a:p>
          <a:p>
            <a:r>
              <a:rPr lang="en-US"/>
              <a:t>Source: JCHS tabulations of RealPage data.</a:t>
            </a:r>
          </a:p>
        </p:txBody>
      </p:sp>
    </p:spTree>
    <p:extLst>
      <p:ext uri="{BB962C8B-B14F-4D97-AF65-F5344CB8AC3E}">
        <p14:creationId xmlns:p14="http://schemas.microsoft.com/office/powerpoint/2010/main" val="21388902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9F29F-C1B0-4EA4-AEDA-B2C7B4AA685F}"/>
              </a:ext>
            </a:extLst>
          </p:cNvPr>
          <p:cNvSpPr>
            <a:spLocks noGrp="1"/>
          </p:cNvSpPr>
          <p:nvPr>
            <p:ph type="title"/>
          </p:nvPr>
        </p:nvSpPr>
        <p:spPr/>
        <p:txBody>
          <a:bodyPr/>
          <a:lstStyle/>
          <a:p>
            <a:r>
              <a:rPr lang="en-US" sz="2800">
                <a:solidFill>
                  <a:srgbClr val="003B71"/>
                </a:solidFill>
              </a:rPr>
              <a:t>High Rates of Inflation Have Persisted</a:t>
            </a:r>
            <a:endParaRPr lang="en-US" sz="2600">
              <a:solidFill>
                <a:srgbClr val="003B71"/>
              </a:solidFill>
            </a:endParaRPr>
          </a:p>
        </p:txBody>
      </p:sp>
      <p:sp>
        <p:nvSpPr>
          <p:cNvPr id="3" name="Text Placeholder 2">
            <a:extLst>
              <a:ext uri="{FF2B5EF4-FFF2-40B4-BE49-F238E27FC236}">
                <a16:creationId xmlns:a16="http://schemas.microsoft.com/office/drawing/2014/main" id="{84E63AE1-99E7-42FA-93C9-4A1A4A9E41D1}"/>
              </a:ext>
            </a:extLst>
          </p:cNvPr>
          <p:cNvSpPr>
            <a:spLocks noGrp="1"/>
          </p:cNvSpPr>
          <p:nvPr>
            <p:ph type="body" sz="quarter" idx="10"/>
          </p:nvPr>
        </p:nvSpPr>
        <p:spPr/>
        <p:txBody>
          <a:bodyPr/>
          <a:lstStyle/>
          <a:p>
            <a:r>
              <a:rPr lang="en-US"/>
              <a:t>Source: Freddie Mac Primary Mortgage Market Survey</a:t>
            </a:r>
          </a:p>
        </p:txBody>
      </p:sp>
      <p:graphicFrame>
        <p:nvGraphicFramePr>
          <p:cNvPr id="13" name="Content Placeholder 7">
            <a:extLst>
              <a:ext uri="{FF2B5EF4-FFF2-40B4-BE49-F238E27FC236}">
                <a16:creationId xmlns:a16="http://schemas.microsoft.com/office/drawing/2014/main" id="{12F27A82-D943-41F0-BDCF-0ABB3BA2A790}"/>
              </a:ext>
            </a:extLst>
          </p:cNvPr>
          <p:cNvGraphicFramePr>
            <a:graphicFrameLocks/>
          </p:cNvGraphicFramePr>
          <p:nvPr>
            <p:extLst>
              <p:ext uri="{D42A27DB-BD31-4B8C-83A1-F6EECF244321}">
                <p14:modId xmlns:p14="http://schemas.microsoft.com/office/powerpoint/2010/main" val="1349316979"/>
              </p:ext>
            </p:extLst>
          </p:nvPr>
        </p:nvGraphicFramePr>
        <p:xfrm>
          <a:off x="291680" y="1797228"/>
          <a:ext cx="11543054" cy="4141517"/>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2BFE966B-DE32-4FD8-82D9-B58D50E13137}"/>
              </a:ext>
            </a:extLst>
          </p:cNvPr>
          <p:cNvSpPr txBox="1"/>
          <p:nvPr/>
        </p:nvSpPr>
        <p:spPr>
          <a:xfrm>
            <a:off x="291681" y="1406700"/>
            <a:ext cx="6407293" cy="338554"/>
          </a:xfrm>
          <a:prstGeom prst="rect">
            <a:avLst/>
          </a:prstGeom>
          <a:noFill/>
        </p:spPr>
        <p:txBody>
          <a:bodyPr wrap="square" rtlCol="0">
            <a:spAutoFit/>
          </a:bodyPr>
          <a:lstStyle/>
          <a:p>
            <a:r>
              <a:rPr lang="en-US" sz="1600" b="1">
                <a:solidFill>
                  <a:schemeClr val="tx1">
                    <a:lumMod val="50000"/>
                  </a:schemeClr>
                </a:solidFill>
              </a:rPr>
              <a:t>Percent Change Y/Y</a:t>
            </a:r>
          </a:p>
        </p:txBody>
      </p:sp>
    </p:spTree>
    <p:extLst>
      <p:ext uri="{BB962C8B-B14F-4D97-AF65-F5344CB8AC3E}">
        <p14:creationId xmlns:p14="http://schemas.microsoft.com/office/powerpoint/2010/main" val="41926247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3971-E463-4D40-8474-431F272F3D43}"/>
              </a:ext>
            </a:extLst>
          </p:cNvPr>
          <p:cNvSpPr>
            <a:spLocks noGrp="1"/>
          </p:cNvSpPr>
          <p:nvPr>
            <p:ph type="ctrTitle"/>
          </p:nvPr>
        </p:nvSpPr>
        <p:spPr/>
        <p:txBody>
          <a:bodyPr/>
          <a:lstStyle/>
          <a:p>
            <a:r>
              <a:rPr lang="en-US"/>
              <a:t>High Hurdles for Homebuyers</a:t>
            </a:r>
          </a:p>
        </p:txBody>
      </p:sp>
      <p:sp>
        <p:nvSpPr>
          <p:cNvPr id="3" name="Subtitle 2">
            <a:extLst>
              <a:ext uri="{FF2B5EF4-FFF2-40B4-BE49-F238E27FC236}">
                <a16:creationId xmlns:a16="http://schemas.microsoft.com/office/drawing/2014/main" id="{0A5DBAF5-AB74-4545-B779-A0366115BF2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3209842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CA093-A9AA-4394-ACB1-4C4AE122E63A}"/>
              </a:ext>
            </a:extLst>
          </p:cNvPr>
          <p:cNvSpPr>
            <a:spLocks noGrp="1"/>
          </p:cNvSpPr>
          <p:nvPr>
            <p:ph type="title"/>
          </p:nvPr>
        </p:nvSpPr>
        <p:spPr>
          <a:xfrm>
            <a:off x="267856" y="327299"/>
            <a:ext cx="11277968" cy="684186"/>
          </a:xfrm>
        </p:spPr>
        <p:txBody>
          <a:bodyPr/>
          <a:lstStyle/>
          <a:p>
            <a:r>
              <a:rPr lang="en-US">
                <a:solidFill>
                  <a:srgbClr val="003B71"/>
                </a:solidFill>
              </a:rPr>
              <a:t>Homeownership Has Been Climbing Through the Pandemic</a:t>
            </a:r>
          </a:p>
        </p:txBody>
      </p:sp>
      <p:sp>
        <p:nvSpPr>
          <p:cNvPr id="5" name="Text Placeholder 4">
            <a:extLst>
              <a:ext uri="{FF2B5EF4-FFF2-40B4-BE49-F238E27FC236}">
                <a16:creationId xmlns:a16="http://schemas.microsoft.com/office/drawing/2014/main" id="{588AC18F-37F7-4E52-9455-5FA8FBEF547B}"/>
              </a:ext>
            </a:extLst>
          </p:cNvPr>
          <p:cNvSpPr>
            <a:spLocks noGrp="1"/>
          </p:cNvSpPr>
          <p:nvPr>
            <p:ph type="body" sz="quarter" idx="11"/>
          </p:nvPr>
        </p:nvSpPr>
        <p:spPr>
          <a:xfrm>
            <a:off x="267855" y="6233345"/>
            <a:ext cx="10742349" cy="288895"/>
          </a:xfrm>
        </p:spPr>
        <p:txBody>
          <a:bodyPr/>
          <a:lstStyle/>
          <a:p>
            <a:r>
              <a:rPr lang="en-US"/>
              <a:t>Source: JCHS tabulations of US Census Bureau, Housing Vacancy Surveys.</a:t>
            </a:r>
          </a:p>
        </p:txBody>
      </p:sp>
      <p:sp>
        <p:nvSpPr>
          <p:cNvPr id="14" name="TextBox 13">
            <a:extLst>
              <a:ext uri="{FF2B5EF4-FFF2-40B4-BE49-F238E27FC236}">
                <a16:creationId xmlns:a16="http://schemas.microsoft.com/office/drawing/2014/main" id="{92327D87-C46D-43AA-A8E0-88E1A4E68A47}"/>
              </a:ext>
            </a:extLst>
          </p:cNvPr>
          <p:cNvSpPr txBox="1"/>
          <p:nvPr/>
        </p:nvSpPr>
        <p:spPr>
          <a:xfrm>
            <a:off x="8585807" y="1090919"/>
            <a:ext cx="2960017" cy="523220"/>
          </a:xfrm>
          <a:prstGeom prst="rect">
            <a:avLst/>
          </a:prstGeom>
          <a:noFill/>
        </p:spPr>
        <p:txBody>
          <a:bodyPr wrap="square" rtlCol="0">
            <a:spAutoFit/>
          </a:bodyPr>
          <a:lstStyle/>
          <a:p>
            <a:pPr algn="r"/>
            <a:r>
              <a:rPr lang="en-US" sz="1400" b="1">
                <a:solidFill>
                  <a:srgbClr val="000000"/>
                </a:solidFill>
              </a:rPr>
              <a:t>Homeownership Rate (Percent)</a:t>
            </a:r>
          </a:p>
          <a:p>
            <a:pPr algn="r"/>
            <a:endParaRPr lang="en-US" sz="1400"/>
          </a:p>
        </p:txBody>
      </p:sp>
      <p:sp>
        <p:nvSpPr>
          <p:cNvPr id="11" name="TextBox 10">
            <a:extLst>
              <a:ext uri="{FF2B5EF4-FFF2-40B4-BE49-F238E27FC236}">
                <a16:creationId xmlns:a16="http://schemas.microsoft.com/office/drawing/2014/main" id="{B60FD7F9-F367-4FCD-99A3-439C50F118A0}"/>
              </a:ext>
            </a:extLst>
          </p:cNvPr>
          <p:cNvSpPr txBox="1"/>
          <p:nvPr/>
        </p:nvSpPr>
        <p:spPr>
          <a:xfrm>
            <a:off x="267855" y="1161160"/>
            <a:ext cx="4750673" cy="523220"/>
          </a:xfrm>
          <a:prstGeom prst="rect">
            <a:avLst/>
          </a:prstGeom>
          <a:noFill/>
        </p:spPr>
        <p:txBody>
          <a:bodyPr wrap="square" rtlCol="0">
            <a:spAutoFit/>
          </a:bodyPr>
          <a:lstStyle/>
          <a:p>
            <a:r>
              <a:rPr lang="en-US" sz="1400" b="1">
                <a:solidFill>
                  <a:srgbClr val="000000"/>
                </a:solidFill>
              </a:rPr>
              <a:t>Homeowners (Millions)</a:t>
            </a:r>
          </a:p>
          <a:p>
            <a:endParaRPr lang="en-US" sz="1400"/>
          </a:p>
        </p:txBody>
      </p:sp>
      <p:graphicFrame>
        <p:nvGraphicFramePr>
          <p:cNvPr id="8" name="Content Placeholder 7">
            <a:extLst>
              <a:ext uri="{FF2B5EF4-FFF2-40B4-BE49-F238E27FC236}">
                <a16:creationId xmlns:a16="http://schemas.microsoft.com/office/drawing/2014/main" id="{7B88F341-2FF9-48F8-AB7D-51AE8EEAB128}"/>
              </a:ext>
            </a:extLst>
          </p:cNvPr>
          <p:cNvGraphicFramePr>
            <a:graphicFrameLocks noGrp="1"/>
          </p:cNvGraphicFramePr>
          <p:nvPr>
            <p:ph idx="1"/>
            <p:extLst>
              <p:ext uri="{D42A27DB-BD31-4B8C-83A1-F6EECF244321}">
                <p14:modId xmlns:p14="http://schemas.microsoft.com/office/powerpoint/2010/main" val="1919551557"/>
              </p:ext>
            </p:extLst>
          </p:nvPr>
        </p:nvGraphicFramePr>
        <p:xfrm>
          <a:off x="268288" y="1545996"/>
          <a:ext cx="11344592" cy="448715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346483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E73B9-5F51-4436-8066-0BE672E54506}"/>
              </a:ext>
            </a:extLst>
          </p:cNvPr>
          <p:cNvSpPr>
            <a:spLocks noGrp="1"/>
          </p:cNvSpPr>
          <p:nvPr>
            <p:ph type="title"/>
          </p:nvPr>
        </p:nvSpPr>
        <p:spPr>
          <a:xfrm>
            <a:off x="267855" y="365125"/>
            <a:ext cx="9820042" cy="890253"/>
          </a:xfrm>
        </p:spPr>
        <p:txBody>
          <a:bodyPr/>
          <a:lstStyle/>
          <a:p>
            <a:r>
              <a:rPr lang="en-US" sz="3200" u="none" strike="noStrike">
                <a:solidFill>
                  <a:srgbClr val="1F3B7A"/>
                </a:solidFill>
                <a:effectLst/>
              </a:rPr>
              <a:t>Recent Interest Rate Hikes Have Further Eroded Affordability</a:t>
            </a:r>
            <a:endParaRPr lang="en-US">
              <a:solidFill>
                <a:srgbClr val="1F3B7A"/>
              </a:solidFill>
            </a:endParaRPr>
          </a:p>
        </p:txBody>
      </p:sp>
      <p:graphicFrame>
        <p:nvGraphicFramePr>
          <p:cNvPr id="6" name="Content Placeholder 5">
            <a:extLst>
              <a:ext uri="{FF2B5EF4-FFF2-40B4-BE49-F238E27FC236}">
                <a16:creationId xmlns:a16="http://schemas.microsoft.com/office/drawing/2014/main" id="{D3B0719E-941C-4667-9326-F0E34583C4B6}"/>
              </a:ext>
            </a:extLst>
          </p:cNvPr>
          <p:cNvGraphicFramePr>
            <a:graphicFrameLocks noGrp="1"/>
          </p:cNvGraphicFramePr>
          <p:nvPr>
            <p:ph idx="1"/>
            <p:extLst>
              <p:ext uri="{D42A27DB-BD31-4B8C-83A1-F6EECF244321}">
                <p14:modId xmlns:p14="http://schemas.microsoft.com/office/powerpoint/2010/main" val="1447168508"/>
              </p:ext>
            </p:extLst>
          </p:nvPr>
        </p:nvGraphicFramePr>
        <p:xfrm>
          <a:off x="268212" y="1760693"/>
          <a:ext cx="9929336" cy="3200558"/>
        </p:xfrm>
        <a:graphic>
          <a:graphicData uri="http://schemas.openxmlformats.org/drawingml/2006/table">
            <a:tbl>
              <a:tblPr firstRow="1">
                <a:tableStyleId>{073A0DAA-6AF3-43AB-8588-CEC1D06C72B9}</a:tableStyleId>
              </a:tblPr>
              <a:tblGrid>
                <a:gridCol w="4661597">
                  <a:extLst>
                    <a:ext uri="{9D8B030D-6E8A-4147-A177-3AD203B41FA5}">
                      <a16:colId xmlns:a16="http://schemas.microsoft.com/office/drawing/2014/main" val="3289608819"/>
                    </a:ext>
                  </a:extLst>
                </a:gridCol>
                <a:gridCol w="1510748">
                  <a:extLst>
                    <a:ext uri="{9D8B030D-6E8A-4147-A177-3AD203B41FA5}">
                      <a16:colId xmlns:a16="http://schemas.microsoft.com/office/drawing/2014/main" val="3989536650"/>
                    </a:ext>
                  </a:extLst>
                </a:gridCol>
                <a:gridCol w="1908313">
                  <a:extLst>
                    <a:ext uri="{9D8B030D-6E8A-4147-A177-3AD203B41FA5}">
                      <a16:colId xmlns:a16="http://schemas.microsoft.com/office/drawing/2014/main" val="3251812814"/>
                    </a:ext>
                  </a:extLst>
                </a:gridCol>
                <a:gridCol w="1848678">
                  <a:extLst>
                    <a:ext uri="{9D8B030D-6E8A-4147-A177-3AD203B41FA5}">
                      <a16:colId xmlns:a16="http://schemas.microsoft.com/office/drawing/2014/main" val="3570783187"/>
                    </a:ext>
                  </a:extLst>
                </a:gridCol>
              </a:tblGrid>
              <a:tr h="685451">
                <a:tc>
                  <a:txBody>
                    <a:bodyPr/>
                    <a:lstStyle/>
                    <a:p>
                      <a:pPr algn="l" fontAlgn="b"/>
                      <a:r>
                        <a:rPr lang="en-US" sz="2400" b="1" u="none" strike="noStrike">
                          <a:effectLst/>
                        </a:rPr>
                        <a:t> </a:t>
                      </a:r>
                      <a:endParaRPr lang="en-US" sz="2400" b="1" i="0" u="none" strike="noStrike">
                        <a:effectLst/>
                        <a:latin typeface="+mj-lt"/>
                      </a:endParaRPr>
                    </a:p>
                  </a:txBody>
                  <a:tcPr marL="9525" marR="9525" marT="9525" marB="0" anchor="b"/>
                </a:tc>
                <a:tc>
                  <a:txBody>
                    <a:bodyPr/>
                    <a:lstStyle/>
                    <a:p>
                      <a:pPr algn="ctr" fontAlgn="b"/>
                      <a:r>
                        <a:rPr lang="en-US" sz="2400" b="1" u="none" strike="noStrike">
                          <a:effectLst/>
                        </a:rPr>
                        <a:t>April 2021</a:t>
                      </a:r>
                      <a:endParaRPr lang="en-US" sz="2400" b="1" i="0" u="none" strike="noStrike">
                        <a:effectLst/>
                        <a:latin typeface="+mj-lt"/>
                      </a:endParaRPr>
                    </a:p>
                  </a:txBody>
                  <a:tcPr marL="9525" marR="9525" marT="9525" marB="0" anchor="b"/>
                </a:tc>
                <a:tc>
                  <a:txBody>
                    <a:bodyPr/>
                    <a:lstStyle/>
                    <a:p>
                      <a:pPr algn="ctr" fontAlgn="b"/>
                      <a:r>
                        <a:rPr lang="en-US" sz="2400" b="1" u="none" strike="noStrike">
                          <a:effectLst/>
                        </a:rPr>
                        <a:t>April 2022</a:t>
                      </a:r>
                      <a:endParaRPr lang="en-US" sz="2400" b="1" i="0" u="none" strike="noStrike">
                        <a:effectLst/>
                        <a:latin typeface="+mj-lt"/>
                      </a:endParaRPr>
                    </a:p>
                  </a:txBody>
                  <a:tcPr marL="9525" marR="9525" marT="9525" marB="0" anchor="b"/>
                </a:tc>
                <a:tc>
                  <a:txBody>
                    <a:bodyPr/>
                    <a:lstStyle/>
                    <a:p>
                      <a:pPr algn="ctr" fontAlgn="b"/>
                      <a:r>
                        <a:rPr lang="en-US" sz="2400" b="1" u="none" strike="noStrike">
                          <a:effectLst/>
                        </a:rPr>
                        <a:t>July 2022</a:t>
                      </a:r>
                      <a:endParaRPr lang="en-US" sz="2400" b="1" u="none" strike="noStrike">
                        <a:effectLst/>
                        <a:latin typeface="+mj-lt"/>
                      </a:endParaRPr>
                    </a:p>
                  </a:txBody>
                  <a:tcPr marL="9525" marR="9525" marT="9525" marB="0" anchor="b"/>
                </a:tc>
                <a:extLst>
                  <a:ext uri="{0D108BD9-81ED-4DB2-BD59-A6C34878D82A}">
                    <a16:rowId xmlns:a16="http://schemas.microsoft.com/office/drawing/2014/main" val="565885298"/>
                  </a:ext>
                </a:extLst>
              </a:tr>
              <a:tr h="347131">
                <a:tc>
                  <a:txBody>
                    <a:bodyPr/>
                    <a:lstStyle/>
                    <a:p>
                      <a:pPr algn="l" fontAlgn="b"/>
                      <a:r>
                        <a:rPr lang="en-US" sz="2400" b="0" u="none" strike="noStrike">
                          <a:effectLst/>
                        </a:rPr>
                        <a:t>Interest Rate (Percent)</a:t>
                      </a:r>
                      <a:endParaRPr lang="en-US" sz="2400" b="0" i="0" u="none" strike="noStrike">
                        <a:effectLst/>
                        <a:latin typeface="+mj-lt"/>
                      </a:endParaRPr>
                    </a:p>
                  </a:txBody>
                  <a:tcPr marL="9525" marR="9525" marT="9525" marB="0" anchor="b"/>
                </a:tc>
                <a:tc>
                  <a:txBody>
                    <a:bodyPr/>
                    <a:lstStyle/>
                    <a:p>
                      <a:pPr algn="r" rtl="0" fontAlgn="b"/>
                      <a:r>
                        <a:rPr lang="en-US" sz="2400" b="0" u="none" strike="noStrike">
                          <a:solidFill>
                            <a:srgbClr val="5A5A5A"/>
                          </a:solidFill>
                          <a:effectLst/>
                        </a:rPr>
                        <a:t>3.06</a:t>
                      </a:r>
                      <a:endParaRPr lang="en-US" sz="2400" b="0" i="0" u="none" strike="noStrike">
                        <a:solidFill>
                          <a:srgbClr val="5A5A5A"/>
                        </a:solidFill>
                        <a:effectLst/>
                        <a:latin typeface="Arial" panose="020B0604020202020204" pitchFamily="34" charset="0"/>
                      </a:endParaRPr>
                    </a:p>
                  </a:txBody>
                  <a:tcPr marL="9525" marR="9525" marT="9525" marB="0" anchor="b"/>
                </a:tc>
                <a:tc>
                  <a:txBody>
                    <a:bodyPr/>
                    <a:lstStyle/>
                    <a:p>
                      <a:pPr algn="r" rtl="0" fontAlgn="b"/>
                      <a:r>
                        <a:rPr lang="en-US" sz="2400" b="0" u="none" strike="noStrike">
                          <a:solidFill>
                            <a:srgbClr val="5A5A5A"/>
                          </a:solidFill>
                          <a:effectLst/>
                        </a:rPr>
                        <a:t>4.98</a:t>
                      </a:r>
                      <a:endParaRPr lang="en-US" sz="2400" b="0" i="0" u="none" strike="noStrike">
                        <a:solidFill>
                          <a:srgbClr val="5A5A5A"/>
                        </a:solidFill>
                        <a:effectLst/>
                        <a:latin typeface="Arial" panose="020B0604020202020204" pitchFamily="34" charset="0"/>
                      </a:endParaRPr>
                    </a:p>
                  </a:txBody>
                  <a:tcPr marL="9525" marR="9525" marT="9525" marB="0" anchor="b"/>
                </a:tc>
                <a:tc>
                  <a:txBody>
                    <a:bodyPr/>
                    <a:lstStyle/>
                    <a:p>
                      <a:pPr algn="r" rtl="0" fontAlgn="b"/>
                      <a:r>
                        <a:rPr lang="en-US" sz="2400" b="0" u="none" strike="noStrike">
                          <a:solidFill>
                            <a:srgbClr val="5A5A5A"/>
                          </a:solidFill>
                          <a:effectLst/>
                        </a:rPr>
                        <a:t>5.41</a:t>
                      </a:r>
                      <a:endParaRPr lang="en-US" sz="2400" b="0" i="0" u="none" strike="noStrike">
                        <a:solidFill>
                          <a:srgbClr val="5A5A5A"/>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281402629"/>
                  </a:ext>
                </a:extLst>
              </a:tr>
              <a:tr h="347131">
                <a:tc>
                  <a:txBody>
                    <a:bodyPr/>
                    <a:lstStyle/>
                    <a:p>
                      <a:pPr algn="l" fontAlgn="b"/>
                      <a:r>
                        <a:rPr lang="en-US" sz="2400" b="0" u="none" strike="noStrike">
                          <a:effectLst/>
                        </a:rPr>
                        <a:t>Median Home Price (Dollars)</a:t>
                      </a:r>
                      <a:endParaRPr lang="en-US" sz="2400" b="0" i="0" u="none" strike="noStrike">
                        <a:effectLst/>
                        <a:latin typeface="+mj-lt"/>
                      </a:endParaRPr>
                    </a:p>
                  </a:txBody>
                  <a:tcPr marL="9525" marR="9525" marT="9525" marB="0" anchor="b"/>
                </a:tc>
                <a:tc>
                  <a:txBody>
                    <a:bodyPr/>
                    <a:lstStyle/>
                    <a:p>
                      <a:pPr algn="r" rtl="0" fontAlgn="b"/>
                      <a:r>
                        <a:rPr lang="en-US" sz="2400" b="0" u="none" strike="noStrike">
                          <a:solidFill>
                            <a:srgbClr val="5A5A5A"/>
                          </a:solidFill>
                          <a:effectLst/>
                        </a:rPr>
                        <a:t>340,700</a:t>
                      </a:r>
                      <a:endParaRPr lang="en-US" sz="2400" b="0" i="0" u="none" strike="noStrike">
                        <a:solidFill>
                          <a:srgbClr val="5A5A5A"/>
                        </a:solidFill>
                        <a:effectLst/>
                        <a:latin typeface="Arial" panose="020B0604020202020204" pitchFamily="34" charset="0"/>
                      </a:endParaRPr>
                    </a:p>
                  </a:txBody>
                  <a:tcPr marL="9525" marR="9525" marT="9525" marB="0" anchor="b"/>
                </a:tc>
                <a:tc>
                  <a:txBody>
                    <a:bodyPr/>
                    <a:lstStyle/>
                    <a:p>
                      <a:pPr algn="r" rtl="0" fontAlgn="b"/>
                      <a:r>
                        <a:rPr lang="en-US" sz="2400" b="0" u="none" strike="noStrike">
                          <a:solidFill>
                            <a:srgbClr val="5A5A5A"/>
                          </a:solidFill>
                          <a:effectLst/>
                        </a:rPr>
                        <a:t>391,200</a:t>
                      </a:r>
                      <a:endParaRPr lang="en-US" sz="2400" b="0" i="0" u="none" strike="noStrike">
                        <a:solidFill>
                          <a:srgbClr val="5A5A5A"/>
                        </a:solidFill>
                        <a:effectLst/>
                        <a:latin typeface="Arial" panose="020B0604020202020204" pitchFamily="34" charset="0"/>
                      </a:endParaRPr>
                    </a:p>
                  </a:txBody>
                  <a:tcPr marL="9525" marR="9525" marT="9525" marB="0" anchor="b"/>
                </a:tc>
                <a:tc>
                  <a:txBody>
                    <a:bodyPr/>
                    <a:lstStyle/>
                    <a:p>
                      <a:pPr algn="r" rtl="0" fontAlgn="b"/>
                      <a:r>
                        <a:rPr lang="en-US" sz="2400" b="0" u="none" strike="noStrike">
                          <a:solidFill>
                            <a:srgbClr val="5A5A5A"/>
                          </a:solidFill>
                          <a:effectLst/>
                        </a:rPr>
                        <a:t>403,800</a:t>
                      </a:r>
                      <a:endParaRPr lang="en-US" sz="2400" b="0" i="0" u="none" strike="noStrike">
                        <a:solidFill>
                          <a:srgbClr val="5A5A5A"/>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34808795"/>
                  </a:ext>
                </a:extLst>
              </a:tr>
              <a:tr h="638682">
                <a:tc>
                  <a:txBody>
                    <a:bodyPr/>
                    <a:lstStyle/>
                    <a:p>
                      <a:pPr algn="l" fontAlgn="b"/>
                      <a:r>
                        <a:rPr lang="en-US" sz="2400" b="0" u="none" strike="noStrike">
                          <a:effectLst/>
                        </a:rPr>
                        <a:t>Downpayment &amp; Closing Costs</a:t>
                      </a:r>
                      <a:endParaRPr lang="en-US" sz="2400" b="0" i="0" u="none" strike="noStrike">
                        <a:effectLst/>
                        <a:latin typeface="+mj-lt"/>
                      </a:endParaRPr>
                    </a:p>
                  </a:txBody>
                  <a:tcPr marL="9525" marR="9525" marT="9525" marB="0" anchor="b"/>
                </a:tc>
                <a:tc>
                  <a:txBody>
                    <a:bodyPr/>
                    <a:lstStyle/>
                    <a:p>
                      <a:pPr algn="r" rtl="0" fontAlgn="b"/>
                      <a:r>
                        <a:rPr lang="en-US" sz="2400" b="0" u="none" strike="noStrike">
                          <a:solidFill>
                            <a:srgbClr val="5A5A5A"/>
                          </a:solidFill>
                          <a:effectLst/>
                        </a:rPr>
                        <a:t>22,100</a:t>
                      </a:r>
                      <a:endParaRPr lang="en-US" sz="2400" b="0" i="0" u="none" strike="noStrike">
                        <a:solidFill>
                          <a:srgbClr val="5A5A5A"/>
                        </a:solidFill>
                        <a:effectLst/>
                        <a:latin typeface="Arial" panose="020B0604020202020204" pitchFamily="34" charset="0"/>
                      </a:endParaRPr>
                    </a:p>
                  </a:txBody>
                  <a:tcPr marL="9525" marR="9525" marT="9525" marB="0" anchor="b"/>
                </a:tc>
                <a:tc>
                  <a:txBody>
                    <a:bodyPr/>
                    <a:lstStyle/>
                    <a:p>
                      <a:pPr algn="r" rtl="0" fontAlgn="b"/>
                      <a:r>
                        <a:rPr lang="en-US" sz="2400" b="0" u="none" strike="noStrike">
                          <a:solidFill>
                            <a:srgbClr val="5A5A5A"/>
                          </a:solidFill>
                          <a:effectLst/>
                        </a:rPr>
                        <a:t>25,400</a:t>
                      </a:r>
                      <a:endParaRPr lang="en-US" sz="2400" b="0" i="0" u="none" strike="noStrike">
                        <a:solidFill>
                          <a:srgbClr val="5A5A5A"/>
                        </a:solidFill>
                        <a:effectLst/>
                        <a:latin typeface="Arial" panose="020B0604020202020204" pitchFamily="34" charset="0"/>
                      </a:endParaRPr>
                    </a:p>
                  </a:txBody>
                  <a:tcPr marL="9525" marR="9525" marT="9525" marB="0" anchor="b"/>
                </a:tc>
                <a:tc>
                  <a:txBody>
                    <a:bodyPr/>
                    <a:lstStyle/>
                    <a:p>
                      <a:pPr algn="r" rtl="0" fontAlgn="b"/>
                      <a:r>
                        <a:rPr lang="en-US" sz="2400" b="0" u="none" strike="noStrike">
                          <a:solidFill>
                            <a:srgbClr val="5A5A5A"/>
                          </a:solidFill>
                          <a:effectLst/>
                        </a:rPr>
                        <a:t>26,250</a:t>
                      </a:r>
                      <a:endParaRPr lang="en-US" sz="2400" b="0" i="0" u="none" strike="noStrike">
                        <a:solidFill>
                          <a:srgbClr val="5A5A5A"/>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981307051"/>
                  </a:ext>
                </a:extLst>
              </a:tr>
              <a:tr h="360580">
                <a:tc>
                  <a:txBody>
                    <a:bodyPr/>
                    <a:lstStyle/>
                    <a:p>
                      <a:pPr algn="l" fontAlgn="b"/>
                      <a:r>
                        <a:rPr lang="en-US" sz="2400" b="0" u="none" strike="noStrike">
                          <a:effectLst/>
                        </a:rPr>
                        <a:t>Monthly Mortgage Payment </a:t>
                      </a:r>
                      <a:endParaRPr lang="en-US" sz="2400" b="0" i="0" u="none" strike="noStrike">
                        <a:effectLst/>
                        <a:latin typeface="+mj-lt"/>
                      </a:endParaRPr>
                    </a:p>
                  </a:txBody>
                  <a:tcPr marL="9525" marR="9525" marT="9525" marB="0" anchor="b"/>
                </a:tc>
                <a:tc>
                  <a:txBody>
                    <a:bodyPr/>
                    <a:lstStyle/>
                    <a:p>
                      <a:pPr algn="r" rtl="0" fontAlgn="b"/>
                      <a:r>
                        <a:rPr lang="en-US" sz="2400" b="0" u="none" strike="noStrike">
                          <a:solidFill>
                            <a:srgbClr val="5A5A5A"/>
                          </a:solidFill>
                          <a:effectLst/>
                        </a:rPr>
                        <a:t>1,400</a:t>
                      </a:r>
                      <a:endParaRPr lang="en-US" sz="2400" b="0" i="0" u="none" strike="noStrike">
                        <a:solidFill>
                          <a:srgbClr val="5A5A5A"/>
                        </a:solidFill>
                        <a:effectLst/>
                        <a:latin typeface="Arial" panose="020B0604020202020204" pitchFamily="34" charset="0"/>
                      </a:endParaRPr>
                    </a:p>
                  </a:txBody>
                  <a:tcPr marL="9525" marR="9525" marT="9525" marB="0" anchor="b"/>
                </a:tc>
                <a:tc>
                  <a:txBody>
                    <a:bodyPr/>
                    <a:lstStyle/>
                    <a:p>
                      <a:pPr algn="r" rtl="0" fontAlgn="b"/>
                      <a:r>
                        <a:rPr lang="en-US" sz="2400" b="0" u="none" strike="noStrike">
                          <a:solidFill>
                            <a:srgbClr val="5A5A5A"/>
                          </a:solidFill>
                          <a:effectLst/>
                        </a:rPr>
                        <a:t>2,020</a:t>
                      </a:r>
                      <a:endParaRPr lang="en-US" sz="2400" b="0" i="0" u="none" strike="noStrike">
                        <a:solidFill>
                          <a:srgbClr val="5A5A5A"/>
                        </a:solidFill>
                        <a:effectLst/>
                        <a:latin typeface="Arial" panose="020B0604020202020204" pitchFamily="34" charset="0"/>
                      </a:endParaRPr>
                    </a:p>
                  </a:txBody>
                  <a:tcPr marL="9525" marR="9525" marT="9525" marB="0" anchor="b"/>
                </a:tc>
                <a:tc>
                  <a:txBody>
                    <a:bodyPr/>
                    <a:lstStyle/>
                    <a:p>
                      <a:pPr algn="r" rtl="0" fontAlgn="b"/>
                      <a:r>
                        <a:rPr lang="en-US" sz="2400" b="0" u="none" strike="noStrike">
                          <a:solidFill>
                            <a:srgbClr val="5A5A5A"/>
                          </a:solidFill>
                          <a:effectLst/>
                        </a:rPr>
                        <a:t>2,190</a:t>
                      </a:r>
                      <a:endParaRPr lang="en-US" sz="2400" b="0" i="0" u="none" strike="noStrike">
                        <a:solidFill>
                          <a:srgbClr val="5A5A5A"/>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603310420"/>
                  </a:ext>
                </a:extLst>
              </a:tr>
              <a:tr h="347131">
                <a:tc>
                  <a:txBody>
                    <a:bodyPr/>
                    <a:lstStyle/>
                    <a:p>
                      <a:pPr algn="l" fontAlgn="b"/>
                      <a:r>
                        <a:rPr lang="en-US" sz="2400" b="0" u="none" strike="noStrike">
                          <a:effectLst/>
                        </a:rPr>
                        <a:t>Total Monthly Owner Costs</a:t>
                      </a:r>
                      <a:endParaRPr lang="en-US" sz="2400" b="0" i="0" u="none" strike="noStrike">
                        <a:effectLst/>
                        <a:latin typeface="+mj-lt"/>
                      </a:endParaRPr>
                    </a:p>
                  </a:txBody>
                  <a:tcPr marL="9525" marR="9525" marT="9525" marB="0" anchor="b"/>
                </a:tc>
                <a:tc>
                  <a:txBody>
                    <a:bodyPr/>
                    <a:lstStyle/>
                    <a:p>
                      <a:pPr algn="r" rtl="0" fontAlgn="b"/>
                      <a:r>
                        <a:rPr lang="en-US" sz="2400" b="0" u="none" strike="noStrike">
                          <a:solidFill>
                            <a:srgbClr val="5A5A5A"/>
                          </a:solidFill>
                          <a:effectLst/>
                        </a:rPr>
                        <a:t>2,060</a:t>
                      </a:r>
                      <a:endParaRPr lang="en-US" sz="2400" b="0" i="0" u="none" strike="noStrike">
                        <a:solidFill>
                          <a:srgbClr val="5A5A5A"/>
                        </a:solidFill>
                        <a:effectLst/>
                        <a:latin typeface="Arial" panose="020B0604020202020204" pitchFamily="34" charset="0"/>
                      </a:endParaRPr>
                    </a:p>
                  </a:txBody>
                  <a:tcPr marL="9525" marR="9525" marT="9525" marB="0" anchor="b"/>
                </a:tc>
                <a:tc>
                  <a:txBody>
                    <a:bodyPr/>
                    <a:lstStyle/>
                    <a:p>
                      <a:pPr algn="r" rtl="0" fontAlgn="b"/>
                      <a:r>
                        <a:rPr lang="en-US" sz="2400" b="0" u="none" strike="noStrike">
                          <a:solidFill>
                            <a:srgbClr val="5A5A5A"/>
                          </a:solidFill>
                          <a:effectLst/>
                        </a:rPr>
                        <a:t>2,780</a:t>
                      </a:r>
                      <a:endParaRPr lang="en-US" sz="2400" b="0" i="0" u="none" strike="noStrike">
                        <a:solidFill>
                          <a:srgbClr val="5A5A5A"/>
                        </a:solidFill>
                        <a:effectLst/>
                        <a:latin typeface="Arial" panose="020B0604020202020204" pitchFamily="34" charset="0"/>
                      </a:endParaRPr>
                    </a:p>
                  </a:txBody>
                  <a:tcPr marL="9525" marR="9525" marT="9525" marB="0" anchor="b"/>
                </a:tc>
                <a:tc>
                  <a:txBody>
                    <a:bodyPr/>
                    <a:lstStyle/>
                    <a:p>
                      <a:pPr algn="r" rtl="0" fontAlgn="b"/>
                      <a:r>
                        <a:rPr lang="en-US" sz="2400" b="0" u="none" strike="noStrike">
                          <a:solidFill>
                            <a:srgbClr val="5A5A5A"/>
                          </a:solidFill>
                          <a:effectLst/>
                        </a:rPr>
                        <a:t>2,970</a:t>
                      </a:r>
                      <a:endParaRPr lang="en-US" sz="2400" b="0" i="0" u="none" strike="noStrike">
                        <a:solidFill>
                          <a:srgbClr val="5A5A5A"/>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62296529"/>
                  </a:ext>
                </a:extLst>
              </a:tr>
              <a:tr h="347131">
                <a:tc>
                  <a:txBody>
                    <a:bodyPr/>
                    <a:lstStyle/>
                    <a:p>
                      <a:pPr algn="l" fontAlgn="b"/>
                      <a:r>
                        <a:rPr lang="en-US" sz="2400" b="1" u="none" strike="noStrike">
                          <a:effectLst/>
                        </a:rPr>
                        <a:t>Annual Income Needed</a:t>
                      </a:r>
                      <a:endParaRPr lang="en-US" sz="2400" b="1" i="0" u="none" strike="noStrike">
                        <a:effectLst/>
                        <a:latin typeface="+mj-lt"/>
                      </a:endParaRPr>
                    </a:p>
                  </a:txBody>
                  <a:tcPr marL="9525" marR="9525" marT="9525" marB="0" anchor="b">
                    <a:solidFill>
                      <a:schemeClr val="accent5"/>
                    </a:solidFill>
                  </a:tcPr>
                </a:tc>
                <a:tc>
                  <a:txBody>
                    <a:bodyPr/>
                    <a:lstStyle/>
                    <a:p>
                      <a:pPr algn="r" rtl="0" fontAlgn="b"/>
                      <a:r>
                        <a:rPr lang="en-US" sz="2400" b="1" u="none" strike="noStrike">
                          <a:solidFill>
                            <a:srgbClr val="5A5A5A"/>
                          </a:solidFill>
                          <a:effectLst/>
                        </a:rPr>
                        <a:t>$79,600</a:t>
                      </a:r>
                      <a:endParaRPr lang="en-US" sz="2400" b="1" i="0" u="none" strike="noStrike">
                        <a:solidFill>
                          <a:srgbClr val="5A5A5A"/>
                        </a:solidFill>
                        <a:effectLst/>
                        <a:latin typeface="Arial" panose="020B0604020202020204" pitchFamily="34" charset="0"/>
                      </a:endParaRPr>
                    </a:p>
                  </a:txBody>
                  <a:tcPr marL="9525" marR="9525" marT="9525" marB="0" anchor="b">
                    <a:solidFill>
                      <a:schemeClr val="accent5"/>
                    </a:solidFill>
                  </a:tcPr>
                </a:tc>
                <a:tc>
                  <a:txBody>
                    <a:bodyPr/>
                    <a:lstStyle/>
                    <a:p>
                      <a:pPr algn="r" rtl="0" fontAlgn="b"/>
                      <a:r>
                        <a:rPr lang="en-US" sz="2400" b="1" u="none" strike="noStrike">
                          <a:solidFill>
                            <a:srgbClr val="5A5A5A"/>
                          </a:solidFill>
                          <a:effectLst/>
                        </a:rPr>
                        <a:t>$107,600</a:t>
                      </a:r>
                      <a:endParaRPr lang="en-US" sz="2400" b="1" i="0" u="none" strike="noStrike">
                        <a:solidFill>
                          <a:srgbClr val="5A5A5A"/>
                        </a:solidFill>
                        <a:effectLst/>
                        <a:latin typeface="Arial" panose="020B0604020202020204" pitchFamily="34" charset="0"/>
                      </a:endParaRPr>
                    </a:p>
                  </a:txBody>
                  <a:tcPr marL="9525" marR="9525" marT="9525" marB="0" anchor="b">
                    <a:solidFill>
                      <a:schemeClr val="accent5"/>
                    </a:solidFill>
                  </a:tcPr>
                </a:tc>
                <a:tc>
                  <a:txBody>
                    <a:bodyPr/>
                    <a:lstStyle/>
                    <a:p>
                      <a:pPr algn="r" rtl="0" fontAlgn="b"/>
                      <a:r>
                        <a:rPr lang="en-US" sz="2400" b="1" u="none" strike="noStrike">
                          <a:solidFill>
                            <a:srgbClr val="5A5A5A"/>
                          </a:solidFill>
                          <a:effectLst/>
                        </a:rPr>
                        <a:t>$115,000</a:t>
                      </a:r>
                      <a:endParaRPr lang="en-US" sz="2400" b="1" i="0" u="none" strike="noStrike">
                        <a:solidFill>
                          <a:srgbClr val="5A5A5A"/>
                        </a:solidFill>
                        <a:effectLst/>
                        <a:latin typeface="Arial" panose="020B0604020202020204" pitchFamily="34" charset="0"/>
                      </a:endParaRPr>
                    </a:p>
                  </a:txBody>
                  <a:tcPr marL="9525" marR="9525" marT="9525" marB="0" anchor="b">
                    <a:solidFill>
                      <a:schemeClr val="accent5"/>
                    </a:solidFill>
                  </a:tcPr>
                </a:tc>
                <a:extLst>
                  <a:ext uri="{0D108BD9-81ED-4DB2-BD59-A6C34878D82A}">
                    <a16:rowId xmlns:a16="http://schemas.microsoft.com/office/drawing/2014/main" val="3152840437"/>
                  </a:ext>
                </a:extLst>
              </a:tr>
            </a:tbl>
          </a:graphicData>
        </a:graphic>
      </p:graphicFrame>
      <p:sp>
        <p:nvSpPr>
          <p:cNvPr id="3" name="Text Placeholder 2">
            <a:extLst>
              <a:ext uri="{FF2B5EF4-FFF2-40B4-BE49-F238E27FC236}">
                <a16:creationId xmlns:a16="http://schemas.microsoft.com/office/drawing/2014/main" id="{64C5FFA6-866A-46BB-9FA0-A4C66116B432}"/>
              </a:ext>
            </a:extLst>
          </p:cNvPr>
          <p:cNvSpPr>
            <a:spLocks noGrp="1"/>
          </p:cNvSpPr>
          <p:nvPr>
            <p:ph type="body" sz="quarter" idx="10"/>
          </p:nvPr>
        </p:nvSpPr>
        <p:spPr/>
        <p:txBody>
          <a:bodyPr/>
          <a:lstStyle/>
          <a:p>
            <a:r>
              <a:rPr lang="en-US"/>
              <a:t>Note: Estimates assume 3.5% </a:t>
            </a:r>
            <a:r>
              <a:rPr lang="en-US" err="1"/>
              <a:t>downpayment</a:t>
            </a:r>
            <a:r>
              <a:rPr lang="en-US"/>
              <a:t> on a 30-year fixed rate loan with zero points, 0.85% mortgage insurance, 0.35% property taxes, 1.15% property taxes, 3% closing costs, and a maximum 31% debt to income ratio.</a:t>
            </a:r>
          </a:p>
          <a:p>
            <a:r>
              <a:rPr lang="en-US"/>
              <a:t>Source: JCHS tabulations of Freddie Mac, Primary Mortgage Market Surveys; NAR, Existing Home Sales.</a:t>
            </a:r>
          </a:p>
        </p:txBody>
      </p:sp>
    </p:spTree>
    <p:extLst>
      <p:ext uri="{BB962C8B-B14F-4D97-AF65-F5344CB8AC3E}">
        <p14:creationId xmlns:p14="http://schemas.microsoft.com/office/powerpoint/2010/main" val="37166395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E73B9-5F51-4436-8066-0BE672E54506}"/>
              </a:ext>
            </a:extLst>
          </p:cNvPr>
          <p:cNvSpPr>
            <a:spLocks noGrp="1"/>
          </p:cNvSpPr>
          <p:nvPr>
            <p:ph type="title"/>
          </p:nvPr>
        </p:nvSpPr>
        <p:spPr>
          <a:xfrm>
            <a:off x="267855" y="365125"/>
            <a:ext cx="9820042" cy="890253"/>
          </a:xfrm>
        </p:spPr>
        <p:txBody>
          <a:bodyPr/>
          <a:lstStyle/>
          <a:p>
            <a:r>
              <a:rPr lang="en-US" sz="3200" u="none" strike="noStrike">
                <a:solidFill>
                  <a:srgbClr val="1F3B7A"/>
                </a:solidFill>
                <a:effectLst/>
              </a:rPr>
              <a:t>Recent Interest Rate Hikes Have Further Eroded Affordability</a:t>
            </a:r>
            <a:endParaRPr lang="en-US">
              <a:solidFill>
                <a:srgbClr val="1F3B7A"/>
              </a:solidFill>
            </a:endParaRPr>
          </a:p>
        </p:txBody>
      </p:sp>
      <p:graphicFrame>
        <p:nvGraphicFramePr>
          <p:cNvPr id="6" name="Content Placeholder 5">
            <a:extLst>
              <a:ext uri="{FF2B5EF4-FFF2-40B4-BE49-F238E27FC236}">
                <a16:creationId xmlns:a16="http://schemas.microsoft.com/office/drawing/2014/main" id="{D3B0719E-941C-4667-9326-F0E34583C4B6}"/>
              </a:ext>
            </a:extLst>
          </p:cNvPr>
          <p:cNvGraphicFramePr>
            <a:graphicFrameLocks noGrp="1"/>
          </p:cNvGraphicFramePr>
          <p:nvPr>
            <p:ph idx="1"/>
            <p:extLst>
              <p:ext uri="{D42A27DB-BD31-4B8C-83A1-F6EECF244321}">
                <p14:modId xmlns:p14="http://schemas.microsoft.com/office/powerpoint/2010/main" val="3339662190"/>
              </p:ext>
            </p:extLst>
          </p:nvPr>
        </p:nvGraphicFramePr>
        <p:xfrm>
          <a:off x="268212" y="1760693"/>
          <a:ext cx="9929336" cy="3941603"/>
        </p:xfrm>
        <a:graphic>
          <a:graphicData uri="http://schemas.openxmlformats.org/drawingml/2006/table">
            <a:tbl>
              <a:tblPr firstRow="1">
                <a:tableStyleId>{073A0DAA-6AF3-43AB-8588-CEC1D06C72B9}</a:tableStyleId>
              </a:tblPr>
              <a:tblGrid>
                <a:gridCol w="4661597">
                  <a:extLst>
                    <a:ext uri="{9D8B030D-6E8A-4147-A177-3AD203B41FA5}">
                      <a16:colId xmlns:a16="http://schemas.microsoft.com/office/drawing/2014/main" val="3289608819"/>
                    </a:ext>
                  </a:extLst>
                </a:gridCol>
                <a:gridCol w="1510748">
                  <a:extLst>
                    <a:ext uri="{9D8B030D-6E8A-4147-A177-3AD203B41FA5}">
                      <a16:colId xmlns:a16="http://schemas.microsoft.com/office/drawing/2014/main" val="3989536650"/>
                    </a:ext>
                  </a:extLst>
                </a:gridCol>
                <a:gridCol w="1908313">
                  <a:extLst>
                    <a:ext uri="{9D8B030D-6E8A-4147-A177-3AD203B41FA5}">
                      <a16:colId xmlns:a16="http://schemas.microsoft.com/office/drawing/2014/main" val="3251812814"/>
                    </a:ext>
                  </a:extLst>
                </a:gridCol>
                <a:gridCol w="1848678">
                  <a:extLst>
                    <a:ext uri="{9D8B030D-6E8A-4147-A177-3AD203B41FA5}">
                      <a16:colId xmlns:a16="http://schemas.microsoft.com/office/drawing/2014/main" val="3570783187"/>
                    </a:ext>
                  </a:extLst>
                </a:gridCol>
              </a:tblGrid>
              <a:tr h="685451">
                <a:tc>
                  <a:txBody>
                    <a:bodyPr/>
                    <a:lstStyle/>
                    <a:p>
                      <a:pPr algn="l" fontAlgn="b"/>
                      <a:r>
                        <a:rPr lang="en-US" sz="2400" b="1" u="none" strike="noStrike">
                          <a:effectLst/>
                        </a:rPr>
                        <a:t> </a:t>
                      </a:r>
                      <a:endParaRPr lang="en-US" sz="2400" b="1" i="0" u="none" strike="noStrike">
                        <a:effectLst/>
                        <a:latin typeface="+mj-lt"/>
                      </a:endParaRPr>
                    </a:p>
                  </a:txBody>
                  <a:tcPr marL="9525" marR="9525" marT="9525" marB="0" anchor="b"/>
                </a:tc>
                <a:tc>
                  <a:txBody>
                    <a:bodyPr/>
                    <a:lstStyle/>
                    <a:p>
                      <a:pPr algn="ctr" fontAlgn="b"/>
                      <a:r>
                        <a:rPr lang="en-US" sz="2400" b="1" u="none" strike="noStrike">
                          <a:effectLst/>
                        </a:rPr>
                        <a:t>April 2021</a:t>
                      </a:r>
                      <a:endParaRPr lang="en-US" sz="2400" b="1" i="0" u="none" strike="noStrike">
                        <a:effectLst/>
                        <a:latin typeface="+mj-lt"/>
                      </a:endParaRPr>
                    </a:p>
                  </a:txBody>
                  <a:tcPr marL="9525" marR="9525" marT="9525" marB="0" anchor="b"/>
                </a:tc>
                <a:tc>
                  <a:txBody>
                    <a:bodyPr/>
                    <a:lstStyle/>
                    <a:p>
                      <a:pPr algn="ctr" fontAlgn="b"/>
                      <a:r>
                        <a:rPr lang="en-US" sz="2400" b="1" u="none" strike="noStrike">
                          <a:effectLst/>
                        </a:rPr>
                        <a:t>April 2022</a:t>
                      </a:r>
                      <a:endParaRPr lang="en-US" sz="2400" b="1" i="0" u="none" strike="noStrike">
                        <a:effectLst/>
                        <a:latin typeface="+mj-lt"/>
                      </a:endParaRPr>
                    </a:p>
                  </a:txBody>
                  <a:tcPr marL="9525" marR="9525" marT="9525" marB="0" anchor="b"/>
                </a:tc>
                <a:tc>
                  <a:txBody>
                    <a:bodyPr/>
                    <a:lstStyle/>
                    <a:p>
                      <a:pPr algn="ctr" fontAlgn="b"/>
                      <a:r>
                        <a:rPr lang="en-US" sz="2400" b="1" u="none" strike="noStrike">
                          <a:effectLst/>
                        </a:rPr>
                        <a:t>July 2022</a:t>
                      </a:r>
                      <a:endParaRPr lang="en-US" sz="2400" b="1" u="none" strike="noStrike">
                        <a:effectLst/>
                        <a:latin typeface="+mj-lt"/>
                      </a:endParaRPr>
                    </a:p>
                  </a:txBody>
                  <a:tcPr marL="9525" marR="9525" marT="9525" marB="0" anchor="b"/>
                </a:tc>
                <a:extLst>
                  <a:ext uri="{0D108BD9-81ED-4DB2-BD59-A6C34878D82A}">
                    <a16:rowId xmlns:a16="http://schemas.microsoft.com/office/drawing/2014/main" val="565885298"/>
                  </a:ext>
                </a:extLst>
              </a:tr>
              <a:tr h="347131">
                <a:tc>
                  <a:txBody>
                    <a:bodyPr/>
                    <a:lstStyle/>
                    <a:p>
                      <a:pPr algn="l" fontAlgn="b"/>
                      <a:r>
                        <a:rPr lang="en-US" sz="2400" b="0" u="none" strike="noStrike">
                          <a:effectLst/>
                        </a:rPr>
                        <a:t>Interest Rate (Percent)</a:t>
                      </a:r>
                      <a:endParaRPr lang="en-US" sz="2400" b="0" i="0" u="none" strike="noStrike">
                        <a:effectLst/>
                        <a:latin typeface="+mj-lt"/>
                      </a:endParaRPr>
                    </a:p>
                  </a:txBody>
                  <a:tcPr marL="9525" marR="9525" marT="9525" marB="0" anchor="b"/>
                </a:tc>
                <a:tc>
                  <a:txBody>
                    <a:bodyPr/>
                    <a:lstStyle/>
                    <a:p>
                      <a:pPr algn="r" rtl="0" fontAlgn="b"/>
                      <a:r>
                        <a:rPr lang="en-US" sz="2400" b="0" u="none" strike="noStrike">
                          <a:solidFill>
                            <a:srgbClr val="5A5A5A"/>
                          </a:solidFill>
                          <a:effectLst/>
                        </a:rPr>
                        <a:t>3.06</a:t>
                      </a:r>
                      <a:endParaRPr lang="en-US" sz="2400" b="0" i="0" u="none" strike="noStrike">
                        <a:solidFill>
                          <a:srgbClr val="5A5A5A"/>
                        </a:solidFill>
                        <a:effectLst/>
                        <a:latin typeface="Arial" panose="020B0604020202020204" pitchFamily="34" charset="0"/>
                      </a:endParaRPr>
                    </a:p>
                  </a:txBody>
                  <a:tcPr marL="9525" marR="9525" marT="9525" marB="0" anchor="b"/>
                </a:tc>
                <a:tc>
                  <a:txBody>
                    <a:bodyPr/>
                    <a:lstStyle/>
                    <a:p>
                      <a:pPr algn="r" rtl="0" fontAlgn="b"/>
                      <a:r>
                        <a:rPr lang="en-US" sz="2400" b="0" u="none" strike="noStrike">
                          <a:solidFill>
                            <a:srgbClr val="5A5A5A"/>
                          </a:solidFill>
                          <a:effectLst/>
                        </a:rPr>
                        <a:t>4.98</a:t>
                      </a:r>
                      <a:endParaRPr lang="en-US" sz="2400" b="0" i="0" u="none" strike="noStrike">
                        <a:solidFill>
                          <a:srgbClr val="5A5A5A"/>
                        </a:solidFill>
                        <a:effectLst/>
                        <a:latin typeface="Arial" panose="020B0604020202020204" pitchFamily="34" charset="0"/>
                      </a:endParaRPr>
                    </a:p>
                  </a:txBody>
                  <a:tcPr marL="9525" marR="9525" marT="9525" marB="0" anchor="b"/>
                </a:tc>
                <a:tc>
                  <a:txBody>
                    <a:bodyPr/>
                    <a:lstStyle/>
                    <a:p>
                      <a:pPr algn="r" rtl="0" fontAlgn="b"/>
                      <a:r>
                        <a:rPr lang="en-US" sz="2400" b="0" u="none" strike="noStrike">
                          <a:solidFill>
                            <a:srgbClr val="5A5A5A"/>
                          </a:solidFill>
                          <a:effectLst/>
                        </a:rPr>
                        <a:t>5.41</a:t>
                      </a:r>
                      <a:endParaRPr lang="en-US" sz="2400" b="0" i="0" u="none" strike="noStrike">
                        <a:solidFill>
                          <a:srgbClr val="5A5A5A"/>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281402629"/>
                  </a:ext>
                </a:extLst>
              </a:tr>
              <a:tr h="347131">
                <a:tc>
                  <a:txBody>
                    <a:bodyPr/>
                    <a:lstStyle/>
                    <a:p>
                      <a:pPr algn="l" fontAlgn="b"/>
                      <a:r>
                        <a:rPr lang="en-US" sz="2400" b="0" u="none" strike="noStrike">
                          <a:effectLst/>
                        </a:rPr>
                        <a:t>Median Home Price (Dollars)</a:t>
                      </a:r>
                      <a:endParaRPr lang="en-US" sz="2400" b="0" i="0" u="none" strike="noStrike">
                        <a:effectLst/>
                        <a:latin typeface="+mj-lt"/>
                      </a:endParaRPr>
                    </a:p>
                  </a:txBody>
                  <a:tcPr marL="9525" marR="9525" marT="9525" marB="0" anchor="b"/>
                </a:tc>
                <a:tc>
                  <a:txBody>
                    <a:bodyPr/>
                    <a:lstStyle/>
                    <a:p>
                      <a:pPr algn="r" rtl="0" fontAlgn="b"/>
                      <a:r>
                        <a:rPr lang="en-US" sz="2400" b="0" u="none" strike="noStrike">
                          <a:solidFill>
                            <a:srgbClr val="5A5A5A"/>
                          </a:solidFill>
                          <a:effectLst/>
                        </a:rPr>
                        <a:t>340,700</a:t>
                      </a:r>
                      <a:endParaRPr lang="en-US" sz="2400" b="0" i="0" u="none" strike="noStrike">
                        <a:solidFill>
                          <a:srgbClr val="5A5A5A"/>
                        </a:solidFill>
                        <a:effectLst/>
                        <a:latin typeface="Arial" panose="020B0604020202020204" pitchFamily="34" charset="0"/>
                      </a:endParaRPr>
                    </a:p>
                  </a:txBody>
                  <a:tcPr marL="9525" marR="9525" marT="9525" marB="0" anchor="b"/>
                </a:tc>
                <a:tc>
                  <a:txBody>
                    <a:bodyPr/>
                    <a:lstStyle/>
                    <a:p>
                      <a:pPr algn="r" rtl="0" fontAlgn="b"/>
                      <a:r>
                        <a:rPr lang="en-US" sz="2400" b="0" u="none" strike="noStrike">
                          <a:solidFill>
                            <a:srgbClr val="5A5A5A"/>
                          </a:solidFill>
                          <a:effectLst/>
                        </a:rPr>
                        <a:t>391,200</a:t>
                      </a:r>
                      <a:endParaRPr lang="en-US" sz="2400" b="0" i="0" u="none" strike="noStrike">
                        <a:solidFill>
                          <a:srgbClr val="5A5A5A"/>
                        </a:solidFill>
                        <a:effectLst/>
                        <a:latin typeface="Arial" panose="020B0604020202020204" pitchFamily="34" charset="0"/>
                      </a:endParaRPr>
                    </a:p>
                  </a:txBody>
                  <a:tcPr marL="9525" marR="9525" marT="9525" marB="0" anchor="b"/>
                </a:tc>
                <a:tc>
                  <a:txBody>
                    <a:bodyPr/>
                    <a:lstStyle/>
                    <a:p>
                      <a:pPr algn="r" rtl="0" fontAlgn="b"/>
                      <a:r>
                        <a:rPr lang="en-US" sz="2400" b="0" u="none" strike="noStrike">
                          <a:solidFill>
                            <a:srgbClr val="5A5A5A"/>
                          </a:solidFill>
                          <a:effectLst/>
                        </a:rPr>
                        <a:t>403,800</a:t>
                      </a:r>
                      <a:endParaRPr lang="en-US" sz="2400" b="0" i="0" u="none" strike="noStrike">
                        <a:solidFill>
                          <a:srgbClr val="5A5A5A"/>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34808795"/>
                  </a:ext>
                </a:extLst>
              </a:tr>
              <a:tr h="638682">
                <a:tc>
                  <a:txBody>
                    <a:bodyPr/>
                    <a:lstStyle/>
                    <a:p>
                      <a:pPr algn="l" fontAlgn="b"/>
                      <a:r>
                        <a:rPr lang="en-US" sz="2400" b="0" u="none" strike="noStrike">
                          <a:effectLst/>
                        </a:rPr>
                        <a:t>Downpayment &amp; Closing Costs</a:t>
                      </a:r>
                      <a:endParaRPr lang="en-US" sz="2400" b="0" i="0" u="none" strike="noStrike">
                        <a:effectLst/>
                        <a:latin typeface="+mj-lt"/>
                      </a:endParaRPr>
                    </a:p>
                  </a:txBody>
                  <a:tcPr marL="9525" marR="9525" marT="9525" marB="0" anchor="b"/>
                </a:tc>
                <a:tc>
                  <a:txBody>
                    <a:bodyPr/>
                    <a:lstStyle/>
                    <a:p>
                      <a:pPr algn="r" rtl="0" fontAlgn="b"/>
                      <a:r>
                        <a:rPr lang="en-US" sz="2400" b="0" u="none" strike="noStrike">
                          <a:solidFill>
                            <a:srgbClr val="5A5A5A"/>
                          </a:solidFill>
                          <a:effectLst/>
                        </a:rPr>
                        <a:t>22,100</a:t>
                      </a:r>
                      <a:endParaRPr lang="en-US" sz="2400" b="0" i="0" u="none" strike="noStrike">
                        <a:solidFill>
                          <a:srgbClr val="5A5A5A"/>
                        </a:solidFill>
                        <a:effectLst/>
                        <a:latin typeface="Arial" panose="020B0604020202020204" pitchFamily="34" charset="0"/>
                      </a:endParaRPr>
                    </a:p>
                  </a:txBody>
                  <a:tcPr marL="9525" marR="9525" marT="9525" marB="0" anchor="b"/>
                </a:tc>
                <a:tc>
                  <a:txBody>
                    <a:bodyPr/>
                    <a:lstStyle/>
                    <a:p>
                      <a:pPr algn="r" rtl="0" fontAlgn="b"/>
                      <a:r>
                        <a:rPr lang="en-US" sz="2400" b="0" u="none" strike="noStrike">
                          <a:solidFill>
                            <a:srgbClr val="5A5A5A"/>
                          </a:solidFill>
                          <a:effectLst/>
                        </a:rPr>
                        <a:t>25,400</a:t>
                      </a:r>
                      <a:endParaRPr lang="en-US" sz="2400" b="0" i="0" u="none" strike="noStrike">
                        <a:solidFill>
                          <a:srgbClr val="5A5A5A"/>
                        </a:solidFill>
                        <a:effectLst/>
                        <a:latin typeface="Arial" panose="020B0604020202020204" pitchFamily="34" charset="0"/>
                      </a:endParaRPr>
                    </a:p>
                  </a:txBody>
                  <a:tcPr marL="9525" marR="9525" marT="9525" marB="0" anchor="b"/>
                </a:tc>
                <a:tc>
                  <a:txBody>
                    <a:bodyPr/>
                    <a:lstStyle/>
                    <a:p>
                      <a:pPr algn="r" rtl="0" fontAlgn="b"/>
                      <a:r>
                        <a:rPr lang="en-US" sz="2400" b="0" u="none" strike="noStrike">
                          <a:solidFill>
                            <a:srgbClr val="5A5A5A"/>
                          </a:solidFill>
                          <a:effectLst/>
                        </a:rPr>
                        <a:t>26,250</a:t>
                      </a:r>
                      <a:endParaRPr lang="en-US" sz="2400" b="0" i="0" u="none" strike="noStrike">
                        <a:solidFill>
                          <a:srgbClr val="5A5A5A"/>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981307051"/>
                  </a:ext>
                </a:extLst>
              </a:tr>
              <a:tr h="360580">
                <a:tc>
                  <a:txBody>
                    <a:bodyPr/>
                    <a:lstStyle/>
                    <a:p>
                      <a:pPr algn="l" fontAlgn="b"/>
                      <a:r>
                        <a:rPr lang="en-US" sz="2400" b="0" u="none" strike="noStrike">
                          <a:effectLst/>
                        </a:rPr>
                        <a:t>Monthly Mortgage Payment </a:t>
                      </a:r>
                      <a:endParaRPr lang="en-US" sz="2400" b="0" i="0" u="none" strike="noStrike">
                        <a:effectLst/>
                        <a:latin typeface="+mj-lt"/>
                      </a:endParaRPr>
                    </a:p>
                  </a:txBody>
                  <a:tcPr marL="9525" marR="9525" marT="9525" marB="0" anchor="b"/>
                </a:tc>
                <a:tc>
                  <a:txBody>
                    <a:bodyPr/>
                    <a:lstStyle/>
                    <a:p>
                      <a:pPr algn="r" rtl="0" fontAlgn="b"/>
                      <a:r>
                        <a:rPr lang="en-US" sz="2400" b="0" u="none" strike="noStrike">
                          <a:solidFill>
                            <a:srgbClr val="5A5A5A"/>
                          </a:solidFill>
                          <a:effectLst/>
                        </a:rPr>
                        <a:t>1,400</a:t>
                      </a:r>
                      <a:endParaRPr lang="en-US" sz="2400" b="0" i="0" u="none" strike="noStrike">
                        <a:solidFill>
                          <a:srgbClr val="5A5A5A"/>
                        </a:solidFill>
                        <a:effectLst/>
                        <a:latin typeface="Arial" panose="020B0604020202020204" pitchFamily="34" charset="0"/>
                      </a:endParaRPr>
                    </a:p>
                  </a:txBody>
                  <a:tcPr marL="9525" marR="9525" marT="9525" marB="0" anchor="b"/>
                </a:tc>
                <a:tc>
                  <a:txBody>
                    <a:bodyPr/>
                    <a:lstStyle/>
                    <a:p>
                      <a:pPr algn="r" rtl="0" fontAlgn="b"/>
                      <a:r>
                        <a:rPr lang="en-US" sz="2400" b="0" u="none" strike="noStrike">
                          <a:solidFill>
                            <a:srgbClr val="5A5A5A"/>
                          </a:solidFill>
                          <a:effectLst/>
                        </a:rPr>
                        <a:t>2,020</a:t>
                      </a:r>
                      <a:endParaRPr lang="en-US" sz="2400" b="0" i="0" u="none" strike="noStrike">
                        <a:solidFill>
                          <a:srgbClr val="5A5A5A"/>
                        </a:solidFill>
                        <a:effectLst/>
                        <a:latin typeface="Arial" panose="020B0604020202020204" pitchFamily="34" charset="0"/>
                      </a:endParaRPr>
                    </a:p>
                  </a:txBody>
                  <a:tcPr marL="9525" marR="9525" marT="9525" marB="0" anchor="b"/>
                </a:tc>
                <a:tc>
                  <a:txBody>
                    <a:bodyPr/>
                    <a:lstStyle/>
                    <a:p>
                      <a:pPr algn="r" rtl="0" fontAlgn="b"/>
                      <a:r>
                        <a:rPr lang="en-US" sz="2400" b="0" u="none" strike="noStrike">
                          <a:solidFill>
                            <a:srgbClr val="5A5A5A"/>
                          </a:solidFill>
                          <a:effectLst/>
                        </a:rPr>
                        <a:t>2,190</a:t>
                      </a:r>
                      <a:endParaRPr lang="en-US" sz="2400" b="0" i="0" u="none" strike="noStrike">
                        <a:solidFill>
                          <a:srgbClr val="5A5A5A"/>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603310420"/>
                  </a:ext>
                </a:extLst>
              </a:tr>
              <a:tr h="347131">
                <a:tc>
                  <a:txBody>
                    <a:bodyPr/>
                    <a:lstStyle/>
                    <a:p>
                      <a:pPr algn="l" fontAlgn="b"/>
                      <a:r>
                        <a:rPr lang="en-US" sz="2400" b="0" u="none" strike="noStrike">
                          <a:effectLst/>
                        </a:rPr>
                        <a:t>Total Monthly Owner Costs</a:t>
                      </a:r>
                      <a:endParaRPr lang="en-US" sz="2400" b="0" i="0" u="none" strike="noStrike">
                        <a:effectLst/>
                        <a:latin typeface="+mj-lt"/>
                      </a:endParaRPr>
                    </a:p>
                  </a:txBody>
                  <a:tcPr marL="9525" marR="9525" marT="9525" marB="0" anchor="b"/>
                </a:tc>
                <a:tc>
                  <a:txBody>
                    <a:bodyPr/>
                    <a:lstStyle/>
                    <a:p>
                      <a:pPr algn="r" rtl="0" fontAlgn="b"/>
                      <a:r>
                        <a:rPr lang="en-US" sz="2400" b="0" u="none" strike="noStrike">
                          <a:solidFill>
                            <a:srgbClr val="5A5A5A"/>
                          </a:solidFill>
                          <a:effectLst/>
                        </a:rPr>
                        <a:t>2,060</a:t>
                      </a:r>
                      <a:endParaRPr lang="en-US" sz="2400" b="0" i="0" u="none" strike="noStrike">
                        <a:solidFill>
                          <a:srgbClr val="5A5A5A"/>
                        </a:solidFill>
                        <a:effectLst/>
                        <a:latin typeface="Arial" panose="020B0604020202020204" pitchFamily="34" charset="0"/>
                      </a:endParaRPr>
                    </a:p>
                  </a:txBody>
                  <a:tcPr marL="9525" marR="9525" marT="9525" marB="0" anchor="b"/>
                </a:tc>
                <a:tc>
                  <a:txBody>
                    <a:bodyPr/>
                    <a:lstStyle/>
                    <a:p>
                      <a:pPr algn="r" rtl="0" fontAlgn="b"/>
                      <a:r>
                        <a:rPr lang="en-US" sz="2400" b="0" u="none" strike="noStrike">
                          <a:solidFill>
                            <a:srgbClr val="5A5A5A"/>
                          </a:solidFill>
                          <a:effectLst/>
                        </a:rPr>
                        <a:t>2,780</a:t>
                      </a:r>
                      <a:endParaRPr lang="en-US" sz="2400" b="0" i="0" u="none" strike="noStrike">
                        <a:solidFill>
                          <a:srgbClr val="5A5A5A"/>
                        </a:solidFill>
                        <a:effectLst/>
                        <a:latin typeface="Arial" panose="020B0604020202020204" pitchFamily="34" charset="0"/>
                      </a:endParaRPr>
                    </a:p>
                  </a:txBody>
                  <a:tcPr marL="9525" marR="9525" marT="9525" marB="0" anchor="b"/>
                </a:tc>
                <a:tc>
                  <a:txBody>
                    <a:bodyPr/>
                    <a:lstStyle/>
                    <a:p>
                      <a:pPr algn="r" rtl="0" fontAlgn="b"/>
                      <a:r>
                        <a:rPr lang="en-US" sz="2400" b="0" u="none" strike="noStrike">
                          <a:solidFill>
                            <a:srgbClr val="5A5A5A"/>
                          </a:solidFill>
                          <a:effectLst/>
                        </a:rPr>
                        <a:t>2,970</a:t>
                      </a:r>
                      <a:endParaRPr lang="en-US" sz="2400" b="0" i="0" u="none" strike="noStrike">
                        <a:solidFill>
                          <a:srgbClr val="5A5A5A"/>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62296529"/>
                  </a:ext>
                </a:extLst>
              </a:tr>
              <a:tr h="347131">
                <a:tc>
                  <a:txBody>
                    <a:bodyPr/>
                    <a:lstStyle/>
                    <a:p>
                      <a:pPr algn="l" fontAlgn="b"/>
                      <a:r>
                        <a:rPr lang="en-US" sz="2400" b="1" u="none" strike="noStrike">
                          <a:effectLst/>
                        </a:rPr>
                        <a:t>Annual Income Needed</a:t>
                      </a:r>
                      <a:endParaRPr lang="en-US" sz="2400" b="1" i="0" u="none" strike="noStrike">
                        <a:effectLst/>
                        <a:latin typeface="+mj-lt"/>
                      </a:endParaRPr>
                    </a:p>
                  </a:txBody>
                  <a:tcPr marL="9525" marR="9525" marT="9525" marB="0" anchor="b">
                    <a:solidFill>
                      <a:schemeClr val="accent5"/>
                    </a:solidFill>
                  </a:tcPr>
                </a:tc>
                <a:tc>
                  <a:txBody>
                    <a:bodyPr/>
                    <a:lstStyle/>
                    <a:p>
                      <a:pPr algn="r" rtl="0" fontAlgn="b"/>
                      <a:r>
                        <a:rPr lang="en-US" sz="2400" b="1" u="none" strike="noStrike">
                          <a:solidFill>
                            <a:srgbClr val="5A5A5A"/>
                          </a:solidFill>
                          <a:effectLst/>
                        </a:rPr>
                        <a:t>$79,600</a:t>
                      </a:r>
                      <a:endParaRPr lang="en-US" sz="2400" b="1" i="0" u="none" strike="noStrike">
                        <a:solidFill>
                          <a:srgbClr val="5A5A5A"/>
                        </a:solidFill>
                        <a:effectLst/>
                        <a:latin typeface="Arial" panose="020B0604020202020204" pitchFamily="34" charset="0"/>
                      </a:endParaRPr>
                    </a:p>
                  </a:txBody>
                  <a:tcPr marL="9525" marR="9525" marT="9525" marB="0" anchor="b">
                    <a:solidFill>
                      <a:schemeClr val="accent5"/>
                    </a:solidFill>
                  </a:tcPr>
                </a:tc>
                <a:tc>
                  <a:txBody>
                    <a:bodyPr/>
                    <a:lstStyle/>
                    <a:p>
                      <a:pPr algn="r" rtl="0" fontAlgn="b"/>
                      <a:r>
                        <a:rPr lang="en-US" sz="2400" b="1" u="none" strike="noStrike">
                          <a:solidFill>
                            <a:srgbClr val="5A5A5A"/>
                          </a:solidFill>
                          <a:effectLst/>
                        </a:rPr>
                        <a:t>$107,600</a:t>
                      </a:r>
                      <a:endParaRPr lang="en-US" sz="2400" b="1" i="0" u="none" strike="noStrike">
                        <a:solidFill>
                          <a:srgbClr val="5A5A5A"/>
                        </a:solidFill>
                        <a:effectLst/>
                        <a:latin typeface="Arial" panose="020B0604020202020204" pitchFamily="34" charset="0"/>
                      </a:endParaRPr>
                    </a:p>
                  </a:txBody>
                  <a:tcPr marL="9525" marR="9525" marT="9525" marB="0" anchor="b">
                    <a:solidFill>
                      <a:schemeClr val="accent5"/>
                    </a:solidFill>
                  </a:tcPr>
                </a:tc>
                <a:tc>
                  <a:txBody>
                    <a:bodyPr/>
                    <a:lstStyle/>
                    <a:p>
                      <a:pPr algn="r" rtl="0" fontAlgn="b"/>
                      <a:r>
                        <a:rPr lang="en-US" sz="2400" b="1" u="none" strike="noStrike">
                          <a:solidFill>
                            <a:srgbClr val="5A5A5A"/>
                          </a:solidFill>
                          <a:effectLst/>
                        </a:rPr>
                        <a:t>$115,000</a:t>
                      </a:r>
                      <a:endParaRPr lang="en-US" sz="2400" b="1" i="0" u="none" strike="noStrike">
                        <a:solidFill>
                          <a:srgbClr val="5A5A5A"/>
                        </a:solidFill>
                        <a:effectLst/>
                        <a:latin typeface="Arial" panose="020B0604020202020204" pitchFamily="34" charset="0"/>
                      </a:endParaRPr>
                    </a:p>
                  </a:txBody>
                  <a:tcPr marL="9525" marR="9525" marT="9525" marB="0" anchor="b">
                    <a:solidFill>
                      <a:schemeClr val="accent5"/>
                    </a:solidFill>
                  </a:tcPr>
                </a:tc>
                <a:extLst>
                  <a:ext uri="{0D108BD9-81ED-4DB2-BD59-A6C34878D82A}">
                    <a16:rowId xmlns:a16="http://schemas.microsoft.com/office/drawing/2014/main" val="3152840437"/>
                  </a:ext>
                </a:extLst>
              </a:tr>
              <a:tr h="347131">
                <a:tc>
                  <a:txBody>
                    <a:bodyPr/>
                    <a:lstStyle/>
                    <a:p>
                      <a:pPr algn="l" fontAlgn="b"/>
                      <a:r>
                        <a:rPr lang="en-US" sz="2400" b="1" i="0" u="none" strike="noStrike">
                          <a:effectLst/>
                          <a:latin typeface="+mj-lt"/>
                        </a:rPr>
                        <a:t>Renter Households with Income Needed (Millions)</a:t>
                      </a:r>
                    </a:p>
                  </a:txBody>
                  <a:tcPr marL="9525" marR="9525" marT="9525" marB="0" anchor="b">
                    <a:solidFill>
                      <a:schemeClr val="accent2">
                        <a:lumMod val="20000"/>
                        <a:lumOff val="80000"/>
                      </a:schemeClr>
                    </a:solidFill>
                  </a:tcPr>
                </a:tc>
                <a:tc>
                  <a:txBody>
                    <a:bodyPr/>
                    <a:lstStyle/>
                    <a:p>
                      <a:pPr algn="r" fontAlgn="b"/>
                      <a:r>
                        <a:rPr lang="en-US" sz="2400" b="1" u="none" strike="noStrike">
                          <a:solidFill>
                            <a:srgbClr val="757171"/>
                          </a:solidFill>
                          <a:effectLst/>
                          <a:latin typeface="+mn-lt"/>
                        </a:rPr>
                        <a:t>10.2</a:t>
                      </a:r>
                      <a:endParaRPr lang="en-US" sz="2400" b="1" i="0" u="none" strike="noStrike">
                        <a:solidFill>
                          <a:srgbClr val="757171"/>
                        </a:solidFill>
                        <a:effectLst/>
                        <a:latin typeface="+mn-lt"/>
                      </a:endParaRPr>
                    </a:p>
                  </a:txBody>
                  <a:tcPr marL="6350" marR="6350" marT="6350" marB="0" anchor="b">
                    <a:solidFill>
                      <a:schemeClr val="accent2">
                        <a:lumMod val="20000"/>
                        <a:lumOff val="80000"/>
                      </a:schemeClr>
                    </a:solidFill>
                  </a:tcPr>
                </a:tc>
                <a:tc>
                  <a:txBody>
                    <a:bodyPr/>
                    <a:lstStyle/>
                    <a:p>
                      <a:pPr algn="r" fontAlgn="b"/>
                      <a:r>
                        <a:rPr lang="en-US" sz="2400" b="1" u="none" strike="noStrike">
                          <a:solidFill>
                            <a:srgbClr val="757171"/>
                          </a:solidFill>
                          <a:effectLst/>
                          <a:latin typeface="+mn-lt"/>
                        </a:rPr>
                        <a:t>5.7</a:t>
                      </a:r>
                      <a:endParaRPr lang="en-US" sz="2400" b="1" i="0" u="none" strike="noStrike">
                        <a:solidFill>
                          <a:srgbClr val="757171"/>
                        </a:solidFill>
                        <a:effectLst/>
                        <a:latin typeface="+mn-lt"/>
                      </a:endParaRPr>
                    </a:p>
                  </a:txBody>
                  <a:tcPr marL="6350" marR="6350" marT="6350" marB="0" anchor="b">
                    <a:solidFill>
                      <a:schemeClr val="accent2">
                        <a:lumMod val="20000"/>
                        <a:lumOff val="80000"/>
                      </a:schemeClr>
                    </a:solidFill>
                  </a:tcPr>
                </a:tc>
                <a:tc>
                  <a:txBody>
                    <a:bodyPr/>
                    <a:lstStyle/>
                    <a:p>
                      <a:pPr algn="r" fontAlgn="b"/>
                      <a:r>
                        <a:rPr lang="en-US" sz="2400" b="1" i="0" u="none" strike="noStrike">
                          <a:solidFill>
                            <a:srgbClr val="757171"/>
                          </a:solidFill>
                          <a:effectLst/>
                          <a:latin typeface="+mn-lt"/>
                        </a:rPr>
                        <a:t>5.0</a:t>
                      </a:r>
                    </a:p>
                  </a:txBody>
                  <a:tcPr marL="6350" marR="6350" marT="6350" marB="0" anchor="b">
                    <a:solidFill>
                      <a:schemeClr val="accent2">
                        <a:lumMod val="20000"/>
                        <a:lumOff val="80000"/>
                      </a:schemeClr>
                    </a:solidFill>
                  </a:tcPr>
                </a:tc>
                <a:extLst>
                  <a:ext uri="{0D108BD9-81ED-4DB2-BD59-A6C34878D82A}">
                    <a16:rowId xmlns:a16="http://schemas.microsoft.com/office/drawing/2014/main" val="3194460957"/>
                  </a:ext>
                </a:extLst>
              </a:tr>
            </a:tbl>
          </a:graphicData>
        </a:graphic>
      </p:graphicFrame>
      <p:sp>
        <p:nvSpPr>
          <p:cNvPr id="3" name="Text Placeholder 2">
            <a:extLst>
              <a:ext uri="{FF2B5EF4-FFF2-40B4-BE49-F238E27FC236}">
                <a16:creationId xmlns:a16="http://schemas.microsoft.com/office/drawing/2014/main" id="{64C5FFA6-866A-46BB-9FA0-A4C66116B432}"/>
              </a:ext>
            </a:extLst>
          </p:cNvPr>
          <p:cNvSpPr>
            <a:spLocks noGrp="1"/>
          </p:cNvSpPr>
          <p:nvPr>
            <p:ph type="body" sz="quarter" idx="10"/>
          </p:nvPr>
        </p:nvSpPr>
        <p:spPr/>
        <p:txBody>
          <a:bodyPr/>
          <a:lstStyle/>
          <a:p>
            <a:r>
              <a:rPr lang="en-US"/>
              <a:t>Note: Estimates assume 3.5% </a:t>
            </a:r>
            <a:r>
              <a:rPr lang="en-US" err="1"/>
              <a:t>downpayment</a:t>
            </a:r>
            <a:r>
              <a:rPr lang="en-US"/>
              <a:t> on a 30-year fixed rate loan with zero points, 0.85% mortgage insurance, 0.35% property taxes, 1.15% property taxes, 3% closing costs, and a maximum 31% debt to income ratio.</a:t>
            </a:r>
          </a:p>
          <a:p>
            <a:r>
              <a:rPr lang="en-US"/>
              <a:t>Source: JCHS tabulations of Freddie Mac, Primary Mortgage Market Surveys; NAR, Existing Home Sales.</a:t>
            </a:r>
          </a:p>
        </p:txBody>
      </p:sp>
    </p:spTree>
    <p:extLst>
      <p:ext uri="{BB962C8B-B14F-4D97-AF65-F5344CB8AC3E}">
        <p14:creationId xmlns:p14="http://schemas.microsoft.com/office/powerpoint/2010/main" val="21455288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E73B9-5F51-4436-8066-0BE672E54506}"/>
              </a:ext>
            </a:extLst>
          </p:cNvPr>
          <p:cNvSpPr>
            <a:spLocks noGrp="1"/>
          </p:cNvSpPr>
          <p:nvPr>
            <p:ph type="title"/>
          </p:nvPr>
        </p:nvSpPr>
        <p:spPr>
          <a:xfrm>
            <a:off x="267854" y="365125"/>
            <a:ext cx="11364309" cy="890253"/>
          </a:xfrm>
        </p:spPr>
        <p:txBody>
          <a:bodyPr/>
          <a:lstStyle/>
          <a:p>
            <a:r>
              <a:rPr lang="en-US" sz="3200" u="none" strike="noStrike">
                <a:solidFill>
                  <a:srgbClr val="1F3B7A"/>
                </a:solidFill>
                <a:effectLst/>
              </a:rPr>
              <a:t>Housing </a:t>
            </a:r>
            <a:r>
              <a:rPr lang="en-US">
                <a:solidFill>
                  <a:srgbClr val="1F3B7A"/>
                </a:solidFill>
              </a:rPr>
              <a:t>Costs </a:t>
            </a:r>
            <a:r>
              <a:rPr lang="en-US" sz="3200" u="none" strike="noStrike">
                <a:solidFill>
                  <a:srgbClr val="1F3B7A"/>
                </a:solidFill>
                <a:effectLst/>
              </a:rPr>
              <a:t>Have Reduced the Pool of Potential Homebuyers</a:t>
            </a:r>
            <a:endParaRPr lang="en-US">
              <a:solidFill>
                <a:srgbClr val="1F3B7A"/>
              </a:solidFill>
            </a:endParaRPr>
          </a:p>
        </p:txBody>
      </p:sp>
      <p:graphicFrame>
        <p:nvGraphicFramePr>
          <p:cNvPr id="6" name="Content Placeholder 5">
            <a:extLst>
              <a:ext uri="{FF2B5EF4-FFF2-40B4-BE49-F238E27FC236}">
                <a16:creationId xmlns:a16="http://schemas.microsoft.com/office/drawing/2014/main" id="{D3B0719E-941C-4667-9326-F0E34583C4B6}"/>
              </a:ext>
            </a:extLst>
          </p:cNvPr>
          <p:cNvGraphicFramePr>
            <a:graphicFrameLocks noGrp="1"/>
          </p:cNvGraphicFramePr>
          <p:nvPr>
            <p:ph idx="1"/>
            <p:extLst>
              <p:ext uri="{D42A27DB-BD31-4B8C-83A1-F6EECF244321}">
                <p14:modId xmlns:p14="http://schemas.microsoft.com/office/powerpoint/2010/main" val="418052276"/>
              </p:ext>
            </p:extLst>
          </p:nvPr>
        </p:nvGraphicFramePr>
        <p:xfrm>
          <a:off x="268212" y="1760693"/>
          <a:ext cx="10372078" cy="4353431"/>
        </p:xfrm>
        <a:graphic>
          <a:graphicData uri="http://schemas.openxmlformats.org/drawingml/2006/table">
            <a:tbl>
              <a:tblPr firstRow="1">
                <a:tableStyleId>{073A0DAA-6AF3-43AB-8588-CEC1D06C72B9}</a:tableStyleId>
              </a:tblPr>
              <a:tblGrid>
                <a:gridCol w="4105145">
                  <a:extLst>
                    <a:ext uri="{9D8B030D-6E8A-4147-A177-3AD203B41FA5}">
                      <a16:colId xmlns:a16="http://schemas.microsoft.com/office/drawing/2014/main" val="3289608819"/>
                    </a:ext>
                  </a:extLst>
                </a:gridCol>
                <a:gridCol w="1330411">
                  <a:extLst>
                    <a:ext uri="{9D8B030D-6E8A-4147-A177-3AD203B41FA5}">
                      <a16:colId xmlns:a16="http://schemas.microsoft.com/office/drawing/2014/main" val="3989536650"/>
                    </a:ext>
                  </a:extLst>
                </a:gridCol>
                <a:gridCol w="1680518">
                  <a:extLst>
                    <a:ext uri="{9D8B030D-6E8A-4147-A177-3AD203B41FA5}">
                      <a16:colId xmlns:a16="http://schemas.microsoft.com/office/drawing/2014/main" val="3251812814"/>
                    </a:ext>
                  </a:extLst>
                </a:gridCol>
                <a:gridCol w="1628002">
                  <a:extLst>
                    <a:ext uri="{9D8B030D-6E8A-4147-A177-3AD203B41FA5}">
                      <a16:colId xmlns:a16="http://schemas.microsoft.com/office/drawing/2014/main" val="3570783187"/>
                    </a:ext>
                  </a:extLst>
                </a:gridCol>
                <a:gridCol w="1628002">
                  <a:extLst>
                    <a:ext uri="{9D8B030D-6E8A-4147-A177-3AD203B41FA5}">
                      <a16:colId xmlns:a16="http://schemas.microsoft.com/office/drawing/2014/main" val="1201170752"/>
                    </a:ext>
                  </a:extLst>
                </a:gridCol>
              </a:tblGrid>
              <a:tr h="1178083">
                <a:tc>
                  <a:txBody>
                    <a:bodyPr/>
                    <a:lstStyle/>
                    <a:p>
                      <a:pPr algn="l" fontAlgn="b"/>
                      <a:r>
                        <a:rPr lang="en-US" sz="2400" b="1" u="none" strike="noStrike">
                          <a:effectLst/>
                        </a:rPr>
                        <a:t> </a:t>
                      </a:r>
                      <a:endParaRPr lang="en-US" sz="2400" b="1" i="0" u="none" strike="noStrike">
                        <a:effectLst/>
                        <a:latin typeface="+mj-lt"/>
                      </a:endParaRPr>
                    </a:p>
                  </a:txBody>
                  <a:tcPr marL="9525" marR="9525" marT="9525" marB="0" anchor="b"/>
                </a:tc>
                <a:tc>
                  <a:txBody>
                    <a:bodyPr/>
                    <a:lstStyle/>
                    <a:p>
                      <a:pPr algn="ctr" fontAlgn="b"/>
                      <a:r>
                        <a:rPr lang="en-US" sz="2400" b="1" u="none" strike="noStrike">
                          <a:effectLst/>
                        </a:rPr>
                        <a:t>Incomes Above $79,600</a:t>
                      </a:r>
                      <a:endParaRPr lang="en-US" sz="2400" b="1" i="0" u="none" strike="noStrike">
                        <a:effectLst/>
                        <a:latin typeface="+mj-lt"/>
                      </a:endParaRPr>
                    </a:p>
                  </a:txBody>
                  <a:tcPr marL="9525" marR="9525" marT="9525" marB="0" anchor="b"/>
                </a:tc>
                <a:tc>
                  <a:txBody>
                    <a:bodyPr/>
                    <a:lstStyle/>
                    <a:p>
                      <a:pPr algn="ctr" fontAlgn="b"/>
                      <a:r>
                        <a:rPr lang="en-US" sz="2400" b="1" u="none" strike="noStrike" kern="1200">
                          <a:solidFill>
                            <a:schemeClr val="bg2">
                              <a:lumMod val="50000"/>
                            </a:schemeClr>
                          </a:solidFill>
                          <a:effectLst/>
                        </a:rPr>
                        <a:t>Incomes Above $107,600</a:t>
                      </a:r>
                      <a:endParaRPr lang="en-US" sz="2400" b="1" i="0" u="none" strike="noStrike" kern="1200">
                        <a:solidFill>
                          <a:schemeClr val="bg2">
                            <a:lumMod val="50000"/>
                          </a:schemeClr>
                        </a:solidFill>
                        <a:effectLst/>
                        <a:latin typeface="+mn-lt"/>
                        <a:ea typeface="+mn-ea"/>
                        <a:cs typeface="+mn-cs"/>
                      </a:endParaRPr>
                    </a:p>
                  </a:txBody>
                  <a:tcPr marL="9525" marR="9525" marT="9525"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400" b="1" u="none" strike="noStrike" kern="1200">
                          <a:solidFill>
                            <a:schemeClr val="lt1"/>
                          </a:solidFill>
                          <a:effectLst/>
                        </a:rPr>
                        <a:t>Incomes Above $115,000</a:t>
                      </a:r>
                      <a:endParaRPr lang="en-US" sz="2400" b="1" u="none" strike="noStrike">
                        <a:effectLst/>
                        <a:latin typeface="+mj-lt"/>
                      </a:endParaRPr>
                    </a:p>
                  </a:txBody>
                  <a:tcPr marL="9525" marR="9525" marT="9525"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400" b="1" u="none" strike="noStrike">
                          <a:effectLst/>
                          <a:latin typeface="+mj-lt"/>
                        </a:rPr>
                        <a:t>Percent Change</a:t>
                      </a:r>
                    </a:p>
                  </a:txBody>
                  <a:tcPr marL="9525" marR="9525" marT="9525" marB="0" anchor="b"/>
                </a:tc>
                <a:extLst>
                  <a:ext uri="{0D108BD9-81ED-4DB2-BD59-A6C34878D82A}">
                    <a16:rowId xmlns:a16="http://schemas.microsoft.com/office/drawing/2014/main" val="565885298"/>
                  </a:ext>
                </a:extLst>
              </a:tr>
              <a:tr h="399453">
                <a:tc>
                  <a:txBody>
                    <a:bodyPr/>
                    <a:lstStyle/>
                    <a:p>
                      <a:pPr algn="l" fontAlgn="b"/>
                      <a:r>
                        <a:rPr lang="en-US" sz="2400" b="0" u="none" strike="noStrike">
                          <a:effectLst/>
                        </a:rPr>
                        <a:t>White</a:t>
                      </a:r>
                      <a:endParaRPr lang="en-US" sz="2400" b="0" u="none" strike="noStrike">
                        <a:effectLst/>
                        <a:latin typeface="+mj-lt"/>
                      </a:endParaRPr>
                    </a:p>
                  </a:txBody>
                  <a:tcPr marL="9525" marR="9525" marT="9525" marB="0" anchor="b"/>
                </a:tc>
                <a:tc>
                  <a:txBody>
                    <a:bodyPr/>
                    <a:lstStyle/>
                    <a:p>
                      <a:pPr algn="r" fontAlgn="ctr"/>
                      <a:r>
                        <a:rPr lang="en-US" sz="2400" b="0" u="none" strike="noStrike">
                          <a:solidFill>
                            <a:srgbClr val="757171"/>
                          </a:solidFill>
                          <a:effectLst/>
                          <a:latin typeface="+mn-lt"/>
                        </a:rPr>
                        <a:t>5,900</a:t>
                      </a:r>
                      <a:endParaRPr lang="en-US" sz="2400" b="0" i="0" u="none" strike="noStrike">
                        <a:solidFill>
                          <a:srgbClr val="757171"/>
                        </a:solidFill>
                        <a:effectLst/>
                        <a:latin typeface="+mn-lt"/>
                      </a:endParaRPr>
                    </a:p>
                  </a:txBody>
                  <a:tcPr marL="6350" marR="6350" marT="6350" marB="0" anchor="ctr"/>
                </a:tc>
                <a:tc>
                  <a:txBody>
                    <a:bodyPr/>
                    <a:lstStyle/>
                    <a:p>
                      <a:pPr algn="r" fontAlgn="ctr"/>
                      <a:r>
                        <a:rPr lang="en-US" sz="2400" b="0" u="none" strike="noStrike">
                          <a:solidFill>
                            <a:schemeClr val="bg2"/>
                          </a:solidFill>
                          <a:effectLst/>
                          <a:latin typeface="+mn-lt"/>
                        </a:rPr>
                        <a:t>3,400</a:t>
                      </a:r>
                      <a:endParaRPr lang="en-US" sz="2400" b="0" i="0" u="none" strike="noStrike">
                        <a:solidFill>
                          <a:schemeClr val="bg2"/>
                        </a:solidFill>
                        <a:effectLst/>
                        <a:latin typeface="+mn-lt"/>
                      </a:endParaRPr>
                    </a:p>
                  </a:txBody>
                  <a:tcPr marL="6350" marR="6350" marT="6350" marB="0" anchor="ctr"/>
                </a:tc>
                <a:tc>
                  <a:txBody>
                    <a:bodyPr/>
                    <a:lstStyle/>
                    <a:p>
                      <a:pPr algn="r" fontAlgn="ctr"/>
                      <a:r>
                        <a:rPr lang="en-US" sz="2400" b="0" i="0" u="none" strike="noStrike">
                          <a:solidFill>
                            <a:srgbClr val="757171"/>
                          </a:solidFill>
                          <a:effectLst/>
                          <a:latin typeface="+mn-lt"/>
                        </a:rPr>
                        <a:t>3,000</a:t>
                      </a:r>
                    </a:p>
                  </a:txBody>
                  <a:tcPr marL="6350" marR="6350" marT="6350" marB="0" anchor="ctr"/>
                </a:tc>
                <a:tc>
                  <a:txBody>
                    <a:bodyPr/>
                    <a:lstStyle/>
                    <a:p>
                      <a:pPr algn="r" fontAlgn="ctr"/>
                      <a:r>
                        <a:rPr lang="en-US" sz="2400" b="0" i="0" u="none" strike="noStrike">
                          <a:solidFill>
                            <a:srgbClr val="757171"/>
                          </a:solidFill>
                          <a:effectLst/>
                          <a:latin typeface="+mn-lt"/>
                        </a:rPr>
                        <a:t>-49%</a:t>
                      </a:r>
                    </a:p>
                  </a:txBody>
                  <a:tcPr marL="6350" marR="6350" marT="6350" marB="0" anchor="ctr"/>
                </a:tc>
                <a:extLst>
                  <a:ext uri="{0D108BD9-81ED-4DB2-BD59-A6C34878D82A}">
                    <a16:rowId xmlns:a16="http://schemas.microsoft.com/office/drawing/2014/main" val="2281402629"/>
                  </a:ext>
                </a:extLst>
              </a:tr>
              <a:tr h="399453">
                <a:tc>
                  <a:txBody>
                    <a:bodyPr/>
                    <a:lstStyle/>
                    <a:p>
                      <a:pPr algn="l" fontAlgn="b"/>
                      <a:r>
                        <a:rPr lang="en-US" sz="2400" b="0" u="none" strike="noStrike">
                          <a:effectLst/>
                        </a:rPr>
                        <a:t>Hispanic</a:t>
                      </a:r>
                      <a:endParaRPr lang="en-US" sz="2400" b="0" i="0" u="none" strike="noStrike">
                        <a:effectLst/>
                        <a:latin typeface="+mj-lt"/>
                      </a:endParaRPr>
                    </a:p>
                  </a:txBody>
                  <a:tcPr marL="9525" marR="9525" marT="9525" marB="0" anchor="b"/>
                </a:tc>
                <a:tc>
                  <a:txBody>
                    <a:bodyPr/>
                    <a:lstStyle/>
                    <a:p>
                      <a:pPr algn="r" fontAlgn="ctr"/>
                      <a:r>
                        <a:rPr lang="en-US" sz="2400" b="0" u="none" strike="noStrike">
                          <a:solidFill>
                            <a:srgbClr val="757171"/>
                          </a:solidFill>
                          <a:effectLst/>
                          <a:latin typeface="+mn-lt"/>
                        </a:rPr>
                        <a:t>1,800</a:t>
                      </a:r>
                      <a:endParaRPr lang="en-US" sz="2400" b="0" i="0" u="none" strike="noStrike">
                        <a:solidFill>
                          <a:srgbClr val="757171"/>
                        </a:solidFill>
                        <a:effectLst/>
                        <a:latin typeface="+mn-lt"/>
                      </a:endParaRPr>
                    </a:p>
                  </a:txBody>
                  <a:tcPr marL="6350" marR="6350" marT="6350" marB="0" anchor="ctr"/>
                </a:tc>
                <a:tc>
                  <a:txBody>
                    <a:bodyPr/>
                    <a:lstStyle/>
                    <a:p>
                      <a:pPr algn="r" fontAlgn="ctr"/>
                      <a:r>
                        <a:rPr lang="en-US" sz="2400" b="0" u="none" strike="noStrike">
                          <a:solidFill>
                            <a:schemeClr val="bg2"/>
                          </a:solidFill>
                          <a:effectLst/>
                          <a:latin typeface="+mn-lt"/>
                        </a:rPr>
                        <a:t>890</a:t>
                      </a:r>
                      <a:endParaRPr lang="en-US" sz="2400" b="0" i="0" u="none" strike="noStrike">
                        <a:solidFill>
                          <a:schemeClr val="bg2"/>
                        </a:solidFill>
                        <a:effectLst/>
                        <a:latin typeface="+mn-lt"/>
                      </a:endParaRPr>
                    </a:p>
                  </a:txBody>
                  <a:tcPr marL="6350" marR="6350" marT="6350" marB="0" anchor="ctr"/>
                </a:tc>
                <a:tc>
                  <a:txBody>
                    <a:bodyPr/>
                    <a:lstStyle/>
                    <a:p>
                      <a:pPr algn="r" fontAlgn="ctr"/>
                      <a:r>
                        <a:rPr lang="en-US" sz="2400" b="0" u="none" strike="noStrike">
                          <a:solidFill>
                            <a:srgbClr val="757171"/>
                          </a:solidFill>
                          <a:effectLst/>
                          <a:latin typeface="+mn-lt"/>
                        </a:rPr>
                        <a:t>750</a:t>
                      </a:r>
                      <a:endParaRPr lang="en-US" sz="2400" b="0" i="0" u="none" strike="noStrike">
                        <a:solidFill>
                          <a:srgbClr val="757171"/>
                        </a:solidFill>
                        <a:effectLst/>
                        <a:latin typeface="+mn-lt"/>
                      </a:endParaRPr>
                    </a:p>
                  </a:txBody>
                  <a:tcPr marL="6350" marR="6350" marT="6350" marB="0" anchor="ctr"/>
                </a:tc>
                <a:tc>
                  <a:txBody>
                    <a:bodyPr/>
                    <a:lstStyle/>
                    <a:p>
                      <a:pPr algn="r" fontAlgn="ctr"/>
                      <a:r>
                        <a:rPr lang="en-US" sz="2400" b="1" i="0" u="none" strike="noStrike">
                          <a:solidFill>
                            <a:srgbClr val="757171"/>
                          </a:solidFill>
                          <a:effectLst/>
                          <a:latin typeface="+mn-lt"/>
                        </a:rPr>
                        <a:t>-58%</a:t>
                      </a:r>
                    </a:p>
                  </a:txBody>
                  <a:tcPr marL="6350" marR="6350" marT="6350" marB="0" anchor="ctr"/>
                </a:tc>
                <a:extLst>
                  <a:ext uri="{0D108BD9-81ED-4DB2-BD59-A6C34878D82A}">
                    <a16:rowId xmlns:a16="http://schemas.microsoft.com/office/drawing/2014/main" val="134808795"/>
                  </a:ext>
                </a:extLst>
              </a:tr>
              <a:tr h="399453">
                <a:tc>
                  <a:txBody>
                    <a:bodyPr/>
                    <a:lstStyle/>
                    <a:p>
                      <a:pPr algn="l" fontAlgn="b"/>
                      <a:r>
                        <a:rPr lang="en-US" sz="2400" b="0" u="none" strike="noStrike">
                          <a:effectLst/>
                        </a:rPr>
                        <a:t>Black</a:t>
                      </a:r>
                      <a:endParaRPr lang="en-US" sz="2400" b="0" i="0" u="none" strike="noStrike">
                        <a:effectLst/>
                        <a:latin typeface="+mj-lt"/>
                      </a:endParaRPr>
                    </a:p>
                  </a:txBody>
                  <a:tcPr marL="9525" marR="9525" marT="9525" marB="0" anchor="b"/>
                </a:tc>
                <a:tc>
                  <a:txBody>
                    <a:bodyPr/>
                    <a:lstStyle/>
                    <a:p>
                      <a:pPr algn="r" fontAlgn="ctr"/>
                      <a:r>
                        <a:rPr lang="en-US" sz="2400" b="0" u="none" strike="noStrike">
                          <a:solidFill>
                            <a:srgbClr val="757171"/>
                          </a:solidFill>
                          <a:effectLst/>
                          <a:latin typeface="+mn-lt"/>
                        </a:rPr>
                        <a:t>1,200</a:t>
                      </a:r>
                      <a:endParaRPr lang="en-US" sz="2400" b="0" i="0" u="none" strike="noStrike">
                        <a:solidFill>
                          <a:srgbClr val="757171"/>
                        </a:solidFill>
                        <a:effectLst/>
                        <a:latin typeface="+mn-lt"/>
                      </a:endParaRPr>
                    </a:p>
                  </a:txBody>
                  <a:tcPr marL="6350" marR="6350" marT="6350" marB="0" anchor="ctr"/>
                </a:tc>
                <a:tc>
                  <a:txBody>
                    <a:bodyPr/>
                    <a:lstStyle/>
                    <a:p>
                      <a:pPr algn="r" fontAlgn="ctr"/>
                      <a:r>
                        <a:rPr lang="en-US" sz="2400" b="0" i="0" u="none" strike="noStrike">
                          <a:solidFill>
                            <a:schemeClr val="bg2"/>
                          </a:solidFill>
                          <a:effectLst/>
                          <a:latin typeface="+mn-lt"/>
                        </a:rPr>
                        <a:t>600</a:t>
                      </a:r>
                    </a:p>
                  </a:txBody>
                  <a:tcPr marL="6350" marR="6350" marT="6350" marB="0" anchor="ctr"/>
                </a:tc>
                <a:tc>
                  <a:txBody>
                    <a:bodyPr/>
                    <a:lstStyle/>
                    <a:p>
                      <a:pPr algn="r" fontAlgn="ctr"/>
                      <a:r>
                        <a:rPr lang="en-US" sz="2400" b="0" u="none" strike="noStrike">
                          <a:solidFill>
                            <a:srgbClr val="757171"/>
                          </a:solidFill>
                          <a:effectLst/>
                          <a:latin typeface="+mn-lt"/>
                        </a:rPr>
                        <a:t>500</a:t>
                      </a:r>
                      <a:endParaRPr lang="en-US" sz="2400" b="0" i="0" u="none" strike="noStrike">
                        <a:solidFill>
                          <a:srgbClr val="757171"/>
                        </a:solidFill>
                        <a:effectLst/>
                        <a:latin typeface="+mn-lt"/>
                      </a:endParaRPr>
                    </a:p>
                  </a:txBody>
                  <a:tcPr marL="6350" marR="6350" marT="6350" marB="0" anchor="ctr"/>
                </a:tc>
                <a:tc>
                  <a:txBody>
                    <a:bodyPr/>
                    <a:lstStyle/>
                    <a:p>
                      <a:pPr algn="r" fontAlgn="ctr"/>
                      <a:r>
                        <a:rPr lang="en-US" sz="2400" b="1" i="0" u="none" strike="noStrike">
                          <a:solidFill>
                            <a:srgbClr val="757171"/>
                          </a:solidFill>
                          <a:effectLst/>
                          <a:latin typeface="+mn-lt"/>
                        </a:rPr>
                        <a:t>-59%</a:t>
                      </a:r>
                    </a:p>
                  </a:txBody>
                  <a:tcPr marL="6350" marR="6350" marT="6350" marB="0" anchor="ctr"/>
                </a:tc>
                <a:extLst>
                  <a:ext uri="{0D108BD9-81ED-4DB2-BD59-A6C34878D82A}">
                    <a16:rowId xmlns:a16="http://schemas.microsoft.com/office/drawing/2014/main" val="981307051"/>
                  </a:ext>
                </a:extLst>
              </a:tr>
              <a:tr h="399453">
                <a:tc>
                  <a:txBody>
                    <a:bodyPr/>
                    <a:lstStyle/>
                    <a:p>
                      <a:pPr algn="l" fontAlgn="b"/>
                      <a:r>
                        <a:rPr lang="en-US" sz="2400" b="0" u="none" strike="noStrike">
                          <a:effectLst/>
                        </a:rPr>
                        <a:t>Asian</a:t>
                      </a:r>
                      <a:endParaRPr lang="en-US" sz="2400" b="0" i="0" u="none" strike="noStrike">
                        <a:effectLst/>
                        <a:latin typeface="+mj-lt"/>
                      </a:endParaRPr>
                    </a:p>
                  </a:txBody>
                  <a:tcPr marL="9525" marR="9525" marT="9525" marB="0" anchor="b"/>
                </a:tc>
                <a:tc>
                  <a:txBody>
                    <a:bodyPr/>
                    <a:lstStyle/>
                    <a:p>
                      <a:pPr algn="r" fontAlgn="ctr"/>
                      <a:r>
                        <a:rPr lang="en-US" sz="2400" b="0" u="none" strike="noStrike">
                          <a:solidFill>
                            <a:srgbClr val="757171"/>
                          </a:solidFill>
                          <a:effectLst/>
                          <a:latin typeface="+mn-lt"/>
                        </a:rPr>
                        <a:t>960</a:t>
                      </a:r>
                      <a:endParaRPr lang="en-US" sz="2400" b="0" i="0" u="none" strike="noStrike">
                        <a:solidFill>
                          <a:srgbClr val="757171"/>
                        </a:solidFill>
                        <a:effectLst/>
                        <a:latin typeface="+mn-lt"/>
                      </a:endParaRPr>
                    </a:p>
                  </a:txBody>
                  <a:tcPr marL="6350" marR="6350" marT="6350" marB="0" anchor="ctr"/>
                </a:tc>
                <a:tc>
                  <a:txBody>
                    <a:bodyPr/>
                    <a:lstStyle/>
                    <a:p>
                      <a:pPr algn="r" fontAlgn="ctr"/>
                      <a:r>
                        <a:rPr lang="en-US" sz="2400" b="0" u="none" strike="noStrike">
                          <a:solidFill>
                            <a:schemeClr val="bg2"/>
                          </a:solidFill>
                          <a:effectLst/>
                          <a:latin typeface="+mn-lt"/>
                        </a:rPr>
                        <a:t>630</a:t>
                      </a:r>
                      <a:endParaRPr lang="en-US" sz="2400" b="0" i="0" u="none" strike="noStrike">
                        <a:solidFill>
                          <a:schemeClr val="bg2"/>
                        </a:solidFill>
                        <a:effectLst/>
                        <a:latin typeface="+mn-lt"/>
                      </a:endParaRPr>
                    </a:p>
                  </a:txBody>
                  <a:tcPr marL="6350" marR="6350" marT="6350" marB="0" anchor="ctr"/>
                </a:tc>
                <a:tc>
                  <a:txBody>
                    <a:bodyPr/>
                    <a:lstStyle/>
                    <a:p>
                      <a:pPr algn="r" fontAlgn="ctr"/>
                      <a:r>
                        <a:rPr lang="en-US" sz="2400" b="0" u="none" strike="noStrike">
                          <a:solidFill>
                            <a:srgbClr val="757171"/>
                          </a:solidFill>
                          <a:effectLst/>
                          <a:latin typeface="+mn-lt"/>
                        </a:rPr>
                        <a:t>570</a:t>
                      </a:r>
                      <a:endParaRPr lang="en-US" sz="2400" b="0" i="0" u="none" strike="noStrike">
                        <a:solidFill>
                          <a:srgbClr val="757171"/>
                        </a:solidFill>
                        <a:effectLst/>
                        <a:latin typeface="+mn-lt"/>
                      </a:endParaRPr>
                    </a:p>
                  </a:txBody>
                  <a:tcPr marL="6350" marR="6350" marT="6350" marB="0" anchor="ctr"/>
                </a:tc>
                <a:tc>
                  <a:txBody>
                    <a:bodyPr/>
                    <a:lstStyle/>
                    <a:p>
                      <a:pPr algn="r" fontAlgn="ctr"/>
                      <a:r>
                        <a:rPr lang="en-US" sz="2400" b="0" i="0" u="none" strike="noStrike">
                          <a:solidFill>
                            <a:srgbClr val="757171"/>
                          </a:solidFill>
                          <a:effectLst/>
                          <a:latin typeface="+mn-lt"/>
                        </a:rPr>
                        <a:t>-41%</a:t>
                      </a:r>
                    </a:p>
                  </a:txBody>
                  <a:tcPr marL="6350" marR="6350" marT="6350" marB="0" anchor="ctr"/>
                </a:tc>
                <a:extLst>
                  <a:ext uri="{0D108BD9-81ED-4DB2-BD59-A6C34878D82A}">
                    <a16:rowId xmlns:a16="http://schemas.microsoft.com/office/drawing/2014/main" val="1603310420"/>
                  </a:ext>
                </a:extLst>
              </a:tr>
              <a:tr h="399453">
                <a:tc>
                  <a:txBody>
                    <a:bodyPr/>
                    <a:lstStyle/>
                    <a:p>
                      <a:pPr algn="l" fontAlgn="b"/>
                      <a:r>
                        <a:rPr lang="en-US" sz="2400" b="0" u="none" strike="noStrike">
                          <a:effectLst/>
                        </a:rPr>
                        <a:t>All Other</a:t>
                      </a:r>
                      <a:endParaRPr lang="en-US" sz="2400" b="0" i="0" u="none" strike="noStrike">
                        <a:effectLst/>
                        <a:latin typeface="+mj-lt"/>
                      </a:endParaRPr>
                    </a:p>
                  </a:txBody>
                  <a:tcPr marL="9525" marR="9525" marT="9525" marB="0" anchor="b"/>
                </a:tc>
                <a:tc>
                  <a:txBody>
                    <a:bodyPr/>
                    <a:lstStyle/>
                    <a:p>
                      <a:pPr algn="r" fontAlgn="ctr"/>
                      <a:r>
                        <a:rPr lang="en-US" sz="2400" b="0" u="none" strike="noStrike">
                          <a:solidFill>
                            <a:srgbClr val="757171"/>
                          </a:solidFill>
                          <a:effectLst/>
                          <a:latin typeface="+mn-lt"/>
                        </a:rPr>
                        <a:t>360</a:t>
                      </a:r>
                      <a:endParaRPr lang="en-US" sz="2400" b="0" i="0" u="none" strike="noStrike">
                        <a:solidFill>
                          <a:srgbClr val="757171"/>
                        </a:solidFill>
                        <a:effectLst/>
                        <a:latin typeface="+mn-lt"/>
                      </a:endParaRPr>
                    </a:p>
                  </a:txBody>
                  <a:tcPr marL="6350" marR="6350" marT="6350" marB="0" anchor="ctr"/>
                </a:tc>
                <a:tc>
                  <a:txBody>
                    <a:bodyPr/>
                    <a:lstStyle/>
                    <a:p>
                      <a:pPr algn="r" fontAlgn="ctr"/>
                      <a:r>
                        <a:rPr lang="en-US" sz="2400" b="0" u="none" strike="noStrike">
                          <a:solidFill>
                            <a:schemeClr val="bg2"/>
                          </a:solidFill>
                          <a:effectLst/>
                          <a:latin typeface="+mn-lt"/>
                        </a:rPr>
                        <a:t>200</a:t>
                      </a:r>
                      <a:endParaRPr lang="en-US" sz="2400" b="0" i="0" u="none" strike="noStrike">
                        <a:solidFill>
                          <a:schemeClr val="bg2"/>
                        </a:solidFill>
                        <a:effectLst/>
                        <a:latin typeface="+mn-lt"/>
                      </a:endParaRPr>
                    </a:p>
                  </a:txBody>
                  <a:tcPr marL="6350" marR="6350" marT="6350" marB="0" anchor="ctr"/>
                </a:tc>
                <a:tc>
                  <a:txBody>
                    <a:bodyPr/>
                    <a:lstStyle/>
                    <a:p>
                      <a:pPr algn="r" fontAlgn="ctr"/>
                      <a:r>
                        <a:rPr lang="en-US" sz="2400" b="0" u="none" strike="noStrike">
                          <a:solidFill>
                            <a:srgbClr val="757171"/>
                          </a:solidFill>
                          <a:effectLst/>
                          <a:latin typeface="+mn-lt"/>
                        </a:rPr>
                        <a:t>180</a:t>
                      </a:r>
                      <a:endParaRPr lang="en-US" sz="2400" b="0" i="0" u="none" strike="noStrike">
                        <a:solidFill>
                          <a:srgbClr val="757171"/>
                        </a:solidFill>
                        <a:effectLst/>
                        <a:latin typeface="+mn-lt"/>
                      </a:endParaRPr>
                    </a:p>
                  </a:txBody>
                  <a:tcPr marL="6350" marR="6350" marT="6350" marB="0" anchor="ctr"/>
                </a:tc>
                <a:tc>
                  <a:txBody>
                    <a:bodyPr/>
                    <a:lstStyle/>
                    <a:p>
                      <a:pPr algn="r" fontAlgn="ctr"/>
                      <a:r>
                        <a:rPr lang="en-US" sz="2400" b="0" i="0" u="none" strike="noStrike">
                          <a:solidFill>
                            <a:srgbClr val="757171"/>
                          </a:solidFill>
                          <a:effectLst/>
                          <a:latin typeface="+mn-lt"/>
                        </a:rPr>
                        <a:t>-50%</a:t>
                      </a:r>
                    </a:p>
                  </a:txBody>
                  <a:tcPr marL="6350" marR="6350" marT="6350" marB="0" anchor="ctr"/>
                </a:tc>
                <a:extLst>
                  <a:ext uri="{0D108BD9-81ED-4DB2-BD59-A6C34878D82A}">
                    <a16:rowId xmlns:a16="http://schemas.microsoft.com/office/drawing/2014/main" val="362296529"/>
                  </a:ext>
                </a:extLst>
              </a:tr>
              <a:tr h="1178083">
                <a:tc>
                  <a:txBody>
                    <a:bodyPr/>
                    <a:lstStyle/>
                    <a:p>
                      <a:pPr algn="l" fontAlgn="b"/>
                      <a:r>
                        <a:rPr lang="en-US" sz="2400" b="1" u="none" strike="noStrike">
                          <a:effectLst/>
                        </a:rPr>
                        <a:t>Total Renter Households</a:t>
                      </a:r>
                      <a:endParaRPr lang="en-US" sz="2400" b="1" i="0" u="none" strike="noStrike">
                        <a:effectLst/>
                        <a:latin typeface="+mj-lt"/>
                      </a:endParaRPr>
                    </a:p>
                  </a:txBody>
                  <a:tcPr marL="9525" marR="9525" marT="9525" marB="0" anchor="ctr">
                    <a:solidFill>
                      <a:schemeClr val="accent2">
                        <a:lumMod val="20000"/>
                        <a:lumOff val="80000"/>
                      </a:schemeClr>
                    </a:solidFill>
                  </a:tcPr>
                </a:tc>
                <a:tc>
                  <a:txBody>
                    <a:bodyPr/>
                    <a:lstStyle/>
                    <a:p>
                      <a:pPr algn="r" fontAlgn="b"/>
                      <a:r>
                        <a:rPr lang="en-US" sz="2400" b="1" u="none" strike="noStrike">
                          <a:solidFill>
                            <a:srgbClr val="757171"/>
                          </a:solidFill>
                          <a:effectLst/>
                          <a:latin typeface="+mn-lt"/>
                        </a:rPr>
                        <a:t>10,200</a:t>
                      </a:r>
                      <a:endParaRPr lang="en-US" sz="2400" b="1" i="0" u="none" strike="noStrike">
                        <a:solidFill>
                          <a:srgbClr val="757171"/>
                        </a:solidFill>
                        <a:effectLst/>
                        <a:latin typeface="+mn-lt"/>
                      </a:endParaRPr>
                    </a:p>
                  </a:txBody>
                  <a:tcPr marL="6350" marR="6350" marT="6350" marB="0" anchor="ctr">
                    <a:solidFill>
                      <a:schemeClr val="accent2">
                        <a:lumMod val="20000"/>
                        <a:lumOff val="80000"/>
                      </a:schemeClr>
                    </a:solidFill>
                  </a:tcPr>
                </a:tc>
                <a:tc>
                  <a:txBody>
                    <a:bodyPr/>
                    <a:lstStyle/>
                    <a:p>
                      <a:pPr algn="r" fontAlgn="b"/>
                      <a:r>
                        <a:rPr lang="en-US" sz="2400" b="1" u="none" strike="noStrike">
                          <a:solidFill>
                            <a:schemeClr val="bg2"/>
                          </a:solidFill>
                          <a:effectLst/>
                          <a:latin typeface="+mn-lt"/>
                        </a:rPr>
                        <a:t>5,700</a:t>
                      </a:r>
                      <a:endParaRPr lang="en-US" sz="2400" b="1" i="0" u="none" strike="noStrike">
                        <a:solidFill>
                          <a:schemeClr val="bg2"/>
                        </a:solidFill>
                        <a:effectLst/>
                        <a:latin typeface="+mn-lt"/>
                      </a:endParaRPr>
                    </a:p>
                  </a:txBody>
                  <a:tcPr marL="6350" marR="6350" marT="6350" marB="0" anchor="ctr">
                    <a:solidFill>
                      <a:schemeClr val="accent2">
                        <a:lumMod val="20000"/>
                        <a:lumOff val="80000"/>
                      </a:schemeClr>
                    </a:solidFill>
                  </a:tcPr>
                </a:tc>
                <a:tc>
                  <a:txBody>
                    <a:bodyPr/>
                    <a:lstStyle/>
                    <a:p>
                      <a:pPr algn="r" fontAlgn="b"/>
                      <a:r>
                        <a:rPr lang="en-US" sz="2400" b="1" i="0" u="none" strike="noStrike">
                          <a:solidFill>
                            <a:srgbClr val="757171"/>
                          </a:solidFill>
                          <a:effectLst/>
                          <a:latin typeface="+mn-lt"/>
                        </a:rPr>
                        <a:t>5,000</a:t>
                      </a:r>
                    </a:p>
                  </a:txBody>
                  <a:tcPr marL="6350" marR="6350" marT="6350" marB="0" anchor="ctr">
                    <a:solidFill>
                      <a:schemeClr val="accent2">
                        <a:lumMod val="20000"/>
                        <a:lumOff val="80000"/>
                      </a:schemeClr>
                    </a:solidFill>
                  </a:tcPr>
                </a:tc>
                <a:tc>
                  <a:txBody>
                    <a:bodyPr/>
                    <a:lstStyle/>
                    <a:p>
                      <a:pPr algn="r" fontAlgn="ctr"/>
                      <a:r>
                        <a:rPr lang="en-US" sz="2400" b="0" i="0" u="none" strike="noStrike">
                          <a:solidFill>
                            <a:srgbClr val="757171"/>
                          </a:solidFill>
                          <a:effectLst/>
                          <a:latin typeface="+mn-lt"/>
                        </a:rPr>
                        <a:t>-51%</a:t>
                      </a:r>
                    </a:p>
                  </a:txBody>
                  <a:tcPr marL="6350" marR="6350" marT="6350" marB="0" anchor="ctr">
                    <a:solidFill>
                      <a:schemeClr val="accent2">
                        <a:lumMod val="20000"/>
                        <a:lumOff val="80000"/>
                      </a:schemeClr>
                    </a:solidFill>
                  </a:tcPr>
                </a:tc>
                <a:extLst>
                  <a:ext uri="{0D108BD9-81ED-4DB2-BD59-A6C34878D82A}">
                    <a16:rowId xmlns:a16="http://schemas.microsoft.com/office/drawing/2014/main" val="3152840437"/>
                  </a:ext>
                </a:extLst>
              </a:tr>
            </a:tbl>
          </a:graphicData>
        </a:graphic>
      </p:graphicFrame>
      <p:sp>
        <p:nvSpPr>
          <p:cNvPr id="3" name="Text Placeholder 2">
            <a:extLst>
              <a:ext uri="{FF2B5EF4-FFF2-40B4-BE49-F238E27FC236}">
                <a16:creationId xmlns:a16="http://schemas.microsoft.com/office/drawing/2014/main" id="{64C5FFA6-866A-46BB-9FA0-A4C66116B432}"/>
              </a:ext>
            </a:extLst>
          </p:cNvPr>
          <p:cNvSpPr>
            <a:spLocks noGrp="1"/>
          </p:cNvSpPr>
          <p:nvPr>
            <p:ph type="body" sz="quarter" idx="10"/>
          </p:nvPr>
        </p:nvSpPr>
        <p:spPr>
          <a:xfrm>
            <a:off x="267855" y="6114125"/>
            <a:ext cx="10742349" cy="347220"/>
          </a:xfrm>
        </p:spPr>
        <p:txBody>
          <a:bodyPr/>
          <a:lstStyle/>
          <a:p>
            <a:r>
              <a:rPr lang="en-US"/>
              <a:t>JCHS Tabulations of US Census Bureau, 2019 American Community Survey data.</a:t>
            </a:r>
          </a:p>
        </p:txBody>
      </p:sp>
      <p:sp>
        <p:nvSpPr>
          <p:cNvPr id="4" name="TextBox 3">
            <a:extLst>
              <a:ext uri="{FF2B5EF4-FFF2-40B4-BE49-F238E27FC236}">
                <a16:creationId xmlns:a16="http://schemas.microsoft.com/office/drawing/2014/main" id="{452A85E6-A26D-4D0C-87D9-002D02183A6A}"/>
              </a:ext>
            </a:extLst>
          </p:cNvPr>
          <p:cNvSpPr txBox="1"/>
          <p:nvPr/>
        </p:nvSpPr>
        <p:spPr>
          <a:xfrm>
            <a:off x="559836" y="1255378"/>
            <a:ext cx="8362222" cy="523220"/>
          </a:xfrm>
          <a:prstGeom prst="rect">
            <a:avLst/>
          </a:prstGeom>
          <a:noFill/>
        </p:spPr>
        <p:txBody>
          <a:bodyPr wrap="square" rtlCol="0">
            <a:spAutoFit/>
          </a:bodyPr>
          <a:lstStyle/>
          <a:p>
            <a:r>
              <a:rPr lang="en-US" sz="2800" b="1"/>
              <a:t>Renter Households (Thousands)</a:t>
            </a:r>
          </a:p>
        </p:txBody>
      </p:sp>
    </p:spTree>
    <p:extLst>
      <p:ext uri="{BB962C8B-B14F-4D97-AF65-F5344CB8AC3E}">
        <p14:creationId xmlns:p14="http://schemas.microsoft.com/office/powerpoint/2010/main" val="20209861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3971-E463-4D40-8474-431F272F3D43}"/>
              </a:ext>
            </a:extLst>
          </p:cNvPr>
          <p:cNvSpPr>
            <a:spLocks noGrp="1"/>
          </p:cNvSpPr>
          <p:nvPr>
            <p:ph type="ctrTitle"/>
          </p:nvPr>
        </p:nvSpPr>
        <p:spPr/>
        <p:txBody>
          <a:bodyPr/>
          <a:lstStyle/>
          <a:p>
            <a:r>
              <a:rPr lang="en-US"/>
              <a:t>Increasing Inequalities</a:t>
            </a:r>
          </a:p>
        </p:txBody>
      </p:sp>
      <p:sp>
        <p:nvSpPr>
          <p:cNvPr id="3" name="Subtitle 2">
            <a:extLst>
              <a:ext uri="{FF2B5EF4-FFF2-40B4-BE49-F238E27FC236}">
                <a16:creationId xmlns:a16="http://schemas.microsoft.com/office/drawing/2014/main" id="{0A5DBAF5-AB74-4545-B779-A0366115BF2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5949836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7516F-EC26-4F53-89F3-FF1BF64E86A9}"/>
              </a:ext>
            </a:extLst>
          </p:cNvPr>
          <p:cNvSpPr>
            <a:spLocks noGrp="1"/>
          </p:cNvSpPr>
          <p:nvPr>
            <p:ph type="title"/>
          </p:nvPr>
        </p:nvSpPr>
        <p:spPr>
          <a:xfrm>
            <a:off x="267855" y="529500"/>
            <a:ext cx="11566879" cy="684186"/>
          </a:xfrm>
        </p:spPr>
        <p:txBody>
          <a:bodyPr/>
          <a:lstStyle/>
          <a:p>
            <a:r>
              <a:rPr lang="en-US" sz="2800">
                <a:solidFill>
                  <a:srgbClr val="003B71"/>
                </a:solidFill>
              </a:rPr>
              <a:t>Homeowners Have Continued to Benefit from Huge Equity Gains</a:t>
            </a:r>
          </a:p>
        </p:txBody>
      </p:sp>
      <p:sp>
        <p:nvSpPr>
          <p:cNvPr id="5" name="Text Placeholder 4">
            <a:extLst>
              <a:ext uri="{FF2B5EF4-FFF2-40B4-BE49-F238E27FC236}">
                <a16:creationId xmlns:a16="http://schemas.microsoft.com/office/drawing/2014/main" id="{3FCE5DA3-8BB4-4B9A-B36D-9D200FFBAB72}"/>
              </a:ext>
            </a:extLst>
          </p:cNvPr>
          <p:cNvSpPr>
            <a:spLocks noGrp="1"/>
          </p:cNvSpPr>
          <p:nvPr>
            <p:ph type="body" sz="quarter" idx="11"/>
          </p:nvPr>
        </p:nvSpPr>
        <p:spPr>
          <a:xfrm>
            <a:off x="267855" y="6067911"/>
            <a:ext cx="10742349" cy="421263"/>
          </a:xfrm>
        </p:spPr>
        <p:txBody>
          <a:bodyPr/>
          <a:lstStyle/>
          <a:p>
            <a:r>
              <a:rPr lang="en-US"/>
              <a:t>Source: CoreLogic Homeowner Equity Insights.</a:t>
            </a:r>
          </a:p>
        </p:txBody>
      </p:sp>
      <p:graphicFrame>
        <p:nvGraphicFramePr>
          <p:cNvPr id="6" name="Chart 5">
            <a:extLst>
              <a:ext uri="{FF2B5EF4-FFF2-40B4-BE49-F238E27FC236}">
                <a16:creationId xmlns:a16="http://schemas.microsoft.com/office/drawing/2014/main" id="{82950F3A-F42F-4F83-B996-97635A57A87C}"/>
              </a:ext>
            </a:extLst>
          </p:cNvPr>
          <p:cNvGraphicFramePr/>
          <p:nvPr>
            <p:extLst>
              <p:ext uri="{D42A27DB-BD31-4B8C-83A1-F6EECF244321}">
                <p14:modId xmlns:p14="http://schemas.microsoft.com/office/powerpoint/2010/main" val="1464180469"/>
              </p:ext>
            </p:extLst>
          </p:nvPr>
        </p:nvGraphicFramePr>
        <p:xfrm>
          <a:off x="397165" y="1283855"/>
          <a:ext cx="11327950" cy="46643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605504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F1C5C55-2182-4222-94D4-9AE57FA49E01}"/>
              </a:ext>
            </a:extLst>
          </p:cNvPr>
          <p:cNvSpPr/>
          <p:nvPr/>
        </p:nvSpPr>
        <p:spPr>
          <a:xfrm>
            <a:off x="9539925" y="1838227"/>
            <a:ext cx="2196445" cy="335122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7FB942-CA43-43CC-B7C3-27DED21553AD}"/>
              </a:ext>
            </a:extLst>
          </p:cNvPr>
          <p:cNvSpPr>
            <a:spLocks noGrp="1"/>
          </p:cNvSpPr>
          <p:nvPr>
            <p:ph type="title"/>
          </p:nvPr>
        </p:nvSpPr>
        <p:spPr>
          <a:xfrm>
            <a:off x="267855" y="389129"/>
            <a:ext cx="11566879" cy="822943"/>
          </a:xfrm>
        </p:spPr>
        <p:txBody>
          <a:bodyPr/>
          <a:lstStyle/>
          <a:p>
            <a:r>
              <a:rPr lang="en-US">
                <a:solidFill>
                  <a:srgbClr val="003B71"/>
                </a:solidFill>
              </a:rPr>
              <a:t>Regardless of Income, Households of Color Have Lower Homeownership Rates than White Households  </a:t>
            </a:r>
          </a:p>
        </p:txBody>
      </p:sp>
      <p:sp>
        <p:nvSpPr>
          <p:cNvPr id="5" name="Text Placeholder 4">
            <a:extLst>
              <a:ext uri="{FF2B5EF4-FFF2-40B4-BE49-F238E27FC236}">
                <a16:creationId xmlns:a16="http://schemas.microsoft.com/office/drawing/2014/main" id="{ED4025DB-D64B-412E-B4FC-BB214F42461B}"/>
              </a:ext>
            </a:extLst>
          </p:cNvPr>
          <p:cNvSpPr>
            <a:spLocks noGrp="1"/>
          </p:cNvSpPr>
          <p:nvPr>
            <p:ph type="body" sz="quarter" idx="11"/>
          </p:nvPr>
        </p:nvSpPr>
        <p:spPr/>
        <p:txBody>
          <a:bodyPr/>
          <a:lstStyle/>
          <a:p>
            <a:r>
              <a:rPr lang="en-US"/>
              <a:t>Notes: White, Native American, Asian, and Black householders are non-Hispanic. Hispanic householders may be of any race(s).</a:t>
            </a:r>
          </a:p>
          <a:p>
            <a:r>
              <a:rPr lang="en-US"/>
              <a:t>Source: JCHS tabulations of US Census Bureau, 2019 American Community Survey 1-Year Estimates.</a:t>
            </a:r>
          </a:p>
        </p:txBody>
      </p:sp>
      <p:sp>
        <p:nvSpPr>
          <p:cNvPr id="9" name="TextBox 8">
            <a:extLst>
              <a:ext uri="{FF2B5EF4-FFF2-40B4-BE49-F238E27FC236}">
                <a16:creationId xmlns:a16="http://schemas.microsoft.com/office/drawing/2014/main" id="{77ADD73E-894E-4FBC-AA56-55FC6F91D0FB}"/>
              </a:ext>
            </a:extLst>
          </p:cNvPr>
          <p:cNvSpPr txBox="1"/>
          <p:nvPr/>
        </p:nvSpPr>
        <p:spPr>
          <a:xfrm>
            <a:off x="267855" y="1237963"/>
            <a:ext cx="5190836" cy="307777"/>
          </a:xfrm>
          <a:prstGeom prst="rect">
            <a:avLst/>
          </a:prstGeom>
          <a:noFill/>
        </p:spPr>
        <p:txBody>
          <a:bodyPr wrap="square" rtlCol="0">
            <a:spAutoFit/>
          </a:bodyPr>
          <a:lstStyle/>
          <a:p>
            <a:r>
              <a:rPr lang="en-US" sz="1400" b="1">
                <a:solidFill>
                  <a:schemeClr val="tx1">
                    <a:lumMod val="50000"/>
                  </a:schemeClr>
                </a:solidFill>
              </a:rPr>
              <a:t>Homeownership Rate (Percent)</a:t>
            </a:r>
          </a:p>
        </p:txBody>
      </p:sp>
      <p:graphicFrame>
        <p:nvGraphicFramePr>
          <p:cNvPr id="8" name="Content Placeholder 7">
            <a:extLst>
              <a:ext uri="{FF2B5EF4-FFF2-40B4-BE49-F238E27FC236}">
                <a16:creationId xmlns:a16="http://schemas.microsoft.com/office/drawing/2014/main" id="{70AA8948-D3BE-4684-9982-2236358D42A8}"/>
              </a:ext>
            </a:extLst>
          </p:cNvPr>
          <p:cNvGraphicFramePr>
            <a:graphicFrameLocks noGrp="1"/>
          </p:cNvGraphicFramePr>
          <p:nvPr>
            <p:ph idx="1"/>
            <p:extLst>
              <p:ext uri="{D42A27DB-BD31-4B8C-83A1-F6EECF244321}">
                <p14:modId xmlns:p14="http://schemas.microsoft.com/office/powerpoint/2010/main" val="1795726263"/>
              </p:ext>
            </p:extLst>
          </p:nvPr>
        </p:nvGraphicFramePr>
        <p:xfrm>
          <a:off x="357620" y="1668544"/>
          <a:ext cx="11566525" cy="4259290"/>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
            <a:extLst>
              <a:ext uri="{FF2B5EF4-FFF2-40B4-BE49-F238E27FC236}">
                <a16:creationId xmlns:a16="http://schemas.microsoft.com/office/drawing/2014/main" id="{A3DCC1D0-B5C1-4442-96ED-E36ECF8387A6}"/>
              </a:ext>
            </a:extLst>
          </p:cNvPr>
          <p:cNvSpPr txBox="1"/>
          <p:nvPr/>
        </p:nvSpPr>
        <p:spPr>
          <a:xfrm>
            <a:off x="267855" y="5572336"/>
            <a:ext cx="1525490" cy="25452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b="1">
                <a:solidFill>
                  <a:schemeClr val="tx1">
                    <a:lumMod val="50000"/>
                  </a:schemeClr>
                </a:solidFill>
              </a:rPr>
              <a:t>Race/Ethnicity</a:t>
            </a:r>
          </a:p>
        </p:txBody>
      </p:sp>
    </p:spTree>
    <p:extLst>
      <p:ext uri="{BB962C8B-B14F-4D97-AF65-F5344CB8AC3E}">
        <p14:creationId xmlns:p14="http://schemas.microsoft.com/office/powerpoint/2010/main" val="2750304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BDC82CA-79CE-4B47-989A-19902BF066C8}"/>
              </a:ext>
            </a:extLst>
          </p:cNvPr>
          <p:cNvSpPr/>
          <p:nvPr/>
        </p:nvSpPr>
        <p:spPr>
          <a:xfrm>
            <a:off x="8895541" y="1834989"/>
            <a:ext cx="2571404" cy="331890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6CD066B-E01F-407B-8355-B941AD70DA34}"/>
              </a:ext>
            </a:extLst>
          </p:cNvPr>
          <p:cNvSpPr/>
          <p:nvPr/>
        </p:nvSpPr>
        <p:spPr>
          <a:xfrm>
            <a:off x="3524596" y="1834989"/>
            <a:ext cx="2571404" cy="331890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Chart Placeholder 8">
            <a:extLst>
              <a:ext uri="{FF2B5EF4-FFF2-40B4-BE49-F238E27FC236}">
                <a16:creationId xmlns:a16="http://schemas.microsoft.com/office/drawing/2014/main" id="{3234D256-F2DE-A345-90A4-3F561BF9DE68}"/>
              </a:ext>
            </a:extLst>
          </p:cNvPr>
          <p:cNvGraphicFramePr>
            <a:graphicFrameLocks noGrp="1"/>
          </p:cNvGraphicFramePr>
          <p:nvPr>
            <p:ph type="chart" sz="quarter" idx="11"/>
            <p:extLst>
              <p:ext uri="{D42A27DB-BD31-4B8C-83A1-F6EECF244321}">
                <p14:modId xmlns:p14="http://schemas.microsoft.com/office/powerpoint/2010/main" val="763817492"/>
              </p:ext>
            </p:extLst>
          </p:nvPr>
        </p:nvGraphicFramePr>
        <p:xfrm>
          <a:off x="268288" y="1265238"/>
          <a:ext cx="11566525" cy="445770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0E43343D-CCC9-1948-BD81-0BCE343D8DDC}"/>
              </a:ext>
            </a:extLst>
          </p:cNvPr>
          <p:cNvSpPr>
            <a:spLocks noGrp="1"/>
          </p:cNvSpPr>
          <p:nvPr>
            <p:ph type="title"/>
          </p:nvPr>
        </p:nvSpPr>
        <p:spPr/>
        <p:txBody>
          <a:bodyPr/>
          <a:lstStyle/>
          <a:p>
            <a:r>
              <a:rPr lang="en-US" sz="2800">
                <a:solidFill>
                  <a:srgbClr val="003B71"/>
                </a:solidFill>
              </a:rPr>
              <a:t>Even as Homeowners, Black and Hispanic Households Have Significantly Less Wealth than White Homeowners</a:t>
            </a:r>
          </a:p>
        </p:txBody>
      </p:sp>
      <p:sp>
        <p:nvSpPr>
          <p:cNvPr id="3" name="Text Placeholder 2">
            <a:extLst>
              <a:ext uri="{FF2B5EF4-FFF2-40B4-BE49-F238E27FC236}">
                <a16:creationId xmlns:a16="http://schemas.microsoft.com/office/drawing/2014/main" id="{D7EDB3FB-9DAE-DE4B-8270-FA294774D15B}"/>
              </a:ext>
            </a:extLst>
          </p:cNvPr>
          <p:cNvSpPr>
            <a:spLocks noGrp="1"/>
          </p:cNvSpPr>
          <p:nvPr>
            <p:ph type="body" sz="quarter" idx="10"/>
          </p:nvPr>
        </p:nvSpPr>
        <p:spPr/>
        <p:txBody>
          <a:bodyPr/>
          <a:lstStyle/>
          <a:p>
            <a:r>
              <a:rPr lang="en-US"/>
              <a:t>Notes: Black, white, and Asian or another race(s) householders are non-Hispanic. Hispanic householders may be of any race(s).</a:t>
            </a:r>
          </a:p>
          <a:p>
            <a:r>
              <a:rPr lang="en-US"/>
              <a:t>Source: JCHS tabulations of Federal Reserve Board, 2019 Survey of Consumer Finances.</a:t>
            </a:r>
            <a:endParaRPr lang="en-US" b="1"/>
          </a:p>
        </p:txBody>
      </p:sp>
    </p:spTree>
    <p:extLst>
      <p:ext uri="{BB962C8B-B14F-4D97-AF65-F5344CB8AC3E}">
        <p14:creationId xmlns:p14="http://schemas.microsoft.com/office/powerpoint/2010/main" val="13464060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3971-E463-4D40-8474-431F272F3D43}"/>
              </a:ext>
            </a:extLst>
          </p:cNvPr>
          <p:cNvSpPr>
            <a:spLocks noGrp="1"/>
          </p:cNvSpPr>
          <p:nvPr>
            <p:ph type="ctrTitle"/>
          </p:nvPr>
        </p:nvSpPr>
        <p:spPr/>
        <p:txBody>
          <a:bodyPr/>
          <a:lstStyle/>
          <a:p>
            <a:r>
              <a:rPr lang="en-US"/>
              <a:t>The Outlook for Housing</a:t>
            </a:r>
          </a:p>
        </p:txBody>
      </p:sp>
      <p:sp>
        <p:nvSpPr>
          <p:cNvPr id="3" name="Subtitle 2">
            <a:extLst>
              <a:ext uri="{FF2B5EF4-FFF2-40B4-BE49-F238E27FC236}">
                <a16:creationId xmlns:a16="http://schemas.microsoft.com/office/drawing/2014/main" id="{0A5DBAF5-AB74-4545-B779-A0366115BF2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2051613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9F29F-C1B0-4EA4-AEDA-B2C7B4AA685F}"/>
              </a:ext>
            </a:extLst>
          </p:cNvPr>
          <p:cNvSpPr>
            <a:spLocks noGrp="1"/>
          </p:cNvSpPr>
          <p:nvPr>
            <p:ph type="title"/>
          </p:nvPr>
        </p:nvSpPr>
        <p:spPr/>
        <p:txBody>
          <a:bodyPr/>
          <a:lstStyle/>
          <a:p>
            <a:r>
              <a:rPr lang="en-US" sz="2800">
                <a:solidFill>
                  <a:srgbClr val="003B71"/>
                </a:solidFill>
              </a:rPr>
              <a:t>Interest Rates—Particularly for Mortgages—Have Continued to Rise</a:t>
            </a:r>
            <a:endParaRPr lang="en-US" sz="2600">
              <a:solidFill>
                <a:srgbClr val="003B71"/>
              </a:solidFill>
              <a:highlight>
                <a:srgbClr val="FFFF00"/>
              </a:highlight>
            </a:endParaRPr>
          </a:p>
        </p:txBody>
      </p:sp>
      <p:sp>
        <p:nvSpPr>
          <p:cNvPr id="3" name="Text Placeholder 2">
            <a:extLst>
              <a:ext uri="{FF2B5EF4-FFF2-40B4-BE49-F238E27FC236}">
                <a16:creationId xmlns:a16="http://schemas.microsoft.com/office/drawing/2014/main" id="{84E63AE1-99E7-42FA-93C9-4A1A4A9E41D1}"/>
              </a:ext>
            </a:extLst>
          </p:cNvPr>
          <p:cNvSpPr>
            <a:spLocks noGrp="1"/>
          </p:cNvSpPr>
          <p:nvPr>
            <p:ph type="body" sz="quarter" idx="10"/>
          </p:nvPr>
        </p:nvSpPr>
        <p:spPr/>
        <p:txBody>
          <a:bodyPr/>
          <a:lstStyle/>
          <a:p>
            <a:r>
              <a:rPr lang="en-US"/>
              <a:t>Source: Freddie Mac Primary Mortgage Market Survey</a:t>
            </a:r>
          </a:p>
        </p:txBody>
      </p:sp>
      <p:graphicFrame>
        <p:nvGraphicFramePr>
          <p:cNvPr id="13" name="Content Placeholder 7">
            <a:extLst>
              <a:ext uri="{FF2B5EF4-FFF2-40B4-BE49-F238E27FC236}">
                <a16:creationId xmlns:a16="http://schemas.microsoft.com/office/drawing/2014/main" id="{12F27A82-D943-41F0-BDCF-0ABB3BA2A790}"/>
              </a:ext>
            </a:extLst>
          </p:cNvPr>
          <p:cNvGraphicFramePr>
            <a:graphicFrameLocks/>
          </p:cNvGraphicFramePr>
          <p:nvPr>
            <p:extLst>
              <p:ext uri="{D42A27DB-BD31-4B8C-83A1-F6EECF244321}">
                <p14:modId xmlns:p14="http://schemas.microsoft.com/office/powerpoint/2010/main" val="3856857670"/>
              </p:ext>
            </p:extLst>
          </p:nvPr>
        </p:nvGraphicFramePr>
        <p:xfrm>
          <a:off x="291680" y="1797228"/>
          <a:ext cx="11543054" cy="4141517"/>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2BFE966B-DE32-4FD8-82D9-B58D50E13137}"/>
              </a:ext>
            </a:extLst>
          </p:cNvPr>
          <p:cNvSpPr txBox="1"/>
          <p:nvPr/>
        </p:nvSpPr>
        <p:spPr>
          <a:xfrm>
            <a:off x="291681" y="1406700"/>
            <a:ext cx="6407293" cy="338554"/>
          </a:xfrm>
          <a:prstGeom prst="rect">
            <a:avLst/>
          </a:prstGeom>
          <a:noFill/>
        </p:spPr>
        <p:txBody>
          <a:bodyPr wrap="square" rtlCol="0">
            <a:spAutoFit/>
          </a:bodyPr>
          <a:lstStyle/>
          <a:p>
            <a:r>
              <a:rPr lang="en-US" sz="1600" b="1">
                <a:solidFill>
                  <a:schemeClr val="tx1">
                    <a:lumMod val="50000"/>
                  </a:schemeClr>
                </a:solidFill>
              </a:rPr>
              <a:t>Percent</a:t>
            </a:r>
          </a:p>
        </p:txBody>
      </p:sp>
    </p:spTree>
    <p:extLst>
      <p:ext uri="{BB962C8B-B14F-4D97-AF65-F5344CB8AC3E}">
        <p14:creationId xmlns:p14="http://schemas.microsoft.com/office/powerpoint/2010/main" val="37206720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E3AB5-BD9C-4D13-95C4-5E97D3D72AE3}"/>
              </a:ext>
            </a:extLst>
          </p:cNvPr>
          <p:cNvSpPr>
            <a:spLocks noGrp="1"/>
          </p:cNvSpPr>
          <p:nvPr>
            <p:ph type="title"/>
          </p:nvPr>
        </p:nvSpPr>
        <p:spPr/>
        <p:txBody>
          <a:bodyPr/>
          <a:lstStyle/>
          <a:p>
            <a:r>
              <a:rPr lang="en-US">
                <a:solidFill>
                  <a:srgbClr val="1F3B7A"/>
                </a:solidFill>
              </a:rPr>
              <a:t>The Outlook for Housing: Ongoing Challenges </a:t>
            </a:r>
          </a:p>
        </p:txBody>
      </p:sp>
      <p:sp>
        <p:nvSpPr>
          <p:cNvPr id="3" name="Content Placeholder 2">
            <a:extLst>
              <a:ext uri="{FF2B5EF4-FFF2-40B4-BE49-F238E27FC236}">
                <a16:creationId xmlns:a16="http://schemas.microsoft.com/office/drawing/2014/main" id="{E5229088-9C28-469E-850B-9106F17B8E79}"/>
              </a:ext>
            </a:extLst>
          </p:cNvPr>
          <p:cNvSpPr>
            <a:spLocks noGrp="1"/>
          </p:cNvSpPr>
          <p:nvPr>
            <p:ph idx="1"/>
          </p:nvPr>
        </p:nvSpPr>
        <p:spPr/>
        <p:txBody>
          <a:bodyPr/>
          <a:lstStyle/>
          <a:p>
            <a:r>
              <a:rPr lang="en-US" sz="2400"/>
              <a:t>Addressing racial gaps in homeownership and income/wealth </a:t>
            </a:r>
          </a:p>
          <a:p>
            <a:r>
              <a:rPr lang="en-US" sz="2400"/>
              <a:t>Adapting the housing stock to mitigate the impacts of climate change</a:t>
            </a:r>
          </a:p>
          <a:p>
            <a:r>
              <a:rPr lang="en-US" sz="2400"/>
              <a:t>Improving accessibility for older-adult households </a:t>
            </a:r>
          </a:p>
          <a:p>
            <a:pPr lvl="1"/>
            <a:r>
              <a:rPr lang="en-US" sz="2000"/>
              <a:t>Accommodating 50% growth in households aged 65 and over by 2040 &amp; doubling of households age 80 and over</a:t>
            </a:r>
          </a:p>
          <a:p>
            <a:r>
              <a:rPr lang="en-US" sz="2400"/>
              <a:t>Anticipating an impending long-term slow-down in household growth </a:t>
            </a:r>
          </a:p>
          <a:p>
            <a:pPr lvl="1"/>
            <a:r>
              <a:rPr lang="en-US" sz="2000"/>
              <a:t>Population growth at 100-year lows–household growth likely to follow</a:t>
            </a:r>
          </a:p>
          <a:p>
            <a:r>
              <a:rPr lang="en-US" sz="2400"/>
              <a:t>Increasing affordable housing options for low- and moderate-income households</a:t>
            </a:r>
          </a:p>
          <a:p>
            <a:pPr lvl="2"/>
            <a:endParaRPr lang="en-US"/>
          </a:p>
          <a:p>
            <a:pPr marL="914400" lvl="2" indent="0">
              <a:buNone/>
            </a:pPr>
            <a:r>
              <a:rPr lang="en-US"/>
              <a:t> </a:t>
            </a:r>
          </a:p>
        </p:txBody>
      </p:sp>
      <p:sp>
        <p:nvSpPr>
          <p:cNvPr id="4" name="Text Placeholder 3">
            <a:extLst>
              <a:ext uri="{FF2B5EF4-FFF2-40B4-BE49-F238E27FC236}">
                <a16:creationId xmlns:a16="http://schemas.microsoft.com/office/drawing/2014/main" id="{3D8375CE-746E-48B7-BD8E-7BBC5BCAA6E1}"/>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42224138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2D35E-3CDB-4ED5-AD51-67DCDE761622}"/>
              </a:ext>
            </a:extLst>
          </p:cNvPr>
          <p:cNvSpPr>
            <a:spLocks noGrp="1"/>
          </p:cNvSpPr>
          <p:nvPr>
            <p:ph type="title"/>
          </p:nvPr>
        </p:nvSpPr>
        <p:spPr/>
        <p:txBody>
          <a:bodyPr/>
          <a:lstStyle/>
          <a:p>
            <a:r>
              <a:rPr lang="en-US">
                <a:solidFill>
                  <a:srgbClr val="1F3B7A"/>
                </a:solidFill>
              </a:rPr>
              <a:t>What Will it Take to Address Affordability Challenges?</a:t>
            </a:r>
          </a:p>
        </p:txBody>
      </p:sp>
      <p:sp>
        <p:nvSpPr>
          <p:cNvPr id="3" name="Content Placeholder 2">
            <a:extLst>
              <a:ext uri="{FF2B5EF4-FFF2-40B4-BE49-F238E27FC236}">
                <a16:creationId xmlns:a16="http://schemas.microsoft.com/office/drawing/2014/main" id="{0877E190-E500-47B4-B7AA-CBDF8EFF22F2}"/>
              </a:ext>
            </a:extLst>
          </p:cNvPr>
          <p:cNvSpPr>
            <a:spLocks noGrp="1"/>
          </p:cNvSpPr>
          <p:nvPr>
            <p:ph idx="1"/>
          </p:nvPr>
        </p:nvSpPr>
        <p:spPr>
          <a:xfrm>
            <a:off x="267855" y="1447447"/>
            <a:ext cx="11566879" cy="4315399"/>
          </a:xfrm>
        </p:spPr>
        <p:txBody>
          <a:bodyPr/>
          <a:lstStyle/>
          <a:p>
            <a:r>
              <a:rPr lang="en-US" sz="2400" b="1"/>
              <a:t>Regulatory reform </a:t>
            </a:r>
            <a:r>
              <a:rPr lang="en-US" sz="2400"/>
              <a:t>at state and local levels to free up more development of modest-priced market rate housing to address the increasing challenges in the middle of the market </a:t>
            </a:r>
          </a:p>
          <a:p>
            <a:r>
              <a:rPr lang="en-US" sz="2400" b="1"/>
              <a:t>Expand availability of housing subsidies</a:t>
            </a:r>
            <a:r>
              <a:rPr lang="en-US" sz="2400"/>
              <a:t>—including both demand and supply side efforts—to address affordability needs for lowest-income households the market by itself cannot address </a:t>
            </a:r>
          </a:p>
          <a:p>
            <a:r>
              <a:rPr lang="en-US" sz="2400" b="1"/>
              <a:t>Build on lessons from the pandemic </a:t>
            </a:r>
            <a:r>
              <a:rPr lang="en-US" sz="2400"/>
              <a:t>about the effectiveness of emergency assistance and protections to stave off evictions and foreclosures and keep families stably housed </a:t>
            </a:r>
          </a:p>
          <a:p>
            <a:endParaRPr lang="en-US" sz="2400"/>
          </a:p>
        </p:txBody>
      </p:sp>
      <p:sp>
        <p:nvSpPr>
          <p:cNvPr id="5" name="Text Placeholder 4">
            <a:extLst>
              <a:ext uri="{FF2B5EF4-FFF2-40B4-BE49-F238E27FC236}">
                <a16:creationId xmlns:a16="http://schemas.microsoft.com/office/drawing/2014/main" id="{03CFA37D-3564-4548-8E9F-F291F97E8032}"/>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7013334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E3AB5-BD9C-4D13-95C4-5E97D3D72AE3}"/>
              </a:ext>
            </a:extLst>
          </p:cNvPr>
          <p:cNvSpPr>
            <a:spLocks noGrp="1"/>
          </p:cNvSpPr>
          <p:nvPr>
            <p:ph type="title"/>
          </p:nvPr>
        </p:nvSpPr>
        <p:spPr/>
        <p:txBody>
          <a:bodyPr/>
          <a:lstStyle/>
          <a:p>
            <a:r>
              <a:rPr lang="en-US">
                <a:solidFill>
                  <a:srgbClr val="1F3B7A"/>
                </a:solidFill>
              </a:rPr>
              <a:t>Summary</a:t>
            </a:r>
          </a:p>
        </p:txBody>
      </p:sp>
      <p:sp>
        <p:nvSpPr>
          <p:cNvPr id="3" name="Content Placeholder 2">
            <a:extLst>
              <a:ext uri="{FF2B5EF4-FFF2-40B4-BE49-F238E27FC236}">
                <a16:creationId xmlns:a16="http://schemas.microsoft.com/office/drawing/2014/main" id="{E5229088-9C28-469E-850B-9106F17B8E79}"/>
              </a:ext>
            </a:extLst>
          </p:cNvPr>
          <p:cNvSpPr>
            <a:spLocks noGrp="1"/>
          </p:cNvSpPr>
          <p:nvPr>
            <p:ph idx="1"/>
          </p:nvPr>
        </p:nvSpPr>
        <p:spPr>
          <a:xfrm>
            <a:off x="267854" y="1490133"/>
            <a:ext cx="11566879" cy="4202946"/>
          </a:xfrm>
        </p:spPr>
        <p:txBody>
          <a:bodyPr/>
          <a:lstStyle/>
          <a:p>
            <a:pPr lvl="1"/>
            <a:r>
              <a:rPr lang="en-US" sz="2400"/>
              <a:t>Impacts of rising costs are being felt</a:t>
            </a:r>
          </a:p>
          <a:p>
            <a:pPr lvl="1"/>
            <a:r>
              <a:rPr lang="en-US" sz="2400"/>
              <a:t>For-sale markets slowing more than rental</a:t>
            </a:r>
          </a:p>
          <a:p>
            <a:pPr lvl="2"/>
            <a:r>
              <a:rPr lang="en-US" sz="2400"/>
              <a:t>Pace of sales slowing &amp; existing inventories building</a:t>
            </a:r>
          </a:p>
          <a:p>
            <a:pPr lvl="2"/>
            <a:r>
              <a:rPr lang="en-US" sz="2400"/>
              <a:t>Price appreciation rates slowing</a:t>
            </a:r>
          </a:p>
          <a:p>
            <a:pPr lvl="2"/>
            <a:r>
              <a:rPr lang="en-US" sz="2400"/>
              <a:t>Slowing demand also dragging down single-family home production</a:t>
            </a:r>
          </a:p>
          <a:p>
            <a:pPr lvl="1"/>
            <a:r>
              <a:rPr lang="en-US" sz="2400"/>
              <a:t>Rental markets staying tighter for longer </a:t>
            </a:r>
          </a:p>
          <a:p>
            <a:pPr lvl="2"/>
            <a:r>
              <a:rPr lang="en-US" sz="2400"/>
              <a:t>Rental demand slowing from record pace of 2021</a:t>
            </a:r>
          </a:p>
          <a:p>
            <a:pPr lvl="2"/>
            <a:r>
              <a:rPr lang="en-US" sz="2400"/>
              <a:t>Vacancy rates still low, rents still rising but pace of increase is moderating</a:t>
            </a:r>
          </a:p>
          <a:p>
            <a:pPr lvl="2"/>
            <a:r>
              <a:rPr lang="en-US" sz="2400"/>
              <a:t>Construction above 2021 levels and the pipeline of new units is still large so additional easing expected. </a:t>
            </a:r>
          </a:p>
          <a:p>
            <a:pPr marL="914400" lvl="2" indent="0">
              <a:buNone/>
            </a:pPr>
            <a:endParaRPr lang="en-US"/>
          </a:p>
          <a:p>
            <a:pPr lvl="2"/>
            <a:endParaRPr lang="en-US"/>
          </a:p>
          <a:p>
            <a:pPr marL="914400" lvl="2" indent="0">
              <a:buNone/>
            </a:pPr>
            <a:r>
              <a:rPr lang="en-US"/>
              <a:t> </a:t>
            </a:r>
          </a:p>
        </p:txBody>
      </p:sp>
      <p:sp>
        <p:nvSpPr>
          <p:cNvPr id="4" name="Text Placeholder 3">
            <a:extLst>
              <a:ext uri="{FF2B5EF4-FFF2-40B4-BE49-F238E27FC236}">
                <a16:creationId xmlns:a16="http://schemas.microsoft.com/office/drawing/2014/main" id="{3D8375CE-746E-48B7-BD8E-7BBC5BCAA6E1}"/>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3066295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9042E5C-D857-4CEB-AA3D-4F080384C5B8}"/>
              </a:ext>
            </a:extLst>
          </p:cNvPr>
          <p:cNvSpPr>
            <a:spLocks noGrp="1"/>
          </p:cNvSpPr>
          <p:nvPr>
            <p:ph type="title"/>
          </p:nvPr>
        </p:nvSpPr>
        <p:spPr/>
        <p:txBody>
          <a:bodyPr/>
          <a:lstStyle/>
          <a:p>
            <a:r>
              <a:rPr lang="en-US">
                <a:solidFill>
                  <a:srgbClr val="1F3B7A"/>
                </a:solidFill>
              </a:rPr>
              <a:t>State of the Nation’s Housing 2022: For More Information</a:t>
            </a:r>
          </a:p>
        </p:txBody>
      </p:sp>
      <p:sp>
        <p:nvSpPr>
          <p:cNvPr id="8" name="Content Placeholder 7">
            <a:extLst>
              <a:ext uri="{FF2B5EF4-FFF2-40B4-BE49-F238E27FC236}">
                <a16:creationId xmlns:a16="http://schemas.microsoft.com/office/drawing/2014/main" id="{EE1D549C-10F9-4417-B6AC-EF8CA23A69DF}"/>
              </a:ext>
            </a:extLst>
          </p:cNvPr>
          <p:cNvSpPr>
            <a:spLocks noGrp="1"/>
          </p:cNvSpPr>
          <p:nvPr>
            <p:ph idx="11"/>
          </p:nvPr>
        </p:nvSpPr>
        <p:spPr/>
        <p:txBody>
          <a:bodyPr/>
          <a:lstStyle/>
          <a:p>
            <a:r>
              <a:rPr lang="en-US" sz="2400">
                <a:hlinkClick r:id="rId3"/>
              </a:rPr>
              <a:t>https://www.jchs.harvard.edu/state-nations-housing-2022</a:t>
            </a:r>
            <a:endParaRPr lang="en-US" sz="2400"/>
          </a:p>
          <a:p>
            <a:endParaRPr lang="en-US" sz="2400"/>
          </a:p>
          <a:p>
            <a:r>
              <a:rPr lang="en-US" sz="2400"/>
              <a:t>Interactive Maps and Data</a:t>
            </a:r>
          </a:p>
          <a:p>
            <a:endParaRPr lang="en-US" sz="2400"/>
          </a:p>
          <a:p>
            <a:r>
              <a:rPr lang="en-US" sz="2400"/>
              <a:t>Webcast with moderated discussion</a:t>
            </a:r>
            <a:endParaRPr lang="en-US"/>
          </a:p>
        </p:txBody>
      </p:sp>
      <p:sp>
        <p:nvSpPr>
          <p:cNvPr id="9" name="Text Placeholder 8">
            <a:extLst>
              <a:ext uri="{FF2B5EF4-FFF2-40B4-BE49-F238E27FC236}">
                <a16:creationId xmlns:a16="http://schemas.microsoft.com/office/drawing/2014/main" id="{4EDF49C6-53D1-4E6F-B7F3-D5176AC35426}"/>
              </a:ext>
            </a:extLst>
          </p:cNvPr>
          <p:cNvSpPr>
            <a:spLocks noGrp="1"/>
          </p:cNvSpPr>
          <p:nvPr>
            <p:ph type="body" sz="quarter" idx="13"/>
          </p:nvPr>
        </p:nvSpPr>
        <p:spPr/>
        <p:txBody>
          <a:bodyPr/>
          <a:lstStyle/>
          <a:p>
            <a:endParaRPr lang="en-US"/>
          </a:p>
        </p:txBody>
      </p:sp>
      <p:pic>
        <p:nvPicPr>
          <p:cNvPr id="20" name="Picture 19" descr="A picture containing shape&#10;&#10;Description automatically generated">
            <a:extLst>
              <a:ext uri="{FF2B5EF4-FFF2-40B4-BE49-F238E27FC236}">
                <a16:creationId xmlns:a16="http://schemas.microsoft.com/office/drawing/2014/main" id="{C7E8373B-1148-4395-99E8-865F3DB2436F}"/>
              </a:ext>
            </a:extLst>
          </p:cNvPr>
          <p:cNvPicPr>
            <a:picLocks noChangeAspect="1"/>
          </p:cNvPicPr>
          <p:nvPr/>
        </p:nvPicPr>
        <p:blipFill>
          <a:blip r:embed="rId4"/>
          <a:stretch>
            <a:fillRect/>
          </a:stretch>
        </p:blipFill>
        <p:spPr>
          <a:xfrm>
            <a:off x="1487055" y="1441220"/>
            <a:ext cx="3176385" cy="4118710"/>
          </a:xfrm>
          <a:prstGeom prst="rect">
            <a:avLst/>
          </a:prstGeom>
        </p:spPr>
      </p:pic>
    </p:spTree>
    <p:extLst>
      <p:ext uri="{BB962C8B-B14F-4D97-AF65-F5344CB8AC3E}">
        <p14:creationId xmlns:p14="http://schemas.microsoft.com/office/powerpoint/2010/main" val="12066437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3971-E463-4D40-8474-431F272F3D43}"/>
              </a:ext>
            </a:extLst>
          </p:cNvPr>
          <p:cNvSpPr>
            <a:spLocks noGrp="1"/>
          </p:cNvSpPr>
          <p:nvPr>
            <p:ph type="ctrTitle"/>
          </p:nvPr>
        </p:nvSpPr>
        <p:spPr/>
        <p:txBody>
          <a:bodyPr/>
          <a:lstStyle/>
          <a:p>
            <a:r>
              <a:rPr lang="en-US"/>
              <a:t>Extra Slides</a:t>
            </a:r>
          </a:p>
        </p:txBody>
      </p:sp>
      <p:sp>
        <p:nvSpPr>
          <p:cNvPr id="3" name="Subtitle 2">
            <a:extLst>
              <a:ext uri="{FF2B5EF4-FFF2-40B4-BE49-F238E27FC236}">
                <a16:creationId xmlns:a16="http://schemas.microsoft.com/office/drawing/2014/main" id="{0A5DBAF5-AB74-4545-B779-A0366115BF2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5276673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060E2-DE98-4ED6-87DD-59480F9E4AE6}"/>
              </a:ext>
            </a:extLst>
          </p:cNvPr>
          <p:cNvSpPr>
            <a:spLocks noGrp="1"/>
          </p:cNvSpPr>
          <p:nvPr>
            <p:ph type="title"/>
          </p:nvPr>
        </p:nvSpPr>
        <p:spPr/>
        <p:txBody>
          <a:bodyPr/>
          <a:lstStyle/>
          <a:p>
            <a:r>
              <a:rPr lang="en-US">
                <a:solidFill>
                  <a:srgbClr val="003B71"/>
                </a:solidFill>
              </a:rPr>
              <a:t>Home Prices and Apartment Rents Soared to New Heights in 2021</a:t>
            </a:r>
          </a:p>
        </p:txBody>
      </p:sp>
      <p:graphicFrame>
        <p:nvGraphicFramePr>
          <p:cNvPr id="8" name="Content Placeholder 7">
            <a:extLst>
              <a:ext uri="{FF2B5EF4-FFF2-40B4-BE49-F238E27FC236}">
                <a16:creationId xmlns:a16="http://schemas.microsoft.com/office/drawing/2014/main" id="{2207FF35-FC1A-4940-9560-CB34B196775B}"/>
              </a:ext>
            </a:extLst>
          </p:cNvPr>
          <p:cNvGraphicFramePr>
            <a:graphicFrameLocks noGrp="1"/>
          </p:cNvGraphicFramePr>
          <p:nvPr>
            <p:ph idx="1"/>
          </p:nvPr>
        </p:nvGraphicFramePr>
        <p:xfrm>
          <a:off x="267854" y="1565771"/>
          <a:ext cx="11566879" cy="4203700"/>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Placeholder 8">
            <a:extLst>
              <a:ext uri="{FF2B5EF4-FFF2-40B4-BE49-F238E27FC236}">
                <a16:creationId xmlns:a16="http://schemas.microsoft.com/office/drawing/2014/main" id="{740BD953-740F-446E-8AA1-0FA1637B98DE}"/>
              </a:ext>
            </a:extLst>
          </p:cNvPr>
          <p:cNvSpPr>
            <a:spLocks noGrp="1"/>
          </p:cNvSpPr>
          <p:nvPr>
            <p:ph type="body" sz="quarter" idx="10"/>
          </p:nvPr>
        </p:nvSpPr>
        <p:spPr/>
        <p:txBody>
          <a:bodyPr/>
          <a:lstStyle/>
          <a:p>
            <a:r>
              <a:rPr lang="en-US"/>
              <a:t>Note: CoStar same-store rents are for professionally managed market-rate apartments in buildings with five or more units.</a:t>
            </a:r>
          </a:p>
          <a:p>
            <a:r>
              <a:rPr lang="en-US"/>
              <a:t>Source: JCHS tabulations of CoStar data; S&amp;P CoreLogic Case-Shiller US National Home Price Index.</a:t>
            </a:r>
          </a:p>
        </p:txBody>
      </p:sp>
    </p:spTree>
    <p:extLst>
      <p:ext uri="{BB962C8B-B14F-4D97-AF65-F5344CB8AC3E}">
        <p14:creationId xmlns:p14="http://schemas.microsoft.com/office/powerpoint/2010/main" val="32735494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F1C5C55-2182-4222-94D4-9AE57FA49E01}"/>
              </a:ext>
            </a:extLst>
          </p:cNvPr>
          <p:cNvSpPr/>
          <p:nvPr/>
        </p:nvSpPr>
        <p:spPr>
          <a:xfrm>
            <a:off x="9528049" y="1838227"/>
            <a:ext cx="2203306" cy="335122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Content Placeholder 7">
            <a:extLst>
              <a:ext uri="{FF2B5EF4-FFF2-40B4-BE49-F238E27FC236}">
                <a16:creationId xmlns:a16="http://schemas.microsoft.com/office/drawing/2014/main" id="{70AA8948-D3BE-4684-9982-2236358D42A8}"/>
              </a:ext>
            </a:extLst>
          </p:cNvPr>
          <p:cNvGraphicFramePr>
            <a:graphicFrameLocks noGrp="1"/>
          </p:cNvGraphicFramePr>
          <p:nvPr>
            <p:ph idx="1"/>
          </p:nvPr>
        </p:nvGraphicFramePr>
        <p:xfrm>
          <a:off x="312737" y="1668544"/>
          <a:ext cx="11566878" cy="4362801"/>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007FB942-CA43-43CC-B7C3-27DED21553AD}"/>
              </a:ext>
            </a:extLst>
          </p:cNvPr>
          <p:cNvSpPr>
            <a:spLocks noGrp="1"/>
          </p:cNvSpPr>
          <p:nvPr>
            <p:ph type="title"/>
          </p:nvPr>
        </p:nvSpPr>
        <p:spPr>
          <a:xfrm>
            <a:off x="267855" y="389129"/>
            <a:ext cx="11566879" cy="822943"/>
          </a:xfrm>
        </p:spPr>
        <p:txBody>
          <a:bodyPr/>
          <a:lstStyle/>
          <a:p>
            <a:r>
              <a:rPr lang="en-US">
                <a:solidFill>
                  <a:srgbClr val="003B71"/>
                </a:solidFill>
              </a:rPr>
              <a:t>Cost Burden Rates Increased for Households at All Income Levels in 2020</a:t>
            </a:r>
          </a:p>
        </p:txBody>
      </p:sp>
      <p:sp>
        <p:nvSpPr>
          <p:cNvPr id="5" name="Text Placeholder 4">
            <a:extLst>
              <a:ext uri="{FF2B5EF4-FFF2-40B4-BE49-F238E27FC236}">
                <a16:creationId xmlns:a16="http://schemas.microsoft.com/office/drawing/2014/main" id="{ED4025DB-D64B-412E-B4FC-BB214F42461B}"/>
              </a:ext>
            </a:extLst>
          </p:cNvPr>
          <p:cNvSpPr>
            <a:spLocks noGrp="1"/>
          </p:cNvSpPr>
          <p:nvPr>
            <p:ph type="body" sz="quarter" idx="11"/>
          </p:nvPr>
        </p:nvSpPr>
        <p:spPr/>
        <p:txBody>
          <a:bodyPr/>
          <a:lstStyle/>
          <a:p>
            <a:r>
              <a:rPr lang="en-US"/>
              <a:t>Notes: Incomes are adjusted for inflation using the CPI-U for All Items. Cost-burdened households pay more than 30% of income for housing.</a:t>
            </a:r>
          </a:p>
          <a:p>
            <a:r>
              <a:rPr lang="en-US"/>
              <a:t>Source: JCHS tabulations of US Census Bureau, American Community Survey 1-Year Estimates using experimental weights.</a:t>
            </a:r>
          </a:p>
        </p:txBody>
      </p:sp>
      <p:sp>
        <p:nvSpPr>
          <p:cNvPr id="9" name="TextBox 8">
            <a:extLst>
              <a:ext uri="{FF2B5EF4-FFF2-40B4-BE49-F238E27FC236}">
                <a16:creationId xmlns:a16="http://schemas.microsoft.com/office/drawing/2014/main" id="{77ADD73E-894E-4FBC-AA56-55FC6F91D0FB}"/>
              </a:ext>
            </a:extLst>
          </p:cNvPr>
          <p:cNvSpPr txBox="1"/>
          <p:nvPr/>
        </p:nvSpPr>
        <p:spPr>
          <a:xfrm>
            <a:off x="267855" y="1237963"/>
            <a:ext cx="5190836" cy="307777"/>
          </a:xfrm>
          <a:prstGeom prst="rect">
            <a:avLst/>
          </a:prstGeom>
          <a:noFill/>
        </p:spPr>
        <p:txBody>
          <a:bodyPr wrap="square" rtlCol="0">
            <a:spAutoFit/>
          </a:bodyPr>
          <a:lstStyle/>
          <a:p>
            <a:r>
              <a:rPr lang="en-US" sz="1400" b="1">
                <a:solidFill>
                  <a:srgbClr val="000000"/>
                </a:solidFill>
              </a:rPr>
              <a:t>Share of Households with Cost Burdens (Percent)</a:t>
            </a:r>
          </a:p>
        </p:txBody>
      </p:sp>
    </p:spTree>
    <p:extLst>
      <p:ext uri="{BB962C8B-B14F-4D97-AF65-F5344CB8AC3E}">
        <p14:creationId xmlns:p14="http://schemas.microsoft.com/office/powerpoint/2010/main" val="32034530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ontent Placeholder 11">
            <a:extLst>
              <a:ext uri="{FF2B5EF4-FFF2-40B4-BE49-F238E27FC236}">
                <a16:creationId xmlns:a16="http://schemas.microsoft.com/office/drawing/2014/main" id="{C2B98E03-E681-4CB8-8FEC-EF52A1CC0058}"/>
              </a:ext>
            </a:extLst>
          </p:cNvPr>
          <p:cNvGraphicFramePr>
            <a:graphicFrameLocks noGrp="1"/>
          </p:cNvGraphicFramePr>
          <p:nvPr>
            <p:ph idx="1"/>
          </p:nvPr>
        </p:nvGraphicFramePr>
        <p:xfrm>
          <a:off x="268288" y="1573213"/>
          <a:ext cx="11566525" cy="4454362"/>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a:extLst>
              <a:ext uri="{FF2B5EF4-FFF2-40B4-BE49-F238E27FC236}">
                <a16:creationId xmlns:a16="http://schemas.microsoft.com/office/drawing/2014/main" id="{0A70CF32-8687-439F-95AF-A6A1900B8E3D}"/>
              </a:ext>
            </a:extLst>
          </p:cNvPr>
          <p:cNvSpPr/>
          <p:nvPr/>
        </p:nvSpPr>
        <p:spPr>
          <a:xfrm>
            <a:off x="803668" y="2026763"/>
            <a:ext cx="2062080" cy="3646476"/>
          </a:xfrm>
          <a:prstGeom prst="rect">
            <a:avLst/>
          </a:prstGeom>
          <a:solidFill>
            <a:schemeClr val="accent4">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9F236CE-A725-4216-A4DE-90E22AA8EAA0}"/>
              </a:ext>
            </a:extLst>
          </p:cNvPr>
          <p:cNvSpPr/>
          <p:nvPr/>
        </p:nvSpPr>
        <p:spPr>
          <a:xfrm>
            <a:off x="6711885" y="2026763"/>
            <a:ext cx="3987538" cy="3731317"/>
          </a:xfrm>
          <a:prstGeom prst="rect">
            <a:avLst/>
          </a:prstGeom>
          <a:solidFill>
            <a:schemeClr val="accent4">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60F9F4-D01C-4A1C-9CAA-2CD423A43C06}"/>
              </a:ext>
            </a:extLst>
          </p:cNvPr>
          <p:cNvSpPr>
            <a:spLocks noGrp="1"/>
          </p:cNvSpPr>
          <p:nvPr>
            <p:ph type="title"/>
          </p:nvPr>
        </p:nvSpPr>
        <p:spPr>
          <a:xfrm>
            <a:off x="267855" y="365125"/>
            <a:ext cx="11566525" cy="1068259"/>
          </a:xfrm>
        </p:spPr>
        <p:txBody>
          <a:bodyPr/>
          <a:lstStyle/>
          <a:p>
            <a:r>
              <a:rPr lang="en-US">
                <a:solidFill>
                  <a:srgbClr val="003B71"/>
                </a:solidFill>
              </a:rPr>
              <a:t>Cost Burdens Are Widespread among Renters, Lower-Income Households, and Households of Color </a:t>
            </a:r>
          </a:p>
        </p:txBody>
      </p:sp>
      <p:sp>
        <p:nvSpPr>
          <p:cNvPr id="4" name="Text Placeholder 3">
            <a:extLst>
              <a:ext uri="{FF2B5EF4-FFF2-40B4-BE49-F238E27FC236}">
                <a16:creationId xmlns:a16="http://schemas.microsoft.com/office/drawing/2014/main" id="{FE45EA0B-6BE1-496F-99CF-678B54ADB731}"/>
              </a:ext>
            </a:extLst>
          </p:cNvPr>
          <p:cNvSpPr>
            <a:spLocks noGrp="1"/>
          </p:cNvSpPr>
          <p:nvPr>
            <p:ph type="body" sz="quarter" idx="10"/>
          </p:nvPr>
        </p:nvSpPr>
        <p:spPr>
          <a:xfrm>
            <a:off x="239636" y="6027575"/>
            <a:ext cx="10742349" cy="533511"/>
          </a:xfrm>
        </p:spPr>
        <p:txBody>
          <a:bodyPr/>
          <a:lstStyle/>
          <a:p>
            <a:r>
              <a:rPr lang="en-US"/>
              <a:t>Notes: Moderately (Severely) cost-burdened households spend 30–50% (more than 50%) of incomes on housing costs. Black, Asian, and white householders are non-Hispanic. Hispanic householders may be of any race(s).</a:t>
            </a:r>
          </a:p>
          <a:p>
            <a:r>
              <a:rPr lang="en-US"/>
              <a:t>Source: JCHS tabulations of US Census Bureau, 2020 American Community Survey 1-Year Estimates using experimental weights.</a:t>
            </a:r>
          </a:p>
        </p:txBody>
      </p:sp>
      <p:sp>
        <p:nvSpPr>
          <p:cNvPr id="5" name="TextBox 4">
            <a:extLst>
              <a:ext uri="{FF2B5EF4-FFF2-40B4-BE49-F238E27FC236}">
                <a16:creationId xmlns:a16="http://schemas.microsoft.com/office/drawing/2014/main" id="{C761DC49-8BFD-4970-8849-815BC841AFFC}"/>
              </a:ext>
            </a:extLst>
          </p:cNvPr>
          <p:cNvSpPr txBox="1"/>
          <p:nvPr/>
        </p:nvSpPr>
        <p:spPr>
          <a:xfrm>
            <a:off x="1108247" y="5320798"/>
            <a:ext cx="1498862" cy="307777"/>
          </a:xfrm>
          <a:prstGeom prst="rect">
            <a:avLst/>
          </a:prstGeom>
          <a:noFill/>
        </p:spPr>
        <p:txBody>
          <a:bodyPr wrap="square" rtlCol="0">
            <a:spAutoFit/>
          </a:bodyPr>
          <a:lstStyle/>
          <a:p>
            <a:pPr algn="ctr"/>
            <a:r>
              <a:rPr lang="en-US" sz="1400" b="1">
                <a:solidFill>
                  <a:schemeClr val="tx1">
                    <a:lumMod val="50000"/>
                  </a:schemeClr>
                </a:solidFill>
              </a:rPr>
              <a:t>Tenure</a:t>
            </a:r>
          </a:p>
        </p:txBody>
      </p:sp>
      <p:sp>
        <p:nvSpPr>
          <p:cNvPr id="13" name="TextBox 4">
            <a:extLst>
              <a:ext uri="{FF2B5EF4-FFF2-40B4-BE49-F238E27FC236}">
                <a16:creationId xmlns:a16="http://schemas.microsoft.com/office/drawing/2014/main" id="{5E5DEC19-C2D0-435F-AB76-827A279BC4FB}"/>
              </a:ext>
            </a:extLst>
          </p:cNvPr>
          <p:cNvSpPr txBox="1"/>
          <p:nvPr/>
        </p:nvSpPr>
        <p:spPr>
          <a:xfrm>
            <a:off x="3757776" y="5365487"/>
            <a:ext cx="2062080" cy="30775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b="1">
                <a:solidFill>
                  <a:schemeClr val="tx1">
                    <a:lumMod val="50000"/>
                  </a:schemeClr>
                </a:solidFill>
              </a:rPr>
              <a:t>Household Income</a:t>
            </a:r>
          </a:p>
        </p:txBody>
      </p:sp>
      <p:sp>
        <p:nvSpPr>
          <p:cNvPr id="14" name="TextBox 4">
            <a:extLst>
              <a:ext uri="{FF2B5EF4-FFF2-40B4-BE49-F238E27FC236}">
                <a16:creationId xmlns:a16="http://schemas.microsoft.com/office/drawing/2014/main" id="{E58DF5C5-9F48-464F-8B60-C4B018AE61C5}"/>
              </a:ext>
            </a:extLst>
          </p:cNvPr>
          <p:cNvSpPr txBox="1"/>
          <p:nvPr/>
        </p:nvSpPr>
        <p:spPr>
          <a:xfrm>
            <a:off x="7845867" y="5320778"/>
            <a:ext cx="2062080" cy="307797"/>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b="1">
                <a:solidFill>
                  <a:schemeClr val="tx1">
                    <a:lumMod val="50000"/>
                  </a:schemeClr>
                </a:solidFill>
              </a:rPr>
              <a:t>Race/Ethnicity</a:t>
            </a:r>
          </a:p>
        </p:txBody>
      </p:sp>
    </p:spTree>
    <p:extLst>
      <p:ext uri="{BB962C8B-B14F-4D97-AF65-F5344CB8AC3E}">
        <p14:creationId xmlns:p14="http://schemas.microsoft.com/office/powerpoint/2010/main" val="16739791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B63A2E-21B0-4047-984A-B17F7962BBAF}"/>
              </a:ext>
            </a:extLst>
          </p:cNvPr>
          <p:cNvSpPr/>
          <p:nvPr/>
        </p:nvSpPr>
        <p:spPr>
          <a:xfrm>
            <a:off x="10586301" y="2150075"/>
            <a:ext cx="1078477" cy="2755299"/>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FDD2E57-6DB2-403D-A65C-27E352E4F9C8}"/>
              </a:ext>
            </a:extLst>
          </p:cNvPr>
          <p:cNvSpPr/>
          <p:nvPr/>
        </p:nvSpPr>
        <p:spPr>
          <a:xfrm>
            <a:off x="847728" y="2150073"/>
            <a:ext cx="5402243" cy="275530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ontent Placeholder 6">
            <a:extLst>
              <a:ext uri="{FF2B5EF4-FFF2-40B4-BE49-F238E27FC236}">
                <a16:creationId xmlns:a16="http://schemas.microsoft.com/office/drawing/2014/main" id="{978AD263-57E4-4D81-BE4E-BBD08DFE366F}"/>
              </a:ext>
            </a:extLst>
          </p:cNvPr>
          <p:cNvGraphicFramePr>
            <a:graphicFrameLocks noGrp="1"/>
          </p:cNvGraphicFramePr>
          <p:nvPr>
            <p:ph idx="1"/>
          </p:nvPr>
        </p:nvGraphicFramePr>
        <p:xfrm>
          <a:off x="267855" y="1573213"/>
          <a:ext cx="11566525" cy="42037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19A23D90-5159-46CB-B38E-7CE7BE881E6B}"/>
              </a:ext>
            </a:extLst>
          </p:cNvPr>
          <p:cNvSpPr>
            <a:spLocks noGrp="1"/>
          </p:cNvSpPr>
          <p:nvPr>
            <p:ph type="title"/>
          </p:nvPr>
        </p:nvSpPr>
        <p:spPr/>
        <p:txBody>
          <a:bodyPr/>
          <a:lstStyle/>
          <a:p>
            <a:r>
              <a:rPr lang="en-US">
                <a:solidFill>
                  <a:srgbClr val="003B71"/>
                </a:solidFill>
              </a:rPr>
              <a:t>Many Lower-Income Households and Households of Color Still Struggled to Pay Rent in Early 2022</a:t>
            </a:r>
          </a:p>
        </p:txBody>
      </p:sp>
      <p:sp>
        <p:nvSpPr>
          <p:cNvPr id="4" name="Text Placeholder 3">
            <a:extLst>
              <a:ext uri="{FF2B5EF4-FFF2-40B4-BE49-F238E27FC236}">
                <a16:creationId xmlns:a16="http://schemas.microsoft.com/office/drawing/2014/main" id="{657C1D91-DB9F-4C40-8584-7D7954D4CB25}"/>
              </a:ext>
            </a:extLst>
          </p:cNvPr>
          <p:cNvSpPr>
            <a:spLocks noGrp="1"/>
          </p:cNvSpPr>
          <p:nvPr>
            <p:ph type="body" sz="quarter" idx="10"/>
          </p:nvPr>
        </p:nvSpPr>
        <p:spPr/>
        <p:txBody>
          <a:bodyPr/>
          <a:lstStyle/>
          <a:p>
            <a:r>
              <a:rPr lang="en-US"/>
              <a:t>Notes: Households behind on rent reported that they were not caught up at the time of the survey. Black, Asian, and white householders are non-Hispanic. Hispanic householders may be of any race(s).</a:t>
            </a:r>
          </a:p>
          <a:p>
            <a:r>
              <a:rPr lang="en-US"/>
              <a:t>Source: JCHS tabulations of US Census Bureau, Household Pulse Survey Week 48, July 27-August 8, 2022.</a:t>
            </a:r>
          </a:p>
        </p:txBody>
      </p:sp>
    </p:spTree>
    <p:extLst>
      <p:ext uri="{BB962C8B-B14F-4D97-AF65-F5344CB8AC3E}">
        <p14:creationId xmlns:p14="http://schemas.microsoft.com/office/powerpoint/2010/main" val="36778398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Map&#10;&#10;Description automatically generated">
            <a:extLst>
              <a:ext uri="{FF2B5EF4-FFF2-40B4-BE49-F238E27FC236}">
                <a16:creationId xmlns:a16="http://schemas.microsoft.com/office/drawing/2014/main" id="{CADF1B07-BE6A-4110-9E8D-88F1ECB00762}"/>
              </a:ext>
            </a:extLst>
          </p:cNvPr>
          <p:cNvPicPr>
            <a:picLocks noChangeAspect="1"/>
          </p:cNvPicPr>
          <p:nvPr/>
        </p:nvPicPr>
        <p:blipFill rotWithShape="1">
          <a:blip r:embed="rId2"/>
          <a:srcRect l="3584" t="4310" r="9829" b="14954"/>
          <a:stretch/>
        </p:blipFill>
        <p:spPr>
          <a:xfrm>
            <a:off x="466886" y="1213686"/>
            <a:ext cx="6737155" cy="4854225"/>
          </a:xfrm>
          <a:prstGeom prst="rect">
            <a:avLst/>
          </a:prstGeom>
        </p:spPr>
      </p:pic>
      <p:sp>
        <p:nvSpPr>
          <p:cNvPr id="2" name="Title 1">
            <a:extLst>
              <a:ext uri="{FF2B5EF4-FFF2-40B4-BE49-F238E27FC236}">
                <a16:creationId xmlns:a16="http://schemas.microsoft.com/office/drawing/2014/main" id="{42E7516F-EC26-4F53-89F3-FF1BF64E86A9}"/>
              </a:ext>
            </a:extLst>
          </p:cNvPr>
          <p:cNvSpPr>
            <a:spLocks noGrp="1"/>
          </p:cNvSpPr>
          <p:nvPr>
            <p:ph type="title"/>
          </p:nvPr>
        </p:nvSpPr>
        <p:spPr>
          <a:xfrm>
            <a:off x="267855" y="529500"/>
            <a:ext cx="11566879" cy="684186"/>
          </a:xfrm>
        </p:spPr>
        <p:txBody>
          <a:bodyPr/>
          <a:lstStyle/>
          <a:p>
            <a:r>
              <a:rPr lang="en-US" sz="2800">
                <a:solidFill>
                  <a:srgbClr val="003B71"/>
                </a:solidFill>
              </a:rPr>
              <a:t>Homeowners in Much of the Country Continued to Benefit from Huge Equity Gains</a:t>
            </a:r>
          </a:p>
        </p:txBody>
      </p:sp>
      <p:sp>
        <p:nvSpPr>
          <p:cNvPr id="5" name="Text Placeholder 4">
            <a:extLst>
              <a:ext uri="{FF2B5EF4-FFF2-40B4-BE49-F238E27FC236}">
                <a16:creationId xmlns:a16="http://schemas.microsoft.com/office/drawing/2014/main" id="{3FCE5DA3-8BB4-4B9A-B36D-9D200FFBAB72}"/>
              </a:ext>
            </a:extLst>
          </p:cNvPr>
          <p:cNvSpPr>
            <a:spLocks noGrp="1"/>
          </p:cNvSpPr>
          <p:nvPr>
            <p:ph type="body" sz="quarter" idx="11"/>
          </p:nvPr>
        </p:nvSpPr>
        <p:spPr>
          <a:xfrm>
            <a:off x="267855" y="6067911"/>
            <a:ext cx="10742349" cy="421263"/>
          </a:xfrm>
        </p:spPr>
        <p:txBody>
          <a:bodyPr/>
          <a:lstStyle/>
          <a:p>
            <a:r>
              <a:rPr lang="en-US"/>
              <a:t>Source: CoreLogic Homeowner Equity Insights.</a:t>
            </a:r>
          </a:p>
        </p:txBody>
      </p:sp>
      <p:grpSp>
        <p:nvGrpSpPr>
          <p:cNvPr id="9" name="Group 4">
            <a:extLst>
              <a:ext uri="{FF2B5EF4-FFF2-40B4-BE49-F238E27FC236}">
                <a16:creationId xmlns:a16="http://schemas.microsoft.com/office/drawing/2014/main" id="{F0E94F5F-F78B-42D2-863A-5ED80125965C}"/>
              </a:ext>
            </a:extLst>
          </p:cNvPr>
          <p:cNvGrpSpPr>
            <a:grpSpLocks noChangeAspect="1"/>
          </p:cNvGrpSpPr>
          <p:nvPr/>
        </p:nvGrpSpPr>
        <p:grpSpPr bwMode="auto">
          <a:xfrm>
            <a:off x="6680724" y="4602499"/>
            <a:ext cx="4564499" cy="1825900"/>
            <a:chOff x="4958" y="2031"/>
            <a:chExt cx="2426" cy="1643"/>
          </a:xfrm>
        </p:grpSpPr>
        <p:sp>
          <p:nvSpPr>
            <p:cNvPr id="10" name="AutoShape 3">
              <a:extLst>
                <a:ext uri="{FF2B5EF4-FFF2-40B4-BE49-F238E27FC236}">
                  <a16:creationId xmlns:a16="http://schemas.microsoft.com/office/drawing/2014/main" id="{49683C58-E93C-4439-A3F8-87A6CB71FBFA}"/>
                </a:ext>
              </a:extLst>
            </p:cNvPr>
            <p:cNvSpPr>
              <a:spLocks noChangeAspect="1" noChangeArrowheads="1" noTextEdit="1"/>
            </p:cNvSpPr>
            <p:nvPr/>
          </p:nvSpPr>
          <p:spPr bwMode="auto">
            <a:xfrm>
              <a:off x="4958" y="2035"/>
              <a:ext cx="2177" cy="1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Rectangle 5">
              <a:extLst>
                <a:ext uri="{FF2B5EF4-FFF2-40B4-BE49-F238E27FC236}">
                  <a16:creationId xmlns:a16="http://schemas.microsoft.com/office/drawing/2014/main" id="{566F9472-F6C8-47BD-8A82-AD8FBA9B2732}"/>
                </a:ext>
              </a:extLst>
            </p:cNvPr>
            <p:cNvSpPr>
              <a:spLocks noChangeArrowheads="1"/>
            </p:cNvSpPr>
            <p:nvPr/>
          </p:nvSpPr>
          <p:spPr bwMode="auto">
            <a:xfrm>
              <a:off x="4959" y="2031"/>
              <a:ext cx="1988"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000000"/>
                  </a:solidFill>
                  <a:effectLst/>
                  <a:latin typeface="Arial" panose="020B0604020202020204" pitchFamily="34" charset="0"/>
                </a:rPr>
                <a:t>Average Equity Gain (Dollars)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 name="Rectangle 6">
              <a:extLst>
                <a:ext uri="{FF2B5EF4-FFF2-40B4-BE49-F238E27FC236}">
                  <a16:creationId xmlns:a16="http://schemas.microsoft.com/office/drawing/2014/main" id="{5C6888D1-CD2D-40C7-93E9-D72C1E5C8EE0}"/>
                </a:ext>
              </a:extLst>
            </p:cNvPr>
            <p:cNvSpPr>
              <a:spLocks noChangeArrowheads="1"/>
            </p:cNvSpPr>
            <p:nvPr/>
          </p:nvSpPr>
          <p:spPr bwMode="auto">
            <a:xfrm>
              <a:off x="6509" y="2039"/>
              <a:ext cx="875"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000000"/>
                  </a:solidFill>
                  <a:effectLst/>
                  <a:latin typeface="Arial" panose="020B0604020202020204" pitchFamily="34" charset="0"/>
                </a:rPr>
                <a:t>2020:4–2021:4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 name="Rectangle 7">
              <a:extLst>
                <a:ext uri="{FF2B5EF4-FFF2-40B4-BE49-F238E27FC236}">
                  <a16:creationId xmlns:a16="http://schemas.microsoft.com/office/drawing/2014/main" id="{3643E423-85C5-495E-9BFE-9F853F6B645E}"/>
                </a:ext>
              </a:extLst>
            </p:cNvPr>
            <p:cNvSpPr>
              <a:spLocks noChangeArrowheads="1"/>
            </p:cNvSpPr>
            <p:nvPr/>
          </p:nvSpPr>
          <p:spPr bwMode="auto">
            <a:xfrm>
              <a:off x="4959" y="2440"/>
              <a:ext cx="380" cy="191"/>
            </a:xfrm>
            <a:prstGeom prst="rect">
              <a:avLst/>
            </a:prstGeom>
            <a:solidFill>
              <a:srgbClr val="003B71"/>
            </a:solidFill>
            <a:ln w="6350">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 name="Rectangle 8">
              <a:extLst>
                <a:ext uri="{FF2B5EF4-FFF2-40B4-BE49-F238E27FC236}">
                  <a16:creationId xmlns:a16="http://schemas.microsoft.com/office/drawing/2014/main" id="{90DAA5DE-B4A7-4ED4-8EAF-F1BB77AE1F99}"/>
                </a:ext>
              </a:extLst>
            </p:cNvPr>
            <p:cNvSpPr>
              <a:spLocks noChangeArrowheads="1"/>
            </p:cNvSpPr>
            <p:nvPr/>
          </p:nvSpPr>
          <p:spPr bwMode="auto">
            <a:xfrm>
              <a:off x="5407" y="2475"/>
              <a:ext cx="1751"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Arial" panose="020B0604020202020204" pitchFamily="34" charset="0"/>
                </a:rPr>
                <a:t>Under 30,000 (Down to 11,000)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Rectangle 9">
              <a:extLst>
                <a:ext uri="{FF2B5EF4-FFF2-40B4-BE49-F238E27FC236}">
                  <a16:creationId xmlns:a16="http://schemas.microsoft.com/office/drawing/2014/main" id="{38B1823C-8DF1-402C-8A88-3EED449A03EA}"/>
                </a:ext>
              </a:extLst>
            </p:cNvPr>
            <p:cNvSpPr>
              <a:spLocks noChangeArrowheads="1"/>
            </p:cNvSpPr>
            <p:nvPr/>
          </p:nvSpPr>
          <p:spPr bwMode="auto">
            <a:xfrm>
              <a:off x="4959" y="2700"/>
              <a:ext cx="380" cy="191"/>
            </a:xfrm>
            <a:prstGeom prst="rect">
              <a:avLst/>
            </a:prstGeom>
            <a:solidFill>
              <a:srgbClr val="82C5EC"/>
            </a:solidFill>
            <a:ln w="6350">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 name="Rectangle 10">
              <a:extLst>
                <a:ext uri="{FF2B5EF4-FFF2-40B4-BE49-F238E27FC236}">
                  <a16:creationId xmlns:a16="http://schemas.microsoft.com/office/drawing/2014/main" id="{58A28508-C424-44A7-827E-57D1DBC1577A}"/>
                </a:ext>
              </a:extLst>
            </p:cNvPr>
            <p:cNvSpPr>
              <a:spLocks noChangeArrowheads="1"/>
            </p:cNvSpPr>
            <p:nvPr/>
          </p:nvSpPr>
          <p:spPr bwMode="auto">
            <a:xfrm>
              <a:off x="5407" y="2735"/>
              <a:ext cx="820"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Arial" panose="020B0604020202020204" pitchFamily="34" charset="0"/>
                </a:rPr>
                <a:t>30,000-59,999</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 name="Rectangle 11">
              <a:extLst>
                <a:ext uri="{FF2B5EF4-FFF2-40B4-BE49-F238E27FC236}">
                  <a16:creationId xmlns:a16="http://schemas.microsoft.com/office/drawing/2014/main" id="{17FB77DD-E1BB-48B1-BDFA-5122C8771E49}"/>
                </a:ext>
              </a:extLst>
            </p:cNvPr>
            <p:cNvSpPr>
              <a:spLocks noChangeArrowheads="1"/>
            </p:cNvSpPr>
            <p:nvPr/>
          </p:nvSpPr>
          <p:spPr bwMode="auto">
            <a:xfrm>
              <a:off x="4959" y="2960"/>
              <a:ext cx="380" cy="191"/>
            </a:xfrm>
            <a:prstGeom prst="rect">
              <a:avLst/>
            </a:prstGeom>
            <a:solidFill>
              <a:srgbClr val="FFE5AD"/>
            </a:solidFill>
            <a:ln w="6350">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 name="Rectangle 12">
              <a:extLst>
                <a:ext uri="{FF2B5EF4-FFF2-40B4-BE49-F238E27FC236}">
                  <a16:creationId xmlns:a16="http://schemas.microsoft.com/office/drawing/2014/main" id="{CB5CD322-3095-42F9-B11D-3CF677E7E41E}"/>
                </a:ext>
              </a:extLst>
            </p:cNvPr>
            <p:cNvSpPr>
              <a:spLocks noChangeArrowheads="1"/>
            </p:cNvSpPr>
            <p:nvPr/>
          </p:nvSpPr>
          <p:spPr bwMode="auto">
            <a:xfrm>
              <a:off x="5407" y="2994"/>
              <a:ext cx="820"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Arial" panose="020B0604020202020204" pitchFamily="34" charset="0"/>
                </a:rPr>
                <a:t>60,000-89,999</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 name="Rectangle 13">
              <a:extLst>
                <a:ext uri="{FF2B5EF4-FFF2-40B4-BE49-F238E27FC236}">
                  <a16:creationId xmlns:a16="http://schemas.microsoft.com/office/drawing/2014/main" id="{756385C2-E183-419B-A011-370F7B7B869E}"/>
                </a:ext>
              </a:extLst>
            </p:cNvPr>
            <p:cNvSpPr>
              <a:spLocks noChangeArrowheads="1"/>
            </p:cNvSpPr>
            <p:nvPr/>
          </p:nvSpPr>
          <p:spPr bwMode="auto">
            <a:xfrm>
              <a:off x="4959" y="3219"/>
              <a:ext cx="380" cy="191"/>
            </a:xfrm>
            <a:prstGeom prst="rect">
              <a:avLst/>
            </a:prstGeom>
            <a:solidFill>
              <a:srgbClr val="FF4D00"/>
            </a:solidFill>
            <a:ln w="6350">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 name="Rectangle 14">
              <a:extLst>
                <a:ext uri="{FF2B5EF4-FFF2-40B4-BE49-F238E27FC236}">
                  <a16:creationId xmlns:a16="http://schemas.microsoft.com/office/drawing/2014/main" id="{E37CDAA7-A1D7-4450-A937-436A98511BFB}"/>
                </a:ext>
              </a:extLst>
            </p:cNvPr>
            <p:cNvSpPr>
              <a:spLocks noChangeArrowheads="1"/>
            </p:cNvSpPr>
            <p:nvPr/>
          </p:nvSpPr>
          <p:spPr bwMode="auto">
            <a:xfrm>
              <a:off x="5407" y="3254"/>
              <a:ext cx="1798"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Arial" panose="020B0604020202020204" pitchFamily="34" charset="0"/>
                </a:rPr>
                <a:t>90,000 and Over (Up to 128,000)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 name="Rectangle 15">
              <a:extLst>
                <a:ext uri="{FF2B5EF4-FFF2-40B4-BE49-F238E27FC236}">
                  <a16:creationId xmlns:a16="http://schemas.microsoft.com/office/drawing/2014/main" id="{D43FE62B-0D05-41CC-9A45-6881C3E1BAF9}"/>
                </a:ext>
              </a:extLst>
            </p:cNvPr>
            <p:cNvSpPr>
              <a:spLocks noChangeArrowheads="1"/>
            </p:cNvSpPr>
            <p:nvPr/>
          </p:nvSpPr>
          <p:spPr bwMode="auto">
            <a:xfrm>
              <a:off x="4959" y="3479"/>
              <a:ext cx="380" cy="191"/>
            </a:xfrm>
            <a:prstGeom prst="rect">
              <a:avLst/>
            </a:prstGeom>
            <a:solidFill>
              <a:srgbClr val="E5E4D2"/>
            </a:solidFill>
            <a:ln w="6350">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 name="Rectangle 16">
              <a:extLst>
                <a:ext uri="{FF2B5EF4-FFF2-40B4-BE49-F238E27FC236}">
                  <a16:creationId xmlns:a16="http://schemas.microsoft.com/office/drawing/2014/main" id="{54C32A53-6797-4348-8FBD-E3F551D40347}"/>
                </a:ext>
              </a:extLst>
            </p:cNvPr>
            <p:cNvSpPr>
              <a:spLocks noChangeArrowheads="1"/>
            </p:cNvSpPr>
            <p:nvPr/>
          </p:nvSpPr>
          <p:spPr bwMode="auto">
            <a:xfrm>
              <a:off x="5407" y="3513"/>
              <a:ext cx="905"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Arial" panose="020B0604020202020204" pitchFamily="34" charset="0"/>
                </a:rPr>
                <a:t>Insufficient Data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graphicFrame>
        <p:nvGraphicFramePr>
          <p:cNvPr id="6" name="Chart 5">
            <a:extLst>
              <a:ext uri="{FF2B5EF4-FFF2-40B4-BE49-F238E27FC236}">
                <a16:creationId xmlns:a16="http://schemas.microsoft.com/office/drawing/2014/main" id="{82950F3A-F42F-4F83-B996-97635A57A87C}"/>
              </a:ext>
            </a:extLst>
          </p:cNvPr>
          <p:cNvGraphicFramePr/>
          <p:nvPr/>
        </p:nvGraphicFramePr>
        <p:xfrm>
          <a:off x="7984708" y="1262129"/>
          <a:ext cx="3740406" cy="276854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383195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9F29F-C1B0-4EA4-AEDA-B2C7B4AA685F}"/>
              </a:ext>
            </a:extLst>
          </p:cNvPr>
          <p:cNvSpPr>
            <a:spLocks noGrp="1"/>
          </p:cNvSpPr>
          <p:nvPr>
            <p:ph type="title"/>
          </p:nvPr>
        </p:nvSpPr>
        <p:spPr>
          <a:xfrm>
            <a:off x="267855" y="574068"/>
            <a:ext cx="11566879" cy="890253"/>
          </a:xfrm>
        </p:spPr>
        <p:txBody>
          <a:bodyPr/>
          <a:lstStyle/>
          <a:p>
            <a:r>
              <a:rPr lang="en-US" sz="2800">
                <a:solidFill>
                  <a:srgbClr val="1F3B7A"/>
                </a:solidFill>
              </a:rPr>
              <a:t>Unemployment Has Remained Low…And Wage Growth Has </a:t>
            </a:r>
            <a:br>
              <a:rPr lang="en-US" sz="2800">
                <a:solidFill>
                  <a:srgbClr val="1F3B7A"/>
                </a:solidFill>
              </a:rPr>
            </a:br>
            <a:r>
              <a:rPr lang="en-US" sz="2800">
                <a:solidFill>
                  <a:srgbClr val="1F3B7A"/>
                </a:solidFill>
              </a:rPr>
              <a:t>Been Strong</a:t>
            </a:r>
            <a:endParaRPr lang="en-US" sz="2600">
              <a:solidFill>
                <a:srgbClr val="1F3B7A"/>
              </a:solidFill>
              <a:highlight>
                <a:srgbClr val="FFFF00"/>
              </a:highlight>
            </a:endParaRPr>
          </a:p>
        </p:txBody>
      </p:sp>
      <p:sp>
        <p:nvSpPr>
          <p:cNvPr id="3" name="Text Placeholder 2">
            <a:extLst>
              <a:ext uri="{FF2B5EF4-FFF2-40B4-BE49-F238E27FC236}">
                <a16:creationId xmlns:a16="http://schemas.microsoft.com/office/drawing/2014/main" id="{84E63AE1-99E7-42FA-93C9-4A1A4A9E41D1}"/>
              </a:ext>
            </a:extLst>
          </p:cNvPr>
          <p:cNvSpPr>
            <a:spLocks noGrp="1"/>
          </p:cNvSpPr>
          <p:nvPr>
            <p:ph type="body" sz="quarter" idx="10"/>
          </p:nvPr>
        </p:nvSpPr>
        <p:spPr/>
        <p:txBody>
          <a:bodyPr/>
          <a:lstStyle/>
          <a:p>
            <a:r>
              <a:rPr lang="en-US"/>
              <a:t>Source: US BLS Consumer Price Index and Employment Cost Index</a:t>
            </a:r>
          </a:p>
        </p:txBody>
      </p:sp>
      <p:graphicFrame>
        <p:nvGraphicFramePr>
          <p:cNvPr id="13" name="Content Placeholder 7">
            <a:extLst>
              <a:ext uri="{FF2B5EF4-FFF2-40B4-BE49-F238E27FC236}">
                <a16:creationId xmlns:a16="http://schemas.microsoft.com/office/drawing/2014/main" id="{12F27A82-D943-41F0-BDCF-0ABB3BA2A790}"/>
              </a:ext>
            </a:extLst>
          </p:cNvPr>
          <p:cNvGraphicFramePr>
            <a:graphicFrameLocks/>
          </p:cNvGraphicFramePr>
          <p:nvPr>
            <p:extLst>
              <p:ext uri="{D42A27DB-BD31-4B8C-83A1-F6EECF244321}">
                <p14:modId xmlns:p14="http://schemas.microsoft.com/office/powerpoint/2010/main" val="3788146302"/>
              </p:ext>
            </p:extLst>
          </p:nvPr>
        </p:nvGraphicFramePr>
        <p:xfrm>
          <a:off x="291680" y="1797228"/>
          <a:ext cx="11543054" cy="4141517"/>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2BFE966B-DE32-4FD8-82D9-B58D50E13137}"/>
              </a:ext>
            </a:extLst>
          </p:cNvPr>
          <p:cNvSpPr txBox="1"/>
          <p:nvPr/>
        </p:nvSpPr>
        <p:spPr>
          <a:xfrm>
            <a:off x="291681" y="1406700"/>
            <a:ext cx="6407293" cy="338554"/>
          </a:xfrm>
          <a:prstGeom prst="rect">
            <a:avLst/>
          </a:prstGeom>
          <a:noFill/>
        </p:spPr>
        <p:txBody>
          <a:bodyPr wrap="square" rtlCol="0">
            <a:spAutoFit/>
          </a:bodyPr>
          <a:lstStyle/>
          <a:p>
            <a:r>
              <a:rPr lang="en-US" sz="1600" b="1">
                <a:solidFill>
                  <a:schemeClr val="tx1">
                    <a:lumMod val="50000"/>
                  </a:schemeClr>
                </a:solidFill>
              </a:rPr>
              <a:t>Percent</a:t>
            </a:r>
          </a:p>
        </p:txBody>
      </p:sp>
      <p:sp>
        <p:nvSpPr>
          <p:cNvPr id="6" name="Title 1">
            <a:extLst>
              <a:ext uri="{FF2B5EF4-FFF2-40B4-BE49-F238E27FC236}">
                <a16:creationId xmlns:a16="http://schemas.microsoft.com/office/drawing/2014/main" id="{9D816FB9-6037-4CC8-B472-3C5653A0068B}"/>
              </a:ext>
            </a:extLst>
          </p:cNvPr>
          <p:cNvSpPr txBox="1">
            <a:spLocks/>
          </p:cNvSpPr>
          <p:nvPr/>
        </p:nvSpPr>
        <p:spPr>
          <a:xfrm>
            <a:off x="420255" y="517525"/>
            <a:ext cx="11566879" cy="8902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accent3">
                    <a:lumMod val="75000"/>
                  </a:schemeClr>
                </a:solidFill>
                <a:latin typeface="+mj-lt"/>
                <a:ea typeface="+mj-ea"/>
                <a:cs typeface="+mj-cs"/>
              </a:defRPr>
            </a:lvl1pPr>
          </a:lstStyle>
          <a:p>
            <a:endParaRPr lang="en-US" sz="2600">
              <a:solidFill>
                <a:srgbClr val="003B71"/>
              </a:solidFill>
              <a:highlight>
                <a:srgbClr val="FFFF00"/>
              </a:highlight>
            </a:endParaRPr>
          </a:p>
        </p:txBody>
      </p:sp>
    </p:spTree>
    <p:extLst>
      <p:ext uri="{BB962C8B-B14F-4D97-AF65-F5344CB8AC3E}">
        <p14:creationId xmlns:p14="http://schemas.microsoft.com/office/powerpoint/2010/main" val="30797347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9F29F-C1B0-4EA4-AEDA-B2C7B4AA685F}"/>
              </a:ext>
            </a:extLst>
          </p:cNvPr>
          <p:cNvSpPr>
            <a:spLocks noGrp="1"/>
          </p:cNvSpPr>
          <p:nvPr>
            <p:ph type="title"/>
          </p:nvPr>
        </p:nvSpPr>
        <p:spPr>
          <a:xfrm>
            <a:off x="267855" y="384375"/>
            <a:ext cx="11566879" cy="890253"/>
          </a:xfrm>
        </p:spPr>
        <p:txBody>
          <a:bodyPr/>
          <a:lstStyle/>
          <a:p>
            <a:r>
              <a:rPr lang="en-US" sz="2800">
                <a:solidFill>
                  <a:srgbClr val="003B71"/>
                </a:solidFill>
              </a:rPr>
              <a:t>Unemployment Has Remained Low…</a:t>
            </a:r>
            <a:endParaRPr lang="en-US" sz="2600">
              <a:solidFill>
                <a:srgbClr val="003B71"/>
              </a:solidFill>
              <a:highlight>
                <a:srgbClr val="FFFF00"/>
              </a:highlight>
            </a:endParaRPr>
          </a:p>
        </p:txBody>
      </p:sp>
      <p:sp>
        <p:nvSpPr>
          <p:cNvPr id="3" name="Text Placeholder 2">
            <a:extLst>
              <a:ext uri="{FF2B5EF4-FFF2-40B4-BE49-F238E27FC236}">
                <a16:creationId xmlns:a16="http://schemas.microsoft.com/office/drawing/2014/main" id="{84E63AE1-99E7-42FA-93C9-4A1A4A9E41D1}"/>
              </a:ext>
            </a:extLst>
          </p:cNvPr>
          <p:cNvSpPr>
            <a:spLocks noGrp="1"/>
          </p:cNvSpPr>
          <p:nvPr>
            <p:ph type="body" sz="quarter" idx="10"/>
          </p:nvPr>
        </p:nvSpPr>
        <p:spPr/>
        <p:txBody>
          <a:bodyPr/>
          <a:lstStyle/>
          <a:p>
            <a:r>
              <a:rPr lang="en-US"/>
              <a:t>Source: Freddie Mac Primary Mortgage Market Survey</a:t>
            </a:r>
          </a:p>
        </p:txBody>
      </p:sp>
      <p:graphicFrame>
        <p:nvGraphicFramePr>
          <p:cNvPr id="13" name="Content Placeholder 7">
            <a:extLst>
              <a:ext uri="{FF2B5EF4-FFF2-40B4-BE49-F238E27FC236}">
                <a16:creationId xmlns:a16="http://schemas.microsoft.com/office/drawing/2014/main" id="{12F27A82-D943-41F0-BDCF-0ABB3BA2A790}"/>
              </a:ext>
            </a:extLst>
          </p:cNvPr>
          <p:cNvGraphicFramePr>
            <a:graphicFrameLocks/>
          </p:cNvGraphicFramePr>
          <p:nvPr/>
        </p:nvGraphicFramePr>
        <p:xfrm>
          <a:off x="291680" y="1797228"/>
          <a:ext cx="11543054" cy="4141517"/>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2BFE966B-DE32-4FD8-82D9-B58D50E13137}"/>
              </a:ext>
            </a:extLst>
          </p:cNvPr>
          <p:cNvSpPr txBox="1"/>
          <p:nvPr/>
        </p:nvSpPr>
        <p:spPr>
          <a:xfrm>
            <a:off x="291681" y="1406700"/>
            <a:ext cx="6407293" cy="338554"/>
          </a:xfrm>
          <a:prstGeom prst="rect">
            <a:avLst/>
          </a:prstGeom>
          <a:noFill/>
        </p:spPr>
        <p:txBody>
          <a:bodyPr wrap="square" rtlCol="0">
            <a:spAutoFit/>
          </a:bodyPr>
          <a:lstStyle/>
          <a:p>
            <a:r>
              <a:rPr lang="en-US" sz="1600" b="1">
                <a:solidFill>
                  <a:schemeClr val="tx1">
                    <a:lumMod val="50000"/>
                  </a:schemeClr>
                </a:solidFill>
              </a:rPr>
              <a:t>Percent</a:t>
            </a:r>
          </a:p>
        </p:txBody>
      </p:sp>
    </p:spTree>
    <p:extLst>
      <p:ext uri="{BB962C8B-B14F-4D97-AF65-F5344CB8AC3E}">
        <p14:creationId xmlns:p14="http://schemas.microsoft.com/office/powerpoint/2010/main" val="2632403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9A441-12C4-4D07-B8E1-18E16102C7F9}"/>
              </a:ext>
            </a:extLst>
          </p:cNvPr>
          <p:cNvSpPr>
            <a:spLocks noGrp="1"/>
          </p:cNvSpPr>
          <p:nvPr>
            <p:ph type="title"/>
          </p:nvPr>
        </p:nvSpPr>
        <p:spPr/>
        <p:txBody>
          <a:bodyPr/>
          <a:lstStyle/>
          <a:p>
            <a:r>
              <a:rPr lang="en-US">
                <a:solidFill>
                  <a:srgbClr val="1F3B7A"/>
                </a:solidFill>
              </a:rPr>
              <a:t>The Pace of Existing Home Sales Has Slowed Sharply</a:t>
            </a:r>
            <a:endParaRPr lang="en-US">
              <a:solidFill>
                <a:srgbClr val="1F3B7A"/>
              </a:solidFill>
              <a:highlight>
                <a:srgbClr val="00FF00"/>
              </a:highlight>
            </a:endParaRPr>
          </a:p>
        </p:txBody>
      </p:sp>
      <p:graphicFrame>
        <p:nvGraphicFramePr>
          <p:cNvPr id="8" name="Content Placeholder 7">
            <a:extLst>
              <a:ext uri="{FF2B5EF4-FFF2-40B4-BE49-F238E27FC236}">
                <a16:creationId xmlns:a16="http://schemas.microsoft.com/office/drawing/2014/main" id="{F95301C5-BC86-4399-A1A9-D878E8BF5AAF}"/>
              </a:ext>
            </a:extLst>
          </p:cNvPr>
          <p:cNvGraphicFramePr>
            <a:graphicFrameLocks noGrp="1"/>
          </p:cNvGraphicFramePr>
          <p:nvPr>
            <p:ph idx="1"/>
            <p:extLst>
              <p:ext uri="{D42A27DB-BD31-4B8C-83A1-F6EECF244321}">
                <p14:modId xmlns:p14="http://schemas.microsoft.com/office/powerpoint/2010/main" val="1489881689"/>
              </p:ext>
            </p:extLst>
          </p:nvPr>
        </p:nvGraphicFramePr>
        <p:xfrm>
          <a:off x="267855" y="1600922"/>
          <a:ext cx="10144675" cy="42037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3">
            <a:extLst>
              <a:ext uri="{FF2B5EF4-FFF2-40B4-BE49-F238E27FC236}">
                <a16:creationId xmlns:a16="http://schemas.microsoft.com/office/drawing/2014/main" id="{B221E26B-6F48-46C2-B28D-34FBD405ABDF}"/>
              </a:ext>
            </a:extLst>
          </p:cNvPr>
          <p:cNvSpPr>
            <a:spLocks noGrp="1"/>
          </p:cNvSpPr>
          <p:nvPr>
            <p:ph type="body" sz="quarter" idx="10"/>
          </p:nvPr>
        </p:nvSpPr>
        <p:spPr>
          <a:xfrm>
            <a:off x="267855" y="5914637"/>
            <a:ext cx="10742349" cy="533511"/>
          </a:xfrm>
        </p:spPr>
        <p:txBody>
          <a:bodyPr/>
          <a:lstStyle/>
          <a:p>
            <a:r>
              <a:rPr lang="en-US"/>
              <a:t>Source: JCHS tabulations of NAR data via Moody’s Analytics, Economy.com</a:t>
            </a:r>
          </a:p>
        </p:txBody>
      </p:sp>
    </p:spTree>
    <p:extLst>
      <p:ext uri="{BB962C8B-B14F-4D97-AF65-F5344CB8AC3E}">
        <p14:creationId xmlns:p14="http://schemas.microsoft.com/office/powerpoint/2010/main" val="32164184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3343D-CCC9-1948-BD81-0BCE343D8DDC}"/>
              </a:ext>
            </a:extLst>
          </p:cNvPr>
          <p:cNvSpPr>
            <a:spLocks noGrp="1"/>
          </p:cNvSpPr>
          <p:nvPr>
            <p:ph type="title"/>
          </p:nvPr>
        </p:nvSpPr>
        <p:spPr/>
        <p:txBody>
          <a:bodyPr/>
          <a:lstStyle/>
          <a:p>
            <a:r>
              <a:rPr lang="en-US" sz="2800">
                <a:solidFill>
                  <a:srgbClr val="1F3B7A"/>
                </a:solidFill>
              </a:rPr>
              <a:t>Some Efforts to Reduce Racial Homeownership Gaps</a:t>
            </a:r>
          </a:p>
        </p:txBody>
      </p:sp>
      <p:sp>
        <p:nvSpPr>
          <p:cNvPr id="6" name="Content Placeholder 5">
            <a:extLst>
              <a:ext uri="{FF2B5EF4-FFF2-40B4-BE49-F238E27FC236}">
                <a16:creationId xmlns:a16="http://schemas.microsoft.com/office/drawing/2014/main" id="{F360456C-5F88-46AE-8DAD-FA76E7EB67FC}"/>
              </a:ext>
            </a:extLst>
          </p:cNvPr>
          <p:cNvSpPr>
            <a:spLocks noGrp="1"/>
          </p:cNvSpPr>
          <p:nvPr>
            <p:ph idx="1"/>
          </p:nvPr>
        </p:nvSpPr>
        <p:spPr/>
        <p:txBody>
          <a:bodyPr/>
          <a:lstStyle/>
          <a:p>
            <a:r>
              <a:rPr lang="en-US" b="1"/>
              <a:t>Targeted </a:t>
            </a:r>
            <a:r>
              <a:rPr lang="en-US" b="1" err="1"/>
              <a:t>Downpayment</a:t>
            </a:r>
            <a:r>
              <a:rPr lang="en-US" b="1"/>
              <a:t> Assistance</a:t>
            </a:r>
          </a:p>
          <a:p>
            <a:pPr lvl="1"/>
            <a:r>
              <a:rPr lang="en-US" sz="1600"/>
              <a:t>To f</a:t>
            </a:r>
            <a:r>
              <a:rPr lang="en-US" sz="1600" i="0" u="none" strike="noStrike" baseline="0"/>
              <a:t>irst-generation homebuyers</a:t>
            </a:r>
          </a:p>
          <a:p>
            <a:pPr lvl="1"/>
            <a:r>
              <a:rPr lang="en-US" sz="1600"/>
              <a:t>Geographically</a:t>
            </a:r>
            <a:r>
              <a:rPr lang="en-US" sz="1600" i="0" u="none" strike="noStrike" baseline="0"/>
              <a:t> </a:t>
            </a:r>
          </a:p>
          <a:p>
            <a:r>
              <a:rPr lang="en-US" b="1"/>
              <a:t>Special Purpose Credit Programs</a:t>
            </a:r>
          </a:p>
          <a:p>
            <a:pPr lvl="1"/>
            <a:r>
              <a:rPr lang="en-US" sz="1600" i="0" u="none" strike="noStrike" baseline="0"/>
              <a:t>Providing credit on favorable terms to borrowers of a protected class that has suffered economic disadvantages. </a:t>
            </a:r>
          </a:p>
          <a:p>
            <a:r>
              <a:rPr lang="en-US" b="1"/>
              <a:t>H</a:t>
            </a:r>
            <a:r>
              <a:rPr lang="en-US" b="1" i="0" u="none" strike="noStrike" baseline="0"/>
              <a:t>omebuyer Education and Counseling</a:t>
            </a:r>
          </a:p>
          <a:p>
            <a:pPr lvl="1"/>
            <a:r>
              <a:rPr lang="en-US" sz="1600"/>
              <a:t>F</a:t>
            </a:r>
            <a:r>
              <a:rPr lang="en-US" sz="1600" i="0" u="none" strike="noStrike" baseline="0"/>
              <a:t>unding to increase the supply of homes in communities of color</a:t>
            </a:r>
          </a:p>
          <a:p>
            <a:pPr lvl="1"/>
            <a:endParaRPr lang="en-US" sz="1600"/>
          </a:p>
          <a:p>
            <a:pPr lvl="1"/>
            <a:endParaRPr lang="en-US" sz="1600" i="0" u="none" strike="noStrike" baseline="0"/>
          </a:p>
          <a:p>
            <a:pPr marL="457200" lvl="1" indent="0">
              <a:buNone/>
            </a:pPr>
            <a:endParaRPr lang="en-US" sz="1600" i="0" u="none" strike="noStrike" baseline="0"/>
          </a:p>
        </p:txBody>
      </p:sp>
      <p:sp>
        <p:nvSpPr>
          <p:cNvPr id="10" name="Text Placeholder 9">
            <a:extLst>
              <a:ext uri="{FF2B5EF4-FFF2-40B4-BE49-F238E27FC236}">
                <a16:creationId xmlns:a16="http://schemas.microsoft.com/office/drawing/2014/main" id="{BFD2E40A-E1C5-459B-A33C-4CD27AD6DE61}"/>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5407043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3971-E463-4D40-8474-431F272F3D43}"/>
              </a:ext>
            </a:extLst>
          </p:cNvPr>
          <p:cNvSpPr>
            <a:spLocks noGrp="1"/>
          </p:cNvSpPr>
          <p:nvPr>
            <p:ph type="ctrTitle"/>
          </p:nvPr>
        </p:nvSpPr>
        <p:spPr/>
        <p:txBody>
          <a:bodyPr/>
          <a:lstStyle/>
          <a:p>
            <a:r>
              <a:rPr lang="en-US"/>
              <a:t>The Soaring Costs of Housing</a:t>
            </a:r>
          </a:p>
        </p:txBody>
      </p:sp>
      <p:sp>
        <p:nvSpPr>
          <p:cNvPr id="3" name="Subtitle 2">
            <a:extLst>
              <a:ext uri="{FF2B5EF4-FFF2-40B4-BE49-F238E27FC236}">
                <a16:creationId xmlns:a16="http://schemas.microsoft.com/office/drawing/2014/main" id="{0A5DBAF5-AB74-4545-B779-A0366115BF2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3684791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9F29F-C1B0-4EA4-AEDA-B2C7B4AA685F}"/>
              </a:ext>
            </a:extLst>
          </p:cNvPr>
          <p:cNvSpPr>
            <a:spLocks noGrp="1"/>
          </p:cNvSpPr>
          <p:nvPr>
            <p:ph type="title"/>
          </p:nvPr>
        </p:nvSpPr>
        <p:spPr/>
        <p:txBody>
          <a:bodyPr/>
          <a:lstStyle/>
          <a:p>
            <a:r>
              <a:rPr lang="en-US" sz="2800">
                <a:solidFill>
                  <a:srgbClr val="003B71"/>
                </a:solidFill>
              </a:rPr>
              <a:t>Home Price Appreciation Set New Records in the Past Year</a:t>
            </a:r>
            <a:endParaRPr lang="en-US" sz="2600">
              <a:solidFill>
                <a:srgbClr val="003B71"/>
              </a:solidFill>
              <a:highlight>
                <a:srgbClr val="FFFF00"/>
              </a:highlight>
            </a:endParaRPr>
          </a:p>
        </p:txBody>
      </p:sp>
      <p:sp>
        <p:nvSpPr>
          <p:cNvPr id="3" name="Text Placeholder 2">
            <a:extLst>
              <a:ext uri="{FF2B5EF4-FFF2-40B4-BE49-F238E27FC236}">
                <a16:creationId xmlns:a16="http://schemas.microsoft.com/office/drawing/2014/main" id="{84E63AE1-99E7-42FA-93C9-4A1A4A9E41D1}"/>
              </a:ext>
            </a:extLst>
          </p:cNvPr>
          <p:cNvSpPr>
            <a:spLocks noGrp="1"/>
          </p:cNvSpPr>
          <p:nvPr>
            <p:ph type="body" sz="quarter" idx="10"/>
          </p:nvPr>
        </p:nvSpPr>
        <p:spPr/>
        <p:txBody>
          <a:bodyPr/>
          <a:lstStyle/>
          <a:p>
            <a:r>
              <a:rPr lang="en-US"/>
              <a:t>Note: Real home prices are adjusted for inflation using the CPI-U for All Items less shelter.</a:t>
            </a:r>
          </a:p>
          <a:p>
            <a:r>
              <a:rPr lang="en-US"/>
              <a:t>Source: JCHS tabulations of S&amp;P CoreLogic Case-Shiller US National Home Price Index.</a:t>
            </a:r>
          </a:p>
        </p:txBody>
      </p:sp>
      <p:graphicFrame>
        <p:nvGraphicFramePr>
          <p:cNvPr id="13" name="Content Placeholder 7">
            <a:extLst>
              <a:ext uri="{FF2B5EF4-FFF2-40B4-BE49-F238E27FC236}">
                <a16:creationId xmlns:a16="http://schemas.microsoft.com/office/drawing/2014/main" id="{12F27A82-D943-41F0-BDCF-0ABB3BA2A790}"/>
              </a:ext>
            </a:extLst>
          </p:cNvPr>
          <p:cNvGraphicFramePr>
            <a:graphicFrameLocks/>
          </p:cNvGraphicFramePr>
          <p:nvPr>
            <p:extLst>
              <p:ext uri="{D42A27DB-BD31-4B8C-83A1-F6EECF244321}">
                <p14:modId xmlns:p14="http://schemas.microsoft.com/office/powerpoint/2010/main" val="1320707113"/>
              </p:ext>
            </p:extLst>
          </p:nvPr>
        </p:nvGraphicFramePr>
        <p:xfrm>
          <a:off x="291680" y="1797228"/>
          <a:ext cx="11543054" cy="4141517"/>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2BFE966B-DE32-4FD8-82D9-B58D50E13137}"/>
              </a:ext>
            </a:extLst>
          </p:cNvPr>
          <p:cNvSpPr txBox="1"/>
          <p:nvPr/>
        </p:nvSpPr>
        <p:spPr>
          <a:xfrm>
            <a:off x="291681" y="1406700"/>
            <a:ext cx="3975519" cy="338554"/>
          </a:xfrm>
          <a:prstGeom prst="rect">
            <a:avLst/>
          </a:prstGeom>
          <a:noFill/>
        </p:spPr>
        <p:txBody>
          <a:bodyPr wrap="square" rtlCol="0">
            <a:spAutoFit/>
          </a:bodyPr>
          <a:lstStyle/>
          <a:p>
            <a:r>
              <a:rPr lang="en-US" sz="1600" b="1">
                <a:solidFill>
                  <a:schemeClr val="tx1">
                    <a:lumMod val="50000"/>
                  </a:schemeClr>
                </a:solidFill>
              </a:rPr>
              <a:t>Annual Change (Percent)</a:t>
            </a:r>
          </a:p>
        </p:txBody>
      </p:sp>
    </p:spTree>
    <p:extLst>
      <p:ext uri="{BB962C8B-B14F-4D97-AF65-F5344CB8AC3E}">
        <p14:creationId xmlns:p14="http://schemas.microsoft.com/office/powerpoint/2010/main" val="13884794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82932-0D29-480F-8869-FEFE38656211}"/>
              </a:ext>
            </a:extLst>
          </p:cNvPr>
          <p:cNvSpPr>
            <a:spLocks noGrp="1"/>
          </p:cNvSpPr>
          <p:nvPr>
            <p:ph type="title"/>
          </p:nvPr>
        </p:nvSpPr>
        <p:spPr/>
        <p:txBody>
          <a:bodyPr/>
          <a:lstStyle/>
          <a:p>
            <a:r>
              <a:rPr lang="en-US">
                <a:solidFill>
                  <a:srgbClr val="003B71"/>
                </a:solidFill>
              </a:rPr>
              <a:t>Rents for Both Apartments and Single-Family Homes Have Surged</a:t>
            </a:r>
            <a:endParaRPr lang="en-US">
              <a:solidFill>
                <a:srgbClr val="003B71"/>
              </a:solidFill>
              <a:highlight>
                <a:srgbClr val="FFFF00"/>
              </a:highlight>
            </a:endParaRPr>
          </a:p>
        </p:txBody>
      </p:sp>
      <p:sp>
        <p:nvSpPr>
          <p:cNvPr id="4" name="Text Placeholder 3">
            <a:extLst>
              <a:ext uri="{FF2B5EF4-FFF2-40B4-BE49-F238E27FC236}">
                <a16:creationId xmlns:a16="http://schemas.microsoft.com/office/drawing/2014/main" id="{2017B3B5-3652-410D-B6B8-B06D8D84ECE4}"/>
              </a:ext>
            </a:extLst>
          </p:cNvPr>
          <p:cNvSpPr>
            <a:spLocks noGrp="1"/>
          </p:cNvSpPr>
          <p:nvPr>
            <p:ph type="body" sz="quarter" idx="10"/>
          </p:nvPr>
        </p:nvSpPr>
        <p:spPr/>
        <p:txBody>
          <a:bodyPr/>
          <a:lstStyle/>
          <a:p>
            <a:r>
              <a:rPr lang="en-US"/>
              <a:t>Notes: Single-family rent increases in 2022:1 are for January and February alone. CoStar same-store rents are for professionally managed market-rate apartments in buildings with five or more units.</a:t>
            </a:r>
          </a:p>
          <a:p>
            <a:r>
              <a:rPr lang="en-US"/>
              <a:t>Source: JCHS tabulations of CoStar data; CoreLogic Single-Family Rent Index.</a:t>
            </a:r>
          </a:p>
        </p:txBody>
      </p:sp>
      <p:graphicFrame>
        <p:nvGraphicFramePr>
          <p:cNvPr id="17" name="Content Placeholder 16">
            <a:extLst>
              <a:ext uri="{FF2B5EF4-FFF2-40B4-BE49-F238E27FC236}">
                <a16:creationId xmlns:a16="http://schemas.microsoft.com/office/drawing/2014/main" id="{EAE2E630-CAA8-4B4E-9BFD-C96D99E94749}"/>
              </a:ext>
            </a:extLst>
          </p:cNvPr>
          <p:cNvGraphicFramePr>
            <a:graphicFrameLocks noGrp="1"/>
          </p:cNvGraphicFramePr>
          <p:nvPr>
            <p:ph idx="1"/>
            <p:extLst>
              <p:ext uri="{D42A27DB-BD31-4B8C-83A1-F6EECF244321}">
                <p14:modId xmlns:p14="http://schemas.microsoft.com/office/powerpoint/2010/main" val="4055502357"/>
              </p:ext>
            </p:extLst>
          </p:nvPr>
        </p:nvGraphicFramePr>
        <p:xfrm>
          <a:off x="268288" y="1573213"/>
          <a:ext cx="11566445" cy="426889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971706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9A3FA-7915-4808-B63B-E6871E2729AC}"/>
              </a:ext>
            </a:extLst>
          </p:cNvPr>
          <p:cNvSpPr>
            <a:spLocks noGrp="1"/>
          </p:cNvSpPr>
          <p:nvPr>
            <p:ph type="title"/>
          </p:nvPr>
        </p:nvSpPr>
        <p:spPr/>
        <p:txBody>
          <a:bodyPr/>
          <a:lstStyle/>
          <a:p>
            <a:r>
              <a:rPr lang="en-US">
                <a:solidFill>
                  <a:srgbClr val="1F3B7A"/>
                </a:solidFill>
              </a:rPr>
              <a:t>Rents in Large Metro Markets Were Growing Much Faster in Mid-2022 Than They Were a Year Earlier</a:t>
            </a:r>
          </a:p>
        </p:txBody>
      </p:sp>
      <p:sp>
        <p:nvSpPr>
          <p:cNvPr id="4" name="Text Placeholder 3">
            <a:extLst>
              <a:ext uri="{FF2B5EF4-FFF2-40B4-BE49-F238E27FC236}">
                <a16:creationId xmlns:a16="http://schemas.microsoft.com/office/drawing/2014/main" id="{05200A10-BB27-4F7E-B22F-F7FF3165DDA9}"/>
              </a:ext>
            </a:extLst>
          </p:cNvPr>
          <p:cNvSpPr>
            <a:spLocks noGrp="1"/>
          </p:cNvSpPr>
          <p:nvPr>
            <p:ph type="body" sz="quarter" idx="10"/>
          </p:nvPr>
        </p:nvSpPr>
        <p:spPr/>
        <p:txBody>
          <a:bodyPr/>
          <a:lstStyle/>
          <a:p>
            <a:r>
              <a:rPr lang="en-US"/>
              <a:t>Note: Asking rents are for professionally managed apartments in buildings with five or more units in the 150 markets that RealPage tracks.</a:t>
            </a:r>
          </a:p>
          <a:p>
            <a:r>
              <a:rPr lang="en-US"/>
              <a:t>Source: JCHS tabulations of RealPage data.</a:t>
            </a:r>
          </a:p>
        </p:txBody>
      </p:sp>
      <p:graphicFrame>
        <p:nvGraphicFramePr>
          <p:cNvPr id="14" name="Content Placeholder 13">
            <a:extLst>
              <a:ext uri="{FF2B5EF4-FFF2-40B4-BE49-F238E27FC236}">
                <a16:creationId xmlns:a16="http://schemas.microsoft.com/office/drawing/2014/main" id="{23D63B92-0C56-47C6-91EF-2212A764BEF2}"/>
              </a:ext>
            </a:extLst>
          </p:cNvPr>
          <p:cNvGraphicFramePr>
            <a:graphicFrameLocks noGrp="1"/>
          </p:cNvGraphicFramePr>
          <p:nvPr>
            <p:ph idx="1"/>
            <p:extLst>
              <p:ext uri="{D42A27DB-BD31-4B8C-83A1-F6EECF244321}">
                <p14:modId xmlns:p14="http://schemas.microsoft.com/office/powerpoint/2010/main" val="3572850698"/>
              </p:ext>
            </p:extLst>
          </p:nvPr>
        </p:nvGraphicFramePr>
        <p:xfrm>
          <a:off x="268288" y="1573213"/>
          <a:ext cx="11566525" cy="42037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59053309"/>
      </p:ext>
    </p:extLst>
  </p:cSld>
  <p:clrMapOvr>
    <a:masterClrMapping/>
  </p:clrMapOvr>
</p:sld>
</file>

<file path=ppt/theme/theme1.xml><?xml version="1.0" encoding="utf-8"?>
<a:theme xmlns:a="http://schemas.openxmlformats.org/drawingml/2006/main" name="JCHS 2019">
  <a:themeElements>
    <a:clrScheme name="JCHS">
      <a:dk1>
        <a:srgbClr val="5A5A5A"/>
      </a:dk1>
      <a:lt1>
        <a:srgbClr val="FFFFFF"/>
      </a:lt1>
      <a:dk2>
        <a:srgbClr val="43273A"/>
      </a:dk2>
      <a:lt2>
        <a:srgbClr val="C3C6A6"/>
      </a:lt2>
      <a:accent1>
        <a:srgbClr val="43273A"/>
      </a:accent1>
      <a:accent2>
        <a:srgbClr val="C14D00"/>
      </a:accent2>
      <a:accent3>
        <a:srgbClr val="508DA6"/>
      </a:accent3>
      <a:accent4>
        <a:srgbClr val="998B7D"/>
      </a:accent4>
      <a:accent5>
        <a:srgbClr val="E9C002"/>
      </a:accent5>
      <a:accent6>
        <a:srgbClr val="76AD99"/>
      </a:accent6>
      <a:hlink>
        <a:srgbClr val="508DA6"/>
      </a:hlink>
      <a:folHlink>
        <a:srgbClr val="508D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JCHS">
    <a:dk1>
      <a:srgbClr val="5A5A5A"/>
    </a:dk1>
    <a:lt1>
      <a:srgbClr val="FFFFFF"/>
    </a:lt1>
    <a:dk2>
      <a:srgbClr val="43273A"/>
    </a:dk2>
    <a:lt2>
      <a:srgbClr val="C3C6A6"/>
    </a:lt2>
    <a:accent1>
      <a:srgbClr val="43273A"/>
    </a:accent1>
    <a:accent2>
      <a:srgbClr val="C14D00"/>
    </a:accent2>
    <a:accent3>
      <a:srgbClr val="508DA6"/>
    </a:accent3>
    <a:accent4>
      <a:srgbClr val="998B7D"/>
    </a:accent4>
    <a:accent5>
      <a:srgbClr val="E9C002"/>
    </a:accent5>
    <a:accent6>
      <a:srgbClr val="76AD99"/>
    </a:accent6>
    <a:hlink>
      <a:srgbClr val="508DA6"/>
    </a:hlink>
    <a:folHlink>
      <a:srgbClr val="508D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JCHS">
    <a:dk1>
      <a:srgbClr val="5A5A5A"/>
    </a:dk1>
    <a:lt1>
      <a:srgbClr val="FFFFFF"/>
    </a:lt1>
    <a:dk2>
      <a:srgbClr val="43273A"/>
    </a:dk2>
    <a:lt2>
      <a:srgbClr val="C3C6A6"/>
    </a:lt2>
    <a:accent1>
      <a:srgbClr val="43273A"/>
    </a:accent1>
    <a:accent2>
      <a:srgbClr val="C14D00"/>
    </a:accent2>
    <a:accent3>
      <a:srgbClr val="508DA6"/>
    </a:accent3>
    <a:accent4>
      <a:srgbClr val="998B7D"/>
    </a:accent4>
    <a:accent5>
      <a:srgbClr val="E9C002"/>
    </a:accent5>
    <a:accent6>
      <a:srgbClr val="76AD99"/>
    </a:accent6>
    <a:hlink>
      <a:srgbClr val="508DA6"/>
    </a:hlink>
    <a:folHlink>
      <a:srgbClr val="508D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JCHS">
    <a:dk1>
      <a:srgbClr val="5A5A5A"/>
    </a:dk1>
    <a:lt1>
      <a:srgbClr val="FFFFFF"/>
    </a:lt1>
    <a:dk2>
      <a:srgbClr val="43273A"/>
    </a:dk2>
    <a:lt2>
      <a:srgbClr val="C3C6A6"/>
    </a:lt2>
    <a:accent1>
      <a:srgbClr val="43273A"/>
    </a:accent1>
    <a:accent2>
      <a:srgbClr val="C14D00"/>
    </a:accent2>
    <a:accent3>
      <a:srgbClr val="508DA6"/>
    </a:accent3>
    <a:accent4>
      <a:srgbClr val="998B7D"/>
    </a:accent4>
    <a:accent5>
      <a:srgbClr val="E9C002"/>
    </a:accent5>
    <a:accent6>
      <a:srgbClr val="76AD99"/>
    </a:accent6>
    <a:hlink>
      <a:srgbClr val="508DA6"/>
    </a:hlink>
    <a:folHlink>
      <a:srgbClr val="508D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JCHS">
    <a:dk1>
      <a:srgbClr val="5A5A5A"/>
    </a:dk1>
    <a:lt1>
      <a:srgbClr val="FFFFFF"/>
    </a:lt1>
    <a:dk2>
      <a:srgbClr val="43273A"/>
    </a:dk2>
    <a:lt2>
      <a:srgbClr val="C3C6A6"/>
    </a:lt2>
    <a:accent1>
      <a:srgbClr val="43273A"/>
    </a:accent1>
    <a:accent2>
      <a:srgbClr val="C14D00"/>
    </a:accent2>
    <a:accent3>
      <a:srgbClr val="508DA6"/>
    </a:accent3>
    <a:accent4>
      <a:srgbClr val="998B7D"/>
    </a:accent4>
    <a:accent5>
      <a:srgbClr val="E9C002"/>
    </a:accent5>
    <a:accent6>
      <a:srgbClr val="76AD99"/>
    </a:accent6>
    <a:hlink>
      <a:srgbClr val="508DA6"/>
    </a:hlink>
    <a:folHlink>
      <a:srgbClr val="508D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JCHS">
    <a:dk1>
      <a:srgbClr val="5A5A5A"/>
    </a:dk1>
    <a:lt1>
      <a:srgbClr val="FFFFFF"/>
    </a:lt1>
    <a:dk2>
      <a:srgbClr val="43273A"/>
    </a:dk2>
    <a:lt2>
      <a:srgbClr val="C3C6A6"/>
    </a:lt2>
    <a:accent1>
      <a:srgbClr val="43273A"/>
    </a:accent1>
    <a:accent2>
      <a:srgbClr val="C14D00"/>
    </a:accent2>
    <a:accent3>
      <a:srgbClr val="508DA6"/>
    </a:accent3>
    <a:accent4>
      <a:srgbClr val="998B7D"/>
    </a:accent4>
    <a:accent5>
      <a:srgbClr val="E9C002"/>
    </a:accent5>
    <a:accent6>
      <a:srgbClr val="76AD99"/>
    </a:accent6>
    <a:hlink>
      <a:srgbClr val="508DA6"/>
    </a:hlink>
    <a:folHlink>
      <a:srgbClr val="508D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JCHS">
    <a:dk1>
      <a:srgbClr val="5A5A5A"/>
    </a:dk1>
    <a:lt1>
      <a:srgbClr val="FFFFFF"/>
    </a:lt1>
    <a:dk2>
      <a:srgbClr val="43273A"/>
    </a:dk2>
    <a:lt2>
      <a:srgbClr val="C3C6A6"/>
    </a:lt2>
    <a:accent1>
      <a:srgbClr val="43273A"/>
    </a:accent1>
    <a:accent2>
      <a:srgbClr val="C14D00"/>
    </a:accent2>
    <a:accent3>
      <a:srgbClr val="508DA6"/>
    </a:accent3>
    <a:accent4>
      <a:srgbClr val="998B7D"/>
    </a:accent4>
    <a:accent5>
      <a:srgbClr val="E9C002"/>
    </a:accent5>
    <a:accent6>
      <a:srgbClr val="76AD99"/>
    </a:accent6>
    <a:hlink>
      <a:srgbClr val="508DA6"/>
    </a:hlink>
    <a:folHlink>
      <a:srgbClr val="508D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JCHS">
    <a:dk1>
      <a:srgbClr val="5A5A5A"/>
    </a:dk1>
    <a:lt1>
      <a:srgbClr val="FFFFFF"/>
    </a:lt1>
    <a:dk2>
      <a:srgbClr val="43273A"/>
    </a:dk2>
    <a:lt2>
      <a:srgbClr val="C3C6A6"/>
    </a:lt2>
    <a:accent1>
      <a:srgbClr val="43273A"/>
    </a:accent1>
    <a:accent2>
      <a:srgbClr val="C14D00"/>
    </a:accent2>
    <a:accent3>
      <a:srgbClr val="508DA6"/>
    </a:accent3>
    <a:accent4>
      <a:srgbClr val="998B7D"/>
    </a:accent4>
    <a:accent5>
      <a:srgbClr val="E9C002"/>
    </a:accent5>
    <a:accent6>
      <a:srgbClr val="76AD99"/>
    </a:accent6>
    <a:hlink>
      <a:srgbClr val="508DA6"/>
    </a:hlink>
    <a:folHlink>
      <a:srgbClr val="508D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JCHS">
    <a:dk1>
      <a:srgbClr val="5A5A5A"/>
    </a:dk1>
    <a:lt1>
      <a:srgbClr val="FFFFFF"/>
    </a:lt1>
    <a:dk2>
      <a:srgbClr val="43273A"/>
    </a:dk2>
    <a:lt2>
      <a:srgbClr val="C3C6A6"/>
    </a:lt2>
    <a:accent1>
      <a:srgbClr val="43273A"/>
    </a:accent1>
    <a:accent2>
      <a:srgbClr val="C14D00"/>
    </a:accent2>
    <a:accent3>
      <a:srgbClr val="508DA6"/>
    </a:accent3>
    <a:accent4>
      <a:srgbClr val="998B7D"/>
    </a:accent4>
    <a:accent5>
      <a:srgbClr val="E9C002"/>
    </a:accent5>
    <a:accent6>
      <a:srgbClr val="76AD99"/>
    </a:accent6>
    <a:hlink>
      <a:srgbClr val="508DA6"/>
    </a:hlink>
    <a:folHlink>
      <a:srgbClr val="508D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JCHS">
    <a:dk1>
      <a:srgbClr val="5A5A5A"/>
    </a:dk1>
    <a:lt1>
      <a:srgbClr val="FFFFFF"/>
    </a:lt1>
    <a:dk2>
      <a:srgbClr val="43273A"/>
    </a:dk2>
    <a:lt2>
      <a:srgbClr val="C3C6A6"/>
    </a:lt2>
    <a:accent1>
      <a:srgbClr val="43273A"/>
    </a:accent1>
    <a:accent2>
      <a:srgbClr val="C14D00"/>
    </a:accent2>
    <a:accent3>
      <a:srgbClr val="508DA6"/>
    </a:accent3>
    <a:accent4>
      <a:srgbClr val="998B7D"/>
    </a:accent4>
    <a:accent5>
      <a:srgbClr val="E9C002"/>
    </a:accent5>
    <a:accent6>
      <a:srgbClr val="76AD99"/>
    </a:accent6>
    <a:hlink>
      <a:srgbClr val="508DA6"/>
    </a:hlink>
    <a:folHlink>
      <a:srgbClr val="508D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JCHS">
    <a:dk1>
      <a:srgbClr val="5A5A5A"/>
    </a:dk1>
    <a:lt1>
      <a:srgbClr val="FFFFFF"/>
    </a:lt1>
    <a:dk2>
      <a:srgbClr val="43273A"/>
    </a:dk2>
    <a:lt2>
      <a:srgbClr val="C3C6A6"/>
    </a:lt2>
    <a:accent1>
      <a:srgbClr val="43273A"/>
    </a:accent1>
    <a:accent2>
      <a:srgbClr val="C14D00"/>
    </a:accent2>
    <a:accent3>
      <a:srgbClr val="508DA6"/>
    </a:accent3>
    <a:accent4>
      <a:srgbClr val="998B7D"/>
    </a:accent4>
    <a:accent5>
      <a:srgbClr val="E9C002"/>
    </a:accent5>
    <a:accent6>
      <a:srgbClr val="76AD99"/>
    </a:accent6>
    <a:hlink>
      <a:srgbClr val="508DA6"/>
    </a:hlink>
    <a:folHlink>
      <a:srgbClr val="508D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JCHS">
    <a:dk1>
      <a:srgbClr val="5A5A5A"/>
    </a:dk1>
    <a:lt1>
      <a:srgbClr val="FFFFFF"/>
    </a:lt1>
    <a:dk2>
      <a:srgbClr val="43273A"/>
    </a:dk2>
    <a:lt2>
      <a:srgbClr val="C3C6A6"/>
    </a:lt2>
    <a:accent1>
      <a:srgbClr val="43273A"/>
    </a:accent1>
    <a:accent2>
      <a:srgbClr val="C14D00"/>
    </a:accent2>
    <a:accent3>
      <a:srgbClr val="508DA6"/>
    </a:accent3>
    <a:accent4>
      <a:srgbClr val="998B7D"/>
    </a:accent4>
    <a:accent5>
      <a:srgbClr val="E9C002"/>
    </a:accent5>
    <a:accent6>
      <a:srgbClr val="76AD99"/>
    </a:accent6>
    <a:hlink>
      <a:srgbClr val="508DA6"/>
    </a:hlink>
    <a:folHlink>
      <a:srgbClr val="508D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9c20ecd8-7b1b-40af-ad3c-24c512db6f5f">
      <UserInfo>
        <DisplayName>Hermann, Alexander</DisplayName>
        <AccountId>18</AccountId>
        <AccountType/>
      </UserInfo>
      <UserInfo>
        <DisplayName>Frost, Riordan</DisplayName>
        <AccountId>15</AccountId>
        <AccountType/>
      </UserInfo>
      <UserInfo>
        <DisplayName>Airgood-Obrycki, Whitney Leigh</DisplayName>
        <AccountId>19</AccountId>
        <AccountType/>
      </UserInfo>
      <UserInfo>
        <DisplayName>Herbert, Chris</DisplayName>
        <AccountId>22</AccountId>
        <AccountType/>
      </UserInfo>
      <UserInfo>
        <DisplayName>Hanifa, Raheem</DisplayName>
        <AccountId>177</AccountId>
        <AccountType/>
      </UserInfo>
    </SharedWithUsers>
    <TaxCatchAll xmlns="9c20ecd8-7b1b-40af-ad3c-24c512db6f5f" xsi:nil="true"/>
    <lcf76f155ced4ddcb4097134ff3c332f xmlns="9279c62e-a2e7-41c7-b9ab-0a0f87ad47c5">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FB06ACAA53C084283A7E9734B5D979C" ma:contentTypeVersion="16" ma:contentTypeDescription="Create a new document." ma:contentTypeScope="" ma:versionID="b13c4f91e73a6a257375d61778a107b8">
  <xsd:schema xmlns:xsd="http://www.w3.org/2001/XMLSchema" xmlns:xs="http://www.w3.org/2001/XMLSchema" xmlns:p="http://schemas.microsoft.com/office/2006/metadata/properties" xmlns:ns2="9279c62e-a2e7-41c7-b9ab-0a0f87ad47c5" xmlns:ns3="9c20ecd8-7b1b-40af-ad3c-24c512db6f5f" targetNamespace="http://schemas.microsoft.com/office/2006/metadata/properties" ma:root="true" ma:fieldsID="c729e5d8883aaca80f0675920a43b8a6" ns2:_="" ns3:_="">
    <xsd:import namespace="9279c62e-a2e7-41c7-b9ab-0a0f87ad47c5"/>
    <xsd:import namespace="9c20ecd8-7b1b-40af-ad3c-24c512db6f5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79c62e-a2e7-41c7-b9ab-0a0f87ad47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8107521-1385-498b-8889-bf2cd8dee38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c20ecd8-7b1b-40af-ad3c-24c512db6f5f"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3a7ff84-c2c6-40dd-8570-0fd61524385a}" ma:internalName="TaxCatchAll" ma:showField="CatchAllData" ma:web="9c20ecd8-7b1b-40af-ad3c-24c512db6f5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30C6642-E215-4753-B7F9-2C3BB7E7004C}">
  <ds:schemaRefs>
    <ds:schemaRef ds:uri="9279c62e-a2e7-41c7-b9ab-0a0f87ad47c5"/>
    <ds:schemaRef ds:uri="9c20ecd8-7b1b-40af-ad3c-24c512db6f5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47BFD50-F171-4CD1-AD8E-EA0FAED32A08}">
  <ds:schemaRefs>
    <ds:schemaRef ds:uri="9279c62e-a2e7-41c7-b9ab-0a0f87ad47c5"/>
    <ds:schemaRef ds:uri="9c20ecd8-7b1b-40af-ad3c-24c512db6f5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8A3C8F5-E114-416C-826A-F4C6426384C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TotalTime>
  <Words>4489</Words>
  <Application>Microsoft Office PowerPoint</Application>
  <PresentationFormat>Widescreen</PresentationFormat>
  <Paragraphs>479</Paragraphs>
  <Slides>52</Slides>
  <Notes>17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52</vt:i4>
      </vt:variant>
    </vt:vector>
  </HeadingPairs>
  <TitlesOfParts>
    <vt:vector size="56" baseType="lpstr">
      <vt:lpstr>Adelle Rg</vt:lpstr>
      <vt:lpstr>Arial</vt:lpstr>
      <vt:lpstr>Calibri</vt:lpstr>
      <vt:lpstr>JCHS 2019</vt:lpstr>
      <vt:lpstr>The State of the Nation’s Housing 2022</vt:lpstr>
      <vt:lpstr>State of the Nation’s Housing 2022: Major Themes in the Report</vt:lpstr>
      <vt:lpstr>High Rates of Inflation Have Persisted</vt:lpstr>
      <vt:lpstr>Interest Rates—Particularly for Mortgages—Have Continued to Rise</vt:lpstr>
      <vt:lpstr>Unemployment Has Remained Low…And Wage Growth Has  Been Strong</vt:lpstr>
      <vt:lpstr>The Soaring Costs of Housing</vt:lpstr>
      <vt:lpstr>Home Price Appreciation Set New Records in the Past Year</vt:lpstr>
      <vt:lpstr>Rents for Both Apartments and Single-Family Homes Have Surged</vt:lpstr>
      <vt:lpstr>Rents in Large Metro Markets Were Growing Much Faster in Mid-2022 Than They Were a Year Earlier</vt:lpstr>
      <vt:lpstr>Rents in Most Major Markets Were Up by Double Digits in Early 2022</vt:lpstr>
      <vt:lpstr>Vacancy Rates Have Fallen Back Near Historic Lows Even in Prime Urban Areas</vt:lpstr>
      <vt:lpstr>The Supply of Homes on the Market Reached New Lows in 2022 but Are Beginning to Climb</vt:lpstr>
      <vt:lpstr>Investors Are Buying Up a Record Share of Single-Family Homes</vt:lpstr>
      <vt:lpstr>Persistent Affordability Challenges</vt:lpstr>
      <vt:lpstr>Affordability Challenges Worsened in the First Year of the Pandemic for Both Renters and Homeowners</vt:lpstr>
      <vt:lpstr>Middle-Income Renters’ Cost Burdens Soared in 2020</vt:lpstr>
      <vt:lpstr>Many Lower-Income Households and Households of Color Still Struggled to Pay Rent in Early 2022</vt:lpstr>
      <vt:lpstr>Eviction Filings Are Nearing Pre-Pandemic Averages</vt:lpstr>
      <vt:lpstr>Rising Inflation Puts Pressure on Household Budgets, Especially for Lower-Income Households</vt:lpstr>
      <vt:lpstr>Construction Levels Hit Historic Highs</vt:lpstr>
      <vt:lpstr>Costs of Building Materials Have Soared Since the Start of the Pandemic</vt:lpstr>
      <vt:lpstr>New Construction Picked Up Sharply Last Year…</vt:lpstr>
      <vt:lpstr>… But Single-Family Construction Has Dipped in Early 2022 as Interest Rates Climb</vt:lpstr>
      <vt:lpstr>Record Numbers of Homes Remain Under Construction</vt:lpstr>
      <vt:lpstr>Housing Demand on the Rise</vt:lpstr>
      <vt:lpstr>Household Growth Has Remained Strong Despite the Pandemic</vt:lpstr>
      <vt:lpstr>Household Growth among Adults in Their Mid-30s to Mid-40s Has Picked Up Pace</vt:lpstr>
      <vt:lpstr>Overall, Housing Construction Has Struggled to Kept Pace with Household Growth for a Decade</vt:lpstr>
      <vt:lpstr>Growth in Rental Demand Has Slowed, but Still Outpaced Supply in Q2</vt:lpstr>
      <vt:lpstr>High Hurdles for Homebuyers</vt:lpstr>
      <vt:lpstr>Homeownership Has Been Climbing Through the Pandemic</vt:lpstr>
      <vt:lpstr>Recent Interest Rate Hikes Have Further Eroded Affordability</vt:lpstr>
      <vt:lpstr>Recent Interest Rate Hikes Have Further Eroded Affordability</vt:lpstr>
      <vt:lpstr>Housing Costs Have Reduced the Pool of Potential Homebuyers</vt:lpstr>
      <vt:lpstr>Increasing Inequalities</vt:lpstr>
      <vt:lpstr>Homeowners Have Continued to Benefit from Huge Equity Gains</vt:lpstr>
      <vt:lpstr>Regardless of Income, Households of Color Have Lower Homeownership Rates than White Households  </vt:lpstr>
      <vt:lpstr>Even as Homeowners, Black and Hispanic Households Have Significantly Less Wealth than White Homeowners</vt:lpstr>
      <vt:lpstr>The Outlook for Housing</vt:lpstr>
      <vt:lpstr>The Outlook for Housing: Ongoing Challenges </vt:lpstr>
      <vt:lpstr>What Will it Take to Address Affordability Challenges?</vt:lpstr>
      <vt:lpstr>Summary</vt:lpstr>
      <vt:lpstr>State of the Nation’s Housing 2022: For More Information</vt:lpstr>
      <vt:lpstr>Extra Slides</vt:lpstr>
      <vt:lpstr>Home Prices and Apartment Rents Soared to New Heights in 2021</vt:lpstr>
      <vt:lpstr>Cost Burden Rates Increased for Households at All Income Levels in 2020</vt:lpstr>
      <vt:lpstr>Cost Burdens Are Widespread among Renters, Lower-Income Households, and Households of Color </vt:lpstr>
      <vt:lpstr>Many Lower-Income Households and Households of Color Still Struggled to Pay Rent in Early 2022</vt:lpstr>
      <vt:lpstr>Homeowners in Much of the Country Continued to Benefit from Huge Equity Gains</vt:lpstr>
      <vt:lpstr>Unemployment Has Remained Low…</vt:lpstr>
      <vt:lpstr>The Pace of Existing Home Sales Has Slowed Sharply</vt:lpstr>
      <vt:lpstr>Some Efforts to Reduce Racial Homeownership Gaps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 DiPietro</dc:creator>
  <cp:lastModifiedBy>Anderson, Corinna</cp:lastModifiedBy>
  <cp:revision>1</cp:revision>
  <dcterms:created xsi:type="dcterms:W3CDTF">2018-05-11T14:43:06Z</dcterms:created>
  <dcterms:modified xsi:type="dcterms:W3CDTF">2022-09-19T14:12:51Z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0x0101001FB06ACAA53C084283A7E9734B5D979C</vt:lpwstr>
  </property>
  <property fmtid="{D5CDD505-2E9C-101B-9397-08002B2CF9AE}" pid="3" name="MediaServiceImageTags">
    <vt:lpwstr/>
  </property>
</Properties>
</file>