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charts/colors17.xml" ContentType="application/vnd.ms-office.chartcolorstyle+xml"/>
  <Override PartName="/ppt/theme/theme1.xml" ContentType="application/vnd.openxmlformats-officedocument.theme+xml"/>
  <Override PartName="/ppt/theme/themeOverride17.xml" ContentType="application/vnd.openxmlformats-officedocument.themeOverrid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3.xml" ContentType="application/vnd.openxmlformats-officedocument.themeOverride+xml"/>
  <Override PartName="/ppt/charts/chart19.xml" ContentType="application/vnd.openxmlformats-officedocument.drawingml.chart+xml"/>
  <Override PartName="/ppt/charts/colors13.xml" ContentType="application/vnd.ms-office.chartcolorstyle+xml"/>
  <Override PartName="/ppt/theme/themeOverride18.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olors19.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20.xml" ContentType="application/vnd.openxmlformats-officedocument.drawingml.chart+xml"/>
  <Override PartName="/ppt/charts/colors6.xml" ContentType="application/vnd.ms-office.chartcolorstyle+xml"/>
  <Override PartName="/ppt/charts/style20.xml" ContentType="application/vnd.ms-office.chartstyle+xml"/>
  <Override PartName="/ppt/charts/colors20.xml" ContentType="application/vnd.ms-office.chartcolorstyle+xml"/>
  <Override PartName="/ppt/charts/chart16.xml" ContentType="application/vnd.openxmlformats-officedocument.drawingml.chart+xml"/>
  <Override PartName="/ppt/charts/style19.xml" ContentType="application/vnd.ms-office.chartstyle+xml"/>
  <Override PartName="/ppt/charts/style16.xml" ContentType="application/vnd.ms-office.chartstyle+xml"/>
  <Override PartName="/ppt/charts/colors16.xml" ContentType="application/vnd.ms-office.chartcolorstyle+xml"/>
  <Override PartName="/ppt/charts/style13.xml" ContentType="application/vnd.ms-office.chartstyle+xml"/>
  <Override PartName="/ppt/theme/themeOverride16.xml" ContentType="application/vnd.openxmlformats-officedocument.themeOverride+xml"/>
  <Override PartName="/ppt/theme/themeOverride19.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38"/>
  </p:notesMasterIdLst>
  <p:sldIdLst>
    <p:sldId id="354" r:id="rId2"/>
    <p:sldId id="1250" r:id="rId3"/>
    <p:sldId id="1251" r:id="rId4"/>
    <p:sldId id="1226" r:id="rId5"/>
    <p:sldId id="1218" r:id="rId6"/>
    <p:sldId id="1249" r:id="rId7"/>
    <p:sldId id="1208" r:id="rId8"/>
    <p:sldId id="1222" r:id="rId9"/>
    <p:sldId id="1230" r:id="rId10"/>
    <p:sldId id="1231" r:id="rId11"/>
    <p:sldId id="1241" r:id="rId12"/>
    <p:sldId id="259" r:id="rId13"/>
    <p:sldId id="261" r:id="rId14"/>
    <p:sldId id="260" r:id="rId15"/>
    <p:sldId id="258" r:id="rId16"/>
    <p:sldId id="1247" r:id="rId17"/>
    <p:sldId id="1248" r:id="rId18"/>
    <p:sldId id="1236" r:id="rId19"/>
    <p:sldId id="263" r:id="rId20"/>
    <p:sldId id="1227" r:id="rId21"/>
    <p:sldId id="1228" r:id="rId22"/>
    <p:sldId id="1217" r:id="rId23"/>
    <p:sldId id="1242" r:id="rId24"/>
    <p:sldId id="1243" r:id="rId25"/>
    <p:sldId id="1238" r:id="rId26"/>
    <p:sldId id="848" r:id="rId27"/>
    <p:sldId id="1239" r:id="rId28"/>
    <p:sldId id="1216" r:id="rId29"/>
    <p:sldId id="1246" r:id="rId30"/>
    <p:sldId id="851" r:id="rId31"/>
    <p:sldId id="1223" r:id="rId32"/>
    <p:sldId id="269" r:id="rId33"/>
    <p:sldId id="1233" r:id="rId34"/>
    <p:sldId id="850" r:id="rId35"/>
    <p:sldId id="849" r:id="rId36"/>
    <p:sldId id="124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508DA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33" autoAdjust="0"/>
    <p:restoredTop sz="93758" autoAdjust="0"/>
  </p:normalViewPr>
  <p:slideViewPr>
    <p:cSldViewPr snapToGrid="0" snapToObjects="1">
      <p:cViewPr varScale="1">
        <p:scale>
          <a:sx n="66" d="100"/>
          <a:sy n="66" d="100"/>
        </p:scale>
        <p:origin x="2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Households That Lost Income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7070172738767533"/>
          <c:w val="0.93342058798637895"/>
          <c:h val="0.62151920552760165"/>
        </c:manualLayout>
      </c:layout>
      <c:barChart>
        <c:barDir val="col"/>
        <c:grouping val="clustered"/>
        <c:varyColors val="0"/>
        <c:ser>
          <c:idx val="0"/>
          <c:order val="0"/>
          <c:tx>
            <c:strRef>
              <c:f>Sheet1!$B$1</c:f>
              <c:strCache>
                <c:ptCount val="1"/>
                <c:pt idx="0">
                  <c:v>Lost Work</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Renters</c:v>
                </c:pt>
                <c:pt idx="1">
                  <c:v>Homeowners</c:v>
                </c:pt>
                <c:pt idx="2">
                  <c:v>All Households</c:v>
                </c:pt>
              </c:strCache>
            </c:strRef>
          </c:cat>
          <c:val>
            <c:numRef>
              <c:f>Sheet1!$B$2:$B$4</c:f>
              <c:numCache>
                <c:formatCode>General</c:formatCode>
                <c:ptCount val="3"/>
                <c:pt idx="0">
                  <c:v>0.5222</c:v>
                </c:pt>
                <c:pt idx="1">
                  <c:v>0.37340000000000001</c:v>
                </c:pt>
                <c:pt idx="2">
                  <c:v>0.42100000000000004</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Tenure</a:t>
                </a:r>
              </a:p>
            </c:rich>
          </c:tx>
          <c:layout>
            <c:manualLayout>
              <c:xMode val="edge"/>
              <c:yMode val="edge"/>
              <c:x val="0.48172878923105"/>
              <c:y val="0.908281167455688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a:t>
            </a:r>
            <a:r>
              <a:rPr lang="en-US" baseline="0" dirty="0"/>
              <a:t>Households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5578419011822922"/>
        </c:manualLayout>
      </c:layout>
      <c:barChart>
        <c:barDir val="col"/>
        <c:grouping val="clustered"/>
        <c:varyColors val="0"/>
        <c:ser>
          <c:idx val="0"/>
          <c:order val="0"/>
          <c:tx>
            <c:strRef>
              <c:f>Sheet1!$B$1</c:f>
              <c:strCache>
                <c:ptCount val="1"/>
                <c:pt idx="0">
                  <c:v>Did Not Lost Income</c:v>
                </c:pt>
              </c:strCache>
            </c:strRef>
          </c:tx>
          <c:spPr>
            <a:solidFill>
              <a:srgbClr val="508DA6"/>
            </a:solidFill>
            <a:ln>
              <a:noFill/>
            </a:ln>
            <a:effectLst/>
          </c:spPr>
          <c:invertIfNegative val="0"/>
          <c:dLbls>
            <c:dLbl>
              <c:idx val="4"/>
              <c:layout>
                <c:manualLayout>
                  <c:x val="0"/>
                  <c:y val="7.3107024763898474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22-4C24-8481-6B759326CF42}"/>
                </c:ext>
              </c:extLst>
            </c:dLbl>
            <c:dLbl>
              <c:idx val="6"/>
              <c:layout>
                <c:manualLayout>
                  <c:x val="-3.2939884710403516E-3"/>
                  <c:y val="1.2059376263767633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22-4C24-8481-6B759326CF4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Sheet1!$B$2:$B$9</c:f>
              <c:numCache>
                <c:formatCode>0%</c:formatCode>
                <c:ptCount val="8"/>
                <c:pt idx="0">
                  <c:v>0.76474489999999995</c:v>
                </c:pt>
                <c:pt idx="1">
                  <c:v>0.24445059999999999</c:v>
                </c:pt>
                <c:pt idx="2">
                  <c:v>0.1823274</c:v>
                </c:pt>
                <c:pt idx="3">
                  <c:v>0.12113839999999999</c:v>
                </c:pt>
                <c:pt idx="4">
                  <c:v>1.9220399999999999E-2</c:v>
                </c:pt>
                <c:pt idx="5">
                  <c:v>0.25819330000000001</c:v>
                </c:pt>
                <c:pt idx="6">
                  <c:v>3.91016E-2</c:v>
                </c:pt>
                <c:pt idx="7">
                  <c:v>0.10761370000000001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Lost Income</c:v>
                </c:pt>
              </c:strCache>
            </c:strRef>
          </c:tx>
          <c:spPr>
            <a:solidFill>
              <a:srgbClr val="C14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Sheet1!$C$2:$C$9</c:f>
              <c:numCache>
                <c:formatCode>0%</c:formatCode>
                <c:ptCount val="8"/>
                <c:pt idx="0">
                  <c:v>0.44117800000000001</c:v>
                </c:pt>
                <c:pt idx="1">
                  <c:v>0.34209089999999998</c:v>
                </c:pt>
                <c:pt idx="2">
                  <c:v>0.35906159999999998</c:v>
                </c:pt>
                <c:pt idx="3">
                  <c:v>0.32213330000000001</c:v>
                </c:pt>
                <c:pt idx="4">
                  <c:v>0.2865009</c:v>
                </c:pt>
                <c:pt idx="5">
                  <c:v>0.3543172</c:v>
                </c:pt>
                <c:pt idx="6">
                  <c:v>7.3289800000000002E-2</c:v>
                </c:pt>
                <c:pt idx="7">
                  <c:v>0.1802214</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Source</a:t>
                </a:r>
                <a:r>
                  <a:rPr lang="en-US" baseline="0" dirty="0"/>
                  <a:t> of Spending</a:t>
                </a:r>
                <a:endParaRPr lang="en-US" dirty="0"/>
              </a:p>
            </c:rich>
          </c:tx>
          <c:layout>
            <c:manualLayout>
              <c:xMode val="edge"/>
              <c:yMode val="edge"/>
              <c:x val="0.4286418781786232"/>
              <c:y val="0.87043937483645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8"/>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5846245955461989E-2"/>
          <c:y val="0.93947569997859026"/>
          <c:w val="0.33106365135596044"/>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a:t>
            </a:r>
            <a:r>
              <a:rPr lang="en-US" baseline="0" dirty="0"/>
              <a:t> of Households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5578419011822922"/>
        </c:manualLayout>
      </c:layout>
      <c:barChart>
        <c:barDir val="col"/>
        <c:grouping val="clustered"/>
        <c:varyColors val="0"/>
        <c:ser>
          <c:idx val="0"/>
          <c:order val="0"/>
          <c:tx>
            <c:strRef>
              <c:f>Sheet1!$B$1</c:f>
              <c:strCache>
                <c:ptCount val="1"/>
                <c:pt idx="0">
                  <c:v>Not 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Sheet1!$B$2:$B$9</c:f>
              <c:numCache>
                <c:formatCode>General</c:formatCode>
                <c:ptCount val="8"/>
                <c:pt idx="0">
                  <c:v>0.50866080000000002</c:v>
                </c:pt>
                <c:pt idx="1">
                  <c:v>0.3502924</c:v>
                </c:pt>
                <c:pt idx="2">
                  <c:v>0.37790679999999999</c:v>
                </c:pt>
                <c:pt idx="3">
                  <c:v>0.25245489999999998</c:v>
                </c:pt>
                <c:pt idx="4">
                  <c:v>0.28700759999999997</c:v>
                </c:pt>
                <c:pt idx="5">
                  <c:v>0.35384179999999998</c:v>
                </c:pt>
                <c:pt idx="6">
                  <c:v>7.1673000000000001E-2</c:v>
                </c:pt>
                <c:pt idx="7">
                  <c:v>0.14216880000000001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Sheet1!$C$2:$C$9</c:f>
              <c:numCache>
                <c:formatCode>General</c:formatCode>
                <c:ptCount val="8"/>
                <c:pt idx="0">
                  <c:v>0.26323269999999999</c:v>
                </c:pt>
                <c:pt idx="1">
                  <c:v>0.32825949999999998</c:v>
                </c:pt>
                <c:pt idx="2">
                  <c:v>0.31581939999999997</c:v>
                </c:pt>
                <c:pt idx="3">
                  <c:v>0.51810449999999997</c:v>
                </c:pt>
                <c:pt idx="4">
                  <c:v>0.29307630000000001</c:v>
                </c:pt>
                <c:pt idx="5">
                  <c:v>0.35886990000000002</c:v>
                </c:pt>
                <c:pt idx="6">
                  <c:v>7.9268199999999997E-2</c:v>
                </c:pt>
                <c:pt idx="7">
                  <c:v>0.28207529999999997</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Source of Spending</a:t>
                </a:r>
              </a:p>
            </c:rich>
          </c:tx>
          <c:layout>
            <c:manualLayout>
              <c:xMode val="edge"/>
              <c:yMode val="edge"/>
              <c:x val="0.42441735957861154"/>
              <c:y val="0.87043937483645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2552257484421639E-2"/>
          <c:y val="0.93947569997859026"/>
          <c:w val="0.33984762061206802"/>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a:t>
            </a:r>
            <a:r>
              <a:rPr lang="en-US" baseline="0" dirty="0"/>
              <a:t> of Households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5578419011822922"/>
        </c:manualLayout>
      </c:layout>
      <c:barChart>
        <c:barDir val="col"/>
        <c:grouping val="clustered"/>
        <c:varyColors val="0"/>
        <c:ser>
          <c:idx val="0"/>
          <c:order val="0"/>
          <c:tx>
            <c:strRef>
              <c:f>Sheet1!$B$1</c:f>
              <c:strCache>
                <c:ptCount val="1"/>
                <c:pt idx="0">
                  <c:v>Not 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Sheet1!$B$2:$B$9</c:f>
              <c:numCache>
                <c:formatCode>General</c:formatCode>
                <c:ptCount val="8"/>
                <c:pt idx="0">
                  <c:v>0.50866080000000002</c:v>
                </c:pt>
                <c:pt idx="1">
                  <c:v>0.3502924</c:v>
                </c:pt>
                <c:pt idx="2">
                  <c:v>0.37790679999999999</c:v>
                </c:pt>
                <c:pt idx="3">
                  <c:v>0.25245489999999998</c:v>
                </c:pt>
                <c:pt idx="4">
                  <c:v>0.28700759999999997</c:v>
                </c:pt>
                <c:pt idx="5">
                  <c:v>0.35384179999999998</c:v>
                </c:pt>
                <c:pt idx="6">
                  <c:v>7.1673000000000001E-2</c:v>
                </c:pt>
                <c:pt idx="7">
                  <c:v>0.14216880000000001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Sheet1!$C$2:$C$9</c:f>
              <c:numCache>
                <c:formatCode>General</c:formatCode>
                <c:ptCount val="8"/>
                <c:pt idx="0">
                  <c:v>0.26323269999999999</c:v>
                </c:pt>
                <c:pt idx="1">
                  <c:v>0.32825949999999998</c:v>
                </c:pt>
                <c:pt idx="2">
                  <c:v>0.31581939999999997</c:v>
                </c:pt>
                <c:pt idx="3">
                  <c:v>0.51810449999999997</c:v>
                </c:pt>
                <c:pt idx="4">
                  <c:v>0.29307630000000001</c:v>
                </c:pt>
                <c:pt idx="5">
                  <c:v>0.35886990000000002</c:v>
                </c:pt>
                <c:pt idx="6">
                  <c:v>7.9268199999999997E-2</c:v>
                </c:pt>
                <c:pt idx="7">
                  <c:v>0.28207529999999997</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Source of Spending</a:t>
                </a:r>
              </a:p>
            </c:rich>
          </c:tx>
          <c:layout>
            <c:manualLayout>
              <c:xMode val="edge"/>
              <c:yMode val="edge"/>
              <c:x val="0.42441735957861154"/>
              <c:y val="0.87043937483645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2552257484421639E-2"/>
          <c:y val="0.93947569997859026"/>
          <c:w val="0.33984762061206802"/>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a:t>
            </a:r>
            <a:r>
              <a:rPr lang="en-US" baseline="0" dirty="0"/>
              <a:t> of Households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5578419011822922"/>
        </c:manualLayout>
      </c:layout>
      <c:barChart>
        <c:barDir val="col"/>
        <c:grouping val="clustered"/>
        <c:varyColors val="0"/>
        <c:ser>
          <c:idx val="0"/>
          <c:order val="0"/>
          <c:tx>
            <c:strRef>
              <c:f>Sheet1!$B$1</c:f>
              <c:strCache>
                <c:ptCount val="1"/>
                <c:pt idx="0">
                  <c:v>Not 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Sheet1!$B$2:$B$9</c:f>
              <c:numCache>
                <c:formatCode>General</c:formatCode>
                <c:ptCount val="8"/>
                <c:pt idx="0">
                  <c:v>0.50866080000000002</c:v>
                </c:pt>
                <c:pt idx="1">
                  <c:v>0.3502924</c:v>
                </c:pt>
                <c:pt idx="2">
                  <c:v>0.37790679999999999</c:v>
                </c:pt>
                <c:pt idx="3">
                  <c:v>0.25245489999999998</c:v>
                </c:pt>
                <c:pt idx="4">
                  <c:v>0.28700759999999997</c:v>
                </c:pt>
                <c:pt idx="5">
                  <c:v>0.35384179999999998</c:v>
                </c:pt>
                <c:pt idx="6">
                  <c:v>7.1673000000000001E-2</c:v>
                </c:pt>
                <c:pt idx="7">
                  <c:v>0.14216880000000001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Sheet1!$C$2:$C$9</c:f>
              <c:numCache>
                <c:formatCode>General</c:formatCode>
                <c:ptCount val="8"/>
                <c:pt idx="0">
                  <c:v>0.26323269999999999</c:v>
                </c:pt>
                <c:pt idx="1">
                  <c:v>0.32825949999999998</c:v>
                </c:pt>
                <c:pt idx="2">
                  <c:v>0.31581939999999997</c:v>
                </c:pt>
                <c:pt idx="3">
                  <c:v>0.51810449999999997</c:v>
                </c:pt>
                <c:pt idx="4">
                  <c:v>0.29307630000000001</c:v>
                </c:pt>
                <c:pt idx="5">
                  <c:v>0.35886990000000002</c:v>
                </c:pt>
                <c:pt idx="6">
                  <c:v>7.9268199999999997E-2</c:v>
                </c:pt>
                <c:pt idx="7">
                  <c:v>0.28207529999999997</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Source of Spending</a:t>
                </a:r>
              </a:p>
            </c:rich>
          </c:tx>
          <c:layout>
            <c:manualLayout>
              <c:xMode val="edge"/>
              <c:yMode val="edge"/>
              <c:x val="0.42441735957861154"/>
              <c:y val="0.87043937483645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2552257484421639E-2"/>
          <c:y val="0.93947569997859026"/>
          <c:w val="0.33984762061206802"/>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Households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1426871626560448"/>
          <c:w val="0.93342058798637895"/>
          <c:h val="0.63862935927732511"/>
        </c:manualLayout>
      </c:layout>
      <c:barChart>
        <c:barDir val="col"/>
        <c:grouping val="clustered"/>
        <c:varyColors val="0"/>
        <c:ser>
          <c:idx val="0"/>
          <c:order val="0"/>
          <c:tx>
            <c:strRef>
              <c:f>Sheet1!$B$1</c:f>
              <c:strCache>
                <c:ptCount val="1"/>
                <c:pt idx="0">
                  <c:v>Under $25,000</c:v>
                </c:pt>
              </c:strCache>
            </c:strRef>
          </c:tx>
          <c:spPr>
            <a:solidFill>
              <a:srgbClr val="508DA6"/>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Sheet1!$B$2:$B$9</c:f>
              <c:numCache>
                <c:formatCode>0%</c:formatCode>
                <c:ptCount val="8"/>
                <c:pt idx="0">
                  <c:v>0.2196968</c:v>
                </c:pt>
                <c:pt idx="1">
                  <c:v>0.23032569999999999</c:v>
                </c:pt>
                <c:pt idx="2">
                  <c:v>0.2363866</c:v>
                </c:pt>
                <c:pt idx="3">
                  <c:v>0.56610539999999998</c:v>
                </c:pt>
                <c:pt idx="4">
                  <c:v>0.26908219999999999</c:v>
                </c:pt>
                <c:pt idx="5">
                  <c:v>0.34679140000000003</c:v>
                </c:pt>
                <c:pt idx="6">
                  <c:v>4.8829499999999998E-2</c:v>
                </c:pt>
                <c:pt idx="7">
                  <c:v>0.37475930000000007</c:v>
                </c:pt>
              </c:numCache>
            </c:numRef>
          </c:val>
          <c:extLst>
            <c:ext xmlns:c16="http://schemas.microsoft.com/office/drawing/2014/chart" uri="{C3380CC4-5D6E-409C-BE32-E72D297353CC}">
              <c16:uniqueId val="{00000000-C9AE-4263-A967-439AFA7EA4C2}"/>
            </c:ext>
          </c:extLst>
        </c:ser>
        <c:ser>
          <c:idx val="1"/>
          <c:order val="1"/>
          <c:tx>
            <c:strRef>
              <c:f>Sheet1!$C$1</c:f>
              <c:strCache>
                <c:ptCount val="1"/>
                <c:pt idx="0">
                  <c:v>$25–34,999</c:v>
                </c:pt>
              </c:strCache>
            </c:strRef>
          </c:tx>
          <c:spPr>
            <a:solidFill>
              <a:srgbClr val="C14D00"/>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Sheet1!$C$2:$C$9</c:f>
              <c:numCache>
                <c:formatCode>0%</c:formatCode>
                <c:ptCount val="8"/>
                <c:pt idx="0">
                  <c:v>0.25647340000000002</c:v>
                </c:pt>
                <c:pt idx="1">
                  <c:v>0.32272479999999992</c:v>
                </c:pt>
                <c:pt idx="2">
                  <c:v>0.30150759999999999</c:v>
                </c:pt>
                <c:pt idx="3">
                  <c:v>0.52487550000000005</c:v>
                </c:pt>
                <c:pt idx="4">
                  <c:v>0.2854737</c:v>
                </c:pt>
                <c:pt idx="5">
                  <c:v>0.36390430000000001</c:v>
                </c:pt>
                <c:pt idx="6">
                  <c:v>7.62322E-2</c:v>
                </c:pt>
                <c:pt idx="7">
                  <c:v>0.28260540000000001</c:v>
                </c:pt>
              </c:numCache>
            </c:numRef>
          </c:val>
          <c:extLst>
            <c:ext xmlns:c16="http://schemas.microsoft.com/office/drawing/2014/chart" uri="{C3380CC4-5D6E-409C-BE32-E72D297353CC}">
              <c16:uniqueId val="{00000001-C9AE-4263-A967-439AFA7EA4C2}"/>
            </c:ext>
          </c:extLst>
        </c:ser>
        <c:ser>
          <c:idx val="2"/>
          <c:order val="2"/>
          <c:tx>
            <c:strRef>
              <c:f>Sheet1!$D$1</c:f>
              <c:strCache>
                <c:ptCount val="1"/>
                <c:pt idx="0">
                  <c:v>$35–49,999</c:v>
                </c:pt>
              </c:strCache>
            </c:strRef>
          </c:tx>
          <c:spPr>
            <a:solidFill>
              <a:srgbClr val="43273A"/>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Sheet1!$D$2:$D$9</c:f>
              <c:numCache>
                <c:formatCode>0%</c:formatCode>
                <c:ptCount val="8"/>
                <c:pt idx="0">
                  <c:v>0.30677900000000002</c:v>
                </c:pt>
                <c:pt idx="1">
                  <c:v>0.40385880000000002</c:v>
                </c:pt>
                <c:pt idx="2">
                  <c:v>0.36911759999999999</c:v>
                </c:pt>
                <c:pt idx="3">
                  <c:v>0.49841869999999999</c:v>
                </c:pt>
                <c:pt idx="4">
                  <c:v>0.3207062</c:v>
                </c:pt>
                <c:pt idx="5">
                  <c:v>0.39383420000000002</c:v>
                </c:pt>
                <c:pt idx="6">
                  <c:v>0.11122460000000001</c:v>
                </c:pt>
                <c:pt idx="7">
                  <c:v>0.24152779999999999</c:v>
                </c:pt>
              </c:numCache>
            </c:numRef>
          </c:val>
          <c:extLst>
            <c:ext xmlns:c16="http://schemas.microsoft.com/office/drawing/2014/chart" uri="{C3380CC4-5D6E-409C-BE32-E72D297353CC}">
              <c16:uniqueId val="{00000002-C9AE-4263-A967-439AFA7EA4C2}"/>
            </c:ext>
          </c:extLst>
        </c:ser>
        <c:ser>
          <c:idx val="3"/>
          <c:order val="3"/>
          <c:tx>
            <c:strRef>
              <c:f>Sheet1!$E$1</c:f>
              <c:strCache>
                <c:ptCount val="1"/>
                <c:pt idx="0">
                  <c:v>$50–74,999</c:v>
                </c:pt>
              </c:strCache>
            </c:strRef>
          </c:tx>
          <c:spPr>
            <a:solidFill>
              <a:schemeClr val="accent4"/>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Sheet1!$E$2:$E$9</c:f>
              <c:numCache>
                <c:formatCode>0%</c:formatCode>
                <c:ptCount val="8"/>
                <c:pt idx="0">
                  <c:v>0.31710290000000002</c:v>
                </c:pt>
                <c:pt idx="1">
                  <c:v>0.43307659999999998</c:v>
                </c:pt>
                <c:pt idx="2">
                  <c:v>0.43084640000000002</c:v>
                </c:pt>
                <c:pt idx="3">
                  <c:v>0.48259859999999999</c:v>
                </c:pt>
                <c:pt idx="4">
                  <c:v>0.32298250000000001</c:v>
                </c:pt>
                <c:pt idx="5">
                  <c:v>0.37290210000000001</c:v>
                </c:pt>
                <c:pt idx="6">
                  <c:v>0.1202575</c:v>
                </c:pt>
                <c:pt idx="7">
                  <c:v>0.16250679999999998</c:v>
                </c:pt>
              </c:numCache>
            </c:numRef>
          </c:val>
          <c:extLst>
            <c:ext xmlns:c16="http://schemas.microsoft.com/office/drawing/2014/chart" uri="{C3380CC4-5D6E-409C-BE32-E72D297353CC}">
              <c16:uniqueId val="{00000003-C9AE-4263-A967-439AFA7EA4C2}"/>
            </c:ext>
          </c:extLst>
        </c:ser>
        <c:ser>
          <c:idx val="4"/>
          <c:order val="4"/>
          <c:tx>
            <c:strRef>
              <c:f>Sheet1!$F$1</c:f>
              <c:strCache>
                <c:ptCount val="1"/>
                <c:pt idx="0">
                  <c:v>$75,000 or More</c:v>
                </c:pt>
              </c:strCache>
            </c:strRef>
          </c:tx>
          <c:spPr>
            <a:solidFill>
              <a:srgbClr val="E9C002"/>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Sheet1!$F$2:$F$9</c:f>
              <c:numCache>
                <c:formatCode>0%</c:formatCode>
                <c:ptCount val="8"/>
                <c:pt idx="0">
                  <c:v>0.3518192</c:v>
                </c:pt>
                <c:pt idx="1">
                  <c:v>0.52408969999999999</c:v>
                </c:pt>
                <c:pt idx="2">
                  <c:v>0.4919094</c:v>
                </c:pt>
                <c:pt idx="3">
                  <c:v>0.39137899999999992</c:v>
                </c:pt>
                <c:pt idx="4">
                  <c:v>0.3605449</c:v>
                </c:pt>
                <c:pt idx="5">
                  <c:v>0.33222839999999998</c:v>
                </c:pt>
                <c:pt idx="6">
                  <c:v>0.1281622</c:v>
                </c:pt>
                <c:pt idx="7">
                  <c:v>0.1007784</c:v>
                </c:pt>
              </c:numCache>
            </c:numRef>
          </c:val>
          <c:extLst>
            <c:ext xmlns:c16="http://schemas.microsoft.com/office/drawing/2014/chart" uri="{C3380CC4-5D6E-409C-BE32-E72D297353CC}">
              <c16:uniqueId val="{00000001-800A-44CB-813A-BC21F4DA89F2}"/>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1426871626560448"/>
          <c:w val="0.93342058798637895"/>
          <c:h val="0.63862935927732511"/>
        </c:manualLayout>
      </c:layout>
      <c:barChart>
        <c:barDir val="col"/>
        <c:grouping val="clustered"/>
        <c:varyColors val="0"/>
        <c:ser>
          <c:idx val="0"/>
          <c:order val="0"/>
          <c:tx>
            <c:strRef>
              <c:f>Sheet1!$B$1</c:f>
              <c:strCache>
                <c:ptCount val="1"/>
                <c:pt idx="0">
                  <c:v>Black</c:v>
                </c:pt>
              </c:strCache>
            </c:strRef>
          </c:tx>
          <c:spPr>
            <a:solidFill>
              <a:srgbClr val="508DA6"/>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Sheet1!$B$2:$B$9</c:f>
              <c:numCache>
                <c:formatCode>0%</c:formatCode>
                <c:ptCount val="8"/>
                <c:pt idx="0">
                  <c:v>0.24967500000000001</c:v>
                </c:pt>
                <c:pt idx="1">
                  <c:v>0.2693142</c:v>
                </c:pt>
                <c:pt idx="2">
                  <c:v>0.25822870000000003</c:v>
                </c:pt>
                <c:pt idx="3">
                  <c:v>0.52626629999999996</c:v>
                </c:pt>
                <c:pt idx="4">
                  <c:v>0.32582109999999997</c:v>
                </c:pt>
                <c:pt idx="5">
                  <c:v>0.38327509999999998</c:v>
                </c:pt>
                <c:pt idx="6">
                  <c:v>7.3370699999999997E-2</c:v>
                </c:pt>
                <c:pt idx="7">
                  <c:v>0.3165945</c:v>
                </c:pt>
              </c:numCache>
            </c:numRef>
          </c:val>
          <c:extLst>
            <c:ext xmlns:c16="http://schemas.microsoft.com/office/drawing/2014/chart" uri="{C3380CC4-5D6E-409C-BE32-E72D297353CC}">
              <c16:uniqueId val="{00000000-C9AE-4263-A967-439AFA7EA4C2}"/>
            </c:ext>
          </c:extLst>
        </c:ser>
        <c:ser>
          <c:idx val="1"/>
          <c:order val="1"/>
          <c:tx>
            <c:strRef>
              <c:f>Sheet1!$C$1</c:f>
              <c:strCache>
                <c:ptCount val="1"/>
                <c:pt idx="0">
                  <c:v>Hispanic</c:v>
                </c:pt>
              </c:strCache>
            </c:strRef>
          </c:tx>
          <c:spPr>
            <a:solidFill>
              <a:srgbClr val="C14D00"/>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Sheet1!$C$2:$C$9</c:f>
              <c:numCache>
                <c:formatCode>0%</c:formatCode>
                <c:ptCount val="8"/>
                <c:pt idx="0">
                  <c:v>0.21318570000000001</c:v>
                </c:pt>
                <c:pt idx="1">
                  <c:v>0.34060040000000003</c:v>
                </c:pt>
                <c:pt idx="2">
                  <c:v>0.30360019999999999</c:v>
                </c:pt>
                <c:pt idx="3">
                  <c:v>0.53611910000000007</c:v>
                </c:pt>
                <c:pt idx="4">
                  <c:v>0.25479209999999997</c:v>
                </c:pt>
                <c:pt idx="5">
                  <c:v>0.34658620000000001</c:v>
                </c:pt>
                <c:pt idx="6">
                  <c:v>8.7145499999999987E-2</c:v>
                </c:pt>
                <c:pt idx="7">
                  <c:v>0.2480501</c:v>
                </c:pt>
              </c:numCache>
            </c:numRef>
          </c:val>
          <c:extLst>
            <c:ext xmlns:c16="http://schemas.microsoft.com/office/drawing/2014/chart" uri="{C3380CC4-5D6E-409C-BE32-E72D297353CC}">
              <c16:uniqueId val="{00000001-C9AE-4263-A967-439AFA7EA4C2}"/>
            </c:ext>
          </c:extLst>
        </c:ser>
        <c:ser>
          <c:idx val="2"/>
          <c:order val="2"/>
          <c:tx>
            <c:strRef>
              <c:f>Sheet1!$D$1</c:f>
              <c:strCache>
                <c:ptCount val="1"/>
                <c:pt idx="0">
                  <c:v>Asian</c:v>
                </c:pt>
              </c:strCache>
            </c:strRef>
          </c:tx>
          <c:spPr>
            <a:solidFill>
              <a:srgbClr val="43273A"/>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Sheet1!$D$2:$D$9</c:f>
              <c:numCache>
                <c:formatCode>0%</c:formatCode>
                <c:ptCount val="8"/>
                <c:pt idx="0">
                  <c:v>0.27539549999999996</c:v>
                </c:pt>
                <c:pt idx="1">
                  <c:v>0.47223019999999999</c:v>
                </c:pt>
                <c:pt idx="2">
                  <c:v>0.33821980000000001</c:v>
                </c:pt>
                <c:pt idx="3">
                  <c:v>0.34128729999999996</c:v>
                </c:pt>
                <c:pt idx="4">
                  <c:v>0.39006580000000002</c:v>
                </c:pt>
                <c:pt idx="5">
                  <c:v>0.38516649999999997</c:v>
                </c:pt>
                <c:pt idx="6">
                  <c:v>7.1434800000000007E-2</c:v>
                </c:pt>
                <c:pt idx="7">
                  <c:v>0.16680200000000001</c:v>
                </c:pt>
              </c:numCache>
            </c:numRef>
          </c:val>
          <c:extLst>
            <c:ext xmlns:c16="http://schemas.microsoft.com/office/drawing/2014/chart" uri="{C3380CC4-5D6E-409C-BE32-E72D297353CC}">
              <c16:uniqueId val="{00000002-C9AE-4263-A967-439AFA7EA4C2}"/>
            </c:ext>
          </c:extLst>
        </c:ser>
        <c:ser>
          <c:idx val="3"/>
          <c:order val="3"/>
          <c:tx>
            <c:strRef>
              <c:f>Sheet1!$E$1</c:f>
              <c:strCache>
                <c:ptCount val="1"/>
                <c:pt idx="0">
                  <c:v>White</c:v>
                </c:pt>
              </c:strCache>
            </c:strRef>
          </c:tx>
          <c:spPr>
            <a:solidFill>
              <a:schemeClr val="accent4"/>
            </a:solidFill>
            <a:ln>
              <a:noFill/>
            </a:ln>
            <a:effectLst/>
          </c:spPr>
          <c:invertIfNegative val="0"/>
          <c:dLbls>
            <c:delete val="1"/>
          </c:dLbls>
          <c:cat>
            <c:strRef>
              <c:f>Sheet1!$A$2:$A$9</c:f>
              <c:strCache>
                <c:ptCount val="8"/>
                <c:pt idx="0">
                  <c:v>Regular income</c:v>
                </c:pt>
                <c:pt idx="1">
                  <c:v>Credit cards</c:v>
                </c:pt>
                <c:pt idx="2">
                  <c:v>Savings</c:v>
                </c:pt>
                <c:pt idx="3">
                  <c:v>Borrowing From Friends/Family</c:v>
                </c:pt>
                <c:pt idx="4">
                  <c:v>Unemployment insurance</c:v>
                </c:pt>
                <c:pt idx="5">
                  <c:v>Stimulus</c:v>
                </c:pt>
                <c:pt idx="6">
                  <c:v>Deferred loans</c:v>
                </c:pt>
                <c:pt idx="7">
                  <c:v>SNAP</c:v>
                </c:pt>
              </c:strCache>
            </c:strRef>
          </c:cat>
          <c:val>
            <c:numRef>
              <c:f>Sheet1!$E$2:$E$9</c:f>
              <c:numCache>
                <c:formatCode>0%</c:formatCode>
                <c:ptCount val="8"/>
                <c:pt idx="0">
                  <c:v>0.30870010000000003</c:v>
                </c:pt>
                <c:pt idx="1">
                  <c:v>0.34320719999999999</c:v>
                </c:pt>
                <c:pt idx="2">
                  <c:v>0.36006739999999998</c:v>
                </c:pt>
                <c:pt idx="3">
                  <c:v>0.50884609999999997</c:v>
                </c:pt>
                <c:pt idx="4">
                  <c:v>0.28306599999999998</c:v>
                </c:pt>
                <c:pt idx="5">
                  <c:v>0.34322789999999997</c:v>
                </c:pt>
                <c:pt idx="6">
                  <c:v>7.7674199999999999E-2</c:v>
                </c:pt>
                <c:pt idx="7">
                  <c:v>0.2769837</c:v>
                </c:pt>
              </c:numCache>
            </c:numRef>
          </c:val>
          <c:extLst>
            <c:ext xmlns:c16="http://schemas.microsoft.com/office/drawing/2014/chart" uri="{C3380CC4-5D6E-409C-BE32-E72D297353CC}">
              <c16:uniqueId val="{00000003-C9AE-4263-A967-439AFA7EA4C2}"/>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Share of Households Behind on Rent (Percent)</a:t>
            </a:r>
          </a:p>
        </c:rich>
      </c:tx>
      <c:layout>
        <c:manualLayout>
          <c:xMode val="edge"/>
          <c:yMode val="edge"/>
          <c:x val="6.0170189404337082E-3"/>
          <c:y val="1.812679660873045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99412192524131"/>
        </c:manualLayout>
      </c:layout>
      <c:barChart>
        <c:barDir val="col"/>
        <c:grouping val="clustered"/>
        <c:varyColors val="0"/>
        <c:ser>
          <c:idx val="1"/>
          <c:order val="0"/>
          <c:tx>
            <c:strRef>
              <c:f>Sheet1!$C$1</c:f>
              <c:strCache>
                <c:ptCount val="1"/>
                <c:pt idx="0">
                  <c:v>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$25,000</c:v>
                </c:pt>
                <c:pt idx="1">
                  <c:v>$25,000–34,999</c:v>
                </c:pt>
                <c:pt idx="2">
                  <c:v>$35,000–49,999</c:v>
                </c:pt>
                <c:pt idx="3">
                  <c:v>$50,000–74,999</c:v>
                </c:pt>
                <c:pt idx="4">
                  <c:v>$75,000 or More</c:v>
                </c:pt>
                <c:pt idx="5">
                  <c:v>All Households</c:v>
                </c:pt>
              </c:strCache>
            </c:strRef>
          </c:cat>
          <c:val>
            <c:numRef>
              <c:f>Sheet1!$C$2:$C$7</c:f>
              <c:numCache>
                <c:formatCode>General</c:formatCode>
                <c:ptCount val="6"/>
                <c:pt idx="0">
                  <c:v>0.31798371159016536</c:v>
                </c:pt>
                <c:pt idx="1">
                  <c:v>0.27213323291725433</c:v>
                </c:pt>
                <c:pt idx="2">
                  <c:v>0.2298738711562088</c:v>
                </c:pt>
                <c:pt idx="3">
                  <c:v>0.18370539345280523</c:v>
                </c:pt>
                <c:pt idx="4">
                  <c:v>0.1214197818423321</c:v>
                </c:pt>
                <c:pt idx="5" formatCode="0%">
                  <c:v>0.24</c:v>
                </c:pt>
              </c:numCache>
            </c:numRef>
          </c:val>
          <c:extLst>
            <c:ext xmlns:c16="http://schemas.microsoft.com/office/drawing/2014/chart" uri="{C3380CC4-5D6E-409C-BE32-E72D297353CC}">
              <c16:uniqueId val="{00000001-C347-44D6-B583-CDDE753BDE27}"/>
            </c:ext>
          </c:extLst>
        </c:ser>
        <c:dLbls>
          <c:dLblPos val="ctr"/>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a:p>
                <a:pPr>
                  <a:defRPr sz="1400" b="1">
                    <a:solidFill>
                      <a:schemeClr val="tx1"/>
                    </a:solidFill>
                  </a:defRPr>
                </a:pPr>
                <a:r>
                  <a:rPr lang="en-US"/>
                  <a:t>Household Income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4"/>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Share of Households Behind on Rent (Percent)</a:t>
            </a:r>
          </a:p>
        </c:rich>
      </c:tx>
      <c:layout>
        <c:manualLayout>
          <c:xMode val="edge"/>
          <c:yMode val="edge"/>
          <c:x val="6.0170189404337082E-3"/>
          <c:y val="1.812679660873045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99412192524131"/>
        </c:manualLayout>
      </c:layout>
      <c:barChart>
        <c:barDir val="col"/>
        <c:grouping val="clustered"/>
        <c:varyColors val="0"/>
        <c:ser>
          <c:idx val="1"/>
          <c:order val="0"/>
          <c:tx>
            <c:strRef>
              <c:f>Sheet1!$B$1</c:f>
              <c:strCache>
                <c:ptCount val="1"/>
                <c:pt idx="0">
                  <c:v>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Asian</c:v>
                </c:pt>
                <c:pt idx="3">
                  <c:v>White</c:v>
                </c:pt>
                <c:pt idx="4">
                  <c:v>All Households</c:v>
                </c:pt>
              </c:strCache>
            </c:strRef>
          </c:cat>
          <c:val>
            <c:numRef>
              <c:f>Sheet1!$B$2:$B$6</c:f>
              <c:numCache>
                <c:formatCode>0%</c:formatCode>
                <c:ptCount val="5"/>
                <c:pt idx="0">
                  <c:v>0.37</c:v>
                </c:pt>
                <c:pt idx="1">
                  <c:v>0.27</c:v>
                </c:pt>
                <c:pt idx="2">
                  <c:v>0.23</c:v>
                </c:pt>
                <c:pt idx="3">
                  <c:v>0.18</c:v>
                </c:pt>
                <c:pt idx="4">
                  <c:v>0.24</c:v>
                </c:pt>
              </c:numCache>
            </c:numRef>
          </c:val>
          <c:extLst>
            <c:ext xmlns:c16="http://schemas.microsoft.com/office/drawing/2014/chart" uri="{C3380CC4-5D6E-409C-BE32-E72D297353CC}">
              <c16:uniqueId val="{00000001-C347-44D6-B583-CDDE753BDE27}"/>
            </c:ext>
          </c:extLst>
        </c:ser>
        <c:dLbls>
          <c:dLblPos val="ctr"/>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a:p>
                <a:pPr>
                  <a:defRPr sz="1400" b="1">
                    <a:solidFill>
                      <a:schemeClr val="tx1"/>
                    </a:solidFill>
                  </a:defRPr>
                </a:pPr>
                <a:r>
                  <a:rPr lang="en-US"/>
                  <a:t>Race/Ethnicity</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stacked"/>
        <c:varyColors val="0"/>
        <c:ser>
          <c:idx val="0"/>
          <c:order val="0"/>
          <c:tx>
            <c:strRef>
              <c:f>Sheet1!$A$2</c:f>
              <c:strCache>
                <c:ptCount val="1"/>
                <c:pt idx="0">
                  <c:v>0</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Not Behind on Rent</c:v>
                </c:pt>
                <c:pt idx="1">
                  <c:v>Behind on Rent</c:v>
                </c:pt>
              </c:strCache>
            </c:strRef>
          </c:cat>
          <c:val>
            <c:numRef>
              <c:f>Sheet1!$B$2:$C$2</c:f>
              <c:numCache>
                <c:formatCode>0%</c:formatCode>
                <c:ptCount val="2"/>
                <c:pt idx="0">
                  <c:v>0.18420000000000003</c:v>
                </c:pt>
                <c:pt idx="1">
                  <c:v>0.10619999999999999</c:v>
                </c:pt>
              </c:numCache>
            </c:numRef>
          </c:val>
          <c:extLst>
            <c:ext xmlns:c16="http://schemas.microsoft.com/office/drawing/2014/chart" uri="{C3380CC4-5D6E-409C-BE32-E72D297353CC}">
              <c16:uniqueId val="{00000000-C347-44D6-B583-CDDE753BDE27}"/>
            </c:ext>
          </c:extLst>
        </c:ser>
        <c:ser>
          <c:idx val="1"/>
          <c:order val="1"/>
          <c:tx>
            <c:strRef>
              <c:f>Sheet1!$A$3</c:f>
              <c:strCache>
                <c:ptCount val="1"/>
                <c:pt idx="0">
                  <c:v>1 or 2</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Not Behind on Rent</c:v>
                </c:pt>
                <c:pt idx="1">
                  <c:v>Behind on Rent</c:v>
                </c:pt>
              </c:strCache>
            </c:strRef>
          </c:cat>
          <c:val>
            <c:numRef>
              <c:f>Sheet1!$B$3:$C$3</c:f>
              <c:numCache>
                <c:formatCode>0%</c:formatCode>
                <c:ptCount val="2"/>
                <c:pt idx="0">
                  <c:v>0.56600000000000006</c:v>
                </c:pt>
                <c:pt idx="1">
                  <c:v>0.60019999999999996</c:v>
                </c:pt>
              </c:numCache>
            </c:numRef>
          </c:val>
          <c:extLst>
            <c:ext xmlns:c16="http://schemas.microsoft.com/office/drawing/2014/chart" uri="{C3380CC4-5D6E-409C-BE32-E72D297353CC}">
              <c16:uniqueId val="{00000001-C347-44D6-B583-CDDE753BDE27}"/>
            </c:ext>
          </c:extLst>
        </c:ser>
        <c:ser>
          <c:idx val="2"/>
          <c:order val="2"/>
          <c:tx>
            <c:strRef>
              <c:f>Sheet1!$A$4</c:f>
              <c:strCache>
                <c:ptCount val="1"/>
                <c:pt idx="0">
                  <c:v>3 or 4</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Not Behind on Rent</c:v>
                </c:pt>
                <c:pt idx="1">
                  <c:v>Behind on Rent</c:v>
                </c:pt>
              </c:strCache>
            </c:strRef>
          </c:cat>
          <c:val>
            <c:numRef>
              <c:f>Sheet1!$B$4:$C$4</c:f>
              <c:numCache>
                <c:formatCode>0%</c:formatCode>
                <c:ptCount val="2"/>
                <c:pt idx="0">
                  <c:v>0.22739999999999999</c:v>
                </c:pt>
                <c:pt idx="1">
                  <c:v>0.26239999999999997</c:v>
                </c:pt>
              </c:numCache>
            </c:numRef>
          </c:val>
          <c:extLst>
            <c:ext xmlns:c16="http://schemas.microsoft.com/office/drawing/2014/chart" uri="{C3380CC4-5D6E-409C-BE32-E72D297353CC}">
              <c16:uniqueId val="{0000000E-951B-480D-909E-FA54BEC8B94E}"/>
            </c:ext>
          </c:extLst>
        </c:ser>
        <c:ser>
          <c:idx val="3"/>
          <c:order val="3"/>
          <c:tx>
            <c:strRef>
              <c:f>Sheet1!$A$5</c:f>
              <c:strCache>
                <c:ptCount val="1"/>
                <c:pt idx="0">
                  <c:v>5 or 6</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Not Behind on Rent</c:v>
                </c:pt>
                <c:pt idx="1">
                  <c:v>Behind on Rent</c:v>
                </c:pt>
              </c:strCache>
            </c:strRef>
          </c:cat>
          <c:val>
            <c:numRef>
              <c:f>Sheet1!$B$5:$C$5</c:f>
              <c:numCache>
                <c:formatCode>0%</c:formatCode>
                <c:ptCount val="2"/>
                <c:pt idx="0">
                  <c:v>2.23E-2</c:v>
                </c:pt>
                <c:pt idx="1">
                  <c:v>3.1099999999999999E-2</c:v>
                </c:pt>
              </c:numCache>
            </c:numRef>
          </c:val>
          <c:extLst>
            <c:ext xmlns:c16="http://schemas.microsoft.com/office/drawing/2014/chart" uri="{C3380CC4-5D6E-409C-BE32-E72D297353CC}">
              <c16:uniqueId val="{00000003-5062-4ED9-9E22-442DB2C7971B}"/>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3664257127123835"/>
          <c:y val="0.93041225586982901"/>
          <c:w val="0.23930170760056557"/>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Share of Households</a:t>
            </a:r>
            <a:r>
              <a:rPr lang="en-US" baseline="0"/>
              <a:t> (Percent)</a:t>
            </a:r>
            <a:endParaRPr lang="en-US"/>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415058737255426"/>
        </c:manualLayout>
      </c:layout>
      <c:barChart>
        <c:barDir val="col"/>
        <c:grouping val="stacked"/>
        <c:varyColors val="0"/>
        <c:ser>
          <c:idx val="3"/>
          <c:order val="0"/>
          <c:tx>
            <c:strRef>
              <c:f>Sheet1!$A$5</c:f>
              <c:strCache>
                <c:ptCount val="1"/>
                <c:pt idx="0">
                  <c:v>0</c:v>
                </c:pt>
              </c:strCache>
            </c:strRef>
          </c:tx>
          <c:spPr>
            <a:solidFill>
              <a:srgbClr val="43273A"/>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Under $25,000</c:v>
                </c:pt>
                <c:pt idx="1">
                  <c:v>$25,000–34,999</c:v>
                </c:pt>
                <c:pt idx="2">
                  <c:v>$35,000–49,999</c:v>
                </c:pt>
                <c:pt idx="3">
                  <c:v>$50,000–74,999</c:v>
                </c:pt>
                <c:pt idx="4">
                  <c:v>$75,000 or More</c:v>
                </c:pt>
                <c:pt idx="5">
                  <c:v>All Households</c:v>
                </c:pt>
              </c:strCache>
            </c:strRef>
          </c:cat>
          <c:val>
            <c:numRef>
              <c:f>Sheet1!$B$5:$G$5</c:f>
              <c:numCache>
                <c:formatCode>0%</c:formatCode>
                <c:ptCount val="6"/>
                <c:pt idx="0">
                  <c:v>0.11810000000000001</c:v>
                </c:pt>
                <c:pt idx="1">
                  <c:v>9.9100000000000008E-2</c:v>
                </c:pt>
                <c:pt idx="2">
                  <c:v>8.8499999999999995E-2</c:v>
                </c:pt>
                <c:pt idx="3">
                  <c:v>8.2599999999999993E-2</c:v>
                </c:pt>
                <c:pt idx="4">
                  <c:v>0.1069</c:v>
                </c:pt>
                <c:pt idx="5">
                  <c:v>0.10619999999999999</c:v>
                </c:pt>
              </c:numCache>
            </c:numRef>
          </c:val>
          <c:extLst>
            <c:ext xmlns:c16="http://schemas.microsoft.com/office/drawing/2014/chart" uri="{C3380CC4-5D6E-409C-BE32-E72D297353CC}">
              <c16:uniqueId val="{0000000E-4D03-4061-A7BD-4A3787C6F644}"/>
            </c:ext>
          </c:extLst>
        </c:ser>
        <c:ser>
          <c:idx val="2"/>
          <c:order val="1"/>
          <c:tx>
            <c:strRef>
              <c:f>Sheet1!$A$4</c:f>
              <c:strCache>
                <c:ptCount val="1"/>
                <c:pt idx="0">
                  <c:v>1 or 2</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Under $25,000</c:v>
                </c:pt>
                <c:pt idx="1">
                  <c:v>$25,000–34,999</c:v>
                </c:pt>
                <c:pt idx="2">
                  <c:v>$35,000–49,999</c:v>
                </c:pt>
                <c:pt idx="3">
                  <c:v>$50,000–74,999</c:v>
                </c:pt>
                <c:pt idx="4">
                  <c:v>$75,000 or More</c:v>
                </c:pt>
                <c:pt idx="5">
                  <c:v>All Households</c:v>
                </c:pt>
              </c:strCache>
            </c:strRef>
          </c:cat>
          <c:val>
            <c:numRef>
              <c:f>Sheet1!$B$4:$G$4</c:f>
              <c:numCache>
                <c:formatCode>0%</c:formatCode>
                <c:ptCount val="6"/>
                <c:pt idx="0">
                  <c:v>0.65769999999999995</c:v>
                </c:pt>
                <c:pt idx="1">
                  <c:v>0.61170000000000002</c:v>
                </c:pt>
                <c:pt idx="2">
                  <c:v>0.55629999999999991</c:v>
                </c:pt>
                <c:pt idx="3">
                  <c:v>0.53490000000000004</c:v>
                </c:pt>
                <c:pt idx="4">
                  <c:v>0.47710000000000002</c:v>
                </c:pt>
                <c:pt idx="5">
                  <c:v>0.60019999999999996</c:v>
                </c:pt>
              </c:numCache>
            </c:numRef>
          </c:val>
          <c:extLst>
            <c:ext xmlns:c16="http://schemas.microsoft.com/office/drawing/2014/chart" uri="{C3380CC4-5D6E-409C-BE32-E72D297353CC}">
              <c16:uniqueId val="{00000002-C347-44D6-B583-CDDE753BDE27}"/>
            </c:ext>
          </c:extLst>
        </c:ser>
        <c:ser>
          <c:idx val="1"/>
          <c:order val="2"/>
          <c:tx>
            <c:strRef>
              <c:f>Sheet1!$A$3</c:f>
              <c:strCache>
                <c:ptCount val="1"/>
                <c:pt idx="0">
                  <c:v>3 or 4</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Under $25,000</c:v>
                </c:pt>
                <c:pt idx="1">
                  <c:v>$25,000–34,999</c:v>
                </c:pt>
                <c:pt idx="2">
                  <c:v>$35,000–49,999</c:v>
                </c:pt>
                <c:pt idx="3">
                  <c:v>$50,000–74,999</c:v>
                </c:pt>
                <c:pt idx="4">
                  <c:v>$75,000 or More</c:v>
                </c:pt>
                <c:pt idx="5">
                  <c:v>All Households</c:v>
                </c:pt>
              </c:strCache>
            </c:strRef>
          </c:cat>
          <c:val>
            <c:numRef>
              <c:f>Sheet1!$B$3:$G$3</c:f>
              <c:numCache>
                <c:formatCode>0%</c:formatCode>
                <c:ptCount val="6"/>
                <c:pt idx="0">
                  <c:v>0.20530000000000001</c:v>
                </c:pt>
                <c:pt idx="1">
                  <c:v>0.26740000000000003</c:v>
                </c:pt>
                <c:pt idx="2">
                  <c:v>0.316</c:v>
                </c:pt>
                <c:pt idx="3">
                  <c:v>0.33110000000000001</c:v>
                </c:pt>
                <c:pt idx="4">
                  <c:v>0.3448</c:v>
                </c:pt>
                <c:pt idx="5">
                  <c:v>0.26239999999999997</c:v>
                </c:pt>
              </c:numCache>
            </c:numRef>
          </c:val>
          <c:extLst>
            <c:ext xmlns:c16="http://schemas.microsoft.com/office/drawing/2014/chart" uri="{C3380CC4-5D6E-409C-BE32-E72D297353CC}">
              <c16:uniqueId val="{00000001-C347-44D6-B583-CDDE753BDE27}"/>
            </c:ext>
          </c:extLst>
        </c:ser>
        <c:ser>
          <c:idx val="0"/>
          <c:order val="3"/>
          <c:tx>
            <c:strRef>
              <c:f>Sheet1!$A$2</c:f>
              <c:strCache>
                <c:ptCount val="1"/>
                <c:pt idx="0">
                  <c:v>5 or 6</c:v>
                </c:pt>
              </c:strCache>
            </c:strRef>
          </c:tx>
          <c:spPr>
            <a:solidFill>
              <a:srgbClr val="998B7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Under $25,000</c:v>
                </c:pt>
                <c:pt idx="1">
                  <c:v>$25,000–34,999</c:v>
                </c:pt>
                <c:pt idx="2">
                  <c:v>$35,000–49,999</c:v>
                </c:pt>
                <c:pt idx="3">
                  <c:v>$50,000–74,999</c:v>
                </c:pt>
                <c:pt idx="4">
                  <c:v>$75,000 or More</c:v>
                </c:pt>
                <c:pt idx="5">
                  <c:v>All Households</c:v>
                </c:pt>
              </c:strCache>
            </c:strRef>
          </c:cat>
          <c:val>
            <c:numRef>
              <c:f>Sheet1!$B$2:$G$2</c:f>
              <c:numCache>
                <c:formatCode>0%</c:formatCode>
                <c:ptCount val="6"/>
                <c:pt idx="0">
                  <c:v>1.89E-2</c:v>
                </c:pt>
                <c:pt idx="1">
                  <c:v>2.18E-2</c:v>
                </c:pt>
                <c:pt idx="2">
                  <c:v>3.9199999999999999E-2</c:v>
                </c:pt>
                <c:pt idx="3">
                  <c:v>5.1500000000000004E-2</c:v>
                </c:pt>
                <c:pt idx="4">
                  <c:v>7.1199999999999986E-2</c:v>
                </c:pt>
                <c:pt idx="5">
                  <c:v>3.1099999999999999E-2</c:v>
                </c:pt>
              </c:numCache>
            </c:numRef>
          </c:val>
          <c:extLst>
            <c:ext xmlns:c16="http://schemas.microsoft.com/office/drawing/2014/chart" uri="{C3380CC4-5D6E-409C-BE32-E72D297353CC}">
              <c16:uniqueId val="{00000000-C347-44D6-B583-CDDE753BDE27}"/>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Household</a:t>
                </a:r>
                <a:r>
                  <a:rPr lang="en-US" baseline="0"/>
                  <a:t> Income</a:t>
                </a:r>
                <a:endParaRPr lang="en-US"/>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0.1"/>
      </c:valAx>
      <c:spPr>
        <a:noFill/>
        <a:ln>
          <a:noFill/>
        </a:ln>
        <a:effectLst/>
      </c:spPr>
    </c:plotArea>
    <c:legend>
      <c:legendPos val="b"/>
      <c:layout>
        <c:manualLayout>
          <c:xMode val="edge"/>
          <c:yMode val="edge"/>
          <c:x val="1.5846208356175076E-2"/>
          <c:y val="0.92739115487044543"/>
          <c:w val="0.2259357131772122"/>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Households</a:t>
            </a:r>
            <a:r>
              <a:rPr lang="en-US" baseline="0" dirty="0"/>
              <a:t> Behind on Rent or Mortgage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7082020524342922"/>
          <c:w val="0.93342058798637895"/>
          <c:h val="0.62140089069744464"/>
        </c:manualLayout>
      </c:layout>
      <c:barChart>
        <c:barDir val="col"/>
        <c:grouping val="clustered"/>
        <c:varyColors val="0"/>
        <c:ser>
          <c:idx val="0"/>
          <c:order val="0"/>
          <c:tx>
            <c:strRef>
              <c:f>Sheet1!$B$1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Renters</c:v>
                </c:pt>
                <c:pt idx="1">
                  <c:v>Homeowners</c:v>
                </c:pt>
                <c:pt idx="2">
                  <c:v>All Households</c:v>
                </c:pt>
              </c:strCache>
            </c:strRef>
          </c:cat>
          <c:val>
            <c:numRef>
              <c:f>Sheet1!$B$2:$B$4</c:f>
              <c:numCache>
                <c:formatCode>General</c:formatCode>
                <c:ptCount val="3"/>
                <c:pt idx="0">
                  <c:v>0.16620000000000001</c:v>
                </c:pt>
                <c:pt idx="1">
                  <c:v>9.2799999999999994E-2</c:v>
                </c:pt>
                <c:pt idx="2">
                  <c:v>0.12269999999999999</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Tenure</a:t>
                </a:r>
              </a:p>
            </c:rich>
          </c:tx>
          <c:layout>
            <c:manualLayout>
              <c:xMode val="edge"/>
              <c:yMode val="edge"/>
              <c:x val="0.49765145201609745"/>
              <c:y val="0.911784115041711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Not 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Personal Resources Only</c:v>
                </c:pt>
                <c:pt idx="1">
                  <c:v>Combined Personal and Policy Sources</c:v>
                </c:pt>
                <c:pt idx="2">
                  <c:v>Policy Sources Only</c:v>
                </c:pt>
              </c:strCache>
            </c:strRef>
          </c:cat>
          <c:val>
            <c:numRef>
              <c:f>Sheet1!$B$2:$B$4</c:f>
              <c:numCache>
                <c:formatCode>General</c:formatCode>
                <c:ptCount val="3"/>
                <c:pt idx="0">
                  <c:v>0.4108</c:v>
                </c:pt>
                <c:pt idx="1">
                  <c:v>0.46579999999999999</c:v>
                </c:pt>
                <c:pt idx="2">
                  <c:v>0.1084</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Personal Resources Only</c:v>
                </c:pt>
                <c:pt idx="1">
                  <c:v>Combined Personal and Policy Sources</c:v>
                </c:pt>
                <c:pt idx="2">
                  <c:v>Policy Sources Only</c:v>
                </c:pt>
              </c:strCache>
            </c:strRef>
          </c:cat>
          <c:val>
            <c:numRef>
              <c:f>Sheet1!$C$2:$C$4</c:f>
              <c:numCache>
                <c:formatCode>General</c:formatCode>
                <c:ptCount val="3"/>
                <c:pt idx="0">
                  <c:v>0.32939999999999997</c:v>
                </c:pt>
                <c:pt idx="1">
                  <c:v>0.50450000000000006</c:v>
                </c:pt>
                <c:pt idx="2">
                  <c:v>0.1492</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All Households</c:v>
                </c:pt>
              </c:strCache>
            </c:strRef>
          </c:tx>
          <c:spPr>
            <a:solidFill>
              <a:srgbClr val="43273A"/>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Personal Resources Only</c:v>
                </c:pt>
                <c:pt idx="1">
                  <c:v>Combined Personal and Policy Sources</c:v>
                </c:pt>
                <c:pt idx="2">
                  <c:v>Policy Sources Only</c:v>
                </c:pt>
              </c:strCache>
            </c:strRef>
          </c:cat>
          <c:val>
            <c:numRef>
              <c:f>Sheet1!$D$2:$D$4</c:f>
              <c:numCache>
                <c:formatCode>General</c:formatCode>
                <c:ptCount val="3"/>
                <c:pt idx="0">
                  <c:v>0.39119999999999999</c:v>
                </c:pt>
                <c:pt idx="1">
                  <c:v>0.47509999999999997</c:v>
                </c:pt>
                <c:pt idx="2">
                  <c:v>0.1182</c:v>
                </c:pt>
              </c:numCache>
            </c:numRef>
          </c:val>
          <c:extLst>
            <c:ext xmlns:c16="http://schemas.microsoft.com/office/drawing/2014/chart" uri="{C3380CC4-5D6E-409C-BE32-E72D297353CC}">
              <c16:uniqueId val="{00000002-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Resource Type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5846245955461989E-2"/>
          <c:y val="0.93947569997859026"/>
          <c:w val="0.87237575676359147"/>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i="0" baseline="0" dirty="0">
                <a:effectLst/>
              </a:rPr>
              <a:t>Share of  Renter Households That Lost Income (Percent)</a:t>
            </a:r>
            <a:endParaRPr lang="en-US" sz="1600" dirty="0">
              <a:effectLst/>
            </a:endParaRP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7579271784616626"/>
          <c:w val="0.90317874738256665"/>
          <c:h val="0.62201298967028618"/>
        </c:manualLayout>
      </c:layout>
      <c:barChart>
        <c:barDir val="col"/>
        <c:grouping val="clustered"/>
        <c:varyColors val="0"/>
        <c:ser>
          <c:idx val="0"/>
          <c:order val="0"/>
          <c:tx>
            <c:strRef>
              <c:f>Sheet1!$B$1</c:f>
              <c:strCache>
                <c:ptCount val="1"/>
                <c:pt idx="0">
                  <c:v>Lost Income</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Under $25k</c:v>
                </c:pt>
                <c:pt idx="1">
                  <c:v>$25k-34k</c:v>
                </c:pt>
                <c:pt idx="2">
                  <c:v>$35k-49k</c:v>
                </c:pt>
                <c:pt idx="3">
                  <c:v>$50k-74k</c:v>
                </c:pt>
                <c:pt idx="4">
                  <c:v>$75k plus</c:v>
                </c:pt>
              </c:strCache>
            </c:strRef>
          </c:cat>
          <c:val>
            <c:numRef>
              <c:f>Sheet1!$B$2:$B$6</c:f>
              <c:numCache>
                <c:formatCode>General</c:formatCode>
                <c:ptCount val="5"/>
                <c:pt idx="0">
                  <c:v>0.54976172499999998</c:v>
                </c:pt>
                <c:pt idx="1">
                  <c:v>0.58475648099999999</c:v>
                </c:pt>
                <c:pt idx="2">
                  <c:v>0.54063089900000005</c:v>
                </c:pt>
                <c:pt idx="3">
                  <c:v>0.50841743900000003</c:v>
                </c:pt>
                <c:pt idx="4">
                  <c:v>0.42115467400000001</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dirty="0"/>
              </a:p>
              <a:p>
                <a:pPr>
                  <a:defRPr sz="1400" b="1">
                    <a:solidFill>
                      <a:schemeClr val="tx1"/>
                    </a:solidFill>
                  </a:defRPr>
                </a:pPr>
                <a:r>
                  <a:rPr lang="en-US" dirty="0"/>
                  <a:t>Household Income</a:t>
                </a:r>
              </a:p>
            </c:rich>
          </c:tx>
          <c:layout>
            <c:manualLayout>
              <c:xMode val="edge"/>
              <c:yMode val="edge"/>
              <c:x val="0.39803236008072018"/>
              <c:y val="0.9017185754366693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Renter Households Behind on Rent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7579271784616626"/>
          <c:w val="0.93342058798637895"/>
          <c:h val="0.62243664300973178"/>
        </c:manualLayout>
      </c:layout>
      <c:barChart>
        <c:barDir val="col"/>
        <c:grouping val="clustered"/>
        <c:varyColors val="0"/>
        <c:ser>
          <c:idx val="0"/>
          <c:order val="0"/>
          <c:tx>
            <c:strRef>
              <c:f>Sheet1!$B$1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Under $25k</c:v>
                </c:pt>
                <c:pt idx="1">
                  <c:v>$25k-34k</c:v>
                </c:pt>
                <c:pt idx="2">
                  <c:v>$35k-49k</c:v>
                </c:pt>
                <c:pt idx="3">
                  <c:v>$50k-74k</c:v>
                </c:pt>
                <c:pt idx="4">
                  <c:v>$75k plus</c:v>
                </c:pt>
              </c:strCache>
            </c:strRef>
          </c:cat>
          <c:val>
            <c:numRef>
              <c:f>Sheet1!$B$2:$B$6</c:f>
              <c:numCache>
                <c:formatCode>General</c:formatCode>
                <c:ptCount val="5"/>
                <c:pt idx="0">
                  <c:v>0.23329999999999998</c:v>
                </c:pt>
                <c:pt idx="1">
                  <c:v>0.20329999999999998</c:v>
                </c:pt>
                <c:pt idx="2">
                  <c:v>0.1636</c:v>
                </c:pt>
                <c:pt idx="3">
                  <c:v>0.1216</c:v>
                </c:pt>
                <c:pt idx="4">
                  <c:v>7.2999999999999995E-2</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dirty="0"/>
              </a:p>
              <a:p>
                <a:pPr>
                  <a:defRPr sz="1400" b="1">
                    <a:solidFill>
                      <a:schemeClr val="tx1"/>
                    </a:solidFill>
                  </a:defRPr>
                </a:pPr>
                <a:r>
                  <a:rPr lang="en-US" dirty="0"/>
                  <a:t>Household Income</a:t>
                </a:r>
              </a:p>
            </c:rich>
          </c:tx>
          <c:layout>
            <c:manualLayout>
              <c:xMode val="edge"/>
              <c:yMode val="edge"/>
              <c:x val="0.39803236008072018"/>
              <c:y val="0.899138098451737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i="0" baseline="0" dirty="0">
                <a:effectLst/>
              </a:rPr>
              <a:t>Share of  Renter Households That Lost Income (Percent)</a:t>
            </a:r>
            <a:endParaRPr lang="en-US" sz="1600" dirty="0">
              <a:effectLst/>
            </a:endParaRP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7579271784616626"/>
          <c:w val="0.93342058798637895"/>
          <c:h val="0.55592212253398154"/>
        </c:manualLayout>
      </c:layout>
      <c:barChart>
        <c:barDir val="col"/>
        <c:grouping val="clustered"/>
        <c:varyColors val="0"/>
        <c:ser>
          <c:idx val="0"/>
          <c:order val="0"/>
          <c:tx>
            <c:strRef>
              <c:f>Sheet1!$B$1</c:f>
              <c:strCache>
                <c:ptCount val="1"/>
                <c:pt idx="0">
                  <c:v>Lost Income</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c:v>
                </c:pt>
                <c:pt idx="1">
                  <c:v>Hispanic</c:v>
                </c:pt>
                <c:pt idx="2">
                  <c:v>Asian</c:v>
                </c:pt>
                <c:pt idx="3">
                  <c:v>White</c:v>
                </c:pt>
              </c:strCache>
            </c:strRef>
          </c:cat>
          <c:val>
            <c:numRef>
              <c:f>Sheet1!$B$2:$B$5</c:f>
              <c:numCache>
                <c:formatCode>General</c:formatCode>
                <c:ptCount val="4"/>
                <c:pt idx="0">
                  <c:v>0.55098595100000003</c:v>
                </c:pt>
                <c:pt idx="1">
                  <c:v>0.63029902000000004</c:v>
                </c:pt>
                <c:pt idx="2">
                  <c:v>0.457321317</c:v>
                </c:pt>
                <c:pt idx="3">
                  <c:v>0.47568483900000003</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Race/Ethnicity</a:t>
                </a:r>
              </a:p>
            </c:rich>
          </c:tx>
          <c:layout>
            <c:manualLayout>
              <c:xMode val="edge"/>
              <c:yMode val="edge"/>
              <c:x val="0.42987768565081513"/>
              <c:y val="0.9317598786804440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Renter Households Behind on Rent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7579271784616626"/>
          <c:w val="0.93342058798637895"/>
          <c:h val="0.55634577587342726"/>
        </c:manualLayout>
      </c:layout>
      <c:barChart>
        <c:barDir val="col"/>
        <c:grouping val="clustered"/>
        <c:varyColors val="0"/>
        <c:ser>
          <c:idx val="0"/>
          <c:order val="0"/>
          <c:tx>
            <c:strRef>
              <c:f>Sheet1!$B$1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c:v>
                </c:pt>
                <c:pt idx="1">
                  <c:v>Hispanic</c:v>
                </c:pt>
                <c:pt idx="2">
                  <c:v>Asian</c:v>
                </c:pt>
                <c:pt idx="3">
                  <c:v>White</c:v>
                </c:pt>
              </c:strCache>
            </c:strRef>
          </c:cat>
          <c:val>
            <c:numRef>
              <c:f>Sheet1!$B$2:$B$5</c:f>
              <c:numCache>
                <c:formatCode>General</c:formatCode>
                <c:ptCount val="4"/>
                <c:pt idx="0">
                  <c:v>0.27060000000000001</c:v>
                </c:pt>
                <c:pt idx="1">
                  <c:v>0.20739999999999997</c:v>
                </c:pt>
                <c:pt idx="2">
                  <c:v>0.1852</c:v>
                </c:pt>
                <c:pt idx="3">
                  <c:v>0.11310000000000001</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Race/Ethnicity</a:t>
                </a:r>
              </a:p>
            </c:rich>
          </c:tx>
          <c:layout>
            <c:manualLayout>
              <c:xMode val="edge"/>
              <c:yMode val="edge"/>
              <c:x val="0.43897635009941366"/>
              <c:y val="0.9291794016955121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70000000000000007"/>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dirty="0"/>
              <a:t>Share of Households (Percent)</a:t>
            </a:r>
          </a:p>
        </c:rich>
      </c:tx>
      <c:layout>
        <c:manualLayout>
          <c:xMode val="edge"/>
          <c:yMode val="edge"/>
          <c:x val="6.0170189404337082E-3"/>
          <c:y val="1.812679660873045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99412192524131"/>
        </c:manualLayout>
      </c:layout>
      <c:barChart>
        <c:barDir val="col"/>
        <c:grouping val="percentStacked"/>
        <c:varyColors val="0"/>
        <c:ser>
          <c:idx val="0"/>
          <c:order val="0"/>
          <c:tx>
            <c:strRef>
              <c:f>Sheet1!$B$1</c:f>
              <c:strCache>
                <c:ptCount val="1"/>
                <c:pt idx="0">
                  <c:v>Not Behind on Rent</c:v>
                </c:pt>
              </c:strCache>
            </c:strRef>
          </c:tx>
          <c:spPr>
            <a:solidFill>
              <a:srgbClr val="508DA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Did Not Lose Income</c:v>
                </c:pt>
                <c:pt idx="1">
                  <c:v>Lost Income</c:v>
                </c:pt>
              </c:strCache>
            </c:strRef>
          </c:cat>
          <c:val>
            <c:numRef>
              <c:f>Sheet1!$B$2:$B$3</c:f>
              <c:numCache>
                <c:formatCode>0%</c:formatCode>
                <c:ptCount val="2"/>
                <c:pt idx="0">
                  <c:v>0.91</c:v>
                </c:pt>
                <c:pt idx="1">
                  <c:v>0.76</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Behind on Rent</c:v>
                </c:pt>
              </c:strCache>
            </c:strRef>
          </c:tx>
          <c:spPr>
            <a:solidFill>
              <a:srgbClr val="C14D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Did Not Lose Income</c:v>
                </c:pt>
                <c:pt idx="1">
                  <c:v>Lost Income</c:v>
                </c:pt>
              </c:strCache>
            </c:strRef>
          </c:cat>
          <c:val>
            <c:numRef>
              <c:f>Sheet1!$C$2:$C$3</c:f>
              <c:numCache>
                <c:formatCode>0%</c:formatCode>
                <c:ptCount val="2"/>
                <c:pt idx="0">
                  <c:v>0.09</c:v>
                </c:pt>
                <c:pt idx="1">
                  <c:v>0.24</c:v>
                </c:pt>
              </c:numCache>
            </c:numRef>
          </c:val>
          <c:extLst>
            <c:ext xmlns:c16="http://schemas.microsoft.com/office/drawing/2014/chart" uri="{C3380CC4-5D6E-409C-BE32-E72D297353CC}">
              <c16:uniqueId val="{00000001-C347-44D6-B583-CDDE753BDE27}"/>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5846208356175076E-2"/>
          <c:y val="0.92739115487044543"/>
          <c:w val="0.33984762061206797"/>
          <c:h val="6.128336543027192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a:t>
            </a:r>
            <a:r>
              <a:rPr lang="en-US" baseline="0" dirty="0"/>
              <a:t>Households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5578419011822922"/>
        </c:manualLayout>
      </c:layout>
      <c:barChart>
        <c:barDir val="col"/>
        <c:grouping val="clustered"/>
        <c:varyColors val="0"/>
        <c:ser>
          <c:idx val="0"/>
          <c:order val="0"/>
          <c:tx>
            <c:strRef>
              <c:f>Sheet1!$B$1</c:f>
              <c:strCache>
                <c:ptCount val="1"/>
                <c:pt idx="0">
                  <c:v>Did Not Lost Income</c:v>
                </c:pt>
              </c:strCache>
            </c:strRef>
          </c:tx>
          <c:spPr>
            <a:solidFill>
              <a:srgbClr val="508DA6"/>
            </a:solidFill>
            <a:ln>
              <a:noFill/>
            </a:ln>
            <a:effectLst/>
          </c:spPr>
          <c:invertIfNegative val="0"/>
          <c:dLbls>
            <c:dLbl>
              <c:idx val="4"/>
              <c:layout>
                <c:manualLayout>
                  <c:x val="0"/>
                  <c:y val="7.3107024763898474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22-4C24-8481-6B759326CF42}"/>
                </c:ext>
              </c:extLst>
            </c:dLbl>
            <c:dLbl>
              <c:idx val="6"/>
              <c:layout>
                <c:manualLayout>
                  <c:x val="-3.2939884710403516E-3"/>
                  <c:y val="1.2059376263767633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22-4C24-8481-6B759326CF4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Sheet1!$B$2:$B$9</c:f>
              <c:numCache>
                <c:formatCode>0%</c:formatCode>
                <c:ptCount val="8"/>
                <c:pt idx="0">
                  <c:v>0.76474489999999995</c:v>
                </c:pt>
                <c:pt idx="1">
                  <c:v>0.24445059999999999</c:v>
                </c:pt>
                <c:pt idx="2">
                  <c:v>0.1823274</c:v>
                </c:pt>
                <c:pt idx="3">
                  <c:v>0.12113839999999999</c:v>
                </c:pt>
                <c:pt idx="4">
                  <c:v>1.9220399999999999E-2</c:v>
                </c:pt>
                <c:pt idx="5">
                  <c:v>0.25819330000000001</c:v>
                </c:pt>
                <c:pt idx="6">
                  <c:v>3.91016E-2</c:v>
                </c:pt>
                <c:pt idx="7">
                  <c:v>0.10761370000000001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Lost Income</c:v>
                </c:pt>
              </c:strCache>
            </c:strRef>
          </c:tx>
          <c:spPr>
            <a:solidFill>
              <a:srgbClr val="C14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Sheet1!$C$2:$C$9</c:f>
              <c:numCache>
                <c:formatCode>0%</c:formatCode>
                <c:ptCount val="8"/>
                <c:pt idx="0">
                  <c:v>0.44117800000000001</c:v>
                </c:pt>
                <c:pt idx="1">
                  <c:v>0.34209089999999998</c:v>
                </c:pt>
                <c:pt idx="2">
                  <c:v>0.35906159999999998</c:v>
                </c:pt>
                <c:pt idx="3">
                  <c:v>0.32213330000000001</c:v>
                </c:pt>
                <c:pt idx="4">
                  <c:v>0.2865009</c:v>
                </c:pt>
                <c:pt idx="5">
                  <c:v>0.3543172</c:v>
                </c:pt>
                <c:pt idx="6">
                  <c:v>7.3289800000000002E-2</c:v>
                </c:pt>
                <c:pt idx="7">
                  <c:v>0.1802214</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Source</a:t>
                </a:r>
                <a:r>
                  <a:rPr lang="en-US" baseline="0" dirty="0"/>
                  <a:t> of Spending</a:t>
                </a:r>
                <a:endParaRPr lang="en-US" dirty="0"/>
              </a:p>
            </c:rich>
          </c:tx>
          <c:layout>
            <c:manualLayout>
              <c:xMode val="edge"/>
              <c:yMode val="edge"/>
              <c:x val="0.4286418781786232"/>
              <c:y val="0.87043937483645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8"/>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5846245955461989E-2"/>
          <c:y val="0.93947569997859026"/>
          <c:w val="0.33106365135596044"/>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Share of </a:t>
            </a:r>
            <a:r>
              <a:rPr lang="en-US" baseline="0" dirty="0"/>
              <a:t>Households (Percent)</a:t>
            </a:r>
            <a:endParaRPr lang="en-US" dirty="0"/>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5578419011822922"/>
        </c:manualLayout>
      </c:layout>
      <c:barChart>
        <c:barDir val="col"/>
        <c:grouping val="clustered"/>
        <c:varyColors val="0"/>
        <c:ser>
          <c:idx val="0"/>
          <c:order val="0"/>
          <c:tx>
            <c:strRef>
              <c:f>Sheet1!$B$1</c:f>
              <c:strCache>
                <c:ptCount val="1"/>
                <c:pt idx="0">
                  <c:v>Did Not Lost Income</c:v>
                </c:pt>
              </c:strCache>
            </c:strRef>
          </c:tx>
          <c:spPr>
            <a:solidFill>
              <a:srgbClr val="508DA6"/>
            </a:solidFill>
            <a:ln>
              <a:noFill/>
            </a:ln>
            <a:effectLst/>
          </c:spPr>
          <c:invertIfNegative val="0"/>
          <c:dLbls>
            <c:dLbl>
              <c:idx val="4"/>
              <c:layout>
                <c:manualLayout>
                  <c:x val="0"/>
                  <c:y val="7.3107024763898474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22-4C24-8481-6B759326CF42}"/>
                </c:ext>
              </c:extLst>
            </c:dLbl>
            <c:dLbl>
              <c:idx val="6"/>
              <c:layout>
                <c:manualLayout>
                  <c:x val="-3.2939884710403516E-3"/>
                  <c:y val="1.2059376263767633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22-4C24-8481-6B759326CF4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Sheet1!$B$2:$B$9</c:f>
              <c:numCache>
                <c:formatCode>0%</c:formatCode>
                <c:ptCount val="8"/>
                <c:pt idx="0">
                  <c:v>0.76474489999999995</c:v>
                </c:pt>
                <c:pt idx="1">
                  <c:v>0.24445059999999999</c:v>
                </c:pt>
                <c:pt idx="2">
                  <c:v>0.1823274</c:v>
                </c:pt>
                <c:pt idx="3">
                  <c:v>0.12113839999999999</c:v>
                </c:pt>
                <c:pt idx="4">
                  <c:v>1.9220399999999999E-2</c:v>
                </c:pt>
                <c:pt idx="5">
                  <c:v>0.25819330000000001</c:v>
                </c:pt>
                <c:pt idx="6">
                  <c:v>3.91016E-2</c:v>
                </c:pt>
                <c:pt idx="7">
                  <c:v>0.10761370000000001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Lost Income</c:v>
                </c:pt>
              </c:strCache>
            </c:strRef>
          </c:tx>
          <c:spPr>
            <a:solidFill>
              <a:srgbClr val="C14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Regular Income sources</c:v>
                </c:pt>
                <c:pt idx="1">
                  <c:v>Credit Cards or Loans</c:v>
                </c:pt>
                <c:pt idx="2">
                  <c:v>Savings or Selling Assets</c:v>
                </c:pt>
                <c:pt idx="3">
                  <c:v>Borrowing from Friends/Family</c:v>
                </c:pt>
                <c:pt idx="4">
                  <c:v>Unemployment Insurance</c:v>
                </c:pt>
                <c:pt idx="5">
                  <c:v>Stimulus Payment</c:v>
                </c:pt>
                <c:pt idx="6">
                  <c:v>Money Saved From Deferred or Forgiven Payments</c:v>
                </c:pt>
                <c:pt idx="7">
                  <c:v>SNAP</c:v>
                </c:pt>
              </c:strCache>
            </c:strRef>
          </c:cat>
          <c:val>
            <c:numRef>
              <c:f>Sheet1!$C$2:$C$9</c:f>
              <c:numCache>
                <c:formatCode>0%</c:formatCode>
                <c:ptCount val="8"/>
                <c:pt idx="0">
                  <c:v>0.44117800000000001</c:v>
                </c:pt>
                <c:pt idx="1">
                  <c:v>0.34209089999999998</c:v>
                </c:pt>
                <c:pt idx="2">
                  <c:v>0.35906159999999998</c:v>
                </c:pt>
                <c:pt idx="3">
                  <c:v>0.32213330000000001</c:v>
                </c:pt>
                <c:pt idx="4">
                  <c:v>0.2865009</c:v>
                </c:pt>
                <c:pt idx="5">
                  <c:v>0.3543172</c:v>
                </c:pt>
                <c:pt idx="6">
                  <c:v>7.3289800000000002E-2</c:v>
                </c:pt>
                <c:pt idx="7">
                  <c:v>0.1802214</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Source</a:t>
                </a:r>
                <a:r>
                  <a:rPr lang="en-US" baseline="0" dirty="0"/>
                  <a:t> of Spending</a:t>
                </a:r>
                <a:endParaRPr lang="en-US" dirty="0"/>
              </a:p>
            </c:rich>
          </c:tx>
          <c:layout>
            <c:manualLayout>
              <c:xMode val="edge"/>
              <c:yMode val="edge"/>
              <c:x val="0.4286418781786232"/>
              <c:y val="0.87043937483645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0.8"/>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5846245955461989E-2"/>
          <c:y val="0.93947569997859026"/>
          <c:w val="0.33106365135596044"/>
          <c:h val="6.05241989907160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0.00958</cdr:x>
      <cdr:y>0.93089</cdr:y>
    </cdr:from>
    <cdr:to>
      <cdr:x>0.41113</cdr:x>
      <cdr:y>1</cdr:y>
    </cdr:to>
    <cdr:sp macro="" textlink="">
      <cdr:nvSpPr>
        <cdr:cNvPr id="2" name="TextBox 1">
          <a:extLst xmlns:a="http://schemas.openxmlformats.org/drawingml/2006/main">
            <a:ext uri="{FF2B5EF4-FFF2-40B4-BE49-F238E27FC236}">
              <a16:creationId xmlns:a16="http://schemas.microsoft.com/office/drawing/2014/main" id="{145D1EAB-3814-4E17-B785-B0564012AC20}"/>
            </a:ext>
          </a:extLst>
        </cdr:cNvPr>
        <cdr:cNvSpPr txBox="1"/>
      </cdr:nvSpPr>
      <cdr:spPr>
        <a:xfrm xmlns:a="http://schemas.openxmlformats.org/drawingml/2006/main">
          <a:off x="80502" y="3913187"/>
          <a:ext cx="3374797" cy="290513"/>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n-US" sz="1400" dirty="0"/>
            <a:t>Number of Spending Sources Used: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9</a:t>
            </a:fld>
            <a:endParaRPr lang="en-US" dirty="0"/>
          </a:p>
        </p:txBody>
      </p:sp>
    </p:spTree>
    <p:extLst>
      <p:ext uri="{BB962C8B-B14F-4D97-AF65-F5344CB8AC3E}">
        <p14:creationId xmlns:p14="http://schemas.microsoft.com/office/powerpoint/2010/main" val="31560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34</a:t>
            </a:fld>
            <a:endParaRPr lang="en-US"/>
          </a:p>
        </p:txBody>
      </p:sp>
    </p:spTree>
    <p:extLst>
      <p:ext uri="{BB962C8B-B14F-4D97-AF65-F5344CB8AC3E}">
        <p14:creationId xmlns:p14="http://schemas.microsoft.com/office/powerpoint/2010/main" val="273051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35</a:t>
            </a:fld>
            <a:endParaRPr lang="en-US"/>
          </a:p>
        </p:txBody>
      </p:sp>
    </p:spTree>
    <p:extLst>
      <p:ext uri="{BB962C8B-B14F-4D97-AF65-F5344CB8AC3E}">
        <p14:creationId xmlns:p14="http://schemas.microsoft.com/office/powerpoint/2010/main" val="23381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36</a:t>
            </a:fld>
            <a:endParaRPr lang="en-US"/>
          </a:p>
        </p:txBody>
      </p:sp>
    </p:spTree>
    <p:extLst>
      <p:ext uri="{BB962C8B-B14F-4D97-AF65-F5344CB8AC3E}">
        <p14:creationId xmlns:p14="http://schemas.microsoft.com/office/powerpoint/2010/main" val="422719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10</a:t>
            </a:fld>
            <a:endParaRPr lang="en-US" dirty="0"/>
          </a:p>
        </p:txBody>
      </p:sp>
    </p:spTree>
    <p:extLst>
      <p:ext uri="{BB962C8B-B14F-4D97-AF65-F5344CB8AC3E}">
        <p14:creationId xmlns:p14="http://schemas.microsoft.com/office/powerpoint/2010/main" val="193146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11</a:t>
            </a:fld>
            <a:endParaRPr lang="en-US" dirty="0"/>
          </a:p>
        </p:txBody>
      </p:sp>
    </p:spTree>
    <p:extLst>
      <p:ext uri="{BB962C8B-B14F-4D97-AF65-F5344CB8AC3E}">
        <p14:creationId xmlns:p14="http://schemas.microsoft.com/office/powerpoint/2010/main" val="259217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23</a:t>
            </a:fld>
            <a:endParaRPr lang="en-US"/>
          </a:p>
        </p:txBody>
      </p:sp>
    </p:spTree>
    <p:extLst>
      <p:ext uri="{BB962C8B-B14F-4D97-AF65-F5344CB8AC3E}">
        <p14:creationId xmlns:p14="http://schemas.microsoft.com/office/powerpoint/2010/main" val="424910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24</a:t>
            </a:fld>
            <a:endParaRPr lang="en-US"/>
          </a:p>
        </p:txBody>
      </p:sp>
    </p:spTree>
    <p:extLst>
      <p:ext uri="{BB962C8B-B14F-4D97-AF65-F5344CB8AC3E}">
        <p14:creationId xmlns:p14="http://schemas.microsoft.com/office/powerpoint/2010/main" val="420601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26</a:t>
            </a:fld>
            <a:endParaRPr lang="en-US"/>
          </a:p>
        </p:txBody>
      </p:sp>
    </p:spTree>
    <p:extLst>
      <p:ext uri="{BB962C8B-B14F-4D97-AF65-F5344CB8AC3E}">
        <p14:creationId xmlns:p14="http://schemas.microsoft.com/office/powerpoint/2010/main" val="184314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27</a:t>
            </a:fld>
            <a:endParaRPr lang="en-US"/>
          </a:p>
        </p:txBody>
      </p:sp>
    </p:spTree>
    <p:extLst>
      <p:ext uri="{BB962C8B-B14F-4D97-AF65-F5344CB8AC3E}">
        <p14:creationId xmlns:p14="http://schemas.microsoft.com/office/powerpoint/2010/main" val="390773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32</a:t>
            </a:fld>
            <a:endParaRPr lang="en-US"/>
          </a:p>
        </p:txBody>
      </p:sp>
    </p:spTree>
    <p:extLst>
      <p:ext uri="{BB962C8B-B14F-4D97-AF65-F5344CB8AC3E}">
        <p14:creationId xmlns:p14="http://schemas.microsoft.com/office/powerpoint/2010/main" val="365259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33</a:t>
            </a:fld>
            <a:endParaRPr lang="en-US"/>
          </a:p>
        </p:txBody>
      </p:sp>
    </p:spTree>
    <p:extLst>
      <p:ext uri="{BB962C8B-B14F-4D97-AF65-F5344CB8AC3E}">
        <p14:creationId xmlns:p14="http://schemas.microsoft.com/office/powerpoint/2010/main" val="34586004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r>
              <a:rPr lang="en-US"/>
              <a:t>Click icon to add picture</a:t>
            </a:r>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r>
              <a:rPr lang="en-US"/>
              <a:t>Click icon to add picture</a:t>
            </a:r>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r>
              <a:rPr lang="en-US"/>
              <a:t>Click icon to add picture</a:t>
            </a:r>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r>
              <a:rPr lang="en-US"/>
              <a:t>Click icon to add picture</a:t>
            </a:r>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r>
              <a:rPr lang="en-US"/>
              <a:t>Click icon to add picture</a:t>
            </a:r>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r>
              <a:rPr lang="en-US"/>
              <a:t>Click icon to add picture</a:t>
            </a:r>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r>
              <a:rPr lang="en-US"/>
              <a:t>Click icon to add picture</a:t>
            </a:r>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r>
              <a:rPr lang="en-US"/>
              <a:t>Click icon to add picture</a:t>
            </a:r>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r>
              <a:rPr lang="en-US"/>
              <a:t>Click icon to add picture</a:t>
            </a:r>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r>
              <a:rPr lang="en-US"/>
              <a:t>Click icon to add picture</a:t>
            </a:r>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r>
              <a:rPr lang="en-US"/>
              <a:t>Click icon to add chart</a:t>
            </a:r>
            <a:endParaRPr lang="en-US" dirty="0"/>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userDrawn="1"/>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r>
              <a:rPr lang="en-US"/>
              <a:t>Click icon to add chart</a:t>
            </a:r>
            <a:endParaRPr lang="en-US" dirty="0"/>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r>
              <a:rPr lang="en-US"/>
              <a:t>Click icon to add chart</a:t>
            </a:r>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r>
              <a:rPr lang="en-US"/>
              <a:t>Click icon to add picture</a:t>
            </a:r>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dirty="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dirty="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housingcrisisresearch.org/"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ACC6-FF4E-40FF-B92B-4D9B272AEE98}"/>
              </a:ext>
            </a:extLst>
          </p:cNvPr>
          <p:cNvSpPr>
            <a:spLocks noGrp="1"/>
          </p:cNvSpPr>
          <p:nvPr>
            <p:ph type="ctrTitle"/>
          </p:nvPr>
        </p:nvSpPr>
        <p:spPr>
          <a:xfrm>
            <a:off x="477169" y="724464"/>
            <a:ext cx="9144000" cy="1604238"/>
          </a:xfrm>
        </p:spPr>
        <p:txBody>
          <a:bodyPr/>
          <a:lstStyle/>
          <a:p>
            <a:r>
              <a:rPr lang="en-US" dirty="0"/>
              <a:t>How Have Renters Responded to Financial Stress During the Pandemic?</a:t>
            </a:r>
          </a:p>
        </p:txBody>
      </p:sp>
      <p:sp>
        <p:nvSpPr>
          <p:cNvPr id="3" name="Subtitle 2">
            <a:extLst>
              <a:ext uri="{FF2B5EF4-FFF2-40B4-BE49-F238E27FC236}">
                <a16:creationId xmlns:a16="http://schemas.microsoft.com/office/drawing/2014/main" id="{3C0F2F0B-E931-4AFC-9320-A47F3B3D3A2B}"/>
              </a:ext>
            </a:extLst>
          </p:cNvPr>
          <p:cNvSpPr>
            <a:spLocks noGrp="1"/>
          </p:cNvSpPr>
          <p:nvPr>
            <p:ph type="subTitle" idx="1"/>
          </p:nvPr>
        </p:nvSpPr>
        <p:spPr>
          <a:xfrm>
            <a:off x="477169" y="2496437"/>
            <a:ext cx="9144000" cy="2474762"/>
          </a:xfrm>
        </p:spPr>
        <p:txBody>
          <a:bodyPr vert="horz" lIns="91440" tIns="45720" rIns="91440" bIns="45720" rtlCol="0" anchor="t">
            <a:noAutofit/>
          </a:bodyPr>
          <a:lstStyle/>
          <a:p>
            <a:r>
              <a:rPr lang="en-US" dirty="0">
                <a:cs typeface="Arial"/>
              </a:rPr>
              <a:t>October 29, 2021</a:t>
            </a:r>
          </a:p>
          <a:p>
            <a:endParaRPr lang="en-US" dirty="0">
              <a:cs typeface="Arial"/>
            </a:endParaRPr>
          </a:p>
          <a:p>
            <a:r>
              <a:rPr lang="en-US" dirty="0">
                <a:cs typeface="Arial"/>
              </a:rPr>
              <a:t>Whitney Airgood-Obrycki, </a:t>
            </a:r>
            <a:r>
              <a:rPr lang="en-US" dirty="0">
                <a:ea typeface="+mn-lt"/>
                <a:cs typeface="+mn-lt"/>
              </a:rPr>
              <a:t>Chris Herbert,</a:t>
            </a:r>
            <a:r>
              <a:rPr lang="en-US" dirty="0">
                <a:cs typeface="Arial"/>
              </a:rPr>
              <a:t> Alexander Hermann, and Sophia Wedeen</a:t>
            </a:r>
          </a:p>
          <a:p>
            <a:endParaRPr lang="en-US" dirty="0">
              <a:cs typeface="Arial"/>
            </a:endParaRPr>
          </a:p>
        </p:txBody>
      </p:sp>
    </p:spTree>
    <p:extLst>
      <p:ext uri="{BB962C8B-B14F-4D97-AF65-F5344CB8AC3E}">
        <p14:creationId xmlns:p14="http://schemas.microsoft.com/office/powerpoint/2010/main" val="145835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7A7B-B751-4ABC-BFEC-18AC29067BB5}"/>
              </a:ext>
            </a:extLst>
          </p:cNvPr>
          <p:cNvSpPr>
            <a:spLocks noGrp="1"/>
          </p:cNvSpPr>
          <p:nvPr>
            <p:ph type="title"/>
          </p:nvPr>
        </p:nvSpPr>
        <p:spPr>
          <a:xfrm>
            <a:off x="267855" y="566930"/>
            <a:ext cx="11566879" cy="684186"/>
          </a:xfrm>
        </p:spPr>
        <p:txBody>
          <a:bodyPr/>
          <a:lstStyle/>
          <a:p>
            <a:r>
              <a:rPr lang="en-US" dirty="0"/>
              <a:t>Lower-Income Renter Households Were More Likely to Lose Income and Fall Behind on Rent</a:t>
            </a:r>
          </a:p>
        </p:txBody>
      </p:sp>
      <p:graphicFrame>
        <p:nvGraphicFramePr>
          <p:cNvPr id="9" name="Content Placeholder 8">
            <a:extLst>
              <a:ext uri="{FF2B5EF4-FFF2-40B4-BE49-F238E27FC236}">
                <a16:creationId xmlns:a16="http://schemas.microsoft.com/office/drawing/2014/main" id="{8F839AFF-E63E-4E5C-A2B0-D85AE59E9805}"/>
              </a:ext>
            </a:extLst>
          </p:cNvPr>
          <p:cNvGraphicFramePr>
            <a:graphicFrameLocks noGrp="1"/>
          </p:cNvGraphicFramePr>
          <p:nvPr>
            <p:ph idx="1"/>
          </p:nvPr>
        </p:nvGraphicFramePr>
        <p:xfrm>
          <a:off x="268288" y="1524000"/>
          <a:ext cx="5583237" cy="4252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13">
            <a:extLst>
              <a:ext uri="{FF2B5EF4-FFF2-40B4-BE49-F238E27FC236}">
                <a16:creationId xmlns:a16="http://schemas.microsoft.com/office/drawing/2014/main" id="{140AED0A-3765-4627-8487-AF6DE8B07CCD}"/>
              </a:ext>
            </a:extLst>
          </p:cNvPr>
          <p:cNvGraphicFramePr>
            <a:graphicFrameLocks noGrp="1"/>
          </p:cNvGraphicFramePr>
          <p:nvPr>
            <p:ph idx="11"/>
          </p:nvPr>
        </p:nvGraphicFramePr>
        <p:xfrm>
          <a:off x="6246813" y="1524000"/>
          <a:ext cx="5583237" cy="425291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a16="http://schemas.microsoft.com/office/drawing/2014/main" id="{7465A552-1BB9-4180-B056-CBEE2CF6F72C}"/>
              </a:ext>
            </a:extLst>
          </p:cNvPr>
          <p:cNvSpPr>
            <a:spLocks noGrp="1"/>
          </p:cNvSpPr>
          <p:nvPr>
            <p:ph type="body" sz="quarter" idx="12"/>
          </p:nvPr>
        </p:nvSpPr>
        <p:spPr/>
        <p:txBody>
          <a:bodyPr/>
          <a:lstStyle/>
          <a:p>
            <a:r>
              <a:rPr lang="en-US" dirty="0"/>
              <a:t>Notes: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spTree>
    <p:extLst>
      <p:ext uri="{BB962C8B-B14F-4D97-AF65-F5344CB8AC3E}">
        <p14:creationId xmlns:p14="http://schemas.microsoft.com/office/powerpoint/2010/main" val="4234566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7A7B-B751-4ABC-BFEC-18AC29067BB5}"/>
              </a:ext>
            </a:extLst>
          </p:cNvPr>
          <p:cNvSpPr>
            <a:spLocks noGrp="1"/>
          </p:cNvSpPr>
          <p:nvPr>
            <p:ph type="title"/>
          </p:nvPr>
        </p:nvSpPr>
        <p:spPr>
          <a:xfrm>
            <a:off x="267855" y="566930"/>
            <a:ext cx="11566879" cy="684186"/>
          </a:xfrm>
        </p:spPr>
        <p:txBody>
          <a:bodyPr/>
          <a:lstStyle/>
          <a:p>
            <a:r>
              <a:rPr lang="en-US" dirty="0"/>
              <a:t>Renter Households of Color Were More Likely to Lose Income and Fall Behind on Rent</a:t>
            </a:r>
          </a:p>
        </p:txBody>
      </p:sp>
      <p:graphicFrame>
        <p:nvGraphicFramePr>
          <p:cNvPr id="9" name="Content Placeholder 8">
            <a:extLst>
              <a:ext uri="{FF2B5EF4-FFF2-40B4-BE49-F238E27FC236}">
                <a16:creationId xmlns:a16="http://schemas.microsoft.com/office/drawing/2014/main" id="{8F839AFF-E63E-4E5C-A2B0-D85AE59E9805}"/>
              </a:ext>
            </a:extLst>
          </p:cNvPr>
          <p:cNvGraphicFramePr>
            <a:graphicFrameLocks noGrp="1"/>
          </p:cNvGraphicFramePr>
          <p:nvPr>
            <p:ph idx="1"/>
          </p:nvPr>
        </p:nvGraphicFramePr>
        <p:xfrm>
          <a:off x="268288" y="1549400"/>
          <a:ext cx="5583237" cy="4227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13">
            <a:extLst>
              <a:ext uri="{FF2B5EF4-FFF2-40B4-BE49-F238E27FC236}">
                <a16:creationId xmlns:a16="http://schemas.microsoft.com/office/drawing/2014/main" id="{140AED0A-3765-4627-8487-AF6DE8B07CCD}"/>
              </a:ext>
            </a:extLst>
          </p:cNvPr>
          <p:cNvGraphicFramePr>
            <a:graphicFrameLocks noGrp="1"/>
          </p:cNvGraphicFramePr>
          <p:nvPr>
            <p:ph idx="11"/>
          </p:nvPr>
        </p:nvGraphicFramePr>
        <p:xfrm>
          <a:off x="6246813" y="1549400"/>
          <a:ext cx="5583237" cy="422751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a16="http://schemas.microsoft.com/office/drawing/2014/main" id="{7465A552-1BB9-4180-B056-CBEE2CF6F72C}"/>
              </a:ext>
            </a:extLst>
          </p:cNvPr>
          <p:cNvSpPr>
            <a:spLocks noGrp="1"/>
          </p:cNvSpPr>
          <p:nvPr>
            <p:ph type="body" sz="quarter" idx="12"/>
          </p:nvPr>
        </p:nvSpPr>
        <p:spPr/>
        <p:txBody>
          <a:bodyPr/>
          <a:lstStyle/>
          <a:p>
            <a:r>
              <a:rPr lang="en-US" dirty="0"/>
              <a:t>Notes: Income losses occurred at any time during the pandemic. Households behind on rent reported that they were not caught up at the time of survey.</a:t>
            </a:r>
          </a:p>
          <a:p>
            <a:r>
              <a:rPr lang="en-US" dirty="0"/>
              <a:t>Black, white, and Asian households are non-Hispanic. Hispanic households may be of any race.</a:t>
            </a:r>
          </a:p>
          <a:p>
            <a:r>
              <a:rPr lang="en-US" dirty="0"/>
              <a:t>Source: JCHS tabulations of US Census Bureau Household Pulse Surveys, August 2020-March 2021</a:t>
            </a:r>
          </a:p>
        </p:txBody>
      </p:sp>
    </p:spTree>
    <p:extLst>
      <p:ext uri="{BB962C8B-B14F-4D97-AF65-F5344CB8AC3E}">
        <p14:creationId xmlns:p14="http://schemas.microsoft.com/office/powerpoint/2010/main" val="14296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8E26-9DE8-4613-8C71-A72362E010C9}"/>
              </a:ext>
            </a:extLst>
          </p:cNvPr>
          <p:cNvSpPr>
            <a:spLocks noGrp="1"/>
          </p:cNvSpPr>
          <p:nvPr>
            <p:ph type="ctrTitle"/>
          </p:nvPr>
        </p:nvSpPr>
        <p:spPr/>
        <p:txBody>
          <a:bodyPr/>
          <a:lstStyle/>
          <a:p>
            <a:r>
              <a:rPr lang="en-US" dirty="0"/>
              <a:t>Households That Lost Income Were More Likely to Fall Behind on Rent</a:t>
            </a:r>
          </a:p>
        </p:txBody>
      </p:sp>
    </p:spTree>
    <p:extLst>
      <p:ext uri="{BB962C8B-B14F-4D97-AF65-F5344CB8AC3E}">
        <p14:creationId xmlns:p14="http://schemas.microsoft.com/office/powerpoint/2010/main" val="122755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7F18-AE2E-4EA4-A095-B3DCF9FBA36C}"/>
              </a:ext>
            </a:extLst>
          </p:cNvPr>
          <p:cNvSpPr>
            <a:spLocks noGrp="1"/>
          </p:cNvSpPr>
          <p:nvPr>
            <p:ph type="title"/>
          </p:nvPr>
        </p:nvSpPr>
        <p:spPr/>
        <p:txBody>
          <a:bodyPr/>
          <a:lstStyle/>
          <a:p>
            <a:r>
              <a:rPr lang="en-US" dirty="0"/>
              <a:t>Renter Households That Lost Income Were Three Times as Likely to Fall Behind on Rent</a:t>
            </a:r>
          </a:p>
        </p:txBody>
      </p:sp>
      <p:sp>
        <p:nvSpPr>
          <p:cNvPr id="4" name="Text Placeholder 3">
            <a:extLst>
              <a:ext uri="{FF2B5EF4-FFF2-40B4-BE49-F238E27FC236}">
                <a16:creationId xmlns:a16="http://schemas.microsoft.com/office/drawing/2014/main" id="{5E663547-C371-4724-93CF-E40E03477C38}"/>
              </a:ext>
            </a:extLst>
          </p:cNvPr>
          <p:cNvSpPr>
            <a:spLocks noGrp="1"/>
          </p:cNvSpPr>
          <p:nvPr>
            <p:ph type="body" sz="quarter" idx="10"/>
          </p:nvPr>
        </p:nvSpPr>
        <p:spPr/>
        <p:txBody>
          <a:bodyPr/>
          <a:lstStyle/>
          <a:p>
            <a:r>
              <a:rPr lang="en-US" dirty="0"/>
              <a:t>Notes: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graphicFrame>
        <p:nvGraphicFramePr>
          <p:cNvPr id="12" name="Content Placeholder 11">
            <a:extLst>
              <a:ext uri="{FF2B5EF4-FFF2-40B4-BE49-F238E27FC236}">
                <a16:creationId xmlns:a16="http://schemas.microsoft.com/office/drawing/2014/main" id="{478BA5FA-CB45-4655-86AE-801756AE3972}"/>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7478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3A41-1D4F-4664-A39A-4DB329135B03}"/>
              </a:ext>
            </a:extLst>
          </p:cNvPr>
          <p:cNvSpPr>
            <a:spLocks noGrp="1"/>
          </p:cNvSpPr>
          <p:nvPr>
            <p:ph type="ctrTitle"/>
          </p:nvPr>
        </p:nvSpPr>
        <p:spPr/>
        <p:txBody>
          <a:bodyPr/>
          <a:lstStyle/>
          <a:p>
            <a:r>
              <a:rPr lang="en-US" dirty="0"/>
              <a:t>Renters Have Responded to Income Loss by Tapping Other Resources to Meet Expenses</a:t>
            </a:r>
          </a:p>
        </p:txBody>
      </p:sp>
    </p:spTree>
    <p:extLst>
      <p:ext uri="{BB962C8B-B14F-4D97-AF65-F5344CB8AC3E}">
        <p14:creationId xmlns:p14="http://schemas.microsoft.com/office/powerpoint/2010/main" val="3292596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683A-C75D-4D3F-84CB-28A613D82AF2}"/>
              </a:ext>
            </a:extLst>
          </p:cNvPr>
          <p:cNvSpPr>
            <a:spLocks noGrp="1"/>
          </p:cNvSpPr>
          <p:nvPr>
            <p:ph type="title"/>
          </p:nvPr>
        </p:nvSpPr>
        <p:spPr/>
        <p:txBody>
          <a:bodyPr/>
          <a:lstStyle/>
          <a:p>
            <a:r>
              <a:rPr lang="en-US" dirty="0"/>
              <a:t>Households That Lost Income During the Pandemic Were Much More Likely to Rely on Other Sources to Meet Their Spending Needs</a:t>
            </a:r>
          </a:p>
        </p:txBody>
      </p:sp>
      <p:sp>
        <p:nvSpPr>
          <p:cNvPr id="4" name="Text Placeholder 3">
            <a:extLst>
              <a:ext uri="{FF2B5EF4-FFF2-40B4-BE49-F238E27FC236}">
                <a16:creationId xmlns:a16="http://schemas.microsoft.com/office/drawing/2014/main" id="{F0B2D7A8-3BDF-4CA4-8BC4-AF8D38356522}"/>
              </a:ext>
            </a:extLst>
          </p:cNvPr>
          <p:cNvSpPr>
            <a:spLocks noGrp="1"/>
          </p:cNvSpPr>
          <p:nvPr>
            <p:ph type="body" sz="quarter" idx="10"/>
          </p:nvPr>
        </p:nvSpPr>
        <p:spPr/>
        <p:txBody>
          <a:bodyPr/>
          <a:lstStyle/>
          <a:p>
            <a:r>
              <a:rPr lang="en-US" dirty="0"/>
              <a:t>Notes: Income losses occurred at any time during the pandemic.</a:t>
            </a:r>
          </a:p>
          <a:p>
            <a:r>
              <a:rPr lang="en-US" dirty="0"/>
              <a:t>Source: JCHS tabulations of US Census Bureau Household Pulse Surveys, August 2020-March 2021</a:t>
            </a:r>
          </a:p>
        </p:txBody>
      </p:sp>
      <p:graphicFrame>
        <p:nvGraphicFramePr>
          <p:cNvPr id="12" name="Content Placeholder 11">
            <a:extLst>
              <a:ext uri="{FF2B5EF4-FFF2-40B4-BE49-F238E27FC236}">
                <a16:creationId xmlns:a16="http://schemas.microsoft.com/office/drawing/2014/main" id="{2E704265-F860-4F31-B868-D4B7B565FDB7}"/>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065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10B8B8-CC80-43BF-BA97-3FB47E410DBB}"/>
              </a:ext>
            </a:extLst>
          </p:cNvPr>
          <p:cNvSpPr/>
          <p:nvPr/>
        </p:nvSpPr>
        <p:spPr>
          <a:xfrm>
            <a:off x="846009" y="2149331"/>
            <a:ext cx="1346994" cy="233600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11">
            <a:extLst>
              <a:ext uri="{FF2B5EF4-FFF2-40B4-BE49-F238E27FC236}">
                <a16:creationId xmlns:a16="http://schemas.microsoft.com/office/drawing/2014/main" id="{2E704265-F860-4F31-B868-D4B7B565FDB7}"/>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3A6D683A-C75D-4D3F-84CB-28A613D82AF2}"/>
              </a:ext>
            </a:extLst>
          </p:cNvPr>
          <p:cNvSpPr>
            <a:spLocks noGrp="1"/>
          </p:cNvSpPr>
          <p:nvPr>
            <p:ph type="title"/>
          </p:nvPr>
        </p:nvSpPr>
        <p:spPr/>
        <p:txBody>
          <a:bodyPr/>
          <a:lstStyle/>
          <a:p>
            <a:r>
              <a:rPr lang="en-US" dirty="0"/>
              <a:t>Households That Lost Income During the Pandemic Were Much More Likely to Rely on Other Sources to Meet Their Spending Needs</a:t>
            </a:r>
          </a:p>
        </p:txBody>
      </p:sp>
      <p:sp>
        <p:nvSpPr>
          <p:cNvPr id="4" name="Text Placeholder 3">
            <a:extLst>
              <a:ext uri="{FF2B5EF4-FFF2-40B4-BE49-F238E27FC236}">
                <a16:creationId xmlns:a16="http://schemas.microsoft.com/office/drawing/2014/main" id="{F0B2D7A8-3BDF-4CA4-8BC4-AF8D38356522}"/>
              </a:ext>
            </a:extLst>
          </p:cNvPr>
          <p:cNvSpPr>
            <a:spLocks noGrp="1"/>
          </p:cNvSpPr>
          <p:nvPr>
            <p:ph type="body" sz="quarter" idx="10"/>
          </p:nvPr>
        </p:nvSpPr>
        <p:spPr/>
        <p:txBody>
          <a:bodyPr/>
          <a:lstStyle/>
          <a:p>
            <a:r>
              <a:rPr lang="en-US" dirty="0"/>
              <a:t>Notes: Income losses occurred at any time during the pandemic.</a:t>
            </a:r>
          </a:p>
          <a:p>
            <a:r>
              <a:rPr lang="en-US" dirty="0"/>
              <a:t>Source: JCHS tabulations of US Census Bureau Household Pulse Surveys, August 2020-March 2021</a:t>
            </a:r>
          </a:p>
        </p:txBody>
      </p:sp>
    </p:spTree>
    <p:extLst>
      <p:ext uri="{BB962C8B-B14F-4D97-AF65-F5344CB8AC3E}">
        <p14:creationId xmlns:p14="http://schemas.microsoft.com/office/powerpoint/2010/main" val="50389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7CB5C9-6E0A-48BC-977F-CD6E2DA5BB0E}"/>
              </a:ext>
            </a:extLst>
          </p:cNvPr>
          <p:cNvSpPr/>
          <p:nvPr/>
        </p:nvSpPr>
        <p:spPr>
          <a:xfrm>
            <a:off x="2198255" y="2148832"/>
            <a:ext cx="9453418" cy="233600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11">
            <a:extLst>
              <a:ext uri="{FF2B5EF4-FFF2-40B4-BE49-F238E27FC236}">
                <a16:creationId xmlns:a16="http://schemas.microsoft.com/office/drawing/2014/main" id="{2E704265-F860-4F31-B868-D4B7B565FDB7}"/>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3A6D683A-C75D-4D3F-84CB-28A613D82AF2}"/>
              </a:ext>
            </a:extLst>
          </p:cNvPr>
          <p:cNvSpPr>
            <a:spLocks noGrp="1"/>
          </p:cNvSpPr>
          <p:nvPr>
            <p:ph type="title"/>
          </p:nvPr>
        </p:nvSpPr>
        <p:spPr/>
        <p:txBody>
          <a:bodyPr/>
          <a:lstStyle/>
          <a:p>
            <a:r>
              <a:rPr lang="en-US" dirty="0"/>
              <a:t>Households That Lost Income During the Pandemic Were Much More Likely to Rely on Other Sources to Meet Their Spending Needs</a:t>
            </a:r>
          </a:p>
        </p:txBody>
      </p:sp>
      <p:sp>
        <p:nvSpPr>
          <p:cNvPr id="4" name="Text Placeholder 3">
            <a:extLst>
              <a:ext uri="{FF2B5EF4-FFF2-40B4-BE49-F238E27FC236}">
                <a16:creationId xmlns:a16="http://schemas.microsoft.com/office/drawing/2014/main" id="{F0B2D7A8-3BDF-4CA4-8BC4-AF8D38356522}"/>
              </a:ext>
            </a:extLst>
          </p:cNvPr>
          <p:cNvSpPr>
            <a:spLocks noGrp="1"/>
          </p:cNvSpPr>
          <p:nvPr>
            <p:ph type="body" sz="quarter" idx="10"/>
          </p:nvPr>
        </p:nvSpPr>
        <p:spPr/>
        <p:txBody>
          <a:bodyPr/>
          <a:lstStyle/>
          <a:p>
            <a:r>
              <a:rPr lang="en-US" dirty="0"/>
              <a:t>Notes: Income losses occurred at any time during the pandemic.</a:t>
            </a:r>
          </a:p>
          <a:p>
            <a:r>
              <a:rPr lang="en-US" dirty="0"/>
              <a:t>Source: JCHS tabulations of US Census Bureau Household Pulse Surveys, August 2020-March 2021</a:t>
            </a:r>
          </a:p>
        </p:txBody>
      </p:sp>
    </p:spTree>
    <p:extLst>
      <p:ext uri="{BB962C8B-B14F-4D97-AF65-F5344CB8AC3E}">
        <p14:creationId xmlns:p14="http://schemas.microsoft.com/office/powerpoint/2010/main" val="2420622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CCF2-C728-4FDC-B007-B9C3394EE647}"/>
              </a:ext>
            </a:extLst>
          </p:cNvPr>
          <p:cNvSpPr>
            <a:spLocks noGrp="1"/>
          </p:cNvSpPr>
          <p:nvPr>
            <p:ph type="ctrTitle"/>
          </p:nvPr>
        </p:nvSpPr>
        <p:spPr/>
        <p:txBody>
          <a:bodyPr/>
          <a:lstStyle/>
          <a:p>
            <a:r>
              <a:rPr lang="en-US" dirty="0"/>
              <a:t>Households Behind on Rent Relied on a Different Set of Resources</a:t>
            </a:r>
          </a:p>
        </p:txBody>
      </p:sp>
    </p:spTree>
    <p:extLst>
      <p:ext uri="{BB962C8B-B14F-4D97-AF65-F5344CB8AC3E}">
        <p14:creationId xmlns:p14="http://schemas.microsoft.com/office/powerpoint/2010/main" val="3567165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57BC-572F-4C49-AF52-7677B75ADDB0}"/>
              </a:ext>
            </a:extLst>
          </p:cNvPr>
          <p:cNvSpPr>
            <a:spLocks noGrp="1"/>
          </p:cNvSpPr>
          <p:nvPr>
            <p:ph type="title"/>
          </p:nvPr>
        </p:nvSpPr>
        <p:spPr/>
        <p:txBody>
          <a:bodyPr/>
          <a:lstStyle/>
          <a:p>
            <a:r>
              <a:rPr lang="en-US" dirty="0"/>
              <a:t>Households That Fell Behind on Rent Were Much More Likely to Borrow From Friends/Family or Use SNAP to Meet Spending Needs</a:t>
            </a:r>
          </a:p>
        </p:txBody>
      </p:sp>
      <p:graphicFrame>
        <p:nvGraphicFramePr>
          <p:cNvPr id="7" name="Content Placeholder 6">
            <a:extLst>
              <a:ext uri="{FF2B5EF4-FFF2-40B4-BE49-F238E27FC236}">
                <a16:creationId xmlns:a16="http://schemas.microsoft.com/office/drawing/2014/main" id="{6E922F74-8658-4221-B549-EA9A879331BA}"/>
              </a:ext>
            </a:extLst>
          </p:cNvPr>
          <p:cNvGraphicFramePr>
            <a:graphicFrameLocks noGrp="1"/>
          </p:cNvGraphicFramePr>
          <p:nvPr>
            <p:ph idx="1"/>
          </p:nvPr>
        </p:nvGraphicFramePr>
        <p:xfrm>
          <a:off x="267855"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4621FEE8-9210-4597-9449-4B55971B7B5F}"/>
              </a:ext>
            </a:extLst>
          </p:cNvPr>
          <p:cNvSpPr>
            <a:spLocks noGrp="1"/>
          </p:cNvSpPr>
          <p:nvPr>
            <p:ph type="body" sz="quarter" idx="10"/>
          </p:nvPr>
        </p:nvSpPr>
        <p:spPr/>
        <p:txBody>
          <a:bodyPr/>
          <a:lstStyle/>
          <a:p>
            <a:r>
              <a:rPr lang="en-US" dirty="0"/>
              <a:t>Notes: Includes only households that lost income.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spTree>
    <p:extLst>
      <p:ext uri="{BB962C8B-B14F-4D97-AF65-F5344CB8AC3E}">
        <p14:creationId xmlns:p14="http://schemas.microsoft.com/office/powerpoint/2010/main" val="313232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6A2D-5AB8-4298-A5B1-BBA254162E1A}"/>
              </a:ext>
            </a:extLst>
          </p:cNvPr>
          <p:cNvSpPr>
            <a:spLocks noGrp="1"/>
          </p:cNvSpPr>
          <p:nvPr>
            <p:ph type="title"/>
          </p:nvPr>
        </p:nvSpPr>
        <p:spPr/>
        <p:txBody>
          <a:bodyPr/>
          <a:lstStyle/>
          <a:p>
            <a:r>
              <a:rPr lang="en-US" dirty="0"/>
              <a:t>Housing Crisis Research Collaborative (HCRC)</a:t>
            </a:r>
          </a:p>
        </p:txBody>
      </p:sp>
      <p:sp>
        <p:nvSpPr>
          <p:cNvPr id="4" name="Text Placeholder 3">
            <a:extLst>
              <a:ext uri="{FF2B5EF4-FFF2-40B4-BE49-F238E27FC236}">
                <a16:creationId xmlns:a16="http://schemas.microsoft.com/office/drawing/2014/main" id="{D1ACDA92-FA1A-4F61-89EF-2EB2E84F05B5}"/>
              </a:ext>
            </a:extLst>
          </p:cNvPr>
          <p:cNvSpPr>
            <a:spLocks noGrp="1"/>
          </p:cNvSpPr>
          <p:nvPr>
            <p:ph type="body" sz="quarter" idx="10"/>
          </p:nvPr>
        </p:nvSpPr>
        <p:spPr/>
        <p:txBody>
          <a:bodyPr/>
          <a:lstStyle/>
          <a:p>
            <a:endParaRPr lang="en-US" dirty="0"/>
          </a:p>
        </p:txBody>
      </p:sp>
      <p:pic>
        <p:nvPicPr>
          <p:cNvPr id="5" name="Content Placeholder 5" descr="A picture containing diagram&#10;&#10;Description automatically generated">
            <a:extLst>
              <a:ext uri="{FF2B5EF4-FFF2-40B4-BE49-F238E27FC236}">
                <a16:creationId xmlns:a16="http://schemas.microsoft.com/office/drawing/2014/main" id="{90FE5F63-F9E9-4C03-93FD-15E627A5BA85}"/>
              </a:ext>
            </a:extLst>
          </p:cNvPr>
          <p:cNvPicPr>
            <a:picLocks noChangeAspect="1"/>
          </p:cNvPicPr>
          <p:nvPr/>
        </p:nvPicPr>
        <p:blipFill>
          <a:blip r:embed="rId2"/>
          <a:stretch>
            <a:fillRect/>
          </a:stretch>
        </p:blipFill>
        <p:spPr>
          <a:xfrm>
            <a:off x="241166" y="4820245"/>
            <a:ext cx="11623476" cy="1938792"/>
          </a:xfrm>
          <a:prstGeom prst="rect">
            <a:avLst/>
          </a:prstGeom>
        </p:spPr>
      </p:pic>
      <p:sp>
        <p:nvSpPr>
          <p:cNvPr id="3" name="Content Placeholder 2">
            <a:extLst>
              <a:ext uri="{FF2B5EF4-FFF2-40B4-BE49-F238E27FC236}">
                <a16:creationId xmlns:a16="http://schemas.microsoft.com/office/drawing/2014/main" id="{1D3D36FE-9207-423E-8A6A-7F4F30CCA2F6}"/>
              </a:ext>
            </a:extLst>
          </p:cNvPr>
          <p:cNvSpPr>
            <a:spLocks noGrp="1"/>
          </p:cNvSpPr>
          <p:nvPr>
            <p:ph idx="1"/>
          </p:nvPr>
        </p:nvSpPr>
        <p:spPr/>
        <p:txBody>
          <a:bodyPr/>
          <a:lstStyle/>
          <a:p>
            <a:r>
              <a:rPr lang="en-US" dirty="0"/>
              <a:t>This work has been funded by the HCRC, a collaborative effort of four research centers with the goal of </a:t>
            </a:r>
            <a:r>
              <a:rPr lang="en-US" dirty="0">
                <a:ea typeface="+mn-lt"/>
                <a:cs typeface="+mn-lt"/>
              </a:rPr>
              <a:t>addressing the long-standing inequities in access to safe, stable, and affordable rental housing that have been laid bare by the COVID-19 pandemic </a:t>
            </a:r>
          </a:p>
          <a:p>
            <a:endParaRPr lang="en-US" dirty="0">
              <a:ea typeface="+mn-lt"/>
              <a:cs typeface="+mn-lt"/>
            </a:endParaRPr>
          </a:p>
          <a:p>
            <a:r>
              <a:rPr lang="en-US" dirty="0">
                <a:ea typeface="+mn-lt"/>
                <a:cs typeface="+mn-lt"/>
              </a:rPr>
              <a:t>The HCRC provides policymakers at all levels of government with the data and analysis they need to design, implement, and evaluate more equitable and effective rental housing and community development responses to the pandemic and the ongoing rental housing affordability crisis</a:t>
            </a:r>
          </a:p>
          <a:p>
            <a:endParaRPr lang="en-US" dirty="0">
              <a:cs typeface="Arial" panose="020B0604020202020204"/>
            </a:endParaRPr>
          </a:p>
          <a:p>
            <a:r>
              <a:rPr lang="en-US" dirty="0">
                <a:cs typeface="Arial" panose="020B0604020202020204"/>
              </a:rPr>
              <a:t>See </a:t>
            </a:r>
            <a:r>
              <a:rPr lang="en-US" dirty="0">
                <a:ea typeface="+mn-lt"/>
                <a:cs typeface="+mn-lt"/>
                <a:hlinkClick r:id="rId3"/>
              </a:rPr>
              <a:t>https://housingcrisisresearch.org/</a:t>
            </a:r>
            <a:r>
              <a:rPr lang="en-US" dirty="0">
                <a:ea typeface="+mn-lt"/>
                <a:cs typeface="+mn-lt"/>
              </a:rPr>
              <a:t> for more information on the collaborative and links to previous research </a:t>
            </a:r>
            <a:endParaRPr lang="en-US" dirty="0">
              <a:cs typeface="Arial" panose="020B0604020202020204"/>
            </a:endParaRPr>
          </a:p>
          <a:p>
            <a:pPr marL="0" indent="0">
              <a:buNone/>
            </a:pPr>
            <a:endParaRPr lang="en-US" dirty="0">
              <a:cs typeface="Arial" panose="020B0604020202020204"/>
            </a:endParaRPr>
          </a:p>
          <a:p>
            <a:endParaRPr lang="en-US" dirty="0"/>
          </a:p>
        </p:txBody>
      </p:sp>
    </p:spTree>
    <p:extLst>
      <p:ext uri="{BB962C8B-B14F-4D97-AF65-F5344CB8AC3E}">
        <p14:creationId xmlns:p14="http://schemas.microsoft.com/office/powerpoint/2010/main" val="3358885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EB9ED-7EFE-42F7-BACC-4BD46BC4226D}"/>
              </a:ext>
            </a:extLst>
          </p:cNvPr>
          <p:cNvSpPr/>
          <p:nvPr/>
        </p:nvSpPr>
        <p:spPr>
          <a:xfrm>
            <a:off x="841374" y="2147888"/>
            <a:ext cx="4049713" cy="233600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6">
            <a:extLst>
              <a:ext uri="{FF2B5EF4-FFF2-40B4-BE49-F238E27FC236}">
                <a16:creationId xmlns:a16="http://schemas.microsoft.com/office/drawing/2014/main" id="{6E922F74-8658-4221-B549-EA9A879331BA}"/>
              </a:ext>
            </a:extLst>
          </p:cNvPr>
          <p:cNvGraphicFramePr>
            <a:graphicFrameLocks noGrp="1"/>
          </p:cNvGraphicFramePr>
          <p:nvPr>
            <p:ph idx="1"/>
          </p:nvPr>
        </p:nvGraphicFramePr>
        <p:xfrm>
          <a:off x="267855"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23357BC-572F-4C49-AF52-7677B75ADDB0}"/>
              </a:ext>
            </a:extLst>
          </p:cNvPr>
          <p:cNvSpPr>
            <a:spLocks noGrp="1"/>
          </p:cNvSpPr>
          <p:nvPr>
            <p:ph type="title"/>
          </p:nvPr>
        </p:nvSpPr>
        <p:spPr/>
        <p:txBody>
          <a:bodyPr/>
          <a:lstStyle/>
          <a:p>
            <a:r>
              <a:rPr lang="en-US" dirty="0"/>
              <a:t>Households That Fell Behind on Rent Were Much More Likely to Borrow From Friends/Family or Use SNAP to Meet Spending Needs</a:t>
            </a:r>
          </a:p>
        </p:txBody>
      </p:sp>
      <p:sp>
        <p:nvSpPr>
          <p:cNvPr id="4" name="Text Placeholder 3">
            <a:extLst>
              <a:ext uri="{FF2B5EF4-FFF2-40B4-BE49-F238E27FC236}">
                <a16:creationId xmlns:a16="http://schemas.microsoft.com/office/drawing/2014/main" id="{4621FEE8-9210-4597-9449-4B55971B7B5F}"/>
              </a:ext>
            </a:extLst>
          </p:cNvPr>
          <p:cNvSpPr>
            <a:spLocks noGrp="1"/>
          </p:cNvSpPr>
          <p:nvPr>
            <p:ph type="body" sz="quarter" idx="10"/>
          </p:nvPr>
        </p:nvSpPr>
        <p:spPr/>
        <p:txBody>
          <a:bodyPr/>
          <a:lstStyle/>
          <a:p>
            <a:r>
              <a:rPr lang="en-US" dirty="0"/>
              <a:t>Notes: Includes only households that lost income.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spTree>
    <p:extLst>
      <p:ext uri="{BB962C8B-B14F-4D97-AF65-F5344CB8AC3E}">
        <p14:creationId xmlns:p14="http://schemas.microsoft.com/office/powerpoint/2010/main" val="1141920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B5A14-BCE6-4972-85BE-463F51DBB33F}"/>
              </a:ext>
            </a:extLst>
          </p:cNvPr>
          <p:cNvSpPr/>
          <p:nvPr/>
        </p:nvSpPr>
        <p:spPr>
          <a:xfrm>
            <a:off x="4899025" y="2149331"/>
            <a:ext cx="1346994" cy="233600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EE0933A-3DE5-4ADC-ADC2-B63C29894DAB}"/>
              </a:ext>
            </a:extLst>
          </p:cNvPr>
          <p:cNvSpPr/>
          <p:nvPr/>
        </p:nvSpPr>
        <p:spPr>
          <a:xfrm>
            <a:off x="10298942" y="2149331"/>
            <a:ext cx="1346994" cy="233600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3357BC-572F-4C49-AF52-7677B75ADDB0}"/>
              </a:ext>
            </a:extLst>
          </p:cNvPr>
          <p:cNvSpPr>
            <a:spLocks noGrp="1"/>
          </p:cNvSpPr>
          <p:nvPr>
            <p:ph type="title"/>
          </p:nvPr>
        </p:nvSpPr>
        <p:spPr/>
        <p:txBody>
          <a:bodyPr/>
          <a:lstStyle/>
          <a:p>
            <a:r>
              <a:rPr lang="en-US" dirty="0"/>
              <a:t>Households That Fell Behind on Rent Were Much More Likely to Borrow From Friends/Family or Use SNAP to Meet Spending Needs</a:t>
            </a:r>
          </a:p>
        </p:txBody>
      </p:sp>
      <p:sp>
        <p:nvSpPr>
          <p:cNvPr id="4" name="Text Placeholder 3">
            <a:extLst>
              <a:ext uri="{FF2B5EF4-FFF2-40B4-BE49-F238E27FC236}">
                <a16:creationId xmlns:a16="http://schemas.microsoft.com/office/drawing/2014/main" id="{4621FEE8-9210-4597-9449-4B55971B7B5F}"/>
              </a:ext>
            </a:extLst>
          </p:cNvPr>
          <p:cNvSpPr>
            <a:spLocks noGrp="1"/>
          </p:cNvSpPr>
          <p:nvPr>
            <p:ph type="body" sz="quarter" idx="10"/>
          </p:nvPr>
        </p:nvSpPr>
        <p:spPr/>
        <p:txBody>
          <a:bodyPr/>
          <a:lstStyle/>
          <a:p>
            <a:r>
              <a:rPr lang="en-US" dirty="0"/>
              <a:t>Notes: Includes only households that lost income.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graphicFrame>
        <p:nvGraphicFramePr>
          <p:cNvPr id="7" name="Content Placeholder 6">
            <a:extLst>
              <a:ext uri="{FF2B5EF4-FFF2-40B4-BE49-F238E27FC236}">
                <a16:creationId xmlns:a16="http://schemas.microsoft.com/office/drawing/2014/main" id="{6E922F74-8658-4221-B549-EA9A879331BA}"/>
              </a:ext>
            </a:extLst>
          </p:cNvPr>
          <p:cNvGraphicFramePr>
            <a:graphicFrameLocks noGrp="1"/>
          </p:cNvGraphicFramePr>
          <p:nvPr>
            <p:ph idx="1"/>
          </p:nvPr>
        </p:nvGraphicFramePr>
        <p:xfrm>
          <a:off x="267855"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1760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D2D7-A031-4141-BA79-92622983F325}"/>
              </a:ext>
            </a:extLst>
          </p:cNvPr>
          <p:cNvSpPr>
            <a:spLocks noGrp="1"/>
          </p:cNvSpPr>
          <p:nvPr>
            <p:ph type="ctrTitle"/>
          </p:nvPr>
        </p:nvSpPr>
        <p:spPr/>
        <p:txBody>
          <a:bodyPr/>
          <a:lstStyle/>
          <a:p>
            <a:r>
              <a:rPr lang="en-US" dirty="0"/>
              <a:t>Resource Use Varied by Income and Race/Ethnicity</a:t>
            </a:r>
          </a:p>
        </p:txBody>
      </p:sp>
    </p:spTree>
    <p:extLst>
      <p:ext uri="{BB962C8B-B14F-4D97-AF65-F5344CB8AC3E}">
        <p14:creationId xmlns:p14="http://schemas.microsoft.com/office/powerpoint/2010/main" val="122012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D66E-C963-4580-BB99-3035ACE0D369}"/>
              </a:ext>
            </a:extLst>
          </p:cNvPr>
          <p:cNvSpPr>
            <a:spLocks noGrp="1"/>
          </p:cNvSpPr>
          <p:nvPr>
            <p:ph type="title"/>
          </p:nvPr>
        </p:nvSpPr>
        <p:spPr/>
        <p:txBody>
          <a:bodyPr/>
          <a:lstStyle/>
          <a:p>
            <a:r>
              <a:rPr lang="en-US" dirty="0"/>
              <a:t>Among Households Behind on Rent, Lower-Income Households Were More Likely to Borrow or use SNAP to Meet Their Spending Needs</a:t>
            </a:r>
          </a:p>
        </p:txBody>
      </p:sp>
      <p:sp>
        <p:nvSpPr>
          <p:cNvPr id="4" name="Text Placeholder 3">
            <a:extLst>
              <a:ext uri="{FF2B5EF4-FFF2-40B4-BE49-F238E27FC236}">
                <a16:creationId xmlns:a16="http://schemas.microsoft.com/office/drawing/2014/main" id="{FC2EC424-232E-4C14-A0C3-494C8C9CFCC4}"/>
              </a:ext>
            </a:extLst>
          </p:cNvPr>
          <p:cNvSpPr>
            <a:spLocks noGrp="1"/>
          </p:cNvSpPr>
          <p:nvPr>
            <p:ph type="body" sz="quarter" idx="10"/>
          </p:nvPr>
        </p:nvSpPr>
        <p:spPr/>
        <p:txBody>
          <a:bodyPr/>
          <a:lstStyle/>
          <a:p>
            <a:r>
              <a:rPr lang="en-US" dirty="0"/>
              <a:t>Notes: Sample is households who lost income and fell behind on rent.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graphicFrame>
        <p:nvGraphicFramePr>
          <p:cNvPr id="5" name="Content Placeholder 6">
            <a:extLst>
              <a:ext uri="{FF2B5EF4-FFF2-40B4-BE49-F238E27FC236}">
                <a16:creationId xmlns:a16="http://schemas.microsoft.com/office/drawing/2014/main" id="{DE2C7B0A-E2A5-49B6-B57C-B699B7F228CC}"/>
              </a:ext>
            </a:extLst>
          </p:cNvPr>
          <p:cNvGraphicFramePr>
            <a:graphicFrameLocks/>
          </p:cNvGraphicFramePr>
          <p:nvPr/>
        </p:nvGraphicFramePr>
        <p:xfrm>
          <a:off x="316227" y="1701800"/>
          <a:ext cx="11470134" cy="4107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5554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D66E-C963-4580-BB99-3035ACE0D369}"/>
              </a:ext>
            </a:extLst>
          </p:cNvPr>
          <p:cNvSpPr>
            <a:spLocks noGrp="1"/>
          </p:cNvSpPr>
          <p:nvPr>
            <p:ph type="title"/>
          </p:nvPr>
        </p:nvSpPr>
        <p:spPr/>
        <p:txBody>
          <a:bodyPr/>
          <a:lstStyle/>
          <a:p>
            <a:r>
              <a:rPr lang="en-US" dirty="0"/>
              <a:t>Among Households Behind on Rent, Households of Color Were Less Likely to Rely on Regular Income Sources and Savings</a:t>
            </a:r>
          </a:p>
        </p:txBody>
      </p:sp>
      <p:sp>
        <p:nvSpPr>
          <p:cNvPr id="4" name="Text Placeholder 3">
            <a:extLst>
              <a:ext uri="{FF2B5EF4-FFF2-40B4-BE49-F238E27FC236}">
                <a16:creationId xmlns:a16="http://schemas.microsoft.com/office/drawing/2014/main" id="{FC2EC424-232E-4C14-A0C3-494C8C9CFCC4}"/>
              </a:ext>
            </a:extLst>
          </p:cNvPr>
          <p:cNvSpPr>
            <a:spLocks noGrp="1"/>
          </p:cNvSpPr>
          <p:nvPr>
            <p:ph type="body" sz="quarter" idx="10"/>
          </p:nvPr>
        </p:nvSpPr>
        <p:spPr/>
        <p:txBody>
          <a:bodyPr/>
          <a:lstStyle/>
          <a:p>
            <a:r>
              <a:rPr lang="en-US"/>
              <a:t>Notes: Sample is households who lost income and fell behind on rent. Income losses occurred at any time during the pandemic. Households behind on rent reported that they were not caught up at the time of survey. Black, white, and Asian households are non-Hispanic. Hispanic households may be of any race.</a:t>
            </a:r>
          </a:p>
          <a:p>
            <a:r>
              <a:rPr lang="en-US"/>
              <a:t>Source: JCHS tabulations of US Census Bureau Household Pulse Surveys, August 2020-March 2021</a:t>
            </a:r>
          </a:p>
        </p:txBody>
      </p:sp>
      <p:graphicFrame>
        <p:nvGraphicFramePr>
          <p:cNvPr id="5" name="Content Placeholder 6">
            <a:extLst>
              <a:ext uri="{FF2B5EF4-FFF2-40B4-BE49-F238E27FC236}">
                <a16:creationId xmlns:a16="http://schemas.microsoft.com/office/drawing/2014/main" id="{DE2C7B0A-E2A5-49B6-B57C-B699B7F228CC}"/>
              </a:ext>
            </a:extLst>
          </p:cNvPr>
          <p:cNvGraphicFramePr>
            <a:graphicFrameLocks/>
          </p:cNvGraphicFramePr>
          <p:nvPr/>
        </p:nvGraphicFramePr>
        <p:xfrm>
          <a:off x="316227" y="1701800"/>
          <a:ext cx="11470134" cy="4107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0907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FF5A-FEE9-4F07-B3FD-D2B0DE64327A}"/>
              </a:ext>
            </a:extLst>
          </p:cNvPr>
          <p:cNvSpPr>
            <a:spLocks noGrp="1"/>
          </p:cNvSpPr>
          <p:nvPr>
            <p:ph type="ctrTitle"/>
          </p:nvPr>
        </p:nvSpPr>
        <p:spPr>
          <a:xfrm>
            <a:off x="477169" y="2511463"/>
            <a:ext cx="10172246" cy="1604238"/>
          </a:xfrm>
        </p:spPr>
        <p:txBody>
          <a:bodyPr/>
          <a:lstStyle/>
          <a:p>
            <a:r>
              <a:rPr lang="en-US" dirty="0"/>
              <a:t>Multivariate Analysis Finds That Households with Regular Income and  Savings Were More Likely to Make Rent </a:t>
            </a:r>
          </a:p>
        </p:txBody>
      </p:sp>
    </p:spTree>
    <p:extLst>
      <p:ext uri="{BB962C8B-B14F-4D97-AF65-F5344CB8AC3E}">
        <p14:creationId xmlns:p14="http://schemas.microsoft.com/office/powerpoint/2010/main" val="4107387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E212-6BAB-43C2-B262-C78DAD2FA0EE}"/>
              </a:ext>
            </a:extLst>
          </p:cNvPr>
          <p:cNvSpPr>
            <a:spLocks noGrp="1"/>
          </p:cNvSpPr>
          <p:nvPr>
            <p:ph type="title"/>
          </p:nvPr>
        </p:nvSpPr>
        <p:spPr/>
        <p:txBody>
          <a:bodyPr/>
          <a:lstStyle/>
          <a:p>
            <a:r>
              <a:rPr lang="en-US" dirty="0"/>
              <a:t>Logit Model Confirms Descriptive Findings</a:t>
            </a:r>
          </a:p>
        </p:txBody>
      </p:sp>
      <p:sp>
        <p:nvSpPr>
          <p:cNvPr id="4" name="Text Placeholder 3">
            <a:extLst>
              <a:ext uri="{FF2B5EF4-FFF2-40B4-BE49-F238E27FC236}">
                <a16:creationId xmlns:a16="http://schemas.microsoft.com/office/drawing/2014/main" id="{62B40A3E-42BD-4394-9526-12E975BD08D8}"/>
              </a:ext>
            </a:extLst>
          </p:cNvPr>
          <p:cNvSpPr>
            <a:spLocks noGrp="1"/>
          </p:cNvSpPr>
          <p:nvPr>
            <p:ph type="body" sz="quarter" idx="10"/>
          </p:nvPr>
        </p:nvSpPr>
        <p:spPr/>
        <p:txBody>
          <a:bodyPr/>
          <a:lstStyle/>
          <a:p>
            <a:r>
              <a:rPr lang="en-US"/>
              <a:t>Source: JCHS analysis of US Census Bureau Household Pulse Surveys, August 2020-March 2021</a:t>
            </a:r>
          </a:p>
        </p:txBody>
      </p:sp>
      <p:sp>
        <p:nvSpPr>
          <p:cNvPr id="11" name="TextBox 10">
            <a:extLst>
              <a:ext uri="{FF2B5EF4-FFF2-40B4-BE49-F238E27FC236}">
                <a16:creationId xmlns:a16="http://schemas.microsoft.com/office/drawing/2014/main" id="{5BFD8346-72B1-493A-B4DC-80F09CB20D59}"/>
              </a:ext>
            </a:extLst>
          </p:cNvPr>
          <p:cNvSpPr txBox="1"/>
          <p:nvPr/>
        </p:nvSpPr>
        <p:spPr>
          <a:xfrm>
            <a:off x="8756542" y="1849341"/>
            <a:ext cx="3563250" cy="1323439"/>
          </a:xfrm>
          <a:prstGeom prst="rect">
            <a:avLst/>
          </a:prstGeom>
          <a:noFill/>
        </p:spPr>
        <p:txBody>
          <a:bodyPr wrap="square" rtlCol="0">
            <a:spAutoFit/>
          </a:bodyPr>
          <a:lstStyle/>
          <a:p>
            <a:r>
              <a:rPr lang="en-US" sz="1600" b="1">
                <a:solidFill>
                  <a:schemeClr val="tx1">
                    <a:lumMod val="50000"/>
                  </a:schemeClr>
                </a:solidFill>
              </a:rPr>
              <a:t>Outcome</a:t>
            </a:r>
            <a:r>
              <a:rPr lang="en-US" sz="1600">
                <a:solidFill>
                  <a:schemeClr val="tx1">
                    <a:lumMod val="50000"/>
                  </a:schemeClr>
                </a:solidFill>
              </a:rPr>
              <a:t>: Behind on rent</a:t>
            </a:r>
          </a:p>
          <a:p>
            <a:endParaRPr lang="en-US" sz="1600">
              <a:solidFill>
                <a:schemeClr val="tx1">
                  <a:lumMod val="50000"/>
                </a:schemeClr>
              </a:solidFill>
            </a:endParaRPr>
          </a:p>
          <a:p>
            <a:r>
              <a:rPr lang="en-US" sz="1600" b="1">
                <a:solidFill>
                  <a:schemeClr val="tx1">
                    <a:lumMod val="50000"/>
                  </a:schemeClr>
                </a:solidFill>
              </a:rPr>
              <a:t>Sample</a:t>
            </a:r>
            <a:r>
              <a:rPr lang="en-US" sz="1600">
                <a:solidFill>
                  <a:schemeClr val="tx1">
                    <a:lumMod val="50000"/>
                  </a:schemeClr>
                </a:solidFill>
              </a:rPr>
              <a:t>: Renters who lost employment income since start of pandemic</a:t>
            </a:r>
          </a:p>
        </p:txBody>
      </p:sp>
      <p:pic>
        <p:nvPicPr>
          <p:cNvPr id="9" name="Content Placeholder 8" descr="Chart, scatter chart, box and whisker chart&#10;&#10;Description automatically generated">
            <a:extLst>
              <a:ext uri="{FF2B5EF4-FFF2-40B4-BE49-F238E27FC236}">
                <a16:creationId xmlns:a16="http://schemas.microsoft.com/office/drawing/2014/main" id="{F909C6B8-11E3-4478-8B34-1107B33DD00A}"/>
              </a:ext>
            </a:extLst>
          </p:cNvPr>
          <p:cNvPicPr>
            <a:picLocks noGrp="1" noChangeAspect="1"/>
          </p:cNvPicPr>
          <p:nvPr>
            <p:ph idx="1"/>
          </p:nvPr>
        </p:nvPicPr>
        <p:blipFill rotWithShape="1">
          <a:blip r:embed="rId3"/>
          <a:srcRect r="1538"/>
          <a:stretch/>
        </p:blipFill>
        <p:spPr>
          <a:xfrm>
            <a:off x="2160270" y="1255378"/>
            <a:ext cx="6449515" cy="4763831"/>
          </a:xfrm>
        </p:spPr>
      </p:pic>
      <p:sp>
        <p:nvSpPr>
          <p:cNvPr id="3" name="TextBox 2">
            <a:extLst>
              <a:ext uri="{FF2B5EF4-FFF2-40B4-BE49-F238E27FC236}">
                <a16:creationId xmlns:a16="http://schemas.microsoft.com/office/drawing/2014/main" id="{36EB9AA7-3471-4FFC-9B8F-1323B82AED68}"/>
              </a:ext>
            </a:extLst>
          </p:cNvPr>
          <p:cNvSpPr txBox="1"/>
          <p:nvPr/>
        </p:nvSpPr>
        <p:spPr>
          <a:xfrm>
            <a:off x="5854239" y="5773945"/>
            <a:ext cx="1885950" cy="307777"/>
          </a:xfrm>
          <a:prstGeom prst="rect">
            <a:avLst/>
          </a:prstGeom>
          <a:noFill/>
        </p:spPr>
        <p:txBody>
          <a:bodyPr wrap="square" rtlCol="0">
            <a:spAutoFit/>
          </a:bodyPr>
          <a:lstStyle/>
          <a:p>
            <a:r>
              <a:rPr lang="en-US" sz="1400" b="1"/>
              <a:t>Odds Ratio</a:t>
            </a:r>
          </a:p>
        </p:txBody>
      </p:sp>
    </p:spTree>
    <p:extLst>
      <p:ext uri="{BB962C8B-B14F-4D97-AF65-F5344CB8AC3E}">
        <p14:creationId xmlns:p14="http://schemas.microsoft.com/office/powerpoint/2010/main" val="301020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 line chart, scatter chart&#10;&#10;Description automatically generated">
            <a:extLst>
              <a:ext uri="{FF2B5EF4-FFF2-40B4-BE49-F238E27FC236}">
                <a16:creationId xmlns:a16="http://schemas.microsoft.com/office/drawing/2014/main" id="{4D069ED3-E810-4FBE-8463-06859123C4C3}"/>
              </a:ext>
            </a:extLst>
          </p:cNvPr>
          <p:cNvPicPr>
            <a:picLocks noGrp="1" noChangeAspect="1"/>
          </p:cNvPicPr>
          <p:nvPr>
            <p:ph idx="1"/>
          </p:nvPr>
        </p:nvPicPr>
        <p:blipFill>
          <a:blip r:embed="rId3"/>
          <a:stretch>
            <a:fillRect/>
          </a:stretch>
        </p:blipFill>
        <p:spPr>
          <a:xfrm>
            <a:off x="1783079" y="1255379"/>
            <a:ext cx="6556249" cy="4768181"/>
          </a:xfrm>
        </p:spPr>
      </p:pic>
      <p:sp>
        <p:nvSpPr>
          <p:cNvPr id="2" name="Title 1">
            <a:extLst>
              <a:ext uri="{FF2B5EF4-FFF2-40B4-BE49-F238E27FC236}">
                <a16:creationId xmlns:a16="http://schemas.microsoft.com/office/drawing/2014/main" id="{21C5E212-6BAB-43C2-B262-C78DAD2FA0EE}"/>
              </a:ext>
            </a:extLst>
          </p:cNvPr>
          <p:cNvSpPr>
            <a:spLocks noGrp="1"/>
          </p:cNvSpPr>
          <p:nvPr>
            <p:ph type="title"/>
          </p:nvPr>
        </p:nvSpPr>
        <p:spPr/>
        <p:txBody>
          <a:bodyPr/>
          <a:lstStyle/>
          <a:p>
            <a:r>
              <a:rPr lang="en-US" dirty="0"/>
              <a:t>Regular Income, Savings, and Stimulus Payments Were Associated with Lower Likelihood of Missing Rent</a:t>
            </a:r>
          </a:p>
        </p:txBody>
      </p:sp>
      <p:sp>
        <p:nvSpPr>
          <p:cNvPr id="4" name="Text Placeholder 3">
            <a:extLst>
              <a:ext uri="{FF2B5EF4-FFF2-40B4-BE49-F238E27FC236}">
                <a16:creationId xmlns:a16="http://schemas.microsoft.com/office/drawing/2014/main" id="{62B40A3E-42BD-4394-9526-12E975BD08D8}"/>
              </a:ext>
            </a:extLst>
          </p:cNvPr>
          <p:cNvSpPr>
            <a:spLocks noGrp="1"/>
          </p:cNvSpPr>
          <p:nvPr>
            <p:ph type="body" sz="quarter" idx="10"/>
          </p:nvPr>
        </p:nvSpPr>
        <p:spPr/>
        <p:txBody>
          <a:bodyPr/>
          <a:lstStyle/>
          <a:p>
            <a:r>
              <a:rPr lang="en-US"/>
              <a:t>Source: JCHS analysis of US Census Bureau Household Pulse Surveys, August 2020-March 2021</a:t>
            </a:r>
          </a:p>
        </p:txBody>
      </p:sp>
      <p:sp>
        <p:nvSpPr>
          <p:cNvPr id="6" name="TextBox 5">
            <a:extLst>
              <a:ext uri="{FF2B5EF4-FFF2-40B4-BE49-F238E27FC236}">
                <a16:creationId xmlns:a16="http://schemas.microsoft.com/office/drawing/2014/main" id="{A4140EE5-796F-47A6-AF02-BDCA8403AE50}"/>
              </a:ext>
            </a:extLst>
          </p:cNvPr>
          <p:cNvSpPr txBox="1"/>
          <p:nvPr/>
        </p:nvSpPr>
        <p:spPr>
          <a:xfrm>
            <a:off x="8756542" y="1849341"/>
            <a:ext cx="3563250" cy="1323439"/>
          </a:xfrm>
          <a:prstGeom prst="rect">
            <a:avLst/>
          </a:prstGeom>
          <a:noFill/>
        </p:spPr>
        <p:txBody>
          <a:bodyPr wrap="square" rtlCol="0">
            <a:spAutoFit/>
          </a:bodyPr>
          <a:lstStyle/>
          <a:p>
            <a:r>
              <a:rPr lang="en-US" sz="1600" b="1">
                <a:solidFill>
                  <a:schemeClr val="tx1">
                    <a:lumMod val="50000"/>
                  </a:schemeClr>
                </a:solidFill>
              </a:rPr>
              <a:t>Outcome</a:t>
            </a:r>
            <a:r>
              <a:rPr lang="en-US" sz="1600">
                <a:solidFill>
                  <a:schemeClr val="tx1">
                    <a:lumMod val="50000"/>
                  </a:schemeClr>
                </a:solidFill>
              </a:rPr>
              <a:t>: Behind on rent</a:t>
            </a:r>
          </a:p>
          <a:p>
            <a:endParaRPr lang="en-US" sz="1600">
              <a:solidFill>
                <a:schemeClr val="tx1">
                  <a:lumMod val="50000"/>
                </a:schemeClr>
              </a:solidFill>
            </a:endParaRPr>
          </a:p>
          <a:p>
            <a:r>
              <a:rPr lang="en-US" sz="1600" b="1">
                <a:solidFill>
                  <a:schemeClr val="tx1">
                    <a:lumMod val="50000"/>
                  </a:schemeClr>
                </a:solidFill>
              </a:rPr>
              <a:t>Sample</a:t>
            </a:r>
            <a:r>
              <a:rPr lang="en-US" sz="1600">
                <a:solidFill>
                  <a:schemeClr val="tx1">
                    <a:lumMod val="50000"/>
                  </a:schemeClr>
                </a:solidFill>
              </a:rPr>
              <a:t>: Renters who lost employment income since start of pandemic</a:t>
            </a:r>
          </a:p>
        </p:txBody>
      </p:sp>
      <p:sp>
        <p:nvSpPr>
          <p:cNvPr id="7" name="TextBox 6">
            <a:extLst>
              <a:ext uri="{FF2B5EF4-FFF2-40B4-BE49-F238E27FC236}">
                <a16:creationId xmlns:a16="http://schemas.microsoft.com/office/drawing/2014/main" id="{747B5C6D-C36B-46D5-9E29-9AE7D972A658}"/>
              </a:ext>
            </a:extLst>
          </p:cNvPr>
          <p:cNvSpPr txBox="1"/>
          <p:nvPr/>
        </p:nvSpPr>
        <p:spPr>
          <a:xfrm>
            <a:off x="5854239" y="5773945"/>
            <a:ext cx="1885950" cy="307777"/>
          </a:xfrm>
          <a:prstGeom prst="rect">
            <a:avLst/>
          </a:prstGeom>
          <a:noFill/>
        </p:spPr>
        <p:txBody>
          <a:bodyPr wrap="square" rtlCol="0">
            <a:spAutoFit/>
          </a:bodyPr>
          <a:lstStyle/>
          <a:p>
            <a:r>
              <a:rPr lang="en-US" sz="1400" b="1"/>
              <a:t>Odds Ratio</a:t>
            </a:r>
          </a:p>
        </p:txBody>
      </p:sp>
    </p:spTree>
    <p:extLst>
      <p:ext uri="{BB962C8B-B14F-4D97-AF65-F5344CB8AC3E}">
        <p14:creationId xmlns:p14="http://schemas.microsoft.com/office/powerpoint/2010/main" val="428792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75DA-6D46-4CCB-B001-00FA8769AE21}"/>
              </a:ext>
            </a:extLst>
          </p:cNvPr>
          <p:cNvSpPr>
            <a:spLocks noGrp="1"/>
          </p:cNvSpPr>
          <p:nvPr>
            <p:ph type="ctrTitle"/>
          </p:nvPr>
        </p:nvSpPr>
        <p:spPr/>
        <p:txBody>
          <a:bodyPr/>
          <a:lstStyle/>
          <a:p>
            <a:r>
              <a:rPr lang="en-US" dirty="0"/>
              <a:t>Conclusions and Implications</a:t>
            </a:r>
          </a:p>
        </p:txBody>
      </p:sp>
    </p:spTree>
    <p:extLst>
      <p:ext uri="{BB962C8B-B14F-4D97-AF65-F5344CB8AC3E}">
        <p14:creationId xmlns:p14="http://schemas.microsoft.com/office/powerpoint/2010/main" val="30355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E74B-A788-43DF-BC51-59F4575D9834}"/>
              </a:ext>
            </a:extLst>
          </p:cNvPr>
          <p:cNvSpPr>
            <a:spLocks noGrp="1"/>
          </p:cNvSpPr>
          <p:nvPr>
            <p:ph type="title"/>
          </p:nvPr>
        </p:nvSpPr>
        <p:spPr/>
        <p:txBody>
          <a:bodyPr/>
          <a:lstStyle/>
          <a:p>
            <a:r>
              <a:rPr lang="en-US" dirty="0"/>
              <a:t>Policy Implications</a:t>
            </a:r>
          </a:p>
        </p:txBody>
      </p:sp>
      <p:sp>
        <p:nvSpPr>
          <p:cNvPr id="3" name="Content Placeholder 2">
            <a:extLst>
              <a:ext uri="{FF2B5EF4-FFF2-40B4-BE49-F238E27FC236}">
                <a16:creationId xmlns:a16="http://schemas.microsoft.com/office/drawing/2014/main" id="{B997F93B-E5F3-467D-98F9-D941821DEA41}"/>
              </a:ext>
            </a:extLst>
          </p:cNvPr>
          <p:cNvSpPr>
            <a:spLocks noGrp="1"/>
          </p:cNvSpPr>
          <p:nvPr>
            <p:ph idx="1"/>
          </p:nvPr>
        </p:nvSpPr>
        <p:spPr/>
        <p:txBody>
          <a:bodyPr vert="horz" lIns="91440" tIns="45720" rIns="91440" bIns="45720" rtlCol="0" anchor="t">
            <a:noAutofit/>
          </a:bodyPr>
          <a:lstStyle/>
          <a:p>
            <a:r>
              <a:rPr lang="en-US" dirty="0"/>
              <a:t>Federal aid, including SNAP, stimulus payments, and unemployment insurance remain critical pillars of support, particularly for lowest-income households</a:t>
            </a:r>
          </a:p>
          <a:p>
            <a:pPr marL="0" indent="0">
              <a:buNone/>
            </a:pPr>
            <a:endParaRPr lang="en-US" dirty="0"/>
          </a:p>
          <a:p>
            <a:r>
              <a:rPr lang="en-US" dirty="0"/>
              <a:t>Extremely low-income households who received SNAP, stimulus checks, etc. still tapped other resources and borrowed from friends or family, which suggests that these programs are not fully meeting their needs</a:t>
            </a:r>
          </a:p>
          <a:p>
            <a:endParaRPr lang="en-US" dirty="0"/>
          </a:p>
          <a:p>
            <a:r>
              <a:rPr lang="en-US" dirty="0">
                <a:cs typeface="Arial"/>
              </a:rPr>
              <a:t>For the many households that lost income but did not fall behind on rent, the financial impact of the pandemic still includes a loss of savings and higher debt levels, pointing to the need for financial supports that go beyond emergency rental assistance to address the pandemic's financial impacts</a:t>
            </a:r>
          </a:p>
          <a:p>
            <a:endParaRPr lang="en-US" dirty="0"/>
          </a:p>
          <a:p>
            <a:r>
              <a:rPr lang="en-US" dirty="0"/>
              <a:t>Low-income renters were more likely to borrow from family and friends, pointing to the radiating of the financial impacts beyond those directly impacted</a:t>
            </a:r>
          </a:p>
          <a:p>
            <a:pPr marL="0" indent="0">
              <a:buNone/>
            </a:pPr>
            <a:endParaRPr lang="en-US" dirty="0"/>
          </a:p>
        </p:txBody>
      </p:sp>
      <p:sp>
        <p:nvSpPr>
          <p:cNvPr id="4" name="Text Placeholder 3">
            <a:extLst>
              <a:ext uri="{FF2B5EF4-FFF2-40B4-BE49-F238E27FC236}">
                <a16:creationId xmlns:a16="http://schemas.microsoft.com/office/drawing/2014/main" id="{D5CA9C16-A2D0-4B86-A379-A213DF17FC9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0583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99EE-34C1-4F52-B6C9-3BA3455F1D99}"/>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13AA7E36-0498-45D6-B4A7-5C0FE40603C9}"/>
              </a:ext>
            </a:extLst>
          </p:cNvPr>
          <p:cNvSpPr>
            <a:spLocks noGrp="1"/>
          </p:cNvSpPr>
          <p:nvPr>
            <p:ph idx="1"/>
          </p:nvPr>
        </p:nvSpPr>
        <p:spPr/>
        <p:txBody>
          <a:bodyPr/>
          <a:lstStyle/>
          <a:p>
            <a:pPr marL="457200" lvl="0" indent="-457200">
              <a:buFont typeface="+mj-lt"/>
              <a:buAutoNum type="arabicPeriod"/>
            </a:pPr>
            <a:r>
              <a:rPr lang="en-US" dirty="0"/>
              <a:t>To what extent did renters who lost income rely on different resources – including public programs and personal financial resources – to meet their expenses?</a:t>
            </a:r>
          </a:p>
          <a:p>
            <a:pPr marL="457200" lvl="0" indent="-457200">
              <a:buFont typeface="+mj-lt"/>
              <a:buAutoNum type="arabicPeriod"/>
            </a:pPr>
            <a:endParaRPr lang="en-US" dirty="0"/>
          </a:p>
          <a:p>
            <a:pPr marL="457200" lvl="0" indent="-457200">
              <a:buFont typeface="+mj-lt"/>
              <a:buAutoNum type="arabicPeriod"/>
            </a:pPr>
            <a:r>
              <a:rPr lang="en-US" dirty="0"/>
              <a:t>How did use of these different financial resources vary by renters’ demographic characteristics?</a:t>
            </a:r>
          </a:p>
          <a:p>
            <a:pPr marL="457200" lvl="0" indent="-457200">
              <a:buFont typeface="+mj-lt"/>
              <a:buAutoNum type="arabicPeriod"/>
            </a:pPr>
            <a:endParaRPr lang="en-US" dirty="0"/>
          </a:p>
          <a:p>
            <a:pPr marL="457200" lvl="0" indent="-457200">
              <a:buFont typeface="+mj-lt"/>
              <a:buAutoNum type="arabicPeriod"/>
            </a:pPr>
            <a:r>
              <a:rPr lang="en-US" dirty="0"/>
              <a:t>To what extent was the use of these resources associated with falling behind on rent?</a:t>
            </a:r>
          </a:p>
          <a:p>
            <a:pPr marL="0" lvl="0" indent="0">
              <a:buNone/>
            </a:pPr>
            <a:endParaRPr lang="en-US" dirty="0"/>
          </a:p>
          <a:p>
            <a:endParaRPr lang="en-US" dirty="0"/>
          </a:p>
        </p:txBody>
      </p:sp>
      <p:sp>
        <p:nvSpPr>
          <p:cNvPr id="4" name="Text Placeholder 3">
            <a:extLst>
              <a:ext uri="{FF2B5EF4-FFF2-40B4-BE49-F238E27FC236}">
                <a16:creationId xmlns:a16="http://schemas.microsoft.com/office/drawing/2014/main" id="{9D99DCD9-9E9A-401D-89A3-A2057A91F0AC}"/>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85032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7305-8AC3-B747-828C-7C59A513D0D5}"/>
              </a:ext>
            </a:extLst>
          </p:cNvPr>
          <p:cNvSpPr>
            <a:spLocks noGrp="1"/>
          </p:cNvSpPr>
          <p:nvPr>
            <p:ph type="title"/>
          </p:nvPr>
        </p:nvSpPr>
        <p:spPr/>
        <p:txBody>
          <a:bodyPr/>
          <a:lstStyle/>
          <a:p>
            <a:r>
              <a:rPr lang="en-US" dirty="0"/>
              <a:t>The Need for Better Data</a:t>
            </a:r>
          </a:p>
        </p:txBody>
      </p:sp>
      <p:sp>
        <p:nvSpPr>
          <p:cNvPr id="3" name="Content Placeholder 2">
            <a:extLst>
              <a:ext uri="{FF2B5EF4-FFF2-40B4-BE49-F238E27FC236}">
                <a16:creationId xmlns:a16="http://schemas.microsoft.com/office/drawing/2014/main" id="{B120454E-2D08-E44A-A5E9-A11FA43F84E2}"/>
              </a:ext>
            </a:extLst>
          </p:cNvPr>
          <p:cNvSpPr>
            <a:spLocks noGrp="1"/>
          </p:cNvSpPr>
          <p:nvPr>
            <p:ph idx="1"/>
          </p:nvPr>
        </p:nvSpPr>
        <p:spPr/>
        <p:txBody>
          <a:bodyPr/>
          <a:lstStyle/>
          <a:p>
            <a:pPr marL="0" indent="0">
              <a:buNone/>
            </a:pPr>
            <a:r>
              <a:rPr lang="en-US" dirty="0"/>
              <a:t>Gaps in data remain:</a:t>
            </a:r>
          </a:p>
          <a:p>
            <a:r>
              <a:rPr lang="en-US" dirty="0"/>
              <a:t>Magnitude of income losses</a:t>
            </a:r>
          </a:p>
          <a:p>
            <a:r>
              <a:rPr lang="en-US" dirty="0"/>
              <a:t>Magnitude of rent arrears</a:t>
            </a:r>
          </a:p>
          <a:p>
            <a:r>
              <a:rPr lang="en-US" dirty="0"/>
              <a:t>Magnitude of reductions in savings </a:t>
            </a:r>
          </a:p>
          <a:p>
            <a:r>
              <a:rPr lang="en-US" dirty="0"/>
              <a:t>Evictions </a:t>
            </a:r>
          </a:p>
          <a:p>
            <a:r>
              <a:rPr lang="en-US" dirty="0"/>
              <a:t>Repayment plans with landlords</a:t>
            </a:r>
          </a:p>
          <a:p>
            <a:r>
              <a:rPr lang="en-US" dirty="0"/>
              <a:t>Housing disaggregated by tenure, race, ethnicity, income, etc.</a:t>
            </a:r>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40346341-516E-1340-97F0-1D8F40F0E39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33728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EBC3-D533-4D44-97BF-5BAAD71B343F}"/>
              </a:ext>
            </a:extLst>
          </p:cNvPr>
          <p:cNvSpPr>
            <a:spLocks noGrp="1"/>
          </p:cNvSpPr>
          <p:nvPr>
            <p:ph type="ctrTitle"/>
          </p:nvPr>
        </p:nvSpPr>
        <p:spPr/>
        <p:txBody>
          <a:bodyPr/>
          <a:lstStyle/>
          <a:p>
            <a:r>
              <a:rPr lang="en-US" dirty="0"/>
              <a:t>Thank You</a:t>
            </a:r>
          </a:p>
        </p:txBody>
      </p:sp>
      <p:sp>
        <p:nvSpPr>
          <p:cNvPr id="3" name="TextBox 2">
            <a:extLst>
              <a:ext uri="{FF2B5EF4-FFF2-40B4-BE49-F238E27FC236}">
                <a16:creationId xmlns:a16="http://schemas.microsoft.com/office/drawing/2014/main" id="{D89DFC83-A8DD-4874-9DAB-70A1B2770D08}"/>
              </a:ext>
            </a:extLst>
          </p:cNvPr>
          <p:cNvSpPr txBox="1"/>
          <p:nvPr/>
        </p:nvSpPr>
        <p:spPr>
          <a:xfrm>
            <a:off x="1969031" y="5178391"/>
            <a:ext cx="4672401" cy="461665"/>
          </a:xfrm>
          <a:prstGeom prst="rect">
            <a:avLst/>
          </a:prstGeom>
          <a:noFill/>
        </p:spPr>
        <p:txBody>
          <a:bodyPr wrap="square" rtlCol="0">
            <a:spAutoFit/>
          </a:bodyPr>
          <a:lstStyle/>
          <a:p>
            <a:r>
              <a:rPr lang="en-US" sz="2400" dirty="0">
                <a:solidFill>
                  <a:schemeClr val="bg1"/>
                </a:solidFill>
              </a:rPr>
              <a:t>sophia_wedeen@harvard.edu</a:t>
            </a:r>
          </a:p>
        </p:txBody>
      </p:sp>
    </p:spTree>
    <p:extLst>
      <p:ext uri="{BB962C8B-B14F-4D97-AF65-F5344CB8AC3E}">
        <p14:creationId xmlns:p14="http://schemas.microsoft.com/office/powerpoint/2010/main" val="1649883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7E6EE-D649-4660-86FB-C4E3059883EC}"/>
              </a:ext>
            </a:extLst>
          </p:cNvPr>
          <p:cNvSpPr>
            <a:spLocks noGrp="1"/>
          </p:cNvSpPr>
          <p:nvPr>
            <p:ph type="title"/>
          </p:nvPr>
        </p:nvSpPr>
        <p:spPr/>
        <p:txBody>
          <a:bodyPr/>
          <a:lstStyle/>
          <a:p>
            <a:r>
              <a:rPr lang="en-US" dirty="0"/>
              <a:t>Among Renter Households That Lost Income, Lower-Income Households Were More Likely to Fall Behind on Rent</a:t>
            </a:r>
          </a:p>
        </p:txBody>
      </p:sp>
      <p:sp>
        <p:nvSpPr>
          <p:cNvPr id="4" name="Text Placeholder 3">
            <a:extLst>
              <a:ext uri="{FF2B5EF4-FFF2-40B4-BE49-F238E27FC236}">
                <a16:creationId xmlns:a16="http://schemas.microsoft.com/office/drawing/2014/main" id="{7682D2B1-A39C-4F23-94F3-5396EBE35623}"/>
              </a:ext>
            </a:extLst>
          </p:cNvPr>
          <p:cNvSpPr>
            <a:spLocks noGrp="1"/>
          </p:cNvSpPr>
          <p:nvPr>
            <p:ph type="body" sz="quarter" idx="10"/>
          </p:nvPr>
        </p:nvSpPr>
        <p:spPr/>
        <p:txBody>
          <a:bodyPr/>
          <a:lstStyle/>
          <a:p>
            <a:r>
              <a:rPr lang="en-US"/>
              <a:t>Notes: Income losses occurred at any time during the pandemic. Households behind on rent reported that they were not caught up at the time of survey.</a:t>
            </a:r>
          </a:p>
          <a:p>
            <a:r>
              <a:rPr lang="en-US"/>
              <a:t>Source: JCHS tabulations of US Census Bureau Household Pulse Surveys, August 2020-March 2021</a:t>
            </a:r>
          </a:p>
        </p:txBody>
      </p:sp>
      <p:graphicFrame>
        <p:nvGraphicFramePr>
          <p:cNvPr id="12" name="Content Placeholder 11">
            <a:extLst>
              <a:ext uri="{FF2B5EF4-FFF2-40B4-BE49-F238E27FC236}">
                <a16:creationId xmlns:a16="http://schemas.microsoft.com/office/drawing/2014/main" id="{2C5E0FBC-E811-4F7B-9461-ED2E8BF0DBBF}"/>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8250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7E6EE-D649-4660-86FB-C4E3059883EC}"/>
              </a:ext>
            </a:extLst>
          </p:cNvPr>
          <p:cNvSpPr>
            <a:spLocks noGrp="1"/>
          </p:cNvSpPr>
          <p:nvPr>
            <p:ph type="title"/>
          </p:nvPr>
        </p:nvSpPr>
        <p:spPr/>
        <p:txBody>
          <a:bodyPr/>
          <a:lstStyle/>
          <a:p>
            <a:r>
              <a:rPr lang="en-US" dirty="0"/>
              <a:t>Among Renter Households That Lost Income, Black Households Were The Most Likely to Fall Behind on Rent</a:t>
            </a:r>
          </a:p>
        </p:txBody>
      </p:sp>
      <p:sp>
        <p:nvSpPr>
          <p:cNvPr id="4" name="Text Placeholder 3">
            <a:extLst>
              <a:ext uri="{FF2B5EF4-FFF2-40B4-BE49-F238E27FC236}">
                <a16:creationId xmlns:a16="http://schemas.microsoft.com/office/drawing/2014/main" id="{7682D2B1-A39C-4F23-94F3-5396EBE35623}"/>
              </a:ext>
            </a:extLst>
          </p:cNvPr>
          <p:cNvSpPr>
            <a:spLocks noGrp="1"/>
          </p:cNvSpPr>
          <p:nvPr>
            <p:ph type="body" sz="quarter" idx="10"/>
          </p:nvPr>
        </p:nvSpPr>
        <p:spPr/>
        <p:txBody>
          <a:bodyPr/>
          <a:lstStyle/>
          <a:p>
            <a:r>
              <a:rPr lang="en-US"/>
              <a:t>Notes: Income losses occurred at any time during the pandemic. Households behind on rent reported that they were not caught up at the time of survey. Black, white, and Asian households are non-Hispanic. Hispanic households may be of any race.</a:t>
            </a:r>
          </a:p>
          <a:p>
            <a:r>
              <a:rPr lang="en-US"/>
              <a:t>Source: JCHS tabulations of US Census Bureau Household Pulse Surveys, August 2020-March 2021</a:t>
            </a:r>
          </a:p>
        </p:txBody>
      </p:sp>
      <p:graphicFrame>
        <p:nvGraphicFramePr>
          <p:cNvPr id="12" name="Content Placeholder 11">
            <a:extLst>
              <a:ext uri="{FF2B5EF4-FFF2-40B4-BE49-F238E27FC236}">
                <a16:creationId xmlns:a16="http://schemas.microsoft.com/office/drawing/2014/main" id="{2C5E0FBC-E811-4F7B-9461-ED2E8BF0DBBF}"/>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024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739A-0FF1-44F5-8005-1EC15D3E715E}"/>
              </a:ext>
            </a:extLst>
          </p:cNvPr>
          <p:cNvSpPr>
            <a:spLocks noGrp="1"/>
          </p:cNvSpPr>
          <p:nvPr>
            <p:ph type="title"/>
          </p:nvPr>
        </p:nvSpPr>
        <p:spPr/>
        <p:txBody>
          <a:bodyPr/>
          <a:lstStyle/>
          <a:p>
            <a:r>
              <a:rPr lang="en-US" dirty="0"/>
              <a:t>Households Behind on Rent Used More Spending Sources But Still Fell Short</a:t>
            </a:r>
          </a:p>
        </p:txBody>
      </p:sp>
      <p:graphicFrame>
        <p:nvGraphicFramePr>
          <p:cNvPr id="7" name="Content Placeholder 6">
            <a:extLst>
              <a:ext uri="{FF2B5EF4-FFF2-40B4-BE49-F238E27FC236}">
                <a16:creationId xmlns:a16="http://schemas.microsoft.com/office/drawing/2014/main" id="{0B2A3629-6D31-4812-81A1-84062B822A00}"/>
              </a:ext>
            </a:extLst>
          </p:cNvPr>
          <p:cNvGraphicFramePr>
            <a:graphicFrameLocks noGrp="1"/>
          </p:cNvGraphicFramePr>
          <p:nvPr>
            <p:ph idx="1"/>
          </p:nvPr>
        </p:nvGraphicFramePr>
        <p:xfrm>
          <a:off x="268288" y="1573213"/>
          <a:ext cx="10920411"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8D9BF2C0-FE62-4B6D-9E9E-5DC47002CCD8}"/>
              </a:ext>
            </a:extLst>
          </p:cNvPr>
          <p:cNvSpPr>
            <a:spLocks noGrp="1"/>
          </p:cNvSpPr>
          <p:nvPr>
            <p:ph type="body" sz="quarter" idx="10"/>
          </p:nvPr>
        </p:nvSpPr>
        <p:spPr/>
        <p:txBody>
          <a:bodyPr/>
          <a:lstStyle/>
          <a:p>
            <a:r>
              <a:rPr lang="en-US"/>
              <a:t>Notes: Spending sources include credit cards/loans, savings/assets, borrowing from friends/family, unemployment insurance, stimulus payments, and money from deferred/forgiven payments. Sample is households who lost income.</a:t>
            </a:r>
          </a:p>
          <a:p>
            <a:r>
              <a:rPr lang="en-US"/>
              <a:t>Source: JCHS tabulations of US Census Bureau Household Pulse Surveys, August 2020-March 2021</a:t>
            </a:r>
          </a:p>
        </p:txBody>
      </p:sp>
    </p:spTree>
    <p:extLst>
      <p:ext uri="{BB962C8B-B14F-4D97-AF65-F5344CB8AC3E}">
        <p14:creationId xmlns:p14="http://schemas.microsoft.com/office/powerpoint/2010/main" val="1229890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648677-BA51-447B-ADC7-0C4CFE7A4ED3}"/>
              </a:ext>
            </a:extLst>
          </p:cNvPr>
          <p:cNvSpPr/>
          <p:nvPr/>
        </p:nvSpPr>
        <p:spPr>
          <a:xfrm>
            <a:off x="9888538" y="2144713"/>
            <a:ext cx="1803399" cy="27098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6">
            <a:extLst>
              <a:ext uri="{FF2B5EF4-FFF2-40B4-BE49-F238E27FC236}">
                <a16:creationId xmlns:a16="http://schemas.microsoft.com/office/drawing/2014/main" id="{E80E908B-FD8E-4386-BE75-87F971590D54}"/>
              </a:ext>
            </a:extLst>
          </p:cNvPr>
          <p:cNvGraphicFramePr>
            <a:graphicFrameLocks noGrp="1"/>
          </p:cNvGraphicFramePr>
          <p:nvPr>
            <p:ph idx="1"/>
          </p:nvPr>
        </p:nvGraphicFramePr>
        <p:xfrm>
          <a:off x="268288" y="1573213"/>
          <a:ext cx="1156644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7147D7F-CC97-4E12-B21C-FAA22D734E2E}"/>
              </a:ext>
            </a:extLst>
          </p:cNvPr>
          <p:cNvSpPr>
            <a:spLocks noGrp="1"/>
          </p:cNvSpPr>
          <p:nvPr>
            <p:ph type="title"/>
          </p:nvPr>
        </p:nvSpPr>
        <p:spPr/>
        <p:txBody>
          <a:bodyPr/>
          <a:lstStyle/>
          <a:p>
            <a:r>
              <a:rPr lang="en-US" dirty="0"/>
              <a:t>Lower-Income Households Who Were Behind on Rent May Have Had Fewer Resources to Tap</a:t>
            </a:r>
          </a:p>
        </p:txBody>
      </p:sp>
      <p:sp>
        <p:nvSpPr>
          <p:cNvPr id="4" name="Text Placeholder 3">
            <a:extLst>
              <a:ext uri="{FF2B5EF4-FFF2-40B4-BE49-F238E27FC236}">
                <a16:creationId xmlns:a16="http://schemas.microsoft.com/office/drawing/2014/main" id="{FD6D508B-8F45-4E2C-9590-FFF1F9010990}"/>
              </a:ext>
            </a:extLst>
          </p:cNvPr>
          <p:cNvSpPr>
            <a:spLocks noGrp="1"/>
          </p:cNvSpPr>
          <p:nvPr>
            <p:ph type="body" sz="quarter" idx="10"/>
          </p:nvPr>
        </p:nvSpPr>
        <p:spPr/>
        <p:txBody>
          <a:bodyPr/>
          <a:lstStyle/>
          <a:p>
            <a:r>
              <a:rPr lang="en-US"/>
              <a:t>Notes: Spending sources include credit cards/loans, savings/assets, borrowing from friends/family, unemployment insurance, stimulus payments, and money from deferred/forgiven payments. Sample is households who lost income.</a:t>
            </a:r>
          </a:p>
          <a:p>
            <a:r>
              <a:rPr lang="en-US"/>
              <a:t>Source: JCHS tabulations of US Census Bureau Household Pulse Surveys, August 2020-March 2021</a:t>
            </a:r>
          </a:p>
        </p:txBody>
      </p:sp>
    </p:spTree>
    <p:extLst>
      <p:ext uri="{BB962C8B-B14F-4D97-AF65-F5344CB8AC3E}">
        <p14:creationId xmlns:p14="http://schemas.microsoft.com/office/powerpoint/2010/main" val="919250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F1247B3-8503-4C11-83F5-9E0864C2F598}"/>
              </a:ext>
            </a:extLst>
          </p:cNvPr>
          <p:cNvSpPr>
            <a:spLocks noGrp="1"/>
          </p:cNvSpPr>
          <p:nvPr>
            <p:ph type="title"/>
          </p:nvPr>
        </p:nvSpPr>
        <p:spPr/>
        <p:txBody>
          <a:bodyPr/>
          <a:lstStyle/>
          <a:p>
            <a:r>
              <a:rPr lang="en-US" dirty="0"/>
              <a:t>Among Households That Lost Income, Those That Fell Behind on Rent Were More Likely to Tap Into Policy Sources to Meet Their Spending Needs</a:t>
            </a:r>
          </a:p>
        </p:txBody>
      </p:sp>
      <p:graphicFrame>
        <p:nvGraphicFramePr>
          <p:cNvPr id="8" name="Content Placeholder 7">
            <a:extLst>
              <a:ext uri="{FF2B5EF4-FFF2-40B4-BE49-F238E27FC236}">
                <a16:creationId xmlns:a16="http://schemas.microsoft.com/office/drawing/2014/main" id="{D5E7C087-F6B6-48F5-BB29-884A296437C5}"/>
              </a:ext>
            </a:extLst>
          </p:cNvPr>
          <p:cNvGraphicFramePr>
            <a:graphicFrameLocks noGrp="1"/>
          </p:cNvGraphicFramePr>
          <p:nvPr>
            <p:ph idx="1"/>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9">
            <a:extLst>
              <a:ext uri="{FF2B5EF4-FFF2-40B4-BE49-F238E27FC236}">
                <a16:creationId xmlns:a16="http://schemas.microsoft.com/office/drawing/2014/main" id="{2B526C75-34BF-4037-B589-8467988ADF47}"/>
              </a:ext>
            </a:extLst>
          </p:cNvPr>
          <p:cNvSpPr>
            <a:spLocks noGrp="1"/>
          </p:cNvSpPr>
          <p:nvPr>
            <p:ph type="body" sz="quarter" idx="10"/>
          </p:nvPr>
        </p:nvSpPr>
        <p:spPr/>
        <p:txBody>
          <a:bodyPr/>
          <a:lstStyle/>
          <a:p>
            <a:r>
              <a:rPr lang="en-US"/>
              <a:t>Notes: Personal sources include regular income, credit cards/loans, savings/assets, borrowing from friends/family. Policy sources include unemployment insurance, stimulus payments, money from deferred/forgiven payments, and SNAP. Combined Sources are at least one personal resource and at least one policy source. Sample is all renter households.</a:t>
            </a:r>
          </a:p>
          <a:p>
            <a:r>
              <a:rPr lang="en-US"/>
              <a:t>Source: JCHS tabulations of US Census Bureau Household Pulse Surveys, August 2020-March 2021</a:t>
            </a:r>
          </a:p>
        </p:txBody>
      </p:sp>
    </p:spTree>
    <p:extLst>
      <p:ext uri="{BB962C8B-B14F-4D97-AF65-F5344CB8AC3E}">
        <p14:creationId xmlns:p14="http://schemas.microsoft.com/office/powerpoint/2010/main" val="155747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C759-AEDD-4D5B-A386-8535F84521D4}"/>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4C96B7E5-888E-42ED-AEAA-739D58BEE9D4}"/>
              </a:ext>
            </a:extLst>
          </p:cNvPr>
          <p:cNvSpPr>
            <a:spLocks noGrp="1"/>
          </p:cNvSpPr>
          <p:nvPr>
            <p:ph idx="1"/>
          </p:nvPr>
        </p:nvSpPr>
        <p:spPr>
          <a:xfrm>
            <a:off x="267855" y="1573968"/>
            <a:ext cx="11199254" cy="4202946"/>
          </a:xfrm>
        </p:spPr>
        <p:txBody>
          <a:bodyPr/>
          <a:lstStyle/>
          <a:p>
            <a:r>
              <a:rPr lang="en-US" dirty="0"/>
              <a:t>Large shares of renter households lost income and fell behind on rent during the pandemic</a:t>
            </a:r>
          </a:p>
          <a:p>
            <a:endParaRPr lang="en-US" dirty="0"/>
          </a:p>
          <a:p>
            <a:r>
              <a:rPr lang="en-US" dirty="0"/>
              <a:t>Whether behind on rent or not, households relied on a range of personal financial resources and policy supports to meet their expenses</a:t>
            </a:r>
          </a:p>
          <a:p>
            <a:pPr marL="0" indent="0">
              <a:buNone/>
            </a:pPr>
            <a:endParaRPr lang="en-US" dirty="0"/>
          </a:p>
          <a:p>
            <a:r>
              <a:rPr lang="en-US" dirty="0"/>
              <a:t>The extent of the hardship that households experienced, as well as the financial resources they relied on, varied significantly by income and by race/ethnicity </a:t>
            </a:r>
          </a:p>
          <a:p>
            <a:endParaRPr lang="en-US" dirty="0"/>
          </a:p>
          <a:p>
            <a:r>
              <a:rPr lang="en-US" dirty="0"/>
              <a:t>Among households behind on rent, borrowing from friends and family and using SNAP benefits were both critical resources</a:t>
            </a:r>
          </a:p>
          <a:p>
            <a:endParaRPr lang="en-US" dirty="0"/>
          </a:p>
          <a:p>
            <a:pPr marL="0" indent="0">
              <a:buNone/>
            </a:pPr>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EB0033CB-B1CE-41E1-9085-A6AC30D0E425}"/>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84581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5D5D-AB47-4BD9-841E-E24A80BA7E6D}"/>
              </a:ext>
            </a:extLst>
          </p:cNvPr>
          <p:cNvSpPr>
            <a:spLocks noGrp="1"/>
          </p:cNvSpPr>
          <p:nvPr>
            <p:ph type="ctrTitle"/>
          </p:nvPr>
        </p:nvSpPr>
        <p:spPr/>
        <p:txBody>
          <a:bodyPr/>
          <a:lstStyle/>
          <a:p>
            <a:r>
              <a:rPr lang="en-US" dirty="0"/>
              <a:t>Data and Methods</a:t>
            </a:r>
          </a:p>
        </p:txBody>
      </p:sp>
    </p:spTree>
    <p:extLst>
      <p:ext uri="{BB962C8B-B14F-4D97-AF65-F5344CB8AC3E}">
        <p14:creationId xmlns:p14="http://schemas.microsoft.com/office/powerpoint/2010/main" val="347502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272A-4CBB-4650-87B9-CC43D1F66EAD}"/>
              </a:ext>
            </a:extLst>
          </p:cNvPr>
          <p:cNvSpPr>
            <a:spLocks noGrp="1"/>
          </p:cNvSpPr>
          <p:nvPr>
            <p:ph type="title"/>
          </p:nvPr>
        </p:nvSpPr>
        <p:spPr/>
        <p:txBody>
          <a:bodyPr/>
          <a:lstStyle/>
          <a:p>
            <a:r>
              <a:rPr lang="en-US" dirty="0"/>
              <a:t>Household Pulse Survey</a:t>
            </a:r>
          </a:p>
        </p:txBody>
      </p:sp>
      <p:sp>
        <p:nvSpPr>
          <p:cNvPr id="3" name="Content Placeholder 2">
            <a:extLst>
              <a:ext uri="{FF2B5EF4-FFF2-40B4-BE49-F238E27FC236}">
                <a16:creationId xmlns:a16="http://schemas.microsoft.com/office/drawing/2014/main" id="{60B5252A-1B02-4A3B-B0FC-25C3D931AF2F}"/>
              </a:ext>
            </a:extLst>
          </p:cNvPr>
          <p:cNvSpPr>
            <a:spLocks noGrp="1"/>
          </p:cNvSpPr>
          <p:nvPr>
            <p:ph idx="1"/>
          </p:nvPr>
        </p:nvSpPr>
        <p:spPr/>
        <p:txBody>
          <a:bodyPr/>
          <a:lstStyle/>
          <a:p>
            <a:pPr>
              <a:spcAft>
                <a:spcPts val="1200"/>
              </a:spcAft>
            </a:pPr>
            <a:r>
              <a:rPr lang="en-US" sz="1800" dirty="0"/>
              <a:t>Strengths of this dataset:</a:t>
            </a:r>
          </a:p>
          <a:p>
            <a:pPr lvl="1">
              <a:spcAft>
                <a:spcPts val="1200"/>
              </a:spcAft>
            </a:pPr>
            <a:r>
              <a:rPr lang="en-US" sz="1600" dirty="0"/>
              <a:t>Frequency</a:t>
            </a:r>
          </a:p>
          <a:p>
            <a:pPr lvl="1">
              <a:spcAft>
                <a:spcPts val="1200"/>
              </a:spcAft>
            </a:pPr>
            <a:r>
              <a:rPr lang="en-US" sz="1600" dirty="0"/>
              <a:t>Timeliness</a:t>
            </a:r>
          </a:p>
          <a:p>
            <a:pPr lvl="1">
              <a:spcAft>
                <a:spcPts val="1200"/>
              </a:spcAft>
            </a:pPr>
            <a:r>
              <a:rPr lang="en-US" sz="1600" dirty="0"/>
              <a:t>Sample size</a:t>
            </a:r>
          </a:p>
          <a:p>
            <a:pPr>
              <a:spcAft>
                <a:spcPts val="1200"/>
              </a:spcAft>
            </a:pPr>
            <a:r>
              <a:rPr lang="en-US" sz="1800" dirty="0"/>
              <a:t>Weaknesses:</a:t>
            </a:r>
          </a:p>
          <a:p>
            <a:pPr lvl="1">
              <a:spcAft>
                <a:spcPts val="1200"/>
              </a:spcAft>
            </a:pPr>
            <a:r>
              <a:rPr lang="en-US" sz="1600" dirty="0"/>
              <a:t>Low response rates</a:t>
            </a:r>
          </a:p>
          <a:p>
            <a:pPr lvl="1">
              <a:spcAft>
                <a:spcPts val="1200"/>
              </a:spcAft>
            </a:pPr>
            <a:r>
              <a:rPr lang="en-US" sz="1600" dirty="0"/>
              <a:t>Questions don’t ask about magnitude</a:t>
            </a:r>
          </a:p>
          <a:p>
            <a:pPr>
              <a:spcAft>
                <a:spcPts val="1200"/>
              </a:spcAft>
            </a:pPr>
            <a:endParaRPr lang="en-US" sz="1800" dirty="0"/>
          </a:p>
          <a:p>
            <a:pPr>
              <a:spcAft>
                <a:spcPts val="1200"/>
              </a:spcAft>
            </a:pPr>
            <a:r>
              <a:rPr lang="en-US" sz="1800" dirty="0"/>
              <a:t>Study period: August 2020 through March 2021</a:t>
            </a:r>
          </a:p>
          <a:p>
            <a:pPr>
              <a:spcAft>
                <a:spcPts val="1200"/>
              </a:spcAft>
            </a:pPr>
            <a:r>
              <a:rPr lang="en-US" sz="1800" dirty="0"/>
              <a:t>Sample: 234,000 renter households including 113,000 that lost employment income</a:t>
            </a:r>
          </a:p>
        </p:txBody>
      </p:sp>
    </p:spTree>
    <p:extLst>
      <p:ext uri="{BB962C8B-B14F-4D97-AF65-F5344CB8AC3E}">
        <p14:creationId xmlns:p14="http://schemas.microsoft.com/office/powerpoint/2010/main" val="279834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63FA-E7A0-4B21-9852-846F188FBB71}"/>
              </a:ext>
            </a:extLst>
          </p:cNvPr>
          <p:cNvSpPr>
            <a:spLocks noGrp="1"/>
          </p:cNvSpPr>
          <p:nvPr>
            <p:ph type="title"/>
          </p:nvPr>
        </p:nvSpPr>
        <p:spPr/>
        <p:txBody>
          <a:bodyPr/>
          <a:lstStyle/>
          <a:p>
            <a:r>
              <a:rPr lang="en-US" dirty="0"/>
              <a:t>Household Pulse Survey: Key Indicators</a:t>
            </a:r>
          </a:p>
        </p:txBody>
      </p:sp>
      <p:sp>
        <p:nvSpPr>
          <p:cNvPr id="3" name="Content Placeholder 2">
            <a:extLst>
              <a:ext uri="{FF2B5EF4-FFF2-40B4-BE49-F238E27FC236}">
                <a16:creationId xmlns:a16="http://schemas.microsoft.com/office/drawing/2014/main" id="{9E1DB0CE-FFF8-424E-A4EC-062E3AA7D2CF}"/>
              </a:ext>
            </a:extLst>
          </p:cNvPr>
          <p:cNvSpPr>
            <a:spLocks noGrp="1"/>
          </p:cNvSpPr>
          <p:nvPr>
            <p:ph idx="1"/>
          </p:nvPr>
        </p:nvSpPr>
        <p:spPr/>
        <p:txBody>
          <a:bodyPr/>
          <a:lstStyle/>
          <a:p>
            <a:pPr marL="342900" indent="-342900">
              <a:spcAft>
                <a:spcPts val="1200"/>
              </a:spcAft>
              <a:buFont typeface="+mj-lt"/>
              <a:buAutoNum type="arabicPeriod"/>
            </a:pPr>
            <a:r>
              <a:rPr lang="en-US" sz="1800" b="1" dirty="0"/>
              <a:t>Income Loss</a:t>
            </a:r>
            <a:r>
              <a:rPr lang="en-US" sz="1800" dirty="0"/>
              <a:t>: “Have you, or has anyone in your household experienced a loss of employment income since March 13, 2020?”</a:t>
            </a:r>
          </a:p>
          <a:p>
            <a:pPr marL="342900" indent="-342900">
              <a:spcAft>
                <a:spcPts val="1200"/>
              </a:spcAft>
              <a:buFont typeface="+mj-lt"/>
              <a:buAutoNum type="arabicPeriod"/>
            </a:pPr>
            <a:r>
              <a:rPr lang="en-US" sz="1800" b="1" dirty="0"/>
              <a:t>Behind on Rent</a:t>
            </a:r>
            <a:r>
              <a:rPr lang="en-US" sz="1800" dirty="0"/>
              <a:t>: “Is this household currently caught up on rent payments?”</a:t>
            </a:r>
          </a:p>
          <a:p>
            <a:pPr marL="342900" indent="-342900">
              <a:spcAft>
                <a:spcPts val="1200"/>
              </a:spcAft>
              <a:buFont typeface="+mj-lt"/>
              <a:buAutoNum type="arabicPeriod"/>
            </a:pPr>
            <a:r>
              <a:rPr lang="en-US" sz="1800" b="1" dirty="0"/>
              <a:t>Spending Sources</a:t>
            </a:r>
            <a:r>
              <a:rPr lang="en-US" sz="1800" dirty="0"/>
              <a:t>: “Thinking about your experience in the last 7 days, which of the following did you or your household members use to meet your spending needs?”</a:t>
            </a:r>
          </a:p>
          <a:p>
            <a:pPr marL="800100" lvl="1" indent="-342900">
              <a:buFont typeface="+mj-lt"/>
              <a:buAutoNum type="arabicPeriod"/>
            </a:pPr>
            <a:r>
              <a:rPr lang="en-US" sz="1600" dirty="0"/>
              <a:t>Regular income sources</a:t>
            </a:r>
          </a:p>
          <a:p>
            <a:pPr marL="800100" lvl="1" indent="-342900">
              <a:buFont typeface="+mj-lt"/>
              <a:buAutoNum type="arabicPeriod"/>
            </a:pPr>
            <a:r>
              <a:rPr lang="en-US" sz="1600" dirty="0"/>
              <a:t>Credit cards or loans</a:t>
            </a:r>
          </a:p>
          <a:p>
            <a:pPr marL="800100" lvl="1" indent="-342900">
              <a:buFont typeface="+mj-lt"/>
              <a:buAutoNum type="arabicPeriod"/>
            </a:pPr>
            <a:r>
              <a:rPr lang="en-US" sz="1600" dirty="0"/>
              <a:t>Money from savings or selling assets</a:t>
            </a:r>
          </a:p>
          <a:p>
            <a:pPr marL="800100" lvl="1" indent="-342900">
              <a:buFont typeface="+mj-lt"/>
              <a:buAutoNum type="arabicPeriod"/>
            </a:pPr>
            <a:r>
              <a:rPr lang="en-US" sz="1600" dirty="0"/>
              <a:t>Borrowing from friends or family</a:t>
            </a:r>
          </a:p>
          <a:p>
            <a:pPr marL="800100" lvl="1" indent="-342900">
              <a:buFont typeface="+mj-lt"/>
              <a:buAutoNum type="arabicPeriod"/>
            </a:pPr>
            <a:r>
              <a:rPr lang="en-US" sz="1600" dirty="0"/>
              <a:t>Unemployment insurance</a:t>
            </a:r>
          </a:p>
          <a:p>
            <a:pPr marL="800100" lvl="1" indent="-342900">
              <a:buFont typeface="+mj-lt"/>
              <a:buAutoNum type="arabicPeriod"/>
            </a:pPr>
            <a:r>
              <a:rPr lang="en-US" sz="1600" dirty="0"/>
              <a:t>Stimulus payment</a:t>
            </a:r>
          </a:p>
          <a:p>
            <a:pPr marL="800100" lvl="1" indent="-342900">
              <a:buFont typeface="+mj-lt"/>
              <a:buAutoNum type="arabicPeriod"/>
            </a:pPr>
            <a:r>
              <a:rPr lang="en-US" sz="1600" dirty="0"/>
              <a:t>Money saved from deferred or forgiven payments </a:t>
            </a:r>
          </a:p>
          <a:p>
            <a:pPr marL="800100" lvl="1" indent="-342900">
              <a:buFont typeface="+mj-lt"/>
              <a:buAutoNum type="arabicPeriod"/>
            </a:pPr>
            <a:r>
              <a:rPr lang="fr-FR" sz="1600" dirty="0"/>
              <a:t>Supplemental Nutrition Assistance Program</a:t>
            </a:r>
            <a:endParaRPr lang="en-US" sz="1600" dirty="0"/>
          </a:p>
        </p:txBody>
      </p:sp>
      <p:sp>
        <p:nvSpPr>
          <p:cNvPr id="4" name="Text Placeholder 3">
            <a:extLst>
              <a:ext uri="{FF2B5EF4-FFF2-40B4-BE49-F238E27FC236}">
                <a16:creationId xmlns:a16="http://schemas.microsoft.com/office/drawing/2014/main" id="{7AD77957-CF2A-4484-B8F0-2CB8E1F9B2B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7796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A3FAB-85A9-4C58-B2BB-ECD0468CADEC}"/>
              </a:ext>
            </a:extLst>
          </p:cNvPr>
          <p:cNvSpPr>
            <a:spLocks noGrp="1"/>
          </p:cNvSpPr>
          <p:nvPr>
            <p:ph type="ctrTitle"/>
          </p:nvPr>
        </p:nvSpPr>
        <p:spPr/>
        <p:txBody>
          <a:bodyPr/>
          <a:lstStyle/>
          <a:p>
            <a:r>
              <a:rPr lang="en-US" dirty="0"/>
              <a:t>Renters Hit Hard, Especially Lower-Income Households and Households of Color</a:t>
            </a:r>
          </a:p>
        </p:txBody>
      </p:sp>
    </p:spTree>
    <p:extLst>
      <p:ext uri="{BB962C8B-B14F-4D97-AF65-F5344CB8AC3E}">
        <p14:creationId xmlns:p14="http://schemas.microsoft.com/office/powerpoint/2010/main" val="2469767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2EED7-CC67-4856-8656-8C6073DC77D1}"/>
              </a:ext>
            </a:extLst>
          </p:cNvPr>
          <p:cNvSpPr>
            <a:spLocks noGrp="1"/>
          </p:cNvSpPr>
          <p:nvPr>
            <p:ph type="title"/>
          </p:nvPr>
        </p:nvSpPr>
        <p:spPr>
          <a:xfrm>
            <a:off x="267855" y="602360"/>
            <a:ext cx="11566879" cy="684186"/>
          </a:xfrm>
        </p:spPr>
        <p:txBody>
          <a:bodyPr/>
          <a:lstStyle/>
          <a:p>
            <a:r>
              <a:rPr lang="en-US" dirty="0"/>
              <a:t>Renter Households Were Especially Likely to Lose Income and Fall Behind on Housing Payments During Pandemic</a:t>
            </a:r>
          </a:p>
        </p:txBody>
      </p:sp>
      <p:graphicFrame>
        <p:nvGraphicFramePr>
          <p:cNvPr id="9" name="Content Placeholder 8">
            <a:extLst>
              <a:ext uri="{FF2B5EF4-FFF2-40B4-BE49-F238E27FC236}">
                <a16:creationId xmlns:a16="http://schemas.microsoft.com/office/drawing/2014/main" id="{72D29B4A-FEC3-43C7-93EE-2FFF2B8BC90C}"/>
              </a:ext>
            </a:extLst>
          </p:cNvPr>
          <p:cNvGraphicFramePr>
            <a:graphicFrameLocks noGrp="1"/>
          </p:cNvGraphicFramePr>
          <p:nvPr>
            <p:ph idx="1"/>
          </p:nvPr>
        </p:nvGraphicFramePr>
        <p:xfrm>
          <a:off x="268288" y="1509486"/>
          <a:ext cx="5583237" cy="4418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a16="http://schemas.microsoft.com/office/drawing/2014/main" id="{346D925C-BE31-4CE1-AA9E-F8651F7EAE65}"/>
              </a:ext>
            </a:extLst>
          </p:cNvPr>
          <p:cNvGraphicFramePr>
            <a:graphicFrameLocks noGrp="1"/>
          </p:cNvGraphicFramePr>
          <p:nvPr>
            <p:ph idx="11"/>
          </p:nvPr>
        </p:nvGraphicFramePr>
        <p:xfrm>
          <a:off x="6251497" y="1509486"/>
          <a:ext cx="5583237" cy="440406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a16="http://schemas.microsoft.com/office/drawing/2014/main" id="{292F7143-9FFB-413D-9621-D0B87A85A78A}"/>
              </a:ext>
            </a:extLst>
          </p:cNvPr>
          <p:cNvSpPr>
            <a:spLocks noGrp="1"/>
          </p:cNvSpPr>
          <p:nvPr>
            <p:ph type="body" sz="quarter" idx="12"/>
          </p:nvPr>
        </p:nvSpPr>
        <p:spPr/>
        <p:txBody>
          <a:bodyPr/>
          <a:lstStyle/>
          <a:p>
            <a:r>
              <a:rPr lang="en-US" dirty="0"/>
              <a:t>Notes: Income losses occurred at any time during the pandemic. Households behind on rent reported that they were not caught up at the time of survey.</a:t>
            </a:r>
          </a:p>
          <a:p>
            <a:r>
              <a:rPr lang="en-US" dirty="0"/>
              <a:t>Source: JCHS tabulations of US Census Bureau Household Pulse Surveys, August 2020-March 2021</a:t>
            </a:r>
          </a:p>
        </p:txBody>
      </p:sp>
    </p:spTree>
    <p:extLst>
      <p:ext uri="{BB962C8B-B14F-4D97-AF65-F5344CB8AC3E}">
        <p14:creationId xmlns:p14="http://schemas.microsoft.com/office/powerpoint/2010/main" val="382133881"/>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HS_Template_0306_FINAL" id="{C07AB966-DA2D-41BD-868F-C2DFB81F6667}" vid="{42A89F3F-6602-43CC-9506-7DAD51C6B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3" ma:contentTypeDescription="Create a new document." ma:contentTypeScope="" ma:versionID="c734cbe841a45633f344981790e67e96">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231adba0070f1039a355e91b57b6e9cf"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842115-D29B-41FE-8945-F6C6E89A6BC8}"/>
</file>

<file path=customXml/itemProps2.xml><?xml version="1.0" encoding="utf-8"?>
<ds:datastoreItem xmlns:ds="http://schemas.openxmlformats.org/officeDocument/2006/customXml" ds:itemID="{5223EBF7-5F80-4EB9-B76E-2FF7CA9C8D7C}"/>
</file>

<file path=customXml/itemProps3.xml><?xml version="1.0" encoding="utf-8"?>
<ds:datastoreItem xmlns:ds="http://schemas.openxmlformats.org/officeDocument/2006/customXml" ds:itemID="{252C13EE-F927-4B08-A8D2-B65C8448FBC7}"/>
</file>

<file path=docProps/app.xml><?xml version="1.0" encoding="utf-8"?>
<Properties xmlns="http://schemas.openxmlformats.org/officeDocument/2006/extended-properties" xmlns:vt="http://schemas.openxmlformats.org/officeDocument/2006/docPropsVTypes">
  <Template>PowerPoint Template</Template>
  <TotalTime>1507</TotalTime>
  <Words>2170</Words>
  <Application>Microsoft Office PowerPoint</Application>
  <PresentationFormat>Widescreen</PresentationFormat>
  <Paragraphs>198</Paragraphs>
  <Slides>36</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JCHS 2019</vt:lpstr>
      <vt:lpstr>How Have Renters Responded to Financial Stress During the Pandemic?</vt:lpstr>
      <vt:lpstr>Housing Crisis Research Collaborative (HCRC)</vt:lpstr>
      <vt:lpstr>Research Questions</vt:lpstr>
      <vt:lpstr>Key Takeaways</vt:lpstr>
      <vt:lpstr>Data and Methods</vt:lpstr>
      <vt:lpstr>Household Pulse Survey</vt:lpstr>
      <vt:lpstr>Household Pulse Survey: Key Indicators</vt:lpstr>
      <vt:lpstr>Renters Hit Hard, Especially Lower-Income Households and Households of Color</vt:lpstr>
      <vt:lpstr>Renter Households Were Especially Likely to Lose Income and Fall Behind on Housing Payments During Pandemic</vt:lpstr>
      <vt:lpstr>Lower-Income Renter Households Were More Likely to Lose Income and Fall Behind on Rent</vt:lpstr>
      <vt:lpstr>Renter Households of Color Were More Likely to Lose Income and Fall Behind on Rent</vt:lpstr>
      <vt:lpstr>Households That Lost Income Were More Likely to Fall Behind on Rent</vt:lpstr>
      <vt:lpstr>Renter Households That Lost Income Were Three Times as Likely to Fall Behind on Rent</vt:lpstr>
      <vt:lpstr>Renters Have Responded to Income Loss by Tapping Other Resources to Meet Expenses</vt:lpstr>
      <vt:lpstr>Households That Lost Income During the Pandemic Were Much More Likely to Rely on Other Sources to Meet Their Spending Needs</vt:lpstr>
      <vt:lpstr>Households That Lost Income During the Pandemic Were Much More Likely to Rely on Other Sources to Meet Their Spending Needs</vt:lpstr>
      <vt:lpstr>Households That Lost Income During the Pandemic Were Much More Likely to Rely on Other Sources to Meet Their Spending Needs</vt:lpstr>
      <vt:lpstr>Households Behind on Rent Relied on a Different Set of Resources</vt:lpstr>
      <vt:lpstr>Households That Fell Behind on Rent Were Much More Likely to Borrow From Friends/Family or Use SNAP to Meet Spending Needs</vt:lpstr>
      <vt:lpstr>Households That Fell Behind on Rent Were Much More Likely to Borrow From Friends/Family or Use SNAP to Meet Spending Needs</vt:lpstr>
      <vt:lpstr>Households That Fell Behind on Rent Were Much More Likely to Borrow From Friends/Family or Use SNAP to Meet Spending Needs</vt:lpstr>
      <vt:lpstr>Resource Use Varied by Income and Race/Ethnicity</vt:lpstr>
      <vt:lpstr>Among Households Behind on Rent, Lower-Income Households Were More Likely to Borrow or use SNAP to Meet Their Spending Needs</vt:lpstr>
      <vt:lpstr>Among Households Behind on Rent, Households of Color Were Less Likely to Rely on Regular Income Sources and Savings</vt:lpstr>
      <vt:lpstr>Multivariate Analysis Finds That Households with Regular Income and  Savings Were More Likely to Make Rent </vt:lpstr>
      <vt:lpstr>Logit Model Confirms Descriptive Findings</vt:lpstr>
      <vt:lpstr>Regular Income, Savings, and Stimulus Payments Were Associated with Lower Likelihood of Missing Rent</vt:lpstr>
      <vt:lpstr>Conclusions and Implications</vt:lpstr>
      <vt:lpstr>Policy Implications</vt:lpstr>
      <vt:lpstr>The Need for Better Data</vt:lpstr>
      <vt:lpstr>Thank You</vt:lpstr>
      <vt:lpstr>Among Renter Households That Lost Income, Lower-Income Households Were More Likely to Fall Behind on Rent</vt:lpstr>
      <vt:lpstr>Among Renter Households That Lost Income, Black Households Were The Most Likely to Fall Behind on Rent</vt:lpstr>
      <vt:lpstr>Households Behind on Rent Used More Spending Sources But Still Fell Short</vt:lpstr>
      <vt:lpstr>Lower-Income Households Who Were Behind on Rent May Have Had Fewer Resources to Tap</vt:lpstr>
      <vt:lpstr>Among Households That Lost Income, Those That Fell Behind on Rent Were More Likely to Tap Into Policy Sources to Meet Their Spending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Have Renters Responded to Financial Stress During the Pandemic?</dc:title>
  <dc:creator>Wedeen, Sophia</dc:creator>
  <cp:lastModifiedBy>Wedeen, Sophia</cp:lastModifiedBy>
  <cp:revision>68</cp:revision>
  <dcterms:created xsi:type="dcterms:W3CDTF">2021-10-27T19:39:09Z</dcterms:created>
  <dcterms:modified xsi:type="dcterms:W3CDTF">2021-10-28T20:47:02Z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ies>
</file>