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56" r:id="rId2"/>
    <p:sldId id="257" r:id="rId3"/>
    <p:sldId id="260" r:id="rId4"/>
    <p:sldId id="262" r:id="rId5"/>
    <p:sldId id="259" r:id="rId6"/>
    <p:sldId id="265" r:id="rId7"/>
    <p:sldId id="278" r:id="rId8"/>
    <p:sldId id="263" r:id="rId9"/>
    <p:sldId id="266" r:id="rId10"/>
    <p:sldId id="267" r:id="rId11"/>
    <p:sldId id="277" r:id="rId12"/>
    <p:sldId id="269" r:id="rId13"/>
    <p:sldId id="276" r:id="rId14"/>
    <p:sldId id="279" r:id="rId15"/>
    <p:sldId id="28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iselle Routhier" initials="GR" lastIdx="15" clrIdx="0">
    <p:extLst>
      <p:ext uri="{19B8F6BF-5375-455C-9EA6-DF929625EA0E}">
        <p15:presenceInfo xmlns:p15="http://schemas.microsoft.com/office/powerpoint/2012/main" userId="S::grouthier@cfthomeless.org::de1f723a-c4c4-4473-9bda-035619ac5fa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542"/>
    <p:restoredTop sz="94922"/>
  </p:normalViewPr>
  <p:slideViewPr>
    <p:cSldViewPr snapToGrid="0" snapToObjects="1">
      <p:cViewPr varScale="1">
        <p:scale>
          <a:sx n="108" d="100"/>
          <a:sy n="108" d="100"/>
        </p:scale>
        <p:origin x="45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5BDE19-1316-9F45-BC90-293933F44717}" type="datetimeFigureOut">
              <a:rPr lang="en-US" smtClean="0"/>
              <a:t>5/7/2021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C49FC5-C325-2E44-BBAC-E34178362902}" type="slidenum">
              <a:rPr lang="en-US" smtClean="0"/>
              <a:t>‹#›</a:t>
            </a:fld>
            <a:endParaRPr lang="en-US"/>
          </a:p>
        </p:txBody>
      </p:sp>
    </p:spTree>
    <p:extLst>
      <p:ext uri="{BB962C8B-B14F-4D97-AF65-F5344CB8AC3E}">
        <p14:creationId xmlns:p14="http://schemas.microsoft.com/office/powerpoint/2010/main" val="1201707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9C49FC5-C325-2E44-BBAC-E34178362902}" type="slidenum">
              <a:rPr lang="en-US" smtClean="0"/>
              <a:t>2</a:t>
            </a:fld>
            <a:endParaRPr lang="en-US"/>
          </a:p>
        </p:txBody>
      </p:sp>
    </p:spTree>
    <p:extLst>
      <p:ext uri="{BB962C8B-B14F-4D97-AF65-F5344CB8AC3E}">
        <p14:creationId xmlns:p14="http://schemas.microsoft.com/office/powerpoint/2010/main" val="31495965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9C49FC5-C325-2E44-BBAC-E34178362902}" type="slidenum">
              <a:rPr lang="en-US" smtClean="0"/>
              <a:t>13</a:t>
            </a:fld>
            <a:endParaRPr lang="en-US"/>
          </a:p>
        </p:txBody>
      </p:sp>
    </p:spTree>
    <p:extLst>
      <p:ext uri="{BB962C8B-B14F-4D97-AF65-F5344CB8AC3E}">
        <p14:creationId xmlns:p14="http://schemas.microsoft.com/office/powerpoint/2010/main" val="37435540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9C49FC5-C325-2E44-BBAC-E34178362902}" type="slidenum">
              <a:rPr lang="en-US" smtClean="0"/>
              <a:t>3</a:t>
            </a:fld>
            <a:endParaRPr lang="en-US"/>
          </a:p>
        </p:txBody>
      </p:sp>
    </p:spTree>
    <p:extLst>
      <p:ext uri="{BB962C8B-B14F-4D97-AF65-F5344CB8AC3E}">
        <p14:creationId xmlns:p14="http://schemas.microsoft.com/office/powerpoint/2010/main" val="5370161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9C49FC5-C325-2E44-BBAC-E34178362902}" type="slidenum">
              <a:rPr lang="en-US" smtClean="0"/>
              <a:t>4</a:t>
            </a:fld>
            <a:endParaRPr lang="en-US"/>
          </a:p>
        </p:txBody>
      </p:sp>
    </p:spTree>
    <p:extLst>
      <p:ext uri="{BB962C8B-B14F-4D97-AF65-F5344CB8AC3E}">
        <p14:creationId xmlns:p14="http://schemas.microsoft.com/office/powerpoint/2010/main" val="39180709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B9C49FC5-C325-2E44-BBAC-E34178362902}" type="slidenum">
              <a:rPr lang="en-US" smtClean="0"/>
              <a:t>5</a:t>
            </a:fld>
            <a:endParaRPr lang="en-US"/>
          </a:p>
        </p:txBody>
      </p:sp>
    </p:spTree>
    <p:extLst>
      <p:ext uri="{BB962C8B-B14F-4D97-AF65-F5344CB8AC3E}">
        <p14:creationId xmlns:p14="http://schemas.microsoft.com/office/powerpoint/2010/main" val="8527704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9C49FC5-C325-2E44-BBAC-E34178362902}" type="slidenum">
              <a:rPr lang="en-US" smtClean="0"/>
              <a:t>6</a:t>
            </a:fld>
            <a:endParaRPr lang="en-US"/>
          </a:p>
        </p:txBody>
      </p:sp>
    </p:spTree>
    <p:extLst>
      <p:ext uri="{BB962C8B-B14F-4D97-AF65-F5344CB8AC3E}">
        <p14:creationId xmlns:p14="http://schemas.microsoft.com/office/powerpoint/2010/main" val="23569575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B9C49FC5-C325-2E44-BBAC-E34178362902}" type="slidenum">
              <a:rPr lang="en-US" smtClean="0"/>
              <a:t>7</a:t>
            </a:fld>
            <a:endParaRPr lang="en-US"/>
          </a:p>
        </p:txBody>
      </p:sp>
    </p:spTree>
    <p:extLst>
      <p:ext uri="{BB962C8B-B14F-4D97-AF65-F5344CB8AC3E}">
        <p14:creationId xmlns:p14="http://schemas.microsoft.com/office/powerpoint/2010/main" val="13166126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9C49FC5-C325-2E44-BBAC-E34178362902}" type="slidenum">
              <a:rPr lang="en-US" smtClean="0"/>
              <a:t>8</a:t>
            </a:fld>
            <a:endParaRPr lang="en-US"/>
          </a:p>
        </p:txBody>
      </p:sp>
    </p:spTree>
    <p:extLst>
      <p:ext uri="{BB962C8B-B14F-4D97-AF65-F5344CB8AC3E}">
        <p14:creationId xmlns:p14="http://schemas.microsoft.com/office/powerpoint/2010/main" val="24928150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9C49FC5-C325-2E44-BBAC-E34178362902}" type="slidenum">
              <a:rPr lang="en-US" smtClean="0"/>
              <a:t>9</a:t>
            </a:fld>
            <a:endParaRPr lang="en-US"/>
          </a:p>
        </p:txBody>
      </p:sp>
    </p:spTree>
    <p:extLst>
      <p:ext uri="{BB962C8B-B14F-4D97-AF65-F5344CB8AC3E}">
        <p14:creationId xmlns:p14="http://schemas.microsoft.com/office/powerpoint/2010/main" val="32091618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9C49FC5-C325-2E44-BBAC-E34178362902}" type="slidenum">
              <a:rPr lang="en-US" smtClean="0"/>
              <a:t>11</a:t>
            </a:fld>
            <a:endParaRPr lang="en-US"/>
          </a:p>
        </p:txBody>
      </p:sp>
    </p:spTree>
    <p:extLst>
      <p:ext uri="{BB962C8B-B14F-4D97-AF65-F5344CB8AC3E}">
        <p14:creationId xmlns:p14="http://schemas.microsoft.com/office/powerpoint/2010/main" val="973439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FD523E-6CC0-164B-B475-0340F95887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4E26A2-805E-1E44-A779-F57E9124DB6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BAADD74-538F-AB42-8439-809D67FCC786}"/>
              </a:ext>
            </a:extLst>
          </p:cNvPr>
          <p:cNvSpPr>
            <a:spLocks noGrp="1"/>
          </p:cNvSpPr>
          <p:nvPr>
            <p:ph type="dt" sz="half" idx="10"/>
          </p:nvPr>
        </p:nvSpPr>
        <p:spPr/>
        <p:txBody>
          <a:bodyPr/>
          <a:lstStyle/>
          <a:p>
            <a:fld id="{72087297-9154-9D47-9849-483068428B94}" type="datetimeFigureOut">
              <a:rPr lang="en-US" smtClean="0"/>
              <a:t>5/7/2021</a:t>
            </a:fld>
            <a:endParaRPr lang="en-US"/>
          </a:p>
        </p:txBody>
      </p:sp>
      <p:sp>
        <p:nvSpPr>
          <p:cNvPr id="5" name="Footer Placeholder 4">
            <a:extLst>
              <a:ext uri="{FF2B5EF4-FFF2-40B4-BE49-F238E27FC236}">
                <a16:creationId xmlns:a16="http://schemas.microsoft.com/office/drawing/2014/main" id="{A3F7338C-5DC2-3345-9530-0C47DCD3E7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7040D8-6484-9B4C-94C6-7D4CEE13D56D}"/>
              </a:ext>
            </a:extLst>
          </p:cNvPr>
          <p:cNvSpPr>
            <a:spLocks noGrp="1"/>
          </p:cNvSpPr>
          <p:nvPr>
            <p:ph type="sldNum" sz="quarter" idx="12"/>
          </p:nvPr>
        </p:nvSpPr>
        <p:spPr/>
        <p:txBody>
          <a:bodyPr/>
          <a:lstStyle/>
          <a:p>
            <a:fld id="{4E64144A-AA9C-094D-8EFF-D7CEBCD56A6B}" type="slidenum">
              <a:rPr lang="en-US" smtClean="0"/>
              <a:t>‹#›</a:t>
            </a:fld>
            <a:endParaRPr lang="en-US"/>
          </a:p>
        </p:txBody>
      </p:sp>
    </p:spTree>
    <p:extLst>
      <p:ext uri="{BB962C8B-B14F-4D97-AF65-F5344CB8AC3E}">
        <p14:creationId xmlns:p14="http://schemas.microsoft.com/office/powerpoint/2010/main" val="4099506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39951B-3E5F-064C-8569-20F0942264D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94F5720-0BDF-3B4D-8CF5-5B59A00D99E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A9E672-AF96-6745-9F3D-622EBC918077}"/>
              </a:ext>
            </a:extLst>
          </p:cNvPr>
          <p:cNvSpPr>
            <a:spLocks noGrp="1"/>
          </p:cNvSpPr>
          <p:nvPr>
            <p:ph type="dt" sz="half" idx="10"/>
          </p:nvPr>
        </p:nvSpPr>
        <p:spPr/>
        <p:txBody>
          <a:bodyPr/>
          <a:lstStyle/>
          <a:p>
            <a:fld id="{72087297-9154-9D47-9849-483068428B94}" type="datetimeFigureOut">
              <a:rPr lang="en-US" smtClean="0"/>
              <a:t>5/7/2021</a:t>
            </a:fld>
            <a:endParaRPr lang="en-US"/>
          </a:p>
        </p:txBody>
      </p:sp>
      <p:sp>
        <p:nvSpPr>
          <p:cNvPr id="5" name="Footer Placeholder 4">
            <a:extLst>
              <a:ext uri="{FF2B5EF4-FFF2-40B4-BE49-F238E27FC236}">
                <a16:creationId xmlns:a16="http://schemas.microsoft.com/office/drawing/2014/main" id="{97F45A2D-7EA5-8D4F-8CA5-A3F8B95E28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A7DD33-1B6B-D845-8F77-027E1830AB13}"/>
              </a:ext>
            </a:extLst>
          </p:cNvPr>
          <p:cNvSpPr>
            <a:spLocks noGrp="1"/>
          </p:cNvSpPr>
          <p:nvPr>
            <p:ph type="sldNum" sz="quarter" idx="12"/>
          </p:nvPr>
        </p:nvSpPr>
        <p:spPr/>
        <p:txBody>
          <a:bodyPr/>
          <a:lstStyle/>
          <a:p>
            <a:fld id="{4E64144A-AA9C-094D-8EFF-D7CEBCD56A6B}" type="slidenum">
              <a:rPr lang="en-US" smtClean="0"/>
              <a:t>‹#›</a:t>
            </a:fld>
            <a:endParaRPr lang="en-US"/>
          </a:p>
        </p:txBody>
      </p:sp>
    </p:spTree>
    <p:extLst>
      <p:ext uri="{BB962C8B-B14F-4D97-AF65-F5344CB8AC3E}">
        <p14:creationId xmlns:p14="http://schemas.microsoft.com/office/powerpoint/2010/main" val="2611884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06445D3-2620-4742-B007-7F05C818628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9B25E21-6958-A346-9968-949BA0F71E8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8E2156-4270-7241-ACF6-B7C8DD3CFE6B}"/>
              </a:ext>
            </a:extLst>
          </p:cNvPr>
          <p:cNvSpPr>
            <a:spLocks noGrp="1"/>
          </p:cNvSpPr>
          <p:nvPr>
            <p:ph type="dt" sz="half" idx="10"/>
          </p:nvPr>
        </p:nvSpPr>
        <p:spPr/>
        <p:txBody>
          <a:bodyPr/>
          <a:lstStyle/>
          <a:p>
            <a:fld id="{72087297-9154-9D47-9849-483068428B94}" type="datetimeFigureOut">
              <a:rPr lang="en-US" smtClean="0"/>
              <a:t>5/7/2021</a:t>
            </a:fld>
            <a:endParaRPr lang="en-US"/>
          </a:p>
        </p:txBody>
      </p:sp>
      <p:sp>
        <p:nvSpPr>
          <p:cNvPr id="5" name="Footer Placeholder 4">
            <a:extLst>
              <a:ext uri="{FF2B5EF4-FFF2-40B4-BE49-F238E27FC236}">
                <a16:creationId xmlns:a16="http://schemas.microsoft.com/office/drawing/2014/main" id="{FC8A23D6-49C7-AE45-B643-240F6EB7E5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9D1597-91AA-9240-B9CE-75BF6614A423}"/>
              </a:ext>
            </a:extLst>
          </p:cNvPr>
          <p:cNvSpPr>
            <a:spLocks noGrp="1"/>
          </p:cNvSpPr>
          <p:nvPr>
            <p:ph type="sldNum" sz="quarter" idx="12"/>
          </p:nvPr>
        </p:nvSpPr>
        <p:spPr/>
        <p:txBody>
          <a:bodyPr/>
          <a:lstStyle/>
          <a:p>
            <a:fld id="{4E64144A-AA9C-094D-8EFF-D7CEBCD56A6B}" type="slidenum">
              <a:rPr lang="en-US" smtClean="0"/>
              <a:t>‹#›</a:t>
            </a:fld>
            <a:endParaRPr lang="en-US"/>
          </a:p>
        </p:txBody>
      </p:sp>
    </p:spTree>
    <p:extLst>
      <p:ext uri="{BB962C8B-B14F-4D97-AF65-F5344CB8AC3E}">
        <p14:creationId xmlns:p14="http://schemas.microsoft.com/office/powerpoint/2010/main" val="1793810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E5F71-E94C-C84F-BFE6-49EE4282C4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1DE2F9-05F1-F947-AE64-CF485234256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7BC4B4-EB64-614C-918A-84F8C976300C}"/>
              </a:ext>
            </a:extLst>
          </p:cNvPr>
          <p:cNvSpPr>
            <a:spLocks noGrp="1"/>
          </p:cNvSpPr>
          <p:nvPr>
            <p:ph type="dt" sz="half" idx="10"/>
          </p:nvPr>
        </p:nvSpPr>
        <p:spPr/>
        <p:txBody>
          <a:bodyPr/>
          <a:lstStyle/>
          <a:p>
            <a:fld id="{72087297-9154-9D47-9849-483068428B94}" type="datetimeFigureOut">
              <a:rPr lang="en-US" smtClean="0"/>
              <a:t>5/7/2021</a:t>
            </a:fld>
            <a:endParaRPr lang="en-US"/>
          </a:p>
        </p:txBody>
      </p:sp>
      <p:sp>
        <p:nvSpPr>
          <p:cNvPr id="5" name="Footer Placeholder 4">
            <a:extLst>
              <a:ext uri="{FF2B5EF4-FFF2-40B4-BE49-F238E27FC236}">
                <a16:creationId xmlns:a16="http://schemas.microsoft.com/office/drawing/2014/main" id="{68C6C313-3374-E34D-BD89-30D46EA3DA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C40BAA-E845-0C47-A171-93357016C1E1}"/>
              </a:ext>
            </a:extLst>
          </p:cNvPr>
          <p:cNvSpPr>
            <a:spLocks noGrp="1"/>
          </p:cNvSpPr>
          <p:nvPr>
            <p:ph type="sldNum" sz="quarter" idx="12"/>
          </p:nvPr>
        </p:nvSpPr>
        <p:spPr/>
        <p:txBody>
          <a:bodyPr/>
          <a:lstStyle/>
          <a:p>
            <a:fld id="{4E64144A-AA9C-094D-8EFF-D7CEBCD56A6B}" type="slidenum">
              <a:rPr lang="en-US" smtClean="0"/>
              <a:t>‹#›</a:t>
            </a:fld>
            <a:endParaRPr lang="en-US"/>
          </a:p>
        </p:txBody>
      </p:sp>
    </p:spTree>
    <p:extLst>
      <p:ext uri="{BB962C8B-B14F-4D97-AF65-F5344CB8AC3E}">
        <p14:creationId xmlns:p14="http://schemas.microsoft.com/office/powerpoint/2010/main" val="2086821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D18EB-8EAB-4F46-A7C8-C3A9D8A7D18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1B180FA-6532-3642-ABB3-4CDFFA93BD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B896002-3407-9C4B-9511-EFE82C324411}"/>
              </a:ext>
            </a:extLst>
          </p:cNvPr>
          <p:cNvSpPr>
            <a:spLocks noGrp="1"/>
          </p:cNvSpPr>
          <p:nvPr>
            <p:ph type="dt" sz="half" idx="10"/>
          </p:nvPr>
        </p:nvSpPr>
        <p:spPr/>
        <p:txBody>
          <a:bodyPr/>
          <a:lstStyle/>
          <a:p>
            <a:fld id="{72087297-9154-9D47-9849-483068428B94}" type="datetimeFigureOut">
              <a:rPr lang="en-US" smtClean="0"/>
              <a:t>5/7/2021</a:t>
            </a:fld>
            <a:endParaRPr lang="en-US"/>
          </a:p>
        </p:txBody>
      </p:sp>
      <p:sp>
        <p:nvSpPr>
          <p:cNvPr id="5" name="Footer Placeholder 4">
            <a:extLst>
              <a:ext uri="{FF2B5EF4-FFF2-40B4-BE49-F238E27FC236}">
                <a16:creationId xmlns:a16="http://schemas.microsoft.com/office/drawing/2014/main" id="{EB2676B1-3504-4D44-A276-EB286E859B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7200CD-0624-3540-86B3-805BAFB8198B}"/>
              </a:ext>
            </a:extLst>
          </p:cNvPr>
          <p:cNvSpPr>
            <a:spLocks noGrp="1"/>
          </p:cNvSpPr>
          <p:nvPr>
            <p:ph type="sldNum" sz="quarter" idx="12"/>
          </p:nvPr>
        </p:nvSpPr>
        <p:spPr/>
        <p:txBody>
          <a:bodyPr/>
          <a:lstStyle/>
          <a:p>
            <a:fld id="{4E64144A-AA9C-094D-8EFF-D7CEBCD56A6B}" type="slidenum">
              <a:rPr lang="en-US" smtClean="0"/>
              <a:t>‹#›</a:t>
            </a:fld>
            <a:endParaRPr lang="en-US"/>
          </a:p>
        </p:txBody>
      </p:sp>
    </p:spTree>
    <p:extLst>
      <p:ext uri="{BB962C8B-B14F-4D97-AF65-F5344CB8AC3E}">
        <p14:creationId xmlns:p14="http://schemas.microsoft.com/office/powerpoint/2010/main" val="1233988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CD449-D712-E848-BC11-CC1029F3BD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985FDCC-29B0-B640-914F-E6CA768EC9D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9ED13F7-9373-E14B-B21D-026C7FBA3AF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F03DF5B-668C-5D45-83D2-5D97D764C9A0}"/>
              </a:ext>
            </a:extLst>
          </p:cNvPr>
          <p:cNvSpPr>
            <a:spLocks noGrp="1"/>
          </p:cNvSpPr>
          <p:nvPr>
            <p:ph type="dt" sz="half" idx="10"/>
          </p:nvPr>
        </p:nvSpPr>
        <p:spPr/>
        <p:txBody>
          <a:bodyPr/>
          <a:lstStyle/>
          <a:p>
            <a:fld id="{72087297-9154-9D47-9849-483068428B94}" type="datetimeFigureOut">
              <a:rPr lang="en-US" smtClean="0"/>
              <a:t>5/7/2021</a:t>
            </a:fld>
            <a:endParaRPr lang="en-US"/>
          </a:p>
        </p:txBody>
      </p:sp>
      <p:sp>
        <p:nvSpPr>
          <p:cNvPr id="6" name="Footer Placeholder 5">
            <a:extLst>
              <a:ext uri="{FF2B5EF4-FFF2-40B4-BE49-F238E27FC236}">
                <a16:creationId xmlns:a16="http://schemas.microsoft.com/office/drawing/2014/main" id="{615C1546-E9D8-CE40-AC3D-A3BD6EF5FF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D2E87B-EC56-EA44-8375-8E820E5BD5D7}"/>
              </a:ext>
            </a:extLst>
          </p:cNvPr>
          <p:cNvSpPr>
            <a:spLocks noGrp="1"/>
          </p:cNvSpPr>
          <p:nvPr>
            <p:ph type="sldNum" sz="quarter" idx="12"/>
          </p:nvPr>
        </p:nvSpPr>
        <p:spPr/>
        <p:txBody>
          <a:bodyPr/>
          <a:lstStyle/>
          <a:p>
            <a:fld id="{4E64144A-AA9C-094D-8EFF-D7CEBCD56A6B}" type="slidenum">
              <a:rPr lang="en-US" smtClean="0"/>
              <a:t>‹#›</a:t>
            </a:fld>
            <a:endParaRPr lang="en-US"/>
          </a:p>
        </p:txBody>
      </p:sp>
    </p:spTree>
    <p:extLst>
      <p:ext uri="{BB962C8B-B14F-4D97-AF65-F5344CB8AC3E}">
        <p14:creationId xmlns:p14="http://schemas.microsoft.com/office/powerpoint/2010/main" val="1689755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88059-C697-AF43-94DE-AF845C27A92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E620191-9ADD-D147-9912-BF517B81E16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0613FA8-D434-8640-8955-CA4012E26F5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1A7BFCE-D364-4140-BBC5-62C9634DFB6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9E0260C-4F1B-5240-8699-6DD57856DFF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4ADAB34-C275-3748-8C44-F831BB0E5CEC}"/>
              </a:ext>
            </a:extLst>
          </p:cNvPr>
          <p:cNvSpPr>
            <a:spLocks noGrp="1"/>
          </p:cNvSpPr>
          <p:nvPr>
            <p:ph type="dt" sz="half" idx="10"/>
          </p:nvPr>
        </p:nvSpPr>
        <p:spPr/>
        <p:txBody>
          <a:bodyPr/>
          <a:lstStyle/>
          <a:p>
            <a:fld id="{72087297-9154-9D47-9849-483068428B94}" type="datetimeFigureOut">
              <a:rPr lang="en-US" smtClean="0"/>
              <a:t>5/7/2021</a:t>
            </a:fld>
            <a:endParaRPr lang="en-US"/>
          </a:p>
        </p:txBody>
      </p:sp>
      <p:sp>
        <p:nvSpPr>
          <p:cNvPr id="8" name="Footer Placeholder 7">
            <a:extLst>
              <a:ext uri="{FF2B5EF4-FFF2-40B4-BE49-F238E27FC236}">
                <a16:creationId xmlns:a16="http://schemas.microsoft.com/office/drawing/2014/main" id="{664BDA6F-0D7F-4F4D-AE32-D7A0789980B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93CD65C-529B-AC4E-AE78-8BBED126D3E1}"/>
              </a:ext>
            </a:extLst>
          </p:cNvPr>
          <p:cNvSpPr>
            <a:spLocks noGrp="1"/>
          </p:cNvSpPr>
          <p:nvPr>
            <p:ph type="sldNum" sz="quarter" idx="12"/>
          </p:nvPr>
        </p:nvSpPr>
        <p:spPr/>
        <p:txBody>
          <a:bodyPr/>
          <a:lstStyle/>
          <a:p>
            <a:fld id="{4E64144A-AA9C-094D-8EFF-D7CEBCD56A6B}" type="slidenum">
              <a:rPr lang="en-US" smtClean="0"/>
              <a:t>‹#›</a:t>
            </a:fld>
            <a:endParaRPr lang="en-US"/>
          </a:p>
        </p:txBody>
      </p:sp>
    </p:spTree>
    <p:extLst>
      <p:ext uri="{BB962C8B-B14F-4D97-AF65-F5344CB8AC3E}">
        <p14:creationId xmlns:p14="http://schemas.microsoft.com/office/powerpoint/2010/main" val="2423561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74133-41B6-7E4F-A333-DBAE404556B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3E81480-7D99-314E-B4B3-F8DD3BB38B57}"/>
              </a:ext>
            </a:extLst>
          </p:cNvPr>
          <p:cNvSpPr>
            <a:spLocks noGrp="1"/>
          </p:cNvSpPr>
          <p:nvPr>
            <p:ph type="dt" sz="half" idx="10"/>
          </p:nvPr>
        </p:nvSpPr>
        <p:spPr/>
        <p:txBody>
          <a:bodyPr/>
          <a:lstStyle/>
          <a:p>
            <a:fld id="{72087297-9154-9D47-9849-483068428B94}" type="datetimeFigureOut">
              <a:rPr lang="en-US" smtClean="0"/>
              <a:t>5/7/2021</a:t>
            </a:fld>
            <a:endParaRPr lang="en-US"/>
          </a:p>
        </p:txBody>
      </p:sp>
      <p:sp>
        <p:nvSpPr>
          <p:cNvPr id="4" name="Footer Placeholder 3">
            <a:extLst>
              <a:ext uri="{FF2B5EF4-FFF2-40B4-BE49-F238E27FC236}">
                <a16:creationId xmlns:a16="http://schemas.microsoft.com/office/drawing/2014/main" id="{44CD4D1A-FB30-7448-8760-65B29A13CB7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11EBD5F-3174-634E-B303-545A90612D6F}"/>
              </a:ext>
            </a:extLst>
          </p:cNvPr>
          <p:cNvSpPr>
            <a:spLocks noGrp="1"/>
          </p:cNvSpPr>
          <p:nvPr>
            <p:ph type="sldNum" sz="quarter" idx="12"/>
          </p:nvPr>
        </p:nvSpPr>
        <p:spPr/>
        <p:txBody>
          <a:bodyPr/>
          <a:lstStyle/>
          <a:p>
            <a:fld id="{4E64144A-AA9C-094D-8EFF-D7CEBCD56A6B}" type="slidenum">
              <a:rPr lang="en-US" smtClean="0"/>
              <a:t>‹#›</a:t>
            </a:fld>
            <a:endParaRPr lang="en-US"/>
          </a:p>
        </p:txBody>
      </p:sp>
    </p:spTree>
    <p:extLst>
      <p:ext uri="{BB962C8B-B14F-4D97-AF65-F5344CB8AC3E}">
        <p14:creationId xmlns:p14="http://schemas.microsoft.com/office/powerpoint/2010/main" val="589190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A80F0B7-AF16-584B-9D7D-CC1E43D4636F}"/>
              </a:ext>
            </a:extLst>
          </p:cNvPr>
          <p:cNvSpPr>
            <a:spLocks noGrp="1"/>
          </p:cNvSpPr>
          <p:nvPr>
            <p:ph type="dt" sz="half" idx="10"/>
          </p:nvPr>
        </p:nvSpPr>
        <p:spPr/>
        <p:txBody>
          <a:bodyPr/>
          <a:lstStyle/>
          <a:p>
            <a:fld id="{72087297-9154-9D47-9849-483068428B94}" type="datetimeFigureOut">
              <a:rPr lang="en-US" smtClean="0"/>
              <a:t>5/7/2021</a:t>
            </a:fld>
            <a:endParaRPr lang="en-US"/>
          </a:p>
        </p:txBody>
      </p:sp>
      <p:sp>
        <p:nvSpPr>
          <p:cNvPr id="3" name="Footer Placeholder 2">
            <a:extLst>
              <a:ext uri="{FF2B5EF4-FFF2-40B4-BE49-F238E27FC236}">
                <a16:creationId xmlns:a16="http://schemas.microsoft.com/office/drawing/2014/main" id="{E958C47E-C6D9-CC4D-9D9A-7593130CB6D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B404F3D-F73E-7F49-8D5B-8D5CDC742242}"/>
              </a:ext>
            </a:extLst>
          </p:cNvPr>
          <p:cNvSpPr>
            <a:spLocks noGrp="1"/>
          </p:cNvSpPr>
          <p:nvPr>
            <p:ph type="sldNum" sz="quarter" idx="12"/>
          </p:nvPr>
        </p:nvSpPr>
        <p:spPr/>
        <p:txBody>
          <a:bodyPr/>
          <a:lstStyle/>
          <a:p>
            <a:fld id="{4E64144A-AA9C-094D-8EFF-D7CEBCD56A6B}" type="slidenum">
              <a:rPr lang="en-US" smtClean="0"/>
              <a:t>‹#›</a:t>
            </a:fld>
            <a:endParaRPr lang="en-US"/>
          </a:p>
        </p:txBody>
      </p:sp>
    </p:spTree>
    <p:extLst>
      <p:ext uri="{BB962C8B-B14F-4D97-AF65-F5344CB8AC3E}">
        <p14:creationId xmlns:p14="http://schemas.microsoft.com/office/powerpoint/2010/main" val="8128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869EB-4208-1946-98D9-FF7DABE28A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5EEDC0B-7E00-D14A-9B84-7B374CD812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D72CE60-BFFD-E34B-B13C-0B8A7E723E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8F524B-087E-E045-B159-E3C1B04ADE8B}"/>
              </a:ext>
            </a:extLst>
          </p:cNvPr>
          <p:cNvSpPr>
            <a:spLocks noGrp="1"/>
          </p:cNvSpPr>
          <p:nvPr>
            <p:ph type="dt" sz="half" idx="10"/>
          </p:nvPr>
        </p:nvSpPr>
        <p:spPr/>
        <p:txBody>
          <a:bodyPr/>
          <a:lstStyle/>
          <a:p>
            <a:fld id="{72087297-9154-9D47-9849-483068428B94}" type="datetimeFigureOut">
              <a:rPr lang="en-US" smtClean="0"/>
              <a:t>5/7/2021</a:t>
            </a:fld>
            <a:endParaRPr lang="en-US"/>
          </a:p>
        </p:txBody>
      </p:sp>
      <p:sp>
        <p:nvSpPr>
          <p:cNvPr id="6" name="Footer Placeholder 5">
            <a:extLst>
              <a:ext uri="{FF2B5EF4-FFF2-40B4-BE49-F238E27FC236}">
                <a16:creationId xmlns:a16="http://schemas.microsoft.com/office/drawing/2014/main" id="{625B1CDF-53AC-524E-96C8-0C17287BC5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6E0D5C-F660-474F-A3E9-14454AF8ADA2}"/>
              </a:ext>
            </a:extLst>
          </p:cNvPr>
          <p:cNvSpPr>
            <a:spLocks noGrp="1"/>
          </p:cNvSpPr>
          <p:nvPr>
            <p:ph type="sldNum" sz="quarter" idx="12"/>
          </p:nvPr>
        </p:nvSpPr>
        <p:spPr/>
        <p:txBody>
          <a:bodyPr/>
          <a:lstStyle/>
          <a:p>
            <a:fld id="{4E64144A-AA9C-094D-8EFF-D7CEBCD56A6B}" type="slidenum">
              <a:rPr lang="en-US" smtClean="0"/>
              <a:t>‹#›</a:t>
            </a:fld>
            <a:endParaRPr lang="en-US"/>
          </a:p>
        </p:txBody>
      </p:sp>
    </p:spTree>
    <p:extLst>
      <p:ext uri="{BB962C8B-B14F-4D97-AF65-F5344CB8AC3E}">
        <p14:creationId xmlns:p14="http://schemas.microsoft.com/office/powerpoint/2010/main" val="2616469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B7AD6-ACD9-8B4B-9795-A911D78A60C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9271915-2945-4640-8647-1762CCD889E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C5996A1-1B87-CE43-B376-D3821A4735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DFDC7A-3B19-1F47-909D-BEEFD850A589}"/>
              </a:ext>
            </a:extLst>
          </p:cNvPr>
          <p:cNvSpPr>
            <a:spLocks noGrp="1"/>
          </p:cNvSpPr>
          <p:nvPr>
            <p:ph type="dt" sz="half" idx="10"/>
          </p:nvPr>
        </p:nvSpPr>
        <p:spPr/>
        <p:txBody>
          <a:bodyPr/>
          <a:lstStyle/>
          <a:p>
            <a:fld id="{72087297-9154-9D47-9849-483068428B94}" type="datetimeFigureOut">
              <a:rPr lang="en-US" smtClean="0"/>
              <a:t>5/7/2021</a:t>
            </a:fld>
            <a:endParaRPr lang="en-US"/>
          </a:p>
        </p:txBody>
      </p:sp>
      <p:sp>
        <p:nvSpPr>
          <p:cNvPr id="6" name="Footer Placeholder 5">
            <a:extLst>
              <a:ext uri="{FF2B5EF4-FFF2-40B4-BE49-F238E27FC236}">
                <a16:creationId xmlns:a16="http://schemas.microsoft.com/office/drawing/2014/main" id="{672DA01B-6B2E-C64D-A7F3-AC2F8269EB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98103A-03F0-DB4E-ABA3-C0D9B2162ABF}"/>
              </a:ext>
            </a:extLst>
          </p:cNvPr>
          <p:cNvSpPr>
            <a:spLocks noGrp="1"/>
          </p:cNvSpPr>
          <p:nvPr>
            <p:ph type="sldNum" sz="quarter" idx="12"/>
          </p:nvPr>
        </p:nvSpPr>
        <p:spPr/>
        <p:txBody>
          <a:bodyPr/>
          <a:lstStyle/>
          <a:p>
            <a:fld id="{4E64144A-AA9C-094D-8EFF-D7CEBCD56A6B}" type="slidenum">
              <a:rPr lang="en-US" smtClean="0"/>
              <a:t>‹#›</a:t>
            </a:fld>
            <a:endParaRPr lang="en-US"/>
          </a:p>
        </p:txBody>
      </p:sp>
    </p:spTree>
    <p:extLst>
      <p:ext uri="{BB962C8B-B14F-4D97-AF65-F5344CB8AC3E}">
        <p14:creationId xmlns:p14="http://schemas.microsoft.com/office/powerpoint/2010/main" val="3472922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4A782C5-E1CA-F14B-A3E9-0BB350459DA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6A2417A-4616-FE43-8AFF-535CF2E443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8EA29A-CAA5-F543-B598-AE42A599970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087297-9154-9D47-9849-483068428B94}" type="datetimeFigureOut">
              <a:rPr lang="en-US" smtClean="0"/>
              <a:t>5/7/2021</a:t>
            </a:fld>
            <a:endParaRPr lang="en-US"/>
          </a:p>
        </p:txBody>
      </p:sp>
      <p:sp>
        <p:nvSpPr>
          <p:cNvPr id="5" name="Footer Placeholder 4">
            <a:extLst>
              <a:ext uri="{FF2B5EF4-FFF2-40B4-BE49-F238E27FC236}">
                <a16:creationId xmlns:a16="http://schemas.microsoft.com/office/drawing/2014/main" id="{C26476DB-F26A-5745-854D-90D4BBD23F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4A94904-55C2-4C4A-8525-D11B75B5EA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64144A-AA9C-094D-8EFF-D7CEBCD56A6B}" type="slidenum">
              <a:rPr lang="en-US" smtClean="0"/>
              <a:t>‹#›</a:t>
            </a:fld>
            <a:endParaRPr lang="en-US"/>
          </a:p>
        </p:txBody>
      </p:sp>
    </p:spTree>
    <p:extLst>
      <p:ext uri="{BB962C8B-B14F-4D97-AF65-F5344CB8AC3E}">
        <p14:creationId xmlns:p14="http://schemas.microsoft.com/office/powerpoint/2010/main" val="11300299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jchs.harvard.edu/americas-rental-housing-2020" TargetMode="External"/><Relationship Id="rId2" Type="http://schemas.openxmlformats.org/officeDocument/2006/relationships/hyperlink" Target="https://www.justice.gov/crt/fair-housing-act-2" TargetMode="External"/><Relationship Id="rId1" Type="http://schemas.openxmlformats.org/officeDocument/2006/relationships/slideLayout" Target="../slideLayouts/slideLayout2.xml"/><Relationship Id="rId4" Type="http://schemas.openxmlformats.org/officeDocument/2006/relationships/hyperlink" Target="https://www.urban.org/urban-wire/americas-housing-getting-more-crowded-how-will-affect-children"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Word_Document.docx"/></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70C37-4650-6240-AEC5-597C94BCD02F}"/>
              </a:ext>
            </a:extLst>
          </p:cNvPr>
          <p:cNvSpPr>
            <a:spLocks noGrp="1"/>
          </p:cNvSpPr>
          <p:nvPr>
            <p:ph type="ctrTitle"/>
          </p:nvPr>
        </p:nvSpPr>
        <p:spPr/>
        <p:txBody>
          <a:bodyPr>
            <a:noAutofit/>
          </a:bodyPr>
          <a:lstStyle/>
          <a:p>
            <a:r>
              <a:rPr lang="en-US" sz="4000" dirty="0">
                <a:latin typeface="Times New Roman" panose="02020603050405020304" pitchFamily="18" charset="0"/>
                <a:cs typeface="Times New Roman" panose="02020603050405020304" pitchFamily="18" charset="0"/>
              </a:rPr>
              <a:t>Multidimensional housing insecurity: </a:t>
            </a:r>
            <a:br>
              <a:rPr lang="en-US" sz="4000" dirty="0">
                <a:latin typeface="Times New Roman" panose="02020603050405020304" pitchFamily="18" charset="0"/>
                <a:cs typeface="Times New Roman" panose="02020603050405020304" pitchFamily="18" charset="0"/>
              </a:rPr>
            </a:br>
            <a:r>
              <a:rPr lang="en-US" sz="4000" dirty="0">
                <a:latin typeface="Times New Roman" panose="02020603050405020304" pitchFamily="18" charset="0"/>
                <a:cs typeface="Times New Roman" panose="02020603050405020304" pitchFamily="18" charset="0"/>
              </a:rPr>
              <a:t>A new approach to measuring, understanding, and addressing problems among renters in the United States</a:t>
            </a:r>
          </a:p>
        </p:txBody>
      </p:sp>
      <p:sp>
        <p:nvSpPr>
          <p:cNvPr id="3" name="Subtitle 2">
            <a:extLst>
              <a:ext uri="{FF2B5EF4-FFF2-40B4-BE49-F238E27FC236}">
                <a16:creationId xmlns:a16="http://schemas.microsoft.com/office/drawing/2014/main" id="{7DE446CD-BE7D-3C48-A0DD-A48F129D9E57}"/>
              </a:ext>
            </a:extLst>
          </p:cNvPr>
          <p:cNvSpPr>
            <a:spLocks noGrp="1"/>
          </p:cNvSpPr>
          <p:nvPr>
            <p:ph type="subTitle" idx="1"/>
          </p:nvPr>
        </p:nvSpPr>
        <p:spPr/>
        <p:txBody>
          <a:bodyPr/>
          <a:lstStyle/>
          <a:p>
            <a:endParaRPr lang="en-US" dirty="0"/>
          </a:p>
          <a:p>
            <a:endParaRPr lang="en-US" dirty="0"/>
          </a:p>
          <a:p>
            <a:r>
              <a:rPr lang="en-US" dirty="0">
                <a:latin typeface="Times New Roman" panose="02020603050405020304" pitchFamily="18" charset="0"/>
                <a:cs typeface="Times New Roman" panose="02020603050405020304" pitchFamily="18" charset="0"/>
              </a:rPr>
              <a:t>By Giselle Routhier</a:t>
            </a:r>
          </a:p>
        </p:txBody>
      </p:sp>
    </p:spTree>
    <p:extLst>
      <p:ext uri="{BB962C8B-B14F-4D97-AF65-F5344CB8AC3E}">
        <p14:creationId xmlns:p14="http://schemas.microsoft.com/office/powerpoint/2010/main" val="39056042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0CC2F2-4E19-AA45-8317-EF969AB045C7}"/>
              </a:ext>
            </a:extLst>
          </p:cNvPr>
          <p:cNvSpPr>
            <a:spLocks noGrp="1"/>
          </p:cNvSpPr>
          <p:nvPr>
            <p:ph type="title"/>
          </p:nvPr>
        </p:nvSpPr>
        <p:spPr/>
        <p:txBody>
          <a:bodyPr>
            <a:normAutofit/>
          </a:bodyPr>
          <a:lstStyle/>
          <a:p>
            <a:r>
              <a:rPr lang="en-US" dirty="0">
                <a:latin typeface="Times New Roman" panose="02020603050405020304" pitchFamily="18" charset="0"/>
                <a:cs typeface="Times New Roman" panose="02020603050405020304" pitchFamily="18" charset="0"/>
              </a:rPr>
              <a:t>How do inequities manifest in experiences of housing insecurity?</a:t>
            </a:r>
          </a:p>
        </p:txBody>
      </p:sp>
      <p:sp>
        <p:nvSpPr>
          <p:cNvPr id="3" name="Content Placeholder 2">
            <a:extLst>
              <a:ext uri="{FF2B5EF4-FFF2-40B4-BE49-F238E27FC236}">
                <a16:creationId xmlns:a16="http://schemas.microsoft.com/office/drawing/2014/main" id="{10002AFB-C69C-8F43-BF04-592FC226A73E}"/>
              </a:ext>
            </a:extLst>
          </p:cNvPr>
          <p:cNvSpPr>
            <a:spLocks noGrp="1"/>
          </p:cNvSpPr>
          <p:nvPr>
            <p:ph idx="1"/>
          </p:nvPr>
        </p:nvSpPr>
        <p:spPr>
          <a:xfrm>
            <a:off x="838200" y="1825625"/>
            <a:ext cx="10515600" cy="4667250"/>
          </a:xfrm>
        </p:spPr>
        <p:txBody>
          <a:bodyPr>
            <a:normAutofit/>
          </a:bodyPr>
          <a:lstStyle/>
          <a:p>
            <a:pPr marL="0" indent="0">
              <a:buNone/>
            </a:pPr>
            <a:r>
              <a:rPr lang="en-US" sz="2400" dirty="0">
                <a:latin typeface="Times New Roman" panose="02020603050405020304" pitchFamily="18" charset="0"/>
                <a:cs typeface="Times New Roman" panose="02020603050405020304" pitchFamily="18" charset="0"/>
              </a:rPr>
              <a:t>Research Questions</a:t>
            </a:r>
          </a:p>
          <a:p>
            <a:pPr marL="914400" lvl="1" indent="-457200">
              <a:buFont typeface="+mj-lt"/>
              <a:buAutoNum type="arabicPeriod"/>
            </a:pPr>
            <a:r>
              <a:rPr lang="en-US" sz="1800" dirty="0">
                <a:latin typeface="Times New Roman" panose="02020603050405020304" pitchFamily="18" charset="0"/>
                <a:cs typeface="Times New Roman" panose="02020603050405020304" pitchFamily="18" charset="0"/>
              </a:rPr>
              <a:t>Among populations protected under Fair Housing, are there inequities in the severity and experiences of renter housing insecurity by protected status(es)?</a:t>
            </a:r>
          </a:p>
          <a:p>
            <a:pPr marL="914400" lvl="1" indent="-457200">
              <a:buFont typeface="+mj-lt"/>
              <a:buAutoNum type="arabicPeriod"/>
            </a:pPr>
            <a:r>
              <a:rPr lang="en-US" sz="1800" dirty="0">
                <a:latin typeface="Times New Roman" panose="02020603050405020304" pitchFamily="18" charset="0"/>
                <a:cs typeface="Times New Roman" panose="02020603050405020304" pitchFamily="18" charset="0"/>
              </a:rPr>
              <a:t>Do inequities vary by dimensions of housing insecurity? </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Methodology</a:t>
            </a:r>
          </a:p>
          <a:p>
            <a:pPr lvl="1"/>
            <a:r>
              <a:rPr lang="en-US" sz="1800" dirty="0">
                <a:latin typeface="Times New Roman" panose="02020603050405020304" pitchFamily="18" charset="0"/>
                <a:cs typeface="Times New Roman" panose="02020603050405020304" pitchFamily="18" charset="0"/>
              </a:rPr>
              <a:t>Assessed through a series of generalized linear regression models with a logit link function run on a weighted sample of renters from the 2017 American Housing Survey. </a:t>
            </a:r>
          </a:p>
          <a:p>
            <a:pPr lvl="1"/>
            <a:r>
              <a:rPr lang="en-US" sz="1800" dirty="0">
                <a:latin typeface="Times New Roman" panose="02020603050405020304" pitchFamily="18" charset="0"/>
                <a:cs typeface="Times New Roman" panose="02020603050405020304" pitchFamily="18" charset="0"/>
              </a:rPr>
              <a:t>Four models were run to predict housing insecurity as a function of fair housing protected status with each binary dependent variable measuring a dimension of housing insecurity. A fifth model was also run to understand inequities in multidimensional insecurity. </a:t>
            </a:r>
          </a:p>
        </p:txBody>
      </p:sp>
    </p:spTree>
    <p:extLst>
      <p:ext uri="{BB962C8B-B14F-4D97-AF65-F5344CB8AC3E}">
        <p14:creationId xmlns:p14="http://schemas.microsoft.com/office/powerpoint/2010/main" val="20086589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E8631D4-8555-9045-B318-79AE87EBA9DB}"/>
              </a:ext>
            </a:extLst>
          </p:cNvPr>
          <p:cNvSpPr/>
          <p:nvPr/>
        </p:nvSpPr>
        <p:spPr>
          <a:xfrm>
            <a:off x="492369" y="283066"/>
            <a:ext cx="8964430" cy="615553"/>
          </a:xfrm>
          <a:prstGeom prst="rect">
            <a:avLst/>
          </a:prstGeom>
        </p:spPr>
        <p:txBody>
          <a:bodyPr wrap="square">
            <a:spAutoFit/>
          </a:bodyPr>
          <a:lstStyle/>
          <a:p>
            <a:r>
              <a:rPr lang="en-US" dirty="0">
                <a:latin typeface="Times New Roman" panose="02020603050405020304" pitchFamily="18" charset="0"/>
                <a:ea typeface="Times New Roman" panose="02020603050405020304" pitchFamily="18" charset="0"/>
              </a:rPr>
              <a:t>Table 4. Summary of logistic regression analyses for variables predicting housing insecurity</a:t>
            </a:r>
          </a:p>
          <a:p>
            <a:endParaRPr lang="en-US" sz="1600" dirty="0">
              <a:effectLst/>
              <a:latin typeface="Times New Roman" panose="02020603050405020304" pitchFamily="18" charset="0"/>
              <a:ea typeface="Times New Roman" panose="02020603050405020304" pitchFamily="18" charset="0"/>
            </a:endParaRPr>
          </a:p>
        </p:txBody>
      </p:sp>
      <p:graphicFrame>
        <p:nvGraphicFramePr>
          <p:cNvPr id="9" name="Table 8">
            <a:extLst>
              <a:ext uri="{FF2B5EF4-FFF2-40B4-BE49-F238E27FC236}">
                <a16:creationId xmlns:a16="http://schemas.microsoft.com/office/drawing/2014/main" id="{8C9D4C42-65FB-D744-B862-BB45CDFF2305}"/>
              </a:ext>
            </a:extLst>
          </p:cNvPr>
          <p:cNvGraphicFramePr>
            <a:graphicFrameLocks noGrp="1"/>
          </p:cNvGraphicFramePr>
          <p:nvPr>
            <p:extLst>
              <p:ext uri="{D42A27DB-BD31-4B8C-83A1-F6EECF244321}">
                <p14:modId xmlns:p14="http://schemas.microsoft.com/office/powerpoint/2010/main" val="4061135297"/>
              </p:ext>
            </p:extLst>
          </p:nvPr>
        </p:nvGraphicFramePr>
        <p:xfrm>
          <a:off x="492369" y="689317"/>
          <a:ext cx="10789921" cy="5784978"/>
        </p:xfrm>
        <a:graphic>
          <a:graphicData uri="http://schemas.openxmlformats.org/drawingml/2006/table">
            <a:tbl>
              <a:tblPr firstRow="1" firstCol="1" bandRow="1"/>
              <a:tblGrid>
                <a:gridCol w="1543309">
                  <a:extLst>
                    <a:ext uri="{9D8B030D-6E8A-4147-A177-3AD203B41FA5}">
                      <a16:colId xmlns:a16="http://schemas.microsoft.com/office/drawing/2014/main" val="606307793"/>
                    </a:ext>
                  </a:extLst>
                </a:gridCol>
                <a:gridCol w="874640">
                  <a:extLst>
                    <a:ext uri="{9D8B030D-6E8A-4147-A177-3AD203B41FA5}">
                      <a16:colId xmlns:a16="http://schemas.microsoft.com/office/drawing/2014/main" val="4269189633"/>
                    </a:ext>
                  </a:extLst>
                </a:gridCol>
                <a:gridCol w="413413">
                  <a:extLst>
                    <a:ext uri="{9D8B030D-6E8A-4147-A177-3AD203B41FA5}">
                      <a16:colId xmlns:a16="http://schemas.microsoft.com/office/drawing/2014/main" val="2225786795"/>
                    </a:ext>
                  </a:extLst>
                </a:gridCol>
                <a:gridCol w="450194">
                  <a:extLst>
                    <a:ext uri="{9D8B030D-6E8A-4147-A177-3AD203B41FA5}">
                      <a16:colId xmlns:a16="http://schemas.microsoft.com/office/drawing/2014/main" val="937646179"/>
                    </a:ext>
                  </a:extLst>
                </a:gridCol>
                <a:gridCol w="904064">
                  <a:extLst>
                    <a:ext uri="{9D8B030D-6E8A-4147-A177-3AD203B41FA5}">
                      <a16:colId xmlns:a16="http://schemas.microsoft.com/office/drawing/2014/main" val="2197589062"/>
                    </a:ext>
                  </a:extLst>
                </a:gridCol>
                <a:gridCol w="422975">
                  <a:extLst>
                    <a:ext uri="{9D8B030D-6E8A-4147-A177-3AD203B41FA5}">
                      <a16:colId xmlns:a16="http://schemas.microsoft.com/office/drawing/2014/main" val="1126743384"/>
                    </a:ext>
                  </a:extLst>
                </a:gridCol>
                <a:gridCol w="447986">
                  <a:extLst>
                    <a:ext uri="{9D8B030D-6E8A-4147-A177-3AD203B41FA5}">
                      <a16:colId xmlns:a16="http://schemas.microsoft.com/office/drawing/2014/main" val="3798707706"/>
                    </a:ext>
                  </a:extLst>
                </a:gridCol>
                <a:gridCol w="898179">
                  <a:extLst>
                    <a:ext uri="{9D8B030D-6E8A-4147-A177-3AD203B41FA5}">
                      <a16:colId xmlns:a16="http://schemas.microsoft.com/office/drawing/2014/main" val="3166441642"/>
                    </a:ext>
                  </a:extLst>
                </a:gridCol>
                <a:gridCol w="422975">
                  <a:extLst>
                    <a:ext uri="{9D8B030D-6E8A-4147-A177-3AD203B41FA5}">
                      <a16:colId xmlns:a16="http://schemas.microsoft.com/office/drawing/2014/main" val="906618003"/>
                    </a:ext>
                  </a:extLst>
                </a:gridCol>
                <a:gridCol w="446515">
                  <a:extLst>
                    <a:ext uri="{9D8B030D-6E8A-4147-A177-3AD203B41FA5}">
                      <a16:colId xmlns:a16="http://schemas.microsoft.com/office/drawing/2014/main" val="109397054"/>
                    </a:ext>
                  </a:extLst>
                </a:gridCol>
                <a:gridCol w="898179">
                  <a:extLst>
                    <a:ext uri="{9D8B030D-6E8A-4147-A177-3AD203B41FA5}">
                      <a16:colId xmlns:a16="http://schemas.microsoft.com/office/drawing/2014/main" val="3158572494"/>
                    </a:ext>
                  </a:extLst>
                </a:gridCol>
                <a:gridCol w="623797">
                  <a:extLst>
                    <a:ext uri="{9D8B030D-6E8A-4147-A177-3AD203B41FA5}">
                      <a16:colId xmlns:a16="http://schemas.microsoft.com/office/drawing/2014/main" val="2017889252"/>
                    </a:ext>
                  </a:extLst>
                </a:gridCol>
                <a:gridCol w="542144">
                  <a:extLst>
                    <a:ext uri="{9D8B030D-6E8A-4147-A177-3AD203B41FA5}">
                      <a16:colId xmlns:a16="http://schemas.microsoft.com/office/drawing/2014/main" val="4183240363"/>
                    </a:ext>
                  </a:extLst>
                </a:gridCol>
                <a:gridCol w="913627">
                  <a:extLst>
                    <a:ext uri="{9D8B030D-6E8A-4147-A177-3AD203B41FA5}">
                      <a16:colId xmlns:a16="http://schemas.microsoft.com/office/drawing/2014/main" val="1664519934"/>
                    </a:ext>
                  </a:extLst>
                </a:gridCol>
                <a:gridCol w="497272">
                  <a:extLst>
                    <a:ext uri="{9D8B030D-6E8A-4147-A177-3AD203B41FA5}">
                      <a16:colId xmlns:a16="http://schemas.microsoft.com/office/drawing/2014/main" val="3839923809"/>
                    </a:ext>
                  </a:extLst>
                </a:gridCol>
                <a:gridCol w="490652">
                  <a:extLst>
                    <a:ext uri="{9D8B030D-6E8A-4147-A177-3AD203B41FA5}">
                      <a16:colId xmlns:a16="http://schemas.microsoft.com/office/drawing/2014/main" val="1365801979"/>
                    </a:ext>
                  </a:extLst>
                </a:gridCol>
              </a:tblGrid>
              <a:tr h="316960">
                <a:tc>
                  <a:txBody>
                    <a:bodyPr/>
                    <a:lstStyle/>
                    <a:p>
                      <a:endParaRPr lang="en-US" sz="1000" dirty="0">
                        <a:effectLst/>
                        <a:latin typeface="Times New Roman" panose="02020603050405020304" pitchFamily="18" charset="0"/>
                      </a:endParaRPr>
                    </a:p>
                  </a:txBody>
                  <a:tcPr marL="50987" marR="50987" marT="0" marB="0">
                    <a:lnL>
                      <a:noFill/>
                    </a:lnL>
                    <a:lnR>
                      <a:noFill/>
                    </a:lnR>
                    <a:lnT w="12700" cap="flat" cmpd="sng" algn="ctr">
                      <a:solidFill>
                        <a:srgbClr val="000000"/>
                      </a:solidFill>
                      <a:prstDash val="solid"/>
                      <a:round/>
                      <a:headEnd type="none" w="med" len="med"/>
                      <a:tailEnd type="none" w="med" len="med"/>
                    </a:lnT>
                    <a:lnB>
                      <a:noFill/>
                    </a:lnB>
                  </a:tcPr>
                </a:tc>
                <a:tc gridSpan="3">
                  <a:txBody>
                    <a:bodyPr/>
                    <a:lstStyle/>
                    <a:p>
                      <a:pPr marL="0" marR="0" algn="ctr">
                        <a:spcBef>
                          <a:spcPts val="0"/>
                        </a:spcBef>
                        <a:spcAft>
                          <a:spcPts val="0"/>
                        </a:spcAft>
                      </a:pPr>
                      <a:r>
                        <a:rPr lang="en-US" sz="1050" u="sng" dirty="0">
                          <a:effectLst/>
                          <a:latin typeface="Times New Roman" panose="02020603050405020304" pitchFamily="18" charset="0"/>
                          <a:ea typeface="MS Mincho" panose="02020609040205080304" pitchFamily="49" charset="-128"/>
                        </a:rPr>
                        <a:t>Unaffordability</a:t>
                      </a:r>
                      <a:endParaRPr lang="en-US" sz="1100" dirty="0">
                        <a:effectLst/>
                        <a:latin typeface="Times New Roman" panose="02020603050405020304" pitchFamily="18" charset="0"/>
                        <a:ea typeface="MS Mincho" panose="02020609040205080304" pitchFamily="49" charset="-128"/>
                      </a:endParaRPr>
                    </a:p>
                  </a:txBody>
                  <a:tcPr marL="50987" marR="50987"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gridSpan="3">
                  <a:txBody>
                    <a:bodyPr/>
                    <a:lstStyle/>
                    <a:p>
                      <a:pPr marL="0" marR="0" algn="ctr">
                        <a:spcBef>
                          <a:spcPts val="0"/>
                        </a:spcBef>
                        <a:spcAft>
                          <a:spcPts val="0"/>
                        </a:spcAft>
                      </a:pPr>
                      <a:r>
                        <a:rPr lang="en-US" sz="1050" u="sng">
                          <a:effectLst/>
                          <a:latin typeface="Times New Roman" panose="02020603050405020304" pitchFamily="18" charset="0"/>
                          <a:ea typeface="MS Mincho" panose="02020609040205080304" pitchFamily="49" charset="-128"/>
                        </a:rPr>
                        <a:t>Forced Moves</a:t>
                      </a:r>
                      <a:endParaRPr lang="en-US" sz="1100">
                        <a:effectLst/>
                        <a:latin typeface="Times New Roman" panose="02020603050405020304" pitchFamily="18" charset="0"/>
                        <a:ea typeface="MS Mincho" panose="02020609040205080304" pitchFamily="49" charset="-128"/>
                      </a:endParaRPr>
                    </a:p>
                  </a:txBody>
                  <a:tcPr marL="50987" marR="50987"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gridSpan="3">
                  <a:txBody>
                    <a:bodyPr/>
                    <a:lstStyle/>
                    <a:p>
                      <a:pPr marL="0" marR="0" algn="ctr">
                        <a:spcBef>
                          <a:spcPts val="0"/>
                        </a:spcBef>
                        <a:spcAft>
                          <a:spcPts val="0"/>
                        </a:spcAft>
                      </a:pPr>
                      <a:r>
                        <a:rPr lang="en-US" sz="1050" u="sng">
                          <a:effectLst/>
                          <a:latin typeface="Times New Roman" panose="02020603050405020304" pitchFamily="18" charset="0"/>
                          <a:ea typeface="MS Mincho" panose="02020609040205080304" pitchFamily="49" charset="-128"/>
                        </a:rPr>
                        <a:t>Crowding</a:t>
                      </a:r>
                      <a:endParaRPr lang="en-US" sz="1100">
                        <a:effectLst/>
                        <a:latin typeface="Times New Roman" panose="02020603050405020304" pitchFamily="18" charset="0"/>
                        <a:ea typeface="MS Mincho" panose="02020609040205080304" pitchFamily="49" charset="-128"/>
                      </a:endParaRPr>
                    </a:p>
                  </a:txBody>
                  <a:tcPr marL="50987" marR="50987"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gridSpan="3">
                  <a:txBody>
                    <a:bodyPr/>
                    <a:lstStyle/>
                    <a:p>
                      <a:pPr marL="0" marR="0" algn="ctr">
                        <a:spcBef>
                          <a:spcPts val="0"/>
                        </a:spcBef>
                        <a:spcAft>
                          <a:spcPts val="0"/>
                        </a:spcAft>
                      </a:pPr>
                      <a:r>
                        <a:rPr lang="en-US" sz="1050" u="sng">
                          <a:effectLst/>
                          <a:latin typeface="Times New Roman" panose="02020603050405020304" pitchFamily="18" charset="0"/>
                          <a:ea typeface="MS Mincho" panose="02020609040205080304" pitchFamily="49" charset="-128"/>
                        </a:rPr>
                        <a:t>Poor Physical Conditions</a:t>
                      </a:r>
                      <a:endParaRPr lang="en-US" sz="1100">
                        <a:effectLst/>
                        <a:latin typeface="Times New Roman" panose="02020603050405020304" pitchFamily="18" charset="0"/>
                        <a:ea typeface="MS Mincho" panose="02020609040205080304" pitchFamily="49" charset="-128"/>
                      </a:endParaRPr>
                    </a:p>
                  </a:txBody>
                  <a:tcPr marL="50987" marR="50987"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gridSpan="3">
                  <a:txBody>
                    <a:bodyPr/>
                    <a:lstStyle/>
                    <a:p>
                      <a:pPr marL="0" marR="0" algn="ctr">
                        <a:spcBef>
                          <a:spcPts val="0"/>
                        </a:spcBef>
                        <a:spcAft>
                          <a:spcPts val="0"/>
                        </a:spcAft>
                      </a:pPr>
                      <a:r>
                        <a:rPr lang="en-US" sz="1050" u="sng">
                          <a:effectLst/>
                          <a:latin typeface="Times New Roman" panose="02020603050405020304" pitchFamily="18" charset="0"/>
                          <a:ea typeface="MS Mincho" panose="02020609040205080304" pitchFamily="49" charset="-128"/>
                        </a:rPr>
                        <a:t>Multidimensional</a:t>
                      </a:r>
                      <a:endParaRPr lang="en-US" sz="1100">
                        <a:effectLst/>
                        <a:latin typeface="Times New Roman" panose="02020603050405020304" pitchFamily="18" charset="0"/>
                        <a:ea typeface="MS Mincho" panose="02020609040205080304" pitchFamily="49" charset="-128"/>
                      </a:endParaRPr>
                    </a:p>
                  </a:txBody>
                  <a:tcPr marL="50987" marR="50987"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54683031"/>
                  </a:ext>
                </a:extLst>
              </a:tr>
              <a:tr h="331395">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 </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gridSpan="2">
                  <a:txBody>
                    <a:bodyPr/>
                    <a:lstStyle/>
                    <a:p>
                      <a:pPr marL="0" marR="0" algn="ctr">
                        <a:spcBef>
                          <a:spcPts val="0"/>
                        </a:spcBef>
                        <a:spcAft>
                          <a:spcPts val="0"/>
                        </a:spcAft>
                      </a:pPr>
                      <a:r>
                        <a:rPr lang="en-US" sz="1050">
                          <a:effectLst/>
                          <a:latin typeface="Times New Roman" panose="02020603050405020304" pitchFamily="18" charset="0"/>
                          <a:ea typeface="MS Mincho" panose="02020609040205080304" pitchFamily="49" charset="-128"/>
                        </a:rPr>
                        <a:t>Coefficient</a:t>
                      </a:r>
                      <a:endParaRPr lang="en-US" sz="1100">
                        <a:effectLst/>
                        <a:latin typeface="Times New Roman" panose="02020603050405020304" pitchFamily="18" charset="0"/>
                        <a:ea typeface="MS Mincho" panose="02020609040205080304" pitchFamily="49" charset="-128"/>
                      </a:endParaRPr>
                    </a:p>
                    <a:p>
                      <a:pPr marL="0" marR="0" algn="ctr">
                        <a:spcBef>
                          <a:spcPts val="0"/>
                        </a:spcBef>
                        <a:spcAft>
                          <a:spcPts val="0"/>
                        </a:spcAft>
                      </a:pPr>
                      <a:r>
                        <a:rPr lang="en-US" sz="1050">
                          <a:effectLst/>
                          <a:latin typeface="Times New Roman" panose="02020603050405020304" pitchFamily="18" charset="0"/>
                          <a:ea typeface="MS Mincho" panose="02020609040205080304" pitchFamily="49" charset="-128"/>
                        </a:rPr>
                        <a:t>(Odds Ratio)</a:t>
                      </a:r>
                      <a:endParaRPr lang="en-US" sz="1100">
                        <a:effectLst/>
                        <a:latin typeface="Times New Roman" panose="02020603050405020304" pitchFamily="18" charset="0"/>
                        <a:ea typeface="MS Mincho" panose="02020609040205080304" pitchFamily="49" charset="-128"/>
                      </a:endParaRPr>
                    </a:p>
                  </a:txBody>
                  <a:tcPr marL="50987" marR="50987" marT="0" marB="0" anchor="b">
                    <a:lnL>
                      <a:noFill/>
                    </a:lnL>
                    <a:lnR>
                      <a:noFill/>
                    </a:lnR>
                    <a:lnT>
                      <a:noFill/>
                    </a:lnT>
                    <a:lnB>
                      <a:noFill/>
                    </a:lnB>
                  </a:tcPr>
                </a:tc>
                <a:tc hMerge="1">
                  <a:txBody>
                    <a:bodyPr/>
                    <a:lstStyle/>
                    <a:p>
                      <a:endParaRPr lang="en-US"/>
                    </a:p>
                  </a:txBody>
                  <a:tcPr/>
                </a:tc>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SE</a:t>
                      </a:r>
                      <a:endParaRPr lang="en-US" sz="1100">
                        <a:effectLst/>
                        <a:latin typeface="Times New Roman" panose="02020603050405020304" pitchFamily="18" charset="0"/>
                        <a:ea typeface="MS Mincho" panose="02020609040205080304" pitchFamily="49" charset="-128"/>
                      </a:endParaRPr>
                    </a:p>
                  </a:txBody>
                  <a:tcPr marL="50987" marR="50987" marT="0" marB="0" anchor="b">
                    <a:lnL>
                      <a:noFill/>
                    </a:lnL>
                    <a:lnR>
                      <a:noFill/>
                    </a:lnR>
                    <a:lnT>
                      <a:noFill/>
                    </a:lnT>
                    <a:lnB>
                      <a:noFill/>
                    </a:lnB>
                  </a:tcPr>
                </a:tc>
                <a:tc gridSpan="2">
                  <a:txBody>
                    <a:bodyPr/>
                    <a:lstStyle/>
                    <a:p>
                      <a:pPr marL="0" marR="0" algn="ctr">
                        <a:spcBef>
                          <a:spcPts val="0"/>
                        </a:spcBef>
                        <a:spcAft>
                          <a:spcPts val="0"/>
                        </a:spcAft>
                      </a:pPr>
                      <a:r>
                        <a:rPr lang="en-US" sz="1050">
                          <a:effectLst/>
                          <a:latin typeface="Times New Roman" panose="02020603050405020304" pitchFamily="18" charset="0"/>
                          <a:ea typeface="MS Mincho" panose="02020609040205080304" pitchFamily="49" charset="-128"/>
                        </a:rPr>
                        <a:t>Coefficient</a:t>
                      </a:r>
                      <a:endParaRPr lang="en-US" sz="1100">
                        <a:effectLst/>
                        <a:latin typeface="Times New Roman" panose="02020603050405020304" pitchFamily="18" charset="0"/>
                        <a:ea typeface="MS Mincho" panose="02020609040205080304" pitchFamily="49" charset="-128"/>
                      </a:endParaRPr>
                    </a:p>
                    <a:p>
                      <a:pPr marL="0" marR="0" algn="ctr">
                        <a:spcBef>
                          <a:spcPts val="0"/>
                        </a:spcBef>
                        <a:spcAft>
                          <a:spcPts val="0"/>
                        </a:spcAft>
                      </a:pPr>
                      <a:r>
                        <a:rPr lang="en-US" sz="1050">
                          <a:effectLst/>
                          <a:latin typeface="Times New Roman" panose="02020603050405020304" pitchFamily="18" charset="0"/>
                          <a:ea typeface="MS Mincho" panose="02020609040205080304" pitchFamily="49" charset="-128"/>
                        </a:rPr>
                        <a:t>(Odds Ratio)</a:t>
                      </a:r>
                      <a:endParaRPr lang="en-US" sz="1100">
                        <a:effectLst/>
                        <a:latin typeface="Times New Roman" panose="02020603050405020304" pitchFamily="18" charset="0"/>
                        <a:ea typeface="MS Mincho" panose="02020609040205080304" pitchFamily="49" charset="-128"/>
                      </a:endParaRPr>
                    </a:p>
                  </a:txBody>
                  <a:tcPr marL="50987" marR="50987" marT="0" marB="0" anchor="b">
                    <a:lnL>
                      <a:noFill/>
                    </a:lnL>
                    <a:lnR>
                      <a:noFill/>
                    </a:lnR>
                    <a:lnT>
                      <a:noFill/>
                    </a:lnT>
                    <a:lnB>
                      <a:noFill/>
                    </a:lnB>
                  </a:tcPr>
                </a:tc>
                <a:tc hMerge="1">
                  <a:txBody>
                    <a:bodyPr/>
                    <a:lstStyle/>
                    <a:p>
                      <a:endParaRPr lang="en-US"/>
                    </a:p>
                  </a:txBody>
                  <a:tcPr/>
                </a:tc>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SE</a:t>
                      </a:r>
                      <a:endParaRPr lang="en-US" sz="1100">
                        <a:effectLst/>
                        <a:latin typeface="Times New Roman" panose="02020603050405020304" pitchFamily="18" charset="0"/>
                        <a:ea typeface="MS Mincho" panose="02020609040205080304" pitchFamily="49" charset="-128"/>
                      </a:endParaRPr>
                    </a:p>
                  </a:txBody>
                  <a:tcPr marL="50987" marR="50987" marT="0" marB="0" anchor="b">
                    <a:lnL>
                      <a:noFill/>
                    </a:lnL>
                    <a:lnR>
                      <a:noFill/>
                    </a:lnR>
                    <a:lnT>
                      <a:noFill/>
                    </a:lnT>
                    <a:lnB>
                      <a:noFill/>
                    </a:lnB>
                  </a:tcPr>
                </a:tc>
                <a:tc gridSpan="2">
                  <a:txBody>
                    <a:bodyPr/>
                    <a:lstStyle/>
                    <a:p>
                      <a:pPr marL="0" marR="0" algn="ctr">
                        <a:spcBef>
                          <a:spcPts val="0"/>
                        </a:spcBef>
                        <a:spcAft>
                          <a:spcPts val="0"/>
                        </a:spcAft>
                      </a:pPr>
                      <a:r>
                        <a:rPr lang="en-US" sz="1050">
                          <a:effectLst/>
                          <a:latin typeface="Times New Roman" panose="02020603050405020304" pitchFamily="18" charset="0"/>
                          <a:ea typeface="MS Mincho" panose="02020609040205080304" pitchFamily="49" charset="-128"/>
                        </a:rPr>
                        <a:t>Coefficient</a:t>
                      </a:r>
                      <a:endParaRPr lang="en-US" sz="1100">
                        <a:effectLst/>
                        <a:latin typeface="Times New Roman" panose="02020603050405020304" pitchFamily="18" charset="0"/>
                        <a:ea typeface="MS Mincho" panose="02020609040205080304" pitchFamily="49" charset="-128"/>
                      </a:endParaRPr>
                    </a:p>
                    <a:p>
                      <a:pPr marL="0" marR="0" algn="ctr">
                        <a:spcBef>
                          <a:spcPts val="0"/>
                        </a:spcBef>
                        <a:spcAft>
                          <a:spcPts val="0"/>
                        </a:spcAft>
                      </a:pPr>
                      <a:r>
                        <a:rPr lang="en-US" sz="1050">
                          <a:effectLst/>
                          <a:latin typeface="Times New Roman" panose="02020603050405020304" pitchFamily="18" charset="0"/>
                          <a:ea typeface="MS Mincho" panose="02020609040205080304" pitchFamily="49" charset="-128"/>
                        </a:rPr>
                        <a:t>(Odds Ratio)</a:t>
                      </a:r>
                      <a:endParaRPr lang="en-US" sz="1100">
                        <a:effectLst/>
                        <a:latin typeface="Times New Roman" panose="02020603050405020304" pitchFamily="18" charset="0"/>
                        <a:ea typeface="MS Mincho" panose="02020609040205080304" pitchFamily="49" charset="-128"/>
                      </a:endParaRPr>
                    </a:p>
                  </a:txBody>
                  <a:tcPr marL="50987" marR="50987" marT="0" marB="0" anchor="b">
                    <a:lnL>
                      <a:noFill/>
                    </a:lnL>
                    <a:lnR>
                      <a:noFill/>
                    </a:lnR>
                    <a:lnT>
                      <a:noFill/>
                    </a:lnT>
                    <a:lnB>
                      <a:noFill/>
                    </a:lnB>
                  </a:tcPr>
                </a:tc>
                <a:tc hMerge="1">
                  <a:txBody>
                    <a:bodyPr/>
                    <a:lstStyle/>
                    <a:p>
                      <a:endParaRPr lang="en-US"/>
                    </a:p>
                  </a:txBody>
                  <a:tcPr/>
                </a:tc>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SE</a:t>
                      </a:r>
                      <a:endParaRPr lang="en-US" sz="1100">
                        <a:effectLst/>
                        <a:latin typeface="Times New Roman" panose="02020603050405020304" pitchFamily="18" charset="0"/>
                        <a:ea typeface="MS Mincho" panose="02020609040205080304" pitchFamily="49" charset="-128"/>
                      </a:endParaRPr>
                    </a:p>
                  </a:txBody>
                  <a:tcPr marL="50987" marR="50987" marT="0" marB="0" anchor="b">
                    <a:lnL>
                      <a:noFill/>
                    </a:lnL>
                    <a:lnR>
                      <a:noFill/>
                    </a:lnR>
                    <a:lnT>
                      <a:noFill/>
                    </a:lnT>
                    <a:lnB>
                      <a:noFill/>
                    </a:lnB>
                  </a:tcPr>
                </a:tc>
                <a:tc gridSpan="2">
                  <a:txBody>
                    <a:bodyPr/>
                    <a:lstStyle/>
                    <a:p>
                      <a:pPr marL="0" marR="0" algn="ctr">
                        <a:spcBef>
                          <a:spcPts val="0"/>
                        </a:spcBef>
                        <a:spcAft>
                          <a:spcPts val="0"/>
                        </a:spcAft>
                      </a:pPr>
                      <a:r>
                        <a:rPr lang="en-US" sz="1050">
                          <a:effectLst/>
                          <a:latin typeface="Times New Roman" panose="02020603050405020304" pitchFamily="18" charset="0"/>
                          <a:ea typeface="MS Mincho" panose="02020609040205080304" pitchFamily="49" charset="-128"/>
                        </a:rPr>
                        <a:t>Coefficient</a:t>
                      </a:r>
                      <a:endParaRPr lang="en-US" sz="1100">
                        <a:effectLst/>
                        <a:latin typeface="Times New Roman" panose="02020603050405020304" pitchFamily="18" charset="0"/>
                        <a:ea typeface="MS Mincho" panose="02020609040205080304" pitchFamily="49" charset="-128"/>
                      </a:endParaRPr>
                    </a:p>
                    <a:p>
                      <a:pPr marL="0" marR="0" algn="ctr">
                        <a:spcBef>
                          <a:spcPts val="0"/>
                        </a:spcBef>
                        <a:spcAft>
                          <a:spcPts val="0"/>
                        </a:spcAft>
                      </a:pPr>
                      <a:r>
                        <a:rPr lang="en-US" sz="1050">
                          <a:effectLst/>
                          <a:latin typeface="Times New Roman" panose="02020603050405020304" pitchFamily="18" charset="0"/>
                          <a:ea typeface="MS Mincho" panose="02020609040205080304" pitchFamily="49" charset="-128"/>
                        </a:rPr>
                        <a:t>(Odds Ratio)</a:t>
                      </a:r>
                      <a:endParaRPr lang="en-US" sz="1100">
                        <a:effectLst/>
                        <a:latin typeface="Times New Roman" panose="02020603050405020304" pitchFamily="18" charset="0"/>
                        <a:ea typeface="MS Mincho" panose="02020609040205080304" pitchFamily="49" charset="-128"/>
                      </a:endParaRPr>
                    </a:p>
                  </a:txBody>
                  <a:tcPr marL="50987" marR="50987" marT="0" marB="0" anchor="b">
                    <a:lnL>
                      <a:noFill/>
                    </a:lnL>
                    <a:lnR>
                      <a:noFill/>
                    </a:lnR>
                    <a:lnT>
                      <a:noFill/>
                    </a:lnT>
                    <a:lnB>
                      <a:noFill/>
                    </a:lnB>
                  </a:tcPr>
                </a:tc>
                <a:tc hMerge="1">
                  <a:txBody>
                    <a:bodyPr/>
                    <a:lstStyle/>
                    <a:p>
                      <a:endParaRPr lang="en-US"/>
                    </a:p>
                  </a:txBody>
                  <a:tcPr/>
                </a:tc>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SE</a:t>
                      </a:r>
                      <a:endParaRPr lang="en-US" sz="1100">
                        <a:effectLst/>
                        <a:latin typeface="Times New Roman" panose="02020603050405020304" pitchFamily="18" charset="0"/>
                        <a:ea typeface="MS Mincho" panose="02020609040205080304" pitchFamily="49" charset="-128"/>
                      </a:endParaRPr>
                    </a:p>
                  </a:txBody>
                  <a:tcPr marL="50987" marR="50987" marT="0" marB="0" anchor="b">
                    <a:lnL>
                      <a:noFill/>
                    </a:lnL>
                    <a:lnR>
                      <a:noFill/>
                    </a:lnR>
                    <a:lnT>
                      <a:noFill/>
                    </a:lnT>
                    <a:lnB>
                      <a:noFill/>
                    </a:lnB>
                  </a:tcPr>
                </a:tc>
                <a:tc gridSpan="2">
                  <a:txBody>
                    <a:bodyPr/>
                    <a:lstStyle/>
                    <a:p>
                      <a:pPr marL="0" marR="0" algn="ctr">
                        <a:spcBef>
                          <a:spcPts val="0"/>
                        </a:spcBef>
                        <a:spcAft>
                          <a:spcPts val="0"/>
                        </a:spcAft>
                      </a:pPr>
                      <a:r>
                        <a:rPr lang="en-US" sz="1050">
                          <a:effectLst/>
                          <a:latin typeface="Times New Roman" panose="02020603050405020304" pitchFamily="18" charset="0"/>
                          <a:ea typeface="MS Mincho" panose="02020609040205080304" pitchFamily="49" charset="-128"/>
                        </a:rPr>
                        <a:t>Coefficient</a:t>
                      </a:r>
                      <a:endParaRPr lang="en-US" sz="1100">
                        <a:effectLst/>
                        <a:latin typeface="Times New Roman" panose="02020603050405020304" pitchFamily="18" charset="0"/>
                        <a:ea typeface="MS Mincho" panose="02020609040205080304" pitchFamily="49" charset="-128"/>
                      </a:endParaRPr>
                    </a:p>
                    <a:p>
                      <a:pPr marL="0" marR="0" algn="ctr">
                        <a:spcBef>
                          <a:spcPts val="0"/>
                        </a:spcBef>
                        <a:spcAft>
                          <a:spcPts val="0"/>
                        </a:spcAft>
                      </a:pPr>
                      <a:r>
                        <a:rPr lang="en-US" sz="1050">
                          <a:effectLst/>
                          <a:latin typeface="Times New Roman" panose="02020603050405020304" pitchFamily="18" charset="0"/>
                          <a:ea typeface="MS Mincho" panose="02020609040205080304" pitchFamily="49" charset="-128"/>
                        </a:rPr>
                        <a:t>(Odds Ratio)</a:t>
                      </a:r>
                      <a:endParaRPr lang="en-US" sz="1100">
                        <a:effectLst/>
                        <a:latin typeface="Times New Roman" panose="02020603050405020304" pitchFamily="18" charset="0"/>
                        <a:ea typeface="MS Mincho" panose="02020609040205080304" pitchFamily="49" charset="-128"/>
                      </a:endParaRPr>
                    </a:p>
                  </a:txBody>
                  <a:tcPr marL="50987" marR="50987" marT="0" marB="0" anchor="b">
                    <a:lnL>
                      <a:noFill/>
                    </a:lnL>
                    <a:lnR>
                      <a:noFill/>
                    </a:lnR>
                    <a:lnT>
                      <a:noFill/>
                    </a:lnT>
                    <a:lnB>
                      <a:noFill/>
                    </a:lnB>
                  </a:tcPr>
                </a:tc>
                <a:tc hMerge="1">
                  <a:txBody>
                    <a:bodyPr/>
                    <a:lstStyle/>
                    <a:p>
                      <a:endParaRPr lang="en-US"/>
                    </a:p>
                  </a:txBody>
                  <a:tcPr/>
                </a:tc>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SE</a:t>
                      </a:r>
                      <a:endParaRPr lang="en-US" sz="1100">
                        <a:effectLst/>
                        <a:latin typeface="Times New Roman" panose="02020603050405020304" pitchFamily="18" charset="0"/>
                        <a:ea typeface="MS Mincho" panose="02020609040205080304" pitchFamily="49" charset="-128"/>
                      </a:endParaRPr>
                    </a:p>
                  </a:txBody>
                  <a:tcPr marL="50987" marR="50987" marT="0" marB="0" anchor="b">
                    <a:lnL>
                      <a:noFill/>
                    </a:lnL>
                    <a:lnR>
                      <a:noFill/>
                    </a:lnR>
                    <a:lnT>
                      <a:noFill/>
                    </a:lnT>
                    <a:lnB>
                      <a:noFill/>
                    </a:lnB>
                  </a:tcPr>
                </a:tc>
                <a:extLst>
                  <a:ext uri="{0D108BD9-81ED-4DB2-BD59-A6C34878D82A}">
                    <a16:rowId xmlns:a16="http://schemas.microsoft.com/office/drawing/2014/main" val="1091049379"/>
                  </a:ext>
                </a:extLst>
              </a:tr>
              <a:tr h="165698">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 </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 </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 </a:t>
                      </a:r>
                      <a:endParaRPr lang="en-US" sz="1100">
                        <a:effectLst/>
                        <a:latin typeface="Times New Roman" panose="02020603050405020304" pitchFamily="18" charset="0"/>
                        <a:ea typeface="MS Mincho" panose="02020609040205080304" pitchFamily="49" charset="-128"/>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 </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 </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 </a:t>
                      </a:r>
                      <a:endParaRPr lang="en-US" sz="1100">
                        <a:effectLst/>
                        <a:latin typeface="Times New Roman" panose="02020603050405020304" pitchFamily="18" charset="0"/>
                        <a:ea typeface="MS Mincho" panose="02020609040205080304" pitchFamily="49" charset="-128"/>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 </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 </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 </a:t>
                      </a:r>
                      <a:endParaRPr lang="en-US" sz="1100">
                        <a:effectLst/>
                        <a:latin typeface="Times New Roman" panose="02020603050405020304" pitchFamily="18" charset="0"/>
                        <a:ea typeface="MS Mincho" panose="02020609040205080304" pitchFamily="49" charset="-128"/>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 </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 </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 </a:t>
                      </a:r>
                      <a:endParaRPr lang="en-US" sz="1100">
                        <a:effectLst/>
                        <a:latin typeface="Times New Roman" panose="02020603050405020304" pitchFamily="18" charset="0"/>
                        <a:ea typeface="MS Mincho" panose="02020609040205080304" pitchFamily="49" charset="-128"/>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 </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 </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 </a:t>
                      </a:r>
                      <a:endParaRPr lang="en-US" sz="1100">
                        <a:effectLst/>
                        <a:latin typeface="Times New Roman" panose="02020603050405020304" pitchFamily="18" charset="0"/>
                        <a:ea typeface="MS Mincho" panose="02020609040205080304" pitchFamily="49" charset="-128"/>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 </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extLst>
                  <a:ext uri="{0D108BD9-81ED-4DB2-BD59-A6C34878D82A}">
                    <a16:rowId xmlns:a16="http://schemas.microsoft.com/office/drawing/2014/main" val="732875296"/>
                  </a:ext>
                </a:extLst>
              </a:tr>
              <a:tr h="331395">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Black</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0.28</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(1.32)</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a:t>
                      </a:r>
                      <a:endParaRPr lang="en-US" sz="1100">
                        <a:effectLst/>
                        <a:latin typeface="Times New Roman" panose="02020603050405020304" pitchFamily="18" charset="0"/>
                        <a:ea typeface="MS Mincho" panose="02020609040205080304" pitchFamily="49" charset="-128"/>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0.04</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-0.02</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(0.98)</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endParaRPr lang="en-US" sz="1000">
                        <a:effectLst/>
                        <a:latin typeface="Times New Roman" panose="02020603050405020304" pitchFamily="18" charset="0"/>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0.12</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0.30</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(1.35)</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a:t>
                      </a:r>
                      <a:endParaRPr lang="en-US" sz="1100">
                        <a:effectLst/>
                        <a:latin typeface="Times New Roman" panose="02020603050405020304" pitchFamily="18" charset="0"/>
                        <a:ea typeface="MS Mincho" panose="02020609040205080304" pitchFamily="49" charset="-128"/>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0.10</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0.20</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(1.22)</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a:t>
                      </a:r>
                      <a:endParaRPr lang="en-US" sz="1100">
                        <a:effectLst/>
                        <a:latin typeface="Times New Roman" panose="02020603050405020304" pitchFamily="18" charset="0"/>
                        <a:ea typeface="MS Mincho" panose="02020609040205080304" pitchFamily="49" charset="-128"/>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0.07</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0.27</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(1.31)</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a:t>
                      </a:r>
                      <a:endParaRPr lang="en-US" sz="1100">
                        <a:effectLst/>
                        <a:latin typeface="Times New Roman" panose="02020603050405020304" pitchFamily="18" charset="0"/>
                        <a:ea typeface="MS Mincho" panose="02020609040205080304" pitchFamily="49" charset="-128"/>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0.07</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extLst>
                  <a:ext uri="{0D108BD9-81ED-4DB2-BD59-A6C34878D82A}">
                    <a16:rowId xmlns:a16="http://schemas.microsoft.com/office/drawing/2014/main" val="3348199433"/>
                  </a:ext>
                </a:extLst>
              </a:tr>
              <a:tr h="331395">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Asian</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0.26</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(1.30)</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a:t>
                      </a:r>
                      <a:endParaRPr lang="en-US" sz="1100">
                        <a:effectLst/>
                        <a:latin typeface="Times New Roman" panose="02020603050405020304" pitchFamily="18" charset="0"/>
                        <a:ea typeface="MS Mincho" panose="02020609040205080304" pitchFamily="49" charset="-128"/>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0.08</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-0.27</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(0.76)</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endParaRPr lang="en-US" sz="1000">
                        <a:effectLst/>
                        <a:latin typeface="Times New Roman" panose="02020603050405020304" pitchFamily="18" charset="0"/>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0.23</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0.04</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(1.04)</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endParaRPr lang="en-US" sz="1000">
                        <a:effectLst/>
                        <a:latin typeface="Times New Roman" panose="02020603050405020304" pitchFamily="18" charset="0"/>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0.17</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-0.27</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(0.77)</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 p=0.51</a:t>
                      </a:r>
                      <a:endParaRPr lang="en-US" sz="1100">
                        <a:effectLst/>
                        <a:latin typeface="Times New Roman" panose="02020603050405020304" pitchFamily="18" charset="0"/>
                        <a:ea typeface="MS Mincho" panose="02020609040205080304" pitchFamily="49" charset="-128"/>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0.14</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-0.29</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(0.75)</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a:t>
                      </a:r>
                      <a:endParaRPr lang="en-US" sz="1100">
                        <a:effectLst/>
                        <a:latin typeface="Times New Roman" panose="02020603050405020304" pitchFamily="18" charset="0"/>
                        <a:ea typeface="MS Mincho" panose="02020609040205080304" pitchFamily="49" charset="-128"/>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0.14</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extLst>
                  <a:ext uri="{0D108BD9-81ED-4DB2-BD59-A6C34878D82A}">
                    <a16:rowId xmlns:a16="http://schemas.microsoft.com/office/drawing/2014/main" val="1248334472"/>
                  </a:ext>
                </a:extLst>
              </a:tr>
              <a:tr h="331395">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American Indian/Alaska Native</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0.06</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(1.07)</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endParaRPr lang="en-US" sz="1000">
                        <a:effectLst/>
                        <a:latin typeface="Times New Roman" panose="02020603050405020304" pitchFamily="18" charset="0"/>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0.13</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0.40</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(1.50)</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endParaRPr lang="en-US" sz="1000">
                        <a:effectLst/>
                        <a:latin typeface="Times New Roman" panose="02020603050405020304" pitchFamily="18" charset="0"/>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dirty="0">
                          <a:effectLst/>
                          <a:latin typeface="Times New Roman" panose="02020603050405020304" pitchFamily="18" charset="0"/>
                          <a:ea typeface="MS Mincho" panose="02020609040205080304" pitchFamily="49" charset="-128"/>
                        </a:rPr>
                        <a:t>0.31</a:t>
                      </a:r>
                      <a:endParaRPr lang="en-US" sz="1100" dirty="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0.71</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(2.03)</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a:t>
                      </a:r>
                      <a:endParaRPr lang="en-US" sz="1100">
                        <a:effectLst/>
                        <a:latin typeface="Times New Roman" panose="02020603050405020304" pitchFamily="18" charset="0"/>
                        <a:ea typeface="MS Mincho" panose="02020609040205080304" pitchFamily="49" charset="-128"/>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0.22</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0.34</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(1.40)</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endParaRPr lang="en-US" sz="1000">
                        <a:effectLst/>
                        <a:latin typeface="Times New Roman" panose="02020603050405020304" pitchFamily="18" charset="0"/>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0.18</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0.56</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(1.75)</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a:t>
                      </a:r>
                      <a:endParaRPr lang="en-US" sz="1100">
                        <a:effectLst/>
                        <a:latin typeface="Times New Roman" panose="02020603050405020304" pitchFamily="18" charset="0"/>
                        <a:ea typeface="MS Mincho" panose="02020609040205080304" pitchFamily="49" charset="-128"/>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0.18</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extLst>
                  <a:ext uri="{0D108BD9-81ED-4DB2-BD59-A6C34878D82A}">
                    <a16:rowId xmlns:a16="http://schemas.microsoft.com/office/drawing/2014/main" val="3418189243"/>
                  </a:ext>
                </a:extLst>
              </a:tr>
              <a:tr h="331395">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Hawaiian/Pacific Islander</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0.18</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(1.19)</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endParaRPr lang="en-US" sz="1000">
                        <a:effectLst/>
                        <a:latin typeface="Times New Roman" panose="02020603050405020304" pitchFamily="18" charset="0"/>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0.21</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0.40</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(1.50)</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endParaRPr lang="en-US" sz="1000">
                        <a:effectLst/>
                        <a:latin typeface="Times New Roman" panose="02020603050405020304" pitchFamily="18" charset="0"/>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0.46</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dirty="0">
                          <a:effectLst/>
                          <a:latin typeface="Times New Roman" panose="02020603050405020304" pitchFamily="18" charset="0"/>
                          <a:ea typeface="MS Mincho" panose="02020609040205080304" pitchFamily="49" charset="-128"/>
                        </a:rPr>
                        <a:t>0.69</a:t>
                      </a:r>
                      <a:endParaRPr lang="en-US" sz="1100" dirty="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dirty="0">
                          <a:effectLst/>
                          <a:latin typeface="Times New Roman" panose="02020603050405020304" pitchFamily="18" charset="0"/>
                          <a:ea typeface="MS Mincho" panose="02020609040205080304" pitchFamily="49" charset="-128"/>
                        </a:rPr>
                        <a:t>(1.99)</a:t>
                      </a:r>
                      <a:endParaRPr lang="en-US" sz="1100" dirty="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a:t>
                      </a:r>
                      <a:endParaRPr lang="en-US" sz="1100">
                        <a:effectLst/>
                        <a:latin typeface="Times New Roman" panose="02020603050405020304" pitchFamily="18" charset="0"/>
                        <a:ea typeface="MS Mincho" panose="02020609040205080304" pitchFamily="49" charset="-128"/>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0.28</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-.039</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(0.68)</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endParaRPr lang="en-US" sz="1000">
                        <a:effectLst/>
                        <a:latin typeface="Times New Roman" panose="02020603050405020304" pitchFamily="18" charset="0"/>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0.41</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-0.19</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(0.83)</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endParaRPr lang="en-US" sz="1000">
                        <a:effectLst/>
                        <a:latin typeface="Times New Roman" panose="02020603050405020304" pitchFamily="18" charset="0"/>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0.34</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extLst>
                  <a:ext uri="{0D108BD9-81ED-4DB2-BD59-A6C34878D82A}">
                    <a16:rowId xmlns:a16="http://schemas.microsoft.com/office/drawing/2014/main" val="1091075404"/>
                  </a:ext>
                </a:extLst>
              </a:tr>
              <a:tr h="331395">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More than one race</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-0.03</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(0.97)</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endParaRPr lang="en-US" sz="1000">
                        <a:effectLst/>
                        <a:latin typeface="Times New Roman" panose="02020603050405020304" pitchFamily="18" charset="0"/>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0.12</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0.19</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(1.20)</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endParaRPr lang="en-US" sz="1000">
                        <a:effectLst/>
                        <a:latin typeface="Times New Roman" panose="02020603050405020304" pitchFamily="18" charset="0"/>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0.26</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dirty="0">
                          <a:effectLst/>
                          <a:latin typeface="Times New Roman" panose="02020603050405020304" pitchFamily="18" charset="0"/>
                          <a:ea typeface="MS Mincho" panose="02020609040205080304" pitchFamily="49" charset="-128"/>
                        </a:rPr>
                        <a:t>0.24</a:t>
                      </a:r>
                      <a:endParaRPr lang="en-US" sz="1100" dirty="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dirty="0">
                          <a:effectLst/>
                          <a:latin typeface="Times New Roman" panose="02020603050405020304" pitchFamily="18" charset="0"/>
                          <a:ea typeface="MS Mincho" panose="02020609040205080304" pitchFamily="49" charset="-128"/>
                        </a:rPr>
                        <a:t>(1.27)</a:t>
                      </a:r>
                      <a:endParaRPr lang="en-US" sz="1100" dirty="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endParaRPr lang="en-US" sz="1000">
                        <a:effectLst/>
                        <a:latin typeface="Times New Roman" panose="02020603050405020304" pitchFamily="18" charset="0"/>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0.26</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0.32</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(1.37)</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a:t>
                      </a:r>
                      <a:endParaRPr lang="en-US" sz="1100">
                        <a:effectLst/>
                        <a:latin typeface="Times New Roman" panose="02020603050405020304" pitchFamily="18" charset="0"/>
                        <a:ea typeface="MS Mincho" panose="02020609040205080304" pitchFamily="49" charset="-128"/>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0.16</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-0.01</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(0.99)</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endParaRPr lang="en-US" sz="1000">
                        <a:effectLst/>
                        <a:latin typeface="Times New Roman" panose="02020603050405020304" pitchFamily="18" charset="0"/>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0.19</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extLst>
                  <a:ext uri="{0D108BD9-81ED-4DB2-BD59-A6C34878D82A}">
                    <a16:rowId xmlns:a16="http://schemas.microsoft.com/office/drawing/2014/main" val="4154074433"/>
                  </a:ext>
                </a:extLst>
              </a:tr>
              <a:tr h="331395">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Hispanic</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0.31</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(1.36)</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a:t>
                      </a:r>
                      <a:endParaRPr lang="en-US" sz="1100">
                        <a:effectLst/>
                        <a:latin typeface="Times New Roman" panose="02020603050405020304" pitchFamily="18" charset="0"/>
                        <a:ea typeface="MS Mincho" panose="02020609040205080304" pitchFamily="49" charset="-128"/>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0.05</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-0.04</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(0.96)</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endParaRPr lang="en-US" sz="1000">
                        <a:effectLst/>
                        <a:latin typeface="Times New Roman" panose="02020603050405020304" pitchFamily="18" charset="0"/>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0.14</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0.55</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(1.73)</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a:t>
                      </a:r>
                      <a:endParaRPr lang="en-US" sz="1100">
                        <a:effectLst/>
                        <a:latin typeface="Times New Roman" panose="02020603050405020304" pitchFamily="18" charset="0"/>
                        <a:ea typeface="MS Mincho" panose="02020609040205080304" pitchFamily="49" charset="-128"/>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0.10</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0.13</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(1.14)</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endParaRPr lang="en-US" sz="1000">
                        <a:effectLst/>
                        <a:latin typeface="Times New Roman" panose="02020603050405020304" pitchFamily="18" charset="0"/>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0.08</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0.36</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(1.44)</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a:t>
                      </a:r>
                      <a:endParaRPr lang="en-US" sz="1100">
                        <a:effectLst/>
                        <a:latin typeface="Times New Roman" panose="02020603050405020304" pitchFamily="18" charset="0"/>
                        <a:ea typeface="MS Mincho" panose="02020609040205080304" pitchFamily="49" charset="-128"/>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0.08</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extLst>
                  <a:ext uri="{0D108BD9-81ED-4DB2-BD59-A6C34878D82A}">
                    <a16:rowId xmlns:a16="http://schemas.microsoft.com/office/drawing/2014/main" val="2272076013"/>
                  </a:ext>
                </a:extLst>
              </a:tr>
              <a:tr h="331395">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Single Female</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0.91</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(2.48)</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a:t>
                      </a:r>
                      <a:endParaRPr lang="en-US" sz="1100">
                        <a:effectLst/>
                        <a:latin typeface="Times New Roman" panose="02020603050405020304" pitchFamily="18" charset="0"/>
                        <a:ea typeface="MS Mincho" panose="02020609040205080304" pitchFamily="49" charset="-128"/>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0.04</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-0.06</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(0.94)</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endParaRPr lang="en-US" sz="1000">
                        <a:effectLst/>
                        <a:latin typeface="Times New Roman" panose="02020603050405020304" pitchFamily="18" charset="0"/>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0.11</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-2.28</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(0.10)</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a:t>
                      </a:r>
                      <a:endParaRPr lang="en-US" sz="1100">
                        <a:effectLst/>
                        <a:latin typeface="Times New Roman" panose="02020603050405020304" pitchFamily="18" charset="0"/>
                        <a:ea typeface="MS Mincho" panose="02020609040205080304" pitchFamily="49" charset="-128"/>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0.19</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0.05</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(1.05)</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endParaRPr lang="en-US" sz="1000">
                        <a:effectLst/>
                        <a:latin typeface="Times New Roman" panose="02020603050405020304" pitchFamily="18" charset="0"/>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0.06</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0.12</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(1.13)</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endParaRPr lang="en-US" sz="1000">
                        <a:effectLst/>
                        <a:latin typeface="Times New Roman" panose="02020603050405020304" pitchFamily="18" charset="0"/>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0.07</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extLst>
                  <a:ext uri="{0D108BD9-81ED-4DB2-BD59-A6C34878D82A}">
                    <a16:rowId xmlns:a16="http://schemas.microsoft.com/office/drawing/2014/main" val="1589835467"/>
                  </a:ext>
                </a:extLst>
              </a:tr>
              <a:tr h="331395">
                <a:tc>
                  <a:txBody>
                    <a:bodyPr/>
                    <a:lstStyle/>
                    <a:p>
                      <a:pPr marL="0" marR="0">
                        <a:spcBef>
                          <a:spcPts val="0"/>
                        </a:spcBef>
                        <a:spcAft>
                          <a:spcPts val="0"/>
                        </a:spcAft>
                      </a:pPr>
                      <a:r>
                        <a:rPr lang="en-US" sz="1050" dirty="0">
                          <a:effectLst/>
                          <a:latin typeface="Times New Roman" panose="02020603050405020304" pitchFamily="18" charset="0"/>
                          <a:ea typeface="MS Mincho" panose="02020609040205080304" pitchFamily="49" charset="-128"/>
                        </a:rPr>
                        <a:t>With a Disability</a:t>
                      </a:r>
                      <a:endParaRPr lang="en-US" sz="1100" dirty="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solidFill>
                      <a:schemeClr val="bg2">
                        <a:lumMod val="90000"/>
                      </a:schemeClr>
                    </a:solidFill>
                  </a:tcPr>
                </a:tc>
                <a:tc>
                  <a:txBody>
                    <a:bodyPr/>
                    <a:lstStyle/>
                    <a:p>
                      <a:pPr marL="0" marR="0" algn="r">
                        <a:spcBef>
                          <a:spcPts val="0"/>
                        </a:spcBef>
                        <a:spcAft>
                          <a:spcPts val="0"/>
                        </a:spcAft>
                      </a:pPr>
                      <a:r>
                        <a:rPr lang="en-US" sz="1050" dirty="0">
                          <a:effectLst/>
                          <a:latin typeface="Times New Roman" panose="02020603050405020304" pitchFamily="18" charset="0"/>
                          <a:ea typeface="MS Mincho" panose="02020609040205080304" pitchFamily="49" charset="-128"/>
                        </a:rPr>
                        <a:t>0.36</a:t>
                      </a:r>
                      <a:endParaRPr lang="en-US" sz="1100" dirty="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dirty="0">
                          <a:effectLst/>
                          <a:latin typeface="Times New Roman" panose="02020603050405020304" pitchFamily="18" charset="0"/>
                          <a:ea typeface="MS Mincho" panose="02020609040205080304" pitchFamily="49" charset="-128"/>
                        </a:rPr>
                        <a:t>(1.43)</a:t>
                      </a:r>
                      <a:endParaRPr lang="en-US" sz="1100" dirty="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solidFill>
                      <a:schemeClr val="bg2">
                        <a:lumMod val="90000"/>
                      </a:schemeClr>
                    </a:solidFill>
                  </a:tcPr>
                </a:tc>
                <a:tc>
                  <a:txBody>
                    <a:bodyPr/>
                    <a:lstStyle/>
                    <a:p>
                      <a:pPr marL="0" marR="0">
                        <a:spcBef>
                          <a:spcPts val="0"/>
                        </a:spcBef>
                        <a:spcAft>
                          <a:spcPts val="0"/>
                        </a:spcAft>
                      </a:pPr>
                      <a:r>
                        <a:rPr lang="en-US" sz="1050" dirty="0">
                          <a:effectLst/>
                          <a:latin typeface="Times New Roman" panose="02020603050405020304" pitchFamily="18" charset="0"/>
                          <a:ea typeface="MS Mincho" panose="02020609040205080304" pitchFamily="49" charset="-128"/>
                        </a:rPr>
                        <a:t>***</a:t>
                      </a:r>
                      <a:endParaRPr lang="en-US" sz="1100" dirty="0">
                        <a:effectLst/>
                        <a:latin typeface="Times New Roman" panose="02020603050405020304" pitchFamily="18" charset="0"/>
                        <a:ea typeface="MS Mincho" panose="02020609040205080304" pitchFamily="49" charset="-128"/>
                      </a:endParaRPr>
                    </a:p>
                  </a:txBody>
                  <a:tcPr marL="0" marR="54291" marT="0" marB="0">
                    <a:lnL>
                      <a:noFill/>
                    </a:lnL>
                    <a:lnR>
                      <a:noFill/>
                    </a:lnR>
                    <a:lnT>
                      <a:noFill/>
                    </a:lnT>
                    <a:lnB>
                      <a:noFill/>
                    </a:lnB>
                    <a:solidFill>
                      <a:schemeClr val="bg2">
                        <a:lumMod val="90000"/>
                      </a:schemeClr>
                    </a:solidFill>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0.04</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solidFill>
                      <a:schemeClr val="bg2">
                        <a:lumMod val="90000"/>
                      </a:schemeClr>
                    </a:solidFill>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0.67</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(1.95)</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solidFill>
                      <a:schemeClr val="bg2">
                        <a:lumMod val="90000"/>
                      </a:schemeClr>
                    </a:solidFill>
                  </a:tcPr>
                </a:tc>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a:t>
                      </a:r>
                      <a:endParaRPr lang="en-US" sz="1100">
                        <a:effectLst/>
                        <a:latin typeface="Times New Roman" panose="02020603050405020304" pitchFamily="18" charset="0"/>
                        <a:ea typeface="MS Mincho" panose="02020609040205080304" pitchFamily="49" charset="-128"/>
                      </a:endParaRPr>
                    </a:p>
                  </a:txBody>
                  <a:tcPr marL="0" marR="54291" marT="0" marB="0">
                    <a:lnL>
                      <a:noFill/>
                    </a:lnL>
                    <a:lnR>
                      <a:noFill/>
                    </a:lnR>
                    <a:lnT>
                      <a:noFill/>
                    </a:lnT>
                    <a:lnB>
                      <a:noFill/>
                    </a:lnB>
                    <a:solidFill>
                      <a:schemeClr val="bg2">
                        <a:lumMod val="90000"/>
                      </a:schemeClr>
                    </a:solidFill>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0.11</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solidFill>
                      <a:schemeClr val="bg2">
                        <a:lumMod val="90000"/>
                      </a:schemeClr>
                    </a:solidFill>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0.41</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(1.50)</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solidFill>
                      <a:schemeClr val="bg2">
                        <a:lumMod val="90000"/>
                      </a:schemeClr>
                    </a:solidFill>
                  </a:tcPr>
                </a:tc>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a:t>
                      </a:r>
                      <a:endParaRPr lang="en-US" sz="1100">
                        <a:effectLst/>
                        <a:latin typeface="Times New Roman" panose="02020603050405020304" pitchFamily="18" charset="0"/>
                        <a:ea typeface="MS Mincho" panose="02020609040205080304" pitchFamily="49" charset="-128"/>
                      </a:endParaRPr>
                    </a:p>
                  </a:txBody>
                  <a:tcPr marL="0" marR="54291" marT="0" marB="0">
                    <a:lnL>
                      <a:noFill/>
                    </a:lnL>
                    <a:lnR>
                      <a:noFill/>
                    </a:lnR>
                    <a:lnT>
                      <a:noFill/>
                    </a:lnT>
                    <a:lnB>
                      <a:noFill/>
                    </a:lnB>
                    <a:solidFill>
                      <a:schemeClr val="bg2">
                        <a:lumMod val="90000"/>
                      </a:schemeClr>
                    </a:solidFill>
                  </a:tcPr>
                </a:tc>
                <a:tc>
                  <a:txBody>
                    <a:bodyPr/>
                    <a:lstStyle/>
                    <a:p>
                      <a:pPr marL="0" marR="0" algn="r">
                        <a:spcBef>
                          <a:spcPts val="0"/>
                        </a:spcBef>
                        <a:spcAft>
                          <a:spcPts val="0"/>
                        </a:spcAft>
                      </a:pPr>
                      <a:r>
                        <a:rPr lang="en-US" sz="1050" dirty="0">
                          <a:effectLst/>
                          <a:latin typeface="Times New Roman" panose="02020603050405020304" pitchFamily="18" charset="0"/>
                          <a:ea typeface="MS Mincho" panose="02020609040205080304" pitchFamily="49" charset="-128"/>
                        </a:rPr>
                        <a:t>0.10</a:t>
                      </a:r>
                      <a:endParaRPr lang="en-US" sz="1100" dirty="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solidFill>
                      <a:schemeClr val="bg2">
                        <a:lumMod val="90000"/>
                      </a:schemeClr>
                    </a:solidFill>
                  </a:tcPr>
                </a:tc>
                <a:tc>
                  <a:txBody>
                    <a:bodyPr/>
                    <a:lstStyle/>
                    <a:p>
                      <a:pPr marL="0" marR="0" algn="r">
                        <a:spcBef>
                          <a:spcPts val="0"/>
                        </a:spcBef>
                        <a:spcAft>
                          <a:spcPts val="0"/>
                        </a:spcAft>
                      </a:pPr>
                      <a:r>
                        <a:rPr lang="en-US" sz="1050" dirty="0">
                          <a:effectLst/>
                          <a:latin typeface="Times New Roman" panose="02020603050405020304" pitchFamily="18" charset="0"/>
                          <a:ea typeface="MS Mincho" panose="02020609040205080304" pitchFamily="49" charset="-128"/>
                        </a:rPr>
                        <a:t>0.79</a:t>
                      </a:r>
                      <a:endParaRPr lang="en-US" sz="1100" dirty="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dirty="0">
                          <a:effectLst/>
                          <a:latin typeface="Times New Roman" panose="02020603050405020304" pitchFamily="18" charset="0"/>
                          <a:ea typeface="MS Mincho" panose="02020609040205080304" pitchFamily="49" charset="-128"/>
                        </a:rPr>
                        <a:t>(2.20)</a:t>
                      </a:r>
                      <a:endParaRPr lang="en-US" sz="1100" dirty="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solidFill>
                      <a:schemeClr val="bg2">
                        <a:lumMod val="90000"/>
                      </a:schemeClr>
                    </a:solidFill>
                  </a:tcPr>
                </a:tc>
                <a:tc>
                  <a:txBody>
                    <a:bodyPr/>
                    <a:lstStyle/>
                    <a:p>
                      <a:pPr marL="0" marR="0">
                        <a:spcBef>
                          <a:spcPts val="0"/>
                        </a:spcBef>
                        <a:spcAft>
                          <a:spcPts val="0"/>
                        </a:spcAft>
                      </a:pPr>
                      <a:r>
                        <a:rPr lang="en-US" sz="1050" dirty="0">
                          <a:effectLst/>
                          <a:latin typeface="Times New Roman" panose="02020603050405020304" pitchFamily="18" charset="0"/>
                          <a:ea typeface="MS Mincho" panose="02020609040205080304" pitchFamily="49" charset="-128"/>
                        </a:rPr>
                        <a:t>***</a:t>
                      </a:r>
                      <a:endParaRPr lang="en-US" sz="1100" dirty="0">
                        <a:effectLst/>
                        <a:latin typeface="Times New Roman" panose="02020603050405020304" pitchFamily="18" charset="0"/>
                        <a:ea typeface="MS Mincho" panose="02020609040205080304" pitchFamily="49" charset="-128"/>
                      </a:endParaRPr>
                    </a:p>
                  </a:txBody>
                  <a:tcPr marL="0" marR="54291" marT="0" marB="0">
                    <a:lnL>
                      <a:noFill/>
                    </a:lnL>
                    <a:lnR>
                      <a:noFill/>
                    </a:lnR>
                    <a:lnT>
                      <a:noFill/>
                    </a:lnT>
                    <a:lnB>
                      <a:noFill/>
                    </a:lnB>
                    <a:solidFill>
                      <a:schemeClr val="bg2">
                        <a:lumMod val="90000"/>
                      </a:schemeClr>
                    </a:solidFill>
                  </a:tcPr>
                </a:tc>
                <a:tc>
                  <a:txBody>
                    <a:bodyPr/>
                    <a:lstStyle/>
                    <a:p>
                      <a:pPr marL="0" marR="0" algn="r">
                        <a:spcBef>
                          <a:spcPts val="0"/>
                        </a:spcBef>
                        <a:spcAft>
                          <a:spcPts val="0"/>
                        </a:spcAft>
                      </a:pPr>
                      <a:r>
                        <a:rPr lang="en-US" sz="1050" dirty="0">
                          <a:effectLst/>
                          <a:latin typeface="Times New Roman" panose="02020603050405020304" pitchFamily="18" charset="0"/>
                          <a:ea typeface="MS Mincho" panose="02020609040205080304" pitchFamily="49" charset="-128"/>
                        </a:rPr>
                        <a:t>0.06</a:t>
                      </a:r>
                      <a:endParaRPr lang="en-US" sz="1100" dirty="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solidFill>
                      <a:schemeClr val="bg2">
                        <a:lumMod val="90000"/>
                      </a:schemeClr>
                    </a:solidFill>
                  </a:tcPr>
                </a:tc>
                <a:tc>
                  <a:txBody>
                    <a:bodyPr/>
                    <a:lstStyle/>
                    <a:p>
                      <a:pPr marL="0" marR="0" algn="r">
                        <a:spcBef>
                          <a:spcPts val="0"/>
                        </a:spcBef>
                        <a:spcAft>
                          <a:spcPts val="0"/>
                        </a:spcAft>
                      </a:pPr>
                      <a:r>
                        <a:rPr lang="en-US" sz="1050" dirty="0">
                          <a:effectLst/>
                          <a:latin typeface="Times New Roman" panose="02020603050405020304" pitchFamily="18" charset="0"/>
                          <a:ea typeface="MS Mincho" panose="02020609040205080304" pitchFamily="49" charset="-128"/>
                        </a:rPr>
                        <a:t>0.82</a:t>
                      </a:r>
                      <a:endParaRPr lang="en-US" sz="1100" dirty="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dirty="0">
                          <a:effectLst/>
                          <a:latin typeface="Times New Roman" panose="02020603050405020304" pitchFamily="18" charset="0"/>
                          <a:ea typeface="MS Mincho" panose="02020609040205080304" pitchFamily="49" charset="-128"/>
                        </a:rPr>
                        <a:t>(2.28)</a:t>
                      </a:r>
                      <a:endParaRPr lang="en-US" sz="1100" dirty="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solidFill>
                      <a:schemeClr val="bg2">
                        <a:lumMod val="90000"/>
                      </a:schemeClr>
                    </a:solidFill>
                  </a:tcPr>
                </a:tc>
                <a:tc>
                  <a:txBody>
                    <a:bodyPr/>
                    <a:lstStyle/>
                    <a:p>
                      <a:pPr marL="0" marR="0">
                        <a:spcBef>
                          <a:spcPts val="0"/>
                        </a:spcBef>
                        <a:spcAft>
                          <a:spcPts val="0"/>
                        </a:spcAft>
                      </a:pPr>
                      <a:r>
                        <a:rPr lang="en-US" sz="1050" dirty="0">
                          <a:effectLst/>
                          <a:latin typeface="Times New Roman" panose="02020603050405020304" pitchFamily="18" charset="0"/>
                          <a:ea typeface="MS Mincho" panose="02020609040205080304" pitchFamily="49" charset="-128"/>
                        </a:rPr>
                        <a:t>***</a:t>
                      </a:r>
                      <a:endParaRPr lang="en-US" sz="1100" dirty="0">
                        <a:effectLst/>
                        <a:latin typeface="Times New Roman" panose="02020603050405020304" pitchFamily="18" charset="0"/>
                        <a:ea typeface="MS Mincho" panose="02020609040205080304" pitchFamily="49" charset="-128"/>
                      </a:endParaRPr>
                    </a:p>
                  </a:txBody>
                  <a:tcPr marL="0" marR="54291" marT="0" marB="0">
                    <a:lnL>
                      <a:noFill/>
                    </a:lnL>
                    <a:lnR>
                      <a:noFill/>
                    </a:lnR>
                    <a:lnT>
                      <a:noFill/>
                    </a:lnT>
                    <a:lnB>
                      <a:noFill/>
                    </a:lnB>
                    <a:solidFill>
                      <a:schemeClr val="bg2">
                        <a:lumMod val="90000"/>
                      </a:schemeClr>
                    </a:solidFill>
                  </a:tcPr>
                </a:tc>
                <a:tc>
                  <a:txBody>
                    <a:bodyPr/>
                    <a:lstStyle/>
                    <a:p>
                      <a:pPr marL="0" marR="0" algn="r">
                        <a:spcBef>
                          <a:spcPts val="0"/>
                        </a:spcBef>
                        <a:spcAft>
                          <a:spcPts val="0"/>
                        </a:spcAft>
                      </a:pPr>
                      <a:r>
                        <a:rPr lang="en-US" sz="1050" dirty="0">
                          <a:effectLst/>
                          <a:latin typeface="Times New Roman" panose="02020603050405020304" pitchFamily="18" charset="0"/>
                          <a:ea typeface="MS Mincho" panose="02020609040205080304" pitchFamily="49" charset="-128"/>
                        </a:rPr>
                        <a:t>0.07</a:t>
                      </a:r>
                      <a:endParaRPr lang="en-US" sz="1100" dirty="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solidFill>
                      <a:schemeClr val="bg2">
                        <a:lumMod val="90000"/>
                      </a:schemeClr>
                    </a:solidFill>
                  </a:tcPr>
                </a:tc>
                <a:extLst>
                  <a:ext uri="{0D108BD9-81ED-4DB2-BD59-A6C34878D82A}">
                    <a16:rowId xmlns:a16="http://schemas.microsoft.com/office/drawing/2014/main" val="697330481"/>
                  </a:ext>
                </a:extLst>
              </a:tr>
              <a:tr h="331395">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Non-Native</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0.42</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(1.51)</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a:t>
                      </a:r>
                      <a:endParaRPr lang="en-US" sz="1100">
                        <a:effectLst/>
                        <a:latin typeface="Times New Roman" panose="02020603050405020304" pitchFamily="18" charset="0"/>
                        <a:ea typeface="MS Mincho" panose="02020609040205080304" pitchFamily="49" charset="-128"/>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0.05</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-0.24</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(0.79)</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endParaRPr lang="en-US" sz="1000">
                        <a:effectLst/>
                        <a:latin typeface="Times New Roman" panose="02020603050405020304" pitchFamily="18" charset="0"/>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0.14</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0.91</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(2.50)</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a:t>
                      </a:r>
                      <a:endParaRPr lang="en-US" sz="1100">
                        <a:effectLst/>
                        <a:latin typeface="Times New Roman" panose="02020603050405020304" pitchFamily="18" charset="0"/>
                        <a:ea typeface="MS Mincho" panose="02020609040205080304" pitchFamily="49" charset="-128"/>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0.10</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0.03</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(1.03)</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endParaRPr lang="en-US" sz="1000">
                        <a:effectLst/>
                        <a:latin typeface="Times New Roman" panose="02020603050405020304" pitchFamily="18" charset="0"/>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0.08</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0.52</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(1.67)</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a:t>
                      </a:r>
                      <a:endParaRPr lang="en-US" sz="1100">
                        <a:effectLst/>
                        <a:latin typeface="Times New Roman" panose="02020603050405020304" pitchFamily="18" charset="0"/>
                        <a:ea typeface="MS Mincho" panose="02020609040205080304" pitchFamily="49" charset="-128"/>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0.08</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extLst>
                  <a:ext uri="{0D108BD9-81ED-4DB2-BD59-A6C34878D82A}">
                    <a16:rowId xmlns:a16="http://schemas.microsoft.com/office/drawing/2014/main" val="1617958149"/>
                  </a:ext>
                </a:extLst>
              </a:tr>
              <a:tr h="331395">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Household Has Children &lt;18</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0.00</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(1.00)</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endParaRPr lang="en-US" sz="1000">
                        <a:effectLst/>
                        <a:latin typeface="Times New Roman" panose="02020603050405020304" pitchFamily="18" charset="0"/>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0.04</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0.35</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(1.42)</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a:t>
                      </a:r>
                      <a:endParaRPr lang="en-US" sz="1100">
                        <a:effectLst/>
                        <a:latin typeface="Times New Roman" panose="02020603050405020304" pitchFamily="18" charset="0"/>
                        <a:ea typeface="MS Mincho" panose="02020609040205080304" pitchFamily="49" charset="-128"/>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0.10</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1.27</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(3.57)</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a:t>
                      </a:r>
                      <a:endParaRPr lang="en-US" sz="1100">
                        <a:effectLst/>
                        <a:latin typeface="Times New Roman" panose="02020603050405020304" pitchFamily="18" charset="0"/>
                        <a:ea typeface="MS Mincho" panose="02020609040205080304" pitchFamily="49" charset="-128"/>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0.08</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0.16</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(1.17)</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a:t>
                      </a:r>
                      <a:endParaRPr lang="en-US" sz="1100">
                        <a:effectLst/>
                        <a:latin typeface="Times New Roman" panose="02020603050405020304" pitchFamily="18" charset="0"/>
                        <a:ea typeface="MS Mincho" panose="02020609040205080304" pitchFamily="49" charset="-128"/>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0.06</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0.58</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(1.79)</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a:t>
                      </a:r>
                      <a:endParaRPr lang="en-US" sz="1100">
                        <a:effectLst/>
                        <a:latin typeface="Times New Roman" panose="02020603050405020304" pitchFamily="18" charset="0"/>
                        <a:ea typeface="MS Mincho" panose="02020609040205080304" pitchFamily="49" charset="-128"/>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0.06</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extLst>
                  <a:ext uri="{0D108BD9-81ED-4DB2-BD59-A6C34878D82A}">
                    <a16:rowId xmlns:a16="http://schemas.microsoft.com/office/drawing/2014/main" val="1849044645"/>
                  </a:ext>
                </a:extLst>
              </a:tr>
              <a:tr h="331395">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Age</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0.00</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(1.00)</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a:t>
                      </a:r>
                      <a:endParaRPr lang="en-US" sz="1100">
                        <a:effectLst/>
                        <a:latin typeface="Times New Roman" panose="02020603050405020304" pitchFamily="18" charset="0"/>
                        <a:ea typeface="MS Mincho" panose="02020609040205080304" pitchFamily="49" charset="-128"/>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0.00</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-0.01</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(0.99)</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a:t>
                      </a:r>
                      <a:endParaRPr lang="en-US" sz="1100">
                        <a:effectLst/>
                        <a:latin typeface="Times New Roman" panose="02020603050405020304" pitchFamily="18" charset="0"/>
                        <a:ea typeface="MS Mincho" panose="02020609040205080304" pitchFamily="49" charset="-128"/>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0.00</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0.01</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(1.01)</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a:t>
                      </a:r>
                      <a:endParaRPr lang="en-US" sz="1100">
                        <a:effectLst/>
                        <a:latin typeface="Times New Roman" panose="02020603050405020304" pitchFamily="18" charset="0"/>
                        <a:ea typeface="MS Mincho" panose="02020609040205080304" pitchFamily="49" charset="-128"/>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0.00</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-0.01</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(0.99)</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a:t>
                      </a:r>
                      <a:endParaRPr lang="en-US" sz="1100">
                        <a:effectLst/>
                        <a:latin typeface="Times New Roman" panose="02020603050405020304" pitchFamily="18" charset="0"/>
                        <a:ea typeface="MS Mincho" panose="02020609040205080304" pitchFamily="49" charset="-128"/>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0.00</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dirty="0">
                          <a:effectLst/>
                          <a:latin typeface="Times New Roman" panose="02020603050405020304" pitchFamily="18" charset="0"/>
                          <a:ea typeface="MS Mincho" panose="02020609040205080304" pitchFamily="49" charset="-128"/>
                        </a:rPr>
                        <a:t>-0.01</a:t>
                      </a:r>
                      <a:endParaRPr lang="en-US" sz="1100" dirty="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dirty="0">
                          <a:effectLst/>
                          <a:latin typeface="Times New Roman" panose="02020603050405020304" pitchFamily="18" charset="0"/>
                          <a:ea typeface="MS Mincho" panose="02020609040205080304" pitchFamily="49" charset="-128"/>
                        </a:rPr>
                        <a:t>(0.99)</a:t>
                      </a:r>
                      <a:endParaRPr lang="en-US" sz="1100" dirty="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a:t>
                      </a:r>
                      <a:endParaRPr lang="en-US" sz="1100">
                        <a:effectLst/>
                        <a:latin typeface="Times New Roman" panose="02020603050405020304" pitchFamily="18" charset="0"/>
                        <a:ea typeface="MS Mincho" panose="02020609040205080304" pitchFamily="49" charset="-128"/>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0.00</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extLst>
                  <a:ext uri="{0D108BD9-81ED-4DB2-BD59-A6C34878D82A}">
                    <a16:rowId xmlns:a16="http://schemas.microsoft.com/office/drawing/2014/main" val="3576542937"/>
                  </a:ext>
                </a:extLst>
              </a:tr>
              <a:tr h="331395">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Has subsidy</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-0.30</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(0.74)</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a:t>
                      </a:r>
                      <a:endParaRPr lang="en-US" sz="1100">
                        <a:effectLst/>
                        <a:latin typeface="Times New Roman" panose="02020603050405020304" pitchFamily="18" charset="0"/>
                        <a:ea typeface="MS Mincho" panose="02020609040205080304" pitchFamily="49" charset="-128"/>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0.04</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-0.17</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(0.85)</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endParaRPr lang="en-US" sz="1000">
                        <a:effectLst/>
                        <a:latin typeface="Times New Roman" panose="02020603050405020304" pitchFamily="18" charset="0"/>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0.11</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0.05</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(1.05)</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endParaRPr lang="en-US" sz="1000">
                        <a:effectLst/>
                        <a:latin typeface="Times New Roman" panose="02020603050405020304" pitchFamily="18" charset="0"/>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0.09</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0.11</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(1.12)</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endParaRPr lang="en-US" sz="1000">
                        <a:effectLst/>
                        <a:latin typeface="Times New Roman" panose="02020603050405020304" pitchFamily="18" charset="0"/>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0.06</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dirty="0">
                          <a:effectLst/>
                          <a:latin typeface="Times New Roman" panose="02020603050405020304" pitchFamily="18" charset="0"/>
                          <a:ea typeface="MS Mincho" panose="02020609040205080304" pitchFamily="49" charset="-128"/>
                        </a:rPr>
                        <a:t>-0.08</a:t>
                      </a:r>
                      <a:endParaRPr lang="en-US" sz="1100" dirty="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dirty="0">
                          <a:effectLst/>
                          <a:latin typeface="Times New Roman" panose="02020603050405020304" pitchFamily="18" charset="0"/>
                          <a:ea typeface="MS Mincho" panose="02020609040205080304" pitchFamily="49" charset="-128"/>
                        </a:rPr>
                        <a:t>(0.93)</a:t>
                      </a:r>
                      <a:endParaRPr lang="en-US" sz="1100" dirty="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endParaRPr lang="en-US" sz="1000" dirty="0">
                        <a:effectLst/>
                        <a:latin typeface="Times New Roman" panose="02020603050405020304" pitchFamily="18" charset="0"/>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0.07</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extLst>
                  <a:ext uri="{0D108BD9-81ED-4DB2-BD59-A6C34878D82A}">
                    <a16:rowId xmlns:a16="http://schemas.microsoft.com/office/drawing/2014/main" val="1340691145"/>
                  </a:ext>
                </a:extLst>
              </a:tr>
              <a:tr h="331395">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College Educated Head of Household</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-0.43</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(0.65)</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a:t>
                      </a:r>
                      <a:endParaRPr lang="en-US" sz="1100">
                        <a:effectLst/>
                        <a:latin typeface="Times New Roman" panose="02020603050405020304" pitchFamily="18" charset="0"/>
                        <a:ea typeface="MS Mincho" panose="02020609040205080304" pitchFamily="49" charset="-128"/>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0.04</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-0.37</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(0.69)</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a:t>
                      </a:r>
                      <a:endParaRPr lang="en-US" sz="1100">
                        <a:effectLst/>
                        <a:latin typeface="Times New Roman" panose="02020603050405020304" pitchFamily="18" charset="0"/>
                        <a:ea typeface="MS Mincho" panose="02020609040205080304" pitchFamily="49" charset="-128"/>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0.12</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-1.06</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(0.35)</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a:t>
                      </a:r>
                      <a:endParaRPr lang="en-US" sz="1100">
                        <a:effectLst/>
                        <a:latin typeface="Times New Roman" panose="02020603050405020304" pitchFamily="18" charset="0"/>
                        <a:ea typeface="MS Mincho" panose="02020609040205080304" pitchFamily="49" charset="-128"/>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0.12</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-0.30</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(0.74)</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a:t>
                      </a:r>
                      <a:endParaRPr lang="en-US" sz="1100">
                        <a:effectLst/>
                        <a:latin typeface="Times New Roman" panose="02020603050405020304" pitchFamily="18" charset="0"/>
                        <a:ea typeface="MS Mincho" panose="02020609040205080304" pitchFamily="49" charset="-128"/>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0.07</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-0.57</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(0.57)</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pPr marL="0" marR="0">
                        <a:spcBef>
                          <a:spcPts val="0"/>
                        </a:spcBef>
                        <a:spcAft>
                          <a:spcPts val="0"/>
                        </a:spcAft>
                      </a:pPr>
                      <a:r>
                        <a:rPr lang="en-US" sz="1050" dirty="0">
                          <a:effectLst/>
                          <a:latin typeface="Times New Roman" panose="02020603050405020304" pitchFamily="18" charset="0"/>
                          <a:ea typeface="MS Mincho" panose="02020609040205080304" pitchFamily="49" charset="-128"/>
                        </a:rPr>
                        <a:t>***</a:t>
                      </a:r>
                      <a:endParaRPr lang="en-US" sz="1100" dirty="0">
                        <a:effectLst/>
                        <a:latin typeface="Times New Roman" panose="02020603050405020304" pitchFamily="18" charset="0"/>
                        <a:ea typeface="MS Mincho" panose="02020609040205080304" pitchFamily="49" charset="-128"/>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0.08</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extLst>
                  <a:ext uri="{0D108BD9-81ED-4DB2-BD59-A6C34878D82A}">
                    <a16:rowId xmlns:a16="http://schemas.microsoft.com/office/drawing/2014/main" val="3053787560"/>
                  </a:ext>
                </a:extLst>
              </a:tr>
              <a:tr h="331395">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_constant</a:t>
                      </a:r>
                      <a:endParaRPr lang="en-US" sz="1100">
                        <a:effectLst/>
                        <a:latin typeface="Times New Roman" panose="02020603050405020304" pitchFamily="18" charset="0"/>
                        <a:ea typeface="MS Mincho" panose="02020609040205080304" pitchFamily="49" charset="-128"/>
                      </a:endParaRPr>
                    </a:p>
                  </a:txBody>
                  <a:tcPr marL="50987" marR="50987" marT="0" marB="0" anchor="b">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-0.90</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(0.41)</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a:t>
                      </a:r>
                      <a:endParaRPr lang="en-US" sz="1100">
                        <a:effectLst/>
                        <a:latin typeface="Times New Roman" panose="02020603050405020304" pitchFamily="18" charset="0"/>
                        <a:ea typeface="MS Mincho" panose="02020609040205080304" pitchFamily="49" charset="-128"/>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0.06</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-3.14</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(0.04)</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a:t>
                      </a:r>
                      <a:endParaRPr lang="en-US" sz="1100">
                        <a:effectLst/>
                        <a:latin typeface="Times New Roman" panose="02020603050405020304" pitchFamily="18" charset="0"/>
                        <a:ea typeface="MS Mincho" panose="02020609040205080304" pitchFamily="49" charset="-128"/>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0.16</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-3.94</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(0.02)</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a:t>
                      </a:r>
                      <a:endParaRPr lang="en-US" sz="1100">
                        <a:effectLst/>
                        <a:latin typeface="Times New Roman" panose="02020603050405020304" pitchFamily="18" charset="0"/>
                        <a:ea typeface="MS Mincho" panose="02020609040205080304" pitchFamily="49" charset="-128"/>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0.14</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-2.01</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(0.13)</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a:t>
                      </a:r>
                      <a:endParaRPr lang="en-US" sz="1100">
                        <a:effectLst/>
                        <a:latin typeface="Times New Roman" panose="02020603050405020304" pitchFamily="18" charset="0"/>
                        <a:ea typeface="MS Mincho" panose="02020609040205080304" pitchFamily="49" charset="-128"/>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0.09</a:t>
                      </a:r>
                      <a:endParaRPr lang="en-US" sz="110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tc>
                  <a:txBody>
                    <a:bodyPr/>
                    <a:lstStyle/>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-2.71</a:t>
                      </a:r>
                      <a:endParaRPr lang="en-US" sz="1100">
                        <a:effectLst/>
                        <a:latin typeface="Times New Roman" panose="02020603050405020304" pitchFamily="18" charset="0"/>
                        <a:ea typeface="MS Mincho" panose="02020609040205080304" pitchFamily="49" charset="-128"/>
                      </a:endParaRPr>
                    </a:p>
                    <a:p>
                      <a:pPr marL="0" marR="0" algn="r">
                        <a:spcBef>
                          <a:spcPts val="0"/>
                        </a:spcBef>
                        <a:spcAft>
                          <a:spcPts val="0"/>
                        </a:spcAft>
                      </a:pPr>
                      <a:r>
                        <a:rPr lang="en-US" sz="1050">
                          <a:effectLst/>
                          <a:latin typeface="Times New Roman" panose="02020603050405020304" pitchFamily="18" charset="0"/>
                          <a:ea typeface="MS Mincho" panose="02020609040205080304" pitchFamily="49" charset="-128"/>
                        </a:rPr>
                        <a:t>(0.07)</a:t>
                      </a:r>
                      <a:endParaRPr lang="en-US" sz="1100">
                        <a:effectLst/>
                        <a:latin typeface="Times New Roman" panose="02020603050405020304" pitchFamily="18" charset="0"/>
                        <a:ea typeface="MS Mincho" panose="02020609040205080304" pitchFamily="49" charset="-128"/>
                      </a:endParaRPr>
                    </a:p>
                  </a:txBody>
                  <a:tcPr marL="54291" marR="0" marT="0" marB="0">
                    <a:lnL>
                      <a:noFill/>
                    </a:lnL>
                    <a:lnR>
                      <a:noFill/>
                    </a:lnR>
                    <a:lnT>
                      <a:noFill/>
                    </a:lnT>
                    <a:lnB>
                      <a:noFill/>
                    </a:lnB>
                  </a:tcPr>
                </a:tc>
                <a:tc>
                  <a:txBody>
                    <a:bodyPr/>
                    <a:lstStyle/>
                    <a:p>
                      <a:pPr marL="0" marR="0">
                        <a:spcBef>
                          <a:spcPts val="0"/>
                        </a:spcBef>
                        <a:spcAft>
                          <a:spcPts val="0"/>
                        </a:spcAft>
                      </a:pPr>
                      <a:r>
                        <a:rPr lang="en-US" sz="1050">
                          <a:effectLst/>
                          <a:latin typeface="Times New Roman" panose="02020603050405020304" pitchFamily="18" charset="0"/>
                          <a:ea typeface="MS Mincho" panose="02020609040205080304" pitchFamily="49" charset="-128"/>
                        </a:rPr>
                        <a:t>***</a:t>
                      </a:r>
                      <a:endParaRPr lang="en-US" sz="1100">
                        <a:effectLst/>
                        <a:latin typeface="Times New Roman" panose="02020603050405020304" pitchFamily="18" charset="0"/>
                        <a:ea typeface="MS Mincho" panose="02020609040205080304" pitchFamily="49" charset="-128"/>
                      </a:endParaRPr>
                    </a:p>
                  </a:txBody>
                  <a:tcPr marL="0" marR="54291" marT="0" marB="0">
                    <a:lnL>
                      <a:noFill/>
                    </a:lnL>
                    <a:lnR>
                      <a:noFill/>
                    </a:lnR>
                    <a:lnT>
                      <a:noFill/>
                    </a:lnT>
                    <a:lnB>
                      <a:noFill/>
                    </a:lnB>
                  </a:tcPr>
                </a:tc>
                <a:tc>
                  <a:txBody>
                    <a:bodyPr/>
                    <a:lstStyle/>
                    <a:p>
                      <a:pPr marL="0" marR="0" algn="r">
                        <a:spcBef>
                          <a:spcPts val="0"/>
                        </a:spcBef>
                        <a:spcAft>
                          <a:spcPts val="0"/>
                        </a:spcAft>
                      </a:pPr>
                      <a:r>
                        <a:rPr lang="en-US" sz="1050" dirty="0">
                          <a:effectLst/>
                          <a:latin typeface="Times New Roman" panose="02020603050405020304" pitchFamily="18" charset="0"/>
                          <a:ea typeface="MS Mincho" panose="02020609040205080304" pitchFamily="49" charset="-128"/>
                        </a:rPr>
                        <a:t>0.11</a:t>
                      </a:r>
                      <a:endParaRPr lang="en-US" sz="1100" dirty="0">
                        <a:effectLst/>
                        <a:latin typeface="Times New Roman" panose="02020603050405020304" pitchFamily="18" charset="0"/>
                        <a:ea typeface="MS Mincho" panose="02020609040205080304" pitchFamily="49" charset="-128"/>
                      </a:endParaRPr>
                    </a:p>
                  </a:txBody>
                  <a:tcPr marL="50987" marR="50987" marT="0" marB="0">
                    <a:lnL>
                      <a:noFill/>
                    </a:lnL>
                    <a:lnR>
                      <a:noFill/>
                    </a:lnR>
                    <a:lnT>
                      <a:noFill/>
                    </a:lnT>
                    <a:lnB>
                      <a:noFill/>
                    </a:lnB>
                  </a:tcPr>
                </a:tc>
                <a:extLst>
                  <a:ext uri="{0D108BD9-81ED-4DB2-BD59-A6C34878D82A}">
                    <a16:rowId xmlns:a16="http://schemas.microsoft.com/office/drawing/2014/main" val="4066247859"/>
                  </a:ext>
                </a:extLst>
              </a:tr>
              <a:tr h="331395">
                <a:tc gridSpan="16">
                  <a:txBody>
                    <a:bodyPr/>
                    <a:lstStyle/>
                    <a:p>
                      <a:pPr marL="0" marR="0">
                        <a:spcBef>
                          <a:spcPts val="0"/>
                        </a:spcBef>
                        <a:spcAft>
                          <a:spcPts val="0"/>
                        </a:spcAft>
                      </a:pPr>
                      <a:r>
                        <a:rPr lang="en-US" sz="1050" dirty="0">
                          <a:effectLst/>
                          <a:latin typeface="Times New Roman" panose="02020603050405020304" pitchFamily="18" charset="0"/>
                          <a:ea typeface="MS Mincho" panose="02020609040205080304" pitchFamily="49" charset="-128"/>
                        </a:rPr>
                        <a:t> </a:t>
                      </a:r>
                      <a:endParaRPr lang="en-US" sz="1100" dirty="0">
                        <a:effectLst/>
                        <a:latin typeface="Times New Roman" panose="02020603050405020304" pitchFamily="18" charset="0"/>
                        <a:ea typeface="MS Mincho" panose="02020609040205080304" pitchFamily="49" charset="-128"/>
                      </a:endParaRPr>
                    </a:p>
                    <a:p>
                      <a:pPr marL="0" marR="0">
                        <a:spcBef>
                          <a:spcPts val="0"/>
                        </a:spcBef>
                        <a:spcAft>
                          <a:spcPts val="0"/>
                        </a:spcAft>
                      </a:pPr>
                      <a:r>
                        <a:rPr lang="en-US" sz="1050" dirty="0">
                          <a:effectLst/>
                          <a:latin typeface="Times New Roman" panose="02020603050405020304" pitchFamily="18" charset="0"/>
                          <a:ea typeface="MS Mincho" panose="02020609040205080304" pitchFamily="49" charset="-128"/>
                        </a:rPr>
                        <a:t>*p&lt;.05, **p&lt;.01, ***p&lt;.001</a:t>
                      </a:r>
                      <a:endParaRPr lang="en-US" sz="1100" dirty="0">
                        <a:effectLst/>
                        <a:latin typeface="Times New Roman" panose="02020603050405020304" pitchFamily="18" charset="0"/>
                        <a:ea typeface="MS Mincho" panose="02020609040205080304" pitchFamily="49" charset="-128"/>
                      </a:endParaRPr>
                    </a:p>
                  </a:txBody>
                  <a:tcPr marL="50987" marR="50987" marT="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01849089"/>
                  </a:ext>
                </a:extLst>
              </a:tr>
            </a:tbl>
          </a:graphicData>
        </a:graphic>
      </p:graphicFrame>
    </p:spTree>
    <p:extLst>
      <p:ext uri="{BB962C8B-B14F-4D97-AF65-F5344CB8AC3E}">
        <p14:creationId xmlns:p14="http://schemas.microsoft.com/office/powerpoint/2010/main" val="10365389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0CC2F2-4E19-AA45-8317-EF969AB045C7}"/>
              </a:ext>
            </a:extLst>
          </p:cNvPr>
          <p:cNvSpPr>
            <a:spLocks noGrp="1"/>
          </p:cNvSpPr>
          <p:nvPr>
            <p:ph type="title"/>
          </p:nvPr>
        </p:nvSpPr>
        <p:spPr/>
        <p:txBody>
          <a:bodyPr>
            <a:normAutofit/>
          </a:bodyPr>
          <a:lstStyle/>
          <a:p>
            <a:r>
              <a:rPr lang="en-US" dirty="0">
                <a:latin typeface="Times New Roman" panose="02020603050405020304" pitchFamily="18" charset="0"/>
                <a:cs typeface="Times New Roman" panose="02020603050405020304" pitchFamily="18" charset="0"/>
              </a:rPr>
              <a:t>What are the implications of this research?</a:t>
            </a:r>
          </a:p>
        </p:txBody>
      </p:sp>
      <p:sp>
        <p:nvSpPr>
          <p:cNvPr id="3" name="Content Placeholder 2">
            <a:extLst>
              <a:ext uri="{FF2B5EF4-FFF2-40B4-BE49-F238E27FC236}">
                <a16:creationId xmlns:a16="http://schemas.microsoft.com/office/drawing/2014/main" id="{10002AFB-C69C-8F43-BF04-592FC226A73E}"/>
              </a:ext>
            </a:extLst>
          </p:cNvPr>
          <p:cNvSpPr>
            <a:spLocks noGrp="1"/>
          </p:cNvSpPr>
          <p:nvPr>
            <p:ph idx="1"/>
          </p:nvPr>
        </p:nvSpPr>
        <p:spPr/>
        <p:txBody>
          <a:bodyPr>
            <a:normAutofit/>
          </a:bodyPr>
          <a:lstStyle/>
          <a:p>
            <a:r>
              <a:rPr lang="en-US" sz="2000" dirty="0">
                <a:latin typeface="Times New Roman" panose="02020603050405020304" pitchFamily="18" charset="0"/>
                <a:cs typeface="Times New Roman" panose="02020603050405020304" pitchFamily="18" charset="0"/>
              </a:rPr>
              <a:t>Overall, households historically and currently impacted by discrimination and most in need of protection by the FHA experience severe and frequent manifestations of housing insecurity. In particular, the severity of inequities for households with a disabled member was particularly stark and Black households experienced the worst outcomes among all racial and ethnic groups. </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This study confirms the utility of measuring housing insecurity as a multidimensional phenomenon by establishing that inequities in housing insecurity vary by dimension of housing insecurity.</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Achieving fair housing is not possible without considering housing insecurity in all its complexity. In addition to spatial segregation and access to homeownership, these analyses support broadening the perspective of evaluating fair housing to include housing security for renters. </a:t>
            </a:r>
          </a:p>
        </p:txBody>
      </p:sp>
    </p:spTree>
    <p:extLst>
      <p:ext uri="{BB962C8B-B14F-4D97-AF65-F5344CB8AC3E}">
        <p14:creationId xmlns:p14="http://schemas.microsoft.com/office/powerpoint/2010/main" val="40589632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E1E45-A6B0-2144-9695-786990E98165}"/>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Summary</a:t>
            </a:r>
          </a:p>
        </p:txBody>
      </p:sp>
      <p:sp>
        <p:nvSpPr>
          <p:cNvPr id="3" name="Content Placeholder 2">
            <a:extLst>
              <a:ext uri="{FF2B5EF4-FFF2-40B4-BE49-F238E27FC236}">
                <a16:creationId xmlns:a16="http://schemas.microsoft.com/office/drawing/2014/main" id="{EF5ADA70-2196-8B40-B92E-52B5502792CC}"/>
              </a:ext>
            </a:extLst>
          </p:cNvPr>
          <p:cNvSpPr>
            <a:spLocks noGrp="1"/>
          </p:cNvSpPr>
          <p:nvPr>
            <p:ph idx="1"/>
          </p:nvPr>
        </p:nvSpPr>
        <p:spPr>
          <a:xfrm>
            <a:off x="838200" y="1825624"/>
            <a:ext cx="10515600" cy="4521387"/>
          </a:xfrm>
        </p:spPr>
        <p:txBody>
          <a:bodyPr>
            <a:normAutofit fontScale="77500" lnSpcReduction="20000"/>
          </a:bodyPr>
          <a:lstStyle/>
          <a:p>
            <a:r>
              <a:rPr lang="en-US" dirty="0">
                <a:latin typeface="Times New Roman" panose="02020603050405020304" pitchFamily="18" charset="0"/>
                <a:cs typeface="Times New Roman" panose="02020603050405020304" pitchFamily="18" charset="0"/>
              </a:rPr>
              <a:t>Returning to the questions:</a:t>
            </a:r>
          </a:p>
          <a:p>
            <a:pPr marL="914400" lvl="1" indent="-457200">
              <a:buFont typeface="+mj-lt"/>
              <a:buAutoNum type="arabicPeriod"/>
            </a:pPr>
            <a:r>
              <a:rPr lang="en-US" dirty="0">
                <a:latin typeface="Times New Roman" panose="02020603050405020304" pitchFamily="18" charset="0"/>
                <a:cs typeface="Times New Roman" panose="02020603050405020304" pitchFamily="18" charset="0"/>
              </a:rPr>
              <a:t>How widespread and severe is housing insecurity in all of its forms?</a:t>
            </a:r>
          </a:p>
          <a:p>
            <a:pPr marL="914400" lvl="1" indent="-457200">
              <a:buFont typeface="+mj-lt"/>
              <a:buAutoNum type="arabicPeriod"/>
            </a:pPr>
            <a:r>
              <a:rPr lang="en-US" dirty="0">
                <a:latin typeface="Times New Roman" panose="02020603050405020304" pitchFamily="18" charset="0"/>
                <a:cs typeface="Times New Roman" panose="02020603050405020304" pitchFamily="18" charset="0"/>
              </a:rPr>
              <a:t>How do inequities manifest in experiences of housing insecurity?</a:t>
            </a:r>
          </a:p>
          <a:p>
            <a:endParaRPr lang="en-US" dirty="0">
              <a:latin typeface="Times New Roman" panose="02020603050405020304" pitchFamily="18" charset="0"/>
              <a:cs typeface="Times New Roman" panose="02020603050405020304" pitchFamily="18" charset="0"/>
            </a:endParaRPr>
          </a:p>
          <a:p>
            <a:pPr>
              <a:lnSpc>
                <a:spcPct val="110000"/>
              </a:lnSpc>
            </a:pPr>
            <a:r>
              <a:rPr lang="en-US" dirty="0">
                <a:latin typeface="Times New Roman" panose="02020603050405020304" pitchFamily="18" charset="0"/>
                <a:cs typeface="Times New Roman" panose="02020603050405020304" pitchFamily="18" charset="0"/>
              </a:rPr>
              <a:t>The results confirm that housing insecurity should be approached as a multidimensional concept, which encompasses unaffordability, poor physical conditions, crowding, and forced moves. It is more widespread when understood comprehensively. Notably, 20 percent of insecure renters experienced more than one dimension simultaneously.</a:t>
            </a:r>
          </a:p>
          <a:p>
            <a:pPr>
              <a:lnSpc>
                <a:spcPct val="110000"/>
              </a:lnSpc>
            </a:pPr>
            <a:endParaRPr lang="en-US" sz="1600" dirty="0">
              <a:latin typeface="Times New Roman" panose="02020603050405020304" pitchFamily="18" charset="0"/>
              <a:cs typeface="Times New Roman" panose="02020603050405020304" pitchFamily="18" charset="0"/>
            </a:endParaRPr>
          </a:p>
          <a:p>
            <a:pPr>
              <a:lnSpc>
                <a:spcPct val="110000"/>
              </a:lnSpc>
            </a:pPr>
            <a:r>
              <a:rPr lang="en-US" dirty="0">
                <a:latin typeface="Times New Roman" panose="02020603050405020304" pitchFamily="18" charset="0"/>
                <a:cs typeface="Times New Roman" panose="02020603050405020304" pitchFamily="18" charset="0"/>
              </a:rPr>
              <a:t>Widespread inequities in experiences of housing insecurity exist among populations protected under the FHA, lending credence to the argument that housing insecurity should be considered an important evaluative component for assessing the success of fair housing and promoting policies that work to reduce inequities.</a:t>
            </a:r>
          </a:p>
        </p:txBody>
      </p:sp>
    </p:spTree>
    <p:extLst>
      <p:ext uri="{BB962C8B-B14F-4D97-AF65-F5344CB8AC3E}">
        <p14:creationId xmlns:p14="http://schemas.microsoft.com/office/powerpoint/2010/main" val="28349361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A4AB8-F847-0846-AB66-8869EC550FCD}"/>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References</a:t>
            </a:r>
          </a:p>
        </p:txBody>
      </p:sp>
      <p:sp>
        <p:nvSpPr>
          <p:cNvPr id="3" name="Content Placeholder 2">
            <a:extLst>
              <a:ext uri="{FF2B5EF4-FFF2-40B4-BE49-F238E27FC236}">
                <a16:creationId xmlns:a16="http://schemas.microsoft.com/office/drawing/2014/main" id="{CFA754E2-E5E5-1B4B-8D2B-D699C3D611EE}"/>
              </a:ext>
            </a:extLst>
          </p:cNvPr>
          <p:cNvSpPr>
            <a:spLocks noGrp="1"/>
          </p:cNvSpPr>
          <p:nvPr>
            <p:ph idx="1"/>
          </p:nvPr>
        </p:nvSpPr>
        <p:spPr>
          <a:xfrm>
            <a:off x="838200" y="1442434"/>
            <a:ext cx="10515600" cy="5050441"/>
          </a:xfrm>
        </p:spPr>
        <p:txBody>
          <a:bodyPr>
            <a:noAutofit/>
          </a:bodyPr>
          <a:lstStyle/>
          <a:p>
            <a:pPr marL="0" indent="0">
              <a:buNone/>
            </a:pPr>
            <a:r>
              <a:rPr lang="en-US" sz="1000" dirty="0" err="1">
                <a:latin typeface="Times New Roman" panose="02020603050405020304" pitchFamily="18" charset="0"/>
                <a:cs typeface="Times New Roman" panose="02020603050405020304" pitchFamily="18" charset="0"/>
              </a:rPr>
              <a:t>Burgard</a:t>
            </a:r>
            <a:r>
              <a:rPr lang="en-US" sz="1000" dirty="0">
                <a:latin typeface="Times New Roman" panose="02020603050405020304" pitchFamily="18" charset="0"/>
                <a:cs typeface="Times New Roman" panose="02020603050405020304" pitchFamily="18" charset="0"/>
              </a:rPr>
              <a:t>, S. A., </a:t>
            </a:r>
            <a:r>
              <a:rPr lang="en-US" sz="1000" dirty="0" err="1">
                <a:latin typeface="Times New Roman" panose="02020603050405020304" pitchFamily="18" charset="0"/>
                <a:cs typeface="Times New Roman" panose="02020603050405020304" pitchFamily="18" charset="0"/>
              </a:rPr>
              <a:t>Seefeldt</a:t>
            </a:r>
            <a:r>
              <a:rPr lang="en-US" sz="1000" dirty="0">
                <a:latin typeface="Times New Roman" panose="02020603050405020304" pitchFamily="18" charset="0"/>
                <a:cs typeface="Times New Roman" panose="02020603050405020304" pitchFamily="18" charset="0"/>
              </a:rPr>
              <a:t>, K. S., &amp; </a:t>
            </a:r>
            <a:r>
              <a:rPr lang="en-US" sz="1000" dirty="0" err="1">
                <a:latin typeface="Times New Roman" panose="02020603050405020304" pitchFamily="18" charset="0"/>
                <a:cs typeface="Times New Roman" panose="02020603050405020304" pitchFamily="18" charset="0"/>
              </a:rPr>
              <a:t>Zelner</a:t>
            </a:r>
            <a:r>
              <a:rPr lang="en-US" sz="1000" dirty="0">
                <a:latin typeface="Times New Roman" panose="02020603050405020304" pitchFamily="18" charset="0"/>
                <a:cs typeface="Times New Roman" panose="02020603050405020304" pitchFamily="18" charset="0"/>
              </a:rPr>
              <a:t>, S. (2012). Housing instability and health: Findings from the Michigan recession and recovery study. </a:t>
            </a:r>
            <a:r>
              <a:rPr lang="en-US" sz="1000" i="1" dirty="0">
                <a:latin typeface="Times New Roman" panose="02020603050405020304" pitchFamily="18" charset="0"/>
                <a:cs typeface="Times New Roman" panose="02020603050405020304" pitchFamily="18" charset="0"/>
              </a:rPr>
              <a:t>Social Science and Medicine, 75</a:t>
            </a:r>
            <a:r>
              <a:rPr lang="en-US" sz="1000" dirty="0">
                <a:latin typeface="Times New Roman" panose="02020603050405020304" pitchFamily="18" charset="0"/>
                <a:cs typeface="Times New Roman" panose="02020603050405020304" pitchFamily="18" charset="0"/>
              </a:rPr>
              <a:t>, 2215-2224. </a:t>
            </a:r>
          </a:p>
          <a:p>
            <a:pPr marL="0" indent="0">
              <a:buNone/>
            </a:pPr>
            <a:r>
              <a:rPr lang="en-US" sz="1000" dirty="0">
                <a:latin typeface="Times New Roman" panose="02020603050405020304" pitchFamily="18" charset="0"/>
                <a:cs typeface="Times New Roman" panose="02020603050405020304" pitchFamily="18" charset="0"/>
              </a:rPr>
              <a:t>Burr, J. A., Mutchler, J. E., &amp; </a:t>
            </a:r>
            <a:r>
              <a:rPr lang="en-US" sz="1000" dirty="0" err="1">
                <a:latin typeface="Times New Roman" panose="02020603050405020304" pitchFamily="18" charset="0"/>
                <a:cs typeface="Times New Roman" panose="02020603050405020304" pitchFamily="18" charset="0"/>
              </a:rPr>
              <a:t>Gerst</a:t>
            </a:r>
            <a:r>
              <a:rPr lang="en-US" sz="1000" dirty="0">
                <a:latin typeface="Times New Roman" panose="02020603050405020304" pitchFamily="18" charset="0"/>
                <a:cs typeface="Times New Roman" panose="02020603050405020304" pitchFamily="18" charset="0"/>
              </a:rPr>
              <a:t>, K. (2010). Patterns of Residential Crowding among Hispanics in Later Life: Immigration, Assimilation, and Housing Market Factors. </a:t>
            </a:r>
            <a:r>
              <a:rPr lang="en-US" sz="1000" i="1" dirty="0">
                <a:latin typeface="Times New Roman" panose="02020603050405020304" pitchFamily="18" charset="0"/>
                <a:cs typeface="Times New Roman" panose="02020603050405020304" pitchFamily="18" charset="0"/>
              </a:rPr>
              <a:t>Journal of Gerontology: Social Sciences, 65B</a:t>
            </a:r>
            <a:r>
              <a:rPr lang="en-US" sz="1000" dirty="0">
                <a:latin typeface="Times New Roman" panose="02020603050405020304" pitchFamily="18" charset="0"/>
                <a:cs typeface="Times New Roman" panose="02020603050405020304" pitchFamily="18" charset="0"/>
              </a:rPr>
              <a:t>(6), 772-782. </a:t>
            </a:r>
          </a:p>
          <a:p>
            <a:pPr marL="0" indent="0">
              <a:buNone/>
            </a:pPr>
            <a:r>
              <a:rPr lang="en-US" sz="1000" dirty="0" err="1">
                <a:latin typeface="Times New Roman" panose="02020603050405020304" pitchFamily="18" charset="0"/>
                <a:cs typeface="Times New Roman" panose="02020603050405020304" pitchFamily="18" charset="0"/>
              </a:rPr>
              <a:t>Cutts</a:t>
            </a:r>
            <a:r>
              <a:rPr lang="en-US" sz="1000" dirty="0">
                <a:latin typeface="Times New Roman" panose="02020603050405020304" pitchFamily="18" charset="0"/>
                <a:cs typeface="Times New Roman" panose="02020603050405020304" pitchFamily="18" charset="0"/>
              </a:rPr>
              <a:t>, D. B., Meyers, A. F., Black, M. M., Casey, P. H., Chilton, M., Cook, J. T., </a:t>
            </a:r>
            <a:r>
              <a:rPr lang="en-US" sz="1000" dirty="0" err="1">
                <a:latin typeface="Times New Roman" panose="02020603050405020304" pitchFamily="18" charset="0"/>
                <a:cs typeface="Times New Roman" panose="02020603050405020304" pitchFamily="18" charset="0"/>
              </a:rPr>
              <a:t>Geppert</a:t>
            </a:r>
            <a:r>
              <a:rPr lang="en-US" sz="1000" dirty="0">
                <a:latin typeface="Times New Roman" panose="02020603050405020304" pitchFamily="18" charset="0"/>
                <a:cs typeface="Times New Roman" panose="02020603050405020304" pitchFamily="18" charset="0"/>
              </a:rPr>
              <a:t>, J., Ettinger de Cuba, S., </a:t>
            </a:r>
            <a:r>
              <a:rPr lang="en-US" sz="1000" dirty="0" err="1">
                <a:latin typeface="Times New Roman" panose="02020603050405020304" pitchFamily="18" charset="0"/>
                <a:cs typeface="Times New Roman" panose="02020603050405020304" pitchFamily="18" charset="0"/>
              </a:rPr>
              <a:t>Heeren</a:t>
            </a:r>
            <a:r>
              <a:rPr lang="en-US" sz="1000" dirty="0">
                <a:latin typeface="Times New Roman" panose="02020603050405020304" pitchFamily="18" charset="0"/>
                <a:cs typeface="Times New Roman" panose="02020603050405020304" pitchFamily="18" charset="0"/>
              </a:rPr>
              <a:t>, T., Coleman, S., Rose-Jacobs, R., &amp; Frank, D. A. (2011). US Housing Insecurity and the Health of Very Young Children. </a:t>
            </a:r>
            <a:r>
              <a:rPr lang="en-US" sz="1000" i="1" dirty="0">
                <a:latin typeface="Times New Roman" panose="02020603050405020304" pitchFamily="18" charset="0"/>
                <a:cs typeface="Times New Roman" panose="02020603050405020304" pitchFamily="18" charset="0"/>
              </a:rPr>
              <a:t>American Journal of Public Health, 101</a:t>
            </a:r>
            <a:r>
              <a:rPr lang="en-US" sz="1000" dirty="0">
                <a:latin typeface="Times New Roman" panose="02020603050405020304" pitchFamily="18" charset="0"/>
                <a:cs typeface="Times New Roman" panose="02020603050405020304" pitchFamily="18" charset="0"/>
              </a:rPr>
              <a:t>(8). </a:t>
            </a:r>
          </a:p>
          <a:p>
            <a:pPr marL="0" indent="0">
              <a:buNone/>
            </a:pPr>
            <a:r>
              <a:rPr lang="en-US" sz="1000" dirty="0">
                <a:latin typeface="Times New Roman" panose="02020603050405020304" pitchFamily="18" charset="0"/>
                <a:cs typeface="Times New Roman" panose="02020603050405020304" pitchFamily="18" charset="0"/>
              </a:rPr>
              <a:t>Desmond, M., An, W., Winkler, R., &amp; Ferriss, T. (2013). Evicting Children. Social Forces, 92(1), 303-327. </a:t>
            </a:r>
          </a:p>
          <a:p>
            <a:pPr marL="0" indent="0">
              <a:buNone/>
            </a:pPr>
            <a:r>
              <a:rPr lang="en-US" sz="1000" dirty="0">
                <a:latin typeface="Times New Roman" panose="02020603050405020304" pitchFamily="18" charset="0"/>
                <a:cs typeface="Times New Roman" panose="02020603050405020304" pitchFamily="18" charset="0"/>
              </a:rPr>
              <a:t>Early, D. W. (2004). The determinants of homelessness and the targeting of housing assistance. </a:t>
            </a:r>
            <a:r>
              <a:rPr lang="en-US" sz="1000" i="1" dirty="0">
                <a:latin typeface="Times New Roman" panose="02020603050405020304" pitchFamily="18" charset="0"/>
                <a:cs typeface="Times New Roman" panose="02020603050405020304" pitchFamily="18" charset="0"/>
              </a:rPr>
              <a:t>Journal of Urban Economics, 55</a:t>
            </a:r>
            <a:r>
              <a:rPr lang="en-US" sz="1000" dirty="0">
                <a:latin typeface="Times New Roman" panose="02020603050405020304" pitchFamily="18" charset="0"/>
                <a:cs typeface="Times New Roman" panose="02020603050405020304" pitchFamily="18" charset="0"/>
              </a:rPr>
              <a:t>, 195-214. </a:t>
            </a:r>
          </a:p>
          <a:p>
            <a:pPr marL="0" indent="0">
              <a:buNone/>
            </a:pPr>
            <a:r>
              <a:rPr lang="en-US" sz="1000" dirty="0">
                <a:latin typeface="Times New Roman" panose="02020603050405020304" pitchFamily="18" charset="0"/>
                <a:cs typeface="Times New Roman" panose="02020603050405020304" pitchFamily="18" charset="0"/>
              </a:rPr>
              <a:t>Evans, G., Wells, N., &amp; </a:t>
            </a:r>
            <a:r>
              <a:rPr lang="en-US" sz="1000" dirty="0" err="1">
                <a:latin typeface="Times New Roman" panose="02020603050405020304" pitchFamily="18" charset="0"/>
                <a:cs typeface="Times New Roman" panose="02020603050405020304" pitchFamily="18" charset="0"/>
              </a:rPr>
              <a:t>Moch</a:t>
            </a:r>
            <a:r>
              <a:rPr lang="en-US" sz="1000" dirty="0">
                <a:latin typeface="Times New Roman" panose="02020603050405020304" pitchFamily="18" charset="0"/>
                <a:cs typeface="Times New Roman" panose="02020603050405020304" pitchFamily="18" charset="0"/>
              </a:rPr>
              <a:t>, A. (2003). Housing and Mental Health: A Review of the Evidence and a Methodological and Conceptual Critique. </a:t>
            </a:r>
            <a:r>
              <a:rPr lang="en-US" sz="1000" i="1" dirty="0">
                <a:latin typeface="Times New Roman" panose="02020603050405020304" pitchFamily="18" charset="0"/>
                <a:cs typeface="Times New Roman" panose="02020603050405020304" pitchFamily="18" charset="0"/>
              </a:rPr>
              <a:t>Journal of Social Issues, 59</a:t>
            </a:r>
            <a:r>
              <a:rPr lang="en-US" sz="1000" dirty="0">
                <a:latin typeface="Times New Roman" panose="02020603050405020304" pitchFamily="18" charset="0"/>
                <a:cs typeface="Times New Roman" panose="02020603050405020304" pitchFamily="18" charset="0"/>
              </a:rPr>
              <a:t>(3), 475-500. </a:t>
            </a:r>
          </a:p>
          <a:p>
            <a:pPr marL="0" indent="0">
              <a:buNone/>
            </a:pPr>
            <a:r>
              <a:rPr lang="en-US" sz="1000" dirty="0">
                <a:latin typeface="Times New Roman" panose="02020603050405020304" pitchFamily="18" charset="0"/>
                <a:cs typeface="Times New Roman" panose="02020603050405020304" pitchFamily="18" charset="0"/>
              </a:rPr>
              <a:t>Fair Housing Act, 42 U.S.C. 3601-3619 </a:t>
            </a:r>
            <a:r>
              <a:rPr lang="en-US" sz="1000" u="sng" dirty="0">
                <a:latin typeface="Times New Roman" panose="02020603050405020304" pitchFamily="18" charset="0"/>
                <a:cs typeface="Times New Roman" panose="02020603050405020304" pitchFamily="18" charset="0"/>
                <a:hlinkClick r:id="rId2"/>
              </a:rPr>
              <a:t>https://www.justice.gov/crt/fair-housing-act-2</a:t>
            </a:r>
            <a:r>
              <a:rPr lang="en-US" sz="1000" dirty="0">
                <a:latin typeface="Times New Roman" panose="02020603050405020304" pitchFamily="18" charset="0"/>
                <a:cs typeface="Times New Roman" panose="02020603050405020304" pitchFamily="18" charset="0"/>
              </a:rPr>
              <a:t> (1968). </a:t>
            </a:r>
          </a:p>
          <a:p>
            <a:pPr marL="0" indent="0">
              <a:buNone/>
            </a:pPr>
            <a:r>
              <a:rPr lang="en-US" sz="1000" dirty="0">
                <a:latin typeface="Times New Roman" panose="02020603050405020304" pitchFamily="18" charset="0"/>
                <a:cs typeface="Times New Roman" panose="02020603050405020304" pitchFamily="18" charset="0"/>
              </a:rPr>
              <a:t>Watson, N. E., </a:t>
            </a:r>
            <a:r>
              <a:rPr lang="en-US" sz="1000" dirty="0" err="1">
                <a:latin typeface="Times New Roman" panose="02020603050405020304" pitchFamily="18" charset="0"/>
                <a:cs typeface="Times New Roman" panose="02020603050405020304" pitchFamily="18" charset="0"/>
              </a:rPr>
              <a:t>Steffan</a:t>
            </a:r>
            <a:r>
              <a:rPr lang="en-US" sz="1000" dirty="0">
                <a:latin typeface="Times New Roman" panose="02020603050405020304" pitchFamily="18" charset="0"/>
                <a:cs typeface="Times New Roman" panose="02020603050405020304" pitchFamily="18" charset="0"/>
              </a:rPr>
              <a:t>, B. L., Martin, M., &amp; </a:t>
            </a:r>
            <a:r>
              <a:rPr lang="en-US" sz="1000" dirty="0" err="1">
                <a:latin typeface="Times New Roman" panose="02020603050405020304" pitchFamily="18" charset="0"/>
                <a:cs typeface="Times New Roman" panose="02020603050405020304" pitchFamily="18" charset="0"/>
              </a:rPr>
              <a:t>Vandenbroucke</a:t>
            </a:r>
            <a:r>
              <a:rPr lang="en-US" sz="1000" dirty="0">
                <a:latin typeface="Times New Roman" panose="02020603050405020304" pitchFamily="18" charset="0"/>
                <a:cs typeface="Times New Roman" panose="02020603050405020304" pitchFamily="18" charset="0"/>
              </a:rPr>
              <a:t>, D. A. (2020). Worst Case Housing Needs: 2019 Report to Congress. Retrieved from U.S. Department of Housing and Urban Development</a:t>
            </a:r>
          </a:p>
          <a:p>
            <a:pPr marL="0" indent="0">
              <a:buNone/>
            </a:pPr>
            <a:r>
              <a:rPr lang="en-US" sz="1000" dirty="0">
                <a:latin typeface="Times New Roman" panose="02020603050405020304" pitchFamily="18" charset="0"/>
                <a:cs typeface="Times New Roman" panose="02020603050405020304" pitchFamily="18" charset="0"/>
              </a:rPr>
              <a:t>Harvard Joint Center for Housing Studies. (2020). America’s Rental Housing 2020. Retrieved from </a:t>
            </a:r>
            <a:r>
              <a:rPr lang="en-US" sz="1000" dirty="0">
                <a:latin typeface="Times New Roman" panose="02020603050405020304" pitchFamily="18" charset="0"/>
                <a:cs typeface="Times New Roman" panose="02020603050405020304" pitchFamily="18" charset="0"/>
                <a:hlinkClick r:id="rId3"/>
              </a:rPr>
              <a:t>https://www.jchs.harvard.edu/americas-rental-housing-2020</a:t>
            </a:r>
            <a:r>
              <a:rPr lang="en-US" sz="1000" dirty="0">
                <a:latin typeface="Times New Roman" panose="02020603050405020304" pitchFamily="18" charset="0"/>
                <a:cs typeface="Times New Roman" panose="02020603050405020304" pitchFamily="18" charset="0"/>
              </a:rPr>
              <a:t> </a:t>
            </a:r>
          </a:p>
          <a:p>
            <a:pPr marL="0" indent="0">
              <a:buNone/>
            </a:pPr>
            <a:r>
              <a:rPr lang="en-US" sz="1000" dirty="0" err="1">
                <a:latin typeface="Times New Roman" panose="02020603050405020304" pitchFamily="18" charset="0"/>
                <a:cs typeface="Times New Roman" panose="02020603050405020304" pitchFamily="18" charset="0"/>
              </a:rPr>
              <a:t>Matlack</a:t>
            </a:r>
            <a:r>
              <a:rPr lang="en-US" sz="1000" dirty="0">
                <a:latin typeface="Times New Roman" panose="02020603050405020304" pitchFamily="18" charset="0"/>
                <a:cs typeface="Times New Roman" panose="02020603050405020304" pitchFamily="18" charset="0"/>
              </a:rPr>
              <a:t>, J., &amp; </a:t>
            </a:r>
            <a:r>
              <a:rPr lang="en-US" sz="1000" dirty="0" err="1">
                <a:latin typeface="Times New Roman" panose="02020603050405020304" pitchFamily="18" charset="0"/>
                <a:cs typeface="Times New Roman" panose="02020603050405020304" pitchFamily="18" charset="0"/>
              </a:rPr>
              <a:t>Vigdor</a:t>
            </a:r>
            <a:r>
              <a:rPr lang="en-US" sz="1000" dirty="0">
                <a:latin typeface="Times New Roman" panose="02020603050405020304" pitchFamily="18" charset="0"/>
                <a:cs typeface="Times New Roman" panose="02020603050405020304" pitchFamily="18" charset="0"/>
              </a:rPr>
              <a:t>, J. (2008). Do rising tides lift all prices? Income inequality and housing affordability. </a:t>
            </a:r>
            <a:r>
              <a:rPr lang="en-US" sz="1000" i="1" dirty="0">
                <a:latin typeface="Times New Roman" panose="02020603050405020304" pitchFamily="18" charset="0"/>
                <a:cs typeface="Times New Roman" panose="02020603050405020304" pitchFamily="18" charset="0"/>
              </a:rPr>
              <a:t>Journal of Housing Economics, 17</a:t>
            </a:r>
            <a:r>
              <a:rPr lang="en-US" sz="1000" dirty="0">
                <a:latin typeface="Times New Roman" panose="02020603050405020304" pitchFamily="18" charset="0"/>
                <a:cs typeface="Times New Roman" panose="02020603050405020304" pitchFamily="18" charset="0"/>
              </a:rPr>
              <a:t>, 212-224. </a:t>
            </a:r>
          </a:p>
          <a:p>
            <a:pPr marL="0" indent="0">
              <a:buNone/>
            </a:pPr>
            <a:r>
              <a:rPr lang="en-US" sz="1000" dirty="0">
                <a:latin typeface="Times New Roman" panose="02020603050405020304" pitchFamily="18" charset="0"/>
                <a:cs typeface="Times New Roman" panose="02020603050405020304" pitchFamily="18" charset="0"/>
              </a:rPr>
              <a:t>Morales, J. (1988). Creating New Housing Opportunities for Families with Children: The Fair Housing Amendments Act of 1988. Clearinghouse Review, 22. </a:t>
            </a:r>
          </a:p>
          <a:p>
            <a:pPr marL="0" indent="0">
              <a:buNone/>
            </a:pPr>
            <a:r>
              <a:rPr lang="en-US" sz="1000" dirty="0" err="1">
                <a:latin typeface="Times New Roman" panose="02020603050405020304" pitchFamily="18" charset="0"/>
                <a:cs typeface="Times New Roman" panose="02020603050405020304" pitchFamily="18" charset="0"/>
              </a:rPr>
              <a:t>Pavao</a:t>
            </a:r>
            <a:r>
              <a:rPr lang="en-US" sz="1000" dirty="0">
                <a:latin typeface="Times New Roman" panose="02020603050405020304" pitchFamily="18" charset="0"/>
                <a:cs typeface="Times New Roman" panose="02020603050405020304" pitchFamily="18" charset="0"/>
              </a:rPr>
              <a:t>, J., Alvarez, J., Baumrind, N., </a:t>
            </a:r>
            <a:r>
              <a:rPr lang="en-US" sz="1000" dirty="0" err="1">
                <a:latin typeface="Times New Roman" panose="02020603050405020304" pitchFamily="18" charset="0"/>
                <a:cs typeface="Times New Roman" panose="02020603050405020304" pitchFamily="18" charset="0"/>
              </a:rPr>
              <a:t>Induni</a:t>
            </a:r>
            <a:r>
              <a:rPr lang="en-US" sz="1000" dirty="0">
                <a:latin typeface="Times New Roman" panose="02020603050405020304" pitchFamily="18" charset="0"/>
                <a:cs typeface="Times New Roman" panose="02020603050405020304" pitchFamily="18" charset="0"/>
              </a:rPr>
              <a:t>, M., &amp; </a:t>
            </a:r>
            <a:r>
              <a:rPr lang="en-US" sz="1000" dirty="0" err="1">
                <a:latin typeface="Times New Roman" panose="02020603050405020304" pitchFamily="18" charset="0"/>
                <a:cs typeface="Times New Roman" panose="02020603050405020304" pitchFamily="18" charset="0"/>
              </a:rPr>
              <a:t>Kimerling</a:t>
            </a:r>
            <a:r>
              <a:rPr lang="en-US" sz="1000" dirty="0">
                <a:latin typeface="Times New Roman" panose="02020603050405020304" pitchFamily="18" charset="0"/>
                <a:cs typeface="Times New Roman" panose="02020603050405020304" pitchFamily="18" charset="0"/>
              </a:rPr>
              <a:t>, R. (2007). Intimate Partner Violence and Housing Instability. American Journal of Preventive Medicine, 32(2). </a:t>
            </a:r>
          </a:p>
          <a:p>
            <a:pPr marL="0" indent="0">
              <a:buNone/>
            </a:pPr>
            <a:r>
              <a:rPr lang="en-US" sz="1000" dirty="0">
                <a:latin typeface="Times New Roman" panose="02020603050405020304" pitchFamily="18" charset="0"/>
                <a:cs typeface="Times New Roman" panose="02020603050405020304" pitchFamily="18" charset="0"/>
              </a:rPr>
              <a:t>Phinney, R., Danziger, S., Pollack, H., &amp; </a:t>
            </a:r>
            <a:r>
              <a:rPr lang="en-US" sz="1000" dirty="0" err="1">
                <a:latin typeface="Times New Roman" panose="02020603050405020304" pitchFamily="18" charset="0"/>
                <a:cs typeface="Times New Roman" panose="02020603050405020304" pitchFamily="18" charset="0"/>
              </a:rPr>
              <a:t>Seefeldt</a:t>
            </a:r>
            <a:r>
              <a:rPr lang="en-US" sz="1000" dirty="0">
                <a:latin typeface="Times New Roman" panose="02020603050405020304" pitchFamily="18" charset="0"/>
                <a:cs typeface="Times New Roman" panose="02020603050405020304" pitchFamily="18" charset="0"/>
              </a:rPr>
              <a:t>, K. (2007). Housing Instability Among Current and Former Welfare Recipients. American Journal of Public Health, 97(5), 832-837. </a:t>
            </a:r>
          </a:p>
          <a:p>
            <a:pPr marL="0" indent="0">
              <a:buNone/>
            </a:pPr>
            <a:r>
              <a:rPr lang="en-US" sz="1000" dirty="0" err="1">
                <a:latin typeface="Times New Roman" panose="02020603050405020304" pitchFamily="18" charset="0"/>
                <a:cs typeface="Times New Roman" panose="02020603050405020304" pitchFamily="18" charset="0"/>
              </a:rPr>
              <a:t>Solari</a:t>
            </a:r>
            <a:r>
              <a:rPr lang="en-US" sz="1000" dirty="0">
                <a:latin typeface="Times New Roman" panose="02020603050405020304" pitchFamily="18" charset="0"/>
                <a:cs typeface="Times New Roman" panose="02020603050405020304" pitchFamily="18" charset="0"/>
              </a:rPr>
              <a:t>, C., &amp; Mare, R. D. (2012). Housing crowding effects on children's wellbeing. </a:t>
            </a:r>
            <a:r>
              <a:rPr lang="en-US" sz="1000" i="1" dirty="0">
                <a:latin typeface="Times New Roman" panose="02020603050405020304" pitchFamily="18" charset="0"/>
                <a:cs typeface="Times New Roman" panose="02020603050405020304" pitchFamily="18" charset="0"/>
              </a:rPr>
              <a:t>Social Science Research, 41</a:t>
            </a:r>
            <a:r>
              <a:rPr lang="en-US" sz="1000" dirty="0">
                <a:latin typeface="Times New Roman" panose="02020603050405020304" pitchFamily="18" charset="0"/>
                <a:cs typeface="Times New Roman" panose="02020603050405020304" pitchFamily="18" charset="0"/>
              </a:rPr>
              <a:t>, 464-476. </a:t>
            </a:r>
          </a:p>
          <a:p>
            <a:pPr marL="0" indent="0">
              <a:buNone/>
            </a:pPr>
            <a:r>
              <a:rPr lang="en-US" sz="1000" dirty="0" err="1">
                <a:latin typeface="Times New Roman" panose="02020603050405020304" pitchFamily="18" charset="0"/>
                <a:cs typeface="Times New Roman" panose="02020603050405020304" pitchFamily="18" charset="0"/>
              </a:rPr>
              <a:t>Solari</a:t>
            </a:r>
            <a:r>
              <a:rPr lang="en-US" sz="1000" dirty="0">
                <a:latin typeface="Times New Roman" panose="02020603050405020304" pitchFamily="18" charset="0"/>
                <a:cs typeface="Times New Roman" panose="02020603050405020304" pitchFamily="18" charset="0"/>
              </a:rPr>
              <a:t>, C. D. (2019). </a:t>
            </a:r>
            <a:r>
              <a:rPr lang="en-US" sz="1000" i="1" dirty="0">
                <a:latin typeface="Times New Roman" panose="02020603050405020304" pitchFamily="18" charset="0"/>
                <a:cs typeface="Times New Roman" panose="02020603050405020304" pitchFamily="18" charset="0"/>
              </a:rPr>
              <a:t>America’s housing is getting more crowded. How will that affect children?</a:t>
            </a:r>
            <a:r>
              <a:rPr lang="en-US" sz="1000" dirty="0">
                <a:latin typeface="Times New Roman" panose="02020603050405020304" pitchFamily="18" charset="0"/>
                <a:cs typeface="Times New Roman" panose="02020603050405020304" pitchFamily="18" charset="0"/>
              </a:rPr>
              <a:t> Urban Institute. </a:t>
            </a:r>
            <a:r>
              <a:rPr lang="en-US" sz="1000" u="sng" dirty="0">
                <a:latin typeface="Times New Roman" panose="02020603050405020304" pitchFamily="18" charset="0"/>
                <a:cs typeface="Times New Roman" panose="02020603050405020304" pitchFamily="18" charset="0"/>
                <a:hlinkClick r:id="rId4"/>
              </a:rPr>
              <a:t>https://www.urban.org/urban-wire/americas-housing-getting-more-crowded-how-will-affect-children</a:t>
            </a:r>
            <a:r>
              <a:rPr lang="en-US" sz="1000" dirty="0">
                <a:latin typeface="Times New Roman" panose="02020603050405020304" pitchFamily="18" charset="0"/>
                <a:cs typeface="Times New Roman" panose="02020603050405020304" pitchFamily="18" charset="0"/>
              </a:rPr>
              <a:t> </a:t>
            </a:r>
          </a:p>
          <a:p>
            <a:pPr marL="0" indent="0">
              <a:buNone/>
            </a:pPr>
            <a:r>
              <a:rPr lang="en-US" sz="1000" dirty="0">
                <a:latin typeface="Times New Roman" panose="02020603050405020304" pitchFamily="18" charset="0"/>
                <a:cs typeface="Times New Roman" panose="02020603050405020304" pitchFamily="18" charset="0"/>
              </a:rPr>
              <a:t>Withers, S. D. (1997). Demographic polarization of housing affordability in six major United States metropolitan areas. </a:t>
            </a:r>
            <a:r>
              <a:rPr lang="en-US" sz="1000" i="1" dirty="0">
                <a:latin typeface="Times New Roman" panose="02020603050405020304" pitchFamily="18" charset="0"/>
                <a:cs typeface="Times New Roman" panose="02020603050405020304" pitchFamily="18" charset="0"/>
              </a:rPr>
              <a:t>Urban Geography, 18</a:t>
            </a:r>
            <a:r>
              <a:rPr lang="en-US" sz="1000" dirty="0">
                <a:latin typeface="Times New Roman" panose="02020603050405020304" pitchFamily="18" charset="0"/>
                <a:cs typeface="Times New Roman" panose="02020603050405020304" pitchFamily="18" charset="0"/>
              </a:rPr>
              <a:t>(4), 296-323. </a:t>
            </a:r>
          </a:p>
        </p:txBody>
      </p:sp>
    </p:spTree>
    <p:extLst>
      <p:ext uri="{BB962C8B-B14F-4D97-AF65-F5344CB8AC3E}">
        <p14:creationId xmlns:p14="http://schemas.microsoft.com/office/powerpoint/2010/main" val="12344015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94747-B48B-D840-A67F-C40AB8DC47DF}"/>
              </a:ext>
            </a:extLst>
          </p:cNvPr>
          <p:cNvSpPr>
            <a:spLocks noGrp="1"/>
          </p:cNvSpPr>
          <p:nvPr>
            <p:ph type="title"/>
          </p:nvPr>
        </p:nvSpPr>
        <p:spPr>
          <a:xfrm>
            <a:off x="838200" y="1259573"/>
            <a:ext cx="10515600" cy="2383960"/>
          </a:xfrm>
        </p:spPr>
        <p:txBody>
          <a:bodyPr/>
          <a:lstStyle/>
          <a:p>
            <a:pPr algn="ctr"/>
            <a:r>
              <a:rPr lang="en-US" dirty="0">
                <a:latin typeface="Times New Roman" panose="02020603050405020304" pitchFamily="18" charset="0"/>
                <a:cs typeface="Times New Roman" panose="02020603050405020304" pitchFamily="18" charset="0"/>
              </a:rPr>
              <a:t>Questions?</a:t>
            </a:r>
          </a:p>
        </p:txBody>
      </p:sp>
    </p:spTree>
    <p:extLst>
      <p:ext uri="{BB962C8B-B14F-4D97-AF65-F5344CB8AC3E}">
        <p14:creationId xmlns:p14="http://schemas.microsoft.com/office/powerpoint/2010/main" val="15903582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1F2DF-301C-1E49-8B19-8EF222267409}"/>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Why is housing security important?</a:t>
            </a:r>
          </a:p>
        </p:txBody>
      </p:sp>
      <p:sp>
        <p:nvSpPr>
          <p:cNvPr id="3" name="Content Placeholder 2">
            <a:extLst>
              <a:ext uri="{FF2B5EF4-FFF2-40B4-BE49-F238E27FC236}">
                <a16:creationId xmlns:a16="http://schemas.microsoft.com/office/drawing/2014/main" id="{4C30DB1C-21EA-F742-A85D-736C163D26B3}"/>
              </a:ext>
            </a:extLst>
          </p:cNvPr>
          <p:cNvSpPr>
            <a:spLocks noGrp="1"/>
          </p:cNvSpPr>
          <p:nvPr>
            <p:ph idx="1"/>
          </p:nvPr>
        </p:nvSpPr>
        <p:spPr/>
        <p:txBody>
          <a:bodyPr>
            <a:normAutofit fontScale="85000" lnSpcReduction="20000"/>
          </a:bodyPr>
          <a:lstStyle/>
          <a:p>
            <a:r>
              <a:rPr lang="en-US" dirty="0">
                <a:latin typeface="Times New Roman" panose="02020603050405020304" pitchFamily="18" charset="0"/>
                <a:cs typeface="Times New Roman" panose="02020603050405020304" pitchFamily="18" charset="0"/>
              </a:rPr>
              <a:t>Maintaining secure housing is critical to health, mental health, financial security, food security, and child wellbeing.</a:t>
            </a:r>
          </a:p>
          <a:p>
            <a:pPr lvl="1"/>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“Respondents who experienced homelessness and those who were behind on their mortgage or in foreclosure had a higher likelihood of reporting </a:t>
            </a:r>
            <a:r>
              <a:rPr lang="en-US" b="1" dirty="0">
                <a:latin typeface="Times New Roman" panose="02020603050405020304" pitchFamily="18" charset="0"/>
                <a:cs typeface="Times New Roman" panose="02020603050405020304" pitchFamily="18" charset="0"/>
              </a:rPr>
              <a:t>fair/poor self-rated health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Burgard</a:t>
            </a:r>
            <a:r>
              <a:rPr lang="en-US" dirty="0">
                <a:latin typeface="Times New Roman" panose="02020603050405020304" pitchFamily="18" charset="0"/>
                <a:cs typeface="Times New Roman" panose="02020603050405020304" pitchFamily="18" charset="0"/>
              </a:rPr>
              <a:t>, 2012)</a:t>
            </a:r>
          </a:p>
          <a:p>
            <a:pPr lvl="1"/>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“Crowding was associated with household </a:t>
            </a:r>
            <a:r>
              <a:rPr lang="en-US" b="1" dirty="0">
                <a:latin typeface="Times New Roman" panose="02020603050405020304" pitchFamily="18" charset="0"/>
                <a:cs typeface="Times New Roman" panose="02020603050405020304" pitchFamily="18" charset="0"/>
              </a:rPr>
              <a:t>food insecurity </a:t>
            </a:r>
            <a:r>
              <a:rPr lang="en-US" dirty="0">
                <a:latin typeface="Times New Roman" panose="02020603050405020304" pitchFamily="18" charset="0"/>
                <a:cs typeface="Times New Roman" panose="02020603050405020304" pitchFamily="18" charset="0"/>
              </a:rPr>
              <a:t>compared with the securely housed…, as were multiple moves.” (</a:t>
            </a:r>
            <a:r>
              <a:rPr lang="en-US" dirty="0" err="1">
                <a:latin typeface="Times New Roman" panose="02020603050405020304" pitchFamily="18" charset="0"/>
                <a:cs typeface="Times New Roman" panose="02020603050405020304" pitchFamily="18" charset="0"/>
              </a:rPr>
              <a:t>Cutts</a:t>
            </a:r>
            <a:r>
              <a:rPr lang="en-US" dirty="0">
                <a:latin typeface="Times New Roman" panose="02020603050405020304" pitchFamily="18" charset="0"/>
                <a:cs typeface="Times New Roman" panose="02020603050405020304" pitchFamily="18" charset="0"/>
              </a:rPr>
              <a:t>, 2011)</a:t>
            </a:r>
          </a:p>
          <a:p>
            <a:pPr marL="457200" lvl="1" indent="0">
              <a:buNone/>
            </a:pPr>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“…living in crowded housing conditions has an independent negative effect on </a:t>
            </a:r>
            <a:r>
              <a:rPr lang="en-US" b="1" dirty="0">
                <a:latin typeface="Times New Roman" panose="02020603050405020304" pitchFamily="18" charset="0"/>
                <a:cs typeface="Times New Roman" panose="02020603050405020304" pitchFamily="18" charset="0"/>
              </a:rPr>
              <a:t>math and reading achievement</a:t>
            </a:r>
            <a:r>
              <a:rPr lang="en-US" dirty="0">
                <a:latin typeface="Times New Roman" panose="02020603050405020304" pitchFamily="18" charset="0"/>
                <a:cs typeface="Times New Roman" panose="02020603050405020304" pitchFamily="18" charset="0"/>
              </a:rPr>
              <a:t>…, on external </a:t>
            </a:r>
            <a:r>
              <a:rPr lang="en-US" b="1" dirty="0">
                <a:latin typeface="Times New Roman" panose="02020603050405020304" pitchFamily="18" charset="0"/>
                <a:cs typeface="Times New Roman" panose="02020603050405020304" pitchFamily="18" charset="0"/>
              </a:rPr>
              <a:t>behavioral problems and physical health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Solari</a:t>
            </a:r>
            <a:r>
              <a:rPr lang="en-US" dirty="0">
                <a:latin typeface="Times New Roman" panose="02020603050405020304" pitchFamily="18" charset="0"/>
                <a:cs typeface="Times New Roman" panose="02020603050405020304" pitchFamily="18" charset="0"/>
              </a:rPr>
              <a:t> &amp; Mare, 2012)</a:t>
            </a:r>
          </a:p>
          <a:p>
            <a:pPr lvl="1"/>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“…housing quality is positively correlated with </a:t>
            </a:r>
            <a:r>
              <a:rPr lang="en-US" b="1" dirty="0">
                <a:latin typeface="Times New Roman" panose="02020603050405020304" pitchFamily="18" charset="0"/>
                <a:cs typeface="Times New Roman" panose="02020603050405020304" pitchFamily="18" charset="0"/>
              </a:rPr>
              <a:t>psychological well-being.” </a:t>
            </a:r>
            <a:r>
              <a:rPr lang="en-US" dirty="0">
                <a:latin typeface="Times New Roman" panose="02020603050405020304" pitchFamily="18" charset="0"/>
                <a:cs typeface="Times New Roman" panose="02020603050405020304" pitchFamily="18" charset="0"/>
              </a:rPr>
              <a:t>(Evans, 2003)</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1540835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2CBB3-6EA6-3241-BA52-1775EB0846B2}"/>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The Problem</a:t>
            </a:r>
          </a:p>
        </p:txBody>
      </p:sp>
      <p:sp>
        <p:nvSpPr>
          <p:cNvPr id="3" name="Content Placeholder 2">
            <a:extLst>
              <a:ext uri="{FF2B5EF4-FFF2-40B4-BE49-F238E27FC236}">
                <a16:creationId xmlns:a16="http://schemas.microsoft.com/office/drawing/2014/main" id="{2398C956-1C5C-E34E-A5A8-699E0EDB3DC2}"/>
              </a:ext>
            </a:extLst>
          </p:cNvPr>
          <p:cNvSpPr>
            <a:spLocks noGrp="1"/>
          </p:cNvSpPr>
          <p:nvPr>
            <p:ph idx="1"/>
          </p:nvPr>
        </p:nvSpPr>
        <p:spPr/>
        <p:txBody>
          <a:bodyPr>
            <a:normAutofit lnSpcReduction="10000"/>
          </a:bodyPr>
          <a:lstStyle/>
          <a:p>
            <a:r>
              <a:rPr lang="en-US" dirty="0">
                <a:latin typeface="Times New Roman" panose="02020603050405020304" pitchFamily="18" charset="0"/>
                <a:cs typeface="Times New Roman" panose="02020603050405020304" pitchFamily="18" charset="0"/>
              </a:rPr>
              <a:t>Insecure housing is widespread among renters in the United States.</a:t>
            </a:r>
            <a:endParaRPr lang="en-US" sz="2200" dirty="0">
              <a:latin typeface="Times New Roman" panose="02020603050405020304" pitchFamily="18" charset="0"/>
              <a:cs typeface="Times New Roman" panose="02020603050405020304" pitchFamily="18" charset="0"/>
            </a:endParaRPr>
          </a:p>
          <a:p>
            <a:pPr lvl="1"/>
            <a:r>
              <a:rPr lang="en-US" sz="2200" dirty="0">
                <a:latin typeface="Times New Roman" panose="02020603050405020304" pitchFamily="18" charset="0"/>
                <a:cs typeface="Times New Roman" panose="02020603050405020304" pitchFamily="18" charset="0"/>
              </a:rPr>
              <a:t>More than 20 million renter households are rent burdened </a:t>
            </a:r>
            <a:r>
              <a:rPr lang="en-US" sz="1500" dirty="0">
                <a:latin typeface="Times New Roman" panose="02020603050405020304" pitchFamily="18" charset="0"/>
                <a:cs typeface="Times New Roman" panose="02020603050405020304" pitchFamily="18" charset="0"/>
              </a:rPr>
              <a:t>(Joint Center for Housing Studies, 2020)</a:t>
            </a:r>
          </a:p>
          <a:p>
            <a:pPr lvl="1"/>
            <a:r>
              <a:rPr lang="en-US" sz="2200" dirty="0">
                <a:latin typeface="Times New Roman" panose="02020603050405020304" pitchFamily="18" charset="0"/>
                <a:cs typeface="Times New Roman" panose="02020603050405020304" pitchFamily="18" charset="0"/>
              </a:rPr>
              <a:t>2.7 million renter households live in crowded conditions </a:t>
            </a:r>
            <a:r>
              <a:rPr lang="en-US" sz="1500" dirty="0">
                <a:latin typeface="Times New Roman" panose="02020603050405020304" pitchFamily="18" charset="0"/>
                <a:cs typeface="Times New Roman" panose="02020603050405020304" pitchFamily="18" charset="0"/>
              </a:rPr>
              <a:t>(</a:t>
            </a:r>
            <a:r>
              <a:rPr lang="en-US" sz="1500" dirty="0" err="1">
                <a:latin typeface="Times New Roman" panose="02020603050405020304" pitchFamily="18" charset="0"/>
                <a:cs typeface="Times New Roman" panose="02020603050405020304" pitchFamily="18" charset="0"/>
              </a:rPr>
              <a:t>Solari</a:t>
            </a:r>
            <a:r>
              <a:rPr lang="en-US" sz="1500" dirty="0">
                <a:latin typeface="Times New Roman" panose="02020603050405020304" pitchFamily="18" charset="0"/>
                <a:cs typeface="Times New Roman" panose="02020603050405020304" pitchFamily="18" charset="0"/>
              </a:rPr>
              <a:t>, 2019)</a:t>
            </a:r>
          </a:p>
          <a:p>
            <a:pPr lvl="1"/>
            <a:r>
              <a:rPr lang="en-US" sz="2200" dirty="0">
                <a:latin typeface="Times New Roman" panose="02020603050405020304" pitchFamily="18" charset="0"/>
                <a:cs typeface="Times New Roman" panose="02020603050405020304" pitchFamily="18" charset="0"/>
              </a:rPr>
              <a:t>835,000 renter households reported threat of eviction in previous three months </a:t>
            </a:r>
            <a:r>
              <a:rPr lang="en-US" sz="1500" dirty="0">
                <a:latin typeface="Times New Roman" panose="02020603050405020304" pitchFamily="18" charset="0"/>
                <a:cs typeface="Times New Roman" panose="02020603050405020304" pitchFamily="18" charset="0"/>
              </a:rPr>
              <a:t>(Joint Center for Housing Studies, 2020)</a:t>
            </a:r>
          </a:p>
          <a:p>
            <a:pPr lvl="1"/>
            <a:r>
              <a:rPr lang="en-US" sz="2200" dirty="0">
                <a:latin typeface="Times New Roman" panose="02020603050405020304" pitchFamily="18" charset="0"/>
                <a:cs typeface="Times New Roman" panose="02020603050405020304" pitchFamily="18" charset="0"/>
              </a:rPr>
              <a:t>397,000 renter households live in housing with severely inadequate physical conditions </a:t>
            </a:r>
            <a:r>
              <a:rPr lang="en-US" sz="1500" dirty="0">
                <a:latin typeface="Times New Roman" panose="02020603050405020304" pitchFamily="18" charset="0"/>
                <a:cs typeface="Times New Roman" panose="02020603050405020304" pitchFamily="18" charset="0"/>
              </a:rPr>
              <a:t>(Watson et al., 2020)</a:t>
            </a:r>
            <a:endParaRPr lang="en-US" sz="2200"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Many aspects of renters’ tenancies—such as affordability, physical conditions, crowding, and evictions—are examined with the intent of understanding precarious living situations. But they are often studied as standalone concepts.</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5330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2CBB3-6EA6-3241-BA52-1775EB0846B2}"/>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The Problem</a:t>
            </a:r>
          </a:p>
        </p:txBody>
      </p:sp>
      <p:sp>
        <p:nvSpPr>
          <p:cNvPr id="3" name="Content Placeholder 2">
            <a:extLst>
              <a:ext uri="{FF2B5EF4-FFF2-40B4-BE49-F238E27FC236}">
                <a16:creationId xmlns:a16="http://schemas.microsoft.com/office/drawing/2014/main" id="{2398C956-1C5C-E34E-A5A8-699E0EDB3DC2}"/>
              </a:ext>
            </a:extLst>
          </p:cNvPr>
          <p:cNvSpPr>
            <a:spLocks noGrp="1"/>
          </p:cNvSpPr>
          <p:nvPr>
            <p:ph idx="1"/>
          </p:nvPr>
        </p:nvSpPr>
        <p:spPr/>
        <p:txBody>
          <a:bodyPr>
            <a:normAutofit fontScale="85000" lnSpcReduction="10000"/>
          </a:bodyPr>
          <a:lstStyle/>
          <a:p>
            <a:r>
              <a:rPr lang="en-US" dirty="0">
                <a:latin typeface="Times New Roman" panose="02020603050405020304" pitchFamily="18" charset="0"/>
                <a:cs typeface="Times New Roman" panose="02020603050405020304" pitchFamily="18" charset="0"/>
              </a:rPr>
              <a:t>Even with inconsistent definitions, we know inequities exist.</a:t>
            </a:r>
            <a:endParaRPr lang="en-US" sz="1800"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Forced moves, unaffordability, and homelessness have been shown to disproportionately impact Black households </a:t>
            </a:r>
            <a:r>
              <a:rPr lang="en-US" sz="1700" dirty="0">
                <a:latin typeface="Times New Roman" panose="02020603050405020304" pitchFamily="18" charset="0"/>
                <a:cs typeface="Times New Roman" panose="02020603050405020304" pitchFamily="18" charset="0"/>
              </a:rPr>
              <a:t>(Early, 2004; </a:t>
            </a:r>
            <a:r>
              <a:rPr lang="en-US" sz="1700" dirty="0" err="1">
                <a:latin typeface="Times New Roman" panose="02020603050405020304" pitchFamily="18" charset="0"/>
                <a:cs typeface="Times New Roman" panose="02020603050405020304" pitchFamily="18" charset="0"/>
              </a:rPr>
              <a:t>Matlack</a:t>
            </a:r>
            <a:r>
              <a:rPr lang="en-US" sz="1700" dirty="0">
                <a:latin typeface="Times New Roman" panose="02020603050405020304" pitchFamily="18" charset="0"/>
                <a:cs typeface="Times New Roman" panose="02020603050405020304" pitchFamily="18" charset="0"/>
              </a:rPr>
              <a:t> &amp; </a:t>
            </a:r>
            <a:r>
              <a:rPr lang="en-US" sz="1700" dirty="0" err="1">
                <a:latin typeface="Times New Roman" panose="02020603050405020304" pitchFamily="18" charset="0"/>
                <a:cs typeface="Times New Roman" panose="02020603050405020304" pitchFamily="18" charset="0"/>
              </a:rPr>
              <a:t>Vigdor</a:t>
            </a:r>
            <a:r>
              <a:rPr lang="en-US" sz="1700" dirty="0">
                <a:latin typeface="Times New Roman" panose="02020603050405020304" pitchFamily="18" charset="0"/>
                <a:cs typeface="Times New Roman" panose="02020603050405020304" pitchFamily="18" charset="0"/>
              </a:rPr>
              <a:t>, 2008; </a:t>
            </a:r>
            <a:r>
              <a:rPr lang="en-US" sz="1700" dirty="0" err="1">
                <a:latin typeface="Times New Roman" panose="02020603050405020304" pitchFamily="18" charset="0"/>
                <a:cs typeface="Times New Roman" panose="02020603050405020304" pitchFamily="18" charset="0"/>
              </a:rPr>
              <a:t>Pavao</a:t>
            </a:r>
            <a:r>
              <a:rPr lang="en-US" sz="1700" dirty="0">
                <a:latin typeface="Times New Roman" panose="02020603050405020304" pitchFamily="18" charset="0"/>
                <a:cs typeface="Times New Roman" panose="02020603050405020304" pitchFamily="18" charset="0"/>
              </a:rPr>
              <a:t> et al., 2007; Phinney et al., 2007; Withers, 1997)</a:t>
            </a:r>
          </a:p>
          <a:p>
            <a:pPr lvl="1"/>
            <a:endParaRPr lang="en-US" sz="1700"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Crowding has been shown to disproportionately impact Hispanic households, foreign-born households, and older adults </a:t>
            </a:r>
            <a:r>
              <a:rPr lang="en-US" sz="1700" dirty="0">
                <a:latin typeface="Times New Roman" panose="02020603050405020304" pitchFamily="18" charset="0"/>
                <a:cs typeface="Times New Roman" panose="02020603050405020304" pitchFamily="18" charset="0"/>
              </a:rPr>
              <a:t>(Burr et al., 2010)</a:t>
            </a:r>
          </a:p>
          <a:p>
            <a:pPr lvl="1"/>
            <a:endParaRPr lang="en-US" sz="1700"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Frequent and/or forced moves have been shown to disproportionately impact women, families with children, Black and Hispanic households, and young adults </a:t>
            </a:r>
            <a:r>
              <a:rPr lang="en-US" sz="1700" dirty="0">
                <a:latin typeface="Times New Roman" panose="02020603050405020304" pitchFamily="18" charset="0"/>
                <a:cs typeface="Times New Roman" panose="02020603050405020304" pitchFamily="18" charset="0"/>
              </a:rPr>
              <a:t>(</a:t>
            </a:r>
            <a:r>
              <a:rPr lang="en-US" sz="1700" dirty="0" err="1">
                <a:latin typeface="Times New Roman" panose="02020603050405020304" pitchFamily="18" charset="0"/>
                <a:cs typeface="Times New Roman" panose="02020603050405020304" pitchFamily="18" charset="0"/>
              </a:rPr>
              <a:t>Pavao</a:t>
            </a:r>
            <a:r>
              <a:rPr lang="en-US" sz="1700" dirty="0">
                <a:latin typeface="Times New Roman" panose="02020603050405020304" pitchFamily="18" charset="0"/>
                <a:cs typeface="Times New Roman" panose="02020603050405020304" pitchFamily="18" charset="0"/>
              </a:rPr>
              <a:t> et al. 2007; Phinney et al., 2007)</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These limitations prevent a full understanding of housing insecurity among renters.</a:t>
            </a:r>
          </a:p>
          <a:p>
            <a:pPr marL="914400" lvl="1" indent="-457200">
              <a:buFont typeface="+mj-lt"/>
              <a:buAutoNum type="arabicPeriod"/>
            </a:pPr>
            <a:r>
              <a:rPr lang="en-US" dirty="0">
                <a:latin typeface="Times New Roman" panose="02020603050405020304" pitchFamily="18" charset="0"/>
                <a:cs typeface="Times New Roman" panose="02020603050405020304" pitchFamily="18" charset="0"/>
              </a:rPr>
              <a:t>How widespread and severe is housing insecurity in all of its forms?</a:t>
            </a:r>
          </a:p>
          <a:p>
            <a:pPr marL="914400" lvl="1" indent="-457200">
              <a:buFont typeface="+mj-lt"/>
              <a:buAutoNum type="arabicPeriod"/>
            </a:pPr>
            <a:r>
              <a:rPr lang="en-US" dirty="0">
                <a:latin typeface="Times New Roman" panose="02020603050405020304" pitchFamily="18" charset="0"/>
                <a:cs typeface="Times New Roman" panose="02020603050405020304" pitchFamily="18" charset="0"/>
              </a:rPr>
              <a:t>How do inequities manifest in experiences of housing insecurity?</a:t>
            </a:r>
          </a:p>
        </p:txBody>
      </p:sp>
    </p:spTree>
    <p:extLst>
      <p:ext uri="{BB962C8B-B14F-4D97-AF65-F5344CB8AC3E}">
        <p14:creationId xmlns:p14="http://schemas.microsoft.com/office/powerpoint/2010/main" val="140323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FB0FA-17DB-EA4C-97E8-4B1D8D7D80BD}"/>
              </a:ext>
            </a:extLst>
          </p:cNvPr>
          <p:cNvSpPr>
            <a:spLocks noGrp="1"/>
          </p:cNvSpPr>
          <p:nvPr>
            <p:ph type="title"/>
          </p:nvPr>
        </p:nvSpPr>
        <p:spPr/>
        <p:txBody>
          <a:bodyPr>
            <a:noAutofit/>
          </a:bodyPr>
          <a:lstStyle/>
          <a:p>
            <a:r>
              <a:rPr lang="en-US" dirty="0">
                <a:latin typeface="Times New Roman" panose="02020603050405020304" pitchFamily="18" charset="0"/>
                <a:cs typeface="Times New Roman" panose="02020603050405020304" pitchFamily="18" charset="0"/>
              </a:rPr>
              <a:t>Measuring Housing Insecurity</a:t>
            </a:r>
          </a:p>
        </p:txBody>
      </p:sp>
      <p:sp>
        <p:nvSpPr>
          <p:cNvPr id="3" name="Content Placeholder 2">
            <a:extLst>
              <a:ext uri="{FF2B5EF4-FFF2-40B4-BE49-F238E27FC236}">
                <a16:creationId xmlns:a16="http://schemas.microsoft.com/office/drawing/2014/main" id="{115DB7CE-DD11-0C4D-BE92-3B25414D228C}"/>
              </a:ext>
            </a:extLst>
          </p:cNvPr>
          <p:cNvSpPr>
            <a:spLocks noGrp="1"/>
          </p:cNvSpPr>
          <p:nvPr>
            <p:ph idx="1"/>
          </p:nvPr>
        </p:nvSpPr>
        <p:spPr>
          <a:xfrm>
            <a:off x="838200" y="1825625"/>
            <a:ext cx="10515600" cy="4561728"/>
          </a:xfrm>
        </p:spPr>
        <p:txBody>
          <a:bodyPr>
            <a:normAutofit fontScale="85000" lnSpcReduction="20000"/>
          </a:bodyPr>
          <a:lstStyle/>
          <a:p>
            <a:r>
              <a:rPr lang="en-US" dirty="0">
                <a:latin typeface="Times New Roman" panose="02020603050405020304" pitchFamily="18" charset="0"/>
                <a:cs typeface="Times New Roman" panose="02020603050405020304" pitchFamily="18" charset="0"/>
              </a:rPr>
              <a:t>Can housing insecurity be understood as a larger concept, consisting of four identified dimensions?</a:t>
            </a:r>
          </a:p>
          <a:p>
            <a:pPr lvl="1"/>
            <a:r>
              <a:rPr lang="en-US" dirty="0">
                <a:latin typeface="Times New Roman" panose="02020603050405020304" pitchFamily="18" charset="0"/>
                <a:cs typeface="Times New Roman" panose="02020603050405020304" pitchFamily="18" charset="0"/>
              </a:rPr>
              <a:t>Unaffordability</a:t>
            </a:r>
          </a:p>
          <a:p>
            <a:pPr lvl="1"/>
            <a:r>
              <a:rPr lang="en-US" dirty="0">
                <a:latin typeface="Times New Roman" panose="02020603050405020304" pitchFamily="18" charset="0"/>
                <a:cs typeface="Times New Roman" panose="02020603050405020304" pitchFamily="18" charset="0"/>
              </a:rPr>
              <a:t>Crowding</a:t>
            </a:r>
          </a:p>
          <a:p>
            <a:pPr lvl="1"/>
            <a:r>
              <a:rPr lang="en-US" dirty="0">
                <a:latin typeface="Times New Roman" panose="02020603050405020304" pitchFamily="18" charset="0"/>
                <a:cs typeface="Times New Roman" panose="02020603050405020304" pitchFamily="18" charset="0"/>
              </a:rPr>
              <a:t>Poor Physical Conditions</a:t>
            </a:r>
          </a:p>
          <a:p>
            <a:pPr lvl="1"/>
            <a:r>
              <a:rPr lang="en-US" dirty="0">
                <a:latin typeface="Times New Roman" panose="02020603050405020304" pitchFamily="18" charset="0"/>
                <a:cs typeface="Times New Roman" panose="02020603050405020304" pitchFamily="18" charset="0"/>
              </a:rPr>
              <a:t>Forced Moves</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How should these dimensions be measured?</a:t>
            </a:r>
          </a:p>
          <a:p>
            <a:pPr lvl="1"/>
            <a:r>
              <a:rPr lang="en-US" dirty="0">
                <a:latin typeface="Times New Roman" panose="02020603050405020304" pitchFamily="18" charset="0"/>
                <a:cs typeface="Times New Roman" panose="02020603050405020304" pitchFamily="18" charset="0"/>
              </a:rPr>
              <a:t>Limitations of previous operationalizations</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Data and methodology</a:t>
            </a:r>
          </a:p>
          <a:p>
            <a:pPr lvl="1"/>
            <a:r>
              <a:rPr lang="en-US" dirty="0">
                <a:latin typeface="Times New Roman" panose="02020603050405020304" pitchFamily="18" charset="0"/>
                <a:cs typeface="Times New Roman" panose="02020603050405020304" pitchFamily="18" charset="0"/>
              </a:rPr>
              <a:t>2015 American Housing Survey</a:t>
            </a:r>
          </a:p>
          <a:p>
            <a:pPr lvl="2"/>
            <a:r>
              <a:rPr lang="en-US" dirty="0">
                <a:latin typeface="Times New Roman" panose="02020603050405020304" pitchFamily="18" charset="0"/>
                <a:cs typeface="Times New Roman" panose="02020603050405020304" pitchFamily="18" charset="0"/>
              </a:rPr>
              <a:t>Weighted sample of 18.8 million renters in 25 metropolitan areas</a:t>
            </a:r>
          </a:p>
          <a:p>
            <a:pPr lvl="1"/>
            <a:r>
              <a:rPr lang="en-US" dirty="0">
                <a:latin typeface="Times New Roman" panose="02020603050405020304" pitchFamily="18" charset="0"/>
                <a:cs typeface="Times New Roman" panose="02020603050405020304" pitchFamily="18" charset="0"/>
              </a:rPr>
              <a:t>Factor analysis</a:t>
            </a:r>
          </a:p>
        </p:txBody>
      </p:sp>
    </p:spTree>
    <p:extLst>
      <p:ext uri="{BB962C8B-B14F-4D97-AF65-F5344CB8AC3E}">
        <p14:creationId xmlns:p14="http://schemas.microsoft.com/office/powerpoint/2010/main" val="1173923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a:extLst>
              <a:ext uri="{FF2B5EF4-FFF2-40B4-BE49-F238E27FC236}">
                <a16:creationId xmlns:a16="http://schemas.microsoft.com/office/drawing/2014/main" id="{463D672F-A3B3-6146-BD9A-3E4E9D47B217}"/>
              </a:ext>
            </a:extLst>
          </p:cNvPr>
          <p:cNvGraphicFramePr>
            <a:graphicFrameLocks noChangeAspect="1"/>
          </p:cNvGraphicFramePr>
          <p:nvPr>
            <p:extLst>
              <p:ext uri="{D42A27DB-BD31-4B8C-83A1-F6EECF244321}">
                <p14:modId xmlns:p14="http://schemas.microsoft.com/office/powerpoint/2010/main" val="390075968"/>
              </p:ext>
            </p:extLst>
          </p:nvPr>
        </p:nvGraphicFramePr>
        <p:xfrm>
          <a:off x="2305256" y="1998466"/>
          <a:ext cx="7130114" cy="4494410"/>
        </p:xfrm>
        <a:graphic>
          <a:graphicData uri="http://schemas.openxmlformats.org/presentationml/2006/ole">
            <mc:AlternateContent xmlns:mc="http://schemas.openxmlformats.org/markup-compatibility/2006">
              <mc:Choice xmlns:v="urn:schemas-microsoft-com:vml" Requires="v">
                <p:oleObj spid="_x0000_s3203" name="Document" r:id="rId4" imgW="5943600" imgH="3746500" progId="Word.Document.12">
                  <p:embed/>
                </p:oleObj>
              </mc:Choice>
              <mc:Fallback>
                <p:oleObj name="Document" r:id="rId4" imgW="5943600" imgH="3746500" progId="Word.Document.12">
                  <p:embed/>
                  <p:pic>
                    <p:nvPicPr>
                      <p:cNvPr id="0" name=""/>
                      <p:cNvPicPr/>
                      <p:nvPr/>
                    </p:nvPicPr>
                    <p:blipFill>
                      <a:blip r:embed="rId5"/>
                      <a:stretch>
                        <a:fillRect/>
                      </a:stretch>
                    </p:blipFill>
                    <p:spPr>
                      <a:xfrm>
                        <a:off x="2305256" y="1998466"/>
                        <a:ext cx="7130114" cy="4494410"/>
                      </a:xfrm>
                      <a:prstGeom prst="rect">
                        <a:avLst/>
                      </a:prstGeom>
                    </p:spPr>
                  </p:pic>
                </p:oleObj>
              </mc:Fallback>
            </mc:AlternateContent>
          </a:graphicData>
        </a:graphic>
      </p:graphicFrame>
      <p:sp>
        <p:nvSpPr>
          <p:cNvPr id="3" name="Rectangle 2">
            <a:extLst>
              <a:ext uri="{FF2B5EF4-FFF2-40B4-BE49-F238E27FC236}">
                <a16:creationId xmlns:a16="http://schemas.microsoft.com/office/drawing/2014/main" id="{815E1BD0-6317-FF42-AD3B-AB77B0CD828E}"/>
              </a:ext>
            </a:extLst>
          </p:cNvPr>
          <p:cNvSpPr/>
          <p:nvPr/>
        </p:nvSpPr>
        <p:spPr>
          <a:xfrm>
            <a:off x="2305256" y="1659912"/>
            <a:ext cx="7302570" cy="338554"/>
          </a:xfrm>
          <a:prstGeom prst="rect">
            <a:avLst/>
          </a:prstGeom>
        </p:spPr>
        <p:txBody>
          <a:bodyPr wrap="square">
            <a:spAutoFit/>
          </a:bodyPr>
          <a:lstStyle/>
          <a:p>
            <a:r>
              <a:rPr lang="en-US" sz="1600" dirty="0">
                <a:latin typeface="Times New Roman" panose="02020603050405020304" pitchFamily="18" charset="0"/>
                <a:ea typeface="Times New Roman" panose="02020603050405020304" pitchFamily="18" charset="0"/>
              </a:rPr>
              <a:t>Table 1. American Housing Survey 2015 variables used to measure housing insecurity</a:t>
            </a:r>
            <a:endParaRPr lang="en-US" sz="1400" dirty="0">
              <a:effectLst/>
              <a:latin typeface="Times New Roman" panose="02020603050405020304" pitchFamily="18" charset="0"/>
              <a:ea typeface="Times New Roman" panose="02020603050405020304" pitchFamily="18" charset="0"/>
            </a:endParaRPr>
          </a:p>
        </p:txBody>
      </p:sp>
      <p:sp>
        <p:nvSpPr>
          <p:cNvPr id="4" name="Title 3">
            <a:extLst>
              <a:ext uri="{FF2B5EF4-FFF2-40B4-BE49-F238E27FC236}">
                <a16:creationId xmlns:a16="http://schemas.microsoft.com/office/drawing/2014/main" id="{FD7313A1-DF5D-8D47-9B64-F4C59FA48598}"/>
              </a:ext>
            </a:extLst>
          </p:cNvPr>
          <p:cNvSpPr>
            <a:spLocks noGrp="1"/>
          </p:cNvSpPr>
          <p:nvPr>
            <p:ph type="title"/>
          </p:nvPr>
        </p:nvSpPr>
        <p:spPr/>
        <p:txBody>
          <a:bodyPr>
            <a:normAutofit/>
          </a:bodyPr>
          <a:lstStyle/>
          <a:p>
            <a:r>
              <a:rPr lang="en-US" dirty="0">
                <a:latin typeface="Times New Roman" panose="02020603050405020304" pitchFamily="18" charset="0"/>
                <a:cs typeface="Times New Roman" panose="02020603050405020304" pitchFamily="18" charset="0"/>
              </a:rPr>
              <a:t>Measuring Housing Insecurity</a:t>
            </a:r>
            <a:endParaRPr lang="en-US" dirty="0"/>
          </a:p>
        </p:txBody>
      </p:sp>
    </p:spTree>
    <p:extLst>
      <p:ext uri="{BB962C8B-B14F-4D97-AF65-F5344CB8AC3E}">
        <p14:creationId xmlns:p14="http://schemas.microsoft.com/office/powerpoint/2010/main" val="1118015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FB0FA-17DB-EA4C-97E8-4B1D8D7D80BD}"/>
              </a:ext>
            </a:extLst>
          </p:cNvPr>
          <p:cNvSpPr>
            <a:spLocks noGrp="1"/>
          </p:cNvSpPr>
          <p:nvPr>
            <p:ph type="title"/>
          </p:nvPr>
        </p:nvSpPr>
        <p:spPr/>
        <p:txBody>
          <a:bodyPr>
            <a:noAutofit/>
          </a:bodyPr>
          <a:lstStyle/>
          <a:p>
            <a:r>
              <a:rPr lang="en-US" dirty="0">
                <a:latin typeface="Times New Roman" panose="02020603050405020304" pitchFamily="18" charset="0"/>
                <a:cs typeface="Times New Roman" panose="02020603050405020304" pitchFamily="18" charset="0"/>
              </a:rPr>
              <a:t>How widespread and severe is housing insecurity?</a:t>
            </a:r>
          </a:p>
        </p:txBody>
      </p:sp>
      <p:sp>
        <p:nvSpPr>
          <p:cNvPr id="3" name="Content Placeholder 2">
            <a:extLst>
              <a:ext uri="{FF2B5EF4-FFF2-40B4-BE49-F238E27FC236}">
                <a16:creationId xmlns:a16="http://schemas.microsoft.com/office/drawing/2014/main" id="{115DB7CE-DD11-0C4D-BE92-3B25414D228C}"/>
              </a:ext>
            </a:extLst>
          </p:cNvPr>
          <p:cNvSpPr>
            <a:spLocks noGrp="1"/>
          </p:cNvSpPr>
          <p:nvPr>
            <p:ph idx="1"/>
          </p:nvPr>
        </p:nvSpPr>
        <p:spPr>
          <a:xfrm>
            <a:off x="838200" y="1825625"/>
            <a:ext cx="10515600" cy="1389628"/>
          </a:xfrm>
        </p:spPr>
        <p:txBody>
          <a:bodyPr>
            <a:normAutofit fontScale="70000" lnSpcReduction="20000"/>
          </a:bodyPr>
          <a:lstStyle/>
          <a:p>
            <a:r>
              <a:rPr lang="en-US" dirty="0">
                <a:latin typeface="Times New Roman" panose="02020603050405020304" pitchFamily="18" charset="0"/>
                <a:cs typeface="Times New Roman" panose="02020603050405020304" pitchFamily="18" charset="0"/>
              </a:rPr>
              <a:t>Factor analysis confirms that housing insecurity is a larger latent concept that can be measured as one index of multiple variables across the four identified dimensions: unaffordability, poor physical conditions, overcrowding, and forced moves.</a:t>
            </a:r>
          </a:p>
          <a:p>
            <a:r>
              <a:rPr lang="en-US" dirty="0">
                <a:latin typeface="Times New Roman" panose="02020603050405020304" pitchFamily="18" charset="0"/>
                <a:cs typeface="Times New Roman" panose="02020603050405020304" pitchFamily="18" charset="0"/>
              </a:rPr>
              <a:t>Each variable given a value of 1, resulting in an index measure of severity, with an observed range of 0 to 8.</a:t>
            </a:r>
          </a:p>
        </p:txBody>
      </p:sp>
      <p:graphicFrame>
        <p:nvGraphicFramePr>
          <p:cNvPr id="4" name="Table 3">
            <a:extLst>
              <a:ext uri="{FF2B5EF4-FFF2-40B4-BE49-F238E27FC236}">
                <a16:creationId xmlns:a16="http://schemas.microsoft.com/office/drawing/2014/main" id="{B372361E-327D-9B4A-B8C4-23996DAB89DD}"/>
              </a:ext>
            </a:extLst>
          </p:cNvPr>
          <p:cNvGraphicFramePr>
            <a:graphicFrameLocks noGrp="1"/>
          </p:cNvGraphicFramePr>
          <p:nvPr>
            <p:extLst>
              <p:ext uri="{D42A27DB-BD31-4B8C-83A1-F6EECF244321}">
                <p14:modId xmlns:p14="http://schemas.microsoft.com/office/powerpoint/2010/main" val="2590856488"/>
              </p:ext>
            </p:extLst>
          </p:nvPr>
        </p:nvGraphicFramePr>
        <p:xfrm>
          <a:off x="5522712" y="3554673"/>
          <a:ext cx="5913383" cy="2851884"/>
        </p:xfrm>
        <a:graphic>
          <a:graphicData uri="http://schemas.openxmlformats.org/drawingml/2006/table">
            <a:tbl>
              <a:tblPr firstRow="1" firstCol="1" bandRow="1"/>
              <a:tblGrid>
                <a:gridCol w="832927">
                  <a:extLst>
                    <a:ext uri="{9D8B030D-6E8A-4147-A177-3AD203B41FA5}">
                      <a16:colId xmlns:a16="http://schemas.microsoft.com/office/drawing/2014/main" val="2185200865"/>
                    </a:ext>
                  </a:extLst>
                </a:gridCol>
                <a:gridCol w="786622">
                  <a:extLst>
                    <a:ext uri="{9D8B030D-6E8A-4147-A177-3AD203B41FA5}">
                      <a16:colId xmlns:a16="http://schemas.microsoft.com/office/drawing/2014/main" val="3275010719"/>
                    </a:ext>
                  </a:extLst>
                </a:gridCol>
                <a:gridCol w="786622">
                  <a:extLst>
                    <a:ext uri="{9D8B030D-6E8A-4147-A177-3AD203B41FA5}">
                      <a16:colId xmlns:a16="http://schemas.microsoft.com/office/drawing/2014/main" val="2889973970"/>
                    </a:ext>
                  </a:extLst>
                </a:gridCol>
                <a:gridCol w="765470">
                  <a:extLst>
                    <a:ext uri="{9D8B030D-6E8A-4147-A177-3AD203B41FA5}">
                      <a16:colId xmlns:a16="http://schemas.microsoft.com/office/drawing/2014/main" val="3500261888"/>
                    </a:ext>
                  </a:extLst>
                </a:gridCol>
                <a:gridCol w="1007859">
                  <a:extLst>
                    <a:ext uri="{9D8B030D-6E8A-4147-A177-3AD203B41FA5}">
                      <a16:colId xmlns:a16="http://schemas.microsoft.com/office/drawing/2014/main" val="3430319249"/>
                    </a:ext>
                  </a:extLst>
                </a:gridCol>
                <a:gridCol w="911613">
                  <a:extLst>
                    <a:ext uri="{9D8B030D-6E8A-4147-A177-3AD203B41FA5}">
                      <a16:colId xmlns:a16="http://schemas.microsoft.com/office/drawing/2014/main" val="2828490319"/>
                    </a:ext>
                  </a:extLst>
                </a:gridCol>
                <a:gridCol w="822270">
                  <a:extLst>
                    <a:ext uri="{9D8B030D-6E8A-4147-A177-3AD203B41FA5}">
                      <a16:colId xmlns:a16="http://schemas.microsoft.com/office/drawing/2014/main" val="998504047"/>
                    </a:ext>
                  </a:extLst>
                </a:gridCol>
              </a:tblGrid>
              <a:tr h="191937">
                <a:tc rowSpan="2">
                  <a:txBody>
                    <a:bodyPr/>
                    <a:lstStyle/>
                    <a:p>
                      <a:pPr marL="0" marR="0" algn="ctr">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Number of Insecurity Variables</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Number of Dimensions</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r">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718267513"/>
                  </a:ext>
                </a:extLst>
              </a:tr>
              <a:tr h="353213">
                <a:tc vMerge="1">
                  <a:txBody>
                    <a:bodyPr/>
                    <a:lstStyle/>
                    <a:p>
                      <a:endParaRPr lang="en-US"/>
                    </a:p>
                  </a:txBody>
                  <a:tcPr/>
                </a:tc>
                <a:tc>
                  <a:txBody>
                    <a:bodyPr/>
                    <a:lstStyle/>
                    <a:p>
                      <a:pPr marL="0" marR="0" algn="ctr">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Total</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Percentage</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85468942"/>
                  </a:ext>
                </a:extLst>
              </a:tr>
              <a:tr h="191937">
                <a:tc>
                  <a:txBody>
                    <a:bodyPr/>
                    <a:lstStyle/>
                    <a:p>
                      <a:pPr marL="0" marR="0">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3,430,237</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endParaRPr lang="en-US" sz="1200" dirty="0">
                        <a:effectLst/>
                        <a:latin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endParaRPr lang="en-US" sz="1200">
                        <a:effectLst/>
                        <a:latin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endParaRPr lang="en-US" sz="1200">
                        <a:effectLst/>
                        <a:latin typeface="Calibri" panose="020F0502020204030204" pitchFamily="34"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3,430,237</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857215927"/>
                  </a:ext>
                </a:extLst>
              </a:tr>
              <a:tr h="191937">
                <a:tc>
                  <a:txBody>
                    <a:bodyPr/>
                    <a:lstStyle/>
                    <a:p>
                      <a:pPr marL="0" marR="0">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1,952,462</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412,637</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endParaRPr lang="en-US" sz="1200">
                        <a:effectLst/>
                        <a:latin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endParaRPr lang="en-US" sz="1200">
                        <a:effectLst/>
                        <a:latin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2,365,099</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val="3672920279"/>
                  </a:ext>
                </a:extLst>
              </a:tr>
              <a:tr h="191937">
                <a:tc>
                  <a:txBody>
                    <a:bodyPr/>
                    <a:lstStyle/>
                    <a:p>
                      <a:pPr marL="0" marR="0">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2,595,586</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459,882</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9,194</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endParaRPr lang="en-US" sz="1200">
                        <a:effectLst/>
                        <a:latin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3,064,662</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val="2687745764"/>
                  </a:ext>
                </a:extLst>
              </a:tr>
              <a:tr h="191937">
                <a:tc>
                  <a:txBody>
                    <a:bodyPr/>
                    <a:lstStyle/>
                    <a:p>
                      <a:pPr marL="0" marR="0">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endParaRPr lang="en-US" sz="1200">
                        <a:effectLst/>
                        <a:latin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757,905</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29,855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1,116</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788,877</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val="1460853762"/>
                  </a:ext>
                </a:extLst>
              </a:tr>
              <a:tr h="191937">
                <a:tc>
                  <a:txBody>
                    <a:bodyPr/>
                    <a:lstStyle/>
                    <a:p>
                      <a:pPr marL="0" marR="0">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endParaRPr lang="en-US" sz="1200">
                        <a:effectLst/>
                        <a:latin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182,101</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72,899</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510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255,510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val="1126901835"/>
                  </a:ext>
                </a:extLst>
              </a:tr>
              <a:tr h="191937">
                <a:tc>
                  <a:txBody>
                    <a:bodyPr/>
                    <a:lstStyle/>
                    <a:p>
                      <a:pPr marL="0" marR="0">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endParaRPr lang="en-US" sz="1200">
                        <a:effectLst/>
                        <a:latin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48,648</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45,552</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2,417</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96,618</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val="1013824755"/>
                  </a:ext>
                </a:extLst>
              </a:tr>
              <a:tr h="191937">
                <a:tc>
                  <a:txBody>
                    <a:bodyPr/>
                    <a:lstStyle/>
                    <a:p>
                      <a:pPr marL="0" marR="0">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endParaRPr lang="en-US" sz="1200">
                        <a:effectLst/>
                        <a:latin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endParaRPr lang="en-US" sz="1200">
                        <a:effectLst/>
                        <a:latin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23,207</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1,215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24,422</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val="2808704981"/>
                  </a:ext>
                </a:extLst>
              </a:tr>
              <a:tr h="191937">
                <a:tc>
                  <a:txBody>
                    <a:bodyPr/>
                    <a:lstStyle/>
                    <a:p>
                      <a:pPr marL="0" marR="0">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8</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endParaRPr lang="en-US" sz="1200">
                        <a:effectLst/>
                        <a:latin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endParaRPr lang="en-US" sz="1200">
                        <a:effectLst/>
                        <a:latin typeface="Calibri" panose="020F0502020204030204" pitchFamily="34"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10,963</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1,068</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12,031</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val="2583942778"/>
                  </a:ext>
                </a:extLst>
              </a:tr>
              <a:tr h="191937">
                <a:tc>
                  <a:txBody>
                    <a:bodyPr/>
                    <a:lstStyle/>
                    <a:p>
                      <a:pPr marL="0" marR="0">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Total</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7,978,285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1,861,173</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191,670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6,327</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10,037,455</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val="905075911"/>
                  </a:ext>
                </a:extLst>
              </a:tr>
              <a:tr h="191937">
                <a:tc gridSpan="5">
                  <a:txBody>
                    <a:bodyPr/>
                    <a:lstStyle/>
                    <a:p>
                      <a:pPr marL="0" marR="0" algn="r">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With one variable insecurity</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r">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3,430,237</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34.2</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val="1850653353"/>
                  </a:ext>
                </a:extLst>
              </a:tr>
              <a:tr h="191937">
                <a:tc gridSpan="5">
                  <a:txBody>
                    <a:bodyPr/>
                    <a:lstStyle/>
                    <a:p>
                      <a:pPr marL="0" marR="0" algn="r">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With one-dimensional, multi-variable insecurity</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r">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4,548,048</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tc>
                  <a:txBody>
                    <a:bodyPr/>
                    <a:lstStyle/>
                    <a:p>
                      <a:pPr marL="0" marR="0" algn="r">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45.3</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a:noFill/>
                    </a:lnB>
                  </a:tcPr>
                </a:tc>
                <a:extLst>
                  <a:ext uri="{0D108BD9-81ED-4DB2-BD59-A6C34878D82A}">
                    <a16:rowId xmlns:a16="http://schemas.microsoft.com/office/drawing/2014/main" val="2444064092"/>
                  </a:ext>
                </a:extLst>
              </a:tr>
              <a:tr h="191937">
                <a:tc gridSpan="5">
                  <a:txBody>
                    <a:bodyPr/>
                    <a:lstStyle/>
                    <a:p>
                      <a:pPr marL="0" marR="0" algn="r">
                        <a:spcBef>
                          <a:spcPts val="0"/>
                        </a:spcBef>
                        <a:spcAft>
                          <a:spcPts val="0"/>
                        </a:spcAft>
                      </a:pP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With multi-dimensional, multi-variable insecurity</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r">
                        <a:spcBef>
                          <a:spcPts val="0"/>
                        </a:spcBef>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2,059,170</a:t>
                      </a:r>
                      <a:endParaRPr lang="en-US" sz="1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spcBef>
                          <a:spcPts val="0"/>
                        </a:spcBef>
                        <a:spcAft>
                          <a:spcPts val="0"/>
                        </a:spcAft>
                      </a:pP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20.5</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75605877"/>
                  </a:ext>
                </a:extLst>
              </a:tr>
            </a:tbl>
          </a:graphicData>
        </a:graphic>
      </p:graphicFrame>
      <p:sp>
        <p:nvSpPr>
          <p:cNvPr id="5" name="Rectangle 4">
            <a:extLst>
              <a:ext uri="{FF2B5EF4-FFF2-40B4-BE49-F238E27FC236}">
                <a16:creationId xmlns:a16="http://schemas.microsoft.com/office/drawing/2014/main" id="{6772F273-D761-7742-910A-27994954D4B7}"/>
              </a:ext>
            </a:extLst>
          </p:cNvPr>
          <p:cNvSpPr/>
          <p:nvPr/>
        </p:nvSpPr>
        <p:spPr>
          <a:xfrm>
            <a:off x="5522712" y="3234849"/>
            <a:ext cx="3162597" cy="320216"/>
          </a:xfrm>
          <a:prstGeom prst="rect">
            <a:avLst/>
          </a:prstGeom>
        </p:spPr>
        <p:txBody>
          <a:bodyPr wrap="none">
            <a:spAutoFit/>
          </a:bodyPr>
          <a:lstStyle/>
          <a:p>
            <a:pPr>
              <a:lnSpc>
                <a:spcPct val="115000"/>
              </a:lnSpc>
            </a:pPr>
            <a:r>
              <a:rPr lang="en-US" sz="1400" dirty="0">
                <a:latin typeface="Times New Roman" panose="02020603050405020304" pitchFamily="18" charset="0"/>
                <a:ea typeface="MS Mincho" panose="02020609040205080304" pitchFamily="49" charset="-128"/>
              </a:rPr>
              <a:t>Table 3. Variable and Dimension Overlap</a:t>
            </a:r>
          </a:p>
        </p:txBody>
      </p:sp>
      <p:pic>
        <p:nvPicPr>
          <p:cNvPr id="9" name="Picture 8">
            <a:extLst>
              <a:ext uri="{FF2B5EF4-FFF2-40B4-BE49-F238E27FC236}">
                <a16:creationId xmlns:a16="http://schemas.microsoft.com/office/drawing/2014/main" id="{8BBCBB27-8624-1A47-BF6F-F2909C6896CB}"/>
              </a:ext>
            </a:extLst>
          </p:cNvPr>
          <p:cNvPicPr>
            <a:picLocks noChangeAspect="1"/>
          </p:cNvPicPr>
          <p:nvPr/>
        </p:nvPicPr>
        <p:blipFill>
          <a:blip r:embed="rId3"/>
          <a:stretch>
            <a:fillRect/>
          </a:stretch>
        </p:blipFill>
        <p:spPr>
          <a:xfrm>
            <a:off x="442743" y="3554673"/>
            <a:ext cx="5943600" cy="2819400"/>
          </a:xfrm>
          <a:prstGeom prst="rect">
            <a:avLst/>
          </a:prstGeom>
        </p:spPr>
      </p:pic>
      <p:sp>
        <p:nvSpPr>
          <p:cNvPr id="10" name="TextBox 9">
            <a:extLst>
              <a:ext uri="{FF2B5EF4-FFF2-40B4-BE49-F238E27FC236}">
                <a16:creationId xmlns:a16="http://schemas.microsoft.com/office/drawing/2014/main" id="{58BD8AF7-D3B3-2F4C-B5F0-2B851540DA07}"/>
              </a:ext>
            </a:extLst>
          </p:cNvPr>
          <p:cNvSpPr txBox="1"/>
          <p:nvPr/>
        </p:nvSpPr>
        <p:spPr>
          <a:xfrm>
            <a:off x="437023" y="3246127"/>
            <a:ext cx="5649464" cy="617092"/>
          </a:xfrm>
          <a:prstGeom prst="rect">
            <a:avLst/>
          </a:prstGeom>
          <a:noFill/>
        </p:spPr>
        <p:txBody>
          <a:bodyPr wrap="square" rtlCol="0">
            <a:spAutoFit/>
          </a:bodyPr>
          <a:lstStyle/>
          <a:p>
            <a:pPr>
              <a:lnSpc>
                <a:spcPct val="115000"/>
              </a:lnSpc>
            </a:pPr>
            <a:r>
              <a:rPr lang="en-US" sz="1400" dirty="0">
                <a:latin typeface="Times New Roman" panose="02020603050405020304" pitchFamily="18" charset="0"/>
                <a:ea typeface="MS Mincho" panose="02020609040205080304" pitchFamily="49" charset="-128"/>
              </a:rPr>
              <a:t>Table 2. Number of housing insecurity indicators</a:t>
            </a:r>
            <a:endParaRPr lang="en-US" sz="1200" dirty="0">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3829075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FB0FA-17DB-EA4C-97E8-4B1D8D7D80BD}"/>
              </a:ext>
            </a:extLst>
          </p:cNvPr>
          <p:cNvSpPr>
            <a:spLocks noGrp="1"/>
          </p:cNvSpPr>
          <p:nvPr>
            <p:ph type="title"/>
          </p:nvPr>
        </p:nvSpPr>
        <p:spPr/>
        <p:txBody>
          <a:bodyPr>
            <a:noAutofit/>
          </a:bodyPr>
          <a:lstStyle/>
          <a:p>
            <a:r>
              <a:rPr lang="en-US" dirty="0">
                <a:latin typeface="Times New Roman" panose="02020603050405020304" pitchFamily="18" charset="0"/>
                <a:cs typeface="Times New Roman" panose="02020603050405020304" pitchFamily="18" charset="0"/>
              </a:rPr>
              <a:t>What new insights does this present?</a:t>
            </a:r>
          </a:p>
        </p:txBody>
      </p:sp>
      <p:sp>
        <p:nvSpPr>
          <p:cNvPr id="3" name="Content Placeholder 2">
            <a:extLst>
              <a:ext uri="{FF2B5EF4-FFF2-40B4-BE49-F238E27FC236}">
                <a16:creationId xmlns:a16="http://schemas.microsoft.com/office/drawing/2014/main" id="{115DB7CE-DD11-0C4D-BE92-3B25414D228C}"/>
              </a:ext>
            </a:extLst>
          </p:cNvPr>
          <p:cNvSpPr>
            <a:spLocks noGrp="1"/>
          </p:cNvSpPr>
          <p:nvPr>
            <p:ph idx="1"/>
          </p:nvPr>
        </p:nvSpPr>
        <p:spPr/>
        <p:txBody>
          <a:bodyPr>
            <a:normAutofit fontScale="85000" lnSpcReduction="10000"/>
          </a:bodyPr>
          <a:lstStyle/>
          <a:p>
            <a:r>
              <a:rPr lang="en-US" dirty="0">
                <a:latin typeface="Times New Roman" panose="02020603050405020304" pitchFamily="18" charset="0"/>
                <a:cs typeface="Times New Roman" panose="02020603050405020304" pitchFamily="18" charset="0"/>
              </a:rPr>
              <a:t>Housing insecurity is widespread among U.S. renters and can manifest itself in a variety of ways, from mild to severe, and through an array of combinations of the four identified dimensions. </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Unaffordability is the strongest standalone indicator of housing insecurity, but problems such as poor conditions, forced moves, and crowding contribute significant additional explanatory power for measuring overall housing insecurity. </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Some households cannot make meaningful tradeoffs between multiple undesirable circumstances because of extreme poverty, disability, discrimination, landlord decisions, or other factors. They therefore experience multiple problems simultaneously or cycle back and forth between a constrained set of options.</a:t>
            </a:r>
          </a:p>
        </p:txBody>
      </p:sp>
    </p:spTree>
    <p:extLst>
      <p:ext uri="{BB962C8B-B14F-4D97-AF65-F5344CB8AC3E}">
        <p14:creationId xmlns:p14="http://schemas.microsoft.com/office/powerpoint/2010/main" val="19914617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0CC2F2-4E19-AA45-8317-EF969AB045C7}"/>
              </a:ext>
            </a:extLst>
          </p:cNvPr>
          <p:cNvSpPr>
            <a:spLocks noGrp="1"/>
          </p:cNvSpPr>
          <p:nvPr>
            <p:ph type="title"/>
          </p:nvPr>
        </p:nvSpPr>
        <p:spPr/>
        <p:txBody>
          <a:bodyPr>
            <a:normAutofit/>
          </a:bodyPr>
          <a:lstStyle/>
          <a:p>
            <a:r>
              <a:rPr lang="en-US" dirty="0">
                <a:latin typeface="Times New Roman" panose="02020603050405020304" pitchFamily="18" charset="0"/>
                <a:cs typeface="Times New Roman" panose="02020603050405020304" pitchFamily="18" charset="0"/>
              </a:rPr>
              <a:t>How do inequities manifest in experiences of housing insecurity?</a:t>
            </a:r>
          </a:p>
        </p:txBody>
      </p:sp>
      <p:sp>
        <p:nvSpPr>
          <p:cNvPr id="3" name="Content Placeholder 2">
            <a:extLst>
              <a:ext uri="{FF2B5EF4-FFF2-40B4-BE49-F238E27FC236}">
                <a16:creationId xmlns:a16="http://schemas.microsoft.com/office/drawing/2014/main" id="{10002AFB-C69C-8F43-BF04-592FC226A73E}"/>
              </a:ext>
            </a:extLst>
          </p:cNvPr>
          <p:cNvSpPr>
            <a:spLocks noGrp="1"/>
          </p:cNvSpPr>
          <p:nvPr>
            <p:ph idx="1"/>
          </p:nvPr>
        </p:nvSpPr>
        <p:spPr/>
        <p:txBody>
          <a:bodyPr>
            <a:normAutofit fontScale="70000" lnSpcReduction="20000"/>
          </a:bodyPr>
          <a:lstStyle/>
          <a:p>
            <a:pPr>
              <a:lnSpc>
                <a:spcPct val="100000"/>
              </a:lnSpc>
            </a:pPr>
            <a:r>
              <a:rPr lang="en-US" dirty="0">
                <a:latin typeface="Times New Roman" panose="02020603050405020304" pitchFamily="18" charset="0"/>
                <a:cs typeface="Times New Roman" panose="02020603050405020304" pitchFamily="18" charset="0"/>
              </a:rPr>
              <a:t>From the lens of fair housing:</a:t>
            </a:r>
          </a:p>
          <a:p>
            <a:pPr lvl="1">
              <a:lnSpc>
                <a:spcPct val="100000"/>
              </a:lnSpc>
            </a:pPr>
            <a:r>
              <a:rPr lang="en-US" dirty="0">
                <a:latin typeface="Times New Roman" panose="02020603050405020304" pitchFamily="18" charset="0"/>
                <a:cs typeface="Times New Roman" panose="02020603050405020304" pitchFamily="18" charset="0"/>
              </a:rPr>
              <a:t>The Fair Housing Act of 1968 (FHA) protected individuals from housing discrimination based on race, color, religion, and national origin. Later amendments added protections to prohibit discrimination based on sex, disability, and familial status ("Fair Housing Act," 1968; Morales, 1988). </a:t>
            </a:r>
          </a:p>
          <a:p>
            <a:pPr lvl="1">
              <a:lnSpc>
                <a:spcPct val="100000"/>
              </a:lnSpc>
            </a:pPr>
            <a:endParaRPr lang="en-US" dirty="0">
              <a:latin typeface="Times New Roman" panose="02020603050405020304" pitchFamily="18" charset="0"/>
              <a:cs typeface="Times New Roman" panose="02020603050405020304" pitchFamily="18" charset="0"/>
            </a:endParaRPr>
          </a:p>
          <a:p>
            <a:pPr lvl="1">
              <a:lnSpc>
                <a:spcPct val="100000"/>
              </a:lnSpc>
            </a:pPr>
            <a:r>
              <a:rPr lang="en-US" dirty="0">
                <a:latin typeface="Times New Roman" panose="02020603050405020304" pitchFamily="18" charset="0"/>
                <a:cs typeface="Times New Roman" panose="02020603050405020304" pitchFamily="18" charset="0"/>
              </a:rPr>
              <a:t>Research on fair housing has focused on access to housing in the renting or buying process and residential segregation patterns. However, analyses typically overlook how families and individuals can maintain stability once they actually secure housing.</a:t>
            </a:r>
          </a:p>
          <a:p>
            <a:pPr lvl="2">
              <a:lnSpc>
                <a:spcPct val="100000"/>
              </a:lnSpc>
            </a:pPr>
            <a:r>
              <a:rPr lang="en-US" dirty="0">
                <a:latin typeface="Times New Roman" panose="02020603050405020304" pitchFamily="18" charset="0"/>
                <a:cs typeface="Times New Roman" panose="02020603050405020304" pitchFamily="18" charset="0"/>
              </a:rPr>
              <a:t>“Owing to the frequency of eviction in the lives of poor families as well as to the host of negative outcomes brought about by eviction, understanding who landlords put out is just as important as understanding who they let in.” (Desmond et al., 2013, p. 321)</a:t>
            </a:r>
          </a:p>
          <a:p>
            <a:pPr lvl="1">
              <a:lnSpc>
                <a:spcPct val="100000"/>
              </a:lnSpc>
            </a:pPr>
            <a:endParaRPr lang="en-US" dirty="0">
              <a:latin typeface="Times New Roman" panose="02020603050405020304" pitchFamily="18" charset="0"/>
              <a:cs typeface="Times New Roman" panose="02020603050405020304" pitchFamily="18" charset="0"/>
            </a:endParaRPr>
          </a:p>
          <a:p>
            <a:pPr lvl="1">
              <a:lnSpc>
                <a:spcPct val="100000"/>
              </a:lnSpc>
            </a:pPr>
            <a:r>
              <a:rPr lang="en-US" dirty="0">
                <a:latin typeface="Times New Roman" panose="02020603050405020304" pitchFamily="18" charset="0"/>
                <a:cs typeface="Times New Roman" panose="02020603050405020304" pitchFamily="18" charset="0"/>
              </a:rPr>
              <a:t>Housing insecurity among renters is not explicitly considered within the context of the Fair Housing Act but official justifications, rules, and judicial interpretations imply that the Act has a broad mandate to achieve equitable housing outcomes in many areas. </a:t>
            </a:r>
          </a:p>
          <a:p>
            <a:pPr lvl="1">
              <a:lnSpc>
                <a:spcPct val="100000"/>
              </a:lnSpc>
            </a:pPr>
            <a:endParaRPr lang="en-US" dirty="0">
              <a:latin typeface="Times New Roman" panose="02020603050405020304" pitchFamily="18" charset="0"/>
              <a:cs typeface="Times New Roman" panose="02020603050405020304" pitchFamily="18" charset="0"/>
            </a:endParaRPr>
          </a:p>
          <a:p>
            <a:pPr lvl="1">
              <a:lnSpc>
                <a:spcPct val="100000"/>
              </a:lnSpc>
            </a:pPr>
            <a:r>
              <a:rPr lang="en-US" dirty="0">
                <a:latin typeface="Times New Roman" panose="02020603050405020304" pitchFamily="18" charset="0"/>
                <a:cs typeface="Times New Roman" panose="02020603050405020304" pitchFamily="18" charset="0"/>
              </a:rPr>
              <a:t>Renter insecurity must be considered an important evaluative component when examining the success of equitable housing outcomes that fair housing laws are meant to promote. </a:t>
            </a:r>
          </a:p>
        </p:txBody>
      </p:sp>
    </p:spTree>
    <p:extLst>
      <p:ext uri="{BB962C8B-B14F-4D97-AF65-F5344CB8AC3E}">
        <p14:creationId xmlns:p14="http://schemas.microsoft.com/office/powerpoint/2010/main" val="22698416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16778</TotalTime>
  <Words>2574</Words>
  <Application>Microsoft Office PowerPoint</Application>
  <PresentationFormat>Widescreen</PresentationFormat>
  <Paragraphs>497</Paragraphs>
  <Slides>15</Slides>
  <Notes>10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1" baseType="lpstr">
      <vt:lpstr>Arial</vt:lpstr>
      <vt:lpstr>Calibri</vt:lpstr>
      <vt:lpstr>Calibri Light</vt:lpstr>
      <vt:lpstr>Times New Roman</vt:lpstr>
      <vt:lpstr>Office Theme</vt:lpstr>
      <vt:lpstr>Document</vt:lpstr>
      <vt:lpstr>Multidimensional housing insecurity:  A new approach to measuring, understanding, and addressing problems among renters in the United States</vt:lpstr>
      <vt:lpstr>Why is housing security important?</vt:lpstr>
      <vt:lpstr>The Problem</vt:lpstr>
      <vt:lpstr>The Problem</vt:lpstr>
      <vt:lpstr>Measuring Housing Insecurity</vt:lpstr>
      <vt:lpstr>Measuring Housing Insecurity</vt:lpstr>
      <vt:lpstr>How widespread and severe is housing insecurity?</vt:lpstr>
      <vt:lpstr>What new insights does this present?</vt:lpstr>
      <vt:lpstr>How do inequities manifest in experiences of housing insecurity?</vt:lpstr>
      <vt:lpstr>How do inequities manifest in experiences of housing insecurity?</vt:lpstr>
      <vt:lpstr>PowerPoint Presentation</vt:lpstr>
      <vt:lpstr>What are the implications of this research?</vt:lpstr>
      <vt:lpstr>Summary</vt:lpstr>
      <vt:lpstr>References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Multidimensional housing insecurity:  A new approach to measuring, understanding, and addressing problems among renters in the United States</dc:title>
  <dc:creator>Giselle Routhier</dc:creator>
  <cp:lastModifiedBy>Anderson, Corinna</cp:lastModifiedBy>
  <cp:revision>132</cp:revision>
  <dcterms:created xsi:type="dcterms:W3CDTF">2021-02-05T15:23:21Z</dcterms:created>
  <dcterms:modified xsi:type="dcterms:W3CDTF">2021-05-07T19:27:48Z</dcterms:modified>
</cp:coreProperties>
</file>