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74" r:id="rId3"/>
    <p:sldId id="277" r:id="rId4"/>
    <p:sldId id="278" r:id="rId5"/>
    <p:sldId id="275" r:id="rId6"/>
    <p:sldId id="279" r:id="rId7"/>
    <p:sldId id="258" r:id="rId8"/>
    <p:sldId id="271" r:id="rId9"/>
    <p:sldId id="266" r:id="rId10"/>
    <p:sldId id="267" r:id="rId11"/>
    <p:sldId id="269" r:id="rId12"/>
    <p:sldId id="268" r:id="rId13"/>
    <p:sldId id="270" r:id="rId14"/>
    <p:sldId id="282" r:id="rId15"/>
    <p:sldId id="289" r:id="rId16"/>
    <p:sldId id="28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72"/>
    <p:restoredTop sz="95846"/>
  </p:normalViewPr>
  <p:slideViewPr>
    <p:cSldViewPr snapToGrid="0" snapToObjects="1">
      <p:cViewPr varScale="1">
        <p:scale>
          <a:sx n="128" d="100"/>
          <a:sy n="128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B6E4-0682-7F49-8C2E-C8E8D385A7B0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86E4-D586-AA4C-A6DA-C14B45FF0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3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B6E4-0682-7F49-8C2E-C8E8D385A7B0}" type="datetimeFigureOut">
              <a:rPr lang="en-US" smtClean="0"/>
              <a:t>1/29/21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86E4-D586-AA4C-A6DA-C14B45FF0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26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B6E4-0682-7F49-8C2E-C8E8D385A7B0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86E4-D586-AA4C-A6DA-C14B45FF0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73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B6E4-0682-7F49-8C2E-C8E8D385A7B0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86E4-D586-AA4C-A6DA-C14B45FF0F8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7123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B6E4-0682-7F49-8C2E-C8E8D385A7B0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86E4-D586-AA4C-A6DA-C14B45FF0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40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B6E4-0682-7F49-8C2E-C8E8D385A7B0}" type="datetimeFigureOut">
              <a:rPr lang="en-US" smtClean="0"/>
              <a:t>1/29/21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86E4-D586-AA4C-A6DA-C14B45FF0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30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B6E4-0682-7F49-8C2E-C8E8D385A7B0}" type="datetimeFigureOut">
              <a:rPr lang="en-US" smtClean="0"/>
              <a:t>1/29/21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86E4-D586-AA4C-A6DA-C14B45FF0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41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B6E4-0682-7F49-8C2E-C8E8D385A7B0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86E4-D586-AA4C-A6DA-C14B45FF0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05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B6E4-0682-7F49-8C2E-C8E8D385A7B0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86E4-D586-AA4C-A6DA-C14B45FF0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3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B6E4-0682-7F49-8C2E-C8E8D385A7B0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86E4-D586-AA4C-A6DA-C14B45FF0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5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B6E4-0682-7F49-8C2E-C8E8D385A7B0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86E4-D586-AA4C-A6DA-C14B45FF0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B6E4-0682-7F49-8C2E-C8E8D385A7B0}" type="datetimeFigureOut">
              <a:rPr lang="en-US" smtClean="0"/>
              <a:t>1/29/21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86E4-D586-AA4C-A6DA-C14B45FF0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2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B6E4-0682-7F49-8C2E-C8E8D385A7B0}" type="datetimeFigureOut">
              <a:rPr lang="en-US" smtClean="0"/>
              <a:t>1/29/21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86E4-D586-AA4C-A6DA-C14B45FF0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5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B6E4-0682-7F49-8C2E-C8E8D385A7B0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86E4-D586-AA4C-A6DA-C14B45FF0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9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B6E4-0682-7F49-8C2E-C8E8D385A7B0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86E4-D586-AA4C-A6DA-C14B45FF0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4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B6E4-0682-7F49-8C2E-C8E8D385A7B0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86E4-D586-AA4C-A6DA-C14B45FF0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B6E4-0682-7F49-8C2E-C8E8D385A7B0}" type="datetimeFigureOut">
              <a:rPr lang="en-US" smtClean="0"/>
              <a:t>1/29/21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86E4-D586-AA4C-A6DA-C14B45FF0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7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961B6E4-0682-7F49-8C2E-C8E8D385A7B0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686E4-D586-AA4C-A6DA-C14B45FF0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9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A9B7C-0CFB-3745-84A2-602C84B76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219200"/>
            <a:ext cx="8825658" cy="3211286"/>
          </a:xfrm>
        </p:spPr>
        <p:txBody>
          <a:bodyPr/>
          <a:lstStyle/>
          <a:p>
            <a:r>
              <a:rPr lang="en-US" dirty="0"/>
              <a:t>Culture Eats Strategy For Breakfast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BDBE8-2841-234C-997E-F62DE5353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430486"/>
            <a:ext cx="8825658" cy="861420"/>
          </a:xfrm>
        </p:spPr>
        <p:txBody>
          <a:bodyPr>
            <a:normAutofit/>
          </a:bodyPr>
          <a:lstStyle/>
          <a:p>
            <a:r>
              <a:rPr lang="en-US" dirty="0"/>
              <a:t>Promising Practices in Race, Equity, Diversity, and Inclusion in the Governance of NeighborWorks Organizations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F1F8C2-CD24-BB46-961F-D4B00AE503B8}"/>
              </a:ext>
            </a:extLst>
          </p:cNvPr>
          <p:cNvSpPr txBox="1">
            <a:spLocks/>
          </p:cNvSpPr>
          <p:nvPr/>
        </p:nvSpPr>
        <p:spPr>
          <a:xfrm>
            <a:off x="1683171" y="5423445"/>
            <a:ext cx="8825658" cy="430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Presented by Kyle Yoder, 2020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Gramlich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fellow</a:t>
            </a:r>
          </a:p>
        </p:txBody>
      </p:sp>
    </p:spTree>
    <p:extLst>
      <p:ext uri="{BB962C8B-B14F-4D97-AF65-F5344CB8AC3E}">
        <p14:creationId xmlns:p14="http://schemas.microsoft.com/office/powerpoint/2010/main" val="3028656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5A192-6E60-804C-A3AC-686F238F3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in Data &amp;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EA79A-AF93-CA49-A241-A98C5680E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Numbers, stories, and histories provide shared context, shared understanding, and shared language.</a:t>
            </a:r>
          </a:p>
          <a:p>
            <a:endParaRPr lang="en-US" dirty="0"/>
          </a:p>
          <a:p>
            <a:r>
              <a:rPr lang="en-US" dirty="0"/>
              <a:t>Examine the quality and resolution of your data.</a:t>
            </a:r>
          </a:p>
          <a:p>
            <a:pPr lvl="1"/>
            <a:r>
              <a:rPr lang="en-US" dirty="0"/>
              <a:t>Board matrices, surveys of staff &amp; community, board turnover rates, etc.</a:t>
            </a:r>
          </a:p>
          <a:p>
            <a:r>
              <a:rPr lang="en-US" dirty="0"/>
              <a:t>Provide greater access for (and listen to) community voices.</a:t>
            </a:r>
          </a:p>
          <a:p>
            <a:pPr lvl="1"/>
            <a:r>
              <a:rPr lang="en-US" dirty="0"/>
              <a:t>Formal advisory boards, town halls, etc.</a:t>
            </a:r>
          </a:p>
        </p:txBody>
      </p:sp>
    </p:spTree>
    <p:extLst>
      <p:ext uri="{BB962C8B-B14F-4D97-AF65-F5344CB8AC3E}">
        <p14:creationId xmlns:p14="http://schemas.microsoft.com/office/powerpoint/2010/main" val="3292581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B686D-AF10-1F47-B3B4-24114B574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58C1C-4E20-1645-A995-7DFD3AD81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Boards are comprised of individuals volunteering their time &amp; expertise. </a:t>
            </a:r>
          </a:p>
          <a:p>
            <a:r>
              <a:rPr lang="en-US" dirty="0"/>
              <a:t>Resilient relationships—based in trust and facilitated by grace—are essential. </a:t>
            </a:r>
          </a:p>
          <a:p>
            <a:pPr lvl="1"/>
            <a:r>
              <a:rPr lang="en-US" dirty="0"/>
              <a:t>Fear (of change, of the unknown, of losing control) is the biggest obstacle. </a:t>
            </a:r>
          </a:p>
          <a:p>
            <a:r>
              <a:rPr lang="en-US" dirty="0"/>
              <a:t>Culture change is a collaborative effort, but someone needs to drive and lead the work.</a:t>
            </a:r>
          </a:p>
          <a:p>
            <a:endParaRPr lang="en-US" dirty="0"/>
          </a:p>
          <a:p>
            <a:r>
              <a:rPr lang="en-US" dirty="0"/>
              <a:t>Provide support (especially knowledge) where needed.</a:t>
            </a:r>
          </a:p>
          <a:p>
            <a:pPr lvl="1"/>
            <a:r>
              <a:rPr lang="en-US" dirty="0"/>
              <a:t>Board mentorships, professional development, learning opportunities, etc.</a:t>
            </a:r>
          </a:p>
          <a:p>
            <a:r>
              <a:rPr lang="en-US" dirty="0"/>
              <a:t>Turnover and succession are natural, inevitable, and chances for growth.</a:t>
            </a:r>
          </a:p>
        </p:txBody>
      </p:sp>
    </p:spTree>
    <p:extLst>
      <p:ext uri="{BB962C8B-B14F-4D97-AF65-F5344CB8AC3E}">
        <p14:creationId xmlns:p14="http://schemas.microsoft.com/office/powerpoint/2010/main" val="2597738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5C983-D2BC-7A44-BBB0-B7BEC45FC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Determines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F4FF0-3465-0241-BD79-D3F266566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“If racism is structural, then anti-racism also must be structural.”</a:t>
            </a:r>
          </a:p>
          <a:p>
            <a:pPr lvl="1"/>
            <a:r>
              <a:rPr lang="en-US" sz="1600" dirty="0"/>
              <a:t>Marc </a:t>
            </a:r>
            <a:r>
              <a:rPr lang="en-US" sz="1600" dirty="0" err="1"/>
              <a:t>Bamuthi</a:t>
            </a:r>
            <a:r>
              <a:rPr lang="en-US" sz="1600" dirty="0"/>
              <a:t> Joseph, VP &amp; Artistic Director of Social Impact, Kennedy Center</a:t>
            </a:r>
          </a:p>
          <a:p>
            <a:endParaRPr lang="en-US" dirty="0"/>
          </a:p>
          <a:p>
            <a:r>
              <a:rPr lang="en-US" dirty="0"/>
              <a:t>Recruitment strategies dictate who gets in the room.</a:t>
            </a:r>
          </a:p>
          <a:p>
            <a:r>
              <a:rPr lang="en-US" dirty="0"/>
              <a:t>Agendas decide what is discussed.</a:t>
            </a:r>
          </a:p>
          <a:p>
            <a:r>
              <a:rPr lang="en-US" dirty="0"/>
              <a:t>Budgets reveal priorities. </a:t>
            </a:r>
          </a:p>
          <a:p>
            <a:r>
              <a:rPr lang="en-US" dirty="0"/>
              <a:t>Committee structures reinforce power dynamics.</a:t>
            </a:r>
          </a:p>
          <a:p>
            <a:r>
              <a:rPr lang="en-US" dirty="0"/>
              <a:t>Term limits drive rates of change. </a:t>
            </a:r>
          </a:p>
        </p:txBody>
      </p:sp>
    </p:spTree>
    <p:extLst>
      <p:ext uri="{BB962C8B-B14F-4D97-AF65-F5344CB8AC3E}">
        <p14:creationId xmlns:p14="http://schemas.microsoft.com/office/powerpoint/2010/main" val="168891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9B203-C16D-114A-842C-F2AD7F5FF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Iterate, Iterate, Iterate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0DC67-0FC4-1F4B-93C5-73647A881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Weaving REDI throughout a board requires continuous evolution to further the work.</a:t>
            </a:r>
          </a:p>
          <a:p>
            <a:endParaRPr lang="en-US" dirty="0"/>
          </a:p>
          <a:p>
            <a:r>
              <a:rPr lang="en-US" dirty="0"/>
              <a:t>Keep listening and be willing to change.</a:t>
            </a:r>
          </a:p>
          <a:p>
            <a:r>
              <a:rPr lang="en-US" dirty="0"/>
              <a:t>Refine your data and seek new stories.</a:t>
            </a:r>
          </a:p>
          <a:p>
            <a:r>
              <a:rPr lang="en-US" dirty="0"/>
              <a:t>Continue emphasizing the empowerment of people.</a:t>
            </a:r>
          </a:p>
          <a:p>
            <a:r>
              <a:rPr lang="en-US" dirty="0"/>
              <a:t>Evolve your forms to unlock new functions.</a:t>
            </a:r>
          </a:p>
          <a:p>
            <a:endParaRPr lang="en-US" dirty="0"/>
          </a:p>
          <a:p>
            <a:r>
              <a:rPr lang="en-US" dirty="0"/>
              <a:t>Celebrate progress as it happens.</a:t>
            </a:r>
          </a:p>
          <a:p>
            <a:pPr lvl="1"/>
            <a:r>
              <a:rPr lang="en-US" dirty="0"/>
              <a:t>But don’t rest on your laurels.</a:t>
            </a:r>
          </a:p>
        </p:txBody>
      </p:sp>
    </p:spTree>
    <p:extLst>
      <p:ext uri="{BB962C8B-B14F-4D97-AF65-F5344CB8AC3E}">
        <p14:creationId xmlns:p14="http://schemas.microsoft.com/office/powerpoint/2010/main" val="500731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D0FF2D-AF57-BE44-B2EE-67AAD7F21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427" y="2652482"/>
            <a:ext cx="7251865" cy="388258"/>
          </a:xfrm>
        </p:spPr>
        <p:txBody>
          <a:bodyPr>
            <a:noAutofit/>
          </a:bodyPr>
          <a:lstStyle/>
          <a:p>
            <a:r>
              <a:rPr lang="en-US" sz="2200" dirty="0"/>
              <a:t>“You have to find out how the government works.”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67845CE-E652-5940-B588-C7D3EBC064AA}"/>
              </a:ext>
            </a:extLst>
          </p:cNvPr>
          <p:cNvSpPr txBox="1">
            <a:spLocks/>
          </p:cNvSpPr>
          <p:nvPr/>
        </p:nvSpPr>
        <p:spPr>
          <a:xfrm>
            <a:off x="843807" y="3435765"/>
            <a:ext cx="6504378" cy="7629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Dorothy Mae Richardson, </a:t>
            </a:r>
          </a:p>
          <a:p>
            <a:r>
              <a:rPr lang="en-US" sz="1400" dirty="0"/>
              <a:t>Community Leader &amp; Founder, Pittsburgh Neighborhood Housing Service</a:t>
            </a:r>
          </a:p>
          <a:p>
            <a:r>
              <a:rPr lang="en-US" sz="1400" dirty="0"/>
              <a:t>As quoted in </a:t>
            </a:r>
            <a:r>
              <a:rPr lang="en-US" sz="1400" i="1" dirty="0"/>
              <a:t>The Pittsburgh Post </a:t>
            </a:r>
            <a:r>
              <a:rPr lang="en-US" sz="1400" dirty="0"/>
              <a:t>Gazette on March 19, 1968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4E73D0-41E3-464E-A14A-22ED5D3A3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687" y="1549836"/>
            <a:ext cx="1822027" cy="375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86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D0FF2D-AF57-BE44-B2EE-67AAD7F21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751" y="2693386"/>
            <a:ext cx="8617199" cy="388258"/>
          </a:xfrm>
        </p:spPr>
        <p:txBody>
          <a:bodyPr>
            <a:noAutofit/>
          </a:bodyPr>
          <a:lstStyle/>
          <a:p>
            <a:pPr algn="ctr"/>
            <a:r>
              <a:rPr lang="en-US" sz="2200" dirty="0"/>
              <a:t>“Our role [as NeighborWorks] is not to ‘do to.’ It’s to ‘do with.’”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67845CE-E652-5940-B588-C7D3EBC064AA}"/>
              </a:ext>
            </a:extLst>
          </p:cNvPr>
          <p:cNvSpPr txBox="1">
            <a:spLocks/>
          </p:cNvSpPr>
          <p:nvPr/>
        </p:nvSpPr>
        <p:spPr>
          <a:xfrm>
            <a:off x="6652656" y="3598225"/>
            <a:ext cx="2861294" cy="5767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2000" dirty="0"/>
              <a:t>NWO Board Member</a:t>
            </a:r>
          </a:p>
          <a:p>
            <a:pPr algn="r"/>
            <a:r>
              <a:rPr lang="en-US" sz="1400" dirty="0"/>
              <a:t>Interview, Summer 2020</a:t>
            </a:r>
          </a:p>
        </p:txBody>
      </p:sp>
    </p:spTree>
    <p:extLst>
      <p:ext uri="{BB962C8B-B14F-4D97-AF65-F5344CB8AC3E}">
        <p14:creationId xmlns:p14="http://schemas.microsoft.com/office/powerpoint/2010/main" val="648421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D41D77-1F82-C442-BA44-6DC8C8B1F1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845D9B2-6CEB-DF43-90FF-559983204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6011" y="5410200"/>
            <a:ext cx="2850087" cy="424543"/>
          </a:xfrm>
        </p:spPr>
        <p:txBody>
          <a:bodyPr>
            <a:noAutofit/>
          </a:bodyPr>
          <a:lstStyle/>
          <a:p>
            <a:r>
              <a:rPr lang="en-US" sz="1600" cap="none" dirty="0" err="1">
                <a:latin typeface="Century Gothic" panose="020B0502020202020204" pitchFamily="34" charset="0"/>
              </a:rPr>
              <a:t>linkedin.com</a:t>
            </a:r>
            <a:r>
              <a:rPr lang="en-US" sz="1600" cap="none" dirty="0">
                <a:latin typeface="Century Gothic" panose="020B0502020202020204" pitchFamily="34" charset="0"/>
              </a:rPr>
              <a:t>/in/</a:t>
            </a:r>
            <a:r>
              <a:rPr lang="en-US" sz="1600" cap="none" dirty="0" err="1">
                <a:latin typeface="Century Gothic" panose="020B0502020202020204" pitchFamily="34" charset="0"/>
              </a:rPr>
              <a:t>kyleyoder</a:t>
            </a:r>
            <a:endParaRPr lang="en-US" sz="1600" cap="non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39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0A8D1-564F-C240-A506-EF2B66EDF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E6AE6-5E76-4F41-A9AC-A6B86F58D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Scope &amp; Aim</a:t>
            </a:r>
          </a:p>
          <a:p>
            <a:r>
              <a:rPr lang="en-US" dirty="0"/>
              <a:t>Methodology</a:t>
            </a:r>
          </a:p>
          <a:p>
            <a:r>
              <a:rPr lang="en-US" dirty="0"/>
              <a:t>Practices and themes among NeighborWorks Network Organizations</a:t>
            </a:r>
          </a:p>
          <a:p>
            <a:r>
              <a:rPr lang="en-US" dirty="0"/>
              <a:t>Questions &amp; 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83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53BBC-7313-7D46-9E8B-4848F3F17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Scope &amp; 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C4733-A9E7-FB4E-A2CD-DA9DB8503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provide compass bearings for boards as they seek to lead the equity, diversity, and inclusion work in their organization.</a:t>
            </a:r>
          </a:p>
          <a:p>
            <a:pPr lvl="1"/>
            <a:r>
              <a:rPr lang="en-US" dirty="0"/>
              <a:t>Self-assessment </a:t>
            </a:r>
          </a:p>
          <a:p>
            <a:pPr lvl="1"/>
            <a:r>
              <a:rPr lang="en-US" dirty="0"/>
              <a:t>Right-sized community strategies</a:t>
            </a:r>
          </a:p>
          <a:p>
            <a:pPr lvl="1"/>
            <a:endParaRPr lang="en-US" dirty="0"/>
          </a:p>
          <a:p>
            <a:r>
              <a:rPr lang="en-US" dirty="0"/>
              <a:t>Rooted in principles of good governance and shaped by:</a:t>
            </a:r>
          </a:p>
          <a:p>
            <a:pPr lvl="1"/>
            <a:r>
              <a:rPr lang="en-US" dirty="0"/>
              <a:t>COVID-19</a:t>
            </a:r>
          </a:p>
          <a:p>
            <a:pPr lvl="1"/>
            <a:r>
              <a:rPr lang="en-US" dirty="0"/>
              <a:t>National spotlight on systemic racism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654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FF908-E5A8-7A4B-AD83-56B4B0C2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Keep in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D94DE-A8DE-BC46-8DAF-6F3AC032D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228220" cy="4195481"/>
          </a:xfrm>
        </p:spPr>
        <p:txBody>
          <a:bodyPr>
            <a:normAutofit/>
          </a:bodyPr>
          <a:lstStyle/>
          <a:p>
            <a:r>
              <a:rPr lang="en-US" dirty="0"/>
              <a:t>A broad foundation for future work.</a:t>
            </a:r>
          </a:p>
          <a:p>
            <a:r>
              <a:rPr lang="en-US" dirty="0"/>
              <a:t>This topic is big, squishy, and alive.</a:t>
            </a:r>
          </a:p>
          <a:p>
            <a:endParaRPr lang="en-US" dirty="0"/>
          </a:p>
          <a:p>
            <a:r>
              <a:rPr lang="en-US" dirty="0"/>
              <a:t>“Diversity” v. “Inclusion”</a:t>
            </a:r>
          </a:p>
          <a:p>
            <a:r>
              <a:rPr lang="en-US" dirty="0"/>
              <a:t>The dichotomy between boards and staff</a:t>
            </a:r>
          </a:p>
          <a:p>
            <a:r>
              <a:rPr lang="en-US" dirty="0"/>
              <a:t>Boards are comprised of individuals volunteering their time &amp; expertise.</a:t>
            </a:r>
          </a:p>
        </p:txBody>
      </p:sp>
    </p:spTree>
    <p:extLst>
      <p:ext uri="{BB962C8B-B14F-4D97-AF65-F5344CB8AC3E}">
        <p14:creationId xmlns:p14="http://schemas.microsoft.com/office/powerpoint/2010/main" val="158637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1649B-473B-AE49-8DA3-68CED0B47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86053-A5B8-5846-9CCF-C657A8F60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of the literature</a:t>
            </a:r>
          </a:p>
          <a:p>
            <a:r>
              <a:rPr lang="en-US" dirty="0"/>
              <a:t>Interviews with 17 board chairs, board members, &amp; EDs </a:t>
            </a:r>
          </a:p>
          <a:p>
            <a:pPr lvl="1"/>
            <a:r>
              <a:rPr lang="en-US" dirty="0"/>
              <a:t>Representing 10 NeighborWorks organizations</a:t>
            </a:r>
          </a:p>
          <a:p>
            <a:r>
              <a:rPr lang="en-US" dirty="0"/>
              <a:t>Additional interviews with 24 consultants, academics, organizers, and NeighborWorks America staff </a:t>
            </a:r>
          </a:p>
          <a:p>
            <a:endParaRPr lang="en-US" dirty="0"/>
          </a:p>
          <a:p>
            <a:r>
              <a:rPr lang="en-US" dirty="0"/>
              <a:t>Interviews were based on referrals, organic, and off-the-record.</a:t>
            </a:r>
          </a:p>
        </p:txBody>
      </p:sp>
    </p:spTree>
    <p:extLst>
      <p:ext uri="{BB962C8B-B14F-4D97-AF65-F5344CB8AC3E}">
        <p14:creationId xmlns:p14="http://schemas.microsoft.com/office/powerpoint/2010/main" val="3946429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DAB1D-74D2-6D41-8772-FF4A69CE9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Rooted in NeighborWorks Community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C3FB5-CA49-F341-80B6-FEE076A10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Stay engaged</a:t>
            </a:r>
          </a:p>
          <a:p>
            <a:r>
              <a:rPr lang="en-US" dirty="0"/>
              <a:t>Speak your truth responsibly</a:t>
            </a:r>
          </a:p>
          <a:p>
            <a:r>
              <a:rPr lang="en-US" dirty="0"/>
              <a:t>Listen to understand</a:t>
            </a:r>
          </a:p>
          <a:p>
            <a:r>
              <a:rPr lang="en-US" dirty="0"/>
              <a:t>Be willing to do things differently &amp; experience discomfort</a:t>
            </a:r>
          </a:p>
          <a:p>
            <a:r>
              <a:rPr lang="en-US" dirty="0"/>
              <a:t>Expect &amp; accept non-closure</a:t>
            </a:r>
          </a:p>
          <a:p>
            <a:r>
              <a:rPr lang="en-US" dirty="0"/>
              <a:t>Confidentiality</a:t>
            </a:r>
          </a:p>
        </p:txBody>
      </p:sp>
    </p:spTree>
    <p:extLst>
      <p:ext uri="{BB962C8B-B14F-4D97-AF65-F5344CB8AC3E}">
        <p14:creationId xmlns:p14="http://schemas.microsoft.com/office/powerpoint/2010/main" val="2428454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32533-3940-9440-9F4E-D16E80C64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(Some) Main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DB16B-3BEE-214A-8EBA-81A1A2214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Single Size Fits All</a:t>
            </a:r>
          </a:p>
          <a:p>
            <a:r>
              <a:rPr lang="en-US" dirty="0"/>
              <a:t>Root in Data &amp; Story</a:t>
            </a:r>
          </a:p>
          <a:p>
            <a:r>
              <a:rPr lang="en-US" dirty="0"/>
              <a:t>Focus on People</a:t>
            </a:r>
          </a:p>
          <a:p>
            <a:r>
              <a:rPr lang="en-US" dirty="0"/>
              <a:t>Form Determines Function</a:t>
            </a:r>
          </a:p>
          <a:p>
            <a:r>
              <a:rPr lang="en-US" dirty="0"/>
              <a:t>Iterate, Iterate, Iterate</a:t>
            </a:r>
          </a:p>
        </p:txBody>
      </p:sp>
    </p:spTree>
    <p:extLst>
      <p:ext uri="{BB962C8B-B14F-4D97-AF65-F5344CB8AC3E}">
        <p14:creationId xmlns:p14="http://schemas.microsoft.com/office/powerpoint/2010/main" val="3554375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A9B7C-0CFB-3745-84A2-602C84B76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23104"/>
            <a:ext cx="9144000" cy="1811792"/>
          </a:xfrm>
        </p:spPr>
        <p:txBody>
          <a:bodyPr>
            <a:normAutofit/>
          </a:bodyPr>
          <a:lstStyle/>
          <a:p>
            <a:r>
              <a:rPr lang="en-US" sz="5400" dirty="0"/>
              <a:t>So, what do these look like in practice?</a:t>
            </a:r>
          </a:p>
        </p:txBody>
      </p:sp>
    </p:spTree>
    <p:extLst>
      <p:ext uri="{BB962C8B-B14F-4D97-AF65-F5344CB8AC3E}">
        <p14:creationId xmlns:p14="http://schemas.microsoft.com/office/powerpoint/2010/main" val="1466890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BB92B-14E0-4046-A842-1904B6E27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Single Size Fits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EC1E7-81E9-A044-9723-B90F8BBB8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 community, every organization, every board is different.</a:t>
            </a:r>
          </a:p>
          <a:p>
            <a:r>
              <a:rPr lang="en-US" dirty="0"/>
              <a:t>What fits a given organization changes with time, too.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Don’t assume what people need.</a:t>
            </a:r>
          </a:p>
          <a:p>
            <a:r>
              <a:rPr lang="en-US" dirty="0"/>
              <a:t>Be intentional, mind your impact, strive for ownership.</a:t>
            </a:r>
          </a:p>
          <a:p>
            <a:r>
              <a:rPr lang="en-US" dirty="0"/>
              <a:t>Listening requires the willingness to change.</a:t>
            </a:r>
          </a:p>
        </p:txBody>
      </p:sp>
    </p:spTree>
    <p:extLst>
      <p:ext uri="{BB962C8B-B14F-4D97-AF65-F5344CB8AC3E}">
        <p14:creationId xmlns:p14="http://schemas.microsoft.com/office/powerpoint/2010/main" val="2050633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{338C8520-3ED1-E146-9412-205A0298D190}tf16401378</Template>
  <TotalTime>2584</TotalTime>
  <Words>660</Words>
  <Application>Microsoft Macintosh PowerPoint</Application>
  <PresentationFormat>Widescreen</PresentationFormat>
  <Paragraphs>95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</vt:lpstr>
      <vt:lpstr>Culture Eats Strategy For Breakfast</vt:lpstr>
      <vt:lpstr>Roadmap</vt:lpstr>
      <vt:lpstr>Project Scope &amp; Aim</vt:lpstr>
      <vt:lpstr>Things to Keep in Mind</vt:lpstr>
      <vt:lpstr>Methodology</vt:lpstr>
      <vt:lpstr>Rooted in NeighborWorks Community Agreements</vt:lpstr>
      <vt:lpstr>(Some) Main Themes</vt:lpstr>
      <vt:lpstr>So, what do these look like in practice?</vt:lpstr>
      <vt:lpstr>No Single Size Fits All</vt:lpstr>
      <vt:lpstr>Root in Data &amp; Story</vt:lpstr>
      <vt:lpstr>Focus on People</vt:lpstr>
      <vt:lpstr>Form Determines Function</vt:lpstr>
      <vt:lpstr>Iterate, Iterate, Iterate</vt:lpstr>
      <vt:lpstr>“You have to find out how the government works.”</vt:lpstr>
      <vt:lpstr>“Our role [as NeighborWorks] is not to ‘do to.’ It’s to ‘do with.’”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Eats Strategy For Breakfast</dc:title>
  <dc:creator>Yoder, Kyle</dc:creator>
  <cp:lastModifiedBy>Yoder, Kyle</cp:lastModifiedBy>
  <cp:revision>93</cp:revision>
  <cp:lastPrinted>2020-08-24T21:31:20Z</cp:lastPrinted>
  <dcterms:created xsi:type="dcterms:W3CDTF">2020-08-12T13:55:31Z</dcterms:created>
  <dcterms:modified xsi:type="dcterms:W3CDTF">2021-01-29T18:30:53Z</dcterms:modified>
</cp:coreProperties>
</file>