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BFB65-E368-460F-AF09-EF2A0B72996A}" v="62" dt="2021-01-15T22:21:51.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89583" autoAdjust="0"/>
  </p:normalViewPr>
  <p:slideViewPr>
    <p:cSldViewPr snapToGrid="0">
      <p:cViewPr varScale="1">
        <p:scale>
          <a:sx n="74" d="100"/>
          <a:sy n="74" d="100"/>
        </p:scale>
        <p:origin x="9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Four-quarter moving rate</a:t>
            </a:r>
            <a:r>
              <a:rPr lang="en-US" baseline="0" dirty="0"/>
              <a:t> of change in homeowner improvement spending</a:t>
            </a:r>
            <a:endParaRPr lang="en-US"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92906815141107624"/>
          <c:h val="0.59568332659323919"/>
        </c:manualLayout>
      </c:layout>
      <c:barChart>
        <c:barDir val="col"/>
        <c:grouping val="clustered"/>
        <c:varyColors val="0"/>
        <c:ser>
          <c:idx val="2"/>
          <c:order val="2"/>
          <c:tx>
            <c:strRef>
              <c:f>Sheet1!$D$1</c:f>
              <c:strCache>
                <c:ptCount val="1"/>
                <c:pt idx="0">
                  <c:v>Recession</c:v>
                </c:pt>
              </c:strCache>
            </c:strRef>
          </c:tx>
          <c:spPr>
            <a:solidFill>
              <a:srgbClr val="FFFFFF">
                <a:lumMod val="75000"/>
                <a:alpha val="50000"/>
              </a:srgbClr>
            </a:solidFill>
          </c:spPr>
          <c:invertIfNegative val="0"/>
          <c:cat>
            <c:strRef>
              <c:f>Sheet1!$A$2:$A$98</c:f>
              <c:strCache>
                <c:ptCount val="97"/>
                <c:pt idx="0">
                  <c:v>1995:Q4</c:v>
                </c:pt>
                <c:pt idx="1">
                  <c:v>1996:Q1</c:v>
                </c:pt>
                <c:pt idx="2">
                  <c:v>1996:Q2</c:v>
                </c:pt>
                <c:pt idx="3">
                  <c:v>1996:Q3</c:v>
                </c:pt>
                <c:pt idx="4">
                  <c:v>1996:Q4</c:v>
                </c:pt>
                <c:pt idx="5">
                  <c:v>1997:Q1</c:v>
                </c:pt>
                <c:pt idx="6">
                  <c:v>1997:Q2</c:v>
                </c:pt>
                <c:pt idx="7">
                  <c:v>1997:Q3</c:v>
                </c:pt>
                <c:pt idx="8">
                  <c:v>1997:Q4</c:v>
                </c:pt>
                <c:pt idx="9">
                  <c:v>1998:Q1</c:v>
                </c:pt>
                <c:pt idx="10">
                  <c:v>1998:Q2</c:v>
                </c:pt>
                <c:pt idx="11">
                  <c:v>1998:Q3</c:v>
                </c:pt>
                <c:pt idx="12">
                  <c:v>1998:Q4</c:v>
                </c:pt>
                <c:pt idx="13">
                  <c:v>1999:Q1</c:v>
                </c:pt>
                <c:pt idx="14">
                  <c:v>1999:Q2</c:v>
                </c:pt>
                <c:pt idx="15">
                  <c:v>1999:Q3</c:v>
                </c:pt>
                <c:pt idx="16">
                  <c:v>1999:Q4</c:v>
                </c:pt>
                <c:pt idx="17">
                  <c:v>2000:Q1</c:v>
                </c:pt>
                <c:pt idx="18">
                  <c:v>2000:Q2</c:v>
                </c:pt>
                <c:pt idx="19">
                  <c:v>2000:Q3</c:v>
                </c:pt>
                <c:pt idx="20">
                  <c:v>2000:Q4</c:v>
                </c:pt>
                <c:pt idx="21">
                  <c:v>2001:Q1</c:v>
                </c:pt>
                <c:pt idx="22">
                  <c:v>2001:Q2</c:v>
                </c:pt>
                <c:pt idx="23">
                  <c:v>2001:Q3</c:v>
                </c:pt>
                <c:pt idx="24">
                  <c:v>2001:Q4</c:v>
                </c:pt>
                <c:pt idx="25">
                  <c:v>2002:Q1</c:v>
                </c:pt>
                <c:pt idx="26">
                  <c:v>2002:Q2</c:v>
                </c:pt>
                <c:pt idx="27">
                  <c:v>2002:Q3</c:v>
                </c:pt>
                <c:pt idx="28">
                  <c:v>2002:Q4</c:v>
                </c:pt>
                <c:pt idx="29">
                  <c:v>2003:Q1</c:v>
                </c:pt>
                <c:pt idx="30">
                  <c:v>2003:Q2</c:v>
                </c:pt>
                <c:pt idx="31">
                  <c:v>2003:Q3</c:v>
                </c:pt>
                <c:pt idx="32">
                  <c:v>2003:Q4</c:v>
                </c:pt>
                <c:pt idx="33">
                  <c:v>2004:Q1</c:v>
                </c:pt>
                <c:pt idx="34">
                  <c:v>2004:Q2</c:v>
                </c:pt>
                <c:pt idx="35">
                  <c:v>2004:Q3</c:v>
                </c:pt>
                <c:pt idx="36">
                  <c:v>2004:Q4</c:v>
                </c:pt>
                <c:pt idx="37">
                  <c:v>2005:Q1</c:v>
                </c:pt>
                <c:pt idx="38">
                  <c:v>2005:Q2</c:v>
                </c:pt>
                <c:pt idx="39">
                  <c:v>2005:Q3</c:v>
                </c:pt>
                <c:pt idx="40">
                  <c:v>2005:Q4</c:v>
                </c:pt>
                <c:pt idx="41">
                  <c:v>2006:Q1</c:v>
                </c:pt>
                <c:pt idx="42">
                  <c:v>2006:Q2</c:v>
                </c:pt>
                <c:pt idx="43">
                  <c:v>2006:Q3</c:v>
                </c:pt>
                <c:pt idx="44">
                  <c:v>2006:Q4</c:v>
                </c:pt>
                <c:pt idx="45">
                  <c:v>2007:Q1</c:v>
                </c:pt>
                <c:pt idx="46">
                  <c:v>2007:Q2</c:v>
                </c:pt>
                <c:pt idx="47">
                  <c:v>2007:Q3</c:v>
                </c:pt>
                <c:pt idx="48">
                  <c:v>2007:Q4</c:v>
                </c:pt>
                <c:pt idx="49">
                  <c:v>2008:Q1</c:v>
                </c:pt>
                <c:pt idx="50">
                  <c:v>2008:Q2</c:v>
                </c:pt>
                <c:pt idx="51">
                  <c:v>2008:Q3</c:v>
                </c:pt>
                <c:pt idx="52">
                  <c:v>2008:Q4</c:v>
                </c:pt>
                <c:pt idx="53">
                  <c:v>2009:Q1</c:v>
                </c:pt>
                <c:pt idx="54">
                  <c:v>2009:Q2</c:v>
                </c:pt>
                <c:pt idx="55">
                  <c:v>2009:Q3</c:v>
                </c:pt>
                <c:pt idx="56">
                  <c:v>2009:Q4</c:v>
                </c:pt>
                <c:pt idx="57">
                  <c:v>2010:Q1</c:v>
                </c:pt>
                <c:pt idx="58">
                  <c:v>2010:Q2</c:v>
                </c:pt>
                <c:pt idx="59">
                  <c:v>2010:Q3</c:v>
                </c:pt>
                <c:pt idx="60">
                  <c:v>2010:Q4</c:v>
                </c:pt>
                <c:pt idx="61">
                  <c:v>2011:Q1</c:v>
                </c:pt>
                <c:pt idx="62">
                  <c:v>2011:Q2</c:v>
                </c:pt>
                <c:pt idx="63">
                  <c:v>2011:Q3</c:v>
                </c:pt>
                <c:pt idx="64">
                  <c:v>2011:Q4</c:v>
                </c:pt>
                <c:pt idx="65">
                  <c:v>2012:Q1</c:v>
                </c:pt>
                <c:pt idx="66">
                  <c:v>2012:Q2</c:v>
                </c:pt>
                <c:pt idx="67">
                  <c:v>2012:Q3</c:v>
                </c:pt>
                <c:pt idx="68">
                  <c:v>2012:Q4</c:v>
                </c:pt>
                <c:pt idx="69">
                  <c:v>2013:Q1</c:v>
                </c:pt>
                <c:pt idx="70">
                  <c:v>2013:Q2</c:v>
                </c:pt>
                <c:pt idx="71">
                  <c:v>2013:Q3</c:v>
                </c:pt>
                <c:pt idx="72">
                  <c:v>2013:Q4</c:v>
                </c:pt>
                <c:pt idx="73">
                  <c:v>2014:Q1</c:v>
                </c:pt>
                <c:pt idx="74">
                  <c:v>2014:Q2</c:v>
                </c:pt>
                <c:pt idx="75">
                  <c:v>2014:Q3</c:v>
                </c:pt>
                <c:pt idx="76">
                  <c:v>2014:Q4</c:v>
                </c:pt>
                <c:pt idx="77">
                  <c:v>2015:Q1</c:v>
                </c:pt>
                <c:pt idx="78">
                  <c:v>2015:Q2</c:v>
                </c:pt>
                <c:pt idx="79">
                  <c:v>2015:Q3</c:v>
                </c:pt>
                <c:pt idx="80">
                  <c:v>2015:Q4</c:v>
                </c:pt>
                <c:pt idx="81">
                  <c:v>2016:Q1</c:v>
                </c:pt>
                <c:pt idx="82">
                  <c:v>2016:Q2</c:v>
                </c:pt>
                <c:pt idx="83">
                  <c:v>2016:Q3</c:v>
                </c:pt>
                <c:pt idx="84">
                  <c:v>2016:Q4</c:v>
                </c:pt>
                <c:pt idx="85">
                  <c:v>2017:Q1</c:v>
                </c:pt>
                <c:pt idx="86">
                  <c:v>2017:Q2</c:v>
                </c:pt>
                <c:pt idx="87">
                  <c:v>2017:Q3</c:v>
                </c:pt>
                <c:pt idx="88">
                  <c:v>2017:Q4</c:v>
                </c:pt>
                <c:pt idx="89">
                  <c:v>2018:Q1</c:v>
                </c:pt>
                <c:pt idx="90">
                  <c:v>2018:Q2</c:v>
                </c:pt>
                <c:pt idx="91">
                  <c:v>2018:Q3</c:v>
                </c:pt>
                <c:pt idx="92">
                  <c:v>2018:Q4</c:v>
                </c:pt>
                <c:pt idx="93">
                  <c:v>2019:Q1</c:v>
                </c:pt>
                <c:pt idx="94">
                  <c:v>2019:Q2</c:v>
                </c:pt>
                <c:pt idx="95">
                  <c:v>2019:Q3</c:v>
                </c:pt>
                <c:pt idx="96">
                  <c:v>2019:Q4</c:v>
                </c:pt>
              </c:strCache>
            </c:strRef>
          </c:cat>
          <c:val>
            <c:numRef>
              <c:f>Sheet1!$D$2:$D$98</c:f>
              <c:numCache>
                <c:formatCode>General</c:formatCode>
                <c:ptCount val="97"/>
                <c:pt idx="21">
                  <c:v>1</c:v>
                </c:pt>
                <c:pt idx="22">
                  <c:v>1</c:v>
                </c:pt>
                <c:pt idx="23">
                  <c:v>1</c:v>
                </c:pt>
                <c:pt idx="24">
                  <c:v>1</c:v>
                </c:pt>
                <c:pt idx="48">
                  <c:v>1</c:v>
                </c:pt>
                <c:pt idx="49">
                  <c:v>1</c:v>
                </c:pt>
                <c:pt idx="50">
                  <c:v>1</c:v>
                </c:pt>
                <c:pt idx="51">
                  <c:v>1</c:v>
                </c:pt>
                <c:pt idx="52">
                  <c:v>1</c:v>
                </c:pt>
                <c:pt idx="53">
                  <c:v>1</c:v>
                </c:pt>
                <c:pt idx="54">
                  <c:v>1</c:v>
                </c:pt>
              </c:numCache>
            </c:numRef>
          </c:val>
          <c:extLst>
            <c:ext xmlns:c16="http://schemas.microsoft.com/office/drawing/2014/chart" uri="{C3380CC4-5D6E-409C-BE32-E72D297353CC}">
              <c16:uniqueId val="{00000007-E721-47AA-A5A4-B9D977792344}"/>
            </c:ext>
          </c:extLst>
        </c:ser>
        <c:dLbls>
          <c:showLegendKey val="0"/>
          <c:showVal val="0"/>
          <c:showCatName val="0"/>
          <c:showSerName val="0"/>
          <c:showPercent val="0"/>
          <c:showBubbleSize val="0"/>
        </c:dLbls>
        <c:gapWidth val="0"/>
        <c:axId val="643462096"/>
        <c:axId val="643461112"/>
      </c:barChart>
      <c:lineChart>
        <c:grouping val="standard"/>
        <c:varyColors val="0"/>
        <c:ser>
          <c:idx val="0"/>
          <c:order val="0"/>
          <c:tx>
            <c:strRef>
              <c:f>Sheet1!$B$1</c:f>
              <c:strCache>
                <c:ptCount val="1"/>
                <c:pt idx="0">
                  <c:v>Improvements LIRA</c:v>
                </c:pt>
              </c:strCache>
            </c:strRef>
          </c:tx>
          <c:spPr>
            <a:ln>
              <a:solidFill>
                <a:srgbClr val="C14D00">
                  <a:alpha val="93000"/>
                </a:srgbClr>
              </a:solidFill>
            </a:ln>
          </c:spPr>
          <c:marker>
            <c:symbol val="square"/>
            <c:size val="5"/>
            <c:spPr>
              <a:solidFill>
                <a:srgbClr val="C14D00"/>
              </a:solidFill>
              <a:ln>
                <a:solidFill>
                  <a:srgbClr val="C14D00"/>
                </a:solidFill>
              </a:ln>
            </c:spPr>
          </c:marker>
          <c:cat>
            <c:strRef>
              <c:f>Sheet1!$A$2:$A$98</c:f>
              <c:strCache>
                <c:ptCount val="97"/>
                <c:pt idx="0">
                  <c:v>1995:Q4</c:v>
                </c:pt>
                <c:pt idx="1">
                  <c:v>1996:Q1</c:v>
                </c:pt>
                <c:pt idx="2">
                  <c:v>1996:Q2</c:v>
                </c:pt>
                <c:pt idx="3">
                  <c:v>1996:Q3</c:v>
                </c:pt>
                <c:pt idx="4">
                  <c:v>1996:Q4</c:v>
                </c:pt>
                <c:pt idx="5">
                  <c:v>1997:Q1</c:v>
                </c:pt>
                <c:pt idx="6">
                  <c:v>1997:Q2</c:v>
                </c:pt>
                <c:pt idx="7">
                  <c:v>1997:Q3</c:v>
                </c:pt>
                <c:pt idx="8">
                  <c:v>1997:Q4</c:v>
                </c:pt>
                <c:pt idx="9">
                  <c:v>1998:Q1</c:v>
                </c:pt>
                <c:pt idx="10">
                  <c:v>1998:Q2</c:v>
                </c:pt>
                <c:pt idx="11">
                  <c:v>1998:Q3</c:v>
                </c:pt>
                <c:pt idx="12">
                  <c:v>1998:Q4</c:v>
                </c:pt>
                <c:pt idx="13">
                  <c:v>1999:Q1</c:v>
                </c:pt>
                <c:pt idx="14">
                  <c:v>1999:Q2</c:v>
                </c:pt>
                <c:pt idx="15">
                  <c:v>1999:Q3</c:v>
                </c:pt>
                <c:pt idx="16">
                  <c:v>1999:Q4</c:v>
                </c:pt>
                <c:pt idx="17">
                  <c:v>2000:Q1</c:v>
                </c:pt>
                <c:pt idx="18">
                  <c:v>2000:Q2</c:v>
                </c:pt>
                <c:pt idx="19">
                  <c:v>2000:Q3</c:v>
                </c:pt>
                <c:pt idx="20">
                  <c:v>2000:Q4</c:v>
                </c:pt>
                <c:pt idx="21">
                  <c:v>2001:Q1</c:v>
                </c:pt>
                <c:pt idx="22">
                  <c:v>2001:Q2</c:v>
                </c:pt>
                <c:pt idx="23">
                  <c:v>2001:Q3</c:v>
                </c:pt>
                <c:pt idx="24">
                  <c:v>2001:Q4</c:v>
                </c:pt>
                <c:pt idx="25">
                  <c:v>2002:Q1</c:v>
                </c:pt>
                <c:pt idx="26">
                  <c:v>2002:Q2</c:v>
                </c:pt>
                <c:pt idx="27">
                  <c:v>2002:Q3</c:v>
                </c:pt>
                <c:pt idx="28">
                  <c:v>2002:Q4</c:v>
                </c:pt>
                <c:pt idx="29">
                  <c:v>2003:Q1</c:v>
                </c:pt>
                <c:pt idx="30">
                  <c:v>2003:Q2</c:v>
                </c:pt>
                <c:pt idx="31">
                  <c:v>2003:Q3</c:v>
                </c:pt>
                <c:pt idx="32">
                  <c:v>2003:Q4</c:v>
                </c:pt>
                <c:pt idx="33">
                  <c:v>2004:Q1</c:v>
                </c:pt>
                <c:pt idx="34">
                  <c:v>2004:Q2</c:v>
                </c:pt>
                <c:pt idx="35">
                  <c:v>2004:Q3</c:v>
                </c:pt>
                <c:pt idx="36">
                  <c:v>2004:Q4</c:v>
                </c:pt>
                <c:pt idx="37">
                  <c:v>2005:Q1</c:v>
                </c:pt>
                <c:pt idx="38">
                  <c:v>2005:Q2</c:v>
                </c:pt>
                <c:pt idx="39">
                  <c:v>2005:Q3</c:v>
                </c:pt>
                <c:pt idx="40">
                  <c:v>2005:Q4</c:v>
                </c:pt>
                <c:pt idx="41">
                  <c:v>2006:Q1</c:v>
                </c:pt>
                <c:pt idx="42">
                  <c:v>2006:Q2</c:v>
                </c:pt>
                <c:pt idx="43">
                  <c:v>2006:Q3</c:v>
                </c:pt>
                <c:pt idx="44">
                  <c:v>2006:Q4</c:v>
                </c:pt>
                <c:pt idx="45">
                  <c:v>2007:Q1</c:v>
                </c:pt>
                <c:pt idx="46">
                  <c:v>2007:Q2</c:v>
                </c:pt>
                <c:pt idx="47">
                  <c:v>2007:Q3</c:v>
                </c:pt>
                <c:pt idx="48">
                  <c:v>2007:Q4</c:v>
                </c:pt>
                <c:pt idx="49">
                  <c:v>2008:Q1</c:v>
                </c:pt>
                <c:pt idx="50">
                  <c:v>2008:Q2</c:v>
                </c:pt>
                <c:pt idx="51">
                  <c:v>2008:Q3</c:v>
                </c:pt>
                <c:pt idx="52">
                  <c:v>2008:Q4</c:v>
                </c:pt>
                <c:pt idx="53">
                  <c:v>2009:Q1</c:v>
                </c:pt>
                <c:pt idx="54">
                  <c:v>2009:Q2</c:v>
                </c:pt>
                <c:pt idx="55">
                  <c:v>2009:Q3</c:v>
                </c:pt>
                <c:pt idx="56">
                  <c:v>2009:Q4</c:v>
                </c:pt>
                <c:pt idx="57">
                  <c:v>2010:Q1</c:v>
                </c:pt>
                <c:pt idx="58">
                  <c:v>2010:Q2</c:v>
                </c:pt>
                <c:pt idx="59">
                  <c:v>2010:Q3</c:v>
                </c:pt>
                <c:pt idx="60">
                  <c:v>2010:Q4</c:v>
                </c:pt>
                <c:pt idx="61">
                  <c:v>2011:Q1</c:v>
                </c:pt>
                <c:pt idx="62">
                  <c:v>2011:Q2</c:v>
                </c:pt>
                <c:pt idx="63">
                  <c:v>2011:Q3</c:v>
                </c:pt>
                <c:pt idx="64">
                  <c:v>2011:Q4</c:v>
                </c:pt>
                <c:pt idx="65">
                  <c:v>2012:Q1</c:v>
                </c:pt>
                <c:pt idx="66">
                  <c:v>2012:Q2</c:v>
                </c:pt>
                <c:pt idx="67">
                  <c:v>2012:Q3</c:v>
                </c:pt>
                <c:pt idx="68">
                  <c:v>2012:Q4</c:v>
                </c:pt>
                <c:pt idx="69">
                  <c:v>2013:Q1</c:v>
                </c:pt>
                <c:pt idx="70">
                  <c:v>2013:Q2</c:v>
                </c:pt>
                <c:pt idx="71">
                  <c:v>2013:Q3</c:v>
                </c:pt>
                <c:pt idx="72">
                  <c:v>2013:Q4</c:v>
                </c:pt>
                <c:pt idx="73">
                  <c:v>2014:Q1</c:v>
                </c:pt>
                <c:pt idx="74">
                  <c:v>2014:Q2</c:v>
                </c:pt>
                <c:pt idx="75">
                  <c:v>2014:Q3</c:v>
                </c:pt>
                <c:pt idx="76">
                  <c:v>2014:Q4</c:v>
                </c:pt>
                <c:pt idx="77">
                  <c:v>2015:Q1</c:v>
                </c:pt>
                <c:pt idx="78">
                  <c:v>2015:Q2</c:v>
                </c:pt>
                <c:pt idx="79">
                  <c:v>2015:Q3</c:v>
                </c:pt>
                <c:pt idx="80">
                  <c:v>2015:Q4</c:v>
                </c:pt>
                <c:pt idx="81">
                  <c:v>2016:Q1</c:v>
                </c:pt>
                <c:pt idx="82">
                  <c:v>2016:Q2</c:v>
                </c:pt>
                <c:pt idx="83">
                  <c:v>2016:Q3</c:v>
                </c:pt>
                <c:pt idx="84">
                  <c:v>2016:Q4</c:v>
                </c:pt>
                <c:pt idx="85">
                  <c:v>2017:Q1</c:v>
                </c:pt>
                <c:pt idx="86">
                  <c:v>2017:Q2</c:v>
                </c:pt>
                <c:pt idx="87">
                  <c:v>2017:Q3</c:v>
                </c:pt>
                <c:pt idx="88">
                  <c:v>2017:Q4</c:v>
                </c:pt>
                <c:pt idx="89">
                  <c:v>2018:Q1</c:v>
                </c:pt>
                <c:pt idx="90">
                  <c:v>2018:Q2</c:v>
                </c:pt>
                <c:pt idx="91">
                  <c:v>2018:Q3</c:v>
                </c:pt>
                <c:pt idx="92">
                  <c:v>2018:Q4</c:v>
                </c:pt>
                <c:pt idx="93">
                  <c:v>2019:Q1</c:v>
                </c:pt>
                <c:pt idx="94">
                  <c:v>2019:Q2</c:v>
                </c:pt>
                <c:pt idx="95">
                  <c:v>2019:Q3</c:v>
                </c:pt>
                <c:pt idx="96">
                  <c:v>2019:Q4</c:v>
                </c:pt>
              </c:strCache>
            </c:strRef>
          </c:cat>
          <c:val>
            <c:numRef>
              <c:f>Sheet1!$B$2:$B$98</c:f>
              <c:numCache>
                <c:formatCode>General</c:formatCode>
                <c:ptCount val="97"/>
                <c:pt idx="0">
                  <c:v>7.0780881463992307E-2</c:v>
                </c:pt>
                <c:pt idx="1">
                  <c:v>4.9227682453847565E-2</c:v>
                </c:pt>
                <c:pt idx="2">
                  <c:v>2.2823571177615687E-2</c:v>
                </c:pt>
                <c:pt idx="3">
                  <c:v>9.3894963253016162E-3</c:v>
                </c:pt>
                <c:pt idx="4">
                  <c:v>1.8438346645768933E-2</c:v>
                </c:pt>
                <c:pt idx="5">
                  <c:v>3.8343938526521848E-2</c:v>
                </c:pt>
                <c:pt idx="6">
                  <c:v>6.5336620265172618E-2</c:v>
                </c:pt>
                <c:pt idx="7">
                  <c:v>8.5983311648872629E-2</c:v>
                </c:pt>
                <c:pt idx="8">
                  <c:v>8.6998830707287089E-2</c:v>
                </c:pt>
                <c:pt idx="9">
                  <c:v>8.0912809378427042E-2</c:v>
                </c:pt>
                <c:pt idx="10">
                  <c:v>6.728719977774289E-2</c:v>
                </c:pt>
                <c:pt idx="11">
                  <c:v>5.4402143502205957E-2</c:v>
                </c:pt>
                <c:pt idx="12">
                  <c:v>5.3029959657409975E-2</c:v>
                </c:pt>
                <c:pt idx="13">
                  <c:v>5.6701462529258118E-2</c:v>
                </c:pt>
                <c:pt idx="14">
                  <c:v>6.7187162678684409E-2</c:v>
                </c:pt>
                <c:pt idx="15">
                  <c:v>8.1171265261319014E-2</c:v>
                </c:pt>
                <c:pt idx="16">
                  <c:v>9.1691922439008255E-2</c:v>
                </c:pt>
                <c:pt idx="17">
                  <c:v>9.7422740826839771E-2</c:v>
                </c:pt>
                <c:pt idx="18">
                  <c:v>9.6816095825170256E-2</c:v>
                </c:pt>
                <c:pt idx="19">
                  <c:v>9.0908600552943364E-2</c:v>
                </c:pt>
                <c:pt idx="20">
                  <c:v>8.0336548144954056E-2</c:v>
                </c:pt>
                <c:pt idx="21">
                  <c:v>6.3730655268714909E-2</c:v>
                </c:pt>
                <c:pt idx="22">
                  <c:v>4.9300220223443825E-2</c:v>
                </c:pt>
                <c:pt idx="23">
                  <c:v>3.5710219855210834E-2</c:v>
                </c:pt>
                <c:pt idx="24">
                  <c:v>2.4667846242143687E-2</c:v>
                </c:pt>
                <c:pt idx="25">
                  <c:v>2.5363227870476734E-2</c:v>
                </c:pt>
                <c:pt idx="26">
                  <c:v>2.9827005104378967E-2</c:v>
                </c:pt>
                <c:pt idx="27">
                  <c:v>3.9641455010518856E-2</c:v>
                </c:pt>
                <c:pt idx="28">
                  <c:v>5.1189628242283014E-2</c:v>
                </c:pt>
                <c:pt idx="29">
                  <c:v>5.9595964272069146E-2</c:v>
                </c:pt>
                <c:pt idx="30">
                  <c:v>6.4920222452019338E-2</c:v>
                </c:pt>
                <c:pt idx="31">
                  <c:v>6.3204247143213044E-2</c:v>
                </c:pt>
                <c:pt idx="32">
                  <c:v>6.8679691389051278E-2</c:v>
                </c:pt>
                <c:pt idx="33">
                  <c:v>7.6415605729332148E-2</c:v>
                </c:pt>
                <c:pt idx="34">
                  <c:v>8.5774292780447903E-2</c:v>
                </c:pt>
                <c:pt idx="35">
                  <c:v>0.10857275407393452</c:v>
                </c:pt>
                <c:pt idx="36">
                  <c:v>0.12778471279730064</c:v>
                </c:pt>
                <c:pt idx="37">
                  <c:v>0.13547313423198704</c:v>
                </c:pt>
                <c:pt idx="38">
                  <c:v>0.14034563891618745</c:v>
                </c:pt>
                <c:pt idx="39">
                  <c:v>0.13713642226978173</c:v>
                </c:pt>
                <c:pt idx="40">
                  <c:v>0.12104995365625681</c:v>
                </c:pt>
                <c:pt idx="41">
                  <c:v>0.11727880230029286</c:v>
                </c:pt>
                <c:pt idx="42">
                  <c:v>0.11415248685891144</c:v>
                </c:pt>
                <c:pt idx="43">
                  <c:v>0.10172478377521665</c:v>
                </c:pt>
                <c:pt idx="44">
                  <c:v>9.1939107869216885E-2</c:v>
                </c:pt>
                <c:pt idx="45">
                  <c:v>6.8064632975729733E-2</c:v>
                </c:pt>
                <c:pt idx="46">
                  <c:v>3.5613333328599284E-2</c:v>
                </c:pt>
                <c:pt idx="47">
                  <c:v>4.0265391465235112E-3</c:v>
                </c:pt>
                <c:pt idx="48">
                  <c:v>-2.6433616265833071E-2</c:v>
                </c:pt>
                <c:pt idx="49">
                  <c:v>-4.5678902968839141E-2</c:v>
                </c:pt>
                <c:pt idx="50">
                  <c:v>-6.150241613323737E-2</c:v>
                </c:pt>
                <c:pt idx="51">
                  <c:v>-8.0136624300422232E-2</c:v>
                </c:pt>
                <c:pt idx="52">
                  <c:v>-9.4221793481555349E-2</c:v>
                </c:pt>
                <c:pt idx="53">
                  <c:v>-0.12058529450503475</c:v>
                </c:pt>
                <c:pt idx="54">
                  <c:v>-0.14831469187474933</c:v>
                </c:pt>
                <c:pt idx="55">
                  <c:v>-0.16890972326068687</c:v>
                </c:pt>
                <c:pt idx="56">
                  <c:v>-0.17983871071474344</c:v>
                </c:pt>
                <c:pt idx="57">
                  <c:v>-0.16612789477761614</c:v>
                </c:pt>
                <c:pt idx="58">
                  <c:v>-0.13399924329865209</c:v>
                </c:pt>
                <c:pt idx="59">
                  <c:v>-8.716859234126606E-2</c:v>
                </c:pt>
                <c:pt idx="60">
                  <c:v>-4.2527739981634727E-2</c:v>
                </c:pt>
                <c:pt idx="61">
                  <c:v>1.0679549819553991E-2</c:v>
                </c:pt>
                <c:pt idx="62">
                  <c:v>4.5048658761751792E-2</c:v>
                </c:pt>
                <c:pt idx="63">
                  <c:v>5.7325023098647954E-2</c:v>
                </c:pt>
                <c:pt idx="64">
                  <c:v>4.7687343376015878E-2</c:v>
                </c:pt>
                <c:pt idx="65">
                  <c:v>1.1471799145260864E-2</c:v>
                </c:pt>
                <c:pt idx="66">
                  <c:v>2.4732635695599026E-3</c:v>
                </c:pt>
                <c:pt idx="67">
                  <c:v>-4.7256530727756152E-3</c:v>
                </c:pt>
                <c:pt idx="68">
                  <c:v>1.3016084921543714E-2</c:v>
                </c:pt>
                <c:pt idx="69">
                  <c:v>4.0996186925743139E-2</c:v>
                </c:pt>
                <c:pt idx="70">
                  <c:v>5.8710059454423646E-2</c:v>
                </c:pt>
                <c:pt idx="71">
                  <c:v>9.026227828895883E-2</c:v>
                </c:pt>
                <c:pt idx="72">
                  <c:v>0.10276607873274379</c:v>
                </c:pt>
                <c:pt idx="73">
                  <c:v>0.11145073024688323</c:v>
                </c:pt>
                <c:pt idx="74">
                  <c:v>0.11052504781799621</c:v>
                </c:pt>
                <c:pt idx="75">
                  <c:v>0.10262810305525738</c:v>
                </c:pt>
                <c:pt idx="76">
                  <c:v>9.6918334143164753E-2</c:v>
                </c:pt>
                <c:pt idx="77">
                  <c:v>7.9907157237755877E-2</c:v>
                </c:pt>
                <c:pt idx="78">
                  <c:v>6.7959200083955507E-2</c:v>
                </c:pt>
                <c:pt idx="79">
                  <c:v>5.3058954440340589E-2</c:v>
                </c:pt>
                <c:pt idx="80">
                  <c:v>3.8534115749721654E-2</c:v>
                </c:pt>
                <c:pt idx="81">
                  <c:v>3.8680764887851327E-2</c:v>
                </c:pt>
                <c:pt idx="82">
                  <c:v>4.6638992456718542E-2</c:v>
                </c:pt>
                <c:pt idx="83">
                  <c:v>5.6336974504129333E-2</c:v>
                </c:pt>
                <c:pt idx="84">
                  <c:v>6.1910231578536035E-2</c:v>
                </c:pt>
                <c:pt idx="85">
                  <c:v>6.5157488561283117E-2</c:v>
                </c:pt>
                <c:pt idx="86">
                  <c:v>6.234938860248973E-2</c:v>
                </c:pt>
                <c:pt idx="87">
                  <c:v>5.7713350114972251E-2</c:v>
                </c:pt>
                <c:pt idx="88">
                  <c:v>6.1294789953919127E-2</c:v>
                </c:pt>
                <c:pt idx="89">
                  <c:v>6.3945382968558118E-2</c:v>
                </c:pt>
                <c:pt idx="90">
                  <c:v>6.6533144675989808E-2</c:v>
                </c:pt>
                <c:pt idx="91">
                  <c:v>7.0606237757476542E-2</c:v>
                </c:pt>
                <c:pt idx="92">
                  <c:v>7.2403943750107169E-2</c:v>
                </c:pt>
                <c:pt idx="93">
                  <c:v>6.8943978011011264E-2</c:v>
                </c:pt>
                <c:pt idx="94">
                  <c:v>6.5948597146797683E-2</c:v>
                </c:pt>
                <c:pt idx="95">
                  <c:v>5.8698159091127078E-2</c:v>
                </c:pt>
                <c:pt idx="96">
                  <c:v>4.4869033605301922E-2</c:v>
                </c:pt>
              </c:numCache>
            </c:numRef>
          </c:val>
          <c:smooth val="1"/>
          <c:extLst>
            <c:ext xmlns:c16="http://schemas.microsoft.com/office/drawing/2014/chart" uri="{C3380CC4-5D6E-409C-BE32-E72D297353CC}">
              <c16:uniqueId val="{00000000-A13C-4E5E-B5F3-031966C02762}"/>
            </c:ext>
          </c:extLst>
        </c:ser>
        <c:ser>
          <c:idx val="1"/>
          <c:order val="1"/>
          <c:tx>
            <c:strRef>
              <c:f>Sheet1!$C$1</c:f>
              <c:strCache>
                <c:ptCount val="1"/>
                <c:pt idx="0">
                  <c:v>AHS-Based Benchmark</c:v>
                </c:pt>
              </c:strCache>
            </c:strRef>
          </c:tx>
          <c:spPr>
            <a:ln>
              <a:solidFill>
                <a:srgbClr val="43273A"/>
              </a:solidFill>
            </a:ln>
          </c:spPr>
          <c:marker>
            <c:symbol val="x"/>
            <c:size val="5"/>
            <c:spPr>
              <a:noFill/>
              <a:ln>
                <a:solidFill>
                  <a:srgbClr val="43273A">
                    <a:alpha val="97000"/>
                  </a:srgbClr>
                </a:solidFill>
              </a:ln>
            </c:spPr>
          </c:marker>
          <c:cat>
            <c:strRef>
              <c:f>Sheet1!$A$2:$A$98</c:f>
              <c:strCache>
                <c:ptCount val="97"/>
                <c:pt idx="0">
                  <c:v>1995:Q4</c:v>
                </c:pt>
                <c:pt idx="1">
                  <c:v>1996:Q1</c:v>
                </c:pt>
                <c:pt idx="2">
                  <c:v>1996:Q2</c:v>
                </c:pt>
                <c:pt idx="3">
                  <c:v>1996:Q3</c:v>
                </c:pt>
                <c:pt idx="4">
                  <c:v>1996:Q4</c:v>
                </c:pt>
                <c:pt idx="5">
                  <c:v>1997:Q1</c:v>
                </c:pt>
                <c:pt idx="6">
                  <c:v>1997:Q2</c:v>
                </c:pt>
                <c:pt idx="7">
                  <c:v>1997:Q3</c:v>
                </c:pt>
                <c:pt idx="8">
                  <c:v>1997:Q4</c:v>
                </c:pt>
                <c:pt idx="9">
                  <c:v>1998:Q1</c:v>
                </c:pt>
                <c:pt idx="10">
                  <c:v>1998:Q2</c:v>
                </c:pt>
                <c:pt idx="11">
                  <c:v>1998:Q3</c:v>
                </c:pt>
                <c:pt idx="12">
                  <c:v>1998:Q4</c:v>
                </c:pt>
                <c:pt idx="13">
                  <c:v>1999:Q1</c:v>
                </c:pt>
                <c:pt idx="14">
                  <c:v>1999:Q2</c:v>
                </c:pt>
                <c:pt idx="15">
                  <c:v>1999:Q3</c:v>
                </c:pt>
                <c:pt idx="16">
                  <c:v>1999:Q4</c:v>
                </c:pt>
                <c:pt idx="17">
                  <c:v>2000:Q1</c:v>
                </c:pt>
                <c:pt idx="18">
                  <c:v>2000:Q2</c:v>
                </c:pt>
                <c:pt idx="19">
                  <c:v>2000:Q3</c:v>
                </c:pt>
                <c:pt idx="20">
                  <c:v>2000:Q4</c:v>
                </c:pt>
                <c:pt idx="21">
                  <c:v>2001:Q1</c:v>
                </c:pt>
                <c:pt idx="22">
                  <c:v>2001:Q2</c:v>
                </c:pt>
                <c:pt idx="23">
                  <c:v>2001:Q3</c:v>
                </c:pt>
                <c:pt idx="24">
                  <c:v>2001:Q4</c:v>
                </c:pt>
                <c:pt idx="25">
                  <c:v>2002:Q1</c:v>
                </c:pt>
                <c:pt idx="26">
                  <c:v>2002:Q2</c:v>
                </c:pt>
                <c:pt idx="27">
                  <c:v>2002:Q3</c:v>
                </c:pt>
                <c:pt idx="28">
                  <c:v>2002:Q4</c:v>
                </c:pt>
                <c:pt idx="29">
                  <c:v>2003:Q1</c:v>
                </c:pt>
                <c:pt idx="30">
                  <c:v>2003:Q2</c:v>
                </c:pt>
                <c:pt idx="31">
                  <c:v>2003:Q3</c:v>
                </c:pt>
                <c:pt idx="32">
                  <c:v>2003:Q4</c:v>
                </c:pt>
                <c:pt idx="33">
                  <c:v>2004:Q1</c:v>
                </c:pt>
                <c:pt idx="34">
                  <c:v>2004:Q2</c:v>
                </c:pt>
                <c:pt idx="35">
                  <c:v>2004:Q3</c:v>
                </c:pt>
                <c:pt idx="36">
                  <c:v>2004:Q4</c:v>
                </c:pt>
                <c:pt idx="37">
                  <c:v>2005:Q1</c:v>
                </c:pt>
                <c:pt idx="38">
                  <c:v>2005:Q2</c:v>
                </c:pt>
                <c:pt idx="39">
                  <c:v>2005:Q3</c:v>
                </c:pt>
                <c:pt idx="40">
                  <c:v>2005:Q4</c:v>
                </c:pt>
                <c:pt idx="41">
                  <c:v>2006:Q1</c:v>
                </c:pt>
                <c:pt idx="42">
                  <c:v>2006:Q2</c:v>
                </c:pt>
                <c:pt idx="43">
                  <c:v>2006:Q3</c:v>
                </c:pt>
                <c:pt idx="44">
                  <c:v>2006:Q4</c:v>
                </c:pt>
                <c:pt idx="45">
                  <c:v>2007:Q1</c:v>
                </c:pt>
                <c:pt idx="46">
                  <c:v>2007:Q2</c:v>
                </c:pt>
                <c:pt idx="47">
                  <c:v>2007:Q3</c:v>
                </c:pt>
                <c:pt idx="48">
                  <c:v>2007:Q4</c:v>
                </c:pt>
                <c:pt idx="49">
                  <c:v>2008:Q1</c:v>
                </c:pt>
                <c:pt idx="50">
                  <c:v>2008:Q2</c:v>
                </c:pt>
                <c:pt idx="51">
                  <c:v>2008:Q3</c:v>
                </c:pt>
                <c:pt idx="52">
                  <c:v>2008:Q4</c:v>
                </c:pt>
                <c:pt idx="53">
                  <c:v>2009:Q1</c:v>
                </c:pt>
                <c:pt idx="54">
                  <c:v>2009:Q2</c:v>
                </c:pt>
                <c:pt idx="55">
                  <c:v>2009:Q3</c:v>
                </c:pt>
                <c:pt idx="56">
                  <c:v>2009:Q4</c:v>
                </c:pt>
                <c:pt idx="57">
                  <c:v>2010:Q1</c:v>
                </c:pt>
                <c:pt idx="58">
                  <c:v>2010:Q2</c:v>
                </c:pt>
                <c:pt idx="59">
                  <c:v>2010:Q3</c:v>
                </c:pt>
                <c:pt idx="60">
                  <c:v>2010:Q4</c:v>
                </c:pt>
                <c:pt idx="61">
                  <c:v>2011:Q1</c:v>
                </c:pt>
                <c:pt idx="62">
                  <c:v>2011:Q2</c:v>
                </c:pt>
                <c:pt idx="63">
                  <c:v>2011:Q3</c:v>
                </c:pt>
                <c:pt idx="64">
                  <c:v>2011:Q4</c:v>
                </c:pt>
                <c:pt idx="65">
                  <c:v>2012:Q1</c:v>
                </c:pt>
                <c:pt idx="66">
                  <c:v>2012:Q2</c:v>
                </c:pt>
                <c:pt idx="67">
                  <c:v>2012:Q3</c:v>
                </c:pt>
                <c:pt idx="68">
                  <c:v>2012:Q4</c:v>
                </c:pt>
                <c:pt idx="69">
                  <c:v>2013:Q1</c:v>
                </c:pt>
                <c:pt idx="70">
                  <c:v>2013:Q2</c:v>
                </c:pt>
                <c:pt idx="71">
                  <c:v>2013:Q3</c:v>
                </c:pt>
                <c:pt idx="72">
                  <c:v>2013:Q4</c:v>
                </c:pt>
                <c:pt idx="73">
                  <c:v>2014:Q1</c:v>
                </c:pt>
                <c:pt idx="74">
                  <c:v>2014:Q2</c:v>
                </c:pt>
                <c:pt idx="75">
                  <c:v>2014:Q3</c:v>
                </c:pt>
                <c:pt idx="76">
                  <c:v>2014:Q4</c:v>
                </c:pt>
                <c:pt idx="77">
                  <c:v>2015:Q1</c:v>
                </c:pt>
                <c:pt idx="78">
                  <c:v>2015:Q2</c:v>
                </c:pt>
                <c:pt idx="79">
                  <c:v>2015:Q3</c:v>
                </c:pt>
                <c:pt idx="80">
                  <c:v>2015:Q4</c:v>
                </c:pt>
                <c:pt idx="81">
                  <c:v>2016:Q1</c:v>
                </c:pt>
                <c:pt idx="82">
                  <c:v>2016:Q2</c:v>
                </c:pt>
                <c:pt idx="83">
                  <c:v>2016:Q3</c:v>
                </c:pt>
                <c:pt idx="84">
                  <c:v>2016:Q4</c:v>
                </c:pt>
                <c:pt idx="85">
                  <c:v>2017:Q1</c:v>
                </c:pt>
                <c:pt idx="86">
                  <c:v>2017:Q2</c:v>
                </c:pt>
                <c:pt idx="87">
                  <c:v>2017:Q3</c:v>
                </c:pt>
                <c:pt idx="88">
                  <c:v>2017:Q4</c:v>
                </c:pt>
                <c:pt idx="89">
                  <c:v>2018:Q1</c:v>
                </c:pt>
                <c:pt idx="90">
                  <c:v>2018:Q2</c:v>
                </c:pt>
                <c:pt idx="91">
                  <c:v>2018:Q3</c:v>
                </c:pt>
                <c:pt idx="92">
                  <c:v>2018:Q4</c:v>
                </c:pt>
                <c:pt idx="93">
                  <c:v>2019:Q1</c:v>
                </c:pt>
                <c:pt idx="94">
                  <c:v>2019:Q2</c:v>
                </c:pt>
                <c:pt idx="95">
                  <c:v>2019:Q3</c:v>
                </c:pt>
                <c:pt idx="96">
                  <c:v>2019:Q4</c:v>
                </c:pt>
              </c:strCache>
            </c:strRef>
          </c:cat>
          <c:val>
            <c:numRef>
              <c:f>Sheet1!$C$2:$C$98</c:f>
              <c:numCache>
                <c:formatCode>General</c:formatCode>
                <c:ptCount val="97"/>
                <c:pt idx="0">
                  <c:v>4.3886335206033911E-2</c:v>
                </c:pt>
                <c:pt idx="1">
                  <c:v>4.550221712265845E-2</c:v>
                </c:pt>
                <c:pt idx="2">
                  <c:v>4.7720964042279768E-2</c:v>
                </c:pt>
                <c:pt idx="3">
                  <c:v>4.999094157950279E-2</c:v>
                </c:pt>
                <c:pt idx="4">
                  <c:v>5.1831079921845769E-2</c:v>
                </c:pt>
                <c:pt idx="5">
                  <c:v>5.7022138467072159E-2</c:v>
                </c:pt>
                <c:pt idx="6">
                  <c:v>6.4123827511343379E-2</c:v>
                </c:pt>
                <c:pt idx="7">
                  <c:v>7.1358432944961914E-2</c:v>
                </c:pt>
                <c:pt idx="8">
                  <c:v>7.7200188763268285E-2</c:v>
                </c:pt>
                <c:pt idx="9">
                  <c:v>6.6717523056229577E-2</c:v>
                </c:pt>
                <c:pt idx="10">
                  <c:v>5.2542254575965508E-2</c:v>
                </c:pt>
                <c:pt idx="11">
                  <c:v>3.8294914786109358E-2</c:v>
                </c:pt>
                <c:pt idx="12">
                  <c:v>2.6930212097156625E-2</c:v>
                </c:pt>
                <c:pt idx="13">
                  <c:v>3.9844313544277199E-2</c:v>
                </c:pt>
                <c:pt idx="14">
                  <c:v>5.7716621194267903E-2</c:v>
                </c:pt>
                <c:pt idx="15">
                  <c:v>7.6171526575585569E-2</c:v>
                </c:pt>
                <c:pt idx="16">
                  <c:v>9.1259632638602595E-2</c:v>
                </c:pt>
                <c:pt idx="17">
                  <c:v>0.10649159723949753</c:v>
                </c:pt>
                <c:pt idx="18">
                  <c:v>0.12695811523331857</c:v>
                </c:pt>
                <c:pt idx="19">
                  <c:v>0.1473784085866241</c:v>
                </c:pt>
                <c:pt idx="20">
                  <c:v>0.16356018219638924</c:v>
                </c:pt>
                <c:pt idx="21">
                  <c:v>0.13782861547116765</c:v>
                </c:pt>
                <c:pt idx="22">
                  <c:v>0.10434945300199838</c:v>
                </c:pt>
                <c:pt idx="23">
                  <c:v>7.213623977929462E-2</c:v>
                </c:pt>
                <c:pt idx="24">
                  <c:v>4.7412331962215726E-2</c:v>
                </c:pt>
                <c:pt idx="25">
                  <c:v>2.9625735410559573E-2</c:v>
                </c:pt>
                <c:pt idx="26">
                  <c:v>5.2429374700817544E-3</c:v>
                </c:pt>
                <c:pt idx="27">
                  <c:v>-1.9655372976326801E-2</c:v>
                </c:pt>
                <c:pt idx="28">
                  <c:v>-3.9803829550033809E-2</c:v>
                </c:pt>
                <c:pt idx="29">
                  <c:v>-2.0160645338202388E-2</c:v>
                </c:pt>
                <c:pt idx="30">
                  <c:v>7.8968711773725886E-3</c:v>
                </c:pt>
                <c:pt idx="31">
                  <c:v>3.79878407445009E-2</c:v>
                </c:pt>
                <c:pt idx="32">
                  <c:v>6.348073522911446E-2</c:v>
                </c:pt>
                <c:pt idx="33">
                  <c:v>0.1134490702082811</c:v>
                </c:pt>
                <c:pt idx="34">
                  <c:v>0.18144393094945332</c:v>
                </c:pt>
                <c:pt idx="35">
                  <c:v>0.25028152065095122</c:v>
                </c:pt>
                <c:pt idx="36">
                  <c:v>0.30555223685678135</c:v>
                </c:pt>
                <c:pt idx="37">
                  <c:v>0.25513829167841728</c:v>
                </c:pt>
                <c:pt idx="38">
                  <c:v>0.19338666440669483</c:v>
                </c:pt>
                <c:pt idx="39">
                  <c:v>0.13771162693702577</c:v>
                </c:pt>
                <c:pt idx="40">
                  <c:v>9.7258805513017021E-2</c:v>
                </c:pt>
                <c:pt idx="41">
                  <c:v>0.11460503311980874</c:v>
                </c:pt>
                <c:pt idx="42">
                  <c:v>0.13784929903504928</c:v>
                </c:pt>
                <c:pt idx="43">
                  <c:v>0.16096927239640824</c:v>
                </c:pt>
                <c:pt idx="44">
                  <c:v>0.17923965888423199</c:v>
                </c:pt>
                <c:pt idx="45">
                  <c:v>0.12749925818047458</c:v>
                </c:pt>
                <c:pt idx="46">
                  <c:v>6.0639483183038134E-2</c:v>
                </c:pt>
                <c:pt idx="47">
                  <c:v>-3.2069557739039523E-3</c:v>
                </c:pt>
                <c:pt idx="48">
                  <c:v>-5.1890227201368155E-2</c:v>
                </c:pt>
                <c:pt idx="49">
                  <c:v>-5.7478099561859008E-2</c:v>
                </c:pt>
                <c:pt idx="50">
                  <c:v>-6.5506257109449129E-2</c:v>
                </c:pt>
                <c:pt idx="51">
                  <c:v>-7.417785081449968E-2</c:v>
                </c:pt>
                <c:pt idx="52">
                  <c:v>-8.157477492812204E-2</c:v>
                </c:pt>
                <c:pt idx="53">
                  <c:v>-9.1438615993758021E-2</c:v>
                </c:pt>
                <c:pt idx="54">
                  <c:v>-0.10581659021596534</c:v>
                </c:pt>
                <c:pt idx="55">
                  <c:v>-0.12162705434307652</c:v>
                </c:pt>
                <c:pt idx="56">
                  <c:v>-0.13534943477698969</c:v>
                </c:pt>
                <c:pt idx="57">
                  <c:v>-0.10973446508120333</c:v>
                </c:pt>
                <c:pt idx="58">
                  <c:v>-7.1384702771240538E-2</c:v>
                </c:pt>
                <c:pt idx="59">
                  <c:v>-2.7764777364787108E-2</c:v>
                </c:pt>
                <c:pt idx="60">
                  <c:v>1.1387383195146095E-2</c:v>
                </c:pt>
                <c:pt idx="61">
                  <c:v>1.5224053731612175E-2</c:v>
                </c:pt>
                <c:pt idx="62">
                  <c:v>2.0572506109219679E-2</c:v>
                </c:pt>
                <c:pt idx="63">
                  <c:v>2.6143062630220371E-2</c:v>
                </c:pt>
                <c:pt idx="64">
                  <c:v>3.0733855532714349E-2</c:v>
                </c:pt>
                <c:pt idx="65">
                  <c:v>2.6640764231308234E-2</c:v>
                </c:pt>
                <c:pt idx="66">
                  <c:v>2.0986205415987946E-2</c:v>
                </c:pt>
                <c:pt idx="67">
                  <c:v>1.5159498639778057E-2</c:v>
                </c:pt>
                <c:pt idx="68">
                  <c:v>1.0404946625931277E-2</c:v>
                </c:pt>
                <c:pt idx="69">
                  <c:v>2.255520315426307E-2</c:v>
                </c:pt>
                <c:pt idx="70">
                  <c:v>3.9500899017681501E-2</c:v>
                </c:pt>
                <c:pt idx="71">
                  <c:v>5.7159978730925154E-2</c:v>
                </c:pt>
                <c:pt idx="72">
                  <c:v>7.1720566860465018E-2</c:v>
                </c:pt>
                <c:pt idx="73">
                  <c:v>7.023686465626966E-2</c:v>
                </c:pt>
                <c:pt idx="74">
                  <c:v>6.8225497766968068E-2</c:v>
                </c:pt>
                <c:pt idx="75">
                  <c:v>6.6198067127833937E-2</c:v>
                </c:pt>
                <c:pt idx="76">
                  <c:v>6.4576629826181842E-2</c:v>
                </c:pt>
                <c:pt idx="77">
                  <c:v>6.1384539587273634E-2</c:v>
                </c:pt>
                <c:pt idx="78">
                  <c:v>5.7043054236587842E-2</c:v>
                </c:pt>
                <c:pt idx="79">
                  <c:v>5.2650318632144311E-2</c:v>
                </c:pt>
                <c:pt idx="80">
                  <c:v>4.9125187876665199E-2</c:v>
                </c:pt>
                <c:pt idx="81">
                  <c:v>3.803684850461253E-2</c:v>
                </c:pt>
                <c:pt idx="82">
                  <c:v>2.2848381551522801E-2</c:v>
                </c:pt>
                <c:pt idx="83">
                  <c:v>7.3531062785603396E-3</c:v>
                </c:pt>
                <c:pt idx="84">
                  <c:v>-5.1755595390557962E-3</c:v>
                </c:pt>
                <c:pt idx="85">
                  <c:v>5.6612075472295409E-3</c:v>
                </c:pt>
                <c:pt idx="86">
                  <c:v>2.0886415102591371E-2</c:v>
                </c:pt>
                <c:pt idx="87">
                  <c:v>3.6892297352211889E-2</c:v>
                </c:pt>
                <c:pt idx="88">
                  <c:v>5.0198372229203647E-2</c:v>
                </c:pt>
                <c:pt idx="89">
                  <c:v>6.5638626794913391E-2</c:v>
                </c:pt>
                <c:pt idx="90">
                  <c:v>8.6777749540315252E-2</c:v>
                </c:pt>
                <c:pt idx="91">
                  <c:v>0.10833142831011666</c:v>
                </c:pt>
                <c:pt idx="92">
                  <c:v>0.1257494102247203</c:v>
                </c:pt>
                <c:pt idx="93">
                  <c:v>0.10068991465178501</c:v>
                </c:pt>
                <c:pt idx="94">
                  <c:v>6.7535952941910393E-2</c:v>
                </c:pt>
                <c:pt idx="95">
                  <c:v>3.5033945696199886E-2</c:v>
                </c:pt>
                <c:pt idx="96">
                  <c:v>9.6776608327218128E-3</c:v>
                </c:pt>
              </c:numCache>
            </c:numRef>
          </c:val>
          <c:smooth val="1"/>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2059001504"/>
        <c:axId val="-2058999456"/>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5400000" vert="horz"/>
          <a:lstStyle/>
          <a:p>
            <a:pPr>
              <a:defRPr sz="1200" b="0" baseline="0">
                <a:solidFill>
                  <a:schemeClr val="tx1">
                    <a:lumMod val="50000"/>
                  </a:schemeClr>
                </a:solidFill>
              </a:defRPr>
            </a:pPr>
            <a:endParaRPr lang="en-US"/>
          </a:p>
        </c:txPr>
        <c:crossAx val="-2058999456"/>
        <c:crosses val="autoZero"/>
        <c:auto val="0"/>
        <c:lblAlgn val="ctr"/>
        <c:lblOffset val="100"/>
        <c:tickLblSkip val="4"/>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643461112"/>
        <c:scaling>
          <c:orientation val="minMax"/>
          <c:max val="1"/>
          <c:min val="0"/>
        </c:scaling>
        <c:delete val="0"/>
        <c:axPos val="r"/>
        <c:numFmt formatCode="General" sourceLinked="1"/>
        <c:majorTickMark val="none"/>
        <c:minorTickMark val="none"/>
        <c:tickLblPos val="none"/>
        <c:spPr>
          <a:ln>
            <a:noFill/>
          </a:ln>
        </c:spPr>
        <c:txPr>
          <a:bodyPr/>
          <a:lstStyle/>
          <a:p>
            <a:pPr>
              <a:defRPr sz="1400"/>
            </a:pPr>
            <a:endParaRPr lang="en-US"/>
          </a:p>
        </c:txPr>
        <c:crossAx val="643462096"/>
        <c:crosses val="max"/>
        <c:crossBetween val="between"/>
      </c:valAx>
      <c:catAx>
        <c:axId val="643462096"/>
        <c:scaling>
          <c:orientation val="minMax"/>
        </c:scaling>
        <c:delete val="1"/>
        <c:axPos val="b"/>
        <c:numFmt formatCode="General" sourceLinked="1"/>
        <c:majorTickMark val="out"/>
        <c:minorTickMark val="none"/>
        <c:tickLblPos val="nextTo"/>
        <c:crossAx val="643461112"/>
        <c:crosses val="autoZero"/>
        <c:auto val="1"/>
        <c:lblAlgn val="ctr"/>
        <c:lblOffset val="100"/>
        <c:noMultiLvlLbl val="0"/>
      </c:catAx>
    </c:plotArea>
    <c:legend>
      <c:legendPos val="b"/>
      <c:layout>
        <c:manualLayout>
          <c:xMode val="edge"/>
          <c:yMode val="edge"/>
          <c:x val="1.9025420340162667E-2"/>
          <c:y val="0.94455481526347673"/>
          <c:w val="0.53875904820159903"/>
          <c:h val="5.5445203035421178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Four-quarter moving rate</a:t>
            </a:r>
            <a:r>
              <a:rPr lang="en-US" baseline="0" dirty="0"/>
              <a:t> of change in </a:t>
            </a:r>
            <a:r>
              <a:rPr lang="en-US" baseline="0"/>
              <a:t>homeowner maintenance </a:t>
            </a:r>
            <a:r>
              <a:rPr lang="en-US" baseline="0" dirty="0"/>
              <a:t>spending</a:t>
            </a:r>
            <a:endParaRPr lang="en-US"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92906815141107624"/>
          <c:h val="0.59568332659323919"/>
        </c:manualLayout>
      </c:layout>
      <c:barChart>
        <c:barDir val="col"/>
        <c:grouping val="clustered"/>
        <c:varyColors val="0"/>
        <c:ser>
          <c:idx val="2"/>
          <c:order val="2"/>
          <c:tx>
            <c:strRef>
              <c:f>Sheet1!$D$1</c:f>
              <c:strCache>
                <c:ptCount val="1"/>
                <c:pt idx="0">
                  <c:v>Recession</c:v>
                </c:pt>
              </c:strCache>
            </c:strRef>
          </c:tx>
          <c:spPr>
            <a:solidFill>
              <a:srgbClr val="FFFFFF">
                <a:lumMod val="75000"/>
                <a:alpha val="50000"/>
              </a:srgbClr>
            </a:solidFill>
          </c:spPr>
          <c:invertIfNegative val="0"/>
          <c:cat>
            <c:strRef>
              <c:f>Sheet1!$A$2:$A$98</c:f>
              <c:strCache>
                <c:ptCount val="97"/>
                <c:pt idx="0">
                  <c:v>1995:Q4</c:v>
                </c:pt>
                <c:pt idx="1">
                  <c:v>1996:Q1</c:v>
                </c:pt>
                <c:pt idx="2">
                  <c:v>1996:Q2</c:v>
                </c:pt>
                <c:pt idx="3">
                  <c:v>1996:Q3</c:v>
                </c:pt>
                <c:pt idx="4">
                  <c:v>1996:Q4</c:v>
                </c:pt>
                <c:pt idx="5">
                  <c:v>1997:Q1</c:v>
                </c:pt>
                <c:pt idx="6">
                  <c:v>1997:Q2</c:v>
                </c:pt>
                <c:pt idx="7">
                  <c:v>1997:Q3</c:v>
                </c:pt>
                <c:pt idx="8">
                  <c:v>1997:Q4</c:v>
                </c:pt>
                <c:pt idx="9">
                  <c:v>1998:Q1</c:v>
                </c:pt>
                <c:pt idx="10">
                  <c:v>1998:Q2</c:v>
                </c:pt>
                <c:pt idx="11">
                  <c:v>1998:Q3</c:v>
                </c:pt>
                <c:pt idx="12">
                  <c:v>1998:Q4</c:v>
                </c:pt>
                <c:pt idx="13">
                  <c:v>1999:Q1</c:v>
                </c:pt>
                <c:pt idx="14">
                  <c:v>1999:Q2</c:v>
                </c:pt>
                <c:pt idx="15">
                  <c:v>1999:Q3</c:v>
                </c:pt>
                <c:pt idx="16">
                  <c:v>1999:Q4</c:v>
                </c:pt>
                <c:pt idx="17">
                  <c:v>2000:Q1</c:v>
                </c:pt>
                <c:pt idx="18">
                  <c:v>2000:Q2</c:v>
                </c:pt>
                <c:pt idx="19">
                  <c:v>2000:Q3</c:v>
                </c:pt>
                <c:pt idx="20">
                  <c:v>2000:Q4</c:v>
                </c:pt>
                <c:pt idx="21">
                  <c:v>2001:Q1</c:v>
                </c:pt>
                <c:pt idx="22">
                  <c:v>2001:Q2</c:v>
                </c:pt>
                <c:pt idx="23">
                  <c:v>2001:Q3</c:v>
                </c:pt>
                <c:pt idx="24">
                  <c:v>2001:Q4</c:v>
                </c:pt>
                <c:pt idx="25">
                  <c:v>2002:Q1</c:v>
                </c:pt>
                <c:pt idx="26">
                  <c:v>2002:Q2</c:v>
                </c:pt>
                <c:pt idx="27">
                  <c:v>2002:Q3</c:v>
                </c:pt>
                <c:pt idx="28">
                  <c:v>2002:Q4</c:v>
                </c:pt>
                <c:pt idx="29">
                  <c:v>2003:Q1</c:v>
                </c:pt>
                <c:pt idx="30">
                  <c:v>2003:Q2</c:v>
                </c:pt>
                <c:pt idx="31">
                  <c:v>2003:Q3</c:v>
                </c:pt>
                <c:pt idx="32">
                  <c:v>2003:Q4</c:v>
                </c:pt>
                <c:pt idx="33">
                  <c:v>2004:Q1</c:v>
                </c:pt>
                <c:pt idx="34">
                  <c:v>2004:Q2</c:v>
                </c:pt>
                <c:pt idx="35">
                  <c:v>2004:Q3</c:v>
                </c:pt>
                <c:pt idx="36">
                  <c:v>2004:Q4</c:v>
                </c:pt>
                <c:pt idx="37">
                  <c:v>2005:Q1</c:v>
                </c:pt>
                <c:pt idx="38">
                  <c:v>2005:Q2</c:v>
                </c:pt>
                <c:pt idx="39">
                  <c:v>2005:Q3</c:v>
                </c:pt>
                <c:pt idx="40">
                  <c:v>2005:Q4</c:v>
                </c:pt>
                <c:pt idx="41">
                  <c:v>2006:Q1</c:v>
                </c:pt>
                <c:pt idx="42">
                  <c:v>2006:Q2</c:v>
                </c:pt>
                <c:pt idx="43">
                  <c:v>2006:Q3</c:v>
                </c:pt>
                <c:pt idx="44">
                  <c:v>2006:Q4</c:v>
                </c:pt>
                <c:pt idx="45">
                  <c:v>2007:Q1</c:v>
                </c:pt>
                <c:pt idx="46">
                  <c:v>2007:Q2</c:v>
                </c:pt>
                <c:pt idx="47">
                  <c:v>2007:Q3</c:v>
                </c:pt>
                <c:pt idx="48">
                  <c:v>2007:Q4</c:v>
                </c:pt>
                <c:pt idx="49">
                  <c:v>2008:Q1</c:v>
                </c:pt>
                <c:pt idx="50">
                  <c:v>2008:Q2</c:v>
                </c:pt>
                <c:pt idx="51">
                  <c:v>2008:Q3</c:v>
                </c:pt>
                <c:pt idx="52">
                  <c:v>2008:Q4</c:v>
                </c:pt>
                <c:pt idx="53">
                  <c:v>2009:Q1</c:v>
                </c:pt>
                <c:pt idx="54">
                  <c:v>2009:Q2</c:v>
                </c:pt>
                <c:pt idx="55">
                  <c:v>2009:Q3</c:v>
                </c:pt>
                <c:pt idx="56">
                  <c:v>2009:Q4</c:v>
                </c:pt>
                <c:pt idx="57">
                  <c:v>2010:Q1</c:v>
                </c:pt>
                <c:pt idx="58">
                  <c:v>2010:Q2</c:v>
                </c:pt>
                <c:pt idx="59">
                  <c:v>2010:Q3</c:v>
                </c:pt>
                <c:pt idx="60">
                  <c:v>2010:Q4</c:v>
                </c:pt>
                <c:pt idx="61">
                  <c:v>2011:Q1</c:v>
                </c:pt>
                <c:pt idx="62">
                  <c:v>2011:Q2</c:v>
                </c:pt>
                <c:pt idx="63">
                  <c:v>2011:Q3</c:v>
                </c:pt>
                <c:pt idx="64">
                  <c:v>2011:Q4</c:v>
                </c:pt>
                <c:pt idx="65">
                  <c:v>2012:Q1</c:v>
                </c:pt>
                <c:pt idx="66">
                  <c:v>2012:Q2</c:v>
                </c:pt>
                <c:pt idx="67">
                  <c:v>2012:Q3</c:v>
                </c:pt>
                <c:pt idx="68">
                  <c:v>2012:Q4</c:v>
                </c:pt>
                <c:pt idx="69">
                  <c:v>2013:Q1</c:v>
                </c:pt>
                <c:pt idx="70">
                  <c:v>2013:Q2</c:v>
                </c:pt>
                <c:pt idx="71">
                  <c:v>2013:Q3</c:v>
                </c:pt>
                <c:pt idx="72">
                  <c:v>2013:Q4</c:v>
                </c:pt>
                <c:pt idx="73">
                  <c:v>2014:Q1</c:v>
                </c:pt>
                <c:pt idx="74">
                  <c:v>2014:Q2</c:v>
                </c:pt>
                <c:pt idx="75">
                  <c:v>2014:Q3</c:v>
                </c:pt>
                <c:pt idx="76">
                  <c:v>2014:Q4</c:v>
                </c:pt>
                <c:pt idx="77">
                  <c:v>2015:Q1</c:v>
                </c:pt>
                <c:pt idx="78">
                  <c:v>2015:Q2</c:v>
                </c:pt>
                <c:pt idx="79">
                  <c:v>2015:Q3</c:v>
                </c:pt>
                <c:pt idx="80">
                  <c:v>2015:Q4</c:v>
                </c:pt>
                <c:pt idx="81">
                  <c:v>2016:Q1</c:v>
                </c:pt>
                <c:pt idx="82">
                  <c:v>2016:Q2</c:v>
                </c:pt>
                <c:pt idx="83">
                  <c:v>2016:Q3</c:v>
                </c:pt>
                <c:pt idx="84">
                  <c:v>2016:Q4</c:v>
                </c:pt>
                <c:pt idx="85">
                  <c:v>2017:Q1</c:v>
                </c:pt>
                <c:pt idx="86">
                  <c:v>2017:Q2</c:v>
                </c:pt>
                <c:pt idx="87">
                  <c:v>2017:Q3</c:v>
                </c:pt>
                <c:pt idx="88">
                  <c:v>2017:Q4</c:v>
                </c:pt>
                <c:pt idx="89">
                  <c:v>2018:Q1</c:v>
                </c:pt>
                <c:pt idx="90">
                  <c:v>2018:Q2</c:v>
                </c:pt>
                <c:pt idx="91">
                  <c:v>2018:Q3</c:v>
                </c:pt>
                <c:pt idx="92">
                  <c:v>2018:Q4</c:v>
                </c:pt>
                <c:pt idx="93">
                  <c:v>2019:Q1</c:v>
                </c:pt>
                <c:pt idx="94">
                  <c:v>2019:Q2</c:v>
                </c:pt>
                <c:pt idx="95">
                  <c:v>2019:Q3</c:v>
                </c:pt>
                <c:pt idx="96">
                  <c:v>2019:Q4</c:v>
                </c:pt>
              </c:strCache>
            </c:strRef>
          </c:cat>
          <c:val>
            <c:numRef>
              <c:f>Sheet1!$D$2:$D$98</c:f>
              <c:numCache>
                <c:formatCode>General</c:formatCode>
                <c:ptCount val="97"/>
                <c:pt idx="21">
                  <c:v>1</c:v>
                </c:pt>
                <c:pt idx="22">
                  <c:v>1</c:v>
                </c:pt>
                <c:pt idx="23">
                  <c:v>1</c:v>
                </c:pt>
                <c:pt idx="24">
                  <c:v>1</c:v>
                </c:pt>
                <c:pt idx="48">
                  <c:v>1</c:v>
                </c:pt>
                <c:pt idx="49">
                  <c:v>1</c:v>
                </c:pt>
                <c:pt idx="50">
                  <c:v>1</c:v>
                </c:pt>
                <c:pt idx="51">
                  <c:v>1</c:v>
                </c:pt>
                <c:pt idx="52">
                  <c:v>1</c:v>
                </c:pt>
                <c:pt idx="53">
                  <c:v>1</c:v>
                </c:pt>
                <c:pt idx="54">
                  <c:v>1</c:v>
                </c:pt>
              </c:numCache>
            </c:numRef>
          </c:val>
          <c:extLst>
            <c:ext xmlns:c16="http://schemas.microsoft.com/office/drawing/2014/chart" uri="{C3380CC4-5D6E-409C-BE32-E72D297353CC}">
              <c16:uniqueId val="{00000007-E721-47AA-A5A4-B9D977792344}"/>
            </c:ext>
          </c:extLst>
        </c:ser>
        <c:dLbls>
          <c:showLegendKey val="0"/>
          <c:showVal val="0"/>
          <c:showCatName val="0"/>
          <c:showSerName val="0"/>
          <c:showPercent val="0"/>
          <c:showBubbleSize val="0"/>
        </c:dLbls>
        <c:gapWidth val="0"/>
        <c:axId val="643462096"/>
        <c:axId val="643461112"/>
      </c:barChart>
      <c:lineChart>
        <c:grouping val="standard"/>
        <c:varyColors val="0"/>
        <c:ser>
          <c:idx val="0"/>
          <c:order val="0"/>
          <c:tx>
            <c:strRef>
              <c:f>Sheet1!$B$1</c:f>
              <c:strCache>
                <c:ptCount val="1"/>
                <c:pt idx="0">
                  <c:v>Maintenance/Repair LIRA</c:v>
                </c:pt>
              </c:strCache>
            </c:strRef>
          </c:tx>
          <c:spPr>
            <a:ln>
              <a:solidFill>
                <a:srgbClr val="C14D00"/>
              </a:solidFill>
            </a:ln>
          </c:spPr>
          <c:marker>
            <c:symbol val="square"/>
            <c:size val="5"/>
            <c:spPr>
              <a:solidFill>
                <a:srgbClr val="C14D00"/>
              </a:solidFill>
              <a:ln>
                <a:solidFill>
                  <a:srgbClr val="C14D00"/>
                </a:solidFill>
              </a:ln>
            </c:spPr>
          </c:marker>
          <c:cat>
            <c:strRef>
              <c:f>Sheet1!$A$2:$A$98</c:f>
              <c:strCache>
                <c:ptCount val="97"/>
                <c:pt idx="0">
                  <c:v>1995:Q4</c:v>
                </c:pt>
                <c:pt idx="1">
                  <c:v>1996:Q1</c:v>
                </c:pt>
                <c:pt idx="2">
                  <c:v>1996:Q2</c:v>
                </c:pt>
                <c:pt idx="3">
                  <c:v>1996:Q3</c:v>
                </c:pt>
                <c:pt idx="4">
                  <c:v>1996:Q4</c:v>
                </c:pt>
                <c:pt idx="5">
                  <c:v>1997:Q1</c:v>
                </c:pt>
                <c:pt idx="6">
                  <c:v>1997:Q2</c:v>
                </c:pt>
                <c:pt idx="7">
                  <c:v>1997:Q3</c:v>
                </c:pt>
                <c:pt idx="8">
                  <c:v>1997:Q4</c:v>
                </c:pt>
                <c:pt idx="9">
                  <c:v>1998:Q1</c:v>
                </c:pt>
                <c:pt idx="10">
                  <c:v>1998:Q2</c:v>
                </c:pt>
                <c:pt idx="11">
                  <c:v>1998:Q3</c:v>
                </c:pt>
                <c:pt idx="12">
                  <c:v>1998:Q4</c:v>
                </c:pt>
                <c:pt idx="13">
                  <c:v>1999:Q1</c:v>
                </c:pt>
                <c:pt idx="14">
                  <c:v>1999:Q2</c:v>
                </c:pt>
                <c:pt idx="15">
                  <c:v>1999:Q3</c:v>
                </c:pt>
                <c:pt idx="16">
                  <c:v>1999:Q4</c:v>
                </c:pt>
                <c:pt idx="17">
                  <c:v>2000:Q1</c:v>
                </c:pt>
                <c:pt idx="18">
                  <c:v>2000:Q2</c:v>
                </c:pt>
                <c:pt idx="19">
                  <c:v>2000:Q3</c:v>
                </c:pt>
                <c:pt idx="20">
                  <c:v>2000:Q4</c:v>
                </c:pt>
                <c:pt idx="21">
                  <c:v>2001:Q1</c:v>
                </c:pt>
                <c:pt idx="22">
                  <c:v>2001:Q2</c:v>
                </c:pt>
                <c:pt idx="23">
                  <c:v>2001:Q3</c:v>
                </c:pt>
                <c:pt idx="24">
                  <c:v>2001:Q4</c:v>
                </c:pt>
                <c:pt idx="25">
                  <c:v>2002:Q1</c:v>
                </c:pt>
                <c:pt idx="26">
                  <c:v>2002:Q2</c:v>
                </c:pt>
                <c:pt idx="27">
                  <c:v>2002:Q3</c:v>
                </c:pt>
                <c:pt idx="28">
                  <c:v>2002:Q4</c:v>
                </c:pt>
                <c:pt idx="29">
                  <c:v>2003:Q1</c:v>
                </c:pt>
                <c:pt idx="30">
                  <c:v>2003:Q2</c:v>
                </c:pt>
                <c:pt idx="31">
                  <c:v>2003:Q3</c:v>
                </c:pt>
                <c:pt idx="32">
                  <c:v>2003:Q4</c:v>
                </c:pt>
                <c:pt idx="33">
                  <c:v>2004:Q1</c:v>
                </c:pt>
                <c:pt idx="34">
                  <c:v>2004:Q2</c:v>
                </c:pt>
                <c:pt idx="35">
                  <c:v>2004:Q3</c:v>
                </c:pt>
                <c:pt idx="36">
                  <c:v>2004:Q4</c:v>
                </c:pt>
                <c:pt idx="37">
                  <c:v>2005:Q1</c:v>
                </c:pt>
                <c:pt idx="38">
                  <c:v>2005:Q2</c:v>
                </c:pt>
                <c:pt idx="39">
                  <c:v>2005:Q3</c:v>
                </c:pt>
                <c:pt idx="40">
                  <c:v>2005:Q4</c:v>
                </c:pt>
                <c:pt idx="41">
                  <c:v>2006:Q1</c:v>
                </c:pt>
                <c:pt idx="42">
                  <c:v>2006:Q2</c:v>
                </c:pt>
                <c:pt idx="43">
                  <c:v>2006:Q3</c:v>
                </c:pt>
                <c:pt idx="44">
                  <c:v>2006:Q4</c:v>
                </c:pt>
                <c:pt idx="45">
                  <c:v>2007:Q1</c:v>
                </c:pt>
                <c:pt idx="46">
                  <c:v>2007:Q2</c:v>
                </c:pt>
                <c:pt idx="47">
                  <c:v>2007:Q3</c:v>
                </c:pt>
                <c:pt idx="48">
                  <c:v>2007:Q4</c:v>
                </c:pt>
                <c:pt idx="49">
                  <c:v>2008:Q1</c:v>
                </c:pt>
                <c:pt idx="50">
                  <c:v>2008:Q2</c:v>
                </c:pt>
                <c:pt idx="51">
                  <c:v>2008:Q3</c:v>
                </c:pt>
                <c:pt idx="52">
                  <c:v>2008:Q4</c:v>
                </c:pt>
                <c:pt idx="53">
                  <c:v>2009:Q1</c:v>
                </c:pt>
                <c:pt idx="54">
                  <c:v>2009:Q2</c:v>
                </c:pt>
                <c:pt idx="55">
                  <c:v>2009:Q3</c:v>
                </c:pt>
                <c:pt idx="56">
                  <c:v>2009:Q4</c:v>
                </c:pt>
                <c:pt idx="57">
                  <c:v>2010:Q1</c:v>
                </c:pt>
                <c:pt idx="58">
                  <c:v>2010:Q2</c:v>
                </c:pt>
                <c:pt idx="59">
                  <c:v>2010:Q3</c:v>
                </c:pt>
                <c:pt idx="60">
                  <c:v>2010:Q4</c:v>
                </c:pt>
                <c:pt idx="61">
                  <c:v>2011:Q1</c:v>
                </c:pt>
                <c:pt idx="62">
                  <c:v>2011:Q2</c:v>
                </c:pt>
                <c:pt idx="63">
                  <c:v>2011:Q3</c:v>
                </c:pt>
                <c:pt idx="64">
                  <c:v>2011:Q4</c:v>
                </c:pt>
                <c:pt idx="65">
                  <c:v>2012:Q1</c:v>
                </c:pt>
                <c:pt idx="66">
                  <c:v>2012:Q2</c:v>
                </c:pt>
                <c:pt idx="67">
                  <c:v>2012:Q3</c:v>
                </c:pt>
                <c:pt idx="68">
                  <c:v>2012:Q4</c:v>
                </c:pt>
                <c:pt idx="69">
                  <c:v>2013:Q1</c:v>
                </c:pt>
                <c:pt idx="70">
                  <c:v>2013:Q2</c:v>
                </c:pt>
                <c:pt idx="71">
                  <c:v>2013:Q3</c:v>
                </c:pt>
                <c:pt idx="72">
                  <c:v>2013:Q4</c:v>
                </c:pt>
                <c:pt idx="73">
                  <c:v>2014:Q1</c:v>
                </c:pt>
                <c:pt idx="74">
                  <c:v>2014:Q2</c:v>
                </c:pt>
                <c:pt idx="75">
                  <c:v>2014:Q3</c:v>
                </c:pt>
                <c:pt idx="76">
                  <c:v>2014:Q4</c:v>
                </c:pt>
                <c:pt idx="77">
                  <c:v>2015:Q1</c:v>
                </c:pt>
                <c:pt idx="78">
                  <c:v>2015:Q2</c:v>
                </c:pt>
                <c:pt idx="79">
                  <c:v>2015:Q3</c:v>
                </c:pt>
                <c:pt idx="80">
                  <c:v>2015:Q4</c:v>
                </c:pt>
                <c:pt idx="81">
                  <c:v>2016:Q1</c:v>
                </c:pt>
                <c:pt idx="82">
                  <c:v>2016:Q2</c:v>
                </c:pt>
                <c:pt idx="83">
                  <c:v>2016:Q3</c:v>
                </c:pt>
                <c:pt idx="84">
                  <c:v>2016:Q4</c:v>
                </c:pt>
                <c:pt idx="85">
                  <c:v>2017:Q1</c:v>
                </c:pt>
                <c:pt idx="86">
                  <c:v>2017:Q2</c:v>
                </c:pt>
                <c:pt idx="87">
                  <c:v>2017:Q3</c:v>
                </c:pt>
                <c:pt idx="88">
                  <c:v>2017:Q4</c:v>
                </c:pt>
                <c:pt idx="89">
                  <c:v>2018:Q1</c:v>
                </c:pt>
                <c:pt idx="90">
                  <c:v>2018:Q2</c:v>
                </c:pt>
                <c:pt idx="91">
                  <c:v>2018:Q3</c:v>
                </c:pt>
                <c:pt idx="92">
                  <c:v>2018:Q4</c:v>
                </c:pt>
                <c:pt idx="93">
                  <c:v>2019:Q1</c:v>
                </c:pt>
                <c:pt idx="94">
                  <c:v>2019:Q2</c:v>
                </c:pt>
                <c:pt idx="95">
                  <c:v>2019:Q3</c:v>
                </c:pt>
                <c:pt idx="96">
                  <c:v>2019:Q4</c:v>
                </c:pt>
              </c:strCache>
            </c:strRef>
          </c:cat>
          <c:val>
            <c:numRef>
              <c:f>Sheet1!$B$2:$B$98</c:f>
              <c:numCache>
                <c:formatCode>General</c:formatCode>
                <c:ptCount val="97"/>
                <c:pt idx="0">
                  <c:v>6.0171946561916823E-2</c:v>
                </c:pt>
                <c:pt idx="1">
                  <c:v>5.3265156677958281E-2</c:v>
                </c:pt>
                <c:pt idx="2">
                  <c:v>4.2436280150302874E-2</c:v>
                </c:pt>
                <c:pt idx="3">
                  <c:v>3.4639469466881234E-2</c:v>
                </c:pt>
                <c:pt idx="4">
                  <c:v>4.1536871165948286E-2</c:v>
                </c:pt>
                <c:pt idx="5">
                  <c:v>5.1290353901926711E-2</c:v>
                </c:pt>
                <c:pt idx="6">
                  <c:v>6.0642160353690411E-2</c:v>
                </c:pt>
                <c:pt idx="7">
                  <c:v>7.2425304630209242E-2</c:v>
                </c:pt>
                <c:pt idx="8">
                  <c:v>7.098642286727852E-2</c:v>
                </c:pt>
                <c:pt idx="9">
                  <c:v>6.8862596649047925E-2</c:v>
                </c:pt>
                <c:pt idx="10">
                  <c:v>6.5006414353669939E-2</c:v>
                </c:pt>
                <c:pt idx="11">
                  <c:v>5.8466184852391301E-2</c:v>
                </c:pt>
                <c:pt idx="12">
                  <c:v>6.01013770143628E-2</c:v>
                </c:pt>
                <c:pt idx="13">
                  <c:v>6.367884588711803E-2</c:v>
                </c:pt>
                <c:pt idx="14">
                  <c:v>6.9469381518342921E-2</c:v>
                </c:pt>
                <c:pt idx="15">
                  <c:v>7.6038869994070168E-2</c:v>
                </c:pt>
                <c:pt idx="16">
                  <c:v>7.6935943306511545E-2</c:v>
                </c:pt>
                <c:pt idx="17">
                  <c:v>7.5543856836584267E-2</c:v>
                </c:pt>
                <c:pt idx="18">
                  <c:v>7.2934033078056126E-2</c:v>
                </c:pt>
                <c:pt idx="19">
                  <c:v>6.7964637971354769E-2</c:v>
                </c:pt>
                <c:pt idx="20">
                  <c:v>6.2141663828574334E-2</c:v>
                </c:pt>
                <c:pt idx="21">
                  <c:v>5.286031569233729E-2</c:v>
                </c:pt>
                <c:pt idx="22">
                  <c:v>4.4209395175004662E-2</c:v>
                </c:pt>
                <c:pt idx="23">
                  <c:v>3.8025943770365833E-2</c:v>
                </c:pt>
                <c:pt idx="24">
                  <c:v>3.235584505961997E-2</c:v>
                </c:pt>
                <c:pt idx="25">
                  <c:v>3.2740440643865387E-2</c:v>
                </c:pt>
                <c:pt idx="26">
                  <c:v>3.200972321441653E-2</c:v>
                </c:pt>
                <c:pt idx="27">
                  <c:v>3.1115584120956941E-2</c:v>
                </c:pt>
                <c:pt idx="28">
                  <c:v>3.2859945959323067E-2</c:v>
                </c:pt>
                <c:pt idx="29">
                  <c:v>3.3310057456974018E-2</c:v>
                </c:pt>
                <c:pt idx="30">
                  <c:v>3.7099954296759829E-2</c:v>
                </c:pt>
                <c:pt idx="31">
                  <c:v>4.0335357024631202E-2</c:v>
                </c:pt>
                <c:pt idx="32">
                  <c:v>4.8803013369921988E-2</c:v>
                </c:pt>
                <c:pt idx="33">
                  <c:v>5.9307615870616948E-2</c:v>
                </c:pt>
                <c:pt idx="34">
                  <c:v>6.6284902123337597E-2</c:v>
                </c:pt>
                <c:pt idx="35">
                  <c:v>7.7171716962360026E-2</c:v>
                </c:pt>
                <c:pt idx="36">
                  <c:v>8.5653377077008486E-2</c:v>
                </c:pt>
                <c:pt idx="37">
                  <c:v>8.8304220428657709E-2</c:v>
                </c:pt>
                <c:pt idx="38">
                  <c:v>9.2735532699725898E-2</c:v>
                </c:pt>
                <c:pt idx="39">
                  <c:v>9.7126399560814036E-2</c:v>
                </c:pt>
                <c:pt idx="40">
                  <c:v>9.2445895004038547E-2</c:v>
                </c:pt>
                <c:pt idx="41">
                  <c:v>9.2814294240673556E-2</c:v>
                </c:pt>
                <c:pt idx="42">
                  <c:v>9.4008250314481678E-2</c:v>
                </c:pt>
                <c:pt idx="43">
                  <c:v>8.7083027614695441E-2</c:v>
                </c:pt>
                <c:pt idx="44">
                  <c:v>8.3231033418957434E-2</c:v>
                </c:pt>
                <c:pt idx="45">
                  <c:v>7.0194965277739829E-2</c:v>
                </c:pt>
                <c:pt idx="46">
                  <c:v>5.1089167585410156E-2</c:v>
                </c:pt>
                <c:pt idx="47">
                  <c:v>3.226769701200749E-2</c:v>
                </c:pt>
                <c:pt idx="48">
                  <c:v>1.2104069251434257E-2</c:v>
                </c:pt>
                <c:pt idx="49">
                  <c:v>2.8835670575855232E-4</c:v>
                </c:pt>
                <c:pt idx="50">
                  <c:v>-9.3603367998085218E-3</c:v>
                </c:pt>
                <c:pt idx="51">
                  <c:v>-2.0399629267719877E-2</c:v>
                </c:pt>
                <c:pt idx="52">
                  <c:v>-3.2068176585374086E-2</c:v>
                </c:pt>
                <c:pt idx="53">
                  <c:v>-4.9101349233416358E-2</c:v>
                </c:pt>
                <c:pt idx="54">
                  <c:v>-6.350164992135432E-2</c:v>
                </c:pt>
                <c:pt idx="55">
                  <c:v>-7.7526836670067212E-2</c:v>
                </c:pt>
                <c:pt idx="56">
                  <c:v>-8.4461956587805864E-2</c:v>
                </c:pt>
                <c:pt idx="57">
                  <c:v>-8.3597712309456118E-2</c:v>
                </c:pt>
                <c:pt idx="58">
                  <c:v>-7.7822968089249711E-2</c:v>
                </c:pt>
                <c:pt idx="59">
                  <c:v>-6.0747815559651475E-2</c:v>
                </c:pt>
                <c:pt idx="60">
                  <c:v>-3.9008228689343949E-2</c:v>
                </c:pt>
                <c:pt idx="61">
                  <c:v>-4.0994942195726747E-3</c:v>
                </c:pt>
                <c:pt idx="62">
                  <c:v>2.2989152458672946E-2</c:v>
                </c:pt>
                <c:pt idx="63">
                  <c:v>4.4920278431035632E-2</c:v>
                </c:pt>
                <c:pt idx="64">
                  <c:v>4.4033396765101651E-2</c:v>
                </c:pt>
                <c:pt idx="65">
                  <c:v>2.7660871533390585E-2</c:v>
                </c:pt>
                <c:pt idx="66">
                  <c:v>2.5306035521847292E-2</c:v>
                </c:pt>
                <c:pt idx="67">
                  <c:v>1.4951223699459781E-2</c:v>
                </c:pt>
                <c:pt idx="68">
                  <c:v>2.4951567386990448E-2</c:v>
                </c:pt>
                <c:pt idx="69">
                  <c:v>3.5448971956802078E-2</c:v>
                </c:pt>
                <c:pt idx="70">
                  <c:v>3.6413658608548616E-2</c:v>
                </c:pt>
                <c:pt idx="71">
                  <c:v>5.3063667592980979E-2</c:v>
                </c:pt>
                <c:pt idx="72">
                  <c:v>5.8275588921516075E-2</c:v>
                </c:pt>
                <c:pt idx="73">
                  <c:v>6.295445395353072E-2</c:v>
                </c:pt>
                <c:pt idx="74">
                  <c:v>6.6922305253768188E-2</c:v>
                </c:pt>
                <c:pt idx="75">
                  <c:v>6.8518208009705761E-2</c:v>
                </c:pt>
                <c:pt idx="76">
                  <c:v>7.0079086304970062E-2</c:v>
                </c:pt>
                <c:pt idx="77">
                  <c:v>6.7795858483391536E-2</c:v>
                </c:pt>
                <c:pt idx="78">
                  <c:v>6.2523761626778196E-2</c:v>
                </c:pt>
                <c:pt idx="79">
                  <c:v>5.0786473235454377E-2</c:v>
                </c:pt>
                <c:pt idx="80">
                  <c:v>4.0096568717617798E-2</c:v>
                </c:pt>
                <c:pt idx="81">
                  <c:v>3.7818159663635775E-2</c:v>
                </c:pt>
                <c:pt idx="82">
                  <c:v>4.1549942112361293E-2</c:v>
                </c:pt>
                <c:pt idx="83">
                  <c:v>4.6382603171796433E-2</c:v>
                </c:pt>
                <c:pt idx="84">
                  <c:v>5.0474753967048702E-2</c:v>
                </c:pt>
                <c:pt idx="85">
                  <c:v>4.8059811044679046E-2</c:v>
                </c:pt>
                <c:pt idx="86">
                  <c:v>4.4198395904705645E-2</c:v>
                </c:pt>
                <c:pt idx="87">
                  <c:v>4.2648778324553938E-2</c:v>
                </c:pt>
                <c:pt idx="88">
                  <c:v>4.1170743743269345E-2</c:v>
                </c:pt>
                <c:pt idx="89">
                  <c:v>4.7188997995510906E-2</c:v>
                </c:pt>
                <c:pt idx="90">
                  <c:v>5.0914604892409177E-2</c:v>
                </c:pt>
                <c:pt idx="91">
                  <c:v>5.4128239083246044E-2</c:v>
                </c:pt>
                <c:pt idx="92">
                  <c:v>5.4969420237366506E-2</c:v>
                </c:pt>
                <c:pt idx="93">
                  <c:v>5.1265528048339837E-2</c:v>
                </c:pt>
                <c:pt idx="94">
                  <c:v>4.7913186577492439E-2</c:v>
                </c:pt>
                <c:pt idx="95">
                  <c:v>4.1820639137221116E-2</c:v>
                </c:pt>
                <c:pt idx="96">
                  <c:v>3.8474968568297685E-2</c:v>
                </c:pt>
              </c:numCache>
            </c:numRef>
          </c:val>
          <c:smooth val="1"/>
          <c:extLst>
            <c:ext xmlns:c16="http://schemas.microsoft.com/office/drawing/2014/chart" uri="{C3380CC4-5D6E-409C-BE32-E72D297353CC}">
              <c16:uniqueId val="{00000000-A13C-4E5E-B5F3-031966C02762}"/>
            </c:ext>
          </c:extLst>
        </c:ser>
        <c:ser>
          <c:idx val="1"/>
          <c:order val="1"/>
          <c:tx>
            <c:strRef>
              <c:f>Sheet1!$C$1</c:f>
              <c:strCache>
                <c:ptCount val="1"/>
                <c:pt idx="0">
                  <c:v>AHS-Based Benchmark</c:v>
                </c:pt>
              </c:strCache>
            </c:strRef>
          </c:tx>
          <c:spPr>
            <a:ln>
              <a:solidFill>
                <a:srgbClr val="43273A"/>
              </a:solidFill>
            </a:ln>
          </c:spPr>
          <c:marker>
            <c:symbol val="x"/>
            <c:size val="5"/>
            <c:spPr>
              <a:noFill/>
              <a:ln>
                <a:solidFill>
                  <a:srgbClr val="43273A"/>
                </a:solidFill>
              </a:ln>
            </c:spPr>
          </c:marker>
          <c:cat>
            <c:strRef>
              <c:f>Sheet1!$A$2:$A$98</c:f>
              <c:strCache>
                <c:ptCount val="97"/>
                <c:pt idx="0">
                  <c:v>1995:Q4</c:v>
                </c:pt>
                <c:pt idx="1">
                  <c:v>1996:Q1</c:v>
                </c:pt>
                <c:pt idx="2">
                  <c:v>1996:Q2</c:v>
                </c:pt>
                <c:pt idx="3">
                  <c:v>1996:Q3</c:v>
                </c:pt>
                <c:pt idx="4">
                  <c:v>1996:Q4</c:v>
                </c:pt>
                <c:pt idx="5">
                  <c:v>1997:Q1</c:v>
                </c:pt>
                <c:pt idx="6">
                  <c:v>1997:Q2</c:v>
                </c:pt>
                <c:pt idx="7">
                  <c:v>1997:Q3</c:v>
                </c:pt>
                <c:pt idx="8">
                  <c:v>1997:Q4</c:v>
                </c:pt>
                <c:pt idx="9">
                  <c:v>1998:Q1</c:v>
                </c:pt>
                <c:pt idx="10">
                  <c:v>1998:Q2</c:v>
                </c:pt>
                <c:pt idx="11">
                  <c:v>1998:Q3</c:v>
                </c:pt>
                <c:pt idx="12">
                  <c:v>1998:Q4</c:v>
                </c:pt>
                <c:pt idx="13">
                  <c:v>1999:Q1</c:v>
                </c:pt>
                <c:pt idx="14">
                  <c:v>1999:Q2</c:v>
                </c:pt>
                <c:pt idx="15">
                  <c:v>1999:Q3</c:v>
                </c:pt>
                <c:pt idx="16">
                  <c:v>1999:Q4</c:v>
                </c:pt>
                <c:pt idx="17">
                  <c:v>2000:Q1</c:v>
                </c:pt>
                <c:pt idx="18">
                  <c:v>2000:Q2</c:v>
                </c:pt>
                <c:pt idx="19">
                  <c:v>2000:Q3</c:v>
                </c:pt>
                <c:pt idx="20">
                  <c:v>2000:Q4</c:v>
                </c:pt>
                <c:pt idx="21">
                  <c:v>2001:Q1</c:v>
                </c:pt>
                <c:pt idx="22">
                  <c:v>2001:Q2</c:v>
                </c:pt>
                <c:pt idx="23">
                  <c:v>2001:Q3</c:v>
                </c:pt>
                <c:pt idx="24">
                  <c:v>2001:Q4</c:v>
                </c:pt>
                <c:pt idx="25">
                  <c:v>2002:Q1</c:v>
                </c:pt>
                <c:pt idx="26">
                  <c:v>2002:Q2</c:v>
                </c:pt>
                <c:pt idx="27">
                  <c:v>2002:Q3</c:v>
                </c:pt>
                <c:pt idx="28">
                  <c:v>2002:Q4</c:v>
                </c:pt>
                <c:pt idx="29">
                  <c:v>2003:Q1</c:v>
                </c:pt>
                <c:pt idx="30">
                  <c:v>2003:Q2</c:v>
                </c:pt>
                <c:pt idx="31">
                  <c:v>2003:Q3</c:v>
                </c:pt>
                <c:pt idx="32">
                  <c:v>2003:Q4</c:v>
                </c:pt>
                <c:pt idx="33">
                  <c:v>2004:Q1</c:v>
                </c:pt>
                <c:pt idx="34">
                  <c:v>2004:Q2</c:v>
                </c:pt>
                <c:pt idx="35">
                  <c:v>2004:Q3</c:v>
                </c:pt>
                <c:pt idx="36">
                  <c:v>2004:Q4</c:v>
                </c:pt>
                <c:pt idx="37">
                  <c:v>2005:Q1</c:v>
                </c:pt>
                <c:pt idx="38">
                  <c:v>2005:Q2</c:v>
                </c:pt>
                <c:pt idx="39">
                  <c:v>2005:Q3</c:v>
                </c:pt>
                <c:pt idx="40">
                  <c:v>2005:Q4</c:v>
                </c:pt>
                <c:pt idx="41">
                  <c:v>2006:Q1</c:v>
                </c:pt>
                <c:pt idx="42">
                  <c:v>2006:Q2</c:v>
                </c:pt>
                <c:pt idx="43">
                  <c:v>2006:Q3</c:v>
                </c:pt>
                <c:pt idx="44">
                  <c:v>2006:Q4</c:v>
                </c:pt>
                <c:pt idx="45">
                  <c:v>2007:Q1</c:v>
                </c:pt>
                <c:pt idx="46">
                  <c:v>2007:Q2</c:v>
                </c:pt>
                <c:pt idx="47">
                  <c:v>2007:Q3</c:v>
                </c:pt>
                <c:pt idx="48">
                  <c:v>2007:Q4</c:v>
                </c:pt>
                <c:pt idx="49">
                  <c:v>2008:Q1</c:v>
                </c:pt>
                <c:pt idx="50">
                  <c:v>2008:Q2</c:v>
                </c:pt>
                <c:pt idx="51">
                  <c:v>2008:Q3</c:v>
                </c:pt>
                <c:pt idx="52">
                  <c:v>2008:Q4</c:v>
                </c:pt>
                <c:pt idx="53">
                  <c:v>2009:Q1</c:v>
                </c:pt>
                <c:pt idx="54">
                  <c:v>2009:Q2</c:v>
                </c:pt>
                <c:pt idx="55">
                  <c:v>2009:Q3</c:v>
                </c:pt>
                <c:pt idx="56">
                  <c:v>2009:Q4</c:v>
                </c:pt>
                <c:pt idx="57">
                  <c:v>2010:Q1</c:v>
                </c:pt>
                <c:pt idx="58">
                  <c:v>2010:Q2</c:v>
                </c:pt>
                <c:pt idx="59">
                  <c:v>2010:Q3</c:v>
                </c:pt>
                <c:pt idx="60">
                  <c:v>2010:Q4</c:v>
                </c:pt>
                <c:pt idx="61">
                  <c:v>2011:Q1</c:v>
                </c:pt>
                <c:pt idx="62">
                  <c:v>2011:Q2</c:v>
                </c:pt>
                <c:pt idx="63">
                  <c:v>2011:Q3</c:v>
                </c:pt>
                <c:pt idx="64">
                  <c:v>2011:Q4</c:v>
                </c:pt>
                <c:pt idx="65">
                  <c:v>2012:Q1</c:v>
                </c:pt>
                <c:pt idx="66">
                  <c:v>2012:Q2</c:v>
                </c:pt>
                <c:pt idx="67">
                  <c:v>2012:Q3</c:v>
                </c:pt>
                <c:pt idx="68">
                  <c:v>2012:Q4</c:v>
                </c:pt>
                <c:pt idx="69">
                  <c:v>2013:Q1</c:v>
                </c:pt>
                <c:pt idx="70">
                  <c:v>2013:Q2</c:v>
                </c:pt>
                <c:pt idx="71">
                  <c:v>2013:Q3</c:v>
                </c:pt>
                <c:pt idx="72">
                  <c:v>2013:Q4</c:v>
                </c:pt>
                <c:pt idx="73">
                  <c:v>2014:Q1</c:v>
                </c:pt>
                <c:pt idx="74">
                  <c:v>2014:Q2</c:v>
                </c:pt>
                <c:pt idx="75">
                  <c:v>2014:Q3</c:v>
                </c:pt>
                <c:pt idx="76">
                  <c:v>2014:Q4</c:v>
                </c:pt>
                <c:pt idx="77">
                  <c:v>2015:Q1</c:v>
                </c:pt>
                <c:pt idx="78">
                  <c:v>2015:Q2</c:v>
                </c:pt>
                <c:pt idx="79">
                  <c:v>2015:Q3</c:v>
                </c:pt>
                <c:pt idx="80">
                  <c:v>2015:Q4</c:v>
                </c:pt>
                <c:pt idx="81">
                  <c:v>2016:Q1</c:v>
                </c:pt>
                <c:pt idx="82">
                  <c:v>2016:Q2</c:v>
                </c:pt>
                <c:pt idx="83">
                  <c:v>2016:Q3</c:v>
                </c:pt>
                <c:pt idx="84">
                  <c:v>2016:Q4</c:v>
                </c:pt>
                <c:pt idx="85">
                  <c:v>2017:Q1</c:v>
                </c:pt>
                <c:pt idx="86">
                  <c:v>2017:Q2</c:v>
                </c:pt>
                <c:pt idx="87">
                  <c:v>2017:Q3</c:v>
                </c:pt>
                <c:pt idx="88">
                  <c:v>2017:Q4</c:v>
                </c:pt>
                <c:pt idx="89">
                  <c:v>2018:Q1</c:v>
                </c:pt>
                <c:pt idx="90">
                  <c:v>2018:Q2</c:v>
                </c:pt>
                <c:pt idx="91">
                  <c:v>2018:Q3</c:v>
                </c:pt>
                <c:pt idx="92">
                  <c:v>2018:Q4</c:v>
                </c:pt>
                <c:pt idx="93">
                  <c:v>2019:Q1</c:v>
                </c:pt>
                <c:pt idx="94">
                  <c:v>2019:Q2</c:v>
                </c:pt>
                <c:pt idx="95">
                  <c:v>2019:Q3</c:v>
                </c:pt>
                <c:pt idx="96">
                  <c:v>2019:Q4</c:v>
                </c:pt>
              </c:strCache>
            </c:strRef>
          </c:cat>
          <c:val>
            <c:numRef>
              <c:f>Sheet1!$C$2:$C$98</c:f>
              <c:numCache>
                <c:formatCode>General</c:formatCode>
                <c:ptCount val="97"/>
                <c:pt idx="4">
                  <c:v>6.3621167879006624E-2</c:v>
                </c:pt>
                <c:pt idx="5">
                  <c:v>6.5537326703383192E-2</c:v>
                </c:pt>
                <c:pt idx="6">
                  <c:v>6.8369190955960502E-2</c:v>
                </c:pt>
                <c:pt idx="7">
                  <c:v>7.138609518069261E-2</c:v>
                </c:pt>
                <c:pt idx="8">
                  <c:v>7.3714431478941078E-2</c:v>
                </c:pt>
                <c:pt idx="9">
                  <c:v>7.1977223533356005E-2</c:v>
                </c:pt>
                <c:pt idx="10">
                  <c:v>6.9421238236834215E-2</c:v>
                </c:pt>
                <c:pt idx="11">
                  <c:v>6.6713104512607702E-2</c:v>
                </c:pt>
                <c:pt idx="12">
                  <c:v>6.4633470765793621E-2</c:v>
                </c:pt>
                <c:pt idx="13">
                  <c:v>7.0241916671249349E-2</c:v>
                </c:pt>
                <c:pt idx="14">
                  <c:v>7.8526850901434742E-2</c:v>
                </c:pt>
                <c:pt idx="15">
                  <c:v>8.734827591840455E-2</c:v>
                </c:pt>
                <c:pt idx="16">
                  <c:v>9.415290076654359E-2</c:v>
                </c:pt>
                <c:pt idx="17">
                  <c:v>8.8147450697479979E-2</c:v>
                </c:pt>
                <c:pt idx="18">
                  <c:v>7.9390331840848871E-2</c:v>
                </c:pt>
                <c:pt idx="19">
                  <c:v>7.0212835664898998E-2</c:v>
                </c:pt>
                <c:pt idx="20">
                  <c:v>6.3234648757051648E-2</c:v>
                </c:pt>
                <c:pt idx="21">
                  <c:v>6.2101070465808039E-2</c:v>
                </c:pt>
                <c:pt idx="22">
                  <c:v>6.042548456867558E-2</c:v>
                </c:pt>
                <c:pt idx="23">
                  <c:v>5.8640036356062408E-2</c:v>
                </c:pt>
                <c:pt idx="24">
                  <c:v>5.7261827468783721E-2</c:v>
                </c:pt>
                <c:pt idx="25">
                  <c:v>5.2689076066115614E-2</c:v>
                </c:pt>
                <c:pt idx="26">
                  <c:v>4.5912009797099085E-2</c:v>
                </c:pt>
                <c:pt idx="27">
                  <c:v>3.8666985837736423E-2</c:v>
                </c:pt>
                <c:pt idx="28">
                  <c:v>3.3057730391127693E-2</c:v>
                </c:pt>
                <c:pt idx="29">
                  <c:v>3.4976385138844934E-2</c:v>
                </c:pt>
                <c:pt idx="30">
                  <c:v>3.7850792893108665E-2</c:v>
                </c:pt>
                <c:pt idx="31">
                  <c:v>4.0965163256276416E-2</c:v>
                </c:pt>
                <c:pt idx="32">
                  <c:v>4.3406379258926986E-2</c:v>
                </c:pt>
                <c:pt idx="33">
                  <c:v>5.1290414389096206E-2</c:v>
                </c:pt>
                <c:pt idx="34">
                  <c:v>6.3047231553501115E-2</c:v>
                </c:pt>
                <c:pt idx="35">
                  <c:v>7.57122518881439E-2</c:v>
                </c:pt>
                <c:pt idx="36">
                  <c:v>8.5586937453887124E-2</c:v>
                </c:pt>
                <c:pt idx="37">
                  <c:v>8.1855769490560171E-2</c:v>
                </c:pt>
                <c:pt idx="38">
                  <c:v>7.6394583843044872E-2</c:v>
                </c:pt>
                <c:pt idx="39">
                  <c:v>7.0645089423927443E-2</c:v>
                </c:pt>
                <c:pt idx="40">
                  <c:v>6.6255387888406458E-2</c:v>
                </c:pt>
                <c:pt idx="41">
                  <c:v>5.9609141283776479E-2</c:v>
                </c:pt>
                <c:pt idx="42">
                  <c:v>4.9798176948953721E-2</c:v>
                </c:pt>
                <c:pt idx="43">
                  <c:v>3.9361115279620051E-2</c:v>
                </c:pt>
                <c:pt idx="44">
                  <c:v>3.1316711698662347E-2</c:v>
                </c:pt>
                <c:pt idx="45">
                  <c:v>3.2353683076971507E-2</c:v>
                </c:pt>
                <c:pt idx="46">
                  <c:v>3.3908421885985751E-2</c:v>
                </c:pt>
                <c:pt idx="47">
                  <c:v>3.5594599128273563E-2</c:v>
                </c:pt>
                <c:pt idx="48">
                  <c:v>3.6917516086403701E-2</c:v>
                </c:pt>
                <c:pt idx="49">
                  <c:v>3.2333188812897262E-2</c:v>
                </c:pt>
                <c:pt idx="50">
                  <c:v>2.5477102657481154E-2</c:v>
                </c:pt>
                <c:pt idx="51">
                  <c:v>1.8064669584080484E-2</c:v>
                </c:pt>
                <c:pt idx="52">
                  <c:v>1.2266004745071335E-2</c:v>
                </c:pt>
                <c:pt idx="53">
                  <c:v>1.3818348668273028E-2</c:v>
                </c:pt>
                <c:pt idx="54">
                  <c:v>1.6165855372808791E-2</c:v>
                </c:pt>
                <c:pt idx="55">
                  <c:v>1.8739424770435109E-2</c:v>
                </c:pt>
                <c:pt idx="56">
                  <c:v>2.0778975075595341E-2</c:v>
                </c:pt>
                <c:pt idx="57">
                  <c:v>1.8678364954079374E-2</c:v>
                </c:pt>
                <c:pt idx="58">
                  <c:v>1.5513942895309718E-2</c:v>
                </c:pt>
                <c:pt idx="59">
                  <c:v>1.2061547892910252E-2</c:v>
                </c:pt>
                <c:pt idx="60">
                  <c:v>9.3378941271182736E-3</c:v>
                </c:pt>
                <c:pt idx="61">
                  <c:v>1.4265224871633064E-2</c:v>
                </c:pt>
                <c:pt idx="62">
                  <c:v>2.1726387225743826E-2</c:v>
                </c:pt>
                <c:pt idx="63">
                  <c:v>2.9919760184446309E-2</c:v>
                </c:pt>
                <c:pt idx="64">
                  <c:v>3.6423204944518117E-2</c:v>
                </c:pt>
                <c:pt idx="65">
                  <c:v>3.3022395615184053E-2</c:v>
                </c:pt>
                <c:pt idx="66">
                  <c:v>2.7935193091215504E-2</c:v>
                </c:pt>
                <c:pt idx="67">
                  <c:v>2.2433664096040973E-2</c:v>
                </c:pt>
                <c:pt idx="68">
                  <c:v>1.8128778450974492E-2</c:v>
                </c:pt>
                <c:pt idx="69">
                  <c:v>2.0754938079322605E-2</c:v>
                </c:pt>
                <c:pt idx="70">
                  <c:v>2.4715795941040453E-2</c:v>
                </c:pt>
                <c:pt idx="71">
                  <c:v>2.9043606409319578E-2</c:v>
                </c:pt>
                <c:pt idx="72">
                  <c:v>3.2462688025963526E-2</c:v>
                </c:pt>
                <c:pt idx="73">
                  <c:v>3.5208104572520771E-2</c:v>
                </c:pt>
                <c:pt idx="74">
                  <c:v>3.9322212365410669E-2</c:v>
                </c:pt>
                <c:pt idx="75">
                  <c:v>4.3781262472609939E-2</c:v>
                </c:pt>
                <c:pt idx="76">
                  <c:v>4.7277594372636678E-2</c:v>
                </c:pt>
                <c:pt idx="77">
                  <c:v>4.6235657240663475E-2</c:v>
                </c:pt>
                <c:pt idx="78">
                  <c:v>4.4684581192122819E-2</c:v>
                </c:pt>
                <c:pt idx="79">
                  <c:v>4.3017265087922807E-2</c:v>
                </c:pt>
                <c:pt idx="80">
                  <c:v>4.1719856877941552E-2</c:v>
                </c:pt>
                <c:pt idx="81">
                  <c:v>3.8947634517645602E-2</c:v>
                </c:pt>
                <c:pt idx="82">
                  <c:v>3.4810532163701113E-2</c:v>
                </c:pt>
                <c:pt idx="83">
                  <c:v>3.0349666560884225E-2</c:v>
                </c:pt>
                <c:pt idx="84">
                  <c:v>2.6868601998206953E-2</c:v>
                </c:pt>
                <c:pt idx="85">
                  <c:v>2.6405227810808229E-2</c:v>
                </c:pt>
                <c:pt idx="86">
                  <c:v>2.5709098142521647E-2</c:v>
                </c:pt>
                <c:pt idx="87">
                  <c:v>2.4952226837433589E-2</c:v>
                </c:pt>
                <c:pt idx="88">
                  <c:v>2.4357029547811715E-2</c:v>
                </c:pt>
                <c:pt idx="89">
                  <c:v>3.3899749545718061E-2</c:v>
                </c:pt>
                <c:pt idx="90">
                  <c:v>4.8252037988431029E-2</c:v>
                </c:pt>
                <c:pt idx="91">
                  <c:v>6.3878774269976901E-2</c:v>
                </c:pt>
                <c:pt idx="92">
                  <c:v>7.6183729650457499E-2</c:v>
                </c:pt>
                <c:pt idx="93">
                  <c:v>6.4559062055872918E-2</c:v>
                </c:pt>
                <c:pt idx="94">
                  <c:v>4.7474055380845481E-2</c:v>
                </c:pt>
                <c:pt idx="95">
                  <c:v>2.9396130903347695E-2</c:v>
                </c:pt>
                <c:pt idx="96">
                  <c:v>1.5530500439564721E-2</c:v>
                </c:pt>
              </c:numCache>
            </c:numRef>
          </c:val>
          <c:smooth val="1"/>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2059001504"/>
        <c:axId val="-2058999456"/>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5400000" vert="horz"/>
          <a:lstStyle/>
          <a:p>
            <a:pPr>
              <a:defRPr sz="1200" b="0" baseline="0">
                <a:solidFill>
                  <a:schemeClr val="tx1">
                    <a:lumMod val="50000"/>
                  </a:schemeClr>
                </a:solidFill>
              </a:defRPr>
            </a:pPr>
            <a:endParaRPr lang="en-US"/>
          </a:p>
        </c:txPr>
        <c:crossAx val="-2058999456"/>
        <c:crosses val="autoZero"/>
        <c:auto val="0"/>
        <c:lblAlgn val="ctr"/>
        <c:lblOffset val="100"/>
        <c:tickLblSkip val="4"/>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643461112"/>
        <c:scaling>
          <c:orientation val="minMax"/>
          <c:max val="1"/>
          <c:min val="0"/>
        </c:scaling>
        <c:delete val="0"/>
        <c:axPos val="r"/>
        <c:numFmt formatCode="General" sourceLinked="1"/>
        <c:majorTickMark val="none"/>
        <c:minorTickMark val="none"/>
        <c:tickLblPos val="none"/>
        <c:spPr>
          <a:ln>
            <a:noFill/>
          </a:ln>
        </c:spPr>
        <c:txPr>
          <a:bodyPr/>
          <a:lstStyle/>
          <a:p>
            <a:pPr>
              <a:defRPr sz="1400"/>
            </a:pPr>
            <a:endParaRPr lang="en-US"/>
          </a:p>
        </c:txPr>
        <c:crossAx val="643462096"/>
        <c:crosses val="max"/>
        <c:crossBetween val="between"/>
      </c:valAx>
      <c:catAx>
        <c:axId val="643462096"/>
        <c:scaling>
          <c:orientation val="minMax"/>
        </c:scaling>
        <c:delete val="1"/>
        <c:axPos val="b"/>
        <c:numFmt formatCode="General" sourceLinked="1"/>
        <c:majorTickMark val="out"/>
        <c:minorTickMark val="none"/>
        <c:tickLblPos val="nextTo"/>
        <c:crossAx val="643461112"/>
        <c:crosses val="autoZero"/>
        <c:auto val="1"/>
        <c:lblAlgn val="ctr"/>
        <c:lblOffset val="100"/>
        <c:noMultiLvlLbl val="0"/>
      </c:catAx>
    </c:plotArea>
    <c:legend>
      <c:legendPos val="b"/>
      <c:layout>
        <c:manualLayout>
          <c:xMode val="edge"/>
          <c:yMode val="edge"/>
          <c:x val="1.9025420340162667E-2"/>
          <c:y val="0.94455481526347673"/>
          <c:w val="0.58697664164474628"/>
          <c:h val="5.5445203035421178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0.78466</cdr:x>
      <cdr:y>0.12651</cdr:y>
    </cdr:from>
    <cdr:to>
      <cdr:x>0.9123</cdr:x>
      <cdr:y>0.22168</cdr:y>
    </cdr:to>
    <cdr:sp macro="" textlink="">
      <cdr:nvSpPr>
        <cdr:cNvPr id="4" name="TextBox 3">
          <a:extLst xmlns:a="http://schemas.openxmlformats.org/drawingml/2006/main">
            <a:ext uri="{FF2B5EF4-FFF2-40B4-BE49-F238E27FC236}">
              <a16:creationId xmlns:a16="http://schemas.microsoft.com/office/drawing/2014/main" id="{8337B66D-EF07-4E08-B0C5-ED7CD2D1FC61}"/>
            </a:ext>
          </a:extLst>
        </cdr:cNvPr>
        <cdr:cNvSpPr txBox="1"/>
      </cdr:nvSpPr>
      <cdr:spPr>
        <a:xfrm xmlns:a="http://schemas.openxmlformats.org/drawingml/2006/main">
          <a:off x="9075737" y="531812"/>
          <a:ext cx="14763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cdr:x>
      <cdr:y>0.12198</cdr:y>
    </cdr:from>
    <cdr:to>
      <cdr:x>0.9123</cdr:x>
      <cdr:y>0.22394</cdr:y>
    </cdr:to>
    <cdr:sp macro="" textlink="">
      <cdr:nvSpPr>
        <cdr:cNvPr id="5" name="TextBox 4">
          <a:extLst xmlns:a="http://schemas.openxmlformats.org/drawingml/2006/main">
            <a:ext uri="{FF2B5EF4-FFF2-40B4-BE49-F238E27FC236}">
              <a16:creationId xmlns:a16="http://schemas.microsoft.com/office/drawing/2014/main" id="{D098D896-08DA-46A2-B59E-4640C4452FB8}"/>
            </a:ext>
          </a:extLst>
        </cdr:cNvPr>
        <cdr:cNvSpPr txBox="1"/>
      </cdr:nvSpPr>
      <cdr:spPr>
        <a:xfrm xmlns:a="http://schemas.openxmlformats.org/drawingml/2006/main">
          <a:off x="8932862" y="512762"/>
          <a:ext cx="1619250" cy="4286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l-GR" sz="1600" b="1" dirty="0"/>
            <a:t>ρ</a:t>
          </a:r>
          <a:r>
            <a:rPr lang="en-US" sz="1600" b="1" dirty="0"/>
            <a:t> = 0.82</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0.78466</cdr:x>
      <cdr:y>0.12651</cdr:y>
    </cdr:from>
    <cdr:to>
      <cdr:x>0.9123</cdr:x>
      <cdr:y>0.22168</cdr:y>
    </cdr:to>
    <cdr:sp macro="" textlink="">
      <cdr:nvSpPr>
        <cdr:cNvPr id="4" name="TextBox 3">
          <a:extLst xmlns:a="http://schemas.openxmlformats.org/drawingml/2006/main">
            <a:ext uri="{FF2B5EF4-FFF2-40B4-BE49-F238E27FC236}">
              <a16:creationId xmlns:a16="http://schemas.microsoft.com/office/drawing/2014/main" id="{8337B66D-EF07-4E08-B0C5-ED7CD2D1FC61}"/>
            </a:ext>
          </a:extLst>
        </cdr:cNvPr>
        <cdr:cNvSpPr txBox="1"/>
      </cdr:nvSpPr>
      <cdr:spPr>
        <a:xfrm xmlns:a="http://schemas.openxmlformats.org/drawingml/2006/main">
          <a:off x="9075737" y="531812"/>
          <a:ext cx="14763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cdr:x>
      <cdr:y>0.12198</cdr:y>
    </cdr:from>
    <cdr:to>
      <cdr:x>0.9123</cdr:x>
      <cdr:y>0.22394</cdr:y>
    </cdr:to>
    <cdr:sp macro="" textlink="">
      <cdr:nvSpPr>
        <cdr:cNvPr id="5" name="TextBox 4">
          <a:extLst xmlns:a="http://schemas.openxmlformats.org/drawingml/2006/main">
            <a:ext uri="{FF2B5EF4-FFF2-40B4-BE49-F238E27FC236}">
              <a16:creationId xmlns:a16="http://schemas.microsoft.com/office/drawing/2014/main" id="{D098D896-08DA-46A2-B59E-4640C4452FB8}"/>
            </a:ext>
          </a:extLst>
        </cdr:cNvPr>
        <cdr:cNvSpPr txBox="1"/>
      </cdr:nvSpPr>
      <cdr:spPr>
        <a:xfrm xmlns:a="http://schemas.openxmlformats.org/drawingml/2006/main">
          <a:off x="8932862" y="512762"/>
          <a:ext cx="1619250" cy="4286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l-GR" sz="1600" b="1" dirty="0"/>
            <a:t>ρ</a:t>
          </a:r>
          <a:r>
            <a:rPr lang="en-US" sz="1600" b="1" dirty="0"/>
            <a:t> = 0.69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45DD-4594-4004-8BD7-6AEEEB6600FF}"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9BFCA-F030-444B-94E7-768042171AD4}" type="slidenum">
              <a:rPr lang="en-US" smtClean="0"/>
              <a:t>‹#›</a:t>
            </a:fld>
            <a:endParaRPr lang="en-US"/>
          </a:p>
        </p:txBody>
      </p:sp>
    </p:spTree>
    <p:extLst>
      <p:ext uri="{BB962C8B-B14F-4D97-AF65-F5344CB8AC3E}">
        <p14:creationId xmlns:p14="http://schemas.microsoft.com/office/powerpoint/2010/main" val="355697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L</a:t>
            </a:r>
            <a:r>
              <a:rPr lang="en-US" sz="1200" kern="1200" dirty="0">
                <a:solidFill>
                  <a:schemeClr val="tx1"/>
                </a:solidFill>
                <a:effectLst/>
                <a:latin typeface="+mn-lt"/>
                <a:ea typeface="+mn-ea"/>
                <a:cs typeface="+mn-cs"/>
              </a:rPr>
              <a:t>ine chart providing quarterly historical and modeled estimates of homeowner improvement spending from 1995-Q4 to 2019-Q4 as four-quarter moving rates of change. Growth rates produced by the LIRA model tend to follow the same trajectory as those estimated by the AHS-based benchmark data, but the LIRA estimates tend not to vary as much between cyclical peaks and troughs. </a:t>
            </a:r>
            <a:endParaRPr lang="en-US" dirty="0"/>
          </a:p>
        </p:txBody>
      </p:sp>
      <p:sp>
        <p:nvSpPr>
          <p:cNvPr id="4" name="Slide Number Placeholder 3"/>
          <p:cNvSpPr>
            <a:spLocks noGrp="1"/>
          </p:cNvSpPr>
          <p:nvPr>
            <p:ph type="sldNum" sz="quarter" idx="5"/>
          </p:nvPr>
        </p:nvSpPr>
        <p:spPr/>
        <p:txBody>
          <a:bodyPr/>
          <a:lstStyle/>
          <a:p>
            <a:fld id="{E599BFCA-F030-444B-94E7-768042171AD4}" type="slidenum">
              <a:rPr lang="en-US" smtClean="0"/>
              <a:t>1</a:t>
            </a:fld>
            <a:endParaRPr lang="en-US"/>
          </a:p>
        </p:txBody>
      </p:sp>
    </p:spTree>
    <p:extLst>
      <p:ext uri="{BB962C8B-B14F-4D97-AF65-F5344CB8AC3E}">
        <p14:creationId xmlns:p14="http://schemas.microsoft.com/office/powerpoint/2010/main" val="8071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L</a:t>
            </a:r>
            <a:r>
              <a:rPr lang="en-US" sz="1200" kern="1200" dirty="0">
                <a:solidFill>
                  <a:schemeClr val="tx1"/>
                </a:solidFill>
                <a:effectLst/>
                <a:latin typeface="+mn-lt"/>
                <a:ea typeface="+mn-ea"/>
                <a:cs typeface="+mn-cs"/>
              </a:rPr>
              <a:t>ine chart providing quarterly historical and modeled estimates of homeowner maintenance spending from 1995-Q4 to 2019-Q4 as four-quarter moving rates of change. Growth rates produced by the LIRA model tend to follow the same trajectory as those estimated by the AHS-based benchmark data, except during the prior cyclical downturn in 2008 and 2009 when LIRA estimates are significantly lower and negative. </a:t>
            </a:r>
            <a:endParaRPr lang="en-US" dirty="0"/>
          </a:p>
        </p:txBody>
      </p:sp>
      <p:sp>
        <p:nvSpPr>
          <p:cNvPr id="4" name="Slide Number Placeholder 3"/>
          <p:cNvSpPr>
            <a:spLocks noGrp="1"/>
          </p:cNvSpPr>
          <p:nvPr>
            <p:ph type="sldNum" sz="quarter" idx="5"/>
          </p:nvPr>
        </p:nvSpPr>
        <p:spPr/>
        <p:txBody>
          <a:bodyPr/>
          <a:lstStyle/>
          <a:p>
            <a:fld id="{E599BFCA-F030-444B-94E7-768042171AD4}" type="slidenum">
              <a:rPr lang="en-US" smtClean="0"/>
              <a:t>2</a:t>
            </a:fld>
            <a:endParaRPr lang="en-US"/>
          </a:p>
        </p:txBody>
      </p:sp>
    </p:spTree>
    <p:extLst>
      <p:ext uri="{BB962C8B-B14F-4D97-AF65-F5344CB8AC3E}">
        <p14:creationId xmlns:p14="http://schemas.microsoft.com/office/powerpoint/2010/main" val="14584097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06859-0878-4C69-81FA-349F3EC0D196}"/>
              </a:ext>
            </a:extLst>
          </p:cNvPr>
          <p:cNvSpPr>
            <a:spLocks noGrp="1"/>
          </p:cNvSpPr>
          <p:nvPr>
            <p:ph type="title"/>
          </p:nvPr>
        </p:nvSpPr>
        <p:spPr/>
        <p:txBody>
          <a:bodyPr/>
          <a:lstStyle/>
          <a:p>
            <a:r>
              <a:rPr lang="en-US" dirty="0"/>
              <a:t>LIRA Improvements Model Tracks Benchmark Closely</a:t>
            </a:r>
          </a:p>
        </p:txBody>
      </p:sp>
      <p:graphicFrame>
        <p:nvGraphicFramePr>
          <p:cNvPr id="9" name="Content Placeholder 8">
            <a:extLst>
              <a:ext uri="{FF2B5EF4-FFF2-40B4-BE49-F238E27FC236}">
                <a16:creationId xmlns:a16="http://schemas.microsoft.com/office/drawing/2014/main" id="{95482333-D65C-473D-AA95-C16012E5D092}"/>
              </a:ext>
            </a:extLst>
          </p:cNvPr>
          <p:cNvGraphicFramePr>
            <a:graphicFrameLocks noGrp="1"/>
          </p:cNvGraphicFramePr>
          <p:nvPr>
            <p:ph idx="1"/>
            <p:extLst>
              <p:ext uri="{D42A27DB-BD31-4B8C-83A1-F6EECF244321}">
                <p14:modId xmlns:p14="http://schemas.microsoft.com/office/powerpoint/2010/main" val="3344841959"/>
              </p:ext>
            </p:extLst>
          </p:nvPr>
        </p:nvGraphicFramePr>
        <p:xfrm>
          <a:off x="268209" y="1255378"/>
          <a:ext cx="11566525" cy="4046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2712CAC-7EAB-4E3E-B066-83E1D627DD4F}"/>
              </a:ext>
            </a:extLst>
          </p:cNvPr>
          <p:cNvSpPr>
            <a:spLocks noGrp="1"/>
          </p:cNvSpPr>
          <p:nvPr>
            <p:ph type="body" sz="quarter" idx="10"/>
          </p:nvPr>
        </p:nvSpPr>
        <p:spPr/>
        <p:txBody>
          <a:bodyPr/>
          <a:lstStyle/>
          <a:p>
            <a:r>
              <a:rPr lang="en-US" dirty="0"/>
              <a:t>Notes: ρ is the correlation coefficient ranging from -1 to +1 where -1 indicates a perfectly negative correlation, +1 a perfectly positive correlation, and 0 no correlation. The estimates produced by the improvements LIRA model and the AHS-based benchmark have a correlation coefficient (</a:t>
            </a:r>
            <a:r>
              <a:rPr lang="el-GR" dirty="0"/>
              <a:t>ρ</a:t>
            </a:r>
            <a:r>
              <a:rPr lang="en-US" dirty="0"/>
              <a:t>) of 0.82 with a significance level (p-value) of 0.00. The significance level indicates the level of confidence that the correlation is not equal to zero, or the probability that the correlation coefficient would have arisen if the model estimates and home improvement spending were unrelated.</a:t>
            </a:r>
          </a:p>
          <a:p>
            <a:r>
              <a:rPr lang="en-US" dirty="0"/>
              <a:t>Source: Joint Center for Housing Studies and NBER.</a:t>
            </a:r>
          </a:p>
        </p:txBody>
      </p:sp>
    </p:spTree>
    <p:extLst>
      <p:ext uri="{BB962C8B-B14F-4D97-AF65-F5344CB8AC3E}">
        <p14:creationId xmlns:p14="http://schemas.microsoft.com/office/powerpoint/2010/main" val="106142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06859-0878-4C69-81FA-349F3EC0D196}"/>
              </a:ext>
            </a:extLst>
          </p:cNvPr>
          <p:cNvSpPr>
            <a:spLocks noGrp="1"/>
          </p:cNvSpPr>
          <p:nvPr>
            <p:ph type="title"/>
          </p:nvPr>
        </p:nvSpPr>
        <p:spPr/>
        <p:txBody>
          <a:bodyPr/>
          <a:lstStyle/>
          <a:p>
            <a:r>
              <a:rPr lang="en-US" dirty="0"/>
              <a:t>LIRA Maintenance Model Tracks Benchmark Closely, But Exaggerates Prior Downturn</a:t>
            </a:r>
          </a:p>
        </p:txBody>
      </p:sp>
      <p:graphicFrame>
        <p:nvGraphicFramePr>
          <p:cNvPr id="9" name="Content Placeholder 8">
            <a:extLst>
              <a:ext uri="{FF2B5EF4-FFF2-40B4-BE49-F238E27FC236}">
                <a16:creationId xmlns:a16="http://schemas.microsoft.com/office/drawing/2014/main" id="{95482333-D65C-473D-AA95-C16012E5D092}"/>
              </a:ext>
            </a:extLst>
          </p:cNvPr>
          <p:cNvGraphicFramePr>
            <a:graphicFrameLocks noGrp="1"/>
          </p:cNvGraphicFramePr>
          <p:nvPr>
            <p:ph idx="1"/>
            <p:extLst>
              <p:ext uri="{D42A27DB-BD31-4B8C-83A1-F6EECF244321}">
                <p14:modId xmlns:p14="http://schemas.microsoft.com/office/powerpoint/2010/main" val="2671115351"/>
              </p:ext>
            </p:extLst>
          </p:nvPr>
        </p:nvGraphicFramePr>
        <p:xfrm>
          <a:off x="268209" y="1327150"/>
          <a:ext cx="11566525" cy="40449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2712CAC-7EAB-4E3E-B066-83E1D627DD4F}"/>
              </a:ext>
            </a:extLst>
          </p:cNvPr>
          <p:cNvSpPr>
            <a:spLocks noGrp="1"/>
          </p:cNvSpPr>
          <p:nvPr>
            <p:ph type="body" sz="quarter" idx="10"/>
          </p:nvPr>
        </p:nvSpPr>
        <p:spPr/>
        <p:txBody>
          <a:bodyPr/>
          <a:lstStyle/>
          <a:p>
            <a:r>
              <a:rPr lang="en-US" dirty="0"/>
              <a:t>Notes: ρ is the correlation coefficient ranging from -1 to +1 where -1 indicates a perfectly negative correlation, +1 a perfectly positive correlation, and 0 no correlation. The estimates produced by the maintenance and repair LIRA model and the AHS-based benchmark have a correlation coefficient (</a:t>
            </a:r>
            <a:r>
              <a:rPr lang="el-GR" dirty="0"/>
              <a:t>ρ</a:t>
            </a:r>
            <a:r>
              <a:rPr lang="en-US" dirty="0"/>
              <a:t>) of 0.69 with a significance level (p-value) of 0.00. The significance level indicates the level of confidence that the correlation is not equal to zero, or the probability that the correlation coefficient would have arisen if the model estimates and home maintenance and repair spending were unrelated. </a:t>
            </a:r>
          </a:p>
          <a:p>
            <a:r>
              <a:rPr lang="en-US" dirty="0"/>
              <a:t>Source: Joint Center for Housing Studies and NBER.</a:t>
            </a:r>
          </a:p>
        </p:txBody>
      </p:sp>
    </p:spTree>
    <p:extLst>
      <p:ext uri="{BB962C8B-B14F-4D97-AF65-F5344CB8AC3E}">
        <p14:creationId xmlns:p14="http://schemas.microsoft.com/office/powerpoint/2010/main" val="206976475"/>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2881</TotalTime>
  <Words>406</Words>
  <Application>Microsoft Office PowerPoint</Application>
  <PresentationFormat>Widescreen</PresentationFormat>
  <Paragraphs>14</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JCHS 2019</vt:lpstr>
      <vt:lpstr>LIRA Improvements Model Tracks Benchmark Closely</vt:lpstr>
      <vt:lpstr>LIRA Maintenance Model Tracks Benchmark Closely, But Exaggerates Prior Downturn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Abbe H</dc:creator>
  <cp:lastModifiedBy>Will, Abbe H</cp:lastModifiedBy>
  <cp:revision>7</cp:revision>
  <dcterms:created xsi:type="dcterms:W3CDTF">2019-04-05T18:55:04Z</dcterms:created>
  <dcterms:modified xsi:type="dcterms:W3CDTF">2021-01-17T17:05:12Z</dcterms:modified>
</cp:coreProperties>
</file>