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charts/chart2.xml" ContentType="application/vnd.openxmlformats-officedocument.drawingml.chart+xml"/>
  <Override PartName="/ppt/notesSlides/notesSlide3.xml" ContentType="application/vnd.openxmlformats-officedocument.presentationml.notesSlide+xml"/>
  <Override PartName="/ppt/charts/chart3.xml" ContentType="application/vnd.openxmlformats-officedocument.drawingml.chart+xml"/>
  <Override PartName="/ppt/notesSlides/notesSlide4.xml" ContentType="application/vnd.openxmlformats-officedocument.presentationml.notesSlide+xml"/>
  <Override PartName="/ppt/charts/chart4.xml" ContentType="application/vnd.openxmlformats-officedocument.drawingml.chart+xml"/>
  <Override PartName="/ppt/notesSlides/notesSlide5.xml" ContentType="application/vnd.openxmlformats-officedocument.presentationml.notesSlide+xml"/>
  <Override PartName="/ppt/charts/chart5.xml" ContentType="application/vnd.openxmlformats-officedocument.drawingml.chart+xml"/>
  <Override PartName="/ppt/notesSlides/notesSlide6.xml" ContentType="application/vnd.openxmlformats-officedocument.presentationml.notesSlide+xml"/>
  <Override PartName="/ppt/charts/chart6.xml" ContentType="application/vnd.openxmlformats-officedocument.drawingml.chart+xml"/>
  <Override PartName="/ppt/notesSlides/notesSlide7.xml" ContentType="application/vnd.openxmlformats-officedocument.presentationml.notesSlide+xml"/>
  <Override PartName="/ppt/charts/chart7.xml" ContentType="application/vnd.openxmlformats-officedocument.drawingml.chart+xml"/>
  <Override PartName="/ppt/notesSlides/notesSlide8.xml" ContentType="application/vnd.openxmlformats-officedocument.presentationml.notesSlide+xml"/>
  <Override PartName="/ppt/charts/chart8.xml" ContentType="application/vnd.openxmlformats-officedocument.drawingml.chart+xml"/>
  <Override PartName="/ppt/notesSlides/notesSlide9.xml" ContentType="application/vnd.openxmlformats-officedocument.presentationml.notesSlide+xml"/>
  <Override PartName="/ppt/charts/chart9.xml" ContentType="application/vnd.openxmlformats-officedocument.drawingml.chart+xml"/>
  <Override PartName="/ppt/notesSlides/notesSlide10.xml" ContentType="application/vnd.openxmlformats-officedocument.presentationml.notesSlide+xml"/>
  <Override PartName="/ppt/charts/chart10.xml" ContentType="application/vnd.openxmlformats-officedocument.drawingml.chart+xml"/>
  <Override PartName="/ppt/notesSlides/notesSlide11.xml" ContentType="application/vnd.openxmlformats-officedocument.presentationml.notesSlide+xml"/>
  <Override PartName="/ppt/charts/chart11.xml" ContentType="application/vnd.openxmlformats-officedocument.drawingml.chart+xml"/>
  <Override PartName="/ppt/notesSlides/notesSlide12.xml" ContentType="application/vnd.openxmlformats-officedocument.presentationml.notesSlide+xml"/>
  <Override PartName="/ppt/charts/chart12.xml" ContentType="application/vnd.openxmlformats-officedocument.drawingml.chart+xml"/>
  <Override PartName="/ppt/notesSlides/notesSlide13.xml" ContentType="application/vnd.openxmlformats-officedocument.presentationml.notesSlide+xml"/>
  <Override PartName="/ppt/charts/chart13.xml" ContentType="application/vnd.openxmlformats-officedocument.drawingml.chart+xml"/>
  <Override PartName="/ppt/notesSlides/notesSlide14.xml" ContentType="application/vnd.openxmlformats-officedocument.presentationml.notesSlide+xml"/>
  <Override PartName="/ppt/charts/chart14.xml" ContentType="application/vnd.openxmlformats-officedocument.drawingml.chart+xml"/>
  <Override PartName="/ppt/notesSlides/notesSlide15.xml" ContentType="application/vnd.openxmlformats-officedocument.presentationml.notesSlide+xml"/>
  <Override PartName="/ppt/charts/chart15.xml" ContentType="application/vnd.openxmlformats-officedocument.drawingml.chart+xml"/>
  <Override PartName="/ppt/notesSlides/notesSlide16.xml" ContentType="application/vnd.openxmlformats-officedocument.presentationml.notesSlide+xml"/>
  <Override PartName="/ppt/charts/chart16.xml" ContentType="application/vnd.openxmlformats-officedocument.drawingml.chart+xml"/>
  <Override PartName="/ppt/notesSlides/notesSlide17.xml" ContentType="application/vnd.openxmlformats-officedocument.presentationml.notesSlide+xml"/>
  <Override PartName="/ppt/charts/chart17.xml" ContentType="application/vnd.openxmlformats-officedocument.drawingml.chart+xml"/>
  <Override PartName="/ppt/notesSlides/notesSlide18.xml" ContentType="application/vnd.openxmlformats-officedocument.presentationml.notesSlide+xml"/>
  <Override PartName="/ppt/charts/chart18.xml" ContentType="application/vnd.openxmlformats-officedocument.drawingml.chart+xml"/>
  <Override PartName="/ppt/notesSlides/notesSlide19.xml" ContentType="application/vnd.openxmlformats-officedocument.presentationml.notesSlide+xml"/>
  <Override PartName="/ppt/charts/chart19.xml" ContentType="application/vnd.openxmlformats-officedocument.drawingml.chart+xml"/>
  <Override PartName="/ppt/notesSlides/notesSlide20.xml" ContentType="application/vnd.openxmlformats-officedocument.presentationml.notesSlide+xml"/>
  <Override PartName="/ppt/charts/chart20.xml" ContentType="application/vnd.openxmlformats-officedocument.drawingml.chart+xml"/>
  <Override PartName="/ppt/notesSlides/notesSlide21.xml" ContentType="application/vnd.openxmlformats-officedocument.presentationml.notesSlide+xml"/>
  <Override PartName="/ppt/charts/chart21.xml" ContentType="application/vnd.openxmlformats-officedocument.drawingml.chart+xml"/>
  <Override PartName="/ppt/notesSlides/notesSlide22.xml" ContentType="application/vnd.openxmlformats-officedocument.presentationml.notesSlide+xml"/>
  <Override PartName="/ppt/charts/chart22.xml" ContentType="application/vnd.openxmlformats-officedocument.drawingml.chart+xml"/>
  <Override PartName="/ppt/notesSlides/notesSlide23.xml" ContentType="application/vnd.openxmlformats-officedocument.presentationml.notesSlide+xml"/>
  <Override PartName="/ppt/charts/chart23.xml" ContentType="application/vnd.openxmlformats-officedocument.drawingml.chart+xml"/>
  <Override PartName="/ppt/notesSlides/notesSlide24.xml" ContentType="application/vnd.openxmlformats-officedocument.presentationml.notesSlide+xml"/>
  <Override PartName="/ppt/charts/chart24.xml" ContentType="application/vnd.openxmlformats-officedocument.drawingml.chart+xml"/>
  <Override PartName="/ppt/notesSlides/notesSlide25.xml" ContentType="application/vnd.openxmlformats-officedocument.presentationml.notesSlide+xml"/>
  <Override PartName="/ppt/charts/chart25.xml" ContentType="application/vnd.openxmlformats-officedocument.drawingml.chart+xml"/>
  <Override PartName="/ppt/notesSlides/notesSlide26.xml" ContentType="application/vnd.openxmlformats-officedocument.presentationml.notesSlide+xml"/>
  <Override PartName="/ppt/charts/chart26.xml" ContentType="application/vnd.openxmlformats-officedocument.drawingml.chart+xml"/>
  <Override PartName="/ppt/notesSlides/notesSlide27.xml" ContentType="application/vnd.openxmlformats-officedocument.presentationml.notesSlide+xml"/>
  <Override PartName="/ppt/charts/chart27.xml" ContentType="application/vnd.openxmlformats-officedocument.drawingml.chart+xml"/>
  <Override PartName="/ppt/notesSlides/notesSlide28.xml" ContentType="application/vnd.openxmlformats-officedocument.presentationml.notesSlide+xml"/>
  <Override PartName="/ppt/charts/chart28.xml" ContentType="application/vnd.openxmlformats-officedocument.drawingml.chart+xml"/>
  <Override PartName="/ppt/notesSlides/notesSlide29.xml" ContentType="application/vnd.openxmlformats-officedocument.presentationml.notesSlide+xml"/>
  <Override PartName="/ppt/charts/chart29.xml" ContentType="application/vnd.openxmlformats-officedocument.drawingml.chart+xml"/>
  <Override PartName="/ppt/notesSlides/notesSlide30.xml" ContentType="application/vnd.openxmlformats-officedocument.presentationml.notesSlide+xml"/>
  <Override PartName="/ppt/charts/chart30.xml" ContentType="application/vnd.openxmlformats-officedocument.drawingml.chart+xml"/>
  <Override PartName="/ppt/notesSlides/notesSlide31.xml" ContentType="application/vnd.openxmlformats-officedocument.presentationml.notesSlide+xml"/>
  <Override PartName="/ppt/charts/chart31.xml" ContentType="application/vnd.openxmlformats-officedocument.drawingml.chart+xml"/>
  <Override PartName="/ppt/notesSlides/notesSlide32.xml" ContentType="application/vnd.openxmlformats-officedocument.presentationml.notesSlide+xml"/>
  <Override PartName="/ppt/charts/chart32.xml" ContentType="application/vnd.openxmlformats-officedocument.drawingml.chart+xml"/>
  <Override PartName="/ppt/notesSlides/notesSlide33.xml" ContentType="application/vnd.openxmlformats-officedocument.presentationml.notesSlide+xml"/>
  <Override PartName="/ppt/charts/chart33.xml" ContentType="application/vnd.openxmlformats-officedocument.drawingml.chart+xml"/>
  <Override PartName="/ppt/notesSlides/notesSlide34.xml" ContentType="application/vnd.openxmlformats-officedocument.presentationml.notesSlide+xml"/>
  <Override PartName="/ppt/charts/chart34.xml" ContentType="application/vnd.openxmlformats-officedocument.drawingml.chart+xml"/>
  <Override PartName="/ppt/notesSlides/notesSlide35.xml" ContentType="application/vnd.openxmlformats-officedocument.presentationml.notesSlide+xml"/>
  <Override PartName="/ppt/charts/chart35.xml" ContentType="application/vnd.openxmlformats-officedocument.drawingml.chart+xml"/>
  <Override PartName="/ppt/notesSlides/notesSlide36.xml" ContentType="application/vnd.openxmlformats-officedocument.presentationml.notesSlide+xml"/>
  <Override PartName="/ppt/charts/chart36.xml" ContentType="application/vnd.openxmlformats-officedocument.drawingml.chart+xml"/>
  <Override PartName="/ppt/charts/chart37.xml" ContentType="application/vnd.openxmlformats-officedocument.drawingml.chart+xml"/>
  <Override PartName="/ppt/charts/chart38.xml" ContentType="application/vnd.openxmlformats-officedocument.drawingml.chart+xml"/>
  <Override PartName="/ppt/charts/chart39.xml" ContentType="application/vnd.openxmlformats-officedocument.drawingml.chart+xml"/>
  <Override PartName="/ppt/notesSlides/notesSlide37.xml" ContentType="application/vnd.openxmlformats-officedocument.presentationml.notesSlide+xml"/>
  <Override PartName="/ppt/charts/chart40.xml" ContentType="application/vnd.openxmlformats-officedocument.drawingml.chart+xml"/>
  <Override PartName="/ppt/charts/chart41.xml" ContentType="application/vnd.openxmlformats-officedocument.drawingml.chart+xml"/>
  <Override PartName="/ppt/charts/chart42.xml" ContentType="application/vnd.openxmlformats-officedocument.drawingml.chart+xml"/>
  <Override PartName="/ppt/charts/chart43.xml" ContentType="application/vnd.openxmlformats-officedocument.drawingml.chart+xml"/>
  <Override PartName="/ppt/charts/chart44.xml" ContentType="application/vnd.openxmlformats-officedocument.drawingml.chart+xml"/>
  <Override PartName="/ppt/charts/chart45.xml" ContentType="application/vnd.openxmlformats-officedocument.drawingml.chart+xml"/>
  <Override PartName="/ppt/charts/chart46.xml" ContentType="application/vnd.openxmlformats-officedocument.drawingml.chart+xml"/>
  <Override PartName="/ppt/charts/chart47.xml" ContentType="application/vnd.openxmlformats-officedocument.drawingml.chart+xml"/>
  <Override PartName="/ppt/charts/chart48.xml" ContentType="application/vnd.openxmlformats-officedocument.drawingml.chart+xml"/>
  <Override PartName="/ppt/charts/chart49.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charts/chart50.xml" ContentType="application/vnd.openxmlformats-officedocument.drawingml.chart+xml"/>
  <Override PartName="/ppt/theme/themeOverride2.xml" ContentType="application/vnd.openxmlformats-officedocument.themeOverride+xml"/>
  <Override PartName="/ppt/drawings/drawing2.xml" ContentType="application/vnd.openxmlformats-officedocument.drawingml.chartshapes+xml"/>
  <Override PartName="/ppt/charts/chart51.xml" ContentType="application/vnd.openxmlformats-officedocument.drawingml.chart+xml"/>
  <Override PartName="/ppt/theme/themeOverride3.xml" ContentType="application/vnd.openxmlformats-officedocument.themeOverride+xml"/>
  <Override PartName="/ppt/drawings/drawing3.xml" ContentType="application/vnd.openxmlformats-officedocument.drawingml.chartshapes+xml"/>
  <Override PartName="/ppt/charts/chart52.xml" ContentType="application/vnd.openxmlformats-officedocument.drawingml.chart+xml"/>
  <Override PartName="/ppt/theme/themeOverride4.xml" ContentType="application/vnd.openxmlformats-officedocument.themeOverride+xml"/>
  <Override PartName="/ppt/drawings/drawing4.xml" ContentType="application/vnd.openxmlformats-officedocument.drawingml.chartshapes+xml"/>
  <Override PartName="/ppt/notesSlides/notesSlide38.xml" ContentType="application/vnd.openxmlformats-officedocument.presentationml.notesSlide+xml"/>
  <Override PartName="/ppt/charts/chart53.xml" ContentType="application/vnd.openxmlformats-officedocument.drawingml.chart+xml"/>
  <Override PartName="/ppt/theme/themeOverride5.xml" ContentType="application/vnd.openxmlformats-officedocument.themeOverride+xml"/>
  <Override PartName="/ppt/drawings/drawing5.xml" ContentType="application/vnd.openxmlformats-officedocument.drawingml.chartshapes+xml"/>
  <Override PartName="/ppt/notesSlides/notesSlide39.xml" ContentType="application/vnd.openxmlformats-officedocument.presentationml.notesSlide+xml"/>
  <Override PartName="/ppt/charts/chart54.xml" ContentType="application/vnd.openxmlformats-officedocument.drawingml.chart+xml"/>
  <Override PartName="/ppt/theme/themeOverride6.xml" ContentType="application/vnd.openxmlformats-officedocument.themeOverride+xml"/>
  <Override PartName="/ppt/drawings/drawing6.xml" ContentType="application/vnd.openxmlformats-officedocument.drawingml.chartshapes+xml"/>
  <Override PartName="/ppt/notesSlides/notesSlide40.xml" ContentType="application/vnd.openxmlformats-officedocument.presentationml.notesSlide+xml"/>
  <Override PartName="/ppt/charts/chart55.xml" ContentType="application/vnd.openxmlformats-officedocument.drawingml.chart+xml"/>
  <Override PartName="/ppt/theme/themeOverride7.xml" ContentType="application/vnd.openxmlformats-officedocument.themeOverride+xml"/>
  <Override PartName="/ppt/drawings/drawing7.xml" ContentType="application/vnd.openxmlformats-officedocument.drawingml.chartshapes+xml"/>
  <Override PartName="/ppt/notesSlides/notesSlide41.xml" ContentType="application/vnd.openxmlformats-officedocument.presentationml.notesSlide+xml"/>
  <Override PartName="/ppt/charts/chart56.xml" ContentType="application/vnd.openxmlformats-officedocument.drawingml.chart+xml"/>
  <Override PartName="/ppt/theme/themeOverride8.xml" ContentType="application/vnd.openxmlformats-officedocument.themeOverride+xml"/>
  <Override PartName="/ppt/drawings/drawing8.xml" ContentType="application/vnd.openxmlformats-officedocument.drawingml.chartshapes+xml"/>
  <Override PartName="/ppt/notesSlides/notesSlide42.xml" ContentType="application/vnd.openxmlformats-officedocument.presentationml.notesSlide+xml"/>
  <Override PartName="/ppt/charts/chart57.xml" ContentType="application/vnd.openxmlformats-officedocument.drawingml.chart+xml"/>
  <Override PartName="/ppt/theme/themeOverride9.xml" ContentType="application/vnd.openxmlformats-officedocument.themeOverride+xml"/>
  <Override PartName="/ppt/drawings/drawing9.xml" ContentType="application/vnd.openxmlformats-officedocument.drawingml.chartshapes+xml"/>
  <Override PartName="/ppt/notesSlides/notesSlide43.xml" ContentType="application/vnd.openxmlformats-officedocument.presentationml.notesSlide+xml"/>
  <Override PartName="/ppt/charts/chart58.xml" ContentType="application/vnd.openxmlformats-officedocument.drawingml.chart+xml"/>
  <Override PartName="/ppt/theme/themeOverride10.xml" ContentType="application/vnd.openxmlformats-officedocument.themeOverride+xml"/>
  <Override PartName="/ppt/drawings/drawing10.xml" ContentType="application/vnd.openxmlformats-officedocument.drawingml.chartshapes+xml"/>
  <Override PartName="/ppt/notesSlides/notesSlide44.xml" ContentType="application/vnd.openxmlformats-officedocument.presentationml.notesSlide+xml"/>
  <Override PartName="/ppt/charts/chart59.xml" ContentType="application/vnd.openxmlformats-officedocument.drawingml.chart+xml"/>
  <Override PartName="/ppt/theme/themeOverride11.xml" ContentType="application/vnd.openxmlformats-officedocument.themeOverride+xml"/>
  <Override PartName="/ppt/drawings/drawing11.xml" ContentType="application/vnd.openxmlformats-officedocument.drawingml.chartshapes+xml"/>
  <Override PartName="/ppt/notesSlides/notesSlide45.xml" ContentType="application/vnd.openxmlformats-officedocument.presentationml.notesSlide+xml"/>
  <Override PartName="/ppt/charts/chart60.xml" ContentType="application/vnd.openxmlformats-officedocument.drawingml.chart+xml"/>
  <Override PartName="/ppt/theme/themeOverride12.xml" ContentType="application/vnd.openxmlformats-officedocument.themeOverride+xml"/>
  <Override PartName="/ppt/drawings/drawing12.xml" ContentType="application/vnd.openxmlformats-officedocument.drawingml.chartshapes+xml"/>
  <Override PartName="/ppt/notesSlides/notesSlide46.xml" ContentType="application/vnd.openxmlformats-officedocument.presentationml.notesSlide+xml"/>
  <Override PartName="/ppt/charts/chart61.xml" ContentType="application/vnd.openxmlformats-officedocument.drawingml.chart+xml"/>
  <Override PartName="/ppt/theme/themeOverride13.xml" ContentType="application/vnd.openxmlformats-officedocument.themeOverride+xml"/>
  <Override PartName="/ppt/drawings/drawing13.xml" ContentType="application/vnd.openxmlformats-officedocument.drawingml.chartshapes+xml"/>
  <Override PartName="/ppt/notesSlides/notesSlide47.xml" ContentType="application/vnd.openxmlformats-officedocument.presentationml.notesSlide+xml"/>
  <Override PartName="/ppt/charts/chart62.xml" ContentType="application/vnd.openxmlformats-officedocument.drawingml.chart+xml"/>
  <Override PartName="/ppt/theme/themeOverride14.xml" ContentType="application/vnd.openxmlformats-officedocument.themeOverride+xml"/>
  <Override PartName="/ppt/drawings/drawing14.xml" ContentType="application/vnd.openxmlformats-officedocument.drawingml.chartshapes+xml"/>
  <Override PartName="/ppt/notesSlides/notesSlide48.xml" ContentType="application/vnd.openxmlformats-officedocument.presentationml.notesSlide+xml"/>
  <Override PartName="/ppt/charts/chart63.xml" ContentType="application/vnd.openxmlformats-officedocument.drawingml.chart+xml"/>
  <Override PartName="/ppt/theme/themeOverride15.xml" ContentType="application/vnd.openxmlformats-officedocument.themeOverride+xml"/>
  <Override PartName="/ppt/drawings/drawing15.xml" ContentType="application/vnd.openxmlformats-officedocument.drawingml.chartshapes+xml"/>
  <Override PartName="/ppt/notesSlides/notesSlide49.xml" ContentType="application/vnd.openxmlformats-officedocument.presentationml.notesSlide+xml"/>
  <Override PartName="/ppt/charts/chart64.xml" ContentType="application/vnd.openxmlformats-officedocument.drawingml.chart+xml"/>
  <Override PartName="/ppt/theme/themeOverride16.xml" ContentType="application/vnd.openxmlformats-officedocument.themeOverride+xml"/>
  <Override PartName="/ppt/drawings/drawing16.xml" ContentType="application/vnd.openxmlformats-officedocument.drawingml.chartshapes+xml"/>
  <Override PartName="/ppt/notesSlides/notesSlide50.xml" ContentType="application/vnd.openxmlformats-officedocument.presentationml.notesSlide+xml"/>
  <Override PartName="/ppt/charts/chart65.xml" ContentType="application/vnd.openxmlformats-officedocument.drawingml.chart+xml"/>
  <Override PartName="/ppt/theme/themeOverride17.xml" ContentType="application/vnd.openxmlformats-officedocument.themeOverride+xml"/>
  <Override PartName="/ppt/drawings/drawing17.xml" ContentType="application/vnd.openxmlformats-officedocument.drawingml.chartshapes+xml"/>
  <Override PartName="/ppt/notesSlides/notesSlide51.xml" ContentType="application/vnd.openxmlformats-officedocument.presentationml.notesSlide+xml"/>
  <Override PartName="/ppt/charts/chart66.xml" ContentType="application/vnd.openxmlformats-officedocument.drawingml.chart+xml"/>
  <Override PartName="/ppt/theme/themeOverride18.xml" ContentType="application/vnd.openxmlformats-officedocument.themeOverride+xml"/>
  <Override PartName="/ppt/drawings/drawing18.xml" ContentType="application/vnd.openxmlformats-officedocument.drawingml.chartshapes+xml"/>
  <Override PartName="/ppt/notesSlides/notesSlide52.xml" ContentType="application/vnd.openxmlformats-officedocument.presentationml.notesSlide+xml"/>
  <Override PartName="/ppt/charts/chart67.xml" ContentType="application/vnd.openxmlformats-officedocument.drawingml.chart+xml"/>
  <Override PartName="/ppt/theme/themeOverride19.xml" ContentType="application/vnd.openxmlformats-officedocument.themeOverride+xml"/>
  <Override PartName="/ppt/drawings/drawing19.xml" ContentType="application/vnd.openxmlformats-officedocument.drawingml.chartshapes+xml"/>
  <Override PartName="/ppt/notesSlides/notesSlide53.xml" ContentType="application/vnd.openxmlformats-officedocument.presentationml.notesSlide+xml"/>
  <Override PartName="/ppt/charts/chart68.xml" ContentType="application/vnd.openxmlformats-officedocument.drawingml.chart+xml"/>
  <Override PartName="/ppt/theme/themeOverride20.xml" ContentType="application/vnd.openxmlformats-officedocument.themeOverride+xml"/>
  <Override PartName="/ppt/drawings/drawing20.xml" ContentType="application/vnd.openxmlformats-officedocument.drawingml.chartshapes+xml"/>
  <Override PartName="/ppt/notesSlides/notesSlide54.xml" ContentType="application/vnd.openxmlformats-officedocument.presentationml.notesSlide+xml"/>
  <Override PartName="/ppt/charts/chart69.xml" ContentType="application/vnd.openxmlformats-officedocument.drawingml.chart+xml"/>
  <Override PartName="/ppt/theme/themeOverride21.xml" ContentType="application/vnd.openxmlformats-officedocument.themeOverride+xml"/>
  <Override PartName="/ppt/drawings/drawing21.xml" ContentType="application/vnd.openxmlformats-officedocument.drawingml.chartshapes+xml"/>
  <Override PartName="/ppt/notesSlides/notesSlide55.xml" ContentType="application/vnd.openxmlformats-officedocument.presentationml.notesSlide+xml"/>
  <Override PartName="/ppt/charts/chart70.xml" ContentType="application/vnd.openxmlformats-officedocument.drawingml.chart+xml"/>
  <Override PartName="/ppt/theme/themeOverride22.xml" ContentType="application/vnd.openxmlformats-officedocument.themeOverride+xml"/>
  <Override PartName="/ppt/drawings/drawing22.xml" ContentType="application/vnd.openxmlformats-officedocument.drawingml.chartshapes+xml"/>
  <Override PartName="/ppt/notesSlides/notesSlide56.xml" ContentType="application/vnd.openxmlformats-officedocument.presentationml.notesSlide+xml"/>
  <Override PartName="/ppt/charts/chart71.xml" ContentType="application/vnd.openxmlformats-officedocument.drawingml.chart+xml"/>
  <Override PartName="/ppt/theme/themeOverride23.xml" ContentType="application/vnd.openxmlformats-officedocument.themeOverride+xml"/>
  <Override PartName="/ppt/drawings/drawing23.xml" ContentType="application/vnd.openxmlformats-officedocument.drawingml.chartshapes+xml"/>
  <Override PartName="/ppt/notesSlides/notesSlide57.xml" ContentType="application/vnd.openxmlformats-officedocument.presentationml.notesSlide+xml"/>
  <Override PartName="/ppt/charts/chart72.xml" ContentType="application/vnd.openxmlformats-officedocument.drawingml.chart+xml"/>
  <Override PartName="/ppt/theme/themeOverride24.xml" ContentType="application/vnd.openxmlformats-officedocument.themeOverride+xml"/>
  <Override PartName="/ppt/drawings/drawing24.xml" ContentType="application/vnd.openxmlformats-officedocument.drawingml.chartshapes+xml"/>
  <Override PartName="/ppt/notesSlides/notesSlide58.xml" ContentType="application/vnd.openxmlformats-officedocument.presentationml.notesSlide+xml"/>
  <Override PartName="/ppt/charts/chart73.xml" ContentType="application/vnd.openxmlformats-officedocument.drawingml.chart+xml"/>
  <Override PartName="/ppt/theme/themeOverride25.xml" ContentType="application/vnd.openxmlformats-officedocument.themeOverride+xml"/>
  <Override PartName="/ppt/drawings/drawing25.xml" ContentType="application/vnd.openxmlformats-officedocument.drawingml.chartshapes+xml"/>
  <Override PartName="/ppt/notesSlides/notesSlide59.xml" ContentType="application/vnd.openxmlformats-officedocument.presentationml.notesSlide+xml"/>
  <Override PartName="/ppt/charts/chart74.xml" ContentType="application/vnd.openxmlformats-officedocument.drawingml.chart+xml"/>
  <Override PartName="/ppt/theme/themeOverride26.xml" ContentType="application/vnd.openxmlformats-officedocument.themeOverride+xml"/>
  <Override PartName="/ppt/drawings/drawing26.xml" ContentType="application/vnd.openxmlformats-officedocument.drawingml.chartshapes+xml"/>
  <Override PartName="/ppt/notesSlides/notesSlide60.xml" ContentType="application/vnd.openxmlformats-officedocument.presentationml.notesSlide+xml"/>
  <Override PartName="/ppt/charts/chart75.xml" ContentType="application/vnd.openxmlformats-officedocument.drawingml.chart+xml"/>
  <Override PartName="/ppt/theme/themeOverride27.xml" ContentType="application/vnd.openxmlformats-officedocument.themeOverride+xml"/>
  <Override PartName="/ppt/drawings/drawing27.xml" ContentType="application/vnd.openxmlformats-officedocument.drawingml.chartshapes+xml"/>
  <Override PartName="/ppt/notesSlides/notesSlide61.xml" ContentType="application/vnd.openxmlformats-officedocument.presentationml.notesSlide+xml"/>
  <Override PartName="/ppt/charts/chart76.xml" ContentType="application/vnd.openxmlformats-officedocument.drawingml.chart+xml"/>
  <Override PartName="/ppt/theme/themeOverride28.xml" ContentType="application/vnd.openxmlformats-officedocument.themeOverride+xml"/>
  <Override PartName="/ppt/drawings/drawing28.xml" ContentType="application/vnd.openxmlformats-officedocument.drawingml.chartshapes+xml"/>
  <Override PartName="/ppt/notesSlides/notesSlide62.xml" ContentType="application/vnd.openxmlformats-officedocument.presentationml.notesSlide+xml"/>
  <Override PartName="/ppt/charts/chart77.xml" ContentType="application/vnd.openxmlformats-officedocument.drawingml.chart+xml"/>
  <Override PartName="/ppt/theme/themeOverride29.xml" ContentType="application/vnd.openxmlformats-officedocument.themeOverride+xml"/>
  <Override PartName="/ppt/drawings/drawing29.xml" ContentType="application/vnd.openxmlformats-officedocument.drawingml.chartshapes+xml"/>
  <Override PartName="/ppt/notesSlides/notesSlide63.xml" ContentType="application/vnd.openxmlformats-officedocument.presentationml.notesSlide+xml"/>
  <Override PartName="/ppt/charts/chart78.xml" ContentType="application/vnd.openxmlformats-officedocument.drawingml.chart+xml"/>
  <Override PartName="/ppt/theme/themeOverride30.xml" ContentType="application/vnd.openxmlformats-officedocument.themeOverride+xml"/>
  <Override PartName="/ppt/drawings/drawing30.xml" ContentType="application/vnd.openxmlformats-officedocument.drawingml.chartshape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4" r:id="rId11"/>
    <p:sldMasterId id="2147483675" r:id="rId12"/>
    <p:sldMasterId id="2147483687" r:id="rId13"/>
  </p:sldMasterIdLst>
  <p:notesMasterIdLst>
    <p:notesMasterId r:id="rId96"/>
  </p:notesMasterIdLst>
  <p:handoutMasterIdLst>
    <p:handoutMasterId r:id="rId97"/>
  </p:handoutMasterIdLst>
  <p:sldIdLst>
    <p:sldId id="305" r:id="rId14"/>
    <p:sldId id="306" r:id="rId15"/>
    <p:sldId id="260" r:id="rId16"/>
    <p:sldId id="261" r:id="rId17"/>
    <p:sldId id="262" r:id="rId18"/>
    <p:sldId id="263" r:id="rId19"/>
    <p:sldId id="264" r:id="rId20"/>
    <p:sldId id="308" r:id="rId21"/>
    <p:sldId id="265" r:id="rId22"/>
    <p:sldId id="266" r:id="rId23"/>
    <p:sldId id="267" r:id="rId24"/>
    <p:sldId id="268" r:id="rId25"/>
    <p:sldId id="269" r:id="rId26"/>
    <p:sldId id="270" r:id="rId27"/>
    <p:sldId id="271" r:id="rId28"/>
    <p:sldId id="272" r:id="rId29"/>
    <p:sldId id="273" r:id="rId30"/>
    <p:sldId id="274" r:id="rId31"/>
    <p:sldId id="275" r:id="rId32"/>
    <p:sldId id="276" r:id="rId33"/>
    <p:sldId id="277" r:id="rId34"/>
    <p:sldId id="278" r:id="rId35"/>
    <p:sldId id="279" r:id="rId36"/>
    <p:sldId id="280" r:id="rId37"/>
    <p:sldId id="283" r:id="rId38"/>
    <p:sldId id="281" r:id="rId39"/>
    <p:sldId id="282" r:id="rId40"/>
    <p:sldId id="284" r:id="rId41"/>
    <p:sldId id="285" r:id="rId42"/>
    <p:sldId id="286" r:id="rId43"/>
    <p:sldId id="287" r:id="rId44"/>
    <p:sldId id="288" r:id="rId45"/>
    <p:sldId id="289" r:id="rId46"/>
    <p:sldId id="290" r:id="rId47"/>
    <p:sldId id="291" r:id="rId48"/>
    <p:sldId id="292" r:id="rId49"/>
    <p:sldId id="293" r:id="rId50"/>
    <p:sldId id="294" r:id="rId51"/>
    <p:sldId id="295" r:id="rId52"/>
    <p:sldId id="307" r:id="rId53"/>
    <p:sldId id="296" r:id="rId54"/>
    <p:sldId id="297" r:id="rId55"/>
    <p:sldId id="298" r:id="rId56"/>
    <p:sldId id="299" r:id="rId57"/>
    <p:sldId id="300" r:id="rId58"/>
    <p:sldId id="301" r:id="rId59"/>
    <p:sldId id="302" r:id="rId60"/>
    <p:sldId id="303" r:id="rId61"/>
    <p:sldId id="304" r:id="rId62"/>
    <p:sldId id="309" r:id="rId63"/>
    <p:sldId id="310" r:id="rId64"/>
    <p:sldId id="311" r:id="rId65"/>
    <p:sldId id="312" r:id="rId66"/>
    <p:sldId id="313" r:id="rId67"/>
    <p:sldId id="314" r:id="rId68"/>
    <p:sldId id="315" r:id="rId69"/>
    <p:sldId id="316" r:id="rId70"/>
    <p:sldId id="317" r:id="rId71"/>
    <p:sldId id="318" r:id="rId72"/>
    <p:sldId id="319" r:id="rId73"/>
    <p:sldId id="320" r:id="rId74"/>
    <p:sldId id="321" r:id="rId75"/>
    <p:sldId id="322" r:id="rId76"/>
    <p:sldId id="323" r:id="rId77"/>
    <p:sldId id="324" r:id="rId78"/>
    <p:sldId id="325" r:id="rId79"/>
    <p:sldId id="326" r:id="rId80"/>
    <p:sldId id="327" r:id="rId81"/>
    <p:sldId id="328" r:id="rId82"/>
    <p:sldId id="329" r:id="rId83"/>
    <p:sldId id="1368" r:id="rId84"/>
    <p:sldId id="1369" r:id="rId85"/>
    <p:sldId id="1370" r:id="rId86"/>
    <p:sldId id="1371" r:id="rId87"/>
    <p:sldId id="1372" r:id="rId88"/>
    <p:sldId id="1373" r:id="rId89"/>
    <p:sldId id="1377" r:id="rId90"/>
    <p:sldId id="1379" r:id="rId91"/>
    <p:sldId id="1381" r:id="rId92"/>
    <p:sldId id="1383" r:id="rId93"/>
    <p:sldId id="1382" r:id="rId94"/>
    <p:sldId id="1386" r:id="rId95"/>
  </p:sldIdLst>
  <p:sldSz cx="12192000" cy="6858000"/>
  <p:notesSz cx="6997700" cy="9283700"/>
  <p:defaultTextStyle>
    <a:defPPr>
      <a:defRPr lang="en-US"/>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4">
          <p15:clr>
            <a:srgbClr val="A4A3A4"/>
          </p15:clr>
        </p15:guide>
        <p15:guide id="2" pos="22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828A6A-22E2-4826-9463-893F523E623D}" v="1" dt="2026-07-20T14:40:07.7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0595" autoAdjust="0"/>
  </p:normalViewPr>
  <p:slideViewPr>
    <p:cSldViewPr snapToGrid="0">
      <p:cViewPr varScale="1">
        <p:scale>
          <a:sx n="46" d="100"/>
          <a:sy n="46" d="100"/>
        </p:scale>
        <p:origin x="1038" y="42"/>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924"/>
        <p:guide pos="22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21" Type="http://schemas.openxmlformats.org/officeDocument/2006/relationships/slide" Target="slides/slide8.xml"/><Relationship Id="rId42" Type="http://schemas.openxmlformats.org/officeDocument/2006/relationships/slide" Target="slides/slide29.xml"/><Relationship Id="rId47" Type="http://schemas.openxmlformats.org/officeDocument/2006/relationships/slide" Target="slides/slide34.xml"/><Relationship Id="rId63" Type="http://schemas.openxmlformats.org/officeDocument/2006/relationships/slide" Target="slides/slide50.xml"/><Relationship Id="rId68" Type="http://schemas.openxmlformats.org/officeDocument/2006/relationships/slide" Target="slides/slide55.xml"/><Relationship Id="rId84" Type="http://schemas.openxmlformats.org/officeDocument/2006/relationships/slide" Target="slides/slide71.xml"/><Relationship Id="rId89" Type="http://schemas.openxmlformats.org/officeDocument/2006/relationships/slide" Target="slides/slide76.xml"/><Relationship Id="rId16" Type="http://schemas.openxmlformats.org/officeDocument/2006/relationships/slide" Target="slides/slide3.xml"/><Relationship Id="rId11" Type="http://schemas.openxmlformats.org/officeDocument/2006/relationships/slideMaster" Target="slideMasters/slideMaster1.xml"/><Relationship Id="rId32" Type="http://schemas.openxmlformats.org/officeDocument/2006/relationships/slide" Target="slides/slide19.xml"/><Relationship Id="rId37" Type="http://schemas.openxmlformats.org/officeDocument/2006/relationships/slide" Target="slides/slide24.xml"/><Relationship Id="rId53" Type="http://schemas.openxmlformats.org/officeDocument/2006/relationships/slide" Target="slides/slide40.xml"/><Relationship Id="rId58" Type="http://schemas.openxmlformats.org/officeDocument/2006/relationships/slide" Target="slides/slide45.xml"/><Relationship Id="rId74" Type="http://schemas.openxmlformats.org/officeDocument/2006/relationships/slide" Target="slides/slide61.xml"/><Relationship Id="rId79" Type="http://schemas.openxmlformats.org/officeDocument/2006/relationships/slide" Target="slides/slide66.xml"/><Relationship Id="rId102" Type="http://schemas.microsoft.com/office/2016/11/relationships/changesInfo" Target="changesInfos/changesInfo1.xml"/><Relationship Id="rId5" Type="http://schemas.openxmlformats.org/officeDocument/2006/relationships/customXml" Target="../customXml/item5.xml"/><Relationship Id="rId90" Type="http://schemas.openxmlformats.org/officeDocument/2006/relationships/slide" Target="slides/slide77.xml"/><Relationship Id="rId95" Type="http://schemas.openxmlformats.org/officeDocument/2006/relationships/slide" Target="slides/slide82.xml"/><Relationship Id="rId22" Type="http://schemas.openxmlformats.org/officeDocument/2006/relationships/slide" Target="slides/slide9.xml"/><Relationship Id="rId27" Type="http://schemas.openxmlformats.org/officeDocument/2006/relationships/slide" Target="slides/slide14.xml"/><Relationship Id="rId43" Type="http://schemas.openxmlformats.org/officeDocument/2006/relationships/slide" Target="slides/slide30.xml"/><Relationship Id="rId48" Type="http://schemas.openxmlformats.org/officeDocument/2006/relationships/slide" Target="slides/slide35.xml"/><Relationship Id="rId64" Type="http://schemas.openxmlformats.org/officeDocument/2006/relationships/slide" Target="slides/slide51.xml"/><Relationship Id="rId69" Type="http://schemas.openxmlformats.org/officeDocument/2006/relationships/slide" Target="slides/slide56.xml"/><Relationship Id="rId80" Type="http://schemas.openxmlformats.org/officeDocument/2006/relationships/slide" Target="slides/slide67.xml"/><Relationship Id="rId85" Type="http://schemas.openxmlformats.org/officeDocument/2006/relationships/slide" Target="slides/slide72.xml"/><Relationship Id="rId12" Type="http://schemas.openxmlformats.org/officeDocument/2006/relationships/slideMaster" Target="slideMasters/slideMaster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slide" Target="slides/slide54.xml"/><Relationship Id="rId103" Type="http://schemas.microsoft.com/office/2015/10/relationships/revisionInfo" Target="revisionInfo.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openxmlformats.org/officeDocument/2006/relationships/slide" Target="slides/slide57.xml"/><Relationship Id="rId75" Type="http://schemas.openxmlformats.org/officeDocument/2006/relationships/slide" Target="slides/slide62.xml"/><Relationship Id="rId83" Type="http://schemas.openxmlformats.org/officeDocument/2006/relationships/slide" Target="slides/slide70.xml"/><Relationship Id="rId88" Type="http://schemas.openxmlformats.org/officeDocument/2006/relationships/slide" Target="slides/slide75.xml"/><Relationship Id="rId91" Type="http://schemas.openxmlformats.org/officeDocument/2006/relationships/slide" Target="slides/slide78.xml"/><Relationship Id="rId96"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10" Type="http://schemas.openxmlformats.org/officeDocument/2006/relationships/customXml" Target="../customXml/item10.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slide" Target="slides/slide52.xml"/><Relationship Id="rId73" Type="http://schemas.openxmlformats.org/officeDocument/2006/relationships/slide" Target="slides/slide60.xml"/><Relationship Id="rId78" Type="http://schemas.openxmlformats.org/officeDocument/2006/relationships/slide" Target="slides/slide65.xml"/><Relationship Id="rId81" Type="http://schemas.openxmlformats.org/officeDocument/2006/relationships/slide" Target="slides/slide68.xml"/><Relationship Id="rId86" Type="http://schemas.openxmlformats.org/officeDocument/2006/relationships/slide" Target="slides/slide73.xml"/><Relationship Id="rId94" Type="http://schemas.openxmlformats.org/officeDocument/2006/relationships/slide" Target="slides/slide81.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slideMaster" Target="slideMasters/slideMaster3.xml"/><Relationship Id="rId18" Type="http://schemas.openxmlformats.org/officeDocument/2006/relationships/slide" Target="slides/slide5.xml"/><Relationship Id="rId39" Type="http://schemas.openxmlformats.org/officeDocument/2006/relationships/slide" Target="slides/slide26.xml"/><Relationship Id="rId34" Type="http://schemas.openxmlformats.org/officeDocument/2006/relationships/slide" Target="slides/slide21.xml"/><Relationship Id="rId50" Type="http://schemas.openxmlformats.org/officeDocument/2006/relationships/slide" Target="slides/slide37.xml"/><Relationship Id="rId55" Type="http://schemas.openxmlformats.org/officeDocument/2006/relationships/slide" Target="slides/slide42.xml"/><Relationship Id="rId76" Type="http://schemas.openxmlformats.org/officeDocument/2006/relationships/slide" Target="slides/slide63.xml"/><Relationship Id="rId97" Type="http://schemas.openxmlformats.org/officeDocument/2006/relationships/handoutMaster" Target="handoutMasters/handoutMaster1.xml"/><Relationship Id="rId7" Type="http://schemas.openxmlformats.org/officeDocument/2006/relationships/customXml" Target="../customXml/item7.xml"/><Relationship Id="rId71" Type="http://schemas.openxmlformats.org/officeDocument/2006/relationships/slide" Target="slides/slide58.xml"/><Relationship Id="rId92" Type="http://schemas.openxmlformats.org/officeDocument/2006/relationships/slide" Target="slides/slide79.xml"/><Relationship Id="rId2" Type="http://schemas.openxmlformats.org/officeDocument/2006/relationships/customXml" Target="../customXml/item2.xml"/><Relationship Id="rId29" Type="http://schemas.openxmlformats.org/officeDocument/2006/relationships/slide" Target="slides/slide16.xml"/><Relationship Id="rId24" Type="http://schemas.openxmlformats.org/officeDocument/2006/relationships/slide" Target="slides/slide11.xml"/><Relationship Id="rId40" Type="http://schemas.openxmlformats.org/officeDocument/2006/relationships/slide" Target="slides/slide27.xml"/><Relationship Id="rId45" Type="http://schemas.openxmlformats.org/officeDocument/2006/relationships/slide" Target="slides/slide32.xml"/><Relationship Id="rId66" Type="http://schemas.openxmlformats.org/officeDocument/2006/relationships/slide" Target="slides/slide53.xml"/><Relationship Id="rId87" Type="http://schemas.openxmlformats.org/officeDocument/2006/relationships/slide" Target="slides/slide74.xml"/><Relationship Id="rId61" Type="http://schemas.openxmlformats.org/officeDocument/2006/relationships/slide" Target="slides/slide48.xml"/><Relationship Id="rId82" Type="http://schemas.openxmlformats.org/officeDocument/2006/relationships/slide" Target="slides/slide69.xml"/><Relationship Id="rId19" Type="http://schemas.openxmlformats.org/officeDocument/2006/relationships/slide" Target="slides/slide6.xml"/><Relationship Id="rId14" Type="http://schemas.openxmlformats.org/officeDocument/2006/relationships/slide" Target="slides/slide1.xml"/><Relationship Id="rId30" Type="http://schemas.openxmlformats.org/officeDocument/2006/relationships/slide" Target="slides/slide17.xml"/><Relationship Id="rId35" Type="http://schemas.openxmlformats.org/officeDocument/2006/relationships/slide" Target="slides/slide22.xml"/><Relationship Id="rId56" Type="http://schemas.openxmlformats.org/officeDocument/2006/relationships/slide" Target="slides/slide43.xml"/><Relationship Id="rId77" Type="http://schemas.openxmlformats.org/officeDocument/2006/relationships/slide" Target="slides/slide64.xml"/><Relationship Id="rId100" Type="http://schemas.openxmlformats.org/officeDocument/2006/relationships/theme" Target="theme/theme1.xml"/><Relationship Id="rId8" Type="http://schemas.openxmlformats.org/officeDocument/2006/relationships/customXml" Target="../customXml/item8.xml"/><Relationship Id="rId51" Type="http://schemas.openxmlformats.org/officeDocument/2006/relationships/slide" Target="slides/slide38.xml"/><Relationship Id="rId72" Type="http://schemas.openxmlformats.org/officeDocument/2006/relationships/slide" Target="slides/slide59.xml"/><Relationship Id="rId93" Type="http://schemas.openxmlformats.org/officeDocument/2006/relationships/slide" Target="slides/slide80.xml"/><Relationship Id="rId98" Type="http://schemas.openxmlformats.org/officeDocument/2006/relationships/presProps" Target="presProps.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edeen, Sophia" userId="fb8ba8c3-7e1b-4782-9e4a-8d94893ff152" providerId="ADAL" clId="{D2CAA9FA-977F-4DB4-AE97-A9F89814DEFC}"/>
    <pc:docChg chg="addSld modSld">
      <pc:chgData name="Wedeen, Sophia" userId="fb8ba8c3-7e1b-4782-9e4a-8d94893ff152" providerId="ADAL" clId="{D2CAA9FA-977F-4DB4-AE97-A9F89814DEFC}" dt="2026-07-20T14:40:07.698" v="0"/>
      <pc:docMkLst>
        <pc:docMk/>
      </pc:docMkLst>
      <pc:sldChg chg="add">
        <pc:chgData name="Wedeen, Sophia" userId="fb8ba8c3-7e1b-4782-9e4a-8d94893ff152" providerId="ADAL" clId="{D2CAA9FA-977F-4DB4-AE97-A9F89814DEFC}" dt="2026-07-20T14:40:07.698" v="0"/>
        <pc:sldMkLst>
          <pc:docMk/>
          <pc:sldMk cId="3285438186" sldId="1386"/>
        </pc:sldMkLst>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26.xlsx"/></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Worksheet28.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Excel_Worksheet29.xlsx"/></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Worksheet30.xlsx"/></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Excel_Worksheet31.xlsx"/></Relationships>
</file>

<file path=ppt/charts/_rels/chart33.xml.rels><?xml version="1.0" encoding="UTF-8" standalone="yes"?>
<Relationships xmlns="http://schemas.openxmlformats.org/package/2006/relationships"><Relationship Id="rId1" Type="http://schemas.openxmlformats.org/officeDocument/2006/relationships/package" Target="../embeddings/Microsoft_Excel_Worksheet32.xlsx"/></Relationships>
</file>

<file path=ppt/charts/_rels/chart34.xml.rels><?xml version="1.0" encoding="UTF-8" standalone="yes"?>
<Relationships xmlns="http://schemas.openxmlformats.org/package/2006/relationships"><Relationship Id="rId1" Type="http://schemas.openxmlformats.org/officeDocument/2006/relationships/package" Target="../embeddings/Microsoft_Excel_Worksheet33.xlsx"/></Relationships>
</file>

<file path=ppt/charts/_rels/chart35.xml.rels><?xml version="1.0" encoding="UTF-8" standalone="yes"?>
<Relationships xmlns="http://schemas.openxmlformats.org/package/2006/relationships"><Relationship Id="rId1" Type="http://schemas.openxmlformats.org/officeDocument/2006/relationships/package" Target="../embeddings/Microsoft_Excel_Worksheet34.xlsx"/></Relationships>
</file>

<file path=ppt/charts/_rels/chart36.xml.rels><?xml version="1.0" encoding="UTF-8" standalone="yes"?>
<Relationships xmlns="http://schemas.openxmlformats.org/package/2006/relationships"><Relationship Id="rId1" Type="http://schemas.openxmlformats.org/officeDocument/2006/relationships/package" Target="../embeddings/Microsoft_Excel_Worksheet35.xlsx"/></Relationships>
</file>

<file path=ppt/charts/_rels/chart37.xml.rels><?xml version="1.0" encoding="UTF-8" standalone="yes"?>
<Relationships xmlns="http://schemas.openxmlformats.org/package/2006/relationships"><Relationship Id="rId1" Type="http://schemas.openxmlformats.org/officeDocument/2006/relationships/package" Target="../embeddings/Microsoft_Excel_Worksheet36.xlsx"/></Relationships>
</file>

<file path=ppt/charts/_rels/chart38.xml.rels><?xml version="1.0" encoding="UTF-8" standalone="yes"?>
<Relationships xmlns="http://schemas.openxmlformats.org/package/2006/relationships"><Relationship Id="rId1" Type="http://schemas.openxmlformats.org/officeDocument/2006/relationships/package" Target="../embeddings/Microsoft_Excel_Worksheet37.xlsx"/></Relationships>
</file>

<file path=ppt/charts/_rels/chart39.xml.rels><?xml version="1.0" encoding="UTF-8" standalone="yes"?>
<Relationships xmlns="http://schemas.openxmlformats.org/package/2006/relationships"><Relationship Id="rId1" Type="http://schemas.openxmlformats.org/officeDocument/2006/relationships/package" Target="../embeddings/Microsoft_Excel_Worksheet38.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1" Type="http://schemas.openxmlformats.org/officeDocument/2006/relationships/package" Target="../embeddings/Microsoft_Excel_Worksheet39.xlsx"/></Relationships>
</file>

<file path=ppt/charts/_rels/chart41.xml.rels><?xml version="1.0" encoding="UTF-8" standalone="yes"?>
<Relationships xmlns="http://schemas.openxmlformats.org/package/2006/relationships"><Relationship Id="rId1" Type="http://schemas.openxmlformats.org/officeDocument/2006/relationships/package" Target="../embeddings/Microsoft_Excel_Worksheet40.xlsx"/></Relationships>
</file>

<file path=ppt/charts/_rels/chart42.xml.rels><?xml version="1.0" encoding="UTF-8" standalone="yes"?>
<Relationships xmlns="http://schemas.openxmlformats.org/package/2006/relationships"><Relationship Id="rId1" Type="http://schemas.openxmlformats.org/officeDocument/2006/relationships/package" Target="../embeddings/Microsoft_Excel_Worksheet41.xlsx"/></Relationships>
</file>

<file path=ppt/charts/_rels/chart43.xml.rels><?xml version="1.0" encoding="UTF-8" standalone="yes"?>
<Relationships xmlns="http://schemas.openxmlformats.org/package/2006/relationships"><Relationship Id="rId1" Type="http://schemas.openxmlformats.org/officeDocument/2006/relationships/package" Target="../embeddings/Microsoft_Excel_Worksheet42.xlsx"/></Relationships>
</file>

<file path=ppt/charts/_rels/chart44.xml.rels><?xml version="1.0" encoding="UTF-8" standalone="yes"?>
<Relationships xmlns="http://schemas.openxmlformats.org/package/2006/relationships"><Relationship Id="rId1" Type="http://schemas.openxmlformats.org/officeDocument/2006/relationships/package" Target="../embeddings/Microsoft_Excel_Worksheet43.xlsx"/></Relationships>
</file>

<file path=ppt/charts/_rels/chart45.xml.rels><?xml version="1.0" encoding="UTF-8" standalone="yes"?>
<Relationships xmlns="http://schemas.openxmlformats.org/package/2006/relationships"><Relationship Id="rId1" Type="http://schemas.openxmlformats.org/officeDocument/2006/relationships/package" Target="../embeddings/Microsoft_Excel_Worksheet44.xlsx"/></Relationships>
</file>

<file path=ppt/charts/_rels/chart46.xml.rels><?xml version="1.0" encoding="UTF-8" standalone="yes"?>
<Relationships xmlns="http://schemas.openxmlformats.org/package/2006/relationships"><Relationship Id="rId1" Type="http://schemas.openxmlformats.org/officeDocument/2006/relationships/package" Target="../embeddings/Microsoft_Excel_Worksheet45.xlsx"/></Relationships>
</file>

<file path=ppt/charts/_rels/chart47.xml.rels><?xml version="1.0" encoding="UTF-8" standalone="yes"?>
<Relationships xmlns="http://schemas.openxmlformats.org/package/2006/relationships"><Relationship Id="rId1" Type="http://schemas.openxmlformats.org/officeDocument/2006/relationships/package" Target="../embeddings/Microsoft_Excel_Worksheet46.xlsx"/></Relationships>
</file>

<file path=ppt/charts/_rels/chart48.xml.rels><?xml version="1.0" encoding="UTF-8" standalone="yes"?>
<Relationships xmlns="http://schemas.openxmlformats.org/package/2006/relationships"><Relationship Id="rId1" Type="http://schemas.openxmlformats.org/officeDocument/2006/relationships/package" Target="../embeddings/Microsoft_Excel_Worksheet47.xlsx"/></Relationships>
</file>

<file path=ppt/charts/_rels/chart49.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48.xlsx"/><Relationship Id="rId1" Type="http://schemas.openxmlformats.org/officeDocument/2006/relationships/themeOverride" Target="../theme/themeOverride1.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package" Target="../embeddings/Microsoft_Excel_Worksheet49.xlsx"/><Relationship Id="rId1" Type="http://schemas.openxmlformats.org/officeDocument/2006/relationships/themeOverride" Target="../theme/themeOverride2.xml"/></Relationships>
</file>

<file path=ppt/charts/_rels/chart51.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package" Target="../embeddings/Microsoft_Excel_Worksheet50.xlsx"/><Relationship Id="rId1" Type="http://schemas.openxmlformats.org/officeDocument/2006/relationships/themeOverride" Target="../theme/themeOverride3.xml"/></Relationships>
</file>

<file path=ppt/charts/_rels/chart52.xml.rels><?xml version="1.0" encoding="UTF-8" standalone="yes"?>
<Relationships xmlns="http://schemas.openxmlformats.org/package/2006/relationships"><Relationship Id="rId3" Type="http://schemas.openxmlformats.org/officeDocument/2006/relationships/chartUserShapes" Target="../drawings/drawing4.xml"/><Relationship Id="rId2" Type="http://schemas.openxmlformats.org/officeDocument/2006/relationships/package" Target="../embeddings/Microsoft_Excel_Worksheet51.xlsx"/><Relationship Id="rId1" Type="http://schemas.openxmlformats.org/officeDocument/2006/relationships/themeOverride" Target="../theme/themeOverride4.xml"/></Relationships>
</file>

<file path=ppt/charts/_rels/chart53.xml.rels><?xml version="1.0" encoding="UTF-8" standalone="yes"?>
<Relationships xmlns="http://schemas.openxmlformats.org/package/2006/relationships"><Relationship Id="rId3" Type="http://schemas.openxmlformats.org/officeDocument/2006/relationships/chartUserShapes" Target="../drawings/drawing5.xml"/><Relationship Id="rId2" Type="http://schemas.openxmlformats.org/officeDocument/2006/relationships/package" Target="../embeddings/Microsoft_Excel_Worksheet52.xlsx"/><Relationship Id="rId1" Type="http://schemas.openxmlformats.org/officeDocument/2006/relationships/themeOverride" Target="../theme/themeOverride5.xml"/></Relationships>
</file>

<file path=ppt/charts/_rels/chart54.xml.rels><?xml version="1.0" encoding="UTF-8" standalone="yes"?>
<Relationships xmlns="http://schemas.openxmlformats.org/package/2006/relationships"><Relationship Id="rId3" Type="http://schemas.openxmlformats.org/officeDocument/2006/relationships/chartUserShapes" Target="../drawings/drawing6.xml"/><Relationship Id="rId2" Type="http://schemas.openxmlformats.org/officeDocument/2006/relationships/package" Target="../embeddings/Microsoft_Excel_Worksheet53.xlsx"/><Relationship Id="rId1" Type="http://schemas.openxmlformats.org/officeDocument/2006/relationships/themeOverride" Target="../theme/themeOverride6.xml"/></Relationships>
</file>

<file path=ppt/charts/_rels/chart55.xml.rels><?xml version="1.0" encoding="UTF-8" standalone="yes"?>
<Relationships xmlns="http://schemas.openxmlformats.org/package/2006/relationships"><Relationship Id="rId3" Type="http://schemas.openxmlformats.org/officeDocument/2006/relationships/chartUserShapes" Target="../drawings/drawing7.xml"/><Relationship Id="rId2" Type="http://schemas.openxmlformats.org/officeDocument/2006/relationships/package" Target="../embeddings/Microsoft_Excel_Worksheet54.xlsx"/><Relationship Id="rId1" Type="http://schemas.openxmlformats.org/officeDocument/2006/relationships/themeOverride" Target="../theme/themeOverride7.xml"/></Relationships>
</file>

<file path=ppt/charts/_rels/chart56.xml.rels><?xml version="1.0" encoding="UTF-8" standalone="yes"?>
<Relationships xmlns="http://schemas.openxmlformats.org/package/2006/relationships"><Relationship Id="rId3" Type="http://schemas.openxmlformats.org/officeDocument/2006/relationships/chartUserShapes" Target="../drawings/drawing8.xml"/><Relationship Id="rId2" Type="http://schemas.openxmlformats.org/officeDocument/2006/relationships/package" Target="../embeddings/Microsoft_Excel_Worksheet55.xlsx"/><Relationship Id="rId1" Type="http://schemas.openxmlformats.org/officeDocument/2006/relationships/themeOverride" Target="../theme/themeOverride8.xml"/></Relationships>
</file>

<file path=ppt/charts/_rels/chart57.xml.rels><?xml version="1.0" encoding="UTF-8" standalone="yes"?>
<Relationships xmlns="http://schemas.openxmlformats.org/package/2006/relationships"><Relationship Id="rId3" Type="http://schemas.openxmlformats.org/officeDocument/2006/relationships/chartUserShapes" Target="../drawings/drawing9.xml"/><Relationship Id="rId2" Type="http://schemas.openxmlformats.org/officeDocument/2006/relationships/package" Target="../embeddings/Microsoft_Excel_Worksheet56.xlsx"/><Relationship Id="rId1" Type="http://schemas.openxmlformats.org/officeDocument/2006/relationships/themeOverride" Target="../theme/themeOverride9.xml"/></Relationships>
</file>

<file path=ppt/charts/_rels/chart58.xml.rels><?xml version="1.0" encoding="UTF-8" standalone="yes"?>
<Relationships xmlns="http://schemas.openxmlformats.org/package/2006/relationships"><Relationship Id="rId3" Type="http://schemas.openxmlformats.org/officeDocument/2006/relationships/chartUserShapes" Target="../drawings/drawing10.xml"/><Relationship Id="rId2" Type="http://schemas.openxmlformats.org/officeDocument/2006/relationships/package" Target="../embeddings/Microsoft_Excel_Worksheet57.xlsx"/><Relationship Id="rId1" Type="http://schemas.openxmlformats.org/officeDocument/2006/relationships/themeOverride" Target="../theme/themeOverride10.xml"/></Relationships>
</file>

<file path=ppt/charts/_rels/chart59.xml.rels><?xml version="1.0" encoding="UTF-8" standalone="yes"?>
<Relationships xmlns="http://schemas.openxmlformats.org/package/2006/relationships"><Relationship Id="rId3" Type="http://schemas.openxmlformats.org/officeDocument/2006/relationships/chartUserShapes" Target="../drawings/drawing11.xml"/><Relationship Id="rId2" Type="http://schemas.openxmlformats.org/officeDocument/2006/relationships/package" Target="../embeddings/Microsoft_Excel_Worksheet58.xlsx"/><Relationship Id="rId1" Type="http://schemas.openxmlformats.org/officeDocument/2006/relationships/themeOverride" Target="../theme/themeOverride11.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chartUserShapes" Target="../drawings/drawing12.xml"/><Relationship Id="rId2" Type="http://schemas.openxmlformats.org/officeDocument/2006/relationships/package" Target="../embeddings/Microsoft_Excel_Worksheet59.xlsx"/><Relationship Id="rId1" Type="http://schemas.openxmlformats.org/officeDocument/2006/relationships/themeOverride" Target="../theme/themeOverride12.xml"/></Relationships>
</file>

<file path=ppt/charts/_rels/chart61.xml.rels><?xml version="1.0" encoding="UTF-8" standalone="yes"?>
<Relationships xmlns="http://schemas.openxmlformats.org/package/2006/relationships"><Relationship Id="rId3" Type="http://schemas.openxmlformats.org/officeDocument/2006/relationships/chartUserShapes" Target="../drawings/drawing13.xml"/><Relationship Id="rId2" Type="http://schemas.openxmlformats.org/officeDocument/2006/relationships/package" Target="../embeddings/Microsoft_Excel_Worksheet60.xlsx"/><Relationship Id="rId1" Type="http://schemas.openxmlformats.org/officeDocument/2006/relationships/themeOverride" Target="../theme/themeOverride13.xml"/></Relationships>
</file>

<file path=ppt/charts/_rels/chart62.xml.rels><?xml version="1.0" encoding="UTF-8" standalone="yes"?>
<Relationships xmlns="http://schemas.openxmlformats.org/package/2006/relationships"><Relationship Id="rId3" Type="http://schemas.openxmlformats.org/officeDocument/2006/relationships/chartUserShapes" Target="../drawings/drawing14.xml"/><Relationship Id="rId2" Type="http://schemas.openxmlformats.org/officeDocument/2006/relationships/package" Target="../embeddings/Microsoft_Excel_Worksheet61.xlsx"/><Relationship Id="rId1" Type="http://schemas.openxmlformats.org/officeDocument/2006/relationships/themeOverride" Target="../theme/themeOverride14.xml"/></Relationships>
</file>

<file path=ppt/charts/_rels/chart63.xml.rels><?xml version="1.0" encoding="UTF-8" standalone="yes"?>
<Relationships xmlns="http://schemas.openxmlformats.org/package/2006/relationships"><Relationship Id="rId3" Type="http://schemas.openxmlformats.org/officeDocument/2006/relationships/chartUserShapes" Target="../drawings/drawing15.xml"/><Relationship Id="rId2" Type="http://schemas.openxmlformats.org/officeDocument/2006/relationships/package" Target="../embeddings/Microsoft_Excel_Worksheet62.xlsx"/><Relationship Id="rId1" Type="http://schemas.openxmlformats.org/officeDocument/2006/relationships/themeOverride" Target="../theme/themeOverride15.xml"/></Relationships>
</file>

<file path=ppt/charts/_rels/chart64.xml.rels><?xml version="1.0" encoding="UTF-8" standalone="yes"?>
<Relationships xmlns="http://schemas.openxmlformats.org/package/2006/relationships"><Relationship Id="rId3" Type="http://schemas.openxmlformats.org/officeDocument/2006/relationships/chartUserShapes" Target="../drawings/drawing16.xml"/><Relationship Id="rId2" Type="http://schemas.openxmlformats.org/officeDocument/2006/relationships/package" Target="../embeddings/Microsoft_Excel_Worksheet63.xlsx"/><Relationship Id="rId1" Type="http://schemas.openxmlformats.org/officeDocument/2006/relationships/themeOverride" Target="../theme/themeOverride16.xml"/></Relationships>
</file>

<file path=ppt/charts/_rels/chart65.xml.rels><?xml version="1.0" encoding="UTF-8" standalone="yes"?>
<Relationships xmlns="http://schemas.openxmlformats.org/package/2006/relationships"><Relationship Id="rId3" Type="http://schemas.openxmlformats.org/officeDocument/2006/relationships/chartUserShapes" Target="../drawings/drawing17.xml"/><Relationship Id="rId2" Type="http://schemas.openxmlformats.org/officeDocument/2006/relationships/package" Target="../embeddings/Microsoft_Excel_Worksheet64.xlsx"/><Relationship Id="rId1" Type="http://schemas.openxmlformats.org/officeDocument/2006/relationships/themeOverride" Target="../theme/themeOverride17.xml"/></Relationships>
</file>

<file path=ppt/charts/_rels/chart66.xml.rels><?xml version="1.0" encoding="UTF-8" standalone="yes"?>
<Relationships xmlns="http://schemas.openxmlformats.org/package/2006/relationships"><Relationship Id="rId3" Type="http://schemas.openxmlformats.org/officeDocument/2006/relationships/chartUserShapes" Target="../drawings/drawing18.xml"/><Relationship Id="rId2" Type="http://schemas.openxmlformats.org/officeDocument/2006/relationships/package" Target="../embeddings/Microsoft_Excel_Worksheet65.xlsx"/><Relationship Id="rId1" Type="http://schemas.openxmlformats.org/officeDocument/2006/relationships/themeOverride" Target="../theme/themeOverride18.xml"/></Relationships>
</file>

<file path=ppt/charts/_rels/chart67.xml.rels><?xml version="1.0" encoding="UTF-8" standalone="yes"?>
<Relationships xmlns="http://schemas.openxmlformats.org/package/2006/relationships"><Relationship Id="rId3" Type="http://schemas.openxmlformats.org/officeDocument/2006/relationships/chartUserShapes" Target="../drawings/drawing19.xml"/><Relationship Id="rId2" Type="http://schemas.openxmlformats.org/officeDocument/2006/relationships/package" Target="../embeddings/Microsoft_Excel_Worksheet66.xlsx"/><Relationship Id="rId1" Type="http://schemas.openxmlformats.org/officeDocument/2006/relationships/themeOverride" Target="../theme/themeOverride19.xml"/></Relationships>
</file>

<file path=ppt/charts/_rels/chart68.xml.rels><?xml version="1.0" encoding="UTF-8" standalone="yes"?>
<Relationships xmlns="http://schemas.openxmlformats.org/package/2006/relationships"><Relationship Id="rId3" Type="http://schemas.openxmlformats.org/officeDocument/2006/relationships/chartUserShapes" Target="../drawings/drawing20.xml"/><Relationship Id="rId2" Type="http://schemas.openxmlformats.org/officeDocument/2006/relationships/package" Target="../embeddings/Microsoft_Excel_Worksheet67.xlsx"/><Relationship Id="rId1" Type="http://schemas.openxmlformats.org/officeDocument/2006/relationships/themeOverride" Target="../theme/themeOverride20.xml"/></Relationships>
</file>

<file path=ppt/charts/_rels/chart69.xml.rels><?xml version="1.0" encoding="UTF-8" standalone="yes"?>
<Relationships xmlns="http://schemas.openxmlformats.org/package/2006/relationships"><Relationship Id="rId3" Type="http://schemas.openxmlformats.org/officeDocument/2006/relationships/chartUserShapes" Target="../drawings/drawing21.xml"/><Relationship Id="rId2" Type="http://schemas.openxmlformats.org/officeDocument/2006/relationships/package" Target="../embeddings/Microsoft_Excel_Worksheet68.xlsx"/><Relationship Id="rId1" Type="http://schemas.openxmlformats.org/officeDocument/2006/relationships/themeOverride" Target="../theme/themeOverride21.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chartUserShapes" Target="../drawings/drawing22.xml"/><Relationship Id="rId2" Type="http://schemas.openxmlformats.org/officeDocument/2006/relationships/package" Target="../embeddings/Microsoft_Excel_Worksheet69.xlsx"/><Relationship Id="rId1" Type="http://schemas.openxmlformats.org/officeDocument/2006/relationships/themeOverride" Target="../theme/themeOverride22.xml"/></Relationships>
</file>

<file path=ppt/charts/_rels/chart71.xml.rels><?xml version="1.0" encoding="UTF-8" standalone="yes"?>
<Relationships xmlns="http://schemas.openxmlformats.org/package/2006/relationships"><Relationship Id="rId3" Type="http://schemas.openxmlformats.org/officeDocument/2006/relationships/chartUserShapes" Target="../drawings/drawing23.xml"/><Relationship Id="rId2" Type="http://schemas.openxmlformats.org/officeDocument/2006/relationships/package" Target="../embeddings/Microsoft_Excel_Worksheet70.xlsx"/><Relationship Id="rId1" Type="http://schemas.openxmlformats.org/officeDocument/2006/relationships/themeOverride" Target="../theme/themeOverride23.xml"/></Relationships>
</file>

<file path=ppt/charts/_rels/chart72.xml.rels><?xml version="1.0" encoding="UTF-8" standalone="yes"?>
<Relationships xmlns="http://schemas.openxmlformats.org/package/2006/relationships"><Relationship Id="rId3" Type="http://schemas.openxmlformats.org/officeDocument/2006/relationships/chartUserShapes" Target="../drawings/drawing24.xml"/><Relationship Id="rId2" Type="http://schemas.openxmlformats.org/officeDocument/2006/relationships/package" Target="../embeddings/Microsoft_Excel_Worksheet71.xlsx"/><Relationship Id="rId1" Type="http://schemas.openxmlformats.org/officeDocument/2006/relationships/themeOverride" Target="../theme/themeOverride24.xml"/></Relationships>
</file>

<file path=ppt/charts/_rels/chart73.xml.rels><?xml version="1.0" encoding="UTF-8" standalone="yes"?>
<Relationships xmlns="http://schemas.openxmlformats.org/package/2006/relationships"><Relationship Id="rId3" Type="http://schemas.openxmlformats.org/officeDocument/2006/relationships/chartUserShapes" Target="../drawings/drawing25.xml"/><Relationship Id="rId2" Type="http://schemas.openxmlformats.org/officeDocument/2006/relationships/package" Target="../embeddings/Microsoft_Excel_Worksheet72.xlsx"/><Relationship Id="rId1" Type="http://schemas.openxmlformats.org/officeDocument/2006/relationships/themeOverride" Target="../theme/themeOverride25.xml"/></Relationships>
</file>

<file path=ppt/charts/_rels/chart74.xml.rels><?xml version="1.0" encoding="UTF-8" standalone="yes"?>
<Relationships xmlns="http://schemas.openxmlformats.org/package/2006/relationships"><Relationship Id="rId3" Type="http://schemas.openxmlformats.org/officeDocument/2006/relationships/chartUserShapes" Target="../drawings/drawing26.xml"/><Relationship Id="rId2" Type="http://schemas.openxmlformats.org/officeDocument/2006/relationships/package" Target="../embeddings/Microsoft_Excel_Worksheet73.xlsx"/><Relationship Id="rId1" Type="http://schemas.openxmlformats.org/officeDocument/2006/relationships/themeOverride" Target="../theme/themeOverride26.xml"/></Relationships>
</file>

<file path=ppt/charts/_rels/chart75.xml.rels><?xml version="1.0" encoding="UTF-8" standalone="yes"?>
<Relationships xmlns="http://schemas.openxmlformats.org/package/2006/relationships"><Relationship Id="rId3" Type="http://schemas.openxmlformats.org/officeDocument/2006/relationships/chartUserShapes" Target="../drawings/drawing27.xml"/><Relationship Id="rId2" Type="http://schemas.openxmlformats.org/officeDocument/2006/relationships/package" Target="../embeddings/Microsoft_Excel_Worksheet74.xlsx"/><Relationship Id="rId1" Type="http://schemas.openxmlformats.org/officeDocument/2006/relationships/themeOverride" Target="../theme/themeOverride27.xml"/></Relationships>
</file>

<file path=ppt/charts/_rels/chart76.xml.rels><?xml version="1.0" encoding="UTF-8" standalone="yes"?>
<Relationships xmlns="http://schemas.openxmlformats.org/package/2006/relationships"><Relationship Id="rId3" Type="http://schemas.openxmlformats.org/officeDocument/2006/relationships/chartUserShapes" Target="../drawings/drawing28.xml"/><Relationship Id="rId2" Type="http://schemas.openxmlformats.org/officeDocument/2006/relationships/package" Target="../embeddings/Microsoft_Excel_Worksheet75.xlsx"/><Relationship Id="rId1" Type="http://schemas.openxmlformats.org/officeDocument/2006/relationships/themeOverride" Target="../theme/themeOverride28.xml"/></Relationships>
</file>

<file path=ppt/charts/_rels/chart77.xml.rels><?xml version="1.0" encoding="UTF-8" standalone="yes"?>
<Relationships xmlns="http://schemas.openxmlformats.org/package/2006/relationships"><Relationship Id="rId3" Type="http://schemas.openxmlformats.org/officeDocument/2006/relationships/chartUserShapes" Target="../drawings/drawing29.xml"/><Relationship Id="rId2" Type="http://schemas.openxmlformats.org/officeDocument/2006/relationships/package" Target="../embeddings/Microsoft_Excel_Worksheet76.xlsx"/><Relationship Id="rId1" Type="http://schemas.openxmlformats.org/officeDocument/2006/relationships/themeOverride" Target="../theme/themeOverride29.xml"/></Relationships>
</file>

<file path=ppt/charts/_rels/chart78.xml.rels><?xml version="1.0" encoding="UTF-8" standalone="yes"?>
<Relationships xmlns="http://schemas.openxmlformats.org/package/2006/relationships"><Relationship Id="rId3" Type="http://schemas.openxmlformats.org/officeDocument/2006/relationships/chartUserShapes" Target="../drawings/drawing30.xml"/><Relationship Id="rId2" Type="http://schemas.openxmlformats.org/officeDocument/2006/relationships/package" Target="../embeddings/Microsoft_Excel_Worksheet77.xlsx"/><Relationship Id="rId1" Type="http://schemas.openxmlformats.org/officeDocument/2006/relationships/themeOverride" Target="../theme/themeOverride30.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131061260152727E-2"/>
          <c:y val="5.1282051282051287E-2"/>
          <c:w val="0.86635091329276548"/>
          <c:h val="0.77289377289377359"/>
        </c:manualLayout>
      </c:layout>
      <c:barChart>
        <c:barDir val="col"/>
        <c:grouping val="clustered"/>
        <c:varyColors val="0"/>
        <c:ser>
          <c:idx val="0"/>
          <c:order val="0"/>
          <c:tx>
            <c:strRef>
              <c:f>Sheet1!$B$1</c:f>
              <c:strCache>
                <c:ptCount val="1"/>
              </c:strCache>
            </c:strRef>
          </c:tx>
          <c:spPr>
            <a:solidFill>
              <a:schemeClr val="bg1">
                <a:lumMod val="75000"/>
              </a:schemeClr>
            </a:solidFill>
            <a:ln w="33539">
              <a:noFill/>
            </a:ln>
          </c:spPr>
          <c:invertIfNegative val="0"/>
          <c:dPt>
            <c:idx val="12"/>
            <c:invertIfNegative val="0"/>
            <c:bubble3D val="0"/>
            <c:extLst>
              <c:ext xmlns:c16="http://schemas.microsoft.com/office/drawing/2014/chart" uri="{C3380CC4-5D6E-409C-BE32-E72D297353CC}">
                <c16:uniqueId val="{00000000-09D5-4053-BCD9-EF0C38B3EA2D}"/>
              </c:ext>
            </c:extLst>
          </c:dPt>
          <c:dPt>
            <c:idx val="13"/>
            <c:invertIfNegative val="0"/>
            <c:bubble3D val="0"/>
            <c:extLst>
              <c:ext xmlns:c16="http://schemas.microsoft.com/office/drawing/2014/chart" uri="{C3380CC4-5D6E-409C-BE32-E72D297353CC}">
                <c16:uniqueId val="{00000001-09D5-4053-BCD9-EF0C38B3EA2D}"/>
              </c:ext>
            </c:extLst>
          </c:dPt>
          <c:dPt>
            <c:idx val="14"/>
            <c:invertIfNegative val="0"/>
            <c:bubble3D val="0"/>
            <c:extLst>
              <c:ext xmlns:c16="http://schemas.microsoft.com/office/drawing/2014/chart" uri="{C3380CC4-5D6E-409C-BE32-E72D297353CC}">
                <c16:uniqueId val="{00000002-09D5-4053-BCD9-EF0C38B3EA2D}"/>
              </c:ext>
            </c:extLst>
          </c:dPt>
          <c:dPt>
            <c:idx val="15"/>
            <c:invertIfNegative val="0"/>
            <c:bubble3D val="0"/>
            <c:extLst>
              <c:ext xmlns:c16="http://schemas.microsoft.com/office/drawing/2014/chart" uri="{C3380CC4-5D6E-409C-BE32-E72D297353CC}">
                <c16:uniqueId val="{00000003-09D5-4053-BCD9-EF0C38B3EA2D}"/>
              </c:ext>
            </c:extLst>
          </c:dPt>
          <c:dLbls>
            <c:dLbl>
              <c:idx val="0"/>
              <c:layout>
                <c:manualLayout>
                  <c:x val="-3.0722204033359068E-3"/>
                  <c:y val="8.845975763262618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9D5-4053-BCD9-EF0C38B3EA2D}"/>
                </c:ext>
              </c:extLst>
            </c:dLbl>
            <c:dLbl>
              <c:idx val="1"/>
              <c:layout>
                <c:manualLayout>
                  <c:x val="-3.3981991455067826E-3"/>
                  <c:y val="1.222864149744171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9D5-4053-BCD9-EF0C38B3EA2D}"/>
                </c:ext>
              </c:extLst>
            </c:dLbl>
            <c:dLbl>
              <c:idx val="2"/>
              <c:layout>
                <c:manualLayout>
                  <c:x val="-3.7241778876777425E-3"/>
                  <c:y val="1.403052282543725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9D5-4053-BCD9-EF0C38B3EA2D}"/>
                </c:ext>
              </c:extLst>
            </c:dLbl>
            <c:dLbl>
              <c:idx val="3"/>
              <c:layout>
                <c:manualLayout>
                  <c:x val="-4.0501566298486152E-3"/>
                  <c:y val="1.04689253292879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9D5-4053-BCD9-EF0C38B3EA2D}"/>
                </c:ext>
              </c:extLst>
            </c:dLbl>
            <c:dLbl>
              <c:idx val="4"/>
              <c:layout>
                <c:manualLayout>
                  <c:x val="-3.0722510058328145E-3"/>
                  <c:y val="1.407633431847843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9D5-4053-BCD9-EF0C38B3EA2D}"/>
                </c:ext>
              </c:extLst>
            </c:dLbl>
            <c:dLbl>
              <c:idx val="5"/>
              <c:layout>
                <c:manualLayout>
                  <c:x val="-2.0944487832059151E-3"/>
                  <c:y val="6.5902577280170342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9D5-4053-BCD9-EF0C38B3EA2D}"/>
                </c:ext>
              </c:extLst>
            </c:dLbl>
            <c:dLbl>
              <c:idx val="6"/>
              <c:layout>
                <c:manualLayout>
                  <c:x val="-2.4204275253767913E-3"/>
                  <c:y val="-6.2709945307647492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9D5-4053-BCD9-EF0C38B3EA2D}"/>
                </c:ext>
              </c:extLst>
            </c:dLbl>
            <c:dLbl>
              <c:idx val="7"/>
              <c:layout>
                <c:manualLayout>
                  <c:x val="-1.4425219013611003E-3"/>
                  <c:y val="-3.662917929189655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9D5-4053-BCD9-EF0C38B3EA2D}"/>
                </c:ext>
              </c:extLst>
            </c:dLbl>
            <c:dLbl>
              <c:idx val="8"/>
              <c:layout>
                <c:manualLayout>
                  <c:x val="-3.0722816083299724E-3"/>
                  <c:y val="-3.0807260595600849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09D5-4053-BCD9-EF0C38B3EA2D}"/>
                </c:ext>
              </c:extLst>
            </c:dLbl>
            <c:dLbl>
              <c:idx val="9"/>
              <c:layout>
                <c:manualLayout>
                  <c:x val="-7.9069842090496534E-4"/>
                  <c:y val="8.859784199522725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09D5-4053-BCD9-EF0C38B3EA2D}"/>
                </c:ext>
              </c:extLst>
            </c:dLbl>
            <c:dLbl>
              <c:idx val="10"/>
              <c:layout>
                <c:manualLayout>
                  <c:x val="-3.7241356912832641E-3"/>
                  <c:y val="1.256419517779050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09D5-4053-BCD9-EF0C38B3EA2D}"/>
                </c:ext>
              </c:extLst>
            </c:dLbl>
            <c:dLbl>
              <c:idx val="11"/>
              <c:layout>
                <c:manualLayout>
                  <c:x val="-1.442552503858036E-3"/>
                  <c:y val="1.082772769141331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09D5-4053-BCD9-EF0C38B3EA2D}"/>
                </c:ext>
              </c:extLst>
            </c:dLbl>
            <c:dLbl>
              <c:idx val="12"/>
              <c:layout>
                <c:manualLayout>
                  <c:x val="-3.072312210827129E-3"/>
                  <c:y val="1.263867034263626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9D5-4053-BCD9-EF0C38B3EA2D}"/>
                </c:ext>
              </c:extLst>
            </c:dLbl>
            <c:dLbl>
              <c:idx val="13"/>
              <c:layout>
                <c:manualLayout>
                  <c:x val="-3.3981875516092145E-3"/>
                  <c:y val="1.18351105900047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9D5-4053-BCD9-EF0C38B3EA2D}"/>
                </c:ext>
              </c:extLst>
            </c:dLbl>
            <c:numFmt formatCode="\$#,##0.0_);[Red]\(\$#,##0.0\)" sourceLinked="0"/>
            <c:spPr>
              <a:noFill/>
              <a:ln w="33539">
                <a:noFill/>
              </a:ln>
            </c:spPr>
            <c:txPr>
              <a:bodyPr/>
              <a:lstStyle/>
              <a:p>
                <a:pPr>
                  <a:defRPr sz="900" b="0" i="0" u="none" strike="noStrike" baseline="0">
                    <a:solidFill>
                      <a:srgbClr val="000000"/>
                    </a:solidFill>
                    <a:latin typeface="Arial"/>
                    <a:ea typeface="Arial"/>
                    <a:cs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2004-1</c:v>
                </c:pt>
                <c:pt idx="1">
                  <c:v>2</c:v>
                </c:pt>
                <c:pt idx="2">
                  <c:v>3</c:v>
                </c:pt>
                <c:pt idx="3">
                  <c:v>4</c:v>
                </c:pt>
                <c:pt idx="4">
                  <c:v>2005-1</c:v>
                </c:pt>
                <c:pt idx="5">
                  <c:v>2</c:v>
                </c:pt>
                <c:pt idx="6">
                  <c:v>3</c:v>
                </c:pt>
                <c:pt idx="7">
                  <c:v>4</c:v>
                </c:pt>
                <c:pt idx="8">
                  <c:v>2006-1</c:v>
                </c:pt>
                <c:pt idx="9">
                  <c:v>2</c:v>
                </c:pt>
                <c:pt idx="10">
                  <c:v>3</c:v>
                </c:pt>
                <c:pt idx="11">
                  <c:v>4</c:v>
                </c:pt>
                <c:pt idx="12">
                  <c:v>2007-1</c:v>
                </c:pt>
                <c:pt idx="13">
                  <c:v>2</c:v>
                </c:pt>
                <c:pt idx="14">
                  <c:v>3</c:v>
                </c:pt>
                <c:pt idx="15">
                  <c:v>4</c:v>
                </c:pt>
              </c:strCache>
            </c:strRef>
          </c:cat>
          <c:val>
            <c:numRef>
              <c:f>Sheet1!$B$2:$B$17</c:f>
              <c:numCache>
                <c:formatCode>"$"#,##0.0_);[Red]\("$"#,##0.0\)</c:formatCode>
                <c:ptCount val="16"/>
                <c:pt idx="0">
                  <c:v>123.52500000000001</c:v>
                </c:pt>
                <c:pt idx="1">
                  <c:v>127.2</c:v>
                </c:pt>
                <c:pt idx="2">
                  <c:v>133.30000000000001</c:v>
                </c:pt>
                <c:pt idx="3" formatCode="&quot;$&quot;#,##0.00_);[Red]\(&quot;$&quot;#,##0.00\)">
                  <c:v>143.4</c:v>
                </c:pt>
                <c:pt idx="4" formatCode="&quot;$&quot;#,##0.00_);[Red]\(&quot;$&quot;#,##0.00\)">
                  <c:v>148.69999999999999</c:v>
                </c:pt>
                <c:pt idx="5" formatCode="General">
                  <c:v>150.80000000000001</c:v>
                </c:pt>
                <c:pt idx="6" formatCode="&quot;$&quot;#,##0.00_);[Red]\(&quot;$&quot;#,##0.00\)">
                  <c:v>157.96</c:v>
                </c:pt>
                <c:pt idx="7" formatCode="General">
                  <c:v>166.3</c:v>
                </c:pt>
                <c:pt idx="8" formatCode="General">
                  <c:v>170.1</c:v>
                </c:pt>
                <c:pt idx="9" formatCode="General">
                  <c:v>178.2</c:v>
                </c:pt>
                <c:pt idx="10" formatCode="General">
                  <c:v>180.86</c:v>
                </c:pt>
                <c:pt idx="11" formatCode="General">
                  <c:v>181.67</c:v>
                </c:pt>
                <c:pt idx="12" formatCode="General">
                  <c:v>180.34</c:v>
                </c:pt>
                <c:pt idx="13" formatCode="General">
                  <c:v>184.47</c:v>
                </c:pt>
                <c:pt idx="14" formatCode="General">
                  <c:v>187.2</c:v>
                </c:pt>
                <c:pt idx="15" formatCode="General">
                  <c:v>188.24</c:v>
                </c:pt>
              </c:numCache>
            </c:numRef>
          </c:val>
          <c:extLst>
            <c:ext xmlns:c16="http://schemas.microsoft.com/office/drawing/2014/chart" uri="{C3380CC4-5D6E-409C-BE32-E72D297353CC}">
              <c16:uniqueId val="{00000010-09D5-4053-BCD9-EF0C38B3EA2D}"/>
            </c:ext>
          </c:extLst>
        </c:ser>
        <c:dLbls>
          <c:showLegendKey val="0"/>
          <c:showVal val="0"/>
          <c:showCatName val="0"/>
          <c:showSerName val="0"/>
          <c:showPercent val="0"/>
          <c:showBubbleSize val="0"/>
        </c:dLbls>
        <c:gapWidth val="50"/>
        <c:axId val="328986440"/>
        <c:axId val="328986048"/>
      </c:barChart>
      <c:lineChart>
        <c:grouping val="standard"/>
        <c:varyColors val="0"/>
        <c:ser>
          <c:idx val="1"/>
          <c:order val="1"/>
          <c:tx>
            <c:strRef>
              <c:f>Sheet1!$C$1</c:f>
              <c:strCache>
                <c:ptCount val="1"/>
              </c:strCache>
            </c:strRef>
          </c:tx>
          <c:spPr>
            <a:ln w="33539">
              <a:solidFill>
                <a:srgbClr val="000000"/>
              </a:solidFill>
              <a:prstDash val="solid"/>
            </a:ln>
          </c:spPr>
          <c:marker>
            <c:symbol val="circle"/>
            <c:size val="7"/>
            <c:spPr>
              <a:solidFill>
                <a:srgbClr val="000000"/>
              </a:solidFill>
              <a:ln>
                <a:solidFill>
                  <a:srgbClr val="FFFFFF"/>
                </a:solidFill>
                <a:prstDash val="solid"/>
              </a:ln>
            </c:spPr>
          </c:marker>
          <c:dLbls>
            <c:dLbl>
              <c:idx val="6"/>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09D5-4053-BCD9-EF0C38B3EA2D}"/>
                </c:ext>
              </c:extLst>
            </c:dLbl>
            <c:numFmt formatCode="0.0%" sourceLinked="0"/>
            <c:spPr>
              <a:noFill/>
              <a:ln w="33539">
                <a:noFill/>
              </a:ln>
            </c:spPr>
            <c:txPr>
              <a:bodyPr/>
              <a:lstStyle/>
              <a:p>
                <a:pPr>
                  <a:defRPr sz="1000" b="1" i="0" u="none" strike="noStrike" baseline="0">
                    <a:solidFill>
                      <a:srgbClr val="000000"/>
                    </a:solidFill>
                    <a:latin typeface="Arial" panose="020B0604020202020204" pitchFamily="34" charset="0"/>
                    <a:ea typeface="Arial Narrow"/>
                    <a:cs typeface="Arial" panose="020B060402020202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2004-1</c:v>
                </c:pt>
                <c:pt idx="1">
                  <c:v>2</c:v>
                </c:pt>
                <c:pt idx="2">
                  <c:v>3</c:v>
                </c:pt>
                <c:pt idx="3">
                  <c:v>4</c:v>
                </c:pt>
                <c:pt idx="4">
                  <c:v>2005-1</c:v>
                </c:pt>
                <c:pt idx="5">
                  <c:v>2</c:v>
                </c:pt>
                <c:pt idx="6">
                  <c:v>3</c:v>
                </c:pt>
                <c:pt idx="7">
                  <c:v>4</c:v>
                </c:pt>
                <c:pt idx="8">
                  <c:v>2006-1</c:v>
                </c:pt>
                <c:pt idx="9">
                  <c:v>2</c:v>
                </c:pt>
                <c:pt idx="10">
                  <c:v>3</c:v>
                </c:pt>
                <c:pt idx="11">
                  <c:v>4</c:v>
                </c:pt>
                <c:pt idx="12">
                  <c:v>2007-1</c:v>
                </c:pt>
                <c:pt idx="13">
                  <c:v>2</c:v>
                </c:pt>
                <c:pt idx="14">
                  <c:v>3</c:v>
                </c:pt>
                <c:pt idx="15">
                  <c:v>4</c:v>
                </c:pt>
              </c:strCache>
            </c:strRef>
          </c:cat>
          <c:val>
            <c:numRef>
              <c:f>Sheet1!$C$2:$C$17</c:f>
              <c:numCache>
                <c:formatCode>0.0%</c:formatCode>
                <c:ptCount val="16"/>
                <c:pt idx="0">
                  <c:v>1.4999999999999999E-2</c:v>
                </c:pt>
                <c:pt idx="1">
                  <c:v>5.0999999999999997E-2</c:v>
                </c:pt>
                <c:pt idx="2">
                  <c:v>8.3000000000000004E-2</c:v>
                </c:pt>
                <c:pt idx="3" formatCode="0.00%">
                  <c:v>0.19600000000000001</c:v>
                </c:pt>
                <c:pt idx="4" formatCode="0.00%">
                  <c:v>0.20399999999999999</c:v>
                </c:pt>
                <c:pt idx="5" formatCode="0.00%">
                  <c:v>0.186</c:v>
                </c:pt>
                <c:pt idx="6" formatCode="0.00%">
                  <c:v>0.18509999999999999</c:v>
                </c:pt>
                <c:pt idx="7" formatCode="General">
                  <c:v>0.159</c:v>
                </c:pt>
                <c:pt idx="8" formatCode="General">
                  <c:v>0.14399999999999999</c:v>
                </c:pt>
                <c:pt idx="9" formatCode="General">
                  <c:v>0.184</c:v>
                </c:pt>
                <c:pt idx="10" formatCode="General">
                  <c:v>0.14499999999999999</c:v>
                </c:pt>
                <c:pt idx="11" formatCode="General">
                  <c:v>6.8599999999999994E-2</c:v>
                </c:pt>
                <c:pt idx="12" formatCode="General">
                  <c:v>6.0199999999999997E-2</c:v>
                </c:pt>
                <c:pt idx="13" formatCode="General">
                  <c:v>3.5200000000000002E-2</c:v>
                </c:pt>
                <c:pt idx="14" formatCode="General">
                  <c:v>3.5400000000000001E-2</c:v>
                </c:pt>
                <c:pt idx="15" formatCode="General">
                  <c:v>3.5799999999999998E-2</c:v>
                </c:pt>
              </c:numCache>
            </c:numRef>
          </c:val>
          <c:smooth val="1"/>
          <c:extLst>
            <c:ext xmlns:c16="http://schemas.microsoft.com/office/drawing/2014/chart" uri="{C3380CC4-5D6E-409C-BE32-E72D297353CC}">
              <c16:uniqueId val="{00000012-09D5-4053-BCD9-EF0C38B3EA2D}"/>
            </c:ext>
          </c:extLst>
        </c:ser>
        <c:dLbls>
          <c:showLegendKey val="0"/>
          <c:showVal val="0"/>
          <c:showCatName val="0"/>
          <c:showSerName val="0"/>
          <c:showPercent val="0"/>
          <c:showBubbleSize val="0"/>
        </c:dLbls>
        <c:marker val="1"/>
        <c:smooth val="0"/>
        <c:axId val="328985656"/>
        <c:axId val="328985264"/>
      </c:lineChart>
      <c:catAx>
        <c:axId val="328986440"/>
        <c:scaling>
          <c:orientation val="minMax"/>
        </c:scaling>
        <c:delete val="0"/>
        <c:axPos val="b"/>
        <c:numFmt formatCode="General" sourceLinked="1"/>
        <c:majorTickMark val="out"/>
        <c:minorTickMark val="none"/>
        <c:tickLblPos val="nextTo"/>
        <c:spPr>
          <a:ln w="4192">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328986048"/>
        <c:crossesAt val="50"/>
        <c:auto val="1"/>
        <c:lblAlgn val="ctr"/>
        <c:lblOffset val="100"/>
        <c:tickLblSkip val="1"/>
        <c:tickMarkSkip val="1"/>
        <c:noMultiLvlLbl val="0"/>
      </c:catAx>
      <c:valAx>
        <c:axId val="328986048"/>
        <c:scaling>
          <c:orientation val="minMax"/>
          <c:max val="200"/>
          <c:min val="90"/>
        </c:scaling>
        <c:delete val="0"/>
        <c:axPos val="l"/>
        <c:numFmt formatCode="\$#,##0_);[Red]\(\$#,##0\)" sourceLinked="0"/>
        <c:majorTickMark val="out"/>
        <c:minorTickMark val="none"/>
        <c:tickLblPos val="nextTo"/>
        <c:spPr>
          <a:ln w="4192">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328986440"/>
        <c:crosses val="autoZero"/>
        <c:crossBetween val="between"/>
        <c:majorUnit val="10"/>
      </c:valAx>
      <c:catAx>
        <c:axId val="328985656"/>
        <c:scaling>
          <c:orientation val="minMax"/>
        </c:scaling>
        <c:delete val="1"/>
        <c:axPos val="b"/>
        <c:numFmt formatCode="General" sourceLinked="1"/>
        <c:majorTickMark val="out"/>
        <c:minorTickMark val="none"/>
        <c:tickLblPos val="none"/>
        <c:crossAx val="328985264"/>
        <c:crosses val="autoZero"/>
        <c:auto val="1"/>
        <c:lblAlgn val="ctr"/>
        <c:lblOffset val="100"/>
        <c:noMultiLvlLbl val="0"/>
      </c:catAx>
      <c:valAx>
        <c:axId val="328985264"/>
        <c:scaling>
          <c:orientation val="minMax"/>
          <c:max val="0.30000000000000004"/>
          <c:min val="0"/>
        </c:scaling>
        <c:delete val="0"/>
        <c:axPos val="r"/>
        <c:numFmt formatCode="0%" sourceLinked="0"/>
        <c:majorTickMark val="cross"/>
        <c:minorTickMark val="none"/>
        <c:tickLblPos val="nextTo"/>
        <c:spPr>
          <a:ln w="4192">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328985656"/>
        <c:crosses val="max"/>
        <c:crossBetween val="between"/>
        <c:majorUnit val="3.0000000000000006E-2"/>
      </c:valAx>
      <c:spPr>
        <a:noFill/>
        <a:ln w="33539">
          <a:noFill/>
        </a:ln>
      </c:spPr>
    </c:plotArea>
    <c:plotVisOnly val="1"/>
    <c:dispBlanksAs val="gap"/>
    <c:showDLblsOverMax val="0"/>
  </c:chart>
  <c:spPr>
    <a:noFill/>
    <a:ln>
      <a:noFill/>
    </a:ln>
  </c:spPr>
  <c:txPr>
    <a:bodyPr/>
    <a:lstStyle/>
    <a:p>
      <a:pPr>
        <a:defRPr sz="1552" b="1" i="0" u="none" strike="noStrike" baseline="0">
          <a:solidFill>
            <a:srgbClr val="000000"/>
          </a:solidFill>
          <a:latin typeface="Arial"/>
          <a:ea typeface="Arial"/>
          <a:cs typeface="Arial"/>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120252051279395E-2"/>
          <c:y val="3.8805970149253743E-2"/>
          <c:w val="0.8504044615973595"/>
          <c:h val="0.78208955223880605"/>
        </c:manualLayout>
      </c:layout>
      <c:barChart>
        <c:barDir val="col"/>
        <c:grouping val="clustered"/>
        <c:varyColors val="0"/>
        <c:ser>
          <c:idx val="0"/>
          <c:order val="0"/>
          <c:tx>
            <c:strRef>
              <c:f>Sheet1!$B$1</c:f>
              <c:strCache>
                <c:ptCount val="1"/>
                <c:pt idx="0">
                  <c:v>C-30 4QTotal</c:v>
                </c:pt>
              </c:strCache>
            </c:strRef>
          </c:tx>
          <c:spPr>
            <a:solidFill>
              <a:schemeClr val="bg1">
                <a:lumMod val="75000"/>
              </a:schemeClr>
            </a:solidFill>
            <a:ln w="33517">
              <a:noFill/>
            </a:ln>
          </c:spPr>
          <c:invertIfNegative val="0"/>
          <c:dPt>
            <c:idx val="12"/>
            <c:invertIfNegative val="0"/>
            <c:bubble3D val="0"/>
            <c:spPr>
              <a:solidFill>
                <a:schemeClr val="accent2">
                  <a:lumMod val="60000"/>
                  <a:lumOff val="40000"/>
                </a:schemeClr>
              </a:solidFill>
              <a:ln w="33517">
                <a:noFill/>
              </a:ln>
            </c:spPr>
            <c:extLst>
              <c:ext xmlns:c16="http://schemas.microsoft.com/office/drawing/2014/chart" uri="{C3380CC4-5D6E-409C-BE32-E72D297353CC}">
                <c16:uniqueId val="{00000001-CCEA-4413-BEF0-6856F9DCB31B}"/>
              </c:ext>
            </c:extLst>
          </c:dPt>
          <c:dPt>
            <c:idx val="13"/>
            <c:invertIfNegative val="0"/>
            <c:bubble3D val="0"/>
            <c:spPr>
              <a:solidFill>
                <a:schemeClr val="accent2">
                  <a:lumMod val="60000"/>
                  <a:lumOff val="40000"/>
                </a:schemeClr>
              </a:solidFill>
              <a:ln w="33517">
                <a:noFill/>
              </a:ln>
            </c:spPr>
            <c:extLst>
              <c:ext xmlns:c16="http://schemas.microsoft.com/office/drawing/2014/chart" uri="{C3380CC4-5D6E-409C-BE32-E72D297353CC}">
                <c16:uniqueId val="{00000003-CCEA-4413-BEF0-6856F9DCB31B}"/>
              </c:ext>
            </c:extLst>
          </c:dPt>
          <c:dPt>
            <c:idx val="14"/>
            <c:invertIfNegative val="0"/>
            <c:bubble3D val="0"/>
            <c:spPr>
              <a:solidFill>
                <a:schemeClr val="accent2">
                  <a:lumMod val="60000"/>
                  <a:lumOff val="40000"/>
                </a:schemeClr>
              </a:solidFill>
              <a:ln w="33517">
                <a:noFill/>
              </a:ln>
            </c:spPr>
            <c:extLst>
              <c:ext xmlns:c16="http://schemas.microsoft.com/office/drawing/2014/chart" uri="{C3380CC4-5D6E-409C-BE32-E72D297353CC}">
                <c16:uniqueId val="{00000005-CCEA-4413-BEF0-6856F9DCB31B}"/>
              </c:ext>
            </c:extLst>
          </c:dPt>
          <c:dPt>
            <c:idx val="15"/>
            <c:invertIfNegative val="0"/>
            <c:bubble3D val="0"/>
            <c:spPr>
              <a:solidFill>
                <a:schemeClr val="accent2">
                  <a:lumMod val="60000"/>
                  <a:lumOff val="40000"/>
                </a:schemeClr>
              </a:solidFill>
              <a:ln w="33517">
                <a:noFill/>
              </a:ln>
            </c:spPr>
            <c:extLst>
              <c:ext xmlns:c16="http://schemas.microsoft.com/office/drawing/2014/chart" uri="{C3380CC4-5D6E-409C-BE32-E72D297353CC}">
                <c16:uniqueId val="{00000007-CCEA-4413-BEF0-6856F9DCB31B}"/>
              </c:ext>
            </c:extLst>
          </c:dPt>
          <c:dLbls>
            <c:numFmt formatCode="\$#,##0.0_);[Red]\(\$#,##0.0\)" sourceLinked="0"/>
            <c:spPr>
              <a:noFill/>
              <a:ln w="33517">
                <a:noFill/>
              </a:ln>
            </c:spPr>
            <c:txPr>
              <a:bodyPr/>
              <a:lstStyle/>
              <a:p>
                <a:pPr>
                  <a:defRPr sz="900" b="0" i="0" u="none" strike="noStrike" baseline="0">
                    <a:solidFill>
                      <a:srgbClr val="000000"/>
                    </a:solidFill>
                    <a:latin typeface="Arial"/>
                    <a:ea typeface="Arial"/>
                    <a:cs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c:v>
                </c:pt>
                <c:pt idx="1">
                  <c:v>3</c:v>
                </c:pt>
                <c:pt idx="2">
                  <c:v>4</c:v>
                </c:pt>
                <c:pt idx="3">
                  <c:v>2007-1</c:v>
                </c:pt>
                <c:pt idx="4">
                  <c:v>2</c:v>
                </c:pt>
                <c:pt idx="5">
                  <c:v>3</c:v>
                </c:pt>
                <c:pt idx="6">
                  <c:v>4</c:v>
                </c:pt>
                <c:pt idx="7">
                  <c:v>2008-1</c:v>
                </c:pt>
                <c:pt idx="8">
                  <c:v>2</c:v>
                </c:pt>
                <c:pt idx="9">
                  <c:v>3</c:v>
                </c:pt>
                <c:pt idx="10">
                  <c:v>4</c:v>
                </c:pt>
                <c:pt idx="11">
                  <c:v>2009-1 </c:v>
                </c:pt>
                <c:pt idx="12">
                  <c:v>2</c:v>
                </c:pt>
                <c:pt idx="13">
                  <c:v>3</c:v>
                </c:pt>
                <c:pt idx="14">
                  <c:v>4</c:v>
                </c:pt>
                <c:pt idx="15">
                  <c:v>2010-1</c:v>
                </c:pt>
              </c:strCache>
            </c:strRef>
          </c:cat>
          <c:val>
            <c:numRef>
              <c:f>Sheet1!$B$2:$B$17</c:f>
              <c:numCache>
                <c:formatCode>General</c:formatCode>
                <c:ptCount val="16"/>
                <c:pt idx="0">
                  <c:v>141.80000000000001</c:v>
                </c:pt>
                <c:pt idx="1">
                  <c:v>144.4</c:v>
                </c:pt>
                <c:pt idx="2">
                  <c:v>144.9</c:v>
                </c:pt>
                <c:pt idx="3">
                  <c:v>145.80000000000001</c:v>
                </c:pt>
                <c:pt idx="4">
                  <c:v>146.19999999999999</c:v>
                </c:pt>
                <c:pt idx="5">
                  <c:v>144.19999999999999</c:v>
                </c:pt>
                <c:pt idx="6">
                  <c:v>139.1</c:v>
                </c:pt>
                <c:pt idx="7">
                  <c:v>133</c:v>
                </c:pt>
                <c:pt idx="8">
                  <c:v>125.7</c:v>
                </c:pt>
                <c:pt idx="9">
                  <c:v>121</c:v>
                </c:pt>
                <c:pt idx="10">
                  <c:v>120.1</c:v>
                </c:pt>
                <c:pt idx="11">
                  <c:v>118.2</c:v>
                </c:pt>
                <c:pt idx="12">
                  <c:v>112.4</c:v>
                </c:pt>
                <c:pt idx="13">
                  <c:v>106.8</c:v>
                </c:pt>
                <c:pt idx="14">
                  <c:v>105.4</c:v>
                </c:pt>
                <c:pt idx="15">
                  <c:v>105.2</c:v>
                </c:pt>
              </c:numCache>
            </c:numRef>
          </c:val>
          <c:extLst>
            <c:ext xmlns:c16="http://schemas.microsoft.com/office/drawing/2014/chart" uri="{C3380CC4-5D6E-409C-BE32-E72D297353CC}">
              <c16:uniqueId val="{00000008-CCEA-4413-BEF0-6856F9DCB31B}"/>
            </c:ext>
          </c:extLst>
        </c:ser>
        <c:dLbls>
          <c:showLegendKey val="0"/>
          <c:showVal val="0"/>
          <c:showCatName val="0"/>
          <c:showSerName val="0"/>
          <c:showPercent val="0"/>
          <c:showBubbleSize val="0"/>
        </c:dLbls>
        <c:gapWidth val="50"/>
        <c:axId val="404918984"/>
        <c:axId val="404919376"/>
      </c:barChart>
      <c:lineChart>
        <c:grouping val="standard"/>
        <c:varyColors val="0"/>
        <c:ser>
          <c:idx val="1"/>
          <c:order val="1"/>
          <c:tx>
            <c:strRef>
              <c:f>Sheet1!$C$1</c:f>
              <c:strCache>
                <c:ptCount val="1"/>
                <c:pt idx="0">
                  <c:v>US Census Bureau</c:v>
                </c:pt>
              </c:strCache>
            </c:strRef>
          </c:tx>
          <c:spPr>
            <a:ln w="33517">
              <a:solidFill>
                <a:srgbClr val="000000"/>
              </a:solidFill>
              <a:prstDash val="solid"/>
            </a:ln>
          </c:spPr>
          <c:marker>
            <c:symbol val="circle"/>
            <c:size val="7"/>
            <c:spPr>
              <a:solidFill>
                <a:srgbClr val="000000"/>
              </a:solidFill>
              <a:ln>
                <a:solidFill>
                  <a:srgbClr val="FFFFFF"/>
                </a:solidFill>
                <a:prstDash val="solid"/>
              </a:ln>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CEA-4413-BEF0-6856F9DCB31B}"/>
                </c:ext>
              </c:extLst>
            </c:dLbl>
            <c:dLbl>
              <c:idx val="12"/>
              <c:delete val="1"/>
              <c:extLst>
                <c:ext xmlns:c15="http://schemas.microsoft.com/office/drawing/2012/chart" uri="{CE6537A1-D6FC-4f65-9D91-7224C49458BB}"/>
                <c:ext xmlns:c16="http://schemas.microsoft.com/office/drawing/2014/chart" uri="{C3380CC4-5D6E-409C-BE32-E72D297353CC}">
                  <c16:uniqueId val="{0000000A-CCEA-4413-BEF0-6856F9DCB31B}"/>
                </c:ext>
              </c:extLst>
            </c:dLbl>
            <c:numFmt formatCode="0.0%" sourceLinked="0"/>
            <c:spPr>
              <a:noFill/>
              <a:ln w="33517">
                <a:noFill/>
              </a:ln>
            </c:spPr>
            <c:txPr>
              <a:bodyPr/>
              <a:lstStyle/>
              <a:p>
                <a:pPr>
                  <a:defRPr sz="1000" b="1" i="0" u="none" strike="noStrike" baseline="0">
                    <a:solidFill>
                      <a:srgbClr val="000000"/>
                    </a:solidFill>
                    <a:latin typeface="Arial"/>
                    <a:ea typeface="Arial"/>
                    <a:cs typeface="Aria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c:v>
                </c:pt>
                <c:pt idx="1">
                  <c:v>3</c:v>
                </c:pt>
                <c:pt idx="2">
                  <c:v>4</c:v>
                </c:pt>
                <c:pt idx="3">
                  <c:v>2007-1</c:v>
                </c:pt>
                <c:pt idx="4">
                  <c:v>2</c:v>
                </c:pt>
                <c:pt idx="5">
                  <c:v>3</c:v>
                </c:pt>
                <c:pt idx="6">
                  <c:v>4</c:v>
                </c:pt>
                <c:pt idx="7">
                  <c:v>2008-1</c:v>
                </c:pt>
                <c:pt idx="8">
                  <c:v>2</c:v>
                </c:pt>
                <c:pt idx="9">
                  <c:v>3</c:v>
                </c:pt>
                <c:pt idx="10">
                  <c:v>4</c:v>
                </c:pt>
                <c:pt idx="11">
                  <c:v>2009-1 </c:v>
                </c:pt>
                <c:pt idx="12">
                  <c:v>2</c:v>
                </c:pt>
                <c:pt idx="13">
                  <c:v>3</c:v>
                </c:pt>
                <c:pt idx="14">
                  <c:v>4</c:v>
                </c:pt>
                <c:pt idx="15">
                  <c:v>2010-1</c:v>
                </c:pt>
              </c:strCache>
            </c:strRef>
          </c:cat>
          <c:val>
            <c:numRef>
              <c:f>Sheet1!$C$2:$C$17</c:f>
              <c:numCache>
                <c:formatCode>General</c:formatCode>
                <c:ptCount val="16"/>
                <c:pt idx="0">
                  <c:v>0.17607200000000001</c:v>
                </c:pt>
                <c:pt idx="1">
                  <c:v>0.14818100000000001</c:v>
                </c:pt>
                <c:pt idx="2">
                  <c:v>0.10556699999999999</c:v>
                </c:pt>
                <c:pt idx="3">
                  <c:v>6.8315018000000005E-2</c:v>
                </c:pt>
                <c:pt idx="4">
                  <c:v>3.0897371E-2</c:v>
                </c:pt>
                <c:pt idx="5">
                  <c:v>-1.329916E-3</c:v>
                </c:pt>
                <c:pt idx="6">
                  <c:v>-4.0226038999999998E-2</c:v>
                </c:pt>
                <c:pt idx="7">
                  <c:v>-8.8002742999999994E-2</c:v>
                </c:pt>
                <c:pt idx="8">
                  <c:v>-0.13982746500000001</c:v>
                </c:pt>
                <c:pt idx="9">
                  <c:v>-0.16078735999999999</c:v>
                </c:pt>
                <c:pt idx="10">
                  <c:v>-0.13629664799999999</c:v>
                </c:pt>
                <c:pt idx="11">
                  <c:v>-0.11137511999999999</c:v>
                </c:pt>
              </c:numCache>
            </c:numRef>
          </c:val>
          <c:smooth val="1"/>
          <c:extLst>
            <c:ext xmlns:c16="http://schemas.microsoft.com/office/drawing/2014/chart" uri="{C3380CC4-5D6E-409C-BE32-E72D297353CC}">
              <c16:uniqueId val="{0000000B-CCEA-4413-BEF0-6856F9DCB31B}"/>
            </c:ext>
          </c:extLst>
        </c:ser>
        <c:ser>
          <c:idx val="2"/>
          <c:order val="2"/>
          <c:tx>
            <c:strRef>
              <c:f>Sheet1!$D$1</c:f>
              <c:strCache>
                <c:ptCount val="1"/>
                <c:pt idx="0">
                  <c:v>LIRA</c:v>
                </c:pt>
              </c:strCache>
            </c:strRef>
          </c:tx>
          <c:spPr>
            <a:ln w="33517">
              <a:solidFill>
                <a:srgbClr val="000000"/>
              </a:solidFill>
              <a:prstDash val="solid"/>
            </a:ln>
          </c:spPr>
          <c:marker>
            <c:symbol val="triangle"/>
            <c:size val="7"/>
            <c:spPr>
              <a:solidFill>
                <a:srgbClr val="000000"/>
              </a:solidFill>
              <a:ln>
                <a:solidFill>
                  <a:srgbClr val="FFFFFF"/>
                </a:solidFill>
                <a:prstDash val="solid"/>
              </a:ln>
            </c:spPr>
          </c:marker>
          <c:dPt>
            <c:idx val="11"/>
            <c:marker>
              <c:symbol val="none"/>
            </c:marker>
            <c:bubble3D val="0"/>
            <c:spPr>
              <a:ln w="16759">
                <a:solidFill>
                  <a:srgbClr val="00FF00"/>
                </a:solidFill>
                <a:prstDash val="solid"/>
              </a:ln>
            </c:spPr>
            <c:extLst>
              <c:ext xmlns:c16="http://schemas.microsoft.com/office/drawing/2014/chart" uri="{C3380CC4-5D6E-409C-BE32-E72D297353CC}">
                <c16:uniqueId val="{0000000D-CCEA-4413-BEF0-6856F9DCB31B}"/>
              </c:ext>
            </c:extLst>
          </c:dPt>
          <c:dLbls>
            <c:dLbl>
              <c:idx val="11"/>
              <c:delete val="1"/>
              <c:extLst>
                <c:ext xmlns:c15="http://schemas.microsoft.com/office/drawing/2012/chart" uri="{CE6537A1-D6FC-4f65-9D91-7224C49458BB}"/>
                <c:ext xmlns:c16="http://schemas.microsoft.com/office/drawing/2014/chart" uri="{C3380CC4-5D6E-409C-BE32-E72D297353CC}">
                  <c16:uniqueId val="{0000000D-CCEA-4413-BEF0-6856F9DCB31B}"/>
                </c:ext>
              </c:extLst>
            </c:dLbl>
            <c:numFmt formatCode="0.0%" sourceLinked="0"/>
            <c:spPr>
              <a:noFill/>
              <a:ln w="33517">
                <a:noFill/>
              </a:ln>
            </c:spPr>
            <c:txPr>
              <a:bodyPr/>
              <a:lstStyle/>
              <a:p>
                <a:pPr>
                  <a:defRPr sz="1000" b="1" i="0" u="none" strike="noStrike" baseline="0">
                    <a:solidFill>
                      <a:srgbClr val="000000"/>
                    </a:solidFill>
                    <a:latin typeface="Arial"/>
                    <a:ea typeface="Arial"/>
                    <a:cs typeface="Aria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c:v>
                </c:pt>
                <c:pt idx="1">
                  <c:v>3</c:v>
                </c:pt>
                <c:pt idx="2">
                  <c:v>4</c:v>
                </c:pt>
                <c:pt idx="3">
                  <c:v>2007-1</c:v>
                </c:pt>
                <c:pt idx="4">
                  <c:v>2</c:v>
                </c:pt>
                <c:pt idx="5">
                  <c:v>3</c:v>
                </c:pt>
                <c:pt idx="6">
                  <c:v>4</c:v>
                </c:pt>
                <c:pt idx="7">
                  <c:v>2008-1</c:v>
                </c:pt>
                <c:pt idx="8">
                  <c:v>2</c:v>
                </c:pt>
                <c:pt idx="9">
                  <c:v>3</c:v>
                </c:pt>
                <c:pt idx="10">
                  <c:v>4</c:v>
                </c:pt>
                <c:pt idx="11">
                  <c:v>2009-1 </c:v>
                </c:pt>
                <c:pt idx="12">
                  <c:v>2</c:v>
                </c:pt>
                <c:pt idx="13">
                  <c:v>3</c:v>
                </c:pt>
                <c:pt idx="14">
                  <c:v>4</c:v>
                </c:pt>
                <c:pt idx="15">
                  <c:v>2010-1</c:v>
                </c:pt>
              </c:strCache>
            </c:strRef>
          </c:cat>
          <c:val>
            <c:numRef>
              <c:f>Sheet1!$D$2:$D$17</c:f>
              <c:numCache>
                <c:formatCode>General</c:formatCode>
                <c:ptCount val="16"/>
                <c:pt idx="11">
                  <c:v>-0.11137511999999999</c:v>
                </c:pt>
                <c:pt idx="12">
                  <c:v>-0.10577499999999999</c:v>
                </c:pt>
                <c:pt idx="13">
                  <c:v>-0.117247</c:v>
                </c:pt>
                <c:pt idx="14">
                  <c:v>-0.12281499999999999</c:v>
                </c:pt>
                <c:pt idx="15">
                  <c:v>-0.11004700000000001</c:v>
                </c:pt>
              </c:numCache>
            </c:numRef>
          </c:val>
          <c:smooth val="1"/>
          <c:extLst>
            <c:ext xmlns:c16="http://schemas.microsoft.com/office/drawing/2014/chart" uri="{C3380CC4-5D6E-409C-BE32-E72D297353CC}">
              <c16:uniqueId val="{0000000E-CCEA-4413-BEF0-6856F9DCB31B}"/>
            </c:ext>
          </c:extLst>
        </c:ser>
        <c:dLbls>
          <c:showLegendKey val="0"/>
          <c:showVal val="0"/>
          <c:showCatName val="0"/>
          <c:showSerName val="0"/>
          <c:showPercent val="0"/>
          <c:showBubbleSize val="0"/>
        </c:dLbls>
        <c:marker val="1"/>
        <c:smooth val="0"/>
        <c:axId val="404919768"/>
        <c:axId val="404920160"/>
      </c:lineChart>
      <c:catAx>
        <c:axId val="404918984"/>
        <c:scaling>
          <c:orientation val="minMax"/>
        </c:scaling>
        <c:delete val="0"/>
        <c:axPos val="b"/>
        <c:numFmt formatCode="General" sourceLinked="1"/>
        <c:majorTickMark val="out"/>
        <c:minorTickMark val="none"/>
        <c:tickLblPos val="nextTo"/>
        <c:spPr>
          <a:ln w="4190">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404919376"/>
        <c:crossesAt val="50"/>
        <c:auto val="1"/>
        <c:lblAlgn val="ctr"/>
        <c:lblOffset val="100"/>
        <c:tickLblSkip val="1"/>
        <c:tickMarkSkip val="1"/>
        <c:noMultiLvlLbl val="0"/>
      </c:catAx>
      <c:valAx>
        <c:axId val="404919376"/>
        <c:scaling>
          <c:orientation val="minMax"/>
          <c:max val="160"/>
          <c:min val="80"/>
        </c:scaling>
        <c:delete val="0"/>
        <c:axPos val="l"/>
        <c:numFmt formatCode="\$#,##0_);[Red]\(\$#,##0\)" sourceLinked="0"/>
        <c:majorTickMark val="out"/>
        <c:minorTickMark val="none"/>
        <c:tickLblPos val="nextTo"/>
        <c:spPr>
          <a:ln w="4190">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4918984"/>
        <c:crosses val="autoZero"/>
        <c:crossBetween val="between"/>
        <c:majorUnit val="10"/>
      </c:valAx>
      <c:catAx>
        <c:axId val="404919768"/>
        <c:scaling>
          <c:orientation val="minMax"/>
        </c:scaling>
        <c:delete val="1"/>
        <c:axPos val="b"/>
        <c:numFmt formatCode="General" sourceLinked="1"/>
        <c:majorTickMark val="out"/>
        <c:minorTickMark val="none"/>
        <c:tickLblPos val="none"/>
        <c:crossAx val="404920160"/>
        <c:crosses val="autoZero"/>
        <c:auto val="1"/>
        <c:lblAlgn val="ctr"/>
        <c:lblOffset val="100"/>
        <c:noMultiLvlLbl val="0"/>
      </c:catAx>
      <c:valAx>
        <c:axId val="404920160"/>
        <c:scaling>
          <c:orientation val="minMax"/>
          <c:max val="0.25"/>
          <c:min val="-0.25"/>
        </c:scaling>
        <c:delete val="0"/>
        <c:axPos val="r"/>
        <c:numFmt formatCode="0%" sourceLinked="0"/>
        <c:majorTickMark val="out"/>
        <c:minorTickMark val="none"/>
        <c:tickLblPos val="nextTo"/>
        <c:spPr>
          <a:ln w="4190">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4919768"/>
        <c:crosses val="max"/>
        <c:crossBetween val="between"/>
        <c:majorUnit val="0.05"/>
        <c:minorUnit val="2.5000000000000001E-2"/>
      </c:valAx>
      <c:spPr>
        <a:noFill/>
        <a:ln w="33517">
          <a:noFill/>
        </a:ln>
      </c:spPr>
    </c:plotArea>
    <c:legend>
      <c:legendPos val="r"/>
      <c:legendEntry>
        <c:idx val="0"/>
        <c:delete val="1"/>
      </c:legendEntry>
      <c:layout>
        <c:manualLayout>
          <c:xMode val="edge"/>
          <c:yMode val="edge"/>
          <c:x val="0.10169491525423729"/>
          <c:y val="0.93731343283582091"/>
          <c:w val="0.33376792698826602"/>
          <c:h val="6.5671641791044774E-2"/>
        </c:manualLayout>
      </c:layout>
      <c:overlay val="0"/>
      <c:spPr>
        <a:noFill/>
        <a:ln w="33517">
          <a:noFill/>
        </a:ln>
      </c:spPr>
      <c:txPr>
        <a:bodyPr/>
        <a:lstStyle/>
        <a:p>
          <a:pPr>
            <a:defRPr sz="1400" b="1" i="0" u="none" strike="noStrike" baseline="0">
              <a:solidFill>
                <a:srgbClr val="000000"/>
              </a:solidFill>
              <a:latin typeface="Arial"/>
              <a:ea typeface="Arial"/>
              <a:cs typeface="Arial"/>
            </a:defRPr>
          </a:pPr>
          <a:endParaRPr lang="en-US"/>
        </a:p>
      </c:txPr>
    </c:legend>
    <c:plotVisOnly val="1"/>
    <c:dispBlanksAs val="gap"/>
    <c:showDLblsOverMax val="0"/>
  </c:chart>
  <c:spPr>
    <a:noFill/>
    <a:ln>
      <a:noFill/>
    </a:ln>
  </c:spPr>
  <c:txPr>
    <a:bodyPr/>
    <a:lstStyle/>
    <a:p>
      <a:pPr>
        <a:defRPr sz="1880" b="1" i="0" u="none" strike="noStrike" baseline="0">
          <a:solidFill>
            <a:srgbClr val="000000"/>
          </a:solidFill>
          <a:latin typeface="Arial"/>
          <a:ea typeface="Arial"/>
          <a:cs typeface="Arial"/>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565275908479141E-2"/>
          <c:y val="6.2130177514792898E-2"/>
          <c:w val="0.88021534320323003"/>
          <c:h val="0.75739644970414199"/>
        </c:manualLayout>
      </c:layout>
      <c:barChart>
        <c:barDir val="col"/>
        <c:grouping val="clustered"/>
        <c:varyColors val="0"/>
        <c:ser>
          <c:idx val="0"/>
          <c:order val="0"/>
          <c:tx>
            <c:strRef>
              <c:f>Sheet1!$B$1</c:f>
              <c:strCache>
                <c:ptCount val="1"/>
                <c:pt idx="0">
                  <c:v>C-30 4QTotal</c:v>
                </c:pt>
              </c:strCache>
            </c:strRef>
          </c:tx>
          <c:spPr>
            <a:solidFill>
              <a:schemeClr val="bg1">
                <a:lumMod val="75000"/>
              </a:schemeClr>
            </a:solidFill>
            <a:ln w="33508">
              <a:noFill/>
            </a:ln>
          </c:spPr>
          <c:invertIfNegative val="0"/>
          <c:dPt>
            <c:idx val="0"/>
            <c:invertIfNegative val="0"/>
            <c:bubble3D val="0"/>
            <c:extLst>
              <c:ext xmlns:c16="http://schemas.microsoft.com/office/drawing/2014/chart" uri="{C3380CC4-5D6E-409C-BE32-E72D297353CC}">
                <c16:uniqueId val="{00000000-5B13-4FE0-B9DC-06D8A26A3FDC}"/>
              </c:ext>
            </c:extLst>
          </c:dPt>
          <c:dPt>
            <c:idx val="1"/>
            <c:invertIfNegative val="0"/>
            <c:bubble3D val="0"/>
            <c:extLst>
              <c:ext xmlns:c16="http://schemas.microsoft.com/office/drawing/2014/chart" uri="{C3380CC4-5D6E-409C-BE32-E72D297353CC}">
                <c16:uniqueId val="{00000001-5B13-4FE0-B9DC-06D8A26A3FDC}"/>
              </c:ext>
            </c:extLst>
          </c:dPt>
          <c:dPt>
            <c:idx val="2"/>
            <c:invertIfNegative val="0"/>
            <c:bubble3D val="0"/>
            <c:extLst>
              <c:ext xmlns:c16="http://schemas.microsoft.com/office/drawing/2014/chart" uri="{C3380CC4-5D6E-409C-BE32-E72D297353CC}">
                <c16:uniqueId val="{00000002-5B13-4FE0-B9DC-06D8A26A3FDC}"/>
              </c:ext>
            </c:extLst>
          </c:dPt>
          <c:dPt>
            <c:idx val="3"/>
            <c:invertIfNegative val="0"/>
            <c:bubble3D val="0"/>
            <c:extLst>
              <c:ext xmlns:c16="http://schemas.microsoft.com/office/drawing/2014/chart" uri="{C3380CC4-5D6E-409C-BE32-E72D297353CC}">
                <c16:uniqueId val="{00000003-5B13-4FE0-B9DC-06D8A26A3FDC}"/>
              </c:ext>
            </c:extLst>
          </c:dPt>
          <c:dPt>
            <c:idx val="4"/>
            <c:invertIfNegative val="0"/>
            <c:bubble3D val="0"/>
            <c:extLst>
              <c:ext xmlns:c16="http://schemas.microsoft.com/office/drawing/2014/chart" uri="{C3380CC4-5D6E-409C-BE32-E72D297353CC}">
                <c16:uniqueId val="{00000004-5B13-4FE0-B9DC-06D8A26A3FDC}"/>
              </c:ext>
            </c:extLst>
          </c:dPt>
          <c:dPt>
            <c:idx val="5"/>
            <c:invertIfNegative val="0"/>
            <c:bubble3D val="0"/>
            <c:extLst>
              <c:ext xmlns:c16="http://schemas.microsoft.com/office/drawing/2014/chart" uri="{C3380CC4-5D6E-409C-BE32-E72D297353CC}">
                <c16:uniqueId val="{00000005-5B13-4FE0-B9DC-06D8A26A3FDC}"/>
              </c:ext>
            </c:extLst>
          </c:dPt>
          <c:dPt>
            <c:idx val="6"/>
            <c:invertIfNegative val="0"/>
            <c:bubble3D val="0"/>
            <c:extLst>
              <c:ext xmlns:c16="http://schemas.microsoft.com/office/drawing/2014/chart" uri="{C3380CC4-5D6E-409C-BE32-E72D297353CC}">
                <c16:uniqueId val="{00000006-5B13-4FE0-B9DC-06D8A26A3FDC}"/>
              </c:ext>
            </c:extLst>
          </c:dPt>
          <c:dPt>
            <c:idx val="7"/>
            <c:invertIfNegative val="0"/>
            <c:bubble3D val="0"/>
            <c:extLst>
              <c:ext xmlns:c16="http://schemas.microsoft.com/office/drawing/2014/chart" uri="{C3380CC4-5D6E-409C-BE32-E72D297353CC}">
                <c16:uniqueId val="{00000007-5B13-4FE0-B9DC-06D8A26A3FDC}"/>
              </c:ext>
            </c:extLst>
          </c:dPt>
          <c:dPt>
            <c:idx val="8"/>
            <c:invertIfNegative val="0"/>
            <c:bubble3D val="0"/>
            <c:extLst>
              <c:ext xmlns:c16="http://schemas.microsoft.com/office/drawing/2014/chart" uri="{C3380CC4-5D6E-409C-BE32-E72D297353CC}">
                <c16:uniqueId val="{00000008-5B13-4FE0-B9DC-06D8A26A3FDC}"/>
              </c:ext>
            </c:extLst>
          </c:dPt>
          <c:dPt>
            <c:idx val="9"/>
            <c:invertIfNegative val="0"/>
            <c:bubble3D val="0"/>
            <c:extLst>
              <c:ext xmlns:c16="http://schemas.microsoft.com/office/drawing/2014/chart" uri="{C3380CC4-5D6E-409C-BE32-E72D297353CC}">
                <c16:uniqueId val="{00000009-5B13-4FE0-B9DC-06D8A26A3FDC}"/>
              </c:ext>
            </c:extLst>
          </c:dPt>
          <c:dPt>
            <c:idx val="10"/>
            <c:invertIfNegative val="0"/>
            <c:bubble3D val="0"/>
            <c:extLst>
              <c:ext xmlns:c16="http://schemas.microsoft.com/office/drawing/2014/chart" uri="{C3380CC4-5D6E-409C-BE32-E72D297353CC}">
                <c16:uniqueId val="{0000000A-5B13-4FE0-B9DC-06D8A26A3FDC}"/>
              </c:ext>
            </c:extLst>
          </c:dPt>
          <c:dPt>
            <c:idx val="11"/>
            <c:invertIfNegative val="0"/>
            <c:bubble3D val="0"/>
            <c:extLst>
              <c:ext xmlns:c16="http://schemas.microsoft.com/office/drawing/2014/chart" uri="{C3380CC4-5D6E-409C-BE32-E72D297353CC}">
                <c16:uniqueId val="{0000000B-5B13-4FE0-B9DC-06D8A26A3FDC}"/>
              </c:ext>
            </c:extLst>
          </c:dPt>
          <c:dPt>
            <c:idx val="12"/>
            <c:invertIfNegative val="0"/>
            <c:bubble3D val="0"/>
            <c:spPr>
              <a:solidFill>
                <a:schemeClr val="accent2">
                  <a:lumMod val="60000"/>
                  <a:lumOff val="40000"/>
                </a:schemeClr>
              </a:solidFill>
              <a:ln w="33508">
                <a:noFill/>
              </a:ln>
            </c:spPr>
            <c:extLst>
              <c:ext xmlns:c16="http://schemas.microsoft.com/office/drawing/2014/chart" uri="{C3380CC4-5D6E-409C-BE32-E72D297353CC}">
                <c16:uniqueId val="{0000000D-5B13-4FE0-B9DC-06D8A26A3FDC}"/>
              </c:ext>
            </c:extLst>
          </c:dPt>
          <c:dPt>
            <c:idx val="13"/>
            <c:invertIfNegative val="0"/>
            <c:bubble3D val="0"/>
            <c:spPr>
              <a:solidFill>
                <a:schemeClr val="accent2">
                  <a:lumMod val="60000"/>
                  <a:lumOff val="40000"/>
                </a:schemeClr>
              </a:solidFill>
              <a:ln w="33508">
                <a:noFill/>
              </a:ln>
            </c:spPr>
            <c:extLst>
              <c:ext xmlns:c16="http://schemas.microsoft.com/office/drawing/2014/chart" uri="{C3380CC4-5D6E-409C-BE32-E72D297353CC}">
                <c16:uniqueId val="{0000000F-5B13-4FE0-B9DC-06D8A26A3FDC}"/>
              </c:ext>
            </c:extLst>
          </c:dPt>
          <c:dPt>
            <c:idx val="14"/>
            <c:invertIfNegative val="0"/>
            <c:bubble3D val="0"/>
            <c:spPr>
              <a:solidFill>
                <a:schemeClr val="accent2">
                  <a:lumMod val="60000"/>
                  <a:lumOff val="40000"/>
                </a:schemeClr>
              </a:solidFill>
              <a:ln w="33508">
                <a:noFill/>
              </a:ln>
            </c:spPr>
            <c:extLst>
              <c:ext xmlns:c16="http://schemas.microsoft.com/office/drawing/2014/chart" uri="{C3380CC4-5D6E-409C-BE32-E72D297353CC}">
                <c16:uniqueId val="{00000011-5B13-4FE0-B9DC-06D8A26A3FDC}"/>
              </c:ext>
            </c:extLst>
          </c:dPt>
          <c:dPt>
            <c:idx val="15"/>
            <c:invertIfNegative val="0"/>
            <c:bubble3D val="0"/>
            <c:spPr>
              <a:solidFill>
                <a:schemeClr val="accent2">
                  <a:lumMod val="60000"/>
                  <a:lumOff val="40000"/>
                </a:schemeClr>
              </a:solidFill>
              <a:ln w="33508">
                <a:noFill/>
              </a:ln>
            </c:spPr>
            <c:extLst>
              <c:ext xmlns:c16="http://schemas.microsoft.com/office/drawing/2014/chart" uri="{C3380CC4-5D6E-409C-BE32-E72D297353CC}">
                <c16:uniqueId val="{00000013-5B13-4FE0-B9DC-06D8A26A3FDC}"/>
              </c:ext>
            </c:extLst>
          </c:dPt>
          <c:dLbls>
            <c:numFmt formatCode="\$#,##0.0" sourceLinked="0"/>
            <c:spPr>
              <a:noFill/>
              <a:ln w="33508">
                <a:noFill/>
              </a:ln>
            </c:spPr>
            <c:txPr>
              <a:bodyPr/>
              <a:lstStyle/>
              <a:p>
                <a:pPr>
                  <a:defRPr sz="900" b="0" i="0" u="none" strike="noStrike" baseline="0">
                    <a:solidFill>
                      <a:srgbClr val="000000"/>
                    </a:solidFill>
                    <a:latin typeface="Arial"/>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3</c:v>
                </c:pt>
                <c:pt idx="1">
                  <c:v>4</c:v>
                </c:pt>
                <c:pt idx="2">
                  <c:v>2007-1</c:v>
                </c:pt>
                <c:pt idx="3">
                  <c:v>2</c:v>
                </c:pt>
                <c:pt idx="4">
                  <c:v>3</c:v>
                </c:pt>
                <c:pt idx="5">
                  <c:v>4</c:v>
                </c:pt>
                <c:pt idx="6">
                  <c:v>2008-1</c:v>
                </c:pt>
                <c:pt idx="7">
                  <c:v>2</c:v>
                </c:pt>
                <c:pt idx="8">
                  <c:v>3</c:v>
                </c:pt>
                <c:pt idx="9">
                  <c:v>4</c:v>
                </c:pt>
                <c:pt idx="10">
                  <c:v>2009-1 </c:v>
                </c:pt>
                <c:pt idx="11">
                  <c:v>2</c:v>
                </c:pt>
                <c:pt idx="12">
                  <c:v>3</c:v>
                </c:pt>
                <c:pt idx="13">
                  <c:v>4</c:v>
                </c:pt>
                <c:pt idx="14">
                  <c:v>2010-1</c:v>
                </c:pt>
                <c:pt idx="15">
                  <c:v>2</c:v>
                </c:pt>
              </c:strCache>
            </c:strRef>
          </c:cat>
          <c:val>
            <c:numRef>
              <c:f>Sheet1!$B$2:$B$17</c:f>
              <c:numCache>
                <c:formatCode>0.0</c:formatCode>
                <c:ptCount val="16"/>
                <c:pt idx="0">
                  <c:v>144.4</c:v>
                </c:pt>
                <c:pt idx="1">
                  <c:v>144.9</c:v>
                </c:pt>
                <c:pt idx="2">
                  <c:v>145.80000000000001</c:v>
                </c:pt>
                <c:pt idx="3">
                  <c:v>146.19999999999999</c:v>
                </c:pt>
                <c:pt idx="4">
                  <c:v>144.19999999999999</c:v>
                </c:pt>
                <c:pt idx="5">
                  <c:v>139.1</c:v>
                </c:pt>
                <c:pt idx="6">
                  <c:v>133</c:v>
                </c:pt>
                <c:pt idx="7">
                  <c:v>125.7</c:v>
                </c:pt>
                <c:pt idx="8">
                  <c:v>121</c:v>
                </c:pt>
                <c:pt idx="9">
                  <c:v>120.1</c:v>
                </c:pt>
                <c:pt idx="10">
                  <c:v>118.2</c:v>
                </c:pt>
                <c:pt idx="11">
                  <c:v>118.1</c:v>
                </c:pt>
                <c:pt idx="12" formatCode="General">
                  <c:v>109.7</c:v>
                </c:pt>
                <c:pt idx="13">
                  <c:v>105</c:v>
                </c:pt>
                <c:pt idx="14" formatCode="General">
                  <c:v>105.5</c:v>
                </c:pt>
                <c:pt idx="15" formatCode="General">
                  <c:v>107.6</c:v>
                </c:pt>
              </c:numCache>
            </c:numRef>
          </c:val>
          <c:extLst>
            <c:ext xmlns:c16="http://schemas.microsoft.com/office/drawing/2014/chart" uri="{C3380CC4-5D6E-409C-BE32-E72D297353CC}">
              <c16:uniqueId val="{00000014-5B13-4FE0-B9DC-06D8A26A3FDC}"/>
            </c:ext>
          </c:extLst>
        </c:ser>
        <c:dLbls>
          <c:showLegendKey val="0"/>
          <c:showVal val="0"/>
          <c:showCatName val="0"/>
          <c:showSerName val="0"/>
          <c:showPercent val="0"/>
          <c:showBubbleSize val="0"/>
        </c:dLbls>
        <c:gapWidth val="50"/>
        <c:axId val="404921728"/>
        <c:axId val="404922120"/>
      </c:barChart>
      <c:lineChart>
        <c:grouping val="standard"/>
        <c:varyColors val="0"/>
        <c:ser>
          <c:idx val="1"/>
          <c:order val="1"/>
          <c:tx>
            <c:strRef>
              <c:f>Sheet1!$C$1</c:f>
              <c:strCache>
                <c:ptCount val="1"/>
                <c:pt idx="0">
                  <c:v>US Census Bureau</c:v>
                </c:pt>
              </c:strCache>
            </c:strRef>
          </c:tx>
          <c:spPr>
            <a:ln w="33508">
              <a:solidFill>
                <a:srgbClr val="000000"/>
              </a:solidFill>
              <a:prstDash val="solid"/>
            </a:ln>
          </c:spPr>
          <c:marker>
            <c:symbol val="circle"/>
            <c:size val="7"/>
            <c:spPr>
              <a:solidFill>
                <a:srgbClr val="000000"/>
              </a:solidFill>
              <a:ln>
                <a:solidFill>
                  <a:srgbClr val="FFFFFF"/>
                </a:solidFill>
                <a:prstDash val="solid"/>
              </a:ln>
            </c:spPr>
          </c:marker>
          <c:dPt>
            <c:idx val="12"/>
            <c:marker>
              <c:symbol val="none"/>
            </c:marker>
            <c:bubble3D val="0"/>
            <c:extLst>
              <c:ext xmlns:c16="http://schemas.microsoft.com/office/drawing/2014/chart" uri="{C3380CC4-5D6E-409C-BE32-E72D297353CC}">
                <c16:uniqueId val="{00000015-5B13-4FE0-B9DC-06D8A26A3FDC}"/>
              </c:ext>
            </c:extLst>
          </c:dPt>
          <c:dPt>
            <c:idx val="13"/>
            <c:marker>
              <c:symbol val="none"/>
            </c:marker>
            <c:bubble3D val="0"/>
            <c:extLst>
              <c:ext xmlns:c16="http://schemas.microsoft.com/office/drawing/2014/chart" uri="{C3380CC4-5D6E-409C-BE32-E72D297353CC}">
                <c16:uniqueId val="{00000016-5B13-4FE0-B9DC-06D8A26A3FDC}"/>
              </c:ext>
            </c:extLst>
          </c:dPt>
          <c:dPt>
            <c:idx val="14"/>
            <c:marker>
              <c:symbol val="none"/>
            </c:marker>
            <c:bubble3D val="0"/>
            <c:extLst>
              <c:ext xmlns:c16="http://schemas.microsoft.com/office/drawing/2014/chart" uri="{C3380CC4-5D6E-409C-BE32-E72D297353CC}">
                <c16:uniqueId val="{00000017-5B13-4FE0-B9DC-06D8A26A3FDC}"/>
              </c:ext>
            </c:extLst>
          </c:dPt>
          <c:dPt>
            <c:idx val="15"/>
            <c:marker>
              <c:symbol val="none"/>
            </c:marker>
            <c:bubble3D val="0"/>
            <c:extLst>
              <c:ext xmlns:c16="http://schemas.microsoft.com/office/drawing/2014/chart" uri="{C3380CC4-5D6E-409C-BE32-E72D297353CC}">
                <c16:uniqueId val="{00000018-5B13-4FE0-B9DC-06D8A26A3FDC}"/>
              </c:ext>
            </c:extLst>
          </c:dPt>
          <c:cat>
            <c:strRef>
              <c:f>Sheet1!$A$2:$A$17</c:f>
              <c:strCache>
                <c:ptCount val="16"/>
                <c:pt idx="0">
                  <c:v>3</c:v>
                </c:pt>
                <c:pt idx="1">
                  <c:v>4</c:v>
                </c:pt>
                <c:pt idx="2">
                  <c:v>2007-1</c:v>
                </c:pt>
                <c:pt idx="3">
                  <c:v>2</c:v>
                </c:pt>
                <c:pt idx="4">
                  <c:v>3</c:v>
                </c:pt>
                <c:pt idx="5">
                  <c:v>4</c:v>
                </c:pt>
                <c:pt idx="6">
                  <c:v>2008-1</c:v>
                </c:pt>
                <c:pt idx="7">
                  <c:v>2</c:v>
                </c:pt>
                <c:pt idx="8">
                  <c:v>3</c:v>
                </c:pt>
                <c:pt idx="9">
                  <c:v>4</c:v>
                </c:pt>
                <c:pt idx="10">
                  <c:v>2009-1 </c:v>
                </c:pt>
                <c:pt idx="11">
                  <c:v>2</c:v>
                </c:pt>
                <c:pt idx="12">
                  <c:v>3</c:v>
                </c:pt>
                <c:pt idx="13">
                  <c:v>4</c:v>
                </c:pt>
                <c:pt idx="14">
                  <c:v>2010-1</c:v>
                </c:pt>
                <c:pt idx="15">
                  <c:v>2</c:v>
                </c:pt>
              </c:strCache>
            </c:strRef>
          </c:cat>
          <c:val>
            <c:numRef>
              <c:f>Sheet1!$C$2:$C$17</c:f>
              <c:numCache>
                <c:formatCode>General</c:formatCode>
                <c:ptCount val="16"/>
                <c:pt idx="0">
                  <c:v>0.14818100000000001</c:v>
                </c:pt>
                <c:pt idx="1">
                  <c:v>0.10556699999999999</c:v>
                </c:pt>
                <c:pt idx="2">
                  <c:v>6.8315000000000001E-2</c:v>
                </c:pt>
                <c:pt idx="3">
                  <c:v>3.0897000000000001E-2</c:v>
                </c:pt>
                <c:pt idx="4">
                  <c:v>-1.33E-3</c:v>
                </c:pt>
                <c:pt idx="5">
                  <c:v>-4.0225999999999998E-2</c:v>
                </c:pt>
                <c:pt idx="6">
                  <c:v>-8.8002999999999998E-2</c:v>
                </c:pt>
                <c:pt idx="7">
                  <c:v>-0.13982700000000001</c:v>
                </c:pt>
                <c:pt idx="8">
                  <c:v>-0.16078700000000001</c:v>
                </c:pt>
                <c:pt idx="9">
                  <c:v>-0.136297</c:v>
                </c:pt>
                <c:pt idx="10">
                  <c:v>-0.111375</c:v>
                </c:pt>
                <c:pt idx="11">
                  <c:v>-6.1096999999999999E-2</c:v>
                </c:pt>
                <c:pt idx="12">
                  <c:v>-9.3598000000000001E-2</c:v>
                </c:pt>
                <c:pt idx="13">
                  <c:v>-0.12609899999999999</c:v>
                </c:pt>
                <c:pt idx="14">
                  <c:v>-0.107181</c:v>
                </c:pt>
                <c:pt idx="15">
                  <c:v>-8.8765999999999998E-2</c:v>
                </c:pt>
              </c:numCache>
            </c:numRef>
          </c:val>
          <c:smooth val="1"/>
          <c:extLst>
            <c:ext xmlns:c16="http://schemas.microsoft.com/office/drawing/2014/chart" uri="{C3380CC4-5D6E-409C-BE32-E72D297353CC}">
              <c16:uniqueId val="{00000019-5B13-4FE0-B9DC-06D8A26A3FDC}"/>
            </c:ext>
          </c:extLst>
        </c:ser>
        <c:ser>
          <c:idx val="2"/>
          <c:order val="2"/>
          <c:tx>
            <c:strRef>
              <c:f>Sheet1!$D$1</c:f>
              <c:strCache>
                <c:ptCount val="1"/>
                <c:pt idx="0">
                  <c:v>LIRA</c:v>
                </c:pt>
              </c:strCache>
            </c:strRef>
          </c:tx>
          <c:spPr>
            <a:ln w="33508">
              <a:solidFill>
                <a:srgbClr val="000000"/>
              </a:solidFill>
              <a:prstDash val="solid"/>
            </a:ln>
          </c:spPr>
          <c:marker>
            <c:symbol val="triangle"/>
            <c:size val="7"/>
            <c:spPr>
              <a:solidFill>
                <a:srgbClr val="000000"/>
              </a:solidFill>
              <a:ln>
                <a:solidFill>
                  <a:srgbClr val="000000"/>
                </a:solidFill>
                <a:prstDash val="solid"/>
              </a:ln>
            </c:spPr>
          </c:marker>
          <c:dPt>
            <c:idx val="0"/>
            <c:marker>
              <c:symbol val="none"/>
            </c:marker>
            <c:bubble3D val="0"/>
            <c:extLst>
              <c:ext xmlns:c16="http://schemas.microsoft.com/office/drawing/2014/chart" uri="{C3380CC4-5D6E-409C-BE32-E72D297353CC}">
                <c16:uniqueId val="{0000001A-5B13-4FE0-B9DC-06D8A26A3FDC}"/>
              </c:ext>
            </c:extLst>
          </c:dPt>
          <c:dPt>
            <c:idx val="1"/>
            <c:marker>
              <c:symbol val="none"/>
            </c:marker>
            <c:bubble3D val="0"/>
            <c:extLst>
              <c:ext xmlns:c16="http://schemas.microsoft.com/office/drawing/2014/chart" uri="{C3380CC4-5D6E-409C-BE32-E72D297353CC}">
                <c16:uniqueId val="{0000001B-5B13-4FE0-B9DC-06D8A26A3FDC}"/>
              </c:ext>
            </c:extLst>
          </c:dPt>
          <c:dPt>
            <c:idx val="2"/>
            <c:marker>
              <c:symbol val="none"/>
            </c:marker>
            <c:bubble3D val="0"/>
            <c:extLst>
              <c:ext xmlns:c16="http://schemas.microsoft.com/office/drawing/2014/chart" uri="{C3380CC4-5D6E-409C-BE32-E72D297353CC}">
                <c16:uniqueId val="{0000001C-5B13-4FE0-B9DC-06D8A26A3FDC}"/>
              </c:ext>
            </c:extLst>
          </c:dPt>
          <c:dPt>
            <c:idx val="3"/>
            <c:marker>
              <c:symbol val="none"/>
            </c:marker>
            <c:bubble3D val="0"/>
            <c:extLst>
              <c:ext xmlns:c16="http://schemas.microsoft.com/office/drawing/2014/chart" uri="{C3380CC4-5D6E-409C-BE32-E72D297353CC}">
                <c16:uniqueId val="{0000001D-5B13-4FE0-B9DC-06D8A26A3FDC}"/>
              </c:ext>
            </c:extLst>
          </c:dPt>
          <c:dPt>
            <c:idx val="4"/>
            <c:marker>
              <c:symbol val="none"/>
            </c:marker>
            <c:bubble3D val="0"/>
            <c:extLst>
              <c:ext xmlns:c16="http://schemas.microsoft.com/office/drawing/2014/chart" uri="{C3380CC4-5D6E-409C-BE32-E72D297353CC}">
                <c16:uniqueId val="{0000001E-5B13-4FE0-B9DC-06D8A26A3FDC}"/>
              </c:ext>
            </c:extLst>
          </c:dPt>
          <c:dPt>
            <c:idx val="5"/>
            <c:marker>
              <c:symbol val="none"/>
            </c:marker>
            <c:bubble3D val="0"/>
            <c:extLst>
              <c:ext xmlns:c16="http://schemas.microsoft.com/office/drawing/2014/chart" uri="{C3380CC4-5D6E-409C-BE32-E72D297353CC}">
                <c16:uniqueId val="{0000001F-5B13-4FE0-B9DC-06D8A26A3FDC}"/>
              </c:ext>
            </c:extLst>
          </c:dPt>
          <c:dPt>
            <c:idx val="6"/>
            <c:marker>
              <c:symbol val="none"/>
            </c:marker>
            <c:bubble3D val="0"/>
            <c:extLst>
              <c:ext xmlns:c16="http://schemas.microsoft.com/office/drawing/2014/chart" uri="{C3380CC4-5D6E-409C-BE32-E72D297353CC}">
                <c16:uniqueId val="{00000020-5B13-4FE0-B9DC-06D8A26A3FDC}"/>
              </c:ext>
            </c:extLst>
          </c:dPt>
          <c:dPt>
            <c:idx val="7"/>
            <c:marker>
              <c:symbol val="none"/>
            </c:marker>
            <c:bubble3D val="0"/>
            <c:extLst>
              <c:ext xmlns:c16="http://schemas.microsoft.com/office/drawing/2014/chart" uri="{C3380CC4-5D6E-409C-BE32-E72D297353CC}">
                <c16:uniqueId val="{00000021-5B13-4FE0-B9DC-06D8A26A3FDC}"/>
              </c:ext>
            </c:extLst>
          </c:dPt>
          <c:dPt>
            <c:idx val="8"/>
            <c:marker>
              <c:symbol val="none"/>
            </c:marker>
            <c:bubble3D val="0"/>
            <c:extLst>
              <c:ext xmlns:c16="http://schemas.microsoft.com/office/drawing/2014/chart" uri="{C3380CC4-5D6E-409C-BE32-E72D297353CC}">
                <c16:uniqueId val="{00000022-5B13-4FE0-B9DC-06D8A26A3FDC}"/>
              </c:ext>
            </c:extLst>
          </c:dPt>
          <c:dPt>
            <c:idx val="9"/>
            <c:marker>
              <c:symbol val="none"/>
            </c:marker>
            <c:bubble3D val="0"/>
            <c:extLst>
              <c:ext xmlns:c16="http://schemas.microsoft.com/office/drawing/2014/chart" uri="{C3380CC4-5D6E-409C-BE32-E72D297353CC}">
                <c16:uniqueId val="{00000023-5B13-4FE0-B9DC-06D8A26A3FDC}"/>
              </c:ext>
            </c:extLst>
          </c:dPt>
          <c:dPt>
            <c:idx val="10"/>
            <c:marker>
              <c:symbol val="none"/>
            </c:marker>
            <c:bubble3D val="0"/>
            <c:extLst>
              <c:ext xmlns:c16="http://schemas.microsoft.com/office/drawing/2014/chart" uri="{C3380CC4-5D6E-409C-BE32-E72D297353CC}">
                <c16:uniqueId val="{00000024-5B13-4FE0-B9DC-06D8A26A3FDC}"/>
              </c:ext>
            </c:extLst>
          </c:dPt>
          <c:dPt>
            <c:idx val="11"/>
            <c:marker>
              <c:symbol val="none"/>
            </c:marker>
            <c:bubble3D val="0"/>
            <c:extLst>
              <c:ext xmlns:c16="http://schemas.microsoft.com/office/drawing/2014/chart" uri="{C3380CC4-5D6E-409C-BE32-E72D297353CC}">
                <c16:uniqueId val="{00000025-5B13-4FE0-B9DC-06D8A26A3FDC}"/>
              </c:ext>
            </c:extLst>
          </c:dPt>
          <c:dLbls>
            <c:dLbl>
              <c:idx val="1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5B13-4FE0-B9DC-06D8A26A3FDC}"/>
                </c:ext>
              </c:extLst>
            </c:dLbl>
            <c:dLbl>
              <c:idx val="13"/>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5B13-4FE0-B9DC-06D8A26A3FDC}"/>
                </c:ext>
              </c:extLst>
            </c:dLbl>
            <c:dLbl>
              <c:idx val="1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5B13-4FE0-B9DC-06D8A26A3FDC}"/>
                </c:ext>
              </c:extLst>
            </c:dLbl>
            <c:dLbl>
              <c:idx val="1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5B13-4FE0-B9DC-06D8A26A3FDC}"/>
                </c:ext>
              </c:extLst>
            </c:dLbl>
            <c:numFmt formatCode="0.0%" sourceLinked="0"/>
            <c:spPr>
              <a:noFill/>
              <a:ln w="33508">
                <a:noFill/>
              </a:ln>
            </c:spPr>
            <c:txPr>
              <a:bodyPr/>
              <a:lstStyle/>
              <a:p>
                <a:pPr>
                  <a:defRPr sz="1000" b="1" i="0" u="none" strike="noStrike" baseline="0">
                    <a:solidFill>
                      <a:srgbClr val="000000"/>
                    </a:solidFill>
                    <a:latin typeface="Arial"/>
                    <a:ea typeface="Arial"/>
                    <a:cs typeface="Aria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3</c:v>
                </c:pt>
                <c:pt idx="1">
                  <c:v>4</c:v>
                </c:pt>
                <c:pt idx="2">
                  <c:v>2007-1</c:v>
                </c:pt>
                <c:pt idx="3">
                  <c:v>2</c:v>
                </c:pt>
                <c:pt idx="4">
                  <c:v>3</c:v>
                </c:pt>
                <c:pt idx="5">
                  <c:v>4</c:v>
                </c:pt>
                <c:pt idx="6">
                  <c:v>2008-1</c:v>
                </c:pt>
                <c:pt idx="7">
                  <c:v>2</c:v>
                </c:pt>
                <c:pt idx="8">
                  <c:v>3</c:v>
                </c:pt>
                <c:pt idx="9">
                  <c:v>4</c:v>
                </c:pt>
                <c:pt idx="10">
                  <c:v>2009-1 </c:v>
                </c:pt>
                <c:pt idx="11">
                  <c:v>2</c:v>
                </c:pt>
                <c:pt idx="12">
                  <c:v>3</c:v>
                </c:pt>
                <c:pt idx="13">
                  <c:v>4</c:v>
                </c:pt>
                <c:pt idx="14">
                  <c:v>2010-1</c:v>
                </c:pt>
                <c:pt idx="15">
                  <c:v>2</c:v>
                </c:pt>
              </c:strCache>
            </c:strRef>
          </c:cat>
          <c:val>
            <c:numRef>
              <c:f>Sheet1!$D$2:$D$17</c:f>
              <c:numCache>
                <c:formatCode>General</c:formatCode>
                <c:ptCount val="16"/>
                <c:pt idx="0">
                  <c:v>0.14818100000000001</c:v>
                </c:pt>
                <c:pt idx="1">
                  <c:v>0.10556699999999999</c:v>
                </c:pt>
                <c:pt idx="2">
                  <c:v>6.8315000000000001E-2</c:v>
                </c:pt>
                <c:pt idx="3">
                  <c:v>3.0897000000000001E-2</c:v>
                </c:pt>
                <c:pt idx="4">
                  <c:v>-1.33E-3</c:v>
                </c:pt>
                <c:pt idx="5">
                  <c:v>-4.0225999999999998E-2</c:v>
                </c:pt>
                <c:pt idx="6">
                  <c:v>-8.8002999999999998E-2</c:v>
                </c:pt>
                <c:pt idx="7">
                  <c:v>-0.13982700000000001</c:v>
                </c:pt>
                <c:pt idx="8">
                  <c:v>-0.16078700000000001</c:v>
                </c:pt>
                <c:pt idx="9">
                  <c:v>-0.136297</c:v>
                </c:pt>
                <c:pt idx="10">
                  <c:v>-0.111375</c:v>
                </c:pt>
                <c:pt idx="11">
                  <c:v>-6.1096999999999999E-2</c:v>
                </c:pt>
                <c:pt idx="12">
                  <c:v>-9.3598000000000001E-2</c:v>
                </c:pt>
                <c:pt idx="13">
                  <c:v>-0.12609899999999999</c:v>
                </c:pt>
                <c:pt idx="14">
                  <c:v>-0.107181</c:v>
                </c:pt>
                <c:pt idx="15">
                  <c:v>-8.8765999999999998E-2</c:v>
                </c:pt>
              </c:numCache>
            </c:numRef>
          </c:val>
          <c:smooth val="1"/>
          <c:extLst>
            <c:ext xmlns:c16="http://schemas.microsoft.com/office/drawing/2014/chart" uri="{C3380CC4-5D6E-409C-BE32-E72D297353CC}">
              <c16:uniqueId val="{0000002A-5B13-4FE0-B9DC-06D8A26A3FDC}"/>
            </c:ext>
          </c:extLst>
        </c:ser>
        <c:dLbls>
          <c:showLegendKey val="0"/>
          <c:showVal val="0"/>
          <c:showCatName val="0"/>
          <c:showSerName val="0"/>
          <c:showPercent val="0"/>
          <c:showBubbleSize val="0"/>
        </c:dLbls>
        <c:marker val="1"/>
        <c:smooth val="0"/>
        <c:axId val="404922512"/>
        <c:axId val="404922904"/>
      </c:lineChart>
      <c:catAx>
        <c:axId val="404921728"/>
        <c:scaling>
          <c:orientation val="minMax"/>
        </c:scaling>
        <c:delete val="0"/>
        <c:axPos val="b"/>
        <c:numFmt formatCode="General" sourceLinked="1"/>
        <c:majorTickMark val="cross"/>
        <c:minorTickMark val="none"/>
        <c:tickLblPos val="nextTo"/>
        <c:spPr>
          <a:ln w="4188">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404922120"/>
        <c:crosses val="autoZero"/>
        <c:auto val="0"/>
        <c:lblAlgn val="ctr"/>
        <c:lblOffset val="100"/>
        <c:tickLblSkip val="1"/>
        <c:tickMarkSkip val="1"/>
        <c:noMultiLvlLbl val="0"/>
      </c:catAx>
      <c:valAx>
        <c:axId val="404922120"/>
        <c:scaling>
          <c:orientation val="minMax"/>
          <c:max val="150"/>
          <c:min val="100"/>
        </c:scaling>
        <c:delete val="0"/>
        <c:axPos val="l"/>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4921728"/>
        <c:crosses val="autoZero"/>
        <c:crossBetween val="between"/>
        <c:majorUnit val="5"/>
        <c:minorUnit val="5"/>
      </c:valAx>
      <c:catAx>
        <c:axId val="404922512"/>
        <c:scaling>
          <c:orientation val="minMax"/>
        </c:scaling>
        <c:delete val="1"/>
        <c:axPos val="b"/>
        <c:numFmt formatCode="General" sourceLinked="1"/>
        <c:majorTickMark val="out"/>
        <c:minorTickMark val="none"/>
        <c:tickLblPos val="none"/>
        <c:crossAx val="404922904"/>
        <c:crosses val="autoZero"/>
        <c:auto val="1"/>
        <c:lblAlgn val="ctr"/>
        <c:lblOffset val="100"/>
        <c:noMultiLvlLbl val="0"/>
      </c:catAx>
      <c:valAx>
        <c:axId val="404922904"/>
        <c:scaling>
          <c:orientation val="minMax"/>
          <c:max val="0.4"/>
          <c:min val="-0.30000000000000004"/>
        </c:scaling>
        <c:delete val="0"/>
        <c:axPos val="r"/>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4922512"/>
        <c:crosses val="max"/>
        <c:crossBetween val="between"/>
      </c:valAx>
      <c:spPr>
        <a:noFill/>
        <a:ln w="33508">
          <a:noFill/>
        </a:ln>
      </c:spPr>
    </c:plotArea>
    <c:legend>
      <c:legendPos val="b"/>
      <c:legendEntry>
        <c:idx val="0"/>
        <c:delete val="1"/>
      </c:legendEntry>
      <c:layout>
        <c:manualLayout>
          <c:xMode val="edge"/>
          <c:yMode val="edge"/>
          <c:x val="7.4024226110363411E-2"/>
          <c:y val="0.92899408284023666"/>
          <c:w val="0.33378196500672952"/>
          <c:h val="6.5088757396449703E-2"/>
        </c:manualLayout>
      </c:layout>
      <c:overlay val="0"/>
      <c:spPr>
        <a:noFill/>
        <a:ln w="33508">
          <a:noFill/>
        </a:ln>
      </c:spPr>
      <c:txPr>
        <a:bodyPr/>
        <a:lstStyle/>
        <a:p>
          <a:pPr>
            <a:defRPr sz="1400" b="1" i="0" u="none" strike="noStrike" baseline="0">
              <a:solidFill>
                <a:srgbClr val="000000"/>
              </a:solidFill>
              <a:latin typeface="Arial"/>
              <a:ea typeface="Arial"/>
              <a:cs typeface="Arial"/>
            </a:defRPr>
          </a:pPr>
          <a:endParaRPr lang="en-US"/>
        </a:p>
      </c:txPr>
    </c:legend>
    <c:plotVisOnly val="1"/>
    <c:dispBlanksAs val="gap"/>
    <c:showDLblsOverMax val="0"/>
  </c:chart>
  <c:spPr>
    <a:noFill/>
    <a:ln>
      <a:noFill/>
    </a:ln>
  </c:spPr>
  <c:txPr>
    <a:bodyPr/>
    <a:lstStyle/>
    <a:p>
      <a:pPr>
        <a:defRPr sz="1319" b="0" i="0" u="none" strike="noStrike" baseline="0">
          <a:solidFill>
            <a:srgbClr val="000000"/>
          </a:solidFill>
          <a:latin typeface="Arial"/>
          <a:ea typeface="Arial"/>
          <a:cs typeface="Arial"/>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565275908479141E-2"/>
          <c:y val="6.2130177514792898E-2"/>
          <c:w val="0.88021534320323003"/>
          <c:h val="0.75739644970414199"/>
        </c:manualLayout>
      </c:layout>
      <c:barChart>
        <c:barDir val="col"/>
        <c:grouping val="clustered"/>
        <c:varyColors val="0"/>
        <c:ser>
          <c:idx val="0"/>
          <c:order val="0"/>
          <c:tx>
            <c:strRef>
              <c:f>Sheet1!$B$1</c:f>
              <c:strCache>
                <c:ptCount val="1"/>
                <c:pt idx="0">
                  <c:v>C-30 4QTotal</c:v>
                </c:pt>
              </c:strCache>
            </c:strRef>
          </c:tx>
          <c:spPr>
            <a:solidFill>
              <a:schemeClr val="bg1">
                <a:lumMod val="75000"/>
              </a:schemeClr>
            </a:solidFill>
            <a:ln w="33508">
              <a:noFill/>
            </a:ln>
          </c:spPr>
          <c:invertIfNegative val="0"/>
          <c:dPt>
            <c:idx val="0"/>
            <c:invertIfNegative val="0"/>
            <c:bubble3D val="0"/>
            <c:extLst>
              <c:ext xmlns:c16="http://schemas.microsoft.com/office/drawing/2014/chart" uri="{C3380CC4-5D6E-409C-BE32-E72D297353CC}">
                <c16:uniqueId val="{00000000-3FE7-486F-BAEE-1451201B7073}"/>
              </c:ext>
            </c:extLst>
          </c:dPt>
          <c:dPt>
            <c:idx val="1"/>
            <c:invertIfNegative val="0"/>
            <c:bubble3D val="0"/>
            <c:extLst>
              <c:ext xmlns:c16="http://schemas.microsoft.com/office/drawing/2014/chart" uri="{C3380CC4-5D6E-409C-BE32-E72D297353CC}">
                <c16:uniqueId val="{00000001-3FE7-486F-BAEE-1451201B7073}"/>
              </c:ext>
            </c:extLst>
          </c:dPt>
          <c:dPt>
            <c:idx val="2"/>
            <c:invertIfNegative val="0"/>
            <c:bubble3D val="0"/>
            <c:extLst>
              <c:ext xmlns:c16="http://schemas.microsoft.com/office/drawing/2014/chart" uri="{C3380CC4-5D6E-409C-BE32-E72D297353CC}">
                <c16:uniqueId val="{00000002-3FE7-486F-BAEE-1451201B7073}"/>
              </c:ext>
            </c:extLst>
          </c:dPt>
          <c:dPt>
            <c:idx val="3"/>
            <c:invertIfNegative val="0"/>
            <c:bubble3D val="0"/>
            <c:extLst>
              <c:ext xmlns:c16="http://schemas.microsoft.com/office/drawing/2014/chart" uri="{C3380CC4-5D6E-409C-BE32-E72D297353CC}">
                <c16:uniqueId val="{00000003-3FE7-486F-BAEE-1451201B7073}"/>
              </c:ext>
            </c:extLst>
          </c:dPt>
          <c:dPt>
            <c:idx val="4"/>
            <c:invertIfNegative val="0"/>
            <c:bubble3D val="0"/>
            <c:extLst>
              <c:ext xmlns:c16="http://schemas.microsoft.com/office/drawing/2014/chart" uri="{C3380CC4-5D6E-409C-BE32-E72D297353CC}">
                <c16:uniqueId val="{00000004-3FE7-486F-BAEE-1451201B7073}"/>
              </c:ext>
            </c:extLst>
          </c:dPt>
          <c:dPt>
            <c:idx val="5"/>
            <c:invertIfNegative val="0"/>
            <c:bubble3D val="0"/>
            <c:extLst>
              <c:ext xmlns:c16="http://schemas.microsoft.com/office/drawing/2014/chart" uri="{C3380CC4-5D6E-409C-BE32-E72D297353CC}">
                <c16:uniqueId val="{00000005-3FE7-486F-BAEE-1451201B7073}"/>
              </c:ext>
            </c:extLst>
          </c:dPt>
          <c:dPt>
            <c:idx val="6"/>
            <c:invertIfNegative val="0"/>
            <c:bubble3D val="0"/>
            <c:extLst>
              <c:ext xmlns:c16="http://schemas.microsoft.com/office/drawing/2014/chart" uri="{C3380CC4-5D6E-409C-BE32-E72D297353CC}">
                <c16:uniqueId val="{00000006-3FE7-486F-BAEE-1451201B7073}"/>
              </c:ext>
            </c:extLst>
          </c:dPt>
          <c:dPt>
            <c:idx val="7"/>
            <c:invertIfNegative val="0"/>
            <c:bubble3D val="0"/>
            <c:extLst>
              <c:ext xmlns:c16="http://schemas.microsoft.com/office/drawing/2014/chart" uri="{C3380CC4-5D6E-409C-BE32-E72D297353CC}">
                <c16:uniqueId val="{00000007-3FE7-486F-BAEE-1451201B7073}"/>
              </c:ext>
            </c:extLst>
          </c:dPt>
          <c:dPt>
            <c:idx val="8"/>
            <c:invertIfNegative val="0"/>
            <c:bubble3D val="0"/>
            <c:extLst>
              <c:ext xmlns:c16="http://schemas.microsoft.com/office/drawing/2014/chart" uri="{C3380CC4-5D6E-409C-BE32-E72D297353CC}">
                <c16:uniqueId val="{00000008-3FE7-486F-BAEE-1451201B7073}"/>
              </c:ext>
            </c:extLst>
          </c:dPt>
          <c:dPt>
            <c:idx val="9"/>
            <c:invertIfNegative val="0"/>
            <c:bubble3D val="0"/>
            <c:extLst>
              <c:ext xmlns:c16="http://schemas.microsoft.com/office/drawing/2014/chart" uri="{C3380CC4-5D6E-409C-BE32-E72D297353CC}">
                <c16:uniqueId val="{00000009-3FE7-486F-BAEE-1451201B7073}"/>
              </c:ext>
            </c:extLst>
          </c:dPt>
          <c:dPt>
            <c:idx val="10"/>
            <c:invertIfNegative val="0"/>
            <c:bubble3D val="0"/>
            <c:extLst>
              <c:ext xmlns:c16="http://schemas.microsoft.com/office/drawing/2014/chart" uri="{C3380CC4-5D6E-409C-BE32-E72D297353CC}">
                <c16:uniqueId val="{0000000A-3FE7-486F-BAEE-1451201B7073}"/>
              </c:ext>
            </c:extLst>
          </c:dPt>
          <c:dPt>
            <c:idx val="11"/>
            <c:invertIfNegative val="0"/>
            <c:bubble3D val="0"/>
            <c:extLst>
              <c:ext xmlns:c16="http://schemas.microsoft.com/office/drawing/2014/chart" uri="{C3380CC4-5D6E-409C-BE32-E72D297353CC}">
                <c16:uniqueId val="{0000000B-3FE7-486F-BAEE-1451201B7073}"/>
              </c:ext>
            </c:extLst>
          </c:dPt>
          <c:dPt>
            <c:idx val="12"/>
            <c:invertIfNegative val="0"/>
            <c:bubble3D val="0"/>
            <c:spPr>
              <a:solidFill>
                <a:schemeClr val="accent2">
                  <a:lumMod val="60000"/>
                  <a:lumOff val="40000"/>
                </a:schemeClr>
              </a:solidFill>
              <a:ln w="33508">
                <a:noFill/>
              </a:ln>
            </c:spPr>
            <c:extLst>
              <c:ext xmlns:c16="http://schemas.microsoft.com/office/drawing/2014/chart" uri="{C3380CC4-5D6E-409C-BE32-E72D297353CC}">
                <c16:uniqueId val="{0000000D-3FE7-486F-BAEE-1451201B7073}"/>
              </c:ext>
            </c:extLst>
          </c:dPt>
          <c:dPt>
            <c:idx val="13"/>
            <c:invertIfNegative val="0"/>
            <c:bubble3D val="0"/>
            <c:spPr>
              <a:solidFill>
                <a:schemeClr val="accent2">
                  <a:lumMod val="60000"/>
                  <a:lumOff val="40000"/>
                </a:schemeClr>
              </a:solidFill>
              <a:ln w="33508">
                <a:noFill/>
              </a:ln>
            </c:spPr>
            <c:extLst>
              <c:ext xmlns:c16="http://schemas.microsoft.com/office/drawing/2014/chart" uri="{C3380CC4-5D6E-409C-BE32-E72D297353CC}">
                <c16:uniqueId val="{0000000F-3FE7-486F-BAEE-1451201B7073}"/>
              </c:ext>
            </c:extLst>
          </c:dPt>
          <c:dPt>
            <c:idx val="14"/>
            <c:invertIfNegative val="0"/>
            <c:bubble3D val="0"/>
            <c:spPr>
              <a:solidFill>
                <a:schemeClr val="accent2">
                  <a:lumMod val="60000"/>
                  <a:lumOff val="40000"/>
                </a:schemeClr>
              </a:solidFill>
              <a:ln w="33508">
                <a:noFill/>
              </a:ln>
            </c:spPr>
            <c:extLst>
              <c:ext xmlns:c16="http://schemas.microsoft.com/office/drawing/2014/chart" uri="{C3380CC4-5D6E-409C-BE32-E72D297353CC}">
                <c16:uniqueId val="{00000011-3FE7-486F-BAEE-1451201B7073}"/>
              </c:ext>
            </c:extLst>
          </c:dPt>
          <c:dPt>
            <c:idx val="15"/>
            <c:invertIfNegative val="0"/>
            <c:bubble3D val="0"/>
            <c:spPr>
              <a:solidFill>
                <a:schemeClr val="accent2">
                  <a:lumMod val="60000"/>
                  <a:lumOff val="40000"/>
                </a:schemeClr>
              </a:solidFill>
              <a:ln w="33508">
                <a:noFill/>
              </a:ln>
            </c:spPr>
            <c:extLst>
              <c:ext xmlns:c16="http://schemas.microsoft.com/office/drawing/2014/chart" uri="{C3380CC4-5D6E-409C-BE32-E72D297353CC}">
                <c16:uniqueId val="{00000013-3FE7-486F-BAEE-1451201B7073}"/>
              </c:ext>
            </c:extLst>
          </c:dPt>
          <c:dLbls>
            <c:numFmt formatCode="\$#,##0.0" sourceLinked="0"/>
            <c:spPr>
              <a:noFill/>
              <a:ln w="33508">
                <a:noFill/>
              </a:ln>
            </c:spPr>
            <c:txPr>
              <a:bodyPr/>
              <a:lstStyle/>
              <a:p>
                <a:pPr>
                  <a:defRPr sz="900" b="0" i="0" u="none" strike="noStrike" baseline="0">
                    <a:solidFill>
                      <a:srgbClr val="000000"/>
                    </a:solidFill>
                    <a:latin typeface="Arial"/>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4</c:v>
                </c:pt>
                <c:pt idx="1">
                  <c:v>2007-1</c:v>
                </c:pt>
                <c:pt idx="2">
                  <c:v>2</c:v>
                </c:pt>
                <c:pt idx="3">
                  <c:v>3</c:v>
                </c:pt>
                <c:pt idx="4">
                  <c:v>4</c:v>
                </c:pt>
                <c:pt idx="5">
                  <c:v>2008-1</c:v>
                </c:pt>
                <c:pt idx="6">
                  <c:v>2</c:v>
                </c:pt>
                <c:pt idx="7">
                  <c:v>3</c:v>
                </c:pt>
                <c:pt idx="8">
                  <c:v>4</c:v>
                </c:pt>
                <c:pt idx="9">
                  <c:v>2009-1 </c:v>
                </c:pt>
                <c:pt idx="10">
                  <c:v>2</c:v>
                </c:pt>
                <c:pt idx="11">
                  <c:v>3</c:v>
                </c:pt>
                <c:pt idx="12">
                  <c:v>4</c:v>
                </c:pt>
                <c:pt idx="13">
                  <c:v>2010-1</c:v>
                </c:pt>
                <c:pt idx="14">
                  <c:v>2</c:v>
                </c:pt>
                <c:pt idx="15">
                  <c:v>3</c:v>
                </c:pt>
              </c:strCache>
            </c:strRef>
          </c:cat>
          <c:val>
            <c:numRef>
              <c:f>Sheet1!$B$2:$B$17</c:f>
              <c:numCache>
                <c:formatCode>General</c:formatCode>
                <c:ptCount val="16"/>
                <c:pt idx="0">
                  <c:v>144.9</c:v>
                </c:pt>
                <c:pt idx="1">
                  <c:v>145.80000000000001</c:v>
                </c:pt>
                <c:pt idx="2">
                  <c:v>146.19999999999999</c:v>
                </c:pt>
                <c:pt idx="3">
                  <c:v>144.19999999999999</c:v>
                </c:pt>
                <c:pt idx="4">
                  <c:v>139.1</c:v>
                </c:pt>
                <c:pt idx="5">
                  <c:v>133</c:v>
                </c:pt>
                <c:pt idx="6">
                  <c:v>125.7</c:v>
                </c:pt>
                <c:pt idx="7">
                  <c:v>121</c:v>
                </c:pt>
                <c:pt idx="8">
                  <c:v>120.1</c:v>
                </c:pt>
                <c:pt idx="9">
                  <c:v>118.2</c:v>
                </c:pt>
                <c:pt idx="10">
                  <c:v>118.1</c:v>
                </c:pt>
                <c:pt idx="11">
                  <c:v>114.5</c:v>
                </c:pt>
                <c:pt idx="12">
                  <c:v>109.7</c:v>
                </c:pt>
                <c:pt idx="13">
                  <c:v>103.9</c:v>
                </c:pt>
                <c:pt idx="14">
                  <c:v>107.7</c:v>
                </c:pt>
                <c:pt idx="15">
                  <c:v>110.9</c:v>
                </c:pt>
              </c:numCache>
            </c:numRef>
          </c:val>
          <c:extLst>
            <c:ext xmlns:c16="http://schemas.microsoft.com/office/drawing/2014/chart" uri="{C3380CC4-5D6E-409C-BE32-E72D297353CC}">
              <c16:uniqueId val="{00000014-3FE7-486F-BAEE-1451201B7073}"/>
            </c:ext>
          </c:extLst>
        </c:ser>
        <c:dLbls>
          <c:showLegendKey val="0"/>
          <c:showVal val="0"/>
          <c:showCatName val="0"/>
          <c:showSerName val="0"/>
          <c:showPercent val="0"/>
          <c:showBubbleSize val="0"/>
        </c:dLbls>
        <c:gapWidth val="50"/>
        <c:axId val="406945760"/>
        <c:axId val="406946152"/>
      </c:barChart>
      <c:lineChart>
        <c:grouping val="standard"/>
        <c:varyColors val="0"/>
        <c:ser>
          <c:idx val="1"/>
          <c:order val="1"/>
          <c:tx>
            <c:strRef>
              <c:f>Sheet1!$C$1</c:f>
              <c:strCache>
                <c:ptCount val="1"/>
                <c:pt idx="0">
                  <c:v>US Census Bureau</c:v>
                </c:pt>
              </c:strCache>
            </c:strRef>
          </c:tx>
          <c:spPr>
            <a:ln w="33508">
              <a:solidFill>
                <a:srgbClr val="000000"/>
              </a:solidFill>
              <a:prstDash val="solid"/>
            </a:ln>
          </c:spPr>
          <c:marker>
            <c:symbol val="circle"/>
            <c:size val="7"/>
            <c:spPr>
              <a:solidFill>
                <a:srgbClr val="000000"/>
              </a:solidFill>
              <a:ln>
                <a:solidFill>
                  <a:srgbClr val="FFFFFF"/>
                </a:solidFill>
                <a:prstDash val="solid"/>
              </a:ln>
            </c:spPr>
          </c:marker>
          <c:dPt>
            <c:idx val="12"/>
            <c:marker>
              <c:symbol val="none"/>
            </c:marker>
            <c:bubble3D val="0"/>
            <c:extLst>
              <c:ext xmlns:c16="http://schemas.microsoft.com/office/drawing/2014/chart" uri="{C3380CC4-5D6E-409C-BE32-E72D297353CC}">
                <c16:uniqueId val="{00000015-3FE7-486F-BAEE-1451201B7073}"/>
              </c:ext>
            </c:extLst>
          </c:dPt>
          <c:dPt>
            <c:idx val="13"/>
            <c:marker>
              <c:symbol val="none"/>
            </c:marker>
            <c:bubble3D val="0"/>
            <c:extLst>
              <c:ext xmlns:c16="http://schemas.microsoft.com/office/drawing/2014/chart" uri="{C3380CC4-5D6E-409C-BE32-E72D297353CC}">
                <c16:uniqueId val="{00000016-3FE7-486F-BAEE-1451201B7073}"/>
              </c:ext>
            </c:extLst>
          </c:dPt>
          <c:dPt>
            <c:idx val="14"/>
            <c:marker>
              <c:symbol val="none"/>
            </c:marker>
            <c:bubble3D val="0"/>
            <c:extLst>
              <c:ext xmlns:c16="http://schemas.microsoft.com/office/drawing/2014/chart" uri="{C3380CC4-5D6E-409C-BE32-E72D297353CC}">
                <c16:uniqueId val="{00000017-3FE7-486F-BAEE-1451201B7073}"/>
              </c:ext>
            </c:extLst>
          </c:dPt>
          <c:dPt>
            <c:idx val="15"/>
            <c:marker>
              <c:symbol val="none"/>
            </c:marker>
            <c:bubble3D val="0"/>
            <c:extLst>
              <c:ext xmlns:c16="http://schemas.microsoft.com/office/drawing/2014/chart" uri="{C3380CC4-5D6E-409C-BE32-E72D297353CC}">
                <c16:uniqueId val="{00000018-3FE7-486F-BAEE-1451201B7073}"/>
              </c:ext>
            </c:extLst>
          </c:dPt>
          <c:cat>
            <c:strRef>
              <c:f>Sheet1!$A$2:$A$17</c:f>
              <c:strCache>
                <c:ptCount val="16"/>
                <c:pt idx="0">
                  <c:v>4</c:v>
                </c:pt>
                <c:pt idx="1">
                  <c:v>2007-1</c:v>
                </c:pt>
                <c:pt idx="2">
                  <c:v>2</c:v>
                </c:pt>
                <c:pt idx="3">
                  <c:v>3</c:v>
                </c:pt>
                <c:pt idx="4">
                  <c:v>4</c:v>
                </c:pt>
                <c:pt idx="5">
                  <c:v>2008-1</c:v>
                </c:pt>
                <c:pt idx="6">
                  <c:v>2</c:v>
                </c:pt>
                <c:pt idx="7">
                  <c:v>3</c:v>
                </c:pt>
                <c:pt idx="8">
                  <c:v>4</c:v>
                </c:pt>
                <c:pt idx="9">
                  <c:v>2009-1 </c:v>
                </c:pt>
                <c:pt idx="10">
                  <c:v>2</c:v>
                </c:pt>
                <c:pt idx="11">
                  <c:v>3</c:v>
                </c:pt>
                <c:pt idx="12">
                  <c:v>4</c:v>
                </c:pt>
                <c:pt idx="13">
                  <c:v>2010-1</c:v>
                </c:pt>
                <c:pt idx="14">
                  <c:v>2</c:v>
                </c:pt>
                <c:pt idx="15">
                  <c:v>3</c:v>
                </c:pt>
              </c:strCache>
            </c:strRef>
          </c:cat>
          <c:val>
            <c:numRef>
              <c:f>Sheet1!$C$2:$C$17</c:f>
              <c:numCache>
                <c:formatCode>General</c:formatCode>
                <c:ptCount val="16"/>
                <c:pt idx="0">
                  <c:v>0.10556699999999999</c:v>
                </c:pt>
                <c:pt idx="1">
                  <c:v>6.8315000000000001E-2</c:v>
                </c:pt>
                <c:pt idx="2">
                  <c:v>3.0897000000000001E-2</c:v>
                </c:pt>
                <c:pt idx="3">
                  <c:v>-1.33E-3</c:v>
                </c:pt>
                <c:pt idx="4">
                  <c:v>-4.0225999999999998E-2</c:v>
                </c:pt>
                <c:pt idx="5">
                  <c:v>-8.8002999999999998E-2</c:v>
                </c:pt>
                <c:pt idx="6">
                  <c:v>-0.13982700000000001</c:v>
                </c:pt>
                <c:pt idx="7">
                  <c:v>-0.16078700000000001</c:v>
                </c:pt>
                <c:pt idx="8">
                  <c:v>-0.136297</c:v>
                </c:pt>
                <c:pt idx="9">
                  <c:v>-0.111375</c:v>
                </c:pt>
                <c:pt idx="10">
                  <c:v>-6.1096999999999999E-2</c:v>
                </c:pt>
                <c:pt idx="11">
                  <c:v>-5.3984999999999998E-2</c:v>
                </c:pt>
                <c:pt idx="12">
                  <c:v>-8.7204000000000004E-2</c:v>
                </c:pt>
                <c:pt idx="13">
                  <c:v>-0.120423</c:v>
                </c:pt>
                <c:pt idx="14">
                  <c:v>-8.7613999999999997E-2</c:v>
                </c:pt>
                <c:pt idx="15">
                  <c:v>-3.1463999999999999E-2</c:v>
                </c:pt>
              </c:numCache>
            </c:numRef>
          </c:val>
          <c:smooth val="1"/>
          <c:extLst>
            <c:ext xmlns:c16="http://schemas.microsoft.com/office/drawing/2014/chart" uri="{C3380CC4-5D6E-409C-BE32-E72D297353CC}">
              <c16:uniqueId val="{00000019-3FE7-486F-BAEE-1451201B7073}"/>
            </c:ext>
          </c:extLst>
        </c:ser>
        <c:ser>
          <c:idx val="2"/>
          <c:order val="2"/>
          <c:tx>
            <c:strRef>
              <c:f>Sheet1!$D$1</c:f>
              <c:strCache>
                <c:ptCount val="1"/>
                <c:pt idx="0">
                  <c:v>LIRA</c:v>
                </c:pt>
              </c:strCache>
            </c:strRef>
          </c:tx>
          <c:spPr>
            <a:ln w="33508">
              <a:solidFill>
                <a:srgbClr val="000000"/>
              </a:solidFill>
              <a:prstDash val="solid"/>
            </a:ln>
          </c:spPr>
          <c:marker>
            <c:symbol val="triangle"/>
            <c:size val="7"/>
            <c:spPr>
              <a:solidFill>
                <a:srgbClr val="000000"/>
              </a:solidFill>
              <a:ln>
                <a:solidFill>
                  <a:srgbClr val="000000"/>
                </a:solidFill>
                <a:prstDash val="solid"/>
              </a:ln>
            </c:spPr>
          </c:marker>
          <c:dPt>
            <c:idx val="0"/>
            <c:marker>
              <c:symbol val="none"/>
            </c:marker>
            <c:bubble3D val="0"/>
            <c:extLst>
              <c:ext xmlns:c16="http://schemas.microsoft.com/office/drawing/2014/chart" uri="{C3380CC4-5D6E-409C-BE32-E72D297353CC}">
                <c16:uniqueId val="{0000001A-3FE7-486F-BAEE-1451201B7073}"/>
              </c:ext>
            </c:extLst>
          </c:dPt>
          <c:dPt>
            <c:idx val="1"/>
            <c:marker>
              <c:symbol val="none"/>
            </c:marker>
            <c:bubble3D val="0"/>
            <c:extLst>
              <c:ext xmlns:c16="http://schemas.microsoft.com/office/drawing/2014/chart" uri="{C3380CC4-5D6E-409C-BE32-E72D297353CC}">
                <c16:uniqueId val="{0000001B-3FE7-486F-BAEE-1451201B7073}"/>
              </c:ext>
            </c:extLst>
          </c:dPt>
          <c:dPt>
            <c:idx val="2"/>
            <c:marker>
              <c:symbol val="none"/>
            </c:marker>
            <c:bubble3D val="0"/>
            <c:extLst>
              <c:ext xmlns:c16="http://schemas.microsoft.com/office/drawing/2014/chart" uri="{C3380CC4-5D6E-409C-BE32-E72D297353CC}">
                <c16:uniqueId val="{0000001C-3FE7-486F-BAEE-1451201B7073}"/>
              </c:ext>
            </c:extLst>
          </c:dPt>
          <c:dPt>
            <c:idx val="3"/>
            <c:marker>
              <c:symbol val="none"/>
            </c:marker>
            <c:bubble3D val="0"/>
            <c:extLst>
              <c:ext xmlns:c16="http://schemas.microsoft.com/office/drawing/2014/chart" uri="{C3380CC4-5D6E-409C-BE32-E72D297353CC}">
                <c16:uniqueId val="{0000001D-3FE7-486F-BAEE-1451201B7073}"/>
              </c:ext>
            </c:extLst>
          </c:dPt>
          <c:dPt>
            <c:idx val="4"/>
            <c:marker>
              <c:symbol val="none"/>
            </c:marker>
            <c:bubble3D val="0"/>
            <c:extLst>
              <c:ext xmlns:c16="http://schemas.microsoft.com/office/drawing/2014/chart" uri="{C3380CC4-5D6E-409C-BE32-E72D297353CC}">
                <c16:uniqueId val="{0000001E-3FE7-486F-BAEE-1451201B7073}"/>
              </c:ext>
            </c:extLst>
          </c:dPt>
          <c:dPt>
            <c:idx val="5"/>
            <c:marker>
              <c:symbol val="none"/>
            </c:marker>
            <c:bubble3D val="0"/>
            <c:extLst>
              <c:ext xmlns:c16="http://schemas.microsoft.com/office/drawing/2014/chart" uri="{C3380CC4-5D6E-409C-BE32-E72D297353CC}">
                <c16:uniqueId val="{0000001F-3FE7-486F-BAEE-1451201B7073}"/>
              </c:ext>
            </c:extLst>
          </c:dPt>
          <c:dPt>
            <c:idx val="6"/>
            <c:marker>
              <c:symbol val="none"/>
            </c:marker>
            <c:bubble3D val="0"/>
            <c:extLst>
              <c:ext xmlns:c16="http://schemas.microsoft.com/office/drawing/2014/chart" uri="{C3380CC4-5D6E-409C-BE32-E72D297353CC}">
                <c16:uniqueId val="{00000020-3FE7-486F-BAEE-1451201B7073}"/>
              </c:ext>
            </c:extLst>
          </c:dPt>
          <c:dPt>
            <c:idx val="7"/>
            <c:marker>
              <c:symbol val="none"/>
            </c:marker>
            <c:bubble3D val="0"/>
            <c:extLst>
              <c:ext xmlns:c16="http://schemas.microsoft.com/office/drawing/2014/chart" uri="{C3380CC4-5D6E-409C-BE32-E72D297353CC}">
                <c16:uniqueId val="{00000021-3FE7-486F-BAEE-1451201B7073}"/>
              </c:ext>
            </c:extLst>
          </c:dPt>
          <c:dPt>
            <c:idx val="8"/>
            <c:marker>
              <c:symbol val="none"/>
            </c:marker>
            <c:bubble3D val="0"/>
            <c:extLst>
              <c:ext xmlns:c16="http://schemas.microsoft.com/office/drawing/2014/chart" uri="{C3380CC4-5D6E-409C-BE32-E72D297353CC}">
                <c16:uniqueId val="{00000022-3FE7-486F-BAEE-1451201B7073}"/>
              </c:ext>
            </c:extLst>
          </c:dPt>
          <c:dPt>
            <c:idx val="9"/>
            <c:marker>
              <c:symbol val="none"/>
            </c:marker>
            <c:bubble3D val="0"/>
            <c:extLst>
              <c:ext xmlns:c16="http://schemas.microsoft.com/office/drawing/2014/chart" uri="{C3380CC4-5D6E-409C-BE32-E72D297353CC}">
                <c16:uniqueId val="{00000023-3FE7-486F-BAEE-1451201B7073}"/>
              </c:ext>
            </c:extLst>
          </c:dPt>
          <c:dPt>
            <c:idx val="10"/>
            <c:marker>
              <c:symbol val="none"/>
            </c:marker>
            <c:bubble3D val="0"/>
            <c:extLst>
              <c:ext xmlns:c16="http://schemas.microsoft.com/office/drawing/2014/chart" uri="{C3380CC4-5D6E-409C-BE32-E72D297353CC}">
                <c16:uniqueId val="{00000024-3FE7-486F-BAEE-1451201B7073}"/>
              </c:ext>
            </c:extLst>
          </c:dPt>
          <c:dPt>
            <c:idx val="11"/>
            <c:marker>
              <c:symbol val="none"/>
            </c:marker>
            <c:bubble3D val="0"/>
            <c:extLst>
              <c:ext xmlns:c16="http://schemas.microsoft.com/office/drawing/2014/chart" uri="{C3380CC4-5D6E-409C-BE32-E72D297353CC}">
                <c16:uniqueId val="{00000025-3FE7-486F-BAEE-1451201B7073}"/>
              </c:ext>
            </c:extLst>
          </c:dPt>
          <c:dLbls>
            <c:dLbl>
              <c:idx val="11"/>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3FE7-486F-BAEE-1451201B7073}"/>
                </c:ext>
              </c:extLst>
            </c:dLbl>
            <c:dLbl>
              <c:idx val="1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3FE7-486F-BAEE-1451201B7073}"/>
                </c:ext>
              </c:extLst>
            </c:dLbl>
            <c:dLbl>
              <c:idx val="13"/>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3FE7-486F-BAEE-1451201B7073}"/>
                </c:ext>
              </c:extLst>
            </c:dLbl>
            <c:dLbl>
              <c:idx val="1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3FE7-486F-BAEE-1451201B7073}"/>
                </c:ext>
              </c:extLst>
            </c:dLbl>
            <c:dLbl>
              <c:idx val="1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3FE7-486F-BAEE-1451201B7073}"/>
                </c:ext>
              </c:extLst>
            </c:dLbl>
            <c:numFmt formatCode="0.0%" sourceLinked="0"/>
            <c:spPr>
              <a:noFill/>
              <a:ln w="33508">
                <a:noFill/>
              </a:ln>
            </c:spPr>
            <c:txPr>
              <a:bodyPr/>
              <a:lstStyle/>
              <a:p>
                <a:pPr>
                  <a:defRPr sz="1000" b="1" i="0" u="none" strike="noStrike" baseline="0">
                    <a:solidFill>
                      <a:srgbClr val="000000"/>
                    </a:solidFill>
                    <a:latin typeface="Arial"/>
                    <a:ea typeface="Arial"/>
                    <a:cs typeface="Aria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4</c:v>
                </c:pt>
                <c:pt idx="1">
                  <c:v>2007-1</c:v>
                </c:pt>
                <c:pt idx="2">
                  <c:v>2</c:v>
                </c:pt>
                <c:pt idx="3">
                  <c:v>3</c:v>
                </c:pt>
                <c:pt idx="4">
                  <c:v>4</c:v>
                </c:pt>
                <c:pt idx="5">
                  <c:v>2008-1</c:v>
                </c:pt>
                <c:pt idx="6">
                  <c:v>2</c:v>
                </c:pt>
                <c:pt idx="7">
                  <c:v>3</c:v>
                </c:pt>
                <c:pt idx="8">
                  <c:v>4</c:v>
                </c:pt>
                <c:pt idx="9">
                  <c:v>2009-1 </c:v>
                </c:pt>
                <c:pt idx="10">
                  <c:v>2</c:v>
                </c:pt>
                <c:pt idx="11">
                  <c:v>3</c:v>
                </c:pt>
                <c:pt idx="12">
                  <c:v>4</c:v>
                </c:pt>
                <c:pt idx="13">
                  <c:v>2010-1</c:v>
                </c:pt>
                <c:pt idx="14">
                  <c:v>2</c:v>
                </c:pt>
                <c:pt idx="15">
                  <c:v>3</c:v>
                </c:pt>
              </c:strCache>
            </c:strRef>
          </c:cat>
          <c:val>
            <c:numRef>
              <c:f>Sheet1!$D$2:$D$17</c:f>
              <c:numCache>
                <c:formatCode>General</c:formatCode>
                <c:ptCount val="16"/>
                <c:pt idx="0">
                  <c:v>0.10556699999999999</c:v>
                </c:pt>
                <c:pt idx="1">
                  <c:v>6.8315000000000001E-2</c:v>
                </c:pt>
                <c:pt idx="2">
                  <c:v>3.0897000000000001E-2</c:v>
                </c:pt>
                <c:pt idx="3">
                  <c:v>-1.33E-3</c:v>
                </c:pt>
                <c:pt idx="4">
                  <c:v>-4.0225999999999998E-2</c:v>
                </c:pt>
                <c:pt idx="5">
                  <c:v>-8.8002999999999998E-2</c:v>
                </c:pt>
                <c:pt idx="6">
                  <c:v>-0.13982700000000001</c:v>
                </c:pt>
                <c:pt idx="7">
                  <c:v>-0.16078700000000001</c:v>
                </c:pt>
                <c:pt idx="8">
                  <c:v>-0.136297</c:v>
                </c:pt>
                <c:pt idx="9">
                  <c:v>-0.111375</c:v>
                </c:pt>
                <c:pt idx="10">
                  <c:v>-6.1096999999999999E-2</c:v>
                </c:pt>
                <c:pt idx="11">
                  <c:v>-5.3984999999999998E-2</c:v>
                </c:pt>
                <c:pt idx="12">
                  <c:v>-8.7204000000000004E-2</c:v>
                </c:pt>
                <c:pt idx="13">
                  <c:v>-0.120423</c:v>
                </c:pt>
                <c:pt idx="14">
                  <c:v>-8.7613999999999997E-2</c:v>
                </c:pt>
                <c:pt idx="15">
                  <c:v>-3.1463999999999999E-2</c:v>
                </c:pt>
              </c:numCache>
            </c:numRef>
          </c:val>
          <c:smooth val="1"/>
          <c:extLst>
            <c:ext xmlns:c16="http://schemas.microsoft.com/office/drawing/2014/chart" uri="{C3380CC4-5D6E-409C-BE32-E72D297353CC}">
              <c16:uniqueId val="{0000002A-3FE7-486F-BAEE-1451201B7073}"/>
            </c:ext>
          </c:extLst>
        </c:ser>
        <c:dLbls>
          <c:showLegendKey val="0"/>
          <c:showVal val="0"/>
          <c:showCatName val="0"/>
          <c:showSerName val="0"/>
          <c:showPercent val="0"/>
          <c:showBubbleSize val="0"/>
        </c:dLbls>
        <c:marker val="1"/>
        <c:smooth val="0"/>
        <c:axId val="406946544"/>
        <c:axId val="406946936"/>
      </c:lineChart>
      <c:catAx>
        <c:axId val="406945760"/>
        <c:scaling>
          <c:orientation val="minMax"/>
        </c:scaling>
        <c:delete val="0"/>
        <c:axPos val="b"/>
        <c:numFmt formatCode="General" sourceLinked="1"/>
        <c:majorTickMark val="cross"/>
        <c:minorTickMark val="none"/>
        <c:tickLblPos val="nextTo"/>
        <c:spPr>
          <a:ln w="4188">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406946152"/>
        <c:crosses val="autoZero"/>
        <c:auto val="0"/>
        <c:lblAlgn val="ctr"/>
        <c:lblOffset val="100"/>
        <c:tickLblSkip val="1"/>
        <c:tickMarkSkip val="1"/>
        <c:noMultiLvlLbl val="0"/>
      </c:catAx>
      <c:valAx>
        <c:axId val="406946152"/>
        <c:scaling>
          <c:orientation val="minMax"/>
          <c:max val="150"/>
          <c:min val="100"/>
        </c:scaling>
        <c:delete val="0"/>
        <c:axPos val="l"/>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6945760"/>
        <c:crosses val="autoZero"/>
        <c:crossBetween val="between"/>
        <c:majorUnit val="5"/>
        <c:minorUnit val="5"/>
      </c:valAx>
      <c:catAx>
        <c:axId val="406946544"/>
        <c:scaling>
          <c:orientation val="minMax"/>
        </c:scaling>
        <c:delete val="1"/>
        <c:axPos val="b"/>
        <c:numFmt formatCode="General" sourceLinked="1"/>
        <c:majorTickMark val="out"/>
        <c:minorTickMark val="none"/>
        <c:tickLblPos val="none"/>
        <c:crossAx val="406946936"/>
        <c:crosses val="autoZero"/>
        <c:auto val="1"/>
        <c:lblAlgn val="ctr"/>
        <c:lblOffset val="100"/>
        <c:noMultiLvlLbl val="0"/>
      </c:catAx>
      <c:valAx>
        <c:axId val="406946936"/>
        <c:scaling>
          <c:orientation val="minMax"/>
          <c:max val="0.4"/>
          <c:min val="-0.30000000000000004"/>
        </c:scaling>
        <c:delete val="0"/>
        <c:axPos val="r"/>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6946544"/>
        <c:crosses val="max"/>
        <c:crossBetween val="between"/>
      </c:valAx>
      <c:spPr>
        <a:noFill/>
        <a:ln w="33508">
          <a:noFill/>
        </a:ln>
      </c:spPr>
    </c:plotArea>
    <c:legend>
      <c:legendPos val="b"/>
      <c:legendEntry>
        <c:idx val="0"/>
        <c:delete val="1"/>
      </c:legendEntry>
      <c:layout>
        <c:manualLayout>
          <c:xMode val="edge"/>
          <c:yMode val="edge"/>
          <c:x val="7.4024226110363411E-2"/>
          <c:y val="0.92899408284023666"/>
          <c:w val="0.33378196500672952"/>
          <c:h val="6.5088757396449703E-2"/>
        </c:manualLayout>
      </c:layout>
      <c:overlay val="0"/>
      <c:spPr>
        <a:noFill/>
        <a:ln w="33508">
          <a:noFill/>
        </a:ln>
      </c:spPr>
      <c:txPr>
        <a:bodyPr/>
        <a:lstStyle/>
        <a:p>
          <a:pPr>
            <a:defRPr sz="1400" b="1" i="0" u="none" strike="noStrike" baseline="0">
              <a:solidFill>
                <a:srgbClr val="000000"/>
              </a:solidFill>
              <a:latin typeface="Arial"/>
              <a:ea typeface="Arial"/>
              <a:cs typeface="Arial"/>
            </a:defRPr>
          </a:pPr>
          <a:endParaRPr lang="en-US"/>
        </a:p>
      </c:txPr>
    </c:legend>
    <c:plotVisOnly val="1"/>
    <c:dispBlanksAs val="gap"/>
    <c:showDLblsOverMax val="0"/>
  </c:chart>
  <c:spPr>
    <a:noFill/>
    <a:ln>
      <a:noFill/>
    </a:ln>
  </c:spPr>
  <c:txPr>
    <a:bodyPr/>
    <a:lstStyle/>
    <a:p>
      <a:pPr>
        <a:defRPr sz="1319" b="0" i="0" u="none" strike="noStrike" baseline="0">
          <a:solidFill>
            <a:srgbClr val="000000"/>
          </a:solidFill>
          <a:latin typeface="Arial"/>
          <a:ea typeface="Arial"/>
          <a:cs typeface="Arial"/>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565275908479141E-2"/>
          <c:y val="6.2130177514792898E-2"/>
          <c:w val="0.8788694481830418"/>
          <c:h val="0.75443786982248517"/>
        </c:manualLayout>
      </c:layout>
      <c:barChart>
        <c:barDir val="col"/>
        <c:grouping val="clustered"/>
        <c:varyColors val="0"/>
        <c:ser>
          <c:idx val="0"/>
          <c:order val="0"/>
          <c:tx>
            <c:strRef>
              <c:f>Sheet1!$B$1</c:f>
              <c:strCache>
                <c:ptCount val="1"/>
                <c:pt idx="0">
                  <c:v>C-30 4QTotal</c:v>
                </c:pt>
              </c:strCache>
            </c:strRef>
          </c:tx>
          <c:spPr>
            <a:solidFill>
              <a:schemeClr val="bg1">
                <a:lumMod val="75000"/>
              </a:schemeClr>
            </a:solidFill>
            <a:ln w="33508">
              <a:noFill/>
            </a:ln>
          </c:spPr>
          <c:invertIfNegative val="0"/>
          <c:dPt>
            <c:idx val="0"/>
            <c:invertIfNegative val="0"/>
            <c:bubble3D val="0"/>
            <c:extLst>
              <c:ext xmlns:c16="http://schemas.microsoft.com/office/drawing/2014/chart" uri="{C3380CC4-5D6E-409C-BE32-E72D297353CC}">
                <c16:uniqueId val="{00000000-6D8D-47A6-A7CC-2A7ED024021A}"/>
              </c:ext>
            </c:extLst>
          </c:dPt>
          <c:dPt>
            <c:idx val="1"/>
            <c:invertIfNegative val="0"/>
            <c:bubble3D val="0"/>
            <c:extLst>
              <c:ext xmlns:c16="http://schemas.microsoft.com/office/drawing/2014/chart" uri="{C3380CC4-5D6E-409C-BE32-E72D297353CC}">
                <c16:uniqueId val="{00000001-6D8D-47A6-A7CC-2A7ED024021A}"/>
              </c:ext>
            </c:extLst>
          </c:dPt>
          <c:dPt>
            <c:idx val="2"/>
            <c:invertIfNegative val="0"/>
            <c:bubble3D val="0"/>
            <c:extLst>
              <c:ext xmlns:c16="http://schemas.microsoft.com/office/drawing/2014/chart" uri="{C3380CC4-5D6E-409C-BE32-E72D297353CC}">
                <c16:uniqueId val="{00000002-6D8D-47A6-A7CC-2A7ED024021A}"/>
              </c:ext>
            </c:extLst>
          </c:dPt>
          <c:dPt>
            <c:idx val="3"/>
            <c:invertIfNegative val="0"/>
            <c:bubble3D val="0"/>
            <c:extLst>
              <c:ext xmlns:c16="http://schemas.microsoft.com/office/drawing/2014/chart" uri="{C3380CC4-5D6E-409C-BE32-E72D297353CC}">
                <c16:uniqueId val="{00000003-6D8D-47A6-A7CC-2A7ED024021A}"/>
              </c:ext>
            </c:extLst>
          </c:dPt>
          <c:dPt>
            <c:idx val="4"/>
            <c:invertIfNegative val="0"/>
            <c:bubble3D val="0"/>
            <c:extLst>
              <c:ext xmlns:c16="http://schemas.microsoft.com/office/drawing/2014/chart" uri="{C3380CC4-5D6E-409C-BE32-E72D297353CC}">
                <c16:uniqueId val="{00000004-6D8D-47A6-A7CC-2A7ED024021A}"/>
              </c:ext>
            </c:extLst>
          </c:dPt>
          <c:dPt>
            <c:idx val="5"/>
            <c:invertIfNegative val="0"/>
            <c:bubble3D val="0"/>
            <c:extLst>
              <c:ext xmlns:c16="http://schemas.microsoft.com/office/drawing/2014/chart" uri="{C3380CC4-5D6E-409C-BE32-E72D297353CC}">
                <c16:uniqueId val="{00000005-6D8D-47A6-A7CC-2A7ED024021A}"/>
              </c:ext>
            </c:extLst>
          </c:dPt>
          <c:dPt>
            <c:idx val="6"/>
            <c:invertIfNegative val="0"/>
            <c:bubble3D val="0"/>
            <c:extLst>
              <c:ext xmlns:c16="http://schemas.microsoft.com/office/drawing/2014/chart" uri="{C3380CC4-5D6E-409C-BE32-E72D297353CC}">
                <c16:uniqueId val="{00000006-6D8D-47A6-A7CC-2A7ED024021A}"/>
              </c:ext>
            </c:extLst>
          </c:dPt>
          <c:dPt>
            <c:idx val="7"/>
            <c:invertIfNegative val="0"/>
            <c:bubble3D val="0"/>
            <c:extLst>
              <c:ext xmlns:c16="http://schemas.microsoft.com/office/drawing/2014/chart" uri="{C3380CC4-5D6E-409C-BE32-E72D297353CC}">
                <c16:uniqueId val="{00000007-6D8D-47A6-A7CC-2A7ED024021A}"/>
              </c:ext>
            </c:extLst>
          </c:dPt>
          <c:dPt>
            <c:idx val="8"/>
            <c:invertIfNegative val="0"/>
            <c:bubble3D val="0"/>
            <c:extLst>
              <c:ext xmlns:c16="http://schemas.microsoft.com/office/drawing/2014/chart" uri="{C3380CC4-5D6E-409C-BE32-E72D297353CC}">
                <c16:uniqueId val="{00000008-6D8D-47A6-A7CC-2A7ED024021A}"/>
              </c:ext>
            </c:extLst>
          </c:dPt>
          <c:dPt>
            <c:idx val="9"/>
            <c:invertIfNegative val="0"/>
            <c:bubble3D val="0"/>
            <c:extLst>
              <c:ext xmlns:c16="http://schemas.microsoft.com/office/drawing/2014/chart" uri="{C3380CC4-5D6E-409C-BE32-E72D297353CC}">
                <c16:uniqueId val="{00000009-6D8D-47A6-A7CC-2A7ED024021A}"/>
              </c:ext>
            </c:extLst>
          </c:dPt>
          <c:dPt>
            <c:idx val="10"/>
            <c:invertIfNegative val="0"/>
            <c:bubble3D val="0"/>
            <c:extLst>
              <c:ext xmlns:c16="http://schemas.microsoft.com/office/drawing/2014/chart" uri="{C3380CC4-5D6E-409C-BE32-E72D297353CC}">
                <c16:uniqueId val="{0000000A-6D8D-47A6-A7CC-2A7ED024021A}"/>
              </c:ext>
            </c:extLst>
          </c:dPt>
          <c:dPt>
            <c:idx val="11"/>
            <c:invertIfNegative val="0"/>
            <c:bubble3D val="0"/>
            <c:extLst>
              <c:ext xmlns:c16="http://schemas.microsoft.com/office/drawing/2014/chart" uri="{C3380CC4-5D6E-409C-BE32-E72D297353CC}">
                <c16:uniqueId val="{0000000B-6D8D-47A6-A7CC-2A7ED024021A}"/>
              </c:ext>
            </c:extLst>
          </c:dPt>
          <c:dPt>
            <c:idx val="12"/>
            <c:invertIfNegative val="0"/>
            <c:bubble3D val="0"/>
            <c:spPr>
              <a:solidFill>
                <a:schemeClr val="accent2">
                  <a:lumMod val="60000"/>
                  <a:lumOff val="40000"/>
                </a:schemeClr>
              </a:solidFill>
              <a:ln w="33508">
                <a:noFill/>
              </a:ln>
            </c:spPr>
            <c:extLst>
              <c:ext xmlns:c16="http://schemas.microsoft.com/office/drawing/2014/chart" uri="{C3380CC4-5D6E-409C-BE32-E72D297353CC}">
                <c16:uniqueId val="{0000000D-6D8D-47A6-A7CC-2A7ED024021A}"/>
              </c:ext>
            </c:extLst>
          </c:dPt>
          <c:dPt>
            <c:idx val="13"/>
            <c:invertIfNegative val="0"/>
            <c:bubble3D val="0"/>
            <c:spPr>
              <a:solidFill>
                <a:schemeClr val="accent2">
                  <a:lumMod val="60000"/>
                  <a:lumOff val="40000"/>
                </a:schemeClr>
              </a:solidFill>
              <a:ln w="33508">
                <a:noFill/>
              </a:ln>
            </c:spPr>
            <c:extLst>
              <c:ext xmlns:c16="http://schemas.microsoft.com/office/drawing/2014/chart" uri="{C3380CC4-5D6E-409C-BE32-E72D297353CC}">
                <c16:uniqueId val="{0000000F-6D8D-47A6-A7CC-2A7ED024021A}"/>
              </c:ext>
            </c:extLst>
          </c:dPt>
          <c:dPt>
            <c:idx val="14"/>
            <c:invertIfNegative val="0"/>
            <c:bubble3D val="0"/>
            <c:spPr>
              <a:solidFill>
                <a:schemeClr val="accent2">
                  <a:lumMod val="60000"/>
                  <a:lumOff val="40000"/>
                </a:schemeClr>
              </a:solidFill>
              <a:ln w="33508">
                <a:noFill/>
              </a:ln>
            </c:spPr>
            <c:extLst>
              <c:ext xmlns:c16="http://schemas.microsoft.com/office/drawing/2014/chart" uri="{C3380CC4-5D6E-409C-BE32-E72D297353CC}">
                <c16:uniqueId val="{00000011-6D8D-47A6-A7CC-2A7ED024021A}"/>
              </c:ext>
            </c:extLst>
          </c:dPt>
          <c:dPt>
            <c:idx val="15"/>
            <c:invertIfNegative val="0"/>
            <c:bubble3D val="0"/>
            <c:spPr>
              <a:solidFill>
                <a:schemeClr val="accent2">
                  <a:lumMod val="60000"/>
                  <a:lumOff val="40000"/>
                </a:schemeClr>
              </a:solidFill>
              <a:ln w="33508">
                <a:noFill/>
              </a:ln>
            </c:spPr>
            <c:extLst>
              <c:ext xmlns:c16="http://schemas.microsoft.com/office/drawing/2014/chart" uri="{C3380CC4-5D6E-409C-BE32-E72D297353CC}">
                <c16:uniqueId val="{00000013-6D8D-47A6-A7CC-2A7ED024021A}"/>
              </c:ext>
            </c:extLst>
          </c:dPt>
          <c:dPt>
            <c:idx val="16"/>
            <c:invertIfNegative val="0"/>
            <c:bubble3D val="0"/>
            <c:extLst>
              <c:ext xmlns:c16="http://schemas.microsoft.com/office/drawing/2014/chart" uri="{C3380CC4-5D6E-409C-BE32-E72D297353CC}">
                <c16:uniqueId val="{00000014-6D8D-47A6-A7CC-2A7ED024021A}"/>
              </c:ext>
            </c:extLst>
          </c:dPt>
          <c:dLbls>
            <c:dLbl>
              <c:idx val="11"/>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6D8D-47A6-A7CC-2A7ED024021A}"/>
                </c:ext>
              </c:extLst>
            </c:dLbl>
            <c:dLbl>
              <c:idx val="12"/>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6D8D-47A6-A7CC-2A7ED024021A}"/>
                </c:ext>
              </c:extLst>
            </c:dLbl>
            <c:numFmt formatCode="\$#,##0.0" sourceLinked="0"/>
            <c:spPr>
              <a:noFill/>
              <a:ln w="33508">
                <a:noFill/>
              </a:ln>
            </c:spPr>
            <c:txPr>
              <a:bodyPr/>
              <a:lstStyle/>
              <a:p>
                <a:pPr>
                  <a:defRPr sz="900" b="0" i="0" u="none" strike="noStrike" baseline="0">
                    <a:solidFill>
                      <a:srgbClr val="000000"/>
                    </a:solidFill>
                    <a:latin typeface="Arial"/>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2007-1</c:v>
                </c:pt>
                <c:pt idx="1">
                  <c:v>2</c:v>
                </c:pt>
                <c:pt idx="2">
                  <c:v>3</c:v>
                </c:pt>
                <c:pt idx="3">
                  <c:v>4</c:v>
                </c:pt>
                <c:pt idx="4">
                  <c:v>2008-1</c:v>
                </c:pt>
                <c:pt idx="5">
                  <c:v>2</c:v>
                </c:pt>
                <c:pt idx="6">
                  <c:v>3</c:v>
                </c:pt>
                <c:pt idx="7">
                  <c:v>4</c:v>
                </c:pt>
                <c:pt idx="8">
                  <c:v>2009-1 </c:v>
                </c:pt>
                <c:pt idx="9">
                  <c:v>2</c:v>
                </c:pt>
                <c:pt idx="10">
                  <c:v>3</c:v>
                </c:pt>
                <c:pt idx="11">
                  <c:v>4</c:v>
                </c:pt>
                <c:pt idx="12">
                  <c:v>2010-1</c:v>
                </c:pt>
                <c:pt idx="13">
                  <c:v>2</c:v>
                </c:pt>
                <c:pt idx="14">
                  <c:v>3</c:v>
                </c:pt>
                <c:pt idx="15">
                  <c:v>4</c:v>
                </c:pt>
              </c:strCache>
            </c:strRef>
          </c:cat>
          <c:val>
            <c:numRef>
              <c:f>Sheet1!$B$2:$B$17</c:f>
              <c:numCache>
                <c:formatCode>General</c:formatCode>
                <c:ptCount val="16"/>
                <c:pt idx="0">
                  <c:v>145.80000000000001</c:v>
                </c:pt>
                <c:pt idx="1">
                  <c:v>146.19999999999999</c:v>
                </c:pt>
                <c:pt idx="2">
                  <c:v>144.19999999999999</c:v>
                </c:pt>
                <c:pt idx="3">
                  <c:v>139.1</c:v>
                </c:pt>
                <c:pt idx="4">
                  <c:v>133</c:v>
                </c:pt>
                <c:pt idx="5">
                  <c:v>125.7</c:v>
                </c:pt>
                <c:pt idx="6">
                  <c:v>121</c:v>
                </c:pt>
                <c:pt idx="7">
                  <c:v>120.1</c:v>
                </c:pt>
                <c:pt idx="8">
                  <c:v>118.2</c:v>
                </c:pt>
                <c:pt idx="9">
                  <c:v>118.1</c:v>
                </c:pt>
                <c:pt idx="10">
                  <c:v>114.5</c:v>
                </c:pt>
                <c:pt idx="11">
                  <c:v>115.8</c:v>
                </c:pt>
                <c:pt idx="12">
                  <c:v>110.3</c:v>
                </c:pt>
                <c:pt idx="13">
                  <c:v>106.5</c:v>
                </c:pt>
                <c:pt idx="14">
                  <c:v>111</c:v>
                </c:pt>
                <c:pt idx="15">
                  <c:v>121.5</c:v>
                </c:pt>
              </c:numCache>
            </c:numRef>
          </c:val>
          <c:extLst>
            <c:ext xmlns:c16="http://schemas.microsoft.com/office/drawing/2014/chart" uri="{C3380CC4-5D6E-409C-BE32-E72D297353CC}">
              <c16:uniqueId val="{00000015-6D8D-47A6-A7CC-2A7ED024021A}"/>
            </c:ext>
          </c:extLst>
        </c:ser>
        <c:dLbls>
          <c:showLegendKey val="0"/>
          <c:showVal val="0"/>
          <c:showCatName val="0"/>
          <c:showSerName val="0"/>
          <c:showPercent val="0"/>
          <c:showBubbleSize val="0"/>
        </c:dLbls>
        <c:gapWidth val="50"/>
        <c:axId val="406948896"/>
        <c:axId val="406949288"/>
      </c:barChart>
      <c:lineChart>
        <c:grouping val="standard"/>
        <c:varyColors val="0"/>
        <c:ser>
          <c:idx val="1"/>
          <c:order val="1"/>
          <c:tx>
            <c:strRef>
              <c:f>Sheet1!$C$1</c:f>
              <c:strCache>
                <c:ptCount val="1"/>
                <c:pt idx="0">
                  <c:v>US Census Bureau</c:v>
                </c:pt>
              </c:strCache>
            </c:strRef>
          </c:tx>
          <c:spPr>
            <a:ln w="33508">
              <a:solidFill>
                <a:srgbClr val="000000"/>
              </a:solidFill>
              <a:prstDash val="solid"/>
            </a:ln>
          </c:spPr>
          <c:marker>
            <c:symbol val="circle"/>
            <c:size val="7"/>
            <c:spPr>
              <a:solidFill>
                <a:srgbClr val="000000"/>
              </a:solidFill>
              <a:ln>
                <a:solidFill>
                  <a:srgbClr val="FFFFFF"/>
                </a:solidFill>
                <a:prstDash val="solid"/>
              </a:ln>
            </c:spPr>
          </c:marker>
          <c:dPt>
            <c:idx val="12"/>
            <c:marker>
              <c:symbol val="none"/>
            </c:marker>
            <c:bubble3D val="0"/>
            <c:extLst>
              <c:ext xmlns:c16="http://schemas.microsoft.com/office/drawing/2014/chart" uri="{C3380CC4-5D6E-409C-BE32-E72D297353CC}">
                <c16:uniqueId val="{00000016-6D8D-47A6-A7CC-2A7ED024021A}"/>
              </c:ext>
            </c:extLst>
          </c:dPt>
          <c:dPt>
            <c:idx val="13"/>
            <c:marker>
              <c:symbol val="none"/>
            </c:marker>
            <c:bubble3D val="0"/>
            <c:extLst>
              <c:ext xmlns:c16="http://schemas.microsoft.com/office/drawing/2014/chart" uri="{C3380CC4-5D6E-409C-BE32-E72D297353CC}">
                <c16:uniqueId val="{00000017-6D8D-47A6-A7CC-2A7ED024021A}"/>
              </c:ext>
            </c:extLst>
          </c:dPt>
          <c:dPt>
            <c:idx val="14"/>
            <c:marker>
              <c:symbol val="none"/>
            </c:marker>
            <c:bubble3D val="0"/>
            <c:extLst>
              <c:ext xmlns:c16="http://schemas.microsoft.com/office/drawing/2014/chart" uri="{C3380CC4-5D6E-409C-BE32-E72D297353CC}">
                <c16:uniqueId val="{00000018-6D8D-47A6-A7CC-2A7ED024021A}"/>
              </c:ext>
            </c:extLst>
          </c:dPt>
          <c:dPt>
            <c:idx val="15"/>
            <c:marker>
              <c:symbol val="none"/>
            </c:marker>
            <c:bubble3D val="0"/>
            <c:extLst>
              <c:ext xmlns:c16="http://schemas.microsoft.com/office/drawing/2014/chart" uri="{C3380CC4-5D6E-409C-BE32-E72D297353CC}">
                <c16:uniqueId val="{00000019-6D8D-47A6-A7CC-2A7ED024021A}"/>
              </c:ext>
            </c:extLst>
          </c:dPt>
          <c:cat>
            <c:strRef>
              <c:f>Sheet1!$A$2:$A$17</c:f>
              <c:strCache>
                <c:ptCount val="16"/>
                <c:pt idx="0">
                  <c:v>2007-1</c:v>
                </c:pt>
                <c:pt idx="1">
                  <c:v>2</c:v>
                </c:pt>
                <c:pt idx="2">
                  <c:v>3</c:v>
                </c:pt>
                <c:pt idx="3">
                  <c:v>4</c:v>
                </c:pt>
                <c:pt idx="4">
                  <c:v>2008-1</c:v>
                </c:pt>
                <c:pt idx="5">
                  <c:v>2</c:v>
                </c:pt>
                <c:pt idx="6">
                  <c:v>3</c:v>
                </c:pt>
                <c:pt idx="7">
                  <c:v>4</c:v>
                </c:pt>
                <c:pt idx="8">
                  <c:v>2009-1 </c:v>
                </c:pt>
                <c:pt idx="9">
                  <c:v>2</c:v>
                </c:pt>
                <c:pt idx="10">
                  <c:v>3</c:v>
                </c:pt>
                <c:pt idx="11">
                  <c:v>4</c:v>
                </c:pt>
                <c:pt idx="12">
                  <c:v>2010-1</c:v>
                </c:pt>
                <c:pt idx="13">
                  <c:v>2</c:v>
                </c:pt>
                <c:pt idx="14">
                  <c:v>3</c:v>
                </c:pt>
                <c:pt idx="15">
                  <c:v>4</c:v>
                </c:pt>
              </c:strCache>
            </c:strRef>
          </c:cat>
          <c:val>
            <c:numRef>
              <c:f>Sheet1!$C$2:$C$17</c:f>
              <c:numCache>
                <c:formatCode>General</c:formatCode>
                <c:ptCount val="16"/>
                <c:pt idx="0">
                  <c:v>6.8315000000000001E-2</c:v>
                </c:pt>
                <c:pt idx="1">
                  <c:v>3.0897000000000001E-2</c:v>
                </c:pt>
                <c:pt idx="2">
                  <c:v>-1.33E-3</c:v>
                </c:pt>
                <c:pt idx="3">
                  <c:v>-4.0225999999999998E-2</c:v>
                </c:pt>
                <c:pt idx="4">
                  <c:v>-8.8002999999999998E-2</c:v>
                </c:pt>
                <c:pt idx="5">
                  <c:v>-0.13982700000000001</c:v>
                </c:pt>
                <c:pt idx="6">
                  <c:v>-0.16078700000000001</c:v>
                </c:pt>
                <c:pt idx="7">
                  <c:v>-0.136297</c:v>
                </c:pt>
                <c:pt idx="8">
                  <c:v>-0.111375</c:v>
                </c:pt>
                <c:pt idx="9">
                  <c:v>-6.1096999999999999E-2</c:v>
                </c:pt>
                <c:pt idx="10">
                  <c:v>-5.3984999999999998E-2</c:v>
                </c:pt>
                <c:pt idx="11">
                  <c:v>-3.6032000000000002E-2</c:v>
                </c:pt>
                <c:pt idx="12">
                  <c:v>-6.6754999999999995E-2</c:v>
                </c:pt>
                <c:pt idx="13">
                  <c:v>-9.7477999999999995E-2</c:v>
                </c:pt>
                <c:pt idx="14">
                  <c:v>-3.0679000000000001E-2</c:v>
                </c:pt>
                <c:pt idx="15">
                  <c:v>4.8981999999999998E-2</c:v>
                </c:pt>
              </c:numCache>
            </c:numRef>
          </c:val>
          <c:smooth val="1"/>
          <c:extLst>
            <c:ext xmlns:c16="http://schemas.microsoft.com/office/drawing/2014/chart" uri="{C3380CC4-5D6E-409C-BE32-E72D297353CC}">
              <c16:uniqueId val="{0000001A-6D8D-47A6-A7CC-2A7ED024021A}"/>
            </c:ext>
          </c:extLst>
        </c:ser>
        <c:ser>
          <c:idx val="2"/>
          <c:order val="2"/>
          <c:tx>
            <c:strRef>
              <c:f>Sheet1!$D$1</c:f>
              <c:strCache>
                <c:ptCount val="1"/>
                <c:pt idx="0">
                  <c:v>LIRA</c:v>
                </c:pt>
              </c:strCache>
            </c:strRef>
          </c:tx>
          <c:spPr>
            <a:ln w="33508">
              <a:solidFill>
                <a:srgbClr val="000000"/>
              </a:solidFill>
              <a:prstDash val="solid"/>
            </a:ln>
          </c:spPr>
          <c:marker>
            <c:symbol val="triangle"/>
            <c:size val="7"/>
            <c:spPr>
              <a:solidFill>
                <a:srgbClr val="000000"/>
              </a:solidFill>
              <a:ln>
                <a:solidFill>
                  <a:srgbClr val="000000"/>
                </a:solidFill>
                <a:prstDash val="solid"/>
              </a:ln>
            </c:spPr>
          </c:marker>
          <c:dPt>
            <c:idx val="0"/>
            <c:marker>
              <c:symbol val="none"/>
            </c:marker>
            <c:bubble3D val="0"/>
            <c:extLst>
              <c:ext xmlns:c16="http://schemas.microsoft.com/office/drawing/2014/chart" uri="{C3380CC4-5D6E-409C-BE32-E72D297353CC}">
                <c16:uniqueId val="{0000001B-6D8D-47A6-A7CC-2A7ED024021A}"/>
              </c:ext>
            </c:extLst>
          </c:dPt>
          <c:dPt>
            <c:idx val="1"/>
            <c:marker>
              <c:symbol val="none"/>
            </c:marker>
            <c:bubble3D val="0"/>
            <c:extLst>
              <c:ext xmlns:c16="http://schemas.microsoft.com/office/drawing/2014/chart" uri="{C3380CC4-5D6E-409C-BE32-E72D297353CC}">
                <c16:uniqueId val="{0000001C-6D8D-47A6-A7CC-2A7ED024021A}"/>
              </c:ext>
            </c:extLst>
          </c:dPt>
          <c:dPt>
            <c:idx val="2"/>
            <c:marker>
              <c:symbol val="none"/>
            </c:marker>
            <c:bubble3D val="0"/>
            <c:extLst>
              <c:ext xmlns:c16="http://schemas.microsoft.com/office/drawing/2014/chart" uri="{C3380CC4-5D6E-409C-BE32-E72D297353CC}">
                <c16:uniqueId val="{0000001D-6D8D-47A6-A7CC-2A7ED024021A}"/>
              </c:ext>
            </c:extLst>
          </c:dPt>
          <c:dPt>
            <c:idx val="3"/>
            <c:marker>
              <c:symbol val="none"/>
            </c:marker>
            <c:bubble3D val="0"/>
            <c:extLst>
              <c:ext xmlns:c16="http://schemas.microsoft.com/office/drawing/2014/chart" uri="{C3380CC4-5D6E-409C-BE32-E72D297353CC}">
                <c16:uniqueId val="{0000001E-6D8D-47A6-A7CC-2A7ED024021A}"/>
              </c:ext>
            </c:extLst>
          </c:dPt>
          <c:dPt>
            <c:idx val="4"/>
            <c:marker>
              <c:symbol val="none"/>
            </c:marker>
            <c:bubble3D val="0"/>
            <c:extLst>
              <c:ext xmlns:c16="http://schemas.microsoft.com/office/drawing/2014/chart" uri="{C3380CC4-5D6E-409C-BE32-E72D297353CC}">
                <c16:uniqueId val="{0000001F-6D8D-47A6-A7CC-2A7ED024021A}"/>
              </c:ext>
            </c:extLst>
          </c:dPt>
          <c:dPt>
            <c:idx val="5"/>
            <c:marker>
              <c:symbol val="none"/>
            </c:marker>
            <c:bubble3D val="0"/>
            <c:extLst>
              <c:ext xmlns:c16="http://schemas.microsoft.com/office/drawing/2014/chart" uri="{C3380CC4-5D6E-409C-BE32-E72D297353CC}">
                <c16:uniqueId val="{00000020-6D8D-47A6-A7CC-2A7ED024021A}"/>
              </c:ext>
            </c:extLst>
          </c:dPt>
          <c:dPt>
            <c:idx val="6"/>
            <c:marker>
              <c:symbol val="none"/>
            </c:marker>
            <c:bubble3D val="0"/>
            <c:extLst>
              <c:ext xmlns:c16="http://schemas.microsoft.com/office/drawing/2014/chart" uri="{C3380CC4-5D6E-409C-BE32-E72D297353CC}">
                <c16:uniqueId val="{00000021-6D8D-47A6-A7CC-2A7ED024021A}"/>
              </c:ext>
            </c:extLst>
          </c:dPt>
          <c:dPt>
            <c:idx val="7"/>
            <c:marker>
              <c:symbol val="none"/>
            </c:marker>
            <c:bubble3D val="0"/>
            <c:extLst>
              <c:ext xmlns:c16="http://schemas.microsoft.com/office/drawing/2014/chart" uri="{C3380CC4-5D6E-409C-BE32-E72D297353CC}">
                <c16:uniqueId val="{00000022-6D8D-47A6-A7CC-2A7ED024021A}"/>
              </c:ext>
            </c:extLst>
          </c:dPt>
          <c:dPt>
            <c:idx val="8"/>
            <c:marker>
              <c:symbol val="none"/>
            </c:marker>
            <c:bubble3D val="0"/>
            <c:extLst>
              <c:ext xmlns:c16="http://schemas.microsoft.com/office/drawing/2014/chart" uri="{C3380CC4-5D6E-409C-BE32-E72D297353CC}">
                <c16:uniqueId val="{00000023-6D8D-47A6-A7CC-2A7ED024021A}"/>
              </c:ext>
            </c:extLst>
          </c:dPt>
          <c:dPt>
            <c:idx val="9"/>
            <c:marker>
              <c:symbol val="none"/>
            </c:marker>
            <c:bubble3D val="0"/>
            <c:extLst>
              <c:ext xmlns:c16="http://schemas.microsoft.com/office/drawing/2014/chart" uri="{C3380CC4-5D6E-409C-BE32-E72D297353CC}">
                <c16:uniqueId val="{00000024-6D8D-47A6-A7CC-2A7ED024021A}"/>
              </c:ext>
            </c:extLst>
          </c:dPt>
          <c:dPt>
            <c:idx val="10"/>
            <c:marker>
              <c:symbol val="none"/>
            </c:marker>
            <c:bubble3D val="0"/>
            <c:extLst>
              <c:ext xmlns:c16="http://schemas.microsoft.com/office/drawing/2014/chart" uri="{C3380CC4-5D6E-409C-BE32-E72D297353CC}">
                <c16:uniqueId val="{00000025-6D8D-47A6-A7CC-2A7ED024021A}"/>
              </c:ext>
            </c:extLst>
          </c:dPt>
          <c:dPt>
            <c:idx val="11"/>
            <c:marker>
              <c:symbol val="none"/>
            </c:marker>
            <c:bubble3D val="0"/>
            <c:extLst>
              <c:ext xmlns:c16="http://schemas.microsoft.com/office/drawing/2014/chart" uri="{C3380CC4-5D6E-409C-BE32-E72D297353CC}">
                <c16:uniqueId val="{00000026-6D8D-47A6-A7CC-2A7ED024021A}"/>
              </c:ext>
            </c:extLst>
          </c:dPt>
          <c:dLbls>
            <c:dLbl>
              <c:idx val="1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6D8D-47A6-A7CC-2A7ED024021A}"/>
                </c:ext>
              </c:extLst>
            </c:dLbl>
            <c:dLbl>
              <c:idx val="11"/>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6D8D-47A6-A7CC-2A7ED024021A}"/>
                </c:ext>
              </c:extLst>
            </c:dLbl>
            <c:dLbl>
              <c:idx val="1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6D8D-47A6-A7CC-2A7ED024021A}"/>
                </c:ext>
              </c:extLst>
            </c:dLbl>
            <c:dLbl>
              <c:idx val="13"/>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6D8D-47A6-A7CC-2A7ED024021A}"/>
                </c:ext>
              </c:extLst>
            </c:dLbl>
            <c:dLbl>
              <c:idx val="1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6D8D-47A6-A7CC-2A7ED024021A}"/>
                </c:ext>
              </c:extLst>
            </c:dLbl>
            <c:dLbl>
              <c:idx val="1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A-6D8D-47A6-A7CC-2A7ED024021A}"/>
                </c:ext>
              </c:extLst>
            </c:dLbl>
            <c:dLbl>
              <c:idx val="16"/>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B-6D8D-47A6-A7CC-2A7ED024021A}"/>
                </c:ext>
              </c:extLst>
            </c:dLbl>
            <c:numFmt formatCode="0.0%" sourceLinked="0"/>
            <c:spPr>
              <a:noFill/>
              <a:ln w="33508">
                <a:noFill/>
              </a:ln>
            </c:spPr>
            <c:txPr>
              <a:bodyPr/>
              <a:lstStyle/>
              <a:p>
                <a:pPr>
                  <a:defRPr sz="1000" b="1" i="0" u="none" strike="noStrike" baseline="0">
                    <a:solidFill>
                      <a:srgbClr val="000000"/>
                    </a:solidFill>
                    <a:latin typeface="Arial"/>
                    <a:ea typeface="Arial"/>
                    <a:cs typeface="Aria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2007-1</c:v>
                </c:pt>
                <c:pt idx="1">
                  <c:v>2</c:v>
                </c:pt>
                <c:pt idx="2">
                  <c:v>3</c:v>
                </c:pt>
                <c:pt idx="3">
                  <c:v>4</c:v>
                </c:pt>
                <c:pt idx="4">
                  <c:v>2008-1</c:v>
                </c:pt>
                <c:pt idx="5">
                  <c:v>2</c:v>
                </c:pt>
                <c:pt idx="6">
                  <c:v>3</c:v>
                </c:pt>
                <c:pt idx="7">
                  <c:v>4</c:v>
                </c:pt>
                <c:pt idx="8">
                  <c:v>2009-1 </c:v>
                </c:pt>
                <c:pt idx="9">
                  <c:v>2</c:v>
                </c:pt>
                <c:pt idx="10">
                  <c:v>3</c:v>
                </c:pt>
                <c:pt idx="11">
                  <c:v>4</c:v>
                </c:pt>
                <c:pt idx="12">
                  <c:v>2010-1</c:v>
                </c:pt>
                <c:pt idx="13">
                  <c:v>2</c:v>
                </c:pt>
                <c:pt idx="14">
                  <c:v>3</c:v>
                </c:pt>
                <c:pt idx="15">
                  <c:v>4</c:v>
                </c:pt>
              </c:strCache>
            </c:strRef>
          </c:cat>
          <c:val>
            <c:numRef>
              <c:f>Sheet1!$D$2:$D$17</c:f>
              <c:numCache>
                <c:formatCode>General</c:formatCode>
                <c:ptCount val="16"/>
                <c:pt idx="0">
                  <c:v>6.8315000000000001E-2</c:v>
                </c:pt>
                <c:pt idx="1">
                  <c:v>3.0897000000000001E-2</c:v>
                </c:pt>
                <c:pt idx="2">
                  <c:v>-1.33E-3</c:v>
                </c:pt>
                <c:pt idx="3">
                  <c:v>-4.0225999999999998E-2</c:v>
                </c:pt>
                <c:pt idx="4">
                  <c:v>-8.8002999999999998E-2</c:v>
                </c:pt>
                <c:pt idx="5">
                  <c:v>-0.13982700000000001</c:v>
                </c:pt>
                <c:pt idx="6">
                  <c:v>-0.16078700000000001</c:v>
                </c:pt>
                <c:pt idx="7">
                  <c:v>-0.136297</c:v>
                </c:pt>
                <c:pt idx="8">
                  <c:v>-0.111375</c:v>
                </c:pt>
                <c:pt idx="9">
                  <c:v>-6.1096999999999999E-2</c:v>
                </c:pt>
                <c:pt idx="10">
                  <c:v>-5.3984999999999998E-2</c:v>
                </c:pt>
                <c:pt idx="11">
                  <c:v>-3.6032000000000002E-2</c:v>
                </c:pt>
                <c:pt idx="12">
                  <c:v>-6.6754999999999995E-2</c:v>
                </c:pt>
                <c:pt idx="13">
                  <c:v>-9.7477999999999995E-2</c:v>
                </c:pt>
                <c:pt idx="14">
                  <c:v>-3.0679000000000001E-2</c:v>
                </c:pt>
                <c:pt idx="15">
                  <c:v>4.8981999999999998E-2</c:v>
                </c:pt>
              </c:numCache>
            </c:numRef>
          </c:val>
          <c:smooth val="1"/>
          <c:extLst>
            <c:ext xmlns:c16="http://schemas.microsoft.com/office/drawing/2014/chart" uri="{C3380CC4-5D6E-409C-BE32-E72D297353CC}">
              <c16:uniqueId val="{0000002C-6D8D-47A6-A7CC-2A7ED024021A}"/>
            </c:ext>
          </c:extLst>
        </c:ser>
        <c:dLbls>
          <c:showLegendKey val="0"/>
          <c:showVal val="0"/>
          <c:showCatName val="0"/>
          <c:showSerName val="0"/>
          <c:showPercent val="0"/>
          <c:showBubbleSize val="0"/>
        </c:dLbls>
        <c:marker val="1"/>
        <c:smooth val="0"/>
        <c:axId val="406949680"/>
        <c:axId val="406950072"/>
      </c:lineChart>
      <c:catAx>
        <c:axId val="406948896"/>
        <c:scaling>
          <c:orientation val="minMax"/>
        </c:scaling>
        <c:delete val="0"/>
        <c:axPos val="b"/>
        <c:numFmt formatCode="General" sourceLinked="1"/>
        <c:majorTickMark val="cross"/>
        <c:minorTickMark val="none"/>
        <c:tickLblPos val="nextTo"/>
        <c:spPr>
          <a:ln w="4188">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406949288"/>
        <c:crosses val="autoZero"/>
        <c:auto val="0"/>
        <c:lblAlgn val="ctr"/>
        <c:lblOffset val="100"/>
        <c:tickLblSkip val="1"/>
        <c:tickMarkSkip val="1"/>
        <c:noMultiLvlLbl val="0"/>
      </c:catAx>
      <c:valAx>
        <c:axId val="406949288"/>
        <c:scaling>
          <c:orientation val="minMax"/>
          <c:max val="150"/>
          <c:min val="100"/>
        </c:scaling>
        <c:delete val="0"/>
        <c:axPos val="l"/>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6948896"/>
        <c:crosses val="autoZero"/>
        <c:crossBetween val="between"/>
        <c:majorUnit val="5"/>
        <c:minorUnit val="5"/>
      </c:valAx>
      <c:catAx>
        <c:axId val="406949680"/>
        <c:scaling>
          <c:orientation val="minMax"/>
        </c:scaling>
        <c:delete val="1"/>
        <c:axPos val="b"/>
        <c:numFmt formatCode="General" sourceLinked="1"/>
        <c:majorTickMark val="out"/>
        <c:minorTickMark val="none"/>
        <c:tickLblPos val="none"/>
        <c:crossAx val="406950072"/>
        <c:crosses val="autoZero"/>
        <c:auto val="1"/>
        <c:lblAlgn val="ctr"/>
        <c:lblOffset val="100"/>
        <c:noMultiLvlLbl val="0"/>
      </c:catAx>
      <c:valAx>
        <c:axId val="406950072"/>
        <c:scaling>
          <c:orientation val="minMax"/>
          <c:max val="0.4"/>
          <c:min val="-0.30000000000000004"/>
        </c:scaling>
        <c:delete val="0"/>
        <c:axPos val="r"/>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6949680"/>
        <c:crosses val="max"/>
        <c:crossBetween val="between"/>
      </c:valAx>
      <c:spPr>
        <a:noFill/>
        <a:ln w="33508">
          <a:noFill/>
        </a:ln>
      </c:spPr>
    </c:plotArea>
    <c:legend>
      <c:legendPos val="b"/>
      <c:legendEntry>
        <c:idx val="0"/>
        <c:delete val="1"/>
      </c:legendEntry>
      <c:layout>
        <c:manualLayout>
          <c:xMode val="edge"/>
          <c:yMode val="edge"/>
          <c:x val="7.2678331090174964E-2"/>
          <c:y val="0.92899408284023666"/>
          <c:w val="0.33378196500672952"/>
          <c:h val="6.5088757396449703E-2"/>
        </c:manualLayout>
      </c:layout>
      <c:overlay val="0"/>
      <c:spPr>
        <a:noFill/>
        <a:ln w="33508">
          <a:noFill/>
        </a:ln>
      </c:spPr>
      <c:txPr>
        <a:bodyPr/>
        <a:lstStyle/>
        <a:p>
          <a:pPr>
            <a:defRPr sz="1400" b="1" i="0" u="none" strike="noStrike" baseline="0">
              <a:solidFill>
                <a:srgbClr val="000000"/>
              </a:solidFill>
              <a:latin typeface="Arial"/>
              <a:ea typeface="Arial"/>
              <a:cs typeface="Arial"/>
            </a:defRPr>
          </a:pPr>
          <a:endParaRPr lang="en-US"/>
        </a:p>
      </c:txPr>
    </c:legend>
    <c:plotVisOnly val="1"/>
    <c:dispBlanksAs val="gap"/>
    <c:showDLblsOverMax val="0"/>
  </c:chart>
  <c:spPr>
    <a:noFill/>
    <a:ln>
      <a:noFill/>
    </a:ln>
  </c:spPr>
  <c:txPr>
    <a:bodyPr/>
    <a:lstStyle/>
    <a:p>
      <a:pPr>
        <a:defRPr sz="1319" b="0" i="0" u="none" strike="noStrike" baseline="0">
          <a:solidFill>
            <a:srgbClr val="000000"/>
          </a:solidFill>
          <a:latin typeface="Arial"/>
          <a:ea typeface="Arial"/>
          <a:cs typeface="Arial"/>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565275908479141E-2"/>
          <c:y val="6.2130177514792898E-2"/>
          <c:w val="0.8788694481830418"/>
          <c:h val="0.75443786982248517"/>
        </c:manualLayout>
      </c:layout>
      <c:barChart>
        <c:barDir val="col"/>
        <c:grouping val="clustered"/>
        <c:varyColors val="0"/>
        <c:ser>
          <c:idx val="0"/>
          <c:order val="0"/>
          <c:tx>
            <c:strRef>
              <c:f>Sheet1!$B$1</c:f>
              <c:strCache>
                <c:ptCount val="1"/>
                <c:pt idx="0">
                  <c:v>C-30 4QTotal</c:v>
                </c:pt>
              </c:strCache>
            </c:strRef>
          </c:tx>
          <c:spPr>
            <a:solidFill>
              <a:schemeClr val="bg1">
                <a:lumMod val="75000"/>
              </a:schemeClr>
            </a:solidFill>
            <a:ln w="33503">
              <a:noFill/>
            </a:ln>
          </c:spPr>
          <c:invertIfNegative val="0"/>
          <c:dPt>
            <c:idx val="0"/>
            <c:invertIfNegative val="0"/>
            <c:bubble3D val="0"/>
            <c:extLst>
              <c:ext xmlns:c16="http://schemas.microsoft.com/office/drawing/2014/chart" uri="{C3380CC4-5D6E-409C-BE32-E72D297353CC}">
                <c16:uniqueId val="{00000000-F834-458F-AB46-BE0AA344C0FE}"/>
              </c:ext>
            </c:extLst>
          </c:dPt>
          <c:dPt>
            <c:idx val="1"/>
            <c:invertIfNegative val="0"/>
            <c:bubble3D val="0"/>
            <c:extLst>
              <c:ext xmlns:c16="http://schemas.microsoft.com/office/drawing/2014/chart" uri="{C3380CC4-5D6E-409C-BE32-E72D297353CC}">
                <c16:uniqueId val="{00000001-F834-458F-AB46-BE0AA344C0FE}"/>
              </c:ext>
            </c:extLst>
          </c:dPt>
          <c:dPt>
            <c:idx val="2"/>
            <c:invertIfNegative val="0"/>
            <c:bubble3D val="0"/>
            <c:extLst>
              <c:ext xmlns:c16="http://schemas.microsoft.com/office/drawing/2014/chart" uri="{C3380CC4-5D6E-409C-BE32-E72D297353CC}">
                <c16:uniqueId val="{00000002-F834-458F-AB46-BE0AA344C0FE}"/>
              </c:ext>
            </c:extLst>
          </c:dPt>
          <c:dPt>
            <c:idx val="3"/>
            <c:invertIfNegative val="0"/>
            <c:bubble3D val="0"/>
            <c:extLst>
              <c:ext xmlns:c16="http://schemas.microsoft.com/office/drawing/2014/chart" uri="{C3380CC4-5D6E-409C-BE32-E72D297353CC}">
                <c16:uniqueId val="{00000003-F834-458F-AB46-BE0AA344C0FE}"/>
              </c:ext>
            </c:extLst>
          </c:dPt>
          <c:dPt>
            <c:idx val="4"/>
            <c:invertIfNegative val="0"/>
            <c:bubble3D val="0"/>
            <c:extLst>
              <c:ext xmlns:c16="http://schemas.microsoft.com/office/drawing/2014/chart" uri="{C3380CC4-5D6E-409C-BE32-E72D297353CC}">
                <c16:uniqueId val="{00000004-F834-458F-AB46-BE0AA344C0FE}"/>
              </c:ext>
            </c:extLst>
          </c:dPt>
          <c:dPt>
            <c:idx val="5"/>
            <c:invertIfNegative val="0"/>
            <c:bubble3D val="0"/>
            <c:extLst>
              <c:ext xmlns:c16="http://schemas.microsoft.com/office/drawing/2014/chart" uri="{C3380CC4-5D6E-409C-BE32-E72D297353CC}">
                <c16:uniqueId val="{00000005-F834-458F-AB46-BE0AA344C0FE}"/>
              </c:ext>
            </c:extLst>
          </c:dPt>
          <c:dPt>
            <c:idx val="6"/>
            <c:invertIfNegative val="0"/>
            <c:bubble3D val="0"/>
            <c:extLst>
              <c:ext xmlns:c16="http://schemas.microsoft.com/office/drawing/2014/chart" uri="{C3380CC4-5D6E-409C-BE32-E72D297353CC}">
                <c16:uniqueId val="{00000006-F834-458F-AB46-BE0AA344C0FE}"/>
              </c:ext>
            </c:extLst>
          </c:dPt>
          <c:dPt>
            <c:idx val="7"/>
            <c:invertIfNegative val="0"/>
            <c:bubble3D val="0"/>
            <c:extLst>
              <c:ext xmlns:c16="http://schemas.microsoft.com/office/drawing/2014/chart" uri="{C3380CC4-5D6E-409C-BE32-E72D297353CC}">
                <c16:uniqueId val="{00000007-F834-458F-AB46-BE0AA344C0FE}"/>
              </c:ext>
            </c:extLst>
          </c:dPt>
          <c:dPt>
            <c:idx val="8"/>
            <c:invertIfNegative val="0"/>
            <c:bubble3D val="0"/>
            <c:extLst>
              <c:ext xmlns:c16="http://schemas.microsoft.com/office/drawing/2014/chart" uri="{C3380CC4-5D6E-409C-BE32-E72D297353CC}">
                <c16:uniqueId val="{00000008-F834-458F-AB46-BE0AA344C0FE}"/>
              </c:ext>
            </c:extLst>
          </c:dPt>
          <c:dPt>
            <c:idx val="9"/>
            <c:invertIfNegative val="0"/>
            <c:bubble3D val="0"/>
            <c:extLst>
              <c:ext xmlns:c16="http://schemas.microsoft.com/office/drawing/2014/chart" uri="{C3380CC4-5D6E-409C-BE32-E72D297353CC}">
                <c16:uniqueId val="{00000009-F834-458F-AB46-BE0AA344C0FE}"/>
              </c:ext>
            </c:extLst>
          </c:dPt>
          <c:dPt>
            <c:idx val="10"/>
            <c:invertIfNegative val="0"/>
            <c:bubble3D val="0"/>
            <c:extLst>
              <c:ext xmlns:c16="http://schemas.microsoft.com/office/drawing/2014/chart" uri="{C3380CC4-5D6E-409C-BE32-E72D297353CC}">
                <c16:uniqueId val="{0000000A-F834-458F-AB46-BE0AA344C0FE}"/>
              </c:ext>
            </c:extLst>
          </c:dPt>
          <c:dPt>
            <c:idx val="11"/>
            <c:invertIfNegative val="0"/>
            <c:bubble3D val="0"/>
            <c:extLst>
              <c:ext xmlns:c16="http://schemas.microsoft.com/office/drawing/2014/chart" uri="{C3380CC4-5D6E-409C-BE32-E72D297353CC}">
                <c16:uniqueId val="{0000000B-F834-458F-AB46-BE0AA344C0FE}"/>
              </c:ext>
            </c:extLst>
          </c:dPt>
          <c:dPt>
            <c:idx val="12"/>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D-F834-458F-AB46-BE0AA344C0FE}"/>
              </c:ext>
            </c:extLst>
          </c:dPt>
          <c:dPt>
            <c:idx val="13"/>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F-F834-458F-AB46-BE0AA344C0FE}"/>
              </c:ext>
            </c:extLst>
          </c:dPt>
          <c:dPt>
            <c:idx val="14"/>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1-F834-458F-AB46-BE0AA344C0FE}"/>
              </c:ext>
            </c:extLst>
          </c:dPt>
          <c:dPt>
            <c:idx val="15"/>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3-F834-458F-AB46-BE0AA344C0FE}"/>
              </c:ext>
            </c:extLst>
          </c:dPt>
          <c:dPt>
            <c:idx val="16"/>
            <c:invertIfNegative val="0"/>
            <c:bubble3D val="0"/>
            <c:extLst>
              <c:ext xmlns:c16="http://schemas.microsoft.com/office/drawing/2014/chart" uri="{C3380CC4-5D6E-409C-BE32-E72D297353CC}">
                <c16:uniqueId val="{00000014-F834-458F-AB46-BE0AA344C0FE}"/>
              </c:ext>
            </c:extLst>
          </c:dPt>
          <c:dLbls>
            <c:dLbl>
              <c:idx val="8"/>
              <c:layout>
                <c:manualLayout>
                  <c:x val="3.1513082376211608E-3"/>
                  <c:y val="1.13800615115803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834-458F-AB46-BE0AA344C0FE}"/>
                </c:ext>
              </c:extLst>
            </c:dLbl>
            <c:dLbl>
              <c:idx val="9"/>
              <c:layout>
                <c:manualLayout>
                  <c:x val="7.1186663407167864E-4"/>
                  <c:y val="1.17497441347581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834-458F-AB46-BE0AA344C0FE}"/>
                </c:ext>
              </c:extLst>
            </c:dLbl>
            <c:dLbl>
              <c:idx val="10"/>
              <c:layout>
                <c:manualLayout>
                  <c:x val="9.6421507089898138E-4"/>
                  <c:y val="1.093628994446566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F834-458F-AB46-BE0AA344C0FE}"/>
                </c:ext>
              </c:extLst>
            </c:dLbl>
            <c:dLbl>
              <c:idx val="11"/>
              <c:layout>
                <c:manualLayout>
                  <c:x val="2.562458527914954E-3"/>
                  <c:y val="5.166962354337818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F834-458F-AB46-BE0AA344C0FE}"/>
                </c:ext>
              </c:extLst>
            </c:dLbl>
            <c:dLbl>
              <c:idx val="12"/>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F834-458F-AB46-BE0AA344C0FE}"/>
                </c:ext>
              </c:extLst>
            </c:dLbl>
            <c:numFmt formatCode="\$#,##0.0" sourceLinked="0"/>
            <c:spPr>
              <a:noFill/>
              <a:ln w="33503">
                <a:noFill/>
              </a:ln>
            </c:spPr>
            <c:txPr>
              <a:bodyPr/>
              <a:lstStyle/>
              <a:p>
                <a:pPr>
                  <a:defRPr sz="900" b="0" i="0" u="none" strike="noStrike" baseline="0">
                    <a:solidFill>
                      <a:srgbClr val="000000"/>
                    </a:solidFill>
                    <a:latin typeface="Arial"/>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c:v>
                </c:pt>
                <c:pt idx="1">
                  <c:v>3</c:v>
                </c:pt>
                <c:pt idx="2">
                  <c:v>4</c:v>
                </c:pt>
                <c:pt idx="3">
                  <c:v>2008-1</c:v>
                </c:pt>
                <c:pt idx="4">
                  <c:v>2</c:v>
                </c:pt>
                <c:pt idx="5">
                  <c:v>3</c:v>
                </c:pt>
                <c:pt idx="6">
                  <c:v>4</c:v>
                </c:pt>
                <c:pt idx="7">
                  <c:v>2009-1 </c:v>
                </c:pt>
                <c:pt idx="8">
                  <c:v>2</c:v>
                </c:pt>
                <c:pt idx="9">
                  <c:v>3</c:v>
                </c:pt>
                <c:pt idx="10">
                  <c:v>4</c:v>
                </c:pt>
                <c:pt idx="11">
                  <c:v>2010-1</c:v>
                </c:pt>
                <c:pt idx="12">
                  <c:v>2</c:v>
                </c:pt>
                <c:pt idx="13">
                  <c:v>3</c:v>
                </c:pt>
                <c:pt idx="14">
                  <c:v>4</c:v>
                </c:pt>
                <c:pt idx="15">
                  <c:v>2011-1</c:v>
                </c:pt>
              </c:strCache>
            </c:strRef>
          </c:cat>
          <c:val>
            <c:numRef>
              <c:f>Sheet1!$B$2:$B$17</c:f>
              <c:numCache>
                <c:formatCode>0.0</c:formatCode>
                <c:ptCount val="16"/>
                <c:pt idx="0">
                  <c:v>146.19999999999999</c:v>
                </c:pt>
                <c:pt idx="1">
                  <c:v>144.19999999999999</c:v>
                </c:pt>
                <c:pt idx="2">
                  <c:v>139.1</c:v>
                </c:pt>
                <c:pt idx="3">
                  <c:v>132.19999999999999</c:v>
                </c:pt>
                <c:pt idx="4">
                  <c:v>125.7</c:v>
                </c:pt>
                <c:pt idx="5">
                  <c:v>120.9</c:v>
                </c:pt>
                <c:pt idx="6">
                  <c:v>120.1</c:v>
                </c:pt>
                <c:pt idx="7">
                  <c:v>118.2</c:v>
                </c:pt>
                <c:pt idx="8">
                  <c:v>115.8</c:v>
                </c:pt>
                <c:pt idx="9">
                  <c:v>112.3</c:v>
                </c:pt>
                <c:pt idx="10">
                  <c:v>112</c:v>
                </c:pt>
                <c:pt idx="11">
                  <c:v>114.6</c:v>
                </c:pt>
                <c:pt idx="12">
                  <c:v>110.9</c:v>
                </c:pt>
                <c:pt idx="13">
                  <c:v>107.7</c:v>
                </c:pt>
                <c:pt idx="14">
                  <c:v>117.6</c:v>
                </c:pt>
                <c:pt idx="15">
                  <c:v>128.80000000000001</c:v>
                </c:pt>
              </c:numCache>
            </c:numRef>
          </c:val>
          <c:extLst>
            <c:ext xmlns:c16="http://schemas.microsoft.com/office/drawing/2014/chart" uri="{C3380CC4-5D6E-409C-BE32-E72D297353CC}">
              <c16:uniqueId val="{00000015-F834-458F-AB46-BE0AA344C0FE}"/>
            </c:ext>
          </c:extLst>
        </c:ser>
        <c:dLbls>
          <c:showLegendKey val="0"/>
          <c:showVal val="0"/>
          <c:showCatName val="0"/>
          <c:showSerName val="0"/>
          <c:showPercent val="0"/>
          <c:showBubbleSize val="0"/>
        </c:dLbls>
        <c:gapWidth val="50"/>
        <c:axId val="406952032"/>
        <c:axId val="406952424"/>
      </c:barChart>
      <c:lineChart>
        <c:grouping val="standard"/>
        <c:varyColors val="0"/>
        <c:ser>
          <c:idx val="1"/>
          <c:order val="1"/>
          <c:tx>
            <c:strRef>
              <c:f>Sheet1!$C$1</c:f>
              <c:strCache>
                <c:ptCount val="1"/>
                <c:pt idx="0">
                  <c:v>US Census Bureau</c:v>
                </c:pt>
              </c:strCache>
            </c:strRef>
          </c:tx>
          <c:spPr>
            <a:ln w="33503">
              <a:solidFill>
                <a:srgbClr val="000000"/>
              </a:solidFill>
              <a:prstDash val="solid"/>
            </a:ln>
          </c:spPr>
          <c:marker>
            <c:symbol val="circle"/>
            <c:size val="7"/>
            <c:spPr>
              <a:solidFill>
                <a:srgbClr val="000000"/>
              </a:solidFill>
              <a:ln>
                <a:solidFill>
                  <a:srgbClr val="FFFFFF"/>
                </a:solidFill>
                <a:prstDash val="solid"/>
              </a:ln>
            </c:spPr>
          </c:marker>
          <c:dPt>
            <c:idx val="12"/>
            <c:marker>
              <c:symbol val="none"/>
            </c:marker>
            <c:bubble3D val="0"/>
            <c:extLst>
              <c:ext xmlns:c16="http://schemas.microsoft.com/office/drawing/2014/chart" uri="{C3380CC4-5D6E-409C-BE32-E72D297353CC}">
                <c16:uniqueId val="{00000016-F834-458F-AB46-BE0AA344C0FE}"/>
              </c:ext>
            </c:extLst>
          </c:dPt>
          <c:dPt>
            <c:idx val="13"/>
            <c:marker>
              <c:symbol val="none"/>
            </c:marker>
            <c:bubble3D val="0"/>
            <c:extLst>
              <c:ext xmlns:c16="http://schemas.microsoft.com/office/drawing/2014/chart" uri="{C3380CC4-5D6E-409C-BE32-E72D297353CC}">
                <c16:uniqueId val="{00000017-F834-458F-AB46-BE0AA344C0FE}"/>
              </c:ext>
            </c:extLst>
          </c:dPt>
          <c:dPt>
            <c:idx val="14"/>
            <c:marker>
              <c:symbol val="none"/>
            </c:marker>
            <c:bubble3D val="0"/>
            <c:extLst>
              <c:ext xmlns:c16="http://schemas.microsoft.com/office/drawing/2014/chart" uri="{C3380CC4-5D6E-409C-BE32-E72D297353CC}">
                <c16:uniqueId val="{00000018-F834-458F-AB46-BE0AA344C0FE}"/>
              </c:ext>
            </c:extLst>
          </c:dPt>
          <c:dPt>
            <c:idx val="15"/>
            <c:marker>
              <c:symbol val="none"/>
            </c:marker>
            <c:bubble3D val="0"/>
            <c:extLst>
              <c:ext xmlns:c16="http://schemas.microsoft.com/office/drawing/2014/chart" uri="{C3380CC4-5D6E-409C-BE32-E72D297353CC}">
                <c16:uniqueId val="{00000019-F834-458F-AB46-BE0AA344C0FE}"/>
              </c:ext>
            </c:extLst>
          </c:dPt>
          <c:cat>
            <c:strRef>
              <c:f>Sheet1!$A$2:$A$17</c:f>
              <c:strCache>
                <c:ptCount val="16"/>
                <c:pt idx="0">
                  <c:v>2</c:v>
                </c:pt>
                <c:pt idx="1">
                  <c:v>3</c:v>
                </c:pt>
                <c:pt idx="2">
                  <c:v>4</c:v>
                </c:pt>
                <c:pt idx="3">
                  <c:v>2008-1</c:v>
                </c:pt>
                <c:pt idx="4">
                  <c:v>2</c:v>
                </c:pt>
                <c:pt idx="5">
                  <c:v>3</c:v>
                </c:pt>
                <c:pt idx="6">
                  <c:v>4</c:v>
                </c:pt>
                <c:pt idx="7">
                  <c:v>2009-1 </c:v>
                </c:pt>
                <c:pt idx="8">
                  <c:v>2</c:v>
                </c:pt>
                <c:pt idx="9">
                  <c:v>3</c:v>
                </c:pt>
                <c:pt idx="10">
                  <c:v>4</c:v>
                </c:pt>
                <c:pt idx="11">
                  <c:v>2010-1</c:v>
                </c:pt>
                <c:pt idx="12">
                  <c:v>2</c:v>
                </c:pt>
                <c:pt idx="13">
                  <c:v>3</c:v>
                </c:pt>
                <c:pt idx="14">
                  <c:v>4</c:v>
                </c:pt>
                <c:pt idx="15">
                  <c:v>2011-1</c:v>
                </c:pt>
              </c:strCache>
            </c:strRef>
          </c:cat>
          <c:val>
            <c:numRef>
              <c:f>Sheet1!$C$2:$C$17</c:f>
              <c:numCache>
                <c:formatCode>General</c:formatCode>
                <c:ptCount val="16"/>
                <c:pt idx="0">
                  <c:v>3.0897371E-2</c:v>
                </c:pt>
                <c:pt idx="1">
                  <c:v>-1.329916E-3</c:v>
                </c:pt>
                <c:pt idx="2">
                  <c:v>-4.0226038999999998E-2</c:v>
                </c:pt>
                <c:pt idx="3">
                  <c:v>-9.3255615E-2</c:v>
                </c:pt>
                <c:pt idx="4">
                  <c:v>-0.13973168799999999</c:v>
                </c:pt>
                <c:pt idx="5">
                  <c:v>-0.161397717</c:v>
                </c:pt>
                <c:pt idx="6">
                  <c:v>-0.13628227000000001</c:v>
                </c:pt>
                <c:pt idx="7">
                  <c:v>-0.106007896</c:v>
                </c:pt>
                <c:pt idx="8">
                  <c:v>-7.8736839000000003E-2</c:v>
                </c:pt>
                <c:pt idx="9">
                  <c:v>-7.1145002999999998E-2</c:v>
                </c:pt>
                <c:pt idx="10">
                  <c:v>-6.7469036999999996E-2</c:v>
                </c:pt>
                <c:pt idx="11">
                  <c:v>-3.0234585000000001E-2</c:v>
                </c:pt>
                <c:pt idx="12">
                  <c:v>-4.2400537000000002E-2</c:v>
                </c:pt>
                <c:pt idx="13">
                  <c:v>-4.0851272000000001E-2</c:v>
                </c:pt>
                <c:pt idx="14">
                  <c:v>4.9647418999999998E-2</c:v>
                </c:pt>
                <c:pt idx="15">
                  <c:v>0.123866461</c:v>
                </c:pt>
              </c:numCache>
            </c:numRef>
          </c:val>
          <c:smooth val="1"/>
          <c:extLst>
            <c:ext xmlns:c16="http://schemas.microsoft.com/office/drawing/2014/chart" uri="{C3380CC4-5D6E-409C-BE32-E72D297353CC}">
              <c16:uniqueId val="{0000001A-F834-458F-AB46-BE0AA344C0FE}"/>
            </c:ext>
          </c:extLst>
        </c:ser>
        <c:ser>
          <c:idx val="3"/>
          <c:order val="2"/>
          <c:tx>
            <c:strRef>
              <c:f>Sheet1!$D$1</c:f>
              <c:strCache>
                <c:ptCount val="1"/>
                <c:pt idx="0">
                  <c:v>LIRA</c:v>
                </c:pt>
              </c:strCache>
            </c:strRef>
          </c:tx>
          <c:spPr>
            <a:ln w="33503">
              <a:solidFill>
                <a:srgbClr val="000000"/>
              </a:solidFill>
              <a:prstDash val="solid"/>
            </a:ln>
          </c:spPr>
          <c:marker>
            <c:symbol val="triangle"/>
            <c:size val="7"/>
            <c:spPr>
              <a:solidFill>
                <a:srgbClr val="000000"/>
              </a:solidFill>
              <a:ln>
                <a:solidFill>
                  <a:srgbClr val="000000"/>
                </a:solidFill>
                <a:prstDash val="solid"/>
              </a:ln>
            </c:spPr>
          </c:marker>
          <c:dPt>
            <c:idx val="0"/>
            <c:marker>
              <c:symbol val="none"/>
            </c:marker>
            <c:bubble3D val="0"/>
            <c:extLst>
              <c:ext xmlns:c16="http://schemas.microsoft.com/office/drawing/2014/chart" uri="{C3380CC4-5D6E-409C-BE32-E72D297353CC}">
                <c16:uniqueId val="{0000001B-F834-458F-AB46-BE0AA344C0FE}"/>
              </c:ext>
            </c:extLst>
          </c:dPt>
          <c:dPt>
            <c:idx val="1"/>
            <c:marker>
              <c:symbol val="none"/>
            </c:marker>
            <c:bubble3D val="0"/>
            <c:extLst>
              <c:ext xmlns:c16="http://schemas.microsoft.com/office/drawing/2014/chart" uri="{C3380CC4-5D6E-409C-BE32-E72D297353CC}">
                <c16:uniqueId val="{0000001C-F834-458F-AB46-BE0AA344C0FE}"/>
              </c:ext>
            </c:extLst>
          </c:dPt>
          <c:dPt>
            <c:idx val="2"/>
            <c:marker>
              <c:symbol val="none"/>
            </c:marker>
            <c:bubble3D val="0"/>
            <c:extLst>
              <c:ext xmlns:c16="http://schemas.microsoft.com/office/drawing/2014/chart" uri="{C3380CC4-5D6E-409C-BE32-E72D297353CC}">
                <c16:uniqueId val="{0000001D-F834-458F-AB46-BE0AA344C0FE}"/>
              </c:ext>
            </c:extLst>
          </c:dPt>
          <c:dPt>
            <c:idx val="3"/>
            <c:marker>
              <c:symbol val="none"/>
            </c:marker>
            <c:bubble3D val="0"/>
            <c:extLst>
              <c:ext xmlns:c16="http://schemas.microsoft.com/office/drawing/2014/chart" uri="{C3380CC4-5D6E-409C-BE32-E72D297353CC}">
                <c16:uniqueId val="{0000001E-F834-458F-AB46-BE0AA344C0FE}"/>
              </c:ext>
            </c:extLst>
          </c:dPt>
          <c:dPt>
            <c:idx val="4"/>
            <c:marker>
              <c:symbol val="none"/>
            </c:marker>
            <c:bubble3D val="0"/>
            <c:extLst>
              <c:ext xmlns:c16="http://schemas.microsoft.com/office/drawing/2014/chart" uri="{C3380CC4-5D6E-409C-BE32-E72D297353CC}">
                <c16:uniqueId val="{0000001F-F834-458F-AB46-BE0AA344C0FE}"/>
              </c:ext>
            </c:extLst>
          </c:dPt>
          <c:dPt>
            <c:idx val="5"/>
            <c:marker>
              <c:symbol val="none"/>
            </c:marker>
            <c:bubble3D val="0"/>
            <c:extLst>
              <c:ext xmlns:c16="http://schemas.microsoft.com/office/drawing/2014/chart" uri="{C3380CC4-5D6E-409C-BE32-E72D297353CC}">
                <c16:uniqueId val="{00000020-F834-458F-AB46-BE0AA344C0FE}"/>
              </c:ext>
            </c:extLst>
          </c:dPt>
          <c:dPt>
            <c:idx val="6"/>
            <c:marker>
              <c:symbol val="none"/>
            </c:marker>
            <c:bubble3D val="0"/>
            <c:extLst>
              <c:ext xmlns:c16="http://schemas.microsoft.com/office/drawing/2014/chart" uri="{C3380CC4-5D6E-409C-BE32-E72D297353CC}">
                <c16:uniqueId val="{00000021-F834-458F-AB46-BE0AA344C0FE}"/>
              </c:ext>
            </c:extLst>
          </c:dPt>
          <c:dPt>
            <c:idx val="7"/>
            <c:marker>
              <c:symbol val="none"/>
            </c:marker>
            <c:bubble3D val="0"/>
            <c:extLst>
              <c:ext xmlns:c16="http://schemas.microsoft.com/office/drawing/2014/chart" uri="{C3380CC4-5D6E-409C-BE32-E72D297353CC}">
                <c16:uniqueId val="{00000022-F834-458F-AB46-BE0AA344C0FE}"/>
              </c:ext>
            </c:extLst>
          </c:dPt>
          <c:dPt>
            <c:idx val="8"/>
            <c:marker>
              <c:symbol val="none"/>
            </c:marker>
            <c:bubble3D val="0"/>
            <c:extLst>
              <c:ext xmlns:c16="http://schemas.microsoft.com/office/drawing/2014/chart" uri="{C3380CC4-5D6E-409C-BE32-E72D297353CC}">
                <c16:uniqueId val="{00000023-F834-458F-AB46-BE0AA344C0FE}"/>
              </c:ext>
            </c:extLst>
          </c:dPt>
          <c:dPt>
            <c:idx val="9"/>
            <c:marker>
              <c:symbol val="none"/>
            </c:marker>
            <c:bubble3D val="0"/>
            <c:extLst>
              <c:ext xmlns:c16="http://schemas.microsoft.com/office/drawing/2014/chart" uri="{C3380CC4-5D6E-409C-BE32-E72D297353CC}">
                <c16:uniqueId val="{00000024-F834-458F-AB46-BE0AA344C0FE}"/>
              </c:ext>
            </c:extLst>
          </c:dPt>
          <c:dPt>
            <c:idx val="10"/>
            <c:marker>
              <c:symbol val="none"/>
            </c:marker>
            <c:bubble3D val="0"/>
            <c:extLst>
              <c:ext xmlns:c16="http://schemas.microsoft.com/office/drawing/2014/chart" uri="{C3380CC4-5D6E-409C-BE32-E72D297353CC}">
                <c16:uniqueId val="{00000025-F834-458F-AB46-BE0AA344C0FE}"/>
              </c:ext>
            </c:extLst>
          </c:dPt>
          <c:dPt>
            <c:idx val="11"/>
            <c:marker>
              <c:symbol val="none"/>
            </c:marker>
            <c:bubble3D val="0"/>
            <c:extLst>
              <c:ext xmlns:c16="http://schemas.microsoft.com/office/drawing/2014/chart" uri="{C3380CC4-5D6E-409C-BE32-E72D297353CC}">
                <c16:uniqueId val="{00000026-F834-458F-AB46-BE0AA344C0FE}"/>
              </c:ext>
            </c:extLst>
          </c:dPt>
          <c:dLbls>
            <c:dLbl>
              <c:idx val="8"/>
              <c:layout>
                <c:manualLayout>
                  <c:x val="-2.8865773223245184E-2"/>
                  <c:y val="6.570232545088822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F834-458F-AB46-BE0AA344C0FE}"/>
                </c:ext>
              </c:extLst>
            </c:dLbl>
            <c:dLbl>
              <c:idx val="1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F834-458F-AB46-BE0AA344C0FE}"/>
                </c:ext>
              </c:extLst>
            </c:dLbl>
            <c:dLbl>
              <c:idx val="1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F834-458F-AB46-BE0AA344C0FE}"/>
                </c:ext>
              </c:extLst>
            </c:dLbl>
            <c:numFmt formatCode="0.0%" sourceLinked="0"/>
            <c:spPr>
              <a:noFill/>
              <a:ln w="33503">
                <a:noFill/>
              </a:ln>
            </c:spPr>
            <c:txPr>
              <a:bodyPr/>
              <a:lstStyle/>
              <a:p>
                <a:pPr>
                  <a:defRPr sz="1000" b="1" i="0" u="none" strike="noStrike" baseline="0">
                    <a:solidFill>
                      <a:srgbClr val="000000"/>
                    </a:solidFill>
                    <a:latin typeface="Arial"/>
                    <a:ea typeface="Arial"/>
                    <a:cs typeface="Aria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c:v>
                </c:pt>
                <c:pt idx="1">
                  <c:v>3</c:v>
                </c:pt>
                <c:pt idx="2">
                  <c:v>4</c:v>
                </c:pt>
                <c:pt idx="3">
                  <c:v>2008-1</c:v>
                </c:pt>
                <c:pt idx="4">
                  <c:v>2</c:v>
                </c:pt>
                <c:pt idx="5">
                  <c:v>3</c:v>
                </c:pt>
                <c:pt idx="6">
                  <c:v>4</c:v>
                </c:pt>
                <c:pt idx="7">
                  <c:v>2009-1 </c:v>
                </c:pt>
                <c:pt idx="8">
                  <c:v>2</c:v>
                </c:pt>
                <c:pt idx="9">
                  <c:v>3</c:v>
                </c:pt>
                <c:pt idx="10">
                  <c:v>4</c:v>
                </c:pt>
                <c:pt idx="11">
                  <c:v>2010-1</c:v>
                </c:pt>
                <c:pt idx="12">
                  <c:v>2</c:v>
                </c:pt>
                <c:pt idx="13">
                  <c:v>3</c:v>
                </c:pt>
                <c:pt idx="14">
                  <c:v>4</c:v>
                </c:pt>
                <c:pt idx="15">
                  <c:v>2011-1</c:v>
                </c:pt>
              </c:strCache>
            </c:strRef>
          </c:cat>
          <c:val>
            <c:numRef>
              <c:f>Sheet1!$D$2:$D$17</c:f>
              <c:numCache>
                <c:formatCode>General</c:formatCode>
                <c:ptCount val="16"/>
                <c:pt idx="0">
                  <c:v>3.0897371E-2</c:v>
                </c:pt>
                <c:pt idx="1">
                  <c:v>-1.329916E-3</c:v>
                </c:pt>
                <c:pt idx="2">
                  <c:v>-4.0226038999999998E-2</c:v>
                </c:pt>
                <c:pt idx="3">
                  <c:v>-9.3255615E-2</c:v>
                </c:pt>
                <c:pt idx="4">
                  <c:v>-0.13973168799999999</c:v>
                </c:pt>
                <c:pt idx="5">
                  <c:v>-0.161397717</c:v>
                </c:pt>
                <c:pt idx="6">
                  <c:v>-0.13628227000000001</c:v>
                </c:pt>
                <c:pt idx="7">
                  <c:v>-0.106007896</c:v>
                </c:pt>
                <c:pt idx="8">
                  <c:v>-7.8736839000000003E-2</c:v>
                </c:pt>
                <c:pt idx="9">
                  <c:v>-7.1145002999999998E-2</c:v>
                </c:pt>
                <c:pt idx="10">
                  <c:v>-6.7469036999999996E-2</c:v>
                </c:pt>
                <c:pt idx="11">
                  <c:v>-3.0234585000000001E-2</c:v>
                </c:pt>
                <c:pt idx="12">
                  <c:v>-4.2400537000000002E-2</c:v>
                </c:pt>
                <c:pt idx="13">
                  <c:v>-4.0851272000000001E-2</c:v>
                </c:pt>
                <c:pt idx="14">
                  <c:v>4.9647418999999998E-2</c:v>
                </c:pt>
                <c:pt idx="15">
                  <c:v>0.123866461</c:v>
                </c:pt>
              </c:numCache>
            </c:numRef>
          </c:val>
          <c:smooth val="1"/>
          <c:extLst>
            <c:ext xmlns:c16="http://schemas.microsoft.com/office/drawing/2014/chart" uri="{C3380CC4-5D6E-409C-BE32-E72D297353CC}">
              <c16:uniqueId val="{00000029-F834-458F-AB46-BE0AA344C0FE}"/>
            </c:ext>
          </c:extLst>
        </c:ser>
        <c:dLbls>
          <c:showLegendKey val="0"/>
          <c:showVal val="0"/>
          <c:showCatName val="0"/>
          <c:showSerName val="0"/>
          <c:showPercent val="0"/>
          <c:showBubbleSize val="0"/>
        </c:dLbls>
        <c:marker val="1"/>
        <c:smooth val="0"/>
        <c:axId val="406952816"/>
        <c:axId val="406953208"/>
      </c:lineChart>
      <c:catAx>
        <c:axId val="406952032"/>
        <c:scaling>
          <c:orientation val="minMax"/>
        </c:scaling>
        <c:delete val="0"/>
        <c:axPos val="b"/>
        <c:numFmt formatCode="General" sourceLinked="1"/>
        <c:majorTickMark val="cross"/>
        <c:minorTickMark val="none"/>
        <c:tickLblPos val="nextTo"/>
        <c:spPr>
          <a:ln w="4188">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406952424"/>
        <c:crosses val="autoZero"/>
        <c:auto val="0"/>
        <c:lblAlgn val="ctr"/>
        <c:lblOffset val="100"/>
        <c:tickLblSkip val="1"/>
        <c:tickMarkSkip val="1"/>
        <c:noMultiLvlLbl val="0"/>
      </c:catAx>
      <c:valAx>
        <c:axId val="406952424"/>
        <c:scaling>
          <c:orientation val="minMax"/>
          <c:max val="160"/>
          <c:min val="100"/>
        </c:scaling>
        <c:delete val="0"/>
        <c:axPos val="l"/>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6952032"/>
        <c:crosses val="autoZero"/>
        <c:crossBetween val="between"/>
        <c:majorUnit val="5"/>
        <c:minorUnit val="5"/>
      </c:valAx>
      <c:catAx>
        <c:axId val="406952816"/>
        <c:scaling>
          <c:orientation val="minMax"/>
        </c:scaling>
        <c:delete val="1"/>
        <c:axPos val="b"/>
        <c:numFmt formatCode="General" sourceLinked="1"/>
        <c:majorTickMark val="out"/>
        <c:minorTickMark val="none"/>
        <c:tickLblPos val="none"/>
        <c:crossAx val="406953208"/>
        <c:crosses val="autoZero"/>
        <c:auto val="1"/>
        <c:lblAlgn val="ctr"/>
        <c:lblOffset val="100"/>
        <c:noMultiLvlLbl val="0"/>
      </c:catAx>
      <c:valAx>
        <c:axId val="406953208"/>
        <c:scaling>
          <c:orientation val="minMax"/>
          <c:max val="0.4"/>
          <c:min val="-0.30000000000000004"/>
        </c:scaling>
        <c:delete val="0"/>
        <c:axPos val="r"/>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6952816"/>
        <c:crosses val="max"/>
        <c:crossBetween val="between"/>
      </c:valAx>
      <c:spPr>
        <a:noFill/>
        <a:ln w="33503">
          <a:noFill/>
        </a:ln>
      </c:spPr>
    </c:plotArea>
    <c:legend>
      <c:legendPos val="b"/>
      <c:legendEntry>
        <c:idx val="0"/>
        <c:delete val="1"/>
      </c:legendEntry>
      <c:layout>
        <c:manualLayout>
          <c:xMode val="edge"/>
          <c:yMode val="edge"/>
          <c:x val="5.7873485868102301E-2"/>
          <c:y val="0.92899408284023666"/>
          <c:w val="0.87213997308209978"/>
          <c:h val="6.5088757396449703E-2"/>
        </c:manualLayout>
      </c:layout>
      <c:overlay val="0"/>
      <c:spPr>
        <a:noFill/>
        <a:ln w="33503">
          <a:noFill/>
        </a:ln>
      </c:spPr>
      <c:txPr>
        <a:bodyPr/>
        <a:lstStyle/>
        <a:p>
          <a:pPr>
            <a:defRPr sz="1400" b="1" i="0" u="none" strike="noStrike" baseline="0">
              <a:solidFill>
                <a:srgbClr val="000000"/>
              </a:solidFill>
              <a:latin typeface="Arial"/>
              <a:ea typeface="Arial"/>
              <a:cs typeface="Arial"/>
            </a:defRPr>
          </a:pPr>
          <a:endParaRPr lang="en-US"/>
        </a:p>
      </c:txPr>
    </c:legend>
    <c:plotVisOnly val="1"/>
    <c:dispBlanksAs val="gap"/>
    <c:showDLblsOverMax val="0"/>
  </c:chart>
  <c:spPr>
    <a:noFill/>
    <a:ln>
      <a:noFill/>
    </a:ln>
  </c:spPr>
  <c:txPr>
    <a:bodyPr/>
    <a:lstStyle/>
    <a:p>
      <a:pPr>
        <a:defRPr sz="1319" b="0" i="0" u="none" strike="noStrike" baseline="0">
          <a:solidFill>
            <a:srgbClr val="000000"/>
          </a:solidFill>
          <a:latin typeface="Arial"/>
          <a:ea typeface="Arial"/>
          <a:cs typeface="Arial"/>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565275908479141E-2"/>
          <c:y val="6.2130177514792898E-2"/>
          <c:w val="0.87886944818304225"/>
          <c:h val="0.75443786982248517"/>
        </c:manualLayout>
      </c:layout>
      <c:barChart>
        <c:barDir val="col"/>
        <c:grouping val="clustered"/>
        <c:varyColors val="0"/>
        <c:ser>
          <c:idx val="0"/>
          <c:order val="0"/>
          <c:tx>
            <c:strRef>
              <c:f>Sheet1!$B$1</c:f>
              <c:strCache>
                <c:ptCount val="1"/>
                <c:pt idx="0">
                  <c:v>C-30 4QTotal</c:v>
                </c:pt>
              </c:strCache>
            </c:strRef>
          </c:tx>
          <c:spPr>
            <a:solidFill>
              <a:schemeClr val="bg1">
                <a:lumMod val="75000"/>
              </a:schemeClr>
            </a:solidFill>
            <a:ln w="33503">
              <a:noFill/>
            </a:ln>
          </c:spPr>
          <c:invertIfNegative val="0"/>
          <c:dPt>
            <c:idx val="0"/>
            <c:invertIfNegative val="0"/>
            <c:bubble3D val="0"/>
            <c:extLst>
              <c:ext xmlns:c16="http://schemas.microsoft.com/office/drawing/2014/chart" uri="{C3380CC4-5D6E-409C-BE32-E72D297353CC}">
                <c16:uniqueId val="{00000000-9071-4E8C-90B4-78EDA5AF6045}"/>
              </c:ext>
            </c:extLst>
          </c:dPt>
          <c:dPt>
            <c:idx val="1"/>
            <c:invertIfNegative val="0"/>
            <c:bubble3D val="0"/>
            <c:extLst>
              <c:ext xmlns:c16="http://schemas.microsoft.com/office/drawing/2014/chart" uri="{C3380CC4-5D6E-409C-BE32-E72D297353CC}">
                <c16:uniqueId val="{00000001-9071-4E8C-90B4-78EDA5AF6045}"/>
              </c:ext>
            </c:extLst>
          </c:dPt>
          <c:dPt>
            <c:idx val="2"/>
            <c:invertIfNegative val="0"/>
            <c:bubble3D val="0"/>
            <c:extLst>
              <c:ext xmlns:c16="http://schemas.microsoft.com/office/drawing/2014/chart" uri="{C3380CC4-5D6E-409C-BE32-E72D297353CC}">
                <c16:uniqueId val="{00000002-9071-4E8C-90B4-78EDA5AF6045}"/>
              </c:ext>
            </c:extLst>
          </c:dPt>
          <c:dPt>
            <c:idx val="3"/>
            <c:invertIfNegative val="0"/>
            <c:bubble3D val="0"/>
            <c:extLst>
              <c:ext xmlns:c16="http://schemas.microsoft.com/office/drawing/2014/chart" uri="{C3380CC4-5D6E-409C-BE32-E72D297353CC}">
                <c16:uniqueId val="{00000003-9071-4E8C-90B4-78EDA5AF6045}"/>
              </c:ext>
            </c:extLst>
          </c:dPt>
          <c:dPt>
            <c:idx val="4"/>
            <c:invertIfNegative val="0"/>
            <c:bubble3D val="0"/>
            <c:extLst>
              <c:ext xmlns:c16="http://schemas.microsoft.com/office/drawing/2014/chart" uri="{C3380CC4-5D6E-409C-BE32-E72D297353CC}">
                <c16:uniqueId val="{00000004-9071-4E8C-90B4-78EDA5AF6045}"/>
              </c:ext>
            </c:extLst>
          </c:dPt>
          <c:dPt>
            <c:idx val="5"/>
            <c:invertIfNegative val="0"/>
            <c:bubble3D val="0"/>
            <c:extLst>
              <c:ext xmlns:c16="http://schemas.microsoft.com/office/drawing/2014/chart" uri="{C3380CC4-5D6E-409C-BE32-E72D297353CC}">
                <c16:uniqueId val="{00000005-9071-4E8C-90B4-78EDA5AF6045}"/>
              </c:ext>
            </c:extLst>
          </c:dPt>
          <c:dPt>
            <c:idx val="6"/>
            <c:invertIfNegative val="0"/>
            <c:bubble3D val="0"/>
            <c:extLst>
              <c:ext xmlns:c16="http://schemas.microsoft.com/office/drawing/2014/chart" uri="{C3380CC4-5D6E-409C-BE32-E72D297353CC}">
                <c16:uniqueId val="{00000006-9071-4E8C-90B4-78EDA5AF6045}"/>
              </c:ext>
            </c:extLst>
          </c:dPt>
          <c:dPt>
            <c:idx val="7"/>
            <c:invertIfNegative val="0"/>
            <c:bubble3D val="0"/>
            <c:extLst>
              <c:ext xmlns:c16="http://schemas.microsoft.com/office/drawing/2014/chart" uri="{C3380CC4-5D6E-409C-BE32-E72D297353CC}">
                <c16:uniqueId val="{00000007-9071-4E8C-90B4-78EDA5AF6045}"/>
              </c:ext>
            </c:extLst>
          </c:dPt>
          <c:dPt>
            <c:idx val="8"/>
            <c:invertIfNegative val="0"/>
            <c:bubble3D val="0"/>
            <c:extLst>
              <c:ext xmlns:c16="http://schemas.microsoft.com/office/drawing/2014/chart" uri="{C3380CC4-5D6E-409C-BE32-E72D297353CC}">
                <c16:uniqueId val="{00000008-9071-4E8C-90B4-78EDA5AF6045}"/>
              </c:ext>
            </c:extLst>
          </c:dPt>
          <c:dPt>
            <c:idx val="9"/>
            <c:invertIfNegative val="0"/>
            <c:bubble3D val="0"/>
            <c:extLst>
              <c:ext xmlns:c16="http://schemas.microsoft.com/office/drawing/2014/chart" uri="{C3380CC4-5D6E-409C-BE32-E72D297353CC}">
                <c16:uniqueId val="{00000009-9071-4E8C-90B4-78EDA5AF6045}"/>
              </c:ext>
            </c:extLst>
          </c:dPt>
          <c:dPt>
            <c:idx val="10"/>
            <c:invertIfNegative val="0"/>
            <c:bubble3D val="0"/>
            <c:extLst>
              <c:ext xmlns:c16="http://schemas.microsoft.com/office/drawing/2014/chart" uri="{C3380CC4-5D6E-409C-BE32-E72D297353CC}">
                <c16:uniqueId val="{0000000A-9071-4E8C-90B4-78EDA5AF6045}"/>
              </c:ext>
            </c:extLst>
          </c:dPt>
          <c:dPt>
            <c:idx val="11"/>
            <c:invertIfNegative val="0"/>
            <c:bubble3D val="0"/>
            <c:extLst>
              <c:ext xmlns:c16="http://schemas.microsoft.com/office/drawing/2014/chart" uri="{C3380CC4-5D6E-409C-BE32-E72D297353CC}">
                <c16:uniqueId val="{0000000B-9071-4E8C-90B4-78EDA5AF6045}"/>
              </c:ext>
            </c:extLst>
          </c:dPt>
          <c:dPt>
            <c:idx val="12"/>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D-9071-4E8C-90B4-78EDA5AF6045}"/>
              </c:ext>
            </c:extLst>
          </c:dPt>
          <c:dPt>
            <c:idx val="13"/>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F-9071-4E8C-90B4-78EDA5AF6045}"/>
              </c:ext>
            </c:extLst>
          </c:dPt>
          <c:dPt>
            <c:idx val="14"/>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1-9071-4E8C-90B4-78EDA5AF6045}"/>
              </c:ext>
            </c:extLst>
          </c:dPt>
          <c:dPt>
            <c:idx val="15"/>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3-9071-4E8C-90B4-78EDA5AF6045}"/>
              </c:ext>
            </c:extLst>
          </c:dPt>
          <c:dLbls>
            <c:numFmt formatCode="\$#,##0.0" sourceLinked="0"/>
            <c:spPr>
              <a:noFill/>
              <a:ln w="33503">
                <a:noFill/>
              </a:ln>
            </c:spPr>
            <c:txPr>
              <a:bodyPr/>
              <a:lstStyle/>
              <a:p>
                <a:pPr>
                  <a:defRPr sz="900" b="0" i="0" u="none" strike="noStrike" baseline="0">
                    <a:solidFill>
                      <a:srgbClr val="000000"/>
                    </a:solidFill>
                    <a:latin typeface="Arial"/>
                    <a:ea typeface="Arial"/>
                    <a:cs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3</c:v>
                </c:pt>
                <c:pt idx="1">
                  <c:v>4</c:v>
                </c:pt>
                <c:pt idx="2">
                  <c:v>2008-1</c:v>
                </c:pt>
                <c:pt idx="3">
                  <c:v>2</c:v>
                </c:pt>
                <c:pt idx="4">
                  <c:v>3</c:v>
                </c:pt>
                <c:pt idx="5">
                  <c:v>4</c:v>
                </c:pt>
                <c:pt idx="6">
                  <c:v>2009-1 </c:v>
                </c:pt>
                <c:pt idx="7">
                  <c:v>2</c:v>
                </c:pt>
                <c:pt idx="8">
                  <c:v>3</c:v>
                </c:pt>
                <c:pt idx="9">
                  <c:v>4</c:v>
                </c:pt>
                <c:pt idx="10">
                  <c:v>2010-1</c:v>
                </c:pt>
                <c:pt idx="11">
                  <c:v>2</c:v>
                </c:pt>
                <c:pt idx="12">
                  <c:v>3</c:v>
                </c:pt>
                <c:pt idx="13">
                  <c:v>4</c:v>
                </c:pt>
                <c:pt idx="14">
                  <c:v>2011-1</c:v>
                </c:pt>
                <c:pt idx="15">
                  <c:v>2</c:v>
                </c:pt>
              </c:strCache>
            </c:strRef>
          </c:cat>
          <c:val>
            <c:numRef>
              <c:f>Sheet1!$B$2:$B$17</c:f>
              <c:numCache>
                <c:formatCode>0.0</c:formatCode>
                <c:ptCount val="16"/>
                <c:pt idx="0">
                  <c:v>144.178</c:v>
                </c:pt>
                <c:pt idx="1">
                  <c:v>139.101</c:v>
                </c:pt>
                <c:pt idx="2">
                  <c:v>132.226</c:v>
                </c:pt>
                <c:pt idx="3">
                  <c:v>125.748</c:v>
                </c:pt>
                <c:pt idx="4">
                  <c:v>120.908</c:v>
                </c:pt>
                <c:pt idx="5">
                  <c:v>120.14400000000001</c:v>
                </c:pt>
                <c:pt idx="6">
                  <c:v>118.209</c:v>
                </c:pt>
                <c:pt idx="7">
                  <c:v>115.84699999999999</c:v>
                </c:pt>
                <c:pt idx="8">
                  <c:v>112.306</c:v>
                </c:pt>
                <c:pt idx="9">
                  <c:v>112.038</c:v>
                </c:pt>
                <c:pt idx="10">
                  <c:v>114.63500000000001</c:v>
                </c:pt>
                <c:pt idx="11">
                  <c:v>117.976</c:v>
                </c:pt>
                <c:pt idx="12">
                  <c:v>112.16715081673014</c:v>
                </c:pt>
                <c:pt idx="13">
                  <c:v>115.50634858799879</c:v>
                </c:pt>
                <c:pt idx="14">
                  <c:v>128.17823349205054</c:v>
                </c:pt>
                <c:pt idx="15">
                  <c:v>133.07107169821148</c:v>
                </c:pt>
              </c:numCache>
            </c:numRef>
          </c:val>
          <c:extLst>
            <c:ext xmlns:c16="http://schemas.microsoft.com/office/drawing/2014/chart" uri="{C3380CC4-5D6E-409C-BE32-E72D297353CC}">
              <c16:uniqueId val="{00000014-9071-4E8C-90B4-78EDA5AF6045}"/>
            </c:ext>
          </c:extLst>
        </c:ser>
        <c:dLbls>
          <c:showLegendKey val="0"/>
          <c:showVal val="0"/>
          <c:showCatName val="0"/>
          <c:showSerName val="0"/>
          <c:showPercent val="0"/>
          <c:showBubbleSize val="0"/>
        </c:dLbls>
        <c:gapWidth val="50"/>
        <c:axId val="407221776"/>
        <c:axId val="407222168"/>
      </c:barChart>
      <c:lineChart>
        <c:grouping val="standard"/>
        <c:varyColors val="0"/>
        <c:ser>
          <c:idx val="1"/>
          <c:order val="1"/>
          <c:tx>
            <c:strRef>
              <c:f>Sheet1!$C$1</c:f>
              <c:strCache>
                <c:ptCount val="1"/>
                <c:pt idx="0">
                  <c:v>US Census Bureau</c:v>
                </c:pt>
              </c:strCache>
            </c:strRef>
          </c:tx>
          <c:spPr>
            <a:ln w="33503">
              <a:solidFill>
                <a:srgbClr val="000000"/>
              </a:solidFill>
              <a:prstDash val="solid"/>
            </a:ln>
          </c:spPr>
          <c:marker>
            <c:symbol val="circle"/>
            <c:size val="7"/>
            <c:spPr>
              <a:solidFill>
                <a:srgbClr val="000000"/>
              </a:solidFill>
              <a:ln>
                <a:solidFill>
                  <a:srgbClr val="FFFFFF"/>
                </a:solidFill>
                <a:prstDash val="solid"/>
              </a:ln>
            </c:spPr>
          </c:marker>
          <c:dPt>
            <c:idx val="12"/>
            <c:marker>
              <c:symbol val="none"/>
            </c:marker>
            <c:bubble3D val="0"/>
            <c:extLst>
              <c:ext xmlns:c16="http://schemas.microsoft.com/office/drawing/2014/chart" uri="{C3380CC4-5D6E-409C-BE32-E72D297353CC}">
                <c16:uniqueId val="{00000015-9071-4E8C-90B4-78EDA5AF6045}"/>
              </c:ext>
            </c:extLst>
          </c:dPt>
          <c:dPt>
            <c:idx val="13"/>
            <c:marker>
              <c:symbol val="none"/>
            </c:marker>
            <c:bubble3D val="0"/>
            <c:extLst>
              <c:ext xmlns:c16="http://schemas.microsoft.com/office/drawing/2014/chart" uri="{C3380CC4-5D6E-409C-BE32-E72D297353CC}">
                <c16:uniqueId val="{00000016-9071-4E8C-90B4-78EDA5AF6045}"/>
              </c:ext>
            </c:extLst>
          </c:dPt>
          <c:dPt>
            <c:idx val="14"/>
            <c:marker>
              <c:symbol val="none"/>
            </c:marker>
            <c:bubble3D val="0"/>
            <c:extLst>
              <c:ext xmlns:c16="http://schemas.microsoft.com/office/drawing/2014/chart" uri="{C3380CC4-5D6E-409C-BE32-E72D297353CC}">
                <c16:uniqueId val="{00000017-9071-4E8C-90B4-78EDA5AF6045}"/>
              </c:ext>
            </c:extLst>
          </c:dPt>
          <c:dPt>
            <c:idx val="15"/>
            <c:marker>
              <c:symbol val="none"/>
            </c:marker>
            <c:bubble3D val="0"/>
            <c:extLst>
              <c:ext xmlns:c16="http://schemas.microsoft.com/office/drawing/2014/chart" uri="{C3380CC4-5D6E-409C-BE32-E72D297353CC}">
                <c16:uniqueId val="{00000018-9071-4E8C-90B4-78EDA5AF6045}"/>
              </c:ext>
            </c:extLst>
          </c:dPt>
          <c:cat>
            <c:strRef>
              <c:f>Sheet1!$A$2:$A$17</c:f>
              <c:strCache>
                <c:ptCount val="16"/>
                <c:pt idx="0">
                  <c:v>3</c:v>
                </c:pt>
                <c:pt idx="1">
                  <c:v>4</c:v>
                </c:pt>
                <c:pt idx="2">
                  <c:v>2008-1</c:v>
                </c:pt>
                <c:pt idx="3">
                  <c:v>2</c:v>
                </c:pt>
                <c:pt idx="4">
                  <c:v>3</c:v>
                </c:pt>
                <c:pt idx="5">
                  <c:v>4</c:v>
                </c:pt>
                <c:pt idx="6">
                  <c:v>2009-1 </c:v>
                </c:pt>
                <c:pt idx="7">
                  <c:v>2</c:v>
                </c:pt>
                <c:pt idx="8">
                  <c:v>3</c:v>
                </c:pt>
                <c:pt idx="9">
                  <c:v>4</c:v>
                </c:pt>
                <c:pt idx="10">
                  <c:v>2010-1</c:v>
                </c:pt>
                <c:pt idx="11">
                  <c:v>2</c:v>
                </c:pt>
                <c:pt idx="12">
                  <c:v>3</c:v>
                </c:pt>
                <c:pt idx="13">
                  <c:v>4</c:v>
                </c:pt>
                <c:pt idx="14">
                  <c:v>2011-1</c:v>
                </c:pt>
                <c:pt idx="15">
                  <c:v>2</c:v>
                </c:pt>
              </c:strCache>
            </c:strRef>
          </c:cat>
          <c:val>
            <c:numRef>
              <c:f>Sheet1!$C$2:$C$17</c:f>
              <c:numCache>
                <c:formatCode>General</c:formatCode>
                <c:ptCount val="16"/>
                <c:pt idx="0">
                  <c:v>-1.3299161875736099E-3</c:v>
                </c:pt>
                <c:pt idx="1">
                  <c:v>-4.0226038597677483E-2</c:v>
                </c:pt>
                <c:pt idx="2">
                  <c:v>-9.3255614606548964E-2</c:v>
                </c:pt>
                <c:pt idx="3">
                  <c:v>-0.13973168779459955</c:v>
                </c:pt>
                <c:pt idx="4">
                  <c:v>-0.16139771671128744</c:v>
                </c:pt>
                <c:pt idx="5">
                  <c:v>-0.1362822697176872</c:v>
                </c:pt>
                <c:pt idx="6">
                  <c:v>-0.10600789557273149</c:v>
                </c:pt>
                <c:pt idx="7">
                  <c:v>-7.8736838756878869E-2</c:v>
                </c:pt>
                <c:pt idx="8">
                  <c:v>-7.1145002812055491E-2</c:v>
                </c:pt>
                <c:pt idx="9">
                  <c:v>-6.7469037155413525E-2</c:v>
                </c:pt>
                <c:pt idx="10">
                  <c:v>-3.0234584507101814E-2</c:v>
                </c:pt>
                <c:pt idx="11">
                  <c:v>1.8377687812373145E-2</c:v>
                </c:pt>
                <c:pt idx="12">
                  <c:v>-1.236346974069602E-3</c:v>
                </c:pt>
                <c:pt idx="13">
                  <c:v>3.0956894874942353E-2</c:v>
                </c:pt>
                <c:pt idx="14">
                  <c:v>0.11814222089283843</c:v>
                </c:pt>
                <c:pt idx="15">
                  <c:v>0.12795036022760131</c:v>
                </c:pt>
              </c:numCache>
            </c:numRef>
          </c:val>
          <c:smooth val="1"/>
          <c:extLst>
            <c:ext xmlns:c16="http://schemas.microsoft.com/office/drawing/2014/chart" uri="{C3380CC4-5D6E-409C-BE32-E72D297353CC}">
              <c16:uniqueId val="{00000019-9071-4E8C-90B4-78EDA5AF6045}"/>
            </c:ext>
          </c:extLst>
        </c:ser>
        <c:ser>
          <c:idx val="3"/>
          <c:order val="2"/>
          <c:tx>
            <c:strRef>
              <c:f>Sheet1!$D$1</c:f>
              <c:strCache>
                <c:ptCount val="1"/>
                <c:pt idx="0">
                  <c:v>LIRA</c:v>
                </c:pt>
              </c:strCache>
            </c:strRef>
          </c:tx>
          <c:spPr>
            <a:ln w="33503">
              <a:solidFill>
                <a:srgbClr val="000000"/>
              </a:solidFill>
              <a:prstDash val="solid"/>
            </a:ln>
          </c:spPr>
          <c:marker>
            <c:symbol val="triangle"/>
            <c:size val="7"/>
            <c:spPr>
              <a:solidFill>
                <a:srgbClr val="000000"/>
              </a:solidFill>
              <a:ln>
                <a:solidFill>
                  <a:srgbClr val="000000"/>
                </a:solidFill>
                <a:prstDash val="solid"/>
              </a:ln>
            </c:spPr>
          </c:marker>
          <c:dPt>
            <c:idx val="0"/>
            <c:marker>
              <c:symbol val="none"/>
            </c:marker>
            <c:bubble3D val="0"/>
            <c:extLst>
              <c:ext xmlns:c16="http://schemas.microsoft.com/office/drawing/2014/chart" uri="{C3380CC4-5D6E-409C-BE32-E72D297353CC}">
                <c16:uniqueId val="{0000001A-9071-4E8C-90B4-78EDA5AF6045}"/>
              </c:ext>
            </c:extLst>
          </c:dPt>
          <c:dPt>
            <c:idx val="1"/>
            <c:marker>
              <c:symbol val="none"/>
            </c:marker>
            <c:bubble3D val="0"/>
            <c:extLst>
              <c:ext xmlns:c16="http://schemas.microsoft.com/office/drawing/2014/chart" uri="{C3380CC4-5D6E-409C-BE32-E72D297353CC}">
                <c16:uniqueId val="{0000001B-9071-4E8C-90B4-78EDA5AF6045}"/>
              </c:ext>
            </c:extLst>
          </c:dPt>
          <c:dPt>
            <c:idx val="2"/>
            <c:marker>
              <c:symbol val="none"/>
            </c:marker>
            <c:bubble3D val="0"/>
            <c:extLst>
              <c:ext xmlns:c16="http://schemas.microsoft.com/office/drawing/2014/chart" uri="{C3380CC4-5D6E-409C-BE32-E72D297353CC}">
                <c16:uniqueId val="{0000001C-9071-4E8C-90B4-78EDA5AF6045}"/>
              </c:ext>
            </c:extLst>
          </c:dPt>
          <c:dPt>
            <c:idx val="3"/>
            <c:marker>
              <c:symbol val="none"/>
            </c:marker>
            <c:bubble3D val="0"/>
            <c:extLst>
              <c:ext xmlns:c16="http://schemas.microsoft.com/office/drawing/2014/chart" uri="{C3380CC4-5D6E-409C-BE32-E72D297353CC}">
                <c16:uniqueId val="{0000001D-9071-4E8C-90B4-78EDA5AF6045}"/>
              </c:ext>
            </c:extLst>
          </c:dPt>
          <c:dPt>
            <c:idx val="4"/>
            <c:marker>
              <c:symbol val="none"/>
            </c:marker>
            <c:bubble3D val="0"/>
            <c:extLst>
              <c:ext xmlns:c16="http://schemas.microsoft.com/office/drawing/2014/chart" uri="{C3380CC4-5D6E-409C-BE32-E72D297353CC}">
                <c16:uniqueId val="{0000001E-9071-4E8C-90B4-78EDA5AF6045}"/>
              </c:ext>
            </c:extLst>
          </c:dPt>
          <c:dPt>
            <c:idx val="5"/>
            <c:marker>
              <c:symbol val="none"/>
            </c:marker>
            <c:bubble3D val="0"/>
            <c:extLst>
              <c:ext xmlns:c16="http://schemas.microsoft.com/office/drawing/2014/chart" uri="{C3380CC4-5D6E-409C-BE32-E72D297353CC}">
                <c16:uniqueId val="{0000001F-9071-4E8C-90B4-78EDA5AF6045}"/>
              </c:ext>
            </c:extLst>
          </c:dPt>
          <c:dPt>
            <c:idx val="6"/>
            <c:marker>
              <c:symbol val="none"/>
            </c:marker>
            <c:bubble3D val="0"/>
            <c:extLst>
              <c:ext xmlns:c16="http://schemas.microsoft.com/office/drawing/2014/chart" uri="{C3380CC4-5D6E-409C-BE32-E72D297353CC}">
                <c16:uniqueId val="{00000020-9071-4E8C-90B4-78EDA5AF6045}"/>
              </c:ext>
            </c:extLst>
          </c:dPt>
          <c:dPt>
            <c:idx val="7"/>
            <c:marker>
              <c:symbol val="none"/>
            </c:marker>
            <c:bubble3D val="0"/>
            <c:extLst>
              <c:ext xmlns:c16="http://schemas.microsoft.com/office/drawing/2014/chart" uri="{C3380CC4-5D6E-409C-BE32-E72D297353CC}">
                <c16:uniqueId val="{00000021-9071-4E8C-90B4-78EDA5AF6045}"/>
              </c:ext>
            </c:extLst>
          </c:dPt>
          <c:dPt>
            <c:idx val="8"/>
            <c:marker>
              <c:symbol val="none"/>
            </c:marker>
            <c:bubble3D val="0"/>
            <c:extLst>
              <c:ext xmlns:c16="http://schemas.microsoft.com/office/drawing/2014/chart" uri="{C3380CC4-5D6E-409C-BE32-E72D297353CC}">
                <c16:uniqueId val="{00000022-9071-4E8C-90B4-78EDA5AF6045}"/>
              </c:ext>
            </c:extLst>
          </c:dPt>
          <c:dPt>
            <c:idx val="9"/>
            <c:marker>
              <c:symbol val="none"/>
            </c:marker>
            <c:bubble3D val="0"/>
            <c:extLst>
              <c:ext xmlns:c16="http://schemas.microsoft.com/office/drawing/2014/chart" uri="{C3380CC4-5D6E-409C-BE32-E72D297353CC}">
                <c16:uniqueId val="{00000023-9071-4E8C-90B4-78EDA5AF6045}"/>
              </c:ext>
            </c:extLst>
          </c:dPt>
          <c:dPt>
            <c:idx val="10"/>
            <c:marker>
              <c:symbol val="none"/>
            </c:marker>
            <c:bubble3D val="0"/>
            <c:extLst>
              <c:ext xmlns:c16="http://schemas.microsoft.com/office/drawing/2014/chart" uri="{C3380CC4-5D6E-409C-BE32-E72D297353CC}">
                <c16:uniqueId val="{00000024-9071-4E8C-90B4-78EDA5AF6045}"/>
              </c:ext>
            </c:extLst>
          </c:dPt>
          <c:dPt>
            <c:idx val="11"/>
            <c:marker>
              <c:symbol val="none"/>
            </c:marker>
            <c:bubble3D val="0"/>
            <c:extLst>
              <c:ext xmlns:c16="http://schemas.microsoft.com/office/drawing/2014/chart" uri="{C3380CC4-5D6E-409C-BE32-E72D297353CC}">
                <c16:uniqueId val="{00000025-9071-4E8C-90B4-78EDA5AF6045}"/>
              </c:ext>
            </c:extLst>
          </c:dPt>
          <c:dLbls>
            <c:dLbl>
              <c:idx val="1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9071-4E8C-90B4-78EDA5AF6045}"/>
                </c:ext>
              </c:extLst>
            </c:dLbl>
            <c:dLbl>
              <c:idx val="1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9071-4E8C-90B4-78EDA5AF6045}"/>
                </c:ext>
              </c:extLst>
            </c:dLbl>
            <c:numFmt formatCode="0.0%" sourceLinked="0"/>
            <c:spPr>
              <a:noFill/>
              <a:ln w="33503">
                <a:noFill/>
              </a:ln>
            </c:spPr>
            <c:txPr>
              <a:bodyPr/>
              <a:lstStyle/>
              <a:p>
                <a:pPr>
                  <a:defRPr sz="1000" b="1" i="0" u="none" strike="noStrike" baseline="0">
                    <a:solidFill>
                      <a:srgbClr val="000000"/>
                    </a:solidFill>
                    <a:latin typeface="Arial"/>
                    <a:ea typeface="Arial"/>
                    <a:cs typeface="Aria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3</c:v>
                </c:pt>
                <c:pt idx="1">
                  <c:v>4</c:v>
                </c:pt>
                <c:pt idx="2">
                  <c:v>2008-1</c:v>
                </c:pt>
                <c:pt idx="3">
                  <c:v>2</c:v>
                </c:pt>
                <c:pt idx="4">
                  <c:v>3</c:v>
                </c:pt>
                <c:pt idx="5">
                  <c:v>4</c:v>
                </c:pt>
                <c:pt idx="6">
                  <c:v>2009-1 </c:v>
                </c:pt>
                <c:pt idx="7">
                  <c:v>2</c:v>
                </c:pt>
                <c:pt idx="8">
                  <c:v>3</c:v>
                </c:pt>
                <c:pt idx="9">
                  <c:v>4</c:v>
                </c:pt>
                <c:pt idx="10">
                  <c:v>2010-1</c:v>
                </c:pt>
                <c:pt idx="11">
                  <c:v>2</c:v>
                </c:pt>
                <c:pt idx="12">
                  <c:v>3</c:v>
                </c:pt>
                <c:pt idx="13">
                  <c:v>4</c:v>
                </c:pt>
                <c:pt idx="14">
                  <c:v>2011-1</c:v>
                </c:pt>
                <c:pt idx="15">
                  <c:v>2</c:v>
                </c:pt>
              </c:strCache>
            </c:strRef>
          </c:cat>
          <c:val>
            <c:numRef>
              <c:f>Sheet1!$D$2:$D$17</c:f>
              <c:numCache>
                <c:formatCode>General</c:formatCode>
                <c:ptCount val="16"/>
                <c:pt idx="0">
                  <c:v>-1.3299161875736099E-3</c:v>
                </c:pt>
                <c:pt idx="1">
                  <c:v>-4.0226038597677483E-2</c:v>
                </c:pt>
                <c:pt idx="2">
                  <c:v>-9.3255614606548964E-2</c:v>
                </c:pt>
                <c:pt idx="3">
                  <c:v>-0.13973168779459955</c:v>
                </c:pt>
                <c:pt idx="4">
                  <c:v>-0.16139771671128744</c:v>
                </c:pt>
                <c:pt idx="5">
                  <c:v>-0.1362822697176872</c:v>
                </c:pt>
                <c:pt idx="6">
                  <c:v>-0.10600789557273149</c:v>
                </c:pt>
                <c:pt idx="7">
                  <c:v>-7.8736838756878869E-2</c:v>
                </c:pt>
                <c:pt idx="8">
                  <c:v>-7.1145002812055491E-2</c:v>
                </c:pt>
                <c:pt idx="9">
                  <c:v>-6.7469037155413525E-2</c:v>
                </c:pt>
                <c:pt idx="10">
                  <c:v>-3.0234584507101814E-2</c:v>
                </c:pt>
                <c:pt idx="11">
                  <c:v>1.8377687812373145E-2</c:v>
                </c:pt>
                <c:pt idx="12">
                  <c:v>-1.236346974069602E-3</c:v>
                </c:pt>
                <c:pt idx="13">
                  <c:v>3.0956894874942353E-2</c:v>
                </c:pt>
                <c:pt idx="14">
                  <c:v>0.11814222089283843</c:v>
                </c:pt>
                <c:pt idx="15">
                  <c:v>0.12795036022760131</c:v>
                </c:pt>
              </c:numCache>
            </c:numRef>
          </c:val>
          <c:smooth val="1"/>
          <c:extLst>
            <c:ext xmlns:c16="http://schemas.microsoft.com/office/drawing/2014/chart" uri="{C3380CC4-5D6E-409C-BE32-E72D297353CC}">
              <c16:uniqueId val="{00000028-9071-4E8C-90B4-78EDA5AF6045}"/>
            </c:ext>
          </c:extLst>
        </c:ser>
        <c:dLbls>
          <c:showLegendKey val="0"/>
          <c:showVal val="0"/>
          <c:showCatName val="0"/>
          <c:showSerName val="0"/>
          <c:showPercent val="0"/>
          <c:showBubbleSize val="0"/>
        </c:dLbls>
        <c:marker val="1"/>
        <c:smooth val="0"/>
        <c:axId val="407222560"/>
        <c:axId val="407222952"/>
      </c:lineChart>
      <c:catAx>
        <c:axId val="407221776"/>
        <c:scaling>
          <c:orientation val="minMax"/>
        </c:scaling>
        <c:delete val="0"/>
        <c:axPos val="b"/>
        <c:numFmt formatCode="General" sourceLinked="1"/>
        <c:majorTickMark val="cross"/>
        <c:minorTickMark val="none"/>
        <c:tickLblPos val="nextTo"/>
        <c:spPr>
          <a:ln w="4188">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407222168"/>
        <c:crosses val="autoZero"/>
        <c:auto val="0"/>
        <c:lblAlgn val="ctr"/>
        <c:lblOffset val="100"/>
        <c:tickLblSkip val="1"/>
        <c:tickMarkSkip val="1"/>
        <c:noMultiLvlLbl val="0"/>
      </c:catAx>
      <c:valAx>
        <c:axId val="407222168"/>
        <c:scaling>
          <c:orientation val="minMax"/>
          <c:max val="160"/>
          <c:min val="100"/>
        </c:scaling>
        <c:delete val="0"/>
        <c:axPos val="l"/>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7221776"/>
        <c:crosses val="autoZero"/>
        <c:crossBetween val="between"/>
        <c:majorUnit val="5"/>
        <c:minorUnit val="5"/>
      </c:valAx>
      <c:catAx>
        <c:axId val="407222560"/>
        <c:scaling>
          <c:orientation val="minMax"/>
        </c:scaling>
        <c:delete val="1"/>
        <c:axPos val="b"/>
        <c:numFmt formatCode="General" sourceLinked="1"/>
        <c:majorTickMark val="out"/>
        <c:minorTickMark val="none"/>
        <c:tickLblPos val="none"/>
        <c:crossAx val="407222952"/>
        <c:crosses val="autoZero"/>
        <c:auto val="0"/>
        <c:lblAlgn val="ctr"/>
        <c:lblOffset val="100"/>
        <c:noMultiLvlLbl val="0"/>
      </c:catAx>
      <c:valAx>
        <c:axId val="407222952"/>
        <c:scaling>
          <c:orientation val="minMax"/>
          <c:max val="0.4"/>
          <c:min val="-0.30000000000000027"/>
        </c:scaling>
        <c:delete val="0"/>
        <c:axPos val="r"/>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7222560"/>
        <c:crosses val="max"/>
        <c:crossBetween val="between"/>
      </c:valAx>
      <c:spPr>
        <a:noFill/>
        <a:ln w="33503">
          <a:noFill/>
        </a:ln>
      </c:spPr>
    </c:plotArea>
    <c:legend>
      <c:legendPos val="b"/>
      <c:legendEntry>
        <c:idx val="0"/>
        <c:delete val="1"/>
      </c:legendEntry>
      <c:layout>
        <c:manualLayout>
          <c:xMode val="edge"/>
          <c:yMode val="edge"/>
          <c:x val="5.7873485868102335E-2"/>
          <c:y val="0.92899408284023666"/>
          <c:w val="0.87213997308210023"/>
          <c:h val="6.5088757396449703E-2"/>
        </c:manualLayout>
      </c:layout>
      <c:overlay val="0"/>
      <c:spPr>
        <a:noFill/>
        <a:ln w="33503">
          <a:noFill/>
        </a:ln>
      </c:spPr>
      <c:txPr>
        <a:bodyPr/>
        <a:lstStyle/>
        <a:p>
          <a:pPr>
            <a:defRPr sz="1400" b="1" i="0" u="none" strike="noStrike" baseline="0">
              <a:solidFill>
                <a:srgbClr val="000000"/>
              </a:solidFill>
              <a:latin typeface="Arial"/>
              <a:ea typeface="Arial"/>
              <a:cs typeface="Arial"/>
            </a:defRPr>
          </a:pPr>
          <a:endParaRPr lang="en-US"/>
        </a:p>
      </c:txPr>
    </c:legend>
    <c:plotVisOnly val="1"/>
    <c:dispBlanksAs val="gap"/>
    <c:showDLblsOverMax val="0"/>
  </c:chart>
  <c:spPr>
    <a:noFill/>
    <a:ln>
      <a:noFill/>
    </a:ln>
  </c:spPr>
  <c:txPr>
    <a:bodyPr/>
    <a:lstStyle/>
    <a:p>
      <a:pPr>
        <a:defRPr sz="1319" b="0" i="0" u="none" strike="noStrike" baseline="0">
          <a:solidFill>
            <a:srgbClr val="000000"/>
          </a:solidFill>
          <a:latin typeface="Arial"/>
          <a:ea typeface="Arial"/>
          <a:cs typeface="Arial"/>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565275908479162E-2"/>
          <c:y val="6.2130177514792898E-2"/>
          <c:w val="0.87886944818304291"/>
          <c:h val="0.75443786982248517"/>
        </c:manualLayout>
      </c:layout>
      <c:barChart>
        <c:barDir val="col"/>
        <c:grouping val="clustered"/>
        <c:varyColors val="0"/>
        <c:ser>
          <c:idx val="0"/>
          <c:order val="0"/>
          <c:tx>
            <c:strRef>
              <c:f>Sheet1!$B$1</c:f>
              <c:strCache>
                <c:ptCount val="1"/>
                <c:pt idx="0">
                  <c:v>C-30 4QTotal</c:v>
                </c:pt>
              </c:strCache>
            </c:strRef>
          </c:tx>
          <c:spPr>
            <a:solidFill>
              <a:schemeClr val="bg1">
                <a:lumMod val="75000"/>
              </a:schemeClr>
            </a:solidFill>
            <a:ln w="33503">
              <a:noFill/>
            </a:ln>
          </c:spPr>
          <c:invertIfNegative val="0"/>
          <c:dPt>
            <c:idx val="0"/>
            <c:invertIfNegative val="0"/>
            <c:bubble3D val="0"/>
            <c:extLst>
              <c:ext xmlns:c16="http://schemas.microsoft.com/office/drawing/2014/chart" uri="{C3380CC4-5D6E-409C-BE32-E72D297353CC}">
                <c16:uniqueId val="{00000000-016B-4ED6-AFCE-3EB72CDE2578}"/>
              </c:ext>
            </c:extLst>
          </c:dPt>
          <c:dPt>
            <c:idx val="1"/>
            <c:invertIfNegative val="0"/>
            <c:bubble3D val="0"/>
            <c:extLst>
              <c:ext xmlns:c16="http://schemas.microsoft.com/office/drawing/2014/chart" uri="{C3380CC4-5D6E-409C-BE32-E72D297353CC}">
                <c16:uniqueId val="{00000001-016B-4ED6-AFCE-3EB72CDE2578}"/>
              </c:ext>
            </c:extLst>
          </c:dPt>
          <c:dPt>
            <c:idx val="2"/>
            <c:invertIfNegative val="0"/>
            <c:bubble3D val="0"/>
            <c:extLst>
              <c:ext xmlns:c16="http://schemas.microsoft.com/office/drawing/2014/chart" uri="{C3380CC4-5D6E-409C-BE32-E72D297353CC}">
                <c16:uniqueId val="{00000002-016B-4ED6-AFCE-3EB72CDE2578}"/>
              </c:ext>
            </c:extLst>
          </c:dPt>
          <c:dPt>
            <c:idx val="3"/>
            <c:invertIfNegative val="0"/>
            <c:bubble3D val="0"/>
            <c:extLst>
              <c:ext xmlns:c16="http://schemas.microsoft.com/office/drawing/2014/chart" uri="{C3380CC4-5D6E-409C-BE32-E72D297353CC}">
                <c16:uniqueId val="{00000003-016B-4ED6-AFCE-3EB72CDE2578}"/>
              </c:ext>
            </c:extLst>
          </c:dPt>
          <c:dPt>
            <c:idx val="4"/>
            <c:invertIfNegative val="0"/>
            <c:bubble3D val="0"/>
            <c:extLst>
              <c:ext xmlns:c16="http://schemas.microsoft.com/office/drawing/2014/chart" uri="{C3380CC4-5D6E-409C-BE32-E72D297353CC}">
                <c16:uniqueId val="{00000004-016B-4ED6-AFCE-3EB72CDE2578}"/>
              </c:ext>
            </c:extLst>
          </c:dPt>
          <c:dPt>
            <c:idx val="5"/>
            <c:invertIfNegative val="0"/>
            <c:bubble3D val="0"/>
            <c:extLst>
              <c:ext xmlns:c16="http://schemas.microsoft.com/office/drawing/2014/chart" uri="{C3380CC4-5D6E-409C-BE32-E72D297353CC}">
                <c16:uniqueId val="{00000005-016B-4ED6-AFCE-3EB72CDE2578}"/>
              </c:ext>
            </c:extLst>
          </c:dPt>
          <c:dPt>
            <c:idx val="6"/>
            <c:invertIfNegative val="0"/>
            <c:bubble3D val="0"/>
            <c:extLst>
              <c:ext xmlns:c16="http://schemas.microsoft.com/office/drawing/2014/chart" uri="{C3380CC4-5D6E-409C-BE32-E72D297353CC}">
                <c16:uniqueId val="{00000006-016B-4ED6-AFCE-3EB72CDE2578}"/>
              </c:ext>
            </c:extLst>
          </c:dPt>
          <c:dPt>
            <c:idx val="7"/>
            <c:invertIfNegative val="0"/>
            <c:bubble3D val="0"/>
            <c:extLst>
              <c:ext xmlns:c16="http://schemas.microsoft.com/office/drawing/2014/chart" uri="{C3380CC4-5D6E-409C-BE32-E72D297353CC}">
                <c16:uniqueId val="{00000007-016B-4ED6-AFCE-3EB72CDE2578}"/>
              </c:ext>
            </c:extLst>
          </c:dPt>
          <c:dPt>
            <c:idx val="8"/>
            <c:invertIfNegative val="0"/>
            <c:bubble3D val="0"/>
            <c:extLst>
              <c:ext xmlns:c16="http://schemas.microsoft.com/office/drawing/2014/chart" uri="{C3380CC4-5D6E-409C-BE32-E72D297353CC}">
                <c16:uniqueId val="{00000008-016B-4ED6-AFCE-3EB72CDE2578}"/>
              </c:ext>
            </c:extLst>
          </c:dPt>
          <c:dPt>
            <c:idx val="9"/>
            <c:invertIfNegative val="0"/>
            <c:bubble3D val="0"/>
            <c:extLst>
              <c:ext xmlns:c16="http://schemas.microsoft.com/office/drawing/2014/chart" uri="{C3380CC4-5D6E-409C-BE32-E72D297353CC}">
                <c16:uniqueId val="{00000009-016B-4ED6-AFCE-3EB72CDE2578}"/>
              </c:ext>
            </c:extLst>
          </c:dPt>
          <c:dPt>
            <c:idx val="10"/>
            <c:invertIfNegative val="0"/>
            <c:bubble3D val="0"/>
            <c:extLst>
              <c:ext xmlns:c16="http://schemas.microsoft.com/office/drawing/2014/chart" uri="{C3380CC4-5D6E-409C-BE32-E72D297353CC}">
                <c16:uniqueId val="{0000000A-016B-4ED6-AFCE-3EB72CDE2578}"/>
              </c:ext>
            </c:extLst>
          </c:dPt>
          <c:dPt>
            <c:idx val="11"/>
            <c:invertIfNegative val="0"/>
            <c:bubble3D val="0"/>
            <c:extLst>
              <c:ext xmlns:c16="http://schemas.microsoft.com/office/drawing/2014/chart" uri="{C3380CC4-5D6E-409C-BE32-E72D297353CC}">
                <c16:uniqueId val="{0000000B-016B-4ED6-AFCE-3EB72CDE2578}"/>
              </c:ext>
            </c:extLst>
          </c:dPt>
          <c:dPt>
            <c:idx val="12"/>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D-016B-4ED6-AFCE-3EB72CDE2578}"/>
              </c:ext>
            </c:extLst>
          </c:dPt>
          <c:dPt>
            <c:idx val="13"/>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F-016B-4ED6-AFCE-3EB72CDE2578}"/>
              </c:ext>
            </c:extLst>
          </c:dPt>
          <c:dPt>
            <c:idx val="14"/>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1-016B-4ED6-AFCE-3EB72CDE2578}"/>
              </c:ext>
            </c:extLst>
          </c:dPt>
          <c:dPt>
            <c:idx val="15"/>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3-016B-4ED6-AFCE-3EB72CDE2578}"/>
              </c:ext>
            </c:extLst>
          </c:dPt>
          <c:dLbls>
            <c:dLbl>
              <c:idx val="14"/>
              <c:layout>
                <c:manualLayout>
                  <c:x val="1.3559322033897317E-3"/>
                  <c:y val="1.189591078066914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016B-4ED6-AFCE-3EB72CDE2578}"/>
                </c:ext>
              </c:extLst>
            </c:dLbl>
            <c:numFmt formatCode="\$#,##0.0" sourceLinked="0"/>
            <c:spPr>
              <a:noFill/>
              <a:ln w="33503">
                <a:noFill/>
              </a:ln>
            </c:spPr>
            <c:txPr>
              <a:bodyPr/>
              <a:lstStyle/>
              <a:p>
                <a:pPr>
                  <a:defRPr sz="900" b="0" i="0" u="none" strike="noStrike" baseline="0">
                    <a:solidFill>
                      <a:srgbClr val="000000"/>
                    </a:solidFill>
                    <a:latin typeface="Arial"/>
                    <a:ea typeface="Arial"/>
                    <a:cs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4</c:v>
                </c:pt>
                <c:pt idx="1">
                  <c:v>2008-1</c:v>
                </c:pt>
                <c:pt idx="2">
                  <c:v>2</c:v>
                </c:pt>
                <c:pt idx="3">
                  <c:v>3</c:v>
                </c:pt>
                <c:pt idx="4">
                  <c:v>4</c:v>
                </c:pt>
                <c:pt idx="5">
                  <c:v>2009-1 </c:v>
                </c:pt>
                <c:pt idx="6">
                  <c:v>2</c:v>
                </c:pt>
                <c:pt idx="7">
                  <c:v>3</c:v>
                </c:pt>
                <c:pt idx="8">
                  <c:v>4</c:v>
                </c:pt>
                <c:pt idx="9">
                  <c:v>2010-1</c:v>
                </c:pt>
                <c:pt idx="10">
                  <c:v>2</c:v>
                </c:pt>
                <c:pt idx="11">
                  <c:v>3</c:v>
                </c:pt>
                <c:pt idx="12">
                  <c:v>4</c:v>
                </c:pt>
                <c:pt idx="13">
                  <c:v>2011-1</c:v>
                </c:pt>
                <c:pt idx="14">
                  <c:v>2</c:v>
                </c:pt>
                <c:pt idx="15">
                  <c:v>3</c:v>
                </c:pt>
              </c:strCache>
            </c:strRef>
          </c:cat>
          <c:val>
            <c:numRef>
              <c:f>Sheet1!$B$2:$B$17</c:f>
              <c:numCache>
                <c:formatCode>0.0</c:formatCode>
                <c:ptCount val="16"/>
                <c:pt idx="0">
                  <c:v>139.101</c:v>
                </c:pt>
                <c:pt idx="1">
                  <c:v>132.226</c:v>
                </c:pt>
                <c:pt idx="2">
                  <c:v>125.748</c:v>
                </c:pt>
                <c:pt idx="3">
                  <c:v>120.908</c:v>
                </c:pt>
                <c:pt idx="4">
                  <c:v>120.14400000000001</c:v>
                </c:pt>
                <c:pt idx="5">
                  <c:v>118.209</c:v>
                </c:pt>
                <c:pt idx="6">
                  <c:v>115.84699999999999</c:v>
                </c:pt>
                <c:pt idx="7">
                  <c:v>112.306</c:v>
                </c:pt>
                <c:pt idx="8">
                  <c:v>112.038</c:v>
                </c:pt>
                <c:pt idx="9">
                  <c:v>114.63500000000001</c:v>
                </c:pt>
                <c:pt idx="10">
                  <c:v>117.976</c:v>
                </c:pt>
                <c:pt idx="11">
                  <c:v>115.947</c:v>
                </c:pt>
                <c:pt idx="12">
                  <c:v>116.4512470886031</c:v>
                </c:pt>
                <c:pt idx="13">
                  <c:v>125.05387696448716</c:v>
                </c:pt>
                <c:pt idx="14">
                  <c:v>132.92254745630527</c:v>
                </c:pt>
                <c:pt idx="15">
                  <c:v>123.48219289888286</c:v>
                </c:pt>
              </c:numCache>
            </c:numRef>
          </c:val>
          <c:extLst>
            <c:ext xmlns:c16="http://schemas.microsoft.com/office/drawing/2014/chart" uri="{C3380CC4-5D6E-409C-BE32-E72D297353CC}">
              <c16:uniqueId val="{00000014-016B-4ED6-AFCE-3EB72CDE2578}"/>
            </c:ext>
          </c:extLst>
        </c:ser>
        <c:dLbls>
          <c:showLegendKey val="0"/>
          <c:showVal val="0"/>
          <c:showCatName val="0"/>
          <c:showSerName val="0"/>
          <c:showPercent val="0"/>
          <c:showBubbleSize val="0"/>
        </c:dLbls>
        <c:gapWidth val="50"/>
        <c:axId val="407224912"/>
        <c:axId val="407225304"/>
      </c:barChart>
      <c:lineChart>
        <c:grouping val="standard"/>
        <c:varyColors val="0"/>
        <c:ser>
          <c:idx val="1"/>
          <c:order val="1"/>
          <c:tx>
            <c:strRef>
              <c:f>Sheet1!$C$1</c:f>
              <c:strCache>
                <c:ptCount val="1"/>
                <c:pt idx="0">
                  <c:v>US Census Bureau</c:v>
                </c:pt>
              </c:strCache>
            </c:strRef>
          </c:tx>
          <c:spPr>
            <a:ln w="33503">
              <a:solidFill>
                <a:srgbClr val="000000"/>
              </a:solidFill>
              <a:prstDash val="solid"/>
            </a:ln>
          </c:spPr>
          <c:marker>
            <c:symbol val="circle"/>
            <c:size val="7"/>
            <c:spPr>
              <a:solidFill>
                <a:srgbClr val="000000"/>
              </a:solidFill>
              <a:ln>
                <a:solidFill>
                  <a:srgbClr val="FFFFFF"/>
                </a:solidFill>
                <a:prstDash val="solid"/>
              </a:ln>
            </c:spPr>
          </c:marker>
          <c:dPt>
            <c:idx val="12"/>
            <c:marker>
              <c:symbol val="none"/>
            </c:marker>
            <c:bubble3D val="0"/>
            <c:extLst>
              <c:ext xmlns:c16="http://schemas.microsoft.com/office/drawing/2014/chart" uri="{C3380CC4-5D6E-409C-BE32-E72D297353CC}">
                <c16:uniqueId val="{00000015-016B-4ED6-AFCE-3EB72CDE2578}"/>
              </c:ext>
            </c:extLst>
          </c:dPt>
          <c:dPt>
            <c:idx val="13"/>
            <c:marker>
              <c:symbol val="none"/>
            </c:marker>
            <c:bubble3D val="0"/>
            <c:extLst>
              <c:ext xmlns:c16="http://schemas.microsoft.com/office/drawing/2014/chart" uri="{C3380CC4-5D6E-409C-BE32-E72D297353CC}">
                <c16:uniqueId val="{00000016-016B-4ED6-AFCE-3EB72CDE2578}"/>
              </c:ext>
            </c:extLst>
          </c:dPt>
          <c:dPt>
            <c:idx val="14"/>
            <c:marker>
              <c:symbol val="none"/>
            </c:marker>
            <c:bubble3D val="0"/>
            <c:extLst>
              <c:ext xmlns:c16="http://schemas.microsoft.com/office/drawing/2014/chart" uri="{C3380CC4-5D6E-409C-BE32-E72D297353CC}">
                <c16:uniqueId val="{00000017-016B-4ED6-AFCE-3EB72CDE2578}"/>
              </c:ext>
            </c:extLst>
          </c:dPt>
          <c:dPt>
            <c:idx val="15"/>
            <c:marker>
              <c:symbol val="none"/>
            </c:marker>
            <c:bubble3D val="0"/>
            <c:extLst>
              <c:ext xmlns:c16="http://schemas.microsoft.com/office/drawing/2014/chart" uri="{C3380CC4-5D6E-409C-BE32-E72D297353CC}">
                <c16:uniqueId val="{00000018-016B-4ED6-AFCE-3EB72CDE2578}"/>
              </c:ext>
            </c:extLst>
          </c:dPt>
          <c:cat>
            <c:strRef>
              <c:f>Sheet1!$A$2:$A$17</c:f>
              <c:strCache>
                <c:ptCount val="16"/>
                <c:pt idx="0">
                  <c:v>4</c:v>
                </c:pt>
                <c:pt idx="1">
                  <c:v>2008-1</c:v>
                </c:pt>
                <c:pt idx="2">
                  <c:v>2</c:v>
                </c:pt>
                <c:pt idx="3">
                  <c:v>3</c:v>
                </c:pt>
                <c:pt idx="4">
                  <c:v>4</c:v>
                </c:pt>
                <c:pt idx="5">
                  <c:v>2009-1 </c:v>
                </c:pt>
                <c:pt idx="6">
                  <c:v>2</c:v>
                </c:pt>
                <c:pt idx="7">
                  <c:v>3</c:v>
                </c:pt>
                <c:pt idx="8">
                  <c:v>4</c:v>
                </c:pt>
                <c:pt idx="9">
                  <c:v>2010-1</c:v>
                </c:pt>
                <c:pt idx="10">
                  <c:v>2</c:v>
                </c:pt>
                <c:pt idx="11">
                  <c:v>3</c:v>
                </c:pt>
                <c:pt idx="12">
                  <c:v>4</c:v>
                </c:pt>
                <c:pt idx="13">
                  <c:v>2011-1</c:v>
                </c:pt>
                <c:pt idx="14">
                  <c:v>2</c:v>
                </c:pt>
                <c:pt idx="15">
                  <c:v>3</c:v>
                </c:pt>
              </c:strCache>
            </c:strRef>
          </c:cat>
          <c:val>
            <c:numRef>
              <c:f>Sheet1!$C$2:$C$17</c:f>
              <c:numCache>
                <c:formatCode>General</c:formatCode>
                <c:ptCount val="16"/>
                <c:pt idx="0">
                  <c:v>-4.0226038597677483E-2</c:v>
                </c:pt>
                <c:pt idx="1">
                  <c:v>-9.3255614606548964E-2</c:v>
                </c:pt>
                <c:pt idx="2">
                  <c:v>-0.13973168779459955</c:v>
                </c:pt>
                <c:pt idx="3">
                  <c:v>-0.16139771671128744</c:v>
                </c:pt>
                <c:pt idx="4">
                  <c:v>-0.1362822697176872</c:v>
                </c:pt>
                <c:pt idx="5">
                  <c:v>-0.10600789557273149</c:v>
                </c:pt>
                <c:pt idx="6">
                  <c:v>-7.8736838756878869E-2</c:v>
                </c:pt>
                <c:pt idx="7">
                  <c:v>-7.1145002812055491E-2</c:v>
                </c:pt>
                <c:pt idx="8">
                  <c:v>-6.7469037155413525E-2</c:v>
                </c:pt>
                <c:pt idx="9">
                  <c:v>-3.0234584507101814E-2</c:v>
                </c:pt>
                <c:pt idx="10">
                  <c:v>1.8377687812373145E-2</c:v>
                </c:pt>
                <c:pt idx="11">
                  <c:v>3.2420351539543812E-2</c:v>
                </c:pt>
                <c:pt idx="12">
                  <c:v>3.9390627185446947E-2</c:v>
                </c:pt>
                <c:pt idx="13">
                  <c:v>9.0887398826598798E-2</c:v>
                </c:pt>
                <c:pt idx="14">
                  <c:v>0.1266914241566528</c:v>
                </c:pt>
                <c:pt idx="15">
                  <c:v>6.498825238154371E-2</c:v>
                </c:pt>
              </c:numCache>
            </c:numRef>
          </c:val>
          <c:smooth val="1"/>
          <c:extLst>
            <c:ext xmlns:c16="http://schemas.microsoft.com/office/drawing/2014/chart" uri="{C3380CC4-5D6E-409C-BE32-E72D297353CC}">
              <c16:uniqueId val="{00000019-016B-4ED6-AFCE-3EB72CDE2578}"/>
            </c:ext>
          </c:extLst>
        </c:ser>
        <c:ser>
          <c:idx val="3"/>
          <c:order val="2"/>
          <c:tx>
            <c:strRef>
              <c:f>Sheet1!$D$1</c:f>
              <c:strCache>
                <c:ptCount val="1"/>
                <c:pt idx="0">
                  <c:v>LIRA</c:v>
                </c:pt>
              </c:strCache>
            </c:strRef>
          </c:tx>
          <c:spPr>
            <a:ln w="33503">
              <a:solidFill>
                <a:srgbClr val="000000"/>
              </a:solidFill>
              <a:prstDash val="solid"/>
            </a:ln>
          </c:spPr>
          <c:marker>
            <c:symbol val="triangle"/>
            <c:size val="7"/>
            <c:spPr>
              <a:solidFill>
                <a:srgbClr val="000000"/>
              </a:solidFill>
              <a:ln>
                <a:solidFill>
                  <a:srgbClr val="000000"/>
                </a:solidFill>
                <a:prstDash val="solid"/>
              </a:ln>
            </c:spPr>
          </c:marker>
          <c:dPt>
            <c:idx val="0"/>
            <c:marker>
              <c:symbol val="none"/>
            </c:marker>
            <c:bubble3D val="0"/>
            <c:extLst>
              <c:ext xmlns:c16="http://schemas.microsoft.com/office/drawing/2014/chart" uri="{C3380CC4-5D6E-409C-BE32-E72D297353CC}">
                <c16:uniqueId val="{0000001A-016B-4ED6-AFCE-3EB72CDE2578}"/>
              </c:ext>
            </c:extLst>
          </c:dPt>
          <c:dPt>
            <c:idx val="1"/>
            <c:marker>
              <c:symbol val="none"/>
            </c:marker>
            <c:bubble3D val="0"/>
            <c:extLst>
              <c:ext xmlns:c16="http://schemas.microsoft.com/office/drawing/2014/chart" uri="{C3380CC4-5D6E-409C-BE32-E72D297353CC}">
                <c16:uniqueId val="{0000001B-016B-4ED6-AFCE-3EB72CDE2578}"/>
              </c:ext>
            </c:extLst>
          </c:dPt>
          <c:dPt>
            <c:idx val="2"/>
            <c:marker>
              <c:symbol val="none"/>
            </c:marker>
            <c:bubble3D val="0"/>
            <c:extLst>
              <c:ext xmlns:c16="http://schemas.microsoft.com/office/drawing/2014/chart" uri="{C3380CC4-5D6E-409C-BE32-E72D297353CC}">
                <c16:uniqueId val="{0000001C-016B-4ED6-AFCE-3EB72CDE2578}"/>
              </c:ext>
            </c:extLst>
          </c:dPt>
          <c:dPt>
            <c:idx val="3"/>
            <c:marker>
              <c:symbol val="none"/>
            </c:marker>
            <c:bubble3D val="0"/>
            <c:extLst>
              <c:ext xmlns:c16="http://schemas.microsoft.com/office/drawing/2014/chart" uri="{C3380CC4-5D6E-409C-BE32-E72D297353CC}">
                <c16:uniqueId val="{0000001D-016B-4ED6-AFCE-3EB72CDE2578}"/>
              </c:ext>
            </c:extLst>
          </c:dPt>
          <c:dPt>
            <c:idx val="4"/>
            <c:marker>
              <c:symbol val="none"/>
            </c:marker>
            <c:bubble3D val="0"/>
            <c:extLst>
              <c:ext xmlns:c16="http://schemas.microsoft.com/office/drawing/2014/chart" uri="{C3380CC4-5D6E-409C-BE32-E72D297353CC}">
                <c16:uniqueId val="{0000001E-016B-4ED6-AFCE-3EB72CDE2578}"/>
              </c:ext>
            </c:extLst>
          </c:dPt>
          <c:dPt>
            <c:idx val="5"/>
            <c:marker>
              <c:symbol val="none"/>
            </c:marker>
            <c:bubble3D val="0"/>
            <c:extLst>
              <c:ext xmlns:c16="http://schemas.microsoft.com/office/drawing/2014/chart" uri="{C3380CC4-5D6E-409C-BE32-E72D297353CC}">
                <c16:uniqueId val="{0000001F-016B-4ED6-AFCE-3EB72CDE2578}"/>
              </c:ext>
            </c:extLst>
          </c:dPt>
          <c:dPt>
            <c:idx val="6"/>
            <c:marker>
              <c:symbol val="none"/>
            </c:marker>
            <c:bubble3D val="0"/>
            <c:extLst>
              <c:ext xmlns:c16="http://schemas.microsoft.com/office/drawing/2014/chart" uri="{C3380CC4-5D6E-409C-BE32-E72D297353CC}">
                <c16:uniqueId val="{00000020-016B-4ED6-AFCE-3EB72CDE2578}"/>
              </c:ext>
            </c:extLst>
          </c:dPt>
          <c:dPt>
            <c:idx val="7"/>
            <c:marker>
              <c:symbol val="none"/>
            </c:marker>
            <c:bubble3D val="0"/>
            <c:extLst>
              <c:ext xmlns:c16="http://schemas.microsoft.com/office/drawing/2014/chart" uri="{C3380CC4-5D6E-409C-BE32-E72D297353CC}">
                <c16:uniqueId val="{00000021-016B-4ED6-AFCE-3EB72CDE2578}"/>
              </c:ext>
            </c:extLst>
          </c:dPt>
          <c:dPt>
            <c:idx val="8"/>
            <c:marker>
              <c:symbol val="none"/>
            </c:marker>
            <c:bubble3D val="0"/>
            <c:extLst>
              <c:ext xmlns:c16="http://schemas.microsoft.com/office/drawing/2014/chart" uri="{C3380CC4-5D6E-409C-BE32-E72D297353CC}">
                <c16:uniqueId val="{00000022-016B-4ED6-AFCE-3EB72CDE2578}"/>
              </c:ext>
            </c:extLst>
          </c:dPt>
          <c:dPt>
            <c:idx val="9"/>
            <c:marker>
              <c:symbol val="none"/>
            </c:marker>
            <c:bubble3D val="0"/>
            <c:extLst>
              <c:ext xmlns:c16="http://schemas.microsoft.com/office/drawing/2014/chart" uri="{C3380CC4-5D6E-409C-BE32-E72D297353CC}">
                <c16:uniqueId val="{00000023-016B-4ED6-AFCE-3EB72CDE2578}"/>
              </c:ext>
            </c:extLst>
          </c:dPt>
          <c:dPt>
            <c:idx val="10"/>
            <c:marker>
              <c:symbol val="none"/>
            </c:marker>
            <c:bubble3D val="0"/>
            <c:extLst>
              <c:ext xmlns:c16="http://schemas.microsoft.com/office/drawing/2014/chart" uri="{C3380CC4-5D6E-409C-BE32-E72D297353CC}">
                <c16:uniqueId val="{00000024-016B-4ED6-AFCE-3EB72CDE2578}"/>
              </c:ext>
            </c:extLst>
          </c:dPt>
          <c:dPt>
            <c:idx val="11"/>
            <c:marker>
              <c:symbol val="none"/>
            </c:marker>
            <c:bubble3D val="0"/>
            <c:extLst>
              <c:ext xmlns:c16="http://schemas.microsoft.com/office/drawing/2014/chart" uri="{C3380CC4-5D6E-409C-BE32-E72D297353CC}">
                <c16:uniqueId val="{00000025-016B-4ED6-AFCE-3EB72CDE2578}"/>
              </c:ext>
            </c:extLst>
          </c:dPt>
          <c:dLbls>
            <c:dLbl>
              <c:idx val="6"/>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016B-4ED6-AFCE-3EB72CDE2578}"/>
                </c:ext>
              </c:extLst>
            </c:dLbl>
            <c:dLbl>
              <c:idx val="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016B-4ED6-AFCE-3EB72CDE2578}"/>
                </c:ext>
              </c:extLst>
            </c:dLbl>
            <c:dLbl>
              <c:idx val="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016B-4ED6-AFCE-3EB72CDE2578}"/>
                </c:ext>
              </c:extLst>
            </c:dLbl>
            <c:dLbl>
              <c:idx val="9"/>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016B-4ED6-AFCE-3EB72CDE2578}"/>
                </c:ext>
              </c:extLst>
            </c:dLbl>
            <c:dLbl>
              <c:idx val="1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016B-4ED6-AFCE-3EB72CDE2578}"/>
                </c:ext>
              </c:extLst>
            </c:dLbl>
            <c:dLbl>
              <c:idx val="11"/>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016B-4ED6-AFCE-3EB72CDE2578}"/>
                </c:ext>
              </c:extLst>
            </c:dLbl>
            <c:dLbl>
              <c:idx val="1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016B-4ED6-AFCE-3EB72CDE2578}"/>
                </c:ext>
              </c:extLst>
            </c:dLbl>
            <c:dLbl>
              <c:idx val="13"/>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016B-4ED6-AFCE-3EB72CDE2578}"/>
                </c:ext>
              </c:extLst>
            </c:dLbl>
            <c:dLbl>
              <c:idx val="1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016B-4ED6-AFCE-3EB72CDE2578}"/>
                </c:ext>
              </c:extLst>
            </c:dLbl>
            <c:dLbl>
              <c:idx val="1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016B-4ED6-AFCE-3EB72CDE2578}"/>
                </c:ext>
              </c:extLst>
            </c:dLbl>
            <c:numFmt formatCode="0.0%" sourceLinked="0"/>
            <c:spPr>
              <a:noFill/>
              <a:ln w="33503">
                <a:noFill/>
              </a:ln>
            </c:spPr>
            <c:txPr>
              <a:bodyPr/>
              <a:lstStyle/>
              <a:p>
                <a:pPr>
                  <a:defRPr sz="1000" b="1" i="0" u="none" strike="noStrike" baseline="0">
                    <a:solidFill>
                      <a:srgbClr val="000000"/>
                    </a:solidFill>
                    <a:latin typeface="Arial"/>
                    <a:ea typeface="Arial"/>
                    <a:cs typeface="Aria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4</c:v>
                </c:pt>
                <c:pt idx="1">
                  <c:v>2008-1</c:v>
                </c:pt>
                <c:pt idx="2">
                  <c:v>2</c:v>
                </c:pt>
                <c:pt idx="3">
                  <c:v>3</c:v>
                </c:pt>
                <c:pt idx="4">
                  <c:v>4</c:v>
                </c:pt>
                <c:pt idx="5">
                  <c:v>2009-1 </c:v>
                </c:pt>
                <c:pt idx="6">
                  <c:v>2</c:v>
                </c:pt>
                <c:pt idx="7">
                  <c:v>3</c:v>
                </c:pt>
                <c:pt idx="8">
                  <c:v>4</c:v>
                </c:pt>
                <c:pt idx="9">
                  <c:v>2010-1</c:v>
                </c:pt>
                <c:pt idx="10">
                  <c:v>2</c:v>
                </c:pt>
                <c:pt idx="11">
                  <c:v>3</c:v>
                </c:pt>
                <c:pt idx="12">
                  <c:v>4</c:v>
                </c:pt>
                <c:pt idx="13">
                  <c:v>2011-1</c:v>
                </c:pt>
                <c:pt idx="14">
                  <c:v>2</c:v>
                </c:pt>
                <c:pt idx="15">
                  <c:v>3</c:v>
                </c:pt>
              </c:strCache>
            </c:strRef>
          </c:cat>
          <c:val>
            <c:numRef>
              <c:f>Sheet1!$D$2:$D$17</c:f>
              <c:numCache>
                <c:formatCode>General</c:formatCode>
                <c:ptCount val="16"/>
                <c:pt idx="0">
                  <c:v>-4.0226038597677483E-2</c:v>
                </c:pt>
                <c:pt idx="1">
                  <c:v>-9.3255614606548964E-2</c:v>
                </c:pt>
                <c:pt idx="2">
                  <c:v>-0.13973168779459955</c:v>
                </c:pt>
                <c:pt idx="3">
                  <c:v>-0.16139771671128744</c:v>
                </c:pt>
                <c:pt idx="4">
                  <c:v>-0.1362822697176872</c:v>
                </c:pt>
                <c:pt idx="5">
                  <c:v>-0.10600789557273149</c:v>
                </c:pt>
                <c:pt idx="6">
                  <c:v>-7.8736838756878869E-2</c:v>
                </c:pt>
                <c:pt idx="7">
                  <c:v>-7.1145002812055491E-2</c:v>
                </c:pt>
                <c:pt idx="8">
                  <c:v>-6.7469037155413525E-2</c:v>
                </c:pt>
                <c:pt idx="9">
                  <c:v>-3.0234584507101814E-2</c:v>
                </c:pt>
                <c:pt idx="10">
                  <c:v>1.8377687812373145E-2</c:v>
                </c:pt>
                <c:pt idx="11">
                  <c:v>3.2420351539543812E-2</c:v>
                </c:pt>
                <c:pt idx="12">
                  <c:v>3.9390627185446947E-2</c:v>
                </c:pt>
                <c:pt idx="13">
                  <c:v>9.0887398826598798E-2</c:v>
                </c:pt>
                <c:pt idx="14">
                  <c:v>0.1266914241566528</c:v>
                </c:pt>
                <c:pt idx="15">
                  <c:v>6.498825238154371E-2</c:v>
                </c:pt>
              </c:numCache>
            </c:numRef>
          </c:val>
          <c:smooth val="1"/>
          <c:extLst>
            <c:ext xmlns:c16="http://schemas.microsoft.com/office/drawing/2014/chart" uri="{C3380CC4-5D6E-409C-BE32-E72D297353CC}">
              <c16:uniqueId val="{0000002A-016B-4ED6-AFCE-3EB72CDE2578}"/>
            </c:ext>
          </c:extLst>
        </c:ser>
        <c:dLbls>
          <c:showLegendKey val="0"/>
          <c:showVal val="0"/>
          <c:showCatName val="0"/>
          <c:showSerName val="0"/>
          <c:showPercent val="0"/>
          <c:showBubbleSize val="0"/>
        </c:dLbls>
        <c:marker val="1"/>
        <c:smooth val="0"/>
        <c:axId val="407225696"/>
        <c:axId val="407226088"/>
      </c:lineChart>
      <c:catAx>
        <c:axId val="407224912"/>
        <c:scaling>
          <c:orientation val="minMax"/>
        </c:scaling>
        <c:delete val="0"/>
        <c:axPos val="b"/>
        <c:numFmt formatCode="General" sourceLinked="1"/>
        <c:majorTickMark val="cross"/>
        <c:minorTickMark val="none"/>
        <c:tickLblPos val="nextTo"/>
        <c:spPr>
          <a:ln w="4188">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407225304"/>
        <c:crosses val="autoZero"/>
        <c:auto val="0"/>
        <c:lblAlgn val="ctr"/>
        <c:lblOffset val="100"/>
        <c:tickLblSkip val="1"/>
        <c:tickMarkSkip val="1"/>
        <c:noMultiLvlLbl val="0"/>
      </c:catAx>
      <c:valAx>
        <c:axId val="407225304"/>
        <c:scaling>
          <c:orientation val="minMax"/>
          <c:max val="150"/>
          <c:min val="100"/>
        </c:scaling>
        <c:delete val="0"/>
        <c:axPos val="l"/>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7224912"/>
        <c:crosses val="autoZero"/>
        <c:crossBetween val="between"/>
        <c:majorUnit val="10"/>
        <c:minorUnit val="5"/>
      </c:valAx>
      <c:catAx>
        <c:axId val="407225696"/>
        <c:scaling>
          <c:orientation val="minMax"/>
        </c:scaling>
        <c:delete val="1"/>
        <c:axPos val="b"/>
        <c:numFmt formatCode="General" sourceLinked="1"/>
        <c:majorTickMark val="out"/>
        <c:minorTickMark val="none"/>
        <c:tickLblPos val="none"/>
        <c:crossAx val="407226088"/>
        <c:crosses val="autoZero"/>
        <c:auto val="0"/>
        <c:lblAlgn val="ctr"/>
        <c:lblOffset val="100"/>
        <c:noMultiLvlLbl val="0"/>
      </c:catAx>
      <c:valAx>
        <c:axId val="407226088"/>
        <c:scaling>
          <c:orientation val="minMax"/>
          <c:max val="0.30000000000000021"/>
          <c:min val="-0.30000000000000032"/>
        </c:scaling>
        <c:delete val="0"/>
        <c:axPos val="r"/>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7225696"/>
        <c:crosses val="max"/>
        <c:crossBetween val="between"/>
      </c:valAx>
      <c:spPr>
        <a:noFill/>
        <a:ln w="33503">
          <a:noFill/>
        </a:ln>
      </c:spPr>
    </c:plotArea>
    <c:legend>
      <c:legendPos val="b"/>
      <c:legendEntry>
        <c:idx val="0"/>
        <c:delete val="1"/>
      </c:legendEntry>
      <c:layout>
        <c:manualLayout>
          <c:xMode val="edge"/>
          <c:yMode val="edge"/>
          <c:x val="5.7873485868102391E-2"/>
          <c:y val="0.92899408284023666"/>
          <c:w val="0.87213997308210078"/>
          <c:h val="6.5088757396449731E-2"/>
        </c:manualLayout>
      </c:layout>
      <c:overlay val="0"/>
      <c:spPr>
        <a:noFill/>
        <a:ln w="33503">
          <a:noFill/>
        </a:ln>
      </c:spPr>
      <c:txPr>
        <a:bodyPr/>
        <a:lstStyle/>
        <a:p>
          <a:pPr>
            <a:defRPr sz="1400" b="1" i="0" u="none" strike="noStrike" baseline="0">
              <a:solidFill>
                <a:srgbClr val="000000"/>
              </a:solidFill>
              <a:latin typeface="Arial"/>
              <a:ea typeface="Arial"/>
              <a:cs typeface="Arial"/>
            </a:defRPr>
          </a:pPr>
          <a:endParaRPr lang="en-US"/>
        </a:p>
      </c:txPr>
    </c:legend>
    <c:plotVisOnly val="1"/>
    <c:dispBlanksAs val="gap"/>
    <c:showDLblsOverMax val="0"/>
  </c:chart>
  <c:spPr>
    <a:noFill/>
    <a:ln>
      <a:noFill/>
    </a:ln>
  </c:spPr>
  <c:txPr>
    <a:bodyPr/>
    <a:lstStyle/>
    <a:p>
      <a:pPr>
        <a:defRPr sz="1319" b="0" i="0" u="none" strike="noStrike" baseline="0">
          <a:solidFill>
            <a:srgbClr val="000000"/>
          </a:solidFill>
          <a:latin typeface="Arial"/>
          <a:ea typeface="Arial"/>
          <a:cs typeface="Arial"/>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565275908479169E-2"/>
          <c:y val="6.2130177514792898E-2"/>
          <c:w val="0.87886944818304336"/>
          <c:h val="0.75443786982248517"/>
        </c:manualLayout>
      </c:layout>
      <c:barChart>
        <c:barDir val="col"/>
        <c:grouping val="clustered"/>
        <c:varyColors val="0"/>
        <c:ser>
          <c:idx val="0"/>
          <c:order val="0"/>
          <c:tx>
            <c:strRef>
              <c:f>Sheet1!$B$1</c:f>
              <c:strCache>
                <c:ptCount val="1"/>
                <c:pt idx="0">
                  <c:v>C-30 4QTotal</c:v>
                </c:pt>
              </c:strCache>
            </c:strRef>
          </c:tx>
          <c:spPr>
            <a:solidFill>
              <a:schemeClr val="bg1">
                <a:lumMod val="75000"/>
              </a:schemeClr>
            </a:solidFill>
            <a:ln w="33503">
              <a:noFill/>
            </a:ln>
          </c:spPr>
          <c:invertIfNegative val="0"/>
          <c:dPt>
            <c:idx val="0"/>
            <c:invertIfNegative val="0"/>
            <c:bubble3D val="0"/>
            <c:extLst>
              <c:ext xmlns:c16="http://schemas.microsoft.com/office/drawing/2014/chart" uri="{C3380CC4-5D6E-409C-BE32-E72D297353CC}">
                <c16:uniqueId val="{00000000-3D8F-4F68-9C0D-82A9C4CAE2EC}"/>
              </c:ext>
            </c:extLst>
          </c:dPt>
          <c:dPt>
            <c:idx val="1"/>
            <c:invertIfNegative val="0"/>
            <c:bubble3D val="0"/>
            <c:extLst>
              <c:ext xmlns:c16="http://schemas.microsoft.com/office/drawing/2014/chart" uri="{C3380CC4-5D6E-409C-BE32-E72D297353CC}">
                <c16:uniqueId val="{00000001-3D8F-4F68-9C0D-82A9C4CAE2EC}"/>
              </c:ext>
            </c:extLst>
          </c:dPt>
          <c:dPt>
            <c:idx val="2"/>
            <c:invertIfNegative val="0"/>
            <c:bubble3D val="0"/>
            <c:extLst>
              <c:ext xmlns:c16="http://schemas.microsoft.com/office/drawing/2014/chart" uri="{C3380CC4-5D6E-409C-BE32-E72D297353CC}">
                <c16:uniqueId val="{00000002-3D8F-4F68-9C0D-82A9C4CAE2EC}"/>
              </c:ext>
            </c:extLst>
          </c:dPt>
          <c:dPt>
            <c:idx val="3"/>
            <c:invertIfNegative val="0"/>
            <c:bubble3D val="0"/>
            <c:extLst>
              <c:ext xmlns:c16="http://schemas.microsoft.com/office/drawing/2014/chart" uri="{C3380CC4-5D6E-409C-BE32-E72D297353CC}">
                <c16:uniqueId val="{00000003-3D8F-4F68-9C0D-82A9C4CAE2EC}"/>
              </c:ext>
            </c:extLst>
          </c:dPt>
          <c:dPt>
            <c:idx val="4"/>
            <c:invertIfNegative val="0"/>
            <c:bubble3D val="0"/>
            <c:extLst>
              <c:ext xmlns:c16="http://schemas.microsoft.com/office/drawing/2014/chart" uri="{C3380CC4-5D6E-409C-BE32-E72D297353CC}">
                <c16:uniqueId val="{00000004-3D8F-4F68-9C0D-82A9C4CAE2EC}"/>
              </c:ext>
            </c:extLst>
          </c:dPt>
          <c:dPt>
            <c:idx val="5"/>
            <c:invertIfNegative val="0"/>
            <c:bubble3D val="0"/>
            <c:extLst>
              <c:ext xmlns:c16="http://schemas.microsoft.com/office/drawing/2014/chart" uri="{C3380CC4-5D6E-409C-BE32-E72D297353CC}">
                <c16:uniqueId val="{00000005-3D8F-4F68-9C0D-82A9C4CAE2EC}"/>
              </c:ext>
            </c:extLst>
          </c:dPt>
          <c:dPt>
            <c:idx val="6"/>
            <c:invertIfNegative val="0"/>
            <c:bubble3D val="0"/>
            <c:extLst>
              <c:ext xmlns:c16="http://schemas.microsoft.com/office/drawing/2014/chart" uri="{C3380CC4-5D6E-409C-BE32-E72D297353CC}">
                <c16:uniqueId val="{00000006-3D8F-4F68-9C0D-82A9C4CAE2EC}"/>
              </c:ext>
            </c:extLst>
          </c:dPt>
          <c:dPt>
            <c:idx val="7"/>
            <c:invertIfNegative val="0"/>
            <c:bubble3D val="0"/>
            <c:extLst>
              <c:ext xmlns:c16="http://schemas.microsoft.com/office/drawing/2014/chart" uri="{C3380CC4-5D6E-409C-BE32-E72D297353CC}">
                <c16:uniqueId val="{00000007-3D8F-4F68-9C0D-82A9C4CAE2EC}"/>
              </c:ext>
            </c:extLst>
          </c:dPt>
          <c:dPt>
            <c:idx val="8"/>
            <c:invertIfNegative val="0"/>
            <c:bubble3D val="0"/>
            <c:extLst>
              <c:ext xmlns:c16="http://schemas.microsoft.com/office/drawing/2014/chart" uri="{C3380CC4-5D6E-409C-BE32-E72D297353CC}">
                <c16:uniqueId val="{00000008-3D8F-4F68-9C0D-82A9C4CAE2EC}"/>
              </c:ext>
            </c:extLst>
          </c:dPt>
          <c:dPt>
            <c:idx val="9"/>
            <c:invertIfNegative val="0"/>
            <c:bubble3D val="0"/>
            <c:extLst>
              <c:ext xmlns:c16="http://schemas.microsoft.com/office/drawing/2014/chart" uri="{C3380CC4-5D6E-409C-BE32-E72D297353CC}">
                <c16:uniqueId val="{00000009-3D8F-4F68-9C0D-82A9C4CAE2EC}"/>
              </c:ext>
            </c:extLst>
          </c:dPt>
          <c:dPt>
            <c:idx val="10"/>
            <c:invertIfNegative val="0"/>
            <c:bubble3D val="0"/>
            <c:extLst>
              <c:ext xmlns:c16="http://schemas.microsoft.com/office/drawing/2014/chart" uri="{C3380CC4-5D6E-409C-BE32-E72D297353CC}">
                <c16:uniqueId val="{0000000A-3D8F-4F68-9C0D-82A9C4CAE2EC}"/>
              </c:ext>
            </c:extLst>
          </c:dPt>
          <c:dPt>
            <c:idx val="11"/>
            <c:invertIfNegative val="0"/>
            <c:bubble3D val="0"/>
            <c:extLst>
              <c:ext xmlns:c16="http://schemas.microsoft.com/office/drawing/2014/chart" uri="{C3380CC4-5D6E-409C-BE32-E72D297353CC}">
                <c16:uniqueId val="{0000000B-3D8F-4F68-9C0D-82A9C4CAE2EC}"/>
              </c:ext>
            </c:extLst>
          </c:dPt>
          <c:dPt>
            <c:idx val="12"/>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D-3D8F-4F68-9C0D-82A9C4CAE2EC}"/>
              </c:ext>
            </c:extLst>
          </c:dPt>
          <c:dPt>
            <c:idx val="13"/>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F-3D8F-4F68-9C0D-82A9C4CAE2EC}"/>
              </c:ext>
            </c:extLst>
          </c:dPt>
          <c:dPt>
            <c:idx val="14"/>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1-3D8F-4F68-9C0D-82A9C4CAE2EC}"/>
              </c:ext>
            </c:extLst>
          </c:dPt>
          <c:dPt>
            <c:idx val="15"/>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3-3D8F-4F68-9C0D-82A9C4CAE2EC}"/>
              </c:ext>
            </c:extLst>
          </c:dPt>
          <c:dLbls>
            <c:dLbl>
              <c:idx val="13"/>
              <c:layout>
                <c:manualLayout>
                  <c:x val="-9.9433879579926243E-17"/>
                  <c:y val="1.189591078066914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3D8F-4F68-9C0D-82A9C4CAE2EC}"/>
                </c:ext>
              </c:extLst>
            </c:dLbl>
            <c:dLbl>
              <c:idx val="14"/>
              <c:layout>
                <c:manualLayout>
                  <c:x val="1.3559322033897326E-3"/>
                  <c:y val="1.189591078066914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3D8F-4F68-9C0D-82A9C4CAE2EC}"/>
                </c:ext>
              </c:extLst>
            </c:dLbl>
            <c:numFmt formatCode="\$#,##0.0" sourceLinked="0"/>
            <c:spPr>
              <a:noFill/>
              <a:ln w="33503">
                <a:noFill/>
              </a:ln>
            </c:spPr>
            <c:txPr>
              <a:bodyPr/>
              <a:lstStyle/>
              <a:p>
                <a:pPr>
                  <a:defRPr sz="900" b="0" i="0" u="none" strike="noStrike" baseline="0">
                    <a:solidFill>
                      <a:srgbClr val="000000"/>
                    </a:solidFill>
                    <a:latin typeface="Arial"/>
                    <a:ea typeface="Arial"/>
                    <a:cs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2008-1</c:v>
                </c:pt>
                <c:pt idx="1">
                  <c:v>2</c:v>
                </c:pt>
                <c:pt idx="2">
                  <c:v>3</c:v>
                </c:pt>
                <c:pt idx="3">
                  <c:v>4</c:v>
                </c:pt>
                <c:pt idx="4">
                  <c:v>2009-1 </c:v>
                </c:pt>
                <c:pt idx="5">
                  <c:v>2</c:v>
                </c:pt>
                <c:pt idx="6">
                  <c:v>3</c:v>
                </c:pt>
                <c:pt idx="7">
                  <c:v>4</c:v>
                </c:pt>
                <c:pt idx="8">
                  <c:v>2010-1</c:v>
                </c:pt>
                <c:pt idx="9">
                  <c:v>2</c:v>
                </c:pt>
                <c:pt idx="10">
                  <c:v>3</c:v>
                </c:pt>
                <c:pt idx="11">
                  <c:v>4</c:v>
                </c:pt>
                <c:pt idx="12">
                  <c:v>2011-1</c:v>
                </c:pt>
                <c:pt idx="13">
                  <c:v>2</c:v>
                </c:pt>
                <c:pt idx="14">
                  <c:v>3</c:v>
                </c:pt>
                <c:pt idx="15">
                  <c:v>4</c:v>
                </c:pt>
              </c:strCache>
            </c:strRef>
          </c:cat>
          <c:val>
            <c:numRef>
              <c:f>Sheet1!$B$2:$B$17</c:f>
              <c:numCache>
                <c:formatCode>0.0</c:formatCode>
                <c:ptCount val="16"/>
                <c:pt idx="0">
                  <c:v>132.226</c:v>
                </c:pt>
                <c:pt idx="1">
                  <c:v>125.748</c:v>
                </c:pt>
                <c:pt idx="2">
                  <c:v>120.908</c:v>
                </c:pt>
                <c:pt idx="3">
                  <c:v>120.14400000000001</c:v>
                </c:pt>
                <c:pt idx="4">
                  <c:v>118.209</c:v>
                </c:pt>
                <c:pt idx="5">
                  <c:v>115.84699999999999</c:v>
                </c:pt>
                <c:pt idx="6">
                  <c:v>112.306</c:v>
                </c:pt>
                <c:pt idx="7">
                  <c:v>112.038</c:v>
                </c:pt>
                <c:pt idx="8">
                  <c:v>114.63500000000001</c:v>
                </c:pt>
                <c:pt idx="9">
                  <c:v>117.976</c:v>
                </c:pt>
                <c:pt idx="10">
                  <c:v>115.947</c:v>
                </c:pt>
                <c:pt idx="11">
                  <c:v>114.919</c:v>
                </c:pt>
                <c:pt idx="12">
                  <c:v>122.75454490810988</c:v>
                </c:pt>
                <c:pt idx="13">
                  <c:v>130.18606152656915</c:v>
                </c:pt>
                <c:pt idx="14">
                  <c:v>123.27267222580267</c:v>
                </c:pt>
                <c:pt idx="15">
                  <c:v>115.18849254134126</c:v>
                </c:pt>
              </c:numCache>
            </c:numRef>
          </c:val>
          <c:extLst>
            <c:ext xmlns:c16="http://schemas.microsoft.com/office/drawing/2014/chart" uri="{C3380CC4-5D6E-409C-BE32-E72D297353CC}">
              <c16:uniqueId val="{00000014-3D8F-4F68-9C0D-82A9C4CAE2EC}"/>
            </c:ext>
          </c:extLst>
        </c:ser>
        <c:dLbls>
          <c:showLegendKey val="0"/>
          <c:showVal val="0"/>
          <c:showCatName val="0"/>
          <c:showSerName val="0"/>
          <c:showPercent val="0"/>
          <c:showBubbleSize val="0"/>
        </c:dLbls>
        <c:gapWidth val="50"/>
        <c:axId val="407227656"/>
        <c:axId val="408154128"/>
      </c:barChart>
      <c:lineChart>
        <c:grouping val="standard"/>
        <c:varyColors val="0"/>
        <c:ser>
          <c:idx val="1"/>
          <c:order val="1"/>
          <c:tx>
            <c:strRef>
              <c:f>Sheet1!$C$1</c:f>
              <c:strCache>
                <c:ptCount val="1"/>
                <c:pt idx="0">
                  <c:v>US Census Bureau</c:v>
                </c:pt>
              </c:strCache>
            </c:strRef>
          </c:tx>
          <c:spPr>
            <a:ln w="33503">
              <a:solidFill>
                <a:srgbClr val="000000"/>
              </a:solidFill>
              <a:prstDash val="solid"/>
            </a:ln>
          </c:spPr>
          <c:marker>
            <c:symbol val="circle"/>
            <c:size val="7"/>
            <c:spPr>
              <a:solidFill>
                <a:srgbClr val="000000"/>
              </a:solidFill>
              <a:ln>
                <a:solidFill>
                  <a:srgbClr val="FFFFFF"/>
                </a:solidFill>
                <a:prstDash val="solid"/>
              </a:ln>
            </c:spPr>
          </c:marker>
          <c:dPt>
            <c:idx val="12"/>
            <c:marker>
              <c:symbol val="none"/>
            </c:marker>
            <c:bubble3D val="0"/>
            <c:extLst>
              <c:ext xmlns:c16="http://schemas.microsoft.com/office/drawing/2014/chart" uri="{C3380CC4-5D6E-409C-BE32-E72D297353CC}">
                <c16:uniqueId val="{00000015-3D8F-4F68-9C0D-82A9C4CAE2EC}"/>
              </c:ext>
            </c:extLst>
          </c:dPt>
          <c:dPt>
            <c:idx val="13"/>
            <c:marker>
              <c:symbol val="none"/>
            </c:marker>
            <c:bubble3D val="0"/>
            <c:extLst>
              <c:ext xmlns:c16="http://schemas.microsoft.com/office/drawing/2014/chart" uri="{C3380CC4-5D6E-409C-BE32-E72D297353CC}">
                <c16:uniqueId val="{00000016-3D8F-4F68-9C0D-82A9C4CAE2EC}"/>
              </c:ext>
            </c:extLst>
          </c:dPt>
          <c:dPt>
            <c:idx val="14"/>
            <c:marker>
              <c:symbol val="none"/>
            </c:marker>
            <c:bubble3D val="0"/>
            <c:extLst>
              <c:ext xmlns:c16="http://schemas.microsoft.com/office/drawing/2014/chart" uri="{C3380CC4-5D6E-409C-BE32-E72D297353CC}">
                <c16:uniqueId val="{00000017-3D8F-4F68-9C0D-82A9C4CAE2EC}"/>
              </c:ext>
            </c:extLst>
          </c:dPt>
          <c:dPt>
            <c:idx val="15"/>
            <c:marker>
              <c:symbol val="none"/>
            </c:marker>
            <c:bubble3D val="0"/>
            <c:extLst>
              <c:ext xmlns:c16="http://schemas.microsoft.com/office/drawing/2014/chart" uri="{C3380CC4-5D6E-409C-BE32-E72D297353CC}">
                <c16:uniqueId val="{00000018-3D8F-4F68-9C0D-82A9C4CAE2EC}"/>
              </c:ext>
            </c:extLst>
          </c:dPt>
          <c:cat>
            <c:strRef>
              <c:f>Sheet1!$A$2:$A$17</c:f>
              <c:strCache>
                <c:ptCount val="16"/>
                <c:pt idx="0">
                  <c:v>2008-1</c:v>
                </c:pt>
                <c:pt idx="1">
                  <c:v>2</c:v>
                </c:pt>
                <c:pt idx="2">
                  <c:v>3</c:v>
                </c:pt>
                <c:pt idx="3">
                  <c:v>4</c:v>
                </c:pt>
                <c:pt idx="4">
                  <c:v>2009-1 </c:v>
                </c:pt>
                <c:pt idx="5">
                  <c:v>2</c:v>
                </c:pt>
                <c:pt idx="6">
                  <c:v>3</c:v>
                </c:pt>
                <c:pt idx="7">
                  <c:v>4</c:v>
                </c:pt>
                <c:pt idx="8">
                  <c:v>2010-1</c:v>
                </c:pt>
                <c:pt idx="9">
                  <c:v>2</c:v>
                </c:pt>
                <c:pt idx="10">
                  <c:v>3</c:v>
                </c:pt>
                <c:pt idx="11">
                  <c:v>4</c:v>
                </c:pt>
                <c:pt idx="12">
                  <c:v>2011-1</c:v>
                </c:pt>
                <c:pt idx="13">
                  <c:v>2</c:v>
                </c:pt>
                <c:pt idx="14">
                  <c:v>3</c:v>
                </c:pt>
                <c:pt idx="15">
                  <c:v>4</c:v>
                </c:pt>
              </c:strCache>
            </c:strRef>
          </c:cat>
          <c:val>
            <c:numRef>
              <c:f>Sheet1!$C$2:$C$17</c:f>
              <c:numCache>
                <c:formatCode>General</c:formatCode>
                <c:ptCount val="16"/>
                <c:pt idx="0">
                  <c:v>-9.3255614606548964E-2</c:v>
                </c:pt>
                <c:pt idx="1">
                  <c:v>-0.13973168779459955</c:v>
                </c:pt>
                <c:pt idx="2">
                  <c:v>-0.16139771671128744</c:v>
                </c:pt>
                <c:pt idx="3">
                  <c:v>-0.1362822697176872</c:v>
                </c:pt>
                <c:pt idx="4">
                  <c:v>-0.10600789557273149</c:v>
                </c:pt>
                <c:pt idx="5">
                  <c:v>-7.8736838756878869E-2</c:v>
                </c:pt>
                <c:pt idx="6">
                  <c:v>-7.1145002812055491E-2</c:v>
                </c:pt>
                <c:pt idx="7">
                  <c:v>-6.7469037155413525E-2</c:v>
                </c:pt>
                <c:pt idx="8">
                  <c:v>-3.0234584507101814E-2</c:v>
                </c:pt>
                <c:pt idx="9">
                  <c:v>1.8377687812373145E-2</c:v>
                </c:pt>
                <c:pt idx="10">
                  <c:v>3.2420351539543812E-2</c:v>
                </c:pt>
                <c:pt idx="11">
                  <c:v>2.5714489726699874E-2</c:v>
                </c:pt>
                <c:pt idx="12">
                  <c:v>7.0829545148600959E-2</c:v>
                </c:pt>
                <c:pt idx="13">
                  <c:v>0.10349614774673799</c:v>
                </c:pt>
                <c:pt idx="14">
                  <c:v>6.3181214052995482E-2</c:v>
                </c:pt>
                <c:pt idx="15">
                  <c:v>2.3450651445040549E-3</c:v>
                </c:pt>
              </c:numCache>
            </c:numRef>
          </c:val>
          <c:smooth val="1"/>
          <c:extLst>
            <c:ext xmlns:c16="http://schemas.microsoft.com/office/drawing/2014/chart" uri="{C3380CC4-5D6E-409C-BE32-E72D297353CC}">
              <c16:uniqueId val="{00000019-3D8F-4F68-9C0D-82A9C4CAE2EC}"/>
            </c:ext>
          </c:extLst>
        </c:ser>
        <c:ser>
          <c:idx val="3"/>
          <c:order val="2"/>
          <c:tx>
            <c:strRef>
              <c:f>Sheet1!$D$1</c:f>
              <c:strCache>
                <c:ptCount val="1"/>
                <c:pt idx="0">
                  <c:v>LIRA</c:v>
                </c:pt>
              </c:strCache>
            </c:strRef>
          </c:tx>
          <c:spPr>
            <a:ln w="33503">
              <a:solidFill>
                <a:srgbClr val="000000"/>
              </a:solidFill>
              <a:prstDash val="solid"/>
            </a:ln>
          </c:spPr>
          <c:marker>
            <c:symbol val="triangle"/>
            <c:size val="7"/>
            <c:spPr>
              <a:solidFill>
                <a:srgbClr val="000000"/>
              </a:solidFill>
              <a:ln>
                <a:solidFill>
                  <a:srgbClr val="000000"/>
                </a:solidFill>
                <a:prstDash val="solid"/>
              </a:ln>
            </c:spPr>
          </c:marker>
          <c:dPt>
            <c:idx val="0"/>
            <c:marker>
              <c:symbol val="none"/>
            </c:marker>
            <c:bubble3D val="0"/>
            <c:extLst>
              <c:ext xmlns:c16="http://schemas.microsoft.com/office/drawing/2014/chart" uri="{C3380CC4-5D6E-409C-BE32-E72D297353CC}">
                <c16:uniqueId val="{0000001A-3D8F-4F68-9C0D-82A9C4CAE2EC}"/>
              </c:ext>
            </c:extLst>
          </c:dPt>
          <c:dPt>
            <c:idx val="1"/>
            <c:marker>
              <c:symbol val="none"/>
            </c:marker>
            <c:bubble3D val="0"/>
            <c:extLst>
              <c:ext xmlns:c16="http://schemas.microsoft.com/office/drawing/2014/chart" uri="{C3380CC4-5D6E-409C-BE32-E72D297353CC}">
                <c16:uniqueId val="{0000001B-3D8F-4F68-9C0D-82A9C4CAE2EC}"/>
              </c:ext>
            </c:extLst>
          </c:dPt>
          <c:dPt>
            <c:idx val="2"/>
            <c:marker>
              <c:symbol val="none"/>
            </c:marker>
            <c:bubble3D val="0"/>
            <c:extLst>
              <c:ext xmlns:c16="http://schemas.microsoft.com/office/drawing/2014/chart" uri="{C3380CC4-5D6E-409C-BE32-E72D297353CC}">
                <c16:uniqueId val="{0000001C-3D8F-4F68-9C0D-82A9C4CAE2EC}"/>
              </c:ext>
            </c:extLst>
          </c:dPt>
          <c:dPt>
            <c:idx val="3"/>
            <c:marker>
              <c:symbol val="none"/>
            </c:marker>
            <c:bubble3D val="0"/>
            <c:extLst>
              <c:ext xmlns:c16="http://schemas.microsoft.com/office/drawing/2014/chart" uri="{C3380CC4-5D6E-409C-BE32-E72D297353CC}">
                <c16:uniqueId val="{0000001D-3D8F-4F68-9C0D-82A9C4CAE2EC}"/>
              </c:ext>
            </c:extLst>
          </c:dPt>
          <c:dPt>
            <c:idx val="4"/>
            <c:marker>
              <c:symbol val="none"/>
            </c:marker>
            <c:bubble3D val="0"/>
            <c:extLst>
              <c:ext xmlns:c16="http://schemas.microsoft.com/office/drawing/2014/chart" uri="{C3380CC4-5D6E-409C-BE32-E72D297353CC}">
                <c16:uniqueId val="{0000001E-3D8F-4F68-9C0D-82A9C4CAE2EC}"/>
              </c:ext>
            </c:extLst>
          </c:dPt>
          <c:dPt>
            <c:idx val="5"/>
            <c:marker>
              <c:symbol val="none"/>
            </c:marker>
            <c:bubble3D val="0"/>
            <c:extLst>
              <c:ext xmlns:c16="http://schemas.microsoft.com/office/drawing/2014/chart" uri="{C3380CC4-5D6E-409C-BE32-E72D297353CC}">
                <c16:uniqueId val="{0000001F-3D8F-4F68-9C0D-82A9C4CAE2EC}"/>
              </c:ext>
            </c:extLst>
          </c:dPt>
          <c:dPt>
            <c:idx val="6"/>
            <c:marker>
              <c:symbol val="none"/>
            </c:marker>
            <c:bubble3D val="0"/>
            <c:extLst>
              <c:ext xmlns:c16="http://schemas.microsoft.com/office/drawing/2014/chart" uri="{C3380CC4-5D6E-409C-BE32-E72D297353CC}">
                <c16:uniqueId val="{00000020-3D8F-4F68-9C0D-82A9C4CAE2EC}"/>
              </c:ext>
            </c:extLst>
          </c:dPt>
          <c:dPt>
            <c:idx val="7"/>
            <c:marker>
              <c:symbol val="none"/>
            </c:marker>
            <c:bubble3D val="0"/>
            <c:extLst>
              <c:ext xmlns:c16="http://schemas.microsoft.com/office/drawing/2014/chart" uri="{C3380CC4-5D6E-409C-BE32-E72D297353CC}">
                <c16:uniqueId val="{00000021-3D8F-4F68-9C0D-82A9C4CAE2EC}"/>
              </c:ext>
            </c:extLst>
          </c:dPt>
          <c:dPt>
            <c:idx val="8"/>
            <c:marker>
              <c:symbol val="none"/>
            </c:marker>
            <c:bubble3D val="0"/>
            <c:extLst>
              <c:ext xmlns:c16="http://schemas.microsoft.com/office/drawing/2014/chart" uri="{C3380CC4-5D6E-409C-BE32-E72D297353CC}">
                <c16:uniqueId val="{00000022-3D8F-4F68-9C0D-82A9C4CAE2EC}"/>
              </c:ext>
            </c:extLst>
          </c:dPt>
          <c:dPt>
            <c:idx val="9"/>
            <c:marker>
              <c:symbol val="none"/>
            </c:marker>
            <c:bubble3D val="0"/>
            <c:extLst>
              <c:ext xmlns:c16="http://schemas.microsoft.com/office/drawing/2014/chart" uri="{C3380CC4-5D6E-409C-BE32-E72D297353CC}">
                <c16:uniqueId val="{00000023-3D8F-4F68-9C0D-82A9C4CAE2EC}"/>
              </c:ext>
            </c:extLst>
          </c:dPt>
          <c:dPt>
            <c:idx val="10"/>
            <c:marker>
              <c:symbol val="none"/>
            </c:marker>
            <c:bubble3D val="0"/>
            <c:extLst>
              <c:ext xmlns:c16="http://schemas.microsoft.com/office/drawing/2014/chart" uri="{C3380CC4-5D6E-409C-BE32-E72D297353CC}">
                <c16:uniqueId val="{00000024-3D8F-4F68-9C0D-82A9C4CAE2EC}"/>
              </c:ext>
            </c:extLst>
          </c:dPt>
          <c:dPt>
            <c:idx val="11"/>
            <c:marker>
              <c:symbol val="none"/>
            </c:marker>
            <c:bubble3D val="0"/>
            <c:extLst>
              <c:ext xmlns:c16="http://schemas.microsoft.com/office/drawing/2014/chart" uri="{C3380CC4-5D6E-409C-BE32-E72D297353CC}">
                <c16:uniqueId val="{00000025-3D8F-4F68-9C0D-82A9C4CAE2EC}"/>
              </c:ext>
            </c:extLst>
          </c:dPt>
          <c:dLbls>
            <c:dLbl>
              <c:idx val="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3D8F-4F68-9C0D-82A9C4CAE2EC}"/>
                </c:ext>
              </c:extLst>
            </c:dLbl>
            <c:dLbl>
              <c:idx val="6"/>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3D8F-4F68-9C0D-82A9C4CAE2EC}"/>
                </c:ext>
              </c:extLst>
            </c:dLbl>
            <c:dLbl>
              <c:idx val="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3D8F-4F68-9C0D-82A9C4CAE2EC}"/>
                </c:ext>
              </c:extLst>
            </c:dLbl>
            <c:dLbl>
              <c:idx val="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3D8F-4F68-9C0D-82A9C4CAE2EC}"/>
                </c:ext>
              </c:extLst>
            </c:dLbl>
            <c:dLbl>
              <c:idx val="9"/>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3D8F-4F68-9C0D-82A9C4CAE2EC}"/>
                </c:ext>
              </c:extLst>
            </c:dLbl>
            <c:dLbl>
              <c:idx val="1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3D8F-4F68-9C0D-82A9C4CAE2EC}"/>
                </c:ext>
              </c:extLst>
            </c:dLbl>
            <c:dLbl>
              <c:idx val="11"/>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3D8F-4F68-9C0D-82A9C4CAE2EC}"/>
                </c:ext>
              </c:extLst>
            </c:dLbl>
            <c:dLbl>
              <c:idx val="1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3D8F-4F68-9C0D-82A9C4CAE2EC}"/>
                </c:ext>
              </c:extLst>
            </c:dLbl>
            <c:dLbl>
              <c:idx val="13"/>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3D8F-4F68-9C0D-82A9C4CAE2EC}"/>
                </c:ext>
              </c:extLst>
            </c:dLbl>
            <c:dLbl>
              <c:idx val="1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3D8F-4F68-9C0D-82A9C4CAE2EC}"/>
                </c:ext>
              </c:extLst>
            </c:dLbl>
            <c:dLbl>
              <c:idx val="1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3D8F-4F68-9C0D-82A9C4CAE2EC}"/>
                </c:ext>
              </c:extLst>
            </c:dLbl>
            <c:numFmt formatCode="0.0%" sourceLinked="0"/>
            <c:spPr>
              <a:noFill/>
              <a:ln w="33503">
                <a:noFill/>
              </a:ln>
            </c:spPr>
            <c:txPr>
              <a:bodyPr/>
              <a:lstStyle/>
              <a:p>
                <a:pPr>
                  <a:defRPr sz="1000" b="1" i="0" u="none" strike="noStrike" baseline="0">
                    <a:solidFill>
                      <a:srgbClr val="000000"/>
                    </a:solidFill>
                    <a:latin typeface="Arial"/>
                    <a:ea typeface="Arial"/>
                    <a:cs typeface="Aria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2008-1</c:v>
                </c:pt>
                <c:pt idx="1">
                  <c:v>2</c:v>
                </c:pt>
                <c:pt idx="2">
                  <c:v>3</c:v>
                </c:pt>
                <c:pt idx="3">
                  <c:v>4</c:v>
                </c:pt>
                <c:pt idx="4">
                  <c:v>2009-1 </c:v>
                </c:pt>
                <c:pt idx="5">
                  <c:v>2</c:v>
                </c:pt>
                <c:pt idx="6">
                  <c:v>3</c:v>
                </c:pt>
                <c:pt idx="7">
                  <c:v>4</c:v>
                </c:pt>
                <c:pt idx="8">
                  <c:v>2010-1</c:v>
                </c:pt>
                <c:pt idx="9">
                  <c:v>2</c:v>
                </c:pt>
                <c:pt idx="10">
                  <c:v>3</c:v>
                </c:pt>
                <c:pt idx="11">
                  <c:v>4</c:v>
                </c:pt>
                <c:pt idx="12">
                  <c:v>2011-1</c:v>
                </c:pt>
                <c:pt idx="13">
                  <c:v>2</c:v>
                </c:pt>
                <c:pt idx="14">
                  <c:v>3</c:v>
                </c:pt>
                <c:pt idx="15">
                  <c:v>4</c:v>
                </c:pt>
              </c:strCache>
            </c:strRef>
          </c:cat>
          <c:val>
            <c:numRef>
              <c:f>Sheet1!$D$2:$D$17</c:f>
              <c:numCache>
                <c:formatCode>General</c:formatCode>
                <c:ptCount val="16"/>
                <c:pt idx="0">
                  <c:v>-9.3255614606548964E-2</c:v>
                </c:pt>
                <c:pt idx="1">
                  <c:v>-0.13973168779459955</c:v>
                </c:pt>
                <c:pt idx="2">
                  <c:v>-0.16139771671128744</c:v>
                </c:pt>
                <c:pt idx="3">
                  <c:v>-0.1362822697176872</c:v>
                </c:pt>
                <c:pt idx="4">
                  <c:v>-0.10600789557273149</c:v>
                </c:pt>
                <c:pt idx="5">
                  <c:v>-7.8736838756878869E-2</c:v>
                </c:pt>
                <c:pt idx="6">
                  <c:v>-7.1145002812055491E-2</c:v>
                </c:pt>
                <c:pt idx="7">
                  <c:v>-6.7469037155413525E-2</c:v>
                </c:pt>
                <c:pt idx="8">
                  <c:v>-3.0234584507101814E-2</c:v>
                </c:pt>
                <c:pt idx="9">
                  <c:v>1.8377687812373145E-2</c:v>
                </c:pt>
                <c:pt idx="10">
                  <c:v>3.2420351539543812E-2</c:v>
                </c:pt>
                <c:pt idx="11">
                  <c:v>2.5714489726699874E-2</c:v>
                </c:pt>
                <c:pt idx="12">
                  <c:v>7.0829545148600959E-2</c:v>
                </c:pt>
                <c:pt idx="13">
                  <c:v>0.10349614774673799</c:v>
                </c:pt>
                <c:pt idx="14">
                  <c:v>6.3181214052995482E-2</c:v>
                </c:pt>
                <c:pt idx="15">
                  <c:v>2.3450651445040549E-3</c:v>
                </c:pt>
              </c:numCache>
            </c:numRef>
          </c:val>
          <c:smooth val="1"/>
          <c:extLst>
            <c:ext xmlns:c16="http://schemas.microsoft.com/office/drawing/2014/chart" uri="{C3380CC4-5D6E-409C-BE32-E72D297353CC}">
              <c16:uniqueId val="{0000002A-3D8F-4F68-9C0D-82A9C4CAE2EC}"/>
            </c:ext>
          </c:extLst>
        </c:ser>
        <c:dLbls>
          <c:showLegendKey val="0"/>
          <c:showVal val="0"/>
          <c:showCatName val="0"/>
          <c:showSerName val="0"/>
          <c:showPercent val="0"/>
          <c:showBubbleSize val="0"/>
        </c:dLbls>
        <c:marker val="1"/>
        <c:smooth val="0"/>
        <c:axId val="408154520"/>
        <c:axId val="408154912"/>
      </c:lineChart>
      <c:catAx>
        <c:axId val="407227656"/>
        <c:scaling>
          <c:orientation val="minMax"/>
        </c:scaling>
        <c:delete val="0"/>
        <c:axPos val="b"/>
        <c:numFmt formatCode="General" sourceLinked="1"/>
        <c:majorTickMark val="cross"/>
        <c:minorTickMark val="none"/>
        <c:tickLblPos val="nextTo"/>
        <c:spPr>
          <a:ln w="4188">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408154128"/>
        <c:crosses val="autoZero"/>
        <c:auto val="0"/>
        <c:lblAlgn val="ctr"/>
        <c:lblOffset val="100"/>
        <c:tickLblSkip val="1"/>
        <c:tickMarkSkip val="1"/>
        <c:noMultiLvlLbl val="0"/>
      </c:catAx>
      <c:valAx>
        <c:axId val="408154128"/>
        <c:scaling>
          <c:orientation val="minMax"/>
          <c:max val="140"/>
          <c:min val="100"/>
        </c:scaling>
        <c:delete val="0"/>
        <c:axPos val="l"/>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7227656"/>
        <c:crosses val="autoZero"/>
        <c:crossBetween val="between"/>
        <c:majorUnit val="10"/>
        <c:minorUnit val="5"/>
      </c:valAx>
      <c:catAx>
        <c:axId val="408154520"/>
        <c:scaling>
          <c:orientation val="minMax"/>
        </c:scaling>
        <c:delete val="1"/>
        <c:axPos val="b"/>
        <c:numFmt formatCode="General" sourceLinked="1"/>
        <c:majorTickMark val="out"/>
        <c:minorTickMark val="none"/>
        <c:tickLblPos val="none"/>
        <c:crossAx val="408154912"/>
        <c:crosses val="autoZero"/>
        <c:auto val="0"/>
        <c:lblAlgn val="ctr"/>
        <c:lblOffset val="100"/>
        <c:noMultiLvlLbl val="0"/>
      </c:catAx>
      <c:valAx>
        <c:axId val="408154912"/>
        <c:scaling>
          <c:orientation val="minMax"/>
          <c:max val="0.2"/>
          <c:min val="-0.30000000000000032"/>
        </c:scaling>
        <c:delete val="0"/>
        <c:axPos val="r"/>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8154520"/>
        <c:crosses val="max"/>
        <c:crossBetween val="between"/>
      </c:valAx>
      <c:spPr>
        <a:noFill/>
        <a:ln w="33503">
          <a:noFill/>
        </a:ln>
      </c:spPr>
    </c:plotArea>
    <c:legend>
      <c:legendPos val="b"/>
      <c:legendEntry>
        <c:idx val="0"/>
        <c:delete val="1"/>
      </c:legendEntry>
      <c:layout>
        <c:manualLayout>
          <c:xMode val="edge"/>
          <c:yMode val="edge"/>
          <c:x val="5.7873485868102433E-2"/>
          <c:y val="0.92899408284023666"/>
          <c:w val="0.87213997308210123"/>
          <c:h val="6.5088757396449773E-2"/>
        </c:manualLayout>
      </c:layout>
      <c:overlay val="0"/>
      <c:spPr>
        <a:noFill/>
        <a:ln w="33503">
          <a:noFill/>
        </a:ln>
      </c:spPr>
      <c:txPr>
        <a:bodyPr/>
        <a:lstStyle/>
        <a:p>
          <a:pPr>
            <a:defRPr sz="1400" b="1" i="0" u="none" strike="noStrike" baseline="0">
              <a:solidFill>
                <a:srgbClr val="000000"/>
              </a:solidFill>
              <a:latin typeface="Arial"/>
              <a:ea typeface="Arial"/>
              <a:cs typeface="Arial"/>
            </a:defRPr>
          </a:pPr>
          <a:endParaRPr lang="en-US"/>
        </a:p>
      </c:txPr>
    </c:legend>
    <c:plotVisOnly val="1"/>
    <c:dispBlanksAs val="gap"/>
    <c:showDLblsOverMax val="0"/>
  </c:chart>
  <c:spPr>
    <a:noFill/>
    <a:ln>
      <a:noFill/>
    </a:ln>
  </c:spPr>
  <c:txPr>
    <a:bodyPr/>
    <a:lstStyle/>
    <a:p>
      <a:pPr>
        <a:defRPr sz="1319" b="0" i="0" u="none" strike="noStrike" baseline="0">
          <a:solidFill>
            <a:srgbClr val="000000"/>
          </a:solidFill>
          <a:latin typeface="Arial"/>
          <a:ea typeface="Arial"/>
          <a:cs typeface="Arial"/>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565275908479183E-2"/>
          <c:y val="6.2130177514792898E-2"/>
          <c:w val="0.87886944818304458"/>
          <c:h val="0.75443786982248517"/>
        </c:manualLayout>
      </c:layout>
      <c:barChart>
        <c:barDir val="col"/>
        <c:grouping val="clustered"/>
        <c:varyColors val="0"/>
        <c:ser>
          <c:idx val="0"/>
          <c:order val="0"/>
          <c:tx>
            <c:strRef>
              <c:f>Sheet1!$B$1</c:f>
              <c:strCache>
                <c:ptCount val="1"/>
                <c:pt idx="0">
                  <c:v>C-30 4QTotal</c:v>
                </c:pt>
              </c:strCache>
            </c:strRef>
          </c:tx>
          <c:spPr>
            <a:solidFill>
              <a:schemeClr val="bg1">
                <a:lumMod val="75000"/>
              </a:schemeClr>
            </a:solidFill>
            <a:ln w="33503">
              <a:noFill/>
            </a:ln>
          </c:spPr>
          <c:invertIfNegative val="0"/>
          <c:dPt>
            <c:idx val="0"/>
            <c:invertIfNegative val="0"/>
            <c:bubble3D val="0"/>
            <c:extLst>
              <c:ext xmlns:c16="http://schemas.microsoft.com/office/drawing/2014/chart" uri="{C3380CC4-5D6E-409C-BE32-E72D297353CC}">
                <c16:uniqueId val="{00000000-18BB-48FD-A250-D3981CEFFB5A}"/>
              </c:ext>
            </c:extLst>
          </c:dPt>
          <c:dPt>
            <c:idx val="1"/>
            <c:invertIfNegative val="0"/>
            <c:bubble3D val="0"/>
            <c:extLst>
              <c:ext xmlns:c16="http://schemas.microsoft.com/office/drawing/2014/chart" uri="{C3380CC4-5D6E-409C-BE32-E72D297353CC}">
                <c16:uniqueId val="{00000001-18BB-48FD-A250-D3981CEFFB5A}"/>
              </c:ext>
            </c:extLst>
          </c:dPt>
          <c:dPt>
            <c:idx val="2"/>
            <c:invertIfNegative val="0"/>
            <c:bubble3D val="0"/>
            <c:extLst>
              <c:ext xmlns:c16="http://schemas.microsoft.com/office/drawing/2014/chart" uri="{C3380CC4-5D6E-409C-BE32-E72D297353CC}">
                <c16:uniqueId val="{00000002-18BB-48FD-A250-D3981CEFFB5A}"/>
              </c:ext>
            </c:extLst>
          </c:dPt>
          <c:dPt>
            <c:idx val="3"/>
            <c:invertIfNegative val="0"/>
            <c:bubble3D val="0"/>
            <c:extLst>
              <c:ext xmlns:c16="http://schemas.microsoft.com/office/drawing/2014/chart" uri="{C3380CC4-5D6E-409C-BE32-E72D297353CC}">
                <c16:uniqueId val="{00000003-18BB-48FD-A250-D3981CEFFB5A}"/>
              </c:ext>
            </c:extLst>
          </c:dPt>
          <c:dPt>
            <c:idx val="4"/>
            <c:invertIfNegative val="0"/>
            <c:bubble3D val="0"/>
            <c:extLst>
              <c:ext xmlns:c16="http://schemas.microsoft.com/office/drawing/2014/chart" uri="{C3380CC4-5D6E-409C-BE32-E72D297353CC}">
                <c16:uniqueId val="{00000004-18BB-48FD-A250-D3981CEFFB5A}"/>
              </c:ext>
            </c:extLst>
          </c:dPt>
          <c:dPt>
            <c:idx val="5"/>
            <c:invertIfNegative val="0"/>
            <c:bubble3D val="0"/>
            <c:extLst>
              <c:ext xmlns:c16="http://schemas.microsoft.com/office/drawing/2014/chart" uri="{C3380CC4-5D6E-409C-BE32-E72D297353CC}">
                <c16:uniqueId val="{00000005-18BB-48FD-A250-D3981CEFFB5A}"/>
              </c:ext>
            </c:extLst>
          </c:dPt>
          <c:dPt>
            <c:idx val="6"/>
            <c:invertIfNegative val="0"/>
            <c:bubble3D val="0"/>
            <c:extLst>
              <c:ext xmlns:c16="http://schemas.microsoft.com/office/drawing/2014/chart" uri="{C3380CC4-5D6E-409C-BE32-E72D297353CC}">
                <c16:uniqueId val="{00000006-18BB-48FD-A250-D3981CEFFB5A}"/>
              </c:ext>
            </c:extLst>
          </c:dPt>
          <c:dPt>
            <c:idx val="7"/>
            <c:invertIfNegative val="0"/>
            <c:bubble3D val="0"/>
            <c:extLst>
              <c:ext xmlns:c16="http://schemas.microsoft.com/office/drawing/2014/chart" uri="{C3380CC4-5D6E-409C-BE32-E72D297353CC}">
                <c16:uniqueId val="{00000007-18BB-48FD-A250-D3981CEFFB5A}"/>
              </c:ext>
            </c:extLst>
          </c:dPt>
          <c:dPt>
            <c:idx val="8"/>
            <c:invertIfNegative val="0"/>
            <c:bubble3D val="0"/>
            <c:extLst>
              <c:ext xmlns:c16="http://schemas.microsoft.com/office/drawing/2014/chart" uri="{C3380CC4-5D6E-409C-BE32-E72D297353CC}">
                <c16:uniqueId val="{00000008-18BB-48FD-A250-D3981CEFFB5A}"/>
              </c:ext>
            </c:extLst>
          </c:dPt>
          <c:dPt>
            <c:idx val="9"/>
            <c:invertIfNegative val="0"/>
            <c:bubble3D val="0"/>
            <c:extLst>
              <c:ext xmlns:c16="http://schemas.microsoft.com/office/drawing/2014/chart" uri="{C3380CC4-5D6E-409C-BE32-E72D297353CC}">
                <c16:uniqueId val="{00000009-18BB-48FD-A250-D3981CEFFB5A}"/>
              </c:ext>
            </c:extLst>
          </c:dPt>
          <c:dPt>
            <c:idx val="10"/>
            <c:invertIfNegative val="0"/>
            <c:bubble3D val="0"/>
            <c:extLst>
              <c:ext xmlns:c16="http://schemas.microsoft.com/office/drawing/2014/chart" uri="{C3380CC4-5D6E-409C-BE32-E72D297353CC}">
                <c16:uniqueId val="{0000000A-18BB-48FD-A250-D3981CEFFB5A}"/>
              </c:ext>
            </c:extLst>
          </c:dPt>
          <c:dPt>
            <c:idx val="11"/>
            <c:invertIfNegative val="0"/>
            <c:bubble3D val="0"/>
            <c:extLst>
              <c:ext xmlns:c16="http://schemas.microsoft.com/office/drawing/2014/chart" uri="{C3380CC4-5D6E-409C-BE32-E72D297353CC}">
                <c16:uniqueId val="{0000000B-18BB-48FD-A250-D3981CEFFB5A}"/>
              </c:ext>
            </c:extLst>
          </c:dPt>
          <c:dPt>
            <c:idx val="12"/>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D-18BB-48FD-A250-D3981CEFFB5A}"/>
              </c:ext>
            </c:extLst>
          </c:dPt>
          <c:dPt>
            <c:idx val="13"/>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F-18BB-48FD-A250-D3981CEFFB5A}"/>
              </c:ext>
            </c:extLst>
          </c:dPt>
          <c:dPt>
            <c:idx val="14"/>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1-18BB-48FD-A250-D3981CEFFB5A}"/>
              </c:ext>
            </c:extLst>
          </c:dPt>
          <c:dPt>
            <c:idx val="15"/>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3-18BB-48FD-A250-D3981CEFFB5A}"/>
              </c:ext>
            </c:extLst>
          </c:dPt>
          <c:dLbls>
            <c:dLbl>
              <c:idx val="13"/>
              <c:layout>
                <c:manualLayout>
                  <c:x val="-9.9433879579927044E-17"/>
                  <c:y val="1.189591078066914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18BB-48FD-A250-D3981CEFFB5A}"/>
                </c:ext>
              </c:extLst>
            </c:dLbl>
            <c:dLbl>
              <c:idx val="14"/>
              <c:layout>
                <c:manualLayout>
                  <c:x val="1.3559322033897341E-3"/>
                  <c:y val="1.189591078066914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18BB-48FD-A250-D3981CEFFB5A}"/>
                </c:ext>
              </c:extLst>
            </c:dLbl>
            <c:numFmt formatCode="\$#,##0.0" sourceLinked="0"/>
            <c:spPr>
              <a:noFill/>
              <a:ln w="33503">
                <a:noFill/>
              </a:ln>
            </c:spPr>
            <c:txPr>
              <a:bodyPr/>
              <a:lstStyle/>
              <a:p>
                <a:pPr>
                  <a:defRPr sz="900" b="0" i="0" u="none" strike="noStrike" baseline="0">
                    <a:solidFill>
                      <a:srgbClr val="000000"/>
                    </a:solidFill>
                    <a:latin typeface="Arial"/>
                    <a:ea typeface="Arial"/>
                    <a:cs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c:v>
                </c:pt>
                <c:pt idx="1">
                  <c:v>3</c:v>
                </c:pt>
                <c:pt idx="2">
                  <c:v>4</c:v>
                </c:pt>
                <c:pt idx="3">
                  <c:v>2009-1 </c:v>
                </c:pt>
                <c:pt idx="4">
                  <c:v>2</c:v>
                </c:pt>
                <c:pt idx="5">
                  <c:v>3</c:v>
                </c:pt>
                <c:pt idx="6">
                  <c:v>4</c:v>
                </c:pt>
                <c:pt idx="7">
                  <c:v>2010-1</c:v>
                </c:pt>
                <c:pt idx="8">
                  <c:v>2</c:v>
                </c:pt>
                <c:pt idx="9">
                  <c:v>3</c:v>
                </c:pt>
                <c:pt idx="10">
                  <c:v>4</c:v>
                </c:pt>
                <c:pt idx="11">
                  <c:v>2011-1</c:v>
                </c:pt>
                <c:pt idx="12">
                  <c:v>2</c:v>
                </c:pt>
                <c:pt idx="13">
                  <c:v>3</c:v>
                </c:pt>
                <c:pt idx="14">
                  <c:v>4</c:v>
                </c:pt>
                <c:pt idx="15">
                  <c:v>2012-1</c:v>
                </c:pt>
              </c:strCache>
            </c:strRef>
          </c:cat>
          <c:val>
            <c:numRef>
              <c:f>Sheet1!$B$2:$B$17</c:f>
              <c:numCache>
                <c:formatCode>0.0</c:formatCode>
                <c:ptCount val="16"/>
                <c:pt idx="0">
                  <c:v>125.748</c:v>
                </c:pt>
                <c:pt idx="1">
                  <c:v>120.908</c:v>
                </c:pt>
                <c:pt idx="2">
                  <c:v>120.14400000000001</c:v>
                </c:pt>
                <c:pt idx="3">
                  <c:v>118.30800000000001</c:v>
                </c:pt>
                <c:pt idx="4">
                  <c:v>115.732</c:v>
                </c:pt>
                <c:pt idx="5">
                  <c:v>111.754</c:v>
                </c:pt>
                <c:pt idx="6">
                  <c:v>112.041</c:v>
                </c:pt>
                <c:pt idx="7">
                  <c:v>113.39100000000001</c:v>
                </c:pt>
                <c:pt idx="8">
                  <c:v>114.458</c:v>
                </c:pt>
                <c:pt idx="9">
                  <c:v>112.873</c:v>
                </c:pt>
                <c:pt idx="10">
                  <c:v>111.565</c:v>
                </c:pt>
                <c:pt idx="11">
                  <c:v>110.845</c:v>
                </c:pt>
                <c:pt idx="12">
                  <c:v>115.90819718156298</c:v>
                </c:pt>
                <c:pt idx="13">
                  <c:v>118.26759926685702</c:v>
                </c:pt>
                <c:pt idx="14">
                  <c:v>110.78277833933235</c:v>
                </c:pt>
                <c:pt idx="15">
                  <c:v>106.45774841989343</c:v>
                </c:pt>
              </c:numCache>
            </c:numRef>
          </c:val>
          <c:extLst>
            <c:ext xmlns:c16="http://schemas.microsoft.com/office/drawing/2014/chart" uri="{C3380CC4-5D6E-409C-BE32-E72D297353CC}">
              <c16:uniqueId val="{00000014-18BB-48FD-A250-D3981CEFFB5A}"/>
            </c:ext>
          </c:extLst>
        </c:ser>
        <c:dLbls>
          <c:showLegendKey val="0"/>
          <c:showVal val="0"/>
          <c:showCatName val="0"/>
          <c:showSerName val="0"/>
          <c:showPercent val="0"/>
          <c:showBubbleSize val="0"/>
        </c:dLbls>
        <c:gapWidth val="50"/>
        <c:axId val="408156872"/>
        <c:axId val="408157264"/>
      </c:barChart>
      <c:lineChart>
        <c:grouping val="standard"/>
        <c:varyColors val="0"/>
        <c:ser>
          <c:idx val="1"/>
          <c:order val="1"/>
          <c:tx>
            <c:strRef>
              <c:f>Sheet1!$C$1</c:f>
              <c:strCache>
                <c:ptCount val="1"/>
                <c:pt idx="0">
                  <c:v>US Census Bureau</c:v>
                </c:pt>
              </c:strCache>
            </c:strRef>
          </c:tx>
          <c:spPr>
            <a:ln w="33503">
              <a:solidFill>
                <a:srgbClr val="000000"/>
              </a:solidFill>
              <a:prstDash val="solid"/>
            </a:ln>
          </c:spPr>
          <c:marker>
            <c:symbol val="circle"/>
            <c:size val="7"/>
            <c:spPr>
              <a:solidFill>
                <a:srgbClr val="000000"/>
              </a:solidFill>
              <a:ln>
                <a:solidFill>
                  <a:srgbClr val="FFFFFF"/>
                </a:solidFill>
                <a:prstDash val="solid"/>
              </a:ln>
            </c:spPr>
          </c:marker>
          <c:dPt>
            <c:idx val="12"/>
            <c:marker>
              <c:symbol val="none"/>
            </c:marker>
            <c:bubble3D val="0"/>
            <c:extLst>
              <c:ext xmlns:c16="http://schemas.microsoft.com/office/drawing/2014/chart" uri="{C3380CC4-5D6E-409C-BE32-E72D297353CC}">
                <c16:uniqueId val="{00000015-18BB-48FD-A250-D3981CEFFB5A}"/>
              </c:ext>
            </c:extLst>
          </c:dPt>
          <c:dPt>
            <c:idx val="13"/>
            <c:marker>
              <c:symbol val="none"/>
            </c:marker>
            <c:bubble3D val="0"/>
            <c:extLst>
              <c:ext xmlns:c16="http://schemas.microsoft.com/office/drawing/2014/chart" uri="{C3380CC4-5D6E-409C-BE32-E72D297353CC}">
                <c16:uniqueId val="{00000016-18BB-48FD-A250-D3981CEFFB5A}"/>
              </c:ext>
            </c:extLst>
          </c:dPt>
          <c:dPt>
            <c:idx val="14"/>
            <c:marker>
              <c:symbol val="none"/>
            </c:marker>
            <c:bubble3D val="0"/>
            <c:extLst>
              <c:ext xmlns:c16="http://schemas.microsoft.com/office/drawing/2014/chart" uri="{C3380CC4-5D6E-409C-BE32-E72D297353CC}">
                <c16:uniqueId val="{00000017-18BB-48FD-A250-D3981CEFFB5A}"/>
              </c:ext>
            </c:extLst>
          </c:dPt>
          <c:dPt>
            <c:idx val="15"/>
            <c:marker>
              <c:symbol val="none"/>
            </c:marker>
            <c:bubble3D val="0"/>
            <c:extLst>
              <c:ext xmlns:c16="http://schemas.microsoft.com/office/drawing/2014/chart" uri="{C3380CC4-5D6E-409C-BE32-E72D297353CC}">
                <c16:uniqueId val="{00000018-18BB-48FD-A250-D3981CEFFB5A}"/>
              </c:ext>
            </c:extLst>
          </c:dPt>
          <c:cat>
            <c:strRef>
              <c:f>Sheet1!$A$2:$A$17</c:f>
              <c:strCache>
                <c:ptCount val="16"/>
                <c:pt idx="0">
                  <c:v>2</c:v>
                </c:pt>
                <c:pt idx="1">
                  <c:v>3</c:v>
                </c:pt>
                <c:pt idx="2">
                  <c:v>4</c:v>
                </c:pt>
                <c:pt idx="3">
                  <c:v>2009-1 </c:v>
                </c:pt>
                <c:pt idx="4">
                  <c:v>2</c:v>
                </c:pt>
                <c:pt idx="5">
                  <c:v>3</c:v>
                </c:pt>
                <c:pt idx="6">
                  <c:v>4</c:v>
                </c:pt>
                <c:pt idx="7">
                  <c:v>2010-1</c:v>
                </c:pt>
                <c:pt idx="8">
                  <c:v>2</c:v>
                </c:pt>
                <c:pt idx="9">
                  <c:v>3</c:v>
                </c:pt>
                <c:pt idx="10">
                  <c:v>4</c:v>
                </c:pt>
                <c:pt idx="11">
                  <c:v>2011-1</c:v>
                </c:pt>
                <c:pt idx="12">
                  <c:v>2</c:v>
                </c:pt>
                <c:pt idx="13">
                  <c:v>3</c:v>
                </c:pt>
                <c:pt idx="14">
                  <c:v>4</c:v>
                </c:pt>
                <c:pt idx="15">
                  <c:v>2012-1</c:v>
                </c:pt>
              </c:strCache>
            </c:strRef>
          </c:cat>
          <c:val>
            <c:numRef>
              <c:f>Sheet1!$C$2:$C$17</c:f>
              <c:numCache>
                <c:formatCode>General</c:formatCode>
                <c:ptCount val="16"/>
                <c:pt idx="0">
                  <c:v>-0.13973168779459955</c:v>
                </c:pt>
                <c:pt idx="1">
                  <c:v>-0.16139771671128744</c:v>
                </c:pt>
                <c:pt idx="2">
                  <c:v>-0.1362822697176872</c:v>
                </c:pt>
                <c:pt idx="3">
                  <c:v>-0.10525917746887903</c:v>
                </c:pt>
                <c:pt idx="4">
                  <c:v>-7.9651366224512521E-2</c:v>
                </c:pt>
                <c:pt idx="5">
                  <c:v>-7.5710457537962794E-2</c:v>
                </c:pt>
                <c:pt idx="6">
                  <c:v>-6.7444067119456608E-2</c:v>
                </c:pt>
                <c:pt idx="7">
                  <c:v>-4.1561010244446694E-2</c:v>
                </c:pt>
                <c:pt idx="8">
                  <c:v>-1.1008191338609863E-2</c:v>
                </c:pt>
                <c:pt idx="9">
                  <c:v>1.0013064409327699E-2</c:v>
                </c:pt>
                <c:pt idx="10">
                  <c:v>-4.2484447657553659E-3</c:v>
                </c:pt>
                <c:pt idx="11">
                  <c:v>-2.2453281124604207E-2</c:v>
                </c:pt>
                <c:pt idx="12">
                  <c:v>1.2670125125050113E-2</c:v>
                </c:pt>
                <c:pt idx="13">
                  <c:v>4.7793531374704434E-2</c:v>
                </c:pt>
                <c:pt idx="14">
                  <c:v>-7.011353566688916E-3</c:v>
                </c:pt>
                <c:pt idx="15">
                  <c:v>-3.9580058460973122E-2</c:v>
                </c:pt>
              </c:numCache>
            </c:numRef>
          </c:val>
          <c:smooth val="1"/>
          <c:extLst>
            <c:ext xmlns:c16="http://schemas.microsoft.com/office/drawing/2014/chart" uri="{C3380CC4-5D6E-409C-BE32-E72D297353CC}">
              <c16:uniqueId val="{00000019-18BB-48FD-A250-D3981CEFFB5A}"/>
            </c:ext>
          </c:extLst>
        </c:ser>
        <c:ser>
          <c:idx val="3"/>
          <c:order val="2"/>
          <c:tx>
            <c:strRef>
              <c:f>Sheet1!$D$1</c:f>
              <c:strCache>
                <c:ptCount val="1"/>
                <c:pt idx="0">
                  <c:v>LIRA</c:v>
                </c:pt>
              </c:strCache>
            </c:strRef>
          </c:tx>
          <c:spPr>
            <a:ln w="33503">
              <a:solidFill>
                <a:srgbClr val="000000"/>
              </a:solidFill>
              <a:prstDash val="solid"/>
            </a:ln>
          </c:spPr>
          <c:marker>
            <c:symbol val="triangle"/>
            <c:size val="7"/>
            <c:spPr>
              <a:solidFill>
                <a:srgbClr val="000000"/>
              </a:solidFill>
              <a:ln>
                <a:solidFill>
                  <a:srgbClr val="000000"/>
                </a:solidFill>
                <a:prstDash val="solid"/>
              </a:ln>
            </c:spPr>
          </c:marker>
          <c:dPt>
            <c:idx val="0"/>
            <c:marker>
              <c:symbol val="none"/>
            </c:marker>
            <c:bubble3D val="0"/>
            <c:extLst>
              <c:ext xmlns:c16="http://schemas.microsoft.com/office/drawing/2014/chart" uri="{C3380CC4-5D6E-409C-BE32-E72D297353CC}">
                <c16:uniqueId val="{0000001A-18BB-48FD-A250-D3981CEFFB5A}"/>
              </c:ext>
            </c:extLst>
          </c:dPt>
          <c:dPt>
            <c:idx val="1"/>
            <c:marker>
              <c:symbol val="none"/>
            </c:marker>
            <c:bubble3D val="0"/>
            <c:extLst>
              <c:ext xmlns:c16="http://schemas.microsoft.com/office/drawing/2014/chart" uri="{C3380CC4-5D6E-409C-BE32-E72D297353CC}">
                <c16:uniqueId val="{0000001B-18BB-48FD-A250-D3981CEFFB5A}"/>
              </c:ext>
            </c:extLst>
          </c:dPt>
          <c:dPt>
            <c:idx val="2"/>
            <c:marker>
              <c:symbol val="none"/>
            </c:marker>
            <c:bubble3D val="0"/>
            <c:extLst>
              <c:ext xmlns:c16="http://schemas.microsoft.com/office/drawing/2014/chart" uri="{C3380CC4-5D6E-409C-BE32-E72D297353CC}">
                <c16:uniqueId val="{0000001C-18BB-48FD-A250-D3981CEFFB5A}"/>
              </c:ext>
            </c:extLst>
          </c:dPt>
          <c:dPt>
            <c:idx val="3"/>
            <c:marker>
              <c:symbol val="none"/>
            </c:marker>
            <c:bubble3D val="0"/>
            <c:extLst>
              <c:ext xmlns:c16="http://schemas.microsoft.com/office/drawing/2014/chart" uri="{C3380CC4-5D6E-409C-BE32-E72D297353CC}">
                <c16:uniqueId val="{0000001D-18BB-48FD-A250-D3981CEFFB5A}"/>
              </c:ext>
            </c:extLst>
          </c:dPt>
          <c:dPt>
            <c:idx val="4"/>
            <c:marker>
              <c:symbol val="none"/>
            </c:marker>
            <c:bubble3D val="0"/>
            <c:extLst>
              <c:ext xmlns:c16="http://schemas.microsoft.com/office/drawing/2014/chart" uri="{C3380CC4-5D6E-409C-BE32-E72D297353CC}">
                <c16:uniqueId val="{0000001E-18BB-48FD-A250-D3981CEFFB5A}"/>
              </c:ext>
            </c:extLst>
          </c:dPt>
          <c:dPt>
            <c:idx val="5"/>
            <c:marker>
              <c:symbol val="none"/>
            </c:marker>
            <c:bubble3D val="0"/>
            <c:extLst>
              <c:ext xmlns:c16="http://schemas.microsoft.com/office/drawing/2014/chart" uri="{C3380CC4-5D6E-409C-BE32-E72D297353CC}">
                <c16:uniqueId val="{0000001F-18BB-48FD-A250-D3981CEFFB5A}"/>
              </c:ext>
            </c:extLst>
          </c:dPt>
          <c:dPt>
            <c:idx val="6"/>
            <c:marker>
              <c:symbol val="none"/>
            </c:marker>
            <c:bubble3D val="0"/>
            <c:extLst>
              <c:ext xmlns:c16="http://schemas.microsoft.com/office/drawing/2014/chart" uri="{C3380CC4-5D6E-409C-BE32-E72D297353CC}">
                <c16:uniqueId val="{00000020-18BB-48FD-A250-D3981CEFFB5A}"/>
              </c:ext>
            </c:extLst>
          </c:dPt>
          <c:dPt>
            <c:idx val="7"/>
            <c:marker>
              <c:symbol val="none"/>
            </c:marker>
            <c:bubble3D val="0"/>
            <c:extLst>
              <c:ext xmlns:c16="http://schemas.microsoft.com/office/drawing/2014/chart" uri="{C3380CC4-5D6E-409C-BE32-E72D297353CC}">
                <c16:uniqueId val="{00000021-18BB-48FD-A250-D3981CEFFB5A}"/>
              </c:ext>
            </c:extLst>
          </c:dPt>
          <c:dPt>
            <c:idx val="8"/>
            <c:marker>
              <c:symbol val="none"/>
            </c:marker>
            <c:bubble3D val="0"/>
            <c:extLst>
              <c:ext xmlns:c16="http://schemas.microsoft.com/office/drawing/2014/chart" uri="{C3380CC4-5D6E-409C-BE32-E72D297353CC}">
                <c16:uniqueId val="{00000022-18BB-48FD-A250-D3981CEFFB5A}"/>
              </c:ext>
            </c:extLst>
          </c:dPt>
          <c:dPt>
            <c:idx val="9"/>
            <c:marker>
              <c:symbol val="none"/>
            </c:marker>
            <c:bubble3D val="0"/>
            <c:extLst>
              <c:ext xmlns:c16="http://schemas.microsoft.com/office/drawing/2014/chart" uri="{C3380CC4-5D6E-409C-BE32-E72D297353CC}">
                <c16:uniqueId val="{00000023-18BB-48FD-A250-D3981CEFFB5A}"/>
              </c:ext>
            </c:extLst>
          </c:dPt>
          <c:dPt>
            <c:idx val="10"/>
            <c:marker>
              <c:symbol val="none"/>
            </c:marker>
            <c:bubble3D val="0"/>
            <c:extLst>
              <c:ext xmlns:c16="http://schemas.microsoft.com/office/drawing/2014/chart" uri="{C3380CC4-5D6E-409C-BE32-E72D297353CC}">
                <c16:uniqueId val="{00000024-18BB-48FD-A250-D3981CEFFB5A}"/>
              </c:ext>
            </c:extLst>
          </c:dPt>
          <c:dPt>
            <c:idx val="11"/>
            <c:marker>
              <c:symbol val="none"/>
            </c:marker>
            <c:bubble3D val="0"/>
            <c:extLst>
              <c:ext xmlns:c16="http://schemas.microsoft.com/office/drawing/2014/chart" uri="{C3380CC4-5D6E-409C-BE32-E72D297353CC}">
                <c16:uniqueId val="{00000025-18BB-48FD-A250-D3981CEFFB5A}"/>
              </c:ext>
            </c:extLst>
          </c:dPt>
          <c:dLbls>
            <c:dLbl>
              <c:idx val="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18BB-48FD-A250-D3981CEFFB5A}"/>
                </c:ext>
              </c:extLst>
            </c:dLbl>
            <c:dLbl>
              <c:idx val="6"/>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18BB-48FD-A250-D3981CEFFB5A}"/>
                </c:ext>
              </c:extLst>
            </c:dLbl>
            <c:dLbl>
              <c:idx val="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18BB-48FD-A250-D3981CEFFB5A}"/>
                </c:ext>
              </c:extLst>
            </c:dLbl>
            <c:dLbl>
              <c:idx val="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18BB-48FD-A250-D3981CEFFB5A}"/>
                </c:ext>
              </c:extLst>
            </c:dLbl>
            <c:dLbl>
              <c:idx val="9"/>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18BB-48FD-A250-D3981CEFFB5A}"/>
                </c:ext>
              </c:extLst>
            </c:dLbl>
            <c:dLbl>
              <c:idx val="1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18BB-48FD-A250-D3981CEFFB5A}"/>
                </c:ext>
              </c:extLst>
            </c:dLbl>
            <c:dLbl>
              <c:idx val="11"/>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18BB-48FD-A250-D3981CEFFB5A}"/>
                </c:ext>
              </c:extLst>
            </c:dLbl>
            <c:dLbl>
              <c:idx val="1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18BB-48FD-A250-D3981CEFFB5A}"/>
                </c:ext>
              </c:extLst>
            </c:dLbl>
            <c:dLbl>
              <c:idx val="13"/>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18BB-48FD-A250-D3981CEFFB5A}"/>
                </c:ext>
              </c:extLst>
            </c:dLbl>
            <c:dLbl>
              <c:idx val="1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18BB-48FD-A250-D3981CEFFB5A}"/>
                </c:ext>
              </c:extLst>
            </c:dLbl>
            <c:dLbl>
              <c:idx val="1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18BB-48FD-A250-D3981CEFFB5A}"/>
                </c:ext>
              </c:extLst>
            </c:dLbl>
            <c:numFmt formatCode="0.0%" sourceLinked="0"/>
            <c:spPr>
              <a:noFill/>
              <a:ln w="33503">
                <a:noFill/>
              </a:ln>
            </c:spPr>
            <c:txPr>
              <a:bodyPr/>
              <a:lstStyle/>
              <a:p>
                <a:pPr>
                  <a:defRPr sz="1000" b="1" i="0" u="none" strike="noStrike" baseline="0">
                    <a:solidFill>
                      <a:srgbClr val="000000"/>
                    </a:solidFill>
                    <a:latin typeface="Arial"/>
                    <a:ea typeface="Arial"/>
                    <a:cs typeface="Aria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c:v>
                </c:pt>
                <c:pt idx="1">
                  <c:v>3</c:v>
                </c:pt>
                <c:pt idx="2">
                  <c:v>4</c:v>
                </c:pt>
                <c:pt idx="3">
                  <c:v>2009-1 </c:v>
                </c:pt>
                <c:pt idx="4">
                  <c:v>2</c:v>
                </c:pt>
                <c:pt idx="5">
                  <c:v>3</c:v>
                </c:pt>
                <c:pt idx="6">
                  <c:v>4</c:v>
                </c:pt>
                <c:pt idx="7">
                  <c:v>2010-1</c:v>
                </c:pt>
                <c:pt idx="8">
                  <c:v>2</c:v>
                </c:pt>
                <c:pt idx="9">
                  <c:v>3</c:v>
                </c:pt>
                <c:pt idx="10">
                  <c:v>4</c:v>
                </c:pt>
                <c:pt idx="11">
                  <c:v>2011-1</c:v>
                </c:pt>
                <c:pt idx="12">
                  <c:v>2</c:v>
                </c:pt>
                <c:pt idx="13">
                  <c:v>3</c:v>
                </c:pt>
                <c:pt idx="14">
                  <c:v>4</c:v>
                </c:pt>
                <c:pt idx="15">
                  <c:v>2012-1</c:v>
                </c:pt>
              </c:strCache>
            </c:strRef>
          </c:cat>
          <c:val>
            <c:numRef>
              <c:f>Sheet1!$D$2:$D$17</c:f>
              <c:numCache>
                <c:formatCode>General</c:formatCode>
                <c:ptCount val="16"/>
                <c:pt idx="0">
                  <c:v>-0.13973168779459955</c:v>
                </c:pt>
                <c:pt idx="1">
                  <c:v>-0.16139771671128744</c:v>
                </c:pt>
                <c:pt idx="2">
                  <c:v>-0.1362822697176872</c:v>
                </c:pt>
                <c:pt idx="3">
                  <c:v>-0.10525917746887903</c:v>
                </c:pt>
                <c:pt idx="4">
                  <c:v>-7.9651366224512521E-2</c:v>
                </c:pt>
                <c:pt idx="5">
                  <c:v>-7.5710457537962794E-2</c:v>
                </c:pt>
                <c:pt idx="6">
                  <c:v>-6.7444067119456608E-2</c:v>
                </c:pt>
                <c:pt idx="7">
                  <c:v>-4.1561010244446694E-2</c:v>
                </c:pt>
                <c:pt idx="8">
                  <c:v>-1.1008191338609863E-2</c:v>
                </c:pt>
                <c:pt idx="9">
                  <c:v>1.0013064409327699E-2</c:v>
                </c:pt>
                <c:pt idx="10">
                  <c:v>-4.2484447657553659E-3</c:v>
                </c:pt>
                <c:pt idx="11">
                  <c:v>-2.2453281124604207E-2</c:v>
                </c:pt>
                <c:pt idx="12">
                  <c:v>1.2670125125050113E-2</c:v>
                </c:pt>
                <c:pt idx="13">
                  <c:v>4.7793531374704434E-2</c:v>
                </c:pt>
                <c:pt idx="14">
                  <c:v>-7.011353566688916E-3</c:v>
                </c:pt>
                <c:pt idx="15">
                  <c:v>-3.9580058460973122E-2</c:v>
                </c:pt>
              </c:numCache>
            </c:numRef>
          </c:val>
          <c:smooth val="1"/>
          <c:extLst>
            <c:ext xmlns:c16="http://schemas.microsoft.com/office/drawing/2014/chart" uri="{C3380CC4-5D6E-409C-BE32-E72D297353CC}">
              <c16:uniqueId val="{0000002A-18BB-48FD-A250-D3981CEFFB5A}"/>
            </c:ext>
          </c:extLst>
        </c:ser>
        <c:dLbls>
          <c:showLegendKey val="0"/>
          <c:showVal val="0"/>
          <c:showCatName val="0"/>
          <c:showSerName val="0"/>
          <c:showPercent val="0"/>
          <c:showBubbleSize val="0"/>
        </c:dLbls>
        <c:marker val="1"/>
        <c:smooth val="0"/>
        <c:axId val="408157656"/>
        <c:axId val="408158048"/>
      </c:lineChart>
      <c:catAx>
        <c:axId val="408156872"/>
        <c:scaling>
          <c:orientation val="minMax"/>
        </c:scaling>
        <c:delete val="0"/>
        <c:axPos val="b"/>
        <c:numFmt formatCode="General" sourceLinked="1"/>
        <c:majorTickMark val="cross"/>
        <c:minorTickMark val="none"/>
        <c:tickLblPos val="nextTo"/>
        <c:spPr>
          <a:ln w="4188">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408157264"/>
        <c:crosses val="autoZero"/>
        <c:auto val="0"/>
        <c:lblAlgn val="ctr"/>
        <c:lblOffset val="100"/>
        <c:tickLblSkip val="1"/>
        <c:tickMarkSkip val="1"/>
        <c:noMultiLvlLbl val="0"/>
      </c:catAx>
      <c:valAx>
        <c:axId val="408157264"/>
        <c:scaling>
          <c:orientation val="minMax"/>
          <c:max val="135"/>
          <c:min val="100"/>
        </c:scaling>
        <c:delete val="0"/>
        <c:axPos val="l"/>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8156872"/>
        <c:crosses val="autoZero"/>
        <c:crossBetween val="between"/>
        <c:majorUnit val="5"/>
        <c:minorUnit val="5"/>
      </c:valAx>
      <c:catAx>
        <c:axId val="408157656"/>
        <c:scaling>
          <c:orientation val="minMax"/>
        </c:scaling>
        <c:delete val="1"/>
        <c:axPos val="b"/>
        <c:numFmt formatCode="General" sourceLinked="1"/>
        <c:majorTickMark val="out"/>
        <c:minorTickMark val="none"/>
        <c:tickLblPos val="none"/>
        <c:crossAx val="408158048"/>
        <c:crosses val="autoZero"/>
        <c:auto val="0"/>
        <c:lblAlgn val="ctr"/>
        <c:lblOffset val="100"/>
        <c:noMultiLvlLbl val="0"/>
      </c:catAx>
      <c:valAx>
        <c:axId val="408158048"/>
        <c:scaling>
          <c:orientation val="minMax"/>
          <c:max val="0.2"/>
          <c:min val="-0.30000000000000032"/>
        </c:scaling>
        <c:delete val="0"/>
        <c:axPos val="r"/>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8157656"/>
        <c:crosses val="max"/>
        <c:crossBetween val="between"/>
      </c:valAx>
      <c:spPr>
        <a:noFill/>
        <a:ln w="33503">
          <a:noFill/>
        </a:ln>
      </c:spPr>
    </c:plotArea>
    <c:legend>
      <c:legendPos val="b"/>
      <c:legendEntry>
        <c:idx val="0"/>
        <c:delete val="1"/>
      </c:legendEntry>
      <c:layout>
        <c:manualLayout>
          <c:xMode val="edge"/>
          <c:yMode val="edge"/>
          <c:x val="5.7873485868102467E-2"/>
          <c:y val="0.92899408284023666"/>
          <c:w val="0.87213997308210223"/>
          <c:h val="6.5088757396449801E-2"/>
        </c:manualLayout>
      </c:layout>
      <c:overlay val="0"/>
      <c:spPr>
        <a:noFill/>
        <a:ln w="33503">
          <a:noFill/>
        </a:ln>
      </c:spPr>
      <c:txPr>
        <a:bodyPr/>
        <a:lstStyle/>
        <a:p>
          <a:pPr>
            <a:defRPr sz="1400" b="1" i="0" u="none" strike="noStrike" baseline="0">
              <a:solidFill>
                <a:srgbClr val="000000"/>
              </a:solidFill>
              <a:latin typeface="Arial"/>
              <a:ea typeface="Arial"/>
              <a:cs typeface="Arial"/>
            </a:defRPr>
          </a:pPr>
          <a:endParaRPr lang="en-US"/>
        </a:p>
      </c:txPr>
    </c:legend>
    <c:plotVisOnly val="1"/>
    <c:dispBlanksAs val="gap"/>
    <c:showDLblsOverMax val="0"/>
  </c:chart>
  <c:spPr>
    <a:noFill/>
    <a:ln>
      <a:noFill/>
    </a:ln>
  </c:spPr>
  <c:txPr>
    <a:bodyPr/>
    <a:lstStyle/>
    <a:p>
      <a:pPr>
        <a:defRPr sz="1319" b="0" i="0" u="none" strike="noStrike" baseline="0">
          <a:solidFill>
            <a:srgbClr val="000000"/>
          </a:solidFill>
          <a:latin typeface="Arial"/>
          <a:ea typeface="Arial"/>
          <a:cs typeface="Arial"/>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565275908479183E-2"/>
          <c:y val="6.2130177514792898E-2"/>
          <c:w val="0.87886944818304535"/>
          <c:h val="0.75443786982248517"/>
        </c:manualLayout>
      </c:layout>
      <c:barChart>
        <c:barDir val="col"/>
        <c:grouping val="clustered"/>
        <c:varyColors val="0"/>
        <c:ser>
          <c:idx val="0"/>
          <c:order val="0"/>
          <c:tx>
            <c:strRef>
              <c:f>Sheet1!$B$1</c:f>
              <c:strCache>
                <c:ptCount val="1"/>
                <c:pt idx="0">
                  <c:v>C-30 4QTotal</c:v>
                </c:pt>
              </c:strCache>
            </c:strRef>
          </c:tx>
          <c:spPr>
            <a:solidFill>
              <a:schemeClr val="bg1">
                <a:lumMod val="75000"/>
              </a:schemeClr>
            </a:solidFill>
            <a:ln w="33503">
              <a:noFill/>
            </a:ln>
          </c:spPr>
          <c:invertIfNegative val="0"/>
          <c:dPt>
            <c:idx val="0"/>
            <c:invertIfNegative val="0"/>
            <c:bubble3D val="0"/>
            <c:extLst>
              <c:ext xmlns:c16="http://schemas.microsoft.com/office/drawing/2014/chart" uri="{C3380CC4-5D6E-409C-BE32-E72D297353CC}">
                <c16:uniqueId val="{00000000-E4C8-411F-8535-51A7441713D9}"/>
              </c:ext>
            </c:extLst>
          </c:dPt>
          <c:dPt>
            <c:idx val="1"/>
            <c:invertIfNegative val="0"/>
            <c:bubble3D val="0"/>
            <c:extLst>
              <c:ext xmlns:c16="http://schemas.microsoft.com/office/drawing/2014/chart" uri="{C3380CC4-5D6E-409C-BE32-E72D297353CC}">
                <c16:uniqueId val="{00000001-E4C8-411F-8535-51A7441713D9}"/>
              </c:ext>
            </c:extLst>
          </c:dPt>
          <c:dPt>
            <c:idx val="2"/>
            <c:invertIfNegative val="0"/>
            <c:bubble3D val="0"/>
            <c:extLst>
              <c:ext xmlns:c16="http://schemas.microsoft.com/office/drawing/2014/chart" uri="{C3380CC4-5D6E-409C-BE32-E72D297353CC}">
                <c16:uniqueId val="{00000002-E4C8-411F-8535-51A7441713D9}"/>
              </c:ext>
            </c:extLst>
          </c:dPt>
          <c:dPt>
            <c:idx val="3"/>
            <c:invertIfNegative val="0"/>
            <c:bubble3D val="0"/>
            <c:extLst>
              <c:ext xmlns:c16="http://schemas.microsoft.com/office/drawing/2014/chart" uri="{C3380CC4-5D6E-409C-BE32-E72D297353CC}">
                <c16:uniqueId val="{00000003-E4C8-411F-8535-51A7441713D9}"/>
              </c:ext>
            </c:extLst>
          </c:dPt>
          <c:dPt>
            <c:idx val="4"/>
            <c:invertIfNegative val="0"/>
            <c:bubble3D val="0"/>
            <c:extLst>
              <c:ext xmlns:c16="http://schemas.microsoft.com/office/drawing/2014/chart" uri="{C3380CC4-5D6E-409C-BE32-E72D297353CC}">
                <c16:uniqueId val="{00000004-E4C8-411F-8535-51A7441713D9}"/>
              </c:ext>
            </c:extLst>
          </c:dPt>
          <c:dPt>
            <c:idx val="5"/>
            <c:invertIfNegative val="0"/>
            <c:bubble3D val="0"/>
            <c:extLst>
              <c:ext xmlns:c16="http://schemas.microsoft.com/office/drawing/2014/chart" uri="{C3380CC4-5D6E-409C-BE32-E72D297353CC}">
                <c16:uniqueId val="{00000005-E4C8-411F-8535-51A7441713D9}"/>
              </c:ext>
            </c:extLst>
          </c:dPt>
          <c:dPt>
            <c:idx val="6"/>
            <c:invertIfNegative val="0"/>
            <c:bubble3D val="0"/>
            <c:extLst>
              <c:ext xmlns:c16="http://schemas.microsoft.com/office/drawing/2014/chart" uri="{C3380CC4-5D6E-409C-BE32-E72D297353CC}">
                <c16:uniqueId val="{00000006-E4C8-411F-8535-51A7441713D9}"/>
              </c:ext>
            </c:extLst>
          </c:dPt>
          <c:dPt>
            <c:idx val="7"/>
            <c:invertIfNegative val="0"/>
            <c:bubble3D val="0"/>
            <c:extLst>
              <c:ext xmlns:c16="http://schemas.microsoft.com/office/drawing/2014/chart" uri="{C3380CC4-5D6E-409C-BE32-E72D297353CC}">
                <c16:uniqueId val="{00000007-E4C8-411F-8535-51A7441713D9}"/>
              </c:ext>
            </c:extLst>
          </c:dPt>
          <c:dPt>
            <c:idx val="8"/>
            <c:invertIfNegative val="0"/>
            <c:bubble3D val="0"/>
            <c:extLst>
              <c:ext xmlns:c16="http://schemas.microsoft.com/office/drawing/2014/chart" uri="{C3380CC4-5D6E-409C-BE32-E72D297353CC}">
                <c16:uniqueId val="{00000008-E4C8-411F-8535-51A7441713D9}"/>
              </c:ext>
            </c:extLst>
          </c:dPt>
          <c:dPt>
            <c:idx val="9"/>
            <c:invertIfNegative val="0"/>
            <c:bubble3D val="0"/>
            <c:extLst>
              <c:ext xmlns:c16="http://schemas.microsoft.com/office/drawing/2014/chart" uri="{C3380CC4-5D6E-409C-BE32-E72D297353CC}">
                <c16:uniqueId val="{00000009-E4C8-411F-8535-51A7441713D9}"/>
              </c:ext>
            </c:extLst>
          </c:dPt>
          <c:dPt>
            <c:idx val="10"/>
            <c:invertIfNegative val="0"/>
            <c:bubble3D val="0"/>
            <c:extLst>
              <c:ext xmlns:c16="http://schemas.microsoft.com/office/drawing/2014/chart" uri="{C3380CC4-5D6E-409C-BE32-E72D297353CC}">
                <c16:uniqueId val="{0000000A-E4C8-411F-8535-51A7441713D9}"/>
              </c:ext>
            </c:extLst>
          </c:dPt>
          <c:dPt>
            <c:idx val="11"/>
            <c:invertIfNegative val="0"/>
            <c:bubble3D val="0"/>
            <c:extLst>
              <c:ext xmlns:c16="http://schemas.microsoft.com/office/drawing/2014/chart" uri="{C3380CC4-5D6E-409C-BE32-E72D297353CC}">
                <c16:uniqueId val="{0000000B-E4C8-411F-8535-51A7441713D9}"/>
              </c:ext>
            </c:extLst>
          </c:dPt>
          <c:dPt>
            <c:idx val="12"/>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D-E4C8-411F-8535-51A7441713D9}"/>
              </c:ext>
            </c:extLst>
          </c:dPt>
          <c:dPt>
            <c:idx val="13"/>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F-E4C8-411F-8535-51A7441713D9}"/>
              </c:ext>
            </c:extLst>
          </c:dPt>
          <c:dPt>
            <c:idx val="14"/>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1-E4C8-411F-8535-51A7441713D9}"/>
              </c:ext>
            </c:extLst>
          </c:dPt>
          <c:dPt>
            <c:idx val="15"/>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3-E4C8-411F-8535-51A7441713D9}"/>
              </c:ext>
            </c:extLst>
          </c:dPt>
          <c:dLbls>
            <c:dLbl>
              <c:idx val="13"/>
              <c:layout>
                <c:manualLayout>
                  <c:x val="-9.9433879579927611E-17"/>
                  <c:y val="1.189591078066914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E4C8-411F-8535-51A7441713D9}"/>
                </c:ext>
              </c:extLst>
            </c:dLbl>
            <c:dLbl>
              <c:idx val="14"/>
              <c:layout>
                <c:manualLayout>
                  <c:x val="1.3559322033897341E-3"/>
                  <c:y val="1.189591078066914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E4C8-411F-8535-51A7441713D9}"/>
                </c:ext>
              </c:extLst>
            </c:dLbl>
            <c:numFmt formatCode="\$#,##0.0" sourceLinked="0"/>
            <c:spPr>
              <a:noFill/>
              <a:ln w="33503">
                <a:noFill/>
              </a:ln>
            </c:spPr>
            <c:txPr>
              <a:bodyPr/>
              <a:lstStyle/>
              <a:p>
                <a:pPr>
                  <a:defRPr sz="900" b="0" i="0" u="none" strike="noStrike" baseline="0">
                    <a:solidFill>
                      <a:srgbClr val="000000"/>
                    </a:solidFill>
                    <a:latin typeface="Arial"/>
                    <a:ea typeface="Arial"/>
                    <a:cs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3</c:v>
                </c:pt>
                <c:pt idx="1">
                  <c:v>4</c:v>
                </c:pt>
                <c:pt idx="2">
                  <c:v>2009-1 </c:v>
                </c:pt>
                <c:pt idx="3">
                  <c:v>2</c:v>
                </c:pt>
                <c:pt idx="4">
                  <c:v>3</c:v>
                </c:pt>
                <c:pt idx="5">
                  <c:v>4</c:v>
                </c:pt>
                <c:pt idx="6">
                  <c:v>2010-1</c:v>
                </c:pt>
                <c:pt idx="7">
                  <c:v>2</c:v>
                </c:pt>
                <c:pt idx="8">
                  <c:v>3</c:v>
                </c:pt>
                <c:pt idx="9">
                  <c:v>4</c:v>
                </c:pt>
                <c:pt idx="10">
                  <c:v>2011-1</c:v>
                </c:pt>
                <c:pt idx="11">
                  <c:v>2</c:v>
                </c:pt>
                <c:pt idx="12">
                  <c:v>3</c:v>
                </c:pt>
                <c:pt idx="13">
                  <c:v>4</c:v>
                </c:pt>
                <c:pt idx="14">
                  <c:v>2012-1</c:v>
                </c:pt>
                <c:pt idx="15">
                  <c:v>2</c:v>
                </c:pt>
              </c:strCache>
            </c:strRef>
          </c:cat>
          <c:val>
            <c:numRef>
              <c:f>Sheet1!$B$2:$B$17</c:f>
              <c:numCache>
                <c:formatCode>0.0</c:formatCode>
                <c:ptCount val="16"/>
                <c:pt idx="0">
                  <c:v>120.908</c:v>
                </c:pt>
                <c:pt idx="1">
                  <c:v>120.14400000000001</c:v>
                </c:pt>
                <c:pt idx="2">
                  <c:v>118.30800000000001</c:v>
                </c:pt>
                <c:pt idx="3">
                  <c:v>115.732</c:v>
                </c:pt>
                <c:pt idx="4">
                  <c:v>111.754</c:v>
                </c:pt>
                <c:pt idx="5">
                  <c:v>112.041</c:v>
                </c:pt>
                <c:pt idx="6">
                  <c:v>113.39100000000001</c:v>
                </c:pt>
                <c:pt idx="7">
                  <c:v>114.458</c:v>
                </c:pt>
                <c:pt idx="8">
                  <c:v>112.873</c:v>
                </c:pt>
                <c:pt idx="9">
                  <c:v>111.565</c:v>
                </c:pt>
                <c:pt idx="10">
                  <c:v>110.845</c:v>
                </c:pt>
                <c:pt idx="11">
                  <c:v>114.194</c:v>
                </c:pt>
                <c:pt idx="12">
                  <c:v>116.76543153721913</c:v>
                </c:pt>
                <c:pt idx="13">
                  <c:v>110.96909181924504</c:v>
                </c:pt>
                <c:pt idx="14">
                  <c:v>105.55671372704175</c:v>
                </c:pt>
                <c:pt idx="15">
                  <c:v>110.1415764391749</c:v>
                </c:pt>
              </c:numCache>
            </c:numRef>
          </c:val>
          <c:extLst>
            <c:ext xmlns:c16="http://schemas.microsoft.com/office/drawing/2014/chart" uri="{C3380CC4-5D6E-409C-BE32-E72D297353CC}">
              <c16:uniqueId val="{00000014-E4C8-411F-8535-51A7441713D9}"/>
            </c:ext>
          </c:extLst>
        </c:ser>
        <c:dLbls>
          <c:showLegendKey val="0"/>
          <c:showVal val="0"/>
          <c:showCatName val="0"/>
          <c:showSerName val="0"/>
          <c:showPercent val="0"/>
          <c:showBubbleSize val="0"/>
        </c:dLbls>
        <c:gapWidth val="50"/>
        <c:axId val="408160008"/>
        <c:axId val="408160400"/>
      </c:barChart>
      <c:lineChart>
        <c:grouping val="standard"/>
        <c:varyColors val="0"/>
        <c:ser>
          <c:idx val="1"/>
          <c:order val="1"/>
          <c:tx>
            <c:strRef>
              <c:f>Sheet1!$C$1</c:f>
              <c:strCache>
                <c:ptCount val="1"/>
                <c:pt idx="0">
                  <c:v>US Census Bureau</c:v>
                </c:pt>
              </c:strCache>
            </c:strRef>
          </c:tx>
          <c:spPr>
            <a:ln w="33503">
              <a:solidFill>
                <a:srgbClr val="000000"/>
              </a:solidFill>
              <a:prstDash val="solid"/>
            </a:ln>
          </c:spPr>
          <c:marker>
            <c:symbol val="circle"/>
            <c:size val="7"/>
            <c:spPr>
              <a:solidFill>
                <a:srgbClr val="000000"/>
              </a:solidFill>
              <a:ln>
                <a:solidFill>
                  <a:srgbClr val="FFFFFF"/>
                </a:solidFill>
                <a:prstDash val="solid"/>
              </a:ln>
            </c:spPr>
          </c:marker>
          <c:dPt>
            <c:idx val="12"/>
            <c:marker>
              <c:symbol val="none"/>
            </c:marker>
            <c:bubble3D val="0"/>
            <c:extLst>
              <c:ext xmlns:c16="http://schemas.microsoft.com/office/drawing/2014/chart" uri="{C3380CC4-5D6E-409C-BE32-E72D297353CC}">
                <c16:uniqueId val="{00000015-E4C8-411F-8535-51A7441713D9}"/>
              </c:ext>
            </c:extLst>
          </c:dPt>
          <c:dPt>
            <c:idx val="13"/>
            <c:marker>
              <c:symbol val="none"/>
            </c:marker>
            <c:bubble3D val="0"/>
            <c:extLst>
              <c:ext xmlns:c16="http://schemas.microsoft.com/office/drawing/2014/chart" uri="{C3380CC4-5D6E-409C-BE32-E72D297353CC}">
                <c16:uniqueId val="{00000016-E4C8-411F-8535-51A7441713D9}"/>
              </c:ext>
            </c:extLst>
          </c:dPt>
          <c:dPt>
            <c:idx val="14"/>
            <c:marker>
              <c:symbol val="none"/>
            </c:marker>
            <c:bubble3D val="0"/>
            <c:extLst>
              <c:ext xmlns:c16="http://schemas.microsoft.com/office/drawing/2014/chart" uri="{C3380CC4-5D6E-409C-BE32-E72D297353CC}">
                <c16:uniqueId val="{00000017-E4C8-411F-8535-51A7441713D9}"/>
              </c:ext>
            </c:extLst>
          </c:dPt>
          <c:dPt>
            <c:idx val="15"/>
            <c:marker>
              <c:symbol val="none"/>
            </c:marker>
            <c:bubble3D val="0"/>
            <c:extLst>
              <c:ext xmlns:c16="http://schemas.microsoft.com/office/drawing/2014/chart" uri="{C3380CC4-5D6E-409C-BE32-E72D297353CC}">
                <c16:uniqueId val="{00000018-E4C8-411F-8535-51A7441713D9}"/>
              </c:ext>
            </c:extLst>
          </c:dPt>
          <c:cat>
            <c:strRef>
              <c:f>Sheet1!$A$2:$A$17</c:f>
              <c:strCache>
                <c:ptCount val="16"/>
                <c:pt idx="0">
                  <c:v>3</c:v>
                </c:pt>
                <c:pt idx="1">
                  <c:v>4</c:v>
                </c:pt>
                <c:pt idx="2">
                  <c:v>2009-1 </c:v>
                </c:pt>
                <c:pt idx="3">
                  <c:v>2</c:v>
                </c:pt>
                <c:pt idx="4">
                  <c:v>3</c:v>
                </c:pt>
                <c:pt idx="5">
                  <c:v>4</c:v>
                </c:pt>
                <c:pt idx="6">
                  <c:v>2010-1</c:v>
                </c:pt>
                <c:pt idx="7">
                  <c:v>2</c:v>
                </c:pt>
                <c:pt idx="8">
                  <c:v>3</c:v>
                </c:pt>
                <c:pt idx="9">
                  <c:v>4</c:v>
                </c:pt>
                <c:pt idx="10">
                  <c:v>2011-1</c:v>
                </c:pt>
                <c:pt idx="11">
                  <c:v>2</c:v>
                </c:pt>
                <c:pt idx="12">
                  <c:v>3</c:v>
                </c:pt>
                <c:pt idx="13">
                  <c:v>4</c:v>
                </c:pt>
                <c:pt idx="14">
                  <c:v>2012-1</c:v>
                </c:pt>
                <c:pt idx="15">
                  <c:v>2</c:v>
                </c:pt>
              </c:strCache>
            </c:strRef>
          </c:cat>
          <c:val>
            <c:numRef>
              <c:f>Sheet1!$C$2:$C$17</c:f>
              <c:numCache>
                <c:formatCode>General</c:formatCode>
                <c:ptCount val="16"/>
                <c:pt idx="0">
                  <c:v>-0.16139771671128744</c:v>
                </c:pt>
                <c:pt idx="1">
                  <c:v>-0.1362822697176872</c:v>
                </c:pt>
                <c:pt idx="2">
                  <c:v>-0.10525917746887903</c:v>
                </c:pt>
                <c:pt idx="3">
                  <c:v>-7.9651366224512521E-2</c:v>
                </c:pt>
                <c:pt idx="4">
                  <c:v>-7.5710457537962794E-2</c:v>
                </c:pt>
                <c:pt idx="5">
                  <c:v>-6.7444067119456608E-2</c:v>
                </c:pt>
                <c:pt idx="6">
                  <c:v>-4.1561010244446694E-2</c:v>
                </c:pt>
                <c:pt idx="7">
                  <c:v>-1.1008191338609863E-2</c:v>
                </c:pt>
                <c:pt idx="8">
                  <c:v>1.0013064409327699E-2</c:v>
                </c:pt>
                <c:pt idx="9">
                  <c:v>-4.2484447657553659E-3</c:v>
                </c:pt>
                <c:pt idx="10">
                  <c:v>-2.2453281124604207E-2</c:v>
                </c:pt>
                <c:pt idx="11">
                  <c:v>-2.3065229167030799E-3</c:v>
                </c:pt>
                <c:pt idx="12">
                  <c:v>3.4485054328485365E-2</c:v>
                </c:pt>
                <c:pt idx="13">
                  <c:v>-5.3413541949084431E-3</c:v>
                </c:pt>
                <c:pt idx="14">
                  <c:v>-4.7708839126331837E-2</c:v>
                </c:pt>
                <c:pt idx="15">
                  <c:v>-3.5487184622879475E-2</c:v>
                </c:pt>
              </c:numCache>
            </c:numRef>
          </c:val>
          <c:smooth val="1"/>
          <c:extLst>
            <c:ext xmlns:c16="http://schemas.microsoft.com/office/drawing/2014/chart" uri="{C3380CC4-5D6E-409C-BE32-E72D297353CC}">
              <c16:uniqueId val="{00000019-E4C8-411F-8535-51A7441713D9}"/>
            </c:ext>
          </c:extLst>
        </c:ser>
        <c:ser>
          <c:idx val="3"/>
          <c:order val="2"/>
          <c:tx>
            <c:strRef>
              <c:f>Sheet1!$D$1</c:f>
              <c:strCache>
                <c:ptCount val="1"/>
                <c:pt idx="0">
                  <c:v>LIRA</c:v>
                </c:pt>
              </c:strCache>
            </c:strRef>
          </c:tx>
          <c:spPr>
            <a:ln w="33503">
              <a:solidFill>
                <a:srgbClr val="000000"/>
              </a:solidFill>
              <a:prstDash val="solid"/>
            </a:ln>
          </c:spPr>
          <c:marker>
            <c:symbol val="triangle"/>
            <c:size val="7"/>
            <c:spPr>
              <a:solidFill>
                <a:srgbClr val="000000"/>
              </a:solidFill>
              <a:ln>
                <a:solidFill>
                  <a:srgbClr val="000000"/>
                </a:solidFill>
                <a:prstDash val="solid"/>
              </a:ln>
            </c:spPr>
          </c:marker>
          <c:dPt>
            <c:idx val="0"/>
            <c:marker>
              <c:symbol val="none"/>
            </c:marker>
            <c:bubble3D val="0"/>
            <c:extLst>
              <c:ext xmlns:c16="http://schemas.microsoft.com/office/drawing/2014/chart" uri="{C3380CC4-5D6E-409C-BE32-E72D297353CC}">
                <c16:uniqueId val="{0000001A-E4C8-411F-8535-51A7441713D9}"/>
              </c:ext>
            </c:extLst>
          </c:dPt>
          <c:dPt>
            <c:idx val="1"/>
            <c:marker>
              <c:symbol val="none"/>
            </c:marker>
            <c:bubble3D val="0"/>
            <c:extLst>
              <c:ext xmlns:c16="http://schemas.microsoft.com/office/drawing/2014/chart" uri="{C3380CC4-5D6E-409C-BE32-E72D297353CC}">
                <c16:uniqueId val="{0000001B-E4C8-411F-8535-51A7441713D9}"/>
              </c:ext>
            </c:extLst>
          </c:dPt>
          <c:dPt>
            <c:idx val="2"/>
            <c:marker>
              <c:symbol val="none"/>
            </c:marker>
            <c:bubble3D val="0"/>
            <c:extLst>
              <c:ext xmlns:c16="http://schemas.microsoft.com/office/drawing/2014/chart" uri="{C3380CC4-5D6E-409C-BE32-E72D297353CC}">
                <c16:uniqueId val="{0000001C-E4C8-411F-8535-51A7441713D9}"/>
              </c:ext>
            </c:extLst>
          </c:dPt>
          <c:dPt>
            <c:idx val="3"/>
            <c:marker>
              <c:symbol val="none"/>
            </c:marker>
            <c:bubble3D val="0"/>
            <c:extLst>
              <c:ext xmlns:c16="http://schemas.microsoft.com/office/drawing/2014/chart" uri="{C3380CC4-5D6E-409C-BE32-E72D297353CC}">
                <c16:uniqueId val="{0000001D-E4C8-411F-8535-51A7441713D9}"/>
              </c:ext>
            </c:extLst>
          </c:dPt>
          <c:dPt>
            <c:idx val="4"/>
            <c:marker>
              <c:symbol val="none"/>
            </c:marker>
            <c:bubble3D val="0"/>
            <c:extLst>
              <c:ext xmlns:c16="http://schemas.microsoft.com/office/drawing/2014/chart" uri="{C3380CC4-5D6E-409C-BE32-E72D297353CC}">
                <c16:uniqueId val="{0000001E-E4C8-411F-8535-51A7441713D9}"/>
              </c:ext>
            </c:extLst>
          </c:dPt>
          <c:dPt>
            <c:idx val="5"/>
            <c:marker>
              <c:symbol val="none"/>
            </c:marker>
            <c:bubble3D val="0"/>
            <c:extLst>
              <c:ext xmlns:c16="http://schemas.microsoft.com/office/drawing/2014/chart" uri="{C3380CC4-5D6E-409C-BE32-E72D297353CC}">
                <c16:uniqueId val="{0000001F-E4C8-411F-8535-51A7441713D9}"/>
              </c:ext>
            </c:extLst>
          </c:dPt>
          <c:dPt>
            <c:idx val="6"/>
            <c:marker>
              <c:symbol val="none"/>
            </c:marker>
            <c:bubble3D val="0"/>
            <c:extLst>
              <c:ext xmlns:c16="http://schemas.microsoft.com/office/drawing/2014/chart" uri="{C3380CC4-5D6E-409C-BE32-E72D297353CC}">
                <c16:uniqueId val="{00000020-E4C8-411F-8535-51A7441713D9}"/>
              </c:ext>
            </c:extLst>
          </c:dPt>
          <c:dPt>
            <c:idx val="7"/>
            <c:marker>
              <c:symbol val="none"/>
            </c:marker>
            <c:bubble3D val="0"/>
            <c:extLst>
              <c:ext xmlns:c16="http://schemas.microsoft.com/office/drawing/2014/chart" uri="{C3380CC4-5D6E-409C-BE32-E72D297353CC}">
                <c16:uniqueId val="{00000021-E4C8-411F-8535-51A7441713D9}"/>
              </c:ext>
            </c:extLst>
          </c:dPt>
          <c:dPt>
            <c:idx val="8"/>
            <c:marker>
              <c:symbol val="none"/>
            </c:marker>
            <c:bubble3D val="0"/>
            <c:extLst>
              <c:ext xmlns:c16="http://schemas.microsoft.com/office/drawing/2014/chart" uri="{C3380CC4-5D6E-409C-BE32-E72D297353CC}">
                <c16:uniqueId val="{00000022-E4C8-411F-8535-51A7441713D9}"/>
              </c:ext>
            </c:extLst>
          </c:dPt>
          <c:dPt>
            <c:idx val="9"/>
            <c:marker>
              <c:symbol val="none"/>
            </c:marker>
            <c:bubble3D val="0"/>
            <c:extLst>
              <c:ext xmlns:c16="http://schemas.microsoft.com/office/drawing/2014/chart" uri="{C3380CC4-5D6E-409C-BE32-E72D297353CC}">
                <c16:uniqueId val="{00000023-E4C8-411F-8535-51A7441713D9}"/>
              </c:ext>
            </c:extLst>
          </c:dPt>
          <c:dPt>
            <c:idx val="10"/>
            <c:marker>
              <c:symbol val="none"/>
            </c:marker>
            <c:bubble3D val="0"/>
            <c:extLst>
              <c:ext xmlns:c16="http://schemas.microsoft.com/office/drawing/2014/chart" uri="{C3380CC4-5D6E-409C-BE32-E72D297353CC}">
                <c16:uniqueId val="{00000024-E4C8-411F-8535-51A7441713D9}"/>
              </c:ext>
            </c:extLst>
          </c:dPt>
          <c:dPt>
            <c:idx val="11"/>
            <c:marker>
              <c:symbol val="none"/>
            </c:marker>
            <c:bubble3D val="0"/>
            <c:extLst>
              <c:ext xmlns:c16="http://schemas.microsoft.com/office/drawing/2014/chart" uri="{C3380CC4-5D6E-409C-BE32-E72D297353CC}">
                <c16:uniqueId val="{00000025-E4C8-411F-8535-51A7441713D9}"/>
              </c:ext>
            </c:extLst>
          </c:dPt>
          <c:dLbls>
            <c:dLbl>
              <c:idx val="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E4C8-411F-8535-51A7441713D9}"/>
                </c:ext>
              </c:extLst>
            </c:dLbl>
            <c:dLbl>
              <c:idx val="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E4C8-411F-8535-51A7441713D9}"/>
                </c:ext>
              </c:extLst>
            </c:dLbl>
            <c:dLbl>
              <c:idx val="6"/>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E4C8-411F-8535-51A7441713D9}"/>
                </c:ext>
              </c:extLst>
            </c:dLbl>
            <c:dLbl>
              <c:idx val="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E4C8-411F-8535-51A7441713D9}"/>
                </c:ext>
              </c:extLst>
            </c:dLbl>
            <c:dLbl>
              <c:idx val="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E4C8-411F-8535-51A7441713D9}"/>
                </c:ext>
              </c:extLst>
            </c:dLbl>
            <c:dLbl>
              <c:idx val="9"/>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E4C8-411F-8535-51A7441713D9}"/>
                </c:ext>
              </c:extLst>
            </c:dLbl>
            <c:dLbl>
              <c:idx val="1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E4C8-411F-8535-51A7441713D9}"/>
                </c:ext>
              </c:extLst>
            </c:dLbl>
            <c:dLbl>
              <c:idx val="11"/>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E4C8-411F-8535-51A7441713D9}"/>
                </c:ext>
              </c:extLst>
            </c:dLbl>
            <c:dLbl>
              <c:idx val="1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E4C8-411F-8535-51A7441713D9}"/>
                </c:ext>
              </c:extLst>
            </c:dLbl>
            <c:dLbl>
              <c:idx val="13"/>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E4C8-411F-8535-51A7441713D9}"/>
                </c:ext>
              </c:extLst>
            </c:dLbl>
            <c:dLbl>
              <c:idx val="1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E4C8-411F-8535-51A7441713D9}"/>
                </c:ext>
              </c:extLst>
            </c:dLbl>
            <c:dLbl>
              <c:idx val="1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E4C8-411F-8535-51A7441713D9}"/>
                </c:ext>
              </c:extLst>
            </c:dLbl>
            <c:numFmt formatCode="0.0%" sourceLinked="0"/>
            <c:spPr>
              <a:noFill/>
              <a:ln w="33503">
                <a:noFill/>
              </a:ln>
            </c:spPr>
            <c:txPr>
              <a:bodyPr/>
              <a:lstStyle/>
              <a:p>
                <a:pPr>
                  <a:defRPr sz="1000" b="1" i="0" u="none" strike="noStrike" baseline="0">
                    <a:solidFill>
                      <a:srgbClr val="000000"/>
                    </a:solidFill>
                    <a:latin typeface="Arial"/>
                    <a:ea typeface="Arial"/>
                    <a:cs typeface="Aria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3</c:v>
                </c:pt>
                <c:pt idx="1">
                  <c:v>4</c:v>
                </c:pt>
                <c:pt idx="2">
                  <c:v>2009-1 </c:v>
                </c:pt>
                <c:pt idx="3">
                  <c:v>2</c:v>
                </c:pt>
                <c:pt idx="4">
                  <c:v>3</c:v>
                </c:pt>
                <c:pt idx="5">
                  <c:v>4</c:v>
                </c:pt>
                <c:pt idx="6">
                  <c:v>2010-1</c:v>
                </c:pt>
                <c:pt idx="7">
                  <c:v>2</c:v>
                </c:pt>
                <c:pt idx="8">
                  <c:v>3</c:v>
                </c:pt>
                <c:pt idx="9">
                  <c:v>4</c:v>
                </c:pt>
                <c:pt idx="10">
                  <c:v>2011-1</c:v>
                </c:pt>
                <c:pt idx="11">
                  <c:v>2</c:v>
                </c:pt>
                <c:pt idx="12">
                  <c:v>3</c:v>
                </c:pt>
                <c:pt idx="13">
                  <c:v>4</c:v>
                </c:pt>
                <c:pt idx="14">
                  <c:v>2012-1</c:v>
                </c:pt>
                <c:pt idx="15">
                  <c:v>2</c:v>
                </c:pt>
              </c:strCache>
            </c:strRef>
          </c:cat>
          <c:val>
            <c:numRef>
              <c:f>Sheet1!$D$2:$D$17</c:f>
              <c:numCache>
                <c:formatCode>General</c:formatCode>
                <c:ptCount val="16"/>
                <c:pt idx="0">
                  <c:v>-0.16139771671128744</c:v>
                </c:pt>
                <c:pt idx="1">
                  <c:v>-0.1362822697176872</c:v>
                </c:pt>
                <c:pt idx="2">
                  <c:v>-0.10525917746887903</c:v>
                </c:pt>
                <c:pt idx="3">
                  <c:v>-7.9651366224512521E-2</c:v>
                </c:pt>
                <c:pt idx="4">
                  <c:v>-7.5710457537962794E-2</c:v>
                </c:pt>
                <c:pt idx="5">
                  <c:v>-6.7444067119456608E-2</c:v>
                </c:pt>
                <c:pt idx="6">
                  <c:v>-4.1561010244446694E-2</c:v>
                </c:pt>
                <c:pt idx="7">
                  <c:v>-1.1008191338609863E-2</c:v>
                </c:pt>
                <c:pt idx="8">
                  <c:v>1.0013064409327699E-2</c:v>
                </c:pt>
                <c:pt idx="9">
                  <c:v>-4.2484447657553659E-3</c:v>
                </c:pt>
                <c:pt idx="10">
                  <c:v>-2.2453281124604207E-2</c:v>
                </c:pt>
                <c:pt idx="11">
                  <c:v>-2.3065229167030799E-3</c:v>
                </c:pt>
                <c:pt idx="12">
                  <c:v>3.4485054328485365E-2</c:v>
                </c:pt>
                <c:pt idx="13">
                  <c:v>-5.3413541949084431E-3</c:v>
                </c:pt>
                <c:pt idx="14">
                  <c:v>-4.7708839126331837E-2</c:v>
                </c:pt>
                <c:pt idx="15">
                  <c:v>-3.5487184622879475E-2</c:v>
                </c:pt>
              </c:numCache>
            </c:numRef>
          </c:val>
          <c:smooth val="1"/>
          <c:extLst>
            <c:ext xmlns:c16="http://schemas.microsoft.com/office/drawing/2014/chart" uri="{C3380CC4-5D6E-409C-BE32-E72D297353CC}">
              <c16:uniqueId val="{0000002A-E4C8-411F-8535-51A7441713D9}"/>
            </c:ext>
          </c:extLst>
        </c:ser>
        <c:dLbls>
          <c:showLegendKey val="0"/>
          <c:showVal val="0"/>
          <c:showCatName val="0"/>
          <c:showSerName val="0"/>
          <c:showPercent val="0"/>
          <c:showBubbleSize val="0"/>
        </c:dLbls>
        <c:marker val="1"/>
        <c:smooth val="0"/>
        <c:axId val="408160792"/>
        <c:axId val="408161184"/>
      </c:lineChart>
      <c:catAx>
        <c:axId val="408160008"/>
        <c:scaling>
          <c:orientation val="minMax"/>
        </c:scaling>
        <c:delete val="0"/>
        <c:axPos val="b"/>
        <c:numFmt formatCode="General" sourceLinked="1"/>
        <c:majorTickMark val="cross"/>
        <c:minorTickMark val="none"/>
        <c:tickLblPos val="nextTo"/>
        <c:spPr>
          <a:ln w="4188">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408160400"/>
        <c:crosses val="autoZero"/>
        <c:auto val="0"/>
        <c:lblAlgn val="ctr"/>
        <c:lblOffset val="100"/>
        <c:tickLblSkip val="1"/>
        <c:tickMarkSkip val="1"/>
        <c:noMultiLvlLbl val="0"/>
      </c:catAx>
      <c:valAx>
        <c:axId val="408160400"/>
        <c:scaling>
          <c:orientation val="minMax"/>
          <c:max val="135"/>
          <c:min val="100"/>
        </c:scaling>
        <c:delete val="0"/>
        <c:axPos val="l"/>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8160008"/>
        <c:crosses val="autoZero"/>
        <c:crossBetween val="between"/>
        <c:majorUnit val="5"/>
        <c:minorUnit val="5"/>
      </c:valAx>
      <c:catAx>
        <c:axId val="408160792"/>
        <c:scaling>
          <c:orientation val="minMax"/>
        </c:scaling>
        <c:delete val="1"/>
        <c:axPos val="b"/>
        <c:numFmt formatCode="General" sourceLinked="1"/>
        <c:majorTickMark val="out"/>
        <c:minorTickMark val="none"/>
        <c:tickLblPos val="none"/>
        <c:crossAx val="408161184"/>
        <c:crosses val="autoZero"/>
        <c:auto val="0"/>
        <c:lblAlgn val="ctr"/>
        <c:lblOffset val="100"/>
        <c:noMultiLvlLbl val="0"/>
      </c:catAx>
      <c:valAx>
        <c:axId val="408161184"/>
        <c:scaling>
          <c:orientation val="minMax"/>
          <c:max val="0.2"/>
          <c:min val="-0.30000000000000032"/>
        </c:scaling>
        <c:delete val="0"/>
        <c:axPos val="r"/>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8160792"/>
        <c:crosses val="max"/>
        <c:crossBetween val="between"/>
      </c:valAx>
      <c:spPr>
        <a:noFill/>
        <a:ln w="33503">
          <a:noFill/>
        </a:ln>
      </c:spPr>
    </c:plotArea>
    <c:legend>
      <c:legendPos val="b"/>
      <c:legendEntry>
        <c:idx val="0"/>
        <c:delete val="1"/>
      </c:legendEntry>
      <c:layout>
        <c:manualLayout>
          <c:xMode val="edge"/>
          <c:yMode val="edge"/>
          <c:x val="5.7873485868102502E-2"/>
          <c:y val="0.92899408284023666"/>
          <c:w val="0.872139973082103"/>
          <c:h val="6.5088757396449828E-2"/>
        </c:manualLayout>
      </c:layout>
      <c:overlay val="0"/>
      <c:spPr>
        <a:noFill/>
        <a:ln w="33503">
          <a:noFill/>
        </a:ln>
      </c:spPr>
      <c:txPr>
        <a:bodyPr/>
        <a:lstStyle/>
        <a:p>
          <a:pPr>
            <a:defRPr sz="1400" b="1" i="0" u="none" strike="noStrike" baseline="0">
              <a:solidFill>
                <a:srgbClr val="000000"/>
              </a:solidFill>
              <a:latin typeface="Arial"/>
              <a:ea typeface="Arial"/>
              <a:cs typeface="Arial"/>
            </a:defRPr>
          </a:pPr>
          <a:endParaRPr lang="en-US"/>
        </a:p>
      </c:txPr>
    </c:legend>
    <c:plotVisOnly val="1"/>
    <c:dispBlanksAs val="gap"/>
    <c:showDLblsOverMax val="0"/>
  </c:chart>
  <c:spPr>
    <a:noFill/>
    <a:ln>
      <a:noFill/>
    </a:ln>
  </c:spPr>
  <c:txPr>
    <a:bodyPr/>
    <a:lstStyle/>
    <a:p>
      <a:pPr>
        <a:defRPr sz="1319" b="0" i="0" u="none" strike="noStrike" baseline="0">
          <a:solidFill>
            <a:srgbClr val="000000"/>
          </a:solidFill>
          <a:latin typeface="Arial"/>
          <a:ea typeface="Arial"/>
          <a:cs typeface="Aria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990418740364428E-2"/>
          <c:y val="5.128205128205128E-2"/>
          <c:w val="0.85064088900845347"/>
          <c:h val="0.7728937728937737"/>
        </c:manualLayout>
      </c:layout>
      <c:barChart>
        <c:barDir val="col"/>
        <c:grouping val="clustered"/>
        <c:varyColors val="0"/>
        <c:ser>
          <c:idx val="0"/>
          <c:order val="0"/>
          <c:tx>
            <c:strRef>
              <c:f>Sheet1!$B$1</c:f>
              <c:strCache>
                <c:ptCount val="1"/>
                <c:pt idx="0">
                  <c:v>C-50 4QTotal</c:v>
                </c:pt>
              </c:strCache>
            </c:strRef>
          </c:tx>
          <c:spPr>
            <a:solidFill>
              <a:schemeClr val="bg1">
                <a:lumMod val="75000"/>
              </a:schemeClr>
            </a:solidFill>
            <a:ln w="33507">
              <a:noFill/>
            </a:ln>
          </c:spPr>
          <c:invertIfNegative val="0"/>
          <c:dPt>
            <c:idx val="12"/>
            <c:invertIfNegative val="0"/>
            <c:bubble3D val="0"/>
            <c:extLst>
              <c:ext xmlns:c16="http://schemas.microsoft.com/office/drawing/2014/chart" uri="{C3380CC4-5D6E-409C-BE32-E72D297353CC}">
                <c16:uniqueId val="{00000000-EAB4-49E6-80B9-66731549A1C7}"/>
              </c:ext>
            </c:extLst>
          </c:dPt>
          <c:dPt>
            <c:idx val="13"/>
            <c:invertIfNegative val="0"/>
            <c:bubble3D val="0"/>
            <c:extLst>
              <c:ext xmlns:c16="http://schemas.microsoft.com/office/drawing/2014/chart" uri="{C3380CC4-5D6E-409C-BE32-E72D297353CC}">
                <c16:uniqueId val="{00000001-EAB4-49E6-80B9-66731549A1C7}"/>
              </c:ext>
            </c:extLst>
          </c:dPt>
          <c:dPt>
            <c:idx val="14"/>
            <c:invertIfNegative val="0"/>
            <c:bubble3D val="0"/>
            <c:extLst>
              <c:ext xmlns:c16="http://schemas.microsoft.com/office/drawing/2014/chart" uri="{C3380CC4-5D6E-409C-BE32-E72D297353CC}">
                <c16:uniqueId val="{00000002-EAB4-49E6-80B9-66731549A1C7}"/>
              </c:ext>
            </c:extLst>
          </c:dPt>
          <c:dPt>
            <c:idx val="15"/>
            <c:invertIfNegative val="0"/>
            <c:bubble3D val="0"/>
            <c:extLst>
              <c:ext xmlns:c16="http://schemas.microsoft.com/office/drawing/2014/chart" uri="{C3380CC4-5D6E-409C-BE32-E72D297353CC}">
                <c16:uniqueId val="{00000003-EAB4-49E6-80B9-66731549A1C7}"/>
              </c:ext>
            </c:extLst>
          </c:dPt>
          <c:dLbls>
            <c:dLbl>
              <c:idx val="0"/>
              <c:layout>
                <c:manualLayout>
                  <c:x val="-3.0730593676912316E-3"/>
                  <c:y val="1.040047984669343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AB4-49E6-80B9-66731549A1C7}"/>
                </c:ext>
              </c:extLst>
            </c:dLbl>
            <c:dLbl>
              <c:idx val="1"/>
              <c:layout>
                <c:manualLayout>
                  <c:x val="-3.39907880462677E-3"/>
                  <c:y val="1.361413250945463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AB4-49E6-80B9-66731549A1C7}"/>
                </c:ext>
              </c:extLst>
            </c:dLbl>
            <c:dLbl>
              <c:idx val="2"/>
              <c:layout>
                <c:manualLayout>
                  <c:x val="-3.7249947722358782E-3"/>
                  <c:y val="1.129142617071061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AB4-49E6-80B9-66731549A1C7}"/>
                </c:ext>
              </c:extLst>
            </c:dLbl>
            <c:dLbl>
              <c:idx val="3"/>
              <c:layout>
                <c:manualLayout>
                  <c:x val="-4.0509107398449254E-3"/>
                  <c:y val="7.94301306228129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AB4-49E6-80B9-66731549A1C7}"/>
                </c:ext>
              </c:extLst>
            </c:dLbl>
            <c:dLbl>
              <c:idx val="4"/>
              <c:layout>
                <c:manualLayout>
                  <c:x val="-3.0731492119824701E-3"/>
                  <c:y val="-3.428738227574498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AB4-49E6-80B9-66731549A1C7}"/>
                </c:ext>
              </c:extLst>
            </c:dLbl>
            <c:dLbl>
              <c:idx val="5"/>
              <c:layout>
                <c:manualLayout>
                  <c:x val="-2.0952842147937173E-3"/>
                  <c:y val="6.5622820903042962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AB4-49E6-80B9-66731549A1C7}"/>
                </c:ext>
              </c:extLst>
            </c:dLbl>
            <c:dLbl>
              <c:idx val="6"/>
              <c:layout>
                <c:manualLayout>
                  <c:x val="-2.4212001824027393E-3"/>
                  <c:y val="-6.1412487466215842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AB4-49E6-80B9-66731549A1C7}"/>
                </c:ext>
              </c:extLst>
            </c:dLbl>
            <c:dLbl>
              <c:idx val="7"/>
              <c:layout>
                <c:manualLayout>
                  <c:x val="-1.39554220416046E-4"/>
                  <c:y val="-2.4509867544836852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AB4-49E6-80B9-66731549A1C7}"/>
                </c:ext>
              </c:extLst>
            </c:dLbl>
            <c:dLbl>
              <c:idx val="8"/>
              <c:layout>
                <c:manualLayout>
                  <c:x val="-4.3769165517452396E-3"/>
                  <c:y val="-1.669131007945216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EAB4-49E6-80B9-66731549A1C7}"/>
                </c:ext>
              </c:extLst>
            </c:dLbl>
            <c:dLbl>
              <c:idx val="9"/>
              <c:layout>
                <c:manualLayout>
                  <c:x val="5.1229133983727725E-4"/>
                  <c:y val="8.743259114669530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EAB4-49E6-80B9-66731549A1C7}"/>
                </c:ext>
              </c:extLst>
            </c:dLbl>
            <c:dLbl>
              <c:idx val="10"/>
              <c:layout>
                <c:manualLayout>
                  <c:x val="-3.7249675221656233E-3"/>
                  <c:y val="1.222485905325185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EAB4-49E6-80B9-66731549A1C7}"/>
                </c:ext>
              </c:extLst>
            </c:dLbl>
            <c:dLbl>
              <c:idx val="11"/>
              <c:layout>
                <c:manualLayout>
                  <c:x val="-2.7472059943030548E-3"/>
                  <c:y val="1.361124189227479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EAB4-49E6-80B9-66731549A1C7}"/>
                </c:ext>
              </c:extLst>
            </c:dLbl>
            <c:dLbl>
              <c:idx val="12"/>
              <c:layout>
                <c:manualLayout>
                  <c:x val="-3.0731219619123001E-3"/>
                  <c:y val="1.387863458526962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AB4-49E6-80B9-66731549A1C7}"/>
                </c:ext>
              </c:extLst>
            </c:dLbl>
            <c:dLbl>
              <c:idx val="13"/>
              <c:layout>
                <c:manualLayout>
                  <c:x val="-3.3990379295212089E-3"/>
                  <c:y val="1.253441276571198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AB4-49E6-80B9-66731549A1C7}"/>
                </c:ext>
              </c:extLst>
            </c:dLbl>
            <c:numFmt formatCode="\$#,##0.0_);[Red]\(\$#,##0.0\)" sourceLinked="0"/>
            <c:spPr>
              <a:noFill/>
              <a:ln w="33507">
                <a:noFill/>
              </a:ln>
            </c:spPr>
            <c:txPr>
              <a:bodyPr/>
              <a:lstStyle/>
              <a:p>
                <a:pPr>
                  <a:defRPr sz="900" b="0" i="0" u="none" strike="noStrike" baseline="0">
                    <a:solidFill>
                      <a:srgbClr val="000000"/>
                    </a:solidFill>
                    <a:latin typeface="Arial"/>
                    <a:ea typeface="Arial"/>
                    <a:cs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c:v>
                </c:pt>
                <c:pt idx="1">
                  <c:v>3</c:v>
                </c:pt>
                <c:pt idx="2">
                  <c:v>4</c:v>
                </c:pt>
                <c:pt idx="3">
                  <c:v>2005-1</c:v>
                </c:pt>
                <c:pt idx="4">
                  <c:v>2</c:v>
                </c:pt>
                <c:pt idx="5">
                  <c:v>3</c:v>
                </c:pt>
                <c:pt idx="6">
                  <c:v>4</c:v>
                </c:pt>
                <c:pt idx="7">
                  <c:v>2006-1</c:v>
                </c:pt>
                <c:pt idx="8">
                  <c:v>2</c:v>
                </c:pt>
                <c:pt idx="9">
                  <c:v>3</c:v>
                </c:pt>
                <c:pt idx="10">
                  <c:v>4</c:v>
                </c:pt>
                <c:pt idx="11">
                  <c:v>2007-1</c:v>
                </c:pt>
                <c:pt idx="12">
                  <c:v>2</c:v>
                </c:pt>
                <c:pt idx="13">
                  <c:v>3</c:v>
                </c:pt>
                <c:pt idx="14">
                  <c:v>4</c:v>
                </c:pt>
                <c:pt idx="15">
                  <c:v>2008-1</c:v>
                </c:pt>
              </c:strCache>
            </c:strRef>
          </c:cat>
          <c:val>
            <c:numRef>
              <c:f>Sheet1!$B$2:$B$17</c:f>
              <c:numCache>
                <c:formatCode>General</c:formatCode>
                <c:ptCount val="16"/>
                <c:pt idx="0">
                  <c:v>127.20399999999999</c:v>
                </c:pt>
                <c:pt idx="1">
                  <c:v>133.30700000000002</c:v>
                </c:pt>
                <c:pt idx="2">
                  <c:v>143.43300000000002</c:v>
                </c:pt>
                <c:pt idx="3">
                  <c:v>148.68700000000001</c:v>
                </c:pt>
                <c:pt idx="4">
                  <c:v>150.80600000000001</c:v>
                </c:pt>
                <c:pt idx="5">
                  <c:v>157.98700000000002</c:v>
                </c:pt>
                <c:pt idx="6">
                  <c:v>166.29599999999999</c:v>
                </c:pt>
                <c:pt idx="7">
                  <c:v>170.09100000000001</c:v>
                </c:pt>
                <c:pt idx="8">
                  <c:v>178.24899999999997</c:v>
                </c:pt>
                <c:pt idx="9">
                  <c:v>181.018</c:v>
                </c:pt>
                <c:pt idx="10">
                  <c:v>177.67699999999999</c:v>
                </c:pt>
                <c:pt idx="11">
                  <c:v>180.7</c:v>
                </c:pt>
                <c:pt idx="12">
                  <c:v>185</c:v>
                </c:pt>
                <c:pt idx="13">
                  <c:v>185.3</c:v>
                </c:pt>
                <c:pt idx="14">
                  <c:v>183.1</c:v>
                </c:pt>
                <c:pt idx="15">
                  <c:v>186.8</c:v>
                </c:pt>
              </c:numCache>
            </c:numRef>
          </c:val>
          <c:extLst>
            <c:ext xmlns:c16="http://schemas.microsoft.com/office/drawing/2014/chart" uri="{C3380CC4-5D6E-409C-BE32-E72D297353CC}">
              <c16:uniqueId val="{00000010-EAB4-49E6-80B9-66731549A1C7}"/>
            </c:ext>
          </c:extLst>
        </c:ser>
        <c:dLbls>
          <c:showLegendKey val="0"/>
          <c:showVal val="0"/>
          <c:showCatName val="0"/>
          <c:showSerName val="0"/>
          <c:showPercent val="0"/>
          <c:showBubbleSize val="0"/>
        </c:dLbls>
        <c:gapWidth val="50"/>
        <c:axId val="328983304"/>
        <c:axId val="328987224"/>
      </c:barChart>
      <c:lineChart>
        <c:grouping val="standard"/>
        <c:varyColors val="0"/>
        <c:ser>
          <c:idx val="1"/>
          <c:order val="1"/>
          <c:tx>
            <c:strRef>
              <c:f>Sheet1!$C$1</c:f>
              <c:strCache>
                <c:ptCount val="1"/>
                <c:pt idx="0">
                  <c:v>C-50 Growth Rate/LIRA</c:v>
                </c:pt>
              </c:strCache>
            </c:strRef>
          </c:tx>
          <c:spPr>
            <a:ln w="33507">
              <a:solidFill>
                <a:srgbClr val="000000"/>
              </a:solidFill>
              <a:prstDash val="solid"/>
            </a:ln>
          </c:spPr>
          <c:marker>
            <c:symbol val="circle"/>
            <c:size val="7"/>
            <c:spPr>
              <a:solidFill>
                <a:srgbClr val="000000"/>
              </a:solidFill>
              <a:ln>
                <a:solidFill>
                  <a:srgbClr val="FFFFFF"/>
                </a:solidFill>
                <a:prstDash val="solid"/>
              </a:ln>
            </c:spPr>
          </c:marker>
          <c:dLbls>
            <c:dLbl>
              <c:idx val="4"/>
              <c:layout>
                <c:manualLayout>
                  <c:x val="-3.4760209835794226E-2"/>
                  <c:y val="-6.229296768938368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EAB4-49E6-80B9-66731549A1C7}"/>
                </c:ext>
              </c:extLst>
            </c:dLbl>
            <c:dLbl>
              <c:idx val="5"/>
              <c:layout>
                <c:manualLayout>
                  <c:x val="-3.2132088942233121E-2"/>
                  <c:y val="-6.574124355145262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EAB4-49E6-80B9-66731549A1C7}"/>
                </c:ext>
              </c:extLst>
            </c:dLbl>
            <c:numFmt formatCode="0.0%" sourceLinked="0"/>
            <c:spPr>
              <a:noFill/>
              <a:ln w="33507">
                <a:noFill/>
              </a:ln>
            </c:spPr>
            <c:txPr>
              <a:bodyPr/>
              <a:lstStyle/>
              <a:p>
                <a:pPr>
                  <a:defRPr sz="1000" b="1" i="0" u="none" strike="noStrike" baseline="0">
                    <a:solidFill>
                      <a:srgbClr val="000000"/>
                    </a:solidFill>
                    <a:latin typeface="Arial"/>
                    <a:ea typeface="Arial"/>
                    <a:cs typeface="Aria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c:v>
                </c:pt>
                <c:pt idx="1">
                  <c:v>3</c:v>
                </c:pt>
                <c:pt idx="2">
                  <c:v>4</c:v>
                </c:pt>
                <c:pt idx="3">
                  <c:v>2005-1</c:v>
                </c:pt>
                <c:pt idx="4">
                  <c:v>2</c:v>
                </c:pt>
                <c:pt idx="5">
                  <c:v>3</c:v>
                </c:pt>
                <c:pt idx="6">
                  <c:v>4</c:v>
                </c:pt>
                <c:pt idx="7">
                  <c:v>2006-1</c:v>
                </c:pt>
                <c:pt idx="8">
                  <c:v>2</c:v>
                </c:pt>
                <c:pt idx="9">
                  <c:v>3</c:v>
                </c:pt>
                <c:pt idx="10">
                  <c:v>4</c:v>
                </c:pt>
                <c:pt idx="11">
                  <c:v>2007-1</c:v>
                </c:pt>
                <c:pt idx="12">
                  <c:v>2</c:v>
                </c:pt>
                <c:pt idx="13">
                  <c:v>3</c:v>
                </c:pt>
                <c:pt idx="14">
                  <c:v>4</c:v>
                </c:pt>
                <c:pt idx="15">
                  <c:v>2008-1</c:v>
                </c:pt>
              </c:strCache>
            </c:strRef>
          </c:cat>
          <c:val>
            <c:numRef>
              <c:f>Sheet1!$C$2:$C$17</c:f>
              <c:numCache>
                <c:formatCode>General</c:formatCode>
                <c:ptCount val="16"/>
                <c:pt idx="0">
                  <c:v>5.1385686000000007E-2</c:v>
                </c:pt>
                <c:pt idx="1">
                  <c:v>8.3285930000000022E-2</c:v>
                </c:pt>
                <c:pt idx="2">
                  <c:v>0.19609233000000004</c:v>
                </c:pt>
                <c:pt idx="3">
                  <c:v>0.20369965600000001</c:v>
                </c:pt>
                <c:pt idx="4">
                  <c:v>0.18554448000000007</c:v>
                </c:pt>
                <c:pt idx="5">
                  <c:v>0.185136564</c:v>
                </c:pt>
                <c:pt idx="6">
                  <c:v>0.15939846500000002</c:v>
                </c:pt>
                <c:pt idx="7">
                  <c:v>0.14395340500000003</c:v>
                </c:pt>
                <c:pt idx="8">
                  <c:v>0.181975518</c:v>
                </c:pt>
                <c:pt idx="9">
                  <c:v>0.145777817</c:v>
                </c:pt>
                <c:pt idx="10">
                  <c:v>6.8438207000000015E-2</c:v>
                </c:pt>
                <c:pt idx="11">
                  <c:v>6.2426042000000001E-2</c:v>
                </c:pt>
                <c:pt idx="12">
                  <c:v>3.8113928999999998E-2</c:v>
                </c:pt>
                <c:pt idx="13">
                  <c:v>2.3884328000000003E-2</c:v>
                </c:pt>
                <c:pt idx="14">
                  <c:v>3.0371291000000005E-2</c:v>
                </c:pt>
                <c:pt idx="15">
                  <c:v>3.3727450999999992E-2</c:v>
                </c:pt>
              </c:numCache>
            </c:numRef>
          </c:val>
          <c:smooth val="1"/>
          <c:extLst>
            <c:ext xmlns:c16="http://schemas.microsoft.com/office/drawing/2014/chart" uri="{C3380CC4-5D6E-409C-BE32-E72D297353CC}">
              <c16:uniqueId val="{00000013-EAB4-49E6-80B9-66731549A1C7}"/>
            </c:ext>
          </c:extLst>
        </c:ser>
        <c:dLbls>
          <c:showLegendKey val="0"/>
          <c:showVal val="0"/>
          <c:showCatName val="0"/>
          <c:showSerName val="0"/>
          <c:showPercent val="0"/>
          <c:showBubbleSize val="0"/>
        </c:dLbls>
        <c:marker val="1"/>
        <c:smooth val="0"/>
        <c:axId val="328987616"/>
        <c:axId val="328988400"/>
      </c:lineChart>
      <c:catAx>
        <c:axId val="328983304"/>
        <c:scaling>
          <c:orientation val="minMax"/>
        </c:scaling>
        <c:delete val="0"/>
        <c:axPos val="b"/>
        <c:numFmt formatCode="General" sourceLinked="1"/>
        <c:majorTickMark val="out"/>
        <c:minorTickMark val="none"/>
        <c:tickLblPos val="nextTo"/>
        <c:spPr>
          <a:ln w="4188">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328987224"/>
        <c:crossesAt val="50"/>
        <c:auto val="1"/>
        <c:lblAlgn val="ctr"/>
        <c:lblOffset val="100"/>
        <c:tickLblSkip val="1"/>
        <c:tickMarkSkip val="1"/>
        <c:noMultiLvlLbl val="0"/>
      </c:catAx>
      <c:valAx>
        <c:axId val="328987224"/>
        <c:scaling>
          <c:orientation val="minMax"/>
          <c:max val="200"/>
          <c:min val="90"/>
        </c:scaling>
        <c:delete val="0"/>
        <c:axPos val="l"/>
        <c:numFmt formatCode="\$#,##0_);[Red]\(\$#,##0\)" sourceLinked="0"/>
        <c:majorTickMark val="out"/>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328983304"/>
        <c:crosses val="autoZero"/>
        <c:crossBetween val="between"/>
        <c:majorUnit val="10"/>
      </c:valAx>
      <c:catAx>
        <c:axId val="328987616"/>
        <c:scaling>
          <c:orientation val="minMax"/>
        </c:scaling>
        <c:delete val="1"/>
        <c:axPos val="b"/>
        <c:numFmt formatCode="General" sourceLinked="1"/>
        <c:majorTickMark val="out"/>
        <c:minorTickMark val="none"/>
        <c:tickLblPos val="none"/>
        <c:crossAx val="328988400"/>
        <c:crosses val="autoZero"/>
        <c:auto val="1"/>
        <c:lblAlgn val="ctr"/>
        <c:lblOffset val="100"/>
        <c:noMultiLvlLbl val="0"/>
      </c:catAx>
      <c:valAx>
        <c:axId val="328988400"/>
        <c:scaling>
          <c:orientation val="minMax"/>
          <c:max val="0.30000000000000004"/>
          <c:min val="0"/>
        </c:scaling>
        <c:delete val="0"/>
        <c:axPos val="r"/>
        <c:numFmt formatCode="0%" sourceLinked="0"/>
        <c:majorTickMark val="out"/>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328987616"/>
        <c:crosses val="max"/>
        <c:crossBetween val="between"/>
        <c:majorUnit val="0.05"/>
        <c:minorUnit val="2.5000000000000001E-2"/>
      </c:valAx>
      <c:spPr>
        <a:noFill/>
        <a:ln w="33507">
          <a:noFill/>
        </a:ln>
      </c:spPr>
    </c:plotArea>
    <c:plotVisOnly val="1"/>
    <c:dispBlanksAs val="gap"/>
    <c:showDLblsOverMax val="0"/>
  </c:chart>
  <c:spPr>
    <a:noFill/>
    <a:ln>
      <a:noFill/>
    </a:ln>
  </c:spPr>
  <c:txPr>
    <a:bodyPr/>
    <a:lstStyle/>
    <a:p>
      <a:pPr>
        <a:defRPr sz="1550" b="1" i="0" u="none" strike="noStrike" baseline="0">
          <a:solidFill>
            <a:srgbClr val="000000"/>
          </a:solidFill>
          <a:latin typeface="Arial"/>
          <a:ea typeface="Arial"/>
          <a:cs typeface="Arial"/>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565275908479183E-2"/>
          <c:y val="6.2130177514792898E-2"/>
          <c:w val="0.8788694481830458"/>
          <c:h val="0.75443786982248517"/>
        </c:manualLayout>
      </c:layout>
      <c:barChart>
        <c:barDir val="col"/>
        <c:grouping val="clustered"/>
        <c:varyColors val="0"/>
        <c:ser>
          <c:idx val="0"/>
          <c:order val="0"/>
          <c:tx>
            <c:strRef>
              <c:f>Sheet1!$B$1</c:f>
              <c:strCache>
                <c:ptCount val="1"/>
                <c:pt idx="0">
                  <c:v>C-30 4QTotal</c:v>
                </c:pt>
              </c:strCache>
            </c:strRef>
          </c:tx>
          <c:spPr>
            <a:solidFill>
              <a:schemeClr val="bg1">
                <a:lumMod val="75000"/>
              </a:schemeClr>
            </a:solidFill>
            <a:ln w="33503">
              <a:noFill/>
            </a:ln>
          </c:spPr>
          <c:invertIfNegative val="0"/>
          <c:dPt>
            <c:idx val="0"/>
            <c:invertIfNegative val="0"/>
            <c:bubble3D val="0"/>
            <c:extLst>
              <c:ext xmlns:c16="http://schemas.microsoft.com/office/drawing/2014/chart" uri="{C3380CC4-5D6E-409C-BE32-E72D297353CC}">
                <c16:uniqueId val="{00000000-F445-4882-A6CE-524A7B5AC21D}"/>
              </c:ext>
            </c:extLst>
          </c:dPt>
          <c:dPt>
            <c:idx val="1"/>
            <c:invertIfNegative val="0"/>
            <c:bubble3D val="0"/>
            <c:extLst>
              <c:ext xmlns:c16="http://schemas.microsoft.com/office/drawing/2014/chart" uri="{C3380CC4-5D6E-409C-BE32-E72D297353CC}">
                <c16:uniqueId val="{00000001-F445-4882-A6CE-524A7B5AC21D}"/>
              </c:ext>
            </c:extLst>
          </c:dPt>
          <c:dPt>
            <c:idx val="2"/>
            <c:invertIfNegative val="0"/>
            <c:bubble3D val="0"/>
            <c:extLst>
              <c:ext xmlns:c16="http://schemas.microsoft.com/office/drawing/2014/chart" uri="{C3380CC4-5D6E-409C-BE32-E72D297353CC}">
                <c16:uniqueId val="{00000002-F445-4882-A6CE-524A7B5AC21D}"/>
              </c:ext>
            </c:extLst>
          </c:dPt>
          <c:dPt>
            <c:idx val="3"/>
            <c:invertIfNegative val="0"/>
            <c:bubble3D val="0"/>
            <c:extLst>
              <c:ext xmlns:c16="http://schemas.microsoft.com/office/drawing/2014/chart" uri="{C3380CC4-5D6E-409C-BE32-E72D297353CC}">
                <c16:uniqueId val="{00000003-F445-4882-A6CE-524A7B5AC21D}"/>
              </c:ext>
            </c:extLst>
          </c:dPt>
          <c:dPt>
            <c:idx val="4"/>
            <c:invertIfNegative val="0"/>
            <c:bubble3D val="0"/>
            <c:extLst>
              <c:ext xmlns:c16="http://schemas.microsoft.com/office/drawing/2014/chart" uri="{C3380CC4-5D6E-409C-BE32-E72D297353CC}">
                <c16:uniqueId val="{00000004-F445-4882-A6CE-524A7B5AC21D}"/>
              </c:ext>
            </c:extLst>
          </c:dPt>
          <c:dPt>
            <c:idx val="5"/>
            <c:invertIfNegative val="0"/>
            <c:bubble3D val="0"/>
            <c:extLst>
              <c:ext xmlns:c16="http://schemas.microsoft.com/office/drawing/2014/chart" uri="{C3380CC4-5D6E-409C-BE32-E72D297353CC}">
                <c16:uniqueId val="{00000005-F445-4882-A6CE-524A7B5AC21D}"/>
              </c:ext>
            </c:extLst>
          </c:dPt>
          <c:dPt>
            <c:idx val="6"/>
            <c:invertIfNegative val="0"/>
            <c:bubble3D val="0"/>
            <c:extLst>
              <c:ext xmlns:c16="http://schemas.microsoft.com/office/drawing/2014/chart" uri="{C3380CC4-5D6E-409C-BE32-E72D297353CC}">
                <c16:uniqueId val="{00000006-F445-4882-A6CE-524A7B5AC21D}"/>
              </c:ext>
            </c:extLst>
          </c:dPt>
          <c:dPt>
            <c:idx val="7"/>
            <c:invertIfNegative val="0"/>
            <c:bubble3D val="0"/>
            <c:extLst>
              <c:ext xmlns:c16="http://schemas.microsoft.com/office/drawing/2014/chart" uri="{C3380CC4-5D6E-409C-BE32-E72D297353CC}">
                <c16:uniqueId val="{00000007-F445-4882-A6CE-524A7B5AC21D}"/>
              </c:ext>
            </c:extLst>
          </c:dPt>
          <c:dPt>
            <c:idx val="8"/>
            <c:invertIfNegative val="0"/>
            <c:bubble3D val="0"/>
            <c:extLst>
              <c:ext xmlns:c16="http://schemas.microsoft.com/office/drawing/2014/chart" uri="{C3380CC4-5D6E-409C-BE32-E72D297353CC}">
                <c16:uniqueId val="{00000008-F445-4882-A6CE-524A7B5AC21D}"/>
              </c:ext>
            </c:extLst>
          </c:dPt>
          <c:dPt>
            <c:idx val="9"/>
            <c:invertIfNegative val="0"/>
            <c:bubble3D val="0"/>
            <c:extLst>
              <c:ext xmlns:c16="http://schemas.microsoft.com/office/drawing/2014/chart" uri="{C3380CC4-5D6E-409C-BE32-E72D297353CC}">
                <c16:uniqueId val="{00000009-F445-4882-A6CE-524A7B5AC21D}"/>
              </c:ext>
            </c:extLst>
          </c:dPt>
          <c:dPt>
            <c:idx val="10"/>
            <c:invertIfNegative val="0"/>
            <c:bubble3D val="0"/>
            <c:extLst>
              <c:ext xmlns:c16="http://schemas.microsoft.com/office/drawing/2014/chart" uri="{C3380CC4-5D6E-409C-BE32-E72D297353CC}">
                <c16:uniqueId val="{0000000A-F445-4882-A6CE-524A7B5AC21D}"/>
              </c:ext>
            </c:extLst>
          </c:dPt>
          <c:dPt>
            <c:idx val="11"/>
            <c:invertIfNegative val="0"/>
            <c:bubble3D val="0"/>
            <c:extLst>
              <c:ext xmlns:c16="http://schemas.microsoft.com/office/drawing/2014/chart" uri="{C3380CC4-5D6E-409C-BE32-E72D297353CC}">
                <c16:uniqueId val="{0000000B-F445-4882-A6CE-524A7B5AC21D}"/>
              </c:ext>
            </c:extLst>
          </c:dPt>
          <c:dPt>
            <c:idx val="12"/>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D-F445-4882-A6CE-524A7B5AC21D}"/>
              </c:ext>
            </c:extLst>
          </c:dPt>
          <c:dPt>
            <c:idx val="13"/>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F-F445-4882-A6CE-524A7B5AC21D}"/>
              </c:ext>
            </c:extLst>
          </c:dPt>
          <c:dPt>
            <c:idx val="14"/>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1-F445-4882-A6CE-524A7B5AC21D}"/>
              </c:ext>
            </c:extLst>
          </c:dPt>
          <c:dPt>
            <c:idx val="15"/>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3-F445-4882-A6CE-524A7B5AC21D}"/>
              </c:ext>
            </c:extLst>
          </c:dPt>
          <c:dLbls>
            <c:dLbl>
              <c:idx val="13"/>
              <c:layout>
                <c:manualLayout>
                  <c:x val="-9.9433879579927894E-17"/>
                  <c:y val="1.189591078066914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F445-4882-A6CE-524A7B5AC21D}"/>
                </c:ext>
              </c:extLst>
            </c:dLbl>
            <c:dLbl>
              <c:idx val="14"/>
              <c:layout>
                <c:manualLayout>
                  <c:x val="1.3559322033897341E-3"/>
                  <c:y val="1.189591078066914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F445-4882-A6CE-524A7B5AC21D}"/>
                </c:ext>
              </c:extLst>
            </c:dLbl>
            <c:numFmt formatCode="\$#,##0.0" sourceLinked="0"/>
            <c:spPr>
              <a:noFill/>
              <a:ln w="33503">
                <a:noFill/>
              </a:ln>
            </c:spPr>
            <c:txPr>
              <a:bodyPr/>
              <a:lstStyle/>
              <a:p>
                <a:pPr>
                  <a:defRPr sz="900" b="0" i="0" u="none" strike="noStrike" baseline="0">
                    <a:solidFill>
                      <a:srgbClr val="000000"/>
                    </a:solidFill>
                    <a:latin typeface="Arial"/>
                    <a:ea typeface="Arial"/>
                    <a:cs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4</c:v>
                </c:pt>
                <c:pt idx="1">
                  <c:v>2009-1 </c:v>
                </c:pt>
                <c:pt idx="2">
                  <c:v>2</c:v>
                </c:pt>
                <c:pt idx="3">
                  <c:v>3</c:v>
                </c:pt>
                <c:pt idx="4">
                  <c:v>4</c:v>
                </c:pt>
                <c:pt idx="5">
                  <c:v>2010-1</c:v>
                </c:pt>
                <c:pt idx="6">
                  <c:v>2</c:v>
                </c:pt>
                <c:pt idx="7">
                  <c:v>3</c:v>
                </c:pt>
                <c:pt idx="8">
                  <c:v>4</c:v>
                </c:pt>
                <c:pt idx="9">
                  <c:v>2011-1</c:v>
                </c:pt>
                <c:pt idx="10">
                  <c:v>2</c:v>
                </c:pt>
                <c:pt idx="11">
                  <c:v>3</c:v>
                </c:pt>
                <c:pt idx="12">
                  <c:v>4</c:v>
                </c:pt>
                <c:pt idx="13">
                  <c:v>2012-1</c:v>
                </c:pt>
                <c:pt idx="14">
                  <c:v>2</c:v>
                </c:pt>
                <c:pt idx="15">
                  <c:v>3</c:v>
                </c:pt>
              </c:strCache>
            </c:strRef>
          </c:cat>
          <c:val>
            <c:numRef>
              <c:f>Sheet1!$B$2:$B$17</c:f>
              <c:numCache>
                <c:formatCode>0.0</c:formatCode>
                <c:ptCount val="16"/>
                <c:pt idx="0">
                  <c:v>120.1</c:v>
                </c:pt>
                <c:pt idx="1">
                  <c:v>118.3</c:v>
                </c:pt>
                <c:pt idx="2">
                  <c:v>115.7</c:v>
                </c:pt>
                <c:pt idx="3">
                  <c:v>111.8</c:v>
                </c:pt>
                <c:pt idx="4">
                  <c:v>112</c:v>
                </c:pt>
                <c:pt idx="5">
                  <c:v>113.4</c:v>
                </c:pt>
                <c:pt idx="6">
                  <c:v>114.5</c:v>
                </c:pt>
                <c:pt idx="7">
                  <c:v>112.9</c:v>
                </c:pt>
                <c:pt idx="8">
                  <c:v>111.6</c:v>
                </c:pt>
                <c:pt idx="9">
                  <c:v>110.8</c:v>
                </c:pt>
                <c:pt idx="10">
                  <c:v>114.2</c:v>
                </c:pt>
                <c:pt idx="11">
                  <c:v>113.8</c:v>
                </c:pt>
                <c:pt idx="12">
                  <c:v>112.4</c:v>
                </c:pt>
                <c:pt idx="13">
                  <c:v>108.1</c:v>
                </c:pt>
                <c:pt idx="14">
                  <c:v>110.2</c:v>
                </c:pt>
                <c:pt idx="15">
                  <c:v>113.56172840000001</c:v>
                </c:pt>
              </c:numCache>
            </c:numRef>
          </c:val>
          <c:extLst>
            <c:ext xmlns:c16="http://schemas.microsoft.com/office/drawing/2014/chart" uri="{C3380CC4-5D6E-409C-BE32-E72D297353CC}">
              <c16:uniqueId val="{00000014-F445-4882-A6CE-524A7B5AC21D}"/>
            </c:ext>
          </c:extLst>
        </c:ser>
        <c:dLbls>
          <c:showLegendKey val="0"/>
          <c:showVal val="0"/>
          <c:showCatName val="0"/>
          <c:showSerName val="0"/>
          <c:showPercent val="0"/>
          <c:showBubbleSize val="0"/>
        </c:dLbls>
        <c:gapWidth val="50"/>
        <c:axId val="408396984"/>
        <c:axId val="408397376"/>
      </c:barChart>
      <c:lineChart>
        <c:grouping val="standard"/>
        <c:varyColors val="0"/>
        <c:ser>
          <c:idx val="1"/>
          <c:order val="1"/>
          <c:tx>
            <c:strRef>
              <c:f>Sheet1!$C$1</c:f>
              <c:strCache>
                <c:ptCount val="1"/>
                <c:pt idx="0">
                  <c:v>US Census Bureau</c:v>
                </c:pt>
              </c:strCache>
            </c:strRef>
          </c:tx>
          <c:spPr>
            <a:ln w="33503">
              <a:solidFill>
                <a:srgbClr val="000000"/>
              </a:solidFill>
              <a:prstDash val="solid"/>
            </a:ln>
          </c:spPr>
          <c:marker>
            <c:symbol val="circle"/>
            <c:size val="7"/>
            <c:spPr>
              <a:solidFill>
                <a:srgbClr val="000000"/>
              </a:solidFill>
              <a:ln>
                <a:solidFill>
                  <a:srgbClr val="FFFFFF"/>
                </a:solidFill>
                <a:prstDash val="solid"/>
              </a:ln>
            </c:spPr>
          </c:marker>
          <c:dPt>
            <c:idx val="12"/>
            <c:marker>
              <c:symbol val="none"/>
            </c:marker>
            <c:bubble3D val="0"/>
            <c:extLst>
              <c:ext xmlns:c16="http://schemas.microsoft.com/office/drawing/2014/chart" uri="{C3380CC4-5D6E-409C-BE32-E72D297353CC}">
                <c16:uniqueId val="{00000015-F445-4882-A6CE-524A7B5AC21D}"/>
              </c:ext>
            </c:extLst>
          </c:dPt>
          <c:dPt>
            <c:idx val="13"/>
            <c:marker>
              <c:symbol val="none"/>
            </c:marker>
            <c:bubble3D val="0"/>
            <c:extLst>
              <c:ext xmlns:c16="http://schemas.microsoft.com/office/drawing/2014/chart" uri="{C3380CC4-5D6E-409C-BE32-E72D297353CC}">
                <c16:uniqueId val="{00000016-F445-4882-A6CE-524A7B5AC21D}"/>
              </c:ext>
            </c:extLst>
          </c:dPt>
          <c:dPt>
            <c:idx val="14"/>
            <c:marker>
              <c:symbol val="none"/>
            </c:marker>
            <c:bubble3D val="0"/>
            <c:extLst>
              <c:ext xmlns:c16="http://schemas.microsoft.com/office/drawing/2014/chart" uri="{C3380CC4-5D6E-409C-BE32-E72D297353CC}">
                <c16:uniqueId val="{00000017-F445-4882-A6CE-524A7B5AC21D}"/>
              </c:ext>
            </c:extLst>
          </c:dPt>
          <c:dPt>
            <c:idx val="15"/>
            <c:marker>
              <c:symbol val="none"/>
            </c:marker>
            <c:bubble3D val="0"/>
            <c:extLst>
              <c:ext xmlns:c16="http://schemas.microsoft.com/office/drawing/2014/chart" uri="{C3380CC4-5D6E-409C-BE32-E72D297353CC}">
                <c16:uniqueId val="{00000018-F445-4882-A6CE-524A7B5AC21D}"/>
              </c:ext>
            </c:extLst>
          </c:dPt>
          <c:cat>
            <c:strRef>
              <c:f>Sheet1!$A$2:$A$17</c:f>
              <c:strCache>
                <c:ptCount val="16"/>
                <c:pt idx="0">
                  <c:v>4</c:v>
                </c:pt>
                <c:pt idx="1">
                  <c:v>2009-1 </c:v>
                </c:pt>
                <c:pt idx="2">
                  <c:v>2</c:v>
                </c:pt>
                <c:pt idx="3">
                  <c:v>3</c:v>
                </c:pt>
                <c:pt idx="4">
                  <c:v>4</c:v>
                </c:pt>
                <c:pt idx="5">
                  <c:v>2010-1</c:v>
                </c:pt>
                <c:pt idx="6">
                  <c:v>2</c:v>
                </c:pt>
                <c:pt idx="7">
                  <c:v>3</c:v>
                </c:pt>
                <c:pt idx="8">
                  <c:v>4</c:v>
                </c:pt>
                <c:pt idx="9">
                  <c:v>2011-1</c:v>
                </c:pt>
                <c:pt idx="10">
                  <c:v>2</c:v>
                </c:pt>
                <c:pt idx="11">
                  <c:v>3</c:v>
                </c:pt>
                <c:pt idx="12">
                  <c:v>4</c:v>
                </c:pt>
                <c:pt idx="13">
                  <c:v>2012-1</c:v>
                </c:pt>
                <c:pt idx="14">
                  <c:v>2</c:v>
                </c:pt>
                <c:pt idx="15">
                  <c:v>3</c:v>
                </c:pt>
              </c:strCache>
            </c:strRef>
          </c:cat>
          <c:val>
            <c:numRef>
              <c:f>Sheet1!$C$2:$C$17</c:f>
              <c:numCache>
                <c:formatCode>General</c:formatCode>
                <c:ptCount val="16"/>
                <c:pt idx="0">
                  <c:v>-0.13628227000000001</c:v>
                </c:pt>
                <c:pt idx="1">
                  <c:v>-0.105259177</c:v>
                </c:pt>
                <c:pt idx="2">
                  <c:v>-7.9651366000000001E-2</c:v>
                </c:pt>
                <c:pt idx="3">
                  <c:v>-7.5710457999999994E-2</c:v>
                </c:pt>
                <c:pt idx="4">
                  <c:v>-6.7444066999999996E-2</c:v>
                </c:pt>
                <c:pt idx="5">
                  <c:v>-4.1561010000000002E-2</c:v>
                </c:pt>
                <c:pt idx="6">
                  <c:v>-1.1008191000000001E-2</c:v>
                </c:pt>
                <c:pt idx="7">
                  <c:v>1.0013064E-2</c:v>
                </c:pt>
                <c:pt idx="8">
                  <c:v>-4.248445E-3</c:v>
                </c:pt>
                <c:pt idx="9">
                  <c:v>-2.2453280999999999E-2</c:v>
                </c:pt>
                <c:pt idx="10">
                  <c:v>-2.306523E-3</c:v>
                </c:pt>
                <c:pt idx="11">
                  <c:v>8.1950510000000001E-3</c:v>
                </c:pt>
                <c:pt idx="12">
                  <c:v>7.6509289999999999E-3</c:v>
                </c:pt>
                <c:pt idx="13">
                  <c:v>-2.4849908E-2</c:v>
                </c:pt>
                <c:pt idx="14">
                  <c:v>-3.4964554000000002E-2</c:v>
                </c:pt>
                <c:pt idx="15">
                  <c:v>-2.076236E-3</c:v>
                </c:pt>
              </c:numCache>
            </c:numRef>
          </c:val>
          <c:smooth val="1"/>
          <c:extLst>
            <c:ext xmlns:c16="http://schemas.microsoft.com/office/drawing/2014/chart" uri="{C3380CC4-5D6E-409C-BE32-E72D297353CC}">
              <c16:uniqueId val="{00000019-F445-4882-A6CE-524A7B5AC21D}"/>
            </c:ext>
          </c:extLst>
        </c:ser>
        <c:ser>
          <c:idx val="3"/>
          <c:order val="2"/>
          <c:tx>
            <c:strRef>
              <c:f>Sheet1!$D$1</c:f>
              <c:strCache>
                <c:ptCount val="1"/>
                <c:pt idx="0">
                  <c:v>LIRA</c:v>
                </c:pt>
              </c:strCache>
            </c:strRef>
          </c:tx>
          <c:spPr>
            <a:ln w="33503">
              <a:solidFill>
                <a:srgbClr val="000000"/>
              </a:solidFill>
              <a:prstDash val="solid"/>
            </a:ln>
          </c:spPr>
          <c:marker>
            <c:symbol val="triangle"/>
            <c:size val="7"/>
            <c:spPr>
              <a:solidFill>
                <a:srgbClr val="000000"/>
              </a:solidFill>
              <a:ln>
                <a:solidFill>
                  <a:srgbClr val="000000"/>
                </a:solidFill>
                <a:prstDash val="solid"/>
              </a:ln>
            </c:spPr>
          </c:marker>
          <c:dPt>
            <c:idx val="0"/>
            <c:marker>
              <c:symbol val="none"/>
            </c:marker>
            <c:bubble3D val="0"/>
            <c:extLst>
              <c:ext xmlns:c16="http://schemas.microsoft.com/office/drawing/2014/chart" uri="{C3380CC4-5D6E-409C-BE32-E72D297353CC}">
                <c16:uniqueId val="{0000001A-F445-4882-A6CE-524A7B5AC21D}"/>
              </c:ext>
            </c:extLst>
          </c:dPt>
          <c:dPt>
            <c:idx val="1"/>
            <c:marker>
              <c:symbol val="none"/>
            </c:marker>
            <c:bubble3D val="0"/>
            <c:extLst>
              <c:ext xmlns:c16="http://schemas.microsoft.com/office/drawing/2014/chart" uri="{C3380CC4-5D6E-409C-BE32-E72D297353CC}">
                <c16:uniqueId val="{0000001B-F445-4882-A6CE-524A7B5AC21D}"/>
              </c:ext>
            </c:extLst>
          </c:dPt>
          <c:dPt>
            <c:idx val="2"/>
            <c:marker>
              <c:symbol val="none"/>
            </c:marker>
            <c:bubble3D val="0"/>
            <c:extLst>
              <c:ext xmlns:c16="http://schemas.microsoft.com/office/drawing/2014/chart" uri="{C3380CC4-5D6E-409C-BE32-E72D297353CC}">
                <c16:uniqueId val="{0000001C-F445-4882-A6CE-524A7B5AC21D}"/>
              </c:ext>
            </c:extLst>
          </c:dPt>
          <c:dPt>
            <c:idx val="3"/>
            <c:marker>
              <c:symbol val="none"/>
            </c:marker>
            <c:bubble3D val="0"/>
            <c:extLst>
              <c:ext xmlns:c16="http://schemas.microsoft.com/office/drawing/2014/chart" uri="{C3380CC4-5D6E-409C-BE32-E72D297353CC}">
                <c16:uniqueId val="{0000001D-F445-4882-A6CE-524A7B5AC21D}"/>
              </c:ext>
            </c:extLst>
          </c:dPt>
          <c:dPt>
            <c:idx val="4"/>
            <c:marker>
              <c:symbol val="none"/>
            </c:marker>
            <c:bubble3D val="0"/>
            <c:extLst>
              <c:ext xmlns:c16="http://schemas.microsoft.com/office/drawing/2014/chart" uri="{C3380CC4-5D6E-409C-BE32-E72D297353CC}">
                <c16:uniqueId val="{0000001E-F445-4882-A6CE-524A7B5AC21D}"/>
              </c:ext>
            </c:extLst>
          </c:dPt>
          <c:dPt>
            <c:idx val="5"/>
            <c:marker>
              <c:symbol val="none"/>
            </c:marker>
            <c:bubble3D val="0"/>
            <c:extLst>
              <c:ext xmlns:c16="http://schemas.microsoft.com/office/drawing/2014/chart" uri="{C3380CC4-5D6E-409C-BE32-E72D297353CC}">
                <c16:uniqueId val="{0000001F-F445-4882-A6CE-524A7B5AC21D}"/>
              </c:ext>
            </c:extLst>
          </c:dPt>
          <c:dPt>
            <c:idx val="6"/>
            <c:marker>
              <c:symbol val="none"/>
            </c:marker>
            <c:bubble3D val="0"/>
            <c:extLst>
              <c:ext xmlns:c16="http://schemas.microsoft.com/office/drawing/2014/chart" uri="{C3380CC4-5D6E-409C-BE32-E72D297353CC}">
                <c16:uniqueId val="{00000020-F445-4882-A6CE-524A7B5AC21D}"/>
              </c:ext>
            </c:extLst>
          </c:dPt>
          <c:dPt>
            <c:idx val="7"/>
            <c:marker>
              <c:symbol val="none"/>
            </c:marker>
            <c:bubble3D val="0"/>
            <c:extLst>
              <c:ext xmlns:c16="http://schemas.microsoft.com/office/drawing/2014/chart" uri="{C3380CC4-5D6E-409C-BE32-E72D297353CC}">
                <c16:uniqueId val="{00000021-F445-4882-A6CE-524A7B5AC21D}"/>
              </c:ext>
            </c:extLst>
          </c:dPt>
          <c:dPt>
            <c:idx val="8"/>
            <c:marker>
              <c:symbol val="none"/>
            </c:marker>
            <c:bubble3D val="0"/>
            <c:extLst>
              <c:ext xmlns:c16="http://schemas.microsoft.com/office/drawing/2014/chart" uri="{C3380CC4-5D6E-409C-BE32-E72D297353CC}">
                <c16:uniqueId val="{00000022-F445-4882-A6CE-524A7B5AC21D}"/>
              </c:ext>
            </c:extLst>
          </c:dPt>
          <c:dPt>
            <c:idx val="9"/>
            <c:marker>
              <c:symbol val="none"/>
            </c:marker>
            <c:bubble3D val="0"/>
            <c:extLst>
              <c:ext xmlns:c16="http://schemas.microsoft.com/office/drawing/2014/chart" uri="{C3380CC4-5D6E-409C-BE32-E72D297353CC}">
                <c16:uniqueId val="{00000023-F445-4882-A6CE-524A7B5AC21D}"/>
              </c:ext>
            </c:extLst>
          </c:dPt>
          <c:dPt>
            <c:idx val="10"/>
            <c:marker>
              <c:symbol val="none"/>
            </c:marker>
            <c:bubble3D val="0"/>
            <c:extLst>
              <c:ext xmlns:c16="http://schemas.microsoft.com/office/drawing/2014/chart" uri="{C3380CC4-5D6E-409C-BE32-E72D297353CC}">
                <c16:uniqueId val="{00000024-F445-4882-A6CE-524A7B5AC21D}"/>
              </c:ext>
            </c:extLst>
          </c:dPt>
          <c:dPt>
            <c:idx val="11"/>
            <c:marker>
              <c:symbol val="none"/>
            </c:marker>
            <c:bubble3D val="0"/>
            <c:extLst>
              <c:ext xmlns:c16="http://schemas.microsoft.com/office/drawing/2014/chart" uri="{C3380CC4-5D6E-409C-BE32-E72D297353CC}">
                <c16:uniqueId val="{00000025-F445-4882-A6CE-524A7B5AC21D}"/>
              </c:ext>
            </c:extLst>
          </c:dPt>
          <c:dLbls>
            <c:dLbl>
              <c:idx val="6"/>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F445-4882-A6CE-524A7B5AC21D}"/>
                </c:ext>
              </c:extLst>
            </c:dLbl>
            <c:dLbl>
              <c:idx val="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F445-4882-A6CE-524A7B5AC21D}"/>
                </c:ext>
              </c:extLst>
            </c:dLbl>
            <c:dLbl>
              <c:idx val="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F445-4882-A6CE-524A7B5AC21D}"/>
                </c:ext>
              </c:extLst>
            </c:dLbl>
            <c:dLbl>
              <c:idx val="9"/>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F445-4882-A6CE-524A7B5AC21D}"/>
                </c:ext>
              </c:extLst>
            </c:dLbl>
            <c:dLbl>
              <c:idx val="1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F445-4882-A6CE-524A7B5AC21D}"/>
                </c:ext>
              </c:extLst>
            </c:dLbl>
            <c:dLbl>
              <c:idx val="11"/>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F445-4882-A6CE-524A7B5AC21D}"/>
                </c:ext>
              </c:extLst>
            </c:dLbl>
            <c:dLbl>
              <c:idx val="1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F445-4882-A6CE-524A7B5AC21D}"/>
                </c:ext>
              </c:extLst>
            </c:dLbl>
            <c:dLbl>
              <c:idx val="13"/>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F445-4882-A6CE-524A7B5AC21D}"/>
                </c:ext>
              </c:extLst>
            </c:dLbl>
            <c:dLbl>
              <c:idx val="1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F445-4882-A6CE-524A7B5AC21D}"/>
                </c:ext>
              </c:extLst>
            </c:dLbl>
            <c:dLbl>
              <c:idx val="1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F445-4882-A6CE-524A7B5AC21D}"/>
                </c:ext>
              </c:extLst>
            </c:dLbl>
            <c:numFmt formatCode="0.0%" sourceLinked="0"/>
            <c:spPr>
              <a:noFill/>
              <a:ln w="33503">
                <a:noFill/>
              </a:ln>
            </c:spPr>
            <c:txPr>
              <a:bodyPr/>
              <a:lstStyle/>
              <a:p>
                <a:pPr>
                  <a:defRPr sz="1000" b="1" i="0" u="none" strike="noStrike" baseline="0">
                    <a:solidFill>
                      <a:srgbClr val="000000"/>
                    </a:solidFill>
                    <a:latin typeface="Arial"/>
                    <a:ea typeface="Arial"/>
                    <a:cs typeface="Aria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4</c:v>
                </c:pt>
                <c:pt idx="1">
                  <c:v>2009-1 </c:v>
                </c:pt>
                <c:pt idx="2">
                  <c:v>2</c:v>
                </c:pt>
                <c:pt idx="3">
                  <c:v>3</c:v>
                </c:pt>
                <c:pt idx="4">
                  <c:v>4</c:v>
                </c:pt>
                <c:pt idx="5">
                  <c:v>2010-1</c:v>
                </c:pt>
                <c:pt idx="6">
                  <c:v>2</c:v>
                </c:pt>
                <c:pt idx="7">
                  <c:v>3</c:v>
                </c:pt>
                <c:pt idx="8">
                  <c:v>4</c:v>
                </c:pt>
                <c:pt idx="9">
                  <c:v>2011-1</c:v>
                </c:pt>
                <c:pt idx="10">
                  <c:v>2</c:v>
                </c:pt>
                <c:pt idx="11">
                  <c:v>3</c:v>
                </c:pt>
                <c:pt idx="12">
                  <c:v>4</c:v>
                </c:pt>
                <c:pt idx="13">
                  <c:v>2012-1</c:v>
                </c:pt>
                <c:pt idx="14">
                  <c:v>2</c:v>
                </c:pt>
                <c:pt idx="15">
                  <c:v>3</c:v>
                </c:pt>
              </c:strCache>
            </c:strRef>
          </c:cat>
          <c:val>
            <c:numRef>
              <c:f>Sheet1!$D$2:$D$17</c:f>
              <c:numCache>
                <c:formatCode>General</c:formatCode>
                <c:ptCount val="16"/>
                <c:pt idx="0">
                  <c:v>-0.13628227000000001</c:v>
                </c:pt>
                <c:pt idx="1">
                  <c:v>-0.105259177</c:v>
                </c:pt>
                <c:pt idx="2">
                  <c:v>-7.9651366000000001E-2</c:v>
                </c:pt>
                <c:pt idx="3">
                  <c:v>-7.5710457999999994E-2</c:v>
                </c:pt>
                <c:pt idx="4">
                  <c:v>-6.7444066999999996E-2</c:v>
                </c:pt>
                <c:pt idx="5">
                  <c:v>-4.1561010000000002E-2</c:v>
                </c:pt>
                <c:pt idx="6">
                  <c:v>-1.1008191000000001E-2</c:v>
                </c:pt>
                <c:pt idx="7">
                  <c:v>1.0013064E-2</c:v>
                </c:pt>
                <c:pt idx="8">
                  <c:v>-4.248445E-3</c:v>
                </c:pt>
                <c:pt idx="9">
                  <c:v>-2.2453280999999999E-2</c:v>
                </c:pt>
                <c:pt idx="10">
                  <c:v>-2.306523E-3</c:v>
                </c:pt>
                <c:pt idx="11">
                  <c:v>8.1950510000000001E-3</c:v>
                </c:pt>
                <c:pt idx="12">
                  <c:v>7.6509289999999999E-3</c:v>
                </c:pt>
                <c:pt idx="13">
                  <c:v>-2.4849908E-2</c:v>
                </c:pt>
                <c:pt idx="14">
                  <c:v>-3.4964554000000002E-2</c:v>
                </c:pt>
                <c:pt idx="15">
                  <c:v>-2.076236E-3</c:v>
                </c:pt>
              </c:numCache>
            </c:numRef>
          </c:val>
          <c:smooth val="1"/>
          <c:extLst>
            <c:ext xmlns:c16="http://schemas.microsoft.com/office/drawing/2014/chart" uri="{C3380CC4-5D6E-409C-BE32-E72D297353CC}">
              <c16:uniqueId val="{0000002A-F445-4882-A6CE-524A7B5AC21D}"/>
            </c:ext>
          </c:extLst>
        </c:ser>
        <c:dLbls>
          <c:showLegendKey val="0"/>
          <c:showVal val="0"/>
          <c:showCatName val="0"/>
          <c:showSerName val="0"/>
          <c:showPercent val="0"/>
          <c:showBubbleSize val="0"/>
        </c:dLbls>
        <c:marker val="1"/>
        <c:smooth val="0"/>
        <c:axId val="408397768"/>
        <c:axId val="408398160"/>
      </c:lineChart>
      <c:catAx>
        <c:axId val="408396984"/>
        <c:scaling>
          <c:orientation val="minMax"/>
        </c:scaling>
        <c:delete val="0"/>
        <c:axPos val="b"/>
        <c:numFmt formatCode="General" sourceLinked="1"/>
        <c:majorTickMark val="cross"/>
        <c:minorTickMark val="none"/>
        <c:tickLblPos val="nextTo"/>
        <c:spPr>
          <a:ln w="4188">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408397376"/>
        <c:crosses val="autoZero"/>
        <c:auto val="0"/>
        <c:lblAlgn val="ctr"/>
        <c:lblOffset val="100"/>
        <c:tickLblSkip val="1"/>
        <c:tickMarkSkip val="1"/>
        <c:noMultiLvlLbl val="0"/>
      </c:catAx>
      <c:valAx>
        <c:axId val="408397376"/>
        <c:scaling>
          <c:orientation val="minMax"/>
          <c:max val="125"/>
          <c:min val="100"/>
        </c:scaling>
        <c:delete val="0"/>
        <c:axPos val="l"/>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8396984"/>
        <c:crosses val="autoZero"/>
        <c:crossBetween val="between"/>
        <c:majorUnit val="5"/>
        <c:minorUnit val="5"/>
      </c:valAx>
      <c:catAx>
        <c:axId val="408397768"/>
        <c:scaling>
          <c:orientation val="minMax"/>
        </c:scaling>
        <c:delete val="1"/>
        <c:axPos val="b"/>
        <c:numFmt formatCode="General" sourceLinked="1"/>
        <c:majorTickMark val="out"/>
        <c:minorTickMark val="none"/>
        <c:tickLblPos val="none"/>
        <c:crossAx val="408398160"/>
        <c:crosses val="autoZero"/>
        <c:auto val="0"/>
        <c:lblAlgn val="ctr"/>
        <c:lblOffset val="100"/>
        <c:noMultiLvlLbl val="0"/>
      </c:catAx>
      <c:valAx>
        <c:axId val="408398160"/>
        <c:scaling>
          <c:orientation val="minMax"/>
          <c:max val="0.1"/>
          <c:min val="-0.2"/>
        </c:scaling>
        <c:delete val="0"/>
        <c:axPos val="r"/>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8397768"/>
        <c:crosses val="max"/>
        <c:crossBetween val="between"/>
      </c:valAx>
      <c:spPr>
        <a:noFill/>
        <a:ln w="33503">
          <a:noFill/>
        </a:ln>
      </c:spPr>
    </c:plotArea>
    <c:legend>
      <c:legendPos val="b"/>
      <c:legendEntry>
        <c:idx val="0"/>
        <c:delete val="1"/>
      </c:legendEntry>
      <c:layout>
        <c:manualLayout>
          <c:xMode val="edge"/>
          <c:yMode val="edge"/>
          <c:x val="5.7873485868102502E-2"/>
          <c:y val="0.92899408284023666"/>
          <c:w val="0.87213997308210334"/>
          <c:h val="6.5088757396449828E-2"/>
        </c:manualLayout>
      </c:layout>
      <c:overlay val="0"/>
      <c:spPr>
        <a:noFill/>
        <a:ln w="33503">
          <a:noFill/>
        </a:ln>
      </c:spPr>
      <c:txPr>
        <a:bodyPr/>
        <a:lstStyle/>
        <a:p>
          <a:pPr>
            <a:defRPr sz="1400" b="1" i="0" u="none" strike="noStrike" baseline="0">
              <a:solidFill>
                <a:srgbClr val="000000"/>
              </a:solidFill>
              <a:latin typeface="Arial"/>
              <a:ea typeface="Arial"/>
              <a:cs typeface="Arial"/>
            </a:defRPr>
          </a:pPr>
          <a:endParaRPr lang="en-US"/>
        </a:p>
      </c:txPr>
    </c:legend>
    <c:plotVisOnly val="1"/>
    <c:dispBlanksAs val="gap"/>
    <c:showDLblsOverMax val="0"/>
  </c:chart>
  <c:spPr>
    <a:noFill/>
    <a:ln>
      <a:noFill/>
    </a:ln>
  </c:spPr>
  <c:txPr>
    <a:bodyPr/>
    <a:lstStyle/>
    <a:p>
      <a:pPr>
        <a:defRPr sz="1319" b="0" i="0" u="none" strike="noStrike" baseline="0">
          <a:solidFill>
            <a:srgbClr val="000000"/>
          </a:solidFill>
          <a:latin typeface="Arial"/>
          <a:ea typeface="Arial"/>
          <a:cs typeface="Arial"/>
        </a:defRPr>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565275908479183E-2"/>
          <c:y val="6.2130177514792898E-2"/>
          <c:w val="0.87886944818304624"/>
          <c:h val="0.75443786982248517"/>
        </c:manualLayout>
      </c:layout>
      <c:barChart>
        <c:barDir val="col"/>
        <c:grouping val="clustered"/>
        <c:varyColors val="0"/>
        <c:ser>
          <c:idx val="0"/>
          <c:order val="0"/>
          <c:tx>
            <c:strRef>
              <c:f>Sheet1!$B$1</c:f>
              <c:strCache>
                <c:ptCount val="1"/>
                <c:pt idx="0">
                  <c:v>C-30 4QTotal</c:v>
                </c:pt>
              </c:strCache>
            </c:strRef>
          </c:tx>
          <c:spPr>
            <a:solidFill>
              <a:schemeClr val="bg1">
                <a:lumMod val="75000"/>
              </a:schemeClr>
            </a:solidFill>
            <a:ln w="33503">
              <a:noFill/>
            </a:ln>
          </c:spPr>
          <c:invertIfNegative val="0"/>
          <c:dPt>
            <c:idx val="0"/>
            <c:invertIfNegative val="0"/>
            <c:bubble3D val="0"/>
            <c:extLst>
              <c:ext xmlns:c16="http://schemas.microsoft.com/office/drawing/2014/chart" uri="{C3380CC4-5D6E-409C-BE32-E72D297353CC}">
                <c16:uniqueId val="{00000000-E8E4-41F9-BE61-0B7EDC11534D}"/>
              </c:ext>
            </c:extLst>
          </c:dPt>
          <c:dPt>
            <c:idx val="1"/>
            <c:invertIfNegative val="0"/>
            <c:bubble3D val="0"/>
            <c:extLst>
              <c:ext xmlns:c16="http://schemas.microsoft.com/office/drawing/2014/chart" uri="{C3380CC4-5D6E-409C-BE32-E72D297353CC}">
                <c16:uniqueId val="{00000001-E8E4-41F9-BE61-0B7EDC11534D}"/>
              </c:ext>
            </c:extLst>
          </c:dPt>
          <c:dPt>
            <c:idx val="2"/>
            <c:invertIfNegative val="0"/>
            <c:bubble3D val="0"/>
            <c:extLst>
              <c:ext xmlns:c16="http://schemas.microsoft.com/office/drawing/2014/chart" uri="{C3380CC4-5D6E-409C-BE32-E72D297353CC}">
                <c16:uniqueId val="{00000002-E8E4-41F9-BE61-0B7EDC11534D}"/>
              </c:ext>
            </c:extLst>
          </c:dPt>
          <c:dPt>
            <c:idx val="3"/>
            <c:invertIfNegative val="0"/>
            <c:bubble3D val="0"/>
            <c:extLst>
              <c:ext xmlns:c16="http://schemas.microsoft.com/office/drawing/2014/chart" uri="{C3380CC4-5D6E-409C-BE32-E72D297353CC}">
                <c16:uniqueId val="{00000003-E8E4-41F9-BE61-0B7EDC11534D}"/>
              </c:ext>
            </c:extLst>
          </c:dPt>
          <c:dPt>
            <c:idx val="4"/>
            <c:invertIfNegative val="0"/>
            <c:bubble3D val="0"/>
            <c:extLst>
              <c:ext xmlns:c16="http://schemas.microsoft.com/office/drawing/2014/chart" uri="{C3380CC4-5D6E-409C-BE32-E72D297353CC}">
                <c16:uniqueId val="{00000004-E8E4-41F9-BE61-0B7EDC11534D}"/>
              </c:ext>
            </c:extLst>
          </c:dPt>
          <c:dPt>
            <c:idx val="5"/>
            <c:invertIfNegative val="0"/>
            <c:bubble3D val="0"/>
            <c:extLst>
              <c:ext xmlns:c16="http://schemas.microsoft.com/office/drawing/2014/chart" uri="{C3380CC4-5D6E-409C-BE32-E72D297353CC}">
                <c16:uniqueId val="{00000005-E8E4-41F9-BE61-0B7EDC11534D}"/>
              </c:ext>
            </c:extLst>
          </c:dPt>
          <c:dPt>
            <c:idx val="6"/>
            <c:invertIfNegative val="0"/>
            <c:bubble3D val="0"/>
            <c:extLst>
              <c:ext xmlns:c16="http://schemas.microsoft.com/office/drawing/2014/chart" uri="{C3380CC4-5D6E-409C-BE32-E72D297353CC}">
                <c16:uniqueId val="{00000006-E8E4-41F9-BE61-0B7EDC11534D}"/>
              </c:ext>
            </c:extLst>
          </c:dPt>
          <c:dPt>
            <c:idx val="7"/>
            <c:invertIfNegative val="0"/>
            <c:bubble3D val="0"/>
            <c:extLst>
              <c:ext xmlns:c16="http://schemas.microsoft.com/office/drawing/2014/chart" uri="{C3380CC4-5D6E-409C-BE32-E72D297353CC}">
                <c16:uniqueId val="{00000007-E8E4-41F9-BE61-0B7EDC11534D}"/>
              </c:ext>
            </c:extLst>
          </c:dPt>
          <c:dPt>
            <c:idx val="8"/>
            <c:invertIfNegative val="0"/>
            <c:bubble3D val="0"/>
            <c:extLst>
              <c:ext xmlns:c16="http://schemas.microsoft.com/office/drawing/2014/chart" uri="{C3380CC4-5D6E-409C-BE32-E72D297353CC}">
                <c16:uniqueId val="{00000008-E8E4-41F9-BE61-0B7EDC11534D}"/>
              </c:ext>
            </c:extLst>
          </c:dPt>
          <c:dPt>
            <c:idx val="9"/>
            <c:invertIfNegative val="0"/>
            <c:bubble3D val="0"/>
            <c:extLst>
              <c:ext xmlns:c16="http://schemas.microsoft.com/office/drawing/2014/chart" uri="{C3380CC4-5D6E-409C-BE32-E72D297353CC}">
                <c16:uniqueId val="{00000009-E8E4-41F9-BE61-0B7EDC11534D}"/>
              </c:ext>
            </c:extLst>
          </c:dPt>
          <c:dPt>
            <c:idx val="10"/>
            <c:invertIfNegative val="0"/>
            <c:bubble3D val="0"/>
            <c:extLst>
              <c:ext xmlns:c16="http://schemas.microsoft.com/office/drawing/2014/chart" uri="{C3380CC4-5D6E-409C-BE32-E72D297353CC}">
                <c16:uniqueId val="{0000000A-E8E4-41F9-BE61-0B7EDC11534D}"/>
              </c:ext>
            </c:extLst>
          </c:dPt>
          <c:dPt>
            <c:idx val="11"/>
            <c:invertIfNegative val="0"/>
            <c:bubble3D val="0"/>
            <c:extLst>
              <c:ext xmlns:c16="http://schemas.microsoft.com/office/drawing/2014/chart" uri="{C3380CC4-5D6E-409C-BE32-E72D297353CC}">
                <c16:uniqueId val="{0000000B-E8E4-41F9-BE61-0B7EDC11534D}"/>
              </c:ext>
            </c:extLst>
          </c:dPt>
          <c:dPt>
            <c:idx val="12"/>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D-E8E4-41F9-BE61-0B7EDC11534D}"/>
              </c:ext>
            </c:extLst>
          </c:dPt>
          <c:dPt>
            <c:idx val="13"/>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F-E8E4-41F9-BE61-0B7EDC11534D}"/>
              </c:ext>
            </c:extLst>
          </c:dPt>
          <c:dPt>
            <c:idx val="14"/>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1-E8E4-41F9-BE61-0B7EDC11534D}"/>
              </c:ext>
            </c:extLst>
          </c:dPt>
          <c:dPt>
            <c:idx val="15"/>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3-E8E4-41F9-BE61-0B7EDC11534D}"/>
              </c:ext>
            </c:extLst>
          </c:dPt>
          <c:dLbls>
            <c:dLbl>
              <c:idx val="13"/>
              <c:layout>
                <c:manualLayout>
                  <c:x val="-9.9433879579928264E-17"/>
                  <c:y val="1.189591078066914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E8E4-41F9-BE61-0B7EDC11534D}"/>
                </c:ext>
              </c:extLst>
            </c:dLbl>
            <c:dLbl>
              <c:idx val="14"/>
              <c:layout>
                <c:manualLayout>
                  <c:x val="1.3559322033897341E-3"/>
                  <c:y val="1.189591078066914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E8E4-41F9-BE61-0B7EDC11534D}"/>
                </c:ext>
              </c:extLst>
            </c:dLbl>
            <c:numFmt formatCode="\$#,##0.0" sourceLinked="0"/>
            <c:spPr>
              <a:noFill/>
              <a:ln w="33503">
                <a:noFill/>
              </a:ln>
            </c:spPr>
            <c:txPr>
              <a:bodyPr/>
              <a:lstStyle/>
              <a:p>
                <a:pPr>
                  <a:defRPr sz="900" b="0" i="0" u="none" strike="noStrike" baseline="0">
                    <a:solidFill>
                      <a:srgbClr val="000000"/>
                    </a:solidFill>
                    <a:latin typeface="Arial"/>
                    <a:ea typeface="Arial"/>
                    <a:cs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2009-1 </c:v>
                </c:pt>
                <c:pt idx="1">
                  <c:v>2</c:v>
                </c:pt>
                <c:pt idx="2">
                  <c:v>3</c:v>
                </c:pt>
                <c:pt idx="3">
                  <c:v>4</c:v>
                </c:pt>
                <c:pt idx="4">
                  <c:v>2010-1</c:v>
                </c:pt>
                <c:pt idx="5">
                  <c:v>2</c:v>
                </c:pt>
                <c:pt idx="6">
                  <c:v>3</c:v>
                </c:pt>
                <c:pt idx="7">
                  <c:v>4</c:v>
                </c:pt>
                <c:pt idx="8">
                  <c:v>2011-1</c:v>
                </c:pt>
                <c:pt idx="9">
                  <c:v>2</c:v>
                </c:pt>
                <c:pt idx="10">
                  <c:v>3</c:v>
                </c:pt>
                <c:pt idx="11">
                  <c:v>4</c:v>
                </c:pt>
                <c:pt idx="12">
                  <c:v>2012-1</c:v>
                </c:pt>
                <c:pt idx="13">
                  <c:v>2</c:v>
                </c:pt>
                <c:pt idx="14">
                  <c:v>3</c:v>
                </c:pt>
                <c:pt idx="15">
                  <c:v>4</c:v>
                </c:pt>
              </c:strCache>
            </c:strRef>
          </c:cat>
          <c:val>
            <c:numRef>
              <c:f>Sheet1!$B$2:$B$17</c:f>
              <c:numCache>
                <c:formatCode>0.0</c:formatCode>
                <c:ptCount val="16"/>
                <c:pt idx="0">
                  <c:v>118.30800000000001</c:v>
                </c:pt>
                <c:pt idx="1">
                  <c:v>115.732</c:v>
                </c:pt>
                <c:pt idx="2">
                  <c:v>111.754</c:v>
                </c:pt>
                <c:pt idx="3">
                  <c:v>112.041</c:v>
                </c:pt>
                <c:pt idx="4">
                  <c:v>113.39100000000001</c:v>
                </c:pt>
                <c:pt idx="5">
                  <c:v>114.458</c:v>
                </c:pt>
                <c:pt idx="6">
                  <c:v>112.873</c:v>
                </c:pt>
                <c:pt idx="7">
                  <c:v>111.565</c:v>
                </c:pt>
                <c:pt idx="8">
                  <c:v>110.845</c:v>
                </c:pt>
                <c:pt idx="9">
                  <c:v>114.194</c:v>
                </c:pt>
                <c:pt idx="10">
                  <c:v>113.798</c:v>
                </c:pt>
                <c:pt idx="11">
                  <c:v>115.77200000000001</c:v>
                </c:pt>
                <c:pt idx="12">
                  <c:v>112.35291958211597</c:v>
                </c:pt>
                <c:pt idx="13">
                  <c:v>112.99482094866194</c:v>
                </c:pt>
                <c:pt idx="14">
                  <c:v>113.87501940113205</c:v>
                </c:pt>
                <c:pt idx="15">
                  <c:v>122.64314136624212</c:v>
                </c:pt>
              </c:numCache>
            </c:numRef>
          </c:val>
          <c:extLst>
            <c:ext xmlns:c16="http://schemas.microsoft.com/office/drawing/2014/chart" uri="{C3380CC4-5D6E-409C-BE32-E72D297353CC}">
              <c16:uniqueId val="{00000014-E8E4-41F9-BE61-0B7EDC11534D}"/>
            </c:ext>
          </c:extLst>
        </c:ser>
        <c:dLbls>
          <c:showLegendKey val="0"/>
          <c:showVal val="0"/>
          <c:showCatName val="0"/>
          <c:showSerName val="0"/>
          <c:showPercent val="0"/>
          <c:showBubbleSize val="0"/>
        </c:dLbls>
        <c:gapWidth val="50"/>
        <c:axId val="408702776"/>
        <c:axId val="408703168"/>
      </c:barChart>
      <c:lineChart>
        <c:grouping val="standard"/>
        <c:varyColors val="0"/>
        <c:ser>
          <c:idx val="1"/>
          <c:order val="1"/>
          <c:tx>
            <c:strRef>
              <c:f>Sheet1!$C$1</c:f>
              <c:strCache>
                <c:ptCount val="1"/>
                <c:pt idx="0">
                  <c:v>US Census Bureau</c:v>
                </c:pt>
              </c:strCache>
            </c:strRef>
          </c:tx>
          <c:spPr>
            <a:ln w="33503">
              <a:solidFill>
                <a:srgbClr val="000000"/>
              </a:solidFill>
              <a:prstDash val="solid"/>
            </a:ln>
          </c:spPr>
          <c:marker>
            <c:symbol val="circle"/>
            <c:size val="7"/>
            <c:spPr>
              <a:solidFill>
                <a:srgbClr val="000000"/>
              </a:solidFill>
              <a:ln>
                <a:solidFill>
                  <a:srgbClr val="FFFFFF"/>
                </a:solidFill>
                <a:prstDash val="solid"/>
              </a:ln>
            </c:spPr>
          </c:marker>
          <c:dPt>
            <c:idx val="12"/>
            <c:marker>
              <c:symbol val="none"/>
            </c:marker>
            <c:bubble3D val="0"/>
            <c:extLst>
              <c:ext xmlns:c16="http://schemas.microsoft.com/office/drawing/2014/chart" uri="{C3380CC4-5D6E-409C-BE32-E72D297353CC}">
                <c16:uniqueId val="{00000015-E8E4-41F9-BE61-0B7EDC11534D}"/>
              </c:ext>
            </c:extLst>
          </c:dPt>
          <c:dPt>
            <c:idx val="13"/>
            <c:marker>
              <c:symbol val="none"/>
            </c:marker>
            <c:bubble3D val="0"/>
            <c:extLst>
              <c:ext xmlns:c16="http://schemas.microsoft.com/office/drawing/2014/chart" uri="{C3380CC4-5D6E-409C-BE32-E72D297353CC}">
                <c16:uniqueId val="{00000016-E8E4-41F9-BE61-0B7EDC11534D}"/>
              </c:ext>
            </c:extLst>
          </c:dPt>
          <c:dPt>
            <c:idx val="14"/>
            <c:marker>
              <c:symbol val="none"/>
            </c:marker>
            <c:bubble3D val="0"/>
            <c:extLst>
              <c:ext xmlns:c16="http://schemas.microsoft.com/office/drawing/2014/chart" uri="{C3380CC4-5D6E-409C-BE32-E72D297353CC}">
                <c16:uniqueId val="{00000017-E8E4-41F9-BE61-0B7EDC11534D}"/>
              </c:ext>
            </c:extLst>
          </c:dPt>
          <c:dPt>
            <c:idx val="15"/>
            <c:marker>
              <c:symbol val="none"/>
            </c:marker>
            <c:bubble3D val="0"/>
            <c:extLst>
              <c:ext xmlns:c16="http://schemas.microsoft.com/office/drawing/2014/chart" uri="{C3380CC4-5D6E-409C-BE32-E72D297353CC}">
                <c16:uniqueId val="{00000018-E8E4-41F9-BE61-0B7EDC11534D}"/>
              </c:ext>
            </c:extLst>
          </c:dPt>
          <c:cat>
            <c:strRef>
              <c:f>Sheet1!$A$2:$A$17</c:f>
              <c:strCache>
                <c:ptCount val="16"/>
                <c:pt idx="0">
                  <c:v>2009-1 </c:v>
                </c:pt>
                <c:pt idx="1">
                  <c:v>2</c:v>
                </c:pt>
                <c:pt idx="2">
                  <c:v>3</c:v>
                </c:pt>
                <c:pt idx="3">
                  <c:v>4</c:v>
                </c:pt>
                <c:pt idx="4">
                  <c:v>2010-1</c:v>
                </c:pt>
                <c:pt idx="5">
                  <c:v>2</c:v>
                </c:pt>
                <c:pt idx="6">
                  <c:v>3</c:v>
                </c:pt>
                <c:pt idx="7">
                  <c:v>4</c:v>
                </c:pt>
                <c:pt idx="8">
                  <c:v>2011-1</c:v>
                </c:pt>
                <c:pt idx="9">
                  <c:v>2</c:v>
                </c:pt>
                <c:pt idx="10">
                  <c:v>3</c:v>
                </c:pt>
                <c:pt idx="11">
                  <c:v>4</c:v>
                </c:pt>
                <c:pt idx="12">
                  <c:v>2012-1</c:v>
                </c:pt>
                <c:pt idx="13">
                  <c:v>2</c:v>
                </c:pt>
                <c:pt idx="14">
                  <c:v>3</c:v>
                </c:pt>
                <c:pt idx="15">
                  <c:v>4</c:v>
                </c:pt>
              </c:strCache>
            </c:strRef>
          </c:cat>
          <c:val>
            <c:numRef>
              <c:f>Sheet1!$C$2:$C$17</c:f>
              <c:numCache>
                <c:formatCode>General</c:formatCode>
                <c:ptCount val="16"/>
                <c:pt idx="0">
                  <c:v>-0.10525917746887903</c:v>
                </c:pt>
                <c:pt idx="1">
                  <c:v>-7.9651366224512521E-2</c:v>
                </c:pt>
                <c:pt idx="2">
                  <c:v>-7.5710457537962794E-2</c:v>
                </c:pt>
                <c:pt idx="3">
                  <c:v>-6.7444067119456608E-2</c:v>
                </c:pt>
                <c:pt idx="4">
                  <c:v>-4.1561010244446694E-2</c:v>
                </c:pt>
                <c:pt idx="5">
                  <c:v>-1.1008191338609863E-2</c:v>
                </c:pt>
                <c:pt idx="6">
                  <c:v>1.0013064409327699E-2</c:v>
                </c:pt>
                <c:pt idx="7">
                  <c:v>-4.2484447657553659E-3</c:v>
                </c:pt>
                <c:pt idx="8">
                  <c:v>-2.2453281124604207E-2</c:v>
                </c:pt>
                <c:pt idx="9">
                  <c:v>-2.3065229167030799E-3</c:v>
                </c:pt>
                <c:pt idx="10">
                  <c:v>8.1950510751021E-3</c:v>
                </c:pt>
                <c:pt idx="11">
                  <c:v>3.7708958902881617E-2</c:v>
                </c:pt>
                <c:pt idx="12">
                  <c:v>1.3603857477702874E-2</c:v>
                </c:pt>
                <c:pt idx="13">
                  <c:v>-1.0501243947475869E-2</c:v>
                </c:pt>
                <c:pt idx="14">
                  <c:v>6.7680803820846513E-4</c:v>
                </c:pt>
                <c:pt idx="15">
                  <c:v>5.9350631985645164E-2</c:v>
                </c:pt>
              </c:numCache>
            </c:numRef>
          </c:val>
          <c:smooth val="1"/>
          <c:extLst>
            <c:ext xmlns:c16="http://schemas.microsoft.com/office/drawing/2014/chart" uri="{C3380CC4-5D6E-409C-BE32-E72D297353CC}">
              <c16:uniqueId val="{00000019-E8E4-41F9-BE61-0B7EDC11534D}"/>
            </c:ext>
          </c:extLst>
        </c:ser>
        <c:ser>
          <c:idx val="3"/>
          <c:order val="2"/>
          <c:tx>
            <c:strRef>
              <c:f>Sheet1!$D$1</c:f>
              <c:strCache>
                <c:ptCount val="1"/>
                <c:pt idx="0">
                  <c:v>LIRA</c:v>
                </c:pt>
              </c:strCache>
            </c:strRef>
          </c:tx>
          <c:spPr>
            <a:ln w="33503">
              <a:solidFill>
                <a:srgbClr val="000000"/>
              </a:solidFill>
              <a:prstDash val="solid"/>
            </a:ln>
          </c:spPr>
          <c:marker>
            <c:symbol val="triangle"/>
            <c:size val="7"/>
            <c:spPr>
              <a:solidFill>
                <a:srgbClr val="000000"/>
              </a:solidFill>
              <a:ln>
                <a:solidFill>
                  <a:srgbClr val="000000"/>
                </a:solidFill>
                <a:prstDash val="solid"/>
              </a:ln>
            </c:spPr>
          </c:marker>
          <c:dPt>
            <c:idx val="0"/>
            <c:marker>
              <c:symbol val="none"/>
            </c:marker>
            <c:bubble3D val="0"/>
            <c:extLst>
              <c:ext xmlns:c16="http://schemas.microsoft.com/office/drawing/2014/chart" uri="{C3380CC4-5D6E-409C-BE32-E72D297353CC}">
                <c16:uniqueId val="{0000001A-E8E4-41F9-BE61-0B7EDC11534D}"/>
              </c:ext>
            </c:extLst>
          </c:dPt>
          <c:dPt>
            <c:idx val="1"/>
            <c:marker>
              <c:symbol val="none"/>
            </c:marker>
            <c:bubble3D val="0"/>
            <c:extLst>
              <c:ext xmlns:c16="http://schemas.microsoft.com/office/drawing/2014/chart" uri="{C3380CC4-5D6E-409C-BE32-E72D297353CC}">
                <c16:uniqueId val="{0000001B-E8E4-41F9-BE61-0B7EDC11534D}"/>
              </c:ext>
            </c:extLst>
          </c:dPt>
          <c:dPt>
            <c:idx val="2"/>
            <c:marker>
              <c:symbol val="none"/>
            </c:marker>
            <c:bubble3D val="0"/>
            <c:extLst>
              <c:ext xmlns:c16="http://schemas.microsoft.com/office/drawing/2014/chart" uri="{C3380CC4-5D6E-409C-BE32-E72D297353CC}">
                <c16:uniqueId val="{0000001C-E8E4-41F9-BE61-0B7EDC11534D}"/>
              </c:ext>
            </c:extLst>
          </c:dPt>
          <c:dPt>
            <c:idx val="3"/>
            <c:marker>
              <c:symbol val="none"/>
            </c:marker>
            <c:bubble3D val="0"/>
            <c:extLst>
              <c:ext xmlns:c16="http://schemas.microsoft.com/office/drawing/2014/chart" uri="{C3380CC4-5D6E-409C-BE32-E72D297353CC}">
                <c16:uniqueId val="{0000001D-E8E4-41F9-BE61-0B7EDC11534D}"/>
              </c:ext>
            </c:extLst>
          </c:dPt>
          <c:dPt>
            <c:idx val="4"/>
            <c:marker>
              <c:symbol val="none"/>
            </c:marker>
            <c:bubble3D val="0"/>
            <c:extLst>
              <c:ext xmlns:c16="http://schemas.microsoft.com/office/drawing/2014/chart" uri="{C3380CC4-5D6E-409C-BE32-E72D297353CC}">
                <c16:uniqueId val="{0000001E-E8E4-41F9-BE61-0B7EDC11534D}"/>
              </c:ext>
            </c:extLst>
          </c:dPt>
          <c:dPt>
            <c:idx val="5"/>
            <c:marker>
              <c:symbol val="none"/>
            </c:marker>
            <c:bubble3D val="0"/>
            <c:extLst>
              <c:ext xmlns:c16="http://schemas.microsoft.com/office/drawing/2014/chart" uri="{C3380CC4-5D6E-409C-BE32-E72D297353CC}">
                <c16:uniqueId val="{0000001F-E8E4-41F9-BE61-0B7EDC11534D}"/>
              </c:ext>
            </c:extLst>
          </c:dPt>
          <c:dPt>
            <c:idx val="6"/>
            <c:marker>
              <c:symbol val="none"/>
            </c:marker>
            <c:bubble3D val="0"/>
            <c:extLst>
              <c:ext xmlns:c16="http://schemas.microsoft.com/office/drawing/2014/chart" uri="{C3380CC4-5D6E-409C-BE32-E72D297353CC}">
                <c16:uniqueId val="{00000020-E8E4-41F9-BE61-0B7EDC11534D}"/>
              </c:ext>
            </c:extLst>
          </c:dPt>
          <c:dPt>
            <c:idx val="7"/>
            <c:marker>
              <c:symbol val="none"/>
            </c:marker>
            <c:bubble3D val="0"/>
            <c:extLst>
              <c:ext xmlns:c16="http://schemas.microsoft.com/office/drawing/2014/chart" uri="{C3380CC4-5D6E-409C-BE32-E72D297353CC}">
                <c16:uniqueId val="{00000021-E8E4-41F9-BE61-0B7EDC11534D}"/>
              </c:ext>
            </c:extLst>
          </c:dPt>
          <c:dPt>
            <c:idx val="8"/>
            <c:marker>
              <c:symbol val="none"/>
            </c:marker>
            <c:bubble3D val="0"/>
            <c:extLst>
              <c:ext xmlns:c16="http://schemas.microsoft.com/office/drawing/2014/chart" uri="{C3380CC4-5D6E-409C-BE32-E72D297353CC}">
                <c16:uniqueId val="{00000022-E8E4-41F9-BE61-0B7EDC11534D}"/>
              </c:ext>
            </c:extLst>
          </c:dPt>
          <c:dPt>
            <c:idx val="9"/>
            <c:marker>
              <c:symbol val="none"/>
            </c:marker>
            <c:bubble3D val="0"/>
            <c:extLst>
              <c:ext xmlns:c16="http://schemas.microsoft.com/office/drawing/2014/chart" uri="{C3380CC4-5D6E-409C-BE32-E72D297353CC}">
                <c16:uniqueId val="{00000023-E8E4-41F9-BE61-0B7EDC11534D}"/>
              </c:ext>
            </c:extLst>
          </c:dPt>
          <c:dPt>
            <c:idx val="10"/>
            <c:marker>
              <c:symbol val="none"/>
            </c:marker>
            <c:bubble3D val="0"/>
            <c:extLst>
              <c:ext xmlns:c16="http://schemas.microsoft.com/office/drawing/2014/chart" uri="{C3380CC4-5D6E-409C-BE32-E72D297353CC}">
                <c16:uniqueId val="{00000024-E8E4-41F9-BE61-0B7EDC11534D}"/>
              </c:ext>
            </c:extLst>
          </c:dPt>
          <c:dPt>
            <c:idx val="11"/>
            <c:marker>
              <c:symbol val="none"/>
            </c:marker>
            <c:bubble3D val="0"/>
            <c:extLst>
              <c:ext xmlns:c16="http://schemas.microsoft.com/office/drawing/2014/chart" uri="{C3380CC4-5D6E-409C-BE32-E72D297353CC}">
                <c16:uniqueId val="{00000025-E8E4-41F9-BE61-0B7EDC11534D}"/>
              </c:ext>
            </c:extLst>
          </c:dPt>
          <c:dLbls>
            <c:dLbl>
              <c:idx val="6"/>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E8E4-41F9-BE61-0B7EDC11534D}"/>
                </c:ext>
              </c:extLst>
            </c:dLbl>
            <c:dLbl>
              <c:idx val="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E8E4-41F9-BE61-0B7EDC11534D}"/>
                </c:ext>
              </c:extLst>
            </c:dLbl>
            <c:dLbl>
              <c:idx val="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E8E4-41F9-BE61-0B7EDC11534D}"/>
                </c:ext>
              </c:extLst>
            </c:dLbl>
            <c:dLbl>
              <c:idx val="9"/>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E8E4-41F9-BE61-0B7EDC11534D}"/>
                </c:ext>
              </c:extLst>
            </c:dLbl>
            <c:dLbl>
              <c:idx val="1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E8E4-41F9-BE61-0B7EDC11534D}"/>
                </c:ext>
              </c:extLst>
            </c:dLbl>
            <c:dLbl>
              <c:idx val="11"/>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E8E4-41F9-BE61-0B7EDC11534D}"/>
                </c:ext>
              </c:extLst>
            </c:dLbl>
            <c:dLbl>
              <c:idx val="1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E8E4-41F9-BE61-0B7EDC11534D}"/>
                </c:ext>
              </c:extLst>
            </c:dLbl>
            <c:dLbl>
              <c:idx val="13"/>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E8E4-41F9-BE61-0B7EDC11534D}"/>
                </c:ext>
              </c:extLst>
            </c:dLbl>
            <c:dLbl>
              <c:idx val="1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E8E4-41F9-BE61-0B7EDC11534D}"/>
                </c:ext>
              </c:extLst>
            </c:dLbl>
            <c:dLbl>
              <c:idx val="1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E8E4-41F9-BE61-0B7EDC11534D}"/>
                </c:ext>
              </c:extLst>
            </c:dLbl>
            <c:numFmt formatCode="0.0%" sourceLinked="0"/>
            <c:spPr>
              <a:noFill/>
              <a:ln w="33503">
                <a:noFill/>
              </a:ln>
            </c:spPr>
            <c:txPr>
              <a:bodyPr/>
              <a:lstStyle/>
              <a:p>
                <a:pPr>
                  <a:defRPr sz="1000" b="1" i="0" u="none" strike="noStrike" baseline="0">
                    <a:solidFill>
                      <a:srgbClr val="000000"/>
                    </a:solidFill>
                    <a:latin typeface="Arial"/>
                    <a:ea typeface="Arial"/>
                    <a:cs typeface="Aria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2009-1 </c:v>
                </c:pt>
                <c:pt idx="1">
                  <c:v>2</c:v>
                </c:pt>
                <c:pt idx="2">
                  <c:v>3</c:v>
                </c:pt>
                <c:pt idx="3">
                  <c:v>4</c:v>
                </c:pt>
                <c:pt idx="4">
                  <c:v>2010-1</c:v>
                </c:pt>
                <c:pt idx="5">
                  <c:v>2</c:v>
                </c:pt>
                <c:pt idx="6">
                  <c:v>3</c:v>
                </c:pt>
                <c:pt idx="7">
                  <c:v>4</c:v>
                </c:pt>
                <c:pt idx="8">
                  <c:v>2011-1</c:v>
                </c:pt>
                <c:pt idx="9">
                  <c:v>2</c:v>
                </c:pt>
                <c:pt idx="10">
                  <c:v>3</c:v>
                </c:pt>
                <c:pt idx="11">
                  <c:v>4</c:v>
                </c:pt>
                <c:pt idx="12">
                  <c:v>2012-1</c:v>
                </c:pt>
                <c:pt idx="13">
                  <c:v>2</c:v>
                </c:pt>
                <c:pt idx="14">
                  <c:v>3</c:v>
                </c:pt>
                <c:pt idx="15">
                  <c:v>4</c:v>
                </c:pt>
              </c:strCache>
            </c:strRef>
          </c:cat>
          <c:val>
            <c:numRef>
              <c:f>Sheet1!$D$2:$D$17</c:f>
              <c:numCache>
                <c:formatCode>General</c:formatCode>
                <c:ptCount val="16"/>
                <c:pt idx="0">
                  <c:v>-0.10525917746887903</c:v>
                </c:pt>
                <c:pt idx="1">
                  <c:v>-7.9651366224512521E-2</c:v>
                </c:pt>
                <c:pt idx="2">
                  <c:v>-7.5710457537962794E-2</c:v>
                </c:pt>
                <c:pt idx="3">
                  <c:v>-6.7444067119456608E-2</c:v>
                </c:pt>
                <c:pt idx="4">
                  <c:v>-4.1561010244446694E-2</c:v>
                </c:pt>
                <c:pt idx="5">
                  <c:v>-1.1008191338609863E-2</c:v>
                </c:pt>
                <c:pt idx="6">
                  <c:v>1.0013064409327699E-2</c:v>
                </c:pt>
                <c:pt idx="7">
                  <c:v>-4.2484447657553659E-3</c:v>
                </c:pt>
                <c:pt idx="8">
                  <c:v>-2.2453281124604207E-2</c:v>
                </c:pt>
                <c:pt idx="9">
                  <c:v>-2.3065229167030799E-3</c:v>
                </c:pt>
                <c:pt idx="10">
                  <c:v>8.1950510751021E-3</c:v>
                </c:pt>
                <c:pt idx="11">
                  <c:v>3.7708958902881617E-2</c:v>
                </c:pt>
                <c:pt idx="12">
                  <c:v>1.3603857477702874E-2</c:v>
                </c:pt>
                <c:pt idx="13">
                  <c:v>-1.0501243947475869E-2</c:v>
                </c:pt>
                <c:pt idx="14">
                  <c:v>6.7680803820846513E-4</c:v>
                </c:pt>
                <c:pt idx="15">
                  <c:v>5.9350631985645164E-2</c:v>
                </c:pt>
              </c:numCache>
            </c:numRef>
          </c:val>
          <c:smooth val="1"/>
          <c:extLst>
            <c:ext xmlns:c16="http://schemas.microsoft.com/office/drawing/2014/chart" uri="{C3380CC4-5D6E-409C-BE32-E72D297353CC}">
              <c16:uniqueId val="{0000002A-E8E4-41F9-BE61-0B7EDC11534D}"/>
            </c:ext>
          </c:extLst>
        </c:ser>
        <c:dLbls>
          <c:showLegendKey val="0"/>
          <c:showVal val="0"/>
          <c:showCatName val="0"/>
          <c:showSerName val="0"/>
          <c:showPercent val="0"/>
          <c:showBubbleSize val="0"/>
        </c:dLbls>
        <c:marker val="1"/>
        <c:smooth val="0"/>
        <c:axId val="408703560"/>
        <c:axId val="408703952"/>
      </c:lineChart>
      <c:catAx>
        <c:axId val="408702776"/>
        <c:scaling>
          <c:orientation val="minMax"/>
        </c:scaling>
        <c:delete val="0"/>
        <c:axPos val="b"/>
        <c:numFmt formatCode="General" sourceLinked="1"/>
        <c:majorTickMark val="cross"/>
        <c:minorTickMark val="none"/>
        <c:tickLblPos val="nextTo"/>
        <c:spPr>
          <a:ln w="4188">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408703168"/>
        <c:crosses val="autoZero"/>
        <c:auto val="0"/>
        <c:lblAlgn val="ctr"/>
        <c:lblOffset val="100"/>
        <c:tickLblSkip val="1"/>
        <c:tickMarkSkip val="1"/>
        <c:noMultiLvlLbl val="0"/>
      </c:catAx>
      <c:valAx>
        <c:axId val="408703168"/>
        <c:scaling>
          <c:orientation val="minMax"/>
          <c:max val="130"/>
          <c:min val="100"/>
        </c:scaling>
        <c:delete val="0"/>
        <c:axPos val="l"/>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8702776"/>
        <c:crosses val="autoZero"/>
        <c:crossBetween val="between"/>
        <c:majorUnit val="5"/>
        <c:minorUnit val="5"/>
      </c:valAx>
      <c:catAx>
        <c:axId val="408703560"/>
        <c:scaling>
          <c:orientation val="minMax"/>
        </c:scaling>
        <c:delete val="1"/>
        <c:axPos val="b"/>
        <c:numFmt formatCode="General" sourceLinked="1"/>
        <c:majorTickMark val="out"/>
        <c:minorTickMark val="none"/>
        <c:tickLblPos val="none"/>
        <c:crossAx val="408703952"/>
        <c:crosses val="autoZero"/>
        <c:auto val="0"/>
        <c:lblAlgn val="ctr"/>
        <c:lblOffset val="100"/>
        <c:noMultiLvlLbl val="0"/>
      </c:catAx>
      <c:valAx>
        <c:axId val="408703952"/>
        <c:scaling>
          <c:orientation val="minMax"/>
          <c:max val="0.1"/>
          <c:min val="-0.15000000000000019"/>
        </c:scaling>
        <c:delete val="0"/>
        <c:axPos val="r"/>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8703560"/>
        <c:crosses val="max"/>
        <c:crossBetween val="between"/>
      </c:valAx>
      <c:spPr>
        <a:noFill/>
        <a:ln w="33503">
          <a:noFill/>
        </a:ln>
      </c:spPr>
    </c:plotArea>
    <c:legend>
      <c:legendPos val="b"/>
      <c:legendEntry>
        <c:idx val="0"/>
        <c:delete val="1"/>
      </c:legendEntry>
      <c:layout>
        <c:manualLayout>
          <c:xMode val="edge"/>
          <c:yMode val="edge"/>
          <c:x val="5.7873485868102502E-2"/>
          <c:y val="0.92899408284023666"/>
          <c:w val="0.87213997308210389"/>
          <c:h val="6.5088757396449828E-2"/>
        </c:manualLayout>
      </c:layout>
      <c:overlay val="0"/>
      <c:spPr>
        <a:noFill/>
        <a:ln w="33503">
          <a:noFill/>
        </a:ln>
      </c:spPr>
      <c:txPr>
        <a:bodyPr/>
        <a:lstStyle/>
        <a:p>
          <a:pPr>
            <a:defRPr sz="1400" b="1" i="0" u="none" strike="noStrike" baseline="0">
              <a:solidFill>
                <a:srgbClr val="000000"/>
              </a:solidFill>
              <a:latin typeface="Arial"/>
              <a:ea typeface="Arial"/>
              <a:cs typeface="Arial"/>
            </a:defRPr>
          </a:pPr>
          <a:endParaRPr lang="en-US"/>
        </a:p>
      </c:txPr>
    </c:legend>
    <c:plotVisOnly val="1"/>
    <c:dispBlanksAs val="gap"/>
    <c:showDLblsOverMax val="0"/>
  </c:chart>
  <c:spPr>
    <a:noFill/>
    <a:ln>
      <a:noFill/>
    </a:ln>
  </c:spPr>
  <c:txPr>
    <a:bodyPr/>
    <a:lstStyle/>
    <a:p>
      <a:pPr>
        <a:defRPr sz="1319" b="0" i="0" u="none" strike="noStrike" baseline="0">
          <a:solidFill>
            <a:srgbClr val="000000"/>
          </a:solidFill>
          <a:latin typeface="Arial"/>
          <a:ea typeface="Arial"/>
          <a:cs typeface="Arial"/>
        </a:defRPr>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565275908479183E-2"/>
          <c:y val="6.2130177514792898E-2"/>
          <c:w val="0.87886944818304646"/>
          <c:h val="0.75443786982248517"/>
        </c:manualLayout>
      </c:layout>
      <c:barChart>
        <c:barDir val="col"/>
        <c:grouping val="clustered"/>
        <c:varyColors val="0"/>
        <c:ser>
          <c:idx val="0"/>
          <c:order val="0"/>
          <c:tx>
            <c:strRef>
              <c:f>Sheet1!$B$1</c:f>
              <c:strCache>
                <c:ptCount val="1"/>
                <c:pt idx="0">
                  <c:v>C-30 4QTotal</c:v>
                </c:pt>
              </c:strCache>
            </c:strRef>
          </c:tx>
          <c:spPr>
            <a:solidFill>
              <a:schemeClr val="bg1">
                <a:lumMod val="75000"/>
              </a:schemeClr>
            </a:solidFill>
            <a:ln w="33503">
              <a:noFill/>
            </a:ln>
          </c:spPr>
          <c:invertIfNegative val="0"/>
          <c:dPt>
            <c:idx val="0"/>
            <c:invertIfNegative val="0"/>
            <c:bubble3D val="0"/>
            <c:extLst>
              <c:ext xmlns:c16="http://schemas.microsoft.com/office/drawing/2014/chart" uri="{C3380CC4-5D6E-409C-BE32-E72D297353CC}">
                <c16:uniqueId val="{00000000-661E-4648-A861-71E1A4688079}"/>
              </c:ext>
            </c:extLst>
          </c:dPt>
          <c:dPt>
            <c:idx val="1"/>
            <c:invertIfNegative val="0"/>
            <c:bubble3D val="0"/>
            <c:extLst>
              <c:ext xmlns:c16="http://schemas.microsoft.com/office/drawing/2014/chart" uri="{C3380CC4-5D6E-409C-BE32-E72D297353CC}">
                <c16:uniqueId val="{00000001-661E-4648-A861-71E1A4688079}"/>
              </c:ext>
            </c:extLst>
          </c:dPt>
          <c:dPt>
            <c:idx val="2"/>
            <c:invertIfNegative val="0"/>
            <c:bubble3D val="0"/>
            <c:extLst>
              <c:ext xmlns:c16="http://schemas.microsoft.com/office/drawing/2014/chart" uri="{C3380CC4-5D6E-409C-BE32-E72D297353CC}">
                <c16:uniqueId val="{00000002-661E-4648-A861-71E1A4688079}"/>
              </c:ext>
            </c:extLst>
          </c:dPt>
          <c:dPt>
            <c:idx val="3"/>
            <c:invertIfNegative val="0"/>
            <c:bubble3D val="0"/>
            <c:extLst>
              <c:ext xmlns:c16="http://schemas.microsoft.com/office/drawing/2014/chart" uri="{C3380CC4-5D6E-409C-BE32-E72D297353CC}">
                <c16:uniqueId val="{00000003-661E-4648-A861-71E1A4688079}"/>
              </c:ext>
            </c:extLst>
          </c:dPt>
          <c:dPt>
            <c:idx val="4"/>
            <c:invertIfNegative val="0"/>
            <c:bubble3D val="0"/>
            <c:extLst>
              <c:ext xmlns:c16="http://schemas.microsoft.com/office/drawing/2014/chart" uri="{C3380CC4-5D6E-409C-BE32-E72D297353CC}">
                <c16:uniqueId val="{00000004-661E-4648-A861-71E1A4688079}"/>
              </c:ext>
            </c:extLst>
          </c:dPt>
          <c:dPt>
            <c:idx val="5"/>
            <c:invertIfNegative val="0"/>
            <c:bubble3D val="0"/>
            <c:extLst>
              <c:ext xmlns:c16="http://schemas.microsoft.com/office/drawing/2014/chart" uri="{C3380CC4-5D6E-409C-BE32-E72D297353CC}">
                <c16:uniqueId val="{00000005-661E-4648-A861-71E1A4688079}"/>
              </c:ext>
            </c:extLst>
          </c:dPt>
          <c:dPt>
            <c:idx val="6"/>
            <c:invertIfNegative val="0"/>
            <c:bubble3D val="0"/>
            <c:extLst>
              <c:ext xmlns:c16="http://schemas.microsoft.com/office/drawing/2014/chart" uri="{C3380CC4-5D6E-409C-BE32-E72D297353CC}">
                <c16:uniqueId val="{00000006-661E-4648-A861-71E1A4688079}"/>
              </c:ext>
            </c:extLst>
          </c:dPt>
          <c:dPt>
            <c:idx val="7"/>
            <c:invertIfNegative val="0"/>
            <c:bubble3D val="0"/>
            <c:extLst>
              <c:ext xmlns:c16="http://schemas.microsoft.com/office/drawing/2014/chart" uri="{C3380CC4-5D6E-409C-BE32-E72D297353CC}">
                <c16:uniqueId val="{00000007-661E-4648-A861-71E1A4688079}"/>
              </c:ext>
            </c:extLst>
          </c:dPt>
          <c:dPt>
            <c:idx val="8"/>
            <c:invertIfNegative val="0"/>
            <c:bubble3D val="0"/>
            <c:extLst>
              <c:ext xmlns:c16="http://schemas.microsoft.com/office/drawing/2014/chart" uri="{C3380CC4-5D6E-409C-BE32-E72D297353CC}">
                <c16:uniqueId val="{00000008-661E-4648-A861-71E1A4688079}"/>
              </c:ext>
            </c:extLst>
          </c:dPt>
          <c:dPt>
            <c:idx val="9"/>
            <c:invertIfNegative val="0"/>
            <c:bubble3D val="0"/>
            <c:extLst>
              <c:ext xmlns:c16="http://schemas.microsoft.com/office/drawing/2014/chart" uri="{C3380CC4-5D6E-409C-BE32-E72D297353CC}">
                <c16:uniqueId val="{00000009-661E-4648-A861-71E1A4688079}"/>
              </c:ext>
            </c:extLst>
          </c:dPt>
          <c:dPt>
            <c:idx val="10"/>
            <c:invertIfNegative val="0"/>
            <c:bubble3D val="0"/>
            <c:extLst>
              <c:ext xmlns:c16="http://schemas.microsoft.com/office/drawing/2014/chart" uri="{C3380CC4-5D6E-409C-BE32-E72D297353CC}">
                <c16:uniqueId val="{0000000A-661E-4648-A861-71E1A4688079}"/>
              </c:ext>
            </c:extLst>
          </c:dPt>
          <c:dPt>
            <c:idx val="11"/>
            <c:invertIfNegative val="0"/>
            <c:bubble3D val="0"/>
            <c:extLst>
              <c:ext xmlns:c16="http://schemas.microsoft.com/office/drawing/2014/chart" uri="{C3380CC4-5D6E-409C-BE32-E72D297353CC}">
                <c16:uniqueId val="{0000000B-661E-4648-A861-71E1A4688079}"/>
              </c:ext>
            </c:extLst>
          </c:dPt>
          <c:dPt>
            <c:idx val="12"/>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D-661E-4648-A861-71E1A4688079}"/>
              </c:ext>
            </c:extLst>
          </c:dPt>
          <c:dPt>
            <c:idx val="13"/>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F-661E-4648-A861-71E1A4688079}"/>
              </c:ext>
            </c:extLst>
          </c:dPt>
          <c:dPt>
            <c:idx val="14"/>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1-661E-4648-A861-71E1A4688079}"/>
              </c:ext>
            </c:extLst>
          </c:dPt>
          <c:dPt>
            <c:idx val="15"/>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3-661E-4648-A861-71E1A4688079}"/>
              </c:ext>
            </c:extLst>
          </c:dPt>
          <c:dLbls>
            <c:dLbl>
              <c:idx val="13"/>
              <c:layout>
                <c:manualLayout>
                  <c:x val="-9.9433879579928424E-17"/>
                  <c:y val="1.189591078066914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661E-4648-A861-71E1A4688079}"/>
                </c:ext>
              </c:extLst>
            </c:dLbl>
            <c:dLbl>
              <c:idx val="14"/>
              <c:layout>
                <c:manualLayout>
                  <c:x val="1.3559322033897341E-3"/>
                  <c:y val="1.189591078066914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661E-4648-A861-71E1A4688079}"/>
                </c:ext>
              </c:extLst>
            </c:dLbl>
            <c:numFmt formatCode="\$#,##0.0" sourceLinked="0"/>
            <c:spPr>
              <a:noFill/>
              <a:ln w="33503">
                <a:noFill/>
              </a:ln>
            </c:spPr>
            <c:txPr>
              <a:bodyPr/>
              <a:lstStyle/>
              <a:p>
                <a:pPr>
                  <a:defRPr sz="900" b="0" i="0" u="none" strike="noStrike" baseline="0">
                    <a:solidFill>
                      <a:srgbClr val="000000"/>
                    </a:solidFill>
                    <a:latin typeface="Arial"/>
                    <a:ea typeface="Arial"/>
                    <a:cs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c:v>
                </c:pt>
                <c:pt idx="1">
                  <c:v>3</c:v>
                </c:pt>
                <c:pt idx="2">
                  <c:v>4</c:v>
                </c:pt>
                <c:pt idx="3">
                  <c:v>2010-1</c:v>
                </c:pt>
                <c:pt idx="4">
                  <c:v>2</c:v>
                </c:pt>
                <c:pt idx="5">
                  <c:v>3</c:v>
                </c:pt>
                <c:pt idx="6">
                  <c:v>4</c:v>
                </c:pt>
                <c:pt idx="7">
                  <c:v>2011-1</c:v>
                </c:pt>
                <c:pt idx="8">
                  <c:v>2</c:v>
                </c:pt>
                <c:pt idx="9">
                  <c:v>3</c:v>
                </c:pt>
                <c:pt idx="10">
                  <c:v>4</c:v>
                </c:pt>
                <c:pt idx="11">
                  <c:v>2012-1</c:v>
                </c:pt>
                <c:pt idx="12">
                  <c:v>2</c:v>
                </c:pt>
                <c:pt idx="13">
                  <c:v>3</c:v>
                </c:pt>
                <c:pt idx="14">
                  <c:v>4</c:v>
                </c:pt>
                <c:pt idx="15">
                  <c:v>2013-1</c:v>
                </c:pt>
              </c:strCache>
            </c:strRef>
          </c:cat>
          <c:val>
            <c:numRef>
              <c:f>Sheet1!$B$2:$B$17</c:f>
              <c:numCache>
                <c:formatCode>0.0</c:formatCode>
                <c:ptCount val="16"/>
                <c:pt idx="0">
                  <c:v>115.732</c:v>
                </c:pt>
                <c:pt idx="1">
                  <c:v>111.754</c:v>
                </c:pt>
                <c:pt idx="2">
                  <c:v>112.041</c:v>
                </c:pt>
                <c:pt idx="3">
                  <c:v>113.11</c:v>
                </c:pt>
                <c:pt idx="4">
                  <c:v>114.276</c:v>
                </c:pt>
                <c:pt idx="5">
                  <c:v>112.295</c:v>
                </c:pt>
                <c:pt idx="6">
                  <c:v>111.563</c:v>
                </c:pt>
                <c:pt idx="7">
                  <c:v>110.714</c:v>
                </c:pt>
                <c:pt idx="8">
                  <c:v>112.643</c:v>
                </c:pt>
                <c:pt idx="9">
                  <c:v>112.31100000000001</c:v>
                </c:pt>
                <c:pt idx="10">
                  <c:v>114.008</c:v>
                </c:pt>
                <c:pt idx="11">
                  <c:v>114.82</c:v>
                </c:pt>
                <c:pt idx="12">
                  <c:v>113.58294318008137</c:v>
                </c:pt>
                <c:pt idx="13">
                  <c:v>114.8436773952313</c:v>
                </c:pt>
                <c:pt idx="14">
                  <c:v>120.73265633782657</c:v>
                </c:pt>
                <c:pt idx="15">
                  <c:v>128.86404847728201</c:v>
                </c:pt>
              </c:numCache>
            </c:numRef>
          </c:val>
          <c:extLst>
            <c:ext xmlns:c16="http://schemas.microsoft.com/office/drawing/2014/chart" uri="{C3380CC4-5D6E-409C-BE32-E72D297353CC}">
              <c16:uniqueId val="{00000014-661E-4648-A861-71E1A4688079}"/>
            </c:ext>
          </c:extLst>
        </c:ser>
        <c:dLbls>
          <c:showLegendKey val="0"/>
          <c:showVal val="0"/>
          <c:showCatName val="0"/>
          <c:showSerName val="0"/>
          <c:showPercent val="0"/>
          <c:showBubbleSize val="0"/>
        </c:dLbls>
        <c:gapWidth val="50"/>
        <c:axId val="408707480"/>
        <c:axId val="408707872"/>
      </c:barChart>
      <c:lineChart>
        <c:grouping val="standard"/>
        <c:varyColors val="0"/>
        <c:ser>
          <c:idx val="1"/>
          <c:order val="1"/>
          <c:tx>
            <c:strRef>
              <c:f>Sheet1!$C$1</c:f>
              <c:strCache>
                <c:ptCount val="1"/>
                <c:pt idx="0">
                  <c:v>US Census Bureau</c:v>
                </c:pt>
              </c:strCache>
            </c:strRef>
          </c:tx>
          <c:spPr>
            <a:ln w="33503">
              <a:solidFill>
                <a:srgbClr val="000000"/>
              </a:solidFill>
              <a:prstDash val="solid"/>
            </a:ln>
          </c:spPr>
          <c:marker>
            <c:symbol val="circle"/>
            <c:size val="7"/>
            <c:spPr>
              <a:solidFill>
                <a:srgbClr val="000000"/>
              </a:solidFill>
              <a:ln>
                <a:solidFill>
                  <a:srgbClr val="FFFFFF"/>
                </a:solidFill>
                <a:prstDash val="solid"/>
              </a:ln>
            </c:spPr>
          </c:marker>
          <c:dPt>
            <c:idx val="12"/>
            <c:marker>
              <c:symbol val="none"/>
            </c:marker>
            <c:bubble3D val="0"/>
            <c:extLst>
              <c:ext xmlns:c16="http://schemas.microsoft.com/office/drawing/2014/chart" uri="{C3380CC4-5D6E-409C-BE32-E72D297353CC}">
                <c16:uniqueId val="{00000015-661E-4648-A861-71E1A4688079}"/>
              </c:ext>
            </c:extLst>
          </c:dPt>
          <c:dPt>
            <c:idx val="13"/>
            <c:marker>
              <c:symbol val="none"/>
            </c:marker>
            <c:bubble3D val="0"/>
            <c:extLst>
              <c:ext xmlns:c16="http://schemas.microsoft.com/office/drawing/2014/chart" uri="{C3380CC4-5D6E-409C-BE32-E72D297353CC}">
                <c16:uniqueId val="{00000016-661E-4648-A861-71E1A4688079}"/>
              </c:ext>
            </c:extLst>
          </c:dPt>
          <c:dPt>
            <c:idx val="14"/>
            <c:marker>
              <c:symbol val="none"/>
            </c:marker>
            <c:bubble3D val="0"/>
            <c:extLst>
              <c:ext xmlns:c16="http://schemas.microsoft.com/office/drawing/2014/chart" uri="{C3380CC4-5D6E-409C-BE32-E72D297353CC}">
                <c16:uniqueId val="{00000017-661E-4648-A861-71E1A4688079}"/>
              </c:ext>
            </c:extLst>
          </c:dPt>
          <c:dPt>
            <c:idx val="15"/>
            <c:marker>
              <c:symbol val="none"/>
            </c:marker>
            <c:bubble3D val="0"/>
            <c:extLst>
              <c:ext xmlns:c16="http://schemas.microsoft.com/office/drawing/2014/chart" uri="{C3380CC4-5D6E-409C-BE32-E72D297353CC}">
                <c16:uniqueId val="{00000018-661E-4648-A861-71E1A4688079}"/>
              </c:ext>
            </c:extLst>
          </c:dPt>
          <c:cat>
            <c:strRef>
              <c:f>Sheet1!$A$2:$A$17</c:f>
              <c:strCache>
                <c:ptCount val="16"/>
                <c:pt idx="0">
                  <c:v>2</c:v>
                </c:pt>
                <c:pt idx="1">
                  <c:v>3</c:v>
                </c:pt>
                <c:pt idx="2">
                  <c:v>4</c:v>
                </c:pt>
                <c:pt idx="3">
                  <c:v>2010-1</c:v>
                </c:pt>
                <c:pt idx="4">
                  <c:v>2</c:v>
                </c:pt>
                <c:pt idx="5">
                  <c:v>3</c:v>
                </c:pt>
                <c:pt idx="6">
                  <c:v>4</c:v>
                </c:pt>
                <c:pt idx="7">
                  <c:v>2011-1</c:v>
                </c:pt>
                <c:pt idx="8">
                  <c:v>2</c:v>
                </c:pt>
                <c:pt idx="9">
                  <c:v>3</c:v>
                </c:pt>
                <c:pt idx="10">
                  <c:v>4</c:v>
                </c:pt>
                <c:pt idx="11">
                  <c:v>2012-1</c:v>
                </c:pt>
                <c:pt idx="12">
                  <c:v>2</c:v>
                </c:pt>
                <c:pt idx="13">
                  <c:v>3</c:v>
                </c:pt>
                <c:pt idx="14">
                  <c:v>4</c:v>
                </c:pt>
                <c:pt idx="15">
                  <c:v>2013-1</c:v>
                </c:pt>
              </c:strCache>
            </c:strRef>
          </c:cat>
          <c:val>
            <c:numRef>
              <c:f>Sheet1!$C$2:$C$17</c:f>
              <c:numCache>
                <c:formatCode>General</c:formatCode>
                <c:ptCount val="16"/>
                <c:pt idx="0">
                  <c:v>-7.9651366224512521E-2</c:v>
                </c:pt>
                <c:pt idx="1">
                  <c:v>-7.5710457537962794E-2</c:v>
                </c:pt>
                <c:pt idx="2">
                  <c:v>-6.7444067119456608E-2</c:v>
                </c:pt>
                <c:pt idx="3">
                  <c:v>-4.3936166615951566E-2</c:v>
                </c:pt>
                <c:pt idx="4">
                  <c:v>-1.2580790101268446E-2</c:v>
                </c:pt>
                <c:pt idx="5">
                  <c:v>4.8409900316768173E-3</c:v>
                </c:pt>
                <c:pt idx="6">
                  <c:v>-4.2662953740149057E-3</c:v>
                </c:pt>
                <c:pt idx="7">
                  <c:v>-2.1182919282114798E-2</c:v>
                </c:pt>
                <c:pt idx="8">
                  <c:v>-1.4289964646994946E-2</c:v>
                </c:pt>
                <c:pt idx="9">
                  <c:v>1.4248185582621531E-4</c:v>
                </c:pt>
                <c:pt idx="10">
                  <c:v>2.1915868164176233E-2</c:v>
                </c:pt>
                <c:pt idx="11">
                  <c:v>3.7086547320122065E-2</c:v>
                </c:pt>
                <c:pt idx="12">
                  <c:v>8.3444437744144562E-3</c:v>
                </c:pt>
                <c:pt idx="13">
                  <c:v>2.2550572920117196E-2</c:v>
                </c:pt>
                <c:pt idx="14">
                  <c:v>5.89840742564256E-2</c:v>
                </c:pt>
                <c:pt idx="15">
                  <c:v>0.12231360805854385</c:v>
                </c:pt>
              </c:numCache>
            </c:numRef>
          </c:val>
          <c:smooth val="1"/>
          <c:extLst>
            <c:ext xmlns:c16="http://schemas.microsoft.com/office/drawing/2014/chart" uri="{C3380CC4-5D6E-409C-BE32-E72D297353CC}">
              <c16:uniqueId val="{00000019-661E-4648-A861-71E1A4688079}"/>
            </c:ext>
          </c:extLst>
        </c:ser>
        <c:ser>
          <c:idx val="3"/>
          <c:order val="2"/>
          <c:tx>
            <c:strRef>
              <c:f>Sheet1!$D$1</c:f>
              <c:strCache>
                <c:ptCount val="1"/>
                <c:pt idx="0">
                  <c:v>LIRA</c:v>
                </c:pt>
              </c:strCache>
            </c:strRef>
          </c:tx>
          <c:spPr>
            <a:ln w="33503">
              <a:solidFill>
                <a:srgbClr val="000000"/>
              </a:solidFill>
              <a:prstDash val="solid"/>
            </a:ln>
          </c:spPr>
          <c:marker>
            <c:symbol val="triangle"/>
            <c:size val="7"/>
            <c:spPr>
              <a:solidFill>
                <a:srgbClr val="000000"/>
              </a:solidFill>
              <a:ln>
                <a:solidFill>
                  <a:srgbClr val="000000"/>
                </a:solidFill>
                <a:prstDash val="solid"/>
              </a:ln>
            </c:spPr>
          </c:marker>
          <c:dPt>
            <c:idx val="0"/>
            <c:marker>
              <c:symbol val="none"/>
            </c:marker>
            <c:bubble3D val="0"/>
            <c:extLst>
              <c:ext xmlns:c16="http://schemas.microsoft.com/office/drawing/2014/chart" uri="{C3380CC4-5D6E-409C-BE32-E72D297353CC}">
                <c16:uniqueId val="{0000001A-661E-4648-A861-71E1A4688079}"/>
              </c:ext>
            </c:extLst>
          </c:dPt>
          <c:dPt>
            <c:idx val="1"/>
            <c:marker>
              <c:symbol val="none"/>
            </c:marker>
            <c:bubble3D val="0"/>
            <c:extLst>
              <c:ext xmlns:c16="http://schemas.microsoft.com/office/drawing/2014/chart" uri="{C3380CC4-5D6E-409C-BE32-E72D297353CC}">
                <c16:uniqueId val="{0000001B-661E-4648-A861-71E1A4688079}"/>
              </c:ext>
            </c:extLst>
          </c:dPt>
          <c:dPt>
            <c:idx val="2"/>
            <c:marker>
              <c:symbol val="none"/>
            </c:marker>
            <c:bubble3D val="0"/>
            <c:extLst>
              <c:ext xmlns:c16="http://schemas.microsoft.com/office/drawing/2014/chart" uri="{C3380CC4-5D6E-409C-BE32-E72D297353CC}">
                <c16:uniqueId val="{0000001C-661E-4648-A861-71E1A4688079}"/>
              </c:ext>
            </c:extLst>
          </c:dPt>
          <c:dPt>
            <c:idx val="3"/>
            <c:marker>
              <c:symbol val="none"/>
            </c:marker>
            <c:bubble3D val="0"/>
            <c:extLst>
              <c:ext xmlns:c16="http://schemas.microsoft.com/office/drawing/2014/chart" uri="{C3380CC4-5D6E-409C-BE32-E72D297353CC}">
                <c16:uniqueId val="{0000001D-661E-4648-A861-71E1A4688079}"/>
              </c:ext>
            </c:extLst>
          </c:dPt>
          <c:dPt>
            <c:idx val="4"/>
            <c:marker>
              <c:symbol val="none"/>
            </c:marker>
            <c:bubble3D val="0"/>
            <c:extLst>
              <c:ext xmlns:c16="http://schemas.microsoft.com/office/drawing/2014/chart" uri="{C3380CC4-5D6E-409C-BE32-E72D297353CC}">
                <c16:uniqueId val="{0000001E-661E-4648-A861-71E1A4688079}"/>
              </c:ext>
            </c:extLst>
          </c:dPt>
          <c:dPt>
            <c:idx val="5"/>
            <c:marker>
              <c:symbol val="none"/>
            </c:marker>
            <c:bubble3D val="0"/>
            <c:extLst>
              <c:ext xmlns:c16="http://schemas.microsoft.com/office/drawing/2014/chart" uri="{C3380CC4-5D6E-409C-BE32-E72D297353CC}">
                <c16:uniqueId val="{0000001F-661E-4648-A861-71E1A4688079}"/>
              </c:ext>
            </c:extLst>
          </c:dPt>
          <c:dPt>
            <c:idx val="6"/>
            <c:marker>
              <c:symbol val="none"/>
            </c:marker>
            <c:bubble3D val="0"/>
            <c:extLst>
              <c:ext xmlns:c16="http://schemas.microsoft.com/office/drawing/2014/chart" uri="{C3380CC4-5D6E-409C-BE32-E72D297353CC}">
                <c16:uniqueId val="{00000020-661E-4648-A861-71E1A4688079}"/>
              </c:ext>
            </c:extLst>
          </c:dPt>
          <c:dPt>
            <c:idx val="7"/>
            <c:marker>
              <c:symbol val="none"/>
            </c:marker>
            <c:bubble3D val="0"/>
            <c:extLst>
              <c:ext xmlns:c16="http://schemas.microsoft.com/office/drawing/2014/chart" uri="{C3380CC4-5D6E-409C-BE32-E72D297353CC}">
                <c16:uniqueId val="{00000021-661E-4648-A861-71E1A4688079}"/>
              </c:ext>
            </c:extLst>
          </c:dPt>
          <c:dPt>
            <c:idx val="8"/>
            <c:marker>
              <c:symbol val="none"/>
            </c:marker>
            <c:bubble3D val="0"/>
            <c:extLst>
              <c:ext xmlns:c16="http://schemas.microsoft.com/office/drawing/2014/chart" uri="{C3380CC4-5D6E-409C-BE32-E72D297353CC}">
                <c16:uniqueId val="{00000022-661E-4648-A861-71E1A4688079}"/>
              </c:ext>
            </c:extLst>
          </c:dPt>
          <c:dPt>
            <c:idx val="9"/>
            <c:marker>
              <c:symbol val="none"/>
            </c:marker>
            <c:bubble3D val="0"/>
            <c:extLst>
              <c:ext xmlns:c16="http://schemas.microsoft.com/office/drawing/2014/chart" uri="{C3380CC4-5D6E-409C-BE32-E72D297353CC}">
                <c16:uniqueId val="{00000023-661E-4648-A861-71E1A4688079}"/>
              </c:ext>
            </c:extLst>
          </c:dPt>
          <c:dPt>
            <c:idx val="10"/>
            <c:marker>
              <c:symbol val="none"/>
            </c:marker>
            <c:bubble3D val="0"/>
            <c:extLst>
              <c:ext xmlns:c16="http://schemas.microsoft.com/office/drawing/2014/chart" uri="{C3380CC4-5D6E-409C-BE32-E72D297353CC}">
                <c16:uniqueId val="{00000024-661E-4648-A861-71E1A4688079}"/>
              </c:ext>
            </c:extLst>
          </c:dPt>
          <c:dPt>
            <c:idx val="11"/>
            <c:marker>
              <c:symbol val="none"/>
            </c:marker>
            <c:bubble3D val="0"/>
            <c:extLst>
              <c:ext xmlns:c16="http://schemas.microsoft.com/office/drawing/2014/chart" uri="{C3380CC4-5D6E-409C-BE32-E72D297353CC}">
                <c16:uniqueId val="{00000025-661E-4648-A861-71E1A4688079}"/>
              </c:ext>
            </c:extLst>
          </c:dPt>
          <c:dLbls>
            <c:dLbl>
              <c:idx val="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661E-4648-A861-71E1A4688079}"/>
                </c:ext>
              </c:extLst>
            </c:dLbl>
            <c:dLbl>
              <c:idx val="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661E-4648-A861-71E1A4688079}"/>
                </c:ext>
              </c:extLst>
            </c:dLbl>
            <c:dLbl>
              <c:idx val="6"/>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661E-4648-A861-71E1A4688079}"/>
                </c:ext>
              </c:extLst>
            </c:dLbl>
            <c:dLbl>
              <c:idx val="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661E-4648-A861-71E1A4688079}"/>
                </c:ext>
              </c:extLst>
            </c:dLbl>
            <c:dLbl>
              <c:idx val="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661E-4648-A861-71E1A4688079}"/>
                </c:ext>
              </c:extLst>
            </c:dLbl>
            <c:dLbl>
              <c:idx val="9"/>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661E-4648-A861-71E1A4688079}"/>
                </c:ext>
              </c:extLst>
            </c:dLbl>
            <c:dLbl>
              <c:idx val="1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661E-4648-A861-71E1A4688079}"/>
                </c:ext>
              </c:extLst>
            </c:dLbl>
            <c:dLbl>
              <c:idx val="11"/>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661E-4648-A861-71E1A4688079}"/>
                </c:ext>
              </c:extLst>
            </c:dLbl>
            <c:dLbl>
              <c:idx val="1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661E-4648-A861-71E1A4688079}"/>
                </c:ext>
              </c:extLst>
            </c:dLbl>
            <c:dLbl>
              <c:idx val="13"/>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661E-4648-A861-71E1A4688079}"/>
                </c:ext>
              </c:extLst>
            </c:dLbl>
            <c:dLbl>
              <c:idx val="1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661E-4648-A861-71E1A4688079}"/>
                </c:ext>
              </c:extLst>
            </c:dLbl>
            <c:dLbl>
              <c:idx val="1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661E-4648-A861-71E1A4688079}"/>
                </c:ext>
              </c:extLst>
            </c:dLbl>
            <c:numFmt formatCode="0.0%" sourceLinked="0"/>
            <c:spPr>
              <a:noFill/>
              <a:ln w="33503">
                <a:noFill/>
              </a:ln>
            </c:spPr>
            <c:txPr>
              <a:bodyPr/>
              <a:lstStyle/>
              <a:p>
                <a:pPr>
                  <a:defRPr sz="1000" b="1" i="0" u="none" strike="noStrike" baseline="0">
                    <a:solidFill>
                      <a:srgbClr val="000000"/>
                    </a:solidFill>
                    <a:latin typeface="Arial"/>
                    <a:ea typeface="Arial"/>
                    <a:cs typeface="Aria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c:v>
                </c:pt>
                <c:pt idx="1">
                  <c:v>3</c:v>
                </c:pt>
                <c:pt idx="2">
                  <c:v>4</c:v>
                </c:pt>
                <c:pt idx="3">
                  <c:v>2010-1</c:v>
                </c:pt>
                <c:pt idx="4">
                  <c:v>2</c:v>
                </c:pt>
                <c:pt idx="5">
                  <c:v>3</c:v>
                </c:pt>
                <c:pt idx="6">
                  <c:v>4</c:v>
                </c:pt>
                <c:pt idx="7">
                  <c:v>2011-1</c:v>
                </c:pt>
                <c:pt idx="8">
                  <c:v>2</c:v>
                </c:pt>
                <c:pt idx="9">
                  <c:v>3</c:v>
                </c:pt>
                <c:pt idx="10">
                  <c:v>4</c:v>
                </c:pt>
                <c:pt idx="11">
                  <c:v>2012-1</c:v>
                </c:pt>
                <c:pt idx="12">
                  <c:v>2</c:v>
                </c:pt>
                <c:pt idx="13">
                  <c:v>3</c:v>
                </c:pt>
                <c:pt idx="14">
                  <c:v>4</c:v>
                </c:pt>
                <c:pt idx="15">
                  <c:v>2013-1</c:v>
                </c:pt>
              </c:strCache>
            </c:strRef>
          </c:cat>
          <c:val>
            <c:numRef>
              <c:f>Sheet1!$D$2:$D$17</c:f>
              <c:numCache>
                <c:formatCode>General</c:formatCode>
                <c:ptCount val="16"/>
                <c:pt idx="0">
                  <c:v>-7.9651366224512521E-2</c:v>
                </c:pt>
                <c:pt idx="1">
                  <c:v>-7.5710457537962794E-2</c:v>
                </c:pt>
                <c:pt idx="2">
                  <c:v>-6.7444067119456608E-2</c:v>
                </c:pt>
                <c:pt idx="3">
                  <c:v>-4.3936166615951566E-2</c:v>
                </c:pt>
                <c:pt idx="4">
                  <c:v>-1.2580790101268446E-2</c:v>
                </c:pt>
                <c:pt idx="5">
                  <c:v>4.8409900316768173E-3</c:v>
                </c:pt>
                <c:pt idx="6">
                  <c:v>-4.2662953740149057E-3</c:v>
                </c:pt>
                <c:pt idx="7">
                  <c:v>-2.1182919282114798E-2</c:v>
                </c:pt>
                <c:pt idx="8">
                  <c:v>-1.4289964646994946E-2</c:v>
                </c:pt>
                <c:pt idx="9">
                  <c:v>1.4248185582621531E-4</c:v>
                </c:pt>
                <c:pt idx="10">
                  <c:v>2.1915868164176233E-2</c:v>
                </c:pt>
                <c:pt idx="11">
                  <c:v>3.7086547320122065E-2</c:v>
                </c:pt>
                <c:pt idx="12">
                  <c:v>8.3444437744144562E-3</c:v>
                </c:pt>
                <c:pt idx="13">
                  <c:v>2.2550572920117196E-2</c:v>
                </c:pt>
                <c:pt idx="14">
                  <c:v>5.89840742564256E-2</c:v>
                </c:pt>
                <c:pt idx="15">
                  <c:v>0.12231360805854385</c:v>
                </c:pt>
              </c:numCache>
            </c:numRef>
          </c:val>
          <c:smooth val="1"/>
          <c:extLst>
            <c:ext xmlns:c16="http://schemas.microsoft.com/office/drawing/2014/chart" uri="{C3380CC4-5D6E-409C-BE32-E72D297353CC}">
              <c16:uniqueId val="{0000002A-661E-4648-A861-71E1A4688079}"/>
            </c:ext>
          </c:extLst>
        </c:ser>
        <c:dLbls>
          <c:showLegendKey val="0"/>
          <c:showVal val="0"/>
          <c:showCatName val="0"/>
          <c:showSerName val="0"/>
          <c:showPercent val="0"/>
          <c:showBubbleSize val="0"/>
        </c:dLbls>
        <c:marker val="1"/>
        <c:smooth val="0"/>
        <c:axId val="408708264"/>
        <c:axId val="408708656"/>
      </c:lineChart>
      <c:catAx>
        <c:axId val="408707480"/>
        <c:scaling>
          <c:orientation val="minMax"/>
        </c:scaling>
        <c:delete val="0"/>
        <c:axPos val="b"/>
        <c:numFmt formatCode="General" sourceLinked="1"/>
        <c:majorTickMark val="cross"/>
        <c:minorTickMark val="none"/>
        <c:tickLblPos val="nextTo"/>
        <c:spPr>
          <a:ln w="4188">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408707872"/>
        <c:crosses val="autoZero"/>
        <c:auto val="0"/>
        <c:lblAlgn val="ctr"/>
        <c:lblOffset val="100"/>
        <c:tickLblSkip val="1"/>
        <c:tickMarkSkip val="1"/>
        <c:noMultiLvlLbl val="0"/>
      </c:catAx>
      <c:valAx>
        <c:axId val="408707872"/>
        <c:scaling>
          <c:orientation val="minMax"/>
          <c:max val="135"/>
          <c:min val="100"/>
        </c:scaling>
        <c:delete val="0"/>
        <c:axPos val="l"/>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8707480"/>
        <c:crosses val="autoZero"/>
        <c:crossBetween val="between"/>
        <c:majorUnit val="5"/>
        <c:minorUnit val="5"/>
      </c:valAx>
      <c:catAx>
        <c:axId val="408708264"/>
        <c:scaling>
          <c:orientation val="minMax"/>
        </c:scaling>
        <c:delete val="1"/>
        <c:axPos val="b"/>
        <c:numFmt formatCode="General" sourceLinked="1"/>
        <c:majorTickMark val="out"/>
        <c:minorTickMark val="none"/>
        <c:tickLblPos val="none"/>
        <c:crossAx val="408708656"/>
        <c:crosses val="autoZero"/>
        <c:auto val="0"/>
        <c:lblAlgn val="ctr"/>
        <c:lblOffset val="100"/>
        <c:noMultiLvlLbl val="0"/>
      </c:catAx>
      <c:valAx>
        <c:axId val="408708656"/>
        <c:scaling>
          <c:orientation val="minMax"/>
          <c:max val="0.15000000000000013"/>
          <c:min val="-0.15000000000000024"/>
        </c:scaling>
        <c:delete val="0"/>
        <c:axPos val="r"/>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8708264"/>
        <c:crosses val="max"/>
        <c:crossBetween val="between"/>
      </c:valAx>
      <c:spPr>
        <a:noFill/>
        <a:ln w="33503">
          <a:noFill/>
        </a:ln>
      </c:spPr>
    </c:plotArea>
    <c:legend>
      <c:legendPos val="b"/>
      <c:legendEntry>
        <c:idx val="0"/>
        <c:delete val="1"/>
      </c:legendEntry>
      <c:layout>
        <c:manualLayout>
          <c:xMode val="edge"/>
          <c:yMode val="edge"/>
          <c:x val="5.7873485868102502E-2"/>
          <c:y val="0.92899408284023666"/>
          <c:w val="0.87213997308210411"/>
          <c:h val="6.5088757396449828E-2"/>
        </c:manualLayout>
      </c:layout>
      <c:overlay val="0"/>
      <c:spPr>
        <a:noFill/>
        <a:ln w="33503">
          <a:noFill/>
        </a:ln>
      </c:spPr>
      <c:txPr>
        <a:bodyPr/>
        <a:lstStyle/>
        <a:p>
          <a:pPr>
            <a:defRPr sz="1400" b="1" i="0" u="none" strike="noStrike" baseline="0">
              <a:solidFill>
                <a:srgbClr val="000000"/>
              </a:solidFill>
              <a:latin typeface="Arial"/>
              <a:ea typeface="Arial"/>
              <a:cs typeface="Arial"/>
            </a:defRPr>
          </a:pPr>
          <a:endParaRPr lang="en-US"/>
        </a:p>
      </c:txPr>
    </c:legend>
    <c:plotVisOnly val="1"/>
    <c:dispBlanksAs val="gap"/>
    <c:showDLblsOverMax val="0"/>
  </c:chart>
  <c:spPr>
    <a:noFill/>
    <a:ln>
      <a:noFill/>
    </a:ln>
  </c:spPr>
  <c:txPr>
    <a:bodyPr/>
    <a:lstStyle/>
    <a:p>
      <a:pPr>
        <a:defRPr sz="1319" b="0" i="0" u="none" strike="noStrike" baseline="0">
          <a:solidFill>
            <a:srgbClr val="000000"/>
          </a:solidFill>
          <a:latin typeface="Arial"/>
          <a:ea typeface="Arial"/>
          <a:cs typeface="Arial"/>
        </a:defRPr>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565275908479183E-2"/>
          <c:y val="6.2130177514792898E-2"/>
          <c:w val="0.8788694481830468"/>
          <c:h val="0.75443786982248517"/>
        </c:manualLayout>
      </c:layout>
      <c:barChart>
        <c:barDir val="col"/>
        <c:grouping val="clustered"/>
        <c:varyColors val="0"/>
        <c:ser>
          <c:idx val="0"/>
          <c:order val="0"/>
          <c:tx>
            <c:strRef>
              <c:f>Sheet1!$B$1</c:f>
              <c:strCache>
                <c:ptCount val="1"/>
                <c:pt idx="0">
                  <c:v>C-30 4QTotal</c:v>
                </c:pt>
              </c:strCache>
            </c:strRef>
          </c:tx>
          <c:spPr>
            <a:solidFill>
              <a:schemeClr val="bg1">
                <a:lumMod val="75000"/>
              </a:schemeClr>
            </a:solidFill>
            <a:ln w="33503">
              <a:noFill/>
            </a:ln>
          </c:spPr>
          <c:invertIfNegative val="0"/>
          <c:dPt>
            <c:idx val="0"/>
            <c:invertIfNegative val="0"/>
            <c:bubble3D val="0"/>
            <c:extLst>
              <c:ext xmlns:c16="http://schemas.microsoft.com/office/drawing/2014/chart" uri="{C3380CC4-5D6E-409C-BE32-E72D297353CC}">
                <c16:uniqueId val="{00000000-A913-40AA-A089-5F7BBD822CF0}"/>
              </c:ext>
            </c:extLst>
          </c:dPt>
          <c:dPt>
            <c:idx val="1"/>
            <c:invertIfNegative val="0"/>
            <c:bubble3D val="0"/>
            <c:extLst>
              <c:ext xmlns:c16="http://schemas.microsoft.com/office/drawing/2014/chart" uri="{C3380CC4-5D6E-409C-BE32-E72D297353CC}">
                <c16:uniqueId val="{00000001-A913-40AA-A089-5F7BBD822CF0}"/>
              </c:ext>
            </c:extLst>
          </c:dPt>
          <c:dPt>
            <c:idx val="2"/>
            <c:invertIfNegative val="0"/>
            <c:bubble3D val="0"/>
            <c:extLst>
              <c:ext xmlns:c16="http://schemas.microsoft.com/office/drawing/2014/chart" uri="{C3380CC4-5D6E-409C-BE32-E72D297353CC}">
                <c16:uniqueId val="{00000002-A913-40AA-A089-5F7BBD822CF0}"/>
              </c:ext>
            </c:extLst>
          </c:dPt>
          <c:dPt>
            <c:idx val="3"/>
            <c:invertIfNegative val="0"/>
            <c:bubble3D val="0"/>
            <c:extLst>
              <c:ext xmlns:c16="http://schemas.microsoft.com/office/drawing/2014/chart" uri="{C3380CC4-5D6E-409C-BE32-E72D297353CC}">
                <c16:uniqueId val="{00000003-A913-40AA-A089-5F7BBD822CF0}"/>
              </c:ext>
            </c:extLst>
          </c:dPt>
          <c:dPt>
            <c:idx val="4"/>
            <c:invertIfNegative val="0"/>
            <c:bubble3D val="0"/>
            <c:extLst>
              <c:ext xmlns:c16="http://schemas.microsoft.com/office/drawing/2014/chart" uri="{C3380CC4-5D6E-409C-BE32-E72D297353CC}">
                <c16:uniqueId val="{00000004-A913-40AA-A089-5F7BBD822CF0}"/>
              </c:ext>
            </c:extLst>
          </c:dPt>
          <c:dPt>
            <c:idx val="5"/>
            <c:invertIfNegative val="0"/>
            <c:bubble3D val="0"/>
            <c:extLst>
              <c:ext xmlns:c16="http://schemas.microsoft.com/office/drawing/2014/chart" uri="{C3380CC4-5D6E-409C-BE32-E72D297353CC}">
                <c16:uniqueId val="{00000005-A913-40AA-A089-5F7BBD822CF0}"/>
              </c:ext>
            </c:extLst>
          </c:dPt>
          <c:dPt>
            <c:idx val="6"/>
            <c:invertIfNegative val="0"/>
            <c:bubble3D val="0"/>
            <c:extLst>
              <c:ext xmlns:c16="http://schemas.microsoft.com/office/drawing/2014/chart" uri="{C3380CC4-5D6E-409C-BE32-E72D297353CC}">
                <c16:uniqueId val="{00000006-A913-40AA-A089-5F7BBD822CF0}"/>
              </c:ext>
            </c:extLst>
          </c:dPt>
          <c:dPt>
            <c:idx val="7"/>
            <c:invertIfNegative val="0"/>
            <c:bubble3D val="0"/>
            <c:extLst>
              <c:ext xmlns:c16="http://schemas.microsoft.com/office/drawing/2014/chart" uri="{C3380CC4-5D6E-409C-BE32-E72D297353CC}">
                <c16:uniqueId val="{00000007-A913-40AA-A089-5F7BBD822CF0}"/>
              </c:ext>
            </c:extLst>
          </c:dPt>
          <c:dPt>
            <c:idx val="8"/>
            <c:invertIfNegative val="0"/>
            <c:bubble3D val="0"/>
            <c:extLst>
              <c:ext xmlns:c16="http://schemas.microsoft.com/office/drawing/2014/chart" uri="{C3380CC4-5D6E-409C-BE32-E72D297353CC}">
                <c16:uniqueId val="{00000008-A913-40AA-A089-5F7BBD822CF0}"/>
              </c:ext>
            </c:extLst>
          </c:dPt>
          <c:dPt>
            <c:idx val="9"/>
            <c:invertIfNegative val="0"/>
            <c:bubble3D val="0"/>
            <c:extLst>
              <c:ext xmlns:c16="http://schemas.microsoft.com/office/drawing/2014/chart" uri="{C3380CC4-5D6E-409C-BE32-E72D297353CC}">
                <c16:uniqueId val="{00000009-A913-40AA-A089-5F7BBD822CF0}"/>
              </c:ext>
            </c:extLst>
          </c:dPt>
          <c:dPt>
            <c:idx val="10"/>
            <c:invertIfNegative val="0"/>
            <c:bubble3D val="0"/>
            <c:extLst>
              <c:ext xmlns:c16="http://schemas.microsoft.com/office/drawing/2014/chart" uri="{C3380CC4-5D6E-409C-BE32-E72D297353CC}">
                <c16:uniqueId val="{0000000A-A913-40AA-A089-5F7BBD822CF0}"/>
              </c:ext>
            </c:extLst>
          </c:dPt>
          <c:dPt>
            <c:idx val="11"/>
            <c:invertIfNegative val="0"/>
            <c:bubble3D val="0"/>
            <c:extLst>
              <c:ext xmlns:c16="http://schemas.microsoft.com/office/drawing/2014/chart" uri="{C3380CC4-5D6E-409C-BE32-E72D297353CC}">
                <c16:uniqueId val="{0000000B-A913-40AA-A089-5F7BBD822CF0}"/>
              </c:ext>
            </c:extLst>
          </c:dPt>
          <c:dPt>
            <c:idx val="12"/>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D-A913-40AA-A089-5F7BBD822CF0}"/>
              </c:ext>
            </c:extLst>
          </c:dPt>
          <c:dPt>
            <c:idx val="13"/>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F-A913-40AA-A089-5F7BBD822CF0}"/>
              </c:ext>
            </c:extLst>
          </c:dPt>
          <c:dPt>
            <c:idx val="14"/>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1-A913-40AA-A089-5F7BBD822CF0}"/>
              </c:ext>
            </c:extLst>
          </c:dPt>
          <c:dPt>
            <c:idx val="15"/>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3-A913-40AA-A089-5F7BBD822CF0}"/>
              </c:ext>
            </c:extLst>
          </c:dPt>
          <c:dLbls>
            <c:dLbl>
              <c:idx val="13"/>
              <c:layout>
                <c:manualLayout>
                  <c:x val="-9.9433879579928597E-17"/>
                  <c:y val="1.189591078066914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A913-40AA-A089-5F7BBD822CF0}"/>
                </c:ext>
              </c:extLst>
            </c:dLbl>
            <c:dLbl>
              <c:idx val="14"/>
              <c:layout>
                <c:manualLayout>
                  <c:x val="1.3559322033897341E-3"/>
                  <c:y val="1.189591078066914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A913-40AA-A089-5F7BBD822CF0}"/>
                </c:ext>
              </c:extLst>
            </c:dLbl>
            <c:dLbl>
              <c:idx val="15"/>
              <c:layout>
                <c:manualLayout>
                  <c:x val="4.0677966101694881E-3"/>
                  <c:y val="1.784386617100371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A913-40AA-A089-5F7BBD822CF0}"/>
                </c:ext>
              </c:extLst>
            </c:dLbl>
            <c:numFmt formatCode="\$#,##0.0" sourceLinked="0"/>
            <c:spPr>
              <a:noFill/>
              <a:ln w="33503">
                <a:noFill/>
              </a:ln>
            </c:spPr>
            <c:txPr>
              <a:bodyPr/>
              <a:lstStyle/>
              <a:p>
                <a:pPr>
                  <a:defRPr sz="900" b="0" i="0" u="none" strike="noStrike" baseline="0">
                    <a:solidFill>
                      <a:srgbClr val="000000"/>
                    </a:solidFill>
                    <a:latin typeface="Arial"/>
                    <a:ea typeface="Arial"/>
                    <a:cs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3</c:v>
                </c:pt>
                <c:pt idx="1">
                  <c:v>4</c:v>
                </c:pt>
                <c:pt idx="2">
                  <c:v>2010-1</c:v>
                </c:pt>
                <c:pt idx="3">
                  <c:v>2</c:v>
                </c:pt>
                <c:pt idx="4">
                  <c:v>3</c:v>
                </c:pt>
                <c:pt idx="5">
                  <c:v>4</c:v>
                </c:pt>
                <c:pt idx="6">
                  <c:v>2011-1</c:v>
                </c:pt>
                <c:pt idx="7">
                  <c:v>2</c:v>
                </c:pt>
                <c:pt idx="8">
                  <c:v>3</c:v>
                </c:pt>
                <c:pt idx="9">
                  <c:v>4</c:v>
                </c:pt>
                <c:pt idx="10">
                  <c:v>2012-1</c:v>
                </c:pt>
                <c:pt idx="11">
                  <c:v>2</c:v>
                </c:pt>
                <c:pt idx="12">
                  <c:v>3</c:v>
                </c:pt>
                <c:pt idx="13">
                  <c:v>4</c:v>
                </c:pt>
                <c:pt idx="14">
                  <c:v>2013-1</c:v>
                </c:pt>
                <c:pt idx="15">
                  <c:v>2</c:v>
                </c:pt>
              </c:strCache>
            </c:strRef>
          </c:cat>
          <c:val>
            <c:numRef>
              <c:f>Sheet1!$B$2:$B$17</c:f>
              <c:numCache>
                <c:formatCode>0.0</c:formatCode>
                <c:ptCount val="16"/>
                <c:pt idx="0">
                  <c:v>111.754</c:v>
                </c:pt>
                <c:pt idx="1">
                  <c:v>112.041</c:v>
                </c:pt>
                <c:pt idx="2">
                  <c:v>113.11</c:v>
                </c:pt>
                <c:pt idx="3">
                  <c:v>114.276</c:v>
                </c:pt>
                <c:pt idx="4">
                  <c:v>112.295</c:v>
                </c:pt>
                <c:pt idx="5">
                  <c:v>111.563</c:v>
                </c:pt>
                <c:pt idx="6">
                  <c:v>110.714</c:v>
                </c:pt>
                <c:pt idx="7">
                  <c:v>112.643</c:v>
                </c:pt>
                <c:pt idx="8">
                  <c:v>112.31100000000001</c:v>
                </c:pt>
                <c:pt idx="9">
                  <c:v>114.008</c:v>
                </c:pt>
                <c:pt idx="10">
                  <c:v>114.82</c:v>
                </c:pt>
                <c:pt idx="11">
                  <c:v>115.05</c:v>
                </c:pt>
                <c:pt idx="12">
                  <c:v>115.33342898231811</c:v>
                </c:pt>
                <c:pt idx="13">
                  <c:v>120.68545600383663</c:v>
                </c:pt>
                <c:pt idx="14">
                  <c:v>128.76234523845747</c:v>
                </c:pt>
                <c:pt idx="15" formatCode="General">
                  <c:v>134.15846204223973</c:v>
                </c:pt>
              </c:numCache>
            </c:numRef>
          </c:val>
          <c:extLst>
            <c:ext xmlns:c16="http://schemas.microsoft.com/office/drawing/2014/chart" uri="{C3380CC4-5D6E-409C-BE32-E72D297353CC}">
              <c16:uniqueId val="{00000014-A913-40AA-A089-5F7BBD822CF0}"/>
            </c:ext>
          </c:extLst>
        </c:ser>
        <c:dLbls>
          <c:showLegendKey val="0"/>
          <c:showVal val="0"/>
          <c:showCatName val="0"/>
          <c:showSerName val="0"/>
          <c:showPercent val="0"/>
          <c:showBubbleSize val="0"/>
        </c:dLbls>
        <c:gapWidth val="50"/>
        <c:axId val="404917024"/>
        <c:axId val="408709832"/>
      </c:barChart>
      <c:lineChart>
        <c:grouping val="standard"/>
        <c:varyColors val="0"/>
        <c:ser>
          <c:idx val="1"/>
          <c:order val="1"/>
          <c:tx>
            <c:strRef>
              <c:f>Sheet1!$C$1</c:f>
              <c:strCache>
                <c:ptCount val="1"/>
                <c:pt idx="0">
                  <c:v>US Census Bureau</c:v>
                </c:pt>
              </c:strCache>
            </c:strRef>
          </c:tx>
          <c:spPr>
            <a:ln w="33503">
              <a:solidFill>
                <a:srgbClr val="000000"/>
              </a:solidFill>
              <a:prstDash val="solid"/>
            </a:ln>
          </c:spPr>
          <c:marker>
            <c:symbol val="circle"/>
            <c:size val="7"/>
            <c:spPr>
              <a:solidFill>
                <a:srgbClr val="000000"/>
              </a:solidFill>
              <a:ln>
                <a:solidFill>
                  <a:srgbClr val="FFFFFF"/>
                </a:solidFill>
                <a:prstDash val="solid"/>
              </a:ln>
            </c:spPr>
          </c:marker>
          <c:dPt>
            <c:idx val="12"/>
            <c:marker>
              <c:symbol val="none"/>
            </c:marker>
            <c:bubble3D val="0"/>
            <c:extLst>
              <c:ext xmlns:c16="http://schemas.microsoft.com/office/drawing/2014/chart" uri="{C3380CC4-5D6E-409C-BE32-E72D297353CC}">
                <c16:uniqueId val="{00000015-A913-40AA-A089-5F7BBD822CF0}"/>
              </c:ext>
            </c:extLst>
          </c:dPt>
          <c:dPt>
            <c:idx val="13"/>
            <c:marker>
              <c:symbol val="none"/>
            </c:marker>
            <c:bubble3D val="0"/>
            <c:extLst>
              <c:ext xmlns:c16="http://schemas.microsoft.com/office/drawing/2014/chart" uri="{C3380CC4-5D6E-409C-BE32-E72D297353CC}">
                <c16:uniqueId val="{00000016-A913-40AA-A089-5F7BBD822CF0}"/>
              </c:ext>
            </c:extLst>
          </c:dPt>
          <c:dPt>
            <c:idx val="14"/>
            <c:marker>
              <c:symbol val="none"/>
            </c:marker>
            <c:bubble3D val="0"/>
            <c:extLst>
              <c:ext xmlns:c16="http://schemas.microsoft.com/office/drawing/2014/chart" uri="{C3380CC4-5D6E-409C-BE32-E72D297353CC}">
                <c16:uniqueId val="{00000017-A913-40AA-A089-5F7BBD822CF0}"/>
              </c:ext>
            </c:extLst>
          </c:dPt>
          <c:dPt>
            <c:idx val="15"/>
            <c:marker>
              <c:symbol val="none"/>
            </c:marker>
            <c:bubble3D val="0"/>
            <c:extLst>
              <c:ext xmlns:c16="http://schemas.microsoft.com/office/drawing/2014/chart" uri="{C3380CC4-5D6E-409C-BE32-E72D297353CC}">
                <c16:uniqueId val="{00000018-A913-40AA-A089-5F7BBD822CF0}"/>
              </c:ext>
            </c:extLst>
          </c:dPt>
          <c:cat>
            <c:strRef>
              <c:f>Sheet1!$A$2:$A$17</c:f>
              <c:strCache>
                <c:ptCount val="16"/>
                <c:pt idx="0">
                  <c:v>3</c:v>
                </c:pt>
                <c:pt idx="1">
                  <c:v>4</c:v>
                </c:pt>
                <c:pt idx="2">
                  <c:v>2010-1</c:v>
                </c:pt>
                <c:pt idx="3">
                  <c:v>2</c:v>
                </c:pt>
                <c:pt idx="4">
                  <c:v>3</c:v>
                </c:pt>
                <c:pt idx="5">
                  <c:v>4</c:v>
                </c:pt>
                <c:pt idx="6">
                  <c:v>2011-1</c:v>
                </c:pt>
                <c:pt idx="7">
                  <c:v>2</c:v>
                </c:pt>
                <c:pt idx="8">
                  <c:v>3</c:v>
                </c:pt>
                <c:pt idx="9">
                  <c:v>4</c:v>
                </c:pt>
                <c:pt idx="10">
                  <c:v>2012-1</c:v>
                </c:pt>
                <c:pt idx="11">
                  <c:v>2</c:v>
                </c:pt>
                <c:pt idx="12">
                  <c:v>3</c:v>
                </c:pt>
                <c:pt idx="13">
                  <c:v>4</c:v>
                </c:pt>
                <c:pt idx="14">
                  <c:v>2013-1</c:v>
                </c:pt>
                <c:pt idx="15">
                  <c:v>2</c:v>
                </c:pt>
              </c:strCache>
            </c:strRef>
          </c:cat>
          <c:val>
            <c:numRef>
              <c:f>Sheet1!$C$2:$C$17</c:f>
              <c:numCache>
                <c:formatCode>General</c:formatCode>
                <c:ptCount val="16"/>
                <c:pt idx="0">
                  <c:v>-7.5710457537962794E-2</c:v>
                </c:pt>
                <c:pt idx="1">
                  <c:v>-6.7444067119456608E-2</c:v>
                </c:pt>
                <c:pt idx="2">
                  <c:v>-4.3936166615951566E-2</c:v>
                </c:pt>
                <c:pt idx="3">
                  <c:v>-1.2580790101268446E-2</c:v>
                </c:pt>
                <c:pt idx="4">
                  <c:v>4.8409900316768173E-3</c:v>
                </c:pt>
                <c:pt idx="5">
                  <c:v>-4.2662953740149057E-3</c:v>
                </c:pt>
                <c:pt idx="6">
                  <c:v>-2.1182919282114798E-2</c:v>
                </c:pt>
                <c:pt idx="7">
                  <c:v>-1.4289964646994946E-2</c:v>
                </c:pt>
                <c:pt idx="8">
                  <c:v>1.4248185582621531E-4</c:v>
                </c:pt>
                <c:pt idx="9">
                  <c:v>2.1915868164176233E-2</c:v>
                </c:pt>
                <c:pt idx="10">
                  <c:v>3.7086547320122065E-2</c:v>
                </c:pt>
                <c:pt idx="11">
                  <c:v>2.1368393952575698E-2</c:v>
                </c:pt>
                <c:pt idx="12">
                  <c:v>2.6911246292153912E-2</c:v>
                </c:pt>
                <c:pt idx="13">
                  <c:v>5.8570065292230744E-2</c:v>
                </c:pt>
                <c:pt idx="14">
                  <c:v>0.12142784565805154</c:v>
                </c:pt>
                <c:pt idx="15">
                  <c:v>0.16608832718157096</c:v>
                </c:pt>
              </c:numCache>
            </c:numRef>
          </c:val>
          <c:smooth val="1"/>
          <c:extLst>
            <c:ext xmlns:c16="http://schemas.microsoft.com/office/drawing/2014/chart" uri="{C3380CC4-5D6E-409C-BE32-E72D297353CC}">
              <c16:uniqueId val="{00000019-A913-40AA-A089-5F7BBD822CF0}"/>
            </c:ext>
          </c:extLst>
        </c:ser>
        <c:ser>
          <c:idx val="3"/>
          <c:order val="2"/>
          <c:tx>
            <c:strRef>
              <c:f>Sheet1!$D$1</c:f>
              <c:strCache>
                <c:ptCount val="1"/>
                <c:pt idx="0">
                  <c:v>LIRA</c:v>
                </c:pt>
              </c:strCache>
            </c:strRef>
          </c:tx>
          <c:spPr>
            <a:ln w="33503">
              <a:solidFill>
                <a:srgbClr val="000000"/>
              </a:solidFill>
              <a:prstDash val="solid"/>
            </a:ln>
          </c:spPr>
          <c:marker>
            <c:symbol val="triangle"/>
            <c:size val="7"/>
            <c:spPr>
              <a:solidFill>
                <a:srgbClr val="000000"/>
              </a:solidFill>
              <a:ln>
                <a:solidFill>
                  <a:srgbClr val="000000"/>
                </a:solidFill>
                <a:prstDash val="solid"/>
              </a:ln>
            </c:spPr>
          </c:marker>
          <c:dPt>
            <c:idx val="0"/>
            <c:marker>
              <c:symbol val="none"/>
            </c:marker>
            <c:bubble3D val="0"/>
            <c:extLst>
              <c:ext xmlns:c16="http://schemas.microsoft.com/office/drawing/2014/chart" uri="{C3380CC4-5D6E-409C-BE32-E72D297353CC}">
                <c16:uniqueId val="{0000001A-A913-40AA-A089-5F7BBD822CF0}"/>
              </c:ext>
            </c:extLst>
          </c:dPt>
          <c:dPt>
            <c:idx val="1"/>
            <c:marker>
              <c:symbol val="none"/>
            </c:marker>
            <c:bubble3D val="0"/>
            <c:extLst>
              <c:ext xmlns:c16="http://schemas.microsoft.com/office/drawing/2014/chart" uri="{C3380CC4-5D6E-409C-BE32-E72D297353CC}">
                <c16:uniqueId val="{0000001B-A913-40AA-A089-5F7BBD822CF0}"/>
              </c:ext>
            </c:extLst>
          </c:dPt>
          <c:dPt>
            <c:idx val="2"/>
            <c:marker>
              <c:symbol val="none"/>
            </c:marker>
            <c:bubble3D val="0"/>
            <c:extLst>
              <c:ext xmlns:c16="http://schemas.microsoft.com/office/drawing/2014/chart" uri="{C3380CC4-5D6E-409C-BE32-E72D297353CC}">
                <c16:uniqueId val="{0000001C-A913-40AA-A089-5F7BBD822CF0}"/>
              </c:ext>
            </c:extLst>
          </c:dPt>
          <c:dPt>
            <c:idx val="3"/>
            <c:marker>
              <c:symbol val="none"/>
            </c:marker>
            <c:bubble3D val="0"/>
            <c:extLst>
              <c:ext xmlns:c16="http://schemas.microsoft.com/office/drawing/2014/chart" uri="{C3380CC4-5D6E-409C-BE32-E72D297353CC}">
                <c16:uniqueId val="{0000001D-A913-40AA-A089-5F7BBD822CF0}"/>
              </c:ext>
            </c:extLst>
          </c:dPt>
          <c:dPt>
            <c:idx val="4"/>
            <c:marker>
              <c:symbol val="none"/>
            </c:marker>
            <c:bubble3D val="0"/>
            <c:extLst>
              <c:ext xmlns:c16="http://schemas.microsoft.com/office/drawing/2014/chart" uri="{C3380CC4-5D6E-409C-BE32-E72D297353CC}">
                <c16:uniqueId val="{0000001E-A913-40AA-A089-5F7BBD822CF0}"/>
              </c:ext>
            </c:extLst>
          </c:dPt>
          <c:dPt>
            <c:idx val="5"/>
            <c:marker>
              <c:symbol val="none"/>
            </c:marker>
            <c:bubble3D val="0"/>
            <c:extLst>
              <c:ext xmlns:c16="http://schemas.microsoft.com/office/drawing/2014/chart" uri="{C3380CC4-5D6E-409C-BE32-E72D297353CC}">
                <c16:uniqueId val="{0000001F-A913-40AA-A089-5F7BBD822CF0}"/>
              </c:ext>
            </c:extLst>
          </c:dPt>
          <c:dPt>
            <c:idx val="6"/>
            <c:marker>
              <c:symbol val="none"/>
            </c:marker>
            <c:bubble3D val="0"/>
            <c:extLst>
              <c:ext xmlns:c16="http://schemas.microsoft.com/office/drawing/2014/chart" uri="{C3380CC4-5D6E-409C-BE32-E72D297353CC}">
                <c16:uniqueId val="{00000020-A913-40AA-A089-5F7BBD822CF0}"/>
              </c:ext>
            </c:extLst>
          </c:dPt>
          <c:dPt>
            <c:idx val="7"/>
            <c:marker>
              <c:symbol val="none"/>
            </c:marker>
            <c:bubble3D val="0"/>
            <c:extLst>
              <c:ext xmlns:c16="http://schemas.microsoft.com/office/drawing/2014/chart" uri="{C3380CC4-5D6E-409C-BE32-E72D297353CC}">
                <c16:uniqueId val="{00000021-A913-40AA-A089-5F7BBD822CF0}"/>
              </c:ext>
            </c:extLst>
          </c:dPt>
          <c:dPt>
            <c:idx val="8"/>
            <c:marker>
              <c:symbol val="none"/>
            </c:marker>
            <c:bubble3D val="0"/>
            <c:extLst>
              <c:ext xmlns:c16="http://schemas.microsoft.com/office/drawing/2014/chart" uri="{C3380CC4-5D6E-409C-BE32-E72D297353CC}">
                <c16:uniqueId val="{00000022-A913-40AA-A089-5F7BBD822CF0}"/>
              </c:ext>
            </c:extLst>
          </c:dPt>
          <c:dPt>
            <c:idx val="9"/>
            <c:marker>
              <c:symbol val="none"/>
            </c:marker>
            <c:bubble3D val="0"/>
            <c:extLst>
              <c:ext xmlns:c16="http://schemas.microsoft.com/office/drawing/2014/chart" uri="{C3380CC4-5D6E-409C-BE32-E72D297353CC}">
                <c16:uniqueId val="{00000023-A913-40AA-A089-5F7BBD822CF0}"/>
              </c:ext>
            </c:extLst>
          </c:dPt>
          <c:dPt>
            <c:idx val="10"/>
            <c:marker>
              <c:symbol val="none"/>
            </c:marker>
            <c:bubble3D val="0"/>
            <c:extLst>
              <c:ext xmlns:c16="http://schemas.microsoft.com/office/drawing/2014/chart" uri="{C3380CC4-5D6E-409C-BE32-E72D297353CC}">
                <c16:uniqueId val="{00000024-A913-40AA-A089-5F7BBD822CF0}"/>
              </c:ext>
            </c:extLst>
          </c:dPt>
          <c:dPt>
            <c:idx val="11"/>
            <c:marker>
              <c:symbol val="none"/>
            </c:marker>
            <c:bubble3D val="0"/>
            <c:extLst>
              <c:ext xmlns:c16="http://schemas.microsoft.com/office/drawing/2014/chart" uri="{C3380CC4-5D6E-409C-BE32-E72D297353CC}">
                <c16:uniqueId val="{00000025-A913-40AA-A089-5F7BBD822CF0}"/>
              </c:ext>
            </c:extLst>
          </c:dPt>
          <c:dLbls>
            <c:dLbl>
              <c:idx val="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A913-40AA-A089-5F7BBD822CF0}"/>
                </c:ext>
              </c:extLst>
            </c:dLbl>
            <c:dLbl>
              <c:idx val="3"/>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A913-40AA-A089-5F7BBD822CF0}"/>
                </c:ext>
              </c:extLst>
            </c:dLbl>
            <c:dLbl>
              <c:idx val="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A913-40AA-A089-5F7BBD822CF0}"/>
                </c:ext>
              </c:extLst>
            </c:dLbl>
            <c:dLbl>
              <c:idx val="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A913-40AA-A089-5F7BBD822CF0}"/>
                </c:ext>
              </c:extLst>
            </c:dLbl>
            <c:dLbl>
              <c:idx val="6"/>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A913-40AA-A089-5F7BBD822CF0}"/>
                </c:ext>
              </c:extLst>
            </c:dLbl>
            <c:dLbl>
              <c:idx val="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A913-40AA-A089-5F7BBD822CF0}"/>
                </c:ext>
              </c:extLst>
            </c:dLbl>
            <c:dLbl>
              <c:idx val="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A913-40AA-A089-5F7BBD822CF0}"/>
                </c:ext>
              </c:extLst>
            </c:dLbl>
            <c:dLbl>
              <c:idx val="9"/>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A913-40AA-A089-5F7BBD822CF0}"/>
                </c:ext>
              </c:extLst>
            </c:dLbl>
            <c:dLbl>
              <c:idx val="1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A913-40AA-A089-5F7BBD822CF0}"/>
                </c:ext>
              </c:extLst>
            </c:dLbl>
            <c:dLbl>
              <c:idx val="11"/>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A913-40AA-A089-5F7BBD822CF0}"/>
                </c:ext>
              </c:extLst>
            </c:dLbl>
            <c:dLbl>
              <c:idx val="1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A913-40AA-A089-5F7BBD822CF0}"/>
                </c:ext>
              </c:extLst>
            </c:dLbl>
            <c:dLbl>
              <c:idx val="13"/>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A913-40AA-A089-5F7BBD822CF0}"/>
                </c:ext>
              </c:extLst>
            </c:dLbl>
            <c:dLbl>
              <c:idx val="1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A913-40AA-A089-5F7BBD822CF0}"/>
                </c:ext>
              </c:extLst>
            </c:dLbl>
            <c:dLbl>
              <c:idx val="1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A913-40AA-A089-5F7BBD822CF0}"/>
                </c:ext>
              </c:extLst>
            </c:dLbl>
            <c:numFmt formatCode="0.0%" sourceLinked="0"/>
            <c:spPr>
              <a:noFill/>
              <a:ln w="33503">
                <a:noFill/>
              </a:ln>
            </c:spPr>
            <c:txPr>
              <a:bodyPr/>
              <a:lstStyle/>
              <a:p>
                <a:pPr>
                  <a:defRPr sz="1000" b="1" i="0" u="none" strike="noStrike" baseline="0">
                    <a:solidFill>
                      <a:srgbClr val="000000"/>
                    </a:solidFill>
                    <a:latin typeface="Arial"/>
                    <a:ea typeface="Arial"/>
                    <a:cs typeface="Aria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3</c:v>
                </c:pt>
                <c:pt idx="1">
                  <c:v>4</c:v>
                </c:pt>
                <c:pt idx="2">
                  <c:v>2010-1</c:v>
                </c:pt>
                <c:pt idx="3">
                  <c:v>2</c:v>
                </c:pt>
                <c:pt idx="4">
                  <c:v>3</c:v>
                </c:pt>
                <c:pt idx="5">
                  <c:v>4</c:v>
                </c:pt>
                <c:pt idx="6">
                  <c:v>2011-1</c:v>
                </c:pt>
                <c:pt idx="7">
                  <c:v>2</c:v>
                </c:pt>
                <c:pt idx="8">
                  <c:v>3</c:v>
                </c:pt>
                <c:pt idx="9">
                  <c:v>4</c:v>
                </c:pt>
                <c:pt idx="10">
                  <c:v>2012-1</c:v>
                </c:pt>
                <c:pt idx="11">
                  <c:v>2</c:v>
                </c:pt>
                <c:pt idx="12">
                  <c:v>3</c:v>
                </c:pt>
                <c:pt idx="13">
                  <c:v>4</c:v>
                </c:pt>
                <c:pt idx="14">
                  <c:v>2013-1</c:v>
                </c:pt>
                <c:pt idx="15">
                  <c:v>2</c:v>
                </c:pt>
              </c:strCache>
            </c:strRef>
          </c:cat>
          <c:val>
            <c:numRef>
              <c:f>Sheet1!$D$2:$D$17</c:f>
              <c:numCache>
                <c:formatCode>General</c:formatCode>
                <c:ptCount val="16"/>
                <c:pt idx="0">
                  <c:v>-7.5710457537962794E-2</c:v>
                </c:pt>
                <c:pt idx="1">
                  <c:v>-6.7444067119456608E-2</c:v>
                </c:pt>
                <c:pt idx="2">
                  <c:v>-4.3936166615951566E-2</c:v>
                </c:pt>
                <c:pt idx="3">
                  <c:v>-1.2580790101268446E-2</c:v>
                </c:pt>
                <c:pt idx="4">
                  <c:v>4.8409900316768173E-3</c:v>
                </c:pt>
                <c:pt idx="5">
                  <c:v>-4.2662953740149057E-3</c:v>
                </c:pt>
                <c:pt idx="6">
                  <c:v>-2.1182919282114798E-2</c:v>
                </c:pt>
                <c:pt idx="7">
                  <c:v>-1.4289964646994946E-2</c:v>
                </c:pt>
                <c:pt idx="8">
                  <c:v>1.4248185582621531E-4</c:v>
                </c:pt>
                <c:pt idx="9">
                  <c:v>2.1915868164176233E-2</c:v>
                </c:pt>
                <c:pt idx="10">
                  <c:v>3.7086547320122065E-2</c:v>
                </c:pt>
                <c:pt idx="11">
                  <c:v>2.1368393952575698E-2</c:v>
                </c:pt>
                <c:pt idx="12">
                  <c:v>2.6911246292153912E-2</c:v>
                </c:pt>
                <c:pt idx="13">
                  <c:v>5.8570065292230744E-2</c:v>
                </c:pt>
                <c:pt idx="14">
                  <c:v>0.12142784565805154</c:v>
                </c:pt>
                <c:pt idx="15">
                  <c:v>0.16608832718157096</c:v>
                </c:pt>
              </c:numCache>
            </c:numRef>
          </c:val>
          <c:smooth val="1"/>
          <c:extLst>
            <c:ext xmlns:c16="http://schemas.microsoft.com/office/drawing/2014/chart" uri="{C3380CC4-5D6E-409C-BE32-E72D297353CC}">
              <c16:uniqueId val="{0000002A-A913-40AA-A089-5F7BBD822CF0}"/>
            </c:ext>
          </c:extLst>
        </c:ser>
        <c:dLbls>
          <c:showLegendKey val="0"/>
          <c:showVal val="0"/>
          <c:showCatName val="0"/>
          <c:showSerName val="0"/>
          <c:showPercent val="0"/>
          <c:showBubbleSize val="0"/>
        </c:dLbls>
        <c:marker val="1"/>
        <c:smooth val="0"/>
        <c:axId val="405689184"/>
        <c:axId val="405689576"/>
      </c:lineChart>
      <c:catAx>
        <c:axId val="404917024"/>
        <c:scaling>
          <c:orientation val="minMax"/>
        </c:scaling>
        <c:delete val="0"/>
        <c:axPos val="b"/>
        <c:numFmt formatCode="General" sourceLinked="1"/>
        <c:majorTickMark val="cross"/>
        <c:minorTickMark val="none"/>
        <c:tickLblPos val="nextTo"/>
        <c:spPr>
          <a:ln w="4188">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408709832"/>
        <c:crosses val="autoZero"/>
        <c:auto val="0"/>
        <c:lblAlgn val="ctr"/>
        <c:lblOffset val="100"/>
        <c:tickLblSkip val="1"/>
        <c:tickMarkSkip val="1"/>
        <c:noMultiLvlLbl val="0"/>
      </c:catAx>
      <c:valAx>
        <c:axId val="408709832"/>
        <c:scaling>
          <c:orientation val="minMax"/>
          <c:max val="140"/>
          <c:min val="100"/>
        </c:scaling>
        <c:delete val="0"/>
        <c:axPos val="l"/>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4917024"/>
        <c:crosses val="autoZero"/>
        <c:crossBetween val="between"/>
        <c:majorUnit val="5"/>
        <c:minorUnit val="5"/>
      </c:valAx>
      <c:catAx>
        <c:axId val="405689184"/>
        <c:scaling>
          <c:orientation val="minMax"/>
        </c:scaling>
        <c:delete val="1"/>
        <c:axPos val="b"/>
        <c:numFmt formatCode="General" sourceLinked="1"/>
        <c:majorTickMark val="out"/>
        <c:minorTickMark val="none"/>
        <c:tickLblPos val="none"/>
        <c:crossAx val="405689576"/>
        <c:crosses val="autoZero"/>
        <c:auto val="0"/>
        <c:lblAlgn val="ctr"/>
        <c:lblOffset val="100"/>
        <c:noMultiLvlLbl val="0"/>
      </c:catAx>
      <c:valAx>
        <c:axId val="405689576"/>
        <c:scaling>
          <c:orientation val="minMax"/>
          <c:max val="0.2"/>
          <c:min val="-0.2"/>
        </c:scaling>
        <c:delete val="0"/>
        <c:axPos val="r"/>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5689184"/>
        <c:crosses val="max"/>
        <c:crossBetween val="between"/>
      </c:valAx>
      <c:spPr>
        <a:noFill/>
        <a:ln w="33503">
          <a:noFill/>
        </a:ln>
      </c:spPr>
    </c:plotArea>
    <c:legend>
      <c:legendPos val="b"/>
      <c:legendEntry>
        <c:idx val="0"/>
        <c:delete val="1"/>
      </c:legendEntry>
      <c:layout>
        <c:manualLayout>
          <c:xMode val="edge"/>
          <c:yMode val="edge"/>
          <c:x val="5.7873485868102502E-2"/>
          <c:y val="0.92899408284023666"/>
          <c:w val="0.87213997308210434"/>
          <c:h val="6.5088757396449828E-2"/>
        </c:manualLayout>
      </c:layout>
      <c:overlay val="0"/>
      <c:spPr>
        <a:noFill/>
        <a:ln w="33503">
          <a:noFill/>
        </a:ln>
      </c:spPr>
      <c:txPr>
        <a:bodyPr/>
        <a:lstStyle/>
        <a:p>
          <a:pPr>
            <a:defRPr sz="1400" b="1" i="0" u="none" strike="noStrike" baseline="0">
              <a:solidFill>
                <a:srgbClr val="000000"/>
              </a:solidFill>
              <a:latin typeface="Arial"/>
              <a:ea typeface="Arial"/>
              <a:cs typeface="Arial"/>
            </a:defRPr>
          </a:pPr>
          <a:endParaRPr lang="en-US"/>
        </a:p>
      </c:txPr>
    </c:legend>
    <c:plotVisOnly val="1"/>
    <c:dispBlanksAs val="gap"/>
    <c:showDLblsOverMax val="0"/>
  </c:chart>
  <c:spPr>
    <a:noFill/>
    <a:ln>
      <a:noFill/>
    </a:ln>
  </c:spPr>
  <c:txPr>
    <a:bodyPr/>
    <a:lstStyle/>
    <a:p>
      <a:pPr>
        <a:defRPr sz="1319" b="0" i="0" u="none" strike="noStrike" baseline="0">
          <a:solidFill>
            <a:srgbClr val="000000"/>
          </a:solidFill>
          <a:latin typeface="Arial"/>
          <a:ea typeface="Arial"/>
          <a:cs typeface="Arial"/>
        </a:defRPr>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565275908479183E-2"/>
          <c:y val="6.2130177514792898E-2"/>
          <c:w val="0.87886944818304713"/>
          <c:h val="0.75443786982248517"/>
        </c:manualLayout>
      </c:layout>
      <c:barChart>
        <c:barDir val="col"/>
        <c:grouping val="clustered"/>
        <c:varyColors val="0"/>
        <c:ser>
          <c:idx val="0"/>
          <c:order val="0"/>
          <c:tx>
            <c:strRef>
              <c:f>Sheet1!$B$1</c:f>
              <c:strCache>
                <c:ptCount val="1"/>
                <c:pt idx="0">
                  <c:v>C-30 4QTotal</c:v>
                </c:pt>
              </c:strCache>
            </c:strRef>
          </c:tx>
          <c:spPr>
            <a:solidFill>
              <a:schemeClr val="bg1">
                <a:lumMod val="75000"/>
              </a:schemeClr>
            </a:solidFill>
            <a:ln w="33503">
              <a:noFill/>
            </a:ln>
          </c:spPr>
          <c:invertIfNegative val="0"/>
          <c:dPt>
            <c:idx val="0"/>
            <c:invertIfNegative val="0"/>
            <c:bubble3D val="0"/>
            <c:extLst>
              <c:ext xmlns:c16="http://schemas.microsoft.com/office/drawing/2014/chart" uri="{C3380CC4-5D6E-409C-BE32-E72D297353CC}">
                <c16:uniqueId val="{00000000-E7DA-4821-AE4E-11041A34D7A8}"/>
              </c:ext>
            </c:extLst>
          </c:dPt>
          <c:dPt>
            <c:idx val="1"/>
            <c:invertIfNegative val="0"/>
            <c:bubble3D val="0"/>
            <c:extLst>
              <c:ext xmlns:c16="http://schemas.microsoft.com/office/drawing/2014/chart" uri="{C3380CC4-5D6E-409C-BE32-E72D297353CC}">
                <c16:uniqueId val="{00000001-E7DA-4821-AE4E-11041A34D7A8}"/>
              </c:ext>
            </c:extLst>
          </c:dPt>
          <c:dPt>
            <c:idx val="2"/>
            <c:invertIfNegative val="0"/>
            <c:bubble3D val="0"/>
            <c:extLst>
              <c:ext xmlns:c16="http://schemas.microsoft.com/office/drawing/2014/chart" uri="{C3380CC4-5D6E-409C-BE32-E72D297353CC}">
                <c16:uniqueId val="{00000002-E7DA-4821-AE4E-11041A34D7A8}"/>
              </c:ext>
            </c:extLst>
          </c:dPt>
          <c:dPt>
            <c:idx val="3"/>
            <c:invertIfNegative val="0"/>
            <c:bubble3D val="0"/>
            <c:extLst>
              <c:ext xmlns:c16="http://schemas.microsoft.com/office/drawing/2014/chart" uri="{C3380CC4-5D6E-409C-BE32-E72D297353CC}">
                <c16:uniqueId val="{00000003-E7DA-4821-AE4E-11041A34D7A8}"/>
              </c:ext>
            </c:extLst>
          </c:dPt>
          <c:dPt>
            <c:idx val="4"/>
            <c:invertIfNegative val="0"/>
            <c:bubble3D val="0"/>
            <c:extLst>
              <c:ext xmlns:c16="http://schemas.microsoft.com/office/drawing/2014/chart" uri="{C3380CC4-5D6E-409C-BE32-E72D297353CC}">
                <c16:uniqueId val="{00000004-E7DA-4821-AE4E-11041A34D7A8}"/>
              </c:ext>
            </c:extLst>
          </c:dPt>
          <c:dPt>
            <c:idx val="5"/>
            <c:invertIfNegative val="0"/>
            <c:bubble3D val="0"/>
            <c:extLst>
              <c:ext xmlns:c16="http://schemas.microsoft.com/office/drawing/2014/chart" uri="{C3380CC4-5D6E-409C-BE32-E72D297353CC}">
                <c16:uniqueId val="{00000005-E7DA-4821-AE4E-11041A34D7A8}"/>
              </c:ext>
            </c:extLst>
          </c:dPt>
          <c:dPt>
            <c:idx val="6"/>
            <c:invertIfNegative val="0"/>
            <c:bubble3D val="0"/>
            <c:extLst>
              <c:ext xmlns:c16="http://schemas.microsoft.com/office/drawing/2014/chart" uri="{C3380CC4-5D6E-409C-BE32-E72D297353CC}">
                <c16:uniqueId val="{00000006-E7DA-4821-AE4E-11041A34D7A8}"/>
              </c:ext>
            </c:extLst>
          </c:dPt>
          <c:dPt>
            <c:idx val="7"/>
            <c:invertIfNegative val="0"/>
            <c:bubble3D val="0"/>
            <c:extLst>
              <c:ext xmlns:c16="http://schemas.microsoft.com/office/drawing/2014/chart" uri="{C3380CC4-5D6E-409C-BE32-E72D297353CC}">
                <c16:uniqueId val="{00000007-E7DA-4821-AE4E-11041A34D7A8}"/>
              </c:ext>
            </c:extLst>
          </c:dPt>
          <c:dPt>
            <c:idx val="8"/>
            <c:invertIfNegative val="0"/>
            <c:bubble3D val="0"/>
            <c:extLst>
              <c:ext xmlns:c16="http://schemas.microsoft.com/office/drawing/2014/chart" uri="{C3380CC4-5D6E-409C-BE32-E72D297353CC}">
                <c16:uniqueId val="{00000008-E7DA-4821-AE4E-11041A34D7A8}"/>
              </c:ext>
            </c:extLst>
          </c:dPt>
          <c:dPt>
            <c:idx val="9"/>
            <c:invertIfNegative val="0"/>
            <c:bubble3D val="0"/>
            <c:extLst>
              <c:ext xmlns:c16="http://schemas.microsoft.com/office/drawing/2014/chart" uri="{C3380CC4-5D6E-409C-BE32-E72D297353CC}">
                <c16:uniqueId val="{00000009-E7DA-4821-AE4E-11041A34D7A8}"/>
              </c:ext>
            </c:extLst>
          </c:dPt>
          <c:dPt>
            <c:idx val="10"/>
            <c:invertIfNegative val="0"/>
            <c:bubble3D val="0"/>
            <c:extLst>
              <c:ext xmlns:c16="http://schemas.microsoft.com/office/drawing/2014/chart" uri="{C3380CC4-5D6E-409C-BE32-E72D297353CC}">
                <c16:uniqueId val="{0000000A-E7DA-4821-AE4E-11041A34D7A8}"/>
              </c:ext>
            </c:extLst>
          </c:dPt>
          <c:dPt>
            <c:idx val="11"/>
            <c:invertIfNegative val="0"/>
            <c:bubble3D val="0"/>
            <c:extLst>
              <c:ext xmlns:c16="http://schemas.microsoft.com/office/drawing/2014/chart" uri="{C3380CC4-5D6E-409C-BE32-E72D297353CC}">
                <c16:uniqueId val="{0000000B-E7DA-4821-AE4E-11041A34D7A8}"/>
              </c:ext>
            </c:extLst>
          </c:dPt>
          <c:dPt>
            <c:idx val="12"/>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D-E7DA-4821-AE4E-11041A34D7A8}"/>
              </c:ext>
            </c:extLst>
          </c:dPt>
          <c:dPt>
            <c:idx val="13"/>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F-E7DA-4821-AE4E-11041A34D7A8}"/>
              </c:ext>
            </c:extLst>
          </c:dPt>
          <c:dPt>
            <c:idx val="14"/>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1-E7DA-4821-AE4E-11041A34D7A8}"/>
              </c:ext>
            </c:extLst>
          </c:dPt>
          <c:dPt>
            <c:idx val="15"/>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3-E7DA-4821-AE4E-11041A34D7A8}"/>
              </c:ext>
            </c:extLst>
          </c:dPt>
          <c:dLbls>
            <c:numFmt formatCode="\$#,##0.0" sourceLinked="0"/>
            <c:spPr>
              <a:noFill/>
              <a:ln w="33503">
                <a:noFill/>
              </a:ln>
            </c:spPr>
            <c:txPr>
              <a:bodyPr/>
              <a:lstStyle/>
              <a:p>
                <a:pPr>
                  <a:defRPr sz="900" b="0" i="0" u="none" strike="noStrike" baseline="0">
                    <a:solidFill>
                      <a:srgbClr val="000000"/>
                    </a:solidFill>
                    <a:latin typeface="Arial"/>
                    <a:ea typeface="Arial"/>
                    <a:cs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4</c:v>
                </c:pt>
                <c:pt idx="1">
                  <c:v>2010-1</c:v>
                </c:pt>
                <c:pt idx="2">
                  <c:v>2</c:v>
                </c:pt>
                <c:pt idx="3">
                  <c:v>3</c:v>
                </c:pt>
                <c:pt idx="4">
                  <c:v>4</c:v>
                </c:pt>
                <c:pt idx="5">
                  <c:v>2011-1</c:v>
                </c:pt>
                <c:pt idx="6">
                  <c:v>2</c:v>
                </c:pt>
                <c:pt idx="7">
                  <c:v>3</c:v>
                </c:pt>
                <c:pt idx="8">
                  <c:v>4</c:v>
                </c:pt>
                <c:pt idx="9">
                  <c:v>2012-1</c:v>
                </c:pt>
                <c:pt idx="10">
                  <c:v>2</c:v>
                </c:pt>
                <c:pt idx="11">
                  <c:v>3</c:v>
                </c:pt>
                <c:pt idx="12">
                  <c:v>4</c:v>
                </c:pt>
                <c:pt idx="13">
                  <c:v>2013-1</c:v>
                </c:pt>
                <c:pt idx="14">
                  <c:v>2</c:v>
                </c:pt>
                <c:pt idx="15">
                  <c:v>3</c:v>
                </c:pt>
              </c:strCache>
            </c:strRef>
          </c:cat>
          <c:val>
            <c:numRef>
              <c:f>Sheet1!$B$2:$B$17</c:f>
              <c:numCache>
                <c:formatCode>0.0</c:formatCode>
                <c:ptCount val="16"/>
                <c:pt idx="0">
                  <c:v>112.041</c:v>
                </c:pt>
                <c:pt idx="1">
                  <c:v>113.11</c:v>
                </c:pt>
                <c:pt idx="2">
                  <c:v>114.276</c:v>
                </c:pt>
                <c:pt idx="3">
                  <c:v>112.295</c:v>
                </c:pt>
                <c:pt idx="4">
                  <c:v>111.563</c:v>
                </c:pt>
                <c:pt idx="5">
                  <c:v>110.714</c:v>
                </c:pt>
                <c:pt idx="6">
                  <c:v>112.643</c:v>
                </c:pt>
                <c:pt idx="7">
                  <c:v>112.31100000000001</c:v>
                </c:pt>
                <c:pt idx="8">
                  <c:v>114.008</c:v>
                </c:pt>
                <c:pt idx="9">
                  <c:v>114.82</c:v>
                </c:pt>
                <c:pt idx="10">
                  <c:v>115.05</c:v>
                </c:pt>
                <c:pt idx="11">
                  <c:v>121.55200000000001</c:v>
                </c:pt>
                <c:pt idx="12">
                  <c:v>124.07905841943362</c:v>
                </c:pt>
                <c:pt idx="13">
                  <c:v>126.9637723218963</c:v>
                </c:pt>
                <c:pt idx="14">
                  <c:v>134.42443808004643</c:v>
                </c:pt>
                <c:pt idx="15">
                  <c:v>145.47207553555779</c:v>
                </c:pt>
              </c:numCache>
            </c:numRef>
          </c:val>
          <c:extLst>
            <c:ext xmlns:c16="http://schemas.microsoft.com/office/drawing/2014/chart" uri="{C3380CC4-5D6E-409C-BE32-E72D297353CC}">
              <c16:uniqueId val="{00000014-E7DA-4821-AE4E-11041A34D7A8}"/>
            </c:ext>
          </c:extLst>
        </c:ser>
        <c:dLbls>
          <c:showLegendKey val="0"/>
          <c:showVal val="0"/>
          <c:showCatName val="0"/>
          <c:showSerName val="0"/>
          <c:showPercent val="0"/>
          <c:showBubbleSize val="0"/>
        </c:dLbls>
        <c:gapWidth val="50"/>
        <c:axId val="406278864"/>
        <c:axId val="406279256"/>
      </c:barChart>
      <c:lineChart>
        <c:grouping val="standard"/>
        <c:varyColors val="0"/>
        <c:ser>
          <c:idx val="1"/>
          <c:order val="1"/>
          <c:tx>
            <c:strRef>
              <c:f>Sheet1!$C$1</c:f>
              <c:strCache>
                <c:ptCount val="1"/>
                <c:pt idx="0">
                  <c:v>US Census Bureau</c:v>
                </c:pt>
              </c:strCache>
            </c:strRef>
          </c:tx>
          <c:spPr>
            <a:ln w="33503">
              <a:solidFill>
                <a:srgbClr val="000000"/>
              </a:solidFill>
              <a:prstDash val="solid"/>
            </a:ln>
          </c:spPr>
          <c:marker>
            <c:symbol val="circle"/>
            <c:size val="7"/>
            <c:spPr>
              <a:solidFill>
                <a:srgbClr val="000000"/>
              </a:solidFill>
              <a:ln>
                <a:solidFill>
                  <a:srgbClr val="FFFFFF"/>
                </a:solidFill>
                <a:prstDash val="solid"/>
              </a:ln>
            </c:spPr>
          </c:marker>
          <c:dPt>
            <c:idx val="12"/>
            <c:marker>
              <c:symbol val="none"/>
            </c:marker>
            <c:bubble3D val="0"/>
            <c:extLst>
              <c:ext xmlns:c16="http://schemas.microsoft.com/office/drawing/2014/chart" uri="{C3380CC4-5D6E-409C-BE32-E72D297353CC}">
                <c16:uniqueId val="{00000015-E7DA-4821-AE4E-11041A34D7A8}"/>
              </c:ext>
            </c:extLst>
          </c:dPt>
          <c:dPt>
            <c:idx val="13"/>
            <c:marker>
              <c:symbol val="none"/>
            </c:marker>
            <c:bubble3D val="0"/>
            <c:extLst>
              <c:ext xmlns:c16="http://schemas.microsoft.com/office/drawing/2014/chart" uri="{C3380CC4-5D6E-409C-BE32-E72D297353CC}">
                <c16:uniqueId val="{00000016-E7DA-4821-AE4E-11041A34D7A8}"/>
              </c:ext>
            </c:extLst>
          </c:dPt>
          <c:dPt>
            <c:idx val="14"/>
            <c:marker>
              <c:symbol val="none"/>
            </c:marker>
            <c:bubble3D val="0"/>
            <c:extLst>
              <c:ext xmlns:c16="http://schemas.microsoft.com/office/drawing/2014/chart" uri="{C3380CC4-5D6E-409C-BE32-E72D297353CC}">
                <c16:uniqueId val="{00000017-E7DA-4821-AE4E-11041A34D7A8}"/>
              </c:ext>
            </c:extLst>
          </c:dPt>
          <c:dPt>
            <c:idx val="15"/>
            <c:marker>
              <c:symbol val="none"/>
            </c:marker>
            <c:bubble3D val="0"/>
            <c:extLst>
              <c:ext xmlns:c16="http://schemas.microsoft.com/office/drawing/2014/chart" uri="{C3380CC4-5D6E-409C-BE32-E72D297353CC}">
                <c16:uniqueId val="{00000018-E7DA-4821-AE4E-11041A34D7A8}"/>
              </c:ext>
            </c:extLst>
          </c:dPt>
          <c:cat>
            <c:strRef>
              <c:f>Sheet1!$A$2:$A$17</c:f>
              <c:strCache>
                <c:ptCount val="16"/>
                <c:pt idx="0">
                  <c:v>4</c:v>
                </c:pt>
                <c:pt idx="1">
                  <c:v>2010-1</c:v>
                </c:pt>
                <c:pt idx="2">
                  <c:v>2</c:v>
                </c:pt>
                <c:pt idx="3">
                  <c:v>3</c:v>
                </c:pt>
                <c:pt idx="4">
                  <c:v>4</c:v>
                </c:pt>
                <c:pt idx="5">
                  <c:v>2011-1</c:v>
                </c:pt>
                <c:pt idx="6">
                  <c:v>2</c:v>
                </c:pt>
                <c:pt idx="7">
                  <c:v>3</c:v>
                </c:pt>
                <c:pt idx="8">
                  <c:v>4</c:v>
                </c:pt>
                <c:pt idx="9">
                  <c:v>2012-1</c:v>
                </c:pt>
                <c:pt idx="10">
                  <c:v>2</c:v>
                </c:pt>
                <c:pt idx="11">
                  <c:v>3</c:v>
                </c:pt>
                <c:pt idx="12">
                  <c:v>4</c:v>
                </c:pt>
                <c:pt idx="13">
                  <c:v>2013-1</c:v>
                </c:pt>
                <c:pt idx="14">
                  <c:v>2</c:v>
                </c:pt>
                <c:pt idx="15">
                  <c:v>3</c:v>
                </c:pt>
              </c:strCache>
            </c:strRef>
          </c:cat>
          <c:val>
            <c:numRef>
              <c:f>Sheet1!$C$2:$C$17</c:f>
              <c:numCache>
                <c:formatCode>General</c:formatCode>
                <c:ptCount val="16"/>
                <c:pt idx="0">
                  <c:v>-6.7444067119456608E-2</c:v>
                </c:pt>
                <c:pt idx="1">
                  <c:v>-4.3936166615951566E-2</c:v>
                </c:pt>
                <c:pt idx="2">
                  <c:v>-1.2580790101268446E-2</c:v>
                </c:pt>
                <c:pt idx="3">
                  <c:v>4.8409900316768173E-3</c:v>
                </c:pt>
                <c:pt idx="4">
                  <c:v>-4.2662953740149057E-3</c:v>
                </c:pt>
                <c:pt idx="5">
                  <c:v>-2.1182919282114798E-2</c:v>
                </c:pt>
                <c:pt idx="6">
                  <c:v>-1.4289964646994946E-2</c:v>
                </c:pt>
                <c:pt idx="7">
                  <c:v>1.4248185582621531E-4</c:v>
                </c:pt>
                <c:pt idx="8">
                  <c:v>2.1915868164176233E-2</c:v>
                </c:pt>
                <c:pt idx="9">
                  <c:v>3.7086547320122065E-2</c:v>
                </c:pt>
                <c:pt idx="10">
                  <c:v>2.1368393952575726E-2</c:v>
                </c:pt>
                <c:pt idx="11">
                  <c:v>8.2280453383907215E-2</c:v>
                </c:pt>
                <c:pt idx="12">
                  <c:v>8.8336418667406047E-2</c:v>
                </c:pt>
                <c:pt idx="13">
                  <c:v>0.10576356315882518</c:v>
                </c:pt>
                <c:pt idx="14">
                  <c:v>0.1684001571494691</c:v>
                </c:pt>
                <c:pt idx="15">
                  <c:v>0.19678882729661207</c:v>
                </c:pt>
              </c:numCache>
            </c:numRef>
          </c:val>
          <c:smooth val="1"/>
          <c:extLst>
            <c:ext xmlns:c16="http://schemas.microsoft.com/office/drawing/2014/chart" uri="{C3380CC4-5D6E-409C-BE32-E72D297353CC}">
              <c16:uniqueId val="{00000019-E7DA-4821-AE4E-11041A34D7A8}"/>
            </c:ext>
          </c:extLst>
        </c:ser>
        <c:ser>
          <c:idx val="3"/>
          <c:order val="2"/>
          <c:tx>
            <c:strRef>
              <c:f>Sheet1!$D$1</c:f>
              <c:strCache>
                <c:ptCount val="1"/>
                <c:pt idx="0">
                  <c:v>LIRA</c:v>
                </c:pt>
              </c:strCache>
            </c:strRef>
          </c:tx>
          <c:spPr>
            <a:ln w="33503">
              <a:solidFill>
                <a:srgbClr val="000000"/>
              </a:solidFill>
              <a:prstDash val="solid"/>
            </a:ln>
          </c:spPr>
          <c:marker>
            <c:symbol val="triangle"/>
            <c:size val="7"/>
            <c:spPr>
              <a:solidFill>
                <a:srgbClr val="000000"/>
              </a:solidFill>
              <a:ln>
                <a:solidFill>
                  <a:srgbClr val="000000"/>
                </a:solidFill>
                <a:prstDash val="solid"/>
              </a:ln>
            </c:spPr>
          </c:marker>
          <c:dPt>
            <c:idx val="0"/>
            <c:marker>
              <c:symbol val="none"/>
            </c:marker>
            <c:bubble3D val="0"/>
            <c:extLst>
              <c:ext xmlns:c16="http://schemas.microsoft.com/office/drawing/2014/chart" uri="{C3380CC4-5D6E-409C-BE32-E72D297353CC}">
                <c16:uniqueId val="{0000001A-E7DA-4821-AE4E-11041A34D7A8}"/>
              </c:ext>
            </c:extLst>
          </c:dPt>
          <c:dPt>
            <c:idx val="1"/>
            <c:marker>
              <c:symbol val="none"/>
            </c:marker>
            <c:bubble3D val="0"/>
            <c:extLst>
              <c:ext xmlns:c16="http://schemas.microsoft.com/office/drawing/2014/chart" uri="{C3380CC4-5D6E-409C-BE32-E72D297353CC}">
                <c16:uniqueId val="{0000001B-E7DA-4821-AE4E-11041A34D7A8}"/>
              </c:ext>
            </c:extLst>
          </c:dPt>
          <c:dPt>
            <c:idx val="2"/>
            <c:marker>
              <c:symbol val="none"/>
            </c:marker>
            <c:bubble3D val="0"/>
            <c:extLst>
              <c:ext xmlns:c16="http://schemas.microsoft.com/office/drawing/2014/chart" uri="{C3380CC4-5D6E-409C-BE32-E72D297353CC}">
                <c16:uniqueId val="{0000001C-E7DA-4821-AE4E-11041A34D7A8}"/>
              </c:ext>
            </c:extLst>
          </c:dPt>
          <c:dPt>
            <c:idx val="3"/>
            <c:marker>
              <c:symbol val="none"/>
            </c:marker>
            <c:bubble3D val="0"/>
            <c:extLst>
              <c:ext xmlns:c16="http://schemas.microsoft.com/office/drawing/2014/chart" uri="{C3380CC4-5D6E-409C-BE32-E72D297353CC}">
                <c16:uniqueId val="{0000001D-E7DA-4821-AE4E-11041A34D7A8}"/>
              </c:ext>
            </c:extLst>
          </c:dPt>
          <c:dPt>
            <c:idx val="4"/>
            <c:marker>
              <c:symbol val="none"/>
            </c:marker>
            <c:bubble3D val="0"/>
            <c:extLst>
              <c:ext xmlns:c16="http://schemas.microsoft.com/office/drawing/2014/chart" uri="{C3380CC4-5D6E-409C-BE32-E72D297353CC}">
                <c16:uniqueId val="{0000001E-E7DA-4821-AE4E-11041A34D7A8}"/>
              </c:ext>
            </c:extLst>
          </c:dPt>
          <c:dPt>
            <c:idx val="5"/>
            <c:marker>
              <c:symbol val="none"/>
            </c:marker>
            <c:bubble3D val="0"/>
            <c:extLst>
              <c:ext xmlns:c16="http://schemas.microsoft.com/office/drawing/2014/chart" uri="{C3380CC4-5D6E-409C-BE32-E72D297353CC}">
                <c16:uniqueId val="{0000001F-E7DA-4821-AE4E-11041A34D7A8}"/>
              </c:ext>
            </c:extLst>
          </c:dPt>
          <c:dPt>
            <c:idx val="6"/>
            <c:marker>
              <c:symbol val="none"/>
            </c:marker>
            <c:bubble3D val="0"/>
            <c:extLst>
              <c:ext xmlns:c16="http://schemas.microsoft.com/office/drawing/2014/chart" uri="{C3380CC4-5D6E-409C-BE32-E72D297353CC}">
                <c16:uniqueId val="{00000020-E7DA-4821-AE4E-11041A34D7A8}"/>
              </c:ext>
            </c:extLst>
          </c:dPt>
          <c:dPt>
            <c:idx val="7"/>
            <c:marker>
              <c:symbol val="none"/>
            </c:marker>
            <c:bubble3D val="0"/>
            <c:extLst>
              <c:ext xmlns:c16="http://schemas.microsoft.com/office/drawing/2014/chart" uri="{C3380CC4-5D6E-409C-BE32-E72D297353CC}">
                <c16:uniqueId val="{00000021-E7DA-4821-AE4E-11041A34D7A8}"/>
              </c:ext>
            </c:extLst>
          </c:dPt>
          <c:dPt>
            <c:idx val="8"/>
            <c:marker>
              <c:symbol val="none"/>
            </c:marker>
            <c:bubble3D val="0"/>
            <c:extLst>
              <c:ext xmlns:c16="http://schemas.microsoft.com/office/drawing/2014/chart" uri="{C3380CC4-5D6E-409C-BE32-E72D297353CC}">
                <c16:uniqueId val="{00000022-E7DA-4821-AE4E-11041A34D7A8}"/>
              </c:ext>
            </c:extLst>
          </c:dPt>
          <c:dPt>
            <c:idx val="9"/>
            <c:marker>
              <c:symbol val="none"/>
            </c:marker>
            <c:bubble3D val="0"/>
            <c:extLst>
              <c:ext xmlns:c16="http://schemas.microsoft.com/office/drawing/2014/chart" uri="{C3380CC4-5D6E-409C-BE32-E72D297353CC}">
                <c16:uniqueId val="{00000023-E7DA-4821-AE4E-11041A34D7A8}"/>
              </c:ext>
            </c:extLst>
          </c:dPt>
          <c:dPt>
            <c:idx val="10"/>
            <c:marker>
              <c:symbol val="none"/>
            </c:marker>
            <c:bubble3D val="0"/>
            <c:extLst>
              <c:ext xmlns:c16="http://schemas.microsoft.com/office/drawing/2014/chart" uri="{C3380CC4-5D6E-409C-BE32-E72D297353CC}">
                <c16:uniqueId val="{00000024-E7DA-4821-AE4E-11041A34D7A8}"/>
              </c:ext>
            </c:extLst>
          </c:dPt>
          <c:dPt>
            <c:idx val="11"/>
            <c:marker>
              <c:symbol val="none"/>
            </c:marker>
            <c:bubble3D val="0"/>
            <c:extLst>
              <c:ext xmlns:c16="http://schemas.microsoft.com/office/drawing/2014/chart" uri="{C3380CC4-5D6E-409C-BE32-E72D297353CC}">
                <c16:uniqueId val="{00000025-E7DA-4821-AE4E-11041A34D7A8}"/>
              </c:ext>
            </c:extLst>
          </c:dPt>
          <c:dLbls>
            <c:numFmt formatCode="0.0%" sourceLinked="0"/>
            <c:spPr>
              <a:noFill/>
              <a:ln w="33503">
                <a:noFill/>
              </a:ln>
            </c:spPr>
            <c:txPr>
              <a:bodyPr/>
              <a:lstStyle/>
              <a:p>
                <a:pPr>
                  <a:defRPr sz="1000" b="1" i="0" u="none" strike="noStrike" baseline="0">
                    <a:solidFill>
                      <a:srgbClr val="000000"/>
                    </a:solidFill>
                    <a:latin typeface="Arial"/>
                    <a:ea typeface="Arial"/>
                    <a:cs typeface="Aria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4</c:v>
                </c:pt>
                <c:pt idx="1">
                  <c:v>2010-1</c:v>
                </c:pt>
                <c:pt idx="2">
                  <c:v>2</c:v>
                </c:pt>
                <c:pt idx="3">
                  <c:v>3</c:v>
                </c:pt>
                <c:pt idx="4">
                  <c:v>4</c:v>
                </c:pt>
                <c:pt idx="5">
                  <c:v>2011-1</c:v>
                </c:pt>
                <c:pt idx="6">
                  <c:v>2</c:v>
                </c:pt>
                <c:pt idx="7">
                  <c:v>3</c:v>
                </c:pt>
                <c:pt idx="8">
                  <c:v>4</c:v>
                </c:pt>
                <c:pt idx="9">
                  <c:v>2012-1</c:v>
                </c:pt>
                <c:pt idx="10">
                  <c:v>2</c:v>
                </c:pt>
                <c:pt idx="11">
                  <c:v>3</c:v>
                </c:pt>
                <c:pt idx="12">
                  <c:v>4</c:v>
                </c:pt>
                <c:pt idx="13">
                  <c:v>2013-1</c:v>
                </c:pt>
                <c:pt idx="14">
                  <c:v>2</c:v>
                </c:pt>
                <c:pt idx="15">
                  <c:v>3</c:v>
                </c:pt>
              </c:strCache>
            </c:strRef>
          </c:cat>
          <c:val>
            <c:numRef>
              <c:f>Sheet1!$D$2:$D$17</c:f>
              <c:numCache>
                <c:formatCode>General</c:formatCode>
                <c:ptCount val="16"/>
                <c:pt idx="0">
                  <c:v>-6.7444067119456608E-2</c:v>
                </c:pt>
                <c:pt idx="1">
                  <c:v>-4.3936166615951566E-2</c:v>
                </c:pt>
                <c:pt idx="2">
                  <c:v>-1.2580790101268446E-2</c:v>
                </c:pt>
                <c:pt idx="3">
                  <c:v>4.8409900316768173E-3</c:v>
                </c:pt>
                <c:pt idx="4">
                  <c:v>-4.2662953740149057E-3</c:v>
                </c:pt>
                <c:pt idx="5">
                  <c:v>-2.1182919282114798E-2</c:v>
                </c:pt>
                <c:pt idx="6">
                  <c:v>-1.4289964646994946E-2</c:v>
                </c:pt>
                <c:pt idx="7">
                  <c:v>1.4248185582621531E-4</c:v>
                </c:pt>
                <c:pt idx="8">
                  <c:v>2.1915868164176233E-2</c:v>
                </c:pt>
                <c:pt idx="9">
                  <c:v>3.7086547320122065E-2</c:v>
                </c:pt>
                <c:pt idx="10">
                  <c:v>2.1368393952575726E-2</c:v>
                </c:pt>
                <c:pt idx="11">
                  <c:v>8.2280453383907215E-2</c:v>
                </c:pt>
                <c:pt idx="12">
                  <c:v>8.8336418667406047E-2</c:v>
                </c:pt>
                <c:pt idx="13">
                  <c:v>0.10576356315882518</c:v>
                </c:pt>
                <c:pt idx="14">
                  <c:v>0.1684001571494691</c:v>
                </c:pt>
                <c:pt idx="15">
                  <c:v>0.19678882729661207</c:v>
                </c:pt>
              </c:numCache>
            </c:numRef>
          </c:val>
          <c:smooth val="1"/>
          <c:extLst>
            <c:ext xmlns:c16="http://schemas.microsoft.com/office/drawing/2014/chart" uri="{C3380CC4-5D6E-409C-BE32-E72D297353CC}">
              <c16:uniqueId val="{00000026-E7DA-4821-AE4E-11041A34D7A8}"/>
            </c:ext>
          </c:extLst>
        </c:ser>
        <c:dLbls>
          <c:showLegendKey val="0"/>
          <c:showVal val="0"/>
          <c:showCatName val="0"/>
          <c:showSerName val="0"/>
          <c:showPercent val="0"/>
          <c:showBubbleSize val="0"/>
        </c:dLbls>
        <c:marker val="1"/>
        <c:smooth val="0"/>
        <c:axId val="406279648"/>
        <c:axId val="406280040"/>
      </c:lineChart>
      <c:catAx>
        <c:axId val="406278864"/>
        <c:scaling>
          <c:orientation val="minMax"/>
        </c:scaling>
        <c:delete val="0"/>
        <c:axPos val="b"/>
        <c:numFmt formatCode="General" sourceLinked="1"/>
        <c:majorTickMark val="cross"/>
        <c:minorTickMark val="none"/>
        <c:tickLblPos val="nextTo"/>
        <c:spPr>
          <a:ln w="4188">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406279256"/>
        <c:crosses val="autoZero"/>
        <c:auto val="0"/>
        <c:lblAlgn val="ctr"/>
        <c:lblOffset val="100"/>
        <c:tickLblSkip val="1"/>
        <c:tickMarkSkip val="1"/>
        <c:noMultiLvlLbl val="0"/>
      </c:catAx>
      <c:valAx>
        <c:axId val="406279256"/>
        <c:scaling>
          <c:orientation val="minMax"/>
          <c:max val="150"/>
          <c:min val="100"/>
        </c:scaling>
        <c:delete val="0"/>
        <c:axPos val="l"/>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6278864"/>
        <c:crosses val="autoZero"/>
        <c:crossBetween val="between"/>
        <c:majorUnit val="5"/>
        <c:minorUnit val="5"/>
      </c:valAx>
      <c:catAx>
        <c:axId val="406279648"/>
        <c:scaling>
          <c:orientation val="minMax"/>
        </c:scaling>
        <c:delete val="1"/>
        <c:axPos val="b"/>
        <c:numFmt formatCode="General" sourceLinked="1"/>
        <c:majorTickMark val="out"/>
        <c:minorTickMark val="none"/>
        <c:tickLblPos val="none"/>
        <c:crossAx val="406280040"/>
        <c:crosses val="autoZero"/>
        <c:auto val="0"/>
        <c:lblAlgn val="ctr"/>
        <c:lblOffset val="100"/>
        <c:noMultiLvlLbl val="0"/>
      </c:catAx>
      <c:valAx>
        <c:axId val="406280040"/>
        <c:scaling>
          <c:orientation val="minMax"/>
          <c:max val="0.2"/>
          <c:min val="-0.2"/>
        </c:scaling>
        <c:delete val="0"/>
        <c:axPos val="r"/>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6279648"/>
        <c:crosses val="max"/>
        <c:crossBetween val="between"/>
      </c:valAx>
      <c:spPr>
        <a:noFill/>
        <a:ln w="33503">
          <a:noFill/>
        </a:ln>
      </c:spPr>
    </c:plotArea>
    <c:legend>
      <c:legendPos val="b"/>
      <c:legendEntry>
        <c:idx val="0"/>
        <c:delete val="1"/>
      </c:legendEntry>
      <c:layout>
        <c:manualLayout>
          <c:xMode val="edge"/>
          <c:yMode val="edge"/>
          <c:x val="5.7873485868102502E-2"/>
          <c:y val="0.92899408284023666"/>
          <c:w val="0.87213997308210478"/>
          <c:h val="6.5088757396449828E-2"/>
        </c:manualLayout>
      </c:layout>
      <c:overlay val="0"/>
      <c:spPr>
        <a:noFill/>
        <a:ln w="33503">
          <a:noFill/>
        </a:ln>
      </c:spPr>
      <c:txPr>
        <a:bodyPr/>
        <a:lstStyle/>
        <a:p>
          <a:pPr>
            <a:defRPr sz="1400" b="1" i="0" u="none" strike="noStrike" baseline="0">
              <a:solidFill>
                <a:srgbClr val="000000"/>
              </a:solidFill>
              <a:latin typeface="Arial"/>
              <a:ea typeface="Arial"/>
              <a:cs typeface="Arial"/>
            </a:defRPr>
          </a:pPr>
          <a:endParaRPr lang="en-US"/>
        </a:p>
      </c:txPr>
    </c:legend>
    <c:plotVisOnly val="1"/>
    <c:dispBlanksAs val="gap"/>
    <c:showDLblsOverMax val="0"/>
  </c:chart>
  <c:spPr>
    <a:noFill/>
    <a:ln>
      <a:noFill/>
    </a:ln>
  </c:spPr>
  <c:txPr>
    <a:bodyPr/>
    <a:lstStyle/>
    <a:p>
      <a:pPr>
        <a:defRPr sz="1319" b="0" i="0" u="none" strike="noStrike" baseline="0">
          <a:solidFill>
            <a:srgbClr val="000000"/>
          </a:solidFill>
          <a:latin typeface="Arial"/>
          <a:ea typeface="Arial"/>
          <a:cs typeface="Arial"/>
        </a:defRPr>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565275908479183E-2"/>
          <c:y val="6.2130177514792898E-2"/>
          <c:w val="0.87886944818304769"/>
          <c:h val="0.75443786982248517"/>
        </c:manualLayout>
      </c:layout>
      <c:barChart>
        <c:barDir val="col"/>
        <c:grouping val="clustered"/>
        <c:varyColors val="0"/>
        <c:ser>
          <c:idx val="0"/>
          <c:order val="0"/>
          <c:tx>
            <c:strRef>
              <c:f>Sheet1!$B$1</c:f>
              <c:strCache>
                <c:ptCount val="1"/>
                <c:pt idx="0">
                  <c:v>C-30 4QTotal</c:v>
                </c:pt>
              </c:strCache>
            </c:strRef>
          </c:tx>
          <c:spPr>
            <a:solidFill>
              <a:schemeClr val="bg1">
                <a:lumMod val="75000"/>
              </a:schemeClr>
            </a:solidFill>
            <a:ln w="33503">
              <a:noFill/>
            </a:ln>
          </c:spPr>
          <c:invertIfNegative val="0"/>
          <c:dPt>
            <c:idx val="0"/>
            <c:invertIfNegative val="0"/>
            <c:bubble3D val="0"/>
            <c:extLst>
              <c:ext xmlns:c16="http://schemas.microsoft.com/office/drawing/2014/chart" uri="{C3380CC4-5D6E-409C-BE32-E72D297353CC}">
                <c16:uniqueId val="{00000000-41EC-4811-83BB-3A2B4AC52BB9}"/>
              </c:ext>
            </c:extLst>
          </c:dPt>
          <c:dPt>
            <c:idx val="1"/>
            <c:invertIfNegative val="0"/>
            <c:bubble3D val="0"/>
            <c:extLst>
              <c:ext xmlns:c16="http://schemas.microsoft.com/office/drawing/2014/chart" uri="{C3380CC4-5D6E-409C-BE32-E72D297353CC}">
                <c16:uniqueId val="{00000001-41EC-4811-83BB-3A2B4AC52BB9}"/>
              </c:ext>
            </c:extLst>
          </c:dPt>
          <c:dPt>
            <c:idx val="2"/>
            <c:invertIfNegative val="0"/>
            <c:bubble3D val="0"/>
            <c:extLst>
              <c:ext xmlns:c16="http://schemas.microsoft.com/office/drawing/2014/chart" uri="{C3380CC4-5D6E-409C-BE32-E72D297353CC}">
                <c16:uniqueId val="{00000002-41EC-4811-83BB-3A2B4AC52BB9}"/>
              </c:ext>
            </c:extLst>
          </c:dPt>
          <c:dPt>
            <c:idx val="3"/>
            <c:invertIfNegative val="0"/>
            <c:bubble3D val="0"/>
            <c:extLst>
              <c:ext xmlns:c16="http://schemas.microsoft.com/office/drawing/2014/chart" uri="{C3380CC4-5D6E-409C-BE32-E72D297353CC}">
                <c16:uniqueId val="{00000003-41EC-4811-83BB-3A2B4AC52BB9}"/>
              </c:ext>
            </c:extLst>
          </c:dPt>
          <c:dPt>
            <c:idx val="4"/>
            <c:invertIfNegative val="0"/>
            <c:bubble3D val="0"/>
            <c:extLst>
              <c:ext xmlns:c16="http://schemas.microsoft.com/office/drawing/2014/chart" uri="{C3380CC4-5D6E-409C-BE32-E72D297353CC}">
                <c16:uniqueId val="{00000004-41EC-4811-83BB-3A2B4AC52BB9}"/>
              </c:ext>
            </c:extLst>
          </c:dPt>
          <c:dPt>
            <c:idx val="5"/>
            <c:invertIfNegative val="0"/>
            <c:bubble3D val="0"/>
            <c:extLst>
              <c:ext xmlns:c16="http://schemas.microsoft.com/office/drawing/2014/chart" uri="{C3380CC4-5D6E-409C-BE32-E72D297353CC}">
                <c16:uniqueId val="{00000005-41EC-4811-83BB-3A2B4AC52BB9}"/>
              </c:ext>
            </c:extLst>
          </c:dPt>
          <c:dPt>
            <c:idx val="6"/>
            <c:invertIfNegative val="0"/>
            <c:bubble3D val="0"/>
            <c:extLst>
              <c:ext xmlns:c16="http://schemas.microsoft.com/office/drawing/2014/chart" uri="{C3380CC4-5D6E-409C-BE32-E72D297353CC}">
                <c16:uniqueId val="{00000006-41EC-4811-83BB-3A2B4AC52BB9}"/>
              </c:ext>
            </c:extLst>
          </c:dPt>
          <c:dPt>
            <c:idx val="7"/>
            <c:invertIfNegative val="0"/>
            <c:bubble3D val="0"/>
            <c:extLst>
              <c:ext xmlns:c16="http://schemas.microsoft.com/office/drawing/2014/chart" uri="{C3380CC4-5D6E-409C-BE32-E72D297353CC}">
                <c16:uniqueId val="{00000007-41EC-4811-83BB-3A2B4AC52BB9}"/>
              </c:ext>
            </c:extLst>
          </c:dPt>
          <c:dPt>
            <c:idx val="8"/>
            <c:invertIfNegative val="0"/>
            <c:bubble3D val="0"/>
            <c:extLst>
              <c:ext xmlns:c16="http://schemas.microsoft.com/office/drawing/2014/chart" uri="{C3380CC4-5D6E-409C-BE32-E72D297353CC}">
                <c16:uniqueId val="{00000008-41EC-4811-83BB-3A2B4AC52BB9}"/>
              </c:ext>
            </c:extLst>
          </c:dPt>
          <c:dPt>
            <c:idx val="9"/>
            <c:invertIfNegative val="0"/>
            <c:bubble3D val="0"/>
            <c:extLst>
              <c:ext xmlns:c16="http://schemas.microsoft.com/office/drawing/2014/chart" uri="{C3380CC4-5D6E-409C-BE32-E72D297353CC}">
                <c16:uniqueId val="{00000009-41EC-4811-83BB-3A2B4AC52BB9}"/>
              </c:ext>
            </c:extLst>
          </c:dPt>
          <c:dPt>
            <c:idx val="10"/>
            <c:invertIfNegative val="0"/>
            <c:bubble3D val="0"/>
            <c:extLst>
              <c:ext xmlns:c16="http://schemas.microsoft.com/office/drawing/2014/chart" uri="{C3380CC4-5D6E-409C-BE32-E72D297353CC}">
                <c16:uniqueId val="{0000000A-41EC-4811-83BB-3A2B4AC52BB9}"/>
              </c:ext>
            </c:extLst>
          </c:dPt>
          <c:dPt>
            <c:idx val="11"/>
            <c:invertIfNegative val="0"/>
            <c:bubble3D val="0"/>
            <c:extLst>
              <c:ext xmlns:c16="http://schemas.microsoft.com/office/drawing/2014/chart" uri="{C3380CC4-5D6E-409C-BE32-E72D297353CC}">
                <c16:uniqueId val="{0000000B-41EC-4811-83BB-3A2B4AC52BB9}"/>
              </c:ext>
            </c:extLst>
          </c:dPt>
          <c:dPt>
            <c:idx val="12"/>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D-41EC-4811-83BB-3A2B4AC52BB9}"/>
              </c:ext>
            </c:extLst>
          </c:dPt>
          <c:dPt>
            <c:idx val="13"/>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F-41EC-4811-83BB-3A2B4AC52BB9}"/>
              </c:ext>
            </c:extLst>
          </c:dPt>
          <c:dPt>
            <c:idx val="14"/>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1-41EC-4811-83BB-3A2B4AC52BB9}"/>
              </c:ext>
            </c:extLst>
          </c:dPt>
          <c:dPt>
            <c:idx val="15"/>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3-41EC-4811-83BB-3A2B4AC52BB9}"/>
              </c:ext>
            </c:extLst>
          </c:dPt>
          <c:dLbls>
            <c:numFmt formatCode="\$#,##0.0" sourceLinked="0"/>
            <c:spPr>
              <a:noFill/>
              <a:ln w="33503">
                <a:noFill/>
              </a:ln>
            </c:spPr>
            <c:txPr>
              <a:bodyPr/>
              <a:lstStyle/>
              <a:p>
                <a:pPr>
                  <a:defRPr sz="900" b="0" i="0" u="none" strike="noStrike" baseline="0">
                    <a:solidFill>
                      <a:srgbClr val="000000"/>
                    </a:solidFill>
                    <a:latin typeface="Arial"/>
                    <a:ea typeface="Arial"/>
                    <a:cs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2010-1</c:v>
                </c:pt>
                <c:pt idx="1">
                  <c:v>2</c:v>
                </c:pt>
                <c:pt idx="2">
                  <c:v>3</c:v>
                </c:pt>
                <c:pt idx="3">
                  <c:v>4</c:v>
                </c:pt>
                <c:pt idx="4">
                  <c:v>2011-1</c:v>
                </c:pt>
                <c:pt idx="5">
                  <c:v>2</c:v>
                </c:pt>
                <c:pt idx="6">
                  <c:v>3</c:v>
                </c:pt>
                <c:pt idx="7">
                  <c:v>4</c:v>
                </c:pt>
                <c:pt idx="8">
                  <c:v>2012-1</c:v>
                </c:pt>
                <c:pt idx="9">
                  <c:v>2</c:v>
                </c:pt>
                <c:pt idx="10">
                  <c:v>3</c:v>
                </c:pt>
                <c:pt idx="11">
                  <c:v>4</c:v>
                </c:pt>
                <c:pt idx="12">
                  <c:v>2013-1</c:v>
                </c:pt>
                <c:pt idx="13">
                  <c:v>2</c:v>
                </c:pt>
                <c:pt idx="14">
                  <c:v>3</c:v>
                </c:pt>
                <c:pt idx="15">
                  <c:v>4</c:v>
                </c:pt>
              </c:strCache>
            </c:strRef>
          </c:cat>
          <c:val>
            <c:numRef>
              <c:f>Sheet1!$B$2:$B$17</c:f>
              <c:numCache>
                <c:formatCode>0.0</c:formatCode>
                <c:ptCount val="16"/>
                <c:pt idx="0">
                  <c:v>113.11</c:v>
                </c:pt>
                <c:pt idx="1">
                  <c:v>114.276</c:v>
                </c:pt>
                <c:pt idx="2">
                  <c:v>112.295</c:v>
                </c:pt>
                <c:pt idx="3">
                  <c:v>111.563</c:v>
                </c:pt>
                <c:pt idx="4">
                  <c:v>110.714</c:v>
                </c:pt>
                <c:pt idx="5">
                  <c:v>112.643</c:v>
                </c:pt>
                <c:pt idx="6">
                  <c:v>112.31100000000001</c:v>
                </c:pt>
                <c:pt idx="7">
                  <c:v>114.008</c:v>
                </c:pt>
                <c:pt idx="8">
                  <c:v>114.82</c:v>
                </c:pt>
                <c:pt idx="9">
                  <c:v>115.05</c:v>
                </c:pt>
                <c:pt idx="10">
                  <c:v>121.55200000000001</c:v>
                </c:pt>
                <c:pt idx="11">
                  <c:v>124.86</c:v>
                </c:pt>
                <c:pt idx="12">
                  <c:v>124.97087328767122</c:v>
                </c:pt>
                <c:pt idx="13">
                  <c:v>130.50839928142159</c:v>
                </c:pt>
                <c:pt idx="14">
                  <c:v>145.49545849265218</c:v>
                </c:pt>
                <c:pt idx="15" formatCode="General">
                  <c:v>150.09766339262001</c:v>
                </c:pt>
              </c:numCache>
            </c:numRef>
          </c:val>
          <c:extLst>
            <c:ext xmlns:c16="http://schemas.microsoft.com/office/drawing/2014/chart" uri="{C3380CC4-5D6E-409C-BE32-E72D297353CC}">
              <c16:uniqueId val="{00000014-41EC-4811-83BB-3A2B4AC52BB9}"/>
            </c:ext>
          </c:extLst>
        </c:ser>
        <c:dLbls>
          <c:showLegendKey val="0"/>
          <c:showVal val="0"/>
          <c:showCatName val="0"/>
          <c:showSerName val="0"/>
          <c:showPercent val="0"/>
          <c:showBubbleSize val="0"/>
        </c:dLbls>
        <c:gapWidth val="50"/>
        <c:axId val="409629376"/>
        <c:axId val="409629768"/>
      </c:barChart>
      <c:lineChart>
        <c:grouping val="standard"/>
        <c:varyColors val="0"/>
        <c:ser>
          <c:idx val="1"/>
          <c:order val="1"/>
          <c:tx>
            <c:strRef>
              <c:f>Sheet1!$C$1</c:f>
              <c:strCache>
                <c:ptCount val="1"/>
                <c:pt idx="0">
                  <c:v>US Census Bureau</c:v>
                </c:pt>
              </c:strCache>
            </c:strRef>
          </c:tx>
          <c:spPr>
            <a:ln w="33503">
              <a:solidFill>
                <a:srgbClr val="000000"/>
              </a:solidFill>
              <a:prstDash val="solid"/>
            </a:ln>
          </c:spPr>
          <c:marker>
            <c:symbol val="circle"/>
            <c:size val="7"/>
            <c:spPr>
              <a:solidFill>
                <a:srgbClr val="000000"/>
              </a:solidFill>
              <a:ln>
                <a:solidFill>
                  <a:srgbClr val="FFFFFF"/>
                </a:solidFill>
                <a:prstDash val="solid"/>
              </a:ln>
            </c:spPr>
          </c:marker>
          <c:dPt>
            <c:idx val="12"/>
            <c:marker>
              <c:symbol val="none"/>
            </c:marker>
            <c:bubble3D val="0"/>
            <c:extLst>
              <c:ext xmlns:c16="http://schemas.microsoft.com/office/drawing/2014/chart" uri="{C3380CC4-5D6E-409C-BE32-E72D297353CC}">
                <c16:uniqueId val="{00000015-41EC-4811-83BB-3A2B4AC52BB9}"/>
              </c:ext>
            </c:extLst>
          </c:dPt>
          <c:dPt>
            <c:idx val="13"/>
            <c:marker>
              <c:symbol val="none"/>
            </c:marker>
            <c:bubble3D val="0"/>
            <c:extLst>
              <c:ext xmlns:c16="http://schemas.microsoft.com/office/drawing/2014/chart" uri="{C3380CC4-5D6E-409C-BE32-E72D297353CC}">
                <c16:uniqueId val="{00000016-41EC-4811-83BB-3A2B4AC52BB9}"/>
              </c:ext>
            </c:extLst>
          </c:dPt>
          <c:dPt>
            <c:idx val="14"/>
            <c:marker>
              <c:symbol val="none"/>
            </c:marker>
            <c:bubble3D val="0"/>
            <c:extLst>
              <c:ext xmlns:c16="http://schemas.microsoft.com/office/drawing/2014/chart" uri="{C3380CC4-5D6E-409C-BE32-E72D297353CC}">
                <c16:uniqueId val="{00000017-41EC-4811-83BB-3A2B4AC52BB9}"/>
              </c:ext>
            </c:extLst>
          </c:dPt>
          <c:dPt>
            <c:idx val="15"/>
            <c:marker>
              <c:symbol val="none"/>
            </c:marker>
            <c:bubble3D val="0"/>
            <c:extLst>
              <c:ext xmlns:c16="http://schemas.microsoft.com/office/drawing/2014/chart" uri="{C3380CC4-5D6E-409C-BE32-E72D297353CC}">
                <c16:uniqueId val="{00000018-41EC-4811-83BB-3A2B4AC52BB9}"/>
              </c:ext>
            </c:extLst>
          </c:dPt>
          <c:cat>
            <c:strRef>
              <c:f>Sheet1!$A$2:$A$17</c:f>
              <c:strCache>
                <c:ptCount val="16"/>
                <c:pt idx="0">
                  <c:v>2010-1</c:v>
                </c:pt>
                <c:pt idx="1">
                  <c:v>2</c:v>
                </c:pt>
                <c:pt idx="2">
                  <c:v>3</c:v>
                </c:pt>
                <c:pt idx="3">
                  <c:v>4</c:v>
                </c:pt>
                <c:pt idx="4">
                  <c:v>2011-1</c:v>
                </c:pt>
                <c:pt idx="5">
                  <c:v>2</c:v>
                </c:pt>
                <c:pt idx="6">
                  <c:v>3</c:v>
                </c:pt>
                <c:pt idx="7">
                  <c:v>4</c:v>
                </c:pt>
                <c:pt idx="8">
                  <c:v>2012-1</c:v>
                </c:pt>
                <c:pt idx="9">
                  <c:v>2</c:v>
                </c:pt>
                <c:pt idx="10">
                  <c:v>3</c:v>
                </c:pt>
                <c:pt idx="11">
                  <c:v>4</c:v>
                </c:pt>
                <c:pt idx="12">
                  <c:v>2013-1</c:v>
                </c:pt>
                <c:pt idx="13">
                  <c:v>2</c:v>
                </c:pt>
                <c:pt idx="14">
                  <c:v>3</c:v>
                </c:pt>
                <c:pt idx="15">
                  <c:v>4</c:v>
                </c:pt>
              </c:strCache>
            </c:strRef>
          </c:cat>
          <c:val>
            <c:numRef>
              <c:f>Sheet1!$C$2:$C$17</c:f>
              <c:numCache>
                <c:formatCode>General</c:formatCode>
                <c:ptCount val="16"/>
                <c:pt idx="0">
                  <c:v>-4.3936166615951566E-2</c:v>
                </c:pt>
                <c:pt idx="1">
                  <c:v>-1.2580790101268446E-2</c:v>
                </c:pt>
                <c:pt idx="2">
                  <c:v>4.8409900316768173E-3</c:v>
                </c:pt>
                <c:pt idx="3">
                  <c:v>-4.2662953740149057E-3</c:v>
                </c:pt>
                <c:pt idx="4">
                  <c:v>-2.1182919282114798E-2</c:v>
                </c:pt>
                <c:pt idx="5">
                  <c:v>-1.4289964646994946E-2</c:v>
                </c:pt>
                <c:pt idx="6">
                  <c:v>1.4248185582621531E-4</c:v>
                </c:pt>
                <c:pt idx="7">
                  <c:v>2.1915868164176233E-2</c:v>
                </c:pt>
                <c:pt idx="8">
                  <c:v>3.7086547320122065E-2</c:v>
                </c:pt>
                <c:pt idx="9">
                  <c:v>2.1368393952575726E-2</c:v>
                </c:pt>
                <c:pt idx="10">
                  <c:v>8.2280453383907215E-2</c:v>
                </c:pt>
                <c:pt idx="11">
                  <c:v>9.5186302715598803E-2</c:v>
                </c:pt>
                <c:pt idx="12">
                  <c:v>8.840683929342652E-2</c:v>
                </c:pt>
                <c:pt idx="13">
                  <c:v>0.13436244486242144</c:v>
                </c:pt>
                <c:pt idx="14">
                  <c:v>0.1969811972871871</c:v>
                </c:pt>
                <c:pt idx="15">
                  <c:v>0.20212769015393239</c:v>
                </c:pt>
              </c:numCache>
            </c:numRef>
          </c:val>
          <c:smooth val="1"/>
          <c:extLst>
            <c:ext xmlns:c16="http://schemas.microsoft.com/office/drawing/2014/chart" uri="{C3380CC4-5D6E-409C-BE32-E72D297353CC}">
              <c16:uniqueId val="{00000019-41EC-4811-83BB-3A2B4AC52BB9}"/>
            </c:ext>
          </c:extLst>
        </c:ser>
        <c:ser>
          <c:idx val="3"/>
          <c:order val="2"/>
          <c:tx>
            <c:strRef>
              <c:f>Sheet1!$D$1</c:f>
              <c:strCache>
                <c:ptCount val="1"/>
                <c:pt idx="0">
                  <c:v>LIRA</c:v>
                </c:pt>
              </c:strCache>
            </c:strRef>
          </c:tx>
          <c:spPr>
            <a:ln w="33503">
              <a:solidFill>
                <a:srgbClr val="000000"/>
              </a:solidFill>
              <a:prstDash val="solid"/>
            </a:ln>
          </c:spPr>
          <c:marker>
            <c:symbol val="triangle"/>
            <c:size val="7"/>
            <c:spPr>
              <a:solidFill>
                <a:srgbClr val="000000"/>
              </a:solidFill>
              <a:ln>
                <a:solidFill>
                  <a:srgbClr val="000000"/>
                </a:solidFill>
                <a:prstDash val="solid"/>
              </a:ln>
            </c:spPr>
          </c:marker>
          <c:dPt>
            <c:idx val="0"/>
            <c:marker>
              <c:symbol val="none"/>
            </c:marker>
            <c:bubble3D val="0"/>
            <c:extLst>
              <c:ext xmlns:c16="http://schemas.microsoft.com/office/drawing/2014/chart" uri="{C3380CC4-5D6E-409C-BE32-E72D297353CC}">
                <c16:uniqueId val="{0000001A-41EC-4811-83BB-3A2B4AC52BB9}"/>
              </c:ext>
            </c:extLst>
          </c:dPt>
          <c:dPt>
            <c:idx val="1"/>
            <c:marker>
              <c:symbol val="none"/>
            </c:marker>
            <c:bubble3D val="0"/>
            <c:extLst>
              <c:ext xmlns:c16="http://schemas.microsoft.com/office/drawing/2014/chart" uri="{C3380CC4-5D6E-409C-BE32-E72D297353CC}">
                <c16:uniqueId val="{0000001B-41EC-4811-83BB-3A2B4AC52BB9}"/>
              </c:ext>
            </c:extLst>
          </c:dPt>
          <c:dPt>
            <c:idx val="2"/>
            <c:marker>
              <c:symbol val="none"/>
            </c:marker>
            <c:bubble3D val="0"/>
            <c:extLst>
              <c:ext xmlns:c16="http://schemas.microsoft.com/office/drawing/2014/chart" uri="{C3380CC4-5D6E-409C-BE32-E72D297353CC}">
                <c16:uniqueId val="{0000001C-41EC-4811-83BB-3A2B4AC52BB9}"/>
              </c:ext>
            </c:extLst>
          </c:dPt>
          <c:dPt>
            <c:idx val="3"/>
            <c:marker>
              <c:symbol val="none"/>
            </c:marker>
            <c:bubble3D val="0"/>
            <c:extLst>
              <c:ext xmlns:c16="http://schemas.microsoft.com/office/drawing/2014/chart" uri="{C3380CC4-5D6E-409C-BE32-E72D297353CC}">
                <c16:uniqueId val="{0000001D-41EC-4811-83BB-3A2B4AC52BB9}"/>
              </c:ext>
            </c:extLst>
          </c:dPt>
          <c:dPt>
            <c:idx val="4"/>
            <c:marker>
              <c:symbol val="none"/>
            </c:marker>
            <c:bubble3D val="0"/>
            <c:extLst>
              <c:ext xmlns:c16="http://schemas.microsoft.com/office/drawing/2014/chart" uri="{C3380CC4-5D6E-409C-BE32-E72D297353CC}">
                <c16:uniqueId val="{0000001E-41EC-4811-83BB-3A2B4AC52BB9}"/>
              </c:ext>
            </c:extLst>
          </c:dPt>
          <c:dPt>
            <c:idx val="5"/>
            <c:marker>
              <c:symbol val="none"/>
            </c:marker>
            <c:bubble3D val="0"/>
            <c:extLst>
              <c:ext xmlns:c16="http://schemas.microsoft.com/office/drawing/2014/chart" uri="{C3380CC4-5D6E-409C-BE32-E72D297353CC}">
                <c16:uniqueId val="{0000001F-41EC-4811-83BB-3A2B4AC52BB9}"/>
              </c:ext>
            </c:extLst>
          </c:dPt>
          <c:dPt>
            <c:idx val="6"/>
            <c:marker>
              <c:symbol val="none"/>
            </c:marker>
            <c:bubble3D val="0"/>
            <c:extLst>
              <c:ext xmlns:c16="http://schemas.microsoft.com/office/drawing/2014/chart" uri="{C3380CC4-5D6E-409C-BE32-E72D297353CC}">
                <c16:uniqueId val="{00000020-41EC-4811-83BB-3A2B4AC52BB9}"/>
              </c:ext>
            </c:extLst>
          </c:dPt>
          <c:dPt>
            <c:idx val="7"/>
            <c:marker>
              <c:symbol val="none"/>
            </c:marker>
            <c:bubble3D val="0"/>
            <c:extLst>
              <c:ext xmlns:c16="http://schemas.microsoft.com/office/drawing/2014/chart" uri="{C3380CC4-5D6E-409C-BE32-E72D297353CC}">
                <c16:uniqueId val="{00000021-41EC-4811-83BB-3A2B4AC52BB9}"/>
              </c:ext>
            </c:extLst>
          </c:dPt>
          <c:dPt>
            <c:idx val="8"/>
            <c:marker>
              <c:symbol val="none"/>
            </c:marker>
            <c:bubble3D val="0"/>
            <c:extLst>
              <c:ext xmlns:c16="http://schemas.microsoft.com/office/drawing/2014/chart" uri="{C3380CC4-5D6E-409C-BE32-E72D297353CC}">
                <c16:uniqueId val="{00000022-41EC-4811-83BB-3A2B4AC52BB9}"/>
              </c:ext>
            </c:extLst>
          </c:dPt>
          <c:dPt>
            <c:idx val="9"/>
            <c:marker>
              <c:symbol val="none"/>
            </c:marker>
            <c:bubble3D val="0"/>
            <c:extLst>
              <c:ext xmlns:c16="http://schemas.microsoft.com/office/drawing/2014/chart" uri="{C3380CC4-5D6E-409C-BE32-E72D297353CC}">
                <c16:uniqueId val="{00000023-41EC-4811-83BB-3A2B4AC52BB9}"/>
              </c:ext>
            </c:extLst>
          </c:dPt>
          <c:dPt>
            <c:idx val="10"/>
            <c:marker>
              <c:symbol val="none"/>
            </c:marker>
            <c:bubble3D val="0"/>
            <c:extLst>
              <c:ext xmlns:c16="http://schemas.microsoft.com/office/drawing/2014/chart" uri="{C3380CC4-5D6E-409C-BE32-E72D297353CC}">
                <c16:uniqueId val="{00000024-41EC-4811-83BB-3A2B4AC52BB9}"/>
              </c:ext>
            </c:extLst>
          </c:dPt>
          <c:dPt>
            <c:idx val="11"/>
            <c:marker>
              <c:symbol val="none"/>
            </c:marker>
            <c:bubble3D val="0"/>
            <c:extLst>
              <c:ext xmlns:c16="http://schemas.microsoft.com/office/drawing/2014/chart" uri="{C3380CC4-5D6E-409C-BE32-E72D297353CC}">
                <c16:uniqueId val="{00000025-41EC-4811-83BB-3A2B4AC52BB9}"/>
              </c:ext>
            </c:extLst>
          </c:dPt>
          <c:dLbls>
            <c:numFmt formatCode="0.0%" sourceLinked="0"/>
            <c:spPr>
              <a:noFill/>
              <a:ln w="33503">
                <a:noFill/>
              </a:ln>
            </c:spPr>
            <c:txPr>
              <a:bodyPr/>
              <a:lstStyle/>
              <a:p>
                <a:pPr>
                  <a:defRPr sz="1000" b="1" i="0" u="none" strike="noStrike" baseline="0">
                    <a:solidFill>
                      <a:srgbClr val="000000"/>
                    </a:solidFill>
                    <a:latin typeface="Arial"/>
                    <a:ea typeface="Arial"/>
                    <a:cs typeface="Aria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2010-1</c:v>
                </c:pt>
                <c:pt idx="1">
                  <c:v>2</c:v>
                </c:pt>
                <c:pt idx="2">
                  <c:v>3</c:v>
                </c:pt>
                <c:pt idx="3">
                  <c:v>4</c:v>
                </c:pt>
                <c:pt idx="4">
                  <c:v>2011-1</c:v>
                </c:pt>
                <c:pt idx="5">
                  <c:v>2</c:v>
                </c:pt>
                <c:pt idx="6">
                  <c:v>3</c:v>
                </c:pt>
                <c:pt idx="7">
                  <c:v>4</c:v>
                </c:pt>
                <c:pt idx="8">
                  <c:v>2012-1</c:v>
                </c:pt>
                <c:pt idx="9">
                  <c:v>2</c:v>
                </c:pt>
                <c:pt idx="10">
                  <c:v>3</c:v>
                </c:pt>
                <c:pt idx="11">
                  <c:v>4</c:v>
                </c:pt>
                <c:pt idx="12">
                  <c:v>2013-1</c:v>
                </c:pt>
                <c:pt idx="13">
                  <c:v>2</c:v>
                </c:pt>
                <c:pt idx="14">
                  <c:v>3</c:v>
                </c:pt>
                <c:pt idx="15">
                  <c:v>4</c:v>
                </c:pt>
              </c:strCache>
            </c:strRef>
          </c:cat>
          <c:val>
            <c:numRef>
              <c:f>Sheet1!$D$2:$D$17</c:f>
              <c:numCache>
                <c:formatCode>General</c:formatCode>
                <c:ptCount val="16"/>
                <c:pt idx="0">
                  <c:v>-4.3936166615951566E-2</c:v>
                </c:pt>
                <c:pt idx="1">
                  <c:v>-1.2580790101268446E-2</c:v>
                </c:pt>
                <c:pt idx="2">
                  <c:v>4.8409900316768173E-3</c:v>
                </c:pt>
                <c:pt idx="3">
                  <c:v>-4.2662953740149057E-3</c:v>
                </c:pt>
                <c:pt idx="4">
                  <c:v>-2.1182919282114798E-2</c:v>
                </c:pt>
                <c:pt idx="5">
                  <c:v>-1.4289964646994946E-2</c:v>
                </c:pt>
                <c:pt idx="6">
                  <c:v>1.4248185582621531E-4</c:v>
                </c:pt>
                <c:pt idx="7">
                  <c:v>2.1915868164176233E-2</c:v>
                </c:pt>
                <c:pt idx="8">
                  <c:v>3.7086547320122065E-2</c:v>
                </c:pt>
                <c:pt idx="9">
                  <c:v>2.1368393952575726E-2</c:v>
                </c:pt>
                <c:pt idx="10">
                  <c:v>8.2280453383907215E-2</c:v>
                </c:pt>
                <c:pt idx="11">
                  <c:v>9.5186302715598803E-2</c:v>
                </c:pt>
                <c:pt idx="12">
                  <c:v>8.840683929342652E-2</c:v>
                </c:pt>
                <c:pt idx="13">
                  <c:v>0.13436244486242144</c:v>
                </c:pt>
                <c:pt idx="14">
                  <c:v>0.1969811972871871</c:v>
                </c:pt>
                <c:pt idx="15">
                  <c:v>0.20212769015393239</c:v>
                </c:pt>
              </c:numCache>
            </c:numRef>
          </c:val>
          <c:smooth val="1"/>
          <c:extLst>
            <c:ext xmlns:c16="http://schemas.microsoft.com/office/drawing/2014/chart" uri="{C3380CC4-5D6E-409C-BE32-E72D297353CC}">
              <c16:uniqueId val="{00000026-41EC-4811-83BB-3A2B4AC52BB9}"/>
            </c:ext>
          </c:extLst>
        </c:ser>
        <c:dLbls>
          <c:showLegendKey val="0"/>
          <c:showVal val="0"/>
          <c:showCatName val="0"/>
          <c:showSerName val="0"/>
          <c:showPercent val="0"/>
          <c:showBubbleSize val="0"/>
        </c:dLbls>
        <c:marker val="1"/>
        <c:smooth val="0"/>
        <c:axId val="409630160"/>
        <c:axId val="409630552"/>
      </c:lineChart>
      <c:catAx>
        <c:axId val="409629376"/>
        <c:scaling>
          <c:orientation val="minMax"/>
        </c:scaling>
        <c:delete val="0"/>
        <c:axPos val="b"/>
        <c:numFmt formatCode="General" sourceLinked="1"/>
        <c:majorTickMark val="cross"/>
        <c:minorTickMark val="none"/>
        <c:tickLblPos val="nextTo"/>
        <c:spPr>
          <a:ln w="4188">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409629768"/>
        <c:crosses val="autoZero"/>
        <c:auto val="0"/>
        <c:lblAlgn val="ctr"/>
        <c:lblOffset val="100"/>
        <c:tickLblSkip val="1"/>
        <c:tickMarkSkip val="1"/>
        <c:noMultiLvlLbl val="0"/>
      </c:catAx>
      <c:valAx>
        <c:axId val="409629768"/>
        <c:scaling>
          <c:orientation val="minMax"/>
          <c:max val="170"/>
          <c:min val="100"/>
        </c:scaling>
        <c:delete val="0"/>
        <c:axPos val="l"/>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9629376"/>
        <c:crosses val="autoZero"/>
        <c:crossBetween val="between"/>
        <c:majorUnit val="5"/>
        <c:minorUnit val="5"/>
      </c:valAx>
      <c:catAx>
        <c:axId val="409630160"/>
        <c:scaling>
          <c:orientation val="minMax"/>
        </c:scaling>
        <c:delete val="1"/>
        <c:axPos val="b"/>
        <c:numFmt formatCode="General" sourceLinked="1"/>
        <c:majorTickMark val="out"/>
        <c:minorTickMark val="none"/>
        <c:tickLblPos val="none"/>
        <c:crossAx val="409630552"/>
        <c:crosses val="autoZero"/>
        <c:auto val="0"/>
        <c:lblAlgn val="ctr"/>
        <c:lblOffset val="100"/>
        <c:noMultiLvlLbl val="0"/>
      </c:catAx>
      <c:valAx>
        <c:axId val="409630552"/>
        <c:scaling>
          <c:orientation val="minMax"/>
          <c:max val="0.25"/>
          <c:min val="-0.2"/>
        </c:scaling>
        <c:delete val="0"/>
        <c:axPos val="r"/>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9630160"/>
        <c:crosses val="max"/>
        <c:crossBetween val="between"/>
      </c:valAx>
      <c:spPr>
        <a:noFill/>
        <a:ln w="33503">
          <a:noFill/>
        </a:ln>
      </c:spPr>
    </c:plotArea>
    <c:legend>
      <c:legendPos val="b"/>
      <c:legendEntry>
        <c:idx val="0"/>
        <c:delete val="1"/>
      </c:legendEntry>
      <c:layout>
        <c:manualLayout>
          <c:xMode val="edge"/>
          <c:yMode val="edge"/>
          <c:x val="5.7873485868102502E-2"/>
          <c:y val="0.92899408284023666"/>
          <c:w val="0.87213997308210522"/>
          <c:h val="6.5088757396449828E-2"/>
        </c:manualLayout>
      </c:layout>
      <c:overlay val="0"/>
      <c:spPr>
        <a:noFill/>
        <a:ln w="33503">
          <a:noFill/>
        </a:ln>
      </c:spPr>
      <c:txPr>
        <a:bodyPr/>
        <a:lstStyle/>
        <a:p>
          <a:pPr>
            <a:defRPr sz="1400" b="1" i="0" u="none" strike="noStrike" baseline="0">
              <a:solidFill>
                <a:srgbClr val="000000"/>
              </a:solidFill>
              <a:latin typeface="Arial"/>
              <a:ea typeface="Arial"/>
              <a:cs typeface="Arial"/>
            </a:defRPr>
          </a:pPr>
          <a:endParaRPr lang="en-US"/>
        </a:p>
      </c:txPr>
    </c:legend>
    <c:plotVisOnly val="1"/>
    <c:dispBlanksAs val="gap"/>
    <c:showDLblsOverMax val="0"/>
  </c:chart>
  <c:spPr>
    <a:noFill/>
    <a:ln>
      <a:noFill/>
    </a:ln>
  </c:spPr>
  <c:txPr>
    <a:bodyPr/>
    <a:lstStyle/>
    <a:p>
      <a:pPr>
        <a:defRPr sz="1319" b="0" i="0" u="none" strike="noStrike" baseline="0">
          <a:solidFill>
            <a:srgbClr val="000000"/>
          </a:solidFill>
          <a:latin typeface="Arial"/>
          <a:ea typeface="Arial"/>
          <a:cs typeface="Arial"/>
        </a:defRPr>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565275908479183E-2"/>
          <c:y val="6.2130177514792904E-2"/>
          <c:w val="0.8788694481830478"/>
          <c:h val="0.75443786982248517"/>
        </c:manualLayout>
      </c:layout>
      <c:barChart>
        <c:barDir val="col"/>
        <c:grouping val="clustered"/>
        <c:varyColors val="0"/>
        <c:ser>
          <c:idx val="0"/>
          <c:order val="0"/>
          <c:tx>
            <c:strRef>
              <c:f>Sheet1!$B$1</c:f>
              <c:strCache>
                <c:ptCount val="1"/>
                <c:pt idx="0">
                  <c:v>C-30 4QTotal</c:v>
                </c:pt>
              </c:strCache>
            </c:strRef>
          </c:tx>
          <c:spPr>
            <a:solidFill>
              <a:schemeClr val="bg1">
                <a:lumMod val="75000"/>
              </a:schemeClr>
            </a:solidFill>
            <a:ln w="33503">
              <a:noFill/>
            </a:ln>
          </c:spPr>
          <c:invertIfNegative val="0"/>
          <c:dPt>
            <c:idx val="0"/>
            <c:invertIfNegative val="0"/>
            <c:bubble3D val="0"/>
            <c:extLst>
              <c:ext xmlns:c16="http://schemas.microsoft.com/office/drawing/2014/chart" uri="{C3380CC4-5D6E-409C-BE32-E72D297353CC}">
                <c16:uniqueId val="{00000000-637B-41A9-BE3E-453797E139BA}"/>
              </c:ext>
            </c:extLst>
          </c:dPt>
          <c:dPt>
            <c:idx val="1"/>
            <c:invertIfNegative val="0"/>
            <c:bubble3D val="0"/>
            <c:extLst>
              <c:ext xmlns:c16="http://schemas.microsoft.com/office/drawing/2014/chart" uri="{C3380CC4-5D6E-409C-BE32-E72D297353CC}">
                <c16:uniqueId val="{00000001-637B-41A9-BE3E-453797E139BA}"/>
              </c:ext>
            </c:extLst>
          </c:dPt>
          <c:dPt>
            <c:idx val="2"/>
            <c:invertIfNegative val="0"/>
            <c:bubble3D val="0"/>
            <c:extLst>
              <c:ext xmlns:c16="http://schemas.microsoft.com/office/drawing/2014/chart" uri="{C3380CC4-5D6E-409C-BE32-E72D297353CC}">
                <c16:uniqueId val="{00000002-637B-41A9-BE3E-453797E139BA}"/>
              </c:ext>
            </c:extLst>
          </c:dPt>
          <c:dPt>
            <c:idx val="3"/>
            <c:invertIfNegative val="0"/>
            <c:bubble3D val="0"/>
            <c:extLst>
              <c:ext xmlns:c16="http://schemas.microsoft.com/office/drawing/2014/chart" uri="{C3380CC4-5D6E-409C-BE32-E72D297353CC}">
                <c16:uniqueId val="{00000003-637B-41A9-BE3E-453797E139BA}"/>
              </c:ext>
            </c:extLst>
          </c:dPt>
          <c:dPt>
            <c:idx val="4"/>
            <c:invertIfNegative val="0"/>
            <c:bubble3D val="0"/>
            <c:extLst>
              <c:ext xmlns:c16="http://schemas.microsoft.com/office/drawing/2014/chart" uri="{C3380CC4-5D6E-409C-BE32-E72D297353CC}">
                <c16:uniqueId val="{00000004-637B-41A9-BE3E-453797E139BA}"/>
              </c:ext>
            </c:extLst>
          </c:dPt>
          <c:dPt>
            <c:idx val="5"/>
            <c:invertIfNegative val="0"/>
            <c:bubble3D val="0"/>
            <c:extLst>
              <c:ext xmlns:c16="http://schemas.microsoft.com/office/drawing/2014/chart" uri="{C3380CC4-5D6E-409C-BE32-E72D297353CC}">
                <c16:uniqueId val="{00000005-637B-41A9-BE3E-453797E139BA}"/>
              </c:ext>
            </c:extLst>
          </c:dPt>
          <c:dPt>
            <c:idx val="6"/>
            <c:invertIfNegative val="0"/>
            <c:bubble3D val="0"/>
            <c:extLst>
              <c:ext xmlns:c16="http://schemas.microsoft.com/office/drawing/2014/chart" uri="{C3380CC4-5D6E-409C-BE32-E72D297353CC}">
                <c16:uniqueId val="{00000006-637B-41A9-BE3E-453797E139BA}"/>
              </c:ext>
            </c:extLst>
          </c:dPt>
          <c:dPt>
            <c:idx val="7"/>
            <c:invertIfNegative val="0"/>
            <c:bubble3D val="0"/>
            <c:extLst>
              <c:ext xmlns:c16="http://schemas.microsoft.com/office/drawing/2014/chart" uri="{C3380CC4-5D6E-409C-BE32-E72D297353CC}">
                <c16:uniqueId val="{00000007-637B-41A9-BE3E-453797E139BA}"/>
              </c:ext>
            </c:extLst>
          </c:dPt>
          <c:dPt>
            <c:idx val="8"/>
            <c:invertIfNegative val="0"/>
            <c:bubble3D val="0"/>
            <c:extLst>
              <c:ext xmlns:c16="http://schemas.microsoft.com/office/drawing/2014/chart" uri="{C3380CC4-5D6E-409C-BE32-E72D297353CC}">
                <c16:uniqueId val="{00000008-637B-41A9-BE3E-453797E139BA}"/>
              </c:ext>
            </c:extLst>
          </c:dPt>
          <c:dPt>
            <c:idx val="9"/>
            <c:invertIfNegative val="0"/>
            <c:bubble3D val="0"/>
            <c:extLst>
              <c:ext xmlns:c16="http://schemas.microsoft.com/office/drawing/2014/chart" uri="{C3380CC4-5D6E-409C-BE32-E72D297353CC}">
                <c16:uniqueId val="{00000009-637B-41A9-BE3E-453797E139BA}"/>
              </c:ext>
            </c:extLst>
          </c:dPt>
          <c:dPt>
            <c:idx val="10"/>
            <c:invertIfNegative val="0"/>
            <c:bubble3D val="0"/>
            <c:extLst>
              <c:ext xmlns:c16="http://schemas.microsoft.com/office/drawing/2014/chart" uri="{C3380CC4-5D6E-409C-BE32-E72D297353CC}">
                <c16:uniqueId val="{0000000A-637B-41A9-BE3E-453797E139BA}"/>
              </c:ext>
            </c:extLst>
          </c:dPt>
          <c:dPt>
            <c:idx val="11"/>
            <c:invertIfNegative val="0"/>
            <c:bubble3D val="0"/>
            <c:extLst>
              <c:ext xmlns:c16="http://schemas.microsoft.com/office/drawing/2014/chart" uri="{C3380CC4-5D6E-409C-BE32-E72D297353CC}">
                <c16:uniqueId val="{0000000B-637B-41A9-BE3E-453797E139BA}"/>
              </c:ext>
            </c:extLst>
          </c:dPt>
          <c:dPt>
            <c:idx val="12"/>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D-637B-41A9-BE3E-453797E139BA}"/>
              </c:ext>
            </c:extLst>
          </c:dPt>
          <c:dPt>
            <c:idx val="13"/>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F-637B-41A9-BE3E-453797E139BA}"/>
              </c:ext>
            </c:extLst>
          </c:dPt>
          <c:dPt>
            <c:idx val="14"/>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1-637B-41A9-BE3E-453797E139BA}"/>
              </c:ext>
            </c:extLst>
          </c:dPt>
          <c:dPt>
            <c:idx val="15"/>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3-637B-41A9-BE3E-453797E139BA}"/>
              </c:ext>
            </c:extLst>
          </c:dPt>
          <c:dLbls>
            <c:numFmt formatCode="\$#,##0.0" sourceLinked="0"/>
            <c:spPr>
              <a:noFill/>
              <a:ln w="33503">
                <a:noFill/>
              </a:ln>
            </c:spPr>
            <c:txPr>
              <a:bodyPr/>
              <a:lstStyle/>
              <a:p>
                <a:pPr>
                  <a:defRPr sz="900" b="0" i="0" u="none" strike="noStrike" baseline="0">
                    <a:solidFill>
                      <a:srgbClr val="000000"/>
                    </a:solidFill>
                    <a:latin typeface="Arial"/>
                    <a:ea typeface="Arial"/>
                    <a:cs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c:v>
                </c:pt>
                <c:pt idx="1">
                  <c:v>3</c:v>
                </c:pt>
                <c:pt idx="2">
                  <c:v>4</c:v>
                </c:pt>
                <c:pt idx="3">
                  <c:v>2011-1</c:v>
                </c:pt>
                <c:pt idx="4">
                  <c:v>2</c:v>
                </c:pt>
                <c:pt idx="5">
                  <c:v>3</c:v>
                </c:pt>
                <c:pt idx="6">
                  <c:v>4</c:v>
                </c:pt>
                <c:pt idx="7">
                  <c:v>2012-1</c:v>
                </c:pt>
                <c:pt idx="8">
                  <c:v>2</c:v>
                </c:pt>
                <c:pt idx="9">
                  <c:v>3</c:v>
                </c:pt>
                <c:pt idx="10">
                  <c:v>4</c:v>
                </c:pt>
                <c:pt idx="11">
                  <c:v>2013-1</c:v>
                </c:pt>
                <c:pt idx="12">
                  <c:v>2</c:v>
                </c:pt>
                <c:pt idx="13">
                  <c:v>3</c:v>
                </c:pt>
                <c:pt idx="14">
                  <c:v>4</c:v>
                </c:pt>
                <c:pt idx="15">
                  <c:v>2014-1</c:v>
                </c:pt>
              </c:strCache>
            </c:strRef>
          </c:cat>
          <c:val>
            <c:numRef>
              <c:f>Sheet1!$B$2:$B$17</c:f>
              <c:numCache>
                <c:formatCode>0.0</c:formatCode>
                <c:ptCount val="16"/>
                <c:pt idx="0">
                  <c:v>114.276</c:v>
                </c:pt>
                <c:pt idx="1">
                  <c:v>112.295</c:v>
                </c:pt>
                <c:pt idx="2">
                  <c:v>111.563</c:v>
                </c:pt>
                <c:pt idx="3">
                  <c:v>111.437</c:v>
                </c:pt>
                <c:pt idx="4">
                  <c:v>114.666</c:v>
                </c:pt>
                <c:pt idx="5">
                  <c:v>119.411</c:v>
                </c:pt>
                <c:pt idx="6">
                  <c:v>120.916</c:v>
                </c:pt>
                <c:pt idx="7">
                  <c:v>121.506</c:v>
                </c:pt>
                <c:pt idx="8">
                  <c:v>123.148</c:v>
                </c:pt>
                <c:pt idx="9">
                  <c:v>126.786</c:v>
                </c:pt>
                <c:pt idx="10">
                  <c:v>126.011</c:v>
                </c:pt>
                <c:pt idx="11">
                  <c:v>126.967</c:v>
                </c:pt>
                <c:pt idx="12">
                  <c:v>133.69551647756879</c:v>
                </c:pt>
                <c:pt idx="13">
                  <c:v>145.67227683601948</c:v>
                </c:pt>
                <c:pt idx="14" formatCode="General">
                  <c:v>150.9275856424581</c:v>
                </c:pt>
                <c:pt idx="15" formatCode="General">
                  <c:v>148.79214252667001</c:v>
                </c:pt>
              </c:numCache>
            </c:numRef>
          </c:val>
          <c:extLst>
            <c:ext xmlns:c16="http://schemas.microsoft.com/office/drawing/2014/chart" uri="{C3380CC4-5D6E-409C-BE32-E72D297353CC}">
              <c16:uniqueId val="{00000014-637B-41A9-BE3E-453797E139BA}"/>
            </c:ext>
          </c:extLst>
        </c:ser>
        <c:dLbls>
          <c:showLegendKey val="0"/>
          <c:showVal val="0"/>
          <c:showCatName val="0"/>
          <c:showSerName val="0"/>
          <c:showPercent val="0"/>
          <c:showBubbleSize val="0"/>
        </c:dLbls>
        <c:gapWidth val="50"/>
        <c:axId val="409632512"/>
        <c:axId val="409632904"/>
      </c:barChart>
      <c:lineChart>
        <c:grouping val="standard"/>
        <c:varyColors val="0"/>
        <c:ser>
          <c:idx val="1"/>
          <c:order val="1"/>
          <c:tx>
            <c:strRef>
              <c:f>Sheet1!$C$1</c:f>
              <c:strCache>
                <c:ptCount val="1"/>
                <c:pt idx="0">
                  <c:v>US Census Bureau</c:v>
                </c:pt>
              </c:strCache>
            </c:strRef>
          </c:tx>
          <c:spPr>
            <a:ln w="33503">
              <a:solidFill>
                <a:srgbClr val="000000"/>
              </a:solidFill>
              <a:prstDash val="solid"/>
            </a:ln>
          </c:spPr>
          <c:marker>
            <c:symbol val="circle"/>
            <c:size val="7"/>
            <c:spPr>
              <a:solidFill>
                <a:srgbClr val="000000"/>
              </a:solidFill>
              <a:ln>
                <a:solidFill>
                  <a:srgbClr val="FFFFFF"/>
                </a:solidFill>
                <a:prstDash val="solid"/>
              </a:ln>
            </c:spPr>
          </c:marker>
          <c:dPt>
            <c:idx val="12"/>
            <c:marker>
              <c:symbol val="none"/>
            </c:marker>
            <c:bubble3D val="0"/>
            <c:extLst>
              <c:ext xmlns:c16="http://schemas.microsoft.com/office/drawing/2014/chart" uri="{C3380CC4-5D6E-409C-BE32-E72D297353CC}">
                <c16:uniqueId val="{00000015-637B-41A9-BE3E-453797E139BA}"/>
              </c:ext>
            </c:extLst>
          </c:dPt>
          <c:dPt>
            <c:idx val="13"/>
            <c:marker>
              <c:symbol val="none"/>
            </c:marker>
            <c:bubble3D val="0"/>
            <c:extLst>
              <c:ext xmlns:c16="http://schemas.microsoft.com/office/drawing/2014/chart" uri="{C3380CC4-5D6E-409C-BE32-E72D297353CC}">
                <c16:uniqueId val="{00000016-637B-41A9-BE3E-453797E139BA}"/>
              </c:ext>
            </c:extLst>
          </c:dPt>
          <c:dPt>
            <c:idx val="14"/>
            <c:marker>
              <c:symbol val="none"/>
            </c:marker>
            <c:bubble3D val="0"/>
            <c:extLst>
              <c:ext xmlns:c16="http://schemas.microsoft.com/office/drawing/2014/chart" uri="{C3380CC4-5D6E-409C-BE32-E72D297353CC}">
                <c16:uniqueId val="{00000017-637B-41A9-BE3E-453797E139BA}"/>
              </c:ext>
            </c:extLst>
          </c:dPt>
          <c:dPt>
            <c:idx val="15"/>
            <c:marker>
              <c:symbol val="none"/>
            </c:marker>
            <c:bubble3D val="0"/>
            <c:extLst>
              <c:ext xmlns:c16="http://schemas.microsoft.com/office/drawing/2014/chart" uri="{C3380CC4-5D6E-409C-BE32-E72D297353CC}">
                <c16:uniqueId val="{00000018-637B-41A9-BE3E-453797E139BA}"/>
              </c:ext>
            </c:extLst>
          </c:dPt>
          <c:cat>
            <c:strRef>
              <c:f>Sheet1!$A$2:$A$17</c:f>
              <c:strCache>
                <c:ptCount val="16"/>
                <c:pt idx="0">
                  <c:v>2</c:v>
                </c:pt>
                <c:pt idx="1">
                  <c:v>3</c:v>
                </c:pt>
                <c:pt idx="2">
                  <c:v>4</c:v>
                </c:pt>
                <c:pt idx="3">
                  <c:v>2011-1</c:v>
                </c:pt>
                <c:pt idx="4">
                  <c:v>2</c:v>
                </c:pt>
                <c:pt idx="5">
                  <c:v>3</c:v>
                </c:pt>
                <c:pt idx="6">
                  <c:v>4</c:v>
                </c:pt>
                <c:pt idx="7">
                  <c:v>2012-1</c:v>
                </c:pt>
                <c:pt idx="8">
                  <c:v>2</c:v>
                </c:pt>
                <c:pt idx="9">
                  <c:v>3</c:v>
                </c:pt>
                <c:pt idx="10">
                  <c:v>4</c:v>
                </c:pt>
                <c:pt idx="11">
                  <c:v>2013-1</c:v>
                </c:pt>
                <c:pt idx="12">
                  <c:v>2</c:v>
                </c:pt>
                <c:pt idx="13">
                  <c:v>3</c:v>
                </c:pt>
                <c:pt idx="14">
                  <c:v>4</c:v>
                </c:pt>
                <c:pt idx="15">
                  <c:v>2014-1</c:v>
                </c:pt>
              </c:strCache>
            </c:strRef>
          </c:cat>
          <c:val>
            <c:numRef>
              <c:f>Sheet1!$C$2:$C$17</c:f>
              <c:numCache>
                <c:formatCode>General</c:formatCode>
                <c:ptCount val="16"/>
                <c:pt idx="0">
                  <c:v>-1.2580790101268446E-2</c:v>
                </c:pt>
                <c:pt idx="1">
                  <c:v>4.8409900316768173E-3</c:v>
                </c:pt>
                <c:pt idx="2">
                  <c:v>-4.2662953740149057E-3</c:v>
                </c:pt>
                <c:pt idx="3">
                  <c:v>-1.4790911502077675E-2</c:v>
                </c:pt>
                <c:pt idx="4">
                  <c:v>3.4127900871574468E-3</c:v>
                </c:pt>
                <c:pt idx="5">
                  <c:v>6.3368805378690052E-2</c:v>
                </c:pt>
                <c:pt idx="6">
                  <c:v>8.3836038830078063E-2</c:v>
                </c:pt>
                <c:pt idx="7">
                  <c:v>9.035598589337468E-2</c:v>
                </c:pt>
                <c:pt idx="8">
                  <c:v>7.3971360298606292E-2</c:v>
                </c:pt>
                <c:pt idx="9">
                  <c:v>6.1761479260704633E-2</c:v>
                </c:pt>
                <c:pt idx="10">
                  <c:v>4.2136689933507609E-2</c:v>
                </c:pt>
                <c:pt idx="11">
                  <c:v>4.4944282586868223E-2</c:v>
                </c:pt>
                <c:pt idx="12">
                  <c:v>8.5649109019787506E-2</c:v>
                </c:pt>
                <c:pt idx="13">
                  <c:v>0.14896184780669386</c:v>
                </c:pt>
                <c:pt idx="14">
                  <c:v>0.19773341726085891</c:v>
                </c:pt>
                <c:pt idx="15">
                  <c:v>0.17189618189505951</c:v>
                </c:pt>
              </c:numCache>
            </c:numRef>
          </c:val>
          <c:smooth val="1"/>
          <c:extLst>
            <c:ext xmlns:c16="http://schemas.microsoft.com/office/drawing/2014/chart" uri="{C3380CC4-5D6E-409C-BE32-E72D297353CC}">
              <c16:uniqueId val="{00000019-637B-41A9-BE3E-453797E139BA}"/>
            </c:ext>
          </c:extLst>
        </c:ser>
        <c:ser>
          <c:idx val="3"/>
          <c:order val="2"/>
          <c:tx>
            <c:strRef>
              <c:f>Sheet1!$D$1</c:f>
              <c:strCache>
                <c:ptCount val="1"/>
                <c:pt idx="0">
                  <c:v>LIRA</c:v>
                </c:pt>
              </c:strCache>
            </c:strRef>
          </c:tx>
          <c:spPr>
            <a:ln w="33503">
              <a:solidFill>
                <a:srgbClr val="000000"/>
              </a:solidFill>
              <a:prstDash val="solid"/>
            </a:ln>
          </c:spPr>
          <c:marker>
            <c:symbol val="triangle"/>
            <c:size val="7"/>
            <c:spPr>
              <a:solidFill>
                <a:srgbClr val="000000"/>
              </a:solidFill>
              <a:ln>
                <a:solidFill>
                  <a:srgbClr val="000000"/>
                </a:solidFill>
                <a:prstDash val="solid"/>
              </a:ln>
            </c:spPr>
          </c:marker>
          <c:dPt>
            <c:idx val="0"/>
            <c:marker>
              <c:symbol val="none"/>
            </c:marker>
            <c:bubble3D val="0"/>
            <c:extLst>
              <c:ext xmlns:c16="http://schemas.microsoft.com/office/drawing/2014/chart" uri="{C3380CC4-5D6E-409C-BE32-E72D297353CC}">
                <c16:uniqueId val="{0000001A-637B-41A9-BE3E-453797E139BA}"/>
              </c:ext>
            </c:extLst>
          </c:dPt>
          <c:dPt>
            <c:idx val="1"/>
            <c:marker>
              <c:symbol val="none"/>
            </c:marker>
            <c:bubble3D val="0"/>
            <c:extLst>
              <c:ext xmlns:c16="http://schemas.microsoft.com/office/drawing/2014/chart" uri="{C3380CC4-5D6E-409C-BE32-E72D297353CC}">
                <c16:uniqueId val="{0000001B-637B-41A9-BE3E-453797E139BA}"/>
              </c:ext>
            </c:extLst>
          </c:dPt>
          <c:dPt>
            <c:idx val="2"/>
            <c:marker>
              <c:symbol val="none"/>
            </c:marker>
            <c:bubble3D val="0"/>
            <c:extLst>
              <c:ext xmlns:c16="http://schemas.microsoft.com/office/drawing/2014/chart" uri="{C3380CC4-5D6E-409C-BE32-E72D297353CC}">
                <c16:uniqueId val="{0000001C-637B-41A9-BE3E-453797E139BA}"/>
              </c:ext>
            </c:extLst>
          </c:dPt>
          <c:dPt>
            <c:idx val="3"/>
            <c:marker>
              <c:symbol val="none"/>
            </c:marker>
            <c:bubble3D val="0"/>
            <c:extLst>
              <c:ext xmlns:c16="http://schemas.microsoft.com/office/drawing/2014/chart" uri="{C3380CC4-5D6E-409C-BE32-E72D297353CC}">
                <c16:uniqueId val="{0000001D-637B-41A9-BE3E-453797E139BA}"/>
              </c:ext>
            </c:extLst>
          </c:dPt>
          <c:dPt>
            <c:idx val="4"/>
            <c:marker>
              <c:symbol val="none"/>
            </c:marker>
            <c:bubble3D val="0"/>
            <c:extLst>
              <c:ext xmlns:c16="http://schemas.microsoft.com/office/drawing/2014/chart" uri="{C3380CC4-5D6E-409C-BE32-E72D297353CC}">
                <c16:uniqueId val="{0000001E-637B-41A9-BE3E-453797E139BA}"/>
              </c:ext>
            </c:extLst>
          </c:dPt>
          <c:dPt>
            <c:idx val="5"/>
            <c:marker>
              <c:symbol val="none"/>
            </c:marker>
            <c:bubble3D val="0"/>
            <c:extLst>
              <c:ext xmlns:c16="http://schemas.microsoft.com/office/drawing/2014/chart" uri="{C3380CC4-5D6E-409C-BE32-E72D297353CC}">
                <c16:uniqueId val="{0000001F-637B-41A9-BE3E-453797E139BA}"/>
              </c:ext>
            </c:extLst>
          </c:dPt>
          <c:dPt>
            <c:idx val="6"/>
            <c:marker>
              <c:symbol val="none"/>
            </c:marker>
            <c:bubble3D val="0"/>
            <c:extLst>
              <c:ext xmlns:c16="http://schemas.microsoft.com/office/drawing/2014/chart" uri="{C3380CC4-5D6E-409C-BE32-E72D297353CC}">
                <c16:uniqueId val="{00000020-637B-41A9-BE3E-453797E139BA}"/>
              </c:ext>
            </c:extLst>
          </c:dPt>
          <c:dPt>
            <c:idx val="7"/>
            <c:marker>
              <c:symbol val="none"/>
            </c:marker>
            <c:bubble3D val="0"/>
            <c:extLst>
              <c:ext xmlns:c16="http://schemas.microsoft.com/office/drawing/2014/chart" uri="{C3380CC4-5D6E-409C-BE32-E72D297353CC}">
                <c16:uniqueId val="{00000021-637B-41A9-BE3E-453797E139BA}"/>
              </c:ext>
            </c:extLst>
          </c:dPt>
          <c:dPt>
            <c:idx val="8"/>
            <c:marker>
              <c:symbol val="none"/>
            </c:marker>
            <c:bubble3D val="0"/>
            <c:extLst>
              <c:ext xmlns:c16="http://schemas.microsoft.com/office/drawing/2014/chart" uri="{C3380CC4-5D6E-409C-BE32-E72D297353CC}">
                <c16:uniqueId val="{00000022-637B-41A9-BE3E-453797E139BA}"/>
              </c:ext>
            </c:extLst>
          </c:dPt>
          <c:dPt>
            <c:idx val="9"/>
            <c:marker>
              <c:symbol val="none"/>
            </c:marker>
            <c:bubble3D val="0"/>
            <c:extLst>
              <c:ext xmlns:c16="http://schemas.microsoft.com/office/drawing/2014/chart" uri="{C3380CC4-5D6E-409C-BE32-E72D297353CC}">
                <c16:uniqueId val="{00000023-637B-41A9-BE3E-453797E139BA}"/>
              </c:ext>
            </c:extLst>
          </c:dPt>
          <c:dPt>
            <c:idx val="10"/>
            <c:marker>
              <c:symbol val="none"/>
            </c:marker>
            <c:bubble3D val="0"/>
            <c:extLst>
              <c:ext xmlns:c16="http://schemas.microsoft.com/office/drawing/2014/chart" uri="{C3380CC4-5D6E-409C-BE32-E72D297353CC}">
                <c16:uniqueId val="{00000024-637B-41A9-BE3E-453797E139BA}"/>
              </c:ext>
            </c:extLst>
          </c:dPt>
          <c:dPt>
            <c:idx val="11"/>
            <c:marker>
              <c:symbol val="none"/>
            </c:marker>
            <c:bubble3D val="0"/>
            <c:extLst>
              <c:ext xmlns:c16="http://schemas.microsoft.com/office/drawing/2014/chart" uri="{C3380CC4-5D6E-409C-BE32-E72D297353CC}">
                <c16:uniqueId val="{00000025-637B-41A9-BE3E-453797E139BA}"/>
              </c:ext>
            </c:extLst>
          </c:dPt>
          <c:dLbls>
            <c:numFmt formatCode="0.0%" sourceLinked="0"/>
            <c:spPr>
              <a:noFill/>
              <a:ln w="33503">
                <a:noFill/>
              </a:ln>
            </c:spPr>
            <c:txPr>
              <a:bodyPr/>
              <a:lstStyle/>
              <a:p>
                <a:pPr>
                  <a:defRPr sz="1000" b="1" i="0" u="none" strike="noStrike" baseline="0">
                    <a:solidFill>
                      <a:srgbClr val="000000"/>
                    </a:solidFill>
                    <a:latin typeface="Arial"/>
                    <a:ea typeface="Arial"/>
                    <a:cs typeface="Aria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c:v>
                </c:pt>
                <c:pt idx="1">
                  <c:v>3</c:v>
                </c:pt>
                <c:pt idx="2">
                  <c:v>4</c:v>
                </c:pt>
                <c:pt idx="3">
                  <c:v>2011-1</c:v>
                </c:pt>
                <c:pt idx="4">
                  <c:v>2</c:v>
                </c:pt>
                <c:pt idx="5">
                  <c:v>3</c:v>
                </c:pt>
                <c:pt idx="6">
                  <c:v>4</c:v>
                </c:pt>
                <c:pt idx="7">
                  <c:v>2012-1</c:v>
                </c:pt>
                <c:pt idx="8">
                  <c:v>2</c:v>
                </c:pt>
                <c:pt idx="9">
                  <c:v>3</c:v>
                </c:pt>
                <c:pt idx="10">
                  <c:v>4</c:v>
                </c:pt>
                <c:pt idx="11">
                  <c:v>2013-1</c:v>
                </c:pt>
                <c:pt idx="12">
                  <c:v>2</c:v>
                </c:pt>
                <c:pt idx="13">
                  <c:v>3</c:v>
                </c:pt>
                <c:pt idx="14">
                  <c:v>4</c:v>
                </c:pt>
                <c:pt idx="15">
                  <c:v>2014-1</c:v>
                </c:pt>
              </c:strCache>
            </c:strRef>
          </c:cat>
          <c:val>
            <c:numRef>
              <c:f>Sheet1!$D$2:$D$17</c:f>
              <c:numCache>
                <c:formatCode>General</c:formatCode>
                <c:ptCount val="16"/>
                <c:pt idx="0">
                  <c:v>-1.2580790101268446E-2</c:v>
                </c:pt>
                <c:pt idx="1">
                  <c:v>4.8409900316768173E-3</c:v>
                </c:pt>
                <c:pt idx="2">
                  <c:v>-4.2662953740149057E-3</c:v>
                </c:pt>
                <c:pt idx="3">
                  <c:v>-1.4790911502077675E-2</c:v>
                </c:pt>
                <c:pt idx="4">
                  <c:v>3.4127900871574468E-3</c:v>
                </c:pt>
                <c:pt idx="5">
                  <c:v>6.3368805378690052E-2</c:v>
                </c:pt>
                <c:pt idx="6">
                  <c:v>8.3836038830078063E-2</c:v>
                </c:pt>
                <c:pt idx="7">
                  <c:v>9.035598589337468E-2</c:v>
                </c:pt>
                <c:pt idx="8">
                  <c:v>7.3971360298606292E-2</c:v>
                </c:pt>
                <c:pt idx="9">
                  <c:v>6.1761479260704633E-2</c:v>
                </c:pt>
                <c:pt idx="10">
                  <c:v>4.2136689933507609E-2</c:v>
                </c:pt>
                <c:pt idx="11">
                  <c:v>4.4944282586868223E-2</c:v>
                </c:pt>
                <c:pt idx="12">
                  <c:v>8.5649109019787506E-2</c:v>
                </c:pt>
                <c:pt idx="13">
                  <c:v>0.14896184780669386</c:v>
                </c:pt>
                <c:pt idx="14">
                  <c:v>0.19773341726085891</c:v>
                </c:pt>
                <c:pt idx="15">
                  <c:v>0.17189618189505951</c:v>
                </c:pt>
              </c:numCache>
            </c:numRef>
          </c:val>
          <c:smooth val="1"/>
          <c:extLst>
            <c:ext xmlns:c16="http://schemas.microsoft.com/office/drawing/2014/chart" uri="{C3380CC4-5D6E-409C-BE32-E72D297353CC}">
              <c16:uniqueId val="{00000026-637B-41A9-BE3E-453797E139BA}"/>
            </c:ext>
          </c:extLst>
        </c:ser>
        <c:dLbls>
          <c:showLegendKey val="0"/>
          <c:showVal val="0"/>
          <c:showCatName val="0"/>
          <c:showSerName val="0"/>
          <c:showPercent val="0"/>
          <c:showBubbleSize val="0"/>
        </c:dLbls>
        <c:marker val="1"/>
        <c:smooth val="0"/>
        <c:axId val="409633296"/>
        <c:axId val="409633688"/>
      </c:lineChart>
      <c:catAx>
        <c:axId val="409632512"/>
        <c:scaling>
          <c:orientation val="minMax"/>
        </c:scaling>
        <c:delete val="0"/>
        <c:axPos val="b"/>
        <c:numFmt formatCode="General" sourceLinked="1"/>
        <c:majorTickMark val="cross"/>
        <c:minorTickMark val="none"/>
        <c:tickLblPos val="nextTo"/>
        <c:spPr>
          <a:ln w="4188">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409632904"/>
        <c:crosses val="autoZero"/>
        <c:auto val="0"/>
        <c:lblAlgn val="ctr"/>
        <c:lblOffset val="100"/>
        <c:tickLblSkip val="1"/>
        <c:tickMarkSkip val="1"/>
        <c:noMultiLvlLbl val="0"/>
      </c:catAx>
      <c:valAx>
        <c:axId val="409632904"/>
        <c:scaling>
          <c:orientation val="minMax"/>
          <c:max val="170"/>
          <c:min val="100"/>
        </c:scaling>
        <c:delete val="0"/>
        <c:axPos val="l"/>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9632512"/>
        <c:crosses val="autoZero"/>
        <c:crossBetween val="between"/>
        <c:majorUnit val="5"/>
        <c:minorUnit val="5"/>
      </c:valAx>
      <c:catAx>
        <c:axId val="409633296"/>
        <c:scaling>
          <c:orientation val="minMax"/>
        </c:scaling>
        <c:delete val="1"/>
        <c:axPos val="b"/>
        <c:numFmt formatCode="General" sourceLinked="1"/>
        <c:majorTickMark val="out"/>
        <c:minorTickMark val="none"/>
        <c:tickLblPos val="none"/>
        <c:crossAx val="409633688"/>
        <c:crosses val="autoZero"/>
        <c:auto val="0"/>
        <c:lblAlgn val="ctr"/>
        <c:lblOffset val="100"/>
        <c:noMultiLvlLbl val="0"/>
      </c:catAx>
      <c:valAx>
        <c:axId val="409633688"/>
        <c:scaling>
          <c:orientation val="minMax"/>
          <c:max val="0.25"/>
          <c:min val="-0.2"/>
        </c:scaling>
        <c:delete val="0"/>
        <c:axPos val="r"/>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9633296"/>
        <c:crosses val="max"/>
        <c:crossBetween val="between"/>
      </c:valAx>
      <c:spPr>
        <a:noFill/>
        <a:ln w="33503">
          <a:noFill/>
        </a:ln>
      </c:spPr>
    </c:plotArea>
    <c:legend>
      <c:legendPos val="b"/>
      <c:legendEntry>
        <c:idx val="0"/>
        <c:delete val="1"/>
      </c:legendEntry>
      <c:layout>
        <c:manualLayout>
          <c:xMode val="edge"/>
          <c:yMode val="edge"/>
          <c:x val="5.7873485868102509E-2"/>
          <c:y val="0.92899408284023666"/>
          <c:w val="0.87213997308210534"/>
          <c:h val="6.5088757396449842E-2"/>
        </c:manualLayout>
      </c:layout>
      <c:overlay val="0"/>
      <c:spPr>
        <a:noFill/>
        <a:ln w="33503">
          <a:noFill/>
        </a:ln>
      </c:spPr>
      <c:txPr>
        <a:bodyPr/>
        <a:lstStyle/>
        <a:p>
          <a:pPr>
            <a:defRPr sz="1400" b="1" i="0" u="none" strike="noStrike" baseline="0">
              <a:solidFill>
                <a:srgbClr val="000000"/>
              </a:solidFill>
              <a:latin typeface="Arial"/>
              <a:ea typeface="Arial"/>
              <a:cs typeface="Arial"/>
            </a:defRPr>
          </a:pPr>
          <a:endParaRPr lang="en-US"/>
        </a:p>
      </c:txPr>
    </c:legend>
    <c:plotVisOnly val="1"/>
    <c:dispBlanksAs val="gap"/>
    <c:showDLblsOverMax val="0"/>
  </c:chart>
  <c:spPr>
    <a:noFill/>
    <a:ln>
      <a:noFill/>
    </a:ln>
  </c:spPr>
  <c:txPr>
    <a:bodyPr/>
    <a:lstStyle/>
    <a:p>
      <a:pPr>
        <a:defRPr sz="1319" b="0" i="0" u="none" strike="noStrike" baseline="0">
          <a:solidFill>
            <a:srgbClr val="000000"/>
          </a:solidFill>
          <a:latin typeface="Arial"/>
          <a:ea typeface="Arial"/>
          <a:cs typeface="Arial"/>
        </a:defRPr>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565275908479183E-2"/>
          <c:y val="6.2130177514792904E-2"/>
          <c:w val="0.8788694481830478"/>
          <c:h val="0.75443786982248517"/>
        </c:manualLayout>
      </c:layout>
      <c:barChart>
        <c:barDir val="col"/>
        <c:grouping val="clustered"/>
        <c:varyColors val="0"/>
        <c:ser>
          <c:idx val="0"/>
          <c:order val="0"/>
          <c:tx>
            <c:strRef>
              <c:f>Sheet1!$B$1</c:f>
              <c:strCache>
                <c:ptCount val="1"/>
                <c:pt idx="0">
                  <c:v>C-30 4QTotal</c:v>
                </c:pt>
              </c:strCache>
            </c:strRef>
          </c:tx>
          <c:spPr>
            <a:solidFill>
              <a:schemeClr val="bg1">
                <a:lumMod val="75000"/>
              </a:schemeClr>
            </a:solidFill>
            <a:ln w="33503">
              <a:noFill/>
            </a:ln>
          </c:spPr>
          <c:invertIfNegative val="0"/>
          <c:dPt>
            <c:idx val="0"/>
            <c:invertIfNegative val="0"/>
            <c:bubble3D val="0"/>
            <c:extLst>
              <c:ext xmlns:c16="http://schemas.microsoft.com/office/drawing/2014/chart" uri="{C3380CC4-5D6E-409C-BE32-E72D297353CC}">
                <c16:uniqueId val="{00000000-B920-4053-BC49-E9614FFAE071}"/>
              </c:ext>
            </c:extLst>
          </c:dPt>
          <c:dPt>
            <c:idx val="1"/>
            <c:invertIfNegative val="0"/>
            <c:bubble3D val="0"/>
            <c:extLst>
              <c:ext xmlns:c16="http://schemas.microsoft.com/office/drawing/2014/chart" uri="{C3380CC4-5D6E-409C-BE32-E72D297353CC}">
                <c16:uniqueId val="{00000001-B920-4053-BC49-E9614FFAE071}"/>
              </c:ext>
            </c:extLst>
          </c:dPt>
          <c:dPt>
            <c:idx val="2"/>
            <c:invertIfNegative val="0"/>
            <c:bubble3D val="0"/>
            <c:extLst>
              <c:ext xmlns:c16="http://schemas.microsoft.com/office/drawing/2014/chart" uri="{C3380CC4-5D6E-409C-BE32-E72D297353CC}">
                <c16:uniqueId val="{00000002-B920-4053-BC49-E9614FFAE071}"/>
              </c:ext>
            </c:extLst>
          </c:dPt>
          <c:dPt>
            <c:idx val="3"/>
            <c:invertIfNegative val="0"/>
            <c:bubble3D val="0"/>
            <c:extLst>
              <c:ext xmlns:c16="http://schemas.microsoft.com/office/drawing/2014/chart" uri="{C3380CC4-5D6E-409C-BE32-E72D297353CC}">
                <c16:uniqueId val="{00000003-B920-4053-BC49-E9614FFAE071}"/>
              </c:ext>
            </c:extLst>
          </c:dPt>
          <c:dPt>
            <c:idx val="4"/>
            <c:invertIfNegative val="0"/>
            <c:bubble3D val="0"/>
            <c:extLst>
              <c:ext xmlns:c16="http://schemas.microsoft.com/office/drawing/2014/chart" uri="{C3380CC4-5D6E-409C-BE32-E72D297353CC}">
                <c16:uniqueId val="{00000004-B920-4053-BC49-E9614FFAE071}"/>
              </c:ext>
            </c:extLst>
          </c:dPt>
          <c:dPt>
            <c:idx val="5"/>
            <c:invertIfNegative val="0"/>
            <c:bubble3D val="0"/>
            <c:extLst>
              <c:ext xmlns:c16="http://schemas.microsoft.com/office/drawing/2014/chart" uri="{C3380CC4-5D6E-409C-BE32-E72D297353CC}">
                <c16:uniqueId val="{00000005-B920-4053-BC49-E9614FFAE071}"/>
              </c:ext>
            </c:extLst>
          </c:dPt>
          <c:dPt>
            <c:idx val="6"/>
            <c:invertIfNegative val="0"/>
            <c:bubble3D val="0"/>
            <c:extLst>
              <c:ext xmlns:c16="http://schemas.microsoft.com/office/drawing/2014/chart" uri="{C3380CC4-5D6E-409C-BE32-E72D297353CC}">
                <c16:uniqueId val="{00000006-B920-4053-BC49-E9614FFAE071}"/>
              </c:ext>
            </c:extLst>
          </c:dPt>
          <c:dPt>
            <c:idx val="7"/>
            <c:invertIfNegative val="0"/>
            <c:bubble3D val="0"/>
            <c:extLst>
              <c:ext xmlns:c16="http://schemas.microsoft.com/office/drawing/2014/chart" uri="{C3380CC4-5D6E-409C-BE32-E72D297353CC}">
                <c16:uniqueId val="{00000007-B920-4053-BC49-E9614FFAE071}"/>
              </c:ext>
            </c:extLst>
          </c:dPt>
          <c:dPt>
            <c:idx val="8"/>
            <c:invertIfNegative val="0"/>
            <c:bubble3D val="0"/>
            <c:extLst>
              <c:ext xmlns:c16="http://schemas.microsoft.com/office/drawing/2014/chart" uri="{C3380CC4-5D6E-409C-BE32-E72D297353CC}">
                <c16:uniqueId val="{00000008-B920-4053-BC49-E9614FFAE071}"/>
              </c:ext>
            </c:extLst>
          </c:dPt>
          <c:dPt>
            <c:idx val="9"/>
            <c:invertIfNegative val="0"/>
            <c:bubble3D val="0"/>
            <c:extLst>
              <c:ext xmlns:c16="http://schemas.microsoft.com/office/drawing/2014/chart" uri="{C3380CC4-5D6E-409C-BE32-E72D297353CC}">
                <c16:uniqueId val="{00000009-B920-4053-BC49-E9614FFAE071}"/>
              </c:ext>
            </c:extLst>
          </c:dPt>
          <c:dPt>
            <c:idx val="10"/>
            <c:invertIfNegative val="0"/>
            <c:bubble3D val="0"/>
            <c:extLst>
              <c:ext xmlns:c16="http://schemas.microsoft.com/office/drawing/2014/chart" uri="{C3380CC4-5D6E-409C-BE32-E72D297353CC}">
                <c16:uniqueId val="{0000000A-B920-4053-BC49-E9614FFAE071}"/>
              </c:ext>
            </c:extLst>
          </c:dPt>
          <c:dPt>
            <c:idx val="11"/>
            <c:invertIfNegative val="0"/>
            <c:bubble3D val="0"/>
            <c:extLst>
              <c:ext xmlns:c16="http://schemas.microsoft.com/office/drawing/2014/chart" uri="{C3380CC4-5D6E-409C-BE32-E72D297353CC}">
                <c16:uniqueId val="{0000000B-B920-4053-BC49-E9614FFAE071}"/>
              </c:ext>
            </c:extLst>
          </c:dPt>
          <c:dPt>
            <c:idx val="12"/>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D-B920-4053-BC49-E9614FFAE071}"/>
              </c:ext>
            </c:extLst>
          </c:dPt>
          <c:dPt>
            <c:idx val="13"/>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F-B920-4053-BC49-E9614FFAE071}"/>
              </c:ext>
            </c:extLst>
          </c:dPt>
          <c:dPt>
            <c:idx val="14"/>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1-B920-4053-BC49-E9614FFAE071}"/>
              </c:ext>
            </c:extLst>
          </c:dPt>
          <c:dPt>
            <c:idx val="15"/>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3-B920-4053-BC49-E9614FFAE071}"/>
              </c:ext>
            </c:extLst>
          </c:dPt>
          <c:dLbls>
            <c:numFmt formatCode="\$#,##0.0" sourceLinked="0"/>
            <c:spPr>
              <a:noFill/>
              <a:ln w="33503">
                <a:noFill/>
              </a:ln>
            </c:spPr>
            <c:txPr>
              <a:bodyPr/>
              <a:lstStyle/>
              <a:p>
                <a:pPr>
                  <a:defRPr sz="900" b="0" i="0" u="none" strike="noStrike" baseline="0">
                    <a:solidFill>
                      <a:srgbClr val="000000"/>
                    </a:solidFill>
                    <a:latin typeface="Arial"/>
                    <a:ea typeface="Arial"/>
                    <a:cs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3</c:v>
                </c:pt>
                <c:pt idx="1">
                  <c:v>4</c:v>
                </c:pt>
                <c:pt idx="2">
                  <c:v>2011-1</c:v>
                </c:pt>
                <c:pt idx="3">
                  <c:v>2</c:v>
                </c:pt>
                <c:pt idx="4">
                  <c:v>3</c:v>
                </c:pt>
                <c:pt idx="5">
                  <c:v>4</c:v>
                </c:pt>
                <c:pt idx="6">
                  <c:v>2012-1</c:v>
                </c:pt>
                <c:pt idx="7">
                  <c:v>2</c:v>
                </c:pt>
                <c:pt idx="8">
                  <c:v>3</c:v>
                </c:pt>
                <c:pt idx="9">
                  <c:v>4</c:v>
                </c:pt>
                <c:pt idx="10">
                  <c:v>2013-1</c:v>
                </c:pt>
                <c:pt idx="11">
                  <c:v>2</c:v>
                </c:pt>
                <c:pt idx="12">
                  <c:v>3</c:v>
                </c:pt>
                <c:pt idx="13">
                  <c:v>4</c:v>
                </c:pt>
                <c:pt idx="14">
                  <c:v>2014-1</c:v>
                </c:pt>
                <c:pt idx="15">
                  <c:v>2</c:v>
                </c:pt>
              </c:strCache>
            </c:strRef>
          </c:cat>
          <c:val>
            <c:numRef>
              <c:f>Sheet1!$B$2:$B$17</c:f>
              <c:numCache>
                <c:formatCode>0.0</c:formatCode>
                <c:ptCount val="16"/>
                <c:pt idx="0">
                  <c:v>112.295</c:v>
                </c:pt>
                <c:pt idx="1">
                  <c:v>111.563</c:v>
                </c:pt>
                <c:pt idx="2">
                  <c:v>111.437</c:v>
                </c:pt>
                <c:pt idx="3">
                  <c:v>114.666</c:v>
                </c:pt>
                <c:pt idx="4">
                  <c:v>119.411</c:v>
                </c:pt>
                <c:pt idx="5">
                  <c:v>120.916</c:v>
                </c:pt>
                <c:pt idx="6">
                  <c:v>121.506</c:v>
                </c:pt>
                <c:pt idx="7">
                  <c:v>123.148</c:v>
                </c:pt>
                <c:pt idx="8">
                  <c:v>126.786</c:v>
                </c:pt>
                <c:pt idx="9">
                  <c:v>126.011</c:v>
                </c:pt>
                <c:pt idx="10">
                  <c:v>126.967</c:v>
                </c:pt>
                <c:pt idx="11">
                  <c:v>128.38200000000001</c:v>
                </c:pt>
                <c:pt idx="12">
                  <c:v>139.98322142444582</c:v>
                </c:pt>
                <c:pt idx="13">
                  <c:v>146.07865386078112</c:v>
                </c:pt>
                <c:pt idx="14">
                  <c:v>148.92710291907645</c:v>
                </c:pt>
                <c:pt idx="15">
                  <c:v>147.88634266760721</c:v>
                </c:pt>
              </c:numCache>
            </c:numRef>
          </c:val>
          <c:extLst>
            <c:ext xmlns:c16="http://schemas.microsoft.com/office/drawing/2014/chart" uri="{C3380CC4-5D6E-409C-BE32-E72D297353CC}">
              <c16:uniqueId val="{00000014-B920-4053-BC49-E9614FFAE071}"/>
            </c:ext>
          </c:extLst>
        </c:ser>
        <c:dLbls>
          <c:showLegendKey val="0"/>
          <c:showVal val="0"/>
          <c:showCatName val="0"/>
          <c:showSerName val="0"/>
          <c:showPercent val="0"/>
          <c:showBubbleSize val="0"/>
        </c:dLbls>
        <c:gapWidth val="50"/>
        <c:axId val="409635648"/>
        <c:axId val="409636040"/>
      </c:barChart>
      <c:lineChart>
        <c:grouping val="standard"/>
        <c:varyColors val="0"/>
        <c:ser>
          <c:idx val="1"/>
          <c:order val="1"/>
          <c:tx>
            <c:strRef>
              <c:f>Sheet1!$C$1</c:f>
              <c:strCache>
                <c:ptCount val="1"/>
                <c:pt idx="0">
                  <c:v>US Census Bureau</c:v>
                </c:pt>
              </c:strCache>
            </c:strRef>
          </c:tx>
          <c:spPr>
            <a:ln w="33503">
              <a:solidFill>
                <a:srgbClr val="000000"/>
              </a:solidFill>
              <a:prstDash val="solid"/>
            </a:ln>
          </c:spPr>
          <c:marker>
            <c:symbol val="circle"/>
            <c:size val="7"/>
            <c:spPr>
              <a:solidFill>
                <a:srgbClr val="000000"/>
              </a:solidFill>
              <a:ln>
                <a:solidFill>
                  <a:srgbClr val="FFFFFF"/>
                </a:solidFill>
                <a:prstDash val="solid"/>
              </a:ln>
            </c:spPr>
          </c:marker>
          <c:dPt>
            <c:idx val="12"/>
            <c:marker>
              <c:symbol val="none"/>
            </c:marker>
            <c:bubble3D val="0"/>
            <c:extLst>
              <c:ext xmlns:c16="http://schemas.microsoft.com/office/drawing/2014/chart" uri="{C3380CC4-5D6E-409C-BE32-E72D297353CC}">
                <c16:uniqueId val="{00000015-B920-4053-BC49-E9614FFAE071}"/>
              </c:ext>
            </c:extLst>
          </c:dPt>
          <c:dPt>
            <c:idx val="13"/>
            <c:marker>
              <c:symbol val="none"/>
            </c:marker>
            <c:bubble3D val="0"/>
            <c:extLst>
              <c:ext xmlns:c16="http://schemas.microsoft.com/office/drawing/2014/chart" uri="{C3380CC4-5D6E-409C-BE32-E72D297353CC}">
                <c16:uniqueId val="{00000016-B920-4053-BC49-E9614FFAE071}"/>
              </c:ext>
            </c:extLst>
          </c:dPt>
          <c:dPt>
            <c:idx val="14"/>
            <c:marker>
              <c:symbol val="none"/>
            </c:marker>
            <c:bubble3D val="0"/>
            <c:extLst>
              <c:ext xmlns:c16="http://schemas.microsoft.com/office/drawing/2014/chart" uri="{C3380CC4-5D6E-409C-BE32-E72D297353CC}">
                <c16:uniqueId val="{00000017-B920-4053-BC49-E9614FFAE071}"/>
              </c:ext>
            </c:extLst>
          </c:dPt>
          <c:dPt>
            <c:idx val="15"/>
            <c:marker>
              <c:symbol val="none"/>
            </c:marker>
            <c:bubble3D val="0"/>
            <c:extLst>
              <c:ext xmlns:c16="http://schemas.microsoft.com/office/drawing/2014/chart" uri="{C3380CC4-5D6E-409C-BE32-E72D297353CC}">
                <c16:uniqueId val="{00000018-B920-4053-BC49-E9614FFAE071}"/>
              </c:ext>
            </c:extLst>
          </c:dPt>
          <c:cat>
            <c:strRef>
              <c:f>Sheet1!$A$2:$A$17</c:f>
              <c:strCache>
                <c:ptCount val="16"/>
                <c:pt idx="0">
                  <c:v>3</c:v>
                </c:pt>
                <c:pt idx="1">
                  <c:v>4</c:v>
                </c:pt>
                <c:pt idx="2">
                  <c:v>2011-1</c:v>
                </c:pt>
                <c:pt idx="3">
                  <c:v>2</c:v>
                </c:pt>
                <c:pt idx="4">
                  <c:v>3</c:v>
                </c:pt>
                <c:pt idx="5">
                  <c:v>4</c:v>
                </c:pt>
                <c:pt idx="6">
                  <c:v>2012-1</c:v>
                </c:pt>
                <c:pt idx="7">
                  <c:v>2</c:v>
                </c:pt>
                <c:pt idx="8">
                  <c:v>3</c:v>
                </c:pt>
                <c:pt idx="9">
                  <c:v>4</c:v>
                </c:pt>
                <c:pt idx="10">
                  <c:v>2013-1</c:v>
                </c:pt>
                <c:pt idx="11">
                  <c:v>2</c:v>
                </c:pt>
                <c:pt idx="12">
                  <c:v>3</c:v>
                </c:pt>
                <c:pt idx="13">
                  <c:v>4</c:v>
                </c:pt>
                <c:pt idx="14">
                  <c:v>2014-1</c:v>
                </c:pt>
                <c:pt idx="15">
                  <c:v>2</c:v>
                </c:pt>
              </c:strCache>
            </c:strRef>
          </c:cat>
          <c:val>
            <c:numRef>
              <c:f>Sheet1!$C$2:$C$17</c:f>
              <c:numCache>
                <c:formatCode>General</c:formatCode>
                <c:ptCount val="16"/>
                <c:pt idx="0">
                  <c:v>4.8409900316768173E-3</c:v>
                </c:pt>
                <c:pt idx="1">
                  <c:v>-4.2662953740149057E-3</c:v>
                </c:pt>
                <c:pt idx="2">
                  <c:v>-1.4790911502077675E-2</c:v>
                </c:pt>
                <c:pt idx="3">
                  <c:v>3.4127900871574468E-3</c:v>
                </c:pt>
                <c:pt idx="4">
                  <c:v>6.3368805378690052E-2</c:v>
                </c:pt>
                <c:pt idx="5">
                  <c:v>8.3836038830078063E-2</c:v>
                </c:pt>
                <c:pt idx="6">
                  <c:v>9.035598589337468E-2</c:v>
                </c:pt>
                <c:pt idx="7">
                  <c:v>7.3971360298606292E-2</c:v>
                </c:pt>
                <c:pt idx="8">
                  <c:v>6.1761479260704633E-2</c:v>
                </c:pt>
                <c:pt idx="9">
                  <c:v>4.2136689933507609E-2</c:v>
                </c:pt>
                <c:pt idx="10">
                  <c:v>4.4944282586868223E-2</c:v>
                </c:pt>
                <c:pt idx="11">
                  <c:v>4.2501705265209244E-2</c:v>
                </c:pt>
                <c:pt idx="12">
                  <c:v>0.10409052596064083</c:v>
                </c:pt>
                <c:pt idx="13">
                  <c:v>0.15925319107681957</c:v>
                </c:pt>
                <c:pt idx="14">
                  <c:v>0.17295913835151211</c:v>
                </c:pt>
                <c:pt idx="15">
                  <c:v>0.15192427807330633</c:v>
                </c:pt>
              </c:numCache>
            </c:numRef>
          </c:val>
          <c:smooth val="1"/>
          <c:extLst>
            <c:ext xmlns:c16="http://schemas.microsoft.com/office/drawing/2014/chart" uri="{C3380CC4-5D6E-409C-BE32-E72D297353CC}">
              <c16:uniqueId val="{00000019-B920-4053-BC49-E9614FFAE071}"/>
            </c:ext>
          </c:extLst>
        </c:ser>
        <c:ser>
          <c:idx val="3"/>
          <c:order val="2"/>
          <c:tx>
            <c:strRef>
              <c:f>Sheet1!$D$1</c:f>
              <c:strCache>
                <c:ptCount val="1"/>
                <c:pt idx="0">
                  <c:v>LIRA</c:v>
                </c:pt>
              </c:strCache>
            </c:strRef>
          </c:tx>
          <c:spPr>
            <a:ln w="33503">
              <a:solidFill>
                <a:srgbClr val="000000"/>
              </a:solidFill>
              <a:prstDash val="solid"/>
            </a:ln>
          </c:spPr>
          <c:marker>
            <c:symbol val="triangle"/>
            <c:size val="7"/>
            <c:spPr>
              <a:solidFill>
                <a:srgbClr val="000000"/>
              </a:solidFill>
              <a:ln>
                <a:solidFill>
                  <a:srgbClr val="000000"/>
                </a:solidFill>
                <a:prstDash val="solid"/>
              </a:ln>
            </c:spPr>
          </c:marker>
          <c:dPt>
            <c:idx val="0"/>
            <c:marker>
              <c:symbol val="none"/>
            </c:marker>
            <c:bubble3D val="0"/>
            <c:extLst>
              <c:ext xmlns:c16="http://schemas.microsoft.com/office/drawing/2014/chart" uri="{C3380CC4-5D6E-409C-BE32-E72D297353CC}">
                <c16:uniqueId val="{0000001A-B920-4053-BC49-E9614FFAE071}"/>
              </c:ext>
            </c:extLst>
          </c:dPt>
          <c:dPt>
            <c:idx val="1"/>
            <c:marker>
              <c:symbol val="none"/>
            </c:marker>
            <c:bubble3D val="0"/>
            <c:extLst>
              <c:ext xmlns:c16="http://schemas.microsoft.com/office/drawing/2014/chart" uri="{C3380CC4-5D6E-409C-BE32-E72D297353CC}">
                <c16:uniqueId val="{0000001B-B920-4053-BC49-E9614FFAE071}"/>
              </c:ext>
            </c:extLst>
          </c:dPt>
          <c:dPt>
            <c:idx val="2"/>
            <c:marker>
              <c:symbol val="none"/>
            </c:marker>
            <c:bubble3D val="0"/>
            <c:extLst>
              <c:ext xmlns:c16="http://schemas.microsoft.com/office/drawing/2014/chart" uri="{C3380CC4-5D6E-409C-BE32-E72D297353CC}">
                <c16:uniqueId val="{0000001C-B920-4053-BC49-E9614FFAE071}"/>
              </c:ext>
            </c:extLst>
          </c:dPt>
          <c:dPt>
            <c:idx val="3"/>
            <c:marker>
              <c:symbol val="none"/>
            </c:marker>
            <c:bubble3D val="0"/>
            <c:extLst>
              <c:ext xmlns:c16="http://schemas.microsoft.com/office/drawing/2014/chart" uri="{C3380CC4-5D6E-409C-BE32-E72D297353CC}">
                <c16:uniqueId val="{0000001D-B920-4053-BC49-E9614FFAE071}"/>
              </c:ext>
            </c:extLst>
          </c:dPt>
          <c:dPt>
            <c:idx val="4"/>
            <c:marker>
              <c:symbol val="none"/>
            </c:marker>
            <c:bubble3D val="0"/>
            <c:extLst>
              <c:ext xmlns:c16="http://schemas.microsoft.com/office/drawing/2014/chart" uri="{C3380CC4-5D6E-409C-BE32-E72D297353CC}">
                <c16:uniqueId val="{0000001E-B920-4053-BC49-E9614FFAE071}"/>
              </c:ext>
            </c:extLst>
          </c:dPt>
          <c:dPt>
            <c:idx val="5"/>
            <c:marker>
              <c:symbol val="none"/>
            </c:marker>
            <c:bubble3D val="0"/>
            <c:extLst>
              <c:ext xmlns:c16="http://schemas.microsoft.com/office/drawing/2014/chart" uri="{C3380CC4-5D6E-409C-BE32-E72D297353CC}">
                <c16:uniqueId val="{0000001F-B920-4053-BC49-E9614FFAE071}"/>
              </c:ext>
            </c:extLst>
          </c:dPt>
          <c:dPt>
            <c:idx val="6"/>
            <c:marker>
              <c:symbol val="none"/>
            </c:marker>
            <c:bubble3D val="0"/>
            <c:extLst>
              <c:ext xmlns:c16="http://schemas.microsoft.com/office/drawing/2014/chart" uri="{C3380CC4-5D6E-409C-BE32-E72D297353CC}">
                <c16:uniqueId val="{00000020-B920-4053-BC49-E9614FFAE071}"/>
              </c:ext>
            </c:extLst>
          </c:dPt>
          <c:dPt>
            <c:idx val="7"/>
            <c:marker>
              <c:symbol val="none"/>
            </c:marker>
            <c:bubble3D val="0"/>
            <c:extLst>
              <c:ext xmlns:c16="http://schemas.microsoft.com/office/drawing/2014/chart" uri="{C3380CC4-5D6E-409C-BE32-E72D297353CC}">
                <c16:uniqueId val="{00000021-B920-4053-BC49-E9614FFAE071}"/>
              </c:ext>
            </c:extLst>
          </c:dPt>
          <c:dPt>
            <c:idx val="8"/>
            <c:marker>
              <c:symbol val="none"/>
            </c:marker>
            <c:bubble3D val="0"/>
            <c:extLst>
              <c:ext xmlns:c16="http://schemas.microsoft.com/office/drawing/2014/chart" uri="{C3380CC4-5D6E-409C-BE32-E72D297353CC}">
                <c16:uniqueId val="{00000022-B920-4053-BC49-E9614FFAE071}"/>
              </c:ext>
            </c:extLst>
          </c:dPt>
          <c:dPt>
            <c:idx val="9"/>
            <c:marker>
              <c:symbol val="none"/>
            </c:marker>
            <c:bubble3D val="0"/>
            <c:extLst>
              <c:ext xmlns:c16="http://schemas.microsoft.com/office/drawing/2014/chart" uri="{C3380CC4-5D6E-409C-BE32-E72D297353CC}">
                <c16:uniqueId val="{00000023-B920-4053-BC49-E9614FFAE071}"/>
              </c:ext>
            </c:extLst>
          </c:dPt>
          <c:dPt>
            <c:idx val="10"/>
            <c:marker>
              <c:symbol val="none"/>
            </c:marker>
            <c:bubble3D val="0"/>
            <c:extLst>
              <c:ext xmlns:c16="http://schemas.microsoft.com/office/drawing/2014/chart" uri="{C3380CC4-5D6E-409C-BE32-E72D297353CC}">
                <c16:uniqueId val="{00000024-B920-4053-BC49-E9614FFAE071}"/>
              </c:ext>
            </c:extLst>
          </c:dPt>
          <c:dPt>
            <c:idx val="11"/>
            <c:marker>
              <c:symbol val="none"/>
            </c:marker>
            <c:bubble3D val="0"/>
            <c:extLst>
              <c:ext xmlns:c16="http://schemas.microsoft.com/office/drawing/2014/chart" uri="{C3380CC4-5D6E-409C-BE32-E72D297353CC}">
                <c16:uniqueId val="{00000025-B920-4053-BC49-E9614FFAE071}"/>
              </c:ext>
            </c:extLst>
          </c:dPt>
          <c:dLbls>
            <c:numFmt formatCode="0.0%" sourceLinked="0"/>
            <c:spPr>
              <a:noFill/>
              <a:ln w="33503">
                <a:noFill/>
              </a:ln>
            </c:spPr>
            <c:txPr>
              <a:bodyPr/>
              <a:lstStyle/>
              <a:p>
                <a:pPr>
                  <a:defRPr sz="1000" b="1" i="0" u="none" strike="noStrike" baseline="0">
                    <a:solidFill>
                      <a:srgbClr val="000000"/>
                    </a:solidFill>
                    <a:latin typeface="Arial"/>
                    <a:ea typeface="Arial"/>
                    <a:cs typeface="Aria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3</c:v>
                </c:pt>
                <c:pt idx="1">
                  <c:v>4</c:v>
                </c:pt>
                <c:pt idx="2">
                  <c:v>2011-1</c:v>
                </c:pt>
                <c:pt idx="3">
                  <c:v>2</c:v>
                </c:pt>
                <c:pt idx="4">
                  <c:v>3</c:v>
                </c:pt>
                <c:pt idx="5">
                  <c:v>4</c:v>
                </c:pt>
                <c:pt idx="6">
                  <c:v>2012-1</c:v>
                </c:pt>
                <c:pt idx="7">
                  <c:v>2</c:v>
                </c:pt>
                <c:pt idx="8">
                  <c:v>3</c:v>
                </c:pt>
                <c:pt idx="9">
                  <c:v>4</c:v>
                </c:pt>
                <c:pt idx="10">
                  <c:v>2013-1</c:v>
                </c:pt>
                <c:pt idx="11">
                  <c:v>2</c:v>
                </c:pt>
                <c:pt idx="12">
                  <c:v>3</c:v>
                </c:pt>
                <c:pt idx="13">
                  <c:v>4</c:v>
                </c:pt>
                <c:pt idx="14">
                  <c:v>2014-1</c:v>
                </c:pt>
                <c:pt idx="15">
                  <c:v>2</c:v>
                </c:pt>
              </c:strCache>
            </c:strRef>
          </c:cat>
          <c:val>
            <c:numRef>
              <c:f>Sheet1!$D$2:$D$17</c:f>
              <c:numCache>
                <c:formatCode>General</c:formatCode>
                <c:ptCount val="16"/>
                <c:pt idx="0">
                  <c:v>4.8409900316768173E-3</c:v>
                </c:pt>
                <c:pt idx="1">
                  <c:v>-4.2662953740149057E-3</c:v>
                </c:pt>
                <c:pt idx="2">
                  <c:v>-1.4790911502077675E-2</c:v>
                </c:pt>
                <c:pt idx="3">
                  <c:v>3.4127900871574468E-3</c:v>
                </c:pt>
                <c:pt idx="4">
                  <c:v>6.3368805378690052E-2</c:v>
                </c:pt>
                <c:pt idx="5">
                  <c:v>8.3836038830078063E-2</c:v>
                </c:pt>
                <c:pt idx="6">
                  <c:v>9.035598589337468E-2</c:v>
                </c:pt>
                <c:pt idx="7">
                  <c:v>7.3971360298606292E-2</c:v>
                </c:pt>
                <c:pt idx="8">
                  <c:v>6.1761479260704633E-2</c:v>
                </c:pt>
                <c:pt idx="9">
                  <c:v>4.2136689933507609E-2</c:v>
                </c:pt>
                <c:pt idx="10">
                  <c:v>4.4944282586868223E-2</c:v>
                </c:pt>
                <c:pt idx="11">
                  <c:v>4.2501705265209244E-2</c:v>
                </c:pt>
                <c:pt idx="12">
                  <c:v>0.10409052596064083</c:v>
                </c:pt>
                <c:pt idx="13">
                  <c:v>0.15925319107681957</c:v>
                </c:pt>
                <c:pt idx="14">
                  <c:v>0.17295913835151211</c:v>
                </c:pt>
                <c:pt idx="15">
                  <c:v>0.15192427807330633</c:v>
                </c:pt>
              </c:numCache>
            </c:numRef>
          </c:val>
          <c:smooth val="1"/>
          <c:extLst>
            <c:ext xmlns:c16="http://schemas.microsoft.com/office/drawing/2014/chart" uri="{C3380CC4-5D6E-409C-BE32-E72D297353CC}">
              <c16:uniqueId val="{00000026-B920-4053-BC49-E9614FFAE071}"/>
            </c:ext>
          </c:extLst>
        </c:ser>
        <c:dLbls>
          <c:showLegendKey val="0"/>
          <c:showVal val="0"/>
          <c:showCatName val="0"/>
          <c:showSerName val="0"/>
          <c:showPercent val="0"/>
          <c:showBubbleSize val="0"/>
        </c:dLbls>
        <c:marker val="1"/>
        <c:smooth val="0"/>
        <c:axId val="410197944"/>
        <c:axId val="410198336"/>
      </c:lineChart>
      <c:catAx>
        <c:axId val="409635648"/>
        <c:scaling>
          <c:orientation val="minMax"/>
        </c:scaling>
        <c:delete val="0"/>
        <c:axPos val="b"/>
        <c:numFmt formatCode="General" sourceLinked="1"/>
        <c:majorTickMark val="cross"/>
        <c:minorTickMark val="none"/>
        <c:tickLblPos val="nextTo"/>
        <c:spPr>
          <a:ln w="4188">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409636040"/>
        <c:crosses val="autoZero"/>
        <c:auto val="0"/>
        <c:lblAlgn val="ctr"/>
        <c:lblOffset val="100"/>
        <c:tickLblSkip val="1"/>
        <c:tickMarkSkip val="1"/>
        <c:noMultiLvlLbl val="0"/>
      </c:catAx>
      <c:valAx>
        <c:axId val="409636040"/>
        <c:scaling>
          <c:orientation val="minMax"/>
          <c:max val="180"/>
          <c:min val="100"/>
        </c:scaling>
        <c:delete val="0"/>
        <c:axPos val="l"/>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9635648"/>
        <c:crosses val="autoZero"/>
        <c:crossBetween val="between"/>
        <c:majorUnit val="10"/>
        <c:minorUnit val="5"/>
      </c:valAx>
      <c:catAx>
        <c:axId val="410197944"/>
        <c:scaling>
          <c:orientation val="minMax"/>
        </c:scaling>
        <c:delete val="1"/>
        <c:axPos val="b"/>
        <c:numFmt formatCode="General" sourceLinked="1"/>
        <c:majorTickMark val="out"/>
        <c:minorTickMark val="none"/>
        <c:tickLblPos val="none"/>
        <c:crossAx val="410198336"/>
        <c:crosses val="autoZero"/>
        <c:auto val="0"/>
        <c:lblAlgn val="ctr"/>
        <c:lblOffset val="100"/>
        <c:noMultiLvlLbl val="0"/>
      </c:catAx>
      <c:valAx>
        <c:axId val="410198336"/>
        <c:scaling>
          <c:orientation val="minMax"/>
          <c:max val="0.25"/>
          <c:min val="-0.2"/>
        </c:scaling>
        <c:delete val="0"/>
        <c:axPos val="r"/>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10197944"/>
        <c:crosses val="max"/>
        <c:crossBetween val="between"/>
      </c:valAx>
      <c:spPr>
        <a:noFill/>
        <a:ln w="33503">
          <a:noFill/>
        </a:ln>
      </c:spPr>
    </c:plotArea>
    <c:legend>
      <c:legendPos val="b"/>
      <c:legendEntry>
        <c:idx val="0"/>
        <c:delete val="1"/>
      </c:legendEntry>
      <c:layout>
        <c:manualLayout>
          <c:xMode val="edge"/>
          <c:yMode val="edge"/>
          <c:x val="5.7873485868102509E-2"/>
          <c:y val="0.92899408284023666"/>
          <c:w val="0.87213997308210534"/>
          <c:h val="6.5088757396449842E-2"/>
        </c:manualLayout>
      </c:layout>
      <c:overlay val="0"/>
      <c:spPr>
        <a:noFill/>
        <a:ln w="33503">
          <a:noFill/>
        </a:ln>
      </c:spPr>
      <c:txPr>
        <a:bodyPr/>
        <a:lstStyle/>
        <a:p>
          <a:pPr>
            <a:defRPr sz="1400" b="1" i="0" u="none" strike="noStrike" baseline="0">
              <a:solidFill>
                <a:srgbClr val="000000"/>
              </a:solidFill>
              <a:latin typeface="Arial"/>
              <a:ea typeface="Arial"/>
              <a:cs typeface="Arial"/>
            </a:defRPr>
          </a:pPr>
          <a:endParaRPr lang="en-US"/>
        </a:p>
      </c:txPr>
    </c:legend>
    <c:plotVisOnly val="1"/>
    <c:dispBlanksAs val="gap"/>
    <c:showDLblsOverMax val="0"/>
  </c:chart>
  <c:spPr>
    <a:noFill/>
    <a:ln>
      <a:noFill/>
    </a:ln>
  </c:spPr>
  <c:txPr>
    <a:bodyPr/>
    <a:lstStyle/>
    <a:p>
      <a:pPr>
        <a:defRPr sz="1319" b="0" i="0" u="none" strike="noStrike" baseline="0">
          <a:solidFill>
            <a:srgbClr val="000000"/>
          </a:solidFill>
          <a:latin typeface="Arial"/>
          <a:ea typeface="Arial"/>
          <a:cs typeface="Arial"/>
        </a:defRPr>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565275908479183E-2"/>
          <c:y val="6.2130177514792904E-2"/>
          <c:w val="0.8788694481830478"/>
          <c:h val="0.75443786982248517"/>
        </c:manualLayout>
      </c:layout>
      <c:barChart>
        <c:barDir val="col"/>
        <c:grouping val="clustered"/>
        <c:varyColors val="0"/>
        <c:ser>
          <c:idx val="0"/>
          <c:order val="0"/>
          <c:tx>
            <c:strRef>
              <c:f>Sheet1!$B$1</c:f>
              <c:strCache>
                <c:ptCount val="1"/>
                <c:pt idx="0">
                  <c:v>C-30 4QTotal</c:v>
                </c:pt>
              </c:strCache>
            </c:strRef>
          </c:tx>
          <c:spPr>
            <a:solidFill>
              <a:schemeClr val="bg1">
                <a:lumMod val="75000"/>
              </a:schemeClr>
            </a:solidFill>
            <a:ln w="33503">
              <a:noFill/>
            </a:ln>
          </c:spPr>
          <c:invertIfNegative val="0"/>
          <c:dPt>
            <c:idx val="0"/>
            <c:invertIfNegative val="0"/>
            <c:bubble3D val="0"/>
            <c:extLst>
              <c:ext xmlns:c16="http://schemas.microsoft.com/office/drawing/2014/chart" uri="{C3380CC4-5D6E-409C-BE32-E72D297353CC}">
                <c16:uniqueId val="{00000000-7B49-4F43-80F2-9B35DAB65572}"/>
              </c:ext>
            </c:extLst>
          </c:dPt>
          <c:dPt>
            <c:idx val="1"/>
            <c:invertIfNegative val="0"/>
            <c:bubble3D val="0"/>
            <c:extLst>
              <c:ext xmlns:c16="http://schemas.microsoft.com/office/drawing/2014/chart" uri="{C3380CC4-5D6E-409C-BE32-E72D297353CC}">
                <c16:uniqueId val="{00000001-7B49-4F43-80F2-9B35DAB65572}"/>
              </c:ext>
            </c:extLst>
          </c:dPt>
          <c:dPt>
            <c:idx val="2"/>
            <c:invertIfNegative val="0"/>
            <c:bubble3D val="0"/>
            <c:extLst>
              <c:ext xmlns:c16="http://schemas.microsoft.com/office/drawing/2014/chart" uri="{C3380CC4-5D6E-409C-BE32-E72D297353CC}">
                <c16:uniqueId val="{00000002-7B49-4F43-80F2-9B35DAB65572}"/>
              </c:ext>
            </c:extLst>
          </c:dPt>
          <c:dPt>
            <c:idx val="3"/>
            <c:invertIfNegative val="0"/>
            <c:bubble3D val="0"/>
            <c:extLst>
              <c:ext xmlns:c16="http://schemas.microsoft.com/office/drawing/2014/chart" uri="{C3380CC4-5D6E-409C-BE32-E72D297353CC}">
                <c16:uniqueId val="{00000003-7B49-4F43-80F2-9B35DAB65572}"/>
              </c:ext>
            </c:extLst>
          </c:dPt>
          <c:dPt>
            <c:idx val="4"/>
            <c:invertIfNegative val="0"/>
            <c:bubble3D val="0"/>
            <c:extLst>
              <c:ext xmlns:c16="http://schemas.microsoft.com/office/drawing/2014/chart" uri="{C3380CC4-5D6E-409C-BE32-E72D297353CC}">
                <c16:uniqueId val="{00000004-7B49-4F43-80F2-9B35DAB65572}"/>
              </c:ext>
            </c:extLst>
          </c:dPt>
          <c:dPt>
            <c:idx val="5"/>
            <c:invertIfNegative val="0"/>
            <c:bubble3D val="0"/>
            <c:extLst>
              <c:ext xmlns:c16="http://schemas.microsoft.com/office/drawing/2014/chart" uri="{C3380CC4-5D6E-409C-BE32-E72D297353CC}">
                <c16:uniqueId val="{00000005-7B49-4F43-80F2-9B35DAB65572}"/>
              </c:ext>
            </c:extLst>
          </c:dPt>
          <c:dPt>
            <c:idx val="6"/>
            <c:invertIfNegative val="0"/>
            <c:bubble3D val="0"/>
            <c:extLst>
              <c:ext xmlns:c16="http://schemas.microsoft.com/office/drawing/2014/chart" uri="{C3380CC4-5D6E-409C-BE32-E72D297353CC}">
                <c16:uniqueId val="{00000006-7B49-4F43-80F2-9B35DAB65572}"/>
              </c:ext>
            </c:extLst>
          </c:dPt>
          <c:dPt>
            <c:idx val="7"/>
            <c:invertIfNegative val="0"/>
            <c:bubble3D val="0"/>
            <c:extLst>
              <c:ext xmlns:c16="http://schemas.microsoft.com/office/drawing/2014/chart" uri="{C3380CC4-5D6E-409C-BE32-E72D297353CC}">
                <c16:uniqueId val="{00000007-7B49-4F43-80F2-9B35DAB65572}"/>
              </c:ext>
            </c:extLst>
          </c:dPt>
          <c:dPt>
            <c:idx val="8"/>
            <c:invertIfNegative val="0"/>
            <c:bubble3D val="0"/>
            <c:extLst>
              <c:ext xmlns:c16="http://schemas.microsoft.com/office/drawing/2014/chart" uri="{C3380CC4-5D6E-409C-BE32-E72D297353CC}">
                <c16:uniqueId val="{00000008-7B49-4F43-80F2-9B35DAB65572}"/>
              </c:ext>
            </c:extLst>
          </c:dPt>
          <c:dPt>
            <c:idx val="9"/>
            <c:invertIfNegative val="0"/>
            <c:bubble3D val="0"/>
            <c:extLst>
              <c:ext xmlns:c16="http://schemas.microsoft.com/office/drawing/2014/chart" uri="{C3380CC4-5D6E-409C-BE32-E72D297353CC}">
                <c16:uniqueId val="{00000009-7B49-4F43-80F2-9B35DAB65572}"/>
              </c:ext>
            </c:extLst>
          </c:dPt>
          <c:dPt>
            <c:idx val="10"/>
            <c:invertIfNegative val="0"/>
            <c:bubble3D val="0"/>
            <c:extLst>
              <c:ext xmlns:c16="http://schemas.microsoft.com/office/drawing/2014/chart" uri="{C3380CC4-5D6E-409C-BE32-E72D297353CC}">
                <c16:uniqueId val="{0000000A-7B49-4F43-80F2-9B35DAB65572}"/>
              </c:ext>
            </c:extLst>
          </c:dPt>
          <c:dPt>
            <c:idx val="11"/>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C-7B49-4F43-80F2-9B35DAB65572}"/>
              </c:ext>
            </c:extLst>
          </c:dPt>
          <c:dPt>
            <c:idx val="12"/>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E-7B49-4F43-80F2-9B35DAB65572}"/>
              </c:ext>
            </c:extLst>
          </c:dPt>
          <c:dPt>
            <c:idx val="13"/>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0-7B49-4F43-80F2-9B35DAB65572}"/>
              </c:ext>
            </c:extLst>
          </c:dPt>
          <c:dPt>
            <c:idx val="14"/>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2-7B49-4F43-80F2-9B35DAB65572}"/>
              </c:ext>
            </c:extLst>
          </c:dPt>
          <c:dPt>
            <c:idx val="15"/>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4-7B49-4F43-80F2-9B35DAB65572}"/>
              </c:ext>
            </c:extLst>
          </c:dPt>
          <c:dLbls>
            <c:numFmt formatCode="\$#,##0.0" sourceLinked="0"/>
            <c:spPr>
              <a:noFill/>
              <a:ln w="33503">
                <a:noFill/>
              </a:ln>
            </c:spPr>
            <c:txPr>
              <a:bodyPr/>
              <a:lstStyle/>
              <a:p>
                <a:pPr>
                  <a:defRPr sz="900" b="0" i="0" u="none" strike="noStrike" baseline="0">
                    <a:solidFill>
                      <a:srgbClr val="000000"/>
                    </a:solidFill>
                    <a:latin typeface="Arial"/>
                    <a:ea typeface="Arial"/>
                    <a:cs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4</c:v>
                </c:pt>
                <c:pt idx="1">
                  <c:v>2011-1</c:v>
                </c:pt>
                <c:pt idx="2">
                  <c:v>2</c:v>
                </c:pt>
                <c:pt idx="3">
                  <c:v>3</c:v>
                </c:pt>
                <c:pt idx="4">
                  <c:v>4</c:v>
                </c:pt>
                <c:pt idx="5">
                  <c:v>2012-1</c:v>
                </c:pt>
                <c:pt idx="6">
                  <c:v>2</c:v>
                </c:pt>
                <c:pt idx="7">
                  <c:v>3</c:v>
                </c:pt>
                <c:pt idx="8">
                  <c:v>4</c:v>
                </c:pt>
                <c:pt idx="9">
                  <c:v>2013-1</c:v>
                </c:pt>
                <c:pt idx="10">
                  <c:v>2</c:v>
                </c:pt>
                <c:pt idx="11">
                  <c:v>3</c:v>
                </c:pt>
                <c:pt idx="12">
                  <c:v>4</c:v>
                </c:pt>
                <c:pt idx="13">
                  <c:v>2014-1</c:v>
                </c:pt>
                <c:pt idx="14">
                  <c:v>2</c:v>
                </c:pt>
                <c:pt idx="15">
                  <c:v>3</c:v>
                </c:pt>
              </c:strCache>
            </c:strRef>
          </c:cat>
          <c:val>
            <c:numRef>
              <c:f>Sheet1!$B$2:$B$17</c:f>
              <c:numCache>
                <c:formatCode>0.0</c:formatCode>
                <c:ptCount val="16"/>
                <c:pt idx="0">
                  <c:v>111.563</c:v>
                </c:pt>
                <c:pt idx="1">
                  <c:v>111.437</c:v>
                </c:pt>
                <c:pt idx="2">
                  <c:v>114.666</c:v>
                </c:pt>
                <c:pt idx="3">
                  <c:v>119.411</c:v>
                </c:pt>
                <c:pt idx="4">
                  <c:v>120.916</c:v>
                </c:pt>
                <c:pt idx="5">
                  <c:v>121.505</c:v>
                </c:pt>
                <c:pt idx="6">
                  <c:v>123.14700000000001</c:v>
                </c:pt>
                <c:pt idx="7">
                  <c:v>126.785</c:v>
                </c:pt>
                <c:pt idx="8">
                  <c:v>126.009</c:v>
                </c:pt>
                <c:pt idx="9">
                  <c:v>126.96599999999999</c:v>
                </c:pt>
                <c:pt idx="10">
                  <c:v>128.67400000000001</c:v>
                </c:pt>
                <c:pt idx="11">
                  <c:v>139.91673605919345</c:v>
                </c:pt>
                <c:pt idx="12">
                  <c:v>140.4252812305661</c:v>
                </c:pt>
                <c:pt idx="13">
                  <c:v>144.70875891842971</c:v>
                </c:pt>
                <c:pt idx="14">
                  <c:v>147.62200741879781</c:v>
                </c:pt>
                <c:pt idx="15">
                  <c:v>153.78221021037251</c:v>
                </c:pt>
              </c:numCache>
            </c:numRef>
          </c:val>
          <c:extLst>
            <c:ext xmlns:c16="http://schemas.microsoft.com/office/drawing/2014/chart" uri="{C3380CC4-5D6E-409C-BE32-E72D297353CC}">
              <c16:uniqueId val="{00000015-7B49-4F43-80F2-9B35DAB65572}"/>
            </c:ext>
          </c:extLst>
        </c:ser>
        <c:dLbls>
          <c:showLegendKey val="0"/>
          <c:showVal val="0"/>
          <c:showCatName val="0"/>
          <c:showSerName val="0"/>
          <c:showPercent val="0"/>
          <c:showBubbleSize val="0"/>
        </c:dLbls>
        <c:gapWidth val="50"/>
        <c:axId val="410200296"/>
        <c:axId val="410200688"/>
      </c:barChart>
      <c:lineChart>
        <c:grouping val="standard"/>
        <c:varyColors val="0"/>
        <c:ser>
          <c:idx val="1"/>
          <c:order val="1"/>
          <c:tx>
            <c:strRef>
              <c:f>Sheet1!$C$1</c:f>
              <c:strCache>
                <c:ptCount val="1"/>
                <c:pt idx="0">
                  <c:v>US Census Bureau</c:v>
                </c:pt>
              </c:strCache>
            </c:strRef>
          </c:tx>
          <c:spPr>
            <a:ln w="33503">
              <a:solidFill>
                <a:srgbClr val="000000"/>
              </a:solidFill>
              <a:prstDash val="solid"/>
            </a:ln>
          </c:spPr>
          <c:marker>
            <c:symbol val="circle"/>
            <c:size val="7"/>
            <c:spPr>
              <a:solidFill>
                <a:srgbClr val="000000"/>
              </a:solidFill>
              <a:ln>
                <a:solidFill>
                  <a:srgbClr val="FFFFFF"/>
                </a:solidFill>
                <a:prstDash val="solid"/>
              </a:ln>
            </c:spPr>
          </c:marker>
          <c:dPt>
            <c:idx val="11"/>
            <c:marker>
              <c:symbol val="none"/>
            </c:marker>
            <c:bubble3D val="0"/>
            <c:extLst>
              <c:ext xmlns:c16="http://schemas.microsoft.com/office/drawing/2014/chart" uri="{C3380CC4-5D6E-409C-BE32-E72D297353CC}">
                <c16:uniqueId val="{00000016-7B49-4F43-80F2-9B35DAB65572}"/>
              </c:ext>
            </c:extLst>
          </c:dPt>
          <c:dPt>
            <c:idx val="12"/>
            <c:marker>
              <c:symbol val="none"/>
            </c:marker>
            <c:bubble3D val="0"/>
            <c:extLst>
              <c:ext xmlns:c16="http://schemas.microsoft.com/office/drawing/2014/chart" uri="{C3380CC4-5D6E-409C-BE32-E72D297353CC}">
                <c16:uniqueId val="{00000017-7B49-4F43-80F2-9B35DAB65572}"/>
              </c:ext>
            </c:extLst>
          </c:dPt>
          <c:dPt>
            <c:idx val="13"/>
            <c:marker>
              <c:symbol val="none"/>
            </c:marker>
            <c:bubble3D val="0"/>
            <c:extLst>
              <c:ext xmlns:c16="http://schemas.microsoft.com/office/drawing/2014/chart" uri="{C3380CC4-5D6E-409C-BE32-E72D297353CC}">
                <c16:uniqueId val="{00000018-7B49-4F43-80F2-9B35DAB65572}"/>
              </c:ext>
            </c:extLst>
          </c:dPt>
          <c:dPt>
            <c:idx val="14"/>
            <c:marker>
              <c:symbol val="none"/>
            </c:marker>
            <c:bubble3D val="0"/>
            <c:extLst>
              <c:ext xmlns:c16="http://schemas.microsoft.com/office/drawing/2014/chart" uri="{C3380CC4-5D6E-409C-BE32-E72D297353CC}">
                <c16:uniqueId val="{00000019-7B49-4F43-80F2-9B35DAB65572}"/>
              </c:ext>
            </c:extLst>
          </c:dPt>
          <c:dPt>
            <c:idx val="15"/>
            <c:marker>
              <c:symbol val="none"/>
            </c:marker>
            <c:bubble3D val="0"/>
            <c:extLst>
              <c:ext xmlns:c16="http://schemas.microsoft.com/office/drawing/2014/chart" uri="{C3380CC4-5D6E-409C-BE32-E72D297353CC}">
                <c16:uniqueId val="{0000001A-7B49-4F43-80F2-9B35DAB65572}"/>
              </c:ext>
            </c:extLst>
          </c:dPt>
          <c:cat>
            <c:strRef>
              <c:f>Sheet1!$A$2:$A$17</c:f>
              <c:strCache>
                <c:ptCount val="16"/>
                <c:pt idx="0">
                  <c:v>4</c:v>
                </c:pt>
                <c:pt idx="1">
                  <c:v>2011-1</c:v>
                </c:pt>
                <c:pt idx="2">
                  <c:v>2</c:v>
                </c:pt>
                <c:pt idx="3">
                  <c:v>3</c:v>
                </c:pt>
                <c:pt idx="4">
                  <c:v>4</c:v>
                </c:pt>
                <c:pt idx="5">
                  <c:v>2012-1</c:v>
                </c:pt>
                <c:pt idx="6">
                  <c:v>2</c:v>
                </c:pt>
                <c:pt idx="7">
                  <c:v>3</c:v>
                </c:pt>
                <c:pt idx="8">
                  <c:v>4</c:v>
                </c:pt>
                <c:pt idx="9">
                  <c:v>2013-1</c:v>
                </c:pt>
                <c:pt idx="10">
                  <c:v>2</c:v>
                </c:pt>
                <c:pt idx="11">
                  <c:v>3</c:v>
                </c:pt>
                <c:pt idx="12">
                  <c:v>4</c:v>
                </c:pt>
                <c:pt idx="13">
                  <c:v>2014-1</c:v>
                </c:pt>
                <c:pt idx="14">
                  <c:v>2</c:v>
                </c:pt>
                <c:pt idx="15">
                  <c:v>3</c:v>
                </c:pt>
              </c:strCache>
            </c:strRef>
          </c:cat>
          <c:val>
            <c:numRef>
              <c:f>Sheet1!$C$2:$C$17</c:f>
              <c:numCache>
                <c:formatCode>General</c:formatCode>
                <c:ptCount val="16"/>
                <c:pt idx="0">
                  <c:v>-4.2662953740149057E-3</c:v>
                </c:pt>
                <c:pt idx="1">
                  <c:v>-1.4790911502077675E-2</c:v>
                </c:pt>
                <c:pt idx="2">
                  <c:v>3.4127900871574468E-3</c:v>
                </c:pt>
                <c:pt idx="3">
                  <c:v>6.3368805378690052E-2</c:v>
                </c:pt>
                <c:pt idx="4">
                  <c:v>8.3836038830078063E-2</c:v>
                </c:pt>
                <c:pt idx="5">
                  <c:v>9.0347012213178646E-2</c:v>
                </c:pt>
                <c:pt idx="6">
                  <c:v>7.3962639317670442E-2</c:v>
                </c:pt>
                <c:pt idx="7">
                  <c:v>6.17531048228388E-2</c:v>
                </c:pt>
                <c:pt idx="8">
                  <c:v>4.2120149525290307E-2</c:v>
                </c:pt>
                <c:pt idx="9">
                  <c:v>4.4944652483436931E-2</c:v>
                </c:pt>
                <c:pt idx="10">
                  <c:v>4.4881320698027638E-2</c:v>
                </c:pt>
                <c:pt idx="11">
                  <c:v>0.10357483976174997</c:v>
                </c:pt>
                <c:pt idx="12">
                  <c:v>0.11440675848999748</c:v>
                </c:pt>
                <c:pt idx="13">
                  <c:v>0.13974417496361013</c:v>
                </c:pt>
                <c:pt idx="14">
                  <c:v>0.14725591353962564</c:v>
                </c:pt>
                <c:pt idx="15">
                  <c:v>9.9098038888736584E-2</c:v>
                </c:pt>
              </c:numCache>
            </c:numRef>
          </c:val>
          <c:smooth val="1"/>
          <c:extLst>
            <c:ext xmlns:c16="http://schemas.microsoft.com/office/drawing/2014/chart" uri="{C3380CC4-5D6E-409C-BE32-E72D297353CC}">
              <c16:uniqueId val="{0000001B-7B49-4F43-80F2-9B35DAB65572}"/>
            </c:ext>
          </c:extLst>
        </c:ser>
        <c:ser>
          <c:idx val="3"/>
          <c:order val="2"/>
          <c:tx>
            <c:strRef>
              <c:f>Sheet1!$D$1</c:f>
              <c:strCache>
                <c:ptCount val="1"/>
                <c:pt idx="0">
                  <c:v>LIRA</c:v>
                </c:pt>
              </c:strCache>
            </c:strRef>
          </c:tx>
          <c:spPr>
            <a:ln w="33503">
              <a:solidFill>
                <a:srgbClr val="000000"/>
              </a:solidFill>
              <a:prstDash val="solid"/>
            </a:ln>
          </c:spPr>
          <c:marker>
            <c:symbol val="triangle"/>
            <c:size val="7"/>
            <c:spPr>
              <a:solidFill>
                <a:srgbClr val="000000"/>
              </a:solidFill>
              <a:ln>
                <a:solidFill>
                  <a:srgbClr val="000000"/>
                </a:solidFill>
                <a:prstDash val="solid"/>
              </a:ln>
            </c:spPr>
          </c:marker>
          <c:dPt>
            <c:idx val="0"/>
            <c:marker>
              <c:symbol val="none"/>
            </c:marker>
            <c:bubble3D val="0"/>
            <c:extLst>
              <c:ext xmlns:c16="http://schemas.microsoft.com/office/drawing/2014/chart" uri="{C3380CC4-5D6E-409C-BE32-E72D297353CC}">
                <c16:uniqueId val="{0000001C-7B49-4F43-80F2-9B35DAB65572}"/>
              </c:ext>
            </c:extLst>
          </c:dPt>
          <c:dPt>
            <c:idx val="1"/>
            <c:marker>
              <c:symbol val="none"/>
            </c:marker>
            <c:bubble3D val="0"/>
            <c:extLst>
              <c:ext xmlns:c16="http://schemas.microsoft.com/office/drawing/2014/chart" uri="{C3380CC4-5D6E-409C-BE32-E72D297353CC}">
                <c16:uniqueId val="{0000001D-7B49-4F43-80F2-9B35DAB65572}"/>
              </c:ext>
            </c:extLst>
          </c:dPt>
          <c:dPt>
            <c:idx val="2"/>
            <c:marker>
              <c:symbol val="none"/>
            </c:marker>
            <c:bubble3D val="0"/>
            <c:extLst>
              <c:ext xmlns:c16="http://schemas.microsoft.com/office/drawing/2014/chart" uri="{C3380CC4-5D6E-409C-BE32-E72D297353CC}">
                <c16:uniqueId val="{0000001E-7B49-4F43-80F2-9B35DAB65572}"/>
              </c:ext>
            </c:extLst>
          </c:dPt>
          <c:dPt>
            <c:idx val="3"/>
            <c:marker>
              <c:symbol val="none"/>
            </c:marker>
            <c:bubble3D val="0"/>
            <c:extLst>
              <c:ext xmlns:c16="http://schemas.microsoft.com/office/drawing/2014/chart" uri="{C3380CC4-5D6E-409C-BE32-E72D297353CC}">
                <c16:uniqueId val="{0000001F-7B49-4F43-80F2-9B35DAB65572}"/>
              </c:ext>
            </c:extLst>
          </c:dPt>
          <c:dPt>
            <c:idx val="4"/>
            <c:marker>
              <c:symbol val="none"/>
            </c:marker>
            <c:bubble3D val="0"/>
            <c:extLst>
              <c:ext xmlns:c16="http://schemas.microsoft.com/office/drawing/2014/chart" uri="{C3380CC4-5D6E-409C-BE32-E72D297353CC}">
                <c16:uniqueId val="{00000020-7B49-4F43-80F2-9B35DAB65572}"/>
              </c:ext>
            </c:extLst>
          </c:dPt>
          <c:dPt>
            <c:idx val="5"/>
            <c:marker>
              <c:symbol val="none"/>
            </c:marker>
            <c:bubble3D val="0"/>
            <c:extLst>
              <c:ext xmlns:c16="http://schemas.microsoft.com/office/drawing/2014/chart" uri="{C3380CC4-5D6E-409C-BE32-E72D297353CC}">
                <c16:uniqueId val="{00000021-7B49-4F43-80F2-9B35DAB65572}"/>
              </c:ext>
            </c:extLst>
          </c:dPt>
          <c:dPt>
            <c:idx val="6"/>
            <c:marker>
              <c:symbol val="none"/>
            </c:marker>
            <c:bubble3D val="0"/>
            <c:extLst>
              <c:ext xmlns:c16="http://schemas.microsoft.com/office/drawing/2014/chart" uri="{C3380CC4-5D6E-409C-BE32-E72D297353CC}">
                <c16:uniqueId val="{00000022-7B49-4F43-80F2-9B35DAB65572}"/>
              </c:ext>
            </c:extLst>
          </c:dPt>
          <c:dPt>
            <c:idx val="7"/>
            <c:marker>
              <c:symbol val="none"/>
            </c:marker>
            <c:bubble3D val="0"/>
            <c:extLst>
              <c:ext xmlns:c16="http://schemas.microsoft.com/office/drawing/2014/chart" uri="{C3380CC4-5D6E-409C-BE32-E72D297353CC}">
                <c16:uniqueId val="{00000023-7B49-4F43-80F2-9B35DAB65572}"/>
              </c:ext>
            </c:extLst>
          </c:dPt>
          <c:dPt>
            <c:idx val="8"/>
            <c:marker>
              <c:symbol val="none"/>
            </c:marker>
            <c:bubble3D val="0"/>
            <c:extLst>
              <c:ext xmlns:c16="http://schemas.microsoft.com/office/drawing/2014/chart" uri="{C3380CC4-5D6E-409C-BE32-E72D297353CC}">
                <c16:uniqueId val="{00000024-7B49-4F43-80F2-9B35DAB65572}"/>
              </c:ext>
            </c:extLst>
          </c:dPt>
          <c:dPt>
            <c:idx val="9"/>
            <c:marker>
              <c:symbol val="none"/>
            </c:marker>
            <c:bubble3D val="0"/>
            <c:extLst>
              <c:ext xmlns:c16="http://schemas.microsoft.com/office/drawing/2014/chart" uri="{C3380CC4-5D6E-409C-BE32-E72D297353CC}">
                <c16:uniqueId val="{00000025-7B49-4F43-80F2-9B35DAB65572}"/>
              </c:ext>
            </c:extLst>
          </c:dPt>
          <c:dPt>
            <c:idx val="10"/>
            <c:marker>
              <c:symbol val="none"/>
            </c:marker>
            <c:bubble3D val="0"/>
            <c:extLst>
              <c:ext xmlns:c16="http://schemas.microsoft.com/office/drawing/2014/chart" uri="{C3380CC4-5D6E-409C-BE32-E72D297353CC}">
                <c16:uniqueId val="{00000026-7B49-4F43-80F2-9B35DAB65572}"/>
              </c:ext>
            </c:extLst>
          </c:dPt>
          <c:dPt>
            <c:idx val="11"/>
            <c:bubble3D val="0"/>
            <c:extLst>
              <c:ext xmlns:c16="http://schemas.microsoft.com/office/drawing/2014/chart" uri="{C3380CC4-5D6E-409C-BE32-E72D297353CC}">
                <c16:uniqueId val="{00000027-7B49-4F43-80F2-9B35DAB65572}"/>
              </c:ext>
            </c:extLst>
          </c:dPt>
          <c:dLbls>
            <c:numFmt formatCode="0.0%" sourceLinked="0"/>
            <c:spPr>
              <a:noFill/>
              <a:ln w="33503">
                <a:noFill/>
              </a:ln>
            </c:spPr>
            <c:txPr>
              <a:bodyPr/>
              <a:lstStyle/>
              <a:p>
                <a:pPr>
                  <a:defRPr sz="1000" b="1" i="0" u="none" strike="noStrike" baseline="0">
                    <a:solidFill>
                      <a:srgbClr val="000000"/>
                    </a:solidFill>
                    <a:latin typeface="Arial"/>
                    <a:ea typeface="Arial"/>
                    <a:cs typeface="Aria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4</c:v>
                </c:pt>
                <c:pt idx="1">
                  <c:v>2011-1</c:v>
                </c:pt>
                <c:pt idx="2">
                  <c:v>2</c:v>
                </c:pt>
                <c:pt idx="3">
                  <c:v>3</c:v>
                </c:pt>
                <c:pt idx="4">
                  <c:v>4</c:v>
                </c:pt>
                <c:pt idx="5">
                  <c:v>2012-1</c:v>
                </c:pt>
                <c:pt idx="6">
                  <c:v>2</c:v>
                </c:pt>
                <c:pt idx="7">
                  <c:v>3</c:v>
                </c:pt>
                <c:pt idx="8">
                  <c:v>4</c:v>
                </c:pt>
                <c:pt idx="9">
                  <c:v>2013-1</c:v>
                </c:pt>
                <c:pt idx="10">
                  <c:v>2</c:v>
                </c:pt>
                <c:pt idx="11">
                  <c:v>3</c:v>
                </c:pt>
                <c:pt idx="12">
                  <c:v>4</c:v>
                </c:pt>
                <c:pt idx="13">
                  <c:v>2014-1</c:v>
                </c:pt>
                <c:pt idx="14">
                  <c:v>2</c:v>
                </c:pt>
                <c:pt idx="15">
                  <c:v>3</c:v>
                </c:pt>
              </c:strCache>
            </c:strRef>
          </c:cat>
          <c:val>
            <c:numRef>
              <c:f>Sheet1!$D$2:$D$17</c:f>
              <c:numCache>
                <c:formatCode>General</c:formatCode>
                <c:ptCount val="16"/>
                <c:pt idx="0">
                  <c:v>-4.2662953740149057E-3</c:v>
                </c:pt>
                <c:pt idx="1">
                  <c:v>-1.4790911502077675E-2</c:v>
                </c:pt>
                <c:pt idx="2">
                  <c:v>3.4127900871574468E-3</c:v>
                </c:pt>
                <c:pt idx="3">
                  <c:v>6.3368805378690052E-2</c:v>
                </c:pt>
                <c:pt idx="4">
                  <c:v>8.3836038830078063E-2</c:v>
                </c:pt>
                <c:pt idx="5">
                  <c:v>9.0347012213178646E-2</c:v>
                </c:pt>
                <c:pt idx="6">
                  <c:v>7.3962639317670442E-2</c:v>
                </c:pt>
                <c:pt idx="7">
                  <c:v>6.17531048228388E-2</c:v>
                </c:pt>
                <c:pt idx="8">
                  <c:v>4.2120149525290307E-2</c:v>
                </c:pt>
                <c:pt idx="9">
                  <c:v>4.4944652483436931E-2</c:v>
                </c:pt>
                <c:pt idx="10">
                  <c:v>4.4881320698027638E-2</c:v>
                </c:pt>
                <c:pt idx="11">
                  <c:v>0.10357483976174997</c:v>
                </c:pt>
                <c:pt idx="12">
                  <c:v>0.11440675848999748</c:v>
                </c:pt>
                <c:pt idx="13">
                  <c:v>0.13974417496361013</c:v>
                </c:pt>
                <c:pt idx="14">
                  <c:v>0.14725591353962564</c:v>
                </c:pt>
                <c:pt idx="15">
                  <c:v>9.9098038888736584E-2</c:v>
                </c:pt>
              </c:numCache>
            </c:numRef>
          </c:val>
          <c:smooth val="1"/>
          <c:extLst>
            <c:ext xmlns:c16="http://schemas.microsoft.com/office/drawing/2014/chart" uri="{C3380CC4-5D6E-409C-BE32-E72D297353CC}">
              <c16:uniqueId val="{00000028-7B49-4F43-80F2-9B35DAB65572}"/>
            </c:ext>
          </c:extLst>
        </c:ser>
        <c:dLbls>
          <c:showLegendKey val="0"/>
          <c:showVal val="0"/>
          <c:showCatName val="0"/>
          <c:showSerName val="0"/>
          <c:showPercent val="0"/>
          <c:showBubbleSize val="0"/>
        </c:dLbls>
        <c:marker val="1"/>
        <c:smooth val="0"/>
        <c:axId val="410201080"/>
        <c:axId val="410201472"/>
      </c:lineChart>
      <c:catAx>
        <c:axId val="410200296"/>
        <c:scaling>
          <c:orientation val="minMax"/>
        </c:scaling>
        <c:delete val="0"/>
        <c:axPos val="b"/>
        <c:numFmt formatCode="General" sourceLinked="1"/>
        <c:majorTickMark val="cross"/>
        <c:minorTickMark val="none"/>
        <c:tickLblPos val="nextTo"/>
        <c:spPr>
          <a:ln w="4188">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410200688"/>
        <c:crosses val="autoZero"/>
        <c:auto val="0"/>
        <c:lblAlgn val="ctr"/>
        <c:lblOffset val="100"/>
        <c:tickLblSkip val="1"/>
        <c:tickMarkSkip val="1"/>
        <c:noMultiLvlLbl val="0"/>
      </c:catAx>
      <c:valAx>
        <c:axId val="410200688"/>
        <c:scaling>
          <c:orientation val="minMax"/>
          <c:max val="200"/>
          <c:min val="100"/>
        </c:scaling>
        <c:delete val="0"/>
        <c:axPos val="l"/>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10200296"/>
        <c:crosses val="autoZero"/>
        <c:crossBetween val="between"/>
        <c:majorUnit val="10"/>
        <c:minorUnit val="5"/>
      </c:valAx>
      <c:catAx>
        <c:axId val="410201080"/>
        <c:scaling>
          <c:orientation val="minMax"/>
        </c:scaling>
        <c:delete val="1"/>
        <c:axPos val="b"/>
        <c:numFmt formatCode="General" sourceLinked="1"/>
        <c:majorTickMark val="out"/>
        <c:minorTickMark val="none"/>
        <c:tickLblPos val="none"/>
        <c:crossAx val="410201472"/>
        <c:crosses val="autoZero"/>
        <c:auto val="0"/>
        <c:lblAlgn val="ctr"/>
        <c:lblOffset val="100"/>
        <c:noMultiLvlLbl val="0"/>
      </c:catAx>
      <c:valAx>
        <c:axId val="410201472"/>
        <c:scaling>
          <c:orientation val="minMax"/>
          <c:max val="0.25"/>
          <c:min val="-0.2"/>
        </c:scaling>
        <c:delete val="0"/>
        <c:axPos val="r"/>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10201080"/>
        <c:crosses val="max"/>
        <c:crossBetween val="between"/>
      </c:valAx>
      <c:spPr>
        <a:noFill/>
        <a:ln w="33503">
          <a:noFill/>
        </a:ln>
      </c:spPr>
    </c:plotArea>
    <c:legend>
      <c:legendPos val="b"/>
      <c:legendEntry>
        <c:idx val="0"/>
        <c:delete val="1"/>
      </c:legendEntry>
      <c:layout>
        <c:manualLayout>
          <c:xMode val="edge"/>
          <c:yMode val="edge"/>
          <c:x val="5.7873485868102509E-2"/>
          <c:y val="0.92899408284023666"/>
          <c:w val="0.87213997308210534"/>
          <c:h val="6.5088757396449842E-2"/>
        </c:manualLayout>
      </c:layout>
      <c:overlay val="0"/>
      <c:spPr>
        <a:noFill/>
        <a:ln w="33503">
          <a:noFill/>
        </a:ln>
      </c:spPr>
      <c:txPr>
        <a:bodyPr/>
        <a:lstStyle/>
        <a:p>
          <a:pPr>
            <a:defRPr sz="1400" b="1" i="0" u="none" strike="noStrike" baseline="0">
              <a:solidFill>
                <a:srgbClr val="000000"/>
              </a:solidFill>
              <a:latin typeface="Arial"/>
              <a:ea typeface="Arial"/>
              <a:cs typeface="Arial"/>
            </a:defRPr>
          </a:pPr>
          <a:endParaRPr lang="en-US"/>
        </a:p>
      </c:txPr>
    </c:legend>
    <c:plotVisOnly val="1"/>
    <c:dispBlanksAs val="gap"/>
    <c:showDLblsOverMax val="0"/>
  </c:chart>
  <c:spPr>
    <a:noFill/>
    <a:ln>
      <a:noFill/>
    </a:ln>
  </c:spPr>
  <c:txPr>
    <a:bodyPr/>
    <a:lstStyle/>
    <a:p>
      <a:pPr>
        <a:defRPr sz="1319" b="0" i="0" u="none" strike="noStrike" baseline="0">
          <a:solidFill>
            <a:srgbClr val="000000"/>
          </a:solidFill>
          <a:latin typeface="Arial"/>
          <a:ea typeface="Arial"/>
          <a:cs typeface="Arial"/>
        </a:defRPr>
      </a:pPr>
      <a:endParaRPr lang="en-U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565275908479183E-2"/>
          <c:y val="6.2130177514792904E-2"/>
          <c:w val="0.8788694481830478"/>
          <c:h val="0.75443786982248517"/>
        </c:manualLayout>
      </c:layout>
      <c:barChart>
        <c:barDir val="col"/>
        <c:grouping val="clustered"/>
        <c:varyColors val="0"/>
        <c:ser>
          <c:idx val="0"/>
          <c:order val="0"/>
          <c:tx>
            <c:strRef>
              <c:f>Sheet1!$B$1</c:f>
              <c:strCache>
                <c:ptCount val="1"/>
                <c:pt idx="0">
                  <c:v>C-30 4QTotal</c:v>
                </c:pt>
              </c:strCache>
            </c:strRef>
          </c:tx>
          <c:spPr>
            <a:solidFill>
              <a:schemeClr val="bg1">
                <a:lumMod val="75000"/>
              </a:schemeClr>
            </a:solidFill>
            <a:ln w="33503">
              <a:noFill/>
            </a:ln>
          </c:spPr>
          <c:invertIfNegative val="0"/>
          <c:dPt>
            <c:idx val="0"/>
            <c:invertIfNegative val="0"/>
            <c:bubble3D val="0"/>
            <c:extLst>
              <c:ext xmlns:c16="http://schemas.microsoft.com/office/drawing/2014/chart" uri="{C3380CC4-5D6E-409C-BE32-E72D297353CC}">
                <c16:uniqueId val="{00000000-D682-4354-B530-3B2E096F69BC}"/>
              </c:ext>
            </c:extLst>
          </c:dPt>
          <c:dPt>
            <c:idx val="1"/>
            <c:invertIfNegative val="0"/>
            <c:bubble3D val="0"/>
            <c:extLst>
              <c:ext xmlns:c16="http://schemas.microsoft.com/office/drawing/2014/chart" uri="{C3380CC4-5D6E-409C-BE32-E72D297353CC}">
                <c16:uniqueId val="{00000001-D682-4354-B530-3B2E096F69BC}"/>
              </c:ext>
            </c:extLst>
          </c:dPt>
          <c:dPt>
            <c:idx val="2"/>
            <c:invertIfNegative val="0"/>
            <c:bubble3D val="0"/>
            <c:extLst>
              <c:ext xmlns:c16="http://schemas.microsoft.com/office/drawing/2014/chart" uri="{C3380CC4-5D6E-409C-BE32-E72D297353CC}">
                <c16:uniqueId val="{00000002-D682-4354-B530-3B2E096F69BC}"/>
              </c:ext>
            </c:extLst>
          </c:dPt>
          <c:dPt>
            <c:idx val="3"/>
            <c:invertIfNegative val="0"/>
            <c:bubble3D val="0"/>
            <c:extLst>
              <c:ext xmlns:c16="http://schemas.microsoft.com/office/drawing/2014/chart" uri="{C3380CC4-5D6E-409C-BE32-E72D297353CC}">
                <c16:uniqueId val="{00000003-D682-4354-B530-3B2E096F69BC}"/>
              </c:ext>
            </c:extLst>
          </c:dPt>
          <c:dPt>
            <c:idx val="4"/>
            <c:invertIfNegative val="0"/>
            <c:bubble3D val="0"/>
            <c:extLst>
              <c:ext xmlns:c16="http://schemas.microsoft.com/office/drawing/2014/chart" uri="{C3380CC4-5D6E-409C-BE32-E72D297353CC}">
                <c16:uniqueId val="{00000004-D682-4354-B530-3B2E096F69BC}"/>
              </c:ext>
            </c:extLst>
          </c:dPt>
          <c:dPt>
            <c:idx val="5"/>
            <c:invertIfNegative val="0"/>
            <c:bubble3D val="0"/>
            <c:extLst>
              <c:ext xmlns:c16="http://schemas.microsoft.com/office/drawing/2014/chart" uri="{C3380CC4-5D6E-409C-BE32-E72D297353CC}">
                <c16:uniqueId val="{00000005-D682-4354-B530-3B2E096F69BC}"/>
              </c:ext>
            </c:extLst>
          </c:dPt>
          <c:dPt>
            <c:idx val="6"/>
            <c:invertIfNegative val="0"/>
            <c:bubble3D val="0"/>
            <c:extLst>
              <c:ext xmlns:c16="http://schemas.microsoft.com/office/drawing/2014/chart" uri="{C3380CC4-5D6E-409C-BE32-E72D297353CC}">
                <c16:uniqueId val="{00000006-D682-4354-B530-3B2E096F69BC}"/>
              </c:ext>
            </c:extLst>
          </c:dPt>
          <c:dPt>
            <c:idx val="7"/>
            <c:invertIfNegative val="0"/>
            <c:bubble3D val="0"/>
            <c:extLst>
              <c:ext xmlns:c16="http://schemas.microsoft.com/office/drawing/2014/chart" uri="{C3380CC4-5D6E-409C-BE32-E72D297353CC}">
                <c16:uniqueId val="{00000007-D682-4354-B530-3B2E096F69BC}"/>
              </c:ext>
            </c:extLst>
          </c:dPt>
          <c:dPt>
            <c:idx val="8"/>
            <c:invertIfNegative val="0"/>
            <c:bubble3D val="0"/>
            <c:extLst>
              <c:ext xmlns:c16="http://schemas.microsoft.com/office/drawing/2014/chart" uri="{C3380CC4-5D6E-409C-BE32-E72D297353CC}">
                <c16:uniqueId val="{00000008-D682-4354-B530-3B2E096F69BC}"/>
              </c:ext>
            </c:extLst>
          </c:dPt>
          <c:dPt>
            <c:idx val="9"/>
            <c:invertIfNegative val="0"/>
            <c:bubble3D val="0"/>
            <c:extLst>
              <c:ext xmlns:c16="http://schemas.microsoft.com/office/drawing/2014/chart" uri="{C3380CC4-5D6E-409C-BE32-E72D297353CC}">
                <c16:uniqueId val="{00000009-D682-4354-B530-3B2E096F69BC}"/>
              </c:ext>
            </c:extLst>
          </c:dPt>
          <c:dPt>
            <c:idx val="10"/>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B-D682-4354-B530-3B2E096F69BC}"/>
              </c:ext>
            </c:extLst>
          </c:dPt>
          <c:dPt>
            <c:idx val="11"/>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D-D682-4354-B530-3B2E096F69BC}"/>
              </c:ext>
            </c:extLst>
          </c:dPt>
          <c:dPt>
            <c:idx val="12"/>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F-D682-4354-B530-3B2E096F69BC}"/>
              </c:ext>
            </c:extLst>
          </c:dPt>
          <c:dPt>
            <c:idx val="13"/>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1-D682-4354-B530-3B2E096F69BC}"/>
              </c:ext>
            </c:extLst>
          </c:dPt>
          <c:dPt>
            <c:idx val="14"/>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3-D682-4354-B530-3B2E096F69BC}"/>
              </c:ext>
            </c:extLst>
          </c:dPt>
          <c:dPt>
            <c:idx val="15"/>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5-D682-4354-B530-3B2E096F69BC}"/>
              </c:ext>
            </c:extLst>
          </c:dPt>
          <c:dLbls>
            <c:numFmt formatCode="\$#,##0.0" sourceLinked="0"/>
            <c:spPr>
              <a:noFill/>
              <a:ln w="33503">
                <a:noFill/>
              </a:ln>
            </c:spPr>
            <c:txPr>
              <a:bodyPr/>
              <a:lstStyle/>
              <a:p>
                <a:pPr>
                  <a:defRPr sz="900" b="0" i="0" u="none" strike="noStrike" baseline="0">
                    <a:solidFill>
                      <a:srgbClr val="000000"/>
                    </a:solidFill>
                    <a:latin typeface="Arial"/>
                    <a:ea typeface="Arial"/>
                    <a:cs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2011-1</c:v>
                </c:pt>
                <c:pt idx="1">
                  <c:v>2</c:v>
                </c:pt>
                <c:pt idx="2">
                  <c:v>3</c:v>
                </c:pt>
                <c:pt idx="3">
                  <c:v>4</c:v>
                </c:pt>
                <c:pt idx="4">
                  <c:v>2012-1</c:v>
                </c:pt>
                <c:pt idx="5">
                  <c:v>2</c:v>
                </c:pt>
                <c:pt idx="6">
                  <c:v>3</c:v>
                </c:pt>
                <c:pt idx="7">
                  <c:v>4</c:v>
                </c:pt>
                <c:pt idx="8">
                  <c:v>2013-1</c:v>
                </c:pt>
                <c:pt idx="9">
                  <c:v>2</c:v>
                </c:pt>
                <c:pt idx="10">
                  <c:v>3</c:v>
                </c:pt>
                <c:pt idx="11">
                  <c:v>4</c:v>
                </c:pt>
                <c:pt idx="12">
                  <c:v>2014-1</c:v>
                </c:pt>
                <c:pt idx="13">
                  <c:v>2</c:v>
                </c:pt>
                <c:pt idx="14">
                  <c:v>3</c:v>
                </c:pt>
                <c:pt idx="15">
                  <c:v>4</c:v>
                </c:pt>
              </c:strCache>
            </c:strRef>
          </c:cat>
          <c:val>
            <c:numRef>
              <c:f>Sheet1!$B$2:$B$17</c:f>
              <c:numCache>
                <c:formatCode>0.0</c:formatCode>
                <c:ptCount val="16"/>
                <c:pt idx="0">
                  <c:v>111.437</c:v>
                </c:pt>
                <c:pt idx="1">
                  <c:v>114.666</c:v>
                </c:pt>
                <c:pt idx="2">
                  <c:v>119.411</c:v>
                </c:pt>
                <c:pt idx="3">
                  <c:v>120.916</c:v>
                </c:pt>
                <c:pt idx="4">
                  <c:v>121.505</c:v>
                </c:pt>
                <c:pt idx="5">
                  <c:v>123.14700000000001</c:v>
                </c:pt>
                <c:pt idx="6">
                  <c:v>126.785</c:v>
                </c:pt>
                <c:pt idx="7">
                  <c:v>126.009</c:v>
                </c:pt>
                <c:pt idx="8">
                  <c:v>126.96599999999999</c:v>
                </c:pt>
                <c:pt idx="9">
                  <c:v>128.67400000000001</c:v>
                </c:pt>
                <c:pt idx="10">
                  <c:v>138.77378648419889</c:v>
                </c:pt>
                <c:pt idx="11">
                  <c:v>139.92807884083942</c:v>
                </c:pt>
                <c:pt idx="12">
                  <c:v>140.49701899981449</c:v>
                </c:pt>
                <c:pt idx="13">
                  <c:v>145.47603651903509</c:v>
                </c:pt>
                <c:pt idx="14">
                  <c:v>158.91686480443101</c:v>
                </c:pt>
                <c:pt idx="15" formatCode="General">
                  <c:v>153.10446828835478</c:v>
                </c:pt>
              </c:numCache>
            </c:numRef>
          </c:val>
          <c:extLst>
            <c:ext xmlns:c16="http://schemas.microsoft.com/office/drawing/2014/chart" uri="{C3380CC4-5D6E-409C-BE32-E72D297353CC}">
              <c16:uniqueId val="{00000016-D682-4354-B530-3B2E096F69BC}"/>
            </c:ext>
          </c:extLst>
        </c:ser>
        <c:dLbls>
          <c:showLegendKey val="0"/>
          <c:showVal val="0"/>
          <c:showCatName val="0"/>
          <c:showSerName val="0"/>
          <c:showPercent val="0"/>
          <c:showBubbleSize val="0"/>
        </c:dLbls>
        <c:gapWidth val="50"/>
        <c:axId val="410203432"/>
        <c:axId val="410203824"/>
      </c:barChart>
      <c:lineChart>
        <c:grouping val="standard"/>
        <c:varyColors val="0"/>
        <c:ser>
          <c:idx val="1"/>
          <c:order val="1"/>
          <c:tx>
            <c:strRef>
              <c:f>Sheet1!$C$1</c:f>
              <c:strCache>
                <c:ptCount val="1"/>
                <c:pt idx="0">
                  <c:v>US Census Bureau</c:v>
                </c:pt>
              </c:strCache>
            </c:strRef>
          </c:tx>
          <c:spPr>
            <a:ln w="33503">
              <a:solidFill>
                <a:srgbClr val="000000"/>
              </a:solidFill>
              <a:prstDash val="solid"/>
            </a:ln>
          </c:spPr>
          <c:marker>
            <c:symbol val="circle"/>
            <c:size val="7"/>
            <c:spPr>
              <a:solidFill>
                <a:srgbClr val="000000"/>
              </a:solidFill>
              <a:ln>
                <a:solidFill>
                  <a:srgbClr val="FFFFFF"/>
                </a:solidFill>
                <a:prstDash val="solid"/>
              </a:ln>
            </c:spPr>
          </c:marker>
          <c:dPt>
            <c:idx val="10"/>
            <c:marker>
              <c:symbol val="none"/>
            </c:marker>
            <c:bubble3D val="0"/>
            <c:extLst>
              <c:ext xmlns:c16="http://schemas.microsoft.com/office/drawing/2014/chart" uri="{C3380CC4-5D6E-409C-BE32-E72D297353CC}">
                <c16:uniqueId val="{00000017-D682-4354-B530-3B2E096F69BC}"/>
              </c:ext>
            </c:extLst>
          </c:dPt>
          <c:dPt>
            <c:idx val="11"/>
            <c:marker>
              <c:symbol val="none"/>
            </c:marker>
            <c:bubble3D val="0"/>
            <c:extLst>
              <c:ext xmlns:c16="http://schemas.microsoft.com/office/drawing/2014/chart" uri="{C3380CC4-5D6E-409C-BE32-E72D297353CC}">
                <c16:uniqueId val="{00000018-D682-4354-B530-3B2E096F69BC}"/>
              </c:ext>
            </c:extLst>
          </c:dPt>
          <c:dPt>
            <c:idx val="12"/>
            <c:marker>
              <c:symbol val="none"/>
            </c:marker>
            <c:bubble3D val="0"/>
            <c:extLst>
              <c:ext xmlns:c16="http://schemas.microsoft.com/office/drawing/2014/chart" uri="{C3380CC4-5D6E-409C-BE32-E72D297353CC}">
                <c16:uniqueId val="{00000019-D682-4354-B530-3B2E096F69BC}"/>
              </c:ext>
            </c:extLst>
          </c:dPt>
          <c:dPt>
            <c:idx val="13"/>
            <c:marker>
              <c:symbol val="none"/>
            </c:marker>
            <c:bubble3D val="0"/>
            <c:extLst>
              <c:ext xmlns:c16="http://schemas.microsoft.com/office/drawing/2014/chart" uri="{C3380CC4-5D6E-409C-BE32-E72D297353CC}">
                <c16:uniqueId val="{0000001A-D682-4354-B530-3B2E096F69BC}"/>
              </c:ext>
            </c:extLst>
          </c:dPt>
          <c:dPt>
            <c:idx val="14"/>
            <c:marker>
              <c:symbol val="none"/>
            </c:marker>
            <c:bubble3D val="0"/>
            <c:extLst>
              <c:ext xmlns:c16="http://schemas.microsoft.com/office/drawing/2014/chart" uri="{C3380CC4-5D6E-409C-BE32-E72D297353CC}">
                <c16:uniqueId val="{0000001B-D682-4354-B530-3B2E096F69BC}"/>
              </c:ext>
            </c:extLst>
          </c:dPt>
          <c:dPt>
            <c:idx val="15"/>
            <c:marker>
              <c:symbol val="none"/>
            </c:marker>
            <c:bubble3D val="0"/>
            <c:extLst>
              <c:ext xmlns:c16="http://schemas.microsoft.com/office/drawing/2014/chart" uri="{C3380CC4-5D6E-409C-BE32-E72D297353CC}">
                <c16:uniqueId val="{0000001C-D682-4354-B530-3B2E096F69BC}"/>
              </c:ext>
            </c:extLst>
          </c:dPt>
          <c:cat>
            <c:strRef>
              <c:f>Sheet1!$A$2:$A$17</c:f>
              <c:strCache>
                <c:ptCount val="16"/>
                <c:pt idx="0">
                  <c:v>2011-1</c:v>
                </c:pt>
                <c:pt idx="1">
                  <c:v>2</c:v>
                </c:pt>
                <c:pt idx="2">
                  <c:v>3</c:v>
                </c:pt>
                <c:pt idx="3">
                  <c:v>4</c:v>
                </c:pt>
                <c:pt idx="4">
                  <c:v>2012-1</c:v>
                </c:pt>
                <c:pt idx="5">
                  <c:v>2</c:v>
                </c:pt>
                <c:pt idx="6">
                  <c:v>3</c:v>
                </c:pt>
                <c:pt idx="7">
                  <c:v>4</c:v>
                </c:pt>
                <c:pt idx="8">
                  <c:v>2013-1</c:v>
                </c:pt>
                <c:pt idx="9">
                  <c:v>2</c:v>
                </c:pt>
                <c:pt idx="10">
                  <c:v>3</c:v>
                </c:pt>
                <c:pt idx="11">
                  <c:v>4</c:v>
                </c:pt>
                <c:pt idx="12">
                  <c:v>2014-1</c:v>
                </c:pt>
                <c:pt idx="13">
                  <c:v>2</c:v>
                </c:pt>
                <c:pt idx="14">
                  <c:v>3</c:v>
                </c:pt>
                <c:pt idx="15">
                  <c:v>4</c:v>
                </c:pt>
              </c:strCache>
            </c:strRef>
          </c:cat>
          <c:val>
            <c:numRef>
              <c:f>Sheet1!$C$2:$C$17</c:f>
              <c:numCache>
                <c:formatCode>General</c:formatCode>
                <c:ptCount val="16"/>
                <c:pt idx="0">
                  <c:v>-1.4790911502077675E-2</c:v>
                </c:pt>
                <c:pt idx="1">
                  <c:v>3.4127900871574468E-3</c:v>
                </c:pt>
                <c:pt idx="2">
                  <c:v>6.3368805378690052E-2</c:v>
                </c:pt>
                <c:pt idx="3">
                  <c:v>8.3836038830078063E-2</c:v>
                </c:pt>
                <c:pt idx="4">
                  <c:v>9.0347012213178646E-2</c:v>
                </c:pt>
                <c:pt idx="5">
                  <c:v>7.3962639317670442E-2</c:v>
                </c:pt>
                <c:pt idx="6">
                  <c:v>6.17531048228388E-2</c:v>
                </c:pt>
                <c:pt idx="7">
                  <c:v>4.2120149525290307E-2</c:v>
                </c:pt>
                <c:pt idx="8">
                  <c:v>4.4944652483436931E-2</c:v>
                </c:pt>
                <c:pt idx="9">
                  <c:v>4.4881320698027638E-2</c:v>
                </c:pt>
                <c:pt idx="10">
                  <c:v>9.4559975424528986E-2</c:v>
                </c:pt>
                <c:pt idx="11">
                  <c:v>0.11046098961851469</c:v>
                </c:pt>
                <c:pt idx="12">
                  <c:v>0.10657198777479393</c:v>
                </c:pt>
                <c:pt idx="13">
                  <c:v>0.13057833376622385</c:v>
                </c:pt>
                <c:pt idx="14">
                  <c:v>0.14515045550425798</c:v>
                </c:pt>
                <c:pt idx="15">
                  <c:v>9.4165442394894772E-2</c:v>
                </c:pt>
              </c:numCache>
            </c:numRef>
          </c:val>
          <c:smooth val="1"/>
          <c:extLst>
            <c:ext xmlns:c16="http://schemas.microsoft.com/office/drawing/2014/chart" uri="{C3380CC4-5D6E-409C-BE32-E72D297353CC}">
              <c16:uniqueId val="{0000001D-D682-4354-B530-3B2E096F69BC}"/>
            </c:ext>
          </c:extLst>
        </c:ser>
        <c:ser>
          <c:idx val="3"/>
          <c:order val="2"/>
          <c:tx>
            <c:strRef>
              <c:f>Sheet1!$D$1</c:f>
              <c:strCache>
                <c:ptCount val="1"/>
                <c:pt idx="0">
                  <c:v>LIRA</c:v>
                </c:pt>
              </c:strCache>
            </c:strRef>
          </c:tx>
          <c:spPr>
            <a:ln w="33503">
              <a:solidFill>
                <a:srgbClr val="000000"/>
              </a:solidFill>
              <a:prstDash val="solid"/>
            </a:ln>
          </c:spPr>
          <c:marker>
            <c:symbol val="triangle"/>
            <c:size val="7"/>
            <c:spPr>
              <a:solidFill>
                <a:srgbClr val="000000"/>
              </a:solidFill>
              <a:ln>
                <a:solidFill>
                  <a:srgbClr val="000000"/>
                </a:solidFill>
                <a:prstDash val="solid"/>
              </a:ln>
            </c:spPr>
          </c:marker>
          <c:dPt>
            <c:idx val="0"/>
            <c:marker>
              <c:symbol val="none"/>
            </c:marker>
            <c:bubble3D val="0"/>
            <c:extLst>
              <c:ext xmlns:c16="http://schemas.microsoft.com/office/drawing/2014/chart" uri="{C3380CC4-5D6E-409C-BE32-E72D297353CC}">
                <c16:uniqueId val="{0000001E-D682-4354-B530-3B2E096F69BC}"/>
              </c:ext>
            </c:extLst>
          </c:dPt>
          <c:dPt>
            <c:idx val="1"/>
            <c:marker>
              <c:symbol val="none"/>
            </c:marker>
            <c:bubble3D val="0"/>
            <c:extLst>
              <c:ext xmlns:c16="http://schemas.microsoft.com/office/drawing/2014/chart" uri="{C3380CC4-5D6E-409C-BE32-E72D297353CC}">
                <c16:uniqueId val="{0000001F-D682-4354-B530-3B2E096F69BC}"/>
              </c:ext>
            </c:extLst>
          </c:dPt>
          <c:dPt>
            <c:idx val="2"/>
            <c:marker>
              <c:symbol val="none"/>
            </c:marker>
            <c:bubble3D val="0"/>
            <c:extLst>
              <c:ext xmlns:c16="http://schemas.microsoft.com/office/drawing/2014/chart" uri="{C3380CC4-5D6E-409C-BE32-E72D297353CC}">
                <c16:uniqueId val="{00000020-D682-4354-B530-3B2E096F69BC}"/>
              </c:ext>
            </c:extLst>
          </c:dPt>
          <c:dPt>
            <c:idx val="3"/>
            <c:marker>
              <c:symbol val="none"/>
            </c:marker>
            <c:bubble3D val="0"/>
            <c:extLst>
              <c:ext xmlns:c16="http://schemas.microsoft.com/office/drawing/2014/chart" uri="{C3380CC4-5D6E-409C-BE32-E72D297353CC}">
                <c16:uniqueId val="{00000021-D682-4354-B530-3B2E096F69BC}"/>
              </c:ext>
            </c:extLst>
          </c:dPt>
          <c:dPt>
            <c:idx val="4"/>
            <c:marker>
              <c:symbol val="none"/>
            </c:marker>
            <c:bubble3D val="0"/>
            <c:extLst>
              <c:ext xmlns:c16="http://schemas.microsoft.com/office/drawing/2014/chart" uri="{C3380CC4-5D6E-409C-BE32-E72D297353CC}">
                <c16:uniqueId val="{00000022-D682-4354-B530-3B2E096F69BC}"/>
              </c:ext>
            </c:extLst>
          </c:dPt>
          <c:dPt>
            <c:idx val="5"/>
            <c:marker>
              <c:symbol val="none"/>
            </c:marker>
            <c:bubble3D val="0"/>
            <c:extLst>
              <c:ext xmlns:c16="http://schemas.microsoft.com/office/drawing/2014/chart" uri="{C3380CC4-5D6E-409C-BE32-E72D297353CC}">
                <c16:uniqueId val="{00000023-D682-4354-B530-3B2E096F69BC}"/>
              </c:ext>
            </c:extLst>
          </c:dPt>
          <c:dPt>
            <c:idx val="6"/>
            <c:marker>
              <c:symbol val="none"/>
            </c:marker>
            <c:bubble3D val="0"/>
            <c:extLst>
              <c:ext xmlns:c16="http://schemas.microsoft.com/office/drawing/2014/chart" uri="{C3380CC4-5D6E-409C-BE32-E72D297353CC}">
                <c16:uniqueId val="{00000024-D682-4354-B530-3B2E096F69BC}"/>
              </c:ext>
            </c:extLst>
          </c:dPt>
          <c:dPt>
            <c:idx val="7"/>
            <c:marker>
              <c:symbol val="none"/>
            </c:marker>
            <c:bubble3D val="0"/>
            <c:extLst>
              <c:ext xmlns:c16="http://schemas.microsoft.com/office/drawing/2014/chart" uri="{C3380CC4-5D6E-409C-BE32-E72D297353CC}">
                <c16:uniqueId val="{00000025-D682-4354-B530-3B2E096F69BC}"/>
              </c:ext>
            </c:extLst>
          </c:dPt>
          <c:dPt>
            <c:idx val="8"/>
            <c:marker>
              <c:symbol val="none"/>
            </c:marker>
            <c:bubble3D val="0"/>
            <c:extLst>
              <c:ext xmlns:c16="http://schemas.microsoft.com/office/drawing/2014/chart" uri="{C3380CC4-5D6E-409C-BE32-E72D297353CC}">
                <c16:uniqueId val="{00000026-D682-4354-B530-3B2E096F69BC}"/>
              </c:ext>
            </c:extLst>
          </c:dPt>
          <c:dPt>
            <c:idx val="9"/>
            <c:marker>
              <c:symbol val="none"/>
            </c:marker>
            <c:bubble3D val="0"/>
            <c:extLst>
              <c:ext xmlns:c16="http://schemas.microsoft.com/office/drawing/2014/chart" uri="{C3380CC4-5D6E-409C-BE32-E72D297353CC}">
                <c16:uniqueId val="{00000027-D682-4354-B530-3B2E096F69BC}"/>
              </c:ext>
            </c:extLst>
          </c:dPt>
          <c:dPt>
            <c:idx val="10"/>
            <c:bubble3D val="0"/>
            <c:extLst>
              <c:ext xmlns:c16="http://schemas.microsoft.com/office/drawing/2014/chart" uri="{C3380CC4-5D6E-409C-BE32-E72D297353CC}">
                <c16:uniqueId val="{00000028-D682-4354-B530-3B2E096F69BC}"/>
              </c:ext>
            </c:extLst>
          </c:dPt>
          <c:dPt>
            <c:idx val="11"/>
            <c:bubble3D val="0"/>
            <c:extLst>
              <c:ext xmlns:c16="http://schemas.microsoft.com/office/drawing/2014/chart" uri="{C3380CC4-5D6E-409C-BE32-E72D297353CC}">
                <c16:uniqueId val="{00000029-D682-4354-B530-3B2E096F69BC}"/>
              </c:ext>
            </c:extLst>
          </c:dPt>
          <c:dLbls>
            <c:numFmt formatCode="0.0%" sourceLinked="0"/>
            <c:spPr>
              <a:noFill/>
              <a:ln w="33503">
                <a:noFill/>
              </a:ln>
            </c:spPr>
            <c:txPr>
              <a:bodyPr/>
              <a:lstStyle/>
              <a:p>
                <a:pPr>
                  <a:defRPr sz="1000" b="1" i="0" u="none" strike="noStrike" baseline="0">
                    <a:solidFill>
                      <a:srgbClr val="000000"/>
                    </a:solidFill>
                    <a:latin typeface="Arial"/>
                    <a:ea typeface="Arial"/>
                    <a:cs typeface="Aria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2011-1</c:v>
                </c:pt>
                <c:pt idx="1">
                  <c:v>2</c:v>
                </c:pt>
                <c:pt idx="2">
                  <c:v>3</c:v>
                </c:pt>
                <c:pt idx="3">
                  <c:v>4</c:v>
                </c:pt>
                <c:pt idx="4">
                  <c:v>2012-1</c:v>
                </c:pt>
                <c:pt idx="5">
                  <c:v>2</c:v>
                </c:pt>
                <c:pt idx="6">
                  <c:v>3</c:v>
                </c:pt>
                <c:pt idx="7">
                  <c:v>4</c:v>
                </c:pt>
                <c:pt idx="8">
                  <c:v>2013-1</c:v>
                </c:pt>
                <c:pt idx="9">
                  <c:v>2</c:v>
                </c:pt>
                <c:pt idx="10">
                  <c:v>3</c:v>
                </c:pt>
                <c:pt idx="11">
                  <c:v>4</c:v>
                </c:pt>
                <c:pt idx="12">
                  <c:v>2014-1</c:v>
                </c:pt>
                <c:pt idx="13">
                  <c:v>2</c:v>
                </c:pt>
                <c:pt idx="14">
                  <c:v>3</c:v>
                </c:pt>
                <c:pt idx="15">
                  <c:v>4</c:v>
                </c:pt>
              </c:strCache>
            </c:strRef>
          </c:cat>
          <c:val>
            <c:numRef>
              <c:f>Sheet1!$D$2:$D$17</c:f>
              <c:numCache>
                <c:formatCode>General</c:formatCode>
                <c:ptCount val="16"/>
                <c:pt idx="0">
                  <c:v>-1.4790911502077675E-2</c:v>
                </c:pt>
                <c:pt idx="1">
                  <c:v>3.4127900871574468E-3</c:v>
                </c:pt>
                <c:pt idx="2">
                  <c:v>6.3368805378690052E-2</c:v>
                </c:pt>
                <c:pt idx="3">
                  <c:v>8.3836038830078063E-2</c:v>
                </c:pt>
                <c:pt idx="4">
                  <c:v>9.0347012213178646E-2</c:v>
                </c:pt>
                <c:pt idx="5">
                  <c:v>7.3962639317670442E-2</c:v>
                </c:pt>
                <c:pt idx="6">
                  <c:v>6.17531048228388E-2</c:v>
                </c:pt>
                <c:pt idx="7">
                  <c:v>4.2120149525290307E-2</c:v>
                </c:pt>
                <c:pt idx="8">
                  <c:v>4.4944652483436931E-2</c:v>
                </c:pt>
                <c:pt idx="9">
                  <c:v>4.4881320698027638E-2</c:v>
                </c:pt>
                <c:pt idx="10">
                  <c:v>9.4559975424528986E-2</c:v>
                </c:pt>
                <c:pt idx="11">
                  <c:v>0.11046098961851469</c:v>
                </c:pt>
                <c:pt idx="12">
                  <c:v>0.10657198777479393</c:v>
                </c:pt>
                <c:pt idx="13">
                  <c:v>0.13057833376622385</c:v>
                </c:pt>
                <c:pt idx="14">
                  <c:v>0.14515045550425798</c:v>
                </c:pt>
                <c:pt idx="15">
                  <c:v>9.4165442394894772E-2</c:v>
                </c:pt>
              </c:numCache>
            </c:numRef>
          </c:val>
          <c:smooth val="1"/>
          <c:extLst>
            <c:ext xmlns:c16="http://schemas.microsoft.com/office/drawing/2014/chart" uri="{C3380CC4-5D6E-409C-BE32-E72D297353CC}">
              <c16:uniqueId val="{0000002A-D682-4354-B530-3B2E096F69BC}"/>
            </c:ext>
          </c:extLst>
        </c:ser>
        <c:dLbls>
          <c:showLegendKey val="0"/>
          <c:showVal val="0"/>
          <c:showCatName val="0"/>
          <c:showSerName val="0"/>
          <c:showPercent val="0"/>
          <c:showBubbleSize val="0"/>
        </c:dLbls>
        <c:marker val="1"/>
        <c:smooth val="0"/>
        <c:axId val="410204216"/>
        <c:axId val="410204608"/>
      </c:lineChart>
      <c:catAx>
        <c:axId val="410203432"/>
        <c:scaling>
          <c:orientation val="minMax"/>
        </c:scaling>
        <c:delete val="0"/>
        <c:axPos val="b"/>
        <c:numFmt formatCode="General" sourceLinked="1"/>
        <c:majorTickMark val="cross"/>
        <c:minorTickMark val="none"/>
        <c:tickLblPos val="nextTo"/>
        <c:spPr>
          <a:ln w="4188">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410203824"/>
        <c:crosses val="autoZero"/>
        <c:auto val="0"/>
        <c:lblAlgn val="ctr"/>
        <c:lblOffset val="100"/>
        <c:tickLblSkip val="1"/>
        <c:tickMarkSkip val="1"/>
        <c:noMultiLvlLbl val="0"/>
      </c:catAx>
      <c:valAx>
        <c:axId val="410203824"/>
        <c:scaling>
          <c:orientation val="minMax"/>
          <c:max val="180"/>
          <c:min val="100"/>
        </c:scaling>
        <c:delete val="0"/>
        <c:axPos val="l"/>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10203432"/>
        <c:crosses val="autoZero"/>
        <c:crossBetween val="between"/>
        <c:majorUnit val="10"/>
        <c:minorUnit val="5"/>
      </c:valAx>
      <c:catAx>
        <c:axId val="410204216"/>
        <c:scaling>
          <c:orientation val="minMax"/>
        </c:scaling>
        <c:delete val="1"/>
        <c:axPos val="b"/>
        <c:numFmt formatCode="General" sourceLinked="1"/>
        <c:majorTickMark val="out"/>
        <c:minorTickMark val="none"/>
        <c:tickLblPos val="none"/>
        <c:crossAx val="410204608"/>
        <c:crosses val="autoZero"/>
        <c:auto val="0"/>
        <c:lblAlgn val="ctr"/>
        <c:lblOffset val="100"/>
        <c:noMultiLvlLbl val="0"/>
      </c:catAx>
      <c:valAx>
        <c:axId val="410204608"/>
        <c:scaling>
          <c:orientation val="minMax"/>
          <c:max val="0.2"/>
          <c:min val="-0.30000000000000004"/>
        </c:scaling>
        <c:delete val="0"/>
        <c:axPos val="r"/>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10204216"/>
        <c:crosses val="max"/>
        <c:crossBetween val="between"/>
      </c:valAx>
      <c:spPr>
        <a:noFill/>
        <a:ln w="33503">
          <a:noFill/>
        </a:ln>
      </c:spPr>
    </c:plotArea>
    <c:legend>
      <c:legendPos val="b"/>
      <c:legendEntry>
        <c:idx val="0"/>
        <c:delete val="1"/>
      </c:legendEntry>
      <c:layout>
        <c:manualLayout>
          <c:xMode val="edge"/>
          <c:yMode val="edge"/>
          <c:x val="5.7873485868102509E-2"/>
          <c:y val="0.92899408284023666"/>
          <c:w val="0.87213997308210534"/>
          <c:h val="6.5088757396449842E-2"/>
        </c:manualLayout>
      </c:layout>
      <c:overlay val="0"/>
      <c:spPr>
        <a:noFill/>
        <a:ln w="33503">
          <a:noFill/>
        </a:ln>
      </c:spPr>
      <c:txPr>
        <a:bodyPr/>
        <a:lstStyle/>
        <a:p>
          <a:pPr>
            <a:defRPr sz="1400" b="1" i="0" u="none" strike="noStrike" baseline="0">
              <a:solidFill>
                <a:srgbClr val="000000"/>
              </a:solidFill>
              <a:latin typeface="Arial"/>
              <a:ea typeface="Arial"/>
              <a:cs typeface="Arial"/>
            </a:defRPr>
          </a:pPr>
          <a:endParaRPr lang="en-US"/>
        </a:p>
      </c:txPr>
    </c:legend>
    <c:plotVisOnly val="1"/>
    <c:dispBlanksAs val="gap"/>
    <c:showDLblsOverMax val="0"/>
  </c:chart>
  <c:spPr>
    <a:noFill/>
    <a:ln>
      <a:noFill/>
    </a:ln>
  </c:spPr>
  <c:txPr>
    <a:bodyPr/>
    <a:lstStyle/>
    <a:p>
      <a:pPr>
        <a:defRPr sz="1319" b="0" i="0" u="none" strike="noStrike" baseline="0">
          <a:solidFill>
            <a:srgbClr val="000000"/>
          </a:solidFill>
          <a:latin typeface="Arial"/>
          <a:ea typeface="Arial"/>
          <a:cs typeface="Arial"/>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990418740364428E-2"/>
          <c:y val="5.128205128205128E-2"/>
          <c:w val="0.85852525168913663"/>
          <c:h val="0.7728937728937737"/>
        </c:manualLayout>
      </c:layout>
      <c:barChart>
        <c:barDir val="col"/>
        <c:grouping val="clustered"/>
        <c:varyColors val="0"/>
        <c:ser>
          <c:idx val="0"/>
          <c:order val="0"/>
          <c:tx>
            <c:strRef>
              <c:f>Sheet1!$B$1</c:f>
              <c:strCache>
                <c:ptCount val="1"/>
                <c:pt idx="0">
                  <c:v>C-50 4QTotal</c:v>
                </c:pt>
              </c:strCache>
            </c:strRef>
          </c:tx>
          <c:spPr>
            <a:solidFill>
              <a:schemeClr val="bg1">
                <a:lumMod val="75000"/>
              </a:schemeClr>
            </a:solidFill>
            <a:ln w="33507">
              <a:noFill/>
            </a:ln>
          </c:spPr>
          <c:invertIfNegative val="0"/>
          <c:dPt>
            <c:idx val="12"/>
            <c:invertIfNegative val="0"/>
            <c:bubble3D val="0"/>
            <c:extLst>
              <c:ext xmlns:c16="http://schemas.microsoft.com/office/drawing/2014/chart" uri="{C3380CC4-5D6E-409C-BE32-E72D297353CC}">
                <c16:uniqueId val="{00000000-70AB-4661-A298-600EE9BF74F6}"/>
              </c:ext>
            </c:extLst>
          </c:dPt>
          <c:dPt>
            <c:idx val="13"/>
            <c:invertIfNegative val="0"/>
            <c:bubble3D val="0"/>
            <c:extLst>
              <c:ext xmlns:c16="http://schemas.microsoft.com/office/drawing/2014/chart" uri="{C3380CC4-5D6E-409C-BE32-E72D297353CC}">
                <c16:uniqueId val="{00000001-70AB-4661-A298-600EE9BF74F6}"/>
              </c:ext>
            </c:extLst>
          </c:dPt>
          <c:dPt>
            <c:idx val="14"/>
            <c:invertIfNegative val="0"/>
            <c:bubble3D val="0"/>
            <c:extLst>
              <c:ext xmlns:c16="http://schemas.microsoft.com/office/drawing/2014/chart" uri="{C3380CC4-5D6E-409C-BE32-E72D297353CC}">
                <c16:uniqueId val="{00000002-70AB-4661-A298-600EE9BF74F6}"/>
              </c:ext>
            </c:extLst>
          </c:dPt>
          <c:dPt>
            <c:idx val="15"/>
            <c:invertIfNegative val="0"/>
            <c:bubble3D val="0"/>
            <c:extLst>
              <c:ext xmlns:c16="http://schemas.microsoft.com/office/drawing/2014/chart" uri="{C3380CC4-5D6E-409C-BE32-E72D297353CC}">
                <c16:uniqueId val="{00000003-70AB-4661-A298-600EE9BF74F6}"/>
              </c:ext>
            </c:extLst>
          </c:dPt>
          <c:dLbls>
            <c:dLbl>
              <c:idx val="0"/>
              <c:layout>
                <c:manualLayout>
                  <c:x val="-3.0730593676912316E-3"/>
                  <c:y val="9.190117143162642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0AB-4661-A298-600EE9BF74F6}"/>
                </c:ext>
              </c:extLst>
            </c:dLbl>
            <c:dLbl>
              <c:idx val="1"/>
              <c:layout>
                <c:manualLayout>
                  <c:x val="-3.39907880462677E-3"/>
                  <c:y val="1.16767901891224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0AB-4661-A298-600EE9BF74F6}"/>
                </c:ext>
              </c:extLst>
            </c:dLbl>
            <c:dLbl>
              <c:idx val="2"/>
              <c:layout>
                <c:manualLayout>
                  <c:x val="-3.7249947722358782E-3"/>
                  <c:y val="1.323574160130442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0AB-4661-A298-600EE9BF74F6}"/>
                </c:ext>
              </c:extLst>
            </c:dLbl>
            <c:dLbl>
              <c:idx val="3"/>
              <c:layout>
                <c:manualLayout>
                  <c:x val="-5.3546917046428119E-3"/>
                  <c:y val="-3.466422289691151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0AB-4661-A298-600EE9BF74F6}"/>
                </c:ext>
              </c:extLst>
            </c:dLbl>
            <c:dLbl>
              <c:idx val="5"/>
              <c:layout>
                <c:manualLayout>
                  <c:x val="-2.0952842147937173E-3"/>
                  <c:y val="6.870342776723061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0AB-4661-A298-600EE9BF74F6}"/>
                </c:ext>
              </c:extLst>
            </c:dLbl>
            <c:dLbl>
              <c:idx val="6"/>
              <c:layout>
                <c:manualLayout>
                  <c:x val="-1.1174192176047421E-3"/>
                  <c:y val="-4.45253767769973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0AB-4661-A298-600EE9BF74F6}"/>
                </c:ext>
              </c:extLst>
            </c:dLbl>
            <c:dLbl>
              <c:idx val="7"/>
              <c:layout>
                <c:manualLayout>
                  <c:x val="-1.4433351852138757E-3"/>
                  <c:y val="-8.260431671154088E-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0AB-4661-A298-600EE9BF74F6}"/>
                </c:ext>
              </c:extLst>
            </c:dLbl>
            <c:dLbl>
              <c:idx val="8"/>
              <c:layout>
                <c:manualLayout>
                  <c:x val="-3.0731355869473586E-3"/>
                  <c:y val="-2.421503731716814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0AB-4661-A298-600EE9BF74F6}"/>
                </c:ext>
              </c:extLst>
            </c:dLbl>
            <c:dLbl>
              <c:idx val="9"/>
              <c:layout>
                <c:manualLayout>
                  <c:x val="-7.9148962496049691E-4"/>
                  <c:y val="9.532027529364281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0AB-4661-A298-600EE9BF74F6}"/>
                </c:ext>
              </c:extLst>
            </c:dLbl>
            <c:dLbl>
              <c:idx val="10"/>
              <c:layout>
                <c:manualLayout>
                  <c:x val="-3.7249675221656233E-3"/>
                  <c:y val="1.17581389006238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0AB-4661-A298-600EE9BF74F6}"/>
                </c:ext>
              </c:extLst>
            </c:dLbl>
            <c:dLbl>
              <c:idx val="11"/>
              <c:layout>
                <c:manualLayout>
                  <c:x val="-2.7472059943030548E-3"/>
                  <c:y val="1.245818572734970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0AB-4661-A298-600EE9BF74F6}"/>
                </c:ext>
              </c:extLst>
            </c:dLbl>
            <c:dLbl>
              <c:idx val="12"/>
              <c:layout>
                <c:manualLayout>
                  <c:x val="-3.0731219619123001E-3"/>
                  <c:y val="1.273910260651808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0AB-4661-A298-600EE9BF74F6}"/>
                </c:ext>
              </c:extLst>
            </c:dLbl>
            <c:dLbl>
              <c:idx val="13"/>
              <c:layout>
                <c:manualLayout>
                  <c:x val="-3.3990379295212089E-3"/>
                  <c:y val="1.095247638728419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0AB-4661-A298-600EE9BF74F6}"/>
                </c:ext>
              </c:extLst>
            </c:dLbl>
            <c:numFmt formatCode="\$#,##0.0_);[Red]\(\$#,##0.0\)" sourceLinked="0"/>
            <c:spPr>
              <a:noFill/>
              <a:ln w="33507">
                <a:noFill/>
              </a:ln>
            </c:spPr>
            <c:txPr>
              <a:bodyPr/>
              <a:lstStyle/>
              <a:p>
                <a:pPr>
                  <a:defRPr sz="900" b="0" i="0" u="none" strike="noStrike" baseline="0">
                    <a:solidFill>
                      <a:srgbClr val="000000"/>
                    </a:solidFill>
                    <a:latin typeface="Arial"/>
                    <a:ea typeface="Arial"/>
                    <a:cs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3</c:v>
                </c:pt>
                <c:pt idx="1">
                  <c:v>4</c:v>
                </c:pt>
                <c:pt idx="2">
                  <c:v>2005-1</c:v>
                </c:pt>
                <c:pt idx="3">
                  <c:v>2</c:v>
                </c:pt>
                <c:pt idx="4">
                  <c:v>3</c:v>
                </c:pt>
                <c:pt idx="5">
                  <c:v>4</c:v>
                </c:pt>
                <c:pt idx="6">
                  <c:v>2006-1</c:v>
                </c:pt>
                <c:pt idx="7">
                  <c:v>2</c:v>
                </c:pt>
                <c:pt idx="8">
                  <c:v>3</c:v>
                </c:pt>
                <c:pt idx="9">
                  <c:v>4</c:v>
                </c:pt>
                <c:pt idx="10">
                  <c:v>2007-1</c:v>
                </c:pt>
                <c:pt idx="11">
                  <c:v>2</c:v>
                </c:pt>
                <c:pt idx="12">
                  <c:v>3</c:v>
                </c:pt>
                <c:pt idx="13">
                  <c:v>4</c:v>
                </c:pt>
                <c:pt idx="14">
                  <c:v>2008-1</c:v>
                </c:pt>
                <c:pt idx="15">
                  <c:v>2</c:v>
                </c:pt>
              </c:strCache>
            </c:strRef>
          </c:cat>
          <c:val>
            <c:numRef>
              <c:f>Sheet1!$B$2:$B$17</c:f>
              <c:numCache>
                <c:formatCode>General</c:formatCode>
                <c:ptCount val="16"/>
                <c:pt idx="0">
                  <c:v>133.30000000000001</c:v>
                </c:pt>
                <c:pt idx="1">
                  <c:v>143.4</c:v>
                </c:pt>
                <c:pt idx="2">
                  <c:v>148.69999999999999</c:v>
                </c:pt>
                <c:pt idx="3">
                  <c:v>150.80000000000001</c:v>
                </c:pt>
                <c:pt idx="4">
                  <c:v>158</c:v>
                </c:pt>
                <c:pt idx="5">
                  <c:v>166.3</c:v>
                </c:pt>
                <c:pt idx="6">
                  <c:v>170.1</c:v>
                </c:pt>
                <c:pt idx="7">
                  <c:v>178.2</c:v>
                </c:pt>
                <c:pt idx="8">
                  <c:v>181</c:v>
                </c:pt>
                <c:pt idx="9">
                  <c:v>177.7</c:v>
                </c:pt>
                <c:pt idx="10">
                  <c:v>175.4</c:v>
                </c:pt>
                <c:pt idx="11">
                  <c:v>180.6</c:v>
                </c:pt>
                <c:pt idx="12">
                  <c:v>178.5</c:v>
                </c:pt>
                <c:pt idx="13">
                  <c:v>173.6</c:v>
                </c:pt>
                <c:pt idx="14">
                  <c:v>171.1</c:v>
                </c:pt>
                <c:pt idx="15">
                  <c:v>173.1</c:v>
                </c:pt>
              </c:numCache>
            </c:numRef>
          </c:val>
          <c:extLst>
            <c:ext xmlns:c16="http://schemas.microsoft.com/office/drawing/2014/chart" uri="{C3380CC4-5D6E-409C-BE32-E72D297353CC}">
              <c16:uniqueId val="{0000000F-70AB-4661-A298-600EE9BF74F6}"/>
            </c:ext>
          </c:extLst>
        </c:ser>
        <c:dLbls>
          <c:showLegendKey val="0"/>
          <c:showVal val="0"/>
          <c:showCatName val="0"/>
          <c:showSerName val="0"/>
          <c:showPercent val="0"/>
          <c:showBubbleSize val="0"/>
        </c:dLbls>
        <c:gapWidth val="50"/>
        <c:axId val="329802000"/>
        <c:axId val="329802392"/>
      </c:barChart>
      <c:lineChart>
        <c:grouping val="standard"/>
        <c:varyColors val="0"/>
        <c:ser>
          <c:idx val="1"/>
          <c:order val="1"/>
          <c:tx>
            <c:strRef>
              <c:f>Sheet1!$C$1</c:f>
              <c:strCache>
                <c:ptCount val="1"/>
                <c:pt idx="0">
                  <c:v>C-50 Growth Rate/LIRA</c:v>
                </c:pt>
              </c:strCache>
            </c:strRef>
          </c:tx>
          <c:spPr>
            <a:ln w="33507">
              <a:solidFill>
                <a:srgbClr val="000000"/>
              </a:solidFill>
              <a:prstDash val="solid"/>
            </a:ln>
          </c:spPr>
          <c:marker>
            <c:symbol val="circle"/>
            <c:size val="7"/>
            <c:spPr>
              <a:solidFill>
                <a:srgbClr val="000000"/>
              </a:solidFill>
              <a:ln>
                <a:solidFill>
                  <a:srgbClr val="FFFFFF"/>
                </a:solidFill>
                <a:prstDash val="solid"/>
              </a:ln>
            </c:spPr>
          </c:marker>
          <c:dLbls>
            <c:dLbl>
              <c:idx val="0"/>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0AB-4661-A298-600EE9BF74F6}"/>
                </c:ext>
              </c:extLst>
            </c:dLbl>
            <c:dLbl>
              <c:idx val="3"/>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0AB-4661-A298-600EE9BF74F6}"/>
                </c:ext>
              </c:extLst>
            </c:dLbl>
            <c:dLbl>
              <c:idx val="4"/>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0AB-4661-A298-600EE9BF74F6}"/>
                </c:ext>
              </c:extLst>
            </c:dLbl>
            <c:dLbl>
              <c:idx val="5"/>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0AB-4661-A298-600EE9BF74F6}"/>
                </c:ext>
              </c:extLst>
            </c:dLbl>
            <c:dLbl>
              <c:idx val="6"/>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0AB-4661-A298-600EE9BF74F6}"/>
                </c:ext>
              </c:extLst>
            </c:dLbl>
            <c:dLbl>
              <c:idx val="7"/>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70AB-4661-A298-600EE9BF74F6}"/>
                </c:ext>
              </c:extLst>
            </c:dLbl>
            <c:dLbl>
              <c:idx val="8"/>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70AB-4661-A298-600EE9BF74F6}"/>
                </c:ext>
              </c:extLst>
            </c:dLbl>
            <c:numFmt formatCode="0.0%" sourceLinked="0"/>
            <c:spPr>
              <a:noFill/>
              <a:ln w="33507">
                <a:noFill/>
              </a:ln>
            </c:spPr>
            <c:txPr>
              <a:bodyPr/>
              <a:lstStyle/>
              <a:p>
                <a:pPr>
                  <a:defRPr sz="1000" b="1" i="0" u="none" strike="noStrike" baseline="0">
                    <a:solidFill>
                      <a:srgbClr val="000000"/>
                    </a:solidFill>
                    <a:latin typeface="Arial"/>
                    <a:ea typeface="Arial"/>
                    <a:cs typeface="Aria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3</c:v>
                </c:pt>
                <c:pt idx="1">
                  <c:v>4</c:v>
                </c:pt>
                <c:pt idx="2">
                  <c:v>2005-1</c:v>
                </c:pt>
                <c:pt idx="3">
                  <c:v>2</c:v>
                </c:pt>
                <c:pt idx="4">
                  <c:v>3</c:v>
                </c:pt>
                <c:pt idx="5">
                  <c:v>4</c:v>
                </c:pt>
                <c:pt idx="6">
                  <c:v>2006-1</c:v>
                </c:pt>
                <c:pt idx="7">
                  <c:v>2</c:v>
                </c:pt>
                <c:pt idx="8">
                  <c:v>3</c:v>
                </c:pt>
                <c:pt idx="9">
                  <c:v>4</c:v>
                </c:pt>
                <c:pt idx="10">
                  <c:v>2007-1</c:v>
                </c:pt>
                <c:pt idx="11">
                  <c:v>2</c:v>
                </c:pt>
                <c:pt idx="12">
                  <c:v>3</c:v>
                </c:pt>
                <c:pt idx="13">
                  <c:v>4</c:v>
                </c:pt>
                <c:pt idx="14">
                  <c:v>2008-1</c:v>
                </c:pt>
                <c:pt idx="15">
                  <c:v>2</c:v>
                </c:pt>
              </c:strCache>
            </c:strRef>
          </c:cat>
          <c:val>
            <c:numRef>
              <c:f>Sheet1!$C$2:$C$17</c:f>
              <c:numCache>
                <c:formatCode>General</c:formatCode>
                <c:ptCount val="16"/>
                <c:pt idx="0">
                  <c:v>8.3285930000000022E-2</c:v>
                </c:pt>
                <c:pt idx="1">
                  <c:v>0.19609233000000004</c:v>
                </c:pt>
                <c:pt idx="2">
                  <c:v>0.20369965600000001</c:v>
                </c:pt>
                <c:pt idx="3">
                  <c:v>0.18554448000000007</c:v>
                </c:pt>
                <c:pt idx="4">
                  <c:v>0.185136564</c:v>
                </c:pt>
                <c:pt idx="5">
                  <c:v>0.15939846500000002</c:v>
                </c:pt>
                <c:pt idx="6">
                  <c:v>0.14395340500000003</c:v>
                </c:pt>
                <c:pt idx="7">
                  <c:v>0.181975518</c:v>
                </c:pt>
                <c:pt idx="8">
                  <c:v>0.145777817</c:v>
                </c:pt>
                <c:pt idx="9">
                  <c:v>6.8438207000000015E-2</c:v>
                </c:pt>
                <c:pt idx="10">
                  <c:v>3.1394959E-2</c:v>
                </c:pt>
                <c:pt idx="11">
                  <c:v>1.3003573000000001E-2</c:v>
                </c:pt>
                <c:pt idx="12">
                  <c:v>-1.3957608E-2</c:v>
                </c:pt>
                <c:pt idx="13">
                  <c:v>-2.3049326000000002E-2</c:v>
                </c:pt>
                <c:pt idx="14">
                  <c:v>-2.4615261999999999E-2</c:v>
                </c:pt>
                <c:pt idx="15">
                  <c:v>-4.1535903999999992E-2</c:v>
                </c:pt>
              </c:numCache>
            </c:numRef>
          </c:val>
          <c:smooth val="1"/>
          <c:extLst>
            <c:ext xmlns:c16="http://schemas.microsoft.com/office/drawing/2014/chart" uri="{C3380CC4-5D6E-409C-BE32-E72D297353CC}">
              <c16:uniqueId val="{00000017-70AB-4661-A298-600EE9BF74F6}"/>
            </c:ext>
          </c:extLst>
        </c:ser>
        <c:dLbls>
          <c:showLegendKey val="0"/>
          <c:showVal val="0"/>
          <c:showCatName val="0"/>
          <c:showSerName val="0"/>
          <c:showPercent val="0"/>
          <c:showBubbleSize val="0"/>
        </c:dLbls>
        <c:marker val="1"/>
        <c:smooth val="0"/>
        <c:axId val="329801608"/>
        <c:axId val="329800432"/>
      </c:lineChart>
      <c:catAx>
        <c:axId val="329802000"/>
        <c:scaling>
          <c:orientation val="minMax"/>
        </c:scaling>
        <c:delete val="0"/>
        <c:axPos val="b"/>
        <c:numFmt formatCode="General" sourceLinked="1"/>
        <c:majorTickMark val="out"/>
        <c:minorTickMark val="none"/>
        <c:tickLblPos val="nextTo"/>
        <c:spPr>
          <a:ln w="4188">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329802392"/>
        <c:crossesAt val="50"/>
        <c:auto val="1"/>
        <c:lblAlgn val="ctr"/>
        <c:lblOffset val="100"/>
        <c:tickLblSkip val="1"/>
        <c:tickMarkSkip val="1"/>
        <c:noMultiLvlLbl val="0"/>
      </c:catAx>
      <c:valAx>
        <c:axId val="329802392"/>
        <c:scaling>
          <c:orientation val="minMax"/>
          <c:max val="190"/>
          <c:min val="100"/>
        </c:scaling>
        <c:delete val="0"/>
        <c:axPos val="l"/>
        <c:numFmt formatCode="\$#,##0_);[Red]\(\$#,##0\)" sourceLinked="0"/>
        <c:majorTickMark val="out"/>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329802000"/>
        <c:crosses val="autoZero"/>
        <c:crossBetween val="between"/>
        <c:majorUnit val="10"/>
      </c:valAx>
      <c:catAx>
        <c:axId val="329801608"/>
        <c:scaling>
          <c:orientation val="minMax"/>
        </c:scaling>
        <c:delete val="1"/>
        <c:axPos val="b"/>
        <c:numFmt formatCode="General" sourceLinked="1"/>
        <c:majorTickMark val="out"/>
        <c:minorTickMark val="none"/>
        <c:tickLblPos val="none"/>
        <c:crossAx val="329800432"/>
        <c:crosses val="autoZero"/>
        <c:auto val="1"/>
        <c:lblAlgn val="ctr"/>
        <c:lblOffset val="100"/>
        <c:noMultiLvlLbl val="0"/>
      </c:catAx>
      <c:valAx>
        <c:axId val="329800432"/>
        <c:scaling>
          <c:orientation val="minMax"/>
          <c:max val="0.35000000000000014"/>
          <c:min val="-0.05"/>
        </c:scaling>
        <c:delete val="0"/>
        <c:axPos val="r"/>
        <c:numFmt formatCode="0%" sourceLinked="0"/>
        <c:majorTickMark val="out"/>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329801608"/>
        <c:crosses val="max"/>
        <c:crossBetween val="between"/>
        <c:majorUnit val="0.05"/>
        <c:minorUnit val="2.5000000000000001E-2"/>
      </c:valAx>
      <c:spPr>
        <a:noFill/>
        <a:ln w="33507">
          <a:noFill/>
        </a:ln>
      </c:spPr>
    </c:plotArea>
    <c:plotVisOnly val="1"/>
    <c:dispBlanksAs val="gap"/>
    <c:showDLblsOverMax val="0"/>
  </c:chart>
  <c:spPr>
    <a:noFill/>
    <a:ln>
      <a:noFill/>
    </a:ln>
  </c:spPr>
  <c:txPr>
    <a:bodyPr/>
    <a:lstStyle/>
    <a:p>
      <a:pPr>
        <a:defRPr sz="1550" b="1" i="0" u="none" strike="noStrike" baseline="0">
          <a:solidFill>
            <a:srgbClr val="000000"/>
          </a:solidFill>
          <a:latin typeface="Arial"/>
          <a:ea typeface="Arial"/>
          <a:cs typeface="Arial"/>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565275908479183E-2"/>
          <c:y val="6.2130177514792904E-2"/>
          <c:w val="0.8788694481830478"/>
          <c:h val="0.75443786982248517"/>
        </c:manualLayout>
      </c:layout>
      <c:barChart>
        <c:barDir val="col"/>
        <c:grouping val="clustered"/>
        <c:varyColors val="0"/>
        <c:ser>
          <c:idx val="0"/>
          <c:order val="0"/>
          <c:tx>
            <c:strRef>
              <c:f>Sheet1!$B$1</c:f>
              <c:strCache>
                <c:ptCount val="1"/>
                <c:pt idx="0">
                  <c:v>C-30 4QTotal</c:v>
                </c:pt>
              </c:strCache>
            </c:strRef>
          </c:tx>
          <c:spPr>
            <a:solidFill>
              <a:schemeClr val="bg1">
                <a:lumMod val="75000"/>
              </a:schemeClr>
            </a:solidFill>
            <a:ln w="33503">
              <a:noFill/>
            </a:ln>
          </c:spPr>
          <c:invertIfNegative val="0"/>
          <c:dPt>
            <c:idx val="0"/>
            <c:invertIfNegative val="0"/>
            <c:bubble3D val="0"/>
            <c:extLst>
              <c:ext xmlns:c16="http://schemas.microsoft.com/office/drawing/2014/chart" uri="{C3380CC4-5D6E-409C-BE32-E72D297353CC}">
                <c16:uniqueId val="{00000000-0DCD-446D-8CA3-B18F743381D3}"/>
              </c:ext>
            </c:extLst>
          </c:dPt>
          <c:dPt>
            <c:idx val="1"/>
            <c:invertIfNegative val="0"/>
            <c:bubble3D val="0"/>
            <c:extLst>
              <c:ext xmlns:c16="http://schemas.microsoft.com/office/drawing/2014/chart" uri="{C3380CC4-5D6E-409C-BE32-E72D297353CC}">
                <c16:uniqueId val="{00000001-0DCD-446D-8CA3-B18F743381D3}"/>
              </c:ext>
            </c:extLst>
          </c:dPt>
          <c:dPt>
            <c:idx val="2"/>
            <c:invertIfNegative val="0"/>
            <c:bubble3D val="0"/>
            <c:extLst>
              <c:ext xmlns:c16="http://schemas.microsoft.com/office/drawing/2014/chart" uri="{C3380CC4-5D6E-409C-BE32-E72D297353CC}">
                <c16:uniqueId val="{00000002-0DCD-446D-8CA3-B18F743381D3}"/>
              </c:ext>
            </c:extLst>
          </c:dPt>
          <c:dPt>
            <c:idx val="3"/>
            <c:invertIfNegative val="0"/>
            <c:bubble3D val="0"/>
            <c:extLst>
              <c:ext xmlns:c16="http://schemas.microsoft.com/office/drawing/2014/chart" uri="{C3380CC4-5D6E-409C-BE32-E72D297353CC}">
                <c16:uniqueId val="{00000003-0DCD-446D-8CA3-B18F743381D3}"/>
              </c:ext>
            </c:extLst>
          </c:dPt>
          <c:dPt>
            <c:idx val="4"/>
            <c:invertIfNegative val="0"/>
            <c:bubble3D val="0"/>
            <c:extLst>
              <c:ext xmlns:c16="http://schemas.microsoft.com/office/drawing/2014/chart" uri="{C3380CC4-5D6E-409C-BE32-E72D297353CC}">
                <c16:uniqueId val="{00000004-0DCD-446D-8CA3-B18F743381D3}"/>
              </c:ext>
            </c:extLst>
          </c:dPt>
          <c:dPt>
            <c:idx val="5"/>
            <c:invertIfNegative val="0"/>
            <c:bubble3D val="0"/>
            <c:extLst>
              <c:ext xmlns:c16="http://schemas.microsoft.com/office/drawing/2014/chart" uri="{C3380CC4-5D6E-409C-BE32-E72D297353CC}">
                <c16:uniqueId val="{00000005-0DCD-446D-8CA3-B18F743381D3}"/>
              </c:ext>
            </c:extLst>
          </c:dPt>
          <c:dPt>
            <c:idx val="6"/>
            <c:invertIfNegative val="0"/>
            <c:bubble3D val="0"/>
            <c:extLst>
              <c:ext xmlns:c16="http://schemas.microsoft.com/office/drawing/2014/chart" uri="{C3380CC4-5D6E-409C-BE32-E72D297353CC}">
                <c16:uniqueId val="{00000006-0DCD-446D-8CA3-B18F743381D3}"/>
              </c:ext>
            </c:extLst>
          </c:dPt>
          <c:dPt>
            <c:idx val="7"/>
            <c:invertIfNegative val="0"/>
            <c:bubble3D val="0"/>
            <c:extLst>
              <c:ext xmlns:c16="http://schemas.microsoft.com/office/drawing/2014/chart" uri="{C3380CC4-5D6E-409C-BE32-E72D297353CC}">
                <c16:uniqueId val="{00000007-0DCD-446D-8CA3-B18F743381D3}"/>
              </c:ext>
            </c:extLst>
          </c:dPt>
          <c:dPt>
            <c:idx val="8"/>
            <c:invertIfNegative val="0"/>
            <c:bubble3D val="0"/>
            <c:extLst>
              <c:ext xmlns:c16="http://schemas.microsoft.com/office/drawing/2014/chart" uri="{C3380CC4-5D6E-409C-BE32-E72D297353CC}">
                <c16:uniqueId val="{00000008-0DCD-446D-8CA3-B18F743381D3}"/>
              </c:ext>
            </c:extLst>
          </c:dPt>
          <c:dPt>
            <c:idx val="9"/>
            <c:invertIfNegative val="0"/>
            <c:bubble3D val="0"/>
            <c:extLst>
              <c:ext xmlns:c16="http://schemas.microsoft.com/office/drawing/2014/chart" uri="{C3380CC4-5D6E-409C-BE32-E72D297353CC}">
                <c16:uniqueId val="{00000009-0DCD-446D-8CA3-B18F743381D3}"/>
              </c:ext>
            </c:extLst>
          </c:dPt>
          <c:dPt>
            <c:idx val="10"/>
            <c:invertIfNegative val="0"/>
            <c:bubble3D val="0"/>
            <c:extLst>
              <c:ext xmlns:c16="http://schemas.microsoft.com/office/drawing/2014/chart" uri="{C3380CC4-5D6E-409C-BE32-E72D297353CC}">
                <c16:uniqueId val="{0000000A-0DCD-446D-8CA3-B18F743381D3}"/>
              </c:ext>
            </c:extLst>
          </c:dPt>
          <c:dPt>
            <c:idx val="11"/>
            <c:invertIfNegative val="0"/>
            <c:bubble3D val="0"/>
            <c:extLst>
              <c:ext xmlns:c16="http://schemas.microsoft.com/office/drawing/2014/chart" uri="{C3380CC4-5D6E-409C-BE32-E72D297353CC}">
                <c16:uniqueId val="{0000000B-0DCD-446D-8CA3-B18F743381D3}"/>
              </c:ext>
            </c:extLst>
          </c:dPt>
          <c:dPt>
            <c:idx val="12"/>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D-0DCD-446D-8CA3-B18F743381D3}"/>
              </c:ext>
            </c:extLst>
          </c:dPt>
          <c:dPt>
            <c:idx val="13"/>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F-0DCD-446D-8CA3-B18F743381D3}"/>
              </c:ext>
            </c:extLst>
          </c:dPt>
          <c:dPt>
            <c:idx val="14"/>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1-0DCD-446D-8CA3-B18F743381D3}"/>
              </c:ext>
            </c:extLst>
          </c:dPt>
          <c:dPt>
            <c:idx val="15"/>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3-0DCD-446D-8CA3-B18F743381D3}"/>
              </c:ext>
            </c:extLst>
          </c:dPt>
          <c:dLbls>
            <c:numFmt formatCode="\$#,##0.0" sourceLinked="0"/>
            <c:spPr>
              <a:noFill/>
              <a:ln w="33503">
                <a:noFill/>
              </a:ln>
            </c:spPr>
            <c:txPr>
              <a:bodyPr/>
              <a:lstStyle/>
              <a:p>
                <a:pPr>
                  <a:defRPr sz="900" b="0" i="0" u="none" strike="noStrike" baseline="0">
                    <a:solidFill>
                      <a:srgbClr val="000000"/>
                    </a:solidFill>
                    <a:latin typeface="Arial"/>
                    <a:ea typeface="Arial"/>
                    <a:cs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c:v>
                </c:pt>
                <c:pt idx="1">
                  <c:v>3</c:v>
                </c:pt>
                <c:pt idx="2">
                  <c:v>4</c:v>
                </c:pt>
                <c:pt idx="3">
                  <c:v>2012-1</c:v>
                </c:pt>
                <c:pt idx="4">
                  <c:v>2</c:v>
                </c:pt>
                <c:pt idx="5">
                  <c:v>3</c:v>
                </c:pt>
                <c:pt idx="6">
                  <c:v>4</c:v>
                </c:pt>
                <c:pt idx="7">
                  <c:v>2013-1</c:v>
                </c:pt>
                <c:pt idx="8">
                  <c:v>2</c:v>
                </c:pt>
                <c:pt idx="9">
                  <c:v>3</c:v>
                </c:pt>
                <c:pt idx="10">
                  <c:v>4</c:v>
                </c:pt>
                <c:pt idx="11">
                  <c:v>2014-1</c:v>
                </c:pt>
                <c:pt idx="12">
                  <c:v>2</c:v>
                </c:pt>
                <c:pt idx="13">
                  <c:v>3</c:v>
                </c:pt>
                <c:pt idx="14">
                  <c:v>4</c:v>
                </c:pt>
                <c:pt idx="15">
                  <c:v>2015-1</c:v>
                </c:pt>
              </c:strCache>
            </c:strRef>
          </c:cat>
          <c:val>
            <c:numRef>
              <c:f>Sheet1!$B$2:$B$17</c:f>
              <c:numCache>
                <c:formatCode>0.0</c:formatCode>
                <c:ptCount val="16"/>
                <c:pt idx="0">
                  <c:v>114.666</c:v>
                </c:pt>
                <c:pt idx="1">
                  <c:v>119.411</c:v>
                </c:pt>
                <c:pt idx="2">
                  <c:v>120.916</c:v>
                </c:pt>
                <c:pt idx="3">
                  <c:v>120.60899999999999</c:v>
                </c:pt>
                <c:pt idx="4">
                  <c:v>121.04600000000001</c:v>
                </c:pt>
                <c:pt idx="5">
                  <c:v>121.898</c:v>
                </c:pt>
                <c:pt idx="6">
                  <c:v>126.04900000000001</c:v>
                </c:pt>
                <c:pt idx="7">
                  <c:v>128.58199999999999</c:v>
                </c:pt>
                <c:pt idx="8">
                  <c:v>129.53399999999999</c:v>
                </c:pt>
                <c:pt idx="9">
                  <c:v>131.345</c:v>
                </c:pt>
                <c:pt idx="10">
                  <c:v>133.11199999999999</c:v>
                </c:pt>
                <c:pt idx="11">
                  <c:v>134.03899999999999</c:v>
                </c:pt>
                <c:pt idx="12">
                  <c:v>139.35746546012729</c:v>
                </c:pt>
                <c:pt idx="13">
                  <c:v>145.66709360683055</c:v>
                </c:pt>
                <c:pt idx="14" formatCode="General">
                  <c:v>146.24471570168072</c:v>
                </c:pt>
                <c:pt idx="15" formatCode="General">
                  <c:v>143.45088221497986</c:v>
                </c:pt>
              </c:numCache>
            </c:numRef>
          </c:val>
          <c:extLst>
            <c:ext xmlns:c16="http://schemas.microsoft.com/office/drawing/2014/chart" uri="{C3380CC4-5D6E-409C-BE32-E72D297353CC}">
              <c16:uniqueId val="{00000014-0DCD-446D-8CA3-B18F743381D3}"/>
            </c:ext>
          </c:extLst>
        </c:ser>
        <c:dLbls>
          <c:showLegendKey val="0"/>
          <c:showVal val="0"/>
          <c:showCatName val="0"/>
          <c:showSerName val="0"/>
          <c:showPercent val="0"/>
          <c:showBubbleSize val="0"/>
        </c:dLbls>
        <c:gapWidth val="50"/>
        <c:axId val="410209312"/>
        <c:axId val="410209704"/>
      </c:barChart>
      <c:lineChart>
        <c:grouping val="standard"/>
        <c:varyColors val="0"/>
        <c:ser>
          <c:idx val="1"/>
          <c:order val="1"/>
          <c:tx>
            <c:strRef>
              <c:f>Sheet1!$C$1</c:f>
              <c:strCache>
                <c:ptCount val="1"/>
                <c:pt idx="0">
                  <c:v>US Census Bureau</c:v>
                </c:pt>
              </c:strCache>
            </c:strRef>
          </c:tx>
          <c:spPr>
            <a:ln w="33503">
              <a:solidFill>
                <a:srgbClr val="000000"/>
              </a:solidFill>
              <a:prstDash val="solid"/>
            </a:ln>
          </c:spPr>
          <c:marker>
            <c:symbol val="circle"/>
            <c:size val="7"/>
            <c:spPr>
              <a:solidFill>
                <a:srgbClr val="000000"/>
              </a:solidFill>
              <a:ln>
                <a:solidFill>
                  <a:srgbClr val="FFFFFF"/>
                </a:solidFill>
                <a:prstDash val="solid"/>
              </a:ln>
            </c:spPr>
          </c:marker>
          <c:dPt>
            <c:idx val="10"/>
            <c:marker>
              <c:symbol val="none"/>
            </c:marker>
            <c:bubble3D val="0"/>
            <c:extLst>
              <c:ext xmlns:c16="http://schemas.microsoft.com/office/drawing/2014/chart" uri="{C3380CC4-5D6E-409C-BE32-E72D297353CC}">
                <c16:uniqueId val="{00000015-0DCD-446D-8CA3-B18F743381D3}"/>
              </c:ext>
            </c:extLst>
          </c:dPt>
          <c:dPt>
            <c:idx val="11"/>
            <c:marker>
              <c:symbol val="none"/>
            </c:marker>
            <c:bubble3D val="0"/>
            <c:extLst>
              <c:ext xmlns:c16="http://schemas.microsoft.com/office/drawing/2014/chart" uri="{C3380CC4-5D6E-409C-BE32-E72D297353CC}">
                <c16:uniqueId val="{00000016-0DCD-446D-8CA3-B18F743381D3}"/>
              </c:ext>
            </c:extLst>
          </c:dPt>
          <c:dPt>
            <c:idx val="12"/>
            <c:marker>
              <c:symbol val="none"/>
            </c:marker>
            <c:bubble3D val="0"/>
            <c:extLst>
              <c:ext xmlns:c16="http://schemas.microsoft.com/office/drawing/2014/chart" uri="{C3380CC4-5D6E-409C-BE32-E72D297353CC}">
                <c16:uniqueId val="{00000017-0DCD-446D-8CA3-B18F743381D3}"/>
              </c:ext>
            </c:extLst>
          </c:dPt>
          <c:dPt>
            <c:idx val="13"/>
            <c:marker>
              <c:symbol val="none"/>
            </c:marker>
            <c:bubble3D val="0"/>
            <c:extLst>
              <c:ext xmlns:c16="http://schemas.microsoft.com/office/drawing/2014/chart" uri="{C3380CC4-5D6E-409C-BE32-E72D297353CC}">
                <c16:uniqueId val="{00000018-0DCD-446D-8CA3-B18F743381D3}"/>
              </c:ext>
            </c:extLst>
          </c:dPt>
          <c:dPt>
            <c:idx val="14"/>
            <c:marker>
              <c:symbol val="none"/>
            </c:marker>
            <c:bubble3D val="0"/>
            <c:extLst>
              <c:ext xmlns:c16="http://schemas.microsoft.com/office/drawing/2014/chart" uri="{C3380CC4-5D6E-409C-BE32-E72D297353CC}">
                <c16:uniqueId val="{00000019-0DCD-446D-8CA3-B18F743381D3}"/>
              </c:ext>
            </c:extLst>
          </c:dPt>
          <c:dPt>
            <c:idx val="15"/>
            <c:marker>
              <c:symbol val="none"/>
            </c:marker>
            <c:bubble3D val="0"/>
            <c:extLst>
              <c:ext xmlns:c16="http://schemas.microsoft.com/office/drawing/2014/chart" uri="{C3380CC4-5D6E-409C-BE32-E72D297353CC}">
                <c16:uniqueId val="{0000001A-0DCD-446D-8CA3-B18F743381D3}"/>
              </c:ext>
            </c:extLst>
          </c:dPt>
          <c:cat>
            <c:strRef>
              <c:f>Sheet1!$A$2:$A$17</c:f>
              <c:strCache>
                <c:ptCount val="16"/>
                <c:pt idx="0">
                  <c:v>2</c:v>
                </c:pt>
                <c:pt idx="1">
                  <c:v>3</c:v>
                </c:pt>
                <c:pt idx="2">
                  <c:v>4</c:v>
                </c:pt>
                <c:pt idx="3">
                  <c:v>2012-1</c:v>
                </c:pt>
                <c:pt idx="4">
                  <c:v>2</c:v>
                </c:pt>
                <c:pt idx="5">
                  <c:v>3</c:v>
                </c:pt>
                <c:pt idx="6">
                  <c:v>4</c:v>
                </c:pt>
                <c:pt idx="7">
                  <c:v>2013-1</c:v>
                </c:pt>
                <c:pt idx="8">
                  <c:v>2</c:v>
                </c:pt>
                <c:pt idx="9">
                  <c:v>3</c:v>
                </c:pt>
                <c:pt idx="10">
                  <c:v>4</c:v>
                </c:pt>
                <c:pt idx="11">
                  <c:v>2014-1</c:v>
                </c:pt>
                <c:pt idx="12">
                  <c:v>2</c:v>
                </c:pt>
                <c:pt idx="13">
                  <c:v>3</c:v>
                </c:pt>
                <c:pt idx="14">
                  <c:v>4</c:v>
                </c:pt>
                <c:pt idx="15">
                  <c:v>2015-1</c:v>
                </c:pt>
              </c:strCache>
            </c:strRef>
          </c:cat>
          <c:val>
            <c:numRef>
              <c:f>Sheet1!$C$2:$C$17</c:f>
              <c:numCache>
                <c:formatCode>General</c:formatCode>
                <c:ptCount val="16"/>
                <c:pt idx="0">
                  <c:v>3.4127900871574468E-3</c:v>
                </c:pt>
                <c:pt idx="1">
                  <c:v>6.3368805378690052E-2</c:v>
                </c:pt>
                <c:pt idx="2">
                  <c:v>8.3836038830078063E-2</c:v>
                </c:pt>
                <c:pt idx="3">
                  <c:v>8.2306594757576068E-2</c:v>
                </c:pt>
                <c:pt idx="4">
                  <c:v>5.5639858371269613E-2</c:v>
                </c:pt>
                <c:pt idx="5">
                  <c:v>2.0827226972389479E-2</c:v>
                </c:pt>
                <c:pt idx="6">
                  <c:v>4.2450957689635693E-2</c:v>
                </c:pt>
                <c:pt idx="7">
                  <c:v>6.6106177814259315E-2</c:v>
                </c:pt>
                <c:pt idx="8">
                  <c:v>7.0122102341258596E-2</c:v>
                </c:pt>
                <c:pt idx="9">
                  <c:v>7.7499220659895895E-2</c:v>
                </c:pt>
                <c:pt idx="10">
                  <c:v>5.6033764647081652E-2</c:v>
                </c:pt>
                <c:pt idx="11">
                  <c:v>4.2439843835062385E-2</c:v>
                </c:pt>
                <c:pt idx="12">
                  <c:v>7.583696527650885E-2</c:v>
                </c:pt>
                <c:pt idx="13">
                  <c:v>0.10904178771046147</c:v>
                </c:pt>
                <c:pt idx="14">
                  <c:v>9.8659141938222783E-2</c:v>
                </c:pt>
                <c:pt idx="15">
                  <c:v>7.0217490543646788E-2</c:v>
                </c:pt>
              </c:numCache>
            </c:numRef>
          </c:val>
          <c:smooth val="1"/>
          <c:extLst>
            <c:ext xmlns:c16="http://schemas.microsoft.com/office/drawing/2014/chart" uri="{C3380CC4-5D6E-409C-BE32-E72D297353CC}">
              <c16:uniqueId val="{0000001B-0DCD-446D-8CA3-B18F743381D3}"/>
            </c:ext>
          </c:extLst>
        </c:ser>
        <c:ser>
          <c:idx val="3"/>
          <c:order val="2"/>
          <c:tx>
            <c:strRef>
              <c:f>Sheet1!$D$1</c:f>
              <c:strCache>
                <c:ptCount val="1"/>
                <c:pt idx="0">
                  <c:v>LIRA</c:v>
                </c:pt>
              </c:strCache>
            </c:strRef>
          </c:tx>
          <c:spPr>
            <a:ln w="33503">
              <a:solidFill>
                <a:srgbClr val="000000"/>
              </a:solidFill>
              <a:prstDash val="solid"/>
            </a:ln>
          </c:spPr>
          <c:marker>
            <c:symbol val="triangle"/>
            <c:size val="7"/>
            <c:spPr>
              <a:solidFill>
                <a:srgbClr val="000000"/>
              </a:solidFill>
              <a:ln>
                <a:solidFill>
                  <a:srgbClr val="000000"/>
                </a:solidFill>
                <a:prstDash val="solid"/>
              </a:ln>
            </c:spPr>
          </c:marker>
          <c:dPt>
            <c:idx val="0"/>
            <c:marker>
              <c:symbol val="none"/>
            </c:marker>
            <c:bubble3D val="0"/>
            <c:extLst>
              <c:ext xmlns:c16="http://schemas.microsoft.com/office/drawing/2014/chart" uri="{C3380CC4-5D6E-409C-BE32-E72D297353CC}">
                <c16:uniqueId val="{0000001C-0DCD-446D-8CA3-B18F743381D3}"/>
              </c:ext>
            </c:extLst>
          </c:dPt>
          <c:dPt>
            <c:idx val="1"/>
            <c:marker>
              <c:symbol val="none"/>
            </c:marker>
            <c:bubble3D val="0"/>
            <c:extLst>
              <c:ext xmlns:c16="http://schemas.microsoft.com/office/drawing/2014/chart" uri="{C3380CC4-5D6E-409C-BE32-E72D297353CC}">
                <c16:uniqueId val="{0000001D-0DCD-446D-8CA3-B18F743381D3}"/>
              </c:ext>
            </c:extLst>
          </c:dPt>
          <c:dPt>
            <c:idx val="2"/>
            <c:marker>
              <c:symbol val="none"/>
            </c:marker>
            <c:bubble3D val="0"/>
            <c:extLst>
              <c:ext xmlns:c16="http://schemas.microsoft.com/office/drawing/2014/chart" uri="{C3380CC4-5D6E-409C-BE32-E72D297353CC}">
                <c16:uniqueId val="{0000001E-0DCD-446D-8CA3-B18F743381D3}"/>
              </c:ext>
            </c:extLst>
          </c:dPt>
          <c:dPt>
            <c:idx val="3"/>
            <c:marker>
              <c:symbol val="none"/>
            </c:marker>
            <c:bubble3D val="0"/>
            <c:extLst>
              <c:ext xmlns:c16="http://schemas.microsoft.com/office/drawing/2014/chart" uri="{C3380CC4-5D6E-409C-BE32-E72D297353CC}">
                <c16:uniqueId val="{0000001F-0DCD-446D-8CA3-B18F743381D3}"/>
              </c:ext>
            </c:extLst>
          </c:dPt>
          <c:dPt>
            <c:idx val="4"/>
            <c:marker>
              <c:symbol val="none"/>
            </c:marker>
            <c:bubble3D val="0"/>
            <c:extLst>
              <c:ext xmlns:c16="http://schemas.microsoft.com/office/drawing/2014/chart" uri="{C3380CC4-5D6E-409C-BE32-E72D297353CC}">
                <c16:uniqueId val="{00000020-0DCD-446D-8CA3-B18F743381D3}"/>
              </c:ext>
            </c:extLst>
          </c:dPt>
          <c:dPt>
            <c:idx val="5"/>
            <c:marker>
              <c:symbol val="none"/>
            </c:marker>
            <c:bubble3D val="0"/>
            <c:extLst>
              <c:ext xmlns:c16="http://schemas.microsoft.com/office/drawing/2014/chart" uri="{C3380CC4-5D6E-409C-BE32-E72D297353CC}">
                <c16:uniqueId val="{00000021-0DCD-446D-8CA3-B18F743381D3}"/>
              </c:ext>
            </c:extLst>
          </c:dPt>
          <c:dPt>
            <c:idx val="6"/>
            <c:marker>
              <c:symbol val="none"/>
            </c:marker>
            <c:bubble3D val="0"/>
            <c:extLst>
              <c:ext xmlns:c16="http://schemas.microsoft.com/office/drawing/2014/chart" uri="{C3380CC4-5D6E-409C-BE32-E72D297353CC}">
                <c16:uniqueId val="{00000022-0DCD-446D-8CA3-B18F743381D3}"/>
              </c:ext>
            </c:extLst>
          </c:dPt>
          <c:dPt>
            <c:idx val="7"/>
            <c:marker>
              <c:symbol val="none"/>
            </c:marker>
            <c:bubble3D val="0"/>
            <c:extLst>
              <c:ext xmlns:c16="http://schemas.microsoft.com/office/drawing/2014/chart" uri="{C3380CC4-5D6E-409C-BE32-E72D297353CC}">
                <c16:uniqueId val="{00000023-0DCD-446D-8CA3-B18F743381D3}"/>
              </c:ext>
            </c:extLst>
          </c:dPt>
          <c:dPt>
            <c:idx val="8"/>
            <c:marker>
              <c:symbol val="none"/>
            </c:marker>
            <c:bubble3D val="0"/>
            <c:extLst>
              <c:ext xmlns:c16="http://schemas.microsoft.com/office/drawing/2014/chart" uri="{C3380CC4-5D6E-409C-BE32-E72D297353CC}">
                <c16:uniqueId val="{00000024-0DCD-446D-8CA3-B18F743381D3}"/>
              </c:ext>
            </c:extLst>
          </c:dPt>
          <c:dPt>
            <c:idx val="9"/>
            <c:marker>
              <c:symbol val="none"/>
            </c:marker>
            <c:bubble3D val="0"/>
            <c:extLst>
              <c:ext xmlns:c16="http://schemas.microsoft.com/office/drawing/2014/chart" uri="{C3380CC4-5D6E-409C-BE32-E72D297353CC}">
                <c16:uniqueId val="{00000025-0DCD-446D-8CA3-B18F743381D3}"/>
              </c:ext>
            </c:extLst>
          </c:dPt>
          <c:dPt>
            <c:idx val="10"/>
            <c:marker>
              <c:symbol val="circle"/>
              <c:size val="6"/>
            </c:marker>
            <c:bubble3D val="0"/>
            <c:extLst>
              <c:ext xmlns:c16="http://schemas.microsoft.com/office/drawing/2014/chart" uri="{C3380CC4-5D6E-409C-BE32-E72D297353CC}">
                <c16:uniqueId val="{00000026-0DCD-446D-8CA3-B18F743381D3}"/>
              </c:ext>
            </c:extLst>
          </c:dPt>
          <c:dPt>
            <c:idx val="11"/>
            <c:marker>
              <c:symbol val="circle"/>
              <c:size val="6"/>
            </c:marker>
            <c:bubble3D val="0"/>
            <c:extLst>
              <c:ext xmlns:c16="http://schemas.microsoft.com/office/drawing/2014/chart" uri="{C3380CC4-5D6E-409C-BE32-E72D297353CC}">
                <c16:uniqueId val="{00000027-0DCD-446D-8CA3-B18F743381D3}"/>
              </c:ext>
            </c:extLst>
          </c:dPt>
          <c:dLbls>
            <c:numFmt formatCode="0.0%" sourceLinked="0"/>
            <c:spPr>
              <a:noFill/>
              <a:ln w="33503">
                <a:noFill/>
              </a:ln>
            </c:spPr>
            <c:txPr>
              <a:bodyPr/>
              <a:lstStyle/>
              <a:p>
                <a:pPr>
                  <a:defRPr sz="1000" b="1" i="0" u="none" strike="noStrike" baseline="0">
                    <a:solidFill>
                      <a:srgbClr val="000000"/>
                    </a:solidFill>
                    <a:latin typeface="Arial"/>
                    <a:ea typeface="Arial"/>
                    <a:cs typeface="Aria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c:v>
                </c:pt>
                <c:pt idx="1">
                  <c:v>3</c:v>
                </c:pt>
                <c:pt idx="2">
                  <c:v>4</c:v>
                </c:pt>
                <c:pt idx="3">
                  <c:v>2012-1</c:v>
                </c:pt>
                <c:pt idx="4">
                  <c:v>2</c:v>
                </c:pt>
                <c:pt idx="5">
                  <c:v>3</c:v>
                </c:pt>
                <c:pt idx="6">
                  <c:v>4</c:v>
                </c:pt>
                <c:pt idx="7">
                  <c:v>2013-1</c:v>
                </c:pt>
                <c:pt idx="8">
                  <c:v>2</c:v>
                </c:pt>
                <c:pt idx="9">
                  <c:v>3</c:v>
                </c:pt>
                <c:pt idx="10">
                  <c:v>4</c:v>
                </c:pt>
                <c:pt idx="11">
                  <c:v>2014-1</c:v>
                </c:pt>
                <c:pt idx="12">
                  <c:v>2</c:v>
                </c:pt>
                <c:pt idx="13">
                  <c:v>3</c:v>
                </c:pt>
                <c:pt idx="14">
                  <c:v>4</c:v>
                </c:pt>
                <c:pt idx="15">
                  <c:v>2015-1</c:v>
                </c:pt>
              </c:strCache>
            </c:strRef>
          </c:cat>
          <c:val>
            <c:numRef>
              <c:f>Sheet1!$D$2:$D$17</c:f>
              <c:numCache>
                <c:formatCode>General</c:formatCode>
                <c:ptCount val="16"/>
                <c:pt idx="0">
                  <c:v>3.4127900871574468E-3</c:v>
                </c:pt>
                <c:pt idx="1">
                  <c:v>6.3368805378690052E-2</c:v>
                </c:pt>
                <c:pt idx="2">
                  <c:v>8.3836038830078063E-2</c:v>
                </c:pt>
                <c:pt idx="3">
                  <c:v>8.2306594757576068E-2</c:v>
                </c:pt>
                <c:pt idx="4">
                  <c:v>5.5639858371269613E-2</c:v>
                </c:pt>
                <c:pt idx="5">
                  <c:v>2.0827226972389479E-2</c:v>
                </c:pt>
                <c:pt idx="6">
                  <c:v>4.2450957689635693E-2</c:v>
                </c:pt>
                <c:pt idx="7">
                  <c:v>6.6106177814259315E-2</c:v>
                </c:pt>
                <c:pt idx="8">
                  <c:v>7.0122102341258596E-2</c:v>
                </c:pt>
                <c:pt idx="9">
                  <c:v>7.7499220659895895E-2</c:v>
                </c:pt>
                <c:pt idx="10">
                  <c:v>5.6033764647081652E-2</c:v>
                </c:pt>
                <c:pt idx="11">
                  <c:v>4.2439843835062385E-2</c:v>
                </c:pt>
                <c:pt idx="12">
                  <c:v>7.583696527650885E-2</c:v>
                </c:pt>
                <c:pt idx="13">
                  <c:v>0.10904178771046147</c:v>
                </c:pt>
                <c:pt idx="14">
                  <c:v>9.8659141938222783E-2</c:v>
                </c:pt>
                <c:pt idx="15">
                  <c:v>7.0217490543646788E-2</c:v>
                </c:pt>
              </c:numCache>
            </c:numRef>
          </c:val>
          <c:smooth val="1"/>
          <c:extLst>
            <c:ext xmlns:c16="http://schemas.microsoft.com/office/drawing/2014/chart" uri="{C3380CC4-5D6E-409C-BE32-E72D297353CC}">
              <c16:uniqueId val="{00000028-0DCD-446D-8CA3-B18F743381D3}"/>
            </c:ext>
          </c:extLst>
        </c:ser>
        <c:dLbls>
          <c:showLegendKey val="0"/>
          <c:showVal val="0"/>
          <c:showCatName val="0"/>
          <c:showSerName val="0"/>
          <c:showPercent val="0"/>
          <c:showBubbleSize val="0"/>
        </c:dLbls>
        <c:marker val="1"/>
        <c:smooth val="0"/>
        <c:axId val="410210096"/>
        <c:axId val="410210488"/>
      </c:lineChart>
      <c:catAx>
        <c:axId val="410209312"/>
        <c:scaling>
          <c:orientation val="minMax"/>
        </c:scaling>
        <c:delete val="0"/>
        <c:axPos val="b"/>
        <c:numFmt formatCode="General" sourceLinked="1"/>
        <c:majorTickMark val="cross"/>
        <c:minorTickMark val="none"/>
        <c:tickLblPos val="nextTo"/>
        <c:spPr>
          <a:ln w="4188">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410209704"/>
        <c:crosses val="autoZero"/>
        <c:auto val="0"/>
        <c:lblAlgn val="ctr"/>
        <c:lblOffset val="100"/>
        <c:tickLblSkip val="1"/>
        <c:tickMarkSkip val="1"/>
        <c:noMultiLvlLbl val="0"/>
      </c:catAx>
      <c:valAx>
        <c:axId val="410209704"/>
        <c:scaling>
          <c:orientation val="minMax"/>
          <c:max val="180"/>
          <c:min val="100"/>
        </c:scaling>
        <c:delete val="0"/>
        <c:axPos val="l"/>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10209312"/>
        <c:crosses val="autoZero"/>
        <c:crossBetween val="between"/>
        <c:majorUnit val="10"/>
        <c:minorUnit val="5"/>
      </c:valAx>
      <c:catAx>
        <c:axId val="410210096"/>
        <c:scaling>
          <c:orientation val="minMax"/>
        </c:scaling>
        <c:delete val="1"/>
        <c:axPos val="b"/>
        <c:numFmt formatCode="General" sourceLinked="1"/>
        <c:majorTickMark val="out"/>
        <c:minorTickMark val="none"/>
        <c:tickLblPos val="none"/>
        <c:crossAx val="410210488"/>
        <c:crosses val="autoZero"/>
        <c:auto val="0"/>
        <c:lblAlgn val="ctr"/>
        <c:lblOffset val="100"/>
        <c:noMultiLvlLbl val="0"/>
      </c:catAx>
      <c:valAx>
        <c:axId val="410210488"/>
        <c:scaling>
          <c:orientation val="minMax"/>
          <c:max val="0.2"/>
          <c:min val="-0.2"/>
        </c:scaling>
        <c:delete val="0"/>
        <c:axPos val="r"/>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10210096"/>
        <c:crosses val="max"/>
        <c:crossBetween val="between"/>
      </c:valAx>
      <c:spPr>
        <a:noFill/>
        <a:ln w="33503">
          <a:noFill/>
        </a:ln>
      </c:spPr>
    </c:plotArea>
    <c:legend>
      <c:legendPos val="b"/>
      <c:legendEntry>
        <c:idx val="0"/>
        <c:delete val="1"/>
      </c:legendEntry>
      <c:layout>
        <c:manualLayout>
          <c:xMode val="edge"/>
          <c:yMode val="edge"/>
          <c:x val="5.7873485868102509E-2"/>
          <c:y val="0.92899408284023666"/>
          <c:w val="0.87213997308210534"/>
          <c:h val="6.5088757396449842E-2"/>
        </c:manualLayout>
      </c:layout>
      <c:overlay val="0"/>
      <c:spPr>
        <a:noFill/>
        <a:ln w="33503">
          <a:noFill/>
        </a:ln>
      </c:spPr>
      <c:txPr>
        <a:bodyPr/>
        <a:lstStyle/>
        <a:p>
          <a:pPr>
            <a:defRPr sz="1400" b="1" i="0" u="none" strike="noStrike" baseline="0">
              <a:solidFill>
                <a:srgbClr val="000000"/>
              </a:solidFill>
              <a:latin typeface="Arial"/>
              <a:ea typeface="Arial"/>
              <a:cs typeface="Arial"/>
            </a:defRPr>
          </a:pPr>
          <a:endParaRPr lang="en-US"/>
        </a:p>
      </c:txPr>
    </c:legend>
    <c:plotVisOnly val="1"/>
    <c:dispBlanksAs val="gap"/>
    <c:showDLblsOverMax val="0"/>
  </c:chart>
  <c:spPr>
    <a:noFill/>
    <a:ln>
      <a:noFill/>
    </a:ln>
  </c:spPr>
  <c:txPr>
    <a:bodyPr/>
    <a:lstStyle/>
    <a:p>
      <a:pPr>
        <a:defRPr sz="1319" b="0" i="0" u="none" strike="noStrike" baseline="0">
          <a:solidFill>
            <a:srgbClr val="000000"/>
          </a:solidFill>
          <a:latin typeface="Arial"/>
          <a:ea typeface="Arial"/>
          <a:cs typeface="Arial"/>
        </a:defRPr>
      </a:pPr>
      <a:endParaRPr lang="en-US"/>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565275908479183E-2"/>
          <c:y val="6.2130177514792904E-2"/>
          <c:w val="0.8788694481830478"/>
          <c:h val="0.75443786982248517"/>
        </c:manualLayout>
      </c:layout>
      <c:barChart>
        <c:barDir val="col"/>
        <c:grouping val="clustered"/>
        <c:varyColors val="0"/>
        <c:ser>
          <c:idx val="0"/>
          <c:order val="0"/>
          <c:tx>
            <c:strRef>
              <c:f>Sheet1!$B$1</c:f>
              <c:strCache>
                <c:ptCount val="1"/>
                <c:pt idx="0">
                  <c:v>C-30 4QTotal</c:v>
                </c:pt>
              </c:strCache>
            </c:strRef>
          </c:tx>
          <c:spPr>
            <a:solidFill>
              <a:schemeClr val="bg1">
                <a:lumMod val="75000"/>
              </a:schemeClr>
            </a:solidFill>
            <a:ln w="33503">
              <a:noFill/>
            </a:ln>
          </c:spPr>
          <c:invertIfNegative val="0"/>
          <c:dPt>
            <c:idx val="0"/>
            <c:invertIfNegative val="0"/>
            <c:bubble3D val="0"/>
            <c:extLst>
              <c:ext xmlns:c16="http://schemas.microsoft.com/office/drawing/2014/chart" uri="{C3380CC4-5D6E-409C-BE32-E72D297353CC}">
                <c16:uniqueId val="{00000000-3596-4915-B42C-A030BD977FDD}"/>
              </c:ext>
            </c:extLst>
          </c:dPt>
          <c:dPt>
            <c:idx val="1"/>
            <c:invertIfNegative val="0"/>
            <c:bubble3D val="0"/>
            <c:extLst>
              <c:ext xmlns:c16="http://schemas.microsoft.com/office/drawing/2014/chart" uri="{C3380CC4-5D6E-409C-BE32-E72D297353CC}">
                <c16:uniqueId val="{00000001-3596-4915-B42C-A030BD977FDD}"/>
              </c:ext>
            </c:extLst>
          </c:dPt>
          <c:dPt>
            <c:idx val="2"/>
            <c:invertIfNegative val="0"/>
            <c:bubble3D val="0"/>
            <c:extLst>
              <c:ext xmlns:c16="http://schemas.microsoft.com/office/drawing/2014/chart" uri="{C3380CC4-5D6E-409C-BE32-E72D297353CC}">
                <c16:uniqueId val="{00000002-3596-4915-B42C-A030BD977FDD}"/>
              </c:ext>
            </c:extLst>
          </c:dPt>
          <c:dPt>
            <c:idx val="3"/>
            <c:invertIfNegative val="0"/>
            <c:bubble3D val="0"/>
            <c:extLst>
              <c:ext xmlns:c16="http://schemas.microsoft.com/office/drawing/2014/chart" uri="{C3380CC4-5D6E-409C-BE32-E72D297353CC}">
                <c16:uniqueId val="{00000003-3596-4915-B42C-A030BD977FDD}"/>
              </c:ext>
            </c:extLst>
          </c:dPt>
          <c:dPt>
            <c:idx val="4"/>
            <c:invertIfNegative val="0"/>
            <c:bubble3D val="0"/>
            <c:extLst>
              <c:ext xmlns:c16="http://schemas.microsoft.com/office/drawing/2014/chart" uri="{C3380CC4-5D6E-409C-BE32-E72D297353CC}">
                <c16:uniqueId val="{00000004-3596-4915-B42C-A030BD977FDD}"/>
              </c:ext>
            </c:extLst>
          </c:dPt>
          <c:dPt>
            <c:idx val="5"/>
            <c:invertIfNegative val="0"/>
            <c:bubble3D val="0"/>
            <c:extLst>
              <c:ext xmlns:c16="http://schemas.microsoft.com/office/drawing/2014/chart" uri="{C3380CC4-5D6E-409C-BE32-E72D297353CC}">
                <c16:uniqueId val="{00000005-3596-4915-B42C-A030BD977FDD}"/>
              </c:ext>
            </c:extLst>
          </c:dPt>
          <c:dPt>
            <c:idx val="6"/>
            <c:invertIfNegative val="0"/>
            <c:bubble3D val="0"/>
            <c:extLst>
              <c:ext xmlns:c16="http://schemas.microsoft.com/office/drawing/2014/chart" uri="{C3380CC4-5D6E-409C-BE32-E72D297353CC}">
                <c16:uniqueId val="{00000006-3596-4915-B42C-A030BD977FDD}"/>
              </c:ext>
            </c:extLst>
          </c:dPt>
          <c:dPt>
            <c:idx val="7"/>
            <c:invertIfNegative val="0"/>
            <c:bubble3D val="0"/>
            <c:extLst>
              <c:ext xmlns:c16="http://schemas.microsoft.com/office/drawing/2014/chart" uri="{C3380CC4-5D6E-409C-BE32-E72D297353CC}">
                <c16:uniqueId val="{00000007-3596-4915-B42C-A030BD977FDD}"/>
              </c:ext>
            </c:extLst>
          </c:dPt>
          <c:dPt>
            <c:idx val="8"/>
            <c:invertIfNegative val="0"/>
            <c:bubble3D val="0"/>
            <c:extLst>
              <c:ext xmlns:c16="http://schemas.microsoft.com/office/drawing/2014/chart" uri="{C3380CC4-5D6E-409C-BE32-E72D297353CC}">
                <c16:uniqueId val="{00000008-3596-4915-B42C-A030BD977FDD}"/>
              </c:ext>
            </c:extLst>
          </c:dPt>
          <c:dPt>
            <c:idx val="9"/>
            <c:invertIfNegative val="0"/>
            <c:bubble3D val="0"/>
            <c:extLst>
              <c:ext xmlns:c16="http://schemas.microsoft.com/office/drawing/2014/chart" uri="{C3380CC4-5D6E-409C-BE32-E72D297353CC}">
                <c16:uniqueId val="{00000009-3596-4915-B42C-A030BD977FDD}"/>
              </c:ext>
            </c:extLst>
          </c:dPt>
          <c:dPt>
            <c:idx val="10"/>
            <c:invertIfNegative val="0"/>
            <c:bubble3D val="0"/>
            <c:extLst>
              <c:ext xmlns:c16="http://schemas.microsoft.com/office/drawing/2014/chart" uri="{C3380CC4-5D6E-409C-BE32-E72D297353CC}">
                <c16:uniqueId val="{0000000A-3596-4915-B42C-A030BD977FDD}"/>
              </c:ext>
            </c:extLst>
          </c:dPt>
          <c:dPt>
            <c:idx val="11"/>
            <c:invertIfNegative val="0"/>
            <c:bubble3D val="0"/>
            <c:extLst>
              <c:ext xmlns:c16="http://schemas.microsoft.com/office/drawing/2014/chart" uri="{C3380CC4-5D6E-409C-BE32-E72D297353CC}">
                <c16:uniqueId val="{0000000B-3596-4915-B42C-A030BD977FDD}"/>
              </c:ext>
            </c:extLst>
          </c:dPt>
          <c:dPt>
            <c:idx val="12"/>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D-3596-4915-B42C-A030BD977FDD}"/>
              </c:ext>
            </c:extLst>
          </c:dPt>
          <c:dPt>
            <c:idx val="13"/>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F-3596-4915-B42C-A030BD977FDD}"/>
              </c:ext>
            </c:extLst>
          </c:dPt>
          <c:dPt>
            <c:idx val="14"/>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1-3596-4915-B42C-A030BD977FDD}"/>
              </c:ext>
            </c:extLst>
          </c:dPt>
          <c:dPt>
            <c:idx val="15"/>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3-3596-4915-B42C-A030BD977FDD}"/>
              </c:ext>
            </c:extLst>
          </c:dPt>
          <c:dLbls>
            <c:numFmt formatCode="\$#,##0.0" sourceLinked="0"/>
            <c:spPr>
              <a:noFill/>
              <a:ln w="33503">
                <a:noFill/>
              </a:ln>
            </c:spPr>
            <c:txPr>
              <a:bodyPr/>
              <a:lstStyle/>
              <a:p>
                <a:pPr>
                  <a:defRPr sz="900" b="0" i="0" u="none" strike="noStrike" baseline="0">
                    <a:solidFill>
                      <a:srgbClr val="000000"/>
                    </a:solidFill>
                    <a:latin typeface="Arial"/>
                    <a:ea typeface="Arial"/>
                    <a:cs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3</c:v>
                </c:pt>
                <c:pt idx="1">
                  <c:v>4</c:v>
                </c:pt>
                <c:pt idx="2">
                  <c:v>2012-1</c:v>
                </c:pt>
                <c:pt idx="3">
                  <c:v>2</c:v>
                </c:pt>
                <c:pt idx="4">
                  <c:v>3</c:v>
                </c:pt>
                <c:pt idx="5">
                  <c:v>4</c:v>
                </c:pt>
                <c:pt idx="6">
                  <c:v>2013-1</c:v>
                </c:pt>
                <c:pt idx="7">
                  <c:v>2</c:v>
                </c:pt>
                <c:pt idx="8">
                  <c:v>3</c:v>
                </c:pt>
                <c:pt idx="9">
                  <c:v>4</c:v>
                </c:pt>
                <c:pt idx="10">
                  <c:v>2014-1</c:v>
                </c:pt>
                <c:pt idx="11">
                  <c:v>2</c:v>
                </c:pt>
                <c:pt idx="12">
                  <c:v>3</c:v>
                </c:pt>
                <c:pt idx="13">
                  <c:v>4</c:v>
                </c:pt>
                <c:pt idx="14">
                  <c:v>2015-1</c:v>
                </c:pt>
                <c:pt idx="15">
                  <c:v>2</c:v>
                </c:pt>
              </c:strCache>
            </c:strRef>
          </c:cat>
          <c:val>
            <c:numRef>
              <c:f>Sheet1!$B$2:$B$17</c:f>
              <c:numCache>
                <c:formatCode>0.0</c:formatCode>
                <c:ptCount val="16"/>
                <c:pt idx="0">
                  <c:v>119.4</c:v>
                </c:pt>
                <c:pt idx="1">
                  <c:v>120.9</c:v>
                </c:pt>
                <c:pt idx="2">
                  <c:v>120.6</c:v>
                </c:pt>
                <c:pt idx="3">
                  <c:v>121</c:v>
                </c:pt>
                <c:pt idx="4">
                  <c:v>121.9</c:v>
                </c:pt>
                <c:pt idx="5">
                  <c:v>126</c:v>
                </c:pt>
                <c:pt idx="6">
                  <c:v>128.6</c:v>
                </c:pt>
                <c:pt idx="7">
                  <c:v>129.5</c:v>
                </c:pt>
                <c:pt idx="8">
                  <c:v>131.30000000000001</c:v>
                </c:pt>
                <c:pt idx="9">
                  <c:v>133.1</c:v>
                </c:pt>
                <c:pt idx="10">
                  <c:v>134</c:v>
                </c:pt>
                <c:pt idx="11">
                  <c:v>132.5</c:v>
                </c:pt>
                <c:pt idx="12">
                  <c:v>139.33622376422568</c:v>
                </c:pt>
                <c:pt idx="13">
                  <c:v>143.57835050242437</c:v>
                </c:pt>
                <c:pt idx="14">
                  <c:v>143.63619650865243</c:v>
                </c:pt>
                <c:pt idx="15">
                  <c:v>136.67162927065951</c:v>
                </c:pt>
              </c:numCache>
            </c:numRef>
          </c:val>
          <c:extLst>
            <c:ext xmlns:c16="http://schemas.microsoft.com/office/drawing/2014/chart" uri="{C3380CC4-5D6E-409C-BE32-E72D297353CC}">
              <c16:uniqueId val="{00000014-3596-4915-B42C-A030BD977FDD}"/>
            </c:ext>
          </c:extLst>
        </c:ser>
        <c:dLbls>
          <c:showLegendKey val="0"/>
          <c:showVal val="0"/>
          <c:showCatName val="0"/>
          <c:showSerName val="0"/>
          <c:showPercent val="0"/>
          <c:showBubbleSize val="0"/>
        </c:dLbls>
        <c:gapWidth val="50"/>
        <c:axId val="411592272"/>
        <c:axId val="411593056"/>
      </c:barChart>
      <c:lineChart>
        <c:grouping val="standard"/>
        <c:varyColors val="0"/>
        <c:ser>
          <c:idx val="1"/>
          <c:order val="1"/>
          <c:tx>
            <c:strRef>
              <c:f>Sheet1!$C$1</c:f>
              <c:strCache>
                <c:ptCount val="1"/>
                <c:pt idx="0">
                  <c:v>US Census Bureau</c:v>
                </c:pt>
              </c:strCache>
            </c:strRef>
          </c:tx>
          <c:spPr>
            <a:ln w="33503">
              <a:solidFill>
                <a:srgbClr val="000000"/>
              </a:solidFill>
              <a:prstDash val="solid"/>
            </a:ln>
          </c:spPr>
          <c:marker>
            <c:symbol val="circle"/>
            <c:size val="7"/>
            <c:spPr>
              <a:solidFill>
                <a:srgbClr val="000000"/>
              </a:solidFill>
              <a:ln>
                <a:solidFill>
                  <a:srgbClr val="FFFFFF"/>
                </a:solidFill>
                <a:prstDash val="solid"/>
              </a:ln>
            </c:spPr>
          </c:marker>
          <c:dPt>
            <c:idx val="10"/>
            <c:marker>
              <c:symbol val="none"/>
            </c:marker>
            <c:bubble3D val="0"/>
            <c:extLst>
              <c:ext xmlns:c16="http://schemas.microsoft.com/office/drawing/2014/chart" uri="{C3380CC4-5D6E-409C-BE32-E72D297353CC}">
                <c16:uniqueId val="{00000015-3596-4915-B42C-A030BD977FDD}"/>
              </c:ext>
            </c:extLst>
          </c:dPt>
          <c:dPt>
            <c:idx val="11"/>
            <c:marker>
              <c:symbol val="none"/>
            </c:marker>
            <c:bubble3D val="0"/>
            <c:extLst>
              <c:ext xmlns:c16="http://schemas.microsoft.com/office/drawing/2014/chart" uri="{C3380CC4-5D6E-409C-BE32-E72D297353CC}">
                <c16:uniqueId val="{00000016-3596-4915-B42C-A030BD977FDD}"/>
              </c:ext>
            </c:extLst>
          </c:dPt>
          <c:dPt>
            <c:idx val="12"/>
            <c:marker>
              <c:symbol val="none"/>
            </c:marker>
            <c:bubble3D val="0"/>
            <c:extLst>
              <c:ext xmlns:c16="http://schemas.microsoft.com/office/drawing/2014/chart" uri="{C3380CC4-5D6E-409C-BE32-E72D297353CC}">
                <c16:uniqueId val="{00000017-3596-4915-B42C-A030BD977FDD}"/>
              </c:ext>
            </c:extLst>
          </c:dPt>
          <c:dPt>
            <c:idx val="13"/>
            <c:marker>
              <c:symbol val="none"/>
            </c:marker>
            <c:bubble3D val="0"/>
            <c:extLst>
              <c:ext xmlns:c16="http://schemas.microsoft.com/office/drawing/2014/chart" uri="{C3380CC4-5D6E-409C-BE32-E72D297353CC}">
                <c16:uniqueId val="{00000018-3596-4915-B42C-A030BD977FDD}"/>
              </c:ext>
            </c:extLst>
          </c:dPt>
          <c:dPt>
            <c:idx val="14"/>
            <c:marker>
              <c:symbol val="none"/>
            </c:marker>
            <c:bubble3D val="0"/>
            <c:extLst>
              <c:ext xmlns:c16="http://schemas.microsoft.com/office/drawing/2014/chart" uri="{C3380CC4-5D6E-409C-BE32-E72D297353CC}">
                <c16:uniqueId val="{00000019-3596-4915-B42C-A030BD977FDD}"/>
              </c:ext>
            </c:extLst>
          </c:dPt>
          <c:dPt>
            <c:idx val="15"/>
            <c:marker>
              <c:symbol val="none"/>
            </c:marker>
            <c:bubble3D val="0"/>
            <c:extLst>
              <c:ext xmlns:c16="http://schemas.microsoft.com/office/drawing/2014/chart" uri="{C3380CC4-5D6E-409C-BE32-E72D297353CC}">
                <c16:uniqueId val="{0000001A-3596-4915-B42C-A030BD977FDD}"/>
              </c:ext>
            </c:extLst>
          </c:dPt>
          <c:cat>
            <c:strRef>
              <c:f>Sheet1!$A$2:$A$17</c:f>
              <c:strCache>
                <c:ptCount val="16"/>
                <c:pt idx="0">
                  <c:v>3</c:v>
                </c:pt>
                <c:pt idx="1">
                  <c:v>4</c:v>
                </c:pt>
                <c:pt idx="2">
                  <c:v>2012-1</c:v>
                </c:pt>
                <c:pt idx="3">
                  <c:v>2</c:v>
                </c:pt>
                <c:pt idx="4">
                  <c:v>3</c:v>
                </c:pt>
                <c:pt idx="5">
                  <c:v>4</c:v>
                </c:pt>
                <c:pt idx="6">
                  <c:v>2013-1</c:v>
                </c:pt>
                <c:pt idx="7">
                  <c:v>2</c:v>
                </c:pt>
                <c:pt idx="8">
                  <c:v>3</c:v>
                </c:pt>
                <c:pt idx="9">
                  <c:v>4</c:v>
                </c:pt>
                <c:pt idx="10">
                  <c:v>2014-1</c:v>
                </c:pt>
                <c:pt idx="11">
                  <c:v>2</c:v>
                </c:pt>
                <c:pt idx="12">
                  <c:v>3</c:v>
                </c:pt>
                <c:pt idx="13">
                  <c:v>4</c:v>
                </c:pt>
                <c:pt idx="14">
                  <c:v>2015-1</c:v>
                </c:pt>
                <c:pt idx="15">
                  <c:v>2</c:v>
                </c:pt>
              </c:strCache>
            </c:strRef>
          </c:cat>
          <c:val>
            <c:numRef>
              <c:f>Sheet1!$C$2:$C$17</c:f>
              <c:numCache>
                <c:formatCode>General</c:formatCode>
                <c:ptCount val="16"/>
                <c:pt idx="0">
                  <c:v>6.3368800000000003E-2</c:v>
                </c:pt>
                <c:pt idx="1">
                  <c:v>8.3835999999999994E-2</c:v>
                </c:pt>
                <c:pt idx="2">
                  <c:v>8.2306599999999994E-2</c:v>
                </c:pt>
                <c:pt idx="3">
                  <c:v>5.5639899999999999E-2</c:v>
                </c:pt>
                <c:pt idx="4">
                  <c:v>2.0827200000000001E-2</c:v>
                </c:pt>
                <c:pt idx="5">
                  <c:v>4.2451000000000003E-2</c:v>
                </c:pt>
                <c:pt idx="6">
                  <c:v>6.6106200000000004E-2</c:v>
                </c:pt>
                <c:pt idx="7">
                  <c:v>7.0122100000000007E-2</c:v>
                </c:pt>
                <c:pt idx="8">
                  <c:v>7.7499200000000004E-2</c:v>
                </c:pt>
                <c:pt idx="9">
                  <c:v>5.6033800000000002E-2</c:v>
                </c:pt>
                <c:pt idx="10">
                  <c:v>4.24398E-2</c:v>
                </c:pt>
                <c:pt idx="11">
                  <c:v>2.3098199999999999E-2</c:v>
                </c:pt>
                <c:pt idx="12">
                  <c:v>6.0841476753783486E-2</c:v>
                </c:pt>
                <c:pt idx="13">
                  <c:v>7.8628199999999995E-2</c:v>
                </c:pt>
                <c:pt idx="14">
                  <c:v>7.1599999999999997E-2</c:v>
                </c:pt>
                <c:pt idx="15">
                  <c:v>3.1281629798375343E-2</c:v>
                </c:pt>
              </c:numCache>
            </c:numRef>
          </c:val>
          <c:smooth val="1"/>
          <c:extLst>
            <c:ext xmlns:c16="http://schemas.microsoft.com/office/drawing/2014/chart" uri="{C3380CC4-5D6E-409C-BE32-E72D297353CC}">
              <c16:uniqueId val="{0000001B-3596-4915-B42C-A030BD977FDD}"/>
            </c:ext>
          </c:extLst>
        </c:ser>
        <c:ser>
          <c:idx val="3"/>
          <c:order val="2"/>
          <c:tx>
            <c:strRef>
              <c:f>Sheet1!$D$1</c:f>
              <c:strCache>
                <c:ptCount val="1"/>
                <c:pt idx="0">
                  <c:v>LIRA</c:v>
                </c:pt>
              </c:strCache>
            </c:strRef>
          </c:tx>
          <c:spPr>
            <a:ln w="33503">
              <a:solidFill>
                <a:srgbClr val="000000"/>
              </a:solidFill>
              <a:prstDash val="solid"/>
            </a:ln>
          </c:spPr>
          <c:marker>
            <c:symbol val="triangle"/>
            <c:size val="7"/>
            <c:spPr>
              <a:solidFill>
                <a:srgbClr val="000000"/>
              </a:solidFill>
              <a:ln>
                <a:solidFill>
                  <a:srgbClr val="000000"/>
                </a:solidFill>
                <a:prstDash val="solid"/>
              </a:ln>
            </c:spPr>
          </c:marker>
          <c:dPt>
            <c:idx val="0"/>
            <c:marker>
              <c:symbol val="none"/>
            </c:marker>
            <c:bubble3D val="0"/>
            <c:extLst>
              <c:ext xmlns:c16="http://schemas.microsoft.com/office/drawing/2014/chart" uri="{C3380CC4-5D6E-409C-BE32-E72D297353CC}">
                <c16:uniqueId val="{0000001C-3596-4915-B42C-A030BD977FDD}"/>
              </c:ext>
            </c:extLst>
          </c:dPt>
          <c:dPt>
            <c:idx val="1"/>
            <c:marker>
              <c:symbol val="none"/>
            </c:marker>
            <c:bubble3D val="0"/>
            <c:extLst>
              <c:ext xmlns:c16="http://schemas.microsoft.com/office/drawing/2014/chart" uri="{C3380CC4-5D6E-409C-BE32-E72D297353CC}">
                <c16:uniqueId val="{0000001D-3596-4915-B42C-A030BD977FDD}"/>
              </c:ext>
            </c:extLst>
          </c:dPt>
          <c:dPt>
            <c:idx val="2"/>
            <c:marker>
              <c:symbol val="none"/>
            </c:marker>
            <c:bubble3D val="0"/>
            <c:extLst>
              <c:ext xmlns:c16="http://schemas.microsoft.com/office/drawing/2014/chart" uri="{C3380CC4-5D6E-409C-BE32-E72D297353CC}">
                <c16:uniqueId val="{0000001E-3596-4915-B42C-A030BD977FDD}"/>
              </c:ext>
            </c:extLst>
          </c:dPt>
          <c:dPt>
            <c:idx val="3"/>
            <c:marker>
              <c:symbol val="none"/>
            </c:marker>
            <c:bubble3D val="0"/>
            <c:extLst>
              <c:ext xmlns:c16="http://schemas.microsoft.com/office/drawing/2014/chart" uri="{C3380CC4-5D6E-409C-BE32-E72D297353CC}">
                <c16:uniqueId val="{0000001F-3596-4915-B42C-A030BD977FDD}"/>
              </c:ext>
            </c:extLst>
          </c:dPt>
          <c:dPt>
            <c:idx val="4"/>
            <c:marker>
              <c:symbol val="none"/>
            </c:marker>
            <c:bubble3D val="0"/>
            <c:extLst>
              <c:ext xmlns:c16="http://schemas.microsoft.com/office/drawing/2014/chart" uri="{C3380CC4-5D6E-409C-BE32-E72D297353CC}">
                <c16:uniqueId val="{00000020-3596-4915-B42C-A030BD977FDD}"/>
              </c:ext>
            </c:extLst>
          </c:dPt>
          <c:dPt>
            <c:idx val="5"/>
            <c:marker>
              <c:symbol val="none"/>
            </c:marker>
            <c:bubble3D val="0"/>
            <c:extLst>
              <c:ext xmlns:c16="http://schemas.microsoft.com/office/drawing/2014/chart" uri="{C3380CC4-5D6E-409C-BE32-E72D297353CC}">
                <c16:uniqueId val="{00000021-3596-4915-B42C-A030BD977FDD}"/>
              </c:ext>
            </c:extLst>
          </c:dPt>
          <c:dPt>
            <c:idx val="6"/>
            <c:marker>
              <c:symbol val="none"/>
            </c:marker>
            <c:bubble3D val="0"/>
            <c:extLst>
              <c:ext xmlns:c16="http://schemas.microsoft.com/office/drawing/2014/chart" uri="{C3380CC4-5D6E-409C-BE32-E72D297353CC}">
                <c16:uniqueId val="{00000022-3596-4915-B42C-A030BD977FDD}"/>
              </c:ext>
            </c:extLst>
          </c:dPt>
          <c:dPt>
            <c:idx val="7"/>
            <c:marker>
              <c:symbol val="none"/>
            </c:marker>
            <c:bubble3D val="0"/>
            <c:extLst>
              <c:ext xmlns:c16="http://schemas.microsoft.com/office/drawing/2014/chart" uri="{C3380CC4-5D6E-409C-BE32-E72D297353CC}">
                <c16:uniqueId val="{00000023-3596-4915-B42C-A030BD977FDD}"/>
              </c:ext>
            </c:extLst>
          </c:dPt>
          <c:dPt>
            <c:idx val="8"/>
            <c:marker>
              <c:symbol val="none"/>
            </c:marker>
            <c:bubble3D val="0"/>
            <c:extLst>
              <c:ext xmlns:c16="http://schemas.microsoft.com/office/drawing/2014/chart" uri="{C3380CC4-5D6E-409C-BE32-E72D297353CC}">
                <c16:uniqueId val="{00000024-3596-4915-B42C-A030BD977FDD}"/>
              </c:ext>
            </c:extLst>
          </c:dPt>
          <c:dPt>
            <c:idx val="9"/>
            <c:marker>
              <c:symbol val="none"/>
            </c:marker>
            <c:bubble3D val="0"/>
            <c:extLst>
              <c:ext xmlns:c16="http://schemas.microsoft.com/office/drawing/2014/chart" uri="{C3380CC4-5D6E-409C-BE32-E72D297353CC}">
                <c16:uniqueId val="{00000025-3596-4915-B42C-A030BD977FDD}"/>
              </c:ext>
            </c:extLst>
          </c:dPt>
          <c:dPt>
            <c:idx val="10"/>
            <c:marker>
              <c:symbol val="circle"/>
              <c:size val="6"/>
            </c:marker>
            <c:bubble3D val="0"/>
            <c:extLst>
              <c:ext xmlns:c16="http://schemas.microsoft.com/office/drawing/2014/chart" uri="{C3380CC4-5D6E-409C-BE32-E72D297353CC}">
                <c16:uniqueId val="{00000026-3596-4915-B42C-A030BD977FDD}"/>
              </c:ext>
            </c:extLst>
          </c:dPt>
          <c:dPt>
            <c:idx val="11"/>
            <c:marker>
              <c:symbol val="circle"/>
              <c:size val="6"/>
            </c:marker>
            <c:bubble3D val="0"/>
            <c:extLst>
              <c:ext xmlns:c16="http://schemas.microsoft.com/office/drawing/2014/chart" uri="{C3380CC4-5D6E-409C-BE32-E72D297353CC}">
                <c16:uniqueId val="{00000027-3596-4915-B42C-A030BD977FDD}"/>
              </c:ext>
            </c:extLst>
          </c:dPt>
          <c:dLbls>
            <c:numFmt formatCode="0.0%" sourceLinked="0"/>
            <c:spPr>
              <a:noFill/>
              <a:ln w="33503">
                <a:noFill/>
              </a:ln>
            </c:spPr>
            <c:txPr>
              <a:bodyPr/>
              <a:lstStyle/>
              <a:p>
                <a:pPr>
                  <a:defRPr sz="1000" b="1" i="0" u="none" strike="noStrike" baseline="0">
                    <a:solidFill>
                      <a:srgbClr val="000000"/>
                    </a:solidFill>
                    <a:latin typeface="Arial"/>
                    <a:ea typeface="Arial"/>
                    <a:cs typeface="Aria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3</c:v>
                </c:pt>
                <c:pt idx="1">
                  <c:v>4</c:v>
                </c:pt>
                <c:pt idx="2">
                  <c:v>2012-1</c:v>
                </c:pt>
                <c:pt idx="3">
                  <c:v>2</c:v>
                </c:pt>
                <c:pt idx="4">
                  <c:v>3</c:v>
                </c:pt>
                <c:pt idx="5">
                  <c:v>4</c:v>
                </c:pt>
                <c:pt idx="6">
                  <c:v>2013-1</c:v>
                </c:pt>
                <c:pt idx="7">
                  <c:v>2</c:v>
                </c:pt>
                <c:pt idx="8">
                  <c:v>3</c:v>
                </c:pt>
                <c:pt idx="9">
                  <c:v>4</c:v>
                </c:pt>
                <c:pt idx="10">
                  <c:v>2014-1</c:v>
                </c:pt>
                <c:pt idx="11">
                  <c:v>2</c:v>
                </c:pt>
                <c:pt idx="12">
                  <c:v>3</c:v>
                </c:pt>
                <c:pt idx="13">
                  <c:v>4</c:v>
                </c:pt>
                <c:pt idx="14">
                  <c:v>2015-1</c:v>
                </c:pt>
                <c:pt idx="15">
                  <c:v>2</c:v>
                </c:pt>
              </c:strCache>
            </c:strRef>
          </c:cat>
          <c:val>
            <c:numRef>
              <c:f>Sheet1!$D$2:$D$17</c:f>
              <c:numCache>
                <c:formatCode>General</c:formatCode>
                <c:ptCount val="16"/>
                <c:pt idx="0">
                  <c:v>6.3368800000000003E-2</c:v>
                </c:pt>
                <c:pt idx="1">
                  <c:v>8.3835999999999994E-2</c:v>
                </c:pt>
                <c:pt idx="2">
                  <c:v>8.2306599999999994E-2</c:v>
                </c:pt>
                <c:pt idx="3">
                  <c:v>5.5639899999999999E-2</c:v>
                </c:pt>
                <c:pt idx="4">
                  <c:v>2.0827200000000001E-2</c:v>
                </c:pt>
                <c:pt idx="5">
                  <c:v>4.2451000000000003E-2</c:v>
                </c:pt>
                <c:pt idx="6">
                  <c:v>6.6106200000000004E-2</c:v>
                </c:pt>
                <c:pt idx="7">
                  <c:v>7.0122100000000007E-2</c:v>
                </c:pt>
                <c:pt idx="8">
                  <c:v>7.7499200000000004E-2</c:v>
                </c:pt>
                <c:pt idx="9">
                  <c:v>5.6033800000000002E-2</c:v>
                </c:pt>
                <c:pt idx="10">
                  <c:v>4.24398E-2</c:v>
                </c:pt>
                <c:pt idx="11">
                  <c:v>2.3098199999999999E-2</c:v>
                </c:pt>
                <c:pt idx="12">
                  <c:v>6.0841476753783486E-2</c:v>
                </c:pt>
                <c:pt idx="13">
                  <c:v>7.8628199999999995E-2</c:v>
                </c:pt>
                <c:pt idx="14">
                  <c:v>7.1599999999999997E-2</c:v>
                </c:pt>
                <c:pt idx="15">
                  <c:v>3.1281629798375343E-2</c:v>
                </c:pt>
              </c:numCache>
            </c:numRef>
          </c:val>
          <c:smooth val="1"/>
          <c:extLst>
            <c:ext xmlns:c16="http://schemas.microsoft.com/office/drawing/2014/chart" uri="{C3380CC4-5D6E-409C-BE32-E72D297353CC}">
              <c16:uniqueId val="{00000028-3596-4915-B42C-A030BD977FDD}"/>
            </c:ext>
          </c:extLst>
        </c:ser>
        <c:dLbls>
          <c:showLegendKey val="0"/>
          <c:showVal val="0"/>
          <c:showCatName val="0"/>
          <c:showSerName val="0"/>
          <c:showPercent val="0"/>
          <c:showBubbleSize val="0"/>
        </c:dLbls>
        <c:marker val="1"/>
        <c:smooth val="0"/>
        <c:axId val="411593448"/>
        <c:axId val="411593840"/>
      </c:lineChart>
      <c:catAx>
        <c:axId val="411592272"/>
        <c:scaling>
          <c:orientation val="minMax"/>
        </c:scaling>
        <c:delete val="0"/>
        <c:axPos val="b"/>
        <c:numFmt formatCode="General" sourceLinked="1"/>
        <c:majorTickMark val="cross"/>
        <c:minorTickMark val="none"/>
        <c:tickLblPos val="nextTo"/>
        <c:spPr>
          <a:ln w="4188">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411593056"/>
        <c:crosses val="autoZero"/>
        <c:auto val="0"/>
        <c:lblAlgn val="ctr"/>
        <c:lblOffset val="100"/>
        <c:tickLblSkip val="1"/>
        <c:tickMarkSkip val="1"/>
        <c:noMultiLvlLbl val="0"/>
      </c:catAx>
      <c:valAx>
        <c:axId val="411593056"/>
        <c:scaling>
          <c:orientation val="minMax"/>
          <c:max val="180"/>
          <c:min val="100"/>
        </c:scaling>
        <c:delete val="0"/>
        <c:axPos val="l"/>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11592272"/>
        <c:crosses val="autoZero"/>
        <c:crossBetween val="between"/>
        <c:majorUnit val="10"/>
        <c:minorUnit val="5"/>
      </c:valAx>
      <c:catAx>
        <c:axId val="411593448"/>
        <c:scaling>
          <c:orientation val="minMax"/>
        </c:scaling>
        <c:delete val="1"/>
        <c:axPos val="b"/>
        <c:numFmt formatCode="General" sourceLinked="1"/>
        <c:majorTickMark val="out"/>
        <c:minorTickMark val="none"/>
        <c:tickLblPos val="none"/>
        <c:crossAx val="411593840"/>
        <c:crosses val="autoZero"/>
        <c:auto val="0"/>
        <c:lblAlgn val="ctr"/>
        <c:lblOffset val="100"/>
        <c:noMultiLvlLbl val="0"/>
      </c:catAx>
      <c:valAx>
        <c:axId val="411593840"/>
        <c:scaling>
          <c:orientation val="minMax"/>
          <c:max val="0.2"/>
          <c:min val="-0.2"/>
        </c:scaling>
        <c:delete val="0"/>
        <c:axPos val="r"/>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11593448"/>
        <c:crosses val="max"/>
        <c:crossBetween val="between"/>
      </c:valAx>
      <c:spPr>
        <a:noFill/>
        <a:ln w="33503">
          <a:noFill/>
        </a:ln>
      </c:spPr>
    </c:plotArea>
    <c:legend>
      <c:legendPos val="b"/>
      <c:legendEntry>
        <c:idx val="0"/>
        <c:delete val="1"/>
      </c:legendEntry>
      <c:layout>
        <c:manualLayout>
          <c:xMode val="edge"/>
          <c:yMode val="edge"/>
          <c:x val="5.7873485868102509E-2"/>
          <c:y val="0.92899408284023666"/>
          <c:w val="0.87213997308210534"/>
          <c:h val="6.5088757396449842E-2"/>
        </c:manualLayout>
      </c:layout>
      <c:overlay val="0"/>
      <c:spPr>
        <a:noFill/>
        <a:ln w="33503">
          <a:noFill/>
        </a:ln>
      </c:spPr>
      <c:txPr>
        <a:bodyPr/>
        <a:lstStyle/>
        <a:p>
          <a:pPr>
            <a:defRPr sz="1400" b="1" i="0" u="none" strike="noStrike" baseline="0">
              <a:solidFill>
                <a:srgbClr val="000000"/>
              </a:solidFill>
              <a:latin typeface="Arial"/>
              <a:ea typeface="Arial"/>
              <a:cs typeface="Arial"/>
            </a:defRPr>
          </a:pPr>
          <a:endParaRPr lang="en-US"/>
        </a:p>
      </c:txPr>
    </c:legend>
    <c:plotVisOnly val="1"/>
    <c:dispBlanksAs val="gap"/>
    <c:showDLblsOverMax val="0"/>
  </c:chart>
  <c:spPr>
    <a:noFill/>
    <a:ln>
      <a:noFill/>
    </a:ln>
  </c:spPr>
  <c:txPr>
    <a:bodyPr/>
    <a:lstStyle/>
    <a:p>
      <a:pPr>
        <a:defRPr sz="1319" b="0" i="0" u="none" strike="noStrike" baseline="0">
          <a:solidFill>
            <a:srgbClr val="000000"/>
          </a:solidFill>
          <a:latin typeface="Arial"/>
          <a:ea typeface="Arial"/>
          <a:cs typeface="Arial"/>
        </a:defRPr>
      </a:pPr>
      <a:endParaRPr lang="en-US"/>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565275908479183E-2"/>
          <c:y val="6.2130177514792904E-2"/>
          <c:w val="0.8788694481830478"/>
          <c:h val="0.75443786982248517"/>
        </c:manualLayout>
      </c:layout>
      <c:barChart>
        <c:barDir val="col"/>
        <c:grouping val="clustered"/>
        <c:varyColors val="0"/>
        <c:ser>
          <c:idx val="0"/>
          <c:order val="0"/>
          <c:tx>
            <c:strRef>
              <c:f>Sheet1!$B$1</c:f>
              <c:strCache>
                <c:ptCount val="1"/>
                <c:pt idx="0">
                  <c:v>C-30 4QTotal</c:v>
                </c:pt>
              </c:strCache>
            </c:strRef>
          </c:tx>
          <c:spPr>
            <a:solidFill>
              <a:schemeClr val="bg1">
                <a:lumMod val="75000"/>
              </a:schemeClr>
            </a:solidFill>
            <a:ln w="33503">
              <a:noFill/>
            </a:ln>
          </c:spPr>
          <c:invertIfNegative val="0"/>
          <c:dPt>
            <c:idx val="0"/>
            <c:invertIfNegative val="0"/>
            <c:bubble3D val="0"/>
            <c:extLst>
              <c:ext xmlns:c16="http://schemas.microsoft.com/office/drawing/2014/chart" uri="{C3380CC4-5D6E-409C-BE32-E72D297353CC}">
                <c16:uniqueId val="{00000000-3DC1-4649-9CEF-8E4842447047}"/>
              </c:ext>
            </c:extLst>
          </c:dPt>
          <c:dPt>
            <c:idx val="1"/>
            <c:invertIfNegative val="0"/>
            <c:bubble3D val="0"/>
            <c:extLst>
              <c:ext xmlns:c16="http://schemas.microsoft.com/office/drawing/2014/chart" uri="{C3380CC4-5D6E-409C-BE32-E72D297353CC}">
                <c16:uniqueId val="{00000001-3DC1-4649-9CEF-8E4842447047}"/>
              </c:ext>
            </c:extLst>
          </c:dPt>
          <c:dPt>
            <c:idx val="2"/>
            <c:invertIfNegative val="0"/>
            <c:bubble3D val="0"/>
            <c:extLst>
              <c:ext xmlns:c16="http://schemas.microsoft.com/office/drawing/2014/chart" uri="{C3380CC4-5D6E-409C-BE32-E72D297353CC}">
                <c16:uniqueId val="{00000002-3DC1-4649-9CEF-8E4842447047}"/>
              </c:ext>
            </c:extLst>
          </c:dPt>
          <c:dPt>
            <c:idx val="3"/>
            <c:invertIfNegative val="0"/>
            <c:bubble3D val="0"/>
            <c:extLst>
              <c:ext xmlns:c16="http://schemas.microsoft.com/office/drawing/2014/chart" uri="{C3380CC4-5D6E-409C-BE32-E72D297353CC}">
                <c16:uniqueId val="{00000003-3DC1-4649-9CEF-8E4842447047}"/>
              </c:ext>
            </c:extLst>
          </c:dPt>
          <c:dPt>
            <c:idx val="4"/>
            <c:invertIfNegative val="0"/>
            <c:bubble3D val="0"/>
            <c:extLst>
              <c:ext xmlns:c16="http://schemas.microsoft.com/office/drawing/2014/chart" uri="{C3380CC4-5D6E-409C-BE32-E72D297353CC}">
                <c16:uniqueId val="{00000004-3DC1-4649-9CEF-8E4842447047}"/>
              </c:ext>
            </c:extLst>
          </c:dPt>
          <c:dPt>
            <c:idx val="5"/>
            <c:invertIfNegative val="0"/>
            <c:bubble3D val="0"/>
            <c:extLst>
              <c:ext xmlns:c16="http://schemas.microsoft.com/office/drawing/2014/chart" uri="{C3380CC4-5D6E-409C-BE32-E72D297353CC}">
                <c16:uniqueId val="{00000005-3DC1-4649-9CEF-8E4842447047}"/>
              </c:ext>
            </c:extLst>
          </c:dPt>
          <c:dPt>
            <c:idx val="6"/>
            <c:invertIfNegative val="0"/>
            <c:bubble3D val="0"/>
            <c:extLst>
              <c:ext xmlns:c16="http://schemas.microsoft.com/office/drawing/2014/chart" uri="{C3380CC4-5D6E-409C-BE32-E72D297353CC}">
                <c16:uniqueId val="{00000006-3DC1-4649-9CEF-8E4842447047}"/>
              </c:ext>
            </c:extLst>
          </c:dPt>
          <c:dPt>
            <c:idx val="7"/>
            <c:invertIfNegative val="0"/>
            <c:bubble3D val="0"/>
            <c:extLst>
              <c:ext xmlns:c16="http://schemas.microsoft.com/office/drawing/2014/chart" uri="{C3380CC4-5D6E-409C-BE32-E72D297353CC}">
                <c16:uniqueId val="{00000007-3DC1-4649-9CEF-8E4842447047}"/>
              </c:ext>
            </c:extLst>
          </c:dPt>
          <c:dPt>
            <c:idx val="8"/>
            <c:invertIfNegative val="0"/>
            <c:bubble3D val="0"/>
            <c:extLst>
              <c:ext xmlns:c16="http://schemas.microsoft.com/office/drawing/2014/chart" uri="{C3380CC4-5D6E-409C-BE32-E72D297353CC}">
                <c16:uniqueId val="{00000008-3DC1-4649-9CEF-8E4842447047}"/>
              </c:ext>
            </c:extLst>
          </c:dPt>
          <c:dPt>
            <c:idx val="9"/>
            <c:invertIfNegative val="0"/>
            <c:bubble3D val="0"/>
            <c:extLst>
              <c:ext xmlns:c16="http://schemas.microsoft.com/office/drawing/2014/chart" uri="{C3380CC4-5D6E-409C-BE32-E72D297353CC}">
                <c16:uniqueId val="{00000009-3DC1-4649-9CEF-8E4842447047}"/>
              </c:ext>
            </c:extLst>
          </c:dPt>
          <c:dPt>
            <c:idx val="10"/>
            <c:invertIfNegative val="0"/>
            <c:bubble3D val="0"/>
            <c:extLst>
              <c:ext xmlns:c16="http://schemas.microsoft.com/office/drawing/2014/chart" uri="{C3380CC4-5D6E-409C-BE32-E72D297353CC}">
                <c16:uniqueId val="{0000000A-3DC1-4649-9CEF-8E4842447047}"/>
              </c:ext>
            </c:extLst>
          </c:dPt>
          <c:dPt>
            <c:idx val="11"/>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C-3DC1-4649-9CEF-8E4842447047}"/>
              </c:ext>
            </c:extLst>
          </c:dPt>
          <c:dPt>
            <c:idx val="12"/>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E-3DC1-4649-9CEF-8E4842447047}"/>
              </c:ext>
            </c:extLst>
          </c:dPt>
          <c:dPt>
            <c:idx val="13"/>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0-3DC1-4649-9CEF-8E4842447047}"/>
              </c:ext>
            </c:extLst>
          </c:dPt>
          <c:dPt>
            <c:idx val="14"/>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2-3DC1-4649-9CEF-8E4842447047}"/>
              </c:ext>
            </c:extLst>
          </c:dPt>
          <c:dPt>
            <c:idx val="15"/>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4-3DC1-4649-9CEF-8E4842447047}"/>
              </c:ext>
            </c:extLst>
          </c:dPt>
          <c:dLbls>
            <c:numFmt formatCode="\$#,##0.0" sourceLinked="0"/>
            <c:spPr>
              <a:noFill/>
              <a:ln w="33503">
                <a:noFill/>
              </a:ln>
            </c:spPr>
            <c:txPr>
              <a:bodyPr/>
              <a:lstStyle/>
              <a:p>
                <a:pPr>
                  <a:defRPr sz="900" b="0" i="0" u="none" strike="noStrike" baseline="0">
                    <a:solidFill>
                      <a:srgbClr val="000000"/>
                    </a:solidFill>
                    <a:latin typeface="Arial"/>
                    <a:ea typeface="Arial"/>
                    <a:cs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4</c:v>
                </c:pt>
                <c:pt idx="1">
                  <c:v>2012-1</c:v>
                </c:pt>
                <c:pt idx="2">
                  <c:v>2</c:v>
                </c:pt>
                <c:pt idx="3">
                  <c:v>3</c:v>
                </c:pt>
                <c:pt idx="4">
                  <c:v>4</c:v>
                </c:pt>
                <c:pt idx="5">
                  <c:v>2013-1</c:v>
                </c:pt>
                <c:pt idx="6">
                  <c:v>2</c:v>
                </c:pt>
                <c:pt idx="7">
                  <c:v>3</c:v>
                </c:pt>
                <c:pt idx="8">
                  <c:v>4</c:v>
                </c:pt>
                <c:pt idx="9">
                  <c:v>2014-1</c:v>
                </c:pt>
                <c:pt idx="10">
                  <c:v>2</c:v>
                </c:pt>
                <c:pt idx="11">
                  <c:v>3</c:v>
                </c:pt>
                <c:pt idx="12">
                  <c:v>4</c:v>
                </c:pt>
                <c:pt idx="13">
                  <c:v>2015-1</c:v>
                </c:pt>
                <c:pt idx="14">
                  <c:v>2</c:v>
                </c:pt>
                <c:pt idx="15">
                  <c:v>3</c:v>
                </c:pt>
              </c:strCache>
            </c:strRef>
          </c:cat>
          <c:val>
            <c:numRef>
              <c:f>Sheet1!$B$2:$B$17</c:f>
              <c:numCache>
                <c:formatCode>0.0</c:formatCode>
                <c:ptCount val="16"/>
                <c:pt idx="0">
                  <c:v>120.916</c:v>
                </c:pt>
                <c:pt idx="1">
                  <c:v>120.60899999999999</c:v>
                </c:pt>
                <c:pt idx="2">
                  <c:v>121.04600000000001</c:v>
                </c:pt>
                <c:pt idx="3">
                  <c:v>121.898</c:v>
                </c:pt>
                <c:pt idx="4">
                  <c:v>126.04900000000001</c:v>
                </c:pt>
                <c:pt idx="5">
                  <c:v>128.58199999999999</c:v>
                </c:pt>
                <c:pt idx="6">
                  <c:v>129.53399999999999</c:v>
                </c:pt>
                <c:pt idx="7">
                  <c:v>131.345</c:v>
                </c:pt>
                <c:pt idx="8">
                  <c:v>133.11199999999999</c:v>
                </c:pt>
                <c:pt idx="9">
                  <c:v>134.03899999999999</c:v>
                </c:pt>
                <c:pt idx="10">
                  <c:v>132.52600000000001</c:v>
                </c:pt>
                <c:pt idx="11">
                  <c:v>137.92952747243424</c:v>
                </c:pt>
                <c:pt idx="12">
                  <c:v>143.38357451891653</c:v>
                </c:pt>
                <c:pt idx="13">
                  <c:v>142.38590564219527</c:v>
                </c:pt>
                <c:pt idx="14">
                  <c:v>136.95832327050809</c:v>
                </c:pt>
                <c:pt idx="15">
                  <c:v>140.08357597723881</c:v>
                </c:pt>
              </c:numCache>
            </c:numRef>
          </c:val>
          <c:extLst>
            <c:ext xmlns:c16="http://schemas.microsoft.com/office/drawing/2014/chart" uri="{C3380CC4-5D6E-409C-BE32-E72D297353CC}">
              <c16:uniqueId val="{00000015-3DC1-4649-9CEF-8E4842447047}"/>
            </c:ext>
          </c:extLst>
        </c:ser>
        <c:dLbls>
          <c:showLegendKey val="0"/>
          <c:showVal val="0"/>
          <c:showCatName val="0"/>
          <c:showSerName val="0"/>
          <c:showPercent val="0"/>
          <c:showBubbleSize val="0"/>
        </c:dLbls>
        <c:gapWidth val="50"/>
        <c:axId val="411599720"/>
        <c:axId val="411599328"/>
      </c:barChart>
      <c:lineChart>
        <c:grouping val="standard"/>
        <c:varyColors val="0"/>
        <c:ser>
          <c:idx val="1"/>
          <c:order val="1"/>
          <c:tx>
            <c:strRef>
              <c:f>Sheet1!$C$1</c:f>
              <c:strCache>
                <c:ptCount val="1"/>
                <c:pt idx="0">
                  <c:v>US Census Bureau</c:v>
                </c:pt>
              </c:strCache>
            </c:strRef>
          </c:tx>
          <c:spPr>
            <a:ln w="33503">
              <a:solidFill>
                <a:srgbClr val="000000"/>
              </a:solidFill>
              <a:prstDash val="solid"/>
            </a:ln>
          </c:spPr>
          <c:marker>
            <c:symbol val="circle"/>
            <c:size val="7"/>
            <c:spPr>
              <a:solidFill>
                <a:srgbClr val="000000"/>
              </a:solidFill>
              <a:ln>
                <a:solidFill>
                  <a:srgbClr val="FFFFFF"/>
                </a:solidFill>
                <a:prstDash val="solid"/>
              </a:ln>
            </c:spPr>
          </c:marker>
          <c:dPt>
            <c:idx val="10"/>
            <c:marker>
              <c:symbol val="none"/>
            </c:marker>
            <c:bubble3D val="0"/>
            <c:extLst>
              <c:ext xmlns:c16="http://schemas.microsoft.com/office/drawing/2014/chart" uri="{C3380CC4-5D6E-409C-BE32-E72D297353CC}">
                <c16:uniqueId val="{00000016-3DC1-4649-9CEF-8E4842447047}"/>
              </c:ext>
            </c:extLst>
          </c:dPt>
          <c:dPt>
            <c:idx val="11"/>
            <c:marker>
              <c:symbol val="none"/>
            </c:marker>
            <c:bubble3D val="0"/>
            <c:extLst>
              <c:ext xmlns:c16="http://schemas.microsoft.com/office/drawing/2014/chart" uri="{C3380CC4-5D6E-409C-BE32-E72D297353CC}">
                <c16:uniqueId val="{00000017-3DC1-4649-9CEF-8E4842447047}"/>
              </c:ext>
            </c:extLst>
          </c:dPt>
          <c:dPt>
            <c:idx val="12"/>
            <c:marker>
              <c:symbol val="none"/>
            </c:marker>
            <c:bubble3D val="0"/>
            <c:extLst>
              <c:ext xmlns:c16="http://schemas.microsoft.com/office/drawing/2014/chart" uri="{C3380CC4-5D6E-409C-BE32-E72D297353CC}">
                <c16:uniqueId val="{00000018-3DC1-4649-9CEF-8E4842447047}"/>
              </c:ext>
            </c:extLst>
          </c:dPt>
          <c:dPt>
            <c:idx val="13"/>
            <c:marker>
              <c:symbol val="none"/>
            </c:marker>
            <c:bubble3D val="0"/>
            <c:extLst>
              <c:ext xmlns:c16="http://schemas.microsoft.com/office/drawing/2014/chart" uri="{C3380CC4-5D6E-409C-BE32-E72D297353CC}">
                <c16:uniqueId val="{00000019-3DC1-4649-9CEF-8E4842447047}"/>
              </c:ext>
            </c:extLst>
          </c:dPt>
          <c:dPt>
            <c:idx val="14"/>
            <c:marker>
              <c:symbol val="none"/>
            </c:marker>
            <c:bubble3D val="0"/>
            <c:extLst>
              <c:ext xmlns:c16="http://schemas.microsoft.com/office/drawing/2014/chart" uri="{C3380CC4-5D6E-409C-BE32-E72D297353CC}">
                <c16:uniqueId val="{0000001A-3DC1-4649-9CEF-8E4842447047}"/>
              </c:ext>
            </c:extLst>
          </c:dPt>
          <c:dPt>
            <c:idx val="15"/>
            <c:marker>
              <c:symbol val="none"/>
            </c:marker>
            <c:bubble3D val="0"/>
            <c:extLst>
              <c:ext xmlns:c16="http://schemas.microsoft.com/office/drawing/2014/chart" uri="{C3380CC4-5D6E-409C-BE32-E72D297353CC}">
                <c16:uniqueId val="{0000001B-3DC1-4649-9CEF-8E4842447047}"/>
              </c:ext>
            </c:extLst>
          </c:dPt>
          <c:cat>
            <c:strRef>
              <c:f>Sheet1!$A$2:$A$17</c:f>
              <c:strCache>
                <c:ptCount val="16"/>
                <c:pt idx="0">
                  <c:v>4</c:v>
                </c:pt>
                <c:pt idx="1">
                  <c:v>2012-1</c:v>
                </c:pt>
                <c:pt idx="2">
                  <c:v>2</c:v>
                </c:pt>
                <c:pt idx="3">
                  <c:v>3</c:v>
                </c:pt>
                <c:pt idx="4">
                  <c:v>4</c:v>
                </c:pt>
                <c:pt idx="5">
                  <c:v>2013-1</c:v>
                </c:pt>
                <c:pt idx="6">
                  <c:v>2</c:v>
                </c:pt>
                <c:pt idx="7">
                  <c:v>3</c:v>
                </c:pt>
                <c:pt idx="8">
                  <c:v>4</c:v>
                </c:pt>
                <c:pt idx="9">
                  <c:v>2014-1</c:v>
                </c:pt>
                <c:pt idx="10">
                  <c:v>2</c:v>
                </c:pt>
                <c:pt idx="11">
                  <c:v>3</c:v>
                </c:pt>
                <c:pt idx="12">
                  <c:v>4</c:v>
                </c:pt>
                <c:pt idx="13">
                  <c:v>2015-1</c:v>
                </c:pt>
                <c:pt idx="14">
                  <c:v>2</c:v>
                </c:pt>
                <c:pt idx="15">
                  <c:v>3</c:v>
                </c:pt>
              </c:strCache>
            </c:strRef>
          </c:cat>
          <c:val>
            <c:numRef>
              <c:f>Sheet1!$C$2:$C$17</c:f>
              <c:numCache>
                <c:formatCode>0.0000000</c:formatCode>
                <c:ptCount val="16"/>
                <c:pt idx="0">
                  <c:v>8.3836038830078063E-2</c:v>
                </c:pt>
                <c:pt idx="1">
                  <c:v>8.2306594757576068E-2</c:v>
                </c:pt>
                <c:pt idx="2">
                  <c:v>5.5639858371269613E-2</c:v>
                </c:pt>
                <c:pt idx="3">
                  <c:v>2.0827226972389479E-2</c:v>
                </c:pt>
                <c:pt idx="4">
                  <c:v>4.2450957689635693E-2</c:v>
                </c:pt>
                <c:pt idx="5">
                  <c:v>6.6106177814259315E-2</c:v>
                </c:pt>
                <c:pt idx="6">
                  <c:v>7.0122102341258596E-2</c:v>
                </c:pt>
                <c:pt idx="7">
                  <c:v>7.7499220659895895E-2</c:v>
                </c:pt>
                <c:pt idx="8">
                  <c:v>5.6033764647081652E-2</c:v>
                </c:pt>
                <c:pt idx="9">
                  <c:v>4.2439843835062385E-2</c:v>
                </c:pt>
                <c:pt idx="10">
                  <c:v>2.3098182716506876E-2</c:v>
                </c:pt>
                <c:pt idx="11">
                  <c:v>5.0131542673373608E-2</c:v>
                </c:pt>
                <c:pt idx="12">
                  <c:v>7.716490263024034E-2</c:v>
                </c:pt>
                <c:pt idx="13">
                  <c:v>6.2272216610055997E-2</c:v>
                </c:pt>
                <c:pt idx="14" formatCode="General">
                  <c:v>3.3444933601769256E-2</c:v>
                </c:pt>
                <c:pt idx="15" formatCode="General">
                  <c:v>1.5617022288683335E-2</c:v>
                </c:pt>
              </c:numCache>
            </c:numRef>
          </c:val>
          <c:smooth val="1"/>
          <c:extLst>
            <c:ext xmlns:c16="http://schemas.microsoft.com/office/drawing/2014/chart" uri="{C3380CC4-5D6E-409C-BE32-E72D297353CC}">
              <c16:uniqueId val="{0000001C-3DC1-4649-9CEF-8E4842447047}"/>
            </c:ext>
          </c:extLst>
        </c:ser>
        <c:ser>
          <c:idx val="3"/>
          <c:order val="2"/>
          <c:tx>
            <c:strRef>
              <c:f>Sheet1!$D$1</c:f>
              <c:strCache>
                <c:ptCount val="1"/>
                <c:pt idx="0">
                  <c:v>LIRA</c:v>
                </c:pt>
              </c:strCache>
            </c:strRef>
          </c:tx>
          <c:spPr>
            <a:ln w="33503">
              <a:solidFill>
                <a:srgbClr val="000000"/>
              </a:solidFill>
              <a:prstDash val="solid"/>
            </a:ln>
          </c:spPr>
          <c:marker>
            <c:symbol val="triangle"/>
            <c:size val="7"/>
            <c:spPr>
              <a:solidFill>
                <a:srgbClr val="000000"/>
              </a:solidFill>
              <a:ln>
                <a:solidFill>
                  <a:srgbClr val="000000"/>
                </a:solidFill>
                <a:prstDash val="solid"/>
              </a:ln>
            </c:spPr>
          </c:marker>
          <c:dPt>
            <c:idx val="0"/>
            <c:marker>
              <c:symbol val="none"/>
            </c:marker>
            <c:bubble3D val="0"/>
            <c:extLst>
              <c:ext xmlns:c16="http://schemas.microsoft.com/office/drawing/2014/chart" uri="{C3380CC4-5D6E-409C-BE32-E72D297353CC}">
                <c16:uniqueId val="{0000001D-3DC1-4649-9CEF-8E4842447047}"/>
              </c:ext>
            </c:extLst>
          </c:dPt>
          <c:dPt>
            <c:idx val="1"/>
            <c:marker>
              <c:symbol val="none"/>
            </c:marker>
            <c:bubble3D val="0"/>
            <c:extLst>
              <c:ext xmlns:c16="http://schemas.microsoft.com/office/drawing/2014/chart" uri="{C3380CC4-5D6E-409C-BE32-E72D297353CC}">
                <c16:uniqueId val="{0000001E-3DC1-4649-9CEF-8E4842447047}"/>
              </c:ext>
            </c:extLst>
          </c:dPt>
          <c:dPt>
            <c:idx val="2"/>
            <c:marker>
              <c:symbol val="none"/>
            </c:marker>
            <c:bubble3D val="0"/>
            <c:extLst>
              <c:ext xmlns:c16="http://schemas.microsoft.com/office/drawing/2014/chart" uri="{C3380CC4-5D6E-409C-BE32-E72D297353CC}">
                <c16:uniqueId val="{0000001F-3DC1-4649-9CEF-8E4842447047}"/>
              </c:ext>
            </c:extLst>
          </c:dPt>
          <c:dPt>
            <c:idx val="3"/>
            <c:marker>
              <c:symbol val="none"/>
            </c:marker>
            <c:bubble3D val="0"/>
            <c:extLst>
              <c:ext xmlns:c16="http://schemas.microsoft.com/office/drawing/2014/chart" uri="{C3380CC4-5D6E-409C-BE32-E72D297353CC}">
                <c16:uniqueId val="{00000020-3DC1-4649-9CEF-8E4842447047}"/>
              </c:ext>
            </c:extLst>
          </c:dPt>
          <c:dPt>
            <c:idx val="4"/>
            <c:marker>
              <c:symbol val="none"/>
            </c:marker>
            <c:bubble3D val="0"/>
            <c:extLst>
              <c:ext xmlns:c16="http://schemas.microsoft.com/office/drawing/2014/chart" uri="{C3380CC4-5D6E-409C-BE32-E72D297353CC}">
                <c16:uniqueId val="{00000021-3DC1-4649-9CEF-8E4842447047}"/>
              </c:ext>
            </c:extLst>
          </c:dPt>
          <c:dPt>
            <c:idx val="5"/>
            <c:marker>
              <c:symbol val="none"/>
            </c:marker>
            <c:bubble3D val="0"/>
            <c:extLst>
              <c:ext xmlns:c16="http://schemas.microsoft.com/office/drawing/2014/chart" uri="{C3380CC4-5D6E-409C-BE32-E72D297353CC}">
                <c16:uniqueId val="{00000022-3DC1-4649-9CEF-8E4842447047}"/>
              </c:ext>
            </c:extLst>
          </c:dPt>
          <c:dPt>
            <c:idx val="6"/>
            <c:marker>
              <c:symbol val="none"/>
            </c:marker>
            <c:bubble3D val="0"/>
            <c:extLst>
              <c:ext xmlns:c16="http://schemas.microsoft.com/office/drawing/2014/chart" uri="{C3380CC4-5D6E-409C-BE32-E72D297353CC}">
                <c16:uniqueId val="{00000023-3DC1-4649-9CEF-8E4842447047}"/>
              </c:ext>
            </c:extLst>
          </c:dPt>
          <c:dPt>
            <c:idx val="7"/>
            <c:marker>
              <c:symbol val="none"/>
            </c:marker>
            <c:bubble3D val="0"/>
            <c:extLst>
              <c:ext xmlns:c16="http://schemas.microsoft.com/office/drawing/2014/chart" uri="{C3380CC4-5D6E-409C-BE32-E72D297353CC}">
                <c16:uniqueId val="{00000024-3DC1-4649-9CEF-8E4842447047}"/>
              </c:ext>
            </c:extLst>
          </c:dPt>
          <c:dPt>
            <c:idx val="8"/>
            <c:marker>
              <c:symbol val="none"/>
            </c:marker>
            <c:bubble3D val="0"/>
            <c:extLst>
              <c:ext xmlns:c16="http://schemas.microsoft.com/office/drawing/2014/chart" uri="{C3380CC4-5D6E-409C-BE32-E72D297353CC}">
                <c16:uniqueId val="{00000025-3DC1-4649-9CEF-8E4842447047}"/>
              </c:ext>
            </c:extLst>
          </c:dPt>
          <c:dPt>
            <c:idx val="9"/>
            <c:marker>
              <c:symbol val="none"/>
            </c:marker>
            <c:bubble3D val="0"/>
            <c:extLst>
              <c:ext xmlns:c16="http://schemas.microsoft.com/office/drawing/2014/chart" uri="{C3380CC4-5D6E-409C-BE32-E72D297353CC}">
                <c16:uniqueId val="{00000026-3DC1-4649-9CEF-8E4842447047}"/>
              </c:ext>
            </c:extLst>
          </c:dPt>
          <c:dPt>
            <c:idx val="10"/>
            <c:marker>
              <c:symbol val="circle"/>
              <c:size val="6"/>
            </c:marker>
            <c:bubble3D val="0"/>
            <c:extLst>
              <c:ext xmlns:c16="http://schemas.microsoft.com/office/drawing/2014/chart" uri="{C3380CC4-5D6E-409C-BE32-E72D297353CC}">
                <c16:uniqueId val="{00000027-3DC1-4649-9CEF-8E4842447047}"/>
              </c:ext>
            </c:extLst>
          </c:dPt>
          <c:dPt>
            <c:idx val="11"/>
            <c:marker>
              <c:symbol val="triangle"/>
              <c:size val="6"/>
            </c:marker>
            <c:bubble3D val="0"/>
            <c:extLst>
              <c:ext xmlns:c16="http://schemas.microsoft.com/office/drawing/2014/chart" uri="{C3380CC4-5D6E-409C-BE32-E72D297353CC}">
                <c16:uniqueId val="{00000028-3DC1-4649-9CEF-8E4842447047}"/>
              </c:ext>
            </c:extLst>
          </c:dPt>
          <c:dLbls>
            <c:numFmt formatCode="0.0%" sourceLinked="0"/>
            <c:spPr>
              <a:noFill/>
              <a:ln w="33503">
                <a:noFill/>
              </a:ln>
            </c:spPr>
            <c:txPr>
              <a:bodyPr/>
              <a:lstStyle/>
              <a:p>
                <a:pPr>
                  <a:defRPr sz="1000" b="1" i="0" u="none" strike="noStrike" baseline="0">
                    <a:solidFill>
                      <a:srgbClr val="000000"/>
                    </a:solidFill>
                    <a:latin typeface="Arial"/>
                    <a:ea typeface="Arial"/>
                    <a:cs typeface="Aria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4</c:v>
                </c:pt>
                <c:pt idx="1">
                  <c:v>2012-1</c:v>
                </c:pt>
                <c:pt idx="2">
                  <c:v>2</c:v>
                </c:pt>
                <c:pt idx="3">
                  <c:v>3</c:v>
                </c:pt>
                <c:pt idx="4">
                  <c:v>4</c:v>
                </c:pt>
                <c:pt idx="5">
                  <c:v>2013-1</c:v>
                </c:pt>
                <c:pt idx="6">
                  <c:v>2</c:v>
                </c:pt>
                <c:pt idx="7">
                  <c:v>3</c:v>
                </c:pt>
                <c:pt idx="8">
                  <c:v>4</c:v>
                </c:pt>
                <c:pt idx="9">
                  <c:v>2014-1</c:v>
                </c:pt>
                <c:pt idx="10">
                  <c:v>2</c:v>
                </c:pt>
                <c:pt idx="11">
                  <c:v>3</c:v>
                </c:pt>
                <c:pt idx="12">
                  <c:v>4</c:v>
                </c:pt>
                <c:pt idx="13">
                  <c:v>2015-1</c:v>
                </c:pt>
                <c:pt idx="14">
                  <c:v>2</c:v>
                </c:pt>
                <c:pt idx="15">
                  <c:v>3</c:v>
                </c:pt>
              </c:strCache>
            </c:strRef>
          </c:cat>
          <c:val>
            <c:numRef>
              <c:f>Sheet1!$D$2:$D$17</c:f>
              <c:numCache>
                <c:formatCode>0.0000000</c:formatCode>
                <c:ptCount val="16"/>
                <c:pt idx="0">
                  <c:v>8.3836038830078063E-2</c:v>
                </c:pt>
                <c:pt idx="1">
                  <c:v>8.2306594757576068E-2</c:v>
                </c:pt>
                <c:pt idx="2">
                  <c:v>5.5639858371269613E-2</c:v>
                </c:pt>
                <c:pt idx="3">
                  <c:v>2.0827226972389479E-2</c:v>
                </c:pt>
                <c:pt idx="4">
                  <c:v>4.2450957689635693E-2</c:v>
                </c:pt>
                <c:pt idx="5">
                  <c:v>6.6106177814259315E-2</c:v>
                </c:pt>
                <c:pt idx="6">
                  <c:v>7.0122102341258596E-2</c:v>
                </c:pt>
                <c:pt idx="7">
                  <c:v>7.7499220659895895E-2</c:v>
                </c:pt>
                <c:pt idx="8">
                  <c:v>5.6033764647081652E-2</c:v>
                </c:pt>
                <c:pt idx="9">
                  <c:v>4.2439843835062385E-2</c:v>
                </c:pt>
                <c:pt idx="10">
                  <c:v>2.3098182716506876E-2</c:v>
                </c:pt>
                <c:pt idx="11">
                  <c:v>5.0131542673373608E-2</c:v>
                </c:pt>
                <c:pt idx="12">
                  <c:v>7.716490263024034E-2</c:v>
                </c:pt>
                <c:pt idx="13">
                  <c:v>6.2272216610055997E-2</c:v>
                </c:pt>
                <c:pt idx="14" formatCode="General">
                  <c:v>3.3444933601769256E-2</c:v>
                </c:pt>
                <c:pt idx="15" formatCode="General">
                  <c:v>1.5617022288683335E-2</c:v>
                </c:pt>
              </c:numCache>
            </c:numRef>
          </c:val>
          <c:smooth val="1"/>
          <c:extLst>
            <c:ext xmlns:c16="http://schemas.microsoft.com/office/drawing/2014/chart" uri="{C3380CC4-5D6E-409C-BE32-E72D297353CC}">
              <c16:uniqueId val="{00000029-3DC1-4649-9CEF-8E4842447047}"/>
            </c:ext>
          </c:extLst>
        </c:ser>
        <c:dLbls>
          <c:showLegendKey val="0"/>
          <c:showVal val="0"/>
          <c:showCatName val="0"/>
          <c:showSerName val="0"/>
          <c:showPercent val="0"/>
          <c:showBubbleSize val="0"/>
        </c:dLbls>
        <c:marker val="1"/>
        <c:smooth val="0"/>
        <c:axId val="411598544"/>
        <c:axId val="411598152"/>
      </c:lineChart>
      <c:catAx>
        <c:axId val="411599720"/>
        <c:scaling>
          <c:orientation val="minMax"/>
        </c:scaling>
        <c:delete val="0"/>
        <c:axPos val="b"/>
        <c:numFmt formatCode="General" sourceLinked="1"/>
        <c:majorTickMark val="cross"/>
        <c:minorTickMark val="none"/>
        <c:tickLblPos val="nextTo"/>
        <c:spPr>
          <a:ln w="4188">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411599328"/>
        <c:crosses val="autoZero"/>
        <c:auto val="0"/>
        <c:lblAlgn val="ctr"/>
        <c:lblOffset val="100"/>
        <c:tickLblSkip val="1"/>
        <c:tickMarkSkip val="1"/>
        <c:noMultiLvlLbl val="0"/>
      </c:catAx>
      <c:valAx>
        <c:axId val="411599328"/>
        <c:scaling>
          <c:orientation val="minMax"/>
          <c:max val="190"/>
          <c:min val="100"/>
        </c:scaling>
        <c:delete val="0"/>
        <c:axPos val="l"/>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11599720"/>
        <c:crosses val="autoZero"/>
        <c:crossBetween val="between"/>
        <c:majorUnit val="10"/>
        <c:minorUnit val="5"/>
      </c:valAx>
      <c:catAx>
        <c:axId val="411598544"/>
        <c:scaling>
          <c:orientation val="minMax"/>
        </c:scaling>
        <c:delete val="1"/>
        <c:axPos val="b"/>
        <c:numFmt formatCode="General" sourceLinked="1"/>
        <c:majorTickMark val="out"/>
        <c:minorTickMark val="none"/>
        <c:tickLblPos val="none"/>
        <c:crossAx val="411598152"/>
        <c:crosses val="autoZero"/>
        <c:auto val="0"/>
        <c:lblAlgn val="ctr"/>
        <c:lblOffset val="100"/>
        <c:noMultiLvlLbl val="0"/>
      </c:catAx>
      <c:valAx>
        <c:axId val="411598152"/>
        <c:scaling>
          <c:orientation val="minMax"/>
          <c:max val="0.2"/>
          <c:min val="-0.2"/>
        </c:scaling>
        <c:delete val="0"/>
        <c:axPos val="r"/>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11598544"/>
        <c:crosses val="max"/>
        <c:crossBetween val="between"/>
      </c:valAx>
      <c:spPr>
        <a:noFill/>
        <a:ln w="33503">
          <a:noFill/>
        </a:ln>
      </c:spPr>
    </c:plotArea>
    <c:legend>
      <c:legendPos val="b"/>
      <c:legendEntry>
        <c:idx val="0"/>
        <c:delete val="1"/>
      </c:legendEntry>
      <c:layout>
        <c:manualLayout>
          <c:xMode val="edge"/>
          <c:yMode val="edge"/>
          <c:x val="5.7873485868102509E-2"/>
          <c:y val="0.92899408284023666"/>
          <c:w val="0.87213997308210534"/>
          <c:h val="6.5088757396449842E-2"/>
        </c:manualLayout>
      </c:layout>
      <c:overlay val="0"/>
      <c:spPr>
        <a:noFill/>
        <a:ln w="33503">
          <a:noFill/>
        </a:ln>
      </c:spPr>
      <c:txPr>
        <a:bodyPr/>
        <a:lstStyle/>
        <a:p>
          <a:pPr>
            <a:defRPr sz="1214" b="1" i="0" u="none" strike="noStrike" baseline="0">
              <a:solidFill>
                <a:srgbClr val="000000"/>
              </a:solidFill>
              <a:latin typeface="Arial"/>
              <a:ea typeface="Arial"/>
              <a:cs typeface="Arial"/>
            </a:defRPr>
          </a:pPr>
          <a:endParaRPr lang="en-US"/>
        </a:p>
      </c:txPr>
    </c:legend>
    <c:plotVisOnly val="1"/>
    <c:dispBlanksAs val="gap"/>
    <c:showDLblsOverMax val="0"/>
  </c:chart>
  <c:spPr>
    <a:noFill/>
    <a:ln>
      <a:noFill/>
    </a:ln>
  </c:spPr>
  <c:txPr>
    <a:bodyPr/>
    <a:lstStyle/>
    <a:p>
      <a:pPr>
        <a:defRPr sz="1319" b="0" i="0" u="none" strike="noStrike" baseline="0">
          <a:solidFill>
            <a:srgbClr val="000000"/>
          </a:solidFill>
          <a:latin typeface="Arial"/>
          <a:ea typeface="Arial"/>
          <a:cs typeface="Arial"/>
        </a:defRPr>
      </a:pPr>
      <a:endParaRPr lang="en-US"/>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565275908479183E-2"/>
          <c:y val="6.2130177514792904E-2"/>
          <c:w val="0.8788694481830478"/>
          <c:h val="0.75443786982248517"/>
        </c:manualLayout>
      </c:layout>
      <c:barChart>
        <c:barDir val="col"/>
        <c:grouping val="clustered"/>
        <c:varyColors val="0"/>
        <c:ser>
          <c:idx val="0"/>
          <c:order val="0"/>
          <c:tx>
            <c:strRef>
              <c:f>Sheet1!$B$1</c:f>
              <c:strCache>
                <c:ptCount val="1"/>
                <c:pt idx="0">
                  <c:v>C-30 4QTotal</c:v>
                </c:pt>
              </c:strCache>
            </c:strRef>
          </c:tx>
          <c:spPr>
            <a:solidFill>
              <a:schemeClr val="bg1">
                <a:lumMod val="75000"/>
              </a:schemeClr>
            </a:solidFill>
            <a:ln w="33503">
              <a:noFill/>
            </a:ln>
          </c:spPr>
          <c:invertIfNegative val="0"/>
          <c:dPt>
            <c:idx val="0"/>
            <c:invertIfNegative val="0"/>
            <c:bubble3D val="0"/>
            <c:extLst>
              <c:ext xmlns:c16="http://schemas.microsoft.com/office/drawing/2014/chart" uri="{C3380CC4-5D6E-409C-BE32-E72D297353CC}">
                <c16:uniqueId val="{00000000-DC7E-41EE-B281-312040041D75}"/>
              </c:ext>
            </c:extLst>
          </c:dPt>
          <c:dPt>
            <c:idx val="1"/>
            <c:invertIfNegative val="0"/>
            <c:bubble3D val="0"/>
            <c:extLst>
              <c:ext xmlns:c16="http://schemas.microsoft.com/office/drawing/2014/chart" uri="{C3380CC4-5D6E-409C-BE32-E72D297353CC}">
                <c16:uniqueId val="{00000001-DC7E-41EE-B281-312040041D75}"/>
              </c:ext>
            </c:extLst>
          </c:dPt>
          <c:dPt>
            <c:idx val="2"/>
            <c:invertIfNegative val="0"/>
            <c:bubble3D val="0"/>
            <c:extLst>
              <c:ext xmlns:c16="http://schemas.microsoft.com/office/drawing/2014/chart" uri="{C3380CC4-5D6E-409C-BE32-E72D297353CC}">
                <c16:uniqueId val="{00000002-DC7E-41EE-B281-312040041D75}"/>
              </c:ext>
            </c:extLst>
          </c:dPt>
          <c:dPt>
            <c:idx val="3"/>
            <c:invertIfNegative val="0"/>
            <c:bubble3D val="0"/>
            <c:extLst>
              <c:ext xmlns:c16="http://schemas.microsoft.com/office/drawing/2014/chart" uri="{C3380CC4-5D6E-409C-BE32-E72D297353CC}">
                <c16:uniqueId val="{00000003-DC7E-41EE-B281-312040041D75}"/>
              </c:ext>
            </c:extLst>
          </c:dPt>
          <c:dPt>
            <c:idx val="4"/>
            <c:invertIfNegative val="0"/>
            <c:bubble3D val="0"/>
            <c:extLst>
              <c:ext xmlns:c16="http://schemas.microsoft.com/office/drawing/2014/chart" uri="{C3380CC4-5D6E-409C-BE32-E72D297353CC}">
                <c16:uniqueId val="{00000004-DC7E-41EE-B281-312040041D75}"/>
              </c:ext>
            </c:extLst>
          </c:dPt>
          <c:dPt>
            <c:idx val="5"/>
            <c:invertIfNegative val="0"/>
            <c:bubble3D val="0"/>
            <c:extLst>
              <c:ext xmlns:c16="http://schemas.microsoft.com/office/drawing/2014/chart" uri="{C3380CC4-5D6E-409C-BE32-E72D297353CC}">
                <c16:uniqueId val="{00000005-DC7E-41EE-B281-312040041D75}"/>
              </c:ext>
            </c:extLst>
          </c:dPt>
          <c:dPt>
            <c:idx val="6"/>
            <c:invertIfNegative val="0"/>
            <c:bubble3D val="0"/>
            <c:extLst>
              <c:ext xmlns:c16="http://schemas.microsoft.com/office/drawing/2014/chart" uri="{C3380CC4-5D6E-409C-BE32-E72D297353CC}">
                <c16:uniqueId val="{00000006-DC7E-41EE-B281-312040041D75}"/>
              </c:ext>
            </c:extLst>
          </c:dPt>
          <c:dPt>
            <c:idx val="7"/>
            <c:invertIfNegative val="0"/>
            <c:bubble3D val="0"/>
            <c:extLst>
              <c:ext xmlns:c16="http://schemas.microsoft.com/office/drawing/2014/chart" uri="{C3380CC4-5D6E-409C-BE32-E72D297353CC}">
                <c16:uniqueId val="{00000007-DC7E-41EE-B281-312040041D75}"/>
              </c:ext>
            </c:extLst>
          </c:dPt>
          <c:dPt>
            <c:idx val="8"/>
            <c:invertIfNegative val="0"/>
            <c:bubble3D val="0"/>
            <c:extLst>
              <c:ext xmlns:c16="http://schemas.microsoft.com/office/drawing/2014/chart" uri="{C3380CC4-5D6E-409C-BE32-E72D297353CC}">
                <c16:uniqueId val="{00000008-DC7E-41EE-B281-312040041D75}"/>
              </c:ext>
            </c:extLst>
          </c:dPt>
          <c:dPt>
            <c:idx val="9"/>
            <c:invertIfNegative val="0"/>
            <c:bubble3D val="0"/>
            <c:extLst>
              <c:ext xmlns:c16="http://schemas.microsoft.com/office/drawing/2014/chart" uri="{C3380CC4-5D6E-409C-BE32-E72D297353CC}">
                <c16:uniqueId val="{00000009-DC7E-41EE-B281-312040041D75}"/>
              </c:ext>
            </c:extLst>
          </c:dPt>
          <c:dPt>
            <c:idx val="10"/>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B-DC7E-41EE-B281-312040041D75}"/>
              </c:ext>
            </c:extLst>
          </c:dPt>
          <c:dPt>
            <c:idx val="11"/>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D-DC7E-41EE-B281-312040041D75}"/>
              </c:ext>
            </c:extLst>
          </c:dPt>
          <c:dPt>
            <c:idx val="12"/>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F-DC7E-41EE-B281-312040041D75}"/>
              </c:ext>
            </c:extLst>
          </c:dPt>
          <c:dPt>
            <c:idx val="13"/>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1-DC7E-41EE-B281-312040041D75}"/>
              </c:ext>
            </c:extLst>
          </c:dPt>
          <c:dPt>
            <c:idx val="14"/>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3-DC7E-41EE-B281-312040041D75}"/>
              </c:ext>
            </c:extLst>
          </c:dPt>
          <c:dPt>
            <c:idx val="15"/>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5-DC7E-41EE-B281-312040041D75}"/>
              </c:ext>
            </c:extLst>
          </c:dPt>
          <c:dLbls>
            <c:numFmt formatCode="\$#,##0.0" sourceLinked="0"/>
            <c:spPr>
              <a:noFill/>
              <a:ln w="33503">
                <a:noFill/>
              </a:ln>
            </c:spPr>
            <c:txPr>
              <a:bodyPr/>
              <a:lstStyle/>
              <a:p>
                <a:pPr>
                  <a:defRPr sz="900" b="0" i="0" u="none" strike="noStrike" baseline="0">
                    <a:solidFill>
                      <a:srgbClr val="000000"/>
                    </a:solidFill>
                    <a:latin typeface="Arial"/>
                    <a:ea typeface="Arial"/>
                    <a:cs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2012-1</c:v>
                </c:pt>
                <c:pt idx="1">
                  <c:v>2</c:v>
                </c:pt>
                <c:pt idx="2">
                  <c:v>3</c:v>
                </c:pt>
                <c:pt idx="3">
                  <c:v>4</c:v>
                </c:pt>
                <c:pt idx="4">
                  <c:v>2013-1</c:v>
                </c:pt>
                <c:pt idx="5">
                  <c:v>2</c:v>
                </c:pt>
                <c:pt idx="6">
                  <c:v>3</c:v>
                </c:pt>
                <c:pt idx="7">
                  <c:v>4</c:v>
                </c:pt>
                <c:pt idx="8">
                  <c:v>2014-1</c:v>
                </c:pt>
                <c:pt idx="9">
                  <c:v>2</c:v>
                </c:pt>
                <c:pt idx="10">
                  <c:v>3</c:v>
                </c:pt>
                <c:pt idx="11">
                  <c:v>4</c:v>
                </c:pt>
                <c:pt idx="12">
                  <c:v>2015-1</c:v>
                </c:pt>
                <c:pt idx="13">
                  <c:v>2</c:v>
                </c:pt>
                <c:pt idx="14">
                  <c:v>3</c:v>
                </c:pt>
                <c:pt idx="15">
                  <c:v>4</c:v>
                </c:pt>
              </c:strCache>
            </c:strRef>
          </c:cat>
          <c:val>
            <c:numRef>
              <c:f>Sheet1!$B$2:$B$17</c:f>
              <c:numCache>
                <c:formatCode>0.0</c:formatCode>
                <c:ptCount val="16"/>
                <c:pt idx="0">
                  <c:v>120.60899999999999</c:v>
                </c:pt>
                <c:pt idx="1">
                  <c:v>121.04600000000001</c:v>
                </c:pt>
                <c:pt idx="2">
                  <c:v>121.898</c:v>
                </c:pt>
                <c:pt idx="3">
                  <c:v>126.04900000000001</c:v>
                </c:pt>
                <c:pt idx="4">
                  <c:v>128.58199999999999</c:v>
                </c:pt>
                <c:pt idx="5">
                  <c:v>129.53399999999999</c:v>
                </c:pt>
                <c:pt idx="6">
                  <c:v>131.345</c:v>
                </c:pt>
                <c:pt idx="7">
                  <c:v>133.11199999999999</c:v>
                </c:pt>
                <c:pt idx="8">
                  <c:v>134.03899999999999</c:v>
                </c:pt>
                <c:pt idx="9">
                  <c:v>132.52600000000001</c:v>
                </c:pt>
                <c:pt idx="10">
                  <c:v>137.88276452487042</c:v>
                </c:pt>
                <c:pt idx="11">
                  <c:v>143.28879040873164</c:v>
                </c:pt>
                <c:pt idx="12">
                  <c:v>142.73964783389513</c:v>
                </c:pt>
                <c:pt idx="13">
                  <c:v>138.37306988842568</c:v>
                </c:pt>
                <c:pt idx="14">
                  <c:v>140.770889807705</c:v>
                </c:pt>
                <c:pt idx="15">
                  <c:v>147.40089000067508</c:v>
                </c:pt>
              </c:numCache>
            </c:numRef>
          </c:val>
          <c:extLst>
            <c:ext xmlns:c16="http://schemas.microsoft.com/office/drawing/2014/chart" uri="{C3380CC4-5D6E-409C-BE32-E72D297353CC}">
              <c16:uniqueId val="{00000016-DC7E-41EE-B281-312040041D75}"/>
            </c:ext>
          </c:extLst>
        </c:ser>
        <c:dLbls>
          <c:showLegendKey val="0"/>
          <c:showVal val="0"/>
          <c:showCatName val="0"/>
          <c:showSerName val="0"/>
          <c:showPercent val="0"/>
          <c:showBubbleSize val="0"/>
        </c:dLbls>
        <c:gapWidth val="50"/>
        <c:axId val="411594232"/>
        <c:axId val="411592664"/>
      </c:barChart>
      <c:lineChart>
        <c:grouping val="standard"/>
        <c:varyColors val="0"/>
        <c:ser>
          <c:idx val="1"/>
          <c:order val="1"/>
          <c:tx>
            <c:strRef>
              <c:f>Sheet1!$C$1</c:f>
              <c:strCache>
                <c:ptCount val="1"/>
                <c:pt idx="0">
                  <c:v>US Census Bureau</c:v>
                </c:pt>
              </c:strCache>
            </c:strRef>
          </c:tx>
          <c:spPr>
            <a:ln w="33503">
              <a:solidFill>
                <a:srgbClr val="000000"/>
              </a:solidFill>
              <a:prstDash val="solid"/>
            </a:ln>
          </c:spPr>
          <c:marker>
            <c:symbol val="circle"/>
            <c:size val="7"/>
            <c:spPr>
              <a:solidFill>
                <a:srgbClr val="000000"/>
              </a:solidFill>
              <a:ln>
                <a:solidFill>
                  <a:srgbClr val="FFFFFF"/>
                </a:solidFill>
                <a:prstDash val="solid"/>
              </a:ln>
            </c:spPr>
          </c:marker>
          <c:dPt>
            <c:idx val="10"/>
            <c:marker>
              <c:symbol val="none"/>
            </c:marker>
            <c:bubble3D val="0"/>
            <c:extLst>
              <c:ext xmlns:c16="http://schemas.microsoft.com/office/drawing/2014/chart" uri="{C3380CC4-5D6E-409C-BE32-E72D297353CC}">
                <c16:uniqueId val="{00000017-DC7E-41EE-B281-312040041D75}"/>
              </c:ext>
            </c:extLst>
          </c:dPt>
          <c:dPt>
            <c:idx val="11"/>
            <c:marker>
              <c:symbol val="none"/>
            </c:marker>
            <c:bubble3D val="0"/>
            <c:extLst>
              <c:ext xmlns:c16="http://schemas.microsoft.com/office/drawing/2014/chart" uri="{C3380CC4-5D6E-409C-BE32-E72D297353CC}">
                <c16:uniqueId val="{00000018-DC7E-41EE-B281-312040041D75}"/>
              </c:ext>
            </c:extLst>
          </c:dPt>
          <c:dPt>
            <c:idx val="12"/>
            <c:marker>
              <c:symbol val="none"/>
            </c:marker>
            <c:bubble3D val="0"/>
            <c:extLst>
              <c:ext xmlns:c16="http://schemas.microsoft.com/office/drawing/2014/chart" uri="{C3380CC4-5D6E-409C-BE32-E72D297353CC}">
                <c16:uniqueId val="{00000019-DC7E-41EE-B281-312040041D75}"/>
              </c:ext>
            </c:extLst>
          </c:dPt>
          <c:dPt>
            <c:idx val="13"/>
            <c:marker>
              <c:symbol val="none"/>
            </c:marker>
            <c:bubble3D val="0"/>
            <c:extLst>
              <c:ext xmlns:c16="http://schemas.microsoft.com/office/drawing/2014/chart" uri="{C3380CC4-5D6E-409C-BE32-E72D297353CC}">
                <c16:uniqueId val="{0000001A-DC7E-41EE-B281-312040041D75}"/>
              </c:ext>
            </c:extLst>
          </c:dPt>
          <c:dPt>
            <c:idx val="14"/>
            <c:marker>
              <c:symbol val="none"/>
            </c:marker>
            <c:bubble3D val="0"/>
            <c:extLst>
              <c:ext xmlns:c16="http://schemas.microsoft.com/office/drawing/2014/chart" uri="{C3380CC4-5D6E-409C-BE32-E72D297353CC}">
                <c16:uniqueId val="{0000001B-DC7E-41EE-B281-312040041D75}"/>
              </c:ext>
            </c:extLst>
          </c:dPt>
          <c:dPt>
            <c:idx val="15"/>
            <c:marker>
              <c:symbol val="none"/>
            </c:marker>
            <c:bubble3D val="0"/>
            <c:extLst>
              <c:ext xmlns:c16="http://schemas.microsoft.com/office/drawing/2014/chart" uri="{C3380CC4-5D6E-409C-BE32-E72D297353CC}">
                <c16:uniqueId val="{0000001C-DC7E-41EE-B281-312040041D75}"/>
              </c:ext>
            </c:extLst>
          </c:dPt>
          <c:cat>
            <c:strRef>
              <c:f>Sheet1!$A$2:$A$17</c:f>
              <c:strCache>
                <c:ptCount val="16"/>
                <c:pt idx="0">
                  <c:v>2012-1</c:v>
                </c:pt>
                <c:pt idx="1">
                  <c:v>2</c:v>
                </c:pt>
                <c:pt idx="2">
                  <c:v>3</c:v>
                </c:pt>
                <c:pt idx="3">
                  <c:v>4</c:v>
                </c:pt>
                <c:pt idx="4">
                  <c:v>2013-1</c:v>
                </c:pt>
                <c:pt idx="5">
                  <c:v>2</c:v>
                </c:pt>
                <c:pt idx="6">
                  <c:v>3</c:v>
                </c:pt>
                <c:pt idx="7">
                  <c:v>4</c:v>
                </c:pt>
                <c:pt idx="8">
                  <c:v>2014-1</c:v>
                </c:pt>
                <c:pt idx="9">
                  <c:v>2</c:v>
                </c:pt>
                <c:pt idx="10">
                  <c:v>3</c:v>
                </c:pt>
                <c:pt idx="11">
                  <c:v>4</c:v>
                </c:pt>
                <c:pt idx="12">
                  <c:v>2015-1</c:v>
                </c:pt>
                <c:pt idx="13">
                  <c:v>2</c:v>
                </c:pt>
                <c:pt idx="14">
                  <c:v>3</c:v>
                </c:pt>
                <c:pt idx="15">
                  <c:v>4</c:v>
                </c:pt>
              </c:strCache>
            </c:strRef>
          </c:cat>
          <c:val>
            <c:numRef>
              <c:f>Sheet1!$C$2:$C$17</c:f>
              <c:numCache>
                <c:formatCode>0.0000000</c:formatCode>
                <c:ptCount val="16"/>
                <c:pt idx="0">
                  <c:v>8.2306594757576068E-2</c:v>
                </c:pt>
                <c:pt idx="1">
                  <c:v>5.5639858371269613E-2</c:v>
                </c:pt>
                <c:pt idx="2">
                  <c:v>2.0827226972389479E-2</c:v>
                </c:pt>
                <c:pt idx="3">
                  <c:v>4.2450957689635693E-2</c:v>
                </c:pt>
                <c:pt idx="4">
                  <c:v>6.6106177814259315E-2</c:v>
                </c:pt>
                <c:pt idx="5">
                  <c:v>7.0122102341258596E-2</c:v>
                </c:pt>
                <c:pt idx="6">
                  <c:v>7.7499220659895895E-2</c:v>
                </c:pt>
                <c:pt idx="7">
                  <c:v>5.6033764647081652E-2</c:v>
                </c:pt>
                <c:pt idx="8">
                  <c:v>4.2439843835062385E-2</c:v>
                </c:pt>
                <c:pt idx="9">
                  <c:v>2.3098182716506876E-2</c:v>
                </c:pt>
                <c:pt idx="10">
                  <c:v>4.9775511248014159E-2</c:v>
                </c:pt>
                <c:pt idx="11">
                  <c:v>7.6452839779521442E-2</c:v>
                </c:pt>
                <c:pt idx="12">
                  <c:v>6.4911315616314358E-2</c:v>
                </c:pt>
                <c:pt idx="13" formatCode="General">
                  <c:v>4.4120171803462505E-2</c:v>
                </c:pt>
                <c:pt idx="14" formatCode="General">
                  <c:v>2.0946238587446153E-2</c:v>
                </c:pt>
                <c:pt idx="15" formatCode="General">
                  <c:v>2.8697985238159029E-2</c:v>
                </c:pt>
              </c:numCache>
            </c:numRef>
          </c:val>
          <c:smooth val="1"/>
          <c:extLst>
            <c:ext xmlns:c16="http://schemas.microsoft.com/office/drawing/2014/chart" uri="{C3380CC4-5D6E-409C-BE32-E72D297353CC}">
              <c16:uniqueId val="{0000001D-DC7E-41EE-B281-312040041D75}"/>
            </c:ext>
          </c:extLst>
        </c:ser>
        <c:ser>
          <c:idx val="3"/>
          <c:order val="2"/>
          <c:tx>
            <c:strRef>
              <c:f>Sheet1!$D$1</c:f>
              <c:strCache>
                <c:ptCount val="1"/>
                <c:pt idx="0">
                  <c:v>LIRA</c:v>
                </c:pt>
              </c:strCache>
            </c:strRef>
          </c:tx>
          <c:spPr>
            <a:ln w="33503">
              <a:solidFill>
                <a:srgbClr val="000000"/>
              </a:solidFill>
              <a:prstDash val="solid"/>
            </a:ln>
          </c:spPr>
          <c:marker>
            <c:symbol val="triangle"/>
            <c:size val="7"/>
            <c:spPr>
              <a:solidFill>
                <a:srgbClr val="000000"/>
              </a:solidFill>
              <a:ln>
                <a:solidFill>
                  <a:srgbClr val="000000"/>
                </a:solidFill>
                <a:prstDash val="solid"/>
              </a:ln>
            </c:spPr>
          </c:marker>
          <c:dPt>
            <c:idx val="0"/>
            <c:marker>
              <c:symbol val="none"/>
            </c:marker>
            <c:bubble3D val="0"/>
            <c:extLst>
              <c:ext xmlns:c16="http://schemas.microsoft.com/office/drawing/2014/chart" uri="{C3380CC4-5D6E-409C-BE32-E72D297353CC}">
                <c16:uniqueId val="{0000001E-DC7E-41EE-B281-312040041D75}"/>
              </c:ext>
            </c:extLst>
          </c:dPt>
          <c:dPt>
            <c:idx val="1"/>
            <c:marker>
              <c:symbol val="none"/>
            </c:marker>
            <c:bubble3D val="0"/>
            <c:extLst>
              <c:ext xmlns:c16="http://schemas.microsoft.com/office/drawing/2014/chart" uri="{C3380CC4-5D6E-409C-BE32-E72D297353CC}">
                <c16:uniqueId val="{0000001F-DC7E-41EE-B281-312040041D75}"/>
              </c:ext>
            </c:extLst>
          </c:dPt>
          <c:dPt>
            <c:idx val="2"/>
            <c:marker>
              <c:symbol val="none"/>
            </c:marker>
            <c:bubble3D val="0"/>
            <c:extLst>
              <c:ext xmlns:c16="http://schemas.microsoft.com/office/drawing/2014/chart" uri="{C3380CC4-5D6E-409C-BE32-E72D297353CC}">
                <c16:uniqueId val="{00000020-DC7E-41EE-B281-312040041D75}"/>
              </c:ext>
            </c:extLst>
          </c:dPt>
          <c:dPt>
            <c:idx val="3"/>
            <c:marker>
              <c:symbol val="none"/>
            </c:marker>
            <c:bubble3D val="0"/>
            <c:extLst>
              <c:ext xmlns:c16="http://schemas.microsoft.com/office/drawing/2014/chart" uri="{C3380CC4-5D6E-409C-BE32-E72D297353CC}">
                <c16:uniqueId val="{00000021-DC7E-41EE-B281-312040041D75}"/>
              </c:ext>
            </c:extLst>
          </c:dPt>
          <c:dPt>
            <c:idx val="4"/>
            <c:marker>
              <c:symbol val="none"/>
            </c:marker>
            <c:bubble3D val="0"/>
            <c:extLst>
              <c:ext xmlns:c16="http://schemas.microsoft.com/office/drawing/2014/chart" uri="{C3380CC4-5D6E-409C-BE32-E72D297353CC}">
                <c16:uniqueId val="{00000022-DC7E-41EE-B281-312040041D75}"/>
              </c:ext>
            </c:extLst>
          </c:dPt>
          <c:dPt>
            <c:idx val="5"/>
            <c:marker>
              <c:symbol val="none"/>
            </c:marker>
            <c:bubble3D val="0"/>
            <c:extLst>
              <c:ext xmlns:c16="http://schemas.microsoft.com/office/drawing/2014/chart" uri="{C3380CC4-5D6E-409C-BE32-E72D297353CC}">
                <c16:uniqueId val="{00000023-DC7E-41EE-B281-312040041D75}"/>
              </c:ext>
            </c:extLst>
          </c:dPt>
          <c:dPt>
            <c:idx val="6"/>
            <c:marker>
              <c:symbol val="none"/>
            </c:marker>
            <c:bubble3D val="0"/>
            <c:extLst>
              <c:ext xmlns:c16="http://schemas.microsoft.com/office/drawing/2014/chart" uri="{C3380CC4-5D6E-409C-BE32-E72D297353CC}">
                <c16:uniqueId val="{00000024-DC7E-41EE-B281-312040041D75}"/>
              </c:ext>
            </c:extLst>
          </c:dPt>
          <c:dPt>
            <c:idx val="7"/>
            <c:marker>
              <c:symbol val="none"/>
            </c:marker>
            <c:bubble3D val="0"/>
            <c:extLst>
              <c:ext xmlns:c16="http://schemas.microsoft.com/office/drawing/2014/chart" uri="{C3380CC4-5D6E-409C-BE32-E72D297353CC}">
                <c16:uniqueId val="{00000025-DC7E-41EE-B281-312040041D75}"/>
              </c:ext>
            </c:extLst>
          </c:dPt>
          <c:dPt>
            <c:idx val="8"/>
            <c:marker>
              <c:symbol val="none"/>
            </c:marker>
            <c:bubble3D val="0"/>
            <c:extLst>
              <c:ext xmlns:c16="http://schemas.microsoft.com/office/drawing/2014/chart" uri="{C3380CC4-5D6E-409C-BE32-E72D297353CC}">
                <c16:uniqueId val="{00000026-DC7E-41EE-B281-312040041D75}"/>
              </c:ext>
            </c:extLst>
          </c:dPt>
          <c:dPt>
            <c:idx val="9"/>
            <c:marker>
              <c:symbol val="none"/>
            </c:marker>
            <c:bubble3D val="0"/>
            <c:extLst>
              <c:ext xmlns:c16="http://schemas.microsoft.com/office/drawing/2014/chart" uri="{C3380CC4-5D6E-409C-BE32-E72D297353CC}">
                <c16:uniqueId val="{00000027-DC7E-41EE-B281-312040041D75}"/>
              </c:ext>
            </c:extLst>
          </c:dPt>
          <c:dPt>
            <c:idx val="10"/>
            <c:marker>
              <c:symbol val="triangle"/>
              <c:size val="6"/>
            </c:marker>
            <c:bubble3D val="0"/>
            <c:extLst>
              <c:ext xmlns:c16="http://schemas.microsoft.com/office/drawing/2014/chart" uri="{C3380CC4-5D6E-409C-BE32-E72D297353CC}">
                <c16:uniqueId val="{00000028-DC7E-41EE-B281-312040041D75}"/>
              </c:ext>
            </c:extLst>
          </c:dPt>
          <c:dPt>
            <c:idx val="11"/>
            <c:marker>
              <c:symbol val="triangle"/>
              <c:size val="6"/>
            </c:marker>
            <c:bubble3D val="0"/>
            <c:extLst>
              <c:ext xmlns:c16="http://schemas.microsoft.com/office/drawing/2014/chart" uri="{C3380CC4-5D6E-409C-BE32-E72D297353CC}">
                <c16:uniqueId val="{00000029-DC7E-41EE-B281-312040041D75}"/>
              </c:ext>
            </c:extLst>
          </c:dPt>
          <c:dLbls>
            <c:numFmt formatCode="0.0%" sourceLinked="0"/>
            <c:spPr>
              <a:noFill/>
              <a:ln w="33503">
                <a:noFill/>
              </a:ln>
            </c:spPr>
            <c:txPr>
              <a:bodyPr/>
              <a:lstStyle/>
              <a:p>
                <a:pPr>
                  <a:defRPr sz="1000" b="1" i="0" u="none" strike="noStrike" baseline="0">
                    <a:solidFill>
                      <a:srgbClr val="000000"/>
                    </a:solidFill>
                    <a:latin typeface="Arial"/>
                    <a:ea typeface="Arial"/>
                    <a:cs typeface="Aria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2012-1</c:v>
                </c:pt>
                <c:pt idx="1">
                  <c:v>2</c:v>
                </c:pt>
                <c:pt idx="2">
                  <c:v>3</c:v>
                </c:pt>
                <c:pt idx="3">
                  <c:v>4</c:v>
                </c:pt>
                <c:pt idx="4">
                  <c:v>2013-1</c:v>
                </c:pt>
                <c:pt idx="5">
                  <c:v>2</c:v>
                </c:pt>
                <c:pt idx="6">
                  <c:v>3</c:v>
                </c:pt>
                <c:pt idx="7">
                  <c:v>4</c:v>
                </c:pt>
                <c:pt idx="8">
                  <c:v>2014-1</c:v>
                </c:pt>
                <c:pt idx="9">
                  <c:v>2</c:v>
                </c:pt>
                <c:pt idx="10">
                  <c:v>3</c:v>
                </c:pt>
                <c:pt idx="11">
                  <c:v>4</c:v>
                </c:pt>
                <c:pt idx="12">
                  <c:v>2015-1</c:v>
                </c:pt>
                <c:pt idx="13">
                  <c:v>2</c:v>
                </c:pt>
                <c:pt idx="14">
                  <c:v>3</c:v>
                </c:pt>
                <c:pt idx="15">
                  <c:v>4</c:v>
                </c:pt>
              </c:strCache>
            </c:strRef>
          </c:cat>
          <c:val>
            <c:numRef>
              <c:f>Sheet1!$D$2:$D$17</c:f>
              <c:numCache>
                <c:formatCode>0.0000000</c:formatCode>
                <c:ptCount val="16"/>
                <c:pt idx="0">
                  <c:v>8.2306594757576068E-2</c:v>
                </c:pt>
                <c:pt idx="1">
                  <c:v>5.5639858371269613E-2</c:v>
                </c:pt>
                <c:pt idx="2">
                  <c:v>2.0827226972389479E-2</c:v>
                </c:pt>
                <c:pt idx="3">
                  <c:v>4.2450957689635693E-2</c:v>
                </c:pt>
                <c:pt idx="4">
                  <c:v>6.6106177814259315E-2</c:v>
                </c:pt>
                <c:pt idx="5">
                  <c:v>7.0122102341258596E-2</c:v>
                </c:pt>
                <c:pt idx="6">
                  <c:v>7.7499220659895895E-2</c:v>
                </c:pt>
                <c:pt idx="7">
                  <c:v>5.6033764647081652E-2</c:v>
                </c:pt>
                <c:pt idx="8">
                  <c:v>4.2439843835062385E-2</c:v>
                </c:pt>
                <c:pt idx="9">
                  <c:v>2.3098182716506876E-2</c:v>
                </c:pt>
                <c:pt idx="10">
                  <c:v>4.9775511248014159E-2</c:v>
                </c:pt>
                <c:pt idx="11">
                  <c:v>7.6452839779521442E-2</c:v>
                </c:pt>
                <c:pt idx="12">
                  <c:v>6.4911315616314358E-2</c:v>
                </c:pt>
                <c:pt idx="13" formatCode="General">
                  <c:v>4.4120171803462505E-2</c:v>
                </c:pt>
                <c:pt idx="14" formatCode="General">
                  <c:v>2.0946238587446153E-2</c:v>
                </c:pt>
                <c:pt idx="15" formatCode="General">
                  <c:v>2.8697985238159029E-2</c:v>
                </c:pt>
              </c:numCache>
            </c:numRef>
          </c:val>
          <c:smooth val="1"/>
          <c:extLst>
            <c:ext xmlns:c16="http://schemas.microsoft.com/office/drawing/2014/chart" uri="{C3380CC4-5D6E-409C-BE32-E72D297353CC}">
              <c16:uniqueId val="{0000002A-DC7E-41EE-B281-312040041D75}"/>
            </c:ext>
          </c:extLst>
        </c:ser>
        <c:dLbls>
          <c:showLegendKey val="0"/>
          <c:showVal val="0"/>
          <c:showCatName val="0"/>
          <c:showSerName val="0"/>
          <c:showPercent val="0"/>
          <c:showBubbleSize val="0"/>
        </c:dLbls>
        <c:marker val="1"/>
        <c:smooth val="0"/>
        <c:axId val="411601288"/>
        <c:axId val="411601680"/>
      </c:lineChart>
      <c:catAx>
        <c:axId val="411594232"/>
        <c:scaling>
          <c:orientation val="minMax"/>
        </c:scaling>
        <c:delete val="0"/>
        <c:axPos val="b"/>
        <c:numFmt formatCode="General" sourceLinked="1"/>
        <c:majorTickMark val="cross"/>
        <c:minorTickMark val="none"/>
        <c:tickLblPos val="nextTo"/>
        <c:spPr>
          <a:ln w="4188">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411592664"/>
        <c:crosses val="autoZero"/>
        <c:auto val="0"/>
        <c:lblAlgn val="ctr"/>
        <c:lblOffset val="100"/>
        <c:tickLblSkip val="1"/>
        <c:tickMarkSkip val="1"/>
        <c:noMultiLvlLbl val="0"/>
      </c:catAx>
      <c:valAx>
        <c:axId val="411592664"/>
        <c:scaling>
          <c:orientation val="minMax"/>
          <c:max val="190"/>
          <c:min val="100"/>
        </c:scaling>
        <c:delete val="0"/>
        <c:axPos val="l"/>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11594232"/>
        <c:crosses val="autoZero"/>
        <c:crossBetween val="between"/>
        <c:majorUnit val="10"/>
        <c:minorUnit val="5"/>
      </c:valAx>
      <c:catAx>
        <c:axId val="411601288"/>
        <c:scaling>
          <c:orientation val="minMax"/>
        </c:scaling>
        <c:delete val="1"/>
        <c:axPos val="b"/>
        <c:numFmt formatCode="General" sourceLinked="1"/>
        <c:majorTickMark val="out"/>
        <c:minorTickMark val="none"/>
        <c:tickLblPos val="none"/>
        <c:crossAx val="411601680"/>
        <c:crosses val="autoZero"/>
        <c:auto val="0"/>
        <c:lblAlgn val="ctr"/>
        <c:lblOffset val="100"/>
        <c:noMultiLvlLbl val="0"/>
      </c:catAx>
      <c:valAx>
        <c:axId val="411601680"/>
        <c:scaling>
          <c:orientation val="minMax"/>
          <c:max val="0.2"/>
          <c:min val="-0.25"/>
        </c:scaling>
        <c:delete val="0"/>
        <c:axPos val="r"/>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11601288"/>
        <c:crosses val="max"/>
        <c:crossBetween val="between"/>
      </c:valAx>
      <c:spPr>
        <a:noFill/>
        <a:ln w="33503">
          <a:noFill/>
        </a:ln>
      </c:spPr>
    </c:plotArea>
    <c:legend>
      <c:legendPos val="b"/>
      <c:legendEntry>
        <c:idx val="0"/>
        <c:delete val="1"/>
      </c:legendEntry>
      <c:layout>
        <c:manualLayout>
          <c:xMode val="edge"/>
          <c:yMode val="edge"/>
          <c:x val="5.7873485868102509E-2"/>
          <c:y val="0.92899408284023666"/>
          <c:w val="0.87213997308210534"/>
          <c:h val="6.5088757396449842E-2"/>
        </c:manualLayout>
      </c:layout>
      <c:overlay val="0"/>
      <c:spPr>
        <a:noFill/>
        <a:ln w="33503">
          <a:noFill/>
        </a:ln>
      </c:spPr>
      <c:txPr>
        <a:bodyPr/>
        <a:lstStyle/>
        <a:p>
          <a:pPr>
            <a:defRPr sz="1400" b="1" i="0" u="none" strike="noStrike" baseline="0">
              <a:solidFill>
                <a:srgbClr val="000000"/>
              </a:solidFill>
              <a:latin typeface="Arial"/>
              <a:ea typeface="Arial"/>
              <a:cs typeface="Arial"/>
            </a:defRPr>
          </a:pPr>
          <a:endParaRPr lang="en-US"/>
        </a:p>
      </c:txPr>
    </c:legend>
    <c:plotVisOnly val="1"/>
    <c:dispBlanksAs val="gap"/>
    <c:showDLblsOverMax val="0"/>
  </c:chart>
  <c:spPr>
    <a:noFill/>
    <a:ln>
      <a:noFill/>
    </a:ln>
  </c:spPr>
  <c:txPr>
    <a:bodyPr/>
    <a:lstStyle/>
    <a:p>
      <a:pPr>
        <a:defRPr sz="1319" b="0" i="0" u="none" strike="noStrike" baseline="0">
          <a:solidFill>
            <a:srgbClr val="000000"/>
          </a:solidFill>
          <a:latin typeface="Arial"/>
          <a:ea typeface="Arial"/>
          <a:cs typeface="Arial"/>
        </a:defRPr>
      </a:pPr>
      <a:endParaRPr lang="en-US"/>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565275908479183E-2"/>
          <c:y val="6.2130177514792904E-2"/>
          <c:w val="0.8788694481830478"/>
          <c:h val="0.75443786982248517"/>
        </c:manualLayout>
      </c:layout>
      <c:barChart>
        <c:barDir val="col"/>
        <c:grouping val="clustered"/>
        <c:varyColors val="0"/>
        <c:ser>
          <c:idx val="0"/>
          <c:order val="0"/>
          <c:tx>
            <c:strRef>
              <c:f>Sheet1!$B$1</c:f>
              <c:strCache>
                <c:ptCount val="1"/>
                <c:pt idx="0">
                  <c:v>C-30 4QTotal</c:v>
                </c:pt>
              </c:strCache>
            </c:strRef>
          </c:tx>
          <c:spPr>
            <a:solidFill>
              <a:schemeClr val="bg1">
                <a:lumMod val="75000"/>
              </a:schemeClr>
            </a:solidFill>
            <a:ln w="33503">
              <a:noFill/>
            </a:ln>
          </c:spPr>
          <c:invertIfNegative val="0"/>
          <c:dPt>
            <c:idx val="0"/>
            <c:invertIfNegative val="0"/>
            <c:bubble3D val="0"/>
            <c:extLst>
              <c:ext xmlns:c16="http://schemas.microsoft.com/office/drawing/2014/chart" uri="{C3380CC4-5D6E-409C-BE32-E72D297353CC}">
                <c16:uniqueId val="{00000000-4B55-4A25-93E6-A2C49876F69E}"/>
              </c:ext>
            </c:extLst>
          </c:dPt>
          <c:dPt>
            <c:idx val="1"/>
            <c:invertIfNegative val="0"/>
            <c:bubble3D val="0"/>
            <c:extLst>
              <c:ext xmlns:c16="http://schemas.microsoft.com/office/drawing/2014/chart" uri="{C3380CC4-5D6E-409C-BE32-E72D297353CC}">
                <c16:uniqueId val="{00000001-4B55-4A25-93E6-A2C49876F69E}"/>
              </c:ext>
            </c:extLst>
          </c:dPt>
          <c:dPt>
            <c:idx val="2"/>
            <c:invertIfNegative val="0"/>
            <c:bubble3D val="0"/>
            <c:extLst>
              <c:ext xmlns:c16="http://schemas.microsoft.com/office/drawing/2014/chart" uri="{C3380CC4-5D6E-409C-BE32-E72D297353CC}">
                <c16:uniqueId val="{00000002-4B55-4A25-93E6-A2C49876F69E}"/>
              </c:ext>
            </c:extLst>
          </c:dPt>
          <c:dPt>
            <c:idx val="3"/>
            <c:invertIfNegative val="0"/>
            <c:bubble3D val="0"/>
            <c:extLst>
              <c:ext xmlns:c16="http://schemas.microsoft.com/office/drawing/2014/chart" uri="{C3380CC4-5D6E-409C-BE32-E72D297353CC}">
                <c16:uniqueId val="{00000003-4B55-4A25-93E6-A2C49876F69E}"/>
              </c:ext>
            </c:extLst>
          </c:dPt>
          <c:dPt>
            <c:idx val="4"/>
            <c:invertIfNegative val="0"/>
            <c:bubble3D val="0"/>
            <c:extLst>
              <c:ext xmlns:c16="http://schemas.microsoft.com/office/drawing/2014/chart" uri="{C3380CC4-5D6E-409C-BE32-E72D297353CC}">
                <c16:uniqueId val="{00000004-4B55-4A25-93E6-A2C49876F69E}"/>
              </c:ext>
            </c:extLst>
          </c:dPt>
          <c:dPt>
            <c:idx val="5"/>
            <c:invertIfNegative val="0"/>
            <c:bubble3D val="0"/>
            <c:extLst>
              <c:ext xmlns:c16="http://schemas.microsoft.com/office/drawing/2014/chart" uri="{C3380CC4-5D6E-409C-BE32-E72D297353CC}">
                <c16:uniqueId val="{00000005-4B55-4A25-93E6-A2C49876F69E}"/>
              </c:ext>
            </c:extLst>
          </c:dPt>
          <c:dPt>
            <c:idx val="6"/>
            <c:invertIfNegative val="0"/>
            <c:bubble3D val="0"/>
            <c:extLst>
              <c:ext xmlns:c16="http://schemas.microsoft.com/office/drawing/2014/chart" uri="{C3380CC4-5D6E-409C-BE32-E72D297353CC}">
                <c16:uniqueId val="{00000006-4B55-4A25-93E6-A2C49876F69E}"/>
              </c:ext>
            </c:extLst>
          </c:dPt>
          <c:dPt>
            <c:idx val="7"/>
            <c:invertIfNegative val="0"/>
            <c:bubble3D val="0"/>
            <c:extLst>
              <c:ext xmlns:c16="http://schemas.microsoft.com/office/drawing/2014/chart" uri="{C3380CC4-5D6E-409C-BE32-E72D297353CC}">
                <c16:uniqueId val="{00000007-4B55-4A25-93E6-A2C49876F69E}"/>
              </c:ext>
            </c:extLst>
          </c:dPt>
          <c:dPt>
            <c:idx val="8"/>
            <c:invertIfNegative val="0"/>
            <c:bubble3D val="0"/>
            <c:extLst>
              <c:ext xmlns:c16="http://schemas.microsoft.com/office/drawing/2014/chart" uri="{C3380CC4-5D6E-409C-BE32-E72D297353CC}">
                <c16:uniqueId val="{00000008-4B55-4A25-93E6-A2C49876F69E}"/>
              </c:ext>
            </c:extLst>
          </c:dPt>
          <c:dPt>
            <c:idx val="9"/>
            <c:invertIfNegative val="0"/>
            <c:bubble3D val="0"/>
            <c:extLst>
              <c:ext xmlns:c16="http://schemas.microsoft.com/office/drawing/2014/chart" uri="{C3380CC4-5D6E-409C-BE32-E72D297353CC}">
                <c16:uniqueId val="{00000009-4B55-4A25-93E6-A2C49876F69E}"/>
              </c:ext>
            </c:extLst>
          </c:dPt>
          <c:dPt>
            <c:idx val="10"/>
            <c:invertIfNegative val="0"/>
            <c:bubble3D val="0"/>
            <c:extLst>
              <c:ext xmlns:c16="http://schemas.microsoft.com/office/drawing/2014/chart" uri="{C3380CC4-5D6E-409C-BE32-E72D297353CC}">
                <c16:uniqueId val="{0000000A-4B55-4A25-93E6-A2C49876F69E}"/>
              </c:ext>
            </c:extLst>
          </c:dPt>
          <c:dPt>
            <c:idx val="11"/>
            <c:invertIfNegative val="0"/>
            <c:bubble3D val="0"/>
            <c:extLst>
              <c:ext xmlns:c16="http://schemas.microsoft.com/office/drawing/2014/chart" uri="{C3380CC4-5D6E-409C-BE32-E72D297353CC}">
                <c16:uniqueId val="{0000000B-4B55-4A25-93E6-A2C49876F69E}"/>
              </c:ext>
            </c:extLst>
          </c:dPt>
          <c:dPt>
            <c:idx val="12"/>
            <c:invertIfNegative val="0"/>
            <c:bubble3D val="0"/>
            <c:extLst>
              <c:ext xmlns:c16="http://schemas.microsoft.com/office/drawing/2014/chart" uri="{C3380CC4-5D6E-409C-BE32-E72D297353CC}">
                <c16:uniqueId val="{0000000C-4B55-4A25-93E6-A2C49876F69E}"/>
              </c:ext>
            </c:extLst>
          </c:dPt>
          <c:dPt>
            <c:idx val="13"/>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E-4B55-4A25-93E6-A2C49876F69E}"/>
              </c:ext>
            </c:extLst>
          </c:dPt>
          <c:dPt>
            <c:idx val="14"/>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0-4B55-4A25-93E6-A2C49876F69E}"/>
              </c:ext>
            </c:extLst>
          </c:dPt>
          <c:dPt>
            <c:idx val="15"/>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2-4B55-4A25-93E6-A2C49876F69E}"/>
              </c:ext>
            </c:extLst>
          </c:dPt>
          <c:dLbls>
            <c:numFmt formatCode="\$#,##0.0" sourceLinked="0"/>
            <c:spPr>
              <a:noFill/>
              <a:ln w="33503">
                <a:noFill/>
              </a:ln>
            </c:spPr>
            <c:txPr>
              <a:bodyPr/>
              <a:lstStyle/>
              <a:p>
                <a:pPr>
                  <a:defRPr sz="900" b="0" i="0" u="none" strike="noStrike" baseline="0">
                    <a:solidFill>
                      <a:srgbClr val="000000"/>
                    </a:solidFill>
                    <a:latin typeface="Arial"/>
                    <a:ea typeface="Arial"/>
                    <a:cs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c:v>
                </c:pt>
                <c:pt idx="1">
                  <c:v>3</c:v>
                </c:pt>
                <c:pt idx="2">
                  <c:v>4</c:v>
                </c:pt>
                <c:pt idx="3">
                  <c:v>2013-1</c:v>
                </c:pt>
                <c:pt idx="4">
                  <c:v>2</c:v>
                </c:pt>
                <c:pt idx="5">
                  <c:v>3</c:v>
                </c:pt>
                <c:pt idx="6">
                  <c:v>4</c:v>
                </c:pt>
                <c:pt idx="7">
                  <c:v>2014-1</c:v>
                </c:pt>
                <c:pt idx="8">
                  <c:v>2 (e) </c:v>
                </c:pt>
                <c:pt idx="9">
                  <c:v>3 (e)</c:v>
                </c:pt>
                <c:pt idx="10">
                  <c:v>4 (e)</c:v>
                </c:pt>
                <c:pt idx="11">
                  <c:v>2015-1 (e)</c:v>
                </c:pt>
                <c:pt idx="12">
                  <c:v>2 (e)</c:v>
                </c:pt>
                <c:pt idx="13">
                  <c:v>3 (p)</c:v>
                </c:pt>
                <c:pt idx="14">
                  <c:v>4 (p)</c:v>
                </c:pt>
                <c:pt idx="15">
                  <c:v>2016-1 (p)</c:v>
                </c:pt>
              </c:strCache>
            </c:strRef>
          </c:cat>
          <c:val>
            <c:numRef>
              <c:f>Sheet1!$B$2:$B$17</c:f>
              <c:numCache>
                <c:formatCode>0.0</c:formatCode>
                <c:ptCount val="16"/>
                <c:pt idx="0">
                  <c:v>121.04600000000001</c:v>
                </c:pt>
                <c:pt idx="1">
                  <c:v>121.898</c:v>
                </c:pt>
                <c:pt idx="2">
                  <c:v>126.04900000000001</c:v>
                </c:pt>
                <c:pt idx="3">
                  <c:v>129.28899999999999</c:v>
                </c:pt>
                <c:pt idx="4">
                  <c:v>130.762</c:v>
                </c:pt>
                <c:pt idx="5">
                  <c:v>132.749</c:v>
                </c:pt>
                <c:pt idx="6">
                  <c:v>133.10900000000001</c:v>
                </c:pt>
                <c:pt idx="7">
                  <c:v>132.108</c:v>
                </c:pt>
                <c:pt idx="8">
                  <c:v>138.70312214492981</c:v>
                </c:pt>
                <c:pt idx="9">
                  <c:v>145.97814228972047</c:v>
                </c:pt>
                <c:pt idx="10">
                  <c:v>143.37104932286013</c:v>
                </c:pt>
                <c:pt idx="11">
                  <c:v>140.7084019224186</c:v>
                </c:pt>
                <c:pt idx="12">
                  <c:v>144.67289146289718</c:v>
                </c:pt>
                <c:pt idx="13">
                  <c:v>151.09099068322436</c:v>
                </c:pt>
                <c:pt idx="14">
                  <c:v>147.36641434236878</c:v>
                </c:pt>
                <c:pt idx="15">
                  <c:v>146.35204941028528</c:v>
                </c:pt>
              </c:numCache>
            </c:numRef>
          </c:val>
          <c:extLst>
            <c:ext xmlns:c16="http://schemas.microsoft.com/office/drawing/2014/chart" uri="{C3380CC4-5D6E-409C-BE32-E72D297353CC}">
              <c16:uniqueId val="{00000013-4B55-4A25-93E6-A2C49876F69E}"/>
            </c:ext>
          </c:extLst>
        </c:ser>
        <c:dLbls>
          <c:showLegendKey val="0"/>
          <c:showVal val="0"/>
          <c:showCatName val="0"/>
          <c:showSerName val="0"/>
          <c:showPercent val="0"/>
          <c:showBubbleSize val="0"/>
        </c:dLbls>
        <c:gapWidth val="50"/>
        <c:axId val="412743752"/>
        <c:axId val="412744144"/>
      </c:barChart>
      <c:lineChart>
        <c:grouping val="standard"/>
        <c:varyColors val="0"/>
        <c:ser>
          <c:idx val="1"/>
          <c:order val="1"/>
          <c:tx>
            <c:strRef>
              <c:f>Sheet1!$C$1</c:f>
              <c:strCache>
                <c:ptCount val="1"/>
                <c:pt idx="0">
                  <c:v>US Census Bureau</c:v>
                </c:pt>
              </c:strCache>
            </c:strRef>
          </c:tx>
          <c:spPr>
            <a:ln w="33503">
              <a:solidFill>
                <a:srgbClr val="000000"/>
              </a:solidFill>
              <a:prstDash val="solid"/>
            </a:ln>
          </c:spPr>
          <c:marker>
            <c:symbol val="circle"/>
            <c:size val="7"/>
            <c:spPr>
              <a:solidFill>
                <a:srgbClr val="000000"/>
              </a:solidFill>
              <a:ln>
                <a:solidFill>
                  <a:srgbClr val="FFFFFF"/>
                </a:solidFill>
                <a:prstDash val="solid"/>
              </a:ln>
            </c:spPr>
          </c:marker>
          <c:dPt>
            <c:idx val="8"/>
            <c:marker>
              <c:symbol val="none"/>
            </c:marker>
            <c:bubble3D val="0"/>
            <c:extLst>
              <c:ext xmlns:c16="http://schemas.microsoft.com/office/drawing/2014/chart" uri="{C3380CC4-5D6E-409C-BE32-E72D297353CC}">
                <c16:uniqueId val="{00000014-4B55-4A25-93E6-A2C49876F69E}"/>
              </c:ext>
            </c:extLst>
          </c:dPt>
          <c:dPt>
            <c:idx val="9"/>
            <c:marker>
              <c:symbol val="none"/>
            </c:marker>
            <c:bubble3D val="0"/>
            <c:extLst>
              <c:ext xmlns:c16="http://schemas.microsoft.com/office/drawing/2014/chart" uri="{C3380CC4-5D6E-409C-BE32-E72D297353CC}">
                <c16:uniqueId val="{00000015-4B55-4A25-93E6-A2C49876F69E}"/>
              </c:ext>
            </c:extLst>
          </c:dPt>
          <c:dPt>
            <c:idx val="10"/>
            <c:marker>
              <c:symbol val="none"/>
            </c:marker>
            <c:bubble3D val="0"/>
            <c:extLst>
              <c:ext xmlns:c16="http://schemas.microsoft.com/office/drawing/2014/chart" uri="{C3380CC4-5D6E-409C-BE32-E72D297353CC}">
                <c16:uniqueId val="{00000016-4B55-4A25-93E6-A2C49876F69E}"/>
              </c:ext>
            </c:extLst>
          </c:dPt>
          <c:dPt>
            <c:idx val="11"/>
            <c:marker>
              <c:symbol val="none"/>
            </c:marker>
            <c:bubble3D val="0"/>
            <c:extLst>
              <c:ext xmlns:c16="http://schemas.microsoft.com/office/drawing/2014/chart" uri="{C3380CC4-5D6E-409C-BE32-E72D297353CC}">
                <c16:uniqueId val="{00000017-4B55-4A25-93E6-A2C49876F69E}"/>
              </c:ext>
            </c:extLst>
          </c:dPt>
          <c:dPt>
            <c:idx val="12"/>
            <c:marker>
              <c:symbol val="none"/>
            </c:marker>
            <c:bubble3D val="0"/>
            <c:extLst>
              <c:ext xmlns:c16="http://schemas.microsoft.com/office/drawing/2014/chart" uri="{C3380CC4-5D6E-409C-BE32-E72D297353CC}">
                <c16:uniqueId val="{00000018-4B55-4A25-93E6-A2C49876F69E}"/>
              </c:ext>
            </c:extLst>
          </c:dPt>
          <c:dPt>
            <c:idx val="13"/>
            <c:marker>
              <c:symbol val="none"/>
            </c:marker>
            <c:bubble3D val="0"/>
            <c:extLst>
              <c:ext xmlns:c16="http://schemas.microsoft.com/office/drawing/2014/chart" uri="{C3380CC4-5D6E-409C-BE32-E72D297353CC}">
                <c16:uniqueId val="{00000019-4B55-4A25-93E6-A2C49876F69E}"/>
              </c:ext>
            </c:extLst>
          </c:dPt>
          <c:dPt>
            <c:idx val="14"/>
            <c:marker>
              <c:symbol val="none"/>
            </c:marker>
            <c:bubble3D val="0"/>
            <c:extLst>
              <c:ext xmlns:c16="http://schemas.microsoft.com/office/drawing/2014/chart" uri="{C3380CC4-5D6E-409C-BE32-E72D297353CC}">
                <c16:uniqueId val="{0000001A-4B55-4A25-93E6-A2C49876F69E}"/>
              </c:ext>
            </c:extLst>
          </c:dPt>
          <c:dPt>
            <c:idx val="15"/>
            <c:marker>
              <c:symbol val="none"/>
            </c:marker>
            <c:bubble3D val="0"/>
            <c:extLst>
              <c:ext xmlns:c16="http://schemas.microsoft.com/office/drawing/2014/chart" uri="{C3380CC4-5D6E-409C-BE32-E72D297353CC}">
                <c16:uniqueId val="{0000001B-4B55-4A25-93E6-A2C49876F69E}"/>
              </c:ext>
            </c:extLst>
          </c:dPt>
          <c:cat>
            <c:strRef>
              <c:f>Sheet1!$A$2:$A$17</c:f>
              <c:strCache>
                <c:ptCount val="16"/>
                <c:pt idx="0">
                  <c:v>2</c:v>
                </c:pt>
                <c:pt idx="1">
                  <c:v>3</c:v>
                </c:pt>
                <c:pt idx="2">
                  <c:v>4</c:v>
                </c:pt>
                <c:pt idx="3">
                  <c:v>2013-1</c:v>
                </c:pt>
                <c:pt idx="4">
                  <c:v>2</c:v>
                </c:pt>
                <c:pt idx="5">
                  <c:v>3</c:v>
                </c:pt>
                <c:pt idx="6">
                  <c:v>4</c:v>
                </c:pt>
                <c:pt idx="7">
                  <c:v>2014-1</c:v>
                </c:pt>
                <c:pt idx="8">
                  <c:v>2 (e) </c:v>
                </c:pt>
                <c:pt idx="9">
                  <c:v>3 (e)</c:v>
                </c:pt>
                <c:pt idx="10">
                  <c:v>4 (e)</c:v>
                </c:pt>
                <c:pt idx="11">
                  <c:v>2015-1 (e)</c:v>
                </c:pt>
                <c:pt idx="12">
                  <c:v>2 (e)</c:v>
                </c:pt>
                <c:pt idx="13">
                  <c:v>3 (p)</c:v>
                </c:pt>
                <c:pt idx="14">
                  <c:v>4 (p)</c:v>
                </c:pt>
                <c:pt idx="15">
                  <c:v>2016-1 (p)</c:v>
                </c:pt>
              </c:strCache>
            </c:strRef>
          </c:cat>
          <c:val>
            <c:numRef>
              <c:f>Sheet1!$C$2:$C$17</c:f>
              <c:numCache>
                <c:formatCode>0.0000000</c:formatCode>
                <c:ptCount val="16"/>
                <c:pt idx="0">
                  <c:v>5.5639858371269613E-2</c:v>
                </c:pt>
                <c:pt idx="1">
                  <c:v>2.0827226972389479E-2</c:v>
                </c:pt>
                <c:pt idx="2">
                  <c:v>4.2450957689635693E-2</c:v>
                </c:pt>
                <c:pt idx="3">
                  <c:v>7.1968095249939967E-2</c:v>
                </c:pt>
                <c:pt idx="4">
                  <c:v>8.0267005931629276E-2</c:v>
                </c:pt>
                <c:pt idx="5">
                  <c:v>8.901704703932789E-2</c:v>
                </c:pt>
                <c:pt idx="6">
                  <c:v>5.600996437893202E-2</c:v>
                </c:pt>
                <c:pt idx="7">
                  <c:v>2.1803865758107888E-2</c:v>
                </c:pt>
                <c:pt idx="8">
                  <c:v>6.0729586155991888E-2</c:v>
                </c:pt>
                <c:pt idx="9">
                  <c:v>9.9655306553875889E-2</c:v>
                </c:pt>
                <c:pt idx="10">
                  <c:v>7.7095082397584891E-2</c:v>
                </c:pt>
                <c:pt idx="11">
                  <c:v>6.5101295322150143E-2</c:v>
                </c:pt>
                <c:pt idx="12" formatCode="General">
                  <c:v>4.3039905848187177E-2</c:v>
                </c:pt>
                <c:pt idx="13" formatCode="General">
                  <c:v>3.50247531123975E-2</c:v>
                </c:pt>
                <c:pt idx="14" formatCode="General">
                  <c:v>2.7867306812489057E-2</c:v>
                </c:pt>
                <c:pt idx="15">
                  <c:v>4.0108816607684616E-2</c:v>
                </c:pt>
              </c:numCache>
            </c:numRef>
          </c:val>
          <c:smooth val="1"/>
          <c:extLst>
            <c:ext xmlns:c16="http://schemas.microsoft.com/office/drawing/2014/chart" uri="{C3380CC4-5D6E-409C-BE32-E72D297353CC}">
              <c16:uniqueId val="{0000001C-4B55-4A25-93E6-A2C49876F69E}"/>
            </c:ext>
          </c:extLst>
        </c:ser>
        <c:ser>
          <c:idx val="3"/>
          <c:order val="2"/>
          <c:tx>
            <c:strRef>
              <c:f>Sheet1!$D$1</c:f>
              <c:strCache>
                <c:ptCount val="1"/>
                <c:pt idx="0">
                  <c:v>LIRA</c:v>
                </c:pt>
              </c:strCache>
            </c:strRef>
          </c:tx>
          <c:spPr>
            <a:ln w="33503">
              <a:solidFill>
                <a:srgbClr val="000000"/>
              </a:solidFill>
              <a:prstDash val="solid"/>
            </a:ln>
          </c:spPr>
          <c:marker>
            <c:symbol val="triangle"/>
            <c:size val="7"/>
            <c:spPr>
              <a:solidFill>
                <a:srgbClr val="000000"/>
              </a:solidFill>
              <a:ln>
                <a:solidFill>
                  <a:srgbClr val="000000"/>
                </a:solidFill>
                <a:prstDash val="solid"/>
              </a:ln>
            </c:spPr>
          </c:marker>
          <c:dPt>
            <c:idx val="0"/>
            <c:marker>
              <c:symbol val="none"/>
            </c:marker>
            <c:bubble3D val="0"/>
            <c:extLst>
              <c:ext xmlns:c16="http://schemas.microsoft.com/office/drawing/2014/chart" uri="{C3380CC4-5D6E-409C-BE32-E72D297353CC}">
                <c16:uniqueId val="{0000001D-4B55-4A25-93E6-A2C49876F69E}"/>
              </c:ext>
            </c:extLst>
          </c:dPt>
          <c:dPt>
            <c:idx val="1"/>
            <c:marker>
              <c:symbol val="none"/>
            </c:marker>
            <c:bubble3D val="0"/>
            <c:extLst>
              <c:ext xmlns:c16="http://schemas.microsoft.com/office/drawing/2014/chart" uri="{C3380CC4-5D6E-409C-BE32-E72D297353CC}">
                <c16:uniqueId val="{0000001E-4B55-4A25-93E6-A2C49876F69E}"/>
              </c:ext>
            </c:extLst>
          </c:dPt>
          <c:dPt>
            <c:idx val="2"/>
            <c:marker>
              <c:symbol val="none"/>
            </c:marker>
            <c:bubble3D val="0"/>
            <c:extLst>
              <c:ext xmlns:c16="http://schemas.microsoft.com/office/drawing/2014/chart" uri="{C3380CC4-5D6E-409C-BE32-E72D297353CC}">
                <c16:uniqueId val="{0000001F-4B55-4A25-93E6-A2C49876F69E}"/>
              </c:ext>
            </c:extLst>
          </c:dPt>
          <c:dPt>
            <c:idx val="3"/>
            <c:marker>
              <c:symbol val="none"/>
            </c:marker>
            <c:bubble3D val="0"/>
            <c:extLst>
              <c:ext xmlns:c16="http://schemas.microsoft.com/office/drawing/2014/chart" uri="{C3380CC4-5D6E-409C-BE32-E72D297353CC}">
                <c16:uniqueId val="{00000020-4B55-4A25-93E6-A2C49876F69E}"/>
              </c:ext>
            </c:extLst>
          </c:dPt>
          <c:dPt>
            <c:idx val="4"/>
            <c:marker>
              <c:symbol val="none"/>
            </c:marker>
            <c:bubble3D val="0"/>
            <c:extLst>
              <c:ext xmlns:c16="http://schemas.microsoft.com/office/drawing/2014/chart" uri="{C3380CC4-5D6E-409C-BE32-E72D297353CC}">
                <c16:uniqueId val="{00000021-4B55-4A25-93E6-A2C49876F69E}"/>
              </c:ext>
            </c:extLst>
          </c:dPt>
          <c:dPt>
            <c:idx val="5"/>
            <c:marker>
              <c:symbol val="none"/>
            </c:marker>
            <c:bubble3D val="0"/>
            <c:extLst>
              <c:ext xmlns:c16="http://schemas.microsoft.com/office/drawing/2014/chart" uri="{C3380CC4-5D6E-409C-BE32-E72D297353CC}">
                <c16:uniqueId val="{00000022-4B55-4A25-93E6-A2C49876F69E}"/>
              </c:ext>
            </c:extLst>
          </c:dPt>
          <c:dPt>
            <c:idx val="6"/>
            <c:marker>
              <c:symbol val="none"/>
            </c:marker>
            <c:bubble3D val="0"/>
            <c:extLst>
              <c:ext xmlns:c16="http://schemas.microsoft.com/office/drawing/2014/chart" uri="{C3380CC4-5D6E-409C-BE32-E72D297353CC}">
                <c16:uniqueId val="{00000023-4B55-4A25-93E6-A2C49876F69E}"/>
              </c:ext>
            </c:extLst>
          </c:dPt>
          <c:dPt>
            <c:idx val="7"/>
            <c:marker>
              <c:symbol val="none"/>
            </c:marker>
            <c:bubble3D val="0"/>
            <c:extLst>
              <c:ext xmlns:c16="http://schemas.microsoft.com/office/drawing/2014/chart" uri="{C3380CC4-5D6E-409C-BE32-E72D297353CC}">
                <c16:uniqueId val="{00000024-4B55-4A25-93E6-A2C49876F69E}"/>
              </c:ext>
            </c:extLst>
          </c:dPt>
          <c:dPt>
            <c:idx val="8"/>
            <c:bubble3D val="0"/>
            <c:extLst>
              <c:ext xmlns:c16="http://schemas.microsoft.com/office/drawing/2014/chart" uri="{C3380CC4-5D6E-409C-BE32-E72D297353CC}">
                <c16:uniqueId val="{00000025-4B55-4A25-93E6-A2C49876F69E}"/>
              </c:ext>
            </c:extLst>
          </c:dPt>
          <c:dPt>
            <c:idx val="9"/>
            <c:bubble3D val="0"/>
            <c:extLst>
              <c:ext xmlns:c16="http://schemas.microsoft.com/office/drawing/2014/chart" uri="{C3380CC4-5D6E-409C-BE32-E72D297353CC}">
                <c16:uniqueId val="{00000026-4B55-4A25-93E6-A2C49876F69E}"/>
              </c:ext>
            </c:extLst>
          </c:dPt>
          <c:dPt>
            <c:idx val="10"/>
            <c:bubble3D val="0"/>
            <c:extLst>
              <c:ext xmlns:c16="http://schemas.microsoft.com/office/drawing/2014/chart" uri="{C3380CC4-5D6E-409C-BE32-E72D297353CC}">
                <c16:uniqueId val="{00000027-4B55-4A25-93E6-A2C49876F69E}"/>
              </c:ext>
            </c:extLst>
          </c:dPt>
          <c:dPt>
            <c:idx val="11"/>
            <c:bubble3D val="0"/>
            <c:extLst>
              <c:ext xmlns:c16="http://schemas.microsoft.com/office/drawing/2014/chart" uri="{C3380CC4-5D6E-409C-BE32-E72D297353CC}">
                <c16:uniqueId val="{00000028-4B55-4A25-93E6-A2C49876F69E}"/>
              </c:ext>
            </c:extLst>
          </c:dPt>
          <c:dLbls>
            <c:numFmt formatCode="0.0%" sourceLinked="0"/>
            <c:spPr>
              <a:noFill/>
              <a:ln w="33503">
                <a:noFill/>
              </a:ln>
            </c:spPr>
            <c:txPr>
              <a:bodyPr/>
              <a:lstStyle/>
              <a:p>
                <a:pPr>
                  <a:defRPr sz="1000" b="1" i="0" u="none" strike="noStrike" baseline="0">
                    <a:solidFill>
                      <a:srgbClr val="000000"/>
                    </a:solidFill>
                    <a:latin typeface="Arial"/>
                    <a:ea typeface="Arial"/>
                    <a:cs typeface="Aria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c:v>
                </c:pt>
                <c:pt idx="1">
                  <c:v>3</c:v>
                </c:pt>
                <c:pt idx="2">
                  <c:v>4</c:v>
                </c:pt>
                <c:pt idx="3">
                  <c:v>2013-1</c:v>
                </c:pt>
                <c:pt idx="4">
                  <c:v>2</c:v>
                </c:pt>
                <c:pt idx="5">
                  <c:v>3</c:v>
                </c:pt>
                <c:pt idx="6">
                  <c:v>4</c:v>
                </c:pt>
                <c:pt idx="7">
                  <c:v>2014-1</c:v>
                </c:pt>
                <c:pt idx="8">
                  <c:v>2 (e) </c:v>
                </c:pt>
                <c:pt idx="9">
                  <c:v>3 (e)</c:v>
                </c:pt>
                <c:pt idx="10">
                  <c:v>4 (e)</c:v>
                </c:pt>
                <c:pt idx="11">
                  <c:v>2015-1 (e)</c:v>
                </c:pt>
                <c:pt idx="12">
                  <c:v>2 (e)</c:v>
                </c:pt>
                <c:pt idx="13">
                  <c:v>3 (p)</c:v>
                </c:pt>
                <c:pt idx="14">
                  <c:v>4 (p)</c:v>
                </c:pt>
                <c:pt idx="15">
                  <c:v>2016-1 (p)</c:v>
                </c:pt>
              </c:strCache>
            </c:strRef>
          </c:cat>
          <c:val>
            <c:numRef>
              <c:f>Sheet1!$D$2:$D$17</c:f>
              <c:numCache>
                <c:formatCode>0.0000000</c:formatCode>
                <c:ptCount val="16"/>
                <c:pt idx="0">
                  <c:v>5.5639858371269613E-2</c:v>
                </c:pt>
                <c:pt idx="1">
                  <c:v>2.0827226972389479E-2</c:v>
                </c:pt>
                <c:pt idx="2">
                  <c:v>4.2450957689635693E-2</c:v>
                </c:pt>
                <c:pt idx="3">
                  <c:v>7.1968095249939967E-2</c:v>
                </c:pt>
                <c:pt idx="4">
                  <c:v>8.0267005931629276E-2</c:v>
                </c:pt>
                <c:pt idx="5">
                  <c:v>8.901704703932789E-2</c:v>
                </c:pt>
                <c:pt idx="6">
                  <c:v>5.600996437893202E-2</c:v>
                </c:pt>
                <c:pt idx="7">
                  <c:v>2.1803865758107888E-2</c:v>
                </c:pt>
                <c:pt idx="8">
                  <c:v>6.0729586155991888E-2</c:v>
                </c:pt>
                <c:pt idx="9">
                  <c:v>9.9655306553875889E-2</c:v>
                </c:pt>
                <c:pt idx="10">
                  <c:v>7.7095082397584891E-2</c:v>
                </c:pt>
                <c:pt idx="11">
                  <c:v>6.5101295322150143E-2</c:v>
                </c:pt>
                <c:pt idx="12" formatCode="General">
                  <c:v>4.3039905848187177E-2</c:v>
                </c:pt>
                <c:pt idx="13" formatCode="General">
                  <c:v>3.50247531123975E-2</c:v>
                </c:pt>
                <c:pt idx="14" formatCode="General">
                  <c:v>2.7867306812489057E-2</c:v>
                </c:pt>
                <c:pt idx="15">
                  <c:v>4.0108816607684616E-2</c:v>
                </c:pt>
              </c:numCache>
            </c:numRef>
          </c:val>
          <c:smooth val="1"/>
          <c:extLst>
            <c:ext xmlns:c16="http://schemas.microsoft.com/office/drawing/2014/chart" uri="{C3380CC4-5D6E-409C-BE32-E72D297353CC}">
              <c16:uniqueId val="{00000029-4B55-4A25-93E6-A2C49876F69E}"/>
            </c:ext>
          </c:extLst>
        </c:ser>
        <c:dLbls>
          <c:showLegendKey val="0"/>
          <c:showVal val="0"/>
          <c:showCatName val="0"/>
          <c:showSerName val="0"/>
          <c:showPercent val="0"/>
          <c:showBubbleSize val="0"/>
        </c:dLbls>
        <c:marker val="1"/>
        <c:smooth val="0"/>
        <c:axId val="412744536"/>
        <c:axId val="412744928"/>
      </c:lineChart>
      <c:catAx>
        <c:axId val="412743752"/>
        <c:scaling>
          <c:orientation val="minMax"/>
        </c:scaling>
        <c:delete val="0"/>
        <c:axPos val="b"/>
        <c:numFmt formatCode="General" sourceLinked="1"/>
        <c:majorTickMark val="cross"/>
        <c:minorTickMark val="none"/>
        <c:tickLblPos val="nextTo"/>
        <c:spPr>
          <a:ln w="4188">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412744144"/>
        <c:crosses val="autoZero"/>
        <c:auto val="0"/>
        <c:lblAlgn val="ctr"/>
        <c:lblOffset val="100"/>
        <c:tickLblSkip val="1"/>
        <c:tickMarkSkip val="1"/>
        <c:noMultiLvlLbl val="0"/>
      </c:catAx>
      <c:valAx>
        <c:axId val="412744144"/>
        <c:scaling>
          <c:orientation val="minMax"/>
          <c:max val="200"/>
          <c:min val="100"/>
        </c:scaling>
        <c:delete val="0"/>
        <c:axPos val="l"/>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12743752"/>
        <c:crosses val="autoZero"/>
        <c:crossBetween val="between"/>
        <c:majorUnit val="10"/>
        <c:minorUnit val="5"/>
      </c:valAx>
      <c:catAx>
        <c:axId val="412744536"/>
        <c:scaling>
          <c:orientation val="minMax"/>
        </c:scaling>
        <c:delete val="1"/>
        <c:axPos val="b"/>
        <c:numFmt formatCode="General" sourceLinked="1"/>
        <c:majorTickMark val="out"/>
        <c:minorTickMark val="none"/>
        <c:tickLblPos val="none"/>
        <c:crossAx val="412744928"/>
        <c:crosses val="autoZero"/>
        <c:auto val="0"/>
        <c:lblAlgn val="ctr"/>
        <c:lblOffset val="100"/>
        <c:noMultiLvlLbl val="0"/>
      </c:catAx>
      <c:valAx>
        <c:axId val="412744928"/>
        <c:scaling>
          <c:orientation val="minMax"/>
          <c:max val="0.2"/>
          <c:min val="-0.25"/>
        </c:scaling>
        <c:delete val="0"/>
        <c:axPos val="r"/>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12744536"/>
        <c:crosses val="max"/>
        <c:crossBetween val="between"/>
      </c:valAx>
      <c:spPr>
        <a:noFill/>
        <a:ln w="33503">
          <a:noFill/>
        </a:ln>
      </c:spPr>
    </c:plotArea>
    <c:legend>
      <c:legendPos val="b"/>
      <c:legendEntry>
        <c:idx val="0"/>
        <c:delete val="1"/>
      </c:legendEntry>
      <c:layout>
        <c:manualLayout>
          <c:xMode val="edge"/>
          <c:yMode val="edge"/>
          <c:x val="5.7873485868102509E-2"/>
          <c:y val="0.92899408284023666"/>
          <c:w val="0.87213997308210534"/>
          <c:h val="6.5088757396449842E-2"/>
        </c:manualLayout>
      </c:layout>
      <c:overlay val="0"/>
      <c:spPr>
        <a:noFill/>
        <a:ln w="33503">
          <a:noFill/>
        </a:ln>
      </c:spPr>
      <c:txPr>
        <a:bodyPr/>
        <a:lstStyle/>
        <a:p>
          <a:pPr>
            <a:defRPr sz="1400" b="1" i="0" u="none" strike="noStrike" baseline="0">
              <a:solidFill>
                <a:srgbClr val="000000"/>
              </a:solidFill>
              <a:latin typeface="Arial"/>
              <a:ea typeface="Arial"/>
              <a:cs typeface="Arial"/>
            </a:defRPr>
          </a:pPr>
          <a:endParaRPr lang="en-US"/>
        </a:p>
      </c:txPr>
    </c:legend>
    <c:plotVisOnly val="1"/>
    <c:dispBlanksAs val="gap"/>
    <c:showDLblsOverMax val="0"/>
  </c:chart>
  <c:spPr>
    <a:noFill/>
    <a:ln>
      <a:noFill/>
    </a:ln>
  </c:spPr>
  <c:txPr>
    <a:bodyPr/>
    <a:lstStyle/>
    <a:p>
      <a:pPr>
        <a:defRPr sz="1319" b="0" i="0" u="none" strike="noStrike" baseline="0">
          <a:solidFill>
            <a:srgbClr val="000000"/>
          </a:solidFill>
          <a:latin typeface="Arial"/>
          <a:ea typeface="Arial"/>
          <a:cs typeface="Arial"/>
        </a:defRPr>
      </a:pPr>
      <a:endParaRPr lang="en-US"/>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565275908479183E-2"/>
          <c:y val="6.2130177514792904E-2"/>
          <c:w val="0.8788694481830478"/>
          <c:h val="0.75443786982248517"/>
        </c:manualLayout>
      </c:layout>
      <c:barChart>
        <c:barDir val="col"/>
        <c:grouping val="clustered"/>
        <c:varyColors val="0"/>
        <c:ser>
          <c:idx val="0"/>
          <c:order val="0"/>
          <c:tx>
            <c:strRef>
              <c:f>Sheet1!$B$1</c:f>
              <c:strCache>
                <c:ptCount val="1"/>
                <c:pt idx="0">
                  <c:v>C-30 4QTotal</c:v>
                </c:pt>
              </c:strCache>
            </c:strRef>
          </c:tx>
          <c:spPr>
            <a:solidFill>
              <a:schemeClr val="bg1">
                <a:lumMod val="75000"/>
              </a:schemeClr>
            </a:solidFill>
            <a:ln w="33503">
              <a:noFill/>
            </a:ln>
          </c:spPr>
          <c:invertIfNegative val="0"/>
          <c:dPt>
            <c:idx val="0"/>
            <c:invertIfNegative val="0"/>
            <c:bubble3D val="0"/>
            <c:extLst>
              <c:ext xmlns:c16="http://schemas.microsoft.com/office/drawing/2014/chart" uri="{C3380CC4-5D6E-409C-BE32-E72D297353CC}">
                <c16:uniqueId val="{00000000-68DC-467F-AF77-100C6837D6A9}"/>
              </c:ext>
            </c:extLst>
          </c:dPt>
          <c:dPt>
            <c:idx val="1"/>
            <c:invertIfNegative val="0"/>
            <c:bubble3D val="0"/>
            <c:extLst>
              <c:ext xmlns:c16="http://schemas.microsoft.com/office/drawing/2014/chart" uri="{C3380CC4-5D6E-409C-BE32-E72D297353CC}">
                <c16:uniqueId val="{00000001-68DC-467F-AF77-100C6837D6A9}"/>
              </c:ext>
            </c:extLst>
          </c:dPt>
          <c:dPt>
            <c:idx val="2"/>
            <c:invertIfNegative val="0"/>
            <c:bubble3D val="0"/>
            <c:extLst>
              <c:ext xmlns:c16="http://schemas.microsoft.com/office/drawing/2014/chart" uri="{C3380CC4-5D6E-409C-BE32-E72D297353CC}">
                <c16:uniqueId val="{00000002-68DC-467F-AF77-100C6837D6A9}"/>
              </c:ext>
            </c:extLst>
          </c:dPt>
          <c:dPt>
            <c:idx val="3"/>
            <c:invertIfNegative val="0"/>
            <c:bubble3D val="0"/>
            <c:extLst>
              <c:ext xmlns:c16="http://schemas.microsoft.com/office/drawing/2014/chart" uri="{C3380CC4-5D6E-409C-BE32-E72D297353CC}">
                <c16:uniqueId val="{00000003-68DC-467F-AF77-100C6837D6A9}"/>
              </c:ext>
            </c:extLst>
          </c:dPt>
          <c:dPt>
            <c:idx val="4"/>
            <c:invertIfNegative val="0"/>
            <c:bubble3D val="0"/>
            <c:extLst>
              <c:ext xmlns:c16="http://schemas.microsoft.com/office/drawing/2014/chart" uri="{C3380CC4-5D6E-409C-BE32-E72D297353CC}">
                <c16:uniqueId val="{00000004-68DC-467F-AF77-100C6837D6A9}"/>
              </c:ext>
            </c:extLst>
          </c:dPt>
          <c:dPt>
            <c:idx val="5"/>
            <c:invertIfNegative val="0"/>
            <c:bubble3D val="0"/>
            <c:extLst>
              <c:ext xmlns:c16="http://schemas.microsoft.com/office/drawing/2014/chart" uri="{C3380CC4-5D6E-409C-BE32-E72D297353CC}">
                <c16:uniqueId val="{00000005-68DC-467F-AF77-100C6837D6A9}"/>
              </c:ext>
            </c:extLst>
          </c:dPt>
          <c:dPt>
            <c:idx val="6"/>
            <c:invertIfNegative val="0"/>
            <c:bubble3D val="0"/>
            <c:extLst>
              <c:ext xmlns:c16="http://schemas.microsoft.com/office/drawing/2014/chart" uri="{C3380CC4-5D6E-409C-BE32-E72D297353CC}">
                <c16:uniqueId val="{00000006-68DC-467F-AF77-100C6837D6A9}"/>
              </c:ext>
            </c:extLst>
          </c:dPt>
          <c:dPt>
            <c:idx val="7"/>
            <c:invertIfNegative val="0"/>
            <c:bubble3D val="0"/>
            <c:extLst>
              <c:ext xmlns:c16="http://schemas.microsoft.com/office/drawing/2014/chart" uri="{C3380CC4-5D6E-409C-BE32-E72D297353CC}">
                <c16:uniqueId val="{00000007-68DC-467F-AF77-100C6837D6A9}"/>
              </c:ext>
            </c:extLst>
          </c:dPt>
          <c:dPt>
            <c:idx val="8"/>
            <c:invertIfNegative val="0"/>
            <c:bubble3D val="0"/>
            <c:extLst>
              <c:ext xmlns:c16="http://schemas.microsoft.com/office/drawing/2014/chart" uri="{C3380CC4-5D6E-409C-BE32-E72D297353CC}">
                <c16:uniqueId val="{00000008-68DC-467F-AF77-100C6837D6A9}"/>
              </c:ext>
            </c:extLst>
          </c:dPt>
          <c:dPt>
            <c:idx val="9"/>
            <c:invertIfNegative val="0"/>
            <c:bubble3D val="0"/>
            <c:extLst>
              <c:ext xmlns:c16="http://schemas.microsoft.com/office/drawing/2014/chart" uri="{C3380CC4-5D6E-409C-BE32-E72D297353CC}">
                <c16:uniqueId val="{00000009-68DC-467F-AF77-100C6837D6A9}"/>
              </c:ext>
            </c:extLst>
          </c:dPt>
          <c:dPt>
            <c:idx val="10"/>
            <c:invertIfNegative val="0"/>
            <c:bubble3D val="0"/>
            <c:extLst>
              <c:ext xmlns:c16="http://schemas.microsoft.com/office/drawing/2014/chart" uri="{C3380CC4-5D6E-409C-BE32-E72D297353CC}">
                <c16:uniqueId val="{0000000A-68DC-467F-AF77-100C6837D6A9}"/>
              </c:ext>
            </c:extLst>
          </c:dPt>
          <c:dPt>
            <c:idx val="11"/>
            <c:invertIfNegative val="0"/>
            <c:bubble3D val="0"/>
            <c:extLst>
              <c:ext xmlns:c16="http://schemas.microsoft.com/office/drawing/2014/chart" uri="{C3380CC4-5D6E-409C-BE32-E72D297353CC}">
                <c16:uniqueId val="{0000000B-68DC-467F-AF77-100C6837D6A9}"/>
              </c:ext>
            </c:extLst>
          </c:dPt>
          <c:dPt>
            <c:idx val="12"/>
            <c:invertIfNegative val="0"/>
            <c:bubble3D val="0"/>
            <c:extLst>
              <c:ext xmlns:c16="http://schemas.microsoft.com/office/drawing/2014/chart" uri="{C3380CC4-5D6E-409C-BE32-E72D297353CC}">
                <c16:uniqueId val="{0000000C-68DC-467F-AF77-100C6837D6A9}"/>
              </c:ext>
            </c:extLst>
          </c:dPt>
          <c:dPt>
            <c:idx val="13"/>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E-68DC-467F-AF77-100C6837D6A9}"/>
              </c:ext>
            </c:extLst>
          </c:dPt>
          <c:dPt>
            <c:idx val="14"/>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0-68DC-467F-AF77-100C6837D6A9}"/>
              </c:ext>
            </c:extLst>
          </c:dPt>
          <c:dPt>
            <c:idx val="15"/>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2-68DC-467F-AF77-100C6837D6A9}"/>
              </c:ext>
            </c:extLst>
          </c:dPt>
          <c:dLbls>
            <c:numFmt formatCode="\$#,##0.0" sourceLinked="0"/>
            <c:spPr>
              <a:noFill/>
              <a:ln w="33503">
                <a:noFill/>
              </a:ln>
            </c:spPr>
            <c:txPr>
              <a:bodyPr/>
              <a:lstStyle/>
              <a:p>
                <a:pPr>
                  <a:defRPr sz="900" b="0" i="0" u="none" strike="noStrike" baseline="0">
                    <a:solidFill>
                      <a:srgbClr val="000000"/>
                    </a:solidFill>
                    <a:latin typeface="Arial"/>
                    <a:ea typeface="Arial"/>
                    <a:cs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3</c:v>
                </c:pt>
                <c:pt idx="1">
                  <c:v>4</c:v>
                </c:pt>
                <c:pt idx="2">
                  <c:v>2013-1</c:v>
                </c:pt>
                <c:pt idx="3">
                  <c:v>2</c:v>
                </c:pt>
                <c:pt idx="4">
                  <c:v>3</c:v>
                </c:pt>
                <c:pt idx="5">
                  <c:v>4</c:v>
                </c:pt>
                <c:pt idx="6">
                  <c:v>2014-1</c:v>
                </c:pt>
                <c:pt idx="7">
                  <c:v>2 (e) </c:v>
                </c:pt>
                <c:pt idx="8">
                  <c:v>3 (e)</c:v>
                </c:pt>
                <c:pt idx="9">
                  <c:v>4 (e)</c:v>
                </c:pt>
                <c:pt idx="10">
                  <c:v>2015-1 (e)</c:v>
                </c:pt>
                <c:pt idx="11">
                  <c:v>2 (e)</c:v>
                </c:pt>
                <c:pt idx="12">
                  <c:v>3 (e)</c:v>
                </c:pt>
                <c:pt idx="13">
                  <c:v>4 (p)</c:v>
                </c:pt>
                <c:pt idx="14">
                  <c:v>2016-1 (p)</c:v>
                </c:pt>
                <c:pt idx="15">
                  <c:v>2(p)</c:v>
                </c:pt>
              </c:strCache>
            </c:strRef>
          </c:cat>
          <c:val>
            <c:numRef>
              <c:f>Sheet1!$B$2:$B$17</c:f>
              <c:numCache>
                <c:formatCode>0.0</c:formatCode>
                <c:ptCount val="16"/>
                <c:pt idx="0">
                  <c:v>121.898</c:v>
                </c:pt>
                <c:pt idx="1">
                  <c:v>126.04900000000001</c:v>
                </c:pt>
                <c:pt idx="2">
                  <c:v>129.28899999999999</c:v>
                </c:pt>
                <c:pt idx="3">
                  <c:v>130.762</c:v>
                </c:pt>
                <c:pt idx="4">
                  <c:v>132.749</c:v>
                </c:pt>
                <c:pt idx="5">
                  <c:v>133.10900000000001</c:v>
                </c:pt>
                <c:pt idx="6">
                  <c:v>132.108</c:v>
                </c:pt>
                <c:pt idx="7">
                  <c:v>138.70312214492981</c:v>
                </c:pt>
                <c:pt idx="8">
                  <c:v>145.97814228972047</c:v>
                </c:pt>
                <c:pt idx="9">
                  <c:v>143.37104932286013</c:v>
                </c:pt>
                <c:pt idx="10">
                  <c:v>140.7084019224186</c:v>
                </c:pt>
                <c:pt idx="11">
                  <c:v>144.70921604296203</c:v>
                </c:pt>
                <c:pt idx="12">
                  <c:v>149.43648761298451</c:v>
                </c:pt>
                <c:pt idx="13">
                  <c:v>148.2994339696107</c:v>
                </c:pt>
                <c:pt idx="14">
                  <c:v>146.94063091863933</c:v>
                </c:pt>
                <c:pt idx="15">
                  <c:v>154.52434533848597</c:v>
                </c:pt>
              </c:numCache>
            </c:numRef>
          </c:val>
          <c:extLst>
            <c:ext xmlns:c16="http://schemas.microsoft.com/office/drawing/2014/chart" uri="{C3380CC4-5D6E-409C-BE32-E72D297353CC}">
              <c16:uniqueId val="{00000013-68DC-467F-AF77-100C6837D6A9}"/>
            </c:ext>
          </c:extLst>
        </c:ser>
        <c:dLbls>
          <c:showLegendKey val="0"/>
          <c:showVal val="0"/>
          <c:showCatName val="0"/>
          <c:showSerName val="0"/>
          <c:showPercent val="0"/>
          <c:showBubbleSize val="0"/>
        </c:dLbls>
        <c:gapWidth val="50"/>
        <c:axId val="412748456"/>
        <c:axId val="412748848"/>
      </c:barChart>
      <c:lineChart>
        <c:grouping val="standard"/>
        <c:varyColors val="0"/>
        <c:ser>
          <c:idx val="1"/>
          <c:order val="1"/>
          <c:tx>
            <c:strRef>
              <c:f>Sheet1!$C$1</c:f>
              <c:strCache>
                <c:ptCount val="1"/>
                <c:pt idx="0">
                  <c:v>US Census Bureau</c:v>
                </c:pt>
              </c:strCache>
            </c:strRef>
          </c:tx>
          <c:spPr>
            <a:ln w="33503">
              <a:solidFill>
                <a:srgbClr val="000000"/>
              </a:solidFill>
              <a:prstDash val="solid"/>
            </a:ln>
          </c:spPr>
          <c:marker>
            <c:symbol val="circle"/>
            <c:size val="7"/>
            <c:spPr>
              <a:solidFill>
                <a:srgbClr val="000000"/>
              </a:solidFill>
              <a:ln>
                <a:solidFill>
                  <a:srgbClr val="FFFFFF"/>
                </a:solidFill>
                <a:prstDash val="solid"/>
              </a:ln>
            </c:spPr>
          </c:marker>
          <c:dPt>
            <c:idx val="7"/>
            <c:marker>
              <c:symbol val="none"/>
            </c:marker>
            <c:bubble3D val="0"/>
            <c:extLst>
              <c:ext xmlns:c16="http://schemas.microsoft.com/office/drawing/2014/chart" uri="{C3380CC4-5D6E-409C-BE32-E72D297353CC}">
                <c16:uniqueId val="{00000014-68DC-467F-AF77-100C6837D6A9}"/>
              </c:ext>
            </c:extLst>
          </c:dPt>
          <c:dPt>
            <c:idx val="8"/>
            <c:marker>
              <c:symbol val="none"/>
            </c:marker>
            <c:bubble3D val="0"/>
            <c:extLst>
              <c:ext xmlns:c16="http://schemas.microsoft.com/office/drawing/2014/chart" uri="{C3380CC4-5D6E-409C-BE32-E72D297353CC}">
                <c16:uniqueId val="{00000015-68DC-467F-AF77-100C6837D6A9}"/>
              </c:ext>
            </c:extLst>
          </c:dPt>
          <c:dPt>
            <c:idx val="9"/>
            <c:marker>
              <c:symbol val="none"/>
            </c:marker>
            <c:bubble3D val="0"/>
            <c:extLst>
              <c:ext xmlns:c16="http://schemas.microsoft.com/office/drawing/2014/chart" uri="{C3380CC4-5D6E-409C-BE32-E72D297353CC}">
                <c16:uniqueId val="{00000016-68DC-467F-AF77-100C6837D6A9}"/>
              </c:ext>
            </c:extLst>
          </c:dPt>
          <c:dPt>
            <c:idx val="10"/>
            <c:marker>
              <c:symbol val="none"/>
            </c:marker>
            <c:bubble3D val="0"/>
            <c:extLst>
              <c:ext xmlns:c16="http://schemas.microsoft.com/office/drawing/2014/chart" uri="{C3380CC4-5D6E-409C-BE32-E72D297353CC}">
                <c16:uniqueId val="{00000017-68DC-467F-AF77-100C6837D6A9}"/>
              </c:ext>
            </c:extLst>
          </c:dPt>
          <c:dPt>
            <c:idx val="11"/>
            <c:marker>
              <c:symbol val="none"/>
            </c:marker>
            <c:bubble3D val="0"/>
            <c:extLst>
              <c:ext xmlns:c16="http://schemas.microsoft.com/office/drawing/2014/chart" uri="{C3380CC4-5D6E-409C-BE32-E72D297353CC}">
                <c16:uniqueId val="{00000018-68DC-467F-AF77-100C6837D6A9}"/>
              </c:ext>
            </c:extLst>
          </c:dPt>
          <c:dPt>
            <c:idx val="12"/>
            <c:marker>
              <c:symbol val="none"/>
            </c:marker>
            <c:bubble3D val="0"/>
            <c:extLst>
              <c:ext xmlns:c16="http://schemas.microsoft.com/office/drawing/2014/chart" uri="{C3380CC4-5D6E-409C-BE32-E72D297353CC}">
                <c16:uniqueId val="{00000019-68DC-467F-AF77-100C6837D6A9}"/>
              </c:ext>
            </c:extLst>
          </c:dPt>
          <c:dPt>
            <c:idx val="13"/>
            <c:marker>
              <c:symbol val="none"/>
            </c:marker>
            <c:bubble3D val="0"/>
            <c:extLst>
              <c:ext xmlns:c16="http://schemas.microsoft.com/office/drawing/2014/chart" uri="{C3380CC4-5D6E-409C-BE32-E72D297353CC}">
                <c16:uniqueId val="{0000001A-68DC-467F-AF77-100C6837D6A9}"/>
              </c:ext>
            </c:extLst>
          </c:dPt>
          <c:dPt>
            <c:idx val="14"/>
            <c:marker>
              <c:symbol val="none"/>
            </c:marker>
            <c:bubble3D val="0"/>
            <c:extLst>
              <c:ext xmlns:c16="http://schemas.microsoft.com/office/drawing/2014/chart" uri="{C3380CC4-5D6E-409C-BE32-E72D297353CC}">
                <c16:uniqueId val="{0000001B-68DC-467F-AF77-100C6837D6A9}"/>
              </c:ext>
            </c:extLst>
          </c:dPt>
          <c:dPt>
            <c:idx val="15"/>
            <c:marker>
              <c:symbol val="none"/>
            </c:marker>
            <c:bubble3D val="0"/>
            <c:extLst>
              <c:ext xmlns:c16="http://schemas.microsoft.com/office/drawing/2014/chart" uri="{C3380CC4-5D6E-409C-BE32-E72D297353CC}">
                <c16:uniqueId val="{0000001C-68DC-467F-AF77-100C6837D6A9}"/>
              </c:ext>
            </c:extLst>
          </c:dPt>
          <c:cat>
            <c:strRef>
              <c:f>Sheet1!$A$2:$A$17</c:f>
              <c:strCache>
                <c:ptCount val="16"/>
                <c:pt idx="0">
                  <c:v>3</c:v>
                </c:pt>
                <c:pt idx="1">
                  <c:v>4</c:v>
                </c:pt>
                <c:pt idx="2">
                  <c:v>2013-1</c:v>
                </c:pt>
                <c:pt idx="3">
                  <c:v>2</c:v>
                </c:pt>
                <c:pt idx="4">
                  <c:v>3</c:v>
                </c:pt>
                <c:pt idx="5">
                  <c:v>4</c:v>
                </c:pt>
                <c:pt idx="6">
                  <c:v>2014-1</c:v>
                </c:pt>
                <c:pt idx="7">
                  <c:v>2 (e) </c:v>
                </c:pt>
                <c:pt idx="8">
                  <c:v>3 (e)</c:v>
                </c:pt>
                <c:pt idx="9">
                  <c:v>4 (e)</c:v>
                </c:pt>
                <c:pt idx="10">
                  <c:v>2015-1 (e)</c:v>
                </c:pt>
                <c:pt idx="11">
                  <c:v>2 (e)</c:v>
                </c:pt>
                <c:pt idx="12">
                  <c:v>3 (e)</c:v>
                </c:pt>
                <c:pt idx="13">
                  <c:v>4 (p)</c:v>
                </c:pt>
                <c:pt idx="14">
                  <c:v>2016-1 (p)</c:v>
                </c:pt>
                <c:pt idx="15">
                  <c:v>2(p)</c:v>
                </c:pt>
              </c:strCache>
            </c:strRef>
          </c:cat>
          <c:val>
            <c:numRef>
              <c:f>Sheet1!$C$2:$C$17</c:f>
              <c:numCache>
                <c:formatCode>0.0000000</c:formatCode>
                <c:ptCount val="16"/>
                <c:pt idx="0">
                  <c:v>2.0827226972389479E-2</c:v>
                </c:pt>
                <c:pt idx="1">
                  <c:v>4.2450957689635693E-2</c:v>
                </c:pt>
                <c:pt idx="2">
                  <c:v>7.1968095249939967E-2</c:v>
                </c:pt>
                <c:pt idx="3">
                  <c:v>8.0267005931629276E-2</c:v>
                </c:pt>
                <c:pt idx="4">
                  <c:v>8.901704703932789E-2</c:v>
                </c:pt>
                <c:pt idx="5">
                  <c:v>5.600996437893202E-2</c:v>
                </c:pt>
                <c:pt idx="6">
                  <c:v>2.1803865758107888E-2</c:v>
                </c:pt>
                <c:pt idx="7">
                  <c:v>6.0729586155991888E-2</c:v>
                </c:pt>
                <c:pt idx="8">
                  <c:v>9.9655306553875889E-2</c:v>
                </c:pt>
                <c:pt idx="9">
                  <c:v>7.7095082397584891E-2</c:v>
                </c:pt>
                <c:pt idx="10">
                  <c:v>6.5101295322150143E-2</c:v>
                </c:pt>
                <c:pt idx="11" formatCode="General">
                  <c:v>4.3301793104242536E-2</c:v>
                </c:pt>
                <c:pt idx="12" formatCode="General">
                  <c:v>2.3690843499024172E-2</c:v>
                </c:pt>
                <c:pt idx="13" formatCode="General">
                  <c:v>3.437503366284389E-2</c:v>
                </c:pt>
                <c:pt idx="14">
                  <c:v>4.4291804263806078E-2</c:v>
                </c:pt>
                <c:pt idx="15" formatCode="General">
                  <c:v>6.7826566710236236E-2</c:v>
                </c:pt>
              </c:numCache>
            </c:numRef>
          </c:val>
          <c:smooth val="1"/>
          <c:extLst>
            <c:ext xmlns:c16="http://schemas.microsoft.com/office/drawing/2014/chart" uri="{C3380CC4-5D6E-409C-BE32-E72D297353CC}">
              <c16:uniqueId val="{0000001D-68DC-467F-AF77-100C6837D6A9}"/>
            </c:ext>
          </c:extLst>
        </c:ser>
        <c:ser>
          <c:idx val="3"/>
          <c:order val="2"/>
          <c:tx>
            <c:strRef>
              <c:f>Sheet1!$D$1</c:f>
              <c:strCache>
                <c:ptCount val="1"/>
                <c:pt idx="0">
                  <c:v>LIRA</c:v>
                </c:pt>
              </c:strCache>
            </c:strRef>
          </c:tx>
          <c:spPr>
            <a:ln w="33503">
              <a:solidFill>
                <a:srgbClr val="000000"/>
              </a:solidFill>
              <a:prstDash val="solid"/>
            </a:ln>
          </c:spPr>
          <c:marker>
            <c:symbol val="triangle"/>
            <c:size val="7"/>
            <c:spPr>
              <a:solidFill>
                <a:srgbClr val="000000"/>
              </a:solidFill>
              <a:ln>
                <a:solidFill>
                  <a:srgbClr val="000000"/>
                </a:solidFill>
                <a:prstDash val="solid"/>
              </a:ln>
            </c:spPr>
          </c:marker>
          <c:dPt>
            <c:idx val="0"/>
            <c:marker>
              <c:symbol val="none"/>
            </c:marker>
            <c:bubble3D val="0"/>
            <c:extLst>
              <c:ext xmlns:c16="http://schemas.microsoft.com/office/drawing/2014/chart" uri="{C3380CC4-5D6E-409C-BE32-E72D297353CC}">
                <c16:uniqueId val="{0000001E-68DC-467F-AF77-100C6837D6A9}"/>
              </c:ext>
            </c:extLst>
          </c:dPt>
          <c:dPt>
            <c:idx val="1"/>
            <c:marker>
              <c:symbol val="none"/>
            </c:marker>
            <c:bubble3D val="0"/>
            <c:extLst>
              <c:ext xmlns:c16="http://schemas.microsoft.com/office/drawing/2014/chart" uri="{C3380CC4-5D6E-409C-BE32-E72D297353CC}">
                <c16:uniqueId val="{0000001F-68DC-467F-AF77-100C6837D6A9}"/>
              </c:ext>
            </c:extLst>
          </c:dPt>
          <c:dPt>
            <c:idx val="2"/>
            <c:marker>
              <c:symbol val="none"/>
            </c:marker>
            <c:bubble3D val="0"/>
            <c:extLst>
              <c:ext xmlns:c16="http://schemas.microsoft.com/office/drawing/2014/chart" uri="{C3380CC4-5D6E-409C-BE32-E72D297353CC}">
                <c16:uniqueId val="{00000020-68DC-467F-AF77-100C6837D6A9}"/>
              </c:ext>
            </c:extLst>
          </c:dPt>
          <c:dPt>
            <c:idx val="3"/>
            <c:marker>
              <c:symbol val="none"/>
            </c:marker>
            <c:bubble3D val="0"/>
            <c:extLst>
              <c:ext xmlns:c16="http://schemas.microsoft.com/office/drawing/2014/chart" uri="{C3380CC4-5D6E-409C-BE32-E72D297353CC}">
                <c16:uniqueId val="{00000021-68DC-467F-AF77-100C6837D6A9}"/>
              </c:ext>
            </c:extLst>
          </c:dPt>
          <c:dPt>
            <c:idx val="4"/>
            <c:marker>
              <c:symbol val="none"/>
            </c:marker>
            <c:bubble3D val="0"/>
            <c:extLst>
              <c:ext xmlns:c16="http://schemas.microsoft.com/office/drawing/2014/chart" uri="{C3380CC4-5D6E-409C-BE32-E72D297353CC}">
                <c16:uniqueId val="{00000022-68DC-467F-AF77-100C6837D6A9}"/>
              </c:ext>
            </c:extLst>
          </c:dPt>
          <c:dPt>
            <c:idx val="5"/>
            <c:marker>
              <c:symbol val="none"/>
            </c:marker>
            <c:bubble3D val="0"/>
            <c:extLst>
              <c:ext xmlns:c16="http://schemas.microsoft.com/office/drawing/2014/chart" uri="{C3380CC4-5D6E-409C-BE32-E72D297353CC}">
                <c16:uniqueId val="{00000023-68DC-467F-AF77-100C6837D6A9}"/>
              </c:ext>
            </c:extLst>
          </c:dPt>
          <c:dPt>
            <c:idx val="6"/>
            <c:marker>
              <c:symbol val="none"/>
            </c:marker>
            <c:bubble3D val="0"/>
            <c:extLst>
              <c:ext xmlns:c16="http://schemas.microsoft.com/office/drawing/2014/chart" uri="{C3380CC4-5D6E-409C-BE32-E72D297353CC}">
                <c16:uniqueId val="{00000024-68DC-467F-AF77-100C6837D6A9}"/>
              </c:ext>
            </c:extLst>
          </c:dPt>
          <c:dPt>
            <c:idx val="7"/>
            <c:bubble3D val="0"/>
            <c:extLst>
              <c:ext xmlns:c16="http://schemas.microsoft.com/office/drawing/2014/chart" uri="{C3380CC4-5D6E-409C-BE32-E72D297353CC}">
                <c16:uniqueId val="{00000025-68DC-467F-AF77-100C6837D6A9}"/>
              </c:ext>
            </c:extLst>
          </c:dPt>
          <c:dPt>
            <c:idx val="8"/>
            <c:bubble3D val="0"/>
            <c:extLst>
              <c:ext xmlns:c16="http://schemas.microsoft.com/office/drawing/2014/chart" uri="{C3380CC4-5D6E-409C-BE32-E72D297353CC}">
                <c16:uniqueId val="{00000026-68DC-467F-AF77-100C6837D6A9}"/>
              </c:ext>
            </c:extLst>
          </c:dPt>
          <c:dPt>
            <c:idx val="9"/>
            <c:bubble3D val="0"/>
            <c:extLst>
              <c:ext xmlns:c16="http://schemas.microsoft.com/office/drawing/2014/chart" uri="{C3380CC4-5D6E-409C-BE32-E72D297353CC}">
                <c16:uniqueId val="{00000027-68DC-467F-AF77-100C6837D6A9}"/>
              </c:ext>
            </c:extLst>
          </c:dPt>
          <c:dPt>
            <c:idx val="10"/>
            <c:bubble3D val="0"/>
            <c:extLst>
              <c:ext xmlns:c16="http://schemas.microsoft.com/office/drawing/2014/chart" uri="{C3380CC4-5D6E-409C-BE32-E72D297353CC}">
                <c16:uniqueId val="{00000028-68DC-467F-AF77-100C6837D6A9}"/>
              </c:ext>
            </c:extLst>
          </c:dPt>
          <c:dPt>
            <c:idx val="11"/>
            <c:bubble3D val="0"/>
            <c:extLst>
              <c:ext xmlns:c16="http://schemas.microsoft.com/office/drawing/2014/chart" uri="{C3380CC4-5D6E-409C-BE32-E72D297353CC}">
                <c16:uniqueId val="{00000029-68DC-467F-AF77-100C6837D6A9}"/>
              </c:ext>
            </c:extLst>
          </c:dPt>
          <c:dLbls>
            <c:numFmt formatCode="0.0%" sourceLinked="0"/>
            <c:spPr>
              <a:noFill/>
              <a:ln w="33503">
                <a:noFill/>
              </a:ln>
            </c:spPr>
            <c:txPr>
              <a:bodyPr/>
              <a:lstStyle/>
              <a:p>
                <a:pPr>
                  <a:defRPr sz="1000" b="1" i="0" u="none" strike="noStrike" baseline="0">
                    <a:solidFill>
                      <a:srgbClr val="000000"/>
                    </a:solidFill>
                    <a:latin typeface="Arial"/>
                    <a:ea typeface="Arial"/>
                    <a:cs typeface="Aria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3</c:v>
                </c:pt>
                <c:pt idx="1">
                  <c:v>4</c:v>
                </c:pt>
                <c:pt idx="2">
                  <c:v>2013-1</c:v>
                </c:pt>
                <c:pt idx="3">
                  <c:v>2</c:v>
                </c:pt>
                <c:pt idx="4">
                  <c:v>3</c:v>
                </c:pt>
                <c:pt idx="5">
                  <c:v>4</c:v>
                </c:pt>
                <c:pt idx="6">
                  <c:v>2014-1</c:v>
                </c:pt>
                <c:pt idx="7">
                  <c:v>2 (e) </c:v>
                </c:pt>
                <c:pt idx="8">
                  <c:v>3 (e)</c:v>
                </c:pt>
                <c:pt idx="9">
                  <c:v>4 (e)</c:v>
                </c:pt>
                <c:pt idx="10">
                  <c:v>2015-1 (e)</c:v>
                </c:pt>
                <c:pt idx="11">
                  <c:v>2 (e)</c:v>
                </c:pt>
                <c:pt idx="12">
                  <c:v>3 (e)</c:v>
                </c:pt>
                <c:pt idx="13">
                  <c:v>4 (p)</c:v>
                </c:pt>
                <c:pt idx="14">
                  <c:v>2016-1 (p)</c:v>
                </c:pt>
                <c:pt idx="15">
                  <c:v>2(p)</c:v>
                </c:pt>
              </c:strCache>
            </c:strRef>
          </c:cat>
          <c:val>
            <c:numRef>
              <c:f>Sheet1!$D$2:$D$17</c:f>
              <c:numCache>
                <c:formatCode>0.0000000</c:formatCode>
                <c:ptCount val="16"/>
                <c:pt idx="0">
                  <c:v>2.0827226972389479E-2</c:v>
                </c:pt>
                <c:pt idx="1">
                  <c:v>4.2450957689635693E-2</c:v>
                </c:pt>
                <c:pt idx="2">
                  <c:v>7.1968095249939967E-2</c:v>
                </c:pt>
                <c:pt idx="3">
                  <c:v>8.0267005931629276E-2</c:v>
                </c:pt>
                <c:pt idx="4">
                  <c:v>8.901704703932789E-2</c:v>
                </c:pt>
                <c:pt idx="5">
                  <c:v>5.600996437893202E-2</c:v>
                </c:pt>
                <c:pt idx="6">
                  <c:v>2.1803865758107888E-2</c:v>
                </c:pt>
                <c:pt idx="7">
                  <c:v>6.0729586155991888E-2</c:v>
                </c:pt>
                <c:pt idx="8">
                  <c:v>9.9655306553875889E-2</c:v>
                </c:pt>
                <c:pt idx="9">
                  <c:v>7.7095082397584891E-2</c:v>
                </c:pt>
                <c:pt idx="10">
                  <c:v>6.5101295322150143E-2</c:v>
                </c:pt>
                <c:pt idx="11" formatCode="General">
                  <c:v>4.3301793104242536E-2</c:v>
                </c:pt>
                <c:pt idx="12" formatCode="General">
                  <c:v>2.3690843499024172E-2</c:v>
                </c:pt>
                <c:pt idx="13" formatCode="General">
                  <c:v>3.437503366284389E-2</c:v>
                </c:pt>
                <c:pt idx="14">
                  <c:v>4.4291804263806078E-2</c:v>
                </c:pt>
                <c:pt idx="15" formatCode="General">
                  <c:v>6.7826566710236236E-2</c:v>
                </c:pt>
              </c:numCache>
            </c:numRef>
          </c:val>
          <c:smooth val="1"/>
          <c:extLst>
            <c:ext xmlns:c16="http://schemas.microsoft.com/office/drawing/2014/chart" uri="{C3380CC4-5D6E-409C-BE32-E72D297353CC}">
              <c16:uniqueId val="{0000002A-68DC-467F-AF77-100C6837D6A9}"/>
            </c:ext>
          </c:extLst>
        </c:ser>
        <c:dLbls>
          <c:showLegendKey val="0"/>
          <c:showVal val="0"/>
          <c:showCatName val="0"/>
          <c:showSerName val="0"/>
          <c:showPercent val="0"/>
          <c:showBubbleSize val="0"/>
        </c:dLbls>
        <c:marker val="1"/>
        <c:smooth val="0"/>
        <c:axId val="412749240"/>
        <c:axId val="412749632"/>
      </c:lineChart>
      <c:catAx>
        <c:axId val="412748456"/>
        <c:scaling>
          <c:orientation val="minMax"/>
        </c:scaling>
        <c:delete val="0"/>
        <c:axPos val="b"/>
        <c:numFmt formatCode="General" sourceLinked="1"/>
        <c:majorTickMark val="cross"/>
        <c:minorTickMark val="none"/>
        <c:tickLblPos val="nextTo"/>
        <c:spPr>
          <a:ln w="4188">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412748848"/>
        <c:crosses val="autoZero"/>
        <c:auto val="0"/>
        <c:lblAlgn val="ctr"/>
        <c:lblOffset val="100"/>
        <c:tickLblSkip val="1"/>
        <c:tickMarkSkip val="1"/>
        <c:noMultiLvlLbl val="0"/>
      </c:catAx>
      <c:valAx>
        <c:axId val="412748848"/>
        <c:scaling>
          <c:orientation val="minMax"/>
          <c:max val="200"/>
          <c:min val="100"/>
        </c:scaling>
        <c:delete val="0"/>
        <c:axPos val="l"/>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12748456"/>
        <c:crosses val="autoZero"/>
        <c:crossBetween val="between"/>
        <c:majorUnit val="10"/>
        <c:minorUnit val="5"/>
      </c:valAx>
      <c:catAx>
        <c:axId val="412749240"/>
        <c:scaling>
          <c:orientation val="minMax"/>
        </c:scaling>
        <c:delete val="1"/>
        <c:axPos val="b"/>
        <c:numFmt formatCode="General" sourceLinked="1"/>
        <c:majorTickMark val="out"/>
        <c:minorTickMark val="none"/>
        <c:tickLblPos val="none"/>
        <c:crossAx val="412749632"/>
        <c:crosses val="autoZero"/>
        <c:auto val="0"/>
        <c:lblAlgn val="ctr"/>
        <c:lblOffset val="100"/>
        <c:noMultiLvlLbl val="0"/>
      </c:catAx>
      <c:valAx>
        <c:axId val="412749632"/>
        <c:scaling>
          <c:orientation val="minMax"/>
          <c:max val="0.2"/>
          <c:min val="-0.25"/>
        </c:scaling>
        <c:delete val="0"/>
        <c:axPos val="r"/>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12749240"/>
        <c:crosses val="max"/>
        <c:crossBetween val="between"/>
      </c:valAx>
      <c:spPr>
        <a:noFill/>
        <a:ln w="33503">
          <a:noFill/>
        </a:ln>
      </c:spPr>
    </c:plotArea>
    <c:legend>
      <c:legendPos val="b"/>
      <c:legendEntry>
        <c:idx val="0"/>
        <c:delete val="1"/>
      </c:legendEntry>
      <c:layout>
        <c:manualLayout>
          <c:xMode val="edge"/>
          <c:yMode val="edge"/>
          <c:x val="5.7873485868102509E-2"/>
          <c:y val="0.92899408284023666"/>
          <c:w val="0.87213997308210534"/>
          <c:h val="6.5088757396449842E-2"/>
        </c:manualLayout>
      </c:layout>
      <c:overlay val="0"/>
      <c:spPr>
        <a:noFill/>
        <a:ln w="33503">
          <a:noFill/>
        </a:ln>
      </c:spPr>
      <c:txPr>
        <a:bodyPr/>
        <a:lstStyle/>
        <a:p>
          <a:pPr>
            <a:defRPr sz="1400" b="1" i="0" u="none" strike="noStrike" baseline="0">
              <a:solidFill>
                <a:srgbClr val="000000"/>
              </a:solidFill>
              <a:latin typeface="Arial"/>
              <a:ea typeface="Arial"/>
              <a:cs typeface="Arial"/>
            </a:defRPr>
          </a:pPr>
          <a:endParaRPr lang="en-US"/>
        </a:p>
      </c:txPr>
    </c:legend>
    <c:plotVisOnly val="1"/>
    <c:dispBlanksAs val="gap"/>
    <c:showDLblsOverMax val="0"/>
  </c:chart>
  <c:spPr>
    <a:noFill/>
    <a:ln>
      <a:noFill/>
    </a:ln>
  </c:spPr>
  <c:txPr>
    <a:bodyPr/>
    <a:lstStyle/>
    <a:p>
      <a:pPr>
        <a:defRPr sz="1319" b="0" i="0" u="none" strike="noStrike" baseline="0">
          <a:solidFill>
            <a:srgbClr val="000000"/>
          </a:solidFill>
          <a:latin typeface="Arial"/>
          <a:ea typeface="Arial"/>
          <a:cs typeface="Arial"/>
        </a:defRPr>
      </a:pPr>
      <a:endParaRPr lang="en-US"/>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565275908479183E-2"/>
          <c:y val="6.2130177514792904E-2"/>
          <c:w val="0.8788694481830478"/>
          <c:h val="0.75443786982248517"/>
        </c:manualLayout>
      </c:layout>
      <c:barChart>
        <c:barDir val="col"/>
        <c:grouping val="clustered"/>
        <c:varyColors val="0"/>
        <c:ser>
          <c:idx val="0"/>
          <c:order val="0"/>
          <c:tx>
            <c:strRef>
              <c:f>Sheet1!$B$1</c:f>
              <c:strCache>
                <c:ptCount val="1"/>
                <c:pt idx="0">
                  <c:v>4QTotal</c:v>
                </c:pt>
              </c:strCache>
            </c:strRef>
          </c:tx>
          <c:spPr>
            <a:solidFill>
              <a:schemeClr val="bg1">
                <a:lumMod val="75000"/>
              </a:schemeClr>
            </a:solidFill>
            <a:ln w="33503">
              <a:noFill/>
            </a:ln>
          </c:spPr>
          <c:invertIfNegative val="0"/>
          <c:dPt>
            <c:idx val="0"/>
            <c:invertIfNegative val="0"/>
            <c:bubble3D val="0"/>
            <c:extLst>
              <c:ext xmlns:c16="http://schemas.microsoft.com/office/drawing/2014/chart" uri="{C3380CC4-5D6E-409C-BE32-E72D297353CC}">
                <c16:uniqueId val="{00000000-EFF8-4AF0-A651-9CF1C53B1559}"/>
              </c:ext>
            </c:extLst>
          </c:dPt>
          <c:dPt>
            <c:idx val="1"/>
            <c:invertIfNegative val="0"/>
            <c:bubble3D val="0"/>
            <c:extLst>
              <c:ext xmlns:c16="http://schemas.microsoft.com/office/drawing/2014/chart" uri="{C3380CC4-5D6E-409C-BE32-E72D297353CC}">
                <c16:uniqueId val="{00000001-EFF8-4AF0-A651-9CF1C53B1559}"/>
              </c:ext>
            </c:extLst>
          </c:dPt>
          <c:dPt>
            <c:idx val="2"/>
            <c:invertIfNegative val="0"/>
            <c:bubble3D val="0"/>
            <c:extLst>
              <c:ext xmlns:c16="http://schemas.microsoft.com/office/drawing/2014/chart" uri="{C3380CC4-5D6E-409C-BE32-E72D297353CC}">
                <c16:uniqueId val="{00000002-EFF8-4AF0-A651-9CF1C53B1559}"/>
              </c:ext>
            </c:extLst>
          </c:dPt>
          <c:dPt>
            <c:idx val="3"/>
            <c:invertIfNegative val="0"/>
            <c:bubble3D val="0"/>
            <c:extLst>
              <c:ext xmlns:c16="http://schemas.microsoft.com/office/drawing/2014/chart" uri="{C3380CC4-5D6E-409C-BE32-E72D297353CC}">
                <c16:uniqueId val="{00000003-EFF8-4AF0-A651-9CF1C53B1559}"/>
              </c:ext>
            </c:extLst>
          </c:dPt>
          <c:dPt>
            <c:idx val="4"/>
            <c:invertIfNegative val="0"/>
            <c:bubble3D val="0"/>
            <c:extLst>
              <c:ext xmlns:c16="http://schemas.microsoft.com/office/drawing/2014/chart" uri="{C3380CC4-5D6E-409C-BE32-E72D297353CC}">
                <c16:uniqueId val="{00000004-EFF8-4AF0-A651-9CF1C53B1559}"/>
              </c:ext>
            </c:extLst>
          </c:dPt>
          <c:dPt>
            <c:idx val="5"/>
            <c:invertIfNegative val="0"/>
            <c:bubble3D val="0"/>
            <c:extLst>
              <c:ext xmlns:c16="http://schemas.microsoft.com/office/drawing/2014/chart" uri="{C3380CC4-5D6E-409C-BE32-E72D297353CC}">
                <c16:uniqueId val="{00000005-EFF8-4AF0-A651-9CF1C53B1559}"/>
              </c:ext>
            </c:extLst>
          </c:dPt>
          <c:dPt>
            <c:idx val="6"/>
            <c:invertIfNegative val="0"/>
            <c:bubble3D val="0"/>
            <c:extLst>
              <c:ext xmlns:c16="http://schemas.microsoft.com/office/drawing/2014/chart" uri="{C3380CC4-5D6E-409C-BE32-E72D297353CC}">
                <c16:uniqueId val="{00000006-EFF8-4AF0-A651-9CF1C53B1559}"/>
              </c:ext>
            </c:extLst>
          </c:dPt>
          <c:dPt>
            <c:idx val="7"/>
            <c:invertIfNegative val="0"/>
            <c:bubble3D val="0"/>
            <c:extLst>
              <c:ext xmlns:c16="http://schemas.microsoft.com/office/drawing/2014/chart" uri="{C3380CC4-5D6E-409C-BE32-E72D297353CC}">
                <c16:uniqueId val="{00000007-EFF8-4AF0-A651-9CF1C53B1559}"/>
              </c:ext>
            </c:extLst>
          </c:dPt>
          <c:dPt>
            <c:idx val="8"/>
            <c:invertIfNegative val="0"/>
            <c:bubble3D val="0"/>
            <c:extLst>
              <c:ext xmlns:c16="http://schemas.microsoft.com/office/drawing/2014/chart" uri="{C3380CC4-5D6E-409C-BE32-E72D297353CC}">
                <c16:uniqueId val="{00000008-EFF8-4AF0-A651-9CF1C53B1559}"/>
              </c:ext>
            </c:extLst>
          </c:dPt>
          <c:dPt>
            <c:idx val="9"/>
            <c:invertIfNegative val="0"/>
            <c:bubble3D val="0"/>
            <c:extLst>
              <c:ext xmlns:c16="http://schemas.microsoft.com/office/drawing/2014/chart" uri="{C3380CC4-5D6E-409C-BE32-E72D297353CC}">
                <c16:uniqueId val="{00000009-EFF8-4AF0-A651-9CF1C53B1559}"/>
              </c:ext>
            </c:extLst>
          </c:dPt>
          <c:dPt>
            <c:idx val="10"/>
            <c:invertIfNegative val="0"/>
            <c:bubble3D val="0"/>
            <c:extLst>
              <c:ext xmlns:c16="http://schemas.microsoft.com/office/drawing/2014/chart" uri="{C3380CC4-5D6E-409C-BE32-E72D297353CC}">
                <c16:uniqueId val="{0000000A-EFF8-4AF0-A651-9CF1C53B1559}"/>
              </c:ext>
            </c:extLst>
          </c:dPt>
          <c:dPt>
            <c:idx val="11"/>
            <c:invertIfNegative val="0"/>
            <c:bubble3D val="0"/>
            <c:extLst>
              <c:ext xmlns:c16="http://schemas.microsoft.com/office/drawing/2014/chart" uri="{C3380CC4-5D6E-409C-BE32-E72D297353CC}">
                <c16:uniqueId val="{0000000B-EFF8-4AF0-A651-9CF1C53B1559}"/>
              </c:ext>
            </c:extLst>
          </c:dPt>
          <c:dPt>
            <c:idx val="12"/>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D-EFF8-4AF0-A651-9CF1C53B1559}"/>
              </c:ext>
            </c:extLst>
          </c:dPt>
          <c:dPt>
            <c:idx val="13"/>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0F-EFF8-4AF0-A651-9CF1C53B1559}"/>
              </c:ext>
            </c:extLst>
          </c:dPt>
          <c:dPt>
            <c:idx val="14"/>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1-EFF8-4AF0-A651-9CF1C53B1559}"/>
              </c:ext>
            </c:extLst>
          </c:dPt>
          <c:dPt>
            <c:idx val="15"/>
            <c:invertIfNegative val="0"/>
            <c:bubble3D val="0"/>
            <c:spPr>
              <a:solidFill>
                <a:schemeClr val="accent2">
                  <a:lumMod val="60000"/>
                  <a:lumOff val="40000"/>
                </a:schemeClr>
              </a:solidFill>
              <a:ln w="33503">
                <a:noFill/>
              </a:ln>
            </c:spPr>
            <c:extLst>
              <c:ext xmlns:c16="http://schemas.microsoft.com/office/drawing/2014/chart" uri="{C3380CC4-5D6E-409C-BE32-E72D297353CC}">
                <c16:uniqueId val="{00000013-EFF8-4AF0-A651-9CF1C53B1559}"/>
              </c:ext>
            </c:extLst>
          </c:dPt>
          <c:dLbls>
            <c:numFmt formatCode="\$#,##0.0" sourceLinked="0"/>
            <c:spPr>
              <a:noFill/>
              <a:ln w="33503">
                <a:noFill/>
              </a:ln>
            </c:spPr>
            <c:txPr>
              <a:bodyPr/>
              <a:lstStyle/>
              <a:p>
                <a:pPr>
                  <a:defRPr sz="900" b="0" i="0" u="none" strike="noStrike" baseline="0">
                    <a:solidFill>
                      <a:srgbClr val="000000"/>
                    </a:solidFill>
                    <a:latin typeface="Arial"/>
                    <a:ea typeface="Arial"/>
                    <a:cs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4</c:v>
                </c:pt>
                <c:pt idx="1">
                  <c:v>2013-1</c:v>
                </c:pt>
                <c:pt idx="2">
                  <c:v>2</c:v>
                </c:pt>
                <c:pt idx="3">
                  <c:v>3</c:v>
                </c:pt>
                <c:pt idx="4">
                  <c:v>4</c:v>
                </c:pt>
                <c:pt idx="5">
                  <c:v>2014-1</c:v>
                </c:pt>
                <c:pt idx="6">
                  <c:v>2</c:v>
                </c:pt>
                <c:pt idx="7">
                  <c:v>3</c:v>
                </c:pt>
                <c:pt idx="8">
                  <c:v>4</c:v>
                </c:pt>
                <c:pt idx="9">
                  <c:v>2015-1 </c:v>
                </c:pt>
                <c:pt idx="10">
                  <c:v>2</c:v>
                </c:pt>
                <c:pt idx="11">
                  <c:v>3</c:v>
                </c:pt>
                <c:pt idx="12">
                  <c:v>4 (e)</c:v>
                </c:pt>
                <c:pt idx="13">
                  <c:v>2016-1 (p)</c:v>
                </c:pt>
                <c:pt idx="14">
                  <c:v>2 (p)</c:v>
                </c:pt>
                <c:pt idx="15">
                  <c:v>3 (p)</c:v>
                </c:pt>
              </c:strCache>
            </c:strRef>
          </c:cat>
          <c:val>
            <c:numRef>
              <c:f>Sheet1!$B$2:$B$17</c:f>
              <c:numCache>
                <c:formatCode>0.0</c:formatCode>
                <c:ptCount val="16"/>
                <c:pt idx="0">
                  <c:v>115.259</c:v>
                </c:pt>
                <c:pt idx="1">
                  <c:v>115.914</c:v>
                </c:pt>
                <c:pt idx="2">
                  <c:v>116.473</c:v>
                </c:pt>
                <c:pt idx="3">
                  <c:v>117.586</c:v>
                </c:pt>
                <c:pt idx="4">
                  <c:v>121.111</c:v>
                </c:pt>
                <c:pt idx="5">
                  <c:v>126.557</c:v>
                </c:pt>
                <c:pt idx="6">
                  <c:v>133.28299999999999</c:v>
                </c:pt>
                <c:pt idx="7">
                  <c:v>135.501</c:v>
                </c:pt>
                <c:pt idx="8">
                  <c:v>134.63800000000001</c:v>
                </c:pt>
                <c:pt idx="9">
                  <c:v>135.119</c:v>
                </c:pt>
                <c:pt idx="10">
                  <c:v>138.65899999999999</c:v>
                </c:pt>
                <c:pt idx="11">
                  <c:v>143.95599999999999</c:v>
                </c:pt>
                <c:pt idx="12">
                  <c:v>141.71600947258042</c:v>
                </c:pt>
                <c:pt idx="13">
                  <c:v>140.89442798712986</c:v>
                </c:pt>
                <c:pt idx="14">
                  <c:v>147.82663092713173</c:v>
                </c:pt>
                <c:pt idx="15">
                  <c:v>154.84485963289717</c:v>
                </c:pt>
              </c:numCache>
            </c:numRef>
          </c:val>
          <c:extLst>
            <c:ext xmlns:c16="http://schemas.microsoft.com/office/drawing/2014/chart" uri="{C3380CC4-5D6E-409C-BE32-E72D297353CC}">
              <c16:uniqueId val="{00000014-EFF8-4AF0-A651-9CF1C53B1559}"/>
            </c:ext>
          </c:extLst>
        </c:ser>
        <c:dLbls>
          <c:showLegendKey val="0"/>
          <c:showVal val="0"/>
          <c:showCatName val="0"/>
          <c:showSerName val="0"/>
          <c:showPercent val="0"/>
          <c:showBubbleSize val="0"/>
        </c:dLbls>
        <c:gapWidth val="50"/>
        <c:axId val="412751592"/>
        <c:axId val="412751984"/>
      </c:barChart>
      <c:lineChart>
        <c:grouping val="standard"/>
        <c:varyColors val="0"/>
        <c:ser>
          <c:idx val="1"/>
          <c:order val="1"/>
          <c:tx>
            <c:strRef>
              <c:f>Sheet1!$C$1</c:f>
              <c:strCache>
                <c:ptCount val="1"/>
                <c:pt idx="0">
                  <c:v>US Census Bureau</c:v>
                </c:pt>
              </c:strCache>
            </c:strRef>
          </c:tx>
          <c:spPr>
            <a:ln w="33503">
              <a:solidFill>
                <a:schemeClr val="accent1"/>
              </a:solidFill>
              <a:prstDash val="solid"/>
            </a:ln>
          </c:spPr>
          <c:marker>
            <c:symbol val="circle"/>
            <c:size val="7"/>
            <c:spPr>
              <a:solidFill>
                <a:schemeClr val="accent1"/>
              </a:solidFill>
              <a:ln>
                <a:solidFill>
                  <a:schemeClr val="accent1"/>
                </a:solidFill>
                <a:prstDash val="solid"/>
              </a:ln>
            </c:spPr>
          </c:marker>
          <c:dPt>
            <c:idx val="7"/>
            <c:bubble3D val="0"/>
            <c:extLst>
              <c:ext xmlns:c16="http://schemas.microsoft.com/office/drawing/2014/chart" uri="{C3380CC4-5D6E-409C-BE32-E72D297353CC}">
                <c16:uniqueId val="{00000015-EFF8-4AF0-A651-9CF1C53B1559}"/>
              </c:ext>
            </c:extLst>
          </c:dPt>
          <c:dPt>
            <c:idx val="8"/>
            <c:bubble3D val="0"/>
            <c:extLst>
              <c:ext xmlns:c16="http://schemas.microsoft.com/office/drawing/2014/chart" uri="{C3380CC4-5D6E-409C-BE32-E72D297353CC}">
                <c16:uniqueId val="{00000016-EFF8-4AF0-A651-9CF1C53B1559}"/>
              </c:ext>
            </c:extLst>
          </c:dPt>
          <c:dPt>
            <c:idx val="9"/>
            <c:bubble3D val="0"/>
            <c:extLst>
              <c:ext xmlns:c16="http://schemas.microsoft.com/office/drawing/2014/chart" uri="{C3380CC4-5D6E-409C-BE32-E72D297353CC}">
                <c16:uniqueId val="{00000017-EFF8-4AF0-A651-9CF1C53B1559}"/>
              </c:ext>
            </c:extLst>
          </c:dPt>
          <c:dPt>
            <c:idx val="10"/>
            <c:bubble3D val="0"/>
            <c:extLst>
              <c:ext xmlns:c16="http://schemas.microsoft.com/office/drawing/2014/chart" uri="{C3380CC4-5D6E-409C-BE32-E72D297353CC}">
                <c16:uniqueId val="{00000018-EFF8-4AF0-A651-9CF1C53B1559}"/>
              </c:ext>
            </c:extLst>
          </c:dPt>
          <c:dPt>
            <c:idx val="11"/>
            <c:bubble3D val="0"/>
            <c:extLst>
              <c:ext xmlns:c16="http://schemas.microsoft.com/office/drawing/2014/chart" uri="{C3380CC4-5D6E-409C-BE32-E72D297353CC}">
                <c16:uniqueId val="{00000019-EFF8-4AF0-A651-9CF1C53B1559}"/>
              </c:ext>
            </c:extLst>
          </c:dPt>
          <c:dPt>
            <c:idx val="12"/>
            <c:marker>
              <c:symbol val="none"/>
            </c:marker>
            <c:bubble3D val="0"/>
            <c:extLst>
              <c:ext xmlns:c16="http://schemas.microsoft.com/office/drawing/2014/chart" uri="{C3380CC4-5D6E-409C-BE32-E72D297353CC}">
                <c16:uniqueId val="{0000001A-EFF8-4AF0-A651-9CF1C53B1559}"/>
              </c:ext>
            </c:extLst>
          </c:dPt>
          <c:dPt>
            <c:idx val="13"/>
            <c:marker>
              <c:symbol val="none"/>
            </c:marker>
            <c:bubble3D val="0"/>
            <c:extLst>
              <c:ext xmlns:c16="http://schemas.microsoft.com/office/drawing/2014/chart" uri="{C3380CC4-5D6E-409C-BE32-E72D297353CC}">
                <c16:uniqueId val="{0000001B-EFF8-4AF0-A651-9CF1C53B1559}"/>
              </c:ext>
            </c:extLst>
          </c:dPt>
          <c:dPt>
            <c:idx val="14"/>
            <c:marker>
              <c:symbol val="none"/>
            </c:marker>
            <c:bubble3D val="0"/>
            <c:extLst>
              <c:ext xmlns:c16="http://schemas.microsoft.com/office/drawing/2014/chart" uri="{C3380CC4-5D6E-409C-BE32-E72D297353CC}">
                <c16:uniqueId val="{0000001C-EFF8-4AF0-A651-9CF1C53B1559}"/>
              </c:ext>
            </c:extLst>
          </c:dPt>
          <c:dPt>
            <c:idx val="15"/>
            <c:marker>
              <c:symbol val="none"/>
            </c:marker>
            <c:bubble3D val="0"/>
            <c:extLst>
              <c:ext xmlns:c16="http://schemas.microsoft.com/office/drawing/2014/chart" uri="{C3380CC4-5D6E-409C-BE32-E72D297353CC}">
                <c16:uniqueId val="{0000001D-EFF8-4AF0-A651-9CF1C53B1559}"/>
              </c:ext>
            </c:extLst>
          </c:dPt>
          <c:cat>
            <c:strRef>
              <c:f>Sheet1!$A$2:$A$17</c:f>
              <c:strCache>
                <c:ptCount val="16"/>
                <c:pt idx="0">
                  <c:v>4</c:v>
                </c:pt>
                <c:pt idx="1">
                  <c:v>2013-1</c:v>
                </c:pt>
                <c:pt idx="2">
                  <c:v>2</c:v>
                </c:pt>
                <c:pt idx="3">
                  <c:v>3</c:v>
                </c:pt>
                <c:pt idx="4">
                  <c:v>4</c:v>
                </c:pt>
                <c:pt idx="5">
                  <c:v>2014-1</c:v>
                </c:pt>
                <c:pt idx="6">
                  <c:v>2</c:v>
                </c:pt>
                <c:pt idx="7">
                  <c:v>3</c:v>
                </c:pt>
                <c:pt idx="8">
                  <c:v>4</c:v>
                </c:pt>
                <c:pt idx="9">
                  <c:v>2015-1 </c:v>
                </c:pt>
                <c:pt idx="10">
                  <c:v>2</c:v>
                </c:pt>
                <c:pt idx="11">
                  <c:v>3</c:v>
                </c:pt>
                <c:pt idx="12">
                  <c:v>4 (e)</c:v>
                </c:pt>
                <c:pt idx="13">
                  <c:v>2016-1 (p)</c:v>
                </c:pt>
                <c:pt idx="14">
                  <c:v>2 (p)</c:v>
                </c:pt>
                <c:pt idx="15">
                  <c:v>3 (p)</c:v>
                </c:pt>
              </c:strCache>
            </c:strRef>
          </c:cat>
          <c:val>
            <c:numRef>
              <c:f>Sheet1!$C$2:$C$17</c:f>
              <c:numCache>
                <c:formatCode>0.0%</c:formatCode>
                <c:ptCount val="16"/>
                <c:pt idx="0">
                  <c:v>-4.6697820602952689E-2</c:v>
                </c:pt>
                <c:pt idx="1">
                  <c:v>-3.3470082049229521E-2</c:v>
                </c:pt>
                <c:pt idx="2">
                  <c:v>-1.0803006497091205E-2</c:v>
                </c:pt>
                <c:pt idx="3">
                  <c:v>1.8730939839201488E-2</c:v>
                </c:pt>
                <c:pt idx="4">
                  <c:v>5.0772607779002055E-2</c:v>
                </c:pt>
                <c:pt idx="5">
                  <c:v>9.1818072018910568E-2</c:v>
                </c:pt>
                <c:pt idx="6">
                  <c:v>0.14432529427420948</c:v>
                </c:pt>
                <c:pt idx="7">
                  <c:v>0.15235657306141892</c:v>
                </c:pt>
                <c:pt idx="8">
                  <c:v>0.11169092815681481</c:v>
                </c:pt>
                <c:pt idx="9">
                  <c:v>6.7653310366080133E-2</c:v>
                </c:pt>
                <c:pt idx="10">
                  <c:v>4.0335226548021907E-2</c:v>
                </c:pt>
                <c:pt idx="11">
                  <c:v>6.2398063482926425E-2</c:v>
                </c:pt>
                <c:pt idx="12">
                  <c:v>5.2570667067101562E-2</c:v>
                </c:pt>
                <c:pt idx="13">
                  <c:v>4.2743270651276699E-2</c:v>
                </c:pt>
                <c:pt idx="14">
                  <c:v>6.6116378505050033E-2</c:v>
                </c:pt>
                <c:pt idx="15">
                  <c:v>7.5640193065222627E-2</c:v>
                </c:pt>
              </c:numCache>
            </c:numRef>
          </c:val>
          <c:smooth val="1"/>
          <c:extLst>
            <c:ext xmlns:c16="http://schemas.microsoft.com/office/drawing/2014/chart" uri="{C3380CC4-5D6E-409C-BE32-E72D297353CC}">
              <c16:uniqueId val="{0000001E-EFF8-4AF0-A651-9CF1C53B1559}"/>
            </c:ext>
          </c:extLst>
        </c:ser>
        <c:ser>
          <c:idx val="3"/>
          <c:order val="2"/>
          <c:tx>
            <c:strRef>
              <c:f>Sheet1!$D$1</c:f>
              <c:strCache>
                <c:ptCount val="1"/>
                <c:pt idx="0">
                  <c:v>LIRA</c:v>
                </c:pt>
              </c:strCache>
            </c:strRef>
          </c:tx>
          <c:spPr>
            <a:ln w="33503">
              <a:solidFill>
                <a:schemeClr val="accent1"/>
              </a:solidFill>
              <a:prstDash val="solid"/>
            </a:ln>
          </c:spPr>
          <c:marker>
            <c:symbol val="triangle"/>
            <c:size val="7"/>
            <c:spPr>
              <a:solidFill>
                <a:schemeClr val="accent1"/>
              </a:solidFill>
              <a:ln>
                <a:solidFill>
                  <a:schemeClr val="accent1"/>
                </a:solidFill>
                <a:prstDash val="solid"/>
              </a:ln>
            </c:spPr>
          </c:marker>
          <c:dPt>
            <c:idx val="0"/>
            <c:marker>
              <c:symbol val="none"/>
            </c:marker>
            <c:bubble3D val="0"/>
            <c:extLst>
              <c:ext xmlns:c16="http://schemas.microsoft.com/office/drawing/2014/chart" uri="{C3380CC4-5D6E-409C-BE32-E72D297353CC}">
                <c16:uniqueId val="{0000001F-EFF8-4AF0-A651-9CF1C53B1559}"/>
              </c:ext>
            </c:extLst>
          </c:dPt>
          <c:dPt>
            <c:idx val="1"/>
            <c:marker>
              <c:symbol val="none"/>
            </c:marker>
            <c:bubble3D val="0"/>
            <c:extLst>
              <c:ext xmlns:c16="http://schemas.microsoft.com/office/drawing/2014/chart" uri="{C3380CC4-5D6E-409C-BE32-E72D297353CC}">
                <c16:uniqueId val="{00000020-EFF8-4AF0-A651-9CF1C53B1559}"/>
              </c:ext>
            </c:extLst>
          </c:dPt>
          <c:dPt>
            <c:idx val="2"/>
            <c:marker>
              <c:symbol val="none"/>
            </c:marker>
            <c:bubble3D val="0"/>
            <c:extLst>
              <c:ext xmlns:c16="http://schemas.microsoft.com/office/drawing/2014/chart" uri="{C3380CC4-5D6E-409C-BE32-E72D297353CC}">
                <c16:uniqueId val="{00000021-EFF8-4AF0-A651-9CF1C53B1559}"/>
              </c:ext>
            </c:extLst>
          </c:dPt>
          <c:dPt>
            <c:idx val="3"/>
            <c:marker>
              <c:symbol val="none"/>
            </c:marker>
            <c:bubble3D val="0"/>
            <c:extLst>
              <c:ext xmlns:c16="http://schemas.microsoft.com/office/drawing/2014/chart" uri="{C3380CC4-5D6E-409C-BE32-E72D297353CC}">
                <c16:uniqueId val="{00000022-EFF8-4AF0-A651-9CF1C53B1559}"/>
              </c:ext>
            </c:extLst>
          </c:dPt>
          <c:dPt>
            <c:idx val="4"/>
            <c:marker>
              <c:symbol val="none"/>
            </c:marker>
            <c:bubble3D val="0"/>
            <c:extLst>
              <c:ext xmlns:c16="http://schemas.microsoft.com/office/drawing/2014/chart" uri="{C3380CC4-5D6E-409C-BE32-E72D297353CC}">
                <c16:uniqueId val="{00000023-EFF8-4AF0-A651-9CF1C53B1559}"/>
              </c:ext>
            </c:extLst>
          </c:dPt>
          <c:dPt>
            <c:idx val="5"/>
            <c:marker>
              <c:symbol val="none"/>
            </c:marker>
            <c:bubble3D val="0"/>
            <c:extLst>
              <c:ext xmlns:c16="http://schemas.microsoft.com/office/drawing/2014/chart" uri="{C3380CC4-5D6E-409C-BE32-E72D297353CC}">
                <c16:uniqueId val="{00000024-EFF8-4AF0-A651-9CF1C53B1559}"/>
              </c:ext>
            </c:extLst>
          </c:dPt>
          <c:dPt>
            <c:idx val="6"/>
            <c:marker>
              <c:symbol val="none"/>
            </c:marker>
            <c:bubble3D val="0"/>
            <c:extLst>
              <c:ext xmlns:c16="http://schemas.microsoft.com/office/drawing/2014/chart" uri="{C3380CC4-5D6E-409C-BE32-E72D297353CC}">
                <c16:uniqueId val="{00000025-EFF8-4AF0-A651-9CF1C53B1559}"/>
              </c:ext>
            </c:extLst>
          </c:dPt>
          <c:dPt>
            <c:idx val="7"/>
            <c:marker>
              <c:symbol val="none"/>
            </c:marker>
            <c:bubble3D val="0"/>
            <c:extLst>
              <c:ext xmlns:c16="http://schemas.microsoft.com/office/drawing/2014/chart" uri="{C3380CC4-5D6E-409C-BE32-E72D297353CC}">
                <c16:uniqueId val="{00000026-EFF8-4AF0-A651-9CF1C53B1559}"/>
              </c:ext>
            </c:extLst>
          </c:dPt>
          <c:dPt>
            <c:idx val="8"/>
            <c:marker>
              <c:symbol val="none"/>
            </c:marker>
            <c:bubble3D val="0"/>
            <c:extLst>
              <c:ext xmlns:c16="http://schemas.microsoft.com/office/drawing/2014/chart" uri="{C3380CC4-5D6E-409C-BE32-E72D297353CC}">
                <c16:uniqueId val="{00000027-EFF8-4AF0-A651-9CF1C53B1559}"/>
              </c:ext>
            </c:extLst>
          </c:dPt>
          <c:dPt>
            <c:idx val="9"/>
            <c:marker>
              <c:symbol val="none"/>
            </c:marker>
            <c:bubble3D val="0"/>
            <c:extLst>
              <c:ext xmlns:c16="http://schemas.microsoft.com/office/drawing/2014/chart" uri="{C3380CC4-5D6E-409C-BE32-E72D297353CC}">
                <c16:uniqueId val="{00000028-EFF8-4AF0-A651-9CF1C53B1559}"/>
              </c:ext>
            </c:extLst>
          </c:dPt>
          <c:dPt>
            <c:idx val="10"/>
            <c:marker>
              <c:symbol val="none"/>
            </c:marker>
            <c:bubble3D val="0"/>
            <c:extLst>
              <c:ext xmlns:c16="http://schemas.microsoft.com/office/drawing/2014/chart" uri="{C3380CC4-5D6E-409C-BE32-E72D297353CC}">
                <c16:uniqueId val="{00000029-EFF8-4AF0-A651-9CF1C53B1559}"/>
              </c:ext>
            </c:extLst>
          </c:dPt>
          <c:dPt>
            <c:idx val="11"/>
            <c:marker>
              <c:symbol val="none"/>
            </c:marker>
            <c:bubble3D val="0"/>
            <c:extLst>
              <c:ext xmlns:c16="http://schemas.microsoft.com/office/drawing/2014/chart" uri="{C3380CC4-5D6E-409C-BE32-E72D297353CC}">
                <c16:uniqueId val="{0000002A-EFF8-4AF0-A651-9CF1C53B1559}"/>
              </c:ext>
            </c:extLst>
          </c:dPt>
          <c:dLbls>
            <c:numFmt formatCode="0.0%" sourceLinked="0"/>
            <c:spPr>
              <a:noFill/>
              <a:ln w="33503">
                <a:noFill/>
              </a:ln>
            </c:spPr>
            <c:txPr>
              <a:bodyPr/>
              <a:lstStyle/>
              <a:p>
                <a:pPr>
                  <a:defRPr sz="1000" b="1" i="0" u="none" strike="noStrike" baseline="0">
                    <a:solidFill>
                      <a:srgbClr val="000000"/>
                    </a:solidFill>
                    <a:latin typeface="Arial"/>
                    <a:ea typeface="Arial"/>
                    <a:cs typeface="Aria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4</c:v>
                </c:pt>
                <c:pt idx="1">
                  <c:v>2013-1</c:v>
                </c:pt>
                <c:pt idx="2">
                  <c:v>2</c:v>
                </c:pt>
                <c:pt idx="3">
                  <c:v>3</c:v>
                </c:pt>
                <c:pt idx="4">
                  <c:v>4</c:v>
                </c:pt>
                <c:pt idx="5">
                  <c:v>2014-1</c:v>
                </c:pt>
                <c:pt idx="6">
                  <c:v>2</c:v>
                </c:pt>
                <c:pt idx="7">
                  <c:v>3</c:v>
                </c:pt>
                <c:pt idx="8">
                  <c:v>4</c:v>
                </c:pt>
                <c:pt idx="9">
                  <c:v>2015-1 </c:v>
                </c:pt>
                <c:pt idx="10">
                  <c:v>2</c:v>
                </c:pt>
                <c:pt idx="11">
                  <c:v>3</c:v>
                </c:pt>
                <c:pt idx="12">
                  <c:v>4 (e)</c:v>
                </c:pt>
                <c:pt idx="13">
                  <c:v>2016-1 (p)</c:v>
                </c:pt>
                <c:pt idx="14">
                  <c:v>2 (p)</c:v>
                </c:pt>
                <c:pt idx="15">
                  <c:v>3 (p)</c:v>
                </c:pt>
              </c:strCache>
            </c:strRef>
          </c:cat>
          <c:val>
            <c:numRef>
              <c:f>Sheet1!$D$2:$D$17</c:f>
              <c:numCache>
                <c:formatCode>0.0%</c:formatCode>
                <c:ptCount val="16"/>
                <c:pt idx="0">
                  <c:v>-4.6697820602952689E-2</c:v>
                </c:pt>
                <c:pt idx="1">
                  <c:v>-3.3470082049229521E-2</c:v>
                </c:pt>
                <c:pt idx="2">
                  <c:v>-1.0803006497091205E-2</c:v>
                </c:pt>
                <c:pt idx="3">
                  <c:v>1.8730939839201488E-2</c:v>
                </c:pt>
                <c:pt idx="4">
                  <c:v>5.0772607779002055E-2</c:v>
                </c:pt>
                <c:pt idx="5">
                  <c:v>9.1818072018910568E-2</c:v>
                </c:pt>
                <c:pt idx="6">
                  <c:v>0.14432529427420948</c:v>
                </c:pt>
                <c:pt idx="7">
                  <c:v>0.15235657306141892</c:v>
                </c:pt>
                <c:pt idx="8">
                  <c:v>0.11169092815681481</c:v>
                </c:pt>
                <c:pt idx="9">
                  <c:v>6.7653310366080133E-2</c:v>
                </c:pt>
                <c:pt idx="10">
                  <c:v>4.0335226548021907E-2</c:v>
                </c:pt>
                <c:pt idx="11">
                  <c:v>6.2398063482926425E-2</c:v>
                </c:pt>
                <c:pt idx="12">
                  <c:v>5.2570667067101562E-2</c:v>
                </c:pt>
                <c:pt idx="13">
                  <c:v>4.2743270651276699E-2</c:v>
                </c:pt>
                <c:pt idx="14">
                  <c:v>6.6116378505050033E-2</c:v>
                </c:pt>
                <c:pt idx="15">
                  <c:v>7.5640193065222627E-2</c:v>
                </c:pt>
              </c:numCache>
            </c:numRef>
          </c:val>
          <c:smooth val="1"/>
          <c:extLst>
            <c:ext xmlns:c16="http://schemas.microsoft.com/office/drawing/2014/chart" uri="{C3380CC4-5D6E-409C-BE32-E72D297353CC}">
              <c16:uniqueId val="{0000002B-EFF8-4AF0-A651-9CF1C53B1559}"/>
            </c:ext>
          </c:extLst>
        </c:ser>
        <c:dLbls>
          <c:showLegendKey val="0"/>
          <c:showVal val="0"/>
          <c:showCatName val="0"/>
          <c:showSerName val="0"/>
          <c:showPercent val="0"/>
          <c:showBubbleSize val="0"/>
        </c:dLbls>
        <c:marker val="1"/>
        <c:smooth val="0"/>
        <c:axId val="412752376"/>
        <c:axId val="412752768"/>
      </c:lineChart>
      <c:catAx>
        <c:axId val="412751592"/>
        <c:scaling>
          <c:orientation val="minMax"/>
        </c:scaling>
        <c:delete val="0"/>
        <c:axPos val="b"/>
        <c:numFmt formatCode="General" sourceLinked="1"/>
        <c:majorTickMark val="cross"/>
        <c:minorTickMark val="none"/>
        <c:tickLblPos val="nextTo"/>
        <c:spPr>
          <a:ln w="4188">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412751984"/>
        <c:crosses val="autoZero"/>
        <c:auto val="0"/>
        <c:lblAlgn val="ctr"/>
        <c:lblOffset val="100"/>
        <c:tickLblSkip val="1"/>
        <c:tickMarkSkip val="1"/>
        <c:noMultiLvlLbl val="0"/>
      </c:catAx>
      <c:valAx>
        <c:axId val="412751984"/>
        <c:scaling>
          <c:orientation val="minMax"/>
          <c:max val="200"/>
          <c:min val="100"/>
        </c:scaling>
        <c:delete val="0"/>
        <c:axPos val="l"/>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12751592"/>
        <c:crosses val="autoZero"/>
        <c:crossBetween val="between"/>
        <c:majorUnit val="10"/>
        <c:minorUnit val="5"/>
      </c:valAx>
      <c:catAx>
        <c:axId val="412752376"/>
        <c:scaling>
          <c:orientation val="minMax"/>
        </c:scaling>
        <c:delete val="1"/>
        <c:axPos val="b"/>
        <c:numFmt formatCode="General" sourceLinked="1"/>
        <c:majorTickMark val="out"/>
        <c:minorTickMark val="none"/>
        <c:tickLblPos val="none"/>
        <c:crossAx val="412752768"/>
        <c:crosses val="autoZero"/>
        <c:auto val="0"/>
        <c:lblAlgn val="ctr"/>
        <c:lblOffset val="100"/>
        <c:noMultiLvlLbl val="0"/>
      </c:catAx>
      <c:valAx>
        <c:axId val="412752768"/>
        <c:scaling>
          <c:orientation val="minMax"/>
          <c:max val="0.30000000000000004"/>
          <c:min val="-0.35000000000000003"/>
        </c:scaling>
        <c:delete val="0"/>
        <c:axPos val="r"/>
        <c:numFmt formatCode="0%" sourceLinked="0"/>
        <c:majorTickMark val="cross"/>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12752376"/>
        <c:crosses val="max"/>
        <c:crossBetween val="between"/>
      </c:valAx>
      <c:spPr>
        <a:noFill/>
        <a:ln w="33503">
          <a:noFill/>
        </a:ln>
      </c:spPr>
    </c:plotArea>
    <c:legend>
      <c:legendPos val="b"/>
      <c:legendEntry>
        <c:idx val="0"/>
        <c:delete val="1"/>
      </c:legendEntry>
      <c:layout>
        <c:manualLayout>
          <c:xMode val="edge"/>
          <c:yMode val="edge"/>
          <c:x val="5.7873485868102509E-2"/>
          <c:y val="0.92899408284023666"/>
          <c:w val="0.87213997308210534"/>
          <c:h val="6.5088757396449842E-2"/>
        </c:manualLayout>
      </c:layout>
      <c:overlay val="0"/>
      <c:spPr>
        <a:noFill/>
        <a:ln w="33503">
          <a:noFill/>
        </a:ln>
      </c:spPr>
      <c:txPr>
        <a:bodyPr/>
        <a:lstStyle/>
        <a:p>
          <a:pPr>
            <a:defRPr sz="1400" b="1" i="0" u="none" strike="noStrike" baseline="0">
              <a:solidFill>
                <a:srgbClr val="000000"/>
              </a:solidFill>
              <a:latin typeface="Arial"/>
              <a:ea typeface="Arial"/>
              <a:cs typeface="Arial"/>
            </a:defRPr>
          </a:pPr>
          <a:endParaRPr lang="en-US"/>
        </a:p>
      </c:txPr>
    </c:legend>
    <c:plotVisOnly val="1"/>
    <c:dispBlanksAs val="gap"/>
    <c:showDLblsOverMax val="0"/>
  </c:chart>
  <c:spPr>
    <a:noFill/>
    <a:ln>
      <a:noFill/>
    </a:ln>
  </c:spPr>
  <c:txPr>
    <a:bodyPr/>
    <a:lstStyle/>
    <a:p>
      <a:pPr>
        <a:defRPr sz="1319" b="0" i="0" u="none" strike="noStrike" baseline="0">
          <a:solidFill>
            <a:srgbClr val="000000"/>
          </a:solidFill>
          <a:latin typeface="Arial"/>
          <a:ea typeface="Arial"/>
          <a:cs typeface="Arial"/>
        </a:defRPr>
      </a:pPr>
      <a:endParaRPr lang="en-US"/>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JCHS1</c:v>
                </c:pt>
              </c:strCache>
            </c:strRef>
          </c:tx>
          <c:spPr>
            <a:solidFill>
              <a:schemeClr val="accent3">
                <a:lumMod val="50000"/>
              </a:schemeClr>
            </a:solidFill>
          </c:spPr>
          <c:invertIfNegative val="0"/>
          <c:dPt>
            <c:idx val="4"/>
            <c:invertIfNegative val="0"/>
            <c:bubble3D val="0"/>
            <c:extLst>
              <c:ext xmlns:c16="http://schemas.microsoft.com/office/drawing/2014/chart" uri="{C3380CC4-5D6E-409C-BE32-E72D297353CC}">
                <c16:uniqueId val="{00000000-1F3D-4B31-A756-E5DA8DD7A870}"/>
              </c:ext>
            </c:extLst>
          </c:dPt>
          <c:dPt>
            <c:idx val="5"/>
            <c:invertIfNegative val="0"/>
            <c:bubble3D val="0"/>
            <c:extLst>
              <c:ext xmlns:c16="http://schemas.microsoft.com/office/drawing/2014/chart" uri="{C3380CC4-5D6E-409C-BE32-E72D297353CC}">
                <c16:uniqueId val="{00000001-1F3D-4B31-A756-E5DA8DD7A870}"/>
              </c:ext>
            </c:extLst>
          </c:dPt>
          <c:dPt>
            <c:idx val="6"/>
            <c:invertIfNegative val="0"/>
            <c:bubble3D val="0"/>
            <c:extLst>
              <c:ext xmlns:c16="http://schemas.microsoft.com/office/drawing/2014/chart" uri="{C3380CC4-5D6E-409C-BE32-E72D297353CC}">
                <c16:uniqueId val="{00000002-1F3D-4B31-A756-E5DA8DD7A870}"/>
              </c:ext>
            </c:extLst>
          </c:dPt>
          <c:dPt>
            <c:idx val="7"/>
            <c:invertIfNegative val="0"/>
            <c:bubble3D val="0"/>
            <c:extLst>
              <c:ext xmlns:c16="http://schemas.microsoft.com/office/drawing/2014/chart" uri="{C3380CC4-5D6E-409C-BE32-E72D297353CC}">
                <c16:uniqueId val="{00000003-1F3D-4B31-A756-E5DA8DD7A870}"/>
              </c:ext>
            </c:extLst>
          </c:dPt>
          <c:dPt>
            <c:idx val="8"/>
            <c:invertIfNegative val="0"/>
            <c:bubble3D val="0"/>
            <c:extLst>
              <c:ext xmlns:c16="http://schemas.microsoft.com/office/drawing/2014/chart" uri="{C3380CC4-5D6E-409C-BE32-E72D297353CC}">
                <c16:uniqueId val="{00000004-1F3D-4B31-A756-E5DA8DD7A870}"/>
              </c:ext>
            </c:extLst>
          </c:dPt>
          <c:dPt>
            <c:idx val="9"/>
            <c:invertIfNegative val="0"/>
            <c:bubble3D val="0"/>
            <c:extLst>
              <c:ext xmlns:c16="http://schemas.microsoft.com/office/drawing/2014/chart" uri="{C3380CC4-5D6E-409C-BE32-E72D297353CC}">
                <c16:uniqueId val="{00000005-1F3D-4B31-A756-E5DA8DD7A870}"/>
              </c:ext>
            </c:extLst>
          </c:dPt>
          <c:dPt>
            <c:idx val="10"/>
            <c:invertIfNegative val="0"/>
            <c:bubble3D val="0"/>
            <c:extLst>
              <c:ext xmlns:c16="http://schemas.microsoft.com/office/drawing/2014/chart" uri="{C3380CC4-5D6E-409C-BE32-E72D297353CC}">
                <c16:uniqueId val="{00000006-1F3D-4B31-A756-E5DA8DD7A870}"/>
              </c:ext>
            </c:extLst>
          </c:dPt>
          <c:dPt>
            <c:idx val="11"/>
            <c:invertIfNegative val="0"/>
            <c:bubble3D val="0"/>
            <c:extLst>
              <c:ext xmlns:c16="http://schemas.microsoft.com/office/drawing/2014/chart" uri="{C3380CC4-5D6E-409C-BE32-E72D297353CC}">
                <c16:uniqueId val="{00000007-1F3D-4B31-A756-E5DA8DD7A870}"/>
              </c:ext>
            </c:extLst>
          </c:dPt>
          <c:dPt>
            <c:idx val="12"/>
            <c:invertIfNegative val="0"/>
            <c:bubble3D val="0"/>
            <c:extLst>
              <c:ext xmlns:c16="http://schemas.microsoft.com/office/drawing/2014/chart" uri="{C3380CC4-5D6E-409C-BE32-E72D297353CC}">
                <c16:uniqueId val="{00000008-1F3D-4B31-A756-E5DA8DD7A870}"/>
              </c:ext>
            </c:extLst>
          </c:dPt>
          <c:dPt>
            <c:idx val="13"/>
            <c:invertIfNegative val="0"/>
            <c:bubble3D val="0"/>
            <c:spPr>
              <a:solidFill>
                <a:schemeClr val="accent3"/>
              </a:solidFill>
            </c:spPr>
            <c:extLst>
              <c:ext xmlns:c16="http://schemas.microsoft.com/office/drawing/2014/chart" uri="{C3380CC4-5D6E-409C-BE32-E72D297353CC}">
                <c16:uniqueId val="{0000000A-1F3D-4B31-A756-E5DA8DD7A870}"/>
              </c:ext>
            </c:extLst>
          </c:dPt>
          <c:dPt>
            <c:idx val="14"/>
            <c:invertIfNegative val="0"/>
            <c:bubble3D val="0"/>
            <c:spPr>
              <a:solidFill>
                <a:schemeClr val="accent3"/>
              </a:solidFill>
            </c:spPr>
            <c:extLst>
              <c:ext xmlns:c16="http://schemas.microsoft.com/office/drawing/2014/chart" uri="{C3380CC4-5D6E-409C-BE32-E72D297353CC}">
                <c16:uniqueId val="{0000000C-1F3D-4B31-A756-E5DA8DD7A870}"/>
              </c:ext>
            </c:extLst>
          </c:dPt>
          <c:dPt>
            <c:idx val="15"/>
            <c:invertIfNegative val="0"/>
            <c:bubble3D val="0"/>
            <c:spPr>
              <a:solidFill>
                <a:schemeClr val="accent3"/>
              </a:solidFill>
            </c:spPr>
            <c:extLst>
              <c:ext xmlns:c16="http://schemas.microsoft.com/office/drawing/2014/chart" uri="{C3380CC4-5D6E-409C-BE32-E72D297353CC}">
                <c16:uniqueId val="{0000000E-1F3D-4B31-A756-E5DA8DD7A870}"/>
              </c:ext>
            </c:extLst>
          </c:dPt>
          <c:dPt>
            <c:idx val="16"/>
            <c:invertIfNegative val="0"/>
            <c:bubble3D val="0"/>
            <c:spPr>
              <a:solidFill>
                <a:schemeClr val="accent3"/>
              </a:solidFill>
            </c:spPr>
            <c:extLst>
              <c:ext xmlns:c16="http://schemas.microsoft.com/office/drawing/2014/chart" uri="{C3380CC4-5D6E-409C-BE32-E72D297353CC}">
                <c16:uniqueId val="{00000010-1F3D-4B31-A756-E5DA8DD7A870}"/>
              </c:ext>
            </c:extLst>
          </c:dPt>
          <c:dLbls>
            <c:numFmt formatCode="#,##0.0" sourceLinked="0"/>
            <c:spPr>
              <a:noFill/>
              <a:ln>
                <a:noFill/>
              </a:ln>
              <a:effectLst/>
            </c:spPr>
            <c:txPr>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2013-1</c:v>
                </c:pt>
                <c:pt idx="1">
                  <c:v>2</c:v>
                </c:pt>
                <c:pt idx="2">
                  <c:v>3</c:v>
                </c:pt>
                <c:pt idx="3">
                  <c:v>4</c:v>
                </c:pt>
                <c:pt idx="4">
                  <c:v>2014-1</c:v>
                </c:pt>
                <c:pt idx="5">
                  <c:v>2</c:v>
                </c:pt>
                <c:pt idx="6">
                  <c:v>3</c:v>
                </c:pt>
                <c:pt idx="7">
                  <c:v>4</c:v>
                </c:pt>
                <c:pt idx="8">
                  <c:v>2015-1</c:v>
                </c:pt>
                <c:pt idx="9">
                  <c:v>2</c:v>
                </c:pt>
                <c:pt idx="10">
                  <c:v>3</c:v>
                </c:pt>
                <c:pt idx="11">
                  <c:v>4</c:v>
                </c:pt>
                <c:pt idx="12">
                  <c:v>2016-1</c:v>
                </c:pt>
                <c:pt idx="13">
                  <c:v>2 (p)</c:v>
                </c:pt>
                <c:pt idx="14">
                  <c:v>3 (p)</c:v>
                </c:pt>
                <c:pt idx="15">
                  <c:v>4 (p)</c:v>
                </c:pt>
                <c:pt idx="16">
                  <c:v>2017-1 (p)</c:v>
                </c:pt>
              </c:strCache>
            </c:strRef>
          </c:cat>
          <c:val>
            <c:numRef>
              <c:f>Sheet1!$B$2:$B$18</c:f>
              <c:numCache>
                <c:formatCode>"$"#,##0.0</c:formatCode>
                <c:ptCount val="17"/>
                <c:pt idx="0">
                  <c:v>237.4704544164527</c:v>
                </c:pt>
                <c:pt idx="1">
                  <c:v>241.62237120409583</c:v>
                </c:pt>
                <c:pt idx="2">
                  <c:v>246.03527354877954</c:v>
                </c:pt>
                <c:pt idx="3">
                  <c:v>249.65917956546838</c:v>
                </c:pt>
                <c:pt idx="4">
                  <c:v>260.91190310958154</c:v>
                </c:pt>
                <c:pt idx="5">
                  <c:v>266.10491246145455</c:v>
                </c:pt>
                <c:pt idx="6">
                  <c:v>269.97941242662046</c:v>
                </c:pt>
                <c:pt idx="7">
                  <c:v>273.32234665480695</c:v>
                </c:pt>
                <c:pt idx="8">
                  <c:v>281.71892050637479</c:v>
                </c:pt>
                <c:pt idx="9">
                  <c:v>284.56152300430114</c:v>
                </c:pt>
                <c:pt idx="10">
                  <c:v>285.43777081545096</c:v>
                </c:pt>
                <c:pt idx="11">
                  <c:v>285.40313346968213</c:v>
                </c:pt>
                <c:pt idx="12">
                  <c:v>294.8759460743147</c:v>
                </c:pt>
                <c:pt idx="13">
                  <c:v>299.75161797228111</c:v>
                </c:pt>
                <c:pt idx="14">
                  <c:v>306.19413630108824</c:v>
                </c:pt>
                <c:pt idx="15">
                  <c:v>309.9114395265297</c:v>
                </c:pt>
                <c:pt idx="16">
                  <c:v>323.33307922343067</c:v>
                </c:pt>
              </c:numCache>
            </c:numRef>
          </c:val>
          <c:extLst>
            <c:ext xmlns:c16="http://schemas.microsoft.com/office/drawing/2014/chart" uri="{C3380CC4-5D6E-409C-BE32-E72D297353CC}">
              <c16:uniqueId val="{00000011-1F3D-4B31-A756-E5DA8DD7A870}"/>
            </c:ext>
          </c:extLst>
        </c:ser>
        <c:dLbls>
          <c:showLegendKey val="0"/>
          <c:showVal val="0"/>
          <c:showCatName val="0"/>
          <c:showSerName val="0"/>
          <c:showPercent val="0"/>
          <c:showBubbleSize val="0"/>
        </c:dLbls>
        <c:gapWidth val="70"/>
        <c:axId val="412753552"/>
        <c:axId val="412753944"/>
      </c:barChart>
      <c:lineChart>
        <c:grouping val="standard"/>
        <c:varyColors val="0"/>
        <c:ser>
          <c:idx val="1"/>
          <c:order val="1"/>
          <c:tx>
            <c:strRef>
              <c:f>Sheet1!$C$1</c:f>
              <c:strCache>
                <c:ptCount val="1"/>
                <c:pt idx="0">
                  <c:v>Historical Estimates</c:v>
                </c:pt>
              </c:strCache>
            </c:strRef>
          </c:tx>
          <c:marker>
            <c:symbol val="circle"/>
            <c:size val="7"/>
          </c:marker>
          <c:dPt>
            <c:idx val="0"/>
            <c:bubble3D val="0"/>
            <c:extLst>
              <c:ext xmlns:c16="http://schemas.microsoft.com/office/drawing/2014/chart" uri="{C3380CC4-5D6E-409C-BE32-E72D297353CC}">
                <c16:uniqueId val="{00000012-1F3D-4B31-A756-E5DA8DD7A870}"/>
              </c:ext>
            </c:extLst>
          </c:dPt>
          <c:dPt>
            <c:idx val="1"/>
            <c:bubble3D val="0"/>
            <c:extLst>
              <c:ext xmlns:c16="http://schemas.microsoft.com/office/drawing/2014/chart" uri="{C3380CC4-5D6E-409C-BE32-E72D297353CC}">
                <c16:uniqueId val="{00000013-1F3D-4B31-A756-E5DA8DD7A870}"/>
              </c:ext>
            </c:extLst>
          </c:dPt>
          <c:dPt>
            <c:idx val="2"/>
            <c:bubble3D val="0"/>
            <c:extLst>
              <c:ext xmlns:c16="http://schemas.microsoft.com/office/drawing/2014/chart" uri="{C3380CC4-5D6E-409C-BE32-E72D297353CC}">
                <c16:uniqueId val="{00000014-1F3D-4B31-A756-E5DA8DD7A870}"/>
              </c:ext>
            </c:extLst>
          </c:dPt>
          <c:dPt>
            <c:idx val="3"/>
            <c:bubble3D val="0"/>
            <c:extLst>
              <c:ext xmlns:c16="http://schemas.microsoft.com/office/drawing/2014/chart" uri="{C3380CC4-5D6E-409C-BE32-E72D297353CC}">
                <c16:uniqueId val="{00000015-1F3D-4B31-A756-E5DA8DD7A870}"/>
              </c:ext>
            </c:extLst>
          </c:dPt>
          <c:dPt>
            <c:idx val="4"/>
            <c:bubble3D val="0"/>
            <c:extLst>
              <c:ext xmlns:c16="http://schemas.microsoft.com/office/drawing/2014/chart" uri="{C3380CC4-5D6E-409C-BE32-E72D297353CC}">
                <c16:uniqueId val="{00000016-1F3D-4B31-A756-E5DA8DD7A870}"/>
              </c:ext>
            </c:extLst>
          </c:dPt>
          <c:dPt>
            <c:idx val="5"/>
            <c:bubble3D val="0"/>
            <c:extLst>
              <c:ext xmlns:c16="http://schemas.microsoft.com/office/drawing/2014/chart" uri="{C3380CC4-5D6E-409C-BE32-E72D297353CC}">
                <c16:uniqueId val="{00000017-1F3D-4B31-A756-E5DA8DD7A870}"/>
              </c:ext>
            </c:extLst>
          </c:dPt>
          <c:dPt>
            <c:idx val="6"/>
            <c:bubble3D val="0"/>
            <c:extLst>
              <c:ext xmlns:c16="http://schemas.microsoft.com/office/drawing/2014/chart" uri="{C3380CC4-5D6E-409C-BE32-E72D297353CC}">
                <c16:uniqueId val="{00000018-1F3D-4B31-A756-E5DA8DD7A870}"/>
              </c:ext>
            </c:extLst>
          </c:dPt>
          <c:dPt>
            <c:idx val="7"/>
            <c:bubble3D val="0"/>
            <c:extLst>
              <c:ext xmlns:c16="http://schemas.microsoft.com/office/drawing/2014/chart" uri="{C3380CC4-5D6E-409C-BE32-E72D297353CC}">
                <c16:uniqueId val="{00000019-1F3D-4B31-A756-E5DA8DD7A870}"/>
              </c:ext>
            </c:extLst>
          </c:dPt>
          <c:dPt>
            <c:idx val="8"/>
            <c:bubble3D val="0"/>
            <c:extLst>
              <c:ext xmlns:c16="http://schemas.microsoft.com/office/drawing/2014/chart" uri="{C3380CC4-5D6E-409C-BE32-E72D297353CC}">
                <c16:uniqueId val="{0000001A-1F3D-4B31-A756-E5DA8DD7A870}"/>
              </c:ext>
            </c:extLst>
          </c:dPt>
          <c:dPt>
            <c:idx val="9"/>
            <c:bubble3D val="0"/>
            <c:extLst>
              <c:ext xmlns:c16="http://schemas.microsoft.com/office/drawing/2014/chart" uri="{C3380CC4-5D6E-409C-BE32-E72D297353CC}">
                <c16:uniqueId val="{0000001B-1F3D-4B31-A756-E5DA8DD7A870}"/>
              </c:ext>
            </c:extLst>
          </c:dPt>
          <c:dPt>
            <c:idx val="10"/>
            <c:bubble3D val="0"/>
            <c:extLst>
              <c:ext xmlns:c16="http://schemas.microsoft.com/office/drawing/2014/chart" uri="{C3380CC4-5D6E-409C-BE32-E72D297353CC}">
                <c16:uniqueId val="{0000001C-1F3D-4B31-A756-E5DA8DD7A870}"/>
              </c:ext>
            </c:extLst>
          </c:dPt>
          <c:dPt>
            <c:idx val="11"/>
            <c:bubble3D val="0"/>
            <c:extLst>
              <c:ext xmlns:c16="http://schemas.microsoft.com/office/drawing/2014/chart" uri="{C3380CC4-5D6E-409C-BE32-E72D297353CC}">
                <c16:uniqueId val="{0000001D-1F3D-4B31-A756-E5DA8DD7A870}"/>
              </c:ext>
            </c:extLst>
          </c:dPt>
          <c:dPt>
            <c:idx val="12"/>
            <c:bubble3D val="0"/>
            <c:extLst>
              <c:ext xmlns:c16="http://schemas.microsoft.com/office/drawing/2014/chart" uri="{C3380CC4-5D6E-409C-BE32-E72D297353CC}">
                <c16:uniqueId val="{0000001E-1F3D-4B31-A756-E5DA8DD7A870}"/>
              </c:ext>
            </c:extLst>
          </c:dPt>
          <c:dPt>
            <c:idx val="13"/>
            <c:marker>
              <c:symbol val="none"/>
            </c:marker>
            <c:bubble3D val="0"/>
            <c:extLst>
              <c:ext xmlns:c16="http://schemas.microsoft.com/office/drawing/2014/chart" uri="{C3380CC4-5D6E-409C-BE32-E72D297353CC}">
                <c16:uniqueId val="{0000001F-1F3D-4B31-A756-E5DA8DD7A870}"/>
              </c:ext>
            </c:extLst>
          </c:dPt>
          <c:dPt>
            <c:idx val="14"/>
            <c:marker>
              <c:symbol val="none"/>
            </c:marker>
            <c:bubble3D val="0"/>
            <c:extLst>
              <c:ext xmlns:c16="http://schemas.microsoft.com/office/drawing/2014/chart" uri="{C3380CC4-5D6E-409C-BE32-E72D297353CC}">
                <c16:uniqueId val="{00000020-1F3D-4B31-A756-E5DA8DD7A870}"/>
              </c:ext>
            </c:extLst>
          </c:dPt>
          <c:dPt>
            <c:idx val="15"/>
            <c:marker>
              <c:symbol val="none"/>
            </c:marker>
            <c:bubble3D val="0"/>
            <c:extLst>
              <c:ext xmlns:c16="http://schemas.microsoft.com/office/drawing/2014/chart" uri="{C3380CC4-5D6E-409C-BE32-E72D297353CC}">
                <c16:uniqueId val="{00000021-1F3D-4B31-A756-E5DA8DD7A870}"/>
              </c:ext>
            </c:extLst>
          </c:dPt>
          <c:dPt>
            <c:idx val="16"/>
            <c:marker>
              <c:symbol val="none"/>
            </c:marker>
            <c:bubble3D val="0"/>
            <c:extLst>
              <c:ext xmlns:c16="http://schemas.microsoft.com/office/drawing/2014/chart" uri="{C3380CC4-5D6E-409C-BE32-E72D297353CC}">
                <c16:uniqueId val="{00000022-1F3D-4B31-A756-E5DA8DD7A870}"/>
              </c:ext>
            </c:extLst>
          </c:dPt>
          <c:cat>
            <c:strRef>
              <c:f>Sheet1!$A$2:$A$18</c:f>
              <c:strCache>
                <c:ptCount val="17"/>
                <c:pt idx="0">
                  <c:v>2013-1</c:v>
                </c:pt>
                <c:pt idx="1">
                  <c:v>2</c:v>
                </c:pt>
                <c:pt idx="2">
                  <c:v>3</c:v>
                </c:pt>
                <c:pt idx="3">
                  <c:v>4</c:v>
                </c:pt>
                <c:pt idx="4">
                  <c:v>2014-1</c:v>
                </c:pt>
                <c:pt idx="5">
                  <c:v>2</c:v>
                </c:pt>
                <c:pt idx="6">
                  <c:v>3</c:v>
                </c:pt>
                <c:pt idx="7">
                  <c:v>4</c:v>
                </c:pt>
                <c:pt idx="8">
                  <c:v>2015-1</c:v>
                </c:pt>
                <c:pt idx="9">
                  <c:v>2</c:v>
                </c:pt>
                <c:pt idx="10">
                  <c:v>3</c:v>
                </c:pt>
                <c:pt idx="11">
                  <c:v>4</c:v>
                </c:pt>
                <c:pt idx="12">
                  <c:v>2016-1</c:v>
                </c:pt>
                <c:pt idx="13">
                  <c:v>2 (p)</c:v>
                </c:pt>
                <c:pt idx="14">
                  <c:v>3 (p)</c:v>
                </c:pt>
                <c:pt idx="15">
                  <c:v>4 (p)</c:v>
                </c:pt>
                <c:pt idx="16">
                  <c:v>2017-1 (p)</c:v>
                </c:pt>
              </c:strCache>
            </c:strRef>
          </c:cat>
          <c:val>
            <c:numRef>
              <c:f>Sheet1!$C$2:$C$18</c:f>
              <c:numCache>
                <c:formatCode>0.0%</c:formatCode>
                <c:ptCount val="17"/>
                <c:pt idx="0">
                  <c:v>2.1278977028841073E-2</c:v>
                </c:pt>
                <c:pt idx="1">
                  <c:v>3.6035249768595845E-2</c:v>
                </c:pt>
                <c:pt idx="2">
                  <c:v>5.1587142812855369E-2</c:v>
                </c:pt>
                <c:pt idx="3">
                  <c:v>6.4307029056359433E-2</c:v>
                </c:pt>
                <c:pt idx="4">
                  <c:v>9.8713116756914632E-2</c:v>
                </c:pt>
                <c:pt idx="5">
                  <c:v>0.10132563940728234</c:v>
                </c:pt>
                <c:pt idx="6">
                  <c:v>9.7319943325499203E-2</c:v>
                </c:pt>
                <c:pt idx="7">
                  <c:v>9.4781882767236203E-2</c:v>
                </c:pt>
                <c:pt idx="8">
                  <c:v>7.9747290747614663E-2</c:v>
                </c:pt>
                <c:pt idx="9">
                  <c:v>6.9358398430619195E-2</c:v>
                </c:pt>
                <c:pt idx="10">
                  <c:v>5.7257545121267572E-2</c:v>
                </c:pt>
                <c:pt idx="11">
                  <c:v>4.4199777159577236E-2</c:v>
                </c:pt>
                <c:pt idx="12">
                  <c:v>4.6702669257325136E-2</c:v>
                </c:pt>
                <c:pt idx="13">
                  <c:v>5.3380705893081526E-2</c:v>
                </c:pt>
                <c:pt idx="14">
                  <c:v>7.2717655502772427E-2</c:v>
                </c:pt>
                <c:pt idx="15">
                  <c:v>8.5872589270121091E-2</c:v>
                </c:pt>
                <c:pt idx="16">
                  <c:v>9.6505440772521434E-2</c:v>
                </c:pt>
              </c:numCache>
            </c:numRef>
          </c:val>
          <c:smooth val="1"/>
          <c:extLst>
            <c:ext xmlns:c16="http://schemas.microsoft.com/office/drawing/2014/chart" uri="{C3380CC4-5D6E-409C-BE32-E72D297353CC}">
              <c16:uniqueId val="{00000023-1F3D-4B31-A756-E5DA8DD7A870}"/>
            </c:ext>
          </c:extLst>
        </c:ser>
        <c:ser>
          <c:idx val="2"/>
          <c:order val="2"/>
          <c:tx>
            <c:strRef>
              <c:f>Sheet1!$D$1</c:f>
              <c:strCache>
                <c:ptCount val="1"/>
                <c:pt idx="0">
                  <c:v>LIRA Projections</c:v>
                </c:pt>
              </c:strCache>
            </c:strRef>
          </c:tx>
          <c:spPr>
            <a:ln>
              <a:solidFill>
                <a:schemeClr val="accent2"/>
              </a:solidFill>
            </a:ln>
          </c:spPr>
          <c:marker>
            <c:symbol val="triangle"/>
            <c:size val="7"/>
            <c:spPr>
              <a:solidFill>
                <a:schemeClr val="accent2"/>
              </a:solidFill>
              <a:ln>
                <a:solidFill>
                  <a:schemeClr val="accent2"/>
                </a:solidFill>
              </a:ln>
            </c:spPr>
          </c:marker>
          <c:dPt>
            <c:idx val="0"/>
            <c:marker>
              <c:symbol val="none"/>
            </c:marker>
            <c:bubble3D val="0"/>
            <c:extLst>
              <c:ext xmlns:c16="http://schemas.microsoft.com/office/drawing/2014/chart" uri="{C3380CC4-5D6E-409C-BE32-E72D297353CC}">
                <c16:uniqueId val="{00000024-1F3D-4B31-A756-E5DA8DD7A870}"/>
              </c:ext>
            </c:extLst>
          </c:dPt>
          <c:dPt>
            <c:idx val="1"/>
            <c:marker>
              <c:symbol val="none"/>
            </c:marker>
            <c:bubble3D val="0"/>
            <c:extLst>
              <c:ext xmlns:c16="http://schemas.microsoft.com/office/drawing/2014/chart" uri="{C3380CC4-5D6E-409C-BE32-E72D297353CC}">
                <c16:uniqueId val="{00000025-1F3D-4B31-A756-E5DA8DD7A870}"/>
              </c:ext>
            </c:extLst>
          </c:dPt>
          <c:dPt>
            <c:idx val="2"/>
            <c:marker>
              <c:symbol val="none"/>
            </c:marker>
            <c:bubble3D val="0"/>
            <c:extLst>
              <c:ext xmlns:c16="http://schemas.microsoft.com/office/drawing/2014/chart" uri="{C3380CC4-5D6E-409C-BE32-E72D297353CC}">
                <c16:uniqueId val="{00000026-1F3D-4B31-A756-E5DA8DD7A870}"/>
              </c:ext>
            </c:extLst>
          </c:dPt>
          <c:dPt>
            <c:idx val="3"/>
            <c:marker>
              <c:symbol val="none"/>
            </c:marker>
            <c:bubble3D val="0"/>
            <c:extLst>
              <c:ext xmlns:c16="http://schemas.microsoft.com/office/drawing/2014/chart" uri="{C3380CC4-5D6E-409C-BE32-E72D297353CC}">
                <c16:uniqueId val="{00000027-1F3D-4B31-A756-E5DA8DD7A870}"/>
              </c:ext>
            </c:extLst>
          </c:dPt>
          <c:dPt>
            <c:idx val="4"/>
            <c:marker>
              <c:symbol val="none"/>
            </c:marker>
            <c:bubble3D val="0"/>
            <c:extLst>
              <c:ext xmlns:c16="http://schemas.microsoft.com/office/drawing/2014/chart" uri="{C3380CC4-5D6E-409C-BE32-E72D297353CC}">
                <c16:uniqueId val="{00000028-1F3D-4B31-A756-E5DA8DD7A870}"/>
              </c:ext>
            </c:extLst>
          </c:dPt>
          <c:dPt>
            <c:idx val="5"/>
            <c:marker>
              <c:symbol val="none"/>
            </c:marker>
            <c:bubble3D val="0"/>
            <c:extLst>
              <c:ext xmlns:c16="http://schemas.microsoft.com/office/drawing/2014/chart" uri="{C3380CC4-5D6E-409C-BE32-E72D297353CC}">
                <c16:uniqueId val="{00000029-1F3D-4B31-A756-E5DA8DD7A870}"/>
              </c:ext>
            </c:extLst>
          </c:dPt>
          <c:dPt>
            <c:idx val="6"/>
            <c:marker>
              <c:symbol val="none"/>
            </c:marker>
            <c:bubble3D val="0"/>
            <c:extLst>
              <c:ext xmlns:c16="http://schemas.microsoft.com/office/drawing/2014/chart" uri="{C3380CC4-5D6E-409C-BE32-E72D297353CC}">
                <c16:uniqueId val="{0000002A-1F3D-4B31-A756-E5DA8DD7A870}"/>
              </c:ext>
            </c:extLst>
          </c:dPt>
          <c:dPt>
            <c:idx val="7"/>
            <c:marker>
              <c:symbol val="none"/>
            </c:marker>
            <c:bubble3D val="0"/>
            <c:extLst>
              <c:ext xmlns:c16="http://schemas.microsoft.com/office/drawing/2014/chart" uri="{C3380CC4-5D6E-409C-BE32-E72D297353CC}">
                <c16:uniqueId val="{0000002B-1F3D-4B31-A756-E5DA8DD7A870}"/>
              </c:ext>
            </c:extLst>
          </c:dPt>
          <c:dPt>
            <c:idx val="8"/>
            <c:marker>
              <c:symbol val="none"/>
            </c:marker>
            <c:bubble3D val="0"/>
            <c:extLst>
              <c:ext xmlns:c16="http://schemas.microsoft.com/office/drawing/2014/chart" uri="{C3380CC4-5D6E-409C-BE32-E72D297353CC}">
                <c16:uniqueId val="{0000002C-1F3D-4B31-A756-E5DA8DD7A870}"/>
              </c:ext>
            </c:extLst>
          </c:dPt>
          <c:dPt>
            <c:idx val="9"/>
            <c:marker>
              <c:symbol val="none"/>
            </c:marker>
            <c:bubble3D val="0"/>
            <c:extLst>
              <c:ext xmlns:c16="http://schemas.microsoft.com/office/drawing/2014/chart" uri="{C3380CC4-5D6E-409C-BE32-E72D297353CC}">
                <c16:uniqueId val="{0000002D-1F3D-4B31-A756-E5DA8DD7A870}"/>
              </c:ext>
            </c:extLst>
          </c:dPt>
          <c:dPt>
            <c:idx val="10"/>
            <c:marker>
              <c:symbol val="none"/>
            </c:marker>
            <c:bubble3D val="0"/>
            <c:extLst>
              <c:ext xmlns:c16="http://schemas.microsoft.com/office/drawing/2014/chart" uri="{C3380CC4-5D6E-409C-BE32-E72D297353CC}">
                <c16:uniqueId val="{0000002E-1F3D-4B31-A756-E5DA8DD7A870}"/>
              </c:ext>
            </c:extLst>
          </c:dPt>
          <c:dPt>
            <c:idx val="11"/>
            <c:marker>
              <c:symbol val="none"/>
            </c:marker>
            <c:bubble3D val="0"/>
            <c:extLst>
              <c:ext xmlns:c16="http://schemas.microsoft.com/office/drawing/2014/chart" uri="{C3380CC4-5D6E-409C-BE32-E72D297353CC}">
                <c16:uniqueId val="{0000002F-1F3D-4B31-A756-E5DA8DD7A870}"/>
              </c:ext>
            </c:extLst>
          </c:dPt>
          <c:dPt>
            <c:idx val="12"/>
            <c:marker>
              <c:symbol val="none"/>
            </c:marker>
            <c:bubble3D val="0"/>
            <c:extLst>
              <c:ext xmlns:c16="http://schemas.microsoft.com/office/drawing/2014/chart" uri="{C3380CC4-5D6E-409C-BE32-E72D297353CC}">
                <c16:uniqueId val="{00000030-1F3D-4B31-A756-E5DA8DD7A870}"/>
              </c:ext>
            </c:extLst>
          </c:dPt>
          <c:dLbls>
            <c:spPr>
              <a:noFill/>
              <a:ln>
                <a:noFill/>
              </a:ln>
              <a:effectLst/>
            </c:spPr>
            <c:txPr>
              <a:bodyPr/>
              <a:lstStyle/>
              <a:p>
                <a:pPr>
                  <a:defRPr sz="1000"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2013-1</c:v>
                </c:pt>
                <c:pt idx="1">
                  <c:v>2</c:v>
                </c:pt>
                <c:pt idx="2">
                  <c:v>3</c:v>
                </c:pt>
                <c:pt idx="3">
                  <c:v>4</c:v>
                </c:pt>
                <c:pt idx="4">
                  <c:v>2014-1</c:v>
                </c:pt>
                <c:pt idx="5">
                  <c:v>2</c:v>
                </c:pt>
                <c:pt idx="6">
                  <c:v>3</c:v>
                </c:pt>
                <c:pt idx="7">
                  <c:v>4</c:v>
                </c:pt>
                <c:pt idx="8">
                  <c:v>2015-1</c:v>
                </c:pt>
                <c:pt idx="9">
                  <c:v>2</c:v>
                </c:pt>
                <c:pt idx="10">
                  <c:v>3</c:v>
                </c:pt>
                <c:pt idx="11">
                  <c:v>4</c:v>
                </c:pt>
                <c:pt idx="12">
                  <c:v>2016-1</c:v>
                </c:pt>
                <c:pt idx="13">
                  <c:v>2 (p)</c:v>
                </c:pt>
                <c:pt idx="14">
                  <c:v>3 (p)</c:v>
                </c:pt>
                <c:pt idx="15">
                  <c:v>4 (p)</c:v>
                </c:pt>
                <c:pt idx="16">
                  <c:v>2017-1 (p)</c:v>
                </c:pt>
              </c:strCache>
            </c:strRef>
          </c:cat>
          <c:val>
            <c:numRef>
              <c:f>Sheet1!$D$2:$D$18</c:f>
              <c:numCache>
                <c:formatCode>0.0%</c:formatCode>
                <c:ptCount val="17"/>
                <c:pt idx="0">
                  <c:v>2.1278977028841073E-2</c:v>
                </c:pt>
                <c:pt idx="1">
                  <c:v>3.6035249768595845E-2</c:v>
                </c:pt>
                <c:pt idx="2">
                  <c:v>5.1587142812855369E-2</c:v>
                </c:pt>
                <c:pt idx="3">
                  <c:v>6.4307029056359433E-2</c:v>
                </c:pt>
                <c:pt idx="4">
                  <c:v>9.8713116756914632E-2</c:v>
                </c:pt>
                <c:pt idx="5">
                  <c:v>0.10132563940728234</c:v>
                </c:pt>
                <c:pt idx="6">
                  <c:v>9.7319943325499203E-2</c:v>
                </c:pt>
                <c:pt idx="7">
                  <c:v>9.4781882767236203E-2</c:v>
                </c:pt>
                <c:pt idx="8">
                  <c:v>7.9747290747614663E-2</c:v>
                </c:pt>
                <c:pt idx="9">
                  <c:v>6.9358398430619195E-2</c:v>
                </c:pt>
                <c:pt idx="10">
                  <c:v>5.7257545121267572E-2</c:v>
                </c:pt>
                <c:pt idx="11">
                  <c:v>4.4199777159577236E-2</c:v>
                </c:pt>
                <c:pt idx="12">
                  <c:v>4.6702669257325136E-2</c:v>
                </c:pt>
                <c:pt idx="13">
                  <c:v>5.3380705893081526E-2</c:v>
                </c:pt>
                <c:pt idx="14">
                  <c:v>7.2717655502772427E-2</c:v>
                </c:pt>
                <c:pt idx="15">
                  <c:v>8.5872589270121091E-2</c:v>
                </c:pt>
                <c:pt idx="16">
                  <c:v>9.6505440772521434E-2</c:v>
                </c:pt>
              </c:numCache>
            </c:numRef>
          </c:val>
          <c:smooth val="1"/>
          <c:extLst>
            <c:ext xmlns:c16="http://schemas.microsoft.com/office/drawing/2014/chart" uri="{C3380CC4-5D6E-409C-BE32-E72D297353CC}">
              <c16:uniqueId val="{00000031-1F3D-4B31-A756-E5DA8DD7A870}"/>
            </c:ext>
          </c:extLst>
        </c:ser>
        <c:dLbls>
          <c:showLegendKey val="0"/>
          <c:showVal val="0"/>
          <c:showCatName val="0"/>
          <c:showSerName val="0"/>
          <c:showPercent val="0"/>
          <c:showBubbleSize val="0"/>
        </c:dLbls>
        <c:marker val="1"/>
        <c:smooth val="0"/>
        <c:axId val="412754728"/>
        <c:axId val="412754336"/>
      </c:lineChart>
      <c:catAx>
        <c:axId val="412753552"/>
        <c:scaling>
          <c:orientation val="minMax"/>
        </c:scaling>
        <c:delete val="0"/>
        <c:axPos val="b"/>
        <c:numFmt formatCode="General" sourceLinked="0"/>
        <c:majorTickMark val="out"/>
        <c:minorTickMark val="none"/>
        <c:tickLblPos val="nextTo"/>
        <c:txPr>
          <a:bodyPr rot="-2700000"/>
          <a:lstStyle/>
          <a:p>
            <a:pPr>
              <a:defRPr sz="1050" b="0"/>
            </a:pPr>
            <a:endParaRPr lang="en-US"/>
          </a:p>
        </c:txPr>
        <c:crossAx val="412753944"/>
        <c:crosses val="autoZero"/>
        <c:auto val="1"/>
        <c:lblAlgn val="ctr"/>
        <c:lblOffset val="100"/>
        <c:noMultiLvlLbl val="0"/>
      </c:catAx>
      <c:valAx>
        <c:axId val="412753944"/>
        <c:scaling>
          <c:orientation val="minMax"/>
          <c:max val="400"/>
          <c:min val="200"/>
        </c:scaling>
        <c:delete val="0"/>
        <c:axPos val="l"/>
        <c:numFmt formatCode="&quot;$&quot;#,##0" sourceLinked="0"/>
        <c:majorTickMark val="out"/>
        <c:minorTickMark val="none"/>
        <c:tickLblPos val="nextTo"/>
        <c:txPr>
          <a:bodyPr/>
          <a:lstStyle/>
          <a:p>
            <a:pPr>
              <a:defRPr sz="1000" b="0"/>
            </a:pPr>
            <a:endParaRPr lang="en-US"/>
          </a:p>
        </c:txPr>
        <c:crossAx val="412753552"/>
        <c:crosses val="autoZero"/>
        <c:crossBetween val="between"/>
        <c:majorUnit val="25"/>
      </c:valAx>
      <c:valAx>
        <c:axId val="412754336"/>
        <c:scaling>
          <c:orientation val="minMax"/>
          <c:max val="0.15000000000000002"/>
          <c:min val="-0.15000000000000002"/>
        </c:scaling>
        <c:delete val="0"/>
        <c:axPos val="r"/>
        <c:numFmt formatCode="0%" sourceLinked="0"/>
        <c:majorTickMark val="out"/>
        <c:minorTickMark val="none"/>
        <c:tickLblPos val="nextTo"/>
        <c:txPr>
          <a:bodyPr/>
          <a:lstStyle/>
          <a:p>
            <a:pPr>
              <a:defRPr sz="1000" b="0"/>
            </a:pPr>
            <a:endParaRPr lang="en-US"/>
          </a:p>
        </c:txPr>
        <c:crossAx val="412754728"/>
        <c:crosses val="max"/>
        <c:crossBetween val="between"/>
      </c:valAx>
      <c:catAx>
        <c:axId val="412754728"/>
        <c:scaling>
          <c:orientation val="minMax"/>
        </c:scaling>
        <c:delete val="1"/>
        <c:axPos val="b"/>
        <c:numFmt formatCode="General" sourceLinked="1"/>
        <c:majorTickMark val="out"/>
        <c:minorTickMark val="none"/>
        <c:tickLblPos val="nextTo"/>
        <c:crossAx val="412754336"/>
        <c:crosses val="autoZero"/>
        <c:auto val="1"/>
        <c:lblAlgn val="ctr"/>
        <c:lblOffset val="100"/>
        <c:noMultiLvlLbl val="0"/>
      </c:catAx>
    </c:plotArea>
    <c:legend>
      <c:legendPos val="b"/>
      <c:legendEntry>
        <c:idx val="0"/>
        <c:delete val="1"/>
      </c:legendEntry>
      <c:layout>
        <c:manualLayout>
          <c:xMode val="edge"/>
          <c:yMode val="edge"/>
          <c:x val="6.5118839311752705E-2"/>
          <c:y val="0.92611929557192452"/>
          <c:w val="0.88544497909983477"/>
          <c:h val="6.3396885433577937E-2"/>
        </c:manualLayout>
      </c:layout>
      <c:overlay val="0"/>
      <c:txPr>
        <a:bodyPr/>
        <a:lstStyle/>
        <a:p>
          <a:pPr>
            <a:defRPr sz="1400"/>
          </a:pPr>
          <a:endParaRPr lang="en-US"/>
        </a:p>
      </c:txPr>
    </c:legend>
    <c:plotVisOnly val="1"/>
    <c:dispBlanksAs val="gap"/>
    <c:showDLblsOverMax val="0"/>
  </c:chart>
  <c:txPr>
    <a:bodyPr/>
    <a:lstStyle/>
    <a:p>
      <a:pPr>
        <a:defRPr sz="1800">
          <a:solidFill>
            <a:schemeClr val="accent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JCHS1</c:v>
                </c:pt>
              </c:strCache>
            </c:strRef>
          </c:tx>
          <c:spPr>
            <a:solidFill>
              <a:schemeClr val="accent3">
                <a:lumMod val="50000"/>
              </a:schemeClr>
            </a:solidFill>
          </c:spPr>
          <c:invertIfNegative val="0"/>
          <c:dPt>
            <c:idx val="4"/>
            <c:invertIfNegative val="0"/>
            <c:bubble3D val="0"/>
            <c:extLst>
              <c:ext xmlns:c16="http://schemas.microsoft.com/office/drawing/2014/chart" uri="{C3380CC4-5D6E-409C-BE32-E72D297353CC}">
                <c16:uniqueId val="{00000000-AA13-4BD1-9813-420692457299}"/>
              </c:ext>
            </c:extLst>
          </c:dPt>
          <c:dPt>
            <c:idx val="5"/>
            <c:invertIfNegative val="0"/>
            <c:bubble3D val="0"/>
            <c:extLst>
              <c:ext xmlns:c16="http://schemas.microsoft.com/office/drawing/2014/chart" uri="{C3380CC4-5D6E-409C-BE32-E72D297353CC}">
                <c16:uniqueId val="{00000001-AA13-4BD1-9813-420692457299}"/>
              </c:ext>
            </c:extLst>
          </c:dPt>
          <c:dPt>
            <c:idx val="6"/>
            <c:invertIfNegative val="0"/>
            <c:bubble3D val="0"/>
            <c:extLst>
              <c:ext xmlns:c16="http://schemas.microsoft.com/office/drawing/2014/chart" uri="{C3380CC4-5D6E-409C-BE32-E72D297353CC}">
                <c16:uniqueId val="{00000002-AA13-4BD1-9813-420692457299}"/>
              </c:ext>
            </c:extLst>
          </c:dPt>
          <c:dPt>
            <c:idx val="7"/>
            <c:invertIfNegative val="0"/>
            <c:bubble3D val="0"/>
            <c:extLst>
              <c:ext xmlns:c16="http://schemas.microsoft.com/office/drawing/2014/chart" uri="{C3380CC4-5D6E-409C-BE32-E72D297353CC}">
                <c16:uniqueId val="{00000003-AA13-4BD1-9813-420692457299}"/>
              </c:ext>
            </c:extLst>
          </c:dPt>
          <c:dPt>
            <c:idx val="8"/>
            <c:invertIfNegative val="0"/>
            <c:bubble3D val="0"/>
            <c:extLst>
              <c:ext xmlns:c16="http://schemas.microsoft.com/office/drawing/2014/chart" uri="{C3380CC4-5D6E-409C-BE32-E72D297353CC}">
                <c16:uniqueId val="{00000004-AA13-4BD1-9813-420692457299}"/>
              </c:ext>
            </c:extLst>
          </c:dPt>
          <c:dPt>
            <c:idx val="9"/>
            <c:invertIfNegative val="0"/>
            <c:bubble3D val="0"/>
            <c:extLst>
              <c:ext xmlns:c16="http://schemas.microsoft.com/office/drawing/2014/chart" uri="{C3380CC4-5D6E-409C-BE32-E72D297353CC}">
                <c16:uniqueId val="{00000005-AA13-4BD1-9813-420692457299}"/>
              </c:ext>
            </c:extLst>
          </c:dPt>
          <c:dPt>
            <c:idx val="10"/>
            <c:invertIfNegative val="0"/>
            <c:bubble3D val="0"/>
            <c:extLst>
              <c:ext xmlns:c16="http://schemas.microsoft.com/office/drawing/2014/chart" uri="{C3380CC4-5D6E-409C-BE32-E72D297353CC}">
                <c16:uniqueId val="{00000006-AA13-4BD1-9813-420692457299}"/>
              </c:ext>
            </c:extLst>
          </c:dPt>
          <c:dPt>
            <c:idx val="11"/>
            <c:invertIfNegative val="0"/>
            <c:bubble3D val="0"/>
            <c:extLst>
              <c:ext xmlns:c16="http://schemas.microsoft.com/office/drawing/2014/chart" uri="{C3380CC4-5D6E-409C-BE32-E72D297353CC}">
                <c16:uniqueId val="{00000007-AA13-4BD1-9813-420692457299}"/>
              </c:ext>
            </c:extLst>
          </c:dPt>
          <c:dPt>
            <c:idx val="12"/>
            <c:invertIfNegative val="0"/>
            <c:bubble3D val="0"/>
            <c:extLst>
              <c:ext xmlns:c16="http://schemas.microsoft.com/office/drawing/2014/chart" uri="{C3380CC4-5D6E-409C-BE32-E72D297353CC}">
                <c16:uniqueId val="{00000008-AA13-4BD1-9813-420692457299}"/>
              </c:ext>
            </c:extLst>
          </c:dPt>
          <c:dPt>
            <c:idx val="13"/>
            <c:invertIfNegative val="0"/>
            <c:bubble3D val="0"/>
            <c:spPr>
              <a:solidFill>
                <a:schemeClr val="accent3"/>
              </a:solidFill>
            </c:spPr>
            <c:extLst>
              <c:ext xmlns:c16="http://schemas.microsoft.com/office/drawing/2014/chart" uri="{C3380CC4-5D6E-409C-BE32-E72D297353CC}">
                <c16:uniqueId val="{0000000A-AA13-4BD1-9813-420692457299}"/>
              </c:ext>
            </c:extLst>
          </c:dPt>
          <c:dPt>
            <c:idx val="14"/>
            <c:invertIfNegative val="0"/>
            <c:bubble3D val="0"/>
            <c:spPr>
              <a:solidFill>
                <a:schemeClr val="accent3"/>
              </a:solidFill>
            </c:spPr>
            <c:extLst>
              <c:ext xmlns:c16="http://schemas.microsoft.com/office/drawing/2014/chart" uri="{C3380CC4-5D6E-409C-BE32-E72D297353CC}">
                <c16:uniqueId val="{0000000C-AA13-4BD1-9813-420692457299}"/>
              </c:ext>
            </c:extLst>
          </c:dPt>
          <c:dPt>
            <c:idx val="15"/>
            <c:invertIfNegative val="0"/>
            <c:bubble3D val="0"/>
            <c:spPr>
              <a:solidFill>
                <a:schemeClr val="accent3"/>
              </a:solidFill>
            </c:spPr>
            <c:extLst>
              <c:ext xmlns:c16="http://schemas.microsoft.com/office/drawing/2014/chart" uri="{C3380CC4-5D6E-409C-BE32-E72D297353CC}">
                <c16:uniqueId val="{0000000E-AA13-4BD1-9813-420692457299}"/>
              </c:ext>
            </c:extLst>
          </c:dPt>
          <c:dPt>
            <c:idx val="16"/>
            <c:invertIfNegative val="0"/>
            <c:bubble3D val="0"/>
            <c:spPr>
              <a:solidFill>
                <a:schemeClr val="accent3"/>
              </a:solidFill>
            </c:spPr>
            <c:extLst>
              <c:ext xmlns:c16="http://schemas.microsoft.com/office/drawing/2014/chart" uri="{C3380CC4-5D6E-409C-BE32-E72D297353CC}">
                <c16:uniqueId val="{00000010-AA13-4BD1-9813-420692457299}"/>
              </c:ext>
            </c:extLst>
          </c:dPt>
          <c:dLbls>
            <c:numFmt formatCode="#,##0.0" sourceLinked="0"/>
            <c:spPr>
              <a:noFill/>
              <a:ln>
                <a:noFill/>
              </a:ln>
              <a:effectLst/>
            </c:spPr>
            <c:txPr>
              <a:bodyPr/>
              <a:lstStyle/>
              <a:p>
                <a:pPr>
                  <a:defRPr sz="900">
                    <a:solidFill>
                      <a:schemeClr val="accent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2</c:v>
                </c:pt>
                <c:pt idx="1">
                  <c:v>3</c:v>
                </c:pt>
                <c:pt idx="2">
                  <c:v>4</c:v>
                </c:pt>
                <c:pt idx="3">
                  <c:v>2014-1</c:v>
                </c:pt>
                <c:pt idx="4">
                  <c:v>2</c:v>
                </c:pt>
                <c:pt idx="5">
                  <c:v>3</c:v>
                </c:pt>
                <c:pt idx="6">
                  <c:v>4</c:v>
                </c:pt>
                <c:pt idx="7">
                  <c:v>2015-1</c:v>
                </c:pt>
                <c:pt idx="8">
                  <c:v>2</c:v>
                </c:pt>
                <c:pt idx="9">
                  <c:v>3</c:v>
                </c:pt>
                <c:pt idx="10">
                  <c:v>4</c:v>
                </c:pt>
                <c:pt idx="11">
                  <c:v>2016-1</c:v>
                </c:pt>
                <c:pt idx="12">
                  <c:v>2</c:v>
                </c:pt>
                <c:pt idx="13">
                  <c:v>3 (p)</c:v>
                </c:pt>
                <c:pt idx="14">
                  <c:v>4 (p)</c:v>
                </c:pt>
                <c:pt idx="15">
                  <c:v>2017-1 (p)</c:v>
                </c:pt>
                <c:pt idx="16">
                  <c:v>2 (p)</c:v>
                </c:pt>
              </c:strCache>
            </c:strRef>
          </c:cat>
          <c:val>
            <c:numRef>
              <c:f>Sheet1!$B$2:$B$18</c:f>
              <c:numCache>
                <c:formatCode>"$"#,##0.0</c:formatCode>
                <c:ptCount val="17"/>
                <c:pt idx="0">
                  <c:v>241.62237120409583</c:v>
                </c:pt>
                <c:pt idx="1">
                  <c:v>246.03527354877954</c:v>
                </c:pt>
                <c:pt idx="2">
                  <c:v>249.65917956546838</c:v>
                </c:pt>
                <c:pt idx="3">
                  <c:v>256.87957334732806</c:v>
                </c:pt>
                <c:pt idx="4">
                  <c:v>262.96023426655603</c:v>
                </c:pt>
                <c:pt idx="5">
                  <c:v>269.38126812387361</c:v>
                </c:pt>
                <c:pt idx="6">
                  <c:v>272.61277283167055</c:v>
                </c:pt>
                <c:pt idx="7">
                  <c:v>277.15298747619693</c:v>
                </c:pt>
                <c:pt idx="8">
                  <c:v>281.39714840674708</c:v>
                </c:pt>
                <c:pt idx="9">
                  <c:v>285.23842363465445</c:v>
                </c:pt>
                <c:pt idx="10">
                  <c:v>285.66442909487603</c:v>
                </c:pt>
                <c:pt idx="11">
                  <c:v>291.17351731547166</c:v>
                </c:pt>
                <c:pt idx="12">
                  <c:v>297.32711223382199</c:v>
                </c:pt>
                <c:pt idx="13">
                  <c:v>302.9068275158985</c:v>
                </c:pt>
                <c:pt idx="14">
                  <c:v>307.67737348737876</c:v>
                </c:pt>
                <c:pt idx="15">
                  <c:v>314.50897091593157</c:v>
                </c:pt>
                <c:pt idx="16">
                  <c:v>320.8399534932766</c:v>
                </c:pt>
              </c:numCache>
            </c:numRef>
          </c:val>
          <c:extLst>
            <c:ext xmlns:c16="http://schemas.microsoft.com/office/drawing/2014/chart" uri="{C3380CC4-5D6E-409C-BE32-E72D297353CC}">
              <c16:uniqueId val="{00000011-AA13-4BD1-9813-420692457299}"/>
            </c:ext>
          </c:extLst>
        </c:ser>
        <c:dLbls>
          <c:showLegendKey val="0"/>
          <c:showVal val="0"/>
          <c:showCatName val="0"/>
          <c:showSerName val="0"/>
          <c:showPercent val="0"/>
          <c:showBubbleSize val="0"/>
        </c:dLbls>
        <c:gapWidth val="70"/>
        <c:axId val="412740616"/>
        <c:axId val="412740224"/>
      </c:barChart>
      <c:lineChart>
        <c:grouping val="standard"/>
        <c:varyColors val="0"/>
        <c:ser>
          <c:idx val="1"/>
          <c:order val="1"/>
          <c:tx>
            <c:strRef>
              <c:f>Sheet1!$C$1</c:f>
              <c:strCache>
                <c:ptCount val="1"/>
                <c:pt idx="0">
                  <c:v>Historical Estimates</c:v>
                </c:pt>
              </c:strCache>
            </c:strRef>
          </c:tx>
          <c:marker>
            <c:symbol val="circle"/>
            <c:size val="7"/>
          </c:marker>
          <c:dPt>
            <c:idx val="0"/>
            <c:bubble3D val="0"/>
            <c:extLst>
              <c:ext xmlns:c16="http://schemas.microsoft.com/office/drawing/2014/chart" uri="{C3380CC4-5D6E-409C-BE32-E72D297353CC}">
                <c16:uniqueId val="{00000012-AA13-4BD1-9813-420692457299}"/>
              </c:ext>
            </c:extLst>
          </c:dPt>
          <c:dPt>
            <c:idx val="1"/>
            <c:bubble3D val="0"/>
            <c:extLst>
              <c:ext xmlns:c16="http://schemas.microsoft.com/office/drawing/2014/chart" uri="{C3380CC4-5D6E-409C-BE32-E72D297353CC}">
                <c16:uniqueId val="{00000013-AA13-4BD1-9813-420692457299}"/>
              </c:ext>
            </c:extLst>
          </c:dPt>
          <c:dPt>
            <c:idx val="2"/>
            <c:bubble3D val="0"/>
            <c:extLst>
              <c:ext xmlns:c16="http://schemas.microsoft.com/office/drawing/2014/chart" uri="{C3380CC4-5D6E-409C-BE32-E72D297353CC}">
                <c16:uniqueId val="{00000014-AA13-4BD1-9813-420692457299}"/>
              </c:ext>
            </c:extLst>
          </c:dPt>
          <c:dPt>
            <c:idx val="3"/>
            <c:bubble3D val="0"/>
            <c:extLst>
              <c:ext xmlns:c16="http://schemas.microsoft.com/office/drawing/2014/chart" uri="{C3380CC4-5D6E-409C-BE32-E72D297353CC}">
                <c16:uniqueId val="{00000015-AA13-4BD1-9813-420692457299}"/>
              </c:ext>
            </c:extLst>
          </c:dPt>
          <c:dPt>
            <c:idx val="4"/>
            <c:bubble3D val="0"/>
            <c:extLst>
              <c:ext xmlns:c16="http://schemas.microsoft.com/office/drawing/2014/chart" uri="{C3380CC4-5D6E-409C-BE32-E72D297353CC}">
                <c16:uniqueId val="{00000016-AA13-4BD1-9813-420692457299}"/>
              </c:ext>
            </c:extLst>
          </c:dPt>
          <c:dPt>
            <c:idx val="5"/>
            <c:bubble3D val="0"/>
            <c:extLst>
              <c:ext xmlns:c16="http://schemas.microsoft.com/office/drawing/2014/chart" uri="{C3380CC4-5D6E-409C-BE32-E72D297353CC}">
                <c16:uniqueId val="{00000017-AA13-4BD1-9813-420692457299}"/>
              </c:ext>
            </c:extLst>
          </c:dPt>
          <c:dPt>
            <c:idx val="6"/>
            <c:bubble3D val="0"/>
            <c:extLst>
              <c:ext xmlns:c16="http://schemas.microsoft.com/office/drawing/2014/chart" uri="{C3380CC4-5D6E-409C-BE32-E72D297353CC}">
                <c16:uniqueId val="{00000018-AA13-4BD1-9813-420692457299}"/>
              </c:ext>
            </c:extLst>
          </c:dPt>
          <c:dPt>
            <c:idx val="7"/>
            <c:bubble3D val="0"/>
            <c:extLst>
              <c:ext xmlns:c16="http://schemas.microsoft.com/office/drawing/2014/chart" uri="{C3380CC4-5D6E-409C-BE32-E72D297353CC}">
                <c16:uniqueId val="{00000019-AA13-4BD1-9813-420692457299}"/>
              </c:ext>
            </c:extLst>
          </c:dPt>
          <c:dPt>
            <c:idx val="8"/>
            <c:bubble3D val="0"/>
            <c:extLst>
              <c:ext xmlns:c16="http://schemas.microsoft.com/office/drawing/2014/chart" uri="{C3380CC4-5D6E-409C-BE32-E72D297353CC}">
                <c16:uniqueId val="{0000001A-AA13-4BD1-9813-420692457299}"/>
              </c:ext>
            </c:extLst>
          </c:dPt>
          <c:dPt>
            <c:idx val="9"/>
            <c:bubble3D val="0"/>
            <c:extLst>
              <c:ext xmlns:c16="http://schemas.microsoft.com/office/drawing/2014/chart" uri="{C3380CC4-5D6E-409C-BE32-E72D297353CC}">
                <c16:uniqueId val="{0000001B-AA13-4BD1-9813-420692457299}"/>
              </c:ext>
            </c:extLst>
          </c:dPt>
          <c:dPt>
            <c:idx val="10"/>
            <c:bubble3D val="0"/>
            <c:extLst>
              <c:ext xmlns:c16="http://schemas.microsoft.com/office/drawing/2014/chart" uri="{C3380CC4-5D6E-409C-BE32-E72D297353CC}">
                <c16:uniqueId val="{0000001C-AA13-4BD1-9813-420692457299}"/>
              </c:ext>
            </c:extLst>
          </c:dPt>
          <c:dPt>
            <c:idx val="11"/>
            <c:bubble3D val="0"/>
            <c:extLst>
              <c:ext xmlns:c16="http://schemas.microsoft.com/office/drawing/2014/chart" uri="{C3380CC4-5D6E-409C-BE32-E72D297353CC}">
                <c16:uniqueId val="{0000001D-AA13-4BD1-9813-420692457299}"/>
              </c:ext>
            </c:extLst>
          </c:dPt>
          <c:dPt>
            <c:idx val="12"/>
            <c:bubble3D val="0"/>
            <c:extLst>
              <c:ext xmlns:c16="http://schemas.microsoft.com/office/drawing/2014/chart" uri="{C3380CC4-5D6E-409C-BE32-E72D297353CC}">
                <c16:uniqueId val="{0000001E-AA13-4BD1-9813-420692457299}"/>
              </c:ext>
            </c:extLst>
          </c:dPt>
          <c:dPt>
            <c:idx val="13"/>
            <c:marker>
              <c:symbol val="none"/>
            </c:marker>
            <c:bubble3D val="0"/>
            <c:extLst>
              <c:ext xmlns:c16="http://schemas.microsoft.com/office/drawing/2014/chart" uri="{C3380CC4-5D6E-409C-BE32-E72D297353CC}">
                <c16:uniqueId val="{0000001F-AA13-4BD1-9813-420692457299}"/>
              </c:ext>
            </c:extLst>
          </c:dPt>
          <c:dPt>
            <c:idx val="14"/>
            <c:marker>
              <c:symbol val="none"/>
            </c:marker>
            <c:bubble3D val="0"/>
            <c:extLst>
              <c:ext xmlns:c16="http://schemas.microsoft.com/office/drawing/2014/chart" uri="{C3380CC4-5D6E-409C-BE32-E72D297353CC}">
                <c16:uniqueId val="{00000020-AA13-4BD1-9813-420692457299}"/>
              </c:ext>
            </c:extLst>
          </c:dPt>
          <c:dPt>
            <c:idx val="15"/>
            <c:marker>
              <c:symbol val="none"/>
            </c:marker>
            <c:bubble3D val="0"/>
            <c:extLst>
              <c:ext xmlns:c16="http://schemas.microsoft.com/office/drawing/2014/chart" uri="{C3380CC4-5D6E-409C-BE32-E72D297353CC}">
                <c16:uniqueId val="{00000021-AA13-4BD1-9813-420692457299}"/>
              </c:ext>
            </c:extLst>
          </c:dPt>
          <c:dPt>
            <c:idx val="16"/>
            <c:marker>
              <c:symbol val="none"/>
            </c:marker>
            <c:bubble3D val="0"/>
            <c:extLst>
              <c:ext xmlns:c16="http://schemas.microsoft.com/office/drawing/2014/chart" uri="{C3380CC4-5D6E-409C-BE32-E72D297353CC}">
                <c16:uniqueId val="{00000022-AA13-4BD1-9813-420692457299}"/>
              </c:ext>
            </c:extLst>
          </c:dPt>
          <c:cat>
            <c:strRef>
              <c:f>Sheet1!$A$2:$A$18</c:f>
              <c:strCache>
                <c:ptCount val="17"/>
                <c:pt idx="0">
                  <c:v>2</c:v>
                </c:pt>
                <c:pt idx="1">
                  <c:v>3</c:v>
                </c:pt>
                <c:pt idx="2">
                  <c:v>4</c:v>
                </c:pt>
                <c:pt idx="3">
                  <c:v>2014-1</c:v>
                </c:pt>
                <c:pt idx="4">
                  <c:v>2</c:v>
                </c:pt>
                <c:pt idx="5">
                  <c:v>3</c:v>
                </c:pt>
                <c:pt idx="6">
                  <c:v>4</c:v>
                </c:pt>
                <c:pt idx="7">
                  <c:v>2015-1</c:v>
                </c:pt>
                <c:pt idx="8">
                  <c:v>2</c:v>
                </c:pt>
                <c:pt idx="9">
                  <c:v>3</c:v>
                </c:pt>
                <c:pt idx="10">
                  <c:v>4</c:v>
                </c:pt>
                <c:pt idx="11">
                  <c:v>2016-1</c:v>
                </c:pt>
                <c:pt idx="12">
                  <c:v>2</c:v>
                </c:pt>
                <c:pt idx="13">
                  <c:v>3 (p)</c:v>
                </c:pt>
                <c:pt idx="14">
                  <c:v>4 (p)</c:v>
                </c:pt>
                <c:pt idx="15">
                  <c:v>2017-1 (p)</c:v>
                </c:pt>
                <c:pt idx="16">
                  <c:v>2 (p)</c:v>
                </c:pt>
              </c:strCache>
            </c:strRef>
          </c:cat>
          <c:val>
            <c:numRef>
              <c:f>Sheet1!$C$2:$C$18</c:f>
              <c:numCache>
                <c:formatCode>0.0%</c:formatCode>
                <c:ptCount val="17"/>
                <c:pt idx="0">
                  <c:v>3.6035249768595845E-2</c:v>
                </c:pt>
                <c:pt idx="1">
                  <c:v>5.1587142812855369E-2</c:v>
                </c:pt>
                <c:pt idx="2">
                  <c:v>6.4307029056359433E-2</c:v>
                </c:pt>
                <c:pt idx="3">
                  <c:v>8.1732773782617674E-2</c:v>
                </c:pt>
                <c:pt idx="4">
                  <c:v>8.8310792399418747E-2</c:v>
                </c:pt>
                <c:pt idx="5">
                  <c:v>9.4888811016219821E-2</c:v>
                </c:pt>
                <c:pt idx="6">
                  <c:v>9.1939712796272444E-2</c:v>
                </c:pt>
                <c:pt idx="7">
                  <c:v>7.892186157385539E-2</c:v>
                </c:pt>
                <c:pt idx="8">
                  <c:v>7.0112936245341206E-2</c:v>
                </c:pt>
                <c:pt idx="9">
                  <c:v>5.8865100833547901E-2</c:v>
                </c:pt>
                <c:pt idx="10">
                  <c:v>4.7876172960041208E-2</c:v>
                </c:pt>
                <c:pt idx="11">
                  <c:v>5.0587691537977264E-2</c:v>
                </c:pt>
                <c:pt idx="12">
                  <c:v>5.6610253221361262E-2</c:v>
                </c:pt>
                <c:pt idx="13">
                  <c:v>6.1942580021668192E-2</c:v>
                </c:pt>
                <c:pt idx="14">
                  <c:v>7.7058751984804275E-2</c:v>
                </c:pt>
                <c:pt idx="15">
                  <c:v>8.0142774712499421E-2</c:v>
                </c:pt>
                <c:pt idx="16">
                  <c:v>7.9080717136094103E-2</c:v>
                </c:pt>
              </c:numCache>
            </c:numRef>
          </c:val>
          <c:smooth val="1"/>
          <c:extLst>
            <c:ext xmlns:c16="http://schemas.microsoft.com/office/drawing/2014/chart" uri="{C3380CC4-5D6E-409C-BE32-E72D297353CC}">
              <c16:uniqueId val="{00000023-AA13-4BD1-9813-420692457299}"/>
            </c:ext>
          </c:extLst>
        </c:ser>
        <c:ser>
          <c:idx val="2"/>
          <c:order val="2"/>
          <c:tx>
            <c:strRef>
              <c:f>Sheet1!$D$1</c:f>
              <c:strCache>
                <c:ptCount val="1"/>
                <c:pt idx="0">
                  <c:v>LIRA Projections</c:v>
                </c:pt>
              </c:strCache>
            </c:strRef>
          </c:tx>
          <c:spPr>
            <a:ln>
              <a:solidFill>
                <a:schemeClr val="accent2"/>
              </a:solidFill>
            </a:ln>
          </c:spPr>
          <c:marker>
            <c:symbol val="triangle"/>
            <c:size val="7"/>
            <c:spPr>
              <a:solidFill>
                <a:schemeClr val="accent2"/>
              </a:solidFill>
              <a:ln>
                <a:solidFill>
                  <a:schemeClr val="accent2"/>
                </a:solidFill>
              </a:ln>
            </c:spPr>
          </c:marker>
          <c:dPt>
            <c:idx val="0"/>
            <c:marker>
              <c:symbol val="none"/>
            </c:marker>
            <c:bubble3D val="0"/>
            <c:extLst>
              <c:ext xmlns:c16="http://schemas.microsoft.com/office/drawing/2014/chart" uri="{C3380CC4-5D6E-409C-BE32-E72D297353CC}">
                <c16:uniqueId val="{00000024-AA13-4BD1-9813-420692457299}"/>
              </c:ext>
            </c:extLst>
          </c:dPt>
          <c:dPt>
            <c:idx val="1"/>
            <c:marker>
              <c:symbol val="none"/>
            </c:marker>
            <c:bubble3D val="0"/>
            <c:extLst>
              <c:ext xmlns:c16="http://schemas.microsoft.com/office/drawing/2014/chart" uri="{C3380CC4-5D6E-409C-BE32-E72D297353CC}">
                <c16:uniqueId val="{00000025-AA13-4BD1-9813-420692457299}"/>
              </c:ext>
            </c:extLst>
          </c:dPt>
          <c:dPt>
            <c:idx val="2"/>
            <c:marker>
              <c:symbol val="none"/>
            </c:marker>
            <c:bubble3D val="0"/>
            <c:extLst>
              <c:ext xmlns:c16="http://schemas.microsoft.com/office/drawing/2014/chart" uri="{C3380CC4-5D6E-409C-BE32-E72D297353CC}">
                <c16:uniqueId val="{00000026-AA13-4BD1-9813-420692457299}"/>
              </c:ext>
            </c:extLst>
          </c:dPt>
          <c:dPt>
            <c:idx val="3"/>
            <c:marker>
              <c:symbol val="none"/>
            </c:marker>
            <c:bubble3D val="0"/>
            <c:extLst>
              <c:ext xmlns:c16="http://schemas.microsoft.com/office/drawing/2014/chart" uri="{C3380CC4-5D6E-409C-BE32-E72D297353CC}">
                <c16:uniqueId val="{00000027-AA13-4BD1-9813-420692457299}"/>
              </c:ext>
            </c:extLst>
          </c:dPt>
          <c:dPt>
            <c:idx val="4"/>
            <c:marker>
              <c:symbol val="none"/>
            </c:marker>
            <c:bubble3D val="0"/>
            <c:extLst>
              <c:ext xmlns:c16="http://schemas.microsoft.com/office/drawing/2014/chart" uri="{C3380CC4-5D6E-409C-BE32-E72D297353CC}">
                <c16:uniqueId val="{00000028-AA13-4BD1-9813-420692457299}"/>
              </c:ext>
            </c:extLst>
          </c:dPt>
          <c:dPt>
            <c:idx val="5"/>
            <c:marker>
              <c:symbol val="none"/>
            </c:marker>
            <c:bubble3D val="0"/>
            <c:extLst>
              <c:ext xmlns:c16="http://schemas.microsoft.com/office/drawing/2014/chart" uri="{C3380CC4-5D6E-409C-BE32-E72D297353CC}">
                <c16:uniqueId val="{00000029-AA13-4BD1-9813-420692457299}"/>
              </c:ext>
            </c:extLst>
          </c:dPt>
          <c:dPt>
            <c:idx val="6"/>
            <c:marker>
              <c:symbol val="none"/>
            </c:marker>
            <c:bubble3D val="0"/>
            <c:extLst>
              <c:ext xmlns:c16="http://schemas.microsoft.com/office/drawing/2014/chart" uri="{C3380CC4-5D6E-409C-BE32-E72D297353CC}">
                <c16:uniqueId val="{0000002A-AA13-4BD1-9813-420692457299}"/>
              </c:ext>
            </c:extLst>
          </c:dPt>
          <c:dPt>
            <c:idx val="7"/>
            <c:marker>
              <c:symbol val="none"/>
            </c:marker>
            <c:bubble3D val="0"/>
            <c:extLst>
              <c:ext xmlns:c16="http://schemas.microsoft.com/office/drawing/2014/chart" uri="{C3380CC4-5D6E-409C-BE32-E72D297353CC}">
                <c16:uniqueId val="{0000002B-AA13-4BD1-9813-420692457299}"/>
              </c:ext>
            </c:extLst>
          </c:dPt>
          <c:dPt>
            <c:idx val="8"/>
            <c:marker>
              <c:symbol val="none"/>
            </c:marker>
            <c:bubble3D val="0"/>
            <c:extLst>
              <c:ext xmlns:c16="http://schemas.microsoft.com/office/drawing/2014/chart" uri="{C3380CC4-5D6E-409C-BE32-E72D297353CC}">
                <c16:uniqueId val="{0000002C-AA13-4BD1-9813-420692457299}"/>
              </c:ext>
            </c:extLst>
          </c:dPt>
          <c:dPt>
            <c:idx val="9"/>
            <c:marker>
              <c:symbol val="none"/>
            </c:marker>
            <c:bubble3D val="0"/>
            <c:extLst>
              <c:ext xmlns:c16="http://schemas.microsoft.com/office/drawing/2014/chart" uri="{C3380CC4-5D6E-409C-BE32-E72D297353CC}">
                <c16:uniqueId val="{0000002D-AA13-4BD1-9813-420692457299}"/>
              </c:ext>
            </c:extLst>
          </c:dPt>
          <c:dPt>
            <c:idx val="10"/>
            <c:marker>
              <c:symbol val="none"/>
            </c:marker>
            <c:bubble3D val="0"/>
            <c:extLst>
              <c:ext xmlns:c16="http://schemas.microsoft.com/office/drawing/2014/chart" uri="{C3380CC4-5D6E-409C-BE32-E72D297353CC}">
                <c16:uniqueId val="{0000002E-AA13-4BD1-9813-420692457299}"/>
              </c:ext>
            </c:extLst>
          </c:dPt>
          <c:dPt>
            <c:idx val="11"/>
            <c:marker>
              <c:symbol val="none"/>
            </c:marker>
            <c:bubble3D val="0"/>
            <c:extLst>
              <c:ext xmlns:c16="http://schemas.microsoft.com/office/drawing/2014/chart" uri="{C3380CC4-5D6E-409C-BE32-E72D297353CC}">
                <c16:uniqueId val="{0000002F-AA13-4BD1-9813-420692457299}"/>
              </c:ext>
            </c:extLst>
          </c:dPt>
          <c:dPt>
            <c:idx val="12"/>
            <c:marker>
              <c:symbol val="none"/>
            </c:marker>
            <c:bubble3D val="0"/>
            <c:extLst>
              <c:ext xmlns:c16="http://schemas.microsoft.com/office/drawing/2014/chart" uri="{C3380CC4-5D6E-409C-BE32-E72D297353CC}">
                <c16:uniqueId val="{00000030-AA13-4BD1-9813-420692457299}"/>
              </c:ext>
            </c:extLst>
          </c:dPt>
          <c:dLbls>
            <c:spPr>
              <a:noFill/>
              <a:ln>
                <a:noFill/>
              </a:ln>
              <a:effectLst/>
            </c:spPr>
            <c:txPr>
              <a:bodyPr/>
              <a:lstStyle/>
              <a:p>
                <a:pPr>
                  <a:defRPr sz="1000" b="1">
                    <a:solidFill>
                      <a:schemeClr val="accent1"/>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2</c:v>
                </c:pt>
                <c:pt idx="1">
                  <c:v>3</c:v>
                </c:pt>
                <c:pt idx="2">
                  <c:v>4</c:v>
                </c:pt>
                <c:pt idx="3">
                  <c:v>2014-1</c:v>
                </c:pt>
                <c:pt idx="4">
                  <c:v>2</c:v>
                </c:pt>
                <c:pt idx="5">
                  <c:v>3</c:v>
                </c:pt>
                <c:pt idx="6">
                  <c:v>4</c:v>
                </c:pt>
                <c:pt idx="7">
                  <c:v>2015-1</c:v>
                </c:pt>
                <c:pt idx="8">
                  <c:v>2</c:v>
                </c:pt>
                <c:pt idx="9">
                  <c:v>3</c:v>
                </c:pt>
                <c:pt idx="10">
                  <c:v>4</c:v>
                </c:pt>
                <c:pt idx="11">
                  <c:v>2016-1</c:v>
                </c:pt>
                <c:pt idx="12">
                  <c:v>2</c:v>
                </c:pt>
                <c:pt idx="13">
                  <c:v>3 (p)</c:v>
                </c:pt>
                <c:pt idx="14">
                  <c:v>4 (p)</c:v>
                </c:pt>
                <c:pt idx="15">
                  <c:v>2017-1 (p)</c:v>
                </c:pt>
                <c:pt idx="16">
                  <c:v>2 (p)</c:v>
                </c:pt>
              </c:strCache>
            </c:strRef>
          </c:cat>
          <c:val>
            <c:numRef>
              <c:f>Sheet1!$D$2:$D$18</c:f>
              <c:numCache>
                <c:formatCode>0.0%</c:formatCode>
                <c:ptCount val="17"/>
                <c:pt idx="0">
                  <c:v>3.6035249768595845E-2</c:v>
                </c:pt>
                <c:pt idx="1">
                  <c:v>5.1587142812855369E-2</c:v>
                </c:pt>
                <c:pt idx="2">
                  <c:v>6.4307029056359433E-2</c:v>
                </c:pt>
                <c:pt idx="3">
                  <c:v>8.1732773782617674E-2</c:v>
                </c:pt>
                <c:pt idx="4">
                  <c:v>8.8310792399418747E-2</c:v>
                </c:pt>
                <c:pt idx="5">
                  <c:v>9.4888811016219821E-2</c:v>
                </c:pt>
                <c:pt idx="6">
                  <c:v>9.1939712796272444E-2</c:v>
                </c:pt>
                <c:pt idx="7">
                  <c:v>7.892186157385539E-2</c:v>
                </c:pt>
                <c:pt idx="8">
                  <c:v>7.0112936245341206E-2</c:v>
                </c:pt>
                <c:pt idx="9">
                  <c:v>5.8865100833547901E-2</c:v>
                </c:pt>
                <c:pt idx="10">
                  <c:v>4.7876172960041208E-2</c:v>
                </c:pt>
                <c:pt idx="11">
                  <c:v>5.0587691537977264E-2</c:v>
                </c:pt>
                <c:pt idx="12">
                  <c:v>5.6610253221361262E-2</c:v>
                </c:pt>
                <c:pt idx="13">
                  <c:v>6.1942580021668192E-2</c:v>
                </c:pt>
                <c:pt idx="14">
                  <c:v>7.7058751984804275E-2</c:v>
                </c:pt>
                <c:pt idx="15">
                  <c:v>8.0142774712499421E-2</c:v>
                </c:pt>
                <c:pt idx="16">
                  <c:v>7.9080717136094103E-2</c:v>
                </c:pt>
              </c:numCache>
            </c:numRef>
          </c:val>
          <c:smooth val="1"/>
          <c:extLst>
            <c:ext xmlns:c16="http://schemas.microsoft.com/office/drawing/2014/chart" uri="{C3380CC4-5D6E-409C-BE32-E72D297353CC}">
              <c16:uniqueId val="{00000031-AA13-4BD1-9813-420692457299}"/>
            </c:ext>
          </c:extLst>
        </c:ser>
        <c:dLbls>
          <c:showLegendKey val="0"/>
          <c:showVal val="0"/>
          <c:showCatName val="0"/>
          <c:showSerName val="0"/>
          <c:showPercent val="0"/>
          <c:showBubbleSize val="0"/>
        </c:dLbls>
        <c:marker val="1"/>
        <c:smooth val="0"/>
        <c:axId val="411596192"/>
        <c:axId val="412739048"/>
      </c:lineChart>
      <c:catAx>
        <c:axId val="412740616"/>
        <c:scaling>
          <c:orientation val="minMax"/>
        </c:scaling>
        <c:delete val="0"/>
        <c:axPos val="b"/>
        <c:numFmt formatCode="General" sourceLinked="0"/>
        <c:majorTickMark val="out"/>
        <c:minorTickMark val="none"/>
        <c:tickLblPos val="nextTo"/>
        <c:txPr>
          <a:bodyPr rot="-2700000"/>
          <a:lstStyle/>
          <a:p>
            <a:pPr>
              <a:defRPr sz="1000" b="0">
                <a:solidFill>
                  <a:schemeClr val="accent1"/>
                </a:solidFill>
              </a:defRPr>
            </a:pPr>
            <a:endParaRPr lang="en-US"/>
          </a:p>
        </c:txPr>
        <c:crossAx val="412740224"/>
        <c:crosses val="autoZero"/>
        <c:auto val="1"/>
        <c:lblAlgn val="ctr"/>
        <c:lblOffset val="100"/>
        <c:noMultiLvlLbl val="0"/>
      </c:catAx>
      <c:valAx>
        <c:axId val="412740224"/>
        <c:scaling>
          <c:orientation val="minMax"/>
          <c:max val="425"/>
          <c:min val="225"/>
        </c:scaling>
        <c:delete val="0"/>
        <c:axPos val="l"/>
        <c:numFmt formatCode="&quot;$&quot;#,##0" sourceLinked="0"/>
        <c:majorTickMark val="out"/>
        <c:minorTickMark val="none"/>
        <c:tickLblPos val="nextTo"/>
        <c:txPr>
          <a:bodyPr/>
          <a:lstStyle/>
          <a:p>
            <a:pPr>
              <a:defRPr sz="1000" b="0">
                <a:solidFill>
                  <a:schemeClr val="accent1"/>
                </a:solidFill>
              </a:defRPr>
            </a:pPr>
            <a:endParaRPr lang="en-US"/>
          </a:p>
        </c:txPr>
        <c:crossAx val="412740616"/>
        <c:crosses val="autoZero"/>
        <c:crossBetween val="between"/>
        <c:majorUnit val="25"/>
      </c:valAx>
      <c:valAx>
        <c:axId val="412739048"/>
        <c:scaling>
          <c:orientation val="minMax"/>
          <c:max val="0.15000000000000002"/>
          <c:min val="-5.000000000000001E-2"/>
        </c:scaling>
        <c:delete val="0"/>
        <c:axPos val="r"/>
        <c:numFmt formatCode="0%" sourceLinked="0"/>
        <c:majorTickMark val="out"/>
        <c:minorTickMark val="none"/>
        <c:tickLblPos val="nextTo"/>
        <c:txPr>
          <a:bodyPr/>
          <a:lstStyle/>
          <a:p>
            <a:pPr>
              <a:defRPr sz="1000" b="0">
                <a:solidFill>
                  <a:schemeClr val="accent1"/>
                </a:solidFill>
              </a:defRPr>
            </a:pPr>
            <a:endParaRPr lang="en-US"/>
          </a:p>
        </c:txPr>
        <c:crossAx val="411596192"/>
        <c:crosses val="max"/>
        <c:crossBetween val="between"/>
      </c:valAx>
      <c:catAx>
        <c:axId val="411596192"/>
        <c:scaling>
          <c:orientation val="minMax"/>
        </c:scaling>
        <c:delete val="1"/>
        <c:axPos val="b"/>
        <c:numFmt formatCode="General" sourceLinked="1"/>
        <c:majorTickMark val="out"/>
        <c:minorTickMark val="none"/>
        <c:tickLblPos val="nextTo"/>
        <c:crossAx val="412739048"/>
        <c:crosses val="autoZero"/>
        <c:auto val="1"/>
        <c:lblAlgn val="ctr"/>
        <c:lblOffset val="100"/>
        <c:noMultiLvlLbl val="0"/>
      </c:catAx>
    </c:plotArea>
    <c:legend>
      <c:legendPos val="b"/>
      <c:legendEntry>
        <c:idx val="0"/>
        <c:delete val="1"/>
      </c:legendEntry>
      <c:legendEntry>
        <c:idx val="1"/>
        <c:txPr>
          <a:bodyPr/>
          <a:lstStyle/>
          <a:p>
            <a:pPr>
              <a:defRPr sz="1400">
                <a:solidFill>
                  <a:schemeClr val="accent1"/>
                </a:solidFill>
              </a:defRPr>
            </a:pPr>
            <a:endParaRPr lang="en-US"/>
          </a:p>
        </c:txPr>
      </c:legendEntry>
      <c:legendEntry>
        <c:idx val="2"/>
        <c:txPr>
          <a:bodyPr/>
          <a:lstStyle/>
          <a:p>
            <a:pPr>
              <a:defRPr sz="1400">
                <a:solidFill>
                  <a:schemeClr val="accent1"/>
                </a:solidFill>
              </a:defRPr>
            </a:pPr>
            <a:endParaRPr lang="en-US"/>
          </a:p>
        </c:txPr>
      </c:legendEntry>
      <c:layout>
        <c:manualLayout>
          <c:xMode val="edge"/>
          <c:yMode val="edge"/>
          <c:x val="6.5118839311752705E-2"/>
          <c:y val="0.92611929557192452"/>
          <c:w val="0.88544497909983477"/>
          <c:h val="6.3396885433577937E-2"/>
        </c:manualLayout>
      </c:layout>
      <c:overlay val="0"/>
      <c:txPr>
        <a:bodyPr/>
        <a:lstStyle/>
        <a:p>
          <a:pPr>
            <a:defRPr sz="1400"/>
          </a:pPr>
          <a:endParaRPr lang="en-US"/>
        </a:p>
      </c:txPr>
    </c:legend>
    <c:plotVisOnly val="1"/>
    <c:dispBlanksAs val="gap"/>
    <c:showDLblsOverMax val="0"/>
  </c:chart>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JCHS1</c:v>
                </c:pt>
              </c:strCache>
            </c:strRef>
          </c:tx>
          <c:spPr>
            <a:solidFill>
              <a:schemeClr val="accent3">
                <a:lumMod val="50000"/>
              </a:schemeClr>
            </a:solidFill>
          </c:spPr>
          <c:invertIfNegative val="0"/>
          <c:dPt>
            <c:idx val="4"/>
            <c:invertIfNegative val="0"/>
            <c:bubble3D val="0"/>
            <c:extLst>
              <c:ext xmlns:c16="http://schemas.microsoft.com/office/drawing/2014/chart" uri="{C3380CC4-5D6E-409C-BE32-E72D297353CC}">
                <c16:uniqueId val="{00000000-8B23-4BA3-ACD5-1B6BCB83423A}"/>
              </c:ext>
            </c:extLst>
          </c:dPt>
          <c:dPt>
            <c:idx val="5"/>
            <c:invertIfNegative val="0"/>
            <c:bubble3D val="0"/>
            <c:extLst>
              <c:ext xmlns:c16="http://schemas.microsoft.com/office/drawing/2014/chart" uri="{C3380CC4-5D6E-409C-BE32-E72D297353CC}">
                <c16:uniqueId val="{00000001-8B23-4BA3-ACD5-1B6BCB83423A}"/>
              </c:ext>
            </c:extLst>
          </c:dPt>
          <c:dPt>
            <c:idx val="6"/>
            <c:invertIfNegative val="0"/>
            <c:bubble3D val="0"/>
            <c:extLst>
              <c:ext xmlns:c16="http://schemas.microsoft.com/office/drawing/2014/chart" uri="{C3380CC4-5D6E-409C-BE32-E72D297353CC}">
                <c16:uniqueId val="{00000002-8B23-4BA3-ACD5-1B6BCB83423A}"/>
              </c:ext>
            </c:extLst>
          </c:dPt>
          <c:dPt>
            <c:idx val="7"/>
            <c:invertIfNegative val="0"/>
            <c:bubble3D val="0"/>
            <c:extLst>
              <c:ext xmlns:c16="http://schemas.microsoft.com/office/drawing/2014/chart" uri="{C3380CC4-5D6E-409C-BE32-E72D297353CC}">
                <c16:uniqueId val="{00000003-8B23-4BA3-ACD5-1B6BCB83423A}"/>
              </c:ext>
            </c:extLst>
          </c:dPt>
          <c:dPt>
            <c:idx val="8"/>
            <c:invertIfNegative val="0"/>
            <c:bubble3D val="0"/>
            <c:extLst>
              <c:ext xmlns:c16="http://schemas.microsoft.com/office/drawing/2014/chart" uri="{C3380CC4-5D6E-409C-BE32-E72D297353CC}">
                <c16:uniqueId val="{00000004-8B23-4BA3-ACD5-1B6BCB83423A}"/>
              </c:ext>
            </c:extLst>
          </c:dPt>
          <c:dPt>
            <c:idx val="9"/>
            <c:invertIfNegative val="0"/>
            <c:bubble3D val="0"/>
            <c:extLst>
              <c:ext xmlns:c16="http://schemas.microsoft.com/office/drawing/2014/chart" uri="{C3380CC4-5D6E-409C-BE32-E72D297353CC}">
                <c16:uniqueId val="{00000005-8B23-4BA3-ACD5-1B6BCB83423A}"/>
              </c:ext>
            </c:extLst>
          </c:dPt>
          <c:dPt>
            <c:idx val="10"/>
            <c:invertIfNegative val="0"/>
            <c:bubble3D val="0"/>
            <c:extLst>
              <c:ext xmlns:c16="http://schemas.microsoft.com/office/drawing/2014/chart" uri="{C3380CC4-5D6E-409C-BE32-E72D297353CC}">
                <c16:uniqueId val="{00000006-8B23-4BA3-ACD5-1B6BCB83423A}"/>
              </c:ext>
            </c:extLst>
          </c:dPt>
          <c:dPt>
            <c:idx val="11"/>
            <c:invertIfNegative val="0"/>
            <c:bubble3D val="0"/>
            <c:extLst>
              <c:ext xmlns:c16="http://schemas.microsoft.com/office/drawing/2014/chart" uri="{C3380CC4-5D6E-409C-BE32-E72D297353CC}">
                <c16:uniqueId val="{00000007-8B23-4BA3-ACD5-1B6BCB83423A}"/>
              </c:ext>
            </c:extLst>
          </c:dPt>
          <c:dPt>
            <c:idx val="12"/>
            <c:invertIfNegative val="0"/>
            <c:bubble3D val="0"/>
            <c:extLst>
              <c:ext xmlns:c16="http://schemas.microsoft.com/office/drawing/2014/chart" uri="{C3380CC4-5D6E-409C-BE32-E72D297353CC}">
                <c16:uniqueId val="{00000008-8B23-4BA3-ACD5-1B6BCB83423A}"/>
              </c:ext>
            </c:extLst>
          </c:dPt>
          <c:dPt>
            <c:idx val="13"/>
            <c:invertIfNegative val="0"/>
            <c:bubble3D val="0"/>
            <c:spPr>
              <a:solidFill>
                <a:schemeClr val="accent3"/>
              </a:solidFill>
            </c:spPr>
            <c:extLst>
              <c:ext xmlns:c16="http://schemas.microsoft.com/office/drawing/2014/chart" uri="{C3380CC4-5D6E-409C-BE32-E72D297353CC}">
                <c16:uniqueId val="{0000000A-8B23-4BA3-ACD5-1B6BCB83423A}"/>
              </c:ext>
            </c:extLst>
          </c:dPt>
          <c:dPt>
            <c:idx val="14"/>
            <c:invertIfNegative val="0"/>
            <c:bubble3D val="0"/>
            <c:spPr>
              <a:solidFill>
                <a:schemeClr val="accent3"/>
              </a:solidFill>
            </c:spPr>
            <c:extLst>
              <c:ext xmlns:c16="http://schemas.microsoft.com/office/drawing/2014/chart" uri="{C3380CC4-5D6E-409C-BE32-E72D297353CC}">
                <c16:uniqueId val="{0000000C-8B23-4BA3-ACD5-1B6BCB83423A}"/>
              </c:ext>
            </c:extLst>
          </c:dPt>
          <c:dPt>
            <c:idx val="15"/>
            <c:invertIfNegative val="0"/>
            <c:bubble3D val="0"/>
            <c:spPr>
              <a:solidFill>
                <a:schemeClr val="accent3"/>
              </a:solidFill>
            </c:spPr>
            <c:extLst>
              <c:ext xmlns:c16="http://schemas.microsoft.com/office/drawing/2014/chart" uri="{C3380CC4-5D6E-409C-BE32-E72D297353CC}">
                <c16:uniqueId val="{0000000E-8B23-4BA3-ACD5-1B6BCB83423A}"/>
              </c:ext>
            </c:extLst>
          </c:dPt>
          <c:dPt>
            <c:idx val="16"/>
            <c:invertIfNegative val="0"/>
            <c:bubble3D val="0"/>
            <c:spPr>
              <a:solidFill>
                <a:schemeClr val="accent3"/>
              </a:solidFill>
            </c:spPr>
            <c:extLst>
              <c:ext xmlns:c16="http://schemas.microsoft.com/office/drawing/2014/chart" uri="{C3380CC4-5D6E-409C-BE32-E72D297353CC}">
                <c16:uniqueId val="{00000010-8B23-4BA3-ACD5-1B6BCB83423A}"/>
              </c:ext>
            </c:extLst>
          </c:dPt>
          <c:dLbls>
            <c:numFmt formatCode="#,##0.0" sourceLinked="0"/>
            <c:spPr>
              <a:noFill/>
              <a:ln>
                <a:noFill/>
              </a:ln>
              <a:effectLst/>
            </c:spPr>
            <c:txPr>
              <a:bodyPr/>
              <a:lstStyle/>
              <a:p>
                <a:pPr>
                  <a:defRPr sz="900">
                    <a:solidFill>
                      <a:schemeClr val="accent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3</c:v>
                </c:pt>
                <c:pt idx="1">
                  <c:v>4</c:v>
                </c:pt>
                <c:pt idx="2">
                  <c:v>2014-1</c:v>
                </c:pt>
                <c:pt idx="3">
                  <c:v>2</c:v>
                </c:pt>
                <c:pt idx="4">
                  <c:v>3</c:v>
                </c:pt>
                <c:pt idx="5">
                  <c:v>4</c:v>
                </c:pt>
                <c:pt idx="6">
                  <c:v>2015-1</c:v>
                </c:pt>
                <c:pt idx="7">
                  <c:v>2</c:v>
                </c:pt>
                <c:pt idx="8">
                  <c:v>3</c:v>
                </c:pt>
                <c:pt idx="9">
                  <c:v>4</c:v>
                </c:pt>
                <c:pt idx="10">
                  <c:v>2016-1</c:v>
                </c:pt>
                <c:pt idx="11">
                  <c:v>2</c:v>
                </c:pt>
                <c:pt idx="12">
                  <c:v>3</c:v>
                </c:pt>
                <c:pt idx="13">
                  <c:v>4 (p)</c:v>
                </c:pt>
                <c:pt idx="14">
                  <c:v>2017-1 (p)</c:v>
                </c:pt>
                <c:pt idx="15">
                  <c:v>2 (p)</c:v>
                </c:pt>
                <c:pt idx="16">
                  <c:v>3 (p)</c:v>
                </c:pt>
              </c:strCache>
            </c:strRef>
          </c:cat>
          <c:val>
            <c:numRef>
              <c:f>Sheet1!$B$2:$B$18</c:f>
              <c:numCache>
                <c:formatCode>"$"#,##0.0</c:formatCode>
                <c:ptCount val="17"/>
                <c:pt idx="0">
                  <c:v>245.98007103897416</c:v>
                </c:pt>
                <c:pt idx="1">
                  <c:v>249.55167569767895</c:v>
                </c:pt>
                <c:pt idx="2">
                  <c:v>256.75687341913334</c:v>
                </c:pt>
                <c:pt idx="3">
                  <c:v>262.85866029745165</c:v>
                </c:pt>
                <c:pt idx="4">
                  <c:v>269.29919894966991</c:v>
                </c:pt>
                <c:pt idx="5">
                  <c:v>272.67364874850108</c:v>
                </c:pt>
                <c:pt idx="6">
                  <c:v>277.20874833558696</c:v>
                </c:pt>
                <c:pt idx="7">
                  <c:v>281.32232613931785</c:v>
                </c:pt>
                <c:pt idx="8">
                  <c:v>285.0441936148369</c:v>
                </c:pt>
                <c:pt idx="9">
                  <c:v>285.50433429334305</c:v>
                </c:pt>
                <c:pt idx="10">
                  <c:v>291.02022277272022</c:v>
                </c:pt>
                <c:pt idx="11">
                  <c:v>297.24506833181039</c:v>
                </c:pt>
                <c:pt idx="12">
                  <c:v>303.73902936437327</c:v>
                </c:pt>
                <c:pt idx="13">
                  <c:v>304.87588333323652</c:v>
                </c:pt>
                <c:pt idx="14">
                  <c:v>313.04139009865673</c:v>
                </c:pt>
                <c:pt idx="15">
                  <c:v>322.06129573546929</c:v>
                </c:pt>
                <c:pt idx="16">
                  <c:v>326.45065488240732</c:v>
                </c:pt>
              </c:numCache>
            </c:numRef>
          </c:val>
          <c:extLst>
            <c:ext xmlns:c16="http://schemas.microsoft.com/office/drawing/2014/chart" uri="{C3380CC4-5D6E-409C-BE32-E72D297353CC}">
              <c16:uniqueId val="{00000011-8B23-4BA3-ACD5-1B6BCB83423A}"/>
            </c:ext>
          </c:extLst>
        </c:ser>
        <c:dLbls>
          <c:showLegendKey val="0"/>
          <c:showVal val="0"/>
          <c:showCatName val="0"/>
          <c:showSerName val="0"/>
          <c:showPercent val="0"/>
          <c:showBubbleSize val="0"/>
        </c:dLbls>
        <c:gapWidth val="70"/>
        <c:axId val="411591488"/>
        <c:axId val="411591096"/>
      </c:barChart>
      <c:lineChart>
        <c:grouping val="standard"/>
        <c:varyColors val="0"/>
        <c:ser>
          <c:idx val="1"/>
          <c:order val="1"/>
          <c:tx>
            <c:strRef>
              <c:f>Sheet1!$C$1</c:f>
              <c:strCache>
                <c:ptCount val="1"/>
                <c:pt idx="0">
                  <c:v>Historical Estimates</c:v>
                </c:pt>
              </c:strCache>
            </c:strRef>
          </c:tx>
          <c:marker>
            <c:symbol val="circle"/>
            <c:size val="7"/>
          </c:marker>
          <c:dPt>
            <c:idx val="0"/>
            <c:bubble3D val="0"/>
            <c:extLst>
              <c:ext xmlns:c16="http://schemas.microsoft.com/office/drawing/2014/chart" uri="{C3380CC4-5D6E-409C-BE32-E72D297353CC}">
                <c16:uniqueId val="{00000012-8B23-4BA3-ACD5-1B6BCB83423A}"/>
              </c:ext>
            </c:extLst>
          </c:dPt>
          <c:dPt>
            <c:idx val="1"/>
            <c:bubble3D val="0"/>
            <c:extLst>
              <c:ext xmlns:c16="http://schemas.microsoft.com/office/drawing/2014/chart" uri="{C3380CC4-5D6E-409C-BE32-E72D297353CC}">
                <c16:uniqueId val="{00000013-8B23-4BA3-ACD5-1B6BCB83423A}"/>
              </c:ext>
            </c:extLst>
          </c:dPt>
          <c:dPt>
            <c:idx val="2"/>
            <c:bubble3D val="0"/>
            <c:extLst>
              <c:ext xmlns:c16="http://schemas.microsoft.com/office/drawing/2014/chart" uri="{C3380CC4-5D6E-409C-BE32-E72D297353CC}">
                <c16:uniqueId val="{00000014-8B23-4BA3-ACD5-1B6BCB83423A}"/>
              </c:ext>
            </c:extLst>
          </c:dPt>
          <c:dPt>
            <c:idx val="3"/>
            <c:bubble3D val="0"/>
            <c:extLst>
              <c:ext xmlns:c16="http://schemas.microsoft.com/office/drawing/2014/chart" uri="{C3380CC4-5D6E-409C-BE32-E72D297353CC}">
                <c16:uniqueId val="{00000015-8B23-4BA3-ACD5-1B6BCB83423A}"/>
              </c:ext>
            </c:extLst>
          </c:dPt>
          <c:dPt>
            <c:idx val="4"/>
            <c:bubble3D val="0"/>
            <c:extLst>
              <c:ext xmlns:c16="http://schemas.microsoft.com/office/drawing/2014/chart" uri="{C3380CC4-5D6E-409C-BE32-E72D297353CC}">
                <c16:uniqueId val="{00000016-8B23-4BA3-ACD5-1B6BCB83423A}"/>
              </c:ext>
            </c:extLst>
          </c:dPt>
          <c:dPt>
            <c:idx val="5"/>
            <c:bubble3D val="0"/>
            <c:extLst>
              <c:ext xmlns:c16="http://schemas.microsoft.com/office/drawing/2014/chart" uri="{C3380CC4-5D6E-409C-BE32-E72D297353CC}">
                <c16:uniqueId val="{00000017-8B23-4BA3-ACD5-1B6BCB83423A}"/>
              </c:ext>
            </c:extLst>
          </c:dPt>
          <c:dPt>
            <c:idx val="6"/>
            <c:bubble3D val="0"/>
            <c:extLst>
              <c:ext xmlns:c16="http://schemas.microsoft.com/office/drawing/2014/chart" uri="{C3380CC4-5D6E-409C-BE32-E72D297353CC}">
                <c16:uniqueId val="{00000018-8B23-4BA3-ACD5-1B6BCB83423A}"/>
              </c:ext>
            </c:extLst>
          </c:dPt>
          <c:dPt>
            <c:idx val="7"/>
            <c:bubble3D val="0"/>
            <c:extLst>
              <c:ext xmlns:c16="http://schemas.microsoft.com/office/drawing/2014/chart" uri="{C3380CC4-5D6E-409C-BE32-E72D297353CC}">
                <c16:uniqueId val="{00000019-8B23-4BA3-ACD5-1B6BCB83423A}"/>
              </c:ext>
            </c:extLst>
          </c:dPt>
          <c:dPt>
            <c:idx val="8"/>
            <c:bubble3D val="0"/>
            <c:extLst>
              <c:ext xmlns:c16="http://schemas.microsoft.com/office/drawing/2014/chart" uri="{C3380CC4-5D6E-409C-BE32-E72D297353CC}">
                <c16:uniqueId val="{0000001A-8B23-4BA3-ACD5-1B6BCB83423A}"/>
              </c:ext>
            </c:extLst>
          </c:dPt>
          <c:dPt>
            <c:idx val="9"/>
            <c:bubble3D val="0"/>
            <c:extLst>
              <c:ext xmlns:c16="http://schemas.microsoft.com/office/drawing/2014/chart" uri="{C3380CC4-5D6E-409C-BE32-E72D297353CC}">
                <c16:uniqueId val="{0000001B-8B23-4BA3-ACD5-1B6BCB83423A}"/>
              </c:ext>
            </c:extLst>
          </c:dPt>
          <c:dPt>
            <c:idx val="10"/>
            <c:bubble3D val="0"/>
            <c:extLst>
              <c:ext xmlns:c16="http://schemas.microsoft.com/office/drawing/2014/chart" uri="{C3380CC4-5D6E-409C-BE32-E72D297353CC}">
                <c16:uniqueId val="{0000001C-8B23-4BA3-ACD5-1B6BCB83423A}"/>
              </c:ext>
            </c:extLst>
          </c:dPt>
          <c:dPt>
            <c:idx val="11"/>
            <c:bubble3D val="0"/>
            <c:extLst>
              <c:ext xmlns:c16="http://schemas.microsoft.com/office/drawing/2014/chart" uri="{C3380CC4-5D6E-409C-BE32-E72D297353CC}">
                <c16:uniqueId val="{0000001D-8B23-4BA3-ACD5-1B6BCB83423A}"/>
              </c:ext>
            </c:extLst>
          </c:dPt>
          <c:dPt>
            <c:idx val="12"/>
            <c:bubble3D val="0"/>
            <c:extLst>
              <c:ext xmlns:c16="http://schemas.microsoft.com/office/drawing/2014/chart" uri="{C3380CC4-5D6E-409C-BE32-E72D297353CC}">
                <c16:uniqueId val="{0000001E-8B23-4BA3-ACD5-1B6BCB83423A}"/>
              </c:ext>
            </c:extLst>
          </c:dPt>
          <c:dPt>
            <c:idx val="13"/>
            <c:marker>
              <c:symbol val="none"/>
            </c:marker>
            <c:bubble3D val="0"/>
            <c:extLst>
              <c:ext xmlns:c16="http://schemas.microsoft.com/office/drawing/2014/chart" uri="{C3380CC4-5D6E-409C-BE32-E72D297353CC}">
                <c16:uniqueId val="{0000001F-8B23-4BA3-ACD5-1B6BCB83423A}"/>
              </c:ext>
            </c:extLst>
          </c:dPt>
          <c:dPt>
            <c:idx val="14"/>
            <c:marker>
              <c:symbol val="none"/>
            </c:marker>
            <c:bubble3D val="0"/>
            <c:extLst>
              <c:ext xmlns:c16="http://schemas.microsoft.com/office/drawing/2014/chart" uri="{C3380CC4-5D6E-409C-BE32-E72D297353CC}">
                <c16:uniqueId val="{00000020-8B23-4BA3-ACD5-1B6BCB83423A}"/>
              </c:ext>
            </c:extLst>
          </c:dPt>
          <c:dPt>
            <c:idx val="15"/>
            <c:marker>
              <c:symbol val="none"/>
            </c:marker>
            <c:bubble3D val="0"/>
            <c:extLst>
              <c:ext xmlns:c16="http://schemas.microsoft.com/office/drawing/2014/chart" uri="{C3380CC4-5D6E-409C-BE32-E72D297353CC}">
                <c16:uniqueId val="{00000021-8B23-4BA3-ACD5-1B6BCB83423A}"/>
              </c:ext>
            </c:extLst>
          </c:dPt>
          <c:dPt>
            <c:idx val="16"/>
            <c:marker>
              <c:symbol val="none"/>
            </c:marker>
            <c:bubble3D val="0"/>
            <c:extLst>
              <c:ext xmlns:c16="http://schemas.microsoft.com/office/drawing/2014/chart" uri="{C3380CC4-5D6E-409C-BE32-E72D297353CC}">
                <c16:uniqueId val="{00000022-8B23-4BA3-ACD5-1B6BCB83423A}"/>
              </c:ext>
            </c:extLst>
          </c:dPt>
          <c:cat>
            <c:strRef>
              <c:f>Sheet1!$A$2:$A$18</c:f>
              <c:strCache>
                <c:ptCount val="17"/>
                <c:pt idx="0">
                  <c:v>3</c:v>
                </c:pt>
                <c:pt idx="1">
                  <c:v>4</c:v>
                </c:pt>
                <c:pt idx="2">
                  <c:v>2014-1</c:v>
                </c:pt>
                <c:pt idx="3">
                  <c:v>2</c:v>
                </c:pt>
                <c:pt idx="4">
                  <c:v>3</c:v>
                </c:pt>
                <c:pt idx="5">
                  <c:v>4</c:v>
                </c:pt>
                <c:pt idx="6">
                  <c:v>2015-1</c:v>
                </c:pt>
                <c:pt idx="7">
                  <c:v>2</c:v>
                </c:pt>
                <c:pt idx="8">
                  <c:v>3</c:v>
                </c:pt>
                <c:pt idx="9">
                  <c:v>4</c:v>
                </c:pt>
                <c:pt idx="10">
                  <c:v>2016-1</c:v>
                </c:pt>
                <c:pt idx="11">
                  <c:v>2</c:v>
                </c:pt>
                <c:pt idx="12">
                  <c:v>3</c:v>
                </c:pt>
                <c:pt idx="13">
                  <c:v>4 (p)</c:v>
                </c:pt>
                <c:pt idx="14">
                  <c:v>2017-1 (p)</c:v>
                </c:pt>
                <c:pt idx="15">
                  <c:v>2 (p)</c:v>
                </c:pt>
                <c:pt idx="16">
                  <c:v>3 (p)</c:v>
                </c:pt>
              </c:strCache>
            </c:strRef>
          </c:cat>
          <c:val>
            <c:numRef>
              <c:f>Sheet1!$C$2:$C$18</c:f>
              <c:numCache>
                <c:formatCode>0.0%</c:formatCode>
                <c:ptCount val="17"/>
                <c:pt idx="0">
                  <c:v>5.0996254304235711E-2</c:v>
                </c:pt>
                <c:pt idx="1">
                  <c:v>6.3348465969890855E-2</c:v>
                </c:pt>
                <c:pt idx="2">
                  <c:v>8.0905366064560225E-2</c:v>
                </c:pt>
                <c:pt idx="3">
                  <c:v>8.7853124483085687E-2</c:v>
                </c:pt>
                <c:pt idx="4">
                  <c:v>9.480088290161115E-2</c:v>
                </c:pt>
                <c:pt idx="5">
                  <c:v>9.2654048449802406E-2</c:v>
                </c:pt>
                <c:pt idx="6">
                  <c:v>7.9654634534623403E-2</c:v>
                </c:pt>
                <c:pt idx="7">
                  <c:v>7.024180151025905E-2</c:v>
                </c:pt>
                <c:pt idx="8">
                  <c:v>5.8466548458280476E-2</c:v>
                </c:pt>
                <c:pt idx="9">
                  <c:v>4.7055099030402836E-2</c:v>
                </c:pt>
                <c:pt idx="10">
                  <c:v>4.9823371448628251E-2</c:v>
                </c:pt>
                <c:pt idx="11">
                  <c:v>5.6599639321221806E-2</c:v>
                </c:pt>
                <c:pt idx="12">
                  <c:v>6.5585744836457183E-2</c:v>
                </c:pt>
                <c:pt idx="13">
                  <c:v>6.7850280059111423E-2</c:v>
                </c:pt>
                <c:pt idx="14">
                  <c:v>7.5668855985772887E-2</c:v>
                </c:pt>
                <c:pt idx="15">
                  <c:v>8.3487431912434351E-2</c:v>
                </c:pt>
                <c:pt idx="16">
                  <c:v>7.4773484216243302E-2</c:v>
                </c:pt>
              </c:numCache>
            </c:numRef>
          </c:val>
          <c:smooth val="1"/>
          <c:extLst>
            <c:ext xmlns:c16="http://schemas.microsoft.com/office/drawing/2014/chart" uri="{C3380CC4-5D6E-409C-BE32-E72D297353CC}">
              <c16:uniqueId val="{00000023-8B23-4BA3-ACD5-1B6BCB83423A}"/>
            </c:ext>
          </c:extLst>
        </c:ser>
        <c:ser>
          <c:idx val="2"/>
          <c:order val="2"/>
          <c:tx>
            <c:strRef>
              <c:f>Sheet1!$D$1</c:f>
              <c:strCache>
                <c:ptCount val="1"/>
                <c:pt idx="0">
                  <c:v>LIRA Projections</c:v>
                </c:pt>
              </c:strCache>
            </c:strRef>
          </c:tx>
          <c:spPr>
            <a:ln>
              <a:solidFill>
                <a:schemeClr val="accent2"/>
              </a:solidFill>
            </a:ln>
          </c:spPr>
          <c:marker>
            <c:symbol val="triangle"/>
            <c:size val="7"/>
            <c:spPr>
              <a:solidFill>
                <a:schemeClr val="accent2"/>
              </a:solidFill>
              <a:ln>
                <a:solidFill>
                  <a:schemeClr val="accent2"/>
                </a:solidFill>
              </a:ln>
            </c:spPr>
          </c:marker>
          <c:dPt>
            <c:idx val="0"/>
            <c:marker>
              <c:symbol val="none"/>
            </c:marker>
            <c:bubble3D val="0"/>
            <c:extLst>
              <c:ext xmlns:c16="http://schemas.microsoft.com/office/drawing/2014/chart" uri="{C3380CC4-5D6E-409C-BE32-E72D297353CC}">
                <c16:uniqueId val="{00000024-8B23-4BA3-ACD5-1B6BCB83423A}"/>
              </c:ext>
            </c:extLst>
          </c:dPt>
          <c:dPt>
            <c:idx val="1"/>
            <c:marker>
              <c:symbol val="none"/>
            </c:marker>
            <c:bubble3D val="0"/>
            <c:extLst>
              <c:ext xmlns:c16="http://schemas.microsoft.com/office/drawing/2014/chart" uri="{C3380CC4-5D6E-409C-BE32-E72D297353CC}">
                <c16:uniqueId val="{00000025-8B23-4BA3-ACD5-1B6BCB83423A}"/>
              </c:ext>
            </c:extLst>
          </c:dPt>
          <c:dPt>
            <c:idx val="2"/>
            <c:marker>
              <c:symbol val="none"/>
            </c:marker>
            <c:bubble3D val="0"/>
            <c:extLst>
              <c:ext xmlns:c16="http://schemas.microsoft.com/office/drawing/2014/chart" uri="{C3380CC4-5D6E-409C-BE32-E72D297353CC}">
                <c16:uniqueId val="{00000026-8B23-4BA3-ACD5-1B6BCB83423A}"/>
              </c:ext>
            </c:extLst>
          </c:dPt>
          <c:dPt>
            <c:idx val="3"/>
            <c:marker>
              <c:symbol val="none"/>
            </c:marker>
            <c:bubble3D val="0"/>
            <c:extLst>
              <c:ext xmlns:c16="http://schemas.microsoft.com/office/drawing/2014/chart" uri="{C3380CC4-5D6E-409C-BE32-E72D297353CC}">
                <c16:uniqueId val="{00000027-8B23-4BA3-ACD5-1B6BCB83423A}"/>
              </c:ext>
            </c:extLst>
          </c:dPt>
          <c:dPt>
            <c:idx val="4"/>
            <c:marker>
              <c:symbol val="none"/>
            </c:marker>
            <c:bubble3D val="0"/>
            <c:extLst>
              <c:ext xmlns:c16="http://schemas.microsoft.com/office/drawing/2014/chart" uri="{C3380CC4-5D6E-409C-BE32-E72D297353CC}">
                <c16:uniqueId val="{00000028-8B23-4BA3-ACD5-1B6BCB83423A}"/>
              </c:ext>
            </c:extLst>
          </c:dPt>
          <c:dPt>
            <c:idx val="5"/>
            <c:marker>
              <c:symbol val="none"/>
            </c:marker>
            <c:bubble3D val="0"/>
            <c:extLst>
              <c:ext xmlns:c16="http://schemas.microsoft.com/office/drawing/2014/chart" uri="{C3380CC4-5D6E-409C-BE32-E72D297353CC}">
                <c16:uniqueId val="{00000029-8B23-4BA3-ACD5-1B6BCB83423A}"/>
              </c:ext>
            </c:extLst>
          </c:dPt>
          <c:dPt>
            <c:idx val="6"/>
            <c:marker>
              <c:symbol val="none"/>
            </c:marker>
            <c:bubble3D val="0"/>
            <c:extLst>
              <c:ext xmlns:c16="http://schemas.microsoft.com/office/drawing/2014/chart" uri="{C3380CC4-5D6E-409C-BE32-E72D297353CC}">
                <c16:uniqueId val="{0000002A-8B23-4BA3-ACD5-1B6BCB83423A}"/>
              </c:ext>
            </c:extLst>
          </c:dPt>
          <c:dPt>
            <c:idx val="7"/>
            <c:marker>
              <c:symbol val="none"/>
            </c:marker>
            <c:bubble3D val="0"/>
            <c:extLst>
              <c:ext xmlns:c16="http://schemas.microsoft.com/office/drawing/2014/chart" uri="{C3380CC4-5D6E-409C-BE32-E72D297353CC}">
                <c16:uniqueId val="{0000002B-8B23-4BA3-ACD5-1B6BCB83423A}"/>
              </c:ext>
            </c:extLst>
          </c:dPt>
          <c:dPt>
            <c:idx val="8"/>
            <c:marker>
              <c:symbol val="none"/>
            </c:marker>
            <c:bubble3D val="0"/>
            <c:extLst>
              <c:ext xmlns:c16="http://schemas.microsoft.com/office/drawing/2014/chart" uri="{C3380CC4-5D6E-409C-BE32-E72D297353CC}">
                <c16:uniqueId val="{0000002C-8B23-4BA3-ACD5-1B6BCB83423A}"/>
              </c:ext>
            </c:extLst>
          </c:dPt>
          <c:dPt>
            <c:idx val="9"/>
            <c:marker>
              <c:symbol val="none"/>
            </c:marker>
            <c:bubble3D val="0"/>
            <c:extLst>
              <c:ext xmlns:c16="http://schemas.microsoft.com/office/drawing/2014/chart" uri="{C3380CC4-5D6E-409C-BE32-E72D297353CC}">
                <c16:uniqueId val="{0000002D-8B23-4BA3-ACD5-1B6BCB83423A}"/>
              </c:ext>
            </c:extLst>
          </c:dPt>
          <c:dPt>
            <c:idx val="10"/>
            <c:marker>
              <c:symbol val="none"/>
            </c:marker>
            <c:bubble3D val="0"/>
            <c:extLst>
              <c:ext xmlns:c16="http://schemas.microsoft.com/office/drawing/2014/chart" uri="{C3380CC4-5D6E-409C-BE32-E72D297353CC}">
                <c16:uniqueId val="{0000002E-8B23-4BA3-ACD5-1B6BCB83423A}"/>
              </c:ext>
            </c:extLst>
          </c:dPt>
          <c:dPt>
            <c:idx val="11"/>
            <c:marker>
              <c:symbol val="none"/>
            </c:marker>
            <c:bubble3D val="0"/>
            <c:extLst>
              <c:ext xmlns:c16="http://schemas.microsoft.com/office/drawing/2014/chart" uri="{C3380CC4-5D6E-409C-BE32-E72D297353CC}">
                <c16:uniqueId val="{0000002F-8B23-4BA3-ACD5-1B6BCB83423A}"/>
              </c:ext>
            </c:extLst>
          </c:dPt>
          <c:dPt>
            <c:idx val="12"/>
            <c:marker>
              <c:symbol val="none"/>
            </c:marker>
            <c:bubble3D val="0"/>
            <c:extLst>
              <c:ext xmlns:c16="http://schemas.microsoft.com/office/drawing/2014/chart" uri="{C3380CC4-5D6E-409C-BE32-E72D297353CC}">
                <c16:uniqueId val="{00000030-8B23-4BA3-ACD5-1B6BCB83423A}"/>
              </c:ext>
            </c:extLst>
          </c:dPt>
          <c:dLbls>
            <c:spPr>
              <a:noFill/>
              <a:ln>
                <a:noFill/>
              </a:ln>
              <a:effectLst/>
            </c:spPr>
            <c:txPr>
              <a:bodyPr/>
              <a:lstStyle/>
              <a:p>
                <a:pPr>
                  <a:defRPr sz="1000" b="1">
                    <a:solidFill>
                      <a:schemeClr val="accent1"/>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3</c:v>
                </c:pt>
                <c:pt idx="1">
                  <c:v>4</c:v>
                </c:pt>
                <c:pt idx="2">
                  <c:v>2014-1</c:v>
                </c:pt>
                <c:pt idx="3">
                  <c:v>2</c:v>
                </c:pt>
                <c:pt idx="4">
                  <c:v>3</c:v>
                </c:pt>
                <c:pt idx="5">
                  <c:v>4</c:v>
                </c:pt>
                <c:pt idx="6">
                  <c:v>2015-1</c:v>
                </c:pt>
                <c:pt idx="7">
                  <c:v>2</c:v>
                </c:pt>
                <c:pt idx="8">
                  <c:v>3</c:v>
                </c:pt>
                <c:pt idx="9">
                  <c:v>4</c:v>
                </c:pt>
                <c:pt idx="10">
                  <c:v>2016-1</c:v>
                </c:pt>
                <c:pt idx="11">
                  <c:v>2</c:v>
                </c:pt>
                <c:pt idx="12">
                  <c:v>3</c:v>
                </c:pt>
                <c:pt idx="13">
                  <c:v>4 (p)</c:v>
                </c:pt>
                <c:pt idx="14">
                  <c:v>2017-1 (p)</c:v>
                </c:pt>
                <c:pt idx="15">
                  <c:v>2 (p)</c:v>
                </c:pt>
                <c:pt idx="16">
                  <c:v>3 (p)</c:v>
                </c:pt>
              </c:strCache>
            </c:strRef>
          </c:cat>
          <c:val>
            <c:numRef>
              <c:f>Sheet1!$D$2:$D$18</c:f>
              <c:numCache>
                <c:formatCode>0.0%</c:formatCode>
                <c:ptCount val="17"/>
                <c:pt idx="0">
                  <c:v>5.0996254304235711E-2</c:v>
                </c:pt>
                <c:pt idx="1">
                  <c:v>6.3348465969890855E-2</c:v>
                </c:pt>
                <c:pt idx="2">
                  <c:v>8.0905366064560225E-2</c:v>
                </c:pt>
                <c:pt idx="3">
                  <c:v>8.7853124483085687E-2</c:v>
                </c:pt>
                <c:pt idx="4">
                  <c:v>9.480088290161115E-2</c:v>
                </c:pt>
                <c:pt idx="5">
                  <c:v>9.2654048449802406E-2</c:v>
                </c:pt>
                <c:pt idx="6">
                  <c:v>7.9654634534623403E-2</c:v>
                </c:pt>
                <c:pt idx="7">
                  <c:v>7.024180151025905E-2</c:v>
                </c:pt>
                <c:pt idx="8">
                  <c:v>5.8466548458280476E-2</c:v>
                </c:pt>
                <c:pt idx="9">
                  <c:v>4.7055099030402836E-2</c:v>
                </c:pt>
                <c:pt idx="10">
                  <c:v>4.9823371448628251E-2</c:v>
                </c:pt>
                <c:pt idx="11">
                  <c:v>5.6599639321221806E-2</c:v>
                </c:pt>
                <c:pt idx="12">
                  <c:v>6.5585744836457183E-2</c:v>
                </c:pt>
                <c:pt idx="13">
                  <c:v>6.7850280059111423E-2</c:v>
                </c:pt>
                <c:pt idx="14">
                  <c:v>7.5668855985772887E-2</c:v>
                </c:pt>
                <c:pt idx="15">
                  <c:v>8.3487431912434351E-2</c:v>
                </c:pt>
                <c:pt idx="16">
                  <c:v>7.4773484216243302E-2</c:v>
                </c:pt>
              </c:numCache>
            </c:numRef>
          </c:val>
          <c:smooth val="1"/>
          <c:extLst>
            <c:ext xmlns:c16="http://schemas.microsoft.com/office/drawing/2014/chart" uri="{C3380CC4-5D6E-409C-BE32-E72D297353CC}">
              <c16:uniqueId val="{00000031-8B23-4BA3-ACD5-1B6BCB83423A}"/>
            </c:ext>
          </c:extLst>
        </c:ser>
        <c:dLbls>
          <c:showLegendKey val="0"/>
          <c:showVal val="0"/>
          <c:showCatName val="0"/>
          <c:showSerName val="0"/>
          <c:showPercent val="0"/>
          <c:showBubbleSize val="0"/>
        </c:dLbls>
        <c:marker val="1"/>
        <c:smooth val="0"/>
        <c:axId val="411589920"/>
        <c:axId val="411590312"/>
      </c:lineChart>
      <c:catAx>
        <c:axId val="411591488"/>
        <c:scaling>
          <c:orientation val="minMax"/>
        </c:scaling>
        <c:delete val="0"/>
        <c:axPos val="b"/>
        <c:numFmt formatCode="General" sourceLinked="0"/>
        <c:majorTickMark val="out"/>
        <c:minorTickMark val="none"/>
        <c:tickLblPos val="nextTo"/>
        <c:txPr>
          <a:bodyPr rot="-2700000"/>
          <a:lstStyle/>
          <a:p>
            <a:pPr>
              <a:defRPr sz="1000" b="0">
                <a:solidFill>
                  <a:schemeClr val="accent1"/>
                </a:solidFill>
              </a:defRPr>
            </a:pPr>
            <a:endParaRPr lang="en-US"/>
          </a:p>
        </c:txPr>
        <c:crossAx val="411591096"/>
        <c:crosses val="autoZero"/>
        <c:auto val="1"/>
        <c:lblAlgn val="ctr"/>
        <c:lblOffset val="100"/>
        <c:noMultiLvlLbl val="0"/>
      </c:catAx>
      <c:valAx>
        <c:axId val="411591096"/>
        <c:scaling>
          <c:orientation val="minMax"/>
          <c:max val="425"/>
          <c:min val="225"/>
        </c:scaling>
        <c:delete val="0"/>
        <c:axPos val="l"/>
        <c:numFmt formatCode="&quot;$&quot;#,##0" sourceLinked="0"/>
        <c:majorTickMark val="out"/>
        <c:minorTickMark val="none"/>
        <c:tickLblPos val="nextTo"/>
        <c:txPr>
          <a:bodyPr/>
          <a:lstStyle/>
          <a:p>
            <a:pPr>
              <a:defRPr sz="1000" b="0">
                <a:solidFill>
                  <a:schemeClr val="accent1"/>
                </a:solidFill>
              </a:defRPr>
            </a:pPr>
            <a:endParaRPr lang="en-US"/>
          </a:p>
        </c:txPr>
        <c:crossAx val="411591488"/>
        <c:crosses val="autoZero"/>
        <c:crossBetween val="between"/>
        <c:majorUnit val="25"/>
      </c:valAx>
      <c:valAx>
        <c:axId val="411590312"/>
        <c:scaling>
          <c:orientation val="minMax"/>
          <c:max val="0.15000000000000002"/>
          <c:min val="-5.000000000000001E-2"/>
        </c:scaling>
        <c:delete val="0"/>
        <c:axPos val="r"/>
        <c:numFmt formatCode="0%" sourceLinked="0"/>
        <c:majorTickMark val="out"/>
        <c:minorTickMark val="none"/>
        <c:tickLblPos val="nextTo"/>
        <c:txPr>
          <a:bodyPr/>
          <a:lstStyle/>
          <a:p>
            <a:pPr>
              <a:defRPr sz="1000" b="0">
                <a:solidFill>
                  <a:schemeClr val="accent1"/>
                </a:solidFill>
              </a:defRPr>
            </a:pPr>
            <a:endParaRPr lang="en-US"/>
          </a:p>
        </c:txPr>
        <c:crossAx val="411589920"/>
        <c:crosses val="max"/>
        <c:crossBetween val="between"/>
      </c:valAx>
      <c:catAx>
        <c:axId val="411589920"/>
        <c:scaling>
          <c:orientation val="minMax"/>
        </c:scaling>
        <c:delete val="1"/>
        <c:axPos val="b"/>
        <c:numFmt formatCode="General" sourceLinked="1"/>
        <c:majorTickMark val="out"/>
        <c:minorTickMark val="none"/>
        <c:tickLblPos val="nextTo"/>
        <c:crossAx val="411590312"/>
        <c:crosses val="autoZero"/>
        <c:auto val="1"/>
        <c:lblAlgn val="ctr"/>
        <c:lblOffset val="100"/>
        <c:noMultiLvlLbl val="0"/>
      </c:catAx>
    </c:plotArea>
    <c:legend>
      <c:legendPos val="b"/>
      <c:legendEntry>
        <c:idx val="0"/>
        <c:delete val="1"/>
      </c:legendEntry>
      <c:layout>
        <c:manualLayout>
          <c:xMode val="edge"/>
          <c:yMode val="edge"/>
          <c:x val="6.5118839311752705E-2"/>
          <c:y val="0.92611929557192452"/>
          <c:w val="0.88544497909983477"/>
          <c:h val="6.3396885433577937E-2"/>
        </c:manualLayout>
      </c:layout>
      <c:overlay val="0"/>
      <c:txPr>
        <a:bodyPr/>
        <a:lstStyle/>
        <a:p>
          <a:pPr>
            <a:defRPr sz="1400">
              <a:solidFill>
                <a:schemeClr val="accent1"/>
              </a:solidFill>
            </a:defRPr>
          </a:pPr>
          <a:endParaRPr lang="en-US"/>
        </a:p>
      </c:txPr>
    </c:legend>
    <c:plotVisOnly val="1"/>
    <c:dispBlanksAs val="gap"/>
    <c:showDLblsOverMax val="0"/>
  </c:chart>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990418740364428E-2"/>
          <c:y val="5.128205128205128E-2"/>
          <c:w val="0.85064088900845347"/>
          <c:h val="0.7728937728937737"/>
        </c:manualLayout>
      </c:layout>
      <c:barChart>
        <c:barDir val="col"/>
        <c:grouping val="clustered"/>
        <c:varyColors val="0"/>
        <c:ser>
          <c:idx val="0"/>
          <c:order val="0"/>
          <c:tx>
            <c:strRef>
              <c:f>Sheet1!$B$1</c:f>
              <c:strCache>
                <c:ptCount val="1"/>
                <c:pt idx="0">
                  <c:v>C-50 4QTotal</c:v>
                </c:pt>
              </c:strCache>
            </c:strRef>
          </c:tx>
          <c:spPr>
            <a:solidFill>
              <a:schemeClr val="bg1">
                <a:lumMod val="75000"/>
              </a:schemeClr>
            </a:solidFill>
            <a:ln w="33507">
              <a:noFill/>
            </a:ln>
          </c:spPr>
          <c:invertIfNegative val="0"/>
          <c:dPt>
            <c:idx val="12"/>
            <c:invertIfNegative val="0"/>
            <c:bubble3D val="0"/>
            <c:extLst>
              <c:ext xmlns:c16="http://schemas.microsoft.com/office/drawing/2014/chart" uri="{C3380CC4-5D6E-409C-BE32-E72D297353CC}">
                <c16:uniqueId val="{00000000-7C22-4E1E-BA1F-337090C2FAE3}"/>
              </c:ext>
            </c:extLst>
          </c:dPt>
          <c:dPt>
            <c:idx val="13"/>
            <c:invertIfNegative val="0"/>
            <c:bubble3D val="0"/>
            <c:extLst>
              <c:ext xmlns:c16="http://schemas.microsoft.com/office/drawing/2014/chart" uri="{C3380CC4-5D6E-409C-BE32-E72D297353CC}">
                <c16:uniqueId val="{00000001-7C22-4E1E-BA1F-337090C2FAE3}"/>
              </c:ext>
            </c:extLst>
          </c:dPt>
          <c:dPt>
            <c:idx val="14"/>
            <c:invertIfNegative val="0"/>
            <c:bubble3D val="0"/>
            <c:extLst>
              <c:ext xmlns:c16="http://schemas.microsoft.com/office/drawing/2014/chart" uri="{C3380CC4-5D6E-409C-BE32-E72D297353CC}">
                <c16:uniqueId val="{00000002-7C22-4E1E-BA1F-337090C2FAE3}"/>
              </c:ext>
            </c:extLst>
          </c:dPt>
          <c:dPt>
            <c:idx val="15"/>
            <c:invertIfNegative val="0"/>
            <c:bubble3D val="0"/>
            <c:extLst>
              <c:ext xmlns:c16="http://schemas.microsoft.com/office/drawing/2014/chart" uri="{C3380CC4-5D6E-409C-BE32-E72D297353CC}">
                <c16:uniqueId val="{00000003-7C22-4E1E-BA1F-337090C2FAE3}"/>
              </c:ext>
            </c:extLst>
          </c:dPt>
          <c:dLbls>
            <c:numFmt formatCode="\$#,##0.0_);[Red]\(\$#,##0.0\)" sourceLinked="0"/>
            <c:spPr>
              <a:noFill/>
              <a:ln w="33507">
                <a:noFill/>
              </a:ln>
            </c:spPr>
            <c:txPr>
              <a:bodyPr/>
              <a:lstStyle/>
              <a:p>
                <a:pPr>
                  <a:defRPr sz="900" b="0" i="0" u="none" strike="noStrike" baseline="0">
                    <a:solidFill>
                      <a:srgbClr val="000000"/>
                    </a:solidFill>
                    <a:latin typeface="Arial"/>
                    <a:ea typeface="Arial"/>
                    <a:cs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4</c:v>
                </c:pt>
                <c:pt idx="1">
                  <c:v>2005-1</c:v>
                </c:pt>
                <c:pt idx="2">
                  <c:v>2</c:v>
                </c:pt>
                <c:pt idx="3">
                  <c:v>3</c:v>
                </c:pt>
                <c:pt idx="4">
                  <c:v>4</c:v>
                </c:pt>
                <c:pt idx="5">
                  <c:v>2006-1</c:v>
                </c:pt>
                <c:pt idx="6">
                  <c:v>2</c:v>
                </c:pt>
                <c:pt idx="7">
                  <c:v>3</c:v>
                </c:pt>
                <c:pt idx="8">
                  <c:v>4</c:v>
                </c:pt>
                <c:pt idx="9">
                  <c:v>2007-1</c:v>
                </c:pt>
                <c:pt idx="10">
                  <c:v>2</c:v>
                </c:pt>
                <c:pt idx="11">
                  <c:v>3</c:v>
                </c:pt>
                <c:pt idx="12">
                  <c:v>4</c:v>
                </c:pt>
                <c:pt idx="13">
                  <c:v>2008-1</c:v>
                </c:pt>
                <c:pt idx="14">
                  <c:v>2</c:v>
                </c:pt>
                <c:pt idx="15">
                  <c:v>3</c:v>
                </c:pt>
              </c:strCache>
            </c:strRef>
          </c:cat>
          <c:val>
            <c:numRef>
              <c:f>Sheet1!$B$2:$B$17</c:f>
              <c:numCache>
                <c:formatCode>General</c:formatCode>
                <c:ptCount val="16"/>
                <c:pt idx="0">
                  <c:v>143.4</c:v>
                </c:pt>
                <c:pt idx="1">
                  <c:v>148.69999999999999</c:v>
                </c:pt>
                <c:pt idx="2">
                  <c:v>150.80000000000001</c:v>
                </c:pt>
                <c:pt idx="3">
                  <c:v>158</c:v>
                </c:pt>
                <c:pt idx="4">
                  <c:v>166.3</c:v>
                </c:pt>
                <c:pt idx="5">
                  <c:v>170.1</c:v>
                </c:pt>
                <c:pt idx="6">
                  <c:v>178.2</c:v>
                </c:pt>
                <c:pt idx="7">
                  <c:v>181</c:v>
                </c:pt>
                <c:pt idx="8">
                  <c:v>177.7</c:v>
                </c:pt>
                <c:pt idx="9">
                  <c:v>175.4</c:v>
                </c:pt>
                <c:pt idx="10">
                  <c:v>173.7</c:v>
                </c:pt>
                <c:pt idx="11">
                  <c:v>180.2</c:v>
                </c:pt>
                <c:pt idx="12">
                  <c:v>175.6</c:v>
                </c:pt>
                <c:pt idx="13">
                  <c:v>172.6</c:v>
                </c:pt>
                <c:pt idx="14">
                  <c:v>172.2</c:v>
                </c:pt>
                <c:pt idx="15">
                  <c:v>175.6</c:v>
                </c:pt>
              </c:numCache>
            </c:numRef>
          </c:val>
          <c:extLst>
            <c:ext xmlns:c16="http://schemas.microsoft.com/office/drawing/2014/chart" uri="{C3380CC4-5D6E-409C-BE32-E72D297353CC}">
              <c16:uniqueId val="{00000004-7C22-4E1E-BA1F-337090C2FAE3}"/>
            </c:ext>
          </c:extLst>
        </c:ser>
        <c:dLbls>
          <c:showLegendKey val="0"/>
          <c:showVal val="0"/>
          <c:showCatName val="0"/>
          <c:showSerName val="0"/>
          <c:showPercent val="0"/>
          <c:showBubbleSize val="0"/>
        </c:dLbls>
        <c:gapWidth val="50"/>
        <c:axId val="329806704"/>
        <c:axId val="329805920"/>
      </c:barChart>
      <c:lineChart>
        <c:grouping val="standard"/>
        <c:varyColors val="0"/>
        <c:ser>
          <c:idx val="1"/>
          <c:order val="1"/>
          <c:tx>
            <c:strRef>
              <c:f>Sheet1!$C$1</c:f>
              <c:strCache>
                <c:ptCount val="1"/>
                <c:pt idx="0">
                  <c:v>C-50 Growth Rate/LIRA</c:v>
                </c:pt>
              </c:strCache>
            </c:strRef>
          </c:tx>
          <c:spPr>
            <a:ln w="33507">
              <a:solidFill>
                <a:srgbClr val="000000"/>
              </a:solidFill>
              <a:prstDash val="solid"/>
            </a:ln>
          </c:spPr>
          <c:marker>
            <c:symbol val="circle"/>
            <c:size val="7"/>
            <c:spPr>
              <a:solidFill>
                <a:srgbClr val="000000"/>
              </a:solidFill>
              <a:ln>
                <a:solidFill>
                  <a:srgbClr val="FFFFFF"/>
                </a:solidFill>
                <a:prstDash val="solid"/>
              </a:ln>
            </c:spPr>
          </c:marker>
          <c:dLbls>
            <c:numFmt formatCode="0.0%" sourceLinked="0"/>
            <c:spPr>
              <a:noFill/>
              <a:ln w="33507">
                <a:noFill/>
              </a:ln>
            </c:spPr>
            <c:txPr>
              <a:bodyPr/>
              <a:lstStyle/>
              <a:p>
                <a:pPr>
                  <a:defRPr sz="1000" b="1" i="0" u="none" strike="noStrike" baseline="0">
                    <a:solidFill>
                      <a:srgbClr val="000000"/>
                    </a:solidFill>
                    <a:latin typeface="Arial"/>
                    <a:ea typeface="Arial"/>
                    <a:cs typeface="Aria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4</c:v>
                </c:pt>
                <c:pt idx="1">
                  <c:v>2005-1</c:v>
                </c:pt>
                <c:pt idx="2">
                  <c:v>2</c:v>
                </c:pt>
                <c:pt idx="3">
                  <c:v>3</c:v>
                </c:pt>
                <c:pt idx="4">
                  <c:v>4</c:v>
                </c:pt>
                <c:pt idx="5">
                  <c:v>2006-1</c:v>
                </c:pt>
                <c:pt idx="6">
                  <c:v>2</c:v>
                </c:pt>
                <c:pt idx="7">
                  <c:v>3</c:v>
                </c:pt>
                <c:pt idx="8">
                  <c:v>4</c:v>
                </c:pt>
                <c:pt idx="9">
                  <c:v>2007-1</c:v>
                </c:pt>
                <c:pt idx="10">
                  <c:v>2</c:v>
                </c:pt>
                <c:pt idx="11">
                  <c:v>3</c:v>
                </c:pt>
                <c:pt idx="12">
                  <c:v>4</c:v>
                </c:pt>
                <c:pt idx="13">
                  <c:v>2008-1</c:v>
                </c:pt>
                <c:pt idx="14">
                  <c:v>2</c:v>
                </c:pt>
                <c:pt idx="15">
                  <c:v>3</c:v>
                </c:pt>
              </c:strCache>
            </c:strRef>
          </c:cat>
          <c:val>
            <c:numRef>
              <c:f>Sheet1!$C$2:$C$17</c:f>
              <c:numCache>
                <c:formatCode>General</c:formatCode>
                <c:ptCount val="16"/>
                <c:pt idx="0">
                  <c:v>0.19609233000000001</c:v>
                </c:pt>
                <c:pt idx="1">
                  <c:v>0.20369965600000001</c:v>
                </c:pt>
                <c:pt idx="2">
                  <c:v>0.18554448000000001</c:v>
                </c:pt>
                <c:pt idx="3">
                  <c:v>0.185136564</c:v>
                </c:pt>
                <c:pt idx="4">
                  <c:v>0.15939846499999999</c:v>
                </c:pt>
                <c:pt idx="5">
                  <c:v>0.14395340500000001</c:v>
                </c:pt>
                <c:pt idx="6">
                  <c:v>0.181975518</c:v>
                </c:pt>
                <c:pt idx="7">
                  <c:v>0.145777817</c:v>
                </c:pt>
                <c:pt idx="8">
                  <c:v>6.8438207000000001E-2</c:v>
                </c:pt>
                <c:pt idx="9">
                  <c:v>3.1394959E-2</c:v>
                </c:pt>
                <c:pt idx="10">
                  <c:v>-2.5458768E-2</c:v>
                </c:pt>
                <c:pt idx="11">
                  <c:v>-4.3579040000000001E-3</c:v>
                </c:pt>
                <c:pt idx="12">
                  <c:v>-1.1625055E-2</c:v>
                </c:pt>
                <c:pt idx="13">
                  <c:v>-1.6299250000000001E-2</c:v>
                </c:pt>
                <c:pt idx="14">
                  <c:v>-8.7423310000000008E-3</c:v>
                </c:pt>
                <c:pt idx="15">
                  <c:v>-2.6350709999999999E-2</c:v>
                </c:pt>
              </c:numCache>
            </c:numRef>
          </c:val>
          <c:smooth val="1"/>
          <c:extLst>
            <c:ext xmlns:c16="http://schemas.microsoft.com/office/drawing/2014/chart" uri="{C3380CC4-5D6E-409C-BE32-E72D297353CC}">
              <c16:uniqueId val="{00000005-7C22-4E1E-BA1F-337090C2FAE3}"/>
            </c:ext>
          </c:extLst>
        </c:ser>
        <c:dLbls>
          <c:showLegendKey val="0"/>
          <c:showVal val="0"/>
          <c:showCatName val="0"/>
          <c:showSerName val="0"/>
          <c:showPercent val="0"/>
          <c:showBubbleSize val="0"/>
        </c:dLbls>
        <c:marker val="1"/>
        <c:smooth val="0"/>
        <c:axId val="329807096"/>
        <c:axId val="329800824"/>
      </c:lineChart>
      <c:catAx>
        <c:axId val="329806704"/>
        <c:scaling>
          <c:orientation val="minMax"/>
        </c:scaling>
        <c:delete val="0"/>
        <c:axPos val="b"/>
        <c:numFmt formatCode="General" sourceLinked="1"/>
        <c:majorTickMark val="out"/>
        <c:minorTickMark val="none"/>
        <c:tickLblPos val="nextTo"/>
        <c:spPr>
          <a:ln w="4188">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329805920"/>
        <c:crossesAt val="50"/>
        <c:auto val="1"/>
        <c:lblAlgn val="ctr"/>
        <c:lblOffset val="100"/>
        <c:tickLblSkip val="1"/>
        <c:tickMarkSkip val="1"/>
        <c:noMultiLvlLbl val="0"/>
      </c:catAx>
      <c:valAx>
        <c:axId val="329805920"/>
        <c:scaling>
          <c:orientation val="minMax"/>
          <c:max val="190"/>
          <c:min val="100"/>
        </c:scaling>
        <c:delete val="0"/>
        <c:axPos val="l"/>
        <c:numFmt formatCode="\$#,##0_);[Red]\(\$#,##0\)" sourceLinked="0"/>
        <c:majorTickMark val="out"/>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329806704"/>
        <c:crosses val="autoZero"/>
        <c:crossBetween val="between"/>
        <c:majorUnit val="10"/>
      </c:valAx>
      <c:catAx>
        <c:axId val="329807096"/>
        <c:scaling>
          <c:orientation val="minMax"/>
        </c:scaling>
        <c:delete val="1"/>
        <c:axPos val="b"/>
        <c:numFmt formatCode="General" sourceLinked="1"/>
        <c:majorTickMark val="out"/>
        <c:minorTickMark val="none"/>
        <c:tickLblPos val="none"/>
        <c:crossAx val="329800824"/>
        <c:crosses val="autoZero"/>
        <c:auto val="1"/>
        <c:lblAlgn val="ctr"/>
        <c:lblOffset val="100"/>
        <c:noMultiLvlLbl val="0"/>
      </c:catAx>
      <c:valAx>
        <c:axId val="329800824"/>
        <c:scaling>
          <c:orientation val="minMax"/>
          <c:max val="0.35000000000000014"/>
          <c:min val="-0.05"/>
        </c:scaling>
        <c:delete val="0"/>
        <c:axPos val="r"/>
        <c:numFmt formatCode="0%" sourceLinked="0"/>
        <c:majorTickMark val="out"/>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329807096"/>
        <c:crosses val="max"/>
        <c:crossBetween val="between"/>
        <c:majorUnit val="0.05"/>
        <c:minorUnit val="2.5000000000000001E-2"/>
      </c:valAx>
      <c:spPr>
        <a:noFill/>
        <a:ln w="33507">
          <a:noFill/>
        </a:ln>
      </c:spPr>
    </c:plotArea>
    <c:plotVisOnly val="1"/>
    <c:dispBlanksAs val="gap"/>
    <c:showDLblsOverMax val="0"/>
  </c:chart>
  <c:spPr>
    <a:noFill/>
    <a:ln>
      <a:noFill/>
    </a:ln>
  </c:spPr>
  <c:txPr>
    <a:bodyPr/>
    <a:lstStyle/>
    <a:p>
      <a:pPr>
        <a:defRPr sz="1550" b="1" i="0" u="none" strike="noStrike" baseline="0">
          <a:solidFill>
            <a:srgbClr val="000000"/>
          </a:solidFill>
          <a:latin typeface="Arial"/>
          <a:ea typeface="Arial"/>
          <a:cs typeface="Arial"/>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JCHS1</c:v>
                </c:pt>
              </c:strCache>
            </c:strRef>
          </c:tx>
          <c:spPr>
            <a:solidFill>
              <a:schemeClr val="accent3">
                <a:lumMod val="50000"/>
              </a:schemeClr>
            </a:solidFill>
          </c:spPr>
          <c:invertIfNegative val="0"/>
          <c:dPt>
            <c:idx val="4"/>
            <c:invertIfNegative val="0"/>
            <c:bubble3D val="0"/>
            <c:extLst>
              <c:ext xmlns:c16="http://schemas.microsoft.com/office/drawing/2014/chart" uri="{C3380CC4-5D6E-409C-BE32-E72D297353CC}">
                <c16:uniqueId val="{00000000-F96D-43A5-BD92-85F5CBE30503}"/>
              </c:ext>
            </c:extLst>
          </c:dPt>
          <c:dPt>
            <c:idx val="5"/>
            <c:invertIfNegative val="0"/>
            <c:bubble3D val="0"/>
            <c:extLst>
              <c:ext xmlns:c16="http://schemas.microsoft.com/office/drawing/2014/chart" uri="{C3380CC4-5D6E-409C-BE32-E72D297353CC}">
                <c16:uniqueId val="{00000001-F96D-43A5-BD92-85F5CBE30503}"/>
              </c:ext>
            </c:extLst>
          </c:dPt>
          <c:dPt>
            <c:idx val="6"/>
            <c:invertIfNegative val="0"/>
            <c:bubble3D val="0"/>
            <c:extLst>
              <c:ext xmlns:c16="http://schemas.microsoft.com/office/drawing/2014/chart" uri="{C3380CC4-5D6E-409C-BE32-E72D297353CC}">
                <c16:uniqueId val="{00000002-F96D-43A5-BD92-85F5CBE30503}"/>
              </c:ext>
            </c:extLst>
          </c:dPt>
          <c:dPt>
            <c:idx val="7"/>
            <c:invertIfNegative val="0"/>
            <c:bubble3D val="0"/>
            <c:extLst>
              <c:ext xmlns:c16="http://schemas.microsoft.com/office/drawing/2014/chart" uri="{C3380CC4-5D6E-409C-BE32-E72D297353CC}">
                <c16:uniqueId val="{00000003-F96D-43A5-BD92-85F5CBE30503}"/>
              </c:ext>
            </c:extLst>
          </c:dPt>
          <c:dPt>
            <c:idx val="8"/>
            <c:invertIfNegative val="0"/>
            <c:bubble3D val="0"/>
            <c:extLst>
              <c:ext xmlns:c16="http://schemas.microsoft.com/office/drawing/2014/chart" uri="{C3380CC4-5D6E-409C-BE32-E72D297353CC}">
                <c16:uniqueId val="{00000004-F96D-43A5-BD92-85F5CBE30503}"/>
              </c:ext>
            </c:extLst>
          </c:dPt>
          <c:dPt>
            <c:idx val="9"/>
            <c:invertIfNegative val="0"/>
            <c:bubble3D val="0"/>
            <c:extLst>
              <c:ext xmlns:c16="http://schemas.microsoft.com/office/drawing/2014/chart" uri="{C3380CC4-5D6E-409C-BE32-E72D297353CC}">
                <c16:uniqueId val="{00000005-F96D-43A5-BD92-85F5CBE30503}"/>
              </c:ext>
            </c:extLst>
          </c:dPt>
          <c:dPt>
            <c:idx val="10"/>
            <c:invertIfNegative val="0"/>
            <c:bubble3D val="0"/>
            <c:extLst>
              <c:ext xmlns:c16="http://schemas.microsoft.com/office/drawing/2014/chart" uri="{C3380CC4-5D6E-409C-BE32-E72D297353CC}">
                <c16:uniqueId val="{00000006-F96D-43A5-BD92-85F5CBE30503}"/>
              </c:ext>
            </c:extLst>
          </c:dPt>
          <c:dPt>
            <c:idx val="11"/>
            <c:invertIfNegative val="0"/>
            <c:bubble3D val="0"/>
            <c:extLst>
              <c:ext xmlns:c16="http://schemas.microsoft.com/office/drawing/2014/chart" uri="{C3380CC4-5D6E-409C-BE32-E72D297353CC}">
                <c16:uniqueId val="{00000007-F96D-43A5-BD92-85F5CBE30503}"/>
              </c:ext>
            </c:extLst>
          </c:dPt>
          <c:dPt>
            <c:idx val="12"/>
            <c:invertIfNegative val="0"/>
            <c:bubble3D val="0"/>
            <c:extLst>
              <c:ext xmlns:c16="http://schemas.microsoft.com/office/drawing/2014/chart" uri="{C3380CC4-5D6E-409C-BE32-E72D297353CC}">
                <c16:uniqueId val="{00000008-F96D-43A5-BD92-85F5CBE30503}"/>
              </c:ext>
            </c:extLst>
          </c:dPt>
          <c:dPt>
            <c:idx val="13"/>
            <c:invertIfNegative val="0"/>
            <c:bubble3D val="0"/>
            <c:spPr>
              <a:solidFill>
                <a:schemeClr val="accent3"/>
              </a:solidFill>
            </c:spPr>
            <c:extLst>
              <c:ext xmlns:c16="http://schemas.microsoft.com/office/drawing/2014/chart" uri="{C3380CC4-5D6E-409C-BE32-E72D297353CC}">
                <c16:uniqueId val="{0000000A-F96D-43A5-BD92-85F5CBE30503}"/>
              </c:ext>
            </c:extLst>
          </c:dPt>
          <c:dPt>
            <c:idx val="14"/>
            <c:invertIfNegative val="0"/>
            <c:bubble3D val="0"/>
            <c:spPr>
              <a:solidFill>
                <a:schemeClr val="accent3"/>
              </a:solidFill>
            </c:spPr>
            <c:extLst>
              <c:ext xmlns:c16="http://schemas.microsoft.com/office/drawing/2014/chart" uri="{C3380CC4-5D6E-409C-BE32-E72D297353CC}">
                <c16:uniqueId val="{0000000C-F96D-43A5-BD92-85F5CBE30503}"/>
              </c:ext>
            </c:extLst>
          </c:dPt>
          <c:dPt>
            <c:idx val="15"/>
            <c:invertIfNegative val="0"/>
            <c:bubble3D val="0"/>
            <c:spPr>
              <a:solidFill>
                <a:schemeClr val="accent3"/>
              </a:solidFill>
            </c:spPr>
            <c:extLst>
              <c:ext xmlns:c16="http://schemas.microsoft.com/office/drawing/2014/chart" uri="{C3380CC4-5D6E-409C-BE32-E72D297353CC}">
                <c16:uniqueId val="{0000000E-F96D-43A5-BD92-85F5CBE30503}"/>
              </c:ext>
            </c:extLst>
          </c:dPt>
          <c:dPt>
            <c:idx val="16"/>
            <c:invertIfNegative val="0"/>
            <c:bubble3D val="0"/>
            <c:spPr>
              <a:solidFill>
                <a:schemeClr val="accent3"/>
              </a:solidFill>
            </c:spPr>
            <c:extLst>
              <c:ext xmlns:c16="http://schemas.microsoft.com/office/drawing/2014/chart" uri="{C3380CC4-5D6E-409C-BE32-E72D297353CC}">
                <c16:uniqueId val="{00000010-F96D-43A5-BD92-85F5CBE30503}"/>
              </c:ext>
            </c:extLst>
          </c:dPt>
          <c:dLbls>
            <c:numFmt formatCode="#,##0.0" sourceLinked="0"/>
            <c:spPr>
              <a:noFill/>
              <a:ln>
                <a:noFill/>
              </a:ln>
              <a:effectLst/>
            </c:spPr>
            <c:txPr>
              <a:bodyPr/>
              <a:lstStyle/>
              <a:p>
                <a:pPr>
                  <a:defRPr sz="900">
                    <a:solidFill>
                      <a:schemeClr val="accent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4</c:v>
                </c:pt>
                <c:pt idx="1">
                  <c:v>2014-1</c:v>
                </c:pt>
                <c:pt idx="2">
                  <c:v>2</c:v>
                </c:pt>
                <c:pt idx="3">
                  <c:v>3</c:v>
                </c:pt>
                <c:pt idx="4">
                  <c:v>4</c:v>
                </c:pt>
                <c:pt idx="5">
                  <c:v>2015-1</c:v>
                </c:pt>
                <c:pt idx="6">
                  <c:v>2</c:v>
                </c:pt>
                <c:pt idx="7">
                  <c:v>3</c:v>
                </c:pt>
                <c:pt idx="8">
                  <c:v>4</c:v>
                </c:pt>
                <c:pt idx="9">
                  <c:v>2016-1</c:v>
                </c:pt>
                <c:pt idx="10">
                  <c:v>2</c:v>
                </c:pt>
                <c:pt idx="11">
                  <c:v>3</c:v>
                </c:pt>
                <c:pt idx="12">
                  <c:v>4</c:v>
                </c:pt>
                <c:pt idx="13">
                  <c:v>2017-1 (p)</c:v>
                </c:pt>
                <c:pt idx="14">
                  <c:v>2 (p)</c:v>
                </c:pt>
                <c:pt idx="15">
                  <c:v>3 (p)</c:v>
                </c:pt>
                <c:pt idx="16">
                  <c:v>4 (p)</c:v>
                </c:pt>
              </c:strCache>
            </c:strRef>
          </c:cat>
          <c:val>
            <c:numRef>
              <c:f>Sheet1!$B$2:$B$18</c:f>
              <c:numCache>
                <c:formatCode>"$"#,##0.0</c:formatCode>
                <c:ptCount val="17"/>
                <c:pt idx="0">
                  <c:v>249.6834928250907</c:v>
                </c:pt>
                <c:pt idx="1">
                  <c:v>252.51030262010187</c:v>
                </c:pt>
                <c:pt idx="2">
                  <c:v>256.57252770757401</c:v>
                </c:pt>
                <c:pt idx="3">
                  <c:v>260.88948851470076</c:v>
                </c:pt>
                <c:pt idx="4">
                  <c:v>264.43036345826414</c:v>
                </c:pt>
                <c:pt idx="5">
                  <c:v>267.02884632644054</c:v>
                </c:pt>
                <c:pt idx="6">
                  <c:v>270.76803619540732</c:v>
                </c:pt>
                <c:pt idx="7">
                  <c:v>274.74552201375025</c:v>
                </c:pt>
                <c:pt idx="8">
                  <c:v>278.00566201509042</c:v>
                </c:pt>
                <c:pt idx="9">
                  <c:v>280.38899617382424</c:v>
                </c:pt>
                <c:pt idx="10">
                  <c:v>285.84717839277107</c:v>
                </c:pt>
                <c:pt idx="11">
                  <c:v>292.43882059226803</c:v>
                </c:pt>
                <c:pt idx="12">
                  <c:v>297.1419891115018</c:v>
                </c:pt>
                <c:pt idx="13">
                  <c:v>299.50511343093245</c:v>
                </c:pt>
                <c:pt idx="14">
                  <c:v>305.35573548801739</c:v>
                </c:pt>
                <c:pt idx="15">
                  <c:v>312.4180305790718</c:v>
                </c:pt>
                <c:pt idx="16">
                  <c:v>316.99800703937899</c:v>
                </c:pt>
              </c:numCache>
            </c:numRef>
          </c:val>
          <c:extLst>
            <c:ext xmlns:c16="http://schemas.microsoft.com/office/drawing/2014/chart" uri="{C3380CC4-5D6E-409C-BE32-E72D297353CC}">
              <c16:uniqueId val="{00000011-F96D-43A5-BD92-85F5CBE30503}"/>
            </c:ext>
          </c:extLst>
        </c:ser>
        <c:dLbls>
          <c:showLegendKey val="0"/>
          <c:showVal val="0"/>
          <c:showCatName val="0"/>
          <c:showSerName val="0"/>
          <c:showPercent val="0"/>
          <c:showBubbleSize val="0"/>
        </c:dLbls>
        <c:gapWidth val="70"/>
        <c:axId val="410212448"/>
        <c:axId val="410212056"/>
      </c:barChart>
      <c:lineChart>
        <c:grouping val="standard"/>
        <c:varyColors val="0"/>
        <c:ser>
          <c:idx val="1"/>
          <c:order val="1"/>
          <c:tx>
            <c:strRef>
              <c:f>Sheet1!$C$1</c:f>
              <c:strCache>
                <c:ptCount val="1"/>
                <c:pt idx="0">
                  <c:v>Historical Estimates</c:v>
                </c:pt>
              </c:strCache>
            </c:strRef>
          </c:tx>
          <c:marker>
            <c:symbol val="circle"/>
            <c:size val="7"/>
          </c:marker>
          <c:dPt>
            <c:idx val="0"/>
            <c:bubble3D val="0"/>
            <c:extLst>
              <c:ext xmlns:c16="http://schemas.microsoft.com/office/drawing/2014/chart" uri="{C3380CC4-5D6E-409C-BE32-E72D297353CC}">
                <c16:uniqueId val="{00000012-F96D-43A5-BD92-85F5CBE30503}"/>
              </c:ext>
            </c:extLst>
          </c:dPt>
          <c:dPt>
            <c:idx val="1"/>
            <c:bubble3D val="0"/>
            <c:extLst>
              <c:ext xmlns:c16="http://schemas.microsoft.com/office/drawing/2014/chart" uri="{C3380CC4-5D6E-409C-BE32-E72D297353CC}">
                <c16:uniqueId val="{00000013-F96D-43A5-BD92-85F5CBE30503}"/>
              </c:ext>
            </c:extLst>
          </c:dPt>
          <c:dPt>
            <c:idx val="2"/>
            <c:bubble3D val="0"/>
            <c:extLst>
              <c:ext xmlns:c16="http://schemas.microsoft.com/office/drawing/2014/chart" uri="{C3380CC4-5D6E-409C-BE32-E72D297353CC}">
                <c16:uniqueId val="{00000014-F96D-43A5-BD92-85F5CBE30503}"/>
              </c:ext>
            </c:extLst>
          </c:dPt>
          <c:dPt>
            <c:idx val="3"/>
            <c:bubble3D val="0"/>
            <c:extLst>
              <c:ext xmlns:c16="http://schemas.microsoft.com/office/drawing/2014/chart" uri="{C3380CC4-5D6E-409C-BE32-E72D297353CC}">
                <c16:uniqueId val="{00000015-F96D-43A5-BD92-85F5CBE30503}"/>
              </c:ext>
            </c:extLst>
          </c:dPt>
          <c:dPt>
            <c:idx val="4"/>
            <c:bubble3D val="0"/>
            <c:extLst>
              <c:ext xmlns:c16="http://schemas.microsoft.com/office/drawing/2014/chart" uri="{C3380CC4-5D6E-409C-BE32-E72D297353CC}">
                <c16:uniqueId val="{00000016-F96D-43A5-BD92-85F5CBE30503}"/>
              </c:ext>
            </c:extLst>
          </c:dPt>
          <c:dPt>
            <c:idx val="5"/>
            <c:bubble3D val="0"/>
            <c:extLst>
              <c:ext xmlns:c16="http://schemas.microsoft.com/office/drawing/2014/chart" uri="{C3380CC4-5D6E-409C-BE32-E72D297353CC}">
                <c16:uniqueId val="{00000017-F96D-43A5-BD92-85F5CBE30503}"/>
              </c:ext>
            </c:extLst>
          </c:dPt>
          <c:dPt>
            <c:idx val="6"/>
            <c:bubble3D val="0"/>
            <c:extLst>
              <c:ext xmlns:c16="http://schemas.microsoft.com/office/drawing/2014/chart" uri="{C3380CC4-5D6E-409C-BE32-E72D297353CC}">
                <c16:uniqueId val="{00000018-F96D-43A5-BD92-85F5CBE30503}"/>
              </c:ext>
            </c:extLst>
          </c:dPt>
          <c:dPt>
            <c:idx val="7"/>
            <c:bubble3D val="0"/>
            <c:extLst>
              <c:ext xmlns:c16="http://schemas.microsoft.com/office/drawing/2014/chart" uri="{C3380CC4-5D6E-409C-BE32-E72D297353CC}">
                <c16:uniqueId val="{00000019-F96D-43A5-BD92-85F5CBE30503}"/>
              </c:ext>
            </c:extLst>
          </c:dPt>
          <c:dPt>
            <c:idx val="8"/>
            <c:bubble3D val="0"/>
            <c:extLst>
              <c:ext xmlns:c16="http://schemas.microsoft.com/office/drawing/2014/chart" uri="{C3380CC4-5D6E-409C-BE32-E72D297353CC}">
                <c16:uniqueId val="{0000001A-F96D-43A5-BD92-85F5CBE30503}"/>
              </c:ext>
            </c:extLst>
          </c:dPt>
          <c:dPt>
            <c:idx val="9"/>
            <c:bubble3D val="0"/>
            <c:extLst>
              <c:ext xmlns:c16="http://schemas.microsoft.com/office/drawing/2014/chart" uri="{C3380CC4-5D6E-409C-BE32-E72D297353CC}">
                <c16:uniqueId val="{0000001B-F96D-43A5-BD92-85F5CBE30503}"/>
              </c:ext>
            </c:extLst>
          </c:dPt>
          <c:dPt>
            <c:idx val="10"/>
            <c:bubble3D val="0"/>
            <c:extLst>
              <c:ext xmlns:c16="http://schemas.microsoft.com/office/drawing/2014/chart" uri="{C3380CC4-5D6E-409C-BE32-E72D297353CC}">
                <c16:uniqueId val="{0000001C-F96D-43A5-BD92-85F5CBE30503}"/>
              </c:ext>
            </c:extLst>
          </c:dPt>
          <c:dPt>
            <c:idx val="11"/>
            <c:bubble3D val="0"/>
            <c:extLst>
              <c:ext xmlns:c16="http://schemas.microsoft.com/office/drawing/2014/chart" uri="{C3380CC4-5D6E-409C-BE32-E72D297353CC}">
                <c16:uniqueId val="{0000001D-F96D-43A5-BD92-85F5CBE30503}"/>
              </c:ext>
            </c:extLst>
          </c:dPt>
          <c:dPt>
            <c:idx val="12"/>
            <c:bubble3D val="0"/>
            <c:extLst>
              <c:ext xmlns:c16="http://schemas.microsoft.com/office/drawing/2014/chart" uri="{C3380CC4-5D6E-409C-BE32-E72D297353CC}">
                <c16:uniqueId val="{0000001E-F96D-43A5-BD92-85F5CBE30503}"/>
              </c:ext>
            </c:extLst>
          </c:dPt>
          <c:dPt>
            <c:idx val="13"/>
            <c:marker>
              <c:symbol val="none"/>
            </c:marker>
            <c:bubble3D val="0"/>
            <c:extLst>
              <c:ext xmlns:c16="http://schemas.microsoft.com/office/drawing/2014/chart" uri="{C3380CC4-5D6E-409C-BE32-E72D297353CC}">
                <c16:uniqueId val="{0000001F-F96D-43A5-BD92-85F5CBE30503}"/>
              </c:ext>
            </c:extLst>
          </c:dPt>
          <c:dPt>
            <c:idx val="14"/>
            <c:marker>
              <c:symbol val="none"/>
            </c:marker>
            <c:bubble3D val="0"/>
            <c:extLst>
              <c:ext xmlns:c16="http://schemas.microsoft.com/office/drawing/2014/chart" uri="{C3380CC4-5D6E-409C-BE32-E72D297353CC}">
                <c16:uniqueId val="{00000020-F96D-43A5-BD92-85F5CBE30503}"/>
              </c:ext>
            </c:extLst>
          </c:dPt>
          <c:dPt>
            <c:idx val="15"/>
            <c:marker>
              <c:symbol val="none"/>
            </c:marker>
            <c:bubble3D val="0"/>
            <c:extLst>
              <c:ext xmlns:c16="http://schemas.microsoft.com/office/drawing/2014/chart" uri="{C3380CC4-5D6E-409C-BE32-E72D297353CC}">
                <c16:uniqueId val="{00000021-F96D-43A5-BD92-85F5CBE30503}"/>
              </c:ext>
            </c:extLst>
          </c:dPt>
          <c:dPt>
            <c:idx val="16"/>
            <c:marker>
              <c:symbol val="none"/>
            </c:marker>
            <c:bubble3D val="0"/>
            <c:extLst>
              <c:ext xmlns:c16="http://schemas.microsoft.com/office/drawing/2014/chart" uri="{C3380CC4-5D6E-409C-BE32-E72D297353CC}">
                <c16:uniqueId val="{00000022-F96D-43A5-BD92-85F5CBE30503}"/>
              </c:ext>
            </c:extLst>
          </c:dPt>
          <c:cat>
            <c:strRef>
              <c:f>Sheet1!$A$2:$A$18</c:f>
              <c:strCache>
                <c:ptCount val="17"/>
                <c:pt idx="0">
                  <c:v>4</c:v>
                </c:pt>
                <c:pt idx="1">
                  <c:v>2014-1</c:v>
                </c:pt>
                <c:pt idx="2">
                  <c:v>2</c:v>
                </c:pt>
                <c:pt idx="3">
                  <c:v>3</c:v>
                </c:pt>
                <c:pt idx="4">
                  <c:v>4</c:v>
                </c:pt>
                <c:pt idx="5">
                  <c:v>2015-1</c:v>
                </c:pt>
                <c:pt idx="6">
                  <c:v>2</c:v>
                </c:pt>
                <c:pt idx="7">
                  <c:v>3</c:v>
                </c:pt>
                <c:pt idx="8">
                  <c:v>4</c:v>
                </c:pt>
                <c:pt idx="9">
                  <c:v>2016-1</c:v>
                </c:pt>
                <c:pt idx="10">
                  <c:v>2</c:v>
                </c:pt>
                <c:pt idx="11">
                  <c:v>3</c:v>
                </c:pt>
                <c:pt idx="12">
                  <c:v>4</c:v>
                </c:pt>
                <c:pt idx="13">
                  <c:v>2017-1 (p)</c:v>
                </c:pt>
                <c:pt idx="14">
                  <c:v>2 (p)</c:v>
                </c:pt>
                <c:pt idx="15">
                  <c:v>3 (p)</c:v>
                </c:pt>
                <c:pt idx="16">
                  <c:v>4 (p)</c:v>
                </c:pt>
              </c:strCache>
            </c:strRef>
          </c:cat>
          <c:val>
            <c:numRef>
              <c:f>Sheet1!$C$2:$C$18</c:f>
              <c:numCache>
                <c:formatCode>0.0%</c:formatCode>
                <c:ptCount val="17"/>
                <c:pt idx="0">
                  <c:v>6.3289998106966561E-2</c:v>
                </c:pt>
                <c:pt idx="1">
                  <c:v>6.2394830398032619E-2</c:v>
                </c:pt>
                <c:pt idx="2">
                  <c:v>6.1203748287430138E-2</c:v>
                </c:pt>
                <c:pt idx="3">
                  <c:v>6.0024368592609179E-2</c:v>
                </c:pt>
                <c:pt idx="4">
                  <c:v>5.9062257045178423E-2</c:v>
                </c:pt>
                <c:pt idx="5">
                  <c:v>5.7496836983248256E-2</c:v>
                </c:pt>
                <c:pt idx="6">
                  <c:v>5.5327468668089352E-2</c:v>
                </c:pt>
                <c:pt idx="7">
                  <c:v>5.3110738872366392E-2</c:v>
                </c:pt>
                <c:pt idx="8">
                  <c:v>5.133789622071494E-2</c:v>
                </c:pt>
                <c:pt idx="9">
                  <c:v>5.0032608952858215E-2</c:v>
                </c:pt>
                <c:pt idx="10">
                  <c:v>5.569025949016182E-2</c:v>
                </c:pt>
                <c:pt idx="11">
                  <c:v>6.4398860621401877E-2</c:v>
                </c:pt>
                <c:pt idx="12">
                  <c:v>6.8834307034266962E-2</c:v>
                </c:pt>
                <c:pt idx="13">
                  <c:v>6.8177130764637273E-2</c:v>
                </c:pt>
                <c:pt idx="14">
                  <c:v>6.8248205929254957E-2</c:v>
                </c:pt>
                <c:pt idx="15">
                  <c:v>6.8319281093872641E-2</c:v>
                </c:pt>
                <c:pt idx="16">
                  <c:v>6.6823332465564933E-2</c:v>
                </c:pt>
              </c:numCache>
            </c:numRef>
          </c:val>
          <c:smooth val="1"/>
          <c:extLst>
            <c:ext xmlns:c16="http://schemas.microsoft.com/office/drawing/2014/chart" uri="{C3380CC4-5D6E-409C-BE32-E72D297353CC}">
              <c16:uniqueId val="{00000023-F96D-43A5-BD92-85F5CBE30503}"/>
            </c:ext>
          </c:extLst>
        </c:ser>
        <c:ser>
          <c:idx val="2"/>
          <c:order val="2"/>
          <c:tx>
            <c:strRef>
              <c:f>Sheet1!$D$1</c:f>
              <c:strCache>
                <c:ptCount val="1"/>
                <c:pt idx="0">
                  <c:v>LIRA Projections</c:v>
                </c:pt>
              </c:strCache>
            </c:strRef>
          </c:tx>
          <c:spPr>
            <a:ln>
              <a:solidFill>
                <a:schemeClr val="accent2"/>
              </a:solidFill>
            </a:ln>
          </c:spPr>
          <c:marker>
            <c:symbol val="triangle"/>
            <c:size val="7"/>
            <c:spPr>
              <a:solidFill>
                <a:schemeClr val="accent2"/>
              </a:solidFill>
              <a:ln>
                <a:solidFill>
                  <a:schemeClr val="accent2"/>
                </a:solidFill>
              </a:ln>
            </c:spPr>
          </c:marker>
          <c:dPt>
            <c:idx val="0"/>
            <c:marker>
              <c:symbol val="none"/>
            </c:marker>
            <c:bubble3D val="0"/>
            <c:extLst>
              <c:ext xmlns:c16="http://schemas.microsoft.com/office/drawing/2014/chart" uri="{C3380CC4-5D6E-409C-BE32-E72D297353CC}">
                <c16:uniqueId val="{00000024-F96D-43A5-BD92-85F5CBE30503}"/>
              </c:ext>
            </c:extLst>
          </c:dPt>
          <c:dPt>
            <c:idx val="1"/>
            <c:marker>
              <c:symbol val="none"/>
            </c:marker>
            <c:bubble3D val="0"/>
            <c:extLst>
              <c:ext xmlns:c16="http://schemas.microsoft.com/office/drawing/2014/chart" uri="{C3380CC4-5D6E-409C-BE32-E72D297353CC}">
                <c16:uniqueId val="{00000025-F96D-43A5-BD92-85F5CBE30503}"/>
              </c:ext>
            </c:extLst>
          </c:dPt>
          <c:dPt>
            <c:idx val="2"/>
            <c:marker>
              <c:symbol val="none"/>
            </c:marker>
            <c:bubble3D val="0"/>
            <c:extLst>
              <c:ext xmlns:c16="http://schemas.microsoft.com/office/drawing/2014/chart" uri="{C3380CC4-5D6E-409C-BE32-E72D297353CC}">
                <c16:uniqueId val="{00000026-F96D-43A5-BD92-85F5CBE30503}"/>
              </c:ext>
            </c:extLst>
          </c:dPt>
          <c:dPt>
            <c:idx val="3"/>
            <c:marker>
              <c:symbol val="none"/>
            </c:marker>
            <c:bubble3D val="0"/>
            <c:extLst>
              <c:ext xmlns:c16="http://schemas.microsoft.com/office/drawing/2014/chart" uri="{C3380CC4-5D6E-409C-BE32-E72D297353CC}">
                <c16:uniqueId val="{00000027-F96D-43A5-BD92-85F5CBE30503}"/>
              </c:ext>
            </c:extLst>
          </c:dPt>
          <c:dPt>
            <c:idx val="4"/>
            <c:marker>
              <c:symbol val="none"/>
            </c:marker>
            <c:bubble3D val="0"/>
            <c:extLst>
              <c:ext xmlns:c16="http://schemas.microsoft.com/office/drawing/2014/chart" uri="{C3380CC4-5D6E-409C-BE32-E72D297353CC}">
                <c16:uniqueId val="{00000028-F96D-43A5-BD92-85F5CBE30503}"/>
              </c:ext>
            </c:extLst>
          </c:dPt>
          <c:dPt>
            <c:idx val="5"/>
            <c:marker>
              <c:symbol val="none"/>
            </c:marker>
            <c:bubble3D val="0"/>
            <c:extLst>
              <c:ext xmlns:c16="http://schemas.microsoft.com/office/drawing/2014/chart" uri="{C3380CC4-5D6E-409C-BE32-E72D297353CC}">
                <c16:uniqueId val="{00000029-F96D-43A5-BD92-85F5CBE30503}"/>
              </c:ext>
            </c:extLst>
          </c:dPt>
          <c:dPt>
            <c:idx val="6"/>
            <c:marker>
              <c:symbol val="none"/>
            </c:marker>
            <c:bubble3D val="0"/>
            <c:extLst>
              <c:ext xmlns:c16="http://schemas.microsoft.com/office/drawing/2014/chart" uri="{C3380CC4-5D6E-409C-BE32-E72D297353CC}">
                <c16:uniqueId val="{0000002A-F96D-43A5-BD92-85F5CBE30503}"/>
              </c:ext>
            </c:extLst>
          </c:dPt>
          <c:dPt>
            <c:idx val="7"/>
            <c:marker>
              <c:symbol val="none"/>
            </c:marker>
            <c:bubble3D val="0"/>
            <c:extLst>
              <c:ext xmlns:c16="http://schemas.microsoft.com/office/drawing/2014/chart" uri="{C3380CC4-5D6E-409C-BE32-E72D297353CC}">
                <c16:uniqueId val="{0000002B-F96D-43A5-BD92-85F5CBE30503}"/>
              </c:ext>
            </c:extLst>
          </c:dPt>
          <c:dPt>
            <c:idx val="8"/>
            <c:marker>
              <c:symbol val="none"/>
            </c:marker>
            <c:bubble3D val="0"/>
            <c:extLst>
              <c:ext xmlns:c16="http://schemas.microsoft.com/office/drawing/2014/chart" uri="{C3380CC4-5D6E-409C-BE32-E72D297353CC}">
                <c16:uniqueId val="{0000002C-F96D-43A5-BD92-85F5CBE30503}"/>
              </c:ext>
            </c:extLst>
          </c:dPt>
          <c:dPt>
            <c:idx val="9"/>
            <c:marker>
              <c:symbol val="none"/>
            </c:marker>
            <c:bubble3D val="0"/>
            <c:extLst>
              <c:ext xmlns:c16="http://schemas.microsoft.com/office/drawing/2014/chart" uri="{C3380CC4-5D6E-409C-BE32-E72D297353CC}">
                <c16:uniqueId val="{0000002D-F96D-43A5-BD92-85F5CBE30503}"/>
              </c:ext>
            </c:extLst>
          </c:dPt>
          <c:dPt>
            <c:idx val="10"/>
            <c:marker>
              <c:symbol val="none"/>
            </c:marker>
            <c:bubble3D val="0"/>
            <c:extLst>
              <c:ext xmlns:c16="http://schemas.microsoft.com/office/drawing/2014/chart" uri="{C3380CC4-5D6E-409C-BE32-E72D297353CC}">
                <c16:uniqueId val="{0000002E-F96D-43A5-BD92-85F5CBE30503}"/>
              </c:ext>
            </c:extLst>
          </c:dPt>
          <c:dPt>
            <c:idx val="11"/>
            <c:marker>
              <c:symbol val="none"/>
            </c:marker>
            <c:bubble3D val="0"/>
            <c:extLst>
              <c:ext xmlns:c16="http://schemas.microsoft.com/office/drawing/2014/chart" uri="{C3380CC4-5D6E-409C-BE32-E72D297353CC}">
                <c16:uniqueId val="{0000002F-F96D-43A5-BD92-85F5CBE30503}"/>
              </c:ext>
            </c:extLst>
          </c:dPt>
          <c:dPt>
            <c:idx val="12"/>
            <c:marker>
              <c:symbol val="none"/>
            </c:marker>
            <c:bubble3D val="0"/>
            <c:extLst>
              <c:ext xmlns:c16="http://schemas.microsoft.com/office/drawing/2014/chart" uri="{C3380CC4-5D6E-409C-BE32-E72D297353CC}">
                <c16:uniqueId val="{00000030-F96D-43A5-BD92-85F5CBE30503}"/>
              </c:ext>
            </c:extLst>
          </c:dPt>
          <c:dLbls>
            <c:spPr>
              <a:noFill/>
              <a:ln>
                <a:noFill/>
              </a:ln>
              <a:effectLst/>
            </c:spPr>
            <c:txPr>
              <a:bodyPr/>
              <a:lstStyle/>
              <a:p>
                <a:pPr>
                  <a:defRPr sz="1000" b="1">
                    <a:solidFill>
                      <a:schemeClr val="accent1"/>
                    </a:solidFill>
                    <a:latin typeface="Arial" panose="020B0604020202020204" pitchFamily="34" charset="0"/>
                    <a:cs typeface="Arial" panose="020B060402020202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4</c:v>
                </c:pt>
                <c:pt idx="1">
                  <c:v>2014-1</c:v>
                </c:pt>
                <c:pt idx="2">
                  <c:v>2</c:v>
                </c:pt>
                <c:pt idx="3">
                  <c:v>3</c:v>
                </c:pt>
                <c:pt idx="4">
                  <c:v>4</c:v>
                </c:pt>
                <c:pt idx="5">
                  <c:v>2015-1</c:v>
                </c:pt>
                <c:pt idx="6">
                  <c:v>2</c:v>
                </c:pt>
                <c:pt idx="7">
                  <c:v>3</c:v>
                </c:pt>
                <c:pt idx="8">
                  <c:v>4</c:v>
                </c:pt>
                <c:pt idx="9">
                  <c:v>2016-1</c:v>
                </c:pt>
                <c:pt idx="10">
                  <c:v>2</c:v>
                </c:pt>
                <c:pt idx="11">
                  <c:v>3</c:v>
                </c:pt>
                <c:pt idx="12">
                  <c:v>4</c:v>
                </c:pt>
                <c:pt idx="13">
                  <c:v>2017-1 (p)</c:v>
                </c:pt>
                <c:pt idx="14">
                  <c:v>2 (p)</c:v>
                </c:pt>
                <c:pt idx="15">
                  <c:v>3 (p)</c:v>
                </c:pt>
                <c:pt idx="16">
                  <c:v>4 (p)</c:v>
                </c:pt>
              </c:strCache>
            </c:strRef>
          </c:cat>
          <c:val>
            <c:numRef>
              <c:f>Sheet1!$D$2:$D$18</c:f>
              <c:numCache>
                <c:formatCode>0.0%</c:formatCode>
                <c:ptCount val="17"/>
                <c:pt idx="0">
                  <c:v>6.3289998106966561E-2</c:v>
                </c:pt>
                <c:pt idx="1">
                  <c:v>6.2394830398032619E-2</c:v>
                </c:pt>
                <c:pt idx="2">
                  <c:v>6.1203748287430138E-2</c:v>
                </c:pt>
                <c:pt idx="3">
                  <c:v>6.0024368592609179E-2</c:v>
                </c:pt>
                <c:pt idx="4">
                  <c:v>5.9062257045178423E-2</c:v>
                </c:pt>
                <c:pt idx="5">
                  <c:v>5.7496836983248256E-2</c:v>
                </c:pt>
                <c:pt idx="6">
                  <c:v>5.5327468668089352E-2</c:v>
                </c:pt>
                <c:pt idx="7">
                  <c:v>5.3110738872366392E-2</c:v>
                </c:pt>
                <c:pt idx="8">
                  <c:v>5.133789622071494E-2</c:v>
                </c:pt>
                <c:pt idx="9">
                  <c:v>5.0032608952858215E-2</c:v>
                </c:pt>
                <c:pt idx="10">
                  <c:v>5.569025949016182E-2</c:v>
                </c:pt>
                <c:pt idx="11">
                  <c:v>6.4398860621401877E-2</c:v>
                </c:pt>
                <c:pt idx="12">
                  <c:v>6.8834307034266962E-2</c:v>
                </c:pt>
                <c:pt idx="13">
                  <c:v>6.8177130764637273E-2</c:v>
                </c:pt>
                <c:pt idx="14">
                  <c:v>6.8248205929254957E-2</c:v>
                </c:pt>
                <c:pt idx="15">
                  <c:v>6.8319281093872641E-2</c:v>
                </c:pt>
                <c:pt idx="16">
                  <c:v>6.6823332465564933E-2</c:v>
                </c:pt>
              </c:numCache>
            </c:numRef>
          </c:val>
          <c:smooth val="1"/>
          <c:extLst>
            <c:ext xmlns:c16="http://schemas.microsoft.com/office/drawing/2014/chart" uri="{C3380CC4-5D6E-409C-BE32-E72D297353CC}">
              <c16:uniqueId val="{00000031-F96D-43A5-BD92-85F5CBE30503}"/>
            </c:ext>
          </c:extLst>
        </c:ser>
        <c:dLbls>
          <c:showLegendKey val="0"/>
          <c:showVal val="0"/>
          <c:showCatName val="0"/>
          <c:showSerName val="0"/>
          <c:showPercent val="0"/>
          <c:showBubbleSize val="0"/>
        </c:dLbls>
        <c:marker val="1"/>
        <c:smooth val="0"/>
        <c:axId val="410210880"/>
        <c:axId val="410211272"/>
      </c:lineChart>
      <c:catAx>
        <c:axId val="410212448"/>
        <c:scaling>
          <c:orientation val="minMax"/>
        </c:scaling>
        <c:delete val="0"/>
        <c:axPos val="b"/>
        <c:numFmt formatCode="General" sourceLinked="0"/>
        <c:majorTickMark val="out"/>
        <c:minorTickMark val="none"/>
        <c:tickLblPos val="nextTo"/>
        <c:txPr>
          <a:bodyPr rot="-2700000"/>
          <a:lstStyle/>
          <a:p>
            <a:pPr>
              <a:defRPr sz="1000" b="0">
                <a:solidFill>
                  <a:schemeClr val="accent1"/>
                </a:solidFill>
                <a:latin typeface="Arial" panose="020B0604020202020204" pitchFamily="34" charset="0"/>
                <a:cs typeface="Arial" panose="020B0604020202020204" pitchFamily="34" charset="0"/>
              </a:defRPr>
            </a:pPr>
            <a:endParaRPr lang="en-US"/>
          </a:p>
        </c:txPr>
        <c:crossAx val="410212056"/>
        <c:crosses val="autoZero"/>
        <c:auto val="1"/>
        <c:lblAlgn val="ctr"/>
        <c:lblOffset val="100"/>
        <c:noMultiLvlLbl val="0"/>
      </c:catAx>
      <c:valAx>
        <c:axId val="410212056"/>
        <c:scaling>
          <c:orientation val="minMax"/>
          <c:max val="400"/>
          <c:min val="225"/>
        </c:scaling>
        <c:delete val="0"/>
        <c:axPos val="l"/>
        <c:numFmt formatCode="&quot;$&quot;#,##0" sourceLinked="0"/>
        <c:majorTickMark val="out"/>
        <c:minorTickMark val="none"/>
        <c:tickLblPos val="nextTo"/>
        <c:txPr>
          <a:bodyPr/>
          <a:lstStyle/>
          <a:p>
            <a:pPr>
              <a:defRPr sz="1000" b="0">
                <a:solidFill>
                  <a:schemeClr val="accent1"/>
                </a:solidFill>
                <a:latin typeface="Arial" panose="020B0604020202020204" pitchFamily="34" charset="0"/>
                <a:cs typeface="Arial" panose="020B0604020202020204" pitchFamily="34" charset="0"/>
              </a:defRPr>
            </a:pPr>
            <a:endParaRPr lang="en-US"/>
          </a:p>
        </c:txPr>
        <c:crossAx val="410212448"/>
        <c:crosses val="autoZero"/>
        <c:crossBetween val="between"/>
        <c:majorUnit val="25"/>
      </c:valAx>
      <c:valAx>
        <c:axId val="410211272"/>
        <c:scaling>
          <c:orientation val="minMax"/>
          <c:max val="0.1"/>
          <c:min val="0"/>
        </c:scaling>
        <c:delete val="0"/>
        <c:axPos val="r"/>
        <c:numFmt formatCode="0%" sourceLinked="0"/>
        <c:majorTickMark val="out"/>
        <c:minorTickMark val="none"/>
        <c:tickLblPos val="nextTo"/>
        <c:txPr>
          <a:bodyPr/>
          <a:lstStyle/>
          <a:p>
            <a:pPr>
              <a:defRPr sz="1000" b="0">
                <a:solidFill>
                  <a:schemeClr val="accent1"/>
                </a:solidFill>
                <a:latin typeface="Arial" panose="020B0604020202020204" pitchFamily="34" charset="0"/>
                <a:cs typeface="Arial" panose="020B0604020202020204" pitchFamily="34" charset="0"/>
              </a:defRPr>
            </a:pPr>
            <a:endParaRPr lang="en-US"/>
          </a:p>
        </c:txPr>
        <c:crossAx val="410210880"/>
        <c:crosses val="max"/>
        <c:crossBetween val="between"/>
      </c:valAx>
      <c:catAx>
        <c:axId val="410210880"/>
        <c:scaling>
          <c:orientation val="minMax"/>
        </c:scaling>
        <c:delete val="1"/>
        <c:axPos val="b"/>
        <c:numFmt formatCode="General" sourceLinked="1"/>
        <c:majorTickMark val="out"/>
        <c:minorTickMark val="none"/>
        <c:tickLblPos val="nextTo"/>
        <c:crossAx val="410211272"/>
        <c:crosses val="autoZero"/>
        <c:auto val="1"/>
        <c:lblAlgn val="ctr"/>
        <c:lblOffset val="100"/>
        <c:noMultiLvlLbl val="0"/>
      </c:catAx>
    </c:plotArea>
    <c:legend>
      <c:legendPos val="b"/>
      <c:legendEntry>
        <c:idx val="0"/>
        <c:delete val="1"/>
      </c:legendEntry>
      <c:layout>
        <c:manualLayout>
          <c:xMode val="edge"/>
          <c:yMode val="edge"/>
          <c:x val="6.5118839311752705E-2"/>
          <c:y val="0.92611929557192452"/>
          <c:w val="0.88544497909983477"/>
          <c:h val="6.3396885433577937E-2"/>
        </c:manualLayout>
      </c:layout>
      <c:overlay val="0"/>
      <c:txPr>
        <a:bodyPr/>
        <a:lstStyle/>
        <a:p>
          <a:pPr>
            <a:defRPr sz="1400" b="0">
              <a:solidFill>
                <a:schemeClr val="accent1"/>
              </a:solidFill>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JCHS1</c:v>
                </c:pt>
              </c:strCache>
            </c:strRef>
          </c:tx>
          <c:spPr>
            <a:solidFill>
              <a:schemeClr val="accent3">
                <a:lumMod val="50000"/>
              </a:schemeClr>
            </a:solidFill>
          </c:spPr>
          <c:invertIfNegative val="0"/>
          <c:dPt>
            <c:idx val="4"/>
            <c:invertIfNegative val="0"/>
            <c:bubble3D val="0"/>
            <c:extLst>
              <c:ext xmlns:c16="http://schemas.microsoft.com/office/drawing/2014/chart" uri="{C3380CC4-5D6E-409C-BE32-E72D297353CC}">
                <c16:uniqueId val="{00000000-A72F-41EC-B7B0-F4C91F58F0C4}"/>
              </c:ext>
            </c:extLst>
          </c:dPt>
          <c:dPt>
            <c:idx val="5"/>
            <c:invertIfNegative val="0"/>
            <c:bubble3D val="0"/>
            <c:extLst>
              <c:ext xmlns:c16="http://schemas.microsoft.com/office/drawing/2014/chart" uri="{C3380CC4-5D6E-409C-BE32-E72D297353CC}">
                <c16:uniqueId val="{00000001-A72F-41EC-B7B0-F4C91F58F0C4}"/>
              </c:ext>
            </c:extLst>
          </c:dPt>
          <c:dPt>
            <c:idx val="6"/>
            <c:invertIfNegative val="0"/>
            <c:bubble3D val="0"/>
            <c:extLst>
              <c:ext xmlns:c16="http://schemas.microsoft.com/office/drawing/2014/chart" uri="{C3380CC4-5D6E-409C-BE32-E72D297353CC}">
                <c16:uniqueId val="{00000002-A72F-41EC-B7B0-F4C91F58F0C4}"/>
              </c:ext>
            </c:extLst>
          </c:dPt>
          <c:dPt>
            <c:idx val="7"/>
            <c:invertIfNegative val="0"/>
            <c:bubble3D val="0"/>
            <c:extLst>
              <c:ext xmlns:c16="http://schemas.microsoft.com/office/drawing/2014/chart" uri="{C3380CC4-5D6E-409C-BE32-E72D297353CC}">
                <c16:uniqueId val="{00000003-A72F-41EC-B7B0-F4C91F58F0C4}"/>
              </c:ext>
            </c:extLst>
          </c:dPt>
          <c:dPt>
            <c:idx val="8"/>
            <c:invertIfNegative val="0"/>
            <c:bubble3D val="0"/>
            <c:extLst>
              <c:ext xmlns:c16="http://schemas.microsoft.com/office/drawing/2014/chart" uri="{C3380CC4-5D6E-409C-BE32-E72D297353CC}">
                <c16:uniqueId val="{00000004-A72F-41EC-B7B0-F4C91F58F0C4}"/>
              </c:ext>
            </c:extLst>
          </c:dPt>
          <c:dPt>
            <c:idx val="9"/>
            <c:invertIfNegative val="0"/>
            <c:bubble3D val="0"/>
            <c:extLst>
              <c:ext xmlns:c16="http://schemas.microsoft.com/office/drawing/2014/chart" uri="{C3380CC4-5D6E-409C-BE32-E72D297353CC}">
                <c16:uniqueId val="{00000005-A72F-41EC-B7B0-F4C91F58F0C4}"/>
              </c:ext>
            </c:extLst>
          </c:dPt>
          <c:dPt>
            <c:idx val="10"/>
            <c:invertIfNegative val="0"/>
            <c:bubble3D val="0"/>
            <c:extLst>
              <c:ext xmlns:c16="http://schemas.microsoft.com/office/drawing/2014/chart" uri="{C3380CC4-5D6E-409C-BE32-E72D297353CC}">
                <c16:uniqueId val="{00000006-A72F-41EC-B7B0-F4C91F58F0C4}"/>
              </c:ext>
            </c:extLst>
          </c:dPt>
          <c:dPt>
            <c:idx val="11"/>
            <c:invertIfNegative val="0"/>
            <c:bubble3D val="0"/>
            <c:extLst>
              <c:ext xmlns:c16="http://schemas.microsoft.com/office/drawing/2014/chart" uri="{C3380CC4-5D6E-409C-BE32-E72D297353CC}">
                <c16:uniqueId val="{00000007-A72F-41EC-B7B0-F4C91F58F0C4}"/>
              </c:ext>
            </c:extLst>
          </c:dPt>
          <c:dPt>
            <c:idx val="12"/>
            <c:invertIfNegative val="0"/>
            <c:bubble3D val="0"/>
            <c:extLst>
              <c:ext xmlns:c16="http://schemas.microsoft.com/office/drawing/2014/chart" uri="{C3380CC4-5D6E-409C-BE32-E72D297353CC}">
                <c16:uniqueId val="{00000008-A72F-41EC-B7B0-F4C91F58F0C4}"/>
              </c:ext>
            </c:extLst>
          </c:dPt>
          <c:dPt>
            <c:idx val="13"/>
            <c:invertIfNegative val="0"/>
            <c:bubble3D val="0"/>
            <c:spPr>
              <a:solidFill>
                <a:schemeClr val="accent3"/>
              </a:solidFill>
            </c:spPr>
            <c:extLst>
              <c:ext xmlns:c16="http://schemas.microsoft.com/office/drawing/2014/chart" uri="{C3380CC4-5D6E-409C-BE32-E72D297353CC}">
                <c16:uniqueId val="{0000000A-A72F-41EC-B7B0-F4C91F58F0C4}"/>
              </c:ext>
            </c:extLst>
          </c:dPt>
          <c:dPt>
            <c:idx val="14"/>
            <c:invertIfNegative val="0"/>
            <c:bubble3D val="0"/>
            <c:spPr>
              <a:solidFill>
                <a:schemeClr val="accent3"/>
              </a:solidFill>
            </c:spPr>
            <c:extLst>
              <c:ext xmlns:c16="http://schemas.microsoft.com/office/drawing/2014/chart" uri="{C3380CC4-5D6E-409C-BE32-E72D297353CC}">
                <c16:uniqueId val="{0000000C-A72F-41EC-B7B0-F4C91F58F0C4}"/>
              </c:ext>
            </c:extLst>
          </c:dPt>
          <c:dPt>
            <c:idx val="15"/>
            <c:invertIfNegative val="0"/>
            <c:bubble3D val="0"/>
            <c:spPr>
              <a:solidFill>
                <a:schemeClr val="accent3"/>
              </a:solidFill>
            </c:spPr>
            <c:extLst>
              <c:ext xmlns:c16="http://schemas.microsoft.com/office/drawing/2014/chart" uri="{C3380CC4-5D6E-409C-BE32-E72D297353CC}">
                <c16:uniqueId val="{0000000E-A72F-41EC-B7B0-F4C91F58F0C4}"/>
              </c:ext>
            </c:extLst>
          </c:dPt>
          <c:dPt>
            <c:idx val="16"/>
            <c:invertIfNegative val="0"/>
            <c:bubble3D val="0"/>
            <c:spPr>
              <a:solidFill>
                <a:schemeClr val="accent3"/>
              </a:solidFill>
            </c:spPr>
            <c:extLst>
              <c:ext xmlns:c16="http://schemas.microsoft.com/office/drawing/2014/chart" uri="{C3380CC4-5D6E-409C-BE32-E72D297353CC}">
                <c16:uniqueId val="{00000010-A72F-41EC-B7B0-F4C91F58F0C4}"/>
              </c:ext>
            </c:extLst>
          </c:dPt>
          <c:dLbls>
            <c:dLbl>
              <c:idx val="2"/>
              <c:layout>
                <c:manualLayout>
                  <c:x val="-2.5045250709857617E-17"/>
                  <c:y val="-6.289308176100744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A72F-41EC-B7B0-F4C91F58F0C4}"/>
                </c:ext>
              </c:extLst>
            </c:dLbl>
            <c:numFmt formatCode="#,##0.0" sourceLinked="0"/>
            <c:spPr>
              <a:noFill/>
              <a:ln>
                <a:noFill/>
              </a:ln>
              <a:effectLst/>
            </c:spPr>
            <c:txPr>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2014-1</c:v>
                </c:pt>
                <c:pt idx="1">
                  <c:v>2</c:v>
                </c:pt>
                <c:pt idx="2">
                  <c:v>3</c:v>
                </c:pt>
                <c:pt idx="3">
                  <c:v>4</c:v>
                </c:pt>
                <c:pt idx="4">
                  <c:v>2015-1</c:v>
                </c:pt>
                <c:pt idx="5">
                  <c:v>2</c:v>
                </c:pt>
                <c:pt idx="6">
                  <c:v>3</c:v>
                </c:pt>
                <c:pt idx="7">
                  <c:v>4</c:v>
                </c:pt>
                <c:pt idx="8">
                  <c:v>2016-1</c:v>
                </c:pt>
                <c:pt idx="9">
                  <c:v>2</c:v>
                </c:pt>
                <c:pt idx="10">
                  <c:v>3</c:v>
                </c:pt>
                <c:pt idx="11">
                  <c:v>4</c:v>
                </c:pt>
                <c:pt idx="12">
                  <c:v>2017-1 </c:v>
                </c:pt>
                <c:pt idx="13">
                  <c:v>2 (p)</c:v>
                </c:pt>
                <c:pt idx="14">
                  <c:v>3 (p)</c:v>
                </c:pt>
                <c:pt idx="15">
                  <c:v>4 (p)</c:v>
                </c:pt>
                <c:pt idx="16">
                  <c:v>2018-1 (p)</c:v>
                </c:pt>
              </c:strCache>
            </c:strRef>
          </c:cat>
          <c:val>
            <c:numRef>
              <c:f>Sheet1!$B$2:$B$18</c:f>
              <c:numCache>
                <c:formatCode>"$"#,##0.0</c:formatCode>
                <c:ptCount val="17"/>
                <c:pt idx="0">
                  <c:v>252.51030262010187</c:v>
                </c:pt>
                <c:pt idx="1">
                  <c:v>256.57252770757401</c:v>
                </c:pt>
                <c:pt idx="2">
                  <c:v>260.88948851470076</c:v>
                </c:pt>
                <c:pt idx="3">
                  <c:v>264.43036345826414</c:v>
                </c:pt>
                <c:pt idx="4">
                  <c:v>267.02884632644054</c:v>
                </c:pt>
                <c:pt idx="5">
                  <c:v>270.76803619540732</c:v>
                </c:pt>
                <c:pt idx="6">
                  <c:v>274.74552201375025</c:v>
                </c:pt>
                <c:pt idx="7">
                  <c:v>278.00566201509042</c:v>
                </c:pt>
                <c:pt idx="8">
                  <c:v>279.97485461428374</c:v>
                </c:pt>
                <c:pt idx="9">
                  <c:v>285.87329668296331</c:v>
                </c:pt>
                <c:pt idx="10">
                  <c:v>291.93960622770118</c:v>
                </c:pt>
                <c:pt idx="11">
                  <c:v>297.04103354421864</c:v>
                </c:pt>
                <c:pt idx="12">
                  <c:v>300.39666076788916</c:v>
                </c:pt>
                <c:pt idx="13">
                  <c:v>306.17044902428631</c:v>
                </c:pt>
                <c:pt idx="14">
                  <c:v>312.3105861316908</c:v>
                </c:pt>
                <c:pt idx="15">
                  <c:v>317.40486132301737</c:v>
                </c:pt>
                <c:pt idx="16">
                  <c:v>318.62496523628784</c:v>
                </c:pt>
              </c:numCache>
            </c:numRef>
          </c:val>
          <c:extLst>
            <c:ext xmlns:c16="http://schemas.microsoft.com/office/drawing/2014/chart" uri="{C3380CC4-5D6E-409C-BE32-E72D297353CC}">
              <c16:uniqueId val="{00000012-A72F-41EC-B7B0-F4C91F58F0C4}"/>
            </c:ext>
          </c:extLst>
        </c:ser>
        <c:dLbls>
          <c:showLegendKey val="0"/>
          <c:showVal val="0"/>
          <c:showCatName val="0"/>
          <c:showSerName val="0"/>
          <c:showPercent val="0"/>
          <c:showBubbleSize val="0"/>
        </c:dLbls>
        <c:gapWidth val="70"/>
        <c:axId val="409234816"/>
        <c:axId val="409235208"/>
      </c:barChart>
      <c:lineChart>
        <c:grouping val="standard"/>
        <c:varyColors val="0"/>
        <c:ser>
          <c:idx val="1"/>
          <c:order val="1"/>
          <c:tx>
            <c:strRef>
              <c:f>Sheet1!$C$1</c:f>
              <c:strCache>
                <c:ptCount val="1"/>
                <c:pt idx="0">
                  <c:v>Historical Estimates</c:v>
                </c:pt>
              </c:strCache>
            </c:strRef>
          </c:tx>
          <c:marker>
            <c:symbol val="circle"/>
            <c:size val="7"/>
          </c:marker>
          <c:dPt>
            <c:idx val="0"/>
            <c:bubble3D val="0"/>
            <c:extLst>
              <c:ext xmlns:c16="http://schemas.microsoft.com/office/drawing/2014/chart" uri="{C3380CC4-5D6E-409C-BE32-E72D297353CC}">
                <c16:uniqueId val="{00000013-A72F-41EC-B7B0-F4C91F58F0C4}"/>
              </c:ext>
            </c:extLst>
          </c:dPt>
          <c:dPt>
            <c:idx val="1"/>
            <c:bubble3D val="0"/>
            <c:extLst>
              <c:ext xmlns:c16="http://schemas.microsoft.com/office/drawing/2014/chart" uri="{C3380CC4-5D6E-409C-BE32-E72D297353CC}">
                <c16:uniqueId val="{00000014-A72F-41EC-B7B0-F4C91F58F0C4}"/>
              </c:ext>
            </c:extLst>
          </c:dPt>
          <c:dPt>
            <c:idx val="2"/>
            <c:bubble3D val="0"/>
            <c:extLst>
              <c:ext xmlns:c16="http://schemas.microsoft.com/office/drawing/2014/chart" uri="{C3380CC4-5D6E-409C-BE32-E72D297353CC}">
                <c16:uniqueId val="{00000015-A72F-41EC-B7B0-F4C91F58F0C4}"/>
              </c:ext>
            </c:extLst>
          </c:dPt>
          <c:dPt>
            <c:idx val="3"/>
            <c:bubble3D val="0"/>
            <c:extLst>
              <c:ext xmlns:c16="http://schemas.microsoft.com/office/drawing/2014/chart" uri="{C3380CC4-5D6E-409C-BE32-E72D297353CC}">
                <c16:uniqueId val="{00000016-A72F-41EC-B7B0-F4C91F58F0C4}"/>
              </c:ext>
            </c:extLst>
          </c:dPt>
          <c:dPt>
            <c:idx val="4"/>
            <c:bubble3D val="0"/>
            <c:extLst>
              <c:ext xmlns:c16="http://schemas.microsoft.com/office/drawing/2014/chart" uri="{C3380CC4-5D6E-409C-BE32-E72D297353CC}">
                <c16:uniqueId val="{00000017-A72F-41EC-B7B0-F4C91F58F0C4}"/>
              </c:ext>
            </c:extLst>
          </c:dPt>
          <c:dPt>
            <c:idx val="5"/>
            <c:bubble3D val="0"/>
            <c:extLst>
              <c:ext xmlns:c16="http://schemas.microsoft.com/office/drawing/2014/chart" uri="{C3380CC4-5D6E-409C-BE32-E72D297353CC}">
                <c16:uniqueId val="{00000018-A72F-41EC-B7B0-F4C91F58F0C4}"/>
              </c:ext>
            </c:extLst>
          </c:dPt>
          <c:dPt>
            <c:idx val="6"/>
            <c:bubble3D val="0"/>
            <c:extLst>
              <c:ext xmlns:c16="http://schemas.microsoft.com/office/drawing/2014/chart" uri="{C3380CC4-5D6E-409C-BE32-E72D297353CC}">
                <c16:uniqueId val="{00000019-A72F-41EC-B7B0-F4C91F58F0C4}"/>
              </c:ext>
            </c:extLst>
          </c:dPt>
          <c:dPt>
            <c:idx val="7"/>
            <c:bubble3D val="0"/>
            <c:extLst>
              <c:ext xmlns:c16="http://schemas.microsoft.com/office/drawing/2014/chart" uri="{C3380CC4-5D6E-409C-BE32-E72D297353CC}">
                <c16:uniqueId val="{0000001A-A72F-41EC-B7B0-F4C91F58F0C4}"/>
              </c:ext>
            </c:extLst>
          </c:dPt>
          <c:dPt>
            <c:idx val="8"/>
            <c:bubble3D val="0"/>
            <c:extLst>
              <c:ext xmlns:c16="http://schemas.microsoft.com/office/drawing/2014/chart" uri="{C3380CC4-5D6E-409C-BE32-E72D297353CC}">
                <c16:uniqueId val="{0000001B-A72F-41EC-B7B0-F4C91F58F0C4}"/>
              </c:ext>
            </c:extLst>
          </c:dPt>
          <c:dPt>
            <c:idx val="9"/>
            <c:bubble3D val="0"/>
            <c:extLst>
              <c:ext xmlns:c16="http://schemas.microsoft.com/office/drawing/2014/chart" uri="{C3380CC4-5D6E-409C-BE32-E72D297353CC}">
                <c16:uniqueId val="{0000001C-A72F-41EC-B7B0-F4C91F58F0C4}"/>
              </c:ext>
            </c:extLst>
          </c:dPt>
          <c:dPt>
            <c:idx val="10"/>
            <c:bubble3D val="0"/>
            <c:extLst>
              <c:ext xmlns:c16="http://schemas.microsoft.com/office/drawing/2014/chart" uri="{C3380CC4-5D6E-409C-BE32-E72D297353CC}">
                <c16:uniqueId val="{0000001D-A72F-41EC-B7B0-F4C91F58F0C4}"/>
              </c:ext>
            </c:extLst>
          </c:dPt>
          <c:dPt>
            <c:idx val="11"/>
            <c:bubble3D val="0"/>
            <c:extLst>
              <c:ext xmlns:c16="http://schemas.microsoft.com/office/drawing/2014/chart" uri="{C3380CC4-5D6E-409C-BE32-E72D297353CC}">
                <c16:uniqueId val="{0000001E-A72F-41EC-B7B0-F4C91F58F0C4}"/>
              </c:ext>
            </c:extLst>
          </c:dPt>
          <c:dPt>
            <c:idx val="12"/>
            <c:bubble3D val="0"/>
            <c:extLst>
              <c:ext xmlns:c16="http://schemas.microsoft.com/office/drawing/2014/chart" uri="{C3380CC4-5D6E-409C-BE32-E72D297353CC}">
                <c16:uniqueId val="{0000001F-A72F-41EC-B7B0-F4C91F58F0C4}"/>
              </c:ext>
            </c:extLst>
          </c:dPt>
          <c:dPt>
            <c:idx val="13"/>
            <c:marker>
              <c:symbol val="none"/>
            </c:marker>
            <c:bubble3D val="0"/>
            <c:extLst>
              <c:ext xmlns:c16="http://schemas.microsoft.com/office/drawing/2014/chart" uri="{C3380CC4-5D6E-409C-BE32-E72D297353CC}">
                <c16:uniqueId val="{00000020-A72F-41EC-B7B0-F4C91F58F0C4}"/>
              </c:ext>
            </c:extLst>
          </c:dPt>
          <c:dPt>
            <c:idx val="14"/>
            <c:marker>
              <c:symbol val="none"/>
            </c:marker>
            <c:bubble3D val="0"/>
            <c:extLst>
              <c:ext xmlns:c16="http://schemas.microsoft.com/office/drawing/2014/chart" uri="{C3380CC4-5D6E-409C-BE32-E72D297353CC}">
                <c16:uniqueId val="{00000021-A72F-41EC-B7B0-F4C91F58F0C4}"/>
              </c:ext>
            </c:extLst>
          </c:dPt>
          <c:dPt>
            <c:idx val="15"/>
            <c:marker>
              <c:symbol val="none"/>
            </c:marker>
            <c:bubble3D val="0"/>
            <c:extLst>
              <c:ext xmlns:c16="http://schemas.microsoft.com/office/drawing/2014/chart" uri="{C3380CC4-5D6E-409C-BE32-E72D297353CC}">
                <c16:uniqueId val="{00000022-A72F-41EC-B7B0-F4C91F58F0C4}"/>
              </c:ext>
            </c:extLst>
          </c:dPt>
          <c:dPt>
            <c:idx val="16"/>
            <c:marker>
              <c:symbol val="none"/>
            </c:marker>
            <c:bubble3D val="0"/>
            <c:extLst>
              <c:ext xmlns:c16="http://schemas.microsoft.com/office/drawing/2014/chart" uri="{C3380CC4-5D6E-409C-BE32-E72D297353CC}">
                <c16:uniqueId val="{00000023-A72F-41EC-B7B0-F4C91F58F0C4}"/>
              </c:ext>
            </c:extLst>
          </c:dPt>
          <c:cat>
            <c:strRef>
              <c:f>Sheet1!$A$2:$A$18</c:f>
              <c:strCache>
                <c:ptCount val="17"/>
                <c:pt idx="0">
                  <c:v>2014-1</c:v>
                </c:pt>
                <c:pt idx="1">
                  <c:v>2</c:v>
                </c:pt>
                <c:pt idx="2">
                  <c:v>3</c:v>
                </c:pt>
                <c:pt idx="3">
                  <c:v>4</c:v>
                </c:pt>
                <c:pt idx="4">
                  <c:v>2015-1</c:v>
                </c:pt>
                <c:pt idx="5">
                  <c:v>2</c:v>
                </c:pt>
                <c:pt idx="6">
                  <c:v>3</c:v>
                </c:pt>
                <c:pt idx="7">
                  <c:v>4</c:v>
                </c:pt>
                <c:pt idx="8">
                  <c:v>2016-1</c:v>
                </c:pt>
                <c:pt idx="9">
                  <c:v>2</c:v>
                </c:pt>
                <c:pt idx="10">
                  <c:v>3</c:v>
                </c:pt>
                <c:pt idx="11">
                  <c:v>4</c:v>
                </c:pt>
                <c:pt idx="12">
                  <c:v>2017-1 </c:v>
                </c:pt>
                <c:pt idx="13">
                  <c:v>2 (p)</c:v>
                </c:pt>
                <c:pt idx="14">
                  <c:v>3 (p)</c:v>
                </c:pt>
                <c:pt idx="15">
                  <c:v>4 (p)</c:v>
                </c:pt>
                <c:pt idx="16">
                  <c:v>2018-1 (p)</c:v>
                </c:pt>
              </c:strCache>
            </c:strRef>
          </c:cat>
          <c:val>
            <c:numRef>
              <c:f>Sheet1!$C$2:$C$18</c:f>
              <c:numCache>
                <c:formatCode>0.0%</c:formatCode>
                <c:ptCount val="17"/>
                <c:pt idx="0">
                  <c:v>6.2394830398032619E-2</c:v>
                </c:pt>
                <c:pt idx="1">
                  <c:v>6.1203748287430138E-2</c:v>
                </c:pt>
                <c:pt idx="2">
                  <c:v>6.0024368592609179E-2</c:v>
                </c:pt>
                <c:pt idx="3">
                  <c:v>5.9062257045178423E-2</c:v>
                </c:pt>
                <c:pt idx="4">
                  <c:v>5.7496836983248256E-2</c:v>
                </c:pt>
                <c:pt idx="5">
                  <c:v>5.5327468668089352E-2</c:v>
                </c:pt>
                <c:pt idx="6">
                  <c:v>5.3110738872366392E-2</c:v>
                </c:pt>
                <c:pt idx="7">
                  <c:v>5.133789622071494E-2</c:v>
                </c:pt>
                <c:pt idx="8">
                  <c:v>4.8481684529381619E-2</c:v>
                </c:pt>
                <c:pt idx="9">
                  <c:v>5.5786719510181992E-2</c:v>
                </c:pt>
                <c:pt idx="10">
                  <c:v>6.258185424798457E-2</c:v>
                </c:pt>
                <c:pt idx="11">
                  <c:v>6.8471164907767168E-2</c:v>
                </c:pt>
                <c:pt idx="12">
                  <c:v>7.2941572491358686E-2</c:v>
                </c:pt>
                <c:pt idx="13">
                  <c:v>7.1000518680248703E-2</c:v>
                </c:pt>
                <c:pt idx="14">
                  <c:v>6.9778061864278484E-2</c:v>
                </c:pt>
                <c:pt idx="15">
                  <c:v>6.8555605048308266E-2</c:v>
                </c:pt>
                <c:pt idx="16">
                  <c:v>6.06807826085769E-2</c:v>
                </c:pt>
              </c:numCache>
            </c:numRef>
          </c:val>
          <c:smooth val="1"/>
          <c:extLst>
            <c:ext xmlns:c16="http://schemas.microsoft.com/office/drawing/2014/chart" uri="{C3380CC4-5D6E-409C-BE32-E72D297353CC}">
              <c16:uniqueId val="{00000024-A72F-41EC-B7B0-F4C91F58F0C4}"/>
            </c:ext>
          </c:extLst>
        </c:ser>
        <c:ser>
          <c:idx val="2"/>
          <c:order val="2"/>
          <c:tx>
            <c:strRef>
              <c:f>Sheet1!$D$1</c:f>
              <c:strCache>
                <c:ptCount val="1"/>
                <c:pt idx="0">
                  <c:v>LIRA Projections</c:v>
                </c:pt>
              </c:strCache>
            </c:strRef>
          </c:tx>
          <c:spPr>
            <a:ln>
              <a:solidFill>
                <a:schemeClr val="accent2"/>
              </a:solidFill>
            </a:ln>
          </c:spPr>
          <c:marker>
            <c:symbol val="triangle"/>
            <c:size val="7"/>
            <c:spPr>
              <a:solidFill>
                <a:schemeClr val="accent2"/>
              </a:solidFill>
              <a:ln>
                <a:solidFill>
                  <a:schemeClr val="accent2"/>
                </a:solidFill>
              </a:ln>
            </c:spPr>
          </c:marker>
          <c:dPt>
            <c:idx val="0"/>
            <c:marker>
              <c:symbol val="none"/>
            </c:marker>
            <c:bubble3D val="0"/>
            <c:extLst>
              <c:ext xmlns:c16="http://schemas.microsoft.com/office/drawing/2014/chart" uri="{C3380CC4-5D6E-409C-BE32-E72D297353CC}">
                <c16:uniqueId val="{00000025-A72F-41EC-B7B0-F4C91F58F0C4}"/>
              </c:ext>
            </c:extLst>
          </c:dPt>
          <c:dPt>
            <c:idx val="1"/>
            <c:marker>
              <c:symbol val="none"/>
            </c:marker>
            <c:bubble3D val="0"/>
            <c:extLst>
              <c:ext xmlns:c16="http://schemas.microsoft.com/office/drawing/2014/chart" uri="{C3380CC4-5D6E-409C-BE32-E72D297353CC}">
                <c16:uniqueId val="{00000026-A72F-41EC-B7B0-F4C91F58F0C4}"/>
              </c:ext>
            </c:extLst>
          </c:dPt>
          <c:dPt>
            <c:idx val="2"/>
            <c:marker>
              <c:symbol val="none"/>
            </c:marker>
            <c:bubble3D val="0"/>
            <c:extLst>
              <c:ext xmlns:c16="http://schemas.microsoft.com/office/drawing/2014/chart" uri="{C3380CC4-5D6E-409C-BE32-E72D297353CC}">
                <c16:uniqueId val="{00000027-A72F-41EC-B7B0-F4C91F58F0C4}"/>
              </c:ext>
            </c:extLst>
          </c:dPt>
          <c:dPt>
            <c:idx val="3"/>
            <c:marker>
              <c:symbol val="none"/>
            </c:marker>
            <c:bubble3D val="0"/>
            <c:extLst>
              <c:ext xmlns:c16="http://schemas.microsoft.com/office/drawing/2014/chart" uri="{C3380CC4-5D6E-409C-BE32-E72D297353CC}">
                <c16:uniqueId val="{00000028-A72F-41EC-B7B0-F4C91F58F0C4}"/>
              </c:ext>
            </c:extLst>
          </c:dPt>
          <c:dPt>
            <c:idx val="4"/>
            <c:marker>
              <c:symbol val="none"/>
            </c:marker>
            <c:bubble3D val="0"/>
            <c:extLst>
              <c:ext xmlns:c16="http://schemas.microsoft.com/office/drawing/2014/chart" uri="{C3380CC4-5D6E-409C-BE32-E72D297353CC}">
                <c16:uniqueId val="{00000029-A72F-41EC-B7B0-F4C91F58F0C4}"/>
              </c:ext>
            </c:extLst>
          </c:dPt>
          <c:dPt>
            <c:idx val="5"/>
            <c:marker>
              <c:symbol val="none"/>
            </c:marker>
            <c:bubble3D val="0"/>
            <c:extLst>
              <c:ext xmlns:c16="http://schemas.microsoft.com/office/drawing/2014/chart" uri="{C3380CC4-5D6E-409C-BE32-E72D297353CC}">
                <c16:uniqueId val="{0000002A-A72F-41EC-B7B0-F4C91F58F0C4}"/>
              </c:ext>
            </c:extLst>
          </c:dPt>
          <c:dPt>
            <c:idx val="6"/>
            <c:marker>
              <c:symbol val="none"/>
            </c:marker>
            <c:bubble3D val="0"/>
            <c:extLst>
              <c:ext xmlns:c16="http://schemas.microsoft.com/office/drawing/2014/chart" uri="{C3380CC4-5D6E-409C-BE32-E72D297353CC}">
                <c16:uniqueId val="{0000002B-A72F-41EC-B7B0-F4C91F58F0C4}"/>
              </c:ext>
            </c:extLst>
          </c:dPt>
          <c:dPt>
            <c:idx val="7"/>
            <c:marker>
              <c:symbol val="none"/>
            </c:marker>
            <c:bubble3D val="0"/>
            <c:extLst>
              <c:ext xmlns:c16="http://schemas.microsoft.com/office/drawing/2014/chart" uri="{C3380CC4-5D6E-409C-BE32-E72D297353CC}">
                <c16:uniqueId val="{0000002C-A72F-41EC-B7B0-F4C91F58F0C4}"/>
              </c:ext>
            </c:extLst>
          </c:dPt>
          <c:dPt>
            <c:idx val="8"/>
            <c:marker>
              <c:symbol val="none"/>
            </c:marker>
            <c:bubble3D val="0"/>
            <c:extLst>
              <c:ext xmlns:c16="http://schemas.microsoft.com/office/drawing/2014/chart" uri="{C3380CC4-5D6E-409C-BE32-E72D297353CC}">
                <c16:uniqueId val="{0000002D-A72F-41EC-B7B0-F4C91F58F0C4}"/>
              </c:ext>
            </c:extLst>
          </c:dPt>
          <c:dPt>
            <c:idx val="9"/>
            <c:marker>
              <c:symbol val="none"/>
            </c:marker>
            <c:bubble3D val="0"/>
            <c:extLst>
              <c:ext xmlns:c16="http://schemas.microsoft.com/office/drawing/2014/chart" uri="{C3380CC4-5D6E-409C-BE32-E72D297353CC}">
                <c16:uniqueId val="{0000002E-A72F-41EC-B7B0-F4C91F58F0C4}"/>
              </c:ext>
            </c:extLst>
          </c:dPt>
          <c:dPt>
            <c:idx val="10"/>
            <c:marker>
              <c:symbol val="none"/>
            </c:marker>
            <c:bubble3D val="0"/>
            <c:extLst>
              <c:ext xmlns:c16="http://schemas.microsoft.com/office/drawing/2014/chart" uri="{C3380CC4-5D6E-409C-BE32-E72D297353CC}">
                <c16:uniqueId val="{0000002F-A72F-41EC-B7B0-F4C91F58F0C4}"/>
              </c:ext>
            </c:extLst>
          </c:dPt>
          <c:dPt>
            <c:idx val="11"/>
            <c:marker>
              <c:symbol val="none"/>
            </c:marker>
            <c:bubble3D val="0"/>
            <c:extLst>
              <c:ext xmlns:c16="http://schemas.microsoft.com/office/drawing/2014/chart" uri="{C3380CC4-5D6E-409C-BE32-E72D297353CC}">
                <c16:uniqueId val="{00000030-A72F-41EC-B7B0-F4C91F58F0C4}"/>
              </c:ext>
            </c:extLst>
          </c:dPt>
          <c:dPt>
            <c:idx val="12"/>
            <c:marker>
              <c:symbol val="none"/>
            </c:marker>
            <c:bubble3D val="0"/>
            <c:extLst>
              <c:ext xmlns:c16="http://schemas.microsoft.com/office/drawing/2014/chart" uri="{C3380CC4-5D6E-409C-BE32-E72D297353CC}">
                <c16:uniqueId val="{00000031-A72F-41EC-B7B0-F4C91F58F0C4}"/>
              </c:ext>
            </c:extLst>
          </c:dPt>
          <c:dLbls>
            <c:spPr>
              <a:noFill/>
              <a:ln>
                <a:noFill/>
              </a:ln>
              <a:effectLst/>
            </c:spPr>
            <c:txPr>
              <a:bodyPr/>
              <a:lstStyle/>
              <a:p>
                <a:pPr>
                  <a:defRPr sz="1000" b="1">
                    <a:solidFill>
                      <a:schemeClr val="accent1"/>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2014-1</c:v>
                </c:pt>
                <c:pt idx="1">
                  <c:v>2</c:v>
                </c:pt>
                <c:pt idx="2">
                  <c:v>3</c:v>
                </c:pt>
                <c:pt idx="3">
                  <c:v>4</c:v>
                </c:pt>
                <c:pt idx="4">
                  <c:v>2015-1</c:v>
                </c:pt>
                <c:pt idx="5">
                  <c:v>2</c:v>
                </c:pt>
                <c:pt idx="6">
                  <c:v>3</c:v>
                </c:pt>
                <c:pt idx="7">
                  <c:v>4</c:v>
                </c:pt>
                <c:pt idx="8">
                  <c:v>2016-1</c:v>
                </c:pt>
                <c:pt idx="9">
                  <c:v>2</c:v>
                </c:pt>
                <c:pt idx="10">
                  <c:v>3</c:v>
                </c:pt>
                <c:pt idx="11">
                  <c:v>4</c:v>
                </c:pt>
                <c:pt idx="12">
                  <c:v>2017-1 </c:v>
                </c:pt>
                <c:pt idx="13">
                  <c:v>2 (p)</c:v>
                </c:pt>
                <c:pt idx="14">
                  <c:v>3 (p)</c:v>
                </c:pt>
                <c:pt idx="15">
                  <c:v>4 (p)</c:v>
                </c:pt>
                <c:pt idx="16">
                  <c:v>2018-1 (p)</c:v>
                </c:pt>
              </c:strCache>
            </c:strRef>
          </c:cat>
          <c:val>
            <c:numRef>
              <c:f>Sheet1!$D$2:$D$18</c:f>
              <c:numCache>
                <c:formatCode>0.0%</c:formatCode>
                <c:ptCount val="17"/>
                <c:pt idx="0">
                  <c:v>6.2394830398032619E-2</c:v>
                </c:pt>
                <c:pt idx="1">
                  <c:v>6.1203748287430138E-2</c:v>
                </c:pt>
                <c:pt idx="2">
                  <c:v>6.0024368592609179E-2</c:v>
                </c:pt>
                <c:pt idx="3">
                  <c:v>5.9062257045178423E-2</c:v>
                </c:pt>
                <c:pt idx="4">
                  <c:v>5.7496836983248256E-2</c:v>
                </c:pt>
                <c:pt idx="5">
                  <c:v>5.5327468668089352E-2</c:v>
                </c:pt>
                <c:pt idx="6">
                  <c:v>5.3110738872366392E-2</c:v>
                </c:pt>
                <c:pt idx="7">
                  <c:v>5.133789622071494E-2</c:v>
                </c:pt>
                <c:pt idx="8">
                  <c:v>4.8481684529381619E-2</c:v>
                </c:pt>
                <c:pt idx="9">
                  <c:v>5.5786719510181992E-2</c:v>
                </c:pt>
                <c:pt idx="10">
                  <c:v>6.258185424798457E-2</c:v>
                </c:pt>
                <c:pt idx="11">
                  <c:v>6.8471164907767168E-2</c:v>
                </c:pt>
                <c:pt idx="12">
                  <c:v>7.2941572491358686E-2</c:v>
                </c:pt>
                <c:pt idx="13">
                  <c:v>7.1000518680248703E-2</c:v>
                </c:pt>
                <c:pt idx="14">
                  <c:v>6.9778061864278484E-2</c:v>
                </c:pt>
                <c:pt idx="15">
                  <c:v>6.8555605048308266E-2</c:v>
                </c:pt>
                <c:pt idx="16">
                  <c:v>6.06807826085769E-2</c:v>
                </c:pt>
              </c:numCache>
            </c:numRef>
          </c:val>
          <c:smooth val="1"/>
          <c:extLst>
            <c:ext xmlns:c16="http://schemas.microsoft.com/office/drawing/2014/chart" uri="{C3380CC4-5D6E-409C-BE32-E72D297353CC}">
              <c16:uniqueId val="{00000032-A72F-41EC-B7B0-F4C91F58F0C4}"/>
            </c:ext>
          </c:extLst>
        </c:ser>
        <c:dLbls>
          <c:showLegendKey val="0"/>
          <c:showVal val="0"/>
          <c:showCatName val="0"/>
          <c:showSerName val="0"/>
          <c:showPercent val="0"/>
          <c:showBubbleSize val="0"/>
        </c:dLbls>
        <c:marker val="1"/>
        <c:smooth val="0"/>
        <c:axId val="409235992"/>
        <c:axId val="409235600"/>
      </c:lineChart>
      <c:catAx>
        <c:axId val="409234816"/>
        <c:scaling>
          <c:orientation val="minMax"/>
        </c:scaling>
        <c:delete val="0"/>
        <c:axPos val="b"/>
        <c:numFmt formatCode="General" sourceLinked="0"/>
        <c:majorTickMark val="out"/>
        <c:minorTickMark val="none"/>
        <c:tickLblPos val="nextTo"/>
        <c:txPr>
          <a:bodyPr rot="-2700000"/>
          <a:lstStyle/>
          <a:p>
            <a:pPr>
              <a:defRPr sz="1000" b="0"/>
            </a:pPr>
            <a:endParaRPr lang="en-US"/>
          </a:p>
        </c:txPr>
        <c:crossAx val="409235208"/>
        <c:crosses val="autoZero"/>
        <c:auto val="1"/>
        <c:lblAlgn val="ctr"/>
        <c:lblOffset val="100"/>
        <c:noMultiLvlLbl val="0"/>
      </c:catAx>
      <c:valAx>
        <c:axId val="409235208"/>
        <c:scaling>
          <c:orientation val="minMax"/>
          <c:max val="425"/>
          <c:min val="225"/>
        </c:scaling>
        <c:delete val="0"/>
        <c:axPos val="l"/>
        <c:numFmt formatCode="&quot;$&quot;#,##0" sourceLinked="0"/>
        <c:majorTickMark val="out"/>
        <c:minorTickMark val="none"/>
        <c:tickLblPos val="nextTo"/>
        <c:txPr>
          <a:bodyPr/>
          <a:lstStyle/>
          <a:p>
            <a:pPr>
              <a:defRPr sz="1000" b="0"/>
            </a:pPr>
            <a:endParaRPr lang="en-US"/>
          </a:p>
        </c:txPr>
        <c:crossAx val="409234816"/>
        <c:crosses val="autoZero"/>
        <c:crossBetween val="between"/>
        <c:majorUnit val="25"/>
      </c:valAx>
      <c:valAx>
        <c:axId val="409235600"/>
        <c:scaling>
          <c:orientation val="minMax"/>
          <c:max val="0.1"/>
          <c:min val="0"/>
        </c:scaling>
        <c:delete val="0"/>
        <c:axPos val="r"/>
        <c:numFmt formatCode="0%" sourceLinked="0"/>
        <c:majorTickMark val="out"/>
        <c:minorTickMark val="none"/>
        <c:tickLblPos val="nextTo"/>
        <c:txPr>
          <a:bodyPr/>
          <a:lstStyle/>
          <a:p>
            <a:pPr>
              <a:defRPr sz="1000" b="0">
                <a:solidFill>
                  <a:schemeClr val="accent1"/>
                </a:solidFill>
              </a:defRPr>
            </a:pPr>
            <a:endParaRPr lang="en-US"/>
          </a:p>
        </c:txPr>
        <c:crossAx val="409235992"/>
        <c:crosses val="max"/>
        <c:crossBetween val="between"/>
      </c:valAx>
      <c:catAx>
        <c:axId val="409235992"/>
        <c:scaling>
          <c:orientation val="minMax"/>
        </c:scaling>
        <c:delete val="1"/>
        <c:axPos val="b"/>
        <c:numFmt formatCode="General" sourceLinked="1"/>
        <c:majorTickMark val="out"/>
        <c:minorTickMark val="none"/>
        <c:tickLblPos val="nextTo"/>
        <c:crossAx val="409235600"/>
        <c:crosses val="autoZero"/>
        <c:auto val="1"/>
        <c:lblAlgn val="ctr"/>
        <c:lblOffset val="100"/>
        <c:noMultiLvlLbl val="0"/>
      </c:catAx>
    </c:plotArea>
    <c:legend>
      <c:legendPos val="b"/>
      <c:legendEntry>
        <c:idx val="0"/>
        <c:delete val="1"/>
      </c:legendEntry>
      <c:layout>
        <c:manualLayout>
          <c:xMode val="edge"/>
          <c:yMode val="edge"/>
          <c:x val="6.5118839311752705E-2"/>
          <c:y val="0.92611929557192452"/>
          <c:w val="0.88544497909983477"/>
          <c:h val="6.3396885433577937E-2"/>
        </c:manualLayout>
      </c:layout>
      <c:overlay val="0"/>
      <c:txPr>
        <a:bodyPr/>
        <a:lstStyle/>
        <a:p>
          <a:pPr>
            <a:defRPr sz="1400"/>
          </a:pPr>
          <a:endParaRPr lang="en-US"/>
        </a:p>
      </c:txPr>
    </c:legend>
    <c:plotVisOnly val="1"/>
    <c:dispBlanksAs val="gap"/>
    <c:showDLblsOverMax val="0"/>
  </c:chart>
  <c:txPr>
    <a:bodyPr/>
    <a:lstStyle/>
    <a:p>
      <a:pPr>
        <a:defRPr sz="1200">
          <a:solidFill>
            <a:schemeClr val="accent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JCHS1</c:v>
                </c:pt>
              </c:strCache>
            </c:strRef>
          </c:tx>
          <c:spPr>
            <a:solidFill>
              <a:schemeClr val="accent3">
                <a:lumMod val="50000"/>
              </a:schemeClr>
            </a:solidFill>
          </c:spPr>
          <c:invertIfNegative val="0"/>
          <c:dPt>
            <c:idx val="4"/>
            <c:invertIfNegative val="0"/>
            <c:bubble3D val="0"/>
            <c:extLst>
              <c:ext xmlns:c16="http://schemas.microsoft.com/office/drawing/2014/chart" uri="{C3380CC4-5D6E-409C-BE32-E72D297353CC}">
                <c16:uniqueId val="{00000000-868F-43A4-B069-1517DDCD2FD2}"/>
              </c:ext>
            </c:extLst>
          </c:dPt>
          <c:dPt>
            <c:idx val="5"/>
            <c:invertIfNegative val="0"/>
            <c:bubble3D val="0"/>
            <c:extLst>
              <c:ext xmlns:c16="http://schemas.microsoft.com/office/drawing/2014/chart" uri="{C3380CC4-5D6E-409C-BE32-E72D297353CC}">
                <c16:uniqueId val="{00000001-868F-43A4-B069-1517DDCD2FD2}"/>
              </c:ext>
            </c:extLst>
          </c:dPt>
          <c:dPt>
            <c:idx val="6"/>
            <c:invertIfNegative val="0"/>
            <c:bubble3D val="0"/>
            <c:extLst>
              <c:ext xmlns:c16="http://schemas.microsoft.com/office/drawing/2014/chart" uri="{C3380CC4-5D6E-409C-BE32-E72D297353CC}">
                <c16:uniqueId val="{00000002-868F-43A4-B069-1517DDCD2FD2}"/>
              </c:ext>
            </c:extLst>
          </c:dPt>
          <c:dPt>
            <c:idx val="7"/>
            <c:invertIfNegative val="0"/>
            <c:bubble3D val="0"/>
            <c:extLst>
              <c:ext xmlns:c16="http://schemas.microsoft.com/office/drawing/2014/chart" uri="{C3380CC4-5D6E-409C-BE32-E72D297353CC}">
                <c16:uniqueId val="{00000003-868F-43A4-B069-1517DDCD2FD2}"/>
              </c:ext>
            </c:extLst>
          </c:dPt>
          <c:dPt>
            <c:idx val="8"/>
            <c:invertIfNegative val="0"/>
            <c:bubble3D val="0"/>
            <c:extLst>
              <c:ext xmlns:c16="http://schemas.microsoft.com/office/drawing/2014/chart" uri="{C3380CC4-5D6E-409C-BE32-E72D297353CC}">
                <c16:uniqueId val="{00000004-868F-43A4-B069-1517DDCD2FD2}"/>
              </c:ext>
            </c:extLst>
          </c:dPt>
          <c:dPt>
            <c:idx val="9"/>
            <c:invertIfNegative val="0"/>
            <c:bubble3D val="0"/>
            <c:extLst>
              <c:ext xmlns:c16="http://schemas.microsoft.com/office/drawing/2014/chart" uri="{C3380CC4-5D6E-409C-BE32-E72D297353CC}">
                <c16:uniqueId val="{00000005-868F-43A4-B069-1517DDCD2FD2}"/>
              </c:ext>
            </c:extLst>
          </c:dPt>
          <c:dPt>
            <c:idx val="10"/>
            <c:invertIfNegative val="0"/>
            <c:bubble3D val="0"/>
            <c:extLst>
              <c:ext xmlns:c16="http://schemas.microsoft.com/office/drawing/2014/chart" uri="{C3380CC4-5D6E-409C-BE32-E72D297353CC}">
                <c16:uniqueId val="{00000006-868F-43A4-B069-1517DDCD2FD2}"/>
              </c:ext>
            </c:extLst>
          </c:dPt>
          <c:dPt>
            <c:idx val="11"/>
            <c:invertIfNegative val="0"/>
            <c:bubble3D val="0"/>
            <c:extLst>
              <c:ext xmlns:c16="http://schemas.microsoft.com/office/drawing/2014/chart" uri="{C3380CC4-5D6E-409C-BE32-E72D297353CC}">
                <c16:uniqueId val="{00000007-868F-43A4-B069-1517DDCD2FD2}"/>
              </c:ext>
            </c:extLst>
          </c:dPt>
          <c:dPt>
            <c:idx val="12"/>
            <c:invertIfNegative val="0"/>
            <c:bubble3D val="0"/>
            <c:extLst>
              <c:ext xmlns:c16="http://schemas.microsoft.com/office/drawing/2014/chart" uri="{C3380CC4-5D6E-409C-BE32-E72D297353CC}">
                <c16:uniqueId val="{00000008-868F-43A4-B069-1517DDCD2FD2}"/>
              </c:ext>
            </c:extLst>
          </c:dPt>
          <c:dPt>
            <c:idx val="13"/>
            <c:invertIfNegative val="0"/>
            <c:bubble3D val="0"/>
            <c:spPr>
              <a:solidFill>
                <a:schemeClr val="accent3"/>
              </a:solidFill>
            </c:spPr>
            <c:extLst>
              <c:ext xmlns:c16="http://schemas.microsoft.com/office/drawing/2014/chart" uri="{C3380CC4-5D6E-409C-BE32-E72D297353CC}">
                <c16:uniqueId val="{0000000A-868F-43A4-B069-1517DDCD2FD2}"/>
              </c:ext>
            </c:extLst>
          </c:dPt>
          <c:dPt>
            <c:idx val="14"/>
            <c:invertIfNegative val="0"/>
            <c:bubble3D val="0"/>
            <c:spPr>
              <a:solidFill>
                <a:schemeClr val="accent3"/>
              </a:solidFill>
            </c:spPr>
            <c:extLst>
              <c:ext xmlns:c16="http://schemas.microsoft.com/office/drawing/2014/chart" uri="{C3380CC4-5D6E-409C-BE32-E72D297353CC}">
                <c16:uniqueId val="{0000000C-868F-43A4-B069-1517DDCD2FD2}"/>
              </c:ext>
            </c:extLst>
          </c:dPt>
          <c:dPt>
            <c:idx val="15"/>
            <c:invertIfNegative val="0"/>
            <c:bubble3D val="0"/>
            <c:spPr>
              <a:solidFill>
                <a:schemeClr val="accent3"/>
              </a:solidFill>
            </c:spPr>
            <c:extLst>
              <c:ext xmlns:c16="http://schemas.microsoft.com/office/drawing/2014/chart" uri="{C3380CC4-5D6E-409C-BE32-E72D297353CC}">
                <c16:uniqueId val="{0000000E-868F-43A4-B069-1517DDCD2FD2}"/>
              </c:ext>
            </c:extLst>
          </c:dPt>
          <c:dPt>
            <c:idx val="16"/>
            <c:invertIfNegative val="0"/>
            <c:bubble3D val="0"/>
            <c:spPr>
              <a:solidFill>
                <a:schemeClr val="accent3"/>
              </a:solidFill>
            </c:spPr>
            <c:extLst>
              <c:ext xmlns:c16="http://schemas.microsoft.com/office/drawing/2014/chart" uri="{C3380CC4-5D6E-409C-BE32-E72D297353CC}">
                <c16:uniqueId val="{00000010-868F-43A4-B069-1517DDCD2FD2}"/>
              </c:ext>
            </c:extLst>
          </c:dPt>
          <c:dLbls>
            <c:dLbl>
              <c:idx val="2"/>
              <c:layout>
                <c:manualLayout>
                  <c:x val="-2.5045250709857617E-17"/>
                  <c:y val="-6.289308176100744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868F-43A4-B069-1517DDCD2FD2}"/>
                </c:ext>
              </c:extLst>
            </c:dLbl>
            <c:numFmt formatCode="#,##0.0" sourceLinked="0"/>
            <c:spPr>
              <a:noFill/>
              <a:ln>
                <a:noFill/>
              </a:ln>
              <a:effectLst/>
            </c:spPr>
            <c:txPr>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2</c:v>
                </c:pt>
                <c:pt idx="1">
                  <c:v>3</c:v>
                </c:pt>
                <c:pt idx="2">
                  <c:v>4</c:v>
                </c:pt>
                <c:pt idx="3">
                  <c:v>2015-1</c:v>
                </c:pt>
                <c:pt idx="4">
                  <c:v>2</c:v>
                </c:pt>
                <c:pt idx="5">
                  <c:v>3</c:v>
                </c:pt>
                <c:pt idx="6">
                  <c:v>4</c:v>
                </c:pt>
                <c:pt idx="7">
                  <c:v>2016-1</c:v>
                </c:pt>
                <c:pt idx="8">
                  <c:v>2</c:v>
                </c:pt>
                <c:pt idx="9">
                  <c:v>3</c:v>
                </c:pt>
                <c:pt idx="10">
                  <c:v>4</c:v>
                </c:pt>
                <c:pt idx="11">
                  <c:v>2017-1 </c:v>
                </c:pt>
                <c:pt idx="12">
                  <c:v>2</c:v>
                </c:pt>
                <c:pt idx="13">
                  <c:v>3 (p)</c:v>
                </c:pt>
                <c:pt idx="14">
                  <c:v>4 (p)</c:v>
                </c:pt>
                <c:pt idx="15">
                  <c:v>2018-1 (p)</c:v>
                </c:pt>
                <c:pt idx="16">
                  <c:v>2 (p)</c:v>
                </c:pt>
              </c:strCache>
            </c:strRef>
          </c:cat>
          <c:val>
            <c:numRef>
              <c:f>Sheet1!$B$2:$B$18</c:f>
              <c:numCache>
                <c:formatCode>"$"#,##0.0</c:formatCode>
                <c:ptCount val="17"/>
                <c:pt idx="0">
                  <c:v>256.57252770757401</c:v>
                </c:pt>
                <c:pt idx="1">
                  <c:v>260.88948851470076</c:v>
                </c:pt>
                <c:pt idx="2">
                  <c:v>264.43036345826414</c:v>
                </c:pt>
                <c:pt idx="3">
                  <c:v>267.02884632644054</c:v>
                </c:pt>
                <c:pt idx="4">
                  <c:v>270.76803619540732</c:v>
                </c:pt>
                <c:pt idx="5">
                  <c:v>274.74552201375025</c:v>
                </c:pt>
                <c:pt idx="6">
                  <c:v>278.00566201509042</c:v>
                </c:pt>
                <c:pt idx="7">
                  <c:v>279.81849293664243</c:v>
                </c:pt>
                <c:pt idx="8">
                  <c:v>285.21380549195067</c:v>
                </c:pt>
                <c:pt idx="9">
                  <c:v>291.48063131061917</c:v>
                </c:pt>
                <c:pt idx="10">
                  <c:v>296.3658448159718</c:v>
                </c:pt>
                <c:pt idx="11">
                  <c:v>299.01552397700618</c:v>
                </c:pt>
                <c:pt idx="12">
                  <c:v>304.7629990453043</c:v>
                </c:pt>
                <c:pt idx="13">
                  <c:v>310.92824928155011</c:v>
                </c:pt>
                <c:pt idx="14">
                  <c:v>315.59938533533426</c:v>
                </c:pt>
                <c:pt idx="15">
                  <c:v>317.01631746156687</c:v>
                </c:pt>
                <c:pt idx="16">
                  <c:v>324.01538325911156</c:v>
                </c:pt>
              </c:numCache>
            </c:numRef>
          </c:val>
          <c:extLst>
            <c:ext xmlns:c16="http://schemas.microsoft.com/office/drawing/2014/chart" uri="{C3380CC4-5D6E-409C-BE32-E72D297353CC}">
              <c16:uniqueId val="{00000012-868F-43A4-B069-1517DDCD2FD2}"/>
            </c:ext>
          </c:extLst>
        </c:ser>
        <c:dLbls>
          <c:showLegendKey val="0"/>
          <c:showVal val="0"/>
          <c:showCatName val="0"/>
          <c:showSerName val="0"/>
          <c:showPercent val="0"/>
          <c:showBubbleSize val="0"/>
        </c:dLbls>
        <c:gapWidth val="70"/>
        <c:axId val="409236776"/>
        <c:axId val="409236384"/>
      </c:barChart>
      <c:lineChart>
        <c:grouping val="standard"/>
        <c:varyColors val="0"/>
        <c:ser>
          <c:idx val="1"/>
          <c:order val="1"/>
          <c:tx>
            <c:strRef>
              <c:f>Sheet1!$C$1</c:f>
              <c:strCache>
                <c:ptCount val="1"/>
                <c:pt idx="0">
                  <c:v>Historical Estimates</c:v>
                </c:pt>
              </c:strCache>
            </c:strRef>
          </c:tx>
          <c:marker>
            <c:symbol val="circle"/>
            <c:size val="7"/>
          </c:marker>
          <c:dPt>
            <c:idx val="0"/>
            <c:bubble3D val="0"/>
            <c:extLst>
              <c:ext xmlns:c16="http://schemas.microsoft.com/office/drawing/2014/chart" uri="{C3380CC4-5D6E-409C-BE32-E72D297353CC}">
                <c16:uniqueId val="{00000013-868F-43A4-B069-1517DDCD2FD2}"/>
              </c:ext>
            </c:extLst>
          </c:dPt>
          <c:dPt>
            <c:idx val="1"/>
            <c:bubble3D val="0"/>
            <c:extLst>
              <c:ext xmlns:c16="http://schemas.microsoft.com/office/drawing/2014/chart" uri="{C3380CC4-5D6E-409C-BE32-E72D297353CC}">
                <c16:uniqueId val="{00000014-868F-43A4-B069-1517DDCD2FD2}"/>
              </c:ext>
            </c:extLst>
          </c:dPt>
          <c:dPt>
            <c:idx val="2"/>
            <c:bubble3D val="0"/>
            <c:extLst>
              <c:ext xmlns:c16="http://schemas.microsoft.com/office/drawing/2014/chart" uri="{C3380CC4-5D6E-409C-BE32-E72D297353CC}">
                <c16:uniqueId val="{00000015-868F-43A4-B069-1517DDCD2FD2}"/>
              </c:ext>
            </c:extLst>
          </c:dPt>
          <c:dPt>
            <c:idx val="3"/>
            <c:bubble3D val="0"/>
            <c:extLst>
              <c:ext xmlns:c16="http://schemas.microsoft.com/office/drawing/2014/chart" uri="{C3380CC4-5D6E-409C-BE32-E72D297353CC}">
                <c16:uniqueId val="{00000016-868F-43A4-B069-1517DDCD2FD2}"/>
              </c:ext>
            </c:extLst>
          </c:dPt>
          <c:dPt>
            <c:idx val="4"/>
            <c:bubble3D val="0"/>
            <c:extLst>
              <c:ext xmlns:c16="http://schemas.microsoft.com/office/drawing/2014/chart" uri="{C3380CC4-5D6E-409C-BE32-E72D297353CC}">
                <c16:uniqueId val="{00000017-868F-43A4-B069-1517DDCD2FD2}"/>
              </c:ext>
            </c:extLst>
          </c:dPt>
          <c:dPt>
            <c:idx val="5"/>
            <c:bubble3D val="0"/>
            <c:extLst>
              <c:ext xmlns:c16="http://schemas.microsoft.com/office/drawing/2014/chart" uri="{C3380CC4-5D6E-409C-BE32-E72D297353CC}">
                <c16:uniqueId val="{00000018-868F-43A4-B069-1517DDCD2FD2}"/>
              </c:ext>
            </c:extLst>
          </c:dPt>
          <c:dPt>
            <c:idx val="6"/>
            <c:bubble3D val="0"/>
            <c:extLst>
              <c:ext xmlns:c16="http://schemas.microsoft.com/office/drawing/2014/chart" uri="{C3380CC4-5D6E-409C-BE32-E72D297353CC}">
                <c16:uniqueId val="{00000019-868F-43A4-B069-1517DDCD2FD2}"/>
              </c:ext>
            </c:extLst>
          </c:dPt>
          <c:dPt>
            <c:idx val="7"/>
            <c:bubble3D val="0"/>
            <c:extLst>
              <c:ext xmlns:c16="http://schemas.microsoft.com/office/drawing/2014/chart" uri="{C3380CC4-5D6E-409C-BE32-E72D297353CC}">
                <c16:uniqueId val="{0000001A-868F-43A4-B069-1517DDCD2FD2}"/>
              </c:ext>
            </c:extLst>
          </c:dPt>
          <c:dPt>
            <c:idx val="8"/>
            <c:bubble3D val="0"/>
            <c:extLst>
              <c:ext xmlns:c16="http://schemas.microsoft.com/office/drawing/2014/chart" uri="{C3380CC4-5D6E-409C-BE32-E72D297353CC}">
                <c16:uniqueId val="{0000001B-868F-43A4-B069-1517DDCD2FD2}"/>
              </c:ext>
            </c:extLst>
          </c:dPt>
          <c:dPt>
            <c:idx val="9"/>
            <c:bubble3D val="0"/>
            <c:extLst>
              <c:ext xmlns:c16="http://schemas.microsoft.com/office/drawing/2014/chart" uri="{C3380CC4-5D6E-409C-BE32-E72D297353CC}">
                <c16:uniqueId val="{0000001C-868F-43A4-B069-1517DDCD2FD2}"/>
              </c:ext>
            </c:extLst>
          </c:dPt>
          <c:dPt>
            <c:idx val="10"/>
            <c:bubble3D val="0"/>
            <c:extLst>
              <c:ext xmlns:c16="http://schemas.microsoft.com/office/drawing/2014/chart" uri="{C3380CC4-5D6E-409C-BE32-E72D297353CC}">
                <c16:uniqueId val="{0000001D-868F-43A4-B069-1517DDCD2FD2}"/>
              </c:ext>
            </c:extLst>
          </c:dPt>
          <c:dPt>
            <c:idx val="11"/>
            <c:bubble3D val="0"/>
            <c:extLst>
              <c:ext xmlns:c16="http://schemas.microsoft.com/office/drawing/2014/chart" uri="{C3380CC4-5D6E-409C-BE32-E72D297353CC}">
                <c16:uniqueId val="{0000001E-868F-43A4-B069-1517DDCD2FD2}"/>
              </c:ext>
            </c:extLst>
          </c:dPt>
          <c:dPt>
            <c:idx val="12"/>
            <c:bubble3D val="0"/>
            <c:extLst>
              <c:ext xmlns:c16="http://schemas.microsoft.com/office/drawing/2014/chart" uri="{C3380CC4-5D6E-409C-BE32-E72D297353CC}">
                <c16:uniqueId val="{0000001F-868F-43A4-B069-1517DDCD2FD2}"/>
              </c:ext>
            </c:extLst>
          </c:dPt>
          <c:dPt>
            <c:idx val="13"/>
            <c:marker>
              <c:symbol val="none"/>
            </c:marker>
            <c:bubble3D val="0"/>
            <c:extLst>
              <c:ext xmlns:c16="http://schemas.microsoft.com/office/drawing/2014/chart" uri="{C3380CC4-5D6E-409C-BE32-E72D297353CC}">
                <c16:uniqueId val="{00000020-868F-43A4-B069-1517DDCD2FD2}"/>
              </c:ext>
            </c:extLst>
          </c:dPt>
          <c:dPt>
            <c:idx val="14"/>
            <c:marker>
              <c:symbol val="none"/>
            </c:marker>
            <c:bubble3D val="0"/>
            <c:extLst>
              <c:ext xmlns:c16="http://schemas.microsoft.com/office/drawing/2014/chart" uri="{C3380CC4-5D6E-409C-BE32-E72D297353CC}">
                <c16:uniqueId val="{00000021-868F-43A4-B069-1517DDCD2FD2}"/>
              </c:ext>
            </c:extLst>
          </c:dPt>
          <c:dPt>
            <c:idx val="15"/>
            <c:marker>
              <c:symbol val="none"/>
            </c:marker>
            <c:bubble3D val="0"/>
            <c:extLst>
              <c:ext xmlns:c16="http://schemas.microsoft.com/office/drawing/2014/chart" uri="{C3380CC4-5D6E-409C-BE32-E72D297353CC}">
                <c16:uniqueId val="{00000022-868F-43A4-B069-1517DDCD2FD2}"/>
              </c:ext>
            </c:extLst>
          </c:dPt>
          <c:dPt>
            <c:idx val="16"/>
            <c:marker>
              <c:symbol val="none"/>
            </c:marker>
            <c:bubble3D val="0"/>
            <c:extLst>
              <c:ext xmlns:c16="http://schemas.microsoft.com/office/drawing/2014/chart" uri="{C3380CC4-5D6E-409C-BE32-E72D297353CC}">
                <c16:uniqueId val="{00000023-868F-43A4-B069-1517DDCD2FD2}"/>
              </c:ext>
            </c:extLst>
          </c:dPt>
          <c:cat>
            <c:strRef>
              <c:f>Sheet1!$A$2:$A$18</c:f>
              <c:strCache>
                <c:ptCount val="17"/>
                <c:pt idx="0">
                  <c:v>2</c:v>
                </c:pt>
                <c:pt idx="1">
                  <c:v>3</c:v>
                </c:pt>
                <c:pt idx="2">
                  <c:v>4</c:v>
                </c:pt>
                <c:pt idx="3">
                  <c:v>2015-1</c:v>
                </c:pt>
                <c:pt idx="4">
                  <c:v>2</c:v>
                </c:pt>
                <c:pt idx="5">
                  <c:v>3</c:v>
                </c:pt>
                <c:pt idx="6">
                  <c:v>4</c:v>
                </c:pt>
                <c:pt idx="7">
                  <c:v>2016-1</c:v>
                </c:pt>
                <c:pt idx="8">
                  <c:v>2</c:v>
                </c:pt>
                <c:pt idx="9">
                  <c:v>3</c:v>
                </c:pt>
                <c:pt idx="10">
                  <c:v>4</c:v>
                </c:pt>
                <c:pt idx="11">
                  <c:v>2017-1 </c:v>
                </c:pt>
                <c:pt idx="12">
                  <c:v>2</c:v>
                </c:pt>
                <c:pt idx="13">
                  <c:v>3 (p)</c:v>
                </c:pt>
                <c:pt idx="14">
                  <c:v>4 (p)</c:v>
                </c:pt>
                <c:pt idx="15">
                  <c:v>2018-1 (p)</c:v>
                </c:pt>
                <c:pt idx="16">
                  <c:v>2 (p)</c:v>
                </c:pt>
              </c:strCache>
            </c:strRef>
          </c:cat>
          <c:val>
            <c:numRef>
              <c:f>Sheet1!$C$2:$C$18</c:f>
              <c:numCache>
                <c:formatCode>0.0%</c:formatCode>
                <c:ptCount val="17"/>
                <c:pt idx="0">
                  <c:v>6.1203748287430138E-2</c:v>
                </c:pt>
                <c:pt idx="1">
                  <c:v>6.0024368592609179E-2</c:v>
                </c:pt>
                <c:pt idx="2">
                  <c:v>5.9062257045178423E-2</c:v>
                </c:pt>
                <c:pt idx="3">
                  <c:v>5.7496836983248256E-2</c:v>
                </c:pt>
                <c:pt idx="4">
                  <c:v>5.5327468668089352E-2</c:v>
                </c:pt>
                <c:pt idx="5">
                  <c:v>5.3110738872366392E-2</c:v>
                </c:pt>
                <c:pt idx="6">
                  <c:v>5.133789622071494E-2</c:v>
                </c:pt>
                <c:pt idx="7">
                  <c:v>4.7896123531787405E-2</c:v>
                </c:pt>
                <c:pt idx="8">
                  <c:v>5.3351087888816151E-2</c:v>
                </c:pt>
                <c:pt idx="9">
                  <c:v>6.0911308669232334E-2</c:v>
                </c:pt>
                <c:pt idx="10">
                  <c:v>6.6042477940196687E-2</c:v>
                </c:pt>
                <c:pt idx="11">
                  <c:v>6.860529780892799E-2</c:v>
                </c:pt>
                <c:pt idx="12">
                  <c:v>6.854224156377775E-2</c:v>
                </c:pt>
                <c:pt idx="13">
                  <c:v>6.6720103780090856E-2</c:v>
                </c:pt>
                <c:pt idx="14">
                  <c:v>6.4897965996403961E-2</c:v>
                </c:pt>
                <c:pt idx="15">
                  <c:v>6.0200197117340704E-2</c:v>
                </c:pt>
                <c:pt idx="16">
                  <c:v>6.3171658876297165E-2</c:v>
                </c:pt>
              </c:numCache>
            </c:numRef>
          </c:val>
          <c:smooth val="1"/>
          <c:extLst>
            <c:ext xmlns:c16="http://schemas.microsoft.com/office/drawing/2014/chart" uri="{C3380CC4-5D6E-409C-BE32-E72D297353CC}">
              <c16:uniqueId val="{00000024-868F-43A4-B069-1517DDCD2FD2}"/>
            </c:ext>
          </c:extLst>
        </c:ser>
        <c:ser>
          <c:idx val="2"/>
          <c:order val="2"/>
          <c:tx>
            <c:strRef>
              <c:f>Sheet1!$D$1</c:f>
              <c:strCache>
                <c:ptCount val="1"/>
                <c:pt idx="0">
                  <c:v>LIRA Projections</c:v>
                </c:pt>
              </c:strCache>
            </c:strRef>
          </c:tx>
          <c:spPr>
            <a:ln>
              <a:solidFill>
                <a:schemeClr val="accent2"/>
              </a:solidFill>
            </a:ln>
          </c:spPr>
          <c:marker>
            <c:symbol val="triangle"/>
            <c:size val="7"/>
            <c:spPr>
              <a:solidFill>
                <a:schemeClr val="accent2"/>
              </a:solidFill>
              <a:ln>
                <a:solidFill>
                  <a:schemeClr val="accent2"/>
                </a:solidFill>
              </a:ln>
            </c:spPr>
          </c:marker>
          <c:dPt>
            <c:idx val="0"/>
            <c:marker>
              <c:symbol val="none"/>
            </c:marker>
            <c:bubble3D val="0"/>
            <c:extLst>
              <c:ext xmlns:c16="http://schemas.microsoft.com/office/drawing/2014/chart" uri="{C3380CC4-5D6E-409C-BE32-E72D297353CC}">
                <c16:uniqueId val="{00000025-868F-43A4-B069-1517DDCD2FD2}"/>
              </c:ext>
            </c:extLst>
          </c:dPt>
          <c:dPt>
            <c:idx val="1"/>
            <c:marker>
              <c:symbol val="none"/>
            </c:marker>
            <c:bubble3D val="0"/>
            <c:extLst>
              <c:ext xmlns:c16="http://schemas.microsoft.com/office/drawing/2014/chart" uri="{C3380CC4-5D6E-409C-BE32-E72D297353CC}">
                <c16:uniqueId val="{00000026-868F-43A4-B069-1517DDCD2FD2}"/>
              </c:ext>
            </c:extLst>
          </c:dPt>
          <c:dPt>
            <c:idx val="2"/>
            <c:marker>
              <c:symbol val="none"/>
            </c:marker>
            <c:bubble3D val="0"/>
            <c:extLst>
              <c:ext xmlns:c16="http://schemas.microsoft.com/office/drawing/2014/chart" uri="{C3380CC4-5D6E-409C-BE32-E72D297353CC}">
                <c16:uniqueId val="{00000027-868F-43A4-B069-1517DDCD2FD2}"/>
              </c:ext>
            </c:extLst>
          </c:dPt>
          <c:dPt>
            <c:idx val="3"/>
            <c:marker>
              <c:symbol val="none"/>
            </c:marker>
            <c:bubble3D val="0"/>
            <c:extLst>
              <c:ext xmlns:c16="http://schemas.microsoft.com/office/drawing/2014/chart" uri="{C3380CC4-5D6E-409C-BE32-E72D297353CC}">
                <c16:uniqueId val="{00000028-868F-43A4-B069-1517DDCD2FD2}"/>
              </c:ext>
            </c:extLst>
          </c:dPt>
          <c:dPt>
            <c:idx val="4"/>
            <c:marker>
              <c:symbol val="none"/>
            </c:marker>
            <c:bubble3D val="0"/>
            <c:extLst>
              <c:ext xmlns:c16="http://schemas.microsoft.com/office/drawing/2014/chart" uri="{C3380CC4-5D6E-409C-BE32-E72D297353CC}">
                <c16:uniqueId val="{00000029-868F-43A4-B069-1517DDCD2FD2}"/>
              </c:ext>
            </c:extLst>
          </c:dPt>
          <c:dPt>
            <c:idx val="5"/>
            <c:marker>
              <c:symbol val="none"/>
            </c:marker>
            <c:bubble3D val="0"/>
            <c:extLst>
              <c:ext xmlns:c16="http://schemas.microsoft.com/office/drawing/2014/chart" uri="{C3380CC4-5D6E-409C-BE32-E72D297353CC}">
                <c16:uniqueId val="{0000002A-868F-43A4-B069-1517DDCD2FD2}"/>
              </c:ext>
            </c:extLst>
          </c:dPt>
          <c:dPt>
            <c:idx val="6"/>
            <c:marker>
              <c:symbol val="none"/>
            </c:marker>
            <c:bubble3D val="0"/>
            <c:extLst>
              <c:ext xmlns:c16="http://schemas.microsoft.com/office/drawing/2014/chart" uri="{C3380CC4-5D6E-409C-BE32-E72D297353CC}">
                <c16:uniqueId val="{0000002B-868F-43A4-B069-1517DDCD2FD2}"/>
              </c:ext>
            </c:extLst>
          </c:dPt>
          <c:dPt>
            <c:idx val="7"/>
            <c:marker>
              <c:symbol val="none"/>
            </c:marker>
            <c:bubble3D val="0"/>
            <c:extLst>
              <c:ext xmlns:c16="http://schemas.microsoft.com/office/drawing/2014/chart" uri="{C3380CC4-5D6E-409C-BE32-E72D297353CC}">
                <c16:uniqueId val="{0000002C-868F-43A4-B069-1517DDCD2FD2}"/>
              </c:ext>
            </c:extLst>
          </c:dPt>
          <c:dPt>
            <c:idx val="8"/>
            <c:marker>
              <c:symbol val="none"/>
            </c:marker>
            <c:bubble3D val="0"/>
            <c:extLst>
              <c:ext xmlns:c16="http://schemas.microsoft.com/office/drawing/2014/chart" uri="{C3380CC4-5D6E-409C-BE32-E72D297353CC}">
                <c16:uniqueId val="{0000002D-868F-43A4-B069-1517DDCD2FD2}"/>
              </c:ext>
            </c:extLst>
          </c:dPt>
          <c:dPt>
            <c:idx val="9"/>
            <c:marker>
              <c:symbol val="none"/>
            </c:marker>
            <c:bubble3D val="0"/>
            <c:extLst>
              <c:ext xmlns:c16="http://schemas.microsoft.com/office/drawing/2014/chart" uri="{C3380CC4-5D6E-409C-BE32-E72D297353CC}">
                <c16:uniqueId val="{0000002E-868F-43A4-B069-1517DDCD2FD2}"/>
              </c:ext>
            </c:extLst>
          </c:dPt>
          <c:dPt>
            <c:idx val="10"/>
            <c:marker>
              <c:symbol val="none"/>
            </c:marker>
            <c:bubble3D val="0"/>
            <c:extLst>
              <c:ext xmlns:c16="http://schemas.microsoft.com/office/drawing/2014/chart" uri="{C3380CC4-5D6E-409C-BE32-E72D297353CC}">
                <c16:uniqueId val="{0000002F-868F-43A4-B069-1517DDCD2FD2}"/>
              </c:ext>
            </c:extLst>
          </c:dPt>
          <c:dPt>
            <c:idx val="11"/>
            <c:marker>
              <c:symbol val="none"/>
            </c:marker>
            <c:bubble3D val="0"/>
            <c:extLst>
              <c:ext xmlns:c16="http://schemas.microsoft.com/office/drawing/2014/chart" uri="{C3380CC4-5D6E-409C-BE32-E72D297353CC}">
                <c16:uniqueId val="{00000030-868F-43A4-B069-1517DDCD2FD2}"/>
              </c:ext>
            </c:extLst>
          </c:dPt>
          <c:dPt>
            <c:idx val="12"/>
            <c:marker>
              <c:symbol val="none"/>
            </c:marker>
            <c:bubble3D val="0"/>
            <c:extLst>
              <c:ext xmlns:c16="http://schemas.microsoft.com/office/drawing/2014/chart" uri="{C3380CC4-5D6E-409C-BE32-E72D297353CC}">
                <c16:uniqueId val="{00000031-868F-43A4-B069-1517DDCD2FD2}"/>
              </c:ext>
            </c:extLst>
          </c:dPt>
          <c:dLbls>
            <c:spPr>
              <a:noFill/>
              <a:ln>
                <a:noFill/>
              </a:ln>
              <a:effectLst/>
            </c:spPr>
            <c:txPr>
              <a:bodyPr/>
              <a:lstStyle/>
              <a:p>
                <a:pPr>
                  <a:defRPr sz="1000" b="1">
                    <a:solidFill>
                      <a:schemeClr val="accent1"/>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2</c:v>
                </c:pt>
                <c:pt idx="1">
                  <c:v>3</c:v>
                </c:pt>
                <c:pt idx="2">
                  <c:v>4</c:v>
                </c:pt>
                <c:pt idx="3">
                  <c:v>2015-1</c:v>
                </c:pt>
                <c:pt idx="4">
                  <c:v>2</c:v>
                </c:pt>
                <c:pt idx="5">
                  <c:v>3</c:v>
                </c:pt>
                <c:pt idx="6">
                  <c:v>4</c:v>
                </c:pt>
                <c:pt idx="7">
                  <c:v>2016-1</c:v>
                </c:pt>
                <c:pt idx="8">
                  <c:v>2</c:v>
                </c:pt>
                <c:pt idx="9">
                  <c:v>3</c:v>
                </c:pt>
                <c:pt idx="10">
                  <c:v>4</c:v>
                </c:pt>
                <c:pt idx="11">
                  <c:v>2017-1 </c:v>
                </c:pt>
                <c:pt idx="12">
                  <c:v>2</c:v>
                </c:pt>
                <c:pt idx="13">
                  <c:v>3 (p)</c:v>
                </c:pt>
                <c:pt idx="14">
                  <c:v>4 (p)</c:v>
                </c:pt>
                <c:pt idx="15">
                  <c:v>2018-1 (p)</c:v>
                </c:pt>
                <c:pt idx="16">
                  <c:v>2 (p)</c:v>
                </c:pt>
              </c:strCache>
            </c:strRef>
          </c:cat>
          <c:val>
            <c:numRef>
              <c:f>Sheet1!$D$2:$D$18</c:f>
              <c:numCache>
                <c:formatCode>0.0%</c:formatCode>
                <c:ptCount val="17"/>
                <c:pt idx="0">
                  <c:v>6.1203748287430138E-2</c:v>
                </c:pt>
                <c:pt idx="1">
                  <c:v>6.0024368592609179E-2</c:v>
                </c:pt>
                <c:pt idx="2">
                  <c:v>5.9062257045178423E-2</c:v>
                </c:pt>
                <c:pt idx="3">
                  <c:v>5.7496836983248256E-2</c:v>
                </c:pt>
                <c:pt idx="4">
                  <c:v>5.5327468668089352E-2</c:v>
                </c:pt>
                <c:pt idx="5">
                  <c:v>5.3110738872366392E-2</c:v>
                </c:pt>
                <c:pt idx="6">
                  <c:v>5.133789622071494E-2</c:v>
                </c:pt>
                <c:pt idx="7">
                  <c:v>4.7896123531787405E-2</c:v>
                </c:pt>
                <c:pt idx="8">
                  <c:v>5.3351087888816151E-2</c:v>
                </c:pt>
                <c:pt idx="9">
                  <c:v>6.0911308669232334E-2</c:v>
                </c:pt>
                <c:pt idx="10">
                  <c:v>6.6042477940196687E-2</c:v>
                </c:pt>
                <c:pt idx="11">
                  <c:v>6.860529780892799E-2</c:v>
                </c:pt>
                <c:pt idx="12">
                  <c:v>6.854224156377775E-2</c:v>
                </c:pt>
                <c:pt idx="13">
                  <c:v>6.6720103780090856E-2</c:v>
                </c:pt>
                <c:pt idx="14">
                  <c:v>6.4897965996403961E-2</c:v>
                </c:pt>
                <c:pt idx="15">
                  <c:v>6.0200197117340704E-2</c:v>
                </c:pt>
                <c:pt idx="16">
                  <c:v>6.3171658876297165E-2</c:v>
                </c:pt>
              </c:numCache>
            </c:numRef>
          </c:val>
          <c:smooth val="1"/>
          <c:extLst>
            <c:ext xmlns:c16="http://schemas.microsoft.com/office/drawing/2014/chart" uri="{C3380CC4-5D6E-409C-BE32-E72D297353CC}">
              <c16:uniqueId val="{00000032-868F-43A4-B069-1517DDCD2FD2}"/>
            </c:ext>
          </c:extLst>
        </c:ser>
        <c:dLbls>
          <c:showLegendKey val="0"/>
          <c:showVal val="0"/>
          <c:showCatName val="0"/>
          <c:showSerName val="0"/>
          <c:showPercent val="0"/>
          <c:showBubbleSize val="0"/>
        </c:dLbls>
        <c:marker val="1"/>
        <c:smooth val="0"/>
        <c:axId val="409234032"/>
        <c:axId val="409234424"/>
      </c:lineChart>
      <c:catAx>
        <c:axId val="409236776"/>
        <c:scaling>
          <c:orientation val="minMax"/>
        </c:scaling>
        <c:delete val="0"/>
        <c:axPos val="b"/>
        <c:numFmt formatCode="General" sourceLinked="0"/>
        <c:majorTickMark val="out"/>
        <c:minorTickMark val="none"/>
        <c:tickLblPos val="nextTo"/>
        <c:txPr>
          <a:bodyPr rot="-2700000"/>
          <a:lstStyle/>
          <a:p>
            <a:pPr>
              <a:defRPr sz="1000" b="0"/>
            </a:pPr>
            <a:endParaRPr lang="en-US"/>
          </a:p>
        </c:txPr>
        <c:crossAx val="409236384"/>
        <c:crosses val="autoZero"/>
        <c:auto val="1"/>
        <c:lblAlgn val="ctr"/>
        <c:lblOffset val="100"/>
        <c:noMultiLvlLbl val="0"/>
      </c:catAx>
      <c:valAx>
        <c:axId val="409236384"/>
        <c:scaling>
          <c:orientation val="minMax"/>
          <c:max val="425"/>
          <c:min val="225"/>
        </c:scaling>
        <c:delete val="0"/>
        <c:axPos val="l"/>
        <c:numFmt formatCode="&quot;$&quot;#,##0" sourceLinked="0"/>
        <c:majorTickMark val="out"/>
        <c:minorTickMark val="none"/>
        <c:tickLblPos val="nextTo"/>
        <c:txPr>
          <a:bodyPr/>
          <a:lstStyle/>
          <a:p>
            <a:pPr>
              <a:defRPr sz="1000" b="0"/>
            </a:pPr>
            <a:endParaRPr lang="en-US"/>
          </a:p>
        </c:txPr>
        <c:crossAx val="409236776"/>
        <c:crosses val="autoZero"/>
        <c:crossBetween val="between"/>
        <c:majorUnit val="25"/>
      </c:valAx>
      <c:valAx>
        <c:axId val="409234424"/>
        <c:scaling>
          <c:orientation val="minMax"/>
          <c:max val="0.1"/>
          <c:min val="0"/>
        </c:scaling>
        <c:delete val="0"/>
        <c:axPos val="r"/>
        <c:numFmt formatCode="0%" sourceLinked="0"/>
        <c:majorTickMark val="out"/>
        <c:minorTickMark val="none"/>
        <c:tickLblPos val="nextTo"/>
        <c:txPr>
          <a:bodyPr/>
          <a:lstStyle/>
          <a:p>
            <a:pPr>
              <a:defRPr sz="1000" b="0">
                <a:solidFill>
                  <a:schemeClr val="accent1"/>
                </a:solidFill>
              </a:defRPr>
            </a:pPr>
            <a:endParaRPr lang="en-US"/>
          </a:p>
        </c:txPr>
        <c:crossAx val="409234032"/>
        <c:crosses val="max"/>
        <c:crossBetween val="between"/>
      </c:valAx>
      <c:catAx>
        <c:axId val="409234032"/>
        <c:scaling>
          <c:orientation val="minMax"/>
        </c:scaling>
        <c:delete val="1"/>
        <c:axPos val="b"/>
        <c:numFmt formatCode="General" sourceLinked="1"/>
        <c:majorTickMark val="out"/>
        <c:minorTickMark val="none"/>
        <c:tickLblPos val="nextTo"/>
        <c:crossAx val="409234424"/>
        <c:crosses val="autoZero"/>
        <c:auto val="1"/>
        <c:lblAlgn val="ctr"/>
        <c:lblOffset val="100"/>
        <c:noMultiLvlLbl val="0"/>
      </c:catAx>
    </c:plotArea>
    <c:legend>
      <c:legendPos val="b"/>
      <c:legendEntry>
        <c:idx val="0"/>
        <c:delete val="1"/>
      </c:legendEntry>
      <c:layout>
        <c:manualLayout>
          <c:xMode val="edge"/>
          <c:yMode val="edge"/>
          <c:x val="6.5118839311752705E-2"/>
          <c:y val="0.92611929557192452"/>
          <c:w val="0.88544497909983477"/>
          <c:h val="6.3396885433577937E-2"/>
        </c:manualLayout>
      </c:layout>
      <c:overlay val="0"/>
      <c:txPr>
        <a:bodyPr/>
        <a:lstStyle/>
        <a:p>
          <a:pPr>
            <a:defRPr sz="1400"/>
          </a:pPr>
          <a:endParaRPr lang="en-US"/>
        </a:p>
      </c:txPr>
    </c:legend>
    <c:plotVisOnly val="1"/>
    <c:dispBlanksAs val="gap"/>
    <c:showDLblsOverMax val="0"/>
  </c:chart>
  <c:txPr>
    <a:bodyPr/>
    <a:lstStyle/>
    <a:p>
      <a:pPr>
        <a:defRPr sz="1200">
          <a:solidFill>
            <a:schemeClr val="accent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JCHS1</c:v>
                </c:pt>
              </c:strCache>
            </c:strRef>
          </c:tx>
          <c:spPr>
            <a:solidFill>
              <a:schemeClr val="accent3">
                <a:lumMod val="50000"/>
              </a:schemeClr>
            </a:solidFill>
          </c:spPr>
          <c:invertIfNegative val="0"/>
          <c:dPt>
            <c:idx val="4"/>
            <c:invertIfNegative val="0"/>
            <c:bubble3D val="0"/>
            <c:extLst>
              <c:ext xmlns:c16="http://schemas.microsoft.com/office/drawing/2014/chart" uri="{C3380CC4-5D6E-409C-BE32-E72D297353CC}">
                <c16:uniqueId val="{00000000-D570-4818-AD95-C80890678380}"/>
              </c:ext>
            </c:extLst>
          </c:dPt>
          <c:dPt>
            <c:idx val="5"/>
            <c:invertIfNegative val="0"/>
            <c:bubble3D val="0"/>
            <c:extLst>
              <c:ext xmlns:c16="http://schemas.microsoft.com/office/drawing/2014/chart" uri="{C3380CC4-5D6E-409C-BE32-E72D297353CC}">
                <c16:uniqueId val="{00000001-D570-4818-AD95-C80890678380}"/>
              </c:ext>
            </c:extLst>
          </c:dPt>
          <c:dPt>
            <c:idx val="6"/>
            <c:invertIfNegative val="0"/>
            <c:bubble3D val="0"/>
            <c:extLst>
              <c:ext xmlns:c16="http://schemas.microsoft.com/office/drawing/2014/chart" uri="{C3380CC4-5D6E-409C-BE32-E72D297353CC}">
                <c16:uniqueId val="{00000002-D570-4818-AD95-C80890678380}"/>
              </c:ext>
            </c:extLst>
          </c:dPt>
          <c:dPt>
            <c:idx val="7"/>
            <c:invertIfNegative val="0"/>
            <c:bubble3D val="0"/>
            <c:extLst>
              <c:ext xmlns:c16="http://schemas.microsoft.com/office/drawing/2014/chart" uri="{C3380CC4-5D6E-409C-BE32-E72D297353CC}">
                <c16:uniqueId val="{00000003-D570-4818-AD95-C80890678380}"/>
              </c:ext>
            </c:extLst>
          </c:dPt>
          <c:dPt>
            <c:idx val="8"/>
            <c:invertIfNegative val="0"/>
            <c:bubble3D val="0"/>
            <c:extLst>
              <c:ext xmlns:c16="http://schemas.microsoft.com/office/drawing/2014/chart" uri="{C3380CC4-5D6E-409C-BE32-E72D297353CC}">
                <c16:uniqueId val="{00000004-D570-4818-AD95-C80890678380}"/>
              </c:ext>
            </c:extLst>
          </c:dPt>
          <c:dPt>
            <c:idx val="9"/>
            <c:invertIfNegative val="0"/>
            <c:bubble3D val="0"/>
            <c:extLst>
              <c:ext xmlns:c16="http://schemas.microsoft.com/office/drawing/2014/chart" uri="{C3380CC4-5D6E-409C-BE32-E72D297353CC}">
                <c16:uniqueId val="{00000005-D570-4818-AD95-C80890678380}"/>
              </c:ext>
            </c:extLst>
          </c:dPt>
          <c:dPt>
            <c:idx val="10"/>
            <c:invertIfNegative val="0"/>
            <c:bubble3D val="0"/>
            <c:extLst>
              <c:ext xmlns:c16="http://schemas.microsoft.com/office/drawing/2014/chart" uri="{C3380CC4-5D6E-409C-BE32-E72D297353CC}">
                <c16:uniqueId val="{00000006-D570-4818-AD95-C80890678380}"/>
              </c:ext>
            </c:extLst>
          </c:dPt>
          <c:dPt>
            <c:idx val="11"/>
            <c:invertIfNegative val="0"/>
            <c:bubble3D val="0"/>
            <c:extLst>
              <c:ext xmlns:c16="http://schemas.microsoft.com/office/drawing/2014/chart" uri="{C3380CC4-5D6E-409C-BE32-E72D297353CC}">
                <c16:uniqueId val="{00000007-D570-4818-AD95-C80890678380}"/>
              </c:ext>
            </c:extLst>
          </c:dPt>
          <c:dPt>
            <c:idx val="12"/>
            <c:invertIfNegative val="0"/>
            <c:bubble3D val="0"/>
            <c:extLst>
              <c:ext xmlns:c16="http://schemas.microsoft.com/office/drawing/2014/chart" uri="{C3380CC4-5D6E-409C-BE32-E72D297353CC}">
                <c16:uniqueId val="{00000008-D570-4818-AD95-C80890678380}"/>
              </c:ext>
            </c:extLst>
          </c:dPt>
          <c:dPt>
            <c:idx val="13"/>
            <c:invertIfNegative val="0"/>
            <c:bubble3D val="0"/>
            <c:spPr>
              <a:solidFill>
                <a:schemeClr val="accent3"/>
              </a:solidFill>
            </c:spPr>
            <c:extLst>
              <c:ext xmlns:c16="http://schemas.microsoft.com/office/drawing/2014/chart" uri="{C3380CC4-5D6E-409C-BE32-E72D297353CC}">
                <c16:uniqueId val="{0000000A-D570-4818-AD95-C80890678380}"/>
              </c:ext>
            </c:extLst>
          </c:dPt>
          <c:dPt>
            <c:idx val="14"/>
            <c:invertIfNegative val="0"/>
            <c:bubble3D val="0"/>
            <c:spPr>
              <a:solidFill>
                <a:schemeClr val="accent3"/>
              </a:solidFill>
            </c:spPr>
            <c:extLst>
              <c:ext xmlns:c16="http://schemas.microsoft.com/office/drawing/2014/chart" uri="{C3380CC4-5D6E-409C-BE32-E72D297353CC}">
                <c16:uniqueId val="{0000000C-D570-4818-AD95-C80890678380}"/>
              </c:ext>
            </c:extLst>
          </c:dPt>
          <c:dPt>
            <c:idx val="15"/>
            <c:invertIfNegative val="0"/>
            <c:bubble3D val="0"/>
            <c:spPr>
              <a:solidFill>
                <a:schemeClr val="accent3"/>
              </a:solidFill>
            </c:spPr>
            <c:extLst>
              <c:ext xmlns:c16="http://schemas.microsoft.com/office/drawing/2014/chart" uri="{C3380CC4-5D6E-409C-BE32-E72D297353CC}">
                <c16:uniqueId val="{0000000E-D570-4818-AD95-C80890678380}"/>
              </c:ext>
            </c:extLst>
          </c:dPt>
          <c:dPt>
            <c:idx val="16"/>
            <c:invertIfNegative val="0"/>
            <c:bubble3D val="0"/>
            <c:spPr>
              <a:solidFill>
                <a:schemeClr val="accent3"/>
              </a:solidFill>
            </c:spPr>
            <c:extLst>
              <c:ext xmlns:c16="http://schemas.microsoft.com/office/drawing/2014/chart" uri="{C3380CC4-5D6E-409C-BE32-E72D297353CC}">
                <c16:uniqueId val="{00000010-D570-4818-AD95-C80890678380}"/>
              </c:ext>
            </c:extLst>
          </c:dPt>
          <c:dLbls>
            <c:dLbl>
              <c:idx val="2"/>
              <c:layout>
                <c:manualLayout>
                  <c:x val="-2.5045250709857617E-17"/>
                  <c:y val="-6.289308176100744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D570-4818-AD95-C80890678380}"/>
                </c:ext>
              </c:extLst>
            </c:dLbl>
            <c:numFmt formatCode="#,##0.0" sourceLinked="0"/>
            <c:spPr>
              <a:noFill/>
              <a:ln>
                <a:noFill/>
              </a:ln>
              <a:effectLst/>
            </c:spPr>
            <c:txPr>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3</c:v>
                </c:pt>
                <c:pt idx="1">
                  <c:v>4</c:v>
                </c:pt>
                <c:pt idx="2">
                  <c:v>2015-1</c:v>
                </c:pt>
                <c:pt idx="3">
                  <c:v>2</c:v>
                </c:pt>
                <c:pt idx="4">
                  <c:v>3</c:v>
                </c:pt>
                <c:pt idx="5">
                  <c:v>4</c:v>
                </c:pt>
                <c:pt idx="6">
                  <c:v>2016-1</c:v>
                </c:pt>
                <c:pt idx="7">
                  <c:v>2</c:v>
                </c:pt>
                <c:pt idx="8">
                  <c:v>3</c:v>
                </c:pt>
                <c:pt idx="9">
                  <c:v>4</c:v>
                </c:pt>
                <c:pt idx="10">
                  <c:v>2017-1 </c:v>
                </c:pt>
                <c:pt idx="11">
                  <c:v>2</c:v>
                </c:pt>
                <c:pt idx="12">
                  <c:v>3</c:v>
                </c:pt>
                <c:pt idx="13">
                  <c:v>4 (p)</c:v>
                </c:pt>
                <c:pt idx="14">
                  <c:v>2018-1 (p)</c:v>
                </c:pt>
                <c:pt idx="15">
                  <c:v>2 (p)</c:v>
                </c:pt>
                <c:pt idx="16">
                  <c:v>3 (p)</c:v>
                </c:pt>
              </c:strCache>
            </c:strRef>
          </c:cat>
          <c:val>
            <c:numRef>
              <c:f>Sheet1!$B$2:$B$18</c:f>
              <c:numCache>
                <c:formatCode>"$"#,##0.0</c:formatCode>
                <c:ptCount val="17"/>
                <c:pt idx="0">
                  <c:v>260.88948851470076</c:v>
                </c:pt>
                <c:pt idx="1">
                  <c:v>264.43036345826414</c:v>
                </c:pt>
                <c:pt idx="2">
                  <c:v>267.02884632644054</c:v>
                </c:pt>
                <c:pt idx="3">
                  <c:v>270.76803619540732</c:v>
                </c:pt>
                <c:pt idx="4">
                  <c:v>274.74552201375025</c:v>
                </c:pt>
                <c:pt idx="5">
                  <c:v>278.00566201509042</c:v>
                </c:pt>
                <c:pt idx="6">
                  <c:v>279.30791446784946</c:v>
                </c:pt>
                <c:pt idx="7">
                  <c:v>284.76655793866775</c:v>
                </c:pt>
                <c:pt idx="8">
                  <c:v>290.98946917841675</c:v>
                </c:pt>
                <c:pt idx="9">
                  <c:v>296.03897531829818</c:v>
                </c:pt>
                <c:pt idx="10">
                  <c:v>298.32279684273578</c:v>
                </c:pt>
                <c:pt idx="11">
                  <c:v>303.83913748915541</c:v>
                </c:pt>
                <c:pt idx="12">
                  <c:v>309.70082532550185</c:v>
                </c:pt>
                <c:pt idx="13">
                  <c:v>314.73064849363999</c:v>
                </c:pt>
                <c:pt idx="14">
                  <c:v>317.46133807750442</c:v>
                </c:pt>
                <c:pt idx="15">
                  <c:v>324.14395993755932</c:v>
                </c:pt>
                <c:pt idx="16">
                  <c:v>333.56439632301522</c:v>
                </c:pt>
              </c:numCache>
            </c:numRef>
          </c:val>
          <c:extLst>
            <c:ext xmlns:c16="http://schemas.microsoft.com/office/drawing/2014/chart" uri="{C3380CC4-5D6E-409C-BE32-E72D297353CC}">
              <c16:uniqueId val="{00000012-D570-4818-AD95-C80890678380}"/>
            </c:ext>
          </c:extLst>
        </c:ser>
        <c:dLbls>
          <c:showLegendKey val="0"/>
          <c:showVal val="0"/>
          <c:showCatName val="0"/>
          <c:showSerName val="0"/>
          <c:showPercent val="0"/>
          <c:showBubbleSize val="0"/>
        </c:dLbls>
        <c:gapWidth val="70"/>
        <c:axId val="409237952"/>
        <c:axId val="409238344"/>
      </c:barChart>
      <c:lineChart>
        <c:grouping val="standard"/>
        <c:varyColors val="0"/>
        <c:ser>
          <c:idx val="1"/>
          <c:order val="1"/>
          <c:tx>
            <c:strRef>
              <c:f>Sheet1!$C$1</c:f>
              <c:strCache>
                <c:ptCount val="1"/>
                <c:pt idx="0">
                  <c:v>Historical Estimates</c:v>
                </c:pt>
              </c:strCache>
            </c:strRef>
          </c:tx>
          <c:marker>
            <c:symbol val="circle"/>
            <c:size val="7"/>
          </c:marker>
          <c:dPt>
            <c:idx val="0"/>
            <c:bubble3D val="0"/>
            <c:extLst>
              <c:ext xmlns:c16="http://schemas.microsoft.com/office/drawing/2014/chart" uri="{C3380CC4-5D6E-409C-BE32-E72D297353CC}">
                <c16:uniqueId val="{00000013-D570-4818-AD95-C80890678380}"/>
              </c:ext>
            </c:extLst>
          </c:dPt>
          <c:dPt>
            <c:idx val="1"/>
            <c:bubble3D val="0"/>
            <c:extLst>
              <c:ext xmlns:c16="http://schemas.microsoft.com/office/drawing/2014/chart" uri="{C3380CC4-5D6E-409C-BE32-E72D297353CC}">
                <c16:uniqueId val="{00000014-D570-4818-AD95-C80890678380}"/>
              </c:ext>
            </c:extLst>
          </c:dPt>
          <c:dPt>
            <c:idx val="2"/>
            <c:bubble3D val="0"/>
            <c:extLst>
              <c:ext xmlns:c16="http://schemas.microsoft.com/office/drawing/2014/chart" uri="{C3380CC4-5D6E-409C-BE32-E72D297353CC}">
                <c16:uniqueId val="{00000015-D570-4818-AD95-C80890678380}"/>
              </c:ext>
            </c:extLst>
          </c:dPt>
          <c:dPt>
            <c:idx val="3"/>
            <c:bubble3D val="0"/>
            <c:extLst>
              <c:ext xmlns:c16="http://schemas.microsoft.com/office/drawing/2014/chart" uri="{C3380CC4-5D6E-409C-BE32-E72D297353CC}">
                <c16:uniqueId val="{00000016-D570-4818-AD95-C80890678380}"/>
              </c:ext>
            </c:extLst>
          </c:dPt>
          <c:dPt>
            <c:idx val="4"/>
            <c:bubble3D val="0"/>
            <c:extLst>
              <c:ext xmlns:c16="http://schemas.microsoft.com/office/drawing/2014/chart" uri="{C3380CC4-5D6E-409C-BE32-E72D297353CC}">
                <c16:uniqueId val="{00000017-D570-4818-AD95-C80890678380}"/>
              </c:ext>
            </c:extLst>
          </c:dPt>
          <c:dPt>
            <c:idx val="5"/>
            <c:bubble3D val="0"/>
            <c:extLst>
              <c:ext xmlns:c16="http://schemas.microsoft.com/office/drawing/2014/chart" uri="{C3380CC4-5D6E-409C-BE32-E72D297353CC}">
                <c16:uniqueId val="{00000018-D570-4818-AD95-C80890678380}"/>
              </c:ext>
            </c:extLst>
          </c:dPt>
          <c:dPt>
            <c:idx val="6"/>
            <c:bubble3D val="0"/>
            <c:extLst>
              <c:ext xmlns:c16="http://schemas.microsoft.com/office/drawing/2014/chart" uri="{C3380CC4-5D6E-409C-BE32-E72D297353CC}">
                <c16:uniqueId val="{00000019-D570-4818-AD95-C80890678380}"/>
              </c:ext>
            </c:extLst>
          </c:dPt>
          <c:dPt>
            <c:idx val="7"/>
            <c:bubble3D val="0"/>
            <c:extLst>
              <c:ext xmlns:c16="http://schemas.microsoft.com/office/drawing/2014/chart" uri="{C3380CC4-5D6E-409C-BE32-E72D297353CC}">
                <c16:uniqueId val="{0000001A-D570-4818-AD95-C80890678380}"/>
              </c:ext>
            </c:extLst>
          </c:dPt>
          <c:dPt>
            <c:idx val="8"/>
            <c:bubble3D val="0"/>
            <c:extLst>
              <c:ext xmlns:c16="http://schemas.microsoft.com/office/drawing/2014/chart" uri="{C3380CC4-5D6E-409C-BE32-E72D297353CC}">
                <c16:uniqueId val="{0000001B-D570-4818-AD95-C80890678380}"/>
              </c:ext>
            </c:extLst>
          </c:dPt>
          <c:dPt>
            <c:idx val="9"/>
            <c:bubble3D val="0"/>
            <c:extLst>
              <c:ext xmlns:c16="http://schemas.microsoft.com/office/drawing/2014/chart" uri="{C3380CC4-5D6E-409C-BE32-E72D297353CC}">
                <c16:uniqueId val="{0000001C-D570-4818-AD95-C80890678380}"/>
              </c:ext>
            </c:extLst>
          </c:dPt>
          <c:dPt>
            <c:idx val="10"/>
            <c:bubble3D val="0"/>
            <c:extLst>
              <c:ext xmlns:c16="http://schemas.microsoft.com/office/drawing/2014/chart" uri="{C3380CC4-5D6E-409C-BE32-E72D297353CC}">
                <c16:uniqueId val="{0000001D-D570-4818-AD95-C80890678380}"/>
              </c:ext>
            </c:extLst>
          </c:dPt>
          <c:dPt>
            <c:idx val="11"/>
            <c:bubble3D val="0"/>
            <c:extLst>
              <c:ext xmlns:c16="http://schemas.microsoft.com/office/drawing/2014/chart" uri="{C3380CC4-5D6E-409C-BE32-E72D297353CC}">
                <c16:uniqueId val="{0000001E-D570-4818-AD95-C80890678380}"/>
              </c:ext>
            </c:extLst>
          </c:dPt>
          <c:dPt>
            <c:idx val="12"/>
            <c:bubble3D val="0"/>
            <c:extLst>
              <c:ext xmlns:c16="http://schemas.microsoft.com/office/drawing/2014/chart" uri="{C3380CC4-5D6E-409C-BE32-E72D297353CC}">
                <c16:uniqueId val="{0000001F-D570-4818-AD95-C80890678380}"/>
              </c:ext>
            </c:extLst>
          </c:dPt>
          <c:dPt>
            <c:idx val="13"/>
            <c:marker>
              <c:symbol val="none"/>
            </c:marker>
            <c:bubble3D val="0"/>
            <c:extLst>
              <c:ext xmlns:c16="http://schemas.microsoft.com/office/drawing/2014/chart" uri="{C3380CC4-5D6E-409C-BE32-E72D297353CC}">
                <c16:uniqueId val="{00000020-D570-4818-AD95-C80890678380}"/>
              </c:ext>
            </c:extLst>
          </c:dPt>
          <c:dPt>
            <c:idx val="14"/>
            <c:marker>
              <c:symbol val="none"/>
            </c:marker>
            <c:bubble3D val="0"/>
            <c:extLst>
              <c:ext xmlns:c16="http://schemas.microsoft.com/office/drawing/2014/chart" uri="{C3380CC4-5D6E-409C-BE32-E72D297353CC}">
                <c16:uniqueId val="{00000021-D570-4818-AD95-C80890678380}"/>
              </c:ext>
            </c:extLst>
          </c:dPt>
          <c:dPt>
            <c:idx val="15"/>
            <c:marker>
              <c:symbol val="none"/>
            </c:marker>
            <c:bubble3D val="0"/>
            <c:extLst>
              <c:ext xmlns:c16="http://schemas.microsoft.com/office/drawing/2014/chart" uri="{C3380CC4-5D6E-409C-BE32-E72D297353CC}">
                <c16:uniqueId val="{00000022-D570-4818-AD95-C80890678380}"/>
              </c:ext>
            </c:extLst>
          </c:dPt>
          <c:dPt>
            <c:idx val="16"/>
            <c:marker>
              <c:symbol val="none"/>
            </c:marker>
            <c:bubble3D val="0"/>
            <c:extLst>
              <c:ext xmlns:c16="http://schemas.microsoft.com/office/drawing/2014/chart" uri="{C3380CC4-5D6E-409C-BE32-E72D297353CC}">
                <c16:uniqueId val="{00000023-D570-4818-AD95-C80890678380}"/>
              </c:ext>
            </c:extLst>
          </c:dPt>
          <c:cat>
            <c:strRef>
              <c:f>Sheet1!$A$2:$A$18</c:f>
              <c:strCache>
                <c:ptCount val="17"/>
                <c:pt idx="0">
                  <c:v>3</c:v>
                </c:pt>
                <c:pt idx="1">
                  <c:v>4</c:v>
                </c:pt>
                <c:pt idx="2">
                  <c:v>2015-1</c:v>
                </c:pt>
                <c:pt idx="3">
                  <c:v>2</c:v>
                </c:pt>
                <c:pt idx="4">
                  <c:v>3</c:v>
                </c:pt>
                <c:pt idx="5">
                  <c:v>4</c:v>
                </c:pt>
                <c:pt idx="6">
                  <c:v>2016-1</c:v>
                </c:pt>
                <c:pt idx="7">
                  <c:v>2</c:v>
                </c:pt>
                <c:pt idx="8">
                  <c:v>3</c:v>
                </c:pt>
                <c:pt idx="9">
                  <c:v>4</c:v>
                </c:pt>
                <c:pt idx="10">
                  <c:v>2017-1 </c:v>
                </c:pt>
                <c:pt idx="11">
                  <c:v>2</c:v>
                </c:pt>
                <c:pt idx="12">
                  <c:v>3</c:v>
                </c:pt>
                <c:pt idx="13">
                  <c:v>4 (p)</c:v>
                </c:pt>
                <c:pt idx="14">
                  <c:v>2018-1 (p)</c:v>
                </c:pt>
                <c:pt idx="15">
                  <c:v>2 (p)</c:v>
                </c:pt>
                <c:pt idx="16">
                  <c:v>3 (p)</c:v>
                </c:pt>
              </c:strCache>
            </c:strRef>
          </c:cat>
          <c:val>
            <c:numRef>
              <c:f>Sheet1!$C$2:$C$18</c:f>
              <c:numCache>
                <c:formatCode>0.0%</c:formatCode>
                <c:ptCount val="17"/>
                <c:pt idx="0">
                  <c:v>6.0024368592609179E-2</c:v>
                </c:pt>
                <c:pt idx="1">
                  <c:v>5.9062257045178423E-2</c:v>
                </c:pt>
                <c:pt idx="2">
                  <c:v>5.7496836983248256E-2</c:v>
                </c:pt>
                <c:pt idx="3">
                  <c:v>5.5327468668089352E-2</c:v>
                </c:pt>
                <c:pt idx="4">
                  <c:v>5.3110738872366392E-2</c:v>
                </c:pt>
                <c:pt idx="5">
                  <c:v>5.133789622071494E-2</c:v>
                </c:pt>
                <c:pt idx="6">
                  <c:v>4.5984051200213205E-2</c:v>
                </c:pt>
                <c:pt idx="7">
                  <c:v>5.1699314069545421E-2</c:v>
                </c:pt>
                <c:pt idx="8">
                  <c:v>5.9123610261620829E-2</c:v>
                </c:pt>
                <c:pt idx="9">
                  <c:v>6.4866712326991705E-2</c:v>
                </c:pt>
                <c:pt idx="10">
                  <c:v>6.8078566305986632E-2</c:v>
                </c:pt>
                <c:pt idx="11">
                  <c:v>6.6976191616557212E-2</c:v>
                </c:pt>
                <c:pt idx="12">
                  <c:v>6.4302519950000248E-2</c:v>
                </c:pt>
                <c:pt idx="13">
                  <c:v>6.3139230755831166E-2</c:v>
                </c:pt>
                <c:pt idx="14">
                  <c:v>6.4153800639170422E-2</c:v>
                </c:pt>
                <c:pt idx="15">
                  <c:v>6.682754110019351E-2</c:v>
                </c:pt>
                <c:pt idx="16">
                  <c:v>7.705362416271333E-2</c:v>
                </c:pt>
              </c:numCache>
            </c:numRef>
          </c:val>
          <c:smooth val="1"/>
          <c:extLst>
            <c:ext xmlns:c16="http://schemas.microsoft.com/office/drawing/2014/chart" uri="{C3380CC4-5D6E-409C-BE32-E72D297353CC}">
              <c16:uniqueId val="{00000024-D570-4818-AD95-C80890678380}"/>
            </c:ext>
          </c:extLst>
        </c:ser>
        <c:ser>
          <c:idx val="2"/>
          <c:order val="2"/>
          <c:tx>
            <c:strRef>
              <c:f>Sheet1!$D$1</c:f>
              <c:strCache>
                <c:ptCount val="1"/>
                <c:pt idx="0">
                  <c:v>LIRA Projections</c:v>
                </c:pt>
              </c:strCache>
            </c:strRef>
          </c:tx>
          <c:spPr>
            <a:ln>
              <a:solidFill>
                <a:schemeClr val="accent2"/>
              </a:solidFill>
            </a:ln>
          </c:spPr>
          <c:marker>
            <c:symbol val="triangle"/>
            <c:size val="7"/>
            <c:spPr>
              <a:solidFill>
                <a:schemeClr val="accent2"/>
              </a:solidFill>
              <a:ln>
                <a:solidFill>
                  <a:schemeClr val="accent2"/>
                </a:solidFill>
              </a:ln>
            </c:spPr>
          </c:marker>
          <c:dPt>
            <c:idx val="0"/>
            <c:marker>
              <c:symbol val="none"/>
            </c:marker>
            <c:bubble3D val="0"/>
            <c:extLst>
              <c:ext xmlns:c16="http://schemas.microsoft.com/office/drawing/2014/chart" uri="{C3380CC4-5D6E-409C-BE32-E72D297353CC}">
                <c16:uniqueId val="{00000025-D570-4818-AD95-C80890678380}"/>
              </c:ext>
            </c:extLst>
          </c:dPt>
          <c:dPt>
            <c:idx val="1"/>
            <c:marker>
              <c:symbol val="none"/>
            </c:marker>
            <c:bubble3D val="0"/>
            <c:extLst>
              <c:ext xmlns:c16="http://schemas.microsoft.com/office/drawing/2014/chart" uri="{C3380CC4-5D6E-409C-BE32-E72D297353CC}">
                <c16:uniqueId val="{00000026-D570-4818-AD95-C80890678380}"/>
              </c:ext>
            </c:extLst>
          </c:dPt>
          <c:dPt>
            <c:idx val="2"/>
            <c:marker>
              <c:symbol val="none"/>
            </c:marker>
            <c:bubble3D val="0"/>
            <c:extLst>
              <c:ext xmlns:c16="http://schemas.microsoft.com/office/drawing/2014/chart" uri="{C3380CC4-5D6E-409C-BE32-E72D297353CC}">
                <c16:uniqueId val="{00000027-D570-4818-AD95-C80890678380}"/>
              </c:ext>
            </c:extLst>
          </c:dPt>
          <c:dPt>
            <c:idx val="3"/>
            <c:marker>
              <c:symbol val="none"/>
            </c:marker>
            <c:bubble3D val="0"/>
            <c:extLst>
              <c:ext xmlns:c16="http://schemas.microsoft.com/office/drawing/2014/chart" uri="{C3380CC4-5D6E-409C-BE32-E72D297353CC}">
                <c16:uniqueId val="{00000028-D570-4818-AD95-C80890678380}"/>
              </c:ext>
            </c:extLst>
          </c:dPt>
          <c:dPt>
            <c:idx val="4"/>
            <c:marker>
              <c:symbol val="none"/>
            </c:marker>
            <c:bubble3D val="0"/>
            <c:extLst>
              <c:ext xmlns:c16="http://schemas.microsoft.com/office/drawing/2014/chart" uri="{C3380CC4-5D6E-409C-BE32-E72D297353CC}">
                <c16:uniqueId val="{00000029-D570-4818-AD95-C80890678380}"/>
              </c:ext>
            </c:extLst>
          </c:dPt>
          <c:dPt>
            <c:idx val="5"/>
            <c:marker>
              <c:symbol val="none"/>
            </c:marker>
            <c:bubble3D val="0"/>
            <c:extLst>
              <c:ext xmlns:c16="http://schemas.microsoft.com/office/drawing/2014/chart" uri="{C3380CC4-5D6E-409C-BE32-E72D297353CC}">
                <c16:uniqueId val="{0000002A-D570-4818-AD95-C80890678380}"/>
              </c:ext>
            </c:extLst>
          </c:dPt>
          <c:dPt>
            <c:idx val="6"/>
            <c:marker>
              <c:symbol val="none"/>
            </c:marker>
            <c:bubble3D val="0"/>
            <c:extLst>
              <c:ext xmlns:c16="http://schemas.microsoft.com/office/drawing/2014/chart" uri="{C3380CC4-5D6E-409C-BE32-E72D297353CC}">
                <c16:uniqueId val="{0000002B-D570-4818-AD95-C80890678380}"/>
              </c:ext>
            </c:extLst>
          </c:dPt>
          <c:dPt>
            <c:idx val="7"/>
            <c:marker>
              <c:symbol val="none"/>
            </c:marker>
            <c:bubble3D val="0"/>
            <c:extLst>
              <c:ext xmlns:c16="http://schemas.microsoft.com/office/drawing/2014/chart" uri="{C3380CC4-5D6E-409C-BE32-E72D297353CC}">
                <c16:uniqueId val="{0000002C-D570-4818-AD95-C80890678380}"/>
              </c:ext>
            </c:extLst>
          </c:dPt>
          <c:dPt>
            <c:idx val="8"/>
            <c:marker>
              <c:symbol val="none"/>
            </c:marker>
            <c:bubble3D val="0"/>
            <c:extLst>
              <c:ext xmlns:c16="http://schemas.microsoft.com/office/drawing/2014/chart" uri="{C3380CC4-5D6E-409C-BE32-E72D297353CC}">
                <c16:uniqueId val="{0000002D-D570-4818-AD95-C80890678380}"/>
              </c:ext>
            </c:extLst>
          </c:dPt>
          <c:dPt>
            <c:idx val="9"/>
            <c:marker>
              <c:symbol val="none"/>
            </c:marker>
            <c:bubble3D val="0"/>
            <c:extLst>
              <c:ext xmlns:c16="http://schemas.microsoft.com/office/drawing/2014/chart" uri="{C3380CC4-5D6E-409C-BE32-E72D297353CC}">
                <c16:uniqueId val="{0000002E-D570-4818-AD95-C80890678380}"/>
              </c:ext>
            </c:extLst>
          </c:dPt>
          <c:dPt>
            <c:idx val="10"/>
            <c:marker>
              <c:symbol val="none"/>
            </c:marker>
            <c:bubble3D val="0"/>
            <c:extLst>
              <c:ext xmlns:c16="http://schemas.microsoft.com/office/drawing/2014/chart" uri="{C3380CC4-5D6E-409C-BE32-E72D297353CC}">
                <c16:uniqueId val="{0000002F-D570-4818-AD95-C80890678380}"/>
              </c:ext>
            </c:extLst>
          </c:dPt>
          <c:dPt>
            <c:idx val="11"/>
            <c:marker>
              <c:symbol val="none"/>
            </c:marker>
            <c:bubble3D val="0"/>
            <c:extLst>
              <c:ext xmlns:c16="http://schemas.microsoft.com/office/drawing/2014/chart" uri="{C3380CC4-5D6E-409C-BE32-E72D297353CC}">
                <c16:uniqueId val="{00000030-D570-4818-AD95-C80890678380}"/>
              </c:ext>
            </c:extLst>
          </c:dPt>
          <c:dPt>
            <c:idx val="12"/>
            <c:marker>
              <c:symbol val="none"/>
            </c:marker>
            <c:bubble3D val="0"/>
            <c:extLst>
              <c:ext xmlns:c16="http://schemas.microsoft.com/office/drawing/2014/chart" uri="{C3380CC4-5D6E-409C-BE32-E72D297353CC}">
                <c16:uniqueId val="{00000031-D570-4818-AD95-C80890678380}"/>
              </c:ext>
            </c:extLst>
          </c:dPt>
          <c:dLbls>
            <c:spPr>
              <a:noFill/>
              <a:ln>
                <a:noFill/>
              </a:ln>
              <a:effectLst/>
            </c:spPr>
            <c:txPr>
              <a:bodyPr/>
              <a:lstStyle/>
              <a:p>
                <a:pPr>
                  <a:defRPr sz="1000" b="1">
                    <a:solidFill>
                      <a:schemeClr val="accent1"/>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3</c:v>
                </c:pt>
                <c:pt idx="1">
                  <c:v>4</c:v>
                </c:pt>
                <c:pt idx="2">
                  <c:v>2015-1</c:v>
                </c:pt>
                <c:pt idx="3">
                  <c:v>2</c:v>
                </c:pt>
                <c:pt idx="4">
                  <c:v>3</c:v>
                </c:pt>
                <c:pt idx="5">
                  <c:v>4</c:v>
                </c:pt>
                <c:pt idx="6">
                  <c:v>2016-1</c:v>
                </c:pt>
                <c:pt idx="7">
                  <c:v>2</c:v>
                </c:pt>
                <c:pt idx="8">
                  <c:v>3</c:v>
                </c:pt>
                <c:pt idx="9">
                  <c:v>4</c:v>
                </c:pt>
                <c:pt idx="10">
                  <c:v>2017-1 </c:v>
                </c:pt>
                <c:pt idx="11">
                  <c:v>2</c:v>
                </c:pt>
                <c:pt idx="12">
                  <c:v>3</c:v>
                </c:pt>
                <c:pt idx="13">
                  <c:v>4 (p)</c:v>
                </c:pt>
                <c:pt idx="14">
                  <c:v>2018-1 (p)</c:v>
                </c:pt>
                <c:pt idx="15">
                  <c:v>2 (p)</c:v>
                </c:pt>
                <c:pt idx="16">
                  <c:v>3 (p)</c:v>
                </c:pt>
              </c:strCache>
            </c:strRef>
          </c:cat>
          <c:val>
            <c:numRef>
              <c:f>Sheet1!$D$2:$D$18</c:f>
              <c:numCache>
                <c:formatCode>0.0%</c:formatCode>
                <c:ptCount val="17"/>
                <c:pt idx="0">
                  <c:v>6.0024368592609179E-2</c:v>
                </c:pt>
                <c:pt idx="1">
                  <c:v>5.9062257045178423E-2</c:v>
                </c:pt>
                <c:pt idx="2">
                  <c:v>5.7496836983248256E-2</c:v>
                </c:pt>
                <c:pt idx="3">
                  <c:v>5.5327468668089352E-2</c:v>
                </c:pt>
                <c:pt idx="4">
                  <c:v>5.3110738872366392E-2</c:v>
                </c:pt>
                <c:pt idx="5">
                  <c:v>5.133789622071494E-2</c:v>
                </c:pt>
                <c:pt idx="6">
                  <c:v>4.5984051200213205E-2</c:v>
                </c:pt>
                <c:pt idx="7">
                  <c:v>5.1699314069545421E-2</c:v>
                </c:pt>
                <c:pt idx="8">
                  <c:v>5.9123610261620829E-2</c:v>
                </c:pt>
                <c:pt idx="9">
                  <c:v>6.4866712326991705E-2</c:v>
                </c:pt>
                <c:pt idx="10">
                  <c:v>6.8078566305986632E-2</c:v>
                </c:pt>
                <c:pt idx="11">
                  <c:v>6.6976191616557212E-2</c:v>
                </c:pt>
                <c:pt idx="12">
                  <c:v>6.4302519950000248E-2</c:v>
                </c:pt>
                <c:pt idx="13">
                  <c:v>6.3139230755831166E-2</c:v>
                </c:pt>
                <c:pt idx="14">
                  <c:v>6.4153800639170422E-2</c:v>
                </c:pt>
                <c:pt idx="15">
                  <c:v>6.682754110019351E-2</c:v>
                </c:pt>
                <c:pt idx="16">
                  <c:v>7.705362416271333E-2</c:v>
                </c:pt>
              </c:numCache>
            </c:numRef>
          </c:val>
          <c:smooth val="1"/>
          <c:extLst>
            <c:ext xmlns:c16="http://schemas.microsoft.com/office/drawing/2014/chart" uri="{C3380CC4-5D6E-409C-BE32-E72D297353CC}">
              <c16:uniqueId val="{00000032-D570-4818-AD95-C80890678380}"/>
            </c:ext>
          </c:extLst>
        </c:ser>
        <c:dLbls>
          <c:showLegendKey val="0"/>
          <c:showVal val="0"/>
          <c:showCatName val="0"/>
          <c:showSerName val="0"/>
          <c:showPercent val="0"/>
          <c:showBubbleSize val="0"/>
        </c:dLbls>
        <c:marker val="1"/>
        <c:smooth val="0"/>
        <c:axId val="409239128"/>
        <c:axId val="409238736"/>
      </c:lineChart>
      <c:catAx>
        <c:axId val="409237952"/>
        <c:scaling>
          <c:orientation val="minMax"/>
        </c:scaling>
        <c:delete val="0"/>
        <c:axPos val="b"/>
        <c:numFmt formatCode="General" sourceLinked="0"/>
        <c:majorTickMark val="out"/>
        <c:minorTickMark val="none"/>
        <c:tickLblPos val="nextTo"/>
        <c:txPr>
          <a:bodyPr rot="-2700000"/>
          <a:lstStyle/>
          <a:p>
            <a:pPr>
              <a:defRPr sz="1000" b="0"/>
            </a:pPr>
            <a:endParaRPr lang="en-US"/>
          </a:p>
        </c:txPr>
        <c:crossAx val="409238344"/>
        <c:crosses val="autoZero"/>
        <c:auto val="1"/>
        <c:lblAlgn val="ctr"/>
        <c:lblOffset val="100"/>
        <c:noMultiLvlLbl val="0"/>
      </c:catAx>
      <c:valAx>
        <c:axId val="409238344"/>
        <c:scaling>
          <c:orientation val="minMax"/>
          <c:max val="425"/>
          <c:min val="225"/>
        </c:scaling>
        <c:delete val="0"/>
        <c:axPos val="l"/>
        <c:numFmt formatCode="&quot;$&quot;#,##0" sourceLinked="0"/>
        <c:majorTickMark val="out"/>
        <c:minorTickMark val="none"/>
        <c:tickLblPos val="nextTo"/>
        <c:txPr>
          <a:bodyPr/>
          <a:lstStyle/>
          <a:p>
            <a:pPr>
              <a:defRPr sz="1000" b="0"/>
            </a:pPr>
            <a:endParaRPr lang="en-US"/>
          </a:p>
        </c:txPr>
        <c:crossAx val="409237952"/>
        <c:crosses val="autoZero"/>
        <c:crossBetween val="between"/>
        <c:majorUnit val="25"/>
      </c:valAx>
      <c:valAx>
        <c:axId val="409238736"/>
        <c:scaling>
          <c:orientation val="minMax"/>
          <c:max val="0.1"/>
          <c:min val="0"/>
        </c:scaling>
        <c:delete val="0"/>
        <c:axPos val="r"/>
        <c:numFmt formatCode="0%" sourceLinked="0"/>
        <c:majorTickMark val="out"/>
        <c:minorTickMark val="none"/>
        <c:tickLblPos val="nextTo"/>
        <c:txPr>
          <a:bodyPr/>
          <a:lstStyle/>
          <a:p>
            <a:pPr>
              <a:defRPr sz="1000" b="0">
                <a:solidFill>
                  <a:schemeClr val="accent1"/>
                </a:solidFill>
              </a:defRPr>
            </a:pPr>
            <a:endParaRPr lang="en-US"/>
          </a:p>
        </c:txPr>
        <c:crossAx val="409239128"/>
        <c:crosses val="max"/>
        <c:crossBetween val="between"/>
      </c:valAx>
      <c:catAx>
        <c:axId val="409239128"/>
        <c:scaling>
          <c:orientation val="minMax"/>
        </c:scaling>
        <c:delete val="1"/>
        <c:axPos val="b"/>
        <c:numFmt formatCode="General" sourceLinked="1"/>
        <c:majorTickMark val="out"/>
        <c:minorTickMark val="none"/>
        <c:tickLblPos val="nextTo"/>
        <c:crossAx val="409238736"/>
        <c:crosses val="autoZero"/>
        <c:auto val="1"/>
        <c:lblAlgn val="ctr"/>
        <c:lblOffset val="100"/>
        <c:noMultiLvlLbl val="0"/>
      </c:catAx>
    </c:plotArea>
    <c:legend>
      <c:legendPos val="b"/>
      <c:legendEntry>
        <c:idx val="0"/>
        <c:delete val="1"/>
      </c:legendEntry>
      <c:layout>
        <c:manualLayout>
          <c:xMode val="edge"/>
          <c:yMode val="edge"/>
          <c:x val="6.5118839311752705E-2"/>
          <c:y val="0.92611929557192452"/>
          <c:w val="0.88544497909983477"/>
          <c:h val="6.3396885433577937E-2"/>
        </c:manualLayout>
      </c:layout>
      <c:overlay val="0"/>
      <c:txPr>
        <a:bodyPr/>
        <a:lstStyle/>
        <a:p>
          <a:pPr>
            <a:defRPr sz="1400"/>
          </a:pPr>
          <a:endParaRPr lang="en-US"/>
        </a:p>
      </c:txPr>
    </c:legend>
    <c:plotVisOnly val="1"/>
    <c:dispBlanksAs val="gap"/>
    <c:showDLblsOverMax val="0"/>
  </c:chart>
  <c:txPr>
    <a:bodyPr/>
    <a:lstStyle/>
    <a:p>
      <a:pPr>
        <a:defRPr sz="1200">
          <a:solidFill>
            <a:schemeClr val="accent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JCHS1</c:v>
                </c:pt>
              </c:strCache>
            </c:strRef>
          </c:tx>
          <c:spPr>
            <a:solidFill>
              <a:schemeClr val="accent3">
                <a:lumMod val="50000"/>
              </a:schemeClr>
            </a:solidFill>
          </c:spPr>
          <c:invertIfNegative val="0"/>
          <c:dPt>
            <c:idx val="4"/>
            <c:invertIfNegative val="0"/>
            <c:bubble3D val="0"/>
            <c:extLst>
              <c:ext xmlns:c16="http://schemas.microsoft.com/office/drawing/2014/chart" uri="{C3380CC4-5D6E-409C-BE32-E72D297353CC}">
                <c16:uniqueId val="{00000000-8096-48BF-9E6B-7D8C23DB2EBB}"/>
              </c:ext>
            </c:extLst>
          </c:dPt>
          <c:dPt>
            <c:idx val="5"/>
            <c:invertIfNegative val="0"/>
            <c:bubble3D val="0"/>
            <c:extLst>
              <c:ext xmlns:c16="http://schemas.microsoft.com/office/drawing/2014/chart" uri="{C3380CC4-5D6E-409C-BE32-E72D297353CC}">
                <c16:uniqueId val="{00000001-8096-48BF-9E6B-7D8C23DB2EBB}"/>
              </c:ext>
            </c:extLst>
          </c:dPt>
          <c:dPt>
            <c:idx val="6"/>
            <c:invertIfNegative val="0"/>
            <c:bubble3D val="0"/>
            <c:extLst>
              <c:ext xmlns:c16="http://schemas.microsoft.com/office/drawing/2014/chart" uri="{C3380CC4-5D6E-409C-BE32-E72D297353CC}">
                <c16:uniqueId val="{00000002-8096-48BF-9E6B-7D8C23DB2EBB}"/>
              </c:ext>
            </c:extLst>
          </c:dPt>
          <c:dPt>
            <c:idx val="7"/>
            <c:invertIfNegative val="0"/>
            <c:bubble3D val="0"/>
            <c:extLst>
              <c:ext xmlns:c16="http://schemas.microsoft.com/office/drawing/2014/chart" uri="{C3380CC4-5D6E-409C-BE32-E72D297353CC}">
                <c16:uniqueId val="{00000003-8096-48BF-9E6B-7D8C23DB2EBB}"/>
              </c:ext>
            </c:extLst>
          </c:dPt>
          <c:dPt>
            <c:idx val="8"/>
            <c:invertIfNegative val="0"/>
            <c:bubble3D val="0"/>
            <c:extLst>
              <c:ext xmlns:c16="http://schemas.microsoft.com/office/drawing/2014/chart" uri="{C3380CC4-5D6E-409C-BE32-E72D297353CC}">
                <c16:uniqueId val="{00000004-8096-48BF-9E6B-7D8C23DB2EBB}"/>
              </c:ext>
            </c:extLst>
          </c:dPt>
          <c:dPt>
            <c:idx val="9"/>
            <c:invertIfNegative val="0"/>
            <c:bubble3D val="0"/>
            <c:extLst>
              <c:ext xmlns:c16="http://schemas.microsoft.com/office/drawing/2014/chart" uri="{C3380CC4-5D6E-409C-BE32-E72D297353CC}">
                <c16:uniqueId val="{00000005-8096-48BF-9E6B-7D8C23DB2EBB}"/>
              </c:ext>
            </c:extLst>
          </c:dPt>
          <c:dPt>
            <c:idx val="10"/>
            <c:invertIfNegative val="0"/>
            <c:bubble3D val="0"/>
            <c:extLst>
              <c:ext xmlns:c16="http://schemas.microsoft.com/office/drawing/2014/chart" uri="{C3380CC4-5D6E-409C-BE32-E72D297353CC}">
                <c16:uniqueId val="{00000006-8096-48BF-9E6B-7D8C23DB2EBB}"/>
              </c:ext>
            </c:extLst>
          </c:dPt>
          <c:dPt>
            <c:idx val="11"/>
            <c:invertIfNegative val="0"/>
            <c:bubble3D val="0"/>
            <c:extLst>
              <c:ext xmlns:c16="http://schemas.microsoft.com/office/drawing/2014/chart" uri="{C3380CC4-5D6E-409C-BE32-E72D297353CC}">
                <c16:uniqueId val="{00000007-8096-48BF-9E6B-7D8C23DB2EBB}"/>
              </c:ext>
            </c:extLst>
          </c:dPt>
          <c:dPt>
            <c:idx val="12"/>
            <c:invertIfNegative val="0"/>
            <c:bubble3D val="0"/>
            <c:extLst>
              <c:ext xmlns:c16="http://schemas.microsoft.com/office/drawing/2014/chart" uri="{C3380CC4-5D6E-409C-BE32-E72D297353CC}">
                <c16:uniqueId val="{00000008-8096-48BF-9E6B-7D8C23DB2EBB}"/>
              </c:ext>
            </c:extLst>
          </c:dPt>
          <c:dPt>
            <c:idx val="13"/>
            <c:invertIfNegative val="0"/>
            <c:bubble3D val="0"/>
            <c:spPr>
              <a:solidFill>
                <a:schemeClr val="accent3"/>
              </a:solidFill>
            </c:spPr>
            <c:extLst>
              <c:ext xmlns:c16="http://schemas.microsoft.com/office/drawing/2014/chart" uri="{C3380CC4-5D6E-409C-BE32-E72D297353CC}">
                <c16:uniqueId val="{0000000A-8096-48BF-9E6B-7D8C23DB2EBB}"/>
              </c:ext>
            </c:extLst>
          </c:dPt>
          <c:dPt>
            <c:idx val="14"/>
            <c:invertIfNegative val="0"/>
            <c:bubble3D val="0"/>
            <c:spPr>
              <a:solidFill>
                <a:schemeClr val="accent3"/>
              </a:solidFill>
            </c:spPr>
            <c:extLst>
              <c:ext xmlns:c16="http://schemas.microsoft.com/office/drawing/2014/chart" uri="{C3380CC4-5D6E-409C-BE32-E72D297353CC}">
                <c16:uniqueId val="{0000000C-8096-48BF-9E6B-7D8C23DB2EBB}"/>
              </c:ext>
            </c:extLst>
          </c:dPt>
          <c:dPt>
            <c:idx val="15"/>
            <c:invertIfNegative val="0"/>
            <c:bubble3D val="0"/>
            <c:spPr>
              <a:solidFill>
                <a:schemeClr val="accent3"/>
              </a:solidFill>
            </c:spPr>
            <c:extLst>
              <c:ext xmlns:c16="http://schemas.microsoft.com/office/drawing/2014/chart" uri="{C3380CC4-5D6E-409C-BE32-E72D297353CC}">
                <c16:uniqueId val="{0000000E-8096-48BF-9E6B-7D8C23DB2EBB}"/>
              </c:ext>
            </c:extLst>
          </c:dPt>
          <c:dPt>
            <c:idx val="16"/>
            <c:invertIfNegative val="0"/>
            <c:bubble3D val="0"/>
            <c:spPr>
              <a:solidFill>
                <a:schemeClr val="accent3"/>
              </a:solidFill>
            </c:spPr>
            <c:extLst>
              <c:ext xmlns:c16="http://schemas.microsoft.com/office/drawing/2014/chart" uri="{C3380CC4-5D6E-409C-BE32-E72D297353CC}">
                <c16:uniqueId val="{00000010-8096-48BF-9E6B-7D8C23DB2EBB}"/>
              </c:ext>
            </c:extLst>
          </c:dPt>
          <c:dLbls>
            <c:dLbl>
              <c:idx val="2"/>
              <c:layout>
                <c:manualLayout>
                  <c:x val="-2.5045250709857617E-17"/>
                  <c:y val="-6.289308176100744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8096-48BF-9E6B-7D8C23DB2EBB}"/>
                </c:ext>
              </c:extLst>
            </c:dLbl>
            <c:numFmt formatCode="#,##0.0" sourceLinked="0"/>
            <c:spPr>
              <a:noFill/>
              <a:ln>
                <a:noFill/>
              </a:ln>
              <a:effectLst/>
            </c:spPr>
            <c:txPr>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4</c:v>
                </c:pt>
                <c:pt idx="1">
                  <c:v>2015-1</c:v>
                </c:pt>
                <c:pt idx="2">
                  <c:v>2</c:v>
                </c:pt>
                <c:pt idx="3">
                  <c:v>3</c:v>
                </c:pt>
                <c:pt idx="4">
                  <c:v>4</c:v>
                </c:pt>
                <c:pt idx="5">
                  <c:v>2016-1</c:v>
                </c:pt>
                <c:pt idx="6">
                  <c:v>2</c:v>
                </c:pt>
                <c:pt idx="7">
                  <c:v>3</c:v>
                </c:pt>
                <c:pt idx="8">
                  <c:v>4</c:v>
                </c:pt>
                <c:pt idx="9">
                  <c:v>2017-1 </c:v>
                </c:pt>
                <c:pt idx="10">
                  <c:v>2</c:v>
                </c:pt>
                <c:pt idx="11">
                  <c:v>3</c:v>
                </c:pt>
                <c:pt idx="12">
                  <c:v>4</c:v>
                </c:pt>
                <c:pt idx="13">
                  <c:v>2018-1 (p)</c:v>
                </c:pt>
                <c:pt idx="14">
                  <c:v>2 (p)</c:v>
                </c:pt>
                <c:pt idx="15">
                  <c:v>3 (p)</c:v>
                </c:pt>
                <c:pt idx="16">
                  <c:v>4 (p)</c:v>
                </c:pt>
              </c:strCache>
            </c:strRef>
          </c:cat>
          <c:val>
            <c:numRef>
              <c:f>Sheet1!$B$2:$B$18</c:f>
              <c:numCache>
                <c:formatCode>"$"#,##0.0</c:formatCode>
                <c:ptCount val="17"/>
                <c:pt idx="0">
                  <c:v>264.43036345826414</c:v>
                </c:pt>
                <c:pt idx="1">
                  <c:v>267.02884632644054</c:v>
                </c:pt>
                <c:pt idx="2">
                  <c:v>270.76803619540732</c:v>
                </c:pt>
                <c:pt idx="3">
                  <c:v>274.74552201375025</c:v>
                </c:pt>
                <c:pt idx="4">
                  <c:v>278.00566201509037</c:v>
                </c:pt>
                <c:pt idx="5">
                  <c:v>279.18885513057921</c:v>
                </c:pt>
                <c:pt idx="6">
                  <c:v>284.64579086091436</c:v>
                </c:pt>
                <c:pt idx="7">
                  <c:v>290.82249608178938</c:v>
                </c:pt>
                <c:pt idx="8">
                  <c:v>296.00850809102371</c:v>
                </c:pt>
                <c:pt idx="9">
                  <c:v>298.21114989904561</c:v>
                </c:pt>
                <c:pt idx="10">
                  <c:v>303.64485305378258</c:v>
                </c:pt>
                <c:pt idx="11">
                  <c:v>309.40901327377372</c:v>
                </c:pt>
                <c:pt idx="12">
                  <c:v>314.8043297642925</c:v>
                </c:pt>
                <c:pt idx="13">
                  <c:v>318.65399792026255</c:v>
                </c:pt>
                <c:pt idx="14">
                  <c:v>324.55032668400281</c:v>
                </c:pt>
                <c:pt idx="15">
                  <c:v>330.8031880384442</c:v>
                </c:pt>
                <c:pt idx="16">
                  <c:v>338.55708690661953</c:v>
                </c:pt>
              </c:numCache>
            </c:numRef>
          </c:val>
          <c:extLst>
            <c:ext xmlns:c16="http://schemas.microsoft.com/office/drawing/2014/chart" uri="{C3380CC4-5D6E-409C-BE32-E72D297353CC}">
              <c16:uniqueId val="{00000012-8096-48BF-9E6B-7D8C23DB2EBB}"/>
            </c:ext>
          </c:extLst>
        </c:ser>
        <c:dLbls>
          <c:showLegendKey val="0"/>
          <c:showVal val="0"/>
          <c:showCatName val="0"/>
          <c:showSerName val="0"/>
          <c:showPercent val="0"/>
          <c:showBubbleSize val="0"/>
        </c:dLbls>
        <c:gapWidth val="70"/>
        <c:axId val="409240696"/>
        <c:axId val="409241088"/>
      </c:barChart>
      <c:lineChart>
        <c:grouping val="standard"/>
        <c:varyColors val="0"/>
        <c:ser>
          <c:idx val="1"/>
          <c:order val="1"/>
          <c:tx>
            <c:strRef>
              <c:f>Sheet1!$C$1</c:f>
              <c:strCache>
                <c:ptCount val="1"/>
                <c:pt idx="0">
                  <c:v>Historical Estimates</c:v>
                </c:pt>
              </c:strCache>
            </c:strRef>
          </c:tx>
          <c:marker>
            <c:symbol val="circle"/>
            <c:size val="7"/>
          </c:marker>
          <c:dPt>
            <c:idx val="0"/>
            <c:bubble3D val="0"/>
            <c:extLst>
              <c:ext xmlns:c16="http://schemas.microsoft.com/office/drawing/2014/chart" uri="{C3380CC4-5D6E-409C-BE32-E72D297353CC}">
                <c16:uniqueId val="{00000013-8096-48BF-9E6B-7D8C23DB2EBB}"/>
              </c:ext>
            </c:extLst>
          </c:dPt>
          <c:dPt>
            <c:idx val="1"/>
            <c:bubble3D val="0"/>
            <c:extLst>
              <c:ext xmlns:c16="http://schemas.microsoft.com/office/drawing/2014/chart" uri="{C3380CC4-5D6E-409C-BE32-E72D297353CC}">
                <c16:uniqueId val="{00000014-8096-48BF-9E6B-7D8C23DB2EBB}"/>
              </c:ext>
            </c:extLst>
          </c:dPt>
          <c:dPt>
            <c:idx val="2"/>
            <c:bubble3D val="0"/>
            <c:extLst>
              <c:ext xmlns:c16="http://schemas.microsoft.com/office/drawing/2014/chart" uri="{C3380CC4-5D6E-409C-BE32-E72D297353CC}">
                <c16:uniqueId val="{00000015-8096-48BF-9E6B-7D8C23DB2EBB}"/>
              </c:ext>
            </c:extLst>
          </c:dPt>
          <c:dPt>
            <c:idx val="3"/>
            <c:bubble3D val="0"/>
            <c:extLst>
              <c:ext xmlns:c16="http://schemas.microsoft.com/office/drawing/2014/chart" uri="{C3380CC4-5D6E-409C-BE32-E72D297353CC}">
                <c16:uniqueId val="{00000016-8096-48BF-9E6B-7D8C23DB2EBB}"/>
              </c:ext>
            </c:extLst>
          </c:dPt>
          <c:dPt>
            <c:idx val="4"/>
            <c:bubble3D val="0"/>
            <c:extLst>
              <c:ext xmlns:c16="http://schemas.microsoft.com/office/drawing/2014/chart" uri="{C3380CC4-5D6E-409C-BE32-E72D297353CC}">
                <c16:uniqueId val="{00000017-8096-48BF-9E6B-7D8C23DB2EBB}"/>
              </c:ext>
            </c:extLst>
          </c:dPt>
          <c:dPt>
            <c:idx val="5"/>
            <c:bubble3D val="0"/>
            <c:extLst>
              <c:ext xmlns:c16="http://schemas.microsoft.com/office/drawing/2014/chart" uri="{C3380CC4-5D6E-409C-BE32-E72D297353CC}">
                <c16:uniqueId val="{00000018-8096-48BF-9E6B-7D8C23DB2EBB}"/>
              </c:ext>
            </c:extLst>
          </c:dPt>
          <c:dPt>
            <c:idx val="6"/>
            <c:bubble3D val="0"/>
            <c:extLst>
              <c:ext xmlns:c16="http://schemas.microsoft.com/office/drawing/2014/chart" uri="{C3380CC4-5D6E-409C-BE32-E72D297353CC}">
                <c16:uniqueId val="{00000019-8096-48BF-9E6B-7D8C23DB2EBB}"/>
              </c:ext>
            </c:extLst>
          </c:dPt>
          <c:dPt>
            <c:idx val="7"/>
            <c:bubble3D val="0"/>
            <c:extLst>
              <c:ext xmlns:c16="http://schemas.microsoft.com/office/drawing/2014/chart" uri="{C3380CC4-5D6E-409C-BE32-E72D297353CC}">
                <c16:uniqueId val="{0000001A-8096-48BF-9E6B-7D8C23DB2EBB}"/>
              </c:ext>
            </c:extLst>
          </c:dPt>
          <c:dPt>
            <c:idx val="8"/>
            <c:bubble3D val="0"/>
            <c:extLst>
              <c:ext xmlns:c16="http://schemas.microsoft.com/office/drawing/2014/chart" uri="{C3380CC4-5D6E-409C-BE32-E72D297353CC}">
                <c16:uniqueId val="{0000001B-8096-48BF-9E6B-7D8C23DB2EBB}"/>
              </c:ext>
            </c:extLst>
          </c:dPt>
          <c:dPt>
            <c:idx val="9"/>
            <c:bubble3D val="0"/>
            <c:extLst>
              <c:ext xmlns:c16="http://schemas.microsoft.com/office/drawing/2014/chart" uri="{C3380CC4-5D6E-409C-BE32-E72D297353CC}">
                <c16:uniqueId val="{0000001C-8096-48BF-9E6B-7D8C23DB2EBB}"/>
              </c:ext>
            </c:extLst>
          </c:dPt>
          <c:dPt>
            <c:idx val="10"/>
            <c:bubble3D val="0"/>
            <c:extLst>
              <c:ext xmlns:c16="http://schemas.microsoft.com/office/drawing/2014/chart" uri="{C3380CC4-5D6E-409C-BE32-E72D297353CC}">
                <c16:uniqueId val="{0000001D-8096-48BF-9E6B-7D8C23DB2EBB}"/>
              </c:ext>
            </c:extLst>
          </c:dPt>
          <c:dPt>
            <c:idx val="11"/>
            <c:bubble3D val="0"/>
            <c:extLst>
              <c:ext xmlns:c16="http://schemas.microsoft.com/office/drawing/2014/chart" uri="{C3380CC4-5D6E-409C-BE32-E72D297353CC}">
                <c16:uniqueId val="{0000001E-8096-48BF-9E6B-7D8C23DB2EBB}"/>
              </c:ext>
            </c:extLst>
          </c:dPt>
          <c:dPt>
            <c:idx val="12"/>
            <c:bubble3D val="0"/>
            <c:extLst>
              <c:ext xmlns:c16="http://schemas.microsoft.com/office/drawing/2014/chart" uri="{C3380CC4-5D6E-409C-BE32-E72D297353CC}">
                <c16:uniqueId val="{0000001F-8096-48BF-9E6B-7D8C23DB2EBB}"/>
              </c:ext>
            </c:extLst>
          </c:dPt>
          <c:dPt>
            <c:idx val="13"/>
            <c:marker>
              <c:symbol val="none"/>
            </c:marker>
            <c:bubble3D val="0"/>
            <c:extLst>
              <c:ext xmlns:c16="http://schemas.microsoft.com/office/drawing/2014/chart" uri="{C3380CC4-5D6E-409C-BE32-E72D297353CC}">
                <c16:uniqueId val="{00000020-8096-48BF-9E6B-7D8C23DB2EBB}"/>
              </c:ext>
            </c:extLst>
          </c:dPt>
          <c:dPt>
            <c:idx val="14"/>
            <c:marker>
              <c:symbol val="none"/>
            </c:marker>
            <c:bubble3D val="0"/>
            <c:extLst>
              <c:ext xmlns:c16="http://schemas.microsoft.com/office/drawing/2014/chart" uri="{C3380CC4-5D6E-409C-BE32-E72D297353CC}">
                <c16:uniqueId val="{00000021-8096-48BF-9E6B-7D8C23DB2EBB}"/>
              </c:ext>
            </c:extLst>
          </c:dPt>
          <c:dPt>
            <c:idx val="15"/>
            <c:marker>
              <c:symbol val="none"/>
            </c:marker>
            <c:bubble3D val="0"/>
            <c:extLst>
              <c:ext xmlns:c16="http://schemas.microsoft.com/office/drawing/2014/chart" uri="{C3380CC4-5D6E-409C-BE32-E72D297353CC}">
                <c16:uniqueId val="{00000022-8096-48BF-9E6B-7D8C23DB2EBB}"/>
              </c:ext>
            </c:extLst>
          </c:dPt>
          <c:dPt>
            <c:idx val="16"/>
            <c:marker>
              <c:symbol val="none"/>
            </c:marker>
            <c:bubble3D val="0"/>
            <c:extLst>
              <c:ext xmlns:c16="http://schemas.microsoft.com/office/drawing/2014/chart" uri="{C3380CC4-5D6E-409C-BE32-E72D297353CC}">
                <c16:uniqueId val="{00000023-8096-48BF-9E6B-7D8C23DB2EBB}"/>
              </c:ext>
            </c:extLst>
          </c:dPt>
          <c:cat>
            <c:strRef>
              <c:f>Sheet1!$A$2:$A$18</c:f>
              <c:strCache>
                <c:ptCount val="17"/>
                <c:pt idx="0">
                  <c:v>4</c:v>
                </c:pt>
                <c:pt idx="1">
                  <c:v>2015-1</c:v>
                </c:pt>
                <c:pt idx="2">
                  <c:v>2</c:v>
                </c:pt>
                <c:pt idx="3">
                  <c:v>3</c:v>
                </c:pt>
                <c:pt idx="4">
                  <c:v>4</c:v>
                </c:pt>
                <c:pt idx="5">
                  <c:v>2016-1</c:v>
                </c:pt>
                <c:pt idx="6">
                  <c:v>2</c:v>
                </c:pt>
                <c:pt idx="7">
                  <c:v>3</c:v>
                </c:pt>
                <c:pt idx="8">
                  <c:v>4</c:v>
                </c:pt>
                <c:pt idx="9">
                  <c:v>2017-1 </c:v>
                </c:pt>
                <c:pt idx="10">
                  <c:v>2</c:v>
                </c:pt>
                <c:pt idx="11">
                  <c:v>3</c:v>
                </c:pt>
                <c:pt idx="12">
                  <c:v>4</c:v>
                </c:pt>
                <c:pt idx="13">
                  <c:v>2018-1 (p)</c:v>
                </c:pt>
                <c:pt idx="14">
                  <c:v>2 (p)</c:v>
                </c:pt>
                <c:pt idx="15">
                  <c:v>3 (p)</c:v>
                </c:pt>
                <c:pt idx="16">
                  <c:v>4 (p)</c:v>
                </c:pt>
              </c:strCache>
            </c:strRef>
          </c:cat>
          <c:val>
            <c:numRef>
              <c:f>Sheet1!$C$2:$C$18</c:f>
              <c:numCache>
                <c:formatCode>0.0%</c:formatCode>
                <c:ptCount val="17"/>
                <c:pt idx="0">
                  <c:v>5.9062257045178423E-2</c:v>
                </c:pt>
                <c:pt idx="1">
                  <c:v>5.7496836983248256E-2</c:v>
                </c:pt>
                <c:pt idx="2">
                  <c:v>5.532746866808913E-2</c:v>
                </c:pt>
                <c:pt idx="3">
                  <c:v>5.3110738872366392E-2</c:v>
                </c:pt>
                <c:pt idx="4">
                  <c:v>5.1337896220714718E-2</c:v>
                </c:pt>
                <c:pt idx="5">
                  <c:v>4.5538184250225822E-2</c:v>
                </c:pt>
                <c:pt idx="6">
                  <c:v>5.1253297326024683E-2</c:v>
                </c:pt>
                <c:pt idx="7">
                  <c:v>5.8515872980213768E-2</c:v>
                </c:pt>
                <c:pt idx="8">
                  <c:v>6.4757120216335951E-2</c:v>
                </c:pt>
                <c:pt idx="9">
                  <c:v>6.8134147975102755E-2</c:v>
                </c:pt>
                <c:pt idx="10">
                  <c:v>6.6746331064321485E-2</c:v>
                </c:pt>
                <c:pt idx="11">
                  <c:v>6.391017697185708E-2</c:v>
                </c:pt>
                <c:pt idx="12">
                  <c:v>6.3497572399131785E-2</c:v>
                </c:pt>
                <c:pt idx="13">
                  <c:v>6.8551588457163692E-2</c:v>
                </c:pt>
                <c:pt idx="14">
                  <c:v>6.884843731079926E-2</c:v>
                </c:pt>
                <c:pt idx="15">
                  <c:v>6.9145286164434827E-2</c:v>
                </c:pt>
                <c:pt idx="16">
                  <c:v>7.5452447430159886E-2</c:v>
                </c:pt>
              </c:numCache>
            </c:numRef>
          </c:val>
          <c:smooth val="1"/>
          <c:extLst>
            <c:ext xmlns:c16="http://schemas.microsoft.com/office/drawing/2014/chart" uri="{C3380CC4-5D6E-409C-BE32-E72D297353CC}">
              <c16:uniqueId val="{00000024-8096-48BF-9E6B-7D8C23DB2EBB}"/>
            </c:ext>
          </c:extLst>
        </c:ser>
        <c:ser>
          <c:idx val="2"/>
          <c:order val="2"/>
          <c:tx>
            <c:strRef>
              <c:f>Sheet1!$D$1</c:f>
              <c:strCache>
                <c:ptCount val="1"/>
                <c:pt idx="0">
                  <c:v>LIRA Projections</c:v>
                </c:pt>
              </c:strCache>
            </c:strRef>
          </c:tx>
          <c:spPr>
            <a:ln>
              <a:solidFill>
                <a:schemeClr val="accent2"/>
              </a:solidFill>
            </a:ln>
          </c:spPr>
          <c:marker>
            <c:symbol val="triangle"/>
            <c:size val="7"/>
            <c:spPr>
              <a:solidFill>
                <a:schemeClr val="accent2"/>
              </a:solidFill>
              <a:ln>
                <a:solidFill>
                  <a:schemeClr val="accent2"/>
                </a:solidFill>
              </a:ln>
            </c:spPr>
          </c:marker>
          <c:dPt>
            <c:idx val="0"/>
            <c:marker>
              <c:symbol val="none"/>
            </c:marker>
            <c:bubble3D val="0"/>
            <c:extLst>
              <c:ext xmlns:c16="http://schemas.microsoft.com/office/drawing/2014/chart" uri="{C3380CC4-5D6E-409C-BE32-E72D297353CC}">
                <c16:uniqueId val="{00000025-8096-48BF-9E6B-7D8C23DB2EBB}"/>
              </c:ext>
            </c:extLst>
          </c:dPt>
          <c:dPt>
            <c:idx val="1"/>
            <c:marker>
              <c:symbol val="none"/>
            </c:marker>
            <c:bubble3D val="0"/>
            <c:extLst>
              <c:ext xmlns:c16="http://schemas.microsoft.com/office/drawing/2014/chart" uri="{C3380CC4-5D6E-409C-BE32-E72D297353CC}">
                <c16:uniqueId val="{00000026-8096-48BF-9E6B-7D8C23DB2EBB}"/>
              </c:ext>
            </c:extLst>
          </c:dPt>
          <c:dPt>
            <c:idx val="2"/>
            <c:marker>
              <c:symbol val="none"/>
            </c:marker>
            <c:bubble3D val="0"/>
            <c:extLst>
              <c:ext xmlns:c16="http://schemas.microsoft.com/office/drawing/2014/chart" uri="{C3380CC4-5D6E-409C-BE32-E72D297353CC}">
                <c16:uniqueId val="{00000027-8096-48BF-9E6B-7D8C23DB2EBB}"/>
              </c:ext>
            </c:extLst>
          </c:dPt>
          <c:dPt>
            <c:idx val="3"/>
            <c:marker>
              <c:symbol val="none"/>
            </c:marker>
            <c:bubble3D val="0"/>
            <c:extLst>
              <c:ext xmlns:c16="http://schemas.microsoft.com/office/drawing/2014/chart" uri="{C3380CC4-5D6E-409C-BE32-E72D297353CC}">
                <c16:uniqueId val="{00000028-8096-48BF-9E6B-7D8C23DB2EBB}"/>
              </c:ext>
            </c:extLst>
          </c:dPt>
          <c:dPt>
            <c:idx val="4"/>
            <c:marker>
              <c:symbol val="none"/>
            </c:marker>
            <c:bubble3D val="0"/>
            <c:extLst>
              <c:ext xmlns:c16="http://schemas.microsoft.com/office/drawing/2014/chart" uri="{C3380CC4-5D6E-409C-BE32-E72D297353CC}">
                <c16:uniqueId val="{00000029-8096-48BF-9E6B-7D8C23DB2EBB}"/>
              </c:ext>
            </c:extLst>
          </c:dPt>
          <c:dPt>
            <c:idx val="5"/>
            <c:marker>
              <c:symbol val="none"/>
            </c:marker>
            <c:bubble3D val="0"/>
            <c:extLst>
              <c:ext xmlns:c16="http://schemas.microsoft.com/office/drawing/2014/chart" uri="{C3380CC4-5D6E-409C-BE32-E72D297353CC}">
                <c16:uniqueId val="{0000002A-8096-48BF-9E6B-7D8C23DB2EBB}"/>
              </c:ext>
            </c:extLst>
          </c:dPt>
          <c:dPt>
            <c:idx val="6"/>
            <c:marker>
              <c:symbol val="none"/>
            </c:marker>
            <c:bubble3D val="0"/>
            <c:extLst>
              <c:ext xmlns:c16="http://schemas.microsoft.com/office/drawing/2014/chart" uri="{C3380CC4-5D6E-409C-BE32-E72D297353CC}">
                <c16:uniqueId val="{0000002B-8096-48BF-9E6B-7D8C23DB2EBB}"/>
              </c:ext>
            </c:extLst>
          </c:dPt>
          <c:dPt>
            <c:idx val="7"/>
            <c:marker>
              <c:symbol val="none"/>
            </c:marker>
            <c:bubble3D val="0"/>
            <c:extLst>
              <c:ext xmlns:c16="http://schemas.microsoft.com/office/drawing/2014/chart" uri="{C3380CC4-5D6E-409C-BE32-E72D297353CC}">
                <c16:uniqueId val="{0000002C-8096-48BF-9E6B-7D8C23DB2EBB}"/>
              </c:ext>
            </c:extLst>
          </c:dPt>
          <c:dPt>
            <c:idx val="8"/>
            <c:marker>
              <c:symbol val="none"/>
            </c:marker>
            <c:bubble3D val="0"/>
            <c:extLst>
              <c:ext xmlns:c16="http://schemas.microsoft.com/office/drawing/2014/chart" uri="{C3380CC4-5D6E-409C-BE32-E72D297353CC}">
                <c16:uniqueId val="{0000002D-8096-48BF-9E6B-7D8C23DB2EBB}"/>
              </c:ext>
            </c:extLst>
          </c:dPt>
          <c:dPt>
            <c:idx val="9"/>
            <c:marker>
              <c:symbol val="none"/>
            </c:marker>
            <c:bubble3D val="0"/>
            <c:extLst>
              <c:ext xmlns:c16="http://schemas.microsoft.com/office/drawing/2014/chart" uri="{C3380CC4-5D6E-409C-BE32-E72D297353CC}">
                <c16:uniqueId val="{0000002E-8096-48BF-9E6B-7D8C23DB2EBB}"/>
              </c:ext>
            </c:extLst>
          </c:dPt>
          <c:dPt>
            <c:idx val="10"/>
            <c:marker>
              <c:symbol val="none"/>
            </c:marker>
            <c:bubble3D val="0"/>
            <c:extLst>
              <c:ext xmlns:c16="http://schemas.microsoft.com/office/drawing/2014/chart" uri="{C3380CC4-5D6E-409C-BE32-E72D297353CC}">
                <c16:uniqueId val="{0000002F-8096-48BF-9E6B-7D8C23DB2EBB}"/>
              </c:ext>
            </c:extLst>
          </c:dPt>
          <c:dPt>
            <c:idx val="11"/>
            <c:marker>
              <c:symbol val="none"/>
            </c:marker>
            <c:bubble3D val="0"/>
            <c:extLst>
              <c:ext xmlns:c16="http://schemas.microsoft.com/office/drawing/2014/chart" uri="{C3380CC4-5D6E-409C-BE32-E72D297353CC}">
                <c16:uniqueId val="{00000030-8096-48BF-9E6B-7D8C23DB2EBB}"/>
              </c:ext>
            </c:extLst>
          </c:dPt>
          <c:dPt>
            <c:idx val="12"/>
            <c:marker>
              <c:symbol val="none"/>
            </c:marker>
            <c:bubble3D val="0"/>
            <c:extLst>
              <c:ext xmlns:c16="http://schemas.microsoft.com/office/drawing/2014/chart" uri="{C3380CC4-5D6E-409C-BE32-E72D297353CC}">
                <c16:uniqueId val="{00000031-8096-48BF-9E6B-7D8C23DB2EBB}"/>
              </c:ext>
            </c:extLst>
          </c:dPt>
          <c:dLbls>
            <c:spPr>
              <a:noFill/>
              <a:ln>
                <a:noFill/>
              </a:ln>
              <a:effectLst/>
            </c:spPr>
            <c:txPr>
              <a:bodyPr/>
              <a:lstStyle/>
              <a:p>
                <a:pPr>
                  <a:defRPr sz="1000" b="1">
                    <a:solidFill>
                      <a:schemeClr val="accent1"/>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4</c:v>
                </c:pt>
                <c:pt idx="1">
                  <c:v>2015-1</c:v>
                </c:pt>
                <c:pt idx="2">
                  <c:v>2</c:v>
                </c:pt>
                <c:pt idx="3">
                  <c:v>3</c:v>
                </c:pt>
                <c:pt idx="4">
                  <c:v>4</c:v>
                </c:pt>
                <c:pt idx="5">
                  <c:v>2016-1</c:v>
                </c:pt>
                <c:pt idx="6">
                  <c:v>2</c:v>
                </c:pt>
                <c:pt idx="7">
                  <c:v>3</c:v>
                </c:pt>
                <c:pt idx="8">
                  <c:v>4</c:v>
                </c:pt>
                <c:pt idx="9">
                  <c:v>2017-1 </c:v>
                </c:pt>
                <c:pt idx="10">
                  <c:v>2</c:v>
                </c:pt>
                <c:pt idx="11">
                  <c:v>3</c:v>
                </c:pt>
                <c:pt idx="12">
                  <c:v>4</c:v>
                </c:pt>
                <c:pt idx="13">
                  <c:v>2018-1 (p)</c:v>
                </c:pt>
                <c:pt idx="14">
                  <c:v>2 (p)</c:v>
                </c:pt>
                <c:pt idx="15">
                  <c:v>3 (p)</c:v>
                </c:pt>
                <c:pt idx="16">
                  <c:v>4 (p)</c:v>
                </c:pt>
              </c:strCache>
            </c:strRef>
          </c:cat>
          <c:val>
            <c:numRef>
              <c:f>Sheet1!$D$2:$D$18</c:f>
              <c:numCache>
                <c:formatCode>0.0%</c:formatCode>
                <c:ptCount val="17"/>
                <c:pt idx="0">
                  <c:v>5.9062257045178423E-2</c:v>
                </c:pt>
                <c:pt idx="1">
                  <c:v>5.7496836983248256E-2</c:v>
                </c:pt>
                <c:pt idx="2">
                  <c:v>5.532746866808913E-2</c:v>
                </c:pt>
                <c:pt idx="3">
                  <c:v>5.3110738872366392E-2</c:v>
                </c:pt>
                <c:pt idx="4">
                  <c:v>5.1337896220714718E-2</c:v>
                </c:pt>
                <c:pt idx="5">
                  <c:v>4.5538184250225822E-2</c:v>
                </c:pt>
                <c:pt idx="6">
                  <c:v>5.1253297326024683E-2</c:v>
                </c:pt>
                <c:pt idx="7">
                  <c:v>5.8515872980213768E-2</c:v>
                </c:pt>
                <c:pt idx="8">
                  <c:v>6.4757120216335951E-2</c:v>
                </c:pt>
                <c:pt idx="9">
                  <c:v>6.8134147975102755E-2</c:v>
                </c:pt>
                <c:pt idx="10">
                  <c:v>6.6746331064321485E-2</c:v>
                </c:pt>
                <c:pt idx="11">
                  <c:v>6.391017697185708E-2</c:v>
                </c:pt>
                <c:pt idx="12">
                  <c:v>6.3497572399131785E-2</c:v>
                </c:pt>
                <c:pt idx="13">
                  <c:v>6.8551588457163692E-2</c:v>
                </c:pt>
                <c:pt idx="14">
                  <c:v>6.884843731079926E-2</c:v>
                </c:pt>
                <c:pt idx="15">
                  <c:v>6.9145286164434827E-2</c:v>
                </c:pt>
                <c:pt idx="16">
                  <c:v>7.5452447430159886E-2</c:v>
                </c:pt>
              </c:numCache>
            </c:numRef>
          </c:val>
          <c:smooth val="1"/>
          <c:extLst>
            <c:ext xmlns:c16="http://schemas.microsoft.com/office/drawing/2014/chart" uri="{C3380CC4-5D6E-409C-BE32-E72D297353CC}">
              <c16:uniqueId val="{00000032-8096-48BF-9E6B-7D8C23DB2EBB}"/>
            </c:ext>
          </c:extLst>
        </c:ser>
        <c:dLbls>
          <c:showLegendKey val="0"/>
          <c:showVal val="0"/>
          <c:showCatName val="0"/>
          <c:showSerName val="0"/>
          <c:showPercent val="0"/>
          <c:showBubbleSize val="0"/>
        </c:dLbls>
        <c:marker val="1"/>
        <c:smooth val="0"/>
        <c:axId val="409241872"/>
        <c:axId val="409241480"/>
      </c:lineChart>
      <c:catAx>
        <c:axId val="409240696"/>
        <c:scaling>
          <c:orientation val="minMax"/>
        </c:scaling>
        <c:delete val="0"/>
        <c:axPos val="b"/>
        <c:numFmt formatCode="General" sourceLinked="0"/>
        <c:majorTickMark val="out"/>
        <c:minorTickMark val="none"/>
        <c:tickLblPos val="nextTo"/>
        <c:txPr>
          <a:bodyPr rot="-2700000"/>
          <a:lstStyle/>
          <a:p>
            <a:pPr>
              <a:defRPr sz="1000" b="0"/>
            </a:pPr>
            <a:endParaRPr lang="en-US"/>
          </a:p>
        </c:txPr>
        <c:crossAx val="409241088"/>
        <c:crosses val="autoZero"/>
        <c:auto val="1"/>
        <c:lblAlgn val="ctr"/>
        <c:lblOffset val="100"/>
        <c:noMultiLvlLbl val="0"/>
      </c:catAx>
      <c:valAx>
        <c:axId val="409241088"/>
        <c:scaling>
          <c:orientation val="minMax"/>
          <c:max val="425"/>
          <c:min val="225"/>
        </c:scaling>
        <c:delete val="0"/>
        <c:axPos val="l"/>
        <c:numFmt formatCode="&quot;$&quot;#,##0" sourceLinked="0"/>
        <c:majorTickMark val="out"/>
        <c:minorTickMark val="none"/>
        <c:tickLblPos val="nextTo"/>
        <c:txPr>
          <a:bodyPr/>
          <a:lstStyle/>
          <a:p>
            <a:pPr>
              <a:defRPr sz="1000" b="0"/>
            </a:pPr>
            <a:endParaRPr lang="en-US"/>
          </a:p>
        </c:txPr>
        <c:crossAx val="409240696"/>
        <c:crosses val="autoZero"/>
        <c:crossBetween val="between"/>
        <c:majorUnit val="25"/>
      </c:valAx>
      <c:valAx>
        <c:axId val="409241480"/>
        <c:scaling>
          <c:orientation val="minMax"/>
          <c:max val="0.1"/>
          <c:min val="0"/>
        </c:scaling>
        <c:delete val="0"/>
        <c:axPos val="r"/>
        <c:numFmt formatCode="0%" sourceLinked="0"/>
        <c:majorTickMark val="out"/>
        <c:minorTickMark val="none"/>
        <c:tickLblPos val="nextTo"/>
        <c:txPr>
          <a:bodyPr/>
          <a:lstStyle/>
          <a:p>
            <a:pPr>
              <a:defRPr sz="1000" b="0">
                <a:solidFill>
                  <a:schemeClr val="accent1"/>
                </a:solidFill>
              </a:defRPr>
            </a:pPr>
            <a:endParaRPr lang="en-US"/>
          </a:p>
        </c:txPr>
        <c:crossAx val="409241872"/>
        <c:crosses val="max"/>
        <c:crossBetween val="between"/>
      </c:valAx>
      <c:catAx>
        <c:axId val="409241872"/>
        <c:scaling>
          <c:orientation val="minMax"/>
        </c:scaling>
        <c:delete val="1"/>
        <c:axPos val="b"/>
        <c:numFmt formatCode="General" sourceLinked="1"/>
        <c:majorTickMark val="out"/>
        <c:minorTickMark val="none"/>
        <c:tickLblPos val="nextTo"/>
        <c:crossAx val="409241480"/>
        <c:crosses val="autoZero"/>
        <c:auto val="1"/>
        <c:lblAlgn val="ctr"/>
        <c:lblOffset val="100"/>
        <c:noMultiLvlLbl val="0"/>
      </c:catAx>
    </c:plotArea>
    <c:legend>
      <c:legendPos val="b"/>
      <c:legendEntry>
        <c:idx val="0"/>
        <c:delete val="1"/>
      </c:legendEntry>
      <c:layout>
        <c:manualLayout>
          <c:xMode val="edge"/>
          <c:yMode val="edge"/>
          <c:x val="6.5118839311752705E-2"/>
          <c:y val="0.92611929557192452"/>
          <c:w val="0.88544497909983477"/>
          <c:h val="6.3396885433577937E-2"/>
        </c:manualLayout>
      </c:layout>
      <c:overlay val="0"/>
      <c:txPr>
        <a:bodyPr/>
        <a:lstStyle/>
        <a:p>
          <a:pPr>
            <a:defRPr sz="1400"/>
          </a:pPr>
          <a:endParaRPr lang="en-US"/>
        </a:p>
      </c:txPr>
    </c:legend>
    <c:plotVisOnly val="1"/>
    <c:dispBlanksAs val="gap"/>
    <c:showDLblsOverMax val="0"/>
  </c:chart>
  <c:txPr>
    <a:bodyPr/>
    <a:lstStyle/>
    <a:p>
      <a:pPr>
        <a:defRPr sz="1200">
          <a:solidFill>
            <a:schemeClr val="accent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JCHS1</c:v>
                </c:pt>
              </c:strCache>
            </c:strRef>
          </c:tx>
          <c:spPr>
            <a:solidFill>
              <a:schemeClr val="accent3">
                <a:lumMod val="50000"/>
              </a:schemeClr>
            </a:solidFill>
          </c:spPr>
          <c:invertIfNegative val="0"/>
          <c:dPt>
            <c:idx val="4"/>
            <c:invertIfNegative val="0"/>
            <c:bubble3D val="0"/>
            <c:extLst>
              <c:ext xmlns:c16="http://schemas.microsoft.com/office/drawing/2014/chart" uri="{C3380CC4-5D6E-409C-BE32-E72D297353CC}">
                <c16:uniqueId val="{00000000-27A5-4FC6-B40D-0B2B1AB9B155}"/>
              </c:ext>
            </c:extLst>
          </c:dPt>
          <c:dPt>
            <c:idx val="5"/>
            <c:invertIfNegative val="0"/>
            <c:bubble3D val="0"/>
            <c:extLst>
              <c:ext xmlns:c16="http://schemas.microsoft.com/office/drawing/2014/chart" uri="{C3380CC4-5D6E-409C-BE32-E72D297353CC}">
                <c16:uniqueId val="{00000001-27A5-4FC6-B40D-0B2B1AB9B155}"/>
              </c:ext>
            </c:extLst>
          </c:dPt>
          <c:dPt>
            <c:idx val="6"/>
            <c:invertIfNegative val="0"/>
            <c:bubble3D val="0"/>
            <c:extLst>
              <c:ext xmlns:c16="http://schemas.microsoft.com/office/drawing/2014/chart" uri="{C3380CC4-5D6E-409C-BE32-E72D297353CC}">
                <c16:uniqueId val="{00000002-27A5-4FC6-B40D-0B2B1AB9B155}"/>
              </c:ext>
            </c:extLst>
          </c:dPt>
          <c:dPt>
            <c:idx val="7"/>
            <c:invertIfNegative val="0"/>
            <c:bubble3D val="0"/>
            <c:extLst>
              <c:ext xmlns:c16="http://schemas.microsoft.com/office/drawing/2014/chart" uri="{C3380CC4-5D6E-409C-BE32-E72D297353CC}">
                <c16:uniqueId val="{00000003-27A5-4FC6-B40D-0B2B1AB9B155}"/>
              </c:ext>
            </c:extLst>
          </c:dPt>
          <c:dPt>
            <c:idx val="8"/>
            <c:invertIfNegative val="0"/>
            <c:bubble3D val="0"/>
            <c:extLst>
              <c:ext xmlns:c16="http://schemas.microsoft.com/office/drawing/2014/chart" uri="{C3380CC4-5D6E-409C-BE32-E72D297353CC}">
                <c16:uniqueId val="{00000004-27A5-4FC6-B40D-0B2B1AB9B155}"/>
              </c:ext>
            </c:extLst>
          </c:dPt>
          <c:dPt>
            <c:idx val="9"/>
            <c:invertIfNegative val="0"/>
            <c:bubble3D val="0"/>
            <c:extLst>
              <c:ext xmlns:c16="http://schemas.microsoft.com/office/drawing/2014/chart" uri="{C3380CC4-5D6E-409C-BE32-E72D297353CC}">
                <c16:uniqueId val="{00000005-27A5-4FC6-B40D-0B2B1AB9B155}"/>
              </c:ext>
            </c:extLst>
          </c:dPt>
          <c:dPt>
            <c:idx val="10"/>
            <c:invertIfNegative val="0"/>
            <c:bubble3D val="0"/>
            <c:extLst>
              <c:ext xmlns:c16="http://schemas.microsoft.com/office/drawing/2014/chart" uri="{C3380CC4-5D6E-409C-BE32-E72D297353CC}">
                <c16:uniqueId val="{00000006-27A5-4FC6-B40D-0B2B1AB9B155}"/>
              </c:ext>
            </c:extLst>
          </c:dPt>
          <c:dPt>
            <c:idx val="11"/>
            <c:invertIfNegative val="0"/>
            <c:bubble3D val="0"/>
            <c:extLst>
              <c:ext xmlns:c16="http://schemas.microsoft.com/office/drawing/2014/chart" uri="{C3380CC4-5D6E-409C-BE32-E72D297353CC}">
                <c16:uniqueId val="{00000007-27A5-4FC6-B40D-0B2B1AB9B155}"/>
              </c:ext>
            </c:extLst>
          </c:dPt>
          <c:dPt>
            <c:idx val="12"/>
            <c:invertIfNegative val="0"/>
            <c:bubble3D val="0"/>
            <c:extLst>
              <c:ext xmlns:c16="http://schemas.microsoft.com/office/drawing/2014/chart" uri="{C3380CC4-5D6E-409C-BE32-E72D297353CC}">
                <c16:uniqueId val="{00000008-27A5-4FC6-B40D-0B2B1AB9B155}"/>
              </c:ext>
            </c:extLst>
          </c:dPt>
          <c:dPt>
            <c:idx val="13"/>
            <c:invertIfNegative val="0"/>
            <c:bubble3D val="0"/>
            <c:spPr>
              <a:solidFill>
                <a:schemeClr val="accent3"/>
              </a:solidFill>
            </c:spPr>
            <c:extLst>
              <c:ext xmlns:c16="http://schemas.microsoft.com/office/drawing/2014/chart" uri="{C3380CC4-5D6E-409C-BE32-E72D297353CC}">
                <c16:uniqueId val="{0000000A-27A5-4FC6-B40D-0B2B1AB9B155}"/>
              </c:ext>
            </c:extLst>
          </c:dPt>
          <c:dPt>
            <c:idx val="14"/>
            <c:invertIfNegative val="0"/>
            <c:bubble3D val="0"/>
            <c:spPr>
              <a:solidFill>
                <a:schemeClr val="accent3"/>
              </a:solidFill>
            </c:spPr>
            <c:extLst>
              <c:ext xmlns:c16="http://schemas.microsoft.com/office/drawing/2014/chart" uri="{C3380CC4-5D6E-409C-BE32-E72D297353CC}">
                <c16:uniqueId val="{0000000C-27A5-4FC6-B40D-0B2B1AB9B155}"/>
              </c:ext>
            </c:extLst>
          </c:dPt>
          <c:dPt>
            <c:idx val="15"/>
            <c:invertIfNegative val="0"/>
            <c:bubble3D val="0"/>
            <c:spPr>
              <a:solidFill>
                <a:schemeClr val="accent3"/>
              </a:solidFill>
            </c:spPr>
            <c:extLst>
              <c:ext xmlns:c16="http://schemas.microsoft.com/office/drawing/2014/chart" uri="{C3380CC4-5D6E-409C-BE32-E72D297353CC}">
                <c16:uniqueId val="{0000000E-27A5-4FC6-B40D-0B2B1AB9B155}"/>
              </c:ext>
            </c:extLst>
          </c:dPt>
          <c:dPt>
            <c:idx val="16"/>
            <c:invertIfNegative val="0"/>
            <c:bubble3D val="0"/>
            <c:spPr>
              <a:solidFill>
                <a:schemeClr val="accent3"/>
              </a:solidFill>
            </c:spPr>
            <c:extLst>
              <c:ext xmlns:c16="http://schemas.microsoft.com/office/drawing/2014/chart" uri="{C3380CC4-5D6E-409C-BE32-E72D297353CC}">
                <c16:uniqueId val="{00000010-27A5-4FC6-B40D-0B2B1AB9B155}"/>
              </c:ext>
            </c:extLst>
          </c:dPt>
          <c:dLbls>
            <c:dLbl>
              <c:idx val="2"/>
              <c:layout>
                <c:manualLayout>
                  <c:x val="-2.5045250709857617E-17"/>
                  <c:y val="-6.289308176100744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27A5-4FC6-B40D-0B2B1AB9B155}"/>
                </c:ext>
              </c:extLst>
            </c:dLbl>
            <c:numFmt formatCode="#,##0.0" sourceLinked="0"/>
            <c:spPr>
              <a:noFill/>
              <a:ln>
                <a:noFill/>
              </a:ln>
              <a:effectLst/>
            </c:spPr>
            <c:txPr>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2015-1</c:v>
                </c:pt>
                <c:pt idx="1">
                  <c:v>2</c:v>
                </c:pt>
                <c:pt idx="2">
                  <c:v>3</c:v>
                </c:pt>
                <c:pt idx="3">
                  <c:v>4</c:v>
                </c:pt>
                <c:pt idx="4">
                  <c:v>2016-1</c:v>
                </c:pt>
                <c:pt idx="5">
                  <c:v>2</c:v>
                </c:pt>
                <c:pt idx="6">
                  <c:v>3</c:v>
                </c:pt>
                <c:pt idx="7">
                  <c:v>4</c:v>
                </c:pt>
                <c:pt idx="8">
                  <c:v>2017-1 </c:v>
                </c:pt>
                <c:pt idx="9">
                  <c:v>2</c:v>
                </c:pt>
                <c:pt idx="10">
                  <c:v>3</c:v>
                </c:pt>
                <c:pt idx="11">
                  <c:v>4</c:v>
                </c:pt>
                <c:pt idx="12">
                  <c:v>2018-1 </c:v>
                </c:pt>
                <c:pt idx="13">
                  <c:v>2 (p)</c:v>
                </c:pt>
                <c:pt idx="14">
                  <c:v>3 (p)</c:v>
                </c:pt>
                <c:pt idx="15">
                  <c:v>4 (p)</c:v>
                </c:pt>
                <c:pt idx="16">
                  <c:v>2019-1 (p)</c:v>
                </c:pt>
              </c:strCache>
            </c:strRef>
          </c:cat>
          <c:val>
            <c:numRef>
              <c:f>Sheet1!$B$2:$B$18</c:f>
              <c:numCache>
                <c:formatCode>"$"#,##0.0</c:formatCode>
                <c:ptCount val="17"/>
                <c:pt idx="0">
                  <c:v>267.02884632644054</c:v>
                </c:pt>
                <c:pt idx="1">
                  <c:v>270.76803619540732</c:v>
                </c:pt>
                <c:pt idx="2">
                  <c:v>274.74552201375025</c:v>
                </c:pt>
                <c:pt idx="3">
                  <c:v>278.00566201509042</c:v>
                </c:pt>
                <c:pt idx="4">
                  <c:v>279.09409312453852</c:v>
                </c:pt>
                <c:pt idx="5">
                  <c:v>284.57517452759555</c:v>
                </c:pt>
                <c:pt idx="6">
                  <c:v>290.62949011061681</c:v>
                </c:pt>
                <c:pt idx="7">
                  <c:v>295.57715660234004</c:v>
                </c:pt>
                <c:pt idx="8">
                  <c:v>297.65690304221738</c:v>
                </c:pt>
                <c:pt idx="9">
                  <c:v>303.14121243102568</c:v>
                </c:pt>
                <c:pt idx="10">
                  <c:v>308.98178763357168</c:v>
                </c:pt>
                <c:pt idx="11">
                  <c:v>314.58271748943633</c:v>
                </c:pt>
                <c:pt idx="12">
                  <c:v>318.03511803645222</c:v>
                </c:pt>
                <c:pt idx="13">
                  <c:v>324.85179826188471</c:v>
                </c:pt>
                <c:pt idx="14">
                  <c:v>331.38377233889582</c:v>
                </c:pt>
                <c:pt idx="15">
                  <c:v>337.03470643239405</c:v>
                </c:pt>
                <c:pt idx="16">
                  <c:v>341.00051886085618</c:v>
                </c:pt>
              </c:numCache>
            </c:numRef>
          </c:val>
          <c:extLst>
            <c:ext xmlns:c16="http://schemas.microsoft.com/office/drawing/2014/chart" uri="{C3380CC4-5D6E-409C-BE32-E72D297353CC}">
              <c16:uniqueId val="{00000012-27A5-4FC6-B40D-0B2B1AB9B155}"/>
            </c:ext>
          </c:extLst>
        </c:ser>
        <c:dLbls>
          <c:showLegendKey val="0"/>
          <c:showVal val="0"/>
          <c:showCatName val="0"/>
          <c:showSerName val="0"/>
          <c:showPercent val="0"/>
          <c:showBubbleSize val="0"/>
        </c:dLbls>
        <c:gapWidth val="70"/>
        <c:axId val="409242656"/>
        <c:axId val="409243048"/>
      </c:barChart>
      <c:lineChart>
        <c:grouping val="standard"/>
        <c:varyColors val="0"/>
        <c:ser>
          <c:idx val="1"/>
          <c:order val="1"/>
          <c:tx>
            <c:strRef>
              <c:f>Sheet1!$C$1</c:f>
              <c:strCache>
                <c:ptCount val="1"/>
                <c:pt idx="0">
                  <c:v>Historical Estimates</c:v>
                </c:pt>
              </c:strCache>
            </c:strRef>
          </c:tx>
          <c:marker>
            <c:symbol val="circle"/>
            <c:size val="7"/>
          </c:marker>
          <c:dPt>
            <c:idx val="0"/>
            <c:bubble3D val="0"/>
            <c:extLst>
              <c:ext xmlns:c16="http://schemas.microsoft.com/office/drawing/2014/chart" uri="{C3380CC4-5D6E-409C-BE32-E72D297353CC}">
                <c16:uniqueId val="{00000013-27A5-4FC6-B40D-0B2B1AB9B155}"/>
              </c:ext>
            </c:extLst>
          </c:dPt>
          <c:dPt>
            <c:idx val="1"/>
            <c:bubble3D val="0"/>
            <c:extLst>
              <c:ext xmlns:c16="http://schemas.microsoft.com/office/drawing/2014/chart" uri="{C3380CC4-5D6E-409C-BE32-E72D297353CC}">
                <c16:uniqueId val="{00000014-27A5-4FC6-B40D-0B2B1AB9B155}"/>
              </c:ext>
            </c:extLst>
          </c:dPt>
          <c:dPt>
            <c:idx val="2"/>
            <c:bubble3D val="0"/>
            <c:extLst>
              <c:ext xmlns:c16="http://schemas.microsoft.com/office/drawing/2014/chart" uri="{C3380CC4-5D6E-409C-BE32-E72D297353CC}">
                <c16:uniqueId val="{00000015-27A5-4FC6-B40D-0B2B1AB9B155}"/>
              </c:ext>
            </c:extLst>
          </c:dPt>
          <c:dPt>
            <c:idx val="3"/>
            <c:bubble3D val="0"/>
            <c:extLst>
              <c:ext xmlns:c16="http://schemas.microsoft.com/office/drawing/2014/chart" uri="{C3380CC4-5D6E-409C-BE32-E72D297353CC}">
                <c16:uniqueId val="{00000016-27A5-4FC6-B40D-0B2B1AB9B155}"/>
              </c:ext>
            </c:extLst>
          </c:dPt>
          <c:dPt>
            <c:idx val="4"/>
            <c:bubble3D val="0"/>
            <c:extLst>
              <c:ext xmlns:c16="http://schemas.microsoft.com/office/drawing/2014/chart" uri="{C3380CC4-5D6E-409C-BE32-E72D297353CC}">
                <c16:uniqueId val="{00000017-27A5-4FC6-B40D-0B2B1AB9B155}"/>
              </c:ext>
            </c:extLst>
          </c:dPt>
          <c:dPt>
            <c:idx val="5"/>
            <c:bubble3D val="0"/>
            <c:extLst>
              <c:ext xmlns:c16="http://schemas.microsoft.com/office/drawing/2014/chart" uri="{C3380CC4-5D6E-409C-BE32-E72D297353CC}">
                <c16:uniqueId val="{00000018-27A5-4FC6-B40D-0B2B1AB9B155}"/>
              </c:ext>
            </c:extLst>
          </c:dPt>
          <c:dPt>
            <c:idx val="6"/>
            <c:bubble3D val="0"/>
            <c:extLst>
              <c:ext xmlns:c16="http://schemas.microsoft.com/office/drawing/2014/chart" uri="{C3380CC4-5D6E-409C-BE32-E72D297353CC}">
                <c16:uniqueId val="{00000019-27A5-4FC6-B40D-0B2B1AB9B155}"/>
              </c:ext>
            </c:extLst>
          </c:dPt>
          <c:dPt>
            <c:idx val="7"/>
            <c:bubble3D val="0"/>
            <c:extLst>
              <c:ext xmlns:c16="http://schemas.microsoft.com/office/drawing/2014/chart" uri="{C3380CC4-5D6E-409C-BE32-E72D297353CC}">
                <c16:uniqueId val="{0000001A-27A5-4FC6-B40D-0B2B1AB9B155}"/>
              </c:ext>
            </c:extLst>
          </c:dPt>
          <c:dPt>
            <c:idx val="8"/>
            <c:bubble3D val="0"/>
            <c:extLst>
              <c:ext xmlns:c16="http://schemas.microsoft.com/office/drawing/2014/chart" uri="{C3380CC4-5D6E-409C-BE32-E72D297353CC}">
                <c16:uniqueId val="{0000001B-27A5-4FC6-B40D-0B2B1AB9B155}"/>
              </c:ext>
            </c:extLst>
          </c:dPt>
          <c:dPt>
            <c:idx val="9"/>
            <c:bubble3D val="0"/>
            <c:extLst>
              <c:ext xmlns:c16="http://schemas.microsoft.com/office/drawing/2014/chart" uri="{C3380CC4-5D6E-409C-BE32-E72D297353CC}">
                <c16:uniqueId val="{0000001C-27A5-4FC6-B40D-0B2B1AB9B155}"/>
              </c:ext>
            </c:extLst>
          </c:dPt>
          <c:dPt>
            <c:idx val="10"/>
            <c:bubble3D val="0"/>
            <c:extLst>
              <c:ext xmlns:c16="http://schemas.microsoft.com/office/drawing/2014/chart" uri="{C3380CC4-5D6E-409C-BE32-E72D297353CC}">
                <c16:uniqueId val="{0000001D-27A5-4FC6-B40D-0B2B1AB9B155}"/>
              </c:ext>
            </c:extLst>
          </c:dPt>
          <c:dPt>
            <c:idx val="11"/>
            <c:bubble3D val="0"/>
            <c:extLst>
              <c:ext xmlns:c16="http://schemas.microsoft.com/office/drawing/2014/chart" uri="{C3380CC4-5D6E-409C-BE32-E72D297353CC}">
                <c16:uniqueId val="{0000001E-27A5-4FC6-B40D-0B2B1AB9B155}"/>
              </c:ext>
            </c:extLst>
          </c:dPt>
          <c:dPt>
            <c:idx val="12"/>
            <c:bubble3D val="0"/>
            <c:extLst>
              <c:ext xmlns:c16="http://schemas.microsoft.com/office/drawing/2014/chart" uri="{C3380CC4-5D6E-409C-BE32-E72D297353CC}">
                <c16:uniqueId val="{0000001F-27A5-4FC6-B40D-0B2B1AB9B155}"/>
              </c:ext>
            </c:extLst>
          </c:dPt>
          <c:dPt>
            <c:idx val="13"/>
            <c:marker>
              <c:symbol val="none"/>
            </c:marker>
            <c:bubble3D val="0"/>
            <c:extLst>
              <c:ext xmlns:c16="http://schemas.microsoft.com/office/drawing/2014/chart" uri="{C3380CC4-5D6E-409C-BE32-E72D297353CC}">
                <c16:uniqueId val="{00000020-27A5-4FC6-B40D-0B2B1AB9B155}"/>
              </c:ext>
            </c:extLst>
          </c:dPt>
          <c:dPt>
            <c:idx val="14"/>
            <c:marker>
              <c:symbol val="none"/>
            </c:marker>
            <c:bubble3D val="0"/>
            <c:extLst>
              <c:ext xmlns:c16="http://schemas.microsoft.com/office/drawing/2014/chart" uri="{C3380CC4-5D6E-409C-BE32-E72D297353CC}">
                <c16:uniqueId val="{00000021-27A5-4FC6-B40D-0B2B1AB9B155}"/>
              </c:ext>
            </c:extLst>
          </c:dPt>
          <c:dPt>
            <c:idx val="15"/>
            <c:marker>
              <c:symbol val="none"/>
            </c:marker>
            <c:bubble3D val="0"/>
            <c:extLst>
              <c:ext xmlns:c16="http://schemas.microsoft.com/office/drawing/2014/chart" uri="{C3380CC4-5D6E-409C-BE32-E72D297353CC}">
                <c16:uniqueId val="{00000022-27A5-4FC6-B40D-0B2B1AB9B155}"/>
              </c:ext>
            </c:extLst>
          </c:dPt>
          <c:dPt>
            <c:idx val="16"/>
            <c:marker>
              <c:symbol val="none"/>
            </c:marker>
            <c:bubble3D val="0"/>
            <c:extLst>
              <c:ext xmlns:c16="http://schemas.microsoft.com/office/drawing/2014/chart" uri="{C3380CC4-5D6E-409C-BE32-E72D297353CC}">
                <c16:uniqueId val="{00000023-27A5-4FC6-B40D-0B2B1AB9B155}"/>
              </c:ext>
            </c:extLst>
          </c:dPt>
          <c:cat>
            <c:strRef>
              <c:f>Sheet1!$A$2:$A$18</c:f>
              <c:strCache>
                <c:ptCount val="17"/>
                <c:pt idx="0">
                  <c:v>2015-1</c:v>
                </c:pt>
                <c:pt idx="1">
                  <c:v>2</c:v>
                </c:pt>
                <c:pt idx="2">
                  <c:v>3</c:v>
                </c:pt>
                <c:pt idx="3">
                  <c:v>4</c:v>
                </c:pt>
                <c:pt idx="4">
                  <c:v>2016-1</c:v>
                </c:pt>
                <c:pt idx="5">
                  <c:v>2</c:v>
                </c:pt>
                <c:pt idx="6">
                  <c:v>3</c:v>
                </c:pt>
                <c:pt idx="7">
                  <c:v>4</c:v>
                </c:pt>
                <c:pt idx="8">
                  <c:v>2017-1 </c:v>
                </c:pt>
                <c:pt idx="9">
                  <c:v>2</c:v>
                </c:pt>
                <c:pt idx="10">
                  <c:v>3</c:v>
                </c:pt>
                <c:pt idx="11">
                  <c:v>4</c:v>
                </c:pt>
                <c:pt idx="12">
                  <c:v>2018-1 </c:v>
                </c:pt>
                <c:pt idx="13">
                  <c:v>2 (p)</c:v>
                </c:pt>
                <c:pt idx="14">
                  <c:v>3 (p)</c:v>
                </c:pt>
                <c:pt idx="15">
                  <c:v>4 (p)</c:v>
                </c:pt>
                <c:pt idx="16">
                  <c:v>2019-1 (p)</c:v>
                </c:pt>
              </c:strCache>
            </c:strRef>
          </c:cat>
          <c:val>
            <c:numRef>
              <c:f>Sheet1!$C$2:$C$18</c:f>
              <c:numCache>
                <c:formatCode>0.0%</c:formatCode>
                <c:ptCount val="17"/>
                <c:pt idx="0">
                  <c:v>5.7496836983248256E-2</c:v>
                </c:pt>
                <c:pt idx="1">
                  <c:v>5.5327468668089352E-2</c:v>
                </c:pt>
                <c:pt idx="2">
                  <c:v>5.3110738872366392E-2</c:v>
                </c:pt>
                <c:pt idx="3">
                  <c:v>5.133789622071494E-2</c:v>
                </c:pt>
                <c:pt idx="4">
                  <c:v>4.5183308710206926E-2</c:v>
                </c:pt>
                <c:pt idx="5">
                  <c:v>5.099249721715271E-2</c:v>
                </c:pt>
                <c:pt idx="6">
                  <c:v>5.7813383018747055E-2</c:v>
                </c:pt>
                <c:pt idx="7">
                  <c:v>6.3205527757545621E-2</c:v>
                </c:pt>
                <c:pt idx="8">
                  <c:v>6.6510937977450002E-2</c:v>
                </c:pt>
                <c:pt idx="9">
                  <c:v>6.5241242263139654E-2</c:v>
                </c:pt>
                <c:pt idx="10">
                  <c:v>6.3146714794736658E-2</c:v>
                </c:pt>
                <c:pt idx="11">
                  <c:v>6.4299829883896376E-2</c:v>
                </c:pt>
                <c:pt idx="12">
                  <c:v>6.8462094397805817E-2</c:v>
                </c:pt>
                <c:pt idx="13">
                  <c:v>7.1618720716830619E-2</c:v>
                </c:pt>
                <c:pt idx="14">
                  <c:v>7.2502605661312058E-2</c:v>
                </c:pt>
                <c:pt idx="15">
                  <c:v>7.1370700597090719E-2</c:v>
                </c:pt>
                <c:pt idx="16">
                  <c:v>7.2210267111985305E-2</c:v>
                </c:pt>
              </c:numCache>
            </c:numRef>
          </c:val>
          <c:smooth val="1"/>
          <c:extLst>
            <c:ext xmlns:c16="http://schemas.microsoft.com/office/drawing/2014/chart" uri="{C3380CC4-5D6E-409C-BE32-E72D297353CC}">
              <c16:uniqueId val="{00000024-27A5-4FC6-B40D-0B2B1AB9B155}"/>
            </c:ext>
          </c:extLst>
        </c:ser>
        <c:ser>
          <c:idx val="2"/>
          <c:order val="2"/>
          <c:tx>
            <c:strRef>
              <c:f>Sheet1!$D$1</c:f>
              <c:strCache>
                <c:ptCount val="1"/>
                <c:pt idx="0">
                  <c:v>LIRA Projections</c:v>
                </c:pt>
              </c:strCache>
            </c:strRef>
          </c:tx>
          <c:spPr>
            <a:ln>
              <a:solidFill>
                <a:schemeClr val="accent2"/>
              </a:solidFill>
            </a:ln>
          </c:spPr>
          <c:marker>
            <c:symbol val="triangle"/>
            <c:size val="7"/>
            <c:spPr>
              <a:solidFill>
                <a:schemeClr val="accent2"/>
              </a:solidFill>
              <a:ln>
                <a:solidFill>
                  <a:schemeClr val="accent2"/>
                </a:solidFill>
              </a:ln>
            </c:spPr>
          </c:marker>
          <c:dPt>
            <c:idx val="0"/>
            <c:marker>
              <c:symbol val="none"/>
            </c:marker>
            <c:bubble3D val="0"/>
            <c:extLst>
              <c:ext xmlns:c16="http://schemas.microsoft.com/office/drawing/2014/chart" uri="{C3380CC4-5D6E-409C-BE32-E72D297353CC}">
                <c16:uniqueId val="{00000025-27A5-4FC6-B40D-0B2B1AB9B155}"/>
              </c:ext>
            </c:extLst>
          </c:dPt>
          <c:dPt>
            <c:idx val="1"/>
            <c:marker>
              <c:symbol val="none"/>
            </c:marker>
            <c:bubble3D val="0"/>
            <c:extLst>
              <c:ext xmlns:c16="http://schemas.microsoft.com/office/drawing/2014/chart" uri="{C3380CC4-5D6E-409C-BE32-E72D297353CC}">
                <c16:uniqueId val="{00000026-27A5-4FC6-B40D-0B2B1AB9B155}"/>
              </c:ext>
            </c:extLst>
          </c:dPt>
          <c:dPt>
            <c:idx val="2"/>
            <c:marker>
              <c:symbol val="none"/>
            </c:marker>
            <c:bubble3D val="0"/>
            <c:extLst>
              <c:ext xmlns:c16="http://schemas.microsoft.com/office/drawing/2014/chart" uri="{C3380CC4-5D6E-409C-BE32-E72D297353CC}">
                <c16:uniqueId val="{00000027-27A5-4FC6-B40D-0B2B1AB9B155}"/>
              </c:ext>
            </c:extLst>
          </c:dPt>
          <c:dPt>
            <c:idx val="3"/>
            <c:marker>
              <c:symbol val="none"/>
            </c:marker>
            <c:bubble3D val="0"/>
            <c:extLst>
              <c:ext xmlns:c16="http://schemas.microsoft.com/office/drawing/2014/chart" uri="{C3380CC4-5D6E-409C-BE32-E72D297353CC}">
                <c16:uniqueId val="{00000028-27A5-4FC6-B40D-0B2B1AB9B155}"/>
              </c:ext>
            </c:extLst>
          </c:dPt>
          <c:dPt>
            <c:idx val="4"/>
            <c:marker>
              <c:symbol val="none"/>
            </c:marker>
            <c:bubble3D val="0"/>
            <c:extLst>
              <c:ext xmlns:c16="http://schemas.microsoft.com/office/drawing/2014/chart" uri="{C3380CC4-5D6E-409C-BE32-E72D297353CC}">
                <c16:uniqueId val="{00000029-27A5-4FC6-B40D-0B2B1AB9B155}"/>
              </c:ext>
            </c:extLst>
          </c:dPt>
          <c:dPt>
            <c:idx val="5"/>
            <c:marker>
              <c:symbol val="none"/>
            </c:marker>
            <c:bubble3D val="0"/>
            <c:extLst>
              <c:ext xmlns:c16="http://schemas.microsoft.com/office/drawing/2014/chart" uri="{C3380CC4-5D6E-409C-BE32-E72D297353CC}">
                <c16:uniqueId val="{0000002A-27A5-4FC6-B40D-0B2B1AB9B155}"/>
              </c:ext>
            </c:extLst>
          </c:dPt>
          <c:dPt>
            <c:idx val="6"/>
            <c:marker>
              <c:symbol val="none"/>
            </c:marker>
            <c:bubble3D val="0"/>
            <c:extLst>
              <c:ext xmlns:c16="http://schemas.microsoft.com/office/drawing/2014/chart" uri="{C3380CC4-5D6E-409C-BE32-E72D297353CC}">
                <c16:uniqueId val="{0000002B-27A5-4FC6-B40D-0B2B1AB9B155}"/>
              </c:ext>
            </c:extLst>
          </c:dPt>
          <c:dPt>
            <c:idx val="7"/>
            <c:marker>
              <c:symbol val="none"/>
            </c:marker>
            <c:bubble3D val="0"/>
            <c:extLst>
              <c:ext xmlns:c16="http://schemas.microsoft.com/office/drawing/2014/chart" uri="{C3380CC4-5D6E-409C-BE32-E72D297353CC}">
                <c16:uniqueId val="{0000002C-27A5-4FC6-B40D-0B2B1AB9B155}"/>
              </c:ext>
            </c:extLst>
          </c:dPt>
          <c:dPt>
            <c:idx val="8"/>
            <c:marker>
              <c:symbol val="none"/>
            </c:marker>
            <c:bubble3D val="0"/>
            <c:extLst>
              <c:ext xmlns:c16="http://schemas.microsoft.com/office/drawing/2014/chart" uri="{C3380CC4-5D6E-409C-BE32-E72D297353CC}">
                <c16:uniqueId val="{0000002D-27A5-4FC6-B40D-0B2B1AB9B155}"/>
              </c:ext>
            </c:extLst>
          </c:dPt>
          <c:dPt>
            <c:idx val="9"/>
            <c:marker>
              <c:symbol val="none"/>
            </c:marker>
            <c:bubble3D val="0"/>
            <c:extLst>
              <c:ext xmlns:c16="http://schemas.microsoft.com/office/drawing/2014/chart" uri="{C3380CC4-5D6E-409C-BE32-E72D297353CC}">
                <c16:uniqueId val="{0000002E-27A5-4FC6-B40D-0B2B1AB9B155}"/>
              </c:ext>
            </c:extLst>
          </c:dPt>
          <c:dPt>
            <c:idx val="10"/>
            <c:marker>
              <c:symbol val="none"/>
            </c:marker>
            <c:bubble3D val="0"/>
            <c:extLst>
              <c:ext xmlns:c16="http://schemas.microsoft.com/office/drawing/2014/chart" uri="{C3380CC4-5D6E-409C-BE32-E72D297353CC}">
                <c16:uniqueId val="{0000002F-27A5-4FC6-B40D-0B2B1AB9B155}"/>
              </c:ext>
            </c:extLst>
          </c:dPt>
          <c:dPt>
            <c:idx val="11"/>
            <c:marker>
              <c:symbol val="none"/>
            </c:marker>
            <c:bubble3D val="0"/>
            <c:extLst>
              <c:ext xmlns:c16="http://schemas.microsoft.com/office/drawing/2014/chart" uri="{C3380CC4-5D6E-409C-BE32-E72D297353CC}">
                <c16:uniqueId val="{00000030-27A5-4FC6-B40D-0B2B1AB9B155}"/>
              </c:ext>
            </c:extLst>
          </c:dPt>
          <c:dPt>
            <c:idx val="12"/>
            <c:marker>
              <c:symbol val="none"/>
            </c:marker>
            <c:bubble3D val="0"/>
            <c:extLst>
              <c:ext xmlns:c16="http://schemas.microsoft.com/office/drawing/2014/chart" uri="{C3380CC4-5D6E-409C-BE32-E72D297353CC}">
                <c16:uniqueId val="{00000031-27A5-4FC6-B40D-0B2B1AB9B155}"/>
              </c:ext>
            </c:extLst>
          </c:dPt>
          <c:dLbls>
            <c:spPr>
              <a:noFill/>
              <a:ln>
                <a:noFill/>
              </a:ln>
              <a:effectLst/>
            </c:spPr>
            <c:txPr>
              <a:bodyPr/>
              <a:lstStyle/>
              <a:p>
                <a:pPr>
                  <a:defRPr sz="1000" b="1">
                    <a:solidFill>
                      <a:schemeClr val="accent1"/>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2015-1</c:v>
                </c:pt>
                <c:pt idx="1">
                  <c:v>2</c:v>
                </c:pt>
                <c:pt idx="2">
                  <c:v>3</c:v>
                </c:pt>
                <c:pt idx="3">
                  <c:v>4</c:v>
                </c:pt>
                <c:pt idx="4">
                  <c:v>2016-1</c:v>
                </c:pt>
                <c:pt idx="5">
                  <c:v>2</c:v>
                </c:pt>
                <c:pt idx="6">
                  <c:v>3</c:v>
                </c:pt>
                <c:pt idx="7">
                  <c:v>4</c:v>
                </c:pt>
                <c:pt idx="8">
                  <c:v>2017-1 </c:v>
                </c:pt>
                <c:pt idx="9">
                  <c:v>2</c:v>
                </c:pt>
                <c:pt idx="10">
                  <c:v>3</c:v>
                </c:pt>
                <c:pt idx="11">
                  <c:v>4</c:v>
                </c:pt>
                <c:pt idx="12">
                  <c:v>2018-1 </c:v>
                </c:pt>
                <c:pt idx="13">
                  <c:v>2 (p)</c:v>
                </c:pt>
                <c:pt idx="14">
                  <c:v>3 (p)</c:v>
                </c:pt>
                <c:pt idx="15">
                  <c:v>4 (p)</c:v>
                </c:pt>
                <c:pt idx="16">
                  <c:v>2019-1 (p)</c:v>
                </c:pt>
              </c:strCache>
            </c:strRef>
          </c:cat>
          <c:val>
            <c:numRef>
              <c:f>Sheet1!$D$2:$D$18</c:f>
              <c:numCache>
                <c:formatCode>0.0%</c:formatCode>
                <c:ptCount val="17"/>
                <c:pt idx="0">
                  <c:v>5.7496836983248256E-2</c:v>
                </c:pt>
                <c:pt idx="1">
                  <c:v>5.5327468668089352E-2</c:v>
                </c:pt>
                <c:pt idx="2">
                  <c:v>5.3110738872366392E-2</c:v>
                </c:pt>
                <c:pt idx="3">
                  <c:v>5.133789622071494E-2</c:v>
                </c:pt>
                <c:pt idx="4">
                  <c:v>4.5183308710206926E-2</c:v>
                </c:pt>
                <c:pt idx="5">
                  <c:v>5.099249721715271E-2</c:v>
                </c:pt>
                <c:pt idx="6">
                  <c:v>5.7813383018747055E-2</c:v>
                </c:pt>
                <c:pt idx="7">
                  <c:v>6.3205527757545621E-2</c:v>
                </c:pt>
                <c:pt idx="8">
                  <c:v>6.6510937977450002E-2</c:v>
                </c:pt>
                <c:pt idx="9">
                  <c:v>6.5241242263139654E-2</c:v>
                </c:pt>
                <c:pt idx="10">
                  <c:v>6.3146714794736658E-2</c:v>
                </c:pt>
                <c:pt idx="11">
                  <c:v>6.4299829883896376E-2</c:v>
                </c:pt>
                <c:pt idx="12">
                  <c:v>6.8462094397805817E-2</c:v>
                </c:pt>
                <c:pt idx="13">
                  <c:v>7.1618720716830619E-2</c:v>
                </c:pt>
                <c:pt idx="14">
                  <c:v>7.2502605661312058E-2</c:v>
                </c:pt>
                <c:pt idx="15">
                  <c:v>7.1370700597090719E-2</c:v>
                </c:pt>
                <c:pt idx="16">
                  <c:v>7.2210267111985305E-2</c:v>
                </c:pt>
              </c:numCache>
            </c:numRef>
          </c:val>
          <c:smooth val="1"/>
          <c:extLst>
            <c:ext xmlns:c16="http://schemas.microsoft.com/office/drawing/2014/chart" uri="{C3380CC4-5D6E-409C-BE32-E72D297353CC}">
              <c16:uniqueId val="{00000032-27A5-4FC6-B40D-0B2B1AB9B155}"/>
            </c:ext>
          </c:extLst>
        </c:ser>
        <c:dLbls>
          <c:showLegendKey val="0"/>
          <c:showVal val="0"/>
          <c:showCatName val="0"/>
          <c:showSerName val="0"/>
          <c:showPercent val="0"/>
          <c:showBubbleSize val="0"/>
        </c:dLbls>
        <c:marker val="1"/>
        <c:smooth val="0"/>
        <c:axId val="409243832"/>
        <c:axId val="409243440"/>
      </c:lineChart>
      <c:catAx>
        <c:axId val="409242656"/>
        <c:scaling>
          <c:orientation val="minMax"/>
        </c:scaling>
        <c:delete val="0"/>
        <c:axPos val="b"/>
        <c:numFmt formatCode="General" sourceLinked="0"/>
        <c:majorTickMark val="out"/>
        <c:minorTickMark val="none"/>
        <c:tickLblPos val="nextTo"/>
        <c:txPr>
          <a:bodyPr rot="-2700000" vert="horz"/>
          <a:lstStyle/>
          <a:p>
            <a:pPr>
              <a:defRPr sz="1000" b="0"/>
            </a:pPr>
            <a:endParaRPr lang="en-US"/>
          </a:p>
        </c:txPr>
        <c:crossAx val="409243048"/>
        <c:crosses val="autoZero"/>
        <c:auto val="1"/>
        <c:lblAlgn val="ctr"/>
        <c:lblOffset val="100"/>
        <c:noMultiLvlLbl val="0"/>
      </c:catAx>
      <c:valAx>
        <c:axId val="409243048"/>
        <c:scaling>
          <c:orientation val="minMax"/>
          <c:max val="425"/>
          <c:min val="225"/>
        </c:scaling>
        <c:delete val="0"/>
        <c:axPos val="l"/>
        <c:numFmt formatCode="&quot;$&quot;#,##0" sourceLinked="0"/>
        <c:majorTickMark val="out"/>
        <c:minorTickMark val="none"/>
        <c:tickLblPos val="nextTo"/>
        <c:txPr>
          <a:bodyPr/>
          <a:lstStyle/>
          <a:p>
            <a:pPr>
              <a:defRPr sz="1000" b="0"/>
            </a:pPr>
            <a:endParaRPr lang="en-US"/>
          </a:p>
        </c:txPr>
        <c:crossAx val="409242656"/>
        <c:crosses val="autoZero"/>
        <c:crossBetween val="between"/>
        <c:majorUnit val="25"/>
      </c:valAx>
      <c:valAx>
        <c:axId val="409243440"/>
        <c:scaling>
          <c:orientation val="minMax"/>
          <c:max val="0.1"/>
          <c:min val="0"/>
        </c:scaling>
        <c:delete val="0"/>
        <c:axPos val="r"/>
        <c:numFmt formatCode="0%" sourceLinked="0"/>
        <c:majorTickMark val="out"/>
        <c:minorTickMark val="none"/>
        <c:tickLblPos val="nextTo"/>
        <c:txPr>
          <a:bodyPr/>
          <a:lstStyle/>
          <a:p>
            <a:pPr>
              <a:defRPr sz="1000" b="0">
                <a:solidFill>
                  <a:schemeClr val="accent1"/>
                </a:solidFill>
              </a:defRPr>
            </a:pPr>
            <a:endParaRPr lang="en-US"/>
          </a:p>
        </c:txPr>
        <c:crossAx val="409243832"/>
        <c:crosses val="max"/>
        <c:crossBetween val="between"/>
      </c:valAx>
      <c:catAx>
        <c:axId val="409243832"/>
        <c:scaling>
          <c:orientation val="minMax"/>
        </c:scaling>
        <c:delete val="1"/>
        <c:axPos val="b"/>
        <c:numFmt formatCode="General" sourceLinked="1"/>
        <c:majorTickMark val="out"/>
        <c:minorTickMark val="none"/>
        <c:tickLblPos val="nextTo"/>
        <c:crossAx val="409243440"/>
        <c:crosses val="autoZero"/>
        <c:auto val="1"/>
        <c:lblAlgn val="ctr"/>
        <c:lblOffset val="100"/>
        <c:noMultiLvlLbl val="0"/>
      </c:catAx>
    </c:plotArea>
    <c:legend>
      <c:legendPos val="b"/>
      <c:legendEntry>
        <c:idx val="0"/>
        <c:delete val="1"/>
      </c:legendEntry>
      <c:layout>
        <c:manualLayout>
          <c:xMode val="edge"/>
          <c:yMode val="edge"/>
          <c:x val="6.5118839311752705E-2"/>
          <c:y val="0.92611929557192452"/>
          <c:w val="0.88544497909983477"/>
          <c:h val="6.3396885433577937E-2"/>
        </c:manualLayout>
      </c:layout>
      <c:overlay val="0"/>
      <c:txPr>
        <a:bodyPr/>
        <a:lstStyle/>
        <a:p>
          <a:pPr>
            <a:defRPr sz="1400"/>
          </a:pPr>
          <a:endParaRPr lang="en-US"/>
        </a:p>
      </c:txPr>
    </c:legend>
    <c:plotVisOnly val="1"/>
    <c:dispBlanksAs val="gap"/>
    <c:showDLblsOverMax val="0"/>
  </c:chart>
  <c:txPr>
    <a:bodyPr/>
    <a:lstStyle/>
    <a:p>
      <a:pPr>
        <a:defRPr sz="1200">
          <a:solidFill>
            <a:schemeClr val="accent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JCHS1</c:v>
                </c:pt>
              </c:strCache>
            </c:strRef>
          </c:tx>
          <c:spPr>
            <a:solidFill>
              <a:schemeClr val="accent3">
                <a:lumMod val="50000"/>
              </a:schemeClr>
            </a:solidFill>
          </c:spPr>
          <c:invertIfNegative val="0"/>
          <c:dPt>
            <c:idx val="4"/>
            <c:invertIfNegative val="0"/>
            <c:bubble3D val="0"/>
            <c:extLst>
              <c:ext xmlns:c16="http://schemas.microsoft.com/office/drawing/2014/chart" uri="{C3380CC4-5D6E-409C-BE32-E72D297353CC}">
                <c16:uniqueId val="{00000000-33BC-4943-8A49-7CEF57916858}"/>
              </c:ext>
            </c:extLst>
          </c:dPt>
          <c:dPt>
            <c:idx val="5"/>
            <c:invertIfNegative val="0"/>
            <c:bubble3D val="0"/>
            <c:extLst>
              <c:ext xmlns:c16="http://schemas.microsoft.com/office/drawing/2014/chart" uri="{C3380CC4-5D6E-409C-BE32-E72D297353CC}">
                <c16:uniqueId val="{00000001-33BC-4943-8A49-7CEF57916858}"/>
              </c:ext>
            </c:extLst>
          </c:dPt>
          <c:dPt>
            <c:idx val="6"/>
            <c:invertIfNegative val="0"/>
            <c:bubble3D val="0"/>
            <c:extLst>
              <c:ext xmlns:c16="http://schemas.microsoft.com/office/drawing/2014/chart" uri="{C3380CC4-5D6E-409C-BE32-E72D297353CC}">
                <c16:uniqueId val="{00000002-33BC-4943-8A49-7CEF57916858}"/>
              </c:ext>
            </c:extLst>
          </c:dPt>
          <c:dPt>
            <c:idx val="7"/>
            <c:invertIfNegative val="0"/>
            <c:bubble3D val="0"/>
            <c:extLst>
              <c:ext xmlns:c16="http://schemas.microsoft.com/office/drawing/2014/chart" uri="{C3380CC4-5D6E-409C-BE32-E72D297353CC}">
                <c16:uniqueId val="{00000003-33BC-4943-8A49-7CEF57916858}"/>
              </c:ext>
            </c:extLst>
          </c:dPt>
          <c:dPt>
            <c:idx val="8"/>
            <c:invertIfNegative val="0"/>
            <c:bubble3D val="0"/>
            <c:extLst>
              <c:ext xmlns:c16="http://schemas.microsoft.com/office/drawing/2014/chart" uri="{C3380CC4-5D6E-409C-BE32-E72D297353CC}">
                <c16:uniqueId val="{00000004-33BC-4943-8A49-7CEF57916858}"/>
              </c:ext>
            </c:extLst>
          </c:dPt>
          <c:dPt>
            <c:idx val="9"/>
            <c:invertIfNegative val="0"/>
            <c:bubble3D val="0"/>
            <c:extLst>
              <c:ext xmlns:c16="http://schemas.microsoft.com/office/drawing/2014/chart" uri="{C3380CC4-5D6E-409C-BE32-E72D297353CC}">
                <c16:uniqueId val="{00000005-33BC-4943-8A49-7CEF57916858}"/>
              </c:ext>
            </c:extLst>
          </c:dPt>
          <c:dPt>
            <c:idx val="10"/>
            <c:invertIfNegative val="0"/>
            <c:bubble3D val="0"/>
            <c:extLst>
              <c:ext xmlns:c16="http://schemas.microsoft.com/office/drawing/2014/chart" uri="{C3380CC4-5D6E-409C-BE32-E72D297353CC}">
                <c16:uniqueId val="{00000006-33BC-4943-8A49-7CEF57916858}"/>
              </c:ext>
            </c:extLst>
          </c:dPt>
          <c:dPt>
            <c:idx val="11"/>
            <c:invertIfNegative val="0"/>
            <c:bubble3D val="0"/>
            <c:extLst>
              <c:ext xmlns:c16="http://schemas.microsoft.com/office/drawing/2014/chart" uri="{C3380CC4-5D6E-409C-BE32-E72D297353CC}">
                <c16:uniqueId val="{00000007-33BC-4943-8A49-7CEF57916858}"/>
              </c:ext>
            </c:extLst>
          </c:dPt>
          <c:dPt>
            <c:idx val="12"/>
            <c:invertIfNegative val="0"/>
            <c:bubble3D val="0"/>
            <c:extLst>
              <c:ext xmlns:c16="http://schemas.microsoft.com/office/drawing/2014/chart" uri="{C3380CC4-5D6E-409C-BE32-E72D297353CC}">
                <c16:uniqueId val="{00000008-33BC-4943-8A49-7CEF57916858}"/>
              </c:ext>
            </c:extLst>
          </c:dPt>
          <c:dPt>
            <c:idx val="13"/>
            <c:invertIfNegative val="0"/>
            <c:bubble3D val="0"/>
            <c:spPr>
              <a:solidFill>
                <a:schemeClr val="accent3"/>
              </a:solidFill>
            </c:spPr>
            <c:extLst>
              <c:ext xmlns:c16="http://schemas.microsoft.com/office/drawing/2014/chart" uri="{C3380CC4-5D6E-409C-BE32-E72D297353CC}">
                <c16:uniqueId val="{0000000A-33BC-4943-8A49-7CEF57916858}"/>
              </c:ext>
            </c:extLst>
          </c:dPt>
          <c:dPt>
            <c:idx val="14"/>
            <c:invertIfNegative val="0"/>
            <c:bubble3D val="0"/>
            <c:spPr>
              <a:solidFill>
                <a:schemeClr val="accent3"/>
              </a:solidFill>
            </c:spPr>
            <c:extLst>
              <c:ext xmlns:c16="http://schemas.microsoft.com/office/drawing/2014/chart" uri="{C3380CC4-5D6E-409C-BE32-E72D297353CC}">
                <c16:uniqueId val="{0000000C-33BC-4943-8A49-7CEF57916858}"/>
              </c:ext>
            </c:extLst>
          </c:dPt>
          <c:dPt>
            <c:idx val="15"/>
            <c:invertIfNegative val="0"/>
            <c:bubble3D val="0"/>
            <c:spPr>
              <a:solidFill>
                <a:schemeClr val="accent3"/>
              </a:solidFill>
            </c:spPr>
            <c:extLst>
              <c:ext xmlns:c16="http://schemas.microsoft.com/office/drawing/2014/chart" uri="{C3380CC4-5D6E-409C-BE32-E72D297353CC}">
                <c16:uniqueId val="{0000000E-33BC-4943-8A49-7CEF57916858}"/>
              </c:ext>
            </c:extLst>
          </c:dPt>
          <c:dPt>
            <c:idx val="16"/>
            <c:invertIfNegative val="0"/>
            <c:bubble3D val="0"/>
            <c:spPr>
              <a:solidFill>
                <a:schemeClr val="accent3"/>
              </a:solidFill>
            </c:spPr>
            <c:extLst>
              <c:ext xmlns:c16="http://schemas.microsoft.com/office/drawing/2014/chart" uri="{C3380CC4-5D6E-409C-BE32-E72D297353CC}">
                <c16:uniqueId val="{00000010-33BC-4943-8A49-7CEF57916858}"/>
              </c:ext>
            </c:extLst>
          </c:dPt>
          <c:dLbls>
            <c:dLbl>
              <c:idx val="2"/>
              <c:layout>
                <c:manualLayout>
                  <c:x val="-2.5045250709857617E-17"/>
                  <c:y val="-6.289308176100744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33BC-4943-8A49-7CEF57916858}"/>
                </c:ext>
              </c:extLst>
            </c:dLbl>
            <c:numFmt formatCode="#,##0.0" sourceLinked="0"/>
            <c:spPr>
              <a:noFill/>
              <a:ln>
                <a:noFill/>
              </a:ln>
              <a:effectLst/>
            </c:spPr>
            <c:txPr>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2</c:v>
                </c:pt>
                <c:pt idx="1">
                  <c:v>3</c:v>
                </c:pt>
                <c:pt idx="2">
                  <c:v>4</c:v>
                </c:pt>
                <c:pt idx="3">
                  <c:v>2016-1</c:v>
                </c:pt>
                <c:pt idx="4">
                  <c:v>2</c:v>
                </c:pt>
                <c:pt idx="5">
                  <c:v>3</c:v>
                </c:pt>
                <c:pt idx="6">
                  <c:v>4</c:v>
                </c:pt>
                <c:pt idx="7">
                  <c:v>2017-1 </c:v>
                </c:pt>
                <c:pt idx="8">
                  <c:v>2</c:v>
                </c:pt>
                <c:pt idx="9">
                  <c:v>3</c:v>
                </c:pt>
                <c:pt idx="10">
                  <c:v>4</c:v>
                </c:pt>
                <c:pt idx="11">
                  <c:v>2018-1 </c:v>
                </c:pt>
                <c:pt idx="12">
                  <c:v>2</c:v>
                </c:pt>
                <c:pt idx="13">
                  <c:v>3 (p)</c:v>
                </c:pt>
                <c:pt idx="14">
                  <c:v>4 (p)</c:v>
                </c:pt>
                <c:pt idx="15">
                  <c:v>2019-1 (p)</c:v>
                </c:pt>
                <c:pt idx="16">
                  <c:v>2 (p)</c:v>
                </c:pt>
              </c:strCache>
            </c:strRef>
          </c:cat>
          <c:val>
            <c:numRef>
              <c:f>Sheet1!$B$2:$B$18</c:f>
              <c:numCache>
                <c:formatCode>"$"#,##0.0</c:formatCode>
                <c:ptCount val="17"/>
                <c:pt idx="0">
                  <c:v>270.76803619540732</c:v>
                </c:pt>
                <c:pt idx="1">
                  <c:v>274.74552201375025</c:v>
                </c:pt>
                <c:pt idx="2">
                  <c:v>278.00566201509042</c:v>
                </c:pt>
                <c:pt idx="3">
                  <c:v>279.09756028566403</c:v>
                </c:pt>
                <c:pt idx="4">
                  <c:v>284.45047326941636</c:v>
                </c:pt>
                <c:pt idx="5">
                  <c:v>290.34088274184683</c:v>
                </c:pt>
                <c:pt idx="6">
                  <c:v>295.21071805880672</c:v>
                </c:pt>
                <c:pt idx="7">
                  <c:v>297.15522859881656</c:v>
                </c:pt>
                <c:pt idx="8">
                  <c:v>302.516539743088</c:v>
                </c:pt>
                <c:pt idx="9">
                  <c:v>308.29130515531256</c:v>
                </c:pt>
                <c:pt idx="10">
                  <c:v>313.93058264392675</c:v>
                </c:pt>
                <c:pt idx="11">
                  <c:v>317.24725315915464</c:v>
                </c:pt>
                <c:pt idx="12">
                  <c:v>324.07974971356509</c:v>
                </c:pt>
                <c:pt idx="13">
                  <c:v>330.95317708939507</c:v>
                </c:pt>
                <c:pt idx="14">
                  <c:v>336.71317197629634</c:v>
                </c:pt>
                <c:pt idx="15">
                  <c:v>339.04411138730285</c:v>
                </c:pt>
                <c:pt idx="16">
                  <c:v>346.81591585757371</c:v>
                </c:pt>
              </c:numCache>
            </c:numRef>
          </c:val>
          <c:extLst>
            <c:ext xmlns:c16="http://schemas.microsoft.com/office/drawing/2014/chart" uri="{C3380CC4-5D6E-409C-BE32-E72D297353CC}">
              <c16:uniqueId val="{00000012-33BC-4943-8A49-7CEF57916858}"/>
            </c:ext>
          </c:extLst>
        </c:ser>
        <c:dLbls>
          <c:showLegendKey val="0"/>
          <c:showVal val="0"/>
          <c:showCatName val="0"/>
          <c:showSerName val="0"/>
          <c:showPercent val="0"/>
          <c:showBubbleSize val="0"/>
        </c:dLbls>
        <c:gapWidth val="70"/>
        <c:axId val="409247752"/>
        <c:axId val="409248144"/>
      </c:barChart>
      <c:lineChart>
        <c:grouping val="standard"/>
        <c:varyColors val="0"/>
        <c:ser>
          <c:idx val="1"/>
          <c:order val="1"/>
          <c:tx>
            <c:strRef>
              <c:f>Sheet1!$C$1</c:f>
              <c:strCache>
                <c:ptCount val="1"/>
                <c:pt idx="0">
                  <c:v>Historical Estimates</c:v>
                </c:pt>
              </c:strCache>
            </c:strRef>
          </c:tx>
          <c:marker>
            <c:symbol val="circle"/>
            <c:size val="7"/>
          </c:marker>
          <c:dPt>
            <c:idx val="0"/>
            <c:bubble3D val="0"/>
            <c:extLst>
              <c:ext xmlns:c16="http://schemas.microsoft.com/office/drawing/2014/chart" uri="{C3380CC4-5D6E-409C-BE32-E72D297353CC}">
                <c16:uniqueId val="{00000013-33BC-4943-8A49-7CEF57916858}"/>
              </c:ext>
            </c:extLst>
          </c:dPt>
          <c:dPt>
            <c:idx val="1"/>
            <c:bubble3D val="0"/>
            <c:extLst>
              <c:ext xmlns:c16="http://schemas.microsoft.com/office/drawing/2014/chart" uri="{C3380CC4-5D6E-409C-BE32-E72D297353CC}">
                <c16:uniqueId val="{00000014-33BC-4943-8A49-7CEF57916858}"/>
              </c:ext>
            </c:extLst>
          </c:dPt>
          <c:dPt>
            <c:idx val="2"/>
            <c:bubble3D val="0"/>
            <c:extLst>
              <c:ext xmlns:c16="http://schemas.microsoft.com/office/drawing/2014/chart" uri="{C3380CC4-5D6E-409C-BE32-E72D297353CC}">
                <c16:uniqueId val="{00000015-33BC-4943-8A49-7CEF57916858}"/>
              </c:ext>
            </c:extLst>
          </c:dPt>
          <c:dPt>
            <c:idx val="3"/>
            <c:bubble3D val="0"/>
            <c:extLst>
              <c:ext xmlns:c16="http://schemas.microsoft.com/office/drawing/2014/chart" uri="{C3380CC4-5D6E-409C-BE32-E72D297353CC}">
                <c16:uniqueId val="{00000016-33BC-4943-8A49-7CEF57916858}"/>
              </c:ext>
            </c:extLst>
          </c:dPt>
          <c:dPt>
            <c:idx val="4"/>
            <c:bubble3D val="0"/>
            <c:extLst>
              <c:ext xmlns:c16="http://schemas.microsoft.com/office/drawing/2014/chart" uri="{C3380CC4-5D6E-409C-BE32-E72D297353CC}">
                <c16:uniqueId val="{00000017-33BC-4943-8A49-7CEF57916858}"/>
              </c:ext>
            </c:extLst>
          </c:dPt>
          <c:dPt>
            <c:idx val="5"/>
            <c:bubble3D val="0"/>
            <c:extLst>
              <c:ext xmlns:c16="http://schemas.microsoft.com/office/drawing/2014/chart" uri="{C3380CC4-5D6E-409C-BE32-E72D297353CC}">
                <c16:uniqueId val="{00000018-33BC-4943-8A49-7CEF57916858}"/>
              </c:ext>
            </c:extLst>
          </c:dPt>
          <c:dPt>
            <c:idx val="6"/>
            <c:bubble3D val="0"/>
            <c:extLst>
              <c:ext xmlns:c16="http://schemas.microsoft.com/office/drawing/2014/chart" uri="{C3380CC4-5D6E-409C-BE32-E72D297353CC}">
                <c16:uniqueId val="{00000019-33BC-4943-8A49-7CEF57916858}"/>
              </c:ext>
            </c:extLst>
          </c:dPt>
          <c:dPt>
            <c:idx val="7"/>
            <c:bubble3D val="0"/>
            <c:extLst>
              <c:ext xmlns:c16="http://schemas.microsoft.com/office/drawing/2014/chart" uri="{C3380CC4-5D6E-409C-BE32-E72D297353CC}">
                <c16:uniqueId val="{0000001A-33BC-4943-8A49-7CEF57916858}"/>
              </c:ext>
            </c:extLst>
          </c:dPt>
          <c:dPt>
            <c:idx val="8"/>
            <c:bubble3D val="0"/>
            <c:extLst>
              <c:ext xmlns:c16="http://schemas.microsoft.com/office/drawing/2014/chart" uri="{C3380CC4-5D6E-409C-BE32-E72D297353CC}">
                <c16:uniqueId val="{0000001B-33BC-4943-8A49-7CEF57916858}"/>
              </c:ext>
            </c:extLst>
          </c:dPt>
          <c:dPt>
            <c:idx val="9"/>
            <c:bubble3D val="0"/>
            <c:extLst>
              <c:ext xmlns:c16="http://schemas.microsoft.com/office/drawing/2014/chart" uri="{C3380CC4-5D6E-409C-BE32-E72D297353CC}">
                <c16:uniqueId val="{0000001C-33BC-4943-8A49-7CEF57916858}"/>
              </c:ext>
            </c:extLst>
          </c:dPt>
          <c:dPt>
            <c:idx val="10"/>
            <c:bubble3D val="0"/>
            <c:extLst>
              <c:ext xmlns:c16="http://schemas.microsoft.com/office/drawing/2014/chart" uri="{C3380CC4-5D6E-409C-BE32-E72D297353CC}">
                <c16:uniqueId val="{0000001D-33BC-4943-8A49-7CEF57916858}"/>
              </c:ext>
            </c:extLst>
          </c:dPt>
          <c:dPt>
            <c:idx val="11"/>
            <c:bubble3D val="0"/>
            <c:extLst>
              <c:ext xmlns:c16="http://schemas.microsoft.com/office/drawing/2014/chart" uri="{C3380CC4-5D6E-409C-BE32-E72D297353CC}">
                <c16:uniqueId val="{0000001E-33BC-4943-8A49-7CEF57916858}"/>
              </c:ext>
            </c:extLst>
          </c:dPt>
          <c:dPt>
            <c:idx val="12"/>
            <c:bubble3D val="0"/>
            <c:extLst>
              <c:ext xmlns:c16="http://schemas.microsoft.com/office/drawing/2014/chart" uri="{C3380CC4-5D6E-409C-BE32-E72D297353CC}">
                <c16:uniqueId val="{0000001F-33BC-4943-8A49-7CEF57916858}"/>
              </c:ext>
            </c:extLst>
          </c:dPt>
          <c:dPt>
            <c:idx val="13"/>
            <c:marker>
              <c:symbol val="none"/>
            </c:marker>
            <c:bubble3D val="0"/>
            <c:extLst>
              <c:ext xmlns:c16="http://schemas.microsoft.com/office/drawing/2014/chart" uri="{C3380CC4-5D6E-409C-BE32-E72D297353CC}">
                <c16:uniqueId val="{00000020-33BC-4943-8A49-7CEF57916858}"/>
              </c:ext>
            </c:extLst>
          </c:dPt>
          <c:dPt>
            <c:idx val="14"/>
            <c:marker>
              <c:symbol val="none"/>
            </c:marker>
            <c:bubble3D val="0"/>
            <c:extLst>
              <c:ext xmlns:c16="http://schemas.microsoft.com/office/drawing/2014/chart" uri="{C3380CC4-5D6E-409C-BE32-E72D297353CC}">
                <c16:uniqueId val="{00000021-33BC-4943-8A49-7CEF57916858}"/>
              </c:ext>
            </c:extLst>
          </c:dPt>
          <c:dPt>
            <c:idx val="15"/>
            <c:marker>
              <c:symbol val="none"/>
            </c:marker>
            <c:bubble3D val="0"/>
            <c:extLst>
              <c:ext xmlns:c16="http://schemas.microsoft.com/office/drawing/2014/chart" uri="{C3380CC4-5D6E-409C-BE32-E72D297353CC}">
                <c16:uniqueId val="{00000022-33BC-4943-8A49-7CEF57916858}"/>
              </c:ext>
            </c:extLst>
          </c:dPt>
          <c:dPt>
            <c:idx val="16"/>
            <c:marker>
              <c:symbol val="none"/>
            </c:marker>
            <c:bubble3D val="0"/>
            <c:extLst>
              <c:ext xmlns:c16="http://schemas.microsoft.com/office/drawing/2014/chart" uri="{C3380CC4-5D6E-409C-BE32-E72D297353CC}">
                <c16:uniqueId val="{00000023-33BC-4943-8A49-7CEF57916858}"/>
              </c:ext>
            </c:extLst>
          </c:dPt>
          <c:cat>
            <c:strRef>
              <c:f>Sheet1!$A$2:$A$18</c:f>
              <c:strCache>
                <c:ptCount val="17"/>
                <c:pt idx="0">
                  <c:v>2</c:v>
                </c:pt>
                <c:pt idx="1">
                  <c:v>3</c:v>
                </c:pt>
                <c:pt idx="2">
                  <c:v>4</c:v>
                </c:pt>
                <c:pt idx="3">
                  <c:v>2016-1</c:v>
                </c:pt>
                <c:pt idx="4">
                  <c:v>2</c:v>
                </c:pt>
                <c:pt idx="5">
                  <c:v>3</c:v>
                </c:pt>
                <c:pt idx="6">
                  <c:v>4</c:v>
                </c:pt>
                <c:pt idx="7">
                  <c:v>2017-1 </c:v>
                </c:pt>
                <c:pt idx="8">
                  <c:v>2</c:v>
                </c:pt>
                <c:pt idx="9">
                  <c:v>3</c:v>
                </c:pt>
                <c:pt idx="10">
                  <c:v>4</c:v>
                </c:pt>
                <c:pt idx="11">
                  <c:v>2018-1 </c:v>
                </c:pt>
                <c:pt idx="12">
                  <c:v>2</c:v>
                </c:pt>
                <c:pt idx="13">
                  <c:v>3 (p)</c:v>
                </c:pt>
                <c:pt idx="14">
                  <c:v>4 (p)</c:v>
                </c:pt>
                <c:pt idx="15">
                  <c:v>2019-1 (p)</c:v>
                </c:pt>
                <c:pt idx="16">
                  <c:v>2 (p)</c:v>
                </c:pt>
              </c:strCache>
            </c:strRef>
          </c:cat>
          <c:val>
            <c:numRef>
              <c:f>Sheet1!$C$2:$C$18</c:f>
              <c:numCache>
                <c:formatCode>0.0%</c:formatCode>
                <c:ptCount val="17"/>
                <c:pt idx="0">
                  <c:v>5.5327468668089352E-2</c:v>
                </c:pt>
                <c:pt idx="1">
                  <c:v>5.3110738872366392E-2</c:v>
                </c:pt>
                <c:pt idx="2">
                  <c:v>5.133789622071494E-2</c:v>
                </c:pt>
                <c:pt idx="3">
                  <c:v>4.5196292929601922E-2</c:v>
                </c:pt>
                <c:pt idx="4">
                  <c:v>5.0531950765912104E-2</c:v>
                </c:pt>
                <c:pt idx="5">
                  <c:v>5.6762929614976754E-2</c:v>
                </c:pt>
                <c:pt idx="6">
                  <c:v>6.1887430345869632E-2</c:v>
                </c:pt>
                <c:pt idx="7">
                  <c:v>6.4700201229527021E-2</c:v>
                </c:pt>
                <c:pt idx="8">
                  <c:v>6.3512168800508251E-2</c:v>
                </c:pt>
                <c:pt idx="9">
                  <c:v>6.1825335254030112E-2</c:v>
                </c:pt>
                <c:pt idx="10">
                  <c:v>6.3411873079049164E-2</c:v>
                </c:pt>
                <c:pt idx="11">
                  <c:v>6.7614575234225205E-2</c:v>
                </c:pt>
                <c:pt idx="12">
                  <c:v>7.1279441411003841E-2</c:v>
                </c:pt>
                <c:pt idx="13">
                  <c:v>7.3507982726485954E-2</c:v>
                </c:pt>
                <c:pt idx="14">
                  <c:v>7.2572060805590644E-2</c:v>
                </c:pt>
                <c:pt idx="15">
                  <c:v>6.8706215770490298E-2</c:v>
                </c:pt>
                <c:pt idx="16">
                  <c:v>7.0156084001248953E-2</c:v>
                </c:pt>
              </c:numCache>
            </c:numRef>
          </c:val>
          <c:smooth val="1"/>
          <c:extLst>
            <c:ext xmlns:c16="http://schemas.microsoft.com/office/drawing/2014/chart" uri="{C3380CC4-5D6E-409C-BE32-E72D297353CC}">
              <c16:uniqueId val="{00000024-33BC-4943-8A49-7CEF57916858}"/>
            </c:ext>
          </c:extLst>
        </c:ser>
        <c:ser>
          <c:idx val="2"/>
          <c:order val="2"/>
          <c:tx>
            <c:strRef>
              <c:f>Sheet1!$D$1</c:f>
              <c:strCache>
                <c:ptCount val="1"/>
                <c:pt idx="0">
                  <c:v>LIRA Projections</c:v>
                </c:pt>
              </c:strCache>
            </c:strRef>
          </c:tx>
          <c:spPr>
            <a:ln>
              <a:solidFill>
                <a:schemeClr val="accent2"/>
              </a:solidFill>
            </a:ln>
          </c:spPr>
          <c:marker>
            <c:symbol val="triangle"/>
            <c:size val="7"/>
            <c:spPr>
              <a:solidFill>
                <a:schemeClr val="accent2"/>
              </a:solidFill>
              <a:ln>
                <a:solidFill>
                  <a:schemeClr val="accent2"/>
                </a:solidFill>
              </a:ln>
            </c:spPr>
          </c:marker>
          <c:dPt>
            <c:idx val="0"/>
            <c:marker>
              <c:symbol val="none"/>
            </c:marker>
            <c:bubble3D val="0"/>
            <c:extLst>
              <c:ext xmlns:c16="http://schemas.microsoft.com/office/drawing/2014/chart" uri="{C3380CC4-5D6E-409C-BE32-E72D297353CC}">
                <c16:uniqueId val="{00000025-33BC-4943-8A49-7CEF57916858}"/>
              </c:ext>
            </c:extLst>
          </c:dPt>
          <c:dPt>
            <c:idx val="1"/>
            <c:marker>
              <c:symbol val="none"/>
            </c:marker>
            <c:bubble3D val="0"/>
            <c:extLst>
              <c:ext xmlns:c16="http://schemas.microsoft.com/office/drawing/2014/chart" uri="{C3380CC4-5D6E-409C-BE32-E72D297353CC}">
                <c16:uniqueId val="{00000026-33BC-4943-8A49-7CEF57916858}"/>
              </c:ext>
            </c:extLst>
          </c:dPt>
          <c:dPt>
            <c:idx val="2"/>
            <c:marker>
              <c:symbol val="none"/>
            </c:marker>
            <c:bubble3D val="0"/>
            <c:extLst>
              <c:ext xmlns:c16="http://schemas.microsoft.com/office/drawing/2014/chart" uri="{C3380CC4-5D6E-409C-BE32-E72D297353CC}">
                <c16:uniqueId val="{00000027-33BC-4943-8A49-7CEF57916858}"/>
              </c:ext>
            </c:extLst>
          </c:dPt>
          <c:dPt>
            <c:idx val="3"/>
            <c:marker>
              <c:symbol val="none"/>
            </c:marker>
            <c:bubble3D val="0"/>
            <c:extLst>
              <c:ext xmlns:c16="http://schemas.microsoft.com/office/drawing/2014/chart" uri="{C3380CC4-5D6E-409C-BE32-E72D297353CC}">
                <c16:uniqueId val="{00000028-33BC-4943-8A49-7CEF57916858}"/>
              </c:ext>
            </c:extLst>
          </c:dPt>
          <c:dPt>
            <c:idx val="4"/>
            <c:marker>
              <c:symbol val="none"/>
            </c:marker>
            <c:bubble3D val="0"/>
            <c:extLst>
              <c:ext xmlns:c16="http://schemas.microsoft.com/office/drawing/2014/chart" uri="{C3380CC4-5D6E-409C-BE32-E72D297353CC}">
                <c16:uniqueId val="{00000029-33BC-4943-8A49-7CEF57916858}"/>
              </c:ext>
            </c:extLst>
          </c:dPt>
          <c:dPt>
            <c:idx val="5"/>
            <c:marker>
              <c:symbol val="none"/>
            </c:marker>
            <c:bubble3D val="0"/>
            <c:extLst>
              <c:ext xmlns:c16="http://schemas.microsoft.com/office/drawing/2014/chart" uri="{C3380CC4-5D6E-409C-BE32-E72D297353CC}">
                <c16:uniqueId val="{0000002A-33BC-4943-8A49-7CEF57916858}"/>
              </c:ext>
            </c:extLst>
          </c:dPt>
          <c:dPt>
            <c:idx val="6"/>
            <c:marker>
              <c:symbol val="none"/>
            </c:marker>
            <c:bubble3D val="0"/>
            <c:extLst>
              <c:ext xmlns:c16="http://schemas.microsoft.com/office/drawing/2014/chart" uri="{C3380CC4-5D6E-409C-BE32-E72D297353CC}">
                <c16:uniqueId val="{0000002B-33BC-4943-8A49-7CEF57916858}"/>
              </c:ext>
            </c:extLst>
          </c:dPt>
          <c:dPt>
            <c:idx val="7"/>
            <c:marker>
              <c:symbol val="none"/>
            </c:marker>
            <c:bubble3D val="0"/>
            <c:extLst>
              <c:ext xmlns:c16="http://schemas.microsoft.com/office/drawing/2014/chart" uri="{C3380CC4-5D6E-409C-BE32-E72D297353CC}">
                <c16:uniqueId val="{0000002C-33BC-4943-8A49-7CEF57916858}"/>
              </c:ext>
            </c:extLst>
          </c:dPt>
          <c:dPt>
            <c:idx val="8"/>
            <c:marker>
              <c:symbol val="none"/>
            </c:marker>
            <c:bubble3D val="0"/>
            <c:extLst>
              <c:ext xmlns:c16="http://schemas.microsoft.com/office/drawing/2014/chart" uri="{C3380CC4-5D6E-409C-BE32-E72D297353CC}">
                <c16:uniqueId val="{0000002D-33BC-4943-8A49-7CEF57916858}"/>
              </c:ext>
            </c:extLst>
          </c:dPt>
          <c:dPt>
            <c:idx val="9"/>
            <c:marker>
              <c:symbol val="none"/>
            </c:marker>
            <c:bubble3D val="0"/>
            <c:extLst>
              <c:ext xmlns:c16="http://schemas.microsoft.com/office/drawing/2014/chart" uri="{C3380CC4-5D6E-409C-BE32-E72D297353CC}">
                <c16:uniqueId val="{0000002E-33BC-4943-8A49-7CEF57916858}"/>
              </c:ext>
            </c:extLst>
          </c:dPt>
          <c:dPt>
            <c:idx val="10"/>
            <c:marker>
              <c:symbol val="none"/>
            </c:marker>
            <c:bubble3D val="0"/>
            <c:extLst>
              <c:ext xmlns:c16="http://schemas.microsoft.com/office/drawing/2014/chart" uri="{C3380CC4-5D6E-409C-BE32-E72D297353CC}">
                <c16:uniqueId val="{0000002F-33BC-4943-8A49-7CEF57916858}"/>
              </c:ext>
            </c:extLst>
          </c:dPt>
          <c:dPt>
            <c:idx val="11"/>
            <c:marker>
              <c:symbol val="none"/>
            </c:marker>
            <c:bubble3D val="0"/>
            <c:extLst>
              <c:ext xmlns:c16="http://schemas.microsoft.com/office/drawing/2014/chart" uri="{C3380CC4-5D6E-409C-BE32-E72D297353CC}">
                <c16:uniqueId val="{00000030-33BC-4943-8A49-7CEF57916858}"/>
              </c:ext>
            </c:extLst>
          </c:dPt>
          <c:dPt>
            <c:idx val="12"/>
            <c:marker>
              <c:symbol val="none"/>
            </c:marker>
            <c:bubble3D val="0"/>
            <c:extLst>
              <c:ext xmlns:c16="http://schemas.microsoft.com/office/drawing/2014/chart" uri="{C3380CC4-5D6E-409C-BE32-E72D297353CC}">
                <c16:uniqueId val="{00000031-33BC-4943-8A49-7CEF57916858}"/>
              </c:ext>
            </c:extLst>
          </c:dPt>
          <c:dLbls>
            <c:spPr>
              <a:noFill/>
              <a:ln>
                <a:noFill/>
              </a:ln>
              <a:effectLst/>
            </c:spPr>
            <c:txPr>
              <a:bodyPr/>
              <a:lstStyle/>
              <a:p>
                <a:pPr>
                  <a:defRPr sz="1000" b="1">
                    <a:solidFill>
                      <a:schemeClr val="accent1"/>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2</c:v>
                </c:pt>
                <c:pt idx="1">
                  <c:v>3</c:v>
                </c:pt>
                <c:pt idx="2">
                  <c:v>4</c:v>
                </c:pt>
                <c:pt idx="3">
                  <c:v>2016-1</c:v>
                </c:pt>
                <c:pt idx="4">
                  <c:v>2</c:v>
                </c:pt>
                <c:pt idx="5">
                  <c:v>3</c:v>
                </c:pt>
                <c:pt idx="6">
                  <c:v>4</c:v>
                </c:pt>
                <c:pt idx="7">
                  <c:v>2017-1 </c:v>
                </c:pt>
                <c:pt idx="8">
                  <c:v>2</c:v>
                </c:pt>
                <c:pt idx="9">
                  <c:v>3</c:v>
                </c:pt>
                <c:pt idx="10">
                  <c:v>4</c:v>
                </c:pt>
                <c:pt idx="11">
                  <c:v>2018-1 </c:v>
                </c:pt>
                <c:pt idx="12">
                  <c:v>2</c:v>
                </c:pt>
                <c:pt idx="13">
                  <c:v>3 (p)</c:v>
                </c:pt>
                <c:pt idx="14">
                  <c:v>4 (p)</c:v>
                </c:pt>
                <c:pt idx="15">
                  <c:v>2019-1 (p)</c:v>
                </c:pt>
                <c:pt idx="16">
                  <c:v>2 (p)</c:v>
                </c:pt>
              </c:strCache>
            </c:strRef>
          </c:cat>
          <c:val>
            <c:numRef>
              <c:f>Sheet1!$D$2:$D$18</c:f>
              <c:numCache>
                <c:formatCode>0.0%</c:formatCode>
                <c:ptCount val="17"/>
                <c:pt idx="0">
                  <c:v>5.5327468668089352E-2</c:v>
                </c:pt>
                <c:pt idx="1">
                  <c:v>5.3110738872366392E-2</c:v>
                </c:pt>
                <c:pt idx="2">
                  <c:v>5.133789622071494E-2</c:v>
                </c:pt>
                <c:pt idx="3">
                  <c:v>4.5196292929601922E-2</c:v>
                </c:pt>
                <c:pt idx="4">
                  <c:v>5.0531950765912104E-2</c:v>
                </c:pt>
                <c:pt idx="5">
                  <c:v>5.6762929614976754E-2</c:v>
                </c:pt>
                <c:pt idx="6">
                  <c:v>6.1887430345869632E-2</c:v>
                </c:pt>
                <c:pt idx="7">
                  <c:v>6.4700201229527021E-2</c:v>
                </c:pt>
                <c:pt idx="8">
                  <c:v>6.3512168800508251E-2</c:v>
                </c:pt>
                <c:pt idx="9">
                  <c:v>6.1825335254030112E-2</c:v>
                </c:pt>
                <c:pt idx="10">
                  <c:v>6.3411873079049164E-2</c:v>
                </c:pt>
                <c:pt idx="11">
                  <c:v>6.7614575234225205E-2</c:v>
                </c:pt>
                <c:pt idx="12">
                  <c:v>7.1279441411003841E-2</c:v>
                </c:pt>
                <c:pt idx="13">
                  <c:v>7.3507982726485954E-2</c:v>
                </c:pt>
                <c:pt idx="14">
                  <c:v>7.2572060805590644E-2</c:v>
                </c:pt>
                <c:pt idx="15">
                  <c:v>6.8706215770490298E-2</c:v>
                </c:pt>
                <c:pt idx="16">
                  <c:v>7.0156084001248953E-2</c:v>
                </c:pt>
              </c:numCache>
            </c:numRef>
          </c:val>
          <c:smooth val="1"/>
          <c:extLst>
            <c:ext xmlns:c16="http://schemas.microsoft.com/office/drawing/2014/chart" uri="{C3380CC4-5D6E-409C-BE32-E72D297353CC}">
              <c16:uniqueId val="{00000032-33BC-4943-8A49-7CEF57916858}"/>
            </c:ext>
          </c:extLst>
        </c:ser>
        <c:dLbls>
          <c:showLegendKey val="0"/>
          <c:showVal val="0"/>
          <c:showCatName val="0"/>
          <c:showSerName val="0"/>
          <c:showPercent val="0"/>
          <c:showBubbleSize val="0"/>
        </c:dLbls>
        <c:marker val="1"/>
        <c:smooth val="0"/>
        <c:axId val="410205784"/>
        <c:axId val="409248536"/>
      </c:lineChart>
      <c:catAx>
        <c:axId val="409247752"/>
        <c:scaling>
          <c:orientation val="minMax"/>
        </c:scaling>
        <c:delete val="0"/>
        <c:axPos val="b"/>
        <c:numFmt formatCode="General" sourceLinked="0"/>
        <c:majorTickMark val="out"/>
        <c:minorTickMark val="none"/>
        <c:tickLblPos val="nextTo"/>
        <c:txPr>
          <a:bodyPr rot="-2700000" vert="horz"/>
          <a:lstStyle/>
          <a:p>
            <a:pPr>
              <a:defRPr sz="1000" b="0"/>
            </a:pPr>
            <a:endParaRPr lang="en-US"/>
          </a:p>
        </c:txPr>
        <c:crossAx val="409248144"/>
        <c:crosses val="autoZero"/>
        <c:auto val="1"/>
        <c:lblAlgn val="ctr"/>
        <c:lblOffset val="100"/>
        <c:noMultiLvlLbl val="0"/>
      </c:catAx>
      <c:valAx>
        <c:axId val="409248144"/>
        <c:scaling>
          <c:orientation val="minMax"/>
          <c:max val="425"/>
          <c:min val="225"/>
        </c:scaling>
        <c:delete val="0"/>
        <c:axPos val="l"/>
        <c:numFmt formatCode="&quot;$&quot;#,##0" sourceLinked="0"/>
        <c:majorTickMark val="out"/>
        <c:minorTickMark val="none"/>
        <c:tickLblPos val="nextTo"/>
        <c:txPr>
          <a:bodyPr/>
          <a:lstStyle/>
          <a:p>
            <a:pPr>
              <a:defRPr sz="1000" b="0"/>
            </a:pPr>
            <a:endParaRPr lang="en-US"/>
          </a:p>
        </c:txPr>
        <c:crossAx val="409247752"/>
        <c:crosses val="autoZero"/>
        <c:crossBetween val="between"/>
        <c:majorUnit val="25"/>
      </c:valAx>
      <c:valAx>
        <c:axId val="409248536"/>
        <c:scaling>
          <c:orientation val="minMax"/>
          <c:max val="0.1"/>
          <c:min val="0"/>
        </c:scaling>
        <c:delete val="0"/>
        <c:axPos val="r"/>
        <c:numFmt formatCode="0%" sourceLinked="0"/>
        <c:majorTickMark val="out"/>
        <c:minorTickMark val="none"/>
        <c:tickLblPos val="nextTo"/>
        <c:txPr>
          <a:bodyPr/>
          <a:lstStyle/>
          <a:p>
            <a:pPr>
              <a:defRPr sz="1000" b="0">
                <a:solidFill>
                  <a:schemeClr val="accent1"/>
                </a:solidFill>
              </a:defRPr>
            </a:pPr>
            <a:endParaRPr lang="en-US"/>
          </a:p>
        </c:txPr>
        <c:crossAx val="410205784"/>
        <c:crosses val="max"/>
        <c:crossBetween val="between"/>
      </c:valAx>
      <c:catAx>
        <c:axId val="410205784"/>
        <c:scaling>
          <c:orientation val="minMax"/>
        </c:scaling>
        <c:delete val="1"/>
        <c:axPos val="b"/>
        <c:numFmt formatCode="General" sourceLinked="1"/>
        <c:majorTickMark val="out"/>
        <c:minorTickMark val="none"/>
        <c:tickLblPos val="nextTo"/>
        <c:crossAx val="409248536"/>
        <c:crosses val="autoZero"/>
        <c:auto val="1"/>
        <c:lblAlgn val="ctr"/>
        <c:lblOffset val="100"/>
        <c:noMultiLvlLbl val="0"/>
      </c:catAx>
    </c:plotArea>
    <c:legend>
      <c:legendPos val="b"/>
      <c:legendEntry>
        <c:idx val="0"/>
        <c:delete val="1"/>
      </c:legendEntry>
      <c:layout>
        <c:manualLayout>
          <c:xMode val="edge"/>
          <c:yMode val="edge"/>
          <c:x val="6.5118839311752705E-2"/>
          <c:y val="0.92611929557192452"/>
          <c:w val="0.88544497909983477"/>
          <c:h val="6.3396885433577937E-2"/>
        </c:manualLayout>
      </c:layout>
      <c:overlay val="0"/>
      <c:txPr>
        <a:bodyPr/>
        <a:lstStyle/>
        <a:p>
          <a:pPr>
            <a:defRPr sz="1400"/>
          </a:pPr>
          <a:endParaRPr lang="en-US"/>
        </a:p>
      </c:txPr>
    </c:legend>
    <c:plotVisOnly val="1"/>
    <c:dispBlanksAs val="gap"/>
    <c:showDLblsOverMax val="0"/>
  </c:chart>
  <c:txPr>
    <a:bodyPr/>
    <a:lstStyle/>
    <a:p>
      <a:pPr>
        <a:defRPr sz="1200">
          <a:solidFill>
            <a:schemeClr val="accent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JCHS1</c:v>
                </c:pt>
              </c:strCache>
            </c:strRef>
          </c:tx>
          <c:spPr>
            <a:solidFill>
              <a:schemeClr val="accent3">
                <a:lumMod val="50000"/>
              </a:schemeClr>
            </a:solidFill>
          </c:spPr>
          <c:invertIfNegative val="0"/>
          <c:dPt>
            <c:idx val="4"/>
            <c:invertIfNegative val="0"/>
            <c:bubble3D val="0"/>
            <c:extLst>
              <c:ext xmlns:c16="http://schemas.microsoft.com/office/drawing/2014/chart" uri="{C3380CC4-5D6E-409C-BE32-E72D297353CC}">
                <c16:uniqueId val="{00000000-BD8A-4729-A01A-300E5D7ADEEB}"/>
              </c:ext>
            </c:extLst>
          </c:dPt>
          <c:dPt>
            <c:idx val="5"/>
            <c:invertIfNegative val="0"/>
            <c:bubble3D val="0"/>
            <c:extLst>
              <c:ext xmlns:c16="http://schemas.microsoft.com/office/drawing/2014/chart" uri="{C3380CC4-5D6E-409C-BE32-E72D297353CC}">
                <c16:uniqueId val="{00000001-BD8A-4729-A01A-300E5D7ADEEB}"/>
              </c:ext>
            </c:extLst>
          </c:dPt>
          <c:dPt>
            <c:idx val="6"/>
            <c:invertIfNegative val="0"/>
            <c:bubble3D val="0"/>
            <c:extLst>
              <c:ext xmlns:c16="http://schemas.microsoft.com/office/drawing/2014/chart" uri="{C3380CC4-5D6E-409C-BE32-E72D297353CC}">
                <c16:uniqueId val="{00000002-BD8A-4729-A01A-300E5D7ADEEB}"/>
              </c:ext>
            </c:extLst>
          </c:dPt>
          <c:dPt>
            <c:idx val="7"/>
            <c:invertIfNegative val="0"/>
            <c:bubble3D val="0"/>
            <c:extLst>
              <c:ext xmlns:c16="http://schemas.microsoft.com/office/drawing/2014/chart" uri="{C3380CC4-5D6E-409C-BE32-E72D297353CC}">
                <c16:uniqueId val="{00000003-BD8A-4729-A01A-300E5D7ADEEB}"/>
              </c:ext>
            </c:extLst>
          </c:dPt>
          <c:dPt>
            <c:idx val="8"/>
            <c:invertIfNegative val="0"/>
            <c:bubble3D val="0"/>
            <c:extLst>
              <c:ext xmlns:c16="http://schemas.microsoft.com/office/drawing/2014/chart" uri="{C3380CC4-5D6E-409C-BE32-E72D297353CC}">
                <c16:uniqueId val="{00000004-BD8A-4729-A01A-300E5D7ADEEB}"/>
              </c:ext>
            </c:extLst>
          </c:dPt>
          <c:dPt>
            <c:idx val="9"/>
            <c:invertIfNegative val="0"/>
            <c:bubble3D val="0"/>
            <c:extLst>
              <c:ext xmlns:c16="http://schemas.microsoft.com/office/drawing/2014/chart" uri="{C3380CC4-5D6E-409C-BE32-E72D297353CC}">
                <c16:uniqueId val="{00000005-BD8A-4729-A01A-300E5D7ADEEB}"/>
              </c:ext>
            </c:extLst>
          </c:dPt>
          <c:dPt>
            <c:idx val="10"/>
            <c:invertIfNegative val="0"/>
            <c:bubble3D val="0"/>
            <c:extLst>
              <c:ext xmlns:c16="http://schemas.microsoft.com/office/drawing/2014/chart" uri="{C3380CC4-5D6E-409C-BE32-E72D297353CC}">
                <c16:uniqueId val="{00000006-BD8A-4729-A01A-300E5D7ADEEB}"/>
              </c:ext>
            </c:extLst>
          </c:dPt>
          <c:dPt>
            <c:idx val="11"/>
            <c:invertIfNegative val="0"/>
            <c:bubble3D val="0"/>
            <c:extLst>
              <c:ext xmlns:c16="http://schemas.microsoft.com/office/drawing/2014/chart" uri="{C3380CC4-5D6E-409C-BE32-E72D297353CC}">
                <c16:uniqueId val="{00000007-BD8A-4729-A01A-300E5D7ADEEB}"/>
              </c:ext>
            </c:extLst>
          </c:dPt>
          <c:dPt>
            <c:idx val="12"/>
            <c:invertIfNegative val="0"/>
            <c:bubble3D val="0"/>
            <c:extLst>
              <c:ext xmlns:c16="http://schemas.microsoft.com/office/drawing/2014/chart" uri="{C3380CC4-5D6E-409C-BE32-E72D297353CC}">
                <c16:uniqueId val="{00000008-BD8A-4729-A01A-300E5D7ADEEB}"/>
              </c:ext>
            </c:extLst>
          </c:dPt>
          <c:dPt>
            <c:idx val="13"/>
            <c:invertIfNegative val="0"/>
            <c:bubble3D val="0"/>
            <c:spPr>
              <a:solidFill>
                <a:schemeClr val="accent3"/>
              </a:solidFill>
            </c:spPr>
            <c:extLst>
              <c:ext xmlns:c16="http://schemas.microsoft.com/office/drawing/2014/chart" uri="{C3380CC4-5D6E-409C-BE32-E72D297353CC}">
                <c16:uniqueId val="{0000000A-BD8A-4729-A01A-300E5D7ADEEB}"/>
              </c:ext>
            </c:extLst>
          </c:dPt>
          <c:dPt>
            <c:idx val="14"/>
            <c:invertIfNegative val="0"/>
            <c:bubble3D val="0"/>
            <c:spPr>
              <a:solidFill>
                <a:schemeClr val="accent3"/>
              </a:solidFill>
            </c:spPr>
            <c:extLst>
              <c:ext xmlns:c16="http://schemas.microsoft.com/office/drawing/2014/chart" uri="{C3380CC4-5D6E-409C-BE32-E72D297353CC}">
                <c16:uniqueId val="{0000000C-BD8A-4729-A01A-300E5D7ADEEB}"/>
              </c:ext>
            </c:extLst>
          </c:dPt>
          <c:dPt>
            <c:idx val="15"/>
            <c:invertIfNegative val="0"/>
            <c:bubble3D val="0"/>
            <c:spPr>
              <a:solidFill>
                <a:schemeClr val="accent3"/>
              </a:solidFill>
            </c:spPr>
            <c:extLst>
              <c:ext xmlns:c16="http://schemas.microsoft.com/office/drawing/2014/chart" uri="{C3380CC4-5D6E-409C-BE32-E72D297353CC}">
                <c16:uniqueId val="{0000000E-BD8A-4729-A01A-300E5D7ADEEB}"/>
              </c:ext>
            </c:extLst>
          </c:dPt>
          <c:dPt>
            <c:idx val="16"/>
            <c:invertIfNegative val="0"/>
            <c:bubble3D val="0"/>
            <c:spPr>
              <a:solidFill>
                <a:schemeClr val="accent3"/>
              </a:solidFill>
            </c:spPr>
            <c:extLst>
              <c:ext xmlns:c16="http://schemas.microsoft.com/office/drawing/2014/chart" uri="{C3380CC4-5D6E-409C-BE32-E72D297353CC}">
                <c16:uniqueId val="{00000010-BD8A-4729-A01A-300E5D7ADEEB}"/>
              </c:ext>
            </c:extLst>
          </c:dPt>
          <c:dPt>
            <c:idx val="17"/>
            <c:invertIfNegative val="0"/>
            <c:bubble3D val="0"/>
            <c:extLst>
              <c:ext xmlns:c16="http://schemas.microsoft.com/office/drawing/2014/chart" uri="{C3380CC4-5D6E-409C-BE32-E72D297353CC}">
                <c16:uniqueId val="{00000011-BD8A-4729-A01A-300E5D7ADEEB}"/>
              </c:ext>
            </c:extLst>
          </c:dPt>
          <c:dLbls>
            <c:numFmt formatCode="#,##0.0" sourceLinked="0"/>
            <c:spPr>
              <a:noFill/>
              <a:ln>
                <a:noFill/>
              </a:ln>
              <a:effectLst/>
            </c:spPr>
            <c:txPr>
              <a:bodyPr/>
              <a:lstStyle/>
              <a:p>
                <a:pPr>
                  <a:defRPr sz="900">
                    <a:solidFill>
                      <a:schemeClr val="accent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3</c:v>
                </c:pt>
                <c:pt idx="1">
                  <c:v>4</c:v>
                </c:pt>
                <c:pt idx="2">
                  <c:v>2016-1</c:v>
                </c:pt>
                <c:pt idx="3">
                  <c:v>2</c:v>
                </c:pt>
                <c:pt idx="4">
                  <c:v>3</c:v>
                </c:pt>
                <c:pt idx="5">
                  <c:v>4</c:v>
                </c:pt>
                <c:pt idx="6">
                  <c:v>2017-1 </c:v>
                </c:pt>
                <c:pt idx="7">
                  <c:v>2</c:v>
                </c:pt>
                <c:pt idx="8">
                  <c:v>3</c:v>
                </c:pt>
                <c:pt idx="9">
                  <c:v>4</c:v>
                </c:pt>
                <c:pt idx="10">
                  <c:v>2018-1 </c:v>
                </c:pt>
                <c:pt idx="11">
                  <c:v>2</c:v>
                </c:pt>
                <c:pt idx="12">
                  <c:v>3</c:v>
                </c:pt>
                <c:pt idx="13">
                  <c:v>4 (p)</c:v>
                </c:pt>
                <c:pt idx="14">
                  <c:v>2019-1 (p)</c:v>
                </c:pt>
                <c:pt idx="15">
                  <c:v>2 (p)</c:v>
                </c:pt>
                <c:pt idx="16">
                  <c:v>3 (p)</c:v>
                </c:pt>
              </c:strCache>
            </c:strRef>
          </c:cat>
          <c:val>
            <c:numRef>
              <c:f>Sheet1!$B$2:$B$18</c:f>
              <c:numCache>
                <c:formatCode>"$"#,##0.0</c:formatCode>
                <c:ptCount val="17"/>
                <c:pt idx="0">
                  <c:v>274.74552201375025</c:v>
                </c:pt>
                <c:pt idx="1">
                  <c:v>278.00566201509042</c:v>
                </c:pt>
                <c:pt idx="2">
                  <c:v>279.03321175028884</c:v>
                </c:pt>
                <c:pt idx="3">
                  <c:v>284.35660177780881</c:v>
                </c:pt>
                <c:pt idx="4">
                  <c:v>290.31432182438959</c:v>
                </c:pt>
                <c:pt idx="5">
                  <c:v>295.14687661987983</c:v>
                </c:pt>
                <c:pt idx="6">
                  <c:v>297.03312602987359</c:v>
                </c:pt>
                <c:pt idx="7">
                  <c:v>302.31706694073682</c:v>
                </c:pt>
                <c:pt idx="8">
                  <c:v>308.07149653292174</c:v>
                </c:pt>
                <c:pt idx="9">
                  <c:v>313.75684877918144</c:v>
                </c:pt>
                <c:pt idx="10">
                  <c:v>317.08055614850798</c:v>
                </c:pt>
                <c:pt idx="11">
                  <c:v>323.7755540900784</c:v>
                </c:pt>
                <c:pt idx="12">
                  <c:v>331.09476427688537</c:v>
                </c:pt>
                <c:pt idx="13">
                  <c:v>337.78860052215521</c:v>
                </c:pt>
                <c:pt idx="14">
                  <c:v>339.9909981881861</c:v>
                </c:pt>
                <c:pt idx="15">
                  <c:v>346.24851186448888</c:v>
                </c:pt>
                <c:pt idx="16">
                  <c:v>353.05104142083593</c:v>
                </c:pt>
              </c:numCache>
            </c:numRef>
          </c:val>
          <c:extLst>
            <c:ext xmlns:c16="http://schemas.microsoft.com/office/drawing/2014/chart" uri="{C3380CC4-5D6E-409C-BE32-E72D297353CC}">
              <c16:uniqueId val="{00000012-BD8A-4729-A01A-300E5D7ADEEB}"/>
            </c:ext>
          </c:extLst>
        </c:ser>
        <c:dLbls>
          <c:showLegendKey val="0"/>
          <c:showVal val="0"/>
          <c:showCatName val="0"/>
          <c:showSerName val="0"/>
          <c:showPercent val="0"/>
          <c:showBubbleSize val="0"/>
        </c:dLbls>
        <c:gapWidth val="70"/>
        <c:axId val="476739648"/>
        <c:axId val="476740040"/>
      </c:barChart>
      <c:lineChart>
        <c:grouping val="standard"/>
        <c:varyColors val="0"/>
        <c:ser>
          <c:idx val="1"/>
          <c:order val="1"/>
          <c:tx>
            <c:strRef>
              <c:f>Sheet1!$C$1</c:f>
              <c:strCache>
                <c:ptCount val="1"/>
                <c:pt idx="0">
                  <c:v>Historical Estimates</c:v>
                </c:pt>
              </c:strCache>
            </c:strRef>
          </c:tx>
          <c:marker>
            <c:symbol val="circle"/>
            <c:size val="7"/>
          </c:marker>
          <c:dPt>
            <c:idx val="0"/>
            <c:bubble3D val="0"/>
            <c:extLst>
              <c:ext xmlns:c16="http://schemas.microsoft.com/office/drawing/2014/chart" uri="{C3380CC4-5D6E-409C-BE32-E72D297353CC}">
                <c16:uniqueId val="{00000013-BD8A-4729-A01A-300E5D7ADEEB}"/>
              </c:ext>
            </c:extLst>
          </c:dPt>
          <c:dPt>
            <c:idx val="1"/>
            <c:bubble3D val="0"/>
            <c:extLst>
              <c:ext xmlns:c16="http://schemas.microsoft.com/office/drawing/2014/chart" uri="{C3380CC4-5D6E-409C-BE32-E72D297353CC}">
                <c16:uniqueId val="{00000014-BD8A-4729-A01A-300E5D7ADEEB}"/>
              </c:ext>
            </c:extLst>
          </c:dPt>
          <c:dPt>
            <c:idx val="2"/>
            <c:bubble3D val="0"/>
            <c:extLst>
              <c:ext xmlns:c16="http://schemas.microsoft.com/office/drawing/2014/chart" uri="{C3380CC4-5D6E-409C-BE32-E72D297353CC}">
                <c16:uniqueId val="{00000015-BD8A-4729-A01A-300E5D7ADEEB}"/>
              </c:ext>
            </c:extLst>
          </c:dPt>
          <c:dPt>
            <c:idx val="3"/>
            <c:bubble3D val="0"/>
            <c:extLst>
              <c:ext xmlns:c16="http://schemas.microsoft.com/office/drawing/2014/chart" uri="{C3380CC4-5D6E-409C-BE32-E72D297353CC}">
                <c16:uniqueId val="{00000016-BD8A-4729-A01A-300E5D7ADEEB}"/>
              </c:ext>
            </c:extLst>
          </c:dPt>
          <c:dPt>
            <c:idx val="4"/>
            <c:bubble3D val="0"/>
            <c:extLst>
              <c:ext xmlns:c16="http://schemas.microsoft.com/office/drawing/2014/chart" uri="{C3380CC4-5D6E-409C-BE32-E72D297353CC}">
                <c16:uniqueId val="{00000017-BD8A-4729-A01A-300E5D7ADEEB}"/>
              </c:ext>
            </c:extLst>
          </c:dPt>
          <c:dPt>
            <c:idx val="5"/>
            <c:bubble3D val="0"/>
            <c:extLst>
              <c:ext xmlns:c16="http://schemas.microsoft.com/office/drawing/2014/chart" uri="{C3380CC4-5D6E-409C-BE32-E72D297353CC}">
                <c16:uniqueId val="{00000018-BD8A-4729-A01A-300E5D7ADEEB}"/>
              </c:ext>
            </c:extLst>
          </c:dPt>
          <c:dPt>
            <c:idx val="6"/>
            <c:bubble3D val="0"/>
            <c:extLst>
              <c:ext xmlns:c16="http://schemas.microsoft.com/office/drawing/2014/chart" uri="{C3380CC4-5D6E-409C-BE32-E72D297353CC}">
                <c16:uniqueId val="{00000019-BD8A-4729-A01A-300E5D7ADEEB}"/>
              </c:ext>
            </c:extLst>
          </c:dPt>
          <c:dPt>
            <c:idx val="7"/>
            <c:bubble3D val="0"/>
            <c:extLst>
              <c:ext xmlns:c16="http://schemas.microsoft.com/office/drawing/2014/chart" uri="{C3380CC4-5D6E-409C-BE32-E72D297353CC}">
                <c16:uniqueId val="{0000001A-BD8A-4729-A01A-300E5D7ADEEB}"/>
              </c:ext>
            </c:extLst>
          </c:dPt>
          <c:dPt>
            <c:idx val="8"/>
            <c:bubble3D val="0"/>
            <c:extLst>
              <c:ext xmlns:c16="http://schemas.microsoft.com/office/drawing/2014/chart" uri="{C3380CC4-5D6E-409C-BE32-E72D297353CC}">
                <c16:uniqueId val="{0000001B-BD8A-4729-A01A-300E5D7ADEEB}"/>
              </c:ext>
            </c:extLst>
          </c:dPt>
          <c:dPt>
            <c:idx val="9"/>
            <c:bubble3D val="0"/>
            <c:extLst>
              <c:ext xmlns:c16="http://schemas.microsoft.com/office/drawing/2014/chart" uri="{C3380CC4-5D6E-409C-BE32-E72D297353CC}">
                <c16:uniqueId val="{0000001C-BD8A-4729-A01A-300E5D7ADEEB}"/>
              </c:ext>
            </c:extLst>
          </c:dPt>
          <c:dPt>
            <c:idx val="10"/>
            <c:bubble3D val="0"/>
            <c:extLst>
              <c:ext xmlns:c16="http://schemas.microsoft.com/office/drawing/2014/chart" uri="{C3380CC4-5D6E-409C-BE32-E72D297353CC}">
                <c16:uniqueId val="{0000001D-BD8A-4729-A01A-300E5D7ADEEB}"/>
              </c:ext>
            </c:extLst>
          </c:dPt>
          <c:dPt>
            <c:idx val="11"/>
            <c:bubble3D val="0"/>
            <c:extLst>
              <c:ext xmlns:c16="http://schemas.microsoft.com/office/drawing/2014/chart" uri="{C3380CC4-5D6E-409C-BE32-E72D297353CC}">
                <c16:uniqueId val="{0000001E-BD8A-4729-A01A-300E5D7ADEEB}"/>
              </c:ext>
            </c:extLst>
          </c:dPt>
          <c:dPt>
            <c:idx val="12"/>
            <c:bubble3D val="0"/>
            <c:extLst>
              <c:ext xmlns:c16="http://schemas.microsoft.com/office/drawing/2014/chart" uri="{C3380CC4-5D6E-409C-BE32-E72D297353CC}">
                <c16:uniqueId val="{0000001F-BD8A-4729-A01A-300E5D7ADEEB}"/>
              </c:ext>
            </c:extLst>
          </c:dPt>
          <c:dPt>
            <c:idx val="13"/>
            <c:marker>
              <c:symbol val="none"/>
            </c:marker>
            <c:bubble3D val="0"/>
            <c:extLst>
              <c:ext xmlns:c16="http://schemas.microsoft.com/office/drawing/2014/chart" uri="{C3380CC4-5D6E-409C-BE32-E72D297353CC}">
                <c16:uniqueId val="{00000020-BD8A-4729-A01A-300E5D7ADEEB}"/>
              </c:ext>
            </c:extLst>
          </c:dPt>
          <c:dPt>
            <c:idx val="14"/>
            <c:marker>
              <c:symbol val="none"/>
            </c:marker>
            <c:bubble3D val="0"/>
            <c:extLst>
              <c:ext xmlns:c16="http://schemas.microsoft.com/office/drawing/2014/chart" uri="{C3380CC4-5D6E-409C-BE32-E72D297353CC}">
                <c16:uniqueId val="{00000021-BD8A-4729-A01A-300E5D7ADEEB}"/>
              </c:ext>
            </c:extLst>
          </c:dPt>
          <c:dPt>
            <c:idx val="15"/>
            <c:marker>
              <c:symbol val="none"/>
            </c:marker>
            <c:bubble3D val="0"/>
            <c:extLst>
              <c:ext xmlns:c16="http://schemas.microsoft.com/office/drawing/2014/chart" uri="{C3380CC4-5D6E-409C-BE32-E72D297353CC}">
                <c16:uniqueId val="{00000022-BD8A-4729-A01A-300E5D7ADEEB}"/>
              </c:ext>
            </c:extLst>
          </c:dPt>
          <c:dPt>
            <c:idx val="16"/>
            <c:marker>
              <c:symbol val="none"/>
            </c:marker>
            <c:bubble3D val="0"/>
            <c:extLst>
              <c:ext xmlns:c16="http://schemas.microsoft.com/office/drawing/2014/chart" uri="{C3380CC4-5D6E-409C-BE32-E72D297353CC}">
                <c16:uniqueId val="{00000023-BD8A-4729-A01A-300E5D7ADEEB}"/>
              </c:ext>
            </c:extLst>
          </c:dPt>
          <c:cat>
            <c:strRef>
              <c:f>Sheet1!$A$2:$A$18</c:f>
              <c:strCache>
                <c:ptCount val="17"/>
                <c:pt idx="0">
                  <c:v>3</c:v>
                </c:pt>
                <c:pt idx="1">
                  <c:v>4</c:v>
                </c:pt>
                <c:pt idx="2">
                  <c:v>2016-1</c:v>
                </c:pt>
                <c:pt idx="3">
                  <c:v>2</c:v>
                </c:pt>
                <c:pt idx="4">
                  <c:v>3</c:v>
                </c:pt>
                <c:pt idx="5">
                  <c:v>4</c:v>
                </c:pt>
                <c:pt idx="6">
                  <c:v>2017-1 </c:v>
                </c:pt>
                <c:pt idx="7">
                  <c:v>2</c:v>
                </c:pt>
                <c:pt idx="8">
                  <c:v>3</c:v>
                </c:pt>
                <c:pt idx="9">
                  <c:v>4</c:v>
                </c:pt>
                <c:pt idx="10">
                  <c:v>2018-1 </c:v>
                </c:pt>
                <c:pt idx="11">
                  <c:v>2</c:v>
                </c:pt>
                <c:pt idx="12">
                  <c:v>3</c:v>
                </c:pt>
                <c:pt idx="13">
                  <c:v>4 (p)</c:v>
                </c:pt>
                <c:pt idx="14">
                  <c:v>2019-1 (p)</c:v>
                </c:pt>
                <c:pt idx="15">
                  <c:v>2 (p)</c:v>
                </c:pt>
                <c:pt idx="16">
                  <c:v>3 (p)</c:v>
                </c:pt>
              </c:strCache>
            </c:strRef>
          </c:cat>
          <c:val>
            <c:numRef>
              <c:f>Sheet1!$C$2:$C$18</c:f>
              <c:numCache>
                <c:formatCode>0.0%</c:formatCode>
                <c:ptCount val="17"/>
                <c:pt idx="0">
                  <c:v>5.3110738872366392E-2</c:v>
                </c:pt>
                <c:pt idx="1">
                  <c:v>5.133789622071494E-2</c:v>
                </c:pt>
                <c:pt idx="2">
                  <c:v>4.4955313214262382E-2</c:v>
                </c:pt>
                <c:pt idx="3">
                  <c:v>5.0185264750359559E-2</c:v>
                </c:pt>
                <c:pt idx="4">
                  <c:v>5.6666255000364263E-2</c:v>
                </c:pt>
                <c:pt idx="5">
                  <c:v>6.1657789559188769E-2</c:v>
                </c:pt>
                <c:pt idx="6">
                  <c:v>6.4508142836033233E-2</c:v>
                </c:pt>
                <c:pt idx="7">
                  <c:v>6.316176607343893E-2</c:v>
                </c:pt>
                <c:pt idx="8">
                  <c:v>6.1165341747326574E-2</c:v>
                </c:pt>
                <c:pt idx="9">
                  <c:v>6.3053257999641454E-2</c:v>
                </c:pt>
                <c:pt idx="10">
                  <c:v>6.7492236931910865E-2</c:v>
                </c:pt>
                <c:pt idx="11">
                  <c:v>7.0980071904270137E-2</c:v>
                </c:pt>
                <c:pt idx="12">
                  <c:v>7.4733521286683757E-2</c:v>
                </c:pt>
                <c:pt idx="13">
                  <c:v>7.6593552735121584E-2</c:v>
                </c:pt>
                <c:pt idx="14">
                  <c:v>7.225432652813879E-2</c:v>
                </c:pt>
                <c:pt idx="15">
                  <c:v>6.9409062823063694E-2</c:v>
                </c:pt>
                <c:pt idx="16">
                  <c:v>6.6314178032695015E-2</c:v>
                </c:pt>
              </c:numCache>
            </c:numRef>
          </c:val>
          <c:smooth val="1"/>
          <c:extLst>
            <c:ext xmlns:c16="http://schemas.microsoft.com/office/drawing/2014/chart" uri="{C3380CC4-5D6E-409C-BE32-E72D297353CC}">
              <c16:uniqueId val="{00000024-BD8A-4729-A01A-300E5D7ADEEB}"/>
            </c:ext>
          </c:extLst>
        </c:ser>
        <c:ser>
          <c:idx val="2"/>
          <c:order val="2"/>
          <c:tx>
            <c:strRef>
              <c:f>Sheet1!$D$1</c:f>
              <c:strCache>
                <c:ptCount val="1"/>
                <c:pt idx="0">
                  <c:v>LIRA Projections</c:v>
                </c:pt>
              </c:strCache>
            </c:strRef>
          </c:tx>
          <c:spPr>
            <a:ln>
              <a:solidFill>
                <a:schemeClr val="accent2"/>
              </a:solidFill>
            </a:ln>
          </c:spPr>
          <c:marker>
            <c:symbol val="triangle"/>
            <c:size val="7"/>
            <c:spPr>
              <a:solidFill>
                <a:schemeClr val="accent2"/>
              </a:solidFill>
              <a:ln>
                <a:solidFill>
                  <a:schemeClr val="accent2"/>
                </a:solidFill>
              </a:ln>
            </c:spPr>
          </c:marker>
          <c:dPt>
            <c:idx val="0"/>
            <c:marker>
              <c:symbol val="none"/>
            </c:marker>
            <c:bubble3D val="0"/>
            <c:extLst>
              <c:ext xmlns:c16="http://schemas.microsoft.com/office/drawing/2014/chart" uri="{C3380CC4-5D6E-409C-BE32-E72D297353CC}">
                <c16:uniqueId val="{00000025-BD8A-4729-A01A-300E5D7ADEEB}"/>
              </c:ext>
            </c:extLst>
          </c:dPt>
          <c:dPt>
            <c:idx val="1"/>
            <c:marker>
              <c:symbol val="none"/>
            </c:marker>
            <c:bubble3D val="0"/>
            <c:extLst>
              <c:ext xmlns:c16="http://schemas.microsoft.com/office/drawing/2014/chart" uri="{C3380CC4-5D6E-409C-BE32-E72D297353CC}">
                <c16:uniqueId val="{00000026-BD8A-4729-A01A-300E5D7ADEEB}"/>
              </c:ext>
            </c:extLst>
          </c:dPt>
          <c:dPt>
            <c:idx val="2"/>
            <c:marker>
              <c:symbol val="none"/>
            </c:marker>
            <c:bubble3D val="0"/>
            <c:extLst>
              <c:ext xmlns:c16="http://schemas.microsoft.com/office/drawing/2014/chart" uri="{C3380CC4-5D6E-409C-BE32-E72D297353CC}">
                <c16:uniqueId val="{00000027-BD8A-4729-A01A-300E5D7ADEEB}"/>
              </c:ext>
            </c:extLst>
          </c:dPt>
          <c:dPt>
            <c:idx val="3"/>
            <c:marker>
              <c:symbol val="none"/>
            </c:marker>
            <c:bubble3D val="0"/>
            <c:extLst>
              <c:ext xmlns:c16="http://schemas.microsoft.com/office/drawing/2014/chart" uri="{C3380CC4-5D6E-409C-BE32-E72D297353CC}">
                <c16:uniqueId val="{00000028-BD8A-4729-A01A-300E5D7ADEEB}"/>
              </c:ext>
            </c:extLst>
          </c:dPt>
          <c:dPt>
            <c:idx val="4"/>
            <c:marker>
              <c:symbol val="none"/>
            </c:marker>
            <c:bubble3D val="0"/>
            <c:extLst>
              <c:ext xmlns:c16="http://schemas.microsoft.com/office/drawing/2014/chart" uri="{C3380CC4-5D6E-409C-BE32-E72D297353CC}">
                <c16:uniqueId val="{00000029-BD8A-4729-A01A-300E5D7ADEEB}"/>
              </c:ext>
            </c:extLst>
          </c:dPt>
          <c:dPt>
            <c:idx val="5"/>
            <c:marker>
              <c:symbol val="none"/>
            </c:marker>
            <c:bubble3D val="0"/>
            <c:extLst>
              <c:ext xmlns:c16="http://schemas.microsoft.com/office/drawing/2014/chart" uri="{C3380CC4-5D6E-409C-BE32-E72D297353CC}">
                <c16:uniqueId val="{0000002A-BD8A-4729-A01A-300E5D7ADEEB}"/>
              </c:ext>
            </c:extLst>
          </c:dPt>
          <c:dPt>
            <c:idx val="6"/>
            <c:marker>
              <c:symbol val="none"/>
            </c:marker>
            <c:bubble3D val="0"/>
            <c:extLst>
              <c:ext xmlns:c16="http://schemas.microsoft.com/office/drawing/2014/chart" uri="{C3380CC4-5D6E-409C-BE32-E72D297353CC}">
                <c16:uniqueId val="{0000002B-BD8A-4729-A01A-300E5D7ADEEB}"/>
              </c:ext>
            </c:extLst>
          </c:dPt>
          <c:dPt>
            <c:idx val="7"/>
            <c:marker>
              <c:symbol val="none"/>
            </c:marker>
            <c:bubble3D val="0"/>
            <c:extLst>
              <c:ext xmlns:c16="http://schemas.microsoft.com/office/drawing/2014/chart" uri="{C3380CC4-5D6E-409C-BE32-E72D297353CC}">
                <c16:uniqueId val="{0000002C-BD8A-4729-A01A-300E5D7ADEEB}"/>
              </c:ext>
            </c:extLst>
          </c:dPt>
          <c:dPt>
            <c:idx val="8"/>
            <c:marker>
              <c:symbol val="none"/>
            </c:marker>
            <c:bubble3D val="0"/>
            <c:extLst>
              <c:ext xmlns:c16="http://schemas.microsoft.com/office/drawing/2014/chart" uri="{C3380CC4-5D6E-409C-BE32-E72D297353CC}">
                <c16:uniqueId val="{0000002D-BD8A-4729-A01A-300E5D7ADEEB}"/>
              </c:ext>
            </c:extLst>
          </c:dPt>
          <c:dPt>
            <c:idx val="9"/>
            <c:marker>
              <c:symbol val="none"/>
            </c:marker>
            <c:bubble3D val="0"/>
            <c:extLst>
              <c:ext xmlns:c16="http://schemas.microsoft.com/office/drawing/2014/chart" uri="{C3380CC4-5D6E-409C-BE32-E72D297353CC}">
                <c16:uniqueId val="{0000002E-BD8A-4729-A01A-300E5D7ADEEB}"/>
              </c:ext>
            </c:extLst>
          </c:dPt>
          <c:dPt>
            <c:idx val="10"/>
            <c:marker>
              <c:symbol val="none"/>
            </c:marker>
            <c:bubble3D val="0"/>
            <c:extLst>
              <c:ext xmlns:c16="http://schemas.microsoft.com/office/drawing/2014/chart" uri="{C3380CC4-5D6E-409C-BE32-E72D297353CC}">
                <c16:uniqueId val="{0000002F-BD8A-4729-A01A-300E5D7ADEEB}"/>
              </c:ext>
            </c:extLst>
          </c:dPt>
          <c:dPt>
            <c:idx val="11"/>
            <c:marker>
              <c:symbol val="none"/>
            </c:marker>
            <c:bubble3D val="0"/>
            <c:extLst>
              <c:ext xmlns:c16="http://schemas.microsoft.com/office/drawing/2014/chart" uri="{C3380CC4-5D6E-409C-BE32-E72D297353CC}">
                <c16:uniqueId val="{00000030-BD8A-4729-A01A-300E5D7ADEEB}"/>
              </c:ext>
            </c:extLst>
          </c:dPt>
          <c:dPt>
            <c:idx val="12"/>
            <c:marker>
              <c:symbol val="none"/>
            </c:marker>
            <c:bubble3D val="0"/>
            <c:extLst>
              <c:ext xmlns:c16="http://schemas.microsoft.com/office/drawing/2014/chart" uri="{C3380CC4-5D6E-409C-BE32-E72D297353CC}">
                <c16:uniqueId val="{00000031-BD8A-4729-A01A-300E5D7ADEEB}"/>
              </c:ext>
            </c:extLst>
          </c:dPt>
          <c:dLbls>
            <c:spPr>
              <a:noFill/>
              <a:ln>
                <a:noFill/>
              </a:ln>
              <a:effectLst/>
            </c:spPr>
            <c:txPr>
              <a:bodyPr/>
              <a:lstStyle/>
              <a:p>
                <a:pPr>
                  <a:defRPr sz="1000" b="1">
                    <a:solidFill>
                      <a:schemeClr val="accent1"/>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3</c:v>
                </c:pt>
                <c:pt idx="1">
                  <c:v>4</c:v>
                </c:pt>
                <c:pt idx="2">
                  <c:v>2016-1</c:v>
                </c:pt>
                <c:pt idx="3">
                  <c:v>2</c:v>
                </c:pt>
                <c:pt idx="4">
                  <c:v>3</c:v>
                </c:pt>
                <c:pt idx="5">
                  <c:v>4</c:v>
                </c:pt>
                <c:pt idx="6">
                  <c:v>2017-1 </c:v>
                </c:pt>
                <c:pt idx="7">
                  <c:v>2</c:v>
                </c:pt>
                <c:pt idx="8">
                  <c:v>3</c:v>
                </c:pt>
                <c:pt idx="9">
                  <c:v>4</c:v>
                </c:pt>
                <c:pt idx="10">
                  <c:v>2018-1 </c:v>
                </c:pt>
                <c:pt idx="11">
                  <c:v>2</c:v>
                </c:pt>
                <c:pt idx="12">
                  <c:v>3</c:v>
                </c:pt>
                <c:pt idx="13">
                  <c:v>4 (p)</c:v>
                </c:pt>
                <c:pt idx="14">
                  <c:v>2019-1 (p)</c:v>
                </c:pt>
                <c:pt idx="15">
                  <c:v>2 (p)</c:v>
                </c:pt>
                <c:pt idx="16">
                  <c:v>3 (p)</c:v>
                </c:pt>
              </c:strCache>
            </c:strRef>
          </c:cat>
          <c:val>
            <c:numRef>
              <c:f>Sheet1!$D$2:$D$18</c:f>
              <c:numCache>
                <c:formatCode>0.0%</c:formatCode>
                <c:ptCount val="17"/>
                <c:pt idx="0">
                  <c:v>5.3110738872366392E-2</c:v>
                </c:pt>
                <c:pt idx="1">
                  <c:v>5.133789622071494E-2</c:v>
                </c:pt>
                <c:pt idx="2">
                  <c:v>4.4955313214262382E-2</c:v>
                </c:pt>
                <c:pt idx="3">
                  <c:v>5.0185264750359559E-2</c:v>
                </c:pt>
                <c:pt idx="4">
                  <c:v>5.6666255000364263E-2</c:v>
                </c:pt>
                <c:pt idx="5">
                  <c:v>6.1657789559188769E-2</c:v>
                </c:pt>
                <c:pt idx="6">
                  <c:v>6.4508142836033233E-2</c:v>
                </c:pt>
                <c:pt idx="7">
                  <c:v>6.316176607343893E-2</c:v>
                </c:pt>
                <c:pt idx="8">
                  <c:v>6.1165341747326574E-2</c:v>
                </c:pt>
                <c:pt idx="9">
                  <c:v>6.3053257999641454E-2</c:v>
                </c:pt>
                <c:pt idx="10">
                  <c:v>6.7492236931910865E-2</c:v>
                </c:pt>
                <c:pt idx="11">
                  <c:v>7.0980071904270137E-2</c:v>
                </c:pt>
                <c:pt idx="12">
                  <c:v>7.4733521286683757E-2</c:v>
                </c:pt>
                <c:pt idx="13">
                  <c:v>7.6593552735121584E-2</c:v>
                </c:pt>
                <c:pt idx="14">
                  <c:v>7.225432652813879E-2</c:v>
                </c:pt>
                <c:pt idx="15">
                  <c:v>6.9409062823063694E-2</c:v>
                </c:pt>
                <c:pt idx="16">
                  <c:v>6.6314178032695015E-2</c:v>
                </c:pt>
              </c:numCache>
            </c:numRef>
          </c:val>
          <c:smooth val="1"/>
          <c:extLst>
            <c:ext xmlns:c16="http://schemas.microsoft.com/office/drawing/2014/chart" uri="{C3380CC4-5D6E-409C-BE32-E72D297353CC}">
              <c16:uniqueId val="{00000032-BD8A-4729-A01A-300E5D7ADEEB}"/>
            </c:ext>
          </c:extLst>
        </c:ser>
        <c:dLbls>
          <c:showLegendKey val="0"/>
          <c:showVal val="0"/>
          <c:showCatName val="0"/>
          <c:showSerName val="0"/>
          <c:showPercent val="0"/>
          <c:showBubbleSize val="0"/>
        </c:dLbls>
        <c:marker val="1"/>
        <c:smooth val="0"/>
        <c:axId val="476740824"/>
        <c:axId val="476740432"/>
      </c:lineChart>
      <c:catAx>
        <c:axId val="476739648"/>
        <c:scaling>
          <c:orientation val="minMax"/>
        </c:scaling>
        <c:delete val="0"/>
        <c:axPos val="b"/>
        <c:numFmt formatCode="General" sourceLinked="0"/>
        <c:majorTickMark val="out"/>
        <c:minorTickMark val="none"/>
        <c:tickLblPos val="nextTo"/>
        <c:txPr>
          <a:bodyPr rot="-2700000"/>
          <a:lstStyle/>
          <a:p>
            <a:pPr>
              <a:defRPr sz="1000" b="0">
                <a:solidFill>
                  <a:schemeClr val="accent1"/>
                </a:solidFill>
              </a:defRPr>
            </a:pPr>
            <a:endParaRPr lang="en-US"/>
          </a:p>
        </c:txPr>
        <c:crossAx val="476740040"/>
        <c:crosses val="autoZero"/>
        <c:auto val="1"/>
        <c:lblAlgn val="ctr"/>
        <c:lblOffset val="100"/>
        <c:noMultiLvlLbl val="0"/>
      </c:catAx>
      <c:valAx>
        <c:axId val="476740040"/>
        <c:scaling>
          <c:orientation val="minMax"/>
          <c:max val="450"/>
          <c:min val="225"/>
        </c:scaling>
        <c:delete val="0"/>
        <c:axPos val="l"/>
        <c:numFmt formatCode="&quot;$&quot;#,##0" sourceLinked="0"/>
        <c:majorTickMark val="out"/>
        <c:minorTickMark val="none"/>
        <c:tickLblPos val="nextTo"/>
        <c:txPr>
          <a:bodyPr/>
          <a:lstStyle/>
          <a:p>
            <a:pPr>
              <a:defRPr sz="1000" b="0">
                <a:solidFill>
                  <a:schemeClr val="accent1"/>
                </a:solidFill>
              </a:defRPr>
            </a:pPr>
            <a:endParaRPr lang="en-US"/>
          </a:p>
        </c:txPr>
        <c:crossAx val="476739648"/>
        <c:crosses val="autoZero"/>
        <c:crossBetween val="between"/>
        <c:majorUnit val="25"/>
      </c:valAx>
      <c:valAx>
        <c:axId val="476740432"/>
        <c:scaling>
          <c:orientation val="minMax"/>
          <c:max val="0.1"/>
          <c:min val="0"/>
        </c:scaling>
        <c:delete val="0"/>
        <c:axPos val="r"/>
        <c:numFmt formatCode="0%" sourceLinked="0"/>
        <c:majorTickMark val="out"/>
        <c:minorTickMark val="none"/>
        <c:tickLblPos val="nextTo"/>
        <c:txPr>
          <a:bodyPr/>
          <a:lstStyle/>
          <a:p>
            <a:pPr>
              <a:defRPr sz="1000" b="0">
                <a:solidFill>
                  <a:schemeClr val="accent1"/>
                </a:solidFill>
              </a:defRPr>
            </a:pPr>
            <a:endParaRPr lang="en-US"/>
          </a:p>
        </c:txPr>
        <c:crossAx val="476740824"/>
        <c:crosses val="max"/>
        <c:crossBetween val="between"/>
      </c:valAx>
      <c:catAx>
        <c:axId val="476740824"/>
        <c:scaling>
          <c:orientation val="minMax"/>
        </c:scaling>
        <c:delete val="1"/>
        <c:axPos val="b"/>
        <c:numFmt formatCode="General" sourceLinked="1"/>
        <c:majorTickMark val="out"/>
        <c:minorTickMark val="none"/>
        <c:tickLblPos val="nextTo"/>
        <c:crossAx val="476740432"/>
        <c:crosses val="autoZero"/>
        <c:auto val="1"/>
        <c:lblAlgn val="ctr"/>
        <c:lblOffset val="100"/>
        <c:noMultiLvlLbl val="0"/>
      </c:catAx>
    </c:plotArea>
    <c:legend>
      <c:legendPos val="b"/>
      <c:legendEntry>
        <c:idx val="0"/>
        <c:delete val="1"/>
      </c:legendEntry>
      <c:layout>
        <c:manualLayout>
          <c:xMode val="edge"/>
          <c:yMode val="edge"/>
          <c:x val="6.5118839311752705E-2"/>
          <c:y val="0.92611929557192452"/>
          <c:w val="0.88544497909983477"/>
          <c:h val="6.3396885433577937E-2"/>
        </c:manualLayout>
      </c:layout>
      <c:overlay val="0"/>
      <c:txPr>
        <a:bodyPr/>
        <a:lstStyle/>
        <a:p>
          <a:pPr>
            <a:defRPr sz="1400" b="0">
              <a:solidFill>
                <a:schemeClr val="accent1"/>
              </a:solidFill>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JCHS1</c:v>
                </c:pt>
              </c:strCache>
            </c:strRef>
          </c:tx>
          <c:spPr>
            <a:solidFill>
              <a:schemeClr val="accent3">
                <a:lumMod val="50000"/>
              </a:schemeClr>
            </a:solidFill>
          </c:spPr>
          <c:invertIfNegative val="0"/>
          <c:dPt>
            <c:idx val="4"/>
            <c:invertIfNegative val="0"/>
            <c:bubble3D val="0"/>
            <c:extLst>
              <c:ext xmlns:c16="http://schemas.microsoft.com/office/drawing/2014/chart" uri="{C3380CC4-5D6E-409C-BE32-E72D297353CC}">
                <c16:uniqueId val="{00000000-BD8A-4729-A01A-300E5D7ADEEB}"/>
              </c:ext>
            </c:extLst>
          </c:dPt>
          <c:dPt>
            <c:idx val="5"/>
            <c:invertIfNegative val="0"/>
            <c:bubble3D val="0"/>
            <c:extLst>
              <c:ext xmlns:c16="http://schemas.microsoft.com/office/drawing/2014/chart" uri="{C3380CC4-5D6E-409C-BE32-E72D297353CC}">
                <c16:uniqueId val="{00000001-BD8A-4729-A01A-300E5D7ADEEB}"/>
              </c:ext>
            </c:extLst>
          </c:dPt>
          <c:dPt>
            <c:idx val="6"/>
            <c:invertIfNegative val="0"/>
            <c:bubble3D val="0"/>
            <c:extLst>
              <c:ext xmlns:c16="http://schemas.microsoft.com/office/drawing/2014/chart" uri="{C3380CC4-5D6E-409C-BE32-E72D297353CC}">
                <c16:uniqueId val="{00000002-BD8A-4729-A01A-300E5D7ADEEB}"/>
              </c:ext>
            </c:extLst>
          </c:dPt>
          <c:dPt>
            <c:idx val="7"/>
            <c:invertIfNegative val="0"/>
            <c:bubble3D val="0"/>
            <c:extLst>
              <c:ext xmlns:c16="http://schemas.microsoft.com/office/drawing/2014/chart" uri="{C3380CC4-5D6E-409C-BE32-E72D297353CC}">
                <c16:uniqueId val="{00000003-BD8A-4729-A01A-300E5D7ADEEB}"/>
              </c:ext>
            </c:extLst>
          </c:dPt>
          <c:dPt>
            <c:idx val="8"/>
            <c:invertIfNegative val="0"/>
            <c:bubble3D val="0"/>
            <c:extLst>
              <c:ext xmlns:c16="http://schemas.microsoft.com/office/drawing/2014/chart" uri="{C3380CC4-5D6E-409C-BE32-E72D297353CC}">
                <c16:uniqueId val="{00000004-BD8A-4729-A01A-300E5D7ADEEB}"/>
              </c:ext>
            </c:extLst>
          </c:dPt>
          <c:dPt>
            <c:idx val="9"/>
            <c:invertIfNegative val="0"/>
            <c:bubble3D val="0"/>
            <c:extLst>
              <c:ext xmlns:c16="http://schemas.microsoft.com/office/drawing/2014/chart" uri="{C3380CC4-5D6E-409C-BE32-E72D297353CC}">
                <c16:uniqueId val="{00000005-BD8A-4729-A01A-300E5D7ADEEB}"/>
              </c:ext>
            </c:extLst>
          </c:dPt>
          <c:dPt>
            <c:idx val="10"/>
            <c:invertIfNegative val="0"/>
            <c:bubble3D val="0"/>
            <c:extLst>
              <c:ext xmlns:c16="http://schemas.microsoft.com/office/drawing/2014/chart" uri="{C3380CC4-5D6E-409C-BE32-E72D297353CC}">
                <c16:uniqueId val="{00000006-BD8A-4729-A01A-300E5D7ADEEB}"/>
              </c:ext>
            </c:extLst>
          </c:dPt>
          <c:dPt>
            <c:idx val="11"/>
            <c:invertIfNegative val="0"/>
            <c:bubble3D val="0"/>
            <c:extLst>
              <c:ext xmlns:c16="http://schemas.microsoft.com/office/drawing/2014/chart" uri="{C3380CC4-5D6E-409C-BE32-E72D297353CC}">
                <c16:uniqueId val="{00000007-BD8A-4729-A01A-300E5D7ADEEB}"/>
              </c:ext>
            </c:extLst>
          </c:dPt>
          <c:dPt>
            <c:idx val="12"/>
            <c:invertIfNegative val="0"/>
            <c:bubble3D val="0"/>
            <c:extLst>
              <c:ext xmlns:c16="http://schemas.microsoft.com/office/drawing/2014/chart" uri="{C3380CC4-5D6E-409C-BE32-E72D297353CC}">
                <c16:uniqueId val="{00000008-BD8A-4729-A01A-300E5D7ADEEB}"/>
              </c:ext>
            </c:extLst>
          </c:dPt>
          <c:dPt>
            <c:idx val="13"/>
            <c:invertIfNegative val="0"/>
            <c:bubble3D val="0"/>
            <c:spPr>
              <a:solidFill>
                <a:schemeClr val="accent3"/>
              </a:solidFill>
            </c:spPr>
            <c:extLst>
              <c:ext xmlns:c16="http://schemas.microsoft.com/office/drawing/2014/chart" uri="{C3380CC4-5D6E-409C-BE32-E72D297353CC}">
                <c16:uniqueId val="{0000000A-BD8A-4729-A01A-300E5D7ADEEB}"/>
              </c:ext>
            </c:extLst>
          </c:dPt>
          <c:dPt>
            <c:idx val="14"/>
            <c:invertIfNegative val="0"/>
            <c:bubble3D val="0"/>
            <c:spPr>
              <a:solidFill>
                <a:schemeClr val="accent3"/>
              </a:solidFill>
            </c:spPr>
            <c:extLst>
              <c:ext xmlns:c16="http://schemas.microsoft.com/office/drawing/2014/chart" uri="{C3380CC4-5D6E-409C-BE32-E72D297353CC}">
                <c16:uniqueId val="{0000000C-BD8A-4729-A01A-300E5D7ADEEB}"/>
              </c:ext>
            </c:extLst>
          </c:dPt>
          <c:dPt>
            <c:idx val="15"/>
            <c:invertIfNegative val="0"/>
            <c:bubble3D val="0"/>
            <c:spPr>
              <a:solidFill>
                <a:schemeClr val="accent3"/>
              </a:solidFill>
            </c:spPr>
            <c:extLst>
              <c:ext xmlns:c16="http://schemas.microsoft.com/office/drawing/2014/chart" uri="{C3380CC4-5D6E-409C-BE32-E72D297353CC}">
                <c16:uniqueId val="{0000000E-BD8A-4729-A01A-300E5D7ADEEB}"/>
              </c:ext>
            </c:extLst>
          </c:dPt>
          <c:dPt>
            <c:idx val="16"/>
            <c:invertIfNegative val="0"/>
            <c:bubble3D val="0"/>
            <c:spPr>
              <a:solidFill>
                <a:schemeClr val="accent3"/>
              </a:solidFill>
            </c:spPr>
            <c:extLst>
              <c:ext xmlns:c16="http://schemas.microsoft.com/office/drawing/2014/chart" uri="{C3380CC4-5D6E-409C-BE32-E72D297353CC}">
                <c16:uniqueId val="{00000010-BD8A-4729-A01A-300E5D7ADEEB}"/>
              </c:ext>
            </c:extLst>
          </c:dPt>
          <c:dPt>
            <c:idx val="17"/>
            <c:invertIfNegative val="0"/>
            <c:bubble3D val="0"/>
            <c:extLst>
              <c:ext xmlns:c16="http://schemas.microsoft.com/office/drawing/2014/chart" uri="{C3380CC4-5D6E-409C-BE32-E72D297353CC}">
                <c16:uniqueId val="{00000011-BD8A-4729-A01A-300E5D7ADEEB}"/>
              </c:ext>
            </c:extLst>
          </c:dPt>
          <c:dLbls>
            <c:numFmt formatCode="#,##0.0" sourceLinked="0"/>
            <c:spPr>
              <a:noFill/>
              <a:ln>
                <a:noFill/>
              </a:ln>
              <a:effectLst/>
            </c:spPr>
            <c:txPr>
              <a:bodyPr/>
              <a:lstStyle/>
              <a:p>
                <a:pPr>
                  <a:defRPr sz="900">
                    <a:solidFill>
                      <a:schemeClr val="accent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4</c:v>
                </c:pt>
                <c:pt idx="1">
                  <c:v>2016-1</c:v>
                </c:pt>
                <c:pt idx="2">
                  <c:v>2</c:v>
                </c:pt>
                <c:pt idx="3">
                  <c:v>3</c:v>
                </c:pt>
                <c:pt idx="4">
                  <c:v>4</c:v>
                </c:pt>
                <c:pt idx="5">
                  <c:v>2017-1 </c:v>
                </c:pt>
                <c:pt idx="6">
                  <c:v>2</c:v>
                </c:pt>
                <c:pt idx="7">
                  <c:v>3</c:v>
                </c:pt>
                <c:pt idx="8">
                  <c:v>4</c:v>
                </c:pt>
                <c:pt idx="9">
                  <c:v>2018-1 </c:v>
                </c:pt>
                <c:pt idx="10">
                  <c:v>2</c:v>
                </c:pt>
                <c:pt idx="11">
                  <c:v>3</c:v>
                </c:pt>
                <c:pt idx="12">
                  <c:v>4</c:v>
                </c:pt>
                <c:pt idx="13">
                  <c:v>2019-1 (p)</c:v>
                </c:pt>
                <c:pt idx="14">
                  <c:v>2 (p)</c:v>
                </c:pt>
                <c:pt idx="15">
                  <c:v>3 (p)</c:v>
                </c:pt>
                <c:pt idx="16">
                  <c:v>4 (p)</c:v>
                </c:pt>
              </c:strCache>
            </c:strRef>
          </c:cat>
          <c:val>
            <c:numRef>
              <c:f>Sheet1!$B$2:$B$18</c:f>
              <c:numCache>
                <c:formatCode>"$"#,##0.0</c:formatCode>
                <c:ptCount val="17"/>
                <c:pt idx="0">
                  <c:v>278.00566201509042</c:v>
                </c:pt>
                <c:pt idx="1">
                  <c:v>279.02379557803516</c:v>
                </c:pt>
                <c:pt idx="2">
                  <c:v>284.35146057101485</c:v>
                </c:pt>
                <c:pt idx="3">
                  <c:v>290.33431619536196</c:v>
                </c:pt>
                <c:pt idx="4">
                  <c:v>295.1699736632184</c:v>
                </c:pt>
                <c:pt idx="5">
                  <c:v>297.01199080952722</c:v>
                </c:pt>
                <c:pt idx="6">
                  <c:v>302.30287191988606</c:v>
                </c:pt>
                <c:pt idx="7">
                  <c:v>308.00839560132385</c:v>
                </c:pt>
                <c:pt idx="8">
                  <c:v>313.55091109602807</c:v>
                </c:pt>
                <c:pt idx="9">
                  <c:v>316.8568886957961</c:v>
                </c:pt>
                <c:pt idx="10">
                  <c:v>323.5472812708208</c:v>
                </c:pt>
                <c:pt idx="11">
                  <c:v>330.73832002621276</c:v>
                </c:pt>
                <c:pt idx="12">
                  <c:v>336.91962890828239</c:v>
                </c:pt>
                <c:pt idx="13">
                  <c:v>339.51547152634657</c:v>
                </c:pt>
                <c:pt idx="14">
                  <c:v>346.22690699813404</c:v>
                </c:pt>
                <c:pt idx="15">
                  <c:v>352.87099073099807</c:v>
                </c:pt>
                <c:pt idx="16">
                  <c:v>354.15894376434176</c:v>
                </c:pt>
              </c:numCache>
            </c:numRef>
          </c:val>
          <c:extLst>
            <c:ext xmlns:c16="http://schemas.microsoft.com/office/drawing/2014/chart" uri="{C3380CC4-5D6E-409C-BE32-E72D297353CC}">
              <c16:uniqueId val="{00000012-BD8A-4729-A01A-300E5D7ADEEB}"/>
            </c:ext>
          </c:extLst>
        </c:ser>
        <c:dLbls>
          <c:showLegendKey val="0"/>
          <c:showVal val="0"/>
          <c:showCatName val="0"/>
          <c:showSerName val="0"/>
          <c:showPercent val="0"/>
          <c:showBubbleSize val="0"/>
        </c:dLbls>
        <c:gapWidth val="70"/>
        <c:axId val="476739648"/>
        <c:axId val="476740040"/>
      </c:barChart>
      <c:lineChart>
        <c:grouping val="standard"/>
        <c:varyColors val="0"/>
        <c:ser>
          <c:idx val="1"/>
          <c:order val="1"/>
          <c:tx>
            <c:strRef>
              <c:f>Sheet1!$C$1</c:f>
              <c:strCache>
                <c:ptCount val="1"/>
                <c:pt idx="0">
                  <c:v>Historical Estimates</c:v>
                </c:pt>
              </c:strCache>
            </c:strRef>
          </c:tx>
          <c:marker>
            <c:symbol val="circle"/>
            <c:size val="7"/>
          </c:marker>
          <c:dPt>
            <c:idx val="0"/>
            <c:bubble3D val="0"/>
            <c:extLst>
              <c:ext xmlns:c16="http://schemas.microsoft.com/office/drawing/2014/chart" uri="{C3380CC4-5D6E-409C-BE32-E72D297353CC}">
                <c16:uniqueId val="{00000013-BD8A-4729-A01A-300E5D7ADEEB}"/>
              </c:ext>
            </c:extLst>
          </c:dPt>
          <c:dPt>
            <c:idx val="1"/>
            <c:bubble3D val="0"/>
            <c:extLst>
              <c:ext xmlns:c16="http://schemas.microsoft.com/office/drawing/2014/chart" uri="{C3380CC4-5D6E-409C-BE32-E72D297353CC}">
                <c16:uniqueId val="{00000014-BD8A-4729-A01A-300E5D7ADEEB}"/>
              </c:ext>
            </c:extLst>
          </c:dPt>
          <c:dPt>
            <c:idx val="2"/>
            <c:bubble3D val="0"/>
            <c:extLst>
              <c:ext xmlns:c16="http://schemas.microsoft.com/office/drawing/2014/chart" uri="{C3380CC4-5D6E-409C-BE32-E72D297353CC}">
                <c16:uniqueId val="{00000015-BD8A-4729-A01A-300E5D7ADEEB}"/>
              </c:ext>
            </c:extLst>
          </c:dPt>
          <c:dPt>
            <c:idx val="3"/>
            <c:bubble3D val="0"/>
            <c:extLst>
              <c:ext xmlns:c16="http://schemas.microsoft.com/office/drawing/2014/chart" uri="{C3380CC4-5D6E-409C-BE32-E72D297353CC}">
                <c16:uniqueId val="{00000016-BD8A-4729-A01A-300E5D7ADEEB}"/>
              </c:ext>
            </c:extLst>
          </c:dPt>
          <c:dPt>
            <c:idx val="4"/>
            <c:bubble3D val="0"/>
            <c:extLst>
              <c:ext xmlns:c16="http://schemas.microsoft.com/office/drawing/2014/chart" uri="{C3380CC4-5D6E-409C-BE32-E72D297353CC}">
                <c16:uniqueId val="{00000017-BD8A-4729-A01A-300E5D7ADEEB}"/>
              </c:ext>
            </c:extLst>
          </c:dPt>
          <c:dPt>
            <c:idx val="5"/>
            <c:bubble3D val="0"/>
            <c:extLst>
              <c:ext xmlns:c16="http://schemas.microsoft.com/office/drawing/2014/chart" uri="{C3380CC4-5D6E-409C-BE32-E72D297353CC}">
                <c16:uniqueId val="{00000018-BD8A-4729-A01A-300E5D7ADEEB}"/>
              </c:ext>
            </c:extLst>
          </c:dPt>
          <c:dPt>
            <c:idx val="6"/>
            <c:bubble3D val="0"/>
            <c:extLst>
              <c:ext xmlns:c16="http://schemas.microsoft.com/office/drawing/2014/chart" uri="{C3380CC4-5D6E-409C-BE32-E72D297353CC}">
                <c16:uniqueId val="{00000019-BD8A-4729-A01A-300E5D7ADEEB}"/>
              </c:ext>
            </c:extLst>
          </c:dPt>
          <c:dPt>
            <c:idx val="7"/>
            <c:bubble3D val="0"/>
            <c:extLst>
              <c:ext xmlns:c16="http://schemas.microsoft.com/office/drawing/2014/chart" uri="{C3380CC4-5D6E-409C-BE32-E72D297353CC}">
                <c16:uniqueId val="{0000001A-BD8A-4729-A01A-300E5D7ADEEB}"/>
              </c:ext>
            </c:extLst>
          </c:dPt>
          <c:dPt>
            <c:idx val="8"/>
            <c:bubble3D val="0"/>
            <c:extLst>
              <c:ext xmlns:c16="http://schemas.microsoft.com/office/drawing/2014/chart" uri="{C3380CC4-5D6E-409C-BE32-E72D297353CC}">
                <c16:uniqueId val="{0000001B-BD8A-4729-A01A-300E5D7ADEEB}"/>
              </c:ext>
            </c:extLst>
          </c:dPt>
          <c:dPt>
            <c:idx val="9"/>
            <c:bubble3D val="0"/>
            <c:extLst>
              <c:ext xmlns:c16="http://schemas.microsoft.com/office/drawing/2014/chart" uri="{C3380CC4-5D6E-409C-BE32-E72D297353CC}">
                <c16:uniqueId val="{0000001C-BD8A-4729-A01A-300E5D7ADEEB}"/>
              </c:ext>
            </c:extLst>
          </c:dPt>
          <c:dPt>
            <c:idx val="10"/>
            <c:bubble3D val="0"/>
            <c:extLst>
              <c:ext xmlns:c16="http://schemas.microsoft.com/office/drawing/2014/chart" uri="{C3380CC4-5D6E-409C-BE32-E72D297353CC}">
                <c16:uniqueId val="{0000001D-BD8A-4729-A01A-300E5D7ADEEB}"/>
              </c:ext>
            </c:extLst>
          </c:dPt>
          <c:dPt>
            <c:idx val="11"/>
            <c:bubble3D val="0"/>
            <c:extLst>
              <c:ext xmlns:c16="http://schemas.microsoft.com/office/drawing/2014/chart" uri="{C3380CC4-5D6E-409C-BE32-E72D297353CC}">
                <c16:uniqueId val="{0000001E-BD8A-4729-A01A-300E5D7ADEEB}"/>
              </c:ext>
            </c:extLst>
          </c:dPt>
          <c:dPt>
            <c:idx val="12"/>
            <c:bubble3D val="0"/>
            <c:extLst>
              <c:ext xmlns:c16="http://schemas.microsoft.com/office/drawing/2014/chart" uri="{C3380CC4-5D6E-409C-BE32-E72D297353CC}">
                <c16:uniqueId val="{0000001F-BD8A-4729-A01A-300E5D7ADEEB}"/>
              </c:ext>
            </c:extLst>
          </c:dPt>
          <c:dPt>
            <c:idx val="13"/>
            <c:marker>
              <c:symbol val="none"/>
            </c:marker>
            <c:bubble3D val="0"/>
            <c:extLst>
              <c:ext xmlns:c16="http://schemas.microsoft.com/office/drawing/2014/chart" uri="{C3380CC4-5D6E-409C-BE32-E72D297353CC}">
                <c16:uniqueId val="{00000020-BD8A-4729-A01A-300E5D7ADEEB}"/>
              </c:ext>
            </c:extLst>
          </c:dPt>
          <c:dPt>
            <c:idx val="14"/>
            <c:marker>
              <c:symbol val="none"/>
            </c:marker>
            <c:bubble3D val="0"/>
            <c:extLst>
              <c:ext xmlns:c16="http://schemas.microsoft.com/office/drawing/2014/chart" uri="{C3380CC4-5D6E-409C-BE32-E72D297353CC}">
                <c16:uniqueId val="{00000021-BD8A-4729-A01A-300E5D7ADEEB}"/>
              </c:ext>
            </c:extLst>
          </c:dPt>
          <c:dPt>
            <c:idx val="15"/>
            <c:marker>
              <c:symbol val="none"/>
            </c:marker>
            <c:bubble3D val="0"/>
            <c:extLst>
              <c:ext xmlns:c16="http://schemas.microsoft.com/office/drawing/2014/chart" uri="{C3380CC4-5D6E-409C-BE32-E72D297353CC}">
                <c16:uniqueId val="{00000022-BD8A-4729-A01A-300E5D7ADEEB}"/>
              </c:ext>
            </c:extLst>
          </c:dPt>
          <c:dPt>
            <c:idx val="16"/>
            <c:marker>
              <c:symbol val="none"/>
            </c:marker>
            <c:bubble3D val="0"/>
            <c:extLst>
              <c:ext xmlns:c16="http://schemas.microsoft.com/office/drawing/2014/chart" uri="{C3380CC4-5D6E-409C-BE32-E72D297353CC}">
                <c16:uniqueId val="{00000023-BD8A-4729-A01A-300E5D7ADEEB}"/>
              </c:ext>
            </c:extLst>
          </c:dPt>
          <c:cat>
            <c:strRef>
              <c:f>Sheet1!$A$2:$A$18</c:f>
              <c:strCache>
                <c:ptCount val="17"/>
                <c:pt idx="0">
                  <c:v>4</c:v>
                </c:pt>
                <c:pt idx="1">
                  <c:v>2016-1</c:v>
                </c:pt>
                <c:pt idx="2">
                  <c:v>2</c:v>
                </c:pt>
                <c:pt idx="3">
                  <c:v>3</c:v>
                </c:pt>
                <c:pt idx="4">
                  <c:v>4</c:v>
                </c:pt>
                <c:pt idx="5">
                  <c:v>2017-1 </c:v>
                </c:pt>
                <c:pt idx="6">
                  <c:v>2</c:v>
                </c:pt>
                <c:pt idx="7">
                  <c:v>3</c:v>
                </c:pt>
                <c:pt idx="8">
                  <c:v>4</c:v>
                </c:pt>
                <c:pt idx="9">
                  <c:v>2018-1 </c:v>
                </c:pt>
                <c:pt idx="10">
                  <c:v>2</c:v>
                </c:pt>
                <c:pt idx="11">
                  <c:v>3</c:v>
                </c:pt>
                <c:pt idx="12">
                  <c:v>4</c:v>
                </c:pt>
                <c:pt idx="13">
                  <c:v>2019-1 (p)</c:v>
                </c:pt>
                <c:pt idx="14">
                  <c:v>2 (p)</c:v>
                </c:pt>
                <c:pt idx="15">
                  <c:v>3 (p)</c:v>
                </c:pt>
                <c:pt idx="16">
                  <c:v>4 (p)</c:v>
                </c:pt>
              </c:strCache>
            </c:strRef>
          </c:cat>
          <c:val>
            <c:numRef>
              <c:f>Sheet1!$C$2:$C$18</c:f>
              <c:numCache>
                <c:formatCode>0.0%</c:formatCode>
                <c:ptCount val="17"/>
                <c:pt idx="0">
                  <c:v>5.133789622071494E-2</c:v>
                </c:pt>
                <c:pt idx="1">
                  <c:v>4.4920050461255689E-2</c:v>
                </c:pt>
                <c:pt idx="2">
                  <c:v>5.0166277255136116E-2</c:v>
                </c:pt>
                <c:pt idx="3">
                  <c:v>5.6739029147239606E-2</c:v>
                </c:pt>
                <c:pt idx="4">
                  <c:v>6.1740870756784361E-2</c:v>
                </c:pt>
                <c:pt idx="5">
                  <c:v>6.4468319607749125E-2</c:v>
                </c:pt>
                <c:pt idx="6">
                  <c:v>6.3131067844077293E-2</c:v>
                </c:pt>
                <c:pt idx="7">
                  <c:v>6.0874923906925504E-2</c:v>
                </c:pt>
                <c:pt idx="8">
                  <c:v>6.227238226399634E-2</c:v>
                </c:pt>
                <c:pt idx="9">
                  <c:v>6.6815140466821576E-2</c:v>
                </c:pt>
                <c:pt idx="10">
                  <c:v>7.027524818409514E-2</c:v>
                </c:pt>
                <c:pt idx="11">
                  <c:v>7.3796444348581236E-2</c:v>
                </c:pt>
                <c:pt idx="12">
                  <c:v>7.4529261390337442E-2</c:v>
                </c:pt>
                <c:pt idx="13">
                  <c:v>7.1510463047891104E-2</c:v>
                </c:pt>
                <c:pt idx="14">
                  <c:v>7.0096789681658889E-2</c:v>
                </c:pt>
                <c:pt idx="15">
                  <c:v>6.6918979037660975E-2</c:v>
                </c:pt>
                <c:pt idx="16">
                  <c:v>5.1167439878524679E-2</c:v>
                </c:pt>
              </c:numCache>
            </c:numRef>
          </c:val>
          <c:smooth val="1"/>
          <c:extLst>
            <c:ext xmlns:c16="http://schemas.microsoft.com/office/drawing/2014/chart" uri="{C3380CC4-5D6E-409C-BE32-E72D297353CC}">
              <c16:uniqueId val="{00000024-BD8A-4729-A01A-300E5D7ADEEB}"/>
            </c:ext>
          </c:extLst>
        </c:ser>
        <c:ser>
          <c:idx val="2"/>
          <c:order val="2"/>
          <c:tx>
            <c:strRef>
              <c:f>Sheet1!$D$1</c:f>
              <c:strCache>
                <c:ptCount val="1"/>
                <c:pt idx="0">
                  <c:v>LIRA Projections</c:v>
                </c:pt>
              </c:strCache>
            </c:strRef>
          </c:tx>
          <c:spPr>
            <a:ln>
              <a:solidFill>
                <a:schemeClr val="accent2"/>
              </a:solidFill>
            </a:ln>
          </c:spPr>
          <c:marker>
            <c:symbol val="triangle"/>
            <c:size val="7"/>
            <c:spPr>
              <a:solidFill>
                <a:schemeClr val="accent2"/>
              </a:solidFill>
              <a:ln>
                <a:solidFill>
                  <a:schemeClr val="accent2"/>
                </a:solidFill>
              </a:ln>
            </c:spPr>
          </c:marker>
          <c:dPt>
            <c:idx val="0"/>
            <c:marker>
              <c:symbol val="none"/>
            </c:marker>
            <c:bubble3D val="0"/>
            <c:extLst>
              <c:ext xmlns:c16="http://schemas.microsoft.com/office/drawing/2014/chart" uri="{C3380CC4-5D6E-409C-BE32-E72D297353CC}">
                <c16:uniqueId val="{00000025-BD8A-4729-A01A-300E5D7ADEEB}"/>
              </c:ext>
            </c:extLst>
          </c:dPt>
          <c:dPt>
            <c:idx val="1"/>
            <c:marker>
              <c:symbol val="none"/>
            </c:marker>
            <c:bubble3D val="0"/>
            <c:extLst>
              <c:ext xmlns:c16="http://schemas.microsoft.com/office/drawing/2014/chart" uri="{C3380CC4-5D6E-409C-BE32-E72D297353CC}">
                <c16:uniqueId val="{00000026-BD8A-4729-A01A-300E5D7ADEEB}"/>
              </c:ext>
            </c:extLst>
          </c:dPt>
          <c:dPt>
            <c:idx val="2"/>
            <c:marker>
              <c:symbol val="none"/>
            </c:marker>
            <c:bubble3D val="0"/>
            <c:extLst>
              <c:ext xmlns:c16="http://schemas.microsoft.com/office/drawing/2014/chart" uri="{C3380CC4-5D6E-409C-BE32-E72D297353CC}">
                <c16:uniqueId val="{00000027-BD8A-4729-A01A-300E5D7ADEEB}"/>
              </c:ext>
            </c:extLst>
          </c:dPt>
          <c:dPt>
            <c:idx val="3"/>
            <c:marker>
              <c:symbol val="none"/>
            </c:marker>
            <c:bubble3D val="0"/>
            <c:extLst>
              <c:ext xmlns:c16="http://schemas.microsoft.com/office/drawing/2014/chart" uri="{C3380CC4-5D6E-409C-BE32-E72D297353CC}">
                <c16:uniqueId val="{00000028-BD8A-4729-A01A-300E5D7ADEEB}"/>
              </c:ext>
            </c:extLst>
          </c:dPt>
          <c:dPt>
            <c:idx val="4"/>
            <c:marker>
              <c:symbol val="none"/>
            </c:marker>
            <c:bubble3D val="0"/>
            <c:extLst>
              <c:ext xmlns:c16="http://schemas.microsoft.com/office/drawing/2014/chart" uri="{C3380CC4-5D6E-409C-BE32-E72D297353CC}">
                <c16:uniqueId val="{00000029-BD8A-4729-A01A-300E5D7ADEEB}"/>
              </c:ext>
            </c:extLst>
          </c:dPt>
          <c:dPt>
            <c:idx val="5"/>
            <c:marker>
              <c:symbol val="none"/>
            </c:marker>
            <c:bubble3D val="0"/>
            <c:extLst>
              <c:ext xmlns:c16="http://schemas.microsoft.com/office/drawing/2014/chart" uri="{C3380CC4-5D6E-409C-BE32-E72D297353CC}">
                <c16:uniqueId val="{0000002A-BD8A-4729-A01A-300E5D7ADEEB}"/>
              </c:ext>
            </c:extLst>
          </c:dPt>
          <c:dPt>
            <c:idx val="6"/>
            <c:marker>
              <c:symbol val="none"/>
            </c:marker>
            <c:bubble3D val="0"/>
            <c:extLst>
              <c:ext xmlns:c16="http://schemas.microsoft.com/office/drawing/2014/chart" uri="{C3380CC4-5D6E-409C-BE32-E72D297353CC}">
                <c16:uniqueId val="{0000002B-BD8A-4729-A01A-300E5D7ADEEB}"/>
              </c:ext>
            </c:extLst>
          </c:dPt>
          <c:dPt>
            <c:idx val="7"/>
            <c:marker>
              <c:symbol val="none"/>
            </c:marker>
            <c:bubble3D val="0"/>
            <c:extLst>
              <c:ext xmlns:c16="http://schemas.microsoft.com/office/drawing/2014/chart" uri="{C3380CC4-5D6E-409C-BE32-E72D297353CC}">
                <c16:uniqueId val="{0000002C-BD8A-4729-A01A-300E5D7ADEEB}"/>
              </c:ext>
            </c:extLst>
          </c:dPt>
          <c:dPt>
            <c:idx val="8"/>
            <c:marker>
              <c:symbol val="none"/>
            </c:marker>
            <c:bubble3D val="0"/>
            <c:extLst>
              <c:ext xmlns:c16="http://schemas.microsoft.com/office/drawing/2014/chart" uri="{C3380CC4-5D6E-409C-BE32-E72D297353CC}">
                <c16:uniqueId val="{0000002D-BD8A-4729-A01A-300E5D7ADEEB}"/>
              </c:ext>
            </c:extLst>
          </c:dPt>
          <c:dPt>
            <c:idx val="9"/>
            <c:marker>
              <c:symbol val="none"/>
            </c:marker>
            <c:bubble3D val="0"/>
            <c:extLst>
              <c:ext xmlns:c16="http://schemas.microsoft.com/office/drawing/2014/chart" uri="{C3380CC4-5D6E-409C-BE32-E72D297353CC}">
                <c16:uniqueId val="{0000002E-BD8A-4729-A01A-300E5D7ADEEB}"/>
              </c:ext>
            </c:extLst>
          </c:dPt>
          <c:dPt>
            <c:idx val="10"/>
            <c:marker>
              <c:symbol val="none"/>
            </c:marker>
            <c:bubble3D val="0"/>
            <c:extLst>
              <c:ext xmlns:c16="http://schemas.microsoft.com/office/drawing/2014/chart" uri="{C3380CC4-5D6E-409C-BE32-E72D297353CC}">
                <c16:uniqueId val="{0000002F-BD8A-4729-A01A-300E5D7ADEEB}"/>
              </c:ext>
            </c:extLst>
          </c:dPt>
          <c:dPt>
            <c:idx val="11"/>
            <c:marker>
              <c:symbol val="none"/>
            </c:marker>
            <c:bubble3D val="0"/>
            <c:extLst>
              <c:ext xmlns:c16="http://schemas.microsoft.com/office/drawing/2014/chart" uri="{C3380CC4-5D6E-409C-BE32-E72D297353CC}">
                <c16:uniqueId val="{00000030-BD8A-4729-A01A-300E5D7ADEEB}"/>
              </c:ext>
            </c:extLst>
          </c:dPt>
          <c:dPt>
            <c:idx val="12"/>
            <c:marker>
              <c:symbol val="none"/>
            </c:marker>
            <c:bubble3D val="0"/>
            <c:extLst>
              <c:ext xmlns:c16="http://schemas.microsoft.com/office/drawing/2014/chart" uri="{C3380CC4-5D6E-409C-BE32-E72D297353CC}">
                <c16:uniqueId val="{00000031-BD8A-4729-A01A-300E5D7ADEEB}"/>
              </c:ext>
            </c:extLst>
          </c:dPt>
          <c:dLbls>
            <c:spPr>
              <a:noFill/>
              <a:ln>
                <a:noFill/>
              </a:ln>
              <a:effectLst/>
            </c:spPr>
            <c:txPr>
              <a:bodyPr/>
              <a:lstStyle/>
              <a:p>
                <a:pPr>
                  <a:defRPr sz="1000" b="1">
                    <a:solidFill>
                      <a:schemeClr val="accent1"/>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4</c:v>
                </c:pt>
                <c:pt idx="1">
                  <c:v>2016-1</c:v>
                </c:pt>
                <c:pt idx="2">
                  <c:v>2</c:v>
                </c:pt>
                <c:pt idx="3">
                  <c:v>3</c:v>
                </c:pt>
                <c:pt idx="4">
                  <c:v>4</c:v>
                </c:pt>
                <c:pt idx="5">
                  <c:v>2017-1 </c:v>
                </c:pt>
                <c:pt idx="6">
                  <c:v>2</c:v>
                </c:pt>
                <c:pt idx="7">
                  <c:v>3</c:v>
                </c:pt>
                <c:pt idx="8">
                  <c:v>4</c:v>
                </c:pt>
                <c:pt idx="9">
                  <c:v>2018-1 </c:v>
                </c:pt>
                <c:pt idx="10">
                  <c:v>2</c:v>
                </c:pt>
                <c:pt idx="11">
                  <c:v>3</c:v>
                </c:pt>
                <c:pt idx="12">
                  <c:v>4</c:v>
                </c:pt>
                <c:pt idx="13">
                  <c:v>2019-1 (p)</c:v>
                </c:pt>
                <c:pt idx="14">
                  <c:v>2 (p)</c:v>
                </c:pt>
                <c:pt idx="15">
                  <c:v>3 (p)</c:v>
                </c:pt>
                <c:pt idx="16">
                  <c:v>4 (p)</c:v>
                </c:pt>
              </c:strCache>
            </c:strRef>
          </c:cat>
          <c:val>
            <c:numRef>
              <c:f>Sheet1!$D$2:$D$18</c:f>
              <c:numCache>
                <c:formatCode>0.0%</c:formatCode>
                <c:ptCount val="17"/>
                <c:pt idx="0">
                  <c:v>5.133789622071494E-2</c:v>
                </c:pt>
                <c:pt idx="1">
                  <c:v>4.4920050461255689E-2</c:v>
                </c:pt>
                <c:pt idx="2">
                  <c:v>5.0166277255136116E-2</c:v>
                </c:pt>
                <c:pt idx="3">
                  <c:v>5.6739029147239606E-2</c:v>
                </c:pt>
                <c:pt idx="4">
                  <c:v>6.1740870756784361E-2</c:v>
                </c:pt>
                <c:pt idx="5">
                  <c:v>6.4468319607749125E-2</c:v>
                </c:pt>
                <c:pt idx="6">
                  <c:v>6.3131067844077293E-2</c:v>
                </c:pt>
                <c:pt idx="7">
                  <c:v>6.0874923906925504E-2</c:v>
                </c:pt>
                <c:pt idx="8">
                  <c:v>6.227238226399634E-2</c:v>
                </c:pt>
                <c:pt idx="9">
                  <c:v>6.6815140466821576E-2</c:v>
                </c:pt>
                <c:pt idx="10">
                  <c:v>7.027524818409514E-2</c:v>
                </c:pt>
                <c:pt idx="11">
                  <c:v>7.3796444348581236E-2</c:v>
                </c:pt>
                <c:pt idx="12">
                  <c:v>7.4529261390337442E-2</c:v>
                </c:pt>
                <c:pt idx="13">
                  <c:v>7.1510463047891104E-2</c:v>
                </c:pt>
                <c:pt idx="14">
                  <c:v>7.0096789681658889E-2</c:v>
                </c:pt>
                <c:pt idx="15">
                  <c:v>6.6918979037660975E-2</c:v>
                </c:pt>
                <c:pt idx="16">
                  <c:v>5.1167439878524679E-2</c:v>
                </c:pt>
              </c:numCache>
            </c:numRef>
          </c:val>
          <c:smooth val="1"/>
          <c:extLst>
            <c:ext xmlns:c16="http://schemas.microsoft.com/office/drawing/2014/chart" uri="{C3380CC4-5D6E-409C-BE32-E72D297353CC}">
              <c16:uniqueId val="{00000032-BD8A-4729-A01A-300E5D7ADEEB}"/>
            </c:ext>
          </c:extLst>
        </c:ser>
        <c:dLbls>
          <c:showLegendKey val="0"/>
          <c:showVal val="0"/>
          <c:showCatName val="0"/>
          <c:showSerName val="0"/>
          <c:showPercent val="0"/>
          <c:showBubbleSize val="0"/>
        </c:dLbls>
        <c:marker val="1"/>
        <c:smooth val="0"/>
        <c:axId val="476740824"/>
        <c:axId val="476740432"/>
      </c:lineChart>
      <c:catAx>
        <c:axId val="476739648"/>
        <c:scaling>
          <c:orientation val="minMax"/>
        </c:scaling>
        <c:delete val="0"/>
        <c:axPos val="b"/>
        <c:numFmt formatCode="General" sourceLinked="0"/>
        <c:majorTickMark val="out"/>
        <c:minorTickMark val="none"/>
        <c:tickLblPos val="nextTo"/>
        <c:txPr>
          <a:bodyPr rot="-2700000"/>
          <a:lstStyle/>
          <a:p>
            <a:pPr>
              <a:defRPr sz="1000" b="0">
                <a:solidFill>
                  <a:schemeClr val="accent1"/>
                </a:solidFill>
              </a:defRPr>
            </a:pPr>
            <a:endParaRPr lang="en-US"/>
          </a:p>
        </c:txPr>
        <c:crossAx val="476740040"/>
        <c:crosses val="autoZero"/>
        <c:auto val="1"/>
        <c:lblAlgn val="ctr"/>
        <c:lblOffset val="100"/>
        <c:noMultiLvlLbl val="0"/>
      </c:catAx>
      <c:valAx>
        <c:axId val="476740040"/>
        <c:scaling>
          <c:orientation val="minMax"/>
          <c:max val="450"/>
          <c:min val="225"/>
        </c:scaling>
        <c:delete val="0"/>
        <c:axPos val="l"/>
        <c:numFmt formatCode="&quot;$&quot;#,##0" sourceLinked="0"/>
        <c:majorTickMark val="out"/>
        <c:minorTickMark val="none"/>
        <c:tickLblPos val="nextTo"/>
        <c:txPr>
          <a:bodyPr/>
          <a:lstStyle/>
          <a:p>
            <a:pPr>
              <a:defRPr sz="1000" b="0">
                <a:solidFill>
                  <a:schemeClr val="accent1"/>
                </a:solidFill>
              </a:defRPr>
            </a:pPr>
            <a:endParaRPr lang="en-US"/>
          </a:p>
        </c:txPr>
        <c:crossAx val="476739648"/>
        <c:crosses val="autoZero"/>
        <c:crossBetween val="between"/>
        <c:majorUnit val="25"/>
      </c:valAx>
      <c:valAx>
        <c:axId val="476740432"/>
        <c:scaling>
          <c:orientation val="minMax"/>
          <c:max val="0.1"/>
          <c:min val="-5.000000000000001E-2"/>
        </c:scaling>
        <c:delete val="0"/>
        <c:axPos val="r"/>
        <c:numFmt formatCode="0%" sourceLinked="0"/>
        <c:majorTickMark val="out"/>
        <c:minorTickMark val="none"/>
        <c:tickLblPos val="nextTo"/>
        <c:txPr>
          <a:bodyPr/>
          <a:lstStyle/>
          <a:p>
            <a:pPr>
              <a:defRPr sz="1000" b="0">
                <a:solidFill>
                  <a:schemeClr val="accent1"/>
                </a:solidFill>
              </a:defRPr>
            </a:pPr>
            <a:endParaRPr lang="en-US"/>
          </a:p>
        </c:txPr>
        <c:crossAx val="476740824"/>
        <c:crosses val="max"/>
        <c:crossBetween val="between"/>
        <c:majorUnit val="5.000000000000001E-2"/>
      </c:valAx>
      <c:catAx>
        <c:axId val="476740824"/>
        <c:scaling>
          <c:orientation val="minMax"/>
        </c:scaling>
        <c:delete val="1"/>
        <c:axPos val="b"/>
        <c:numFmt formatCode="General" sourceLinked="1"/>
        <c:majorTickMark val="out"/>
        <c:minorTickMark val="none"/>
        <c:tickLblPos val="nextTo"/>
        <c:crossAx val="476740432"/>
        <c:crosses val="autoZero"/>
        <c:auto val="1"/>
        <c:lblAlgn val="ctr"/>
        <c:lblOffset val="100"/>
        <c:noMultiLvlLbl val="0"/>
      </c:catAx>
    </c:plotArea>
    <c:legend>
      <c:legendPos val="b"/>
      <c:legendEntry>
        <c:idx val="0"/>
        <c:delete val="1"/>
      </c:legendEntry>
      <c:layout>
        <c:manualLayout>
          <c:xMode val="edge"/>
          <c:yMode val="edge"/>
          <c:x val="6.5118839311752705E-2"/>
          <c:y val="0.92611929557192452"/>
          <c:w val="0.88544497909983477"/>
          <c:h val="6.3396885433577937E-2"/>
        </c:manualLayout>
      </c:layout>
      <c:overlay val="0"/>
      <c:txPr>
        <a:bodyPr/>
        <a:lstStyle/>
        <a:p>
          <a:pPr>
            <a:defRPr sz="1400" b="0">
              <a:solidFill>
                <a:schemeClr val="accent1"/>
              </a:solidFill>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600">
                <a:solidFill>
                  <a:schemeClr val="tx1">
                    <a:lumMod val="50000"/>
                  </a:schemeClr>
                </a:solidFill>
              </a:defRPr>
            </a:pPr>
            <a:r>
              <a:rPr lang="en-US" sz="1600" b="1" i="0" baseline="0">
                <a:effectLst/>
              </a:rPr>
              <a:t>Homeowner Improvements &amp; Repairs</a:t>
            </a:r>
            <a:endParaRPr lang="en-US" sz="1600" b="1">
              <a:effectLst/>
            </a:endParaRPr>
          </a:p>
          <a:p>
            <a:pPr algn="l">
              <a:defRPr sz="1600">
                <a:solidFill>
                  <a:schemeClr val="tx1">
                    <a:lumMod val="50000"/>
                  </a:schemeClr>
                </a:solidFill>
              </a:defRPr>
            </a:pPr>
            <a:r>
              <a:rPr lang="en-US" sz="1600" b="1" i="0" baseline="0">
                <a:effectLst/>
              </a:rPr>
              <a:t>Four-Quarter Moving Totals</a:t>
            </a:r>
            <a:endParaRPr lang="en-US" sz="1600" b="1">
              <a:effectLst/>
            </a:endParaRPr>
          </a:p>
          <a:p>
            <a:pPr algn="l">
              <a:defRPr sz="1600">
                <a:solidFill>
                  <a:schemeClr val="tx1">
                    <a:lumMod val="50000"/>
                  </a:schemeClr>
                </a:solidFill>
              </a:defRPr>
            </a:pPr>
            <a:r>
              <a:rPr lang="en-US" sz="1600" b="1" i="0" baseline="0">
                <a:effectLst/>
              </a:rPr>
              <a:t>Billions</a:t>
            </a:r>
            <a:endParaRPr lang="en-US" sz="1600" b="1"/>
          </a:p>
        </c:rich>
      </c:tx>
      <c:layout>
        <c:manualLayout>
          <c:xMode val="edge"/>
          <c:yMode val="edge"/>
          <c:x val="7.4608406587112382E-3"/>
          <c:y val="1.6825177354371133E-2"/>
        </c:manualLayout>
      </c:layout>
      <c:overlay val="0"/>
    </c:title>
    <c:autoTitleDeleted val="0"/>
    <c:plotArea>
      <c:layout>
        <c:manualLayout>
          <c:layoutTarget val="inner"/>
          <c:xMode val="edge"/>
          <c:yMode val="edge"/>
          <c:x val="5.9395367234324918E-2"/>
          <c:y val="0.2328669425957029"/>
          <c:w val="0.87716786156602777"/>
          <c:h val="0.56106195845400819"/>
        </c:manualLayout>
      </c:layout>
      <c:barChart>
        <c:barDir val="col"/>
        <c:grouping val="clustered"/>
        <c:varyColors val="0"/>
        <c:ser>
          <c:idx val="0"/>
          <c:order val="0"/>
          <c:tx>
            <c:strRef>
              <c:f>Sheet1!$B$1</c:f>
              <c:strCache>
                <c:ptCount val="1"/>
                <c:pt idx="0">
                  <c:v>JCHS1</c:v>
                </c:pt>
              </c:strCache>
            </c:strRef>
          </c:tx>
          <c:spPr>
            <a:solidFill>
              <a:schemeClr val="accent3"/>
            </a:solidFill>
          </c:spPr>
          <c:invertIfNegative val="0"/>
          <c:dPt>
            <c:idx val="9"/>
            <c:invertIfNegative val="0"/>
            <c:bubble3D val="0"/>
            <c:spPr>
              <a:solidFill>
                <a:srgbClr val="508DA6">
                  <a:lumMod val="60000"/>
                  <a:lumOff val="40000"/>
                </a:srgbClr>
              </a:solidFill>
            </c:spPr>
            <c:extLst>
              <c:ext xmlns:c16="http://schemas.microsoft.com/office/drawing/2014/chart" uri="{C3380CC4-5D6E-409C-BE32-E72D297353CC}">
                <c16:uniqueId val="{00000006-4D4C-44EB-9950-4B9ACCC7825C}"/>
              </c:ext>
            </c:extLst>
          </c:dPt>
          <c:dPt>
            <c:idx val="10"/>
            <c:invertIfNegative val="0"/>
            <c:bubble3D val="0"/>
            <c:spPr>
              <a:solidFill>
                <a:srgbClr val="508DA6">
                  <a:lumMod val="60000"/>
                  <a:lumOff val="40000"/>
                </a:srgbClr>
              </a:solidFill>
            </c:spPr>
            <c:extLst>
              <c:ext xmlns:c16="http://schemas.microsoft.com/office/drawing/2014/chart" uri="{C3380CC4-5D6E-409C-BE32-E72D297353CC}">
                <c16:uniqueId val="{00000007-4D4C-44EB-9950-4B9ACCC7825C}"/>
              </c:ext>
            </c:extLst>
          </c:dPt>
          <c:dPt>
            <c:idx val="11"/>
            <c:invertIfNegative val="0"/>
            <c:bubble3D val="0"/>
            <c:spPr>
              <a:solidFill>
                <a:srgbClr val="508DA6">
                  <a:lumMod val="60000"/>
                  <a:lumOff val="40000"/>
                </a:srgbClr>
              </a:solidFill>
            </c:spPr>
            <c:extLst>
              <c:ext xmlns:c16="http://schemas.microsoft.com/office/drawing/2014/chart" uri="{C3380CC4-5D6E-409C-BE32-E72D297353CC}">
                <c16:uniqueId val="{00000008-4D4C-44EB-9950-4B9ACCC7825C}"/>
              </c:ext>
            </c:extLst>
          </c:dPt>
          <c:dPt>
            <c:idx val="12"/>
            <c:invertIfNegative val="0"/>
            <c:bubble3D val="0"/>
            <c:spPr>
              <a:solidFill>
                <a:srgbClr val="508DA6">
                  <a:lumMod val="60000"/>
                  <a:lumOff val="40000"/>
                </a:srgbClr>
              </a:solidFill>
            </c:spPr>
            <c:extLst>
              <c:ext xmlns:c16="http://schemas.microsoft.com/office/drawing/2014/chart" uri="{C3380CC4-5D6E-409C-BE32-E72D297353CC}">
                <c16:uniqueId val="{00000009-4D4C-44EB-9950-4B9ACCC7825C}"/>
              </c:ext>
            </c:extLst>
          </c:dPt>
          <c:dLbls>
            <c:numFmt formatCode="#,##0.0" sourceLinked="0"/>
            <c:spPr>
              <a:noFill/>
              <a:ln>
                <a:noFill/>
              </a:ln>
              <a:effectLst/>
            </c:spPr>
            <c:txPr>
              <a:bodyPr/>
              <a:lstStyle/>
              <a:p>
                <a:pPr>
                  <a:defRPr sz="1000" b="0">
                    <a:solidFill>
                      <a:schemeClr val="bg1"/>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2017-1 </c:v>
                </c:pt>
                <c:pt idx="1">
                  <c:v>2</c:v>
                </c:pt>
                <c:pt idx="2">
                  <c:v>3</c:v>
                </c:pt>
                <c:pt idx="3">
                  <c:v>4</c:v>
                </c:pt>
                <c:pt idx="4">
                  <c:v>2018-1 </c:v>
                </c:pt>
                <c:pt idx="5">
                  <c:v>2</c:v>
                </c:pt>
                <c:pt idx="6">
                  <c:v>3</c:v>
                </c:pt>
                <c:pt idx="7">
                  <c:v>4</c:v>
                </c:pt>
                <c:pt idx="8">
                  <c:v>2019-1</c:v>
                </c:pt>
                <c:pt idx="9">
                  <c:v>2 
(p)</c:v>
                </c:pt>
                <c:pt idx="10">
                  <c:v>3 
(p)</c:v>
                </c:pt>
                <c:pt idx="11">
                  <c:v>4 
(p)</c:v>
                </c:pt>
                <c:pt idx="12">
                  <c:v>2020-1 
(p)</c:v>
                </c:pt>
              </c:strCache>
            </c:strRef>
          </c:cat>
          <c:val>
            <c:numRef>
              <c:f>Sheet1!$B$2:$B$14</c:f>
              <c:numCache>
                <c:formatCode>"$"#,##0.0</c:formatCode>
                <c:ptCount val="13"/>
                <c:pt idx="0">
                  <c:v>296.9880399334491</c:v>
                </c:pt>
                <c:pt idx="1">
                  <c:v>302.02094633491157</c:v>
                </c:pt>
                <c:pt idx="2">
                  <c:v>307.46210009277178</c:v>
                </c:pt>
                <c:pt idx="3">
                  <c:v>312.7076261879626</c:v>
                </c:pt>
                <c:pt idx="4">
                  <c:v>316.40633402872805</c:v>
                </c:pt>
                <c:pt idx="5">
                  <c:v>322.84284782189025</c:v>
                </c:pt>
                <c:pt idx="6">
                  <c:v>329.75576042321234</c:v>
                </c:pt>
                <c:pt idx="7">
                  <c:v>335.67326606800265</c:v>
                </c:pt>
                <c:pt idx="8">
                  <c:v>338.71216538350927</c:v>
                </c:pt>
                <c:pt idx="9">
                  <c:v>345.24176944234705</c:v>
                </c:pt>
                <c:pt idx="10">
                  <c:v>352.3863217596238</c:v>
                </c:pt>
                <c:pt idx="11">
                  <c:v>352.96837364570331</c:v>
                </c:pt>
                <c:pt idx="12">
                  <c:v>347.35097616234418</c:v>
                </c:pt>
              </c:numCache>
            </c:numRef>
          </c:val>
          <c:extLst>
            <c:ext xmlns:c16="http://schemas.microsoft.com/office/drawing/2014/chart" uri="{C3380CC4-5D6E-409C-BE32-E72D297353CC}">
              <c16:uniqueId val="{00000000-A13C-4E5E-B5F3-031966C02762}"/>
            </c:ext>
          </c:extLst>
        </c:ser>
        <c:dLbls>
          <c:showLegendKey val="0"/>
          <c:showVal val="0"/>
          <c:showCatName val="0"/>
          <c:showSerName val="0"/>
          <c:showPercent val="0"/>
          <c:showBubbleSize val="0"/>
        </c:dLbls>
        <c:gapWidth val="100"/>
        <c:axId val="-2059001504"/>
        <c:axId val="-2058999456"/>
      </c:barChart>
      <c:lineChart>
        <c:grouping val="standard"/>
        <c:varyColors val="0"/>
        <c:ser>
          <c:idx val="1"/>
          <c:order val="1"/>
          <c:tx>
            <c:strRef>
              <c:f>Sheet1!$C$1</c:f>
              <c:strCache>
                <c:ptCount val="1"/>
                <c:pt idx="0">
                  <c:v>Historical Estimates</c:v>
                </c:pt>
              </c:strCache>
            </c:strRef>
          </c:tx>
          <c:spPr>
            <a:ln w="38100"/>
          </c:spPr>
          <c:marker>
            <c:symbol val="circle"/>
            <c:size val="9"/>
          </c:marker>
          <c:dPt>
            <c:idx val="9"/>
            <c:marker>
              <c:symbol val="none"/>
            </c:marker>
            <c:bubble3D val="0"/>
            <c:extLst>
              <c:ext xmlns:c16="http://schemas.microsoft.com/office/drawing/2014/chart" uri="{C3380CC4-5D6E-409C-BE32-E72D297353CC}">
                <c16:uniqueId val="{00000013-4D4C-44EB-9950-4B9ACCC7825C}"/>
              </c:ext>
            </c:extLst>
          </c:dPt>
          <c:dPt>
            <c:idx val="10"/>
            <c:marker>
              <c:symbol val="none"/>
            </c:marker>
            <c:bubble3D val="0"/>
            <c:extLst>
              <c:ext xmlns:c16="http://schemas.microsoft.com/office/drawing/2014/chart" uri="{C3380CC4-5D6E-409C-BE32-E72D297353CC}">
                <c16:uniqueId val="{00000014-4D4C-44EB-9950-4B9ACCC7825C}"/>
              </c:ext>
            </c:extLst>
          </c:dPt>
          <c:dPt>
            <c:idx val="11"/>
            <c:marker>
              <c:symbol val="none"/>
            </c:marker>
            <c:bubble3D val="0"/>
            <c:extLst>
              <c:ext xmlns:c16="http://schemas.microsoft.com/office/drawing/2014/chart" uri="{C3380CC4-5D6E-409C-BE32-E72D297353CC}">
                <c16:uniqueId val="{00000015-4D4C-44EB-9950-4B9ACCC7825C}"/>
              </c:ext>
            </c:extLst>
          </c:dPt>
          <c:dPt>
            <c:idx val="12"/>
            <c:marker>
              <c:symbol val="none"/>
            </c:marker>
            <c:bubble3D val="0"/>
            <c:extLst>
              <c:ext xmlns:c16="http://schemas.microsoft.com/office/drawing/2014/chart" uri="{C3380CC4-5D6E-409C-BE32-E72D297353CC}">
                <c16:uniqueId val="{00000016-4D4C-44EB-9950-4B9ACCC7825C}"/>
              </c:ext>
            </c:extLst>
          </c:dPt>
          <c:dLbls>
            <c:dLbl>
              <c:idx val="9"/>
              <c:delete val="1"/>
              <c:extLst>
                <c:ext xmlns:c15="http://schemas.microsoft.com/office/drawing/2012/chart" uri="{CE6537A1-D6FC-4f65-9D91-7224C49458BB}"/>
                <c:ext xmlns:c16="http://schemas.microsoft.com/office/drawing/2014/chart" uri="{C3380CC4-5D6E-409C-BE32-E72D297353CC}">
                  <c16:uniqueId val="{00000013-4D4C-44EB-9950-4B9ACCC7825C}"/>
                </c:ext>
              </c:extLst>
            </c:dLbl>
            <c:dLbl>
              <c:idx val="10"/>
              <c:delete val="1"/>
              <c:extLst>
                <c:ext xmlns:c15="http://schemas.microsoft.com/office/drawing/2012/chart" uri="{CE6537A1-D6FC-4f65-9D91-7224C49458BB}"/>
                <c:ext xmlns:c16="http://schemas.microsoft.com/office/drawing/2014/chart" uri="{C3380CC4-5D6E-409C-BE32-E72D297353CC}">
                  <c16:uniqueId val="{00000014-4D4C-44EB-9950-4B9ACCC7825C}"/>
                </c:ext>
              </c:extLst>
            </c:dLbl>
            <c:dLbl>
              <c:idx val="11"/>
              <c:delete val="1"/>
              <c:extLst>
                <c:ext xmlns:c15="http://schemas.microsoft.com/office/drawing/2012/chart" uri="{CE6537A1-D6FC-4f65-9D91-7224C49458BB}"/>
                <c:ext xmlns:c16="http://schemas.microsoft.com/office/drawing/2014/chart" uri="{C3380CC4-5D6E-409C-BE32-E72D297353CC}">
                  <c16:uniqueId val="{00000015-4D4C-44EB-9950-4B9ACCC7825C}"/>
                </c:ext>
              </c:extLst>
            </c:dLbl>
            <c:dLbl>
              <c:idx val="12"/>
              <c:delete val="1"/>
              <c:extLst>
                <c:ext xmlns:c15="http://schemas.microsoft.com/office/drawing/2012/chart" uri="{CE6537A1-D6FC-4f65-9D91-7224C49458BB}"/>
                <c:ext xmlns:c16="http://schemas.microsoft.com/office/drawing/2014/chart" uri="{C3380CC4-5D6E-409C-BE32-E72D297353CC}">
                  <c16:uniqueId val="{00000016-4D4C-44EB-9950-4B9ACCC7825C}"/>
                </c:ext>
              </c:extLst>
            </c:dLbl>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2017-1 </c:v>
                </c:pt>
                <c:pt idx="1">
                  <c:v>2</c:v>
                </c:pt>
                <c:pt idx="2">
                  <c:v>3</c:v>
                </c:pt>
                <c:pt idx="3">
                  <c:v>4</c:v>
                </c:pt>
                <c:pt idx="4">
                  <c:v>2018-1 </c:v>
                </c:pt>
                <c:pt idx="5">
                  <c:v>2</c:v>
                </c:pt>
                <c:pt idx="6">
                  <c:v>3</c:v>
                </c:pt>
                <c:pt idx="7">
                  <c:v>4</c:v>
                </c:pt>
                <c:pt idx="8">
                  <c:v>2019-1</c:v>
                </c:pt>
                <c:pt idx="9">
                  <c:v>2 
(p)</c:v>
                </c:pt>
                <c:pt idx="10">
                  <c:v>3 
(p)</c:v>
                </c:pt>
                <c:pt idx="11">
                  <c:v>4 
(p)</c:v>
                </c:pt>
                <c:pt idx="12">
                  <c:v>2020-1 
(p)</c:v>
                </c:pt>
              </c:strCache>
            </c:strRef>
          </c:cat>
          <c:val>
            <c:numRef>
              <c:f>Sheet1!$C$2:$C$14</c:f>
              <c:numCache>
                <c:formatCode>0.0%</c:formatCode>
                <c:ptCount val="13"/>
                <c:pt idx="0">
                  <c:v>6.3936632983947694E-2</c:v>
                </c:pt>
                <c:pt idx="1">
                  <c:v>6.2679675910922272E-2</c:v>
                </c:pt>
                <c:pt idx="2">
                  <c:v>6.0431169729874723E-2</c:v>
                </c:pt>
                <c:pt idx="3">
                  <c:v>6.149159950883698E-2</c:v>
                </c:pt>
                <c:pt idx="4">
                  <c:v>6.5384094590577924E-2</c:v>
                </c:pt>
                <c:pt idx="5">
                  <c:v>6.8941911942389744E-2</c:v>
                </c:pt>
                <c:pt idx="6">
                  <c:v>7.2508645207698175E-2</c:v>
                </c:pt>
                <c:pt idx="7">
                  <c:v>7.3441252968470483E-2</c:v>
                </c:pt>
                <c:pt idx="8">
                  <c:v>7.0497423584307883E-2</c:v>
                </c:pt>
                <c:pt idx="9">
                  <c:v>6.9380262785979641E-2</c:v>
                </c:pt>
                <c:pt idx="10">
                  <c:v>6.8628251732030909E-2</c:v>
                </c:pt>
                <c:pt idx="11">
                  <c:v>5.1523637197240735E-2</c:v>
                </c:pt>
                <c:pt idx="12">
                  <c:v>2.550487305070237E-2</c:v>
                </c:pt>
              </c:numCache>
            </c:numRef>
          </c:val>
          <c:smooth val="1"/>
          <c:extLst>
            <c:ext xmlns:c16="http://schemas.microsoft.com/office/drawing/2014/chart" uri="{C3380CC4-5D6E-409C-BE32-E72D297353CC}">
              <c16:uniqueId val="{00000001-A13C-4E5E-B5F3-031966C02762}"/>
            </c:ext>
          </c:extLst>
        </c:ser>
        <c:ser>
          <c:idx val="2"/>
          <c:order val="2"/>
          <c:tx>
            <c:strRef>
              <c:f>Sheet1!$D$1</c:f>
              <c:strCache>
                <c:ptCount val="1"/>
                <c:pt idx="0">
                  <c:v>LIRA Projections</c:v>
                </c:pt>
              </c:strCache>
            </c:strRef>
          </c:tx>
          <c:spPr>
            <a:ln w="38100">
              <a:solidFill>
                <a:srgbClr val="C14D00"/>
              </a:solidFill>
            </a:ln>
          </c:spPr>
          <c:marker>
            <c:symbol val="triangle"/>
            <c:size val="8"/>
            <c:spPr>
              <a:solidFill>
                <a:srgbClr val="C14D00"/>
              </a:solidFill>
              <a:ln>
                <a:solidFill>
                  <a:srgbClr val="C14D00"/>
                </a:solidFill>
              </a:ln>
            </c:spPr>
          </c:marker>
          <c:dPt>
            <c:idx val="0"/>
            <c:marker>
              <c:symbol val="none"/>
            </c:marker>
            <c:bubble3D val="0"/>
            <c:extLst>
              <c:ext xmlns:c16="http://schemas.microsoft.com/office/drawing/2014/chart" uri="{C3380CC4-5D6E-409C-BE32-E72D297353CC}">
                <c16:uniqueId val="{00000012-4D4C-44EB-9950-4B9ACCC7825C}"/>
              </c:ext>
            </c:extLst>
          </c:dPt>
          <c:dPt>
            <c:idx val="1"/>
            <c:marker>
              <c:symbol val="none"/>
            </c:marker>
            <c:bubble3D val="0"/>
            <c:extLst>
              <c:ext xmlns:c16="http://schemas.microsoft.com/office/drawing/2014/chart" uri="{C3380CC4-5D6E-409C-BE32-E72D297353CC}">
                <c16:uniqueId val="{00000011-4D4C-44EB-9950-4B9ACCC7825C}"/>
              </c:ext>
            </c:extLst>
          </c:dPt>
          <c:dPt>
            <c:idx val="2"/>
            <c:marker>
              <c:symbol val="none"/>
            </c:marker>
            <c:bubble3D val="0"/>
            <c:extLst>
              <c:ext xmlns:c16="http://schemas.microsoft.com/office/drawing/2014/chart" uri="{C3380CC4-5D6E-409C-BE32-E72D297353CC}">
                <c16:uniqueId val="{00000010-4D4C-44EB-9950-4B9ACCC7825C}"/>
              </c:ext>
            </c:extLst>
          </c:dPt>
          <c:dPt>
            <c:idx val="3"/>
            <c:marker>
              <c:symbol val="none"/>
            </c:marker>
            <c:bubble3D val="0"/>
            <c:extLst>
              <c:ext xmlns:c16="http://schemas.microsoft.com/office/drawing/2014/chart" uri="{C3380CC4-5D6E-409C-BE32-E72D297353CC}">
                <c16:uniqueId val="{0000000F-4D4C-44EB-9950-4B9ACCC7825C}"/>
              </c:ext>
            </c:extLst>
          </c:dPt>
          <c:dPt>
            <c:idx val="4"/>
            <c:marker>
              <c:symbol val="none"/>
            </c:marker>
            <c:bubble3D val="0"/>
            <c:extLst>
              <c:ext xmlns:c16="http://schemas.microsoft.com/office/drawing/2014/chart" uri="{C3380CC4-5D6E-409C-BE32-E72D297353CC}">
                <c16:uniqueId val="{0000000E-4D4C-44EB-9950-4B9ACCC7825C}"/>
              </c:ext>
            </c:extLst>
          </c:dPt>
          <c:dPt>
            <c:idx val="5"/>
            <c:marker>
              <c:symbol val="none"/>
            </c:marker>
            <c:bubble3D val="0"/>
            <c:extLst>
              <c:ext xmlns:c16="http://schemas.microsoft.com/office/drawing/2014/chart" uri="{C3380CC4-5D6E-409C-BE32-E72D297353CC}">
                <c16:uniqueId val="{0000000D-4D4C-44EB-9950-4B9ACCC7825C}"/>
              </c:ext>
            </c:extLst>
          </c:dPt>
          <c:dPt>
            <c:idx val="6"/>
            <c:marker>
              <c:symbol val="none"/>
            </c:marker>
            <c:bubble3D val="0"/>
            <c:extLst>
              <c:ext xmlns:c16="http://schemas.microsoft.com/office/drawing/2014/chart" uri="{C3380CC4-5D6E-409C-BE32-E72D297353CC}">
                <c16:uniqueId val="{0000000C-4D4C-44EB-9950-4B9ACCC7825C}"/>
              </c:ext>
            </c:extLst>
          </c:dPt>
          <c:dPt>
            <c:idx val="7"/>
            <c:marker>
              <c:symbol val="none"/>
            </c:marker>
            <c:bubble3D val="0"/>
            <c:extLst>
              <c:ext xmlns:c16="http://schemas.microsoft.com/office/drawing/2014/chart" uri="{C3380CC4-5D6E-409C-BE32-E72D297353CC}">
                <c16:uniqueId val="{0000000B-4D4C-44EB-9950-4B9ACCC7825C}"/>
              </c:ext>
            </c:extLst>
          </c:dPt>
          <c:dPt>
            <c:idx val="8"/>
            <c:marker>
              <c:symbol val="none"/>
            </c:marker>
            <c:bubble3D val="0"/>
            <c:extLst>
              <c:ext xmlns:c16="http://schemas.microsoft.com/office/drawing/2014/chart" uri="{C3380CC4-5D6E-409C-BE32-E72D297353CC}">
                <c16:uniqueId val="{0000000A-4D4C-44EB-9950-4B9ACCC7825C}"/>
              </c:ext>
            </c:extLst>
          </c:dPt>
          <c:dLbls>
            <c:dLbl>
              <c:idx val="0"/>
              <c:delete val="1"/>
              <c:extLst>
                <c:ext xmlns:c15="http://schemas.microsoft.com/office/drawing/2012/chart" uri="{CE6537A1-D6FC-4f65-9D91-7224C49458BB}"/>
                <c:ext xmlns:c16="http://schemas.microsoft.com/office/drawing/2014/chart" uri="{C3380CC4-5D6E-409C-BE32-E72D297353CC}">
                  <c16:uniqueId val="{00000012-4D4C-44EB-9950-4B9ACCC7825C}"/>
                </c:ext>
              </c:extLst>
            </c:dLbl>
            <c:dLbl>
              <c:idx val="1"/>
              <c:delete val="1"/>
              <c:extLst>
                <c:ext xmlns:c15="http://schemas.microsoft.com/office/drawing/2012/chart" uri="{CE6537A1-D6FC-4f65-9D91-7224C49458BB}"/>
                <c:ext xmlns:c16="http://schemas.microsoft.com/office/drawing/2014/chart" uri="{C3380CC4-5D6E-409C-BE32-E72D297353CC}">
                  <c16:uniqueId val="{00000011-4D4C-44EB-9950-4B9ACCC7825C}"/>
                </c:ext>
              </c:extLst>
            </c:dLbl>
            <c:dLbl>
              <c:idx val="2"/>
              <c:delete val="1"/>
              <c:extLst>
                <c:ext xmlns:c15="http://schemas.microsoft.com/office/drawing/2012/chart" uri="{CE6537A1-D6FC-4f65-9D91-7224C49458BB}"/>
                <c:ext xmlns:c16="http://schemas.microsoft.com/office/drawing/2014/chart" uri="{C3380CC4-5D6E-409C-BE32-E72D297353CC}">
                  <c16:uniqueId val="{00000010-4D4C-44EB-9950-4B9ACCC7825C}"/>
                </c:ext>
              </c:extLst>
            </c:dLbl>
            <c:dLbl>
              <c:idx val="3"/>
              <c:delete val="1"/>
              <c:extLst>
                <c:ext xmlns:c15="http://schemas.microsoft.com/office/drawing/2012/chart" uri="{CE6537A1-D6FC-4f65-9D91-7224C49458BB}"/>
                <c:ext xmlns:c16="http://schemas.microsoft.com/office/drawing/2014/chart" uri="{C3380CC4-5D6E-409C-BE32-E72D297353CC}">
                  <c16:uniqueId val="{0000000F-4D4C-44EB-9950-4B9ACCC7825C}"/>
                </c:ext>
              </c:extLst>
            </c:dLbl>
            <c:dLbl>
              <c:idx val="4"/>
              <c:delete val="1"/>
              <c:extLst>
                <c:ext xmlns:c15="http://schemas.microsoft.com/office/drawing/2012/chart" uri="{CE6537A1-D6FC-4f65-9D91-7224C49458BB}"/>
                <c:ext xmlns:c16="http://schemas.microsoft.com/office/drawing/2014/chart" uri="{C3380CC4-5D6E-409C-BE32-E72D297353CC}">
                  <c16:uniqueId val="{0000000E-4D4C-44EB-9950-4B9ACCC7825C}"/>
                </c:ext>
              </c:extLst>
            </c:dLbl>
            <c:dLbl>
              <c:idx val="5"/>
              <c:delete val="1"/>
              <c:extLst>
                <c:ext xmlns:c15="http://schemas.microsoft.com/office/drawing/2012/chart" uri="{CE6537A1-D6FC-4f65-9D91-7224C49458BB}"/>
                <c:ext xmlns:c16="http://schemas.microsoft.com/office/drawing/2014/chart" uri="{C3380CC4-5D6E-409C-BE32-E72D297353CC}">
                  <c16:uniqueId val="{0000000D-4D4C-44EB-9950-4B9ACCC7825C}"/>
                </c:ext>
              </c:extLst>
            </c:dLbl>
            <c:dLbl>
              <c:idx val="6"/>
              <c:delete val="1"/>
              <c:extLst>
                <c:ext xmlns:c15="http://schemas.microsoft.com/office/drawing/2012/chart" uri="{CE6537A1-D6FC-4f65-9D91-7224C49458BB}"/>
                <c:ext xmlns:c16="http://schemas.microsoft.com/office/drawing/2014/chart" uri="{C3380CC4-5D6E-409C-BE32-E72D297353CC}">
                  <c16:uniqueId val="{0000000C-4D4C-44EB-9950-4B9ACCC7825C}"/>
                </c:ext>
              </c:extLst>
            </c:dLbl>
            <c:dLbl>
              <c:idx val="7"/>
              <c:delete val="1"/>
              <c:extLst>
                <c:ext xmlns:c15="http://schemas.microsoft.com/office/drawing/2012/chart" uri="{CE6537A1-D6FC-4f65-9D91-7224C49458BB}"/>
                <c:ext xmlns:c16="http://schemas.microsoft.com/office/drawing/2014/chart" uri="{C3380CC4-5D6E-409C-BE32-E72D297353CC}">
                  <c16:uniqueId val="{0000000B-4D4C-44EB-9950-4B9ACCC7825C}"/>
                </c:ext>
              </c:extLst>
            </c:dLbl>
            <c:dLbl>
              <c:idx val="8"/>
              <c:delete val="1"/>
              <c:extLst>
                <c:ext xmlns:c15="http://schemas.microsoft.com/office/drawing/2012/chart" uri="{CE6537A1-D6FC-4f65-9D91-7224C49458BB}"/>
                <c:ext xmlns:c16="http://schemas.microsoft.com/office/drawing/2014/chart" uri="{C3380CC4-5D6E-409C-BE32-E72D297353CC}">
                  <c16:uniqueId val="{0000000A-4D4C-44EB-9950-4B9ACCC7825C}"/>
                </c:ext>
              </c:extLst>
            </c:dLbl>
            <c:spPr>
              <a:no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2017-1 </c:v>
                </c:pt>
                <c:pt idx="1">
                  <c:v>2</c:v>
                </c:pt>
                <c:pt idx="2">
                  <c:v>3</c:v>
                </c:pt>
                <c:pt idx="3">
                  <c:v>4</c:v>
                </c:pt>
                <c:pt idx="4">
                  <c:v>2018-1 </c:v>
                </c:pt>
                <c:pt idx="5">
                  <c:v>2</c:v>
                </c:pt>
                <c:pt idx="6">
                  <c:v>3</c:v>
                </c:pt>
                <c:pt idx="7">
                  <c:v>4</c:v>
                </c:pt>
                <c:pt idx="8">
                  <c:v>2019-1</c:v>
                </c:pt>
                <c:pt idx="9">
                  <c:v>2 
(p)</c:v>
                </c:pt>
                <c:pt idx="10">
                  <c:v>3 
(p)</c:v>
                </c:pt>
                <c:pt idx="11">
                  <c:v>4 
(p)</c:v>
                </c:pt>
                <c:pt idx="12">
                  <c:v>2020-1 
(p)</c:v>
                </c:pt>
              </c:strCache>
            </c:strRef>
          </c:cat>
          <c:val>
            <c:numRef>
              <c:f>Sheet1!$D$2:$D$14</c:f>
              <c:numCache>
                <c:formatCode>0.0%</c:formatCode>
                <c:ptCount val="13"/>
                <c:pt idx="0">
                  <c:v>6.3936632983947694E-2</c:v>
                </c:pt>
                <c:pt idx="1">
                  <c:v>6.2679675910922272E-2</c:v>
                </c:pt>
                <c:pt idx="2">
                  <c:v>6.0431169729874723E-2</c:v>
                </c:pt>
                <c:pt idx="3">
                  <c:v>6.149159950883698E-2</c:v>
                </c:pt>
                <c:pt idx="4">
                  <c:v>6.5384094590577924E-2</c:v>
                </c:pt>
                <c:pt idx="5">
                  <c:v>6.8941911942389744E-2</c:v>
                </c:pt>
                <c:pt idx="6">
                  <c:v>7.2508645207698175E-2</c:v>
                </c:pt>
                <c:pt idx="7">
                  <c:v>7.3441252968470483E-2</c:v>
                </c:pt>
                <c:pt idx="8">
                  <c:v>7.0497423584307883E-2</c:v>
                </c:pt>
                <c:pt idx="9">
                  <c:v>6.9380262785979641E-2</c:v>
                </c:pt>
                <c:pt idx="10">
                  <c:v>6.8628251732030909E-2</c:v>
                </c:pt>
                <c:pt idx="11">
                  <c:v>5.1523637197240735E-2</c:v>
                </c:pt>
                <c:pt idx="12">
                  <c:v>2.550487305070237E-2</c:v>
                </c:pt>
              </c:numCache>
            </c:numRef>
          </c:val>
          <c:smooth val="1"/>
          <c:extLst>
            <c:ext xmlns:c16="http://schemas.microsoft.com/office/drawing/2014/chart" uri="{C3380CC4-5D6E-409C-BE32-E72D297353CC}">
              <c16:uniqueId val="{00000000-780F-4FE3-AFF6-52DB6F4D6D9C}"/>
            </c:ext>
          </c:extLst>
        </c:ser>
        <c:dLbls>
          <c:showLegendKey val="0"/>
          <c:showVal val="0"/>
          <c:showCatName val="0"/>
          <c:showSerName val="0"/>
          <c:showPercent val="0"/>
          <c:showBubbleSize val="0"/>
        </c:dLbls>
        <c:marker val="1"/>
        <c:smooth val="0"/>
        <c:axId val="-2059034896"/>
        <c:axId val="-2058996624"/>
      </c:lineChart>
      <c:catAx>
        <c:axId val="-2059001504"/>
        <c:scaling>
          <c:orientation val="minMax"/>
        </c:scaling>
        <c:delete val="0"/>
        <c:axPos val="b"/>
        <c:numFmt formatCode="General" sourceLinked="0"/>
        <c:majorTickMark val="out"/>
        <c:minorTickMark val="none"/>
        <c:tickLblPos val="low"/>
        <c:spPr>
          <a:ln>
            <a:solidFill>
              <a:schemeClr val="bg1">
                <a:lumMod val="65000"/>
              </a:schemeClr>
            </a:solidFill>
          </a:ln>
        </c:spPr>
        <c:txPr>
          <a:bodyPr/>
          <a:lstStyle/>
          <a:p>
            <a:pPr>
              <a:defRPr sz="1400" b="0" baseline="0">
                <a:solidFill>
                  <a:schemeClr val="tx1">
                    <a:lumMod val="50000"/>
                  </a:schemeClr>
                </a:solidFill>
              </a:defRPr>
            </a:pPr>
            <a:endParaRPr lang="en-US"/>
          </a:p>
        </c:txPr>
        <c:crossAx val="-2058999456"/>
        <c:crosses val="autoZero"/>
        <c:auto val="0"/>
        <c:lblAlgn val="ctr"/>
        <c:lblOffset val="100"/>
        <c:noMultiLvlLbl val="0"/>
      </c:catAx>
      <c:valAx>
        <c:axId val="-2058999456"/>
        <c:scaling>
          <c:orientation val="minMax"/>
          <c:max val="450"/>
          <c:min val="200"/>
        </c:scaling>
        <c:delete val="0"/>
        <c:axPos val="l"/>
        <c:numFmt formatCode="&quot;$&quot;#,##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01504"/>
        <c:crosses val="autoZero"/>
        <c:crossBetween val="between"/>
        <c:majorUnit val="50"/>
      </c:valAx>
      <c:valAx>
        <c:axId val="-2058996624"/>
        <c:scaling>
          <c:orientation val="minMax"/>
          <c:min val="-0.1"/>
        </c:scaling>
        <c:delete val="0"/>
        <c:axPos val="r"/>
        <c:numFmt formatCode="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34896"/>
        <c:crosses val="max"/>
        <c:crossBetween val="between"/>
        <c:majorUnit val="5.000000000000001E-2"/>
      </c:valAx>
      <c:catAx>
        <c:axId val="-2059034896"/>
        <c:scaling>
          <c:orientation val="minMax"/>
        </c:scaling>
        <c:delete val="1"/>
        <c:axPos val="b"/>
        <c:numFmt formatCode="General" sourceLinked="1"/>
        <c:majorTickMark val="out"/>
        <c:minorTickMark val="none"/>
        <c:tickLblPos val="nextTo"/>
        <c:crossAx val="-2058996624"/>
        <c:crosses val="autoZero"/>
        <c:auto val="1"/>
        <c:lblAlgn val="ctr"/>
        <c:lblOffset val="100"/>
        <c:noMultiLvlLbl val="0"/>
      </c:catAx>
    </c:plotArea>
    <c:legend>
      <c:legendPos val="b"/>
      <c:legendEntry>
        <c:idx val="0"/>
        <c:delete val="1"/>
      </c:legendEntry>
      <c:layout>
        <c:manualLayout>
          <c:xMode val="edge"/>
          <c:yMode val="edge"/>
          <c:x val="2.1221412654189573E-2"/>
          <c:y val="0.94174611055758717"/>
          <c:w val="0.43621018413049728"/>
          <c:h val="5.5445141862520635E-2"/>
        </c:manualLayout>
      </c:layout>
      <c:overlay val="0"/>
      <c:txPr>
        <a:bodyPr/>
        <a:lstStyle/>
        <a:p>
          <a:pPr>
            <a:defRPr sz="1400">
              <a:solidFill>
                <a:schemeClr val="tx1">
                  <a:lumMod val="50000"/>
                </a:schemeClr>
              </a:solidFill>
            </a:defRPr>
          </a:pPr>
          <a:endParaRPr lang="en-US"/>
        </a:p>
      </c:txPr>
    </c:legend>
    <c:plotVisOnly val="1"/>
    <c:dispBlanksAs val="gap"/>
    <c:showDLblsOverMax val="0"/>
  </c:chart>
  <c:txPr>
    <a:bodyPr/>
    <a:lstStyle/>
    <a:p>
      <a:pPr>
        <a:defRPr sz="1800"/>
      </a:pPr>
      <a:endParaRPr lang="en-US"/>
    </a:p>
  </c:txPr>
  <c:externalData r:id="rId2">
    <c:autoUpdate val="0"/>
  </c:externalData>
  <c:userShapes r:id="rId3"/>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106056059681107E-2"/>
          <c:y val="5.128205128205128E-2"/>
          <c:w val="0.85068196633108117"/>
          <c:h val="0.7728937728937737"/>
        </c:manualLayout>
      </c:layout>
      <c:barChart>
        <c:barDir val="col"/>
        <c:grouping val="clustered"/>
        <c:varyColors val="0"/>
        <c:ser>
          <c:idx val="0"/>
          <c:order val="0"/>
          <c:tx>
            <c:strRef>
              <c:f>Sheet1!$B$1</c:f>
              <c:strCache>
                <c:ptCount val="1"/>
                <c:pt idx="0">
                  <c:v>C-50 4QTotal</c:v>
                </c:pt>
              </c:strCache>
            </c:strRef>
          </c:tx>
          <c:spPr>
            <a:solidFill>
              <a:schemeClr val="bg1">
                <a:lumMod val="75000"/>
              </a:schemeClr>
            </a:solidFill>
            <a:ln w="33507">
              <a:noFill/>
            </a:ln>
          </c:spPr>
          <c:invertIfNegative val="0"/>
          <c:dPt>
            <c:idx val="12"/>
            <c:invertIfNegative val="0"/>
            <c:bubble3D val="0"/>
            <c:extLst>
              <c:ext xmlns:c16="http://schemas.microsoft.com/office/drawing/2014/chart" uri="{C3380CC4-5D6E-409C-BE32-E72D297353CC}">
                <c16:uniqueId val="{00000000-E4C2-43C5-AB34-661270EC3502}"/>
              </c:ext>
            </c:extLst>
          </c:dPt>
          <c:dPt>
            <c:idx val="13"/>
            <c:invertIfNegative val="0"/>
            <c:bubble3D val="0"/>
            <c:extLst>
              <c:ext xmlns:c16="http://schemas.microsoft.com/office/drawing/2014/chart" uri="{C3380CC4-5D6E-409C-BE32-E72D297353CC}">
                <c16:uniqueId val="{00000001-E4C2-43C5-AB34-661270EC3502}"/>
              </c:ext>
            </c:extLst>
          </c:dPt>
          <c:dPt>
            <c:idx val="14"/>
            <c:invertIfNegative val="0"/>
            <c:bubble3D val="0"/>
            <c:extLst>
              <c:ext xmlns:c16="http://schemas.microsoft.com/office/drawing/2014/chart" uri="{C3380CC4-5D6E-409C-BE32-E72D297353CC}">
                <c16:uniqueId val="{00000002-E4C2-43C5-AB34-661270EC3502}"/>
              </c:ext>
            </c:extLst>
          </c:dPt>
          <c:dPt>
            <c:idx val="15"/>
            <c:invertIfNegative val="0"/>
            <c:bubble3D val="0"/>
            <c:extLst>
              <c:ext xmlns:c16="http://schemas.microsoft.com/office/drawing/2014/chart" uri="{C3380CC4-5D6E-409C-BE32-E72D297353CC}">
                <c16:uniqueId val="{00000003-E4C2-43C5-AB34-661270EC3502}"/>
              </c:ext>
            </c:extLst>
          </c:dPt>
          <c:dLbls>
            <c:numFmt formatCode="\$#,##0.0_);[Red]\(\$#,##0.0\)" sourceLinked="0"/>
            <c:spPr>
              <a:noFill/>
              <a:ln w="33507">
                <a:noFill/>
              </a:ln>
            </c:spPr>
            <c:txPr>
              <a:bodyPr/>
              <a:lstStyle/>
              <a:p>
                <a:pPr>
                  <a:defRPr sz="900" b="0" i="0" u="none" strike="noStrike" baseline="0">
                    <a:solidFill>
                      <a:srgbClr val="000000"/>
                    </a:solidFill>
                    <a:latin typeface="Arial"/>
                    <a:ea typeface="Arial"/>
                    <a:cs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2005-1</c:v>
                </c:pt>
                <c:pt idx="1">
                  <c:v>2</c:v>
                </c:pt>
                <c:pt idx="2">
                  <c:v>3</c:v>
                </c:pt>
                <c:pt idx="3">
                  <c:v>4</c:v>
                </c:pt>
                <c:pt idx="4">
                  <c:v>2006-1</c:v>
                </c:pt>
                <c:pt idx="5">
                  <c:v>2</c:v>
                </c:pt>
                <c:pt idx="6">
                  <c:v>3</c:v>
                </c:pt>
                <c:pt idx="7">
                  <c:v>4</c:v>
                </c:pt>
                <c:pt idx="8">
                  <c:v>2007-1</c:v>
                </c:pt>
                <c:pt idx="9">
                  <c:v>2</c:v>
                </c:pt>
                <c:pt idx="10">
                  <c:v>3</c:v>
                </c:pt>
                <c:pt idx="11">
                  <c:v>4</c:v>
                </c:pt>
                <c:pt idx="12">
                  <c:v>2008-1</c:v>
                </c:pt>
                <c:pt idx="13">
                  <c:v>2</c:v>
                </c:pt>
                <c:pt idx="14">
                  <c:v>3</c:v>
                </c:pt>
                <c:pt idx="15">
                  <c:v>4</c:v>
                </c:pt>
              </c:strCache>
            </c:strRef>
          </c:cat>
          <c:val>
            <c:numRef>
              <c:f>Sheet1!$B$2:$B$17</c:f>
              <c:numCache>
                <c:formatCode>0.0</c:formatCode>
                <c:ptCount val="16"/>
                <c:pt idx="0">
                  <c:v>148.69999999999999</c:v>
                </c:pt>
                <c:pt idx="1">
                  <c:v>150.80000000000001</c:v>
                </c:pt>
                <c:pt idx="2">
                  <c:v>158</c:v>
                </c:pt>
                <c:pt idx="3">
                  <c:v>166.3</c:v>
                </c:pt>
                <c:pt idx="4">
                  <c:v>170.1</c:v>
                </c:pt>
                <c:pt idx="5">
                  <c:v>178.2</c:v>
                </c:pt>
                <c:pt idx="6">
                  <c:v>181</c:v>
                </c:pt>
                <c:pt idx="7">
                  <c:v>177.7</c:v>
                </c:pt>
                <c:pt idx="8" formatCode="General">
                  <c:v>178.5</c:v>
                </c:pt>
                <c:pt idx="9" formatCode="General">
                  <c:v>177.3</c:v>
                </c:pt>
                <c:pt idx="10" formatCode="General">
                  <c:v>170.7</c:v>
                </c:pt>
                <c:pt idx="11" formatCode="General">
                  <c:v>174.2</c:v>
                </c:pt>
                <c:pt idx="12" formatCode="General">
                  <c:v>175.6</c:v>
                </c:pt>
                <c:pt idx="13" formatCode="General">
                  <c:v>175.6</c:v>
                </c:pt>
                <c:pt idx="14" formatCode="General">
                  <c:v>168.8</c:v>
                </c:pt>
                <c:pt idx="15" formatCode="General">
                  <c:v>165.9</c:v>
                </c:pt>
              </c:numCache>
            </c:numRef>
          </c:val>
          <c:extLst>
            <c:ext xmlns:c16="http://schemas.microsoft.com/office/drawing/2014/chart" uri="{C3380CC4-5D6E-409C-BE32-E72D297353CC}">
              <c16:uniqueId val="{00000004-E4C2-43C5-AB34-661270EC3502}"/>
            </c:ext>
          </c:extLst>
        </c:ser>
        <c:dLbls>
          <c:showLegendKey val="0"/>
          <c:showVal val="0"/>
          <c:showCatName val="0"/>
          <c:showSerName val="0"/>
          <c:showPercent val="0"/>
          <c:showBubbleSize val="0"/>
        </c:dLbls>
        <c:gapWidth val="50"/>
        <c:axId val="330200464"/>
        <c:axId val="330198504"/>
      </c:barChart>
      <c:lineChart>
        <c:grouping val="standard"/>
        <c:varyColors val="0"/>
        <c:ser>
          <c:idx val="1"/>
          <c:order val="1"/>
          <c:tx>
            <c:strRef>
              <c:f>Sheet1!$C$1</c:f>
              <c:strCache>
                <c:ptCount val="1"/>
                <c:pt idx="0">
                  <c:v>C-50 Growth Rate/LIRA</c:v>
                </c:pt>
              </c:strCache>
            </c:strRef>
          </c:tx>
          <c:spPr>
            <a:ln w="33507">
              <a:solidFill>
                <a:srgbClr val="000000"/>
              </a:solidFill>
              <a:prstDash val="solid"/>
            </a:ln>
          </c:spPr>
          <c:marker>
            <c:symbol val="circle"/>
            <c:size val="7"/>
            <c:spPr>
              <a:solidFill>
                <a:srgbClr val="000000"/>
              </a:solidFill>
              <a:ln>
                <a:solidFill>
                  <a:srgbClr val="FFFFFF"/>
                </a:solidFill>
                <a:prstDash val="solid"/>
              </a:ln>
            </c:spPr>
          </c:marker>
          <c:dLbls>
            <c:numFmt formatCode="0.0%" sourceLinked="0"/>
            <c:spPr>
              <a:noFill/>
              <a:ln w="33507">
                <a:noFill/>
              </a:ln>
            </c:spPr>
            <c:txPr>
              <a:bodyPr/>
              <a:lstStyle/>
              <a:p>
                <a:pPr>
                  <a:defRPr sz="1000" b="1" i="0" u="none" strike="noStrike" baseline="0">
                    <a:solidFill>
                      <a:srgbClr val="000000"/>
                    </a:solidFill>
                    <a:latin typeface="Arial"/>
                    <a:ea typeface="Arial"/>
                    <a:cs typeface="Aria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2005-1</c:v>
                </c:pt>
                <c:pt idx="1">
                  <c:v>2</c:v>
                </c:pt>
                <c:pt idx="2">
                  <c:v>3</c:v>
                </c:pt>
                <c:pt idx="3">
                  <c:v>4</c:v>
                </c:pt>
                <c:pt idx="4">
                  <c:v>2006-1</c:v>
                </c:pt>
                <c:pt idx="5">
                  <c:v>2</c:v>
                </c:pt>
                <c:pt idx="6">
                  <c:v>3</c:v>
                </c:pt>
                <c:pt idx="7">
                  <c:v>4</c:v>
                </c:pt>
                <c:pt idx="8">
                  <c:v>2007-1</c:v>
                </c:pt>
                <c:pt idx="9">
                  <c:v>2</c:v>
                </c:pt>
                <c:pt idx="10">
                  <c:v>3</c:v>
                </c:pt>
                <c:pt idx="11">
                  <c:v>4</c:v>
                </c:pt>
                <c:pt idx="12">
                  <c:v>2008-1</c:v>
                </c:pt>
                <c:pt idx="13">
                  <c:v>2</c:v>
                </c:pt>
                <c:pt idx="14">
                  <c:v>3</c:v>
                </c:pt>
                <c:pt idx="15">
                  <c:v>4</c:v>
                </c:pt>
              </c:strCache>
            </c:strRef>
          </c:cat>
          <c:val>
            <c:numRef>
              <c:f>Sheet1!$C$2:$C$17</c:f>
              <c:numCache>
                <c:formatCode>General</c:formatCode>
                <c:ptCount val="16"/>
                <c:pt idx="0">
                  <c:v>0.20369965600000001</c:v>
                </c:pt>
                <c:pt idx="1">
                  <c:v>0.18554448000000001</c:v>
                </c:pt>
                <c:pt idx="2">
                  <c:v>0.185136564</c:v>
                </c:pt>
                <c:pt idx="3">
                  <c:v>0.15939846499999999</c:v>
                </c:pt>
                <c:pt idx="4">
                  <c:v>0.14395340500000001</c:v>
                </c:pt>
                <c:pt idx="5">
                  <c:v>0.181975518</c:v>
                </c:pt>
                <c:pt idx="6">
                  <c:v>0.145777817</c:v>
                </c:pt>
                <c:pt idx="7">
                  <c:v>6.8438207000000001E-2</c:v>
                </c:pt>
                <c:pt idx="8">
                  <c:v>4.9520551000000003E-2</c:v>
                </c:pt>
                <c:pt idx="9">
                  <c:v>-5.3688939999999999E-3</c:v>
                </c:pt>
                <c:pt idx="10">
                  <c:v>-5.7110343000000001E-2</c:v>
                </c:pt>
                <c:pt idx="11">
                  <c:v>-1.9372232E-2</c:v>
                </c:pt>
                <c:pt idx="12">
                  <c:v>-1.650708E-2</c:v>
                </c:pt>
                <c:pt idx="13">
                  <c:v>-9.3165390000000004E-3</c:v>
                </c:pt>
                <c:pt idx="14">
                  <c:v>-1.0823826999999999E-2</c:v>
                </c:pt>
                <c:pt idx="15">
                  <c:v>-4.8033105E-2</c:v>
                </c:pt>
              </c:numCache>
            </c:numRef>
          </c:val>
          <c:smooth val="1"/>
          <c:extLst>
            <c:ext xmlns:c16="http://schemas.microsoft.com/office/drawing/2014/chart" uri="{C3380CC4-5D6E-409C-BE32-E72D297353CC}">
              <c16:uniqueId val="{00000005-E4C2-43C5-AB34-661270EC3502}"/>
            </c:ext>
          </c:extLst>
        </c:ser>
        <c:dLbls>
          <c:showLegendKey val="0"/>
          <c:showVal val="0"/>
          <c:showCatName val="0"/>
          <c:showSerName val="0"/>
          <c:showPercent val="0"/>
          <c:showBubbleSize val="0"/>
        </c:dLbls>
        <c:marker val="1"/>
        <c:smooth val="0"/>
        <c:axId val="330198896"/>
        <c:axId val="330199288"/>
      </c:lineChart>
      <c:catAx>
        <c:axId val="330200464"/>
        <c:scaling>
          <c:orientation val="minMax"/>
        </c:scaling>
        <c:delete val="0"/>
        <c:axPos val="b"/>
        <c:numFmt formatCode="General" sourceLinked="1"/>
        <c:majorTickMark val="out"/>
        <c:minorTickMark val="none"/>
        <c:tickLblPos val="nextTo"/>
        <c:spPr>
          <a:ln w="4188">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330198504"/>
        <c:crossesAt val="50"/>
        <c:auto val="1"/>
        <c:lblAlgn val="ctr"/>
        <c:lblOffset val="100"/>
        <c:tickLblSkip val="1"/>
        <c:tickMarkSkip val="1"/>
        <c:noMultiLvlLbl val="0"/>
      </c:catAx>
      <c:valAx>
        <c:axId val="330198504"/>
        <c:scaling>
          <c:orientation val="minMax"/>
          <c:max val="190"/>
          <c:min val="100"/>
        </c:scaling>
        <c:delete val="0"/>
        <c:axPos val="l"/>
        <c:numFmt formatCode="\$#,##0_);[Red]\(\$#,##0\)" sourceLinked="0"/>
        <c:majorTickMark val="out"/>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330200464"/>
        <c:crosses val="autoZero"/>
        <c:crossBetween val="between"/>
        <c:majorUnit val="10"/>
      </c:valAx>
      <c:catAx>
        <c:axId val="330198896"/>
        <c:scaling>
          <c:orientation val="minMax"/>
        </c:scaling>
        <c:delete val="1"/>
        <c:axPos val="b"/>
        <c:numFmt formatCode="General" sourceLinked="1"/>
        <c:majorTickMark val="out"/>
        <c:minorTickMark val="none"/>
        <c:tickLblPos val="none"/>
        <c:crossAx val="330199288"/>
        <c:crosses val="autoZero"/>
        <c:auto val="1"/>
        <c:lblAlgn val="ctr"/>
        <c:lblOffset val="100"/>
        <c:noMultiLvlLbl val="0"/>
      </c:catAx>
      <c:valAx>
        <c:axId val="330199288"/>
        <c:scaling>
          <c:orientation val="minMax"/>
          <c:max val="0.35000000000000014"/>
          <c:min val="-0.15000000000000002"/>
        </c:scaling>
        <c:delete val="0"/>
        <c:axPos val="r"/>
        <c:numFmt formatCode="0%" sourceLinked="0"/>
        <c:majorTickMark val="out"/>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330198896"/>
        <c:crosses val="max"/>
        <c:crossBetween val="between"/>
        <c:majorUnit val="0.05"/>
        <c:minorUnit val="2.5000000000000001E-2"/>
      </c:valAx>
      <c:spPr>
        <a:noFill/>
        <a:ln w="33507">
          <a:noFill/>
        </a:ln>
      </c:spPr>
    </c:plotArea>
    <c:plotVisOnly val="1"/>
    <c:dispBlanksAs val="gap"/>
    <c:showDLblsOverMax val="0"/>
  </c:chart>
  <c:spPr>
    <a:noFill/>
    <a:ln>
      <a:noFill/>
    </a:ln>
  </c:spPr>
  <c:txPr>
    <a:bodyPr/>
    <a:lstStyle/>
    <a:p>
      <a:pPr>
        <a:defRPr sz="1550" b="1" i="0" u="none" strike="noStrike" baseline="0">
          <a:solidFill>
            <a:srgbClr val="000000"/>
          </a:solidFill>
          <a:latin typeface="Arial"/>
          <a:ea typeface="Arial"/>
          <a:cs typeface="Arial"/>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600">
                <a:solidFill>
                  <a:schemeClr val="tx1">
                    <a:lumMod val="50000"/>
                  </a:schemeClr>
                </a:solidFill>
              </a:defRPr>
            </a:pPr>
            <a:r>
              <a:rPr lang="en-US" sz="1600" b="1" i="0" baseline="0">
                <a:effectLst/>
              </a:rPr>
              <a:t>Homeowner Improvements &amp; Repairs</a:t>
            </a:r>
            <a:endParaRPr lang="en-US" sz="1600" b="1">
              <a:effectLst/>
            </a:endParaRPr>
          </a:p>
          <a:p>
            <a:pPr algn="l">
              <a:defRPr sz="1600">
                <a:solidFill>
                  <a:schemeClr val="tx1">
                    <a:lumMod val="50000"/>
                  </a:schemeClr>
                </a:solidFill>
              </a:defRPr>
            </a:pPr>
            <a:r>
              <a:rPr lang="en-US" sz="1600" b="1" i="0" baseline="0">
                <a:effectLst/>
              </a:rPr>
              <a:t>Four-Quarter Moving Totals</a:t>
            </a:r>
            <a:endParaRPr lang="en-US" sz="1600" b="1">
              <a:effectLst/>
            </a:endParaRPr>
          </a:p>
          <a:p>
            <a:pPr algn="l">
              <a:defRPr sz="1600">
                <a:solidFill>
                  <a:schemeClr val="tx1">
                    <a:lumMod val="50000"/>
                  </a:schemeClr>
                </a:solidFill>
              </a:defRPr>
            </a:pPr>
            <a:r>
              <a:rPr lang="en-US" sz="1600" b="1" i="0" baseline="0">
                <a:effectLst/>
              </a:rPr>
              <a:t>Billions</a:t>
            </a:r>
            <a:endParaRPr lang="en-US" sz="1600" b="1"/>
          </a:p>
        </c:rich>
      </c:tx>
      <c:layout>
        <c:manualLayout>
          <c:xMode val="edge"/>
          <c:yMode val="edge"/>
          <c:x val="7.4608406587112382E-3"/>
          <c:y val="1.6825177354371133E-2"/>
        </c:manualLayout>
      </c:layout>
      <c:overlay val="0"/>
    </c:title>
    <c:autoTitleDeleted val="0"/>
    <c:plotArea>
      <c:layout>
        <c:manualLayout>
          <c:layoutTarget val="inner"/>
          <c:xMode val="edge"/>
          <c:yMode val="edge"/>
          <c:x val="5.9395367234324918E-2"/>
          <c:y val="0.2328669425957029"/>
          <c:w val="0.87716786156602777"/>
          <c:h val="0.56106195845400819"/>
        </c:manualLayout>
      </c:layout>
      <c:barChart>
        <c:barDir val="col"/>
        <c:grouping val="clustered"/>
        <c:varyColors val="0"/>
        <c:ser>
          <c:idx val="0"/>
          <c:order val="0"/>
          <c:tx>
            <c:strRef>
              <c:f>Sheet1!$B$1</c:f>
              <c:strCache>
                <c:ptCount val="1"/>
                <c:pt idx="0">
                  <c:v>JCHS1</c:v>
                </c:pt>
              </c:strCache>
            </c:strRef>
          </c:tx>
          <c:spPr>
            <a:solidFill>
              <a:schemeClr val="accent3"/>
            </a:solidFill>
          </c:spPr>
          <c:invertIfNegative val="0"/>
          <c:dPt>
            <c:idx val="6"/>
            <c:invertIfNegative val="0"/>
            <c:bubble3D val="0"/>
            <c:spPr>
              <a:solidFill>
                <a:srgbClr val="508DA6"/>
              </a:solidFill>
            </c:spPr>
            <c:extLst>
              <c:ext xmlns:c16="http://schemas.microsoft.com/office/drawing/2014/chart" uri="{C3380CC4-5D6E-409C-BE32-E72D297353CC}">
                <c16:uniqueId val="{00000001-8A47-4CC6-B276-E5516EB907B9}"/>
              </c:ext>
            </c:extLst>
          </c:dPt>
          <c:dPt>
            <c:idx val="7"/>
            <c:invertIfNegative val="0"/>
            <c:bubble3D val="0"/>
            <c:spPr>
              <a:solidFill>
                <a:srgbClr val="508DA6">
                  <a:lumMod val="60000"/>
                  <a:lumOff val="40000"/>
                </a:srgbClr>
              </a:solidFill>
            </c:spPr>
            <c:extLst>
              <c:ext xmlns:c16="http://schemas.microsoft.com/office/drawing/2014/chart" uri="{C3380CC4-5D6E-409C-BE32-E72D297353CC}">
                <c16:uniqueId val="{00000003-8A47-4CC6-B276-E5516EB907B9}"/>
              </c:ext>
            </c:extLst>
          </c:dPt>
          <c:dPt>
            <c:idx val="8"/>
            <c:invertIfNegative val="0"/>
            <c:bubble3D val="0"/>
            <c:spPr>
              <a:solidFill>
                <a:srgbClr val="508DA6">
                  <a:lumMod val="60000"/>
                  <a:lumOff val="40000"/>
                </a:srgbClr>
              </a:solidFill>
            </c:spPr>
            <c:extLst>
              <c:ext xmlns:c16="http://schemas.microsoft.com/office/drawing/2014/chart" uri="{C3380CC4-5D6E-409C-BE32-E72D297353CC}">
                <c16:uniqueId val="{00000005-8A47-4CC6-B276-E5516EB907B9}"/>
              </c:ext>
            </c:extLst>
          </c:dPt>
          <c:dPt>
            <c:idx val="9"/>
            <c:invertIfNegative val="0"/>
            <c:bubble3D val="0"/>
            <c:spPr>
              <a:solidFill>
                <a:srgbClr val="508DA6">
                  <a:lumMod val="60000"/>
                  <a:lumOff val="40000"/>
                </a:srgbClr>
              </a:solidFill>
            </c:spPr>
            <c:extLst>
              <c:ext xmlns:c16="http://schemas.microsoft.com/office/drawing/2014/chart" uri="{C3380CC4-5D6E-409C-BE32-E72D297353CC}">
                <c16:uniqueId val="{00000006-4D4C-44EB-9950-4B9ACCC7825C}"/>
              </c:ext>
            </c:extLst>
          </c:dPt>
          <c:dPt>
            <c:idx val="10"/>
            <c:invertIfNegative val="0"/>
            <c:bubble3D val="0"/>
            <c:spPr>
              <a:solidFill>
                <a:srgbClr val="508DA6">
                  <a:lumMod val="60000"/>
                  <a:lumOff val="40000"/>
                </a:srgbClr>
              </a:solidFill>
            </c:spPr>
            <c:extLst>
              <c:ext xmlns:c16="http://schemas.microsoft.com/office/drawing/2014/chart" uri="{C3380CC4-5D6E-409C-BE32-E72D297353CC}">
                <c16:uniqueId val="{00000007-4D4C-44EB-9950-4B9ACCC7825C}"/>
              </c:ext>
            </c:extLst>
          </c:dPt>
          <c:dLbls>
            <c:numFmt formatCode="#,##0" sourceLinked="0"/>
            <c:spPr>
              <a:noFill/>
              <a:ln>
                <a:noFill/>
              </a:ln>
              <a:effectLst/>
            </c:spPr>
            <c:txPr>
              <a:bodyPr/>
              <a:lstStyle/>
              <a:p>
                <a:pPr>
                  <a:defRPr sz="1400" b="0">
                    <a:solidFill>
                      <a:schemeClr val="tx1">
                        <a:lumMod val="50000"/>
                      </a:schemeClr>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4</c:v>
                </c:pt>
                <c:pt idx="1">
                  <c:v>2018-1 </c:v>
                </c:pt>
                <c:pt idx="2">
                  <c:v>2</c:v>
                </c:pt>
                <c:pt idx="3">
                  <c:v>3</c:v>
                </c:pt>
                <c:pt idx="4">
                  <c:v>4</c:v>
                </c:pt>
                <c:pt idx="5">
                  <c:v>2019-1</c:v>
                </c:pt>
                <c:pt idx="6">
                  <c:v>2</c:v>
                </c:pt>
                <c:pt idx="7">
                  <c:v>3 
(p)</c:v>
                </c:pt>
                <c:pt idx="8">
                  <c:v>4 
(p)</c:v>
                </c:pt>
                <c:pt idx="9">
                  <c:v>2020-1 
(p)</c:v>
                </c:pt>
                <c:pt idx="10">
                  <c:v>2
(p)</c:v>
                </c:pt>
              </c:strCache>
            </c:strRef>
          </c:cat>
          <c:val>
            <c:numRef>
              <c:f>Sheet1!$B$2:$B$12</c:f>
              <c:numCache>
                <c:formatCode>"$"#,##0.0</c:formatCode>
                <c:ptCount val="11"/>
                <c:pt idx="0">
                  <c:v>292.41402626210601</c:v>
                </c:pt>
                <c:pt idx="1">
                  <c:v>295.74252661534763</c:v>
                </c:pt>
                <c:pt idx="2">
                  <c:v>301.45885561957618</c:v>
                </c:pt>
                <c:pt idx="3">
                  <c:v>308.13806470844639</c:v>
                </c:pt>
                <c:pt idx="4">
                  <c:v>313.35512660771161</c:v>
                </c:pt>
                <c:pt idx="5">
                  <c:v>316.4041344182458</c:v>
                </c:pt>
                <c:pt idx="6">
                  <c:v>321.90624942914678</c:v>
                </c:pt>
                <c:pt idx="7">
                  <c:v>327.532657578917</c:v>
                </c:pt>
                <c:pt idx="8">
                  <c:v>330.66163657105096</c:v>
                </c:pt>
                <c:pt idx="9">
                  <c:v>325.81533128115018</c:v>
                </c:pt>
                <c:pt idx="10">
                  <c:v>323.15501343508015</c:v>
                </c:pt>
              </c:numCache>
            </c:numRef>
          </c:val>
          <c:extLst>
            <c:ext xmlns:c16="http://schemas.microsoft.com/office/drawing/2014/chart" uri="{C3380CC4-5D6E-409C-BE32-E72D297353CC}">
              <c16:uniqueId val="{00000000-A13C-4E5E-B5F3-031966C02762}"/>
            </c:ext>
          </c:extLst>
        </c:ser>
        <c:dLbls>
          <c:showLegendKey val="0"/>
          <c:showVal val="0"/>
          <c:showCatName val="0"/>
          <c:showSerName val="0"/>
          <c:showPercent val="0"/>
          <c:showBubbleSize val="0"/>
        </c:dLbls>
        <c:gapWidth val="100"/>
        <c:axId val="-2059001504"/>
        <c:axId val="-2058999456"/>
      </c:barChart>
      <c:lineChart>
        <c:grouping val="standard"/>
        <c:varyColors val="0"/>
        <c:ser>
          <c:idx val="1"/>
          <c:order val="1"/>
          <c:tx>
            <c:strRef>
              <c:f>Sheet1!$C$1</c:f>
              <c:strCache>
                <c:ptCount val="1"/>
                <c:pt idx="0">
                  <c:v>Historical Estimates</c:v>
                </c:pt>
              </c:strCache>
            </c:strRef>
          </c:tx>
          <c:spPr>
            <a:ln w="38100"/>
          </c:spPr>
          <c:marker>
            <c:symbol val="circle"/>
            <c:size val="9"/>
          </c:marker>
          <c:dPt>
            <c:idx val="6"/>
            <c:bubble3D val="0"/>
            <c:extLst>
              <c:ext xmlns:c16="http://schemas.microsoft.com/office/drawing/2014/chart" uri="{C3380CC4-5D6E-409C-BE32-E72D297353CC}">
                <c16:uniqueId val="{0000000A-8A47-4CC6-B276-E5516EB907B9}"/>
              </c:ext>
            </c:extLst>
          </c:dPt>
          <c:dPt>
            <c:idx val="7"/>
            <c:marker>
              <c:symbol val="none"/>
            </c:marker>
            <c:bubble3D val="0"/>
            <c:extLst>
              <c:ext xmlns:c16="http://schemas.microsoft.com/office/drawing/2014/chart" uri="{C3380CC4-5D6E-409C-BE32-E72D297353CC}">
                <c16:uniqueId val="{0000000B-8A47-4CC6-B276-E5516EB907B9}"/>
              </c:ext>
            </c:extLst>
          </c:dPt>
          <c:dPt>
            <c:idx val="8"/>
            <c:marker>
              <c:symbol val="none"/>
            </c:marker>
            <c:bubble3D val="0"/>
            <c:extLst>
              <c:ext xmlns:c16="http://schemas.microsoft.com/office/drawing/2014/chart" uri="{C3380CC4-5D6E-409C-BE32-E72D297353CC}">
                <c16:uniqueId val="{0000000C-8A47-4CC6-B276-E5516EB907B9}"/>
              </c:ext>
            </c:extLst>
          </c:dPt>
          <c:dPt>
            <c:idx val="9"/>
            <c:marker>
              <c:symbol val="none"/>
            </c:marker>
            <c:bubble3D val="0"/>
            <c:extLst>
              <c:ext xmlns:c16="http://schemas.microsoft.com/office/drawing/2014/chart" uri="{C3380CC4-5D6E-409C-BE32-E72D297353CC}">
                <c16:uniqueId val="{00000013-4D4C-44EB-9950-4B9ACCC7825C}"/>
              </c:ext>
            </c:extLst>
          </c:dPt>
          <c:dPt>
            <c:idx val="10"/>
            <c:marker>
              <c:symbol val="none"/>
            </c:marker>
            <c:bubble3D val="0"/>
            <c:extLst>
              <c:ext xmlns:c16="http://schemas.microsoft.com/office/drawing/2014/chart" uri="{C3380CC4-5D6E-409C-BE32-E72D297353CC}">
                <c16:uniqueId val="{00000014-4D4C-44EB-9950-4B9ACCC7825C}"/>
              </c:ext>
            </c:extLst>
          </c:dPt>
          <c:dLbls>
            <c:dLbl>
              <c:idx val="7"/>
              <c:delete val="1"/>
              <c:extLst>
                <c:ext xmlns:c15="http://schemas.microsoft.com/office/drawing/2012/chart" uri="{CE6537A1-D6FC-4f65-9D91-7224C49458BB}"/>
                <c:ext xmlns:c16="http://schemas.microsoft.com/office/drawing/2014/chart" uri="{C3380CC4-5D6E-409C-BE32-E72D297353CC}">
                  <c16:uniqueId val="{0000000B-8A47-4CC6-B276-E5516EB907B9}"/>
                </c:ext>
              </c:extLst>
            </c:dLbl>
            <c:dLbl>
              <c:idx val="8"/>
              <c:delete val="1"/>
              <c:extLst>
                <c:ext xmlns:c15="http://schemas.microsoft.com/office/drawing/2012/chart" uri="{CE6537A1-D6FC-4f65-9D91-7224C49458BB}"/>
                <c:ext xmlns:c16="http://schemas.microsoft.com/office/drawing/2014/chart" uri="{C3380CC4-5D6E-409C-BE32-E72D297353CC}">
                  <c16:uniqueId val="{0000000C-8A47-4CC6-B276-E5516EB907B9}"/>
                </c:ext>
              </c:extLst>
            </c:dLbl>
            <c:dLbl>
              <c:idx val="9"/>
              <c:delete val="1"/>
              <c:extLst>
                <c:ext xmlns:c15="http://schemas.microsoft.com/office/drawing/2012/chart" uri="{CE6537A1-D6FC-4f65-9D91-7224C49458BB}"/>
                <c:ext xmlns:c16="http://schemas.microsoft.com/office/drawing/2014/chart" uri="{C3380CC4-5D6E-409C-BE32-E72D297353CC}">
                  <c16:uniqueId val="{00000013-4D4C-44EB-9950-4B9ACCC7825C}"/>
                </c:ext>
              </c:extLst>
            </c:dLbl>
            <c:dLbl>
              <c:idx val="10"/>
              <c:delete val="1"/>
              <c:extLst>
                <c:ext xmlns:c15="http://schemas.microsoft.com/office/drawing/2012/chart" uri="{CE6537A1-D6FC-4f65-9D91-7224C49458BB}"/>
                <c:ext xmlns:c16="http://schemas.microsoft.com/office/drawing/2014/chart" uri="{C3380CC4-5D6E-409C-BE32-E72D297353CC}">
                  <c16:uniqueId val="{00000014-4D4C-44EB-9950-4B9ACCC7825C}"/>
                </c:ext>
              </c:extLst>
            </c:dLbl>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Sheet1!$A$2:$A$12</c:f>
              <c:strCache>
                <c:ptCount val="11"/>
                <c:pt idx="0">
                  <c:v>4</c:v>
                </c:pt>
                <c:pt idx="1">
                  <c:v>2018-1 </c:v>
                </c:pt>
                <c:pt idx="2">
                  <c:v>2</c:v>
                </c:pt>
                <c:pt idx="3">
                  <c:v>3</c:v>
                </c:pt>
                <c:pt idx="4">
                  <c:v>4</c:v>
                </c:pt>
                <c:pt idx="5">
                  <c:v>2019-1</c:v>
                </c:pt>
                <c:pt idx="6">
                  <c:v>2</c:v>
                </c:pt>
                <c:pt idx="7">
                  <c:v>3 
(p)</c:v>
                </c:pt>
                <c:pt idx="8">
                  <c:v>4 
(p)</c:v>
                </c:pt>
                <c:pt idx="9">
                  <c:v>2020-1 
(p)</c:v>
                </c:pt>
                <c:pt idx="10">
                  <c:v>2
(p)</c:v>
                </c:pt>
              </c:strCache>
            </c:strRef>
          </c:cat>
          <c:val>
            <c:numRef>
              <c:f>Sheet1!$C$2:$C$12</c:f>
              <c:numCache>
                <c:formatCode>0.0%</c:formatCode>
                <c:ptCount val="11"/>
                <c:pt idx="0">
                  <c:v>6.0951362808245868E-2</c:v>
                </c:pt>
                <c:pt idx="1">
                  <c:v>6.0503556457954133E-2</c:v>
                </c:pt>
                <c:pt idx="2">
                  <c:v>6.3373524121888458E-2</c:v>
                </c:pt>
                <c:pt idx="3">
                  <c:v>6.8522943499937039E-2</c:v>
                </c:pt>
                <c:pt idx="4">
                  <c:v>7.1614554928480123E-2</c:v>
                </c:pt>
                <c:pt idx="5">
                  <c:v>6.9863499305838239E-2</c:v>
                </c:pt>
                <c:pt idx="6">
                  <c:v>6.7828141148966736E-2</c:v>
                </c:pt>
                <c:pt idx="7">
                  <c:v>6.2941243201554364E-2</c:v>
                </c:pt>
                <c:pt idx="8">
                  <c:v>5.5229701044608559E-2</c:v>
                </c:pt>
                <c:pt idx="9">
                  <c:v>2.9744228469732903E-2</c:v>
                </c:pt>
                <c:pt idx="10">
                  <c:v>3.8792785419601294E-3</c:v>
                </c:pt>
              </c:numCache>
            </c:numRef>
          </c:val>
          <c:smooth val="1"/>
          <c:extLst>
            <c:ext xmlns:c16="http://schemas.microsoft.com/office/drawing/2014/chart" uri="{C3380CC4-5D6E-409C-BE32-E72D297353CC}">
              <c16:uniqueId val="{00000001-A13C-4E5E-B5F3-031966C02762}"/>
            </c:ext>
          </c:extLst>
        </c:ser>
        <c:ser>
          <c:idx val="2"/>
          <c:order val="2"/>
          <c:tx>
            <c:strRef>
              <c:f>Sheet1!$D$1</c:f>
              <c:strCache>
                <c:ptCount val="1"/>
                <c:pt idx="0">
                  <c:v>LIRA Projections</c:v>
                </c:pt>
              </c:strCache>
            </c:strRef>
          </c:tx>
          <c:spPr>
            <a:ln w="38100">
              <a:solidFill>
                <a:srgbClr val="C14D00"/>
              </a:solidFill>
            </a:ln>
          </c:spPr>
          <c:marker>
            <c:symbol val="triangle"/>
            <c:size val="8"/>
            <c:spPr>
              <a:solidFill>
                <a:srgbClr val="C14D00"/>
              </a:solidFill>
              <a:ln>
                <a:solidFill>
                  <a:srgbClr val="C14D00"/>
                </a:solidFill>
              </a:ln>
            </c:spPr>
          </c:marker>
          <c:dPt>
            <c:idx val="0"/>
            <c:marker>
              <c:symbol val="none"/>
            </c:marker>
            <c:bubble3D val="0"/>
            <c:extLst>
              <c:ext xmlns:c16="http://schemas.microsoft.com/office/drawing/2014/chart" uri="{C3380CC4-5D6E-409C-BE32-E72D297353CC}">
                <c16:uniqueId val="{00000012-4D4C-44EB-9950-4B9ACCC7825C}"/>
              </c:ext>
            </c:extLst>
          </c:dPt>
          <c:dPt>
            <c:idx val="1"/>
            <c:marker>
              <c:symbol val="none"/>
            </c:marker>
            <c:bubble3D val="0"/>
            <c:extLst>
              <c:ext xmlns:c16="http://schemas.microsoft.com/office/drawing/2014/chart" uri="{C3380CC4-5D6E-409C-BE32-E72D297353CC}">
                <c16:uniqueId val="{00000011-4D4C-44EB-9950-4B9ACCC7825C}"/>
              </c:ext>
            </c:extLst>
          </c:dPt>
          <c:dPt>
            <c:idx val="2"/>
            <c:marker>
              <c:symbol val="none"/>
            </c:marker>
            <c:bubble3D val="0"/>
            <c:extLst>
              <c:ext xmlns:c16="http://schemas.microsoft.com/office/drawing/2014/chart" uri="{C3380CC4-5D6E-409C-BE32-E72D297353CC}">
                <c16:uniqueId val="{00000010-4D4C-44EB-9950-4B9ACCC7825C}"/>
              </c:ext>
            </c:extLst>
          </c:dPt>
          <c:dPt>
            <c:idx val="3"/>
            <c:marker>
              <c:symbol val="none"/>
            </c:marker>
            <c:bubble3D val="0"/>
            <c:extLst>
              <c:ext xmlns:c16="http://schemas.microsoft.com/office/drawing/2014/chart" uri="{C3380CC4-5D6E-409C-BE32-E72D297353CC}">
                <c16:uniqueId val="{0000000F-4D4C-44EB-9950-4B9ACCC7825C}"/>
              </c:ext>
            </c:extLst>
          </c:dPt>
          <c:dPt>
            <c:idx val="4"/>
            <c:marker>
              <c:symbol val="none"/>
            </c:marker>
            <c:bubble3D val="0"/>
            <c:extLst>
              <c:ext xmlns:c16="http://schemas.microsoft.com/office/drawing/2014/chart" uri="{C3380CC4-5D6E-409C-BE32-E72D297353CC}">
                <c16:uniqueId val="{0000000E-4D4C-44EB-9950-4B9ACCC7825C}"/>
              </c:ext>
            </c:extLst>
          </c:dPt>
          <c:dPt>
            <c:idx val="5"/>
            <c:marker>
              <c:symbol val="none"/>
            </c:marker>
            <c:bubble3D val="0"/>
            <c:extLst>
              <c:ext xmlns:c16="http://schemas.microsoft.com/office/drawing/2014/chart" uri="{C3380CC4-5D6E-409C-BE32-E72D297353CC}">
                <c16:uniqueId val="{0000000D-4D4C-44EB-9950-4B9ACCC7825C}"/>
              </c:ext>
            </c:extLst>
          </c:dPt>
          <c:dPt>
            <c:idx val="6"/>
            <c:marker>
              <c:symbol val="none"/>
            </c:marker>
            <c:bubble3D val="0"/>
            <c:extLst>
              <c:ext xmlns:c16="http://schemas.microsoft.com/office/drawing/2014/chart" uri="{C3380CC4-5D6E-409C-BE32-E72D297353CC}">
                <c16:uniqueId val="{0000000C-4D4C-44EB-9950-4B9ACCC7825C}"/>
              </c:ext>
            </c:extLst>
          </c:dPt>
          <c:dLbls>
            <c:dLbl>
              <c:idx val="0"/>
              <c:delete val="1"/>
              <c:extLst>
                <c:ext xmlns:c15="http://schemas.microsoft.com/office/drawing/2012/chart" uri="{CE6537A1-D6FC-4f65-9D91-7224C49458BB}"/>
                <c:ext xmlns:c16="http://schemas.microsoft.com/office/drawing/2014/chart" uri="{C3380CC4-5D6E-409C-BE32-E72D297353CC}">
                  <c16:uniqueId val="{00000012-4D4C-44EB-9950-4B9ACCC7825C}"/>
                </c:ext>
              </c:extLst>
            </c:dLbl>
            <c:dLbl>
              <c:idx val="1"/>
              <c:delete val="1"/>
              <c:extLst>
                <c:ext xmlns:c15="http://schemas.microsoft.com/office/drawing/2012/chart" uri="{CE6537A1-D6FC-4f65-9D91-7224C49458BB}"/>
                <c:ext xmlns:c16="http://schemas.microsoft.com/office/drawing/2014/chart" uri="{C3380CC4-5D6E-409C-BE32-E72D297353CC}">
                  <c16:uniqueId val="{00000011-4D4C-44EB-9950-4B9ACCC7825C}"/>
                </c:ext>
              </c:extLst>
            </c:dLbl>
            <c:dLbl>
              <c:idx val="2"/>
              <c:delete val="1"/>
              <c:extLst>
                <c:ext xmlns:c15="http://schemas.microsoft.com/office/drawing/2012/chart" uri="{CE6537A1-D6FC-4f65-9D91-7224C49458BB}"/>
                <c:ext xmlns:c16="http://schemas.microsoft.com/office/drawing/2014/chart" uri="{C3380CC4-5D6E-409C-BE32-E72D297353CC}">
                  <c16:uniqueId val="{00000010-4D4C-44EB-9950-4B9ACCC7825C}"/>
                </c:ext>
              </c:extLst>
            </c:dLbl>
            <c:dLbl>
              <c:idx val="3"/>
              <c:delete val="1"/>
              <c:extLst>
                <c:ext xmlns:c15="http://schemas.microsoft.com/office/drawing/2012/chart" uri="{CE6537A1-D6FC-4f65-9D91-7224C49458BB}"/>
                <c:ext xmlns:c16="http://schemas.microsoft.com/office/drawing/2014/chart" uri="{C3380CC4-5D6E-409C-BE32-E72D297353CC}">
                  <c16:uniqueId val="{0000000F-4D4C-44EB-9950-4B9ACCC7825C}"/>
                </c:ext>
              </c:extLst>
            </c:dLbl>
            <c:dLbl>
              <c:idx val="4"/>
              <c:delete val="1"/>
              <c:extLst>
                <c:ext xmlns:c15="http://schemas.microsoft.com/office/drawing/2012/chart" uri="{CE6537A1-D6FC-4f65-9D91-7224C49458BB}"/>
                <c:ext xmlns:c16="http://schemas.microsoft.com/office/drawing/2014/chart" uri="{C3380CC4-5D6E-409C-BE32-E72D297353CC}">
                  <c16:uniqueId val="{0000000E-4D4C-44EB-9950-4B9ACCC7825C}"/>
                </c:ext>
              </c:extLst>
            </c:dLbl>
            <c:dLbl>
              <c:idx val="5"/>
              <c:delete val="1"/>
              <c:extLst>
                <c:ext xmlns:c15="http://schemas.microsoft.com/office/drawing/2012/chart" uri="{CE6537A1-D6FC-4f65-9D91-7224C49458BB}"/>
                <c:ext xmlns:c16="http://schemas.microsoft.com/office/drawing/2014/chart" uri="{C3380CC4-5D6E-409C-BE32-E72D297353CC}">
                  <c16:uniqueId val="{0000000D-4D4C-44EB-9950-4B9ACCC7825C}"/>
                </c:ext>
              </c:extLst>
            </c:dLbl>
            <c:dLbl>
              <c:idx val="6"/>
              <c:delete val="1"/>
              <c:extLst>
                <c:ext xmlns:c15="http://schemas.microsoft.com/office/drawing/2012/chart" uri="{CE6537A1-D6FC-4f65-9D91-7224C49458BB}"/>
                <c:ext xmlns:c16="http://schemas.microsoft.com/office/drawing/2014/chart" uri="{C3380CC4-5D6E-409C-BE32-E72D297353CC}">
                  <c16:uniqueId val="{0000000C-4D4C-44EB-9950-4B9ACCC7825C}"/>
                </c:ext>
              </c:extLst>
            </c:dLbl>
            <c:spPr>
              <a:no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Sheet1!$A$2:$A$12</c:f>
              <c:strCache>
                <c:ptCount val="11"/>
                <c:pt idx="0">
                  <c:v>4</c:v>
                </c:pt>
                <c:pt idx="1">
                  <c:v>2018-1 </c:v>
                </c:pt>
                <c:pt idx="2">
                  <c:v>2</c:v>
                </c:pt>
                <c:pt idx="3">
                  <c:v>3</c:v>
                </c:pt>
                <c:pt idx="4">
                  <c:v>4</c:v>
                </c:pt>
                <c:pt idx="5">
                  <c:v>2019-1</c:v>
                </c:pt>
                <c:pt idx="6">
                  <c:v>2</c:v>
                </c:pt>
                <c:pt idx="7">
                  <c:v>3 
(p)</c:v>
                </c:pt>
                <c:pt idx="8">
                  <c:v>4 
(p)</c:v>
                </c:pt>
                <c:pt idx="9">
                  <c:v>2020-1 
(p)</c:v>
                </c:pt>
                <c:pt idx="10">
                  <c:v>2
(p)</c:v>
                </c:pt>
              </c:strCache>
            </c:strRef>
          </c:cat>
          <c:val>
            <c:numRef>
              <c:f>Sheet1!$D$2:$D$12</c:f>
              <c:numCache>
                <c:formatCode>0.0%</c:formatCode>
                <c:ptCount val="11"/>
                <c:pt idx="0">
                  <c:v>6.0951362808245868E-2</c:v>
                </c:pt>
                <c:pt idx="1">
                  <c:v>6.0503556457954133E-2</c:v>
                </c:pt>
                <c:pt idx="2">
                  <c:v>6.3373524121888458E-2</c:v>
                </c:pt>
                <c:pt idx="3">
                  <c:v>6.8522943499937039E-2</c:v>
                </c:pt>
                <c:pt idx="4">
                  <c:v>7.1614554928480123E-2</c:v>
                </c:pt>
                <c:pt idx="5">
                  <c:v>6.9863499305838239E-2</c:v>
                </c:pt>
                <c:pt idx="6">
                  <c:v>6.7828141148966736E-2</c:v>
                </c:pt>
                <c:pt idx="7">
                  <c:v>6.2941243201554364E-2</c:v>
                </c:pt>
                <c:pt idx="8">
                  <c:v>5.5229701044608559E-2</c:v>
                </c:pt>
                <c:pt idx="9">
                  <c:v>2.9744228469732903E-2</c:v>
                </c:pt>
                <c:pt idx="10">
                  <c:v>3.8792785419601294E-3</c:v>
                </c:pt>
              </c:numCache>
            </c:numRef>
          </c:val>
          <c:smooth val="1"/>
          <c:extLst>
            <c:ext xmlns:c16="http://schemas.microsoft.com/office/drawing/2014/chart" uri="{C3380CC4-5D6E-409C-BE32-E72D297353CC}">
              <c16:uniqueId val="{00000000-780F-4FE3-AFF6-52DB6F4D6D9C}"/>
            </c:ext>
          </c:extLst>
        </c:ser>
        <c:dLbls>
          <c:showLegendKey val="0"/>
          <c:showVal val="0"/>
          <c:showCatName val="0"/>
          <c:showSerName val="0"/>
          <c:showPercent val="0"/>
          <c:showBubbleSize val="0"/>
        </c:dLbls>
        <c:marker val="1"/>
        <c:smooth val="0"/>
        <c:axId val="-2059034896"/>
        <c:axId val="-2058996624"/>
      </c:lineChart>
      <c:catAx>
        <c:axId val="-2059001504"/>
        <c:scaling>
          <c:orientation val="minMax"/>
        </c:scaling>
        <c:delete val="0"/>
        <c:axPos val="b"/>
        <c:numFmt formatCode="General" sourceLinked="0"/>
        <c:majorTickMark val="out"/>
        <c:minorTickMark val="none"/>
        <c:tickLblPos val="low"/>
        <c:spPr>
          <a:ln>
            <a:solidFill>
              <a:schemeClr val="bg1">
                <a:lumMod val="65000"/>
              </a:schemeClr>
            </a:solidFill>
          </a:ln>
        </c:spPr>
        <c:txPr>
          <a:bodyPr/>
          <a:lstStyle/>
          <a:p>
            <a:pPr>
              <a:defRPr sz="1400" b="0" baseline="0">
                <a:solidFill>
                  <a:schemeClr val="tx1">
                    <a:lumMod val="50000"/>
                  </a:schemeClr>
                </a:solidFill>
              </a:defRPr>
            </a:pPr>
            <a:endParaRPr lang="en-US"/>
          </a:p>
        </c:txPr>
        <c:crossAx val="-2058999456"/>
        <c:crosses val="autoZero"/>
        <c:auto val="0"/>
        <c:lblAlgn val="ctr"/>
        <c:lblOffset val="100"/>
        <c:noMultiLvlLbl val="0"/>
      </c:catAx>
      <c:valAx>
        <c:axId val="-2058999456"/>
        <c:scaling>
          <c:orientation val="minMax"/>
          <c:max val="450"/>
          <c:min val="200"/>
        </c:scaling>
        <c:delete val="0"/>
        <c:axPos val="l"/>
        <c:numFmt formatCode="&quot;$&quot;#,##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01504"/>
        <c:crosses val="autoZero"/>
        <c:crossBetween val="between"/>
        <c:majorUnit val="50"/>
      </c:valAx>
      <c:valAx>
        <c:axId val="-2058996624"/>
        <c:scaling>
          <c:orientation val="minMax"/>
          <c:min val="-0.1"/>
        </c:scaling>
        <c:delete val="0"/>
        <c:axPos val="r"/>
        <c:numFmt formatCode="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34896"/>
        <c:crosses val="max"/>
        <c:crossBetween val="between"/>
        <c:majorUnit val="5.000000000000001E-2"/>
      </c:valAx>
      <c:catAx>
        <c:axId val="-2059034896"/>
        <c:scaling>
          <c:orientation val="minMax"/>
        </c:scaling>
        <c:delete val="1"/>
        <c:axPos val="b"/>
        <c:numFmt formatCode="General" sourceLinked="1"/>
        <c:majorTickMark val="out"/>
        <c:minorTickMark val="none"/>
        <c:tickLblPos val="nextTo"/>
        <c:crossAx val="-2058996624"/>
        <c:crosses val="autoZero"/>
        <c:auto val="1"/>
        <c:lblAlgn val="ctr"/>
        <c:lblOffset val="100"/>
        <c:noMultiLvlLbl val="0"/>
      </c:catAx>
    </c:plotArea>
    <c:legend>
      <c:legendPos val="b"/>
      <c:legendEntry>
        <c:idx val="0"/>
        <c:delete val="1"/>
      </c:legendEntry>
      <c:layout>
        <c:manualLayout>
          <c:xMode val="edge"/>
          <c:yMode val="edge"/>
          <c:x val="2.1221412654189573E-2"/>
          <c:y val="0.94174611055758717"/>
          <c:w val="0.43621018413049728"/>
          <c:h val="5.5445141862520635E-2"/>
        </c:manualLayout>
      </c:layout>
      <c:overlay val="0"/>
      <c:txPr>
        <a:bodyPr/>
        <a:lstStyle/>
        <a:p>
          <a:pPr>
            <a:defRPr sz="1400">
              <a:solidFill>
                <a:schemeClr val="tx1">
                  <a:lumMod val="50000"/>
                </a:schemeClr>
              </a:solidFill>
            </a:defRPr>
          </a:pPr>
          <a:endParaRPr lang="en-US"/>
        </a:p>
      </c:txPr>
    </c:legend>
    <c:plotVisOnly val="1"/>
    <c:dispBlanksAs val="gap"/>
    <c:showDLblsOverMax val="0"/>
  </c:chart>
  <c:txPr>
    <a:bodyPr/>
    <a:lstStyle/>
    <a:p>
      <a:pPr>
        <a:defRPr sz="1800"/>
      </a:pPr>
      <a:endParaRPr lang="en-US"/>
    </a:p>
  </c:txPr>
  <c:externalData r:id="rId2">
    <c:autoUpdate val="0"/>
  </c:externalData>
  <c:userShapes r:id="rId3"/>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600">
                <a:solidFill>
                  <a:schemeClr val="tx1">
                    <a:lumMod val="50000"/>
                  </a:schemeClr>
                </a:solidFill>
              </a:defRPr>
            </a:pPr>
            <a:r>
              <a:rPr lang="en-US" sz="1600" b="1" i="0" baseline="0">
                <a:effectLst/>
              </a:rPr>
              <a:t>Homeowner Improvements &amp; Repairs</a:t>
            </a:r>
            <a:endParaRPr lang="en-US" sz="1600" b="1">
              <a:effectLst/>
            </a:endParaRPr>
          </a:p>
          <a:p>
            <a:pPr algn="l">
              <a:defRPr sz="1600">
                <a:solidFill>
                  <a:schemeClr val="tx1">
                    <a:lumMod val="50000"/>
                  </a:schemeClr>
                </a:solidFill>
              </a:defRPr>
            </a:pPr>
            <a:r>
              <a:rPr lang="en-US" sz="1600" b="1" i="0" baseline="0">
                <a:effectLst/>
              </a:rPr>
              <a:t>Four-Quarter Moving Totals</a:t>
            </a:r>
            <a:endParaRPr lang="en-US" sz="1600" b="1">
              <a:effectLst/>
            </a:endParaRPr>
          </a:p>
          <a:p>
            <a:pPr algn="l">
              <a:defRPr sz="1600">
                <a:solidFill>
                  <a:schemeClr val="tx1">
                    <a:lumMod val="50000"/>
                  </a:schemeClr>
                </a:solidFill>
              </a:defRPr>
            </a:pPr>
            <a:r>
              <a:rPr lang="en-US" sz="1600" b="1" i="0" baseline="0">
                <a:effectLst/>
              </a:rPr>
              <a:t>Billions</a:t>
            </a:r>
            <a:endParaRPr lang="en-US" sz="1600" b="1"/>
          </a:p>
        </c:rich>
      </c:tx>
      <c:layout>
        <c:manualLayout>
          <c:xMode val="edge"/>
          <c:yMode val="edge"/>
          <c:x val="7.4608406587112382E-3"/>
          <c:y val="1.6825177354371133E-2"/>
        </c:manualLayout>
      </c:layout>
      <c:overlay val="0"/>
    </c:title>
    <c:autoTitleDeleted val="0"/>
    <c:plotArea>
      <c:layout>
        <c:manualLayout>
          <c:layoutTarget val="inner"/>
          <c:xMode val="edge"/>
          <c:yMode val="edge"/>
          <c:x val="5.9395367234324918E-2"/>
          <c:y val="0.2328669425957029"/>
          <c:w val="0.87716786156602777"/>
          <c:h val="0.56106195845400819"/>
        </c:manualLayout>
      </c:layout>
      <c:barChart>
        <c:barDir val="col"/>
        <c:grouping val="clustered"/>
        <c:varyColors val="0"/>
        <c:ser>
          <c:idx val="0"/>
          <c:order val="0"/>
          <c:tx>
            <c:strRef>
              <c:f>Sheet1!$B$1</c:f>
              <c:strCache>
                <c:ptCount val="1"/>
                <c:pt idx="0">
                  <c:v>JCHS1</c:v>
                </c:pt>
              </c:strCache>
            </c:strRef>
          </c:tx>
          <c:spPr>
            <a:solidFill>
              <a:schemeClr val="accent3"/>
            </a:solidFill>
          </c:spPr>
          <c:invertIfNegative val="0"/>
          <c:dPt>
            <c:idx val="6"/>
            <c:invertIfNegative val="0"/>
            <c:bubble3D val="0"/>
            <c:spPr>
              <a:solidFill>
                <a:srgbClr val="508DA6"/>
              </a:solidFill>
            </c:spPr>
            <c:extLst>
              <c:ext xmlns:c16="http://schemas.microsoft.com/office/drawing/2014/chart" uri="{C3380CC4-5D6E-409C-BE32-E72D297353CC}">
                <c16:uniqueId val="{00000001-8A47-4CC6-B276-E5516EB907B9}"/>
              </c:ext>
            </c:extLst>
          </c:dPt>
          <c:dPt>
            <c:idx val="7"/>
            <c:invertIfNegative val="0"/>
            <c:bubble3D val="0"/>
            <c:spPr>
              <a:solidFill>
                <a:srgbClr val="508DA6"/>
              </a:solidFill>
            </c:spPr>
            <c:extLst>
              <c:ext xmlns:c16="http://schemas.microsoft.com/office/drawing/2014/chart" uri="{C3380CC4-5D6E-409C-BE32-E72D297353CC}">
                <c16:uniqueId val="{00000003-8A47-4CC6-B276-E5516EB907B9}"/>
              </c:ext>
            </c:extLst>
          </c:dPt>
          <c:dPt>
            <c:idx val="8"/>
            <c:invertIfNegative val="0"/>
            <c:bubble3D val="0"/>
            <c:spPr>
              <a:solidFill>
                <a:srgbClr val="508DA6">
                  <a:lumMod val="60000"/>
                  <a:lumOff val="40000"/>
                </a:srgbClr>
              </a:solidFill>
            </c:spPr>
            <c:extLst>
              <c:ext xmlns:c16="http://schemas.microsoft.com/office/drawing/2014/chart" uri="{C3380CC4-5D6E-409C-BE32-E72D297353CC}">
                <c16:uniqueId val="{00000005-8A47-4CC6-B276-E5516EB907B9}"/>
              </c:ext>
            </c:extLst>
          </c:dPt>
          <c:dPt>
            <c:idx val="9"/>
            <c:invertIfNegative val="0"/>
            <c:bubble3D val="0"/>
            <c:spPr>
              <a:solidFill>
                <a:srgbClr val="508DA6">
                  <a:lumMod val="60000"/>
                  <a:lumOff val="40000"/>
                </a:srgbClr>
              </a:solidFill>
            </c:spPr>
            <c:extLst>
              <c:ext xmlns:c16="http://schemas.microsoft.com/office/drawing/2014/chart" uri="{C3380CC4-5D6E-409C-BE32-E72D297353CC}">
                <c16:uniqueId val="{00000006-4D4C-44EB-9950-4B9ACCC7825C}"/>
              </c:ext>
            </c:extLst>
          </c:dPt>
          <c:dPt>
            <c:idx val="10"/>
            <c:invertIfNegative val="0"/>
            <c:bubble3D val="0"/>
            <c:spPr>
              <a:solidFill>
                <a:srgbClr val="508DA6">
                  <a:lumMod val="60000"/>
                  <a:lumOff val="40000"/>
                </a:srgbClr>
              </a:solidFill>
            </c:spPr>
            <c:extLst>
              <c:ext xmlns:c16="http://schemas.microsoft.com/office/drawing/2014/chart" uri="{C3380CC4-5D6E-409C-BE32-E72D297353CC}">
                <c16:uniqueId val="{00000007-4D4C-44EB-9950-4B9ACCC7825C}"/>
              </c:ext>
            </c:extLst>
          </c:dPt>
          <c:dPt>
            <c:idx val="11"/>
            <c:invertIfNegative val="0"/>
            <c:bubble3D val="0"/>
            <c:spPr>
              <a:solidFill>
                <a:srgbClr val="508DA6">
                  <a:lumMod val="60000"/>
                  <a:lumOff val="40000"/>
                </a:srgbClr>
              </a:solidFill>
            </c:spPr>
            <c:extLst>
              <c:ext xmlns:c16="http://schemas.microsoft.com/office/drawing/2014/chart" uri="{C3380CC4-5D6E-409C-BE32-E72D297353CC}">
                <c16:uniqueId val="{00000016-BBF4-43A4-8327-344C495CF15B}"/>
              </c:ext>
            </c:extLst>
          </c:dPt>
          <c:dLbls>
            <c:numFmt formatCode="#,##0" sourceLinked="0"/>
            <c:spPr>
              <a:noFill/>
              <a:ln>
                <a:noFill/>
              </a:ln>
              <a:effectLst/>
            </c:spPr>
            <c:txPr>
              <a:bodyPr/>
              <a:lstStyle/>
              <a:p>
                <a:pPr>
                  <a:defRPr sz="1400" b="0">
                    <a:solidFill>
                      <a:schemeClr val="tx1">
                        <a:lumMod val="50000"/>
                      </a:schemeClr>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4</c:v>
                </c:pt>
                <c:pt idx="1">
                  <c:v>2018-1 </c:v>
                </c:pt>
                <c:pt idx="2">
                  <c:v>2</c:v>
                </c:pt>
                <c:pt idx="3">
                  <c:v>3</c:v>
                </c:pt>
                <c:pt idx="4">
                  <c:v>4</c:v>
                </c:pt>
                <c:pt idx="5">
                  <c:v>2019-1</c:v>
                </c:pt>
                <c:pt idx="6">
                  <c:v>2</c:v>
                </c:pt>
                <c:pt idx="7">
                  <c:v>3</c:v>
                </c:pt>
                <c:pt idx="8">
                  <c:v>4 
(p)</c:v>
                </c:pt>
                <c:pt idx="9">
                  <c:v>2020-1 
(p)</c:v>
                </c:pt>
                <c:pt idx="10">
                  <c:v>2
(p)</c:v>
                </c:pt>
                <c:pt idx="11">
                  <c:v>3
(p)</c:v>
                </c:pt>
              </c:strCache>
            </c:strRef>
          </c:cat>
          <c:val>
            <c:numRef>
              <c:f>Sheet1!$B$2:$B$13</c:f>
              <c:numCache>
                <c:formatCode>"$"#,##0.0</c:formatCode>
                <c:ptCount val="12"/>
                <c:pt idx="0">
                  <c:v>292.41402626210601</c:v>
                </c:pt>
                <c:pt idx="1">
                  <c:v>295.94583244858052</c:v>
                </c:pt>
                <c:pt idx="2">
                  <c:v>301.61430630899315</c:v>
                </c:pt>
                <c:pt idx="3">
                  <c:v>307.91569433712243</c:v>
                </c:pt>
                <c:pt idx="4">
                  <c:v>312.93714909450108</c:v>
                </c:pt>
                <c:pt idx="5">
                  <c:v>315.93665240031584</c:v>
                </c:pt>
                <c:pt idx="6">
                  <c:v>321.39901846970531</c:v>
                </c:pt>
                <c:pt idx="7">
                  <c:v>326.19302200529046</c:v>
                </c:pt>
                <c:pt idx="8">
                  <c:v>327.42767316488192</c:v>
                </c:pt>
                <c:pt idx="9">
                  <c:v>326.65886856503016</c:v>
                </c:pt>
                <c:pt idx="10">
                  <c:v>324.29069275506026</c:v>
                </c:pt>
                <c:pt idx="11">
                  <c:v>325.22182116982566</c:v>
                </c:pt>
              </c:numCache>
            </c:numRef>
          </c:val>
          <c:extLst>
            <c:ext xmlns:c16="http://schemas.microsoft.com/office/drawing/2014/chart" uri="{C3380CC4-5D6E-409C-BE32-E72D297353CC}">
              <c16:uniqueId val="{00000000-A13C-4E5E-B5F3-031966C02762}"/>
            </c:ext>
          </c:extLst>
        </c:ser>
        <c:dLbls>
          <c:showLegendKey val="0"/>
          <c:showVal val="0"/>
          <c:showCatName val="0"/>
          <c:showSerName val="0"/>
          <c:showPercent val="0"/>
          <c:showBubbleSize val="0"/>
        </c:dLbls>
        <c:gapWidth val="100"/>
        <c:axId val="-2059001504"/>
        <c:axId val="-2058999456"/>
      </c:barChart>
      <c:lineChart>
        <c:grouping val="standard"/>
        <c:varyColors val="0"/>
        <c:ser>
          <c:idx val="1"/>
          <c:order val="1"/>
          <c:tx>
            <c:strRef>
              <c:f>Sheet1!$C$1</c:f>
              <c:strCache>
                <c:ptCount val="1"/>
                <c:pt idx="0">
                  <c:v>Historical Estimates</c:v>
                </c:pt>
              </c:strCache>
            </c:strRef>
          </c:tx>
          <c:spPr>
            <a:ln w="38100"/>
          </c:spPr>
          <c:marker>
            <c:symbol val="circle"/>
            <c:size val="9"/>
          </c:marker>
          <c:dPt>
            <c:idx val="6"/>
            <c:bubble3D val="0"/>
            <c:extLst>
              <c:ext xmlns:c16="http://schemas.microsoft.com/office/drawing/2014/chart" uri="{C3380CC4-5D6E-409C-BE32-E72D297353CC}">
                <c16:uniqueId val="{0000000A-8A47-4CC6-B276-E5516EB907B9}"/>
              </c:ext>
            </c:extLst>
          </c:dPt>
          <c:dPt>
            <c:idx val="7"/>
            <c:bubble3D val="0"/>
            <c:extLst>
              <c:ext xmlns:c16="http://schemas.microsoft.com/office/drawing/2014/chart" uri="{C3380CC4-5D6E-409C-BE32-E72D297353CC}">
                <c16:uniqueId val="{0000000B-8A47-4CC6-B276-E5516EB907B9}"/>
              </c:ext>
            </c:extLst>
          </c:dPt>
          <c:dPt>
            <c:idx val="8"/>
            <c:marker>
              <c:symbol val="none"/>
            </c:marker>
            <c:bubble3D val="0"/>
            <c:extLst>
              <c:ext xmlns:c16="http://schemas.microsoft.com/office/drawing/2014/chart" uri="{C3380CC4-5D6E-409C-BE32-E72D297353CC}">
                <c16:uniqueId val="{0000000C-8A47-4CC6-B276-E5516EB907B9}"/>
              </c:ext>
            </c:extLst>
          </c:dPt>
          <c:dPt>
            <c:idx val="9"/>
            <c:marker>
              <c:symbol val="none"/>
            </c:marker>
            <c:bubble3D val="0"/>
            <c:extLst>
              <c:ext xmlns:c16="http://schemas.microsoft.com/office/drawing/2014/chart" uri="{C3380CC4-5D6E-409C-BE32-E72D297353CC}">
                <c16:uniqueId val="{00000013-4D4C-44EB-9950-4B9ACCC7825C}"/>
              </c:ext>
            </c:extLst>
          </c:dPt>
          <c:dPt>
            <c:idx val="10"/>
            <c:marker>
              <c:symbol val="none"/>
            </c:marker>
            <c:bubble3D val="0"/>
            <c:extLst>
              <c:ext xmlns:c16="http://schemas.microsoft.com/office/drawing/2014/chart" uri="{C3380CC4-5D6E-409C-BE32-E72D297353CC}">
                <c16:uniqueId val="{00000014-4D4C-44EB-9950-4B9ACCC7825C}"/>
              </c:ext>
            </c:extLst>
          </c:dPt>
          <c:dPt>
            <c:idx val="11"/>
            <c:marker>
              <c:symbol val="none"/>
            </c:marker>
            <c:bubble3D val="0"/>
            <c:extLst>
              <c:ext xmlns:c16="http://schemas.microsoft.com/office/drawing/2014/chart" uri="{C3380CC4-5D6E-409C-BE32-E72D297353CC}">
                <c16:uniqueId val="{00000018-BBF4-43A4-8327-344C495CF15B}"/>
              </c:ext>
            </c:extLst>
          </c:dPt>
          <c:dLbls>
            <c:dLbl>
              <c:idx val="8"/>
              <c:delete val="1"/>
              <c:extLst>
                <c:ext xmlns:c15="http://schemas.microsoft.com/office/drawing/2012/chart" uri="{CE6537A1-D6FC-4f65-9D91-7224C49458BB}"/>
                <c:ext xmlns:c16="http://schemas.microsoft.com/office/drawing/2014/chart" uri="{C3380CC4-5D6E-409C-BE32-E72D297353CC}">
                  <c16:uniqueId val="{0000000C-8A47-4CC6-B276-E5516EB907B9}"/>
                </c:ext>
              </c:extLst>
            </c:dLbl>
            <c:dLbl>
              <c:idx val="9"/>
              <c:delete val="1"/>
              <c:extLst>
                <c:ext xmlns:c15="http://schemas.microsoft.com/office/drawing/2012/chart" uri="{CE6537A1-D6FC-4f65-9D91-7224C49458BB}"/>
                <c:ext xmlns:c16="http://schemas.microsoft.com/office/drawing/2014/chart" uri="{C3380CC4-5D6E-409C-BE32-E72D297353CC}">
                  <c16:uniqueId val="{00000013-4D4C-44EB-9950-4B9ACCC7825C}"/>
                </c:ext>
              </c:extLst>
            </c:dLbl>
            <c:dLbl>
              <c:idx val="10"/>
              <c:delete val="1"/>
              <c:extLst>
                <c:ext xmlns:c15="http://schemas.microsoft.com/office/drawing/2012/chart" uri="{CE6537A1-D6FC-4f65-9D91-7224C49458BB}"/>
                <c:ext xmlns:c16="http://schemas.microsoft.com/office/drawing/2014/chart" uri="{C3380CC4-5D6E-409C-BE32-E72D297353CC}">
                  <c16:uniqueId val="{00000014-4D4C-44EB-9950-4B9ACCC7825C}"/>
                </c:ext>
              </c:extLst>
            </c:dLbl>
            <c:dLbl>
              <c:idx val="11"/>
              <c:delete val="1"/>
              <c:extLst>
                <c:ext xmlns:c15="http://schemas.microsoft.com/office/drawing/2012/chart" uri="{CE6537A1-D6FC-4f65-9D91-7224C49458BB}"/>
                <c:ext xmlns:c16="http://schemas.microsoft.com/office/drawing/2014/chart" uri="{C3380CC4-5D6E-409C-BE32-E72D297353CC}">
                  <c16:uniqueId val="{00000018-BBF4-43A4-8327-344C495CF15B}"/>
                </c:ext>
              </c:extLst>
            </c:dLbl>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4</c:v>
                </c:pt>
                <c:pt idx="1">
                  <c:v>2018-1 </c:v>
                </c:pt>
                <c:pt idx="2">
                  <c:v>2</c:v>
                </c:pt>
                <c:pt idx="3">
                  <c:v>3</c:v>
                </c:pt>
                <c:pt idx="4">
                  <c:v>4</c:v>
                </c:pt>
                <c:pt idx="5">
                  <c:v>2019-1</c:v>
                </c:pt>
                <c:pt idx="6">
                  <c:v>2</c:v>
                </c:pt>
                <c:pt idx="7">
                  <c:v>3</c:v>
                </c:pt>
                <c:pt idx="8">
                  <c:v>4 
(p)</c:v>
                </c:pt>
                <c:pt idx="9">
                  <c:v>2020-1 
(p)</c:v>
                </c:pt>
                <c:pt idx="10">
                  <c:v>2
(p)</c:v>
                </c:pt>
                <c:pt idx="11">
                  <c:v>3
(p)</c:v>
                </c:pt>
              </c:strCache>
            </c:strRef>
          </c:cat>
          <c:val>
            <c:numRef>
              <c:f>Sheet1!$C$2:$C$13</c:f>
              <c:numCache>
                <c:formatCode>0.0%</c:formatCode>
                <c:ptCount val="12"/>
                <c:pt idx="0">
                  <c:v>6.0951362808245868E-2</c:v>
                </c:pt>
                <c:pt idx="1">
                  <c:v>6.1232591141128223E-2</c:v>
                </c:pt>
                <c:pt idx="2">
                  <c:v>6.3921864780492665E-2</c:v>
                </c:pt>
                <c:pt idx="3">
                  <c:v>6.7751835120519299E-2</c:v>
                </c:pt>
                <c:pt idx="4">
                  <c:v>7.0185151836728688E-2</c:v>
                </c:pt>
                <c:pt idx="5">
                  <c:v>6.7548915240117857E-2</c:v>
                </c:pt>
                <c:pt idx="6">
                  <c:v>6.5596066721196555E-2</c:v>
                </c:pt>
                <c:pt idx="7">
                  <c:v>5.935822046198469E-2</c:v>
                </c:pt>
                <c:pt idx="8">
                  <c:v>4.6304902157860983E-2</c:v>
                </c:pt>
                <c:pt idx="9">
                  <c:v>3.3937867237791908E-2</c:v>
                </c:pt>
                <c:pt idx="10">
                  <c:v>8.9971472194383395E-3</c:v>
                </c:pt>
                <c:pt idx="11">
                  <c:v>-2.9773807836056543E-3</c:v>
                </c:pt>
              </c:numCache>
            </c:numRef>
          </c:val>
          <c:smooth val="1"/>
          <c:extLst>
            <c:ext xmlns:c16="http://schemas.microsoft.com/office/drawing/2014/chart" uri="{C3380CC4-5D6E-409C-BE32-E72D297353CC}">
              <c16:uniqueId val="{00000001-A13C-4E5E-B5F3-031966C02762}"/>
            </c:ext>
          </c:extLst>
        </c:ser>
        <c:ser>
          <c:idx val="2"/>
          <c:order val="2"/>
          <c:tx>
            <c:strRef>
              <c:f>Sheet1!$D$1</c:f>
              <c:strCache>
                <c:ptCount val="1"/>
                <c:pt idx="0">
                  <c:v>LIRA Projections</c:v>
                </c:pt>
              </c:strCache>
            </c:strRef>
          </c:tx>
          <c:spPr>
            <a:ln w="38100">
              <a:solidFill>
                <a:srgbClr val="C14D00"/>
              </a:solidFill>
            </a:ln>
          </c:spPr>
          <c:marker>
            <c:symbol val="triangle"/>
            <c:size val="8"/>
            <c:spPr>
              <a:solidFill>
                <a:srgbClr val="C14D00"/>
              </a:solidFill>
              <a:ln>
                <a:solidFill>
                  <a:srgbClr val="C14D00"/>
                </a:solidFill>
              </a:ln>
            </c:spPr>
          </c:marker>
          <c:dPt>
            <c:idx val="0"/>
            <c:marker>
              <c:symbol val="none"/>
            </c:marker>
            <c:bubble3D val="0"/>
            <c:extLst>
              <c:ext xmlns:c16="http://schemas.microsoft.com/office/drawing/2014/chart" uri="{C3380CC4-5D6E-409C-BE32-E72D297353CC}">
                <c16:uniqueId val="{00000012-4D4C-44EB-9950-4B9ACCC7825C}"/>
              </c:ext>
            </c:extLst>
          </c:dPt>
          <c:dPt>
            <c:idx val="1"/>
            <c:marker>
              <c:symbol val="none"/>
            </c:marker>
            <c:bubble3D val="0"/>
            <c:extLst>
              <c:ext xmlns:c16="http://schemas.microsoft.com/office/drawing/2014/chart" uri="{C3380CC4-5D6E-409C-BE32-E72D297353CC}">
                <c16:uniqueId val="{00000011-4D4C-44EB-9950-4B9ACCC7825C}"/>
              </c:ext>
            </c:extLst>
          </c:dPt>
          <c:dPt>
            <c:idx val="2"/>
            <c:marker>
              <c:symbol val="none"/>
            </c:marker>
            <c:bubble3D val="0"/>
            <c:extLst>
              <c:ext xmlns:c16="http://schemas.microsoft.com/office/drawing/2014/chart" uri="{C3380CC4-5D6E-409C-BE32-E72D297353CC}">
                <c16:uniqueId val="{00000010-4D4C-44EB-9950-4B9ACCC7825C}"/>
              </c:ext>
            </c:extLst>
          </c:dPt>
          <c:dPt>
            <c:idx val="3"/>
            <c:marker>
              <c:symbol val="none"/>
            </c:marker>
            <c:bubble3D val="0"/>
            <c:extLst>
              <c:ext xmlns:c16="http://schemas.microsoft.com/office/drawing/2014/chart" uri="{C3380CC4-5D6E-409C-BE32-E72D297353CC}">
                <c16:uniqueId val="{0000000F-4D4C-44EB-9950-4B9ACCC7825C}"/>
              </c:ext>
            </c:extLst>
          </c:dPt>
          <c:dPt>
            <c:idx val="4"/>
            <c:marker>
              <c:symbol val="none"/>
            </c:marker>
            <c:bubble3D val="0"/>
            <c:extLst>
              <c:ext xmlns:c16="http://schemas.microsoft.com/office/drawing/2014/chart" uri="{C3380CC4-5D6E-409C-BE32-E72D297353CC}">
                <c16:uniqueId val="{0000000E-4D4C-44EB-9950-4B9ACCC7825C}"/>
              </c:ext>
            </c:extLst>
          </c:dPt>
          <c:dPt>
            <c:idx val="5"/>
            <c:marker>
              <c:symbol val="none"/>
            </c:marker>
            <c:bubble3D val="0"/>
            <c:extLst>
              <c:ext xmlns:c16="http://schemas.microsoft.com/office/drawing/2014/chart" uri="{C3380CC4-5D6E-409C-BE32-E72D297353CC}">
                <c16:uniqueId val="{0000000D-4D4C-44EB-9950-4B9ACCC7825C}"/>
              </c:ext>
            </c:extLst>
          </c:dPt>
          <c:dPt>
            <c:idx val="6"/>
            <c:marker>
              <c:symbol val="none"/>
            </c:marker>
            <c:bubble3D val="0"/>
            <c:extLst>
              <c:ext xmlns:c16="http://schemas.microsoft.com/office/drawing/2014/chart" uri="{C3380CC4-5D6E-409C-BE32-E72D297353CC}">
                <c16:uniqueId val="{0000000C-4D4C-44EB-9950-4B9ACCC7825C}"/>
              </c:ext>
            </c:extLst>
          </c:dPt>
          <c:dPt>
            <c:idx val="7"/>
            <c:marker>
              <c:symbol val="none"/>
            </c:marker>
            <c:bubble3D val="0"/>
            <c:extLst>
              <c:ext xmlns:c16="http://schemas.microsoft.com/office/drawing/2014/chart" uri="{C3380CC4-5D6E-409C-BE32-E72D297353CC}">
                <c16:uniqueId val="{00000019-C328-42AA-A67E-720724D345AC}"/>
              </c:ext>
            </c:extLst>
          </c:dPt>
          <c:dLbls>
            <c:dLbl>
              <c:idx val="0"/>
              <c:delete val="1"/>
              <c:extLst>
                <c:ext xmlns:c15="http://schemas.microsoft.com/office/drawing/2012/chart" uri="{CE6537A1-D6FC-4f65-9D91-7224C49458BB}"/>
                <c:ext xmlns:c16="http://schemas.microsoft.com/office/drawing/2014/chart" uri="{C3380CC4-5D6E-409C-BE32-E72D297353CC}">
                  <c16:uniqueId val="{00000012-4D4C-44EB-9950-4B9ACCC7825C}"/>
                </c:ext>
              </c:extLst>
            </c:dLbl>
            <c:dLbl>
              <c:idx val="1"/>
              <c:delete val="1"/>
              <c:extLst>
                <c:ext xmlns:c15="http://schemas.microsoft.com/office/drawing/2012/chart" uri="{CE6537A1-D6FC-4f65-9D91-7224C49458BB}"/>
                <c:ext xmlns:c16="http://schemas.microsoft.com/office/drawing/2014/chart" uri="{C3380CC4-5D6E-409C-BE32-E72D297353CC}">
                  <c16:uniqueId val="{00000011-4D4C-44EB-9950-4B9ACCC7825C}"/>
                </c:ext>
              </c:extLst>
            </c:dLbl>
            <c:dLbl>
              <c:idx val="2"/>
              <c:delete val="1"/>
              <c:extLst>
                <c:ext xmlns:c15="http://schemas.microsoft.com/office/drawing/2012/chart" uri="{CE6537A1-D6FC-4f65-9D91-7224C49458BB}"/>
                <c:ext xmlns:c16="http://schemas.microsoft.com/office/drawing/2014/chart" uri="{C3380CC4-5D6E-409C-BE32-E72D297353CC}">
                  <c16:uniqueId val="{00000010-4D4C-44EB-9950-4B9ACCC7825C}"/>
                </c:ext>
              </c:extLst>
            </c:dLbl>
            <c:dLbl>
              <c:idx val="3"/>
              <c:delete val="1"/>
              <c:extLst>
                <c:ext xmlns:c15="http://schemas.microsoft.com/office/drawing/2012/chart" uri="{CE6537A1-D6FC-4f65-9D91-7224C49458BB}"/>
                <c:ext xmlns:c16="http://schemas.microsoft.com/office/drawing/2014/chart" uri="{C3380CC4-5D6E-409C-BE32-E72D297353CC}">
                  <c16:uniqueId val="{0000000F-4D4C-44EB-9950-4B9ACCC7825C}"/>
                </c:ext>
              </c:extLst>
            </c:dLbl>
            <c:dLbl>
              <c:idx val="4"/>
              <c:delete val="1"/>
              <c:extLst>
                <c:ext xmlns:c15="http://schemas.microsoft.com/office/drawing/2012/chart" uri="{CE6537A1-D6FC-4f65-9D91-7224C49458BB}"/>
                <c:ext xmlns:c16="http://schemas.microsoft.com/office/drawing/2014/chart" uri="{C3380CC4-5D6E-409C-BE32-E72D297353CC}">
                  <c16:uniqueId val="{0000000E-4D4C-44EB-9950-4B9ACCC7825C}"/>
                </c:ext>
              </c:extLst>
            </c:dLbl>
            <c:dLbl>
              <c:idx val="5"/>
              <c:delete val="1"/>
              <c:extLst>
                <c:ext xmlns:c15="http://schemas.microsoft.com/office/drawing/2012/chart" uri="{CE6537A1-D6FC-4f65-9D91-7224C49458BB}"/>
                <c:ext xmlns:c16="http://schemas.microsoft.com/office/drawing/2014/chart" uri="{C3380CC4-5D6E-409C-BE32-E72D297353CC}">
                  <c16:uniqueId val="{0000000D-4D4C-44EB-9950-4B9ACCC7825C}"/>
                </c:ext>
              </c:extLst>
            </c:dLbl>
            <c:dLbl>
              <c:idx val="6"/>
              <c:delete val="1"/>
              <c:extLst>
                <c:ext xmlns:c15="http://schemas.microsoft.com/office/drawing/2012/chart" uri="{CE6537A1-D6FC-4f65-9D91-7224C49458BB}"/>
                <c:ext xmlns:c16="http://schemas.microsoft.com/office/drawing/2014/chart" uri="{C3380CC4-5D6E-409C-BE32-E72D297353CC}">
                  <c16:uniqueId val="{0000000C-4D4C-44EB-9950-4B9ACCC7825C}"/>
                </c:ext>
              </c:extLst>
            </c:dLbl>
            <c:dLbl>
              <c:idx val="7"/>
              <c:delete val="1"/>
              <c:extLst>
                <c:ext xmlns:c15="http://schemas.microsoft.com/office/drawing/2012/chart" uri="{CE6537A1-D6FC-4f65-9D91-7224C49458BB}"/>
                <c:ext xmlns:c16="http://schemas.microsoft.com/office/drawing/2014/chart" uri="{C3380CC4-5D6E-409C-BE32-E72D297353CC}">
                  <c16:uniqueId val="{00000019-C328-42AA-A67E-720724D345AC}"/>
                </c:ext>
              </c:extLst>
            </c:dLbl>
            <c:dLbl>
              <c:idx val="11"/>
              <c:spPr>
                <a:noFill/>
                <a:ln>
                  <a:noFill/>
                </a:ln>
                <a:effectLst/>
              </c:spPr>
              <c:txPr>
                <a:bodyPr wrap="square" lIns="38100" tIns="19050" rIns="38100" bIns="19050" anchor="ctr" anchorCtr="0">
                  <a:spAutoFit/>
                </a:bodyPr>
                <a:lstStyle/>
                <a:p>
                  <a:pPr algn="ctr">
                    <a:defRPr lang="en-US" sz="1400" b="0" i="0" u="none" strike="noStrike" kern="1200" baseline="0">
                      <a:solidFill>
                        <a:schemeClr val="tx1">
                          <a:lumMod val="50000"/>
                        </a:schemeClr>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17-BBF4-43A4-8327-344C495CF15B}"/>
                </c:ext>
              </c:extLst>
            </c:dLbl>
            <c:spPr>
              <a:no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4</c:v>
                </c:pt>
                <c:pt idx="1">
                  <c:v>2018-1 </c:v>
                </c:pt>
                <c:pt idx="2">
                  <c:v>2</c:v>
                </c:pt>
                <c:pt idx="3">
                  <c:v>3</c:v>
                </c:pt>
                <c:pt idx="4">
                  <c:v>4</c:v>
                </c:pt>
                <c:pt idx="5">
                  <c:v>2019-1</c:v>
                </c:pt>
                <c:pt idx="6">
                  <c:v>2</c:v>
                </c:pt>
                <c:pt idx="7">
                  <c:v>3</c:v>
                </c:pt>
                <c:pt idx="8">
                  <c:v>4 
(p)</c:v>
                </c:pt>
                <c:pt idx="9">
                  <c:v>2020-1 
(p)</c:v>
                </c:pt>
                <c:pt idx="10">
                  <c:v>2
(p)</c:v>
                </c:pt>
                <c:pt idx="11">
                  <c:v>3
(p)</c:v>
                </c:pt>
              </c:strCache>
            </c:strRef>
          </c:cat>
          <c:val>
            <c:numRef>
              <c:f>Sheet1!$D$2:$D$13</c:f>
              <c:numCache>
                <c:formatCode>0.0%</c:formatCode>
                <c:ptCount val="12"/>
                <c:pt idx="0">
                  <c:v>6.0951362808245868E-2</c:v>
                </c:pt>
                <c:pt idx="1">
                  <c:v>6.1232591141128223E-2</c:v>
                </c:pt>
                <c:pt idx="2">
                  <c:v>6.3921864780492665E-2</c:v>
                </c:pt>
                <c:pt idx="3">
                  <c:v>6.7751835120519299E-2</c:v>
                </c:pt>
                <c:pt idx="4">
                  <c:v>7.0185151836728688E-2</c:v>
                </c:pt>
                <c:pt idx="5">
                  <c:v>6.7548915240117857E-2</c:v>
                </c:pt>
                <c:pt idx="6">
                  <c:v>6.5596066721196555E-2</c:v>
                </c:pt>
                <c:pt idx="7">
                  <c:v>5.935822046198469E-2</c:v>
                </c:pt>
                <c:pt idx="8">
                  <c:v>4.6304902157860983E-2</c:v>
                </c:pt>
                <c:pt idx="9">
                  <c:v>3.3937867237791908E-2</c:v>
                </c:pt>
                <c:pt idx="10">
                  <c:v>8.9971472194383395E-3</c:v>
                </c:pt>
                <c:pt idx="11">
                  <c:v>-2.9773807836056543E-3</c:v>
                </c:pt>
              </c:numCache>
            </c:numRef>
          </c:val>
          <c:smooth val="1"/>
          <c:extLst>
            <c:ext xmlns:c16="http://schemas.microsoft.com/office/drawing/2014/chart" uri="{C3380CC4-5D6E-409C-BE32-E72D297353CC}">
              <c16:uniqueId val="{00000000-780F-4FE3-AFF6-52DB6F4D6D9C}"/>
            </c:ext>
          </c:extLst>
        </c:ser>
        <c:dLbls>
          <c:showLegendKey val="0"/>
          <c:showVal val="0"/>
          <c:showCatName val="0"/>
          <c:showSerName val="0"/>
          <c:showPercent val="0"/>
          <c:showBubbleSize val="0"/>
        </c:dLbls>
        <c:marker val="1"/>
        <c:smooth val="0"/>
        <c:axId val="-2059034896"/>
        <c:axId val="-2058996624"/>
      </c:lineChart>
      <c:catAx>
        <c:axId val="-2059001504"/>
        <c:scaling>
          <c:orientation val="minMax"/>
        </c:scaling>
        <c:delete val="0"/>
        <c:axPos val="b"/>
        <c:numFmt formatCode="General" sourceLinked="0"/>
        <c:majorTickMark val="out"/>
        <c:minorTickMark val="none"/>
        <c:tickLblPos val="low"/>
        <c:spPr>
          <a:ln>
            <a:solidFill>
              <a:schemeClr val="bg1">
                <a:lumMod val="65000"/>
              </a:schemeClr>
            </a:solidFill>
          </a:ln>
        </c:spPr>
        <c:txPr>
          <a:bodyPr/>
          <a:lstStyle/>
          <a:p>
            <a:pPr>
              <a:defRPr sz="1400" b="0" baseline="0">
                <a:solidFill>
                  <a:schemeClr val="tx1">
                    <a:lumMod val="50000"/>
                  </a:schemeClr>
                </a:solidFill>
              </a:defRPr>
            </a:pPr>
            <a:endParaRPr lang="en-US"/>
          </a:p>
        </c:txPr>
        <c:crossAx val="-2058999456"/>
        <c:crosses val="autoZero"/>
        <c:auto val="0"/>
        <c:lblAlgn val="ctr"/>
        <c:lblOffset val="100"/>
        <c:noMultiLvlLbl val="0"/>
      </c:catAx>
      <c:valAx>
        <c:axId val="-2058999456"/>
        <c:scaling>
          <c:orientation val="minMax"/>
          <c:max val="475"/>
          <c:min val="225"/>
        </c:scaling>
        <c:delete val="0"/>
        <c:axPos val="l"/>
        <c:numFmt formatCode="&quot;$&quot;#,##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01504"/>
        <c:crosses val="autoZero"/>
        <c:crossBetween val="between"/>
      </c:valAx>
      <c:valAx>
        <c:axId val="-2058996624"/>
        <c:scaling>
          <c:orientation val="minMax"/>
          <c:min val="-0.1"/>
        </c:scaling>
        <c:delete val="0"/>
        <c:axPos val="r"/>
        <c:numFmt formatCode="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34896"/>
        <c:crosses val="max"/>
        <c:crossBetween val="between"/>
        <c:majorUnit val="5.000000000000001E-2"/>
      </c:valAx>
      <c:catAx>
        <c:axId val="-2059034896"/>
        <c:scaling>
          <c:orientation val="minMax"/>
        </c:scaling>
        <c:delete val="1"/>
        <c:axPos val="b"/>
        <c:numFmt formatCode="General" sourceLinked="1"/>
        <c:majorTickMark val="out"/>
        <c:minorTickMark val="none"/>
        <c:tickLblPos val="nextTo"/>
        <c:crossAx val="-2058996624"/>
        <c:crosses val="autoZero"/>
        <c:auto val="1"/>
        <c:lblAlgn val="ctr"/>
        <c:lblOffset val="100"/>
        <c:noMultiLvlLbl val="0"/>
      </c:catAx>
    </c:plotArea>
    <c:legend>
      <c:legendPos val="b"/>
      <c:legendEntry>
        <c:idx val="0"/>
        <c:delete val="1"/>
      </c:legendEntry>
      <c:layout>
        <c:manualLayout>
          <c:xMode val="edge"/>
          <c:yMode val="edge"/>
          <c:x val="2.1221412654189573E-2"/>
          <c:y val="0.94174611055758717"/>
          <c:w val="0.43621018413049728"/>
          <c:h val="5.5445141862520635E-2"/>
        </c:manualLayout>
      </c:layout>
      <c:overlay val="0"/>
      <c:txPr>
        <a:bodyPr/>
        <a:lstStyle/>
        <a:p>
          <a:pPr>
            <a:defRPr sz="1400">
              <a:solidFill>
                <a:schemeClr val="tx1">
                  <a:lumMod val="50000"/>
                </a:schemeClr>
              </a:solidFill>
            </a:defRPr>
          </a:pPr>
          <a:endParaRPr lang="en-US"/>
        </a:p>
      </c:txPr>
    </c:legend>
    <c:plotVisOnly val="1"/>
    <c:dispBlanksAs val="gap"/>
    <c:showDLblsOverMax val="0"/>
  </c:chart>
  <c:txPr>
    <a:bodyPr/>
    <a:lstStyle/>
    <a:p>
      <a:pPr>
        <a:defRPr sz="1800"/>
      </a:pPr>
      <a:endParaRPr lang="en-US"/>
    </a:p>
  </c:txPr>
  <c:externalData r:id="rId2">
    <c:autoUpdate val="0"/>
  </c:externalData>
  <c:userShapes r:id="rId3"/>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600">
                <a:solidFill>
                  <a:schemeClr val="tx1">
                    <a:lumMod val="50000"/>
                  </a:schemeClr>
                </a:solidFill>
              </a:defRPr>
            </a:pPr>
            <a:r>
              <a:rPr lang="en-US" sz="1600" b="1" i="0" baseline="0">
                <a:effectLst/>
              </a:rPr>
              <a:t>Homeowner Improvements &amp; Repairs</a:t>
            </a:r>
            <a:endParaRPr lang="en-US" sz="1600" b="1">
              <a:effectLst/>
            </a:endParaRPr>
          </a:p>
          <a:p>
            <a:pPr algn="l">
              <a:defRPr sz="1600">
                <a:solidFill>
                  <a:schemeClr val="tx1">
                    <a:lumMod val="50000"/>
                  </a:schemeClr>
                </a:solidFill>
              </a:defRPr>
            </a:pPr>
            <a:r>
              <a:rPr lang="en-US" sz="1600" b="1" i="0" baseline="0">
                <a:effectLst/>
              </a:rPr>
              <a:t>Four-Quarter Moving Totals</a:t>
            </a:r>
            <a:endParaRPr lang="en-US" sz="1600" b="1">
              <a:effectLst/>
            </a:endParaRPr>
          </a:p>
          <a:p>
            <a:pPr algn="l">
              <a:defRPr sz="1600">
                <a:solidFill>
                  <a:schemeClr val="tx1">
                    <a:lumMod val="50000"/>
                  </a:schemeClr>
                </a:solidFill>
              </a:defRPr>
            </a:pPr>
            <a:r>
              <a:rPr lang="en-US" sz="1600" b="1" i="0" baseline="0">
                <a:effectLst/>
              </a:rPr>
              <a:t>Billions</a:t>
            </a:r>
            <a:endParaRPr lang="en-US" sz="1600" b="1"/>
          </a:p>
        </c:rich>
      </c:tx>
      <c:layout>
        <c:manualLayout>
          <c:xMode val="edge"/>
          <c:yMode val="edge"/>
          <c:x val="7.4608406587112382E-3"/>
          <c:y val="1.6825177354371133E-2"/>
        </c:manualLayout>
      </c:layout>
      <c:overlay val="0"/>
    </c:title>
    <c:autoTitleDeleted val="0"/>
    <c:plotArea>
      <c:layout>
        <c:manualLayout>
          <c:layoutTarget val="inner"/>
          <c:xMode val="edge"/>
          <c:yMode val="edge"/>
          <c:x val="5.9395367234324918E-2"/>
          <c:y val="0.2328669425957029"/>
          <c:w val="0.87716786156602777"/>
          <c:h val="0.56106195845400819"/>
        </c:manualLayout>
      </c:layout>
      <c:barChart>
        <c:barDir val="col"/>
        <c:grouping val="clustered"/>
        <c:varyColors val="0"/>
        <c:ser>
          <c:idx val="0"/>
          <c:order val="0"/>
          <c:tx>
            <c:strRef>
              <c:f>Sheet1!$B$1</c:f>
              <c:strCache>
                <c:ptCount val="1"/>
                <c:pt idx="0">
                  <c:v>JCHS1</c:v>
                </c:pt>
              </c:strCache>
            </c:strRef>
          </c:tx>
          <c:spPr>
            <a:solidFill>
              <a:schemeClr val="accent3"/>
            </a:solidFill>
          </c:spPr>
          <c:invertIfNegative val="0"/>
          <c:dPt>
            <c:idx val="6"/>
            <c:invertIfNegative val="0"/>
            <c:bubble3D val="0"/>
            <c:spPr>
              <a:solidFill>
                <a:srgbClr val="508DA6"/>
              </a:solidFill>
            </c:spPr>
            <c:extLst>
              <c:ext xmlns:c16="http://schemas.microsoft.com/office/drawing/2014/chart" uri="{C3380CC4-5D6E-409C-BE32-E72D297353CC}">
                <c16:uniqueId val="{00000001-8A47-4CC6-B276-E5516EB907B9}"/>
              </c:ext>
            </c:extLst>
          </c:dPt>
          <c:dPt>
            <c:idx val="7"/>
            <c:invertIfNegative val="0"/>
            <c:bubble3D val="0"/>
            <c:spPr>
              <a:solidFill>
                <a:srgbClr val="508DA6"/>
              </a:solidFill>
            </c:spPr>
            <c:extLst>
              <c:ext xmlns:c16="http://schemas.microsoft.com/office/drawing/2014/chart" uri="{C3380CC4-5D6E-409C-BE32-E72D297353CC}">
                <c16:uniqueId val="{00000003-8A47-4CC6-B276-E5516EB907B9}"/>
              </c:ext>
            </c:extLst>
          </c:dPt>
          <c:dPt>
            <c:idx val="8"/>
            <c:invertIfNegative val="0"/>
            <c:bubble3D val="0"/>
            <c:spPr>
              <a:solidFill>
                <a:srgbClr val="508DA6"/>
              </a:solidFill>
            </c:spPr>
            <c:extLst>
              <c:ext xmlns:c16="http://schemas.microsoft.com/office/drawing/2014/chart" uri="{C3380CC4-5D6E-409C-BE32-E72D297353CC}">
                <c16:uniqueId val="{00000005-8A47-4CC6-B276-E5516EB907B9}"/>
              </c:ext>
            </c:extLst>
          </c:dPt>
          <c:dPt>
            <c:idx val="9"/>
            <c:invertIfNegative val="0"/>
            <c:bubble3D val="0"/>
            <c:spPr>
              <a:solidFill>
                <a:srgbClr val="508DA6">
                  <a:lumMod val="60000"/>
                  <a:lumOff val="40000"/>
                </a:srgbClr>
              </a:solidFill>
            </c:spPr>
            <c:extLst>
              <c:ext xmlns:c16="http://schemas.microsoft.com/office/drawing/2014/chart" uri="{C3380CC4-5D6E-409C-BE32-E72D297353CC}">
                <c16:uniqueId val="{00000006-4D4C-44EB-9950-4B9ACCC7825C}"/>
              </c:ext>
            </c:extLst>
          </c:dPt>
          <c:dPt>
            <c:idx val="10"/>
            <c:invertIfNegative val="0"/>
            <c:bubble3D val="0"/>
            <c:spPr>
              <a:solidFill>
                <a:srgbClr val="508DA6">
                  <a:lumMod val="60000"/>
                  <a:lumOff val="40000"/>
                </a:srgbClr>
              </a:solidFill>
            </c:spPr>
            <c:extLst>
              <c:ext xmlns:c16="http://schemas.microsoft.com/office/drawing/2014/chart" uri="{C3380CC4-5D6E-409C-BE32-E72D297353CC}">
                <c16:uniqueId val="{00000007-4D4C-44EB-9950-4B9ACCC7825C}"/>
              </c:ext>
            </c:extLst>
          </c:dPt>
          <c:dPt>
            <c:idx val="11"/>
            <c:invertIfNegative val="0"/>
            <c:bubble3D val="0"/>
            <c:spPr>
              <a:solidFill>
                <a:srgbClr val="508DA6">
                  <a:lumMod val="60000"/>
                  <a:lumOff val="40000"/>
                </a:srgbClr>
              </a:solidFill>
            </c:spPr>
            <c:extLst>
              <c:ext xmlns:c16="http://schemas.microsoft.com/office/drawing/2014/chart" uri="{C3380CC4-5D6E-409C-BE32-E72D297353CC}">
                <c16:uniqueId val="{00000016-BBF4-43A4-8327-344C495CF15B}"/>
              </c:ext>
            </c:extLst>
          </c:dPt>
          <c:dPt>
            <c:idx val="12"/>
            <c:invertIfNegative val="0"/>
            <c:bubble3D val="0"/>
            <c:spPr>
              <a:solidFill>
                <a:srgbClr val="508DA6">
                  <a:lumMod val="60000"/>
                  <a:lumOff val="40000"/>
                </a:srgbClr>
              </a:solidFill>
            </c:spPr>
            <c:extLst>
              <c:ext xmlns:c16="http://schemas.microsoft.com/office/drawing/2014/chart" uri="{C3380CC4-5D6E-409C-BE32-E72D297353CC}">
                <c16:uniqueId val="{0000001B-5D2A-41E8-B9F4-23A10A4CC63D}"/>
              </c:ext>
            </c:extLst>
          </c:dPt>
          <c:dLbls>
            <c:numFmt formatCode="#,##0" sourceLinked="0"/>
            <c:spPr>
              <a:noFill/>
              <a:ln>
                <a:noFill/>
              </a:ln>
              <a:effectLst/>
            </c:spPr>
            <c:txPr>
              <a:bodyPr/>
              <a:lstStyle/>
              <a:p>
                <a:pPr>
                  <a:defRPr sz="1400" b="0">
                    <a:solidFill>
                      <a:schemeClr val="tx1">
                        <a:lumMod val="50000"/>
                      </a:schemeClr>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4</c:v>
                </c:pt>
                <c:pt idx="1">
                  <c:v>2018-1 </c:v>
                </c:pt>
                <c:pt idx="2">
                  <c:v>2</c:v>
                </c:pt>
                <c:pt idx="3">
                  <c:v>3</c:v>
                </c:pt>
                <c:pt idx="4">
                  <c:v>4</c:v>
                </c:pt>
                <c:pt idx="5">
                  <c:v>2019-1</c:v>
                </c:pt>
                <c:pt idx="6">
                  <c:v>2</c:v>
                </c:pt>
                <c:pt idx="7">
                  <c:v>3</c:v>
                </c:pt>
                <c:pt idx="8">
                  <c:v>4</c:v>
                </c:pt>
                <c:pt idx="9">
                  <c:v>2020-1 
(p)</c:v>
                </c:pt>
                <c:pt idx="10">
                  <c:v>2
(p)</c:v>
                </c:pt>
                <c:pt idx="11">
                  <c:v>3
(p)</c:v>
                </c:pt>
                <c:pt idx="12">
                  <c:v>4
(p)</c:v>
                </c:pt>
              </c:strCache>
            </c:strRef>
          </c:cat>
          <c:val>
            <c:numRef>
              <c:f>Sheet1!$B$2:$B$14</c:f>
              <c:numCache>
                <c:formatCode>"$"#,##0.0</c:formatCode>
                <c:ptCount val="13"/>
                <c:pt idx="0">
                  <c:v>292.41402626210601</c:v>
                </c:pt>
                <c:pt idx="1">
                  <c:v>295.88699060971771</c:v>
                </c:pt>
                <c:pt idx="2">
                  <c:v>301.64508949914796</c:v>
                </c:pt>
                <c:pt idx="3">
                  <c:v>307.9542828595246</c:v>
                </c:pt>
                <c:pt idx="4">
                  <c:v>312.81573987597505</c:v>
                </c:pt>
                <c:pt idx="5">
                  <c:v>315.78843948033955</c:v>
                </c:pt>
                <c:pt idx="6">
                  <c:v>321.36975812390364</c:v>
                </c:pt>
                <c:pt idx="7">
                  <c:v>326.34664631749251</c:v>
                </c:pt>
                <c:pt idx="8">
                  <c:v>327.92714884107448</c:v>
                </c:pt>
                <c:pt idx="9">
                  <c:v>326.36933947013131</c:v>
                </c:pt>
                <c:pt idx="10">
                  <c:v>325.67631859261121</c:v>
                </c:pt>
                <c:pt idx="11">
                  <c:v>327.62027633408024</c:v>
                </c:pt>
                <c:pt idx="12">
                  <c:v>332.69711259451515</c:v>
                </c:pt>
              </c:numCache>
            </c:numRef>
          </c:val>
          <c:extLst>
            <c:ext xmlns:c16="http://schemas.microsoft.com/office/drawing/2014/chart" uri="{C3380CC4-5D6E-409C-BE32-E72D297353CC}">
              <c16:uniqueId val="{00000000-A13C-4E5E-B5F3-031966C02762}"/>
            </c:ext>
          </c:extLst>
        </c:ser>
        <c:dLbls>
          <c:showLegendKey val="0"/>
          <c:showVal val="0"/>
          <c:showCatName val="0"/>
          <c:showSerName val="0"/>
          <c:showPercent val="0"/>
          <c:showBubbleSize val="0"/>
        </c:dLbls>
        <c:gapWidth val="100"/>
        <c:axId val="-2059001504"/>
        <c:axId val="-2058999456"/>
      </c:barChart>
      <c:lineChart>
        <c:grouping val="standard"/>
        <c:varyColors val="0"/>
        <c:ser>
          <c:idx val="1"/>
          <c:order val="1"/>
          <c:tx>
            <c:strRef>
              <c:f>Sheet1!$C$1</c:f>
              <c:strCache>
                <c:ptCount val="1"/>
                <c:pt idx="0">
                  <c:v>Historical Estimates</c:v>
                </c:pt>
              </c:strCache>
            </c:strRef>
          </c:tx>
          <c:spPr>
            <a:ln w="38100"/>
          </c:spPr>
          <c:marker>
            <c:symbol val="circle"/>
            <c:size val="9"/>
          </c:marker>
          <c:dPt>
            <c:idx val="6"/>
            <c:bubble3D val="0"/>
            <c:extLst>
              <c:ext xmlns:c16="http://schemas.microsoft.com/office/drawing/2014/chart" uri="{C3380CC4-5D6E-409C-BE32-E72D297353CC}">
                <c16:uniqueId val="{0000000A-8A47-4CC6-B276-E5516EB907B9}"/>
              </c:ext>
            </c:extLst>
          </c:dPt>
          <c:dPt>
            <c:idx val="7"/>
            <c:bubble3D val="0"/>
            <c:extLst>
              <c:ext xmlns:c16="http://schemas.microsoft.com/office/drawing/2014/chart" uri="{C3380CC4-5D6E-409C-BE32-E72D297353CC}">
                <c16:uniqueId val="{0000000B-8A47-4CC6-B276-E5516EB907B9}"/>
              </c:ext>
            </c:extLst>
          </c:dPt>
          <c:dPt>
            <c:idx val="8"/>
            <c:bubble3D val="0"/>
            <c:extLst>
              <c:ext xmlns:c16="http://schemas.microsoft.com/office/drawing/2014/chart" uri="{C3380CC4-5D6E-409C-BE32-E72D297353CC}">
                <c16:uniqueId val="{0000000C-8A47-4CC6-B276-E5516EB907B9}"/>
              </c:ext>
            </c:extLst>
          </c:dPt>
          <c:dPt>
            <c:idx val="9"/>
            <c:marker>
              <c:symbol val="none"/>
            </c:marker>
            <c:bubble3D val="0"/>
            <c:extLst>
              <c:ext xmlns:c16="http://schemas.microsoft.com/office/drawing/2014/chart" uri="{C3380CC4-5D6E-409C-BE32-E72D297353CC}">
                <c16:uniqueId val="{00000013-4D4C-44EB-9950-4B9ACCC7825C}"/>
              </c:ext>
            </c:extLst>
          </c:dPt>
          <c:dPt>
            <c:idx val="10"/>
            <c:marker>
              <c:symbol val="none"/>
            </c:marker>
            <c:bubble3D val="0"/>
            <c:extLst>
              <c:ext xmlns:c16="http://schemas.microsoft.com/office/drawing/2014/chart" uri="{C3380CC4-5D6E-409C-BE32-E72D297353CC}">
                <c16:uniqueId val="{00000014-4D4C-44EB-9950-4B9ACCC7825C}"/>
              </c:ext>
            </c:extLst>
          </c:dPt>
          <c:dPt>
            <c:idx val="11"/>
            <c:marker>
              <c:symbol val="none"/>
            </c:marker>
            <c:bubble3D val="0"/>
            <c:extLst>
              <c:ext xmlns:c16="http://schemas.microsoft.com/office/drawing/2014/chart" uri="{C3380CC4-5D6E-409C-BE32-E72D297353CC}">
                <c16:uniqueId val="{00000018-BBF4-43A4-8327-344C495CF15B}"/>
              </c:ext>
            </c:extLst>
          </c:dPt>
          <c:dPt>
            <c:idx val="12"/>
            <c:marker>
              <c:symbol val="none"/>
            </c:marker>
            <c:bubble3D val="0"/>
            <c:extLst>
              <c:ext xmlns:c16="http://schemas.microsoft.com/office/drawing/2014/chart" uri="{C3380CC4-5D6E-409C-BE32-E72D297353CC}">
                <c16:uniqueId val="{0000001A-5D2A-41E8-B9F4-23A10A4CC63D}"/>
              </c:ext>
            </c:extLst>
          </c:dPt>
          <c:dLbls>
            <c:dLbl>
              <c:idx val="9"/>
              <c:delete val="1"/>
              <c:extLst>
                <c:ext xmlns:c15="http://schemas.microsoft.com/office/drawing/2012/chart" uri="{CE6537A1-D6FC-4f65-9D91-7224C49458BB}"/>
                <c:ext xmlns:c16="http://schemas.microsoft.com/office/drawing/2014/chart" uri="{C3380CC4-5D6E-409C-BE32-E72D297353CC}">
                  <c16:uniqueId val="{00000013-4D4C-44EB-9950-4B9ACCC7825C}"/>
                </c:ext>
              </c:extLst>
            </c:dLbl>
            <c:dLbl>
              <c:idx val="10"/>
              <c:delete val="1"/>
              <c:extLst>
                <c:ext xmlns:c15="http://schemas.microsoft.com/office/drawing/2012/chart" uri="{CE6537A1-D6FC-4f65-9D91-7224C49458BB}"/>
                <c:ext xmlns:c16="http://schemas.microsoft.com/office/drawing/2014/chart" uri="{C3380CC4-5D6E-409C-BE32-E72D297353CC}">
                  <c16:uniqueId val="{00000014-4D4C-44EB-9950-4B9ACCC7825C}"/>
                </c:ext>
              </c:extLst>
            </c:dLbl>
            <c:dLbl>
              <c:idx val="11"/>
              <c:delete val="1"/>
              <c:extLst>
                <c:ext xmlns:c15="http://schemas.microsoft.com/office/drawing/2012/chart" uri="{CE6537A1-D6FC-4f65-9D91-7224C49458BB}"/>
                <c:ext xmlns:c16="http://schemas.microsoft.com/office/drawing/2014/chart" uri="{C3380CC4-5D6E-409C-BE32-E72D297353CC}">
                  <c16:uniqueId val="{00000018-BBF4-43A4-8327-344C495CF15B}"/>
                </c:ext>
              </c:extLst>
            </c:dLbl>
            <c:dLbl>
              <c:idx val="12"/>
              <c:delete val="1"/>
              <c:extLst>
                <c:ext xmlns:c15="http://schemas.microsoft.com/office/drawing/2012/chart" uri="{CE6537A1-D6FC-4f65-9D91-7224C49458BB}"/>
                <c:ext xmlns:c16="http://schemas.microsoft.com/office/drawing/2014/chart" uri="{C3380CC4-5D6E-409C-BE32-E72D297353CC}">
                  <c16:uniqueId val="{0000001A-5D2A-41E8-B9F4-23A10A4CC63D}"/>
                </c:ext>
              </c:extLst>
            </c:dLbl>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4</c:v>
                </c:pt>
                <c:pt idx="1">
                  <c:v>2018-1 </c:v>
                </c:pt>
                <c:pt idx="2">
                  <c:v>2</c:v>
                </c:pt>
                <c:pt idx="3">
                  <c:v>3</c:v>
                </c:pt>
                <c:pt idx="4">
                  <c:v>4</c:v>
                </c:pt>
                <c:pt idx="5">
                  <c:v>2019-1</c:v>
                </c:pt>
                <c:pt idx="6">
                  <c:v>2</c:v>
                </c:pt>
                <c:pt idx="7">
                  <c:v>3</c:v>
                </c:pt>
                <c:pt idx="8">
                  <c:v>4</c:v>
                </c:pt>
                <c:pt idx="9">
                  <c:v>2020-1 
(p)</c:v>
                </c:pt>
                <c:pt idx="10">
                  <c:v>2
(p)</c:v>
                </c:pt>
                <c:pt idx="11">
                  <c:v>3
(p)</c:v>
                </c:pt>
                <c:pt idx="12">
                  <c:v>4
(p)</c:v>
                </c:pt>
              </c:strCache>
            </c:strRef>
          </c:cat>
          <c:val>
            <c:numRef>
              <c:f>Sheet1!$C$2:$C$14</c:f>
              <c:numCache>
                <c:formatCode>0.0%</c:formatCode>
                <c:ptCount val="13"/>
                <c:pt idx="0">
                  <c:v>6.0951362808245868E-2</c:v>
                </c:pt>
                <c:pt idx="1">
                  <c:v>6.1021590105542645E-2</c:v>
                </c:pt>
                <c:pt idx="2">
                  <c:v>6.4030450177101184E-2</c:v>
                </c:pt>
                <c:pt idx="3">
                  <c:v>6.7885647610000266E-2</c:v>
                </c:pt>
                <c:pt idx="4">
                  <c:v>6.9769955547829721E-2</c:v>
                </c:pt>
                <c:pt idx="5">
                  <c:v>6.7260303772099128E-2</c:v>
                </c:pt>
                <c:pt idx="6">
                  <c:v>6.5390318992119445E-2</c:v>
                </c:pt>
                <c:pt idx="7">
                  <c:v>5.9724330790871694E-2</c:v>
                </c:pt>
                <c:pt idx="8">
                  <c:v>4.8307700153102262E-2</c:v>
                </c:pt>
                <c:pt idx="9">
                  <c:v>3.3506293033410683E-2</c:v>
                </c:pt>
                <c:pt idx="10">
                  <c:v>1.340064010331421E-2</c:v>
                </c:pt>
                <c:pt idx="11">
                  <c:v>3.902690684765453E-3</c:v>
                </c:pt>
                <c:pt idx="12">
                  <c:v>1.4545803146516434E-2</c:v>
                </c:pt>
              </c:numCache>
            </c:numRef>
          </c:val>
          <c:smooth val="1"/>
          <c:extLst>
            <c:ext xmlns:c16="http://schemas.microsoft.com/office/drawing/2014/chart" uri="{C3380CC4-5D6E-409C-BE32-E72D297353CC}">
              <c16:uniqueId val="{00000001-A13C-4E5E-B5F3-031966C02762}"/>
            </c:ext>
          </c:extLst>
        </c:ser>
        <c:ser>
          <c:idx val="2"/>
          <c:order val="2"/>
          <c:tx>
            <c:strRef>
              <c:f>Sheet1!$D$1</c:f>
              <c:strCache>
                <c:ptCount val="1"/>
                <c:pt idx="0">
                  <c:v>LIRA Projections</c:v>
                </c:pt>
              </c:strCache>
            </c:strRef>
          </c:tx>
          <c:spPr>
            <a:ln w="38100">
              <a:solidFill>
                <a:srgbClr val="C14D00"/>
              </a:solidFill>
            </a:ln>
          </c:spPr>
          <c:marker>
            <c:symbol val="triangle"/>
            <c:size val="8"/>
            <c:spPr>
              <a:solidFill>
                <a:srgbClr val="C14D00"/>
              </a:solidFill>
              <a:ln>
                <a:solidFill>
                  <a:srgbClr val="C14D00"/>
                </a:solidFill>
              </a:ln>
            </c:spPr>
          </c:marker>
          <c:dPt>
            <c:idx val="0"/>
            <c:marker>
              <c:symbol val="none"/>
            </c:marker>
            <c:bubble3D val="0"/>
            <c:extLst>
              <c:ext xmlns:c16="http://schemas.microsoft.com/office/drawing/2014/chart" uri="{C3380CC4-5D6E-409C-BE32-E72D297353CC}">
                <c16:uniqueId val="{00000012-4D4C-44EB-9950-4B9ACCC7825C}"/>
              </c:ext>
            </c:extLst>
          </c:dPt>
          <c:dPt>
            <c:idx val="1"/>
            <c:marker>
              <c:symbol val="none"/>
            </c:marker>
            <c:bubble3D val="0"/>
            <c:extLst>
              <c:ext xmlns:c16="http://schemas.microsoft.com/office/drawing/2014/chart" uri="{C3380CC4-5D6E-409C-BE32-E72D297353CC}">
                <c16:uniqueId val="{00000011-4D4C-44EB-9950-4B9ACCC7825C}"/>
              </c:ext>
            </c:extLst>
          </c:dPt>
          <c:dPt>
            <c:idx val="2"/>
            <c:marker>
              <c:symbol val="none"/>
            </c:marker>
            <c:bubble3D val="0"/>
            <c:extLst>
              <c:ext xmlns:c16="http://schemas.microsoft.com/office/drawing/2014/chart" uri="{C3380CC4-5D6E-409C-BE32-E72D297353CC}">
                <c16:uniqueId val="{00000010-4D4C-44EB-9950-4B9ACCC7825C}"/>
              </c:ext>
            </c:extLst>
          </c:dPt>
          <c:dPt>
            <c:idx val="3"/>
            <c:marker>
              <c:symbol val="none"/>
            </c:marker>
            <c:bubble3D val="0"/>
            <c:extLst>
              <c:ext xmlns:c16="http://schemas.microsoft.com/office/drawing/2014/chart" uri="{C3380CC4-5D6E-409C-BE32-E72D297353CC}">
                <c16:uniqueId val="{0000000F-4D4C-44EB-9950-4B9ACCC7825C}"/>
              </c:ext>
            </c:extLst>
          </c:dPt>
          <c:dPt>
            <c:idx val="4"/>
            <c:marker>
              <c:symbol val="none"/>
            </c:marker>
            <c:bubble3D val="0"/>
            <c:extLst>
              <c:ext xmlns:c16="http://schemas.microsoft.com/office/drawing/2014/chart" uri="{C3380CC4-5D6E-409C-BE32-E72D297353CC}">
                <c16:uniqueId val="{0000000E-4D4C-44EB-9950-4B9ACCC7825C}"/>
              </c:ext>
            </c:extLst>
          </c:dPt>
          <c:dPt>
            <c:idx val="5"/>
            <c:marker>
              <c:symbol val="none"/>
            </c:marker>
            <c:bubble3D val="0"/>
            <c:extLst>
              <c:ext xmlns:c16="http://schemas.microsoft.com/office/drawing/2014/chart" uri="{C3380CC4-5D6E-409C-BE32-E72D297353CC}">
                <c16:uniqueId val="{0000000D-4D4C-44EB-9950-4B9ACCC7825C}"/>
              </c:ext>
            </c:extLst>
          </c:dPt>
          <c:dPt>
            <c:idx val="6"/>
            <c:marker>
              <c:symbol val="none"/>
            </c:marker>
            <c:bubble3D val="0"/>
            <c:extLst>
              <c:ext xmlns:c16="http://schemas.microsoft.com/office/drawing/2014/chart" uri="{C3380CC4-5D6E-409C-BE32-E72D297353CC}">
                <c16:uniqueId val="{0000000C-4D4C-44EB-9950-4B9ACCC7825C}"/>
              </c:ext>
            </c:extLst>
          </c:dPt>
          <c:dPt>
            <c:idx val="7"/>
            <c:marker>
              <c:symbol val="none"/>
            </c:marker>
            <c:bubble3D val="0"/>
            <c:extLst>
              <c:ext xmlns:c16="http://schemas.microsoft.com/office/drawing/2014/chart" uri="{C3380CC4-5D6E-409C-BE32-E72D297353CC}">
                <c16:uniqueId val="{00000019-FFE8-4C5A-94C8-D3A0D3B46DD8}"/>
              </c:ext>
            </c:extLst>
          </c:dPt>
          <c:dPt>
            <c:idx val="8"/>
            <c:marker>
              <c:symbol val="none"/>
            </c:marker>
            <c:bubble3D val="0"/>
            <c:extLst>
              <c:ext xmlns:c16="http://schemas.microsoft.com/office/drawing/2014/chart" uri="{C3380CC4-5D6E-409C-BE32-E72D297353CC}">
                <c16:uniqueId val="{0000001C-5D2A-41E8-B9F4-23A10A4CC63D}"/>
              </c:ext>
            </c:extLst>
          </c:dPt>
          <c:dLbls>
            <c:dLbl>
              <c:idx val="0"/>
              <c:delete val="1"/>
              <c:extLst>
                <c:ext xmlns:c15="http://schemas.microsoft.com/office/drawing/2012/chart" uri="{CE6537A1-D6FC-4f65-9D91-7224C49458BB}"/>
                <c:ext xmlns:c16="http://schemas.microsoft.com/office/drawing/2014/chart" uri="{C3380CC4-5D6E-409C-BE32-E72D297353CC}">
                  <c16:uniqueId val="{00000012-4D4C-44EB-9950-4B9ACCC7825C}"/>
                </c:ext>
              </c:extLst>
            </c:dLbl>
            <c:dLbl>
              <c:idx val="1"/>
              <c:delete val="1"/>
              <c:extLst>
                <c:ext xmlns:c15="http://schemas.microsoft.com/office/drawing/2012/chart" uri="{CE6537A1-D6FC-4f65-9D91-7224C49458BB}"/>
                <c:ext xmlns:c16="http://schemas.microsoft.com/office/drawing/2014/chart" uri="{C3380CC4-5D6E-409C-BE32-E72D297353CC}">
                  <c16:uniqueId val="{00000011-4D4C-44EB-9950-4B9ACCC7825C}"/>
                </c:ext>
              </c:extLst>
            </c:dLbl>
            <c:dLbl>
              <c:idx val="2"/>
              <c:delete val="1"/>
              <c:extLst>
                <c:ext xmlns:c15="http://schemas.microsoft.com/office/drawing/2012/chart" uri="{CE6537A1-D6FC-4f65-9D91-7224C49458BB}"/>
                <c:ext xmlns:c16="http://schemas.microsoft.com/office/drawing/2014/chart" uri="{C3380CC4-5D6E-409C-BE32-E72D297353CC}">
                  <c16:uniqueId val="{00000010-4D4C-44EB-9950-4B9ACCC7825C}"/>
                </c:ext>
              </c:extLst>
            </c:dLbl>
            <c:dLbl>
              <c:idx val="3"/>
              <c:delete val="1"/>
              <c:extLst>
                <c:ext xmlns:c15="http://schemas.microsoft.com/office/drawing/2012/chart" uri="{CE6537A1-D6FC-4f65-9D91-7224C49458BB}"/>
                <c:ext xmlns:c16="http://schemas.microsoft.com/office/drawing/2014/chart" uri="{C3380CC4-5D6E-409C-BE32-E72D297353CC}">
                  <c16:uniqueId val="{0000000F-4D4C-44EB-9950-4B9ACCC7825C}"/>
                </c:ext>
              </c:extLst>
            </c:dLbl>
            <c:dLbl>
              <c:idx val="4"/>
              <c:delete val="1"/>
              <c:extLst>
                <c:ext xmlns:c15="http://schemas.microsoft.com/office/drawing/2012/chart" uri="{CE6537A1-D6FC-4f65-9D91-7224C49458BB}"/>
                <c:ext xmlns:c16="http://schemas.microsoft.com/office/drawing/2014/chart" uri="{C3380CC4-5D6E-409C-BE32-E72D297353CC}">
                  <c16:uniqueId val="{0000000E-4D4C-44EB-9950-4B9ACCC7825C}"/>
                </c:ext>
              </c:extLst>
            </c:dLbl>
            <c:dLbl>
              <c:idx val="5"/>
              <c:delete val="1"/>
              <c:extLst>
                <c:ext xmlns:c15="http://schemas.microsoft.com/office/drawing/2012/chart" uri="{CE6537A1-D6FC-4f65-9D91-7224C49458BB}"/>
                <c:ext xmlns:c16="http://schemas.microsoft.com/office/drawing/2014/chart" uri="{C3380CC4-5D6E-409C-BE32-E72D297353CC}">
                  <c16:uniqueId val="{0000000D-4D4C-44EB-9950-4B9ACCC7825C}"/>
                </c:ext>
              </c:extLst>
            </c:dLbl>
            <c:dLbl>
              <c:idx val="6"/>
              <c:delete val="1"/>
              <c:extLst>
                <c:ext xmlns:c15="http://schemas.microsoft.com/office/drawing/2012/chart" uri="{CE6537A1-D6FC-4f65-9D91-7224C49458BB}"/>
                <c:ext xmlns:c16="http://schemas.microsoft.com/office/drawing/2014/chart" uri="{C3380CC4-5D6E-409C-BE32-E72D297353CC}">
                  <c16:uniqueId val="{0000000C-4D4C-44EB-9950-4B9ACCC7825C}"/>
                </c:ext>
              </c:extLst>
            </c:dLbl>
            <c:dLbl>
              <c:idx val="7"/>
              <c:delete val="1"/>
              <c:extLst>
                <c:ext xmlns:c15="http://schemas.microsoft.com/office/drawing/2012/chart" uri="{CE6537A1-D6FC-4f65-9D91-7224C49458BB}"/>
                <c:ext xmlns:c16="http://schemas.microsoft.com/office/drawing/2014/chart" uri="{C3380CC4-5D6E-409C-BE32-E72D297353CC}">
                  <c16:uniqueId val="{00000019-FFE8-4C5A-94C8-D3A0D3B46DD8}"/>
                </c:ext>
              </c:extLst>
            </c:dLbl>
            <c:dLbl>
              <c:idx val="8"/>
              <c:delete val="1"/>
              <c:extLst>
                <c:ext xmlns:c15="http://schemas.microsoft.com/office/drawing/2012/chart" uri="{CE6537A1-D6FC-4f65-9D91-7224C49458BB}"/>
                <c:ext xmlns:c16="http://schemas.microsoft.com/office/drawing/2014/chart" uri="{C3380CC4-5D6E-409C-BE32-E72D297353CC}">
                  <c16:uniqueId val="{0000001C-5D2A-41E8-B9F4-23A10A4CC63D}"/>
                </c:ext>
              </c:extLst>
            </c:dLbl>
            <c:dLbl>
              <c:idx val="11"/>
              <c:spPr>
                <a:noFill/>
                <a:ln>
                  <a:noFill/>
                </a:ln>
                <a:effectLst/>
              </c:spPr>
              <c:txPr>
                <a:bodyPr wrap="square" lIns="38100" tIns="19050" rIns="38100" bIns="19050" anchor="ctr" anchorCtr="0">
                  <a:spAutoFit/>
                </a:bodyPr>
                <a:lstStyle/>
                <a:p>
                  <a:pPr algn="ctr">
                    <a:defRPr lang="en-US" sz="1400" b="0" i="0" u="none" strike="noStrike" kern="1200" baseline="0">
                      <a:solidFill>
                        <a:schemeClr val="tx1">
                          <a:lumMod val="50000"/>
                        </a:schemeClr>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17-BBF4-43A4-8327-344C495CF15B}"/>
                </c:ext>
              </c:extLst>
            </c:dLbl>
            <c:spPr>
              <a:no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4</c:v>
                </c:pt>
                <c:pt idx="1">
                  <c:v>2018-1 </c:v>
                </c:pt>
                <c:pt idx="2">
                  <c:v>2</c:v>
                </c:pt>
                <c:pt idx="3">
                  <c:v>3</c:v>
                </c:pt>
                <c:pt idx="4">
                  <c:v>4</c:v>
                </c:pt>
                <c:pt idx="5">
                  <c:v>2019-1</c:v>
                </c:pt>
                <c:pt idx="6">
                  <c:v>2</c:v>
                </c:pt>
                <c:pt idx="7">
                  <c:v>3</c:v>
                </c:pt>
                <c:pt idx="8">
                  <c:v>4</c:v>
                </c:pt>
                <c:pt idx="9">
                  <c:v>2020-1 
(p)</c:v>
                </c:pt>
                <c:pt idx="10">
                  <c:v>2
(p)</c:v>
                </c:pt>
                <c:pt idx="11">
                  <c:v>3
(p)</c:v>
                </c:pt>
                <c:pt idx="12">
                  <c:v>4
(p)</c:v>
                </c:pt>
              </c:strCache>
            </c:strRef>
          </c:cat>
          <c:val>
            <c:numRef>
              <c:f>Sheet1!$D$2:$D$14</c:f>
              <c:numCache>
                <c:formatCode>0.0%</c:formatCode>
                <c:ptCount val="13"/>
                <c:pt idx="0">
                  <c:v>6.0951362808245868E-2</c:v>
                </c:pt>
                <c:pt idx="1">
                  <c:v>6.1021590105542645E-2</c:v>
                </c:pt>
                <c:pt idx="2">
                  <c:v>6.4030450177101184E-2</c:v>
                </c:pt>
                <c:pt idx="3">
                  <c:v>6.7885647610000266E-2</c:v>
                </c:pt>
                <c:pt idx="4">
                  <c:v>6.9769955547829721E-2</c:v>
                </c:pt>
                <c:pt idx="5">
                  <c:v>6.7260303772099128E-2</c:v>
                </c:pt>
                <c:pt idx="6">
                  <c:v>6.5390318992119445E-2</c:v>
                </c:pt>
                <c:pt idx="7">
                  <c:v>5.9724330790871694E-2</c:v>
                </c:pt>
                <c:pt idx="8">
                  <c:v>4.8307700153102262E-2</c:v>
                </c:pt>
                <c:pt idx="9">
                  <c:v>3.3506293033410683E-2</c:v>
                </c:pt>
                <c:pt idx="10">
                  <c:v>1.340064010331421E-2</c:v>
                </c:pt>
                <c:pt idx="11">
                  <c:v>3.902690684765453E-3</c:v>
                </c:pt>
                <c:pt idx="12">
                  <c:v>1.4545803146516434E-2</c:v>
                </c:pt>
              </c:numCache>
            </c:numRef>
          </c:val>
          <c:smooth val="1"/>
          <c:extLst>
            <c:ext xmlns:c16="http://schemas.microsoft.com/office/drawing/2014/chart" uri="{C3380CC4-5D6E-409C-BE32-E72D297353CC}">
              <c16:uniqueId val="{00000000-780F-4FE3-AFF6-52DB6F4D6D9C}"/>
            </c:ext>
          </c:extLst>
        </c:ser>
        <c:dLbls>
          <c:showLegendKey val="0"/>
          <c:showVal val="0"/>
          <c:showCatName val="0"/>
          <c:showSerName val="0"/>
          <c:showPercent val="0"/>
          <c:showBubbleSize val="0"/>
        </c:dLbls>
        <c:marker val="1"/>
        <c:smooth val="0"/>
        <c:axId val="-2059034896"/>
        <c:axId val="-2058996624"/>
      </c:lineChart>
      <c:catAx>
        <c:axId val="-2059001504"/>
        <c:scaling>
          <c:orientation val="minMax"/>
        </c:scaling>
        <c:delete val="0"/>
        <c:axPos val="b"/>
        <c:numFmt formatCode="General" sourceLinked="0"/>
        <c:majorTickMark val="out"/>
        <c:minorTickMark val="none"/>
        <c:tickLblPos val="low"/>
        <c:spPr>
          <a:ln>
            <a:solidFill>
              <a:schemeClr val="bg1">
                <a:lumMod val="65000"/>
              </a:schemeClr>
            </a:solidFill>
          </a:ln>
        </c:spPr>
        <c:txPr>
          <a:bodyPr/>
          <a:lstStyle/>
          <a:p>
            <a:pPr>
              <a:defRPr sz="1400" b="0" baseline="0">
                <a:solidFill>
                  <a:schemeClr val="tx1">
                    <a:lumMod val="50000"/>
                  </a:schemeClr>
                </a:solidFill>
              </a:defRPr>
            </a:pPr>
            <a:endParaRPr lang="en-US"/>
          </a:p>
        </c:txPr>
        <c:crossAx val="-2058999456"/>
        <c:crosses val="autoZero"/>
        <c:auto val="0"/>
        <c:lblAlgn val="ctr"/>
        <c:lblOffset val="100"/>
        <c:noMultiLvlLbl val="0"/>
      </c:catAx>
      <c:valAx>
        <c:axId val="-2058999456"/>
        <c:scaling>
          <c:orientation val="minMax"/>
          <c:max val="475"/>
          <c:min val="225"/>
        </c:scaling>
        <c:delete val="0"/>
        <c:axPos val="l"/>
        <c:numFmt formatCode="&quot;$&quot;#,##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01504"/>
        <c:crosses val="autoZero"/>
        <c:crossBetween val="between"/>
      </c:valAx>
      <c:valAx>
        <c:axId val="-2058996624"/>
        <c:scaling>
          <c:orientation val="minMax"/>
          <c:min val="-0.1"/>
        </c:scaling>
        <c:delete val="0"/>
        <c:axPos val="r"/>
        <c:numFmt formatCode="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34896"/>
        <c:crosses val="max"/>
        <c:crossBetween val="between"/>
        <c:majorUnit val="5.000000000000001E-2"/>
      </c:valAx>
      <c:catAx>
        <c:axId val="-2059034896"/>
        <c:scaling>
          <c:orientation val="minMax"/>
        </c:scaling>
        <c:delete val="1"/>
        <c:axPos val="b"/>
        <c:numFmt formatCode="General" sourceLinked="1"/>
        <c:majorTickMark val="out"/>
        <c:minorTickMark val="none"/>
        <c:tickLblPos val="nextTo"/>
        <c:crossAx val="-2058996624"/>
        <c:crosses val="autoZero"/>
        <c:auto val="1"/>
        <c:lblAlgn val="ctr"/>
        <c:lblOffset val="100"/>
        <c:noMultiLvlLbl val="0"/>
      </c:catAx>
    </c:plotArea>
    <c:legend>
      <c:legendPos val="b"/>
      <c:legendEntry>
        <c:idx val="0"/>
        <c:delete val="1"/>
      </c:legendEntry>
      <c:layout>
        <c:manualLayout>
          <c:xMode val="edge"/>
          <c:yMode val="edge"/>
          <c:x val="2.1221412654189573E-2"/>
          <c:y val="0.94174611055758717"/>
          <c:w val="0.43621018413049728"/>
          <c:h val="5.5445141862520635E-2"/>
        </c:manualLayout>
      </c:layout>
      <c:overlay val="0"/>
      <c:txPr>
        <a:bodyPr/>
        <a:lstStyle/>
        <a:p>
          <a:pPr>
            <a:defRPr sz="1400">
              <a:solidFill>
                <a:schemeClr val="tx1">
                  <a:lumMod val="50000"/>
                </a:schemeClr>
              </a:solidFill>
            </a:defRPr>
          </a:pPr>
          <a:endParaRPr lang="en-US"/>
        </a:p>
      </c:txPr>
    </c:legend>
    <c:plotVisOnly val="1"/>
    <c:dispBlanksAs val="gap"/>
    <c:showDLblsOverMax val="0"/>
  </c:chart>
  <c:txPr>
    <a:bodyPr/>
    <a:lstStyle/>
    <a:p>
      <a:pPr>
        <a:defRPr sz="1800"/>
      </a:pPr>
      <a:endParaRPr lang="en-US"/>
    </a:p>
  </c:txPr>
  <c:externalData r:id="rId2">
    <c:autoUpdate val="0"/>
  </c:externalData>
  <c:userShapes r:id="rId3"/>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600">
                <a:solidFill>
                  <a:schemeClr val="tx1">
                    <a:lumMod val="50000"/>
                  </a:schemeClr>
                </a:solidFill>
              </a:defRPr>
            </a:pPr>
            <a:r>
              <a:rPr lang="en-US" sz="1600" b="1" i="0" baseline="0">
                <a:effectLst/>
              </a:rPr>
              <a:t>Homeowner Improvements &amp; Repairs</a:t>
            </a:r>
            <a:endParaRPr lang="en-US" sz="1600" b="1">
              <a:effectLst/>
            </a:endParaRPr>
          </a:p>
          <a:p>
            <a:pPr algn="l">
              <a:defRPr sz="1600">
                <a:solidFill>
                  <a:schemeClr val="tx1">
                    <a:lumMod val="50000"/>
                  </a:schemeClr>
                </a:solidFill>
              </a:defRPr>
            </a:pPr>
            <a:r>
              <a:rPr lang="en-US" sz="1600" b="1" i="0" baseline="0">
                <a:effectLst/>
              </a:rPr>
              <a:t>Four-Quarter Moving Totals</a:t>
            </a:r>
            <a:endParaRPr lang="en-US" sz="1600" b="1">
              <a:effectLst/>
            </a:endParaRPr>
          </a:p>
          <a:p>
            <a:pPr algn="l">
              <a:defRPr sz="1600">
                <a:solidFill>
                  <a:schemeClr val="tx1">
                    <a:lumMod val="50000"/>
                  </a:schemeClr>
                </a:solidFill>
              </a:defRPr>
            </a:pPr>
            <a:r>
              <a:rPr lang="en-US" sz="1600" b="1" i="0" baseline="0">
                <a:effectLst/>
              </a:rPr>
              <a:t>Billions</a:t>
            </a:r>
            <a:endParaRPr lang="en-US" sz="1600" b="1"/>
          </a:p>
        </c:rich>
      </c:tx>
      <c:layout>
        <c:manualLayout>
          <c:xMode val="edge"/>
          <c:yMode val="edge"/>
          <c:x val="7.4608406587112382E-3"/>
          <c:y val="1.6825177354371133E-2"/>
        </c:manualLayout>
      </c:layout>
      <c:overlay val="0"/>
    </c:title>
    <c:autoTitleDeleted val="0"/>
    <c:plotArea>
      <c:layout>
        <c:manualLayout>
          <c:layoutTarget val="inner"/>
          <c:xMode val="edge"/>
          <c:yMode val="edge"/>
          <c:x val="5.9395367234324918E-2"/>
          <c:y val="0.2328669425957029"/>
          <c:w val="0.87716786156602777"/>
          <c:h val="0.56106195845400819"/>
        </c:manualLayout>
      </c:layout>
      <c:barChart>
        <c:barDir val="col"/>
        <c:grouping val="clustered"/>
        <c:varyColors val="0"/>
        <c:ser>
          <c:idx val="0"/>
          <c:order val="0"/>
          <c:tx>
            <c:strRef>
              <c:f>Sheet1!$B$1</c:f>
              <c:strCache>
                <c:ptCount val="1"/>
                <c:pt idx="0">
                  <c:v>JCHS1</c:v>
                </c:pt>
              </c:strCache>
            </c:strRef>
          </c:tx>
          <c:spPr>
            <a:solidFill>
              <a:schemeClr val="accent3"/>
            </a:solidFill>
          </c:spPr>
          <c:invertIfNegative val="0"/>
          <c:dPt>
            <c:idx val="6"/>
            <c:invertIfNegative val="0"/>
            <c:bubble3D val="0"/>
            <c:spPr>
              <a:solidFill>
                <a:srgbClr val="508DA6"/>
              </a:solidFill>
            </c:spPr>
            <c:extLst>
              <c:ext xmlns:c16="http://schemas.microsoft.com/office/drawing/2014/chart" uri="{C3380CC4-5D6E-409C-BE32-E72D297353CC}">
                <c16:uniqueId val="{00000001-8A47-4CC6-B276-E5516EB907B9}"/>
              </c:ext>
            </c:extLst>
          </c:dPt>
          <c:dPt>
            <c:idx val="7"/>
            <c:invertIfNegative val="0"/>
            <c:bubble3D val="0"/>
            <c:spPr>
              <a:solidFill>
                <a:srgbClr val="508DA6"/>
              </a:solidFill>
            </c:spPr>
            <c:extLst>
              <c:ext xmlns:c16="http://schemas.microsoft.com/office/drawing/2014/chart" uri="{C3380CC4-5D6E-409C-BE32-E72D297353CC}">
                <c16:uniqueId val="{00000003-8A47-4CC6-B276-E5516EB907B9}"/>
              </c:ext>
            </c:extLst>
          </c:dPt>
          <c:dPt>
            <c:idx val="8"/>
            <c:invertIfNegative val="0"/>
            <c:bubble3D val="0"/>
            <c:spPr>
              <a:solidFill>
                <a:srgbClr val="508DA6"/>
              </a:solidFill>
            </c:spPr>
            <c:extLst>
              <c:ext xmlns:c16="http://schemas.microsoft.com/office/drawing/2014/chart" uri="{C3380CC4-5D6E-409C-BE32-E72D297353CC}">
                <c16:uniqueId val="{00000005-8A47-4CC6-B276-E5516EB907B9}"/>
              </c:ext>
            </c:extLst>
          </c:dPt>
          <c:dPt>
            <c:idx val="9"/>
            <c:invertIfNegative val="0"/>
            <c:bubble3D val="0"/>
            <c:spPr>
              <a:solidFill>
                <a:srgbClr val="508DA6"/>
              </a:solidFill>
            </c:spPr>
            <c:extLst>
              <c:ext xmlns:c16="http://schemas.microsoft.com/office/drawing/2014/chart" uri="{C3380CC4-5D6E-409C-BE32-E72D297353CC}">
                <c16:uniqueId val="{00000006-4D4C-44EB-9950-4B9ACCC7825C}"/>
              </c:ext>
            </c:extLst>
          </c:dPt>
          <c:dPt>
            <c:idx val="10"/>
            <c:invertIfNegative val="0"/>
            <c:bubble3D val="0"/>
            <c:spPr>
              <a:solidFill>
                <a:srgbClr val="508DA6"/>
              </a:solidFill>
            </c:spPr>
            <c:extLst>
              <c:ext xmlns:c16="http://schemas.microsoft.com/office/drawing/2014/chart" uri="{C3380CC4-5D6E-409C-BE32-E72D297353CC}">
                <c16:uniqueId val="{00000007-4D4C-44EB-9950-4B9ACCC7825C}"/>
              </c:ext>
            </c:extLst>
          </c:dPt>
          <c:dPt>
            <c:idx val="11"/>
            <c:invertIfNegative val="0"/>
            <c:bubble3D val="0"/>
            <c:spPr>
              <a:solidFill>
                <a:srgbClr val="508DA6"/>
              </a:solidFill>
            </c:spPr>
            <c:extLst>
              <c:ext xmlns:c16="http://schemas.microsoft.com/office/drawing/2014/chart" uri="{C3380CC4-5D6E-409C-BE32-E72D297353CC}">
                <c16:uniqueId val="{00000016-BBF4-43A4-8327-344C495CF15B}"/>
              </c:ext>
            </c:extLst>
          </c:dPt>
          <c:dPt>
            <c:idx val="12"/>
            <c:invertIfNegative val="0"/>
            <c:bubble3D val="0"/>
            <c:spPr>
              <a:solidFill>
                <a:srgbClr val="508DA6"/>
              </a:solidFill>
            </c:spPr>
            <c:extLst>
              <c:ext xmlns:c16="http://schemas.microsoft.com/office/drawing/2014/chart" uri="{C3380CC4-5D6E-409C-BE32-E72D297353CC}">
                <c16:uniqueId val="{0000001B-5D2A-41E8-B9F4-23A10A4CC63D}"/>
              </c:ext>
            </c:extLst>
          </c:dPt>
          <c:dPt>
            <c:idx val="13"/>
            <c:invertIfNegative val="0"/>
            <c:bubble3D val="0"/>
            <c:spPr>
              <a:solidFill>
                <a:srgbClr val="508DA6"/>
              </a:solidFill>
            </c:spPr>
            <c:extLst>
              <c:ext xmlns:c16="http://schemas.microsoft.com/office/drawing/2014/chart" uri="{C3380CC4-5D6E-409C-BE32-E72D297353CC}">
                <c16:uniqueId val="{0000001F-C78A-4702-9A4C-230649C1C38F}"/>
              </c:ext>
            </c:extLst>
          </c:dPt>
          <c:dLbls>
            <c:numFmt formatCode="#,##0" sourceLinked="0"/>
            <c:spPr>
              <a:noFill/>
              <a:ln>
                <a:noFill/>
              </a:ln>
              <a:effectLst/>
            </c:spPr>
            <c:txPr>
              <a:bodyPr/>
              <a:lstStyle/>
              <a:p>
                <a:pPr>
                  <a:defRPr sz="1200" b="0">
                    <a:solidFill>
                      <a:schemeClr val="tx1">
                        <a:lumMod val="50000"/>
                      </a:schemeClr>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Sheet1!$A$2:$A$15</c:f>
              <c:strCache>
                <c:ptCount val="14"/>
                <c:pt idx="0">
                  <c:v>4</c:v>
                </c:pt>
                <c:pt idx="1">
                  <c:v>2018-1 </c:v>
                </c:pt>
                <c:pt idx="2">
                  <c:v>2</c:v>
                </c:pt>
                <c:pt idx="3">
                  <c:v>3</c:v>
                </c:pt>
                <c:pt idx="4">
                  <c:v>4</c:v>
                </c:pt>
                <c:pt idx="5">
                  <c:v>2019-1</c:v>
                </c:pt>
                <c:pt idx="6">
                  <c:v>2</c:v>
                </c:pt>
                <c:pt idx="7">
                  <c:v>3</c:v>
                </c:pt>
                <c:pt idx="8">
                  <c:v>4</c:v>
                </c:pt>
                <c:pt idx="9">
                  <c:v>2020-1</c:v>
                </c:pt>
                <c:pt idx="10">
                  <c:v>2
(p)</c:v>
                </c:pt>
                <c:pt idx="11">
                  <c:v>3
(p)</c:v>
                </c:pt>
                <c:pt idx="12">
                  <c:v>4
(p)</c:v>
                </c:pt>
                <c:pt idx="13">
                  <c:v>2021-1 
(p)</c:v>
                </c:pt>
              </c:strCache>
            </c:strRef>
          </c:cat>
          <c:val>
            <c:numRef>
              <c:f>Sheet1!$B$2:$B$15</c:f>
              <c:numCache>
                <c:formatCode>"$"#,##0.0</c:formatCode>
                <c:ptCount val="14"/>
                <c:pt idx="0">
                  <c:v>292.41402626210601</c:v>
                </c:pt>
                <c:pt idx="1">
                  <c:v>295.5026249196265</c:v>
                </c:pt>
                <c:pt idx="2">
                  <c:v>301.30884098682208</c:v>
                </c:pt>
                <c:pt idx="3">
                  <c:v>307.79725894541752</c:v>
                </c:pt>
                <c:pt idx="4">
                  <c:v>312.74845871045596</c:v>
                </c:pt>
                <c:pt idx="5">
                  <c:v>315.19191479591365</c:v>
                </c:pt>
                <c:pt idx="6">
                  <c:v>320.74677046979446</c:v>
                </c:pt>
                <c:pt idx="7">
                  <c:v>325.81304634870526</c:v>
                </c:pt>
                <c:pt idx="8">
                  <c:v>327.55152922047228</c:v>
                </c:pt>
                <c:pt idx="9">
                  <c:v>325.74876193912576</c:v>
                </c:pt>
                <c:pt idx="10">
                  <c:v>327.8063809709617</c:v>
                </c:pt>
                <c:pt idx="11">
                  <c:v>326.78943540314447</c:v>
                </c:pt>
                <c:pt idx="12">
                  <c:v>333.29971677660376</c:v>
                </c:pt>
                <c:pt idx="13">
                  <c:v>338.5180965563523</c:v>
                </c:pt>
              </c:numCache>
            </c:numRef>
          </c:val>
          <c:extLst>
            <c:ext xmlns:c16="http://schemas.microsoft.com/office/drawing/2014/chart" uri="{C3380CC4-5D6E-409C-BE32-E72D297353CC}">
              <c16:uniqueId val="{00000000-A13C-4E5E-B5F3-031966C02762}"/>
            </c:ext>
          </c:extLst>
        </c:ser>
        <c:ser>
          <c:idx val="4"/>
          <c:order val="4"/>
          <c:tx>
            <c:strRef>
              <c:f>Sheet1!$F$1</c:f>
              <c:strCache>
                <c:ptCount val="1"/>
                <c:pt idx="0">
                  <c:v>JCHS2</c:v>
                </c:pt>
              </c:strCache>
            </c:strRef>
          </c:tx>
          <c:spPr>
            <a:solidFill>
              <a:srgbClr val="508DA6">
                <a:lumMod val="60000"/>
                <a:lumOff val="40000"/>
              </a:srgbClr>
            </a:solidFill>
          </c:spPr>
          <c:invertIfNegative val="0"/>
          <c:dLbls>
            <c:numFmt formatCode="#,##0" sourceLinked="0"/>
            <c:spPr>
              <a:noFill/>
              <a:ln>
                <a:noFill/>
              </a:ln>
              <a:effectLst/>
            </c:spPr>
            <c:txPr>
              <a:bodyPr wrap="square" lIns="38100" tIns="19050" rIns="38100" bIns="19050" anchor="ctr">
                <a:spAutoFit/>
              </a:bodyPr>
              <a:lstStyle/>
              <a:p>
                <a:pPr>
                  <a:defRPr sz="1200">
                    <a:solidFill>
                      <a:schemeClr val="tx1">
                        <a:lumMod val="50000"/>
                      </a:schemeClr>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Sheet1!$A$2:$A$15</c:f>
              <c:strCache>
                <c:ptCount val="14"/>
                <c:pt idx="0">
                  <c:v>4</c:v>
                </c:pt>
                <c:pt idx="1">
                  <c:v>2018-1 </c:v>
                </c:pt>
                <c:pt idx="2">
                  <c:v>2</c:v>
                </c:pt>
                <c:pt idx="3">
                  <c:v>3</c:v>
                </c:pt>
                <c:pt idx="4">
                  <c:v>4</c:v>
                </c:pt>
                <c:pt idx="5">
                  <c:v>2019-1</c:v>
                </c:pt>
                <c:pt idx="6">
                  <c:v>2</c:v>
                </c:pt>
                <c:pt idx="7">
                  <c:v>3</c:v>
                </c:pt>
                <c:pt idx="8">
                  <c:v>4</c:v>
                </c:pt>
                <c:pt idx="9">
                  <c:v>2020-1</c:v>
                </c:pt>
                <c:pt idx="10">
                  <c:v>2
(p)</c:v>
                </c:pt>
                <c:pt idx="11">
                  <c:v>3
(p)</c:v>
                </c:pt>
                <c:pt idx="12">
                  <c:v>4
(p)</c:v>
                </c:pt>
                <c:pt idx="13">
                  <c:v>2021-1 
(p)</c:v>
                </c:pt>
              </c:strCache>
            </c:strRef>
          </c:cat>
          <c:val>
            <c:numRef>
              <c:f>Sheet1!$F$2:$F$15</c:f>
              <c:numCache>
                <c:formatCode>General</c:formatCode>
                <c:ptCount val="14"/>
                <c:pt idx="10" formatCode="&quot;$&quot;#,##0.0">
                  <c:v>326.89940004156892</c:v>
                </c:pt>
                <c:pt idx="11" formatCode="&quot;$&quot;#,##0.0">
                  <c:v>326.57956156304544</c:v>
                </c:pt>
                <c:pt idx="12" formatCode="&quot;$&quot;#,##0.0">
                  <c:v>326.23707117942683</c:v>
                </c:pt>
                <c:pt idx="13" formatCode="&quot;$&quot;#,##0.0">
                  <c:v>321.86261837836173</c:v>
                </c:pt>
              </c:numCache>
            </c:numRef>
          </c:val>
          <c:extLst>
            <c:ext xmlns:c16="http://schemas.microsoft.com/office/drawing/2014/chart" uri="{C3380CC4-5D6E-409C-BE32-E72D297353CC}">
              <c16:uniqueId val="{00000001-1443-44F3-AD44-B4645E134F47}"/>
            </c:ext>
          </c:extLst>
        </c:ser>
        <c:dLbls>
          <c:showLegendKey val="0"/>
          <c:showVal val="0"/>
          <c:showCatName val="0"/>
          <c:showSerName val="0"/>
          <c:showPercent val="0"/>
          <c:showBubbleSize val="0"/>
        </c:dLbls>
        <c:gapWidth val="50"/>
        <c:axId val="-2059001504"/>
        <c:axId val="-2058999456"/>
      </c:barChart>
      <c:lineChart>
        <c:grouping val="standard"/>
        <c:varyColors val="0"/>
        <c:ser>
          <c:idx val="1"/>
          <c:order val="1"/>
          <c:tx>
            <c:strRef>
              <c:f>Sheet1!$C$1</c:f>
              <c:strCache>
                <c:ptCount val="1"/>
                <c:pt idx="0">
                  <c:v>Historical Estimates</c:v>
                </c:pt>
              </c:strCache>
            </c:strRef>
          </c:tx>
          <c:spPr>
            <a:ln w="38100"/>
          </c:spPr>
          <c:marker>
            <c:symbol val="circle"/>
            <c:size val="9"/>
          </c:marker>
          <c:dPt>
            <c:idx val="6"/>
            <c:bubble3D val="0"/>
            <c:extLst>
              <c:ext xmlns:c16="http://schemas.microsoft.com/office/drawing/2014/chart" uri="{C3380CC4-5D6E-409C-BE32-E72D297353CC}">
                <c16:uniqueId val="{0000000A-8A47-4CC6-B276-E5516EB907B9}"/>
              </c:ext>
            </c:extLst>
          </c:dPt>
          <c:dPt>
            <c:idx val="7"/>
            <c:bubble3D val="0"/>
            <c:extLst>
              <c:ext xmlns:c16="http://schemas.microsoft.com/office/drawing/2014/chart" uri="{C3380CC4-5D6E-409C-BE32-E72D297353CC}">
                <c16:uniqueId val="{0000000B-8A47-4CC6-B276-E5516EB907B9}"/>
              </c:ext>
            </c:extLst>
          </c:dPt>
          <c:dPt>
            <c:idx val="8"/>
            <c:bubble3D val="0"/>
            <c:extLst>
              <c:ext xmlns:c16="http://schemas.microsoft.com/office/drawing/2014/chart" uri="{C3380CC4-5D6E-409C-BE32-E72D297353CC}">
                <c16:uniqueId val="{0000000C-8A47-4CC6-B276-E5516EB907B9}"/>
              </c:ext>
            </c:extLst>
          </c:dPt>
          <c:dPt>
            <c:idx val="9"/>
            <c:bubble3D val="0"/>
            <c:extLst>
              <c:ext xmlns:c16="http://schemas.microsoft.com/office/drawing/2014/chart" uri="{C3380CC4-5D6E-409C-BE32-E72D297353CC}">
                <c16:uniqueId val="{00000013-4D4C-44EB-9950-4B9ACCC7825C}"/>
              </c:ext>
            </c:extLst>
          </c:dPt>
          <c:dPt>
            <c:idx val="10"/>
            <c:marker>
              <c:symbol val="none"/>
            </c:marker>
            <c:bubble3D val="0"/>
            <c:extLst>
              <c:ext xmlns:c16="http://schemas.microsoft.com/office/drawing/2014/chart" uri="{C3380CC4-5D6E-409C-BE32-E72D297353CC}">
                <c16:uniqueId val="{00000014-4D4C-44EB-9950-4B9ACCC7825C}"/>
              </c:ext>
            </c:extLst>
          </c:dPt>
          <c:dPt>
            <c:idx val="11"/>
            <c:marker>
              <c:symbol val="none"/>
            </c:marker>
            <c:bubble3D val="0"/>
            <c:extLst>
              <c:ext xmlns:c16="http://schemas.microsoft.com/office/drawing/2014/chart" uri="{C3380CC4-5D6E-409C-BE32-E72D297353CC}">
                <c16:uniqueId val="{00000018-BBF4-43A4-8327-344C495CF15B}"/>
              </c:ext>
            </c:extLst>
          </c:dPt>
          <c:dPt>
            <c:idx val="12"/>
            <c:marker>
              <c:symbol val="none"/>
            </c:marker>
            <c:bubble3D val="0"/>
            <c:extLst>
              <c:ext xmlns:c16="http://schemas.microsoft.com/office/drawing/2014/chart" uri="{C3380CC4-5D6E-409C-BE32-E72D297353CC}">
                <c16:uniqueId val="{0000001A-5D2A-41E8-B9F4-23A10A4CC63D}"/>
              </c:ext>
            </c:extLst>
          </c:dPt>
          <c:dPt>
            <c:idx val="13"/>
            <c:marker>
              <c:symbol val="none"/>
            </c:marker>
            <c:bubble3D val="0"/>
            <c:extLst>
              <c:ext xmlns:c16="http://schemas.microsoft.com/office/drawing/2014/chart" uri="{C3380CC4-5D6E-409C-BE32-E72D297353CC}">
                <c16:uniqueId val="{00000020-C78A-4702-9A4C-230649C1C38F}"/>
              </c:ext>
            </c:extLst>
          </c:dPt>
          <c:dLbls>
            <c:dLbl>
              <c:idx val="10"/>
              <c:delete val="1"/>
              <c:extLst>
                <c:ext xmlns:c15="http://schemas.microsoft.com/office/drawing/2012/chart" uri="{CE6537A1-D6FC-4f65-9D91-7224C49458BB}"/>
                <c:ext xmlns:c16="http://schemas.microsoft.com/office/drawing/2014/chart" uri="{C3380CC4-5D6E-409C-BE32-E72D297353CC}">
                  <c16:uniqueId val="{00000014-4D4C-44EB-9950-4B9ACCC7825C}"/>
                </c:ext>
              </c:extLst>
            </c:dLbl>
            <c:dLbl>
              <c:idx val="11"/>
              <c:delete val="1"/>
              <c:extLst>
                <c:ext xmlns:c15="http://schemas.microsoft.com/office/drawing/2012/chart" uri="{CE6537A1-D6FC-4f65-9D91-7224C49458BB}"/>
                <c:ext xmlns:c16="http://schemas.microsoft.com/office/drawing/2014/chart" uri="{C3380CC4-5D6E-409C-BE32-E72D297353CC}">
                  <c16:uniqueId val="{00000018-BBF4-43A4-8327-344C495CF15B}"/>
                </c:ext>
              </c:extLst>
            </c:dLbl>
            <c:dLbl>
              <c:idx val="12"/>
              <c:delete val="1"/>
              <c:extLst>
                <c:ext xmlns:c15="http://schemas.microsoft.com/office/drawing/2012/chart" uri="{CE6537A1-D6FC-4f65-9D91-7224C49458BB}"/>
                <c:ext xmlns:c16="http://schemas.microsoft.com/office/drawing/2014/chart" uri="{C3380CC4-5D6E-409C-BE32-E72D297353CC}">
                  <c16:uniqueId val="{0000001A-5D2A-41E8-B9F4-23A10A4CC63D}"/>
                </c:ext>
              </c:extLst>
            </c:dLbl>
            <c:dLbl>
              <c:idx val="13"/>
              <c:delete val="1"/>
              <c:extLst>
                <c:ext xmlns:c15="http://schemas.microsoft.com/office/drawing/2012/chart" uri="{CE6537A1-D6FC-4f65-9D91-7224C49458BB}"/>
                <c:ext xmlns:c16="http://schemas.microsoft.com/office/drawing/2014/chart" uri="{C3380CC4-5D6E-409C-BE32-E72D297353CC}">
                  <c16:uniqueId val="{00000020-C78A-4702-9A4C-230649C1C38F}"/>
                </c:ext>
              </c:extLst>
            </c:dLbl>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Sheet1!$A$2:$A$15</c:f>
              <c:strCache>
                <c:ptCount val="14"/>
                <c:pt idx="0">
                  <c:v>4</c:v>
                </c:pt>
                <c:pt idx="1">
                  <c:v>2018-1 </c:v>
                </c:pt>
                <c:pt idx="2">
                  <c:v>2</c:v>
                </c:pt>
                <c:pt idx="3">
                  <c:v>3</c:v>
                </c:pt>
                <c:pt idx="4">
                  <c:v>4</c:v>
                </c:pt>
                <c:pt idx="5">
                  <c:v>2019-1</c:v>
                </c:pt>
                <c:pt idx="6">
                  <c:v>2</c:v>
                </c:pt>
                <c:pt idx="7">
                  <c:v>3</c:v>
                </c:pt>
                <c:pt idx="8">
                  <c:v>4</c:v>
                </c:pt>
                <c:pt idx="9">
                  <c:v>2020-1</c:v>
                </c:pt>
                <c:pt idx="10">
                  <c:v>2
(p)</c:v>
                </c:pt>
                <c:pt idx="11">
                  <c:v>3
(p)</c:v>
                </c:pt>
                <c:pt idx="12">
                  <c:v>4
(p)</c:v>
                </c:pt>
                <c:pt idx="13">
                  <c:v>2021-1 
(p)</c:v>
                </c:pt>
              </c:strCache>
            </c:strRef>
          </c:cat>
          <c:val>
            <c:numRef>
              <c:f>Sheet1!$C$2:$C$15</c:f>
              <c:numCache>
                <c:formatCode>0.0%</c:formatCode>
                <c:ptCount val="14"/>
                <c:pt idx="0">
                  <c:v>6.0951362808245868E-2</c:v>
                </c:pt>
                <c:pt idx="1">
                  <c:v>5.9643292618241084E-2</c:v>
                </c:pt>
                <c:pt idx="2">
                  <c:v>6.2844358745825168E-2</c:v>
                </c:pt>
                <c:pt idx="3">
                  <c:v>6.734113956598331E-2</c:v>
                </c:pt>
                <c:pt idx="4">
                  <c:v>6.9539866839777087E-2</c:v>
                </c:pt>
                <c:pt idx="5">
                  <c:v>6.6629830721951944E-2</c:v>
                </c:pt>
                <c:pt idx="6">
                  <c:v>6.4511646652354537E-2</c:v>
                </c:pt>
                <c:pt idx="7">
                  <c:v>5.8531344512338546E-2</c:v>
                </c:pt>
                <c:pt idx="8">
                  <c:v>4.7332193325758443E-2</c:v>
                </c:pt>
                <c:pt idx="9">
                  <c:v>3.3493394492836615E-2</c:v>
                </c:pt>
                <c:pt idx="10">
                  <c:v>2.2009919198335615E-2</c:v>
                </c:pt>
                <c:pt idx="11">
                  <c:v>2.9967770332750554E-3</c:v>
                </c:pt>
                <c:pt idx="12">
                  <c:v>1.7548956555969664E-2</c:v>
                </c:pt>
                <c:pt idx="13">
                  <c:v>3.9199948270602469E-2</c:v>
                </c:pt>
              </c:numCache>
            </c:numRef>
          </c:val>
          <c:smooth val="1"/>
          <c:extLst>
            <c:ext xmlns:c16="http://schemas.microsoft.com/office/drawing/2014/chart" uri="{C3380CC4-5D6E-409C-BE32-E72D297353CC}">
              <c16:uniqueId val="{00000001-A13C-4E5E-B5F3-031966C02762}"/>
            </c:ext>
          </c:extLst>
        </c:ser>
        <c:ser>
          <c:idx val="2"/>
          <c:order val="2"/>
          <c:tx>
            <c:strRef>
              <c:f>Sheet1!$D$1</c:f>
              <c:strCache>
                <c:ptCount val="1"/>
                <c:pt idx="0">
                  <c:v>LIRA Projections: Standard Methodology</c:v>
                </c:pt>
              </c:strCache>
            </c:strRef>
          </c:tx>
          <c:spPr>
            <a:ln w="38100">
              <a:solidFill>
                <a:srgbClr val="C14D00"/>
              </a:solidFill>
            </a:ln>
          </c:spPr>
          <c:marker>
            <c:symbol val="triangle"/>
            <c:size val="8"/>
            <c:spPr>
              <a:solidFill>
                <a:srgbClr val="C14D00"/>
              </a:solidFill>
              <a:ln>
                <a:solidFill>
                  <a:srgbClr val="C14D00"/>
                </a:solidFill>
              </a:ln>
            </c:spPr>
          </c:marker>
          <c:dPt>
            <c:idx val="0"/>
            <c:marker>
              <c:symbol val="none"/>
            </c:marker>
            <c:bubble3D val="0"/>
            <c:extLst>
              <c:ext xmlns:c16="http://schemas.microsoft.com/office/drawing/2014/chart" uri="{C3380CC4-5D6E-409C-BE32-E72D297353CC}">
                <c16:uniqueId val="{00000012-4D4C-44EB-9950-4B9ACCC7825C}"/>
              </c:ext>
            </c:extLst>
          </c:dPt>
          <c:dPt>
            <c:idx val="1"/>
            <c:marker>
              <c:symbol val="none"/>
            </c:marker>
            <c:bubble3D val="0"/>
            <c:extLst>
              <c:ext xmlns:c16="http://schemas.microsoft.com/office/drawing/2014/chart" uri="{C3380CC4-5D6E-409C-BE32-E72D297353CC}">
                <c16:uniqueId val="{00000011-4D4C-44EB-9950-4B9ACCC7825C}"/>
              </c:ext>
            </c:extLst>
          </c:dPt>
          <c:dPt>
            <c:idx val="2"/>
            <c:marker>
              <c:symbol val="none"/>
            </c:marker>
            <c:bubble3D val="0"/>
            <c:extLst>
              <c:ext xmlns:c16="http://schemas.microsoft.com/office/drawing/2014/chart" uri="{C3380CC4-5D6E-409C-BE32-E72D297353CC}">
                <c16:uniqueId val="{00000010-4D4C-44EB-9950-4B9ACCC7825C}"/>
              </c:ext>
            </c:extLst>
          </c:dPt>
          <c:dPt>
            <c:idx val="3"/>
            <c:marker>
              <c:symbol val="none"/>
            </c:marker>
            <c:bubble3D val="0"/>
            <c:extLst>
              <c:ext xmlns:c16="http://schemas.microsoft.com/office/drawing/2014/chart" uri="{C3380CC4-5D6E-409C-BE32-E72D297353CC}">
                <c16:uniqueId val="{0000000F-4D4C-44EB-9950-4B9ACCC7825C}"/>
              </c:ext>
            </c:extLst>
          </c:dPt>
          <c:dPt>
            <c:idx val="4"/>
            <c:marker>
              <c:symbol val="none"/>
            </c:marker>
            <c:bubble3D val="0"/>
            <c:extLst>
              <c:ext xmlns:c16="http://schemas.microsoft.com/office/drawing/2014/chart" uri="{C3380CC4-5D6E-409C-BE32-E72D297353CC}">
                <c16:uniqueId val="{0000000E-4D4C-44EB-9950-4B9ACCC7825C}"/>
              </c:ext>
            </c:extLst>
          </c:dPt>
          <c:dPt>
            <c:idx val="5"/>
            <c:marker>
              <c:symbol val="none"/>
            </c:marker>
            <c:bubble3D val="0"/>
            <c:extLst>
              <c:ext xmlns:c16="http://schemas.microsoft.com/office/drawing/2014/chart" uri="{C3380CC4-5D6E-409C-BE32-E72D297353CC}">
                <c16:uniqueId val="{0000000D-4D4C-44EB-9950-4B9ACCC7825C}"/>
              </c:ext>
            </c:extLst>
          </c:dPt>
          <c:dPt>
            <c:idx val="6"/>
            <c:marker>
              <c:symbol val="none"/>
            </c:marker>
            <c:bubble3D val="0"/>
            <c:extLst>
              <c:ext xmlns:c16="http://schemas.microsoft.com/office/drawing/2014/chart" uri="{C3380CC4-5D6E-409C-BE32-E72D297353CC}">
                <c16:uniqueId val="{0000000C-4D4C-44EB-9950-4B9ACCC7825C}"/>
              </c:ext>
            </c:extLst>
          </c:dPt>
          <c:dPt>
            <c:idx val="7"/>
            <c:marker>
              <c:symbol val="none"/>
            </c:marker>
            <c:bubble3D val="0"/>
            <c:extLst>
              <c:ext xmlns:c16="http://schemas.microsoft.com/office/drawing/2014/chart" uri="{C3380CC4-5D6E-409C-BE32-E72D297353CC}">
                <c16:uniqueId val="{00000019-FFE8-4C5A-94C8-D3A0D3B46DD8}"/>
              </c:ext>
            </c:extLst>
          </c:dPt>
          <c:dPt>
            <c:idx val="8"/>
            <c:marker>
              <c:symbol val="none"/>
            </c:marker>
            <c:bubble3D val="0"/>
            <c:extLst>
              <c:ext xmlns:c16="http://schemas.microsoft.com/office/drawing/2014/chart" uri="{C3380CC4-5D6E-409C-BE32-E72D297353CC}">
                <c16:uniqueId val="{0000001C-5D2A-41E8-B9F4-23A10A4CC63D}"/>
              </c:ext>
            </c:extLst>
          </c:dPt>
          <c:dPt>
            <c:idx val="9"/>
            <c:marker>
              <c:symbol val="none"/>
            </c:marker>
            <c:bubble3D val="0"/>
            <c:extLst>
              <c:ext xmlns:c16="http://schemas.microsoft.com/office/drawing/2014/chart" uri="{C3380CC4-5D6E-409C-BE32-E72D297353CC}">
                <c16:uniqueId val="{0000001E-C78A-4702-9A4C-230649C1C38F}"/>
              </c:ext>
            </c:extLst>
          </c:dPt>
          <c:dLbls>
            <c:dLbl>
              <c:idx val="0"/>
              <c:delete val="1"/>
              <c:extLst>
                <c:ext xmlns:c15="http://schemas.microsoft.com/office/drawing/2012/chart" uri="{CE6537A1-D6FC-4f65-9D91-7224C49458BB}"/>
                <c:ext xmlns:c16="http://schemas.microsoft.com/office/drawing/2014/chart" uri="{C3380CC4-5D6E-409C-BE32-E72D297353CC}">
                  <c16:uniqueId val="{00000012-4D4C-44EB-9950-4B9ACCC7825C}"/>
                </c:ext>
              </c:extLst>
            </c:dLbl>
            <c:dLbl>
              <c:idx val="1"/>
              <c:delete val="1"/>
              <c:extLst>
                <c:ext xmlns:c15="http://schemas.microsoft.com/office/drawing/2012/chart" uri="{CE6537A1-D6FC-4f65-9D91-7224C49458BB}"/>
                <c:ext xmlns:c16="http://schemas.microsoft.com/office/drawing/2014/chart" uri="{C3380CC4-5D6E-409C-BE32-E72D297353CC}">
                  <c16:uniqueId val="{00000011-4D4C-44EB-9950-4B9ACCC7825C}"/>
                </c:ext>
              </c:extLst>
            </c:dLbl>
            <c:dLbl>
              <c:idx val="2"/>
              <c:delete val="1"/>
              <c:extLst>
                <c:ext xmlns:c15="http://schemas.microsoft.com/office/drawing/2012/chart" uri="{CE6537A1-D6FC-4f65-9D91-7224C49458BB}"/>
                <c:ext xmlns:c16="http://schemas.microsoft.com/office/drawing/2014/chart" uri="{C3380CC4-5D6E-409C-BE32-E72D297353CC}">
                  <c16:uniqueId val="{00000010-4D4C-44EB-9950-4B9ACCC7825C}"/>
                </c:ext>
              </c:extLst>
            </c:dLbl>
            <c:dLbl>
              <c:idx val="3"/>
              <c:delete val="1"/>
              <c:extLst>
                <c:ext xmlns:c15="http://schemas.microsoft.com/office/drawing/2012/chart" uri="{CE6537A1-D6FC-4f65-9D91-7224C49458BB}"/>
                <c:ext xmlns:c16="http://schemas.microsoft.com/office/drawing/2014/chart" uri="{C3380CC4-5D6E-409C-BE32-E72D297353CC}">
                  <c16:uniqueId val="{0000000F-4D4C-44EB-9950-4B9ACCC7825C}"/>
                </c:ext>
              </c:extLst>
            </c:dLbl>
            <c:dLbl>
              <c:idx val="4"/>
              <c:delete val="1"/>
              <c:extLst>
                <c:ext xmlns:c15="http://schemas.microsoft.com/office/drawing/2012/chart" uri="{CE6537A1-D6FC-4f65-9D91-7224C49458BB}"/>
                <c:ext xmlns:c16="http://schemas.microsoft.com/office/drawing/2014/chart" uri="{C3380CC4-5D6E-409C-BE32-E72D297353CC}">
                  <c16:uniqueId val="{0000000E-4D4C-44EB-9950-4B9ACCC7825C}"/>
                </c:ext>
              </c:extLst>
            </c:dLbl>
            <c:dLbl>
              <c:idx val="5"/>
              <c:delete val="1"/>
              <c:extLst>
                <c:ext xmlns:c15="http://schemas.microsoft.com/office/drawing/2012/chart" uri="{CE6537A1-D6FC-4f65-9D91-7224C49458BB}"/>
                <c:ext xmlns:c16="http://schemas.microsoft.com/office/drawing/2014/chart" uri="{C3380CC4-5D6E-409C-BE32-E72D297353CC}">
                  <c16:uniqueId val="{0000000D-4D4C-44EB-9950-4B9ACCC7825C}"/>
                </c:ext>
              </c:extLst>
            </c:dLbl>
            <c:dLbl>
              <c:idx val="6"/>
              <c:delete val="1"/>
              <c:extLst>
                <c:ext xmlns:c15="http://schemas.microsoft.com/office/drawing/2012/chart" uri="{CE6537A1-D6FC-4f65-9D91-7224C49458BB}"/>
                <c:ext xmlns:c16="http://schemas.microsoft.com/office/drawing/2014/chart" uri="{C3380CC4-5D6E-409C-BE32-E72D297353CC}">
                  <c16:uniqueId val="{0000000C-4D4C-44EB-9950-4B9ACCC7825C}"/>
                </c:ext>
              </c:extLst>
            </c:dLbl>
            <c:dLbl>
              <c:idx val="7"/>
              <c:delete val="1"/>
              <c:extLst>
                <c:ext xmlns:c15="http://schemas.microsoft.com/office/drawing/2012/chart" uri="{CE6537A1-D6FC-4f65-9D91-7224C49458BB}"/>
                <c:ext xmlns:c16="http://schemas.microsoft.com/office/drawing/2014/chart" uri="{C3380CC4-5D6E-409C-BE32-E72D297353CC}">
                  <c16:uniqueId val="{00000019-FFE8-4C5A-94C8-D3A0D3B46DD8}"/>
                </c:ext>
              </c:extLst>
            </c:dLbl>
            <c:dLbl>
              <c:idx val="8"/>
              <c:delete val="1"/>
              <c:extLst>
                <c:ext xmlns:c15="http://schemas.microsoft.com/office/drawing/2012/chart" uri="{CE6537A1-D6FC-4f65-9D91-7224C49458BB}"/>
                <c:ext xmlns:c16="http://schemas.microsoft.com/office/drawing/2014/chart" uri="{C3380CC4-5D6E-409C-BE32-E72D297353CC}">
                  <c16:uniqueId val="{0000001C-5D2A-41E8-B9F4-23A10A4CC63D}"/>
                </c:ext>
              </c:extLst>
            </c:dLbl>
            <c:dLbl>
              <c:idx val="9"/>
              <c:delete val="1"/>
              <c:extLst>
                <c:ext xmlns:c15="http://schemas.microsoft.com/office/drawing/2012/chart" uri="{CE6537A1-D6FC-4f65-9D91-7224C49458BB}"/>
                <c:ext xmlns:c16="http://schemas.microsoft.com/office/drawing/2014/chart" uri="{C3380CC4-5D6E-409C-BE32-E72D297353CC}">
                  <c16:uniqueId val="{0000001E-C78A-4702-9A4C-230649C1C38F}"/>
                </c:ext>
              </c:extLst>
            </c:dLbl>
            <c:dLbl>
              <c:idx val="11"/>
              <c:spPr>
                <a:noFill/>
                <a:ln>
                  <a:noFill/>
                </a:ln>
                <a:effectLst/>
              </c:spPr>
              <c:txPr>
                <a:bodyPr wrap="square" lIns="38100" tIns="19050" rIns="38100" bIns="19050" anchor="ctr" anchorCtr="0">
                  <a:spAutoFit/>
                </a:bodyPr>
                <a:lstStyle/>
                <a:p>
                  <a:pPr algn="ctr">
                    <a:defRPr lang="en-US" sz="1400" b="0" i="0" u="none" strike="noStrike" kern="1200" baseline="0">
                      <a:solidFill>
                        <a:schemeClr val="tx1">
                          <a:lumMod val="50000"/>
                        </a:schemeClr>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17-BBF4-43A4-8327-344C495CF15B}"/>
                </c:ext>
              </c:extLst>
            </c:dLbl>
            <c:spPr>
              <a:no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Sheet1!$A$2:$A$15</c:f>
              <c:strCache>
                <c:ptCount val="14"/>
                <c:pt idx="0">
                  <c:v>4</c:v>
                </c:pt>
                <c:pt idx="1">
                  <c:v>2018-1 </c:v>
                </c:pt>
                <c:pt idx="2">
                  <c:v>2</c:v>
                </c:pt>
                <c:pt idx="3">
                  <c:v>3</c:v>
                </c:pt>
                <c:pt idx="4">
                  <c:v>4</c:v>
                </c:pt>
                <c:pt idx="5">
                  <c:v>2019-1</c:v>
                </c:pt>
                <c:pt idx="6">
                  <c:v>2</c:v>
                </c:pt>
                <c:pt idx="7">
                  <c:v>3</c:v>
                </c:pt>
                <c:pt idx="8">
                  <c:v>4</c:v>
                </c:pt>
                <c:pt idx="9">
                  <c:v>2020-1</c:v>
                </c:pt>
                <c:pt idx="10">
                  <c:v>2
(p)</c:v>
                </c:pt>
                <c:pt idx="11">
                  <c:v>3
(p)</c:v>
                </c:pt>
                <c:pt idx="12">
                  <c:v>4
(p)</c:v>
                </c:pt>
                <c:pt idx="13">
                  <c:v>2021-1 
(p)</c:v>
                </c:pt>
              </c:strCache>
            </c:strRef>
          </c:cat>
          <c:val>
            <c:numRef>
              <c:f>Sheet1!$D$2:$D$15</c:f>
              <c:numCache>
                <c:formatCode>0.0%</c:formatCode>
                <c:ptCount val="14"/>
                <c:pt idx="0">
                  <c:v>6.0951362808245868E-2</c:v>
                </c:pt>
                <c:pt idx="1">
                  <c:v>5.9643292618241084E-2</c:v>
                </c:pt>
                <c:pt idx="2">
                  <c:v>6.2844358745825168E-2</c:v>
                </c:pt>
                <c:pt idx="3">
                  <c:v>6.734113956598331E-2</c:v>
                </c:pt>
                <c:pt idx="4">
                  <c:v>6.9539866839777087E-2</c:v>
                </c:pt>
                <c:pt idx="5">
                  <c:v>6.6629830721951944E-2</c:v>
                </c:pt>
                <c:pt idx="6">
                  <c:v>6.4511646652354537E-2</c:v>
                </c:pt>
                <c:pt idx="7">
                  <c:v>5.8531344512338546E-2</c:v>
                </c:pt>
                <c:pt idx="8">
                  <c:v>4.7332193325758443E-2</c:v>
                </c:pt>
                <c:pt idx="9">
                  <c:v>3.3493394492836615E-2</c:v>
                </c:pt>
                <c:pt idx="10">
                  <c:v>2.2009919198335615E-2</c:v>
                </c:pt>
                <c:pt idx="11">
                  <c:v>2.9967770332750554E-3</c:v>
                </c:pt>
                <c:pt idx="12">
                  <c:v>1.7548956555969664E-2</c:v>
                </c:pt>
                <c:pt idx="13">
                  <c:v>3.9199948270602469E-2</c:v>
                </c:pt>
              </c:numCache>
            </c:numRef>
          </c:val>
          <c:smooth val="1"/>
          <c:extLst>
            <c:ext xmlns:c16="http://schemas.microsoft.com/office/drawing/2014/chart" uri="{C3380CC4-5D6E-409C-BE32-E72D297353CC}">
              <c16:uniqueId val="{00000000-780F-4FE3-AFF6-52DB6F4D6D9C}"/>
            </c:ext>
          </c:extLst>
        </c:ser>
        <c:ser>
          <c:idx val="3"/>
          <c:order val="3"/>
          <c:tx>
            <c:strRef>
              <c:f>Sheet1!$E$1</c:f>
              <c:strCache>
                <c:ptCount val="1"/>
                <c:pt idx="0">
                  <c:v>LIRA Projections: Downside</c:v>
                </c:pt>
              </c:strCache>
            </c:strRef>
          </c:tx>
          <c:spPr>
            <a:ln w="38100">
              <a:solidFill>
                <a:srgbClr val="E9C002"/>
              </a:solidFill>
              <a:prstDash val="sysDash"/>
            </a:ln>
          </c:spPr>
          <c:marker>
            <c:symbol val="triangle"/>
            <c:size val="8"/>
            <c:spPr>
              <a:solidFill>
                <a:srgbClr val="E9C002"/>
              </a:solidFill>
              <a:ln>
                <a:solidFill>
                  <a:srgbClr val="E9C002"/>
                </a:solidFill>
              </a:ln>
            </c:spPr>
          </c:marker>
          <c:dLbls>
            <c:dLbl>
              <c:idx val="0"/>
              <c:delete val="1"/>
              <c:extLst>
                <c:ext xmlns:c15="http://schemas.microsoft.com/office/drawing/2012/chart" uri="{CE6537A1-D6FC-4f65-9D91-7224C49458BB}"/>
                <c:ext xmlns:c16="http://schemas.microsoft.com/office/drawing/2014/chart" uri="{C3380CC4-5D6E-409C-BE32-E72D297353CC}">
                  <c16:uniqueId val="{00000002-1443-44F3-AD44-B4645E134F47}"/>
                </c:ext>
              </c:extLst>
            </c:dLbl>
            <c:dLbl>
              <c:idx val="1"/>
              <c:delete val="1"/>
              <c:extLst>
                <c:ext xmlns:c15="http://schemas.microsoft.com/office/drawing/2012/chart" uri="{CE6537A1-D6FC-4f65-9D91-7224C49458BB}"/>
                <c:ext xmlns:c16="http://schemas.microsoft.com/office/drawing/2014/chart" uri="{C3380CC4-5D6E-409C-BE32-E72D297353CC}">
                  <c16:uniqueId val="{00000003-1443-44F3-AD44-B4645E134F47}"/>
                </c:ext>
              </c:extLst>
            </c:dLbl>
            <c:dLbl>
              <c:idx val="2"/>
              <c:delete val="1"/>
              <c:extLst>
                <c:ext xmlns:c15="http://schemas.microsoft.com/office/drawing/2012/chart" uri="{CE6537A1-D6FC-4f65-9D91-7224C49458BB}"/>
                <c:ext xmlns:c16="http://schemas.microsoft.com/office/drawing/2014/chart" uri="{C3380CC4-5D6E-409C-BE32-E72D297353CC}">
                  <c16:uniqueId val="{00000004-1443-44F3-AD44-B4645E134F47}"/>
                </c:ext>
              </c:extLst>
            </c:dLbl>
            <c:dLbl>
              <c:idx val="3"/>
              <c:delete val="1"/>
              <c:extLst>
                <c:ext xmlns:c15="http://schemas.microsoft.com/office/drawing/2012/chart" uri="{CE6537A1-D6FC-4f65-9D91-7224C49458BB}"/>
                <c:ext xmlns:c16="http://schemas.microsoft.com/office/drawing/2014/chart" uri="{C3380CC4-5D6E-409C-BE32-E72D297353CC}">
                  <c16:uniqueId val="{00000005-1443-44F3-AD44-B4645E134F47}"/>
                </c:ext>
              </c:extLst>
            </c:dLbl>
            <c:dLbl>
              <c:idx val="4"/>
              <c:delete val="1"/>
              <c:extLst>
                <c:ext xmlns:c15="http://schemas.microsoft.com/office/drawing/2012/chart" uri="{CE6537A1-D6FC-4f65-9D91-7224C49458BB}"/>
                <c:ext xmlns:c16="http://schemas.microsoft.com/office/drawing/2014/chart" uri="{C3380CC4-5D6E-409C-BE32-E72D297353CC}">
                  <c16:uniqueId val="{00000006-1443-44F3-AD44-B4645E134F47}"/>
                </c:ext>
              </c:extLst>
            </c:dLbl>
            <c:dLbl>
              <c:idx val="5"/>
              <c:delete val="1"/>
              <c:extLst>
                <c:ext xmlns:c15="http://schemas.microsoft.com/office/drawing/2012/chart" uri="{CE6537A1-D6FC-4f65-9D91-7224C49458BB}"/>
                <c:ext xmlns:c16="http://schemas.microsoft.com/office/drawing/2014/chart" uri="{C3380CC4-5D6E-409C-BE32-E72D297353CC}">
                  <c16:uniqueId val="{00000007-1443-44F3-AD44-B4645E134F47}"/>
                </c:ext>
              </c:extLst>
            </c:dLbl>
            <c:dLbl>
              <c:idx val="6"/>
              <c:delete val="1"/>
              <c:extLst>
                <c:ext xmlns:c15="http://schemas.microsoft.com/office/drawing/2012/chart" uri="{CE6537A1-D6FC-4f65-9D91-7224C49458BB}"/>
                <c:ext xmlns:c16="http://schemas.microsoft.com/office/drawing/2014/chart" uri="{C3380CC4-5D6E-409C-BE32-E72D297353CC}">
                  <c16:uniqueId val="{00000008-1443-44F3-AD44-B4645E134F47}"/>
                </c:ext>
              </c:extLst>
            </c:dLbl>
            <c:dLbl>
              <c:idx val="7"/>
              <c:delete val="1"/>
              <c:extLst>
                <c:ext xmlns:c15="http://schemas.microsoft.com/office/drawing/2012/chart" uri="{CE6537A1-D6FC-4f65-9D91-7224C49458BB}"/>
                <c:ext xmlns:c16="http://schemas.microsoft.com/office/drawing/2014/chart" uri="{C3380CC4-5D6E-409C-BE32-E72D297353CC}">
                  <c16:uniqueId val="{00000009-1443-44F3-AD44-B4645E134F47}"/>
                </c:ext>
              </c:extLst>
            </c:dLbl>
            <c:dLbl>
              <c:idx val="8"/>
              <c:delete val="1"/>
              <c:extLst>
                <c:ext xmlns:c15="http://schemas.microsoft.com/office/drawing/2012/chart" uri="{CE6537A1-D6FC-4f65-9D91-7224C49458BB}"/>
                <c:ext xmlns:c16="http://schemas.microsoft.com/office/drawing/2014/chart" uri="{C3380CC4-5D6E-409C-BE32-E72D297353CC}">
                  <c16:uniqueId val="{0000000A-1443-44F3-AD44-B4645E134F47}"/>
                </c:ext>
              </c:extLst>
            </c:dLbl>
            <c:spPr>
              <a:no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Sheet1!$A$2:$A$15</c:f>
              <c:strCache>
                <c:ptCount val="14"/>
                <c:pt idx="0">
                  <c:v>4</c:v>
                </c:pt>
                <c:pt idx="1">
                  <c:v>2018-1 </c:v>
                </c:pt>
                <c:pt idx="2">
                  <c:v>2</c:v>
                </c:pt>
                <c:pt idx="3">
                  <c:v>3</c:v>
                </c:pt>
                <c:pt idx="4">
                  <c:v>4</c:v>
                </c:pt>
                <c:pt idx="5">
                  <c:v>2019-1</c:v>
                </c:pt>
                <c:pt idx="6">
                  <c:v>2</c:v>
                </c:pt>
                <c:pt idx="7">
                  <c:v>3</c:v>
                </c:pt>
                <c:pt idx="8">
                  <c:v>4</c:v>
                </c:pt>
                <c:pt idx="9">
                  <c:v>2020-1</c:v>
                </c:pt>
                <c:pt idx="10">
                  <c:v>2
(p)</c:v>
                </c:pt>
                <c:pt idx="11">
                  <c:v>3
(p)</c:v>
                </c:pt>
                <c:pt idx="12">
                  <c:v>4
(p)</c:v>
                </c:pt>
                <c:pt idx="13">
                  <c:v>2021-1 
(p)</c:v>
                </c:pt>
              </c:strCache>
            </c:strRef>
          </c:cat>
          <c:val>
            <c:numRef>
              <c:f>Sheet1!$E$2:$E$15</c:f>
              <c:numCache>
                <c:formatCode>General</c:formatCode>
                <c:ptCount val="14"/>
                <c:pt idx="10" formatCode="0.0%">
                  <c:v>1.918220271637594E-2</c:v>
                </c:pt>
                <c:pt idx="11" formatCode="0.0%">
                  <c:v>2.3526228397858784E-3</c:v>
                </c:pt>
                <c:pt idx="12" formatCode="0.0%">
                  <c:v>-4.0129809321106658E-3</c:v>
                </c:pt>
                <c:pt idx="13" formatCode="0.0%">
                  <c:v>-1.2154112038581855E-2</c:v>
                </c:pt>
              </c:numCache>
            </c:numRef>
          </c:val>
          <c:smooth val="0"/>
          <c:extLst>
            <c:ext xmlns:c16="http://schemas.microsoft.com/office/drawing/2014/chart" uri="{C3380CC4-5D6E-409C-BE32-E72D297353CC}">
              <c16:uniqueId val="{00000000-1443-44F3-AD44-B4645E134F47}"/>
            </c:ext>
          </c:extLst>
        </c:ser>
        <c:dLbls>
          <c:showLegendKey val="0"/>
          <c:showVal val="0"/>
          <c:showCatName val="0"/>
          <c:showSerName val="0"/>
          <c:showPercent val="0"/>
          <c:showBubbleSize val="0"/>
        </c:dLbls>
        <c:marker val="1"/>
        <c:smooth val="0"/>
        <c:axId val="-2059034896"/>
        <c:axId val="-2058996624"/>
      </c:lineChart>
      <c:catAx>
        <c:axId val="-2059001504"/>
        <c:scaling>
          <c:orientation val="minMax"/>
        </c:scaling>
        <c:delete val="0"/>
        <c:axPos val="b"/>
        <c:numFmt formatCode="General" sourceLinked="0"/>
        <c:majorTickMark val="out"/>
        <c:minorTickMark val="none"/>
        <c:tickLblPos val="low"/>
        <c:spPr>
          <a:ln>
            <a:solidFill>
              <a:schemeClr val="bg1">
                <a:lumMod val="65000"/>
              </a:schemeClr>
            </a:solidFill>
          </a:ln>
        </c:spPr>
        <c:txPr>
          <a:bodyPr/>
          <a:lstStyle/>
          <a:p>
            <a:pPr>
              <a:defRPr sz="1400" b="0" baseline="0">
                <a:solidFill>
                  <a:schemeClr val="tx1">
                    <a:lumMod val="50000"/>
                  </a:schemeClr>
                </a:solidFill>
              </a:defRPr>
            </a:pPr>
            <a:endParaRPr lang="en-US"/>
          </a:p>
        </c:txPr>
        <c:crossAx val="-2058999456"/>
        <c:crosses val="autoZero"/>
        <c:auto val="0"/>
        <c:lblAlgn val="ctr"/>
        <c:lblOffset val="100"/>
        <c:noMultiLvlLbl val="0"/>
      </c:catAx>
      <c:valAx>
        <c:axId val="-2058999456"/>
        <c:scaling>
          <c:orientation val="minMax"/>
          <c:max val="500"/>
          <c:min val="250"/>
        </c:scaling>
        <c:delete val="0"/>
        <c:axPos val="l"/>
        <c:numFmt formatCode="&quot;$&quot;#,##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01504"/>
        <c:crosses val="autoZero"/>
        <c:crossBetween val="between"/>
      </c:valAx>
      <c:valAx>
        <c:axId val="-2058996624"/>
        <c:scaling>
          <c:orientation val="minMax"/>
          <c:min val="-0.15000000000000002"/>
        </c:scaling>
        <c:delete val="0"/>
        <c:axPos val="r"/>
        <c:numFmt formatCode="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34896"/>
        <c:crosses val="max"/>
        <c:crossBetween val="between"/>
        <c:majorUnit val="5.000000000000001E-2"/>
      </c:valAx>
      <c:catAx>
        <c:axId val="-2059034896"/>
        <c:scaling>
          <c:orientation val="minMax"/>
        </c:scaling>
        <c:delete val="1"/>
        <c:axPos val="b"/>
        <c:numFmt formatCode="General" sourceLinked="1"/>
        <c:majorTickMark val="out"/>
        <c:minorTickMark val="none"/>
        <c:tickLblPos val="nextTo"/>
        <c:crossAx val="-2058996624"/>
        <c:crosses val="autoZero"/>
        <c:auto val="1"/>
        <c:lblAlgn val="ctr"/>
        <c:lblOffset val="100"/>
        <c:noMultiLvlLbl val="0"/>
      </c:catAx>
    </c:plotArea>
    <c:legend>
      <c:legendPos val="b"/>
      <c:legendEntry>
        <c:idx val="0"/>
        <c:delete val="1"/>
      </c:legendEntry>
      <c:legendEntry>
        <c:idx val="1"/>
        <c:delete val="1"/>
      </c:legendEntry>
      <c:layout>
        <c:manualLayout>
          <c:xMode val="edge"/>
          <c:yMode val="edge"/>
          <c:x val="2.1221412654189573E-2"/>
          <c:y val="0.94174611055758717"/>
          <c:w val="0.96384385111345028"/>
          <c:h val="5.825386926671007E-2"/>
        </c:manualLayout>
      </c:layout>
      <c:overlay val="0"/>
      <c:txPr>
        <a:bodyPr/>
        <a:lstStyle/>
        <a:p>
          <a:pPr>
            <a:defRPr sz="1400">
              <a:solidFill>
                <a:schemeClr val="tx1">
                  <a:lumMod val="50000"/>
                </a:schemeClr>
              </a:solidFill>
            </a:defRPr>
          </a:pPr>
          <a:endParaRPr lang="en-US"/>
        </a:p>
      </c:txPr>
    </c:legend>
    <c:plotVisOnly val="1"/>
    <c:dispBlanksAs val="gap"/>
    <c:showDLblsOverMax val="0"/>
  </c:chart>
  <c:txPr>
    <a:bodyPr/>
    <a:lstStyle/>
    <a:p>
      <a:pPr>
        <a:defRPr sz="1800"/>
      </a:pPr>
      <a:endParaRPr lang="en-US"/>
    </a:p>
  </c:txPr>
  <c:externalData r:id="rId2">
    <c:autoUpdate val="0"/>
  </c:externalData>
  <c:userShapes r:id="rId3"/>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600">
                <a:solidFill>
                  <a:schemeClr val="tx1">
                    <a:lumMod val="50000"/>
                  </a:schemeClr>
                </a:solidFill>
              </a:defRPr>
            </a:pPr>
            <a:r>
              <a:rPr lang="en-US" sz="1600" b="1" i="0" baseline="0">
                <a:effectLst/>
              </a:rPr>
              <a:t>Homeowner Improvements &amp; Repairs</a:t>
            </a:r>
            <a:endParaRPr lang="en-US" sz="1600" b="1">
              <a:effectLst/>
            </a:endParaRPr>
          </a:p>
          <a:p>
            <a:pPr algn="l">
              <a:defRPr sz="1600">
                <a:solidFill>
                  <a:schemeClr val="tx1">
                    <a:lumMod val="50000"/>
                  </a:schemeClr>
                </a:solidFill>
              </a:defRPr>
            </a:pPr>
            <a:r>
              <a:rPr lang="en-US" sz="1600" b="1" i="0" baseline="0">
                <a:effectLst/>
              </a:rPr>
              <a:t>Four-Quarter Moving Totals</a:t>
            </a:r>
            <a:endParaRPr lang="en-US" sz="1600" b="1">
              <a:effectLst/>
            </a:endParaRPr>
          </a:p>
          <a:p>
            <a:pPr algn="l">
              <a:defRPr sz="1600">
                <a:solidFill>
                  <a:schemeClr val="tx1">
                    <a:lumMod val="50000"/>
                  </a:schemeClr>
                </a:solidFill>
              </a:defRPr>
            </a:pPr>
            <a:r>
              <a:rPr lang="en-US" sz="1600" b="1" i="0" baseline="0">
                <a:effectLst/>
              </a:rPr>
              <a:t>Billions</a:t>
            </a:r>
            <a:endParaRPr lang="en-US" sz="1600" b="1"/>
          </a:p>
        </c:rich>
      </c:tx>
      <c:layout>
        <c:manualLayout>
          <c:xMode val="edge"/>
          <c:yMode val="edge"/>
          <c:x val="7.4608406587112382E-3"/>
          <c:y val="1.6825177354371133E-2"/>
        </c:manualLayout>
      </c:layout>
      <c:overlay val="0"/>
    </c:title>
    <c:autoTitleDeleted val="0"/>
    <c:plotArea>
      <c:layout>
        <c:manualLayout>
          <c:layoutTarget val="inner"/>
          <c:xMode val="edge"/>
          <c:yMode val="edge"/>
          <c:x val="5.9395367234324918E-2"/>
          <c:y val="0.2328669425957029"/>
          <c:w val="0.87716786156602777"/>
          <c:h val="0.56106195845400819"/>
        </c:manualLayout>
      </c:layout>
      <c:barChart>
        <c:barDir val="col"/>
        <c:grouping val="clustered"/>
        <c:varyColors val="0"/>
        <c:ser>
          <c:idx val="0"/>
          <c:order val="0"/>
          <c:tx>
            <c:strRef>
              <c:f>Sheet1!$B$1</c:f>
              <c:strCache>
                <c:ptCount val="1"/>
                <c:pt idx="0">
                  <c:v>JCHS1</c:v>
                </c:pt>
              </c:strCache>
            </c:strRef>
          </c:tx>
          <c:spPr>
            <a:solidFill>
              <a:schemeClr val="accent3"/>
            </a:solidFill>
          </c:spPr>
          <c:invertIfNegative val="0"/>
          <c:dPt>
            <c:idx val="7"/>
            <c:invertIfNegative val="0"/>
            <c:bubble3D val="0"/>
            <c:spPr>
              <a:solidFill>
                <a:srgbClr val="508DA6"/>
              </a:solidFill>
            </c:spPr>
            <c:extLst>
              <c:ext xmlns:c16="http://schemas.microsoft.com/office/drawing/2014/chart" uri="{C3380CC4-5D6E-409C-BE32-E72D297353CC}">
                <c16:uniqueId val="{00000003-8A47-4CC6-B276-E5516EB907B9}"/>
              </c:ext>
            </c:extLst>
          </c:dPt>
          <c:dPt>
            <c:idx val="8"/>
            <c:invertIfNegative val="0"/>
            <c:bubble3D val="0"/>
            <c:spPr>
              <a:solidFill>
                <a:srgbClr val="508DA6"/>
              </a:solidFill>
            </c:spPr>
            <c:extLst>
              <c:ext xmlns:c16="http://schemas.microsoft.com/office/drawing/2014/chart" uri="{C3380CC4-5D6E-409C-BE32-E72D297353CC}">
                <c16:uniqueId val="{00000005-8A47-4CC6-B276-E5516EB907B9}"/>
              </c:ext>
            </c:extLst>
          </c:dPt>
          <c:dPt>
            <c:idx val="9"/>
            <c:invertIfNegative val="0"/>
            <c:bubble3D val="0"/>
            <c:spPr>
              <a:solidFill>
                <a:srgbClr val="508DA6"/>
              </a:solidFill>
            </c:spPr>
            <c:extLst>
              <c:ext xmlns:c16="http://schemas.microsoft.com/office/drawing/2014/chart" uri="{C3380CC4-5D6E-409C-BE32-E72D297353CC}">
                <c16:uniqueId val="{00000006-4D4C-44EB-9950-4B9ACCC7825C}"/>
              </c:ext>
            </c:extLst>
          </c:dPt>
          <c:dPt>
            <c:idx val="10"/>
            <c:invertIfNegative val="0"/>
            <c:bubble3D val="0"/>
            <c:spPr>
              <a:solidFill>
                <a:srgbClr val="508DA6"/>
              </a:solidFill>
            </c:spPr>
            <c:extLst>
              <c:ext xmlns:c16="http://schemas.microsoft.com/office/drawing/2014/chart" uri="{C3380CC4-5D6E-409C-BE32-E72D297353CC}">
                <c16:uniqueId val="{00000007-4D4C-44EB-9950-4B9ACCC7825C}"/>
              </c:ext>
            </c:extLst>
          </c:dPt>
          <c:dPt>
            <c:idx val="11"/>
            <c:invertIfNegative val="0"/>
            <c:bubble3D val="0"/>
            <c:spPr>
              <a:solidFill>
                <a:srgbClr val="508DA6"/>
              </a:solidFill>
            </c:spPr>
            <c:extLst>
              <c:ext xmlns:c16="http://schemas.microsoft.com/office/drawing/2014/chart" uri="{C3380CC4-5D6E-409C-BE32-E72D297353CC}">
                <c16:uniqueId val="{00000016-BBF4-43A4-8327-344C495CF15B}"/>
              </c:ext>
            </c:extLst>
          </c:dPt>
          <c:dPt>
            <c:idx val="12"/>
            <c:invertIfNegative val="0"/>
            <c:bubble3D val="0"/>
            <c:spPr>
              <a:solidFill>
                <a:srgbClr val="508DA6"/>
              </a:solidFill>
            </c:spPr>
            <c:extLst>
              <c:ext xmlns:c16="http://schemas.microsoft.com/office/drawing/2014/chart" uri="{C3380CC4-5D6E-409C-BE32-E72D297353CC}">
                <c16:uniqueId val="{0000001B-5D2A-41E8-B9F4-23A10A4CC63D}"/>
              </c:ext>
            </c:extLst>
          </c:dPt>
          <c:dPt>
            <c:idx val="13"/>
            <c:invertIfNegative val="0"/>
            <c:bubble3D val="0"/>
            <c:spPr>
              <a:solidFill>
                <a:srgbClr val="508DA6"/>
              </a:solidFill>
            </c:spPr>
            <c:extLst>
              <c:ext xmlns:c16="http://schemas.microsoft.com/office/drawing/2014/chart" uri="{C3380CC4-5D6E-409C-BE32-E72D297353CC}">
                <c16:uniqueId val="{0000001F-C78A-4702-9A4C-230649C1C38F}"/>
              </c:ext>
            </c:extLst>
          </c:dPt>
          <c:dPt>
            <c:idx val="14"/>
            <c:invertIfNegative val="0"/>
            <c:bubble3D val="0"/>
            <c:spPr>
              <a:solidFill>
                <a:srgbClr val="508DA6"/>
              </a:solidFill>
            </c:spPr>
            <c:extLst>
              <c:ext xmlns:c16="http://schemas.microsoft.com/office/drawing/2014/chart" uri="{C3380CC4-5D6E-409C-BE32-E72D297353CC}">
                <c16:uniqueId val="{0000000F-DB4D-43A7-AAA4-693E2FB15EE3}"/>
              </c:ext>
            </c:extLst>
          </c:dPt>
          <c:dLbls>
            <c:numFmt formatCode="#,##0" sourceLinked="0"/>
            <c:spPr>
              <a:noFill/>
              <a:ln>
                <a:noFill/>
              </a:ln>
              <a:effectLst/>
            </c:spPr>
            <c:txPr>
              <a:bodyPr/>
              <a:lstStyle/>
              <a:p>
                <a:pPr>
                  <a:defRPr sz="1200" b="0">
                    <a:solidFill>
                      <a:schemeClr val="tx1">
                        <a:lumMod val="50000"/>
                      </a:schemeClr>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Sheet1!$A$2:$A$16</c:f>
              <c:strCache>
                <c:ptCount val="15"/>
                <c:pt idx="0">
                  <c:v>4</c:v>
                </c:pt>
                <c:pt idx="1">
                  <c:v>2018-1 </c:v>
                </c:pt>
                <c:pt idx="2">
                  <c:v>2</c:v>
                </c:pt>
                <c:pt idx="3">
                  <c:v>3</c:v>
                </c:pt>
                <c:pt idx="4">
                  <c:v>4</c:v>
                </c:pt>
                <c:pt idx="5">
                  <c:v>2019-1</c:v>
                </c:pt>
                <c:pt idx="6">
                  <c:v>2</c:v>
                </c:pt>
                <c:pt idx="7">
                  <c:v>3</c:v>
                </c:pt>
                <c:pt idx="8">
                  <c:v>4</c:v>
                </c:pt>
                <c:pt idx="9">
                  <c:v>2020-1</c:v>
                </c:pt>
                <c:pt idx="10">
                  <c:v>2</c:v>
                </c:pt>
                <c:pt idx="11">
                  <c:v>3
(p)</c:v>
                </c:pt>
                <c:pt idx="12">
                  <c:v>4
(p)</c:v>
                </c:pt>
                <c:pt idx="13">
                  <c:v>2021-1 
(p)</c:v>
                </c:pt>
                <c:pt idx="14">
                  <c:v>2 
(p)</c:v>
                </c:pt>
              </c:strCache>
            </c:strRef>
          </c:cat>
          <c:val>
            <c:numRef>
              <c:f>Sheet1!$B$2:$B$16</c:f>
              <c:numCache>
                <c:formatCode>"$"#,##0.0</c:formatCode>
                <c:ptCount val="15"/>
                <c:pt idx="0">
                  <c:v>292.41402626210601</c:v>
                </c:pt>
                <c:pt idx="1">
                  <c:v>295.6540196868292</c:v>
                </c:pt>
                <c:pt idx="2">
                  <c:v>301.37090521983902</c:v>
                </c:pt>
                <c:pt idx="3">
                  <c:v>307.71117409162412</c:v>
                </c:pt>
                <c:pt idx="4">
                  <c:v>312.43787883995168</c:v>
                </c:pt>
                <c:pt idx="5">
                  <c:v>314.78712684654533</c:v>
                </c:pt>
                <c:pt idx="6">
                  <c:v>319.92617836590352</c:v>
                </c:pt>
                <c:pt idx="7">
                  <c:v>324.84123363383134</c:v>
                </c:pt>
                <c:pt idx="8">
                  <c:v>326.52952694987891</c:v>
                </c:pt>
                <c:pt idx="9">
                  <c:v>325.28455695111796</c:v>
                </c:pt>
                <c:pt idx="10">
                  <c:v>327.51090103834269</c:v>
                </c:pt>
                <c:pt idx="11">
                  <c:v>329.59420510477287</c:v>
                </c:pt>
                <c:pt idx="12">
                  <c:v>333.70334181254123</c:v>
                </c:pt>
                <c:pt idx="13">
                  <c:v>338.84384298167163</c:v>
                </c:pt>
                <c:pt idx="14">
                  <c:v>332.52941540437655</c:v>
                </c:pt>
              </c:numCache>
            </c:numRef>
          </c:val>
          <c:extLst>
            <c:ext xmlns:c16="http://schemas.microsoft.com/office/drawing/2014/chart" uri="{C3380CC4-5D6E-409C-BE32-E72D297353CC}">
              <c16:uniqueId val="{00000000-A13C-4E5E-B5F3-031966C02762}"/>
            </c:ext>
          </c:extLst>
        </c:ser>
        <c:ser>
          <c:idx val="4"/>
          <c:order val="4"/>
          <c:tx>
            <c:strRef>
              <c:f>Sheet1!$F$1</c:f>
              <c:strCache>
                <c:ptCount val="1"/>
                <c:pt idx="0">
                  <c:v>JCHS2</c:v>
                </c:pt>
              </c:strCache>
            </c:strRef>
          </c:tx>
          <c:spPr>
            <a:solidFill>
              <a:srgbClr val="508DA6">
                <a:lumMod val="60000"/>
                <a:lumOff val="40000"/>
              </a:srgbClr>
            </a:solidFill>
          </c:spPr>
          <c:invertIfNegative val="0"/>
          <c:dLbls>
            <c:numFmt formatCode="#,##0" sourceLinked="0"/>
            <c:spPr>
              <a:noFill/>
              <a:ln>
                <a:noFill/>
              </a:ln>
              <a:effectLst/>
            </c:spPr>
            <c:txPr>
              <a:bodyPr wrap="square" lIns="38100" tIns="19050" rIns="38100" bIns="19050" anchor="ctr">
                <a:spAutoFit/>
              </a:bodyPr>
              <a:lstStyle/>
              <a:p>
                <a:pPr>
                  <a:defRPr sz="1200">
                    <a:solidFill>
                      <a:schemeClr val="tx1">
                        <a:lumMod val="50000"/>
                      </a:schemeClr>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Sheet1!$A$2:$A$16</c:f>
              <c:strCache>
                <c:ptCount val="15"/>
                <c:pt idx="0">
                  <c:v>4</c:v>
                </c:pt>
                <c:pt idx="1">
                  <c:v>2018-1 </c:v>
                </c:pt>
                <c:pt idx="2">
                  <c:v>2</c:v>
                </c:pt>
                <c:pt idx="3">
                  <c:v>3</c:v>
                </c:pt>
                <c:pt idx="4">
                  <c:v>4</c:v>
                </c:pt>
                <c:pt idx="5">
                  <c:v>2019-1</c:v>
                </c:pt>
                <c:pt idx="6">
                  <c:v>2</c:v>
                </c:pt>
                <c:pt idx="7">
                  <c:v>3</c:v>
                </c:pt>
                <c:pt idx="8">
                  <c:v>4</c:v>
                </c:pt>
                <c:pt idx="9">
                  <c:v>2020-1</c:v>
                </c:pt>
                <c:pt idx="10">
                  <c:v>2</c:v>
                </c:pt>
                <c:pt idx="11">
                  <c:v>3
(p)</c:v>
                </c:pt>
                <c:pt idx="12">
                  <c:v>4
(p)</c:v>
                </c:pt>
                <c:pt idx="13">
                  <c:v>2021-1 
(p)</c:v>
                </c:pt>
                <c:pt idx="14">
                  <c:v>2 
(p)</c:v>
                </c:pt>
              </c:strCache>
            </c:strRef>
          </c:cat>
          <c:val>
            <c:numRef>
              <c:f>Sheet1!$F$2:$F$16</c:f>
              <c:numCache>
                <c:formatCode>General</c:formatCode>
                <c:ptCount val="15"/>
                <c:pt idx="11" formatCode="&quot;$&quot;#,##0.0">
                  <c:v>330.20339315469857</c:v>
                </c:pt>
                <c:pt idx="12" formatCode="&quot;$&quot;#,##0.0">
                  <c:v>332.75910256424868</c:v>
                </c:pt>
                <c:pt idx="13" formatCode="&quot;$&quot;#,##0.0">
                  <c:v>332.16005852590104</c:v>
                </c:pt>
                <c:pt idx="14" formatCode="&quot;$&quot;#,##0.0">
                  <c:v>325.6603537116369</c:v>
                </c:pt>
              </c:numCache>
            </c:numRef>
          </c:val>
          <c:extLst>
            <c:ext xmlns:c16="http://schemas.microsoft.com/office/drawing/2014/chart" uri="{C3380CC4-5D6E-409C-BE32-E72D297353CC}">
              <c16:uniqueId val="{00000001-1443-44F3-AD44-B4645E134F47}"/>
            </c:ext>
          </c:extLst>
        </c:ser>
        <c:dLbls>
          <c:showLegendKey val="0"/>
          <c:showVal val="0"/>
          <c:showCatName val="0"/>
          <c:showSerName val="0"/>
          <c:showPercent val="0"/>
          <c:showBubbleSize val="0"/>
        </c:dLbls>
        <c:gapWidth val="50"/>
        <c:axId val="-2059001504"/>
        <c:axId val="-2058999456"/>
      </c:barChart>
      <c:lineChart>
        <c:grouping val="standard"/>
        <c:varyColors val="0"/>
        <c:ser>
          <c:idx val="1"/>
          <c:order val="1"/>
          <c:tx>
            <c:strRef>
              <c:f>Sheet1!$C$1</c:f>
              <c:strCache>
                <c:ptCount val="1"/>
                <c:pt idx="0">
                  <c:v>Historical Estimates</c:v>
                </c:pt>
              </c:strCache>
            </c:strRef>
          </c:tx>
          <c:spPr>
            <a:ln w="38100"/>
          </c:spPr>
          <c:marker>
            <c:symbol val="circle"/>
            <c:size val="9"/>
          </c:marker>
          <c:dPt>
            <c:idx val="7"/>
            <c:bubble3D val="0"/>
            <c:extLst>
              <c:ext xmlns:c16="http://schemas.microsoft.com/office/drawing/2014/chart" uri="{C3380CC4-5D6E-409C-BE32-E72D297353CC}">
                <c16:uniqueId val="{0000000B-8A47-4CC6-B276-E5516EB907B9}"/>
              </c:ext>
            </c:extLst>
          </c:dPt>
          <c:dPt>
            <c:idx val="8"/>
            <c:bubble3D val="0"/>
            <c:extLst>
              <c:ext xmlns:c16="http://schemas.microsoft.com/office/drawing/2014/chart" uri="{C3380CC4-5D6E-409C-BE32-E72D297353CC}">
                <c16:uniqueId val="{0000000C-8A47-4CC6-B276-E5516EB907B9}"/>
              </c:ext>
            </c:extLst>
          </c:dPt>
          <c:dPt>
            <c:idx val="9"/>
            <c:bubble3D val="0"/>
            <c:extLst>
              <c:ext xmlns:c16="http://schemas.microsoft.com/office/drawing/2014/chart" uri="{C3380CC4-5D6E-409C-BE32-E72D297353CC}">
                <c16:uniqueId val="{00000013-4D4C-44EB-9950-4B9ACCC7825C}"/>
              </c:ext>
            </c:extLst>
          </c:dPt>
          <c:dPt>
            <c:idx val="10"/>
            <c:bubble3D val="0"/>
            <c:extLst>
              <c:ext xmlns:c16="http://schemas.microsoft.com/office/drawing/2014/chart" uri="{C3380CC4-5D6E-409C-BE32-E72D297353CC}">
                <c16:uniqueId val="{00000014-4D4C-44EB-9950-4B9ACCC7825C}"/>
              </c:ext>
            </c:extLst>
          </c:dPt>
          <c:dPt>
            <c:idx val="11"/>
            <c:marker>
              <c:symbol val="none"/>
            </c:marker>
            <c:bubble3D val="0"/>
            <c:extLst>
              <c:ext xmlns:c16="http://schemas.microsoft.com/office/drawing/2014/chart" uri="{C3380CC4-5D6E-409C-BE32-E72D297353CC}">
                <c16:uniqueId val="{00000018-BBF4-43A4-8327-344C495CF15B}"/>
              </c:ext>
            </c:extLst>
          </c:dPt>
          <c:dPt>
            <c:idx val="12"/>
            <c:marker>
              <c:symbol val="none"/>
            </c:marker>
            <c:bubble3D val="0"/>
            <c:extLst>
              <c:ext xmlns:c16="http://schemas.microsoft.com/office/drawing/2014/chart" uri="{C3380CC4-5D6E-409C-BE32-E72D297353CC}">
                <c16:uniqueId val="{0000001A-5D2A-41E8-B9F4-23A10A4CC63D}"/>
              </c:ext>
            </c:extLst>
          </c:dPt>
          <c:dPt>
            <c:idx val="13"/>
            <c:marker>
              <c:symbol val="none"/>
            </c:marker>
            <c:bubble3D val="0"/>
            <c:extLst>
              <c:ext xmlns:c16="http://schemas.microsoft.com/office/drawing/2014/chart" uri="{C3380CC4-5D6E-409C-BE32-E72D297353CC}">
                <c16:uniqueId val="{00000020-C78A-4702-9A4C-230649C1C38F}"/>
              </c:ext>
            </c:extLst>
          </c:dPt>
          <c:dPt>
            <c:idx val="14"/>
            <c:marker>
              <c:symbol val="none"/>
            </c:marker>
            <c:bubble3D val="0"/>
            <c:extLst>
              <c:ext xmlns:c16="http://schemas.microsoft.com/office/drawing/2014/chart" uri="{C3380CC4-5D6E-409C-BE32-E72D297353CC}">
                <c16:uniqueId val="{00000017-DB4D-43A7-AAA4-693E2FB15EE3}"/>
              </c:ext>
            </c:extLst>
          </c:dPt>
          <c:dLbls>
            <c:dLbl>
              <c:idx val="11"/>
              <c:delete val="1"/>
              <c:extLst>
                <c:ext xmlns:c15="http://schemas.microsoft.com/office/drawing/2012/chart" uri="{CE6537A1-D6FC-4f65-9D91-7224C49458BB}"/>
                <c:ext xmlns:c16="http://schemas.microsoft.com/office/drawing/2014/chart" uri="{C3380CC4-5D6E-409C-BE32-E72D297353CC}">
                  <c16:uniqueId val="{00000018-BBF4-43A4-8327-344C495CF15B}"/>
                </c:ext>
              </c:extLst>
            </c:dLbl>
            <c:dLbl>
              <c:idx val="12"/>
              <c:delete val="1"/>
              <c:extLst>
                <c:ext xmlns:c15="http://schemas.microsoft.com/office/drawing/2012/chart" uri="{CE6537A1-D6FC-4f65-9D91-7224C49458BB}"/>
                <c:ext xmlns:c16="http://schemas.microsoft.com/office/drawing/2014/chart" uri="{C3380CC4-5D6E-409C-BE32-E72D297353CC}">
                  <c16:uniqueId val="{0000001A-5D2A-41E8-B9F4-23A10A4CC63D}"/>
                </c:ext>
              </c:extLst>
            </c:dLbl>
            <c:dLbl>
              <c:idx val="13"/>
              <c:delete val="1"/>
              <c:extLst>
                <c:ext xmlns:c15="http://schemas.microsoft.com/office/drawing/2012/chart" uri="{CE6537A1-D6FC-4f65-9D91-7224C49458BB}"/>
                <c:ext xmlns:c16="http://schemas.microsoft.com/office/drawing/2014/chart" uri="{C3380CC4-5D6E-409C-BE32-E72D297353CC}">
                  <c16:uniqueId val="{00000020-C78A-4702-9A4C-230649C1C38F}"/>
                </c:ext>
              </c:extLst>
            </c:dLbl>
            <c:dLbl>
              <c:idx val="14"/>
              <c:delete val="1"/>
              <c:extLst>
                <c:ext xmlns:c15="http://schemas.microsoft.com/office/drawing/2012/chart" uri="{CE6537A1-D6FC-4f65-9D91-7224C49458BB}"/>
                <c:ext xmlns:c16="http://schemas.microsoft.com/office/drawing/2014/chart" uri="{C3380CC4-5D6E-409C-BE32-E72D297353CC}">
                  <c16:uniqueId val="{00000017-DB4D-43A7-AAA4-693E2FB15EE3}"/>
                </c:ext>
              </c:extLst>
            </c:dLbl>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Sheet1!$A$2:$A$16</c:f>
              <c:strCache>
                <c:ptCount val="15"/>
                <c:pt idx="0">
                  <c:v>4</c:v>
                </c:pt>
                <c:pt idx="1">
                  <c:v>2018-1 </c:v>
                </c:pt>
                <c:pt idx="2">
                  <c:v>2</c:v>
                </c:pt>
                <c:pt idx="3">
                  <c:v>3</c:v>
                </c:pt>
                <c:pt idx="4">
                  <c:v>4</c:v>
                </c:pt>
                <c:pt idx="5">
                  <c:v>2019-1</c:v>
                </c:pt>
                <c:pt idx="6">
                  <c:v>2</c:v>
                </c:pt>
                <c:pt idx="7">
                  <c:v>3</c:v>
                </c:pt>
                <c:pt idx="8">
                  <c:v>4</c:v>
                </c:pt>
                <c:pt idx="9">
                  <c:v>2020-1</c:v>
                </c:pt>
                <c:pt idx="10">
                  <c:v>2</c:v>
                </c:pt>
                <c:pt idx="11">
                  <c:v>3
(p)</c:v>
                </c:pt>
                <c:pt idx="12">
                  <c:v>4
(p)</c:v>
                </c:pt>
                <c:pt idx="13">
                  <c:v>2021-1 
(p)</c:v>
                </c:pt>
                <c:pt idx="14">
                  <c:v>2 
(p)</c:v>
                </c:pt>
              </c:strCache>
            </c:strRef>
          </c:cat>
          <c:val>
            <c:numRef>
              <c:f>Sheet1!$C$2:$C$16</c:f>
              <c:numCache>
                <c:formatCode>0.0%</c:formatCode>
                <c:ptCount val="15"/>
                <c:pt idx="0">
                  <c:v>6.0951362808245868E-2</c:v>
                </c:pt>
                <c:pt idx="1">
                  <c:v>6.018617933421333E-2</c:v>
                </c:pt>
                <c:pt idx="2">
                  <c:v>6.3063285677162018E-2</c:v>
                </c:pt>
                <c:pt idx="3">
                  <c:v>6.7042625192391903E-2</c:v>
                </c:pt>
                <c:pt idx="4">
                  <c:v>6.8477743129521595E-2</c:v>
                </c:pt>
                <c:pt idx="5">
                  <c:v>6.4714517259000237E-2</c:v>
                </c:pt>
                <c:pt idx="6">
                  <c:v>6.1569557063012148E-2</c:v>
                </c:pt>
                <c:pt idx="7">
                  <c:v>5.5669280105852037E-2</c:v>
                </c:pt>
                <c:pt idx="8">
                  <c:v>4.5102239722814685E-2</c:v>
                </c:pt>
                <c:pt idx="9">
                  <c:v>3.3347710910967443E-2</c:v>
                </c:pt>
                <c:pt idx="10">
                  <c:v>2.3707727548835988E-2</c:v>
                </c:pt>
                <c:pt idx="11">
                  <c:v>1.4631675350362583E-2</c:v>
                </c:pt>
                <c:pt idx="12">
                  <c:v>2.1969881038548467E-2</c:v>
                </c:pt>
                <c:pt idx="13">
                  <c:v>4.1684382921969743E-2</c:v>
                </c:pt>
                <c:pt idx="14">
                  <c:v>1.5323197945848799E-2</c:v>
                </c:pt>
              </c:numCache>
            </c:numRef>
          </c:val>
          <c:smooth val="1"/>
          <c:extLst>
            <c:ext xmlns:c16="http://schemas.microsoft.com/office/drawing/2014/chart" uri="{C3380CC4-5D6E-409C-BE32-E72D297353CC}">
              <c16:uniqueId val="{00000001-A13C-4E5E-B5F3-031966C02762}"/>
            </c:ext>
          </c:extLst>
        </c:ser>
        <c:ser>
          <c:idx val="2"/>
          <c:order val="2"/>
          <c:tx>
            <c:strRef>
              <c:f>Sheet1!$D$1</c:f>
              <c:strCache>
                <c:ptCount val="1"/>
                <c:pt idx="0">
                  <c:v>LIRA Projections: Standard Methodology</c:v>
                </c:pt>
              </c:strCache>
            </c:strRef>
          </c:tx>
          <c:spPr>
            <a:ln w="38100">
              <a:solidFill>
                <a:srgbClr val="C14D00"/>
              </a:solidFill>
            </a:ln>
          </c:spPr>
          <c:marker>
            <c:symbol val="triangle"/>
            <c:size val="8"/>
            <c:spPr>
              <a:solidFill>
                <a:srgbClr val="C14D00"/>
              </a:solidFill>
              <a:ln>
                <a:solidFill>
                  <a:srgbClr val="C14D00"/>
                </a:solidFill>
              </a:ln>
            </c:spPr>
          </c:marker>
          <c:dPt>
            <c:idx val="0"/>
            <c:marker>
              <c:symbol val="none"/>
            </c:marker>
            <c:bubble3D val="0"/>
            <c:extLst>
              <c:ext xmlns:c16="http://schemas.microsoft.com/office/drawing/2014/chart" uri="{C3380CC4-5D6E-409C-BE32-E72D297353CC}">
                <c16:uniqueId val="{00000012-4D4C-44EB-9950-4B9ACCC7825C}"/>
              </c:ext>
            </c:extLst>
          </c:dPt>
          <c:dPt>
            <c:idx val="1"/>
            <c:marker>
              <c:symbol val="none"/>
            </c:marker>
            <c:bubble3D val="0"/>
            <c:extLst>
              <c:ext xmlns:c16="http://schemas.microsoft.com/office/drawing/2014/chart" uri="{C3380CC4-5D6E-409C-BE32-E72D297353CC}">
                <c16:uniqueId val="{00000011-4D4C-44EB-9950-4B9ACCC7825C}"/>
              </c:ext>
            </c:extLst>
          </c:dPt>
          <c:dPt>
            <c:idx val="2"/>
            <c:marker>
              <c:symbol val="none"/>
            </c:marker>
            <c:bubble3D val="0"/>
            <c:extLst>
              <c:ext xmlns:c16="http://schemas.microsoft.com/office/drawing/2014/chart" uri="{C3380CC4-5D6E-409C-BE32-E72D297353CC}">
                <c16:uniqueId val="{00000010-4D4C-44EB-9950-4B9ACCC7825C}"/>
              </c:ext>
            </c:extLst>
          </c:dPt>
          <c:dPt>
            <c:idx val="3"/>
            <c:marker>
              <c:symbol val="none"/>
            </c:marker>
            <c:bubble3D val="0"/>
            <c:extLst>
              <c:ext xmlns:c16="http://schemas.microsoft.com/office/drawing/2014/chart" uri="{C3380CC4-5D6E-409C-BE32-E72D297353CC}">
                <c16:uniqueId val="{0000000F-4D4C-44EB-9950-4B9ACCC7825C}"/>
              </c:ext>
            </c:extLst>
          </c:dPt>
          <c:dPt>
            <c:idx val="4"/>
            <c:marker>
              <c:symbol val="none"/>
            </c:marker>
            <c:bubble3D val="0"/>
            <c:extLst>
              <c:ext xmlns:c16="http://schemas.microsoft.com/office/drawing/2014/chart" uri="{C3380CC4-5D6E-409C-BE32-E72D297353CC}">
                <c16:uniqueId val="{0000000E-4D4C-44EB-9950-4B9ACCC7825C}"/>
              </c:ext>
            </c:extLst>
          </c:dPt>
          <c:dPt>
            <c:idx val="5"/>
            <c:marker>
              <c:symbol val="none"/>
            </c:marker>
            <c:bubble3D val="0"/>
            <c:extLst>
              <c:ext xmlns:c16="http://schemas.microsoft.com/office/drawing/2014/chart" uri="{C3380CC4-5D6E-409C-BE32-E72D297353CC}">
                <c16:uniqueId val="{0000000D-4D4C-44EB-9950-4B9ACCC7825C}"/>
              </c:ext>
            </c:extLst>
          </c:dPt>
          <c:dPt>
            <c:idx val="6"/>
            <c:marker>
              <c:symbol val="none"/>
            </c:marker>
            <c:bubble3D val="0"/>
            <c:extLst>
              <c:ext xmlns:c16="http://schemas.microsoft.com/office/drawing/2014/chart" uri="{C3380CC4-5D6E-409C-BE32-E72D297353CC}">
                <c16:uniqueId val="{0000000C-4D4C-44EB-9950-4B9ACCC7825C}"/>
              </c:ext>
            </c:extLst>
          </c:dPt>
          <c:dPt>
            <c:idx val="7"/>
            <c:marker>
              <c:symbol val="none"/>
            </c:marker>
            <c:bubble3D val="0"/>
            <c:extLst>
              <c:ext xmlns:c16="http://schemas.microsoft.com/office/drawing/2014/chart" uri="{C3380CC4-5D6E-409C-BE32-E72D297353CC}">
                <c16:uniqueId val="{00000019-FFE8-4C5A-94C8-D3A0D3B46DD8}"/>
              </c:ext>
            </c:extLst>
          </c:dPt>
          <c:dPt>
            <c:idx val="8"/>
            <c:marker>
              <c:symbol val="none"/>
            </c:marker>
            <c:bubble3D val="0"/>
            <c:extLst>
              <c:ext xmlns:c16="http://schemas.microsoft.com/office/drawing/2014/chart" uri="{C3380CC4-5D6E-409C-BE32-E72D297353CC}">
                <c16:uniqueId val="{0000001C-5D2A-41E8-B9F4-23A10A4CC63D}"/>
              </c:ext>
            </c:extLst>
          </c:dPt>
          <c:dPt>
            <c:idx val="9"/>
            <c:marker>
              <c:symbol val="none"/>
            </c:marker>
            <c:bubble3D val="0"/>
            <c:extLst>
              <c:ext xmlns:c16="http://schemas.microsoft.com/office/drawing/2014/chart" uri="{C3380CC4-5D6E-409C-BE32-E72D297353CC}">
                <c16:uniqueId val="{0000001E-C78A-4702-9A4C-230649C1C38F}"/>
              </c:ext>
            </c:extLst>
          </c:dPt>
          <c:dPt>
            <c:idx val="10"/>
            <c:marker>
              <c:symbol val="none"/>
            </c:marker>
            <c:bubble3D val="0"/>
            <c:extLst>
              <c:ext xmlns:c16="http://schemas.microsoft.com/office/drawing/2014/chart" uri="{C3380CC4-5D6E-409C-BE32-E72D297353CC}">
                <c16:uniqueId val="{00000022-DB4D-43A7-AAA4-693E2FB15EE3}"/>
              </c:ext>
            </c:extLst>
          </c:dPt>
          <c:dLbls>
            <c:dLbl>
              <c:idx val="0"/>
              <c:delete val="1"/>
              <c:extLst>
                <c:ext xmlns:c15="http://schemas.microsoft.com/office/drawing/2012/chart" uri="{CE6537A1-D6FC-4f65-9D91-7224C49458BB}"/>
                <c:ext xmlns:c16="http://schemas.microsoft.com/office/drawing/2014/chart" uri="{C3380CC4-5D6E-409C-BE32-E72D297353CC}">
                  <c16:uniqueId val="{00000012-4D4C-44EB-9950-4B9ACCC7825C}"/>
                </c:ext>
              </c:extLst>
            </c:dLbl>
            <c:dLbl>
              <c:idx val="1"/>
              <c:delete val="1"/>
              <c:extLst>
                <c:ext xmlns:c15="http://schemas.microsoft.com/office/drawing/2012/chart" uri="{CE6537A1-D6FC-4f65-9D91-7224C49458BB}"/>
                <c:ext xmlns:c16="http://schemas.microsoft.com/office/drawing/2014/chart" uri="{C3380CC4-5D6E-409C-BE32-E72D297353CC}">
                  <c16:uniqueId val="{00000011-4D4C-44EB-9950-4B9ACCC7825C}"/>
                </c:ext>
              </c:extLst>
            </c:dLbl>
            <c:dLbl>
              <c:idx val="2"/>
              <c:delete val="1"/>
              <c:extLst>
                <c:ext xmlns:c15="http://schemas.microsoft.com/office/drawing/2012/chart" uri="{CE6537A1-D6FC-4f65-9D91-7224C49458BB}"/>
                <c:ext xmlns:c16="http://schemas.microsoft.com/office/drawing/2014/chart" uri="{C3380CC4-5D6E-409C-BE32-E72D297353CC}">
                  <c16:uniqueId val="{00000010-4D4C-44EB-9950-4B9ACCC7825C}"/>
                </c:ext>
              </c:extLst>
            </c:dLbl>
            <c:dLbl>
              <c:idx val="3"/>
              <c:delete val="1"/>
              <c:extLst>
                <c:ext xmlns:c15="http://schemas.microsoft.com/office/drawing/2012/chart" uri="{CE6537A1-D6FC-4f65-9D91-7224C49458BB}"/>
                <c:ext xmlns:c16="http://schemas.microsoft.com/office/drawing/2014/chart" uri="{C3380CC4-5D6E-409C-BE32-E72D297353CC}">
                  <c16:uniqueId val="{0000000F-4D4C-44EB-9950-4B9ACCC7825C}"/>
                </c:ext>
              </c:extLst>
            </c:dLbl>
            <c:dLbl>
              <c:idx val="4"/>
              <c:delete val="1"/>
              <c:extLst>
                <c:ext xmlns:c15="http://schemas.microsoft.com/office/drawing/2012/chart" uri="{CE6537A1-D6FC-4f65-9D91-7224C49458BB}"/>
                <c:ext xmlns:c16="http://schemas.microsoft.com/office/drawing/2014/chart" uri="{C3380CC4-5D6E-409C-BE32-E72D297353CC}">
                  <c16:uniqueId val="{0000000E-4D4C-44EB-9950-4B9ACCC7825C}"/>
                </c:ext>
              </c:extLst>
            </c:dLbl>
            <c:dLbl>
              <c:idx val="5"/>
              <c:delete val="1"/>
              <c:extLst>
                <c:ext xmlns:c15="http://schemas.microsoft.com/office/drawing/2012/chart" uri="{CE6537A1-D6FC-4f65-9D91-7224C49458BB}"/>
                <c:ext xmlns:c16="http://schemas.microsoft.com/office/drawing/2014/chart" uri="{C3380CC4-5D6E-409C-BE32-E72D297353CC}">
                  <c16:uniqueId val="{0000000D-4D4C-44EB-9950-4B9ACCC7825C}"/>
                </c:ext>
              </c:extLst>
            </c:dLbl>
            <c:dLbl>
              <c:idx val="6"/>
              <c:delete val="1"/>
              <c:extLst>
                <c:ext xmlns:c15="http://schemas.microsoft.com/office/drawing/2012/chart" uri="{CE6537A1-D6FC-4f65-9D91-7224C49458BB}"/>
                <c:ext xmlns:c16="http://schemas.microsoft.com/office/drawing/2014/chart" uri="{C3380CC4-5D6E-409C-BE32-E72D297353CC}">
                  <c16:uniqueId val="{0000000C-4D4C-44EB-9950-4B9ACCC7825C}"/>
                </c:ext>
              </c:extLst>
            </c:dLbl>
            <c:dLbl>
              <c:idx val="7"/>
              <c:delete val="1"/>
              <c:extLst>
                <c:ext xmlns:c15="http://schemas.microsoft.com/office/drawing/2012/chart" uri="{CE6537A1-D6FC-4f65-9D91-7224C49458BB}"/>
                <c:ext xmlns:c16="http://schemas.microsoft.com/office/drawing/2014/chart" uri="{C3380CC4-5D6E-409C-BE32-E72D297353CC}">
                  <c16:uniqueId val="{00000019-FFE8-4C5A-94C8-D3A0D3B46DD8}"/>
                </c:ext>
              </c:extLst>
            </c:dLbl>
            <c:dLbl>
              <c:idx val="8"/>
              <c:delete val="1"/>
              <c:extLst>
                <c:ext xmlns:c15="http://schemas.microsoft.com/office/drawing/2012/chart" uri="{CE6537A1-D6FC-4f65-9D91-7224C49458BB}"/>
                <c:ext xmlns:c16="http://schemas.microsoft.com/office/drawing/2014/chart" uri="{C3380CC4-5D6E-409C-BE32-E72D297353CC}">
                  <c16:uniqueId val="{0000001C-5D2A-41E8-B9F4-23A10A4CC63D}"/>
                </c:ext>
              </c:extLst>
            </c:dLbl>
            <c:dLbl>
              <c:idx val="9"/>
              <c:delete val="1"/>
              <c:extLst>
                <c:ext xmlns:c15="http://schemas.microsoft.com/office/drawing/2012/chart" uri="{CE6537A1-D6FC-4f65-9D91-7224C49458BB}"/>
                <c:ext xmlns:c16="http://schemas.microsoft.com/office/drawing/2014/chart" uri="{C3380CC4-5D6E-409C-BE32-E72D297353CC}">
                  <c16:uniqueId val="{0000001E-C78A-4702-9A4C-230649C1C38F}"/>
                </c:ext>
              </c:extLst>
            </c:dLbl>
            <c:dLbl>
              <c:idx val="10"/>
              <c:delete val="1"/>
              <c:extLst>
                <c:ext xmlns:c15="http://schemas.microsoft.com/office/drawing/2012/chart" uri="{CE6537A1-D6FC-4f65-9D91-7224C49458BB}"/>
                <c:ext xmlns:c16="http://schemas.microsoft.com/office/drawing/2014/chart" uri="{C3380CC4-5D6E-409C-BE32-E72D297353CC}">
                  <c16:uniqueId val="{00000022-DB4D-43A7-AAA4-693E2FB15EE3}"/>
                </c:ext>
              </c:extLst>
            </c:dLbl>
            <c:dLbl>
              <c:idx val="12"/>
              <c:spPr>
                <a:noFill/>
                <a:ln>
                  <a:noFill/>
                </a:ln>
                <a:effectLst/>
              </c:spPr>
              <c:txPr>
                <a:bodyPr wrap="square" lIns="38100" tIns="19050" rIns="38100" bIns="19050" anchor="ctr" anchorCtr="0">
                  <a:spAutoFit/>
                </a:bodyPr>
                <a:lstStyle/>
                <a:p>
                  <a:pPr algn="ctr">
                    <a:defRPr lang="en-US" sz="1400" b="0" i="0" u="none" strike="noStrike" kern="1200" baseline="0">
                      <a:solidFill>
                        <a:schemeClr val="tx1">
                          <a:lumMod val="50000"/>
                        </a:schemeClr>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3-DB4D-43A7-AAA4-693E2FB15EE3}"/>
                </c:ext>
              </c:extLst>
            </c:dLbl>
            <c:spPr>
              <a:no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Sheet1!$A$2:$A$16</c:f>
              <c:strCache>
                <c:ptCount val="15"/>
                <c:pt idx="0">
                  <c:v>4</c:v>
                </c:pt>
                <c:pt idx="1">
                  <c:v>2018-1 </c:v>
                </c:pt>
                <c:pt idx="2">
                  <c:v>2</c:v>
                </c:pt>
                <c:pt idx="3">
                  <c:v>3</c:v>
                </c:pt>
                <c:pt idx="4">
                  <c:v>4</c:v>
                </c:pt>
                <c:pt idx="5">
                  <c:v>2019-1</c:v>
                </c:pt>
                <c:pt idx="6">
                  <c:v>2</c:v>
                </c:pt>
                <c:pt idx="7">
                  <c:v>3</c:v>
                </c:pt>
                <c:pt idx="8">
                  <c:v>4</c:v>
                </c:pt>
                <c:pt idx="9">
                  <c:v>2020-1</c:v>
                </c:pt>
                <c:pt idx="10">
                  <c:v>2</c:v>
                </c:pt>
                <c:pt idx="11">
                  <c:v>3
(p)</c:v>
                </c:pt>
                <c:pt idx="12">
                  <c:v>4
(p)</c:v>
                </c:pt>
                <c:pt idx="13">
                  <c:v>2021-1 
(p)</c:v>
                </c:pt>
                <c:pt idx="14">
                  <c:v>2 
(p)</c:v>
                </c:pt>
              </c:strCache>
            </c:strRef>
          </c:cat>
          <c:val>
            <c:numRef>
              <c:f>Sheet1!$D$2:$D$16</c:f>
              <c:numCache>
                <c:formatCode>0.0%</c:formatCode>
                <c:ptCount val="15"/>
                <c:pt idx="0">
                  <c:v>6.0951362808245868E-2</c:v>
                </c:pt>
                <c:pt idx="1">
                  <c:v>6.018617933421333E-2</c:v>
                </c:pt>
                <c:pt idx="2">
                  <c:v>6.3063285677162018E-2</c:v>
                </c:pt>
                <c:pt idx="3">
                  <c:v>6.7042625192391903E-2</c:v>
                </c:pt>
                <c:pt idx="4">
                  <c:v>6.8477743129521595E-2</c:v>
                </c:pt>
                <c:pt idx="5">
                  <c:v>6.4714517259000237E-2</c:v>
                </c:pt>
                <c:pt idx="6">
                  <c:v>6.1569557063012148E-2</c:v>
                </c:pt>
                <c:pt idx="7">
                  <c:v>5.5669280105852037E-2</c:v>
                </c:pt>
                <c:pt idx="8">
                  <c:v>4.5102239722814685E-2</c:v>
                </c:pt>
                <c:pt idx="9">
                  <c:v>3.3347710910967443E-2</c:v>
                </c:pt>
                <c:pt idx="10">
                  <c:v>2.3707727548835988E-2</c:v>
                </c:pt>
                <c:pt idx="11">
                  <c:v>1.4631675350362583E-2</c:v>
                </c:pt>
                <c:pt idx="12">
                  <c:v>2.1969881038548467E-2</c:v>
                </c:pt>
                <c:pt idx="13">
                  <c:v>4.1684382921969743E-2</c:v>
                </c:pt>
                <c:pt idx="14">
                  <c:v>1.5323197945848799E-2</c:v>
                </c:pt>
              </c:numCache>
            </c:numRef>
          </c:val>
          <c:smooth val="1"/>
          <c:extLst>
            <c:ext xmlns:c16="http://schemas.microsoft.com/office/drawing/2014/chart" uri="{C3380CC4-5D6E-409C-BE32-E72D297353CC}">
              <c16:uniqueId val="{00000000-780F-4FE3-AFF6-52DB6F4D6D9C}"/>
            </c:ext>
          </c:extLst>
        </c:ser>
        <c:ser>
          <c:idx val="3"/>
          <c:order val="3"/>
          <c:tx>
            <c:strRef>
              <c:f>Sheet1!$E$1</c:f>
              <c:strCache>
                <c:ptCount val="1"/>
                <c:pt idx="0">
                  <c:v>LIRA Projections: Downside</c:v>
                </c:pt>
              </c:strCache>
            </c:strRef>
          </c:tx>
          <c:spPr>
            <a:ln w="38100">
              <a:solidFill>
                <a:srgbClr val="E9C002"/>
              </a:solidFill>
              <a:prstDash val="sysDash"/>
            </a:ln>
          </c:spPr>
          <c:marker>
            <c:symbol val="triangle"/>
            <c:size val="8"/>
            <c:spPr>
              <a:solidFill>
                <a:srgbClr val="E9C002"/>
              </a:solidFill>
              <a:ln>
                <a:solidFill>
                  <a:srgbClr val="E9C002"/>
                </a:solidFill>
              </a:ln>
            </c:spPr>
          </c:marker>
          <c:dLbls>
            <c:dLbl>
              <c:idx val="0"/>
              <c:delete val="1"/>
              <c:extLst>
                <c:ext xmlns:c15="http://schemas.microsoft.com/office/drawing/2012/chart" uri="{CE6537A1-D6FC-4f65-9D91-7224C49458BB}"/>
                <c:ext xmlns:c16="http://schemas.microsoft.com/office/drawing/2014/chart" uri="{C3380CC4-5D6E-409C-BE32-E72D297353CC}">
                  <c16:uniqueId val="{00000002-1443-44F3-AD44-B4645E134F47}"/>
                </c:ext>
              </c:extLst>
            </c:dLbl>
            <c:dLbl>
              <c:idx val="2"/>
              <c:delete val="1"/>
              <c:extLst>
                <c:ext xmlns:c15="http://schemas.microsoft.com/office/drawing/2012/chart" uri="{CE6537A1-D6FC-4f65-9D91-7224C49458BB}"/>
                <c:ext xmlns:c16="http://schemas.microsoft.com/office/drawing/2014/chart" uri="{C3380CC4-5D6E-409C-BE32-E72D297353CC}">
                  <c16:uniqueId val="{00000004-1443-44F3-AD44-B4645E134F47}"/>
                </c:ext>
              </c:extLst>
            </c:dLbl>
            <c:dLbl>
              <c:idx val="3"/>
              <c:delete val="1"/>
              <c:extLst>
                <c:ext xmlns:c15="http://schemas.microsoft.com/office/drawing/2012/chart" uri="{CE6537A1-D6FC-4f65-9D91-7224C49458BB}"/>
                <c:ext xmlns:c16="http://schemas.microsoft.com/office/drawing/2014/chart" uri="{C3380CC4-5D6E-409C-BE32-E72D297353CC}">
                  <c16:uniqueId val="{00000005-1443-44F3-AD44-B4645E134F47}"/>
                </c:ext>
              </c:extLst>
            </c:dLbl>
            <c:dLbl>
              <c:idx val="4"/>
              <c:delete val="1"/>
              <c:extLst>
                <c:ext xmlns:c15="http://schemas.microsoft.com/office/drawing/2012/chart" uri="{CE6537A1-D6FC-4f65-9D91-7224C49458BB}"/>
                <c:ext xmlns:c16="http://schemas.microsoft.com/office/drawing/2014/chart" uri="{C3380CC4-5D6E-409C-BE32-E72D297353CC}">
                  <c16:uniqueId val="{00000006-1443-44F3-AD44-B4645E134F47}"/>
                </c:ext>
              </c:extLst>
            </c:dLbl>
            <c:dLbl>
              <c:idx val="5"/>
              <c:delete val="1"/>
              <c:extLst>
                <c:ext xmlns:c15="http://schemas.microsoft.com/office/drawing/2012/chart" uri="{CE6537A1-D6FC-4f65-9D91-7224C49458BB}"/>
                <c:ext xmlns:c16="http://schemas.microsoft.com/office/drawing/2014/chart" uri="{C3380CC4-5D6E-409C-BE32-E72D297353CC}">
                  <c16:uniqueId val="{00000007-1443-44F3-AD44-B4645E134F47}"/>
                </c:ext>
              </c:extLst>
            </c:dLbl>
            <c:dLbl>
              <c:idx val="6"/>
              <c:delete val="1"/>
              <c:extLst>
                <c:ext xmlns:c15="http://schemas.microsoft.com/office/drawing/2012/chart" uri="{CE6537A1-D6FC-4f65-9D91-7224C49458BB}"/>
                <c:ext xmlns:c16="http://schemas.microsoft.com/office/drawing/2014/chart" uri="{C3380CC4-5D6E-409C-BE32-E72D297353CC}">
                  <c16:uniqueId val="{00000008-1443-44F3-AD44-B4645E134F47}"/>
                </c:ext>
              </c:extLst>
            </c:dLbl>
            <c:dLbl>
              <c:idx val="7"/>
              <c:delete val="1"/>
              <c:extLst>
                <c:ext xmlns:c15="http://schemas.microsoft.com/office/drawing/2012/chart" uri="{CE6537A1-D6FC-4f65-9D91-7224C49458BB}"/>
                <c:ext xmlns:c16="http://schemas.microsoft.com/office/drawing/2014/chart" uri="{C3380CC4-5D6E-409C-BE32-E72D297353CC}">
                  <c16:uniqueId val="{00000009-1443-44F3-AD44-B4645E134F47}"/>
                </c:ext>
              </c:extLst>
            </c:dLbl>
            <c:dLbl>
              <c:idx val="8"/>
              <c:delete val="1"/>
              <c:extLst>
                <c:ext xmlns:c15="http://schemas.microsoft.com/office/drawing/2012/chart" uri="{CE6537A1-D6FC-4f65-9D91-7224C49458BB}"/>
                <c:ext xmlns:c16="http://schemas.microsoft.com/office/drawing/2014/chart" uri="{C3380CC4-5D6E-409C-BE32-E72D297353CC}">
                  <c16:uniqueId val="{0000000A-1443-44F3-AD44-B4645E134F47}"/>
                </c:ext>
              </c:extLst>
            </c:dLbl>
            <c:dLbl>
              <c:idx val="9"/>
              <c:delete val="1"/>
              <c:extLst>
                <c:ext xmlns:c15="http://schemas.microsoft.com/office/drawing/2012/chart" uri="{CE6537A1-D6FC-4f65-9D91-7224C49458BB}"/>
                <c:ext xmlns:c16="http://schemas.microsoft.com/office/drawing/2014/chart" uri="{C3380CC4-5D6E-409C-BE32-E72D297353CC}">
                  <c16:uniqueId val="{00000024-DB4D-43A7-AAA4-693E2FB15EE3}"/>
                </c:ext>
              </c:extLst>
            </c:dLbl>
            <c:spPr>
              <a:no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Sheet1!$A$2:$A$16</c:f>
              <c:strCache>
                <c:ptCount val="15"/>
                <c:pt idx="0">
                  <c:v>4</c:v>
                </c:pt>
                <c:pt idx="1">
                  <c:v>2018-1 </c:v>
                </c:pt>
                <c:pt idx="2">
                  <c:v>2</c:v>
                </c:pt>
                <c:pt idx="3">
                  <c:v>3</c:v>
                </c:pt>
                <c:pt idx="4">
                  <c:v>4</c:v>
                </c:pt>
                <c:pt idx="5">
                  <c:v>2019-1</c:v>
                </c:pt>
                <c:pt idx="6">
                  <c:v>2</c:v>
                </c:pt>
                <c:pt idx="7">
                  <c:v>3</c:v>
                </c:pt>
                <c:pt idx="8">
                  <c:v>4</c:v>
                </c:pt>
                <c:pt idx="9">
                  <c:v>2020-1</c:v>
                </c:pt>
                <c:pt idx="10">
                  <c:v>2</c:v>
                </c:pt>
                <c:pt idx="11">
                  <c:v>3
(p)</c:v>
                </c:pt>
                <c:pt idx="12">
                  <c:v>4
(p)</c:v>
                </c:pt>
                <c:pt idx="13">
                  <c:v>2021-1 
(p)</c:v>
                </c:pt>
                <c:pt idx="14">
                  <c:v>2 
(p)</c:v>
                </c:pt>
              </c:strCache>
            </c:strRef>
          </c:cat>
          <c:val>
            <c:numRef>
              <c:f>Sheet1!$E$2:$E$16</c:f>
              <c:numCache>
                <c:formatCode>General</c:formatCode>
                <c:ptCount val="15"/>
                <c:pt idx="11" formatCode="0.0%">
                  <c:v>1.6507016245701056E-2</c:v>
                </c:pt>
                <c:pt idx="12" formatCode="0.0%">
                  <c:v>1.907813872932218E-2</c:v>
                </c:pt>
                <c:pt idx="13" formatCode="0.0%">
                  <c:v>2.1136882854897676E-2</c:v>
                </c:pt>
                <c:pt idx="14" formatCode="0.0%">
                  <c:v>-4.0470168692184894E-3</c:v>
                </c:pt>
              </c:numCache>
            </c:numRef>
          </c:val>
          <c:smooth val="0"/>
          <c:extLst>
            <c:ext xmlns:c16="http://schemas.microsoft.com/office/drawing/2014/chart" uri="{C3380CC4-5D6E-409C-BE32-E72D297353CC}">
              <c16:uniqueId val="{00000000-1443-44F3-AD44-B4645E134F47}"/>
            </c:ext>
          </c:extLst>
        </c:ser>
        <c:dLbls>
          <c:showLegendKey val="0"/>
          <c:showVal val="0"/>
          <c:showCatName val="0"/>
          <c:showSerName val="0"/>
          <c:showPercent val="0"/>
          <c:showBubbleSize val="0"/>
        </c:dLbls>
        <c:marker val="1"/>
        <c:smooth val="0"/>
        <c:axId val="-2059034896"/>
        <c:axId val="-2058996624"/>
      </c:lineChart>
      <c:catAx>
        <c:axId val="-2059001504"/>
        <c:scaling>
          <c:orientation val="minMax"/>
        </c:scaling>
        <c:delete val="0"/>
        <c:axPos val="b"/>
        <c:numFmt formatCode="General" sourceLinked="0"/>
        <c:majorTickMark val="out"/>
        <c:minorTickMark val="none"/>
        <c:tickLblPos val="low"/>
        <c:spPr>
          <a:ln>
            <a:solidFill>
              <a:schemeClr val="bg1">
                <a:lumMod val="65000"/>
              </a:schemeClr>
            </a:solidFill>
          </a:ln>
        </c:spPr>
        <c:txPr>
          <a:bodyPr/>
          <a:lstStyle/>
          <a:p>
            <a:pPr>
              <a:defRPr sz="1400" b="0" baseline="0">
                <a:solidFill>
                  <a:schemeClr val="tx1">
                    <a:lumMod val="50000"/>
                  </a:schemeClr>
                </a:solidFill>
              </a:defRPr>
            </a:pPr>
            <a:endParaRPr lang="en-US"/>
          </a:p>
        </c:txPr>
        <c:crossAx val="-2058999456"/>
        <c:crosses val="autoZero"/>
        <c:auto val="0"/>
        <c:lblAlgn val="ctr"/>
        <c:lblOffset val="100"/>
        <c:noMultiLvlLbl val="0"/>
      </c:catAx>
      <c:valAx>
        <c:axId val="-2058999456"/>
        <c:scaling>
          <c:orientation val="minMax"/>
          <c:max val="450"/>
          <c:min val="250"/>
        </c:scaling>
        <c:delete val="0"/>
        <c:axPos val="l"/>
        <c:numFmt formatCode="&quot;$&quot;#,##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01504"/>
        <c:crosses val="autoZero"/>
        <c:crossBetween val="between"/>
        <c:majorUnit val="50"/>
        <c:minorUnit val="25"/>
      </c:valAx>
      <c:valAx>
        <c:axId val="-2058996624"/>
        <c:scaling>
          <c:orientation val="minMax"/>
          <c:min val="-0.15000000000000002"/>
        </c:scaling>
        <c:delete val="0"/>
        <c:axPos val="r"/>
        <c:numFmt formatCode="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34896"/>
        <c:crosses val="max"/>
        <c:crossBetween val="between"/>
        <c:majorUnit val="5.000000000000001E-2"/>
      </c:valAx>
      <c:catAx>
        <c:axId val="-2059034896"/>
        <c:scaling>
          <c:orientation val="minMax"/>
        </c:scaling>
        <c:delete val="1"/>
        <c:axPos val="b"/>
        <c:numFmt formatCode="General" sourceLinked="1"/>
        <c:majorTickMark val="out"/>
        <c:minorTickMark val="none"/>
        <c:tickLblPos val="nextTo"/>
        <c:crossAx val="-2058996624"/>
        <c:crosses val="autoZero"/>
        <c:auto val="1"/>
        <c:lblAlgn val="ctr"/>
        <c:lblOffset val="100"/>
        <c:noMultiLvlLbl val="0"/>
      </c:catAx>
    </c:plotArea>
    <c:legend>
      <c:legendPos val="b"/>
      <c:legendEntry>
        <c:idx val="0"/>
        <c:delete val="1"/>
      </c:legendEntry>
      <c:legendEntry>
        <c:idx val="1"/>
        <c:delete val="1"/>
      </c:legendEntry>
      <c:layout>
        <c:manualLayout>
          <c:xMode val="edge"/>
          <c:yMode val="edge"/>
          <c:x val="2.1221412654189573E-2"/>
          <c:y val="0.94174611055758717"/>
          <c:w val="0.96384385111345028"/>
          <c:h val="5.825386926671007E-2"/>
        </c:manualLayout>
      </c:layout>
      <c:overlay val="0"/>
      <c:txPr>
        <a:bodyPr/>
        <a:lstStyle/>
        <a:p>
          <a:pPr>
            <a:defRPr sz="1400">
              <a:solidFill>
                <a:schemeClr val="tx1">
                  <a:lumMod val="50000"/>
                </a:schemeClr>
              </a:solidFill>
            </a:defRPr>
          </a:pPr>
          <a:endParaRPr lang="en-US"/>
        </a:p>
      </c:txPr>
    </c:legend>
    <c:plotVisOnly val="1"/>
    <c:dispBlanksAs val="gap"/>
    <c:showDLblsOverMax val="0"/>
  </c:chart>
  <c:txPr>
    <a:bodyPr/>
    <a:lstStyle/>
    <a:p>
      <a:pPr>
        <a:defRPr sz="1800"/>
      </a:pPr>
      <a:endParaRPr lang="en-US"/>
    </a:p>
  </c:txPr>
  <c:externalData r:id="rId2">
    <c:autoUpdate val="0"/>
  </c:externalData>
  <c:userShapes r:id="rId3"/>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600">
                <a:solidFill>
                  <a:schemeClr val="tx1">
                    <a:lumMod val="50000"/>
                  </a:schemeClr>
                </a:solidFill>
              </a:defRPr>
            </a:pPr>
            <a:r>
              <a:rPr lang="en-US" sz="1600" b="1" i="0" baseline="0">
                <a:effectLst/>
              </a:rPr>
              <a:t>Homeowner Improvements &amp; Repairs</a:t>
            </a:r>
            <a:endParaRPr lang="en-US" sz="1600" b="1">
              <a:effectLst/>
            </a:endParaRPr>
          </a:p>
          <a:p>
            <a:pPr algn="l">
              <a:defRPr sz="1600">
                <a:solidFill>
                  <a:schemeClr val="tx1">
                    <a:lumMod val="50000"/>
                  </a:schemeClr>
                </a:solidFill>
              </a:defRPr>
            </a:pPr>
            <a:r>
              <a:rPr lang="en-US" sz="1600" b="1" i="0" baseline="0">
                <a:effectLst/>
              </a:rPr>
              <a:t>Four-Quarter Moving Totals</a:t>
            </a:r>
            <a:endParaRPr lang="en-US" sz="1600" b="1">
              <a:effectLst/>
            </a:endParaRPr>
          </a:p>
          <a:p>
            <a:pPr algn="l">
              <a:defRPr sz="1600">
                <a:solidFill>
                  <a:schemeClr val="tx1">
                    <a:lumMod val="50000"/>
                  </a:schemeClr>
                </a:solidFill>
              </a:defRPr>
            </a:pPr>
            <a:r>
              <a:rPr lang="en-US" sz="1600" b="1" i="0" baseline="0">
                <a:effectLst/>
              </a:rPr>
              <a:t>Billions</a:t>
            </a:r>
            <a:endParaRPr lang="en-US" sz="1600" b="1"/>
          </a:p>
        </c:rich>
      </c:tx>
      <c:layout>
        <c:manualLayout>
          <c:xMode val="edge"/>
          <c:yMode val="edge"/>
          <c:x val="7.4608406587112382E-3"/>
          <c:y val="1.6825177354371133E-2"/>
        </c:manualLayout>
      </c:layout>
      <c:overlay val="0"/>
    </c:title>
    <c:autoTitleDeleted val="0"/>
    <c:plotArea>
      <c:layout>
        <c:manualLayout>
          <c:layoutTarget val="inner"/>
          <c:xMode val="edge"/>
          <c:yMode val="edge"/>
          <c:x val="5.9395367234324918E-2"/>
          <c:y val="0.2328669425957029"/>
          <c:w val="0.87716786156602777"/>
          <c:h val="0.56106195845400819"/>
        </c:manualLayout>
      </c:layout>
      <c:barChart>
        <c:barDir val="col"/>
        <c:grouping val="clustered"/>
        <c:varyColors val="0"/>
        <c:ser>
          <c:idx val="0"/>
          <c:order val="0"/>
          <c:tx>
            <c:strRef>
              <c:f>Sheet1!$B$1</c:f>
              <c:strCache>
                <c:ptCount val="1"/>
                <c:pt idx="0">
                  <c:v>JCHS1</c:v>
                </c:pt>
              </c:strCache>
            </c:strRef>
          </c:tx>
          <c:spPr>
            <a:solidFill>
              <a:schemeClr val="accent3"/>
            </a:solidFill>
          </c:spPr>
          <c:invertIfNegative val="0"/>
          <c:dPt>
            <c:idx val="9"/>
            <c:invertIfNegative val="0"/>
            <c:bubble3D val="0"/>
            <c:spPr>
              <a:solidFill>
                <a:srgbClr val="508DA6"/>
              </a:solidFill>
            </c:spPr>
            <c:extLst>
              <c:ext xmlns:c16="http://schemas.microsoft.com/office/drawing/2014/chart" uri="{C3380CC4-5D6E-409C-BE32-E72D297353CC}">
                <c16:uniqueId val="{00000006-4D4C-44EB-9950-4B9ACCC7825C}"/>
              </c:ext>
            </c:extLst>
          </c:dPt>
          <c:dPt>
            <c:idx val="10"/>
            <c:invertIfNegative val="0"/>
            <c:bubble3D val="0"/>
            <c:spPr>
              <a:solidFill>
                <a:srgbClr val="508DA6"/>
              </a:solidFill>
            </c:spPr>
            <c:extLst>
              <c:ext xmlns:c16="http://schemas.microsoft.com/office/drawing/2014/chart" uri="{C3380CC4-5D6E-409C-BE32-E72D297353CC}">
                <c16:uniqueId val="{00000007-4D4C-44EB-9950-4B9ACCC7825C}"/>
              </c:ext>
            </c:extLst>
          </c:dPt>
          <c:dPt>
            <c:idx val="11"/>
            <c:invertIfNegative val="0"/>
            <c:bubble3D val="0"/>
            <c:spPr>
              <a:solidFill>
                <a:srgbClr val="508DA6"/>
              </a:solidFill>
            </c:spPr>
            <c:extLst>
              <c:ext xmlns:c16="http://schemas.microsoft.com/office/drawing/2014/chart" uri="{C3380CC4-5D6E-409C-BE32-E72D297353CC}">
                <c16:uniqueId val="{00000016-BBF4-43A4-8327-344C495CF15B}"/>
              </c:ext>
            </c:extLst>
          </c:dPt>
          <c:dPt>
            <c:idx val="12"/>
            <c:invertIfNegative val="0"/>
            <c:bubble3D val="0"/>
            <c:spPr>
              <a:solidFill>
                <a:srgbClr val="508DA6">
                  <a:lumMod val="60000"/>
                  <a:lumOff val="40000"/>
                </a:srgbClr>
              </a:solidFill>
            </c:spPr>
            <c:extLst>
              <c:ext xmlns:c16="http://schemas.microsoft.com/office/drawing/2014/chart" uri="{C3380CC4-5D6E-409C-BE32-E72D297353CC}">
                <c16:uniqueId val="{0000001B-5D2A-41E8-B9F4-23A10A4CC63D}"/>
              </c:ext>
            </c:extLst>
          </c:dPt>
          <c:dPt>
            <c:idx val="13"/>
            <c:invertIfNegative val="0"/>
            <c:bubble3D val="0"/>
            <c:spPr>
              <a:solidFill>
                <a:srgbClr val="508DA6">
                  <a:lumMod val="60000"/>
                  <a:lumOff val="40000"/>
                </a:srgbClr>
              </a:solidFill>
            </c:spPr>
            <c:extLst>
              <c:ext xmlns:c16="http://schemas.microsoft.com/office/drawing/2014/chart" uri="{C3380CC4-5D6E-409C-BE32-E72D297353CC}">
                <c16:uniqueId val="{00000009-0A6C-450F-B0F6-A70C5E2483FC}"/>
              </c:ext>
            </c:extLst>
          </c:dPt>
          <c:dPt>
            <c:idx val="14"/>
            <c:invertIfNegative val="0"/>
            <c:bubble3D val="0"/>
            <c:spPr>
              <a:solidFill>
                <a:srgbClr val="508DA6">
                  <a:lumMod val="60000"/>
                  <a:lumOff val="40000"/>
                </a:srgbClr>
              </a:solidFill>
            </c:spPr>
            <c:extLst>
              <c:ext xmlns:c16="http://schemas.microsoft.com/office/drawing/2014/chart" uri="{C3380CC4-5D6E-409C-BE32-E72D297353CC}">
                <c16:uniqueId val="{0000000B-0A6C-450F-B0F6-A70C5E2483FC}"/>
              </c:ext>
            </c:extLst>
          </c:dPt>
          <c:dPt>
            <c:idx val="15"/>
            <c:invertIfNegative val="0"/>
            <c:bubble3D val="0"/>
            <c:spPr>
              <a:solidFill>
                <a:srgbClr val="508DA6">
                  <a:lumMod val="60000"/>
                  <a:lumOff val="40000"/>
                </a:srgbClr>
              </a:solidFill>
            </c:spPr>
            <c:extLst>
              <c:ext xmlns:c16="http://schemas.microsoft.com/office/drawing/2014/chart" uri="{C3380CC4-5D6E-409C-BE32-E72D297353CC}">
                <c16:uniqueId val="{0000000D-0A6C-450F-B0F6-A70C5E2483FC}"/>
              </c:ext>
            </c:extLst>
          </c:dPt>
          <c:dLbls>
            <c:numFmt formatCode="#,##0" sourceLinked="0"/>
            <c:spPr>
              <a:noFill/>
              <a:ln>
                <a:noFill/>
              </a:ln>
              <a:effectLst/>
            </c:spPr>
            <c:txPr>
              <a:bodyPr/>
              <a:lstStyle/>
              <a:p>
                <a:pPr>
                  <a:defRPr sz="1400" b="0">
                    <a:solidFill>
                      <a:schemeClr val="tx1">
                        <a:lumMod val="50000"/>
                      </a:schemeClr>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4</c:v>
                </c:pt>
                <c:pt idx="1">
                  <c:v>2018-1 </c:v>
                </c:pt>
                <c:pt idx="2">
                  <c:v>2</c:v>
                </c:pt>
                <c:pt idx="3">
                  <c:v>3</c:v>
                </c:pt>
                <c:pt idx="4">
                  <c:v>4</c:v>
                </c:pt>
                <c:pt idx="5">
                  <c:v>2019-1</c:v>
                </c:pt>
                <c:pt idx="6">
                  <c:v>2</c:v>
                </c:pt>
                <c:pt idx="7">
                  <c:v>3</c:v>
                </c:pt>
                <c:pt idx="8">
                  <c:v>4</c:v>
                </c:pt>
                <c:pt idx="9">
                  <c:v>2020-1</c:v>
                </c:pt>
                <c:pt idx="10">
                  <c:v>2</c:v>
                </c:pt>
                <c:pt idx="11">
                  <c:v>3</c:v>
                </c:pt>
                <c:pt idx="12">
                  <c:v>4
(p)</c:v>
                </c:pt>
                <c:pt idx="13">
                  <c:v>2021-1
(p)</c:v>
                </c:pt>
                <c:pt idx="14">
                  <c:v>2
(p)</c:v>
                </c:pt>
                <c:pt idx="15">
                  <c:v>3
(p)</c:v>
                </c:pt>
              </c:strCache>
            </c:strRef>
          </c:cat>
          <c:val>
            <c:numRef>
              <c:f>Sheet1!$B$2:$B$17</c:f>
              <c:numCache>
                <c:formatCode>"$"#,##0.0</c:formatCode>
                <c:ptCount val="16"/>
                <c:pt idx="0">
                  <c:v>292.41402626210601</c:v>
                </c:pt>
                <c:pt idx="1">
                  <c:v>295.6059107242707</c:v>
                </c:pt>
                <c:pt idx="2">
                  <c:v>301.31316515741082</c:v>
                </c:pt>
                <c:pt idx="3">
                  <c:v>307.64924541185195</c:v>
                </c:pt>
                <c:pt idx="4">
                  <c:v>312.44902444697851</c:v>
                </c:pt>
                <c:pt idx="5">
                  <c:v>314.83180768659895</c:v>
                </c:pt>
                <c:pt idx="6">
                  <c:v>320.02541904197892</c:v>
                </c:pt>
                <c:pt idx="7">
                  <c:v>324.66394691010618</c:v>
                </c:pt>
                <c:pt idx="8">
                  <c:v>326.47605356018863</c:v>
                </c:pt>
                <c:pt idx="9">
                  <c:v>325.16255888018588</c:v>
                </c:pt>
                <c:pt idx="10">
                  <c:v>326.83936068641003</c:v>
                </c:pt>
                <c:pt idx="11">
                  <c:v>331.74178891394519</c:v>
                </c:pt>
                <c:pt idx="12">
                  <c:v>337.56127785424678</c:v>
                </c:pt>
                <c:pt idx="13">
                  <c:v>338.49471275449628</c:v>
                </c:pt>
                <c:pt idx="14">
                  <c:v>336.47654254269224</c:v>
                </c:pt>
                <c:pt idx="15">
                  <c:v>337.45457699535314</c:v>
                </c:pt>
              </c:numCache>
            </c:numRef>
          </c:val>
          <c:extLst>
            <c:ext xmlns:c16="http://schemas.microsoft.com/office/drawing/2014/chart" uri="{C3380CC4-5D6E-409C-BE32-E72D297353CC}">
              <c16:uniqueId val="{00000000-A13C-4E5E-B5F3-031966C02762}"/>
            </c:ext>
          </c:extLst>
        </c:ser>
        <c:dLbls>
          <c:showLegendKey val="0"/>
          <c:showVal val="0"/>
          <c:showCatName val="0"/>
          <c:showSerName val="0"/>
          <c:showPercent val="0"/>
          <c:showBubbleSize val="0"/>
        </c:dLbls>
        <c:gapWidth val="100"/>
        <c:axId val="-2059001504"/>
        <c:axId val="-2058999456"/>
      </c:barChart>
      <c:lineChart>
        <c:grouping val="standard"/>
        <c:varyColors val="0"/>
        <c:ser>
          <c:idx val="1"/>
          <c:order val="1"/>
          <c:tx>
            <c:strRef>
              <c:f>Sheet1!$C$1</c:f>
              <c:strCache>
                <c:ptCount val="1"/>
                <c:pt idx="0">
                  <c:v>Historical Estimates</c:v>
                </c:pt>
              </c:strCache>
            </c:strRef>
          </c:tx>
          <c:spPr>
            <a:ln w="38100"/>
          </c:spPr>
          <c:marker>
            <c:symbol val="circle"/>
            <c:size val="9"/>
          </c:marker>
          <c:dPt>
            <c:idx val="9"/>
            <c:bubble3D val="0"/>
            <c:extLst>
              <c:ext xmlns:c16="http://schemas.microsoft.com/office/drawing/2014/chart" uri="{C3380CC4-5D6E-409C-BE32-E72D297353CC}">
                <c16:uniqueId val="{00000013-4D4C-44EB-9950-4B9ACCC7825C}"/>
              </c:ext>
            </c:extLst>
          </c:dPt>
          <c:dPt>
            <c:idx val="10"/>
            <c:bubble3D val="0"/>
            <c:extLst>
              <c:ext xmlns:c16="http://schemas.microsoft.com/office/drawing/2014/chart" uri="{C3380CC4-5D6E-409C-BE32-E72D297353CC}">
                <c16:uniqueId val="{00000014-4D4C-44EB-9950-4B9ACCC7825C}"/>
              </c:ext>
            </c:extLst>
          </c:dPt>
          <c:dPt>
            <c:idx val="11"/>
            <c:bubble3D val="0"/>
            <c:extLst>
              <c:ext xmlns:c16="http://schemas.microsoft.com/office/drawing/2014/chart" uri="{C3380CC4-5D6E-409C-BE32-E72D297353CC}">
                <c16:uniqueId val="{00000018-BBF4-43A4-8327-344C495CF15B}"/>
              </c:ext>
            </c:extLst>
          </c:dPt>
          <c:dPt>
            <c:idx val="12"/>
            <c:marker>
              <c:symbol val="none"/>
            </c:marker>
            <c:bubble3D val="0"/>
            <c:extLst>
              <c:ext xmlns:c16="http://schemas.microsoft.com/office/drawing/2014/chart" uri="{C3380CC4-5D6E-409C-BE32-E72D297353CC}">
                <c16:uniqueId val="{0000001A-5D2A-41E8-B9F4-23A10A4CC63D}"/>
              </c:ext>
            </c:extLst>
          </c:dPt>
          <c:dPt>
            <c:idx val="13"/>
            <c:marker>
              <c:symbol val="none"/>
            </c:marker>
            <c:bubble3D val="0"/>
            <c:extLst>
              <c:ext xmlns:c16="http://schemas.microsoft.com/office/drawing/2014/chart" uri="{C3380CC4-5D6E-409C-BE32-E72D297353CC}">
                <c16:uniqueId val="{00000012-0A6C-450F-B0F6-A70C5E2483FC}"/>
              </c:ext>
            </c:extLst>
          </c:dPt>
          <c:dPt>
            <c:idx val="14"/>
            <c:marker>
              <c:symbol val="none"/>
            </c:marker>
            <c:bubble3D val="0"/>
            <c:extLst>
              <c:ext xmlns:c16="http://schemas.microsoft.com/office/drawing/2014/chart" uri="{C3380CC4-5D6E-409C-BE32-E72D297353CC}">
                <c16:uniqueId val="{00000013-0A6C-450F-B0F6-A70C5E2483FC}"/>
              </c:ext>
            </c:extLst>
          </c:dPt>
          <c:dPt>
            <c:idx val="15"/>
            <c:marker>
              <c:symbol val="none"/>
            </c:marker>
            <c:bubble3D val="0"/>
            <c:extLst>
              <c:ext xmlns:c16="http://schemas.microsoft.com/office/drawing/2014/chart" uri="{C3380CC4-5D6E-409C-BE32-E72D297353CC}">
                <c16:uniqueId val="{00000014-0A6C-450F-B0F6-A70C5E2483FC}"/>
              </c:ext>
            </c:extLst>
          </c:dPt>
          <c:dLbls>
            <c:dLbl>
              <c:idx val="12"/>
              <c:delete val="1"/>
              <c:extLst>
                <c:ext xmlns:c15="http://schemas.microsoft.com/office/drawing/2012/chart" uri="{CE6537A1-D6FC-4f65-9D91-7224C49458BB}"/>
                <c:ext xmlns:c16="http://schemas.microsoft.com/office/drawing/2014/chart" uri="{C3380CC4-5D6E-409C-BE32-E72D297353CC}">
                  <c16:uniqueId val="{0000001A-5D2A-41E8-B9F4-23A10A4CC63D}"/>
                </c:ext>
              </c:extLst>
            </c:dLbl>
            <c:dLbl>
              <c:idx val="13"/>
              <c:delete val="1"/>
              <c:extLst>
                <c:ext xmlns:c15="http://schemas.microsoft.com/office/drawing/2012/chart" uri="{CE6537A1-D6FC-4f65-9D91-7224C49458BB}"/>
                <c:ext xmlns:c16="http://schemas.microsoft.com/office/drawing/2014/chart" uri="{C3380CC4-5D6E-409C-BE32-E72D297353CC}">
                  <c16:uniqueId val="{00000012-0A6C-450F-B0F6-A70C5E2483FC}"/>
                </c:ext>
              </c:extLst>
            </c:dLbl>
            <c:dLbl>
              <c:idx val="14"/>
              <c:delete val="1"/>
              <c:extLst>
                <c:ext xmlns:c15="http://schemas.microsoft.com/office/drawing/2012/chart" uri="{CE6537A1-D6FC-4f65-9D91-7224C49458BB}"/>
                <c:ext xmlns:c16="http://schemas.microsoft.com/office/drawing/2014/chart" uri="{C3380CC4-5D6E-409C-BE32-E72D297353CC}">
                  <c16:uniqueId val="{00000013-0A6C-450F-B0F6-A70C5E2483FC}"/>
                </c:ext>
              </c:extLst>
            </c:dLbl>
            <c:dLbl>
              <c:idx val="15"/>
              <c:delete val="1"/>
              <c:extLst>
                <c:ext xmlns:c15="http://schemas.microsoft.com/office/drawing/2012/chart" uri="{CE6537A1-D6FC-4f65-9D91-7224C49458BB}"/>
                <c:ext xmlns:c16="http://schemas.microsoft.com/office/drawing/2014/chart" uri="{C3380CC4-5D6E-409C-BE32-E72D297353CC}">
                  <c16:uniqueId val="{00000014-0A6C-450F-B0F6-A70C5E2483FC}"/>
                </c:ext>
              </c:extLst>
            </c:dLbl>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Sheet1!$A$2:$A$17</c:f>
              <c:strCache>
                <c:ptCount val="16"/>
                <c:pt idx="0">
                  <c:v>4</c:v>
                </c:pt>
                <c:pt idx="1">
                  <c:v>2018-1 </c:v>
                </c:pt>
                <c:pt idx="2">
                  <c:v>2</c:v>
                </c:pt>
                <c:pt idx="3">
                  <c:v>3</c:v>
                </c:pt>
                <c:pt idx="4">
                  <c:v>4</c:v>
                </c:pt>
                <c:pt idx="5">
                  <c:v>2019-1</c:v>
                </c:pt>
                <c:pt idx="6">
                  <c:v>2</c:v>
                </c:pt>
                <c:pt idx="7">
                  <c:v>3</c:v>
                </c:pt>
                <c:pt idx="8">
                  <c:v>4</c:v>
                </c:pt>
                <c:pt idx="9">
                  <c:v>2020-1</c:v>
                </c:pt>
                <c:pt idx="10">
                  <c:v>2</c:v>
                </c:pt>
                <c:pt idx="11">
                  <c:v>3</c:v>
                </c:pt>
                <c:pt idx="12">
                  <c:v>4
(p)</c:v>
                </c:pt>
                <c:pt idx="13">
                  <c:v>2021-1
(p)</c:v>
                </c:pt>
                <c:pt idx="14">
                  <c:v>2
(p)</c:v>
                </c:pt>
                <c:pt idx="15">
                  <c:v>3
(p)</c:v>
                </c:pt>
              </c:strCache>
            </c:strRef>
          </c:cat>
          <c:val>
            <c:numRef>
              <c:f>Sheet1!$C$2:$C$17</c:f>
              <c:numCache>
                <c:formatCode>0.0%</c:formatCode>
                <c:ptCount val="16"/>
                <c:pt idx="0">
                  <c:v>6.0951362808245868E-2</c:v>
                </c:pt>
                <c:pt idx="1">
                  <c:v>6.0013665335382438E-2</c:v>
                </c:pt>
                <c:pt idx="2">
                  <c:v>6.2859611933555826E-2</c:v>
                </c:pt>
                <c:pt idx="3">
                  <c:v>6.6827876601496916E-2</c:v>
                </c:pt>
                <c:pt idx="4">
                  <c:v>6.851585897221657E-2</c:v>
                </c:pt>
                <c:pt idx="5">
                  <c:v>6.5038946329667224E-2</c:v>
                </c:pt>
                <c:pt idx="6">
                  <c:v>6.2102344166716117E-2</c:v>
                </c:pt>
                <c:pt idx="7">
                  <c:v>5.5305520010219933E-2</c:v>
                </c:pt>
                <c:pt idx="8">
                  <c:v>4.4893816321037949E-2</c:v>
                </c:pt>
                <c:pt idx="9">
                  <c:v>3.2813556131757515E-2</c:v>
                </c:pt>
                <c:pt idx="10">
                  <c:v>2.1291876329165182E-2</c:v>
                </c:pt>
                <c:pt idx="11">
                  <c:v>2.1800517338621317E-2</c:v>
                </c:pt>
                <c:pt idx="12">
                  <c:v>3.3954172666493809E-2</c:v>
                </c:pt>
                <c:pt idx="13">
                  <c:v>4.1001503740850209E-2</c:v>
                </c:pt>
                <c:pt idx="14">
                  <c:v>2.9485989190661588E-2</c:v>
                </c:pt>
                <c:pt idx="15">
                  <c:v>1.7220586227952861E-2</c:v>
                </c:pt>
              </c:numCache>
            </c:numRef>
          </c:val>
          <c:smooth val="1"/>
          <c:extLst>
            <c:ext xmlns:c16="http://schemas.microsoft.com/office/drawing/2014/chart" uri="{C3380CC4-5D6E-409C-BE32-E72D297353CC}">
              <c16:uniqueId val="{00000001-A13C-4E5E-B5F3-031966C02762}"/>
            </c:ext>
          </c:extLst>
        </c:ser>
        <c:ser>
          <c:idx val="2"/>
          <c:order val="2"/>
          <c:tx>
            <c:strRef>
              <c:f>Sheet1!$D$1</c:f>
              <c:strCache>
                <c:ptCount val="1"/>
                <c:pt idx="0">
                  <c:v>LIRA Projections</c:v>
                </c:pt>
              </c:strCache>
            </c:strRef>
          </c:tx>
          <c:spPr>
            <a:ln w="38100">
              <a:solidFill>
                <a:srgbClr val="C14D00"/>
              </a:solidFill>
            </a:ln>
          </c:spPr>
          <c:marker>
            <c:symbol val="triangle"/>
            <c:size val="8"/>
            <c:spPr>
              <a:solidFill>
                <a:srgbClr val="C14D00"/>
              </a:solidFill>
              <a:ln>
                <a:solidFill>
                  <a:srgbClr val="C14D00"/>
                </a:solidFill>
              </a:ln>
            </c:spPr>
          </c:marker>
          <c:dPt>
            <c:idx val="0"/>
            <c:marker>
              <c:symbol val="none"/>
            </c:marker>
            <c:bubble3D val="0"/>
            <c:extLst>
              <c:ext xmlns:c16="http://schemas.microsoft.com/office/drawing/2014/chart" uri="{C3380CC4-5D6E-409C-BE32-E72D297353CC}">
                <c16:uniqueId val="{0000001F-0A6C-450F-B0F6-A70C5E2483FC}"/>
              </c:ext>
            </c:extLst>
          </c:dPt>
          <c:dPt>
            <c:idx val="1"/>
            <c:marker>
              <c:symbol val="none"/>
            </c:marker>
            <c:bubble3D val="0"/>
            <c:extLst>
              <c:ext xmlns:c16="http://schemas.microsoft.com/office/drawing/2014/chart" uri="{C3380CC4-5D6E-409C-BE32-E72D297353CC}">
                <c16:uniqueId val="{00000020-0A6C-450F-B0F6-A70C5E2483FC}"/>
              </c:ext>
            </c:extLst>
          </c:dPt>
          <c:dPt>
            <c:idx val="2"/>
            <c:marker>
              <c:symbol val="none"/>
            </c:marker>
            <c:bubble3D val="0"/>
            <c:extLst>
              <c:ext xmlns:c16="http://schemas.microsoft.com/office/drawing/2014/chart" uri="{C3380CC4-5D6E-409C-BE32-E72D297353CC}">
                <c16:uniqueId val="{00000021-0A6C-450F-B0F6-A70C5E2483FC}"/>
              </c:ext>
            </c:extLst>
          </c:dPt>
          <c:dPt>
            <c:idx val="3"/>
            <c:marker>
              <c:symbol val="none"/>
            </c:marker>
            <c:bubble3D val="0"/>
            <c:extLst>
              <c:ext xmlns:c16="http://schemas.microsoft.com/office/drawing/2014/chart" uri="{C3380CC4-5D6E-409C-BE32-E72D297353CC}">
                <c16:uniqueId val="{0000000F-4D4C-44EB-9950-4B9ACCC7825C}"/>
              </c:ext>
            </c:extLst>
          </c:dPt>
          <c:dPt>
            <c:idx val="4"/>
            <c:marker>
              <c:symbol val="none"/>
            </c:marker>
            <c:bubble3D val="0"/>
            <c:extLst>
              <c:ext xmlns:c16="http://schemas.microsoft.com/office/drawing/2014/chart" uri="{C3380CC4-5D6E-409C-BE32-E72D297353CC}">
                <c16:uniqueId val="{0000000E-4D4C-44EB-9950-4B9ACCC7825C}"/>
              </c:ext>
            </c:extLst>
          </c:dPt>
          <c:dPt>
            <c:idx val="5"/>
            <c:marker>
              <c:symbol val="none"/>
            </c:marker>
            <c:bubble3D val="0"/>
            <c:extLst>
              <c:ext xmlns:c16="http://schemas.microsoft.com/office/drawing/2014/chart" uri="{C3380CC4-5D6E-409C-BE32-E72D297353CC}">
                <c16:uniqueId val="{0000000D-4D4C-44EB-9950-4B9ACCC7825C}"/>
              </c:ext>
            </c:extLst>
          </c:dPt>
          <c:dPt>
            <c:idx val="6"/>
            <c:marker>
              <c:symbol val="none"/>
            </c:marker>
            <c:bubble3D val="0"/>
            <c:extLst>
              <c:ext xmlns:c16="http://schemas.microsoft.com/office/drawing/2014/chart" uri="{C3380CC4-5D6E-409C-BE32-E72D297353CC}">
                <c16:uniqueId val="{0000000C-4D4C-44EB-9950-4B9ACCC7825C}"/>
              </c:ext>
            </c:extLst>
          </c:dPt>
          <c:dPt>
            <c:idx val="7"/>
            <c:marker>
              <c:symbol val="none"/>
            </c:marker>
            <c:bubble3D val="0"/>
            <c:extLst>
              <c:ext xmlns:c16="http://schemas.microsoft.com/office/drawing/2014/chart" uri="{C3380CC4-5D6E-409C-BE32-E72D297353CC}">
                <c16:uniqueId val="{00000019-FFE8-4C5A-94C8-D3A0D3B46DD8}"/>
              </c:ext>
            </c:extLst>
          </c:dPt>
          <c:dPt>
            <c:idx val="8"/>
            <c:marker>
              <c:symbol val="none"/>
            </c:marker>
            <c:bubble3D val="0"/>
            <c:extLst>
              <c:ext xmlns:c16="http://schemas.microsoft.com/office/drawing/2014/chart" uri="{C3380CC4-5D6E-409C-BE32-E72D297353CC}">
                <c16:uniqueId val="{0000001C-5D2A-41E8-B9F4-23A10A4CC63D}"/>
              </c:ext>
            </c:extLst>
          </c:dPt>
          <c:dPt>
            <c:idx val="9"/>
            <c:marker>
              <c:symbol val="none"/>
            </c:marker>
            <c:bubble3D val="0"/>
            <c:extLst>
              <c:ext xmlns:c16="http://schemas.microsoft.com/office/drawing/2014/chart" uri="{C3380CC4-5D6E-409C-BE32-E72D297353CC}">
                <c16:uniqueId val="{0000001B-0A6C-450F-B0F6-A70C5E2483FC}"/>
              </c:ext>
            </c:extLst>
          </c:dPt>
          <c:dPt>
            <c:idx val="10"/>
            <c:marker>
              <c:symbol val="none"/>
            </c:marker>
            <c:bubble3D val="0"/>
            <c:extLst>
              <c:ext xmlns:c16="http://schemas.microsoft.com/office/drawing/2014/chart" uri="{C3380CC4-5D6E-409C-BE32-E72D297353CC}">
                <c16:uniqueId val="{0000001C-0A6C-450F-B0F6-A70C5E2483FC}"/>
              </c:ext>
            </c:extLst>
          </c:dPt>
          <c:dPt>
            <c:idx val="11"/>
            <c:marker>
              <c:symbol val="none"/>
            </c:marker>
            <c:bubble3D val="0"/>
            <c:extLst>
              <c:ext xmlns:c16="http://schemas.microsoft.com/office/drawing/2014/chart" uri="{C3380CC4-5D6E-409C-BE32-E72D297353CC}">
                <c16:uniqueId val="{00000017-BBF4-43A4-8327-344C495CF15B}"/>
              </c:ext>
            </c:extLst>
          </c:dPt>
          <c:dLbls>
            <c:dLbl>
              <c:idx val="0"/>
              <c:delete val="1"/>
              <c:extLst>
                <c:ext xmlns:c15="http://schemas.microsoft.com/office/drawing/2012/chart" uri="{CE6537A1-D6FC-4f65-9D91-7224C49458BB}"/>
                <c:ext xmlns:c16="http://schemas.microsoft.com/office/drawing/2014/chart" uri="{C3380CC4-5D6E-409C-BE32-E72D297353CC}">
                  <c16:uniqueId val="{0000001F-0A6C-450F-B0F6-A70C5E2483FC}"/>
                </c:ext>
              </c:extLst>
            </c:dLbl>
            <c:dLbl>
              <c:idx val="1"/>
              <c:delete val="1"/>
              <c:extLst>
                <c:ext xmlns:c15="http://schemas.microsoft.com/office/drawing/2012/chart" uri="{CE6537A1-D6FC-4f65-9D91-7224C49458BB}"/>
                <c:ext xmlns:c16="http://schemas.microsoft.com/office/drawing/2014/chart" uri="{C3380CC4-5D6E-409C-BE32-E72D297353CC}">
                  <c16:uniqueId val="{00000020-0A6C-450F-B0F6-A70C5E2483FC}"/>
                </c:ext>
              </c:extLst>
            </c:dLbl>
            <c:dLbl>
              <c:idx val="2"/>
              <c:delete val="1"/>
              <c:extLst>
                <c:ext xmlns:c15="http://schemas.microsoft.com/office/drawing/2012/chart" uri="{CE6537A1-D6FC-4f65-9D91-7224C49458BB}"/>
                <c:ext xmlns:c16="http://schemas.microsoft.com/office/drawing/2014/chart" uri="{C3380CC4-5D6E-409C-BE32-E72D297353CC}">
                  <c16:uniqueId val="{00000021-0A6C-450F-B0F6-A70C5E2483FC}"/>
                </c:ext>
              </c:extLst>
            </c:dLbl>
            <c:dLbl>
              <c:idx val="3"/>
              <c:delete val="1"/>
              <c:extLst>
                <c:ext xmlns:c15="http://schemas.microsoft.com/office/drawing/2012/chart" uri="{CE6537A1-D6FC-4f65-9D91-7224C49458BB}"/>
                <c:ext xmlns:c16="http://schemas.microsoft.com/office/drawing/2014/chart" uri="{C3380CC4-5D6E-409C-BE32-E72D297353CC}">
                  <c16:uniqueId val="{0000000F-4D4C-44EB-9950-4B9ACCC7825C}"/>
                </c:ext>
              </c:extLst>
            </c:dLbl>
            <c:dLbl>
              <c:idx val="4"/>
              <c:delete val="1"/>
              <c:extLst>
                <c:ext xmlns:c15="http://schemas.microsoft.com/office/drawing/2012/chart" uri="{CE6537A1-D6FC-4f65-9D91-7224C49458BB}"/>
                <c:ext xmlns:c16="http://schemas.microsoft.com/office/drawing/2014/chart" uri="{C3380CC4-5D6E-409C-BE32-E72D297353CC}">
                  <c16:uniqueId val="{0000000E-4D4C-44EB-9950-4B9ACCC7825C}"/>
                </c:ext>
              </c:extLst>
            </c:dLbl>
            <c:dLbl>
              <c:idx val="5"/>
              <c:delete val="1"/>
              <c:extLst>
                <c:ext xmlns:c15="http://schemas.microsoft.com/office/drawing/2012/chart" uri="{CE6537A1-D6FC-4f65-9D91-7224C49458BB}"/>
                <c:ext xmlns:c16="http://schemas.microsoft.com/office/drawing/2014/chart" uri="{C3380CC4-5D6E-409C-BE32-E72D297353CC}">
                  <c16:uniqueId val="{0000000D-4D4C-44EB-9950-4B9ACCC7825C}"/>
                </c:ext>
              </c:extLst>
            </c:dLbl>
            <c:dLbl>
              <c:idx val="6"/>
              <c:delete val="1"/>
              <c:extLst>
                <c:ext xmlns:c15="http://schemas.microsoft.com/office/drawing/2012/chart" uri="{CE6537A1-D6FC-4f65-9D91-7224C49458BB}"/>
                <c:ext xmlns:c16="http://schemas.microsoft.com/office/drawing/2014/chart" uri="{C3380CC4-5D6E-409C-BE32-E72D297353CC}">
                  <c16:uniqueId val="{0000000C-4D4C-44EB-9950-4B9ACCC7825C}"/>
                </c:ext>
              </c:extLst>
            </c:dLbl>
            <c:dLbl>
              <c:idx val="7"/>
              <c:delete val="1"/>
              <c:extLst>
                <c:ext xmlns:c15="http://schemas.microsoft.com/office/drawing/2012/chart" uri="{CE6537A1-D6FC-4f65-9D91-7224C49458BB}"/>
                <c:ext xmlns:c16="http://schemas.microsoft.com/office/drawing/2014/chart" uri="{C3380CC4-5D6E-409C-BE32-E72D297353CC}">
                  <c16:uniqueId val="{00000019-FFE8-4C5A-94C8-D3A0D3B46DD8}"/>
                </c:ext>
              </c:extLst>
            </c:dLbl>
            <c:dLbl>
              <c:idx val="8"/>
              <c:delete val="1"/>
              <c:extLst>
                <c:ext xmlns:c15="http://schemas.microsoft.com/office/drawing/2012/chart" uri="{CE6537A1-D6FC-4f65-9D91-7224C49458BB}"/>
                <c:ext xmlns:c16="http://schemas.microsoft.com/office/drawing/2014/chart" uri="{C3380CC4-5D6E-409C-BE32-E72D297353CC}">
                  <c16:uniqueId val="{0000001C-5D2A-41E8-B9F4-23A10A4CC63D}"/>
                </c:ext>
              </c:extLst>
            </c:dLbl>
            <c:dLbl>
              <c:idx val="9"/>
              <c:delete val="1"/>
              <c:extLst>
                <c:ext xmlns:c15="http://schemas.microsoft.com/office/drawing/2012/chart" uri="{CE6537A1-D6FC-4f65-9D91-7224C49458BB}"/>
                <c:ext xmlns:c16="http://schemas.microsoft.com/office/drawing/2014/chart" uri="{C3380CC4-5D6E-409C-BE32-E72D297353CC}">
                  <c16:uniqueId val="{0000001B-0A6C-450F-B0F6-A70C5E2483FC}"/>
                </c:ext>
              </c:extLst>
            </c:dLbl>
            <c:dLbl>
              <c:idx val="10"/>
              <c:delete val="1"/>
              <c:extLst>
                <c:ext xmlns:c15="http://schemas.microsoft.com/office/drawing/2012/chart" uri="{CE6537A1-D6FC-4f65-9D91-7224C49458BB}"/>
                <c:ext xmlns:c16="http://schemas.microsoft.com/office/drawing/2014/chart" uri="{C3380CC4-5D6E-409C-BE32-E72D297353CC}">
                  <c16:uniqueId val="{0000001C-0A6C-450F-B0F6-A70C5E2483FC}"/>
                </c:ext>
              </c:extLst>
            </c:dLbl>
            <c:dLbl>
              <c:idx val="11"/>
              <c:delete val="1"/>
              <c:extLst>
                <c:ext xmlns:c15="http://schemas.microsoft.com/office/drawing/2012/chart" uri="{CE6537A1-D6FC-4f65-9D91-7224C49458BB}"/>
                <c:ext xmlns:c16="http://schemas.microsoft.com/office/drawing/2014/chart" uri="{C3380CC4-5D6E-409C-BE32-E72D297353CC}">
                  <c16:uniqueId val="{00000017-BBF4-43A4-8327-344C495CF15B}"/>
                </c:ext>
              </c:extLst>
            </c:dLbl>
            <c:dLbl>
              <c:idx val="14"/>
              <c:spPr>
                <a:noFill/>
                <a:ln>
                  <a:noFill/>
                </a:ln>
                <a:effectLst/>
              </c:spPr>
              <c:txPr>
                <a:bodyPr wrap="square" lIns="38100" tIns="19050" rIns="38100" bIns="19050" anchor="ctr" anchorCtr="0">
                  <a:spAutoFit/>
                </a:bodyPr>
                <a:lstStyle/>
                <a:p>
                  <a:pPr algn="ctr">
                    <a:defRPr lang="en-US" sz="1400" b="0" i="0" u="none" strike="noStrike" kern="1200" baseline="0">
                      <a:solidFill>
                        <a:schemeClr val="tx1">
                          <a:lumMod val="50000"/>
                        </a:schemeClr>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1E-0A6C-450F-B0F6-A70C5E2483FC}"/>
                </c:ext>
              </c:extLst>
            </c:dLbl>
            <c:spPr>
              <a:no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Sheet1!$A$2:$A$17</c:f>
              <c:strCache>
                <c:ptCount val="16"/>
                <c:pt idx="0">
                  <c:v>4</c:v>
                </c:pt>
                <c:pt idx="1">
                  <c:v>2018-1 </c:v>
                </c:pt>
                <c:pt idx="2">
                  <c:v>2</c:v>
                </c:pt>
                <c:pt idx="3">
                  <c:v>3</c:v>
                </c:pt>
                <c:pt idx="4">
                  <c:v>4</c:v>
                </c:pt>
                <c:pt idx="5">
                  <c:v>2019-1</c:v>
                </c:pt>
                <c:pt idx="6">
                  <c:v>2</c:v>
                </c:pt>
                <c:pt idx="7">
                  <c:v>3</c:v>
                </c:pt>
                <c:pt idx="8">
                  <c:v>4</c:v>
                </c:pt>
                <c:pt idx="9">
                  <c:v>2020-1</c:v>
                </c:pt>
                <c:pt idx="10">
                  <c:v>2</c:v>
                </c:pt>
                <c:pt idx="11">
                  <c:v>3</c:v>
                </c:pt>
                <c:pt idx="12">
                  <c:v>4
(p)</c:v>
                </c:pt>
                <c:pt idx="13">
                  <c:v>2021-1
(p)</c:v>
                </c:pt>
                <c:pt idx="14">
                  <c:v>2
(p)</c:v>
                </c:pt>
                <c:pt idx="15">
                  <c:v>3
(p)</c:v>
                </c:pt>
              </c:strCache>
            </c:strRef>
          </c:cat>
          <c:val>
            <c:numRef>
              <c:f>Sheet1!$D$2:$D$17</c:f>
              <c:numCache>
                <c:formatCode>0.0%</c:formatCode>
                <c:ptCount val="16"/>
                <c:pt idx="0">
                  <c:v>6.0951362808245868E-2</c:v>
                </c:pt>
                <c:pt idx="1">
                  <c:v>6.0013665335382438E-2</c:v>
                </c:pt>
                <c:pt idx="2">
                  <c:v>6.2859611933555826E-2</c:v>
                </c:pt>
                <c:pt idx="3">
                  <c:v>6.6827876601496916E-2</c:v>
                </c:pt>
                <c:pt idx="4">
                  <c:v>6.851585897221657E-2</c:v>
                </c:pt>
                <c:pt idx="5">
                  <c:v>6.5038946329667224E-2</c:v>
                </c:pt>
                <c:pt idx="6">
                  <c:v>6.2102344166716117E-2</c:v>
                </c:pt>
                <c:pt idx="7">
                  <c:v>5.5305520010219933E-2</c:v>
                </c:pt>
                <c:pt idx="8">
                  <c:v>4.4893816321037949E-2</c:v>
                </c:pt>
                <c:pt idx="9">
                  <c:v>3.2813556131757515E-2</c:v>
                </c:pt>
                <c:pt idx="10">
                  <c:v>2.1291876329165182E-2</c:v>
                </c:pt>
                <c:pt idx="11">
                  <c:v>2.1800517338621317E-2</c:v>
                </c:pt>
                <c:pt idx="12">
                  <c:v>3.3954172666493809E-2</c:v>
                </c:pt>
                <c:pt idx="13">
                  <c:v>4.1001503740850209E-2</c:v>
                </c:pt>
                <c:pt idx="14">
                  <c:v>2.9485989190661588E-2</c:v>
                </c:pt>
                <c:pt idx="15">
                  <c:v>1.7220586227952861E-2</c:v>
                </c:pt>
              </c:numCache>
            </c:numRef>
          </c:val>
          <c:smooth val="1"/>
          <c:extLst>
            <c:ext xmlns:c16="http://schemas.microsoft.com/office/drawing/2014/chart" uri="{C3380CC4-5D6E-409C-BE32-E72D297353CC}">
              <c16:uniqueId val="{00000000-780F-4FE3-AFF6-52DB6F4D6D9C}"/>
            </c:ext>
          </c:extLst>
        </c:ser>
        <c:dLbls>
          <c:showLegendKey val="0"/>
          <c:showVal val="0"/>
          <c:showCatName val="0"/>
          <c:showSerName val="0"/>
          <c:showPercent val="0"/>
          <c:showBubbleSize val="0"/>
        </c:dLbls>
        <c:marker val="1"/>
        <c:smooth val="0"/>
        <c:axId val="-2059034896"/>
        <c:axId val="-2058996624"/>
      </c:lineChart>
      <c:catAx>
        <c:axId val="-2059001504"/>
        <c:scaling>
          <c:orientation val="minMax"/>
        </c:scaling>
        <c:delete val="0"/>
        <c:axPos val="b"/>
        <c:numFmt formatCode="General" sourceLinked="0"/>
        <c:majorTickMark val="out"/>
        <c:minorTickMark val="none"/>
        <c:tickLblPos val="low"/>
        <c:spPr>
          <a:ln>
            <a:solidFill>
              <a:schemeClr val="bg1">
                <a:lumMod val="65000"/>
              </a:schemeClr>
            </a:solidFill>
          </a:ln>
        </c:spPr>
        <c:txPr>
          <a:bodyPr/>
          <a:lstStyle/>
          <a:p>
            <a:pPr>
              <a:defRPr sz="1400" b="0" baseline="0">
                <a:solidFill>
                  <a:schemeClr val="tx1">
                    <a:lumMod val="50000"/>
                  </a:schemeClr>
                </a:solidFill>
              </a:defRPr>
            </a:pPr>
            <a:endParaRPr lang="en-US"/>
          </a:p>
        </c:txPr>
        <c:crossAx val="-2058999456"/>
        <c:crosses val="autoZero"/>
        <c:auto val="0"/>
        <c:lblAlgn val="ctr"/>
        <c:lblOffset val="100"/>
        <c:noMultiLvlLbl val="0"/>
      </c:catAx>
      <c:valAx>
        <c:axId val="-2058999456"/>
        <c:scaling>
          <c:orientation val="minMax"/>
          <c:max val="475"/>
          <c:min val="225"/>
        </c:scaling>
        <c:delete val="0"/>
        <c:axPos val="l"/>
        <c:numFmt formatCode="&quot;$&quot;#,##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01504"/>
        <c:crosses val="autoZero"/>
        <c:crossBetween val="between"/>
      </c:valAx>
      <c:valAx>
        <c:axId val="-2058996624"/>
        <c:scaling>
          <c:orientation val="minMax"/>
          <c:min val="-0.1"/>
        </c:scaling>
        <c:delete val="0"/>
        <c:axPos val="r"/>
        <c:numFmt formatCode="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34896"/>
        <c:crosses val="max"/>
        <c:crossBetween val="between"/>
        <c:majorUnit val="5.000000000000001E-2"/>
      </c:valAx>
      <c:catAx>
        <c:axId val="-2059034896"/>
        <c:scaling>
          <c:orientation val="minMax"/>
        </c:scaling>
        <c:delete val="1"/>
        <c:axPos val="b"/>
        <c:numFmt formatCode="General" sourceLinked="1"/>
        <c:majorTickMark val="out"/>
        <c:minorTickMark val="none"/>
        <c:tickLblPos val="nextTo"/>
        <c:crossAx val="-2058996624"/>
        <c:crosses val="autoZero"/>
        <c:auto val="1"/>
        <c:lblAlgn val="ctr"/>
        <c:lblOffset val="100"/>
        <c:noMultiLvlLbl val="0"/>
      </c:catAx>
    </c:plotArea>
    <c:legend>
      <c:legendPos val="b"/>
      <c:legendEntry>
        <c:idx val="0"/>
        <c:delete val="1"/>
      </c:legendEntry>
      <c:layout>
        <c:manualLayout>
          <c:xMode val="edge"/>
          <c:yMode val="edge"/>
          <c:x val="2.1221412654189573E-2"/>
          <c:y val="0.94174611055758717"/>
          <c:w val="0.43621018413049728"/>
          <c:h val="5.5445141862520635E-2"/>
        </c:manualLayout>
      </c:layout>
      <c:overlay val="0"/>
      <c:txPr>
        <a:bodyPr/>
        <a:lstStyle/>
        <a:p>
          <a:pPr>
            <a:defRPr sz="1400">
              <a:solidFill>
                <a:schemeClr val="tx1">
                  <a:lumMod val="50000"/>
                </a:schemeClr>
              </a:solidFill>
            </a:defRPr>
          </a:pPr>
          <a:endParaRPr lang="en-US"/>
        </a:p>
      </c:txPr>
    </c:legend>
    <c:plotVisOnly val="1"/>
    <c:dispBlanksAs val="gap"/>
    <c:showDLblsOverMax val="0"/>
  </c:chart>
  <c:txPr>
    <a:bodyPr/>
    <a:lstStyle/>
    <a:p>
      <a:pPr>
        <a:defRPr sz="1800"/>
      </a:pPr>
      <a:endParaRPr lang="en-US"/>
    </a:p>
  </c:txPr>
  <c:externalData r:id="rId2">
    <c:autoUpdate val="0"/>
  </c:externalData>
  <c:userShapes r:id="rId3"/>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600">
                <a:solidFill>
                  <a:schemeClr val="tx1">
                    <a:lumMod val="50000"/>
                  </a:schemeClr>
                </a:solidFill>
              </a:defRPr>
            </a:pPr>
            <a:r>
              <a:rPr lang="en-US" sz="1600" b="1" i="0" baseline="0">
                <a:effectLst/>
              </a:rPr>
              <a:t>Homeowner Improvements &amp; Repairs</a:t>
            </a:r>
            <a:endParaRPr lang="en-US" sz="1600" b="1">
              <a:effectLst/>
            </a:endParaRPr>
          </a:p>
          <a:p>
            <a:pPr algn="l">
              <a:defRPr sz="1600">
                <a:solidFill>
                  <a:schemeClr val="tx1">
                    <a:lumMod val="50000"/>
                  </a:schemeClr>
                </a:solidFill>
              </a:defRPr>
            </a:pPr>
            <a:r>
              <a:rPr lang="en-US" sz="1600" b="1" i="0" baseline="0">
                <a:effectLst/>
              </a:rPr>
              <a:t>Four-Quarter Moving Totals</a:t>
            </a:r>
            <a:endParaRPr lang="en-US" sz="1600" b="1">
              <a:effectLst/>
            </a:endParaRPr>
          </a:p>
          <a:p>
            <a:pPr algn="l">
              <a:defRPr sz="1600">
                <a:solidFill>
                  <a:schemeClr val="tx1">
                    <a:lumMod val="50000"/>
                  </a:schemeClr>
                </a:solidFill>
              </a:defRPr>
            </a:pPr>
            <a:r>
              <a:rPr lang="en-US" sz="1600" b="1" i="0" baseline="0">
                <a:effectLst/>
              </a:rPr>
              <a:t>Billions</a:t>
            </a:r>
            <a:endParaRPr lang="en-US" sz="1600" b="1"/>
          </a:p>
        </c:rich>
      </c:tx>
      <c:layout>
        <c:manualLayout>
          <c:xMode val="edge"/>
          <c:yMode val="edge"/>
          <c:x val="7.4608406587112382E-3"/>
          <c:y val="1.6825177354371133E-2"/>
        </c:manualLayout>
      </c:layout>
      <c:overlay val="0"/>
    </c:title>
    <c:autoTitleDeleted val="0"/>
    <c:plotArea>
      <c:layout>
        <c:manualLayout>
          <c:layoutTarget val="inner"/>
          <c:xMode val="edge"/>
          <c:yMode val="edge"/>
          <c:x val="5.9395367234324918E-2"/>
          <c:y val="0.2328669425957029"/>
          <c:w val="0.87716786156602777"/>
          <c:h val="0.56106195845400819"/>
        </c:manualLayout>
      </c:layout>
      <c:barChart>
        <c:barDir val="col"/>
        <c:grouping val="clustered"/>
        <c:varyColors val="0"/>
        <c:ser>
          <c:idx val="0"/>
          <c:order val="0"/>
          <c:tx>
            <c:strRef>
              <c:f>Sheet1!$B$1</c:f>
              <c:strCache>
                <c:ptCount val="1"/>
                <c:pt idx="0">
                  <c:v>JCHS1</c:v>
                </c:pt>
              </c:strCache>
            </c:strRef>
          </c:tx>
          <c:spPr>
            <a:solidFill>
              <a:schemeClr val="accent3"/>
            </a:solidFill>
          </c:spPr>
          <c:invertIfNegative val="0"/>
          <c:dPt>
            <c:idx val="4"/>
            <c:invertIfNegative val="0"/>
            <c:bubble3D val="0"/>
            <c:spPr>
              <a:solidFill>
                <a:srgbClr val="508DA6"/>
              </a:solidFill>
            </c:spPr>
            <c:extLst>
              <c:ext xmlns:c16="http://schemas.microsoft.com/office/drawing/2014/chart" uri="{C3380CC4-5D6E-409C-BE32-E72D297353CC}">
                <c16:uniqueId val="{00000001-68D4-4F35-B331-B0B2B91CA6A5}"/>
              </c:ext>
            </c:extLst>
          </c:dPt>
          <c:dPt>
            <c:idx val="5"/>
            <c:invertIfNegative val="0"/>
            <c:bubble3D val="0"/>
            <c:spPr>
              <a:solidFill>
                <a:srgbClr val="508DA6"/>
              </a:solidFill>
            </c:spPr>
            <c:extLst>
              <c:ext xmlns:c16="http://schemas.microsoft.com/office/drawing/2014/chart" uri="{C3380CC4-5D6E-409C-BE32-E72D297353CC}">
                <c16:uniqueId val="{00000003-68D4-4F35-B331-B0B2B91CA6A5}"/>
              </c:ext>
            </c:extLst>
          </c:dPt>
          <c:dPt>
            <c:idx val="6"/>
            <c:invertIfNegative val="0"/>
            <c:bubble3D val="0"/>
            <c:spPr>
              <a:solidFill>
                <a:srgbClr val="508DA6"/>
              </a:solidFill>
            </c:spPr>
            <c:extLst>
              <c:ext xmlns:c16="http://schemas.microsoft.com/office/drawing/2014/chart" uri="{C3380CC4-5D6E-409C-BE32-E72D297353CC}">
                <c16:uniqueId val="{00000005-68D4-4F35-B331-B0B2B91CA6A5}"/>
              </c:ext>
            </c:extLst>
          </c:dPt>
          <c:dPt>
            <c:idx val="7"/>
            <c:invertIfNegative val="0"/>
            <c:bubble3D val="0"/>
            <c:spPr>
              <a:solidFill>
                <a:srgbClr val="508DA6">
                  <a:lumMod val="60000"/>
                  <a:lumOff val="40000"/>
                </a:srgbClr>
              </a:solidFill>
            </c:spPr>
            <c:extLst>
              <c:ext xmlns:c16="http://schemas.microsoft.com/office/drawing/2014/chart" uri="{C3380CC4-5D6E-409C-BE32-E72D297353CC}">
                <c16:uniqueId val="{00000007-68D4-4F35-B331-B0B2B91CA6A5}"/>
              </c:ext>
            </c:extLst>
          </c:dPt>
          <c:dPt>
            <c:idx val="8"/>
            <c:invertIfNegative val="0"/>
            <c:bubble3D val="0"/>
            <c:spPr>
              <a:solidFill>
                <a:srgbClr val="508DA6">
                  <a:lumMod val="60000"/>
                  <a:lumOff val="40000"/>
                </a:srgbClr>
              </a:solidFill>
            </c:spPr>
            <c:extLst>
              <c:ext xmlns:c16="http://schemas.microsoft.com/office/drawing/2014/chart" uri="{C3380CC4-5D6E-409C-BE32-E72D297353CC}">
                <c16:uniqueId val="{00000009-68D4-4F35-B331-B0B2B91CA6A5}"/>
              </c:ext>
            </c:extLst>
          </c:dPt>
          <c:dPt>
            <c:idx val="9"/>
            <c:invertIfNegative val="0"/>
            <c:bubble3D val="0"/>
            <c:spPr>
              <a:solidFill>
                <a:srgbClr val="508DA6">
                  <a:lumMod val="60000"/>
                  <a:lumOff val="40000"/>
                </a:srgbClr>
              </a:solidFill>
            </c:spPr>
            <c:extLst>
              <c:ext xmlns:c16="http://schemas.microsoft.com/office/drawing/2014/chart" uri="{C3380CC4-5D6E-409C-BE32-E72D297353CC}">
                <c16:uniqueId val="{00000006-4D4C-44EB-9950-4B9ACCC7825C}"/>
              </c:ext>
            </c:extLst>
          </c:dPt>
          <c:dPt>
            <c:idx val="10"/>
            <c:invertIfNegative val="0"/>
            <c:bubble3D val="0"/>
            <c:spPr>
              <a:solidFill>
                <a:srgbClr val="508DA6">
                  <a:lumMod val="60000"/>
                  <a:lumOff val="40000"/>
                </a:srgbClr>
              </a:solidFill>
            </c:spPr>
            <c:extLst>
              <c:ext xmlns:c16="http://schemas.microsoft.com/office/drawing/2014/chart" uri="{C3380CC4-5D6E-409C-BE32-E72D297353CC}">
                <c16:uniqueId val="{00000007-4D4C-44EB-9950-4B9ACCC7825C}"/>
              </c:ext>
            </c:extLst>
          </c:dPt>
          <c:dLbls>
            <c:numFmt formatCode="#,##0" sourceLinked="0"/>
            <c:spPr>
              <a:noFill/>
              <a:ln>
                <a:noFill/>
              </a:ln>
              <a:effectLst/>
            </c:spPr>
            <c:txPr>
              <a:bodyPr/>
              <a:lstStyle/>
              <a:p>
                <a:pPr>
                  <a:defRPr sz="1400" b="0">
                    <a:solidFill>
                      <a:schemeClr val="tx1">
                        <a:lumMod val="50000"/>
                      </a:schemeClr>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2</c:v>
                </c:pt>
                <c:pt idx="1">
                  <c:v>3</c:v>
                </c:pt>
                <c:pt idx="2">
                  <c:v>4</c:v>
                </c:pt>
                <c:pt idx="3">
                  <c:v>2020-1</c:v>
                </c:pt>
                <c:pt idx="4">
                  <c:v>2</c:v>
                </c:pt>
                <c:pt idx="5">
                  <c:v>3</c:v>
                </c:pt>
                <c:pt idx="6">
                  <c:v>4</c:v>
                </c:pt>
                <c:pt idx="7">
                  <c:v>2021-1
(p)</c:v>
                </c:pt>
                <c:pt idx="8">
                  <c:v>2
(p)</c:v>
                </c:pt>
                <c:pt idx="9">
                  <c:v>3
(p)</c:v>
                </c:pt>
                <c:pt idx="10">
                  <c:v>4
(p)</c:v>
                </c:pt>
              </c:strCache>
            </c:strRef>
          </c:cat>
          <c:val>
            <c:numRef>
              <c:f>Sheet1!$B$2:$B$12</c:f>
              <c:numCache>
                <c:formatCode>"$"#,##0.0</c:formatCode>
                <c:ptCount val="11"/>
                <c:pt idx="0">
                  <c:v>325.53219925654759</c:v>
                </c:pt>
                <c:pt idx="1">
                  <c:v>326.56018031060148</c:v>
                </c:pt>
                <c:pt idx="2">
                  <c:v>327.40295636123295</c:v>
                </c:pt>
                <c:pt idx="3">
                  <c:v>334.81643220811986</c:v>
                </c:pt>
                <c:pt idx="4">
                  <c:v>332.08956636100265</c:v>
                </c:pt>
                <c:pt idx="5">
                  <c:v>332.30873468997089</c:v>
                </c:pt>
                <c:pt idx="6">
                  <c:v>339.01604450038752</c:v>
                </c:pt>
                <c:pt idx="7">
                  <c:v>352.18233307642129</c:v>
                </c:pt>
                <c:pt idx="8">
                  <c:v>341.82461202159402</c:v>
                </c:pt>
                <c:pt idx="9">
                  <c:v>339.37081224934514</c:v>
                </c:pt>
                <c:pt idx="10">
                  <c:v>351.8638103434738</c:v>
                </c:pt>
              </c:numCache>
            </c:numRef>
          </c:val>
          <c:extLst>
            <c:ext xmlns:c16="http://schemas.microsoft.com/office/drawing/2014/chart" uri="{C3380CC4-5D6E-409C-BE32-E72D297353CC}">
              <c16:uniqueId val="{00000000-A13C-4E5E-B5F3-031966C02762}"/>
            </c:ext>
          </c:extLst>
        </c:ser>
        <c:dLbls>
          <c:showLegendKey val="0"/>
          <c:showVal val="0"/>
          <c:showCatName val="0"/>
          <c:showSerName val="0"/>
          <c:showPercent val="0"/>
          <c:showBubbleSize val="0"/>
        </c:dLbls>
        <c:gapWidth val="100"/>
        <c:axId val="-2059001504"/>
        <c:axId val="-2058999456"/>
      </c:barChart>
      <c:lineChart>
        <c:grouping val="standard"/>
        <c:varyColors val="0"/>
        <c:ser>
          <c:idx val="1"/>
          <c:order val="1"/>
          <c:tx>
            <c:strRef>
              <c:f>Sheet1!$C$1</c:f>
              <c:strCache>
                <c:ptCount val="1"/>
                <c:pt idx="0">
                  <c:v>Historical Estimates</c:v>
                </c:pt>
              </c:strCache>
            </c:strRef>
          </c:tx>
          <c:spPr>
            <a:ln w="38100"/>
          </c:spPr>
          <c:marker>
            <c:symbol val="circle"/>
            <c:size val="9"/>
          </c:marker>
          <c:dPt>
            <c:idx val="4"/>
            <c:bubble3D val="0"/>
            <c:extLst>
              <c:ext xmlns:c16="http://schemas.microsoft.com/office/drawing/2014/chart" uri="{C3380CC4-5D6E-409C-BE32-E72D297353CC}">
                <c16:uniqueId val="{0000000E-68D4-4F35-B331-B0B2B91CA6A5}"/>
              </c:ext>
            </c:extLst>
          </c:dPt>
          <c:dPt>
            <c:idx val="5"/>
            <c:bubble3D val="0"/>
            <c:extLst>
              <c:ext xmlns:c16="http://schemas.microsoft.com/office/drawing/2014/chart" uri="{C3380CC4-5D6E-409C-BE32-E72D297353CC}">
                <c16:uniqueId val="{0000000F-68D4-4F35-B331-B0B2B91CA6A5}"/>
              </c:ext>
            </c:extLst>
          </c:dPt>
          <c:dPt>
            <c:idx val="6"/>
            <c:bubble3D val="0"/>
            <c:extLst>
              <c:ext xmlns:c16="http://schemas.microsoft.com/office/drawing/2014/chart" uri="{C3380CC4-5D6E-409C-BE32-E72D297353CC}">
                <c16:uniqueId val="{00000010-68D4-4F35-B331-B0B2B91CA6A5}"/>
              </c:ext>
            </c:extLst>
          </c:dPt>
          <c:dPt>
            <c:idx val="7"/>
            <c:marker>
              <c:symbol val="none"/>
            </c:marker>
            <c:bubble3D val="0"/>
            <c:extLst>
              <c:ext xmlns:c16="http://schemas.microsoft.com/office/drawing/2014/chart" uri="{C3380CC4-5D6E-409C-BE32-E72D297353CC}">
                <c16:uniqueId val="{00000011-68D4-4F35-B331-B0B2B91CA6A5}"/>
              </c:ext>
            </c:extLst>
          </c:dPt>
          <c:dPt>
            <c:idx val="8"/>
            <c:marker>
              <c:symbol val="none"/>
            </c:marker>
            <c:bubble3D val="0"/>
            <c:extLst>
              <c:ext xmlns:c16="http://schemas.microsoft.com/office/drawing/2014/chart" uri="{C3380CC4-5D6E-409C-BE32-E72D297353CC}">
                <c16:uniqueId val="{00000012-68D4-4F35-B331-B0B2B91CA6A5}"/>
              </c:ext>
            </c:extLst>
          </c:dPt>
          <c:dPt>
            <c:idx val="9"/>
            <c:marker>
              <c:symbol val="none"/>
            </c:marker>
            <c:bubble3D val="0"/>
            <c:extLst>
              <c:ext xmlns:c16="http://schemas.microsoft.com/office/drawing/2014/chart" uri="{C3380CC4-5D6E-409C-BE32-E72D297353CC}">
                <c16:uniqueId val="{00000013-4D4C-44EB-9950-4B9ACCC7825C}"/>
              </c:ext>
            </c:extLst>
          </c:dPt>
          <c:dPt>
            <c:idx val="10"/>
            <c:marker>
              <c:symbol val="none"/>
            </c:marker>
            <c:bubble3D val="0"/>
            <c:extLst>
              <c:ext xmlns:c16="http://schemas.microsoft.com/office/drawing/2014/chart" uri="{C3380CC4-5D6E-409C-BE32-E72D297353CC}">
                <c16:uniqueId val="{00000014-4D4C-44EB-9950-4B9ACCC7825C}"/>
              </c:ext>
            </c:extLst>
          </c:dPt>
          <c:dLbls>
            <c:dLbl>
              <c:idx val="7"/>
              <c:delete val="1"/>
              <c:extLst>
                <c:ext xmlns:c15="http://schemas.microsoft.com/office/drawing/2012/chart" uri="{CE6537A1-D6FC-4f65-9D91-7224C49458BB}"/>
                <c:ext xmlns:c16="http://schemas.microsoft.com/office/drawing/2014/chart" uri="{C3380CC4-5D6E-409C-BE32-E72D297353CC}">
                  <c16:uniqueId val="{00000011-68D4-4F35-B331-B0B2B91CA6A5}"/>
                </c:ext>
              </c:extLst>
            </c:dLbl>
            <c:dLbl>
              <c:idx val="8"/>
              <c:delete val="1"/>
              <c:extLst>
                <c:ext xmlns:c15="http://schemas.microsoft.com/office/drawing/2012/chart" uri="{CE6537A1-D6FC-4f65-9D91-7224C49458BB}"/>
                <c:ext xmlns:c16="http://schemas.microsoft.com/office/drawing/2014/chart" uri="{C3380CC4-5D6E-409C-BE32-E72D297353CC}">
                  <c16:uniqueId val="{00000012-68D4-4F35-B331-B0B2B91CA6A5}"/>
                </c:ext>
              </c:extLst>
            </c:dLbl>
            <c:dLbl>
              <c:idx val="9"/>
              <c:delete val="1"/>
              <c:extLst>
                <c:ext xmlns:c15="http://schemas.microsoft.com/office/drawing/2012/chart" uri="{CE6537A1-D6FC-4f65-9D91-7224C49458BB}"/>
                <c:ext xmlns:c16="http://schemas.microsoft.com/office/drawing/2014/chart" uri="{C3380CC4-5D6E-409C-BE32-E72D297353CC}">
                  <c16:uniqueId val="{00000013-4D4C-44EB-9950-4B9ACCC7825C}"/>
                </c:ext>
              </c:extLst>
            </c:dLbl>
            <c:dLbl>
              <c:idx val="10"/>
              <c:delete val="1"/>
              <c:extLst>
                <c:ext xmlns:c15="http://schemas.microsoft.com/office/drawing/2012/chart" uri="{CE6537A1-D6FC-4f65-9D91-7224C49458BB}"/>
                <c:ext xmlns:c16="http://schemas.microsoft.com/office/drawing/2014/chart" uri="{C3380CC4-5D6E-409C-BE32-E72D297353CC}">
                  <c16:uniqueId val="{00000014-4D4C-44EB-9950-4B9ACCC7825C}"/>
                </c:ext>
              </c:extLst>
            </c:dLbl>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Sheet1!$A$2:$A$12</c:f>
              <c:strCache>
                <c:ptCount val="11"/>
                <c:pt idx="0">
                  <c:v>2</c:v>
                </c:pt>
                <c:pt idx="1">
                  <c:v>3</c:v>
                </c:pt>
                <c:pt idx="2">
                  <c:v>4</c:v>
                </c:pt>
                <c:pt idx="3">
                  <c:v>2020-1</c:v>
                </c:pt>
                <c:pt idx="4">
                  <c:v>2</c:v>
                </c:pt>
                <c:pt idx="5">
                  <c:v>3</c:v>
                </c:pt>
                <c:pt idx="6">
                  <c:v>4</c:v>
                </c:pt>
                <c:pt idx="7">
                  <c:v>2021-1
(p)</c:v>
                </c:pt>
                <c:pt idx="8">
                  <c:v>2
(p)</c:v>
                </c:pt>
                <c:pt idx="9">
                  <c:v>3
(p)</c:v>
                </c:pt>
                <c:pt idx="10">
                  <c:v>4
(p)</c:v>
                </c:pt>
              </c:strCache>
            </c:strRef>
          </c:cat>
          <c:val>
            <c:numRef>
              <c:f>Sheet1!$C$2:$C$12</c:f>
              <c:numCache>
                <c:formatCode>0.0%</c:formatCode>
                <c:ptCount val="11"/>
                <c:pt idx="0">
                  <c:v>6.3484301989205294E-2</c:v>
                </c:pt>
                <c:pt idx="1">
                  <c:v>3.3905871831672929E-2</c:v>
                </c:pt>
                <c:pt idx="2">
                  <c:v>1.0839574271924723E-2</c:v>
                </c:pt>
                <c:pt idx="3">
                  <c:v>3.1581654681074989E-2</c:v>
                </c:pt>
                <c:pt idx="4">
                  <c:v>2.0143528411109113E-2</c:v>
                </c:pt>
                <c:pt idx="5">
                  <c:v>1.7603353764386709E-2</c:v>
                </c:pt>
                <c:pt idx="6">
                  <c:v>3.5470321551835715E-2</c:v>
                </c:pt>
                <c:pt idx="7">
                  <c:v>5.1866931242809722E-2</c:v>
                </c:pt>
                <c:pt idx="8">
                  <c:v>2.9314518270678658E-2</c:v>
                </c:pt>
                <c:pt idx="9">
                  <c:v>2.1251555623305718E-2</c:v>
                </c:pt>
                <c:pt idx="10">
                  <c:v>3.7897220652256092E-2</c:v>
                </c:pt>
              </c:numCache>
            </c:numRef>
          </c:val>
          <c:smooth val="1"/>
          <c:extLst>
            <c:ext xmlns:c16="http://schemas.microsoft.com/office/drawing/2014/chart" uri="{C3380CC4-5D6E-409C-BE32-E72D297353CC}">
              <c16:uniqueId val="{00000001-A13C-4E5E-B5F3-031966C02762}"/>
            </c:ext>
          </c:extLst>
        </c:ser>
        <c:ser>
          <c:idx val="2"/>
          <c:order val="2"/>
          <c:tx>
            <c:strRef>
              <c:f>Sheet1!$D$1</c:f>
              <c:strCache>
                <c:ptCount val="1"/>
                <c:pt idx="0">
                  <c:v>LIRA Projections</c:v>
                </c:pt>
              </c:strCache>
            </c:strRef>
          </c:tx>
          <c:spPr>
            <a:ln w="38100">
              <a:solidFill>
                <a:srgbClr val="C14D00"/>
              </a:solidFill>
            </a:ln>
          </c:spPr>
          <c:marker>
            <c:symbol val="triangle"/>
            <c:size val="8"/>
            <c:spPr>
              <a:solidFill>
                <a:srgbClr val="C14D00"/>
              </a:solidFill>
              <a:ln>
                <a:solidFill>
                  <a:srgbClr val="C14D00"/>
                </a:solidFill>
              </a:ln>
            </c:spPr>
          </c:marker>
          <c:dPt>
            <c:idx val="0"/>
            <c:marker>
              <c:symbol val="none"/>
            </c:marker>
            <c:bubble3D val="0"/>
            <c:extLst>
              <c:ext xmlns:c16="http://schemas.microsoft.com/office/drawing/2014/chart" uri="{C3380CC4-5D6E-409C-BE32-E72D297353CC}">
                <c16:uniqueId val="{0000001F-0A6C-450F-B0F6-A70C5E2483FC}"/>
              </c:ext>
            </c:extLst>
          </c:dPt>
          <c:dPt>
            <c:idx val="1"/>
            <c:marker>
              <c:symbol val="none"/>
            </c:marker>
            <c:bubble3D val="0"/>
            <c:extLst>
              <c:ext xmlns:c16="http://schemas.microsoft.com/office/drawing/2014/chart" uri="{C3380CC4-5D6E-409C-BE32-E72D297353CC}">
                <c16:uniqueId val="{00000020-0A6C-450F-B0F6-A70C5E2483FC}"/>
              </c:ext>
            </c:extLst>
          </c:dPt>
          <c:dPt>
            <c:idx val="2"/>
            <c:marker>
              <c:symbol val="none"/>
            </c:marker>
            <c:bubble3D val="0"/>
            <c:extLst>
              <c:ext xmlns:c16="http://schemas.microsoft.com/office/drawing/2014/chart" uri="{C3380CC4-5D6E-409C-BE32-E72D297353CC}">
                <c16:uniqueId val="{00000021-0A6C-450F-B0F6-A70C5E2483FC}"/>
              </c:ext>
            </c:extLst>
          </c:dPt>
          <c:dPt>
            <c:idx val="3"/>
            <c:marker>
              <c:symbol val="none"/>
            </c:marker>
            <c:bubble3D val="0"/>
            <c:extLst>
              <c:ext xmlns:c16="http://schemas.microsoft.com/office/drawing/2014/chart" uri="{C3380CC4-5D6E-409C-BE32-E72D297353CC}">
                <c16:uniqueId val="{0000000F-4D4C-44EB-9950-4B9ACCC7825C}"/>
              </c:ext>
            </c:extLst>
          </c:dPt>
          <c:dPt>
            <c:idx val="4"/>
            <c:marker>
              <c:symbol val="none"/>
            </c:marker>
            <c:bubble3D val="0"/>
            <c:extLst>
              <c:ext xmlns:c16="http://schemas.microsoft.com/office/drawing/2014/chart" uri="{C3380CC4-5D6E-409C-BE32-E72D297353CC}">
                <c16:uniqueId val="{0000000E-4D4C-44EB-9950-4B9ACCC7825C}"/>
              </c:ext>
            </c:extLst>
          </c:dPt>
          <c:dPt>
            <c:idx val="5"/>
            <c:marker>
              <c:symbol val="none"/>
            </c:marker>
            <c:bubble3D val="0"/>
            <c:extLst>
              <c:ext xmlns:c16="http://schemas.microsoft.com/office/drawing/2014/chart" uri="{C3380CC4-5D6E-409C-BE32-E72D297353CC}">
                <c16:uniqueId val="{0000000D-4D4C-44EB-9950-4B9ACCC7825C}"/>
              </c:ext>
            </c:extLst>
          </c:dPt>
          <c:dPt>
            <c:idx val="6"/>
            <c:marker>
              <c:symbol val="none"/>
            </c:marker>
            <c:bubble3D val="0"/>
            <c:extLst>
              <c:ext xmlns:c16="http://schemas.microsoft.com/office/drawing/2014/chart" uri="{C3380CC4-5D6E-409C-BE32-E72D297353CC}">
                <c16:uniqueId val="{0000000C-4D4C-44EB-9950-4B9ACCC7825C}"/>
              </c:ext>
            </c:extLst>
          </c:dPt>
          <c:dLbls>
            <c:dLbl>
              <c:idx val="0"/>
              <c:delete val="1"/>
              <c:extLst>
                <c:ext xmlns:c15="http://schemas.microsoft.com/office/drawing/2012/chart" uri="{CE6537A1-D6FC-4f65-9D91-7224C49458BB}"/>
                <c:ext xmlns:c16="http://schemas.microsoft.com/office/drawing/2014/chart" uri="{C3380CC4-5D6E-409C-BE32-E72D297353CC}">
                  <c16:uniqueId val="{0000001F-0A6C-450F-B0F6-A70C5E2483FC}"/>
                </c:ext>
              </c:extLst>
            </c:dLbl>
            <c:dLbl>
              <c:idx val="1"/>
              <c:delete val="1"/>
              <c:extLst>
                <c:ext xmlns:c15="http://schemas.microsoft.com/office/drawing/2012/chart" uri="{CE6537A1-D6FC-4f65-9D91-7224C49458BB}"/>
                <c:ext xmlns:c16="http://schemas.microsoft.com/office/drawing/2014/chart" uri="{C3380CC4-5D6E-409C-BE32-E72D297353CC}">
                  <c16:uniqueId val="{00000020-0A6C-450F-B0F6-A70C5E2483FC}"/>
                </c:ext>
              </c:extLst>
            </c:dLbl>
            <c:dLbl>
              <c:idx val="2"/>
              <c:delete val="1"/>
              <c:extLst>
                <c:ext xmlns:c15="http://schemas.microsoft.com/office/drawing/2012/chart" uri="{CE6537A1-D6FC-4f65-9D91-7224C49458BB}"/>
                <c:ext xmlns:c16="http://schemas.microsoft.com/office/drawing/2014/chart" uri="{C3380CC4-5D6E-409C-BE32-E72D297353CC}">
                  <c16:uniqueId val="{00000021-0A6C-450F-B0F6-A70C5E2483FC}"/>
                </c:ext>
              </c:extLst>
            </c:dLbl>
            <c:dLbl>
              <c:idx val="3"/>
              <c:delete val="1"/>
              <c:extLst>
                <c:ext xmlns:c15="http://schemas.microsoft.com/office/drawing/2012/chart" uri="{CE6537A1-D6FC-4f65-9D91-7224C49458BB}"/>
                <c:ext xmlns:c16="http://schemas.microsoft.com/office/drawing/2014/chart" uri="{C3380CC4-5D6E-409C-BE32-E72D297353CC}">
                  <c16:uniqueId val="{0000000F-4D4C-44EB-9950-4B9ACCC7825C}"/>
                </c:ext>
              </c:extLst>
            </c:dLbl>
            <c:dLbl>
              <c:idx val="4"/>
              <c:delete val="1"/>
              <c:extLst>
                <c:ext xmlns:c15="http://schemas.microsoft.com/office/drawing/2012/chart" uri="{CE6537A1-D6FC-4f65-9D91-7224C49458BB}"/>
                <c:ext xmlns:c16="http://schemas.microsoft.com/office/drawing/2014/chart" uri="{C3380CC4-5D6E-409C-BE32-E72D297353CC}">
                  <c16:uniqueId val="{0000000E-4D4C-44EB-9950-4B9ACCC7825C}"/>
                </c:ext>
              </c:extLst>
            </c:dLbl>
            <c:dLbl>
              <c:idx val="5"/>
              <c:delete val="1"/>
              <c:extLst>
                <c:ext xmlns:c15="http://schemas.microsoft.com/office/drawing/2012/chart" uri="{CE6537A1-D6FC-4f65-9D91-7224C49458BB}"/>
                <c:ext xmlns:c16="http://schemas.microsoft.com/office/drawing/2014/chart" uri="{C3380CC4-5D6E-409C-BE32-E72D297353CC}">
                  <c16:uniqueId val="{0000000D-4D4C-44EB-9950-4B9ACCC7825C}"/>
                </c:ext>
              </c:extLst>
            </c:dLbl>
            <c:dLbl>
              <c:idx val="6"/>
              <c:delete val="1"/>
              <c:extLst>
                <c:ext xmlns:c15="http://schemas.microsoft.com/office/drawing/2012/chart" uri="{CE6537A1-D6FC-4f65-9D91-7224C49458BB}"/>
                <c:ext xmlns:c16="http://schemas.microsoft.com/office/drawing/2014/chart" uri="{C3380CC4-5D6E-409C-BE32-E72D297353CC}">
                  <c16:uniqueId val="{0000000C-4D4C-44EB-9950-4B9ACCC7825C}"/>
                </c:ext>
              </c:extLst>
            </c:dLbl>
            <c:dLbl>
              <c:idx val="9"/>
              <c:spPr>
                <a:noFill/>
                <a:ln>
                  <a:noFill/>
                </a:ln>
                <a:effectLst/>
              </c:spPr>
              <c:txPr>
                <a:bodyPr wrap="square" lIns="38100" tIns="19050" rIns="38100" bIns="19050" anchor="ctr" anchorCtr="0">
                  <a:spAutoFit/>
                </a:bodyPr>
                <a:lstStyle/>
                <a:p>
                  <a:pPr algn="ctr">
                    <a:defRPr lang="en-US" sz="1400" b="0" i="0" u="none" strike="noStrike" kern="1200" baseline="0">
                      <a:solidFill>
                        <a:schemeClr val="tx1">
                          <a:lumMod val="50000"/>
                        </a:schemeClr>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1B-0A6C-450F-B0F6-A70C5E2483FC}"/>
                </c:ext>
              </c:extLst>
            </c:dLbl>
            <c:spPr>
              <a:no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Sheet1!$A$2:$A$12</c:f>
              <c:strCache>
                <c:ptCount val="11"/>
                <c:pt idx="0">
                  <c:v>2</c:v>
                </c:pt>
                <c:pt idx="1">
                  <c:v>3</c:v>
                </c:pt>
                <c:pt idx="2">
                  <c:v>4</c:v>
                </c:pt>
                <c:pt idx="3">
                  <c:v>2020-1</c:v>
                </c:pt>
                <c:pt idx="4">
                  <c:v>2</c:v>
                </c:pt>
                <c:pt idx="5">
                  <c:v>3</c:v>
                </c:pt>
                <c:pt idx="6">
                  <c:v>4</c:v>
                </c:pt>
                <c:pt idx="7">
                  <c:v>2021-1
(p)</c:v>
                </c:pt>
                <c:pt idx="8">
                  <c:v>2
(p)</c:v>
                </c:pt>
                <c:pt idx="9">
                  <c:v>3
(p)</c:v>
                </c:pt>
                <c:pt idx="10">
                  <c:v>4
(p)</c:v>
                </c:pt>
              </c:strCache>
            </c:strRef>
          </c:cat>
          <c:val>
            <c:numRef>
              <c:f>Sheet1!$D$2:$D$12</c:f>
              <c:numCache>
                <c:formatCode>0.0%</c:formatCode>
                <c:ptCount val="11"/>
                <c:pt idx="0">
                  <c:v>6.3484301989205294E-2</c:v>
                </c:pt>
                <c:pt idx="1">
                  <c:v>3.3905871831672929E-2</c:v>
                </c:pt>
                <c:pt idx="2">
                  <c:v>1.0839574271924723E-2</c:v>
                </c:pt>
                <c:pt idx="3">
                  <c:v>3.1581654681074989E-2</c:v>
                </c:pt>
                <c:pt idx="4">
                  <c:v>2.0143528411109113E-2</c:v>
                </c:pt>
                <c:pt idx="5">
                  <c:v>1.7603353764386709E-2</c:v>
                </c:pt>
                <c:pt idx="6">
                  <c:v>3.5470321551835715E-2</c:v>
                </c:pt>
                <c:pt idx="7">
                  <c:v>5.1866931242809722E-2</c:v>
                </c:pt>
                <c:pt idx="8">
                  <c:v>2.9314518270678658E-2</c:v>
                </c:pt>
                <c:pt idx="9">
                  <c:v>2.1251555623305718E-2</c:v>
                </c:pt>
                <c:pt idx="10">
                  <c:v>3.7897220652256092E-2</c:v>
                </c:pt>
              </c:numCache>
            </c:numRef>
          </c:val>
          <c:smooth val="1"/>
          <c:extLst>
            <c:ext xmlns:c16="http://schemas.microsoft.com/office/drawing/2014/chart" uri="{C3380CC4-5D6E-409C-BE32-E72D297353CC}">
              <c16:uniqueId val="{00000000-780F-4FE3-AFF6-52DB6F4D6D9C}"/>
            </c:ext>
          </c:extLst>
        </c:ser>
        <c:dLbls>
          <c:showLegendKey val="0"/>
          <c:showVal val="0"/>
          <c:showCatName val="0"/>
          <c:showSerName val="0"/>
          <c:showPercent val="0"/>
          <c:showBubbleSize val="0"/>
        </c:dLbls>
        <c:marker val="1"/>
        <c:smooth val="0"/>
        <c:axId val="-2059034896"/>
        <c:axId val="-2058996624"/>
      </c:lineChart>
      <c:catAx>
        <c:axId val="-2059001504"/>
        <c:scaling>
          <c:orientation val="minMax"/>
        </c:scaling>
        <c:delete val="0"/>
        <c:axPos val="b"/>
        <c:numFmt formatCode="General" sourceLinked="0"/>
        <c:majorTickMark val="out"/>
        <c:minorTickMark val="none"/>
        <c:tickLblPos val="low"/>
        <c:spPr>
          <a:ln>
            <a:solidFill>
              <a:schemeClr val="bg1">
                <a:lumMod val="65000"/>
              </a:schemeClr>
            </a:solidFill>
          </a:ln>
        </c:spPr>
        <c:txPr>
          <a:bodyPr/>
          <a:lstStyle/>
          <a:p>
            <a:pPr>
              <a:defRPr sz="1400" b="0" baseline="0">
                <a:solidFill>
                  <a:schemeClr val="tx1">
                    <a:lumMod val="50000"/>
                  </a:schemeClr>
                </a:solidFill>
              </a:defRPr>
            </a:pPr>
            <a:endParaRPr lang="en-US"/>
          </a:p>
        </c:txPr>
        <c:crossAx val="-2058999456"/>
        <c:crosses val="autoZero"/>
        <c:auto val="0"/>
        <c:lblAlgn val="ctr"/>
        <c:lblOffset val="100"/>
        <c:noMultiLvlLbl val="0"/>
      </c:catAx>
      <c:valAx>
        <c:axId val="-2058999456"/>
        <c:scaling>
          <c:orientation val="minMax"/>
          <c:max val="450"/>
          <c:min val="200"/>
        </c:scaling>
        <c:delete val="0"/>
        <c:axPos val="l"/>
        <c:numFmt formatCode="&quot;$&quot;#,##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01504"/>
        <c:crosses val="autoZero"/>
        <c:crossBetween val="between"/>
      </c:valAx>
      <c:valAx>
        <c:axId val="-2058996624"/>
        <c:scaling>
          <c:orientation val="minMax"/>
          <c:min val="-0.1"/>
        </c:scaling>
        <c:delete val="0"/>
        <c:axPos val="r"/>
        <c:numFmt formatCode="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34896"/>
        <c:crosses val="max"/>
        <c:crossBetween val="between"/>
        <c:majorUnit val="5.000000000000001E-2"/>
      </c:valAx>
      <c:catAx>
        <c:axId val="-2059034896"/>
        <c:scaling>
          <c:orientation val="minMax"/>
        </c:scaling>
        <c:delete val="1"/>
        <c:axPos val="b"/>
        <c:numFmt formatCode="General" sourceLinked="1"/>
        <c:majorTickMark val="out"/>
        <c:minorTickMark val="none"/>
        <c:tickLblPos val="nextTo"/>
        <c:crossAx val="-2058996624"/>
        <c:crosses val="autoZero"/>
        <c:auto val="1"/>
        <c:lblAlgn val="ctr"/>
        <c:lblOffset val="100"/>
        <c:noMultiLvlLbl val="0"/>
      </c:catAx>
    </c:plotArea>
    <c:legend>
      <c:legendPos val="b"/>
      <c:legendEntry>
        <c:idx val="0"/>
        <c:delete val="1"/>
      </c:legendEntry>
      <c:layout>
        <c:manualLayout>
          <c:xMode val="edge"/>
          <c:yMode val="edge"/>
          <c:x val="2.1221412654189573E-2"/>
          <c:y val="0.94174611055758717"/>
          <c:w val="0.43621018413049728"/>
          <c:h val="5.5445141862520635E-2"/>
        </c:manualLayout>
      </c:layout>
      <c:overlay val="0"/>
      <c:txPr>
        <a:bodyPr/>
        <a:lstStyle/>
        <a:p>
          <a:pPr>
            <a:defRPr sz="1400">
              <a:solidFill>
                <a:schemeClr val="tx1">
                  <a:lumMod val="50000"/>
                </a:schemeClr>
              </a:solidFill>
            </a:defRPr>
          </a:pPr>
          <a:endParaRPr lang="en-US"/>
        </a:p>
      </c:txPr>
    </c:legend>
    <c:plotVisOnly val="1"/>
    <c:dispBlanksAs val="gap"/>
    <c:showDLblsOverMax val="0"/>
  </c:chart>
  <c:txPr>
    <a:bodyPr/>
    <a:lstStyle/>
    <a:p>
      <a:pPr>
        <a:defRPr sz="1800"/>
      </a:pPr>
      <a:endParaRPr lang="en-US"/>
    </a:p>
  </c:txPr>
  <c:externalData r:id="rId2">
    <c:autoUpdate val="0"/>
  </c:externalData>
  <c:userShapes r:id="rId3"/>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600">
                <a:solidFill>
                  <a:schemeClr val="tx1">
                    <a:lumMod val="50000"/>
                  </a:schemeClr>
                </a:solidFill>
              </a:defRPr>
            </a:pPr>
            <a:r>
              <a:rPr lang="en-US" sz="1600" b="1" i="0" baseline="0">
                <a:effectLst/>
              </a:rPr>
              <a:t>Homeowner Improvements &amp; Repairs</a:t>
            </a:r>
            <a:endParaRPr lang="en-US" sz="1600" b="1">
              <a:effectLst/>
            </a:endParaRPr>
          </a:p>
          <a:p>
            <a:pPr algn="l">
              <a:defRPr sz="1600">
                <a:solidFill>
                  <a:schemeClr val="tx1">
                    <a:lumMod val="50000"/>
                  </a:schemeClr>
                </a:solidFill>
              </a:defRPr>
            </a:pPr>
            <a:r>
              <a:rPr lang="en-US" sz="1600" b="1" i="0" baseline="0">
                <a:effectLst/>
              </a:rPr>
              <a:t>Four-Quarter Moving Totals</a:t>
            </a:r>
            <a:endParaRPr lang="en-US" sz="1600" b="1">
              <a:effectLst/>
            </a:endParaRPr>
          </a:p>
          <a:p>
            <a:pPr algn="l">
              <a:defRPr sz="1600">
                <a:solidFill>
                  <a:schemeClr val="tx1">
                    <a:lumMod val="50000"/>
                  </a:schemeClr>
                </a:solidFill>
              </a:defRPr>
            </a:pPr>
            <a:r>
              <a:rPr lang="en-US" sz="1600" b="1" i="0" baseline="0">
                <a:effectLst/>
              </a:rPr>
              <a:t>Billions</a:t>
            </a:r>
            <a:endParaRPr lang="en-US" sz="1600" b="1"/>
          </a:p>
        </c:rich>
      </c:tx>
      <c:layout>
        <c:manualLayout>
          <c:xMode val="edge"/>
          <c:yMode val="edge"/>
          <c:x val="7.4608406587112382E-3"/>
          <c:y val="1.6825177354371133E-2"/>
        </c:manualLayout>
      </c:layout>
      <c:overlay val="0"/>
    </c:title>
    <c:autoTitleDeleted val="0"/>
    <c:plotArea>
      <c:layout>
        <c:manualLayout>
          <c:layoutTarget val="inner"/>
          <c:xMode val="edge"/>
          <c:yMode val="edge"/>
          <c:x val="5.9395367234324918E-2"/>
          <c:y val="0.2328669425957029"/>
          <c:w val="0.87716786156602777"/>
          <c:h val="0.56106195845400819"/>
        </c:manualLayout>
      </c:layout>
      <c:barChart>
        <c:barDir val="col"/>
        <c:grouping val="clustered"/>
        <c:varyColors val="0"/>
        <c:ser>
          <c:idx val="0"/>
          <c:order val="0"/>
          <c:tx>
            <c:strRef>
              <c:f>Sheet1!$B$1</c:f>
              <c:strCache>
                <c:ptCount val="1"/>
                <c:pt idx="0">
                  <c:v>JCHS1</c:v>
                </c:pt>
              </c:strCache>
            </c:strRef>
          </c:tx>
          <c:spPr>
            <a:solidFill>
              <a:schemeClr val="accent3"/>
            </a:solidFill>
          </c:spPr>
          <c:invertIfNegative val="0"/>
          <c:dPt>
            <c:idx val="5"/>
            <c:invertIfNegative val="0"/>
            <c:bubble3D val="0"/>
            <c:spPr>
              <a:solidFill>
                <a:srgbClr val="508DA6"/>
              </a:solidFill>
            </c:spPr>
            <c:extLst>
              <c:ext xmlns:c16="http://schemas.microsoft.com/office/drawing/2014/chart" uri="{C3380CC4-5D6E-409C-BE32-E72D297353CC}">
                <c16:uniqueId val="{00000003-4396-4640-A0FD-6851015F7692}"/>
              </c:ext>
            </c:extLst>
          </c:dPt>
          <c:dPt>
            <c:idx val="6"/>
            <c:invertIfNegative val="0"/>
            <c:bubble3D val="0"/>
            <c:spPr>
              <a:solidFill>
                <a:srgbClr val="508DA6"/>
              </a:solidFill>
            </c:spPr>
            <c:extLst>
              <c:ext xmlns:c16="http://schemas.microsoft.com/office/drawing/2014/chart" uri="{C3380CC4-5D6E-409C-BE32-E72D297353CC}">
                <c16:uniqueId val="{00000005-4396-4640-A0FD-6851015F7692}"/>
              </c:ext>
            </c:extLst>
          </c:dPt>
          <c:dPt>
            <c:idx val="7"/>
            <c:invertIfNegative val="0"/>
            <c:bubble3D val="0"/>
            <c:spPr>
              <a:solidFill>
                <a:srgbClr val="508DA6"/>
              </a:solidFill>
            </c:spPr>
            <c:extLst>
              <c:ext xmlns:c16="http://schemas.microsoft.com/office/drawing/2014/chart" uri="{C3380CC4-5D6E-409C-BE32-E72D297353CC}">
                <c16:uniqueId val="{00000007-4396-4640-A0FD-6851015F7692}"/>
              </c:ext>
            </c:extLst>
          </c:dPt>
          <c:dPt>
            <c:idx val="8"/>
            <c:invertIfNegative val="0"/>
            <c:bubble3D val="0"/>
            <c:spPr>
              <a:solidFill>
                <a:srgbClr val="508DA6">
                  <a:lumMod val="60000"/>
                  <a:lumOff val="40000"/>
                </a:srgbClr>
              </a:solidFill>
            </c:spPr>
            <c:extLst>
              <c:ext xmlns:c16="http://schemas.microsoft.com/office/drawing/2014/chart" uri="{C3380CC4-5D6E-409C-BE32-E72D297353CC}">
                <c16:uniqueId val="{00000009-4396-4640-A0FD-6851015F7692}"/>
              </c:ext>
            </c:extLst>
          </c:dPt>
          <c:dPt>
            <c:idx val="9"/>
            <c:invertIfNegative val="0"/>
            <c:bubble3D val="0"/>
            <c:spPr>
              <a:solidFill>
                <a:srgbClr val="508DA6">
                  <a:lumMod val="60000"/>
                  <a:lumOff val="40000"/>
                </a:srgbClr>
              </a:solidFill>
            </c:spPr>
            <c:extLst>
              <c:ext xmlns:c16="http://schemas.microsoft.com/office/drawing/2014/chart" uri="{C3380CC4-5D6E-409C-BE32-E72D297353CC}">
                <c16:uniqueId val="{00000006-4D4C-44EB-9950-4B9ACCC7825C}"/>
              </c:ext>
            </c:extLst>
          </c:dPt>
          <c:dPt>
            <c:idx val="10"/>
            <c:invertIfNegative val="0"/>
            <c:bubble3D val="0"/>
            <c:spPr>
              <a:solidFill>
                <a:srgbClr val="508DA6">
                  <a:lumMod val="60000"/>
                  <a:lumOff val="40000"/>
                </a:srgbClr>
              </a:solidFill>
            </c:spPr>
            <c:extLst>
              <c:ext xmlns:c16="http://schemas.microsoft.com/office/drawing/2014/chart" uri="{C3380CC4-5D6E-409C-BE32-E72D297353CC}">
                <c16:uniqueId val="{00000007-4D4C-44EB-9950-4B9ACCC7825C}"/>
              </c:ext>
            </c:extLst>
          </c:dPt>
          <c:dPt>
            <c:idx val="11"/>
            <c:invertIfNegative val="0"/>
            <c:bubble3D val="0"/>
            <c:spPr>
              <a:solidFill>
                <a:srgbClr val="508DA6">
                  <a:lumMod val="60000"/>
                  <a:lumOff val="40000"/>
                </a:srgbClr>
              </a:solidFill>
            </c:spPr>
            <c:extLst>
              <c:ext xmlns:c16="http://schemas.microsoft.com/office/drawing/2014/chart" uri="{C3380CC4-5D6E-409C-BE32-E72D297353CC}">
                <c16:uniqueId val="{0000000D-075B-42D8-9ED3-77073C72430E}"/>
              </c:ext>
            </c:extLst>
          </c:dPt>
          <c:dLbls>
            <c:numFmt formatCode="#,##0" sourceLinked="0"/>
            <c:spPr>
              <a:noFill/>
              <a:ln>
                <a:noFill/>
              </a:ln>
              <a:effectLst/>
            </c:spPr>
            <c:txPr>
              <a:bodyPr/>
              <a:lstStyle/>
              <a:p>
                <a:pPr>
                  <a:defRPr sz="1400" b="0">
                    <a:solidFill>
                      <a:schemeClr val="tx1">
                        <a:lumMod val="50000"/>
                      </a:schemeClr>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2</c:v>
                </c:pt>
                <c:pt idx="1">
                  <c:v>3</c:v>
                </c:pt>
                <c:pt idx="2">
                  <c:v>4</c:v>
                </c:pt>
                <c:pt idx="3">
                  <c:v>2020-1</c:v>
                </c:pt>
                <c:pt idx="4">
                  <c:v>2</c:v>
                </c:pt>
                <c:pt idx="5">
                  <c:v>3</c:v>
                </c:pt>
                <c:pt idx="6">
                  <c:v>4</c:v>
                </c:pt>
                <c:pt idx="7">
                  <c:v>2021-1</c:v>
                </c:pt>
                <c:pt idx="8">
                  <c:v>2
(p)</c:v>
                </c:pt>
                <c:pt idx="9">
                  <c:v>3
(p)</c:v>
                </c:pt>
                <c:pt idx="10">
                  <c:v>4
(p)</c:v>
                </c:pt>
                <c:pt idx="11">
                  <c:v>2022-1
(p)</c:v>
                </c:pt>
              </c:strCache>
            </c:strRef>
          </c:cat>
          <c:val>
            <c:numRef>
              <c:f>Sheet1!$B$2:$B$13</c:f>
              <c:numCache>
                <c:formatCode>"$"#,##0.0</c:formatCode>
                <c:ptCount val="12"/>
                <c:pt idx="0">
                  <c:v>325.53219925654759</c:v>
                </c:pt>
                <c:pt idx="1">
                  <c:v>326.56018031060148</c:v>
                </c:pt>
                <c:pt idx="2">
                  <c:v>327.40295636123295</c:v>
                </c:pt>
                <c:pt idx="3">
                  <c:v>334.45754573385597</c:v>
                </c:pt>
                <c:pt idx="4">
                  <c:v>331.82617155737574</c:v>
                </c:pt>
                <c:pt idx="5">
                  <c:v>332.08951671015222</c:v>
                </c:pt>
                <c:pt idx="6">
                  <c:v>337.25134815055299</c:v>
                </c:pt>
                <c:pt idx="7">
                  <c:v>352.6947140099042</c:v>
                </c:pt>
                <c:pt idx="8">
                  <c:v>349.84972502144501</c:v>
                </c:pt>
                <c:pt idx="9">
                  <c:v>347.7863148439809</c:v>
                </c:pt>
                <c:pt idx="10">
                  <c:v>350.81468188123631</c:v>
                </c:pt>
                <c:pt idx="11">
                  <c:v>369.79629211641895</c:v>
                </c:pt>
              </c:numCache>
            </c:numRef>
          </c:val>
          <c:extLst>
            <c:ext xmlns:c16="http://schemas.microsoft.com/office/drawing/2014/chart" uri="{C3380CC4-5D6E-409C-BE32-E72D297353CC}">
              <c16:uniqueId val="{00000000-A13C-4E5E-B5F3-031966C02762}"/>
            </c:ext>
          </c:extLst>
        </c:ser>
        <c:dLbls>
          <c:showLegendKey val="0"/>
          <c:showVal val="0"/>
          <c:showCatName val="0"/>
          <c:showSerName val="0"/>
          <c:showPercent val="0"/>
          <c:showBubbleSize val="0"/>
        </c:dLbls>
        <c:gapWidth val="100"/>
        <c:axId val="-2059001504"/>
        <c:axId val="-2058999456"/>
      </c:barChart>
      <c:lineChart>
        <c:grouping val="standard"/>
        <c:varyColors val="0"/>
        <c:ser>
          <c:idx val="1"/>
          <c:order val="1"/>
          <c:tx>
            <c:strRef>
              <c:f>Sheet1!$C$1</c:f>
              <c:strCache>
                <c:ptCount val="1"/>
                <c:pt idx="0">
                  <c:v>Historical Estimates</c:v>
                </c:pt>
              </c:strCache>
            </c:strRef>
          </c:tx>
          <c:spPr>
            <a:ln w="38100"/>
          </c:spPr>
          <c:marker>
            <c:symbol val="circle"/>
            <c:size val="9"/>
          </c:marker>
          <c:dPt>
            <c:idx val="5"/>
            <c:bubble3D val="0"/>
            <c:extLst>
              <c:ext xmlns:c16="http://schemas.microsoft.com/office/drawing/2014/chart" uri="{C3380CC4-5D6E-409C-BE32-E72D297353CC}">
                <c16:uniqueId val="{0000000F-4396-4640-A0FD-6851015F7692}"/>
              </c:ext>
            </c:extLst>
          </c:dPt>
          <c:dPt>
            <c:idx val="6"/>
            <c:bubble3D val="0"/>
            <c:extLst>
              <c:ext xmlns:c16="http://schemas.microsoft.com/office/drawing/2014/chart" uri="{C3380CC4-5D6E-409C-BE32-E72D297353CC}">
                <c16:uniqueId val="{00000010-4396-4640-A0FD-6851015F7692}"/>
              </c:ext>
            </c:extLst>
          </c:dPt>
          <c:dPt>
            <c:idx val="7"/>
            <c:bubble3D val="0"/>
            <c:extLst>
              <c:ext xmlns:c16="http://schemas.microsoft.com/office/drawing/2014/chart" uri="{C3380CC4-5D6E-409C-BE32-E72D297353CC}">
                <c16:uniqueId val="{00000011-4396-4640-A0FD-6851015F7692}"/>
              </c:ext>
            </c:extLst>
          </c:dPt>
          <c:dPt>
            <c:idx val="8"/>
            <c:marker>
              <c:symbol val="none"/>
            </c:marker>
            <c:bubble3D val="0"/>
            <c:extLst>
              <c:ext xmlns:c16="http://schemas.microsoft.com/office/drawing/2014/chart" uri="{C3380CC4-5D6E-409C-BE32-E72D297353CC}">
                <c16:uniqueId val="{00000012-4396-4640-A0FD-6851015F7692}"/>
              </c:ext>
            </c:extLst>
          </c:dPt>
          <c:dPt>
            <c:idx val="9"/>
            <c:marker>
              <c:symbol val="none"/>
            </c:marker>
            <c:bubble3D val="0"/>
            <c:extLst>
              <c:ext xmlns:c16="http://schemas.microsoft.com/office/drawing/2014/chart" uri="{C3380CC4-5D6E-409C-BE32-E72D297353CC}">
                <c16:uniqueId val="{00000013-4D4C-44EB-9950-4B9ACCC7825C}"/>
              </c:ext>
            </c:extLst>
          </c:dPt>
          <c:dPt>
            <c:idx val="10"/>
            <c:marker>
              <c:symbol val="none"/>
            </c:marker>
            <c:bubble3D val="0"/>
            <c:extLst>
              <c:ext xmlns:c16="http://schemas.microsoft.com/office/drawing/2014/chart" uri="{C3380CC4-5D6E-409C-BE32-E72D297353CC}">
                <c16:uniqueId val="{00000014-4D4C-44EB-9950-4B9ACCC7825C}"/>
              </c:ext>
            </c:extLst>
          </c:dPt>
          <c:dPt>
            <c:idx val="11"/>
            <c:marker>
              <c:symbol val="none"/>
            </c:marker>
            <c:bubble3D val="0"/>
            <c:extLst>
              <c:ext xmlns:c16="http://schemas.microsoft.com/office/drawing/2014/chart" uri="{C3380CC4-5D6E-409C-BE32-E72D297353CC}">
                <c16:uniqueId val="{00000014-075B-42D8-9ED3-77073C72430E}"/>
              </c:ext>
            </c:extLst>
          </c:dPt>
          <c:dLbls>
            <c:dLbl>
              <c:idx val="8"/>
              <c:delete val="1"/>
              <c:extLst>
                <c:ext xmlns:c15="http://schemas.microsoft.com/office/drawing/2012/chart" uri="{CE6537A1-D6FC-4f65-9D91-7224C49458BB}"/>
                <c:ext xmlns:c16="http://schemas.microsoft.com/office/drawing/2014/chart" uri="{C3380CC4-5D6E-409C-BE32-E72D297353CC}">
                  <c16:uniqueId val="{00000012-4396-4640-A0FD-6851015F7692}"/>
                </c:ext>
              </c:extLst>
            </c:dLbl>
            <c:dLbl>
              <c:idx val="9"/>
              <c:delete val="1"/>
              <c:extLst>
                <c:ext xmlns:c15="http://schemas.microsoft.com/office/drawing/2012/chart" uri="{CE6537A1-D6FC-4f65-9D91-7224C49458BB}"/>
                <c:ext xmlns:c16="http://schemas.microsoft.com/office/drawing/2014/chart" uri="{C3380CC4-5D6E-409C-BE32-E72D297353CC}">
                  <c16:uniqueId val="{00000013-4D4C-44EB-9950-4B9ACCC7825C}"/>
                </c:ext>
              </c:extLst>
            </c:dLbl>
            <c:dLbl>
              <c:idx val="10"/>
              <c:delete val="1"/>
              <c:extLst>
                <c:ext xmlns:c15="http://schemas.microsoft.com/office/drawing/2012/chart" uri="{CE6537A1-D6FC-4f65-9D91-7224C49458BB}"/>
                <c:ext xmlns:c16="http://schemas.microsoft.com/office/drawing/2014/chart" uri="{C3380CC4-5D6E-409C-BE32-E72D297353CC}">
                  <c16:uniqueId val="{00000014-4D4C-44EB-9950-4B9ACCC7825C}"/>
                </c:ext>
              </c:extLst>
            </c:dLbl>
            <c:dLbl>
              <c:idx val="11"/>
              <c:delete val="1"/>
              <c:extLst>
                <c:ext xmlns:c15="http://schemas.microsoft.com/office/drawing/2012/chart" uri="{CE6537A1-D6FC-4f65-9D91-7224C49458BB}"/>
                <c:ext xmlns:c16="http://schemas.microsoft.com/office/drawing/2014/chart" uri="{C3380CC4-5D6E-409C-BE32-E72D297353CC}">
                  <c16:uniqueId val="{00000014-075B-42D8-9ED3-77073C72430E}"/>
                </c:ext>
              </c:extLst>
            </c:dLbl>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2</c:v>
                </c:pt>
                <c:pt idx="1">
                  <c:v>3</c:v>
                </c:pt>
                <c:pt idx="2">
                  <c:v>4</c:v>
                </c:pt>
                <c:pt idx="3">
                  <c:v>2020-1</c:v>
                </c:pt>
                <c:pt idx="4">
                  <c:v>2</c:v>
                </c:pt>
                <c:pt idx="5">
                  <c:v>3</c:v>
                </c:pt>
                <c:pt idx="6">
                  <c:v>4</c:v>
                </c:pt>
                <c:pt idx="7">
                  <c:v>2021-1</c:v>
                </c:pt>
                <c:pt idx="8">
                  <c:v>2
(p)</c:v>
                </c:pt>
                <c:pt idx="9">
                  <c:v>3
(p)</c:v>
                </c:pt>
                <c:pt idx="10">
                  <c:v>4
(p)</c:v>
                </c:pt>
                <c:pt idx="11">
                  <c:v>2022-1
(p)</c:v>
                </c:pt>
              </c:strCache>
            </c:strRef>
          </c:cat>
          <c:val>
            <c:numRef>
              <c:f>Sheet1!$C$2:$C$13</c:f>
              <c:numCache>
                <c:formatCode>0.0%</c:formatCode>
                <c:ptCount val="12"/>
                <c:pt idx="0">
                  <c:v>6.3484301989205294E-2</c:v>
                </c:pt>
                <c:pt idx="1">
                  <c:v>3.3905871831672929E-2</c:v>
                </c:pt>
                <c:pt idx="2">
                  <c:v>1.0839574271924723E-2</c:v>
                </c:pt>
                <c:pt idx="3">
                  <c:v>3.0475912347814438E-2</c:v>
                </c:pt>
                <c:pt idx="4">
                  <c:v>1.9334407825715383E-2</c:v>
                </c:pt>
                <c:pt idx="5">
                  <c:v>1.6932059488366402E-2</c:v>
                </c:pt>
                <c:pt idx="6">
                  <c:v>3.0080338610180446E-2</c:v>
                </c:pt>
                <c:pt idx="7">
                  <c:v>5.4527603005735337E-2</c:v>
                </c:pt>
                <c:pt idx="8">
                  <c:v>5.4316250522008058E-2</c:v>
                </c:pt>
                <c:pt idx="9">
                  <c:v>4.7266767976686386E-2</c:v>
                </c:pt>
                <c:pt idx="10">
                  <c:v>4.0217285431364713E-2</c:v>
                </c:pt>
                <c:pt idx="11">
                  <c:v>4.8488331203156321E-2</c:v>
                </c:pt>
              </c:numCache>
            </c:numRef>
          </c:val>
          <c:smooth val="1"/>
          <c:extLst>
            <c:ext xmlns:c16="http://schemas.microsoft.com/office/drawing/2014/chart" uri="{C3380CC4-5D6E-409C-BE32-E72D297353CC}">
              <c16:uniqueId val="{00000001-A13C-4E5E-B5F3-031966C02762}"/>
            </c:ext>
          </c:extLst>
        </c:ser>
        <c:ser>
          <c:idx val="2"/>
          <c:order val="2"/>
          <c:tx>
            <c:strRef>
              <c:f>Sheet1!$D$1</c:f>
              <c:strCache>
                <c:ptCount val="1"/>
                <c:pt idx="0">
                  <c:v>LIRA Projections</c:v>
                </c:pt>
              </c:strCache>
            </c:strRef>
          </c:tx>
          <c:spPr>
            <a:ln w="38100">
              <a:solidFill>
                <a:srgbClr val="C14D00"/>
              </a:solidFill>
            </a:ln>
          </c:spPr>
          <c:marker>
            <c:symbol val="triangle"/>
            <c:size val="8"/>
            <c:spPr>
              <a:solidFill>
                <a:srgbClr val="C14D00"/>
              </a:solidFill>
              <a:ln>
                <a:solidFill>
                  <a:srgbClr val="C14D00"/>
                </a:solidFill>
              </a:ln>
            </c:spPr>
          </c:marker>
          <c:dPt>
            <c:idx val="0"/>
            <c:marker>
              <c:symbol val="none"/>
            </c:marker>
            <c:bubble3D val="0"/>
            <c:extLst>
              <c:ext xmlns:c16="http://schemas.microsoft.com/office/drawing/2014/chart" uri="{C3380CC4-5D6E-409C-BE32-E72D297353CC}">
                <c16:uniqueId val="{0000001F-0A6C-450F-B0F6-A70C5E2483FC}"/>
              </c:ext>
            </c:extLst>
          </c:dPt>
          <c:dPt>
            <c:idx val="1"/>
            <c:marker>
              <c:symbol val="none"/>
            </c:marker>
            <c:bubble3D val="0"/>
            <c:extLst>
              <c:ext xmlns:c16="http://schemas.microsoft.com/office/drawing/2014/chart" uri="{C3380CC4-5D6E-409C-BE32-E72D297353CC}">
                <c16:uniqueId val="{00000020-0A6C-450F-B0F6-A70C5E2483FC}"/>
              </c:ext>
            </c:extLst>
          </c:dPt>
          <c:dPt>
            <c:idx val="2"/>
            <c:marker>
              <c:symbol val="none"/>
            </c:marker>
            <c:bubble3D val="0"/>
            <c:extLst>
              <c:ext xmlns:c16="http://schemas.microsoft.com/office/drawing/2014/chart" uri="{C3380CC4-5D6E-409C-BE32-E72D297353CC}">
                <c16:uniqueId val="{00000021-0A6C-450F-B0F6-A70C5E2483FC}"/>
              </c:ext>
            </c:extLst>
          </c:dPt>
          <c:dPt>
            <c:idx val="3"/>
            <c:marker>
              <c:symbol val="none"/>
            </c:marker>
            <c:bubble3D val="0"/>
            <c:extLst>
              <c:ext xmlns:c16="http://schemas.microsoft.com/office/drawing/2014/chart" uri="{C3380CC4-5D6E-409C-BE32-E72D297353CC}">
                <c16:uniqueId val="{0000000F-4D4C-44EB-9950-4B9ACCC7825C}"/>
              </c:ext>
            </c:extLst>
          </c:dPt>
          <c:dPt>
            <c:idx val="4"/>
            <c:marker>
              <c:symbol val="none"/>
            </c:marker>
            <c:bubble3D val="0"/>
            <c:extLst>
              <c:ext xmlns:c16="http://schemas.microsoft.com/office/drawing/2014/chart" uri="{C3380CC4-5D6E-409C-BE32-E72D297353CC}">
                <c16:uniqueId val="{0000000E-4D4C-44EB-9950-4B9ACCC7825C}"/>
              </c:ext>
            </c:extLst>
          </c:dPt>
          <c:dPt>
            <c:idx val="5"/>
            <c:marker>
              <c:symbol val="none"/>
            </c:marker>
            <c:bubble3D val="0"/>
            <c:extLst>
              <c:ext xmlns:c16="http://schemas.microsoft.com/office/drawing/2014/chart" uri="{C3380CC4-5D6E-409C-BE32-E72D297353CC}">
                <c16:uniqueId val="{0000000D-4D4C-44EB-9950-4B9ACCC7825C}"/>
              </c:ext>
            </c:extLst>
          </c:dPt>
          <c:dPt>
            <c:idx val="6"/>
            <c:marker>
              <c:symbol val="none"/>
            </c:marker>
            <c:bubble3D val="0"/>
            <c:extLst>
              <c:ext xmlns:c16="http://schemas.microsoft.com/office/drawing/2014/chart" uri="{C3380CC4-5D6E-409C-BE32-E72D297353CC}">
                <c16:uniqueId val="{0000000C-4D4C-44EB-9950-4B9ACCC7825C}"/>
              </c:ext>
            </c:extLst>
          </c:dPt>
          <c:dPt>
            <c:idx val="7"/>
            <c:marker>
              <c:symbol val="none"/>
            </c:marker>
            <c:bubble3D val="0"/>
            <c:extLst>
              <c:ext xmlns:c16="http://schemas.microsoft.com/office/drawing/2014/chart" uri="{C3380CC4-5D6E-409C-BE32-E72D297353CC}">
                <c16:uniqueId val="{0000001C-075B-42D8-9ED3-77073C72430E}"/>
              </c:ext>
            </c:extLst>
          </c:dPt>
          <c:dLbls>
            <c:dLbl>
              <c:idx val="0"/>
              <c:delete val="1"/>
              <c:extLst>
                <c:ext xmlns:c15="http://schemas.microsoft.com/office/drawing/2012/chart" uri="{CE6537A1-D6FC-4f65-9D91-7224C49458BB}"/>
                <c:ext xmlns:c16="http://schemas.microsoft.com/office/drawing/2014/chart" uri="{C3380CC4-5D6E-409C-BE32-E72D297353CC}">
                  <c16:uniqueId val="{0000001F-0A6C-450F-B0F6-A70C5E2483FC}"/>
                </c:ext>
              </c:extLst>
            </c:dLbl>
            <c:dLbl>
              <c:idx val="1"/>
              <c:delete val="1"/>
              <c:extLst>
                <c:ext xmlns:c15="http://schemas.microsoft.com/office/drawing/2012/chart" uri="{CE6537A1-D6FC-4f65-9D91-7224C49458BB}"/>
                <c:ext xmlns:c16="http://schemas.microsoft.com/office/drawing/2014/chart" uri="{C3380CC4-5D6E-409C-BE32-E72D297353CC}">
                  <c16:uniqueId val="{00000020-0A6C-450F-B0F6-A70C5E2483FC}"/>
                </c:ext>
              </c:extLst>
            </c:dLbl>
            <c:dLbl>
              <c:idx val="2"/>
              <c:delete val="1"/>
              <c:extLst>
                <c:ext xmlns:c15="http://schemas.microsoft.com/office/drawing/2012/chart" uri="{CE6537A1-D6FC-4f65-9D91-7224C49458BB}"/>
                <c:ext xmlns:c16="http://schemas.microsoft.com/office/drawing/2014/chart" uri="{C3380CC4-5D6E-409C-BE32-E72D297353CC}">
                  <c16:uniqueId val="{00000021-0A6C-450F-B0F6-A70C5E2483FC}"/>
                </c:ext>
              </c:extLst>
            </c:dLbl>
            <c:dLbl>
              <c:idx val="3"/>
              <c:delete val="1"/>
              <c:extLst>
                <c:ext xmlns:c15="http://schemas.microsoft.com/office/drawing/2012/chart" uri="{CE6537A1-D6FC-4f65-9D91-7224C49458BB}"/>
                <c:ext xmlns:c16="http://schemas.microsoft.com/office/drawing/2014/chart" uri="{C3380CC4-5D6E-409C-BE32-E72D297353CC}">
                  <c16:uniqueId val="{0000000F-4D4C-44EB-9950-4B9ACCC7825C}"/>
                </c:ext>
              </c:extLst>
            </c:dLbl>
            <c:dLbl>
              <c:idx val="4"/>
              <c:delete val="1"/>
              <c:extLst>
                <c:ext xmlns:c15="http://schemas.microsoft.com/office/drawing/2012/chart" uri="{CE6537A1-D6FC-4f65-9D91-7224C49458BB}"/>
                <c:ext xmlns:c16="http://schemas.microsoft.com/office/drawing/2014/chart" uri="{C3380CC4-5D6E-409C-BE32-E72D297353CC}">
                  <c16:uniqueId val="{0000000E-4D4C-44EB-9950-4B9ACCC7825C}"/>
                </c:ext>
              </c:extLst>
            </c:dLbl>
            <c:dLbl>
              <c:idx val="5"/>
              <c:delete val="1"/>
              <c:extLst>
                <c:ext xmlns:c15="http://schemas.microsoft.com/office/drawing/2012/chart" uri="{CE6537A1-D6FC-4f65-9D91-7224C49458BB}"/>
                <c:ext xmlns:c16="http://schemas.microsoft.com/office/drawing/2014/chart" uri="{C3380CC4-5D6E-409C-BE32-E72D297353CC}">
                  <c16:uniqueId val="{0000000D-4D4C-44EB-9950-4B9ACCC7825C}"/>
                </c:ext>
              </c:extLst>
            </c:dLbl>
            <c:dLbl>
              <c:idx val="6"/>
              <c:delete val="1"/>
              <c:extLst>
                <c:ext xmlns:c15="http://schemas.microsoft.com/office/drawing/2012/chart" uri="{CE6537A1-D6FC-4f65-9D91-7224C49458BB}"/>
                <c:ext xmlns:c16="http://schemas.microsoft.com/office/drawing/2014/chart" uri="{C3380CC4-5D6E-409C-BE32-E72D297353CC}">
                  <c16:uniqueId val="{0000000C-4D4C-44EB-9950-4B9ACCC7825C}"/>
                </c:ext>
              </c:extLst>
            </c:dLbl>
            <c:dLbl>
              <c:idx val="7"/>
              <c:delete val="1"/>
              <c:extLst>
                <c:ext xmlns:c15="http://schemas.microsoft.com/office/drawing/2012/chart" uri="{CE6537A1-D6FC-4f65-9D91-7224C49458BB}"/>
                <c:ext xmlns:c16="http://schemas.microsoft.com/office/drawing/2014/chart" uri="{C3380CC4-5D6E-409C-BE32-E72D297353CC}">
                  <c16:uniqueId val="{0000001C-075B-42D8-9ED3-77073C72430E}"/>
                </c:ext>
              </c:extLst>
            </c:dLbl>
            <c:dLbl>
              <c:idx val="10"/>
              <c:spPr>
                <a:noFill/>
                <a:ln>
                  <a:noFill/>
                </a:ln>
                <a:effectLst/>
              </c:spPr>
              <c:txPr>
                <a:bodyPr wrap="square" lIns="38100" tIns="19050" rIns="38100" bIns="19050" anchor="ctr" anchorCtr="0">
                  <a:spAutoFit/>
                </a:bodyPr>
                <a:lstStyle/>
                <a:p>
                  <a:pPr algn="ctr">
                    <a:defRPr lang="en-US" sz="1400" b="0" i="0" u="none" strike="noStrike" kern="1200" baseline="0">
                      <a:solidFill>
                        <a:schemeClr val="tx1">
                          <a:lumMod val="50000"/>
                        </a:schemeClr>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1D-075B-42D8-9ED3-77073C72430E}"/>
                </c:ext>
              </c:extLst>
            </c:dLbl>
            <c:spPr>
              <a:no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2</c:v>
                </c:pt>
                <c:pt idx="1">
                  <c:v>3</c:v>
                </c:pt>
                <c:pt idx="2">
                  <c:v>4</c:v>
                </c:pt>
                <c:pt idx="3">
                  <c:v>2020-1</c:v>
                </c:pt>
                <c:pt idx="4">
                  <c:v>2</c:v>
                </c:pt>
                <c:pt idx="5">
                  <c:v>3</c:v>
                </c:pt>
                <c:pt idx="6">
                  <c:v>4</c:v>
                </c:pt>
                <c:pt idx="7">
                  <c:v>2021-1</c:v>
                </c:pt>
                <c:pt idx="8">
                  <c:v>2
(p)</c:v>
                </c:pt>
                <c:pt idx="9">
                  <c:v>3
(p)</c:v>
                </c:pt>
                <c:pt idx="10">
                  <c:v>4
(p)</c:v>
                </c:pt>
                <c:pt idx="11">
                  <c:v>2022-1
(p)</c:v>
                </c:pt>
              </c:strCache>
            </c:strRef>
          </c:cat>
          <c:val>
            <c:numRef>
              <c:f>Sheet1!$D$2:$D$13</c:f>
              <c:numCache>
                <c:formatCode>0.0%</c:formatCode>
                <c:ptCount val="12"/>
                <c:pt idx="0">
                  <c:v>6.3484301989205294E-2</c:v>
                </c:pt>
                <c:pt idx="1">
                  <c:v>3.3905871831672929E-2</c:v>
                </c:pt>
                <c:pt idx="2">
                  <c:v>1.0839574271924723E-2</c:v>
                </c:pt>
                <c:pt idx="3">
                  <c:v>3.0475912347814438E-2</c:v>
                </c:pt>
                <c:pt idx="4">
                  <c:v>1.9334407825715383E-2</c:v>
                </c:pt>
                <c:pt idx="5">
                  <c:v>1.6932059488366402E-2</c:v>
                </c:pt>
                <c:pt idx="6">
                  <c:v>3.0080338610180446E-2</c:v>
                </c:pt>
                <c:pt idx="7">
                  <c:v>5.4527603005735337E-2</c:v>
                </c:pt>
                <c:pt idx="8">
                  <c:v>5.4316250522008058E-2</c:v>
                </c:pt>
                <c:pt idx="9">
                  <c:v>4.7266767976686386E-2</c:v>
                </c:pt>
                <c:pt idx="10">
                  <c:v>4.0217285431364713E-2</c:v>
                </c:pt>
                <c:pt idx="11">
                  <c:v>4.8488331203156321E-2</c:v>
                </c:pt>
              </c:numCache>
            </c:numRef>
          </c:val>
          <c:smooth val="1"/>
          <c:extLst>
            <c:ext xmlns:c16="http://schemas.microsoft.com/office/drawing/2014/chart" uri="{C3380CC4-5D6E-409C-BE32-E72D297353CC}">
              <c16:uniqueId val="{00000000-780F-4FE3-AFF6-52DB6F4D6D9C}"/>
            </c:ext>
          </c:extLst>
        </c:ser>
        <c:dLbls>
          <c:showLegendKey val="0"/>
          <c:showVal val="0"/>
          <c:showCatName val="0"/>
          <c:showSerName val="0"/>
          <c:showPercent val="0"/>
          <c:showBubbleSize val="0"/>
        </c:dLbls>
        <c:marker val="1"/>
        <c:smooth val="0"/>
        <c:axId val="-2059034896"/>
        <c:axId val="-2058996624"/>
      </c:lineChart>
      <c:catAx>
        <c:axId val="-2059001504"/>
        <c:scaling>
          <c:orientation val="minMax"/>
        </c:scaling>
        <c:delete val="0"/>
        <c:axPos val="b"/>
        <c:numFmt formatCode="General" sourceLinked="0"/>
        <c:majorTickMark val="out"/>
        <c:minorTickMark val="none"/>
        <c:tickLblPos val="low"/>
        <c:spPr>
          <a:ln>
            <a:solidFill>
              <a:schemeClr val="bg1">
                <a:lumMod val="65000"/>
              </a:schemeClr>
            </a:solidFill>
          </a:ln>
        </c:spPr>
        <c:txPr>
          <a:bodyPr/>
          <a:lstStyle/>
          <a:p>
            <a:pPr>
              <a:defRPr sz="1400" b="0" baseline="0">
                <a:solidFill>
                  <a:schemeClr val="tx1">
                    <a:lumMod val="50000"/>
                  </a:schemeClr>
                </a:solidFill>
              </a:defRPr>
            </a:pPr>
            <a:endParaRPr lang="en-US"/>
          </a:p>
        </c:txPr>
        <c:crossAx val="-2058999456"/>
        <c:crosses val="autoZero"/>
        <c:auto val="0"/>
        <c:lblAlgn val="ctr"/>
        <c:lblOffset val="100"/>
        <c:noMultiLvlLbl val="0"/>
      </c:catAx>
      <c:valAx>
        <c:axId val="-2058999456"/>
        <c:scaling>
          <c:orientation val="minMax"/>
          <c:max val="450"/>
          <c:min val="200"/>
        </c:scaling>
        <c:delete val="0"/>
        <c:axPos val="l"/>
        <c:numFmt formatCode="&quot;$&quot;#,##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01504"/>
        <c:crosses val="autoZero"/>
        <c:crossBetween val="between"/>
      </c:valAx>
      <c:valAx>
        <c:axId val="-2058996624"/>
        <c:scaling>
          <c:orientation val="minMax"/>
          <c:min val="-0.1"/>
        </c:scaling>
        <c:delete val="0"/>
        <c:axPos val="r"/>
        <c:numFmt formatCode="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34896"/>
        <c:crosses val="max"/>
        <c:crossBetween val="between"/>
        <c:majorUnit val="5.000000000000001E-2"/>
      </c:valAx>
      <c:catAx>
        <c:axId val="-2059034896"/>
        <c:scaling>
          <c:orientation val="minMax"/>
        </c:scaling>
        <c:delete val="1"/>
        <c:axPos val="b"/>
        <c:numFmt formatCode="General" sourceLinked="1"/>
        <c:majorTickMark val="out"/>
        <c:minorTickMark val="none"/>
        <c:tickLblPos val="nextTo"/>
        <c:crossAx val="-2058996624"/>
        <c:crosses val="autoZero"/>
        <c:auto val="1"/>
        <c:lblAlgn val="ctr"/>
        <c:lblOffset val="100"/>
        <c:noMultiLvlLbl val="0"/>
      </c:catAx>
    </c:plotArea>
    <c:legend>
      <c:legendPos val="b"/>
      <c:legendEntry>
        <c:idx val="0"/>
        <c:delete val="1"/>
      </c:legendEntry>
      <c:layout>
        <c:manualLayout>
          <c:xMode val="edge"/>
          <c:yMode val="edge"/>
          <c:x val="2.1221412654189573E-2"/>
          <c:y val="0.94174611055758717"/>
          <c:w val="0.43621018413049728"/>
          <c:h val="5.5445141862520635E-2"/>
        </c:manualLayout>
      </c:layout>
      <c:overlay val="0"/>
      <c:txPr>
        <a:bodyPr/>
        <a:lstStyle/>
        <a:p>
          <a:pPr>
            <a:defRPr sz="1400">
              <a:solidFill>
                <a:schemeClr val="tx1">
                  <a:lumMod val="50000"/>
                </a:schemeClr>
              </a:solidFill>
            </a:defRPr>
          </a:pPr>
          <a:endParaRPr lang="en-US"/>
        </a:p>
      </c:txPr>
    </c:legend>
    <c:plotVisOnly val="1"/>
    <c:dispBlanksAs val="gap"/>
    <c:showDLblsOverMax val="0"/>
  </c:chart>
  <c:txPr>
    <a:bodyPr/>
    <a:lstStyle/>
    <a:p>
      <a:pPr>
        <a:defRPr sz="1800"/>
      </a:pPr>
      <a:endParaRPr lang="en-US"/>
    </a:p>
  </c:txPr>
  <c:externalData r:id="rId2">
    <c:autoUpdate val="0"/>
  </c:externalData>
  <c:userShapes r:id="rId3"/>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600">
                <a:solidFill>
                  <a:schemeClr val="tx1">
                    <a:lumMod val="50000"/>
                  </a:schemeClr>
                </a:solidFill>
              </a:defRPr>
            </a:pPr>
            <a:r>
              <a:rPr lang="en-US" sz="1600" b="1" i="0" baseline="0">
                <a:effectLst/>
              </a:rPr>
              <a:t>Homeowner Improvements &amp; Repairs</a:t>
            </a:r>
            <a:endParaRPr lang="en-US" sz="1600" b="1">
              <a:effectLst/>
            </a:endParaRPr>
          </a:p>
          <a:p>
            <a:pPr algn="l">
              <a:defRPr sz="1600">
                <a:solidFill>
                  <a:schemeClr val="tx1">
                    <a:lumMod val="50000"/>
                  </a:schemeClr>
                </a:solidFill>
              </a:defRPr>
            </a:pPr>
            <a:r>
              <a:rPr lang="en-US" sz="1600" b="1" i="0" baseline="0">
                <a:effectLst/>
              </a:rPr>
              <a:t>Four-Quarter Moving Totals</a:t>
            </a:r>
            <a:endParaRPr lang="en-US" sz="1600" b="1">
              <a:effectLst/>
            </a:endParaRPr>
          </a:p>
          <a:p>
            <a:pPr algn="l">
              <a:defRPr sz="1600">
                <a:solidFill>
                  <a:schemeClr val="tx1">
                    <a:lumMod val="50000"/>
                  </a:schemeClr>
                </a:solidFill>
              </a:defRPr>
            </a:pPr>
            <a:r>
              <a:rPr lang="en-US" sz="1600" b="1" i="0" baseline="0">
                <a:effectLst/>
              </a:rPr>
              <a:t>Billions</a:t>
            </a:r>
            <a:endParaRPr lang="en-US" sz="1600" b="1"/>
          </a:p>
        </c:rich>
      </c:tx>
      <c:layout>
        <c:manualLayout>
          <c:xMode val="edge"/>
          <c:yMode val="edge"/>
          <c:x val="7.4608406587112382E-3"/>
          <c:y val="1.6825177354371133E-2"/>
        </c:manualLayout>
      </c:layout>
      <c:overlay val="0"/>
    </c:title>
    <c:autoTitleDeleted val="0"/>
    <c:plotArea>
      <c:layout>
        <c:manualLayout>
          <c:layoutTarget val="inner"/>
          <c:xMode val="edge"/>
          <c:yMode val="edge"/>
          <c:x val="5.9395367234324918E-2"/>
          <c:y val="0.2328669425957029"/>
          <c:w val="0.87716786156602777"/>
          <c:h val="0.56106195845400819"/>
        </c:manualLayout>
      </c:layout>
      <c:barChart>
        <c:barDir val="col"/>
        <c:grouping val="clustered"/>
        <c:varyColors val="0"/>
        <c:ser>
          <c:idx val="0"/>
          <c:order val="0"/>
          <c:tx>
            <c:strRef>
              <c:f>Sheet1!$B$1</c:f>
              <c:strCache>
                <c:ptCount val="1"/>
                <c:pt idx="0">
                  <c:v>JCHS1</c:v>
                </c:pt>
              </c:strCache>
            </c:strRef>
          </c:tx>
          <c:spPr>
            <a:solidFill>
              <a:schemeClr val="accent3"/>
            </a:solidFill>
          </c:spPr>
          <c:invertIfNegative val="0"/>
          <c:dPt>
            <c:idx val="5"/>
            <c:invertIfNegative val="0"/>
            <c:bubble3D val="0"/>
            <c:spPr>
              <a:solidFill>
                <a:srgbClr val="508DA6"/>
              </a:solidFill>
            </c:spPr>
            <c:extLst>
              <c:ext xmlns:c16="http://schemas.microsoft.com/office/drawing/2014/chart" uri="{C3380CC4-5D6E-409C-BE32-E72D297353CC}">
                <c16:uniqueId val="{00000003-4396-4640-A0FD-6851015F7692}"/>
              </c:ext>
            </c:extLst>
          </c:dPt>
          <c:dPt>
            <c:idx val="6"/>
            <c:invertIfNegative val="0"/>
            <c:bubble3D val="0"/>
            <c:spPr>
              <a:solidFill>
                <a:srgbClr val="508DA6"/>
              </a:solidFill>
            </c:spPr>
            <c:extLst>
              <c:ext xmlns:c16="http://schemas.microsoft.com/office/drawing/2014/chart" uri="{C3380CC4-5D6E-409C-BE32-E72D297353CC}">
                <c16:uniqueId val="{00000005-4396-4640-A0FD-6851015F7692}"/>
              </c:ext>
            </c:extLst>
          </c:dPt>
          <c:dPt>
            <c:idx val="7"/>
            <c:invertIfNegative val="0"/>
            <c:bubble3D val="0"/>
            <c:spPr>
              <a:solidFill>
                <a:srgbClr val="508DA6"/>
              </a:solidFill>
            </c:spPr>
            <c:extLst>
              <c:ext xmlns:c16="http://schemas.microsoft.com/office/drawing/2014/chart" uri="{C3380CC4-5D6E-409C-BE32-E72D297353CC}">
                <c16:uniqueId val="{00000007-4396-4640-A0FD-6851015F7692}"/>
              </c:ext>
            </c:extLst>
          </c:dPt>
          <c:dPt>
            <c:idx val="8"/>
            <c:invertIfNegative val="0"/>
            <c:bubble3D val="0"/>
            <c:spPr>
              <a:solidFill>
                <a:srgbClr val="508DA6"/>
              </a:solidFill>
            </c:spPr>
            <c:extLst>
              <c:ext xmlns:c16="http://schemas.microsoft.com/office/drawing/2014/chart" uri="{C3380CC4-5D6E-409C-BE32-E72D297353CC}">
                <c16:uniqueId val="{00000009-4396-4640-A0FD-6851015F7692}"/>
              </c:ext>
            </c:extLst>
          </c:dPt>
          <c:dPt>
            <c:idx val="9"/>
            <c:invertIfNegative val="0"/>
            <c:bubble3D val="0"/>
            <c:spPr>
              <a:solidFill>
                <a:srgbClr val="508DA6">
                  <a:lumMod val="60000"/>
                  <a:lumOff val="40000"/>
                </a:srgbClr>
              </a:solidFill>
            </c:spPr>
            <c:extLst>
              <c:ext xmlns:c16="http://schemas.microsoft.com/office/drawing/2014/chart" uri="{C3380CC4-5D6E-409C-BE32-E72D297353CC}">
                <c16:uniqueId val="{00000006-4D4C-44EB-9950-4B9ACCC7825C}"/>
              </c:ext>
            </c:extLst>
          </c:dPt>
          <c:dPt>
            <c:idx val="10"/>
            <c:invertIfNegative val="0"/>
            <c:bubble3D val="0"/>
            <c:spPr>
              <a:solidFill>
                <a:srgbClr val="508DA6">
                  <a:lumMod val="60000"/>
                  <a:lumOff val="40000"/>
                </a:srgbClr>
              </a:solidFill>
            </c:spPr>
            <c:extLst>
              <c:ext xmlns:c16="http://schemas.microsoft.com/office/drawing/2014/chart" uri="{C3380CC4-5D6E-409C-BE32-E72D297353CC}">
                <c16:uniqueId val="{00000007-4D4C-44EB-9950-4B9ACCC7825C}"/>
              </c:ext>
            </c:extLst>
          </c:dPt>
          <c:dPt>
            <c:idx val="11"/>
            <c:invertIfNegative val="0"/>
            <c:bubble3D val="0"/>
            <c:spPr>
              <a:solidFill>
                <a:srgbClr val="508DA6">
                  <a:lumMod val="60000"/>
                  <a:lumOff val="40000"/>
                </a:srgbClr>
              </a:solidFill>
            </c:spPr>
            <c:extLst>
              <c:ext xmlns:c16="http://schemas.microsoft.com/office/drawing/2014/chart" uri="{C3380CC4-5D6E-409C-BE32-E72D297353CC}">
                <c16:uniqueId val="{0000000D-075B-42D8-9ED3-77073C72430E}"/>
              </c:ext>
            </c:extLst>
          </c:dPt>
          <c:dPt>
            <c:idx val="12"/>
            <c:invertIfNegative val="0"/>
            <c:bubble3D val="0"/>
            <c:spPr>
              <a:solidFill>
                <a:srgbClr val="508DA6">
                  <a:lumMod val="60000"/>
                  <a:lumOff val="40000"/>
                </a:srgbClr>
              </a:solidFill>
            </c:spPr>
            <c:extLst>
              <c:ext xmlns:c16="http://schemas.microsoft.com/office/drawing/2014/chart" uri="{C3380CC4-5D6E-409C-BE32-E72D297353CC}">
                <c16:uniqueId val="{0000001E-5D3C-4489-B47A-ECA4336326E9}"/>
              </c:ext>
            </c:extLst>
          </c:dPt>
          <c:dLbls>
            <c:numFmt formatCode="#,##0" sourceLinked="0"/>
            <c:spPr>
              <a:noFill/>
              <a:ln>
                <a:noFill/>
              </a:ln>
              <a:effectLst/>
            </c:spPr>
            <c:txPr>
              <a:bodyPr/>
              <a:lstStyle/>
              <a:p>
                <a:pPr>
                  <a:defRPr sz="1400" b="0">
                    <a:solidFill>
                      <a:schemeClr val="tx1">
                        <a:lumMod val="50000"/>
                      </a:schemeClr>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2</c:v>
                </c:pt>
                <c:pt idx="1">
                  <c:v>3</c:v>
                </c:pt>
                <c:pt idx="2">
                  <c:v>4</c:v>
                </c:pt>
                <c:pt idx="3">
                  <c:v>2020-1</c:v>
                </c:pt>
                <c:pt idx="4">
                  <c:v>2</c:v>
                </c:pt>
                <c:pt idx="5">
                  <c:v>3</c:v>
                </c:pt>
                <c:pt idx="6">
                  <c:v>4</c:v>
                </c:pt>
                <c:pt idx="7">
                  <c:v>2021-1</c:v>
                </c:pt>
                <c:pt idx="8">
                  <c:v>2</c:v>
                </c:pt>
                <c:pt idx="9">
                  <c:v>3
(p)</c:v>
                </c:pt>
                <c:pt idx="10">
                  <c:v>4
(p)</c:v>
                </c:pt>
                <c:pt idx="11">
                  <c:v>2022-1
(p)</c:v>
                </c:pt>
                <c:pt idx="12">
                  <c:v>2
(p)</c:v>
                </c:pt>
              </c:strCache>
            </c:strRef>
          </c:cat>
          <c:val>
            <c:numRef>
              <c:f>Sheet1!$B$2:$B$14</c:f>
              <c:numCache>
                <c:formatCode>"$"#,##0.0</c:formatCode>
                <c:ptCount val="13"/>
                <c:pt idx="0">
                  <c:v>325.53219925654759</c:v>
                </c:pt>
                <c:pt idx="1">
                  <c:v>326.56018031060148</c:v>
                </c:pt>
                <c:pt idx="2">
                  <c:v>327.40295636123295</c:v>
                </c:pt>
                <c:pt idx="3">
                  <c:v>334.77121755922656</c:v>
                </c:pt>
                <c:pt idx="4">
                  <c:v>331.66000649846779</c:v>
                </c:pt>
                <c:pt idx="5">
                  <c:v>331.98730801140249</c:v>
                </c:pt>
                <c:pt idx="6">
                  <c:v>337.12852221822385</c:v>
                </c:pt>
                <c:pt idx="7">
                  <c:v>350.90718483103467</c:v>
                </c:pt>
                <c:pt idx="8">
                  <c:v>351.93529796325026</c:v>
                </c:pt>
                <c:pt idx="9">
                  <c:v>360.11679233658504</c:v>
                </c:pt>
                <c:pt idx="10">
                  <c:v>362.67005425500162</c:v>
                </c:pt>
                <c:pt idx="11">
                  <c:v>374.34547018492771</c:v>
                </c:pt>
                <c:pt idx="12">
                  <c:v>382.35550161206504</c:v>
                </c:pt>
              </c:numCache>
            </c:numRef>
          </c:val>
          <c:extLst>
            <c:ext xmlns:c16="http://schemas.microsoft.com/office/drawing/2014/chart" uri="{C3380CC4-5D6E-409C-BE32-E72D297353CC}">
              <c16:uniqueId val="{00000000-A13C-4E5E-B5F3-031966C02762}"/>
            </c:ext>
          </c:extLst>
        </c:ser>
        <c:dLbls>
          <c:showLegendKey val="0"/>
          <c:showVal val="0"/>
          <c:showCatName val="0"/>
          <c:showSerName val="0"/>
          <c:showPercent val="0"/>
          <c:showBubbleSize val="0"/>
        </c:dLbls>
        <c:gapWidth val="100"/>
        <c:axId val="-2059001504"/>
        <c:axId val="-2058999456"/>
      </c:barChart>
      <c:lineChart>
        <c:grouping val="standard"/>
        <c:varyColors val="0"/>
        <c:ser>
          <c:idx val="1"/>
          <c:order val="1"/>
          <c:tx>
            <c:strRef>
              <c:f>Sheet1!$C$1</c:f>
              <c:strCache>
                <c:ptCount val="1"/>
                <c:pt idx="0">
                  <c:v>Historical Estimates</c:v>
                </c:pt>
              </c:strCache>
            </c:strRef>
          </c:tx>
          <c:spPr>
            <a:ln w="38100"/>
          </c:spPr>
          <c:marker>
            <c:symbol val="circle"/>
            <c:size val="9"/>
          </c:marker>
          <c:dPt>
            <c:idx val="5"/>
            <c:bubble3D val="0"/>
            <c:extLst>
              <c:ext xmlns:c16="http://schemas.microsoft.com/office/drawing/2014/chart" uri="{C3380CC4-5D6E-409C-BE32-E72D297353CC}">
                <c16:uniqueId val="{0000000F-4396-4640-A0FD-6851015F7692}"/>
              </c:ext>
            </c:extLst>
          </c:dPt>
          <c:dPt>
            <c:idx val="6"/>
            <c:bubble3D val="0"/>
            <c:extLst>
              <c:ext xmlns:c16="http://schemas.microsoft.com/office/drawing/2014/chart" uri="{C3380CC4-5D6E-409C-BE32-E72D297353CC}">
                <c16:uniqueId val="{00000010-4396-4640-A0FD-6851015F7692}"/>
              </c:ext>
            </c:extLst>
          </c:dPt>
          <c:dPt>
            <c:idx val="7"/>
            <c:bubble3D val="0"/>
            <c:extLst>
              <c:ext xmlns:c16="http://schemas.microsoft.com/office/drawing/2014/chart" uri="{C3380CC4-5D6E-409C-BE32-E72D297353CC}">
                <c16:uniqueId val="{00000011-4396-4640-A0FD-6851015F7692}"/>
              </c:ext>
            </c:extLst>
          </c:dPt>
          <c:dPt>
            <c:idx val="8"/>
            <c:bubble3D val="0"/>
            <c:extLst>
              <c:ext xmlns:c16="http://schemas.microsoft.com/office/drawing/2014/chart" uri="{C3380CC4-5D6E-409C-BE32-E72D297353CC}">
                <c16:uniqueId val="{00000012-4396-4640-A0FD-6851015F7692}"/>
              </c:ext>
            </c:extLst>
          </c:dPt>
          <c:dPt>
            <c:idx val="9"/>
            <c:marker>
              <c:symbol val="none"/>
            </c:marker>
            <c:bubble3D val="0"/>
            <c:extLst>
              <c:ext xmlns:c16="http://schemas.microsoft.com/office/drawing/2014/chart" uri="{C3380CC4-5D6E-409C-BE32-E72D297353CC}">
                <c16:uniqueId val="{00000013-4D4C-44EB-9950-4B9ACCC7825C}"/>
              </c:ext>
            </c:extLst>
          </c:dPt>
          <c:dPt>
            <c:idx val="10"/>
            <c:marker>
              <c:symbol val="none"/>
            </c:marker>
            <c:bubble3D val="0"/>
            <c:extLst>
              <c:ext xmlns:c16="http://schemas.microsoft.com/office/drawing/2014/chart" uri="{C3380CC4-5D6E-409C-BE32-E72D297353CC}">
                <c16:uniqueId val="{00000014-4D4C-44EB-9950-4B9ACCC7825C}"/>
              </c:ext>
            </c:extLst>
          </c:dPt>
          <c:dPt>
            <c:idx val="11"/>
            <c:marker>
              <c:symbol val="none"/>
            </c:marker>
            <c:bubble3D val="0"/>
            <c:extLst>
              <c:ext xmlns:c16="http://schemas.microsoft.com/office/drawing/2014/chart" uri="{C3380CC4-5D6E-409C-BE32-E72D297353CC}">
                <c16:uniqueId val="{00000014-075B-42D8-9ED3-77073C72430E}"/>
              </c:ext>
            </c:extLst>
          </c:dPt>
          <c:dPt>
            <c:idx val="12"/>
            <c:marker>
              <c:symbol val="none"/>
            </c:marker>
            <c:bubble3D val="0"/>
            <c:extLst>
              <c:ext xmlns:c16="http://schemas.microsoft.com/office/drawing/2014/chart" uri="{C3380CC4-5D6E-409C-BE32-E72D297353CC}">
                <c16:uniqueId val="{00000020-5D3C-4489-B47A-ECA4336326E9}"/>
              </c:ext>
            </c:extLst>
          </c:dPt>
          <c:dLbls>
            <c:dLbl>
              <c:idx val="9"/>
              <c:delete val="1"/>
              <c:extLst>
                <c:ext xmlns:c15="http://schemas.microsoft.com/office/drawing/2012/chart" uri="{CE6537A1-D6FC-4f65-9D91-7224C49458BB}"/>
                <c:ext xmlns:c16="http://schemas.microsoft.com/office/drawing/2014/chart" uri="{C3380CC4-5D6E-409C-BE32-E72D297353CC}">
                  <c16:uniqueId val="{00000013-4D4C-44EB-9950-4B9ACCC7825C}"/>
                </c:ext>
              </c:extLst>
            </c:dLbl>
            <c:dLbl>
              <c:idx val="10"/>
              <c:delete val="1"/>
              <c:extLst>
                <c:ext xmlns:c15="http://schemas.microsoft.com/office/drawing/2012/chart" uri="{CE6537A1-D6FC-4f65-9D91-7224C49458BB}"/>
                <c:ext xmlns:c16="http://schemas.microsoft.com/office/drawing/2014/chart" uri="{C3380CC4-5D6E-409C-BE32-E72D297353CC}">
                  <c16:uniqueId val="{00000014-4D4C-44EB-9950-4B9ACCC7825C}"/>
                </c:ext>
              </c:extLst>
            </c:dLbl>
            <c:dLbl>
              <c:idx val="11"/>
              <c:delete val="1"/>
              <c:extLst>
                <c:ext xmlns:c15="http://schemas.microsoft.com/office/drawing/2012/chart" uri="{CE6537A1-D6FC-4f65-9D91-7224C49458BB}"/>
                <c:ext xmlns:c16="http://schemas.microsoft.com/office/drawing/2014/chart" uri="{C3380CC4-5D6E-409C-BE32-E72D297353CC}">
                  <c16:uniqueId val="{00000014-075B-42D8-9ED3-77073C72430E}"/>
                </c:ext>
              </c:extLst>
            </c:dLbl>
            <c:dLbl>
              <c:idx val="12"/>
              <c:delete val="1"/>
              <c:extLst>
                <c:ext xmlns:c15="http://schemas.microsoft.com/office/drawing/2012/chart" uri="{CE6537A1-D6FC-4f65-9D91-7224C49458BB}"/>
                <c:ext xmlns:c16="http://schemas.microsoft.com/office/drawing/2014/chart" uri="{C3380CC4-5D6E-409C-BE32-E72D297353CC}">
                  <c16:uniqueId val="{00000020-5D3C-4489-B47A-ECA4336326E9}"/>
                </c:ext>
              </c:extLst>
            </c:dLbl>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2</c:v>
                </c:pt>
                <c:pt idx="1">
                  <c:v>3</c:v>
                </c:pt>
                <c:pt idx="2">
                  <c:v>4</c:v>
                </c:pt>
                <c:pt idx="3">
                  <c:v>2020-1</c:v>
                </c:pt>
                <c:pt idx="4">
                  <c:v>2</c:v>
                </c:pt>
                <c:pt idx="5">
                  <c:v>3</c:v>
                </c:pt>
                <c:pt idx="6">
                  <c:v>4</c:v>
                </c:pt>
                <c:pt idx="7">
                  <c:v>2021-1</c:v>
                </c:pt>
                <c:pt idx="8">
                  <c:v>2</c:v>
                </c:pt>
                <c:pt idx="9">
                  <c:v>3
(p)</c:v>
                </c:pt>
                <c:pt idx="10">
                  <c:v>4
(p)</c:v>
                </c:pt>
                <c:pt idx="11">
                  <c:v>2022-1
(p)</c:v>
                </c:pt>
                <c:pt idx="12">
                  <c:v>2
(p)</c:v>
                </c:pt>
              </c:strCache>
            </c:strRef>
          </c:cat>
          <c:val>
            <c:numRef>
              <c:f>Sheet1!$C$2:$C$14</c:f>
              <c:numCache>
                <c:formatCode>0.0%</c:formatCode>
                <c:ptCount val="13"/>
                <c:pt idx="0">
                  <c:v>6.3484301989205294E-2</c:v>
                </c:pt>
                <c:pt idx="1">
                  <c:v>3.3905871831672929E-2</c:v>
                </c:pt>
                <c:pt idx="2">
                  <c:v>1.0839574271924723E-2</c:v>
                </c:pt>
                <c:pt idx="3">
                  <c:v>3.1442346696656243E-2</c:v>
                </c:pt>
                <c:pt idx="4">
                  <c:v>1.8823966587375729E-2</c:v>
                </c:pt>
                <c:pt idx="5">
                  <c:v>1.6619073689998265E-2</c:v>
                </c:pt>
                <c:pt idx="6">
                  <c:v>2.9705186431671748E-2</c:v>
                </c:pt>
                <c:pt idx="7">
                  <c:v>4.8199983826128667E-2</c:v>
                </c:pt>
                <c:pt idx="8">
                  <c:v>6.1132759656012725E-2</c:v>
                </c:pt>
                <c:pt idx="9">
                  <c:v>8.4730601581360476E-2</c:v>
                </c:pt>
                <c:pt idx="10">
                  <c:v>7.5762002777815085E-2</c:v>
                </c:pt>
                <c:pt idx="11">
                  <c:v>6.6793403974269694E-2</c:v>
                </c:pt>
                <c:pt idx="12">
                  <c:v>8.6436921288842505E-2</c:v>
                </c:pt>
              </c:numCache>
            </c:numRef>
          </c:val>
          <c:smooth val="1"/>
          <c:extLst>
            <c:ext xmlns:c16="http://schemas.microsoft.com/office/drawing/2014/chart" uri="{C3380CC4-5D6E-409C-BE32-E72D297353CC}">
              <c16:uniqueId val="{00000001-A13C-4E5E-B5F3-031966C02762}"/>
            </c:ext>
          </c:extLst>
        </c:ser>
        <c:ser>
          <c:idx val="2"/>
          <c:order val="2"/>
          <c:tx>
            <c:strRef>
              <c:f>Sheet1!$D$1</c:f>
              <c:strCache>
                <c:ptCount val="1"/>
                <c:pt idx="0">
                  <c:v>LIRA Projections</c:v>
                </c:pt>
              </c:strCache>
            </c:strRef>
          </c:tx>
          <c:spPr>
            <a:ln w="38100">
              <a:solidFill>
                <a:srgbClr val="C14D00"/>
              </a:solidFill>
            </a:ln>
          </c:spPr>
          <c:marker>
            <c:symbol val="triangle"/>
            <c:size val="8"/>
            <c:spPr>
              <a:solidFill>
                <a:srgbClr val="C14D00"/>
              </a:solidFill>
              <a:ln>
                <a:solidFill>
                  <a:srgbClr val="C14D00"/>
                </a:solidFill>
              </a:ln>
            </c:spPr>
          </c:marker>
          <c:dPt>
            <c:idx val="0"/>
            <c:marker>
              <c:symbol val="none"/>
            </c:marker>
            <c:bubble3D val="0"/>
            <c:extLst>
              <c:ext xmlns:c16="http://schemas.microsoft.com/office/drawing/2014/chart" uri="{C3380CC4-5D6E-409C-BE32-E72D297353CC}">
                <c16:uniqueId val="{0000001F-0A6C-450F-B0F6-A70C5E2483FC}"/>
              </c:ext>
            </c:extLst>
          </c:dPt>
          <c:dPt>
            <c:idx val="1"/>
            <c:marker>
              <c:symbol val="none"/>
            </c:marker>
            <c:bubble3D val="0"/>
            <c:extLst>
              <c:ext xmlns:c16="http://schemas.microsoft.com/office/drawing/2014/chart" uri="{C3380CC4-5D6E-409C-BE32-E72D297353CC}">
                <c16:uniqueId val="{00000020-0A6C-450F-B0F6-A70C5E2483FC}"/>
              </c:ext>
            </c:extLst>
          </c:dPt>
          <c:dPt>
            <c:idx val="2"/>
            <c:marker>
              <c:symbol val="none"/>
            </c:marker>
            <c:bubble3D val="0"/>
            <c:extLst>
              <c:ext xmlns:c16="http://schemas.microsoft.com/office/drawing/2014/chart" uri="{C3380CC4-5D6E-409C-BE32-E72D297353CC}">
                <c16:uniqueId val="{00000021-0A6C-450F-B0F6-A70C5E2483FC}"/>
              </c:ext>
            </c:extLst>
          </c:dPt>
          <c:dPt>
            <c:idx val="3"/>
            <c:marker>
              <c:symbol val="none"/>
            </c:marker>
            <c:bubble3D val="0"/>
            <c:extLst>
              <c:ext xmlns:c16="http://schemas.microsoft.com/office/drawing/2014/chart" uri="{C3380CC4-5D6E-409C-BE32-E72D297353CC}">
                <c16:uniqueId val="{0000000F-4D4C-44EB-9950-4B9ACCC7825C}"/>
              </c:ext>
            </c:extLst>
          </c:dPt>
          <c:dPt>
            <c:idx val="4"/>
            <c:marker>
              <c:symbol val="none"/>
            </c:marker>
            <c:bubble3D val="0"/>
            <c:extLst>
              <c:ext xmlns:c16="http://schemas.microsoft.com/office/drawing/2014/chart" uri="{C3380CC4-5D6E-409C-BE32-E72D297353CC}">
                <c16:uniqueId val="{0000000E-4D4C-44EB-9950-4B9ACCC7825C}"/>
              </c:ext>
            </c:extLst>
          </c:dPt>
          <c:dPt>
            <c:idx val="5"/>
            <c:marker>
              <c:symbol val="none"/>
            </c:marker>
            <c:bubble3D val="0"/>
            <c:extLst>
              <c:ext xmlns:c16="http://schemas.microsoft.com/office/drawing/2014/chart" uri="{C3380CC4-5D6E-409C-BE32-E72D297353CC}">
                <c16:uniqueId val="{0000000D-4D4C-44EB-9950-4B9ACCC7825C}"/>
              </c:ext>
            </c:extLst>
          </c:dPt>
          <c:dPt>
            <c:idx val="6"/>
            <c:marker>
              <c:symbol val="none"/>
            </c:marker>
            <c:bubble3D val="0"/>
            <c:extLst>
              <c:ext xmlns:c16="http://schemas.microsoft.com/office/drawing/2014/chart" uri="{C3380CC4-5D6E-409C-BE32-E72D297353CC}">
                <c16:uniqueId val="{0000000C-4D4C-44EB-9950-4B9ACCC7825C}"/>
              </c:ext>
            </c:extLst>
          </c:dPt>
          <c:dPt>
            <c:idx val="7"/>
            <c:marker>
              <c:symbol val="none"/>
            </c:marker>
            <c:bubble3D val="0"/>
            <c:extLst>
              <c:ext xmlns:c16="http://schemas.microsoft.com/office/drawing/2014/chart" uri="{C3380CC4-5D6E-409C-BE32-E72D297353CC}">
                <c16:uniqueId val="{0000001C-075B-42D8-9ED3-77073C72430E}"/>
              </c:ext>
            </c:extLst>
          </c:dPt>
          <c:dPt>
            <c:idx val="8"/>
            <c:marker>
              <c:symbol val="none"/>
            </c:marker>
            <c:bubble3D val="0"/>
            <c:extLst>
              <c:ext xmlns:c16="http://schemas.microsoft.com/office/drawing/2014/chart" uri="{C3380CC4-5D6E-409C-BE32-E72D297353CC}">
                <c16:uniqueId val="{0000001F-5D3C-4489-B47A-ECA4336326E9}"/>
              </c:ext>
            </c:extLst>
          </c:dPt>
          <c:dLbls>
            <c:dLbl>
              <c:idx val="0"/>
              <c:delete val="1"/>
              <c:extLst>
                <c:ext xmlns:c15="http://schemas.microsoft.com/office/drawing/2012/chart" uri="{CE6537A1-D6FC-4f65-9D91-7224C49458BB}"/>
                <c:ext xmlns:c16="http://schemas.microsoft.com/office/drawing/2014/chart" uri="{C3380CC4-5D6E-409C-BE32-E72D297353CC}">
                  <c16:uniqueId val="{0000001F-0A6C-450F-B0F6-A70C5E2483FC}"/>
                </c:ext>
              </c:extLst>
            </c:dLbl>
            <c:dLbl>
              <c:idx val="1"/>
              <c:delete val="1"/>
              <c:extLst>
                <c:ext xmlns:c15="http://schemas.microsoft.com/office/drawing/2012/chart" uri="{CE6537A1-D6FC-4f65-9D91-7224C49458BB}"/>
                <c:ext xmlns:c16="http://schemas.microsoft.com/office/drawing/2014/chart" uri="{C3380CC4-5D6E-409C-BE32-E72D297353CC}">
                  <c16:uniqueId val="{00000020-0A6C-450F-B0F6-A70C5E2483FC}"/>
                </c:ext>
              </c:extLst>
            </c:dLbl>
            <c:dLbl>
              <c:idx val="2"/>
              <c:delete val="1"/>
              <c:extLst>
                <c:ext xmlns:c15="http://schemas.microsoft.com/office/drawing/2012/chart" uri="{CE6537A1-D6FC-4f65-9D91-7224C49458BB}"/>
                <c:ext xmlns:c16="http://schemas.microsoft.com/office/drawing/2014/chart" uri="{C3380CC4-5D6E-409C-BE32-E72D297353CC}">
                  <c16:uniqueId val="{00000021-0A6C-450F-B0F6-A70C5E2483FC}"/>
                </c:ext>
              </c:extLst>
            </c:dLbl>
            <c:dLbl>
              <c:idx val="3"/>
              <c:delete val="1"/>
              <c:extLst>
                <c:ext xmlns:c15="http://schemas.microsoft.com/office/drawing/2012/chart" uri="{CE6537A1-D6FC-4f65-9D91-7224C49458BB}"/>
                <c:ext xmlns:c16="http://schemas.microsoft.com/office/drawing/2014/chart" uri="{C3380CC4-5D6E-409C-BE32-E72D297353CC}">
                  <c16:uniqueId val="{0000000F-4D4C-44EB-9950-4B9ACCC7825C}"/>
                </c:ext>
              </c:extLst>
            </c:dLbl>
            <c:dLbl>
              <c:idx val="4"/>
              <c:delete val="1"/>
              <c:extLst>
                <c:ext xmlns:c15="http://schemas.microsoft.com/office/drawing/2012/chart" uri="{CE6537A1-D6FC-4f65-9D91-7224C49458BB}"/>
                <c:ext xmlns:c16="http://schemas.microsoft.com/office/drawing/2014/chart" uri="{C3380CC4-5D6E-409C-BE32-E72D297353CC}">
                  <c16:uniqueId val="{0000000E-4D4C-44EB-9950-4B9ACCC7825C}"/>
                </c:ext>
              </c:extLst>
            </c:dLbl>
            <c:dLbl>
              <c:idx val="5"/>
              <c:delete val="1"/>
              <c:extLst>
                <c:ext xmlns:c15="http://schemas.microsoft.com/office/drawing/2012/chart" uri="{CE6537A1-D6FC-4f65-9D91-7224C49458BB}"/>
                <c:ext xmlns:c16="http://schemas.microsoft.com/office/drawing/2014/chart" uri="{C3380CC4-5D6E-409C-BE32-E72D297353CC}">
                  <c16:uniqueId val="{0000000D-4D4C-44EB-9950-4B9ACCC7825C}"/>
                </c:ext>
              </c:extLst>
            </c:dLbl>
            <c:dLbl>
              <c:idx val="6"/>
              <c:delete val="1"/>
              <c:extLst>
                <c:ext xmlns:c15="http://schemas.microsoft.com/office/drawing/2012/chart" uri="{CE6537A1-D6FC-4f65-9D91-7224C49458BB}"/>
                <c:ext xmlns:c16="http://schemas.microsoft.com/office/drawing/2014/chart" uri="{C3380CC4-5D6E-409C-BE32-E72D297353CC}">
                  <c16:uniqueId val="{0000000C-4D4C-44EB-9950-4B9ACCC7825C}"/>
                </c:ext>
              </c:extLst>
            </c:dLbl>
            <c:dLbl>
              <c:idx val="7"/>
              <c:delete val="1"/>
              <c:extLst>
                <c:ext xmlns:c15="http://schemas.microsoft.com/office/drawing/2012/chart" uri="{CE6537A1-D6FC-4f65-9D91-7224C49458BB}"/>
                <c:ext xmlns:c16="http://schemas.microsoft.com/office/drawing/2014/chart" uri="{C3380CC4-5D6E-409C-BE32-E72D297353CC}">
                  <c16:uniqueId val="{0000001C-075B-42D8-9ED3-77073C72430E}"/>
                </c:ext>
              </c:extLst>
            </c:dLbl>
            <c:dLbl>
              <c:idx val="8"/>
              <c:delete val="1"/>
              <c:extLst>
                <c:ext xmlns:c15="http://schemas.microsoft.com/office/drawing/2012/chart" uri="{CE6537A1-D6FC-4f65-9D91-7224C49458BB}"/>
                <c:ext xmlns:c16="http://schemas.microsoft.com/office/drawing/2014/chart" uri="{C3380CC4-5D6E-409C-BE32-E72D297353CC}">
                  <c16:uniqueId val="{0000001F-5D3C-4489-B47A-ECA4336326E9}"/>
                </c:ext>
              </c:extLst>
            </c:dLbl>
            <c:dLbl>
              <c:idx val="10"/>
              <c:spPr>
                <a:noFill/>
                <a:ln>
                  <a:noFill/>
                </a:ln>
                <a:effectLst/>
              </c:spPr>
              <c:txPr>
                <a:bodyPr wrap="square" lIns="38100" tIns="19050" rIns="38100" bIns="19050" anchor="ctr" anchorCtr="0">
                  <a:spAutoFit/>
                </a:bodyPr>
                <a:lstStyle/>
                <a:p>
                  <a:pPr algn="ctr">
                    <a:defRPr lang="en-US" sz="1400" b="0" i="0" u="none" strike="noStrike" kern="1200" baseline="0">
                      <a:solidFill>
                        <a:schemeClr val="tx1">
                          <a:lumMod val="50000"/>
                        </a:schemeClr>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1D-075B-42D8-9ED3-77073C72430E}"/>
                </c:ext>
              </c:extLst>
            </c:dLbl>
            <c:spPr>
              <a:no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2</c:v>
                </c:pt>
                <c:pt idx="1">
                  <c:v>3</c:v>
                </c:pt>
                <c:pt idx="2">
                  <c:v>4</c:v>
                </c:pt>
                <c:pt idx="3">
                  <c:v>2020-1</c:v>
                </c:pt>
                <c:pt idx="4">
                  <c:v>2</c:v>
                </c:pt>
                <c:pt idx="5">
                  <c:v>3</c:v>
                </c:pt>
                <c:pt idx="6">
                  <c:v>4</c:v>
                </c:pt>
                <c:pt idx="7">
                  <c:v>2021-1</c:v>
                </c:pt>
                <c:pt idx="8">
                  <c:v>2</c:v>
                </c:pt>
                <c:pt idx="9">
                  <c:v>3
(p)</c:v>
                </c:pt>
                <c:pt idx="10">
                  <c:v>4
(p)</c:v>
                </c:pt>
                <c:pt idx="11">
                  <c:v>2022-1
(p)</c:v>
                </c:pt>
                <c:pt idx="12">
                  <c:v>2
(p)</c:v>
                </c:pt>
              </c:strCache>
            </c:strRef>
          </c:cat>
          <c:val>
            <c:numRef>
              <c:f>Sheet1!$D$2:$D$14</c:f>
              <c:numCache>
                <c:formatCode>0.0%</c:formatCode>
                <c:ptCount val="13"/>
                <c:pt idx="0">
                  <c:v>6.3484301989205294E-2</c:v>
                </c:pt>
                <c:pt idx="1">
                  <c:v>3.3905871831672929E-2</c:v>
                </c:pt>
                <c:pt idx="2">
                  <c:v>1.0839574271924723E-2</c:v>
                </c:pt>
                <c:pt idx="3">
                  <c:v>3.1442346696656243E-2</c:v>
                </c:pt>
                <c:pt idx="4">
                  <c:v>1.8823966587375729E-2</c:v>
                </c:pt>
                <c:pt idx="5">
                  <c:v>1.6619073689998265E-2</c:v>
                </c:pt>
                <c:pt idx="6">
                  <c:v>2.9705186431671748E-2</c:v>
                </c:pt>
                <c:pt idx="7">
                  <c:v>4.8199983826128667E-2</c:v>
                </c:pt>
                <c:pt idx="8">
                  <c:v>6.1132759656012725E-2</c:v>
                </c:pt>
                <c:pt idx="9">
                  <c:v>8.4730601581360476E-2</c:v>
                </c:pt>
                <c:pt idx="10">
                  <c:v>7.5762002777815085E-2</c:v>
                </c:pt>
                <c:pt idx="11">
                  <c:v>6.6793403974269694E-2</c:v>
                </c:pt>
                <c:pt idx="12">
                  <c:v>8.6436921288842505E-2</c:v>
                </c:pt>
              </c:numCache>
            </c:numRef>
          </c:val>
          <c:smooth val="1"/>
          <c:extLst>
            <c:ext xmlns:c16="http://schemas.microsoft.com/office/drawing/2014/chart" uri="{C3380CC4-5D6E-409C-BE32-E72D297353CC}">
              <c16:uniqueId val="{00000000-780F-4FE3-AFF6-52DB6F4D6D9C}"/>
            </c:ext>
          </c:extLst>
        </c:ser>
        <c:dLbls>
          <c:showLegendKey val="0"/>
          <c:showVal val="0"/>
          <c:showCatName val="0"/>
          <c:showSerName val="0"/>
          <c:showPercent val="0"/>
          <c:showBubbleSize val="0"/>
        </c:dLbls>
        <c:marker val="1"/>
        <c:smooth val="0"/>
        <c:axId val="-2059034896"/>
        <c:axId val="-2058996624"/>
      </c:lineChart>
      <c:catAx>
        <c:axId val="-2059001504"/>
        <c:scaling>
          <c:orientation val="minMax"/>
        </c:scaling>
        <c:delete val="0"/>
        <c:axPos val="b"/>
        <c:numFmt formatCode="General" sourceLinked="0"/>
        <c:majorTickMark val="out"/>
        <c:minorTickMark val="none"/>
        <c:tickLblPos val="low"/>
        <c:spPr>
          <a:ln>
            <a:solidFill>
              <a:schemeClr val="bg1">
                <a:lumMod val="65000"/>
              </a:schemeClr>
            </a:solidFill>
          </a:ln>
        </c:spPr>
        <c:txPr>
          <a:bodyPr/>
          <a:lstStyle/>
          <a:p>
            <a:pPr>
              <a:defRPr sz="1400" b="0" baseline="0">
                <a:solidFill>
                  <a:schemeClr val="tx1">
                    <a:lumMod val="50000"/>
                  </a:schemeClr>
                </a:solidFill>
              </a:defRPr>
            </a:pPr>
            <a:endParaRPr lang="en-US"/>
          </a:p>
        </c:txPr>
        <c:crossAx val="-2058999456"/>
        <c:crosses val="autoZero"/>
        <c:auto val="0"/>
        <c:lblAlgn val="ctr"/>
        <c:lblOffset val="100"/>
        <c:noMultiLvlLbl val="0"/>
      </c:catAx>
      <c:valAx>
        <c:axId val="-2058999456"/>
        <c:scaling>
          <c:orientation val="minMax"/>
          <c:max val="450"/>
          <c:min val="200"/>
        </c:scaling>
        <c:delete val="0"/>
        <c:axPos val="l"/>
        <c:numFmt formatCode="&quot;$&quot;#,##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01504"/>
        <c:crosses val="autoZero"/>
        <c:crossBetween val="between"/>
      </c:valAx>
      <c:valAx>
        <c:axId val="-2058996624"/>
        <c:scaling>
          <c:orientation val="minMax"/>
          <c:min val="-0.1"/>
        </c:scaling>
        <c:delete val="0"/>
        <c:axPos val="r"/>
        <c:numFmt formatCode="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34896"/>
        <c:crosses val="max"/>
        <c:crossBetween val="between"/>
        <c:majorUnit val="5.000000000000001E-2"/>
      </c:valAx>
      <c:catAx>
        <c:axId val="-2059034896"/>
        <c:scaling>
          <c:orientation val="minMax"/>
        </c:scaling>
        <c:delete val="1"/>
        <c:axPos val="b"/>
        <c:numFmt formatCode="General" sourceLinked="1"/>
        <c:majorTickMark val="out"/>
        <c:minorTickMark val="none"/>
        <c:tickLblPos val="nextTo"/>
        <c:crossAx val="-2058996624"/>
        <c:crosses val="autoZero"/>
        <c:auto val="1"/>
        <c:lblAlgn val="ctr"/>
        <c:lblOffset val="100"/>
        <c:noMultiLvlLbl val="0"/>
      </c:catAx>
    </c:plotArea>
    <c:legend>
      <c:legendPos val="b"/>
      <c:legendEntry>
        <c:idx val="0"/>
        <c:delete val="1"/>
      </c:legendEntry>
      <c:layout>
        <c:manualLayout>
          <c:xMode val="edge"/>
          <c:yMode val="edge"/>
          <c:x val="2.1221412654189573E-2"/>
          <c:y val="0.94174611055758717"/>
          <c:w val="0.43621018413049728"/>
          <c:h val="5.5445141862520635E-2"/>
        </c:manualLayout>
      </c:layout>
      <c:overlay val="0"/>
      <c:txPr>
        <a:bodyPr/>
        <a:lstStyle/>
        <a:p>
          <a:pPr>
            <a:defRPr sz="1400">
              <a:solidFill>
                <a:schemeClr val="tx1">
                  <a:lumMod val="50000"/>
                </a:schemeClr>
              </a:solidFill>
            </a:defRPr>
          </a:pPr>
          <a:endParaRPr lang="en-US"/>
        </a:p>
      </c:txPr>
    </c:legend>
    <c:plotVisOnly val="1"/>
    <c:dispBlanksAs val="gap"/>
    <c:showDLblsOverMax val="0"/>
  </c:chart>
  <c:txPr>
    <a:bodyPr/>
    <a:lstStyle/>
    <a:p>
      <a:pPr>
        <a:defRPr sz="1800"/>
      </a:pPr>
      <a:endParaRPr lang="en-US"/>
    </a:p>
  </c:txPr>
  <c:externalData r:id="rId2">
    <c:autoUpdate val="0"/>
  </c:externalData>
  <c:userShapes r:id="rId3"/>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600">
                <a:solidFill>
                  <a:schemeClr val="tx1">
                    <a:lumMod val="50000"/>
                  </a:schemeClr>
                </a:solidFill>
              </a:defRPr>
            </a:pPr>
            <a:r>
              <a:rPr lang="en-US" sz="1600" b="1" i="0" baseline="0">
                <a:effectLst/>
              </a:rPr>
              <a:t>Homeowner Improvements &amp; Repairs</a:t>
            </a:r>
            <a:endParaRPr lang="en-US" sz="1600" b="1">
              <a:effectLst/>
            </a:endParaRPr>
          </a:p>
          <a:p>
            <a:pPr algn="l">
              <a:defRPr sz="1600">
                <a:solidFill>
                  <a:schemeClr val="tx1">
                    <a:lumMod val="50000"/>
                  </a:schemeClr>
                </a:solidFill>
              </a:defRPr>
            </a:pPr>
            <a:r>
              <a:rPr lang="en-US" sz="1600" b="1" i="0" baseline="0">
                <a:effectLst/>
              </a:rPr>
              <a:t>Four-Quarter Moving Totals</a:t>
            </a:r>
            <a:endParaRPr lang="en-US" sz="1600" b="1">
              <a:effectLst/>
            </a:endParaRPr>
          </a:p>
          <a:p>
            <a:pPr algn="l">
              <a:defRPr sz="1600">
                <a:solidFill>
                  <a:schemeClr val="tx1">
                    <a:lumMod val="50000"/>
                  </a:schemeClr>
                </a:solidFill>
              </a:defRPr>
            </a:pPr>
            <a:r>
              <a:rPr lang="en-US" sz="1600" b="1" i="0" baseline="0">
                <a:effectLst/>
              </a:rPr>
              <a:t>Billions</a:t>
            </a:r>
            <a:endParaRPr lang="en-US" sz="1600" b="1"/>
          </a:p>
        </c:rich>
      </c:tx>
      <c:layout>
        <c:manualLayout>
          <c:xMode val="edge"/>
          <c:yMode val="edge"/>
          <c:x val="7.4608406587112382E-3"/>
          <c:y val="1.6825177354371133E-2"/>
        </c:manualLayout>
      </c:layout>
      <c:overlay val="0"/>
    </c:title>
    <c:autoTitleDeleted val="0"/>
    <c:plotArea>
      <c:layout>
        <c:manualLayout>
          <c:layoutTarget val="inner"/>
          <c:xMode val="edge"/>
          <c:yMode val="edge"/>
          <c:x val="5.9395367234324918E-2"/>
          <c:y val="0.2328669425957029"/>
          <c:w val="0.87716786156602777"/>
          <c:h val="0.56106195845400819"/>
        </c:manualLayout>
      </c:layout>
      <c:barChart>
        <c:barDir val="col"/>
        <c:grouping val="clustered"/>
        <c:varyColors val="0"/>
        <c:ser>
          <c:idx val="0"/>
          <c:order val="0"/>
          <c:tx>
            <c:strRef>
              <c:f>Sheet1!$B$1</c:f>
              <c:strCache>
                <c:ptCount val="1"/>
                <c:pt idx="0">
                  <c:v>JCHS1</c:v>
                </c:pt>
              </c:strCache>
            </c:strRef>
          </c:tx>
          <c:spPr>
            <a:solidFill>
              <a:schemeClr val="accent3"/>
            </a:solidFill>
          </c:spPr>
          <c:invertIfNegative val="0"/>
          <c:dPt>
            <c:idx val="6"/>
            <c:invertIfNegative val="0"/>
            <c:bubble3D val="0"/>
            <c:spPr>
              <a:solidFill>
                <a:srgbClr val="508DA6"/>
              </a:solidFill>
            </c:spPr>
            <c:extLst>
              <c:ext xmlns:c16="http://schemas.microsoft.com/office/drawing/2014/chart" uri="{C3380CC4-5D6E-409C-BE32-E72D297353CC}">
                <c16:uniqueId val="{00000005-4396-4640-A0FD-6851015F7692}"/>
              </c:ext>
            </c:extLst>
          </c:dPt>
          <c:dPt>
            <c:idx val="7"/>
            <c:invertIfNegative val="0"/>
            <c:bubble3D val="0"/>
            <c:spPr>
              <a:solidFill>
                <a:srgbClr val="508DA6"/>
              </a:solidFill>
            </c:spPr>
            <c:extLst>
              <c:ext xmlns:c16="http://schemas.microsoft.com/office/drawing/2014/chart" uri="{C3380CC4-5D6E-409C-BE32-E72D297353CC}">
                <c16:uniqueId val="{00000007-4396-4640-A0FD-6851015F7692}"/>
              </c:ext>
            </c:extLst>
          </c:dPt>
          <c:dPt>
            <c:idx val="8"/>
            <c:invertIfNegative val="0"/>
            <c:bubble3D val="0"/>
            <c:spPr>
              <a:solidFill>
                <a:srgbClr val="508DA6"/>
              </a:solidFill>
            </c:spPr>
            <c:extLst>
              <c:ext xmlns:c16="http://schemas.microsoft.com/office/drawing/2014/chart" uri="{C3380CC4-5D6E-409C-BE32-E72D297353CC}">
                <c16:uniqueId val="{00000009-4396-4640-A0FD-6851015F7692}"/>
              </c:ext>
            </c:extLst>
          </c:dPt>
          <c:dPt>
            <c:idx val="9"/>
            <c:invertIfNegative val="0"/>
            <c:bubble3D val="0"/>
            <c:spPr>
              <a:solidFill>
                <a:srgbClr val="508DA6"/>
              </a:solidFill>
            </c:spPr>
            <c:extLst>
              <c:ext xmlns:c16="http://schemas.microsoft.com/office/drawing/2014/chart" uri="{C3380CC4-5D6E-409C-BE32-E72D297353CC}">
                <c16:uniqueId val="{00000006-4D4C-44EB-9950-4B9ACCC7825C}"/>
              </c:ext>
            </c:extLst>
          </c:dPt>
          <c:dPt>
            <c:idx val="10"/>
            <c:invertIfNegative val="0"/>
            <c:bubble3D val="0"/>
            <c:spPr>
              <a:solidFill>
                <a:srgbClr val="508DA6">
                  <a:lumMod val="60000"/>
                  <a:lumOff val="40000"/>
                </a:srgbClr>
              </a:solidFill>
            </c:spPr>
            <c:extLst>
              <c:ext xmlns:c16="http://schemas.microsoft.com/office/drawing/2014/chart" uri="{C3380CC4-5D6E-409C-BE32-E72D297353CC}">
                <c16:uniqueId val="{00000007-4D4C-44EB-9950-4B9ACCC7825C}"/>
              </c:ext>
            </c:extLst>
          </c:dPt>
          <c:dPt>
            <c:idx val="11"/>
            <c:invertIfNegative val="0"/>
            <c:bubble3D val="0"/>
            <c:spPr>
              <a:solidFill>
                <a:srgbClr val="508DA6">
                  <a:lumMod val="60000"/>
                  <a:lumOff val="40000"/>
                </a:srgbClr>
              </a:solidFill>
            </c:spPr>
            <c:extLst>
              <c:ext xmlns:c16="http://schemas.microsoft.com/office/drawing/2014/chart" uri="{C3380CC4-5D6E-409C-BE32-E72D297353CC}">
                <c16:uniqueId val="{0000000D-075B-42D8-9ED3-77073C72430E}"/>
              </c:ext>
            </c:extLst>
          </c:dPt>
          <c:dPt>
            <c:idx val="12"/>
            <c:invertIfNegative val="0"/>
            <c:bubble3D val="0"/>
            <c:spPr>
              <a:solidFill>
                <a:srgbClr val="508DA6">
                  <a:lumMod val="60000"/>
                  <a:lumOff val="40000"/>
                </a:srgbClr>
              </a:solidFill>
            </c:spPr>
            <c:extLst>
              <c:ext xmlns:c16="http://schemas.microsoft.com/office/drawing/2014/chart" uri="{C3380CC4-5D6E-409C-BE32-E72D297353CC}">
                <c16:uniqueId val="{0000001E-5D3C-4489-B47A-ECA4336326E9}"/>
              </c:ext>
            </c:extLst>
          </c:dPt>
          <c:dPt>
            <c:idx val="13"/>
            <c:invertIfNegative val="0"/>
            <c:bubble3D val="0"/>
            <c:spPr>
              <a:solidFill>
                <a:srgbClr val="508DA6">
                  <a:lumMod val="60000"/>
                  <a:lumOff val="40000"/>
                </a:srgbClr>
              </a:solidFill>
            </c:spPr>
            <c:extLst>
              <c:ext xmlns:c16="http://schemas.microsoft.com/office/drawing/2014/chart" uri="{C3380CC4-5D6E-409C-BE32-E72D297353CC}">
                <c16:uniqueId val="{0000000F-64D4-494C-A2E0-16156BA317E0}"/>
              </c:ext>
            </c:extLst>
          </c:dPt>
          <c:dLbls>
            <c:numFmt formatCode="#,##0" sourceLinked="0"/>
            <c:spPr>
              <a:noFill/>
              <a:ln>
                <a:noFill/>
              </a:ln>
              <a:effectLst/>
            </c:spPr>
            <c:txPr>
              <a:bodyPr/>
              <a:lstStyle/>
              <a:p>
                <a:pPr>
                  <a:defRPr sz="1400" b="0">
                    <a:solidFill>
                      <a:schemeClr val="tx1">
                        <a:lumMod val="50000"/>
                      </a:schemeClr>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Sheet1!$A$2:$A$15</c:f>
              <c:strCache>
                <c:ptCount val="14"/>
                <c:pt idx="0">
                  <c:v>2</c:v>
                </c:pt>
                <c:pt idx="1">
                  <c:v>3</c:v>
                </c:pt>
                <c:pt idx="2">
                  <c:v>4</c:v>
                </c:pt>
                <c:pt idx="3">
                  <c:v>2020-1</c:v>
                </c:pt>
                <c:pt idx="4">
                  <c:v>2</c:v>
                </c:pt>
                <c:pt idx="5">
                  <c:v>3</c:v>
                </c:pt>
                <c:pt idx="6">
                  <c:v>4</c:v>
                </c:pt>
                <c:pt idx="7">
                  <c:v>2021-1</c:v>
                </c:pt>
                <c:pt idx="8">
                  <c:v>2</c:v>
                </c:pt>
                <c:pt idx="9">
                  <c:v>3</c:v>
                </c:pt>
                <c:pt idx="10">
                  <c:v>4
(p)</c:v>
                </c:pt>
                <c:pt idx="11">
                  <c:v>2022-1
(p)</c:v>
                </c:pt>
                <c:pt idx="12">
                  <c:v>2
(p)</c:v>
                </c:pt>
                <c:pt idx="13">
                  <c:v>3
(p)</c:v>
                </c:pt>
              </c:strCache>
            </c:strRef>
          </c:cat>
          <c:val>
            <c:numRef>
              <c:f>Sheet1!$B$2:$B$15</c:f>
              <c:numCache>
                <c:formatCode>"$"#,##0.0</c:formatCode>
                <c:ptCount val="14"/>
                <c:pt idx="0">
                  <c:v>325.53219925654759</c:v>
                </c:pt>
                <c:pt idx="1">
                  <c:v>326.56018031060148</c:v>
                </c:pt>
                <c:pt idx="2">
                  <c:v>327.40295636123295</c:v>
                </c:pt>
                <c:pt idx="3">
                  <c:v>334.87324975898872</c:v>
                </c:pt>
                <c:pt idx="4">
                  <c:v>331.68522240104295</c:v>
                </c:pt>
                <c:pt idx="5">
                  <c:v>331.65869746296255</c:v>
                </c:pt>
                <c:pt idx="6">
                  <c:v>336.87229546052112</c:v>
                </c:pt>
                <c:pt idx="7">
                  <c:v>350.71734757241279</c:v>
                </c:pt>
                <c:pt idx="8">
                  <c:v>350.93916938045095</c:v>
                </c:pt>
                <c:pt idx="9">
                  <c:v>356.99351686741329</c:v>
                </c:pt>
                <c:pt idx="10">
                  <c:v>367.87853636100579</c:v>
                </c:pt>
                <c:pt idx="11">
                  <c:v>382.31461880539592</c:v>
                </c:pt>
                <c:pt idx="12">
                  <c:v>381.87270367483723</c:v>
                </c:pt>
                <c:pt idx="13">
                  <c:v>400.79954973560888</c:v>
                </c:pt>
              </c:numCache>
            </c:numRef>
          </c:val>
          <c:extLst>
            <c:ext xmlns:c16="http://schemas.microsoft.com/office/drawing/2014/chart" uri="{C3380CC4-5D6E-409C-BE32-E72D297353CC}">
              <c16:uniqueId val="{00000000-A13C-4E5E-B5F3-031966C02762}"/>
            </c:ext>
          </c:extLst>
        </c:ser>
        <c:dLbls>
          <c:showLegendKey val="0"/>
          <c:showVal val="0"/>
          <c:showCatName val="0"/>
          <c:showSerName val="0"/>
          <c:showPercent val="0"/>
          <c:showBubbleSize val="0"/>
        </c:dLbls>
        <c:gapWidth val="100"/>
        <c:axId val="-2059001504"/>
        <c:axId val="-2058999456"/>
      </c:barChart>
      <c:lineChart>
        <c:grouping val="standard"/>
        <c:varyColors val="0"/>
        <c:ser>
          <c:idx val="1"/>
          <c:order val="1"/>
          <c:tx>
            <c:strRef>
              <c:f>Sheet1!$C$1</c:f>
              <c:strCache>
                <c:ptCount val="1"/>
                <c:pt idx="0">
                  <c:v>Historical Estimates</c:v>
                </c:pt>
              </c:strCache>
            </c:strRef>
          </c:tx>
          <c:spPr>
            <a:ln w="38100"/>
          </c:spPr>
          <c:marker>
            <c:symbol val="circle"/>
            <c:size val="9"/>
          </c:marker>
          <c:dPt>
            <c:idx val="6"/>
            <c:bubble3D val="0"/>
            <c:extLst>
              <c:ext xmlns:c16="http://schemas.microsoft.com/office/drawing/2014/chart" uri="{C3380CC4-5D6E-409C-BE32-E72D297353CC}">
                <c16:uniqueId val="{00000010-4396-4640-A0FD-6851015F7692}"/>
              </c:ext>
            </c:extLst>
          </c:dPt>
          <c:dPt>
            <c:idx val="7"/>
            <c:bubble3D val="0"/>
            <c:extLst>
              <c:ext xmlns:c16="http://schemas.microsoft.com/office/drawing/2014/chart" uri="{C3380CC4-5D6E-409C-BE32-E72D297353CC}">
                <c16:uniqueId val="{00000011-4396-4640-A0FD-6851015F7692}"/>
              </c:ext>
            </c:extLst>
          </c:dPt>
          <c:dPt>
            <c:idx val="8"/>
            <c:bubble3D val="0"/>
            <c:extLst>
              <c:ext xmlns:c16="http://schemas.microsoft.com/office/drawing/2014/chart" uri="{C3380CC4-5D6E-409C-BE32-E72D297353CC}">
                <c16:uniqueId val="{00000012-4396-4640-A0FD-6851015F7692}"/>
              </c:ext>
            </c:extLst>
          </c:dPt>
          <c:dPt>
            <c:idx val="9"/>
            <c:bubble3D val="0"/>
            <c:extLst>
              <c:ext xmlns:c16="http://schemas.microsoft.com/office/drawing/2014/chart" uri="{C3380CC4-5D6E-409C-BE32-E72D297353CC}">
                <c16:uniqueId val="{00000013-4D4C-44EB-9950-4B9ACCC7825C}"/>
              </c:ext>
            </c:extLst>
          </c:dPt>
          <c:dPt>
            <c:idx val="10"/>
            <c:marker>
              <c:symbol val="none"/>
            </c:marker>
            <c:bubble3D val="0"/>
            <c:extLst>
              <c:ext xmlns:c16="http://schemas.microsoft.com/office/drawing/2014/chart" uri="{C3380CC4-5D6E-409C-BE32-E72D297353CC}">
                <c16:uniqueId val="{00000014-4D4C-44EB-9950-4B9ACCC7825C}"/>
              </c:ext>
            </c:extLst>
          </c:dPt>
          <c:dPt>
            <c:idx val="11"/>
            <c:marker>
              <c:symbol val="none"/>
            </c:marker>
            <c:bubble3D val="0"/>
            <c:extLst>
              <c:ext xmlns:c16="http://schemas.microsoft.com/office/drawing/2014/chart" uri="{C3380CC4-5D6E-409C-BE32-E72D297353CC}">
                <c16:uniqueId val="{00000014-075B-42D8-9ED3-77073C72430E}"/>
              </c:ext>
            </c:extLst>
          </c:dPt>
          <c:dPt>
            <c:idx val="12"/>
            <c:marker>
              <c:symbol val="none"/>
            </c:marker>
            <c:bubble3D val="0"/>
            <c:extLst>
              <c:ext xmlns:c16="http://schemas.microsoft.com/office/drawing/2014/chart" uri="{C3380CC4-5D6E-409C-BE32-E72D297353CC}">
                <c16:uniqueId val="{00000020-5D3C-4489-B47A-ECA4336326E9}"/>
              </c:ext>
            </c:extLst>
          </c:dPt>
          <c:dPt>
            <c:idx val="13"/>
            <c:marker>
              <c:symbol val="none"/>
            </c:marker>
            <c:bubble3D val="0"/>
            <c:extLst>
              <c:ext xmlns:c16="http://schemas.microsoft.com/office/drawing/2014/chart" uri="{C3380CC4-5D6E-409C-BE32-E72D297353CC}">
                <c16:uniqueId val="{00000017-64D4-494C-A2E0-16156BA317E0}"/>
              </c:ext>
            </c:extLst>
          </c:dPt>
          <c:dLbls>
            <c:dLbl>
              <c:idx val="10"/>
              <c:delete val="1"/>
              <c:extLst>
                <c:ext xmlns:c15="http://schemas.microsoft.com/office/drawing/2012/chart" uri="{CE6537A1-D6FC-4f65-9D91-7224C49458BB}"/>
                <c:ext xmlns:c16="http://schemas.microsoft.com/office/drawing/2014/chart" uri="{C3380CC4-5D6E-409C-BE32-E72D297353CC}">
                  <c16:uniqueId val="{00000014-4D4C-44EB-9950-4B9ACCC7825C}"/>
                </c:ext>
              </c:extLst>
            </c:dLbl>
            <c:dLbl>
              <c:idx val="11"/>
              <c:delete val="1"/>
              <c:extLst>
                <c:ext xmlns:c15="http://schemas.microsoft.com/office/drawing/2012/chart" uri="{CE6537A1-D6FC-4f65-9D91-7224C49458BB}"/>
                <c:ext xmlns:c16="http://schemas.microsoft.com/office/drawing/2014/chart" uri="{C3380CC4-5D6E-409C-BE32-E72D297353CC}">
                  <c16:uniqueId val="{00000014-075B-42D8-9ED3-77073C72430E}"/>
                </c:ext>
              </c:extLst>
            </c:dLbl>
            <c:dLbl>
              <c:idx val="12"/>
              <c:delete val="1"/>
              <c:extLst>
                <c:ext xmlns:c15="http://schemas.microsoft.com/office/drawing/2012/chart" uri="{CE6537A1-D6FC-4f65-9D91-7224C49458BB}"/>
                <c:ext xmlns:c16="http://schemas.microsoft.com/office/drawing/2014/chart" uri="{C3380CC4-5D6E-409C-BE32-E72D297353CC}">
                  <c16:uniqueId val="{00000020-5D3C-4489-B47A-ECA4336326E9}"/>
                </c:ext>
              </c:extLst>
            </c:dLbl>
            <c:dLbl>
              <c:idx val="13"/>
              <c:delete val="1"/>
              <c:extLst>
                <c:ext xmlns:c15="http://schemas.microsoft.com/office/drawing/2012/chart" uri="{CE6537A1-D6FC-4f65-9D91-7224C49458BB}"/>
                <c:ext xmlns:c16="http://schemas.microsoft.com/office/drawing/2014/chart" uri="{C3380CC4-5D6E-409C-BE32-E72D297353CC}">
                  <c16:uniqueId val="{00000017-64D4-494C-A2E0-16156BA317E0}"/>
                </c:ext>
              </c:extLst>
            </c:dLbl>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Sheet1!$A$2:$A$15</c:f>
              <c:strCache>
                <c:ptCount val="14"/>
                <c:pt idx="0">
                  <c:v>2</c:v>
                </c:pt>
                <c:pt idx="1">
                  <c:v>3</c:v>
                </c:pt>
                <c:pt idx="2">
                  <c:v>4</c:v>
                </c:pt>
                <c:pt idx="3">
                  <c:v>2020-1</c:v>
                </c:pt>
                <c:pt idx="4">
                  <c:v>2</c:v>
                </c:pt>
                <c:pt idx="5">
                  <c:v>3</c:v>
                </c:pt>
                <c:pt idx="6">
                  <c:v>4</c:v>
                </c:pt>
                <c:pt idx="7">
                  <c:v>2021-1</c:v>
                </c:pt>
                <c:pt idx="8">
                  <c:v>2</c:v>
                </c:pt>
                <c:pt idx="9">
                  <c:v>3</c:v>
                </c:pt>
                <c:pt idx="10">
                  <c:v>4
(p)</c:v>
                </c:pt>
                <c:pt idx="11">
                  <c:v>2022-1
(p)</c:v>
                </c:pt>
                <c:pt idx="12">
                  <c:v>2
(p)</c:v>
                </c:pt>
                <c:pt idx="13">
                  <c:v>3
(p)</c:v>
                </c:pt>
              </c:strCache>
            </c:strRef>
          </c:cat>
          <c:val>
            <c:numRef>
              <c:f>Sheet1!$C$2:$C$15</c:f>
              <c:numCache>
                <c:formatCode>0.0%</c:formatCode>
                <c:ptCount val="14"/>
                <c:pt idx="0">
                  <c:v>6.3484301989205294E-2</c:v>
                </c:pt>
                <c:pt idx="1">
                  <c:v>3.3905871831672929E-2</c:v>
                </c:pt>
                <c:pt idx="2">
                  <c:v>1.0839574271924723E-2</c:v>
                </c:pt>
                <c:pt idx="3">
                  <c:v>3.1756711630202883E-2</c:v>
                </c:pt>
                <c:pt idx="4">
                  <c:v>1.8901427135465276E-2</c:v>
                </c:pt>
                <c:pt idx="5">
                  <c:v>1.561279500615087E-2</c:v>
                </c:pt>
                <c:pt idx="6">
                  <c:v>2.8922582754079773E-2</c:v>
                </c:pt>
                <c:pt idx="7">
                  <c:v>4.7313715935289657E-2</c:v>
                </c:pt>
                <c:pt idx="8">
                  <c:v>5.8048853789837818E-2</c:v>
                </c:pt>
                <c:pt idx="9">
                  <c:v>7.6388225601350168E-2</c:v>
                </c:pt>
                <c:pt idx="10">
                  <c:v>9.2041528253600013E-2</c:v>
                </c:pt>
                <c:pt idx="11">
                  <c:v>9.0093265849814363E-2</c:v>
                </c:pt>
                <c:pt idx="12">
                  <c:v>8.8145003446028714E-2</c:v>
                </c:pt>
                <c:pt idx="13">
                  <c:v>0.12270820280600514</c:v>
                </c:pt>
              </c:numCache>
            </c:numRef>
          </c:val>
          <c:smooth val="1"/>
          <c:extLst>
            <c:ext xmlns:c16="http://schemas.microsoft.com/office/drawing/2014/chart" uri="{C3380CC4-5D6E-409C-BE32-E72D297353CC}">
              <c16:uniqueId val="{00000001-A13C-4E5E-B5F3-031966C02762}"/>
            </c:ext>
          </c:extLst>
        </c:ser>
        <c:ser>
          <c:idx val="2"/>
          <c:order val="2"/>
          <c:tx>
            <c:strRef>
              <c:f>Sheet1!$D$1</c:f>
              <c:strCache>
                <c:ptCount val="1"/>
                <c:pt idx="0">
                  <c:v>LIRA Projections</c:v>
                </c:pt>
              </c:strCache>
            </c:strRef>
          </c:tx>
          <c:spPr>
            <a:ln w="38100">
              <a:solidFill>
                <a:srgbClr val="C14D00"/>
              </a:solidFill>
            </a:ln>
          </c:spPr>
          <c:marker>
            <c:symbol val="triangle"/>
            <c:size val="8"/>
            <c:spPr>
              <a:solidFill>
                <a:srgbClr val="C14D00"/>
              </a:solidFill>
              <a:ln>
                <a:solidFill>
                  <a:srgbClr val="C14D00"/>
                </a:solidFill>
              </a:ln>
            </c:spPr>
          </c:marker>
          <c:dPt>
            <c:idx val="0"/>
            <c:marker>
              <c:symbol val="none"/>
            </c:marker>
            <c:bubble3D val="0"/>
            <c:extLst>
              <c:ext xmlns:c16="http://schemas.microsoft.com/office/drawing/2014/chart" uri="{C3380CC4-5D6E-409C-BE32-E72D297353CC}">
                <c16:uniqueId val="{0000001F-0A6C-450F-B0F6-A70C5E2483FC}"/>
              </c:ext>
            </c:extLst>
          </c:dPt>
          <c:dPt>
            <c:idx val="1"/>
            <c:marker>
              <c:symbol val="none"/>
            </c:marker>
            <c:bubble3D val="0"/>
            <c:extLst>
              <c:ext xmlns:c16="http://schemas.microsoft.com/office/drawing/2014/chart" uri="{C3380CC4-5D6E-409C-BE32-E72D297353CC}">
                <c16:uniqueId val="{00000020-0A6C-450F-B0F6-A70C5E2483FC}"/>
              </c:ext>
            </c:extLst>
          </c:dPt>
          <c:dPt>
            <c:idx val="2"/>
            <c:marker>
              <c:symbol val="none"/>
            </c:marker>
            <c:bubble3D val="0"/>
            <c:extLst>
              <c:ext xmlns:c16="http://schemas.microsoft.com/office/drawing/2014/chart" uri="{C3380CC4-5D6E-409C-BE32-E72D297353CC}">
                <c16:uniqueId val="{00000021-0A6C-450F-B0F6-A70C5E2483FC}"/>
              </c:ext>
            </c:extLst>
          </c:dPt>
          <c:dPt>
            <c:idx val="3"/>
            <c:marker>
              <c:symbol val="none"/>
            </c:marker>
            <c:bubble3D val="0"/>
            <c:extLst>
              <c:ext xmlns:c16="http://schemas.microsoft.com/office/drawing/2014/chart" uri="{C3380CC4-5D6E-409C-BE32-E72D297353CC}">
                <c16:uniqueId val="{0000000F-4D4C-44EB-9950-4B9ACCC7825C}"/>
              </c:ext>
            </c:extLst>
          </c:dPt>
          <c:dPt>
            <c:idx val="4"/>
            <c:marker>
              <c:symbol val="none"/>
            </c:marker>
            <c:bubble3D val="0"/>
            <c:extLst>
              <c:ext xmlns:c16="http://schemas.microsoft.com/office/drawing/2014/chart" uri="{C3380CC4-5D6E-409C-BE32-E72D297353CC}">
                <c16:uniqueId val="{0000000E-4D4C-44EB-9950-4B9ACCC7825C}"/>
              </c:ext>
            </c:extLst>
          </c:dPt>
          <c:dPt>
            <c:idx val="5"/>
            <c:marker>
              <c:symbol val="none"/>
            </c:marker>
            <c:bubble3D val="0"/>
            <c:extLst>
              <c:ext xmlns:c16="http://schemas.microsoft.com/office/drawing/2014/chart" uri="{C3380CC4-5D6E-409C-BE32-E72D297353CC}">
                <c16:uniqueId val="{0000000D-4D4C-44EB-9950-4B9ACCC7825C}"/>
              </c:ext>
            </c:extLst>
          </c:dPt>
          <c:dPt>
            <c:idx val="6"/>
            <c:marker>
              <c:symbol val="none"/>
            </c:marker>
            <c:bubble3D val="0"/>
            <c:extLst>
              <c:ext xmlns:c16="http://schemas.microsoft.com/office/drawing/2014/chart" uri="{C3380CC4-5D6E-409C-BE32-E72D297353CC}">
                <c16:uniqueId val="{0000000C-4D4C-44EB-9950-4B9ACCC7825C}"/>
              </c:ext>
            </c:extLst>
          </c:dPt>
          <c:dPt>
            <c:idx val="7"/>
            <c:marker>
              <c:symbol val="none"/>
            </c:marker>
            <c:bubble3D val="0"/>
            <c:extLst>
              <c:ext xmlns:c16="http://schemas.microsoft.com/office/drawing/2014/chart" uri="{C3380CC4-5D6E-409C-BE32-E72D297353CC}">
                <c16:uniqueId val="{0000001C-075B-42D8-9ED3-77073C72430E}"/>
              </c:ext>
            </c:extLst>
          </c:dPt>
          <c:dPt>
            <c:idx val="8"/>
            <c:marker>
              <c:symbol val="none"/>
            </c:marker>
            <c:bubble3D val="0"/>
            <c:extLst>
              <c:ext xmlns:c16="http://schemas.microsoft.com/office/drawing/2014/chart" uri="{C3380CC4-5D6E-409C-BE32-E72D297353CC}">
                <c16:uniqueId val="{0000001F-5D3C-4489-B47A-ECA4336326E9}"/>
              </c:ext>
            </c:extLst>
          </c:dPt>
          <c:dPt>
            <c:idx val="9"/>
            <c:marker>
              <c:symbol val="none"/>
            </c:marker>
            <c:bubble3D val="0"/>
            <c:extLst>
              <c:ext xmlns:c16="http://schemas.microsoft.com/office/drawing/2014/chart" uri="{C3380CC4-5D6E-409C-BE32-E72D297353CC}">
                <c16:uniqueId val="{00000021-64D4-494C-A2E0-16156BA317E0}"/>
              </c:ext>
            </c:extLst>
          </c:dPt>
          <c:dLbls>
            <c:dLbl>
              <c:idx val="0"/>
              <c:delete val="1"/>
              <c:extLst>
                <c:ext xmlns:c15="http://schemas.microsoft.com/office/drawing/2012/chart" uri="{CE6537A1-D6FC-4f65-9D91-7224C49458BB}"/>
                <c:ext xmlns:c16="http://schemas.microsoft.com/office/drawing/2014/chart" uri="{C3380CC4-5D6E-409C-BE32-E72D297353CC}">
                  <c16:uniqueId val="{0000001F-0A6C-450F-B0F6-A70C5E2483FC}"/>
                </c:ext>
              </c:extLst>
            </c:dLbl>
            <c:dLbl>
              <c:idx val="1"/>
              <c:delete val="1"/>
              <c:extLst>
                <c:ext xmlns:c15="http://schemas.microsoft.com/office/drawing/2012/chart" uri="{CE6537A1-D6FC-4f65-9D91-7224C49458BB}"/>
                <c:ext xmlns:c16="http://schemas.microsoft.com/office/drawing/2014/chart" uri="{C3380CC4-5D6E-409C-BE32-E72D297353CC}">
                  <c16:uniqueId val="{00000020-0A6C-450F-B0F6-A70C5E2483FC}"/>
                </c:ext>
              </c:extLst>
            </c:dLbl>
            <c:dLbl>
              <c:idx val="2"/>
              <c:delete val="1"/>
              <c:extLst>
                <c:ext xmlns:c15="http://schemas.microsoft.com/office/drawing/2012/chart" uri="{CE6537A1-D6FC-4f65-9D91-7224C49458BB}"/>
                <c:ext xmlns:c16="http://schemas.microsoft.com/office/drawing/2014/chart" uri="{C3380CC4-5D6E-409C-BE32-E72D297353CC}">
                  <c16:uniqueId val="{00000021-0A6C-450F-B0F6-A70C5E2483FC}"/>
                </c:ext>
              </c:extLst>
            </c:dLbl>
            <c:dLbl>
              <c:idx val="3"/>
              <c:delete val="1"/>
              <c:extLst>
                <c:ext xmlns:c15="http://schemas.microsoft.com/office/drawing/2012/chart" uri="{CE6537A1-D6FC-4f65-9D91-7224C49458BB}"/>
                <c:ext xmlns:c16="http://schemas.microsoft.com/office/drawing/2014/chart" uri="{C3380CC4-5D6E-409C-BE32-E72D297353CC}">
                  <c16:uniqueId val="{0000000F-4D4C-44EB-9950-4B9ACCC7825C}"/>
                </c:ext>
              </c:extLst>
            </c:dLbl>
            <c:dLbl>
              <c:idx val="4"/>
              <c:delete val="1"/>
              <c:extLst>
                <c:ext xmlns:c15="http://schemas.microsoft.com/office/drawing/2012/chart" uri="{CE6537A1-D6FC-4f65-9D91-7224C49458BB}"/>
                <c:ext xmlns:c16="http://schemas.microsoft.com/office/drawing/2014/chart" uri="{C3380CC4-5D6E-409C-BE32-E72D297353CC}">
                  <c16:uniqueId val="{0000000E-4D4C-44EB-9950-4B9ACCC7825C}"/>
                </c:ext>
              </c:extLst>
            </c:dLbl>
            <c:dLbl>
              <c:idx val="5"/>
              <c:delete val="1"/>
              <c:extLst>
                <c:ext xmlns:c15="http://schemas.microsoft.com/office/drawing/2012/chart" uri="{CE6537A1-D6FC-4f65-9D91-7224C49458BB}"/>
                <c:ext xmlns:c16="http://schemas.microsoft.com/office/drawing/2014/chart" uri="{C3380CC4-5D6E-409C-BE32-E72D297353CC}">
                  <c16:uniqueId val="{0000000D-4D4C-44EB-9950-4B9ACCC7825C}"/>
                </c:ext>
              </c:extLst>
            </c:dLbl>
            <c:dLbl>
              <c:idx val="6"/>
              <c:delete val="1"/>
              <c:extLst>
                <c:ext xmlns:c15="http://schemas.microsoft.com/office/drawing/2012/chart" uri="{CE6537A1-D6FC-4f65-9D91-7224C49458BB}"/>
                <c:ext xmlns:c16="http://schemas.microsoft.com/office/drawing/2014/chart" uri="{C3380CC4-5D6E-409C-BE32-E72D297353CC}">
                  <c16:uniqueId val="{0000000C-4D4C-44EB-9950-4B9ACCC7825C}"/>
                </c:ext>
              </c:extLst>
            </c:dLbl>
            <c:dLbl>
              <c:idx val="7"/>
              <c:delete val="1"/>
              <c:extLst>
                <c:ext xmlns:c15="http://schemas.microsoft.com/office/drawing/2012/chart" uri="{CE6537A1-D6FC-4f65-9D91-7224C49458BB}"/>
                <c:ext xmlns:c16="http://schemas.microsoft.com/office/drawing/2014/chart" uri="{C3380CC4-5D6E-409C-BE32-E72D297353CC}">
                  <c16:uniqueId val="{0000001C-075B-42D8-9ED3-77073C72430E}"/>
                </c:ext>
              </c:extLst>
            </c:dLbl>
            <c:dLbl>
              <c:idx val="8"/>
              <c:delete val="1"/>
              <c:extLst>
                <c:ext xmlns:c15="http://schemas.microsoft.com/office/drawing/2012/chart" uri="{CE6537A1-D6FC-4f65-9D91-7224C49458BB}"/>
                <c:ext xmlns:c16="http://schemas.microsoft.com/office/drawing/2014/chart" uri="{C3380CC4-5D6E-409C-BE32-E72D297353CC}">
                  <c16:uniqueId val="{0000001F-5D3C-4489-B47A-ECA4336326E9}"/>
                </c:ext>
              </c:extLst>
            </c:dLbl>
            <c:dLbl>
              <c:idx val="9"/>
              <c:delete val="1"/>
              <c:extLst>
                <c:ext xmlns:c15="http://schemas.microsoft.com/office/drawing/2012/chart" uri="{CE6537A1-D6FC-4f65-9D91-7224C49458BB}"/>
                <c:ext xmlns:c16="http://schemas.microsoft.com/office/drawing/2014/chart" uri="{C3380CC4-5D6E-409C-BE32-E72D297353CC}">
                  <c16:uniqueId val="{00000021-64D4-494C-A2E0-16156BA317E0}"/>
                </c:ext>
              </c:extLst>
            </c:dLbl>
            <c:dLbl>
              <c:idx val="11"/>
              <c:spPr>
                <a:noFill/>
                <a:ln>
                  <a:noFill/>
                </a:ln>
                <a:effectLst/>
              </c:spPr>
              <c:txPr>
                <a:bodyPr wrap="square" lIns="38100" tIns="19050" rIns="38100" bIns="19050" anchor="ctr" anchorCtr="0">
                  <a:spAutoFit/>
                </a:bodyPr>
                <a:lstStyle/>
                <a:p>
                  <a:pPr algn="ctr">
                    <a:defRPr lang="en-US" sz="1400" b="0" i="0" u="none" strike="noStrike" kern="1200" baseline="0">
                      <a:solidFill>
                        <a:schemeClr val="tx1">
                          <a:lumMod val="50000"/>
                        </a:schemeClr>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2-64D4-494C-A2E0-16156BA317E0}"/>
                </c:ext>
              </c:extLst>
            </c:dLbl>
            <c:spPr>
              <a:no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Sheet1!$A$2:$A$15</c:f>
              <c:strCache>
                <c:ptCount val="14"/>
                <c:pt idx="0">
                  <c:v>2</c:v>
                </c:pt>
                <c:pt idx="1">
                  <c:v>3</c:v>
                </c:pt>
                <c:pt idx="2">
                  <c:v>4</c:v>
                </c:pt>
                <c:pt idx="3">
                  <c:v>2020-1</c:v>
                </c:pt>
                <c:pt idx="4">
                  <c:v>2</c:v>
                </c:pt>
                <c:pt idx="5">
                  <c:v>3</c:v>
                </c:pt>
                <c:pt idx="6">
                  <c:v>4</c:v>
                </c:pt>
                <c:pt idx="7">
                  <c:v>2021-1</c:v>
                </c:pt>
                <c:pt idx="8">
                  <c:v>2</c:v>
                </c:pt>
                <c:pt idx="9">
                  <c:v>3</c:v>
                </c:pt>
                <c:pt idx="10">
                  <c:v>4
(p)</c:v>
                </c:pt>
                <c:pt idx="11">
                  <c:v>2022-1
(p)</c:v>
                </c:pt>
                <c:pt idx="12">
                  <c:v>2
(p)</c:v>
                </c:pt>
                <c:pt idx="13">
                  <c:v>3
(p)</c:v>
                </c:pt>
              </c:strCache>
            </c:strRef>
          </c:cat>
          <c:val>
            <c:numRef>
              <c:f>Sheet1!$D$2:$D$15</c:f>
              <c:numCache>
                <c:formatCode>0.0%</c:formatCode>
                <c:ptCount val="14"/>
                <c:pt idx="0">
                  <c:v>6.3484301989205294E-2</c:v>
                </c:pt>
                <c:pt idx="1">
                  <c:v>3.3905871831672929E-2</c:v>
                </c:pt>
                <c:pt idx="2">
                  <c:v>1.0839574271924723E-2</c:v>
                </c:pt>
                <c:pt idx="3">
                  <c:v>3.1756711630202883E-2</c:v>
                </c:pt>
                <c:pt idx="4">
                  <c:v>1.8901427135465276E-2</c:v>
                </c:pt>
                <c:pt idx="5">
                  <c:v>1.561279500615087E-2</c:v>
                </c:pt>
                <c:pt idx="6">
                  <c:v>2.8922582754079773E-2</c:v>
                </c:pt>
                <c:pt idx="7">
                  <c:v>4.7313715935289657E-2</c:v>
                </c:pt>
                <c:pt idx="8">
                  <c:v>5.8048853789837818E-2</c:v>
                </c:pt>
                <c:pt idx="9">
                  <c:v>7.6388225601350168E-2</c:v>
                </c:pt>
                <c:pt idx="10">
                  <c:v>9.2041528253600013E-2</c:v>
                </c:pt>
                <c:pt idx="11">
                  <c:v>9.0093265849814363E-2</c:v>
                </c:pt>
                <c:pt idx="12">
                  <c:v>8.8145003446028714E-2</c:v>
                </c:pt>
                <c:pt idx="13">
                  <c:v>0.12270820280600514</c:v>
                </c:pt>
              </c:numCache>
            </c:numRef>
          </c:val>
          <c:smooth val="1"/>
          <c:extLst>
            <c:ext xmlns:c16="http://schemas.microsoft.com/office/drawing/2014/chart" uri="{C3380CC4-5D6E-409C-BE32-E72D297353CC}">
              <c16:uniqueId val="{00000000-780F-4FE3-AFF6-52DB6F4D6D9C}"/>
            </c:ext>
          </c:extLst>
        </c:ser>
        <c:dLbls>
          <c:showLegendKey val="0"/>
          <c:showVal val="0"/>
          <c:showCatName val="0"/>
          <c:showSerName val="0"/>
          <c:showPercent val="0"/>
          <c:showBubbleSize val="0"/>
        </c:dLbls>
        <c:marker val="1"/>
        <c:smooth val="0"/>
        <c:axId val="-2059034896"/>
        <c:axId val="-2058996624"/>
      </c:lineChart>
      <c:catAx>
        <c:axId val="-2059001504"/>
        <c:scaling>
          <c:orientation val="minMax"/>
        </c:scaling>
        <c:delete val="0"/>
        <c:axPos val="b"/>
        <c:numFmt formatCode="General" sourceLinked="0"/>
        <c:majorTickMark val="out"/>
        <c:minorTickMark val="none"/>
        <c:tickLblPos val="low"/>
        <c:spPr>
          <a:ln>
            <a:solidFill>
              <a:schemeClr val="bg1">
                <a:lumMod val="65000"/>
              </a:schemeClr>
            </a:solidFill>
          </a:ln>
        </c:spPr>
        <c:txPr>
          <a:bodyPr/>
          <a:lstStyle/>
          <a:p>
            <a:pPr>
              <a:defRPr sz="1400" b="0" baseline="0">
                <a:solidFill>
                  <a:schemeClr val="tx1">
                    <a:lumMod val="50000"/>
                  </a:schemeClr>
                </a:solidFill>
              </a:defRPr>
            </a:pPr>
            <a:endParaRPr lang="en-US"/>
          </a:p>
        </c:txPr>
        <c:crossAx val="-2058999456"/>
        <c:crosses val="autoZero"/>
        <c:auto val="0"/>
        <c:lblAlgn val="ctr"/>
        <c:lblOffset val="100"/>
        <c:noMultiLvlLbl val="0"/>
      </c:catAx>
      <c:valAx>
        <c:axId val="-2058999456"/>
        <c:scaling>
          <c:orientation val="minMax"/>
          <c:max val="500"/>
          <c:min val="200"/>
        </c:scaling>
        <c:delete val="0"/>
        <c:axPos val="l"/>
        <c:numFmt formatCode="&quot;$&quot;#,##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01504"/>
        <c:crosses val="autoZero"/>
        <c:crossBetween val="between"/>
      </c:valAx>
      <c:valAx>
        <c:axId val="-2058996624"/>
        <c:scaling>
          <c:orientation val="minMax"/>
          <c:max val="0.2"/>
          <c:min val="-0.15000000000000002"/>
        </c:scaling>
        <c:delete val="0"/>
        <c:axPos val="r"/>
        <c:numFmt formatCode="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34896"/>
        <c:crosses val="max"/>
        <c:crossBetween val="between"/>
        <c:majorUnit val="5.000000000000001E-2"/>
      </c:valAx>
      <c:catAx>
        <c:axId val="-2059034896"/>
        <c:scaling>
          <c:orientation val="minMax"/>
        </c:scaling>
        <c:delete val="1"/>
        <c:axPos val="b"/>
        <c:numFmt formatCode="General" sourceLinked="1"/>
        <c:majorTickMark val="out"/>
        <c:minorTickMark val="none"/>
        <c:tickLblPos val="nextTo"/>
        <c:crossAx val="-2058996624"/>
        <c:crosses val="autoZero"/>
        <c:auto val="1"/>
        <c:lblAlgn val="ctr"/>
        <c:lblOffset val="100"/>
        <c:noMultiLvlLbl val="0"/>
      </c:catAx>
    </c:plotArea>
    <c:legend>
      <c:legendPos val="b"/>
      <c:legendEntry>
        <c:idx val="0"/>
        <c:delete val="1"/>
      </c:legendEntry>
      <c:layout>
        <c:manualLayout>
          <c:xMode val="edge"/>
          <c:yMode val="edge"/>
          <c:x val="2.1221412654189573E-2"/>
          <c:y val="0.94174611055758717"/>
          <c:w val="0.43621018413049728"/>
          <c:h val="5.5445141862520635E-2"/>
        </c:manualLayout>
      </c:layout>
      <c:overlay val="0"/>
      <c:txPr>
        <a:bodyPr/>
        <a:lstStyle/>
        <a:p>
          <a:pPr>
            <a:defRPr sz="1400">
              <a:solidFill>
                <a:schemeClr val="tx1">
                  <a:lumMod val="50000"/>
                </a:schemeClr>
              </a:solidFill>
            </a:defRPr>
          </a:pPr>
          <a:endParaRPr lang="en-US"/>
        </a:p>
      </c:txPr>
    </c:legend>
    <c:plotVisOnly val="1"/>
    <c:dispBlanksAs val="gap"/>
    <c:showDLblsOverMax val="0"/>
  </c:chart>
  <c:txPr>
    <a:bodyPr/>
    <a:lstStyle/>
    <a:p>
      <a:pPr>
        <a:defRPr sz="1800"/>
      </a:pPr>
      <a:endParaRPr lang="en-US"/>
    </a:p>
  </c:txPr>
  <c:externalData r:id="rId2">
    <c:autoUpdate val="0"/>
  </c:externalData>
  <c:userShapes r:id="rId3"/>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163874719339461E-2"/>
          <c:y val="5.128205128205128E-2"/>
          <c:w val="0.86645069169244782"/>
          <c:h val="0.7728937728937737"/>
        </c:manualLayout>
      </c:layout>
      <c:barChart>
        <c:barDir val="col"/>
        <c:grouping val="clustered"/>
        <c:varyColors val="0"/>
        <c:ser>
          <c:idx val="0"/>
          <c:order val="0"/>
          <c:tx>
            <c:strRef>
              <c:f>Sheet1!$B$1</c:f>
              <c:strCache>
                <c:ptCount val="1"/>
                <c:pt idx="0">
                  <c:v>C-30 4QTotal</c:v>
                </c:pt>
              </c:strCache>
            </c:strRef>
          </c:tx>
          <c:spPr>
            <a:solidFill>
              <a:schemeClr val="bg1">
                <a:lumMod val="75000"/>
              </a:schemeClr>
            </a:solidFill>
            <a:ln w="33507">
              <a:noFill/>
            </a:ln>
          </c:spPr>
          <c:invertIfNegative val="0"/>
          <c:dPt>
            <c:idx val="12"/>
            <c:invertIfNegative val="0"/>
            <c:bubble3D val="0"/>
            <c:extLst>
              <c:ext xmlns:c16="http://schemas.microsoft.com/office/drawing/2014/chart" uri="{C3380CC4-5D6E-409C-BE32-E72D297353CC}">
                <c16:uniqueId val="{00000000-966C-48C6-89E4-ACED636B2D99}"/>
              </c:ext>
            </c:extLst>
          </c:dPt>
          <c:dPt>
            <c:idx val="13"/>
            <c:invertIfNegative val="0"/>
            <c:bubble3D val="0"/>
            <c:extLst>
              <c:ext xmlns:c16="http://schemas.microsoft.com/office/drawing/2014/chart" uri="{C3380CC4-5D6E-409C-BE32-E72D297353CC}">
                <c16:uniqueId val="{00000001-966C-48C6-89E4-ACED636B2D99}"/>
              </c:ext>
            </c:extLst>
          </c:dPt>
          <c:dPt>
            <c:idx val="14"/>
            <c:invertIfNegative val="0"/>
            <c:bubble3D val="0"/>
            <c:extLst>
              <c:ext xmlns:c16="http://schemas.microsoft.com/office/drawing/2014/chart" uri="{C3380CC4-5D6E-409C-BE32-E72D297353CC}">
                <c16:uniqueId val="{00000002-966C-48C6-89E4-ACED636B2D99}"/>
              </c:ext>
            </c:extLst>
          </c:dPt>
          <c:dPt>
            <c:idx val="15"/>
            <c:invertIfNegative val="0"/>
            <c:bubble3D val="0"/>
            <c:extLst>
              <c:ext xmlns:c16="http://schemas.microsoft.com/office/drawing/2014/chart" uri="{C3380CC4-5D6E-409C-BE32-E72D297353CC}">
                <c16:uniqueId val="{00000003-966C-48C6-89E4-ACED636B2D99}"/>
              </c:ext>
            </c:extLst>
          </c:dPt>
          <c:dLbls>
            <c:numFmt formatCode="\$#,##0.0_);[Red]\(\$#,##0.0\)" sourceLinked="0"/>
            <c:spPr>
              <a:noFill/>
              <a:ln w="33507">
                <a:noFill/>
              </a:ln>
            </c:spPr>
            <c:txPr>
              <a:bodyPr/>
              <a:lstStyle/>
              <a:p>
                <a:pPr>
                  <a:defRPr sz="900" b="0" i="0" u="none" strike="noStrike" baseline="0">
                    <a:solidFill>
                      <a:srgbClr val="000000"/>
                    </a:solidFill>
                    <a:latin typeface="Arial"/>
                    <a:ea typeface="Arial"/>
                    <a:cs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c:v>
                </c:pt>
                <c:pt idx="1">
                  <c:v>3</c:v>
                </c:pt>
                <c:pt idx="2">
                  <c:v>4</c:v>
                </c:pt>
                <c:pt idx="3">
                  <c:v>2006-1</c:v>
                </c:pt>
                <c:pt idx="4">
                  <c:v>2</c:v>
                </c:pt>
                <c:pt idx="5">
                  <c:v>3</c:v>
                </c:pt>
                <c:pt idx="6">
                  <c:v>4</c:v>
                </c:pt>
                <c:pt idx="7">
                  <c:v>2007-1</c:v>
                </c:pt>
                <c:pt idx="8">
                  <c:v>2</c:v>
                </c:pt>
                <c:pt idx="9">
                  <c:v>3</c:v>
                </c:pt>
                <c:pt idx="10">
                  <c:v>4</c:v>
                </c:pt>
                <c:pt idx="11">
                  <c:v>2008-1</c:v>
                </c:pt>
                <c:pt idx="12">
                  <c:v>2</c:v>
                </c:pt>
                <c:pt idx="13">
                  <c:v>3</c:v>
                </c:pt>
                <c:pt idx="14">
                  <c:v>4</c:v>
                </c:pt>
                <c:pt idx="15">
                  <c:v>2009-1</c:v>
                </c:pt>
              </c:strCache>
            </c:strRef>
          </c:cat>
          <c:val>
            <c:numRef>
              <c:f>Sheet1!$B$2:$B$17</c:f>
              <c:numCache>
                <c:formatCode>General</c:formatCode>
                <c:ptCount val="16"/>
                <c:pt idx="0">
                  <c:v>120.6</c:v>
                </c:pt>
                <c:pt idx="1">
                  <c:v>125.7</c:v>
                </c:pt>
                <c:pt idx="2">
                  <c:v>131.1</c:v>
                </c:pt>
                <c:pt idx="3">
                  <c:v>136.5</c:v>
                </c:pt>
                <c:pt idx="4">
                  <c:v>141.80000000000001</c:v>
                </c:pt>
                <c:pt idx="5">
                  <c:v>144.4</c:v>
                </c:pt>
                <c:pt idx="6">
                  <c:v>144.9</c:v>
                </c:pt>
                <c:pt idx="7">
                  <c:v>146.1</c:v>
                </c:pt>
                <c:pt idx="8">
                  <c:v>147.4</c:v>
                </c:pt>
                <c:pt idx="9">
                  <c:v>144.4</c:v>
                </c:pt>
                <c:pt idx="10">
                  <c:v>139.1</c:v>
                </c:pt>
                <c:pt idx="11">
                  <c:v>137.19999999999999</c:v>
                </c:pt>
                <c:pt idx="12">
                  <c:v>139.19999999999999</c:v>
                </c:pt>
                <c:pt idx="13">
                  <c:v>134.1</c:v>
                </c:pt>
                <c:pt idx="14">
                  <c:v>126.3</c:v>
                </c:pt>
                <c:pt idx="15">
                  <c:v>122</c:v>
                </c:pt>
              </c:numCache>
            </c:numRef>
          </c:val>
          <c:extLst>
            <c:ext xmlns:c16="http://schemas.microsoft.com/office/drawing/2014/chart" uri="{C3380CC4-5D6E-409C-BE32-E72D297353CC}">
              <c16:uniqueId val="{00000004-966C-48C6-89E4-ACED636B2D99}"/>
            </c:ext>
          </c:extLst>
        </c:ser>
        <c:dLbls>
          <c:showLegendKey val="0"/>
          <c:showVal val="0"/>
          <c:showCatName val="0"/>
          <c:showSerName val="0"/>
          <c:showPercent val="0"/>
          <c:showBubbleSize val="0"/>
        </c:dLbls>
        <c:gapWidth val="50"/>
        <c:axId val="330201248"/>
        <c:axId val="330200856"/>
      </c:barChart>
      <c:lineChart>
        <c:grouping val="standard"/>
        <c:varyColors val="0"/>
        <c:ser>
          <c:idx val="1"/>
          <c:order val="1"/>
          <c:tx>
            <c:strRef>
              <c:f>Sheet1!$C$1</c:f>
              <c:strCache>
                <c:ptCount val="1"/>
                <c:pt idx="0">
                  <c:v>C-30 Growth Rate/LIRA</c:v>
                </c:pt>
              </c:strCache>
            </c:strRef>
          </c:tx>
          <c:spPr>
            <a:ln w="33507">
              <a:solidFill>
                <a:srgbClr val="000000"/>
              </a:solidFill>
              <a:prstDash val="solid"/>
            </a:ln>
          </c:spPr>
          <c:marker>
            <c:symbol val="circle"/>
            <c:size val="7"/>
            <c:spPr>
              <a:solidFill>
                <a:srgbClr val="000000"/>
              </a:solidFill>
              <a:ln>
                <a:solidFill>
                  <a:srgbClr val="FFFFFF"/>
                </a:solidFill>
                <a:prstDash val="solid"/>
              </a:ln>
            </c:spPr>
          </c:marker>
          <c:dLbls>
            <c:numFmt formatCode="0.0%" sourceLinked="0"/>
            <c:spPr>
              <a:noFill/>
              <a:ln w="33507">
                <a:noFill/>
              </a:ln>
            </c:spPr>
            <c:txPr>
              <a:bodyPr/>
              <a:lstStyle/>
              <a:p>
                <a:pPr>
                  <a:defRPr sz="1000" b="1" i="0" u="none" strike="noStrike" baseline="0">
                    <a:solidFill>
                      <a:srgbClr val="000000"/>
                    </a:solidFill>
                    <a:latin typeface="Arial"/>
                    <a:ea typeface="Arial"/>
                    <a:cs typeface="Aria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c:v>
                </c:pt>
                <c:pt idx="1">
                  <c:v>3</c:v>
                </c:pt>
                <c:pt idx="2">
                  <c:v>4</c:v>
                </c:pt>
                <c:pt idx="3">
                  <c:v>2006-1</c:v>
                </c:pt>
                <c:pt idx="4">
                  <c:v>2</c:v>
                </c:pt>
                <c:pt idx="5">
                  <c:v>3</c:v>
                </c:pt>
                <c:pt idx="6">
                  <c:v>4</c:v>
                </c:pt>
                <c:pt idx="7">
                  <c:v>2007-1</c:v>
                </c:pt>
                <c:pt idx="8">
                  <c:v>2</c:v>
                </c:pt>
                <c:pt idx="9">
                  <c:v>3</c:v>
                </c:pt>
                <c:pt idx="10">
                  <c:v>4</c:v>
                </c:pt>
                <c:pt idx="11">
                  <c:v>2008-1</c:v>
                </c:pt>
                <c:pt idx="12">
                  <c:v>2</c:v>
                </c:pt>
                <c:pt idx="13">
                  <c:v>3</c:v>
                </c:pt>
                <c:pt idx="14">
                  <c:v>4</c:v>
                </c:pt>
                <c:pt idx="15">
                  <c:v>2009-1</c:v>
                </c:pt>
              </c:strCache>
            </c:strRef>
          </c:cat>
          <c:val>
            <c:numRef>
              <c:f>Sheet1!$C$2:$C$17</c:f>
              <c:numCache>
                <c:formatCode>General</c:formatCode>
                <c:ptCount val="16"/>
                <c:pt idx="0">
                  <c:v>0.115197484</c:v>
                </c:pt>
                <c:pt idx="1">
                  <c:v>0.11625223</c:v>
                </c:pt>
                <c:pt idx="2">
                  <c:v>0.135989047</c:v>
                </c:pt>
                <c:pt idx="3">
                  <c:v>0.159915364</c:v>
                </c:pt>
                <c:pt idx="4">
                  <c:v>0.17607245899999999</c:v>
                </c:pt>
                <c:pt idx="5">
                  <c:v>0.14818113899999999</c:v>
                </c:pt>
                <c:pt idx="6">
                  <c:v>0.10556708300000001</c:v>
                </c:pt>
                <c:pt idx="7">
                  <c:v>7.0124541999999998E-2</c:v>
                </c:pt>
                <c:pt idx="8">
                  <c:v>3.9840047000000003E-2</c:v>
                </c:pt>
                <c:pt idx="9">
                  <c:v>2.2165299999999999E-4</c:v>
                </c:pt>
                <c:pt idx="10">
                  <c:v>-4.0205339E-2</c:v>
                </c:pt>
                <c:pt idx="11">
                  <c:v>-6.0741246999999998E-2</c:v>
                </c:pt>
                <c:pt idx="12">
                  <c:v>-5.5661616999999997E-2</c:v>
                </c:pt>
                <c:pt idx="13">
                  <c:v>-7.1232182000000005E-2</c:v>
                </c:pt>
                <c:pt idx="14">
                  <c:v>-9.2280910999999993E-2</c:v>
                </c:pt>
                <c:pt idx="15">
                  <c:v>-0.110694762</c:v>
                </c:pt>
              </c:numCache>
            </c:numRef>
          </c:val>
          <c:smooth val="1"/>
          <c:extLst>
            <c:ext xmlns:c16="http://schemas.microsoft.com/office/drawing/2014/chart" uri="{C3380CC4-5D6E-409C-BE32-E72D297353CC}">
              <c16:uniqueId val="{00000005-966C-48C6-89E4-ACED636B2D99}"/>
            </c:ext>
          </c:extLst>
        </c:ser>
        <c:dLbls>
          <c:showLegendKey val="0"/>
          <c:showVal val="0"/>
          <c:showCatName val="0"/>
          <c:showSerName val="0"/>
          <c:showPercent val="0"/>
          <c:showBubbleSize val="0"/>
        </c:dLbls>
        <c:marker val="1"/>
        <c:smooth val="0"/>
        <c:axId val="398556280"/>
        <c:axId val="398555888"/>
      </c:lineChart>
      <c:catAx>
        <c:axId val="330201248"/>
        <c:scaling>
          <c:orientation val="minMax"/>
        </c:scaling>
        <c:delete val="0"/>
        <c:axPos val="b"/>
        <c:numFmt formatCode="General" sourceLinked="1"/>
        <c:majorTickMark val="out"/>
        <c:minorTickMark val="none"/>
        <c:tickLblPos val="nextTo"/>
        <c:spPr>
          <a:ln w="4188">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330200856"/>
        <c:crossesAt val="50"/>
        <c:auto val="1"/>
        <c:lblAlgn val="ctr"/>
        <c:lblOffset val="100"/>
        <c:tickLblSkip val="1"/>
        <c:tickMarkSkip val="1"/>
        <c:noMultiLvlLbl val="0"/>
      </c:catAx>
      <c:valAx>
        <c:axId val="330200856"/>
        <c:scaling>
          <c:orientation val="minMax"/>
          <c:max val="160"/>
          <c:min val="100"/>
        </c:scaling>
        <c:delete val="0"/>
        <c:axPos val="l"/>
        <c:numFmt formatCode="\$#,##0_);[Red]\(\$#,##0\)" sourceLinked="0"/>
        <c:majorTickMark val="out"/>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330201248"/>
        <c:crosses val="autoZero"/>
        <c:crossBetween val="between"/>
        <c:majorUnit val="10"/>
      </c:valAx>
      <c:catAx>
        <c:axId val="398556280"/>
        <c:scaling>
          <c:orientation val="minMax"/>
        </c:scaling>
        <c:delete val="1"/>
        <c:axPos val="b"/>
        <c:numFmt formatCode="General" sourceLinked="1"/>
        <c:majorTickMark val="out"/>
        <c:minorTickMark val="none"/>
        <c:tickLblPos val="none"/>
        <c:crossAx val="398555888"/>
        <c:crosses val="autoZero"/>
        <c:auto val="1"/>
        <c:lblAlgn val="ctr"/>
        <c:lblOffset val="100"/>
        <c:noMultiLvlLbl val="0"/>
      </c:catAx>
      <c:valAx>
        <c:axId val="398555888"/>
        <c:scaling>
          <c:orientation val="minMax"/>
          <c:max val="0.35000000000000014"/>
          <c:min val="-0.15000000000000008"/>
        </c:scaling>
        <c:delete val="0"/>
        <c:axPos val="r"/>
        <c:numFmt formatCode="0%" sourceLinked="0"/>
        <c:majorTickMark val="out"/>
        <c:minorTickMark val="none"/>
        <c:tickLblPos val="nextTo"/>
        <c:spPr>
          <a:ln w="4188">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398556280"/>
        <c:crosses val="max"/>
        <c:crossBetween val="between"/>
        <c:majorUnit val="0.05"/>
        <c:minorUnit val="2.5000000000000001E-2"/>
      </c:valAx>
      <c:spPr>
        <a:noFill/>
        <a:ln w="33507">
          <a:noFill/>
        </a:ln>
      </c:spPr>
    </c:plotArea>
    <c:plotVisOnly val="1"/>
    <c:dispBlanksAs val="gap"/>
    <c:showDLblsOverMax val="0"/>
  </c:chart>
  <c:spPr>
    <a:noFill/>
    <a:ln>
      <a:noFill/>
    </a:ln>
  </c:spPr>
  <c:txPr>
    <a:bodyPr/>
    <a:lstStyle/>
    <a:p>
      <a:pPr>
        <a:defRPr sz="1550" b="1" i="0" u="none" strike="noStrike" baseline="0">
          <a:solidFill>
            <a:srgbClr val="000000"/>
          </a:solidFill>
          <a:latin typeface="Arial"/>
          <a:ea typeface="Arial"/>
          <a:cs typeface="Arial"/>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600">
                <a:solidFill>
                  <a:schemeClr val="tx1">
                    <a:lumMod val="50000"/>
                  </a:schemeClr>
                </a:solidFill>
              </a:defRPr>
            </a:pPr>
            <a:r>
              <a:rPr lang="en-US" sz="1600" b="1" i="0" baseline="0">
                <a:effectLst/>
              </a:rPr>
              <a:t>Homeowner Improvements &amp; Repairs</a:t>
            </a:r>
            <a:endParaRPr lang="en-US" sz="1600" b="1">
              <a:effectLst/>
            </a:endParaRPr>
          </a:p>
          <a:p>
            <a:pPr algn="l">
              <a:defRPr sz="1600">
                <a:solidFill>
                  <a:schemeClr val="tx1">
                    <a:lumMod val="50000"/>
                  </a:schemeClr>
                </a:solidFill>
              </a:defRPr>
            </a:pPr>
            <a:r>
              <a:rPr lang="en-US" sz="1600" b="1" i="0" baseline="0">
                <a:effectLst/>
              </a:rPr>
              <a:t>Four-Quarter Moving Totals</a:t>
            </a:r>
            <a:endParaRPr lang="en-US" sz="1600" b="1">
              <a:effectLst/>
            </a:endParaRPr>
          </a:p>
          <a:p>
            <a:pPr algn="l">
              <a:defRPr sz="1600">
                <a:solidFill>
                  <a:schemeClr val="tx1">
                    <a:lumMod val="50000"/>
                  </a:schemeClr>
                </a:solidFill>
              </a:defRPr>
            </a:pPr>
            <a:r>
              <a:rPr lang="en-US" sz="1600" b="1" i="0" baseline="0">
                <a:effectLst/>
              </a:rPr>
              <a:t>Billions</a:t>
            </a:r>
            <a:endParaRPr lang="en-US" sz="1600" b="1"/>
          </a:p>
        </c:rich>
      </c:tx>
      <c:layout>
        <c:manualLayout>
          <c:xMode val="edge"/>
          <c:yMode val="edge"/>
          <c:x val="7.4608406587112382E-3"/>
          <c:y val="1.6825177354371133E-2"/>
        </c:manualLayout>
      </c:layout>
      <c:overlay val="0"/>
    </c:title>
    <c:autoTitleDeleted val="0"/>
    <c:plotArea>
      <c:layout>
        <c:manualLayout>
          <c:layoutTarget val="inner"/>
          <c:xMode val="edge"/>
          <c:yMode val="edge"/>
          <c:x val="6.4885348019392164E-2"/>
          <c:y val="0.2328669425957029"/>
          <c:w val="0.87716786156602777"/>
          <c:h val="0.56106195845400819"/>
        </c:manualLayout>
      </c:layout>
      <c:barChart>
        <c:barDir val="col"/>
        <c:grouping val="clustered"/>
        <c:varyColors val="0"/>
        <c:ser>
          <c:idx val="0"/>
          <c:order val="0"/>
          <c:tx>
            <c:strRef>
              <c:f>Sheet1!$B$1</c:f>
              <c:strCache>
                <c:ptCount val="1"/>
                <c:pt idx="0">
                  <c:v>JCHS1</c:v>
                </c:pt>
              </c:strCache>
            </c:strRef>
          </c:tx>
          <c:spPr>
            <a:solidFill>
              <a:schemeClr val="accent3"/>
            </a:solidFill>
          </c:spPr>
          <c:invertIfNegative val="0"/>
          <c:dPt>
            <c:idx val="6"/>
            <c:invertIfNegative val="0"/>
            <c:bubble3D val="0"/>
            <c:spPr>
              <a:solidFill>
                <a:srgbClr val="508DA6"/>
              </a:solidFill>
            </c:spPr>
            <c:extLst>
              <c:ext xmlns:c16="http://schemas.microsoft.com/office/drawing/2014/chart" uri="{C3380CC4-5D6E-409C-BE32-E72D297353CC}">
                <c16:uniqueId val="{00000005-4396-4640-A0FD-6851015F7692}"/>
              </c:ext>
            </c:extLst>
          </c:dPt>
          <c:dPt>
            <c:idx val="7"/>
            <c:invertIfNegative val="0"/>
            <c:bubble3D val="0"/>
            <c:spPr>
              <a:solidFill>
                <a:srgbClr val="508DA6"/>
              </a:solidFill>
            </c:spPr>
            <c:extLst>
              <c:ext xmlns:c16="http://schemas.microsoft.com/office/drawing/2014/chart" uri="{C3380CC4-5D6E-409C-BE32-E72D297353CC}">
                <c16:uniqueId val="{00000007-4396-4640-A0FD-6851015F7692}"/>
              </c:ext>
            </c:extLst>
          </c:dPt>
          <c:dPt>
            <c:idx val="8"/>
            <c:invertIfNegative val="0"/>
            <c:bubble3D val="0"/>
            <c:spPr>
              <a:solidFill>
                <a:srgbClr val="508DA6"/>
              </a:solidFill>
            </c:spPr>
            <c:extLst>
              <c:ext xmlns:c16="http://schemas.microsoft.com/office/drawing/2014/chart" uri="{C3380CC4-5D6E-409C-BE32-E72D297353CC}">
                <c16:uniqueId val="{00000009-4396-4640-A0FD-6851015F7692}"/>
              </c:ext>
            </c:extLst>
          </c:dPt>
          <c:dPt>
            <c:idx val="9"/>
            <c:invertIfNegative val="0"/>
            <c:bubble3D val="0"/>
            <c:spPr>
              <a:solidFill>
                <a:srgbClr val="508DA6"/>
              </a:solidFill>
            </c:spPr>
            <c:extLst>
              <c:ext xmlns:c16="http://schemas.microsoft.com/office/drawing/2014/chart" uri="{C3380CC4-5D6E-409C-BE32-E72D297353CC}">
                <c16:uniqueId val="{00000006-4D4C-44EB-9950-4B9ACCC7825C}"/>
              </c:ext>
            </c:extLst>
          </c:dPt>
          <c:dPt>
            <c:idx val="10"/>
            <c:invertIfNegative val="0"/>
            <c:bubble3D val="0"/>
            <c:spPr>
              <a:solidFill>
                <a:srgbClr val="508DA6">
                  <a:lumMod val="60000"/>
                  <a:lumOff val="40000"/>
                </a:srgbClr>
              </a:solidFill>
            </c:spPr>
            <c:extLst>
              <c:ext xmlns:c16="http://schemas.microsoft.com/office/drawing/2014/chart" uri="{C3380CC4-5D6E-409C-BE32-E72D297353CC}">
                <c16:uniqueId val="{00000007-4D4C-44EB-9950-4B9ACCC7825C}"/>
              </c:ext>
            </c:extLst>
          </c:dPt>
          <c:dPt>
            <c:idx val="11"/>
            <c:invertIfNegative val="0"/>
            <c:bubble3D val="0"/>
            <c:spPr>
              <a:solidFill>
                <a:srgbClr val="508DA6">
                  <a:lumMod val="60000"/>
                  <a:lumOff val="40000"/>
                </a:srgbClr>
              </a:solidFill>
            </c:spPr>
            <c:extLst>
              <c:ext xmlns:c16="http://schemas.microsoft.com/office/drawing/2014/chart" uri="{C3380CC4-5D6E-409C-BE32-E72D297353CC}">
                <c16:uniqueId val="{0000000D-075B-42D8-9ED3-77073C72430E}"/>
              </c:ext>
            </c:extLst>
          </c:dPt>
          <c:dPt>
            <c:idx val="12"/>
            <c:invertIfNegative val="0"/>
            <c:bubble3D val="0"/>
            <c:spPr>
              <a:solidFill>
                <a:srgbClr val="508DA6">
                  <a:lumMod val="60000"/>
                  <a:lumOff val="40000"/>
                </a:srgbClr>
              </a:solidFill>
            </c:spPr>
            <c:extLst>
              <c:ext xmlns:c16="http://schemas.microsoft.com/office/drawing/2014/chart" uri="{C3380CC4-5D6E-409C-BE32-E72D297353CC}">
                <c16:uniqueId val="{0000001E-5D3C-4489-B47A-ECA4336326E9}"/>
              </c:ext>
            </c:extLst>
          </c:dPt>
          <c:dPt>
            <c:idx val="13"/>
            <c:invertIfNegative val="0"/>
            <c:bubble3D val="0"/>
            <c:spPr>
              <a:solidFill>
                <a:srgbClr val="508DA6">
                  <a:lumMod val="60000"/>
                  <a:lumOff val="40000"/>
                </a:srgbClr>
              </a:solidFill>
            </c:spPr>
            <c:extLst>
              <c:ext xmlns:c16="http://schemas.microsoft.com/office/drawing/2014/chart" uri="{C3380CC4-5D6E-409C-BE32-E72D297353CC}">
                <c16:uniqueId val="{0000000F-64D4-494C-A2E0-16156BA317E0}"/>
              </c:ext>
            </c:extLst>
          </c:dPt>
          <c:dLbls>
            <c:numFmt formatCode="#,##0" sourceLinked="0"/>
            <c:spPr>
              <a:noFill/>
              <a:ln>
                <a:noFill/>
              </a:ln>
              <a:effectLst/>
            </c:spPr>
            <c:txPr>
              <a:bodyPr/>
              <a:lstStyle/>
              <a:p>
                <a:pPr>
                  <a:defRPr sz="1400" b="0">
                    <a:solidFill>
                      <a:schemeClr val="tx1">
                        <a:lumMod val="50000"/>
                      </a:schemeClr>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Sheet1!$A$2:$A$15</c:f>
              <c:strCache>
                <c:ptCount val="14"/>
                <c:pt idx="0">
                  <c:v>3</c:v>
                </c:pt>
                <c:pt idx="1">
                  <c:v>4</c:v>
                </c:pt>
                <c:pt idx="2">
                  <c:v>2020-1</c:v>
                </c:pt>
                <c:pt idx="3">
                  <c:v>2</c:v>
                </c:pt>
                <c:pt idx="4">
                  <c:v>3</c:v>
                </c:pt>
                <c:pt idx="5">
                  <c:v>4</c:v>
                </c:pt>
                <c:pt idx="6">
                  <c:v>2021-1</c:v>
                </c:pt>
                <c:pt idx="7">
                  <c:v>2</c:v>
                </c:pt>
                <c:pt idx="8">
                  <c:v>3</c:v>
                </c:pt>
                <c:pt idx="9">
                  <c:v>4</c:v>
                </c:pt>
                <c:pt idx="10">
                  <c:v>2022-1
(p)</c:v>
                </c:pt>
                <c:pt idx="11">
                  <c:v>2
(p)</c:v>
                </c:pt>
                <c:pt idx="12">
                  <c:v>3
(p)</c:v>
                </c:pt>
                <c:pt idx="13">
                  <c:v>4
(p)</c:v>
                </c:pt>
              </c:strCache>
            </c:strRef>
          </c:cat>
          <c:val>
            <c:numRef>
              <c:f>Sheet1!$B$2:$B$15</c:f>
              <c:numCache>
                <c:formatCode>"$"#,##0.0</c:formatCode>
                <c:ptCount val="14"/>
                <c:pt idx="0">
                  <c:v>326.56018031060148</c:v>
                </c:pt>
                <c:pt idx="1">
                  <c:v>327.40295636123295</c:v>
                </c:pt>
                <c:pt idx="2">
                  <c:v>334.84307985625134</c:v>
                </c:pt>
                <c:pt idx="3">
                  <c:v>331.66068470831686</c:v>
                </c:pt>
                <c:pt idx="4">
                  <c:v>331.60867084878925</c:v>
                </c:pt>
                <c:pt idx="5">
                  <c:v>336.49161768877491</c:v>
                </c:pt>
                <c:pt idx="6">
                  <c:v>350.42415666091154</c:v>
                </c:pt>
                <c:pt idx="7">
                  <c:v>350.7024834154015</c:v>
                </c:pt>
                <c:pt idx="8">
                  <c:v>356.83932204300453</c:v>
                </c:pt>
                <c:pt idx="9">
                  <c:v>368.20616998658903</c:v>
                </c:pt>
                <c:pt idx="10">
                  <c:v>389.93858211408474</c:v>
                </c:pt>
                <c:pt idx="11">
                  <c:v>403.95704123678701</c:v>
                </c:pt>
                <c:pt idx="12">
                  <c:v>427.05470312594662</c:v>
                </c:pt>
                <c:pt idx="13">
                  <c:v>432.05304383672706</c:v>
                </c:pt>
              </c:numCache>
            </c:numRef>
          </c:val>
          <c:extLst>
            <c:ext xmlns:c16="http://schemas.microsoft.com/office/drawing/2014/chart" uri="{C3380CC4-5D6E-409C-BE32-E72D297353CC}">
              <c16:uniqueId val="{00000000-A13C-4E5E-B5F3-031966C02762}"/>
            </c:ext>
          </c:extLst>
        </c:ser>
        <c:dLbls>
          <c:showLegendKey val="0"/>
          <c:showVal val="0"/>
          <c:showCatName val="0"/>
          <c:showSerName val="0"/>
          <c:showPercent val="0"/>
          <c:showBubbleSize val="0"/>
        </c:dLbls>
        <c:gapWidth val="100"/>
        <c:axId val="-2059001504"/>
        <c:axId val="-2058999456"/>
      </c:barChart>
      <c:lineChart>
        <c:grouping val="standard"/>
        <c:varyColors val="0"/>
        <c:ser>
          <c:idx val="1"/>
          <c:order val="1"/>
          <c:tx>
            <c:strRef>
              <c:f>Sheet1!$C$1</c:f>
              <c:strCache>
                <c:ptCount val="1"/>
                <c:pt idx="0">
                  <c:v>Historical Estimates</c:v>
                </c:pt>
              </c:strCache>
            </c:strRef>
          </c:tx>
          <c:spPr>
            <a:ln w="38100"/>
          </c:spPr>
          <c:marker>
            <c:symbol val="circle"/>
            <c:size val="9"/>
          </c:marker>
          <c:dPt>
            <c:idx val="6"/>
            <c:bubble3D val="0"/>
            <c:extLst>
              <c:ext xmlns:c16="http://schemas.microsoft.com/office/drawing/2014/chart" uri="{C3380CC4-5D6E-409C-BE32-E72D297353CC}">
                <c16:uniqueId val="{00000010-4396-4640-A0FD-6851015F7692}"/>
              </c:ext>
            </c:extLst>
          </c:dPt>
          <c:dPt>
            <c:idx val="7"/>
            <c:bubble3D val="0"/>
            <c:extLst>
              <c:ext xmlns:c16="http://schemas.microsoft.com/office/drawing/2014/chart" uri="{C3380CC4-5D6E-409C-BE32-E72D297353CC}">
                <c16:uniqueId val="{00000011-4396-4640-A0FD-6851015F7692}"/>
              </c:ext>
            </c:extLst>
          </c:dPt>
          <c:dPt>
            <c:idx val="8"/>
            <c:bubble3D val="0"/>
            <c:extLst>
              <c:ext xmlns:c16="http://schemas.microsoft.com/office/drawing/2014/chart" uri="{C3380CC4-5D6E-409C-BE32-E72D297353CC}">
                <c16:uniqueId val="{00000012-4396-4640-A0FD-6851015F7692}"/>
              </c:ext>
            </c:extLst>
          </c:dPt>
          <c:dPt>
            <c:idx val="9"/>
            <c:bubble3D val="0"/>
            <c:extLst>
              <c:ext xmlns:c16="http://schemas.microsoft.com/office/drawing/2014/chart" uri="{C3380CC4-5D6E-409C-BE32-E72D297353CC}">
                <c16:uniqueId val="{00000013-4D4C-44EB-9950-4B9ACCC7825C}"/>
              </c:ext>
            </c:extLst>
          </c:dPt>
          <c:dPt>
            <c:idx val="10"/>
            <c:marker>
              <c:symbol val="none"/>
            </c:marker>
            <c:bubble3D val="0"/>
            <c:extLst>
              <c:ext xmlns:c16="http://schemas.microsoft.com/office/drawing/2014/chart" uri="{C3380CC4-5D6E-409C-BE32-E72D297353CC}">
                <c16:uniqueId val="{00000014-4D4C-44EB-9950-4B9ACCC7825C}"/>
              </c:ext>
            </c:extLst>
          </c:dPt>
          <c:dPt>
            <c:idx val="11"/>
            <c:marker>
              <c:symbol val="none"/>
            </c:marker>
            <c:bubble3D val="0"/>
            <c:extLst>
              <c:ext xmlns:c16="http://schemas.microsoft.com/office/drawing/2014/chart" uri="{C3380CC4-5D6E-409C-BE32-E72D297353CC}">
                <c16:uniqueId val="{00000014-075B-42D8-9ED3-77073C72430E}"/>
              </c:ext>
            </c:extLst>
          </c:dPt>
          <c:dPt>
            <c:idx val="12"/>
            <c:marker>
              <c:symbol val="none"/>
            </c:marker>
            <c:bubble3D val="0"/>
            <c:extLst>
              <c:ext xmlns:c16="http://schemas.microsoft.com/office/drawing/2014/chart" uri="{C3380CC4-5D6E-409C-BE32-E72D297353CC}">
                <c16:uniqueId val="{00000020-5D3C-4489-B47A-ECA4336326E9}"/>
              </c:ext>
            </c:extLst>
          </c:dPt>
          <c:dPt>
            <c:idx val="13"/>
            <c:marker>
              <c:symbol val="none"/>
            </c:marker>
            <c:bubble3D val="0"/>
            <c:extLst>
              <c:ext xmlns:c16="http://schemas.microsoft.com/office/drawing/2014/chart" uri="{C3380CC4-5D6E-409C-BE32-E72D297353CC}">
                <c16:uniqueId val="{00000017-64D4-494C-A2E0-16156BA317E0}"/>
              </c:ext>
            </c:extLst>
          </c:dPt>
          <c:dLbls>
            <c:dLbl>
              <c:idx val="10"/>
              <c:delete val="1"/>
              <c:extLst>
                <c:ext xmlns:c15="http://schemas.microsoft.com/office/drawing/2012/chart" uri="{CE6537A1-D6FC-4f65-9D91-7224C49458BB}"/>
                <c:ext xmlns:c16="http://schemas.microsoft.com/office/drawing/2014/chart" uri="{C3380CC4-5D6E-409C-BE32-E72D297353CC}">
                  <c16:uniqueId val="{00000014-4D4C-44EB-9950-4B9ACCC7825C}"/>
                </c:ext>
              </c:extLst>
            </c:dLbl>
            <c:dLbl>
              <c:idx val="11"/>
              <c:delete val="1"/>
              <c:extLst>
                <c:ext xmlns:c15="http://schemas.microsoft.com/office/drawing/2012/chart" uri="{CE6537A1-D6FC-4f65-9D91-7224C49458BB}"/>
                <c:ext xmlns:c16="http://schemas.microsoft.com/office/drawing/2014/chart" uri="{C3380CC4-5D6E-409C-BE32-E72D297353CC}">
                  <c16:uniqueId val="{00000014-075B-42D8-9ED3-77073C72430E}"/>
                </c:ext>
              </c:extLst>
            </c:dLbl>
            <c:dLbl>
              <c:idx val="12"/>
              <c:delete val="1"/>
              <c:extLst>
                <c:ext xmlns:c15="http://schemas.microsoft.com/office/drawing/2012/chart" uri="{CE6537A1-D6FC-4f65-9D91-7224C49458BB}"/>
                <c:ext xmlns:c16="http://schemas.microsoft.com/office/drawing/2014/chart" uri="{C3380CC4-5D6E-409C-BE32-E72D297353CC}">
                  <c16:uniqueId val="{00000020-5D3C-4489-B47A-ECA4336326E9}"/>
                </c:ext>
              </c:extLst>
            </c:dLbl>
            <c:dLbl>
              <c:idx val="13"/>
              <c:delete val="1"/>
              <c:extLst>
                <c:ext xmlns:c15="http://schemas.microsoft.com/office/drawing/2012/chart" uri="{CE6537A1-D6FC-4f65-9D91-7224C49458BB}"/>
                <c:ext xmlns:c16="http://schemas.microsoft.com/office/drawing/2014/chart" uri="{C3380CC4-5D6E-409C-BE32-E72D297353CC}">
                  <c16:uniqueId val="{00000017-64D4-494C-A2E0-16156BA317E0}"/>
                </c:ext>
              </c:extLst>
            </c:dLbl>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Sheet1!$A$2:$A$15</c:f>
              <c:strCache>
                <c:ptCount val="14"/>
                <c:pt idx="0">
                  <c:v>3</c:v>
                </c:pt>
                <c:pt idx="1">
                  <c:v>4</c:v>
                </c:pt>
                <c:pt idx="2">
                  <c:v>2020-1</c:v>
                </c:pt>
                <c:pt idx="3">
                  <c:v>2</c:v>
                </c:pt>
                <c:pt idx="4">
                  <c:v>3</c:v>
                </c:pt>
                <c:pt idx="5">
                  <c:v>4</c:v>
                </c:pt>
                <c:pt idx="6">
                  <c:v>2021-1</c:v>
                </c:pt>
                <c:pt idx="7">
                  <c:v>2</c:v>
                </c:pt>
                <c:pt idx="8">
                  <c:v>3</c:v>
                </c:pt>
                <c:pt idx="9">
                  <c:v>4</c:v>
                </c:pt>
                <c:pt idx="10">
                  <c:v>2022-1
(p)</c:v>
                </c:pt>
                <c:pt idx="11">
                  <c:v>2
(p)</c:v>
                </c:pt>
                <c:pt idx="12">
                  <c:v>3
(p)</c:v>
                </c:pt>
                <c:pt idx="13">
                  <c:v>4
(p)</c:v>
                </c:pt>
              </c:strCache>
            </c:strRef>
          </c:cat>
          <c:val>
            <c:numRef>
              <c:f>Sheet1!$C$2:$C$15</c:f>
              <c:numCache>
                <c:formatCode>0.0%</c:formatCode>
                <c:ptCount val="14"/>
                <c:pt idx="0">
                  <c:v>3.3905871831672929E-2</c:v>
                </c:pt>
                <c:pt idx="1">
                  <c:v>1.0839574271924723E-2</c:v>
                </c:pt>
                <c:pt idx="2">
                  <c:v>3.1663757058104425E-2</c:v>
                </c:pt>
                <c:pt idx="3">
                  <c:v>1.8826049975288361E-2</c:v>
                </c:pt>
                <c:pt idx="4">
                  <c:v>1.5459602372175363E-2</c:v>
                </c:pt>
                <c:pt idx="5">
                  <c:v>2.7759863345626634E-2</c:v>
                </c:pt>
                <c:pt idx="6">
                  <c:v>4.6532473692898702E-2</c:v>
                </c:pt>
                <c:pt idx="7">
                  <c:v>5.7413493926273373E-2</c:v>
                </c:pt>
                <c:pt idx="8">
                  <c:v>7.6085619623982081E-2</c:v>
                </c:pt>
                <c:pt idx="9">
                  <c:v>9.4250645872395289E-2</c:v>
                </c:pt>
                <c:pt idx="10">
                  <c:v>0.11276170521374596</c:v>
                </c:pt>
                <c:pt idx="11">
                  <c:v>0.15185109983468892</c:v>
                </c:pt>
                <c:pt idx="12">
                  <c:v>0.19677030177318877</c:v>
                </c:pt>
                <c:pt idx="13">
                  <c:v>0.17339979352454482</c:v>
                </c:pt>
              </c:numCache>
            </c:numRef>
          </c:val>
          <c:smooth val="1"/>
          <c:extLst>
            <c:ext xmlns:c16="http://schemas.microsoft.com/office/drawing/2014/chart" uri="{C3380CC4-5D6E-409C-BE32-E72D297353CC}">
              <c16:uniqueId val="{00000001-A13C-4E5E-B5F3-031966C02762}"/>
            </c:ext>
          </c:extLst>
        </c:ser>
        <c:ser>
          <c:idx val="2"/>
          <c:order val="2"/>
          <c:tx>
            <c:strRef>
              <c:f>Sheet1!$D$1</c:f>
              <c:strCache>
                <c:ptCount val="1"/>
                <c:pt idx="0">
                  <c:v>LIRA Projections</c:v>
                </c:pt>
              </c:strCache>
            </c:strRef>
          </c:tx>
          <c:spPr>
            <a:ln w="38100">
              <a:solidFill>
                <a:srgbClr val="C14D00"/>
              </a:solidFill>
            </a:ln>
          </c:spPr>
          <c:marker>
            <c:symbol val="triangle"/>
            <c:size val="8"/>
            <c:spPr>
              <a:solidFill>
                <a:srgbClr val="C14D00"/>
              </a:solidFill>
              <a:ln>
                <a:solidFill>
                  <a:srgbClr val="C14D00"/>
                </a:solidFill>
              </a:ln>
            </c:spPr>
          </c:marker>
          <c:dPt>
            <c:idx val="0"/>
            <c:marker>
              <c:symbol val="none"/>
            </c:marker>
            <c:bubble3D val="0"/>
            <c:extLst>
              <c:ext xmlns:c16="http://schemas.microsoft.com/office/drawing/2014/chart" uri="{C3380CC4-5D6E-409C-BE32-E72D297353CC}">
                <c16:uniqueId val="{0000001F-0A6C-450F-B0F6-A70C5E2483FC}"/>
              </c:ext>
            </c:extLst>
          </c:dPt>
          <c:dPt>
            <c:idx val="1"/>
            <c:marker>
              <c:symbol val="none"/>
            </c:marker>
            <c:bubble3D val="0"/>
            <c:extLst>
              <c:ext xmlns:c16="http://schemas.microsoft.com/office/drawing/2014/chart" uri="{C3380CC4-5D6E-409C-BE32-E72D297353CC}">
                <c16:uniqueId val="{00000020-0A6C-450F-B0F6-A70C5E2483FC}"/>
              </c:ext>
            </c:extLst>
          </c:dPt>
          <c:dPt>
            <c:idx val="2"/>
            <c:marker>
              <c:symbol val="none"/>
            </c:marker>
            <c:bubble3D val="0"/>
            <c:extLst>
              <c:ext xmlns:c16="http://schemas.microsoft.com/office/drawing/2014/chart" uri="{C3380CC4-5D6E-409C-BE32-E72D297353CC}">
                <c16:uniqueId val="{00000021-0A6C-450F-B0F6-A70C5E2483FC}"/>
              </c:ext>
            </c:extLst>
          </c:dPt>
          <c:dPt>
            <c:idx val="3"/>
            <c:marker>
              <c:symbol val="none"/>
            </c:marker>
            <c:bubble3D val="0"/>
            <c:extLst>
              <c:ext xmlns:c16="http://schemas.microsoft.com/office/drawing/2014/chart" uri="{C3380CC4-5D6E-409C-BE32-E72D297353CC}">
                <c16:uniqueId val="{0000000F-4D4C-44EB-9950-4B9ACCC7825C}"/>
              </c:ext>
            </c:extLst>
          </c:dPt>
          <c:dPt>
            <c:idx val="4"/>
            <c:marker>
              <c:symbol val="none"/>
            </c:marker>
            <c:bubble3D val="0"/>
            <c:extLst>
              <c:ext xmlns:c16="http://schemas.microsoft.com/office/drawing/2014/chart" uri="{C3380CC4-5D6E-409C-BE32-E72D297353CC}">
                <c16:uniqueId val="{0000000E-4D4C-44EB-9950-4B9ACCC7825C}"/>
              </c:ext>
            </c:extLst>
          </c:dPt>
          <c:dPt>
            <c:idx val="5"/>
            <c:marker>
              <c:symbol val="none"/>
            </c:marker>
            <c:bubble3D val="0"/>
            <c:extLst>
              <c:ext xmlns:c16="http://schemas.microsoft.com/office/drawing/2014/chart" uri="{C3380CC4-5D6E-409C-BE32-E72D297353CC}">
                <c16:uniqueId val="{0000000D-4D4C-44EB-9950-4B9ACCC7825C}"/>
              </c:ext>
            </c:extLst>
          </c:dPt>
          <c:dPt>
            <c:idx val="6"/>
            <c:marker>
              <c:symbol val="none"/>
            </c:marker>
            <c:bubble3D val="0"/>
            <c:extLst>
              <c:ext xmlns:c16="http://schemas.microsoft.com/office/drawing/2014/chart" uri="{C3380CC4-5D6E-409C-BE32-E72D297353CC}">
                <c16:uniqueId val="{0000000C-4D4C-44EB-9950-4B9ACCC7825C}"/>
              </c:ext>
            </c:extLst>
          </c:dPt>
          <c:dPt>
            <c:idx val="7"/>
            <c:marker>
              <c:symbol val="none"/>
            </c:marker>
            <c:bubble3D val="0"/>
            <c:extLst>
              <c:ext xmlns:c16="http://schemas.microsoft.com/office/drawing/2014/chart" uri="{C3380CC4-5D6E-409C-BE32-E72D297353CC}">
                <c16:uniqueId val="{0000001C-075B-42D8-9ED3-77073C72430E}"/>
              </c:ext>
            </c:extLst>
          </c:dPt>
          <c:dPt>
            <c:idx val="8"/>
            <c:marker>
              <c:symbol val="none"/>
            </c:marker>
            <c:bubble3D val="0"/>
            <c:extLst>
              <c:ext xmlns:c16="http://schemas.microsoft.com/office/drawing/2014/chart" uri="{C3380CC4-5D6E-409C-BE32-E72D297353CC}">
                <c16:uniqueId val="{0000001F-5D3C-4489-B47A-ECA4336326E9}"/>
              </c:ext>
            </c:extLst>
          </c:dPt>
          <c:dPt>
            <c:idx val="9"/>
            <c:marker>
              <c:symbol val="none"/>
            </c:marker>
            <c:bubble3D val="0"/>
            <c:extLst>
              <c:ext xmlns:c16="http://schemas.microsoft.com/office/drawing/2014/chart" uri="{C3380CC4-5D6E-409C-BE32-E72D297353CC}">
                <c16:uniqueId val="{00000021-64D4-494C-A2E0-16156BA317E0}"/>
              </c:ext>
            </c:extLst>
          </c:dPt>
          <c:dLbls>
            <c:dLbl>
              <c:idx val="0"/>
              <c:delete val="1"/>
              <c:extLst>
                <c:ext xmlns:c15="http://schemas.microsoft.com/office/drawing/2012/chart" uri="{CE6537A1-D6FC-4f65-9D91-7224C49458BB}"/>
                <c:ext xmlns:c16="http://schemas.microsoft.com/office/drawing/2014/chart" uri="{C3380CC4-5D6E-409C-BE32-E72D297353CC}">
                  <c16:uniqueId val="{0000001F-0A6C-450F-B0F6-A70C5E2483FC}"/>
                </c:ext>
              </c:extLst>
            </c:dLbl>
            <c:dLbl>
              <c:idx val="1"/>
              <c:delete val="1"/>
              <c:extLst>
                <c:ext xmlns:c15="http://schemas.microsoft.com/office/drawing/2012/chart" uri="{CE6537A1-D6FC-4f65-9D91-7224C49458BB}"/>
                <c:ext xmlns:c16="http://schemas.microsoft.com/office/drawing/2014/chart" uri="{C3380CC4-5D6E-409C-BE32-E72D297353CC}">
                  <c16:uniqueId val="{00000020-0A6C-450F-B0F6-A70C5E2483FC}"/>
                </c:ext>
              </c:extLst>
            </c:dLbl>
            <c:dLbl>
              <c:idx val="2"/>
              <c:delete val="1"/>
              <c:extLst>
                <c:ext xmlns:c15="http://schemas.microsoft.com/office/drawing/2012/chart" uri="{CE6537A1-D6FC-4f65-9D91-7224C49458BB}"/>
                <c:ext xmlns:c16="http://schemas.microsoft.com/office/drawing/2014/chart" uri="{C3380CC4-5D6E-409C-BE32-E72D297353CC}">
                  <c16:uniqueId val="{00000021-0A6C-450F-B0F6-A70C5E2483FC}"/>
                </c:ext>
              </c:extLst>
            </c:dLbl>
            <c:dLbl>
              <c:idx val="3"/>
              <c:delete val="1"/>
              <c:extLst>
                <c:ext xmlns:c15="http://schemas.microsoft.com/office/drawing/2012/chart" uri="{CE6537A1-D6FC-4f65-9D91-7224C49458BB}"/>
                <c:ext xmlns:c16="http://schemas.microsoft.com/office/drawing/2014/chart" uri="{C3380CC4-5D6E-409C-BE32-E72D297353CC}">
                  <c16:uniqueId val="{0000000F-4D4C-44EB-9950-4B9ACCC7825C}"/>
                </c:ext>
              </c:extLst>
            </c:dLbl>
            <c:dLbl>
              <c:idx val="4"/>
              <c:delete val="1"/>
              <c:extLst>
                <c:ext xmlns:c15="http://schemas.microsoft.com/office/drawing/2012/chart" uri="{CE6537A1-D6FC-4f65-9D91-7224C49458BB}"/>
                <c:ext xmlns:c16="http://schemas.microsoft.com/office/drawing/2014/chart" uri="{C3380CC4-5D6E-409C-BE32-E72D297353CC}">
                  <c16:uniqueId val="{0000000E-4D4C-44EB-9950-4B9ACCC7825C}"/>
                </c:ext>
              </c:extLst>
            </c:dLbl>
            <c:dLbl>
              <c:idx val="5"/>
              <c:delete val="1"/>
              <c:extLst>
                <c:ext xmlns:c15="http://schemas.microsoft.com/office/drawing/2012/chart" uri="{CE6537A1-D6FC-4f65-9D91-7224C49458BB}"/>
                <c:ext xmlns:c16="http://schemas.microsoft.com/office/drawing/2014/chart" uri="{C3380CC4-5D6E-409C-BE32-E72D297353CC}">
                  <c16:uniqueId val="{0000000D-4D4C-44EB-9950-4B9ACCC7825C}"/>
                </c:ext>
              </c:extLst>
            </c:dLbl>
            <c:dLbl>
              <c:idx val="6"/>
              <c:delete val="1"/>
              <c:extLst>
                <c:ext xmlns:c15="http://schemas.microsoft.com/office/drawing/2012/chart" uri="{CE6537A1-D6FC-4f65-9D91-7224C49458BB}"/>
                <c:ext xmlns:c16="http://schemas.microsoft.com/office/drawing/2014/chart" uri="{C3380CC4-5D6E-409C-BE32-E72D297353CC}">
                  <c16:uniqueId val="{0000000C-4D4C-44EB-9950-4B9ACCC7825C}"/>
                </c:ext>
              </c:extLst>
            </c:dLbl>
            <c:dLbl>
              <c:idx val="7"/>
              <c:delete val="1"/>
              <c:extLst>
                <c:ext xmlns:c15="http://schemas.microsoft.com/office/drawing/2012/chart" uri="{CE6537A1-D6FC-4f65-9D91-7224C49458BB}"/>
                <c:ext xmlns:c16="http://schemas.microsoft.com/office/drawing/2014/chart" uri="{C3380CC4-5D6E-409C-BE32-E72D297353CC}">
                  <c16:uniqueId val="{0000001C-075B-42D8-9ED3-77073C72430E}"/>
                </c:ext>
              </c:extLst>
            </c:dLbl>
            <c:dLbl>
              <c:idx val="8"/>
              <c:delete val="1"/>
              <c:extLst>
                <c:ext xmlns:c15="http://schemas.microsoft.com/office/drawing/2012/chart" uri="{CE6537A1-D6FC-4f65-9D91-7224C49458BB}"/>
                <c:ext xmlns:c16="http://schemas.microsoft.com/office/drawing/2014/chart" uri="{C3380CC4-5D6E-409C-BE32-E72D297353CC}">
                  <c16:uniqueId val="{0000001F-5D3C-4489-B47A-ECA4336326E9}"/>
                </c:ext>
              </c:extLst>
            </c:dLbl>
            <c:dLbl>
              <c:idx val="9"/>
              <c:delete val="1"/>
              <c:extLst>
                <c:ext xmlns:c15="http://schemas.microsoft.com/office/drawing/2012/chart" uri="{CE6537A1-D6FC-4f65-9D91-7224C49458BB}"/>
                <c:ext xmlns:c16="http://schemas.microsoft.com/office/drawing/2014/chart" uri="{C3380CC4-5D6E-409C-BE32-E72D297353CC}">
                  <c16:uniqueId val="{00000021-64D4-494C-A2E0-16156BA317E0}"/>
                </c:ext>
              </c:extLst>
            </c:dLbl>
            <c:dLbl>
              <c:idx val="11"/>
              <c:spPr>
                <a:noFill/>
                <a:ln>
                  <a:noFill/>
                </a:ln>
                <a:effectLst/>
              </c:spPr>
              <c:txPr>
                <a:bodyPr wrap="square" lIns="38100" tIns="19050" rIns="38100" bIns="19050" anchor="ctr" anchorCtr="0">
                  <a:spAutoFit/>
                </a:bodyPr>
                <a:lstStyle/>
                <a:p>
                  <a:pPr algn="ctr">
                    <a:defRPr lang="en-US" sz="1400" b="0" i="0" u="none" strike="noStrike" kern="1200" baseline="0">
                      <a:solidFill>
                        <a:schemeClr val="tx1">
                          <a:lumMod val="50000"/>
                        </a:schemeClr>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2-64D4-494C-A2E0-16156BA317E0}"/>
                </c:ext>
              </c:extLst>
            </c:dLbl>
            <c:spPr>
              <a:no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Sheet1!$A$2:$A$15</c:f>
              <c:strCache>
                <c:ptCount val="14"/>
                <c:pt idx="0">
                  <c:v>3</c:v>
                </c:pt>
                <c:pt idx="1">
                  <c:v>4</c:v>
                </c:pt>
                <c:pt idx="2">
                  <c:v>2020-1</c:v>
                </c:pt>
                <c:pt idx="3">
                  <c:v>2</c:v>
                </c:pt>
                <c:pt idx="4">
                  <c:v>3</c:v>
                </c:pt>
                <c:pt idx="5">
                  <c:v>4</c:v>
                </c:pt>
                <c:pt idx="6">
                  <c:v>2021-1</c:v>
                </c:pt>
                <c:pt idx="7">
                  <c:v>2</c:v>
                </c:pt>
                <c:pt idx="8">
                  <c:v>3</c:v>
                </c:pt>
                <c:pt idx="9">
                  <c:v>4</c:v>
                </c:pt>
                <c:pt idx="10">
                  <c:v>2022-1
(p)</c:v>
                </c:pt>
                <c:pt idx="11">
                  <c:v>2
(p)</c:v>
                </c:pt>
                <c:pt idx="12">
                  <c:v>3
(p)</c:v>
                </c:pt>
                <c:pt idx="13">
                  <c:v>4
(p)</c:v>
                </c:pt>
              </c:strCache>
            </c:strRef>
          </c:cat>
          <c:val>
            <c:numRef>
              <c:f>Sheet1!$D$2:$D$15</c:f>
              <c:numCache>
                <c:formatCode>0.0%</c:formatCode>
                <c:ptCount val="14"/>
                <c:pt idx="0">
                  <c:v>3.3905871831672929E-2</c:v>
                </c:pt>
                <c:pt idx="1">
                  <c:v>1.0839574271924723E-2</c:v>
                </c:pt>
                <c:pt idx="2">
                  <c:v>3.1663757058104425E-2</c:v>
                </c:pt>
                <c:pt idx="3">
                  <c:v>1.8826049975288361E-2</c:v>
                </c:pt>
                <c:pt idx="4">
                  <c:v>1.5459602372175363E-2</c:v>
                </c:pt>
                <c:pt idx="5">
                  <c:v>2.7759863345626634E-2</c:v>
                </c:pt>
                <c:pt idx="6">
                  <c:v>4.6532473692898702E-2</c:v>
                </c:pt>
                <c:pt idx="7">
                  <c:v>5.7413493926273373E-2</c:v>
                </c:pt>
                <c:pt idx="8">
                  <c:v>7.6085619623982081E-2</c:v>
                </c:pt>
                <c:pt idx="9">
                  <c:v>9.4250645872395289E-2</c:v>
                </c:pt>
                <c:pt idx="10">
                  <c:v>0.11276170521374596</c:v>
                </c:pt>
                <c:pt idx="11">
                  <c:v>0.15185109983468892</c:v>
                </c:pt>
                <c:pt idx="12">
                  <c:v>0.19677030177318877</c:v>
                </c:pt>
                <c:pt idx="13">
                  <c:v>0.17339979352454482</c:v>
                </c:pt>
              </c:numCache>
            </c:numRef>
          </c:val>
          <c:smooth val="1"/>
          <c:extLst>
            <c:ext xmlns:c16="http://schemas.microsoft.com/office/drawing/2014/chart" uri="{C3380CC4-5D6E-409C-BE32-E72D297353CC}">
              <c16:uniqueId val="{00000000-780F-4FE3-AFF6-52DB6F4D6D9C}"/>
            </c:ext>
          </c:extLst>
        </c:ser>
        <c:dLbls>
          <c:showLegendKey val="0"/>
          <c:showVal val="0"/>
          <c:showCatName val="0"/>
          <c:showSerName val="0"/>
          <c:showPercent val="0"/>
          <c:showBubbleSize val="0"/>
        </c:dLbls>
        <c:marker val="1"/>
        <c:smooth val="0"/>
        <c:axId val="-2059034896"/>
        <c:axId val="-2058996624"/>
      </c:lineChart>
      <c:catAx>
        <c:axId val="-2059001504"/>
        <c:scaling>
          <c:orientation val="minMax"/>
        </c:scaling>
        <c:delete val="0"/>
        <c:axPos val="b"/>
        <c:numFmt formatCode="General" sourceLinked="0"/>
        <c:majorTickMark val="out"/>
        <c:minorTickMark val="none"/>
        <c:tickLblPos val="low"/>
        <c:spPr>
          <a:ln>
            <a:solidFill>
              <a:schemeClr val="bg1">
                <a:lumMod val="65000"/>
              </a:schemeClr>
            </a:solidFill>
          </a:ln>
        </c:spPr>
        <c:txPr>
          <a:bodyPr/>
          <a:lstStyle/>
          <a:p>
            <a:pPr>
              <a:defRPr sz="1400" b="0" baseline="0">
                <a:solidFill>
                  <a:schemeClr val="tx1">
                    <a:lumMod val="50000"/>
                  </a:schemeClr>
                </a:solidFill>
              </a:defRPr>
            </a:pPr>
            <a:endParaRPr lang="en-US"/>
          </a:p>
        </c:txPr>
        <c:crossAx val="-2058999456"/>
        <c:crosses val="autoZero"/>
        <c:auto val="0"/>
        <c:lblAlgn val="ctr"/>
        <c:lblOffset val="100"/>
        <c:noMultiLvlLbl val="0"/>
      </c:catAx>
      <c:valAx>
        <c:axId val="-2058999456"/>
        <c:scaling>
          <c:orientation val="minMax"/>
          <c:max val="500"/>
          <c:min val="250"/>
        </c:scaling>
        <c:delete val="0"/>
        <c:axPos val="l"/>
        <c:numFmt formatCode="&quot;$&quot;#,##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01504"/>
        <c:crosses val="autoZero"/>
        <c:crossBetween val="between"/>
      </c:valAx>
      <c:valAx>
        <c:axId val="-2058996624"/>
        <c:scaling>
          <c:orientation val="minMax"/>
          <c:max val="0.25"/>
          <c:min val="-0.15000000000000002"/>
        </c:scaling>
        <c:delete val="0"/>
        <c:axPos val="r"/>
        <c:numFmt formatCode="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34896"/>
        <c:crosses val="max"/>
        <c:crossBetween val="between"/>
        <c:majorUnit val="5.000000000000001E-2"/>
      </c:valAx>
      <c:catAx>
        <c:axId val="-2059034896"/>
        <c:scaling>
          <c:orientation val="minMax"/>
        </c:scaling>
        <c:delete val="1"/>
        <c:axPos val="b"/>
        <c:numFmt formatCode="General" sourceLinked="1"/>
        <c:majorTickMark val="out"/>
        <c:minorTickMark val="none"/>
        <c:tickLblPos val="nextTo"/>
        <c:crossAx val="-2058996624"/>
        <c:crosses val="autoZero"/>
        <c:auto val="1"/>
        <c:lblAlgn val="ctr"/>
        <c:lblOffset val="100"/>
        <c:noMultiLvlLbl val="0"/>
      </c:catAx>
    </c:plotArea>
    <c:legend>
      <c:legendPos val="b"/>
      <c:legendEntry>
        <c:idx val="0"/>
        <c:delete val="1"/>
      </c:legendEntry>
      <c:layout>
        <c:manualLayout>
          <c:xMode val="edge"/>
          <c:yMode val="edge"/>
          <c:x val="2.1221412654189573E-2"/>
          <c:y val="0.94174611055758717"/>
          <c:w val="0.43621018413049728"/>
          <c:h val="5.5445141862520635E-2"/>
        </c:manualLayout>
      </c:layout>
      <c:overlay val="0"/>
      <c:txPr>
        <a:bodyPr/>
        <a:lstStyle/>
        <a:p>
          <a:pPr>
            <a:defRPr sz="1400">
              <a:solidFill>
                <a:schemeClr val="tx1">
                  <a:lumMod val="50000"/>
                </a:schemeClr>
              </a:solidFill>
            </a:defRPr>
          </a:pPr>
          <a:endParaRPr lang="en-US"/>
        </a:p>
      </c:txPr>
    </c:legend>
    <c:plotVisOnly val="1"/>
    <c:dispBlanksAs val="gap"/>
    <c:showDLblsOverMax val="0"/>
  </c:chart>
  <c:txPr>
    <a:bodyPr/>
    <a:lstStyle/>
    <a:p>
      <a:pPr>
        <a:defRPr sz="1800"/>
      </a:pPr>
      <a:endParaRPr lang="en-US"/>
    </a:p>
  </c:txPr>
  <c:externalData r:id="rId2">
    <c:autoUpdate val="0"/>
  </c:externalData>
  <c:userShapes r:id="rId3"/>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600">
                <a:solidFill>
                  <a:schemeClr val="tx1">
                    <a:lumMod val="50000"/>
                  </a:schemeClr>
                </a:solidFill>
              </a:defRPr>
            </a:pPr>
            <a:r>
              <a:rPr lang="en-US" sz="1600" b="1" i="0" baseline="0">
                <a:effectLst/>
              </a:rPr>
              <a:t>Homeowner Improvements &amp; Repairs</a:t>
            </a:r>
            <a:endParaRPr lang="en-US" sz="1600" b="1">
              <a:effectLst/>
            </a:endParaRPr>
          </a:p>
          <a:p>
            <a:pPr algn="l">
              <a:defRPr sz="1600">
                <a:solidFill>
                  <a:schemeClr val="tx1">
                    <a:lumMod val="50000"/>
                  </a:schemeClr>
                </a:solidFill>
              </a:defRPr>
            </a:pPr>
            <a:r>
              <a:rPr lang="en-US" sz="1600" b="1" i="0" baseline="0">
                <a:effectLst/>
              </a:rPr>
              <a:t>Four-Quarter Moving Totals</a:t>
            </a:r>
            <a:endParaRPr lang="en-US" sz="1600" b="1">
              <a:effectLst/>
            </a:endParaRPr>
          </a:p>
          <a:p>
            <a:pPr algn="l">
              <a:defRPr sz="1600">
                <a:solidFill>
                  <a:schemeClr val="tx1">
                    <a:lumMod val="50000"/>
                  </a:schemeClr>
                </a:solidFill>
              </a:defRPr>
            </a:pPr>
            <a:r>
              <a:rPr lang="en-US" sz="1600" b="1" i="0" baseline="0">
                <a:effectLst/>
              </a:rPr>
              <a:t>Billions</a:t>
            </a:r>
            <a:endParaRPr lang="en-US" sz="1600" b="1"/>
          </a:p>
        </c:rich>
      </c:tx>
      <c:layout>
        <c:manualLayout>
          <c:xMode val="edge"/>
          <c:yMode val="edge"/>
          <c:x val="7.4608406587112382E-3"/>
          <c:y val="1.6825177354371133E-2"/>
        </c:manualLayout>
      </c:layout>
      <c:overlay val="0"/>
    </c:title>
    <c:autoTitleDeleted val="0"/>
    <c:plotArea>
      <c:layout>
        <c:manualLayout>
          <c:layoutTarget val="inner"/>
          <c:xMode val="edge"/>
          <c:yMode val="edge"/>
          <c:x val="5.9395367234324918E-2"/>
          <c:y val="0.2328669425957029"/>
          <c:w val="0.87716786156602777"/>
          <c:h val="0.56106195845400819"/>
        </c:manualLayout>
      </c:layout>
      <c:barChart>
        <c:barDir val="col"/>
        <c:grouping val="clustered"/>
        <c:varyColors val="0"/>
        <c:ser>
          <c:idx val="0"/>
          <c:order val="0"/>
          <c:tx>
            <c:strRef>
              <c:f>Sheet1!$B$1</c:f>
              <c:strCache>
                <c:ptCount val="1"/>
                <c:pt idx="0">
                  <c:v>JCHS1</c:v>
                </c:pt>
              </c:strCache>
            </c:strRef>
          </c:tx>
          <c:spPr>
            <a:solidFill>
              <a:schemeClr val="accent3"/>
            </a:solidFill>
          </c:spPr>
          <c:invertIfNegative val="0"/>
          <c:dPt>
            <c:idx val="6"/>
            <c:invertIfNegative val="0"/>
            <c:bubble3D val="0"/>
            <c:spPr>
              <a:solidFill>
                <a:srgbClr val="508DA6"/>
              </a:solidFill>
            </c:spPr>
            <c:extLst>
              <c:ext xmlns:c16="http://schemas.microsoft.com/office/drawing/2014/chart" uri="{C3380CC4-5D6E-409C-BE32-E72D297353CC}">
                <c16:uniqueId val="{00000005-4396-4640-A0FD-6851015F7692}"/>
              </c:ext>
            </c:extLst>
          </c:dPt>
          <c:dPt>
            <c:idx val="7"/>
            <c:invertIfNegative val="0"/>
            <c:bubble3D val="0"/>
            <c:spPr>
              <a:solidFill>
                <a:srgbClr val="508DA6"/>
              </a:solidFill>
            </c:spPr>
            <c:extLst>
              <c:ext xmlns:c16="http://schemas.microsoft.com/office/drawing/2014/chart" uri="{C3380CC4-5D6E-409C-BE32-E72D297353CC}">
                <c16:uniqueId val="{00000007-4396-4640-A0FD-6851015F7692}"/>
              </c:ext>
            </c:extLst>
          </c:dPt>
          <c:dPt>
            <c:idx val="8"/>
            <c:invertIfNegative val="0"/>
            <c:bubble3D val="0"/>
            <c:spPr>
              <a:solidFill>
                <a:srgbClr val="508DA6"/>
              </a:solidFill>
            </c:spPr>
            <c:extLst>
              <c:ext xmlns:c16="http://schemas.microsoft.com/office/drawing/2014/chart" uri="{C3380CC4-5D6E-409C-BE32-E72D297353CC}">
                <c16:uniqueId val="{00000009-4396-4640-A0FD-6851015F7692}"/>
              </c:ext>
            </c:extLst>
          </c:dPt>
          <c:dPt>
            <c:idx val="9"/>
            <c:invertIfNegative val="0"/>
            <c:bubble3D val="0"/>
            <c:spPr>
              <a:solidFill>
                <a:srgbClr val="508DA6"/>
              </a:solidFill>
            </c:spPr>
            <c:extLst>
              <c:ext xmlns:c16="http://schemas.microsoft.com/office/drawing/2014/chart" uri="{C3380CC4-5D6E-409C-BE32-E72D297353CC}">
                <c16:uniqueId val="{00000006-4D4C-44EB-9950-4B9ACCC7825C}"/>
              </c:ext>
            </c:extLst>
          </c:dPt>
          <c:dPt>
            <c:idx val="10"/>
            <c:invertIfNegative val="0"/>
            <c:bubble3D val="0"/>
            <c:spPr>
              <a:solidFill>
                <a:srgbClr val="508DA6">
                  <a:lumMod val="60000"/>
                  <a:lumOff val="40000"/>
                </a:srgbClr>
              </a:solidFill>
            </c:spPr>
            <c:extLst>
              <c:ext xmlns:c16="http://schemas.microsoft.com/office/drawing/2014/chart" uri="{C3380CC4-5D6E-409C-BE32-E72D297353CC}">
                <c16:uniqueId val="{00000007-4D4C-44EB-9950-4B9ACCC7825C}"/>
              </c:ext>
            </c:extLst>
          </c:dPt>
          <c:dPt>
            <c:idx val="11"/>
            <c:invertIfNegative val="0"/>
            <c:bubble3D val="0"/>
            <c:spPr>
              <a:solidFill>
                <a:srgbClr val="508DA6">
                  <a:lumMod val="60000"/>
                  <a:lumOff val="40000"/>
                </a:srgbClr>
              </a:solidFill>
            </c:spPr>
            <c:extLst>
              <c:ext xmlns:c16="http://schemas.microsoft.com/office/drawing/2014/chart" uri="{C3380CC4-5D6E-409C-BE32-E72D297353CC}">
                <c16:uniqueId val="{0000000D-075B-42D8-9ED3-77073C72430E}"/>
              </c:ext>
            </c:extLst>
          </c:dPt>
          <c:dPt>
            <c:idx val="12"/>
            <c:invertIfNegative val="0"/>
            <c:bubble3D val="0"/>
            <c:spPr>
              <a:solidFill>
                <a:srgbClr val="508DA6">
                  <a:lumMod val="60000"/>
                  <a:lumOff val="40000"/>
                </a:srgbClr>
              </a:solidFill>
            </c:spPr>
            <c:extLst>
              <c:ext xmlns:c16="http://schemas.microsoft.com/office/drawing/2014/chart" uri="{C3380CC4-5D6E-409C-BE32-E72D297353CC}">
                <c16:uniqueId val="{0000001E-5D3C-4489-B47A-ECA4336326E9}"/>
              </c:ext>
            </c:extLst>
          </c:dPt>
          <c:dPt>
            <c:idx val="13"/>
            <c:invertIfNegative val="0"/>
            <c:bubble3D val="0"/>
            <c:spPr>
              <a:solidFill>
                <a:srgbClr val="508DA6">
                  <a:lumMod val="60000"/>
                  <a:lumOff val="40000"/>
                </a:srgbClr>
              </a:solidFill>
            </c:spPr>
            <c:extLst>
              <c:ext xmlns:c16="http://schemas.microsoft.com/office/drawing/2014/chart" uri="{C3380CC4-5D6E-409C-BE32-E72D297353CC}">
                <c16:uniqueId val="{0000000F-336D-44EB-AFDA-C74D61021C52}"/>
              </c:ext>
            </c:extLst>
          </c:dPt>
          <c:dLbls>
            <c:numFmt formatCode="#,##0" sourceLinked="0"/>
            <c:spPr>
              <a:noFill/>
              <a:ln>
                <a:noFill/>
              </a:ln>
              <a:effectLst/>
            </c:spPr>
            <c:txPr>
              <a:bodyPr/>
              <a:lstStyle/>
              <a:p>
                <a:pPr>
                  <a:defRPr sz="1400" b="0">
                    <a:solidFill>
                      <a:schemeClr val="tx1">
                        <a:lumMod val="50000"/>
                      </a:schemeClr>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Sheet1!$A$2:$A$15</c:f>
              <c:strCache>
                <c:ptCount val="14"/>
                <c:pt idx="0">
                  <c:v>4</c:v>
                </c:pt>
                <c:pt idx="1">
                  <c:v>2020-1</c:v>
                </c:pt>
                <c:pt idx="2">
                  <c:v>2</c:v>
                </c:pt>
                <c:pt idx="3">
                  <c:v>3</c:v>
                </c:pt>
                <c:pt idx="4">
                  <c:v>4</c:v>
                </c:pt>
                <c:pt idx="5">
                  <c:v>2021-1</c:v>
                </c:pt>
                <c:pt idx="6">
                  <c:v>2</c:v>
                </c:pt>
                <c:pt idx="7">
                  <c:v>3</c:v>
                </c:pt>
                <c:pt idx="8">
                  <c:v>4</c:v>
                </c:pt>
                <c:pt idx="9">
                  <c:v>2022-1</c:v>
                </c:pt>
                <c:pt idx="10">
                  <c:v>2
(p)</c:v>
                </c:pt>
                <c:pt idx="11">
                  <c:v>3
(p)</c:v>
                </c:pt>
                <c:pt idx="12">
                  <c:v>4
(p)</c:v>
                </c:pt>
                <c:pt idx="13">
                  <c:v>2023-1
(p)</c:v>
                </c:pt>
              </c:strCache>
            </c:strRef>
          </c:cat>
          <c:val>
            <c:numRef>
              <c:f>Sheet1!$B$2:$B$15</c:f>
              <c:numCache>
                <c:formatCode>"$"#,##0.0</c:formatCode>
                <c:ptCount val="14"/>
                <c:pt idx="0">
                  <c:v>327.40295636123295</c:v>
                </c:pt>
                <c:pt idx="1">
                  <c:v>334.87733897438125</c:v>
                </c:pt>
                <c:pt idx="2">
                  <c:v>331.68346935778499</c:v>
                </c:pt>
                <c:pt idx="3">
                  <c:v>331.82456623181929</c:v>
                </c:pt>
                <c:pt idx="4">
                  <c:v>336.73004063154571</c:v>
                </c:pt>
                <c:pt idx="5">
                  <c:v>350.44711729724656</c:v>
                </c:pt>
                <c:pt idx="6">
                  <c:v>350.76926273265491</c:v>
                </c:pt>
                <c:pt idx="7">
                  <c:v>356.54907186901221</c:v>
                </c:pt>
                <c:pt idx="8">
                  <c:v>368.52052756220189</c:v>
                </c:pt>
                <c:pt idx="9">
                  <c:v>390.59060027151412</c:v>
                </c:pt>
                <c:pt idx="10">
                  <c:v>406.11108079288397</c:v>
                </c:pt>
                <c:pt idx="11">
                  <c:v>426.81633922551219</c:v>
                </c:pt>
                <c:pt idx="12">
                  <c:v>431.32741522626816</c:v>
                </c:pt>
                <c:pt idx="13">
                  <c:v>449.40730092776903</c:v>
                </c:pt>
              </c:numCache>
            </c:numRef>
          </c:val>
          <c:extLst>
            <c:ext xmlns:c16="http://schemas.microsoft.com/office/drawing/2014/chart" uri="{C3380CC4-5D6E-409C-BE32-E72D297353CC}">
              <c16:uniqueId val="{00000000-A13C-4E5E-B5F3-031966C02762}"/>
            </c:ext>
          </c:extLst>
        </c:ser>
        <c:dLbls>
          <c:showLegendKey val="0"/>
          <c:showVal val="0"/>
          <c:showCatName val="0"/>
          <c:showSerName val="0"/>
          <c:showPercent val="0"/>
          <c:showBubbleSize val="0"/>
        </c:dLbls>
        <c:gapWidth val="100"/>
        <c:axId val="-2059001504"/>
        <c:axId val="-2058999456"/>
      </c:barChart>
      <c:lineChart>
        <c:grouping val="standard"/>
        <c:varyColors val="0"/>
        <c:ser>
          <c:idx val="1"/>
          <c:order val="1"/>
          <c:tx>
            <c:strRef>
              <c:f>Sheet1!$C$1</c:f>
              <c:strCache>
                <c:ptCount val="1"/>
                <c:pt idx="0">
                  <c:v>Historical Estimates</c:v>
                </c:pt>
              </c:strCache>
            </c:strRef>
          </c:tx>
          <c:spPr>
            <a:ln w="38100"/>
          </c:spPr>
          <c:marker>
            <c:symbol val="circle"/>
            <c:size val="9"/>
          </c:marker>
          <c:dPt>
            <c:idx val="6"/>
            <c:bubble3D val="0"/>
            <c:extLst>
              <c:ext xmlns:c16="http://schemas.microsoft.com/office/drawing/2014/chart" uri="{C3380CC4-5D6E-409C-BE32-E72D297353CC}">
                <c16:uniqueId val="{00000010-4396-4640-A0FD-6851015F7692}"/>
              </c:ext>
            </c:extLst>
          </c:dPt>
          <c:dPt>
            <c:idx val="7"/>
            <c:bubble3D val="0"/>
            <c:extLst>
              <c:ext xmlns:c16="http://schemas.microsoft.com/office/drawing/2014/chart" uri="{C3380CC4-5D6E-409C-BE32-E72D297353CC}">
                <c16:uniqueId val="{00000011-4396-4640-A0FD-6851015F7692}"/>
              </c:ext>
            </c:extLst>
          </c:dPt>
          <c:dPt>
            <c:idx val="8"/>
            <c:bubble3D val="0"/>
            <c:extLst>
              <c:ext xmlns:c16="http://schemas.microsoft.com/office/drawing/2014/chart" uri="{C3380CC4-5D6E-409C-BE32-E72D297353CC}">
                <c16:uniqueId val="{00000012-4396-4640-A0FD-6851015F7692}"/>
              </c:ext>
            </c:extLst>
          </c:dPt>
          <c:dPt>
            <c:idx val="9"/>
            <c:bubble3D val="0"/>
            <c:extLst>
              <c:ext xmlns:c16="http://schemas.microsoft.com/office/drawing/2014/chart" uri="{C3380CC4-5D6E-409C-BE32-E72D297353CC}">
                <c16:uniqueId val="{00000013-4D4C-44EB-9950-4B9ACCC7825C}"/>
              </c:ext>
            </c:extLst>
          </c:dPt>
          <c:dPt>
            <c:idx val="10"/>
            <c:marker>
              <c:symbol val="none"/>
            </c:marker>
            <c:bubble3D val="0"/>
            <c:extLst>
              <c:ext xmlns:c16="http://schemas.microsoft.com/office/drawing/2014/chart" uri="{C3380CC4-5D6E-409C-BE32-E72D297353CC}">
                <c16:uniqueId val="{00000014-4D4C-44EB-9950-4B9ACCC7825C}"/>
              </c:ext>
            </c:extLst>
          </c:dPt>
          <c:dPt>
            <c:idx val="11"/>
            <c:marker>
              <c:symbol val="none"/>
            </c:marker>
            <c:bubble3D val="0"/>
            <c:extLst>
              <c:ext xmlns:c16="http://schemas.microsoft.com/office/drawing/2014/chart" uri="{C3380CC4-5D6E-409C-BE32-E72D297353CC}">
                <c16:uniqueId val="{00000014-075B-42D8-9ED3-77073C72430E}"/>
              </c:ext>
            </c:extLst>
          </c:dPt>
          <c:dPt>
            <c:idx val="12"/>
            <c:marker>
              <c:symbol val="none"/>
            </c:marker>
            <c:bubble3D val="0"/>
            <c:extLst>
              <c:ext xmlns:c16="http://schemas.microsoft.com/office/drawing/2014/chart" uri="{C3380CC4-5D6E-409C-BE32-E72D297353CC}">
                <c16:uniqueId val="{00000020-5D3C-4489-B47A-ECA4336326E9}"/>
              </c:ext>
            </c:extLst>
          </c:dPt>
          <c:dPt>
            <c:idx val="13"/>
            <c:marker>
              <c:symbol val="none"/>
            </c:marker>
            <c:bubble3D val="0"/>
            <c:extLst>
              <c:ext xmlns:c16="http://schemas.microsoft.com/office/drawing/2014/chart" uri="{C3380CC4-5D6E-409C-BE32-E72D297353CC}">
                <c16:uniqueId val="{00000017-336D-44EB-AFDA-C74D61021C52}"/>
              </c:ext>
            </c:extLst>
          </c:dPt>
          <c:dLbls>
            <c:dLbl>
              <c:idx val="10"/>
              <c:delete val="1"/>
              <c:extLst>
                <c:ext xmlns:c15="http://schemas.microsoft.com/office/drawing/2012/chart" uri="{CE6537A1-D6FC-4f65-9D91-7224C49458BB}"/>
                <c:ext xmlns:c16="http://schemas.microsoft.com/office/drawing/2014/chart" uri="{C3380CC4-5D6E-409C-BE32-E72D297353CC}">
                  <c16:uniqueId val="{00000014-4D4C-44EB-9950-4B9ACCC7825C}"/>
                </c:ext>
              </c:extLst>
            </c:dLbl>
            <c:dLbl>
              <c:idx val="11"/>
              <c:delete val="1"/>
              <c:extLst>
                <c:ext xmlns:c15="http://schemas.microsoft.com/office/drawing/2012/chart" uri="{CE6537A1-D6FC-4f65-9D91-7224C49458BB}"/>
                <c:ext xmlns:c16="http://schemas.microsoft.com/office/drawing/2014/chart" uri="{C3380CC4-5D6E-409C-BE32-E72D297353CC}">
                  <c16:uniqueId val="{00000014-075B-42D8-9ED3-77073C72430E}"/>
                </c:ext>
              </c:extLst>
            </c:dLbl>
            <c:dLbl>
              <c:idx val="12"/>
              <c:delete val="1"/>
              <c:extLst>
                <c:ext xmlns:c15="http://schemas.microsoft.com/office/drawing/2012/chart" uri="{CE6537A1-D6FC-4f65-9D91-7224C49458BB}"/>
                <c:ext xmlns:c16="http://schemas.microsoft.com/office/drawing/2014/chart" uri="{C3380CC4-5D6E-409C-BE32-E72D297353CC}">
                  <c16:uniqueId val="{00000020-5D3C-4489-B47A-ECA4336326E9}"/>
                </c:ext>
              </c:extLst>
            </c:dLbl>
            <c:dLbl>
              <c:idx val="13"/>
              <c:delete val="1"/>
              <c:extLst>
                <c:ext xmlns:c15="http://schemas.microsoft.com/office/drawing/2012/chart" uri="{CE6537A1-D6FC-4f65-9D91-7224C49458BB}"/>
                <c:ext xmlns:c16="http://schemas.microsoft.com/office/drawing/2014/chart" uri="{C3380CC4-5D6E-409C-BE32-E72D297353CC}">
                  <c16:uniqueId val="{00000017-336D-44EB-AFDA-C74D61021C52}"/>
                </c:ext>
              </c:extLst>
            </c:dLbl>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Sheet1!$A$2:$A$15</c:f>
              <c:strCache>
                <c:ptCount val="14"/>
                <c:pt idx="0">
                  <c:v>4</c:v>
                </c:pt>
                <c:pt idx="1">
                  <c:v>2020-1</c:v>
                </c:pt>
                <c:pt idx="2">
                  <c:v>2</c:v>
                </c:pt>
                <c:pt idx="3">
                  <c:v>3</c:v>
                </c:pt>
                <c:pt idx="4">
                  <c:v>4</c:v>
                </c:pt>
                <c:pt idx="5">
                  <c:v>2021-1</c:v>
                </c:pt>
                <c:pt idx="6">
                  <c:v>2</c:v>
                </c:pt>
                <c:pt idx="7">
                  <c:v>3</c:v>
                </c:pt>
                <c:pt idx="8">
                  <c:v>4</c:v>
                </c:pt>
                <c:pt idx="9">
                  <c:v>2022-1</c:v>
                </c:pt>
                <c:pt idx="10">
                  <c:v>2
(p)</c:v>
                </c:pt>
                <c:pt idx="11">
                  <c:v>3
(p)</c:v>
                </c:pt>
                <c:pt idx="12">
                  <c:v>4
(p)</c:v>
                </c:pt>
                <c:pt idx="13">
                  <c:v>2023-1
(p)</c:v>
                </c:pt>
              </c:strCache>
            </c:strRef>
          </c:cat>
          <c:val>
            <c:numRef>
              <c:f>Sheet1!$C$2:$C$15</c:f>
              <c:numCache>
                <c:formatCode>0.0%</c:formatCode>
                <c:ptCount val="14"/>
                <c:pt idx="0">
                  <c:v>1.0839574271924723E-2</c:v>
                </c:pt>
                <c:pt idx="1">
                  <c:v>3.1769310652159932E-2</c:v>
                </c:pt>
                <c:pt idx="2">
                  <c:v>1.8896041974605593E-2</c:v>
                </c:pt>
                <c:pt idx="3">
                  <c:v>1.6120722116856667E-2</c:v>
                </c:pt>
                <c:pt idx="4">
                  <c:v>2.8488088116168209E-2</c:v>
                </c:pt>
                <c:pt idx="5">
                  <c:v>4.6493974093769319E-2</c:v>
                </c:pt>
                <c:pt idx="6">
                  <c:v>5.7542190486081113E-2</c:v>
                </c:pt>
                <c:pt idx="7">
                  <c:v>7.4510775130253171E-2</c:v>
                </c:pt>
                <c:pt idx="8">
                  <c:v>9.4409417321461131E-2</c:v>
                </c:pt>
                <c:pt idx="9">
                  <c:v>0.11454933139089896</c:v>
                </c:pt>
                <c:pt idx="10">
                  <c:v>0.15777271254924297</c:v>
                </c:pt>
                <c:pt idx="11">
                  <c:v>0.19707600692427141</c:v>
                </c:pt>
                <c:pt idx="12">
                  <c:v>0.17042982131698281</c:v>
                </c:pt>
                <c:pt idx="13">
                  <c:v>0.15058401460600757</c:v>
                </c:pt>
              </c:numCache>
            </c:numRef>
          </c:val>
          <c:smooth val="1"/>
          <c:extLst>
            <c:ext xmlns:c16="http://schemas.microsoft.com/office/drawing/2014/chart" uri="{C3380CC4-5D6E-409C-BE32-E72D297353CC}">
              <c16:uniqueId val="{00000001-A13C-4E5E-B5F3-031966C02762}"/>
            </c:ext>
          </c:extLst>
        </c:ser>
        <c:ser>
          <c:idx val="2"/>
          <c:order val="2"/>
          <c:tx>
            <c:strRef>
              <c:f>Sheet1!$D$1</c:f>
              <c:strCache>
                <c:ptCount val="1"/>
                <c:pt idx="0">
                  <c:v>LIRA Projections</c:v>
                </c:pt>
              </c:strCache>
            </c:strRef>
          </c:tx>
          <c:spPr>
            <a:ln w="38100">
              <a:solidFill>
                <a:srgbClr val="C14D00"/>
              </a:solidFill>
            </a:ln>
          </c:spPr>
          <c:marker>
            <c:symbol val="triangle"/>
            <c:size val="8"/>
            <c:spPr>
              <a:solidFill>
                <a:srgbClr val="C14D00"/>
              </a:solidFill>
              <a:ln>
                <a:solidFill>
                  <a:srgbClr val="C14D00"/>
                </a:solidFill>
              </a:ln>
            </c:spPr>
          </c:marker>
          <c:dPt>
            <c:idx val="0"/>
            <c:marker>
              <c:symbol val="none"/>
            </c:marker>
            <c:bubble3D val="0"/>
            <c:extLst>
              <c:ext xmlns:c16="http://schemas.microsoft.com/office/drawing/2014/chart" uri="{C3380CC4-5D6E-409C-BE32-E72D297353CC}">
                <c16:uniqueId val="{0000001F-0A6C-450F-B0F6-A70C5E2483FC}"/>
              </c:ext>
            </c:extLst>
          </c:dPt>
          <c:dPt>
            <c:idx val="1"/>
            <c:marker>
              <c:symbol val="none"/>
            </c:marker>
            <c:bubble3D val="0"/>
            <c:extLst>
              <c:ext xmlns:c16="http://schemas.microsoft.com/office/drawing/2014/chart" uri="{C3380CC4-5D6E-409C-BE32-E72D297353CC}">
                <c16:uniqueId val="{00000020-0A6C-450F-B0F6-A70C5E2483FC}"/>
              </c:ext>
            </c:extLst>
          </c:dPt>
          <c:dPt>
            <c:idx val="2"/>
            <c:marker>
              <c:symbol val="none"/>
            </c:marker>
            <c:bubble3D val="0"/>
            <c:extLst>
              <c:ext xmlns:c16="http://schemas.microsoft.com/office/drawing/2014/chart" uri="{C3380CC4-5D6E-409C-BE32-E72D297353CC}">
                <c16:uniqueId val="{00000021-0A6C-450F-B0F6-A70C5E2483FC}"/>
              </c:ext>
            </c:extLst>
          </c:dPt>
          <c:dPt>
            <c:idx val="3"/>
            <c:marker>
              <c:symbol val="none"/>
            </c:marker>
            <c:bubble3D val="0"/>
            <c:extLst>
              <c:ext xmlns:c16="http://schemas.microsoft.com/office/drawing/2014/chart" uri="{C3380CC4-5D6E-409C-BE32-E72D297353CC}">
                <c16:uniqueId val="{0000000F-4D4C-44EB-9950-4B9ACCC7825C}"/>
              </c:ext>
            </c:extLst>
          </c:dPt>
          <c:dPt>
            <c:idx val="4"/>
            <c:marker>
              <c:symbol val="none"/>
            </c:marker>
            <c:bubble3D val="0"/>
            <c:extLst>
              <c:ext xmlns:c16="http://schemas.microsoft.com/office/drawing/2014/chart" uri="{C3380CC4-5D6E-409C-BE32-E72D297353CC}">
                <c16:uniqueId val="{0000000E-4D4C-44EB-9950-4B9ACCC7825C}"/>
              </c:ext>
            </c:extLst>
          </c:dPt>
          <c:dPt>
            <c:idx val="5"/>
            <c:marker>
              <c:symbol val="none"/>
            </c:marker>
            <c:bubble3D val="0"/>
            <c:extLst>
              <c:ext xmlns:c16="http://schemas.microsoft.com/office/drawing/2014/chart" uri="{C3380CC4-5D6E-409C-BE32-E72D297353CC}">
                <c16:uniqueId val="{0000000D-4D4C-44EB-9950-4B9ACCC7825C}"/>
              </c:ext>
            </c:extLst>
          </c:dPt>
          <c:dPt>
            <c:idx val="6"/>
            <c:marker>
              <c:symbol val="none"/>
            </c:marker>
            <c:bubble3D val="0"/>
            <c:extLst>
              <c:ext xmlns:c16="http://schemas.microsoft.com/office/drawing/2014/chart" uri="{C3380CC4-5D6E-409C-BE32-E72D297353CC}">
                <c16:uniqueId val="{0000000C-4D4C-44EB-9950-4B9ACCC7825C}"/>
              </c:ext>
            </c:extLst>
          </c:dPt>
          <c:dPt>
            <c:idx val="7"/>
            <c:marker>
              <c:symbol val="none"/>
            </c:marker>
            <c:bubble3D val="0"/>
            <c:extLst>
              <c:ext xmlns:c16="http://schemas.microsoft.com/office/drawing/2014/chart" uri="{C3380CC4-5D6E-409C-BE32-E72D297353CC}">
                <c16:uniqueId val="{0000001C-075B-42D8-9ED3-77073C72430E}"/>
              </c:ext>
            </c:extLst>
          </c:dPt>
          <c:dPt>
            <c:idx val="8"/>
            <c:marker>
              <c:symbol val="none"/>
            </c:marker>
            <c:bubble3D val="0"/>
            <c:extLst>
              <c:ext xmlns:c16="http://schemas.microsoft.com/office/drawing/2014/chart" uri="{C3380CC4-5D6E-409C-BE32-E72D297353CC}">
                <c16:uniqueId val="{0000001F-5D3C-4489-B47A-ECA4336326E9}"/>
              </c:ext>
            </c:extLst>
          </c:dPt>
          <c:dPt>
            <c:idx val="9"/>
            <c:marker>
              <c:symbol val="none"/>
            </c:marker>
            <c:bubble3D val="0"/>
            <c:extLst>
              <c:ext xmlns:c16="http://schemas.microsoft.com/office/drawing/2014/chart" uri="{C3380CC4-5D6E-409C-BE32-E72D297353CC}">
                <c16:uniqueId val="{00000021-336D-44EB-AFDA-C74D61021C52}"/>
              </c:ext>
            </c:extLst>
          </c:dPt>
          <c:dLbls>
            <c:dLbl>
              <c:idx val="0"/>
              <c:delete val="1"/>
              <c:extLst>
                <c:ext xmlns:c15="http://schemas.microsoft.com/office/drawing/2012/chart" uri="{CE6537A1-D6FC-4f65-9D91-7224C49458BB}"/>
                <c:ext xmlns:c16="http://schemas.microsoft.com/office/drawing/2014/chart" uri="{C3380CC4-5D6E-409C-BE32-E72D297353CC}">
                  <c16:uniqueId val="{0000001F-0A6C-450F-B0F6-A70C5E2483FC}"/>
                </c:ext>
              </c:extLst>
            </c:dLbl>
            <c:dLbl>
              <c:idx val="1"/>
              <c:delete val="1"/>
              <c:extLst>
                <c:ext xmlns:c15="http://schemas.microsoft.com/office/drawing/2012/chart" uri="{CE6537A1-D6FC-4f65-9D91-7224C49458BB}"/>
                <c:ext xmlns:c16="http://schemas.microsoft.com/office/drawing/2014/chart" uri="{C3380CC4-5D6E-409C-BE32-E72D297353CC}">
                  <c16:uniqueId val="{00000020-0A6C-450F-B0F6-A70C5E2483FC}"/>
                </c:ext>
              </c:extLst>
            </c:dLbl>
            <c:dLbl>
              <c:idx val="2"/>
              <c:delete val="1"/>
              <c:extLst>
                <c:ext xmlns:c15="http://schemas.microsoft.com/office/drawing/2012/chart" uri="{CE6537A1-D6FC-4f65-9D91-7224C49458BB}"/>
                <c:ext xmlns:c16="http://schemas.microsoft.com/office/drawing/2014/chart" uri="{C3380CC4-5D6E-409C-BE32-E72D297353CC}">
                  <c16:uniqueId val="{00000021-0A6C-450F-B0F6-A70C5E2483FC}"/>
                </c:ext>
              </c:extLst>
            </c:dLbl>
            <c:dLbl>
              <c:idx val="3"/>
              <c:delete val="1"/>
              <c:extLst>
                <c:ext xmlns:c15="http://schemas.microsoft.com/office/drawing/2012/chart" uri="{CE6537A1-D6FC-4f65-9D91-7224C49458BB}"/>
                <c:ext xmlns:c16="http://schemas.microsoft.com/office/drawing/2014/chart" uri="{C3380CC4-5D6E-409C-BE32-E72D297353CC}">
                  <c16:uniqueId val="{0000000F-4D4C-44EB-9950-4B9ACCC7825C}"/>
                </c:ext>
              </c:extLst>
            </c:dLbl>
            <c:dLbl>
              <c:idx val="4"/>
              <c:delete val="1"/>
              <c:extLst>
                <c:ext xmlns:c15="http://schemas.microsoft.com/office/drawing/2012/chart" uri="{CE6537A1-D6FC-4f65-9D91-7224C49458BB}"/>
                <c:ext xmlns:c16="http://schemas.microsoft.com/office/drawing/2014/chart" uri="{C3380CC4-5D6E-409C-BE32-E72D297353CC}">
                  <c16:uniqueId val="{0000000E-4D4C-44EB-9950-4B9ACCC7825C}"/>
                </c:ext>
              </c:extLst>
            </c:dLbl>
            <c:dLbl>
              <c:idx val="5"/>
              <c:delete val="1"/>
              <c:extLst>
                <c:ext xmlns:c15="http://schemas.microsoft.com/office/drawing/2012/chart" uri="{CE6537A1-D6FC-4f65-9D91-7224C49458BB}"/>
                <c:ext xmlns:c16="http://schemas.microsoft.com/office/drawing/2014/chart" uri="{C3380CC4-5D6E-409C-BE32-E72D297353CC}">
                  <c16:uniqueId val="{0000000D-4D4C-44EB-9950-4B9ACCC7825C}"/>
                </c:ext>
              </c:extLst>
            </c:dLbl>
            <c:dLbl>
              <c:idx val="6"/>
              <c:delete val="1"/>
              <c:extLst>
                <c:ext xmlns:c15="http://schemas.microsoft.com/office/drawing/2012/chart" uri="{CE6537A1-D6FC-4f65-9D91-7224C49458BB}"/>
                <c:ext xmlns:c16="http://schemas.microsoft.com/office/drawing/2014/chart" uri="{C3380CC4-5D6E-409C-BE32-E72D297353CC}">
                  <c16:uniqueId val="{0000000C-4D4C-44EB-9950-4B9ACCC7825C}"/>
                </c:ext>
              </c:extLst>
            </c:dLbl>
            <c:dLbl>
              <c:idx val="7"/>
              <c:delete val="1"/>
              <c:extLst>
                <c:ext xmlns:c15="http://schemas.microsoft.com/office/drawing/2012/chart" uri="{CE6537A1-D6FC-4f65-9D91-7224C49458BB}"/>
                <c:ext xmlns:c16="http://schemas.microsoft.com/office/drawing/2014/chart" uri="{C3380CC4-5D6E-409C-BE32-E72D297353CC}">
                  <c16:uniqueId val="{0000001C-075B-42D8-9ED3-77073C72430E}"/>
                </c:ext>
              </c:extLst>
            </c:dLbl>
            <c:dLbl>
              <c:idx val="8"/>
              <c:delete val="1"/>
              <c:extLst>
                <c:ext xmlns:c15="http://schemas.microsoft.com/office/drawing/2012/chart" uri="{CE6537A1-D6FC-4f65-9D91-7224C49458BB}"/>
                <c:ext xmlns:c16="http://schemas.microsoft.com/office/drawing/2014/chart" uri="{C3380CC4-5D6E-409C-BE32-E72D297353CC}">
                  <c16:uniqueId val="{0000001F-5D3C-4489-B47A-ECA4336326E9}"/>
                </c:ext>
              </c:extLst>
            </c:dLbl>
            <c:dLbl>
              <c:idx val="9"/>
              <c:delete val="1"/>
              <c:extLst>
                <c:ext xmlns:c15="http://schemas.microsoft.com/office/drawing/2012/chart" uri="{CE6537A1-D6FC-4f65-9D91-7224C49458BB}"/>
                <c:ext xmlns:c16="http://schemas.microsoft.com/office/drawing/2014/chart" uri="{C3380CC4-5D6E-409C-BE32-E72D297353CC}">
                  <c16:uniqueId val="{00000021-336D-44EB-AFDA-C74D61021C52}"/>
                </c:ext>
              </c:extLst>
            </c:dLbl>
            <c:dLbl>
              <c:idx val="11"/>
              <c:spPr>
                <a:noFill/>
                <a:ln>
                  <a:noFill/>
                </a:ln>
                <a:effectLst/>
              </c:spPr>
              <c:txPr>
                <a:bodyPr wrap="square" lIns="38100" tIns="19050" rIns="38100" bIns="19050" anchor="ctr" anchorCtr="0">
                  <a:spAutoFit/>
                </a:bodyPr>
                <a:lstStyle/>
                <a:p>
                  <a:pPr algn="ctr">
                    <a:defRPr lang="en-US" sz="1400" b="0" i="0" u="none" strike="noStrike" kern="1200" baseline="0">
                      <a:solidFill>
                        <a:schemeClr val="tx1">
                          <a:lumMod val="50000"/>
                        </a:schemeClr>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2-336D-44EB-AFDA-C74D61021C52}"/>
                </c:ext>
              </c:extLst>
            </c:dLbl>
            <c:spPr>
              <a:no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Sheet1!$A$2:$A$15</c:f>
              <c:strCache>
                <c:ptCount val="14"/>
                <c:pt idx="0">
                  <c:v>4</c:v>
                </c:pt>
                <c:pt idx="1">
                  <c:v>2020-1</c:v>
                </c:pt>
                <c:pt idx="2">
                  <c:v>2</c:v>
                </c:pt>
                <c:pt idx="3">
                  <c:v>3</c:v>
                </c:pt>
                <c:pt idx="4">
                  <c:v>4</c:v>
                </c:pt>
                <c:pt idx="5">
                  <c:v>2021-1</c:v>
                </c:pt>
                <c:pt idx="6">
                  <c:v>2</c:v>
                </c:pt>
                <c:pt idx="7">
                  <c:v>3</c:v>
                </c:pt>
                <c:pt idx="8">
                  <c:v>4</c:v>
                </c:pt>
                <c:pt idx="9">
                  <c:v>2022-1</c:v>
                </c:pt>
                <c:pt idx="10">
                  <c:v>2
(p)</c:v>
                </c:pt>
                <c:pt idx="11">
                  <c:v>3
(p)</c:v>
                </c:pt>
                <c:pt idx="12">
                  <c:v>4
(p)</c:v>
                </c:pt>
                <c:pt idx="13">
                  <c:v>2023-1
(p)</c:v>
                </c:pt>
              </c:strCache>
            </c:strRef>
          </c:cat>
          <c:val>
            <c:numRef>
              <c:f>Sheet1!$D$2:$D$15</c:f>
              <c:numCache>
                <c:formatCode>0.0%</c:formatCode>
                <c:ptCount val="14"/>
                <c:pt idx="0">
                  <c:v>1.0839574271924723E-2</c:v>
                </c:pt>
                <c:pt idx="1">
                  <c:v>3.1769310652159932E-2</c:v>
                </c:pt>
                <c:pt idx="2">
                  <c:v>1.8896041974605593E-2</c:v>
                </c:pt>
                <c:pt idx="3">
                  <c:v>1.6120722116856667E-2</c:v>
                </c:pt>
                <c:pt idx="4">
                  <c:v>2.8488088116168209E-2</c:v>
                </c:pt>
                <c:pt idx="5">
                  <c:v>4.6493974093769319E-2</c:v>
                </c:pt>
                <c:pt idx="6">
                  <c:v>5.7542190486081113E-2</c:v>
                </c:pt>
                <c:pt idx="7">
                  <c:v>7.4510775130253171E-2</c:v>
                </c:pt>
                <c:pt idx="8">
                  <c:v>9.4409417321461131E-2</c:v>
                </c:pt>
                <c:pt idx="9">
                  <c:v>0.11454933139089896</c:v>
                </c:pt>
                <c:pt idx="10">
                  <c:v>0.15777271254924297</c:v>
                </c:pt>
                <c:pt idx="11">
                  <c:v>0.19707600692427141</c:v>
                </c:pt>
                <c:pt idx="12">
                  <c:v>0.17042982131698281</c:v>
                </c:pt>
                <c:pt idx="13">
                  <c:v>0.15058401460600757</c:v>
                </c:pt>
              </c:numCache>
            </c:numRef>
          </c:val>
          <c:smooth val="1"/>
          <c:extLst>
            <c:ext xmlns:c16="http://schemas.microsoft.com/office/drawing/2014/chart" uri="{C3380CC4-5D6E-409C-BE32-E72D297353CC}">
              <c16:uniqueId val="{00000000-780F-4FE3-AFF6-52DB6F4D6D9C}"/>
            </c:ext>
          </c:extLst>
        </c:ser>
        <c:dLbls>
          <c:showLegendKey val="0"/>
          <c:showVal val="0"/>
          <c:showCatName val="0"/>
          <c:showSerName val="0"/>
          <c:showPercent val="0"/>
          <c:showBubbleSize val="0"/>
        </c:dLbls>
        <c:marker val="1"/>
        <c:smooth val="0"/>
        <c:axId val="-2059034896"/>
        <c:axId val="-2058996624"/>
      </c:lineChart>
      <c:catAx>
        <c:axId val="-2059001504"/>
        <c:scaling>
          <c:orientation val="minMax"/>
        </c:scaling>
        <c:delete val="0"/>
        <c:axPos val="b"/>
        <c:numFmt formatCode="General" sourceLinked="0"/>
        <c:majorTickMark val="out"/>
        <c:minorTickMark val="none"/>
        <c:tickLblPos val="low"/>
        <c:spPr>
          <a:ln>
            <a:solidFill>
              <a:schemeClr val="bg1">
                <a:lumMod val="65000"/>
              </a:schemeClr>
            </a:solidFill>
          </a:ln>
        </c:spPr>
        <c:txPr>
          <a:bodyPr/>
          <a:lstStyle/>
          <a:p>
            <a:pPr>
              <a:defRPr sz="1400" b="0" baseline="0">
                <a:solidFill>
                  <a:schemeClr val="tx1">
                    <a:lumMod val="50000"/>
                  </a:schemeClr>
                </a:solidFill>
              </a:defRPr>
            </a:pPr>
            <a:endParaRPr lang="en-US"/>
          </a:p>
        </c:txPr>
        <c:crossAx val="-2058999456"/>
        <c:crosses val="autoZero"/>
        <c:auto val="0"/>
        <c:lblAlgn val="ctr"/>
        <c:lblOffset val="100"/>
        <c:noMultiLvlLbl val="0"/>
      </c:catAx>
      <c:valAx>
        <c:axId val="-2058999456"/>
        <c:scaling>
          <c:orientation val="minMax"/>
          <c:max val="550"/>
          <c:min val="250"/>
        </c:scaling>
        <c:delete val="0"/>
        <c:axPos val="l"/>
        <c:numFmt formatCode="&quot;$&quot;#,##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01504"/>
        <c:crosses val="autoZero"/>
        <c:crossBetween val="between"/>
        <c:majorUnit val="50"/>
        <c:minorUnit val="25"/>
      </c:valAx>
      <c:valAx>
        <c:axId val="-2058996624"/>
        <c:scaling>
          <c:orientation val="minMax"/>
          <c:max val="0.25"/>
          <c:min val="-0.15000000000000002"/>
        </c:scaling>
        <c:delete val="0"/>
        <c:axPos val="r"/>
        <c:numFmt formatCode="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34896"/>
        <c:crosses val="max"/>
        <c:crossBetween val="between"/>
        <c:majorUnit val="5.000000000000001E-2"/>
      </c:valAx>
      <c:catAx>
        <c:axId val="-2059034896"/>
        <c:scaling>
          <c:orientation val="minMax"/>
        </c:scaling>
        <c:delete val="1"/>
        <c:axPos val="b"/>
        <c:numFmt formatCode="General" sourceLinked="1"/>
        <c:majorTickMark val="out"/>
        <c:minorTickMark val="none"/>
        <c:tickLblPos val="nextTo"/>
        <c:crossAx val="-2058996624"/>
        <c:crosses val="autoZero"/>
        <c:auto val="1"/>
        <c:lblAlgn val="ctr"/>
        <c:lblOffset val="100"/>
        <c:noMultiLvlLbl val="0"/>
      </c:catAx>
    </c:plotArea>
    <c:legend>
      <c:legendPos val="b"/>
      <c:legendEntry>
        <c:idx val="0"/>
        <c:delete val="1"/>
      </c:legendEntry>
      <c:layout>
        <c:manualLayout>
          <c:xMode val="edge"/>
          <c:yMode val="edge"/>
          <c:x val="2.1221412654189573E-2"/>
          <c:y val="0.94174611055758717"/>
          <c:w val="0.43621018413049728"/>
          <c:h val="5.5445141862520635E-2"/>
        </c:manualLayout>
      </c:layout>
      <c:overlay val="0"/>
      <c:txPr>
        <a:bodyPr/>
        <a:lstStyle/>
        <a:p>
          <a:pPr>
            <a:defRPr sz="1400">
              <a:solidFill>
                <a:schemeClr val="tx1">
                  <a:lumMod val="50000"/>
                </a:schemeClr>
              </a:solidFill>
            </a:defRPr>
          </a:pPr>
          <a:endParaRPr lang="en-US"/>
        </a:p>
      </c:txPr>
    </c:legend>
    <c:plotVisOnly val="1"/>
    <c:dispBlanksAs val="gap"/>
    <c:showDLblsOverMax val="0"/>
  </c:chart>
  <c:txPr>
    <a:bodyPr/>
    <a:lstStyle/>
    <a:p>
      <a:pPr>
        <a:defRPr sz="1800"/>
      </a:pPr>
      <a:endParaRPr lang="en-US"/>
    </a:p>
  </c:txPr>
  <c:externalData r:id="rId2">
    <c:autoUpdate val="0"/>
  </c:externalData>
  <c:userShapes r:id="rId3"/>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600">
                <a:solidFill>
                  <a:schemeClr val="tx1">
                    <a:lumMod val="50000"/>
                  </a:schemeClr>
                </a:solidFill>
              </a:defRPr>
            </a:pPr>
            <a:r>
              <a:rPr lang="en-US" sz="1600" b="1" i="0" baseline="0">
                <a:effectLst/>
              </a:rPr>
              <a:t>Homeowner Improvements &amp; Repairs</a:t>
            </a:r>
            <a:endParaRPr lang="en-US" sz="1600" b="1">
              <a:effectLst/>
            </a:endParaRPr>
          </a:p>
          <a:p>
            <a:pPr algn="l">
              <a:defRPr sz="1600">
                <a:solidFill>
                  <a:schemeClr val="tx1">
                    <a:lumMod val="50000"/>
                  </a:schemeClr>
                </a:solidFill>
              </a:defRPr>
            </a:pPr>
            <a:r>
              <a:rPr lang="en-US" sz="1600" b="1" i="0" baseline="0">
                <a:effectLst/>
              </a:rPr>
              <a:t>Four-Quarter Moving Totals</a:t>
            </a:r>
            <a:endParaRPr lang="en-US" sz="1600" b="1">
              <a:effectLst/>
            </a:endParaRPr>
          </a:p>
          <a:p>
            <a:pPr algn="l">
              <a:defRPr sz="1600">
                <a:solidFill>
                  <a:schemeClr val="tx1">
                    <a:lumMod val="50000"/>
                  </a:schemeClr>
                </a:solidFill>
              </a:defRPr>
            </a:pPr>
            <a:r>
              <a:rPr lang="en-US" sz="1600" b="1" i="0" baseline="0">
                <a:effectLst/>
              </a:rPr>
              <a:t>Billions</a:t>
            </a:r>
            <a:endParaRPr lang="en-US" sz="1600" b="1"/>
          </a:p>
        </c:rich>
      </c:tx>
      <c:layout>
        <c:manualLayout>
          <c:xMode val="edge"/>
          <c:yMode val="edge"/>
          <c:x val="7.4608406587112382E-3"/>
          <c:y val="1.6825177354371133E-2"/>
        </c:manualLayout>
      </c:layout>
      <c:overlay val="0"/>
    </c:title>
    <c:autoTitleDeleted val="0"/>
    <c:plotArea>
      <c:layout>
        <c:manualLayout>
          <c:layoutTarget val="inner"/>
          <c:xMode val="edge"/>
          <c:yMode val="edge"/>
          <c:x val="5.9395367234324918E-2"/>
          <c:y val="0.2328669425957029"/>
          <c:w val="0.87716786156602777"/>
          <c:h val="0.56106195845400819"/>
        </c:manualLayout>
      </c:layout>
      <c:barChart>
        <c:barDir val="col"/>
        <c:grouping val="clustered"/>
        <c:varyColors val="0"/>
        <c:ser>
          <c:idx val="0"/>
          <c:order val="0"/>
          <c:tx>
            <c:strRef>
              <c:f>Sheet1!$B$1</c:f>
              <c:strCache>
                <c:ptCount val="1"/>
                <c:pt idx="0">
                  <c:v>JCHS1</c:v>
                </c:pt>
              </c:strCache>
            </c:strRef>
          </c:tx>
          <c:spPr>
            <a:solidFill>
              <a:schemeClr val="accent3"/>
            </a:solidFill>
          </c:spPr>
          <c:invertIfNegative val="0"/>
          <c:dPt>
            <c:idx val="7"/>
            <c:invertIfNegative val="0"/>
            <c:bubble3D val="0"/>
            <c:spPr>
              <a:solidFill>
                <a:srgbClr val="508DA6"/>
              </a:solidFill>
            </c:spPr>
            <c:extLst>
              <c:ext xmlns:c16="http://schemas.microsoft.com/office/drawing/2014/chart" uri="{C3380CC4-5D6E-409C-BE32-E72D297353CC}">
                <c16:uniqueId val="{00000007-4396-4640-A0FD-6851015F7692}"/>
              </c:ext>
            </c:extLst>
          </c:dPt>
          <c:dPt>
            <c:idx val="8"/>
            <c:invertIfNegative val="0"/>
            <c:bubble3D val="0"/>
            <c:spPr>
              <a:solidFill>
                <a:srgbClr val="508DA6"/>
              </a:solidFill>
            </c:spPr>
            <c:extLst>
              <c:ext xmlns:c16="http://schemas.microsoft.com/office/drawing/2014/chart" uri="{C3380CC4-5D6E-409C-BE32-E72D297353CC}">
                <c16:uniqueId val="{00000009-4396-4640-A0FD-6851015F7692}"/>
              </c:ext>
            </c:extLst>
          </c:dPt>
          <c:dPt>
            <c:idx val="9"/>
            <c:invertIfNegative val="0"/>
            <c:bubble3D val="0"/>
            <c:spPr>
              <a:solidFill>
                <a:srgbClr val="508DA6"/>
              </a:solidFill>
            </c:spPr>
            <c:extLst>
              <c:ext xmlns:c16="http://schemas.microsoft.com/office/drawing/2014/chart" uri="{C3380CC4-5D6E-409C-BE32-E72D297353CC}">
                <c16:uniqueId val="{00000006-4D4C-44EB-9950-4B9ACCC7825C}"/>
              </c:ext>
            </c:extLst>
          </c:dPt>
          <c:dPt>
            <c:idx val="10"/>
            <c:invertIfNegative val="0"/>
            <c:bubble3D val="0"/>
            <c:spPr>
              <a:solidFill>
                <a:srgbClr val="508DA6"/>
              </a:solidFill>
            </c:spPr>
            <c:extLst>
              <c:ext xmlns:c16="http://schemas.microsoft.com/office/drawing/2014/chart" uri="{C3380CC4-5D6E-409C-BE32-E72D297353CC}">
                <c16:uniqueId val="{00000007-4D4C-44EB-9950-4B9ACCC7825C}"/>
              </c:ext>
            </c:extLst>
          </c:dPt>
          <c:dPt>
            <c:idx val="11"/>
            <c:invertIfNegative val="0"/>
            <c:bubble3D val="0"/>
            <c:spPr>
              <a:solidFill>
                <a:srgbClr val="508DA6">
                  <a:lumMod val="60000"/>
                  <a:lumOff val="40000"/>
                </a:srgbClr>
              </a:solidFill>
            </c:spPr>
            <c:extLst>
              <c:ext xmlns:c16="http://schemas.microsoft.com/office/drawing/2014/chart" uri="{C3380CC4-5D6E-409C-BE32-E72D297353CC}">
                <c16:uniqueId val="{0000000D-075B-42D8-9ED3-77073C72430E}"/>
              </c:ext>
            </c:extLst>
          </c:dPt>
          <c:dPt>
            <c:idx val="12"/>
            <c:invertIfNegative val="0"/>
            <c:bubble3D val="0"/>
            <c:spPr>
              <a:solidFill>
                <a:srgbClr val="508DA6">
                  <a:lumMod val="60000"/>
                  <a:lumOff val="40000"/>
                </a:srgbClr>
              </a:solidFill>
            </c:spPr>
            <c:extLst>
              <c:ext xmlns:c16="http://schemas.microsoft.com/office/drawing/2014/chart" uri="{C3380CC4-5D6E-409C-BE32-E72D297353CC}">
                <c16:uniqueId val="{0000001E-5D3C-4489-B47A-ECA4336326E9}"/>
              </c:ext>
            </c:extLst>
          </c:dPt>
          <c:dPt>
            <c:idx val="13"/>
            <c:invertIfNegative val="0"/>
            <c:bubble3D val="0"/>
            <c:spPr>
              <a:solidFill>
                <a:srgbClr val="508DA6">
                  <a:lumMod val="60000"/>
                  <a:lumOff val="40000"/>
                </a:srgbClr>
              </a:solidFill>
            </c:spPr>
            <c:extLst>
              <c:ext xmlns:c16="http://schemas.microsoft.com/office/drawing/2014/chart" uri="{C3380CC4-5D6E-409C-BE32-E72D297353CC}">
                <c16:uniqueId val="{0000000F-336D-44EB-AFDA-C74D61021C52}"/>
              </c:ext>
            </c:extLst>
          </c:dPt>
          <c:dPt>
            <c:idx val="14"/>
            <c:invertIfNegative val="0"/>
            <c:bubble3D val="0"/>
            <c:spPr>
              <a:solidFill>
                <a:srgbClr val="508DA6">
                  <a:lumMod val="60000"/>
                  <a:lumOff val="40000"/>
                </a:srgbClr>
              </a:solidFill>
            </c:spPr>
            <c:extLst>
              <c:ext xmlns:c16="http://schemas.microsoft.com/office/drawing/2014/chart" uri="{C3380CC4-5D6E-409C-BE32-E72D297353CC}">
                <c16:uniqueId val="{0000000F-2B6F-434D-A887-6B1353D36CFC}"/>
              </c:ext>
            </c:extLst>
          </c:dPt>
          <c:dLbls>
            <c:numFmt formatCode="#,##0" sourceLinked="0"/>
            <c:spPr>
              <a:noFill/>
              <a:ln>
                <a:noFill/>
              </a:ln>
              <a:effectLst/>
            </c:spPr>
            <c:txPr>
              <a:bodyPr/>
              <a:lstStyle/>
              <a:p>
                <a:pPr>
                  <a:defRPr sz="1400" b="0">
                    <a:solidFill>
                      <a:schemeClr val="tx1">
                        <a:lumMod val="50000"/>
                      </a:schemeClr>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Sheet1!$A$2:$A$16</c:f>
              <c:strCache>
                <c:ptCount val="15"/>
                <c:pt idx="0">
                  <c:v>4</c:v>
                </c:pt>
                <c:pt idx="1">
                  <c:v>2020-1</c:v>
                </c:pt>
                <c:pt idx="2">
                  <c:v>2</c:v>
                </c:pt>
                <c:pt idx="3">
                  <c:v>3</c:v>
                </c:pt>
                <c:pt idx="4">
                  <c:v>4</c:v>
                </c:pt>
                <c:pt idx="5">
                  <c:v>2021-1</c:v>
                </c:pt>
                <c:pt idx="6">
                  <c:v>2</c:v>
                </c:pt>
                <c:pt idx="7">
                  <c:v>3</c:v>
                </c:pt>
                <c:pt idx="8">
                  <c:v>4</c:v>
                </c:pt>
                <c:pt idx="9">
                  <c:v>2022-1</c:v>
                </c:pt>
                <c:pt idx="10">
                  <c:v>2</c:v>
                </c:pt>
                <c:pt idx="11">
                  <c:v>3
(p)</c:v>
                </c:pt>
                <c:pt idx="12">
                  <c:v>4
(p)</c:v>
                </c:pt>
                <c:pt idx="13">
                  <c:v>2023-1
(p)</c:v>
                </c:pt>
                <c:pt idx="14">
                  <c:v>2
(p)</c:v>
                </c:pt>
              </c:strCache>
            </c:strRef>
          </c:cat>
          <c:val>
            <c:numRef>
              <c:f>Sheet1!$B$2:$B$16</c:f>
              <c:numCache>
                <c:formatCode>"$"#,##0.0</c:formatCode>
                <c:ptCount val="15"/>
                <c:pt idx="0">
                  <c:v>327.40295636123295</c:v>
                </c:pt>
                <c:pt idx="1">
                  <c:v>334.66859969009624</c:v>
                </c:pt>
                <c:pt idx="2">
                  <c:v>331.48571326967988</c:v>
                </c:pt>
                <c:pt idx="3">
                  <c:v>331.50734872546695</c:v>
                </c:pt>
                <c:pt idx="4">
                  <c:v>336.28657222176082</c:v>
                </c:pt>
                <c:pt idx="5">
                  <c:v>349.65935562073275</c:v>
                </c:pt>
                <c:pt idx="6">
                  <c:v>349.51186841978858</c:v>
                </c:pt>
                <c:pt idx="7">
                  <c:v>355.36604320960566</c:v>
                </c:pt>
                <c:pt idx="8">
                  <c:v>367.32351401123617</c:v>
                </c:pt>
                <c:pt idx="9">
                  <c:v>390.13786290802085</c:v>
                </c:pt>
                <c:pt idx="10">
                  <c:v>405.17008215860045</c:v>
                </c:pt>
                <c:pt idx="11">
                  <c:v>416.77489679276243</c:v>
                </c:pt>
                <c:pt idx="12">
                  <c:v>431.24454640970578</c:v>
                </c:pt>
                <c:pt idx="13">
                  <c:v>448.34556774104385</c:v>
                </c:pt>
                <c:pt idx="14">
                  <c:v>446.04188280630473</c:v>
                </c:pt>
              </c:numCache>
            </c:numRef>
          </c:val>
          <c:extLst>
            <c:ext xmlns:c16="http://schemas.microsoft.com/office/drawing/2014/chart" uri="{C3380CC4-5D6E-409C-BE32-E72D297353CC}">
              <c16:uniqueId val="{00000000-A13C-4E5E-B5F3-031966C02762}"/>
            </c:ext>
          </c:extLst>
        </c:ser>
        <c:dLbls>
          <c:showLegendKey val="0"/>
          <c:showVal val="0"/>
          <c:showCatName val="0"/>
          <c:showSerName val="0"/>
          <c:showPercent val="0"/>
          <c:showBubbleSize val="0"/>
        </c:dLbls>
        <c:gapWidth val="100"/>
        <c:axId val="-2059001504"/>
        <c:axId val="-2058999456"/>
      </c:barChart>
      <c:lineChart>
        <c:grouping val="standard"/>
        <c:varyColors val="0"/>
        <c:ser>
          <c:idx val="1"/>
          <c:order val="1"/>
          <c:tx>
            <c:strRef>
              <c:f>Sheet1!$C$1</c:f>
              <c:strCache>
                <c:ptCount val="1"/>
                <c:pt idx="0">
                  <c:v>Historical Estimates</c:v>
                </c:pt>
              </c:strCache>
            </c:strRef>
          </c:tx>
          <c:spPr>
            <a:ln w="38100"/>
          </c:spPr>
          <c:marker>
            <c:symbol val="circle"/>
            <c:size val="9"/>
          </c:marker>
          <c:dPt>
            <c:idx val="7"/>
            <c:bubble3D val="0"/>
            <c:extLst>
              <c:ext xmlns:c16="http://schemas.microsoft.com/office/drawing/2014/chart" uri="{C3380CC4-5D6E-409C-BE32-E72D297353CC}">
                <c16:uniqueId val="{00000011-4396-4640-A0FD-6851015F7692}"/>
              </c:ext>
            </c:extLst>
          </c:dPt>
          <c:dPt>
            <c:idx val="8"/>
            <c:bubble3D val="0"/>
            <c:extLst>
              <c:ext xmlns:c16="http://schemas.microsoft.com/office/drawing/2014/chart" uri="{C3380CC4-5D6E-409C-BE32-E72D297353CC}">
                <c16:uniqueId val="{00000012-4396-4640-A0FD-6851015F7692}"/>
              </c:ext>
            </c:extLst>
          </c:dPt>
          <c:dPt>
            <c:idx val="9"/>
            <c:bubble3D val="0"/>
            <c:extLst>
              <c:ext xmlns:c16="http://schemas.microsoft.com/office/drawing/2014/chart" uri="{C3380CC4-5D6E-409C-BE32-E72D297353CC}">
                <c16:uniqueId val="{00000013-4D4C-44EB-9950-4B9ACCC7825C}"/>
              </c:ext>
            </c:extLst>
          </c:dPt>
          <c:dPt>
            <c:idx val="10"/>
            <c:bubble3D val="0"/>
            <c:extLst>
              <c:ext xmlns:c16="http://schemas.microsoft.com/office/drawing/2014/chart" uri="{C3380CC4-5D6E-409C-BE32-E72D297353CC}">
                <c16:uniqueId val="{00000014-4D4C-44EB-9950-4B9ACCC7825C}"/>
              </c:ext>
            </c:extLst>
          </c:dPt>
          <c:dPt>
            <c:idx val="11"/>
            <c:marker>
              <c:symbol val="none"/>
            </c:marker>
            <c:bubble3D val="0"/>
            <c:extLst>
              <c:ext xmlns:c16="http://schemas.microsoft.com/office/drawing/2014/chart" uri="{C3380CC4-5D6E-409C-BE32-E72D297353CC}">
                <c16:uniqueId val="{00000014-075B-42D8-9ED3-77073C72430E}"/>
              </c:ext>
            </c:extLst>
          </c:dPt>
          <c:dPt>
            <c:idx val="12"/>
            <c:marker>
              <c:symbol val="none"/>
            </c:marker>
            <c:bubble3D val="0"/>
            <c:extLst>
              <c:ext xmlns:c16="http://schemas.microsoft.com/office/drawing/2014/chart" uri="{C3380CC4-5D6E-409C-BE32-E72D297353CC}">
                <c16:uniqueId val="{00000020-5D3C-4489-B47A-ECA4336326E9}"/>
              </c:ext>
            </c:extLst>
          </c:dPt>
          <c:dPt>
            <c:idx val="13"/>
            <c:marker>
              <c:symbol val="none"/>
            </c:marker>
            <c:bubble3D val="0"/>
            <c:extLst>
              <c:ext xmlns:c16="http://schemas.microsoft.com/office/drawing/2014/chart" uri="{C3380CC4-5D6E-409C-BE32-E72D297353CC}">
                <c16:uniqueId val="{00000017-336D-44EB-AFDA-C74D61021C52}"/>
              </c:ext>
            </c:extLst>
          </c:dPt>
          <c:dPt>
            <c:idx val="14"/>
            <c:marker>
              <c:symbol val="none"/>
            </c:marker>
            <c:bubble3D val="0"/>
            <c:extLst>
              <c:ext xmlns:c16="http://schemas.microsoft.com/office/drawing/2014/chart" uri="{C3380CC4-5D6E-409C-BE32-E72D297353CC}">
                <c16:uniqueId val="{00000017-2B6F-434D-A887-6B1353D36CFC}"/>
              </c:ext>
            </c:extLst>
          </c:dPt>
          <c:dLbls>
            <c:dLbl>
              <c:idx val="11"/>
              <c:delete val="1"/>
              <c:extLst>
                <c:ext xmlns:c15="http://schemas.microsoft.com/office/drawing/2012/chart" uri="{CE6537A1-D6FC-4f65-9D91-7224C49458BB}"/>
                <c:ext xmlns:c16="http://schemas.microsoft.com/office/drawing/2014/chart" uri="{C3380CC4-5D6E-409C-BE32-E72D297353CC}">
                  <c16:uniqueId val="{00000014-075B-42D8-9ED3-77073C72430E}"/>
                </c:ext>
              </c:extLst>
            </c:dLbl>
            <c:dLbl>
              <c:idx val="12"/>
              <c:delete val="1"/>
              <c:extLst>
                <c:ext xmlns:c15="http://schemas.microsoft.com/office/drawing/2012/chart" uri="{CE6537A1-D6FC-4f65-9D91-7224C49458BB}"/>
                <c:ext xmlns:c16="http://schemas.microsoft.com/office/drawing/2014/chart" uri="{C3380CC4-5D6E-409C-BE32-E72D297353CC}">
                  <c16:uniqueId val="{00000020-5D3C-4489-B47A-ECA4336326E9}"/>
                </c:ext>
              </c:extLst>
            </c:dLbl>
            <c:dLbl>
              <c:idx val="13"/>
              <c:delete val="1"/>
              <c:extLst>
                <c:ext xmlns:c15="http://schemas.microsoft.com/office/drawing/2012/chart" uri="{CE6537A1-D6FC-4f65-9D91-7224C49458BB}"/>
                <c:ext xmlns:c16="http://schemas.microsoft.com/office/drawing/2014/chart" uri="{C3380CC4-5D6E-409C-BE32-E72D297353CC}">
                  <c16:uniqueId val="{00000017-336D-44EB-AFDA-C74D61021C52}"/>
                </c:ext>
              </c:extLst>
            </c:dLbl>
            <c:dLbl>
              <c:idx val="14"/>
              <c:delete val="1"/>
              <c:extLst>
                <c:ext xmlns:c15="http://schemas.microsoft.com/office/drawing/2012/chart" uri="{CE6537A1-D6FC-4f65-9D91-7224C49458BB}"/>
                <c:ext xmlns:c16="http://schemas.microsoft.com/office/drawing/2014/chart" uri="{C3380CC4-5D6E-409C-BE32-E72D297353CC}">
                  <c16:uniqueId val="{00000017-2B6F-434D-A887-6B1353D36CFC}"/>
                </c:ext>
              </c:extLst>
            </c:dLbl>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Sheet1!$A$2:$A$16</c:f>
              <c:strCache>
                <c:ptCount val="15"/>
                <c:pt idx="0">
                  <c:v>4</c:v>
                </c:pt>
                <c:pt idx="1">
                  <c:v>2020-1</c:v>
                </c:pt>
                <c:pt idx="2">
                  <c:v>2</c:v>
                </c:pt>
                <c:pt idx="3">
                  <c:v>3</c:v>
                </c:pt>
                <c:pt idx="4">
                  <c:v>4</c:v>
                </c:pt>
                <c:pt idx="5">
                  <c:v>2021-1</c:v>
                </c:pt>
                <c:pt idx="6">
                  <c:v>2</c:v>
                </c:pt>
                <c:pt idx="7">
                  <c:v>3</c:v>
                </c:pt>
                <c:pt idx="8">
                  <c:v>4</c:v>
                </c:pt>
                <c:pt idx="9">
                  <c:v>2022-1</c:v>
                </c:pt>
                <c:pt idx="10">
                  <c:v>2</c:v>
                </c:pt>
                <c:pt idx="11">
                  <c:v>3
(p)</c:v>
                </c:pt>
                <c:pt idx="12">
                  <c:v>4
(p)</c:v>
                </c:pt>
                <c:pt idx="13">
                  <c:v>2023-1
(p)</c:v>
                </c:pt>
                <c:pt idx="14">
                  <c:v>2
(p)</c:v>
                </c:pt>
              </c:strCache>
            </c:strRef>
          </c:cat>
          <c:val>
            <c:numRef>
              <c:f>Sheet1!$C$2:$C$16</c:f>
              <c:numCache>
                <c:formatCode>0.0%</c:formatCode>
                <c:ptCount val="15"/>
                <c:pt idx="0">
                  <c:v>1.0839574271924723E-2</c:v>
                </c:pt>
                <c:pt idx="1">
                  <c:v>3.1126177294398483E-2</c:v>
                </c:pt>
                <c:pt idx="2">
                  <c:v>1.8288556482980667E-2</c:v>
                </c:pt>
                <c:pt idx="3">
                  <c:v>1.5149331465214466E-2</c:v>
                </c:pt>
                <c:pt idx="4">
                  <c:v>2.7133584739920114E-2</c:v>
                </c:pt>
                <c:pt idx="5">
                  <c:v>4.4792836688347659E-2</c:v>
                </c:pt>
                <c:pt idx="6">
                  <c:v>5.4379885553147655E-2</c:v>
                </c:pt>
                <c:pt idx="7">
                  <c:v>7.1970333616637072E-2</c:v>
                </c:pt>
                <c:pt idx="8">
                  <c:v>9.2293134347952277E-2</c:v>
                </c:pt>
                <c:pt idx="9">
                  <c:v>0.11576554905968028</c:v>
                </c:pt>
                <c:pt idx="10">
                  <c:v>0.15924556150397273</c:v>
                </c:pt>
                <c:pt idx="11">
                  <c:v>0.17280450610452935</c:v>
                </c:pt>
                <c:pt idx="12">
                  <c:v>0.17401835156274337</c:v>
                </c:pt>
                <c:pt idx="13">
                  <c:v>0.14919778459632904</c:v>
                </c:pt>
                <c:pt idx="14">
                  <c:v>0.10087566295604566</c:v>
                </c:pt>
              </c:numCache>
            </c:numRef>
          </c:val>
          <c:smooth val="1"/>
          <c:extLst>
            <c:ext xmlns:c16="http://schemas.microsoft.com/office/drawing/2014/chart" uri="{C3380CC4-5D6E-409C-BE32-E72D297353CC}">
              <c16:uniqueId val="{00000001-A13C-4E5E-B5F3-031966C02762}"/>
            </c:ext>
          </c:extLst>
        </c:ser>
        <c:ser>
          <c:idx val="2"/>
          <c:order val="2"/>
          <c:tx>
            <c:strRef>
              <c:f>Sheet1!$D$1</c:f>
              <c:strCache>
                <c:ptCount val="1"/>
                <c:pt idx="0">
                  <c:v>LIRA Projections</c:v>
                </c:pt>
              </c:strCache>
            </c:strRef>
          </c:tx>
          <c:spPr>
            <a:ln w="38100">
              <a:solidFill>
                <a:srgbClr val="C14D00"/>
              </a:solidFill>
            </a:ln>
          </c:spPr>
          <c:marker>
            <c:symbol val="triangle"/>
            <c:size val="8"/>
            <c:spPr>
              <a:solidFill>
                <a:srgbClr val="C14D00"/>
              </a:solidFill>
              <a:ln>
                <a:solidFill>
                  <a:srgbClr val="C14D00"/>
                </a:solidFill>
              </a:ln>
            </c:spPr>
          </c:marker>
          <c:dPt>
            <c:idx val="0"/>
            <c:marker>
              <c:symbol val="none"/>
            </c:marker>
            <c:bubble3D val="0"/>
            <c:extLst>
              <c:ext xmlns:c16="http://schemas.microsoft.com/office/drawing/2014/chart" uri="{C3380CC4-5D6E-409C-BE32-E72D297353CC}">
                <c16:uniqueId val="{0000001F-0A6C-450F-B0F6-A70C5E2483FC}"/>
              </c:ext>
            </c:extLst>
          </c:dPt>
          <c:dPt>
            <c:idx val="1"/>
            <c:marker>
              <c:symbol val="none"/>
            </c:marker>
            <c:bubble3D val="0"/>
            <c:extLst>
              <c:ext xmlns:c16="http://schemas.microsoft.com/office/drawing/2014/chart" uri="{C3380CC4-5D6E-409C-BE32-E72D297353CC}">
                <c16:uniqueId val="{00000020-0A6C-450F-B0F6-A70C5E2483FC}"/>
              </c:ext>
            </c:extLst>
          </c:dPt>
          <c:dPt>
            <c:idx val="2"/>
            <c:marker>
              <c:symbol val="none"/>
            </c:marker>
            <c:bubble3D val="0"/>
            <c:extLst>
              <c:ext xmlns:c16="http://schemas.microsoft.com/office/drawing/2014/chart" uri="{C3380CC4-5D6E-409C-BE32-E72D297353CC}">
                <c16:uniqueId val="{00000021-0A6C-450F-B0F6-A70C5E2483FC}"/>
              </c:ext>
            </c:extLst>
          </c:dPt>
          <c:dPt>
            <c:idx val="3"/>
            <c:marker>
              <c:symbol val="none"/>
            </c:marker>
            <c:bubble3D val="0"/>
            <c:extLst>
              <c:ext xmlns:c16="http://schemas.microsoft.com/office/drawing/2014/chart" uri="{C3380CC4-5D6E-409C-BE32-E72D297353CC}">
                <c16:uniqueId val="{0000000F-4D4C-44EB-9950-4B9ACCC7825C}"/>
              </c:ext>
            </c:extLst>
          </c:dPt>
          <c:dPt>
            <c:idx val="4"/>
            <c:marker>
              <c:symbol val="none"/>
            </c:marker>
            <c:bubble3D val="0"/>
            <c:extLst>
              <c:ext xmlns:c16="http://schemas.microsoft.com/office/drawing/2014/chart" uri="{C3380CC4-5D6E-409C-BE32-E72D297353CC}">
                <c16:uniqueId val="{0000000E-4D4C-44EB-9950-4B9ACCC7825C}"/>
              </c:ext>
            </c:extLst>
          </c:dPt>
          <c:dPt>
            <c:idx val="5"/>
            <c:marker>
              <c:symbol val="none"/>
            </c:marker>
            <c:bubble3D val="0"/>
            <c:extLst>
              <c:ext xmlns:c16="http://schemas.microsoft.com/office/drawing/2014/chart" uri="{C3380CC4-5D6E-409C-BE32-E72D297353CC}">
                <c16:uniqueId val="{0000000D-4D4C-44EB-9950-4B9ACCC7825C}"/>
              </c:ext>
            </c:extLst>
          </c:dPt>
          <c:dPt>
            <c:idx val="6"/>
            <c:marker>
              <c:symbol val="none"/>
            </c:marker>
            <c:bubble3D val="0"/>
            <c:extLst>
              <c:ext xmlns:c16="http://schemas.microsoft.com/office/drawing/2014/chart" uri="{C3380CC4-5D6E-409C-BE32-E72D297353CC}">
                <c16:uniqueId val="{0000000C-4D4C-44EB-9950-4B9ACCC7825C}"/>
              </c:ext>
            </c:extLst>
          </c:dPt>
          <c:dPt>
            <c:idx val="7"/>
            <c:marker>
              <c:symbol val="none"/>
            </c:marker>
            <c:bubble3D val="0"/>
            <c:extLst>
              <c:ext xmlns:c16="http://schemas.microsoft.com/office/drawing/2014/chart" uri="{C3380CC4-5D6E-409C-BE32-E72D297353CC}">
                <c16:uniqueId val="{0000001C-075B-42D8-9ED3-77073C72430E}"/>
              </c:ext>
            </c:extLst>
          </c:dPt>
          <c:dPt>
            <c:idx val="8"/>
            <c:marker>
              <c:symbol val="none"/>
            </c:marker>
            <c:bubble3D val="0"/>
            <c:extLst>
              <c:ext xmlns:c16="http://schemas.microsoft.com/office/drawing/2014/chart" uri="{C3380CC4-5D6E-409C-BE32-E72D297353CC}">
                <c16:uniqueId val="{0000001F-5D3C-4489-B47A-ECA4336326E9}"/>
              </c:ext>
            </c:extLst>
          </c:dPt>
          <c:dPt>
            <c:idx val="9"/>
            <c:marker>
              <c:symbol val="none"/>
            </c:marker>
            <c:bubble3D val="0"/>
            <c:extLst>
              <c:ext xmlns:c16="http://schemas.microsoft.com/office/drawing/2014/chart" uri="{C3380CC4-5D6E-409C-BE32-E72D297353CC}">
                <c16:uniqueId val="{00000021-336D-44EB-AFDA-C74D61021C52}"/>
              </c:ext>
            </c:extLst>
          </c:dPt>
          <c:dPt>
            <c:idx val="10"/>
            <c:marker>
              <c:symbol val="none"/>
            </c:marker>
            <c:bubble3D val="0"/>
            <c:extLst>
              <c:ext xmlns:c16="http://schemas.microsoft.com/office/drawing/2014/chart" uri="{C3380CC4-5D6E-409C-BE32-E72D297353CC}">
                <c16:uniqueId val="{00000022-2B6F-434D-A887-6B1353D36CFC}"/>
              </c:ext>
            </c:extLst>
          </c:dPt>
          <c:dLbls>
            <c:dLbl>
              <c:idx val="0"/>
              <c:delete val="1"/>
              <c:extLst>
                <c:ext xmlns:c15="http://schemas.microsoft.com/office/drawing/2012/chart" uri="{CE6537A1-D6FC-4f65-9D91-7224C49458BB}"/>
                <c:ext xmlns:c16="http://schemas.microsoft.com/office/drawing/2014/chart" uri="{C3380CC4-5D6E-409C-BE32-E72D297353CC}">
                  <c16:uniqueId val="{0000001F-0A6C-450F-B0F6-A70C5E2483FC}"/>
                </c:ext>
              </c:extLst>
            </c:dLbl>
            <c:dLbl>
              <c:idx val="1"/>
              <c:delete val="1"/>
              <c:extLst>
                <c:ext xmlns:c15="http://schemas.microsoft.com/office/drawing/2012/chart" uri="{CE6537A1-D6FC-4f65-9D91-7224C49458BB}"/>
                <c:ext xmlns:c16="http://schemas.microsoft.com/office/drawing/2014/chart" uri="{C3380CC4-5D6E-409C-BE32-E72D297353CC}">
                  <c16:uniqueId val="{00000020-0A6C-450F-B0F6-A70C5E2483FC}"/>
                </c:ext>
              </c:extLst>
            </c:dLbl>
            <c:dLbl>
              <c:idx val="2"/>
              <c:delete val="1"/>
              <c:extLst>
                <c:ext xmlns:c15="http://schemas.microsoft.com/office/drawing/2012/chart" uri="{CE6537A1-D6FC-4f65-9D91-7224C49458BB}"/>
                <c:ext xmlns:c16="http://schemas.microsoft.com/office/drawing/2014/chart" uri="{C3380CC4-5D6E-409C-BE32-E72D297353CC}">
                  <c16:uniqueId val="{00000021-0A6C-450F-B0F6-A70C5E2483FC}"/>
                </c:ext>
              </c:extLst>
            </c:dLbl>
            <c:dLbl>
              <c:idx val="3"/>
              <c:delete val="1"/>
              <c:extLst>
                <c:ext xmlns:c15="http://schemas.microsoft.com/office/drawing/2012/chart" uri="{CE6537A1-D6FC-4f65-9D91-7224C49458BB}"/>
                <c:ext xmlns:c16="http://schemas.microsoft.com/office/drawing/2014/chart" uri="{C3380CC4-5D6E-409C-BE32-E72D297353CC}">
                  <c16:uniqueId val="{0000000F-4D4C-44EB-9950-4B9ACCC7825C}"/>
                </c:ext>
              </c:extLst>
            </c:dLbl>
            <c:dLbl>
              <c:idx val="4"/>
              <c:delete val="1"/>
              <c:extLst>
                <c:ext xmlns:c15="http://schemas.microsoft.com/office/drawing/2012/chart" uri="{CE6537A1-D6FC-4f65-9D91-7224C49458BB}"/>
                <c:ext xmlns:c16="http://schemas.microsoft.com/office/drawing/2014/chart" uri="{C3380CC4-5D6E-409C-BE32-E72D297353CC}">
                  <c16:uniqueId val="{0000000E-4D4C-44EB-9950-4B9ACCC7825C}"/>
                </c:ext>
              </c:extLst>
            </c:dLbl>
            <c:dLbl>
              <c:idx val="5"/>
              <c:delete val="1"/>
              <c:extLst>
                <c:ext xmlns:c15="http://schemas.microsoft.com/office/drawing/2012/chart" uri="{CE6537A1-D6FC-4f65-9D91-7224C49458BB}"/>
                <c:ext xmlns:c16="http://schemas.microsoft.com/office/drawing/2014/chart" uri="{C3380CC4-5D6E-409C-BE32-E72D297353CC}">
                  <c16:uniqueId val="{0000000D-4D4C-44EB-9950-4B9ACCC7825C}"/>
                </c:ext>
              </c:extLst>
            </c:dLbl>
            <c:dLbl>
              <c:idx val="6"/>
              <c:delete val="1"/>
              <c:extLst>
                <c:ext xmlns:c15="http://schemas.microsoft.com/office/drawing/2012/chart" uri="{CE6537A1-D6FC-4f65-9D91-7224C49458BB}"/>
                <c:ext xmlns:c16="http://schemas.microsoft.com/office/drawing/2014/chart" uri="{C3380CC4-5D6E-409C-BE32-E72D297353CC}">
                  <c16:uniqueId val="{0000000C-4D4C-44EB-9950-4B9ACCC7825C}"/>
                </c:ext>
              </c:extLst>
            </c:dLbl>
            <c:dLbl>
              <c:idx val="7"/>
              <c:delete val="1"/>
              <c:extLst>
                <c:ext xmlns:c15="http://schemas.microsoft.com/office/drawing/2012/chart" uri="{CE6537A1-D6FC-4f65-9D91-7224C49458BB}"/>
                <c:ext xmlns:c16="http://schemas.microsoft.com/office/drawing/2014/chart" uri="{C3380CC4-5D6E-409C-BE32-E72D297353CC}">
                  <c16:uniqueId val="{0000001C-075B-42D8-9ED3-77073C72430E}"/>
                </c:ext>
              </c:extLst>
            </c:dLbl>
            <c:dLbl>
              <c:idx val="8"/>
              <c:delete val="1"/>
              <c:extLst>
                <c:ext xmlns:c15="http://schemas.microsoft.com/office/drawing/2012/chart" uri="{CE6537A1-D6FC-4f65-9D91-7224C49458BB}"/>
                <c:ext xmlns:c16="http://schemas.microsoft.com/office/drawing/2014/chart" uri="{C3380CC4-5D6E-409C-BE32-E72D297353CC}">
                  <c16:uniqueId val="{0000001F-5D3C-4489-B47A-ECA4336326E9}"/>
                </c:ext>
              </c:extLst>
            </c:dLbl>
            <c:dLbl>
              <c:idx val="9"/>
              <c:delete val="1"/>
              <c:extLst>
                <c:ext xmlns:c15="http://schemas.microsoft.com/office/drawing/2012/chart" uri="{CE6537A1-D6FC-4f65-9D91-7224C49458BB}"/>
                <c:ext xmlns:c16="http://schemas.microsoft.com/office/drawing/2014/chart" uri="{C3380CC4-5D6E-409C-BE32-E72D297353CC}">
                  <c16:uniqueId val="{00000021-336D-44EB-AFDA-C74D61021C52}"/>
                </c:ext>
              </c:extLst>
            </c:dLbl>
            <c:dLbl>
              <c:idx val="10"/>
              <c:delete val="1"/>
              <c:extLst>
                <c:ext xmlns:c15="http://schemas.microsoft.com/office/drawing/2012/chart" uri="{CE6537A1-D6FC-4f65-9D91-7224C49458BB}"/>
                <c:ext xmlns:c16="http://schemas.microsoft.com/office/drawing/2014/chart" uri="{C3380CC4-5D6E-409C-BE32-E72D297353CC}">
                  <c16:uniqueId val="{00000022-2B6F-434D-A887-6B1353D36CFC}"/>
                </c:ext>
              </c:extLst>
            </c:dLbl>
            <c:dLbl>
              <c:idx val="12"/>
              <c:spPr>
                <a:noFill/>
                <a:ln>
                  <a:noFill/>
                </a:ln>
                <a:effectLst/>
              </c:spPr>
              <c:txPr>
                <a:bodyPr wrap="square" lIns="38100" tIns="19050" rIns="38100" bIns="19050" anchor="ctr" anchorCtr="0">
                  <a:spAutoFit/>
                </a:bodyPr>
                <a:lstStyle/>
                <a:p>
                  <a:pPr algn="ctr">
                    <a:defRPr lang="en-US" sz="1400" b="0" i="0" u="none" strike="noStrike" kern="1200" baseline="0">
                      <a:solidFill>
                        <a:schemeClr val="tx1">
                          <a:lumMod val="50000"/>
                        </a:schemeClr>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3-2B6F-434D-A887-6B1353D36CFC}"/>
                </c:ext>
              </c:extLst>
            </c:dLbl>
            <c:spPr>
              <a:no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Sheet1!$A$2:$A$16</c:f>
              <c:strCache>
                <c:ptCount val="15"/>
                <c:pt idx="0">
                  <c:v>4</c:v>
                </c:pt>
                <c:pt idx="1">
                  <c:v>2020-1</c:v>
                </c:pt>
                <c:pt idx="2">
                  <c:v>2</c:v>
                </c:pt>
                <c:pt idx="3">
                  <c:v>3</c:v>
                </c:pt>
                <c:pt idx="4">
                  <c:v>4</c:v>
                </c:pt>
                <c:pt idx="5">
                  <c:v>2021-1</c:v>
                </c:pt>
                <c:pt idx="6">
                  <c:v>2</c:v>
                </c:pt>
                <c:pt idx="7">
                  <c:v>3</c:v>
                </c:pt>
                <c:pt idx="8">
                  <c:v>4</c:v>
                </c:pt>
                <c:pt idx="9">
                  <c:v>2022-1</c:v>
                </c:pt>
                <c:pt idx="10">
                  <c:v>2</c:v>
                </c:pt>
                <c:pt idx="11">
                  <c:v>3
(p)</c:v>
                </c:pt>
                <c:pt idx="12">
                  <c:v>4
(p)</c:v>
                </c:pt>
                <c:pt idx="13">
                  <c:v>2023-1
(p)</c:v>
                </c:pt>
                <c:pt idx="14">
                  <c:v>2
(p)</c:v>
                </c:pt>
              </c:strCache>
            </c:strRef>
          </c:cat>
          <c:val>
            <c:numRef>
              <c:f>Sheet1!$D$2:$D$16</c:f>
              <c:numCache>
                <c:formatCode>0.0%</c:formatCode>
                <c:ptCount val="15"/>
                <c:pt idx="0">
                  <c:v>1.0839574271924723E-2</c:v>
                </c:pt>
                <c:pt idx="1">
                  <c:v>3.1126177294398483E-2</c:v>
                </c:pt>
                <c:pt idx="2">
                  <c:v>1.8288556482980667E-2</c:v>
                </c:pt>
                <c:pt idx="3">
                  <c:v>1.5149331465214466E-2</c:v>
                </c:pt>
                <c:pt idx="4">
                  <c:v>2.7133584739920114E-2</c:v>
                </c:pt>
                <c:pt idx="5">
                  <c:v>4.4792836688347659E-2</c:v>
                </c:pt>
                <c:pt idx="6">
                  <c:v>5.4379885553147655E-2</c:v>
                </c:pt>
                <c:pt idx="7">
                  <c:v>7.1970333616637072E-2</c:v>
                </c:pt>
                <c:pt idx="8">
                  <c:v>9.2293134347952277E-2</c:v>
                </c:pt>
                <c:pt idx="9">
                  <c:v>0.11576554905968028</c:v>
                </c:pt>
                <c:pt idx="10">
                  <c:v>0.15924556150397273</c:v>
                </c:pt>
                <c:pt idx="11">
                  <c:v>0.17280450610452935</c:v>
                </c:pt>
                <c:pt idx="12">
                  <c:v>0.17401835156274337</c:v>
                </c:pt>
                <c:pt idx="13">
                  <c:v>0.14919778459632904</c:v>
                </c:pt>
                <c:pt idx="14">
                  <c:v>0.10087566295604566</c:v>
                </c:pt>
              </c:numCache>
            </c:numRef>
          </c:val>
          <c:smooth val="1"/>
          <c:extLst>
            <c:ext xmlns:c16="http://schemas.microsoft.com/office/drawing/2014/chart" uri="{C3380CC4-5D6E-409C-BE32-E72D297353CC}">
              <c16:uniqueId val="{00000000-780F-4FE3-AFF6-52DB6F4D6D9C}"/>
            </c:ext>
          </c:extLst>
        </c:ser>
        <c:dLbls>
          <c:showLegendKey val="0"/>
          <c:showVal val="0"/>
          <c:showCatName val="0"/>
          <c:showSerName val="0"/>
          <c:showPercent val="0"/>
          <c:showBubbleSize val="0"/>
        </c:dLbls>
        <c:marker val="1"/>
        <c:smooth val="0"/>
        <c:axId val="-2059034896"/>
        <c:axId val="-2058996624"/>
      </c:lineChart>
      <c:catAx>
        <c:axId val="-2059001504"/>
        <c:scaling>
          <c:orientation val="minMax"/>
        </c:scaling>
        <c:delete val="0"/>
        <c:axPos val="b"/>
        <c:numFmt formatCode="General" sourceLinked="0"/>
        <c:majorTickMark val="out"/>
        <c:minorTickMark val="none"/>
        <c:tickLblPos val="low"/>
        <c:spPr>
          <a:ln>
            <a:solidFill>
              <a:schemeClr val="bg1">
                <a:lumMod val="65000"/>
              </a:schemeClr>
            </a:solidFill>
          </a:ln>
        </c:spPr>
        <c:txPr>
          <a:bodyPr/>
          <a:lstStyle/>
          <a:p>
            <a:pPr>
              <a:defRPr sz="1400" b="0" baseline="0">
                <a:solidFill>
                  <a:schemeClr val="tx1">
                    <a:lumMod val="50000"/>
                  </a:schemeClr>
                </a:solidFill>
              </a:defRPr>
            </a:pPr>
            <a:endParaRPr lang="en-US"/>
          </a:p>
        </c:txPr>
        <c:crossAx val="-2058999456"/>
        <c:crosses val="autoZero"/>
        <c:auto val="0"/>
        <c:lblAlgn val="ctr"/>
        <c:lblOffset val="100"/>
        <c:noMultiLvlLbl val="0"/>
      </c:catAx>
      <c:valAx>
        <c:axId val="-2058999456"/>
        <c:scaling>
          <c:orientation val="minMax"/>
          <c:max val="550"/>
          <c:min val="250"/>
        </c:scaling>
        <c:delete val="0"/>
        <c:axPos val="l"/>
        <c:numFmt formatCode="&quot;$&quot;#,##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01504"/>
        <c:crosses val="autoZero"/>
        <c:crossBetween val="between"/>
        <c:majorUnit val="50"/>
        <c:minorUnit val="25"/>
      </c:valAx>
      <c:valAx>
        <c:axId val="-2058996624"/>
        <c:scaling>
          <c:orientation val="minMax"/>
          <c:max val="0.2"/>
          <c:min val="-0.15000000000000002"/>
        </c:scaling>
        <c:delete val="0"/>
        <c:axPos val="r"/>
        <c:numFmt formatCode="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34896"/>
        <c:crosses val="max"/>
        <c:crossBetween val="between"/>
        <c:majorUnit val="5.000000000000001E-2"/>
      </c:valAx>
      <c:catAx>
        <c:axId val="-2059034896"/>
        <c:scaling>
          <c:orientation val="minMax"/>
        </c:scaling>
        <c:delete val="1"/>
        <c:axPos val="b"/>
        <c:numFmt formatCode="General" sourceLinked="1"/>
        <c:majorTickMark val="out"/>
        <c:minorTickMark val="none"/>
        <c:tickLblPos val="nextTo"/>
        <c:crossAx val="-2058996624"/>
        <c:crosses val="autoZero"/>
        <c:auto val="1"/>
        <c:lblAlgn val="ctr"/>
        <c:lblOffset val="100"/>
        <c:noMultiLvlLbl val="0"/>
      </c:catAx>
    </c:plotArea>
    <c:legend>
      <c:legendPos val="b"/>
      <c:legendEntry>
        <c:idx val="0"/>
        <c:delete val="1"/>
      </c:legendEntry>
      <c:layout>
        <c:manualLayout>
          <c:xMode val="edge"/>
          <c:yMode val="edge"/>
          <c:x val="2.1221412654189573E-2"/>
          <c:y val="0.94174611055758717"/>
          <c:w val="0.43621018413049728"/>
          <c:h val="5.5445141862520635E-2"/>
        </c:manualLayout>
      </c:layout>
      <c:overlay val="0"/>
      <c:txPr>
        <a:bodyPr/>
        <a:lstStyle/>
        <a:p>
          <a:pPr>
            <a:defRPr sz="1400">
              <a:solidFill>
                <a:schemeClr val="tx1">
                  <a:lumMod val="50000"/>
                </a:schemeClr>
              </a:solidFill>
            </a:defRPr>
          </a:pPr>
          <a:endParaRPr lang="en-US"/>
        </a:p>
      </c:txPr>
    </c:legend>
    <c:plotVisOnly val="1"/>
    <c:dispBlanksAs val="gap"/>
    <c:showDLblsOverMax val="0"/>
  </c:chart>
  <c:txPr>
    <a:bodyPr/>
    <a:lstStyle/>
    <a:p>
      <a:pPr>
        <a:defRPr sz="1800"/>
      </a:pPr>
      <a:endParaRPr lang="en-US"/>
    </a:p>
  </c:txPr>
  <c:externalData r:id="rId2">
    <c:autoUpdate val="0"/>
  </c:externalData>
  <c:userShapes r:id="rId3"/>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600">
                <a:solidFill>
                  <a:schemeClr val="tx1">
                    <a:lumMod val="50000"/>
                  </a:schemeClr>
                </a:solidFill>
              </a:defRPr>
            </a:pPr>
            <a:r>
              <a:rPr lang="en-US" sz="1600" b="1" i="0" baseline="0">
                <a:effectLst/>
              </a:rPr>
              <a:t>Homeowner Improvements &amp; Repairs</a:t>
            </a:r>
            <a:endParaRPr lang="en-US" sz="1600" b="1">
              <a:effectLst/>
            </a:endParaRPr>
          </a:p>
          <a:p>
            <a:pPr algn="l">
              <a:defRPr sz="1600">
                <a:solidFill>
                  <a:schemeClr val="tx1">
                    <a:lumMod val="50000"/>
                  </a:schemeClr>
                </a:solidFill>
              </a:defRPr>
            </a:pPr>
            <a:r>
              <a:rPr lang="en-US" sz="1600" b="1" i="0" baseline="0">
                <a:effectLst/>
              </a:rPr>
              <a:t>Four-Quarter Moving Totals</a:t>
            </a:r>
            <a:endParaRPr lang="en-US" sz="1600" b="1">
              <a:effectLst/>
            </a:endParaRPr>
          </a:p>
          <a:p>
            <a:pPr algn="l">
              <a:defRPr sz="1600">
                <a:solidFill>
                  <a:schemeClr val="tx1">
                    <a:lumMod val="50000"/>
                  </a:schemeClr>
                </a:solidFill>
              </a:defRPr>
            </a:pPr>
            <a:r>
              <a:rPr lang="en-US" sz="1600" b="1" i="0" baseline="0">
                <a:effectLst/>
              </a:rPr>
              <a:t>Billions</a:t>
            </a:r>
            <a:endParaRPr lang="en-US" sz="1600" b="1"/>
          </a:p>
        </c:rich>
      </c:tx>
      <c:layout>
        <c:manualLayout>
          <c:xMode val="edge"/>
          <c:yMode val="edge"/>
          <c:x val="7.4608406587112382E-3"/>
          <c:y val="1.6825177354371133E-2"/>
        </c:manualLayout>
      </c:layout>
      <c:overlay val="0"/>
    </c:title>
    <c:autoTitleDeleted val="0"/>
    <c:plotArea>
      <c:layout>
        <c:manualLayout>
          <c:layoutTarget val="inner"/>
          <c:xMode val="edge"/>
          <c:yMode val="edge"/>
          <c:x val="5.9395367234324918E-2"/>
          <c:y val="0.2328669425957029"/>
          <c:w val="0.87716786156602777"/>
          <c:h val="0.56106195845400819"/>
        </c:manualLayout>
      </c:layout>
      <c:barChart>
        <c:barDir val="col"/>
        <c:grouping val="clustered"/>
        <c:varyColors val="0"/>
        <c:ser>
          <c:idx val="0"/>
          <c:order val="0"/>
          <c:tx>
            <c:strRef>
              <c:f>Sheet1!$B$1</c:f>
              <c:strCache>
                <c:ptCount val="1"/>
                <c:pt idx="0">
                  <c:v>JCHS1</c:v>
                </c:pt>
              </c:strCache>
            </c:strRef>
          </c:tx>
          <c:spPr>
            <a:solidFill>
              <a:schemeClr val="accent3"/>
            </a:solidFill>
          </c:spPr>
          <c:invertIfNegative val="0"/>
          <c:dPt>
            <c:idx val="7"/>
            <c:invertIfNegative val="0"/>
            <c:bubble3D val="0"/>
            <c:spPr>
              <a:solidFill>
                <a:srgbClr val="508DA6"/>
              </a:solidFill>
            </c:spPr>
            <c:extLst>
              <c:ext xmlns:c16="http://schemas.microsoft.com/office/drawing/2014/chart" uri="{C3380CC4-5D6E-409C-BE32-E72D297353CC}">
                <c16:uniqueId val="{00000007-4396-4640-A0FD-6851015F7692}"/>
              </c:ext>
            </c:extLst>
          </c:dPt>
          <c:dPt>
            <c:idx val="8"/>
            <c:invertIfNegative val="0"/>
            <c:bubble3D val="0"/>
            <c:spPr>
              <a:solidFill>
                <a:srgbClr val="508DA6"/>
              </a:solidFill>
            </c:spPr>
            <c:extLst>
              <c:ext xmlns:c16="http://schemas.microsoft.com/office/drawing/2014/chart" uri="{C3380CC4-5D6E-409C-BE32-E72D297353CC}">
                <c16:uniqueId val="{00000009-4396-4640-A0FD-6851015F7692}"/>
              </c:ext>
            </c:extLst>
          </c:dPt>
          <c:dPt>
            <c:idx val="9"/>
            <c:invertIfNegative val="0"/>
            <c:bubble3D val="0"/>
            <c:spPr>
              <a:solidFill>
                <a:srgbClr val="508DA6"/>
              </a:solidFill>
            </c:spPr>
            <c:extLst>
              <c:ext xmlns:c16="http://schemas.microsoft.com/office/drawing/2014/chart" uri="{C3380CC4-5D6E-409C-BE32-E72D297353CC}">
                <c16:uniqueId val="{00000006-4D4C-44EB-9950-4B9ACCC7825C}"/>
              </c:ext>
            </c:extLst>
          </c:dPt>
          <c:dPt>
            <c:idx val="10"/>
            <c:invertIfNegative val="0"/>
            <c:bubble3D val="0"/>
            <c:spPr>
              <a:solidFill>
                <a:srgbClr val="508DA6"/>
              </a:solidFill>
            </c:spPr>
            <c:extLst>
              <c:ext xmlns:c16="http://schemas.microsoft.com/office/drawing/2014/chart" uri="{C3380CC4-5D6E-409C-BE32-E72D297353CC}">
                <c16:uniqueId val="{00000007-4D4C-44EB-9950-4B9ACCC7825C}"/>
              </c:ext>
            </c:extLst>
          </c:dPt>
          <c:dPt>
            <c:idx val="11"/>
            <c:invertIfNegative val="0"/>
            <c:bubble3D val="0"/>
            <c:spPr>
              <a:solidFill>
                <a:srgbClr val="508DA6"/>
              </a:solidFill>
            </c:spPr>
            <c:extLst>
              <c:ext xmlns:c16="http://schemas.microsoft.com/office/drawing/2014/chart" uri="{C3380CC4-5D6E-409C-BE32-E72D297353CC}">
                <c16:uniqueId val="{0000000D-075B-42D8-9ED3-77073C72430E}"/>
              </c:ext>
            </c:extLst>
          </c:dPt>
          <c:dPt>
            <c:idx val="12"/>
            <c:invertIfNegative val="0"/>
            <c:bubble3D val="0"/>
            <c:spPr>
              <a:solidFill>
                <a:srgbClr val="508DA6">
                  <a:lumMod val="60000"/>
                  <a:lumOff val="40000"/>
                </a:srgbClr>
              </a:solidFill>
            </c:spPr>
            <c:extLst>
              <c:ext xmlns:c16="http://schemas.microsoft.com/office/drawing/2014/chart" uri="{C3380CC4-5D6E-409C-BE32-E72D297353CC}">
                <c16:uniqueId val="{0000001E-5D3C-4489-B47A-ECA4336326E9}"/>
              </c:ext>
            </c:extLst>
          </c:dPt>
          <c:dPt>
            <c:idx val="13"/>
            <c:invertIfNegative val="0"/>
            <c:bubble3D val="0"/>
            <c:spPr>
              <a:solidFill>
                <a:srgbClr val="508DA6">
                  <a:lumMod val="60000"/>
                  <a:lumOff val="40000"/>
                </a:srgbClr>
              </a:solidFill>
            </c:spPr>
            <c:extLst>
              <c:ext xmlns:c16="http://schemas.microsoft.com/office/drawing/2014/chart" uri="{C3380CC4-5D6E-409C-BE32-E72D297353CC}">
                <c16:uniqueId val="{0000000F-336D-44EB-AFDA-C74D61021C52}"/>
              </c:ext>
            </c:extLst>
          </c:dPt>
          <c:dPt>
            <c:idx val="14"/>
            <c:invertIfNegative val="0"/>
            <c:bubble3D val="0"/>
            <c:spPr>
              <a:solidFill>
                <a:srgbClr val="508DA6">
                  <a:lumMod val="60000"/>
                  <a:lumOff val="40000"/>
                </a:srgbClr>
              </a:solidFill>
            </c:spPr>
            <c:extLst>
              <c:ext xmlns:c16="http://schemas.microsoft.com/office/drawing/2014/chart" uri="{C3380CC4-5D6E-409C-BE32-E72D297353CC}">
                <c16:uniqueId val="{0000000F-C35E-46E1-844E-4DD3FFCAB77A}"/>
              </c:ext>
            </c:extLst>
          </c:dPt>
          <c:dPt>
            <c:idx val="15"/>
            <c:invertIfNegative val="0"/>
            <c:bubble3D val="0"/>
            <c:spPr>
              <a:solidFill>
                <a:srgbClr val="508DA6">
                  <a:lumMod val="60000"/>
                  <a:lumOff val="40000"/>
                </a:srgbClr>
              </a:solidFill>
            </c:spPr>
            <c:extLst>
              <c:ext xmlns:c16="http://schemas.microsoft.com/office/drawing/2014/chart" uri="{C3380CC4-5D6E-409C-BE32-E72D297353CC}">
                <c16:uniqueId val="{00000025-C35E-46E1-844E-4DD3FFCAB77A}"/>
              </c:ext>
            </c:extLst>
          </c:dPt>
          <c:dLbls>
            <c:numFmt formatCode="#,##0" sourceLinked="0"/>
            <c:spPr>
              <a:noFill/>
              <a:ln>
                <a:noFill/>
              </a:ln>
              <a:effectLst/>
            </c:spPr>
            <c:txPr>
              <a:bodyPr/>
              <a:lstStyle/>
              <a:p>
                <a:pPr>
                  <a:defRPr sz="1400" b="0">
                    <a:solidFill>
                      <a:schemeClr val="tx1">
                        <a:lumMod val="50000"/>
                      </a:schemeClr>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4</c:v>
                </c:pt>
                <c:pt idx="1">
                  <c:v>2020-1</c:v>
                </c:pt>
                <c:pt idx="2">
                  <c:v>2</c:v>
                </c:pt>
                <c:pt idx="3">
                  <c:v>3</c:v>
                </c:pt>
                <c:pt idx="4">
                  <c:v>4</c:v>
                </c:pt>
                <c:pt idx="5">
                  <c:v>2021-1</c:v>
                </c:pt>
                <c:pt idx="6">
                  <c:v>2</c:v>
                </c:pt>
                <c:pt idx="7">
                  <c:v>3</c:v>
                </c:pt>
                <c:pt idx="8">
                  <c:v>4</c:v>
                </c:pt>
                <c:pt idx="9">
                  <c:v>2022-1</c:v>
                </c:pt>
                <c:pt idx="10">
                  <c:v>2</c:v>
                </c:pt>
                <c:pt idx="11">
                  <c:v>3</c:v>
                </c:pt>
                <c:pt idx="12">
                  <c:v>4
(p)</c:v>
                </c:pt>
                <c:pt idx="13">
                  <c:v>2023-1
(p)</c:v>
                </c:pt>
                <c:pt idx="14">
                  <c:v>2
(p)</c:v>
                </c:pt>
                <c:pt idx="15">
                  <c:v>3
(p)</c:v>
                </c:pt>
              </c:strCache>
            </c:strRef>
          </c:cat>
          <c:val>
            <c:numRef>
              <c:f>Sheet1!$B$2:$B$17</c:f>
              <c:numCache>
                <c:formatCode>"$"#,##0.0</c:formatCode>
                <c:ptCount val="16"/>
                <c:pt idx="0">
                  <c:v>327.98337883508697</c:v>
                </c:pt>
                <c:pt idx="1">
                  <c:v>334.24038877161342</c:v>
                </c:pt>
                <c:pt idx="2">
                  <c:v>331.31058476520548</c:v>
                </c:pt>
                <c:pt idx="3">
                  <c:v>331.68269498546397</c:v>
                </c:pt>
                <c:pt idx="4">
                  <c:v>336.78248262235707</c:v>
                </c:pt>
                <c:pt idx="5">
                  <c:v>349.22098061995678</c:v>
                </c:pt>
                <c:pt idx="6">
                  <c:v>349.39184882085084</c:v>
                </c:pt>
                <c:pt idx="7">
                  <c:v>355.12539196789623</c:v>
                </c:pt>
                <c:pt idx="8">
                  <c:v>367.58854158264603</c:v>
                </c:pt>
                <c:pt idx="9">
                  <c:v>389.31073604735178</c:v>
                </c:pt>
                <c:pt idx="10">
                  <c:v>404.75433804380629</c:v>
                </c:pt>
                <c:pt idx="11">
                  <c:v>418.20113134016674</c:v>
                </c:pt>
                <c:pt idx="12">
                  <c:v>426.69989434908098</c:v>
                </c:pt>
                <c:pt idx="13">
                  <c:v>447.63239910509213</c:v>
                </c:pt>
                <c:pt idx="14">
                  <c:v>444.75956498110401</c:v>
                </c:pt>
                <c:pt idx="15">
                  <c:v>445.3876956277673</c:v>
                </c:pt>
              </c:numCache>
            </c:numRef>
          </c:val>
          <c:extLst>
            <c:ext xmlns:c16="http://schemas.microsoft.com/office/drawing/2014/chart" uri="{C3380CC4-5D6E-409C-BE32-E72D297353CC}">
              <c16:uniqueId val="{00000000-A13C-4E5E-B5F3-031966C02762}"/>
            </c:ext>
          </c:extLst>
        </c:ser>
        <c:dLbls>
          <c:showLegendKey val="0"/>
          <c:showVal val="0"/>
          <c:showCatName val="0"/>
          <c:showSerName val="0"/>
          <c:showPercent val="0"/>
          <c:showBubbleSize val="0"/>
        </c:dLbls>
        <c:gapWidth val="100"/>
        <c:axId val="-2059001504"/>
        <c:axId val="-2058999456"/>
      </c:barChart>
      <c:lineChart>
        <c:grouping val="standard"/>
        <c:varyColors val="0"/>
        <c:ser>
          <c:idx val="1"/>
          <c:order val="1"/>
          <c:tx>
            <c:strRef>
              <c:f>Sheet1!$C$1</c:f>
              <c:strCache>
                <c:ptCount val="1"/>
                <c:pt idx="0">
                  <c:v>Historical Estimates</c:v>
                </c:pt>
              </c:strCache>
            </c:strRef>
          </c:tx>
          <c:spPr>
            <a:ln w="38100"/>
          </c:spPr>
          <c:marker>
            <c:symbol val="circle"/>
            <c:size val="9"/>
          </c:marker>
          <c:dPt>
            <c:idx val="7"/>
            <c:bubble3D val="0"/>
            <c:extLst>
              <c:ext xmlns:c16="http://schemas.microsoft.com/office/drawing/2014/chart" uri="{C3380CC4-5D6E-409C-BE32-E72D297353CC}">
                <c16:uniqueId val="{00000011-4396-4640-A0FD-6851015F7692}"/>
              </c:ext>
            </c:extLst>
          </c:dPt>
          <c:dPt>
            <c:idx val="8"/>
            <c:bubble3D val="0"/>
            <c:extLst>
              <c:ext xmlns:c16="http://schemas.microsoft.com/office/drawing/2014/chart" uri="{C3380CC4-5D6E-409C-BE32-E72D297353CC}">
                <c16:uniqueId val="{00000012-4396-4640-A0FD-6851015F7692}"/>
              </c:ext>
            </c:extLst>
          </c:dPt>
          <c:dPt>
            <c:idx val="9"/>
            <c:bubble3D val="0"/>
            <c:extLst>
              <c:ext xmlns:c16="http://schemas.microsoft.com/office/drawing/2014/chart" uri="{C3380CC4-5D6E-409C-BE32-E72D297353CC}">
                <c16:uniqueId val="{00000013-4D4C-44EB-9950-4B9ACCC7825C}"/>
              </c:ext>
            </c:extLst>
          </c:dPt>
          <c:dPt>
            <c:idx val="10"/>
            <c:bubble3D val="0"/>
            <c:extLst>
              <c:ext xmlns:c16="http://schemas.microsoft.com/office/drawing/2014/chart" uri="{C3380CC4-5D6E-409C-BE32-E72D297353CC}">
                <c16:uniqueId val="{00000014-4D4C-44EB-9950-4B9ACCC7825C}"/>
              </c:ext>
            </c:extLst>
          </c:dPt>
          <c:dPt>
            <c:idx val="11"/>
            <c:bubble3D val="0"/>
            <c:extLst>
              <c:ext xmlns:c16="http://schemas.microsoft.com/office/drawing/2014/chart" uri="{C3380CC4-5D6E-409C-BE32-E72D297353CC}">
                <c16:uniqueId val="{00000014-075B-42D8-9ED3-77073C72430E}"/>
              </c:ext>
            </c:extLst>
          </c:dPt>
          <c:dPt>
            <c:idx val="12"/>
            <c:marker>
              <c:symbol val="none"/>
            </c:marker>
            <c:bubble3D val="0"/>
            <c:extLst>
              <c:ext xmlns:c16="http://schemas.microsoft.com/office/drawing/2014/chart" uri="{C3380CC4-5D6E-409C-BE32-E72D297353CC}">
                <c16:uniqueId val="{00000020-5D3C-4489-B47A-ECA4336326E9}"/>
              </c:ext>
            </c:extLst>
          </c:dPt>
          <c:dPt>
            <c:idx val="13"/>
            <c:marker>
              <c:symbol val="none"/>
            </c:marker>
            <c:bubble3D val="0"/>
            <c:extLst>
              <c:ext xmlns:c16="http://schemas.microsoft.com/office/drawing/2014/chart" uri="{C3380CC4-5D6E-409C-BE32-E72D297353CC}">
                <c16:uniqueId val="{00000017-336D-44EB-AFDA-C74D61021C52}"/>
              </c:ext>
            </c:extLst>
          </c:dPt>
          <c:dPt>
            <c:idx val="14"/>
            <c:marker>
              <c:symbol val="none"/>
            </c:marker>
            <c:bubble3D val="0"/>
            <c:extLst>
              <c:ext xmlns:c16="http://schemas.microsoft.com/office/drawing/2014/chart" uri="{C3380CC4-5D6E-409C-BE32-E72D297353CC}">
                <c16:uniqueId val="{00000017-C35E-46E1-844E-4DD3FFCAB77A}"/>
              </c:ext>
            </c:extLst>
          </c:dPt>
          <c:dPt>
            <c:idx val="15"/>
            <c:marker>
              <c:symbol val="none"/>
            </c:marker>
            <c:bubble3D val="0"/>
            <c:extLst>
              <c:ext xmlns:c16="http://schemas.microsoft.com/office/drawing/2014/chart" uri="{C3380CC4-5D6E-409C-BE32-E72D297353CC}">
                <c16:uniqueId val="{00000027-C35E-46E1-844E-4DD3FFCAB77A}"/>
              </c:ext>
            </c:extLst>
          </c:dPt>
          <c:dLbls>
            <c:dLbl>
              <c:idx val="12"/>
              <c:delete val="1"/>
              <c:extLst>
                <c:ext xmlns:c15="http://schemas.microsoft.com/office/drawing/2012/chart" uri="{CE6537A1-D6FC-4f65-9D91-7224C49458BB}"/>
                <c:ext xmlns:c16="http://schemas.microsoft.com/office/drawing/2014/chart" uri="{C3380CC4-5D6E-409C-BE32-E72D297353CC}">
                  <c16:uniqueId val="{00000020-5D3C-4489-B47A-ECA4336326E9}"/>
                </c:ext>
              </c:extLst>
            </c:dLbl>
            <c:dLbl>
              <c:idx val="13"/>
              <c:delete val="1"/>
              <c:extLst>
                <c:ext xmlns:c15="http://schemas.microsoft.com/office/drawing/2012/chart" uri="{CE6537A1-D6FC-4f65-9D91-7224C49458BB}"/>
                <c:ext xmlns:c16="http://schemas.microsoft.com/office/drawing/2014/chart" uri="{C3380CC4-5D6E-409C-BE32-E72D297353CC}">
                  <c16:uniqueId val="{00000017-336D-44EB-AFDA-C74D61021C52}"/>
                </c:ext>
              </c:extLst>
            </c:dLbl>
            <c:dLbl>
              <c:idx val="14"/>
              <c:delete val="1"/>
              <c:extLst>
                <c:ext xmlns:c15="http://schemas.microsoft.com/office/drawing/2012/chart" uri="{CE6537A1-D6FC-4f65-9D91-7224C49458BB}"/>
                <c:ext xmlns:c16="http://schemas.microsoft.com/office/drawing/2014/chart" uri="{C3380CC4-5D6E-409C-BE32-E72D297353CC}">
                  <c16:uniqueId val="{00000017-C35E-46E1-844E-4DD3FFCAB77A}"/>
                </c:ext>
              </c:extLst>
            </c:dLbl>
            <c:dLbl>
              <c:idx val="15"/>
              <c:delete val="1"/>
              <c:extLst>
                <c:ext xmlns:c15="http://schemas.microsoft.com/office/drawing/2012/chart" uri="{CE6537A1-D6FC-4f65-9D91-7224C49458BB}"/>
                <c:ext xmlns:c16="http://schemas.microsoft.com/office/drawing/2014/chart" uri="{C3380CC4-5D6E-409C-BE32-E72D297353CC}">
                  <c16:uniqueId val="{00000027-C35E-46E1-844E-4DD3FFCAB77A}"/>
                </c:ext>
              </c:extLst>
            </c:dLbl>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Sheet1!$A$2:$A$17</c:f>
              <c:strCache>
                <c:ptCount val="16"/>
                <c:pt idx="0">
                  <c:v>4</c:v>
                </c:pt>
                <c:pt idx="1">
                  <c:v>2020-1</c:v>
                </c:pt>
                <c:pt idx="2">
                  <c:v>2</c:v>
                </c:pt>
                <c:pt idx="3">
                  <c:v>3</c:v>
                </c:pt>
                <c:pt idx="4">
                  <c:v>4</c:v>
                </c:pt>
                <c:pt idx="5">
                  <c:v>2021-1</c:v>
                </c:pt>
                <c:pt idx="6">
                  <c:v>2</c:v>
                </c:pt>
                <c:pt idx="7">
                  <c:v>3</c:v>
                </c:pt>
                <c:pt idx="8">
                  <c:v>4</c:v>
                </c:pt>
                <c:pt idx="9">
                  <c:v>2022-1</c:v>
                </c:pt>
                <c:pt idx="10">
                  <c:v>2</c:v>
                </c:pt>
                <c:pt idx="11">
                  <c:v>3</c:v>
                </c:pt>
                <c:pt idx="12">
                  <c:v>4
(p)</c:v>
                </c:pt>
                <c:pt idx="13">
                  <c:v>2023-1
(p)</c:v>
                </c:pt>
                <c:pt idx="14">
                  <c:v>2
(p)</c:v>
                </c:pt>
                <c:pt idx="15">
                  <c:v>3
(p)</c:v>
                </c:pt>
              </c:strCache>
            </c:strRef>
          </c:cat>
          <c:val>
            <c:numRef>
              <c:f>Sheet1!$C$2:$C$17</c:f>
              <c:numCache>
                <c:formatCode>0.0%</c:formatCode>
                <c:ptCount val="16"/>
                <c:pt idx="0">
                  <c:v>1.4974476730765796E-2</c:v>
                </c:pt>
                <c:pt idx="1">
                  <c:v>3.1348136724848041E-2</c:v>
                </c:pt>
                <c:pt idx="2">
                  <c:v>1.8125811214448007E-2</c:v>
                </c:pt>
                <c:pt idx="3">
                  <c:v>1.4860694971111199E-2</c:v>
                </c:pt>
                <c:pt idx="4">
                  <c:v>2.6827895421171144E-2</c:v>
                </c:pt>
                <c:pt idx="5">
                  <c:v>4.4819813378626616E-2</c:v>
                </c:pt>
                <c:pt idx="6">
                  <c:v>5.4574966472801467E-2</c:v>
                </c:pt>
                <c:pt idx="7">
                  <c:v>7.067808280881116E-2</c:v>
                </c:pt>
                <c:pt idx="8">
                  <c:v>9.1471678456722438E-2</c:v>
                </c:pt>
                <c:pt idx="9">
                  <c:v>0.1147976715380199</c:v>
                </c:pt>
                <c:pt idx="10">
                  <c:v>0.15845386608129575</c:v>
                </c:pt>
                <c:pt idx="11">
                  <c:v>0.17761540233082695</c:v>
                </c:pt>
                <c:pt idx="12">
                  <c:v>0.16080847491037686</c:v>
                </c:pt>
                <c:pt idx="13">
                  <c:v>0.14980748707286273</c:v>
                </c:pt>
                <c:pt idx="14">
                  <c:v>9.8838290728753053E-2</c:v>
                </c:pt>
                <c:pt idx="15">
                  <c:v>6.5008347061325633E-2</c:v>
                </c:pt>
              </c:numCache>
            </c:numRef>
          </c:val>
          <c:smooth val="1"/>
          <c:extLst>
            <c:ext xmlns:c16="http://schemas.microsoft.com/office/drawing/2014/chart" uri="{C3380CC4-5D6E-409C-BE32-E72D297353CC}">
              <c16:uniqueId val="{00000001-A13C-4E5E-B5F3-031966C02762}"/>
            </c:ext>
          </c:extLst>
        </c:ser>
        <c:ser>
          <c:idx val="2"/>
          <c:order val="2"/>
          <c:tx>
            <c:strRef>
              <c:f>Sheet1!$D$1</c:f>
              <c:strCache>
                <c:ptCount val="1"/>
                <c:pt idx="0">
                  <c:v>LIRA Projections</c:v>
                </c:pt>
              </c:strCache>
            </c:strRef>
          </c:tx>
          <c:spPr>
            <a:ln w="38100">
              <a:solidFill>
                <a:srgbClr val="C14D00"/>
              </a:solidFill>
            </a:ln>
          </c:spPr>
          <c:marker>
            <c:symbol val="triangle"/>
            <c:size val="8"/>
            <c:spPr>
              <a:solidFill>
                <a:srgbClr val="C14D00"/>
              </a:solidFill>
              <a:ln>
                <a:solidFill>
                  <a:srgbClr val="C14D00"/>
                </a:solidFill>
              </a:ln>
            </c:spPr>
          </c:marker>
          <c:dPt>
            <c:idx val="0"/>
            <c:marker>
              <c:symbol val="none"/>
            </c:marker>
            <c:bubble3D val="0"/>
            <c:extLst>
              <c:ext xmlns:c16="http://schemas.microsoft.com/office/drawing/2014/chart" uri="{C3380CC4-5D6E-409C-BE32-E72D297353CC}">
                <c16:uniqueId val="{0000001F-0A6C-450F-B0F6-A70C5E2483FC}"/>
              </c:ext>
            </c:extLst>
          </c:dPt>
          <c:dPt>
            <c:idx val="1"/>
            <c:marker>
              <c:symbol val="none"/>
            </c:marker>
            <c:bubble3D val="0"/>
            <c:extLst>
              <c:ext xmlns:c16="http://schemas.microsoft.com/office/drawing/2014/chart" uri="{C3380CC4-5D6E-409C-BE32-E72D297353CC}">
                <c16:uniqueId val="{00000020-0A6C-450F-B0F6-A70C5E2483FC}"/>
              </c:ext>
            </c:extLst>
          </c:dPt>
          <c:dPt>
            <c:idx val="2"/>
            <c:marker>
              <c:symbol val="none"/>
            </c:marker>
            <c:bubble3D val="0"/>
            <c:extLst>
              <c:ext xmlns:c16="http://schemas.microsoft.com/office/drawing/2014/chart" uri="{C3380CC4-5D6E-409C-BE32-E72D297353CC}">
                <c16:uniqueId val="{00000021-0A6C-450F-B0F6-A70C5E2483FC}"/>
              </c:ext>
            </c:extLst>
          </c:dPt>
          <c:dPt>
            <c:idx val="3"/>
            <c:marker>
              <c:symbol val="none"/>
            </c:marker>
            <c:bubble3D val="0"/>
            <c:extLst>
              <c:ext xmlns:c16="http://schemas.microsoft.com/office/drawing/2014/chart" uri="{C3380CC4-5D6E-409C-BE32-E72D297353CC}">
                <c16:uniqueId val="{0000000F-4D4C-44EB-9950-4B9ACCC7825C}"/>
              </c:ext>
            </c:extLst>
          </c:dPt>
          <c:dPt>
            <c:idx val="4"/>
            <c:marker>
              <c:symbol val="none"/>
            </c:marker>
            <c:bubble3D val="0"/>
            <c:extLst>
              <c:ext xmlns:c16="http://schemas.microsoft.com/office/drawing/2014/chart" uri="{C3380CC4-5D6E-409C-BE32-E72D297353CC}">
                <c16:uniqueId val="{0000000E-4D4C-44EB-9950-4B9ACCC7825C}"/>
              </c:ext>
            </c:extLst>
          </c:dPt>
          <c:dPt>
            <c:idx val="5"/>
            <c:marker>
              <c:symbol val="none"/>
            </c:marker>
            <c:bubble3D val="0"/>
            <c:extLst>
              <c:ext xmlns:c16="http://schemas.microsoft.com/office/drawing/2014/chart" uri="{C3380CC4-5D6E-409C-BE32-E72D297353CC}">
                <c16:uniqueId val="{0000000D-4D4C-44EB-9950-4B9ACCC7825C}"/>
              </c:ext>
            </c:extLst>
          </c:dPt>
          <c:dPt>
            <c:idx val="6"/>
            <c:marker>
              <c:symbol val="none"/>
            </c:marker>
            <c:bubble3D val="0"/>
            <c:extLst>
              <c:ext xmlns:c16="http://schemas.microsoft.com/office/drawing/2014/chart" uri="{C3380CC4-5D6E-409C-BE32-E72D297353CC}">
                <c16:uniqueId val="{0000000C-4D4C-44EB-9950-4B9ACCC7825C}"/>
              </c:ext>
            </c:extLst>
          </c:dPt>
          <c:dPt>
            <c:idx val="7"/>
            <c:marker>
              <c:symbol val="none"/>
            </c:marker>
            <c:bubble3D val="0"/>
            <c:extLst>
              <c:ext xmlns:c16="http://schemas.microsoft.com/office/drawing/2014/chart" uri="{C3380CC4-5D6E-409C-BE32-E72D297353CC}">
                <c16:uniqueId val="{0000001C-075B-42D8-9ED3-77073C72430E}"/>
              </c:ext>
            </c:extLst>
          </c:dPt>
          <c:dPt>
            <c:idx val="8"/>
            <c:marker>
              <c:symbol val="none"/>
            </c:marker>
            <c:bubble3D val="0"/>
            <c:extLst>
              <c:ext xmlns:c16="http://schemas.microsoft.com/office/drawing/2014/chart" uri="{C3380CC4-5D6E-409C-BE32-E72D297353CC}">
                <c16:uniqueId val="{0000001F-5D3C-4489-B47A-ECA4336326E9}"/>
              </c:ext>
            </c:extLst>
          </c:dPt>
          <c:dPt>
            <c:idx val="9"/>
            <c:marker>
              <c:symbol val="none"/>
            </c:marker>
            <c:bubble3D val="0"/>
            <c:extLst>
              <c:ext xmlns:c16="http://schemas.microsoft.com/office/drawing/2014/chart" uri="{C3380CC4-5D6E-409C-BE32-E72D297353CC}">
                <c16:uniqueId val="{00000021-336D-44EB-AFDA-C74D61021C52}"/>
              </c:ext>
            </c:extLst>
          </c:dPt>
          <c:dPt>
            <c:idx val="10"/>
            <c:marker>
              <c:symbol val="none"/>
            </c:marker>
            <c:bubble3D val="0"/>
            <c:extLst>
              <c:ext xmlns:c16="http://schemas.microsoft.com/office/drawing/2014/chart" uri="{C3380CC4-5D6E-409C-BE32-E72D297353CC}">
                <c16:uniqueId val="{00000022-C35E-46E1-844E-4DD3FFCAB77A}"/>
              </c:ext>
            </c:extLst>
          </c:dPt>
          <c:dPt>
            <c:idx val="11"/>
            <c:marker>
              <c:symbol val="none"/>
            </c:marker>
            <c:bubble3D val="0"/>
            <c:extLst>
              <c:ext xmlns:c16="http://schemas.microsoft.com/office/drawing/2014/chart" uri="{C3380CC4-5D6E-409C-BE32-E72D297353CC}">
                <c16:uniqueId val="{00000026-C35E-46E1-844E-4DD3FFCAB77A}"/>
              </c:ext>
            </c:extLst>
          </c:dPt>
          <c:dLbls>
            <c:dLbl>
              <c:idx val="0"/>
              <c:delete val="1"/>
              <c:extLst>
                <c:ext xmlns:c15="http://schemas.microsoft.com/office/drawing/2012/chart" uri="{CE6537A1-D6FC-4f65-9D91-7224C49458BB}"/>
                <c:ext xmlns:c16="http://schemas.microsoft.com/office/drawing/2014/chart" uri="{C3380CC4-5D6E-409C-BE32-E72D297353CC}">
                  <c16:uniqueId val="{0000001F-0A6C-450F-B0F6-A70C5E2483FC}"/>
                </c:ext>
              </c:extLst>
            </c:dLbl>
            <c:dLbl>
              <c:idx val="1"/>
              <c:delete val="1"/>
              <c:extLst>
                <c:ext xmlns:c15="http://schemas.microsoft.com/office/drawing/2012/chart" uri="{CE6537A1-D6FC-4f65-9D91-7224C49458BB}"/>
                <c:ext xmlns:c16="http://schemas.microsoft.com/office/drawing/2014/chart" uri="{C3380CC4-5D6E-409C-BE32-E72D297353CC}">
                  <c16:uniqueId val="{00000020-0A6C-450F-B0F6-A70C5E2483FC}"/>
                </c:ext>
              </c:extLst>
            </c:dLbl>
            <c:dLbl>
              <c:idx val="2"/>
              <c:delete val="1"/>
              <c:extLst>
                <c:ext xmlns:c15="http://schemas.microsoft.com/office/drawing/2012/chart" uri="{CE6537A1-D6FC-4f65-9D91-7224C49458BB}"/>
                <c:ext xmlns:c16="http://schemas.microsoft.com/office/drawing/2014/chart" uri="{C3380CC4-5D6E-409C-BE32-E72D297353CC}">
                  <c16:uniqueId val="{00000021-0A6C-450F-B0F6-A70C5E2483FC}"/>
                </c:ext>
              </c:extLst>
            </c:dLbl>
            <c:dLbl>
              <c:idx val="3"/>
              <c:delete val="1"/>
              <c:extLst>
                <c:ext xmlns:c15="http://schemas.microsoft.com/office/drawing/2012/chart" uri="{CE6537A1-D6FC-4f65-9D91-7224C49458BB}"/>
                <c:ext xmlns:c16="http://schemas.microsoft.com/office/drawing/2014/chart" uri="{C3380CC4-5D6E-409C-BE32-E72D297353CC}">
                  <c16:uniqueId val="{0000000F-4D4C-44EB-9950-4B9ACCC7825C}"/>
                </c:ext>
              </c:extLst>
            </c:dLbl>
            <c:dLbl>
              <c:idx val="4"/>
              <c:delete val="1"/>
              <c:extLst>
                <c:ext xmlns:c15="http://schemas.microsoft.com/office/drawing/2012/chart" uri="{CE6537A1-D6FC-4f65-9D91-7224C49458BB}"/>
                <c:ext xmlns:c16="http://schemas.microsoft.com/office/drawing/2014/chart" uri="{C3380CC4-5D6E-409C-BE32-E72D297353CC}">
                  <c16:uniqueId val="{0000000E-4D4C-44EB-9950-4B9ACCC7825C}"/>
                </c:ext>
              </c:extLst>
            </c:dLbl>
            <c:dLbl>
              <c:idx val="5"/>
              <c:delete val="1"/>
              <c:extLst>
                <c:ext xmlns:c15="http://schemas.microsoft.com/office/drawing/2012/chart" uri="{CE6537A1-D6FC-4f65-9D91-7224C49458BB}"/>
                <c:ext xmlns:c16="http://schemas.microsoft.com/office/drawing/2014/chart" uri="{C3380CC4-5D6E-409C-BE32-E72D297353CC}">
                  <c16:uniqueId val="{0000000D-4D4C-44EB-9950-4B9ACCC7825C}"/>
                </c:ext>
              </c:extLst>
            </c:dLbl>
            <c:dLbl>
              <c:idx val="6"/>
              <c:delete val="1"/>
              <c:extLst>
                <c:ext xmlns:c15="http://schemas.microsoft.com/office/drawing/2012/chart" uri="{CE6537A1-D6FC-4f65-9D91-7224C49458BB}"/>
                <c:ext xmlns:c16="http://schemas.microsoft.com/office/drawing/2014/chart" uri="{C3380CC4-5D6E-409C-BE32-E72D297353CC}">
                  <c16:uniqueId val="{0000000C-4D4C-44EB-9950-4B9ACCC7825C}"/>
                </c:ext>
              </c:extLst>
            </c:dLbl>
            <c:dLbl>
              <c:idx val="7"/>
              <c:delete val="1"/>
              <c:extLst>
                <c:ext xmlns:c15="http://schemas.microsoft.com/office/drawing/2012/chart" uri="{CE6537A1-D6FC-4f65-9D91-7224C49458BB}"/>
                <c:ext xmlns:c16="http://schemas.microsoft.com/office/drawing/2014/chart" uri="{C3380CC4-5D6E-409C-BE32-E72D297353CC}">
                  <c16:uniqueId val="{0000001C-075B-42D8-9ED3-77073C72430E}"/>
                </c:ext>
              </c:extLst>
            </c:dLbl>
            <c:dLbl>
              <c:idx val="8"/>
              <c:delete val="1"/>
              <c:extLst>
                <c:ext xmlns:c15="http://schemas.microsoft.com/office/drawing/2012/chart" uri="{CE6537A1-D6FC-4f65-9D91-7224C49458BB}"/>
                <c:ext xmlns:c16="http://schemas.microsoft.com/office/drawing/2014/chart" uri="{C3380CC4-5D6E-409C-BE32-E72D297353CC}">
                  <c16:uniqueId val="{0000001F-5D3C-4489-B47A-ECA4336326E9}"/>
                </c:ext>
              </c:extLst>
            </c:dLbl>
            <c:dLbl>
              <c:idx val="9"/>
              <c:delete val="1"/>
              <c:extLst>
                <c:ext xmlns:c15="http://schemas.microsoft.com/office/drawing/2012/chart" uri="{CE6537A1-D6FC-4f65-9D91-7224C49458BB}"/>
                <c:ext xmlns:c16="http://schemas.microsoft.com/office/drawing/2014/chart" uri="{C3380CC4-5D6E-409C-BE32-E72D297353CC}">
                  <c16:uniqueId val="{00000021-336D-44EB-AFDA-C74D61021C52}"/>
                </c:ext>
              </c:extLst>
            </c:dLbl>
            <c:dLbl>
              <c:idx val="10"/>
              <c:delete val="1"/>
              <c:extLst>
                <c:ext xmlns:c15="http://schemas.microsoft.com/office/drawing/2012/chart" uri="{CE6537A1-D6FC-4f65-9D91-7224C49458BB}"/>
                <c:ext xmlns:c16="http://schemas.microsoft.com/office/drawing/2014/chart" uri="{C3380CC4-5D6E-409C-BE32-E72D297353CC}">
                  <c16:uniqueId val="{00000022-C35E-46E1-844E-4DD3FFCAB77A}"/>
                </c:ext>
              </c:extLst>
            </c:dLbl>
            <c:dLbl>
              <c:idx val="11"/>
              <c:delete val="1"/>
              <c:extLst>
                <c:ext xmlns:c15="http://schemas.microsoft.com/office/drawing/2012/chart" uri="{CE6537A1-D6FC-4f65-9D91-7224C49458BB}"/>
                <c:ext xmlns:c16="http://schemas.microsoft.com/office/drawing/2014/chart" uri="{C3380CC4-5D6E-409C-BE32-E72D297353CC}">
                  <c16:uniqueId val="{00000026-C35E-46E1-844E-4DD3FFCAB77A}"/>
                </c:ext>
              </c:extLst>
            </c:dLbl>
            <c:dLbl>
              <c:idx val="12"/>
              <c:spPr>
                <a:noFill/>
                <a:ln>
                  <a:noFill/>
                </a:ln>
                <a:effectLst/>
              </c:spPr>
              <c:txPr>
                <a:bodyPr wrap="square" lIns="38100" tIns="19050" rIns="38100" bIns="19050" anchor="ctr" anchorCtr="0">
                  <a:spAutoFit/>
                </a:bodyPr>
                <a:lstStyle/>
                <a:p>
                  <a:pPr algn="ctr">
                    <a:defRPr lang="en-US" sz="1400" b="0" i="0" u="none" strike="noStrike" kern="1200" baseline="0">
                      <a:solidFill>
                        <a:schemeClr val="tx1">
                          <a:lumMod val="50000"/>
                        </a:schemeClr>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3-C35E-46E1-844E-4DD3FFCAB77A}"/>
                </c:ext>
              </c:extLst>
            </c:dLbl>
            <c:spPr>
              <a:no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Sheet1!$A$2:$A$17</c:f>
              <c:strCache>
                <c:ptCount val="16"/>
                <c:pt idx="0">
                  <c:v>4</c:v>
                </c:pt>
                <c:pt idx="1">
                  <c:v>2020-1</c:v>
                </c:pt>
                <c:pt idx="2">
                  <c:v>2</c:v>
                </c:pt>
                <c:pt idx="3">
                  <c:v>3</c:v>
                </c:pt>
                <c:pt idx="4">
                  <c:v>4</c:v>
                </c:pt>
                <c:pt idx="5">
                  <c:v>2021-1</c:v>
                </c:pt>
                <c:pt idx="6">
                  <c:v>2</c:v>
                </c:pt>
                <c:pt idx="7">
                  <c:v>3</c:v>
                </c:pt>
                <c:pt idx="8">
                  <c:v>4</c:v>
                </c:pt>
                <c:pt idx="9">
                  <c:v>2022-1</c:v>
                </c:pt>
                <c:pt idx="10">
                  <c:v>2</c:v>
                </c:pt>
                <c:pt idx="11">
                  <c:v>3</c:v>
                </c:pt>
                <c:pt idx="12">
                  <c:v>4
(p)</c:v>
                </c:pt>
                <c:pt idx="13">
                  <c:v>2023-1
(p)</c:v>
                </c:pt>
                <c:pt idx="14">
                  <c:v>2
(p)</c:v>
                </c:pt>
                <c:pt idx="15">
                  <c:v>3
(p)</c:v>
                </c:pt>
              </c:strCache>
            </c:strRef>
          </c:cat>
          <c:val>
            <c:numRef>
              <c:f>Sheet1!$D$2:$D$17</c:f>
              <c:numCache>
                <c:formatCode>0.0%</c:formatCode>
                <c:ptCount val="16"/>
                <c:pt idx="0">
                  <c:v>1.4974476730765796E-2</c:v>
                </c:pt>
                <c:pt idx="1">
                  <c:v>3.1348136724848041E-2</c:v>
                </c:pt>
                <c:pt idx="2">
                  <c:v>1.8125811214448007E-2</c:v>
                </c:pt>
                <c:pt idx="3">
                  <c:v>1.4860694971111199E-2</c:v>
                </c:pt>
                <c:pt idx="4">
                  <c:v>2.6827895421171144E-2</c:v>
                </c:pt>
                <c:pt idx="5">
                  <c:v>4.4819813378626616E-2</c:v>
                </c:pt>
                <c:pt idx="6">
                  <c:v>5.4574966472801467E-2</c:v>
                </c:pt>
                <c:pt idx="7">
                  <c:v>7.067808280881116E-2</c:v>
                </c:pt>
                <c:pt idx="8">
                  <c:v>9.1471678456722438E-2</c:v>
                </c:pt>
                <c:pt idx="9">
                  <c:v>0.1147976715380199</c:v>
                </c:pt>
                <c:pt idx="10">
                  <c:v>0.15845386608129575</c:v>
                </c:pt>
                <c:pt idx="11">
                  <c:v>0.17761540233082695</c:v>
                </c:pt>
                <c:pt idx="12">
                  <c:v>0.16080847491037686</c:v>
                </c:pt>
                <c:pt idx="13">
                  <c:v>0.14980748707286273</c:v>
                </c:pt>
                <c:pt idx="14">
                  <c:v>9.8838290728753053E-2</c:v>
                </c:pt>
                <c:pt idx="15">
                  <c:v>6.5008347061325633E-2</c:v>
                </c:pt>
              </c:numCache>
            </c:numRef>
          </c:val>
          <c:smooth val="1"/>
          <c:extLst>
            <c:ext xmlns:c16="http://schemas.microsoft.com/office/drawing/2014/chart" uri="{C3380CC4-5D6E-409C-BE32-E72D297353CC}">
              <c16:uniqueId val="{00000000-780F-4FE3-AFF6-52DB6F4D6D9C}"/>
            </c:ext>
          </c:extLst>
        </c:ser>
        <c:dLbls>
          <c:showLegendKey val="0"/>
          <c:showVal val="0"/>
          <c:showCatName val="0"/>
          <c:showSerName val="0"/>
          <c:showPercent val="0"/>
          <c:showBubbleSize val="0"/>
        </c:dLbls>
        <c:marker val="1"/>
        <c:smooth val="0"/>
        <c:axId val="-2059034896"/>
        <c:axId val="-2058996624"/>
      </c:lineChart>
      <c:catAx>
        <c:axId val="-2059001504"/>
        <c:scaling>
          <c:orientation val="minMax"/>
        </c:scaling>
        <c:delete val="0"/>
        <c:axPos val="b"/>
        <c:numFmt formatCode="General" sourceLinked="0"/>
        <c:majorTickMark val="out"/>
        <c:minorTickMark val="none"/>
        <c:tickLblPos val="low"/>
        <c:spPr>
          <a:ln>
            <a:solidFill>
              <a:schemeClr val="bg1">
                <a:lumMod val="65000"/>
              </a:schemeClr>
            </a:solidFill>
          </a:ln>
        </c:spPr>
        <c:txPr>
          <a:bodyPr/>
          <a:lstStyle/>
          <a:p>
            <a:pPr>
              <a:defRPr sz="1400" b="0" baseline="0">
                <a:solidFill>
                  <a:schemeClr val="tx1">
                    <a:lumMod val="50000"/>
                  </a:schemeClr>
                </a:solidFill>
              </a:defRPr>
            </a:pPr>
            <a:endParaRPr lang="en-US"/>
          </a:p>
        </c:txPr>
        <c:crossAx val="-2058999456"/>
        <c:crosses val="autoZero"/>
        <c:auto val="0"/>
        <c:lblAlgn val="ctr"/>
        <c:lblOffset val="100"/>
        <c:noMultiLvlLbl val="0"/>
      </c:catAx>
      <c:valAx>
        <c:axId val="-2058999456"/>
        <c:scaling>
          <c:orientation val="minMax"/>
          <c:max val="600"/>
          <c:min val="200"/>
        </c:scaling>
        <c:delete val="0"/>
        <c:axPos val="l"/>
        <c:numFmt formatCode="&quot;$&quot;#,##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01504"/>
        <c:crosses val="autoZero"/>
        <c:crossBetween val="between"/>
        <c:majorUnit val="50"/>
        <c:minorUnit val="25"/>
      </c:valAx>
      <c:valAx>
        <c:axId val="-2058996624"/>
        <c:scaling>
          <c:orientation val="minMax"/>
          <c:max val="0.2"/>
          <c:min val="-0.2"/>
        </c:scaling>
        <c:delete val="0"/>
        <c:axPos val="r"/>
        <c:numFmt formatCode="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34896"/>
        <c:crosses val="max"/>
        <c:crossBetween val="between"/>
        <c:majorUnit val="5.000000000000001E-2"/>
      </c:valAx>
      <c:catAx>
        <c:axId val="-2059034896"/>
        <c:scaling>
          <c:orientation val="minMax"/>
        </c:scaling>
        <c:delete val="1"/>
        <c:axPos val="b"/>
        <c:numFmt formatCode="General" sourceLinked="1"/>
        <c:majorTickMark val="out"/>
        <c:minorTickMark val="none"/>
        <c:tickLblPos val="nextTo"/>
        <c:crossAx val="-2058996624"/>
        <c:crosses val="autoZero"/>
        <c:auto val="1"/>
        <c:lblAlgn val="ctr"/>
        <c:lblOffset val="100"/>
        <c:noMultiLvlLbl val="0"/>
      </c:catAx>
    </c:plotArea>
    <c:legend>
      <c:legendPos val="b"/>
      <c:legendEntry>
        <c:idx val="0"/>
        <c:delete val="1"/>
      </c:legendEntry>
      <c:layout>
        <c:manualLayout>
          <c:xMode val="edge"/>
          <c:yMode val="edge"/>
          <c:x val="2.1221412654189573E-2"/>
          <c:y val="0.94174611055758717"/>
          <c:w val="0.43621018413049728"/>
          <c:h val="5.5445141862520635E-2"/>
        </c:manualLayout>
      </c:layout>
      <c:overlay val="0"/>
      <c:txPr>
        <a:bodyPr/>
        <a:lstStyle/>
        <a:p>
          <a:pPr>
            <a:defRPr sz="1400">
              <a:solidFill>
                <a:schemeClr val="tx1">
                  <a:lumMod val="50000"/>
                </a:schemeClr>
              </a:solidFill>
            </a:defRPr>
          </a:pPr>
          <a:endParaRPr lang="en-US"/>
        </a:p>
      </c:txPr>
    </c:legend>
    <c:plotVisOnly val="1"/>
    <c:dispBlanksAs val="gap"/>
    <c:showDLblsOverMax val="0"/>
  </c:chart>
  <c:txPr>
    <a:bodyPr/>
    <a:lstStyle/>
    <a:p>
      <a:pPr>
        <a:defRPr sz="1800"/>
      </a:pPr>
      <a:endParaRPr lang="en-US"/>
    </a:p>
  </c:txPr>
  <c:externalData r:id="rId2">
    <c:autoUpdate val="0"/>
  </c:externalData>
  <c:userShapes r:id="rId3"/>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600">
                <a:solidFill>
                  <a:schemeClr val="tx1">
                    <a:lumMod val="50000"/>
                  </a:schemeClr>
                </a:solidFill>
              </a:defRPr>
            </a:pPr>
            <a:r>
              <a:rPr lang="en-US" sz="1600" b="1" i="0" baseline="0">
                <a:effectLst/>
              </a:rPr>
              <a:t>Homeowner Improvements &amp; Repairs</a:t>
            </a:r>
            <a:endParaRPr lang="en-US" sz="1600" b="1">
              <a:effectLst/>
            </a:endParaRPr>
          </a:p>
          <a:p>
            <a:pPr algn="l">
              <a:defRPr sz="1600">
                <a:solidFill>
                  <a:schemeClr val="tx1">
                    <a:lumMod val="50000"/>
                  </a:schemeClr>
                </a:solidFill>
              </a:defRPr>
            </a:pPr>
            <a:r>
              <a:rPr lang="en-US" sz="1600" b="1" i="0" baseline="0">
                <a:effectLst/>
              </a:rPr>
              <a:t>Four-Quarter Moving Totals</a:t>
            </a:r>
            <a:endParaRPr lang="en-US" sz="1600" b="1">
              <a:effectLst/>
            </a:endParaRPr>
          </a:p>
          <a:p>
            <a:pPr algn="l">
              <a:defRPr sz="1600">
                <a:solidFill>
                  <a:schemeClr val="tx1">
                    <a:lumMod val="50000"/>
                  </a:schemeClr>
                </a:solidFill>
              </a:defRPr>
            </a:pPr>
            <a:r>
              <a:rPr lang="en-US" sz="1600" b="1" i="0" baseline="0">
                <a:effectLst/>
              </a:rPr>
              <a:t>Billions</a:t>
            </a:r>
            <a:endParaRPr lang="en-US" sz="1600" b="1"/>
          </a:p>
        </c:rich>
      </c:tx>
      <c:layout>
        <c:manualLayout>
          <c:xMode val="edge"/>
          <c:yMode val="edge"/>
          <c:x val="7.4608406587112382E-3"/>
          <c:y val="1.6825177354371133E-2"/>
        </c:manualLayout>
      </c:layout>
      <c:overlay val="0"/>
    </c:title>
    <c:autoTitleDeleted val="0"/>
    <c:plotArea>
      <c:layout>
        <c:manualLayout>
          <c:layoutTarget val="inner"/>
          <c:xMode val="edge"/>
          <c:yMode val="edge"/>
          <c:x val="5.9395367234324918E-2"/>
          <c:y val="0.2328669425957029"/>
          <c:w val="0.87716786156602777"/>
          <c:h val="0.56106195845400819"/>
        </c:manualLayout>
      </c:layout>
      <c:barChart>
        <c:barDir val="col"/>
        <c:grouping val="clustered"/>
        <c:varyColors val="0"/>
        <c:ser>
          <c:idx val="0"/>
          <c:order val="0"/>
          <c:tx>
            <c:strRef>
              <c:f>Sheet1!$B$1</c:f>
              <c:strCache>
                <c:ptCount val="1"/>
                <c:pt idx="0">
                  <c:v>JCHS1</c:v>
                </c:pt>
              </c:strCache>
            </c:strRef>
          </c:tx>
          <c:spPr>
            <a:solidFill>
              <a:schemeClr val="accent3"/>
            </a:solidFill>
          </c:spPr>
          <c:invertIfNegative val="0"/>
          <c:dPt>
            <c:idx val="7"/>
            <c:invertIfNegative val="0"/>
            <c:bubble3D val="0"/>
            <c:spPr>
              <a:solidFill>
                <a:srgbClr val="508DA6"/>
              </a:solidFill>
            </c:spPr>
            <c:extLst>
              <c:ext xmlns:c16="http://schemas.microsoft.com/office/drawing/2014/chart" uri="{C3380CC4-5D6E-409C-BE32-E72D297353CC}">
                <c16:uniqueId val="{00000007-4396-4640-A0FD-6851015F7692}"/>
              </c:ext>
            </c:extLst>
          </c:dPt>
          <c:dPt>
            <c:idx val="8"/>
            <c:invertIfNegative val="0"/>
            <c:bubble3D val="0"/>
            <c:spPr>
              <a:solidFill>
                <a:srgbClr val="508DA6"/>
              </a:solidFill>
            </c:spPr>
            <c:extLst>
              <c:ext xmlns:c16="http://schemas.microsoft.com/office/drawing/2014/chart" uri="{C3380CC4-5D6E-409C-BE32-E72D297353CC}">
                <c16:uniqueId val="{00000009-4396-4640-A0FD-6851015F7692}"/>
              </c:ext>
            </c:extLst>
          </c:dPt>
          <c:dPt>
            <c:idx val="9"/>
            <c:invertIfNegative val="0"/>
            <c:bubble3D val="0"/>
            <c:spPr>
              <a:solidFill>
                <a:srgbClr val="508DA6"/>
              </a:solidFill>
            </c:spPr>
            <c:extLst>
              <c:ext xmlns:c16="http://schemas.microsoft.com/office/drawing/2014/chart" uri="{C3380CC4-5D6E-409C-BE32-E72D297353CC}">
                <c16:uniqueId val="{00000006-4D4C-44EB-9950-4B9ACCC7825C}"/>
              </c:ext>
            </c:extLst>
          </c:dPt>
          <c:dPt>
            <c:idx val="10"/>
            <c:invertIfNegative val="0"/>
            <c:bubble3D val="0"/>
            <c:spPr>
              <a:solidFill>
                <a:srgbClr val="508DA6"/>
              </a:solidFill>
            </c:spPr>
            <c:extLst>
              <c:ext xmlns:c16="http://schemas.microsoft.com/office/drawing/2014/chart" uri="{C3380CC4-5D6E-409C-BE32-E72D297353CC}">
                <c16:uniqueId val="{00000007-4D4C-44EB-9950-4B9ACCC7825C}"/>
              </c:ext>
            </c:extLst>
          </c:dPt>
          <c:dPt>
            <c:idx val="11"/>
            <c:invertIfNegative val="0"/>
            <c:bubble3D val="0"/>
            <c:spPr>
              <a:solidFill>
                <a:srgbClr val="508DA6"/>
              </a:solidFill>
            </c:spPr>
            <c:extLst>
              <c:ext xmlns:c16="http://schemas.microsoft.com/office/drawing/2014/chart" uri="{C3380CC4-5D6E-409C-BE32-E72D297353CC}">
                <c16:uniqueId val="{0000000D-075B-42D8-9ED3-77073C72430E}"/>
              </c:ext>
            </c:extLst>
          </c:dPt>
          <c:dPt>
            <c:idx val="12"/>
            <c:invertIfNegative val="0"/>
            <c:bubble3D val="0"/>
            <c:spPr>
              <a:solidFill>
                <a:srgbClr val="508DA6">
                  <a:lumMod val="60000"/>
                  <a:lumOff val="40000"/>
                </a:srgbClr>
              </a:solidFill>
            </c:spPr>
            <c:extLst>
              <c:ext xmlns:c16="http://schemas.microsoft.com/office/drawing/2014/chart" uri="{C3380CC4-5D6E-409C-BE32-E72D297353CC}">
                <c16:uniqueId val="{0000001E-5D3C-4489-B47A-ECA4336326E9}"/>
              </c:ext>
            </c:extLst>
          </c:dPt>
          <c:dPt>
            <c:idx val="13"/>
            <c:invertIfNegative val="0"/>
            <c:bubble3D val="0"/>
            <c:spPr>
              <a:solidFill>
                <a:srgbClr val="508DA6">
                  <a:lumMod val="60000"/>
                  <a:lumOff val="40000"/>
                </a:srgbClr>
              </a:solidFill>
            </c:spPr>
            <c:extLst>
              <c:ext xmlns:c16="http://schemas.microsoft.com/office/drawing/2014/chart" uri="{C3380CC4-5D6E-409C-BE32-E72D297353CC}">
                <c16:uniqueId val="{0000000F-336D-44EB-AFDA-C74D61021C52}"/>
              </c:ext>
            </c:extLst>
          </c:dPt>
          <c:dPt>
            <c:idx val="14"/>
            <c:invertIfNegative val="0"/>
            <c:bubble3D val="0"/>
            <c:spPr>
              <a:solidFill>
                <a:srgbClr val="508DA6">
                  <a:lumMod val="60000"/>
                  <a:lumOff val="40000"/>
                </a:srgbClr>
              </a:solidFill>
            </c:spPr>
            <c:extLst>
              <c:ext xmlns:c16="http://schemas.microsoft.com/office/drawing/2014/chart" uri="{C3380CC4-5D6E-409C-BE32-E72D297353CC}">
                <c16:uniqueId val="{0000000F-C35E-46E1-844E-4DD3FFCAB77A}"/>
              </c:ext>
            </c:extLst>
          </c:dPt>
          <c:dPt>
            <c:idx val="15"/>
            <c:invertIfNegative val="0"/>
            <c:bubble3D val="0"/>
            <c:spPr>
              <a:solidFill>
                <a:srgbClr val="508DA6">
                  <a:lumMod val="60000"/>
                  <a:lumOff val="40000"/>
                </a:srgbClr>
              </a:solidFill>
            </c:spPr>
            <c:extLst>
              <c:ext xmlns:c16="http://schemas.microsoft.com/office/drawing/2014/chart" uri="{C3380CC4-5D6E-409C-BE32-E72D297353CC}">
                <c16:uniqueId val="{00000025-C35E-46E1-844E-4DD3FFCAB77A}"/>
              </c:ext>
            </c:extLst>
          </c:dPt>
          <c:dLbls>
            <c:numFmt formatCode="#,##0" sourceLinked="0"/>
            <c:spPr>
              <a:noFill/>
              <a:ln>
                <a:noFill/>
              </a:ln>
              <a:effectLst/>
            </c:spPr>
            <c:txPr>
              <a:bodyPr/>
              <a:lstStyle/>
              <a:p>
                <a:pPr>
                  <a:defRPr sz="1400" b="0">
                    <a:solidFill>
                      <a:schemeClr val="tx1">
                        <a:lumMod val="50000"/>
                      </a:schemeClr>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2020-1</c:v>
                </c:pt>
                <c:pt idx="1">
                  <c:v>2</c:v>
                </c:pt>
                <c:pt idx="2">
                  <c:v>3</c:v>
                </c:pt>
                <c:pt idx="3">
                  <c:v>4</c:v>
                </c:pt>
                <c:pt idx="4">
                  <c:v>2021-1</c:v>
                </c:pt>
                <c:pt idx="5">
                  <c:v>2</c:v>
                </c:pt>
                <c:pt idx="6">
                  <c:v>3</c:v>
                </c:pt>
                <c:pt idx="7">
                  <c:v>4</c:v>
                </c:pt>
                <c:pt idx="8">
                  <c:v>2022-1</c:v>
                </c:pt>
                <c:pt idx="9">
                  <c:v>2</c:v>
                </c:pt>
                <c:pt idx="10">
                  <c:v>3</c:v>
                </c:pt>
                <c:pt idx="11">
                  <c:v>4</c:v>
                </c:pt>
                <c:pt idx="12">
                  <c:v>2023-1
(p)</c:v>
                </c:pt>
                <c:pt idx="13">
                  <c:v>2
(p)</c:v>
                </c:pt>
                <c:pt idx="14">
                  <c:v>3
(p)</c:v>
                </c:pt>
                <c:pt idx="15">
                  <c:v>4
(p)</c:v>
                </c:pt>
              </c:strCache>
            </c:strRef>
          </c:cat>
          <c:val>
            <c:numRef>
              <c:f>Sheet1!$B$2:$B$17</c:f>
              <c:numCache>
                <c:formatCode>"$"#,##0.0</c:formatCode>
                <c:ptCount val="16"/>
                <c:pt idx="0">
                  <c:v>334.7733710291763</c:v>
                </c:pt>
                <c:pt idx="1">
                  <c:v>344.33763739867027</c:v>
                </c:pt>
                <c:pt idx="2">
                  <c:v>354.43859047736203</c:v>
                </c:pt>
                <c:pt idx="3">
                  <c:v>362.74055411290681</c:v>
                </c:pt>
                <c:pt idx="4">
                  <c:v>371.22739960478094</c:v>
                </c:pt>
                <c:pt idx="5">
                  <c:v>383.17176960809172</c:v>
                </c:pt>
                <c:pt idx="6">
                  <c:v>395.77984407433939</c:v>
                </c:pt>
                <c:pt idx="7">
                  <c:v>406.14604273814462</c:v>
                </c:pt>
                <c:pt idx="8">
                  <c:v>414.43127600552975</c:v>
                </c:pt>
                <c:pt idx="9">
                  <c:v>444.10794048343467</c:v>
                </c:pt>
                <c:pt idx="10">
                  <c:v>465.34641724792635</c:v>
                </c:pt>
                <c:pt idx="11">
                  <c:v>472.46875477977301</c:v>
                </c:pt>
                <c:pt idx="12">
                  <c:v>472.87787402124059</c:v>
                </c:pt>
                <c:pt idx="13">
                  <c:v>487.90818564171633</c:v>
                </c:pt>
                <c:pt idx="14">
                  <c:v>492.41983152724197</c:v>
                </c:pt>
                <c:pt idx="15">
                  <c:v>484.86122180305574</c:v>
                </c:pt>
              </c:numCache>
            </c:numRef>
          </c:val>
          <c:extLst>
            <c:ext xmlns:c16="http://schemas.microsoft.com/office/drawing/2014/chart" uri="{C3380CC4-5D6E-409C-BE32-E72D297353CC}">
              <c16:uniqueId val="{00000000-A13C-4E5E-B5F3-031966C02762}"/>
            </c:ext>
          </c:extLst>
        </c:ser>
        <c:dLbls>
          <c:showLegendKey val="0"/>
          <c:showVal val="0"/>
          <c:showCatName val="0"/>
          <c:showSerName val="0"/>
          <c:showPercent val="0"/>
          <c:showBubbleSize val="0"/>
        </c:dLbls>
        <c:gapWidth val="100"/>
        <c:axId val="-2059001504"/>
        <c:axId val="-2058999456"/>
      </c:barChart>
      <c:lineChart>
        <c:grouping val="standard"/>
        <c:varyColors val="0"/>
        <c:ser>
          <c:idx val="1"/>
          <c:order val="1"/>
          <c:tx>
            <c:strRef>
              <c:f>Sheet1!$C$1</c:f>
              <c:strCache>
                <c:ptCount val="1"/>
                <c:pt idx="0">
                  <c:v>Historical Estimates</c:v>
                </c:pt>
              </c:strCache>
            </c:strRef>
          </c:tx>
          <c:spPr>
            <a:ln w="38100"/>
          </c:spPr>
          <c:marker>
            <c:symbol val="circle"/>
            <c:size val="9"/>
          </c:marker>
          <c:dPt>
            <c:idx val="7"/>
            <c:bubble3D val="0"/>
            <c:extLst>
              <c:ext xmlns:c16="http://schemas.microsoft.com/office/drawing/2014/chart" uri="{C3380CC4-5D6E-409C-BE32-E72D297353CC}">
                <c16:uniqueId val="{00000011-4396-4640-A0FD-6851015F7692}"/>
              </c:ext>
            </c:extLst>
          </c:dPt>
          <c:dPt>
            <c:idx val="8"/>
            <c:bubble3D val="0"/>
            <c:extLst>
              <c:ext xmlns:c16="http://schemas.microsoft.com/office/drawing/2014/chart" uri="{C3380CC4-5D6E-409C-BE32-E72D297353CC}">
                <c16:uniqueId val="{00000012-4396-4640-A0FD-6851015F7692}"/>
              </c:ext>
            </c:extLst>
          </c:dPt>
          <c:dPt>
            <c:idx val="9"/>
            <c:bubble3D val="0"/>
            <c:extLst>
              <c:ext xmlns:c16="http://schemas.microsoft.com/office/drawing/2014/chart" uri="{C3380CC4-5D6E-409C-BE32-E72D297353CC}">
                <c16:uniqueId val="{00000013-4D4C-44EB-9950-4B9ACCC7825C}"/>
              </c:ext>
            </c:extLst>
          </c:dPt>
          <c:dPt>
            <c:idx val="10"/>
            <c:bubble3D val="0"/>
            <c:extLst>
              <c:ext xmlns:c16="http://schemas.microsoft.com/office/drawing/2014/chart" uri="{C3380CC4-5D6E-409C-BE32-E72D297353CC}">
                <c16:uniqueId val="{00000014-4D4C-44EB-9950-4B9ACCC7825C}"/>
              </c:ext>
            </c:extLst>
          </c:dPt>
          <c:dPt>
            <c:idx val="11"/>
            <c:bubble3D val="0"/>
            <c:extLst>
              <c:ext xmlns:c16="http://schemas.microsoft.com/office/drawing/2014/chart" uri="{C3380CC4-5D6E-409C-BE32-E72D297353CC}">
                <c16:uniqueId val="{00000014-075B-42D8-9ED3-77073C72430E}"/>
              </c:ext>
            </c:extLst>
          </c:dPt>
          <c:dPt>
            <c:idx val="12"/>
            <c:marker>
              <c:symbol val="none"/>
            </c:marker>
            <c:bubble3D val="0"/>
            <c:extLst>
              <c:ext xmlns:c16="http://schemas.microsoft.com/office/drawing/2014/chart" uri="{C3380CC4-5D6E-409C-BE32-E72D297353CC}">
                <c16:uniqueId val="{00000020-5D3C-4489-B47A-ECA4336326E9}"/>
              </c:ext>
            </c:extLst>
          </c:dPt>
          <c:dPt>
            <c:idx val="13"/>
            <c:marker>
              <c:symbol val="none"/>
            </c:marker>
            <c:bubble3D val="0"/>
            <c:extLst>
              <c:ext xmlns:c16="http://schemas.microsoft.com/office/drawing/2014/chart" uri="{C3380CC4-5D6E-409C-BE32-E72D297353CC}">
                <c16:uniqueId val="{00000017-336D-44EB-AFDA-C74D61021C52}"/>
              </c:ext>
            </c:extLst>
          </c:dPt>
          <c:dPt>
            <c:idx val="14"/>
            <c:marker>
              <c:symbol val="none"/>
            </c:marker>
            <c:bubble3D val="0"/>
            <c:extLst>
              <c:ext xmlns:c16="http://schemas.microsoft.com/office/drawing/2014/chart" uri="{C3380CC4-5D6E-409C-BE32-E72D297353CC}">
                <c16:uniqueId val="{00000017-C35E-46E1-844E-4DD3FFCAB77A}"/>
              </c:ext>
            </c:extLst>
          </c:dPt>
          <c:dPt>
            <c:idx val="15"/>
            <c:marker>
              <c:symbol val="none"/>
            </c:marker>
            <c:bubble3D val="0"/>
            <c:extLst>
              <c:ext xmlns:c16="http://schemas.microsoft.com/office/drawing/2014/chart" uri="{C3380CC4-5D6E-409C-BE32-E72D297353CC}">
                <c16:uniqueId val="{00000027-C35E-46E1-844E-4DD3FFCAB77A}"/>
              </c:ext>
            </c:extLst>
          </c:dPt>
          <c:dLbls>
            <c:dLbl>
              <c:idx val="12"/>
              <c:delete val="1"/>
              <c:extLst>
                <c:ext xmlns:c15="http://schemas.microsoft.com/office/drawing/2012/chart" uri="{CE6537A1-D6FC-4f65-9D91-7224C49458BB}"/>
                <c:ext xmlns:c16="http://schemas.microsoft.com/office/drawing/2014/chart" uri="{C3380CC4-5D6E-409C-BE32-E72D297353CC}">
                  <c16:uniqueId val="{00000020-5D3C-4489-B47A-ECA4336326E9}"/>
                </c:ext>
              </c:extLst>
            </c:dLbl>
            <c:dLbl>
              <c:idx val="13"/>
              <c:delete val="1"/>
              <c:extLst>
                <c:ext xmlns:c15="http://schemas.microsoft.com/office/drawing/2012/chart" uri="{CE6537A1-D6FC-4f65-9D91-7224C49458BB}"/>
                <c:ext xmlns:c16="http://schemas.microsoft.com/office/drawing/2014/chart" uri="{C3380CC4-5D6E-409C-BE32-E72D297353CC}">
                  <c16:uniqueId val="{00000017-336D-44EB-AFDA-C74D61021C52}"/>
                </c:ext>
              </c:extLst>
            </c:dLbl>
            <c:dLbl>
              <c:idx val="14"/>
              <c:delete val="1"/>
              <c:extLst>
                <c:ext xmlns:c15="http://schemas.microsoft.com/office/drawing/2012/chart" uri="{CE6537A1-D6FC-4f65-9D91-7224C49458BB}"/>
                <c:ext xmlns:c16="http://schemas.microsoft.com/office/drawing/2014/chart" uri="{C3380CC4-5D6E-409C-BE32-E72D297353CC}">
                  <c16:uniqueId val="{00000017-C35E-46E1-844E-4DD3FFCAB77A}"/>
                </c:ext>
              </c:extLst>
            </c:dLbl>
            <c:dLbl>
              <c:idx val="15"/>
              <c:delete val="1"/>
              <c:extLst>
                <c:ext xmlns:c15="http://schemas.microsoft.com/office/drawing/2012/chart" uri="{CE6537A1-D6FC-4f65-9D91-7224C49458BB}"/>
                <c:ext xmlns:c16="http://schemas.microsoft.com/office/drawing/2014/chart" uri="{C3380CC4-5D6E-409C-BE32-E72D297353CC}">
                  <c16:uniqueId val="{00000027-C35E-46E1-844E-4DD3FFCAB77A}"/>
                </c:ext>
              </c:extLst>
            </c:dLbl>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Sheet1!$A$2:$A$17</c:f>
              <c:strCache>
                <c:ptCount val="16"/>
                <c:pt idx="0">
                  <c:v>2020-1</c:v>
                </c:pt>
                <c:pt idx="1">
                  <c:v>2</c:v>
                </c:pt>
                <c:pt idx="2">
                  <c:v>3</c:v>
                </c:pt>
                <c:pt idx="3">
                  <c:v>4</c:v>
                </c:pt>
                <c:pt idx="4">
                  <c:v>2021-1</c:v>
                </c:pt>
                <c:pt idx="5">
                  <c:v>2</c:v>
                </c:pt>
                <c:pt idx="6">
                  <c:v>3</c:v>
                </c:pt>
                <c:pt idx="7">
                  <c:v>4</c:v>
                </c:pt>
                <c:pt idx="8">
                  <c:v>2022-1</c:v>
                </c:pt>
                <c:pt idx="9">
                  <c:v>2</c:v>
                </c:pt>
                <c:pt idx="10">
                  <c:v>3</c:v>
                </c:pt>
                <c:pt idx="11">
                  <c:v>4</c:v>
                </c:pt>
                <c:pt idx="12">
                  <c:v>2023-1
(p)</c:v>
                </c:pt>
                <c:pt idx="13">
                  <c:v>2
(p)</c:v>
                </c:pt>
                <c:pt idx="14">
                  <c:v>3
(p)</c:v>
                </c:pt>
                <c:pt idx="15">
                  <c:v>4
(p)</c:v>
                </c:pt>
              </c:strCache>
            </c:strRef>
          </c:cat>
          <c:val>
            <c:numRef>
              <c:f>Sheet1!$C$2:$C$17</c:f>
              <c:numCache>
                <c:formatCode>0.0%</c:formatCode>
                <c:ptCount val="16"/>
                <c:pt idx="0">
                  <c:v>3.2992732281552195E-2</c:v>
                </c:pt>
                <c:pt idx="1">
                  <c:v>5.8158273623033718E-2</c:v>
                </c:pt>
                <c:pt idx="2">
                  <c:v>8.4487673594791701E-2</c:v>
                </c:pt>
                <c:pt idx="3">
                  <c:v>0.10597236787201969</c:v>
                </c:pt>
                <c:pt idx="4">
                  <c:v>0.10889166143512519</c:v>
                </c:pt>
                <c:pt idx="5">
                  <c:v>0.11277922594462053</c:v>
                </c:pt>
                <c:pt idx="6">
                  <c:v>0.11663869202644794</c:v>
                </c:pt>
                <c:pt idx="7">
                  <c:v>0.11965987296729819</c:v>
                </c:pt>
                <c:pt idx="8">
                  <c:v>0.11638116272329269</c:v>
                </c:pt>
                <c:pt idx="9">
                  <c:v>0.15903095089095021</c:v>
                </c:pt>
                <c:pt idx="10">
                  <c:v>0.17577088428111121</c:v>
                </c:pt>
                <c:pt idx="11">
                  <c:v>0.16329769359439195</c:v>
                </c:pt>
                <c:pt idx="12">
                  <c:v>0.14102844403792281</c:v>
                </c:pt>
                <c:pt idx="13">
                  <c:v>9.8625224107911302E-2</c:v>
                </c:pt>
                <c:pt idx="14">
                  <c:v>5.8179053874377384E-2</c:v>
                </c:pt>
                <c:pt idx="15">
                  <c:v>2.6229177904175005E-2</c:v>
                </c:pt>
              </c:numCache>
            </c:numRef>
          </c:val>
          <c:smooth val="1"/>
          <c:extLst>
            <c:ext xmlns:c16="http://schemas.microsoft.com/office/drawing/2014/chart" uri="{C3380CC4-5D6E-409C-BE32-E72D297353CC}">
              <c16:uniqueId val="{00000001-A13C-4E5E-B5F3-031966C02762}"/>
            </c:ext>
          </c:extLst>
        </c:ser>
        <c:ser>
          <c:idx val="2"/>
          <c:order val="2"/>
          <c:tx>
            <c:strRef>
              <c:f>Sheet1!$D$1</c:f>
              <c:strCache>
                <c:ptCount val="1"/>
                <c:pt idx="0">
                  <c:v>LIRA Projections</c:v>
                </c:pt>
              </c:strCache>
            </c:strRef>
          </c:tx>
          <c:spPr>
            <a:ln w="38100">
              <a:solidFill>
                <a:srgbClr val="C14D00"/>
              </a:solidFill>
            </a:ln>
          </c:spPr>
          <c:marker>
            <c:symbol val="triangle"/>
            <c:size val="8"/>
            <c:spPr>
              <a:solidFill>
                <a:srgbClr val="C14D00"/>
              </a:solidFill>
              <a:ln>
                <a:solidFill>
                  <a:srgbClr val="C14D00"/>
                </a:solidFill>
              </a:ln>
            </c:spPr>
          </c:marker>
          <c:dPt>
            <c:idx val="0"/>
            <c:marker>
              <c:symbol val="none"/>
            </c:marker>
            <c:bubble3D val="0"/>
            <c:extLst>
              <c:ext xmlns:c16="http://schemas.microsoft.com/office/drawing/2014/chart" uri="{C3380CC4-5D6E-409C-BE32-E72D297353CC}">
                <c16:uniqueId val="{0000001F-0A6C-450F-B0F6-A70C5E2483FC}"/>
              </c:ext>
            </c:extLst>
          </c:dPt>
          <c:dPt>
            <c:idx val="1"/>
            <c:marker>
              <c:symbol val="none"/>
            </c:marker>
            <c:bubble3D val="0"/>
            <c:extLst>
              <c:ext xmlns:c16="http://schemas.microsoft.com/office/drawing/2014/chart" uri="{C3380CC4-5D6E-409C-BE32-E72D297353CC}">
                <c16:uniqueId val="{00000020-0A6C-450F-B0F6-A70C5E2483FC}"/>
              </c:ext>
            </c:extLst>
          </c:dPt>
          <c:dPt>
            <c:idx val="2"/>
            <c:marker>
              <c:symbol val="none"/>
            </c:marker>
            <c:bubble3D val="0"/>
            <c:extLst>
              <c:ext xmlns:c16="http://schemas.microsoft.com/office/drawing/2014/chart" uri="{C3380CC4-5D6E-409C-BE32-E72D297353CC}">
                <c16:uniqueId val="{00000021-0A6C-450F-B0F6-A70C5E2483FC}"/>
              </c:ext>
            </c:extLst>
          </c:dPt>
          <c:dPt>
            <c:idx val="3"/>
            <c:marker>
              <c:symbol val="none"/>
            </c:marker>
            <c:bubble3D val="0"/>
            <c:extLst>
              <c:ext xmlns:c16="http://schemas.microsoft.com/office/drawing/2014/chart" uri="{C3380CC4-5D6E-409C-BE32-E72D297353CC}">
                <c16:uniqueId val="{0000000F-4D4C-44EB-9950-4B9ACCC7825C}"/>
              </c:ext>
            </c:extLst>
          </c:dPt>
          <c:dPt>
            <c:idx val="4"/>
            <c:marker>
              <c:symbol val="none"/>
            </c:marker>
            <c:bubble3D val="0"/>
            <c:extLst>
              <c:ext xmlns:c16="http://schemas.microsoft.com/office/drawing/2014/chart" uri="{C3380CC4-5D6E-409C-BE32-E72D297353CC}">
                <c16:uniqueId val="{0000000E-4D4C-44EB-9950-4B9ACCC7825C}"/>
              </c:ext>
            </c:extLst>
          </c:dPt>
          <c:dPt>
            <c:idx val="5"/>
            <c:marker>
              <c:symbol val="none"/>
            </c:marker>
            <c:bubble3D val="0"/>
            <c:extLst>
              <c:ext xmlns:c16="http://schemas.microsoft.com/office/drawing/2014/chart" uri="{C3380CC4-5D6E-409C-BE32-E72D297353CC}">
                <c16:uniqueId val="{0000000D-4D4C-44EB-9950-4B9ACCC7825C}"/>
              </c:ext>
            </c:extLst>
          </c:dPt>
          <c:dPt>
            <c:idx val="6"/>
            <c:marker>
              <c:symbol val="none"/>
            </c:marker>
            <c:bubble3D val="0"/>
            <c:extLst>
              <c:ext xmlns:c16="http://schemas.microsoft.com/office/drawing/2014/chart" uri="{C3380CC4-5D6E-409C-BE32-E72D297353CC}">
                <c16:uniqueId val="{0000000C-4D4C-44EB-9950-4B9ACCC7825C}"/>
              </c:ext>
            </c:extLst>
          </c:dPt>
          <c:dPt>
            <c:idx val="7"/>
            <c:marker>
              <c:symbol val="none"/>
            </c:marker>
            <c:bubble3D val="0"/>
            <c:extLst>
              <c:ext xmlns:c16="http://schemas.microsoft.com/office/drawing/2014/chart" uri="{C3380CC4-5D6E-409C-BE32-E72D297353CC}">
                <c16:uniqueId val="{0000001C-075B-42D8-9ED3-77073C72430E}"/>
              </c:ext>
            </c:extLst>
          </c:dPt>
          <c:dPt>
            <c:idx val="8"/>
            <c:marker>
              <c:symbol val="none"/>
            </c:marker>
            <c:bubble3D val="0"/>
            <c:extLst>
              <c:ext xmlns:c16="http://schemas.microsoft.com/office/drawing/2014/chart" uri="{C3380CC4-5D6E-409C-BE32-E72D297353CC}">
                <c16:uniqueId val="{0000001F-5D3C-4489-B47A-ECA4336326E9}"/>
              </c:ext>
            </c:extLst>
          </c:dPt>
          <c:dPt>
            <c:idx val="9"/>
            <c:marker>
              <c:symbol val="none"/>
            </c:marker>
            <c:bubble3D val="0"/>
            <c:extLst>
              <c:ext xmlns:c16="http://schemas.microsoft.com/office/drawing/2014/chart" uri="{C3380CC4-5D6E-409C-BE32-E72D297353CC}">
                <c16:uniqueId val="{00000021-336D-44EB-AFDA-C74D61021C52}"/>
              </c:ext>
            </c:extLst>
          </c:dPt>
          <c:dPt>
            <c:idx val="10"/>
            <c:marker>
              <c:symbol val="none"/>
            </c:marker>
            <c:bubble3D val="0"/>
            <c:extLst>
              <c:ext xmlns:c16="http://schemas.microsoft.com/office/drawing/2014/chart" uri="{C3380CC4-5D6E-409C-BE32-E72D297353CC}">
                <c16:uniqueId val="{00000022-C35E-46E1-844E-4DD3FFCAB77A}"/>
              </c:ext>
            </c:extLst>
          </c:dPt>
          <c:dPt>
            <c:idx val="11"/>
            <c:marker>
              <c:symbol val="none"/>
            </c:marker>
            <c:bubble3D val="0"/>
            <c:extLst>
              <c:ext xmlns:c16="http://schemas.microsoft.com/office/drawing/2014/chart" uri="{C3380CC4-5D6E-409C-BE32-E72D297353CC}">
                <c16:uniqueId val="{00000026-C35E-46E1-844E-4DD3FFCAB77A}"/>
              </c:ext>
            </c:extLst>
          </c:dPt>
          <c:dLbls>
            <c:dLbl>
              <c:idx val="0"/>
              <c:delete val="1"/>
              <c:extLst>
                <c:ext xmlns:c15="http://schemas.microsoft.com/office/drawing/2012/chart" uri="{CE6537A1-D6FC-4f65-9D91-7224C49458BB}"/>
                <c:ext xmlns:c16="http://schemas.microsoft.com/office/drawing/2014/chart" uri="{C3380CC4-5D6E-409C-BE32-E72D297353CC}">
                  <c16:uniqueId val="{0000001F-0A6C-450F-B0F6-A70C5E2483FC}"/>
                </c:ext>
              </c:extLst>
            </c:dLbl>
            <c:dLbl>
              <c:idx val="1"/>
              <c:delete val="1"/>
              <c:extLst>
                <c:ext xmlns:c15="http://schemas.microsoft.com/office/drawing/2012/chart" uri="{CE6537A1-D6FC-4f65-9D91-7224C49458BB}"/>
                <c:ext xmlns:c16="http://schemas.microsoft.com/office/drawing/2014/chart" uri="{C3380CC4-5D6E-409C-BE32-E72D297353CC}">
                  <c16:uniqueId val="{00000020-0A6C-450F-B0F6-A70C5E2483FC}"/>
                </c:ext>
              </c:extLst>
            </c:dLbl>
            <c:dLbl>
              <c:idx val="2"/>
              <c:delete val="1"/>
              <c:extLst>
                <c:ext xmlns:c15="http://schemas.microsoft.com/office/drawing/2012/chart" uri="{CE6537A1-D6FC-4f65-9D91-7224C49458BB}"/>
                <c:ext xmlns:c16="http://schemas.microsoft.com/office/drawing/2014/chart" uri="{C3380CC4-5D6E-409C-BE32-E72D297353CC}">
                  <c16:uniqueId val="{00000021-0A6C-450F-B0F6-A70C5E2483FC}"/>
                </c:ext>
              </c:extLst>
            </c:dLbl>
            <c:dLbl>
              <c:idx val="3"/>
              <c:delete val="1"/>
              <c:extLst>
                <c:ext xmlns:c15="http://schemas.microsoft.com/office/drawing/2012/chart" uri="{CE6537A1-D6FC-4f65-9D91-7224C49458BB}"/>
                <c:ext xmlns:c16="http://schemas.microsoft.com/office/drawing/2014/chart" uri="{C3380CC4-5D6E-409C-BE32-E72D297353CC}">
                  <c16:uniqueId val="{0000000F-4D4C-44EB-9950-4B9ACCC7825C}"/>
                </c:ext>
              </c:extLst>
            </c:dLbl>
            <c:dLbl>
              <c:idx val="4"/>
              <c:delete val="1"/>
              <c:extLst>
                <c:ext xmlns:c15="http://schemas.microsoft.com/office/drawing/2012/chart" uri="{CE6537A1-D6FC-4f65-9D91-7224C49458BB}"/>
                <c:ext xmlns:c16="http://schemas.microsoft.com/office/drawing/2014/chart" uri="{C3380CC4-5D6E-409C-BE32-E72D297353CC}">
                  <c16:uniqueId val="{0000000E-4D4C-44EB-9950-4B9ACCC7825C}"/>
                </c:ext>
              </c:extLst>
            </c:dLbl>
            <c:dLbl>
              <c:idx val="5"/>
              <c:delete val="1"/>
              <c:extLst>
                <c:ext xmlns:c15="http://schemas.microsoft.com/office/drawing/2012/chart" uri="{CE6537A1-D6FC-4f65-9D91-7224C49458BB}"/>
                <c:ext xmlns:c16="http://schemas.microsoft.com/office/drawing/2014/chart" uri="{C3380CC4-5D6E-409C-BE32-E72D297353CC}">
                  <c16:uniqueId val="{0000000D-4D4C-44EB-9950-4B9ACCC7825C}"/>
                </c:ext>
              </c:extLst>
            </c:dLbl>
            <c:dLbl>
              <c:idx val="6"/>
              <c:delete val="1"/>
              <c:extLst>
                <c:ext xmlns:c15="http://schemas.microsoft.com/office/drawing/2012/chart" uri="{CE6537A1-D6FC-4f65-9D91-7224C49458BB}"/>
                <c:ext xmlns:c16="http://schemas.microsoft.com/office/drawing/2014/chart" uri="{C3380CC4-5D6E-409C-BE32-E72D297353CC}">
                  <c16:uniqueId val="{0000000C-4D4C-44EB-9950-4B9ACCC7825C}"/>
                </c:ext>
              </c:extLst>
            </c:dLbl>
            <c:dLbl>
              <c:idx val="7"/>
              <c:delete val="1"/>
              <c:extLst>
                <c:ext xmlns:c15="http://schemas.microsoft.com/office/drawing/2012/chart" uri="{CE6537A1-D6FC-4f65-9D91-7224C49458BB}"/>
                <c:ext xmlns:c16="http://schemas.microsoft.com/office/drawing/2014/chart" uri="{C3380CC4-5D6E-409C-BE32-E72D297353CC}">
                  <c16:uniqueId val="{0000001C-075B-42D8-9ED3-77073C72430E}"/>
                </c:ext>
              </c:extLst>
            </c:dLbl>
            <c:dLbl>
              <c:idx val="8"/>
              <c:delete val="1"/>
              <c:extLst>
                <c:ext xmlns:c15="http://schemas.microsoft.com/office/drawing/2012/chart" uri="{CE6537A1-D6FC-4f65-9D91-7224C49458BB}"/>
                <c:ext xmlns:c16="http://schemas.microsoft.com/office/drawing/2014/chart" uri="{C3380CC4-5D6E-409C-BE32-E72D297353CC}">
                  <c16:uniqueId val="{0000001F-5D3C-4489-B47A-ECA4336326E9}"/>
                </c:ext>
              </c:extLst>
            </c:dLbl>
            <c:dLbl>
              <c:idx val="9"/>
              <c:delete val="1"/>
              <c:extLst>
                <c:ext xmlns:c15="http://schemas.microsoft.com/office/drawing/2012/chart" uri="{CE6537A1-D6FC-4f65-9D91-7224C49458BB}"/>
                <c:ext xmlns:c16="http://schemas.microsoft.com/office/drawing/2014/chart" uri="{C3380CC4-5D6E-409C-BE32-E72D297353CC}">
                  <c16:uniqueId val="{00000021-336D-44EB-AFDA-C74D61021C52}"/>
                </c:ext>
              </c:extLst>
            </c:dLbl>
            <c:dLbl>
              <c:idx val="10"/>
              <c:delete val="1"/>
              <c:extLst>
                <c:ext xmlns:c15="http://schemas.microsoft.com/office/drawing/2012/chart" uri="{CE6537A1-D6FC-4f65-9D91-7224C49458BB}"/>
                <c:ext xmlns:c16="http://schemas.microsoft.com/office/drawing/2014/chart" uri="{C3380CC4-5D6E-409C-BE32-E72D297353CC}">
                  <c16:uniqueId val="{00000022-C35E-46E1-844E-4DD3FFCAB77A}"/>
                </c:ext>
              </c:extLst>
            </c:dLbl>
            <c:dLbl>
              <c:idx val="11"/>
              <c:delete val="1"/>
              <c:extLst>
                <c:ext xmlns:c15="http://schemas.microsoft.com/office/drawing/2012/chart" uri="{CE6537A1-D6FC-4f65-9D91-7224C49458BB}"/>
                <c:ext xmlns:c16="http://schemas.microsoft.com/office/drawing/2014/chart" uri="{C3380CC4-5D6E-409C-BE32-E72D297353CC}">
                  <c16:uniqueId val="{00000026-C35E-46E1-844E-4DD3FFCAB77A}"/>
                </c:ext>
              </c:extLst>
            </c:dLbl>
            <c:dLbl>
              <c:idx val="12"/>
              <c:spPr>
                <a:noFill/>
                <a:ln>
                  <a:noFill/>
                </a:ln>
                <a:effectLst/>
              </c:spPr>
              <c:txPr>
                <a:bodyPr wrap="square" lIns="38100" tIns="19050" rIns="38100" bIns="19050" anchor="ctr" anchorCtr="0">
                  <a:spAutoFit/>
                </a:bodyPr>
                <a:lstStyle/>
                <a:p>
                  <a:pPr algn="ctr">
                    <a:defRPr lang="en-US" sz="1400" b="0" i="0" u="none" strike="noStrike" kern="1200" baseline="0">
                      <a:solidFill>
                        <a:schemeClr val="tx1">
                          <a:lumMod val="50000"/>
                        </a:schemeClr>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3-C35E-46E1-844E-4DD3FFCAB77A}"/>
                </c:ext>
              </c:extLst>
            </c:dLbl>
            <c:dLbl>
              <c:idx val="13"/>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A-59BE-4A54-B6C3-A6A83A083B67}"/>
                </c:ext>
              </c:extLst>
            </c:dLbl>
            <c:dLbl>
              <c:idx val="14"/>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59BE-4A54-B6C3-A6A83A083B67}"/>
                </c:ext>
              </c:extLst>
            </c:dLbl>
            <c:dLbl>
              <c:idx val="15"/>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59BE-4A54-B6C3-A6A83A083B67}"/>
                </c:ext>
              </c:extLst>
            </c:dLbl>
            <c:spPr>
              <a:no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Sheet1!$A$2:$A$17</c:f>
              <c:strCache>
                <c:ptCount val="16"/>
                <c:pt idx="0">
                  <c:v>2020-1</c:v>
                </c:pt>
                <c:pt idx="1">
                  <c:v>2</c:v>
                </c:pt>
                <c:pt idx="2">
                  <c:v>3</c:v>
                </c:pt>
                <c:pt idx="3">
                  <c:v>4</c:v>
                </c:pt>
                <c:pt idx="4">
                  <c:v>2021-1</c:v>
                </c:pt>
                <c:pt idx="5">
                  <c:v>2</c:v>
                </c:pt>
                <c:pt idx="6">
                  <c:v>3</c:v>
                </c:pt>
                <c:pt idx="7">
                  <c:v>4</c:v>
                </c:pt>
                <c:pt idx="8">
                  <c:v>2022-1</c:v>
                </c:pt>
                <c:pt idx="9">
                  <c:v>2</c:v>
                </c:pt>
                <c:pt idx="10">
                  <c:v>3</c:v>
                </c:pt>
                <c:pt idx="11">
                  <c:v>4</c:v>
                </c:pt>
                <c:pt idx="12">
                  <c:v>2023-1
(p)</c:v>
                </c:pt>
                <c:pt idx="13">
                  <c:v>2
(p)</c:v>
                </c:pt>
                <c:pt idx="14">
                  <c:v>3
(p)</c:v>
                </c:pt>
                <c:pt idx="15">
                  <c:v>4
(p)</c:v>
                </c:pt>
              </c:strCache>
            </c:strRef>
          </c:cat>
          <c:val>
            <c:numRef>
              <c:f>Sheet1!$D$2:$D$17</c:f>
              <c:numCache>
                <c:formatCode>0.0%</c:formatCode>
                <c:ptCount val="16"/>
                <c:pt idx="0">
                  <c:v>3.2992732281552195E-2</c:v>
                </c:pt>
                <c:pt idx="1">
                  <c:v>5.8158273623033718E-2</c:v>
                </c:pt>
                <c:pt idx="2">
                  <c:v>8.4487673594791701E-2</c:v>
                </c:pt>
                <c:pt idx="3">
                  <c:v>0.10597236787201969</c:v>
                </c:pt>
                <c:pt idx="4">
                  <c:v>0.10889166143512519</c:v>
                </c:pt>
                <c:pt idx="5">
                  <c:v>0.11277922594462053</c:v>
                </c:pt>
                <c:pt idx="6">
                  <c:v>0.11663869202644794</c:v>
                </c:pt>
                <c:pt idx="7">
                  <c:v>0.11965987296729819</c:v>
                </c:pt>
                <c:pt idx="8">
                  <c:v>0.11638116272329269</c:v>
                </c:pt>
                <c:pt idx="9">
                  <c:v>0.15903095089095021</c:v>
                </c:pt>
                <c:pt idx="10">
                  <c:v>0.17577088428111121</c:v>
                </c:pt>
                <c:pt idx="11">
                  <c:v>0.16329769359439195</c:v>
                </c:pt>
                <c:pt idx="12">
                  <c:v>0.14102844403792281</c:v>
                </c:pt>
                <c:pt idx="13">
                  <c:v>9.8625224107911302E-2</c:v>
                </c:pt>
                <c:pt idx="14">
                  <c:v>5.8179053874377384E-2</c:v>
                </c:pt>
                <c:pt idx="15">
                  <c:v>2.6229177904175005E-2</c:v>
                </c:pt>
              </c:numCache>
            </c:numRef>
          </c:val>
          <c:smooth val="1"/>
          <c:extLst>
            <c:ext xmlns:c16="http://schemas.microsoft.com/office/drawing/2014/chart" uri="{C3380CC4-5D6E-409C-BE32-E72D297353CC}">
              <c16:uniqueId val="{00000000-780F-4FE3-AFF6-52DB6F4D6D9C}"/>
            </c:ext>
          </c:extLst>
        </c:ser>
        <c:dLbls>
          <c:showLegendKey val="0"/>
          <c:showVal val="0"/>
          <c:showCatName val="0"/>
          <c:showSerName val="0"/>
          <c:showPercent val="0"/>
          <c:showBubbleSize val="0"/>
        </c:dLbls>
        <c:marker val="1"/>
        <c:smooth val="0"/>
        <c:axId val="-2059034896"/>
        <c:axId val="-2058996624"/>
      </c:lineChart>
      <c:catAx>
        <c:axId val="-2059001504"/>
        <c:scaling>
          <c:orientation val="minMax"/>
        </c:scaling>
        <c:delete val="0"/>
        <c:axPos val="b"/>
        <c:numFmt formatCode="General" sourceLinked="0"/>
        <c:majorTickMark val="out"/>
        <c:minorTickMark val="none"/>
        <c:tickLblPos val="low"/>
        <c:spPr>
          <a:ln>
            <a:solidFill>
              <a:schemeClr val="bg1">
                <a:lumMod val="65000"/>
              </a:schemeClr>
            </a:solidFill>
          </a:ln>
        </c:spPr>
        <c:txPr>
          <a:bodyPr/>
          <a:lstStyle/>
          <a:p>
            <a:pPr>
              <a:defRPr sz="1400" b="0" baseline="0">
                <a:solidFill>
                  <a:schemeClr val="tx1">
                    <a:lumMod val="50000"/>
                  </a:schemeClr>
                </a:solidFill>
              </a:defRPr>
            </a:pPr>
            <a:endParaRPr lang="en-US"/>
          </a:p>
        </c:txPr>
        <c:crossAx val="-2058999456"/>
        <c:crosses val="autoZero"/>
        <c:auto val="0"/>
        <c:lblAlgn val="ctr"/>
        <c:lblOffset val="100"/>
        <c:noMultiLvlLbl val="0"/>
      </c:catAx>
      <c:valAx>
        <c:axId val="-2058999456"/>
        <c:scaling>
          <c:orientation val="minMax"/>
          <c:max val="600"/>
          <c:min val="100"/>
        </c:scaling>
        <c:delete val="0"/>
        <c:axPos val="l"/>
        <c:numFmt formatCode="&quot;$&quot;#,##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01504"/>
        <c:crosses val="autoZero"/>
        <c:crossBetween val="between"/>
        <c:majorUnit val="100"/>
        <c:minorUnit val="50"/>
      </c:valAx>
      <c:valAx>
        <c:axId val="-2058996624"/>
        <c:scaling>
          <c:orientation val="minMax"/>
          <c:max val="0.2"/>
          <c:min val="-0.1"/>
        </c:scaling>
        <c:delete val="0"/>
        <c:axPos val="r"/>
        <c:numFmt formatCode="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34896"/>
        <c:crosses val="max"/>
        <c:crossBetween val="between"/>
      </c:valAx>
      <c:catAx>
        <c:axId val="-2059034896"/>
        <c:scaling>
          <c:orientation val="minMax"/>
        </c:scaling>
        <c:delete val="1"/>
        <c:axPos val="b"/>
        <c:numFmt formatCode="General" sourceLinked="1"/>
        <c:majorTickMark val="out"/>
        <c:minorTickMark val="none"/>
        <c:tickLblPos val="nextTo"/>
        <c:crossAx val="-2058996624"/>
        <c:crosses val="autoZero"/>
        <c:auto val="1"/>
        <c:lblAlgn val="ctr"/>
        <c:lblOffset val="100"/>
        <c:noMultiLvlLbl val="0"/>
      </c:catAx>
    </c:plotArea>
    <c:legend>
      <c:legendPos val="b"/>
      <c:legendEntry>
        <c:idx val="0"/>
        <c:delete val="1"/>
      </c:legendEntry>
      <c:layout>
        <c:manualLayout>
          <c:xMode val="edge"/>
          <c:yMode val="edge"/>
          <c:x val="2.1221412654189573E-2"/>
          <c:y val="0.94174611055758717"/>
          <c:w val="0.43621018413049728"/>
          <c:h val="5.5445141862520635E-2"/>
        </c:manualLayout>
      </c:layout>
      <c:overlay val="0"/>
      <c:txPr>
        <a:bodyPr/>
        <a:lstStyle/>
        <a:p>
          <a:pPr>
            <a:defRPr sz="1400">
              <a:solidFill>
                <a:schemeClr val="tx1">
                  <a:lumMod val="50000"/>
                </a:schemeClr>
              </a:solidFill>
            </a:defRPr>
          </a:pPr>
          <a:endParaRPr lang="en-US"/>
        </a:p>
      </c:txPr>
    </c:legend>
    <c:plotVisOnly val="1"/>
    <c:dispBlanksAs val="gap"/>
    <c:showDLblsOverMax val="0"/>
  </c:chart>
  <c:txPr>
    <a:bodyPr/>
    <a:lstStyle/>
    <a:p>
      <a:pPr>
        <a:defRPr sz="1800"/>
      </a:pPr>
      <a:endParaRPr lang="en-US"/>
    </a:p>
  </c:txPr>
  <c:externalData r:id="rId2">
    <c:autoUpdate val="0"/>
  </c:externalData>
  <c:userShapes r:id="rId3"/>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600">
                <a:solidFill>
                  <a:schemeClr val="tx1">
                    <a:lumMod val="50000"/>
                  </a:schemeClr>
                </a:solidFill>
              </a:defRPr>
            </a:pPr>
            <a:r>
              <a:rPr lang="en-US" sz="1600" b="1" i="0" baseline="0">
                <a:effectLst/>
              </a:rPr>
              <a:t>Homeowner Improvements &amp; Repairs</a:t>
            </a:r>
            <a:endParaRPr lang="en-US" sz="1600" b="1">
              <a:effectLst/>
            </a:endParaRPr>
          </a:p>
          <a:p>
            <a:pPr algn="l">
              <a:defRPr sz="1600">
                <a:solidFill>
                  <a:schemeClr val="tx1">
                    <a:lumMod val="50000"/>
                  </a:schemeClr>
                </a:solidFill>
              </a:defRPr>
            </a:pPr>
            <a:r>
              <a:rPr lang="en-US" sz="1600" b="1" i="0" baseline="0">
                <a:effectLst/>
              </a:rPr>
              <a:t>Four-Quarter Moving Totals</a:t>
            </a:r>
            <a:endParaRPr lang="en-US" sz="1600" b="1">
              <a:effectLst/>
            </a:endParaRPr>
          </a:p>
          <a:p>
            <a:pPr algn="l">
              <a:defRPr sz="1600">
                <a:solidFill>
                  <a:schemeClr val="tx1">
                    <a:lumMod val="50000"/>
                  </a:schemeClr>
                </a:solidFill>
              </a:defRPr>
            </a:pPr>
            <a:r>
              <a:rPr lang="en-US" sz="1600" b="1" i="0" baseline="0">
                <a:effectLst/>
              </a:rPr>
              <a:t>Billions</a:t>
            </a:r>
            <a:endParaRPr lang="en-US" sz="1600" b="1"/>
          </a:p>
        </c:rich>
      </c:tx>
      <c:layout>
        <c:manualLayout>
          <c:xMode val="edge"/>
          <c:yMode val="edge"/>
          <c:x val="7.4608406587112382E-3"/>
          <c:y val="1.6825177354371133E-2"/>
        </c:manualLayout>
      </c:layout>
      <c:overlay val="0"/>
    </c:title>
    <c:autoTitleDeleted val="0"/>
    <c:plotArea>
      <c:layout>
        <c:manualLayout>
          <c:layoutTarget val="inner"/>
          <c:xMode val="edge"/>
          <c:yMode val="edge"/>
          <c:x val="5.9395367234324918E-2"/>
          <c:y val="0.2328669425957029"/>
          <c:w val="0.87716786156602777"/>
          <c:h val="0.56106195845400819"/>
        </c:manualLayout>
      </c:layout>
      <c:barChart>
        <c:barDir val="col"/>
        <c:grouping val="clustered"/>
        <c:varyColors val="0"/>
        <c:ser>
          <c:idx val="0"/>
          <c:order val="0"/>
          <c:tx>
            <c:strRef>
              <c:f>Sheet1!$B$1</c:f>
              <c:strCache>
                <c:ptCount val="1"/>
                <c:pt idx="0">
                  <c:v>JCHS1</c:v>
                </c:pt>
              </c:strCache>
            </c:strRef>
          </c:tx>
          <c:spPr>
            <a:solidFill>
              <a:schemeClr val="accent3"/>
            </a:solidFill>
          </c:spPr>
          <c:invertIfNegative val="0"/>
          <c:dPt>
            <c:idx val="7"/>
            <c:invertIfNegative val="0"/>
            <c:bubble3D val="0"/>
            <c:spPr>
              <a:solidFill>
                <a:srgbClr val="508DA6"/>
              </a:solidFill>
            </c:spPr>
            <c:extLst>
              <c:ext xmlns:c16="http://schemas.microsoft.com/office/drawing/2014/chart" uri="{C3380CC4-5D6E-409C-BE32-E72D297353CC}">
                <c16:uniqueId val="{00000007-4396-4640-A0FD-6851015F7692}"/>
              </c:ext>
            </c:extLst>
          </c:dPt>
          <c:dPt>
            <c:idx val="8"/>
            <c:invertIfNegative val="0"/>
            <c:bubble3D val="0"/>
            <c:spPr>
              <a:solidFill>
                <a:srgbClr val="508DA6"/>
              </a:solidFill>
            </c:spPr>
            <c:extLst>
              <c:ext xmlns:c16="http://schemas.microsoft.com/office/drawing/2014/chart" uri="{C3380CC4-5D6E-409C-BE32-E72D297353CC}">
                <c16:uniqueId val="{00000009-4396-4640-A0FD-6851015F7692}"/>
              </c:ext>
            </c:extLst>
          </c:dPt>
          <c:dPt>
            <c:idx val="9"/>
            <c:invertIfNegative val="0"/>
            <c:bubble3D val="0"/>
            <c:spPr>
              <a:solidFill>
                <a:srgbClr val="508DA6"/>
              </a:solidFill>
            </c:spPr>
            <c:extLst>
              <c:ext xmlns:c16="http://schemas.microsoft.com/office/drawing/2014/chart" uri="{C3380CC4-5D6E-409C-BE32-E72D297353CC}">
                <c16:uniqueId val="{00000006-4D4C-44EB-9950-4B9ACCC7825C}"/>
              </c:ext>
            </c:extLst>
          </c:dPt>
          <c:dPt>
            <c:idx val="10"/>
            <c:invertIfNegative val="0"/>
            <c:bubble3D val="0"/>
            <c:spPr>
              <a:solidFill>
                <a:srgbClr val="508DA6"/>
              </a:solidFill>
            </c:spPr>
            <c:extLst>
              <c:ext xmlns:c16="http://schemas.microsoft.com/office/drawing/2014/chart" uri="{C3380CC4-5D6E-409C-BE32-E72D297353CC}">
                <c16:uniqueId val="{00000007-4D4C-44EB-9950-4B9ACCC7825C}"/>
              </c:ext>
            </c:extLst>
          </c:dPt>
          <c:dPt>
            <c:idx val="11"/>
            <c:invertIfNegative val="0"/>
            <c:bubble3D val="0"/>
            <c:spPr>
              <a:solidFill>
                <a:srgbClr val="508DA6"/>
              </a:solidFill>
            </c:spPr>
            <c:extLst>
              <c:ext xmlns:c16="http://schemas.microsoft.com/office/drawing/2014/chart" uri="{C3380CC4-5D6E-409C-BE32-E72D297353CC}">
                <c16:uniqueId val="{0000000D-075B-42D8-9ED3-77073C72430E}"/>
              </c:ext>
            </c:extLst>
          </c:dPt>
          <c:dPt>
            <c:idx val="12"/>
            <c:invertIfNegative val="0"/>
            <c:bubble3D val="0"/>
            <c:spPr>
              <a:solidFill>
                <a:srgbClr val="508DA6">
                  <a:lumMod val="60000"/>
                  <a:lumOff val="40000"/>
                </a:srgbClr>
              </a:solidFill>
            </c:spPr>
            <c:extLst>
              <c:ext xmlns:c16="http://schemas.microsoft.com/office/drawing/2014/chart" uri="{C3380CC4-5D6E-409C-BE32-E72D297353CC}">
                <c16:uniqueId val="{0000001E-5D3C-4489-B47A-ECA4336326E9}"/>
              </c:ext>
            </c:extLst>
          </c:dPt>
          <c:dPt>
            <c:idx val="13"/>
            <c:invertIfNegative val="0"/>
            <c:bubble3D val="0"/>
            <c:spPr>
              <a:solidFill>
                <a:srgbClr val="508DA6">
                  <a:lumMod val="60000"/>
                  <a:lumOff val="40000"/>
                </a:srgbClr>
              </a:solidFill>
            </c:spPr>
            <c:extLst>
              <c:ext xmlns:c16="http://schemas.microsoft.com/office/drawing/2014/chart" uri="{C3380CC4-5D6E-409C-BE32-E72D297353CC}">
                <c16:uniqueId val="{0000000F-336D-44EB-AFDA-C74D61021C52}"/>
              </c:ext>
            </c:extLst>
          </c:dPt>
          <c:dPt>
            <c:idx val="14"/>
            <c:invertIfNegative val="0"/>
            <c:bubble3D val="0"/>
            <c:spPr>
              <a:solidFill>
                <a:srgbClr val="508DA6">
                  <a:lumMod val="60000"/>
                  <a:lumOff val="40000"/>
                </a:srgbClr>
              </a:solidFill>
            </c:spPr>
            <c:extLst>
              <c:ext xmlns:c16="http://schemas.microsoft.com/office/drawing/2014/chart" uri="{C3380CC4-5D6E-409C-BE32-E72D297353CC}">
                <c16:uniqueId val="{0000000F-C35E-46E1-844E-4DD3FFCAB77A}"/>
              </c:ext>
            </c:extLst>
          </c:dPt>
          <c:dPt>
            <c:idx val="15"/>
            <c:invertIfNegative val="0"/>
            <c:bubble3D val="0"/>
            <c:spPr>
              <a:solidFill>
                <a:srgbClr val="508DA6">
                  <a:lumMod val="60000"/>
                  <a:lumOff val="40000"/>
                </a:srgbClr>
              </a:solidFill>
            </c:spPr>
            <c:extLst>
              <c:ext xmlns:c16="http://schemas.microsoft.com/office/drawing/2014/chart" uri="{C3380CC4-5D6E-409C-BE32-E72D297353CC}">
                <c16:uniqueId val="{00000025-C35E-46E1-844E-4DD3FFCAB77A}"/>
              </c:ext>
            </c:extLst>
          </c:dPt>
          <c:dLbls>
            <c:numFmt formatCode="#,##0" sourceLinked="0"/>
            <c:spPr>
              <a:noFill/>
              <a:ln>
                <a:noFill/>
              </a:ln>
              <a:effectLst/>
            </c:spPr>
            <c:txPr>
              <a:bodyPr/>
              <a:lstStyle/>
              <a:p>
                <a:pPr>
                  <a:defRPr sz="1400" b="0">
                    <a:solidFill>
                      <a:schemeClr val="tx1">
                        <a:lumMod val="50000"/>
                      </a:schemeClr>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c:v>
                </c:pt>
                <c:pt idx="1">
                  <c:v>3</c:v>
                </c:pt>
                <c:pt idx="2">
                  <c:v>4</c:v>
                </c:pt>
                <c:pt idx="3">
                  <c:v>2021-1</c:v>
                </c:pt>
                <c:pt idx="4">
                  <c:v>2</c:v>
                </c:pt>
                <c:pt idx="5">
                  <c:v>3</c:v>
                </c:pt>
                <c:pt idx="6">
                  <c:v>4</c:v>
                </c:pt>
                <c:pt idx="7">
                  <c:v>2022-1</c:v>
                </c:pt>
                <c:pt idx="8">
                  <c:v>2</c:v>
                </c:pt>
                <c:pt idx="9">
                  <c:v>3</c:v>
                </c:pt>
                <c:pt idx="10">
                  <c:v>4</c:v>
                </c:pt>
                <c:pt idx="11">
                  <c:v>2023-1</c:v>
                </c:pt>
                <c:pt idx="12">
                  <c:v>2
(p)</c:v>
                </c:pt>
                <c:pt idx="13">
                  <c:v>3
(p)</c:v>
                </c:pt>
                <c:pt idx="14">
                  <c:v>4
(p)</c:v>
                </c:pt>
                <c:pt idx="15">
                  <c:v>2024-1
(p)</c:v>
                </c:pt>
              </c:strCache>
            </c:strRef>
          </c:cat>
          <c:val>
            <c:numRef>
              <c:f>Sheet1!$B$2:$B$17</c:f>
              <c:numCache>
                <c:formatCode>"$"#,##0.0</c:formatCode>
                <c:ptCount val="16"/>
                <c:pt idx="0">
                  <c:v>344.33763739867027</c:v>
                </c:pt>
                <c:pt idx="1">
                  <c:v>354.43859047736203</c:v>
                </c:pt>
                <c:pt idx="2">
                  <c:v>362.74055411290681</c:v>
                </c:pt>
                <c:pt idx="3">
                  <c:v>371.22739960478094</c:v>
                </c:pt>
                <c:pt idx="4">
                  <c:v>383.17176960809172</c:v>
                </c:pt>
                <c:pt idx="5">
                  <c:v>395.77984407433939</c:v>
                </c:pt>
                <c:pt idx="6">
                  <c:v>406.14604273814462</c:v>
                </c:pt>
                <c:pt idx="7">
                  <c:v>413.7192104631888</c:v>
                </c:pt>
                <c:pt idx="8">
                  <c:v>443.61285457222959</c:v>
                </c:pt>
                <c:pt idx="9">
                  <c:v>464.96923837180753</c:v>
                </c:pt>
                <c:pt idx="10">
                  <c:v>471.08378759180385</c:v>
                </c:pt>
                <c:pt idx="11">
                  <c:v>470.66777046263462</c:v>
                </c:pt>
                <c:pt idx="12">
                  <c:v>486.50946200235529</c:v>
                </c:pt>
                <c:pt idx="13">
                  <c:v>492.02333305881712</c:v>
                </c:pt>
                <c:pt idx="14">
                  <c:v>483.51295968375507</c:v>
                </c:pt>
                <c:pt idx="15">
                  <c:v>457.72105156769231</c:v>
                </c:pt>
              </c:numCache>
            </c:numRef>
          </c:val>
          <c:extLst>
            <c:ext xmlns:c16="http://schemas.microsoft.com/office/drawing/2014/chart" uri="{C3380CC4-5D6E-409C-BE32-E72D297353CC}">
              <c16:uniqueId val="{00000000-A13C-4E5E-B5F3-031966C02762}"/>
            </c:ext>
          </c:extLst>
        </c:ser>
        <c:dLbls>
          <c:showLegendKey val="0"/>
          <c:showVal val="0"/>
          <c:showCatName val="0"/>
          <c:showSerName val="0"/>
          <c:showPercent val="0"/>
          <c:showBubbleSize val="0"/>
        </c:dLbls>
        <c:gapWidth val="100"/>
        <c:axId val="-2059001504"/>
        <c:axId val="-2058999456"/>
      </c:barChart>
      <c:lineChart>
        <c:grouping val="standard"/>
        <c:varyColors val="0"/>
        <c:ser>
          <c:idx val="1"/>
          <c:order val="1"/>
          <c:tx>
            <c:strRef>
              <c:f>Sheet1!$C$1</c:f>
              <c:strCache>
                <c:ptCount val="1"/>
                <c:pt idx="0">
                  <c:v>Historical Estimates</c:v>
                </c:pt>
              </c:strCache>
            </c:strRef>
          </c:tx>
          <c:spPr>
            <a:ln w="38100"/>
          </c:spPr>
          <c:marker>
            <c:symbol val="circle"/>
            <c:size val="9"/>
          </c:marker>
          <c:dPt>
            <c:idx val="7"/>
            <c:bubble3D val="0"/>
            <c:extLst>
              <c:ext xmlns:c16="http://schemas.microsoft.com/office/drawing/2014/chart" uri="{C3380CC4-5D6E-409C-BE32-E72D297353CC}">
                <c16:uniqueId val="{00000011-4396-4640-A0FD-6851015F7692}"/>
              </c:ext>
            </c:extLst>
          </c:dPt>
          <c:dPt>
            <c:idx val="8"/>
            <c:bubble3D val="0"/>
            <c:extLst>
              <c:ext xmlns:c16="http://schemas.microsoft.com/office/drawing/2014/chart" uri="{C3380CC4-5D6E-409C-BE32-E72D297353CC}">
                <c16:uniqueId val="{00000012-4396-4640-A0FD-6851015F7692}"/>
              </c:ext>
            </c:extLst>
          </c:dPt>
          <c:dPt>
            <c:idx val="9"/>
            <c:bubble3D val="0"/>
            <c:extLst>
              <c:ext xmlns:c16="http://schemas.microsoft.com/office/drawing/2014/chart" uri="{C3380CC4-5D6E-409C-BE32-E72D297353CC}">
                <c16:uniqueId val="{00000013-4D4C-44EB-9950-4B9ACCC7825C}"/>
              </c:ext>
            </c:extLst>
          </c:dPt>
          <c:dPt>
            <c:idx val="10"/>
            <c:bubble3D val="0"/>
            <c:extLst>
              <c:ext xmlns:c16="http://schemas.microsoft.com/office/drawing/2014/chart" uri="{C3380CC4-5D6E-409C-BE32-E72D297353CC}">
                <c16:uniqueId val="{00000014-4D4C-44EB-9950-4B9ACCC7825C}"/>
              </c:ext>
            </c:extLst>
          </c:dPt>
          <c:dPt>
            <c:idx val="11"/>
            <c:bubble3D val="0"/>
            <c:extLst>
              <c:ext xmlns:c16="http://schemas.microsoft.com/office/drawing/2014/chart" uri="{C3380CC4-5D6E-409C-BE32-E72D297353CC}">
                <c16:uniqueId val="{00000014-075B-42D8-9ED3-77073C72430E}"/>
              </c:ext>
            </c:extLst>
          </c:dPt>
          <c:dPt>
            <c:idx val="12"/>
            <c:marker>
              <c:symbol val="none"/>
            </c:marker>
            <c:bubble3D val="0"/>
            <c:extLst>
              <c:ext xmlns:c16="http://schemas.microsoft.com/office/drawing/2014/chart" uri="{C3380CC4-5D6E-409C-BE32-E72D297353CC}">
                <c16:uniqueId val="{00000020-5D3C-4489-B47A-ECA4336326E9}"/>
              </c:ext>
            </c:extLst>
          </c:dPt>
          <c:dPt>
            <c:idx val="13"/>
            <c:marker>
              <c:symbol val="none"/>
            </c:marker>
            <c:bubble3D val="0"/>
            <c:extLst>
              <c:ext xmlns:c16="http://schemas.microsoft.com/office/drawing/2014/chart" uri="{C3380CC4-5D6E-409C-BE32-E72D297353CC}">
                <c16:uniqueId val="{00000017-336D-44EB-AFDA-C74D61021C52}"/>
              </c:ext>
            </c:extLst>
          </c:dPt>
          <c:dPt>
            <c:idx val="14"/>
            <c:marker>
              <c:symbol val="none"/>
            </c:marker>
            <c:bubble3D val="0"/>
            <c:extLst>
              <c:ext xmlns:c16="http://schemas.microsoft.com/office/drawing/2014/chart" uri="{C3380CC4-5D6E-409C-BE32-E72D297353CC}">
                <c16:uniqueId val="{00000017-C35E-46E1-844E-4DD3FFCAB77A}"/>
              </c:ext>
            </c:extLst>
          </c:dPt>
          <c:dPt>
            <c:idx val="15"/>
            <c:marker>
              <c:symbol val="none"/>
            </c:marker>
            <c:bubble3D val="0"/>
            <c:extLst>
              <c:ext xmlns:c16="http://schemas.microsoft.com/office/drawing/2014/chart" uri="{C3380CC4-5D6E-409C-BE32-E72D297353CC}">
                <c16:uniqueId val="{00000027-C35E-46E1-844E-4DD3FFCAB77A}"/>
              </c:ext>
            </c:extLst>
          </c:dPt>
          <c:dLbls>
            <c:dLbl>
              <c:idx val="12"/>
              <c:delete val="1"/>
              <c:extLst>
                <c:ext xmlns:c15="http://schemas.microsoft.com/office/drawing/2012/chart" uri="{CE6537A1-D6FC-4f65-9D91-7224C49458BB}"/>
                <c:ext xmlns:c16="http://schemas.microsoft.com/office/drawing/2014/chart" uri="{C3380CC4-5D6E-409C-BE32-E72D297353CC}">
                  <c16:uniqueId val="{00000020-5D3C-4489-B47A-ECA4336326E9}"/>
                </c:ext>
              </c:extLst>
            </c:dLbl>
            <c:dLbl>
              <c:idx val="13"/>
              <c:delete val="1"/>
              <c:extLst>
                <c:ext xmlns:c15="http://schemas.microsoft.com/office/drawing/2012/chart" uri="{CE6537A1-D6FC-4f65-9D91-7224C49458BB}"/>
                <c:ext xmlns:c16="http://schemas.microsoft.com/office/drawing/2014/chart" uri="{C3380CC4-5D6E-409C-BE32-E72D297353CC}">
                  <c16:uniqueId val="{00000017-336D-44EB-AFDA-C74D61021C52}"/>
                </c:ext>
              </c:extLst>
            </c:dLbl>
            <c:dLbl>
              <c:idx val="14"/>
              <c:delete val="1"/>
              <c:extLst>
                <c:ext xmlns:c15="http://schemas.microsoft.com/office/drawing/2012/chart" uri="{CE6537A1-D6FC-4f65-9D91-7224C49458BB}"/>
                <c:ext xmlns:c16="http://schemas.microsoft.com/office/drawing/2014/chart" uri="{C3380CC4-5D6E-409C-BE32-E72D297353CC}">
                  <c16:uniqueId val="{00000017-C35E-46E1-844E-4DD3FFCAB77A}"/>
                </c:ext>
              </c:extLst>
            </c:dLbl>
            <c:dLbl>
              <c:idx val="15"/>
              <c:delete val="1"/>
              <c:extLst>
                <c:ext xmlns:c15="http://schemas.microsoft.com/office/drawing/2012/chart" uri="{CE6537A1-D6FC-4f65-9D91-7224C49458BB}"/>
                <c:ext xmlns:c16="http://schemas.microsoft.com/office/drawing/2014/chart" uri="{C3380CC4-5D6E-409C-BE32-E72D297353CC}">
                  <c16:uniqueId val="{00000027-C35E-46E1-844E-4DD3FFCAB77A}"/>
                </c:ext>
              </c:extLst>
            </c:dLbl>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Sheet1!$A$2:$A$17</c:f>
              <c:strCache>
                <c:ptCount val="16"/>
                <c:pt idx="0">
                  <c:v>2</c:v>
                </c:pt>
                <c:pt idx="1">
                  <c:v>3</c:v>
                </c:pt>
                <c:pt idx="2">
                  <c:v>4</c:v>
                </c:pt>
                <c:pt idx="3">
                  <c:v>2021-1</c:v>
                </c:pt>
                <c:pt idx="4">
                  <c:v>2</c:v>
                </c:pt>
                <c:pt idx="5">
                  <c:v>3</c:v>
                </c:pt>
                <c:pt idx="6">
                  <c:v>4</c:v>
                </c:pt>
                <c:pt idx="7">
                  <c:v>2022-1</c:v>
                </c:pt>
                <c:pt idx="8">
                  <c:v>2</c:v>
                </c:pt>
                <c:pt idx="9">
                  <c:v>3</c:v>
                </c:pt>
                <c:pt idx="10">
                  <c:v>4</c:v>
                </c:pt>
                <c:pt idx="11">
                  <c:v>2023-1</c:v>
                </c:pt>
                <c:pt idx="12">
                  <c:v>2
(p)</c:v>
                </c:pt>
                <c:pt idx="13">
                  <c:v>3
(p)</c:v>
                </c:pt>
                <c:pt idx="14">
                  <c:v>4
(p)</c:v>
                </c:pt>
                <c:pt idx="15">
                  <c:v>2024-1
(p)</c:v>
                </c:pt>
              </c:strCache>
            </c:strRef>
          </c:cat>
          <c:val>
            <c:numRef>
              <c:f>Sheet1!$C$2:$C$17</c:f>
              <c:numCache>
                <c:formatCode>0.0%</c:formatCode>
                <c:ptCount val="16"/>
                <c:pt idx="0">
                  <c:v>5.8158273623033718E-2</c:v>
                </c:pt>
                <c:pt idx="1">
                  <c:v>8.4487673594791701E-2</c:v>
                </c:pt>
                <c:pt idx="2">
                  <c:v>0.10597236787201969</c:v>
                </c:pt>
                <c:pt idx="3">
                  <c:v>0.10889166143512519</c:v>
                </c:pt>
                <c:pt idx="4">
                  <c:v>0.11277922594462053</c:v>
                </c:pt>
                <c:pt idx="5">
                  <c:v>0.11663869202644794</c:v>
                </c:pt>
                <c:pt idx="6">
                  <c:v>0.11965987296729819</c:v>
                </c:pt>
                <c:pt idx="7">
                  <c:v>0.11446302429089505</c:v>
                </c:pt>
                <c:pt idx="8">
                  <c:v>0.15773887785615592</c:v>
                </c:pt>
                <c:pt idx="9">
                  <c:v>0.17481788255106867</c:v>
                </c:pt>
                <c:pt idx="10">
                  <c:v>0.15988767098618939</c:v>
                </c:pt>
                <c:pt idx="11">
                  <c:v>0.13765026752247689</c:v>
                </c:pt>
                <c:pt idx="12">
                  <c:v>9.6698296697218966E-2</c:v>
                </c:pt>
                <c:pt idx="13">
                  <c:v>5.8184697942051944E-2</c:v>
                </c:pt>
                <c:pt idx="14">
                  <c:v>2.6384206842459124E-2</c:v>
                </c:pt>
                <c:pt idx="15">
                  <c:v>-2.7507128610519849E-2</c:v>
                </c:pt>
              </c:numCache>
            </c:numRef>
          </c:val>
          <c:smooth val="1"/>
          <c:extLst>
            <c:ext xmlns:c16="http://schemas.microsoft.com/office/drawing/2014/chart" uri="{C3380CC4-5D6E-409C-BE32-E72D297353CC}">
              <c16:uniqueId val="{00000001-A13C-4E5E-B5F3-031966C02762}"/>
            </c:ext>
          </c:extLst>
        </c:ser>
        <c:ser>
          <c:idx val="2"/>
          <c:order val="2"/>
          <c:tx>
            <c:strRef>
              <c:f>Sheet1!$D$1</c:f>
              <c:strCache>
                <c:ptCount val="1"/>
                <c:pt idx="0">
                  <c:v>LIRA Projections</c:v>
                </c:pt>
              </c:strCache>
            </c:strRef>
          </c:tx>
          <c:spPr>
            <a:ln w="38100">
              <a:solidFill>
                <a:srgbClr val="C14D00"/>
              </a:solidFill>
            </a:ln>
          </c:spPr>
          <c:marker>
            <c:symbol val="triangle"/>
            <c:size val="8"/>
            <c:spPr>
              <a:solidFill>
                <a:srgbClr val="C14D00"/>
              </a:solidFill>
              <a:ln>
                <a:solidFill>
                  <a:srgbClr val="C14D00"/>
                </a:solidFill>
              </a:ln>
            </c:spPr>
          </c:marker>
          <c:dPt>
            <c:idx val="0"/>
            <c:marker>
              <c:symbol val="none"/>
            </c:marker>
            <c:bubble3D val="0"/>
            <c:extLst>
              <c:ext xmlns:c16="http://schemas.microsoft.com/office/drawing/2014/chart" uri="{C3380CC4-5D6E-409C-BE32-E72D297353CC}">
                <c16:uniqueId val="{0000001F-0A6C-450F-B0F6-A70C5E2483FC}"/>
              </c:ext>
            </c:extLst>
          </c:dPt>
          <c:dPt>
            <c:idx val="1"/>
            <c:marker>
              <c:symbol val="none"/>
            </c:marker>
            <c:bubble3D val="0"/>
            <c:extLst>
              <c:ext xmlns:c16="http://schemas.microsoft.com/office/drawing/2014/chart" uri="{C3380CC4-5D6E-409C-BE32-E72D297353CC}">
                <c16:uniqueId val="{00000020-0A6C-450F-B0F6-A70C5E2483FC}"/>
              </c:ext>
            </c:extLst>
          </c:dPt>
          <c:dPt>
            <c:idx val="2"/>
            <c:marker>
              <c:symbol val="none"/>
            </c:marker>
            <c:bubble3D val="0"/>
            <c:extLst>
              <c:ext xmlns:c16="http://schemas.microsoft.com/office/drawing/2014/chart" uri="{C3380CC4-5D6E-409C-BE32-E72D297353CC}">
                <c16:uniqueId val="{00000021-0A6C-450F-B0F6-A70C5E2483FC}"/>
              </c:ext>
            </c:extLst>
          </c:dPt>
          <c:dPt>
            <c:idx val="3"/>
            <c:marker>
              <c:symbol val="none"/>
            </c:marker>
            <c:bubble3D val="0"/>
            <c:extLst>
              <c:ext xmlns:c16="http://schemas.microsoft.com/office/drawing/2014/chart" uri="{C3380CC4-5D6E-409C-BE32-E72D297353CC}">
                <c16:uniqueId val="{0000000F-4D4C-44EB-9950-4B9ACCC7825C}"/>
              </c:ext>
            </c:extLst>
          </c:dPt>
          <c:dPt>
            <c:idx val="4"/>
            <c:marker>
              <c:symbol val="none"/>
            </c:marker>
            <c:bubble3D val="0"/>
            <c:extLst>
              <c:ext xmlns:c16="http://schemas.microsoft.com/office/drawing/2014/chart" uri="{C3380CC4-5D6E-409C-BE32-E72D297353CC}">
                <c16:uniqueId val="{0000000E-4D4C-44EB-9950-4B9ACCC7825C}"/>
              </c:ext>
            </c:extLst>
          </c:dPt>
          <c:dPt>
            <c:idx val="5"/>
            <c:marker>
              <c:symbol val="none"/>
            </c:marker>
            <c:bubble3D val="0"/>
            <c:extLst>
              <c:ext xmlns:c16="http://schemas.microsoft.com/office/drawing/2014/chart" uri="{C3380CC4-5D6E-409C-BE32-E72D297353CC}">
                <c16:uniqueId val="{0000000D-4D4C-44EB-9950-4B9ACCC7825C}"/>
              </c:ext>
            </c:extLst>
          </c:dPt>
          <c:dPt>
            <c:idx val="6"/>
            <c:marker>
              <c:symbol val="none"/>
            </c:marker>
            <c:bubble3D val="0"/>
            <c:extLst>
              <c:ext xmlns:c16="http://schemas.microsoft.com/office/drawing/2014/chart" uri="{C3380CC4-5D6E-409C-BE32-E72D297353CC}">
                <c16:uniqueId val="{0000000C-4D4C-44EB-9950-4B9ACCC7825C}"/>
              </c:ext>
            </c:extLst>
          </c:dPt>
          <c:dPt>
            <c:idx val="7"/>
            <c:marker>
              <c:symbol val="none"/>
            </c:marker>
            <c:bubble3D val="0"/>
            <c:extLst>
              <c:ext xmlns:c16="http://schemas.microsoft.com/office/drawing/2014/chart" uri="{C3380CC4-5D6E-409C-BE32-E72D297353CC}">
                <c16:uniqueId val="{0000001C-075B-42D8-9ED3-77073C72430E}"/>
              </c:ext>
            </c:extLst>
          </c:dPt>
          <c:dPt>
            <c:idx val="8"/>
            <c:marker>
              <c:symbol val="none"/>
            </c:marker>
            <c:bubble3D val="0"/>
            <c:extLst>
              <c:ext xmlns:c16="http://schemas.microsoft.com/office/drawing/2014/chart" uri="{C3380CC4-5D6E-409C-BE32-E72D297353CC}">
                <c16:uniqueId val="{0000001F-5D3C-4489-B47A-ECA4336326E9}"/>
              </c:ext>
            </c:extLst>
          </c:dPt>
          <c:dPt>
            <c:idx val="9"/>
            <c:marker>
              <c:symbol val="none"/>
            </c:marker>
            <c:bubble3D val="0"/>
            <c:extLst>
              <c:ext xmlns:c16="http://schemas.microsoft.com/office/drawing/2014/chart" uri="{C3380CC4-5D6E-409C-BE32-E72D297353CC}">
                <c16:uniqueId val="{00000021-336D-44EB-AFDA-C74D61021C52}"/>
              </c:ext>
            </c:extLst>
          </c:dPt>
          <c:dPt>
            <c:idx val="10"/>
            <c:marker>
              <c:symbol val="none"/>
            </c:marker>
            <c:bubble3D val="0"/>
            <c:extLst>
              <c:ext xmlns:c16="http://schemas.microsoft.com/office/drawing/2014/chart" uri="{C3380CC4-5D6E-409C-BE32-E72D297353CC}">
                <c16:uniqueId val="{00000022-C35E-46E1-844E-4DD3FFCAB77A}"/>
              </c:ext>
            </c:extLst>
          </c:dPt>
          <c:dPt>
            <c:idx val="11"/>
            <c:marker>
              <c:symbol val="none"/>
            </c:marker>
            <c:bubble3D val="0"/>
            <c:extLst>
              <c:ext xmlns:c16="http://schemas.microsoft.com/office/drawing/2014/chart" uri="{C3380CC4-5D6E-409C-BE32-E72D297353CC}">
                <c16:uniqueId val="{00000026-C35E-46E1-844E-4DD3FFCAB77A}"/>
              </c:ext>
            </c:extLst>
          </c:dPt>
          <c:dLbls>
            <c:dLbl>
              <c:idx val="0"/>
              <c:delete val="1"/>
              <c:extLst>
                <c:ext xmlns:c15="http://schemas.microsoft.com/office/drawing/2012/chart" uri="{CE6537A1-D6FC-4f65-9D91-7224C49458BB}"/>
                <c:ext xmlns:c16="http://schemas.microsoft.com/office/drawing/2014/chart" uri="{C3380CC4-5D6E-409C-BE32-E72D297353CC}">
                  <c16:uniqueId val="{0000001F-0A6C-450F-B0F6-A70C5E2483FC}"/>
                </c:ext>
              </c:extLst>
            </c:dLbl>
            <c:dLbl>
              <c:idx val="1"/>
              <c:delete val="1"/>
              <c:extLst>
                <c:ext xmlns:c15="http://schemas.microsoft.com/office/drawing/2012/chart" uri="{CE6537A1-D6FC-4f65-9D91-7224C49458BB}"/>
                <c:ext xmlns:c16="http://schemas.microsoft.com/office/drawing/2014/chart" uri="{C3380CC4-5D6E-409C-BE32-E72D297353CC}">
                  <c16:uniqueId val="{00000020-0A6C-450F-B0F6-A70C5E2483FC}"/>
                </c:ext>
              </c:extLst>
            </c:dLbl>
            <c:dLbl>
              <c:idx val="2"/>
              <c:delete val="1"/>
              <c:extLst>
                <c:ext xmlns:c15="http://schemas.microsoft.com/office/drawing/2012/chart" uri="{CE6537A1-D6FC-4f65-9D91-7224C49458BB}"/>
                <c:ext xmlns:c16="http://schemas.microsoft.com/office/drawing/2014/chart" uri="{C3380CC4-5D6E-409C-BE32-E72D297353CC}">
                  <c16:uniqueId val="{00000021-0A6C-450F-B0F6-A70C5E2483FC}"/>
                </c:ext>
              </c:extLst>
            </c:dLbl>
            <c:dLbl>
              <c:idx val="3"/>
              <c:delete val="1"/>
              <c:extLst>
                <c:ext xmlns:c15="http://schemas.microsoft.com/office/drawing/2012/chart" uri="{CE6537A1-D6FC-4f65-9D91-7224C49458BB}"/>
                <c:ext xmlns:c16="http://schemas.microsoft.com/office/drawing/2014/chart" uri="{C3380CC4-5D6E-409C-BE32-E72D297353CC}">
                  <c16:uniqueId val="{0000000F-4D4C-44EB-9950-4B9ACCC7825C}"/>
                </c:ext>
              </c:extLst>
            </c:dLbl>
            <c:dLbl>
              <c:idx val="4"/>
              <c:delete val="1"/>
              <c:extLst>
                <c:ext xmlns:c15="http://schemas.microsoft.com/office/drawing/2012/chart" uri="{CE6537A1-D6FC-4f65-9D91-7224C49458BB}"/>
                <c:ext xmlns:c16="http://schemas.microsoft.com/office/drawing/2014/chart" uri="{C3380CC4-5D6E-409C-BE32-E72D297353CC}">
                  <c16:uniqueId val="{0000000E-4D4C-44EB-9950-4B9ACCC7825C}"/>
                </c:ext>
              </c:extLst>
            </c:dLbl>
            <c:dLbl>
              <c:idx val="5"/>
              <c:delete val="1"/>
              <c:extLst>
                <c:ext xmlns:c15="http://schemas.microsoft.com/office/drawing/2012/chart" uri="{CE6537A1-D6FC-4f65-9D91-7224C49458BB}"/>
                <c:ext xmlns:c16="http://schemas.microsoft.com/office/drawing/2014/chart" uri="{C3380CC4-5D6E-409C-BE32-E72D297353CC}">
                  <c16:uniqueId val="{0000000D-4D4C-44EB-9950-4B9ACCC7825C}"/>
                </c:ext>
              </c:extLst>
            </c:dLbl>
            <c:dLbl>
              <c:idx val="6"/>
              <c:delete val="1"/>
              <c:extLst>
                <c:ext xmlns:c15="http://schemas.microsoft.com/office/drawing/2012/chart" uri="{CE6537A1-D6FC-4f65-9D91-7224C49458BB}"/>
                <c:ext xmlns:c16="http://schemas.microsoft.com/office/drawing/2014/chart" uri="{C3380CC4-5D6E-409C-BE32-E72D297353CC}">
                  <c16:uniqueId val="{0000000C-4D4C-44EB-9950-4B9ACCC7825C}"/>
                </c:ext>
              </c:extLst>
            </c:dLbl>
            <c:dLbl>
              <c:idx val="7"/>
              <c:delete val="1"/>
              <c:extLst>
                <c:ext xmlns:c15="http://schemas.microsoft.com/office/drawing/2012/chart" uri="{CE6537A1-D6FC-4f65-9D91-7224C49458BB}"/>
                <c:ext xmlns:c16="http://schemas.microsoft.com/office/drawing/2014/chart" uri="{C3380CC4-5D6E-409C-BE32-E72D297353CC}">
                  <c16:uniqueId val="{0000001C-075B-42D8-9ED3-77073C72430E}"/>
                </c:ext>
              </c:extLst>
            </c:dLbl>
            <c:dLbl>
              <c:idx val="8"/>
              <c:delete val="1"/>
              <c:extLst>
                <c:ext xmlns:c15="http://schemas.microsoft.com/office/drawing/2012/chart" uri="{CE6537A1-D6FC-4f65-9D91-7224C49458BB}"/>
                <c:ext xmlns:c16="http://schemas.microsoft.com/office/drawing/2014/chart" uri="{C3380CC4-5D6E-409C-BE32-E72D297353CC}">
                  <c16:uniqueId val="{0000001F-5D3C-4489-B47A-ECA4336326E9}"/>
                </c:ext>
              </c:extLst>
            </c:dLbl>
            <c:dLbl>
              <c:idx val="9"/>
              <c:delete val="1"/>
              <c:extLst>
                <c:ext xmlns:c15="http://schemas.microsoft.com/office/drawing/2012/chart" uri="{CE6537A1-D6FC-4f65-9D91-7224C49458BB}"/>
                <c:ext xmlns:c16="http://schemas.microsoft.com/office/drawing/2014/chart" uri="{C3380CC4-5D6E-409C-BE32-E72D297353CC}">
                  <c16:uniqueId val="{00000021-336D-44EB-AFDA-C74D61021C52}"/>
                </c:ext>
              </c:extLst>
            </c:dLbl>
            <c:dLbl>
              <c:idx val="10"/>
              <c:delete val="1"/>
              <c:extLst>
                <c:ext xmlns:c15="http://schemas.microsoft.com/office/drawing/2012/chart" uri="{CE6537A1-D6FC-4f65-9D91-7224C49458BB}"/>
                <c:ext xmlns:c16="http://schemas.microsoft.com/office/drawing/2014/chart" uri="{C3380CC4-5D6E-409C-BE32-E72D297353CC}">
                  <c16:uniqueId val="{00000022-C35E-46E1-844E-4DD3FFCAB77A}"/>
                </c:ext>
              </c:extLst>
            </c:dLbl>
            <c:dLbl>
              <c:idx val="11"/>
              <c:delete val="1"/>
              <c:extLst>
                <c:ext xmlns:c15="http://schemas.microsoft.com/office/drawing/2012/chart" uri="{CE6537A1-D6FC-4f65-9D91-7224C49458BB}"/>
                <c:ext xmlns:c16="http://schemas.microsoft.com/office/drawing/2014/chart" uri="{C3380CC4-5D6E-409C-BE32-E72D297353CC}">
                  <c16:uniqueId val="{00000026-C35E-46E1-844E-4DD3FFCAB77A}"/>
                </c:ext>
              </c:extLst>
            </c:dLbl>
            <c:dLbl>
              <c:idx val="12"/>
              <c:spPr>
                <a:solidFill>
                  <a:srgbClr val="FFFFFF">
                    <a:alpha val="75000"/>
                  </a:srgbClr>
                </a:solidFill>
                <a:ln>
                  <a:noFill/>
                </a:ln>
                <a:effectLst/>
              </c:spPr>
              <c:txPr>
                <a:bodyPr wrap="square" lIns="38100" tIns="19050" rIns="38100" bIns="19050" anchor="ctr" anchorCtr="0">
                  <a:spAutoFit/>
                </a:bodyPr>
                <a:lstStyle/>
                <a:p>
                  <a:pPr algn="ctr">
                    <a:defRPr lang="en-US" sz="1400" b="0" i="0" u="none" strike="noStrike" kern="1200" baseline="0">
                      <a:solidFill>
                        <a:schemeClr val="tx1">
                          <a:lumMod val="50000"/>
                        </a:schemeClr>
                      </a:solidFill>
                      <a:latin typeface="+mn-lt"/>
                      <a:ea typeface="+mn-ea"/>
                      <a:cs typeface="+mn-cs"/>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C35E-46E1-844E-4DD3FFCAB77A}"/>
                </c:ext>
              </c:extLst>
            </c:dLbl>
            <c:dLbl>
              <c:idx val="13"/>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A-59BE-4A54-B6C3-A6A83A083B67}"/>
                </c:ext>
              </c:extLst>
            </c:dLbl>
            <c:dLbl>
              <c:idx val="14"/>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59BE-4A54-B6C3-A6A83A083B67}"/>
                </c:ext>
              </c:extLst>
            </c:dLbl>
            <c:dLbl>
              <c:idx val="15"/>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59BE-4A54-B6C3-A6A83A083B67}"/>
                </c:ext>
              </c:extLst>
            </c:dLbl>
            <c:spPr>
              <a:no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Sheet1!$A$2:$A$17</c:f>
              <c:strCache>
                <c:ptCount val="16"/>
                <c:pt idx="0">
                  <c:v>2</c:v>
                </c:pt>
                <c:pt idx="1">
                  <c:v>3</c:v>
                </c:pt>
                <c:pt idx="2">
                  <c:v>4</c:v>
                </c:pt>
                <c:pt idx="3">
                  <c:v>2021-1</c:v>
                </c:pt>
                <c:pt idx="4">
                  <c:v>2</c:v>
                </c:pt>
                <c:pt idx="5">
                  <c:v>3</c:v>
                </c:pt>
                <c:pt idx="6">
                  <c:v>4</c:v>
                </c:pt>
                <c:pt idx="7">
                  <c:v>2022-1</c:v>
                </c:pt>
                <c:pt idx="8">
                  <c:v>2</c:v>
                </c:pt>
                <c:pt idx="9">
                  <c:v>3</c:v>
                </c:pt>
                <c:pt idx="10">
                  <c:v>4</c:v>
                </c:pt>
                <c:pt idx="11">
                  <c:v>2023-1</c:v>
                </c:pt>
                <c:pt idx="12">
                  <c:v>2
(p)</c:v>
                </c:pt>
                <c:pt idx="13">
                  <c:v>3
(p)</c:v>
                </c:pt>
                <c:pt idx="14">
                  <c:v>4
(p)</c:v>
                </c:pt>
                <c:pt idx="15">
                  <c:v>2024-1
(p)</c:v>
                </c:pt>
              </c:strCache>
            </c:strRef>
          </c:cat>
          <c:val>
            <c:numRef>
              <c:f>Sheet1!$D$2:$D$17</c:f>
              <c:numCache>
                <c:formatCode>0.0%</c:formatCode>
                <c:ptCount val="16"/>
                <c:pt idx="0">
                  <c:v>5.8158273623033718E-2</c:v>
                </c:pt>
                <c:pt idx="1">
                  <c:v>8.4487673594791701E-2</c:v>
                </c:pt>
                <c:pt idx="2">
                  <c:v>0.10597236787201969</c:v>
                </c:pt>
                <c:pt idx="3">
                  <c:v>0.10889166143512519</c:v>
                </c:pt>
                <c:pt idx="4">
                  <c:v>0.11277922594462053</c:v>
                </c:pt>
                <c:pt idx="5">
                  <c:v>0.11663869202644794</c:v>
                </c:pt>
                <c:pt idx="6">
                  <c:v>0.11965987296729819</c:v>
                </c:pt>
                <c:pt idx="7">
                  <c:v>0.11446302429089505</c:v>
                </c:pt>
                <c:pt idx="8">
                  <c:v>0.15773887785615592</c:v>
                </c:pt>
                <c:pt idx="9">
                  <c:v>0.17481788255106867</c:v>
                </c:pt>
                <c:pt idx="10">
                  <c:v>0.15988767098618939</c:v>
                </c:pt>
                <c:pt idx="11">
                  <c:v>0.13765026752247689</c:v>
                </c:pt>
                <c:pt idx="12">
                  <c:v>9.6698296697218966E-2</c:v>
                </c:pt>
                <c:pt idx="13">
                  <c:v>5.8184697942051944E-2</c:v>
                </c:pt>
                <c:pt idx="14">
                  <c:v>2.6384206842459124E-2</c:v>
                </c:pt>
                <c:pt idx="15">
                  <c:v>-2.7507128610519849E-2</c:v>
                </c:pt>
              </c:numCache>
            </c:numRef>
          </c:val>
          <c:smooth val="1"/>
          <c:extLst>
            <c:ext xmlns:c16="http://schemas.microsoft.com/office/drawing/2014/chart" uri="{C3380CC4-5D6E-409C-BE32-E72D297353CC}">
              <c16:uniqueId val="{00000000-780F-4FE3-AFF6-52DB6F4D6D9C}"/>
            </c:ext>
          </c:extLst>
        </c:ser>
        <c:dLbls>
          <c:showLegendKey val="0"/>
          <c:showVal val="0"/>
          <c:showCatName val="0"/>
          <c:showSerName val="0"/>
          <c:showPercent val="0"/>
          <c:showBubbleSize val="0"/>
        </c:dLbls>
        <c:marker val="1"/>
        <c:smooth val="0"/>
        <c:axId val="-2059034896"/>
        <c:axId val="-2058996624"/>
      </c:lineChart>
      <c:catAx>
        <c:axId val="-2059001504"/>
        <c:scaling>
          <c:orientation val="minMax"/>
        </c:scaling>
        <c:delete val="0"/>
        <c:axPos val="b"/>
        <c:numFmt formatCode="General" sourceLinked="0"/>
        <c:majorTickMark val="out"/>
        <c:minorTickMark val="none"/>
        <c:tickLblPos val="low"/>
        <c:spPr>
          <a:ln>
            <a:solidFill>
              <a:schemeClr val="bg1">
                <a:lumMod val="65000"/>
              </a:schemeClr>
            </a:solidFill>
          </a:ln>
        </c:spPr>
        <c:txPr>
          <a:bodyPr/>
          <a:lstStyle/>
          <a:p>
            <a:pPr>
              <a:defRPr sz="1400" b="0" baseline="0">
                <a:solidFill>
                  <a:schemeClr val="tx1">
                    <a:lumMod val="50000"/>
                  </a:schemeClr>
                </a:solidFill>
              </a:defRPr>
            </a:pPr>
            <a:endParaRPr lang="en-US"/>
          </a:p>
        </c:txPr>
        <c:crossAx val="-2058999456"/>
        <c:crosses val="autoZero"/>
        <c:auto val="0"/>
        <c:lblAlgn val="ctr"/>
        <c:lblOffset val="100"/>
        <c:noMultiLvlLbl val="0"/>
      </c:catAx>
      <c:valAx>
        <c:axId val="-2058999456"/>
        <c:scaling>
          <c:orientation val="minMax"/>
          <c:max val="600"/>
          <c:min val="100"/>
        </c:scaling>
        <c:delete val="0"/>
        <c:axPos val="l"/>
        <c:numFmt formatCode="&quot;$&quot;#,##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01504"/>
        <c:crosses val="autoZero"/>
        <c:crossBetween val="between"/>
        <c:majorUnit val="100"/>
        <c:minorUnit val="50"/>
      </c:valAx>
      <c:valAx>
        <c:axId val="-2058996624"/>
        <c:scaling>
          <c:orientation val="minMax"/>
          <c:max val="0.2"/>
          <c:min val="-0.1"/>
        </c:scaling>
        <c:delete val="0"/>
        <c:axPos val="r"/>
        <c:numFmt formatCode="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34896"/>
        <c:crosses val="max"/>
        <c:crossBetween val="between"/>
      </c:valAx>
      <c:catAx>
        <c:axId val="-2059034896"/>
        <c:scaling>
          <c:orientation val="minMax"/>
        </c:scaling>
        <c:delete val="1"/>
        <c:axPos val="b"/>
        <c:numFmt formatCode="General" sourceLinked="1"/>
        <c:majorTickMark val="out"/>
        <c:minorTickMark val="none"/>
        <c:tickLblPos val="nextTo"/>
        <c:crossAx val="-2058996624"/>
        <c:crosses val="autoZero"/>
        <c:auto val="1"/>
        <c:lblAlgn val="ctr"/>
        <c:lblOffset val="100"/>
        <c:noMultiLvlLbl val="0"/>
      </c:catAx>
    </c:plotArea>
    <c:legend>
      <c:legendPos val="b"/>
      <c:legendEntry>
        <c:idx val="0"/>
        <c:delete val="1"/>
      </c:legendEntry>
      <c:layout>
        <c:manualLayout>
          <c:xMode val="edge"/>
          <c:yMode val="edge"/>
          <c:x val="2.1221412654189573E-2"/>
          <c:y val="0.94174611055758717"/>
          <c:w val="0.43621018413049728"/>
          <c:h val="5.5445141862520635E-2"/>
        </c:manualLayout>
      </c:layout>
      <c:overlay val="0"/>
      <c:txPr>
        <a:bodyPr/>
        <a:lstStyle/>
        <a:p>
          <a:pPr>
            <a:defRPr sz="1400">
              <a:solidFill>
                <a:schemeClr val="tx1">
                  <a:lumMod val="50000"/>
                </a:schemeClr>
              </a:solidFill>
            </a:defRPr>
          </a:pPr>
          <a:endParaRPr lang="en-US"/>
        </a:p>
      </c:txPr>
    </c:legend>
    <c:plotVisOnly val="1"/>
    <c:dispBlanksAs val="gap"/>
    <c:showDLblsOverMax val="0"/>
  </c:chart>
  <c:txPr>
    <a:bodyPr/>
    <a:lstStyle/>
    <a:p>
      <a:pPr>
        <a:defRPr sz="1800"/>
      </a:pPr>
      <a:endParaRPr lang="en-US"/>
    </a:p>
  </c:txPr>
  <c:externalData r:id="rId2">
    <c:autoUpdate val="0"/>
  </c:externalData>
  <c:userShapes r:id="rId3"/>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600">
                <a:solidFill>
                  <a:schemeClr val="tx1">
                    <a:lumMod val="50000"/>
                  </a:schemeClr>
                </a:solidFill>
              </a:defRPr>
            </a:pPr>
            <a:r>
              <a:rPr lang="en-US" sz="1600" b="1" i="0" baseline="0">
                <a:effectLst/>
              </a:rPr>
              <a:t>Homeowner Improvements &amp; Repairs</a:t>
            </a:r>
            <a:endParaRPr lang="en-US" sz="1600" b="1">
              <a:effectLst/>
            </a:endParaRPr>
          </a:p>
          <a:p>
            <a:pPr algn="l">
              <a:defRPr sz="1600">
                <a:solidFill>
                  <a:schemeClr val="tx1">
                    <a:lumMod val="50000"/>
                  </a:schemeClr>
                </a:solidFill>
              </a:defRPr>
            </a:pPr>
            <a:r>
              <a:rPr lang="en-US" sz="1600" b="1" i="0" baseline="0">
                <a:effectLst/>
              </a:rPr>
              <a:t>Four-Quarter Moving Totals</a:t>
            </a:r>
            <a:endParaRPr lang="en-US" sz="1600" b="1">
              <a:effectLst/>
            </a:endParaRPr>
          </a:p>
          <a:p>
            <a:pPr algn="l">
              <a:defRPr sz="1600">
                <a:solidFill>
                  <a:schemeClr val="tx1">
                    <a:lumMod val="50000"/>
                  </a:schemeClr>
                </a:solidFill>
              </a:defRPr>
            </a:pPr>
            <a:r>
              <a:rPr lang="en-US" sz="1600" b="1" i="0" baseline="0">
                <a:effectLst/>
              </a:rPr>
              <a:t>Billions</a:t>
            </a:r>
            <a:endParaRPr lang="en-US" sz="1600" b="1"/>
          </a:p>
        </c:rich>
      </c:tx>
      <c:layout>
        <c:manualLayout>
          <c:xMode val="edge"/>
          <c:yMode val="edge"/>
          <c:x val="7.4608406587112382E-3"/>
          <c:y val="1.6825177354371133E-2"/>
        </c:manualLayout>
      </c:layout>
      <c:overlay val="0"/>
    </c:title>
    <c:autoTitleDeleted val="0"/>
    <c:plotArea>
      <c:layout>
        <c:manualLayout>
          <c:layoutTarget val="inner"/>
          <c:xMode val="edge"/>
          <c:yMode val="edge"/>
          <c:x val="5.9395367234324918E-2"/>
          <c:y val="0.2328669425957029"/>
          <c:w val="0.87716786156602777"/>
          <c:h val="0.56106195845400819"/>
        </c:manualLayout>
      </c:layout>
      <c:barChart>
        <c:barDir val="col"/>
        <c:grouping val="clustered"/>
        <c:varyColors val="0"/>
        <c:ser>
          <c:idx val="0"/>
          <c:order val="0"/>
          <c:tx>
            <c:strRef>
              <c:f>Sheet1!$B$1</c:f>
              <c:strCache>
                <c:ptCount val="1"/>
                <c:pt idx="0">
                  <c:v>JCHS1</c:v>
                </c:pt>
              </c:strCache>
            </c:strRef>
          </c:tx>
          <c:spPr>
            <a:solidFill>
              <a:schemeClr val="accent3"/>
            </a:solidFill>
          </c:spPr>
          <c:invertIfNegative val="0"/>
          <c:dPt>
            <c:idx val="7"/>
            <c:invertIfNegative val="0"/>
            <c:bubble3D val="0"/>
            <c:spPr>
              <a:solidFill>
                <a:srgbClr val="508DA6"/>
              </a:solidFill>
            </c:spPr>
            <c:extLst>
              <c:ext xmlns:c16="http://schemas.microsoft.com/office/drawing/2014/chart" uri="{C3380CC4-5D6E-409C-BE32-E72D297353CC}">
                <c16:uniqueId val="{00000007-4396-4640-A0FD-6851015F7692}"/>
              </c:ext>
            </c:extLst>
          </c:dPt>
          <c:dPt>
            <c:idx val="8"/>
            <c:invertIfNegative val="0"/>
            <c:bubble3D val="0"/>
            <c:spPr>
              <a:solidFill>
                <a:srgbClr val="508DA6"/>
              </a:solidFill>
            </c:spPr>
            <c:extLst>
              <c:ext xmlns:c16="http://schemas.microsoft.com/office/drawing/2014/chart" uri="{C3380CC4-5D6E-409C-BE32-E72D297353CC}">
                <c16:uniqueId val="{00000009-4396-4640-A0FD-6851015F7692}"/>
              </c:ext>
            </c:extLst>
          </c:dPt>
          <c:dPt>
            <c:idx val="9"/>
            <c:invertIfNegative val="0"/>
            <c:bubble3D val="0"/>
            <c:spPr>
              <a:solidFill>
                <a:srgbClr val="508DA6"/>
              </a:solidFill>
            </c:spPr>
            <c:extLst>
              <c:ext xmlns:c16="http://schemas.microsoft.com/office/drawing/2014/chart" uri="{C3380CC4-5D6E-409C-BE32-E72D297353CC}">
                <c16:uniqueId val="{00000006-4D4C-44EB-9950-4B9ACCC7825C}"/>
              </c:ext>
            </c:extLst>
          </c:dPt>
          <c:dPt>
            <c:idx val="10"/>
            <c:invertIfNegative val="0"/>
            <c:bubble3D val="0"/>
            <c:spPr>
              <a:solidFill>
                <a:srgbClr val="508DA6"/>
              </a:solidFill>
            </c:spPr>
            <c:extLst>
              <c:ext xmlns:c16="http://schemas.microsoft.com/office/drawing/2014/chart" uri="{C3380CC4-5D6E-409C-BE32-E72D297353CC}">
                <c16:uniqueId val="{00000007-4D4C-44EB-9950-4B9ACCC7825C}"/>
              </c:ext>
            </c:extLst>
          </c:dPt>
          <c:dPt>
            <c:idx val="11"/>
            <c:invertIfNegative val="0"/>
            <c:bubble3D val="0"/>
            <c:spPr>
              <a:solidFill>
                <a:srgbClr val="508DA6"/>
              </a:solidFill>
            </c:spPr>
            <c:extLst>
              <c:ext xmlns:c16="http://schemas.microsoft.com/office/drawing/2014/chart" uri="{C3380CC4-5D6E-409C-BE32-E72D297353CC}">
                <c16:uniqueId val="{0000000D-075B-42D8-9ED3-77073C72430E}"/>
              </c:ext>
            </c:extLst>
          </c:dPt>
          <c:dPt>
            <c:idx val="12"/>
            <c:invertIfNegative val="0"/>
            <c:bubble3D val="0"/>
            <c:spPr>
              <a:solidFill>
                <a:srgbClr val="508DA6">
                  <a:lumMod val="60000"/>
                  <a:lumOff val="40000"/>
                </a:srgbClr>
              </a:solidFill>
            </c:spPr>
            <c:extLst>
              <c:ext xmlns:c16="http://schemas.microsoft.com/office/drawing/2014/chart" uri="{C3380CC4-5D6E-409C-BE32-E72D297353CC}">
                <c16:uniqueId val="{0000001E-5D3C-4489-B47A-ECA4336326E9}"/>
              </c:ext>
            </c:extLst>
          </c:dPt>
          <c:dPt>
            <c:idx val="13"/>
            <c:invertIfNegative val="0"/>
            <c:bubble3D val="0"/>
            <c:spPr>
              <a:solidFill>
                <a:srgbClr val="508DA6">
                  <a:lumMod val="60000"/>
                  <a:lumOff val="40000"/>
                </a:srgbClr>
              </a:solidFill>
            </c:spPr>
            <c:extLst>
              <c:ext xmlns:c16="http://schemas.microsoft.com/office/drawing/2014/chart" uri="{C3380CC4-5D6E-409C-BE32-E72D297353CC}">
                <c16:uniqueId val="{0000000F-336D-44EB-AFDA-C74D61021C52}"/>
              </c:ext>
            </c:extLst>
          </c:dPt>
          <c:dPt>
            <c:idx val="14"/>
            <c:invertIfNegative val="0"/>
            <c:bubble3D val="0"/>
            <c:spPr>
              <a:solidFill>
                <a:srgbClr val="508DA6">
                  <a:lumMod val="60000"/>
                  <a:lumOff val="40000"/>
                </a:srgbClr>
              </a:solidFill>
            </c:spPr>
            <c:extLst>
              <c:ext xmlns:c16="http://schemas.microsoft.com/office/drawing/2014/chart" uri="{C3380CC4-5D6E-409C-BE32-E72D297353CC}">
                <c16:uniqueId val="{0000000F-C35E-46E1-844E-4DD3FFCAB77A}"/>
              </c:ext>
            </c:extLst>
          </c:dPt>
          <c:dPt>
            <c:idx val="15"/>
            <c:invertIfNegative val="0"/>
            <c:bubble3D val="0"/>
            <c:spPr>
              <a:solidFill>
                <a:srgbClr val="508DA6">
                  <a:lumMod val="60000"/>
                  <a:lumOff val="40000"/>
                </a:srgbClr>
              </a:solidFill>
            </c:spPr>
            <c:extLst>
              <c:ext xmlns:c16="http://schemas.microsoft.com/office/drawing/2014/chart" uri="{C3380CC4-5D6E-409C-BE32-E72D297353CC}">
                <c16:uniqueId val="{00000025-C35E-46E1-844E-4DD3FFCAB77A}"/>
              </c:ext>
            </c:extLst>
          </c:dPt>
          <c:dLbls>
            <c:numFmt formatCode="#,##0" sourceLinked="0"/>
            <c:spPr>
              <a:noFill/>
              <a:ln>
                <a:noFill/>
              </a:ln>
              <a:effectLst/>
            </c:spPr>
            <c:txPr>
              <a:bodyPr/>
              <a:lstStyle/>
              <a:p>
                <a:pPr>
                  <a:defRPr sz="1400" b="0">
                    <a:solidFill>
                      <a:schemeClr val="tx1">
                        <a:lumMod val="50000"/>
                      </a:schemeClr>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3</c:v>
                </c:pt>
                <c:pt idx="1">
                  <c:v>4</c:v>
                </c:pt>
                <c:pt idx="2">
                  <c:v>2021-1</c:v>
                </c:pt>
                <c:pt idx="3">
                  <c:v>2</c:v>
                </c:pt>
                <c:pt idx="4">
                  <c:v>3</c:v>
                </c:pt>
                <c:pt idx="5">
                  <c:v>4</c:v>
                </c:pt>
                <c:pt idx="6">
                  <c:v>2022-1</c:v>
                </c:pt>
                <c:pt idx="7">
                  <c:v>2</c:v>
                </c:pt>
                <c:pt idx="8">
                  <c:v>3</c:v>
                </c:pt>
                <c:pt idx="9">
                  <c:v>4</c:v>
                </c:pt>
                <c:pt idx="10">
                  <c:v>2023-1</c:v>
                </c:pt>
                <c:pt idx="11">
                  <c:v>2</c:v>
                </c:pt>
                <c:pt idx="12">
                  <c:v>3
(p)</c:v>
                </c:pt>
                <c:pt idx="13">
                  <c:v>4
(p)</c:v>
                </c:pt>
                <c:pt idx="14">
                  <c:v>2024-1
(p)</c:v>
                </c:pt>
                <c:pt idx="15">
                  <c:v>2
(p)</c:v>
                </c:pt>
              </c:strCache>
            </c:strRef>
          </c:cat>
          <c:val>
            <c:numRef>
              <c:f>Sheet1!$B$2:$B$17</c:f>
              <c:numCache>
                <c:formatCode>"$"#,##0.0</c:formatCode>
                <c:ptCount val="16"/>
                <c:pt idx="0">
                  <c:v>354.43859047736203</c:v>
                </c:pt>
                <c:pt idx="1">
                  <c:v>362.74055411290681</c:v>
                </c:pt>
                <c:pt idx="2">
                  <c:v>371.22739960478094</c:v>
                </c:pt>
                <c:pt idx="3">
                  <c:v>383.17176960809172</c:v>
                </c:pt>
                <c:pt idx="4">
                  <c:v>395.77984407433939</c:v>
                </c:pt>
                <c:pt idx="5">
                  <c:v>406.14604273814462</c:v>
                </c:pt>
                <c:pt idx="6">
                  <c:v>414.0744030525529</c:v>
                </c:pt>
                <c:pt idx="7">
                  <c:v>443.4018235173707</c:v>
                </c:pt>
                <c:pt idx="8">
                  <c:v>464.80482921706937</c:v>
                </c:pt>
                <c:pt idx="9">
                  <c:v>470.86741887919641</c:v>
                </c:pt>
                <c:pt idx="10">
                  <c:v>469.93243135751879</c:v>
                </c:pt>
                <c:pt idx="11">
                  <c:v>485.65582269228923</c:v>
                </c:pt>
                <c:pt idx="12">
                  <c:v>488.27665931786191</c:v>
                </c:pt>
                <c:pt idx="13">
                  <c:v>484.0912420013297</c:v>
                </c:pt>
                <c:pt idx="14">
                  <c:v>457.36554232217281</c:v>
                </c:pt>
                <c:pt idx="15">
                  <c:v>456.87119375439494</c:v>
                </c:pt>
              </c:numCache>
            </c:numRef>
          </c:val>
          <c:extLst>
            <c:ext xmlns:c16="http://schemas.microsoft.com/office/drawing/2014/chart" uri="{C3380CC4-5D6E-409C-BE32-E72D297353CC}">
              <c16:uniqueId val="{00000000-A13C-4E5E-B5F3-031966C02762}"/>
            </c:ext>
          </c:extLst>
        </c:ser>
        <c:dLbls>
          <c:showLegendKey val="0"/>
          <c:showVal val="0"/>
          <c:showCatName val="0"/>
          <c:showSerName val="0"/>
          <c:showPercent val="0"/>
          <c:showBubbleSize val="0"/>
        </c:dLbls>
        <c:gapWidth val="100"/>
        <c:axId val="-2059001504"/>
        <c:axId val="-2058999456"/>
      </c:barChart>
      <c:lineChart>
        <c:grouping val="standard"/>
        <c:varyColors val="0"/>
        <c:ser>
          <c:idx val="1"/>
          <c:order val="1"/>
          <c:tx>
            <c:strRef>
              <c:f>Sheet1!$C$1</c:f>
              <c:strCache>
                <c:ptCount val="1"/>
                <c:pt idx="0">
                  <c:v>Historical Estimates</c:v>
                </c:pt>
              </c:strCache>
            </c:strRef>
          </c:tx>
          <c:spPr>
            <a:ln w="38100"/>
          </c:spPr>
          <c:marker>
            <c:symbol val="circle"/>
            <c:size val="9"/>
          </c:marker>
          <c:dPt>
            <c:idx val="7"/>
            <c:bubble3D val="0"/>
            <c:extLst>
              <c:ext xmlns:c16="http://schemas.microsoft.com/office/drawing/2014/chart" uri="{C3380CC4-5D6E-409C-BE32-E72D297353CC}">
                <c16:uniqueId val="{00000011-4396-4640-A0FD-6851015F7692}"/>
              </c:ext>
            </c:extLst>
          </c:dPt>
          <c:dPt>
            <c:idx val="8"/>
            <c:bubble3D val="0"/>
            <c:extLst>
              <c:ext xmlns:c16="http://schemas.microsoft.com/office/drawing/2014/chart" uri="{C3380CC4-5D6E-409C-BE32-E72D297353CC}">
                <c16:uniqueId val="{00000012-4396-4640-A0FD-6851015F7692}"/>
              </c:ext>
            </c:extLst>
          </c:dPt>
          <c:dPt>
            <c:idx val="9"/>
            <c:bubble3D val="0"/>
            <c:extLst>
              <c:ext xmlns:c16="http://schemas.microsoft.com/office/drawing/2014/chart" uri="{C3380CC4-5D6E-409C-BE32-E72D297353CC}">
                <c16:uniqueId val="{00000013-4D4C-44EB-9950-4B9ACCC7825C}"/>
              </c:ext>
            </c:extLst>
          </c:dPt>
          <c:dPt>
            <c:idx val="10"/>
            <c:bubble3D val="0"/>
            <c:extLst>
              <c:ext xmlns:c16="http://schemas.microsoft.com/office/drawing/2014/chart" uri="{C3380CC4-5D6E-409C-BE32-E72D297353CC}">
                <c16:uniqueId val="{00000014-4D4C-44EB-9950-4B9ACCC7825C}"/>
              </c:ext>
            </c:extLst>
          </c:dPt>
          <c:dPt>
            <c:idx val="11"/>
            <c:bubble3D val="0"/>
            <c:extLst>
              <c:ext xmlns:c16="http://schemas.microsoft.com/office/drawing/2014/chart" uri="{C3380CC4-5D6E-409C-BE32-E72D297353CC}">
                <c16:uniqueId val="{00000014-075B-42D8-9ED3-77073C72430E}"/>
              </c:ext>
            </c:extLst>
          </c:dPt>
          <c:dPt>
            <c:idx val="12"/>
            <c:marker>
              <c:symbol val="none"/>
            </c:marker>
            <c:bubble3D val="0"/>
            <c:extLst>
              <c:ext xmlns:c16="http://schemas.microsoft.com/office/drawing/2014/chart" uri="{C3380CC4-5D6E-409C-BE32-E72D297353CC}">
                <c16:uniqueId val="{00000020-5D3C-4489-B47A-ECA4336326E9}"/>
              </c:ext>
            </c:extLst>
          </c:dPt>
          <c:dPt>
            <c:idx val="13"/>
            <c:marker>
              <c:symbol val="none"/>
            </c:marker>
            <c:bubble3D val="0"/>
            <c:extLst>
              <c:ext xmlns:c16="http://schemas.microsoft.com/office/drawing/2014/chart" uri="{C3380CC4-5D6E-409C-BE32-E72D297353CC}">
                <c16:uniqueId val="{00000017-336D-44EB-AFDA-C74D61021C52}"/>
              </c:ext>
            </c:extLst>
          </c:dPt>
          <c:dPt>
            <c:idx val="14"/>
            <c:marker>
              <c:symbol val="none"/>
            </c:marker>
            <c:bubble3D val="0"/>
            <c:extLst>
              <c:ext xmlns:c16="http://schemas.microsoft.com/office/drawing/2014/chart" uri="{C3380CC4-5D6E-409C-BE32-E72D297353CC}">
                <c16:uniqueId val="{00000017-C35E-46E1-844E-4DD3FFCAB77A}"/>
              </c:ext>
            </c:extLst>
          </c:dPt>
          <c:dPt>
            <c:idx val="15"/>
            <c:marker>
              <c:symbol val="none"/>
            </c:marker>
            <c:bubble3D val="0"/>
            <c:extLst>
              <c:ext xmlns:c16="http://schemas.microsoft.com/office/drawing/2014/chart" uri="{C3380CC4-5D6E-409C-BE32-E72D297353CC}">
                <c16:uniqueId val="{00000027-C35E-46E1-844E-4DD3FFCAB77A}"/>
              </c:ext>
            </c:extLst>
          </c:dPt>
          <c:dLbls>
            <c:dLbl>
              <c:idx val="11"/>
              <c:numFmt formatCode="0.0%" sourceLinked="0"/>
              <c:spPr>
                <a:solidFill>
                  <a:srgbClr val="FFFFFF">
                    <a:alpha val="75000"/>
                  </a:srgbClr>
                </a:solidFill>
                <a:ln>
                  <a:noFill/>
                </a:ln>
                <a:effectLst/>
              </c:spPr>
              <c:txPr>
                <a:bodyPr/>
                <a:lstStyle/>
                <a:p>
                  <a:pPr>
                    <a:defRPr sz="1400" b="0" i="0" baseline="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075B-42D8-9ED3-77073C72430E}"/>
                </c:ext>
              </c:extLst>
            </c:dLbl>
            <c:dLbl>
              <c:idx val="12"/>
              <c:delete val="1"/>
              <c:extLst>
                <c:ext xmlns:c15="http://schemas.microsoft.com/office/drawing/2012/chart" uri="{CE6537A1-D6FC-4f65-9D91-7224C49458BB}"/>
                <c:ext xmlns:c16="http://schemas.microsoft.com/office/drawing/2014/chart" uri="{C3380CC4-5D6E-409C-BE32-E72D297353CC}">
                  <c16:uniqueId val="{00000020-5D3C-4489-B47A-ECA4336326E9}"/>
                </c:ext>
              </c:extLst>
            </c:dLbl>
            <c:dLbl>
              <c:idx val="13"/>
              <c:delete val="1"/>
              <c:extLst>
                <c:ext xmlns:c15="http://schemas.microsoft.com/office/drawing/2012/chart" uri="{CE6537A1-D6FC-4f65-9D91-7224C49458BB}"/>
                <c:ext xmlns:c16="http://schemas.microsoft.com/office/drawing/2014/chart" uri="{C3380CC4-5D6E-409C-BE32-E72D297353CC}">
                  <c16:uniqueId val="{00000017-336D-44EB-AFDA-C74D61021C52}"/>
                </c:ext>
              </c:extLst>
            </c:dLbl>
            <c:dLbl>
              <c:idx val="14"/>
              <c:delete val="1"/>
              <c:extLst>
                <c:ext xmlns:c15="http://schemas.microsoft.com/office/drawing/2012/chart" uri="{CE6537A1-D6FC-4f65-9D91-7224C49458BB}"/>
                <c:ext xmlns:c16="http://schemas.microsoft.com/office/drawing/2014/chart" uri="{C3380CC4-5D6E-409C-BE32-E72D297353CC}">
                  <c16:uniqueId val="{00000017-C35E-46E1-844E-4DD3FFCAB77A}"/>
                </c:ext>
              </c:extLst>
            </c:dLbl>
            <c:dLbl>
              <c:idx val="15"/>
              <c:delete val="1"/>
              <c:extLst>
                <c:ext xmlns:c15="http://schemas.microsoft.com/office/drawing/2012/chart" uri="{CE6537A1-D6FC-4f65-9D91-7224C49458BB}"/>
                <c:ext xmlns:c16="http://schemas.microsoft.com/office/drawing/2014/chart" uri="{C3380CC4-5D6E-409C-BE32-E72D297353CC}">
                  <c16:uniqueId val="{00000027-C35E-46E1-844E-4DD3FFCAB77A}"/>
                </c:ext>
              </c:extLst>
            </c:dLbl>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Sheet1!$A$2:$A$17</c:f>
              <c:strCache>
                <c:ptCount val="16"/>
                <c:pt idx="0">
                  <c:v>3</c:v>
                </c:pt>
                <c:pt idx="1">
                  <c:v>4</c:v>
                </c:pt>
                <c:pt idx="2">
                  <c:v>2021-1</c:v>
                </c:pt>
                <c:pt idx="3">
                  <c:v>2</c:v>
                </c:pt>
                <c:pt idx="4">
                  <c:v>3</c:v>
                </c:pt>
                <c:pt idx="5">
                  <c:v>4</c:v>
                </c:pt>
                <c:pt idx="6">
                  <c:v>2022-1</c:v>
                </c:pt>
                <c:pt idx="7">
                  <c:v>2</c:v>
                </c:pt>
                <c:pt idx="8">
                  <c:v>3</c:v>
                </c:pt>
                <c:pt idx="9">
                  <c:v>4</c:v>
                </c:pt>
                <c:pt idx="10">
                  <c:v>2023-1</c:v>
                </c:pt>
                <c:pt idx="11">
                  <c:v>2</c:v>
                </c:pt>
                <c:pt idx="12">
                  <c:v>3
(p)</c:v>
                </c:pt>
                <c:pt idx="13">
                  <c:v>4
(p)</c:v>
                </c:pt>
                <c:pt idx="14">
                  <c:v>2024-1
(p)</c:v>
                </c:pt>
                <c:pt idx="15">
                  <c:v>2
(p)</c:v>
                </c:pt>
              </c:strCache>
            </c:strRef>
          </c:cat>
          <c:val>
            <c:numRef>
              <c:f>Sheet1!$C$2:$C$17</c:f>
              <c:numCache>
                <c:formatCode>0.0%</c:formatCode>
                <c:ptCount val="16"/>
                <c:pt idx="0">
                  <c:v>8.4487673594791701E-2</c:v>
                </c:pt>
                <c:pt idx="1">
                  <c:v>0.10597236787201969</c:v>
                </c:pt>
                <c:pt idx="2">
                  <c:v>0.10889166143512519</c:v>
                </c:pt>
                <c:pt idx="3">
                  <c:v>0.11277922594462053</c:v>
                </c:pt>
                <c:pt idx="4">
                  <c:v>0.11663869202644794</c:v>
                </c:pt>
                <c:pt idx="5">
                  <c:v>0.11965987296729819</c:v>
                </c:pt>
                <c:pt idx="6">
                  <c:v>0.11541983025333824</c:v>
                </c:pt>
                <c:pt idx="7">
                  <c:v>0.15718812993682252</c:v>
                </c:pt>
                <c:pt idx="8">
                  <c:v>0.17440247697344846</c:v>
                </c:pt>
                <c:pt idx="9">
                  <c:v>0.15935493475380169</c:v>
                </c:pt>
                <c:pt idx="10">
                  <c:v>0.13489853005445629</c:v>
                </c:pt>
                <c:pt idx="11">
                  <c:v>9.5295050524895286E-2</c:v>
                </c:pt>
                <c:pt idx="12">
                  <c:v>5.0498249212103108E-2</c:v>
                </c:pt>
                <c:pt idx="13">
                  <c:v>2.8083962898961978E-2</c:v>
                </c:pt>
                <c:pt idx="14">
                  <c:v>-2.6741906275851934E-2</c:v>
                </c:pt>
                <c:pt idx="15">
                  <c:v>-5.9269605331453423E-2</c:v>
                </c:pt>
              </c:numCache>
            </c:numRef>
          </c:val>
          <c:smooth val="1"/>
          <c:extLst>
            <c:ext xmlns:c16="http://schemas.microsoft.com/office/drawing/2014/chart" uri="{C3380CC4-5D6E-409C-BE32-E72D297353CC}">
              <c16:uniqueId val="{00000001-A13C-4E5E-B5F3-031966C02762}"/>
            </c:ext>
          </c:extLst>
        </c:ser>
        <c:ser>
          <c:idx val="2"/>
          <c:order val="2"/>
          <c:tx>
            <c:strRef>
              <c:f>Sheet1!$D$1</c:f>
              <c:strCache>
                <c:ptCount val="1"/>
                <c:pt idx="0">
                  <c:v>LIRA Projections</c:v>
                </c:pt>
              </c:strCache>
            </c:strRef>
          </c:tx>
          <c:spPr>
            <a:ln w="38100">
              <a:solidFill>
                <a:srgbClr val="C14D00"/>
              </a:solidFill>
            </a:ln>
          </c:spPr>
          <c:marker>
            <c:symbol val="triangle"/>
            <c:size val="8"/>
            <c:spPr>
              <a:solidFill>
                <a:srgbClr val="C14D00"/>
              </a:solidFill>
              <a:ln>
                <a:solidFill>
                  <a:srgbClr val="C14D00"/>
                </a:solidFill>
              </a:ln>
            </c:spPr>
          </c:marker>
          <c:dPt>
            <c:idx val="0"/>
            <c:marker>
              <c:symbol val="none"/>
            </c:marker>
            <c:bubble3D val="0"/>
            <c:extLst>
              <c:ext xmlns:c16="http://schemas.microsoft.com/office/drawing/2014/chart" uri="{C3380CC4-5D6E-409C-BE32-E72D297353CC}">
                <c16:uniqueId val="{0000001F-0A6C-450F-B0F6-A70C5E2483FC}"/>
              </c:ext>
            </c:extLst>
          </c:dPt>
          <c:dPt>
            <c:idx val="1"/>
            <c:marker>
              <c:symbol val="none"/>
            </c:marker>
            <c:bubble3D val="0"/>
            <c:extLst>
              <c:ext xmlns:c16="http://schemas.microsoft.com/office/drawing/2014/chart" uri="{C3380CC4-5D6E-409C-BE32-E72D297353CC}">
                <c16:uniqueId val="{00000020-0A6C-450F-B0F6-A70C5E2483FC}"/>
              </c:ext>
            </c:extLst>
          </c:dPt>
          <c:dPt>
            <c:idx val="2"/>
            <c:marker>
              <c:symbol val="none"/>
            </c:marker>
            <c:bubble3D val="0"/>
            <c:extLst>
              <c:ext xmlns:c16="http://schemas.microsoft.com/office/drawing/2014/chart" uri="{C3380CC4-5D6E-409C-BE32-E72D297353CC}">
                <c16:uniqueId val="{00000021-0A6C-450F-B0F6-A70C5E2483FC}"/>
              </c:ext>
            </c:extLst>
          </c:dPt>
          <c:dPt>
            <c:idx val="3"/>
            <c:marker>
              <c:symbol val="none"/>
            </c:marker>
            <c:bubble3D val="0"/>
            <c:extLst>
              <c:ext xmlns:c16="http://schemas.microsoft.com/office/drawing/2014/chart" uri="{C3380CC4-5D6E-409C-BE32-E72D297353CC}">
                <c16:uniqueId val="{0000000F-4D4C-44EB-9950-4B9ACCC7825C}"/>
              </c:ext>
            </c:extLst>
          </c:dPt>
          <c:dPt>
            <c:idx val="4"/>
            <c:marker>
              <c:symbol val="none"/>
            </c:marker>
            <c:bubble3D val="0"/>
            <c:extLst>
              <c:ext xmlns:c16="http://schemas.microsoft.com/office/drawing/2014/chart" uri="{C3380CC4-5D6E-409C-BE32-E72D297353CC}">
                <c16:uniqueId val="{0000000E-4D4C-44EB-9950-4B9ACCC7825C}"/>
              </c:ext>
            </c:extLst>
          </c:dPt>
          <c:dPt>
            <c:idx val="5"/>
            <c:marker>
              <c:symbol val="none"/>
            </c:marker>
            <c:bubble3D val="0"/>
            <c:extLst>
              <c:ext xmlns:c16="http://schemas.microsoft.com/office/drawing/2014/chart" uri="{C3380CC4-5D6E-409C-BE32-E72D297353CC}">
                <c16:uniqueId val="{0000000D-4D4C-44EB-9950-4B9ACCC7825C}"/>
              </c:ext>
            </c:extLst>
          </c:dPt>
          <c:dPt>
            <c:idx val="6"/>
            <c:marker>
              <c:symbol val="none"/>
            </c:marker>
            <c:bubble3D val="0"/>
            <c:extLst>
              <c:ext xmlns:c16="http://schemas.microsoft.com/office/drawing/2014/chart" uri="{C3380CC4-5D6E-409C-BE32-E72D297353CC}">
                <c16:uniqueId val="{0000000C-4D4C-44EB-9950-4B9ACCC7825C}"/>
              </c:ext>
            </c:extLst>
          </c:dPt>
          <c:dPt>
            <c:idx val="7"/>
            <c:marker>
              <c:symbol val="none"/>
            </c:marker>
            <c:bubble3D val="0"/>
            <c:extLst>
              <c:ext xmlns:c16="http://schemas.microsoft.com/office/drawing/2014/chart" uri="{C3380CC4-5D6E-409C-BE32-E72D297353CC}">
                <c16:uniqueId val="{0000001C-075B-42D8-9ED3-77073C72430E}"/>
              </c:ext>
            </c:extLst>
          </c:dPt>
          <c:dPt>
            <c:idx val="8"/>
            <c:marker>
              <c:symbol val="none"/>
            </c:marker>
            <c:bubble3D val="0"/>
            <c:extLst>
              <c:ext xmlns:c16="http://schemas.microsoft.com/office/drawing/2014/chart" uri="{C3380CC4-5D6E-409C-BE32-E72D297353CC}">
                <c16:uniqueId val="{0000001F-5D3C-4489-B47A-ECA4336326E9}"/>
              </c:ext>
            </c:extLst>
          </c:dPt>
          <c:dPt>
            <c:idx val="9"/>
            <c:marker>
              <c:symbol val="none"/>
            </c:marker>
            <c:bubble3D val="0"/>
            <c:extLst>
              <c:ext xmlns:c16="http://schemas.microsoft.com/office/drawing/2014/chart" uri="{C3380CC4-5D6E-409C-BE32-E72D297353CC}">
                <c16:uniqueId val="{00000021-336D-44EB-AFDA-C74D61021C52}"/>
              </c:ext>
            </c:extLst>
          </c:dPt>
          <c:dPt>
            <c:idx val="10"/>
            <c:marker>
              <c:symbol val="none"/>
            </c:marker>
            <c:bubble3D val="0"/>
            <c:extLst>
              <c:ext xmlns:c16="http://schemas.microsoft.com/office/drawing/2014/chart" uri="{C3380CC4-5D6E-409C-BE32-E72D297353CC}">
                <c16:uniqueId val="{00000022-C35E-46E1-844E-4DD3FFCAB77A}"/>
              </c:ext>
            </c:extLst>
          </c:dPt>
          <c:dPt>
            <c:idx val="11"/>
            <c:marker>
              <c:symbol val="none"/>
            </c:marker>
            <c:bubble3D val="0"/>
            <c:extLst>
              <c:ext xmlns:c16="http://schemas.microsoft.com/office/drawing/2014/chart" uri="{C3380CC4-5D6E-409C-BE32-E72D297353CC}">
                <c16:uniqueId val="{00000026-C35E-46E1-844E-4DD3FFCAB77A}"/>
              </c:ext>
            </c:extLst>
          </c:dPt>
          <c:dLbls>
            <c:dLbl>
              <c:idx val="0"/>
              <c:delete val="1"/>
              <c:extLst>
                <c:ext xmlns:c15="http://schemas.microsoft.com/office/drawing/2012/chart" uri="{CE6537A1-D6FC-4f65-9D91-7224C49458BB}"/>
                <c:ext xmlns:c16="http://schemas.microsoft.com/office/drawing/2014/chart" uri="{C3380CC4-5D6E-409C-BE32-E72D297353CC}">
                  <c16:uniqueId val="{0000001F-0A6C-450F-B0F6-A70C5E2483FC}"/>
                </c:ext>
              </c:extLst>
            </c:dLbl>
            <c:dLbl>
              <c:idx val="1"/>
              <c:delete val="1"/>
              <c:extLst>
                <c:ext xmlns:c15="http://schemas.microsoft.com/office/drawing/2012/chart" uri="{CE6537A1-D6FC-4f65-9D91-7224C49458BB}"/>
                <c:ext xmlns:c16="http://schemas.microsoft.com/office/drawing/2014/chart" uri="{C3380CC4-5D6E-409C-BE32-E72D297353CC}">
                  <c16:uniqueId val="{00000020-0A6C-450F-B0F6-A70C5E2483FC}"/>
                </c:ext>
              </c:extLst>
            </c:dLbl>
            <c:dLbl>
              <c:idx val="2"/>
              <c:delete val="1"/>
              <c:extLst>
                <c:ext xmlns:c15="http://schemas.microsoft.com/office/drawing/2012/chart" uri="{CE6537A1-D6FC-4f65-9D91-7224C49458BB}"/>
                <c:ext xmlns:c16="http://schemas.microsoft.com/office/drawing/2014/chart" uri="{C3380CC4-5D6E-409C-BE32-E72D297353CC}">
                  <c16:uniqueId val="{00000021-0A6C-450F-B0F6-A70C5E2483FC}"/>
                </c:ext>
              </c:extLst>
            </c:dLbl>
            <c:dLbl>
              <c:idx val="3"/>
              <c:delete val="1"/>
              <c:extLst>
                <c:ext xmlns:c15="http://schemas.microsoft.com/office/drawing/2012/chart" uri="{CE6537A1-D6FC-4f65-9D91-7224C49458BB}"/>
                <c:ext xmlns:c16="http://schemas.microsoft.com/office/drawing/2014/chart" uri="{C3380CC4-5D6E-409C-BE32-E72D297353CC}">
                  <c16:uniqueId val="{0000000F-4D4C-44EB-9950-4B9ACCC7825C}"/>
                </c:ext>
              </c:extLst>
            </c:dLbl>
            <c:dLbl>
              <c:idx val="4"/>
              <c:delete val="1"/>
              <c:extLst>
                <c:ext xmlns:c15="http://schemas.microsoft.com/office/drawing/2012/chart" uri="{CE6537A1-D6FC-4f65-9D91-7224C49458BB}"/>
                <c:ext xmlns:c16="http://schemas.microsoft.com/office/drawing/2014/chart" uri="{C3380CC4-5D6E-409C-BE32-E72D297353CC}">
                  <c16:uniqueId val="{0000000E-4D4C-44EB-9950-4B9ACCC7825C}"/>
                </c:ext>
              </c:extLst>
            </c:dLbl>
            <c:dLbl>
              <c:idx val="5"/>
              <c:delete val="1"/>
              <c:extLst>
                <c:ext xmlns:c15="http://schemas.microsoft.com/office/drawing/2012/chart" uri="{CE6537A1-D6FC-4f65-9D91-7224C49458BB}"/>
                <c:ext xmlns:c16="http://schemas.microsoft.com/office/drawing/2014/chart" uri="{C3380CC4-5D6E-409C-BE32-E72D297353CC}">
                  <c16:uniqueId val="{0000000D-4D4C-44EB-9950-4B9ACCC7825C}"/>
                </c:ext>
              </c:extLst>
            </c:dLbl>
            <c:dLbl>
              <c:idx val="6"/>
              <c:delete val="1"/>
              <c:extLst>
                <c:ext xmlns:c15="http://schemas.microsoft.com/office/drawing/2012/chart" uri="{CE6537A1-D6FC-4f65-9D91-7224C49458BB}"/>
                <c:ext xmlns:c16="http://schemas.microsoft.com/office/drawing/2014/chart" uri="{C3380CC4-5D6E-409C-BE32-E72D297353CC}">
                  <c16:uniqueId val="{0000000C-4D4C-44EB-9950-4B9ACCC7825C}"/>
                </c:ext>
              </c:extLst>
            </c:dLbl>
            <c:dLbl>
              <c:idx val="7"/>
              <c:delete val="1"/>
              <c:extLst>
                <c:ext xmlns:c15="http://schemas.microsoft.com/office/drawing/2012/chart" uri="{CE6537A1-D6FC-4f65-9D91-7224C49458BB}"/>
                <c:ext xmlns:c16="http://schemas.microsoft.com/office/drawing/2014/chart" uri="{C3380CC4-5D6E-409C-BE32-E72D297353CC}">
                  <c16:uniqueId val="{0000001C-075B-42D8-9ED3-77073C72430E}"/>
                </c:ext>
              </c:extLst>
            </c:dLbl>
            <c:dLbl>
              <c:idx val="8"/>
              <c:delete val="1"/>
              <c:extLst>
                <c:ext xmlns:c15="http://schemas.microsoft.com/office/drawing/2012/chart" uri="{CE6537A1-D6FC-4f65-9D91-7224C49458BB}"/>
                <c:ext xmlns:c16="http://schemas.microsoft.com/office/drawing/2014/chart" uri="{C3380CC4-5D6E-409C-BE32-E72D297353CC}">
                  <c16:uniqueId val="{0000001F-5D3C-4489-B47A-ECA4336326E9}"/>
                </c:ext>
              </c:extLst>
            </c:dLbl>
            <c:dLbl>
              <c:idx val="9"/>
              <c:delete val="1"/>
              <c:extLst>
                <c:ext xmlns:c15="http://schemas.microsoft.com/office/drawing/2012/chart" uri="{CE6537A1-D6FC-4f65-9D91-7224C49458BB}"/>
                <c:ext xmlns:c16="http://schemas.microsoft.com/office/drawing/2014/chart" uri="{C3380CC4-5D6E-409C-BE32-E72D297353CC}">
                  <c16:uniqueId val="{00000021-336D-44EB-AFDA-C74D61021C52}"/>
                </c:ext>
              </c:extLst>
            </c:dLbl>
            <c:dLbl>
              <c:idx val="10"/>
              <c:delete val="1"/>
              <c:extLst>
                <c:ext xmlns:c15="http://schemas.microsoft.com/office/drawing/2012/chart" uri="{CE6537A1-D6FC-4f65-9D91-7224C49458BB}"/>
                <c:ext xmlns:c16="http://schemas.microsoft.com/office/drawing/2014/chart" uri="{C3380CC4-5D6E-409C-BE32-E72D297353CC}">
                  <c16:uniqueId val="{00000022-C35E-46E1-844E-4DD3FFCAB77A}"/>
                </c:ext>
              </c:extLst>
            </c:dLbl>
            <c:dLbl>
              <c:idx val="11"/>
              <c:delete val="1"/>
              <c:extLst>
                <c:ext xmlns:c15="http://schemas.microsoft.com/office/drawing/2012/chart" uri="{CE6537A1-D6FC-4f65-9D91-7224C49458BB}"/>
                <c:ext xmlns:c16="http://schemas.microsoft.com/office/drawing/2014/chart" uri="{C3380CC4-5D6E-409C-BE32-E72D297353CC}">
                  <c16:uniqueId val="{00000026-C35E-46E1-844E-4DD3FFCAB77A}"/>
                </c:ext>
              </c:extLst>
            </c:dLbl>
            <c:dLbl>
              <c:idx val="12"/>
              <c:spPr>
                <a:solidFill>
                  <a:srgbClr val="FFFFFF">
                    <a:alpha val="75000"/>
                  </a:srgbClr>
                </a:solidFill>
                <a:ln>
                  <a:noFill/>
                </a:ln>
                <a:effectLst/>
              </c:spPr>
              <c:txPr>
                <a:bodyPr wrap="square" lIns="38100" tIns="19050" rIns="38100" bIns="19050" anchor="ctr" anchorCtr="0">
                  <a:spAutoFit/>
                </a:bodyPr>
                <a:lstStyle/>
                <a:p>
                  <a:pPr algn="ctr">
                    <a:defRPr lang="en-US" sz="1400" b="0" i="0" u="none" strike="noStrike" kern="1200" baseline="0">
                      <a:solidFill>
                        <a:schemeClr val="tx1">
                          <a:lumMod val="50000"/>
                        </a:schemeClr>
                      </a:solidFill>
                      <a:latin typeface="+mn-lt"/>
                      <a:ea typeface="+mn-ea"/>
                      <a:cs typeface="+mn-cs"/>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C35E-46E1-844E-4DD3FFCAB77A}"/>
                </c:ext>
              </c:extLst>
            </c:dLbl>
            <c:dLbl>
              <c:idx val="13"/>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A-59BE-4A54-B6C3-A6A83A083B67}"/>
                </c:ext>
              </c:extLst>
            </c:dLbl>
            <c:dLbl>
              <c:idx val="14"/>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59BE-4A54-B6C3-A6A83A083B67}"/>
                </c:ext>
              </c:extLst>
            </c:dLbl>
            <c:dLbl>
              <c:idx val="15"/>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59BE-4A54-B6C3-A6A83A083B67}"/>
                </c:ext>
              </c:extLst>
            </c:dLbl>
            <c:spPr>
              <a:no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Sheet1!$A$2:$A$17</c:f>
              <c:strCache>
                <c:ptCount val="16"/>
                <c:pt idx="0">
                  <c:v>3</c:v>
                </c:pt>
                <c:pt idx="1">
                  <c:v>4</c:v>
                </c:pt>
                <c:pt idx="2">
                  <c:v>2021-1</c:v>
                </c:pt>
                <c:pt idx="3">
                  <c:v>2</c:v>
                </c:pt>
                <c:pt idx="4">
                  <c:v>3</c:v>
                </c:pt>
                <c:pt idx="5">
                  <c:v>4</c:v>
                </c:pt>
                <c:pt idx="6">
                  <c:v>2022-1</c:v>
                </c:pt>
                <c:pt idx="7">
                  <c:v>2</c:v>
                </c:pt>
                <c:pt idx="8">
                  <c:v>3</c:v>
                </c:pt>
                <c:pt idx="9">
                  <c:v>4</c:v>
                </c:pt>
                <c:pt idx="10">
                  <c:v>2023-1</c:v>
                </c:pt>
                <c:pt idx="11">
                  <c:v>2</c:v>
                </c:pt>
                <c:pt idx="12">
                  <c:v>3
(p)</c:v>
                </c:pt>
                <c:pt idx="13">
                  <c:v>4
(p)</c:v>
                </c:pt>
                <c:pt idx="14">
                  <c:v>2024-1
(p)</c:v>
                </c:pt>
                <c:pt idx="15">
                  <c:v>2
(p)</c:v>
                </c:pt>
              </c:strCache>
            </c:strRef>
          </c:cat>
          <c:val>
            <c:numRef>
              <c:f>Sheet1!$D$2:$D$17</c:f>
              <c:numCache>
                <c:formatCode>0.0%</c:formatCode>
                <c:ptCount val="16"/>
                <c:pt idx="0">
                  <c:v>8.4487673594791701E-2</c:v>
                </c:pt>
                <c:pt idx="1">
                  <c:v>0.10597236787201969</c:v>
                </c:pt>
                <c:pt idx="2">
                  <c:v>0.10889166143512519</c:v>
                </c:pt>
                <c:pt idx="3">
                  <c:v>0.11277922594462053</c:v>
                </c:pt>
                <c:pt idx="4">
                  <c:v>0.11663869202644794</c:v>
                </c:pt>
                <c:pt idx="5">
                  <c:v>0.11965987296729819</c:v>
                </c:pt>
                <c:pt idx="6">
                  <c:v>0.11541983025333824</c:v>
                </c:pt>
                <c:pt idx="7">
                  <c:v>0.15718812993682252</c:v>
                </c:pt>
                <c:pt idx="8">
                  <c:v>0.17440247697344846</c:v>
                </c:pt>
                <c:pt idx="9">
                  <c:v>0.15935493475380169</c:v>
                </c:pt>
                <c:pt idx="10">
                  <c:v>0.13489853005445629</c:v>
                </c:pt>
                <c:pt idx="11">
                  <c:v>9.5295050524895286E-2</c:v>
                </c:pt>
                <c:pt idx="12">
                  <c:v>5.0498249212103108E-2</c:v>
                </c:pt>
                <c:pt idx="13">
                  <c:v>2.8083962898961978E-2</c:v>
                </c:pt>
                <c:pt idx="14">
                  <c:v>-2.6741906275851934E-2</c:v>
                </c:pt>
                <c:pt idx="15">
                  <c:v>-5.9269605331453423E-2</c:v>
                </c:pt>
              </c:numCache>
            </c:numRef>
          </c:val>
          <c:smooth val="1"/>
          <c:extLst>
            <c:ext xmlns:c16="http://schemas.microsoft.com/office/drawing/2014/chart" uri="{C3380CC4-5D6E-409C-BE32-E72D297353CC}">
              <c16:uniqueId val="{00000000-780F-4FE3-AFF6-52DB6F4D6D9C}"/>
            </c:ext>
          </c:extLst>
        </c:ser>
        <c:dLbls>
          <c:showLegendKey val="0"/>
          <c:showVal val="0"/>
          <c:showCatName val="0"/>
          <c:showSerName val="0"/>
          <c:showPercent val="0"/>
          <c:showBubbleSize val="0"/>
        </c:dLbls>
        <c:marker val="1"/>
        <c:smooth val="0"/>
        <c:axId val="-2059034896"/>
        <c:axId val="-2058996624"/>
      </c:lineChart>
      <c:catAx>
        <c:axId val="-2059001504"/>
        <c:scaling>
          <c:orientation val="minMax"/>
        </c:scaling>
        <c:delete val="0"/>
        <c:axPos val="b"/>
        <c:numFmt formatCode="General" sourceLinked="0"/>
        <c:majorTickMark val="out"/>
        <c:minorTickMark val="none"/>
        <c:tickLblPos val="low"/>
        <c:spPr>
          <a:ln>
            <a:solidFill>
              <a:schemeClr val="bg1">
                <a:lumMod val="65000"/>
              </a:schemeClr>
            </a:solidFill>
          </a:ln>
        </c:spPr>
        <c:txPr>
          <a:bodyPr/>
          <a:lstStyle/>
          <a:p>
            <a:pPr>
              <a:defRPr sz="1400" b="0" baseline="0">
                <a:solidFill>
                  <a:schemeClr val="tx1">
                    <a:lumMod val="50000"/>
                  </a:schemeClr>
                </a:solidFill>
              </a:defRPr>
            </a:pPr>
            <a:endParaRPr lang="en-US"/>
          </a:p>
        </c:txPr>
        <c:crossAx val="-2058999456"/>
        <c:crosses val="autoZero"/>
        <c:auto val="0"/>
        <c:lblAlgn val="ctr"/>
        <c:lblOffset val="100"/>
        <c:noMultiLvlLbl val="0"/>
      </c:catAx>
      <c:valAx>
        <c:axId val="-2058999456"/>
        <c:scaling>
          <c:orientation val="minMax"/>
          <c:max val="600"/>
          <c:min val="100"/>
        </c:scaling>
        <c:delete val="0"/>
        <c:axPos val="l"/>
        <c:numFmt formatCode="&quot;$&quot;#,##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01504"/>
        <c:crosses val="autoZero"/>
        <c:crossBetween val="between"/>
        <c:majorUnit val="100"/>
        <c:minorUnit val="50"/>
      </c:valAx>
      <c:valAx>
        <c:axId val="-2058996624"/>
        <c:scaling>
          <c:orientation val="minMax"/>
          <c:max val="0.2"/>
          <c:min val="-0.1"/>
        </c:scaling>
        <c:delete val="0"/>
        <c:axPos val="r"/>
        <c:numFmt formatCode="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34896"/>
        <c:crosses val="max"/>
        <c:crossBetween val="between"/>
      </c:valAx>
      <c:catAx>
        <c:axId val="-2059034896"/>
        <c:scaling>
          <c:orientation val="minMax"/>
        </c:scaling>
        <c:delete val="1"/>
        <c:axPos val="b"/>
        <c:numFmt formatCode="General" sourceLinked="1"/>
        <c:majorTickMark val="out"/>
        <c:minorTickMark val="none"/>
        <c:tickLblPos val="nextTo"/>
        <c:crossAx val="-2058996624"/>
        <c:crosses val="autoZero"/>
        <c:auto val="1"/>
        <c:lblAlgn val="ctr"/>
        <c:lblOffset val="100"/>
        <c:noMultiLvlLbl val="0"/>
      </c:catAx>
    </c:plotArea>
    <c:legend>
      <c:legendPos val="b"/>
      <c:legendEntry>
        <c:idx val="0"/>
        <c:delete val="1"/>
      </c:legendEntry>
      <c:layout>
        <c:manualLayout>
          <c:xMode val="edge"/>
          <c:yMode val="edge"/>
          <c:x val="2.1221412654189573E-2"/>
          <c:y val="0.94174611055758717"/>
          <c:w val="0.43621018413049728"/>
          <c:h val="5.5445141862520635E-2"/>
        </c:manualLayout>
      </c:layout>
      <c:overlay val="0"/>
      <c:txPr>
        <a:bodyPr/>
        <a:lstStyle/>
        <a:p>
          <a:pPr>
            <a:defRPr sz="1400">
              <a:solidFill>
                <a:schemeClr val="tx1">
                  <a:lumMod val="50000"/>
                </a:schemeClr>
              </a:solidFill>
            </a:defRPr>
          </a:pPr>
          <a:endParaRPr lang="en-US"/>
        </a:p>
      </c:txPr>
    </c:legend>
    <c:plotVisOnly val="1"/>
    <c:dispBlanksAs val="gap"/>
    <c:showDLblsOverMax val="0"/>
  </c:chart>
  <c:txPr>
    <a:bodyPr/>
    <a:lstStyle/>
    <a:p>
      <a:pPr>
        <a:defRPr sz="1800"/>
      </a:pPr>
      <a:endParaRPr lang="en-US"/>
    </a:p>
  </c:txPr>
  <c:externalData r:id="rId2">
    <c:autoUpdate val="0"/>
  </c:externalData>
  <c:userShapes r:id="rId3"/>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600">
                <a:solidFill>
                  <a:schemeClr val="tx1">
                    <a:lumMod val="50000"/>
                  </a:schemeClr>
                </a:solidFill>
              </a:defRPr>
            </a:pPr>
            <a:r>
              <a:rPr lang="en-US" sz="1600" b="1" i="0" baseline="0">
                <a:effectLst/>
              </a:rPr>
              <a:t>Homeowner Improvements &amp; Repairs</a:t>
            </a:r>
            <a:endParaRPr lang="en-US" sz="1600" b="1">
              <a:effectLst/>
            </a:endParaRPr>
          </a:p>
          <a:p>
            <a:pPr algn="l">
              <a:defRPr sz="1600">
                <a:solidFill>
                  <a:schemeClr val="tx1">
                    <a:lumMod val="50000"/>
                  </a:schemeClr>
                </a:solidFill>
              </a:defRPr>
            </a:pPr>
            <a:r>
              <a:rPr lang="en-US" sz="1600" b="1" i="0" baseline="0">
                <a:effectLst/>
              </a:rPr>
              <a:t>Four-Quarter Moving Totals</a:t>
            </a:r>
            <a:endParaRPr lang="en-US" sz="1600" b="1">
              <a:effectLst/>
            </a:endParaRPr>
          </a:p>
          <a:p>
            <a:pPr algn="l">
              <a:defRPr sz="1600">
                <a:solidFill>
                  <a:schemeClr val="tx1">
                    <a:lumMod val="50000"/>
                  </a:schemeClr>
                </a:solidFill>
              </a:defRPr>
            </a:pPr>
            <a:r>
              <a:rPr lang="en-US" sz="1600" b="1" i="0" baseline="0">
                <a:effectLst/>
              </a:rPr>
              <a:t>Billions</a:t>
            </a:r>
            <a:endParaRPr lang="en-US" sz="1600" b="1"/>
          </a:p>
        </c:rich>
      </c:tx>
      <c:layout>
        <c:manualLayout>
          <c:xMode val="edge"/>
          <c:yMode val="edge"/>
          <c:x val="7.4608406587112382E-3"/>
          <c:y val="1.6825177354371133E-2"/>
        </c:manualLayout>
      </c:layout>
      <c:overlay val="0"/>
    </c:title>
    <c:autoTitleDeleted val="0"/>
    <c:plotArea>
      <c:layout>
        <c:manualLayout>
          <c:layoutTarget val="inner"/>
          <c:xMode val="edge"/>
          <c:yMode val="edge"/>
          <c:x val="5.9395367234324918E-2"/>
          <c:y val="0.2328669425957029"/>
          <c:w val="0.87716786156602777"/>
          <c:h val="0.56106195845400819"/>
        </c:manualLayout>
      </c:layout>
      <c:barChart>
        <c:barDir val="col"/>
        <c:grouping val="clustered"/>
        <c:varyColors val="0"/>
        <c:ser>
          <c:idx val="0"/>
          <c:order val="0"/>
          <c:tx>
            <c:strRef>
              <c:f>Sheet1!$B$1</c:f>
              <c:strCache>
                <c:ptCount val="1"/>
                <c:pt idx="0">
                  <c:v>JCHS1</c:v>
                </c:pt>
              </c:strCache>
            </c:strRef>
          </c:tx>
          <c:spPr>
            <a:solidFill>
              <a:schemeClr val="accent3"/>
            </a:solidFill>
          </c:spPr>
          <c:invertIfNegative val="0"/>
          <c:dPt>
            <c:idx val="7"/>
            <c:invertIfNegative val="0"/>
            <c:bubble3D val="0"/>
            <c:spPr>
              <a:solidFill>
                <a:srgbClr val="508DA6"/>
              </a:solidFill>
            </c:spPr>
            <c:extLst>
              <c:ext xmlns:c16="http://schemas.microsoft.com/office/drawing/2014/chart" uri="{C3380CC4-5D6E-409C-BE32-E72D297353CC}">
                <c16:uniqueId val="{00000007-4396-4640-A0FD-6851015F7692}"/>
              </c:ext>
            </c:extLst>
          </c:dPt>
          <c:dPt>
            <c:idx val="8"/>
            <c:invertIfNegative val="0"/>
            <c:bubble3D val="0"/>
            <c:spPr>
              <a:solidFill>
                <a:srgbClr val="508DA6"/>
              </a:solidFill>
            </c:spPr>
            <c:extLst>
              <c:ext xmlns:c16="http://schemas.microsoft.com/office/drawing/2014/chart" uri="{C3380CC4-5D6E-409C-BE32-E72D297353CC}">
                <c16:uniqueId val="{00000009-4396-4640-A0FD-6851015F7692}"/>
              </c:ext>
            </c:extLst>
          </c:dPt>
          <c:dPt>
            <c:idx val="9"/>
            <c:invertIfNegative val="0"/>
            <c:bubble3D val="0"/>
            <c:spPr>
              <a:solidFill>
                <a:srgbClr val="508DA6"/>
              </a:solidFill>
            </c:spPr>
            <c:extLst>
              <c:ext xmlns:c16="http://schemas.microsoft.com/office/drawing/2014/chart" uri="{C3380CC4-5D6E-409C-BE32-E72D297353CC}">
                <c16:uniqueId val="{00000006-4D4C-44EB-9950-4B9ACCC7825C}"/>
              </c:ext>
            </c:extLst>
          </c:dPt>
          <c:dPt>
            <c:idx val="10"/>
            <c:invertIfNegative val="0"/>
            <c:bubble3D val="0"/>
            <c:spPr>
              <a:solidFill>
                <a:srgbClr val="508DA6"/>
              </a:solidFill>
            </c:spPr>
            <c:extLst>
              <c:ext xmlns:c16="http://schemas.microsoft.com/office/drawing/2014/chart" uri="{C3380CC4-5D6E-409C-BE32-E72D297353CC}">
                <c16:uniqueId val="{00000007-4D4C-44EB-9950-4B9ACCC7825C}"/>
              </c:ext>
            </c:extLst>
          </c:dPt>
          <c:dPt>
            <c:idx val="11"/>
            <c:invertIfNegative val="0"/>
            <c:bubble3D val="0"/>
            <c:spPr>
              <a:solidFill>
                <a:srgbClr val="508DA6"/>
              </a:solidFill>
            </c:spPr>
            <c:extLst>
              <c:ext xmlns:c16="http://schemas.microsoft.com/office/drawing/2014/chart" uri="{C3380CC4-5D6E-409C-BE32-E72D297353CC}">
                <c16:uniqueId val="{0000000D-075B-42D8-9ED3-77073C72430E}"/>
              </c:ext>
            </c:extLst>
          </c:dPt>
          <c:dPt>
            <c:idx val="12"/>
            <c:invertIfNegative val="0"/>
            <c:bubble3D val="0"/>
            <c:spPr>
              <a:solidFill>
                <a:srgbClr val="508DA6">
                  <a:lumMod val="60000"/>
                  <a:lumOff val="40000"/>
                </a:srgbClr>
              </a:solidFill>
            </c:spPr>
            <c:extLst>
              <c:ext xmlns:c16="http://schemas.microsoft.com/office/drawing/2014/chart" uri="{C3380CC4-5D6E-409C-BE32-E72D297353CC}">
                <c16:uniqueId val="{0000001E-5D3C-4489-B47A-ECA4336326E9}"/>
              </c:ext>
            </c:extLst>
          </c:dPt>
          <c:dPt>
            <c:idx val="13"/>
            <c:invertIfNegative val="0"/>
            <c:bubble3D val="0"/>
            <c:spPr>
              <a:solidFill>
                <a:srgbClr val="508DA6">
                  <a:lumMod val="60000"/>
                  <a:lumOff val="40000"/>
                </a:srgbClr>
              </a:solidFill>
            </c:spPr>
            <c:extLst>
              <c:ext xmlns:c16="http://schemas.microsoft.com/office/drawing/2014/chart" uri="{C3380CC4-5D6E-409C-BE32-E72D297353CC}">
                <c16:uniqueId val="{0000000F-336D-44EB-AFDA-C74D61021C52}"/>
              </c:ext>
            </c:extLst>
          </c:dPt>
          <c:dPt>
            <c:idx val="14"/>
            <c:invertIfNegative val="0"/>
            <c:bubble3D val="0"/>
            <c:spPr>
              <a:solidFill>
                <a:srgbClr val="508DA6">
                  <a:lumMod val="60000"/>
                  <a:lumOff val="40000"/>
                </a:srgbClr>
              </a:solidFill>
            </c:spPr>
            <c:extLst>
              <c:ext xmlns:c16="http://schemas.microsoft.com/office/drawing/2014/chart" uri="{C3380CC4-5D6E-409C-BE32-E72D297353CC}">
                <c16:uniqueId val="{0000000F-C35E-46E1-844E-4DD3FFCAB77A}"/>
              </c:ext>
            </c:extLst>
          </c:dPt>
          <c:dPt>
            <c:idx val="15"/>
            <c:invertIfNegative val="0"/>
            <c:bubble3D val="0"/>
            <c:spPr>
              <a:solidFill>
                <a:srgbClr val="508DA6">
                  <a:lumMod val="60000"/>
                  <a:lumOff val="40000"/>
                </a:srgbClr>
              </a:solidFill>
            </c:spPr>
            <c:extLst>
              <c:ext xmlns:c16="http://schemas.microsoft.com/office/drawing/2014/chart" uri="{C3380CC4-5D6E-409C-BE32-E72D297353CC}">
                <c16:uniqueId val="{00000025-C35E-46E1-844E-4DD3FFCAB77A}"/>
              </c:ext>
            </c:extLst>
          </c:dPt>
          <c:dLbls>
            <c:numFmt formatCode="#,##0" sourceLinked="0"/>
            <c:spPr>
              <a:noFill/>
              <a:ln>
                <a:noFill/>
              </a:ln>
              <a:effectLst/>
            </c:spPr>
            <c:txPr>
              <a:bodyPr/>
              <a:lstStyle/>
              <a:p>
                <a:pPr>
                  <a:defRPr sz="1400" b="0">
                    <a:solidFill>
                      <a:schemeClr val="tx1">
                        <a:lumMod val="50000"/>
                      </a:schemeClr>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4</c:v>
                </c:pt>
                <c:pt idx="1">
                  <c:v>2021-1</c:v>
                </c:pt>
                <c:pt idx="2">
                  <c:v>2</c:v>
                </c:pt>
                <c:pt idx="3">
                  <c:v>3</c:v>
                </c:pt>
                <c:pt idx="4">
                  <c:v>4</c:v>
                </c:pt>
                <c:pt idx="5">
                  <c:v>2022-1</c:v>
                </c:pt>
                <c:pt idx="6">
                  <c:v>2</c:v>
                </c:pt>
                <c:pt idx="7">
                  <c:v>3</c:v>
                </c:pt>
                <c:pt idx="8">
                  <c:v>4</c:v>
                </c:pt>
                <c:pt idx="9">
                  <c:v>2023-1</c:v>
                </c:pt>
                <c:pt idx="10">
                  <c:v>2</c:v>
                </c:pt>
                <c:pt idx="11">
                  <c:v>3</c:v>
                </c:pt>
                <c:pt idx="12">
                  <c:v>4
(p)</c:v>
                </c:pt>
                <c:pt idx="13">
                  <c:v>2024-1
(p)</c:v>
                </c:pt>
                <c:pt idx="14">
                  <c:v>2
(p)</c:v>
                </c:pt>
                <c:pt idx="15">
                  <c:v>3
(p)</c:v>
                </c:pt>
              </c:strCache>
            </c:strRef>
          </c:cat>
          <c:val>
            <c:numRef>
              <c:f>Sheet1!$B$2:$B$17</c:f>
              <c:numCache>
                <c:formatCode>"$"#,##0.0</c:formatCode>
                <c:ptCount val="16"/>
                <c:pt idx="0">
                  <c:v>362.74055411290681</c:v>
                </c:pt>
                <c:pt idx="1">
                  <c:v>371.22739960478094</c:v>
                </c:pt>
                <c:pt idx="2">
                  <c:v>383.17176960809172</c:v>
                </c:pt>
                <c:pt idx="3">
                  <c:v>395.77984407433939</c:v>
                </c:pt>
                <c:pt idx="4">
                  <c:v>406.14604273814462</c:v>
                </c:pt>
                <c:pt idx="5">
                  <c:v>413.93154294427444</c:v>
                </c:pt>
                <c:pt idx="6">
                  <c:v>443.18103848497168</c:v>
                </c:pt>
                <c:pt idx="7">
                  <c:v>463.99267903027419</c:v>
                </c:pt>
                <c:pt idx="8">
                  <c:v>470.22161064423221</c:v>
                </c:pt>
                <c:pt idx="9">
                  <c:v>469.23884366508867</c:v>
                </c:pt>
                <c:pt idx="10">
                  <c:v>484.33459061546273</c:v>
                </c:pt>
                <c:pt idx="11">
                  <c:v>489.26587779606581</c:v>
                </c:pt>
                <c:pt idx="12">
                  <c:v>479.42342286004896</c:v>
                </c:pt>
                <c:pt idx="13">
                  <c:v>456.78181555784982</c:v>
                </c:pt>
                <c:pt idx="14">
                  <c:v>453.87268738677176</c:v>
                </c:pt>
                <c:pt idx="15">
                  <c:v>451.81180985822823</c:v>
                </c:pt>
              </c:numCache>
            </c:numRef>
          </c:val>
          <c:extLst>
            <c:ext xmlns:c16="http://schemas.microsoft.com/office/drawing/2014/chart" uri="{C3380CC4-5D6E-409C-BE32-E72D297353CC}">
              <c16:uniqueId val="{00000000-A13C-4E5E-B5F3-031966C02762}"/>
            </c:ext>
          </c:extLst>
        </c:ser>
        <c:dLbls>
          <c:showLegendKey val="0"/>
          <c:showVal val="0"/>
          <c:showCatName val="0"/>
          <c:showSerName val="0"/>
          <c:showPercent val="0"/>
          <c:showBubbleSize val="0"/>
        </c:dLbls>
        <c:gapWidth val="100"/>
        <c:axId val="-2059001504"/>
        <c:axId val="-2058999456"/>
      </c:barChart>
      <c:lineChart>
        <c:grouping val="standard"/>
        <c:varyColors val="0"/>
        <c:ser>
          <c:idx val="1"/>
          <c:order val="1"/>
          <c:tx>
            <c:strRef>
              <c:f>Sheet1!$C$1</c:f>
              <c:strCache>
                <c:ptCount val="1"/>
                <c:pt idx="0">
                  <c:v>Historical Estimates</c:v>
                </c:pt>
              </c:strCache>
            </c:strRef>
          </c:tx>
          <c:spPr>
            <a:ln w="38100"/>
          </c:spPr>
          <c:marker>
            <c:symbol val="circle"/>
            <c:size val="9"/>
          </c:marker>
          <c:dPt>
            <c:idx val="7"/>
            <c:bubble3D val="0"/>
            <c:extLst>
              <c:ext xmlns:c16="http://schemas.microsoft.com/office/drawing/2014/chart" uri="{C3380CC4-5D6E-409C-BE32-E72D297353CC}">
                <c16:uniqueId val="{00000011-4396-4640-A0FD-6851015F7692}"/>
              </c:ext>
            </c:extLst>
          </c:dPt>
          <c:dPt>
            <c:idx val="8"/>
            <c:bubble3D val="0"/>
            <c:extLst>
              <c:ext xmlns:c16="http://schemas.microsoft.com/office/drawing/2014/chart" uri="{C3380CC4-5D6E-409C-BE32-E72D297353CC}">
                <c16:uniqueId val="{00000012-4396-4640-A0FD-6851015F7692}"/>
              </c:ext>
            </c:extLst>
          </c:dPt>
          <c:dPt>
            <c:idx val="9"/>
            <c:bubble3D val="0"/>
            <c:extLst>
              <c:ext xmlns:c16="http://schemas.microsoft.com/office/drawing/2014/chart" uri="{C3380CC4-5D6E-409C-BE32-E72D297353CC}">
                <c16:uniqueId val="{00000013-4D4C-44EB-9950-4B9ACCC7825C}"/>
              </c:ext>
            </c:extLst>
          </c:dPt>
          <c:dPt>
            <c:idx val="10"/>
            <c:bubble3D val="0"/>
            <c:extLst>
              <c:ext xmlns:c16="http://schemas.microsoft.com/office/drawing/2014/chart" uri="{C3380CC4-5D6E-409C-BE32-E72D297353CC}">
                <c16:uniqueId val="{00000014-4D4C-44EB-9950-4B9ACCC7825C}"/>
              </c:ext>
            </c:extLst>
          </c:dPt>
          <c:dPt>
            <c:idx val="11"/>
            <c:bubble3D val="0"/>
            <c:extLst>
              <c:ext xmlns:c16="http://schemas.microsoft.com/office/drawing/2014/chart" uri="{C3380CC4-5D6E-409C-BE32-E72D297353CC}">
                <c16:uniqueId val="{00000014-075B-42D8-9ED3-77073C72430E}"/>
              </c:ext>
            </c:extLst>
          </c:dPt>
          <c:dPt>
            <c:idx val="12"/>
            <c:marker>
              <c:symbol val="none"/>
            </c:marker>
            <c:bubble3D val="0"/>
            <c:extLst>
              <c:ext xmlns:c16="http://schemas.microsoft.com/office/drawing/2014/chart" uri="{C3380CC4-5D6E-409C-BE32-E72D297353CC}">
                <c16:uniqueId val="{00000020-5D3C-4489-B47A-ECA4336326E9}"/>
              </c:ext>
            </c:extLst>
          </c:dPt>
          <c:dPt>
            <c:idx val="13"/>
            <c:marker>
              <c:symbol val="none"/>
            </c:marker>
            <c:bubble3D val="0"/>
            <c:extLst>
              <c:ext xmlns:c16="http://schemas.microsoft.com/office/drawing/2014/chart" uri="{C3380CC4-5D6E-409C-BE32-E72D297353CC}">
                <c16:uniqueId val="{00000017-336D-44EB-AFDA-C74D61021C52}"/>
              </c:ext>
            </c:extLst>
          </c:dPt>
          <c:dPt>
            <c:idx val="14"/>
            <c:marker>
              <c:symbol val="none"/>
            </c:marker>
            <c:bubble3D val="0"/>
            <c:extLst>
              <c:ext xmlns:c16="http://schemas.microsoft.com/office/drawing/2014/chart" uri="{C3380CC4-5D6E-409C-BE32-E72D297353CC}">
                <c16:uniqueId val="{00000017-C35E-46E1-844E-4DD3FFCAB77A}"/>
              </c:ext>
            </c:extLst>
          </c:dPt>
          <c:dPt>
            <c:idx val="15"/>
            <c:marker>
              <c:symbol val="none"/>
            </c:marker>
            <c:bubble3D val="0"/>
            <c:extLst>
              <c:ext xmlns:c16="http://schemas.microsoft.com/office/drawing/2014/chart" uri="{C3380CC4-5D6E-409C-BE32-E72D297353CC}">
                <c16:uniqueId val="{00000027-C35E-46E1-844E-4DD3FFCAB77A}"/>
              </c:ext>
            </c:extLst>
          </c:dPt>
          <c:dLbls>
            <c:dLbl>
              <c:idx val="10"/>
              <c:numFmt formatCode="0.0%" sourceLinked="0"/>
              <c:spPr>
                <a:solidFill>
                  <a:srgbClr val="FFFFFF">
                    <a:alpha val="75000"/>
                  </a:srgbClr>
                </a:solidFill>
                <a:ln>
                  <a:noFill/>
                </a:ln>
                <a:effectLst/>
              </c:spPr>
              <c:txPr>
                <a:bodyPr anchorCtr="0"/>
                <a:lstStyle/>
                <a:p>
                  <a:pPr algn="ctr" rtl="0">
                    <a:defRPr lang="en-US" sz="1400" b="0" i="0" u="none" strike="noStrike" kern="1200" baseline="0">
                      <a:solidFill>
                        <a:srgbClr val="5A5A5A">
                          <a:lumMod val="50000"/>
                        </a:srgbClr>
                      </a:solidFill>
                      <a:latin typeface="+mn-lt"/>
                      <a:ea typeface="+mn-ea"/>
                      <a:cs typeface="+mn-cs"/>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4D4C-44EB-9950-4B9ACCC7825C}"/>
                </c:ext>
              </c:extLst>
            </c:dLbl>
            <c:dLbl>
              <c:idx val="11"/>
              <c:numFmt formatCode="0.0%" sourceLinked="0"/>
              <c:spPr>
                <a:solidFill>
                  <a:srgbClr val="FFFFFF">
                    <a:alpha val="75000"/>
                  </a:srgbClr>
                </a:solidFill>
                <a:ln>
                  <a:noFill/>
                </a:ln>
                <a:effectLst/>
              </c:spPr>
              <c:txPr>
                <a:bodyPr/>
                <a:lstStyle/>
                <a:p>
                  <a:pPr>
                    <a:defRPr sz="1400" b="0" i="0" baseline="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075B-42D8-9ED3-77073C72430E}"/>
                </c:ext>
              </c:extLst>
            </c:dLbl>
            <c:dLbl>
              <c:idx val="12"/>
              <c:delete val="1"/>
              <c:extLst>
                <c:ext xmlns:c15="http://schemas.microsoft.com/office/drawing/2012/chart" uri="{CE6537A1-D6FC-4f65-9D91-7224C49458BB}"/>
                <c:ext xmlns:c16="http://schemas.microsoft.com/office/drawing/2014/chart" uri="{C3380CC4-5D6E-409C-BE32-E72D297353CC}">
                  <c16:uniqueId val="{00000020-5D3C-4489-B47A-ECA4336326E9}"/>
                </c:ext>
              </c:extLst>
            </c:dLbl>
            <c:dLbl>
              <c:idx val="13"/>
              <c:delete val="1"/>
              <c:extLst>
                <c:ext xmlns:c15="http://schemas.microsoft.com/office/drawing/2012/chart" uri="{CE6537A1-D6FC-4f65-9D91-7224C49458BB}"/>
                <c:ext xmlns:c16="http://schemas.microsoft.com/office/drawing/2014/chart" uri="{C3380CC4-5D6E-409C-BE32-E72D297353CC}">
                  <c16:uniqueId val="{00000017-336D-44EB-AFDA-C74D61021C52}"/>
                </c:ext>
              </c:extLst>
            </c:dLbl>
            <c:dLbl>
              <c:idx val="14"/>
              <c:delete val="1"/>
              <c:extLst>
                <c:ext xmlns:c15="http://schemas.microsoft.com/office/drawing/2012/chart" uri="{CE6537A1-D6FC-4f65-9D91-7224C49458BB}"/>
                <c:ext xmlns:c16="http://schemas.microsoft.com/office/drawing/2014/chart" uri="{C3380CC4-5D6E-409C-BE32-E72D297353CC}">
                  <c16:uniqueId val="{00000017-C35E-46E1-844E-4DD3FFCAB77A}"/>
                </c:ext>
              </c:extLst>
            </c:dLbl>
            <c:dLbl>
              <c:idx val="15"/>
              <c:delete val="1"/>
              <c:extLst>
                <c:ext xmlns:c15="http://schemas.microsoft.com/office/drawing/2012/chart" uri="{CE6537A1-D6FC-4f65-9D91-7224C49458BB}"/>
                <c:ext xmlns:c16="http://schemas.microsoft.com/office/drawing/2014/chart" uri="{C3380CC4-5D6E-409C-BE32-E72D297353CC}">
                  <c16:uniqueId val="{00000027-C35E-46E1-844E-4DD3FFCAB77A}"/>
                </c:ext>
              </c:extLst>
            </c:dLbl>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Sheet1!$A$2:$A$17</c:f>
              <c:strCache>
                <c:ptCount val="16"/>
                <c:pt idx="0">
                  <c:v>4</c:v>
                </c:pt>
                <c:pt idx="1">
                  <c:v>2021-1</c:v>
                </c:pt>
                <c:pt idx="2">
                  <c:v>2</c:v>
                </c:pt>
                <c:pt idx="3">
                  <c:v>3</c:v>
                </c:pt>
                <c:pt idx="4">
                  <c:v>4</c:v>
                </c:pt>
                <c:pt idx="5">
                  <c:v>2022-1</c:v>
                </c:pt>
                <c:pt idx="6">
                  <c:v>2</c:v>
                </c:pt>
                <c:pt idx="7">
                  <c:v>3</c:v>
                </c:pt>
                <c:pt idx="8">
                  <c:v>4</c:v>
                </c:pt>
                <c:pt idx="9">
                  <c:v>2023-1</c:v>
                </c:pt>
                <c:pt idx="10">
                  <c:v>2</c:v>
                </c:pt>
                <c:pt idx="11">
                  <c:v>3</c:v>
                </c:pt>
                <c:pt idx="12">
                  <c:v>4
(p)</c:v>
                </c:pt>
                <c:pt idx="13">
                  <c:v>2024-1
(p)</c:v>
                </c:pt>
                <c:pt idx="14">
                  <c:v>2
(p)</c:v>
                </c:pt>
                <c:pt idx="15">
                  <c:v>3
(p)</c:v>
                </c:pt>
              </c:strCache>
            </c:strRef>
          </c:cat>
          <c:val>
            <c:numRef>
              <c:f>Sheet1!$C$2:$C$17</c:f>
              <c:numCache>
                <c:formatCode>0.0%</c:formatCode>
                <c:ptCount val="16"/>
                <c:pt idx="0">
                  <c:v>0.10597236787201969</c:v>
                </c:pt>
                <c:pt idx="1">
                  <c:v>0.10889166143512519</c:v>
                </c:pt>
                <c:pt idx="2">
                  <c:v>0.11277922594462053</c:v>
                </c:pt>
                <c:pt idx="3">
                  <c:v>0.11663869202644794</c:v>
                </c:pt>
                <c:pt idx="4">
                  <c:v>0.11965987296729819</c:v>
                </c:pt>
                <c:pt idx="5">
                  <c:v>0.11503499845366361</c:v>
                </c:pt>
                <c:pt idx="6">
                  <c:v>0.15661192612978114</c:v>
                </c:pt>
                <c:pt idx="7">
                  <c:v>0.17235045184140896</c:v>
                </c:pt>
                <c:pt idx="8">
                  <c:v>0.15776484604923047</c:v>
                </c:pt>
                <c:pt idx="9">
                  <c:v>0.1336146076895135</c:v>
                </c:pt>
                <c:pt idx="10">
                  <c:v>9.285946048408511E-2</c:v>
                </c:pt>
                <c:pt idx="11">
                  <c:v>5.4468960196983218E-2</c:v>
                </c:pt>
                <c:pt idx="12">
                  <c:v>1.9569096799293639E-2</c:v>
                </c:pt>
                <c:pt idx="13">
                  <c:v>-2.6547307997651259E-2</c:v>
                </c:pt>
                <c:pt idx="14">
                  <c:v>-6.2894337548721979E-2</c:v>
                </c:pt>
                <c:pt idx="15">
                  <c:v>-7.655156355180992E-2</c:v>
                </c:pt>
              </c:numCache>
            </c:numRef>
          </c:val>
          <c:smooth val="1"/>
          <c:extLst>
            <c:ext xmlns:c16="http://schemas.microsoft.com/office/drawing/2014/chart" uri="{C3380CC4-5D6E-409C-BE32-E72D297353CC}">
              <c16:uniqueId val="{00000001-A13C-4E5E-B5F3-031966C02762}"/>
            </c:ext>
          </c:extLst>
        </c:ser>
        <c:ser>
          <c:idx val="2"/>
          <c:order val="2"/>
          <c:tx>
            <c:strRef>
              <c:f>Sheet1!$D$1</c:f>
              <c:strCache>
                <c:ptCount val="1"/>
                <c:pt idx="0">
                  <c:v>LIRA Projections</c:v>
                </c:pt>
              </c:strCache>
            </c:strRef>
          </c:tx>
          <c:spPr>
            <a:ln w="38100">
              <a:solidFill>
                <a:srgbClr val="C14D00"/>
              </a:solidFill>
            </a:ln>
          </c:spPr>
          <c:marker>
            <c:symbol val="triangle"/>
            <c:size val="8"/>
            <c:spPr>
              <a:solidFill>
                <a:srgbClr val="C14D00"/>
              </a:solidFill>
              <a:ln>
                <a:solidFill>
                  <a:srgbClr val="C14D00"/>
                </a:solidFill>
              </a:ln>
            </c:spPr>
          </c:marker>
          <c:dPt>
            <c:idx val="0"/>
            <c:marker>
              <c:symbol val="none"/>
            </c:marker>
            <c:bubble3D val="0"/>
            <c:extLst>
              <c:ext xmlns:c16="http://schemas.microsoft.com/office/drawing/2014/chart" uri="{C3380CC4-5D6E-409C-BE32-E72D297353CC}">
                <c16:uniqueId val="{0000001F-0A6C-450F-B0F6-A70C5E2483FC}"/>
              </c:ext>
            </c:extLst>
          </c:dPt>
          <c:dPt>
            <c:idx val="1"/>
            <c:marker>
              <c:symbol val="none"/>
            </c:marker>
            <c:bubble3D val="0"/>
            <c:extLst>
              <c:ext xmlns:c16="http://schemas.microsoft.com/office/drawing/2014/chart" uri="{C3380CC4-5D6E-409C-BE32-E72D297353CC}">
                <c16:uniqueId val="{00000020-0A6C-450F-B0F6-A70C5E2483FC}"/>
              </c:ext>
            </c:extLst>
          </c:dPt>
          <c:dPt>
            <c:idx val="2"/>
            <c:marker>
              <c:symbol val="none"/>
            </c:marker>
            <c:bubble3D val="0"/>
            <c:extLst>
              <c:ext xmlns:c16="http://schemas.microsoft.com/office/drawing/2014/chart" uri="{C3380CC4-5D6E-409C-BE32-E72D297353CC}">
                <c16:uniqueId val="{00000021-0A6C-450F-B0F6-A70C5E2483FC}"/>
              </c:ext>
            </c:extLst>
          </c:dPt>
          <c:dPt>
            <c:idx val="3"/>
            <c:marker>
              <c:symbol val="none"/>
            </c:marker>
            <c:bubble3D val="0"/>
            <c:extLst>
              <c:ext xmlns:c16="http://schemas.microsoft.com/office/drawing/2014/chart" uri="{C3380CC4-5D6E-409C-BE32-E72D297353CC}">
                <c16:uniqueId val="{0000000F-4D4C-44EB-9950-4B9ACCC7825C}"/>
              </c:ext>
            </c:extLst>
          </c:dPt>
          <c:dPt>
            <c:idx val="4"/>
            <c:marker>
              <c:symbol val="none"/>
            </c:marker>
            <c:bubble3D val="0"/>
            <c:extLst>
              <c:ext xmlns:c16="http://schemas.microsoft.com/office/drawing/2014/chart" uri="{C3380CC4-5D6E-409C-BE32-E72D297353CC}">
                <c16:uniqueId val="{0000000E-4D4C-44EB-9950-4B9ACCC7825C}"/>
              </c:ext>
            </c:extLst>
          </c:dPt>
          <c:dPt>
            <c:idx val="5"/>
            <c:marker>
              <c:symbol val="none"/>
            </c:marker>
            <c:bubble3D val="0"/>
            <c:extLst>
              <c:ext xmlns:c16="http://schemas.microsoft.com/office/drawing/2014/chart" uri="{C3380CC4-5D6E-409C-BE32-E72D297353CC}">
                <c16:uniqueId val="{0000000D-4D4C-44EB-9950-4B9ACCC7825C}"/>
              </c:ext>
            </c:extLst>
          </c:dPt>
          <c:dPt>
            <c:idx val="6"/>
            <c:marker>
              <c:symbol val="none"/>
            </c:marker>
            <c:bubble3D val="0"/>
            <c:extLst>
              <c:ext xmlns:c16="http://schemas.microsoft.com/office/drawing/2014/chart" uri="{C3380CC4-5D6E-409C-BE32-E72D297353CC}">
                <c16:uniqueId val="{0000000C-4D4C-44EB-9950-4B9ACCC7825C}"/>
              </c:ext>
            </c:extLst>
          </c:dPt>
          <c:dPt>
            <c:idx val="7"/>
            <c:marker>
              <c:symbol val="none"/>
            </c:marker>
            <c:bubble3D val="0"/>
            <c:extLst>
              <c:ext xmlns:c16="http://schemas.microsoft.com/office/drawing/2014/chart" uri="{C3380CC4-5D6E-409C-BE32-E72D297353CC}">
                <c16:uniqueId val="{0000001C-075B-42D8-9ED3-77073C72430E}"/>
              </c:ext>
            </c:extLst>
          </c:dPt>
          <c:dPt>
            <c:idx val="8"/>
            <c:marker>
              <c:symbol val="none"/>
            </c:marker>
            <c:bubble3D val="0"/>
            <c:extLst>
              <c:ext xmlns:c16="http://schemas.microsoft.com/office/drawing/2014/chart" uri="{C3380CC4-5D6E-409C-BE32-E72D297353CC}">
                <c16:uniqueId val="{0000001F-5D3C-4489-B47A-ECA4336326E9}"/>
              </c:ext>
            </c:extLst>
          </c:dPt>
          <c:dPt>
            <c:idx val="9"/>
            <c:marker>
              <c:symbol val="none"/>
            </c:marker>
            <c:bubble3D val="0"/>
            <c:extLst>
              <c:ext xmlns:c16="http://schemas.microsoft.com/office/drawing/2014/chart" uri="{C3380CC4-5D6E-409C-BE32-E72D297353CC}">
                <c16:uniqueId val="{00000021-336D-44EB-AFDA-C74D61021C52}"/>
              </c:ext>
            </c:extLst>
          </c:dPt>
          <c:dPt>
            <c:idx val="10"/>
            <c:marker>
              <c:symbol val="none"/>
            </c:marker>
            <c:bubble3D val="0"/>
            <c:extLst>
              <c:ext xmlns:c16="http://schemas.microsoft.com/office/drawing/2014/chart" uri="{C3380CC4-5D6E-409C-BE32-E72D297353CC}">
                <c16:uniqueId val="{00000022-C35E-46E1-844E-4DD3FFCAB77A}"/>
              </c:ext>
            </c:extLst>
          </c:dPt>
          <c:dPt>
            <c:idx val="11"/>
            <c:marker>
              <c:symbol val="none"/>
            </c:marker>
            <c:bubble3D val="0"/>
            <c:extLst>
              <c:ext xmlns:c16="http://schemas.microsoft.com/office/drawing/2014/chart" uri="{C3380CC4-5D6E-409C-BE32-E72D297353CC}">
                <c16:uniqueId val="{00000026-C35E-46E1-844E-4DD3FFCAB77A}"/>
              </c:ext>
            </c:extLst>
          </c:dPt>
          <c:dLbls>
            <c:dLbl>
              <c:idx val="0"/>
              <c:delete val="1"/>
              <c:extLst>
                <c:ext xmlns:c15="http://schemas.microsoft.com/office/drawing/2012/chart" uri="{CE6537A1-D6FC-4f65-9D91-7224C49458BB}"/>
                <c:ext xmlns:c16="http://schemas.microsoft.com/office/drawing/2014/chart" uri="{C3380CC4-5D6E-409C-BE32-E72D297353CC}">
                  <c16:uniqueId val="{0000001F-0A6C-450F-B0F6-A70C5E2483FC}"/>
                </c:ext>
              </c:extLst>
            </c:dLbl>
            <c:dLbl>
              <c:idx val="1"/>
              <c:delete val="1"/>
              <c:extLst>
                <c:ext xmlns:c15="http://schemas.microsoft.com/office/drawing/2012/chart" uri="{CE6537A1-D6FC-4f65-9D91-7224C49458BB}"/>
                <c:ext xmlns:c16="http://schemas.microsoft.com/office/drawing/2014/chart" uri="{C3380CC4-5D6E-409C-BE32-E72D297353CC}">
                  <c16:uniqueId val="{00000020-0A6C-450F-B0F6-A70C5E2483FC}"/>
                </c:ext>
              </c:extLst>
            </c:dLbl>
            <c:dLbl>
              <c:idx val="2"/>
              <c:delete val="1"/>
              <c:extLst>
                <c:ext xmlns:c15="http://schemas.microsoft.com/office/drawing/2012/chart" uri="{CE6537A1-D6FC-4f65-9D91-7224C49458BB}"/>
                <c:ext xmlns:c16="http://schemas.microsoft.com/office/drawing/2014/chart" uri="{C3380CC4-5D6E-409C-BE32-E72D297353CC}">
                  <c16:uniqueId val="{00000021-0A6C-450F-B0F6-A70C5E2483FC}"/>
                </c:ext>
              </c:extLst>
            </c:dLbl>
            <c:dLbl>
              <c:idx val="3"/>
              <c:delete val="1"/>
              <c:extLst>
                <c:ext xmlns:c15="http://schemas.microsoft.com/office/drawing/2012/chart" uri="{CE6537A1-D6FC-4f65-9D91-7224C49458BB}"/>
                <c:ext xmlns:c16="http://schemas.microsoft.com/office/drawing/2014/chart" uri="{C3380CC4-5D6E-409C-BE32-E72D297353CC}">
                  <c16:uniqueId val="{0000000F-4D4C-44EB-9950-4B9ACCC7825C}"/>
                </c:ext>
              </c:extLst>
            </c:dLbl>
            <c:dLbl>
              <c:idx val="4"/>
              <c:delete val="1"/>
              <c:extLst>
                <c:ext xmlns:c15="http://schemas.microsoft.com/office/drawing/2012/chart" uri="{CE6537A1-D6FC-4f65-9D91-7224C49458BB}"/>
                <c:ext xmlns:c16="http://schemas.microsoft.com/office/drawing/2014/chart" uri="{C3380CC4-5D6E-409C-BE32-E72D297353CC}">
                  <c16:uniqueId val="{0000000E-4D4C-44EB-9950-4B9ACCC7825C}"/>
                </c:ext>
              </c:extLst>
            </c:dLbl>
            <c:dLbl>
              <c:idx val="5"/>
              <c:delete val="1"/>
              <c:extLst>
                <c:ext xmlns:c15="http://schemas.microsoft.com/office/drawing/2012/chart" uri="{CE6537A1-D6FC-4f65-9D91-7224C49458BB}"/>
                <c:ext xmlns:c16="http://schemas.microsoft.com/office/drawing/2014/chart" uri="{C3380CC4-5D6E-409C-BE32-E72D297353CC}">
                  <c16:uniqueId val="{0000000D-4D4C-44EB-9950-4B9ACCC7825C}"/>
                </c:ext>
              </c:extLst>
            </c:dLbl>
            <c:dLbl>
              <c:idx val="6"/>
              <c:delete val="1"/>
              <c:extLst>
                <c:ext xmlns:c15="http://schemas.microsoft.com/office/drawing/2012/chart" uri="{CE6537A1-D6FC-4f65-9D91-7224C49458BB}"/>
                <c:ext xmlns:c16="http://schemas.microsoft.com/office/drawing/2014/chart" uri="{C3380CC4-5D6E-409C-BE32-E72D297353CC}">
                  <c16:uniqueId val="{0000000C-4D4C-44EB-9950-4B9ACCC7825C}"/>
                </c:ext>
              </c:extLst>
            </c:dLbl>
            <c:dLbl>
              <c:idx val="7"/>
              <c:delete val="1"/>
              <c:extLst>
                <c:ext xmlns:c15="http://schemas.microsoft.com/office/drawing/2012/chart" uri="{CE6537A1-D6FC-4f65-9D91-7224C49458BB}"/>
                <c:ext xmlns:c16="http://schemas.microsoft.com/office/drawing/2014/chart" uri="{C3380CC4-5D6E-409C-BE32-E72D297353CC}">
                  <c16:uniqueId val="{0000001C-075B-42D8-9ED3-77073C72430E}"/>
                </c:ext>
              </c:extLst>
            </c:dLbl>
            <c:dLbl>
              <c:idx val="8"/>
              <c:delete val="1"/>
              <c:extLst>
                <c:ext xmlns:c15="http://schemas.microsoft.com/office/drawing/2012/chart" uri="{CE6537A1-D6FC-4f65-9D91-7224C49458BB}"/>
                <c:ext xmlns:c16="http://schemas.microsoft.com/office/drawing/2014/chart" uri="{C3380CC4-5D6E-409C-BE32-E72D297353CC}">
                  <c16:uniqueId val="{0000001F-5D3C-4489-B47A-ECA4336326E9}"/>
                </c:ext>
              </c:extLst>
            </c:dLbl>
            <c:dLbl>
              <c:idx val="9"/>
              <c:delete val="1"/>
              <c:extLst>
                <c:ext xmlns:c15="http://schemas.microsoft.com/office/drawing/2012/chart" uri="{CE6537A1-D6FC-4f65-9D91-7224C49458BB}"/>
                <c:ext xmlns:c16="http://schemas.microsoft.com/office/drawing/2014/chart" uri="{C3380CC4-5D6E-409C-BE32-E72D297353CC}">
                  <c16:uniqueId val="{00000021-336D-44EB-AFDA-C74D61021C52}"/>
                </c:ext>
              </c:extLst>
            </c:dLbl>
            <c:dLbl>
              <c:idx val="10"/>
              <c:delete val="1"/>
              <c:extLst>
                <c:ext xmlns:c15="http://schemas.microsoft.com/office/drawing/2012/chart" uri="{CE6537A1-D6FC-4f65-9D91-7224C49458BB}"/>
                <c:ext xmlns:c16="http://schemas.microsoft.com/office/drawing/2014/chart" uri="{C3380CC4-5D6E-409C-BE32-E72D297353CC}">
                  <c16:uniqueId val="{00000022-C35E-46E1-844E-4DD3FFCAB77A}"/>
                </c:ext>
              </c:extLst>
            </c:dLbl>
            <c:dLbl>
              <c:idx val="11"/>
              <c:delete val="1"/>
              <c:extLst>
                <c:ext xmlns:c15="http://schemas.microsoft.com/office/drawing/2012/chart" uri="{CE6537A1-D6FC-4f65-9D91-7224C49458BB}"/>
                <c:ext xmlns:c16="http://schemas.microsoft.com/office/drawing/2014/chart" uri="{C3380CC4-5D6E-409C-BE32-E72D297353CC}">
                  <c16:uniqueId val="{00000026-C35E-46E1-844E-4DD3FFCAB77A}"/>
                </c:ext>
              </c:extLst>
            </c:dLbl>
            <c:dLbl>
              <c:idx val="12"/>
              <c:spPr>
                <a:solidFill>
                  <a:srgbClr val="FFFFFF">
                    <a:alpha val="75000"/>
                  </a:srgbClr>
                </a:solidFill>
                <a:ln>
                  <a:noFill/>
                </a:ln>
                <a:effectLst/>
              </c:spPr>
              <c:txPr>
                <a:bodyPr wrap="square" lIns="38100" tIns="19050" rIns="38100" bIns="19050" anchor="ctr" anchorCtr="0">
                  <a:spAutoFit/>
                </a:bodyPr>
                <a:lstStyle/>
                <a:p>
                  <a:pPr algn="ctr">
                    <a:defRPr lang="en-US" sz="1400" b="0" i="0" u="none" strike="noStrike" kern="1200" baseline="0">
                      <a:solidFill>
                        <a:schemeClr val="tx1">
                          <a:lumMod val="50000"/>
                        </a:schemeClr>
                      </a:solidFill>
                      <a:latin typeface="+mn-lt"/>
                      <a:ea typeface="+mn-ea"/>
                      <a:cs typeface="+mn-cs"/>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C35E-46E1-844E-4DD3FFCAB77A}"/>
                </c:ext>
              </c:extLst>
            </c:dLbl>
            <c:dLbl>
              <c:idx val="13"/>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A-59BE-4A54-B6C3-A6A83A083B67}"/>
                </c:ext>
              </c:extLst>
            </c:dLbl>
            <c:dLbl>
              <c:idx val="14"/>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59BE-4A54-B6C3-A6A83A083B67}"/>
                </c:ext>
              </c:extLst>
            </c:dLbl>
            <c:dLbl>
              <c:idx val="15"/>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59BE-4A54-B6C3-A6A83A083B67}"/>
                </c:ext>
              </c:extLst>
            </c:dLbl>
            <c:spPr>
              <a:no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Sheet1!$A$2:$A$17</c:f>
              <c:strCache>
                <c:ptCount val="16"/>
                <c:pt idx="0">
                  <c:v>4</c:v>
                </c:pt>
                <c:pt idx="1">
                  <c:v>2021-1</c:v>
                </c:pt>
                <c:pt idx="2">
                  <c:v>2</c:v>
                </c:pt>
                <c:pt idx="3">
                  <c:v>3</c:v>
                </c:pt>
                <c:pt idx="4">
                  <c:v>4</c:v>
                </c:pt>
                <c:pt idx="5">
                  <c:v>2022-1</c:v>
                </c:pt>
                <c:pt idx="6">
                  <c:v>2</c:v>
                </c:pt>
                <c:pt idx="7">
                  <c:v>3</c:v>
                </c:pt>
                <c:pt idx="8">
                  <c:v>4</c:v>
                </c:pt>
                <c:pt idx="9">
                  <c:v>2023-1</c:v>
                </c:pt>
                <c:pt idx="10">
                  <c:v>2</c:v>
                </c:pt>
                <c:pt idx="11">
                  <c:v>3</c:v>
                </c:pt>
                <c:pt idx="12">
                  <c:v>4
(p)</c:v>
                </c:pt>
                <c:pt idx="13">
                  <c:v>2024-1
(p)</c:v>
                </c:pt>
                <c:pt idx="14">
                  <c:v>2
(p)</c:v>
                </c:pt>
                <c:pt idx="15">
                  <c:v>3
(p)</c:v>
                </c:pt>
              </c:strCache>
            </c:strRef>
          </c:cat>
          <c:val>
            <c:numRef>
              <c:f>Sheet1!$D$2:$D$17</c:f>
              <c:numCache>
                <c:formatCode>0.0%</c:formatCode>
                <c:ptCount val="16"/>
                <c:pt idx="0">
                  <c:v>0.10597236787201969</c:v>
                </c:pt>
                <c:pt idx="1">
                  <c:v>0.10889166143512519</c:v>
                </c:pt>
                <c:pt idx="2">
                  <c:v>0.11277922594462053</c:v>
                </c:pt>
                <c:pt idx="3">
                  <c:v>0.11663869202644794</c:v>
                </c:pt>
                <c:pt idx="4">
                  <c:v>0.11965987296729819</c:v>
                </c:pt>
                <c:pt idx="5">
                  <c:v>0.11503499845366361</c:v>
                </c:pt>
                <c:pt idx="6">
                  <c:v>0.15661192612978114</c:v>
                </c:pt>
                <c:pt idx="7">
                  <c:v>0.17235045184140896</c:v>
                </c:pt>
                <c:pt idx="8">
                  <c:v>0.15776484604923047</c:v>
                </c:pt>
                <c:pt idx="9">
                  <c:v>0.1336146076895135</c:v>
                </c:pt>
                <c:pt idx="10">
                  <c:v>9.285946048408511E-2</c:v>
                </c:pt>
                <c:pt idx="11">
                  <c:v>5.4468960196983218E-2</c:v>
                </c:pt>
                <c:pt idx="12">
                  <c:v>1.9569096799293639E-2</c:v>
                </c:pt>
                <c:pt idx="13">
                  <c:v>-2.6547307997651259E-2</c:v>
                </c:pt>
                <c:pt idx="14">
                  <c:v>-6.2894337548721979E-2</c:v>
                </c:pt>
                <c:pt idx="15">
                  <c:v>-7.655156355180992E-2</c:v>
                </c:pt>
              </c:numCache>
            </c:numRef>
          </c:val>
          <c:smooth val="1"/>
          <c:extLst>
            <c:ext xmlns:c16="http://schemas.microsoft.com/office/drawing/2014/chart" uri="{C3380CC4-5D6E-409C-BE32-E72D297353CC}">
              <c16:uniqueId val="{00000000-780F-4FE3-AFF6-52DB6F4D6D9C}"/>
            </c:ext>
          </c:extLst>
        </c:ser>
        <c:dLbls>
          <c:showLegendKey val="0"/>
          <c:showVal val="0"/>
          <c:showCatName val="0"/>
          <c:showSerName val="0"/>
          <c:showPercent val="0"/>
          <c:showBubbleSize val="0"/>
        </c:dLbls>
        <c:marker val="1"/>
        <c:smooth val="0"/>
        <c:axId val="-2059034896"/>
        <c:axId val="-2058996624"/>
      </c:lineChart>
      <c:catAx>
        <c:axId val="-2059001504"/>
        <c:scaling>
          <c:orientation val="minMax"/>
        </c:scaling>
        <c:delete val="0"/>
        <c:axPos val="b"/>
        <c:numFmt formatCode="General" sourceLinked="0"/>
        <c:majorTickMark val="out"/>
        <c:minorTickMark val="none"/>
        <c:tickLblPos val="low"/>
        <c:spPr>
          <a:ln>
            <a:solidFill>
              <a:schemeClr val="bg1">
                <a:lumMod val="65000"/>
              </a:schemeClr>
            </a:solidFill>
          </a:ln>
        </c:spPr>
        <c:txPr>
          <a:bodyPr/>
          <a:lstStyle/>
          <a:p>
            <a:pPr>
              <a:defRPr sz="1400" b="0" baseline="0">
                <a:solidFill>
                  <a:schemeClr val="tx1">
                    <a:lumMod val="50000"/>
                  </a:schemeClr>
                </a:solidFill>
              </a:defRPr>
            </a:pPr>
            <a:endParaRPr lang="en-US"/>
          </a:p>
        </c:txPr>
        <c:crossAx val="-2058999456"/>
        <c:crosses val="autoZero"/>
        <c:auto val="0"/>
        <c:lblAlgn val="ctr"/>
        <c:lblOffset val="100"/>
        <c:noMultiLvlLbl val="0"/>
      </c:catAx>
      <c:valAx>
        <c:axId val="-2058999456"/>
        <c:scaling>
          <c:orientation val="minMax"/>
          <c:max val="550"/>
          <c:min val="200"/>
        </c:scaling>
        <c:delete val="0"/>
        <c:axPos val="l"/>
        <c:numFmt formatCode="&quot;$&quot;#,##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01504"/>
        <c:crosses val="autoZero"/>
        <c:crossBetween val="between"/>
        <c:majorUnit val="50"/>
        <c:minorUnit val="50"/>
      </c:valAx>
      <c:valAx>
        <c:axId val="-2058996624"/>
        <c:scaling>
          <c:orientation val="minMax"/>
          <c:max val="0.2"/>
          <c:min val="-0.15000000000000002"/>
        </c:scaling>
        <c:delete val="0"/>
        <c:axPos val="r"/>
        <c:numFmt formatCode="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34896"/>
        <c:crosses val="max"/>
        <c:crossBetween val="between"/>
      </c:valAx>
      <c:catAx>
        <c:axId val="-2059034896"/>
        <c:scaling>
          <c:orientation val="minMax"/>
        </c:scaling>
        <c:delete val="1"/>
        <c:axPos val="b"/>
        <c:numFmt formatCode="General" sourceLinked="1"/>
        <c:majorTickMark val="out"/>
        <c:minorTickMark val="none"/>
        <c:tickLblPos val="nextTo"/>
        <c:crossAx val="-2058996624"/>
        <c:crosses val="autoZero"/>
        <c:auto val="1"/>
        <c:lblAlgn val="ctr"/>
        <c:lblOffset val="100"/>
        <c:noMultiLvlLbl val="0"/>
      </c:catAx>
    </c:plotArea>
    <c:legend>
      <c:legendPos val="b"/>
      <c:legendEntry>
        <c:idx val="0"/>
        <c:delete val="1"/>
      </c:legendEntry>
      <c:layout>
        <c:manualLayout>
          <c:xMode val="edge"/>
          <c:yMode val="edge"/>
          <c:x val="2.1221412654189573E-2"/>
          <c:y val="0.94174611055758717"/>
          <c:w val="0.43621018413049728"/>
          <c:h val="5.5445141862520635E-2"/>
        </c:manualLayout>
      </c:layout>
      <c:overlay val="0"/>
      <c:txPr>
        <a:bodyPr/>
        <a:lstStyle/>
        <a:p>
          <a:pPr>
            <a:defRPr sz="1400">
              <a:solidFill>
                <a:schemeClr val="tx1">
                  <a:lumMod val="50000"/>
                </a:schemeClr>
              </a:solidFill>
            </a:defRPr>
          </a:pPr>
          <a:endParaRPr lang="en-US"/>
        </a:p>
      </c:txPr>
    </c:legend>
    <c:plotVisOnly val="1"/>
    <c:dispBlanksAs val="gap"/>
    <c:showDLblsOverMax val="0"/>
  </c:chart>
  <c:txPr>
    <a:bodyPr/>
    <a:lstStyle/>
    <a:p>
      <a:pPr>
        <a:defRPr sz="1800"/>
      </a:pPr>
      <a:endParaRPr lang="en-US"/>
    </a:p>
  </c:txPr>
  <c:externalData r:id="rId2">
    <c:autoUpdate val="0"/>
  </c:externalData>
  <c:userShapes r:id="rId3"/>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600">
                <a:solidFill>
                  <a:schemeClr val="tx1">
                    <a:lumMod val="50000"/>
                  </a:schemeClr>
                </a:solidFill>
              </a:defRPr>
            </a:pPr>
            <a:r>
              <a:rPr lang="en-US" sz="1600" b="1" i="0" baseline="0">
                <a:effectLst/>
              </a:rPr>
              <a:t>Homeowner Improvements &amp; Repairs</a:t>
            </a:r>
            <a:endParaRPr lang="en-US" sz="1600" b="1">
              <a:effectLst/>
            </a:endParaRPr>
          </a:p>
          <a:p>
            <a:pPr algn="l">
              <a:defRPr sz="1600">
                <a:solidFill>
                  <a:schemeClr val="tx1">
                    <a:lumMod val="50000"/>
                  </a:schemeClr>
                </a:solidFill>
              </a:defRPr>
            </a:pPr>
            <a:r>
              <a:rPr lang="en-US" sz="1600" b="1" i="0" baseline="0">
                <a:effectLst/>
              </a:rPr>
              <a:t>Four-Quarter Moving Totals</a:t>
            </a:r>
            <a:endParaRPr lang="en-US" sz="1600" b="1">
              <a:effectLst/>
            </a:endParaRPr>
          </a:p>
          <a:p>
            <a:pPr algn="l">
              <a:defRPr sz="1600">
                <a:solidFill>
                  <a:schemeClr val="tx1">
                    <a:lumMod val="50000"/>
                  </a:schemeClr>
                </a:solidFill>
              </a:defRPr>
            </a:pPr>
            <a:r>
              <a:rPr lang="en-US" sz="1600" b="1" i="0" baseline="0">
                <a:effectLst/>
              </a:rPr>
              <a:t>Billions</a:t>
            </a:r>
            <a:endParaRPr lang="en-US" sz="1600" b="1"/>
          </a:p>
        </c:rich>
      </c:tx>
      <c:layout>
        <c:manualLayout>
          <c:xMode val="edge"/>
          <c:yMode val="edge"/>
          <c:x val="7.4608406587112382E-3"/>
          <c:y val="1.6825177354371133E-2"/>
        </c:manualLayout>
      </c:layout>
      <c:overlay val="0"/>
    </c:title>
    <c:autoTitleDeleted val="0"/>
    <c:plotArea>
      <c:layout>
        <c:manualLayout>
          <c:layoutTarget val="inner"/>
          <c:xMode val="edge"/>
          <c:yMode val="edge"/>
          <c:x val="5.9395367234324918E-2"/>
          <c:y val="0.2328669425957029"/>
          <c:w val="0.87716786156602777"/>
          <c:h val="0.56106195845400819"/>
        </c:manualLayout>
      </c:layout>
      <c:barChart>
        <c:barDir val="col"/>
        <c:grouping val="clustered"/>
        <c:varyColors val="0"/>
        <c:ser>
          <c:idx val="0"/>
          <c:order val="0"/>
          <c:tx>
            <c:strRef>
              <c:f>Sheet1!$B$1</c:f>
              <c:strCache>
                <c:ptCount val="1"/>
                <c:pt idx="0">
                  <c:v>JCHS1</c:v>
                </c:pt>
              </c:strCache>
            </c:strRef>
          </c:tx>
          <c:spPr>
            <a:solidFill>
              <a:schemeClr val="accent3"/>
            </a:solidFill>
          </c:spPr>
          <c:invertIfNegative val="0"/>
          <c:dPt>
            <c:idx val="7"/>
            <c:invertIfNegative val="0"/>
            <c:bubble3D val="0"/>
            <c:spPr>
              <a:solidFill>
                <a:srgbClr val="508DA6"/>
              </a:solidFill>
            </c:spPr>
            <c:extLst>
              <c:ext xmlns:c16="http://schemas.microsoft.com/office/drawing/2014/chart" uri="{C3380CC4-5D6E-409C-BE32-E72D297353CC}">
                <c16:uniqueId val="{00000007-4396-4640-A0FD-6851015F7692}"/>
              </c:ext>
            </c:extLst>
          </c:dPt>
          <c:dPt>
            <c:idx val="8"/>
            <c:invertIfNegative val="0"/>
            <c:bubble3D val="0"/>
            <c:spPr>
              <a:solidFill>
                <a:srgbClr val="508DA6"/>
              </a:solidFill>
            </c:spPr>
            <c:extLst>
              <c:ext xmlns:c16="http://schemas.microsoft.com/office/drawing/2014/chart" uri="{C3380CC4-5D6E-409C-BE32-E72D297353CC}">
                <c16:uniqueId val="{00000009-4396-4640-A0FD-6851015F7692}"/>
              </c:ext>
            </c:extLst>
          </c:dPt>
          <c:dPt>
            <c:idx val="9"/>
            <c:invertIfNegative val="0"/>
            <c:bubble3D val="0"/>
            <c:spPr>
              <a:solidFill>
                <a:srgbClr val="508DA6"/>
              </a:solidFill>
            </c:spPr>
            <c:extLst>
              <c:ext xmlns:c16="http://schemas.microsoft.com/office/drawing/2014/chart" uri="{C3380CC4-5D6E-409C-BE32-E72D297353CC}">
                <c16:uniqueId val="{00000006-4D4C-44EB-9950-4B9ACCC7825C}"/>
              </c:ext>
            </c:extLst>
          </c:dPt>
          <c:dPt>
            <c:idx val="10"/>
            <c:invertIfNegative val="0"/>
            <c:bubble3D val="0"/>
            <c:spPr>
              <a:solidFill>
                <a:srgbClr val="508DA6"/>
              </a:solidFill>
            </c:spPr>
            <c:extLst>
              <c:ext xmlns:c16="http://schemas.microsoft.com/office/drawing/2014/chart" uri="{C3380CC4-5D6E-409C-BE32-E72D297353CC}">
                <c16:uniqueId val="{00000007-4D4C-44EB-9950-4B9ACCC7825C}"/>
              </c:ext>
            </c:extLst>
          </c:dPt>
          <c:dPt>
            <c:idx val="11"/>
            <c:invertIfNegative val="0"/>
            <c:bubble3D val="0"/>
            <c:spPr>
              <a:solidFill>
                <a:srgbClr val="508DA6"/>
              </a:solidFill>
            </c:spPr>
            <c:extLst>
              <c:ext xmlns:c16="http://schemas.microsoft.com/office/drawing/2014/chart" uri="{C3380CC4-5D6E-409C-BE32-E72D297353CC}">
                <c16:uniqueId val="{0000000D-075B-42D8-9ED3-77073C72430E}"/>
              </c:ext>
            </c:extLst>
          </c:dPt>
          <c:dPt>
            <c:idx val="12"/>
            <c:invertIfNegative val="0"/>
            <c:bubble3D val="0"/>
            <c:spPr>
              <a:solidFill>
                <a:srgbClr val="508DA6">
                  <a:lumMod val="60000"/>
                  <a:lumOff val="40000"/>
                </a:srgbClr>
              </a:solidFill>
            </c:spPr>
            <c:extLst>
              <c:ext xmlns:c16="http://schemas.microsoft.com/office/drawing/2014/chart" uri="{C3380CC4-5D6E-409C-BE32-E72D297353CC}">
                <c16:uniqueId val="{0000001E-5D3C-4489-B47A-ECA4336326E9}"/>
              </c:ext>
            </c:extLst>
          </c:dPt>
          <c:dPt>
            <c:idx val="13"/>
            <c:invertIfNegative val="0"/>
            <c:bubble3D val="0"/>
            <c:spPr>
              <a:solidFill>
                <a:srgbClr val="508DA6">
                  <a:lumMod val="60000"/>
                  <a:lumOff val="40000"/>
                </a:srgbClr>
              </a:solidFill>
            </c:spPr>
            <c:extLst>
              <c:ext xmlns:c16="http://schemas.microsoft.com/office/drawing/2014/chart" uri="{C3380CC4-5D6E-409C-BE32-E72D297353CC}">
                <c16:uniqueId val="{0000000F-336D-44EB-AFDA-C74D61021C52}"/>
              </c:ext>
            </c:extLst>
          </c:dPt>
          <c:dPt>
            <c:idx val="14"/>
            <c:invertIfNegative val="0"/>
            <c:bubble3D val="0"/>
            <c:spPr>
              <a:solidFill>
                <a:srgbClr val="508DA6">
                  <a:lumMod val="60000"/>
                  <a:lumOff val="40000"/>
                </a:srgbClr>
              </a:solidFill>
            </c:spPr>
            <c:extLst>
              <c:ext xmlns:c16="http://schemas.microsoft.com/office/drawing/2014/chart" uri="{C3380CC4-5D6E-409C-BE32-E72D297353CC}">
                <c16:uniqueId val="{0000000F-C35E-46E1-844E-4DD3FFCAB77A}"/>
              </c:ext>
            </c:extLst>
          </c:dPt>
          <c:dPt>
            <c:idx val="15"/>
            <c:invertIfNegative val="0"/>
            <c:bubble3D val="0"/>
            <c:spPr>
              <a:solidFill>
                <a:srgbClr val="508DA6">
                  <a:lumMod val="60000"/>
                  <a:lumOff val="40000"/>
                </a:srgbClr>
              </a:solidFill>
            </c:spPr>
            <c:extLst>
              <c:ext xmlns:c16="http://schemas.microsoft.com/office/drawing/2014/chart" uri="{C3380CC4-5D6E-409C-BE32-E72D297353CC}">
                <c16:uniqueId val="{00000025-C35E-46E1-844E-4DD3FFCAB77A}"/>
              </c:ext>
            </c:extLst>
          </c:dPt>
          <c:dLbls>
            <c:numFmt formatCode="#,##0" sourceLinked="0"/>
            <c:spPr>
              <a:noFill/>
              <a:ln>
                <a:noFill/>
              </a:ln>
              <a:effectLst/>
            </c:spPr>
            <c:txPr>
              <a:bodyPr/>
              <a:lstStyle/>
              <a:p>
                <a:pPr>
                  <a:defRPr sz="1400" b="0">
                    <a:solidFill>
                      <a:schemeClr val="tx1">
                        <a:lumMod val="50000"/>
                      </a:schemeClr>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2021-1</c:v>
                </c:pt>
                <c:pt idx="1">
                  <c:v>2</c:v>
                </c:pt>
                <c:pt idx="2">
                  <c:v>3</c:v>
                </c:pt>
                <c:pt idx="3">
                  <c:v>4</c:v>
                </c:pt>
                <c:pt idx="4">
                  <c:v>2022-1</c:v>
                </c:pt>
                <c:pt idx="5">
                  <c:v>2</c:v>
                </c:pt>
                <c:pt idx="6">
                  <c:v>3</c:v>
                </c:pt>
                <c:pt idx="7">
                  <c:v>4</c:v>
                </c:pt>
                <c:pt idx="8">
                  <c:v>2023-1</c:v>
                </c:pt>
                <c:pt idx="9">
                  <c:v>2</c:v>
                </c:pt>
                <c:pt idx="10">
                  <c:v>3</c:v>
                </c:pt>
                <c:pt idx="11">
                  <c:v>4</c:v>
                </c:pt>
                <c:pt idx="12">
                  <c:v>2024-1
(p)</c:v>
                </c:pt>
                <c:pt idx="13">
                  <c:v>2
(p)</c:v>
                </c:pt>
                <c:pt idx="14">
                  <c:v>3
(p)</c:v>
                </c:pt>
                <c:pt idx="15">
                  <c:v>4
(p)</c:v>
                </c:pt>
              </c:strCache>
            </c:strRef>
          </c:cat>
          <c:val>
            <c:numRef>
              <c:f>Sheet1!$B$2:$B$17</c:f>
              <c:numCache>
                <c:formatCode>"$"#,##0.0</c:formatCode>
                <c:ptCount val="16"/>
                <c:pt idx="0">
                  <c:v>371.22739960478094</c:v>
                </c:pt>
                <c:pt idx="1">
                  <c:v>383.17176960809172</c:v>
                </c:pt>
                <c:pt idx="2">
                  <c:v>395.77984407433939</c:v>
                </c:pt>
                <c:pt idx="3">
                  <c:v>406.14604273814462</c:v>
                </c:pt>
                <c:pt idx="4">
                  <c:v>414.0613235640111</c:v>
                </c:pt>
                <c:pt idx="5">
                  <c:v>443.53389007875415</c:v>
                </c:pt>
                <c:pt idx="6">
                  <c:v>464.41071681952326</c:v>
                </c:pt>
                <c:pt idx="7">
                  <c:v>470.1210706743974</c:v>
                </c:pt>
                <c:pt idx="8">
                  <c:v>469.38355146840024</c:v>
                </c:pt>
                <c:pt idx="9">
                  <c:v>484.60895263522286</c:v>
                </c:pt>
                <c:pt idx="10">
                  <c:v>489.65302550347803</c:v>
                </c:pt>
                <c:pt idx="11">
                  <c:v>480.61817779651585</c:v>
                </c:pt>
                <c:pt idx="12">
                  <c:v>463.80850291976185</c:v>
                </c:pt>
                <c:pt idx="13">
                  <c:v>454.11261889481688</c:v>
                </c:pt>
                <c:pt idx="14">
                  <c:v>451.68196954153063</c:v>
                </c:pt>
                <c:pt idx="15">
                  <c:v>449.57985291618417</c:v>
                </c:pt>
              </c:numCache>
            </c:numRef>
          </c:val>
          <c:extLst>
            <c:ext xmlns:c16="http://schemas.microsoft.com/office/drawing/2014/chart" uri="{C3380CC4-5D6E-409C-BE32-E72D297353CC}">
              <c16:uniqueId val="{00000000-A13C-4E5E-B5F3-031966C02762}"/>
            </c:ext>
          </c:extLst>
        </c:ser>
        <c:dLbls>
          <c:showLegendKey val="0"/>
          <c:showVal val="0"/>
          <c:showCatName val="0"/>
          <c:showSerName val="0"/>
          <c:showPercent val="0"/>
          <c:showBubbleSize val="0"/>
        </c:dLbls>
        <c:gapWidth val="100"/>
        <c:axId val="-2059001504"/>
        <c:axId val="-2058999456"/>
      </c:barChart>
      <c:lineChart>
        <c:grouping val="standard"/>
        <c:varyColors val="0"/>
        <c:ser>
          <c:idx val="1"/>
          <c:order val="1"/>
          <c:tx>
            <c:strRef>
              <c:f>Sheet1!$C$1</c:f>
              <c:strCache>
                <c:ptCount val="1"/>
                <c:pt idx="0">
                  <c:v>Historical Estimates</c:v>
                </c:pt>
              </c:strCache>
            </c:strRef>
          </c:tx>
          <c:spPr>
            <a:ln w="38100"/>
          </c:spPr>
          <c:marker>
            <c:symbol val="circle"/>
            <c:size val="9"/>
          </c:marker>
          <c:dPt>
            <c:idx val="7"/>
            <c:bubble3D val="0"/>
            <c:extLst>
              <c:ext xmlns:c16="http://schemas.microsoft.com/office/drawing/2014/chart" uri="{C3380CC4-5D6E-409C-BE32-E72D297353CC}">
                <c16:uniqueId val="{00000011-4396-4640-A0FD-6851015F7692}"/>
              </c:ext>
            </c:extLst>
          </c:dPt>
          <c:dPt>
            <c:idx val="8"/>
            <c:bubble3D val="0"/>
            <c:extLst>
              <c:ext xmlns:c16="http://schemas.microsoft.com/office/drawing/2014/chart" uri="{C3380CC4-5D6E-409C-BE32-E72D297353CC}">
                <c16:uniqueId val="{00000012-4396-4640-A0FD-6851015F7692}"/>
              </c:ext>
            </c:extLst>
          </c:dPt>
          <c:dPt>
            <c:idx val="9"/>
            <c:bubble3D val="0"/>
            <c:extLst>
              <c:ext xmlns:c16="http://schemas.microsoft.com/office/drawing/2014/chart" uri="{C3380CC4-5D6E-409C-BE32-E72D297353CC}">
                <c16:uniqueId val="{00000013-4D4C-44EB-9950-4B9ACCC7825C}"/>
              </c:ext>
            </c:extLst>
          </c:dPt>
          <c:dPt>
            <c:idx val="10"/>
            <c:bubble3D val="0"/>
            <c:extLst>
              <c:ext xmlns:c16="http://schemas.microsoft.com/office/drawing/2014/chart" uri="{C3380CC4-5D6E-409C-BE32-E72D297353CC}">
                <c16:uniqueId val="{00000014-4D4C-44EB-9950-4B9ACCC7825C}"/>
              </c:ext>
            </c:extLst>
          </c:dPt>
          <c:dPt>
            <c:idx val="11"/>
            <c:bubble3D val="0"/>
            <c:extLst>
              <c:ext xmlns:c16="http://schemas.microsoft.com/office/drawing/2014/chart" uri="{C3380CC4-5D6E-409C-BE32-E72D297353CC}">
                <c16:uniqueId val="{00000014-075B-42D8-9ED3-77073C72430E}"/>
              </c:ext>
            </c:extLst>
          </c:dPt>
          <c:dPt>
            <c:idx val="12"/>
            <c:marker>
              <c:symbol val="none"/>
            </c:marker>
            <c:bubble3D val="0"/>
            <c:extLst>
              <c:ext xmlns:c16="http://schemas.microsoft.com/office/drawing/2014/chart" uri="{C3380CC4-5D6E-409C-BE32-E72D297353CC}">
                <c16:uniqueId val="{00000020-5D3C-4489-B47A-ECA4336326E9}"/>
              </c:ext>
            </c:extLst>
          </c:dPt>
          <c:dPt>
            <c:idx val="13"/>
            <c:marker>
              <c:symbol val="none"/>
            </c:marker>
            <c:bubble3D val="0"/>
            <c:extLst>
              <c:ext xmlns:c16="http://schemas.microsoft.com/office/drawing/2014/chart" uri="{C3380CC4-5D6E-409C-BE32-E72D297353CC}">
                <c16:uniqueId val="{00000017-336D-44EB-AFDA-C74D61021C52}"/>
              </c:ext>
            </c:extLst>
          </c:dPt>
          <c:dPt>
            <c:idx val="14"/>
            <c:marker>
              <c:symbol val="none"/>
            </c:marker>
            <c:bubble3D val="0"/>
            <c:extLst>
              <c:ext xmlns:c16="http://schemas.microsoft.com/office/drawing/2014/chart" uri="{C3380CC4-5D6E-409C-BE32-E72D297353CC}">
                <c16:uniqueId val="{00000017-C35E-46E1-844E-4DD3FFCAB77A}"/>
              </c:ext>
            </c:extLst>
          </c:dPt>
          <c:dPt>
            <c:idx val="15"/>
            <c:marker>
              <c:symbol val="none"/>
            </c:marker>
            <c:bubble3D val="0"/>
            <c:extLst>
              <c:ext xmlns:c16="http://schemas.microsoft.com/office/drawing/2014/chart" uri="{C3380CC4-5D6E-409C-BE32-E72D297353CC}">
                <c16:uniqueId val="{00000027-C35E-46E1-844E-4DD3FFCAB77A}"/>
              </c:ext>
            </c:extLst>
          </c:dPt>
          <c:dLbls>
            <c:dLbl>
              <c:idx val="9"/>
              <c:numFmt formatCode="0.0%" sourceLinked="0"/>
              <c:spPr>
                <a:solidFill>
                  <a:srgbClr val="FFFFFF">
                    <a:alpha val="75000"/>
                  </a:srgbClr>
                </a:solidFill>
                <a:ln>
                  <a:noFill/>
                </a:ln>
                <a:effectLst/>
              </c:spPr>
              <c:txPr>
                <a:bodyPr/>
                <a:lstStyle/>
                <a:p>
                  <a:pPr>
                    <a:defRPr sz="1400" b="0" i="0" baseline="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4D4C-44EB-9950-4B9ACCC7825C}"/>
                </c:ext>
              </c:extLst>
            </c:dLbl>
            <c:dLbl>
              <c:idx val="10"/>
              <c:numFmt formatCode="0.0%" sourceLinked="0"/>
              <c:spPr>
                <a:solidFill>
                  <a:srgbClr val="FFFFFF">
                    <a:alpha val="75000"/>
                  </a:srgbClr>
                </a:solidFill>
                <a:ln>
                  <a:noFill/>
                </a:ln>
                <a:effectLst/>
              </c:spPr>
              <c:txPr>
                <a:bodyPr anchorCtr="0"/>
                <a:lstStyle/>
                <a:p>
                  <a:pPr algn="ctr" rtl="0">
                    <a:defRPr lang="en-US" sz="1400" b="0" i="0" u="none" strike="noStrike" kern="1200" baseline="0">
                      <a:solidFill>
                        <a:srgbClr val="5A5A5A">
                          <a:lumMod val="50000"/>
                        </a:srgbClr>
                      </a:solidFill>
                      <a:latin typeface="+mn-lt"/>
                      <a:ea typeface="+mn-ea"/>
                      <a:cs typeface="+mn-cs"/>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4D4C-44EB-9950-4B9ACCC7825C}"/>
                </c:ext>
              </c:extLst>
            </c:dLbl>
            <c:dLbl>
              <c:idx val="11"/>
              <c:numFmt formatCode="0.0%" sourceLinked="0"/>
              <c:spPr>
                <a:solidFill>
                  <a:srgbClr val="FFFFFF">
                    <a:alpha val="75000"/>
                  </a:srgbClr>
                </a:solidFill>
                <a:ln>
                  <a:noFill/>
                </a:ln>
                <a:effectLst/>
              </c:spPr>
              <c:txPr>
                <a:bodyPr/>
                <a:lstStyle/>
                <a:p>
                  <a:pPr>
                    <a:defRPr sz="1400" b="0" i="0" baseline="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075B-42D8-9ED3-77073C72430E}"/>
                </c:ext>
              </c:extLst>
            </c:dLbl>
            <c:dLbl>
              <c:idx val="12"/>
              <c:delete val="1"/>
              <c:extLst>
                <c:ext xmlns:c15="http://schemas.microsoft.com/office/drawing/2012/chart" uri="{CE6537A1-D6FC-4f65-9D91-7224C49458BB}"/>
                <c:ext xmlns:c16="http://schemas.microsoft.com/office/drawing/2014/chart" uri="{C3380CC4-5D6E-409C-BE32-E72D297353CC}">
                  <c16:uniqueId val="{00000020-5D3C-4489-B47A-ECA4336326E9}"/>
                </c:ext>
              </c:extLst>
            </c:dLbl>
            <c:dLbl>
              <c:idx val="13"/>
              <c:delete val="1"/>
              <c:extLst>
                <c:ext xmlns:c15="http://schemas.microsoft.com/office/drawing/2012/chart" uri="{CE6537A1-D6FC-4f65-9D91-7224C49458BB}"/>
                <c:ext xmlns:c16="http://schemas.microsoft.com/office/drawing/2014/chart" uri="{C3380CC4-5D6E-409C-BE32-E72D297353CC}">
                  <c16:uniqueId val="{00000017-336D-44EB-AFDA-C74D61021C52}"/>
                </c:ext>
              </c:extLst>
            </c:dLbl>
            <c:dLbl>
              <c:idx val="14"/>
              <c:delete val="1"/>
              <c:extLst>
                <c:ext xmlns:c15="http://schemas.microsoft.com/office/drawing/2012/chart" uri="{CE6537A1-D6FC-4f65-9D91-7224C49458BB}"/>
                <c:ext xmlns:c16="http://schemas.microsoft.com/office/drawing/2014/chart" uri="{C3380CC4-5D6E-409C-BE32-E72D297353CC}">
                  <c16:uniqueId val="{00000017-C35E-46E1-844E-4DD3FFCAB77A}"/>
                </c:ext>
              </c:extLst>
            </c:dLbl>
            <c:dLbl>
              <c:idx val="15"/>
              <c:delete val="1"/>
              <c:extLst>
                <c:ext xmlns:c15="http://schemas.microsoft.com/office/drawing/2012/chart" uri="{CE6537A1-D6FC-4f65-9D91-7224C49458BB}"/>
                <c:ext xmlns:c16="http://schemas.microsoft.com/office/drawing/2014/chart" uri="{C3380CC4-5D6E-409C-BE32-E72D297353CC}">
                  <c16:uniqueId val="{00000027-C35E-46E1-844E-4DD3FFCAB77A}"/>
                </c:ext>
              </c:extLst>
            </c:dLbl>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Sheet1!$A$2:$A$17</c:f>
              <c:strCache>
                <c:ptCount val="16"/>
                <c:pt idx="0">
                  <c:v>2021-1</c:v>
                </c:pt>
                <c:pt idx="1">
                  <c:v>2</c:v>
                </c:pt>
                <c:pt idx="2">
                  <c:v>3</c:v>
                </c:pt>
                <c:pt idx="3">
                  <c:v>4</c:v>
                </c:pt>
                <c:pt idx="4">
                  <c:v>2022-1</c:v>
                </c:pt>
                <c:pt idx="5">
                  <c:v>2</c:v>
                </c:pt>
                <c:pt idx="6">
                  <c:v>3</c:v>
                </c:pt>
                <c:pt idx="7">
                  <c:v>4</c:v>
                </c:pt>
                <c:pt idx="8">
                  <c:v>2023-1</c:v>
                </c:pt>
                <c:pt idx="9">
                  <c:v>2</c:v>
                </c:pt>
                <c:pt idx="10">
                  <c:v>3</c:v>
                </c:pt>
                <c:pt idx="11">
                  <c:v>4</c:v>
                </c:pt>
                <c:pt idx="12">
                  <c:v>2024-1
(p)</c:v>
                </c:pt>
                <c:pt idx="13">
                  <c:v>2
(p)</c:v>
                </c:pt>
                <c:pt idx="14">
                  <c:v>3
(p)</c:v>
                </c:pt>
                <c:pt idx="15">
                  <c:v>4
(p)</c:v>
                </c:pt>
              </c:strCache>
            </c:strRef>
          </c:cat>
          <c:val>
            <c:numRef>
              <c:f>Sheet1!$C$2:$C$17</c:f>
              <c:numCache>
                <c:formatCode>0.0%</c:formatCode>
                <c:ptCount val="16"/>
                <c:pt idx="0">
                  <c:v>0.10889166143512519</c:v>
                </c:pt>
                <c:pt idx="1">
                  <c:v>0.11277922594462053</c:v>
                </c:pt>
                <c:pt idx="2">
                  <c:v>0.11663869202644794</c:v>
                </c:pt>
                <c:pt idx="3">
                  <c:v>0.11965987296729819</c:v>
                </c:pt>
                <c:pt idx="4">
                  <c:v>0.11538459716290439</c:v>
                </c:pt>
                <c:pt idx="5">
                  <c:v>0.15753279666819098</c:v>
                </c:pt>
                <c:pt idx="6">
                  <c:v>0.17340669003925546</c:v>
                </c:pt>
                <c:pt idx="7">
                  <c:v>0.15751729970073725</c:v>
                </c:pt>
                <c:pt idx="8">
                  <c:v>0.13360877907698776</c:v>
                </c:pt>
                <c:pt idx="9">
                  <c:v>9.2608622419304565E-2</c:v>
                </c:pt>
                <c:pt idx="10">
                  <c:v>5.4353415564620366E-2</c:v>
                </c:pt>
                <c:pt idx="11">
                  <c:v>2.2328518709149092E-2</c:v>
                </c:pt>
                <c:pt idx="12">
                  <c:v>-1.1877383711460743E-2</c:v>
                </c:pt>
                <c:pt idx="13">
                  <c:v>-6.2929777864341951E-2</c:v>
                </c:pt>
                <c:pt idx="14">
                  <c:v>-7.7546862746133871E-2</c:v>
                </c:pt>
                <c:pt idx="15">
                  <c:v>-6.4580006155057879E-2</c:v>
                </c:pt>
              </c:numCache>
            </c:numRef>
          </c:val>
          <c:smooth val="1"/>
          <c:extLst>
            <c:ext xmlns:c16="http://schemas.microsoft.com/office/drawing/2014/chart" uri="{C3380CC4-5D6E-409C-BE32-E72D297353CC}">
              <c16:uniqueId val="{00000001-A13C-4E5E-B5F3-031966C02762}"/>
            </c:ext>
          </c:extLst>
        </c:ser>
        <c:ser>
          <c:idx val="2"/>
          <c:order val="2"/>
          <c:tx>
            <c:strRef>
              <c:f>Sheet1!$D$1</c:f>
              <c:strCache>
                <c:ptCount val="1"/>
                <c:pt idx="0">
                  <c:v>LIRA Projections</c:v>
                </c:pt>
              </c:strCache>
            </c:strRef>
          </c:tx>
          <c:spPr>
            <a:ln w="38100">
              <a:solidFill>
                <a:srgbClr val="C14D00"/>
              </a:solidFill>
            </a:ln>
          </c:spPr>
          <c:marker>
            <c:symbol val="triangle"/>
            <c:size val="8"/>
            <c:spPr>
              <a:solidFill>
                <a:srgbClr val="C14D00"/>
              </a:solidFill>
              <a:ln>
                <a:solidFill>
                  <a:srgbClr val="C14D00"/>
                </a:solidFill>
              </a:ln>
            </c:spPr>
          </c:marker>
          <c:dPt>
            <c:idx val="0"/>
            <c:marker>
              <c:symbol val="none"/>
            </c:marker>
            <c:bubble3D val="0"/>
            <c:extLst>
              <c:ext xmlns:c16="http://schemas.microsoft.com/office/drawing/2014/chart" uri="{C3380CC4-5D6E-409C-BE32-E72D297353CC}">
                <c16:uniqueId val="{0000001F-0A6C-450F-B0F6-A70C5E2483FC}"/>
              </c:ext>
            </c:extLst>
          </c:dPt>
          <c:dPt>
            <c:idx val="1"/>
            <c:marker>
              <c:symbol val="none"/>
            </c:marker>
            <c:bubble3D val="0"/>
            <c:extLst>
              <c:ext xmlns:c16="http://schemas.microsoft.com/office/drawing/2014/chart" uri="{C3380CC4-5D6E-409C-BE32-E72D297353CC}">
                <c16:uniqueId val="{00000020-0A6C-450F-B0F6-A70C5E2483FC}"/>
              </c:ext>
            </c:extLst>
          </c:dPt>
          <c:dPt>
            <c:idx val="2"/>
            <c:marker>
              <c:symbol val="none"/>
            </c:marker>
            <c:bubble3D val="0"/>
            <c:extLst>
              <c:ext xmlns:c16="http://schemas.microsoft.com/office/drawing/2014/chart" uri="{C3380CC4-5D6E-409C-BE32-E72D297353CC}">
                <c16:uniqueId val="{00000021-0A6C-450F-B0F6-A70C5E2483FC}"/>
              </c:ext>
            </c:extLst>
          </c:dPt>
          <c:dPt>
            <c:idx val="3"/>
            <c:marker>
              <c:symbol val="none"/>
            </c:marker>
            <c:bubble3D val="0"/>
            <c:extLst>
              <c:ext xmlns:c16="http://schemas.microsoft.com/office/drawing/2014/chart" uri="{C3380CC4-5D6E-409C-BE32-E72D297353CC}">
                <c16:uniqueId val="{0000000F-4D4C-44EB-9950-4B9ACCC7825C}"/>
              </c:ext>
            </c:extLst>
          </c:dPt>
          <c:dPt>
            <c:idx val="4"/>
            <c:marker>
              <c:symbol val="none"/>
            </c:marker>
            <c:bubble3D val="0"/>
            <c:extLst>
              <c:ext xmlns:c16="http://schemas.microsoft.com/office/drawing/2014/chart" uri="{C3380CC4-5D6E-409C-BE32-E72D297353CC}">
                <c16:uniqueId val="{0000000E-4D4C-44EB-9950-4B9ACCC7825C}"/>
              </c:ext>
            </c:extLst>
          </c:dPt>
          <c:dPt>
            <c:idx val="5"/>
            <c:marker>
              <c:symbol val="none"/>
            </c:marker>
            <c:bubble3D val="0"/>
            <c:extLst>
              <c:ext xmlns:c16="http://schemas.microsoft.com/office/drawing/2014/chart" uri="{C3380CC4-5D6E-409C-BE32-E72D297353CC}">
                <c16:uniqueId val="{0000000D-4D4C-44EB-9950-4B9ACCC7825C}"/>
              </c:ext>
            </c:extLst>
          </c:dPt>
          <c:dPt>
            <c:idx val="6"/>
            <c:marker>
              <c:symbol val="none"/>
            </c:marker>
            <c:bubble3D val="0"/>
            <c:extLst>
              <c:ext xmlns:c16="http://schemas.microsoft.com/office/drawing/2014/chart" uri="{C3380CC4-5D6E-409C-BE32-E72D297353CC}">
                <c16:uniqueId val="{0000000C-4D4C-44EB-9950-4B9ACCC7825C}"/>
              </c:ext>
            </c:extLst>
          </c:dPt>
          <c:dPt>
            <c:idx val="7"/>
            <c:marker>
              <c:symbol val="none"/>
            </c:marker>
            <c:bubble3D val="0"/>
            <c:extLst>
              <c:ext xmlns:c16="http://schemas.microsoft.com/office/drawing/2014/chart" uri="{C3380CC4-5D6E-409C-BE32-E72D297353CC}">
                <c16:uniqueId val="{0000001C-075B-42D8-9ED3-77073C72430E}"/>
              </c:ext>
            </c:extLst>
          </c:dPt>
          <c:dPt>
            <c:idx val="8"/>
            <c:marker>
              <c:symbol val="none"/>
            </c:marker>
            <c:bubble3D val="0"/>
            <c:extLst>
              <c:ext xmlns:c16="http://schemas.microsoft.com/office/drawing/2014/chart" uri="{C3380CC4-5D6E-409C-BE32-E72D297353CC}">
                <c16:uniqueId val="{0000001F-5D3C-4489-B47A-ECA4336326E9}"/>
              </c:ext>
            </c:extLst>
          </c:dPt>
          <c:dPt>
            <c:idx val="9"/>
            <c:marker>
              <c:symbol val="none"/>
            </c:marker>
            <c:bubble3D val="0"/>
            <c:extLst>
              <c:ext xmlns:c16="http://schemas.microsoft.com/office/drawing/2014/chart" uri="{C3380CC4-5D6E-409C-BE32-E72D297353CC}">
                <c16:uniqueId val="{00000021-336D-44EB-AFDA-C74D61021C52}"/>
              </c:ext>
            </c:extLst>
          </c:dPt>
          <c:dPt>
            <c:idx val="10"/>
            <c:marker>
              <c:symbol val="none"/>
            </c:marker>
            <c:bubble3D val="0"/>
            <c:extLst>
              <c:ext xmlns:c16="http://schemas.microsoft.com/office/drawing/2014/chart" uri="{C3380CC4-5D6E-409C-BE32-E72D297353CC}">
                <c16:uniqueId val="{00000022-C35E-46E1-844E-4DD3FFCAB77A}"/>
              </c:ext>
            </c:extLst>
          </c:dPt>
          <c:dPt>
            <c:idx val="11"/>
            <c:marker>
              <c:symbol val="none"/>
            </c:marker>
            <c:bubble3D val="0"/>
            <c:extLst>
              <c:ext xmlns:c16="http://schemas.microsoft.com/office/drawing/2014/chart" uri="{C3380CC4-5D6E-409C-BE32-E72D297353CC}">
                <c16:uniqueId val="{00000026-C35E-46E1-844E-4DD3FFCAB77A}"/>
              </c:ext>
            </c:extLst>
          </c:dPt>
          <c:dLbls>
            <c:dLbl>
              <c:idx val="0"/>
              <c:delete val="1"/>
              <c:extLst>
                <c:ext xmlns:c15="http://schemas.microsoft.com/office/drawing/2012/chart" uri="{CE6537A1-D6FC-4f65-9D91-7224C49458BB}"/>
                <c:ext xmlns:c16="http://schemas.microsoft.com/office/drawing/2014/chart" uri="{C3380CC4-5D6E-409C-BE32-E72D297353CC}">
                  <c16:uniqueId val="{0000001F-0A6C-450F-B0F6-A70C5E2483FC}"/>
                </c:ext>
              </c:extLst>
            </c:dLbl>
            <c:dLbl>
              <c:idx val="1"/>
              <c:delete val="1"/>
              <c:extLst>
                <c:ext xmlns:c15="http://schemas.microsoft.com/office/drawing/2012/chart" uri="{CE6537A1-D6FC-4f65-9D91-7224C49458BB}"/>
                <c:ext xmlns:c16="http://schemas.microsoft.com/office/drawing/2014/chart" uri="{C3380CC4-5D6E-409C-BE32-E72D297353CC}">
                  <c16:uniqueId val="{00000020-0A6C-450F-B0F6-A70C5E2483FC}"/>
                </c:ext>
              </c:extLst>
            </c:dLbl>
            <c:dLbl>
              <c:idx val="2"/>
              <c:delete val="1"/>
              <c:extLst>
                <c:ext xmlns:c15="http://schemas.microsoft.com/office/drawing/2012/chart" uri="{CE6537A1-D6FC-4f65-9D91-7224C49458BB}"/>
                <c:ext xmlns:c16="http://schemas.microsoft.com/office/drawing/2014/chart" uri="{C3380CC4-5D6E-409C-BE32-E72D297353CC}">
                  <c16:uniqueId val="{00000021-0A6C-450F-B0F6-A70C5E2483FC}"/>
                </c:ext>
              </c:extLst>
            </c:dLbl>
            <c:dLbl>
              <c:idx val="3"/>
              <c:delete val="1"/>
              <c:extLst>
                <c:ext xmlns:c15="http://schemas.microsoft.com/office/drawing/2012/chart" uri="{CE6537A1-D6FC-4f65-9D91-7224C49458BB}"/>
                <c:ext xmlns:c16="http://schemas.microsoft.com/office/drawing/2014/chart" uri="{C3380CC4-5D6E-409C-BE32-E72D297353CC}">
                  <c16:uniqueId val="{0000000F-4D4C-44EB-9950-4B9ACCC7825C}"/>
                </c:ext>
              </c:extLst>
            </c:dLbl>
            <c:dLbl>
              <c:idx val="4"/>
              <c:delete val="1"/>
              <c:extLst>
                <c:ext xmlns:c15="http://schemas.microsoft.com/office/drawing/2012/chart" uri="{CE6537A1-D6FC-4f65-9D91-7224C49458BB}"/>
                <c:ext xmlns:c16="http://schemas.microsoft.com/office/drawing/2014/chart" uri="{C3380CC4-5D6E-409C-BE32-E72D297353CC}">
                  <c16:uniqueId val="{0000000E-4D4C-44EB-9950-4B9ACCC7825C}"/>
                </c:ext>
              </c:extLst>
            </c:dLbl>
            <c:dLbl>
              <c:idx val="5"/>
              <c:delete val="1"/>
              <c:extLst>
                <c:ext xmlns:c15="http://schemas.microsoft.com/office/drawing/2012/chart" uri="{CE6537A1-D6FC-4f65-9D91-7224C49458BB}"/>
                <c:ext xmlns:c16="http://schemas.microsoft.com/office/drawing/2014/chart" uri="{C3380CC4-5D6E-409C-BE32-E72D297353CC}">
                  <c16:uniqueId val="{0000000D-4D4C-44EB-9950-4B9ACCC7825C}"/>
                </c:ext>
              </c:extLst>
            </c:dLbl>
            <c:dLbl>
              <c:idx val="6"/>
              <c:delete val="1"/>
              <c:extLst>
                <c:ext xmlns:c15="http://schemas.microsoft.com/office/drawing/2012/chart" uri="{CE6537A1-D6FC-4f65-9D91-7224C49458BB}"/>
                <c:ext xmlns:c16="http://schemas.microsoft.com/office/drawing/2014/chart" uri="{C3380CC4-5D6E-409C-BE32-E72D297353CC}">
                  <c16:uniqueId val="{0000000C-4D4C-44EB-9950-4B9ACCC7825C}"/>
                </c:ext>
              </c:extLst>
            </c:dLbl>
            <c:dLbl>
              <c:idx val="7"/>
              <c:delete val="1"/>
              <c:extLst>
                <c:ext xmlns:c15="http://schemas.microsoft.com/office/drawing/2012/chart" uri="{CE6537A1-D6FC-4f65-9D91-7224C49458BB}"/>
                <c:ext xmlns:c16="http://schemas.microsoft.com/office/drawing/2014/chart" uri="{C3380CC4-5D6E-409C-BE32-E72D297353CC}">
                  <c16:uniqueId val="{0000001C-075B-42D8-9ED3-77073C72430E}"/>
                </c:ext>
              </c:extLst>
            </c:dLbl>
            <c:dLbl>
              <c:idx val="8"/>
              <c:delete val="1"/>
              <c:extLst>
                <c:ext xmlns:c15="http://schemas.microsoft.com/office/drawing/2012/chart" uri="{CE6537A1-D6FC-4f65-9D91-7224C49458BB}"/>
                <c:ext xmlns:c16="http://schemas.microsoft.com/office/drawing/2014/chart" uri="{C3380CC4-5D6E-409C-BE32-E72D297353CC}">
                  <c16:uniqueId val="{0000001F-5D3C-4489-B47A-ECA4336326E9}"/>
                </c:ext>
              </c:extLst>
            </c:dLbl>
            <c:dLbl>
              <c:idx val="9"/>
              <c:delete val="1"/>
              <c:extLst>
                <c:ext xmlns:c15="http://schemas.microsoft.com/office/drawing/2012/chart" uri="{CE6537A1-D6FC-4f65-9D91-7224C49458BB}"/>
                <c:ext xmlns:c16="http://schemas.microsoft.com/office/drawing/2014/chart" uri="{C3380CC4-5D6E-409C-BE32-E72D297353CC}">
                  <c16:uniqueId val="{00000021-336D-44EB-AFDA-C74D61021C52}"/>
                </c:ext>
              </c:extLst>
            </c:dLbl>
            <c:dLbl>
              <c:idx val="10"/>
              <c:delete val="1"/>
              <c:extLst>
                <c:ext xmlns:c15="http://schemas.microsoft.com/office/drawing/2012/chart" uri="{CE6537A1-D6FC-4f65-9D91-7224C49458BB}"/>
                <c:ext xmlns:c16="http://schemas.microsoft.com/office/drawing/2014/chart" uri="{C3380CC4-5D6E-409C-BE32-E72D297353CC}">
                  <c16:uniqueId val="{00000022-C35E-46E1-844E-4DD3FFCAB77A}"/>
                </c:ext>
              </c:extLst>
            </c:dLbl>
            <c:dLbl>
              <c:idx val="11"/>
              <c:delete val="1"/>
              <c:extLst>
                <c:ext xmlns:c15="http://schemas.microsoft.com/office/drawing/2012/chart" uri="{CE6537A1-D6FC-4f65-9D91-7224C49458BB}"/>
                <c:ext xmlns:c16="http://schemas.microsoft.com/office/drawing/2014/chart" uri="{C3380CC4-5D6E-409C-BE32-E72D297353CC}">
                  <c16:uniqueId val="{00000026-C35E-46E1-844E-4DD3FFCAB77A}"/>
                </c:ext>
              </c:extLst>
            </c:dLbl>
            <c:dLbl>
              <c:idx val="12"/>
              <c:spPr>
                <a:solidFill>
                  <a:srgbClr val="FFFFFF">
                    <a:alpha val="75000"/>
                  </a:srgbClr>
                </a:solidFill>
                <a:ln>
                  <a:noFill/>
                </a:ln>
                <a:effectLst/>
              </c:spPr>
              <c:txPr>
                <a:bodyPr wrap="square" lIns="38100" tIns="19050" rIns="38100" bIns="19050" anchor="ctr" anchorCtr="0">
                  <a:spAutoFit/>
                </a:bodyPr>
                <a:lstStyle/>
                <a:p>
                  <a:pPr algn="ctr">
                    <a:defRPr lang="en-US" sz="1400" b="0" i="0" u="none" strike="noStrike" kern="1200" baseline="0">
                      <a:solidFill>
                        <a:schemeClr val="tx1">
                          <a:lumMod val="50000"/>
                        </a:schemeClr>
                      </a:solidFill>
                      <a:latin typeface="+mn-lt"/>
                      <a:ea typeface="+mn-ea"/>
                      <a:cs typeface="+mn-cs"/>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C35E-46E1-844E-4DD3FFCAB77A}"/>
                </c:ext>
              </c:extLst>
            </c:dLbl>
            <c:dLbl>
              <c:idx val="13"/>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A-59BE-4A54-B6C3-A6A83A083B67}"/>
                </c:ext>
              </c:extLst>
            </c:dLbl>
            <c:dLbl>
              <c:idx val="14"/>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59BE-4A54-B6C3-A6A83A083B67}"/>
                </c:ext>
              </c:extLst>
            </c:dLbl>
            <c:dLbl>
              <c:idx val="15"/>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59BE-4A54-B6C3-A6A83A083B67}"/>
                </c:ext>
              </c:extLst>
            </c:dLbl>
            <c:spPr>
              <a:no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Sheet1!$A$2:$A$17</c:f>
              <c:strCache>
                <c:ptCount val="16"/>
                <c:pt idx="0">
                  <c:v>2021-1</c:v>
                </c:pt>
                <c:pt idx="1">
                  <c:v>2</c:v>
                </c:pt>
                <c:pt idx="2">
                  <c:v>3</c:v>
                </c:pt>
                <c:pt idx="3">
                  <c:v>4</c:v>
                </c:pt>
                <c:pt idx="4">
                  <c:v>2022-1</c:v>
                </c:pt>
                <c:pt idx="5">
                  <c:v>2</c:v>
                </c:pt>
                <c:pt idx="6">
                  <c:v>3</c:v>
                </c:pt>
                <c:pt idx="7">
                  <c:v>4</c:v>
                </c:pt>
                <c:pt idx="8">
                  <c:v>2023-1</c:v>
                </c:pt>
                <c:pt idx="9">
                  <c:v>2</c:v>
                </c:pt>
                <c:pt idx="10">
                  <c:v>3</c:v>
                </c:pt>
                <c:pt idx="11">
                  <c:v>4</c:v>
                </c:pt>
                <c:pt idx="12">
                  <c:v>2024-1
(p)</c:v>
                </c:pt>
                <c:pt idx="13">
                  <c:v>2
(p)</c:v>
                </c:pt>
                <c:pt idx="14">
                  <c:v>3
(p)</c:v>
                </c:pt>
                <c:pt idx="15">
                  <c:v>4
(p)</c:v>
                </c:pt>
              </c:strCache>
            </c:strRef>
          </c:cat>
          <c:val>
            <c:numRef>
              <c:f>Sheet1!$D$2:$D$17</c:f>
              <c:numCache>
                <c:formatCode>0.0%</c:formatCode>
                <c:ptCount val="16"/>
                <c:pt idx="0">
                  <c:v>0.10889166143512519</c:v>
                </c:pt>
                <c:pt idx="1">
                  <c:v>0.11277922594462053</c:v>
                </c:pt>
                <c:pt idx="2">
                  <c:v>0.11663869202644794</c:v>
                </c:pt>
                <c:pt idx="3">
                  <c:v>0.11965987296729819</c:v>
                </c:pt>
                <c:pt idx="4">
                  <c:v>0.11538459716290439</c:v>
                </c:pt>
                <c:pt idx="5">
                  <c:v>0.15753279666819098</c:v>
                </c:pt>
                <c:pt idx="6">
                  <c:v>0.17340669003925546</c:v>
                </c:pt>
                <c:pt idx="7">
                  <c:v>0.15751729970073725</c:v>
                </c:pt>
                <c:pt idx="8">
                  <c:v>0.13360877907698776</c:v>
                </c:pt>
                <c:pt idx="9">
                  <c:v>9.2608622419304565E-2</c:v>
                </c:pt>
                <c:pt idx="10">
                  <c:v>5.4353415564620366E-2</c:v>
                </c:pt>
                <c:pt idx="11">
                  <c:v>2.2328518709149092E-2</c:v>
                </c:pt>
                <c:pt idx="12">
                  <c:v>-1.1877383711460743E-2</c:v>
                </c:pt>
                <c:pt idx="13">
                  <c:v>-6.2929777864341951E-2</c:v>
                </c:pt>
                <c:pt idx="14">
                  <c:v>-7.7546862746133871E-2</c:v>
                </c:pt>
                <c:pt idx="15">
                  <c:v>-6.4580006155057879E-2</c:v>
                </c:pt>
              </c:numCache>
            </c:numRef>
          </c:val>
          <c:smooth val="1"/>
          <c:extLst>
            <c:ext xmlns:c16="http://schemas.microsoft.com/office/drawing/2014/chart" uri="{C3380CC4-5D6E-409C-BE32-E72D297353CC}">
              <c16:uniqueId val="{00000000-780F-4FE3-AFF6-52DB6F4D6D9C}"/>
            </c:ext>
          </c:extLst>
        </c:ser>
        <c:dLbls>
          <c:showLegendKey val="0"/>
          <c:showVal val="0"/>
          <c:showCatName val="0"/>
          <c:showSerName val="0"/>
          <c:showPercent val="0"/>
          <c:showBubbleSize val="0"/>
        </c:dLbls>
        <c:marker val="1"/>
        <c:smooth val="0"/>
        <c:axId val="-2059034896"/>
        <c:axId val="-2058996624"/>
      </c:lineChart>
      <c:catAx>
        <c:axId val="-2059001504"/>
        <c:scaling>
          <c:orientation val="minMax"/>
        </c:scaling>
        <c:delete val="0"/>
        <c:axPos val="b"/>
        <c:numFmt formatCode="General" sourceLinked="0"/>
        <c:majorTickMark val="out"/>
        <c:minorTickMark val="none"/>
        <c:tickLblPos val="low"/>
        <c:spPr>
          <a:ln>
            <a:solidFill>
              <a:schemeClr val="bg1">
                <a:lumMod val="65000"/>
              </a:schemeClr>
            </a:solidFill>
          </a:ln>
        </c:spPr>
        <c:txPr>
          <a:bodyPr/>
          <a:lstStyle/>
          <a:p>
            <a:pPr>
              <a:defRPr sz="1400" b="0" baseline="0">
                <a:solidFill>
                  <a:schemeClr val="tx1">
                    <a:lumMod val="50000"/>
                  </a:schemeClr>
                </a:solidFill>
              </a:defRPr>
            </a:pPr>
            <a:endParaRPr lang="en-US"/>
          </a:p>
        </c:txPr>
        <c:crossAx val="-2058999456"/>
        <c:crosses val="autoZero"/>
        <c:auto val="0"/>
        <c:lblAlgn val="ctr"/>
        <c:lblOffset val="100"/>
        <c:noMultiLvlLbl val="0"/>
      </c:catAx>
      <c:valAx>
        <c:axId val="-2058999456"/>
        <c:scaling>
          <c:orientation val="minMax"/>
          <c:max val="550"/>
          <c:min val="200"/>
        </c:scaling>
        <c:delete val="0"/>
        <c:axPos val="l"/>
        <c:numFmt formatCode="&quot;$&quot;#,##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01504"/>
        <c:crosses val="autoZero"/>
        <c:crossBetween val="between"/>
        <c:majorUnit val="50"/>
        <c:minorUnit val="50"/>
      </c:valAx>
      <c:valAx>
        <c:axId val="-2058996624"/>
        <c:scaling>
          <c:orientation val="minMax"/>
          <c:max val="0.2"/>
          <c:min val="-0.15000000000000002"/>
        </c:scaling>
        <c:delete val="0"/>
        <c:axPos val="r"/>
        <c:numFmt formatCode="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34896"/>
        <c:crosses val="max"/>
        <c:crossBetween val="between"/>
      </c:valAx>
      <c:catAx>
        <c:axId val="-2059034896"/>
        <c:scaling>
          <c:orientation val="minMax"/>
        </c:scaling>
        <c:delete val="1"/>
        <c:axPos val="b"/>
        <c:numFmt formatCode="General" sourceLinked="1"/>
        <c:majorTickMark val="out"/>
        <c:minorTickMark val="none"/>
        <c:tickLblPos val="nextTo"/>
        <c:crossAx val="-2058996624"/>
        <c:crosses val="autoZero"/>
        <c:auto val="1"/>
        <c:lblAlgn val="ctr"/>
        <c:lblOffset val="100"/>
        <c:noMultiLvlLbl val="0"/>
      </c:catAx>
    </c:plotArea>
    <c:legend>
      <c:legendPos val="b"/>
      <c:legendEntry>
        <c:idx val="0"/>
        <c:delete val="1"/>
      </c:legendEntry>
      <c:layout>
        <c:manualLayout>
          <c:xMode val="edge"/>
          <c:yMode val="edge"/>
          <c:x val="2.1221412654189573E-2"/>
          <c:y val="0.94174611055758717"/>
          <c:w val="0.43621018413049728"/>
          <c:h val="5.5445141862520635E-2"/>
        </c:manualLayout>
      </c:layout>
      <c:overlay val="0"/>
      <c:txPr>
        <a:bodyPr/>
        <a:lstStyle/>
        <a:p>
          <a:pPr>
            <a:defRPr sz="1400">
              <a:solidFill>
                <a:schemeClr val="tx1">
                  <a:lumMod val="50000"/>
                </a:schemeClr>
              </a:solidFill>
            </a:defRPr>
          </a:pPr>
          <a:endParaRPr lang="en-US"/>
        </a:p>
      </c:txPr>
    </c:legend>
    <c:plotVisOnly val="1"/>
    <c:dispBlanksAs val="gap"/>
    <c:showDLblsOverMax val="0"/>
  </c:chart>
  <c:txPr>
    <a:bodyPr/>
    <a:lstStyle/>
    <a:p>
      <a:pPr>
        <a:defRPr sz="1800"/>
      </a:pPr>
      <a:endParaRPr lang="en-US"/>
    </a:p>
  </c:txPr>
  <c:externalData r:id="rId2">
    <c:autoUpdate val="0"/>
  </c:externalData>
  <c:userShapes r:id="rId3"/>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600">
                <a:solidFill>
                  <a:schemeClr val="tx1">
                    <a:lumMod val="50000"/>
                  </a:schemeClr>
                </a:solidFill>
              </a:defRPr>
            </a:pPr>
            <a:r>
              <a:rPr lang="en-US" sz="1600" b="1" i="0" baseline="0">
                <a:effectLst/>
              </a:rPr>
              <a:t>Homeowner Improvements &amp; Repairs</a:t>
            </a:r>
            <a:endParaRPr lang="en-US" sz="1600" b="1">
              <a:effectLst/>
            </a:endParaRPr>
          </a:p>
          <a:p>
            <a:pPr algn="l">
              <a:defRPr sz="1600">
                <a:solidFill>
                  <a:schemeClr val="tx1">
                    <a:lumMod val="50000"/>
                  </a:schemeClr>
                </a:solidFill>
              </a:defRPr>
            </a:pPr>
            <a:r>
              <a:rPr lang="en-US" sz="1600" b="1" i="0" baseline="0">
                <a:effectLst/>
              </a:rPr>
              <a:t>Four-Quarter Moving Totals</a:t>
            </a:r>
            <a:endParaRPr lang="en-US" sz="1600" b="1">
              <a:effectLst/>
            </a:endParaRPr>
          </a:p>
          <a:p>
            <a:pPr algn="l">
              <a:defRPr sz="1600">
                <a:solidFill>
                  <a:schemeClr val="tx1">
                    <a:lumMod val="50000"/>
                  </a:schemeClr>
                </a:solidFill>
              </a:defRPr>
            </a:pPr>
            <a:r>
              <a:rPr lang="en-US" sz="1600" b="1" i="0" baseline="0">
                <a:effectLst/>
              </a:rPr>
              <a:t>Billions</a:t>
            </a:r>
            <a:endParaRPr lang="en-US" sz="1600" b="1"/>
          </a:p>
        </c:rich>
      </c:tx>
      <c:layout>
        <c:manualLayout>
          <c:xMode val="edge"/>
          <c:yMode val="edge"/>
          <c:x val="7.4608406587112382E-3"/>
          <c:y val="1.6825177354371133E-2"/>
        </c:manualLayout>
      </c:layout>
      <c:overlay val="0"/>
    </c:title>
    <c:autoTitleDeleted val="0"/>
    <c:plotArea>
      <c:layout>
        <c:manualLayout>
          <c:layoutTarget val="inner"/>
          <c:xMode val="edge"/>
          <c:yMode val="edge"/>
          <c:x val="5.9395367234324918E-2"/>
          <c:y val="0.2328669425957029"/>
          <c:w val="0.87716786156602777"/>
          <c:h val="0.56106195845400819"/>
        </c:manualLayout>
      </c:layout>
      <c:barChart>
        <c:barDir val="col"/>
        <c:grouping val="clustered"/>
        <c:varyColors val="0"/>
        <c:ser>
          <c:idx val="0"/>
          <c:order val="0"/>
          <c:tx>
            <c:strRef>
              <c:f>Sheet1!$B$1</c:f>
              <c:strCache>
                <c:ptCount val="1"/>
                <c:pt idx="0">
                  <c:v>JCHS1</c:v>
                </c:pt>
              </c:strCache>
            </c:strRef>
          </c:tx>
          <c:spPr>
            <a:solidFill>
              <a:schemeClr val="accent3"/>
            </a:solidFill>
          </c:spPr>
          <c:invertIfNegative val="0"/>
          <c:dPt>
            <c:idx val="7"/>
            <c:invertIfNegative val="0"/>
            <c:bubble3D val="0"/>
            <c:spPr>
              <a:solidFill>
                <a:srgbClr val="508DA6"/>
              </a:solidFill>
            </c:spPr>
            <c:extLst>
              <c:ext xmlns:c16="http://schemas.microsoft.com/office/drawing/2014/chart" uri="{C3380CC4-5D6E-409C-BE32-E72D297353CC}">
                <c16:uniqueId val="{00000007-4396-4640-A0FD-6851015F7692}"/>
              </c:ext>
            </c:extLst>
          </c:dPt>
          <c:dPt>
            <c:idx val="8"/>
            <c:invertIfNegative val="0"/>
            <c:bubble3D val="0"/>
            <c:spPr>
              <a:solidFill>
                <a:srgbClr val="508DA6"/>
              </a:solidFill>
            </c:spPr>
            <c:extLst>
              <c:ext xmlns:c16="http://schemas.microsoft.com/office/drawing/2014/chart" uri="{C3380CC4-5D6E-409C-BE32-E72D297353CC}">
                <c16:uniqueId val="{00000009-4396-4640-A0FD-6851015F7692}"/>
              </c:ext>
            </c:extLst>
          </c:dPt>
          <c:dPt>
            <c:idx val="9"/>
            <c:invertIfNegative val="0"/>
            <c:bubble3D val="0"/>
            <c:spPr>
              <a:solidFill>
                <a:srgbClr val="508DA6"/>
              </a:solidFill>
            </c:spPr>
            <c:extLst>
              <c:ext xmlns:c16="http://schemas.microsoft.com/office/drawing/2014/chart" uri="{C3380CC4-5D6E-409C-BE32-E72D297353CC}">
                <c16:uniqueId val="{00000006-4D4C-44EB-9950-4B9ACCC7825C}"/>
              </c:ext>
            </c:extLst>
          </c:dPt>
          <c:dPt>
            <c:idx val="10"/>
            <c:invertIfNegative val="0"/>
            <c:bubble3D val="0"/>
            <c:spPr>
              <a:solidFill>
                <a:srgbClr val="508DA6"/>
              </a:solidFill>
            </c:spPr>
            <c:extLst>
              <c:ext xmlns:c16="http://schemas.microsoft.com/office/drawing/2014/chart" uri="{C3380CC4-5D6E-409C-BE32-E72D297353CC}">
                <c16:uniqueId val="{00000007-4D4C-44EB-9950-4B9ACCC7825C}"/>
              </c:ext>
            </c:extLst>
          </c:dPt>
          <c:dPt>
            <c:idx val="11"/>
            <c:invertIfNegative val="0"/>
            <c:bubble3D val="0"/>
            <c:spPr>
              <a:solidFill>
                <a:srgbClr val="508DA6"/>
              </a:solidFill>
            </c:spPr>
            <c:extLst>
              <c:ext xmlns:c16="http://schemas.microsoft.com/office/drawing/2014/chart" uri="{C3380CC4-5D6E-409C-BE32-E72D297353CC}">
                <c16:uniqueId val="{0000000D-075B-42D8-9ED3-77073C72430E}"/>
              </c:ext>
            </c:extLst>
          </c:dPt>
          <c:dPt>
            <c:idx val="12"/>
            <c:invertIfNegative val="0"/>
            <c:bubble3D val="0"/>
            <c:spPr>
              <a:solidFill>
                <a:srgbClr val="508DA6">
                  <a:lumMod val="60000"/>
                  <a:lumOff val="40000"/>
                </a:srgbClr>
              </a:solidFill>
            </c:spPr>
            <c:extLst>
              <c:ext xmlns:c16="http://schemas.microsoft.com/office/drawing/2014/chart" uri="{C3380CC4-5D6E-409C-BE32-E72D297353CC}">
                <c16:uniqueId val="{0000001E-5D3C-4489-B47A-ECA4336326E9}"/>
              </c:ext>
            </c:extLst>
          </c:dPt>
          <c:dPt>
            <c:idx val="13"/>
            <c:invertIfNegative val="0"/>
            <c:bubble3D val="0"/>
            <c:spPr>
              <a:solidFill>
                <a:srgbClr val="508DA6">
                  <a:lumMod val="60000"/>
                  <a:lumOff val="40000"/>
                </a:srgbClr>
              </a:solidFill>
            </c:spPr>
            <c:extLst>
              <c:ext xmlns:c16="http://schemas.microsoft.com/office/drawing/2014/chart" uri="{C3380CC4-5D6E-409C-BE32-E72D297353CC}">
                <c16:uniqueId val="{0000000F-336D-44EB-AFDA-C74D61021C52}"/>
              </c:ext>
            </c:extLst>
          </c:dPt>
          <c:dPt>
            <c:idx val="14"/>
            <c:invertIfNegative val="0"/>
            <c:bubble3D val="0"/>
            <c:spPr>
              <a:solidFill>
                <a:srgbClr val="508DA6">
                  <a:lumMod val="60000"/>
                  <a:lumOff val="40000"/>
                </a:srgbClr>
              </a:solidFill>
            </c:spPr>
            <c:extLst>
              <c:ext xmlns:c16="http://schemas.microsoft.com/office/drawing/2014/chart" uri="{C3380CC4-5D6E-409C-BE32-E72D297353CC}">
                <c16:uniqueId val="{0000000F-C35E-46E1-844E-4DD3FFCAB77A}"/>
              </c:ext>
            </c:extLst>
          </c:dPt>
          <c:dPt>
            <c:idx val="15"/>
            <c:invertIfNegative val="0"/>
            <c:bubble3D val="0"/>
            <c:spPr>
              <a:solidFill>
                <a:srgbClr val="508DA6">
                  <a:lumMod val="60000"/>
                  <a:lumOff val="40000"/>
                </a:srgbClr>
              </a:solidFill>
            </c:spPr>
            <c:extLst>
              <c:ext xmlns:c16="http://schemas.microsoft.com/office/drawing/2014/chart" uri="{C3380CC4-5D6E-409C-BE32-E72D297353CC}">
                <c16:uniqueId val="{00000025-C35E-46E1-844E-4DD3FFCAB77A}"/>
              </c:ext>
            </c:extLst>
          </c:dPt>
          <c:dLbls>
            <c:numFmt formatCode="#,##0" sourceLinked="0"/>
            <c:spPr>
              <a:noFill/>
              <a:ln>
                <a:noFill/>
              </a:ln>
              <a:effectLst/>
            </c:spPr>
            <c:txPr>
              <a:bodyPr/>
              <a:lstStyle/>
              <a:p>
                <a:pPr>
                  <a:defRPr sz="1400" b="0">
                    <a:solidFill>
                      <a:schemeClr val="tx1">
                        <a:lumMod val="50000"/>
                      </a:schemeClr>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c:v>
                </c:pt>
                <c:pt idx="1">
                  <c:v>3</c:v>
                </c:pt>
                <c:pt idx="2">
                  <c:v>4</c:v>
                </c:pt>
                <c:pt idx="3">
                  <c:v>2022-1</c:v>
                </c:pt>
                <c:pt idx="4">
                  <c:v>2</c:v>
                </c:pt>
                <c:pt idx="5">
                  <c:v>3</c:v>
                </c:pt>
                <c:pt idx="6">
                  <c:v>4</c:v>
                </c:pt>
                <c:pt idx="7">
                  <c:v>2023-1</c:v>
                </c:pt>
                <c:pt idx="8">
                  <c:v>2</c:v>
                </c:pt>
                <c:pt idx="9">
                  <c:v>3</c:v>
                </c:pt>
                <c:pt idx="10">
                  <c:v>4</c:v>
                </c:pt>
                <c:pt idx="11">
                  <c:v>2024-1</c:v>
                </c:pt>
                <c:pt idx="12">
                  <c:v>2
(p)</c:v>
                </c:pt>
                <c:pt idx="13">
                  <c:v>3
(p)</c:v>
                </c:pt>
                <c:pt idx="14">
                  <c:v>4
(p)</c:v>
                </c:pt>
                <c:pt idx="15">
                  <c:v>2025-1
(p)</c:v>
                </c:pt>
              </c:strCache>
            </c:strRef>
          </c:cat>
          <c:val>
            <c:numRef>
              <c:f>Sheet1!$B$2:$B$17</c:f>
              <c:numCache>
                <c:formatCode>"$"#,##0.0</c:formatCode>
                <c:ptCount val="16"/>
                <c:pt idx="0">
                  <c:v>383.17176960809172</c:v>
                </c:pt>
                <c:pt idx="1">
                  <c:v>395.77984407433939</c:v>
                </c:pt>
                <c:pt idx="2">
                  <c:v>406.14604273814462</c:v>
                </c:pt>
                <c:pt idx="3">
                  <c:v>413.96254775454878</c:v>
                </c:pt>
                <c:pt idx="4">
                  <c:v>443.47926912905911</c:v>
                </c:pt>
                <c:pt idx="5">
                  <c:v>464.36099530088643</c:v>
                </c:pt>
                <c:pt idx="6">
                  <c:v>470.00654980965703</c:v>
                </c:pt>
                <c:pt idx="7">
                  <c:v>468.53249820816393</c:v>
                </c:pt>
                <c:pt idx="8">
                  <c:v>483.9547040747949</c:v>
                </c:pt>
                <c:pt idx="9">
                  <c:v>489.10483775397694</c:v>
                </c:pt>
                <c:pt idx="10">
                  <c:v>481.0211516117559</c:v>
                </c:pt>
                <c:pt idx="11">
                  <c:v>463.03131378332478</c:v>
                </c:pt>
                <c:pt idx="12">
                  <c:v>467.57659914698462</c:v>
                </c:pt>
                <c:pt idx="13">
                  <c:v>452.77772999207554</c:v>
                </c:pt>
                <c:pt idx="14">
                  <c:v>449.14276376178725</c:v>
                </c:pt>
                <c:pt idx="15">
                  <c:v>451.11974895873834</c:v>
                </c:pt>
              </c:numCache>
            </c:numRef>
          </c:val>
          <c:extLst>
            <c:ext xmlns:c16="http://schemas.microsoft.com/office/drawing/2014/chart" uri="{C3380CC4-5D6E-409C-BE32-E72D297353CC}">
              <c16:uniqueId val="{00000000-A13C-4E5E-B5F3-031966C02762}"/>
            </c:ext>
          </c:extLst>
        </c:ser>
        <c:dLbls>
          <c:showLegendKey val="0"/>
          <c:showVal val="0"/>
          <c:showCatName val="0"/>
          <c:showSerName val="0"/>
          <c:showPercent val="0"/>
          <c:showBubbleSize val="0"/>
        </c:dLbls>
        <c:gapWidth val="100"/>
        <c:axId val="-2059001504"/>
        <c:axId val="-2058999456"/>
      </c:barChart>
      <c:lineChart>
        <c:grouping val="standard"/>
        <c:varyColors val="0"/>
        <c:ser>
          <c:idx val="1"/>
          <c:order val="1"/>
          <c:tx>
            <c:strRef>
              <c:f>Sheet1!$C$1</c:f>
              <c:strCache>
                <c:ptCount val="1"/>
                <c:pt idx="0">
                  <c:v>Historical Estimates</c:v>
                </c:pt>
              </c:strCache>
            </c:strRef>
          </c:tx>
          <c:spPr>
            <a:ln w="38100"/>
          </c:spPr>
          <c:marker>
            <c:symbol val="circle"/>
            <c:size val="9"/>
          </c:marker>
          <c:dPt>
            <c:idx val="7"/>
            <c:bubble3D val="0"/>
            <c:extLst>
              <c:ext xmlns:c16="http://schemas.microsoft.com/office/drawing/2014/chart" uri="{C3380CC4-5D6E-409C-BE32-E72D297353CC}">
                <c16:uniqueId val="{00000011-4396-4640-A0FD-6851015F7692}"/>
              </c:ext>
            </c:extLst>
          </c:dPt>
          <c:dPt>
            <c:idx val="8"/>
            <c:bubble3D val="0"/>
            <c:extLst>
              <c:ext xmlns:c16="http://schemas.microsoft.com/office/drawing/2014/chart" uri="{C3380CC4-5D6E-409C-BE32-E72D297353CC}">
                <c16:uniqueId val="{00000012-4396-4640-A0FD-6851015F7692}"/>
              </c:ext>
            </c:extLst>
          </c:dPt>
          <c:dPt>
            <c:idx val="9"/>
            <c:bubble3D val="0"/>
            <c:extLst>
              <c:ext xmlns:c16="http://schemas.microsoft.com/office/drawing/2014/chart" uri="{C3380CC4-5D6E-409C-BE32-E72D297353CC}">
                <c16:uniqueId val="{00000013-4D4C-44EB-9950-4B9ACCC7825C}"/>
              </c:ext>
            </c:extLst>
          </c:dPt>
          <c:dPt>
            <c:idx val="10"/>
            <c:bubble3D val="0"/>
            <c:extLst>
              <c:ext xmlns:c16="http://schemas.microsoft.com/office/drawing/2014/chart" uri="{C3380CC4-5D6E-409C-BE32-E72D297353CC}">
                <c16:uniqueId val="{00000014-4D4C-44EB-9950-4B9ACCC7825C}"/>
              </c:ext>
            </c:extLst>
          </c:dPt>
          <c:dPt>
            <c:idx val="11"/>
            <c:bubble3D val="0"/>
            <c:extLst>
              <c:ext xmlns:c16="http://schemas.microsoft.com/office/drawing/2014/chart" uri="{C3380CC4-5D6E-409C-BE32-E72D297353CC}">
                <c16:uniqueId val="{00000014-075B-42D8-9ED3-77073C72430E}"/>
              </c:ext>
            </c:extLst>
          </c:dPt>
          <c:dPt>
            <c:idx val="12"/>
            <c:marker>
              <c:symbol val="none"/>
            </c:marker>
            <c:bubble3D val="0"/>
            <c:extLst>
              <c:ext xmlns:c16="http://schemas.microsoft.com/office/drawing/2014/chart" uri="{C3380CC4-5D6E-409C-BE32-E72D297353CC}">
                <c16:uniqueId val="{00000020-5D3C-4489-B47A-ECA4336326E9}"/>
              </c:ext>
            </c:extLst>
          </c:dPt>
          <c:dPt>
            <c:idx val="13"/>
            <c:marker>
              <c:symbol val="none"/>
            </c:marker>
            <c:bubble3D val="0"/>
            <c:extLst>
              <c:ext xmlns:c16="http://schemas.microsoft.com/office/drawing/2014/chart" uri="{C3380CC4-5D6E-409C-BE32-E72D297353CC}">
                <c16:uniqueId val="{00000017-336D-44EB-AFDA-C74D61021C52}"/>
              </c:ext>
            </c:extLst>
          </c:dPt>
          <c:dPt>
            <c:idx val="14"/>
            <c:marker>
              <c:symbol val="none"/>
            </c:marker>
            <c:bubble3D val="0"/>
            <c:extLst>
              <c:ext xmlns:c16="http://schemas.microsoft.com/office/drawing/2014/chart" uri="{C3380CC4-5D6E-409C-BE32-E72D297353CC}">
                <c16:uniqueId val="{00000017-C35E-46E1-844E-4DD3FFCAB77A}"/>
              </c:ext>
            </c:extLst>
          </c:dPt>
          <c:dPt>
            <c:idx val="15"/>
            <c:marker>
              <c:symbol val="none"/>
            </c:marker>
            <c:bubble3D val="0"/>
            <c:extLst>
              <c:ext xmlns:c16="http://schemas.microsoft.com/office/drawing/2014/chart" uri="{C3380CC4-5D6E-409C-BE32-E72D297353CC}">
                <c16:uniqueId val="{00000027-C35E-46E1-844E-4DD3FFCAB77A}"/>
              </c:ext>
            </c:extLst>
          </c:dPt>
          <c:dLbls>
            <c:dLbl>
              <c:idx val="8"/>
              <c:numFmt formatCode="0.0%" sourceLinked="0"/>
              <c:spPr>
                <a:solidFill>
                  <a:srgbClr val="FFFFFF">
                    <a:alpha val="75000"/>
                  </a:srgbClr>
                </a:solidFill>
                <a:ln>
                  <a:noFill/>
                </a:ln>
                <a:effectLst/>
              </c:spPr>
              <c:txPr>
                <a:bodyPr/>
                <a:lstStyle/>
                <a:p>
                  <a:pPr>
                    <a:defRPr sz="1400" b="0" i="0" baseline="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4396-4640-A0FD-6851015F7692}"/>
                </c:ext>
              </c:extLst>
            </c:dLbl>
            <c:dLbl>
              <c:idx val="9"/>
              <c:numFmt formatCode="0.0%" sourceLinked="0"/>
              <c:spPr>
                <a:solidFill>
                  <a:srgbClr val="FFFFFF">
                    <a:alpha val="75000"/>
                  </a:srgbClr>
                </a:solidFill>
                <a:ln>
                  <a:noFill/>
                </a:ln>
                <a:effectLst/>
              </c:spPr>
              <c:txPr>
                <a:bodyPr/>
                <a:lstStyle/>
                <a:p>
                  <a:pPr>
                    <a:defRPr sz="1400" b="0" i="0" baseline="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4D4C-44EB-9950-4B9ACCC7825C}"/>
                </c:ext>
              </c:extLst>
            </c:dLbl>
            <c:dLbl>
              <c:idx val="10"/>
              <c:numFmt formatCode="0.0%" sourceLinked="0"/>
              <c:spPr>
                <a:solidFill>
                  <a:srgbClr val="FFFFFF">
                    <a:alpha val="75000"/>
                  </a:srgbClr>
                </a:solidFill>
                <a:ln>
                  <a:noFill/>
                </a:ln>
                <a:effectLst/>
              </c:spPr>
              <c:txPr>
                <a:bodyPr anchorCtr="0"/>
                <a:lstStyle/>
                <a:p>
                  <a:pPr algn="ctr" rtl="0">
                    <a:defRPr lang="en-US" sz="1400" b="0" i="0" u="none" strike="noStrike" kern="1200" baseline="0">
                      <a:solidFill>
                        <a:srgbClr val="5A5A5A">
                          <a:lumMod val="50000"/>
                        </a:srgbClr>
                      </a:solidFill>
                      <a:latin typeface="+mn-lt"/>
                      <a:ea typeface="+mn-ea"/>
                      <a:cs typeface="+mn-cs"/>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4D4C-44EB-9950-4B9ACCC7825C}"/>
                </c:ext>
              </c:extLst>
            </c:dLbl>
            <c:dLbl>
              <c:idx val="11"/>
              <c:numFmt formatCode="0.0%" sourceLinked="0"/>
              <c:spPr>
                <a:solidFill>
                  <a:srgbClr val="FFFFFF">
                    <a:alpha val="75000"/>
                  </a:srgbClr>
                </a:solidFill>
                <a:ln>
                  <a:noFill/>
                </a:ln>
                <a:effectLst/>
              </c:spPr>
              <c:txPr>
                <a:bodyPr/>
                <a:lstStyle/>
                <a:p>
                  <a:pPr>
                    <a:defRPr sz="1400" b="0" i="0" baseline="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075B-42D8-9ED3-77073C72430E}"/>
                </c:ext>
              </c:extLst>
            </c:dLbl>
            <c:dLbl>
              <c:idx val="12"/>
              <c:delete val="1"/>
              <c:extLst>
                <c:ext xmlns:c15="http://schemas.microsoft.com/office/drawing/2012/chart" uri="{CE6537A1-D6FC-4f65-9D91-7224C49458BB}"/>
                <c:ext xmlns:c16="http://schemas.microsoft.com/office/drawing/2014/chart" uri="{C3380CC4-5D6E-409C-BE32-E72D297353CC}">
                  <c16:uniqueId val="{00000020-5D3C-4489-B47A-ECA4336326E9}"/>
                </c:ext>
              </c:extLst>
            </c:dLbl>
            <c:dLbl>
              <c:idx val="13"/>
              <c:delete val="1"/>
              <c:extLst>
                <c:ext xmlns:c15="http://schemas.microsoft.com/office/drawing/2012/chart" uri="{CE6537A1-D6FC-4f65-9D91-7224C49458BB}"/>
                <c:ext xmlns:c16="http://schemas.microsoft.com/office/drawing/2014/chart" uri="{C3380CC4-5D6E-409C-BE32-E72D297353CC}">
                  <c16:uniqueId val="{00000017-336D-44EB-AFDA-C74D61021C52}"/>
                </c:ext>
              </c:extLst>
            </c:dLbl>
            <c:dLbl>
              <c:idx val="14"/>
              <c:delete val="1"/>
              <c:extLst>
                <c:ext xmlns:c15="http://schemas.microsoft.com/office/drawing/2012/chart" uri="{CE6537A1-D6FC-4f65-9D91-7224C49458BB}"/>
                <c:ext xmlns:c16="http://schemas.microsoft.com/office/drawing/2014/chart" uri="{C3380CC4-5D6E-409C-BE32-E72D297353CC}">
                  <c16:uniqueId val="{00000017-C35E-46E1-844E-4DD3FFCAB77A}"/>
                </c:ext>
              </c:extLst>
            </c:dLbl>
            <c:dLbl>
              <c:idx val="15"/>
              <c:delete val="1"/>
              <c:extLst>
                <c:ext xmlns:c15="http://schemas.microsoft.com/office/drawing/2012/chart" uri="{CE6537A1-D6FC-4f65-9D91-7224C49458BB}"/>
                <c:ext xmlns:c16="http://schemas.microsoft.com/office/drawing/2014/chart" uri="{C3380CC4-5D6E-409C-BE32-E72D297353CC}">
                  <c16:uniqueId val="{00000027-C35E-46E1-844E-4DD3FFCAB77A}"/>
                </c:ext>
              </c:extLst>
            </c:dLbl>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Sheet1!$A$2:$A$17</c:f>
              <c:strCache>
                <c:ptCount val="16"/>
                <c:pt idx="0">
                  <c:v>2</c:v>
                </c:pt>
                <c:pt idx="1">
                  <c:v>3</c:v>
                </c:pt>
                <c:pt idx="2">
                  <c:v>4</c:v>
                </c:pt>
                <c:pt idx="3">
                  <c:v>2022-1</c:v>
                </c:pt>
                <c:pt idx="4">
                  <c:v>2</c:v>
                </c:pt>
                <c:pt idx="5">
                  <c:v>3</c:v>
                </c:pt>
                <c:pt idx="6">
                  <c:v>4</c:v>
                </c:pt>
                <c:pt idx="7">
                  <c:v>2023-1</c:v>
                </c:pt>
                <c:pt idx="8">
                  <c:v>2</c:v>
                </c:pt>
                <c:pt idx="9">
                  <c:v>3</c:v>
                </c:pt>
                <c:pt idx="10">
                  <c:v>4</c:v>
                </c:pt>
                <c:pt idx="11">
                  <c:v>2024-1</c:v>
                </c:pt>
                <c:pt idx="12">
                  <c:v>2
(p)</c:v>
                </c:pt>
                <c:pt idx="13">
                  <c:v>3
(p)</c:v>
                </c:pt>
                <c:pt idx="14">
                  <c:v>4
(p)</c:v>
                </c:pt>
                <c:pt idx="15">
                  <c:v>2025-1
(p)</c:v>
                </c:pt>
              </c:strCache>
            </c:strRef>
          </c:cat>
          <c:val>
            <c:numRef>
              <c:f>Sheet1!$C$2:$C$17</c:f>
              <c:numCache>
                <c:formatCode>0.0%</c:formatCode>
                <c:ptCount val="16"/>
                <c:pt idx="0">
                  <c:v>0.11277922594462053</c:v>
                </c:pt>
                <c:pt idx="1">
                  <c:v>0.11663869202644794</c:v>
                </c:pt>
                <c:pt idx="2">
                  <c:v>0.11965987296729819</c:v>
                </c:pt>
                <c:pt idx="3">
                  <c:v>0.11511851817852037</c:v>
                </c:pt>
                <c:pt idx="4">
                  <c:v>0.15739024715377625</c:v>
                </c:pt>
                <c:pt idx="5">
                  <c:v>0.17328106080527284</c:v>
                </c:pt>
                <c:pt idx="6">
                  <c:v>0.15723533003295898</c:v>
                </c:pt>
                <c:pt idx="7">
                  <c:v>0.13182339984527136</c:v>
                </c:pt>
                <c:pt idx="8">
                  <c:v>9.1267930122697294E-2</c:v>
                </c:pt>
                <c:pt idx="9">
                  <c:v>5.3285789942494111E-2</c:v>
                </c:pt>
                <c:pt idx="10">
                  <c:v>2.3434996398581154E-2</c:v>
                </c:pt>
                <c:pt idx="11">
                  <c:v>-1.1741308118172533E-2</c:v>
                </c:pt>
                <c:pt idx="12">
                  <c:v>-3.3842226947915055E-2</c:v>
                </c:pt>
                <c:pt idx="13">
                  <c:v>-7.4272640460314121E-2</c:v>
                </c:pt>
                <c:pt idx="14">
                  <c:v>-6.6272320340080348E-2</c:v>
                </c:pt>
                <c:pt idx="15">
                  <c:v>-2.5725182012550585E-2</c:v>
                </c:pt>
              </c:numCache>
            </c:numRef>
          </c:val>
          <c:smooth val="1"/>
          <c:extLst>
            <c:ext xmlns:c16="http://schemas.microsoft.com/office/drawing/2014/chart" uri="{C3380CC4-5D6E-409C-BE32-E72D297353CC}">
              <c16:uniqueId val="{00000001-A13C-4E5E-B5F3-031966C02762}"/>
            </c:ext>
          </c:extLst>
        </c:ser>
        <c:ser>
          <c:idx val="2"/>
          <c:order val="2"/>
          <c:tx>
            <c:strRef>
              <c:f>Sheet1!$D$1</c:f>
              <c:strCache>
                <c:ptCount val="1"/>
                <c:pt idx="0">
                  <c:v>LIRA Projections</c:v>
                </c:pt>
              </c:strCache>
            </c:strRef>
          </c:tx>
          <c:spPr>
            <a:ln w="38100">
              <a:solidFill>
                <a:srgbClr val="C14D00"/>
              </a:solidFill>
            </a:ln>
          </c:spPr>
          <c:marker>
            <c:symbol val="triangle"/>
            <c:size val="8"/>
            <c:spPr>
              <a:solidFill>
                <a:srgbClr val="C14D00"/>
              </a:solidFill>
              <a:ln>
                <a:solidFill>
                  <a:srgbClr val="C14D00"/>
                </a:solidFill>
              </a:ln>
            </c:spPr>
          </c:marker>
          <c:dPt>
            <c:idx val="0"/>
            <c:marker>
              <c:symbol val="none"/>
            </c:marker>
            <c:bubble3D val="0"/>
            <c:extLst>
              <c:ext xmlns:c16="http://schemas.microsoft.com/office/drawing/2014/chart" uri="{C3380CC4-5D6E-409C-BE32-E72D297353CC}">
                <c16:uniqueId val="{0000001F-0A6C-450F-B0F6-A70C5E2483FC}"/>
              </c:ext>
            </c:extLst>
          </c:dPt>
          <c:dPt>
            <c:idx val="1"/>
            <c:marker>
              <c:symbol val="none"/>
            </c:marker>
            <c:bubble3D val="0"/>
            <c:extLst>
              <c:ext xmlns:c16="http://schemas.microsoft.com/office/drawing/2014/chart" uri="{C3380CC4-5D6E-409C-BE32-E72D297353CC}">
                <c16:uniqueId val="{00000020-0A6C-450F-B0F6-A70C5E2483FC}"/>
              </c:ext>
            </c:extLst>
          </c:dPt>
          <c:dPt>
            <c:idx val="2"/>
            <c:marker>
              <c:symbol val="none"/>
            </c:marker>
            <c:bubble3D val="0"/>
            <c:extLst>
              <c:ext xmlns:c16="http://schemas.microsoft.com/office/drawing/2014/chart" uri="{C3380CC4-5D6E-409C-BE32-E72D297353CC}">
                <c16:uniqueId val="{00000021-0A6C-450F-B0F6-A70C5E2483FC}"/>
              </c:ext>
            </c:extLst>
          </c:dPt>
          <c:dPt>
            <c:idx val="3"/>
            <c:marker>
              <c:symbol val="none"/>
            </c:marker>
            <c:bubble3D val="0"/>
            <c:extLst>
              <c:ext xmlns:c16="http://schemas.microsoft.com/office/drawing/2014/chart" uri="{C3380CC4-5D6E-409C-BE32-E72D297353CC}">
                <c16:uniqueId val="{0000000F-4D4C-44EB-9950-4B9ACCC7825C}"/>
              </c:ext>
            </c:extLst>
          </c:dPt>
          <c:dPt>
            <c:idx val="4"/>
            <c:marker>
              <c:symbol val="none"/>
            </c:marker>
            <c:bubble3D val="0"/>
            <c:extLst>
              <c:ext xmlns:c16="http://schemas.microsoft.com/office/drawing/2014/chart" uri="{C3380CC4-5D6E-409C-BE32-E72D297353CC}">
                <c16:uniqueId val="{0000000E-4D4C-44EB-9950-4B9ACCC7825C}"/>
              </c:ext>
            </c:extLst>
          </c:dPt>
          <c:dPt>
            <c:idx val="5"/>
            <c:marker>
              <c:symbol val="none"/>
            </c:marker>
            <c:bubble3D val="0"/>
            <c:extLst>
              <c:ext xmlns:c16="http://schemas.microsoft.com/office/drawing/2014/chart" uri="{C3380CC4-5D6E-409C-BE32-E72D297353CC}">
                <c16:uniqueId val="{0000000D-4D4C-44EB-9950-4B9ACCC7825C}"/>
              </c:ext>
            </c:extLst>
          </c:dPt>
          <c:dPt>
            <c:idx val="6"/>
            <c:marker>
              <c:symbol val="none"/>
            </c:marker>
            <c:bubble3D val="0"/>
            <c:extLst>
              <c:ext xmlns:c16="http://schemas.microsoft.com/office/drawing/2014/chart" uri="{C3380CC4-5D6E-409C-BE32-E72D297353CC}">
                <c16:uniqueId val="{0000000C-4D4C-44EB-9950-4B9ACCC7825C}"/>
              </c:ext>
            </c:extLst>
          </c:dPt>
          <c:dPt>
            <c:idx val="7"/>
            <c:marker>
              <c:symbol val="none"/>
            </c:marker>
            <c:bubble3D val="0"/>
            <c:extLst>
              <c:ext xmlns:c16="http://schemas.microsoft.com/office/drawing/2014/chart" uri="{C3380CC4-5D6E-409C-BE32-E72D297353CC}">
                <c16:uniqueId val="{0000001C-075B-42D8-9ED3-77073C72430E}"/>
              </c:ext>
            </c:extLst>
          </c:dPt>
          <c:dPt>
            <c:idx val="8"/>
            <c:marker>
              <c:symbol val="none"/>
            </c:marker>
            <c:bubble3D val="0"/>
            <c:extLst>
              <c:ext xmlns:c16="http://schemas.microsoft.com/office/drawing/2014/chart" uri="{C3380CC4-5D6E-409C-BE32-E72D297353CC}">
                <c16:uniqueId val="{0000001F-5D3C-4489-B47A-ECA4336326E9}"/>
              </c:ext>
            </c:extLst>
          </c:dPt>
          <c:dPt>
            <c:idx val="9"/>
            <c:marker>
              <c:symbol val="none"/>
            </c:marker>
            <c:bubble3D val="0"/>
            <c:extLst>
              <c:ext xmlns:c16="http://schemas.microsoft.com/office/drawing/2014/chart" uri="{C3380CC4-5D6E-409C-BE32-E72D297353CC}">
                <c16:uniqueId val="{00000021-336D-44EB-AFDA-C74D61021C52}"/>
              </c:ext>
            </c:extLst>
          </c:dPt>
          <c:dPt>
            <c:idx val="10"/>
            <c:marker>
              <c:symbol val="none"/>
            </c:marker>
            <c:bubble3D val="0"/>
            <c:extLst>
              <c:ext xmlns:c16="http://schemas.microsoft.com/office/drawing/2014/chart" uri="{C3380CC4-5D6E-409C-BE32-E72D297353CC}">
                <c16:uniqueId val="{00000022-C35E-46E1-844E-4DD3FFCAB77A}"/>
              </c:ext>
            </c:extLst>
          </c:dPt>
          <c:dPt>
            <c:idx val="11"/>
            <c:marker>
              <c:symbol val="none"/>
            </c:marker>
            <c:bubble3D val="0"/>
            <c:extLst>
              <c:ext xmlns:c16="http://schemas.microsoft.com/office/drawing/2014/chart" uri="{C3380CC4-5D6E-409C-BE32-E72D297353CC}">
                <c16:uniqueId val="{00000026-C35E-46E1-844E-4DD3FFCAB77A}"/>
              </c:ext>
            </c:extLst>
          </c:dPt>
          <c:dLbls>
            <c:dLbl>
              <c:idx val="0"/>
              <c:delete val="1"/>
              <c:extLst>
                <c:ext xmlns:c15="http://schemas.microsoft.com/office/drawing/2012/chart" uri="{CE6537A1-D6FC-4f65-9D91-7224C49458BB}"/>
                <c:ext xmlns:c16="http://schemas.microsoft.com/office/drawing/2014/chart" uri="{C3380CC4-5D6E-409C-BE32-E72D297353CC}">
                  <c16:uniqueId val="{0000001F-0A6C-450F-B0F6-A70C5E2483FC}"/>
                </c:ext>
              </c:extLst>
            </c:dLbl>
            <c:dLbl>
              <c:idx val="1"/>
              <c:delete val="1"/>
              <c:extLst>
                <c:ext xmlns:c15="http://schemas.microsoft.com/office/drawing/2012/chart" uri="{CE6537A1-D6FC-4f65-9D91-7224C49458BB}"/>
                <c:ext xmlns:c16="http://schemas.microsoft.com/office/drawing/2014/chart" uri="{C3380CC4-5D6E-409C-BE32-E72D297353CC}">
                  <c16:uniqueId val="{00000020-0A6C-450F-B0F6-A70C5E2483FC}"/>
                </c:ext>
              </c:extLst>
            </c:dLbl>
            <c:dLbl>
              <c:idx val="2"/>
              <c:delete val="1"/>
              <c:extLst>
                <c:ext xmlns:c15="http://schemas.microsoft.com/office/drawing/2012/chart" uri="{CE6537A1-D6FC-4f65-9D91-7224C49458BB}"/>
                <c:ext xmlns:c16="http://schemas.microsoft.com/office/drawing/2014/chart" uri="{C3380CC4-5D6E-409C-BE32-E72D297353CC}">
                  <c16:uniqueId val="{00000021-0A6C-450F-B0F6-A70C5E2483FC}"/>
                </c:ext>
              </c:extLst>
            </c:dLbl>
            <c:dLbl>
              <c:idx val="3"/>
              <c:delete val="1"/>
              <c:extLst>
                <c:ext xmlns:c15="http://schemas.microsoft.com/office/drawing/2012/chart" uri="{CE6537A1-D6FC-4f65-9D91-7224C49458BB}"/>
                <c:ext xmlns:c16="http://schemas.microsoft.com/office/drawing/2014/chart" uri="{C3380CC4-5D6E-409C-BE32-E72D297353CC}">
                  <c16:uniqueId val="{0000000F-4D4C-44EB-9950-4B9ACCC7825C}"/>
                </c:ext>
              </c:extLst>
            </c:dLbl>
            <c:dLbl>
              <c:idx val="4"/>
              <c:delete val="1"/>
              <c:extLst>
                <c:ext xmlns:c15="http://schemas.microsoft.com/office/drawing/2012/chart" uri="{CE6537A1-D6FC-4f65-9D91-7224C49458BB}"/>
                <c:ext xmlns:c16="http://schemas.microsoft.com/office/drawing/2014/chart" uri="{C3380CC4-5D6E-409C-BE32-E72D297353CC}">
                  <c16:uniqueId val="{0000000E-4D4C-44EB-9950-4B9ACCC7825C}"/>
                </c:ext>
              </c:extLst>
            </c:dLbl>
            <c:dLbl>
              <c:idx val="5"/>
              <c:delete val="1"/>
              <c:extLst>
                <c:ext xmlns:c15="http://schemas.microsoft.com/office/drawing/2012/chart" uri="{CE6537A1-D6FC-4f65-9D91-7224C49458BB}"/>
                <c:ext xmlns:c16="http://schemas.microsoft.com/office/drawing/2014/chart" uri="{C3380CC4-5D6E-409C-BE32-E72D297353CC}">
                  <c16:uniqueId val="{0000000D-4D4C-44EB-9950-4B9ACCC7825C}"/>
                </c:ext>
              </c:extLst>
            </c:dLbl>
            <c:dLbl>
              <c:idx val="6"/>
              <c:delete val="1"/>
              <c:extLst>
                <c:ext xmlns:c15="http://schemas.microsoft.com/office/drawing/2012/chart" uri="{CE6537A1-D6FC-4f65-9D91-7224C49458BB}"/>
                <c:ext xmlns:c16="http://schemas.microsoft.com/office/drawing/2014/chart" uri="{C3380CC4-5D6E-409C-BE32-E72D297353CC}">
                  <c16:uniqueId val="{0000000C-4D4C-44EB-9950-4B9ACCC7825C}"/>
                </c:ext>
              </c:extLst>
            </c:dLbl>
            <c:dLbl>
              <c:idx val="7"/>
              <c:delete val="1"/>
              <c:extLst>
                <c:ext xmlns:c15="http://schemas.microsoft.com/office/drawing/2012/chart" uri="{CE6537A1-D6FC-4f65-9D91-7224C49458BB}"/>
                <c:ext xmlns:c16="http://schemas.microsoft.com/office/drawing/2014/chart" uri="{C3380CC4-5D6E-409C-BE32-E72D297353CC}">
                  <c16:uniqueId val="{0000001C-075B-42D8-9ED3-77073C72430E}"/>
                </c:ext>
              </c:extLst>
            </c:dLbl>
            <c:dLbl>
              <c:idx val="8"/>
              <c:delete val="1"/>
              <c:extLst>
                <c:ext xmlns:c15="http://schemas.microsoft.com/office/drawing/2012/chart" uri="{CE6537A1-D6FC-4f65-9D91-7224C49458BB}"/>
                <c:ext xmlns:c16="http://schemas.microsoft.com/office/drawing/2014/chart" uri="{C3380CC4-5D6E-409C-BE32-E72D297353CC}">
                  <c16:uniqueId val="{0000001F-5D3C-4489-B47A-ECA4336326E9}"/>
                </c:ext>
              </c:extLst>
            </c:dLbl>
            <c:dLbl>
              <c:idx val="9"/>
              <c:delete val="1"/>
              <c:extLst>
                <c:ext xmlns:c15="http://schemas.microsoft.com/office/drawing/2012/chart" uri="{CE6537A1-D6FC-4f65-9D91-7224C49458BB}"/>
                <c:ext xmlns:c16="http://schemas.microsoft.com/office/drawing/2014/chart" uri="{C3380CC4-5D6E-409C-BE32-E72D297353CC}">
                  <c16:uniqueId val="{00000021-336D-44EB-AFDA-C74D61021C52}"/>
                </c:ext>
              </c:extLst>
            </c:dLbl>
            <c:dLbl>
              <c:idx val="10"/>
              <c:delete val="1"/>
              <c:extLst>
                <c:ext xmlns:c15="http://schemas.microsoft.com/office/drawing/2012/chart" uri="{CE6537A1-D6FC-4f65-9D91-7224C49458BB}"/>
                <c:ext xmlns:c16="http://schemas.microsoft.com/office/drawing/2014/chart" uri="{C3380CC4-5D6E-409C-BE32-E72D297353CC}">
                  <c16:uniqueId val="{00000022-C35E-46E1-844E-4DD3FFCAB77A}"/>
                </c:ext>
              </c:extLst>
            </c:dLbl>
            <c:dLbl>
              <c:idx val="11"/>
              <c:delete val="1"/>
              <c:extLst>
                <c:ext xmlns:c15="http://schemas.microsoft.com/office/drawing/2012/chart" uri="{CE6537A1-D6FC-4f65-9D91-7224C49458BB}"/>
                <c:ext xmlns:c16="http://schemas.microsoft.com/office/drawing/2014/chart" uri="{C3380CC4-5D6E-409C-BE32-E72D297353CC}">
                  <c16:uniqueId val="{00000026-C35E-46E1-844E-4DD3FFCAB77A}"/>
                </c:ext>
              </c:extLst>
            </c:dLbl>
            <c:dLbl>
              <c:idx val="12"/>
              <c:spPr>
                <a:solidFill>
                  <a:srgbClr val="FFFFFF">
                    <a:alpha val="75000"/>
                  </a:srgbClr>
                </a:solidFill>
                <a:ln>
                  <a:noFill/>
                </a:ln>
                <a:effectLst/>
              </c:spPr>
              <c:txPr>
                <a:bodyPr wrap="square" lIns="38100" tIns="19050" rIns="38100" bIns="19050" anchor="ctr" anchorCtr="0">
                  <a:spAutoFit/>
                </a:bodyPr>
                <a:lstStyle/>
                <a:p>
                  <a:pPr algn="ctr">
                    <a:defRPr lang="en-US" sz="1400" b="0" i="0" u="none" strike="noStrike" kern="1200" baseline="0">
                      <a:solidFill>
                        <a:schemeClr val="tx1">
                          <a:lumMod val="50000"/>
                        </a:schemeClr>
                      </a:solidFill>
                      <a:latin typeface="+mn-lt"/>
                      <a:ea typeface="+mn-ea"/>
                      <a:cs typeface="+mn-cs"/>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C35E-46E1-844E-4DD3FFCAB77A}"/>
                </c:ext>
              </c:extLst>
            </c:dLbl>
            <c:dLbl>
              <c:idx val="13"/>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A-59BE-4A54-B6C3-A6A83A083B67}"/>
                </c:ext>
              </c:extLst>
            </c:dLbl>
            <c:dLbl>
              <c:idx val="14"/>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59BE-4A54-B6C3-A6A83A083B67}"/>
                </c:ext>
              </c:extLst>
            </c:dLbl>
            <c:dLbl>
              <c:idx val="15"/>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59BE-4A54-B6C3-A6A83A083B67}"/>
                </c:ext>
              </c:extLst>
            </c:dLbl>
            <c:spPr>
              <a:no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Sheet1!$A$2:$A$17</c:f>
              <c:strCache>
                <c:ptCount val="16"/>
                <c:pt idx="0">
                  <c:v>2</c:v>
                </c:pt>
                <c:pt idx="1">
                  <c:v>3</c:v>
                </c:pt>
                <c:pt idx="2">
                  <c:v>4</c:v>
                </c:pt>
                <c:pt idx="3">
                  <c:v>2022-1</c:v>
                </c:pt>
                <c:pt idx="4">
                  <c:v>2</c:v>
                </c:pt>
                <c:pt idx="5">
                  <c:v>3</c:v>
                </c:pt>
                <c:pt idx="6">
                  <c:v>4</c:v>
                </c:pt>
                <c:pt idx="7">
                  <c:v>2023-1</c:v>
                </c:pt>
                <c:pt idx="8">
                  <c:v>2</c:v>
                </c:pt>
                <c:pt idx="9">
                  <c:v>3</c:v>
                </c:pt>
                <c:pt idx="10">
                  <c:v>4</c:v>
                </c:pt>
                <c:pt idx="11">
                  <c:v>2024-1</c:v>
                </c:pt>
                <c:pt idx="12">
                  <c:v>2
(p)</c:v>
                </c:pt>
                <c:pt idx="13">
                  <c:v>3
(p)</c:v>
                </c:pt>
                <c:pt idx="14">
                  <c:v>4
(p)</c:v>
                </c:pt>
                <c:pt idx="15">
                  <c:v>2025-1
(p)</c:v>
                </c:pt>
              </c:strCache>
            </c:strRef>
          </c:cat>
          <c:val>
            <c:numRef>
              <c:f>Sheet1!$D$2:$D$17</c:f>
              <c:numCache>
                <c:formatCode>0.0%</c:formatCode>
                <c:ptCount val="16"/>
                <c:pt idx="0">
                  <c:v>0.11277922594462053</c:v>
                </c:pt>
                <c:pt idx="1">
                  <c:v>0.11663869202644794</c:v>
                </c:pt>
                <c:pt idx="2">
                  <c:v>0.11965987296729819</c:v>
                </c:pt>
                <c:pt idx="3">
                  <c:v>0.11511851817852037</c:v>
                </c:pt>
                <c:pt idx="4">
                  <c:v>0.15739024715377625</c:v>
                </c:pt>
                <c:pt idx="5">
                  <c:v>0.17328106080527284</c:v>
                </c:pt>
                <c:pt idx="6">
                  <c:v>0.15723533003295898</c:v>
                </c:pt>
                <c:pt idx="7">
                  <c:v>0.13182339984527136</c:v>
                </c:pt>
                <c:pt idx="8">
                  <c:v>9.1267930122697294E-2</c:v>
                </c:pt>
                <c:pt idx="9">
                  <c:v>5.3285789942494111E-2</c:v>
                </c:pt>
                <c:pt idx="10">
                  <c:v>2.3434996398581154E-2</c:v>
                </c:pt>
                <c:pt idx="11">
                  <c:v>-1.1741308118172533E-2</c:v>
                </c:pt>
                <c:pt idx="12">
                  <c:v>-3.3842226947915055E-2</c:v>
                </c:pt>
                <c:pt idx="13">
                  <c:v>-7.4272640460314121E-2</c:v>
                </c:pt>
                <c:pt idx="14">
                  <c:v>-6.6272320340080348E-2</c:v>
                </c:pt>
                <c:pt idx="15">
                  <c:v>-2.5725182012550585E-2</c:v>
                </c:pt>
              </c:numCache>
            </c:numRef>
          </c:val>
          <c:smooth val="1"/>
          <c:extLst>
            <c:ext xmlns:c16="http://schemas.microsoft.com/office/drawing/2014/chart" uri="{C3380CC4-5D6E-409C-BE32-E72D297353CC}">
              <c16:uniqueId val="{00000000-780F-4FE3-AFF6-52DB6F4D6D9C}"/>
            </c:ext>
          </c:extLst>
        </c:ser>
        <c:dLbls>
          <c:showLegendKey val="0"/>
          <c:showVal val="0"/>
          <c:showCatName val="0"/>
          <c:showSerName val="0"/>
          <c:showPercent val="0"/>
          <c:showBubbleSize val="0"/>
        </c:dLbls>
        <c:marker val="1"/>
        <c:smooth val="0"/>
        <c:axId val="-2059034896"/>
        <c:axId val="-2058996624"/>
      </c:lineChart>
      <c:catAx>
        <c:axId val="-2059001504"/>
        <c:scaling>
          <c:orientation val="minMax"/>
        </c:scaling>
        <c:delete val="0"/>
        <c:axPos val="b"/>
        <c:numFmt formatCode="General" sourceLinked="0"/>
        <c:majorTickMark val="out"/>
        <c:minorTickMark val="none"/>
        <c:tickLblPos val="low"/>
        <c:spPr>
          <a:ln>
            <a:solidFill>
              <a:schemeClr val="bg1">
                <a:lumMod val="65000"/>
              </a:schemeClr>
            </a:solidFill>
          </a:ln>
        </c:spPr>
        <c:txPr>
          <a:bodyPr/>
          <a:lstStyle/>
          <a:p>
            <a:pPr>
              <a:defRPr sz="1400" b="0" baseline="0">
                <a:solidFill>
                  <a:schemeClr val="tx1">
                    <a:lumMod val="50000"/>
                  </a:schemeClr>
                </a:solidFill>
              </a:defRPr>
            </a:pPr>
            <a:endParaRPr lang="en-US"/>
          </a:p>
        </c:txPr>
        <c:crossAx val="-2058999456"/>
        <c:crosses val="autoZero"/>
        <c:auto val="0"/>
        <c:lblAlgn val="ctr"/>
        <c:lblOffset val="100"/>
        <c:noMultiLvlLbl val="0"/>
      </c:catAx>
      <c:valAx>
        <c:axId val="-2058999456"/>
        <c:scaling>
          <c:orientation val="minMax"/>
          <c:max val="550"/>
          <c:min val="200"/>
        </c:scaling>
        <c:delete val="0"/>
        <c:axPos val="l"/>
        <c:numFmt formatCode="&quot;$&quot;#,##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01504"/>
        <c:crosses val="autoZero"/>
        <c:crossBetween val="between"/>
        <c:majorUnit val="50"/>
        <c:minorUnit val="50"/>
      </c:valAx>
      <c:valAx>
        <c:axId val="-2058996624"/>
        <c:scaling>
          <c:orientation val="minMax"/>
          <c:max val="0.2"/>
          <c:min val="-0.15000000000000002"/>
        </c:scaling>
        <c:delete val="0"/>
        <c:axPos val="r"/>
        <c:numFmt formatCode="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34896"/>
        <c:crosses val="max"/>
        <c:crossBetween val="between"/>
      </c:valAx>
      <c:catAx>
        <c:axId val="-2059034896"/>
        <c:scaling>
          <c:orientation val="minMax"/>
        </c:scaling>
        <c:delete val="1"/>
        <c:axPos val="b"/>
        <c:numFmt formatCode="General" sourceLinked="1"/>
        <c:majorTickMark val="out"/>
        <c:minorTickMark val="none"/>
        <c:tickLblPos val="nextTo"/>
        <c:crossAx val="-2058996624"/>
        <c:crosses val="autoZero"/>
        <c:auto val="1"/>
        <c:lblAlgn val="ctr"/>
        <c:lblOffset val="100"/>
        <c:noMultiLvlLbl val="0"/>
      </c:catAx>
    </c:plotArea>
    <c:legend>
      <c:legendPos val="b"/>
      <c:legendEntry>
        <c:idx val="0"/>
        <c:delete val="1"/>
      </c:legendEntry>
      <c:layout>
        <c:manualLayout>
          <c:xMode val="edge"/>
          <c:yMode val="edge"/>
          <c:x val="2.1221412654189573E-2"/>
          <c:y val="0.94174611055758717"/>
          <c:w val="0.43621018413049728"/>
          <c:h val="5.5445141862520635E-2"/>
        </c:manualLayout>
      </c:layout>
      <c:overlay val="0"/>
      <c:txPr>
        <a:bodyPr/>
        <a:lstStyle/>
        <a:p>
          <a:pPr>
            <a:defRPr sz="1400">
              <a:solidFill>
                <a:schemeClr val="tx1">
                  <a:lumMod val="50000"/>
                </a:schemeClr>
              </a:solidFill>
            </a:defRPr>
          </a:pPr>
          <a:endParaRPr lang="en-US"/>
        </a:p>
      </c:txPr>
    </c:legend>
    <c:plotVisOnly val="1"/>
    <c:dispBlanksAs val="gap"/>
    <c:showDLblsOverMax val="0"/>
  </c:chart>
  <c:txPr>
    <a:bodyPr/>
    <a:lstStyle/>
    <a:p>
      <a:pPr>
        <a:defRPr sz="1800"/>
      </a:pPr>
      <a:endParaRPr lang="en-US"/>
    </a:p>
  </c:txPr>
  <c:externalData r:id="rId2">
    <c:autoUpdate val="0"/>
  </c:externalData>
  <c:userShapes r:id="rId3"/>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199085331153572E-2"/>
          <c:y val="4.1791044776119397E-2"/>
          <c:w val="0.83474872474055062"/>
          <c:h val="0.76119402985074625"/>
        </c:manualLayout>
      </c:layout>
      <c:barChart>
        <c:barDir val="col"/>
        <c:grouping val="clustered"/>
        <c:varyColors val="0"/>
        <c:ser>
          <c:idx val="0"/>
          <c:order val="0"/>
          <c:tx>
            <c:strRef>
              <c:f>Sheet1!$B$1</c:f>
              <c:strCache>
                <c:ptCount val="1"/>
                <c:pt idx="0">
                  <c:v>C-30 4QTotal</c:v>
                </c:pt>
              </c:strCache>
            </c:strRef>
          </c:tx>
          <c:spPr>
            <a:solidFill>
              <a:srgbClr val="B2B2B2"/>
            </a:solidFill>
            <a:ln w="33517">
              <a:noFill/>
            </a:ln>
          </c:spPr>
          <c:invertIfNegative val="0"/>
          <c:dPt>
            <c:idx val="12"/>
            <c:invertIfNegative val="0"/>
            <c:bubble3D val="0"/>
            <c:spPr>
              <a:solidFill>
                <a:schemeClr val="accent2">
                  <a:lumMod val="60000"/>
                  <a:lumOff val="40000"/>
                </a:schemeClr>
              </a:solidFill>
              <a:ln w="33517">
                <a:noFill/>
              </a:ln>
            </c:spPr>
            <c:extLst>
              <c:ext xmlns:c16="http://schemas.microsoft.com/office/drawing/2014/chart" uri="{C3380CC4-5D6E-409C-BE32-E72D297353CC}">
                <c16:uniqueId val="{00000001-85D1-423D-BC32-15BA1A7F4629}"/>
              </c:ext>
            </c:extLst>
          </c:dPt>
          <c:dPt>
            <c:idx val="13"/>
            <c:invertIfNegative val="0"/>
            <c:bubble3D val="0"/>
            <c:spPr>
              <a:solidFill>
                <a:schemeClr val="accent2">
                  <a:lumMod val="60000"/>
                  <a:lumOff val="40000"/>
                </a:schemeClr>
              </a:solidFill>
              <a:ln w="33517">
                <a:noFill/>
              </a:ln>
            </c:spPr>
            <c:extLst>
              <c:ext xmlns:c16="http://schemas.microsoft.com/office/drawing/2014/chart" uri="{C3380CC4-5D6E-409C-BE32-E72D297353CC}">
                <c16:uniqueId val="{00000003-85D1-423D-BC32-15BA1A7F4629}"/>
              </c:ext>
            </c:extLst>
          </c:dPt>
          <c:dPt>
            <c:idx val="14"/>
            <c:invertIfNegative val="0"/>
            <c:bubble3D val="0"/>
            <c:spPr>
              <a:solidFill>
                <a:schemeClr val="accent2">
                  <a:lumMod val="60000"/>
                  <a:lumOff val="40000"/>
                </a:schemeClr>
              </a:solidFill>
              <a:ln w="33517">
                <a:noFill/>
              </a:ln>
            </c:spPr>
            <c:extLst>
              <c:ext xmlns:c16="http://schemas.microsoft.com/office/drawing/2014/chart" uri="{C3380CC4-5D6E-409C-BE32-E72D297353CC}">
                <c16:uniqueId val="{00000005-85D1-423D-BC32-15BA1A7F4629}"/>
              </c:ext>
            </c:extLst>
          </c:dPt>
          <c:dPt>
            <c:idx val="15"/>
            <c:invertIfNegative val="0"/>
            <c:bubble3D val="0"/>
            <c:spPr>
              <a:solidFill>
                <a:schemeClr val="accent2">
                  <a:lumMod val="60000"/>
                  <a:lumOff val="40000"/>
                </a:schemeClr>
              </a:solidFill>
              <a:ln w="33517">
                <a:noFill/>
              </a:ln>
            </c:spPr>
            <c:extLst>
              <c:ext xmlns:c16="http://schemas.microsoft.com/office/drawing/2014/chart" uri="{C3380CC4-5D6E-409C-BE32-E72D297353CC}">
                <c16:uniqueId val="{00000007-85D1-423D-BC32-15BA1A7F4629}"/>
              </c:ext>
            </c:extLst>
          </c:dPt>
          <c:dLbls>
            <c:numFmt formatCode="\$#,##0.0_);[Red]\(\$#,##0.0\)" sourceLinked="0"/>
            <c:spPr>
              <a:noFill/>
              <a:ln w="33517">
                <a:noFill/>
              </a:ln>
            </c:spPr>
            <c:txPr>
              <a:bodyPr/>
              <a:lstStyle/>
              <a:p>
                <a:pPr>
                  <a:defRPr sz="900" b="0" i="0" u="none" strike="noStrike" baseline="0">
                    <a:solidFill>
                      <a:srgbClr val="000000"/>
                    </a:solidFill>
                    <a:latin typeface="Arial"/>
                    <a:ea typeface="Arial"/>
                    <a:cs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3</c:v>
                </c:pt>
                <c:pt idx="1">
                  <c:v>4</c:v>
                </c:pt>
                <c:pt idx="2">
                  <c:v>2006-1</c:v>
                </c:pt>
                <c:pt idx="3">
                  <c:v>2</c:v>
                </c:pt>
                <c:pt idx="4">
                  <c:v>3</c:v>
                </c:pt>
                <c:pt idx="5">
                  <c:v>4</c:v>
                </c:pt>
                <c:pt idx="6">
                  <c:v>2007-1</c:v>
                </c:pt>
                <c:pt idx="7">
                  <c:v>2</c:v>
                </c:pt>
                <c:pt idx="8">
                  <c:v>3</c:v>
                </c:pt>
                <c:pt idx="9">
                  <c:v>4</c:v>
                </c:pt>
                <c:pt idx="10">
                  <c:v>2008-1</c:v>
                </c:pt>
                <c:pt idx="11">
                  <c:v>2</c:v>
                </c:pt>
                <c:pt idx="12">
                  <c:v>3</c:v>
                </c:pt>
                <c:pt idx="13">
                  <c:v>4</c:v>
                </c:pt>
                <c:pt idx="14">
                  <c:v>2009-1 </c:v>
                </c:pt>
                <c:pt idx="15">
                  <c:v>2</c:v>
                </c:pt>
              </c:strCache>
            </c:strRef>
          </c:cat>
          <c:val>
            <c:numRef>
              <c:f>Sheet1!$B$2:$B$17</c:f>
              <c:numCache>
                <c:formatCode>General</c:formatCode>
                <c:ptCount val="16"/>
                <c:pt idx="0">
                  <c:v>125.7</c:v>
                </c:pt>
                <c:pt idx="1">
                  <c:v>131.1</c:v>
                </c:pt>
                <c:pt idx="2">
                  <c:v>136.5</c:v>
                </c:pt>
                <c:pt idx="3">
                  <c:v>141.80000000000001</c:v>
                </c:pt>
                <c:pt idx="4">
                  <c:v>144.4</c:v>
                </c:pt>
                <c:pt idx="5">
                  <c:v>144.9</c:v>
                </c:pt>
                <c:pt idx="6">
                  <c:v>146.1</c:v>
                </c:pt>
                <c:pt idx="7">
                  <c:v>147.4</c:v>
                </c:pt>
                <c:pt idx="8">
                  <c:v>144.4</c:v>
                </c:pt>
                <c:pt idx="9">
                  <c:v>139.1</c:v>
                </c:pt>
                <c:pt idx="10">
                  <c:v>134.80000000000001</c:v>
                </c:pt>
                <c:pt idx="11">
                  <c:v>128.69999999999999</c:v>
                </c:pt>
                <c:pt idx="12">
                  <c:v>129.5</c:v>
                </c:pt>
                <c:pt idx="13">
                  <c:v>128.1</c:v>
                </c:pt>
                <c:pt idx="14">
                  <c:v>119.9</c:v>
                </c:pt>
                <c:pt idx="15">
                  <c:v>113.2</c:v>
                </c:pt>
              </c:numCache>
            </c:numRef>
          </c:val>
          <c:extLst>
            <c:ext xmlns:c16="http://schemas.microsoft.com/office/drawing/2014/chart" uri="{C3380CC4-5D6E-409C-BE32-E72D297353CC}">
              <c16:uniqueId val="{00000008-85D1-423D-BC32-15BA1A7F4629}"/>
            </c:ext>
          </c:extLst>
        </c:ser>
        <c:dLbls>
          <c:showLegendKey val="0"/>
          <c:showVal val="0"/>
          <c:showCatName val="0"/>
          <c:showSerName val="0"/>
          <c:showPercent val="0"/>
          <c:showBubbleSize val="0"/>
        </c:dLbls>
        <c:gapWidth val="50"/>
        <c:axId val="398553928"/>
        <c:axId val="398554320"/>
      </c:barChart>
      <c:lineChart>
        <c:grouping val="standard"/>
        <c:varyColors val="0"/>
        <c:ser>
          <c:idx val="1"/>
          <c:order val="1"/>
          <c:tx>
            <c:strRef>
              <c:f>Sheet1!$C$1</c:f>
              <c:strCache>
                <c:ptCount val="1"/>
                <c:pt idx="0">
                  <c:v>US Census Bureau</c:v>
                </c:pt>
              </c:strCache>
            </c:strRef>
          </c:tx>
          <c:spPr>
            <a:ln w="33517">
              <a:solidFill>
                <a:schemeClr val="accent1"/>
              </a:solidFill>
              <a:prstDash val="solid"/>
            </a:ln>
          </c:spPr>
          <c:marker>
            <c:symbol val="circle"/>
            <c:size val="7"/>
            <c:spPr>
              <a:solidFill>
                <a:schemeClr val="accent1"/>
              </a:solidFill>
              <a:ln>
                <a:solidFill>
                  <a:srgbClr val="FFFFFF"/>
                </a:solidFill>
                <a:prstDash val="solid"/>
              </a:ln>
            </c:spPr>
          </c:marker>
          <c:dPt>
            <c:idx val="12"/>
            <c:marker>
              <c:symbol val="none"/>
            </c:marker>
            <c:bubble3D val="0"/>
            <c:extLst>
              <c:ext xmlns:c16="http://schemas.microsoft.com/office/drawing/2014/chart" uri="{C3380CC4-5D6E-409C-BE32-E72D297353CC}">
                <c16:uniqueId val="{00000009-85D1-423D-BC32-15BA1A7F4629}"/>
              </c:ext>
            </c:extLst>
          </c:dPt>
          <c:dPt>
            <c:idx val="13"/>
            <c:marker>
              <c:symbol val="none"/>
            </c:marker>
            <c:bubble3D val="0"/>
            <c:extLst>
              <c:ext xmlns:c16="http://schemas.microsoft.com/office/drawing/2014/chart" uri="{C3380CC4-5D6E-409C-BE32-E72D297353CC}">
                <c16:uniqueId val="{0000000A-85D1-423D-BC32-15BA1A7F4629}"/>
              </c:ext>
            </c:extLst>
          </c:dPt>
          <c:dPt>
            <c:idx val="14"/>
            <c:marker>
              <c:symbol val="none"/>
            </c:marker>
            <c:bubble3D val="0"/>
            <c:extLst>
              <c:ext xmlns:c16="http://schemas.microsoft.com/office/drawing/2014/chart" uri="{C3380CC4-5D6E-409C-BE32-E72D297353CC}">
                <c16:uniqueId val="{0000000B-85D1-423D-BC32-15BA1A7F4629}"/>
              </c:ext>
            </c:extLst>
          </c:dPt>
          <c:dPt>
            <c:idx val="15"/>
            <c:marker>
              <c:symbol val="none"/>
            </c:marker>
            <c:bubble3D val="0"/>
            <c:extLst>
              <c:ext xmlns:c16="http://schemas.microsoft.com/office/drawing/2014/chart" uri="{C3380CC4-5D6E-409C-BE32-E72D297353CC}">
                <c16:uniqueId val="{0000000C-85D1-423D-BC32-15BA1A7F4629}"/>
              </c:ext>
            </c:extLst>
          </c:dPt>
          <c:cat>
            <c:strRef>
              <c:f>Sheet1!$A$2:$A$17</c:f>
              <c:strCache>
                <c:ptCount val="16"/>
                <c:pt idx="0">
                  <c:v>3</c:v>
                </c:pt>
                <c:pt idx="1">
                  <c:v>4</c:v>
                </c:pt>
                <c:pt idx="2">
                  <c:v>2006-1</c:v>
                </c:pt>
                <c:pt idx="3">
                  <c:v>2</c:v>
                </c:pt>
                <c:pt idx="4">
                  <c:v>3</c:v>
                </c:pt>
                <c:pt idx="5">
                  <c:v>4</c:v>
                </c:pt>
                <c:pt idx="6">
                  <c:v>2007-1</c:v>
                </c:pt>
                <c:pt idx="7">
                  <c:v>2</c:v>
                </c:pt>
                <c:pt idx="8">
                  <c:v>3</c:v>
                </c:pt>
                <c:pt idx="9">
                  <c:v>4</c:v>
                </c:pt>
                <c:pt idx="10">
                  <c:v>2008-1</c:v>
                </c:pt>
                <c:pt idx="11">
                  <c:v>2</c:v>
                </c:pt>
                <c:pt idx="12">
                  <c:v>3</c:v>
                </c:pt>
                <c:pt idx="13">
                  <c:v>4</c:v>
                </c:pt>
                <c:pt idx="14">
                  <c:v>2009-1 </c:v>
                </c:pt>
                <c:pt idx="15">
                  <c:v>2</c:v>
                </c:pt>
              </c:strCache>
            </c:strRef>
          </c:cat>
          <c:val>
            <c:numRef>
              <c:f>Sheet1!$C$2:$C$17</c:f>
              <c:numCache>
                <c:formatCode>General</c:formatCode>
                <c:ptCount val="16"/>
                <c:pt idx="0">
                  <c:v>0.11625223</c:v>
                </c:pt>
                <c:pt idx="1">
                  <c:v>0.135989047</c:v>
                </c:pt>
                <c:pt idx="2">
                  <c:v>0.159915364</c:v>
                </c:pt>
                <c:pt idx="3">
                  <c:v>0.17607245899999999</c:v>
                </c:pt>
                <c:pt idx="4">
                  <c:v>0.14818113899999999</c:v>
                </c:pt>
                <c:pt idx="5">
                  <c:v>0.10556708300000001</c:v>
                </c:pt>
                <c:pt idx="6">
                  <c:v>7.0124541999999998E-2</c:v>
                </c:pt>
                <c:pt idx="7">
                  <c:v>3.9840047000000003E-2</c:v>
                </c:pt>
                <c:pt idx="8">
                  <c:v>2.2165299999999999E-4</c:v>
                </c:pt>
                <c:pt idx="9">
                  <c:v>-4.0205339E-2</c:v>
                </c:pt>
                <c:pt idx="10">
                  <c:v>-7.7482336999999998E-2</c:v>
                </c:pt>
                <c:pt idx="11">
                  <c:v>-0.12734585400000001</c:v>
                </c:pt>
                <c:pt idx="12">
                  <c:v>-0.103207365</c:v>
                </c:pt>
                <c:pt idx="13">
                  <c:v>-7.9068875999999996E-2</c:v>
                </c:pt>
                <c:pt idx="14">
                  <c:v>-0.11013292700000001</c:v>
                </c:pt>
                <c:pt idx="15">
                  <c:v>-0.120053247</c:v>
                </c:pt>
              </c:numCache>
            </c:numRef>
          </c:val>
          <c:smooth val="1"/>
          <c:extLst>
            <c:ext xmlns:c16="http://schemas.microsoft.com/office/drawing/2014/chart" uri="{C3380CC4-5D6E-409C-BE32-E72D297353CC}">
              <c16:uniqueId val="{0000000D-85D1-423D-BC32-15BA1A7F4629}"/>
            </c:ext>
          </c:extLst>
        </c:ser>
        <c:ser>
          <c:idx val="2"/>
          <c:order val="2"/>
          <c:tx>
            <c:strRef>
              <c:f>Sheet1!$D$1</c:f>
              <c:strCache>
                <c:ptCount val="1"/>
                <c:pt idx="0">
                  <c:v>LIRA</c:v>
                </c:pt>
              </c:strCache>
            </c:strRef>
          </c:tx>
          <c:spPr>
            <a:ln w="33517">
              <a:solidFill>
                <a:schemeClr val="accent1"/>
              </a:solidFill>
              <a:prstDash val="solid"/>
            </a:ln>
          </c:spPr>
          <c:marker>
            <c:symbol val="triangle"/>
            <c:size val="7"/>
            <c:spPr>
              <a:solidFill>
                <a:schemeClr val="accent1"/>
              </a:solidFill>
              <a:ln>
                <a:solidFill>
                  <a:srgbClr val="FFFFFF"/>
                </a:solidFill>
                <a:prstDash val="solid"/>
              </a:ln>
            </c:spPr>
          </c:marker>
          <c:dPt>
            <c:idx val="0"/>
            <c:marker>
              <c:symbol val="none"/>
            </c:marker>
            <c:bubble3D val="0"/>
            <c:extLst>
              <c:ext xmlns:c16="http://schemas.microsoft.com/office/drawing/2014/chart" uri="{C3380CC4-5D6E-409C-BE32-E72D297353CC}">
                <c16:uniqueId val="{0000000E-85D1-423D-BC32-15BA1A7F4629}"/>
              </c:ext>
            </c:extLst>
          </c:dPt>
          <c:dPt>
            <c:idx val="1"/>
            <c:marker>
              <c:symbol val="none"/>
            </c:marker>
            <c:bubble3D val="0"/>
            <c:extLst>
              <c:ext xmlns:c16="http://schemas.microsoft.com/office/drawing/2014/chart" uri="{C3380CC4-5D6E-409C-BE32-E72D297353CC}">
                <c16:uniqueId val="{0000000F-85D1-423D-BC32-15BA1A7F4629}"/>
              </c:ext>
            </c:extLst>
          </c:dPt>
          <c:dPt>
            <c:idx val="2"/>
            <c:marker>
              <c:symbol val="none"/>
            </c:marker>
            <c:bubble3D val="0"/>
            <c:extLst>
              <c:ext xmlns:c16="http://schemas.microsoft.com/office/drawing/2014/chart" uri="{C3380CC4-5D6E-409C-BE32-E72D297353CC}">
                <c16:uniqueId val="{00000010-85D1-423D-BC32-15BA1A7F4629}"/>
              </c:ext>
            </c:extLst>
          </c:dPt>
          <c:dPt>
            <c:idx val="3"/>
            <c:marker>
              <c:symbol val="none"/>
            </c:marker>
            <c:bubble3D val="0"/>
            <c:extLst>
              <c:ext xmlns:c16="http://schemas.microsoft.com/office/drawing/2014/chart" uri="{C3380CC4-5D6E-409C-BE32-E72D297353CC}">
                <c16:uniqueId val="{00000011-85D1-423D-BC32-15BA1A7F4629}"/>
              </c:ext>
            </c:extLst>
          </c:dPt>
          <c:dPt>
            <c:idx val="4"/>
            <c:marker>
              <c:symbol val="none"/>
            </c:marker>
            <c:bubble3D val="0"/>
            <c:extLst>
              <c:ext xmlns:c16="http://schemas.microsoft.com/office/drawing/2014/chart" uri="{C3380CC4-5D6E-409C-BE32-E72D297353CC}">
                <c16:uniqueId val="{00000012-85D1-423D-BC32-15BA1A7F4629}"/>
              </c:ext>
            </c:extLst>
          </c:dPt>
          <c:dPt>
            <c:idx val="5"/>
            <c:marker>
              <c:symbol val="none"/>
            </c:marker>
            <c:bubble3D val="0"/>
            <c:extLst>
              <c:ext xmlns:c16="http://schemas.microsoft.com/office/drawing/2014/chart" uri="{C3380CC4-5D6E-409C-BE32-E72D297353CC}">
                <c16:uniqueId val="{00000013-85D1-423D-BC32-15BA1A7F4629}"/>
              </c:ext>
            </c:extLst>
          </c:dPt>
          <c:dPt>
            <c:idx val="6"/>
            <c:marker>
              <c:symbol val="none"/>
            </c:marker>
            <c:bubble3D val="0"/>
            <c:extLst>
              <c:ext xmlns:c16="http://schemas.microsoft.com/office/drawing/2014/chart" uri="{C3380CC4-5D6E-409C-BE32-E72D297353CC}">
                <c16:uniqueId val="{00000014-85D1-423D-BC32-15BA1A7F4629}"/>
              </c:ext>
            </c:extLst>
          </c:dPt>
          <c:dPt>
            <c:idx val="7"/>
            <c:marker>
              <c:symbol val="none"/>
            </c:marker>
            <c:bubble3D val="0"/>
            <c:extLst>
              <c:ext xmlns:c16="http://schemas.microsoft.com/office/drawing/2014/chart" uri="{C3380CC4-5D6E-409C-BE32-E72D297353CC}">
                <c16:uniqueId val="{00000015-85D1-423D-BC32-15BA1A7F4629}"/>
              </c:ext>
            </c:extLst>
          </c:dPt>
          <c:dPt>
            <c:idx val="8"/>
            <c:marker>
              <c:symbol val="none"/>
            </c:marker>
            <c:bubble3D val="0"/>
            <c:extLst>
              <c:ext xmlns:c16="http://schemas.microsoft.com/office/drawing/2014/chart" uri="{C3380CC4-5D6E-409C-BE32-E72D297353CC}">
                <c16:uniqueId val="{00000016-85D1-423D-BC32-15BA1A7F4629}"/>
              </c:ext>
            </c:extLst>
          </c:dPt>
          <c:dPt>
            <c:idx val="9"/>
            <c:marker>
              <c:symbol val="none"/>
            </c:marker>
            <c:bubble3D val="0"/>
            <c:extLst>
              <c:ext xmlns:c16="http://schemas.microsoft.com/office/drawing/2014/chart" uri="{C3380CC4-5D6E-409C-BE32-E72D297353CC}">
                <c16:uniqueId val="{00000017-85D1-423D-BC32-15BA1A7F4629}"/>
              </c:ext>
            </c:extLst>
          </c:dPt>
          <c:dPt>
            <c:idx val="10"/>
            <c:marker>
              <c:symbol val="none"/>
            </c:marker>
            <c:bubble3D val="0"/>
            <c:extLst>
              <c:ext xmlns:c16="http://schemas.microsoft.com/office/drawing/2014/chart" uri="{C3380CC4-5D6E-409C-BE32-E72D297353CC}">
                <c16:uniqueId val="{00000018-85D1-423D-BC32-15BA1A7F4629}"/>
              </c:ext>
            </c:extLst>
          </c:dPt>
          <c:dPt>
            <c:idx val="11"/>
            <c:marker>
              <c:symbol val="none"/>
            </c:marker>
            <c:bubble3D val="0"/>
            <c:extLst>
              <c:ext xmlns:c16="http://schemas.microsoft.com/office/drawing/2014/chart" uri="{C3380CC4-5D6E-409C-BE32-E72D297353CC}">
                <c16:uniqueId val="{00000019-85D1-423D-BC32-15BA1A7F4629}"/>
              </c:ext>
            </c:extLst>
          </c:dPt>
          <c:dLbls>
            <c:numFmt formatCode="0.0%" sourceLinked="0"/>
            <c:spPr>
              <a:noFill/>
              <a:ln w="33517">
                <a:noFill/>
              </a:ln>
            </c:spPr>
            <c:txPr>
              <a:bodyPr/>
              <a:lstStyle/>
              <a:p>
                <a:pPr>
                  <a:defRPr sz="1056" b="1" i="0" u="none" strike="noStrike" baseline="0">
                    <a:solidFill>
                      <a:srgbClr val="000000"/>
                    </a:solidFill>
                    <a:latin typeface="Arial"/>
                    <a:ea typeface="Arial"/>
                    <a:cs typeface="Aria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Sheet1!$A$2:$A$17</c:f>
              <c:strCache>
                <c:ptCount val="16"/>
                <c:pt idx="0">
                  <c:v>3</c:v>
                </c:pt>
                <c:pt idx="1">
                  <c:v>4</c:v>
                </c:pt>
                <c:pt idx="2">
                  <c:v>2006-1</c:v>
                </c:pt>
                <c:pt idx="3">
                  <c:v>2</c:v>
                </c:pt>
                <c:pt idx="4">
                  <c:v>3</c:v>
                </c:pt>
                <c:pt idx="5">
                  <c:v>4</c:v>
                </c:pt>
                <c:pt idx="6">
                  <c:v>2007-1</c:v>
                </c:pt>
                <c:pt idx="7">
                  <c:v>2</c:v>
                </c:pt>
                <c:pt idx="8">
                  <c:v>3</c:v>
                </c:pt>
                <c:pt idx="9">
                  <c:v>4</c:v>
                </c:pt>
                <c:pt idx="10">
                  <c:v>2008-1</c:v>
                </c:pt>
                <c:pt idx="11">
                  <c:v>2</c:v>
                </c:pt>
                <c:pt idx="12">
                  <c:v>3</c:v>
                </c:pt>
                <c:pt idx="13">
                  <c:v>4</c:v>
                </c:pt>
                <c:pt idx="14">
                  <c:v>2009-1 </c:v>
                </c:pt>
                <c:pt idx="15">
                  <c:v>2</c:v>
                </c:pt>
              </c:strCache>
            </c:strRef>
          </c:cat>
          <c:val>
            <c:numRef>
              <c:f>Sheet1!$D$2:$D$17</c:f>
              <c:numCache>
                <c:formatCode>General</c:formatCode>
                <c:ptCount val="16"/>
                <c:pt idx="0">
                  <c:v>0.11625223</c:v>
                </c:pt>
                <c:pt idx="1">
                  <c:v>0.135989047</c:v>
                </c:pt>
                <c:pt idx="2">
                  <c:v>0.159915364</c:v>
                </c:pt>
                <c:pt idx="3">
                  <c:v>0.17607245899999999</c:v>
                </c:pt>
                <c:pt idx="4">
                  <c:v>0.14818113899999999</c:v>
                </c:pt>
                <c:pt idx="5">
                  <c:v>0.10556708300000001</c:v>
                </c:pt>
                <c:pt idx="6">
                  <c:v>7.0124541999999998E-2</c:v>
                </c:pt>
                <c:pt idx="7">
                  <c:v>3.9840047000000003E-2</c:v>
                </c:pt>
                <c:pt idx="8">
                  <c:v>2.2165299999999999E-4</c:v>
                </c:pt>
                <c:pt idx="9">
                  <c:v>-4.0205339E-2</c:v>
                </c:pt>
                <c:pt idx="10">
                  <c:v>-7.7482336999999998E-2</c:v>
                </c:pt>
                <c:pt idx="11">
                  <c:v>-0.12734585400000001</c:v>
                </c:pt>
                <c:pt idx="12">
                  <c:v>-0.103207365</c:v>
                </c:pt>
                <c:pt idx="13">
                  <c:v>-7.9068875999999996E-2</c:v>
                </c:pt>
                <c:pt idx="14">
                  <c:v>-0.11013292700000001</c:v>
                </c:pt>
                <c:pt idx="15">
                  <c:v>-0.120053247</c:v>
                </c:pt>
              </c:numCache>
            </c:numRef>
          </c:val>
          <c:smooth val="1"/>
          <c:extLst>
            <c:ext xmlns:c16="http://schemas.microsoft.com/office/drawing/2014/chart" uri="{C3380CC4-5D6E-409C-BE32-E72D297353CC}">
              <c16:uniqueId val="{0000001A-85D1-423D-BC32-15BA1A7F4629}"/>
            </c:ext>
          </c:extLst>
        </c:ser>
        <c:dLbls>
          <c:showLegendKey val="0"/>
          <c:showVal val="0"/>
          <c:showCatName val="0"/>
          <c:showSerName val="0"/>
          <c:showPercent val="0"/>
          <c:showBubbleSize val="0"/>
        </c:dLbls>
        <c:marker val="1"/>
        <c:smooth val="0"/>
        <c:axId val="398554712"/>
        <c:axId val="323979544"/>
      </c:lineChart>
      <c:catAx>
        <c:axId val="398553928"/>
        <c:scaling>
          <c:orientation val="minMax"/>
        </c:scaling>
        <c:delete val="0"/>
        <c:axPos val="b"/>
        <c:numFmt formatCode="General" sourceLinked="1"/>
        <c:majorTickMark val="out"/>
        <c:minorTickMark val="none"/>
        <c:tickLblPos val="nextTo"/>
        <c:spPr>
          <a:ln w="4190">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398554320"/>
        <c:crossesAt val="50"/>
        <c:auto val="1"/>
        <c:lblAlgn val="ctr"/>
        <c:lblOffset val="100"/>
        <c:tickLblSkip val="1"/>
        <c:tickMarkSkip val="1"/>
        <c:noMultiLvlLbl val="0"/>
      </c:catAx>
      <c:valAx>
        <c:axId val="398554320"/>
        <c:scaling>
          <c:orientation val="minMax"/>
          <c:max val="160"/>
          <c:min val="100"/>
        </c:scaling>
        <c:delete val="0"/>
        <c:axPos val="l"/>
        <c:numFmt formatCode="\$#,##0_);[Red]\(\$#,##0\)" sourceLinked="0"/>
        <c:majorTickMark val="out"/>
        <c:minorTickMark val="none"/>
        <c:tickLblPos val="nextTo"/>
        <c:spPr>
          <a:ln w="4190">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398553928"/>
        <c:crosses val="autoZero"/>
        <c:crossBetween val="between"/>
        <c:majorUnit val="10"/>
      </c:valAx>
      <c:catAx>
        <c:axId val="398554712"/>
        <c:scaling>
          <c:orientation val="minMax"/>
        </c:scaling>
        <c:delete val="1"/>
        <c:axPos val="b"/>
        <c:numFmt formatCode="General" sourceLinked="1"/>
        <c:majorTickMark val="out"/>
        <c:minorTickMark val="none"/>
        <c:tickLblPos val="none"/>
        <c:crossAx val="323979544"/>
        <c:crosses val="autoZero"/>
        <c:auto val="1"/>
        <c:lblAlgn val="ctr"/>
        <c:lblOffset val="100"/>
        <c:noMultiLvlLbl val="0"/>
      </c:catAx>
      <c:valAx>
        <c:axId val="323979544"/>
        <c:scaling>
          <c:orientation val="minMax"/>
          <c:max val="0.35000000000000014"/>
          <c:min val="-0.15000000000000008"/>
        </c:scaling>
        <c:delete val="0"/>
        <c:axPos val="r"/>
        <c:numFmt formatCode="0%" sourceLinked="0"/>
        <c:majorTickMark val="out"/>
        <c:minorTickMark val="none"/>
        <c:tickLblPos val="nextTo"/>
        <c:spPr>
          <a:ln w="4190">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398554712"/>
        <c:crosses val="max"/>
        <c:crossBetween val="between"/>
        <c:majorUnit val="0.05"/>
        <c:minorUnit val="2.5000000000000001E-2"/>
      </c:valAx>
      <c:spPr>
        <a:noFill/>
        <a:ln w="33517">
          <a:noFill/>
        </a:ln>
      </c:spPr>
    </c:plotArea>
    <c:legend>
      <c:legendPos val="r"/>
      <c:legendEntry>
        <c:idx val="0"/>
        <c:delete val="1"/>
      </c:legendEntry>
      <c:layout>
        <c:manualLayout>
          <c:xMode val="edge"/>
          <c:yMode val="edge"/>
          <c:x val="0.10691003911342895"/>
          <c:y val="0.93731343283582091"/>
          <c:w val="0.33376792698826613"/>
          <c:h val="6.5671641791044774E-2"/>
        </c:manualLayout>
      </c:layout>
      <c:overlay val="0"/>
      <c:spPr>
        <a:noFill/>
        <a:ln w="33517">
          <a:noFill/>
        </a:ln>
      </c:spPr>
      <c:txPr>
        <a:bodyPr/>
        <a:lstStyle/>
        <a:p>
          <a:pPr>
            <a:defRPr sz="1400" b="1" i="0" u="none" strike="noStrike" baseline="0">
              <a:solidFill>
                <a:srgbClr val="000000"/>
              </a:solidFill>
              <a:latin typeface="Arial"/>
              <a:ea typeface="Arial"/>
              <a:cs typeface="Arial"/>
            </a:defRPr>
          </a:pPr>
          <a:endParaRPr lang="en-US"/>
        </a:p>
      </c:txPr>
    </c:legend>
    <c:plotVisOnly val="1"/>
    <c:dispBlanksAs val="gap"/>
    <c:showDLblsOverMax val="0"/>
  </c:chart>
  <c:spPr>
    <a:noFill/>
    <a:ln>
      <a:noFill/>
    </a:ln>
  </c:spPr>
  <c:txPr>
    <a:bodyPr/>
    <a:lstStyle/>
    <a:p>
      <a:pPr>
        <a:defRPr sz="1880" b="1" i="0" u="none" strike="noStrike" baseline="0">
          <a:solidFill>
            <a:srgbClr val="000000"/>
          </a:solidFill>
          <a:latin typeface="Arial"/>
          <a:ea typeface="Arial"/>
          <a:cs typeface="Arial"/>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600">
                <a:solidFill>
                  <a:schemeClr val="tx1">
                    <a:lumMod val="50000"/>
                  </a:schemeClr>
                </a:solidFill>
              </a:defRPr>
            </a:pPr>
            <a:r>
              <a:rPr lang="en-US" sz="1600" b="1" i="0" baseline="0">
                <a:effectLst/>
              </a:rPr>
              <a:t>Homeowner Improvements &amp; Repairs</a:t>
            </a:r>
            <a:endParaRPr lang="en-US" sz="1600" b="1">
              <a:effectLst/>
            </a:endParaRPr>
          </a:p>
          <a:p>
            <a:pPr algn="l">
              <a:defRPr sz="1600">
                <a:solidFill>
                  <a:schemeClr val="tx1">
                    <a:lumMod val="50000"/>
                  </a:schemeClr>
                </a:solidFill>
              </a:defRPr>
            </a:pPr>
            <a:r>
              <a:rPr lang="en-US" sz="1600" b="1" i="0" baseline="0">
                <a:effectLst/>
              </a:rPr>
              <a:t>Four-Quarter Moving Totals</a:t>
            </a:r>
            <a:endParaRPr lang="en-US" sz="1600" b="1">
              <a:effectLst/>
            </a:endParaRPr>
          </a:p>
          <a:p>
            <a:pPr algn="l">
              <a:defRPr sz="1600">
                <a:solidFill>
                  <a:schemeClr val="tx1">
                    <a:lumMod val="50000"/>
                  </a:schemeClr>
                </a:solidFill>
              </a:defRPr>
            </a:pPr>
            <a:r>
              <a:rPr lang="en-US" sz="1600" b="1" i="0" baseline="0">
                <a:effectLst/>
              </a:rPr>
              <a:t>Billions</a:t>
            </a:r>
            <a:endParaRPr lang="en-US" sz="1600" b="1"/>
          </a:p>
        </c:rich>
      </c:tx>
      <c:layout>
        <c:manualLayout>
          <c:xMode val="edge"/>
          <c:yMode val="edge"/>
          <c:x val="7.4608406587112382E-3"/>
          <c:y val="1.6825177354371133E-2"/>
        </c:manualLayout>
      </c:layout>
      <c:overlay val="0"/>
    </c:title>
    <c:autoTitleDeleted val="0"/>
    <c:plotArea>
      <c:layout>
        <c:manualLayout>
          <c:layoutTarget val="inner"/>
          <c:xMode val="edge"/>
          <c:yMode val="edge"/>
          <c:x val="5.9395367234324918E-2"/>
          <c:y val="0.2328669425957029"/>
          <c:w val="0.87716786156602777"/>
          <c:h val="0.56106195845400819"/>
        </c:manualLayout>
      </c:layout>
      <c:barChart>
        <c:barDir val="col"/>
        <c:grouping val="clustered"/>
        <c:varyColors val="0"/>
        <c:ser>
          <c:idx val="0"/>
          <c:order val="0"/>
          <c:tx>
            <c:strRef>
              <c:f>Sheet1!$B$1</c:f>
              <c:strCache>
                <c:ptCount val="1"/>
                <c:pt idx="0">
                  <c:v>JCHS1</c:v>
                </c:pt>
              </c:strCache>
            </c:strRef>
          </c:tx>
          <c:spPr>
            <a:solidFill>
              <a:schemeClr val="accent3"/>
            </a:solidFill>
          </c:spPr>
          <c:invertIfNegative val="0"/>
          <c:dPt>
            <c:idx val="7"/>
            <c:invertIfNegative val="0"/>
            <c:bubble3D val="0"/>
            <c:spPr>
              <a:solidFill>
                <a:srgbClr val="508DA6"/>
              </a:solidFill>
            </c:spPr>
            <c:extLst>
              <c:ext xmlns:c16="http://schemas.microsoft.com/office/drawing/2014/chart" uri="{C3380CC4-5D6E-409C-BE32-E72D297353CC}">
                <c16:uniqueId val="{00000007-4396-4640-A0FD-6851015F7692}"/>
              </c:ext>
            </c:extLst>
          </c:dPt>
          <c:dPt>
            <c:idx val="8"/>
            <c:invertIfNegative val="0"/>
            <c:bubble3D val="0"/>
            <c:spPr>
              <a:solidFill>
                <a:srgbClr val="508DA6"/>
              </a:solidFill>
            </c:spPr>
            <c:extLst>
              <c:ext xmlns:c16="http://schemas.microsoft.com/office/drawing/2014/chart" uri="{C3380CC4-5D6E-409C-BE32-E72D297353CC}">
                <c16:uniqueId val="{00000009-4396-4640-A0FD-6851015F7692}"/>
              </c:ext>
            </c:extLst>
          </c:dPt>
          <c:dPt>
            <c:idx val="9"/>
            <c:invertIfNegative val="0"/>
            <c:bubble3D val="0"/>
            <c:spPr>
              <a:solidFill>
                <a:srgbClr val="508DA6"/>
              </a:solidFill>
            </c:spPr>
            <c:extLst>
              <c:ext xmlns:c16="http://schemas.microsoft.com/office/drawing/2014/chart" uri="{C3380CC4-5D6E-409C-BE32-E72D297353CC}">
                <c16:uniqueId val="{00000006-4D4C-44EB-9950-4B9ACCC7825C}"/>
              </c:ext>
            </c:extLst>
          </c:dPt>
          <c:dPt>
            <c:idx val="10"/>
            <c:invertIfNegative val="0"/>
            <c:bubble3D val="0"/>
            <c:spPr>
              <a:solidFill>
                <a:srgbClr val="508DA6"/>
              </a:solidFill>
            </c:spPr>
            <c:extLst>
              <c:ext xmlns:c16="http://schemas.microsoft.com/office/drawing/2014/chart" uri="{C3380CC4-5D6E-409C-BE32-E72D297353CC}">
                <c16:uniqueId val="{00000007-4D4C-44EB-9950-4B9ACCC7825C}"/>
              </c:ext>
            </c:extLst>
          </c:dPt>
          <c:dPt>
            <c:idx val="11"/>
            <c:invertIfNegative val="0"/>
            <c:bubble3D val="0"/>
            <c:spPr>
              <a:solidFill>
                <a:srgbClr val="508DA6"/>
              </a:solidFill>
            </c:spPr>
            <c:extLst>
              <c:ext xmlns:c16="http://schemas.microsoft.com/office/drawing/2014/chart" uri="{C3380CC4-5D6E-409C-BE32-E72D297353CC}">
                <c16:uniqueId val="{0000000D-075B-42D8-9ED3-77073C72430E}"/>
              </c:ext>
            </c:extLst>
          </c:dPt>
          <c:dPt>
            <c:idx val="12"/>
            <c:invertIfNegative val="0"/>
            <c:bubble3D val="0"/>
            <c:spPr>
              <a:solidFill>
                <a:srgbClr val="508DA6">
                  <a:lumMod val="60000"/>
                  <a:lumOff val="40000"/>
                </a:srgbClr>
              </a:solidFill>
            </c:spPr>
            <c:extLst>
              <c:ext xmlns:c16="http://schemas.microsoft.com/office/drawing/2014/chart" uri="{C3380CC4-5D6E-409C-BE32-E72D297353CC}">
                <c16:uniqueId val="{0000001E-5D3C-4489-B47A-ECA4336326E9}"/>
              </c:ext>
            </c:extLst>
          </c:dPt>
          <c:dPt>
            <c:idx val="13"/>
            <c:invertIfNegative val="0"/>
            <c:bubble3D val="0"/>
            <c:spPr>
              <a:solidFill>
                <a:srgbClr val="508DA6">
                  <a:lumMod val="60000"/>
                  <a:lumOff val="40000"/>
                </a:srgbClr>
              </a:solidFill>
            </c:spPr>
            <c:extLst>
              <c:ext xmlns:c16="http://schemas.microsoft.com/office/drawing/2014/chart" uri="{C3380CC4-5D6E-409C-BE32-E72D297353CC}">
                <c16:uniqueId val="{0000000F-336D-44EB-AFDA-C74D61021C52}"/>
              </c:ext>
            </c:extLst>
          </c:dPt>
          <c:dPt>
            <c:idx val="14"/>
            <c:invertIfNegative val="0"/>
            <c:bubble3D val="0"/>
            <c:spPr>
              <a:solidFill>
                <a:srgbClr val="508DA6">
                  <a:lumMod val="60000"/>
                  <a:lumOff val="40000"/>
                </a:srgbClr>
              </a:solidFill>
            </c:spPr>
            <c:extLst>
              <c:ext xmlns:c16="http://schemas.microsoft.com/office/drawing/2014/chart" uri="{C3380CC4-5D6E-409C-BE32-E72D297353CC}">
                <c16:uniqueId val="{0000000F-C35E-46E1-844E-4DD3FFCAB77A}"/>
              </c:ext>
            </c:extLst>
          </c:dPt>
          <c:dPt>
            <c:idx val="15"/>
            <c:invertIfNegative val="0"/>
            <c:bubble3D val="0"/>
            <c:spPr>
              <a:solidFill>
                <a:srgbClr val="508DA6">
                  <a:lumMod val="60000"/>
                  <a:lumOff val="40000"/>
                </a:srgbClr>
              </a:solidFill>
            </c:spPr>
            <c:extLst>
              <c:ext xmlns:c16="http://schemas.microsoft.com/office/drawing/2014/chart" uri="{C3380CC4-5D6E-409C-BE32-E72D297353CC}">
                <c16:uniqueId val="{00000025-C35E-46E1-844E-4DD3FFCAB77A}"/>
              </c:ext>
            </c:extLst>
          </c:dPt>
          <c:dLbls>
            <c:numFmt formatCode="#,##0" sourceLinked="0"/>
            <c:spPr>
              <a:noFill/>
              <a:ln>
                <a:noFill/>
              </a:ln>
              <a:effectLst/>
            </c:spPr>
            <c:txPr>
              <a:bodyPr/>
              <a:lstStyle/>
              <a:p>
                <a:pPr>
                  <a:defRPr sz="1400" b="0">
                    <a:solidFill>
                      <a:schemeClr val="tx1">
                        <a:lumMod val="50000"/>
                      </a:schemeClr>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3</c:v>
                </c:pt>
                <c:pt idx="1">
                  <c:v>4</c:v>
                </c:pt>
                <c:pt idx="2">
                  <c:v>2022-1</c:v>
                </c:pt>
                <c:pt idx="3">
                  <c:v>2</c:v>
                </c:pt>
                <c:pt idx="4">
                  <c:v>3</c:v>
                </c:pt>
                <c:pt idx="5">
                  <c:v>4</c:v>
                </c:pt>
                <c:pt idx="6">
                  <c:v>2023-1</c:v>
                </c:pt>
                <c:pt idx="7">
                  <c:v>2</c:v>
                </c:pt>
                <c:pt idx="8">
                  <c:v>3</c:v>
                </c:pt>
                <c:pt idx="9">
                  <c:v>4</c:v>
                </c:pt>
                <c:pt idx="10">
                  <c:v>2024-1</c:v>
                </c:pt>
                <c:pt idx="11">
                  <c:v>2</c:v>
                </c:pt>
                <c:pt idx="12">
                  <c:v>3
(p)</c:v>
                </c:pt>
                <c:pt idx="13">
                  <c:v>4
(p)</c:v>
                </c:pt>
                <c:pt idx="14">
                  <c:v>2025-1
(p)</c:v>
                </c:pt>
                <c:pt idx="15">
                  <c:v>2
(p)</c:v>
                </c:pt>
              </c:strCache>
            </c:strRef>
          </c:cat>
          <c:val>
            <c:numRef>
              <c:f>Sheet1!$B$2:$B$17</c:f>
              <c:numCache>
                <c:formatCode>"$"#,##0.0</c:formatCode>
                <c:ptCount val="16"/>
                <c:pt idx="0">
                  <c:v>395.77984407433939</c:v>
                </c:pt>
                <c:pt idx="1">
                  <c:v>406.14604273814462</c:v>
                </c:pt>
                <c:pt idx="2">
                  <c:v>413.82133168114109</c:v>
                </c:pt>
                <c:pt idx="3">
                  <c:v>443.24448959087482</c:v>
                </c:pt>
                <c:pt idx="4">
                  <c:v>464.23130324797239</c:v>
                </c:pt>
                <c:pt idx="5">
                  <c:v>469.99868202828503</c:v>
                </c:pt>
                <c:pt idx="6">
                  <c:v>468.32268229332061</c:v>
                </c:pt>
                <c:pt idx="7">
                  <c:v>482.8241175157699</c:v>
                </c:pt>
                <c:pt idx="8">
                  <c:v>488.18750079882818</c:v>
                </c:pt>
                <c:pt idx="9">
                  <c:v>480.16907942013711</c:v>
                </c:pt>
                <c:pt idx="10">
                  <c:v>464.11621121177211</c:v>
                </c:pt>
                <c:pt idx="11">
                  <c:v>468.34606460409054</c:v>
                </c:pt>
                <c:pt idx="12">
                  <c:v>473.65032671148788</c:v>
                </c:pt>
                <c:pt idx="13">
                  <c:v>449.96443712185862</c:v>
                </c:pt>
                <c:pt idx="14">
                  <c:v>450.96229897586716</c:v>
                </c:pt>
                <c:pt idx="15">
                  <c:v>466.12105278982335</c:v>
                </c:pt>
              </c:numCache>
            </c:numRef>
          </c:val>
          <c:extLst>
            <c:ext xmlns:c16="http://schemas.microsoft.com/office/drawing/2014/chart" uri="{C3380CC4-5D6E-409C-BE32-E72D297353CC}">
              <c16:uniqueId val="{00000000-A13C-4E5E-B5F3-031966C02762}"/>
            </c:ext>
          </c:extLst>
        </c:ser>
        <c:dLbls>
          <c:showLegendKey val="0"/>
          <c:showVal val="0"/>
          <c:showCatName val="0"/>
          <c:showSerName val="0"/>
          <c:showPercent val="0"/>
          <c:showBubbleSize val="0"/>
        </c:dLbls>
        <c:gapWidth val="100"/>
        <c:axId val="-2059001504"/>
        <c:axId val="-2058999456"/>
      </c:barChart>
      <c:lineChart>
        <c:grouping val="standard"/>
        <c:varyColors val="0"/>
        <c:ser>
          <c:idx val="1"/>
          <c:order val="1"/>
          <c:tx>
            <c:strRef>
              <c:f>Sheet1!$C$1</c:f>
              <c:strCache>
                <c:ptCount val="1"/>
                <c:pt idx="0">
                  <c:v>Historical Estimates</c:v>
                </c:pt>
              </c:strCache>
            </c:strRef>
          </c:tx>
          <c:spPr>
            <a:ln w="38100"/>
          </c:spPr>
          <c:marker>
            <c:symbol val="circle"/>
            <c:size val="9"/>
          </c:marker>
          <c:dPt>
            <c:idx val="7"/>
            <c:bubble3D val="0"/>
            <c:extLst>
              <c:ext xmlns:c16="http://schemas.microsoft.com/office/drawing/2014/chart" uri="{C3380CC4-5D6E-409C-BE32-E72D297353CC}">
                <c16:uniqueId val="{00000011-4396-4640-A0FD-6851015F7692}"/>
              </c:ext>
            </c:extLst>
          </c:dPt>
          <c:dPt>
            <c:idx val="8"/>
            <c:bubble3D val="0"/>
            <c:extLst>
              <c:ext xmlns:c16="http://schemas.microsoft.com/office/drawing/2014/chart" uri="{C3380CC4-5D6E-409C-BE32-E72D297353CC}">
                <c16:uniqueId val="{00000012-4396-4640-A0FD-6851015F7692}"/>
              </c:ext>
            </c:extLst>
          </c:dPt>
          <c:dPt>
            <c:idx val="9"/>
            <c:bubble3D val="0"/>
            <c:extLst>
              <c:ext xmlns:c16="http://schemas.microsoft.com/office/drawing/2014/chart" uri="{C3380CC4-5D6E-409C-BE32-E72D297353CC}">
                <c16:uniqueId val="{00000013-4D4C-44EB-9950-4B9ACCC7825C}"/>
              </c:ext>
            </c:extLst>
          </c:dPt>
          <c:dPt>
            <c:idx val="10"/>
            <c:bubble3D val="0"/>
            <c:extLst>
              <c:ext xmlns:c16="http://schemas.microsoft.com/office/drawing/2014/chart" uri="{C3380CC4-5D6E-409C-BE32-E72D297353CC}">
                <c16:uniqueId val="{00000014-4D4C-44EB-9950-4B9ACCC7825C}"/>
              </c:ext>
            </c:extLst>
          </c:dPt>
          <c:dPt>
            <c:idx val="11"/>
            <c:bubble3D val="0"/>
            <c:extLst>
              <c:ext xmlns:c16="http://schemas.microsoft.com/office/drawing/2014/chart" uri="{C3380CC4-5D6E-409C-BE32-E72D297353CC}">
                <c16:uniqueId val="{00000014-075B-42D8-9ED3-77073C72430E}"/>
              </c:ext>
            </c:extLst>
          </c:dPt>
          <c:dPt>
            <c:idx val="12"/>
            <c:marker>
              <c:symbol val="none"/>
            </c:marker>
            <c:bubble3D val="0"/>
            <c:extLst>
              <c:ext xmlns:c16="http://schemas.microsoft.com/office/drawing/2014/chart" uri="{C3380CC4-5D6E-409C-BE32-E72D297353CC}">
                <c16:uniqueId val="{00000020-5D3C-4489-B47A-ECA4336326E9}"/>
              </c:ext>
            </c:extLst>
          </c:dPt>
          <c:dPt>
            <c:idx val="13"/>
            <c:marker>
              <c:symbol val="none"/>
            </c:marker>
            <c:bubble3D val="0"/>
            <c:extLst>
              <c:ext xmlns:c16="http://schemas.microsoft.com/office/drawing/2014/chart" uri="{C3380CC4-5D6E-409C-BE32-E72D297353CC}">
                <c16:uniqueId val="{00000017-336D-44EB-AFDA-C74D61021C52}"/>
              </c:ext>
            </c:extLst>
          </c:dPt>
          <c:dPt>
            <c:idx val="14"/>
            <c:marker>
              <c:symbol val="none"/>
            </c:marker>
            <c:bubble3D val="0"/>
            <c:extLst>
              <c:ext xmlns:c16="http://schemas.microsoft.com/office/drawing/2014/chart" uri="{C3380CC4-5D6E-409C-BE32-E72D297353CC}">
                <c16:uniqueId val="{00000017-C35E-46E1-844E-4DD3FFCAB77A}"/>
              </c:ext>
            </c:extLst>
          </c:dPt>
          <c:dPt>
            <c:idx val="15"/>
            <c:marker>
              <c:symbol val="none"/>
            </c:marker>
            <c:bubble3D val="0"/>
            <c:extLst>
              <c:ext xmlns:c16="http://schemas.microsoft.com/office/drawing/2014/chart" uri="{C3380CC4-5D6E-409C-BE32-E72D297353CC}">
                <c16:uniqueId val="{00000027-C35E-46E1-844E-4DD3FFCAB77A}"/>
              </c:ext>
            </c:extLst>
          </c:dPt>
          <c:dLbls>
            <c:dLbl>
              <c:idx val="7"/>
              <c:numFmt formatCode="0.0%" sourceLinked="0"/>
              <c:spPr>
                <a:solidFill>
                  <a:srgbClr val="FFFFFF">
                    <a:alpha val="75000"/>
                  </a:srgbClr>
                </a:solidFill>
                <a:ln>
                  <a:noFill/>
                </a:ln>
                <a:effectLst/>
              </c:spPr>
              <c:txPr>
                <a:bodyPr/>
                <a:lstStyle/>
                <a:p>
                  <a:pPr>
                    <a:defRPr sz="1400" b="0" i="0" baseline="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4396-4640-A0FD-6851015F7692}"/>
                </c:ext>
              </c:extLst>
            </c:dLbl>
            <c:dLbl>
              <c:idx val="8"/>
              <c:numFmt formatCode="0.0%" sourceLinked="0"/>
              <c:spPr>
                <a:solidFill>
                  <a:srgbClr val="FFFFFF">
                    <a:alpha val="75000"/>
                  </a:srgbClr>
                </a:solidFill>
                <a:ln>
                  <a:noFill/>
                </a:ln>
                <a:effectLst/>
              </c:spPr>
              <c:txPr>
                <a:bodyPr/>
                <a:lstStyle/>
                <a:p>
                  <a:pPr>
                    <a:defRPr sz="1400" b="0" i="0" baseline="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4396-4640-A0FD-6851015F7692}"/>
                </c:ext>
              </c:extLst>
            </c:dLbl>
            <c:dLbl>
              <c:idx val="9"/>
              <c:numFmt formatCode="0.0%" sourceLinked="0"/>
              <c:spPr>
                <a:solidFill>
                  <a:srgbClr val="FFFFFF">
                    <a:alpha val="75000"/>
                  </a:srgbClr>
                </a:solidFill>
                <a:ln>
                  <a:noFill/>
                </a:ln>
                <a:effectLst/>
              </c:spPr>
              <c:txPr>
                <a:bodyPr/>
                <a:lstStyle/>
                <a:p>
                  <a:pPr>
                    <a:defRPr sz="1400" b="0" i="0" baseline="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4D4C-44EB-9950-4B9ACCC7825C}"/>
                </c:ext>
              </c:extLst>
            </c:dLbl>
            <c:dLbl>
              <c:idx val="10"/>
              <c:numFmt formatCode="0.0%" sourceLinked="0"/>
              <c:spPr>
                <a:solidFill>
                  <a:srgbClr val="FFFFFF">
                    <a:alpha val="75000"/>
                  </a:srgbClr>
                </a:solidFill>
                <a:ln>
                  <a:noFill/>
                </a:ln>
                <a:effectLst/>
              </c:spPr>
              <c:txPr>
                <a:bodyPr anchorCtr="0"/>
                <a:lstStyle/>
                <a:p>
                  <a:pPr algn="ctr" rtl="0">
                    <a:defRPr lang="en-US" sz="1400" b="0" i="0" u="none" strike="noStrike" kern="1200" baseline="0">
                      <a:solidFill>
                        <a:srgbClr val="5A5A5A">
                          <a:lumMod val="50000"/>
                        </a:srgbClr>
                      </a:solidFill>
                      <a:latin typeface="+mn-lt"/>
                      <a:ea typeface="+mn-ea"/>
                      <a:cs typeface="+mn-cs"/>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4D4C-44EB-9950-4B9ACCC7825C}"/>
                </c:ext>
              </c:extLst>
            </c:dLbl>
            <c:dLbl>
              <c:idx val="11"/>
              <c:numFmt formatCode="0.0%" sourceLinked="0"/>
              <c:spPr>
                <a:solidFill>
                  <a:srgbClr val="FFFFFF">
                    <a:alpha val="75000"/>
                  </a:srgbClr>
                </a:solidFill>
                <a:ln>
                  <a:noFill/>
                </a:ln>
                <a:effectLst/>
              </c:spPr>
              <c:txPr>
                <a:bodyPr/>
                <a:lstStyle/>
                <a:p>
                  <a:pPr>
                    <a:defRPr sz="1400" b="0" i="0" baseline="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075B-42D8-9ED3-77073C72430E}"/>
                </c:ext>
              </c:extLst>
            </c:dLbl>
            <c:dLbl>
              <c:idx val="12"/>
              <c:delete val="1"/>
              <c:extLst>
                <c:ext xmlns:c15="http://schemas.microsoft.com/office/drawing/2012/chart" uri="{CE6537A1-D6FC-4f65-9D91-7224C49458BB}"/>
                <c:ext xmlns:c16="http://schemas.microsoft.com/office/drawing/2014/chart" uri="{C3380CC4-5D6E-409C-BE32-E72D297353CC}">
                  <c16:uniqueId val="{00000020-5D3C-4489-B47A-ECA4336326E9}"/>
                </c:ext>
              </c:extLst>
            </c:dLbl>
            <c:dLbl>
              <c:idx val="13"/>
              <c:delete val="1"/>
              <c:extLst>
                <c:ext xmlns:c15="http://schemas.microsoft.com/office/drawing/2012/chart" uri="{CE6537A1-D6FC-4f65-9D91-7224C49458BB}"/>
                <c:ext xmlns:c16="http://schemas.microsoft.com/office/drawing/2014/chart" uri="{C3380CC4-5D6E-409C-BE32-E72D297353CC}">
                  <c16:uniqueId val="{00000017-336D-44EB-AFDA-C74D61021C52}"/>
                </c:ext>
              </c:extLst>
            </c:dLbl>
            <c:dLbl>
              <c:idx val="14"/>
              <c:delete val="1"/>
              <c:extLst>
                <c:ext xmlns:c15="http://schemas.microsoft.com/office/drawing/2012/chart" uri="{CE6537A1-D6FC-4f65-9D91-7224C49458BB}"/>
                <c:ext xmlns:c16="http://schemas.microsoft.com/office/drawing/2014/chart" uri="{C3380CC4-5D6E-409C-BE32-E72D297353CC}">
                  <c16:uniqueId val="{00000017-C35E-46E1-844E-4DD3FFCAB77A}"/>
                </c:ext>
              </c:extLst>
            </c:dLbl>
            <c:dLbl>
              <c:idx val="15"/>
              <c:delete val="1"/>
              <c:extLst>
                <c:ext xmlns:c15="http://schemas.microsoft.com/office/drawing/2012/chart" uri="{CE6537A1-D6FC-4f65-9D91-7224C49458BB}"/>
                <c:ext xmlns:c16="http://schemas.microsoft.com/office/drawing/2014/chart" uri="{C3380CC4-5D6E-409C-BE32-E72D297353CC}">
                  <c16:uniqueId val="{00000027-C35E-46E1-844E-4DD3FFCAB77A}"/>
                </c:ext>
              </c:extLst>
            </c:dLbl>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Sheet1!$A$2:$A$17</c:f>
              <c:strCache>
                <c:ptCount val="16"/>
                <c:pt idx="0">
                  <c:v>3</c:v>
                </c:pt>
                <c:pt idx="1">
                  <c:v>4</c:v>
                </c:pt>
                <c:pt idx="2">
                  <c:v>2022-1</c:v>
                </c:pt>
                <c:pt idx="3">
                  <c:v>2</c:v>
                </c:pt>
                <c:pt idx="4">
                  <c:v>3</c:v>
                </c:pt>
                <c:pt idx="5">
                  <c:v>4</c:v>
                </c:pt>
                <c:pt idx="6">
                  <c:v>2023-1</c:v>
                </c:pt>
                <c:pt idx="7">
                  <c:v>2</c:v>
                </c:pt>
                <c:pt idx="8">
                  <c:v>3</c:v>
                </c:pt>
                <c:pt idx="9">
                  <c:v>4</c:v>
                </c:pt>
                <c:pt idx="10">
                  <c:v>2024-1</c:v>
                </c:pt>
                <c:pt idx="11">
                  <c:v>2</c:v>
                </c:pt>
                <c:pt idx="12">
                  <c:v>3
(p)</c:v>
                </c:pt>
                <c:pt idx="13">
                  <c:v>4
(p)</c:v>
                </c:pt>
                <c:pt idx="14">
                  <c:v>2025-1
(p)</c:v>
                </c:pt>
                <c:pt idx="15">
                  <c:v>2
(p)</c:v>
                </c:pt>
              </c:strCache>
            </c:strRef>
          </c:cat>
          <c:val>
            <c:numRef>
              <c:f>Sheet1!$C$2:$C$17</c:f>
              <c:numCache>
                <c:formatCode>0.0%</c:formatCode>
                <c:ptCount val="16"/>
                <c:pt idx="0">
                  <c:v>0.11663869202644794</c:v>
                </c:pt>
                <c:pt idx="1">
                  <c:v>0.11965987296729819</c:v>
                </c:pt>
                <c:pt idx="2">
                  <c:v>0.11473811502520248</c:v>
                </c:pt>
                <c:pt idx="3">
                  <c:v>0.15677752054705252</c:v>
                </c:pt>
                <c:pt idx="4">
                  <c:v>0.17295337344358486</c:v>
                </c:pt>
                <c:pt idx="5">
                  <c:v>0.15721595822936107</c:v>
                </c:pt>
                <c:pt idx="6">
                  <c:v>0.13170261279371176</c:v>
                </c:pt>
                <c:pt idx="7">
                  <c:v>8.9295250937982296E-2</c:v>
                </c:pt>
                <c:pt idx="8">
                  <c:v>5.16040115848444E-2</c:v>
                </c:pt>
                <c:pt idx="9">
                  <c:v>2.1639204067470219E-2</c:v>
                </c:pt>
                <c:pt idx="10">
                  <c:v>-8.9819930586105823E-3</c:v>
                </c:pt>
                <c:pt idx="11">
                  <c:v>-2.9986184174419339E-2</c:v>
                </c:pt>
                <c:pt idx="12">
                  <c:v>-2.9777849829323633E-2</c:v>
                </c:pt>
                <c:pt idx="13">
                  <c:v>-6.2904180199929383E-2</c:v>
                </c:pt>
                <c:pt idx="14">
                  <c:v>-2.8341850420525283E-2</c:v>
                </c:pt>
                <c:pt idx="15">
                  <c:v>-4.7507857595602276E-3</c:v>
                </c:pt>
              </c:numCache>
            </c:numRef>
          </c:val>
          <c:smooth val="1"/>
          <c:extLst>
            <c:ext xmlns:c16="http://schemas.microsoft.com/office/drawing/2014/chart" uri="{C3380CC4-5D6E-409C-BE32-E72D297353CC}">
              <c16:uniqueId val="{00000001-A13C-4E5E-B5F3-031966C02762}"/>
            </c:ext>
          </c:extLst>
        </c:ser>
        <c:ser>
          <c:idx val="2"/>
          <c:order val="2"/>
          <c:tx>
            <c:strRef>
              <c:f>Sheet1!$D$1</c:f>
              <c:strCache>
                <c:ptCount val="1"/>
                <c:pt idx="0">
                  <c:v>LIRA Projections</c:v>
                </c:pt>
              </c:strCache>
            </c:strRef>
          </c:tx>
          <c:spPr>
            <a:ln w="38100">
              <a:solidFill>
                <a:srgbClr val="C14D00"/>
              </a:solidFill>
            </a:ln>
          </c:spPr>
          <c:marker>
            <c:symbol val="triangle"/>
            <c:size val="8"/>
            <c:spPr>
              <a:solidFill>
                <a:srgbClr val="C14D00"/>
              </a:solidFill>
              <a:ln>
                <a:solidFill>
                  <a:srgbClr val="C14D00"/>
                </a:solidFill>
              </a:ln>
            </c:spPr>
          </c:marker>
          <c:dPt>
            <c:idx val="0"/>
            <c:marker>
              <c:symbol val="none"/>
            </c:marker>
            <c:bubble3D val="0"/>
            <c:extLst>
              <c:ext xmlns:c16="http://schemas.microsoft.com/office/drawing/2014/chart" uri="{C3380CC4-5D6E-409C-BE32-E72D297353CC}">
                <c16:uniqueId val="{0000001F-0A6C-450F-B0F6-A70C5E2483FC}"/>
              </c:ext>
            </c:extLst>
          </c:dPt>
          <c:dPt>
            <c:idx val="1"/>
            <c:marker>
              <c:symbol val="none"/>
            </c:marker>
            <c:bubble3D val="0"/>
            <c:extLst>
              <c:ext xmlns:c16="http://schemas.microsoft.com/office/drawing/2014/chart" uri="{C3380CC4-5D6E-409C-BE32-E72D297353CC}">
                <c16:uniqueId val="{00000020-0A6C-450F-B0F6-A70C5E2483FC}"/>
              </c:ext>
            </c:extLst>
          </c:dPt>
          <c:dPt>
            <c:idx val="2"/>
            <c:marker>
              <c:symbol val="none"/>
            </c:marker>
            <c:bubble3D val="0"/>
            <c:extLst>
              <c:ext xmlns:c16="http://schemas.microsoft.com/office/drawing/2014/chart" uri="{C3380CC4-5D6E-409C-BE32-E72D297353CC}">
                <c16:uniqueId val="{00000021-0A6C-450F-B0F6-A70C5E2483FC}"/>
              </c:ext>
            </c:extLst>
          </c:dPt>
          <c:dPt>
            <c:idx val="3"/>
            <c:marker>
              <c:symbol val="none"/>
            </c:marker>
            <c:bubble3D val="0"/>
            <c:extLst>
              <c:ext xmlns:c16="http://schemas.microsoft.com/office/drawing/2014/chart" uri="{C3380CC4-5D6E-409C-BE32-E72D297353CC}">
                <c16:uniqueId val="{0000000F-4D4C-44EB-9950-4B9ACCC7825C}"/>
              </c:ext>
            </c:extLst>
          </c:dPt>
          <c:dPt>
            <c:idx val="4"/>
            <c:marker>
              <c:symbol val="none"/>
            </c:marker>
            <c:bubble3D val="0"/>
            <c:extLst>
              <c:ext xmlns:c16="http://schemas.microsoft.com/office/drawing/2014/chart" uri="{C3380CC4-5D6E-409C-BE32-E72D297353CC}">
                <c16:uniqueId val="{0000000E-4D4C-44EB-9950-4B9ACCC7825C}"/>
              </c:ext>
            </c:extLst>
          </c:dPt>
          <c:dPt>
            <c:idx val="5"/>
            <c:marker>
              <c:symbol val="none"/>
            </c:marker>
            <c:bubble3D val="0"/>
            <c:extLst>
              <c:ext xmlns:c16="http://schemas.microsoft.com/office/drawing/2014/chart" uri="{C3380CC4-5D6E-409C-BE32-E72D297353CC}">
                <c16:uniqueId val="{0000000D-4D4C-44EB-9950-4B9ACCC7825C}"/>
              </c:ext>
            </c:extLst>
          </c:dPt>
          <c:dPt>
            <c:idx val="6"/>
            <c:marker>
              <c:symbol val="none"/>
            </c:marker>
            <c:bubble3D val="0"/>
            <c:extLst>
              <c:ext xmlns:c16="http://schemas.microsoft.com/office/drawing/2014/chart" uri="{C3380CC4-5D6E-409C-BE32-E72D297353CC}">
                <c16:uniqueId val="{0000000C-4D4C-44EB-9950-4B9ACCC7825C}"/>
              </c:ext>
            </c:extLst>
          </c:dPt>
          <c:dPt>
            <c:idx val="7"/>
            <c:marker>
              <c:symbol val="none"/>
            </c:marker>
            <c:bubble3D val="0"/>
            <c:extLst>
              <c:ext xmlns:c16="http://schemas.microsoft.com/office/drawing/2014/chart" uri="{C3380CC4-5D6E-409C-BE32-E72D297353CC}">
                <c16:uniqueId val="{0000001C-075B-42D8-9ED3-77073C72430E}"/>
              </c:ext>
            </c:extLst>
          </c:dPt>
          <c:dPt>
            <c:idx val="8"/>
            <c:marker>
              <c:symbol val="none"/>
            </c:marker>
            <c:bubble3D val="0"/>
            <c:extLst>
              <c:ext xmlns:c16="http://schemas.microsoft.com/office/drawing/2014/chart" uri="{C3380CC4-5D6E-409C-BE32-E72D297353CC}">
                <c16:uniqueId val="{0000001F-5D3C-4489-B47A-ECA4336326E9}"/>
              </c:ext>
            </c:extLst>
          </c:dPt>
          <c:dPt>
            <c:idx val="9"/>
            <c:marker>
              <c:symbol val="none"/>
            </c:marker>
            <c:bubble3D val="0"/>
            <c:extLst>
              <c:ext xmlns:c16="http://schemas.microsoft.com/office/drawing/2014/chart" uri="{C3380CC4-5D6E-409C-BE32-E72D297353CC}">
                <c16:uniqueId val="{00000021-336D-44EB-AFDA-C74D61021C52}"/>
              </c:ext>
            </c:extLst>
          </c:dPt>
          <c:dPt>
            <c:idx val="10"/>
            <c:marker>
              <c:symbol val="none"/>
            </c:marker>
            <c:bubble3D val="0"/>
            <c:extLst>
              <c:ext xmlns:c16="http://schemas.microsoft.com/office/drawing/2014/chart" uri="{C3380CC4-5D6E-409C-BE32-E72D297353CC}">
                <c16:uniqueId val="{00000022-C35E-46E1-844E-4DD3FFCAB77A}"/>
              </c:ext>
            </c:extLst>
          </c:dPt>
          <c:dPt>
            <c:idx val="11"/>
            <c:marker>
              <c:symbol val="none"/>
            </c:marker>
            <c:bubble3D val="0"/>
            <c:extLst>
              <c:ext xmlns:c16="http://schemas.microsoft.com/office/drawing/2014/chart" uri="{C3380CC4-5D6E-409C-BE32-E72D297353CC}">
                <c16:uniqueId val="{00000026-C35E-46E1-844E-4DD3FFCAB77A}"/>
              </c:ext>
            </c:extLst>
          </c:dPt>
          <c:dLbls>
            <c:dLbl>
              <c:idx val="0"/>
              <c:delete val="1"/>
              <c:extLst>
                <c:ext xmlns:c15="http://schemas.microsoft.com/office/drawing/2012/chart" uri="{CE6537A1-D6FC-4f65-9D91-7224C49458BB}"/>
                <c:ext xmlns:c16="http://schemas.microsoft.com/office/drawing/2014/chart" uri="{C3380CC4-5D6E-409C-BE32-E72D297353CC}">
                  <c16:uniqueId val="{0000001F-0A6C-450F-B0F6-A70C5E2483FC}"/>
                </c:ext>
              </c:extLst>
            </c:dLbl>
            <c:dLbl>
              <c:idx val="1"/>
              <c:delete val="1"/>
              <c:extLst>
                <c:ext xmlns:c15="http://schemas.microsoft.com/office/drawing/2012/chart" uri="{CE6537A1-D6FC-4f65-9D91-7224C49458BB}"/>
                <c:ext xmlns:c16="http://schemas.microsoft.com/office/drawing/2014/chart" uri="{C3380CC4-5D6E-409C-BE32-E72D297353CC}">
                  <c16:uniqueId val="{00000020-0A6C-450F-B0F6-A70C5E2483FC}"/>
                </c:ext>
              </c:extLst>
            </c:dLbl>
            <c:dLbl>
              <c:idx val="2"/>
              <c:delete val="1"/>
              <c:extLst>
                <c:ext xmlns:c15="http://schemas.microsoft.com/office/drawing/2012/chart" uri="{CE6537A1-D6FC-4f65-9D91-7224C49458BB}"/>
                <c:ext xmlns:c16="http://schemas.microsoft.com/office/drawing/2014/chart" uri="{C3380CC4-5D6E-409C-BE32-E72D297353CC}">
                  <c16:uniqueId val="{00000021-0A6C-450F-B0F6-A70C5E2483FC}"/>
                </c:ext>
              </c:extLst>
            </c:dLbl>
            <c:dLbl>
              <c:idx val="3"/>
              <c:delete val="1"/>
              <c:extLst>
                <c:ext xmlns:c15="http://schemas.microsoft.com/office/drawing/2012/chart" uri="{CE6537A1-D6FC-4f65-9D91-7224C49458BB}"/>
                <c:ext xmlns:c16="http://schemas.microsoft.com/office/drawing/2014/chart" uri="{C3380CC4-5D6E-409C-BE32-E72D297353CC}">
                  <c16:uniqueId val="{0000000F-4D4C-44EB-9950-4B9ACCC7825C}"/>
                </c:ext>
              </c:extLst>
            </c:dLbl>
            <c:dLbl>
              <c:idx val="4"/>
              <c:delete val="1"/>
              <c:extLst>
                <c:ext xmlns:c15="http://schemas.microsoft.com/office/drawing/2012/chart" uri="{CE6537A1-D6FC-4f65-9D91-7224C49458BB}"/>
                <c:ext xmlns:c16="http://schemas.microsoft.com/office/drawing/2014/chart" uri="{C3380CC4-5D6E-409C-BE32-E72D297353CC}">
                  <c16:uniqueId val="{0000000E-4D4C-44EB-9950-4B9ACCC7825C}"/>
                </c:ext>
              </c:extLst>
            </c:dLbl>
            <c:dLbl>
              <c:idx val="5"/>
              <c:delete val="1"/>
              <c:extLst>
                <c:ext xmlns:c15="http://schemas.microsoft.com/office/drawing/2012/chart" uri="{CE6537A1-D6FC-4f65-9D91-7224C49458BB}"/>
                <c:ext xmlns:c16="http://schemas.microsoft.com/office/drawing/2014/chart" uri="{C3380CC4-5D6E-409C-BE32-E72D297353CC}">
                  <c16:uniqueId val="{0000000D-4D4C-44EB-9950-4B9ACCC7825C}"/>
                </c:ext>
              </c:extLst>
            </c:dLbl>
            <c:dLbl>
              <c:idx val="6"/>
              <c:delete val="1"/>
              <c:extLst>
                <c:ext xmlns:c15="http://schemas.microsoft.com/office/drawing/2012/chart" uri="{CE6537A1-D6FC-4f65-9D91-7224C49458BB}"/>
                <c:ext xmlns:c16="http://schemas.microsoft.com/office/drawing/2014/chart" uri="{C3380CC4-5D6E-409C-BE32-E72D297353CC}">
                  <c16:uniqueId val="{0000000C-4D4C-44EB-9950-4B9ACCC7825C}"/>
                </c:ext>
              </c:extLst>
            </c:dLbl>
            <c:dLbl>
              <c:idx val="7"/>
              <c:delete val="1"/>
              <c:extLst>
                <c:ext xmlns:c15="http://schemas.microsoft.com/office/drawing/2012/chart" uri="{CE6537A1-D6FC-4f65-9D91-7224C49458BB}"/>
                <c:ext xmlns:c16="http://schemas.microsoft.com/office/drawing/2014/chart" uri="{C3380CC4-5D6E-409C-BE32-E72D297353CC}">
                  <c16:uniqueId val="{0000001C-075B-42D8-9ED3-77073C72430E}"/>
                </c:ext>
              </c:extLst>
            </c:dLbl>
            <c:dLbl>
              <c:idx val="8"/>
              <c:delete val="1"/>
              <c:extLst>
                <c:ext xmlns:c15="http://schemas.microsoft.com/office/drawing/2012/chart" uri="{CE6537A1-D6FC-4f65-9D91-7224C49458BB}"/>
                <c:ext xmlns:c16="http://schemas.microsoft.com/office/drawing/2014/chart" uri="{C3380CC4-5D6E-409C-BE32-E72D297353CC}">
                  <c16:uniqueId val="{0000001F-5D3C-4489-B47A-ECA4336326E9}"/>
                </c:ext>
              </c:extLst>
            </c:dLbl>
            <c:dLbl>
              <c:idx val="9"/>
              <c:delete val="1"/>
              <c:extLst>
                <c:ext xmlns:c15="http://schemas.microsoft.com/office/drawing/2012/chart" uri="{CE6537A1-D6FC-4f65-9D91-7224C49458BB}"/>
                <c:ext xmlns:c16="http://schemas.microsoft.com/office/drawing/2014/chart" uri="{C3380CC4-5D6E-409C-BE32-E72D297353CC}">
                  <c16:uniqueId val="{00000021-336D-44EB-AFDA-C74D61021C52}"/>
                </c:ext>
              </c:extLst>
            </c:dLbl>
            <c:dLbl>
              <c:idx val="10"/>
              <c:delete val="1"/>
              <c:extLst>
                <c:ext xmlns:c15="http://schemas.microsoft.com/office/drawing/2012/chart" uri="{CE6537A1-D6FC-4f65-9D91-7224C49458BB}"/>
                <c:ext xmlns:c16="http://schemas.microsoft.com/office/drawing/2014/chart" uri="{C3380CC4-5D6E-409C-BE32-E72D297353CC}">
                  <c16:uniqueId val="{00000022-C35E-46E1-844E-4DD3FFCAB77A}"/>
                </c:ext>
              </c:extLst>
            </c:dLbl>
            <c:dLbl>
              <c:idx val="11"/>
              <c:delete val="1"/>
              <c:extLst>
                <c:ext xmlns:c15="http://schemas.microsoft.com/office/drawing/2012/chart" uri="{CE6537A1-D6FC-4f65-9D91-7224C49458BB}"/>
                <c:ext xmlns:c16="http://schemas.microsoft.com/office/drawing/2014/chart" uri="{C3380CC4-5D6E-409C-BE32-E72D297353CC}">
                  <c16:uniqueId val="{00000026-C35E-46E1-844E-4DD3FFCAB77A}"/>
                </c:ext>
              </c:extLst>
            </c:dLbl>
            <c:dLbl>
              <c:idx val="12"/>
              <c:spPr>
                <a:solidFill>
                  <a:srgbClr val="FFFFFF">
                    <a:alpha val="75000"/>
                  </a:srgbClr>
                </a:solidFill>
                <a:ln>
                  <a:noFill/>
                </a:ln>
                <a:effectLst/>
              </c:spPr>
              <c:txPr>
                <a:bodyPr wrap="square" lIns="38100" tIns="19050" rIns="38100" bIns="19050" anchor="ctr" anchorCtr="0">
                  <a:spAutoFit/>
                </a:bodyPr>
                <a:lstStyle/>
                <a:p>
                  <a:pPr algn="ctr">
                    <a:defRPr lang="en-US" sz="1400" b="0" i="0" u="none" strike="noStrike" kern="1200" baseline="0">
                      <a:solidFill>
                        <a:schemeClr val="tx1">
                          <a:lumMod val="50000"/>
                        </a:schemeClr>
                      </a:solidFill>
                      <a:latin typeface="+mn-lt"/>
                      <a:ea typeface="+mn-ea"/>
                      <a:cs typeface="+mn-cs"/>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C35E-46E1-844E-4DD3FFCAB77A}"/>
                </c:ext>
              </c:extLst>
            </c:dLbl>
            <c:dLbl>
              <c:idx val="13"/>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A-59BE-4A54-B6C3-A6A83A083B67}"/>
                </c:ext>
              </c:extLst>
            </c:dLbl>
            <c:dLbl>
              <c:idx val="14"/>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59BE-4A54-B6C3-A6A83A083B67}"/>
                </c:ext>
              </c:extLst>
            </c:dLbl>
            <c:dLbl>
              <c:idx val="15"/>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59BE-4A54-B6C3-A6A83A083B67}"/>
                </c:ext>
              </c:extLst>
            </c:dLbl>
            <c:spPr>
              <a:no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Sheet1!$A$2:$A$17</c:f>
              <c:strCache>
                <c:ptCount val="16"/>
                <c:pt idx="0">
                  <c:v>3</c:v>
                </c:pt>
                <c:pt idx="1">
                  <c:v>4</c:v>
                </c:pt>
                <c:pt idx="2">
                  <c:v>2022-1</c:v>
                </c:pt>
                <c:pt idx="3">
                  <c:v>2</c:v>
                </c:pt>
                <c:pt idx="4">
                  <c:v>3</c:v>
                </c:pt>
                <c:pt idx="5">
                  <c:v>4</c:v>
                </c:pt>
                <c:pt idx="6">
                  <c:v>2023-1</c:v>
                </c:pt>
                <c:pt idx="7">
                  <c:v>2</c:v>
                </c:pt>
                <c:pt idx="8">
                  <c:v>3</c:v>
                </c:pt>
                <c:pt idx="9">
                  <c:v>4</c:v>
                </c:pt>
                <c:pt idx="10">
                  <c:v>2024-1</c:v>
                </c:pt>
                <c:pt idx="11">
                  <c:v>2</c:v>
                </c:pt>
                <c:pt idx="12">
                  <c:v>3
(p)</c:v>
                </c:pt>
                <c:pt idx="13">
                  <c:v>4
(p)</c:v>
                </c:pt>
                <c:pt idx="14">
                  <c:v>2025-1
(p)</c:v>
                </c:pt>
                <c:pt idx="15">
                  <c:v>2
(p)</c:v>
                </c:pt>
              </c:strCache>
            </c:strRef>
          </c:cat>
          <c:val>
            <c:numRef>
              <c:f>Sheet1!$D$2:$D$17</c:f>
              <c:numCache>
                <c:formatCode>0.0%</c:formatCode>
                <c:ptCount val="16"/>
                <c:pt idx="0">
                  <c:v>0.11663869202644794</c:v>
                </c:pt>
                <c:pt idx="1">
                  <c:v>0.11965987296729819</c:v>
                </c:pt>
                <c:pt idx="2">
                  <c:v>0.11473811502520248</c:v>
                </c:pt>
                <c:pt idx="3">
                  <c:v>0.15677752054705252</c:v>
                </c:pt>
                <c:pt idx="4">
                  <c:v>0.17295337344358486</c:v>
                </c:pt>
                <c:pt idx="5">
                  <c:v>0.15721595822936107</c:v>
                </c:pt>
                <c:pt idx="6">
                  <c:v>0.13170261279371176</c:v>
                </c:pt>
                <c:pt idx="7">
                  <c:v>8.9295250937982296E-2</c:v>
                </c:pt>
                <c:pt idx="8">
                  <c:v>5.16040115848444E-2</c:v>
                </c:pt>
                <c:pt idx="9">
                  <c:v>2.1639204067470219E-2</c:v>
                </c:pt>
                <c:pt idx="10">
                  <c:v>-8.9819930586105823E-3</c:v>
                </c:pt>
                <c:pt idx="11">
                  <c:v>-2.9986184174419339E-2</c:v>
                </c:pt>
                <c:pt idx="12">
                  <c:v>-2.9777849829323633E-2</c:v>
                </c:pt>
                <c:pt idx="13">
                  <c:v>-6.2904180199929383E-2</c:v>
                </c:pt>
                <c:pt idx="14">
                  <c:v>-2.8341850420525283E-2</c:v>
                </c:pt>
                <c:pt idx="15">
                  <c:v>-4.7507857595602276E-3</c:v>
                </c:pt>
              </c:numCache>
            </c:numRef>
          </c:val>
          <c:smooth val="1"/>
          <c:extLst>
            <c:ext xmlns:c16="http://schemas.microsoft.com/office/drawing/2014/chart" uri="{C3380CC4-5D6E-409C-BE32-E72D297353CC}">
              <c16:uniqueId val="{00000000-780F-4FE3-AFF6-52DB6F4D6D9C}"/>
            </c:ext>
          </c:extLst>
        </c:ser>
        <c:dLbls>
          <c:showLegendKey val="0"/>
          <c:showVal val="0"/>
          <c:showCatName val="0"/>
          <c:showSerName val="0"/>
          <c:showPercent val="0"/>
          <c:showBubbleSize val="0"/>
        </c:dLbls>
        <c:marker val="1"/>
        <c:smooth val="0"/>
        <c:axId val="-2059034896"/>
        <c:axId val="-2058996624"/>
      </c:lineChart>
      <c:catAx>
        <c:axId val="-2059001504"/>
        <c:scaling>
          <c:orientation val="minMax"/>
        </c:scaling>
        <c:delete val="0"/>
        <c:axPos val="b"/>
        <c:numFmt formatCode="General" sourceLinked="0"/>
        <c:majorTickMark val="out"/>
        <c:minorTickMark val="none"/>
        <c:tickLblPos val="low"/>
        <c:spPr>
          <a:ln>
            <a:solidFill>
              <a:schemeClr val="bg1">
                <a:lumMod val="65000"/>
              </a:schemeClr>
            </a:solidFill>
          </a:ln>
        </c:spPr>
        <c:txPr>
          <a:bodyPr/>
          <a:lstStyle/>
          <a:p>
            <a:pPr>
              <a:defRPr sz="1400" b="0" baseline="0">
                <a:solidFill>
                  <a:schemeClr val="tx1">
                    <a:lumMod val="50000"/>
                  </a:schemeClr>
                </a:solidFill>
              </a:defRPr>
            </a:pPr>
            <a:endParaRPr lang="en-US"/>
          </a:p>
        </c:txPr>
        <c:crossAx val="-2058999456"/>
        <c:crosses val="autoZero"/>
        <c:auto val="0"/>
        <c:lblAlgn val="ctr"/>
        <c:lblOffset val="100"/>
        <c:noMultiLvlLbl val="0"/>
      </c:catAx>
      <c:valAx>
        <c:axId val="-2058999456"/>
        <c:scaling>
          <c:orientation val="minMax"/>
          <c:max val="550"/>
          <c:min val="200"/>
        </c:scaling>
        <c:delete val="0"/>
        <c:axPos val="l"/>
        <c:numFmt formatCode="&quot;$&quot;#,##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01504"/>
        <c:crosses val="autoZero"/>
        <c:crossBetween val="between"/>
        <c:majorUnit val="50"/>
        <c:minorUnit val="50"/>
      </c:valAx>
      <c:valAx>
        <c:axId val="-2058996624"/>
        <c:scaling>
          <c:orientation val="minMax"/>
          <c:max val="0.2"/>
          <c:min val="-0.15000000000000002"/>
        </c:scaling>
        <c:delete val="0"/>
        <c:axPos val="r"/>
        <c:numFmt formatCode="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34896"/>
        <c:crosses val="max"/>
        <c:crossBetween val="between"/>
      </c:valAx>
      <c:catAx>
        <c:axId val="-2059034896"/>
        <c:scaling>
          <c:orientation val="minMax"/>
        </c:scaling>
        <c:delete val="1"/>
        <c:axPos val="b"/>
        <c:numFmt formatCode="General" sourceLinked="1"/>
        <c:majorTickMark val="out"/>
        <c:minorTickMark val="none"/>
        <c:tickLblPos val="nextTo"/>
        <c:crossAx val="-2058996624"/>
        <c:crosses val="autoZero"/>
        <c:auto val="1"/>
        <c:lblAlgn val="ctr"/>
        <c:lblOffset val="100"/>
        <c:noMultiLvlLbl val="0"/>
      </c:catAx>
    </c:plotArea>
    <c:legend>
      <c:legendPos val="b"/>
      <c:legendEntry>
        <c:idx val="0"/>
        <c:delete val="1"/>
      </c:legendEntry>
      <c:layout>
        <c:manualLayout>
          <c:xMode val="edge"/>
          <c:yMode val="edge"/>
          <c:x val="2.1221412654189573E-2"/>
          <c:y val="0.94174611055758717"/>
          <c:w val="0.43621018413049728"/>
          <c:h val="5.5445141862520635E-2"/>
        </c:manualLayout>
      </c:layout>
      <c:overlay val="0"/>
      <c:txPr>
        <a:bodyPr/>
        <a:lstStyle/>
        <a:p>
          <a:pPr>
            <a:defRPr sz="1400">
              <a:solidFill>
                <a:schemeClr val="tx1">
                  <a:lumMod val="50000"/>
                </a:schemeClr>
              </a:solidFill>
            </a:defRPr>
          </a:pPr>
          <a:endParaRPr lang="en-US"/>
        </a:p>
      </c:txPr>
    </c:legend>
    <c:plotVisOnly val="1"/>
    <c:dispBlanksAs val="gap"/>
    <c:showDLblsOverMax val="0"/>
  </c:chart>
  <c:txPr>
    <a:bodyPr/>
    <a:lstStyle/>
    <a:p>
      <a:pPr>
        <a:defRPr sz="1800"/>
      </a:pPr>
      <a:endParaRPr lang="en-US"/>
    </a:p>
  </c:txPr>
  <c:externalData r:id="rId2">
    <c:autoUpdate val="0"/>
  </c:externalData>
  <c:userShapes r:id="rId3"/>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600">
                <a:solidFill>
                  <a:schemeClr val="tx1">
                    <a:lumMod val="50000"/>
                  </a:schemeClr>
                </a:solidFill>
              </a:defRPr>
            </a:pPr>
            <a:r>
              <a:rPr lang="en-US" sz="1600" b="1" i="0" baseline="0">
                <a:effectLst/>
              </a:rPr>
              <a:t>Homeowner Improvements &amp; Repairs</a:t>
            </a:r>
            <a:endParaRPr lang="en-US" sz="1600" b="1">
              <a:effectLst/>
            </a:endParaRPr>
          </a:p>
          <a:p>
            <a:pPr algn="l">
              <a:defRPr sz="1600">
                <a:solidFill>
                  <a:schemeClr val="tx1">
                    <a:lumMod val="50000"/>
                  </a:schemeClr>
                </a:solidFill>
              </a:defRPr>
            </a:pPr>
            <a:r>
              <a:rPr lang="en-US" sz="1600" b="1" i="0" baseline="0">
                <a:effectLst/>
              </a:rPr>
              <a:t>Four-Quarter Moving Totals</a:t>
            </a:r>
            <a:endParaRPr lang="en-US" sz="1600" b="1">
              <a:effectLst/>
            </a:endParaRPr>
          </a:p>
          <a:p>
            <a:pPr algn="l">
              <a:defRPr sz="1600">
                <a:solidFill>
                  <a:schemeClr val="tx1">
                    <a:lumMod val="50000"/>
                  </a:schemeClr>
                </a:solidFill>
              </a:defRPr>
            </a:pPr>
            <a:r>
              <a:rPr lang="en-US" sz="1600" b="1" i="0" baseline="0">
                <a:effectLst/>
              </a:rPr>
              <a:t>Billions</a:t>
            </a:r>
            <a:endParaRPr lang="en-US" sz="1600" b="1"/>
          </a:p>
        </c:rich>
      </c:tx>
      <c:layout>
        <c:manualLayout>
          <c:xMode val="edge"/>
          <c:yMode val="edge"/>
          <c:x val="7.4608406587112382E-3"/>
          <c:y val="1.6825177354371133E-2"/>
        </c:manualLayout>
      </c:layout>
      <c:overlay val="0"/>
    </c:title>
    <c:autoTitleDeleted val="0"/>
    <c:plotArea>
      <c:layout>
        <c:manualLayout>
          <c:layoutTarget val="inner"/>
          <c:xMode val="edge"/>
          <c:yMode val="edge"/>
          <c:x val="5.9395367234324918E-2"/>
          <c:y val="0.2328669425957029"/>
          <c:w val="0.87716786156602777"/>
          <c:h val="0.56106195845400819"/>
        </c:manualLayout>
      </c:layout>
      <c:barChart>
        <c:barDir val="col"/>
        <c:grouping val="clustered"/>
        <c:varyColors val="0"/>
        <c:ser>
          <c:idx val="0"/>
          <c:order val="0"/>
          <c:tx>
            <c:strRef>
              <c:f>Sheet1!$B$1</c:f>
              <c:strCache>
                <c:ptCount val="1"/>
                <c:pt idx="0">
                  <c:v>JCHS1</c:v>
                </c:pt>
              </c:strCache>
            </c:strRef>
          </c:tx>
          <c:spPr>
            <a:solidFill>
              <a:schemeClr val="accent3"/>
            </a:solidFill>
          </c:spPr>
          <c:invertIfNegative val="0"/>
          <c:dPt>
            <c:idx val="7"/>
            <c:invertIfNegative val="0"/>
            <c:bubble3D val="0"/>
            <c:spPr>
              <a:solidFill>
                <a:srgbClr val="508DA6"/>
              </a:solidFill>
            </c:spPr>
            <c:extLst>
              <c:ext xmlns:c16="http://schemas.microsoft.com/office/drawing/2014/chart" uri="{C3380CC4-5D6E-409C-BE32-E72D297353CC}">
                <c16:uniqueId val="{00000007-4396-4640-A0FD-6851015F7692}"/>
              </c:ext>
            </c:extLst>
          </c:dPt>
          <c:dPt>
            <c:idx val="8"/>
            <c:invertIfNegative val="0"/>
            <c:bubble3D val="0"/>
            <c:spPr>
              <a:solidFill>
                <a:srgbClr val="508DA6"/>
              </a:solidFill>
            </c:spPr>
            <c:extLst>
              <c:ext xmlns:c16="http://schemas.microsoft.com/office/drawing/2014/chart" uri="{C3380CC4-5D6E-409C-BE32-E72D297353CC}">
                <c16:uniqueId val="{00000009-4396-4640-A0FD-6851015F7692}"/>
              </c:ext>
            </c:extLst>
          </c:dPt>
          <c:dPt>
            <c:idx val="9"/>
            <c:invertIfNegative val="0"/>
            <c:bubble3D val="0"/>
            <c:spPr>
              <a:solidFill>
                <a:srgbClr val="508DA6"/>
              </a:solidFill>
            </c:spPr>
            <c:extLst>
              <c:ext xmlns:c16="http://schemas.microsoft.com/office/drawing/2014/chart" uri="{C3380CC4-5D6E-409C-BE32-E72D297353CC}">
                <c16:uniqueId val="{00000006-4D4C-44EB-9950-4B9ACCC7825C}"/>
              </c:ext>
            </c:extLst>
          </c:dPt>
          <c:dPt>
            <c:idx val="10"/>
            <c:invertIfNegative val="0"/>
            <c:bubble3D val="0"/>
            <c:spPr>
              <a:solidFill>
                <a:srgbClr val="508DA6"/>
              </a:solidFill>
            </c:spPr>
            <c:extLst>
              <c:ext xmlns:c16="http://schemas.microsoft.com/office/drawing/2014/chart" uri="{C3380CC4-5D6E-409C-BE32-E72D297353CC}">
                <c16:uniqueId val="{00000007-4D4C-44EB-9950-4B9ACCC7825C}"/>
              </c:ext>
            </c:extLst>
          </c:dPt>
          <c:dPt>
            <c:idx val="11"/>
            <c:invertIfNegative val="0"/>
            <c:bubble3D val="0"/>
            <c:spPr>
              <a:solidFill>
                <a:srgbClr val="508DA6"/>
              </a:solidFill>
            </c:spPr>
            <c:extLst>
              <c:ext xmlns:c16="http://schemas.microsoft.com/office/drawing/2014/chart" uri="{C3380CC4-5D6E-409C-BE32-E72D297353CC}">
                <c16:uniqueId val="{0000000D-075B-42D8-9ED3-77073C72430E}"/>
              </c:ext>
            </c:extLst>
          </c:dPt>
          <c:dPt>
            <c:idx val="12"/>
            <c:invertIfNegative val="0"/>
            <c:bubble3D val="0"/>
            <c:spPr>
              <a:solidFill>
                <a:srgbClr val="508DA6">
                  <a:lumMod val="60000"/>
                  <a:lumOff val="40000"/>
                </a:srgbClr>
              </a:solidFill>
            </c:spPr>
            <c:extLst>
              <c:ext xmlns:c16="http://schemas.microsoft.com/office/drawing/2014/chart" uri="{C3380CC4-5D6E-409C-BE32-E72D297353CC}">
                <c16:uniqueId val="{0000001E-5D3C-4489-B47A-ECA4336326E9}"/>
              </c:ext>
            </c:extLst>
          </c:dPt>
          <c:dPt>
            <c:idx val="13"/>
            <c:invertIfNegative val="0"/>
            <c:bubble3D val="0"/>
            <c:spPr>
              <a:solidFill>
                <a:srgbClr val="508DA6">
                  <a:lumMod val="60000"/>
                  <a:lumOff val="40000"/>
                </a:srgbClr>
              </a:solidFill>
            </c:spPr>
            <c:extLst>
              <c:ext xmlns:c16="http://schemas.microsoft.com/office/drawing/2014/chart" uri="{C3380CC4-5D6E-409C-BE32-E72D297353CC}">
                <c16:uniqueId val="{0000000F-336D-44EB-AFDA-C74D61021C52}"/>
              </c:ext>
            </c:extLst>
          </c:dPt>
          <c:dPt>
            <c:idx val="14"/>
            <c:invertIfNegative val="0"/>
            <c:bubble3D val="0"/>
            <c:spPr>
              <a:solidFill>
                <a:srgbClr val="508DA6">
                  <a:lumMod val="60000"/>
                  <a:lumOff val="40000"/>
                </a:srgbClr>
              </a:solidFill>
            </c:spPr>
            <c:extLst>
              <c:ext xmlns:c16="http://schemas.microsoft.com/office/drawing/2014/chart" uri="{C3380CC4-5D6E-409C-BE32-E72D297353CC}">
                <c16:uniqueId val="{0000000F-C35E-46E1-844E-4DD3FFCAB77A}"/>
              </c:ext>
            </c:extLst>
          </c:dPt>
          <c:dPt>
            <c:idx val="15"/>
            <c:invertIfNegative val="0"/>
            <c:bubble3D val="0"/>
            <c:spPr>
              <a:solidFill>
                <a:srgbClr val="508DA6">
                  <a:lumMod val="60000"/>
                  <a:lumOff val="40000"/>
                </a:srgbClr>
              </a:solidFill>
            </c:spPr>
            <c:extLst>
              <c:ext xmlns:c16="http://schemas.microsoft.com/office/drawing/2014/chart" uri="{C3380CC4-5D6E-409C-BE32-E72D297353CC}">
                <c16:uniqueId val="{00000025-C35E-46E1-844E-4DD3FFCAB77A}"/>
              </c:ext>
            </c:extLst>
          </c:dPt>
          <c:dLbls>
            <c:numFmt formatCode="#,##0" sourceLinked="0"/>
            <c:spPr>
              <a:noFill/>
              <a:ln>
                <a:noFill/>
              </a:ln>
              <a:effectLst/>
            </c:spPr>
            <c:txPr>
              <a:bodyPr/>
              <a:lstStyle/>
              <a:p>
                <a:pPr>
                  <a:defRPr sz="1400" b="0">
                    <a:solidFill>
                      <a:schemeClr val="tx1">
                        <a:lumMod val="50000"/>
                      </a:schemeClr>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4</c:v>
                </c:pt>
                <c:pt idx="1">
                  <c:v>2022-1</c:v>
                </c:pt>
                <c:pt idx="2">
                  <c:v>2</c:v>
                </c:pt>
                <c:pt idx="3">
                  <c:v>3</c:v>
                </c:pt>
                <c:pt idx="4">
                  <c:v>4</c:v>
                </c:pt>
                <c:pt idx="5">
                  <c:v>2023-1</c:v>
                </c:pt>
                <c:pt idx="6">
                  <c:v>2</c:v>
                </c:pt>
                <c:pt idx="7">
                  <c:v>3</c:v>
                </c:pt>
                <c:pt idx="8">
                  <c:v>4</c:v>
                </c:pt>
                <c:pt idx="9">
                  <c:v>2024-1</c:v>
                </c:pt>
                <c:pt idx="10">
                  <c:v>2</c:v>
                </c:pt>
                <c:pt idx="11">
                  <c:v>3</c:v>
                </c:pt>
                <c:pt idx="12">
                  <c:v>4
(p)</c:v>
                </c:pt>
                <c:pt idx="13">
                  <c:v>2025-1
(p)</c:v>
                </c:pt>
                <c:pt idx="14">
                  <c:v>2
(p)</c:v>
                </c:pt>
                <c:pt idx="15">
                  <c:v>3
(p)</c:v>
                </c:pt>
              </c:strCache>
            </c:strRef>
          </c:cat>
          <c:val>
            <c:numRef>
              <c:f>Sheet1!$B$2:$B$17</c:f>
              <c:numCache>
                <c:formatCode>"$"#,##0.0</c:formatCode>
                <c:ptCount val="16"/>
                <c:pt idx="0">
                  <c:v>406.14604273814462</c:v>
                </c:pt>
                <c:pt idx="1">
                  <c:v>413.80462324133191</c:v>
                </c:pt>
                <c:pt idx="2">
                  <c:v>443.04840210613747</c:v>
                </c:pt>
                <c:pt idx="3">
                  <c:v>463.83686910578342</c:v>
                </c:pt>
                <c:pt idx="4">
                  <c:v>469.51352293442335</c:v>
                </c:pt>
                <c:pt idx="5">
                  <c:v>468.0421306969061</c:v>
                </c:pt>
                <c:pt idx="6">
                  <c:v>482.62685354885525</c:v>
                </c:pt>
                <c:pt idx="7">
                  <c:v>487.14845591568718</c:v>
                </c:pt>
                <c:pt idx="8">
                  <c:v>479.21579951611972</c:v>
                </c:pt>
                <c:pt idx="9">
                  <c:v>463.28163292344408</c:v>
                </c:pt>
                <c:pt idx="10">
                  <c:v>470.17450004728681</c:v>
                </c:pt>
                <c:pt idx="11">
                  <c:v>471.50298136082029</c:v>
                </c:pt>
                <c:pt idx="12">
                  <c:v>469.13125252358037</c:v>
                </c:pt>
                <c:pt idx="13">
                  <c:v>453.61142111442513</c:v>
                </c:pt>
                <c:pt idx="14">
                  <c:v>472.97964274561747</c:v>
                </c:pt>
                <c:pt idx="15">
                  <c:v>477.10720497168779</c:v>
                </c:pt>
              </c:numCache>
            </c:numRef>
          </c:val>
          <c:extLst>
            <c:ext xmlns:c16="http://schemas.microsoft.com/office/drawing/2014/chart" uri="{C3380CC4-5D6E-409C-BE32-E72D297353CC}">
              <c16:uniqueId val="{00000000-A13C-4E5E-B5F3-031966C02762}"/>
            </c:ext>
          </c:extLst>
        </c:ser>
        <c:dLbls>
          <c:showLegendKey val="0"/>
          <c:showVal val="0"/>
          <c:showCatName val="0"/>
          <c:showSerName val="0"/>
          <c:showPercent val="0"/>
          <c:showBubbleSize val="0"/>
        </c:dLbls>
        <c:gapWidth val="100"/>
        <c:axId val="-2059001504"/>
        <c:axId val="-2058999456"/>
      </c:barChart>
      <c:lineChart>
        <c:grouping val="standard"/>
        <c:varyColors val="0"/>
        <c:ser>
          <c:idx val="1"/>
          <c:order val="1"/>
          <c:tx>
            <c:strRef>
              <c:f>Sheet1!$C$1</c:f>
              <c:strCache>
                <c:ptCount val="1"/>
                <c:pt idx="0">
                  <c:v>Historical Estimates</c:v>
                </c:pt>
              </c:strCache>
            </c:strRef>
          </c:tx>
          <c:spPr>
            <a:ln w="38100"/>
          </c:spPr>
          <c:marker>
            <c:symbol val="circle"/>
            <c:size val="9"/>
          </c:marker>
          <c:dPt>
            <c:idx val="7"/>
            <c:bubble3D val="0"/>
            <c:extLst>
              <c:ext xmlns:c16="http://schemas.microsoft.com/office/drawing/2014/chart" uri="{C3380CC4-5D6E-409C-BE32-E72D297353CC}">
                <c16:uniqueId val="{00000011-4396-4640-A0FD-6851015F7692}"/>
              </c:ext>
            </c:extLst>
          </c:dPt>
          <c:dPt>
            <c:idx val="8"/>
            <c:bubble3D val="0"/>
            <c:extLst>
              <c:ext xmlns:c16="http://schemas.microsoft.com/office/drawing/2014/chart" uri="{C3380CC4-5D6E-409C-BE32-E72D297353CC}">
                <c16:uniqueId val="{00000012-4396-4640-A0FD-6851015F7692}"/>
              </c:ext>
            </c:extLst>
          </c:dPt>
          <c:dPt>
            <c:idx val="9"/>
            <c:bubble3D val="0"/>
            <c:extLst>
              <c:ext xmlns:c16="http://schemas.microsoft.com/office/drawing/2014/chart" uri="{C3380CC4-5D6E-409C-BE32-E72D297353CC}">
                <c16:uniqueId val="{00000013-4D4C-44EB-9950-4B9ACCC7825C}"/>
              </c:ext>
            </c:extLst>
          </c:dPt>
          <c:dPt>
            <c:idx val="10"/>
            <c:bubble3D val="0"/>
            <c:extLst>
              <c:ext xmlns:c16="http://schemas.microsoft.com/office/drawing/2014/chart" uri="{C3380CC4-5D6E-409C-BE32-E72D297353CC}">
                <c16:uniqueId val="{00000014-4D4C-44EB-9950-4B9ACCC7825C}"/>
              </c:ext>
            </c:extLst>
          </c:dPt>
          <c:dPt>
            <c:idx val="11"/>
            <c:bubble3D val="0"/>
            <c:extLst>
              <c:ext xmlns:c16="http://schemas.microsoft.com/office/drawing/2014/chart" uri="{C3380CC4-5D6E-409C-BE32-E72D297353CC}">
                <c16:uniqueId val="{00000014-075B-42D8-9ED3-77073C72430E}"/>
              </c:ext>
            </c:extLst>
          </c:dPt>
          <c:dPt>
            <c:idx val="12"/>
            <c:marker>
              <c:symbol val="none"/>
            </c:marker>
            <c:bubble3D val="0"/>
            <c:extLst>
              <c:ext xmlns:c16="http://schemas.microsoft.com/office/drawing/2014/chart" uri="{C3380CC4-5D6E-409C-BE32-E72D297353CC}">
                <c16:uniqueId val="{00000020-5D3C-4489-B47A-ECA4336326E9}"/>
              </c:ext>
            </c:extLst>
          </c:dPt>
          <c:dPt>
            <c:idx val="13"/>
            <c:marker>
              <c:symbol val="none"/>
            </c:marker>
            <c:bubble3D val="0"/>
            <c:extLst>
              <c:ext xmlns:c16="http://schemas.microsoft.com/office/drawing/2014/chart" uri="{C3380CC4-5D6E-409C-BE32-E72D297353CC}">
                <c16:uniqueId val="{00000017-336D-44EB-AFDA-C74D61021C52}"/>
              </c:ext>
            </c:extLst>
          </c:dPt>
          <c:dPt>
            <c:idx val="14"/>
            <c:marker>
              <c:symbol val="none"/>
            </c:marker>
            <c:bubble3D val="0"/>
            <c:extLst>
              <c:ext xmlns:c16="http://schemas.microsoft.com/office/drawing/2014/chart" uri="{C3380CC4-5D6E-409C-BE32-E72D297353CC}">
                <c16:uniqueId val="{00000017-C35E-46E1-844E-4DD3FFCAB77A}"/>
              </c:ext>
            </c:extLst>
          </c:dPt>
          <c:dPt>
            <c:idx val="15"/>
            <c:marker>
              <c:symbol val="none"/>
            </c:marker>
            <c:bubble3D val="0"/>
            <c:extLst>
              <c:ext xmlns:c16="http://schemas.microsoft.com/office/drawing/2014/chart" uri="{C3380CC4-5D6E-409C-BE32-E72D297353CC}">
                <c16:uniqueId val="{00000027-C35E-46E1-844E-4DD3FFCAB77A}"/>
              </c:ext>
            </c:extLst>
          </c:dPt>
          <c:dLbls>
            <c:dLbl>
              <c:idx val="6"/>
              <c:numFmt formatCode="0.0%" sourceLinked="0"/>
              <c:spPr>
                <a:solidFill>
                  <a:srgbClr val="FFFFFF">
                    <a:alpha val="50000"/>
                  </a:srgbClr>
                </a:solidFill>
                <a:ln>
                  <a:noFill/>
                </a:ln>
                <a:effectLst/>
              </c:spPr>
              <c:txPr>
                <a:bodyPr/>
                <a:lstStyle/>
                <a:p>
                  <a:pPr>
                    <a:defRPr sz="1400" b="0" i="0" baseline="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6848-4E78-9184-16BADA2EF126}"/>
                </c:ext>
              </c:extLst>
            </c:dLbl>
            <c:dLbl>
              <c:idx val="7"/>
              <c:numFmt formatCode="0.0%" sourceLinked="0"/>
              <c:spPr>
                <a:solidFill>
                  <a:srgbClr val="FFFFFF">
                    <a:alpha val="75000"/>
                  </a:srgbClr>
                </a:solidFill>
                <a:ln>
                  <a:noFill/>
                </a:ln>
                <a:effectLst/>
              </c:spPr>
              <c:txPr>
                <a:bodyPr/>
                <a:lstStyle/>
                <a:p>
                  <a:pPr>
                    <a:defRPr sz="1400" b="0" i="0" baseline="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4396-4640-A0FD-6851015F7692}"/>
                </c:ext>
              </c:extLst>
            </c:dLbl>
            <c:dLbl>
              <c:idx val="8"/>
              <c:numFmt formatCode="0.0%" sourceLinked="0"/>
              <c:spPr>
                <a:solidFill>
                  <a:srgbClr val="FFFFFF">
                    <a:alpha val="75000"/>
                  </a:srgbClr>
                </a:solidFill>
                <a:ln>
                  <a:noFill/>
                </a:ln>
                <a:effectLst/>
              </c:spPr>
              <c:txPr>
                <a:bodyPr/>
                <a:lstStyle/>
                <a:p>
                  <a:pPr>
                    <a:defRPr sz="1400" b="0" i="0" baseline="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4396-4640-A0FD-6851015F7692}"/>
                </c:ext>
              </c:extLst>
            </c:dLbl>
            <c:dLbl>
              <c:idx val="9"/>
              <c:numFmt formatCode="0.0%" sourceLinked="0"/>
              <c:spPr>
                <a:solidFill>
                  <a:srgbClr val="FFFFFF">
                    <a:alpha val="75000"/>
                  </a:srgbClr>
                </a:solidFill>
                <a:ln>
                  <a:noFill/>
                </a:ln>
                <a:effectLst/>
              </c:spPr>
              <c:txPr>
                <a:bodyPr/>
                <a:lstStyle/>
                <a:p>
                  <a:pPr>
                    <a:defRPr sz="1400" b="0" i="0" baseline="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4D4C-44EB-9950-4B9ACCC7825C}"/>
                </c:ext>
              </c:extLst>
            </c:dLbl>
            <c:dLbl>
              <c:idx val="10"/>
              <c:numFmt formatCode="0.0%" sourceLinked="0"/>
              <c:spPr>
                <a:solidFill>
                  <a:srgbClr val="FFFFFF">
                    <a:alpha val="75000"/>
                  </a:srgbClr>
                </a:solidFill>
                <a:ln>
                  <a:noFill/>
                </a:ln>
                <a:effectLst/>
              </c:spPr>
              <c:txPr>
                <a:bodyPr anchorCtr="0"/>
                <a:lstStyle/>
                <a:p>
                  <a:pPr algn="ctr" rtl="0">
                    <a:defRPr lang="en-US" sz="1400" b="0" i="0" u="none" strike="noStrike" kern="1200" baseline="0">
                      <a:solidFill>
                        <a:srgbClr val="5A5A5A">
                          <a:lumMod val="50000"/>
                        </a:srgbClr>
                      </a:solidFill>
                      <a:latin typeface="+mn-lt"/>
                      <a:ea typeface="+mn-ea"/>
                      <a:cs typeface="+mn-cs"/>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4D4C-44EB-9950-4B9ACCC7825C}"/>
                </c:ext>
              </c:extLst>
            </c:dLbl>
            <c:dLbl>
              <c:idx val="11"/>
              <c:numFmt formatCode="0.0%" sourceLinked="0"/>
              <c:spPr>
                <a:solidFill>
                  <a:srgbClr val="FFFFFF">
                    <a:alpha val="75000"/>
                  </a:srgbClr>
                </a:solidFill>
                <a:ln>
                  <a:noFill/>
                </a:ln>
                <a:effectLst/>
              </c:spPr>
              <c:txPr>
                <a:bodyPr/>
                <a:lstStyle/>
                <a:p>
                  <a:pPr>
                    <a:defRPr sz="1400" b="0" i="0" baseline="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075B-42D8-9ED3-77073C72430E}"/>
                </c:ext>
              </c:extLst>
            </c:dLbl>
            <c:dLbl>
              <c:idx val="12"/>
              <c:delete val="1"/>
              <c:extLst>
                <c:ext xmlns:c15="http://schemas.microsoft.com/office/drawing/2012/chart" uri="{CE6537A1-D6FC-4f65-9D91-7224C49458BB}"/>
                <c:ext xmlns:c16="http://schemas.microsoft.com/office/drawing/2014/chart" uri="{C3380CC4-5D6E-409C-BE32-E72D297353CC}">
                  <c16:uniqueId val="{00000020-5D3C-4489-B47A-ECA4336326E9}"/>
                </c:ext>
              </c:extLst>
            </c:dLbl>
            <c:dLbl>
              <c:idx val="13"/>
              <c:delete val="1"/>
              <c:extLst>
                <c:ext xmlns:c15="http://schemas.microsoft.com/office/drawing/2012/chart" uri="{CE6537A1-D6FC-4f65-9D91-7224C49458BB}"/>
                <c:ext xmlns:c16="http://schemas.microsoft.com/office/drawing/2014/chart" uri="{C3380CC4-5D6E-409C-BE32-E72D297353CC}">
                  <c16:uniqueId val="{00000017-336D-44EB-AFDA-C74D61021C52}"/>
                </c:ext>
              </c:extLst>
            </c:dLbl>
            <c:dLbl>
              <c:idx val="14"/>
              <c:delete val="1"/>
              <c:extLst>
                <c:ext xmlns:c15="http://schemas.microsoft.com/office/drawing/2012/chart" uri="{CE6537A1-D6FC-4f65-9D91-7224C49458BB}"/>
                <c:ext xmlns:c16="http://schemas.microsoft.com/office/drawing/2014/chart" uri="{C3380CC4-5D6E-409C-BE32-E72D297353CC}">
                  <c16:uniqueId val="{00000017-C35E-46E1-844E-4DD3FFCAB77A}"/>
                </c:ext>
              </c:extLst>
            </c:dLbl>
            <c:dLbl>
              <c:idx val="15"/>
              <c:delete val="1"/>
              <c:extLst>
                <c:ext xmlns:c15="http://schemas.microsoft.com/office/drawing/2012/chart" uri="{CE6537A1-D6FC-4f65-9D91-7224C49458BB}"/>
                <c:ext xmlns:c16="http://schemas.microsoft.com/office/drawing/2014/chart" uri="{C3380CC4-5D6E-409C-BE32-E72D297353CC}">
                  <c16:uniqueId val="{00000027-C35E-46E1-844E-4DD3FFCAB77A}"/>
                </c:ext>
              </c:extLst>
            </c:dLbl>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Sheet1!$A$2:$A$17</c:f>
              <c:strCache>
                <c:ptCount val="16"/>
                <c:pt idx="0">
                  <c:v>4</c:v>
                </c:pt>
                <c:pt idx="1">
                  <c:v>2022-1</c:v>
                </c:pt>
                <c:pt idx="2">
                  <c:v>2</c:v>
                </c:pt>
                <c:pt idx="3">
                  <c:v>3</c:v>
                </c:pt>
                <c:pt idx="4">
                  <c:v>4</c:v>
                </c:pt>
                <c:pt idx="5">
                  <c:v>2023-1</c:v>
                </c:pt>
                <c:pt idx="6">
                  <c:v>2</c:v>
                </c:pt>
                <c:pt idx="7">
                  <c:v>3</c:v>
                </c:pt>
                <c:pt idx="8">
                  <c:v>4</c:v>
                </c:pt>
                <c:pt idx="9">
                  <c:v>2024-1</c:v>
                </c:pt>
                <c:pt idx="10">
                  <c:v>2</c:v>
                </c:pt>
                <c:pt idx="11">
                  <c:v>3</c:v>
                </c:pt>
                <c:pt idx="12">
                  <c:v>4
(p)</c:v>
                </c:pt>
                <c:pt idx="13">
                  <c:v>2025-1
(p)</c:v>
                </c:pt>
                <c:pt idx="14">
                  <c:v>2
(p)</c:v>
                </c:pt>
                <c:pt idx="15">
                  <c:v>3
(p)</c:v>
                </c:pt>
              </c:strCache>
            </c:strRef>
          </c:cat>
          <c:val>
            <c:numRef>
              <c:f>Sheet1!$C$2:$C$17</c:f>
              <c:numCache>
                <c:formatCode>0.0%</c:formatCode>
                <c:ptCount val="16"/>
                <c:pt idx="0">
                  <c:v>0.11965987296729819</c:v>
                </c:pt>
                <c:pt idx="1">
                  <c:v>0.11469310638675889</c:v>
                </c:pt>
                <c:pt idx="2">
                  <c:v>0.15626577229133454</c:v>
                </c:pt>
                <c:pt idx="3">
                  <c:v>0.1719567735709675</c:v>
                </c:pt>
                <c:pt idx="4">
                  <c:v>0.15602141478240084</c:v>
                </c:pt>
                <c:pt idx="5">
                  <c:v>0.1310703274186058</c:v>
                </c:pt>
                <c:pt idx="6">
                  <c:v>8.9332116433717079E-2</c:v>
                </c:pt>
                <c:pt idx="7">
                  <c:v>5.0258158336670133E-2</c:v>
                </c:pt>
                <c:pt idx="8">
                  <c:v>2.0664530642393153E-2</c:v>
                </c:pt>
                <c:pt idx="9">
                  <c:v>-1.0171088159037556E-2</c:v>
                </c:pt>
                <c:pt idx="10">
                  <c:v>-2.5801203165558895E-2</c:v>
                </c:pt>
                <c:pt idx="11">
                  <c:v>-3.2116440819787262E-2</c:v>
                </c:pt>
                <c:pt idx="12">
                  <c:v>-2.1043853317695427E-2</c:v>
                </c:pt>
                <c:pt idx="13">
                  <c:v>-2.0873289856101263E-2</c:v>
                </c:pt>
                <c:pt idx="14">
                  <c:v>5.9661736186213954E-3</c:v>
                </c:pt>
                <c:pt idx="15">
                  <c:v>1.1885870996388936E-2</c:v>
                </c:pt>
              </c:numCache>
            </c:numRef>
          </c:val>
          <c:smooth val="1"/>
          <c:extLst>
            <c:ext xmlns:c16="http://schemas.microsoft.com/office/drawing/2014/chart" uri="{C3380CC4-5D6E-409C-BE32-E72D297353CC}">
              <c16:uniqueId val="{00000001-A13C-4E5E-B5F3-031966C02762}"/>
            </c:ext>
          </c:extLst>
        </c:ser>
        <c:ser>
          <c:idx val="2"/>
          <c:order val="2"/>
          <c:tx>
            <c:strRef>
              <c:f>Sheet1!$D$1</c:f>
              <c:strCache>
                <c:ptCount val="1"/>
                <c:pt idx="0">
                  <c:v>LIRA Projections</c:v>
                </c:pt>
              </c:strCache>
            </c:strRef>
          </c:tx>
          <c:spPr>
            <a:ln w="38100">
              <a:solidFill>
                <a:srgbClr val="C14D00"/>
              </a:solidFill>
            </a:ln>
          </c:spPr>
          <c:marker>
            <c:symbol val="triangle"/>
            <c:size val="8"/>
            <c:spPr>
              <a:solidFill>
                <a:srgbClr val="C14D00"/>
              </a:solidFill>
              <a:ln>
                <a:solidFill>
                  <a:srgbClr val="C14D00"/>
                </a:solidFill>
              </a:ln>
            </c:spPr>
          </c:marker>
          <c:dPt>
            <c:idx val="0"/>
            <c:marker>
              <c:symbol val="none"/>
            </c:marker>
            <c:bubble3D val="0"/>
            <c:extLst>
              <c:ext xmlns:c16="http://schemas.microsoft.com/office/drawing/2014/chart" uri="{C3380CC4-5D6E-409C-BE32-E72D297353CC}">
                <c16:uniqueId val="{0000001F-0A6C-450F-B0F6-A70C5E2483FC}"/>
              </c:ext>
            </c:extLst>
          </c:dPt>
          <c:dPt>
            <c:idx val="1"/>
            <c:marker>
              <c:symbol val="none"/>
            </c:marker>
            <c:bubble3D val="0"/>
            <c:extLst>
              <c:ext xmlns:c16="http://schemas.microsoft.com/office/drawing/2014/chart" uri="{C3380CC4-5D6E-409C-BE32-E72D297353CC}">
                <c16:uniqueId val="{00000020-0A6C-450F-B0F6-A70C5E2483FC}"/>
              </c:ext>
            </c:extLst>
          </c:dPt>
          <c:dPt>
            <c:idx val="2"/>
            <c:marker>
              <c:symbol val="none"/>
            </c:marker>
            <c:bubble3D val="0"/>
            <c:extLst>
              <c:ext xmlns:c16="http://schemas.microsoft.com/office/drawing/2014/chart" uri="{C3380CC4-5D6E-409C-BE32-E72D297353CC}">
                <c16:uniqueId val="{00000021-0A6C-450F-B0F6-A70C5E2483FC}"/>
              </c:ext>
            </c:extLst>
          </c:dPt>
          <c:dPt>
            <c:idx val="3"/>
            <c:marker>
              <c:symbol val="none"/>
            </c:marker>
            <c:bubble3D val="0"/>
            <c:extLst>
              <c:ext xmlns:c16="http://schemas.microsoft.com/office/drawing/2014/chart" uri="{C3380CC4-5D6E-409C-BE32-E72D297353CC}">
                <c16:uniqueId val="{0000000F-4D4C-44EB-9950-4B9ACCC7825C}"/>
              </c:ext>
            </c:extLst>
          </c:dPt>
          <c:dPt>
            <c:idx val="4"/>
            <c:marker>
              <c:symbol val="none"/>
            </c:marker>
            <c:bubble3D val="0"/>
            <c:extLst>
              <c:ext xmlns:c16="http://schemas.microsoft.com/office/drawing/2014/chart" uri="{C3380CC4-5D6E-409C-BE32-E72D297353CC}">
                <c16:uniqueId val="{0000000E-4D4C-44EB-9950-4B9ACCC7825C}"/>
              </c:ext>
            </c:extLst>
          </c:dPt>
          <c:dPt>
            <c:idx val="5"/>
            <c:marker>
              <c:symbol val="none"/>
            </c:marker>
            <c:bubble3D val="0"/>
            <c:extLst>
              <c:ext xmlns:c16="http://schemas.microsoft.com/office/drawing/2014/chart" uri="{C3380CC4-5D6E-409C-BE32-E72D297353CC}">
                <c16:uniqueId val="{0000000D-4D4C-44EB-9950-4B9ACCC7825C}"/>
              </c:ext>
            </c:extLst>
          </c:dPt>
          <c:dPt>
            <c:idx val="6"/>
            <c:marker>
              <c:symbol val="none"/>
            </c:marker>
            <c:bubble3D val="0"/>
            <c:extLst>
              <c:ext xmlns:c16="http://schemas.microsoft.com/office/drawing/2014/chart" uri="{C3380CC4-5D6E-409C-BE32-E72D297353CC}">
                <c16:uniqueId val="{0000000C-4D4C-44EB-9950-4B9ACCC7825C}"/>
              </c:ext>
            </c:extLst>
          </c:dPt>
          <c:dPt>
            <c:idx val="7"/>
            <c:marker>
              <c:symbol val="none"/>
            </c:marker>
            <c:bubble3D val="0"/>
            <c:extLst>
              <c:ext xmlns:c16="http://schemas.microsoft.com/office/drawing/2014/chart" uri="{C3380CC4-5D6E-409C-BE32-E72D297353CC}">
                <c16:uniqueId val="{0000001C-075B-42D8-9ED3-77073C72430E}"/>
              </c:ext>
            </c:extLst>
          </c:dPt>
          <c:dPt>
            <c:idx val="8"/>
            <c:marker>
              <c:symbol val="none"/>
            </c:marker>
            <c:bubble3D val="0"/>
            <c:extLst>
              <c:ext xmlns:c16="http://schemas.microsoft.com/office/drawing/2014/chart" uri="{C3380CC4-5D6E-409C-BE32-E72D297353CC}">
                <c16:uniqueId val="{0000001F-5D3C-4489-B47A-ECA4336326E9}"/>
              </c:ext>
            </c:extLst>
          </c:dPt>
          <c:dPt>
            <c:idx val="9"/>
            <c:marker>
              <c:symbol val="none"/>
            </c:marker>
            <c:bubble3D val="0"/>
            <c:extLst>
              <c:ext xmlns:c16="http://schemas.microsoft.com/office/drawing/2014/chart" uri="{C3380CC4-5D6E-409C-BE32-E72D297353CC}">
                <c16:uniqueId val="{00000021-336D-44EB-AFDA-C74D61021C52}"/>
              </c:ext>
            </c:extLst>
          </c:dPt>
          <c:dPt>
            <c:idx val="10"/>
            <c:marker>
              <c:symbol val="none"/>
            </c:marker>
            <c:bubble3D val="0"/>
            <c:extLst>
              <c:ext xmlns:c16="http://schemas.microsoft.com/office/drawing/2014/chart" uri="{C3380CC4-5D6E-409C-BE32-E72D297353CC}">
                <c16:uniqueId val="{00000022-C35E-46E1-844E-4DD3FFCAB77A}"/>
              </c:ext>
            </c:extLst>
          </c:dPt>
          <c:dPt>
            <c:idx val="11"/>
            <c:marker>
              <c:symbol val="none"/>
            </c:marker>
            <c:bubble3D val="0"/>
            <c:extLst>
              <c:ext xmlns:c16="http://schemas.microsoft.com/office/drawing/2014/chart" uri="{C3380CC4-5D6E-409C-BE32-E72D297353CC}">
                <c16:uniqueId val="{00000026-C35E-46E1-844E-4DD3FFCAB77A}"/>
              </c:ext>
            </c:extLst>
          </c:dPt>
          <c:dLbls>
            <c:dLbl>
              <c:idx val="0"/>
              <c:delete val="1"/>
              <c:extLst>
                <c:ext xmlns:c15="http://schemas.microsoft.com/office/drawing/2012/chart" uri="{CE6537A1-D6FC-4f65-9D91-7224C49458BB}"/>
                <c:ext xmlns:c16="http://schemas.microsoft.com/office/drawing/2014/chart" uri="{C3380CC4-5D6E-409C-BE32-E72D297353CC}">
                  <c16:uniqueId val="{0000001F-0A6C-450F-B0F6-A70C5E2483FC}"/>
                </c:ext>
              </c:extLst>
            </c:dLbl>
            <c:dLbl>
              <c:idx val="1"/>
              <c:delete val="1"/>
              <c:extLst>
                <c:ext xmlns:c15="http://schemas.microsoft.com/office/drawing/2012/chart" uri="{CE6537A1-D6FC-4f65-9D91-7224C49458BB}"/>
                <c:ext xmlns:c16="http://schemas.microsoft.com/office/drawing/2014/chart" uri="{C3380CC4-5D6E-409C-BE32-E72D297353CC}">
                  <c16:uniqueId val="{00000020-0A6C-450F-B0F6-A70C5E2483FC}"/>
                </c:ext>
              </c:extLst>
            </c:dLbl>
            <c:dLbl>
              <c:idx val="2"/>
              <c:delete val="1"/>
              <c:extLst>
                <c:ext xmlns:c15="http://schemas.microsoft.com/office/drawing/2012/chart" uri="{CE6537A1-D6FC-4f65-9D91-7224C49458BB}"/>
                <c:ext xmlns:c16="http://schemas.microsoft.com/office/drawing/2014/chart" uri="{C3380CC4-5D6E-409C-BE32-E72D297353CC}">
                  <c16:uniqueId val="{00000021-0A6C-450F-B0F6-A70C5E2483FC}"/>
                </c:ext>
              </c:extLst>
            </c:dLbl>
            <c:dLbl>
              <c:idx val="3"/>
              <c:delete val="1"/>
              <c:extLst>
                <c:ext xmlns:c15="http://schemas.microsoft.com/office/drawing/2012/chart" uri="{CE6537A1-D6FC-4f65-9D91-7224C49458BB}"/>
                <c:ext xmlns:c16="http://schemas.microsoft.com/office/drawing/2014/chart" uri="{C3380CC4-5D6E-409C-BE32-E72D297353CC}">
                  <c16:uniqueId val="{0000000F-4D4C-44EB-9950-4B9ACCC7825C}"/>
                </c:ext>
              </c:extLst>
            </c:dLbl>
            <c:dLbl>
              <c:idx val="4"/>
              <c:delete val="1"/>
              <c:extLst>
                <c:ext xmlns:c15="http://schemas.microsoft.com/office/drawing/2012/chart" uri="{CE6537A1-D6FC-4f65-9D91-7224C49458BB}"/>
                <c:ext xmlns:c16="http://schemas.microsoft.com/office/drawing/2014/chart" uri="{C3380CC4-5D6E-409C-BE32-E72D297353CC}">
                  <c16:uniqueId val="{0000000E-4D4C-44EB-9950-4B9ACCC7825C}"/>
                </c:ext>
              </c:extLst>
            </c:dLbl>
            <c:dLbl>
              <c:idx val="5"/>
              <c:delete val="1"/>
              <c:extLst>
                <c:ext xmlns:c15="http://schemas.microsoft.com/office/drawing/2012/chart" uri="{CE6537A1-D6FC-4f65-9D91-7224C49458BB}"/>
                <c:ext xmlns:c16="http://schemas.microsoft.com/office/drawing/2014/chart" uri="{C3380CC4-5D6E-409C-BE32-E72D297353CC}">
                  <c16:uniqueId val="{0000000D-4D4C-44EB-9950-4B9ACCC7825C}"/>
                </c:ext>
              </c:extLst>
            </c:dLbl>
            <c:dLbl>
              <c:idx val="6"/>
              <c:delete val="1"/>
              <c:extLst>
                <c:ext xmlns:c15="http://schemas.microsoft.com/office/drawing/2012/chart" uri="{CE6537A1-D6FC-4f65-9D91-7224C49458BB}"/>
                <c:ext xmlns:c16="http://schemas.microsoft.com/office/drawing/2014/chart" uri="{C3380CC4-5D6E-409C-BE32-E72D297353CC}">
                  <c16:uniqueId val="{0000000C-4D4C-44EB-9950-4B9ACCC7825C}"/>
                </c:ext>
              </c:extLst>
            </c:dLbl>
            <c:dLbl>
              <c:idx val="7"/>
              <c:delete val="1"/>
              <c:extLst>
                <c:ext xmlns:c15="http://schemas.microsoft.com/office/drawing/2012/chart" uri="{CE6537A1-D6FC-4f65-9D91-7224C49458BB}"/>
                <c:ext xmlns:c16="http://schemas.microsoft.com/office/drawing/2014/chart" uri="{C3380CC4-5D6E-409C-BE32-E72D297353CC}">
                  <c16:uniqueId val="{0000001C-075B-42D8-9ED3-77073C72430E}"/>
                </c:ext>
              </c:extLst>
            </c:dLbl>
            <c:dLbl>
              <c:idx val="8"/>
              <c:delete val="1"/>
              <c:extLst>
                <c:ext xmlns:c15="http://schemas.microsoft.com/office/drawing/2012/chart" uri="{CE6537A1-D6FC-4f65-9D91-7224C49458BB}"/>
                <c:ext xmlns:c16="http://schemas.microsoft.com/office/drawing/2014/chart" uri="{C3380CC4-5D6E-409C-BE32-E72D297353CC}">
                  <c16:uniqueId val="{0000001F-5D3C-4489-B47A-ECA4336326E9}"/>
                </c:ext>
              </c:extLst>
            </c:dLbl>
            <c:dLbl>
              <c:idx val="9"/>
              <c:delete val="1"/>
              <c:extLst>
                <c:ext xmlns:c15="http://schemas.microsoft.com/office/drawing/2012/chart" uri="{CE6537A1-D6FC-4f65-9D91-7224C49458BB}"/>
                <c:ext xmlns:c16="http://schemas.microsoft.com/office/drawing/2014/chart" uri="{C3380CC4-5D6E-409C-BE32-E72D297353CC}">
                  <c16:uniqueId val="{00000021-336D-44EB-AFDA-C74D61021C52}"/>
                </c:ext>
              </c:extLst>
            </c:dLbl>
            <c:dLbl>
              <c:idx val="10"/>
              <c:delete val="1"/>
              <c:extLst>
                <c:ext xmlns:c15="http://schemas.microsoft.com/office/drawing/2012/chart" uri="{CE6537A1-D6FC-4f65-9D91-7224C49458BB}"/>
                <c:ext xmlns:c16="http://schemas.microsoft.com/office/drawing/2014/chart" uri="{C3380CC4-5D6E-409C-BE32-E72D297353CC}">
                  <c16:uniqueId val="{00000022-C35E-46E1-844E-4DD3FFCAB77A}"/>
                </c:ext>
              </c:extLst>
            </c:dLbl>
            <c:dLbl>
              <c:idx val="11"/>
              <c:delete val="1"/>
              <c:extLst>
                <c:ext xmlns:c15="http://schemas.microsoft.com/office/drawing/2012/chart" uri="{CE6537A1-D6FC-4f65-9D91-7224C49458BB}"/>
                <c:ext xmlns:c16="http://schemas.microsoft.com/office/drawing/2014/chart" uri="{C3380CC4-5D6E-409C-BE32-E72D297353CC}">
                  <c16:uniqueId val="{00000026-C35E-46E1-844E-4DD3FFCAB77A}"/>
                </c:ext>
              </c:extLst>
            </c:dLbl>
            <c:dLbl>
              <c:idx val="12"/>
              <c:spPr>
                <a:solidFill>
                  <a:srgbClr val="FFFFFF">
                    <a:alpha val="75000"/>
                  </a:srgbClr>
                </a:solidFill>
                <a:ln>
                  <a:noFill/>
                </a:ln>
                <a:effectLst/>
              </c:spPr>
              <c:txPr>
                <a:bodyPr wrap="square" lIns="38100" tIns="19050" rIns="38100" bIns="19050" anchor="ctr" anchorCtr="0">
                  <a:spAutoFit/>
                </a:bodyPr>
                <a:lstStyle/>
                <a:p>
                  <a:pPr algn="ctr">
                    <a:defRPr lang="en-US" sz="1400" b="0" i="0" u="none" strike="noStrike" kern="1200" baseline="0">
                      <a:solidFill>
                        <a:schemeClr val="tx1">
                          <a:lumMod val="50000"/>
                        </a:schemeClr>
                      </a:solidFill>
                      <a:latin typeface="+mn-lt"/>
                      <a:ea typeface="+mn-ea"/>
                      <a:cs typeface="+mn-cs"/>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C35E-46E1-844E-4DD3FFCAB77A}"/>
                </c:ext>
              </c:extLst>
            </c:dLbl>
            <c:dLbl>
              <c:idx val="13"/>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A-59BE-4A54-B6C3-A6A83A083B67}"/>
                </c:ext>
              </c:extLst>
            </c:dLbl>
            <c:dLbl>
              <c:idx val="14"/>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59BE-4A54-B6C3-A6A83A083B67}"/>
                </c:ext>
              </c:extLst>
            </c:dLbl>
            <c:dLbl>
              <c:idx val="15"/>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59BE-4A54-B6C3-A6A83A083B67}"/>
                </c:ext>
              </c:extLst>
            </c:dLbl>
            <c:spPr>
              <a:no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Sheet1!$A$2:$A$17</c:f>
              <c:strCache>
                <c:ptCount val="16"/>
                <c:pt idx="0">
                  <c:v>4</c:v>
                </c:pt>
                <c:pt idx="1">
                  <c:v>2022-1</c:v>
                </c:pt>
                <c:pt idx="2">
                  <c:v>2</c:v>
                </c:pt>
                <c:pt idx="3">
                  <c:v>3</c:v>
                </c:pt>
                <c:pt idx="4">
                  <c:v>4</c:v>
                </c:pt>
                <c:pt idx="5">
                  <c:v>2023-1</c:v>
                </c:pt>
                <c:pt idx="6">
                  <c:v>2</c:v>
                </c:pt>
                <c:pt idx="7">
                  <c:v>3</c:v>
                </c:pt>
                <c:pt idx="8">
                  <c:v>4</c:v>
                </c:pt>
                <c:pt idx="9">
                  <c:v>2024-1</c:v>
                </c:pt>
                <c:pt idx="10">
                  <c:v>2</c:v>
                </c:pt>
                <c:pt idx="11">
                  <c:v>3</c:v>
                </c:pt>
                <c:pt idx="12">
                  <c:v>4
(p)</c:v>
                </c:pt>
                <c:pt idx="13">
                  <c:v>2025-1
(p)</c:v>
                </c:pt>
                <c:pt idx="14">
                  <c:v>2
(p)</c:v>
                </c:pt>
                <c:pt idx="15">
                  <c:v>3
(p)</c:v>
                </c:pt>
              </c:strCache>
            </c:strRef>
          </c:cat>
          <c:val>
            <c:numRef>
              <c:f>Sheet1!$D$2:$D$17</c:f>
              <c:numCache>
                <c:formatCode>0.0%</c:formatCode>
                <c:ptCount val="16"/>
                <c:pt idx="0">
                  <c:v>0.11965987296729819</c:v>
                </c:pt>
                <c:pt idx="1">
                  <c:v>0.11469310638675889</c:v>
                </c:pt>
                <c:pt idx="2">
                  <c:v>0.15626577229133454</c:v>
                </c:pt>
                <c:pt idx="3">
                  <c:v>0.1719567735709675</c:v>
                </c:pt>
                <c:pt idx="4">
                  <c:v>0.15602141478240084</c:v>
                </c:pt>
                <c:pt idx="5">
                  <c:v>0.1310703274186058</c:v>
                </c:pt>
                <c:pt idx="6">
                  <c:v>8.9332116433717079E-2</c:v>
                </c:pt>
                <c:pt idx="7">
                  <c:v>5.0258158336670133E-2</c:v>
                </c:pt>
                <c:pt idx="8">
                  <c:v>2.0664530642393153E-2</c:v>
                </c:pt>
                <c:pt idx="9">
                  <c:v>-1.0171088159037556E-2</c:v>
                </c:pt>
                <c:pt idx="10">
                  <c:v>-2.5801203165558895E-2</c:v>
                </c:pt>
                <c:pt idx="11">
                  <c:v>-3.2116440819787262E-2</c:v>
                </c:pt>
                <c:pt idx="12">
                  <c:v>-2.1043853317695427E-2</c:v>
                </c:pt>
                <c:pt idx="13">
                  <c:v>-2.0873289856101263E-2</c:v>
                </c:pt>
                <c:pt idx="14">
                  <c:v>5.9661736186213954E-3</c:v>
                </c:pt>
                <c:pt idx="15">
                  <c:v>1.1885870996388936E-2</c:v>
                </c:pt>
              </c:numCache>
            </c:numRef>
          </c:val>
          <c:smooth val="1"/>
          <c:extLst>
            <c:ext xmlns:c16="http://schemas.microsoft.com/office/drawing/2014/chart" uri="{C3380CC4-5D6E-409C-BE32-E72D297353CC}">
              <c16:uniqueId val="{00000000-780F-4FE3-AFF6-52DB6F4D6D9C}"/>
            </c:ext>
          </c:extLst>
        </c:ser>
        <c:dLbls>
          <c:showLegendKey val="0"/>
          <c:showVal val="0"/>
          <c:showCatName val="0"/>
          <c:showSerName val="0"/>
          <c:showPercent val="0"/>
          <c:showBubbleSize val="0"/>
        </c:dLbls>
        <c:marker val="1"/>
        <c:smooth val="0"/>
        <c:axId val="-2059034896"/>
        <c:axId val="-2058996624"/>
      </c:lineChart>
      <c:catAx>
        <c:axId val="-2059001504"/>
        <c:scaling>
          <c:orientation val="minMax"/>
        </c:scaling>
        <c:delete val="0"/>
        <c:axPos val="b"/>
        <c:numFmt formatCode="General" sourceLinked="0"/>
        <c:majorTickMark val="out"/>
        <c:minorTickMark val="none"/>
        <c:tickLblPos val="low"/>
        <c:spPr>
          <a:ln>
            <a:solidFill>
              <a:schemeClr val="bg1">
                <a:lumMod val="65000"/>
              </a:schemeClr>
            </a:solidFill>
          </a:ln>
        </c:spPr>
        <c:txPr>
          <a:bodyPr/>
          <a:lstStyle/>
          <a:p>
            <a:pPr>
              <a:defRPr sz="1400" b="0" baseline="0">
                <a:solidFill>
                  <a:schemeClr val="tx1">
                    <a:lumMod val="50000"/>
                  </a:schemeClr>
                </a:solidFill>
              </a:defRPr>
            </a:pPr>
            <a:endParaRPr lang="en-US"/>
          </a:p>
        </c:txPr>
        <c:crossAx val="-2058999456"/>
        <c:crosses val="autoZero"/>
        <c:auto val="0"/>
        <c:lblAlgn val="ctr"/>
        <c:lblOffset val="100"/>
        <c:noMultiLvlLbl val="0"/>
      </c:catAx>
      <c:valAx>
        <c:axId val="-2058999456"/>
        <c:scaling>
          <c:orientation val="minMax"/>
          <c:max val="550"/>
          <c:min val="200"/>
        </c:scaling>
        <c:delete val="0"/>
        <c:axPos val="l"/>
        <c:numFmt formatCode="&quot;$&quot;#,##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01504"/>
        <c:crosses val="autoZero"/>
        <c:crossBetween val="between"/>
        <c:majorUnit val="50"/>
        <c:minorUnit val="50"/>
      </c:valAx>
      <c:valAx>
        <c:axId val="-2058996624"/>
        <c:scaling>
          <c:orientation val="minMax"/>
          <c:max val="0.2"/>
          <c:min val="-0.1"/>
        </c:scaling>
        <c:delete val="0"/>
        <c:axPos val="r"/>
        <c:numFmt formatCode="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34896"/>
        <c:crosses val="max"/>
        <c:crossBetween val="between"/>
      </c:valAx>
      <c:catAx>
        <c:axId val="-2059034896"/>
        <c:scaling>
          <c:orientation val="minMax"/>
        </c:scaling>
        <c:delete val="1"/>
        <c:axPos val="b"/>
        <c:numFmt formatCode="General" sourceLinked="1"/>
        <c:majorTickMark val="out"/>
        <c:minorTickMark val="none"/>
        <c:tickLblPos val="nextTo"/>
        <c:crossAx val="-2058996624"/>
        <c:crosses val="autoZero"/>
        <c:auto val="1"/>
        <c:lblAlgn val="ctr"/>
        <c:lblOffset val="100"/>
        <c:noMultiLvlLbl val="0"/>
      </c:catAx>
    </c:plotArea>
    <c:legend>
      <c:legendPos val="b"/>
      <c:legendEntry>
        <c:idx val="0"/>
        <c:delete val="1"/>
      </c:legendEntry>
      <c:layout>
        <c:manualLayout>
          <c:xMode val="edge"/>
          <c:yMode val="edge"/>
          <c:x val="2.1221412654189573E-2"/>
          <c:y val="0.94174611055758717"/>
          <c:w val="0.43621018413049728"/>
          <c:h val="5.5445141862520635E-2"/>
        </c:manualLayout>
      </c:layout>
      <c:overlay val="0"/>
      <c:txPr>
        <a:bodyPr/>
        <a:lstStyle/>
        <a:p>
          <a:pPr>
            <a:defRPr sz="1400">
              <a:solidFill>
                <a:schemeClr val="tx1">
                  <a:lumMod val="50000"/>
                </a:schemeClr>
              </a:solidFill>
            </a:defRPr>
          </a:pPr>
          <a:endParaRPr lang="en-US"/>
        </a:p>
      </c:txPr>
    </c:legend>
    <c:plotVisOnly val="1"/>
    <c:dispBlanksAs val="gap"/>
    <c:showDLblsOverMax val="0"/>
  </c:chart>
  <c:txPr>
    <a:bodyPr/>
    <a:lstStyle/>
    <a:p>
      <a:pPr>
        <a:defRPr sz="1800"/>
      </a:pPr>
      <a:endParaRPr lang="en-US"/>
    </a:p>
  </c:txPr>
  <c:externalData r:id="rId2">
    <c:autoUpdate val="0"/>
  </c:externalData>
  <c:userShapes r:id="rId3"/>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600">
                <a:solidFill>
                  <a:schemeClr val="tx1">
                    <a:lumMod val="50000"/>
                  </a:schemeClr>
                </a:solidFill>
              </a:defRPr>
            </a:pPr>
            <a:r>
              <a:rPr lang="en-US" sz="1600" b="1" i="0" baseline="0">
                <a:effectLst/>
              </a:rPr>
              <a:t>Homeowner Improvements &amp; Repairs</a:t>
            </a:r>
            <a:endParaRPr lang="en-US" sz="1600" b="1">
              <a:effectLst/>
            </a:endParaRPr>
          </a:p>
          <a:p>
            <a:pPr algn="l">
              <a:defRPr sz="1600">
                <a:solidFill>
                  <a:schemeClr val="tx1">
                    <a:lumMod val="50000"/>
                  </a:schemeClr>
                </a:solidFill>
              </a:defRPr>
            </a:pPr>
            <a:r>
              <a:rPr lang="en-US" sz="1600" b="1" i="0" baseline="0">
                <a:effectLst/>
              </a:rPr>
              <a:t>Four-Quarter Moving Totals</a:t>
            </a:r>
            <a:endParaRPr lang="en-US" sz="1600" b="1">
              <a:effectLst/>
            </a:endParaRPr>
          </a:p>
          <a:p>
            <a:pPr algn="l">
              <a:defRPr sz="1600">
                <a:solidFill>
                  <a:schemeClr val="tx1">
                    <a:lumMod val="50000"/>
                  </a:schemeClr>
                </a:solidFill>
              </a:defRPr>
            </a:pPr>
            <a:r>
              <a:rPr lang="en-US" sz="1600" b="1" i="0" baseline="0">
                <a:effectLst/>
              </a:rPr>
              <a:t>Billions</a:t>
            </a:r>
            <a:endParaRPr lang="en-US" sz="1600" b="1"/>
          </a:p>
        </c:rich>
      </c:tx>
      <c:layout>
        <c:manualLayout>
          <c:xMode val="edge"/>
          <c:yMode val="edge"/>
          <c:x val="7.4608406587112382E-3"/>
          <c:y val="1.6825177354371133E-2"/>
        </c:manualLayout>
      </c:layout>
      <c:overlay val="0"/>
    </c:title>
    <c:autoTitleDeleted val="0"/>
    <c:plotArea>
      <c:layout>
        <c:manualLayout>
          <c:layoutTarget val="inner"/>
          <c:xMode val="edge"/>
          <c:yMode val="edge"/>
          <c:x val="5.9395367234324918E-2"/>
          <c:y val="0.2328669425957029"/>
          <c:w val="0.87716786156602777"/>
          <c:h val="0.56106195845400819"/>
        </c:manualLayout>
      </c:layout>
      <c:barChart>
        <c:barDir val="col"/>
        <c:grouping val="clustered"/>
        <c:varyColors val="0"/>
        <c:ser>
          <c:idx val="0"/>
          <c:order val="0"/>
          <c:tx>
            <c:strRef>
              <c:f>Sheet1!$B$1</c:f>
              <c:strCache>
                <c:ptCount val="1"/>
                <c:pt idx="0">
                  <c:v>JCHS1</c:v>
                </c:pt>
              </c:strCache>
            </c:strRef>
          </c:tx>
          <c:spPr>
            <a:solidFill>
              <a:schemeClr val="accent3"/>
            </a:solidFill>
          </c:spPr>
          <c:invertIfNegative val="0"/>
          <c:dPt>
            <c:idx val="7"/>
            <c:invertIfNegative val="0"/>
            <c:bubble3D val="0"/>
            <c:spPr>
              <a:solidFill>
                <a:srgbClr val="508DA6"/>
              </a:solidFill>
            </c:spPr>
            <c:extLst>
              <c:ext xmlns:c16="http://schemas.microsoft.com/office/drawing/2014/chart" uri="{C3380CC4-5D6E-409C-BE32-E72D297353CC}">
                <c16:uniqueId val="{00000007-4396-4640-A0FD-6851015F7692}"/>
              </c:ext>
            </c:extLst>
          </c:dPt>
          <c:dPt>
            <c:idx val="8"/>
            <c:invertIfNegative val="0"/>
            <c:bubble3D val="0"/>
            <c:spPr>
              <a:solidFill>
                <a:srgbClr val="508DA6"/>
              </a:solidFill>
            </c:spPr>
            <c:extLst>
              <c:ext xmlns:c16="http://schemas.microsoft.com/office/drawing/2014/chart" uri="{C3380CC4-5D6E-409C-BE32-E72D297353CC}">
                <c16:uniqueId val="{00000009-4396-4640-A0FD-6851015F7692}"/>
              </c:ext>
            </c:extLst>
          </c:dPt>
          <c:dPt>
            <c:idx val="9"/>
            <c:invertIfNegative val="0"/>
            <c:bubble3D val="0"/>
            <c:spPr>
              <a:solidFill>
                <a:srgbClr val="508DA6"/>
              </a:solidFill>
            </c:spPr>
            <c:extLst>
              <c:ext xmlns:c16="http://schemas.microsoft.com/office/drawing/2014/chart" uri="{C3380CC4-5D6E-409C-BE32-E72D297353CC}">
                <c16:uniqueId val="{00000006-4D4C-44EB-9950-4B9ACCC7825C}"/>
              </c:ext>
            </c:extLst>
          </c:dPt>
          <c:dPt>
            <c:idx val="10"/>
            <c:invertIfNegative val="0"/>
            <c:bubble3D val="0"/>
            <c:spPr>
              <a:solidFill>
                <a:srgbClr val="508DA6"/>
              </a:solidFill>
            </c:spPr>
            <c:extLst>
              <c:ext xmlns:c16="http://schemas.microsoft.com/office/drawing/2014/chart" uri="{C3380CC4-5D6E-409C-BE32-E72D297353CC}">
                <c16:uniqueId val="{00000007-4D4C-44EB-9950-4B9ACCC7825C}"/>
              </c:ext>
            </c:extLst>
          </c:dPt>
          <c:dPt>
            <c:idx val="11"/>
            <c:invertIfNegative val="0"/>
            <c:bubble3D val="0"/>
            <c:spPr>
              <a:solidFill>
                <a:srgbClr val="508DA6"/>
              </a:solidFill>
            </c:spPr>
            <c:extLst>
              <c:ext xmlns:c16="http://schemas.microsoft.com/office/drawing/2014/chart" uri="{C3380CC4-5D6E-409C-BE32-E72D297353CC}">
                <c16:uniqueId val="{0000000D-075B-42D8-9ED3-77073C72430E}"/>
              </c:ext>
            </c:extLst>
          </c:dPt>
          <c:dPt>
            <c:idx val="12"/>
            <c:invertIfNegative val="0"/>
            <c:bubble3D val="0"/>
            <c:spPr>
              <a:solidFill>
                <a:srgbClr val="508DA6">
                  <a:lumMod val="60000"/>
                  <a:lumOff val="40000"/>
                </a:srgbClr>
              </a:solidFill>
            </c:spPr>
            <c:extLst>
              <c:ext xmlns:c16="http://schemas.microsoft.com/office/drawing/2014/chart" uri="{C3380CC4-5D6E-409C-BE32-E72D297353CC}">
                <c16:uniqueId val="{0000001E-5D3C-4489-B47A-ECA4336326E9}"/>
              </c:ext>
            </c:extLst>
          </c:dPt>
          <c:dPt>
            <c:idx val="13"/>
            <c:invertIfNegative val="0"/>
            <c:bubble3D val="0"/>
            <c:spPr>
              <a:solidFill>
                <a:srgbClr val="508DA6">
                  <a:lumMod val="60000"/>
                  <a:lumOff val="40000"/>
                </a:srgbClr>
              </a:solidFill>
            </c:spPr>
            <c:extLst>
              <c:ext xmlns:c16="http://schemas.microsoft.com/office/drawing/2014/chart" uri="{C3380CC4-5D6E-409C-BE32-E72D297353CC}">
                <c16:uniqueId val="{0000000F-336D-44EB-AFDA-C74D61021C52}"/>
              </c:ext>
            </c:extLst>
          </c:dPt>
          <c:dPt>
            <c:idx val="14"/>
            <c:invertIfNegative val="0"/>
            <c:bubble3D val="0"/>
            <c:spPr>
              <a:solidFill>
                <a:srgbClr val="508DA6">
                  <a:lumMod val="60000"/>
                  <a:lumOff val="40000"/>
                </a:srgbClr>
              </a:solidFill>
            </c:spPr>
            <c:extLst>
              <c:ext xmlns:c16="http://schemas.microsoft.com/office/drawing/2014/chart" uri="{C3380CC4-5D6E-409C-BE32-E72D297353CC}">
                <c16:uniqueId val="{0000000F-C35E-46E1-844E-4DD3FFCAB77A}"/>
              </c:ext>
            </c:extLst>
          </c:dPt>
          <c:dPt>
            <c:idx val="15"/>
            <c:invertIfNegative val="0"/>
            <c:bubble3D val="0"/>
            <c:spPr>
              <a:solidFill>
                <a:srgbClr val="508DA6">
                  <a:lumMod val="60000"/>
                  <a:lumOff val="40000"/>
                </a:srgbClr>
              </a:solidFill>
            </c:spPr>
            <c:extLst>
              <c:ext xmlns:c16="http://schemas.microsoft.com/office/drawing/2014/chart" uri="{C3380CC4-5D6E-409C-BE32-E72D297353CC}">
                <c16:uniqueId val="{00000025-C35E-46E1-844E-4DD3FFCAB77A}"/>
              </c:ext>
            </c:extLst>
          </c:dPt>
          <c:dLbls>
            <c:numFmt formatCode="#,##0" sourceLinked="0"/>
            <c:spPr>
              <a:noFill/>
              <a:ln>
                <a:noFill/>
              </a:ln>
              <a:effectLst/>
            </c:spPr>
            <c:txPr>
              <a:bodyPr/>
              <a:lstStyle/>
              <a:p>
                <a:pPr>
                  <a:defRPr sz="1400" b="0">
                    <a:solidFill>
                      <a:schemeClr val="tx1">
                        <a:lumMod val="50000"/>
                      </a:schemeClr>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2022-1</c:v>
                </c:pt>
                <c:pt idx="1">
                  <c:v>2</c:v>
                </c:pt>
                <c:pt idx="2">
                  <c:v>3</c:v>
                </c:pt>
                <c:pt idx="3">
                  <c:v>4</c:v>
                </c:pt>
                <c:pt idx="4">
                  <c:v>2023-1</c:v>
                </c:pt>
                <c:pt idx="5">
                  <c:v>2</c:v>
                </c:pt>
                <c:pt idx="6">
                  <c:v>3</c:v>
                </c:pt>
                <c:pt idx="7">
                  <c:v>4</c:v>
                </c:pt>
                <c:pt idx="8">
                  <c:v>2024-1</c:v>
                </c:pt>
                <c:pt idx="9">
                  <c:v>2</c:v>
                </c:pt>
                <c:pt idx="10">
                  <c:v>3</c:v>
                </c:pt>
                <c:pt idx="11">
                  <c:v>4</c:v>
                </c:pt>
                <c:pt idx="12">
                  <c:v>2025-1
(p)</c:v>
                </c:pt>
                <c:pt idx="13">
                  <c:v>2
(p)</c:v>
                </c:pt>
                <c:pt idx="14">
                  <c:v>3
(p)</c:v>
                </c:pt>
                <c:pt idx="15">
                  <c:v>4
(p)</c:v>
                </c:pt>
              </c:strCache>
            </c:strRef>
          </c:cat>
          <c:val>
            <c:numRef>
              <c:f>Sheet1!$B$2:$B$17</c:f>
              <c:numCache>
                <c:formatCode>"$"#,##0.0</c:formatCode>
                <c:ptCount val="16"/>
                <c:pt idx="0">
                  <c:v>428.25250179392378</c:v>
                </c:pt>
                <c:pt idx="1">
                  <c:v>458.09108792631991</c:v>
                </c:pt>
                <c:pt idx="2">
                  <c:v>489.53794860511084</c:v>
                </c:pt>
                <c:pt idx="3">
                  <c:v>515.22965858144153</c:v>
                </c:pt>
                <c:pt idx="4">
                  <c:v>513.99992182550398</c:v>
                </c:pt>
                <c:pt idx="5">
                  <c:v>512.55746940023812</c:v>
                </c:pt>
                <c:pt idx="6">
                  <c:v>511.24080413198999</c:v>
                </c:pt>
                <c:pt idx="7">
                  <c:v>510.07897642609692</c:v>
                </c:pt>
                <c:pt idx="8">
                  <c:v>511.43802827263886</c:v>
                </c:pt>
                <c:pt idx="9">
                  <c:v>501.39787871334693</c:v>
                </c:pt>
                <c:pt idx="10">
                  <c:v>499.77709319090269</c:v>
                </c:pt>
                <c:pt idx="11">
                  <c:v>502.71047813267404</c:v>
                </c:pt>
                <c:pt idx="12">
                  <c:v>513.42466210774887</c:v>
                </c:pt>
                <c:pt idx="13">
                  <c:v>504.87137791262819</c:v>
                </c:pt>
                <c:pt idx="14">
                  <c:v>505.87162699191026</c:v>
                </c:pt>
                <c:pt idx="15">
                  <c:v>508.90436617570094</c:v>
                </c:pt>
              </c:numCache>
            </c:numRef>
          </c:val>
          <c:extLst>
            <c:ext xmlns:c16="http://schemas.microsoft.com/office/drawing/2014/chart" uri="{C3380CC4-5D6E-409C-BE32-E72D297353CC}">
              <c16:uniqueId val="{00000000-A13C-4E5E-B5F3-031966C02762}"/>
            </c:ext>
          </c:extLst>
        </c:ser>
        <c:dLbls>
          <c:showLegendKey val="0"/>
          <c:showVal val="0"/>
          <c:showCatName val="0"/>
          <c:showSerName val="0"/>
          <c:showPercent val="0"/>
          <c:showBubbleSize val="0"/>
        </c:dLbls>
        <c:gapWidth val="75"/>
        <c:axId val="-2059001504"/>
        <c:axId val="-2058999456"/>
      </c:barChart>
      <c:lineChart>
        <c:grouping val="standard"/>
        <c:varyColors val="0"/>
        <c:ser>
          <c:idx val="1"/>
          <c:order val="1"/>
          <c:tx>
            <c:strRef>
              <c:f>Sheet1!$C$1</c:f>
              <c:strCache>
                <c:ptCount val="1"/>
                <c:pt idx="0">
                  <c:v>Historical Estimates</c:v>
                </c:pt>
              </c:strCache>
            </c:strRef>
          </c:tx>
          <c:spPr>
            <a:ln w="38100"/>
          </c:spPr>
          <c:marker>
            <c:symbol val="circle"/>
            <c:size val="9"/>
          </c:marker>
          <c:dPt>
            <c:idx val="7"/>
            <c:bubble3D val="0"/>
            <c:extLst>
              <c:ext xmlns:c16="http://schemas.microsoft.com/office/drawing/2014/chart" uri="{C3380CC4-5D6E-409C-BE32-E72D297353CC}">
                <c16:uniqueId val="{00000011-4396-4640-A0FD-6851015F7692}"/>
              </c:ext>
            </c:extLst>
          </c:dPt>
          <c:dPt>
            <c:idx val="8"/>
            <c:bubble3D val="0"/>
            <c:extLst>
              <c:ext xmlns:c16="http://schemas.microsoft.com/office/drawing/2014/chart" uri="{C3380CC4-5D6E-409C-BE32-E72D297353CC}">
                <c16:uniqueId val="{00000012-4396-4640-A0FD-6851015F7692}"/>
              </c:ext>
            </c:extLst>
          </c:dPt>
          <c:dPt>
            <c:idx val="9"/>
            <c:bubble3D val="0"/>
            <c:extLst>
              <c:ext xmlns:c16="http://schemas.microsoft.com/office/drawing/2014/chart" uri="{C3380CC4-5D6E-409C-BE32-E72D297353CC}">
                <c16:uniqueId val="{00000013-4D4C-44EB-9950-4B9ACCC7825C}"/>
              </c:ext>
            </c:extLst>
          </c:dPt>
          <c:dPt>
            <c:idx val="10"/>
            <c:bubble3D val="0"/>
            <c:extLst>
              <c:ext xmlns:c16="http://schemas.microsoft.com/office/drawing/2014/chart" uri="{C3380CC4-5D6E-409C-BE32-E72D297353CC}">
                <c16:uniqueId val="{00000014-4D4C-44EB-9950-4B9ACCC7825C}"/>
              </c:ext>
            </c:extLst>
          </c:dPt>
          <c:dPt>
            <c:idx val="11"/>
            <c:bubble3D val="0"/>
            <c:extLst>
              <c:ext xmlns:c16="http://schemas.microsoft.com/office/drawing/2014/chart" uri="{C3380CC4-5D6E-409C-BE32-E72D297353CC}">
                <c16:uniqueId val="{00000014-075B-42D8-9ED3-77073C72430E}"/>
              </c:ext>
            </c:extLst>
          </c:dPt>
          <c:dPt>
            <c:idx val="12"/>
            <c:marker>
              <c:symbol val="none"/>
            </c:marker>
            <c:bubble3D val="0"/>
            <c:extLst>
              <c:ext xmlns:c16="http://schemas.microsoft.com/office/drawing/2014/chart" uri="{C3380CC4-5D6E-409C-BE32-E72D297353CC}">
                <c16:uniqueId val="{00000020-5D3C-4489-B47A-ECA4336326E9}"/>
              </c:ext>
            </c:extLst>
          </c:dPt>
          <c:dPt>
            <c:idx val="13"/>
            <c:marker>
              <c:symbol val="none"/>
            </c:marker>
            <c:bubble3D val="0"/>
            <c:extLst>
              <c:ext xmlns:c16="http://schemas.microsoft.com/office/drawing/2014/chart" uri="{C3380CC4-5D6E-409C-BE32-E72D297353CC}">
                <c16:uniqueId val="{00000017-336D-44EB-AFDA-C74D61021C52}"/>
              </c:ext>
            </c:extLst>
          </c:dPt>
          <c:dPt>
            <c:idx val="14"/>
            <c:marker>
              <c:symbol val="none"/>
            </c:marker>
            <c:bubble3D val="0"/>
            <c:extLst>
              <c:ext xmlns:c16="http://schemas.microsoft.com/office/drawing/2014/chart" uri="{C3380CC4-5D6E-409C-BE32-E72D297353CC}">
                <c16:uniqueId val="{00000017-C35E-46E1-844E-4DD3FFCAB77A}"/>
              </c:ext>
            </c:extLst>
          </c:dPt>
          <c:dPt>
            <c:idx val="15"/>
            <c:marker>
              <c:symbol val="none"/>
            </c:marker>
            <c:bubble3D val="0"/>
            <c:extLst>
              <c:ext xmlns:c16="http://schemas.microsoft.com/office/drawing/2014/chart" uri="{C3380CC4-5D6E-409C-BE32-E72D297353CC}">
                <c16:uniqueId val="{00000027-C35E-46E1-844E-4DD3FFCAB77A}"/>
              </c:ext>
            </c:extLst>
          </c:dPt>
          <c:dLbls>
            <c:dLbl>
              <c:idx val="0"/>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8-9715-47DE-82C0-FE6A207FABFE}"/>
                </c:ext>
              </c:extLst>
            </c:dLbl>
            <c:dLbl>
              <c:idx val="1"/>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9-9715-47DE-82C0-FE6A207FABFE}"/>
                </c:ext>
              </c:extLst>
            </c:dLbl>
            <c:dLbl>
              <c:idx val="2"/>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A-9715-47DE-82C0-FE6A207FABFE}"/>
                </c:ext>
              </c:extLst>
            </c:dLbl>
            <c:dLbl>
              <c:idx val="3"/>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B-9715-47DE-82C0-FE6A207FABFE}"/>
                </c:ext>
              </c:extLst>
            </c:dLbl>
            <c:dLbl>
              <c:idx val="4"/>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C-9715-47DE-82C0-FE6A207FABFE}"/>
                </c:ext>
              </c:extLst>
            </c:dLbl>
            <c:dLbl>
              <c:idx val="10"/>
              <c:numFmt formatCode="0.0%" sourceLinked="0"/>
              <c:spPr>
                <a:solidFill>
                  <a:srgbClr val="FFFFFF">
                    <a:alpha val="50000"/>
                  </a:srgbClr>
                </a:solidFill>
                <a:ln>
                  <a:noFill/>
                </a:ln>
                <a:effectLst/>
              </c:spPr>
              <c:txPr>
                <a:bodyPr anchorCtr="0"/>
                <a:lstStyle/>
                <a:p>
                  <a:pPr algn="ctr" rtl="0">
                    <a:defRPr lang="en-US" sz="1400" b="0" i="0" u="none" strike="noStrike" kern="1200" baseline="0">
                      <a:solidFill>
                        <a:srgbClr val="5A5A5A">
                          <a:lumMod val="50000"/>
                        </a:srgbClr>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14-4D4C-44EB-9950-4B9ACCC7825C}"/>
                </c:ext>
              </c:extLst>
            </c:dLbl>
            <c:dLbl>
              <c:idx val="12"/>
              <c:delete val="1"/>
              <c:extLst>
                <c:ext xmlns:c15="http://schemas.microsoft.com/office/drawing/2012/chart" uri="{CE6537A1-D6FC-4f65-9D91-7224C49458BB}"/>
                <c:ext xmlns:c16="http://schemas.microsoft.com/office/drawing/2014/chart" uri="{C3380CC4-5D6E-409C-BE32-E72D297353CC}">
                  <c16:uniqueId val="{00000020-5D3C-4489-B47A-ECA4336326E9}"/>
                </c:ext>
              </c:extLst>
            </c:dLbl>
            <c:dLbl>
              <c:idx val="13"/>
              <c:delete val="1"/>
              <c:extLst>
                <c:ext xmlns:c15="http://schemas.microsoft.com/office/drawing/2012/chart" uri="{CE6537A1-D6FC-4f65-9D91-7224C49458BB}"/>
                <c:ext xmlns:c16="http://schemas.microsoft.com/office/drawing/2014/chart" uri="{C3380CC4-5D6E-409C-BE32-E72D297353CC}">
                  <c16:uniqueId val="{00000017-336D-44EB-AFDA-C74D61021C52}"/>
                </c:ext>
              </c:extLst>
            </c:dLbl>
            <c:dLbl>
              <c:idx val="14"/>
              <c:delete val="1"/>
              <c:extLst>
                <c:ext xmlns:c15="http://schemas.microsoft.com/office/drawing/2012/chart" uri="{CE6537A1-D6FC-4f65-9D91-7224C49458BB}"/>
                <c:ext xmlns:c16="http://schemas.microsoft.com/office/drawing/2014/chart" uri="{C3380CC4-5D6E-409C-BE32-E72D297353CC}">
                  <c16:uniqueId val="{00000017-C35E-46E1-844E-4DD3FFCAB77A}"/>
                </c:ext>
              </c:extLst>
            </c:dLbl>
            <c:dLbl>
              <c:idx val="15"/>
              <c:delete val="1"/>
              <c:extLst>
                <c:ext xmlns:c15="http://schemas.microsoft.com/office/drawing/2012/chart" uri="{CE6537A1-D6FC-4f65-9D91-7224C49458BB}"/>
                <c:ext xmlns:c16="http://schemas.microsoft.com/office/drawing/2014/chart" uri="{C3380CC4-5D6E-409C-BE32-E72D297353CC}">
                  <c16:uniqueId val="{00000027-C35E-46E1-844E-4DD3FFCAB77A}"/>
                </c:ext>
              </c:extLst>
            </c:dLbl>
            <c:numFmt formatCode="0.0%" sourceLinked="0"/>
            <c:spPr>
              <a:solidFill>
                <a:srgbClr val="FFFFFF">
                  <a:alpha val="50000"/>
                </a:srgbClr>
              </a:solid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Sheet1!$A$2:$A$17</c:f>
              <c:strCache>
                <c:ptCount val="16"/>
                <c:pt idx="0">
                  <c:v>2022-1</c:v>
                </c:pt>
                <c:pt idx="1">
                  <c:v>2</c:v>
                </c:pt>
                <c:pt idx="2">
                  <c:v>3</c:v>
                </c:pt>
                <c:pt idx="3">
                  <c:v>4</c:v>
                </c:pt>
                <c:pt idx="4">
                  <c:v>2023-1</c:v>
                </c:pt>
                <c:pt idx="5">
                  <c:v>2</c:v>
                </c:pt>
                <c:pt idx="6">
                  <c:v>3</c:v>
                </c:pt>
                <c:pt idx="7">
                  <c:v>4</c:v>
                </c:pt>
                <c:pt idx="8">
                  <c:v>2024-1</c:v>
                </c:pt>
                <c:pt idx="9">
                  <c:v>2</c:v>
                </c:pt>
                <c:pt idx="10">
                  <c:v>3</c:v>
                </c:pt>
                <c:pt idx="11">
                  <c:v>4</c:v>
                </c:pt>
                <c:pt idx="12">
                  <c:v>2025-1
(p)</c:v>
                </c:pt>
                <c:pt idx="13">
                  <c:v>2
(p)</c:v>
                </c:pt>
                <c:pt idx="14">
                  <c:v>3
(p)</c:v>
                </c:pt>
                <c:pt idx="15">
                  <c:v>4
(p)</c:v>
                </c:pt>
              </c:strCache>
            </c:strRef>
          </c:cat>
          <c:val>
            <c:numRef>
              <c:f>Sheet1!$C$2:$C$17</c:f>
              <c:numCache>
                <c:formatCode>0.0%</c:formatCode>
                <c:ptCount val="16"/>
                <c:pt idx="0">
                  <c:v>0.15568168411409067</c:v>
                </c:pt>
                <c:pt idx="1">
                  <c:v>0.1957006180622527</c:v>
                </c:pt>
                <c:pt idx="2">
                  <c:v>0.23523799287600866</c:v>
                </c:pt>
                <c:pt idx="3">
                  <c:v>0.26559283674738721</c:v>
                </c:pt>
                <c:pt idx="4">
                  <c:v>0.20022631431781357</c:v>
                </c:pt>
                <c:pt idx="5">
                  <c:v>0.11889858351201688</c:v>
                </c:pt>
                <c:pt idx="6">
                  <c:v>4.4333346554070507E-2</c:v>
                </c:pt>
                <c:pt idx="7">
                  <c:v>-9.9968665808675139E-3</c:v>
                </c:pt>
                <c:pt idx="8">
                  <c:v>-4.9842294601259995E-3</c:v>
                </c:pt>
                <c:pt idx="9">
                  <c:v>-2.177236964266549E-2</c:v>
                </c:pt>
                <c:pt idx="10">
                  <c:v>-2.2423309814933456E-2</c:v>
                </c:pt>
                <c:pt idx="11">
                  <c:v>-1.4445798854622049E-2</c:v>
                </c:pt>
                <c:pt idx="12">
                  <c:v>3.8844077391346765E-3</c:v>
                </c:pt>
                <c:pt idx="13">
                  <c:v>6.9276304243541809E-3</c:v>
                </c:pt>
                <c:pt idx="14">
                  <c:v>1.2194504078000268E-2</c:v>
                </c:pt>
                <c:pt idx="15">
                  <c:v>1.2320984567566917E-2</c:v>
                </c:pt>
              </c:numCache>
            </c:numRef>
          </c:val>
          <c:smooth val="1"/>
          <c:extLst>
            <c:ext xmlns:c16="http://schemas.microsoft.com/office/drawing/2014/chart" uri="{C3380CC4-5D6E-409C-BE32-E72D297353CC}">
              <c16:uniqueId val="{00000001-A13C-4E5E-B5F3-031966C02762}"/>
            </c:ext>
          </c:extLst>
        </c:ser>
        <c:ser>
          <c:idx val="2"/>
          <c:order val="2"/>
          <c:tx>
            <c:strRef>
              <c:f>Sheet1!$D$1</c:f>
              <c:strCache>
                <c:ptCount val="1"/>
                <c:pt idx="0">
                  <c:v>LIRA Projections</c:v>
                </c:pt>
              </c:strCache>
            </c:strRef>
          </c:tx>
          <c:spPr>
            <a:ln w="38100">
              <a:solidFill>
                <a:srgbClr val="C14D00"/>
              </a:solidFill>
            </a:ln>
          </c:spPr>
          <c:marker>
            <c:symbol val="triangle"/>
            <c:size val="8"/>
            <c:spPr>
              <a:solidFill>
                <a:srgbClr val="C14D00"/>
              </a:solidFill>
              <a:ln>
                <a:solidFill>
                  <a:srgbClr val="C14D00"/>
                </a:solidFill>
              </a:ln>
            </c:spPr>
          </c:marker>
          <c:dPt>
            <c:idx val="0"/>
            <c:marker>
              <c:symbol val="none"/>
            </c:marker>
            <c:bubble3D val="0"/>
            <c:extLst>
              <c:ext xmlns:c16="http://schemas.microsoft.com/office/drawing/2014/chart" uri="{C3380CC4-5D6E-409C-BE32-E72D297353CC}">
                <c16:uniqueId val="{0000001F-0A6C-450F-B0F6-A70C5E2483FC}"/>
              </c:ext>
            </c:extLst>
          </c:dPt>
          <c:dPt>
            <c:idx val="1"/>
            <c:marker>
              <c:symbol val="none"/>
            </c:marker>
            <c:bubble3D val="0"/>
            <c:extLst>
              <c:ext xmlns:c16="http://schemas.microsoft.com/office/drawing/2014/chart" uri="{C3380CC4-5D6E-409C-BE32-E72D297353CC}">
                <c16:uniqueId val="{00000020-0A6C-450F-B0F6-A70C5E2483FC}"/>
              </c:ext>
            </c:extLst>
          </c:dPt>
          <c:dPt>
            <c:idx val="2"/>
            <c:marker>
              <c:symbol val="none"/>
            </c:marker>
            <c:bubble3D val="0"/>
            <c:extLst>
              <c:ext xmlns:c16="http://schemas.microsoft.com/office/drawing/2014/chart" uri="{C3380CC4-5D6E-409C-BE32-E72D297353CC}">
                <c16:uniqueId val="{00000021-0A6C-450F-B0F6-A70C5E2483FC}"/>
              </c:ext>
            </c:extLst>
          </c:dPt>
          <c:dPt>
            <c:idx val="3"/>
            <c:marker>
              <c:symbol val="none"/>
            </c:marker>
            <c:bubble3D val="0"/>
            <c:extLst>
              <c:ext xmlns:c16="http://schemas.microsoft.com/office/drawing/2014/chart" uri="{C3380CC4-5D6E-409C-BE32-E72D297353CC}">
                <c16:uniqueId val="{0000000F-4D4C-44EB-9950-4B9ACCC7825C}"/>
              </c:ext>
            </c:extLst>
          </c:dPt>
          <c:dPt>
            <c:idx val="4"/>
            <c:marker>
              <c:symbol val="none"/>
            </c:marker>
            <c:bubble3D val="0"/>
            <c:extLst>
              <c:ext xmlns:c16="http://schemas.microsoft.com/office/drawing/2014/chart" uri="{C3380CC4-5D6E-409C-BE32-E72D297353CC}">
                <c16:uniqueId val="{0000000E-4D4C-44EB-9950-4B9ACCC7825C}"/>
              </c:ext>
            </c:extLst>
          </c:dPt>
          <c:dPt>
            <c:idx val="5"/>
            <c:marker>
              <c:symbol val="none"/>
            </c:marker>
            <c:bubble3D val="0"/>
            <c:extLst>
              <c:ext xmlns:c16="http://schemas.microsoft.com/office/drawing/2014/chart" uri="{C3380CC4-5D6E-409C-BE32-E72D297353CC}">
                <c16:uniqueId val="{0000000D-4D4C-44EB-9950-4B9ACCC7825C}"/>
              </c:ext>
            </c:extLst>
          </c:dPt>
          <c:dPt>
            <c:idx val="6"/>
            <c:marker>
              <c:symbol val="none"/>
            </c:marker>
            <c:bubble3D val="0"/>
            <c:extLst>
              <c:ext xmlns:c16="http://schemas.microsoft.com/office/drawing/2014/chart" uri="{C3380CC4-5D6E-409C-BE32-E72D297353CC}">
                <c16:uniqueId val="{0000000C-4D4C-44EB-9950-4B9ACCC7825C}"/>
              </c:ext>
            </c:extLst>
          </c:dPt>
          <c:dPt>
            <c:idx val="7"/>
            <c:marker>
              <c:symbol val="none"/>
            </c:marker>
            <c:bubble3D val="0"/>
            <c:extLst>
              <c:ext xmlns:c16="http://schemas.microsoft.com/office/drawing/2014/chart" uri="{C3380CC4-5D6E-409C-BE32-E72D297353CC}">
                <c16:uniqueId val="{0000001C-075B-42D8-9ED3-77073C72430E}"/>
              </c:ext>
            </c:extLst>
          </c:dPt>
          <c:dPt>
            <c:idx val="8"/>
            <c:marker>
              <c:symbol val="none"/>
            </c:marker>
            <c:bubble3D val="0"/>
            <c:extLst>
              <c:ext xmlns:c16="http://schemas.microsoft.com/office/drawing/2014/chart" uri="{C3380CC4-5D6E-409C-BE32-E72D297353CC}">
                <c16:uniqueId val="{0000001F-5D3C-4489-B47A-ECA4336326E9}"/>
              </c:ext>
            </c:extLst>
          </c:dPt>
          <c:dPt>
            <c:idx val="9"/>
            <c:marker>
              <c:symbol val="none"/>
            </c:marker>
            <c:bubble3D val="0"/>
            <c:extLst>
              <c:ext xmlns:c16="http://schemas.microsoft.com/office/drawing/2014/chart" uri="{C3380CC4-5D6E-409C-BE32-E72D297353CC}">
                <c16:uniqueId val="{00000021-336D-44EB-AFDA-C74D61021C52}"/>
              </c:ext>
            </c:extLst>
          </c:dPt>
          <c:dPt>
            <c:idx val="10"/>
            <c:marker>
              <c:symbol val="none"/>
            </c:marker>
            <c:bubble3D val="0"/>
            <c:extLst>
              <c:ext xmlns:c16="http://schemas.microsoft.com/office/drawing/2014/chart" uri="{C3380CC4-5D6E-409C-BE32-E72D297353CC}">
                <c16:uniqueId val="{00000022-C35E-46E1-844E-4DD3FFCAB77A}"/>
              </c:ext>
            </c:extLst>
          </c:dPt>
          <c:dPt>
            <c:idx val="11"/>
            <c:marker>
              <c:symbol val="none"/>
            </c:marker>
            <c:bubble3D val="0"/>
            <c:extLst>
              <c:ext xmlns:c16="http://schemas.microsoft.com/office/drawing/2014/chart" uri="{C3380CC4-5D6E-409C-BE32-E72D297353CC}">
                <c16:uniqueId val="{00000026-C35E-46E1-844E-4DD3FFCAB77A}"/>
              </c:ext>
            </c:extLst>
          </c:dPt>
          <c:dLbls>
            <c:dLbl>
              <c:idx val="0"/>
              <c:delete val="1"/>
              <c:extLst>
                <c:ext xmlns:c15="http://schemas.microsoft.com/office/drawing/2012/chart" uri="{CE6537A1-D6FC-4f65-9D91-7224C49458BB}"/>
                <c:ext xmlns:c16="http://schemas.microsoft.com/office/drawing/2014/chart" uri="{C3380CC4-5D6E-409C-BE32-E72D297353CC}">
                  <c16:uniqueId val="{0000001F-0A6C-450F-B0F6-A70C5E2483FC}"/>
                </c:ext>
              </c:extLst>
            </c:dLbl>
            <c:dLbl>
              <c:idx val="1"/>
              <c:delete val="1"/>
              <c:extLst>
                <c:ext xmlns:c15="http://schemas.microsoft.com/office/drawing/2012/chart" uri="{CE6537A1-D6FC-4f65-9D91-7224C49458BB}"/>
                <c:ext xmlns:c16="http://schemas.microsoft.com/office/drawing/2014/chart" uri="{C3380CC4-5D6E-409C-BE32-E72D297353CC}">
                  <c16:uniqueId val="{00000020-0A6C-450F-B0F6-A70C5E2483FC}"/>
                </c:ext>
              </c:extLst>
            </c:dLbl>
            <c:dLbl>
              <c:idx val="2"/>
              <c:delete val="1"/>
              <c:extLst>
                <c:ext xmlns:c15="http://schemas.microsoft.com/office/drawing/2012/chart" uri="{CE6537A1-D6FC-4f65-9D91-7224C49458BB}"/>
                <c:ext xmlns:c16="http://schemas.microsoft.com/office/drawing/2014/chart" uri="{C3380CC4-5D6E-409C-BE32-E72D297353CC}">
                  <c16:uniqueId val="{00000021-0A6C-450F-B0F6-A70C5E2483FC}"/>
                </c:ext>
              </c:extLst>
            </c:dLbl>
            <c:dLbl>
              <c:idx val="3"/>
              <c:delete val="1"/>
              <c:extLst>
                <c:ext xmlns:c15="http://schemas.microsoft.com/office/drawing/2012/chart" uri="{CE6537A1-D6FC-4f65-9D91-7224C49458BB}"/>
                <c:ext xmlns:c16="http://schemas.microsoft.com/office/drawing/2014/chart" uri="{C3380CC4-5D6E-409C-BE32-E72D297353CC}">
                  <c16:uniqueId val="{0000000F-4D4C-44EB-9950-4B9ACCC7825C}"/>
                </c:ext>
              </c:extLst>
            </c:dLbl>
            <c:dLbl>
              <c:idx val="4"/>
              <c:delete val="1"/>
              <c:extLst>
                <c:ext xmlns:c15="http://schemas.microsoft.com/office/drawing/2012/chart" uri="{CE6537A1-D6FC-4f65-9D91-7224C49458BB}"/>
                <c:ext xmlns:c16="http://schemas.microsoft.com/office/drawing/2014/chart" uri="{C3380CC4-5D6E-409C-BE32-E72D297353CC}">
                  <c16:uniqueId val="{0000000E-4D4C-44EB-9950-4B9ACCC7825C}"/>
                </c:ext>
              </c:extLst>
            </c:dLbl>
            <c:dLbl>
              <c:idx val="5"/>
              <c:delete val="1"/>
              <c:extLst>
                <c:ext xmlns:c15="http://schemas.microsoft.com/office/drawing/2012/chart" uri="{CE6537A1-D6FC-4f65-9D91-7224C49458BB}"/>
                <c:ext xmlns:c16="http://schemas.microsoft.com/office/drawing/2014/chart" uri="{C3380CC4-5D6E-409C-BE32-E72D297353CC}">
                  <c16:uniqueId val="{0000000D-4D4C-44EB-9950-4B9ACCC7825C}"/>
                </c:ext>
              </c:extLst>
            </c:dLbl>
            <c:dLbl>
              <c:idx val="6"/>
              <c:delete val="1"/>
              <c:extLst>
                <c:ext xmlns:c15="http://schemas.microsoft.com/office/drawing/2012/chart" uri="{CE6537A1-D6FC-4f65-9D91-7224C49458BB}"/>
                <c:ext xmlns:c16="http://schemas.microsoft.com/office/drawing/2014/chart" uri="{C3380CC4-5D6E-409C-BE32-E72D297353CC}">
                  <c16:uniqueId val="{0000000C-4D4C-44EB-9950-4B9ACCC7825C}"/>
                </c:ext>
              </c:extLst>
            </c:dLbl>
            <c:dLbl>
              <c:idx val="7"/>
              <c:delete val="1"/>
              <c:extLst>
                <c:ext xmlns:c15="http://schemas.microsoft.com/office/drawing/2012/chart" uri="{CE6537A1-D6FC-4f65-9D91-7224C49458BB}"/>
                <c:ext xmlns:c16="http://schemas.microsoft.com/office/drawing/2014/chart" uri="{C3380CC4-5D6E-409C-BE32-E72D297353CC}">
                  <c16:uniqueId val="{0000001C-075B-42D8-9ED3-77073C72430E}"/>
                </c:ext>
              </c:extLst>
            </c:dLbl>
            <c:dLbl>
              <c:idx val="8"/>
              <c:delete val="1"/>
              <c:extLst>
                <c:ext xmlns:c15="http://schemas.microsoft.com/office/drawing/2012/chart" uri="{CE6537A1-D6FC-4f65-9D91-7224C49458BB}"/>
                <c:ext xmlns:c16="http://schemas.microsoft.com/office/drawing/2014/chart" uri="{C3380CC4-5D6E-409C-BE32-E72D297353CC}">
                  <c16:uniqueId val="{0000001F-5D3C-4489-B47A-ECA4336326E9}"/>
                </c:ext>
              </c:extLst>
            </c:dLbl>
            <c:dLbl>
              <c:idx val="9"/>
              <c:delete val="1"/>
              <c:extLst>
                <c:ext xmlns:c15="http://schemas.microsoft.com/office/drawing/2012/chart" uri="{CE6537A1-D6FC-4f65-9D91-7224C49458BB}"/>
                <c:ext xmlns:c16="http://schemas.microsoft.com/office/drawing/2014/chart" uri="{C3380CC4-5D6E-409C-BE32-E72D297353CC}">
                  <c16:uniqueId val="{00000021-336D-44EB-AFDA-C74D61021C52}"/>
                </c:ext>
              </c:extLst>
            </c:dLbl>
            <c:dLbl>
              <c:idx val="10"/>
              <c:delete val="1"/>
              <c:extLst>
                <c:ext xmlns:c15="http://schemas.microsoft.com/office/drawing/2012/chart" uri="{CE6537A1-D6FC-4f65-9D91-7224C49458BB}"/>
                <c:ext xmlns:c16="http://schemas.microsoft.com/office/drawing/2014/chart" uri="{C3380CC4-5D6E-409C-BE32-E72D297353CC}">
                  <c16:uniqueId val="{00000022-C35E-46E1-844E-4DD3FFCAB77A}"/>
                </c:ext>
              </c:extLst>
            </c:dLbl>
            <c:dLbl>
              <c:idx val="11"/>
              <c:delete val="1"/>
              <c:extLst>
                <c:ext xmlns:c15="http://schemas.microsoft.com/office/drawing/2012/chart" uri="{CE6537A1-D6FC-4f65-9D91-7224C49458BB}"/>
                <c:ext xmlns:c16="http://schemas.microsoft.com/office/drawing/2014/chart" uri="{C3380CC4-5D6E-409C-BE32-E72D297353CC}">
                  <c16:uniqueId val="{00000026-C35E-46E1-844E-4DD3FFCAB77A}"/>
                </c:ext>
              </c:extLst>
            </c:dLbl>
            <c:dLbl>
              <c:idx val="12"/>
              <c:spPr>
                <a:solidFill>
                  <a:srgbClr val="FFFFFF">
                    <a:alpha val="75000"/>
                  </a:srgbClr>
                </a:solidFill>
                <a:ln>
                  <a:noFill/>
                </a:ln>
                <a:effectLst/>
              </c:spPr>
              <c:txPr>
                <a:bodyPr wrap="square" lIns="38100" tIns="19050" rIns="38100" bIns="19050" anchor="ctr" anchorCtr="0">
                  <a:spAutoFit/>
                </a:bodyPr>
                <a:lstStyle/>
                <a:p>
                  <a:pPr algn="ctr">
                    <a:defRPr lang="en-US" sz="1400" b="0" i="0" u="none" strike="noStrike" kern="1200" baseline="0">
                      <a:solidFill>
                        <a:schemeClr val="tx1">
                          <a:lumMod val="50000"/>
                        </a:schemeClr>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3-C35E-46E1-844E-4DD3FFCAB77A}"/>
                </c:ext>
              </c:extLst>
            </c:dLbl>
            <c:dLbl>
              <c:idx val="13"/>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A-59BE-4A54-B6C3-A6A83A083B67}"/>
                </c:ext>
              </c:extLst>
            </c:dLbl>
            <c:dLbl>
              <c:idx val="14"/>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8-59BE-4A54-B6C3-A6A83A083B67}"/>
                </c:ext>
              </c:extLst>
            </c:dLbl>
            <c:dLbl>
              <c:idx val="15"/>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9-59BE-4A54-B6C3-A6A83A083B67}"/>
                </c:ext>
              </c:extLst>
            </c:dLbl>
            <c:spPr>
              <a:no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Sheet1!$A$2:$A$17</c:f>
              <c:strCache>
                <c:ptCount val="16"/>
                <c:pt idx="0">
                  <c:v>2022-1</c:v>
                </c:pt>
                <c:pt idx="1">
                  <c:v>2</c:v>
                </c:pt>
                <c:pt idx="2">
                  <c:v>3</c:v>
                </c:pt>
                <c:pt idx="3">
                  <c:v>4</c:v>
                </c:pt>
                <c:pt idx="4">
                  <c:v>2023-1</c:v>
                </c:pt>
                <c:pt idx="5">
                  <c:v>2</c:v>
                </c:pt>
                <c:pt idx="6">
                  <c:v>3</c:v>
                </c:pt>
                <c:pt idx="7">
                  <c:v>4</c:v>
                </c:pt>
                <c:pt idx="8">
                  <c:v>2024-1</c:v>
                </c:pt>
                <c:pt idx="9">
                  <c:v>2</c:v>
                </c:pt>
                <c:pt idx="10">
                  <c:v>3</c:v>
                </c:pt>
                <c:pt idx="11">
                  <c:v>4</c:v>
                </c:pt>
                <c:pt idx="12">
                  <c:v>2025-1
(p)</c:v>
                </c:pt>
                <c:pt idx="13">
                  <c:v>2
(p)</c:v>
                </c:pt>
                <c:pt idx="14">
                  <c:v>3
(p)</c:v>
                </c:pt>
                <c:pt idx="15">
                  <c:v>4
(p)</c:v>
                </c:pt>
              </c:strCache>
            </c:strRef>
          </c:cat>
          <c:val>
            <c:numRef>
              <c:f>Sheet1!$D$2:$D$17</c:f>
              <c:numCache>
                <c:formatCode>0.0%</c:formatCode>
                <c:ptCount val="16"/>
                <c:pt idx="0">
                  <c:v>0.15568168411409067</c:v>
                </c:pt>
                <c:pt idx="1">
                  <c:v>0.1957006180622527</c:v>
                </c:pt>
                <c:pt idx="2">
                  <c:v>0.23523799287600866</c:v>
                </c:pt>
                <c:pt idx="3">
                  <c:v>0.26559283674738721</c:v>
                </c:pt>
                <c:pt idx="4">
                  <c:v>0.20022631431781357</c:v>
                </c:pt>
                <c:pt idx="5">
                  <c:v>0.11889858351201688</c:v>
                </c:pt>
                <c:pt idx="6">
                  <c:v>4.4333346554070507E-2</c:v>
                </c:pt>
                <c:pt idx="7">
                  <c:v>-9.9968665808675139E-3</c:v>
                </c:pt>
                <c:pt idx="8">
                  <c:v>-4.9842294601259995E-3</c:v>
                </c:pt>
                <c:pt idx="9">
                  <c:v>-2.177236964266549E-2</c:v>
                </c:pt>
                <c:pt idx="10">
                  <c:v>-2.2423309814933456E-2</c:v>
                </c:pt>
                <c:pt idx="11">
                  <c:v>-1.4445798854622049E-2</c:v>
                </c:pt>
                <c:pt idx="12">
                  <c:v>3.8844077391346765E-3</c:v>
                </c:pt>
                <c:pt idx="13">
                  <c:v>6.9276304243541809E-3</c:v>
                </c:pt>
                <c:pt idx="14">
                  <c:v>1.2194504078000268E-2</c:v>
                </c:pt>
                <c:pt idx="15">
                  <c:v>1.2320984567566917E-2</c:v>
                </c:pt>
              </c:numCache>
            </c:numRef>
          </c:val>
          <c:smooth val="1"/>
          <c:extLst>
            <c:ext xmlns:c16="http://schemas.microsoft.com/office/drawing/2014/chart" uri="{C3380CC4-5D6E-409C-BE32-E72D297353CC}">
              <c16:uniqueId val="{00000000-780F-4FE3-AFF6-52DB6F4D6D9C}"/>
            </c:ext>
          </c:extLst>
        </c:ser>
        <c:dLbls>
          <c:showLegendKey val="0"/>
          <c:showVal val="0"/>
          <c:showCatName val="0"/>
          <c:showSerName val="0"/>
          <c:showPercent val="0"/>
          <c:showBubbleSize val="0"/>
        </c:dLbls>
        <c:marker val="1"/>
        <c:smooth val="0"/>
        <c:axId val="-2059034896"/>
        <c:axId val="-2058996624"/>
      </c:lineChart>
      <c:catAx>
        <c:axId val="-2059001504"/>
        <c:scaling>
          <c:orientation val="minMax"/>
        </c:scaling>
        <c:delete val="0"/>
        <c:axPos val="b"/>
        <c:numFmt formatCode="General" sourceLinked="0"/>
        <c:majorTickMark val="out"/>
        <c:minorTickMark val="none"/>
        <c:tickLblPos val="low"/>
        <c:spPr>
          <a:ln>
            <a:solidFill>
              <a:schemeClr val="bg1">
                <a:lumMod val="65000"/>
              </a:schemeClr>
            </a:solidFill>
          </a:ln>
        </c:spPr>
        <c:txPr>
          <a:bodyPr/>
          <a:lstStyle/>
          <a:p>
            <a:pPr>
              <a:defRPr sz="1400" b="0" baseline="0">
                <a:solidFill>
                  <a:schemeClr val="tx1">
                    <a:lumMod val="50000"/>
                  </a:schemeClr>
                </a:solidFill>
              </a:defRPr>
            </a:pPr>
            <a:endParaRPr lang="en-US"/>
          </a:p>
        </c:txPr>
        <c:crossAx val="-2058999456"/>
        <c:crosses val="autoZero"/>
        <c:auto val="0"/>
        <c:lblAlgn val="ctr"/>
        <c:lblOffset val="100"/>
        <c:noMultiLvlLbl val="0"/>
      </c:catAx>
      <c:valAx>
        <c:axId val="-2058999456"/>
        <c:scaling>
          <c:orientation val="minMax"/>
          <c:max val="600"/>
          <c:min val="300"/>
        </c:scaling>
        <c:delete val="0"/>
        <c:axPos val="l"/>
        <c:numFmt formatCode="&quot;$&quot;#,##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01504"/>
        <c:crosses val="autoZero"/>
        <c:crossBetween val="between"/>
      </c:valAx>
      <c:valAx>
        <c:axId val="-2058996624"/>
        <c:scaling>
          <c:orientation val="minMax"/>
          <c:max val="0.30000000000000004"/>
          <c:min val="-5.000000000000001E-2"/>
        </c:scaling>
        <c:delete val="0"/>
        <c:axPos val="r"/>
        <c:numFmt formatCode="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34896"/>
        <c:crosses val="max"/>
        <c:crossBetween val="between"/>
      </c:valAx>
      <c:catAx>
        <c:axId val="-2059034896"/>
        <c:scaling>
          <c:orientation val="minMax"/>
        </c:scaling>
        <c:delete val="1"/>
        <c:axPos val="b"/>
        <c:numFmt formatCode="General" sourceLinked="1"/>
        <c:majorTickMark val="out"/>
        <c:minorTickMark val="none"/>
        <c:tickLblPos val="nextTo"/>
        <c:crossAx val="-2058996624"/>
        <c:crosses val="autoZero"/>
        <c:auto val="1"/>
        <c:lblAlgn val="ctr"/>
        <c:lblOffset val="100"/>
        <c:noMultiLvlLbl val="0"/>
      </c:catAx>
    </c:plotArea>
    <c:legend>
      <c:legendPos val="b"/>
      <c:legendEntry>
        <c:idx val="0"/>
        <c:delete val="1"/>
      </c:legendEntry>
      <c:layout>
        <c:manualLayout>
          <c:xMode val="edge"/>
          <c:yMode val="edge"/>
          <c:x val="2.1221412654189573E-2"/>
          <c:y val="0.94174611055758717"/>
          <c:w val="0.43621018413049728"/>
          <c:h val="5.5445141862520635E-2"/>
        </c:manualLayout>
      </c:layout>
      <c:overlay val="0"/>
      <c:txPr>
        <a:bodyPr/>
        <a:lstStyle/>
        <a:p>
          <a:pPr>
            <a:defRPr sz="1400">
              <a:solidFill>
                <a:schemeClr val="tx1">
                  <a:lumMod val="50000"/>
                </a:schemeClr>
              </a:solidFill>
            </a:defRPr>
          </a:pPr>
          <a:endParaRPr lang="en-US"/>
        </a:p>
      </c:txPr>
    </c:legend>
    <c:plotVisOnly val="1"/>
    <c:dispBlanksAs val="gap"/>
    <c:showDLblsOverMax val="0"/>
  </c:chart>
  <c:txPr>
    <a:bodyPr/>
    <a:lstStyle/>
    <a:p>
      <a:pPr>
        <a:defRPr sz="1800"/>
      </a:pPr>
      <a:endParaRPr lang="en-US"/>
    </a:p>
  </c:txPr>
  <c:externalData r:id="rId2">
    <c:autoUpdate val="0"/>
  </c:externalData>
  <c:userShapes r:id="rId3"/>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600">
                <a:solidFill>
                  <a:schemeClr val="tx1">
                    <a:lumMod val="50000"/>
                  </a:schemeClr>
                </a:solidFill>
              </a:defRPr>
            </a:pPr>
            <a:r>
              <a:rPr lang="en-US" sz="1600" b="1" i="0" baseline="0">
                <a:effectLst/>
              </a:rPr>
              <a:t>Homeowner Improvements &amp; Repairs</a:t>
            </a:r>
            <a:endParaRPr lang="en-US" sz="1600" b="1">
              <a:effectLst/>
            </a:endParaRPr>
          </a:p>
          <a:p>
            <a:pPr algn="l">
              <a:defRPr sz="1600">
                <a:solidFill>
                  <a:schemeClr val="tx1">
                    <a:lumMod val="50000"/>
                  </a:schemeClr>
                </a:solidFill>
              </a:defRPr>
            </a:pPr>
            <a:r>
              <a:rPr lang="en-US" sz="1600" b="1" i="0" baseline="0">
                <a:effectLst/>
              </a:rPr>
              <a:t>Four-Quarter Moving Totals</a:t>
            </a:r>
            <a:endParaRPr lang="en-US" sz="1600" b="1">
              <a:effectLst/>
            </a:endParaRPr>
          </a:p>
          <a:p>
            <a:pPr algn="l">
              <a:defRPr sz="1600">
                <a:solidFill>
                  <a:schemeClr val="tx1">
                    <a:lumMod val="50000"/>
                  </a:schemeClr>
                </a:solidFill>
              </a:defRPr>
            </a:pPr>
            <a:r>
              <a:rPr lang="en-US" sz="1600" b="1" i="0" baseline="0">
                <a:effectLst/>
              </a:rPr>
              <a:t>Billions</a:t>
            </a:r>
            <a:endParaRPr lang="en-US" sz="1600" b="1"/>
          </a:p>
        </c:rich>
      </c:tx>
      <c:layout>
        <c:manualLayout>
          <c:xMode val="edge"/>
          <c:yMode val="edge"/>
          <c:x val="7.4608406587112382E-3"/>
          <c:y val="1.6825177354371133E-2"/>
        </c:manualLayout>
      </c:layout>
      <c:overlay val="0"/>
    </c:title>
    <c:autoTitleDeleted val="0"/>
    <c:plotArea>
      <c:layout>
        <c:manualLayout>
          <c:layoutTarget val="inner"/>
          <c:xMode val="edge"/>
          <c:yMode val="edge"/>
          <c:x val="5.9395367234324918E-2"/>
          <c:y val="0.2328669425957029"/>
          <c:w val="0.87716786156602777"/>
          <c:h val="0.56106195845400819"/>
        </c:manualLayout>
      </c:layout>
      <c:barChart>
        <c:barDir val="col"/>
        <c:grouping val="clustered"/>
        <c:varyColors val="0"/>
        <c:ser>
          <c:idx val="0"/>
          <c:order val="0"/>
          <c:tx>
            <c:strRef>
              <c:f>Sheet1!$B$1</c:f>
              <c:strCache>
                <c:ptCount val="1"/>
                <c:pt idx="0">
                  <c:v>JCHS1</c:v>
                </c:pt>
              </c:strCache>
            </c:strRef>
          </c:tx>
          <c:spPr>
            <a:solidFill>
              <a:schemeClr val="accent3"/>
            </a:solidFill>
          </c:spPr>
          <c:invertIfNegative val="0"/>
          <c:dPt>
            <c:idx val="7"/>
            <c:invertIfNegative val="0"/>
            <c:bubble3D val="0"/>
            <c:spPr>
              <a:solidFill>
                <a:srgbClr val="508DA6"/>
              </a:solidFill>
            </c:spPr>
            <c:extLst>
              <c:ext xmlns:c16="http://schemas.microsoft.com/office/drawing/2014/chart" uri="{C3380CC4-5D6E-409C-BE32-E72D297353CC}">
                <c16:uniqueId val="{00000007-4396-4640-A0FD-6851015F7692}"/>
              </c:ext>
            </c:extLst>
          </c:dPt>
          <c:dPt>
            <c:idx val="8"/>
            <c:invertIfNegative val="0"/>
            <c:bubble3D val="0"/>
            <c:spPr>
              <a:solidFill>
                <a:srgbClr val="508DA6"/>
              </a:solidFill>
            </c:spPr>
            <c:extLst>
              <c:ext xmlns:c16="http://schemas.microsoft.com/office/drawing/2014/chart" uri="{C3380CC4-5D6E-409C-BE32-E72D297353CC}">
                <c16:uniqueId val="{00000009-4396-4640-A0FD-6851015F7692}"/>
              </c:ext>
            </c:extLst>
          </c:dPt>
          <c:dPt>
            <c:idx val="9"/>
            <c:invertIfNegative val="0"/>
            <c:bubble3D val="0"/>
            <c:spPr>
              <a:solidFill>
                <a:srgbClr val="508DA6"/>
              </a:solidFill>
            </c:spPr>
            <c:extLst>
              <c:ext xmlns:c16="http://schemas.microsoft.com/office/drawing/2014/chart" uri="{C3380CC4-5D6E-409C-BE32-E72D297353CC}">
                <c16:uniqueId val="{00000006-4D4C-44EB-9950-4B9ACCC7825C}"/>
              </c:ext>
            </c:extLst>
          </c:dPt>
          <c:dPt>
            <c:idx val="10"/>
            <c:invertIfNegative val="0"/>
            <c:bubble3D val="0"/>
            <c:spPr>
              <a:solidFill>
                <a:srgbClr val="508DA6"/>
              </a:solidFill>
            </c:spPr>
            <c:extLst>
              <c:ext xmlns:c16="http://schemas.microsoft.com/office/drawing/2014/chart" uri="{C3380CC4-5D6E-409C-BE32-E72D297353CC}">
                <c16:uniqueId val="{00000007-4D4C-44EB-9950-4B9ACCC7825C}"/>
              </c:ext>
            </c:extLst>
          </c:dPt>
          <c:dPt>
            <c:idx val="11"/>
            <c:invertIfNegative val="0"/>
            <c:bubble3D val="0"/>
            <c:spPr>
              <a:solidFill>
                <a:srgbClr val="508DA6"/>
              </a:solidFill>
            </c:spPr>
            <c:extLst>
              <c:ext xmlns:c16="http://schemas.microsoft.com/office/drawing/2014/chart" uri="{C3380CC4-5D6E-409C-BE32-E72D297353CC}">
                <c16:uniqueId val="{0000000D-075B-42D8-9ED3-77073C72430E}"/>
              </c:ext>
            </c:extLst>
          </c:dPt>
          <c:dPt>
            <c:idx val="12"/>
            <c:invertIfNegative val="0"/>
            <c:bubble3D val="0"/>
            <c:spPr>
              <a:solidFill>
                <a:srgbClr val="508DA6">
                  <a:lumMod val="60000"/>
                  <a:lumOff val="40000"/>
                </a:srgbClr>
              </a:solidFill>
            </c:spPr>
            <c:extLst>
              <c:ext xmlns:c16="http://schemas.microsoft.com/office/drawing/2014/chart" uri="{C3380CC4-5D6E-409C-BE32-E72D297353CC}">
                <c16:uniqueId val="{0000001E-5D3C-4489-B47A-ECA4336326E9}"/>
              </c:ext>
            </c:extLst>
          </c:dPt>
          <c:dPt>
            <c:idx val="13"/>
            <c:invertIfNegative val="0"/>
            <c:bubble3D val="0"/>
            <c:spPr>
              <a:solidFill>
                <a:srgbClr val="508DA6">
                  <a:lumMod val="60000"/>
                  <a:lumOff val="40000"/>
                </a:srgbClr>
              </a:solidFill>
            </c:spPr>
            <c:extLst>
              <c:ext xmlns:c16="http://schemas.microsoft.com/office/drawing/2014/chart" uri="{C3380CC4-5D6E-409C-BE32-E72D297353CC}">
                <c16:uniqueId val="{0000000F-336D-44EB-AFDA-C74D61021C52}"/>
              </c:ext>
            </c:extLst>
          </c:dPt>
          <c:dPt>
            <c:idx val="14"/>
            <c:invertIfNegative val="0"/>
            <c:bubble3D val="0"/>
            <c:spPr>
              <a:solidFill>
                <a:srgbClr val="508DA6">
                  <a:lumMod val="60000"/>
                  <a:lumOff val="40000"/>
                </a:srgbClr>
              </a:solidFill>
            </c:spPr>
            <c:extLst>
              <c:ext xmlns:c16="http://schemas.microsoft.com/office/drawing/2014/chart" uri="{C3380CC4-5D6E-409C-BE32-E72D297353CC}">
                <c16:uniqueId val="{0000000F-C35E-46E1-844E-4DD3FFCAB77A}"/>
              </c:ext>
            </c:extLst>
          </c:dPt>
          <c:dPt>
            <c:idx val="15"/>
            <c:invertIfNegative val="0"/>
            <c:bubble3D val="0"/>
            <c:spPr>
              <a:solidFill>
                <a:srgbClr val="508DA6">
                  <a:lumMod val="60000"/>
                  <a:lumOff val="40000"/>
                </a:srgbClr>
              </a:solidFill>
            </c:spPr>
            <c:extLst>
              <c:ext xmlns:c16="http://schemas.microsoft.com/office/drawing/2014/chart" uri="{C3380CC4-5D6E-409C-BE32-E72D297353CC}">
                <c16:uniqueId val="{00000025-C35E-46E1-844E-4DD3FFCAB77A}"/>
              </c:ext>
            </c:extLst>
          </c:dPt>
          <c:dLbls>
            <c:numFmt formatCode="#,##0" sourceLinked="0"/>
            <c:spPr>
              <a:noFill/>
              <a:ln>
                <a:noFill/>
              </a:ln>
              <a:effectLst/>
            </c:spPr>
            <c:txPr>
              <a:bodyPr/>
              <a:lstStyle/>
              <a:p>
                <a:pPr>
                  <a:defRPr sz="1400" b="0">
                    <a:solidFill>
                      <a:schemeClr val="tx1">
                        <a:lumMod val="50000"/>
                      </a:schemeClr>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c:v>
                </c:pt>
                <c:pt idx="1">
                  <c:v>3</c:v>
                </c:pt>
                <c:pt idx="2">
                  <c:v>4</c:v>
                </c:pt>
                <c:pt idx="3">
                  <c:v>2023-1</c:v>
                </c:pt>
                <c:pt idx="4">
                  <c:v>2</c:v>
                </c:pt>
                <c:pt idx="5">
                  <c:v>3</c:v>
                </c:pt>
                <c:pt idx="6">
                  <c:v>4</c:v>
                </c:pt>
                <c:pt idx="7">
                  <c:v>2024-1</c:v>
                </c:pt>
                <c:pt idx="8">
                  <c:v>2</c:v>
                </c:pt>
                <c:pt idx="9">
                  <c:v>3</c:v>
                </c:pt>
                <c:pt idx="10">
                  <c:v>4</c:v>
                </c:pt>
                <c:pt idx="11">
                  <c:v>2025-1</c:v>
                </c:pt>
                <c:pt idx="12">
                  <c:v>2
(p)</c:v>
                </c:pt>
                <c:pt idx="13">
                  <c:v>3
(p)</c:v>
                </c:pt>
                <c:pt idx="14">
                  <c:v>4
(p)</c:v>
                </c:pt>
                <c:pt idx="15">
                  <c:v>2026-1 (p)</c:v>
                </c:pt>
              </c:strCache>
            </c:strRef>
          </c:cat>
          <c:val>
            <c:numRef>
              <c:f>Sheet1!$B$2:$B$17</c:f>
              <c:numCache>
                <c:formatCode>"$"#,##0.0</c:formatCode>
                <c:ptCount val="16"/>
                <c:pt idx="0">
                  <c:v>458.1</c:v>
                </c:pt>
                <c:pt idx="1">
                  <c:v>489.5</c:v>
                </c:pt>
                <c:pt idx="2">
                  <c:v>515.20000000000005</c:v>
                </c:pt>
                <c:pt idx="3">
                  <c:v>514</c:v>
                </c:pt>
                <c:pt idx="4">
                  <c:v>512.6</c:v>
                </c:pt>
                <c:pt idx="5">
                  <c:v>511.2</c:v>
                </c:pt>
                <c:pt idx="6">
                  <c:v>510.1</c:v>
                </c:pt>
                <c:pt idx="7">
                  <c:v>510.7</c:v>
                </c:pt>
                <c:pt idx="8">
                  <c:v>500.8</c:v>
                </c:pt>
                <c:pt idx="9">
                  <c:v>499.3</c:v>
                </c:pt>
                <c:pt idx="10">
                  <c:v>502.6</c:v>
                </c:pt>
                <c:pt idx="11">
                  <c:v>513.20000000000005</c:v>
                </c:pt>
                <c:pt idx="12">
                  <c:v>504.8</c:v>
                </c:pt>
                <c:pt idx="13">
                  <c:v>506.1</c:v>
                </c:pt>
                <c:pt idx="14">
                  <c:v>511.9</c:v>
                </c:pt>
                <c:pt idx="15">
                  <c:v>525.9</c:v>
                </c:pt>
              </c:numCache>
            </c:numRef>
          </c:val>
          <c:extLst>
            <c:ext xmlns:c16="http://schemas.microsoft.com/office/drawing/2014/chart" uri="{C3380CC4-5D6E-409C-BE32-E72D297353CC}">
              <c16:uniqueId val="{00000000-A13C-4E5E-B5F3-031966C02762}"/>
            </c:ext>
          </c:extLst>
        </c:ser>
        <c:dLbls>
          <c:showLegendKey val="0"/>
          <c:showVal val="0"/>
          <c:showCatName val="0"/>
          <c:showSerName val="0"/>
          <c:showPercent val="0"/>
          <c:showBubbleSize val="0"/>
        </c:dLbls>
        <c:gapWidth val="75"/>
        <c:axId val="-2059001504"/>
        <c:axId val="-2058999456"/>
      </c:barChart>
      <c:lineChart>
        <c:grouping val="standard"/>
        <c:varyColors val="0"/>
        <c:ser>
          <c:idx val="1"/>
          <c:order val="1"/>
          <c:tx>
            <c:strRef>
              <c:f>Sheet1!$C$1</c:f>
              <c:strCache>
                <c:ptCount val="1"/>
                <c:pt idx="0">
                  <c:v>Historical Estimates</c:v>
                </c:pt>
              </c:strCache>
            </c:strRef>
          </c:tx>
          <c:spPr>
            <a:ln w="38100"/>
          </c:spPr>
          <c:marker>
            <c:symbol val="circle"/>
            <c:size val="9"/>
          </c:marker>
          <c:dPt>
            <c:idx val="7"/>
            <c:bubble3D val="0"/>
            <c:extLst>
              <c:ext xmlns:c16="http://schemas.microsoft.com/office/drawing/2014/chart" uri="{C3380CC4-5D6E-409C-BE32-E72D297353CC}">
                <c16:uniqueId val="{00000011-4396-4640-A0FD-6851015F7692}"/>
              </c:ext>
            </c:extLst>
          </c:dPt>
          <c:dPt>
            <c:idx val="8"/>
            <c:bubble3D val="0"/>
            <c:extLst>
              <c:ext xmlns:c16="http://schemas.microsoft.com/office/drawing/2014/chart" uri="{C3380CC4-5D6E-409C-BE32-E72D297353CC}">
                <c16:uniqueId val="{00000012-4396-4640-A0FD-6851015F7692}"/>
              </c:ext>
            </c:extLst>
          </c:dPt>
          <c:dPt>
            <c:idx val="9"/>
            <c:bubble3D val="0"/>
            <c:extLst>
              <c:ext xmlns:c16="http://schemas.microsoft.com/office/drawing/2014/chart" uri="{C3380CC4-5D6E-409C-BE32-E72D297353CC}">
                <c16:uniqueId val="{00000013-4D4C-44EB-9950-4B9ACCC7825C}"/>
              </c:ext>
            </c:extLst>
          </c:dPt>
          <c:dPt>
            <c:idx val="10"/>
            <c:bubble3D val="0"/>
            <c:extLst>
              <c:ext xmlns:c16="http://schemas.microsoft.com/office/drawing/2014/chart" uri="{C3380CC4-5D6E-409C-BE32-E72D297353CC}">
                <c16:uniqueId val="{00000014-4D4C-44EB-9950-4B9ACCC7825C}"/>
              </c:ext>
            </c:extLst>
          </c:dPt>
          <c:dPt>
            <c:idx val="11"/>
            <c:bubble3D val="0"/>
            <c:extLst>
              <c:ext xmlns:c16="http://schemas.microsoft.com/office/drawing/2014/chart" uri="{C3380CC4-5D6E-409C-BE32-E72D297353CC}">
                <c16:uniqueId val="{00000014-075B-42D8-9ED3-77073C72430E}"/>
              </c:ext>
            </c:extLst>
          </c:dPt>
          <c:dPt>
            <c:idx val="12"/>
            <c:marker>
              <c:symbol val="none"/>
            </c:marker>
            <c:bubble3D val="0"/>
            <c:extLst>
              <c:ext xmlns:c16="http://schemas.microsoft.com/office/drawing/2014/chart" uri="{C3380CC4-5D6E-409C-BE32-E72D297353CC}">
                <c16:uniqueId val="{00000020-5D3C-4489-B47A-ECA4336326E9}"/>
              </c:ext>
            </c:extLst>
          </c:dPt>
          <c:dPt>
            <c:idx val="13"/>
            <c:marker>
              <c:symbol val="none"/>
            </c:marker>
            <c:bubble3D val="0"/>
            <c:extLst>
              <c:ext xmlns:c16="http://schemas.microsoft.com/office/drawing/2014/chart" uri="{C3380CC4-5D6E-409C-BE32-E72D297353CC}">
                <c16:uniqueId val="{00000017-336D-44EB-AFDA-C74D61021C52}"/>
              </c:ext>
            </c:extLst>
          </c:dPt>
          <c:dPt>
            <c:idx val="14"/>
            <c:marker>
              <c:symbol val="none"/>
            </c:marker>
            <c:bubble3D val="0"/>
            <c:extLst>
              <c:ext xmlns:c16="http://schemas.microsoft.com/office/drawing/2014/chart" uri="{C3380CC4-5D6E-409C-BE32-E72D297353CC}">
                <c16:uniqueId val="{00000017-C35E-46E1-844E-4DD3FFCAB77A}"/>
              </c:ext>
            </c:extLst>
          </c:dPt>
          <c:dPt>
            <c:idx val="15"/>
            <c:marker>
              <c:symbol val="none"/>
            </c:marker>
            <c:bubble3D val="0"/>
            <c:extLst>
              <c:ext xmlns:c16="http://schemas.microsoft.com/office/drawing/2014/chart" uri="{C3380CC4-5D6E-409C-BE32-E72D297353CC}">
                <c16:uniqueId val="{00000027-C35E-46E1-844E-4DD3FFCAB77A}"/>
              </c:ext>
            </c:extLst>
          </c:dPt>
          <c:dLbls>
            <c:dLbl>
              <c:idx val="0"/>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8-9715-47DE-82C0-FE6A207FABFE}"/>
                </c:ext>
              </c:extLst>
            </c:dLbl>
            <c:dLbl>
              <c:idx val="1"/>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9-9715-47DE-82C0-FE6A207FABFE}"/>
                </c:ext>
              </c:extLst>
            </c:dLbl>
            <c:dLbl>
              <c:idx val="2"/>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A-9715-47DE-82C0-FE6A207FABFE}"/>
                </c:ext>
              </c:extLst>
            </c:dLbl>
            <c:dLbl>
              <c:idx val="3"/>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B-9715-47DE-82C0-FE6A207FABFE}"/>
                </c:ext>
              </c:extLst>
            </c:dLbl>
            <c:dLbl>
              <c:idx val="4"/>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C-9715-47DE-82C0-FE6A207FABFE}"/>
                </c:ext>
              </c:extLst>
            </c:dLbl>
            <c:dLbl>
              <c:idx val="10"/>
              <c:numFmt formatCode="0.0%" sourceLinked="0"/>
              <c:spPr>
                <a:solidFill>
                  <a:srgbClr val="FFFFFF">
                    <a:alpha val="50000"/>
                  </a:srgbClr>
                </a:solidFill>
                <a:ln>
                  <a:noFill/>
                </a:ln>
                <a:effectLst/>
              </c:spPr>
              <c:txPr>
                <a:bodyPr anchorCtr="0"/>
                <a:lstStyle/>
                <a:p>
                  <a:pPr algn="ctr" rtl="0">
                    <a:defRPr lang="en-US" sz="1400" b="0" i="0" u="none" strike="noStrike" kern="1200" baseline="0">
                      <a:solidFill>
                        <a:srgbClr val="5A5A5A">
                          <a:lumMod val="50000"/>
                        </a:srgbClr>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14-4D4C-44EB-9950-4B9ACCC7825C}"/>
                </c:ext>
              </c:extLst>
            </c:dLbl>
            <c:dLbl>
              <c:idx val="12"/>
              <c:delete val="1"/>
              <c:extLst>
                <c:ext xmlns:c15="http://schemas.microsoft.com/office/drawing/2012/chart" uri="{CE6537A1-D6FC-4f65-9D91-7224C49458BB}"/>
                <c:ext xmlns:c16="http://schemas.microsoft.com/office/drawing/2014/chart" uri="{C3380CC4-5D6E-409C-BE32-E72D297353CC}">
                  <c16:uniqueId val="{00000020-5D3C-4489-B47A-ECA4336326E9}"/>
                </c:ext>
              </c:extLst>
            </c:dLbl>
            <c:dLbl>
              <c:idx val="13"/>
              <c:delete val="1"/>
              <c:extLst>
                <c:ext xmlns:c15="http://schemas.microsoft.com/office/drawing/2012/chart" uri="{CE6537A1-D6FC-4f65-9D91-7224C49458BB}"/>
                <c:ext xmlns:c16="http://schemas.microsoft.com/office/drawing/2014/chart" uri="{C3380CC4-5D6E-409C-BE32-E72D297353CC}">
                  <c16:uniqueId val="{00000017-336D-44EB-AFDA-C74D61021C52}"/>
                </c:ext>
              </c:extLst>
            </c:dLbl>
            <c:dLbl>
              <c:idx val="14"/>
              <c:delete val="1"/>
              <c:extLst>
                <c:ext xmlns:c15="http://schemas.microsoft.com/office/drawing/2012/chart" uri="{CE6537A1-D6FC-4f65-9D91-7224C49458BB}"/>
                <c:ext xmlns:c16="http://schemas.microsoft.com/office/drawing/2014/chart" uri="{C3380CC4-5D6E-409C-BE32-E72D297353CC}">
                  <c16:uniqueId val="{00000017-C35E-46E1-844E-4DD3FFCAB77A}"/>
                </c:ext>
              </c:extLst>
            </c:dLbl>
            <c:dLbl>
              <c:idx val="15"/>
              <c:delete val="1"/>
              <c:extLst>
                <c:ext xmlns:c15="http://schemas.microsoft.com/office/drawing/2012/chart" uri="{CE6537A1-D6FC-4f65-9D91-7224C49458BB}"/>
                <c:ext xmlns:c16="http://schemas.microsoft.com/office/drawing/2014/chart" uri="{C3380CC4-5D6E-409C-BE32-E72D297353CC}">
                  <c16:uniqueId val="{00000027-C35E-46E1-844E-4DD3FFCAB77A}"/>
                </c:ext>
              </c:extLst>
            </c:dLbl>
            <c:numFmt formatCode="0.0%" sourceLinked="0"/>
            <c:spPr>
              <a:solidFill>
                <a:srgbClr val="FFFFFF">
                  <a:alpha val="50000"/>
                </a:srgbClr>
              </a:solid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Sheet1!$A$2:$A$17</c:f>
              <c:strCache>
                <c:ptCount val="16"/>
                <c:pt idx="0">
                  <c:v>2</c:v>
                </c:pt>
                <c:pt idx="1">
                  <c:v>3</c:v>
                </c:pt>
                <c:pt idx="2">
                  <c:v>4</c:v>
                </c:pt>
                <c:pt idx="3">
                  <c:v>2023-1</c:v>
                </c:pt>
                <c:pt idx="4">
                  <c:v>2</c:v>
                </c:pt>
                <c:pt idx="5">
                  <c:v>3</c:v>
                </c:pt>
                <c:pt idx="6">
                  <c:v>4</c:v>
                </c:pt>
                <c:pt idx="7">
                  <c:v>2024-1</c:v>
                </c:pt>
                <c:pt idx="8">
                  <c:v>2</c:v>
                </c:pt>
                <c:pt idx="9">
                  <c:v>3</c:v>
                </c:pt>
                <c:pt idx="10">
                  <c:v>4</c:v>
                </c:pt>
                <c:pt idx="11">
                  <c:v>2025-1</c:v>
                </c:pt>
                <c:pt idx="12">
                  <c:v>2
(p)</c:v>
                </c:pt>
                <c:pt idx="13">
                  <c:v>3
(p)</c:v>
                </c:pt>
                <c:pt idx="14">
                  <c:v>4
(p)</c:v>
                </c:pt>
                <c:pt idx="15">
                  <c:v>2026-1 (p)</c:v>
                </c:pt>
              </c:strCache>
            </c:strRef>
          </c:cat>
          <c:val>
            <c:numRef>
              <c:f>Sheet1!$C$2:$C$17</c:f>
              <c:numCache>
                <c:formatCode>0.0%</c:formatCode>
                <c:ptCount val="16"/>
                <c:pt idx="0">
                  <c:v>0.19600000000000001</c:v>
                </c:pt>
                <c:pt idx="1">
                  <c:v>0.23499999999999999</c:v>
                </c:pt>
                <c:pt idx="2">
                  <c:v>0.26600000000000001</c:v>
                </c:pt>
                <c:pt idx="3">
                  <c:v>0.2</c:v>
                </c:pt>
                <c:pt idx="4">
                  <c:v>0.11899999999999999</c:v>
                </c:pt>
                <c:pt idx="5">
                  <c:v>4.3999999999999997E-2</c:v>
                </c:pt>
                <c:pt idx="6">
                  <c:v>-0.01</c:v>
                </c:pt>
                <c:pt idx="7">
                  <c:v>-7.0000000000000001E-3</c:v>
                </c:pt>
                <c:pt idx="8">
                  <c:v>-2.3E-2</c:v>
                </c:pt>
                <c:pt idx="9">
                  <c:v>-2.3E-2</c:v>
                </c:pt>
                <c:pt idx="10">
                  <c:v>-1.4999999999999999E-2</c:v>
                </c:pt>
                <c:pt idx="11">
                  <c:v>5.0000000000000001E-3</c:v>
                </c:pt>
                <c:pt idx="12">
                  <c:v>8.0000000000000002E-3</c:v>
                </c:pt>
                <c:pt idx="13">
                  <c:v>1.4E-2</c:v>
                </c:pt>
                <c:pt idx="14">
                  <c:v>1.7999999999999999E-2</c:v>
                </c:pt>
                <c:pt idx="15">
                  <c:v>2.5000000000000001E-2</c:v>
                </c:pt>
              </c:numCache>
            </c:numRef>
          </c:val>
          <c:smooth val="1"/>
          <c:extLst>
            <c:ext xmlns:c16="http://schemas.microsoft.com/office/drawing/2014/chart" uri="{C3380CC4-5D6E-409C-BE32-E72D297353CC}">
              <c16:uniqueId val="{00000001-A13C-4E5E-B5F3-031966C02762}"/>
            </c:ext>
          </c:extLst>
        </c:ser>
        <c:ser>
          <c:idx val="2"/>
          <c:order val="2"/>
          <c:tx>
            <c:strRef>
              <c:f>Sheet1!$D$1</c:f>
              <c:strCache>
                <c:ptCount val="1"/>
                <c:pt idx="0">
                  <c:v>LIRA Projections</c:v>
                </c:pt>
              </c:strCache>
            </c:strRef>
          </c:tx>
          <c:spPr>
            <a:ln w="38100">
              <a:solidFill>
                <a:srgbClr val="C14D00"/>
              </a:solidFill>
            </a:ln>
          </c:spPr>
          <c:marker>
            <c:symbol val="triangle"/>
            <c:size val="8"/>
            <c:spPr>
              <a:solidFill>
                <a:srgbClr val="C14D00"/>
              </a:solidFill>
              <a:ln>
                <a:solidFill>
                  <a:srgbClr val="C14D00"/>
                </a:solidFill>
              </a:ln>
            </c:spPr>
          </c:marker>
          <c:dPt>
            <c:idx val="0"/>
            <c:marker>
              <c:symbol val="none"/>
            </c:marker>
            <c:bubble3D val="0"/>
            <c:extLst>
              <c:ext xmlns:c16="http://schemas.microsoft.com/office/drawing/2014/chart" uri="{C3380CC4-5D6E-409C-BE32-E72D297353CC}">
                <c16:uniqueId val="{0000001F-0A6C-450F-B0F6-A70C5E2483FC}"/>
              </c:ext>
            </c:extLst>
          </c:dPt>
          <c:dPt>
            <c:idx val="1"/>
            <c:marker>
              <c:symbol val="none"/>
            </c:marker>
            <c:bubble3D val="0"/>
            <c:extLst>
              <c:ext xmlns:c16="http://schemas.microsoft.com/office/drawing/2014/chart" uri="{C3380CC4-5D6E-409C-BE32-E72D297353CC}">
                <c16:uniqueId val="{00000020-0A6C-450F-B0F6-A70C5E2483FC}"/>
              </c:ext>
            </c:extLst>
          </c:dPt>
          <c:dPt>
            <c:idx val="2"/>
            <c:marker>
              <c:symbol val="none"/>
            </c:marker>
            <c:bubble3D val="0"/>
            <c:extLst>
              <c:ext xmlns:c16="http://schemas.microsoft.com/office/drawing/2014/chart" uri="{C3380CC4-5D6E-409C-BE32-E72D297353CC}">
                <c16:uniqueId val="{00000021-0A6C-450F-B0F6-A70C5E2483FC}"/>
              </c:ext>
            </c:extLst>
          </c:dPt>
          <c:dPt>
            <c:idx val="3"/>
            <c:marker>
              <c:symbol val="none"/>
            </c:marker>
            <c:bubble3D val="0"/>
            <c:extLst>
              <c:ext xmlns:c16="http://schemas.microsoft.com/office/drawing/2014/chart" uri="{C3380CC4-5D6E-409C-BE32-E72D297353CC}">
                <c16:uniqueId val="{0000000F-4D4C-44EB-9950-4B9ACCC7825C}"/>
              </c:ext>
            </c:extLst>
          </c:dPt>
          <c:dPt>
            <c:idx val="4"/>
            <c:marker>
              <c:symbol val="none"/>
            </c:marker>
            <c:bubble3D val="0"/>
            <c:extLst>
              <c:ext xmlns:c16="http://schemas.microsoft.com/office/drawing/2014/chart" uri="{C3380CC4-5D6E-409C-BE32-E72D297353CC}">
                <c16:uniqueId val="{0000000E-4D4C-44EB-9950-4B9ACCC7825C}"/>
              </c:ext>
            </c:extLst>
          </c:dPt>
          <c:dPt>
            <c:idx val="5"/>
            <c:marker>
              <c:symbol val="none"/>
            </c:marker>
            <c:bubble3D val="0"/>
            <c:extLst>
              <c:ext xmlns:c16="http://schemas.microsoft.com/office/drawing/2014/chart" uri="{C3380CC4-5D6E-409C-BE32-E72D297353CC}">
                <c16:uniqueId val="{0000000D-4D4C-44EB-9950-4B9ACCC7825C}"/>
              </c:ext>
            </c:extLst>
          </c:dPt>
          <c:dPt>
            <c:idx val="6"/>
            <c:marker>
              <c:symbol val="none"/>
            </c:marker>
            <c:bubble3D val="0"/>
            <c:extLst>
              <c:ext xmlns:c16="http://schemas.microsoft.com/office/drawing/2014/chart" uri="{C3380CC4-5D6E-409C-BE32-E72D297353CC}">
                <c16:uniqueId val="{0000000C-4D4C-44EB-9950-4B9ACCC7825C}"/>
              </c:ext>
            </c:extLst>
          </c:dPt>
          <c:dPt>
            <c:idx val="7"/>
            <c:marker>
              <c:symbol val="none"/>
            </c:marker>
            <c:bubble3D val="0"/>
            <c:extLst>
              <c:ext xmlns:c16="http://schemas.microsoft.com/office/drawing/2014/chart" uri="{C3380CC4-5D6E-409C-BE32-E72D297353CC}">
                <c16:uniqueId val="{0000001C-075B-42D8-9ED3-77073C72430E}"/>
              </c:ext>
            </c:extLst>
          </c:dPt>
          <c:dPt>
            <c:idx val="8"/>
            <c:marker>
              <c:symbol val="none"/>
            </c:marker>
            <c:bubble3D val="0"/>
            <c:extLst>
              <c:ext xmlns:c16="http://schemas.microsoft.com/office/drawing/2014/chart" uri="{C3380CC4-5D6E-409C-BE32-E72D297353CC}">
                <c16:uniqueId val="{0000001F-5D3C-4489-B47A-ECA4336326E9}"/>
              </c:ext>
            </c:extLst>
          </c:dPt>
          <c:dPt>
            <c:idx val="9"/>
            <c:marker>
              <c:symbol val="none"/>
            </c:marker>
            <c:bubble3D val="0"/>
            <c:extLst>
              <c:ext xmlns:c16="http://schemas.microsoft.com/office/drawing/2014/chart" uri="{C3380CC4-5D6E-409C-BE32-E72D297353CC}">
                <c16:uniqueId val="{00000021-336D-44EB-AFDA-C74D61021C52}"/>
              </c:ext>
            </c:extLst>
          </c:dPt>
          <c:dPt>
            <c:idx val="10"/>
            <c:marker>
              <c:symbol val="none"/>
            </c:marker>
            <c:bubble3D val="0"/>
            <c:extLst>
              <c:ext xmlns:c16="http://schemas.microsoft.com/office/drawing/2014/chart" uri="{C3380CC4-5D6E-409C-BE32-E72D297353CC}">
                <c16:uniqueId val="{00000022-C35E-46E1-844E-4DD3FFCAB77A}"/>
              </c:ext>
            </c:extLst>
          </c:dPt>
          <c:dPt>
            <c:idx val="11"/>
            <c:marker>
              <c:symbol val="none"/>
            </c:marker>
            <c:bubble3D val="0"/>
            <c:extLst>
              <c:ext xmlns:c16="http://schemas.microsoft.com/office/drawing/2014/chart" uri="{C3380CC4-5D6E-409C-BE32-E72D297353CC}">
                <c16:uniqueId val="{00000026-C35E-46E1-844E-4DD3FFCAB77A}"/>
              </c:ext>
            </c:extLst>
          </c:dPt>
          <c:dLbls>
            <c:dLbl>
              <c:idx val="0"/>
              <c:delete val="1"/>
              <c:extLst>
                <c:ext xmlns:c15="http://schemas.microsoft.com/office/drawing/2012/chart" uri="{CE6537A1-D6FC-4f65-9D91-7224C49458BB}"/>
                <c:ext xmlns:c16="http://schemas.microsoft.com/office/drawing/2014/chart" uri="{C3380CC4-5D6E-409C-BE32-E72D297353CC}">
                  <c16:uniqueId val="{0000001F-0A6C-450F-B0F6-A70C5E2483FC}"/>
                </c:ext>
              </c:extLst>
            </c:dLbl>
            <c:dLbl>
              <c:idx val="1"/>
              <c:delete val="1"/>
              <c:extLst>
                <c:ext xmlns:c15="http://schemas.microsoft.com/office/drawing/2012/chart" uri="{CE6537A1-D6FC-4f65-9D91-7224C49458BB}"/>
                <c:ext xmlns:c16="http://schemas.microsoft.com/office/drawing/2014/chart" uri="{C3380CC4-5D6E-409C-BE32-E72D297353CC}">
                  <c16:uniqueId val="{00000020-0A6C-450F-B0F6-A70C5E2483FC}"/>
                </c:ext>
              </c:extLst>
            </c:dLbl>
            <c:dLbl>
              <c:idx val="2"/>
              <c:delete val="1"/>
              <c:extLst>
                <c:ext xmlns:c15="http://schemas.microsoft.com/office/drawing/2012/chart" uri="{CE6537A1-D6FC-4f65-9D91-7224C49458BB}"/>
                <c:ext xmlns:c16="http://schemas.microsoft.com/office/drawing/2014/chart" uri="{C3380CC4-5D6E-409C-BE32-E72D297353CC}">
                  <c16:uniqueId val="{00000021-0A6C-450F-B0F6-A70C5E2483FC}"/>
                </c:ext>
              </c:extLst>
            </c:dLbl>
            <c:dLbl>
              <c:idx val="3"/>
              <c:delete val="1"/>
              <c:extLst>
                <c:ext xmlns:c15="http://schemas.microsoft.com/office/drawing/2012/chart" uri="{CE6537A1-D6FC-4f65-9D91-7224C49458BB}"/>
                <c:ext xmlns:c16="http://schemas.microsoft.com/office/drawing/2014/chart" uri="{C3380CC4-5D6E-409C-BE32-E72D297353CC}">
                  <c16:uniqueId val="{0000000F-4D4C-44EB-9950-4B9ACCC7825C}"/>
                </c:ext>
              </c:extLst>
            </c:dLbl>
            <c:dLbl>
              <c:idx val="4"/>
              <c:delete val="1"/>
              <c:extLst>
                <c:ext xmlns:c15="http://schemas.microsoft.com/office/drawing/2012/chart" uri="{CE6537A1-D6FC-4f65-9D91-7224C49458BB}"/>
                <c:ext xmlns:c16="http://schemas.microsoft.com/office/drawing/2014/chart" uri="{C3380CC4-5D6E-409C-BE32-E72D297353CC}">
                  <c16:uniqueId val="{0000000E-4D4C-44EB-9950-4B9ACCC7825C}"/>
                </c:ext>
              </c:extLst>
            </c:dLbl>
            <c:dLbl>
              <c:idx val="5"/>
              <c:delete val="1"/>
              <c:extLst>
                <c:ext xmlns:c15="http://schemas.microsoft.com/office/drawing/2012/chart" uri="{CE6537A1-D6FC-4f65-9D91-7224C49458BB}"/>
                <c:ext xmlns:c16="http://schemas.microsoft.com/office/drawing/2014/chart" uri="{C3380CC4-5D6E-409C-BE32-E72D297353CC}">
                  <c16:uniqueId val="{0000000D-4D4C-44EB-9950-4B9ACCC7825C}"/>
                </c:ext>
              </c:extLst>
            </c:dLbl>
            <c:dLbl>
              <c:idx val="6"/>
              <c:delete val="1"/>
              <c:extLst>
                <c:ext xmlns:c15="http://schemas.microsoft.com/office/drawing/2012/chart" uri="{CE6537A1-D6FC-4f65-9D91-7224C49458BB}"/>
                <c:ext xmlns:c16="http://schemas.microsoft.com/office/drawing/2014/chart" uri="{C3380CC4-5D6E-409C-BE32-E72D297353CC}">
                  <c16:uniqueId val="{0000000C-4D4C-44EB-9950-4B9ACCC7825C}"/>
                </c:ext>
              </c:extLst>
            </c:dLbl>
            <c:dLbl>
              <c:idx val="7"/>
              <c:delete val="1"/>
              <c:extLst>
                <c:ext xmlns:c15="http://schemas.microsoft.com/office/drawing/2012/chart" uri="{CE6537A1-D6FC-4f65-9D91-7224C49458BB}"/>
                <c:ext xmlns:c16="http://schemas.microsoft.com/office/drawing/2014/chart" uri="{C3380CC4-5D6E-409C-BE32-E72D297353CC}">
                  <c16:uniqueId val="{0000001C-075B-42D8-9ED3-77073C72430E}"/>
                </c:ext>
              </c:extLst>
            </c:dLbl>
            <c:dLbl>
              <c:idx val="8"/>
              <c:delete val="1"/>
              <c:extLst>
                <c:ext xmlns:c15="http://schemas.microsoft.com/office/drawing/2012/chart" uri="{CE6537A1-D6FC-4f65-9D91-7224C49458BB}"/>
                <c:ext xmlns:c16="http://schemas.microsoft.com/office/drawing/2014/chart" uri="{C3380CC4-5D6E-409C-BE32-E72D297353CC}">
                  <c16:uniqueId val="{0000001F-5D3C-4489-B47A-ECA4336326E9}"/>
                </c:ext>
              </c:extLst>
            </c:dLbl>
            <c:dLbl>
              <c:idx val="9"/>
              <c:delete val="1"/>
              <c:extLst>
                <c:ext xmlns:c15="http://schemas.microsoft.com/office/drawing/2012/chart" uri="{CE6537A1-D6FC-4f65-9D91-7224C49458BB}"/>
                <c:ext xmlns:c16="http://schemas.microsoft.com/office/drawing/2014/chart" uri="{C3380CC4-5D6E-409C-BE32-E72D297353CC}">
                  <c16:uniqueId val="{00000021-336D-44EB-AFDA-C74D61021C52}"/>
                </c:ext>
              </c:extLst>
            </c:dLbl>
            <c:dLbl>
              <c:idx val="10"/>
              <c:delete val="1"/>
              <c:extLst>
                <c:ext xmlns:c15="http://schemas.microsoft.com/office/drawing/2012/chart" uri="{CE6537A1-D6FC-4f65-9D91-7224C49458BB}"/>
                <c:ext xmlns:c16="http://schemas.microsoft.com/office/drawing/2014/chart" uri="{C3380CC4-5D6E-409C-BE32-E72D297353CC}">
                  <c16:uniqueId val="{00000022-C35E-46E1-844E-4DD3FFCAB77A}"/>
                </c:ext>
              </c:extLst>
            </c:dLbl>
            <c:dLbl>
              <c:idx val="11"/>
              <c:delete val="1"/>
              <c:extLst>
                <c:ext xmlns:c15="http://schemas.microsoft.com/office/drawing/2012/chart" uri="{CE6537A1-D6FC-4f65-9D91-7224C49458BB}"/>
                <c:ext xmlns:c16="http://schemas.microsoft.com/office/drawing/2014/chart" uri="{C3380CC4-5D6E-409C-BE32-E72D297353CC}">
                  <c16:uniqueId val="{00000026-C35E-46E1-844E-4DD3FFCAB77A}"/>
                </c:ext>
              </c:extLst>
            </c:dLbl>
            <c:dLbl>
              <c:idx val="12"/>
              <c:spPr>
                <a:solidFill>
                  <a:srgbClr val="FFFFFF">
                    <a:alpha val="75000"/>
                  </a:srgbClr>
                </a:solidFill>
                <a:ln>
                  <a:noFill/>
                </a:ln>
                <a:effectLst/>
              </c:spPr>
              <c:txPr>
                <a:bodyPr wrap="square" lIns="38100" tIns="19050" rIns="38100" bIns="19050" anchor="ctr" anchorCtr="0">
                  <a:spAutoFit/>
                </a:bodyPr>
                <a:lstStyle/>
                <a:p>
                  <a:pPr algn="ctr">
                    <a:defRPr lang="en-US" sz="1400" b="0" i="0" u="none" strike="noStrike" kern="1200" baseline="0">
                      <a:solidFill>
                        <a:schemeClr val="tx1">
                          <a:lumMod val="50000"/>
                        </a:schemeClr>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3-C35E-46E1-844E-4DD3FFCAB77A}"/>
                </c:ext>
              </c:extLst>
            </c:dLbl>
            <c:dLbl>
              <c:idx val="13"/>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A-59BE-4A54-B6C3-A6A83A083B67}"/>
                </c:ext>
              </c:extLst>
            </c:dLbl>
            <c:dLbl>
              <c:idx val="14"/>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8-59BE-4A54-B6C3-A6A83A083B67}"/>
                </c:ext>
              </c:extLst>
            </c:dLbl>
            <c:dLbl>
              <c:idx val="15"/>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9-59BE-4A54-B6C3-A6A83A083B67}"/>
                </c:ext>
              </c:extLst>
            </c:dLbl>
            <c:spPr>
              <a:no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Sheet1!$A$2:$A$17</c:f>
              <c:strCache>
                <c:ptCount val="16"/>
                <c:pt idx="0">
                  <c:v>2</c:v>
                </c:pt>
                <c:pt idx="1">
                  <c:v>3</c:v>
                </c:pt>
                <c:pt idx="2">
                  <c:v>4</c:v>
                </c:pt>
                <c:pt idx="3">
                  <c:v>2023-1</c:v>
                </c:pt>
                <c:pt idx="4">
                  <c:v>2</c:v>
                </c:pt>
                <c:pt idx="5">
                  <c:v>3</c:v>
                </c:pt>
                <c:pt idx="6">
                  <c:v>4</c:v>
                </c:pt>
                <c:pt idx="7">
                  <c:v>2024-1</c:v>
                </c:pt>
                <c:pt idx="8">
                  <c:v>2</c:v>
                </c:pt>
                <c:pt idx="9">
                  <c:v>3</c:v>
                </c:pt>
                <c:pt idx="10">
                  <c:v>4</c:v>
                </c:pt>
                <c:pt idx="11">
                  <c:v>2025-1</c:v>
                </c:pt>
                <c:pt idx="12">
                  <c:v>2
(p)</c:v>
                </c:pt>
                <c:pt idx="13">
                  <c:v>3
(p)</c:v>
                </c:pt>
                <c:pt idx="14">
                  <c:v>4
(p)</c:v>
                </c:pt>
                <c:pt idx="15">
                  <c:v>2026-1 (p)</c:v>
                </c:pt>
              </c:strCache>
            </c:strRef>
          </c:cat>
          <c:val>
            <c:numRef>
              <c:f>Sheet1!$D$2:$D$17</c:f>
              <c:numCache>
                <c:formatCode>0.0%</c:formatCode>
                <c:ptCount val="16"/>
                <c:pt idx="0">
                  <c:v>0.19600000000000001</c:v>
                </c:pt>
                <c:pt idx="1">
                  <c:v>0.23499999999999999</c:v>
                </c:pt>
                <c:pt idx="2">
                  <c:v>0.26600000000000001</c:v>
                </c:pt>
                <c:pt idx="3">
                  <c:v>0.2</c:v>
                </c:pt>
                <c:pt idx="4">
                  <c:v>0.11899999999999999</c:v>
                </c:pt>
                <c:pt idx="5">
                  <c:v>4.3999999999999997E-2</c:v>
                </c:pt>
                <c:pt idx="6">
                  <c:v>-0.01</c:v>
                </c:pt>
                <c:pt idx="7">
                  <c:v>-7.0000000000000001E-3</c:v>
                </c:pt>
                <c:pt idx="8">
                  <c:v>-2.3E-2</c:v>
                </c:pt>
                <c:pt idx="9">
                  <c:v>-2.3E-2</c:v>
                </c:pt>
                <c:pt idx="10">
                  <c:v>-1.4999999999999999E-2</c:v>
                </c:pt>
                <c:pt idx="11">
                  <c:v>5.0000000000000001E-3</c:v>
                </c:pt>
                <c:pt idx="12">
                  <c:v>8.0000000000000002E-3</c:v>
                </c:pt>
                <c:pt idx="13">
                  <c:v>1.4E-2</c:v>
                </c:pt>
                <c:pt idx="14">
                  <c:v>1.7999999999999999E-2</c:v>
                </c:pt>
                <c:pt idx="15">
                  <c:v>2.5000000000000001E-2</c:v>
                </c:pt>
              </c:numCache>
            </c:numRef>
          </c:val>
          <c:smooth val="1"/>
          <c:extLst>
            <c:ext xmlns:c16="http://schemas.microsoft.com/office/drawing/2014/chart" uri="{C3380CC4-5D6E-409C-BE32-E72D297353CC}">
              <c16:uniqueId val="{00000000-780F-4FE3-AFF6-52DB6F4D6D9C}"/>
            </c:ext>
          </c:extLst>
        </c:ser>
        <c:dLbls>
          <c:showLegendKey val="0"/>
          <c:showVal val="0"/>
          <c:showCatName val="0"/>
          <c:showSerName val="0"/>
          <c:showPercent val="0"/>
          <c:showBubbleSize val="0"/>
        </c:dLbls>
        <c:marker val="1"/>
        <c:smooth val="0"/>
        <c:axId val="-2059034896"/>
        <c:axId val="-2058996624"/>
      </c:lineChart>
      <c:catAx>
        <c:axId val="-2059001504"/>
        <c:scaling>
          <c:orientation val="minMax"/>
        </c:scaling>
        <c:delete val="0"/>
        <c:axPos val="b"/>
        <c:numFmt formatCode="General" sourceLinked="0"/>
        <c:majorTickMark val="out"/>
        <c:minorTickMark val="none"/>
        <c:tickLblPos val="low"/>
        <c:spPr>
          <a:ln>
            <a:solidFill>
              <a:schemeClr val="bg1">
                <a:lumMod val="65000"/>
              </a:schemeClr>
            </a:solidFill>
          </a:ln>
        </c:spPr>
        <c:txPr>
          <a:bodyPr/>
          <a:lstStyle/>
          <a:p>
            <a:pPr>
              <a:defRPr sz="1400" b="0" baseline="0">
                <a:solidFill>
                  <a:schemeClr val="tx1">
                    <a:lumMod val="50000"/>
                  </a:schemeClr>
                </a:solidFill>
              </a:defRPr>
            </a:pPr>
            <a:endParaRPr lang="en-US"/>
          </a:p>
        </c:txPr>
        <c:crossAx val="-2058999456"/>
        <c:crosses val="autoZero"/>
        <c:auto val="0"/>
        <c:lblAlgn val="ctr"/>
        <c:lblOffset val="100"/>
        <c:noMultiLvlLbl val="0"/>
      </c:catAx>
      <c:valAx>
        <c:axId val="-2058999456"/>
        <c:scaling>
          <c:orientation val="minMax"/>
          <c:max val="600"/>
          <c:min val="300"/>
        </c:scaling>
        <c:delete val="0"/>
        <c:axPos val="l"/>
        <c:numFmt formatCode="&quot;$&quot;#,##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01504"/>
        <c:crosses val="autoZero"/>
        <c:crossBetween val="between"/>
      </c:valAx>
      <c:valAx>
        <c:axId val="-2058996624"/>
        <c:scaling>
          <c:orientation val="minMax"/>
          <c:max val="0.30000000000000004"/>
          <c:min val="-5.000000000000001E-2"/>
        </c:scaling>
        <c:delete val="0"/>
        <c:axPos val="r"/>
        <c:numFmt formatCode="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34896"/>
        <c:crosses val="max"/>
        <c:crossBetween val="between"/>
      </c:valAx>
      <c:catAx>
        <c:axId val="-2059034896"/>
        <c:scaling>
          <c:orientation val="minMax"/>
        </c:scaling>
        <c:delete val="1"/>
        <c:axPos val="b"/>
        <c:numFmt formatCode="General" sourceLinked="1"/>
        <c:majorTickMark val="out"/>
        <c:minorTickMark val="none"/>
        <c:tickLblPos val="nextTo"/>
        <c:crossAx val="-2058996624"/>
        <c:crosses val="autoZero"/>
        <c:auto val="1"/>
        <c:lblAlgn val="ctr"/>
        <c:lblOffset val="100"/>
        <c:noMultiLvlLbl val="0"/>
      </c:catAx>
    </c:plotArea>
    <c:legend>
      <c:legendPos val="b"/>
      <c:legendEntry>
        <c:idx val="0"/>
        <c:delete val="1"/>
      </c:legendEntry>
      <c:layout>
        <c:manualLayout>
          <c:xMode val="edge"/>
          <c:yMode val="edge"/>
          <c:x val="2.1221412654189573E-2"/>
          <c:y val="0.94174611055758717"/>
          <c:w val="0.43621018413049728"/>
          <c:h val="5.5445141862520635E-2"/>
        </c:manualLayout>
      </c:layout>
      <c:overlay val="0"/>
      <c:txPr>
        <a:bodyPr/>
        <a:lstStyle/>
        <a:p>
          <a:pPr>
            <a:defRPr sz="1400">
              <a:solidFill>
                <a:schemeClr val="tx1">
                  <a:lumMod val="50000"/>
                </a:schemeClr>
              </a:solidFill>
            </a:defRPr>
          </a:pPr>
          <a:endParaRPr lang="en-US"/>
        </a:p>
      </c:txPr>
    </c:legend>
    <c:plotVisOnly val="1"/>
    <c:dispBlanksAs val="gap"/>
    <c:showDLblsOverMax val="0"/>
  </c:chart>
  <c:txPr>
    <a:bodyPr/>
    <a:lstStyle/>
    <a:p>
      <a:pPr>
        <a:defRPr sz="1800"/>
      </a:pPr>
      <a:endParaRPr lang="en-US"/>
    </a:p>
  </c:txPr>
  <c:externalData r:id="rId2">
    <c:autoUpdate val="0"/>
  </c:externalData>
  <c:userShapes r:id="rId3"/>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600">
                <a:solidFill>
                  <a:schemeClr val="tx1">
                    <a:lumMod val="50000"/>
                  </a:schemeClr>
                </a:solidFill>
              </a:defRPr>
            </a:pPr>
            <a:r>
              <a:rPr lang="en-US" sz="1600" b="1" i="0" baseline="0" dirty="0">
                <a:effectLst/>
              </a:rPr>
              <a:t>Homeowner Improvements &amp; Repairs</a:t>
            </a:r>
            <a:endParaRPr lang="en-US" sz="1600" b="1" dirty="0">
              <a:effectLst/>
            </a:endParaRPr>
          </a:p>
          <a:p>
            <a:pPr algn="l">
              <a:defRPr sz="1600">
                <a:solidFill>
                  <a:schemeClr val="tx1">
                    <a:lumMod val="50000"/>
                  </a:schemeClr>
                </a:solidFill>
              </a:defRPr>
            </a:pPr>
            <a:r>
              <a:rPr lang="en-US" sz="1600" b="1" i="0" baseline="0" dirty="0">
                <a:effectLst/>
              </a:rPr>
              <a:t>Four-Quarter Moving Totals</a:t>
            </a:r>
            <a:endParaRPr lang="en-US" sz="1600" b="1" dirty="0">
              <a:effectLst/>
            </a:endParaRPr>
          </a:p>
          <a:p>
            <a:pPr algn="l">
              <a:defRPr sz="1600">
                <a:solidFill>
                  <a:schemeClr val="tx1">
                    <a:lumMod val="50000"/>
                  </a:schemeClr>
                </a:solidFill>
              </a:defRPr>
            </a:pPr>
            <a:r>
              <a:rPr lang="en-US" sz="1600" b="1" i="0" baseline="0" dirty="0">
                <a:effectLst/>
              </a:rPr>
              <a:t>Billions</a:t>
            </a:r>
            <a:endParaRPr lang="en-US" sz="1600" b="1" dirty="0"/>
          </a:p>
        </c:rich>
      </c:tx>
      <c:layout>
        <c:manualLayout>
          <c:xMode val="edge"/>
          <c:yMode val="edge"/>
          <c:x val="7.4608406587112382E-3"/>
          <c:y val="1.6825177354371133E-2"/>
        </c:manualLayout>
      </c:layout>
      <c:overlay val="0"/>
    </c:title>
    <c:autoTitleDeleted val="0"/>
    <c:plotArea>
      <c:layout>
        <c:manualLayout>
          <c:layoutTarget val="inner"/>
          <c:xMode val="edge"/>
          <c:yMode val="edge"/>
          <c:x val="5.9395367234324918E-2"/>
          <c:y val="0.2328669425957029"/>
          <c:w val="0.87716786156602777"/>
          <c:h val="0.56106195845400819"/>
        </c:manualLayout>
      </c:layout>
      <c:barChart>
        <c:barDir val="col"/>
        <c:grouping val="clustered"/>
        <c:varyColors val="0"/>
        <c:ser>
          <c:idx val="0"/>
          <c:order val="0"/>
          <c:tx>
            <c:strRef>
              <c:f>Sheet1!$B$1</c:f>
              <c:strCache>
                <c:ptCount val="1"/>
                <c:pt idx="0">
                  <c:v>JCHS1</c:v>
                </c:pt>
              </c:strCache>
            </c:strRef>
          </c:tx>
          <c:spPr>
            <a:solidFill>
              <a:schemeClr val="accent3"/>
            </a:solidFill>
          </c:spPr>
          <c:invertIfNegative val="0"/>
          <c:dPt>
            <c:idx val="7"/>
            <c:invertIfNegative val="0"/>
            <c:bubble3D val="0"/>
            <c:spPr>
              <a:solidFill>
                <a:srgbClr val="508DA6"/>
              </a:solidFill>
            </c:spPr>
            <c:extLst>
              <c:ext xmlns:c16="http://schemas.microsoft.com/office/drawing/2014/chart" uri="{C3380CC4-5D6E-409C-BE32-E72D297353CC}">
                <c16:uniqueId val="{00000007-4396-4640-A0FD-6851015F7692}"/>
              </c:ext>
            </c:extLst>
          </c:dPt>
          <c:dPt>
            <c:idx val="8"/>
            <c:invertIfNegative val="0"/>
            <c:bubble3D val="0"/>
            <c:spPr>
              <a:solidFill>
                <a:srgbClr val="508DA6"/>
              </a:solidFill>
            </c:spPr>
            <c:extLst>
              <c:ext xmlns:c16="http://schemas.microsoft.com/office/drawing/2014/chart" uri="{C3380CC4-5D6E-409C-BE32-E72D297353CC}">
                <c16:uniqueId val="{00000009-4396-4640-A0FD-6851015F7692}"/>
              </c:ext>
            </c:extLst>
          </c:dPt>
          <c:dPt>
            <c:idx val="9"/>
            <c:invertIfNegative val="0"/>
            <c:bubble3D val="0"/>
            <c:spPr>
              <a:solidFill>
                <a:srgbClr val="508DA6"/>
              </a:solidFill>
            </c:spPr>
            <c:extLst>
              <c:ext xmlns:c16="http://schemas.microsoft.com/office/drawing/2014/chart" uri="{C3380CC4-5D6E-409C-BE32-E72D297353CC}">
                <c16:uniqueId val="{00000006-4D4C-44EB-9950-4B9ACCC7825C}"/>
              </c:ext>
            </c:extLst>
          </c:dPt>
          <c:dPt>
            <c:idx val="10"/>
            <c:invertIfNegative val="0"/>
            <c:bubble3D val="0"/>
            <c:spPr>
              <a:solidFill>
                <a:srgbClr val="508DA6"/>
              </a:solidFill>
            </c:spPr>
            <c:extLst>
              <c:ext xmlns:c16="http://schemas.microsoft.com/office/drawing/2014/chart" uri="{C3380CC4-5D6E-409C-BE32-E72D297353CC}">
                <c16:uniqueId val="{00000007-4D4C-44EB-9950-4B9ACCC7825C}"/>
              </c:ext>
            </c:extLst>
          </c:dPt>
          <c:dPt>
            <c:idx val="11"/>
            <c:invertIfNegative val="0"/>
            <c:bubble3D val="0"/>
            <c:spPr>
              <a:solidFill>
                <a:srgbClr val="508DA6"/>
              </a:solidFill>
            </c:spPr>
            <c:extLst>
              <c:ext xmlns:c16="http://schemas.microsoft.com/office/drawing/2014/chart" uri="{C3380CC4-5D6E-409C-BE32-E72D297353CC}">
                <c16:uniqueId val="{0000000D-075B-42D8-9ED3-77073C72430E}"/>
              </c:ext>
            </c:extLst>
          </c:dPt>
          <c:dPt>
            <c:idx val="12"/>
            <c:invertIfNegative val="0"/>
            <c:bubble3D val="0"/>
            <c:spPr>
              <a:solidFill>
                <a:srgbClr val="508DA6">
                  <a:lumMod val="60000"/>
                  <a:lumOff val="40000"/>
                </a:srgbClr>
              </a:solidFill>
            </c:spPr>
            <c:extLst>
              <c:ext xmlns:c16="http://schemas.microsoft.com/office/drawing/2014/chart" uri="{C3380CC4-5D6E-409C-BE32-E72D297353CC}">
                <c16:uniqueId val="{0000001E-5D3C-4489-B47A-ECA4336326E9}"/>
              </c:ext>
            </c:extLst>
          </c:dPt>
          <c:dPt>
            <c:idx val="13"/>
            <c:invertIfNegative val="0"/>
            <c:bubble3D val="0"/>
            <c:spPr>
              <a:solidFill>
                <a:srgbClr val="508DA6">
                  <a:lumMod val="60000"/>
                  <a:lumOff val="40000"/>
                </a:srgbClr>
              </a:solidFill>
            </c:spPr>
            <c:extLst>
              <c:ext xmlns:c16="http://schemas.microsoft.com/office/drawing/2014/chart" uri="{C3380CC4-5D6E-409C-BE32-E72D297353CC}">
                <c16:uniqueId val="{0000000F-336D-44EB-AFDA-C74D61021C52}"/>
              </c:ext>
            </c:extLst>
          </c:dPt>
          <c:dPt>
            <c:idx val="14"/>
            <c:invertIfNegative val="0"/>
            <c:bubble3D val="0"/>
            <c:spPr>
              <a:solidFill>
                <a:srgbClr val="508DA6">
                  <a:lumMod val="60000"/>
                  <a:lumOff val="40000"/>
                </a:srgbClr>
              </a:solidFill>
            </c:spPr>
            <c:extLst>
              <c:ext xmlns:c16="http://schemas.microsoft.com/office/drawing/2014/chart" uri="{C3380CC4-5D6E-409C-BE32-E72D297353CC}">
                <c16:uniqueId val="{0000000F-C35E-46E1-844E-4DD3FFCAB77A}"/>
              </c:ext>
            </c:extLst>
          </c:dPt>
          <c:dPt>
            <c:idx val="15"/>
            <c:invertIfNegative val="0"/>
            <c:bubble3D val="0"/>
            <c:spPr>
              <a:solidFill>
                <a:srgbClr val="508DA6">
                  <a:lumMod val="60000"/>
                  <a:lumOff val="40000"/>
                </a:srgbClr>
              </a:solidFill>
            </c:spPr>
            <c:extLst>
              <c:ext xmlns:c16="http://schemas.microsoft.com/office/drawing/2014/chart" uri="{C3380CC4-5D6E-409C-BE32-E72D297353CC}">
                <c16:uniqueId val="{00000025-C35E-46E1-844E-4DD3FFCAB77A}"/>
              </c:ext>
            </c:extLst>
          </c:dPt>
          <c:dLbls>
            <c:numFmt formatCode="#,##0" sourceLinked="0"/>
            <c:spPr>
              <a:noFill/>
              <a:ln>
                <a:noFill/>
              </a:ln>
              <a:effectLst/>
            </c:spPr>
            <c:txPr>
              <a:bodyPr/>
              <a:lstStyle/>
              <a:p>
                <a:pPr>
                  <a:defRPr sz="1400" b="0">
                    <a:solidFill>
                      <a:schemeClr val="tx1">
                        <a:lumMod val="50000"/>
                      </a:schemeClr>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3</c:v>
                </c:pt>
                <c:pt idx="1">
                  <c:v>4</c:v>
                </c:pt>
                <c:pt idx="2">
                  <c:v>2023-1</c:v>
                </c:pt>
                <c:pt idx="3">
                  <c:v>2</c:v>
                </c:pt>
                <c:pt idx="4">
                  <c:v>3</c:v>
                </c:pt>
                <c:pt idx="5">
                  <c:v>4</c:v>
                </c:pt>
                <c:pt idx="6">
                  <c:v>2024-1</c:v>
                </c:pt>
                <c:pt idx="7">
                  <c:v>2</c:v>
                </c:pt>
                <c:pt idx="8">
                  <c:v>3</c:v>
                </c:pt>
                <c:pt idx="9">
                  <c:v>4</c:v>
                </c:pt>
                <c:pt idx="10">
                  <c:v>2025-1</c:v>
                </c:pt>
                <c:pt idx="11">
                  <c:v>2</c:v>
                </c:pt>
                <c:pt idx="12">
                  <c:v>3
(p)</c:v>
                </c:pt>
                <c:pt idx="13">
                  <c:v>4
(p)</c:v>
                </c:pt>
                <c:pt idx="14">
                  <c:v>2026-1 (p)</c:v>
                </c:pt>
                <c:pt idx="15">
                  <c:v>2026-2 (p)</c:v>
                </c:pt>
              </c:strCache>
            </c:strRef>
          </c:cat>
          <c:val>
            <c:numRef>
              <c:f>Sheet1!$B$2:$B$17</c:f>
              <c:numCache>
                <c:formatCode>"$"#,##0.0</c:formatCode>
                <c:ptCount val="16"/>
                <c:pt idx="0">
                  <c:v>489.5</c:v>
                </c:pt>
                <c:pt idx="1">
                  <c:v>515.20000000000005</c:v>
                </c:pt>
                <c:pt idx="2">
                  <c:v>514</c:v>
                </c:pt>
                <c:pt idx="3">
                  <c:v>512.6</c:v>
                </c:pt>
                <c:pt idx="4">
                  <c:v>511.2</c:v>
                </c:pt>
                <c:pt idx="5">
                  <c:v>510.1</c:v>
                </c:pt>
                <c:pt idx="6">
                  <c:v>510.7</c:v>
                </c:pt>
                <c:pt idx="7">
                  <c:v>500.5</c:v>
                </c:pt>
                <c:pt idx="8">
                  <c:v>499.3</c:v>
                </c:pt>
                <c:pt idx="9">
                  <c:v>502.4</c:v>
                </c:pt>
                <c:pt idx="10">
                  <c:v>512.9</c:v>
                </c:pt>
                <c:pt idx="11">
                  <c:v>509.6</c:v>
                </c:pt>
                <c:pt idx="12">
                  <c:v>509.2</c:v>
                </c:pt>
                <c:pt idx="13">
                  <c:v>511.3</c:v>
                </c:pt>
                <c:pt idx="14">
                  <c:v>524.4</c:v>
                </c:pt>
                <c:pt idx="15">
                  <c:v>515.79999999999995</c:v>
                </c:pt>
              </c:numCache>
            </c:numRef>
          </c:val>
          <c:extLst>
            <c:ext xmlns:c16="http://schemas.microsoft.com/office/drawing/2014/chart" uri="{C3380CC4-5D6E-409C-BE32-E72D297353CC}">
              <c16:uniqueId val="{00000000-A13C-4E5E-B5F3-031966C02762}"/>
            </c:ext>
          </c:extLst>
        </c:ser>
        <c:dLbls>
          <c:showLegendKey val="0"/>
          <c:showVal val="0"/>
          <c:showCatName val="0"/>
          <c:showSerName val="0"/>
          <c:showPercent val="0"/>
          <c:showBubbleSize val="0"/>
        </c:dLbls>
        <c:gapWidth val="75"/>
        <c:axId val="-2059001504"/>
        <c:axId val="-2058999456"/>
      </c:barChart>
      <c:lineChart>
        <c:grouping val="standard"/>
        <c:varyColors val="0"/>
        <c:ser>
          <c:idx val="1"/>
          <c:order val="1"/>
          <c:tx>
            <c:strRef>
              <c:f>Sheet1!$C$1</c:f>
              <c:strCache>
                <c:ptCount val="1"/>
                <c:pt idx="0">
                  <c:v>Historical Estimates</c:v>
                </c:pt>
              </c:strCache>
            </c:strRef>
          </c:tx>
          <c:spPr>
            <a:ln w="38100"/>
          </c:spPr>
          <c:marker>
            <c:symbol val="circle"/>
            <c:size val="9"/>
          </c:marker>
          <c:dPt>
            <c:idx val="7"/>
            <c:bubble3D val="0"/>
            <c:extLst>
              <c:ext xmlns:c16="http://schemas.microsoft.com/office/drawing/2014/chart" uri="{C3380CC4-5D6E-409C-BE32-E72D297353CC}">
                <c16:uniqueId val="{00000011-4396-4640-A0FD-6851015F7692}"/>
              </c:ext>
            </c:extLst>
          </c:dPt>
          <c:dPt>
            <c:idx val="8"/>
            <c:bubble3D val="0"/>
            <c:extLst>
              <c:ext xmlns:c16="http://schemas.microsoft.com/office/drawing/2014/chart" uri="{C3380CC4-5D6E-409C-BE32-E72D297353CC}">
                <c16:uniqueId val="{00000012-4396-4640-A0FD-6851015F7692}"/>
              </c:ext>
            </c:extLst>
          </c:dPt>
          <c:dPt>
            <c:idx val="9"/>
            <c:bubble3D val="0"/>
            <c:extLst>
              <c:ext xmlns:c16="http://schemas.microsoft.com/office/drawing/2014/chart" uri="{C3380CC4-5D6E-409C-BE32-E72D297353CC}">
                <c16:uniqueId val="{00000013-4D4C-44EB-9950-4B9ACCC7825C}"/>
              </c:ext>
            </c:extLst>
          </c:dPt>
          <c:dPt>
            <c:idx val="10"/>
            <c:bubble3D val="0"/>
            <c:extLst>
              <c:ext xmlns:c16="http://schemas.microsoft.com/office/drawing/2014/chart" uri="{C3380CC4-5D6E-409C-BE32-E72D297353CC}">
                <c16:uniqueId val="{00000014-4D4C-44EB-9950-4B9ACCC7825C}"/>
              </c:ext>
            </c:extLst>
          </c:dPt>
          <c:dPt>
            <c:idx val="11"/>
            <c:bubble3D val="0"/>
            <c:extLst>
              <c:ext xmlns:c16="http://schemas.microsoft.com/office/drawing/2014/chart" uri="{C3380CC4-5D6E-409C-BE32-E72D297353CC}">
                <c16:uniqueId val="{00000014-075B-42D8-9ED3-77073C72430E}"/>
              </c:ext>
            </c:extLst>
          </c:dPt>
          <c:dPt>
            <c:idx val="12"/>
            <c:marker>
              <c:symbol val="none"/>
            </c:marker>
            <c:bubble3D val="0"/>
            <c:extLst>
              <c:ext xmlns:c16="http://schemas.microsoft.com/office/drawing/2014/chart" uri="{C3380CC4-5D6E-409C-BE32-E72D297353CC}">
                <c16:uniqueId val="{00000020-5D3C-4489-B47A-ECA4336326E9}"/>
              </c:ext>
            </c:extLst>
          </c:dPt>
          <c:dPt>
            <c:idx val="13"/>
            <c:marker>
              <c:symbol val="none"/>
            </c:marker>
            <c:bubble3D val="0"/>
            <c:extLst>
              <c:ext xmlns:c16="http://schemas.microsoft.com/office/drawing/2014/chart" uri="{C3380CC4-5D6E-409C-BE32-E72D297353CC}">
                <c16:uniqueId val="{00000017-336D-44EB-AFDA-C74D61021C52}"/>
              </c:ext>
            </c:extLst>
          </c:dPt>
          <c:dPt>
            <c:idx val="14"/>
            <c:marker>
              <c:symbol val="none"/>
            </c:marker>
            <c:bubble3D val="0"/>
            <c:extLst>
              <c:ext xmlns:c16="http://schemas.microsoft.com/office/drawing/2014/chart" uri="{C3380CC4-5D6E-409C-BE32-E72D297353CC}">
                <c16:uniqueId val="{00000017-C35E-46E1-844E-4DD3FFCAB77A}"/>
              </c:ext>
            </c:extLst>
          </c:dPt>
          <c:dPt>
            <c:idx val="15"/>
            <c:marker>
              <c:symbol val="none"/>
            </c:marker>
            <c:bubble3D val="0"/>
            <c:extLst>
              <c:ext xmlns:c16="http://schemas.microsoft.com/office/drawing/2014/chart" uri="{C3380CC4-5D6E-409C-BE32-E72D297353CC}">
                <c16:uniqueId val="{00000027-C35E-46E1-844E-4DD3FFCAB77A}"/>
              </c:ext>
            </c:extLst>
          </c:dPt>
          <c:dLbls>
            <c:dLbl>
              <c:idx val="6"/>
              <c:numFmt formatCode="0.0%" sourceLinked="0"/>
              <c:spPr>
                <a:solidFill>
                  <a:srgbClr val="FFFFFF">
                    <a:alpha val="50000"/>
                  </a:srgbClr>
                </a:solid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7-6848-4E78-9184-16BADA2EF126}"/>
                </c:ext>
              </c:extLst>
            </c:dLbl>
            <c:dLbl>
              <c:idx val="7"/>
              <c:numFmt formatCode="0.0%" sourceLinked="0"/>
              <c:spPr>
                <a:solidFill>
                  <a:srgbClr val="FFFFFF">
                    <a:alpha val="75000"/>
                  </a:srgbClr>
                </a:solid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11-4396-4640-A0FD-6851015F7692}"/>
                </c:ext>
              </c:extLst>
            </c:dLbl>
            <c:dLbl>
              <c:idx val="8"/>
              <c:numFmt formatCode="0.0%" sourceLinked="0"/>
              <c:spPr>
                <a:solidFill>
                  <a:srgbClr val="FFFFFF">
                    <a:alpha val="75000"/>
                  </a:srgbClr>
                </a:solid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12-4396-4640-A0FD-6851015F7692}"/>
                </c:ext>
              </c:extLst>
            </c:dLbl>
            <c:dLbl>
              <c:idx val="9"/>
              <c:numFmt formatCode="0.0%" sourceLinked="0"/>
              <c:spPr>
                <a:solidFill>
                  <a:srgbClr val="FFFFFF">
                    <a:alpha val="75000"/>
                  </a:srgbClr>
                </a:solid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13-4D4C-44EB-9950-4B9ACCC7825C}"/>
                </c:ext>
              </c:extLst>
            </c:dLbl>
            <c:dLbl>
              <c:idx val="10"/>
              <c:numFmt formatCode="0.0%" sourceLinked="0"/>
              <c:spPr>
                <a:solidFill>
                  <a:srgbClr val="FFFFFF">
                    <a:alpha val="75000"/>
                  </a:srgbClr>
                </a:solidFill>
                <a:ln>
                  <a:noFill/>
                </a:ln>
                <a:effectLst/>
              </c:spPr>
              <c:txPr>
                <a:bodyPr anchorCtr="0"/>
                <a:lstStyle/>
                <a:p>
                  <a:pPr algn="ctr" rtl="0">
                    <a:defRPr lang="en-US" sz="1400" b="0" i="0" u="none" strike="noStrike" kern="1200" baseline="0">
                      <a:solidFill>
                        <a:srgbClr val="5A5A5A">
                          <a:lumMod val="50000"/>
                        </a:srgbClr>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14-4D4C-44EB-9950-4B9ACCC7825C}"/>
                </c:ext>
              </c:extLst>
            </c:dLbl>
            <c:dLbl>
              <c:idx val="11"/>
              <c:numFmt formatCode="0.0%" sourceLinked="0"/>
              <c:spPr>
                <a:solidFill>
                  <a:srgbClr val="FFFFFF">
                    <a:alpha val="75000"/>
                  </a:srgbClr>
                </a:solid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14-075B-42D8-9ED3-77073C72430E}"/>
                </c:ext>
              </c:extLst>
            </c:dLbl>
            <c:dLbl>
              <c:idx val="12"/>
              <c:delete val="1"/>
              <c:extLst>
                <c:ext xmlns:c15="http://schemas.microsoft.com/office/drawing/2012/chart" uri="{CE6537A1-D6FC-4f65-9D91-7224C49458BB}"/>
                <c:ext xmlns:c16="http://schemas.microsoft.com/office/drawing/2014/chart" uri="{C3380CC4-5D6E-409C-BE32-E72D297353CC}">
                  <c16:uniqueId val="{00000020-5D3C-4489-B47A-ECA4336326E9}"/>
                </c:ext>
              </c:extLst>
            </c:dLbl>
            <c:dLbl>
              <c:idx val="13"/>
              <c:delete val="1"/>
              <c:extLst>
                <c:ext xmlns:c15="http://schemas.microsoft.com/office/drawing/2012/chart" uri="{CE6537A1-D6FC-4f65-9D91-7224C49458BB}"/>
                <c:ext xmlns:c16="http://schemas.microsoft.com/office/drawing/2014/chart" uri="{C3380CC4-5D6E-409C-BE32-E72D297353CC}">
                  <c16:uniqueId val="{00000017-336D-44EB-AFDA-C74D61021C52}"/>
                </c:ext>
              </c:extLst>
            </c:dLbl>
            <c:dLbl>
              <c:idx val="14"/>
              <c:delete val="1"/>
              <c:extLst>
                <c:ext xmlns:c15="http://schemas.microsoft.com/office/drawing/2012/chart" uri="{CE6537A1-D6FC-4f65-9D91-7224C49458BB}"/>
                <c:ext xmlns:c16="http://schemas.microsoft.com/office/drawing/2014/chart" uri="{C3380CC4-5D6E-409C-BE32-E72D297353CC}">
                  <c16:uniqueId val="{00000017-C35E-46E1-844E-4DD3FFCAB77A}"/>
                </c:ext>
              </c:extLst>
            </c:dLbl>
            <c:dLbl>
              <c:idx val="15"/>
              <c:delete val="1"/>
              <c:extLst>
                <c:ext xmlns:c15="http://schemas.microsoft.com/office/drawing/2012/chart" uri="{CE6537A1-D6FC-4f65-9D91-7224C49458BB}"/>
                <c:ext xmlns:c16="http://schemas.microsoft.com/office/drawing/2014/chart" uri="{C3380CC4-5D6E-409C-BE32-E72D297353CC}">
                  <c16:uniqueId val="{00000027-C35E-46E1-844E-4DD3FFCAB77A}"/>
                </c:ext>
              </c:extLst>
            </c:dLbl>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Sheet1!$A$2:$A$17</c:f>
              <c:strCache>
                <c:ptCount val="16"/>
                <c:pt idx="0">
                  <c:v>3</c:v>
                </c:pt>
                <c:pt idx="1">
                  <c:v>4</c:v>
                </c:pt>
                <c:pt idx="2">
                  <c:v>2023-1</c:v>
                </c:pt>
                <c:pt idx="3">
                  <c:v>2</c:v>
                </c:pt>
                <c:pt idx="4">
                  <c:v>3</c:v>
                </c:pt>
                <c:pt idx="5">
                  <c:v>4</c:v>
                </c:pt>
                <c:pt idx="6">
                  <c:v>2024-1</c:v>
                </c:pt>
                <c:pt idx="7">
                  <c:v>2</c:v>
                </c:pt>
                <c:pt idx="8">
                  <c:v>3</c:v>
                </c:pt>
                <c:pt idx="9">
                  <c:v>4</c:v>
                </c:pt>
                <c:pt idx="10">
                  <c:v>2025-1</c:v>
                </c:pt>
                <c:pt idx="11">
                  <c:v>2</c:v>
                </c:pt>
                <c:pt idx="12">
                  <c:v>3
(p)</c:v>
                </c:pt>
                <c:pt idx="13">
                  <c:v>4
(p)</c:v>
                </c:pt>
                <c:pt idx="14">
                  <c:v>2026-1 (p)</c:v>
                </c:pt>
                <c:pt idx="15">
                  <c:v>2026-2 (p)</c:v>
                </c:pt>
              </c:strCache>
            </c:strRef>
          </c:cat>
          <c:val>
            <c:numRef>
              <c:f>Sheet1!$C$2:$C$17</c:f>
              <c:numCache>
                <c:formatCode>0.0%</c:formatCode>
                <c:ptCount val="16"/>
                <c:pt idx="0">
                  <c:v>0.23519999999999999</c:v>
                </c:pt>
                <c:pt idx="1">
                  <c:v>0.2656</c:v>
                </c:pt>
                <c:pt idx="2">
                  <c:v>0.20019999999999999</c:v>
                </c:pt>
                <c:pt idx="3">
                  <c:v>0.11890000000000001</c:v>
                </c:pt>
                <c:pt idx="4">
                  <c:v>4.4299999999999999E-2</c:v>
                </c:pt>
                <c:pt idx="5">
                  <c:v>-0.01</c:v>
                </c:pt>
                <c:pt idx="6">
                  <c:v>-6.4000000000000003E-3</c:v>
                </c:pt>
                <c:pt idx="7">
                  <c:v>-2.3599999999999999E-2</c:v>
                </c:pt>
                <c:pt idx="8">
                  <c:v>-2.3400000000000001E-2</c:v>
                </c:pt>
                <c:pt idx="9">
                  <c:v>-1.5100000000000001E-2</c:v>
                </c:pt>
                <c:pt idx="10">
                  <c:v>4.3E-3</c:v>
                </c:pt>
                <c:pt idx="11">
                  <c:v>1.83E-2</c:v>
                </c:pt>
                <c:pt idx="12">
                  <c:v>0.02</c:v>
                </c:pt>
                <c:pt idx="13">
                  <c:v>1.77E-2</c:v>
                </c:pt>
                <c:pt idx="14">
                  <c:v>2.24E-2</c:v>
                </c:pt>
                <c:pt idx="15">
                  <c:v>1.21E-2</c:v>
                </c:pt>
              </c:numCache>
            </c:numRef>
          </c:val>
          <c:smooth val="1"/>
          <c:extLst>
            <c:ext xmlns:c16="http://schemas.microsoft.com/office/drawing/2014/chart" uri="{C3380CC4-5D6E-409C-BE32-E72D297353CC}">
              <c16:uniqueId val="{00000001-A13C-4E5E-B5F3-031966C02762}"/>
            </c:ext>
          </c:extLst>
        </c:ser>
        <c:ser>
          <c:idx val="2"/>
          <c:order val="2"/>
          <c:tx>
            <c:strRef>
              <c:f>Sheet1!$D$1</c:f>
              <c:strCache>
                <c:ptCount val="1"/>
                <c:pt idx="0">
                  <c:v>LIRA Projections</c:v>
                </c:pt>
              </c:strCache>
            </c:strRef>
          </c:tx>
          <c:spPr>
            <a:ln w="38100">
              <a:solidFill>
                <a:srgbClr val="C14D00"/>
              </a:solidFill>
            </a:ln>
          </c:spPr>
          <c:marker>
            <c:symbol val="triangle"/>
            <c:size val="8"/>
            <c:spPr>
              <a:solidFill>
                <a:srgbClr val="C14D00"/>
              </a:solidFill>
              <a:ln>
                <a:solidFill>
                  <a:srgbClr val="C14D00"/>
                </a:solidFill>
              </a:ln>
            </c:spPr>
          </c:marker>
          <c:dPt>
            <c:idx val="0"/>
            <c:marker>
              <c:symbol val="none"/>
            </c:marker>
            <c:bubble3D val="0"/>
            <c:extLst>
              <c:ext xmlns:c16="http://schemas.microsoft.com/office/drawing/2014/chart" uri="{C3380CC4-5D6E-409C-BE32-E72D297353CC}">
                <c16:uniqueId val="{0000001F-0A6C-450F-B0F6-A70C5E2483FC}"/>
              </c:ext>
            </c:extLst>
          </c:dPt>
          <c:dPt>
            <c:idx val="1"/>
            <c:marker>
              <c:symbol val="none"/>
            </c:marker>
            <c:bubble3D val="0"/>
            <c:extLst>
              <c:ext xmlns:c16="http://schemas.microsoft.com/office/drawing/2014/chart" uri="{C3380CC4-5D6E-409C-BE32-E72D297353CC}">
                <c16:uniqueId val="{00000020-0A6C-450F-B0F6-A70C5E2483FC}"/>
              </c:ext>
            </c:extLst>
          </c:dPt>
          <c:dPt>
            <c:idx val="2"/>
            <c:marker>
              <c:symbol val="none"/>
            </c:marker>
            <c:bubble3D val="0"/>
            <c:extLst>
              <c:ext xmlns:c16="http://schemas.microsoft.com/office/drawing/2014/chart" uri="{C3380CC4-5D6E-409C-BE32-E72D297353CC}">
                <c16:uniqueId val="{00000021-0A6C-450F-B0F6-A70C5E2483FC}"/>
              </c:ext>
            </c:extLst>
          </c:dPt>
          <c:dPt>
            <c:idx val="3"/>
            <c:marker>
              <c:symbol val="none"/>
            </c:marker>
            <c:bubble3D val="0"/>
            <c:extLst>
              <c:ext xmlns:c16="http://schemas.microsoft.com/office/drawing/2014/chart" uri="{C3380CC4-5D6E-409C-BE32-E72D297353CC}">
                <c16:uniqueId val="{0000000F-4D4C-44EB-9950-4B9ACCC7825C}"/>
              </c:ext>
            </c:extLst>
          </c:dPt>
          <c:dPt>
            <c:idx val="4"/>
            <c:marker>
              <c:symbol val="none"/>
            </c:marker>
            <c:bubble3D val="0"/>
            <c:extLst>
              <c:ext xmlns:c16="http://schemas.microsoft.com/office/drawing/2014/chart" uri="{C3380CC4-5D6E-409C-BE32-E72D297353CC}">
                <c16:uniqueId val="{0000000E-4D4C-44EB-9950-4B9ACCC7825C}"/>
              </c:ext>
            </c:extLst>
          </c:dPt>
          <c:dPt>
            <c:idx val="5"/>
            <c:marker>
              <c:symbol val="none"/>
            </c:marker>
            <c:bubble3D val="0"/>
            <c:extLst>
              <c:ext xmlns:c16="http://schemas.microsoft.com/office/drawing/2014/chart" uri="{C3380CC4-5D6E-409C-BE32-E72D297353CC}">
                <c16:uniqueId val="{0000000D-4D4C-44EB-9950-4B9ACCC7825C}"/>
              </c:ext>
            </c:extLst>
          </c:dPt>
          <c:dPt>
            <c:idx val="6"/>
            <c:marker>
              <c:symbol val="none"/>
            </c:marker>
            <c:bubble3D val="0"/>
            <c:extLst>
              <c:ext xmlns:c16="http://schemas.microsoft.com/office/drawing/2014/chart" uri="{C3380CC4-5D6E-409C-BE32-E72D297353CC}">
                <c16:uniqueId val="{0000000C-4D4C-44EB-9950-4B9ACCC7825C}"/>
              </c:ext>
            </c:extLst>
          </c:dPt>
          <c:dPt>
            <c:idx val="7"/>
            <c:marker>
              <c:symbol val="none"/>
            </c:marker>
            <c:bubble3D val="0"/>
            <c:extLst>
              <c:ext xmlns:c16="http://schemas.microsoft.com/office/drawing/2014/chart" uri="{C3380CC4-5D6E-409C-BE32-E72D297353CC}">
                <c16:uniqueId val="{0000001C-075B-42D8-9ED3-77073C72430E}"/>
              </c:ext>
            </c:extLst>
          </c:dPt>
          <c:dPt>
            <c:idx val="8"/>
            <c:marker>
              <c:symbol val="none"/>
            </c:marker>
            <c:bubble3D val="0"/>
            <c:extLst>
              <c:ext xmlns:c16="http://schemas.microsoft.com/office/drawing/2014/chart" uri="{C3380CC4-5D6E-409C-BE32-E72D297353CC}">
                <c16:uniqueId val="{0000001F-5D3C-4489-B47A-ECA4336326E9}"/>
              </c:ext>
            </c:extLst>
          </c:dPt>
          <c:dPt>
            <c:idx val="9"/>
            <c:marker>
              <c:symbol val="none"/>
            </c:marker>
            <c:bubble3D val="0"/>
            <c:extLst>
              <c:ext xmlns:c16="http://schemas.microsoft.com/office/drawing/2014/chart" uri="{C3380CC4-5D6E-409C-BE32-E72D297353CC}">
                <c16:uniqueId val="{00000021-336D-44EB-AFDA-C74D61021C52}"/>
              </c:ext>
            </c:extLst>
          </c:dPt>
          <c:dPt>
            <c:idx val="10"/>
            <c:marker>
              <c:symbol val="none"/>
            </c:marker>
            <c:bubble3D val="0"/>
            <c:extLst>
              <c:ext xmlns:c16="http://schemas.microsoft.com/office/drawing/2014/chart" uri="{C3380CC4-5D6E-409C-BE32-E72D297353CC}">
                <c16:uniqueId val="{00000022-C35E-46E1-844E-4DD3FFCAB77A}"/>
              </c:ext>
            </c:extLst>
          </c:dPt>
          <c:dPt>
            <c:idx val="11"/>
            <c:marker>
              <c:symbol val="none"/>
            </c:marker>
            <c:bubble3D val="0"/>
            <c:extLst>
              <c:ext xmlns:c16="http://schemas.microsoft.com/office/drawing/2014/chart" uri="{C3380CC4-5D6E-409C-BE32-E72D297353CC}">
                <c16:uniqueId val="{00000026-C35E-46E1-844E-4DD3FFCAB77A}"/>
              </c:ext>
            </c:extLst>
          </c:dPt>
          <c:dLbls>
            <c:dLbl>
              <c:idx val="0"/>
              <c:delete val="1"/>
              <c:extLst>
                <c:ext xmlns:c15="http://schemas.microsoft.com/office/drawing/2012/chart" uri="{CE6537A1-D6FC-4f65-9D91-7224C49458BB}"/>
                <c:ext xmlns:c16="http://schemas.microsoft.com/office/drawing/2014/chart" uri="{C3380CC4-5D6E-409C-BE32-E72D297353CC}">
                  <c16:uniqueId val="{0000001F-0A6C-450F-B0F6-A70C5E2483FC}"/>
                </c:ext>
              </c:extLst>
            </c:dLbl>
            <c:dLbl>
              <c:idx val="1"/>
              <c:delete val="1"/>
              <c:extLst>
                <c:ext xmlns:c15="http://schemas.microsoft.com/office/drawing/2012/chart" uri="{CE6537A1-D6FC-4f65-9D91-7224C49458BB}"/>
                <c:ext xmlns:c16="http://schemas.microsoft.com/office/drawing/2014/chart" uri="{C3380CC4-5D6E-409C-BE32-E72D297353CC}">
                  <c16:uniqueId val="{00000020-0A6C-450F-B0F6-A70C5E2483FC}"/>
                </c:ext>
              </c:extLst>
            </c:dLbl>
            <c:dLbl>
              <c:idx val="2"/>
              <c:delete val="1"/>
              <c:extLst>
                <c:ext xmlns:c15="http://schemas.microsoft.com/office/drawing/2012/chart" uri="{CE6537A1-D6FC-4f65-9D91-7224C49458BB}"/>
                <c:ext xmlns:c16="http://schemas.microsoft.com/office/drawing/2014/chart" uri="{C3380CC4-5D6E-409C-BE32-E72D297353CC}">
                  <c16:uniqueId val="{00000021-0A6C-450F-B0F6-A70C5E2483FC}"/>
                </c:ext>
              </c:extLst>
            </c:dLbl>
            <c:dLbl>
              <c:idx val="3"/>
              <c:delete val="1"/>
              <c:extLst>
                <c:ext xmlns:c15="http://schemas.microsoft.com/office/drawing/2012/chart" uri="{CE6537A1-D6FC-4f65-9D91-7224C49458BB}"/>
                <c:ext xmlns:c16="http://schemas.microsoft.com/office/drawing/2014/chart" uri="{C3380CC4-5D6E-409C-BE32-E72D297353CC}">
                  <c16:uniqueId val="{0000000F-4D4C-44EB-9950-4B9ACCC7825C}"/>
                </c:ext>
              </c:extLst>
            </c:dLbl>
            <c:dLbl>
              <c:idx val="4"/>
              <c:delete val="1"/>
              <c:extLst>
                <c:ext xmlns:c15="http://schemas.microsoft.com/office/drawing/2012/chart" uri="{CE6537A1-D6FC-4f65-9D91-7224C49458BB}"/>
                <c:ext xmlns:c16="http://schemas.microsoft.com/office/drawing/2014/chart" uri="{C3380CC4-5D6E-409C-BE32-E72D297353CC}">
                  <c16:uniqueId val="{0000000E-4D4C-44EB-9950-4B9ACCC7825C}"/>
                </c:ext>
              </c:extLst>
            </c:dLbl>
            <c:dLbl>
              <c:idx val="5"/>
              <c:delete val="1"/>
              <c:extLst>
                <c:ext xmlns:c15="http://schemas.microsoft.com/office/drawing/2012/chart" uri="{CE6537A1-D6FC-4f65-9D91-7224C49458BB}"/>
                <c:ext xmlns:c16="http://schemas.microsoft.com/office/drawing/2014/chart" uri="{C3380CC4-5D6E-409C-BE32-E72D297353CC}">
                  <c16:uniqueId val="{0000000D-4D4C-44EB-9950-4B9ACCC7825C}"/>
                </c:ext>
              </c:extLst>
            </c:dLbl>
            <c:dLbl>
              <c:idx val="6"/>
              <c:delete val="1"/>
              <c:extLst>
                <c:ext xmlns:c15="http://schemas.microsoft.com/office/drawing/2012/chart" uri="{CE6537A1-D6FC-4f65-9D91-7224C49458BB}"/>
                <c:ext xmlns:c16="http://schemas.microsoft.com/office/drawing/2014/chart" uri="{C3380CC4-5D6E-409C-BE32-E72D297353CC}">
                  <c16:uniqueId val="{0000000C-4D4C-44EB-9950-4B9ACCC7825C}"/>
                </c:ext>
              </c:extLst>
            </c:dLbl>
            <c:dLbl>
              <c:idx val="7"/>
              <c:delete val="1"/>
              <c:extLst>
                <c:ext xmlns:c15="http://schemas.microsoft.com/office/drawing/2012/chart" uri="{CE6537A1-D6FC-4f65-9D91-7224C49458BB}"/>
                <c:ext xmlns:c16="http://schemas.microsoft.com/office/drawing/2014/chart" uri="{C3380CC4-5D6E-409C-BE32-E72D297353CC}">
                  <c16:uniqueId val="{0000001C-075B-42D8-9ED3-77073C72430E}"/>
                </c:ext>
              </c:extLst>
            </c:dLbl>
            <c:dLbl>
              <c:idx val="8"/>
              <c:delete val="1"/>
              <c:extLst>
                <c:ext xmlns:c15="http://schemas.microsoft.com/office/drawing/2012/chart" uri="{CE6537A1-D6FC-4f65-9D91-7224C49458BB}"/>
                <c:ext xmlns:c16="http://schemas.microsoft.com/office/drawing/2014/chart" uri="{C3380CC4-5D6E-409C-BE32-E72D297353CC}">
                  <c16:uniqueId val="{0000001F-5D3C-4489-B47A-ECA4336326E9}"/>
                </c:ext>
              </c:extLst>
            </c:dLbl>
            <c:dLbl>
              <c:idx val="9"/>
              <c:delete val="1"/>
              <c:extLst>
                <c:ext xmlns:c15="http://schemas.microsoft.com/office/drawing/2012/chart" uri="{CE6537A1-D6FC-4f65-9D91-7224C49458BB}"/>
                <c:ext xmlns:c16="http://schemas.microsoft.com/office/drawing/2014/chart" uri="{C3380CC4-5D6E-409C-BE32-E72D297353CC}">
                  <c16:uniqueId val="{00000021-336D-44EB-AFDA-C74D61021C52}"/>
                </c:ext>
              </c:extLst>
            </c:dLbl>
            <c:dLbl>
              <c:idx val="10"/>
              <c:delete val="1"/>
              <c:extLst>
                <c:ext xmlns:c15="http://schemas.microsoft.com/office/drawing/2012/chart" uri="{CE6537A1-D6FC-4f65-9D91-7224C49458BB}"/>
                <c:ext xmlns:c16="http://schemas.microsoft.com/office/drawing/2014/chart" uri="{C3380CC4-5D6E-409C-BE32-E72D297353CC}">
                  <c16:uniqueId val="{00000022-C35E-46E1-844E-4DD3FFCAB77A}"/>
                </c:ext>
              </c:extLst>
            </c:dLbl>
            <c:dLbl>
              <c:idx val="11"/>
              <c:delete val="1"/>
              <c:extLst>
                <c:ext xmlns:c15="http://schemas.microsoft.com/office/drawing/2012/chart" uri="{CE6537A1-D6FC-4f65-9D91-7224C49458BB}"/>
                <c:ext xmlns:c16="http://schemas.microsoft.com/office/drawing/2014/chart" uri="{C3380CC4-5D6E-409C-BE32-E72D297353CC}">
                  <c16:uniqueId val="{00000026-C35E-46E1-844E-4DD3FFCAB77A}"/>
                </c:ext>
              </c:extLst>
            </c:dLbl>
            <c:dLbl>
              <c:idx val="12"/>
              <c:spPr>
                <a:solidFill>
                  <a:srgbClr val="FFFFFF">
                    <a:alpha val="75000"/>
                  </a:srgbClr>
                </a:solidFill>
                <a:ln>
                  <a:noFill/>
                </a:ln>
                <a:effectLst/>
              </c:spPr>
              <c:txPr>
                <a:bodyPr wrap="square" lIns="38100" tIns="19050" rIns="38100" bIns="19050" anchor="ctr" anchorCtr="0">
                  <a:spAutoFit/>
                </a:bodyPr>
                <a:lstStyle/>
                <a:p>
                  <a:pPr algn="ctr">
                    <a:defRPr lang="en-US" sz="1400" b="0" i="0" u="none" strike="noStrike" kern="1200" baseline="0">
                      <a:solidFill>
                        <a:schemeClr val="tx1">
                          <a:lumMod val="50000"/>
                        </a:schemeClr>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3-C35E-46E1-844E-4DD3FFCAB77A}"/>
                </c:ext>
              </c:extLst>
            </c:dLbl>
            <c:dLbl>
              <c:idx val="13"/>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A-59BE-4A54-B6C3-A6A83A083B67}"/>
                </c:ext>
              </c:extLst>
            </c:dLbl>
            <c:dLbl>
              <c:idx val="14"/>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8-59BE-4A54-B6C3-A6A83A083B67}"/>
                </c:ext>
              </c:extLst>
            </c:dLbl>
            <c:dLbl>
              <c:idx val="15"/>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9-59BE-4A54-B6C3-A6A83A083B67}"/>
                </c:ext>
              </c:extLst>
            </c:dLbl>
            <c:spPr>
              <a:no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Sheet1!$A$2:$A$17</c:f>
              <c:strCache>
                <c:ptCount val="16"/>
                <c:pt idx="0">
                  <c:v>3</c:v>
                </c:pt>
                <c:pt idx="1">
                  <c:v>4</c:v>
                </c:pt>
                <c:pt idx="2">
                  <c:v>2023-1</c:v>
                </c:pt>
                <c:pt idx="3">
                  <c:v>2</c:v>
                </c:pt>
                <c:pt idx="4">
                  <c:v>3</c:v>
                </c:pt>
                <c:pt idx="5">
                  <c:v>4</c:v>
                </c:pt>
                <c:pt idx="6">
                  <c:v>2024-1</c:v>
                </c:pt>
                <c:pt idx="7">
                  <c:v>2</c:v>
                </c:pt>
                <c:pt idx="8">
                  <c:v>3</c:v>
                </c:pt>
                <c:pt idx="9">
                  <c:v>4</c:v>
                </c:pt>
                <c:pt idx="10">
                  <c:v>2025-1</c:v>
                </c:pt>
                <c:pt idx="11">
                  <c:v>2</c:v>
                </c:pt>
                <c:pt idx="12">
                  <c:v>3
(p)</c:v>
                </c:pt>
                <c:pt idx="13">
                  <c:v>4
(p)</c:v>
                </c:pt>
                <c:pt idx="14">
                  <c:v>2026-1 (p)</c:v>
                </c:pt>
                <c:pt idx="15">
                  <c:v>2026-2 (p)</c:v>
                </c:pt>
              </c:strCache>
            </c:strRef>
          </c:cat>
          <c:val>
            <c:numRef>
              <c:f>Sheet1!$D$2:$D$17</c:f>
              <c:numCache>
                <c:formatCode>0.0%</c:formatCode>
                <c:ptCount val="16"/>
                <c:pt idx="0">
                  <c:v>0.23519999999999999</c:v>
                </c:pt>
                <c:pt idx="1">
                  <c:v>0.2656</c:v>
                </c:pt>
                <c:pt idx="2">
                  <c:v>0.20019999999999999</c:v>
                </c:pt>
                <c:pt idx="3">
                  <c:v>0.11890000000000001</c:v>
                </c:pt>
                <c:pt idx="4">
                  <c:v>4.4299999999999999E-2</c:v>
                </c:pt>
                <c:pt idx="5">
                  <c:v>-0.01</c:v>
                </c:pt>
                <c:pt idx="6">
                  <c:v>-6.4000000000000003E-3</c:v>
                </c:pt>
                <c:pt idx="7">
                  <c:v>-2.3599999999999999E-2</c:v>
                </c:pt>
                <c:pt idx="8">
                  <c:v>-2.3400000000000001E-2</c:v>
                </c:pt>
                <c:pt idx="9">
                  <c:v>-1.5100000000000001E-2</c:v>
                </c:pt>
                <c:pt idx="10">
                  <c:v>4.3E-3</c:v>
                </c:pt>
                <c:pt idx="11">
                  <c:v>1.83E-2</c:v>
                </c:pt>
                <c:pt idx="12">
                  <c:v>0.02</c:v>
                </c:pt>
                <c:pt idx="13">
                  <c:v>1.77E-2</c:v>
                </c:pt>
                <c:pt idx="14">
                  <c:v>2.24E-2</c:v>
                </c:pt>
                <c:pt idx="15">
                  <c:v>1.21E-2</c:v>
                </c:pt>
              </c:numCache>
            </c:numRef>
          </c:val>
          <c:smooth val="1"/>
          <c:extLst>
            <c:ext xmlns:c16="http://schemas.microsoft.com/office/drawing/2014/chart" uri="{C3380CC4-5D6E-409C-BE32-E72D297353CC}">
              <c16:uniqueId val="{00000000-780F-4FE3-AFF6-52DB6F4D6D9C}"/>
            </c:ext>
          </c:extLst>
        </c:ser>
        <c:dLbls>
          <c:showLegendKey val="0"/>
          <c:showVal val="0"/>
          <c:showCatName val="0"/>
          <c:showSerName val="0"/>
          <c:showPercent val="0"/>
          <c:showBubbleSize val="0"/>
        </c:dLbls>
        <c:marker val="1"/>
        <c:smooth val="0"/>
        <c:axId val="-2059034896"/>
        <c:axId val="-2058996624"/>
      </c:lineChart>
      <c:catAx>
        <c:axId val="-2059001504"/>
        <c:scaling>
          <c:orientation val="minMax"/>
        </c:scaling>
        <c:delete val="0"/>
        <c:axPos val="b"/>
        <c:numFmt formatCode="General" sourceLinked="0"/>
        <c:majorTickMark val="out"/>
        <c:minorTickMark val="none"/>
        <c:tickLblPos val="low"/>
        <c:spPr>
          <a:ln>
            <a:solidFill>
              <a:schemeClr val="bg1">
                <a:lumMod val="65000"/>
              </a:schemeClr>
            </a:solidFill>
          </a:ln>
        </c:spPr>
        <c:txPr>
          <a:bodyPr/>
          <a:lstStyle/>
          <a:p>
            <a:pPr>
              <a:defRPr sz="1400" b="0" baseline="0">
                <a:solidFill>
                  <a:schemeClr val="tx1">
                    <a:lumMod val="50000"/>
                  </a:schemeClr>
                </a:solidFill>
              </a:defRPr>
            </a:pPr>
            <a:endParaRPr lang="en-US"/>
          </a:p>
        </c:txPr>
        <c:crossAx val="-2058999456"/>
        <c:crosses val="autoZero"/>
        <c:auto val="0"/>
        <c:lblAlgn val="ctr"/>
        <c:lblOffset val="100"/>
        <c:noMultiLvlLbl val="0"/>
      </c:catAx>
      <c:valAx>
        <c:axId val="-2058999456"/>
        <c:scaling>
          <c:orientation val="minMax"/>
          <c:max val="600"/>
          <c:min val="300"/>
        </c:scaling>
        <c:delete val="0"/>
        <c:axPos val="l"/>
        <c:numFmt formatCode="&quot;$&quot;#,##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01504"/>
        <c:crosses val="autoZero"/>
        <c:crossBetween val="between"/>
        <c:majorUnit val="50"/>
        <c:minorUnit val="50"/>
      </c:valAx>
      <c:valAx>
        <c:axId val="-2058996624"/>
        <c:scaling>
          <c:orientation val="minMax"/>
          <c:max val="0.30000000000000004"/>
          <c:min val="-5.000000000000001E-2"/>
        </c:scaling>
        <c:delete val="0"/>
        <c:axPos val="r"/>
        <c:numFmt formatCode="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34896"/>
        <c:crosses val="max"/>
        <c:crossBetween val="between"/>
      </c:valAx>
      <c:catAx>
        <c:axId val="-2059034896"/>
        <c:scaling>
          <c:orientation val="minMax"/>
        </c:scaling>
        <c:delete val="1"/>
        <c:axPos val="b"/>
        <c:numFmt formatCode="General" sourceLinked="1"/>
        <c:majorTickMark val="out"/>
        <c:minorTickMark val="none"/>
        <c:tickLblPos val="nextTo"/>
        <c:crossAx val="-2058996624"/>
        <c:crosses val="autoZero"/>
        <c:auto val="1"/>
        <c:lblAlgn val="ctr"/>
        <c:lblOffset val="100"/>
        <c:noMultiLvlLbl val="0"/>
      </c:catAx>
    </c:plotArea>
    <c:legend>
      <c:legendPos val="b"/>
      <c:legendEntry>
        <c:idx val="0"/>
        <c:delete val="1"/>
      </c:legendEntry>
      <c:layout>
        <c:manualLayout>
          <c:xMode val="edge"/>
          <c:yMode val="edge"/>
          <c:x val="2.1221412654189573E-2"/>
          <c:y val="0.94174611055758717"/>
          <c:w val="0.43621018413049728"/>
          <c:h val="5.5445141862520635E-2"/>
        </c:manualLayout>
      </c:layout>
      <c:overlay val="0"/>
      <c:txPr>
        <a:bodyPr/>
        <a:lstStyle/>
        <a:p>
          <a:pPr>
            <a:defRPr sz="1400">
              <a:solidFill>
                <a:schemeClr val="tx1">
                  <a:lumMod val="50000"/>
                </a:schemeClr>
              </a:solidFill>
            </a:defRPr>
          </a:pPr>
          <a:endParaRPr lang="en-US"/>
        </a:p>
      </c:txPr>
    </c:legend>
    <c:plotVisOnly val="1"/>
    <c:dispBlanksAs val="gap"/>
    <c:showDLblsOverMax val="0"/>
  </c:chart>
  <c:txPr>
    <a:bodyPr/>
    <a:lstStyle/>
    <a:p>
      <a:pPr>
        <a:defRPr sz="1800"/>
      </a:pPr>
      <a:endParaRPr lang="en-US"/>
    </a:p>
  </c:txPr>
  <c:externalData r:id="rId2">
    <c:autoUpdate val="0"/>
  </c:externalData>
  <c:userShapes r:id="rId3"/>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600">
                <a:solidFill>
                  <a:schemeClr val="tx1">
                    <a:lumMod val="50000"/>
                  </a:schemeClr>
                </a:solidFill>
              </a:defRPr>
            </a:pPr>
            <a:r>
              <a:rPr lang="en-US" sz="1600" b="1" i="0" baseline="0" dirty="0">
                <a:effectLst/>
              </a:rPr>
              <a:t>Homeowner Improvements &amp; Repairs</a:t>
            </a:r>
            <a:endParaRPr lang="en-US" sz="1600" b="1" dirty="0">
              <a:effectLst/>
            </a:endParaRPr>
          </a:p>
          <a:p>
            <a:pPr algn="l">
              <a:defRPr sz="1600">
                <a:solidFill>
                  <a:schemeClr val="tx1">
                    <a:lumMod val="50000"/>
                  </a:schemeClr>
                </a:solidFill>
              </a:defRPr>
            </a:pPr>
            <a:r>
              <a:rPr lang="en-US" sz="1600" b="1" i="0" baseline="0" dirty="0">
                <a:effectLst/>
              </a:rPr>
              <a:t>Four-Quarter Moving Totals</a:t>
            </a:r>
            <a:endParaRPr lang="en-US" sz="1600" b="1" dirty="0">
              <a:effectLst/>
            </a:endParaRPr>
          </a:p>
          <a:p>
            <a:pPr algn="l">
              <a:defRPr sz="1600">
                <a:solidFill>
                  <a:schemeClr val="tx1">
                    <a:lumMod val="50000"/>
                  </a:schemeClr>
                </a:solidFill>
              </a:defRPr>
            </a:pPr>
            <a:r>
              <a:rPr lang="en-US" sz="1600" b="1" i="0" baseline="0" dirty="0">
                <a:effectLst/>
              </a:rPr>
              <a:t>Billions</a:t>
            </a:r>
            <a:endParaRPr lang="en-US" sz="1600" b="1" dirty="0"/>
          </a:p>
        </c:rich>
      </c:tx>
      <c:layout>
        <c:manualLayout>
          <c:xMode val="edge"/>
          <c:yMode val="edge"/>
          <c:x val="7.4608406587112382E-3"/>
          <c:y val="1.6825177354371133E-2"/>
        </c:manualLayout>
      </c:layout>
      <c:overlay val="0"/>
    </c:title>
    <c:autoTitleDeleted val="0"/>
    <c:plotArea>
      <c:layout>
        <c:manualLayout>
          <c:layoutTarget val="inner"/>
          <c:xMode val="edge"/>
          <c:yMode val="edge"/>
          <c:x val="5.9395367234324918E-2"/>
          <c:y val="0.2328669425957029"/>
          <c:w val="0.87716786156602777"/>
          <c:h val="0.56106195845400819"/>
        </c:manualLayout>
      </c:layout>
      <c:barChart>
        <c:barDir val="col"/>
        <c:grouping val="clustered"/>
        <c:varyColors val="0"/>
        <c:ser>
          <c:idx val="0"/>
          <c:order val="0"/>
          <c:tx>
            <c:strRef>
              <c:f>Sheet1!$B$1</c:f>
              <c:strCache>
                <c:ptCount val="1"/>
                <c:pt idx="0">
                  <c:v>JCHS1</c:v>
                </c:pt>
              </c:strCache>
            </c:strRef>
          </c:tx>
          <c:spPr>
            <a:solidFill>
              <a:schemeClr val="accent3"/>
            </a:solidFill>
          </c:spPr>
          <c:invertIfNegative val="0"/>
          <c:dPt>
            <c:idx val="7"/>
            <c:invertIfNegative val="0"/>
            <c:bubble3D val="0"/>
            <c:spPr>
              <a:solidFill>
                <a:srgbClr val="508DA6"/>
              </a:solidFill>
            </c:spPr>
            <c:extLst>
              <c:ext xmlns:c16="http://schemas.microsoft.com/office/drawing/2014/chart" uri="{C3380CC4-5D6E-409C-BE32-E72D297353CC}">
                <c16:uniqueId val="{00000007-4396-4640-A0FD-6851015F7692}"/>
              </c:ext>
            </c:extLst>
          </c:dPt>
          <c:dPt>
            <c:idx val="8"/>
            <c:invertIfNegative val="0"/>
            <c:bubble3D val="0"/>
            <c:spPr>
              <a:solidFill>
                <a:srgbClr val="508DA6"/>
              </a:solidFill>
            </c:spPr>
            <c:extLst>
              <c:ext xmlns:c16="http://schemas.microsoft.com/office/drawing/2014/chart" uri="{C3380CC4-5D6E-409C-BE32-E72D297353CC}">
                <c16:uniqueId val="{00000009-4396-4640-A0FD-6851015F7692}"/>
              </c:ext>
            </c:extLst>
          </c:dPt>
          <c:dPt>
            <c:idx val="9"/>
            <c:invertIfNegative val="0"/>
            <c:bubble3D val="0"/>
            <c:spPr>
              <a:solidFill>
                <a:srgbClr val="508DA6"/>
              </a:solidFill>
            </c:spPr>
            <c:extLst>
              <c:ext xmlns:c16="http://schemas.microsoft.com/office/drawing/2014/chart" uri="{C3380CC4-5D6E-409C-BE32-E72D297353CC}">
                <c16:uniqueId val="{00000006-4D4C-44EB-9950-4B9ACCC7825C}"/>
              </c:ext>
            </c:extLst>
          </c:dPt>
          <c:dPt>
            <c:idx val="10"/>
            <c:invertIfNegative val="0"/>
            <c:bubble3D val="0"/>
            <c:spPr>
              <a:solidFill>
                <a:srgbClr val="508DA6"/>
              </a:solidFill>
            </c:spPr>
            <c:extLst>
              <c:ext xmlns:c16="http://schemas.microsoft.com/office/drawing/2014/chart" uri="{C3380CC4-5D6E-409C-BE32-E72D297353CC}">
                <c16:uniqueId val="{00000007-4D4C-44EB-9950-4B9ACCC7825C}"/>
              </c:ext>
            </c:extLst>
          </c:dPt>
          <c:dPt>
            <c:idx val="11"/>
            <c:invertIfNegative val="0"/>
            <c:bubble3D val="0"/>
            <c:spPr>
              <a:solidFill>
                <a:srgbClr val="508DA6"/>
              </a:solidFill>
            </c:spPr>
            <c:extLst>
              <c:ext xmlns:c16="http://schemas.microsoft.com/office/drawing/2014/chart" uri="{C3380CC4-5D6E-409C-BE32-E72D297353CC}">
                <c16:uniqueId val="{0000000D-075B-42D8-9ED3-77073C72430E}"/>
              </c:ext>
            </c:extLst>
          </c:dPt>
          <c:dPt>
            <c:idx val="12"/>
            <c:invertIfNegative val="0"/>
            <c:bubble3D val="0"/>
            <c:spPr>
              <a:solidFill>
                <a:srgbClr val="508DA6">
                  <a:lumMod val="60000"/>
                  <a:lumOff val="40000"/>
                </a:srgbClr>
              </a:solidFill>
            </c:spPr>
            <c:extLst>
              <c:ext xmlns:c16="http://schemas.microsoft.com/office/drawing/2014/chart" uri="{C3380CC4-5D6E-409C-BE32-E72D297353CC}">
                <c16:uniqueId val="{0000001E-5D3C-4489-B47A-ECA4336326E9}"/>
              </c:ext>
            </c:extLst>
          </c:dPt>
          <c:dPt>
            <c:idx val="13"/>
            <c:invertIfNegative val="0"/>
            <c:bubble3D val="0"/>
            <c:spPr>
              <a:solidFill>
                <a:srgbClr val="508DA6">
                  <a:lumMod val="60000"/>
                  <a:lumOff val="40000"/>
                </a:srgbClr>
              </a:solidFill>
            </c:spPr>
            <c:extLst>
              <c:ext xmlns:c16="http://schemas.microsoft.com/office/drawing/2014/chart" uri="{C3380CC4-5D6E-409C-BE32-E72D297353CC}">
                <c16:uniqueId val="{0000000F-336D-44EB-AFDA-C74D61021C52}"/>
              </c:ext>
            </c:extLst>
          </c:dPt>
          <c:dPt>
            <c:idx val="14"/>
            <c:invertIfNegative val="0"/>
            <c:bubble3D val="0"/>
            <c:spPr>
              <a:solidFill>
                <a:srgbClr val="508DA6">
                  <a:lumMod val="60000"/>
                  <a:lumOff val="40000"/>
                </a:srgbClr>
              </a:solidFill>
            </c:spPr>
            <c:extLst>
              <c:ext xmlns:c16="http://schemas.microsoft.com/office/drawing/2014/chart" uri="{C3380CC4-5D6E-409C-BE32-E72D297353CC}">
                <c16:uniqueId val="{0000000F-C35E-46E1-844E-4DD3FFCAB77A}"/>
              </c:ext>
            </c:extLst>
          </c:dPt>
          <c:dPt>
            <c:idx val="15"/>
            <c:invertIfNegative val="0"/>
            <c:bubble3D val="0"/>
            <c:spPr>
              <a:solidFill>
                <a:srgbClr val="508DA6">
                  <a:lumMod val="60000"/>
                  <a:lumOff val="40000"/>
                </a:srgbClr>
              </a:solidFill>
            </c:spPr>
            <c:extLst>
              <c:ext xmlns:c16="http://schemas.microsoft.com/office/drawing/2014/chart" uri="{C3380CC4-5D6E-409C-BE32-E72D297353CC}">
                <c16:uniqueId val="{00000025-C35E-46E1-844E-4DD3FFCAB77A}"/>
              </c:ext>
            </c:extLst>
          </c:dPt>
          <c:dLbls>
            <c:numFmt formatCode="#,##0" sourceLinked="0"/>
            <c:spPr>
              <a:noFill/>
              <a:ln>
                <a:noFill/>
              </a:ln>
              <a:effectLst/>
            </c:spPr>
            <c:txPr>
              <a:bodyPr/>
              <a:lstStyle/>
              <a:p>
                <a:pPr>
                  <a:defRPr sz="1400" b="0">
                    <a:solidFill>
                      <a:schemeClr val="tx1">
                        <a:lumMod val="50000"/>
                      </a:schemeClr>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4</c:v>
                </c:pt>
                <c:pt idx="1">
                  <c:v>2023-1</c:v>
                </c:pt>
                <c:pt idx="2">
                  <c:v>2</c:v>
                </c:pt>
                <c:pt idx="3">
                  <c:v>3</c:v>
                </c:pt>
                <c:pt idx="4">
                  <c:v>4</c:v>
                </c:pt>
                <c:pt idx="5">
                  <c:v>2024-1</c:v>
                </c:pt>
                <c:pt idx="6">
                  <c:v>2</c:v>
                </c:pt>
                <c:pt idx="7">
                  <c:v>3</c:v>
                </c:pt>
                <c:pt idx="8">
                  <c:v>4</c:v>
                </c:pt>
                <c:pt idx="9">
                  <c:v>2025-1</c:v>
                </c:pt>
                <c:pt idx="10">
                  <c:v>2</c:v>
                </c:pt>
                <c:pt idx="11">
                  <c:v>3</c:v>
                </c:pt>
                <c:pt idx="12">
                  <c:v>4
(p)</c:v>
                </c:pt>
                <c:pt idx="13">
                  <c:v>2026-1 (p)</c:v>
                </c:pt>
                <c:pt idx="14">
                  <c:v>2
(p)</c:v>
                </c:pt>
                <c:pt idx="15">
                  <c:v>3
(p)</c:v>
                </c:pt>
              </c:strCache>
            </c:strRef>
          </c:cat>
          <c:val>
            <c:numRef>
              <c:f>Sheet1!$B$2:$B$17</c:f>
              <c:numCache>
                <c:formatCode>"$"#,##0.0</c:formatCode>
                <c:ptCount val="16"/>
                <c:pt idx="0">
                  <c:v>515.20000000000005</c:v>
                </c:pt>
                <c:pt idx="1">
                  <c:v>514</c:v>
                </c:pt>
                <c:pt idx="2">
                  <c:v>512.6</c:v>
                </c:pt>
                <c:pt idx="3">
                  <c:v>511.2</c:v>
                </c:pt>
                <c:pt idx="4">
                  <c:v>510.1</c:v>
                </c:pt>
                <c:pt idx="5">
                  <c:v>511.7</c:v>
                </c:pt>
                <c:pt idx="6">
                  <c:v>500.6</c:v>
                </c:pt>
                <c:pt idx="7">
                  <c:v>497.8</c:v>
                </c:pt>
                <c:pt idx="8">
                  <c:v>500.8</c:v>
                </c:pt>
                <c:pt idx="9">
                  <c:v>511.8</c:v>
                </c:pt>
                <c:pt idx="10">
                  <c:v>507.9</c:v>
                </c:pt>
                <c:pt idx="11">
                  <c:v>506.7</c:v>
                </c:pt>
                <c:pt idx="12">
                  <c:v>510.5</c:v>
                </c:pt>
                <c:pt idx="13">
                  <c:v>524</c:v>
                </c:pt>
                <c:pt idx="14">
                  <c:v>518.5</c:v>
                </c:pt>
                <c:pt idx="15">
                  <c:v>516.5</c:v>
                </c:pt>
              </c:numCache>
            </c:numRef>
          </c:val>
          <c:extLst>
            <c:ext xmlns:c16="http://schemas.microsoft.com/office/drawing/2014/chart" uri="{C3380CC4-5D6E-409C-BE32-E72D297353CC}">
              <c16:uniqueId val="{00000000-A13C-4E5E-B5F3-031966C02762}"/>
            </c:ext>
          </c:extLst>
        </c:ser>
        <c:dLbls>
          <c:showLegendKey val="0"/>
          <c:showVal val="0"/>
          <c:showCatName val="0"/>
          <c:showSerName val="0"/>
          <c:showPercent val="0"/>
          <c:showBubbleSize val="0"/>
        </c:dLbls>
        <c:gapWidth val="75"/>
        <c:axId val="-2059001504"/>
        <c:axId val="-2058999456"/>
      </c:barChart>
      <c:lineChart>
        <c:grouping val="standard"/>
        <c:varyColors val="0"/>
        <c:ser>
          <c:idx val="1"/>
          <c:order val="1"/>
          <c:tx>
            <c:strRef>
              <c:f>Sheet1!$C$1</c:f>
              <c:strCache>
                <c:ptCount val="1"/>
                <c:pt idx="0">
                  <c:v>Historical Estimates</c:v>
                </c:pt>
              </c:strCache>
            </c:strRef>
          </c:tx>
          <c:spPr>
            <a:ln w="38100"/>
          </c:spPr>
          <c:marker>
            <c:symbol val="circle"/>
            <c:size val="9"/>
          </c:marker>
          <c:dPt>
            <c:idx val="7"/>
            <c:bubble3D val="0"/>
            <c:extLst>
              <c:ext xmlns:c16="http://schemas.microsoft.com/office/drawing/2014/chart" uri="{C3380CC4-5D6E-409C-BE32-E72D297353CC}">
                <c16:uniqueId val="{00000011-4396-4640-A0FD-6851015F7692}"/>
              </c:ext>
            </c:extLst>
          </c:dPt>
          <c:dPt>
            <c:idx val="8"/>
            <c:bubble3D val="0"/>
            <c:extLst>
              <c:ext xmlns:c16="http://schemas.microsoft.com/office/drawing/2014/chart" uri="{C3380CC4-5D6E-409C-BE32-E72D297353CC}">
                <c16:uniqueId val="{00000012-4396-4640-A0FD-6851015F7692}"/>
              </c:ext>
            </c:extLst>
          </c:dPt>
          <c:dPt>
            <c:idx val="9"/>
            <c:bubble3D val="0"/>
            <c:extLst>
              <c:ext xmlns:c16="http://schemas.microsoft.com/office/drawing/2014/chart" uri="{C3380CC4-5D6E-409C-BE32-E72D297353CC}">
                <c16:uniqueId val="{00000013-4D4C-44EB-9950-4B9ACCC7825C}"/>
              </c:ext>
            </c:extLst>
          </c:dPt>
          <c:dPt>
            <c:idx val="10"/>
            <c:bubble3D val="0"/>
            <c:extLst>
              <c:ext xmlns:c16="http://schemas.microsoft.com/office/drawing/2014/chart" uri="{C3380CC4-5D6E-409C-BE32-E72D297353CC}">
                <c16:uniqueId val="{00000014-4D4C-44EB-9950-4B9ACCC7825C}"/>
              </c:ext>
            </c:extLst>
          </c:dPt>
          <c:dPt>
            <c:idx val="11"/>
            <c:bubble3D val="0"/>
            <c:extLst>
              <c:ext xmlns:c16="http://schemas.microsoft.com/office/drawing/2014/chart" uri="{C3380CC4-5D6E-409C-BE32-E72D297353CC}">
                <c16:uniqueId val="{00000014-075B-42D8-9ED3-77073C72430E}"/>
              </c:ext>
            </c:extLst>
          </c:dPt>
          <c:dPt>
            <c:idx val="12"/>
            <c:marker>
              <c:symbol val="none"/>
            </c:marker>
            <c:bubble3D val="0"/>
            <c:extLst>
              <c:ext xmlns:c16="http://schemas.microsoft.com/office/drawing/2014/chart" uri="{C3380CC4-5D6E-409C-BE32-E72D297353CC}">
                <c16:uniqueId val="{00000020-5D3C-4489-B47A-ECA4336326E9}"/>
              </c:ext>
            </c:extLst>
          </c:dPt>
          <c:dPt>
            <c:idx val="13"/>
            <c:marker>
              <c:symbol val="none"/>
            </c:marker>
            <c:bubble3D val="0"/>
            <c:extLst>
              <c:ext xmlns:c16="http://schemas.microsoft.com/office/drawing/2014/chart" uri="{C3380CC4-5D6E-409C-BE32-E72D297353CC}">
                <c16:uniqueId val="{00000017-336D-44EB-AFDA-C74D61021C52}"/>
              </c:ext>
            </c:extLst>
          </c:dPt>
          <c:dPt>
            <c:idx val="14"/>
            <c:marker>
              <c:symbol val="none"/>
            </c:marker>
            <c:bubble3D val="0"/>
            <c:extLst>
              <c:ext xmlns:c16="http://schemas.microsoft.com/office/drawing/2014/chart" uri="{C3380CC4-5D6E-409C-BE32-E72D297353CC}">
                <c16:uniqueId val="{00000017-C35E-46E1-844E-4DD3FFCAB77A}"/>
              </c:ext>
            </c:extLst>
          </c:dPt>
          <c:dPt>
            <c:idx val="15"/>
            <c:marker>
              <c:symbol val="none"/>
            </c:marker>
            <c:bubble3D val="0"/>
            <c:extLst>
              <c:ext xmlns:c16="http://schemas.microsoft.com/office/drawing/2014/chart" uri="{C3380CC4-5D6E-409C-BE32-E72D297353CC}">
                <c16:uniqueId val="{00000027-C35E-46E1-844E-4DD3FFCAB77A}"/>
              </c:ext>
            </c:extLst>
          </c:dPt>
          <c:dLbls>
            <c:dLbl>
              <c:idx val="6"/>
              <c:numFmt formatCode="0.0%" sourceLinked="0"/>
              <c:spPr>
                <a:solidFill>
                  <a:srgbClr val="FFFFFF">
                    <a:alpha val="50000"/>
                  </a:srgbClr>
                </a:solid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7-6848-4E78-9184-16BADA2EF126}"/>
                </c:ext>
              </c:extLst>
            </c:dLbl>
            <c:dLbl>
              <c:idx val="7"/>
              <c:numFmt formatCode="0.0%" sourceLinked="0"/>
              <c:spPr>
                <a:solidFill>
                  <a:srgbClr val="FFFFFF">
                    <a:alpha val="75000"/>
                  </a:srgbClr>
                </a:solid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11-4396-4640-A0FD-6851015F7692}"/>
                </c:ext>
              </c:extLst>
            </c:dLbl>
            <c:dLbl>
              <c:idx val="8"/>
              <c:numFmt formatCode="0.0%" sourceLinked="0"/>
              <c:spPr>
                <a:solidFill>
                  <a:srgbClr val="FFFFFF">
                    <a:alpha val="75000"/>
                  </a:srgbClr>
                </a:solid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12-4396-4640-A0FD-6851015F7692}"/>
                </c:ext>
              </c:extLst>
            </c:dLbl>
            <c:dLbl>
              <c:idx val="9"/>
              <c:numFmt formatCode="0.0%" sourceLinked="0"/>
              <c:spPr>
                <a:solidFill>
                  <a:srgbClr val="FFFFFF">
                    <a:alpha val="75000"/>
                  </a:srgbClr>
                </a:solid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13-4D4C-44EB-9950-4B9ACCC7825C}"/>
                </c:ext>
              </c:extLst>
            </c:dLbl>
            <c:dLbl>
              <c:idx val="10"/>
              <c:numFmt formatCode="0.0%" sourceLinked="0"/>
              <c:spPr>
                <a:solidFill>
                  <a:srgbClr val="FFFFFF">
                    <a:alpha val="75000"/>
                  </a:srgbClr>
                </a:solidFill>
                <a:ln>
                  <a:noFill/>
                </a:ln>
                <a:effectLst/>
              </c:spPr>
              <c:txPr>
                <a:bodyPr anchorCtr="0"/>
                <a:lstStyle/>
                <a:p>
                  <a:pPr algn="ctr" rtl="0">
                    <a:defRPr lang="en-US" sz="1400" b="0" i="0" u="none" strike="noStrike" kern="1200" baseline="0">
                      <a:solidFill>
                        <a:srgbClr val="5A5A5A">
                          <a:lumMod val="50000"/>
                        </a:srgbClr>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14-4D4C-44EB-9950-4B9ACCC7825C}"/>
                </c:ext>
              </c:extLst>
            </c:dLbl>
            <c:dLbl>
              <c:idx val="11"/>
              <c:numFmt formatCode="0.0%" sourceLinked="0"/>
              <c:spPr>
                <a:solidFill>
                  <a:srgbClr val="FFFFFF">
                    <a:alpha val="75000"/>
                  </a:srgbClr>
                </a:solid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14-075B-42D8-9ED3-77073C72430E}"/>
                </c:ext>
              </c:extLst>
            </c:dLbl>
            <c:dLbl>
              <c:idx val="12"/>
              <c:delete val="1"/>
              <c:extLst>
                <c:ext xmlns:c15="http://schemas.microsoft.com/office/drawing/2012/chart" uri="{CE6537A1-D6FC-4f65-9D91-7224C49458BB}"/>
                <c:ext xmlns:c16="http://schemas.microsoft.com/office/drawing/2014/chart" uri="{C3380CC4-5D6E-409C-BE32-E72D297353CC}">
                  <c16:uniqueId val="{00000020-5D3C-4489-B47A-ECA4336326E9}"/>
                </c:ext>
              </c:extLst>
            </c:dLbl>
            <c:dLbl>
              <c:idx val="13"/>
              <c:delete val="1"/>
              <c:extLst>
                <c:ext xmlns:c15="http://schemas.microsoft.com/office/drawing/2012/chart" uri="{CE6537A1-D6FC-4f65-9D91-7224C49458BB}"/>
                <c:ext xmlns:c16="http://schemas.microsoft.com/office/drawing/2014/chart" uri="{C3380CC4-5D6E-409C-BE32-E72D297353CC}">
                  <c16:uniqueId val="{00000017-336D-44EB-AFDA-C74D61021C52}"/>
                </c:ext>
              </c:extLst>
            </c:dLbl>
            <c:dLbl>
              <c:idx val="14"/>
              <c:delete val="1"/>
              <c:extLst>
                <c:ext xmlns:c15="http://schemas.microsoft.com/office/drawing/2012/chart" uri="{CE6537A1-D6FC-4f65-9D91-7224C49458BB}"/>
                <c:ext xmlns:c16="http://schemas.microsoft.com/office/drawing/2014/chart" uri="{C3380CC4-5D6E-409C-BE32-E72D297353CC}">
                  <c16:uniqueId val="{00000017-C35E-46E1-844E-4DD3FFCAB77A}"/>
                </c:ext>
              </c:extLst>
            </c:dLbl>
            <c:dLbl>
              <c:idx val="15"/>
              <c:delete val="1"/>
              <c:extLst>
                <c:ext xmlns:c15="http://schemas.microsoft.com/office/drawing/2012/chart" uri="{CE6537A1-D6FC-4f65-9D91-7224C49458BB}"/>
                <c:ext xmlns:c16="http://schemas.microsoft.com/office/drawing/2014/chart" uri="{C3380CC4-5D6E-409C-BE32-E72D297353CC}">
                  <c16:uniqueId val="{00000027-C35E-46E1-844E-4DD3FFCAB77A}"/>
                </c:ext>
              </c:extLst>
            </c:dLbl>
            <c:numFmt formatCode="0.0%" sourceLinked="0"/>
            <c:spPr>
              <a:no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Sheet1!$A$2:$A$17</c:f>
              <c:strCache>
                <c:ptCount val="16"/>
                <c:pt idx="0">
                  <c:v>4</c:v>
                </c:pt>
                <c:pt idx="1">
                  <c:v>2023-1</c:v>
                </c:pt>
                <c:pt idx="2">
                  <c:v>2</c:v>
                </c:pt>
                <c:pt idx="3">
                  <c:v>3</c:v>
                </c:pt>
                <c:pt idx="4">
                  <c:v>4</c:v>
                </c:pt>
                <c:pt idx="5">
                  <c:v>2024-1</c:v>
                </c:pt>
                <c:pt idx="6">
                  <c:v>2</c:v>
                </c:pt>
                <c:pt idx="7">
                  <c:v>3</c:v>
                </c:pt>
                <c:pt idx="8">
                  <c:v>4</c:v>
                </c:pt>
                <c:pt idx="9">
                  <c:v>2025-1</c:v>
                </c:pt>
                <c:pt idx="10">
                  <c:v>2</c:v>
                </c:pt>
                <c:pt idx="11">
                  <c:v>3</c:v>
                </c:pt>
                <c:pt idx="12">
                  <c:v>4
(p)</c:v>
                </c:pt>
                <c:pt idx="13">
                  <c:v>2026-1 (p)</c:v>
                </c:pt>
                <c:pt idx="14">
                  <c:v>2
(p)</c:v>
                </c:pt>
                <c:pt idx="15">
                  <c:v>3
(p)</c:v>
                </c:pt>
              </c:strCache>
            </c:strRef>
          </c:cat>
          <c:val>
            <c:numRef>
              <c:f>Sheet1!$C$2:$C$17</c:f>
              <c:numCache>
                <c:formatCode>0.0%</c:formatCode>
                <c:ptCount val="16"/>
                <c:pt idx="0">
                  <c:v>0.2656</c:v>
                </c:pt>
                <c:pt idx="1">
                  <c:v>0.20019999999999999</c:v>
                </c:pt>
                <c:pt idx="2">
                  <c:v>0.11890000000000001</c:v>
                </c:pt>
                <c:pt idx="3">
                  <c:v>4.4299999999999999E-2</c:v>
                </c:pt>
                <c:pt idx="4">
                  <c:v>-0.01</c:v>
                </c:pt>
                <c:pt idx="5">
                  <c:v>-4.4000000000000003E-3</c:v>
                </c:pt>
                <c:pt idx="6">
                  <c:v>-2.3400000000000001E-2</c:v>
                </c:pt>
                <c:pt idx="7">
                  <c:v>-2.63E-2</c:v>
                </c:pt>
                <c:pt idx="8">
                  <c:v>-1.8200000000000001E-2</c:v>
                </c:pt>
                <c:pt idx="9">
                  <c:v>2.0000000000000001E-4</c:v>
                </c:pt>
                <c:pt idx="10">
                  <c:v>1.47E-2</c:v>
                </c:pt>
                <c:pt idx="11">
                  <c:v>1.7899999999999999E-2</c:v>
                </c:pt>
                <c:pt idx="12">
                  <c:v>1.9400000000000001E-2</c:v>
                </c:pt>
                <c:pt idx="13">
                  <c:v>2.3800000000000002E-2</c:v>
                </c:pt>
                <c:pt idx="14">
                  <c:v>2.0899999999999998E-2</c:v>
                </c:pt>
                <c:pt idx="15">
                  <c:v>1.9400000000000001E-2</c:v>
                </c:pt>
              </c:numCache>
            </c:numRef>
          </c:val>
          <c:smooth val="1"/>
          <c:extLst>
            <c:ext xmlns:c16="http://schemas.microsoft.com/office/drawing/2014/chart" uri="{C3380CC4-5D6E-409C-BE32-E72D297353CC}">
              <c16:uniqueId val="{00000001-A13C-4E5E-B5F3-031966C02762}"/>
            </c:ext>
          </c:extLst>
        </c:ser>
        <c:ser>
          <c:idx val="2"/>
          <c:order val="2"/>
          <c:tx>
            <c:strRef>
              <c:f>Sheet1!$D$1</c:f>
              <c:strCache>
                <c:ptCount val="1"/>
                <c:pt idx="0">
                  <c:v>LIRA Projections</c:v>
                </c:pt>
              </c:strCache>
            </c:strRef>
          </c:tx>
          <c:spPr>
            <a:ln w="38100">
              <a:solidFill>
                <a:srgbClr val="C14D00"/>
              </a:solidFill>
            </a:ln>
          </c:spPr>
          <c:marker>
            <c:symbol val="triangle"/>
            <c:size val="8"/>
            <c:spPr>
              <a:solidFill>
                <a:srgbClr val="C14D00"/>
              </a:solidFill>
              <a:ln>
                <a:solidFill>
                  <a:srgbClr val="C14D00"/>
                </a:solidFill>
              </a:ln>
            </c:spPr>
          </c:marker>
          <c:dPt>
            <c:idx val="0"/>
            <c:marker>
              <c:symbol val="none"/>
            </c:marker>
            <c:bubble3D val="0"/>
            <c:extLst>
              <c:ext xmlns:c16="http://schemas.microsoft.com/office/drawing/2014/chart" uri="{C3380CC4-5D6E-409C-BE32-E72D297353CC}">
                <c16:uniqueId val="{0000001F-0A6C-450F-B0F6-A70C5E2483FC}"/>
              </c:ext>
            </c:extLst>
          </c:dPt>
          <c:dPt>
            <c:idx val="1"/>
            <c:marker>
              <c:symbol val="none"/>
            </c:marker>
            <c:bubble3D val="0"/>
            <c:extLst>
              <c:ext xmlns:c16="http://schemas.microsoft.com/office/drawing/2014/chart" uri="{C3380CC4-5D6E-409C-BE32-E72D297353CC}">
                <c16:uniqueId val="{00000020-0A6C-450F-B0F6-A70C5E2483FC}"/>
              </c:ext>
            </c:extLst>
          </c:dPt>
          <c:dPt>
            <c:idx val="2"/>
            <c:marker>
              <c:symbol val="none"/>
            </c:marker>
            <c:bubble3D val="0"/>
            <c:extLst>
              <c:ext xmlns:c16="http://schemas.microsoft.com/office/drawing/2014/chart" uri="{C3380CC4-5D6E-409C-BE32-E72D297353CC}">
                <c16:uniqueId val="{00000021-0A6C-450F-B0F6-A70C5E2483FC}"/>
              </c:ext>
            </c:extLst>
          </c:dPt>
          <c:dPt>
            <c:idx val="3"/>
            <c:marker>
              <c:symbol val="none"/>
            </c:marker>
            <c:bubble3D val="0"/>
            <c:extLst>
              <c:ext xmlns:c16="http://schemas.microsoft.com/office/drawing/2014/chart" uri="{C3380CC4-5D6E-409C-BE32-E72D297353CC}">
                <c16:uniqueId val="{0000000F-4D4C-44EB-9950-4B9ACCC7825C}"/>
              </c:ext>
            </c:extLst>
          </c:dPt>
          <c:dPt>
            <c:idx val="4"/>
            <c:marker>
              <c:symbol val="none"/>
            </c:marker>
            <c:bubble3D val="0"/>
            <c:extLst>
              <c:ext xmlns:c16="http://schemas.microsoft.com/office/drawing/2014/chart" uri="{C3380CC4-5D6E-409C-BE32-E72D297353CC}">
                <c16:uniqueId val="{0000000E-4D4C-44EB-9950-4B9ACCC7825C}"/>
              </c:ext>
            </c:extLst>
          </c:dPt>
          <c:dPt>
            <c:idx val="5"/>
            <c:marker>
              <c:symbol val="none"/>
            </c:marker>
            <c:bubble3D val="0"/>
            <c:extLst>
              <c:ext xmlns:c16="http://schemas.microsoft.com/office/drawing/2014/chart" uri="{C3380CC4-5D6E-409C-BE32-E72D297353CC}">
                <c16:uniqueId val="{0000000D-4D4C-44EB-9950-4B9ACCC7825C}"/>
              </c:ext>
            </c:extLst>
          </c:dPt>
          <c:dPt>
            <c:idx val="6"/>
            <c:marker>
              <c:symbol val="none"/>
            </c:marker>
            <c:bubble3D val="0"/>
            <c:extLst>
              <c:ext xmlns:c16="http://schemas.microsoft.com/office/drawing/2014/chart" uri="{C3380CC4-5D6E-409C-BE32-E72D297353CC}">
                <c16:uniqueId val="{0000000C-4D4C-44EB-9950-4B9ACCC7825C}"/>
              </c:ext>
            </c:extLst>
          </c:dPt>
          <c:dPt>
            <c:idx val="7"/>
            <c:marker>
              <c:symbol val="none"/>
            </c:marker>
            <c:bubble3D val="0"/>
            <c:extLst>
              <c:ext xmlns:c16="http://schemas.microsoft.com/office/drawing/2014/chart" uri="{C3380CC4-5D6E-409C-BE32-E72D297353CC}">
                <c16:uniqueId val="{0000001C-075B-42D8-9ED3-77073C72430E}"/>
              </c:ext>
            </c:extLst>
          </c:dPt>
          <c:dPt>
            <c:idx val="8"/>
            <c:marker>
              <c:symbol val="none"/>
            </c:marker>
            <c:bubble3D val="0"/>
            <c:extLst>
              <c:ext xmlns:c16="http://schemas.microsoft.com/office/drawing/2014/chart" uri="{C3380CC4-5D6E-409C-BE32-E72D297353CC}">
                <c16:uniqueId val="{0000001F-5D3C-4489-B47A-ECA4336326E9}"/>
              </c:ext>
            </c:extLst>
          </c:dPt>
          <c:dPt>
            <c:idx val="9"/>
            <c:marker>
              <c:symbol val="none"/>
            </c:marker>
            <c:bubble3D val="0"/>
            <c:extLst>
              <c:ext xmlns:c16="http://schemas.microsoft.com/office/drawing/2014/chart" uri="{C3380CC4-5D6E-409C-BE32-E72D297353CC}">
                <c16:uniqueId val="{00000021-336D-44EB-AFDA-C74D61021C52}"/>
              </c:ext>
            </c:extLst>
          </c:dPt>
          <c:dPt>
            <c:idx val="10"/>
            <c:marker>
              <c:symbol val="none"/>
            </c:marker>
            <c:bubble3D val="0"/>
            <c:extLst>
              <c:ext xmlns:c16="http://schemas.microsoft.com/office/drawing/2014/chart" uri="{C3380CC4-5D6E-409C-BE32-E72D297353CC}">
                <c16:uniqueId val="{00000022-C35E-46E1-844E-4DD3FFCAB77A}"/>
              </c:ext>
            </c:extLst>
          </c:dPt>
          <c:dPt>
            <c:idx val="11"/>
            <c:marker>
              <c:symbol val="none"/>
            </c:marker>
            <c:bubble3D val="0"/>
            <c:extLst>
              <c:ext xmlns:c16="http://schemas.microsoft.com/office/drawing/2014/chart" uri="{C3380CC4-5D6E-409C-BE32-E72D297353CC}">
                <c16:uniqueId val="{00000026-C35E-46E1-844E-4DD3FFCAB77A}"/>
              </c:ext>
            </c:extLst>
          </c:dPt>
          <c:dLbls>
            <c:dLbl>
              <c:idx val="0"/>
              <c:delete val="1"/>
              <c:extLst>
                <c:ext xmlns:c15="http://schemas.microsoft.com/office/drawing/2012/chart" uri="{CE6537A1-D6FC-4f65-9D91-7224C49458BB}"/>
                <c:ext xmlns:c16="http://schemas.microsoft.com/office/drawing/2014/chart" uri="{C3380CC4-5D6E-409C-BE32-E72D297353CC}">
                  <c16:uniqueId val="{0000001F-0A6C-450F-B0F6-A70C5E2483FC}"/>
                </c:ext>
              </c:extLst>
            </c:dLbl>
            <c:dLbl>
              <c:idx val="1"/>
              <c:delete val="1"/>
              <c:extLst>
                <c:ext xmlns:c15="http://schemas.microsoft.com/office/drawing/2012/chart" uri="{CE6537A1-D6FC-4f65-9D91-7224C49458BB}"/>
                <c:ext xmlns:c16="http://schemas.microsoft.com/office/drawing/2014/chart" uri="{C3380CC4-5D6E-409C-BE32-E72D297353CC}">
                  <c16:uniqueId val="{00000020-0A6C-450F-B0F6-A70C5E2483FC}"/>
                </c:ext>
              </c:extLst>
            </c:dLbl>
            <c:dLbl>
              <c:idx val="2"/>
              <c:delete val="1"/>
              <c:extLst>
                <c:ext xmlns:c15="http://schemas.microsoft.com/office/drawing/2012/chart" uri="{CE6537A1-D6FC-4f65-9D91-7224C49458BB}"/>
                <c:ext xmlns:c16="http://schemas.microsoft.com/office/drawing/2014/chart" uri="{C3380CC4-5D6E-409C-BE32-E72D297353CC}">
                  <c16:uniqueId val="{00000021-0A6C-450F-B0F6-A70C5E2483FC}"/>
                </c:ext>
              </c:extLst>
            </c:dLbl>
            <c:dLbl>
              <c:idx val="3"/>
              <c:delete val="1"/>
              <c:extLst>
                <c:ext xmlns:c15="http://schemas.microsoft.com/office/drawing/2012/chart" uri="{CE6537A1-D6FC-4f65-9D91-7224C49458BB}"/>
                <c:ext xmlns:c16="http://schemas.microsoft.com/office/drawing/2014/chart" uri="{C3380CC4-5D6E-409C-BE32-E72D297353CC}">
                  <c16:uniqueId val="{0000000F-4D4C-44EB-9950-4B9ACCC7825C}"/>
                </c:ext>
              </c:extLst>
            </c:dLbl>
            <c:dLbl>
              <c:idx val="4"/>
              <c:delete val="1"/>
              <c:extLst>
                <c:ext xmlns:c15="http://schemas.microsoft.com/office/drawing/2012/chart" uri="{CE6537A1-D6FC-4f65-9D91-7224C49458BB}"/>
                <c:ext xmlns:c16="http://schemas.microsoft.com/office/drawing/2014/chart" uri="{C3380CC4-5D6E-409C-BE32-E72D297353CC}">
                  <c16:uniqueId val="{0000000E-4D4C-44EB-9950-4B9ACCC7825C}"/>
                </c:ext>
              </c:extLst>
            </c:dLbl>
            <c:dLbl>
              <c:idx val="5"/>
              <c:delete val="1"/>
              <c:extLst>
                <c:ext xmlns:c15="http://schemas.microsoft.com/office/drawing/2012/chart" uri="{CE6537A1-D6FC-4f65-9D91-7224C49458BB}"/>
                <c:ext xmlns:c16="http://schemas.microsoft.com/office/drawing/2014/chart" uri="{C3380CC4-5D6E-409C-BE32-E72D297353CC}">
                  <c16:uniqueId val="{0000000D-4D4C-44EB-9950-4B9ACCC7825C}"/>
                </c:ext>
              </c:extLst>
            </c:dLbl>
            <c:dLbl>
              <c:idx val="6"/>
              <c:delete val="1"/>
              <c:extLst>
                <c:ext xmlns:c15="http://schemas.microsoft.com/office/drawing/2012/chart" uri="{CE6537A1-D6FC-4f65-9D91-7224C49458BB}"/>
                <c:ext xmlns:c16="http://schemas.microsoft.com/office/drawing/2014/chart" uri="{C3380CC4-5D6E-409C-BE32-E72D297353CC}">
                  <c16:uniqueId val="{0000000C-4D4C-44EB-9950-4B9ACCC7825C}"/>
                </c:ext>
              </c:extLst>
            </c:dLbl>
            <c:dLbl>
              <c:idx val="7"/>
              <c:delete val="1"/>
              <c:extLst>
                <c:ext xmlns:c15="http://schemas.microsoft.com/office/drawing/2012/chart" uri="{CE6537A1-D6FC-4f65-9D91-7224C49458BB}"/>
                <c:ext xmlns:c16="http://schemas.microsoft.com/office/drawing/2014/chart" uri="{C3380CC4-5D6E-409C-BE32-E72D297353CC}">
                  <c16:uniqueId val="{0000001C-075B-42D8-9ED3-77073C72430E}"/>
                </c:ext>
              </c:extLst>
            </c:dLbl>
            <c:dLbl>
              <c:idx val="8"/>
              <c:delete val="1"/>
              <c:extLst>
                <c:ext xmlns:c15="http://schemas.microsoft.com/office/drawing/2012/chart" uri="{CE6537A1-D6FC-4f65-9D91-7224C49458BB}"/>
                <c:ext xmlns:c16="http://schemas.microsoft.com/office/drawing/2014/chart" uri="{C3380CC4-5D6E-409C-BE32-E72D297353CC}">
                  <c16:uniqueId val="{0000001F-5D3C-4489-B47A-ECA4336326E9}"/>
                </c:ext>
              </c:extLst>
            </c:dLbl>
            <c:dLbl>
              <c:idx val="9"/>
              <c:delete val="1"/>
              <c:extLst>
                <c:ext xmlns:c15="http://schemas.microsoft.com/office/drawing/2012/chart" uri="{CE6537A1-D6FC-4f65-9D91-7224C49458BB}"/>
                <c:ext xmlns:c16="http://schemas.microsoft.com/office/drawing/2014/chart" uri="{C3380CC4-5D6E-409C-BE32-E72D297353CC}">
                  <c16:uniqueId val="{00000021-336D-44EB-AFDA-C74D61021C52}"/>
                </c:ext>
              </c:extLst>
            </c:dLbl>
            <c:dLbl>
              <c:idx val="10"/>
              <c:delete val="1"/>
              <c:extLst>
                <c:ext xmlns:c15="http://schemas.microsoft.com/office/drawing/2012/chart" uri="{CE6537A1-D6FC-4f65-9D91-7224C49458BB}"/>
                <c:ext xmlns:c16="http://schemas.microsoft.com/office/drawing/2014/chart" uri="{C3380CC4-5D6E-409C-BE32-E72D297353CC}">
                  <c16:uniqueId val="{00000022-C35E-46E1-844E-4DD3FFCAB77A}"/>
                </c:ext>
              </c:extLst>
            </c:dLbl>
            <c:dLbl>
              <c:idx val="11"/>
              <c:delete val="1"/>
              <c:extLst>
                <c:ext xmlns:c15="http://schemas.microsoft.com/office/drawing/2012/chart" uri="{CE6537A1-D6FC-4f65-9D91-7224C49458BB}"/>
                <c:ext xmlns:c16="http://schemas.microsoft.com/office/drawing/2014/chart" uri="{C3380CC4-5D6E-409C-BE32-E72D297353CC}">
                  <c16:uniqueId val="{00000026-C35E-46E1-844E-4DD3FFCAB77A}"/>
                </c:ext>
              </c:extLst>
            </c:dLbl>
            <c:dLbl>
              <c:idx val="12"/>
              <c:spPr>
                <a:solidFill>
                  <a:srgbClr val="FFFFFF">
                    <a:alpha val="75000"/>
                  </a:srgbClr>
                </a:solidFill>
                <a:ln>
                  <a:noFill/>
                </a:ln>
                <a:effectLst/>
              </c:spPr>
              <c:txPr>
                <a:bodyPr wrap="square" lIns="38100" tIns="19050" rIns="38100" bIns="19050" anchor="ctr" anchorCtr="0">
                  <a:spAutoFit/>
                </a:bodyPr>
                <a:lstStyle/>
                <a:p>
                  <a:pPr algn="ctr">
                    <a:defRPr lang="en-US" sz="1400" b="0" i="0" u="none" strike="noStrike" kern="1200" baseline="0">
                      <a:solidFill>
                        <a:schemeClr val="tx1">
                          <a:lumMod val="50000"/>
                        </a:schemeClr>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3-C35E-46E1-844E-4DD3FFCAB77A}"/>
                </c:ext>
              </c:extLst>
            </c:dLbl>
            <c:dLbl>
              <c:idx val="13"/>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A-59BE-4A54-B6C3-A6A83A083B67}"/>
                </c:ext>
              </c:extLst>
            </c:dLbl>
            <c:dLbl>
              <c:idx val="14"/>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8-59BE-4A54-B6C3-A6A83A083B67}"/>
                </c:ext>
              </c:extLst>
            </c:dLbl>
            <c:dLbl>
              <c:idx val="15"/>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9-59BE-4A54-B6C3-A6A83A083B67}"/>
                </c:ext>
              </c:extLst>
            </c:dLbl>
            <c:spPr>
              <a:no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Sheet1!$A$2:$A$17</c:f>
              <c:strCache>
                <c:ptCount val="16"/>
                <c:pt idx="0">
                  <c:v>4</c:v>
                </c:pt>
                <c:pt idx="1">
                  <c:v>2023-1</c:v>
                </c:pt>
                <c:pt idx="2">
                  <c:v>2</c:v>
                </c:pt>
                <c:pt idx="3">
                  <c:v>3</c:v>
                </c:pt>
                <c:pt idx="4">
                  <c:v>4</c:v>
                </c:pt>
                <c:pt idx="5">
                  <c:v>2024-1</c:v>
                </c:pt>
                <c:pt idx="6">
                  <c:v>2</c:v>
                </c:pt>
                <c:pt idx="7">
                  <c:v>3</c:v>
                </c:pt>
                <c:pt idx="8">
                  <c:v>4</c:v>
                </c:pt>
                <c:pt idx="9">
                  <c:v>2025-1</c:v>
                </c:pt>
                <c:pt idx="10">
                  <c:v>2</c:v>
                </c:pt>
                <c:pt idx="11">
                  <c:v>3</c:v>
                </c:pt>
                <c:pt idx="12">
                  <c:v>4
(p)</c:v>
                </c:pt>
                <c:pt idx="13">
                  <c:v>2026-1 (p)</c:v>
                </c:pt>
                <c:pt idx="14">
                  <c:v>2
(p)</c:v>
                </c:pt>
                <c:pt idx="15">
                  <c:v>3
(p)</c:v>
                </c:pt>
              </c:strCache>
            </c:strRef>
          </c:cat>
          <c:val>
            <c:numRef>
              <c:f>Sheet1!$D$2:$D$17</c:f>
              <c:numCache>
                <c:formatCode>0.0%</c:formatCode>
                <c:ptCount val="16"/>
                <c:pt idx="0">
                  <c:v>0.2656</c:v>
                </c:pt>
                <c:pt idx="1">
                  <c:v>0.20019999999999999</c:v>
                </c:pt>
                <c:pt idx="2">
                  <c:v>0.11890000000000001</c:v>
                </c:pt>
                <c:pt idx="3">
                  <c:v>4.4299999999999999E-2</c:v>
                </c:pt>
                <c:pt idx="4">
                  <c:v>-0.01</c:v>
                </c:pt>
                <c:pt idx="5">
                  <c:v>-4.4000000000000003E-3</c:v>
                </c:pt>
                <c:pt idx="6">
                  <c:v>-2.3400000000000001E-2</c:v>
                </c:pt>
                <c:pt idx="7">
                  <c:v>-2.63E-2</c:v>
                </c:pt>
                <c:pt idx="8">
                  <c:v>-1.8200000000000001E-2</c:v>
                </c:pt>
                <c:pt idx="9">
                  <c:v>2.0000000000000001E-4</c:v>
                </c:pt>
                <c:pt idx="10">
                  <c:v>1.47E-2</c:v>
                </c:pt>
                <c:pt idx="11">
                  <c:v>1.7899999999999999E-2</c:v>
                </c:pt>
                <c:pt idx="12">
                  <c:v>1.9400000000000001E-2</c:v>
                </c:pt>
                <c:pt idx="13">
                  <c:v>2.3800000000000002E-2</c:v>
                </c:pt>
                <c:pt idx="14">
                  <c:v>2.0899999999999998E-2</c:v>
                </c:pt>
                <c:pt idx="15">
                  <c:v>1.9400000000000001E-2</c:v>
                </c:pt>
              </c:numCache>
            </c:numRef>
          </c:val>
          <c:smooth val="1"/>
          <c:extLst>
            <c:ext xmlns:c16="http://schemas.microsoft.com/office/drawing/2014/chart" uri="{C3380CC4-5D6E-409C-BE32-E72D297353CC}">
              <c16:uniqueId val="{00000000-780F-4FE3-AFF6-52DB6F4D6D9C}"/>
            </c:ext>
          </c:extLst>
        </c:ser>
        <c:dLbls>
          <c:showLegendKey val="0"/>
          <c:showVal val="0"/>
          <c:showCatName val="0"/>
          <c:showSerName val="0"/>
          <c:showPercent val="0"/>
          <c:showBubbleSize val="0"/>
        </c:dLbls>
        <c:marker val="1"/>
        <c:smooth val="0"/>
        <c:axId val="-2059034896"/>
        <c:axId val="-2058996624"/>
      </c:lineChart>
      <c:catAx>
        <c:axId val="-2059001504"/>
        <c:scaling>
          <c:orientation val="minMax"/>
        </c:scaling>
        <c:delete val="0"/>
        <c:axPos val="b"/>
        <c:numFmt formatCode="General" sourceLinked="0"/>
        <c:majorTickMark val="out"/>
        <c:minorTickMark val="none"/>
        <c:tickLblPos val="low"/>
        <c:spPr>
          <a:ln>
            <a:solidFill>
              <a:schemeClr val="bg1">
                <a:lumMod val="65000"/>
              </a:schemeClr>
            </a:solidFill>
          </a:ln>
        </c:spPr>
        <c:txPr>
          <a:bodyPr/>
          <a:lstStyle/>
          <a:p>
            <a:pPr>
              <a:defRPr sz="1400" b="0" baseline="0">
                <a:solidFill>
                  <a:schemeClr val="tx1">
                    <a:lumMod val="50000"/>
                  </a:schemeClr>
                </a:solidFill>
              </a:defRPr>
            </a:pPr>
            <a:endParaRPr lang="en-US"/>
          </a:p>
        </c:txPr>
        <c:crossAx val="-2058999456"/>
        <c:crosses val="autoZero"/>
        <c:auto val="0"/>
        <c:lblAlgn val="ctr"/>
        <c:lblOffset val="100"/>
        <c:noMultiLvlLbl val="0"/>
      </c:catAx>
      <c:valAx>
        <c:axId val="-2058999456"/>
        <c:scaling>
          <c:orientation val="minMax"/>
          <c:max val="600"/>
          <c:min val="300"/>
        </c:scaling>
        <c:delete val="0"/>
        <c:axPos val="l"/>
        <c:numFmt formatCode="&quot;$&quot;#,##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01504"/>
        <c:crosses val="autoZero"/>
        <c:crossBetween val="between"/>
        <c:majorUnit val="50"/>
        <c:minorUnit val="50"/>
      </c:valAx>
      <c:valAx>
        <c:axId val="-2058996624"/>
        <c:scaling>
          <c:orientation val="minMax"/>
          <c:max val="0.30000000000000004"/>
          <c:min val="-5.000000000000001E-2"/>
        </c:scaling>
        <c:delete val="0"/>
        <c:axPos val="r"/>
        <c:numFmt formatCode="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34896"/>
        <c:crosses val="max"/>
        <c:crossBetween val="between"/>
      </c:valAx>
      <c:catAx>
        <c:axId val="-2059034896"/>
        <c:scaling>
          <c:orientation val="minMax"/>
        </c:scaling>
        <c:delete val="1"/>
        <c:axPos val="b"/>
        <c:numFmt formatCode="General" sourceLinked="1"/>
        <c:majorTickMark val="out"/>
        <c:minorTickMark val="none"/>
        <c:tickLblPos val="nextTo"/>
        <c:crossAx val="-2058996624"/>
        <c:crosses val="autoZero"/>
        <c:auto val="1"/>
        <c:lblAlgn val="ctr"/>
        <c:lblOffset val="100"/>
        <c:noMultiLvlLbl val="0"/>
      </c:catAx>
    </c:plotArea>
    <c:legend>
      <c:legendPos val="b"/>
      <c:legendEntry>
        <c:idx val="0"/>
        <c:delete val="1"/>
      </c:legendEntry>
      <c:layout>
        <c:manualLayout>
          <c:xMode val="edge"/>
          <c:yMode val="edge"/>
          <c:x val="2.1221412654189573E-2"/>
          <c:y val="0.94174611055758717"/>
          <c:w val="0.43621018413049728"/>
          <c:h val="5.5445141862520635E-2"/>
        </c:manualLayout>
      </c:layout>
      <c:overlay val="0"/>
      <c:txPr>
        <a:bodyPr/>
        <a:lstStyle/>
        <a:p>
          <a:pPr>
            <a:defRPr sz="1400">
              <a:solidFill>
                <a:schemeClr val="tx1">
                  <a:lumMod val="50000"/>
                </a:schemeClr>
              </a:solidFill>
            </a:defRPr>
          </a:pPr>
          <a:endParaRPr lang="en-US"/>
        </a:p>
      </c:txPr>
    </c:legend>
    <c:plotVisOnly val="1"/>
    <c:dispBlanksAs val="gap"/>
    <c:showDLblsOverMax val="0"/>
  </c:chart>
  <c:txPr>
    <a:bodyPr/>
    <a:lstStyle/>
    <a:p>
      <a:pPr>
        <a:defRPr sz="1800"/>
      </a:pPr>
      <a:endParaRPr lang="en-US"/>
    </a:p>
  </c:txPr>
  <c:externalData r:id="rId2">
    <c:autoUpdate val="0"/>
  </c:externalData>
  <c:userShapes r:id="rId3"/>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600">
                <a:solidFill>
                  <a:schemeClr val="tx1">
                    <a:lumMod val="50000"/>
                  </a:schemeClr>
                </a:solidFill>
              </a:defRPr>
            </a:pPr>
            <a:r>
              <a:rPr lang="en-US" sz="1600" b="1" i="0" baseline="0">
                <a:effectLst/>
              </a:rPr>
              <a:t>Homeowner Improvements &amp; Repairs</a:t>
            </a:r>
            <a:endParaRPr lang="en-US" sz="1600" b="1">
              <a:effectLst/>
            </a:endParaRPr>
          </a:p>
          <a:p>
            <a:pPr algn="l">
              <a:defRPr sz="1600">
                <a:solidFill>
                  <a:schemeClr val="tx1">
                    <a:lumMod val="50000"/>
                  </a:schemeClr>
                </a:solidFill>
              </a:defRPr>
            </a:pPr>
            <a:r>
              <a:rPr lang="en-US" sz="1600" b="1" i="0" baseline="0">
                <a:effectLst/>
              </a:rPr>
              <a:t>Four-Quarter Moving Totals (Billions)</a:t>
            </a:r>
            <a:endParaRPr lang="en-US" sz="1600" b="1">
              <a:effectLst/>
            </a:endParaRPr>
          </a:p>
        </c:rich>
      </c:tx>
      <c:layout>
        <c:manualLayout>
          <c:xMode val="edge"/>
          <c:yMode val="edge"/>
          <c:x val="8.7286371663053495E-4"/>
          <c:y val="8.2506397672239776E-3"/>
        </c:manualLayout>
      </c:layout>
      <c:overlay val="0"/>
    </c:title>
    <c:autoTitleDeleted val="0"/>
    <c:plotArea>
      <c:layout>
        <c:manualLayout>
          <c:layoutTarget val="inner"/>
          <c:xMode val="edge"/>
          <c:yMode val="edge"/>
          <c:x val="5.6101378763284568E-2"/>
          <c:y val="0.1556965266074147"/>
          <c:w val="0.89693179239226994"/>
          <c:h val="0.72514641335387908"/>
        </c:manualLayout>
      </c:layout>
      <c:barChart>
        <c:barDir val="col"/>
        <c:grouping val="clustered"/>
        <c:varyColors val="0"/>
        <c:ser>
          <c:idx val="0"/>
          <c:order val="0"/>
          <c:tx>
            <c:strRef>
              <c:f>Sheet1!$B$1</c:f>
              <c:strCache>
                <c:ptCount val="1"/>
                <c:pt idx="0">
                  <c:v>JCHS1</c:v>
                </c:pt>
              </c:strCache>
            </c:strRef>
          </c:tx>
          <c:spPr>
            <a:solidFill>
              <a:schemeClr val="accent3"/>
            </a:solidFill>
          </c:spPr>
          <c:invertIfNegative val="0"/>
          <c:dPt>
            <c:idx val="7"/>
            <c:invertIfNegative val="0"/>
            <c:bubble3D val="0"/>
            <c:spPr>
              <a:solidFill>
                <a:srgbClr val="508DA6"/>
              </a:solidFill>
            </c:spPr>
            <c:extLst>
              <c:ext xmlns:c16="http://schemas.microsoft.com/office/drawing/2014/chart" uri="{C3380CC4-5D6E-409C-BE32-E72D297353CC}">
                <c16:uniqueId val="{00000007-4396-4640-A0FD-6851015F7692}"/>
              </c:ext>
            </c:extLst>
          </c:dPt>
          <c:dPt>
            <c:idx val="8"/>
            <c:invertIfNegative val="0"/>
            <c:bubble3D val="0"/>
            <c:spPr>
              <a:solidFill>
                <a:srgbClr val="508DA6"/>
              </a:solidFill>
            </c:spPr>
            <c:extLst>
              <c:ext xmlns:c16="http://schemas.microsoft.com/office/drawing/2014/chart" uri="{C3380CC4-5D6E-409C-BE32-E72D297353CC}">
                <c16:uniqueId val="{00000009-4396-4640-A0FD-6851015F7692}"/>
              </c:ext>
            </c:extLst>
          </c:dPt>
          <c:dPt>
            <c:idx val="9"/>
            <c:invertIfNegative val="0"/>
            <c:bubble3D val="0"/>
            <c:spPr>
              <a:solidFill>
                <a:srgbClr val="508DA6"/>
              </a:solidFill>
            </c:spPr>
            <c:extLst>
              <c:ext xmlns:c16="http://schemas.microsoft.com/office/drawing/2014/chart" uri="{C3380CC4-5D6E-409C-BE32-E72D297353CC}">
                <c16:uniqueId val="{00000006-4D4C-44EB-9950-4B9ACCC7825C}"/>
              </c:ext>
            </c:extLst>
          </c:dPt>
          <c:dPt>
            <c:idx val="10"/>
            <c:invertIfNegative val="0"/>
            <c:bubble3D val="0"/>
            <c:spPr>
              <a:solidFill>
                <a:srgbClr val="508DA6"/>
              </a:solidFill>
            </c:spPr>
            <c:extLst>
              <c:ext xmlns:c16="http://schemas.microsoft.com/office/drawing/2014/chart" uri="{C3380CC4-5D6E-409C-BE32-E72D297353CC}">
                <c16:uniqueId val="{00000007-4D4C-44EB-9950-4B9ACCC7825C}"/>
              </c:ext>
            </c:extLst>
          </c:dPt>
          <c:dPt>
            <c:idx val="11"/>
            <c:invertIfNegative val="0"/>
            <c:bubble3D val="0"/>
            <c:spPr>
              <a:solidFill>
                <a:srgbClr val="508DA6"/>
              </a:solidFill>
            </c:spPr>
            <c:extLst>
              <c:ext xmlns:c16="http://schemas.microsoft.com/office/drawing/2014/chart" uri="{C3380CC4-5D6E-409C-BE32-E72D297353CC}">
                <c16:uniqueId val="{0000000D-075B-42D8-9ED3-77073C72430E}"/>
              </c:ext>
            </c:extLst>
          </c:dPt>
          <c:dPt>
            <c:idx val="12"/>
            <c:invertIfNegative val="0"/>
            <c:bubble3D val="0"/>
            <c:spPr>
              <a:solidFill>
                <a:srgbClr val="508DA6">
                  <a:lumMod val="60000"/>
                  <a:lumOff val="40000"/>
                </a:srgbClr>
              </a:solidFill>
            </c:spPr>
            <c:extLst>
              <c:ext xmlns:c16="http://schemas.microsoft.com/office/drawing/2014/chart" uri="{C3380CC4-5D6E-409C-BE32-E72D297353CC}">
                <c16:uniqueId val="{0000001E-5D3C-4489-B47A-ECA4336326E9}"/>
              </c:ext>
            </c:extLst>
          </c:dPt>
          <c:dPt>
            <c:idx val="13"/>
            <c:invertIfNegative val="0"/>
            <c:bubble3D val="0"/>
            <c:spPr>
              <a:solidFill>
                <a:srgbClr val="508DA6">
                  <a:lumMod val="60000"/>
                  <a:lumOff val="40000"/>
                </a:srgbClr>
              </a:solidFill>
            </c:spPr>
            <c:extLst>
              <c:ext xmlns:c16="http://schemas.microsoft.com/office/drawing/2014/chart" uri="{C3380CC4-5D6E-409C-BE32-E72D297353CC}">
                <c16:uniqueId val="{0000000F-336D-44EB-AFDA-C74D61021C52}"/>
              </c:ext>
            </c:extLst>
          </c:dPt>
          <c:dPt>
            <c:idx val="14"/>
            <c:invertIfNegative val="0"/>
            <c:bubble3D val="0"/>
            <c:spPr>
              <a:solidFill>
                <a:srgbClr val="508DA6">
                  <a:lumMod val="60000"/>
                  <a:lumOff val="40000"/>
                </a:srgbClr>
              </a:solidFill>
            </c:spPr>
            <c:extLst>
              <c:ext xmlns:c16="http://schemas.microsoft.com/office/drawing/2014/chart" uri="{C3380CC4-5D6E-409C-BE32-E72D297353CC}">
                <c16:uniqueId val="{0000000F-C35E-46E1-844E-4DD3FFCAB77A}"/>
              </c:ext>
            </c:extLst>
          </c:dPt>
          <c:dPt>
            <c:idx val="15"/>
            <c:invertIfNegative val="0"/>
            <c:bubble3D val="0"/>
            <c:spPr>
              <a:solidFill>
                <a:srgbClr val="508DA6">
                  <a:lumMod val="60000"/>
                  <a:lumOff val="40000"/>
                </a:srgbClr>
              </a:solidFill>
            </c:spPr>
            <c:extLst>
              <c:ext xmlns:c16="http://schemas.microsoft.com/office/drawing/2014/chart" uri="{C3380CC4-5D6E-409C-BE32-E72D297353CC}">
                <c16:uniqueId val="{00000025-C35E-46E1-844E-4DD3FFCAB77A}"/>
              </c:ext>
            </c:extLst>
          </c:dPt>
          <c:dLbls>
            <c:numFmt formatCode="#,##0" sourceLinked="0"/>
            <c:spPr>
              <a:noFill/>
              <a:ln>
                <a:noFill/>
              </a:ln>
              <a:effectLst/>
            </c:spPr>
            <c:txPr>
              <a:bodyPr/>
              <a:lstStyle/>
              <a:p>
                <a:pPr>
                  <a:defRPr sz="1400" b="0">
                    <a:solidFill>
                      <a:schemeClr val="tx1">
                        <a:lumMod val="50000"/>
                      </a:schemeClr>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Sheet1!$A$3:$A$18</c:f>
              <c:strCache>
                <c:ptCount val="16"/>
                <c:pt idx="0">
                  <c:v>2023-1</c:v>
                </c:pt>
                <c:pt idx="1">
                  <c:v>2</c:v>
                </c:pt>
                <c:pt idx="2">
                  <c:v>3</c:v>
                </c:pt>
                <c:pt idx="3">
                  <c:v>4</c:v>
                </c:pt>
                <c:pt idx="4">
                  <c:v>2024-1</c:v>
                </c:pt>
                <c:pt idx="5">
                  <c:v>2</c:v>
                </c:pt>
                <c:pt idx="6">
                  <c:v>3</c:v>
                </c:pt>
                <c:pt idx="7">
                  <c:v>4</c:v>
                </c:pt>
                <c:pt idx="8">
                  <c:v>2025-1</c:v>
                </c:pt>
                <c:pt idx="9">
                  <c:v>2</c:v>
                </c:pt>
                <c:pt idx="10">
                  <c:v>3</c:v>
                </c:pt>
                <c:pt idx="11">
                  <c:v>4</c:v>
                </c:pt>
                <c:pt idx="12">
                  <c:v>2026-1 (p)</c:v>
                </c:pt>
                <c:pt idx="13">
                  <c:v>2
(p)</c:v>
                </c:pt>
                <c:pt idx="14">
                  <c:v>3
(p)</c:v>
                </c:pt>
                <c:pt idx="15">
                  <c:v>4
(p)</c:v>
                </c:pt>
              </c:strCache>
            </c:strRef>
          </c:cat>
          <c:val>
            <c:numRef>
              <c:f>Sheet1!$B$3:$B$18</c:f>
              <c:numCache>
                <c:formatCode>"$"#,##0.0</c:formatCode>
                <c:ptCount val="16"/>
                <c:pt idx="0">
                  <c:v>514</c:v>
                </c:pt>
                <c:pt idx="1">
                  <c:v>512.6</c:v>
                </c:pt>
                <c:pt idx="2">
                  <c:v>511.2</c:v>
                </c:pt>
                <c:pt idx="3">
                  <c:v>510.1</c:v>
                </c:pt>
                <c:pt idx="4">
                  <c:v>512.20000000000005</c:v>
                </c:pt>
                <c:pt idx="5">
                  <c:v>501</c:v>
                </c:pt>
                <c:pt idx="6">
                  <c:v>498</c:v>
                </c:pt>
                <c:pt idx="7">
                  <c:v>500.1</c:v>
                </c:pt>
                <c:pt idx="8">
                  <c:v>511.8</c:v>
                </c:pt>
                <c:pt idx="9">
                  <c:v>507.9</c:v>
                </c:pt>
                <c:pt idx="10">
                  <c:v>506.6</c:v>
                </c:pt>
                <c:pt idx="11">
                  <c:v>509.4</c:v>
                </c:pt>
                <c:pt idx="12">
                  <c:v>520.1</c:v>
                </c:pt>
                <c:pt idx="13">
                  <c:v>518.29999999999995</c:v>
                </c:pt>
                <c:pt idx="14">
                  <c:v>516.6</c:v>
                </c:pt>
                <c:pt idx="15">
                  <c:v>517.6</c:v>
                </c:pt>
              </c:numCache>
            </c:numRef>
          </c:val>
          <c:extLst>
            <c:ext xmlns:c16="http://schemas.microsoft.com/office/drawing/2014/chart" uri="{C3380CC4-5D6E-409C-BE32-E72D297353CC}">
              <c16:uniqueId val="{00000000-A13C-4E5E-B5F3-031966C02762}"/>
            </c:ext>
          </c:extLst>
        </c:ser>
        <c:dLbls>
          <c:showLegendKey val="0"/>
          <c:showVal val="0"/>
          <c:showCatName val="0"/>
          <c:showSerName val="0"/>
          <c:showPercent val="0"/>
          <c:showBubbleSize val="0"/>
        </c:dLbls>
        <c:gapWidth val="75"/>
        <c:axId val="-2059001504"/>
        <c:axId val="-2058999456"/>
      </c:barChart>
      <c:lineChart>
        <c:grouping val="standard"/>
        <c:varyColors val="0"/>
        <c:ser>
          <c:idx val="1"/>
          <c:order val="1"/>
          <c:tx>
            <c:strRef>
              <c:f>Sheet1!$C$1</c:f>
              <c:strCache>
                <c:ptCount val="1"/>
                <c:pt idx="0">
                  <c:v>Historical Estimates</c:v>
                </c:pt>
              </c:strCache>
            </c:strRef>
          </c:tx>
          <c:spPr>
            <a:ln w="38100"/>
          </c:spPr>
          <c:marker>
            <c:symbol val="circle"/>
            <c:size val="9"/>
          </c:marker>
          <c:dPt>
            <c:idx val="7"/>
            <c:bubble3D val="0"/>
            <c:extLst>
              <c:ext xmlns:c16="http://schemas.microsoft.com/office/drawing/2014/chart" uri="{C3380CC4-5D6E-409C-BE32-E72D297353CC}">
                <c16:uniqueId val="{00000011-4396-4640-A0FD-6851015F7692}"/>
              </c:ext>
            </c:extLst>
          </c:dPt>
          <c:dPt>
            <c:idx val="8"/>
            <c:bubble3D val="0"/>
            <c:extLst>
              <c:ext xmlns:c16="http://schemas.microsoft.com/office/drawing/2014/chart" uri="{C3380CC4-5D6E-409C-BE32-E72D297353CC}">
                <c16:uniqueId val="{00000012-4396-4640-A0FD-6851015F7692}"/>
              </c:ext>
            </c:extLst>
          </c:dPt>
          <c:dPt>
            <c:idx val="9"/>
            <c:bubble3D val="0"/>
            <c:extLst>
              <c:ext xmlns:c16="http://schemas.microsoft.com/office/drawing/2014/chart" uri="{C3380CC4-5D6E-409C-BE32-E72D297353CC}">
                <c16:uniqueId val="{00000013-4D4C-44EB-9950-4B9ACCC7825C}"/>
              </c:ext>
            </c:extLst>
          </c:dPt>
          <c:dPt>
            <c:idx val="10"/>
            <c:bubble3D val="0"/>
            <c:extLst>
              <c:ext xmlns:c16="http://schemas.microsoft.com/office/drawing/2014/chart" uri="{C3380CC4-5D6E-409C-BE32-E72D297353CC}">
                <c16:uniqueId val="{00000014-4D4C-44EB-9950-4B9ACCC7825C}"/>
              </c:ext>
            </c:extLst>
          </c:dPt>
          <c:dPt>
            <c:idx val="11"/>
            <c:bubble3D val="0"/>
            <c:extLst>
              <c:ext xmlns:c16="http://schemas.microsoft.com/office/drawing/2014/chart" uri="{C3380CC4-5D6E-409C-BE32-E72D297353CC}">
                <c16:uniqueId val="{00000014-075B-42D8-9ED3-77073C72430E}"/>
              </c:ext>
            </c:extLst>
          </c:dPt>
          <c:dPt>
            <c:idx val="12"/>
            <c:marker>
              <c:symbol val="none"/>
            </c:marker>
            <c:bubble3D val="0"/>
            <c:extLst>
              <c:ext xmlns:c16="http://schemas.microsoft.com/office/drawing/2014/chart" uri="{C3380CC4-5D6E-409C-BE32-E72D297353CC}">
                <c16:uniqueId val="{00000020-5D3C-4489-B47A-ECA4336326E9}"/>
              </c:ext>
            </c:extLst>
          </c:dPt>
          <c:dPt>
            <c:idx val="13"/>
            <c:marker>
              <c:symbol val="none"/>
            </c:marker>
            <c:bubble3D val="0"/>
            <c:extLst>
              <c:ext xmlns:c16="http://schemas.microsoft.com/office/drawing/2014/chart" uri="{C3380CC4-5D6E-409C-BE32-E72D297353CC}">
                <c16:uniqueId val="{00000017-336D-44EB-AFDA-C74D61021C52}"/>
              </c:ext>
            </c:extLst>
          </c:dPt>
          <c:dPt>
            <c:idx val="14"/>
            <c:marker>
              <c:symbol val="none"/>
            </c:marker>
            <c:bubble3D val="0"/>
            <c:extLst>
              <c:ext xmlns:c16="http://schemas.microsoft.com/office/drawing/2014/chart" uri="{C3380CC4-5D6E-409C-BE32-E72D297353CC}">
                <c16:uniqueId val="{00000017-C35E-46E1-844E-4DD3FFCAB77A}"/>
              </c:ext>
            </c:extLst>
          </c:dPt>
          <c:dPt>
            <c:idx val="15"/>
            <c:marker>
              <c:symbol val="none"/>
            </c:marker>
            <c:bubble3D val="0"/>
            <c:extLst>
              <c:ext xmlns:c16="http://schemas.microsoft.com/office/drawing/2014/chart" uri="{C3380CC4-5D6E-409C-BE32-E72D297353CC}">
                <c16:uniqueId val="{00000027-C35E-46E1-844E-4DD3FFCAB77A}"/>
              </c:ext>
            </c:extLst>
          </c:dPt>
          <c:dLbls>
            <c:dLbl>
              <c:idx val="0"/>
              <c:layout>
                <c:manualLayout>
                  <c:x val="-3.3321416760868111E-2"/>
                  <c:y val="-3.512537343293805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9105-478E-9900-5E2D927DDB85}"/>
                </c:ext>
              </c:extLst>
            </c:dLbl>
            <c:dLbl>
              <c:idx val="1"/>
              <c:layout>
                <c:manualLayout>
                  <c:x val="-3.0027428289827757E-2"/>
                  <c:y val="5.369740996069836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9105-478E-9900-5E2D927DDB85}"/>
                </c:ext>
              </c:extLst>
            </c:dLbl>
            <c:dLbl>
              <c:idx val="4"/>
              <c:layout>
                <c:manualLayout>
                  <c:x val="-3.160586260782737E-2"/>
                  <c:y val="5.100581046392144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9105-478E-9900-5E2D927DDB85}"/>
                </c:ext>
              </c:extLst>
            </c:dLbl>
            <c:dLbl>
              <c:idx val="5"/>
              <c:layout>
                <c:manualLayout>
                  <c:x val="-3.5997847235881168E-2"/>
                  <c:y val="3.216461398648350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A-9105-478E-9900-5E2D927DDB85}"/>
                </c:ext>
              </c:extLst>
            </c:dLbl>
            <c:dLbl>
              <c:idx val="6"/>
              <c:layout>
                <c:manualLayout>
                  <c:x val="-3.1605862607827329E-2"/>
                  <c:y val="2.947301448970654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6848-4E78-9184-16BADA2EF126}"/>
                </c:ext>
              </c:extLst>
            </c:dLbl>
            <c:dLbl>
              <c:idx val="7"/>
              <c:layout>
                <c:manualLayout>
                  <c:x val="-3.1605862607827412E-2"/>
                  <c:y val="3.21646139864834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4396-4640-A0FD-6851015F7692}"/>
                </c:ext>
              </c:extLst>
            </c:dLbl>
            <c:dLbl>
              <c:idx val="8"/>
              <c:layout>
                <c:manualLayout>
                  <c:x val="-2.940987029380043E-2"/>
                  <c:y val="3.485621348326037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4396-4640-A0FD-6851015F7692}"/>
                </c:ext>
              </c:extLst>
            </c:dLbl>
            <c:dLbl>
              <c:idx val="10"/>
              <c:numFmt formatCode="0.0%" sourceLinked="0"/>
              <c:spPr>
                <a:solidFill>
                  <a:srgbClr val="FFFFFF">
                    <a:alpha val="50000"/>
                  </a:srgbClr>
                </a:solidFill>
                <a:ln>
                  <a:noFill/>
                </a:ln>
                <a:effectLst/>
              </c:spPr>
              <c:txPr>
                <a:bodyPr anchorCtr="0"/>
                <a:lstStyle/>
                <a:p>
                  <a:pPr algn="ctr" rtl="0">
                    <a:defRPr lang="en-US" sz="1400" b="0" i="0" u="none" strike="noStrike" kern="1200" baseline="0">
                      <a:solidFill>
                        <a:srgbClr val="5A5A5A">
                          <a:lumMod val="50000"/>
                        </a:srgbClr>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14-4D4C-44EB-9950-4B9ACCC7825C}"/>
                </c:ext>
              </c:extLst>
            </c:dLbl>
            <c:dLbl>
              <c:idx val="12"/>
              <c:delete val="1"/>
              <c:extLst>
                <c:ext xmlns:c15="http://schemas.microsoft.com/office/drawing/2012/chart" uri="{CE6537A1-D6FC-4f65-9D91-7224C49458BB}"/>
                <c:ext xmlns:c16="http://schemas.microsoft.com/office/drawing/2014/chart" uri="{C3380CC4-5D6E-409C-BE32-E72D297353CC}">
                  <c16:uniqueId val="{00000020-5D3C-4489-B47A-ECA4336326E9}"/>
                </c:ext>
              </c:extLst>
            </c:dLbl>
            <c:dLbl>
              <c:idx val="13"/>
              <c:delete val="1"/>
              <c:extLst>
                <c:ext xmlns:c15="http://schemas.microsoft.com/office/drawing/2012/chart" uri="{CE6537A1-D6FC-4f65-9D91-7224C49458BB}"/>
                <c:ext xmlns:c16="http://schemas.microsoft.com/office/drawing/2014/chart" uri="{C3380CC4-5D6E-409C-BE32-E72D297353CC}">
                  <c16:uniqueId val="{00000017-336D-44EB-AFDA-C74D61021C52}"/>
                </c:ext>
              </c:extLst>
            </c:dLbl>
            <c:dLbl>
              <c:idx val="14"/>
              <c:delete val="1"/>
              <c:extLst>
                <c:ext xmlns:c15="http://schemas.microsoft.com/office/drawing/2012/chart" uri="{CE6537A1-D6FC-4f65-9D91-7224C49458BB}"/>
                <c:ext xmlns:c16="http://schemas.microsoft.com/office/drawing/2014/chart" uri="{C3380CC4-5D6E-409C-BE32-E72D297353CC}">
                  <c16:uniqueId val="{00000017-C35E-46E1-844E-4DD3FFCAB77A}"/>
                </c:ext>
              </c:extLst>
            </c:dLbl>
            <c:dLbl>
              <c:idx val="15"/>
              <c:delete val="1"/>
              <c:extLst>
                <c:ext xmlns:c15="http://schemas.microsoft.com/office/drawing/2012/chart" uri="{CE6537A1-D6FC-4f65-9D91-7224C49458BB}"/>
                <c:ext xmlns:c16="http://schemas.microsoft.com/office/drawing/2014/chart" uri="{C3380CC4-5D6E-409C-BE32-E72D297353CC}">
                  <c16:uniqueId val="{00000027-C35E-46E1-844E-4DD3FFCAB77A}"/>
                </c:ext>
              </c:extLst>
            </c:dLbl>
            <c:numFmt formatCode="0.0%" sourceLinked="0"/>
            <c:spPr>
              <a:solidFill>
                <a:srgbClr val="FFFFFF">
                  <a:alpha val="50000"/>
                </a:srgbClr>
              </a:solid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Sheet1!$A$3:$A$18</c:f>
              <c:strCache>
                <c:ptCount val="16"/>
                <c:pt idx="0">
                  <c:v>2023-1</c:v>
                </c:pt>
                <c:pt idx="1">
                  <c:v>2</c:v>
                </c:pt>
                <c:pt idx="2">
                  <c:v>3</c:v>
                </c:pt>
                <c:pt idx="3">
                  <c:v>4</c:v>
                </c:pt>
                <c:pt idx="4">
                  <c:v>2024-1</c:v>
                </c:pt>
                <c:pt idx="5">
                  <c:v>2</c:v>
                </c:pt>
                <c:pt idx="6">
                  <c:v>3</c:v>
                </c:pt>
                <c:pt idx="7">
                  <c:v>4</c:v>
                </c:pt>
                <c:pt idx="8">
                  <c:v>2025-1</c:v>
                </c:pt>
                <c:pt idx="9">
                  <c:v>2</c:v>
                </c:pt>
                <c:pt idx="10">
                  <c:v>3</c:v>
                </c:pt>
                <c:pt idx="11">
                  <c:v>4</c:v>
                </c:pt>
                <c:pt idx="12">
                  <c:v>2026-1 (p)</c:v>
                </c:pt>
                <c:pt idx="13">
                  <c:v>2
(p)</c:v>
                </c:pt>
                <c:pt idx="14">
                  <c:v>3
(p)</c:v>
                </c:pt>
                <c:pt idx="15">
                  <c:v>4
(p)</c:v>
                </c:pt>
              </c:strCache>
            </c:strRef>
          </c:cat>
          <c:val>
            <c:numRef>
              <c:f>Sheet1!$C$3:$C$18</c:f>
              <c:numCache>
                <c:formatCode>0.0%</c:formatCode>
                <c:ptCount val="16"/>
                <c:pt idx="0">
                  <c:v>0.2</c:v>
                </c:pt>
                <c:pt idx="1">
                  <c:v>0.11899999999999999</c:v>
                </c:pt>
                <c:pt idx="2">
                  <c:v>4.3999999999999997E-2</c:v>
                </c:pt>
                <c:pt idx="3">
                  <c:v>-0.01</c:v>
                </c:pt>
                <c:pt idx="4">
                  <c:v>-3.0000000000000001E-3</c:v>
                </c:pt>
                <c:pt idx="5">
                  <c:v>-2.3E-2</c:v>
                </c:pt>
                <c:pt idx="6">
                  <c:v>-2.5999999999999999E-2</c:v>
                </c:pt>
                <c:pt idx="7">
                  <c:v>-0.02</c:v>
                </c:pt>
                <c:pt idx="8">
                  <c:v>-1E-3</c:v>
                </c:pt>
                <c:pt idx="9">
                  <c:v>1.4E-2</c:v>
                </c:pt>
                <c:pt idx="10">
                  <c:v>1.7999999999999999E-2</c:v>
                </c:pt>
                <c:pt idx="11">
                  <c:v>1.9E-2</c:v>
                </c:pt>
                <c:pt idx="12">
                  <c:v>1.6E-2</c:v>
                </c:pt>
                <c:pt idx="13">
                  <c:v>2.1000000000000001E-2</c:v>
                </c:pt>
                <c:pt idx="14">
                  <c:v>0.02</c:v>
                </c:pt>
                <c:pt idx="15">
                  <c:v>1.6E-2</c:v>
                </c:pt>
              </c:numCache>
            </c:numRef>
          </c:val>
          <c:smooth val="1"/>
          <c:extLst>
            <c:ext xmlns:c16="http://schemas.microsoft.com/office/drawing/2014/chart" uri="{C3380CC4-5D6E-409C-BE32-E72D297353CC}">
              <c16:uniqueId val="{00000001-A13C-4E5E-B5F3-031966C02762}"/>
            </c:ext>
          </c:extLst>
        </c:ser>
        <c:ser>
          <c:idx val="2"/>
          <c:order val="2"/>
          <c:tx>
            <c:strRef>
              <c:f>Sheet1!$D$1</c:f>
              <c:strCache>
                <c:ptCount val="1"/>
                <c:pt idx="0">
                  <c:v>LIRA Projections</c:v>
                </c:pt>
              </c:strCache>
            </c:strRef>
          </c:tx>
          <c:spPr>
            <a:ln w="38100">
              <a:solidFill>
                <a:srgbClr val="C14D00"/>
              </a:solidFill>
            </a:ln>
          </c:spPr>
          <c:marker>
            <c:symbol val="triangle"/>
            <c:size val="8"/>
            <c:spPr>
              <a:solidFill>
                <a:srgbClr val="C14D00"/>
              </a:solidFill>
              <a:ln>
                <a:solidFill>
                  <a:srgbClr val="C14D00"/>
                </a:solidFill>
              </a:ln>
            </c:spPr>
          </c:marker>
          <c:dPt>
            <c:idx val="0"/>
            <c:marker>
              <c:symbol val="none"/>
            </c:marker>
            <c:bubble3D val="0"/>
            <c:extLst>
              <c:ext xmlns:c16="http://schemas.microsoft.com/office/drawing/2014/chart" uri="{C3380CC4-5D6E-409C-BE32-E72D297353CC}">
                <c16:uniqueId val="{0000001F-0A6C-450F-B0F6-A70C5E2483FC}"/>
              </c:ext>
            </c:extLst>
          </c:dPt>
          <c:dPt>
            <c:idx val="1"/>
            <c:marker>
              <c:symbol val="none"/>
            </c:marker>
            <c:bubble3D val="0"/>
            <c:extLst>
              <c:ext xmlns:c16="http://schemas.microsoft.com/office/drawing/2014/chart" uri="{C3380CC4-5D6E-409C-BE32-E72D297353CC}">
                <c16:uniqueId val="{00000020-0A6C-450F-B0F6-A70C5E2483FC}"/>
              </c:ext>
            </c:extLst>
          </c:dPt>
          <c:dPt>
            <c:idx val="2"/>
            <c:marker>
              <c:symbol val="none"/>
            </c:marker>
            <c:bubble3D val="0"/>
            <c:extLst>
              <c:ext xmlns:c16="http://schemas.microsoft.com/office/drawing/2014/chart" uri="{C3380CC4-5D6E-409C-BE32-E72D297353CC}">
                <c16:uniqueId val="{00000021-0A6C-450F-B0F6-A70C5E2483FC}"/>
              </c:ext>
            </c:extLst>
          </c:dPt>
          <c:dPt>
            <c:idx val="3"/>
            <c:marker>
              <c:symbol val="none"/>
            </c:marker>
            <c:bubble3D val="0"/>
            <c:extLst>
              <c:ext xmlns:c16="http://schemas.microsoft.com/office/drawing/2014/chart" uri="{C3380CC4-5D6E-409C-BE32-E72D297353CC}">
                <c16:uniqueId val="{0000000F-4D4C-44EB-9950-4B9ACCC7825C}"/>
              </c:ext>
            </c:extLst>
          </c:dPt>
          <c:dPt>
            <c:idx val="4"/>
            <c:marker>
              <c:symbol val="none"/>
            </c:marker>
            <c:bubble3D val="0"/>
            <c:extLst>
              <c:ext xmlns:c16="http://schemas.microsoft.com/office/drawing/2014/chart" uri="{C3380CC4-5D6E-409C-BE32-E72D297353CC}">
                <c16:uniqueId val="{0000000E-4D4C-44EB-9950-4B9ACCC7825C}"/>
              </c:ext>
            </c:extLst>
          </c:dPt>
          <c:dPt>
            <c:idx val="5"/>
            <c:marker>
              <c:symbol val="none"/>
            </c:marker>
            <c:bubble3D val="0"/>
            <c:extLst>
              <c:ext xmlns:c16="http://schemas.microsoft.com/office/drawing/2014/chart" uri="{C3380CC4-5D6E-409C-BE32-E72D297353CC}">
                <c16:uniqueId val="{0000000D-4D4C-44EB-9950-4B9ACCC7825C}"/>
              </c:ext>
            </c:extLst>
          </c:dPt>
          <c:dPt>
            <c:idx val="6"/>
            <c:marker>
              <c:symbol val="none"/>
            </c:marker>
            <c:bubble3D val="0"/>
            <c:extLst>
              <c:ext xmlns:c16="http://schemas.microsoft.com/office/drawing/2014/chart" uri="{C3380CC4-5D6E-409C-BE32-E72D297353CC}">
                <c16:uniqueId val="{0000000C-4D4C-44EB-9950-4B9ACCC7825C}"/>
              </c:ext>
            </c:extLst>
          </c:dPt>
          <c:dPt>
            <c:idx val="7"/>
            <c:marker>
              <c:symbol val="none"/>
            </c:marker>
            <c:bubble3D val="0"/>
            <c:extLst>
              <c:ext xmlns:c16="http://schemas.microsoft.com/office/drawing/2014/chart" uri="{C3380CC4-5D6E-409C-BE32-E72D297353CC}">
                <c16:uniqueId val="{0000001C-075B-42D8-9ED3-77073C72430E}"/>
              </c:ext>
            </c:extLst>
          </c:dPt>
          <c:dPt>
            <c:idx val="8"/>
            <c:marker>
              <c:symbol val="none"/>
            </c:marker>
            <c:bubble3D val="0"/>
            <c:extLst>
              <c:ext xmlns:c16="http://schemas.microsoft.com/office/drawing/2014/chart" uri="{C3380CC4-5D6E-409C-BE32-E72D297353CC}">
                <c16:uniqueId val="{0000001F-5D3C-4489-B47A-ECA4336326E9}"/>
              </c:ext>
            </c:extLst>
          </c:dPt>
          <c:dPt>
            <c:idx val="9"/>
            <c:marker>
              <c:symbol val="none"/>
            </c:marker>
            <c:bubble3D val="0"/>
            <c:extLst>
              <c:ext xmlns:c16="http://schemas.microsoft.com/office/drawing/2014/chart" uri="{C3380CC4-5D6E-409C-BE32-E72D297353CC}">
                <c16:uniqueId val="{00000021-336D-44EB-AFDA-C74D61021C52}"/>
              </c:ext>
            </c:extLst>
          </c:dPt>
          <c:dPt>
            <c:idx val="10"/>
            <c:marker>
              <c:symbol val="none"/>
            </c:marker>
            <c:bubble3D val="0"/>
            <c:extLst>
              <c:ext xmlns:c16="http://schemas.microsoft.com/office/drawing/2014/chart" uri="{C3380CC4-5D6E-409C-BE32-E72D297353CC}">
                <c16:uniqueId val="{00000022-C35E-46E1-844E-4DD3FFCAB77A}"/>
              </c:ext>
            </c:extLst>
          </c:dPt>
          <c:dPt>
            <c:idx val="11"/>
            <c:marker>
              <c:symbol val="none"/>
            </c:marker>
            <c:bubble3D val="0"/>
            <c:extLst>
              <c:ext xmlns:c16="http://schemas.microsoft.com/office/drawing/2014/chart" uri="{C3380CC4-5D6E-409C-BE32-E72D297353CC}">
                <c16:uniqueId val="{00000026-C35E-46E1-844E-4DD3FFCAB77A}"/>
              </c:ext>
            </c:extLst>
          </c:dPt>
          <c:dLbls>
            <c:dLbl>
              <c:idx val="0"/>
              <c:delete val="1"/>
              <c:extLst>
                <c:ext xmlns:c15="http://schemas.microsoft.com/office/drawing/2012/chart" uri="{CE6537A1-D6FC-4f65-9D91-7224C49458BB}"/>
                <c:ext xmlns:c16="http://schemas.microsoft.com/office/drawing/2014/chart" uri="{C3380CC4-5D6E-409C-BE32-E72D297353CC}">
                  <c16:uniqueId val="{0000001F-0A6C-450F-B0F6-A70C5E2483FC}"/>
                </c:ext>
              </c:extLst>
            </c:dLbl>
            <c:dLbl>
              <c:idx val="1"/>
              <c:delete val="1"/>
              <c:extLst>
                <c:ext xmlns:c15="http://schemas.microsoft.com/office/drawing/2012/chart" uri="{CE6537A1-D6FC-4f65-9D91-7224C49458BB}"/>
                <c:ext xmlns:c16="http://schemas.microsoft.com/office/drawing/2014/chart" uri="{C3380CC4-5D6E-409C-BE32-E72D297353CC}">
                  <c16:uniqueId val="{00000020-0A6C-450F-B0F6-A70C5E2483FC}"/>
                </c:ext>
              </c:extLst>
            </c:dLbl>
            <c:dLbl>
              <c:idx val="2"/>
              <c:delete val="1"/>
              <c:extLst>
                <c:ext xmlns:c15="http://schemas.microsoft.com/office/drawing/2012/chart" uri="{CE6537A1-D6FC-4f65-9D91-7224C49458BB}"/>
                <c:ext xmlns:c16="http://schemas.microsoft.com/office/drawing/2014/chart" uri="{C3380CC4-5D6E-409C-BE32-E72D297353CC}">
                  <c16:uniqueId val="{00000021-0A6C-450F-B0F6-A70C5E2483FC}"/>
                </c:ext>
              </c:extLst>
            </c:dLbl>
            <c:dLbl>
              <c:idx val="3"/>
              <c:delete val="1"/>
              <c:extLst>
                <c:ext xmlns:c15="http://schemas.microsoft.com/office/drawing/2012/chart" uri="{CE6537A1-D6FC-4f65-9D91-7224C49458BB}"/>
                <c:ext xmlns:c16="http://schemas.microsoft.com/office/drawing/2014/chart" uri="{C3380CC4-5D6E-409C-BE32-E72D297353CC}">
                  <c16:uniqueId val="{0000000F-4D4C-44EB-9950-4B9ACCC7825C}"/>
                </c:ext>
              </c:extLst>
            </c:dLbl>
            <c:dLbl>
              <c:idx val="4"/>
              <c:delete val="1"/>
              <c:extLst>
                <c:ext xmlns:c15="http://schemas.microsoft.com/office/drawing/2012/chart" uri="{CE6537A1-D6FC-4f65-9D91-7224C49458BB}"/>
                <c:ext xmlns:c16="http://schemas.microsoft.com/office/drawing/2014/chart" uri="{C3380CC4-5D6E-409C-BE32-E72D297353CC}">
                  <c16:uniqueId val="{0000000E-4D4C-44EB-9950-4B9ACCC7825C}"/>
                </c:ext>
              </c:extLst>
            </c:dLbl>
            <c:dLbl>
              <c:idx val="5"/>
              <c:delete val="1"/>
              <c:extLst>
                <c:ext xmlns:c15="http://schemas.microsoft.com/office/drawing/2012/chart" uri="{CE6537A1-D6FC-4f65-9D91-7224C49458BB}"/>
                <c:ext xmlns:c16="http://schemas.microsoft.com/office/drawing/2014/chart" uri="{C3380CC4-5D6E-409C-BE32-E72D297353CC}">
                  <c16:uniqueId val="{0000000D-4D4C-44EB-9950-4B9ACCC7825C}"/>
                </c:ext>
              </c:extLst>
            </c:dLbl>
            <c:dLbl>
              <c:idx val="6"/>
              <c:delete val="1"/>
              <c:extLst>
                <c:ext xmlns:c15="http://schemas.microsoft.com/office/drawing/2012/chart" uri="{CE6537A1-D6FC-4f65-9D91-7224C49458BB}"/>
                <c:ext xmlns:c16="http://schemas.microsoft.com/office/drawing/2014/chart" uri="{C3380CC4-5D6E-409C-BE32-E72D297353CC}">
                  <c16:uniqueId val="{0000000C-4D4C-44EB-9950-4B9ACCC7825C}"/>
                </c:ext>
              </c:extLst>
            </c:dLbl>
            <c:dLbl>
              <c:idx val="7"/>
              <c:delete val="1"/>
              <c:extLst>
                <c:ext xmlns:c15="http://schemas.microsoft.com/office/drawing/2012/chart" uri="{CE6537A1-D6FC-4f65-9D91-7224C49458BB}"/>
                <c:ext xmlns:c16="http://schemas.microsoft.com/office/drawing/2014/chart" uri="{C3380CC4-5D6E-409C-BE32-E72D297353CC}">
                  <c16:uniqueId val="{0000001C-075B-42D8-9ED3-77073C72430E}"/>
                </c:ext>
              </c:extLst>
            </c:dLbl>
            <c:dLbl>
              <c:idx val="8"/>
              <c:delete val="1"/>
              <c:extLst>
                <c:ext xmlns:c15="http://schemas.microsoft.com/office/drawing/2012/chart" uri="{CE6537A1-D6FC-4f65-9D91-7224C49458BB}"/>
                <c:ext xmlns:c16="http://schemas.microsoft.com/office/drawing/2014/chart" uri="{C3380CC4-5D6E-409C-BE32-E72D297353CC}">
                  <c16:uniqueId val="{0000001F-5D3C-4489-B47A-ECA4336326E9}"/>
                </c:ext>
              </c:extLst>
            </c:dLbl>
            <c:dLbl>
              <c:idx val="9"/>
              <c:delete val="1"/>
              <c:extLst>
                <c:ext xmlns:c15="http://schemas.microsoft.com/office/drawing/2012/chart" uri="{CE6537A1-D6FC-4f65-9D91-7224C49458BB}"/>
                <c:ext xmlns:c16="http://schemas.microsoft.com/office/drawing/2014/chart" uri="{C3380CC4-5D6E-409C-BE32-E72D297353CC}">
                  <c16:uniqueId val="{00000021-336D-44EB-AFDA-C74D61021C52}"/>
                </c:ext>
              </c:extLst>
            </c:dLbl>
            <c:dLbl>
              <c:idx val="10"/>
              <c:delete val="1"/>
              <c:extLst>
                <c:ext xmlns:c15="http://schemas.microsoft.com/office/drawing/2012/chart" uri="{CE6537A1-D6FC-4f65-9D91-7224C49458BB}"/>
                <c:ext xmlns:c16="http://schemas.microsoft.com/office/drawing/2014/chart" uri="{C3380CC4-5D6E-409C-BE32-E72D297353CC}">
                  <c16:uniqueId val="{00000022-C35E-46E1-844E-4DD3FFCAB77A}"/>
                </c:ext>
              </c:extLst>
            </c:dLbl>
            <c:dLbl>
              <c:idx val="11"/>
              <c:delete val="1"/>
              <c:extLst>
                <c:ext xmlns:c15="http://schemas.microsoft.com/office/drawing/2012/chart" uri="{CE6537A1-D6FC-4f65-9D91-7224C49458BB}"/>
                <c:ext xmlns:c16="http://schemas.microsoft.com/office/drawing/2014/chart" uri="{C3380CC4-5D6E-409C-BE32-E72D297353CC}">
                  <c16:uniqueId val="{00000026-C35E-46E1-844E-4DD3FFCAB77A}"/>
                </c:ext>
              </c:extLst>
            </c:dLbl>
            <c:dLbl>
              <c:idx val="12"/>
              <c:spPr>
                <a:solidFill>
                  <a:srgbClr val="FFFFFF">
                    <a:alpha val="75000"/>
                  </a:srgbClr>
                </a:solidFill>
                <a:ln>
                  <a:noFill/>
                </a:ln>
                <a:effectLst/>
              </c:spPr>
              <c:txPr>
                <a:bodyPr wrap="square" lIns="38100" tIns="19050" rIns="38100" bIns="19050" anchor="ctr" anchorCtr="0">
                  <a:spAutoFit/>
                </a:bodyPr>
                <a:lstStyle/>
                <a:p>
                  <a:pPr algn="ctr">
                    <a:defRPr lang="en-US" sz="1400" b="0" i="0" u="none" strike="noStrike" kern="1200" baseline="0">
                      <a:solidFill>
                        <a:schemeClr val="tx1">
                          <a:lumMod val="50000"/>
                        </a:schemeClr>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3-C35E-46E1-844E-4DD3FFCAB77A}"/>
                </c:ext>
              </c:extLst>
            </c:dLbl>
            <c:dLbl>
              <c:idx val="13"/>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A-59BE-4A54-B6C3-A6A83A083B67}"/>
                </c:ext>
              </c:extLst>
            </c:dLbl>
            <c:dLbl>
              <c:idx val="14"/>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8-59BE-4A54-B6C3-A6A83A083B67}"/>
                </c:ext>
              </c:extLst>
            </c:dLbl>
            <c:dLbl>
              <c:idx val="15"/>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9-59BE-4A54-B6C3-A6A83A083B67}"/>
                </c:ext>
              </c:extLst>
            </c:dLbl>
            <c:spPr>
              <a:no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Sheet1!$A$3:$A$18</c:f>
              <c:strCache>
                <c:ptCount val="16"/>
                <c:pt idx="0">
                  <c:v>2023-1</c:v>
                </c:pt>
                <c:pt idx="1">
                  <c:v>2</c:v>
                </c:pt>
                <c:pt idx="2">
                  <c:v>3</c:v>
                </c:pt>
                <c:pt idx="3">
                  <c:v>4</c:v>
                </c:pt>
                <c:pt idx="4">
                  <c:v>2024-1</c:v>
                </c:pt>
                <c:pt idx="5">
                  <c:v>2</c:v>
                </c:pt>
                <c:pt idx="6">
                  <c:v>3</c:v>
                </c:pt>
                <c:pt idx="7">
                  <c:v>4</c:v>
                </c:pt>
                <c:pt idx="8">
                  <c:v>2025-1</c:v>
                </c:pt>
                <c:pt idx="9">
                  <c:v>2</c:v>
                </c:pt>
                <c:pt idx="10">
                  <c:v>3</c:v>
                </c:pt>
                <c:pt idx="11">
                  <c:v>4</c:v>
                </c:pt>
                <c:pt idx="12">
                  <c:v>2026-1 (p)</c:v>
                </c:pt>
                <c:pt idx="13">
                  <c:v>2
(p)</c:v>
                </c:pt>
                <c:pt idx="14">
                  <c:v>3
(p)</c:v>
                </c:pt>
                <c:pt idx="15">
                  <c:v>4
(p)</c:v>
                </c:pt>
              </c:strCache>
            </c:strRef>
          </c:cat>
          <c:val>
            <c:numRef>
              <c:f>Sheet1!$D$3:$D$18</c:f>
              <c:numCache>
                <c:formatCode>0.0%</c:formatCode>
                <c:ptCount val="16"/>
                <c:pt idx="0">
                  <c:v>0.2</c:v>
                </c:pt>
                <c:pt idx="1">
                  <c:v>0.11899999999999999</c:v>
                </c:pt>
                <c:pt idx="2">
                  <c:v>4.3999999999999997E-2</c:v>
                </c:pt>
                <c:pt idx="3">
                  <c:v>-0.01</c:v>
                </c:pt>
                <c:pt idx="4">
                  <c:v>-3.0000000000000001E-3</c:v>
                </c:pt>
                <c:pt idx="5">
                  <c:v>-2.3E-2</c:v>
                </c:pt>
                <c:pt idx="6">
                  <c:v>-2.5999999999999999E-2</c:v>
                </c:pt>
                <c:pt idx="7">
                  <c:v>-0.02</c:v>
                </c:pt>
                <c:pt idx="8">
                  <c:v>-1E-3</c:v>
                </c:pt>
                <c:pt idx="9">
                  <c:v>1.4E-2</c:v>
                </c:pt>
                <c:pt idx="10">
                  <c:v>1.7999999999999999E-2</c:v>
                </c:pt>
                <c:pt idx="11">
                  <c:v>1.9E-2</c:v>
                </c:pt>
                <c:pt idx="12">
                  <c:v>1.6E-2</c:v>
                </c:pt>
                <c:pt idx="13">
                  <c:v>2.1000000000000001E-2</c:v>
                </c:pt>
                <c:pt idx="14">
                  <c:v>0.02</c:v>
                </c:pt>
                <c:pt idx="15">
                  <c:v>1.6E-2</c:v>
                </c:pt>
              </c:numCache>
            </c:numRef>
          </c:val>
          <c:smooth val="1"/>
          <c:extLst>
            <c:ext xmlns:c16="http://schemas.microsoft.com/office/drawing/2014/chart" uri="{C3380CC4-5D6E-409C-BE32-E72D297353CC}">
              <c16:uniqueId val="{00000000-780F-4FE3-AFF6-52DB6F4D6D9C}"/>
            </c:ext>
          </c:extLst>
        </c:ser>
        <c:dLbls>
          <c:showLegendKey val="0"/>
          <c:showVal val="0"/>
          <c:showCatName val="0"/>
          <c:showSerName val="0"/>
          <c:showPercent val="0"/>
          <c:showBubbleSize val="0"/>
        </c:dLbls>
        <c:marker val="1"/>
        <c:smooth val="0"/>
        <c:axId val="-2059034896"/>
        <c:axId val="-2058996624"/>
      </c:lineChart>
      <c:catAx>
        <c:axId val="-2059001504"/>
        <c:scaling>
          <c:orientation val="minMax"/>
        </c:scaling>
        <c:delete val="0"/>
        <c:axPos val="b"/>
        <c:numFmt formatCode="General" sourceLinked="0"/>
        <c:majorTickMark val="out"/>
        <c:minorTickMark val="none"/>
        <c:tickLblPos val="low"/>
        <c:spPr>
          <a:ln>
            <a:solidFill>
              <a:schemeClr val="bg1">
                <a:lumMod val="65000"/>
              </a:schemeClr>
            </a:solidFill>
          </a:ln>
        </c:spPr>
        <c:txPr>
          <a:bodyPr/>
          <a:lstStyle/>
          <a:p>
            <a:pPr>
              <a:defRPr sz="1400" b="0" baseline="0">
                <a:solidFill>
                  <a:schemeClr val="tx1">
                    <a:lumMod val="50000"/>
                  </a:schemeClr>
                </a:solidFill>
              </a:defRPr>
            </a:pPr>
            <a:endParaRPr lang="en-US"/>
          </a:p>
        </c:txPr>
        <c:crossAx val="-2058999456"/>
        <c:crosses val="autoZero"/>
        <c:auto val="0"/>
        <c:lblAlgn val="ctr"/>
        <c:lblOffset val="100"/>
        <c:noMultiLvlLbl val="0"/>
      </c:catAx>
      <c:valAx>
        <c:axId val="-2058999456"/>
        <c:scaling>
          <c:orientation val="minMax"/>
          <c:max val="600"/>
          <c:min val="-100"/>
        </c:scaling>
        <c:delete val="0"/>
        <c:axPos val="l"/>
        <c:numFmt formatCode="&quot;$&quot;#,##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01504"/>
        <c:crosses val="autoZero"/>
        <c:crossBetween val="between"/>
        <c:majorUnit val="100"/>
        <c:minorUnit val="50"/>
      </c:valAx>
      <c:valAx>
        <c:axId val="-2058996624"/>
        <c:scaling>
          <c:orientation val="minMax"/>
          <c:max val="0.30000000000000004"/>
          <c:min val="-5.000000000000001E-2"/>
        </c:scaling>
        <c:delete val="0"/>
        <c:axPos val="r"/>
        <c:numFmt formatCode="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34896"/>
        <c:crosses val="max"/>
        <c:crossBetween val="between"/>
      </c:valAx>
      <c:catAx>
        <c:axId val="-2059034896"/>
        <c:scaling>
          <c:orientation val="minMax"/>
        </c:scaling>
        <c:delete val="1"/>
        <c:axPos val="b"/>
        <c:numFmt formatCode="General" sourceLinked="1"/>
        <c:majorTickMark val="out"/>
        <c:minorTickMark val="none"/>
        <c:tickLblPos val="nextTo"/>
        <c:crossAx val="-2058996624"/>
        <c:crosses val="autoZero"/>
        <c:auto val="1"/>
        <c:lblAlgn val="ctr"/>
        <c:lblOffset val="100"/>
        <c:noMultiLvlLbl val="0"/>
      </c:catAx>
      <c:spPr>
        <a:ln>
          <a:solidFill>
            <a:srgbClr val="43273A"/>
          </a:solidFill>
        </a:ln>
      </c:spPr>
    </c:plotArea>
    <c:legend>
      <c:legendPos val="b"/>
      <c:legendEntry>
        <c:idx val="0"/>
        <c:delete val="1"/>
      </c:legendEntry>
      <c:layout>
        <c:manualLayout>
          <c:xMode val="edge"/>
          <c:yMode val="edge"/>
          <c:x val="0.33964029818809022"/>
          <c:y val="3.8566525326365113E-2"/>
          <c:w val="0.32750856458616562"/>
          <c:h val="5.5445141862520635E-2"/>
        </c:manualLayout>
      </c:layout>
      <c:overlay val="0"/>
      <c:txPr>
        <a:bodyPr/>
        <a:lstStyle/>
        <a:p>
          <a:pPr>
            <a:defRPr sz="1400">
              <a:solidFill>
                <a:schemeClr val="tx1">
                  <a:lumMod val="50000"/>
                </a:schemeClr>
              </a:solidFill>
            </a:defRPr>
          </a:pPr>
          <a:endParaRPr lang="en-US"/>
        </a:p>
      </c:txPr>
    </c:legend>
    <c:plotVisOnly val="1"/>
    <c:dispBlanksAs val="gap"/>
    <c:showDLblsOverMax val="0"/>
  </c:chart>
  <c:txPr>
    <a:bodyPr/>
    <a:lstStyle/>
    <a:p>
      <a:pPr>
        <a:defRPr sz="1800"/>
      </a:pPr>
      <a:endParaRPr lang="en-US"/>
    </a:p>
  </c:txPr>
  <c:externalData r:id="rId2">
    <c:autoUpdate val="0"/>
  </c:externalData>
  <c:userShapes r:id="rId3"/>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600">
                <a:solidFill>
                  <a:schemeClr val="tx1">
                    <a:lumMod val="50000"/>
                  </a:schemeClr>
                </a:solidFill>
              </a:defRPr>
            </a:pPr>
            <a:r>
              <a:rPr lang="en-US" sz="1600" b="1" i="0" baseline="0">
                <a:effectLst/>
              </a:rPr>
              <a:t>Homeowner Improvements &amp; Repairs</a:t>
            </a:r>
            <a:endParaRPr lang="en-US" sz="1600" b="1">
              <a:effectLst/>
            </a:endParaRPr>
          </a:p>
          <a:p>
            <a:pPr algn="l">
              <a:defRPr sz="1600">
                <a:solidFill>
                  <a:schemeClr val="tx1">
                    <a:lumMod val="50000"/>
                  </a:schemeClr>
                </a:solidFill>
              </a:defRPr>
            </a:pPr>
            <a:r>
              <a:rPr lang="en-US" sz="1600" b="1" i="0" baseline="0">
                <a:effectLst/>
              </a:rPr>
              <a:t>Four-Quarter Moving Totals (Billions)</a:t>
            </a:r>
            <a:endParaRPr lang="en-US" sz="1600" b="1">
              <a:effectLst/>
            </a:endParaRPr>
          </a:p>
        </c:rich>
      </c:tx>
      <c:layout>
        <c:manualLayout>
          <c:xMode val="edge"/>
          <c:yMode val="edge"/>
          <c:x val="8.7286371663053495E-4"/>
          <c:y val="8.2506397672239776E-3"/>
        </c:manualLayout>
      </c:layout>
      <c:overlay val="0"/>
    </c:title>
    <c:autoTitleDeleted val="0"/>
    <c:plotArea>
      <c:layout>
        <c:manualLayout>
          <c:layoutTarget val="inner"/>
          <c:xMode val="edge"/>
          <c:yMode val="edge"/>
          <c:x val="5.6101378763284568E-2"/>
          <c:y val="0.1556965266074147"/>
          <c:w val="0.89693179239226994"/>
          <c:h val="0.72514641335387908"/>
        </c:manualLayout>
      </c:layout>
      <c:barChart>
        <c:barDir val="col"/>
        <c:grouping val="clustered"/>
        <c:varyColors val="0"/>
        <c:ser>
          <c:idx val="0"/>
          <c:order val="0"/>
          <c:tx>
            <c:strRef>
              <c:f>Sheet1!$B$1</c:f>
              <c:strCache>
                <c:ptCount val="1"/>
                <c:pt idx="0">
                  <c:v>JCHS1</c:v>
                </c:pt>
              </c:strCache>
            </c:strRef>
          </c:tx>
          <c:spPr>
            <a:solidFill>
              <a:schemeClr val="accent3"/>
            </a:solidFill>
          </c:spPr>
          <c:invertIfNegative val="0"/>
          <c:dPt>
            <c:idx val="7"/>
            <c:invertIfNegative val="0"/>
            <c:bubble3D val="0"/>
            <c:spPr>
              <a:solidFill>
                <a:srgbClr val="508DA6"/>
              </a:solidFill>
            </c:spPr>
            <c:extLst>
              <c:ext xmlns:c16="http://schemas.microsoft.com/office/drawing/2014/chart" uri="{C3380CC4-5D6E-409C-BE32-E72D297353CC}">
                <c16:uniqueId val="{00000007-4396-4640-A0FD-6851015F7692}"/>
              </c:ext>
            </c:extLst>
          </c:dPt>
          <c:dPt>
            <c:idx val="8"/>
            <c:invertIfNegative val="0"/>
            <c:bubble3D val="0"/>
            <c:spPr>
              <a:solidFill>
                <a:srgbClr val="508DA6"/>
              </a:solidFill>
            </c:spPr>
            <c:extLst>
              <c:ext xmlns:c16="http://schemas.microsoft.com/office/drawing/2014/chart" uri="{C3380CC4-5D6E-409C-BE32-E72D297353CC}">
                <c16:uniqueId val="{00000009-4396-4640-A0FD-6851015F7692}"/>
              </c:ext>
            </c:extLst>
          </c:dPt>
          <c:dPt>
            <c:idx val="9"/>
            <c:invertIfNegative val="0"/>
            <c:bubble3D val="0"/>
            <c:spPr>
              <a:solidFill>
                <a:srgbClr val="508DA6"/>
              </a:solidFill>
            </c:spPr>
            <c:extLst>
              <c:ext xmlns:c16="http://schemas.microsoft.com/office/drawing/2014/chart" uri="{C3380CC4-5D6E-409C-BE32-E72D297353CC}">
                <c16:uniqueId val="{00000006-4D4C-44EB-9950-4B9ACCC7825C}"/>
              </c:ext>
            </c:extLst>
          </c:dPt>
          <c:dPt>
            <c:idx val="10"/>
            <c:invertIfNegative val="0"/>
            <c:bubble3D val="0"/>
            <c:spPr>
              <a:solidFill>
                <a:srgbClr val="508DA6"/>
              </a:solidFill>
            </c:spPr>
            <c:extLst>
              <c:ext xmlns:c16="http://schemas.microsoft.com/office/drawing/2014/chart" uri="{C3380CC4-5D6E-409C-BE32-E72D297353CC}">
                <c16:uniqueId val="{00000007-4D4C-44EB-9950-4B9ACCC7825C}"/>
              </c:ext>
            </c:extLst>
          </c:dPt>
          <c:dPt>
            <c:idx val="11"/>
            <c:invertIfNegative val="0"/>
            <c:bubble3D val="0"/>
            <c:spPr>
              <a:solidFill>
                <a:srgbClr val="508DA6"/>
              </a:solidFill>
            </c:spPr>
            <c:extLst>
              <c:ext xmlns:c16="http://schemas.microsoft.com/office/drawing/2014/chart" uri="{C3380CC4-5D6E-409C-BE32-E72D297353CC}">
                <c16:uniqueId val="{0000000D-075B-42D8-9ED3-77073C72430E}"/>
              </c:ext>
            </c:extLst>
          </c:dPt>
          <c:dPt>
            <c:idx val="12"/>
            <c:invertIfNegative val="0"/>
            <c:bubble3D val="0"/>
            <c:spPr>
              <a:solidFill>
                <a:srgbClr val="508DA6">
                  <a:lumMod val="60000"/>
                  <a:lumOff val="40000"/>
                </a:srgbClr>
              </a:solidFill>
            </c:spPr>
            <c:extLst>
              <c:ext xmlns:c16="http://schemas.microsoft.com/office/drawing/2014/chart" uri="{C3380CC4-5D6E-409C-BE32-E72D297353CC}">
                <c16:uniqueId val="{0000001E-5D3C-4489-B47A-ECA4336326E9}"/>
              </c:ext>
            </c:extLst>
          </c:dPt>
          <c:dPt>
            <c:idx val="13"/>
            <c:invertIfNegative val="0"/>
            <c:bubble3D val="0"/>
            <c:spPr>
              <a:solidFill>
                <a:srgbClr val="508DA6">
                  <a:lumMod val="60000"/>
                  <a:lumOff val="40000"/>
                </a:srgbClr>
              </a:solidFill>
            </c:spPr>
            <c:extLst>
              <c:ext xmlns:c16="http://schemas.microsoft.com/office/drawing/2014/chart" uri="{C3380CC4-5D6E-409C-BE32-E72D297353CC}">
                <c16:uniqueId val="{0000000F-336D-44EB-AFDA-C74D61021C52}"/>
              </c:ext>
            </c:extLst>
          </c:dPt>
          <c:dPt>
            <c:idx val="14"/>
            <c:invertIfNegative val="0"/>
            <c:bubble3D val="0"/>
            <c:spPr>
              <a:solidFill>
                <a:srgbClr val="508DA6">
                  <a:lumMod val="60000"/>
                  <a:lumOff val="40000"/>
                </a:srgbClr>
              </a:solidFill>
            </c:spPr>
            <c:extLst>
              <c:ext xmlns:c16="http://schemas.microsoft.com/office/drawing/2014/chart" uri="{C3380CC4-5D6E-409C-BE32-E72D297353CC}">
                <c16:uniqueId val="{0000000F-C35E-46E1-844E-4DD3FFCAB77A}"/>
              </c:ext>
            </c:extLst>
          </c:dPt>
          <c:dPt>
            <c:idx val="15"/>
            <c:invertIfNegative val="0"/>
            <c:bubble3D val="0"/>
            <c:spPr>
              <a:solidFill>
                <a:srgbClr val="508DA6">
                  <a:lumMod val="60000"/>
                  <a:lumOff val="40000"/>
                </a:srgbClr>
              </a:solidFill>
            </c:spPr>
            <c:extLst>
              <c:ext xmlns:c16="http://schemas.microsoft.com/office/drawing/2014/chart" uri="{C3380CC4-5D6E-409C-BE32-E72D297353CC}">
                <c16:uniqueId val="{00000025-C35E-46E1-844E-4DD3FFCAB77A}"/>
              </c:ext>
            </c:extLst>
          </c:dPt>
          <c:dLbls>
            <c:numFmt formatCode="#,##0" sourceLinked="0"/>
            <c:spPr>
              <a:noFill/>
              <a:ln>
                <a:noFill/>
              </a:ln>
              <a:effectLst/>
            </c:spPr>
            <c:txPr>
              <a:bodyPr/>
              <a:lstStyle/>
              <a:p>
                <a:pPr>
                  <a:defRPr sz="1400" b="0">
                    <a:solidFill>
                      <a:schemeClr val="tx1">
                        <a:lumMod val="50000"/>
                      </a:schemeClr>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Sheet1!$A$4:$A$19</c:f>
              <c:strCache>
                <c:ptCount val="16"/>
                <c:pt idx="0">
                  <c:v>2</c:v>
                </c:pt>
                <c:pt idx="1">
                  <c:v>3</c:v>
                </c:pt>
                <c:pt idx="2">
                  <c:v>4</c:v>
                </c:pt>
                <c:pt idx="3">
                  <c:v>2024-1</c:v>
                </c:pt>
                <c:pt idx="4">
                  <c:v>2</c:v>
                </c:pt>
                <c:pt idx="5">
                  <c:v>3</c:v>
                </c:pt>
                <c:pt idx="6">
                  <c:v>4</c:v>
                </c:pt>
                <c:pt idx="7">
                  <c:v>2025-1</c:v>
                </c:pt>
                <c:pt idx="8">
                  <c:v>2</c:v>
                </c:pt>
                <c:pt idx="9">
                  <c:v>3</c:v>
                </c:pt>
                <c:pt idx="10">
                  <c:v>4</c:v>
                </c:pt>
                <c:pt idx="11">
                  <c:v>2026-1 </c:v>
                </c:pt>
                <c:pt idx="12">
                  <c:v>2
(p)</c:v>
                </c:pt>
                <c:pt idx="13">
                  <c:v>3
(p)</c:v>
                </c:pt>
                <c:pt idx="14">
                  <c:v>4
(p)</c:v>
                </c:pt>
                <c:pt idx="15">
                  <c:v>2027-1 (p) </c:v>
                </c:pt>
              </c:strCache>
            </c:strRef>
          </c:cat>
          <c:val>
            <c:numRef>
              <c:f>Sheet1!$B$4:$B$19</c:f>
              <c:numCache>
                <c:formatCode>"$"#,##0.0</c:formatCode>
                <c:ptCount val="16"/>
                <c:pt idx="0">
                  <c:v>512.6</c:v>
                </c:pt>
                <c:pt idx="1">
                  <c:v>511.2</c:v>
                </c:pt>
                <c:pt idx="2">
                  <c:v>510.1</c:v>
                </c:pt>
                <c:pt idx="3">
                  <c:v>512.6</c:v>
                </c:pt>
                <c:pt idx="4">
                  <c:v>501.3</c:v>
                </c:pt>
                <c:pt idx="5">
                  <c:v>497.6</c:v>
                </c:pt>
                <c:pt idx="6">
                  <c:v>499.3</c:v>
                </c:pt>
                <c:pt idx="7">
                  <c:v>510.8</c:v>
                </c:pt>
                <c:pt idx="8">
                  <c:v>506.9</c:v>
                </c:pt>
                <c:pt idx="9">
                  <c:v>505.7</c:v>
                </c:pt>
                <c:pt idx="10">
                  <c:v>508.6</c:v>
                </c:pt>
                <c:pt idx="11">
                  <c:v>521</c:v>
                </c:pt>
                <c:pt idx="12">
                  <c:v>515.9</c:v>
                </c:pt>
                <c:pt idx="13">
                  <c:v>517.79999999999995</c:v>
                </c:pt>
                <c:pt idx="14">
                  <c:v>517.9</c:v>
                </c:pt>
                <c:pt idx="15">
                  <c:v>523.46</c:v>
                </c:pt>
              </c:numCache>
            </c:numRef>
          </c:val>
          <c:extLst>
            <c:ext xmlns:c16="http://schemas.microsoft.com/office/drawing/2014/chart" uri="{C3380CC4-5D6E-409C-BE32-E72D297353CC}">
              <c16:uniqueId val="{00000000-A13C-4E5E-B5F3-031966C02762}"/>
            </c:ext>
          </c:extLst>
        </c:ser>
        <c:dLbls>
          <c:showLegendKey val="0"/>
          <c:showVal val="0"/>
          <c:showCatName val="0"/>
          <c:showSerName val="0"/>
          <c:showPercent val="0"/>
          <c:showBubbleSize val="0"/>
        </c:dLbls>
        <c:gapWidth val="75"/>
        <c:axId val="-2059001504"/>
        <c:axId val="-2058999456"/>
      </c:barChart>
      <c:lineChart>
        <c:grouping val="standard"/>
        <c:varyColors val="0"/>
        <c:ser>
          <c:idx val="1"/>
          <c:order val="1"/>
          <c:tx>
            <c:strRef>
              <c:f>Sheet1!$C$1</c:f>
              <c:strCache>
                <c:ptCount val="1"/>
                <c:pt idx="0">
                  <c:v>Historical Estimates</c:v>
                </c:pt>
              </c:strCache>
            </c:strRef>
          </c:tx>
          <c:spPr>
            <a:ln w="38100"/>
          </c:spPr>
          <c:marker>
            <c:symbol val="circle"/>
            <c:size val="9"/>
          </c:marker>
          <c:dPt>
            <c:idx val="7"/>
            <c:bubble3D val="0"/>
            <c:extLst>
              <c:ext xmlns:c16="http://schemas.microsoft.com/office/drawing/2014/chart" uri="{C3380CC4-5D6E-409C-BE32-E72D297353CC}">
                <c16:uniqueId val="{00000011-4396-4640-A0FD-6851015F7692}"/>
              </c:ext>
            </c:extLst>
          </c:dPt>
          <c:dPt>
            <c:idx val="8"/>
            <c:bubble3D val="0"/>
            <c:extLst>
              <c:ext xmlns:c16="http://schemas.microsoft.com/office/drawing/2014/chart" uri="{C3380CC4-5D6E-409C-BE32-E72D297353CC}">
                <c16:uniqueId val="{00000012-4396-4640-A0FD-6851015F7692}"/>
              </c:ext>
            </c:extLst>
          </c:dPt>
          <c:dPt>
            <c:idx val="9"/>
            <c:bubble3D val="0"/>
            <c:extLst>
              <c:ext xmlns:c16="http://schemas.microsoft.com/office/drawing/2014/chart" uri="{C3380CC4-5D6E-409C-BE32-E72D297353CC}">
                <c16:uniqueId val="{00000013-4D4C-44EB-9950-4B9ACCC7825C}"/>
              </c:ext>
            </c:extLst>
          </c:dPt>
          <c:dPt>
            <c:idx val="10"/>
            <c:bubble3D val="0"/>
            <c:extLst>
              <c:ext xmlns:c16="http://schemas.microsoft.com/office/drawing/2014/chart" uri="{C3380CC4-5D6E-409C-BE32-E72D297353CC}">
                <c16:uniqueId val="{00000014-4D4C-44EB-9950-4B9ACCC7825C}"/>
              </c:ext>
            </c:extLst>
          </c:dPt>
          <c:dPt>
            <c:idx val="11"/>
            <c:bubble3D val="0"/>
            <c:extLst>
              <c:ext xmlns:c16="http://schemas.microsoft.com/office/drawing/2014/chart" uri="{C3380CC4-5D6E-409C-BE32-E72D297353CC}">
                <c16:uniqueId val="{00000014-075B-42D8-9ED3-77073C72430E}"/>
              </c:ext>
            </c:extLst>
          </c:dPt>
          <c:dPt>
            <c:idx val="12"/>
            <c:marker>
              <c:symbol val="none"/>
            </c:marker>
            <c:bubble3D val="0"/>
            <c:extLst>
              <c:ext xmlns:c16="http://schemas.microsoft.com/office/drawing/2014/chart" uri="{C3380CC4-5D6E-409C-BE32-E72D297353CC}">
                <c16:uniqueId val="{00000020-5D3C-4489-B47A-ECA4336326E9}"/>
              </c:ext>
            </c:extLst>
          </c:dPt>
          <c:dPt>
            <c:idx val="13"/>
            <c:marker>
              <c:symbol val="none"/>
            </c:marker>
            <c:bubble3D val="0"/>
            <c:extLst>
              <c:ext xmlns:c16="http://schemas.microsoft.com/office/drawing/2014/chart" uri="{C3380CC4-5D6E-409C-BE32-E72D297353CC}">
                <c16:uniqueId val="{00000017-336D-44EB-AFDA-C74D61021C52}"/>
              </c:ext>
            </c:extLst>
          </c:dPt>
          <c:dPt>
            <c:idx val="14"/>
            <c:marker>
              <c:symbol val="none"/>
            </c:marker>
            <c:bubble3D val="0"/>
            <c:extLst>
              <c:ext xmlns:c16="http://schemas.microsoft.com/office/drawing/2014/chart" uri="{C3380CC4-5D6E-409C-BE32-E72D297353CC}">
                <c16:uniqueId val="{00000017-C35E-46E1-844E-4DD3FFCAB77A}"/>
              </c:ext>
            </c:extLst>
          </c:dPt>
          <c:dPt>
            <c:idx val="15"/>
            <c:marker>
              <c:symbol val="none"/>
            </c:marker>
            <c:bubble3D val="0"/>
            <c:extLst>
              <c:ext xmlns:c16="http://schemas.microsoft.com/office/drawing/2014/chart" uri="{C3380CC4-5D6E-409C-BE32-E72D297353CC}">
                <c16:uniqueId val="{00000027-C35E-46E1-844E-4DD3FFCAB77A}"/>
              </c:ext>
            </c:extLst>
          </c:dPt>
          <c:dLbls>
            <c:dLbl>
              <c:idx val="0"/>
              <c:layout>
                <c:manualLayout>
                  <c:x val="-3.3321416760868111E-2"/>
                  <c:y val="-3.512537343293805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9105-478E-9900-5E2D927DDB85}"/>
                </c:ext>
              </c:extLst>
            </c:dLbl>
            <c:dLbl>
              <c:idx val="1"/>
              <c:layout>
                <c:manualLayout>
                  <c:x val="-3.0027428289827757E-2"/>
                  <c:y val="5.369740996069836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9105-478E-9900-5E2D927DDB85}"/>
                </c:ext>
              </c:extLst>
            </c:dLbl>
            <c:dLbl>
              <c:idx val="4"/>
              <c:layout>
                <c:manualLayout>
                  <c:x val="-3.7095843392894623E-2"/>
                  <c:y val="4.293101197359076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9105-478E-9900-5E2D927DDB85}"/>
                </c:ext>
              </c:extLst>
            </c:dLbl>
            <c:dLbl>
              <c:idx val="5"/>
              <c:layout>
                <c:manualLayout>
                  <c:x val="-3.5997847235881168E-2"/>
                  <c:y val="3.216461398648350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A-9105-478E-9900-5E2D927DDB85}"/>
                </c:ext>
              </c:extLst>
            </c:dLbl>
            <c:dLbl>
              <c:idx val="6"/>
              <c:layout>
                <c:manualLayout>
                  <c:x val="-3.1605862607827329E-2"/>
                  <c:y val="2.947301448970654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6848-4E78-9184-16BADA2EF126}"/>
                </c:ext>
              </c:extLst>
            </c:dLbl>
            <c:dLbl>
              <c:idx val="7"/>
              <c:layout>
                <c:manualLayout>
                  <c:x val="-3.1605862607827412E-2"/>
                  <c:y val="3.21646139864834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4396-4640-A0FD-6851015F7692}"/>
                </c:ext>
              </c:extLst>
            </c:dLbl>
            <c:dLbl>
              <c:idx val="8"/>
              <c:layout>
                <c:manualLayout>
                  <c:x val="-2.940987029380043E-2"/>
                  <c:y val="3.485621348326037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4396-4640-A0FD-6851015F7692}"/>
                </c:ext>
              </c:extLst>
            </c:dLbl>
            <c:dLbl>
              <c:idx val="10"/>
              <c:numFmt formatCode="0.0%" sourceLinked="0"/>
              <c:spPr>
                <a:solidFill>
                  <a:srgbClr val="FFFFFF">
                    <a:alpha val="50000"/>
                  </a:srgbClr>
                </a:solidFill>
                <a:ln>
                  <a:noFill/>
                </a:ln>
                <a:effectLst/>
              </c:spPr>
              <c:txPr>
                <a:bodyPr anchorCtr="0"/>
                <a:lstStyle/>
                <a:p>
                  <a:pPr algn="ctr" rtl="0">
                    <a:defRPr lang="en-US" sz="1400" b="0" i="0" u="none" strike="noStrike" kern="1200" baseline="0">
                      <a:solidFill>
                        <a:srgbClr val="5A5A5A">
                          <a:lumMod val="50000"/>
                        </a:srgbClr>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14-4D4C-44EB-9950-4B9ACCC7825C}"/>
                </c:ext>
              </c:extLst>
            </c:dLbl>
            <c:dLbl>
              <c:idx val="12"/>
              <c:delete val="1"/>
              <c:extLst>
                <c:ext xmlns:c15="http://schemas.microsoft.com/office/drawing/2012/chart" uri="{CE6537A1-D6FC-4f65-9D91-7224C49458BB}"/>
                <c:ext xmlns:c16="http://schemas.microsoft.com/office/drawing/2014/chart" uri="{C3380CC4-5D6E-409C-BE32-E72D297353CC}">
                  <c16:uniqueId val="{00000020-5D3C-4489-B47A-ECA4336326E9}"/>
                </c:ext>
              </c:extLst>
            </c:dLbl>
            <c:dLbl>
              <c:idx val="13"/>
              <c:delete val="1"/>
              <c:extLst>
                <c:ext xmlns:c15="http://schemas.microsoft.com/office/drawing/2012/chart" uri="{CE6537A1-D6FC-4f65-9D91-7224C49458BB}"/>
                <c:ext xmlns:c16="http://schemas.microsoft.com/office/drawing/2014/chart" uri="{C3380CC4-5D6E-409C-BE32-E72D297353CC}">
                  <c16:uniqueId val="{00000017-336D-44EB-AFDA-C74D61021C52}"/>
                </c:ext>
              </c:extLst>
            </c:dLbl>
            <c:dLbl>
              <c:idx val="14"/>
              <c:delete val="1"/>
              <c:extLst>
                <c:ext xmlns:c15="http://schemas.microsoft.com/office/drawing/2012/chart" uri="{CE6537A1-D6FC-4f65-9D91-7224C49458BB}"/>
                <c:ext xmlns:c16="http://schemas.microsoft.com/office/drawing/2014/chart" uri="{C3380CC4-5D6E-409C-BE32-E72D297353CC}">
                  <c16:uniqueId val="{00000017-C35E-46E1-844E-4DD3FFCAB77A}"/>
                </c:ext>
              </c:extLst>
            </c:dLbl>
            <c:dLbl>
              <c:idx val="15"/>
              <c:delete val="1"/>
              <c:extLst>
                <c:ext xmlns:c15="http://schemas.microsoft.com/office/drawing/2012/chart" uri="{CE6537A1-D6FC-4f65-9D91-7224C49458BB}"/>
                <c:ext xmlns:c16="http://schemas.microsoft.com/office/drawing/2014/chart" uri="{C3380CC4-5D6E-409C-BE32-E72D297353CC}">
                  <c16:uniqueId val="{00000027-C35E-46E1-844E-4DD3FFCAB77A}"/>
                </c:ext>
              </c:extLst>
            </c:dLbl>
            <c:numFmt formatCode="0.0%" sourceLinked="0"/>
            <c:spPr>
              <a:solidFill>
                <a:srgbClr val="FFFFFF">
                  <a:alpha val="50000"/>
                </a:srgbClr>
              </a:solid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Sheet1!$A$4:$A$19</c:f>
              <c:strCache>
                <c:ptCount val="16"/>
                <c:pt idx="0">
                  <c:v>2</c:v>
                </c:pt>
                <c:pt idx="1">
                  <c:v>3</c:v>
                </c:pt>
                <c:pt idx="2">
                  <c:v>4</c:v>
                </c:pt>
                <c:pt idx="3">
                  <c:v>2024-1</c:v>
                </c:pt>
                <c:pt idx="4">
                  <c:v>2</c:v>
                </c:pt>
                <c:pt idx="5">
                  <c:v>3</c:v>
                </c:pt>
                <c:pt idx="6">
                  <c:v>4</c:v>
                </c:pt>
                <c:pt idx="7">
                  <c:v>2025-1</c:v>
                </c:pt>
                <c:pt idx="8">
                  <c:v>2</c:v>
                </c:pt>
                <c:pt idx="9">
                  <c:v>3</c:v>
                </c:pt>
                <c:pt idx="10">
                  <c:v>4</c:v>
                </c:pt>
                <c:pt idx="11">
                  <c:v>2026-1 </c:v>
                </c:pt>
                <c:pt idx="12">
                  <c:v>2
(p)</c:v>
                </c:pt>
                <c:pt idx="13">
                  <c:v>3
(p)</c:v>
                </c:pt>
                <c:pt idx="14">
                  <c:v>4
(p)</c:v>
                </c:pt>
                <c:pt idx="15">
                  <c:v>2027-1 (p) </c:v>
                </c:pt>
              </c:strCache>
            </c:strRef>
          </c:cat>
          <c:val>
            <c:numRef>
              <c:f>Sheet1!$C$4:$C$19</c:f>
              <c:numCache>
                <c:formatCode>0.0%</c:formatCode>
                <c:ptCount val="16"/>
                <c:pt idx="0">
                  <c:v>0.11890000000000001</c:v>
                </c:pt>
                <c:pt idx="1">
                  <c:v>4.4299999999999999E-2</c:v>
                </c:pt>
                <c:pt idx="2">
                  <c:v>-0.01</c:v>
                </c:pt>
                <c:pt idx="3">
                  <c:v>-2.8E-3</c:v>
                </c:pt>
                <c:pt idx="4">
                  <c:v>-2.1999999999999999E-2</c:v>
                </c:pt>
                <c:pt idx="5">
                  <c:v>-2.6800000000000001E-2</c:v>
                </c:pt>
                <c:pt idx="6">
                  <c:v>-2.1100000000000001E-2</c:v>
                </c:pt>
                <c:pt idx="7">
                  <c:v>-3.3999999999999998E-3</c:v>
                </c:pt>
                <c:pt idx="8">
                  <c:v>1.11E-2</c:v>
                </c:pt>
                <c:pt idx="9">
                  <c:v>1.6299999999999999E-2</c:v>
                </c:pt>
                <c:pt idx="10">
                  <c:v>1.8700000000000001E-2</c:v>
                </c:pt>
                <c:pt idx="11">
                  <c:v>1.9800000000000002E-2</c:v>
                </c:pt>
                <c:pt idx="12">
                  <c:v>1.78E-2</c:v>
                </c:pt>
                <c:pt idx="13">
                  <c:v>2.4E-2</c:v>
                </c:pt>
                <c:pt idx="14">
                  <c:v>1.8200000000000001E-2</c:v>
                </c:pt>
                <c:pt idx="15">
                  <c:v>4.7999999999999996E-3</c:v>
                </c:pt>
              </c:numCache>
            </c:numRef>
          </c:val>
          <c:smooth val="1"/>
          <c:extLst>
            <c:ext xmlns:c16="http://schemas.microsoft.com/office/drawing/2014/chart" uri="{C3380CC4-5D6E-409C-BE32-E72D297353CC}">
              <c16:uniqueId val="{00000001-A13C-4E5E-B5F3-031966C02762}"/>
            </c:ext>
          </c:extLst>
        </c:ser>
        <c:ser>
          <c:idx val="2"/>
          <c:order val="2"/>
          <c:tx>
            <c:strRef>
              <c:f>Sheet1!$D$1</c:f>
              <c:strCache>
                <c:ptCount val="1"/>
                <c:pt idx="0">
                  <c:v>LIRA Projections</c:v>
                </c:pt>
              </c:strCache>
            </c:strRef>
          </c:tx>
          <c:spPr>
            <a:ln w="38100">
              <a:solidFill>
                <a:srgbClr val="C14D00"/>
              </a:solidFill>
            </a:ln>
          </c:spPr>
          <c:marker>
            <c:symbol val="triangle"/>
            <c:size val="8"/>
            <c:spPr>
              <a:solidFill>
                <a:srgbClr val="C14D00"/>
              </a:solidFill>
              <a:ln>
                <a:solidFill>
                  <a:srgbClr val="C14D00"/>
                </a:solidFill>
              </a:ln>
            </c:spPr>
          </c:marker>
          <c:dPt>
            <c:idx val="0"/>
            <c:marker>
              <c:symbol val="none"/>
            </c:marker>
            <c:bubble3D val="0"/>
            <c:extLst>
              <c:ext xmlns:c16="http://schemas.microsoft.com/office/drawing/2014/chart" uri="{C3380CC4-5D6E-409C-BE32-E72D297353CC}">
                <c16:uniqueId val="{0000001F-0A6C-450F-B0F6-A70C5E2483FC}"/>
              </c:ext>
            </c:extLst>
          </c:dPt>
          <c:dPt>
            <c:idx val="1"/>
            <c:marker>
              <c:symbol val="none"/>
            </c:marker>
            <c:bubble3D val="0"/>
            <c:extLst>
              <c:ext xmlns:c16="http://schemas.microsoft.com/office/drawing/2014/chart" uri="{C3380CC4-5D6E-409C-BE32-E72D297353CC}">
                <c16:uniqueId val="{00000020-0A6C-450F-B0F6-A70C5E2483FC}"/>
              </c:ext>
            </c:extLst>
          </c:dPt>
          <c:dPt>
            <c:idx val="2"/>
            <c:marker>
              <c:symbol val="none"/>
            </c:marker>
            <c:bubble3D val="0"/>
            <c:extLst>
              <c:ext xmlns:c16="http://schemas.microsoft.com/office/drawing/2014/chart" uri="{C3380CC4-5D6E-409C-BE32-E72D297353CC}">
                <c16:uniqueId val="{00000021-0A6C-450F-B0F6-A70C5E2483FC}"/>
              </c:ext>
            </c:extLst>
          </c:dPt>
          <c:dPt>
            <c:idx val="3"/>
            <c:marker>
              <c:symbol val="none"/>
            </c:marker>
            <c:bubble3D val="0"/>
            <c:extLst>
              <c:ext xmlns:c16="http://schemas.microsoft.com/office/drawing/2014/chart" uri="{C3380CC4-5D6E-409C-BE32-E72D297353CC}">
                <c16:uniqueId val="{0000000F-4D4C-44EB-9950-4B9ACCC7825C}"/>
              </c:ext>
            </c:extLst>
          </c:dPt>
          <c:dPt>
            <c:idx val="4"/>
            <c:marker>
              <c:symbol val="none"/>
            </c:marker>
            <c:bubble3D val="0"/>
            <c:extLst>
              <c:ext xmlns:c16="http://schemas.microsoft.com/office/drawing/2014/chart" uri="{C3380CC4-5D6E-409C-BE32-E72D297353CC}">
                <c16:uniqueId val="{0000000E-4D4C-44EB-9950-4B9ACCC7825C}"/>
              </c:ext>
            </c:extLst>
          </c:dPt>
          <c:dPt>
            <c:idx val="5"/>
            <c:marker>
              <c:symbol val="none"/>
            </c:marker>
            <c:bubble3D val="0"/>
            <c:extLst>
              <c:ext xmlns:c16="http://schemas.microsoft.com/office/drawing/2014/chart" uri="{C3380CC4-5D6E-409C-BE32-E72D297353CC}">
                <c16:uniqueId val="{0000000D-4D4C-44EB-9950-4B9ACCC7825C}"/>
              </c:ext>
            </c:extLst>
          </c:dPt>
          <c:dPt>
            <c:idx val="6"/>
            <c:marker>
              <c:symbol val="none"/>
            </c:marker>
            <c:bubble3D val="0"/>
            <c:extLst>
              <c:ext xmlns:c16="http://schemas.microsoft.com/office/drawing/2014/chart" uri="{C3380CC4-5D6E-409C-BE32-E72D297353CC}">
                <c16:uniqueId val="{0000000C-4D4C-44EB-9950-4B9ACCC7825C}"/>
              </c:ext>
            </c:extLst>
          </c:dPt>
          <c:dPt>
            <c:idx val="7"/>
            <c:marker>
              <c:symbol val="none"/>
            </c:marker>
            <c:bubble3D val="0"/>
            <c:extLst>
              <c:ext xmlns:c16="http://schemas.microsoft.com/office/drawing/2014/chart" uri="{C3380CC4-5D6E-409C-BE32-E72D297353CC}">
                <c16:uniqueId val="{0000001C-075B-42D8-9ED3-77073C72430E}"/>
              </c:ext>
            </c:extLst>
          </c:dPt>
          <c:dPt>
            <c:idx val="8"/>
            <c:marker>
              <c:symbol val="none"/>
            </c:marker>
            <c:bubble3D val="0"/>
            <c:extLst>
              <c:ext xmlns:c16="http://schemas.microsoft.com/office/drawing/2014/chart" uri="{C3380CC4-5D6E-409C-BE32-E72D297353CC}">
                <c16:uniqueId val="{0000001F-5D3C-4489-B47A-ECA4336326E9}"/>
              </c:ext>
            </c:extLst>
          </c:dPt>
          <c:dPt>
            <c:idx val="9"/>
            <c:marker>
              <c:symbol val="none"/>
            </c:marker>
            <c:bubble3D val="0"/>
            <c:extLst>
              <c:ext xmlns:c16="http://schemas.microsoft.com/office/drawing/2014/chart" uri="{C3380CC4-5D6E-409C-BE32-E72D297353CC}">
                <c16:uniqueId val="{00000021-336D-44EB-AFDA-C74D61021C52}"/>
              </c:ext>
            </c:extLst>
          </c:dPt>
          <c:dPt>
            <c:idx val="10"/>
            <c:marker>
              <c:symbol val="none"/>
            </c:marker>
            <c:bubble3D val="0"/>
            <c:extLst>
              <c:ext xmlns:c16="http://schemas.microsoft.com/office/drawing/2014/chart" uri="{C3380CC4-5D6E-409C-BE32-E72D297353CC}">
                <c16:uniqueId val="{00000022-C35E-46E1-844E-4DD3FFCAB77A}"/>
              </c:ext>
            </c:extLst>
          </c:dPt>
          <c:dPt>
            <c:idx val="11"/>
            <c:marker>
              <c:symbol val="none"/>
            </c:marker>
            <c:bubble3D val="0"/>
            <c:extLst>
              <c:ext xmlns:c16="http://schemas.microsoft.com/office/drawing/2014/chart" uri="{C3380CC4-5D6E-409C-BE32-E72D297353CC}">
                <c16:uniqueId val="{00000026-C35E-46E1-844E-4DD3FFCAB77A}"/>
              </c:ext>
            </c:extLst>
          </c:dPt>
          <c:dLbls>
            <c:dLbl>
              <c:idx val="0"/>
              <c:delete val="1"/>
              <c:extLst>
                <c:ext xmlns:c15="http://schemas.microsoft.com/office/drawing/2012/chart" uri="{CE6537A1-D6FC-4f65-9D91-7224C49458BB}"/>
                <c:ext xmlns:c16="http://schemas.microsoft.com/office/drawing/2014/chart" uri="{C3380CC4-5D6E-409C-BE32-E72D297353CC}">
                  <c16:uniqueId val="{0000001F-0A6C-450F-B0F6-A70C5E2483FC}"/>
                </c:ext>
              </c:extLst>
            </c:dLbl>
            <c:dLbl>
              <c:idx val="1"/>
              <c:delete val="1"/>
              <c:extLst>
                <c:ext xmlns:c15="http://schemas.microsoft.com/office/drawing/2012/chart" uri="{CE6537A1-D6FC-4f65-9D91-7224C49458BB}"/>
                <c:ext xmlns:c16="http://schemas.microsoft.com/office/drawing/2014/chart" uri="{C3380CC4-5D6E-409C-BE32-E72D297353CC}">
                  <c16:uniqueId val="{00000020-0A6C-450F-B0F6-A70C5E2483FC}"/>
                </c:ext>
              </c:extLst>
            </c:dLbl>
            <c:dLbl>
              <c:idx val="2"/>
              <c:delete val="1"/>
              <c:extLst>
                <c:ext xmlns:c15="http://schemas.microsoft.com/office/drawing/2012/chart" uri="{CE6537A1-D6FC-4f65-9D91-7224C49458BB}"/>
                <c:ext xmlns:c16="http://schemas.microsoft.com/office/drawing/2014/chart" uri="{C3380CC4-5D6E-409C-BE32-E72D297353CC}">
                  <c16:uniqueId val="{00000021-0A6C-450F-B0F6-A70C5E2483FC}"/>
                </c:ext>
              </c:extLst>
            </c:dLbl>
            <c:dLbl>
              <c:idx val="3"/>
              <c:delete val="1"/>
              <c:extLst>
                <c:ext xmlns:c15="http://schemas.microsoft.com/office/drawing/2012/chart" uri="{CE6537A1-D6FC-4f65-9D91-7224C49458BB}"/>
                <c:ext xmlns:c16="http://schemas.microsoft.com/office/drawing/2014/chart" uri="{C3380CC4-5D6E-409C-BE32-E72D297353CC}">
                  <c16:uniqueId val="{0000000F-4D4C-44EB-9950-4B9ACCC7825C}"/>
                </c:ext>
              </c:extLst>
            </c:dLbl>
            <c:dLbl>
              <c:idx val="4"/>
              <c:delete val="1"/>
              <c:extLst>
                <c:ext xmlns:c15="http://schemas.microsoft.com/office/drawing/2012/chart" uri="{CE6537A1-D6FC-4f65-9D91-7224C49458BB}"/>
                <c:ext xmlns:c16="http://schemas.microsoft.com/office/drawing/2014/chart" uri="{C3380CC4-5D6E-409C-BE32-E72D297353CC}">
                  <c16:uniqueId val="{0000000E-4D4C-44EB-9950-4B9ACCC7825C}"/>
                </c:ext>
              </c:extLst>
            </c:dLbl>
            <c:dLbl>
              <c:idx val="5"/>
              <c:delete val="1"/>
              <c:extLst>
                <c:ext xmlns:c15="http://schemas.microsoft.com/office/drawing/2012/chart" uri="{CE6537A1-D6FC-4f65-9D91-7224C49458BB}"/>
                <c:ext xmlns:c16="http://schemas.microsoft.com/office/drawing/2014/chart" uri="{C3380CC4-5D6E-409C-BE32-E72D297353CC}">
                  <c16:uniqueId val="{0000000D-4D4C-44EB-9950-4B9ACCC7825C}"/>
                </c:ext>
              </c:extLst>
            </c:dLbl>
            <c:dLbl>
              <c:idx val="6"/>
              <c:delete val="1"/>
              <c:extLst>
                <c:ext xmlns:c15="http://schemas.microsoft.com/office/drawing/2012/chart" uri="{CE6537A1-D6FC-4f65-9D91-7224C49458BB}"/>
                <c:ext xmlns:c16="http://schemas.microsoft.com/office/drawing/2014/chart" uri="{C3380CC4-5D6E-409C-BE32-E72D297353CC}">
                  <c16:uniqueId val="{0000000C-4D4C-44EB-9950-4B9ACCC7825C}"/>
                </c:ext>
              </c:extLst>
            </c:dLbl>
            <c:dLbl>
              <c:idx val="7"/>
              <c:delete val="1"/>
              <c:extLst>
                <c:ext xmlns:c15="http://schemas.microsoft.com/office/drawing/2012/chart" uri="{CE6537A1-D6FC-4f65-9D91-7224C49458BB}"/>
                <c:ext xmlns:c16="http://schemas.microsoft.com/office/drawing/2014/chart" uri="{C3380CC4-5D6E-409C-BE32-E72D297353CC}">
                  <c16:uniqueId val="{0000001C-075B-42D8-9ED3-77073C72430E}"/>
                </c:ext>
              </c:extLst>
            </c:dLbl>
            <c:dLbl>
              <c:idx val="8"/>
              <c:delete val="1"/>
              <c:extLst>
                <c:ext xmlns:c15="http://schemas.microsoft.com/office/drawing/2012/chart" uri="{CE6537A1-D6FC-4f65-9D91-7224C49458BB}"/>
                <c:ext xmlns:c16="http://schemas.microsoft.com/office/drawing/2014/chart" uri="{C3380CC4-5D6E-409C-BE32-E72D297353CC}">
                  <c16:uniqueId val="{0000001F-5D3C-4489-B47A-ECA4336326E9}"/>
                </c:ext>
              </c:extLst>
            </c:dLbl>
            <c:dLbl>
              <c:idx val="9"/>
              <c:delete val="1"/>
              <c:extLst>
                <c:ext xmlns:c15="http://schemas.microsoft.com/office/drawing/2012/chart" uri="{CE6537A1-D6FC-4f65-9D91-7224C49458BB}"/>
                <c:ext xmlns:c16="http://schemas.microsoft.com/office/drawing/2014/chart" uri="{C3380CC4-5D6E-409C-BE32-E72D297353CC}">
                  <c16:uniqueId val="{00000021-336D-44EB-AFDA-C74D61021C52}"/>
                </c:ext>
              </c:extLst>
            </c:dLbl>
            <c:dLbl>
              <c:idx val="10"/>
              <c:delete val="1"/>
              <c:extLst>
                <c:ext xmlns:c15="http://schemas.microsoft.com/office/drawing/2012/chart" uri="{CE6537A1-D6FC-4f65-9D91-7224C49458BB}"/>
                <c:ext xmlns:c16="http://schemas.microsoft.com/office/drawing/2014/chart" uri="{C3380CC4-5D6E-409C-BE32-E72D297353CC}">
                  <c16:uniqueId val="{00000022-C35E-46E1-844E-4DD3FFCAB77A}"/>
                </c:ext>
              </c:extLst>
            </c:dLbl>
            <c:dLbl>
              <c:idx val="11"/>
              <c:delete val="1"/>
              <c:extLst>
                <c:ext xmlns:c15="http://schemas.microsoft.com/office/drawing/2012/chart" uri="{CE6537A1-D6FC-4f65-9D91-7224C49458BB}"/>
                <c:ext xmlns:c16="http://schemas.microsoft.com/office/drawing/2014/chart" uri="{C3380CC4-5D6E-409C-BE32-E72D297353CC}">
                  <c16:uniqueId val="{00000026-C35E-46E1-844E-4DD3FFCAB77A}"/>
                </c:ext>
              </c:extLst>
            </c:dLbl>
            <c:dLbl>
              <c:idx val="12"/>
              <c:spPr>
                <a:solidFill>
                  <a:srgbClr val="FFFFFF">
                    <a:alpha val="75000"/>
                  </a:srgbClr>
                </a:solidFill>
                <a:ln>
                  <a:noFill/>
                </a:ln>
                <a:effectLst/>
              </c:spPr>
              <c:txPr>
                <a:bodyPr wrap="square" lIns="38100" tIns="19050" rIns="38100" bIns="19050" anchor="ctr" anchorCtr="0">
                  <a:spAutoFit/>
                </a:bodyPr>
                <a:lstStyle/>
                <a:p>
                  <a:pPr algn="ctr">
                    <a:defRPr lang="en-US" sz="1400" b="0" i="0" u="none" strike="noStrike" kern="1200" baseline="0">
                      <a:solidFill>
                        <a:schemeClr val="tx1">
                          <a:lumMod val="50000"/>
                        </a:schemeClr>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3-C35E-46E1-844E-4DD3FFCAB77A}"/>
                </c:ext>
              </c:extLst>
            </c:dLbl>
            <c:dLbl>
              <c:idx val="13"/>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A-59BE-4A54-B6C3-A6A83A083B67}"/>
                </c:ext>
              </c:extLst>
            </c:dLbl>
            <c:dLbl>
              <c:idx val="14"/>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8-59BE-4A54-B6C3-A6A83A083B67}"/>
                </c:ext>
              </c:extLst>
            </c:dLbl>
            <c:dLbl>
              <c:idx val="15"/>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9-59BE-4A54-B6C3-A6A83A083B67}"/>
                </c:ext>
              </c:extLst>
            </c:dLbl>
            <c:spPr>
              <a:no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Sheet1!$A$4:$A$19</c:f>
              <c:strCache>
                <c:ptCount val="16"/>
                <c:pt idx="0">
                  <c:v>2</c:v>
                </c:pt>
                <c:pt idx="1">
                  <c:v>3</c:v>
                </c:pt>
                <c:pt idx="2">
                  <c:v>4</c:v>
                </c:pt>
                <c:pt idx="3">
                  <c:v>2024-1</c:v>
                </c:pt>
                <c:pt idx="4">
                  <c:v>2</c:v>
                </c:pt>
                <c:pt idx="5">
                  <c:v>3</c:v>
                </c:pt>
                <c:pt idx="6">
                  <c:v>4</c:v>
                </c:pt>
                <c:pt idx="7">
                  <c:v>2025-1</c:v>
                </c:pt>
                <c:pt idx="8">
                  <c:v>2</c:v>
                </c:pt>
                <c:pt idx="9">
                  <c:v>3</c:v>
                </c:pt>
                <c:pt idx="10">
                  <c:v>4</c:v>
                </c:pt>
                <c:pt idx="11">
                  <c:v>2026-1 </c:v>
                </c:pt>
                <c:pt idx="12">
                  <c:v>2
(p)</c:v>
                </c:pt>
                <c:pt idx="13">
                  <c:v>3
(p)</c:v>
                </c:pt>
                <c:pt idx="14">
                  <c:v>4
(p)</c:v>
                </c:pt>
                <c:pt idx="15">
                  <c:v>2027-1 (p) </c:v>
                </c:pt>
              </c:strCache>
            </c:strRef>
          </c:cat>
          <c:val>
            <c:numRef>
              <c:f>Sheet1!$D$4:$D$19</c:f>
              <c:numCache>
                <c:formatCode>0.0%</c:formatCode>
                <c:ptCount val="16"/>
                <c:pt idx="0">
                  <c:v>0.11890000000000001</c:v>
                </c:pt>
                <c:pt idx="1">
                  <c:v>4.4299999999999999E-2</c:v>
                </c:pt>
                <c:pt idx="2">
                  <c:v>-0.01</c:v>
                </c:pt>
                <c:pt idx="3">
                  <c:v>-2.8E-3</c:v>
                </c:pt>
                <c:pt idx="4">
                  <c:v>-2.1999999999999999E-2</c:v>
                </c:pt>
                <c:pt idx="5">
                  <c:v>-2.6800000000000001E-2</c:v>
                </c:pt>
                <c:pt idx="6">
                  <c:v>-2.1100000000000001E-2</c:v>
                </c:pt>
                <c:pt idx="7">
                  <c:v>-3.3999999999999998E-3</c:v>
                </c:pt>
                <c:pt idx="8">
                  <c:v>1.11E-2</c:v>
                </c:pt>
                <c:pt idx="9">
                  <c:v>1.6299999999999999E-2</c:v>
                </c:pt>
                <c:pt idx="10">
                  <c:v>1.8700000000000001E-2</c:v>
                </c:pt>
                <c:pt idx="11">
                  <c:v>1.9800000000000002E-2</c:v>
                </c:pt>
                <c:pt idx="12">
                  <c:v>1.78E-2</c:v>
                </c:pt>
                <c:pt idx="13">
                  <c:v>2.4E-2</c:v>
                </c:pt>
                <c:pt idx="14">
                  <c:v>1.8200000000000001E-2</c:v>
                </c:pt>
                <c:pt idx="15">
                  <c:v>4.7999999999999996E-3</c:v>
                </c:pt>
              </c:numCache>
            </c:numRef>
          </c:val>
          <c:smooth val="1"/>
          <c:extLst>
            <c:ext xmlns:c16="http://schemas.microsoft.com/office/drawing/2014/chart" uri="{C3380CC4-5D6E-409C-BE32-E72D297353CC}">
              <c16:uniqueId val="{00000000-780F-4FE3-AFF6-52DB6F4D6D9C}"/>
            </c:ext>
          </c:extLst>
        </c:ser>
        <c:dLbls>
          <c:showLegendKey val="0"/>
          <c:showVal val="0"/>
          <c:showCatName val="0"/>
          <c:showSerName val="0"/>
          <c:showPercent val="0"/>
          <c:showBubbleSize val="0"/>
        </c:dLbls>
        <c:marker val="1"/>
        <c:smooth val="0"/>
        <c:axId val="-2059034896"/>
        <c:axId val="-2058996624"/>
      </c:lineChart>
      <c:catAx>
        <c:axId val="-2059001504"/>
        <c:scaling>
          <c:orientation val="minMax"/>
        </c:scaling>
        <c:delete val="0"/>
        <c:axPos val="b"/>
        <c:numFmt formatCode="General" sourceLinked="0"/>
        <c:majorTickMark val="out"/>
        <c:minorTickMark val="none"/>
        <c:tickLblPos val="low"/>
        <c:spPr>
          <a:ln>
            <a:solidFill>
              <a:schemeClr val="bg1">
                <a:lumMod val="65000"/>
              </a:schemeClr>
            </a:solidFill>
          </a:ln>
        </c:spPr>
        <c:txPr>
          <a:bodyPr/>
          <a:lstStyle/>
          <a:p>
            <a:pPr>
              <a:defRPr sz="1400" b="0" baseline="0">
                <a:solidFill>
                  <a:schemeClr val="tx1">
                    <a:lumMod val="50000"/>
                  </a:schemeClr>
                </a:solidFill>
              </a:defRPr>
            </a:pPr>
            <a:endParaRPr lang="en-US"/>
          </a:p>
        </c:txPr>
        <c:crossAx val="-2058999456"/>
        <c:crosses val="autoZero"/>
        <c:auto val="0"/>
        <c:lblAlgn val="ctr"/>
        <c:lblOffset val="100"/>
        <c:noMultiLvlLbl val="0"/>
      </c:catAx>
      <c:valAx>
        <c:axId val="-2058999456"/>
        <c:scaling>
          <c:orientation val="minMax"/>
          <c:max val="600"/>
          <c:min val="-100"/>
        </c:scaling>
        <c:delete val="0"/>
        <c:axPos val="l"/>
        <c:numFmt formatCode="&quot;$&quot;#,##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01504"/>
        <c:crosses val="autoZero"/>
        <c:crossBetween val="between"/>
        <c:majorUnit val="100"/>
        <c:minorUnit val="50"/>
      </c:valAx>
      <c:valAx>
        <c:axId val="-2058996624"/>
        <c:scaling>
          <c:orientation val="minMax"/>
          <c:max val="0.30000000000000004"/>
          <c:min val="-5.000000000000001E-2"/>
        </c:scaling>
        <c:delete val="0"/>
        <c:axPos val="r"/>
        <c:numFmt formatCode="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34896"/>
        <c:crosses val="max"/>
        <c:crossBetween val="between"/>
      </c:valAx>
      <c:catAx>
        <c:axId val="-2059034896"/>
        <c:scaling>
          <c:orientation val="minMax"/>
        </c:scaling>
        <c:delete val="1"/>
        <c:axPos val="b"/>
        <c:numFmt formatCode="General" sourceLinked="1"/>
        <c:majorTickMark val="out"/>
        <c:minorTickMark val="none"/>
        <c:tickLblPos val="nextTo"/>
        <c:crossAx val="-2058996624"/>
        <c:crosses val="autoZero"/>
        <c:auto val="1"/>
        <c:lblAlgn val="ctr"/>
        <c:lblOffset val="100"/>
        <c:noMultiLvlLbl val="0"/>
      </c:catAx>
      <c:spPr>
        <a:ln>
          <a:solidFill>
            <a:srgbClr val="43273A"/>
          </a:solidFill>
        </a:ln>
      </c:spPr>
    </c:plotArea>
    <c:legend>
      <c:legendPos val="b"/>
      <c:legendEntry>
        <c:idx val="0"/>
        <c:delete val="1"/>
      </c:legendEntry>
      <c:layout>
        <c:manualLayout>
          <c:xMode val="edge"/>
          <c:yMode val="edge"/>
          <c:x val="0.33964029818809022"/>
          <c:y val="3.8566525326365113E-2"/>
          <c:w val="0.32750856458616562"/>
          <c:h val="5.5445141862520635E-2"/>
        </c:manualLayout>
      </c:layout>
      <c:overlay val="0"/>
      <c:txPr>
        <a:bodyPr/>
        <a:lstStyle/>
        <a:p>
          <a:pPr>
            <a:defRPr sz="1400">
              <a:solidFill>
                <a:schemeClr val="tx1">
                  <a:lumMod val="50000"/>
                </a:schemeClr>
              </a:solidFill>
            </a:defRPr>
          </a:pPr>
          <a:endParaRPr lang="en-US"/>
        </a:p>
      </c:txPr>
    </c:legend>
    <c:plotVisOnly val="1"/>
    <c:dispBlanksAs val="gap"/>
    <c:showDLblsOverMax val="0"/>
  </c:chart>
  <c:txPr>
    <a:bodyPr/>
    <a:lstStyle/>
    <a:p>
      <a:pPr>
        <a:defRPr sz="1800"/>
      </a:pPr>
      <a:endParaRPr lang="en-US"/>
    </a:p>
  </c:txPr>
  <c:externalData r:id="rId2">
    <c:autoUpdate val="0"/>
  </c:externalData>
  <c:userShapes r:id="rId3"/>
</c:chartSpace>
</file>

<file path=ppt/charts/chart7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600">
                <a:solidFill>
                  <a:schemeClr val="tx1">
                    <a:lumMod val="50000"/>
                  </a:schemeClr>
                </a:solidFill>
              </a:defRPr>
            </a:pPr>
            <a:r>
              <a:rPr lang="en-US" sz="1600" b="1" i="0" baseline="0">
                <a:effectLst/>
              </a:rPr>
              <a:t>Homeowner Improvements &amp; Repairs</a:t>
            </a:r>
            <a:endParaRPr lang="en-US" sz="1600" b="1">
              <a:effectLst/>
            </a:endParaRPr>
          </a:p>
          <a:p>
            <a:pPr algn="l">
              <a:defRPr sz="1600">
                <a:solidFill>
                  <a:schemeClr val="tx1">
                    <a:lumMod val="50000"/>
                  </a:schemeClr>
                </a:solidFill>
              </a:defRPr>
            </a:pPr>
            <a:r>
              <a:rPr lang="en-US" sz="1600" b="1" i="0" baseline="0">
                <a:effectLst/>
              </a:rPr>
              <a:t>Four-Quarter Moving Totals (Billions)</a:t>
            </a:r>
            <a:endParaRPr lang="en-US" sz="1600" b="1">
              <a:effectLst/>
            </a:endParaRPr>
          </a:p>
        </c:rich>
      </c:tx>
      <c:layout>
        <c:manualLayout>
          <c:xMode val="edge"/>
          <c:yMode val="edge"/>
          <c:x val="8.7286371663053495E-4"/>
          <c:y val="8.2506397672239776E-3"/>
        </c:manualLayout>
      </c:layout>
      <c:overlay val="0"/>
    </c:title>
    <c:autoTitleDeleted val="0"/>
    <c:plotArea>
      <c:layout>
        <c:manualLayout>
          <c:layoutTarget val="inner"/>
          <c:xMode val="edge"/>
          <c:yMode val="edge"/>
          <c:x val="5.6101378763284568E-2"/>
          <c:y val="0.1556965266074147"/>
          <c:w val="0.89693179239226994"/>
          <c:h val="0.72514641335387908"/>
        </c:manualLayout>
      </c:layout>
      <c:barChart>
        <c:barDir val="col"/>
        <c:grouping val="clustered"/>
        <c:varyColors val="0"/>
        <c:ser>
          <c:idx val="0"/>
          <c:order val="0"/>
          <c:tx>
            <c:strRef>
              <c:f>Sheet1!$B$1</c:f>
              <c:strCache>
                <c:ptCount val="1"/>
                <c:pt idx="0">
                  <c:v>JCHS1</c:v>
                </c:pt>
              </c:strCache>
            </c:strRef>
          </c:tx>
          <c:spPr>
            <a:solidFill>
              <a:schemeClr val="accent3"/>
            </a:solidFill>
          </c:spPr>
          <c:invertIfNegative val="0"/>
          <c:dPt>
            <c:idx val="7"/>
            <c:invertIfNegative val="0"/>
            <c:bubble3D val="0"/>
            <c:spPr>
              <a:solidFill>
                <a:srgbClr val="508DA6"/>
              </a:solidFill>
            </c:spPr>
            <c:extLst>
              <c:ext xmlns:c16="http://schemas.microsoft.com/office/drawing/2014/chart" uri="{C3380CC4-5D6E-409C-BE32-E72D297353CC}">
                <c16:uniqueId val="{00000007-4396-4640-A0FD-6851015F7692}"/>
              </c:ext>
            </c:extLst>
          </c:dPt>
          <c:dPt>
            <c:idx val="8"/>
            <c:invertIfNegative val="0"/>
            <c:bubble3D val="0"/>
            <c:spPr>
              <a:solidFill>
                <a:srgbClr val="508DA6"/>
              </a:solidFill>
            </c:spPr>
            <c:extLst>
              <c:ext xmlns:c16="http://schemas.microsoft.com/office/drawing/2014/chart" uri="{C3380CC4-5D6E-409C-BE32-E72D297353CC}">
                <c16:uniqueId val="{00000009-4396-4640-A0FD-6851015F7692}"/>
              </c:ext>
            </c:extLst>
          </c:dPt>
          <c:dPt>
            <c:idx val="9"/>
            <c:invertIfNegative val="0"/>
            <c:bubble3D val="0"/>
            <c:spPr>
              <a:solidFill>
                <a:srgbClr val="508DA6"/>
              </a:solidFill>
            </c:spPr>
            <c:extLst>
              <c:ext xmlns:c16="http://schemas.microsoft.com/office/drawing/2014/chart" uri="{C3380CC4-5D6E-409C-BE32-E72D297353CC}">
                <c16:uniqueId val="{00000006-4D4C-44EB-9950-4B9ACCC7825C}"/>
              </c:ext>
            </c:extLst>
          </c:dPt>
          <c:dPt>
            <c:idx val="10"/>
            <c:invertIfNegative val="0"/>
            <c:bubble3D val="0"/>
            <c:spPr>
              <a:solidFill>
                <a:srgbClr val="508DA6"/>
              </a:solidFill>
            </c:spPr>
            <c:extLst>
              <c:ext xmlns:c16="http://schemas.microsoft.com/office/drawing/2014/chart" uri="{C3380CC4-5D6E-409C-BE32-E72D297353CC}">
                <c16:uniqueId val="{00000007-4D4C-44EB-9950-4B9ACCC7825C}"/>
              </c:ext>
            </c:extLst>
          </c:dPt>
          <c:dPt>
            <c:idx val="11"/>
            <c:invertIfNegative val="0"/>
            <c:bubble3D val="0"/>
            <c:spPr>
              <a:solidFill>
                <a:srgbClr val="508DA6"/>
              </a:solidFill>
            </c:spPr>
            <c:extLst>
              <c:ext xmlns:c16="http://schemas.microsoft.com/office/drawing/2014/chart" uri="{C3380CC4-5D6E-409C-BE32-E72D297353CC}">
                <c16:uniqueId val="{0000000D-075B-42D8-9ED3-77073C72430E}"/>
              </c:ext>
            </c:extLst>
          </c:dPt>
          <c:dPt>
            <c:idx val="12"/>
            <c:invertIfNegative val="0"/>
            <c:bubble3D val="0"/>
            <c:spPr>
              <a:solidFill>
                <a:srgbClr val="508DA6">
                  <a:lumMod val="60000"/>
                  <a:lumOff val="40000"/>
                </a:srgbClr>
              </a:solidFill>
            </c:spPr>
            <c:extLst>
              <c:ext xmlns:c16="http://schemas.microsoft.com/office/drawing/2014/chart" uri="{C3380CC4-5D6E-409C-BE32-E72D297353CC}">
                <c16:uniqueId val="{0000001E-5D3C-4489-B47A-ECA4336326E9}"/>
              </c:ext>
            </c:extLst>
          </c:dPt>
          <c:dPt>
            <c:idx val="13"/>
            <c:invertIfNegative val="0"/>
            <c:bubble3D val="0"/>
            <c:spPr>
              <a:solidFill>
                <a:srgbClr val="508DA6">
                  <a:lumMod val="60000"/>
                  <a:lumOff val="40000"/>
                </a:srgbClr>
              </a:solidFill>
            </c:spPr>
            <c:extLst>
              <c:ext xmlns:c16="http://schemas.microsoft.com/office/drawing/2014/chart" uri="{C3380CC4-5D6E-409C-BE32-E72D297353CC}">
                <c16:uniqueId val="{0000000F-336D-44EB-AFDA-C74D61021C52}"/>
              </c:ext>
            </c:extLst>
          </c:dPt>
          <c:dPt>
            <c:idx val="14"/>
            <c:invertIfNegative val="0"/>
            <c:bubble3D val="0"/>
            <c:spPr>
              <a:solidFill>
                <a:srgbClr val="508DA6">
                  <a:lumMod val="60000"/>
                  <a:lumOff val="40000"/>
                </a:srgbClr>
              </a:solidFill>
            </c:spPr>
            <c:extLst>
              <c:ext xmlns:c16="http://schemas.microsoft.com/office/drawing/2014/chart" uri="{C3380CC4-5D6E-409C-BE32-E72D297353CC}">
                <c16:uniqueId val="{0000000F-C35E-46E1-844E-4DD3FFCAB77A}"/>
              </c:ext>
            </c:extLst>
          </c:dPt>
          <c:dPt>
            <c:idx val="15"/>
            <c:invertIfNegative val="0"/>
            <c:bubble3D val="0"/>
            <c:spPr>
              <a:solidFill>
                <a:srgbClr val="508DA6">
                  <a:lumMod val="60000"/>
                  <a:lumOff val="40000"/>
                </a:srgbClr>
              </a:solidFill>
            </c:spPr>
            <c:extLst>
              <c:ext xmlns:c16="http://schemas.microsoft.com/office/drawing/2014/chart" uri="{C3380CC4-5D6E-409C-BE32-E72D297353CC}">
                <c16:uniqueId val="{00000025-C35E-46E1-844E-4DD3FFCAB77A}"/>
              </c:ext>
            </c:extLst>
          </c:dPt>
          <c:dLbls>
            <c:numFmt formatCode="#,##0" sourceLinked="0"/>
            <c:spPr>
              <a:noFill/>
              <a:ln>
                <a:noFill/>
              </a:ln>
              <a:effectLst/>
            </c:spPr>
            <c:txPr>
              <a:bodyPr/>
              <a:lstStyle/>
              <a:p>
                <a:pPr>
                  <a:defRPr sz="1400" b="0">
                    <a:solidFill>
                      <a:schemeClr val="tx1">
                        <a:lumMod val="50000"/>
                      </a:schemeClr>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Sheet1!$A$4:$A$19</c:f>
              <c:strCache>
                <c:ptCount val="16"/>
                <c:pt idx="0">
                  <c:v>3</c:v>
                </c:pt>
                <c:pt idx="1">
                  <c:v>4</c:v>
                </c:pt>
                <c:pt idx="2">
                  <c:v>2024-1</c:v>
                </c:pt>
                <c:pt idx="3">
                  <c:v>2</c:v>
                </c:pt>
                <c:pt idx="4">
                  <c:v>3</c:v>
                </c:pt>
                <c:pt idx="5">
                  <c:v>4</c:v>
                </c:pt>
                <c:pt idx="6">
                  <c:v>2025-1</c:v>
                </c:pt>
                <c:pt idx="7">
                  <c:v>2</c:v>
                </c:pt>
                <c:pt idx="8">
                  <c:v>3</c:v>
                </c:pt>
                <c:pt idx="9">
                  <c:v>4</c:v>
                </c:pt>
                <c:pt idx="10">
                  <c:v>2026-1</c:v>
                </c:pt>
                <c:pt idx="11">
                  <c:v>2</c:v>
                </c:pt>
                <c:pt idx="12">
                  <c:v>3 (p)</c:v>
                </c:pt>
                <c:pt idx="13">
                  <c:v>4 (p)</c:v>
                </c:pt>
                <c:pt idx="14">
                  <c:v>2027-1 (p)</c:v>
                </c:pt>
                <c:pt idx="15">
                  <c:v>2 (p)</c:v>
                </c:pt>
              </c:strCache>
            </c:strRef>
          </c:cat>
          <c:val>
            <c:numRef>
              <c:f>Sheet1!$B$4:$B$19</c:f>
              <c:numCache>
                <c:formatCode>"$"#,##0.0</c:formatCode>
                <c:ptCount val="16"/>
                <c:pt idx="0">
                  <c:v>511.2</c:v>
                </c:pt>
                <c:pt idx="1">
                  <c:v>510.1</c:v>
                </c:pt>
                <c:pt idx="2">
                  <c:v>511.1</c:v>
                </c:pt>
                <c:pt idx="3">
                  <c:v>500.6</c:v>
                </c:pt>
                <c:pt idx="4">
                  <c:v>498.2</c:v>
                </c:pt>
                <c:pt idx="5">
                  <c:v>500.4</c:v>
                </c:pt>
                <c:pt idx="6">
                  <c:v>510.6</c:v>
                </c:pt>
                <c:pt idx="7">
                  <c:v>506.6</c:v>
                </c:pt>
                <c:pt idx="8">
                  <c:v>506.4</c:v>
                </c:pt>
                <c:pt idx="9">
                  <c:v>509.5</c:v>
                </c:pt>
                <c:pt idx="10">
                  <c:v>520.4</c:v>
                </c:pt>
                <c:pt idx="11">
                  <c:v>516.79999999999995</c:v>
                </c:pt>
                <c:pt idx="12">
                  <c:v>517</c:v>
                </c:pt>
                <c:pt idx="13">
                  <c:v>520</c:v>
                </c:pt>
                <c:pt idx="14">
                  <c:v>523.76</c:v>
                </c:pt>
                <c:pt idx="15">
                  <c:v>519.19000000000005</c:v>
                </c:pt>
              </c:numCache>
            </c:numRef>
          </c:val>
          <c:extLst>
            <c:ext xmlns:c16="http://schemas.microsoft.com/office/drawing/2014/chart" uri="{C3380CC4-5D6E-409C-BE32-E72D297353CC}">
              <c16:uniqueId val="{00000000-A13C-4E5E-B5F3-031966C02762}"/>
            </c:ext>
          </c:extLst>
        </c:ser>
        <c:dLbls>
          <c:showLegendKey val="0"/>
          <c:showVal val="0"/>
          <c:showCatName val="0"/>
          <c:showSerName val="0"/>
          <c:showPercent val="0"/>
          <c:showBubbleSize val="0"/>
        </c:dLbls>
        <c:gapWidth val="75"/>
        <c:axId val="-2059001504"/>
        <c:axId val="-2058999456"/>
      </c:barChart>
      <c:lineChart>
        <c:grouping val="standard"/>
        <c:varyColors val="0"/>
        <c:ser>
          <c:idx val="1"/>
          <c:order val="1"/>
          <c:tx>
            <c:strRef>
              <c:f>Sheet1!$C$1</c:f>
              <c:strCache>
                <c:ptCount val="1"/>
                <c:pt idx="0">
                  <c:v>Historical Estimates</c:v>
                </c:pt>
              </c:strCache>
            </c:strRef>
          </c:tx>
          <c:spPr>
            <a:ln w="38100"/>
          </c:spPr>
          <c:marker>
            <c:symbol val="circle"/>
            <c:size val="9"/>
          </c:marker>
          <c:dPt>
            <c:idx val="7"/>
            <c:bubble3D val="0"/>
            <c:extLst>
              <c:ext xmlns:c16="http://schemas.microsoft.com/office/drawing/2014/chart" uri="{C3380CC4-5D6E-409C-BE32-E72D297353CC}">
                <c16:uniqueId val="{00000011-4396-4640-A0FD-6851015F7692}"/>
              </c:ext>
            </c:extLst>
          </c:dPt>
          <c:dPt>
            <c:idx val="8"/>
            <c:bubble3D val="0"/>
            <c:extLst>
              <c:ext xmlns:c16="http://schemas.microsoft.com/office/drawing/2014/chart" uri="{C3380CC4-5D6E-409C-BE32-E72D297353CC}">
                <c16:uniqueId val="{00000012-4396-4640-A0FD-6851015F7692}"/>
              </c:ext>
            </c:extLst>
          </c:dPt>
          <c:dPt>
            <c:idx val="9"/>
            <c:bubble3D val="0"/>
            <c:extLst>
              <c:ext xmlns:c16="http://schemas.microsoft.com/office/drawing/2014/chart" uri="{C3380CC4-5D6E-409C-BE32-E72D297353CC}">
                <c16:uniqueId val="{00000013-4D4C-44EB-9950-4B9ACCC7825C}"/>
              </c:ext>
            </c:extLst>
          </c:dPt>
          <c:dPt>
            <c:idx val="10"/>
            <c:bubble3D val="0"/>
            <c:extLst>
              <c:ext xmlns:c16="http://schemas.microsoft.com/office/drawing/2014/chart" uri="{C3380CC4-5D6E-409C-BE32-E72D297353CC}">
                <c16:uniqueId val="{00000014-4D4C-44EB-9950-4B9ACCC7825C}"/>
              </c:ext>
            </c:extLst>
          </c:dPt>
          <c:dPt>
            <c:idx val="11"/>
            <c:bubble3D val="0"/>
            <c:extLst>
              <c:ext xmlns:c16="http://schemas.microsoft.com/office/drawing/2014/chart" uri="{C3380CC4-5D6E-409C-BE32-E72D297353CC}">
                <c16:uniqueId val="{00000014-075B-42D8-9ED3-77073C72430E}"/>
              </c:ext>
            </c:extLst>
          </c:dPt>
          <c:dPt>
            <c:idx val="12"/>
            <c:marker>
              <c:symbol val="none"/>
            </c:marker>
            <c:bubble3D val="0"/>
            <c:extLst>
              <c:ext xmlns:c16="http://schemas.microsoft.com/office/drawing/2014/chart" uri="{C3380CC4-5D6E-409C-BE32-E72D297353CC}">
                <c16:uniqueId val="{00000020-5D3C-4489-B47A-ECA4336326E9}"/>
              </c:ext>
            </c:extLst>
          </c:dPt>
          <c:dPt>
            <c:idx val="13"/>
            <c:marker>
              <c:symbol val="none"/>
            </c:marker>
            <c:bubble3D val="0"/>
            <c:extLst>
              <c:ext xmlns:c16="http://schemas.microsoft.com/office/drawing/2014/chart" uri="{C3380CC4-5D6E-409C-BE32-E72D297353CC}">
                <c16:uniqueId val="{00000017-336D-44EB-AFDA-C74D61021C52}"/>
              </c:ext>
            </c:extLst>
          </c:dPt>
          <c:dPt>
            <c:idx val="14"/>
            <c:marker>
              <c:symbol val="none"/>
            </c:marker>
            <c:bubble3D val="0"/>
            <c:extLst>
              <c:ext xmlns:c16="http://schemas.microsoft.com/office/drawing/2014/chart" uri="{C3380CC4-5D6E-409C-BE32-E72D297353CC}">
                <c16:uniqueId val="{00000017-C35E-46E1-844E-4DD3FFCAB77A}"/>
              </c:ext>
            </c:extLst>
          </c:dPt>
          <c:dPt>
            <c:idx val="15"/>
            <c:marker>
              <c:symbol val="none"/>
            </c:marker>
            <c:bubble3D val="0"/>
            <c:extLst>
              <c:ext xmlns:c16="http://schemas.microsoft.com/office/drawing/2014/chart" uri="{C3380CC4-5D6E-409C-BE32-E72D297353CC}">
                <c16:uniqueId val="{00000027-C35E-46E1-844E-4DD3FFCAB77A}"/>
              </c:ext>
            </c:extLst>
          </c:dPt>
          <c:dLbls>
            <c:dLbl>
              <c:idx val="0"/>
              <c:layout>
                <c:manualLayout>
                  <c:x val="-3.3321416760868111E-2"/>
                  <c:y val="-3.512537343293805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9105-478E-9900-5E2D927DDB85}"/>
                </c:ext>
              </c:extLst>
            </c:dLbl>
            <c:dLbl>
              <c:idx val="1"/>
              <c:layout>
                <c:manualLayout>
                  <c:x val="-3.0027428289827757E-2"/>
                  <c:y val="4.293101197359085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9105-478E-9900-5E2D927DDB85}"/>
                </c:ext>
              </c:extLst>
            </c:dLbl>
            <c:dLbl>
              <c:idx val="2"/>
              <c:layout>
                <c:manualLayout>
                  <c:x val="-2.8311874136786999E-2"/>
                  <c:y val="2.94730144897066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0390-4EDC-870E-3B7E80C0C1A9}"/>
                </c:ext>
              </c:extLst>
            </c:dLbl>
            <c:dLbl>
              <c:idx val="4"/>
              <c:layout>
                <c:manualLayout>
                  <c:x val="-3.160586260782737E-2"/>
                  <c:y val="-4.320017192326864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9105-478E-9900-5E2D927DDB85}"/>
                </c:ext>
              </c:extLst>
            </c:dLbl>
            <c:dLbl>
              <c:idx val="5"/>
              <c:layout>
                <c:manualLayout>
                  <c:x val="-4.0389831863934973E-2"/>
                  <c:y val="-3.51253734329381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A-9105-478E-9900-5E2D927DDB85}"/>
                </c:ext>
              </c:extLst>
            </c:dLbl>
            <c:dLbl>
              <c:idx val="6"/>
              <c:layout>
                <c:manualLayout>
                  <c:x val="-3.1605862607827329E-2"/>
                  <c:y val="2.947301448970654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6848-4E78-9184-16BADA2EF126}"/>
                </c:ext>
              </c:extLst>
            </c:dLbl>
            <c:dLbl>
              <c:idx val="7"/>
              <c:layout>
                <c:manualLayout>
                  <c:x val="-2.7213877979773607E-2"/>
                  <c:y val="-3.51253734329381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4396-4640-A0FD-6851015F7692}"/>
                </c:ext>
              </c:extLst>
            </c:dLbl>
            <c:dLbl>
              <c:idx val="8"/>
              <c:layout>
                <c:manualLayout>
                  <c:x val="-2.940987029380043E-2"/>
                  <c:y val="-4.320017192326864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4396-4640-A0FD-6851015F7692}"/>
                </c:ext>
              </c:extLst>
            </c:dLbl>
            <c:dLbl>
              <c:idx val="10"/>
              <c:numFmt formatCode="0.0%" sourceLinked="0"/>
              <c:spPr>
                <a:solidFill>
                  <a:srgbClr val="FFFFFF">
                    <a:alpha val="50000"/>
                  </a:srgbClr>
                </a:solidFill>
                <a:ln>
                  <a:noFill/>
                </a:ln>
                <a:effectLst/>
              </c:spPr>
              <c:txPr>
                <a:bodyPr anchorCtr="0"/>
                <a:lstStyle/>
                <a:p>
                  <a:pPr algn="ctr" rtl="0">
                    <a:defRPr lang="en-US" sz="1400" b="0" i="0" u="none" strike="noStrike" kern="1200" baseline="0">
                      <a:solidFill>
                        <a:srgbClr val="5A5A5A">
                          <a:lumMod val="50000"/>
                        </a:srgbClr>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14-4D4C-44EB-9950-4B9ACCC7825C}"/>
                </c:ext>
              </c:extLst>
            </c:dLbl>
            <c:dLbl>
              <c:idx val="12"/>
              <c:delete val="1"/>
              <c:extLst>
                <c:ext xmlns:c15="http://schemas.microsoft.com/office/drawing/2012/chart" uri="{CE6537A1-D6FC-4f65-9D91-7224C49458BB}"/>
                <c:ext xmlns:c16="http://schemas.microsoft.com/office/drawing/2014/chart" uri="{C3380CC4-5D6E-409C-BE32-E72D297353CC}">
                  <c16:uniqueId val="{00000020-5D3C-4489-B47A-ECA4336326E9}"/>
                </c:ext>
              </c:extLst>
            </c:dLbl>
            <c:dLbl>
              <c:idx val="13"/>
              <c:delete val="1"/>
              <c:extLst>
                <c:ext xmlns:c15="http://schemas.microsoft.com/office/drawing/2012/chart" uri="{CE6537A1-D6FC-4f65-9D91-7224C49458BB}"/>
                <c:ext xmlns:c16="http://schemas.microsoft.com/office/drawing/2014/chart" uri="{C3380CC4-5D6E-409C-BE32-E72D297353CC}">
                  <c16:uniqueId val="{00000017-336D-44EB-AFDA-C74D61021C52}"/>
                </c:ext>
              </c:extLst>
            </c:dLbl>
            <c:dLbl>
              <c:idx val="14"/>
              <c:delete val="1"/>
              <c:extLst>
                <c:ext xmlns:c15="http://schemas.microsoft.com/office/drawing/2012/chart" uri="{CE6537A1-D6FC-4f65-9D91-7224C49458BB}"/>
                <c:ext xmlns:c16="http://schemas.microsoft.com/office/drawing/2014/chart" uri="{C3380CC4-5D6E-409C-BE32-E72D297353CC}">
                  <c16:uniqueId val="{00000017-C35E-46E1-844E-4DD3FFCAB77A}"/>
                </c:ext>
              </c:extLst>
            </c:dLbl>
            <c:dLbl>
              <c:idx val="15"/>
              <c:delete val="1"/>
              <c:extLst>
                <c:ext xmlns:c15="http://schemas.microsoft.com/office/drawing/2012/chart" uri="{CE6537A1-D6FC-4f65-9D91-7224C49458BB}"/>
                <c:ext xmlns:c16="http://schemas.microsoft.com/office/drawing/2014/chart" uri="{C3380CC4-5D6E-409C-BE32-E72D297353CC}">
                  <c16:uniqueId val="{00000027-C35E-46E1-844E-4DD3FFCAB77A}"/>
                </c:ext>
              </c:extLst>
            </c:dLbl>
            <c:numFmt formatCode="0.0%" sourceLinked="0"/>
            <c:spPr>
              <a:solidFill>
                <a:srgbClr val="FFFFFF">
                  <a:alpha val="50000"/>
                </a:srgbClr>
              </a:solidFill>
              <a:ln>
                <a:noFill/>
              </a:ln>
              <a:effectLst/>
            </c:spPr>
            <c:txPr>
              <a:bodyPr/>
              <a:lstStyle/>
              <a:p>
                <a:pPr>
                  <a:defRPr sz="1400" b="0" i="0" baseline="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Sheet1!$A$4:$A$19</c:f>
              <c:strCache>
                <c:ptCount val="16"/>
                <c:pt idx="0">
                  <c:v>3</c:v>
                </c:pt>
                <c:pt idx="1">
                  <c:v>4</c:v>
                </c:pt>
                <c:pt idx="2">
                  <c:v>2024-1</c:v>
                </c:pt>
                <c:pt idx="3">
                  <c:v>2</c:v>
                </c:pt>
                <c:pt idx="4">
                  <c:v>3</c:v>
                </c:pt>
                <c:pt idx="5">
                  <c:v>4</c:v>
                </c:pt>
                <c:pt idx="6">
                  <c:v>2025-1</c:v>
                </c:pt>
                <c:pt idx="7">
                  <c:v>2</c:v>
                </c:pt>
                <c:pt idx="8">
                  <c:v>3</c:v>
                </c:pt>
                <c:pt idx="9">
                  <c:v>4</c:v>
                </c:pt>
                <c:pt idx="10">
                  <c:v>2026-1</c:v>
                </c:pt>
                <c:pt idx="11">
                  <c:v>2</c:v>
                </c:pt>
                <c:pt idx="12">
                  <c:v>3 (p)</c:v>
                </c:pt>
                <c:pt idx="13">
                  <c:v>4 (p)</c:v>
                </c:pt>
                <c:pt idx="14">
                  <c:v>2027-1 (p)</c:v>
                </c:pt>
                <c:pt idx="15">
                  <c:v>2 (p)</c:v>
                </c:pt>
              </c:strCache>
            </c:strRef>
          </c:cat>
          <c:val>
            <c:numRef>
              <c:f>Sheet1!$C$4:$C$19</c:f>
              <c:numCache>
                <c:formatCode>0.0%</c:formatCode>
                <c:ptCount val="16"/>
                <c:pt idx="0">
                  <c:v>4.4299999999999999E-2</c:v>
                </c:pt>
                <c:pt idx="1">
                  <c:v>-0.01</c:v>
                </c:pt>
                <c:pt idx="2">
                  <c:v>-5.7000000000000002E-3</c:v>
                </c:pt>
                <c:pt idx="3">
                  <c:v>-2.3300000000000001E-2</c:v>
                </c:pt>
                <c:pt idx="4">
                  <c:v>-2.5399999999999999E-2</c:v>
                </c:pt>
                <c:pt idx="5">
                  <c:v>-1.9E-2</c:v>
                </c:pt>
                <c:pt idx="6">
                  <c:v>-1E-3</c:v>
                </c:pt>
                <c:pt idx="7">
                  <c:v>1.1900000000000001E-2</c:v>
                </c:pt>
                <c:pt idx="8">
                  <c:v>1.6299999999999999E-2</c:v>
                </c:pt>
                <c:pt idx="9">
                  <c:v>1.83E-2</c:v>
                </c:pt>
                <c:pt idx="10">
                  <c:v>1.9199999999999998E-2</c:v>
                </c:pt>
                <c:pt idx="11">
                  <c:v>2.01E-2</c:v>
                </c:pt>
                <c:pt idx="12">
                  <c:v>2.1000000000000001E-2</c:v>
                </c:pt>
                <c:pt idx="13">
                  <c:v>2.06E-2</c:v>
                </c:pt>
                <c:pt idx="14">
                  <c:v>6.4999999999999997E-3</c:v>
                </c:pt>
                <c:pt idx="15">
                  <c:v>4.7000000000000002E-3</c:v>
                </c:pt>
              </c:numCache>
            </c:numRef>
          </c:val>
          <c:smooth val="1"/>
          <c:extLst>
            <c:ext xmlns:c16="http://schemas.microsoft.com/office/drawing/2014/chart" uri="{C3380CC4-5D6E-409C-BE32-E72D297353CC}">
              <c16:uniqueId val="{00000001-A13C-4E5E-B5F3-031966C02762}"/>
            </c:ext>
          </c:extLst>
        </c:ser>
        <c:ser>
          <c:idx val="2"/>
          <c:order val="2"/>
          <c:tx>
            <c:strRef>
              <c:f>Sheet1!$D$1</c:f>
              <c:strCache>
                <c:ptCount val="1"/>
                <c:pt idx="0">
                  <c:v>LIRA Projections</c:v>
                </c:pt>
              </c:strCache>
            </c:strRef>
          </c:tx>
          <c:spPr>
            <a:ln w="38100">
              <a:solidFill>
                <a:srgbClr val="C14D00"/>
              </a:solidFill>
            </a:ln>
          </c:spPr>
          <c:marker>
            <c:symbol val="triangle"/>
            <c:size val="8"/>
            <c:spPr>
              <a:solidFill>
                <a:srgbClr val="C14D00"/>
              </a:solidFill>
              <a:ln>
                <a:solidFill>
                  <a:srgbClr val="C14D00"/>
                </a:solidFill>
              </a:ln>
            </c:spPr>
          </c:marker>
          <c:dPt>
            <c:idx val="0"/>
            <c:marker>
              <c:symbol val="none"/>
            </c:marker>
            <c:bubble3D val="0"/>
            <c:extLst>
              <c:ext xmlns:c16="http://schemas.microsoft.com/office/drawing/2014/chart" uri="{C3380CC4-5D6E-409C-BE32-E72D297353CC}">
                <c16:uniqueId val="{0000001F-0A6C-450F-B0F6-A70C5E2483FC}"/>
              </c:ext>
            </c:extLst>
          </c:dPt>
          <c:dPt>
            <c:idx val="1"/>
            <c:marker>
              <c:symbol val="none"/>
            </c:marker>
            <c:bubble3D val="0"/>
            <c:extLst>
              <c:ext xmlns:c16="http://schemas.microsoft.com/office/drawing/2014/chart" uri="{C3380CC4-5D6E-409C-BE32-E72D297353CC}">
                <c16:uniqueId val="{00000020-0A6C-450F-B0F6-A70C5E2483FC}"/>
              </c:ext>
            </c:extLst>
          </c:dPt>
          <c:dPt>
            <c:idx val="2"/>
            <c:marker>
              <c:symbol val="none"/>
            </c:marker>
            <c:bubble3D val="0"/>
            <c:extLst>
              <c:ext xmlns:c16="http://schemas.microsoft.com/office/drawing/2014/chart" uri="{C3380CC4-5D6E-409C-BE32-E72D297353CC}">
                <c16:uniqueId val="{00000021-0A6C-450F-B0F6-A70C5E2483FC}"/>
              </c:ext>
            </c:extLst>
          </c:dPt>
          <c:dPt>
            <c:idx val="3"/>
            <c:marker>
              <c:symbol val="none"/>
            </c:marker>
            <c:bubble3D val="0"/>
            <c:extLst>
              <c:ext xmlns:c16="http://schemas.microsoft.com/office/drawing/2014/chart" uri="{C3380CC4-5D6E-409C-BE32-E72D297353CC}">
                <c16:uniqueId val="{0000000F-4D4C-44EB-9950-4B9ACCC7825C}"/>
              </c:ext>
            </c:extLst>
          </c:dPt>
          <c:dPt>
            <c:idx val="4"/>
            <c:marker>
              <c:symbol val="none"/>
            </c:marker>
            <c:bubble3D val="0"/>
            <c:extLst>
              <c:ext xmlns:c16="http://schemas.microsoft.com/office/drawing/2014/chart" uri="{C3380CC4-5D6E-409C-BE32-E72D297353CC}">
                <c16:uniqueId val="{0000000E-4D4C-44EB-9950-4B9ACCC7825C}"/>
              </c:ext>
            </c:extLst>
          </c:dPt>
          <c:dPt>
            <c:idx val="5"/>
            <c:marker>
              <c:symbol val="none"/>
            </c:marker>
            <c:bubble3D val="0"/>
            <c:extLst>
              <c:ext xmlns:c16="http://schemas.microsoft.com/office/drawing/2014/chart" uri="{C3380CC4-5D6E-409C-BE32-E72D297353CC}">
                <c16:uniqueId val="{0000000D-4D4C-44EB-9950-4B9ACCC7825C}"/>
              </c:ext>
            </c:extLst>
          </c:dPt>
          <c:dPt>
            <c:idx val="6"/>
            <c:marker>
              <c:symbol val="none"/>
            </c:marker>
            <c:bubble3D val="0"/>
            <c:extLst>
              <c:ext xmlns:c16="http://schemas.microsoft.com/office/drawing/2014/chart" uri="{C3380CC4-5D6E-409C-BE32-E72D297353CC}">
                <c16:uniqueId val="{0000000C-4D4C-44EB-9950-4B9ACCC7825C}"/>
              </c:ext>
            </c:extLst>
          </c:dPt>
          <c:dPt>
            <c:idx val="7"/>
            <c:marker>
              <c:symbol val="none"/>
            </c:marker>
            <c:bubble3D val="0"/>
            <c:extLst>
              <c:ext xmlns:c16="http://schemas.microsoft.com/office/drawing/2014/chart" uri="{C3380CC4-5D6E-409C-BE32-E72D297353CC}">
                <c16:uniqueId val="{0000001C-075B-42D8-9ED3-77073C72430E}"/>
              </c:ext>
            </c:extLst>
          </c:dPt>
          <c:dPt>
            <c:idx val="8"/>
            <c:marker>
              <c:symbol val="none"/>
            </c:marker>
            <c:bubble3D val="0"/>
            <c:extLst>
              <c:ext xmlns:c16="http://schemas.microsoft.com/office/drawing/2014/chart" uri="{C3380CC4-5D6E-409C-BE32-E72D297353CC}">
                <c16:uniqueId val="{0000001F-5D3C-4489-B47A-ECA4336326E9}"/>
              </c:ext>
            </c:extLst>
          </c:dPt>
          <c:dPt>
            <c:idx val="9"/>
            <c:marker>
              <c:symbol val="none"/>
            </c:marker>
            <c:bubble3D val="0"/>
            <c:extLst>
              <c:ext xmlns:c16="http://schemas.microsoft.com/office/drawing/2014/chart" uri="{C3380CC4-5D6E-409C-BE32-E72D297353CC}">
                <c16:uniqueId val="{00000021-336D-44EB-AFDA-C74D61021C52}"/>
              </c:ext>
            </c:extLst>
          </c:dPt>
          <c:dPt>
            <c:idx val="10"/>
            <c:marker>
              <c:symbol val="none"/>
            </c:marker>
            <c:bubble3D val="0"/>
            <c:extLst>
              <c:ext xmlns:c16="http://schemas.microsoft.com/office/drawing/2014/chart" uri="{C3380CC4-5D6E-409C-BE32-E72D297353CC}">
                <c16:uniqueId val="{00000022-C35E-46E1-844E-4DD3FFCAB77A}"/>
              </c:ext>
            </c:extLst>
          </c:dPt>
          <c:dPt>
            <c:idx val="11"/>
            <c:marker>
              <c:symbol val="none"/>
            </c:marker>
            <c:bubble3D val="0"/>
            <c:extLst>
              <c:ext xmlns:c16="http://schemas.microsoft.com/office/drawing/2014/chart" uri="{C3380CC4-5D6E-409C-BE32-E72D297353CC}">
                <c16:uniqueId val="{00000026-C35E-46E1-844E-4DD3FFCAB77A}"/>
              </c:ext>
            </c:extLst>
          </c:dPt>
          <c:dLbls>
            <c:dLbl>
              <c:idx val="0"/>
              <c:delete val="1"/>
              <c:extLst>
                <c:ext xmlns:c15="http://schemas.microsoft.com/office/drawing/2012/chart" uri="{CE6537A1-D6FC-4f65-9D91-7224C49458BB}"/>
                <c:ext xmlns:c16="http://schemas.microsoft.com/office/drawing/2014/chart" uri="{C3380CC4-5D6E-409C-BE32-E72D297353CC}">
                  <c16:uniqueId val="{0000001F-0A6C-450F-B0F6-A70C5E2483FC}"/>
                </c:ext>
              </c:extLst>
            </c:dLbl>
            <c:dLbl>
              <c:idx val="1"/>
              <c:delete val="1"/>
              <c:extLst>
                <c:ext xmlns:c15="http://schemas.microsoft.com/office/drawing/2012/chart" uri="{CE6537A1-D6FC-4f65-9D91-7224C49458BB}"/>
                <c:ext xmlns:c16="http://schemas.microsoft.com/office/drawing/2014/chart" uri="{C3380CC4-5D6E-409C-BE32-E72D297353CC}">
                  <c16:uniqueId val="{00000020-0A6C-450F-B0F6-A70C5E2483FC}"/>
                </c:ext>
              </c:extLst>
            </c:dLbl>
            <c:dLbl>
              <c:idx val="2"/>
              <c:delete val="1"/>
              <c:extLst>
                <c:ext xmlns:c15="http://schemas.microsoft.com/office/drawing/2012/chart" uri="{CE6537A1-D6FC-4f65-9D91-7224C49458BB}"/>
                <c:ext xmlns:c16="http://schemas.microsoft.com/office/drawing/2014/chart" uri="{C3380CC4-5D6E-409C-BE32-E72D297353CC}">
                  <c16:uniqueId val="{00000021-0A6C-450F-B0F6-A70C5E2483FC}"/>
                </c:ext>
              </c:extLst>
            </c:dLbl>
            <c:dLbl>
              <c:idx val="3"/>
              <c:delete val="1"/>
              <c:extLst>
                <c:ext xmlns:c15="http://schemas.microsoft.com/office/drawing/2012/chart" uri="{CE6537A1-D6FC-4f65-9D91-7224C49458BB}"/>
                <c:ext xmlns:c16="http://schemas.microsoft.com/office/drawing/2014/chart" uri="{C3380CC4-5D6E-409C-BE32-E72D297353CC}">
                  <c16:uniqueId val="{0000000F-4D4C-44EB-9950-4B9ACCC7825C}"/>
                </c:ext>
              </c:extLst>
            </c:dLbl>
            <c:dLbl>
              <c:idx val="4"/>
              <c:delete val="1"/>
              <c:extLst>
                <c:ext xmlns:c15="http://schemas.microsoft.com/office/drawing/2012/chart" uri="{CE6537A1-D6FC-4f65-9D91-7224C49458BB}"/>
                <c:ext xmlns:c16="http://schemas.microsoft.com/office/drawing/2014/chart" uri="{C3380CC4-5D6E-409C-BE32-E72D297353CC}">
                  <c16:uniqueId val="{0000000E-4D4C-44EB-9950-4B9ACCC7825C}"/>
                </c:ext>
              </c:extLst>
            </c:dLbl>
            <c:dLbl>
              <c:idx val="5"/>
              <c:delete val="1"/>
              <c:extLst>
                <c:ext xmlns:c15="http://schemas.microsoft.com/office/drawing/2012/chart" uri="{CE6537A1-D6FC-4f65-9D91-7224C49458BB}"/>
                <c:ext xmlns:c16="http://schemas.microsoft.com/office/drawing/2014/chart" uri="{C3380CC4-5D6E-409C-BE32-E72D297353CC}">
                  <c16:uniqueId val="{0000000D-4D4C-44EB-9950-4B9ACCC7825C}"/>
                </c:ext>
              </c:extLst>
            </c:dLbl>
            <c:dLbl>
              <c:idx val="6"/>
              <c:delete val="1"/>
              <c:extLst>
                <c:ext xmlns:c15="http://schemas.microsoft.com/office/drawing/2012/chart" uri="{CE6537A1-D6FC-4f65-9D91-7224C49458BB}"/>
                <c:ext xmlns:c16="http://schemas.microsoft.com/office/drawing/2014/chart" uri="{C3380CC4-5D6E-409C-BE32-E72D297353CC}">
                  <c16:uniqueId val="{0000000C-4D4C-44EB-9950-4B9ACCC7825C}"/>
                </c:ext>
              </c:extLst>
            </c:dLbl>
            <c:dLbl>
              <c:idx val="7"/>
              <c:delete val="1"/>
              <c:extLst>
                <c:ext xmlns:c15="http://schemas.microsoft.com/office/drawing/2012/chart" uri="{CE6537A1-D6FC-4f65-9D91-7224C49458BB}"/>
                <c:ext xmlns:c16="http://schemas.microsoft.com/office/drawing/2014/chart" uri="{C3380CC4-5D6E-409C-BE32-E72D297353CC}">
                  <c16:uniqueId val="{0000001C-075B-42D8-9ED3-77073C72430E}"/>
                </c:ext>
              </c:extLst>
            </c:dLbl>
            <c:dLbl>
              <c:idx val="8"/>
              <c:delete val="1"/>
              <c:extLst>
                <c:ext xmlns:c15="http://schemas.microsoft.com/office/drawing/2012/chart" uri="{CE6537A1-D6FC-4f65-9D91-7224C49458BB}"/>
                <c:ext xmlns:c16="http://schemas.microsoft.com/office/drawing/2014/chart" uri="{C3380CC4-5D6E-409C-BE32-E72D297353CC}">
                  <c16:uniqueId val="{0000001F-5D3C-4489-B47A-ECA4336326E9}"/>
                </c:ext>
              </c:extLst>
            </c:dLbl>
            <c:dLbl>
              <c:idx val="9"/>
              <c:delete val="1"/>
              <c:extLst>
                <c:ext xmlns:c15="http://schemas.microsoft.com/office/drawing/2012/chart" uri="{CE6537A1-D6FC-4f65-9D91-7224C49458BB}"/>
                <c:ext xmlns:c16="http://schemas.microsoft.com/office/drawing/2014/chart" uri="{C3380CC4-5D6E-409C-BE32-E72D297353CC}">
                  <c16:uniqueId val="{00000021-336D-44EB-AFDA-C74D61021C52}"/>
                </c:ext>
              </c:extLst>
            </c:dLbl>
            <c:dLbl>
              <c:idx val="10"/>
              <c:delete val="1"/>
              <c:extLst>
                <c:ext xmlns:c15="http://schemas.microsoft.com/office/drawing/2012/chart" uri="{CE6537A1-D6FC-4f65-9D91-7224C49458BB}"/>
                <c:ext xmlns:c16="http://schemas.microsoft.com/office/drawing/2014/chart" uri="{C3380CC4-5D6E-409C-BE32-E72D297353CC}">
                  <c16:uniqueId val="{00000022-C35E-46E1-844E-4DD3FFCAB77A}"/>
                </c:ext>
              </c:extLst>
            </c:dLbl>
            <c:dLbl>
              <c:idx val="11"/>
              <c:delete val="1"/>
              <c:extLst>
                <c:ext xmlns:c15="http://schemas.microsoft.com/office/drawing/2012/chart" uri="{CE6537A1-D6FC-4f65-9D91-7224C49458BB}"/>
                <c:ext xmlns:c16="http://schemas.microsoft.com/office/drawing/2014/chart" uri="{C3380CC4-5D6E-409C-BE32-E72D297353CC}">
                  <c16:uniqueId val="{00000026-C35E-46E1-844E-4DD3FFCAB77A}"/>
                </c:ext>
              </c:extLst>
            </c:dLbl>
            <c:dLbl>
              <c:idx val="12"/>
              <c:spPr>
                <a:solidFill>
                  <a:srgbClr val="FFFFFF">
                    <a:alpha val="75000"/>
                  </a:srgbClr>
                </a:solidFill>
                <a:ln>
                  <a:noFill/>
                </a:ln>
                <a:effectLst/>
              </c:spPr>
              <c:txPr>
                <a:bodyPr wrap="square" lIns="38100" tIns="19050" rIns="38100" bIns="19050" anchor="ctr" anchorCtr="0">
                  <a:spAutoFit/>
                </a:bodyPr>
                <a:lstStyle/>
                <a:p>
                  <a:pPr algn="ctr">
                    <a:defRPr lang="en-US" sz="1400" b="0" i="0" u="none" strike="noStrike" kern="1200" baseline="0">
                      <a:solidFill>
                        <a:schemeClr val="tx1">
                          <a:lumMod val="50000"/>
                        </a:schemeClr>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3-C35E-46E1-844E-4DD3FFCAB77A}"/>
                </c:ext>
              </c:extLst>
            </c:dLbl>
            <c:dLbl>
              <c:idx val="13"/>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A-59BE-4A54-B6C3-A6A83A083B67}"/>
                </c:ext>
              </c:extLst>
            </c:dLbl>
            <c:dLbl>
              <c:idx val="14"/>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8-59BE-4A54-B6C3-A6A83A083B67}"/>
                </c:ext>
              </c:extLst>
            </c:dLbl>
            <c:dLbl>
              <c:idx val="15"/>
              <c:spPr>
                <a:solidFill>
                  <a:srgbClr val="FFFFFF">
                    <a:alpha val="75000"/>
                  </a:srgbClr>
                </a:solid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29-59BE-4A54-B6C3-A6A83A083B67}"/>
                </c:ext>
              </c:extLst>
            </c:dLbl>
            <c:spPr>
              <a:noFill/>
              <a:ln>
                <a:noFill/>
              </a:ln>
              <a:effectLst/>
            </c:spPr>
            <c:txPr>
              <a:bodyPr wrap="square" lIns="38100" tIns="19050" rIns="38100" bIns="19050" anchor="ctr">
                <a:spAutoFit/>
              </a:bodyPr>
              <a:lstStyle/>
              <a:p>
                <a:pPr>
                  <a:defRPr sz="1400">
                    <a:solidFill>
                      <a:schemeClr val="tx1">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Sheet1!$A$4:$A$19</c:f>
              <c:strCache>
                <c:ptCount val="16"/>
                <c:pt idx="0">
                  <c:v>3</c:v>
                </c:pt>
                <c:pt idx="1">
                  <c:v>4</c:v>
                </c:pt>
                <c:pt idx="2">
                  <c:v>2024-1</c:v>
                </c:pt>
                <c:pt idx="3">
                  <c:v>2</c:v>
                </c:pt>
                <c:pt idx="4">
                  <c:v>3</c:v>
                </c:pt>
                <c:pt idx="5">
                  <c:v>4</c:v>
                </c:pt>
                <c:pt idx="6">
                  <c:v>2025-1</c:v>
                </c:pt>
                <c:pt idx="7">
                  <c:v>2</c:v>
                </c:pt>
                <c:pt idx="8">
                  <c:v>3</c:v>
                </c:pt>
                <c:pt idx="9">
                  <c:v>4</c:v>
                </c:pt>
                <c:pt idx="10">
                  <c:v>2026-1</c:v>
                </c:pt>
                <c:pt idx="11">
                  <c:v>2</c:v>
                </c:pt>
                <c:pt idx="12">
                  <c:v>3 (p)</c:v>
                </c:pt>
                <c:pt idx="13">
                  <c:v>4 (p)</c:v>
                </c:pt>
                <c:pt idx="14">
                  <c:v>2027-1 (p)</c:v>
                </c:pt>
                <c:pt idx="15">
                  <c:v>2 (p)</c:v>
                </c:pt>
              </c:strCache>
            </c:strRef>
          </c:cat>
          <c:val>
            <c:numRef>
              <c:f>Sheet1!$D$4:$D$19</c:f>
              <c:numCache>
                <c:formatCode>0.0%</c:formatCode>
                <c:ptCount val="16"/>
                <c:pt idx="0">
                  <c:v>4.4299999999999999E-2</c:v>
                </c:pt>
                <c:pt idx="1">
                  <c:v>-0.01</c:v>
                </c:pt>
                <c:pt idx="2">
                  <c:v>-5.7000000000000002E-3</c:v>
                </c:pt>
                <c:pt idx="3">
                  <c:v>-2.3300000000000001E-2</c:v>
                </c:pt>
                <c:pt idx="4">
                  <c:v>-2.5399999999999999E-2</c:v>
                </c:pt>
                <c:pt idx="5">
                  <c:v>-1.9E-2</c:v>
                </c:pt>
                <c:pt idx="6">
                  <c:v>-1E-3</c:v>
                </c:pt>
                <c:pt idx="7">
                  <c:v>1.1900000000000001E-2</c:v>
                </c:pt>
                <c:pt idx="8">
                  <c:v>1.6299999999999999E-2</c:v>
                </c:pt>
                <c:pt idx="9">
                  <c:v>1.83E-2</c:v>
                </c:pt>
                <c:pt idx="10">
                  <c:v>1.9199999999999998E-2</c:v>
                </c:pt>
                <c:pt idx="11">
                  <c:v>2.01E-2</c:v>
                </c:pt>
                <c:pt idx="12">
                  <c:v>2.1000000000000001E-2</c:v>
                </c:pt>
                <c:pt idx="13">
                  <c:v>2.06E-2</c:v>
                </c:pt>
                <c:pt idx="14">
                  <c:v>6.4999999999999997E-3</c:v>
                </c:pt>
                <c:pt idx="15">
                  <c:v>4.7000000000000002E-3</c:v>
                </c:pt>
              </c:numCache>
            </c:numRef>
          </c:val>
          <c:smooth val="1"/>
          <c:extLst>
            <c:ext xmlns:c16="http://schemas.microsoft.com/office/drawing/2014/chart" uri="{C3380CC4-5D6E-409C-BE32-E72D297353CC}">
              <c16:uniqueId val="{00000000-780F-4FE3-AFF6-52DB6F4D6D9C}"/>
            </c:ext>
          </c:extLst>
        </c:ser>
        <c:dLbls>
          <c:showLegendKey val="0"/>
          <c:showVal val="0"/>
          <c:showCatName val="0"/>
          <c:showSerName val="0"/>
          <c:showPercent val="0"/>
          <c:showBubbleSize val="0"/>
        </c:dLbls>
        <c:marker val="1"/>
        <c:smooth val="0"/>
        <c:axId val="-2059034896"/>
        <c:axId val="-2058996624"/>
      </c:lineChart>
      <c:catAx>
        <c:axId val="-2059001504"/>
        <c:scaling>
          <c:orientation val="minMax"/>
        </c:scaling>
        <c:delete val="0"/>
        <c:axPos val="b"/>
        <c:numFmt formatCode="General" sourceLinked="0"/>
        <c:majorTickMark val="out"/>
        <c:minorTickMark val="none"/>
        <c:tickLblPos val="low"/>
        <c:spPr>
          <a:ln>
            <a:solidFill>
              <a:schemeClr val="bg1">
                <a:lumMod val="65000"/>
              </a:schemeClr>
            </a:solidFill>
          </a:ln>
        </c:spPr>
        <c:txPr>
          <a:bodyPr/>
          <a:lstStyle/>
          <a:p>
            <a:pPr>
              <a:defRPr sz="1400" b="0" baseline="0">
                <a:solidFill>
                  <a:schemeClr val="tx1">
                    <a:lumMod val="50000"/>
                  </a:schemeClr>
                </a:solidFill>
              </a:defRPr>
            </a:pPr>
            <a:endParaRPr lang="en-US"/>
          </a:p>
        </c:txPr>
        <c:crossAx val="-2058999456"/>
        <c:crosses val="autoZero"/>
        <c:auto val="0"/>
        <c:lblAlgn val="ctr"/>
        <c:lblOffset val="100"/>
        <c:noMultiLvlLbl val="0"/>
      </c:catAx>
      <c:valAx>
        <c:axId val="-2058999456"/>
        <c:scaling>
          <c:orientation val="minMax"/>
          <c:max val="600"/>
          <c:min val="-100"/>
        </c:scaling>
        <c:delete val="0"/>
        <c:axPos val="l"/>
        <c:numFmt formatCode="&quot;$&quot;#,##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01504"/>
        <c:crosses val="autoZero"/>
        <c:crossBetween val="between"/>
        <c:majorUnit val="100"/>
        <c:minorUnit val="50"/>
      </c:valAx>
      <c:valAx>
        <c:axId val="-2058996624"/>
        <c:scaling>
          <c:orientation val="minMax"/>
          <c:max val="0.18000000000000002"/>
          <c:min val="-3.0000000000000006E-2"/>
        </c:scaling>
        <c:delete val="0"/>
        <c:axPos val="r"/>
        <c:numFmt formatCode="0%" sourceLinked="0"/>
        <c:majorTickMark val="out"/>
        <c:minorTickMark val="none"/>
        <c:tickLblPos val="nextTo"/>
        <c:spPr>
          <a:ln>
            <a:solidFill>
              <a:schemeClr val="bg1">
                <a:lumMod val="65000"/>
              </a:schemeClr>
            </a:solidFill>
          </a:ln>
        </c:spPr>
        <c:txPr>
          <a:bodyPr/>
          <a:lstStyle/>
          <a:p>
            <a:pPr>
              <a:defRPr sz="1400" b="0" baseline="0">
                <a:solidFill>
                  <a:schemeClr val="tx1">
                    <a:lumMod val="50000"/>
                  </a:schemeClr>
                </a:solidFill>
              </a:defRPr>
            </a:pPr>
            <a:endParaRPr lang="en-US"/>
          </a:p>
        </c:txPr>
        <c:crossAx val="-2059034896"/>
        <c:crosses val="max"/>
        <c:crossBetween val="between"/>
        <c:majorUnit val="3.0000000000000006E-2"/>
      </c:valAx>
      <c:catAx>
        <c:axId val="-2059034896"/>
        <c:scaling>
          <c:orientation val="minMax"/>
        </c:scaling>
        <c:delete val="1"/>
        <c:axPos val="b"/>
        <c:numFmt formatCode="General" sourceLinked="1"/>
        <c:majorTickMark val="out"/>
        <c:minorTickMark val="none"/>
        <c:tickLblPos val="nextTo"/>
        <c:crossAx val="-2058996624"/>
        <c:crosses val="autoZero"/>
        <c:auto val="1"/>
        <c:lblAlgn val="ctr"/>
        <c:lblOffset val="100"/>
        <c:noMultiLvlLbl val="0"/>
      </c:catAx>
      <c:spPr>
        <a:ln>
          <a:solidFill>
            <a:srgbClr val="43273A"/>
          </a:solidFill>
        </a:ln>
      </c:spPr>
    </c:plotArea>
    <c:legend>
      <c:legendPos val="b"/>
      <c:legendEntry>
        <c:idx val="0"/>
        <c:delete val="1"/>
      </c:legendEntry>
      <c:layout>
        <c:manualLayout>
          <c:xMode val="edge"/>
          <c:yMode val="edge"/>
          <c:x val="0.33964029818809022"/>
          <c:y val="3.8566525326365113E-2"/>
          <c:w val="0.32750856458616562"/>
          <c:h val="5.5445141862520635E-2"/>
        </c:manualLayout>
      </c:layout>
      <c:overlay val="0"/>
      <c:txPr>
        <a:bodyPr/>
        <a:lstStyle/>
        <a:p>
          <a:pPr>
            <a:defRPr sz="1400">
              <a:solidFill>
                <a:schemeClr val="tx1">
                  <a:lumMod val="50000"/>
                </a:schemeClr>
              </a:solidFill>
            </a:defRPr>
          </a:pPr>
          <a:endParaRPr lang="en-US"/>
        </a:p>
      </c:txPr>
    </c:legend>
    <c:plotVisOnly val="1"/>
    <c:dispBlanksAs val="gap"/>
    <c:showDLblsOverMax val="0"/>
  </c:chart>
  <c:txPr>
    <a:bodyPr/>
    <a:lstStyle/>
    <a:p>
      <a:pPr>
        <a:defRPr sz="1800"/>
      </a:pPr>
      <a:endParaRPr lang="en-US"/>
    </a:p>
  </c:txPr>
  <c:externalData r:id="rId2">
    <c:autoUpdate val="0"/>
  </c:externalData>
  <c:userShapes r:id="rId3"/>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1942843544031363E-2"/>
          <c:y val="4.1791044776119397E-2"/>
          <c:w val="0.84263308742123388"/>
          <c:h val="0.76119402985074625"/>
        </c:manualLayout>
      </c:layout>
      <c:barChart>
        <c:barDir val="col"/>
        <c:grouping val="clustered"/>
        <c:varyColors val="0"/>
        <c:ser>
          <c:idx val="0"/>
          <c:order val="0"/>
          <c:tx>
            <c:strRef>
              <c:f>Sheet1!$B$1</c:f>
              <c:strCache>
                <c:ptCount val="1"/>
                <c:pt idx="0">
                  <c:v>C-30 4QTotal</c:v>
                </c:pt>
              </c:strCache>
            </c:strRef>
          </c:tx>
          <c:spPr>
            <a:solidFill>
              <a:schemeClr val="bg1">
                <a:lumMod val="75000"/>
              </a:schemeClr>
            </a:solidFill>
            <a:ln w="33517">
              <a:noFill/>
            </a:ln>
          </c:spPr>
          <c:invertIfNegative val="0"/>
          <c:dPt>
            <c:idx val="12"/>
            <c:invertIfNegative val="0"/>
            <c:bubble3D val="0"/>
            <c:extLst>
              <c:ext xmlns:c16="http://schemas.microsoft.com/office/drawing/2014/chart" uri="{C3380CC4-5D6E-409C-BE32-E72D297353CC}">
                <c16:uniqueId val="{00000000-6849-4647-89A3-CE67319CA2C6}"/>
              </c:ext>
            </c:extLst>
          </c:dPt>
          <c:dPt>
            <c:idx val="13"/>
            <c:invertIfNegative val="0"/>
            <c:bubble3D val="0"/>
            <c:spPr>
              <a:solidFill>
                <a:schemeClr val="accent2">
                  <a:lumMod val="60000"/>
                  <a:lumOff val="40000"/>
                </a:schemeClr>
              </a:solidFill>
              <a:ln w="33517">
                <a:noFill/>
              </a:ln>
            </c:spPr>
            <c:extLst>
              <c:ext xmlns:c16="http://schemas.microsoft.com/office/drawing/2014/chart" uri="{C3380CC4-5D6E-409C-BE32-E72D297353CC}">
                <c16:uniqueId val="{00000002-6849-4647-89A3-CE67319CA2C6}"/>
              </c:ext>
            </c:extLst>
          </c:dPt>
          <c:dPt>
            <c:idx val="14"/>
            <c:invertIfNegative val="0"/>
            <c:bubble3D val="0"/>
            <c:spPr>
              <a:solidFill>
                <a:schemeClr val="accent2">
                  <a:lumMod val="60000"/>
                  <a:lumOff val="40000"/>
                </a:schemeClr>
              </a:solidFill>
              <a:ln w="33517">
                <a:noFill/>
              </a:ln>
            </c:spPr>
            <c:extLst>
              <c:ext xmlns:c16="http://schemas.microsoft.com/office/drawing/2014/chart" uri="{C3380CC4-5D6E-409C-BE32-E72D297353CC}">
                <c16:uniqueId val="{00000004-6849-4647-89A3-CE67319CA2C6}"/>
              </c:ext>
            </c:extLst>
          </c:dPt>
          <c:dPt>
            <c:idx val="15"/>
            <c:invertIfNegative val="0"/>
            <c:bubble3D val="0"/>
            <c:spPr>
              <a:solidFill>
                <a:schemeClr val="accent2">
                  <a:lumMod val="60000"/>
                  <a:lumOff val="40000"/>
                </a:schemeClr>
              </a:solidFill>
              <a:ln w="33517">
                <a:noFill/>
              </a:ln>
            </c:spPr>
            <c:extLst>
              <c:ext xmlns:c16="http://schemas.microsoft.com/office/drawing/2014/chart" uri="{C3380CC4-5D6E-409C-BE32-E72D297353CC}">
                <c16:uniqueId val="{00000006-6849-4647-89A3-CE67319CA2C6}"/>
              </c:ext>
            </c:extLst>
          </c:dPt>
          <c:dLbls>
            <c:dLbl>
              <c:idx val="1"/>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849-4647-89A3-CE67319CA2C6}"/>
                </c:ext>
              </c:extLst>
            </c:dLbl>
            <c:dLbl>
              <c:idx val="2"/>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6849-4647-89A3-CE67319CA2C6}"/>
                </c:ext>
              </c:extLst>
            </c:dLbl>
            <c:numFmt formatCode="\$#,##0.0_);[Red]\(\$#,##0.0\)" sourceLinked="0"/>
            <c:spPr>
              <a:noFill/>
              <a:ln w="33517">
                <a:noFill/>
              </a:ln>
            </c:spPr>
            <c:txPr>
              <a:bodyPr/>
              <a:lstStyle/>
              <a:p>
                <a:pPr>
                  <a:defRPr sz="900" b="0" i="0" u="none" strike="noStrike" baseline="0">
                    <a:solidFill>
                      <a:srgbClr val="000000"/>
                    </a:solidFill>
                    <a:latin typeface="Arial"/>
                    <a:ea typeface="Arial"/>
                    <a:cs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4</c:v>
                </c:pt>
                <c:pt idx="1">
                  <c:v>2006-1</c:v>
                </c:pt>
                <c:pt idx="2">
                  <c:v>2</c:v>
                </c:pt>
                <c:pt idx="3">
                  <c:v>3</c:v>
                </c:pt>
                <c:pt idx="4">
                  <c:v>4</c:v>
                </c:pt>
                <c:pt idx="5">
                  <c:v>2007-1</c:v>
                </c:pt>
                <c:pt idx="6">
                  <c:v>2</c:v>
                </c:pt>
                <c:pt idx="7">
                  <c:v>3</c:v>
                </c:pt>
                <c:pt idx="8">
                  <c:v>4</c:v>
                </c:pt>
                <c:pt idx="9">
                  <c:v>2008-1</c:v>
                </c:pt>
                <c:pt idx="10">
                  <c:v>2</c:v>
                </c:pt>
                <c:pt idx="11">
                  <c:v>3</c:v>
                </c:pt>
                <c:pt idx="12">
                  <c:v>4</c:v>
                </c:pt>
                <c:pt idx="13">
                  <c:v>2009-1 </c:v>
                </c:pt>
                <c:pt idx="14">
                  <c:v>2</c:v>
                </c:pt>
                <c:pt idx="15">
                  <c:v>3</c:v>
                </c:pt>
              </c:strCache>
            </c:strRef>
          </c:cat>
          <c:val>
            <c:numRef>
              <c:f>Sheet1!$B$2:$B$17</c:f>
              <c:numCache>
                <c:formatCode>General</c:formatCode>
                <c:ptCount val="16"/>
                <c:pt idx="0">
                  <c:v>131.1</c:v>
                </c:pt>
                <c:pt idx="1">
                  <c:v>136.5</c:v>
                </c:pt>
                <c:pt idx="2">
                  <c:v>141.80000000000001</c:v>
                </c:pt>
                <c:pt idx="3">
                  <c:v>144.4</c:v>
                </c:pt>
                <c:pt idx="4">
                  <c:v>144.9</c:v>
                </c:pt>
                <c:pt idx="5">
                  <c:v>146.1</c:v>
                </c:pt>
                <c:pt idx="6">
                  <c:v>147.4</c:v>
                </c:pt>
                <c:pt idx="7">
                  <c:v>144.4</c:v>
                </c:pt>
                <c:pt idx="8">
                  <c:v>139.1</c:v>
                </c:pt>
                <c:pt idx="9">
                  <c:v>134.80000000000001</c:v>
                </c:pt>
                <c:pt idx="10">
                  <c:v>128.69999999999999</c:v>
                </c:pt>
                <c:pt idx="11">
                  <c:v>124.5</c:v>
                </c:pt>
                <c:pt idx="12">
                  <c:v>122.6</c:v>
                </c:pt>
                <c:pt idx="13">
                  <c:v>121.3</c:v>
                </c:pt>
                <c:pt idx="14">
                  <c:v>113.2</c:v>
                </c:pt>
                <c:pt idx="15">
                  <c:v>109.5</c:v>
                </c:pt>
              </c:numCache>
            </c:numRef>
          </c:val>
          <c:extLst>
            <c:ext xmlns:c16="http://schemas.microsoft.com/office/drawing/2014/chart" uri="{C3380CC4-5D6E-409C-BE32-E72D297353CC}">
              <c16:uniqueId val="{00000009-6849-4647-89A3-CE67319CA2C6}"/>
            </c:ext>
          </c:extLst>
        </c:ser>
        <c:dLbls>
          <c:showLegendKey val="0"/>
          <c:showVal val="0"/>
          <c:showCatName val="0"/>
          <c:showSerName val="0"/>
          <c:showPercent val="0"/>
          <c:showBubbleSize val="0"/>
        </c:dLbls>
        <c:gapWidth val="50"/>
        <c:axId val="405683696"/>
        <c:axId val="405684088"/>
      </c:barChart>
      <c:lineChart>
        <c:grouping val="standard"/>
        <c:varyColors val="0"/>
        <c:ser>
          <c:idx val="1"/>
          <c:order val="1"/>
          <c:tx>
            <c:strRef>
              <c:f>Sheet1!$C$1</c:f>
              <c:strCache>
                <c:ptCount val="1"/>
                <c:pt idx="0">
                  <c:v>US Census Bureau</c:v>
                </c:pt>
              </c:strCache>
            </c:strRef>
          </c:tx>
          <c:spPr>
            <a:ln w="33517">
              <a:solidFill>
                <a:schemeClr val="accent1"/>
              </a:solidFill>
              <a:prstDash val="solid"/>
            </a:ln>
          </c:spPr>
          <c:marker>
            <c:symbol val="circle"/>
            <c:size val="7"/>
            <c:spPr>
              <a:solidFill>
                <a:schemeClr val="accent1"/>
              </a:solidFill>
              <a:ln>
                <a:solidFill>
                  <a:srgbClr val="FFFFFF"/>
                </a:solidFill>
                <a:prstDash val="solid"/>
              </a:ln>
            </c:spPr>
          </c:marker>
          <c:dLbls>
            <c:dLbl>
              <c:idx val="3"/>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6849-4647-89A3-CE67319CA2C6}"/>
                </c:ext>
              </c:extLst>
            </c:dLbl>
            <c:dLbl>
              <c:idx val="4"/>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6849-4647-89A3-CE67319CA2C6}"/>
                </c:ext>
              </c:extLst>
            </c:dLbl>
            <c:dLbl>
              <c:idx val="5"/>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6849-4647-89A3-CE67319CA2C6}"/>
                </c:ext>
              </c:extLst>
            </c:dLbl>
            <c:dLbl>
              <c:idx val="6"/>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6849-4647-89A3-CE67319CA2C6}"/>
                </c:ext>
              </c:extLst>
            </c:dLbl>
            <c:dLbl>
              <c:idx val="7"/>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6849-4647-89A3-CE67319CA2C6}"/>
                </c:ext>
              </c:extLst>
            </c:dLbl>
            <c:dLbl>
              <c:idx val="12"/>
              <c:delete val="1"/>
              <c:extLst>
                <c:ext xmlns:c15="http://schemas.microsoft.com/office/drawing/2012/chart" uri="{CE6537A1-D6FC-4f65-9D91-7224C49458BB}"/>
                <c:ext xmlns:c16="http://schemas.microsoft.com/office/drawing/2014/chart" uri="{C3380CC4-5D6E-409C-BE32-E72D297353CC}">
                  <c16:uniqueId val="{0000000F-6849-4647-89A3-CE67319CA2C6}"/>
                </c:ext>
              </c:extLst>
            </c:dLbl>
            <c:numFmt formatCode="0.0%" sourceLinked="0"/>
            <c:spPr>
              <a:noFill/>
              <a:ln w="33517">
                <a:noFill/>
              </a:ln>
            </c:spPr>
            <c:txPr>
              <a:bodyPr/>
              <a:lstStyle/>
              <a:p>
                <a:pPr>
                  <a:defRPr sz="1000" b="1" i="0" u="none" strike="noStrike" baseline="0">
                    <a:solidFill>
                      <a:srgbClr val="000000"/>
                    </a:solidFill>
                    <a:latin typeface="Arial"/>
                    <a:ea typeface="Arial"/>
                    <a:cs typeface="Aria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4</c:v>
                </c:pt>
                <c:pt idx="1">
                  <c:v>2006-1</c:v>
                </c:pt>
                <c:pt idx="2">
                  <c:v>2</c:v>
                </c:pt>
                <c:pt idx="3">
                  <c:v>3</c:v>
                </c:pt>
                <c:pt idx="4">
                  <c:v>4</c:v>
                </c:pt>
                <c:pt idx="5">
                  <c:v>2007-1</c:v>
                </c:pt>
                <c:pt idx="6">
                  <c:v>2</c:v>
                </c:pt>
                <c:pt idx="7">
                  <c:v>3</c:v>
                </c:pt>
                <c:pt idx="8">
                  <c:v>4</c:v>
                </c:pt>
                <c:pt idx="9">
                  <c:v>2008-1</c:v>
                </c:pt>
                <c:pt idx="10">
                  <c:v>2</c:v>
                </c:pt>
                <c:pt idx="11">
                  <c:v>3</c:v>
                </c:pt>
                <c:pt idx="12">
                  <c:v>4</c:v>
                </c:pt>
                <c:pt idx="13">
                  <c:v>2009-1 </c:v>
                </c:pt>
                <c:pt idx="14">
                  <c:v>2</c:v>
                </c:pt>
                <c:pt idx="15">
                  <c:v>3</c:v>
                </c:pt>
              </c:strCache>
            </c:strRef>
          </c:cat>
          <c:val>
            <c:numRef>
              <c:f>Sheet1!$C$2:$C$17</c:f>
              <c:numCache>
                <c:formatCode>General</c:formatCode>
                <c:ptCount val="16"/>
                <c:pt idx="0">
                  <c:v>0.135989047</c:v>
                </c:pt>
                <c:pt idx="1">
                  <c:v>0.159915364</c:v>
                </c:pt>
                <c:pt idx="2">
                  <c:v>0.17607245899999999</c:v>
                </c:pt>
                <c:pt idx="3">
                  <c:v>0.14818113899999999</c:v>
                </c:pt>
                <c:pt idx="4">
                  <c:v>0.10556708300000001</c:v>
                </c:pt>
                <c:pt idx="5">
                  <c:v>7.0124541999999998E-2</c:v>
                </c:pt>
                <c:pt idx="6">
                  <c:v>3.9840047000000003E-2</c:v>
                </c:pt>
                <c:pt idx="7">
                  <c:v>2.2165299999999999E-4</c:v>
                </c:pt>
                <c:pt idx="8">
                  <c:v>-4.0205339E-2</c:v>
                </c:pt>
                <c:pt idx="9">
                  <c:v>-7.7482336999999998E-2</c:v>
                </c:pt>
                <c:pt idx="10">
                  <c:v>-0.12734585400000001</c:v>
                </c:pt>
                <c:pt idx="11">
                  <c:v>-0.13762274799999999</c:v>
                </c:pt>
                <c:pt idx="12">
                  <c:v>-0.118768216</c:v>
                </c:pt>
              </c:numCache>
            </c:numRef>
          </c:val>
          <c:smooth val="1"/>
          <c:extLst>
            <c:ext xmlns:c16="http://schemas.microsoft.com/office/drawing/2014/chart" uri="{C3380CC4-5D6E-409C-BE32-E72D297353CC}">
              <c16:uniqueId val="{00000010-6849-4647-89A3-CE67319CA2C6}"/>
            </c:ext>
          </c:extLst>
        </c:ser>
        <c:ser>
          <c:idx val="2"/>
          <c:order val="2"/>
          <c:tx>
            <c:strRef>
              <c:f>Sheet1!$D$1</c:f>
              <c:strCache>
                <c:ptCount val="1"/>
                <c:pt idx="0">
                  <c:v>LIRA</c:v>
                </c:pt>
              </c:strCache>
            </c:strRef>
          </c:tx>
          <c:spPr>
            <a:ln w="33517">
              <a:solidFill>
                <a:srgbClr val="000000"/>
              </a:solidFill>
              <a:prstDash val="solid"/>
            </a:ln>
          </c:spPr>
          <c:marker>
            <c:symbol val="triangle"/>
            <c:size val="7"/>
            <c:spPr>
              <a:solidFill>
                <a:srgbClr val="000000"/>
              </a:solidFill>
              <a:ln>
                <a:solidFill>
                  <a:srgbClr val="FFFFFF"/>
                </a:solidFill>
                <a:prstDash val="solid"/>
              </a:ln>
            </c:spPr>
          </c:marker>
          <c:dPt>
            <c:idx val="11"/>
            <c:marker>
              <c:symbol val="none"/>
            </c:marker>
            <c:bubble3D val="0"/>
            <c:extLst>
              <c:ext xmlns:c16="http://schemas.microsoft.com/office/drawing/2014/chart" uri="{C3380CC4-5D6E-409C-BE32-E72D297353CC}">
                <c16:uniqueId val="{00000011-6849-4647-89A3-CE67319CA2C6}"/>
              </c:ext>
            </c:extLst>
          </c:dPt>
          <c:dPt>
            <c:idx val="12"/>
            <c:marker>
              <c:symbol val="none"/>
            </c:marker>
            <c:bubble3D val="0"/>
            <c:extLst>
              <c:ext xmlns:c16="http://schemas.microsoft.com/office/drawing/2014/chart" uri="{C3380CC4-5D6E-409C-BE32-E72D297353CC}">
                <c16:uniqueId val="{00000012-6849-4647-89A3-CE67319CA2C6}"/>
              </c:ext>
            </c:extLst>
          </c:dPt>
          <c:dLbls>
            <c:dLbl>
              <c:idx val="11"/>
              <c:delete val="1"/>
              <c:extLst>
                <c:ext xmlns:c15="http://schemas.microsoft.com/office/drawing/2012/chart" uri="{CE6537A1-D6FC-4f65-9D91-7224C49458BB}"/>
                <c:ext xmlns:c16="http://schemas.microsoft.com/office/drawing/2014/chart" uri="{C3380CC4-5D6E-409C-BE32-E72D297353CC}">
                  <c16:uniqueId val="{00000011-6849-4647-89A3-CE67319CA2C6}"/>
                </c:ext>
              </c:extLst>
            </c:dLbl>
            <c:dLbl>
              <c:idx val="12"/>
              <c:tx>
                <c:rich>
                  <a:bodyPr/>
                  <a:lstStyle/>
                  <a:p>
                    <a:pPr>
                      <a:defRPr sz="1000" b="1" i="0" u="none" strike="noStrike" baseline="0">
                        <a:solidFill>
                          <a:srgbClr val="000000"/>
                        </a:solidFill>
                        <a:latin typeface="Arial"/>
                        <a:ea typeface="Arial"/>
                        <a:cs typeface="Arial"/>
                      </a:defRPr>
                    </a:pPr>
                    <a:r>
                      <a:rPr lang="en-US" sz="1000"/>
                      <a:t>-11.9%</a:t>
                    </a:r>
                  </a:p>
                </c:rich>
              </c:tx>
              <c:spPr>
                <a:noFill/>
                <a:ln w="33517">
                  <a:noFill/>
                </a:ln>
              </c:spPr>
              <c:dLblPos val="t"/>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2-6849-4647-89A3-CE67319CA2C6}"/>
                </c:ext>
              </c:extLst>
            </c:dLbl>
            <c:numFmt formatCode="0.0%" sourceLinked="0"/>
            <c:spPr>
              <a:noFill/>
              <a:ln w="33517">
                <a:noFill/>
              </a:ln>
            </c:spPr>
            <c:txPr>
              <a:bodyPr/>
              <a:lstStyle/>
              <a:p>
                <a:pPr>
                  <a:defRPr sz="1000" b="1" i="0" u="none" strike="noStrike" baseline="0">
                    <a:solidFill>
                      <a:srgbClr val="000000"/>
                    </a:solidFill>
                    <a:latin typeface="Arial"/>
                    <a:ea typeface="Arial"/>
                    <a:cs typeface="Aria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4</c:v>
                </c:pt>
                <c:pt idx="1">
                  <c:v>2006-1</c:v>
                </c:pt>
                <c:pt idx="2">
                  <c:v>2</c:v>
                </c:pt>
                <c:pt idx="3">
                  <c:v>3</c:v>
                </c:pt>
                <c:pt idx="4">
                  <c:v>4</c:v>
                </c:pt>
                <c:pt idx="5">
                  <c:v>2007-1</c:v>
                </c:pt>
                <c:pt idx="6">
                  <c:v>2</c:v>
                </c:pt>
                <c:pt idx="7">
                  <c:v>3</c:v>
                </c:pt>
                <c:pt idx="8">
                  <c:v>4</c:v>
                </c:pt>
                <c:pt idx="9">
                  <c:v>2008-1</c:v>
                </c:pt>
                <c:pt idx="10">
                  <c:v>2</c:v>
                </c:pt>
                <c:pt idx="11">
                  <c:v>3</c:v>
                </c:pt>
                <c:pt idx="12">
                  <c:v>4</c:v>
                </c:pt>
                <c:pt idx="13">
                  <c:v>2009-1 </c:v>
                </c:pt>
                <c:pt idx="14">
                  <c:v>2</c:v>
                </c:pt>
                <c:pt idx="15">
                  <c:v>3</c:v>
                </c:pt>
              </c:strCache>
            </c:strRef>
          </c:cat>
          <c:val>
            <c:numRef>
              <c:f>Sheet1!$D$2:$D$17</c:f>
              <c:numCache>
                <c:formatCode>General</c:formatCode>
                <c:ptCount val="16"/>
                <c:pt idx="12">
                  <c:v>-0.118768216</c:v>
                </c:pt>
                <c:pt idx="13">
                  <c:v>-9.9913684000000003E-2</c:v>
                </c:pt>
                <c:pt idx="14">
                  <c:v>-0.12033553800000001</c:v>
                </c:pt>
                <c:pt idx="15">
                  <c:v>-0.12084099600000001</c:v>
                </c:pt>
              </c:numCache>
            </c:numRef>
          </c:val>
          <c:smooth val="1"/>
          <c:extLst>
            <c:ext xmlns:c16="http://schemas.microsoft.com/office/drawing/2014/chart" uri="{C3380CC4-5D6E-409C-BE32-E72D297353CC}">
              <c16:uniqueId val="{00000013-6849-4647-89A3-CE67319CA2C6}"/>
            </c:ext>
          </c:extLst>
        </c:ser>
        <c:dLbls>
          <c:showLegendKey val="0"/>
          <c:showVal val="0"/>
          <c:showCatName val="0"/>
          <c:showSerName val="0"/>
          <c:showPercent val="0"/>
          <c:showBubbleSize val="0"/>
        </c:dLbls>
        <c:marker val="1"/>
        <c:smooth val="0"/>
        <c:axId val="405684480"/>
        <c:axId val="405684872"/>
      </c:lineChart>
      <c:catAx>
        <c:axId val="405683696"/>
        <c:scaling>
          <c:orientation val="minMax"/>
        </c:scaling>
        <c:delete val="0"/>
        <c:axPos val="b"/>
        <c:numFmt formatCode="General" sourceLinked="1"/>
        <c:majorTickMark val="out"/>
        <c:minorTickMark val="none"/>
        <c:tickLblPos val="nextTo"/>
        <c:spPr>
          <a:ln w="4190">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405684088"/>
        <c:crossesAt val="50"/>
        <c:auto val="1"/>
        <c:lblAlgn val="ctr"/>
        <c:lblOffset val="100"/>
        <c:tickLblSkip val="1"/>
        <c:tickMarkSkip val="1"/>
        <c:noMultiLvlLbl val="0"/>
      </c:catAx>
      <c:valAx>
        <c:axId val="405684088"/>
        <c:scaling>
          <c:orientation val="minMax"/>
          <c:max val="160"/>
          <c:min val="100"/>
        </c:scaling>
        <c:delete val="0"/>
        <c:axPos val="l"/>
        <c:numFmt formatCode="\$#,##0_);[Red]\(\$#,##0\)" sourceLinked="0"/>
        <c:majorTickMark val="out"/>
        <c:minorTickMark val="none"/>
        <c:tickLblPos val="nextTo"/>
        <c:spPr>
          <a:ln w="4190">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5683696"/>
        <c:crosses val="autoZero"/>
        <c:crossBetween val="between"/>
        <c:majorUnit val="10"/>
      </c:valAx>
      <c:catAx>
        <c:axId val="405684480"/>
        <c:scaling>
          <c:orientation val="minMax"/>
        </c:scaling>
        <c:delete val="1"/>
        <c:axPos val="b"/>
        <c:numFmt formatCode="General" sourceLinked="1"/>
        <c:majorTickMark val="out"/>
        <c:minorTickMark val="none"/>
        <c:tickLblPos val="none"/>
        <c:crossAx val="405684872"/>
        <c:crosses val="autoZero"/>
        <c:auto val="1"/>
        <c:lblAlgn val="ctr"/>
        <c:lblOffset val="100"/>
        <c:noMultiLvlLbl val="0"/>
      </c:catAx>
      <c:valAx>
        <c:axId val="405684872"/>
        <c:scaling>
          <c:orientation val="minMax"/>
          <c:max val="0.35000000000000014"/>
          <c:min val="-0.15000000000000008"/>
        </c:scaling>
        <c:delete val="0"/>
        <c:axPos val="r"/>
        <c:numFmt formatCode="0%" sourceLinked="0"/>
        <c:majorTickMark val="out"/>
        <c:minorTickMark val="none"/>
        <c:tickLblPos val="nextTo"/>
        <c:spPr>
          <a:ln w="4190">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5684480"/>
        <c:crosses val="max"/>
        <c:crossBetween val="between"/>
        <c:majorUnit val="0.05"/>
        <c:minorUnit val="2.5000000000000001E-2"/>
      </c:valAx>
      <c:spPr>
        <a:noFill/>
        <a:ln w="33517">
          <a:noFill/>
        </a:ln>
      </c:spPr>
    </c:plotArea>
    <c:legend>
      <c:legendPos val="r"/>
      <c:legendEntry>
        <c:idx val="0"/>
        <c:delete val="1"/>
      </c:legendEntry>
      <c:layout>
        <c:manualLayout>
          <c:xMode val="edge"/>
          <c:yMode val="edge"/>
          <c:x val="0.10691003911342895"/>
          <c:y val="0.93731343283582091"/>
          <c:w val="0.33376792698826613"/>
          <c:h val="6.5671641791044774E-2"/>
        </c:manualLayout>
      </c:layout>
      <c:overlay val="0"/>
      <c:spPr>
        <a:noFill/>
        <a:ln w="33517">
          <a:noFill/>
        </a:ln>
      </c:spPr>
      <c:txPr>
        <a:bodyPr/>
        <a:lstStyle/>
        <a:p>
          <a:pPr>
            <a:defRPr sz="1400" b="1" i="0" u="none" strike="noStrike" baseline="0">
              <a:solidFill>
                <a:srgbClr val="000000"/>
              </a:solidFill>
              <a:latin typeface="Arial"/>
              <a:ea typeface="Arial"/>
              <a:cs typeface="Arial"/>
            </a:defRPr>
          </a:pPr>
          <a:endParaRPr lang="en-US"/>
        </a:p>
      </c:txPr>
    </c:legend>
    <c:plotVisOnly val="1"/>
    <c:dispBlanksAs val="gap"/>
    <c:showDLblsOverMax val="0"/>
  </c:chart>
  <c:spPr>
    <a:noFill/>
    <a:ln>
      <a:noFill/>
    </a:ln>
  </c:spPr>
  <c:txPr>
    <a:bodyPr/>
    <a:lstStyle/>
    <a:p>
      <a:pPr>
        <a:defRPr sz="1880" b="1" i="0" u="none" strike="noStrike" baseline="0">
          <a:solidFill>
            <a:srgbClr val="000000"/>
          </a:solidFill>
          <a:latin typeface="Arial"/>
          <a:ea typeface="Arial"/>
          <a:cs typeface="Arial"/>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82720622471467E-2"/>
          <c:y val="4.1791044776119397E-2"/>
          <c:w val="0.83474872474055062"/>
          <c:h val="0.76119402985074625"/>
        </c:manualLayout>
      </c:layout>
      <c:barChart>
        <c:barDir val="col"/>
        <c:grouping val="clustered"/>
        <c:varyColors val="0"/>
        <c:ser>
          <c:idx val="0"/>
          <c:order val="0"/>
          <c:tx>
            <c:strRef>
              <c:f>Sheet1!$B$1</c:f>
              <c:strCache>
                <c:ptCount val="1"/>
                <c:pt idx="0">
                  <c:v>C-30 4QTotal</c:v>
                </c:pt>
              </c:strCache>
            </c:strRef>
          </c:tx>
          <c:spPr>
            <a:solidFill>
              <a:schemeClr val="bg1">
                <a:lumMod val="75000"/>
              </a:schemeClr>
            </a:solidFill>
            <a:ln w="33517">
              <a:noFill/>
            </a:ln>
          </c:spPr>
          <c:invertIfNegative val="0"/>
          <c:dPt>
            <c:idx val="13"/>
            <c:invertIfNegative val="0"/>
            <c:bubble3D val="0"/>
            <c:spPr>
              <a:solidFill>
                <a:schemeClr val="accent2">
                  <a:lumMod val="60000"/>
                  <a:lumOff val="40000"/>
                </a:schemeClr>
              </a:solidFill>
              <a:ln w="33517">
                <a:noFill/>
              </a:ln>
            </c:spPr>
            <c:extLst>
              <c:ext xmlns:c16="http://schemas.microsoft.com/office/drawing/2014/chart" uri="{C3380CC4-5D6E-409C-BE32-E72D297353CC}">
                <c16:uniqueId val="{00000001-CECC-43E6-8363-C8686275DCD2}"/>
              </c:ext>
            </c:extLst>
          </c:dPt>
          <c:dPt>
            <c:idx val="14"/>
            <c:invertIfNegative val="0"/>
            <c:bubble3D val="0"/>
            <c:spPr>
              <a:solidFill>
                <a:schemeClr val="accent2">
                  <a:lumMod val="60000"/>
                  <a:lumOff val="40000"/>
                </a:schemeClr>
              </a:solidFill>
              <a:ln w="33517">
                <a:noFill/>
              </a:ln>
            </c:spPr>
            <c:extLst>
              <c:ext xmlns:c16="http://schemas.microsoft.com/office/drawing/2014/chart" uri="{C3380CC4-5D6E-409C-BE32-E72D297353CC}">
                <c16:uniqueId val="{00000003-CECC-43E6-8363-C8686275DCD2}"/>
              </c:ext>
            </c:extLst>
          </c:dPt>
          <c:dPt>
            <c:idx val="15"/>
            <c:invertIfNegative val="0"/>
            <c:bubble3D val="0"/>
            <c:spPr>
              <a:solidFill>
                <a:schemeClr val="accent2">
                  <a:lumMod val="60000"/>
                  <a:lumOff val="40000"/>
                </a:schemeClr>
              </a:solidFill>
              <a:ln w="33517">
                <a:noFill/>
              </a:ln>
            </c:spPr>
            <c:extLst>
              <c:ext xmlns:c16="http://schemas.microsoft.com/office/drawing/2014/chart" uri="{C3380CC4-5D6E-409C-BE32-E72D297353CC}">
                <c16:uniqueId val="{00000005-CECC-43E6-8363-C8686275DCD2}"/>
              </c:ext>
            </c:extLst>
          </c:dPt>
          <c:dLbls>
            <c:numFmt formatCode="\$#,##0.0_);[Red]\(\$#,##0.0\)" sourceLinked="0"/>
            <c:spPr>
              <a:noFill/>
              <a:ln w="33517">
                <a:noFill/>
              </a:ln>
            </c:spPr>
            <c:txPr>
              <a:bodyPr/>
              <a:lstStyle/>
              <a:p>
                <a:pPr>
                  <a:defRPr sz="900" b="0" i="0" u="none" strike="noStrike" baseline="0">
                    <a:solidFill>
                      <a:srgbClr val="000000"/>
                    </a:solidFill>
                    <a:latin typeface="Arial"/>
                    <a:ea typeface="Arial"/>
                    <a:cs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Sheet1!$A$2:$A$17</c:f>
              <c:strCache>
                <c:ptCount val="16"/>
                <c:pt idx="0">
                  <c:v>2006-1</c:v>
                </c:pt>
                <c:pt idx="1">
                  <c:v>2</c:v>
                </c:pt>
                <c:pt idx="2">
                  <c:v>3</c:v>
                </c:pt>
                <c:pt idx="3">
                  <c:v>4</c:v>
                </c:pt>
                <c:pt idx="4">
                  <c:v>2007-1</c:v>
                </c:pt>
                <c:pt idx="5">
                  <c:v>2</c:v>
                </c:pt>
                <c:pt idx="6">
                  <c:v>3</c:v>
                </c:pt>
                <c:pt idx="7">
                  <c:v>4</c:v>
                </c:pt>
                <c:pt idx="8">
                  <c:v>2008-1</c:v>
                </c:pt>
                <c:pt idx="9">
                  <c:v>2</c:v>
                </c:pt>
                <c:pt idx="10">
                  <c:v>3</c:v>
                </c:pt>
                <c:pt idx="11">
                  <c:v>4</c:v>
                </c:pt>
                <c:pt idx="12">
                  <c:v>2009-1 </c:v>
                </c:pt>
                <c:pt idx="13">
                  <c:v>2</c:v>
                </c:pt>
                <c:pt idx="14">
                  <c:v>3</c:v>
                </c:pt>
                <c:pt idx="15">
                  <c:v>4</c:v>
                </c:pt>
              </c:strCache>
            </c:strRef>
          </c:cat>
          <c:val>
            <c:numRef>
              <c:f>Sheet1!$B$2:$B$17</c:f>
              <c:numCache>
                <c:formatCode>General</c:formatCode>
                <c:ptCount val="16"/>
                <c:pt idx="0">
                  <c:v>136.5</c:v>
                </c:pt>
                <c:pt idx="1">
                  <c:v>141.80000000000001</c:v>
                </c:pt>
                <c:pt idx="2">
                  <c:v>144.4</c:v>
                </c:pt>
                <c:pt idx="3">
                  <c:v>144.9</c:v>
                </c:pt>
                <c:pt idx="4">
                  <c:v>146.1</c:v>
                </c:pt>
                <c:pt idx="5">
                  <c:v>147.4</c:v>
                </c:pt>
                <c:pt idx="6">
                  <c:v>144.4</c:v>
                </c:pt>
                <c:pt idx="7">
                  <c:v>139.1</c:v>
                </c:pt>
                <c:pt idx="8">
                  <c:v>134.80000000000001</c:v>
                </c:pt>
                <c:pt idx="9">
                  <c:v>128.69999999999999</c:v>
                </c:pt>
                <c:pt idx="10">
                  <c:v>124.5</c:v>
                </c:pt>
                <c:pt idx="11">
                  <c:v>125.7</c:v>
                </c:pt>
                <c:pt idx="12">
                  <c:v>124.6</c:v>
                </c:pt>
                <c:pt idx="13">
                  <c:v>114.4</c:v>
                </c:pt>
                <c:pt idx="14">
                  <c:v>109.5</c:v>
                </c:pt>
                <c:pt idx="15">
                  <c:v>110.2</c:v>
                </c:pt>
              </c:numCache>
            </c:numRef>
          </c:val>
          <c:extLst>
            <c:ext xmlns:c16="http://schemas.microsoft.com/office/drawing/2014/chart" uri="{C3380CC4-5D6E-409C-BE32-E72D297353CC}">
              <c16:uniqueId val="{00000006-CECC-43E6-8363-C8686275DCD2}"/>
            </c:ext>
          </c:extLst>
        </c:ser>
        <c:dLbls>
          <c:showLegendKey val="0"/>
          <c:showVal val="0"/>
          <c:showCatName val="0"/>
          <c:showSerName val="0"/>
          <c:showPercent val="0"/>
          <c:showBubbleSize val="0"/>
        </c:dLbls>
        <c:gapWidth val="50"/>
        <c:axId val="405686832"/>
        <c:axId val="405687224"/>
      </c:barChart>
      <c:lineChart>
        <c:grouping val="standard"/>
        <c:varyColors val="0"/>
        <c:ser>
          <c:idx val="1"/>
          <c:order val="1"/>
          <c:tx>
            <c:strRef>
              <c:f>Sheet1!$C$1</c:f>
              <c:strCache>
                <c:ptCount val="1"/>
                <c:pt idx="0">
                  <c:v>US Census Bureau</c:v>
                </c:pt>
              </c:strCache>
            </c:strRef>
          </c:tx>
          <c:spPr>
            <a:ln w="33517">
              <a:solidFill>
                <a:srgbClr val="000000"/>
              </a:solidFill>
              <a:prstDash val="solid"/>
            </a:ln>
          </c:spPr>
          <c:marker>
            <c:symbol val="circle"/>
            <c:size val="7"/>
            <c:spPr>
              <a:solidFill>
                <a:srgbClr val="000000"/>
              </a:solidFill>
              <a:ln>
                <a:solidFill>
                  <a:srgbClr val="FFFFFF"/>
                </a:solidFill>
                <a:prstDash val="solid"/>
              </a:ln>
            </c:spPr>
          </c:marker>
          <c:dPt>
            <c:idx val="13"/>
            <c:marker>
              <c:symbol val="none"/>
            </c:marker>
            <c:bubble3D val="0"/>
            <c:extLst>
              <c:ext xmlns:c16="http://schemas.microsoft.com/office/drawing/2014/chart" uri="{C3380CC4-5D6E-409C-BE32-E72D297353CC}">
                <c16:uniqueId val="{00000007-CECC-43E6-8363-C8686275DCD2}"/>
              </c:ext>
            </c:extLst>
          </c:dPt>
          <c:dPt>
            <c:idx val="14"/>
            <c:marker>
              <c:symbol val="none"/>
            </c:marker>
            <c:bubble3D val="0"/>
            <c:extLst>
              <c:ext xmlns:c16="http://schemas.microsoft.com/office/drawing/2014/chart" uri="{C3380CC4-5D6E-409C-BE32-E72D297353CC}">
                <c16:uniqueId val="{00000008-CECC-43E6-8363-C8686275DCD2}"/>
              </c:ext>
            </c:extLst>
          </c:dPt>
          <c:dPt>
            <c:idx val="15"/>
            <c:marker>
              <c:symbol val="none"/>
            </c:marker>
            <c:bubble3D val="0"/>
            <c:extLst>
              <c:ext xmlns:c16="http://schemas.microsoft.com/office/drawing/2014/chart" uri="{C3380CC4-5D6E-409C-BE32-E72D297353CC}">
                <c16:uniqueId val="{00000009-CECC-43E6-8363-C8686275DCD2}"/>
              </c:ext>
            </c:extLst>
          </c:dPt>
          <c:cat>
            <c:strRef>
              <c:f>Sheet1!$A$2:$A$17</c:f>
              <c:strCache>
                <c:ptCount val="16"/>
                <c:pt idx="0">
                  <c:v>2006-1</c:v>
                </c:pt>
                <c:pt idx="1">
                  <c:v>2</c:v>
                </c:pt>
                <c:pt idx="2">
                  <c:v>3</c:v>
                </c:pt>
                <c:pt idx="3">
                  <c:v>4</c:v>
                </c:pt>
                <c:pt idx="4">
                  <c:v>2007-1</c:v>
                </c:pt>
                <c:pt idx="5">
                  <c:v>2</c:v>
                </c:pt>
                <c:pt idx="6">
                  <c:v>3</c:v>
                </c:pt>
                <c:pt idx="7">
                  <c:v>4</c:v>
                </c:pt>
                <c:pt idx="8">
                  <c:v>2008-1</c:v>
                </c:pt>
                <c:pt idx="9">
                  <c:v>2</c:v>
                </c:pt>
                <c:pt idx="10">
                  <c:v>3</c:v>
                </c:pt>
                <c:pt idx="11">
                  <c:v>4</c:v>
                </c:pt>
                <c:pt idx="12">
                  <c:v>2009-1 </c:v>
                </c:pt>
                <c:pt idx="13">
                  <c:v>2</c:v>
                </c:pt>
                <c:pt idx="14">
                  <c:v>3</c:v>
                </c:pt>
                <c:pt idx="15">
                  <c:v>4</c:v>
                </c:pt>
              </c:strCache>
            </c:strRef>
          </c:cat>
          <c:val>
            <c:numRef>
              <c:f>Sheet1!$C$2:$C$17</c:f>
              <c:numCache>
                <c:formatCode>General</c:formatCode>
                <c:ptCount val="16"/>
                <c:pt idx="0">
                  <c:v>0.159915</c:v>
                </c:pt>
                <c:pt idx="1">
                  <c:v>0.17607200000000001</c:v>
                </c:pt>
                <c:pt idx="2">
                  <c:v>0.14818100000000001</c:v>
                </c:pt>
                <c:pt idx="3">
                  <c:v>0.10556699999999999</c:v>
                </c:pt>
                <c:pt idx="4">
                  <c:v>7.0125000000000007E-2</c:v>
                </c:pt>
                <c:pt idx="5">
                  <c:v>3.984E-2</c:v>
                </c:pt>
                <c:pt idx="6">
                  <c:v>2.22E-4</c:v>
                </c:pt>
                <c:pt idx="7">
                  <c:v>-4.0197999999999998E-2</c:v>
                </c:pt>
                <c:pt idx="8">
                  <c:v>-7.7475000000000002E-2</c:v>
                </c:pt>
                <c:pt idx="9">
                  <c:v>-0.12733900000000001</c:v>
                </c:pt>
                <c:pt idx="10">
                  <c:v>-0.13761599999999999</c:v>
                </c:pt>
                <c:pt idx="11">
                  <c:v>-9.6610000000000001E-2</c:v>
                </c:pt>
                <c:pt idx="12">
                  <c:v>-7.5253E-2</c:v>
                </c:pt>
                <c:pt idx="13">
                  <c:v>-0.110638</c:v>
                </c:pt>
                <c:pt idx="14">
                  <c:v>-0.12052400000000001</c:v>
                </c:pt>
                <c:pt idx="15">
                  <c:v>-0.123269</c:v>
                </c:pt>
              </c:numCache>
            </c:numRef>
          </c:val>
          <c:smooth val="1"/>
          <c:extLst>
            <c:ext xmlns:c16="http://schemas.microsoft.com/office/drawing/2014/chart" uri="{C3380CC4-5D6E-409C-BE32-E72D297353CC}">
              <c16:uniqueId val="{0000000A-CECC-43E6-8363-C8686275DCD2}"/>
            </c:ext>
          </c:extLst>
        </c:ser>
        <c:ser>
          <c:idx val="2"/>
          <c:order val="2"/>
          <c:tx>
            <c:strRef>
              <c:f>Sheet1!$D$1</c:f>
              <c:strCache>
                <c:ptCount val="1"/>
                <c:pt idx="0">
                  <c:v>LIRA</c:v>
                </c:pt>
              </c:strCache>
            </c:strRef>
          </c:tx>
          <c:spPr>
            <a:ln w="33517">
              <a:solidFill>
                <a:srgbClr val="000000"/>
              </a:solidFill>
              <a:prstDash val="solid"/>
            </a:ln>
          </c:spPr>
          <c:marker>
            <c:symbol val="triangle"/>
            <c:size val="7"/>
            <c:spPr>
              <a:solidFill>
                <a:srgbClr val="000000"/>
              </a:solidFill>
              <a:ln>
                <a:solidFill>
                  <a:srgbClr val="FFFFFF"/>
                </a:solidFill>
                <a:prstDash val="solid"/>
              </a:ln>
            </c:spPr>
          </c:marker>
          <c:dPt>
            <c:idx val="0"/>
            <c:marker>
              <c:symbol val="none"/>
            </c:marker>
            <c:bubble3D val="0"/>
            <c:extLst>
              <c:ext xmlns:c16="http://schemas.microsoft.com/office/drawing/2014/chart" uri="{C3380CC4-5D6E-409C-BE32-E72D297353CC}">
                <c16:uniqueId val="{0000000B-CECC-43E6-8363-C8686275DCD2}"/>
              </c:ext>
            </c:extLst>
          </c:dPt>
          <c:dPt>
            <c:idx val="1"/>
            <c:marker>
              <c:symbol val="none"/>
            </c:marker>
            <c:bubble3D val="0"/>
            <c:extLst>
              <c:ext xmlns:c16="http://schemas.microsoft.com/office/drawing/2014/chart" uri="{C3380CC4-5D6E-409C-BE32-E72D297353CC}">
                <c16:uniqueId val="{0000000C-CECC-43E6-8363-C8686275DCD2}"/>
              </c:ext>
            </c:extLst>
          </c:dPt>
          <c:dPt>
            <c:idx val="2"/>
            <c:marker>
              <c:symbol val="none"/>
            </c:marker>
            <c:bubble3D val="0"/>
            <c:extLst>
              <c:ext xmlns:c16="http://schemas.microsoft.com/office/drawing/2014/chart" uri="{C3380CC4-5D6E-409C-BE32-E72D297353CC}">
                <c16:uniqueId val="{0000000D-CECC-43E6-8363-C8686275DCD2}"/>
              </c:ext>
            </c:extLst>
          </c:dPt>
          <c:dPt>
            <c:idx val="3"/>
            <c:marker>
              <c:symbol val="none"/>
            </c:marker>
            <c:bubble3D val="0"/>
            <c:extLst>
              <c:ext xmlns:c16="http://schemas.microsoft.com/office/drawing/2014/chart" uri="{C3380CC4-5D6E-409C-BE32-E72D297353CC}">
                <c16:uniqueId val="{0000000E-CECC-43E6-8363-C8686275DCD2}"/>
              </c:ext>
            </c:extLst>
          </c:dPt>
          <c:dPt>
            <c:idx val="4"/>
            <c:marker>
              <c:symbol val="none"/>
            </c:marker>
            <c:bubble3D val="0"/>
            <c:extLst>
              <c:ext xmlns:c16="http://schemas.microsoft.com/office/drawing/2014/chart" uri="{C3380CC4-5D6E-409C-BE32-E72D297353CC}">
                <c16:uniqueId val="{0000000F-CECC-43E6-8363-C8686275DCD2}"/>
              </c:ext>
            </c:extLst>
          </c:dPt>
          <c:dPt>
            <c:idx val="5"/>
            <c:marker>
              <c:symbol val="none"/>
            </c:marker>
            <c:bubble3D val="0"/>
            <c:extLst>
              <c:ext xmlns:c16="http://schemas.microsoft.com/office/drawing/2014/chart" uri="{C3380CC4-5D6E-409C-BE32-E72D297353CC}">
                <c16:uniqueId val="{00000010-CECC-43E6-8363-C8686275DCD2}"/>
              </c:ext>
            </c:extLst>
          </c:dPt>
          <c:dPt>
            <c:idx val="6"/>
            <c:marker>
              <c:symbol val="none"/>
            </c:marker>
            <c:bubble3D val="0"/>
            <c:extLst>
              <c:ext xmlns:c16="http://schemas.microsoft.com/office/drawing/2014/chart" uri="{C3380CC4-5D6E-409C-BE32-E72D297353CC}">
                <c16:uniqueId val="{00000011-CECC-43E6-8363-C8686275DCD2}"/>
              </c:ext>
            </c:extLst>
          </c:dPt>
          <c:dPt>
            <c:idx val="7"/>
            <c:marker>
              <c:symbol val="none"/>
            </c:marker>
            <c:bubble3D val="0"/>
            <c:extLst>
              <c:ext xmlns:c16="http://schemas.microsoft.com/office/drawing/2014/chart" uri="{C3380CC4-5D6E-409C-BE32-E72D297353CC}">
                <c16:uniqueId val="{00000012-CECC-43E6-8363-C8686275DCD2}"/>
              </c:ext>
            </c:extLst>
          </c:dPt>
          <c:dPt>
            <c:idx val="8"/>
            <c:marker>
              <c:symbol val="none"/>
            </c:marker>
            <c:bubble3D val="0"/>
            <c:extLst>
              <c:ext xmlns:c16="http://schemas.microsoft.com/office/drawing/2014/chart" uri="{C3380CC4-5D6E-409C-BE32-E72D297353CC}">
                <c16:uniqueId val="{00000013-CECC-43E6-8363-C8686275DCD2}"/>
              </c:ext>
            </c:extLst>
          </c:dPt>
          <c:dPt>
            <c:idx val="9"/>
            <c:marker>
              <c:symbol val="none"/>
            </c:marker>
            <c:bubble3D val="0"/>
            <c:extLst>
              <c:ext xmlns:c16="http://schemas.microsoft.com/office/drawing/2014/chart" uri="{C3380CC4-5D6E-409C-BE32-E72D297353CC}">
                <c16:uniqueId val="{00000014-CECC-43E6-8363-C8686275DCD2}"/>
              </c:ext>
            </c:extLst>
          </c:dPt>
          <c:dPt>
            <c:idx val="10"/>
            <c:marker>
              <c:symbol val="none"/>
            </c:marker>
            <c:bubble3D val="0"/>
            <c:extLst>
              <c:ext xmlns:c16="http://schemas.microsoft.com/office/drawing/2014/chart" uri="{C3380CC4-5D6E-409C-BE32-E72D297353CC}">
                <c16:uniqueId val="{00000015-CECC-43E6-8363-C8686275DCD2}"/>
              </c:ext>
            </c:extLst>
          </c:dPt>
          <c:dPt>
            <c:idx val="11"/>
            <c:marker>
              <c:symbol val="none"/>
            </c:marker>
            <c:bubble3D val="0"/>
            <c:extLst>
              <c:ext xmlns:c16="http://schemas.microsoft.com/office/drawing/2014/chart" uri="{C3380CC4-5D6E-409C-BE32-E72D297353CC}">
                <c16:uniqueId val="{00000016-CECC-43E6-8363-C8686275DCD2}"/>
              </c:ext>
            </c:extLst>
          </c:dPt>
          <c:dPt>
            <c:idx val="12"/>
            <c:marker>
              <c:symbol val="none"/>
            </c:marker>
            <c:bubble3D val="0"/>
            <c:extLst>
              <c:ext xmlns:c16="http://schemas.microsoft.com/office/drawing/2014/chart" uri="{C3380CC4-5D6E-409C-BE32-E72D297353CC}">
                <c16:uniqueId val="{00000017-CECC-43E6-8363-C8686275DCD2}"/>
              </c:ext>
            </c:extLst>
          </c:dPt>
          <c:dLbls>
            <c:numFmt formatCode="0.0%" sourceLinked="0"/>
            <c:spPr>
              <a:noFill/>
              <a:ln w="33517">
                <a:noFill/>
              </a:ln>
            </c:spPr>
            <c:txPr>
              <a:bodyPr/>
              <a:lstStyle/>
              <a:p>
                <a:pPr>
                  <a:defRPr sz="1000" b="1" i="0" u="none" strike="noStrike" baseline="0">
                    <a:solidFill>
                      <a:srgbClr val="000000"/>
                    </a:solidFill>
                    <a:latin typeface="Arial"/>
                    <a:ea typeface="Arial"/>
                    <a:cs typeface="Aria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Sheet1!$A$2:$A$17</c:f>
              <c:strCache>
                <c:ptCount val="16"/>
                <c:pt idx="0">
                  <c:v>2006-1</c:v>
                </c:pt>
                <c:pt idx="1">
                  <c:v>2</c:v>
                </c:pt>
                <c:pt idx="2">
                  <c:v>3</c:v>
                </c:pt>
                <c:pt idx="3">
                  <c:v>4</c:v>
                </c:pt>
                <c:pt idx="4">
                  <c:v>2007-1</c:v>
                </c:pt>
                <c:pt idx="5">
                  <c:v>2</c:v>
                </c:pt>
                <c:pt idx="6">
                  <c:v>3</c:v>
                </c:pt>
                <c:pt idx="7">
                  <c:v>4</c:v>
                </c:pt>
                <c:pt idx="8">
                  <c:v>2008-1</c:v>
                </c:pt>
                <c:pt idx="9">
                  <c:v>2</c:v>
                </c:pt>
                <c:pt idx="10">
                  <c:v>3</c:v>
                </c:pt>
                <c:pt idx="11">
                  <c:v>4</c:v>
                </c:pt>
                <c:pt idx="12">
                  <c:v>2009-1 </c:v>
                </c:pt>
                <c:pt idx="13">
                  <c:v>2</c:v>
                </c:pt>
                <c:pt idx="14">
                  <c:v>3</c:v>
                </c:pt>
                <c:pt idx="15">
                  <c:v>4</c:v>
                </c:pt>
              </c:strCache>
            </c:strRef>
          </c:cat>
          <c:val>
            <c:numRef>
              <c:f>Sheet1!$D$2:$D$17</c:f>
              <c:numCache>
                <c:formatCode>General</c:formatCode>
                <c:ptCount val="16"/>
                <c:pt idx="0">
                  <c:v>0.159915</c:v>
                </c:pt>
                <c:pt idx="1">
                  <c:v>0.17607200000000001</c:v>
                </c:pt>
                <c:pt idx="2">
                  <c:v>0.14818100000000001</c:v>
                </c:pt>
                <c:pt idx="3">
                  <c:v>0.10556699999999999</c:v>
                </c:pt>
                <c:pt idx="4">
                  <c:v>7.0125000000000007E-2</c:v>
                </c:pt>
                <c:pt idx="5">
                  <c:v>3.984E-2</c:v>
                </c:pt>
                <c:pt idx="6">
                  <c:v>2.22E-4</c:v>
                </c:pt>
                <c:pt idx="7">
                  <c:v>-4.0197999999999998E-2</c:v>
                </c:pt>
                <c:pt idx="8">
                  <c:v>-7.7475000000000002E-2</c:v>
                </c:pt>
                <c:pt idx="9">
                  <c:v>-0.12733900000000001</c:v>
                </c:pt>
                <c:pt idx="10">
                  <c:v>-0.13761599999999999</c:v>
                </c:pt>
                <c:pt idx="11">
                  <c:v>-9.6610000000000001E-2</c:v>
                </c:pt>
                <c:pt idx="12">
                  <c:v>-7.5253E-2</c:v>
                </c:pt>
                <c:pt idx="13">
                  <c:v>-0.110638</c:v>
                </c:pt>
                <c:pt idx="14">
                  <c:v>-0.12052400000000001</c:v>
                </c:pt>
                <c:pt idx="15">
                  <c:v>-0.123269</c:v>
                </c:pt>
              </c:numCache>
            </c:numRef>
          </c:val>
          <c:smooth val="1"/>
          <c:extLst>
            <c:ext xmlns:c16="http://schemas.microsoft.com/office/drawing/2014/chart" uri="{C3380CC4-5D6E-409C-BE32-E72D297353CC}">
              <c16:uniqueId val="{00000018-CECC-43E6-8363-C8686275DCD2}"/>
            </c:ext>
          </c:extLst>
        </c:ser>
        <c:dLbls>
          <c:showLegendKey val="0"/>
          <c:showVal val="0"/>
          <c:showCatName val="0"/>
          <c:showSerName val="0"/>
          <c:showPercent val="0"/>
          <c:showBubbleSize val="0"/>
        </c:dLbls>
        <c:marker val="1"/>
        <c:smooth val="0"/>
        <c:axId val="405687616"/>
        <c:axId val="405688008"/>
      </c:lineChart>
      <c:catAx>
        <c:axId val="405686832"/>
        <c:scaling>
          <c:orientation val="minMax"/>
        </c:scaling>
        <c:delete val="0"/>
        <c:axPos val="b"/>
        <c:numFmt formatCode="General" sourceLinked="1"/>
        <c:majorTickMark val="out"/>
        <c:minorTickMark val="none"/>
        <c:tickLblPos val="nextTo"/>
        <c:spPr>
          <a:ln w="4190">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405687224"/>
        <c:crossesAt val="50"/>
        <c:auto val="1"/>
        <c:lblAlgn val="ctr"/>
        <c:lblOffset val="100"/>
        <c:tickLblSkip val="1"/>
        <c:tickMarkSkip val="1"/>
        <c:noMultiLvlLbl val="0"/>
      </c:catAx>
      <c:valAx>
        <c:axId val="405687224"/>
        <c:scaling>
          <c:orientation val="minMax"/>
          <c:max val="150"/>
          <c:min val="100"/>
        </c:scaling>
        <c:delete val="0"/>
        <c:axPos val="l"/>
        <c:numFmt formatCode="\$#,##0_);[Red]\(\$#,##0\)" sourceLinked="0"/>
        <c:majorTickMark val="out"/>
        <c:minorTickMark val="none"/>
        <c:tickLblPos val="nextTo"/>
        <c:spPr>
          <a:ln w="4190">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5686832"/>
        <c:crosses val="autoZero"/>
        <c:crossBetween val="between"/>
        <c:majorUnit val="10"/>
      </c:valAx>
      <c:catAx>
        <c:axId val="405687616"/>
        <c:scaling>
          <c:orientation val="minMax"/>
        </c:scaling>
        <c:delete val="1"/>
        <c:axPos val="b"/>
        <c:numFmt formatCode="General" sourceLinked="1"/>
        <c:majorTickMark val="out"/>
        <c:minorTickMark val="none"/>
        <c:tickLblPos val="none"/>
        <c:crossAx val="405688008"/>
        <c:crosses val="autoZero"/>
        <c:auto val="1"/>
        <c:lblAlgn val="ctr"/>
        <c:lblOffset val="100"/>
        <c:noMultiLvlLbl val="0"/>
      </c:catAx>
      <c:valAx>
        <c:axId val="405688008"/>
        <c:scaling>
          <c:orientation val="minMax"/>
          <c:max val="0.25"/>
          <c:min val="-0.2"/>
        </c:scaling>
        <c:delete val="0"/>
        <c:axPos val="r"/>
        <c:numFmt formatCode="0%" sourceLinked="0"/>
        <c:majorTickMark val="out"/>
        <c:minorTickMark val="none"/>
        <c:tickLblPos val="nextTo"/>
        <c:spPr>
          <a:ln w="4190">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405687616"/>
        <c:crosses val="max"/>
        <c:crossBetween val="between"/>
        <c:majorUnit val="0.05"/>
        <c:minorUnit val="2.5000000000000001E-2"/>
      </c:valAx>
      <c:spPr>
        <a:noFill/>
        <a:ln w="33517">
          <a:noFill/>
        </a:ln>
      </c:spPr>
    </c:plotArea>
    <c:legend>
      <c:legendPos val="r"/>
      <c:legendEntry>
        <c:idx val="0"/>
        <c:delete val="1"/>
      </c:legendEntry>
      <c:layout>
        <c:manualLayout>
          <c:xMode val="edge"/>
          <c:yMode val="edge"/>
          <c:x val="0.10691003911342895"/>
          <c:y val="0.93731343283582091"/>
          <c:w val="0.33376792698826602"/>
          <c:h val="6.5671641791044774E-2"/>
        </c:manualLayout>
      </c:layout>
      <c:overlay val="0"/>
      <c:spPr>
        <a:noFill/>
        <a:ln w="33517">
          <a:noFill/>
        </a:ln>
      </c:spPr>
      <c:txPr>
        <a:bodyPr/>
        <a:lstStyle/>
        <a:p>
          <a:pPr>
            <a:defRPr sz="1400" b="1" i="0" u="none" strike="noStrike" baseline="0">
              <a:solidFill>
                <a:srgbClr val="000000"/>
              </a:solidFill>
              <a:latin typeface="Arial"/>
              <a:ea typeface="Arial"/>
              <a:cs typeface="Arial"/>
            </a:defRPr>
          </a:pPr>
          <a:endParaRPr lang="en-US"/>
        </a:p>
      </c:txPr>
    </c:legend>
    <c:plotVisOnly val="1"/>
    <c:dispBlanksAs val="gap"/>
    <c:showDLblsOverMax val="0"/>
  </c:chart>
  <c:spPr>
    <a:noFill/>
    <a:ln>
      <a:noFill/>
    </a:ln>
  </c:spPr>
  <c:txPr>
    <a:bodyPr/>
    <a:lstStyle/>
    <a:p>
      <a:pPr>
        <a:defRPr sz="1880" b="1" i="0" u="none" strike="noStrike" baseline="0">
          <a:solidFill>
            <a:srgbClr val="000000"/>
          </a:solidFill>
          <a:latin typeface="Arial"/>
          <a:ea typeface="Arial"/>
          <a:cs typeface="Arial"/>
        </a:defRPr>
      </a:pPr>
      <a:endParaRPr lang="en-US"/>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0.07571</cdr:x>
      <cdr:y>0.93274</cdr:y>
    </cdr:from>
    <cdr:to>
      <cdr:x>0.18682</cdr:x>
      <cdr:y>1</cdr:y>
    </cdr:to>
    <cdr:sp macro="" textlink="">
      <cdr:nvSpPr>
        <cdr:cNvPr id="2" name="TextBox 1"/>
        <cdr:cNvSpPr txBox="1"/>
      </cdr:nvSpPr>
      <cdr:spPr>
        <a:xfrm xmlns:a="http://schemas.openxmlformats.org/drawingml/2006/main">
          <a:off x="623047" y="4226859"/>
          <a:ext cx="9144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0.79366</cdr:x>
      <cdr:y>0.07037</cdr:y>
    </cdr:from>
    <cdr:to>
      <cdr:x>0.98619</cdr:x>
      <cdr:y>0.1997</cdr:y>
    </cdr:to>
    <cdr:sp macro="" textlink="">
      <cdr:nvSpPr>
        <cdr:cNvPr id="3" name="Rectangle 2">
          <a:extLst xmlns:a="http://schemas.openxmlformats.org/drawingml/2006/main">
            <a:ext uri="{FF2B5EF4-FFF2-40B4-BE49-F238E27FC236}">
              <a16:creationId xmlns:a16="http://schemas.microsoft.com/office/drawing/2014/main" id="{2A9B9360-B21B-4A97-9103-CBAEA3DDAC8D}"/>
            </a:ext>
          </a:extLst>
        </cdr:cNvPr>
        <cdr:cNvSpPr/>
      </cdr:nvSpPr>
      <cdr:spPr>
        <a:xfrm xmlns:a="http://schemas.openxmlformats.org/drawingml/2006/main">
          <a:off x="9179871" y="312689"/>
          <a:ext cx="2226955" cy="574672"/>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Four-Quarter Moving</a:t>
          </a:r>
        </a:p>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Rate of Change</a:t>
          </a:r>
        </a:p>
      </cdr:txBody>
    </cdr:sp>
  </cdr:relSizeAnchor>
</c:userShapes>
</file>

<file path=ppt/drawings/drawing10.xml><?xml version="1.0" encoding="utf-8"?>
<c:userShapes xmlns:c="http://schemas.openxmlformats.org/drawingml/2006/chart">
  <cdr:relSizeAnchor xmlns:cdr="http://schemas.openxmlformats.org/drawingml/2006/chartDrawing">
    <cdr:from>
      <cdr:x>0.07571</cdr:x>
      <cdr:y>0.93274</cdr:y>
    </cdr:from>
    <cdr:to>
      <cdr:x>0.18682</cdr:x>
      <cdr:y>1</cdr:y>
    </cdr:to>
    <cdr:sp macro="" textlink="">
      <cdr:nvSpPr>
        <cdr:cNvPr id="2" name="TextBox 1"/>
        <cdr:cNvSpPr txBox="1"/>
      </cdr:nvSpPr>
      <cdr:spPr>
        <a:xfrm xmlns:a="http://schemas.openxmlformats.org/drawingml/2006/main">
          <a:off x="623047" y="4226859"/>
          <a:ext cx="9144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0.79366</cdr:x>
      <cdr:y>0.07037</cdr:y>
    </cdr:from>
    <cdr:to>
      <cdr:x>0.98619</cdr:x>
      <cdr:y>0.1997</cdr:y>
    </cdr:to>
    <cdr:sp macro="" textlink="">
      <cdr:nvSpPr>
        <cdr:cNvPr id="3" name="Rectangle 2">
          <a:extLst xmlns:a="http://schemas.openxmlformats.org/drawingml/2006/main">
            <a:ext uri="{FF2B5EF4-FFF2-40B4-BE49-F238E27FC236}">
              <a16:creationId xmlns:a16="http://schemas.microsoft.com/office/drawing/2014/main" id="{2A9B9360-B21B-4A97-9103-CBAEA3DDAC8D}"/>
            </a:ext>
          </a:extLst>
        </cdr:cNvPr>
        <cdr:cNvSpPr/>
      </cdr:nvSpPr>
      <cdr:spPr>
        <a:xfrm xmlns:a="http://schemas.openxmlformats.org/drawingml/2006/main">
          <a:off x="9179871" y="312689"/>
          <a:ext cx="2226955" cy="574672"/>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Four-Quarter Moving</a:t>
          </a:r>
        </a:p>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Rate of Change</a:t>
          </a:r>
        </a:p>
      </cdr:txBody>
    </cdr:sp>
  </cdr:relSizeAnchor>
</c:userShapes>
</file>

<file path=ppt/drawings/drawing11.xml><?xml version="1.0" encoding="utf-8"?>
<c:userShapes xmlns:c="http://schemas.openxmlformats.org/drawingml/2006/chart">
  <cdr:relSizeAnchor xmlns:cdr="http://schemas.openxmlformats.org/drawingml/2006/chartDrawing">
    <cdr:from>
      <cdr:x>0.07571</cdr:x>
      <cdr:y>0.93274</cdr:y>
    </cdr:from>
    <cdr:to>
      <cdr:x>0.18682</cdr:x>
      <cdr:y>1</cdr:y>
    </cdr:to>
    <cdr:sp macro="" textlink="">
      <cdr:nvSpPr>
        <cdr:cNvPr id="2" name="TextBox 1"/>
        <cdr:cNvSpPr txBox="1"/>
      </cdr:nvSpPr>
      <cdr:spPr>
        <a:xfrm xmlns:a="http://schemas.openxmlformats.org/drawingml/2006/main">
          <a:off x="623047" y="4226859"/>
          <a:ext cx="9144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0.79366</cdr:x>
      <cdr:y>0.07037</cdr:y>
    </cdr:from>
    <cdr:to>
      <cdr:x>0.98619</cdr:x>
      <cdr:y>0.1997</cdr:y>
    </cdr:to>
    <cdr:sp macro="" textlink="">
      <cdr:nvSpPr>
        <cdr:cNvPr id="3" name="Rectangle 2">
          <a:extLst xmlns:a="http://schemas.openxmlformats.org/drawingml/2006/main">
            <a:ext uri="{FF2B5EF4-FFF2-40B4-BE49-F238E27FC236}">
              <a16:creationId xmlns:a16="http://schemas.microsoft.com/office/drawing/2014/main" id="{2A9B9360-B21B-4A97-9103-CBAEA3DDAC8D}"/>
            </a:ext>
          </a:extLst>
        </cdr:cNvPr>
        <cdr:cNvSpPr/>
      </cdr:nvSpPr>
      <cdr:spPr>
        <a:xfrm xmlns:a="http://schemas.openxmlformats.org/drawingml/2006/main">
          <a:off x="9179871" y="312689"/>
          <a:ext cx="2226955" cy="574672"/>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Four-Quarter Moving</a:t>
          </a:r>
        </a:p>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Rate of Change</a:t>
          </a:r>
        </a:p>
      </cdr:txBody>
    </cdr:sp>
  </cdr:relSizeAnchor>
</c:userShapes>
</file>

<file path=ppt/drawings/drawing12.xml><?xml version="1.0" encoding="utf-8"?>
<c:userShapes xmlns:c="http://schemas.openxmlformats.org/drawingml/2006/chart">
  <cdr:relSizeAnchor xmlns:cdr="http://schemas.openxmlformats.org/drawingml/2006/chartDrawing">
    <cdr:from>
      <cdr:x>0.07571</cdr:x>
      <cdr:y>0.93274</cdr:y>
    </cdr:from>
    <cdr:to>
      <cdr:x>0.18682</cdr:x>
      <cdr:y>1</cdr:y>
    </cdr:to>
    <cdr:sp macro="" textlink="">
      <cdr:nvSpPr>
        <cdr:cNvPr id="2" name="TextBox 1"/>
        <cdr:cNvSpPr txBox="1"/>
      </cdr:nvSpPr>
      <cdr:spPr>
        <a:xfrm xmlns:a="http://schemas.openxmlformats.org/drawingml/2006/main">
          <a:off x="623047" y="4226859"/>
          <a:ext cx="9144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0.79366</cdr:x>
      <cdr:y>0.07037</cdr:y>
    </cdr:from>
    <cdr:to>
      <cdr:x>0.98619</cdr:x>
      <cdr:y>0.1997</cdr:y>
    </cdr:to>
    <cdr:sp macro="" textlink="">
      <cdr:nvSpPr>
        <cdr:cNvPr id="3" name="Rectangle 2">
          <a:extLst xmlns:a="http://schemas.openxmlformats.org/drawingml/2006/main">
            <a:ext uri="{FF2B5EF4-FFF2-40B4-BE49-F238E27FC236}">
              <a16:creationId xmlns:a16="http://schemas.microsoft.com/office/drawing/2014/main" id="{2A9B9360-B21B-4A97-9103-CBAEA3DDAC8D}"/>
            </a:ext>
          </a:extLst>
        </cdr:cNvPr>
        <cdr:cNvSpPr/>
      </cdr:nvSpPr>
      <cdr:spPr>
        <a:xfrm xmlns:a="http://schemas.openxmlformats.org/drawingml/2006/main">
          <a:off x="9179871" y="312689"/>
          <a:ext cx="2226955" cy="574672"/>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Four-Quarter Moving</a:t>
          </a:r>
        </a:p>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Rate of Change</a:t>
          </a:r>
        </a:p>
      </cdr:txBody>
    </cdr:sp>
  </cdr:relSizeAnchor>
</c:userShapes>
</file>

<file path=ppt/drawings/drawing13.xml><?xml version="1.0" encoding="utf-8"?>
<c:userShapes xmlns:c="http://schemas.openxmlformats.org/drawingml/2006/chart">
  <cdr:relSizeAnchor xmlns:cdr="http://schemas.openxmlformats.org/drawingml/2006/chartDrawing">
    <cdr:from>
      <cdr:x>0.07571</cdr:x>
      <cdr:y>0.93274</cdr:y>
    </cdr:from>
    <cdr:to>
      <cdr:x>0.18682</cdr:x>
      <cdr:y>1</cdr:y>
    </cdr:to>
    <cdr:sp macro="" textlink="">
      <cdr:nvSpPr>
        <cdr:cNvPr id="2" name="TextBox 1"/>
        <cdr:cNvSpPr txBox="1"/>
      </cdr:nvSpPr>
      <cdr:spPr>
        <a:xfrm xmlns:a="http://schemas.openxmlformats.org/drawingml/2006/main">
          <a:off x="623047" y="4226859"/>
          <a:ext cx="9144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0.79366</cdr:x>
      <cdr:y>0.07037</cdr:y>
    </cdr:from>
    <cdr:to>
      <cdr:x>0.98619</cdr:x>
      <cdr:y>0.1997</cdr:y>
    </cdr:to>
    <cdr:sp macro="" textlink="">
      <cdr:nvSpPr>
        <cdr:cNvPr id="3" name="Rectangle 2">
          <a:extLst xmlns:a="http://schemas.openxmlformats.org/drawingml/2006/main">
            <a:ext uri="{FF2B5EF4-FFF2-40B4-BE49-F238E27FC236}">
              <a16:creationId xmlns:a16="http://schemas.microsoft.com/office/drawing/2014/main" id="{2A9B9360-B21B-4A97-9103-CBAEA3DDAC8D}"/>
            </a:ext>
          </a:extLst>
        </cdr:cNvPr>
        <cdr:cNvSpPr/>
      </cdr:nvSpPr>
      <cdr:spPr>
        <a:xfrm xmlns:a="http://schemas.openxmlformats.org/drawingml/2006/main">
          <a:off x="9179871" y="312689"/>
          <a:ext cx="2226955" cy="574672"/>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Four-Quarter Moving</a:t>
          </a:r>
        </a:p>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Rate of Change</a:t>
          </a:r>
        </a:p>
      </cdr:txBody>
    </cdr:sp>
  </cdr:relSizeAnchor>
</c:userShapes>
</file>

<file path=ppt/drawings/drawing14.xml><?xml version="1.0" encoding="utf-8"?>
<c:userShapes xmlns:c="http://schemas.openxmlformats.org/drawingml/2006/chart">
  <cdr:relSizeAnchor xmlns:cdr="http://schemas.openxmlformats.org/drawingml/2006/chartDrawing">
    <cdr:from>
      <cdr:x>0.07571</cdr:x>
      <cdr:y>0.93274</cdr:y>
    </cdr:from>
    <cdr:to>
      <cdr:x>0.18682</cdr:x>
      <cdr:y>1</cdr:y>
    </cdr:to>
    <cdr:sp macro="" textlink="">
      <cdr:nvSpPr>
        <cdr:cNvPr id="2" name="TextBox 1"/>
        <cdr:cNvSpPr txBox="1"/>
      </cdr:nvSpPr>
      <cdr:spPr>
        <a:xfrm xmlns:a="http://schemas.openxmlformats.org/drawingml/2006/main">
          <a:off x="623047" y="4226859"/>
          <a:ext cx="9144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0.79366</cdr:x>
      <cdr:y>0.07037</cdr:y>
    </cdr:from>
    <cdr:to>
      <cdr:x>0.98619</cdr:x>
      <cdr:y>0.1997</cdr:y>
    </cdr:to>
    <cdr:sp macro="" textlink="">
      <cdr:nvSpPr>
        <cdr:cNvPr id="3" name="Rectangle 2">
          <a:extLst xmlns:a="http://schemas.openxmlformats.org/drawingml/2006/main">
            <a:ext uri="{FF2B5EF4-FFF2-40B4-BE49-F238E27FC236}">
              <a16:creationId xmlns:a16="http://schemas.microsoft.com/office/drawing/2014/main" id="{2A9B9360-B21B-4A97-9103-CBAEA3DDAC8D}"/>
            </a:ext>
          </a:extLst>
        </cdr:cNvPr>
        <cdr:cNvSpPr/>
      </cdr:nvSpPr>
      <cdr:spPr>
        <a:xfrm xmlns:a="http://schemas.openxmlformats.org/drawingml/2006/main">
          <a:off x="9179871" y="312689"/>
          <a:ext cx="2226955" cy="574672"/>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Four-Quarter Moving</a:t>
          </a:r>
        </a:p>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Rate of Change</a:t>
          </a:r>
        </a:p>
      </cdr:txBody>
    </cdr:sp>
  </cdr:relSizeAnchor>
</c:userShapes>
</file>

<file path=ppt/drawings/drawing15.xml><?xml version="1.0" encoding="utf-8"?>
<c:userShapes xmlns:c="http://schemas.openxmlformats.org/drawingml/2006/chart">
  <cdr:relSizeAnchor xmlns:cdr="http://schemas.openxmlformats.org/drawingml/2006/chartDrawing">
    <cdr:from>
      <cdr:x>0.07571</cdr:x>
      <cdr:y>0.93274</cdr:y>
    </cdr:from>
    <cdr:to>
      <cdr:x>0.18682</cdr:x>
      <cdr:y>1</cdr:y>
    </cdr:to>
    <cdr:sp macro="" textlink="">
      <cdr:nvSpPr>
        <cdr:cNvPr id="2" name="TextBox 1"/>
        <cdr:cNvSpPr txBox="1"/>
      </cdr:nvSpPr>
      <cdr:spPr>
        <a:xfrm xmlns:a="http://schemas.openxmlformats.org/drawingml/2006/main">
          <a:off x="623047" y="4226859"/>
          <a:ext cx="9144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0.79366</cdr:x>
      <cdr:y>0.07037</cdr:y>
    </cdr:from>
    <cdr:to>
      <cdr:x>0.98619</cdr:x>
      <cdr:y>0.1997</cdr:y>
    </cdr:to>
    <cdr:sp macro="" textlink="">
      <cdr:nvSpPr>
        <cdr:cNvPr id="3" name="Rectangle 2">
          <a:extLst xmlns:a="http://schemas.openxmlformats.org/drawingml/2006/main">
            <a:ext uri="{FF2B5EF4-FFF2-40B4-BE49-F238E27FC236}">
              <a16:creationId xmlns:a16="http://schemas.microsoft.com/office/drawing/2014/main" id="{2A9B9360-B21B-4A97-9103-CBAEA3DDAC8D}"/>
            </a:ext>
          </a:extLst>
        </cdr:cNvPr>
        <cdr:cNvSpPr/>
      </cdr:nvSpPr>
      <cdr:spPr>
        <a:xfrm xmlns:a="http://schemas.openxmlformats.org/drawingml/2006/main">
          <a:off x="9179871" y="312689"/>
          <a:ext cx="2226955" cy="574672"/>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Four-Quarter Moving</a:t>
          </a:r>
        </a:p>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Rate of Change</a:t>
          </a:r>
        </a:p>
      </cdr:txBody>
    </cdr:sp>
  </cdr:relSizeAnchor>
</c:userShapes>
</file>

<file path=ppt/drawings/drawing16.xml><?xml version="1.0" encoding="utf-8"?>
<c:userShapes xmlns:c="http://schemas.openxmlformats.org/drawingml/2006/chart">
  <cdr:relSizeAnchor xmlns:cdr="http://schemas.openxmlformats.org/drawingml/2006/chartDrawing">
    <cdr:from>
      <cdr:x>0.07571</cdr:x>
      <cdr:y>0.93274</cdr:y>
    </cdr:from>
    <cdr:to>
      <cdr:x>0.18682</cdr:x>
      <cdr:y>1</cdr:y>
    </cdr:to>
    <cdr:sp macro="" textlink="">
      <cdr:nvSpPr>
        <cdr:cNvPr id="2" name="TextBox 1"/>
        <cdr:cNvSpPr txBox="1"/>
      </cdr:nvSpPr>
      <cdr:spPr>
        <a:xfrm xmlns:a="http://schemas.openxmlformats.org/drawingml/2006/main">
          <a:off x="623047" y="4226859"/>
          <a:ext cx="9144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0.79366</cdr:x>
      <cdr:y>0.07037</cdr:y>
    </cdr:from>
    <cdr:to>
      <cdr:x>0.98619</cdr:x>
      <cdr:y>0.1997</cdr:y>
    </cdr:to>
    <cdr:sp macro="" textlink="">
      <cdr:nvSpPr>
        <cdr:cNvPr id="3" name="Rectangle 2">
          <a:extLst xmlns:a="http://schemas.openxmlformats.org/drawingml/2006/main">
            <a:ext uri="{FF2B5EF4-FFF2-40B4-BE49-F238E27FC236}">
              <a16:creationId xmlns:a16="http://schemas.microsoft.com/office/drawing/2014/main" id="{2A9B9360-B21B-4A97-9103-CBAEA3DDAC8D}"/>
            </a:ext>
          </a:extLst>
        </cdr:cNvPr>
        <cdr:cNvSpPr/>
      </cdr:nvSpPr>
      <cdr:spPr>
        <a:xfrm xmlns:a="http://schemas.openxmlformats.org/drawingml/2006/main">
          <a:off x="9179871" y="312689"/>
          <a:ext cx="2226955" cy="574672"/>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Four-Quarter Moving</a:t>
          </a:r>
        </a:p>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Rate of Change</a:t>
          </a:r>
        </a:p>
      </cdr:txBody>
    </cdr:sp>
  </cdr:relSizeAnchor>
</c:userShapes>
</file>

<file path=ppt/drawings/drawing17.xml><?xml version="1.0" encoding="utf-8"?>
<c:userShapes xmlns:c="http://schemas.openxmlformats.org/drawingml/2006/chart">
  <cdr:relSizeAnchor xmlns:cdr="http://schemas.openxmlformats.org/drawingml/2006/chartDrawing">
    <cdr:from>
      <cdr:x>0.07571</cdr:x>
      <cdr:y>0.93274</cdr:y>
    </cdr:from>
    <cdr:to>
      <cdr:x>0.18682</cdr:x>
      <cdr:y>1</cdr:y>
    </cdr:to>
    <cdr:sp macro="" textlink="">
      <cdr:nvSpPr>
        <cdr:cNvPr id="2" name="TextBox 1"/>
        <cdr:cNvSpPr txBox="1"/>
      </cdr:nvSpPr>
      <cdr:spPr>
        <a:xfrm xmlns:a="http://schemas.openxmlformats.org/drawingml/2006/main">
          <a:off x="623047" y="4226859"/>
          <a:ext cx="9144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0.79366</cdr:x>
      <cdr:y>0.07037</cdr:y>
    </cdr:from>
    <cdr:to>
      <cdr:x>0.98619</cdr:x>
      <cdr:y>0.1997</cdr:y>
    </cdr:to>
    <cdr:sp macro="" textlink="">
      <cdr:nvSpPr>
        <cdr:cNvPr id="3" name="Rectangle 2">
          <a:extLst xmlns:a="http://schemas.openxmlformats.org/drawingml/2006/main">
            <a:ext uri="{FF2B5EF4-FFF2-40B4-BE49-F238E27FC236}">
              <a16:creationId xmlns:a16="http://schemas.microsoft.com/office/drawing/2014/main" id="{2A9B9360-B21B-4A97-9103-CBAEA3DDAC8D}"/>
            </a:ext>
          </a:extLst>
        </cdr:cNvPr>
        <cdr:cNvSpPr/>
      </cdr:nvSpPr>
      <cdr:spPr>
        <a:xfrm xmlns:a="http://schemas.openxmlformats.org/drawingml/2006/main">
          <a:off x="9179871" y="312689"/>
          <a:ext cx="2226955" cy="574672"/>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Four-Quarter Moving</a:t>
          </a:r>
        </a:p>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Rate of Change</a:t>
          </a:r>
        </a:p>
      </cdr:txBody>
    </cdr:sp>
  </cdr:relSizeAnchor>
</c:userShapes>
</file>

<file path=ppt/drawings/drawing18.xml><?xml version="1.0" encoding="utf-8"?>
<c:userShapes xmlns:c="http://schemas.openxmlformats.org/drawingml/2006/chart">
  <cdr:relSizeAnchor xmlns:cdr="http://schemas.openxmlformats.org/drawingml/2006/chartDrawing">
    <cdr:from>
      <cdr:x>0.07571</cdr:x>
      <cdr:y>0.93274</cdr:y>
    </cdr:from>
    <cdr:to>
      <cdr:x>0.18682</cdr:x>
      <cdr:y>1</cdr:y>
    </cdr:to>
    <cdr:sp macro="" textlink="">
      <cdr:nvSpPr>
        <cdr:cNvPr id="2" name="TextBox 1"/>
        <cdr:cNvSpPr txBox="1"/>
      </cdr:nvSpPr>
      <cdr:spPr>
        <a:xfrm xmlns:a="http://schemas.openxmlformats.org/drawingml/2006/main">
          <a:off x="623047" y="4226859"/>
          <a:ext cx="9144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0.79366</cdr:x>
      <cdr:y>0.07037</cdr:y>
    </cdr:from>
    <cdr:to>
      <cdr:x>0.98619</cdr:x>
      <cdr:y>0.1997</cdr:y>
    </cdr:to>
    <cdr:sp macro="" textlink="">
      <cdr:nvSpPr>
        <cdr:cNvPr id="3" name="Rectangle 2">
          <a:extLst xmlns:a="http://schemas.openxmlformats.org/drawingml/2006/main">
            <a:ext uri="{FF2B5EF4-FFF2-40B4-BE49-F238E27FC236}">
              <a16:creationId xmlns:a16="http://schemas.microsoft.com/office/drawing/2014/main" id="{2A9B9360-B21B-4A97-9103-CBAEA3DDAC8D}"/>
            </a:ext>
          </a:extLst>
        </cdr:cNvPr>
        <cdr:cNvSpPr/>
      </cdr:nvSpPr>
      <cdr:spPr>
        <a:xfrm xmlns:a="http://schemas.openxmlformats.org/drawingml/2006/main">
          <a:off x="9179871" y="312689"/>
          <a:ext cx="2226955" cy="574672"/>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Four-Quarter Moving</a:t>
          </a:r>
        </a:p>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Rate of Change</a:t>
          </a:r>
        </a:p>
      </cdr:txBody>
    </cdr:sp>
  </cdr:relSizeAnchor>
</c:userShapes>
</file>

<file path=ppt/drawings/drawing19.xml><?xml version="1.0" encoding="utf-8"?>
<c:userShapes xmlns:c="http://schemas.openxmlformats.org/drawingml/2006/chart">
  <cdr:relSizeAnchor xmlns:cdr="http://schemas.openxmlformats.org/drawingml/2006/chartDrawing">
    <cdr:from>
      <cdr:x>0.07571</cdr:x>
      <cdr:y>0.93274</cdr:y>
    </cdr:from>
    <cdr:to>
      <cdr:x>0.18682</cdr:x>
      <cdr:y>1</cdr:y>
    </cdr:to>
    <cdr:sp macro="" textlink="">
      <cdr:nvSpPr>
        <cdr:cNvPr id="2" name="TextBox 1"/>
        <cdr:cNvSpPr txBox="1"/>
      </cdr:nvSpPr>
      <cdr:spPr>
        <a:xfrm xmlns:a="http://schemas.openxmlformats.org/drawingml/2006/main">
          <a:off x="623047" y="4226859"/>
          <a:ext cx="9144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0.79366</cdr:x>
      <cdr:y>0.07037</cdr:y>
    </cdr:from>
    <cdr:to>
      <cdr:x>0.98619</cdr:x>
      <cdr:y>0.1997</cdr:y>
    </cdr:to>
    <cdr:sp macro="" textlink="">
      <cdr:nvSpPr>
        <cdr:cNvPr id="3" name="Rectangle 2">
          <a:extLst xmlns:a="http://schemas.openxmlformats.org/drawingml/2006/main">
            <a:ext uri="{FF2B5EF4-FFF2-40B4-BE49-F238E27FC236}">
              <a16:creationId xmlns:a16="http://schemas.microsoft.com/office/drawing/2014/main" id="{2A9B9360-B21B-4A97-9103-CBAEA3DDAC8D}"/>
            </a:ext>
          </a:extLst>
        </cdr:cNvPr>
        <cdr:cNvSpPr/>
      </cdr:nvSpPr>
      <cdr:spPr>
        <a:xfrm xmlns:a="http://schemas.openxmlformats.org/drawingml/2006/main">
          <a:off x="9179871" y="312689"/>
          <a:ext cx="2226955" cy="574672"/>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Four-Quarter Moving</a:t>
          </a:r>
        </a:p>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Rate of Change</a:t>
          </a:r>
        </a:p>
      </cdr:txBody>
    </cdr:sp>
  </cdr:relSizeAnchor>
</c:userShapes>
</file>

<file path=ppt/drawings/drawing2.xml><?xml version="1.0" encoding="utf-8"?>
<c:userShapes xmlns:c="http://schemas.openxmlformats.org/drawingml/2006/chart">
  <cdr:relSizeAnchor xmlns:cdr="http://schemas.openxmlformats.org/drawingml/2006/chartDrawing">
    <cdr:from>
      <cdr:x>0.07571</cdr:x>
      <cdr:y>0.93274</cdr:y>
    </cdr:from>
    <cdr:to>
      <cdr:x>0.18682</cdr:x>
      <cdr:y>1</cdr:y>
    </cdr:to>
    <cdr:sp macro="" textlink="">
      <cdr:nvSpPr>
        <cdr:cNvPr id="2" name="TextBox 1"/>
        <cdr:cNvSpPr txBox="1"/>
      </cdr:nvSpPr>
      <cdr:spPr>
        <a:xfrm xmlns:a="http://schemas.openxmlformats.org/drawingml/2006/main">
          <a:off x="623047" y="4226859"/>
          <a:ext cx="9144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0.79366</cdr:x>
      <cdr:y>0.07037</cdr:y>
    </cdr:from>
    <cdr:to>
      <cdr:x>0.98619</cdr:x>
      <cdr:y>0.1997</cdr:y>
    </cdr:to>
    <cdr:sp macro="" textlink="">
      <cdr:nvSpPr>
        <cdr:cNvPr id="3" name="Rectangle 2">
          <a:extLst xmlns:a="http://schemas.openxmlformats.org/drawingml/2006/main">
            <a:ext uri="{FF2B5EF4-FFF2-40B4-BE49-F238E27FC236}">
              <a16:creationId xmlns:a16="http://schemas.microsoft.com/office/drawing/2014/main" id="{2A9B9360-B21B-4A97-9103-CBAEA3DDAC8D}"/>
            </a:ext>
          </a:extLst>
        </cdr:cNvPr>
        <cdr:cNvSpPr/>
      </cdr:nvSpPr>
      <cdr:spPr>
        <a:xfrm xmlns:a="http://schemas.openxmlformats.org/drawingml/2006/main">
          <a:off x="9179871" y="312689"/>
          <a:ext cx="2226955" cy="574672"/>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Four-Quarter Moving</a:t>
          </a:r>
        </a:p>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Rate of Change</a:t>
          </a:r>
        </a:p>
      </cdr:txBody>
    </cdr:sp>
  </cdr:relSizeAnchor>
</c:userShapes>
</file>

<file path=ppt/drawings/drawing20.xml><?xml version="1.0" encoding="utf-8"?>
<c:userShapes xmlns:c="http://schemas.openxmlformats.org/drawingml/2006/chart">
  <cdr:relSizeAnchor xmlns:cdr="http://schemas.openxmlformats.org/drawingml/2006/chartDrawing">
    <cdr:from>
      <cdr:x>0.07571</cdr:x>
      <cdr:y>0.93274</cdr:y>
    </cdr:from>
    <cdr:to>
      <cdr:x>0.18682</cdr:x>
      <cdr:y>1</cdr:y>
    </cdr:to>
    <cdr:sp macro="" textlink="">
      <cdr:nvSpPr>
        <cdr:cNvPr id="2" name="TextBox 1"/>
        <cdr:cNvSpPr txBox="1"/>
      </cdr:nvSpPr>
      <cdr:spPr>
        <a:xfrm xmlns:a="http://schemas.openxmlformats.org/drawingml/2006/main">
          <a:off x="623047" y="4226859"/>
          <a:ext cx="9144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0.79366</cdr:x>
      <cdr:y>0.07037</cdr:y>
    </cdr:from>
    <cdr:to>
      <cdr:x>0.98619</cdr:x>
      <cdr:y>0.1997</cdr:y>
    </cdr:to>
    <cdr:sp macro="" textlink="">
      <cdr:nvSpPr>
        <cdr:cNvPr id="3" name="Rectangle 2">
          <a:extLst xmlns:a="http://schemas.openxmlformats.org/drawingml/2006/main">
            <a:ext uri="{FF2B5EF4-FFF2-40B4-BE49-F238E27FC236}">
              <a16:creationId xmlns:a16="http://schemas.microsoft.com/office/drawing/2014/main" id="{2A9B9360-B21B-4A97-9103-CBAEA3DDAC8D}"/>
            </a:ext>
          </a:extLst>
        </cdr:cNvPr>
        <cdr:cNvSpPr/>
      </cdr:nvSpPr>
      <cdr:spPr>
        <a:xfrm xmlns:a="http://schemas.openxmlformats.org/drawingml/2006/main">
          <a:off x="9179871" y="312689"/>
          <a:ext cx="2226955" cy="574672"/>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Four-Quarter Moving</a:t>
          </a:r>
        </a:p>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Rate of Change</a:t>
          </a:r>
        </a:p>
      </cdr:txBody>
    </cdr:sp>
  </cdr:relSizeAnchor>
</c:userShapes>
</file>

<file path=ppt/drawings/drawing21.xml><?xml version="1.0" encoding="utf-8"?>
<c:userShapes xmlns:c="http://schemas.openxmlformats.org/drawingml/2006/chart">
  <cdr:relSizeAnchor xmlns:cdr="http://schemas.openxmlformats.org/drawingml/2006/chartDrawing">
    <cdr:from>
      <cdr:x>0.07571</cdr:x>
      <cdr:y>0.93274</cdr:y>
    </cdr:from>
    <cdr:to>
      <cdr:x>0.18682</cdr:x>
      <cdr:y>1</cdr:y>
    </cdr:to>
    <cdr:sp macro="" textlink="">
      <cdr:nvSpPr>
        <cdr:cNvPr id="2" name="TextBox 1"/>
        <cdr:cNvSpPr txBox="1"/>
      </cdr:nvSpPr>
      <cdr:spPr>
        <a:xfrm xmlns:a="http://schemas.openxmlformats.org/drawingml/2006/main">
          <a:off x="623047" y="4226859"/>
          <a:ext cx="9144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0.79366</cdr:x>
      <cdr:y>0.07037</cdr:y>
    </cdr:from>
    <cdr:to>
      <cdr:x>0.98619</cdr:x>
      <cdr:y>0.1997</cdr:y>
    </cdr:to>
    <cdr:sp macro="" textlink="">
      <cdr:nvSpPr>
        <cdr:cNvPr id="3" name="Rectangle 2">
          <a:extLst xmlns:a="http://schemas.openxmlformats.org/drawingml/2006/main">
            <a:ext uri="{FF2B5EF4-FFF2-40B4-BE49-F238E27FC236}">
              <a16:creationId xmlns:a16="http://schemas.microsoft.com/office/drawing/2014/main" id="{2A9B9360-B21B-4A97-9103-CBAEA3DDAC8D}"/>
            </a:ext>
          </a:extLst>
        </cdr:cNvPr>
        <cdr:cNvSpPr/>
      </cdr:nvSpPr>
      <cdr:spPr>
        <a:xfrm xmlns:a="http://schemas.openxmlformats.org/drawingml/2006/main">
          <a:off x="9179871" y="312689"/>
          <a:ext cx="2226955" cy="574672"/>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Four-Quarter Moving</a:t>
          </a:r>
        </a:p>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Rate of Change</a:t>
          </a:r>
        </a:p>
      </cdr:txBody>
    </cdr:sp>
  </cdr:relSizeAnchor>
</c:userShapes>
</file>

<file path=ppt/drawings/drawing22.xml><?xml version="1.0" encoding="utf-8"?>
<c:userShapes xmlns:c="http://schemas.openxmlformats.org/drawingml/2006/chart">
  <cdr:relSizeAnchor xmlns:cdr="http://schemas.openxmlformats.org/drawingml/2006/chartDrawing">
    <cdr:from>
      <cdr:x>0.07571</cdr:x>
      <cdr:y>0.93274</cdr:y>
    </cdr:from>
    <cdr:to>
      <cdr:x>0.18682</cdr:x>
      <cdr:y>1</cdr:y>
    </cdr:to>
    <cdr:sp macro="" textlink="">
      <cdr:nvSpPr>
        <cdr:cNvPr id="2" name="TextBox 1"/>
        <cdr:cNvSpPr txBox="1"/>
      </cdr:nvSpPr>
      <cdr:spPr>
        <a:xfrm xmlns:a="http://schemas.openxmlformats.org/drawingml/2006/main">
          <a:off x="623047" y="4226859"/>
          <a:ext cx="9144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0.79366</cdr:x>
      <cdr:y>0.07037</cdr:y>
    </cdr:from>
    <cdr:to>
      <cdr:x>0.98619</cdr:x>
      <cdr:y>0.1997</cdr:y>
    </cdr:to>
    <cdr:sp macro="" textlink="">
      <cdr:nvSpPr>
        <cdr:cNvPr id="3" name="Rectangle 2">
          <a:extLst xmlns:a="http://schemas.openxmlformats.org/drawingml/2006/main">
            <a:ext uri="{FF2B5EF4-FFF2-40B4-BE49-F238E27FC236}">
              <a16:creationId xmlns:a16="http://schemas.microsoft.com/office/drawing/2014/main" id="{2A9B9360-B21B-4A97-9103-CBAEA3DDAC8D}"/>
            </a:ext>
          </a:extLst>
        </cdr:cNvPr>
        <cdr:cNvSpPr/>
      </cdr:nvSpPr>
      <cdr:spPr>
        <a:xfrm xmlns:a="http://schemas.openxmlformats.org/drawingml/2006/main">
          <a:off x="9179871" y="312689"/>
          <a:ext cx="2226955" cy="574672"/>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Four-Quarter Moving</a:t>
          </a:r>
        </a:p>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Rate of Change</a:t>
          </a:r>
        </a:p>
      </cdr:txBody>
    </cdr:sp>
  </cdr:relSizeAnchor>
</c:userShapes>
</file>

<file path=ppt/drawings/drawing23.xml><?xml version="1.0" encoding="utf-8"?>
<c:userShapes xmlns:c="http://schemas.openxmlformats.org/drawingml/2006/chart">
  <cdr:relSizeAnchor xmlns:cdr="http://schemas.openxmlformats.org/drawingml/2006/chartDrawing">
    <cdr:from>
      <cdr:x>0.07571</cdr:x>
      <cdr:y>0.93274</cdr:y>
    </cdr:from>
    <cdr:to>
      <cdr:x>0.18682</cdr:x>
      <cdr:y>1</cdr:y>
    </cdr:to>
    <cdr:sp macro="" textlink="">
      <cdr:nvSpPr>
        <cdr:cNvPr id="2" name="TextBox 1"/>
        <cdr:cNvSpPr txBox="1"/>
      </cdr:nvSpPr>
      <cdr:spPr>
        <a:xfrm xmlns:a="http://schemas.openxmlformats.org/drawingml/2006/main">
          <a:off x="623047" y="4226859"/>
          <a:ext cx="9144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0.79366</cdr:x>
      <cdr:y>0.07037</cdr:y>
    </cdr:from>
    <cdr:to>
      <cdr:x>0.98619</cdr:x>
      <cdr:y>0.1997</cdr:y>
    </cdr:to>
    <cdr:sp macro="" textlink="">
      <cdr:nvSpPr>
        <cdr:cNvPr id="3" name="Rectangle 2">
          <a:extLst xmlns:a="http://schemas.openxmlformats.org/drawingml/2006/main">
            <a:ext uri="{FF2B5EF4-FFF2-40B4-BE49-F238E27FC236}">
              <a16:creationId xmlns:a16="http://schemas.microsoft.com/office/drawing/2014/main" id="{2A9B9360-B21B-4A97-9103-CBAEA3DDAC8D}"/>
            </a:ext>
          </a:extLst>
        </cdr:cNvPr>
        <cdr:cNvSpPr/>
      </cdr:nvSpPr>
      <cdr:spPr>
        <a:xfrm xmlns:a="http://schemas.openxmlformats.org/drawingml/2006/main">
          <a:off x="9179871" y="312689"/>
          <a:ext cx="2226955" cy="574672"/>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Four-Quarter Moving</a:t>
          </a:r>
        </a:p>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Rate of Change</a:t>
          </a:r>
        </a:p>
      </cdr:txBody>
    </cdr:sp>
  </cdr:relSizeAnchor>
</c:userShapes>
</file>

<file path=ppt/drawings/drawing24.xml><?xml version="1.0" encoding="utf-8"?>
<c:userShapes xmlns:c="http://schemas.openxmlformats.org/drawingml/2006/chart">
  <cdr:relSizeAnchor xmlns:cdr="http://schemas.openxmlformats.org/drawingml/2006/chartDrawing">
    <cdr:from>
      <cdr:x>0.07571</cdr:x>
      <cdr:y>0.93274</cdr:y>
    </cdr:from>
    <cdr:to>
      <cdr:x>0.18682</cdr:x>
      <cdr:y>1</cdr:y>
    </cdr:to>
    <cdr:sp macro="" textlink="">
      <cdr:nvSpPr>
        <cdr:cNvPr id="2" name="TextBox 1"/>
        <cdr:cNvSpPr txBox="1"/>
      </cdr:nvSpPr>
      <cdr:spPr>
        <a:xfrm xmlns:a="http://schemas.openxmlformats.org/drawingml/2006/main">
          <a:off x="623047" y="4226859"/>
          <a:ext cx="9144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0.79366</cdr:x>
      <cdr:y>0.07037</cdr:y>
    </cdr:from>
    <cdr:to>
      <cdr:x>0.98619</cdr:x>
      <cdr:y>0.1997</cdr:y>
    </cdr:to>
    <cdr:sp macro="" textlink="">
      <cdr:nvSpPr>
        <cdr:cNvPr id="3" name="Rectangle 2">
          <a:extLst xmlns:a="http://schemas.openxmlformats.org/drawingml/2006/main">
            <a:ext uri="{FF2B5EF4-FFF2-40B4-BE49-F238E27FC236}">
              <a16:creationId xmlns:a16="http://schemas.microsoft.com/office/drawing/2014/main" id="{2A9B9360-B21B-4A97-9103-CBAEA3DDAC8D}"/>
            </a:ext>
          </a:extLst>
        </cdr:cNvPr>
        <cdr:cNvSpPr/>
      </cdr:nvSpPr>
      <cdr:spPr>
        <a:xfrm xmlns:a="http://schemas.openxmlformats.org/drawingml/2006/main">
          <a:off x="9179871" y="312689"/>
          <a:ext cx="2226955" cy="574672"/>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Four-Quarter Moving</a:t>
          </a:r>
        </a:p>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Rate of Change</a:t>
          </a:r>
        </a:p>
      </cdr:txBody>
    </cdr:sp>
  </cdr:relSizeAnchor>
</c:userShapes>
</file>

<file path=ppt/drawings/drawing25.xml><?xml version="1.0" encoding="utf-8"?>
<c:userShapes xmlns:c="http://schemas.openxmlformats.org/drawingml/2006/chart">
  <cdr:relSizeAnchor xmlns:cdr="http://schemas.openxmlformats.org/drawingml/2006/chartDrawing">
    <cdr:from>
      <cdr:x>0.07571</cdr:x>
      <cdr:y>0.93274</cdr:y>
    </cdr:from>
    <cdr:to>
      <cdr:x>0.18682</cdr:x>
      <cdr:y>1</cdr:y>
    </cdr:to>
    <cdr:sp macro="" textlink="">
      <cdr:nvSpPr>
        <cdr:cNvPr id="2" name="TextBox 1"/>
        <cdr:cNvSpPr txBox="1"/>
      </cdr:nvSpPr>
      <cdr:spPr>
        <a:xfrm xmlns:a="http://schemas.openxmlformats.org/drawingml/2006/main">
          <a:off x="623047" y="4226859"/>
          <a:ext cx="9144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0.79366</cdr:x>
      <cdr:y>0.07037</cdr:y>
    </cdr:from>
    <cdr:to>
      <cdr:x>0.98619</cdr:x>
      <cdr:y>0.1997</cdr:y>
    </cdr:to>
    <cdr:sp macro="" textlink="">
      <cdr:nvSpPr>
        <cdr:cNvPr id="3" name="Rectangle 2">
          <a:extLst xmlns:a="http://schemas.openxmlformats.org/drawingml/2006/main">
            <a:ext uri="{FF2B5EF4-FFF2-40B4-BE49-F238E27FC236}">
              <a16:creationId xmlns:a16="http://schemas.microsoft.com/office/drawing/2014/main" id="{2A9B9360-B21B-4A97-9103-CBAEA3DDAC8D}"/>
            </a:ext>
          </a:extLst>
        </cdr:cNvPr>
        <cdr:cNvSpPr/>
      </cdr:nvSpPr>
      <cdr:spPr>
        <a:xfrm xmlns:a="http://schemas.openxmlformats.org/drawingml/2006/main">
          <a:off x="9179871" y="312689"/>
          <a:ext cx="2226955" cy="574672"/>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Four-Quarter Moving</a:t>
          </a:r>
        </a:p>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Rate of Change</a:t>
          </a:r>
        </a:p>
      </cdr:txBody>
    </cdr:sp>
  </cdr:relSizeAnchor>
</c:userShapes>
</file>

<file path=ppt/drawings/drawing26.xml><?xml version="1.0" encoding="utf-8"?>
<c:userShapes xmlns:c="http://schemas.openxmlformats.org/drawingml/2006/chart">
  <cdr:relSizeAnchor xmlns:cdr="http://schemas.openxmlformats.org/drawingml/2006/chartDrawing">
    <cdr:from>
      <cdr:x>0.07571</cdr:x>
      <cdr:y>0.93274</cdr:y>
    </cdr:from>
    <cdr:to>
      <cdr:x>0.18682</cdr:x>
      <cdr:y>1</cdr:y>
    </cdr:to>
    <cdr:sp macro="" textlink="">
      <cdr:nvSpPr>
        <cdr:cNvPr id="2" name="TextBox 1"/>
        <cdr:cNvSpPr txBox="1"/>
      </cdr:nvSpPr>
      <cdr:spPr>
        <a:xfrm xmlns:a="http://schemas.openxmlformats.org/drawingml/2006/main">
          <a:off x="623047" y="4226859"/>
          <a:ext cx="9144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0.79366</cdr:x>
      <cdr:y>0.07037</cdr:y>
    </cdr:from>
    <cdr:to>
      <cdr:x>0.98619</cdr:x>
      <cdr:y>0.1997</cdr:y>
    </cdr:to>
    <cdr:sp macro="" textlink="">
      <cdr:nvSpPr>
        <cdr:cNvPr id="3" name="Rectangle 2">
          <a:extLst xmlns:a="http://schemas.openxmlformats.org/drawingml/2006/main">
            <a:ext uri="{FF2B5EF4-FFF2-40B4-BE49-F238E27FC236}">
              <a16:creationId xmlns:a16="http://schemas.microsoft.com/office/drawing/2014/main" id="{2A9B9360-B21B-4A97-9103-CBAEA3DDAC8D}"/>
            </a:ext>
          </a:extLst>
        </cdr:cNvPr>
        <cdr:cNvSpPr/>
      </cdr:nvSpPr>
      <cdr:spPr>
        <a:xfrm xmlns:a="http://schemas.openxmlformats.org/drawingml/2006/main">
          <a:off x="9179871" y="312689"/>
          <a:ext cx="2226955" cy="574672"/>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Four-Quarter Moving</a:t>
          </a:r>
        </a:p>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Rate of Change</a:t>
          </a:r>
        </a:p>
      </cdr:txBody>
    </cdr:sp>
  </cdr:relSizeAnchor>
</c:userShapes>
</file>

<file path=ppt/drawings/drawing27.xml><?xml version="1.0" encoding="utf-8"?>
<c:userShapes xmlns:c="http://schemas.openxmlformats.org/drawingml/2006/chart">
  <cdr:relSizeAnchor xmlns:cdr="http://schemas.openxmlformats.org/drawingml/2006/chartDrawing">
    <cdr:from>
      <cdr:x>0.07571</cdr:x>
      <cdr:y>0.93274</cdr:y>
    </cdr:from>
    <cdr:to>
      <cdr:x>0.18682</cdr:x>
      <cdr:y>1</cdr:y>
    </cdr:to>
    <cdr:sp macro="" textlink="">
      <cdr:nvSpPr>
        <cdr:cNvPr id="2" name="TextBox 1"/>
        <cdr:cNvSpPr txBox="1"/>
      </cdr:nvSpPr>
      <cdr:spPr>
        <a:xfrm xmlns:a="http://schemas.openxmlformats.org/drawingml/2006/main">
          <a:off x="623047" y="4226859"/>
          <a:ext cx="9144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0.79366</cdr:x>
      <cdr:y>0.07037</cdr:y>
    </cdr:from>
    <cdr:to>
      <cdr:x>0.98619</cdr:x>
      <cdr:y>0.1997</cdr:y>
    </cdr:to>
    <cdr:sp macro="" textlink="">
      <cdr:nvSpPr>
        <cdr:cNvPr id="3" name="Rectangle 2">
          <a:extLst xmlns:a="http://schemas.openxmlformats.org/drawingml/2006/main">
            <a:ext uri="{FF2B5EF4-FFF2-40B4-BE49-F238E27FC236}">
              <a16:creationId xmlns:a16="http://schemas.microsoft.com/office/drawing/2014/main" id="{2A9B9360-B21B-4A97-9103-CBAEA3DDAC8D}"/>
            </a:ext>
          </a:extLst>
        </cdr:cNvPr>
        <cdr:cNvSpPr/>
      </cdr:nvSpPr>
      <cdr:spPr>
        <a:xfrm xmlns:a="http://schemas.openxmlformats.org/drawingml/2006/main">
          <a:off x="9179871" y="312689"/>
          <a:ext cx="2226955" cy="574672"/>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Four-Quarter Moving</a:t>
          </a:r>
        </a:p>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Rate of Change</a:t>
          </a:r>
        </a:p>
      </cdr:txBody>
    </cdr:sp>
  </cdr:relSizeAnchor>
</c:userShapes>
</file>

<file path=ppt/drawings/drawing28.xml><?xml version="1.0" encoding="utf-8"?>
<c:userShapes xmlns:c="http://schemas.openxmlformats.org/drawingml/2006/chart">
  <cdr:relSizeAnchor xmlns:cdr="http://schemas.openxmlformats.org/drawingml/2006/chartDrawing">
    <cdr:from>
      <cdr:x>0.07571</cdr:x>
      <cdr:y>0.93274</cdr:y>
    </cdr:from>
    <cdr:to>
      <cdr:x>0.18682</cdr:x>
      <cdr:y>1</cdr:y>
    </cdr:to>
    <cdr:sp macro="" textlink="">
      <cdr:nvSpPr>
        <cdr:cNvPr id="2" name="TextBox 1"/>
        <cdr:cNvSpPr txBox="1"/>
      </cdr:nvSpPr>
      <cdr:spPr>
        <a:xfrm xmlns:a="http://schemas.openxmlformats.org/drawingml/2006/main">
          <a:off x="623047" y="4226859"/>
          <a:ext cx="9144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0.80747</cdr:x>
      <cdr:y>0</cdr:y>
    </cdr:from>
    <cdr:to>
      <cdr:x>1</cdr:x>
      <cdr:y>0.12933</cdr:y>
    </cdr:to>
    <cdr:sp macro="" textlink="">
      <cdr:nvSpPr>
        <cdr:cNvPr id="3" name="Rectangle 2">
          <a:extLst xmlns:a="http://schemas.openxmlformats.org/drawingml/2006/main">
            <a:ext uri="{FF2B5EF4-FFF2-40B4-BE49-F238E27FC236}">
              <a16:creationId xmlns:a16="http://schemas.microsoft.com/office/drawing/2014/main" id="{2A9B9360-B21B-4A97-9103-CBAEA3DDAC8D}"/>
            </a:ext>
          </a:extLst>
        </cdr:cNvPr>
        <cdr:cNvSpPr/>
      </cdr:nvSpPr>
      <cdr:spPr>
        <a:xfrm xmlns:a="http://schemas.openxmlformats.org/drawingml/2006/main">
          <a:off x="9339622" y="0"/>
          <a:ext cx="2226903" cy="574667"/>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Four-Quarter Moving</a:t>
          </a:r>
        </a:p>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Rate of Change</a:t>
          </a:r>
        </a:p>
      </cdr:txBody>
    </cdr:sp>
  </cdr:relSizeAnchor>
</c:userShapes>
</file>

<file path=ppt/drawings/drawing29.xml><?xml version="1.0" encoding="utf-8"?>
<c:userShapes xmlns:c="http://schemas.openxmlformats.org/drawingml/2006/chart">
  <cdr:relSizeAnchor xmlns:cdr="http://schemas.openxmlformats.org/drawingml/2006/chartDrawing">
    <cdr:from>
      <cdr:x>0.07571</cdr:x>
      <cdr:y>0.93274</cdr:y>
    </cdr:from>
    <cdr:to>
      <cdr:x>0.18682</cdr:x>
      <cdr:y>1</cdr:y>
    </cdr:to>
    <cdr:sp macro="" textlink="">
      <cdr:nvSpPr>
        <cdr:cNvPr id="2" name="TextBox 1"/>
        <cdr:cNvSpPr txBox="1"/>
      </cdr:nvSpPr>
      <cdr:spPr>
        <a:xfrm xmlns:a="http://schemas.openxmlformats.org/drawingml/2006/main">
          <a:off x="623047" y="4226859"/>
          <a:ext cx="9144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0.80747</cdr:x>
      <cdr:y>0</cdr:y>
    </cdr:from>
    <cdr:to>
      <cdr:x>1</cdr:x>
      <cdr:y>0.12933</cdr:y>
    </cdr:to>
    <cdr:sp macro="" textlink="">
      <cdr:nvSpPr>
        <cdr:cNvPr id="3" name="Rectangle 2">
          <a:extLst xmlns:a="http://schemas.openxmlformats.org/drawingml/2006/main">
            <a:ext uri="{FF2B5EF4-FFF2-40B4-BE49-F238E27FC236}">
              <a16:creationId xmlns:a16="http://schemas.microsoft.com/office/drawing/2014/main" id="{2A9B9360-B21B-4A97-9103-CBAEA3DDAC8D}"/>
            </a:ext>
          </a:extLst>
        </cdr:cNvPr>
        <cdr:cNvSpPr/>
      </cdr:nvSpPr>
      <cdr:spPr>
        <a:xfrm xmlns:a="http://schemas.openxmlformats.org/drawingml/2006/main">
          <a:off x="9339622" y="0"/>
          <a:ext cx="2226903" cy="574667"/>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Four-Quarter Moving</a:t>
          </a:r>
        </a:p>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Rate of Change</a:t>
          </a:r>
        </a:p>
      </cdr:txBody>
    </cdr:sp>
  </cdr:relSizeAnchor>
</c:userShapes>
</file>

<file path=ppt/drawings/drawing3.xml><?xml version="1.0" encoding="utf-8"?>
<c:userShapes xmlns:c="http://schemas.openxmlformats.org/drawingml/2006/chart">
  <cdr:relSizeAnchor xmlns:cdr="http://schemas.openxmlformats.org/drawingml/2006/chartDrawing">
    <cdr:from>
      <cdr:x>0.07571</cdr:x>
      <cdr:y>0.93274</cdr:y>
    </cdr:from>
    <cdr:to>
      <cdr:x>0.18682</cdr:x>
      <cdr:y>1</cdr:y>
    </cdr:to>
    <cdr:sp macro="" textlink="">
      <cdr:nvSpPr>
        <cdr:cNvPr id="2" name="TextBox 1"/>
        <cdr:cNvSpPr txBox="1"/>
      </cdr:nvSpPr>
      <cdr:spPr>
        <a:xfrm xmlns:a="http://schemas.openxmlformats.org/drawingml/2006/main">
          <a:off x="623047" y="4226859"/>
          <a:ext cx="9144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0.79366</cdr:x>
      <cdr:y>0.07037</cdr:y>
    </cdr:from>
    <cdr:to>
      <cdr:x>0.98619</cdr:x>
      <cdr:y>0.1997</cdr:y>
    </cdr:to>
    <cdr:sp macro="" textlink="">
      <cdr:nvSpPr>
        <cdr:cNvPr id="3" name="Rectangle 2">
          <a:extLst xmlns:a="http://schemas.openxmlformats.org/drawingml/2006/main">
            <a:ext uri="{FF2B5EF4-FFF2-40B4-BE49-F238E27FC236}">
              <a16:creationId xmlns:a16="http://schemas.microsoft.com/office/drawing/2014/main" id="{2A9B9360-B21B-4A97-9103-CBAEA3DDAC8D}"/>
            </a:ext>
          </a:extLst>
        </cdr:cNvPr>
        <cdr:cNvSpPr/>
      </cdr:nvSpPr>
      <cdr:spPr>
        <a:xfrm xmlns:a="http://schemas.openxmlformats.org/drawingml/2006/main">
          <a:off x="9179871" y="312689"/>
          <a:ext cx="2226955" cy="574672"/>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Four-Quarter Moving</a:t>
          </a:r>
        </a:p>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Rate of Change</a:t>
          </a:r>
        </a:p>
      </cdr:txBody>
    </cdr:sp>
  </cdr:relSizeAnchor>
</c:userShapes>
</file>

<file path=ppt/drawings/drawing30.xml><?xml version="1.0" encoding="utf-8"?>
<c:userShapes xmlns:c="http://schemas.openxmlformats.org/drawingml/2006/chart">
  <cdr:relSizeAnchor xmlns:cdr="http://schemas.openxmlformats.org/drawingml/2006/chartDrawing">
    <cdr:from>
      <cdr:x>0.07571</cdr:x>
      <cdr:y>0.93274</cdr:y>
    </cdr:from>
    <cdr:to>
      <cdr:x>0.18682</cdr:x>
      <cdr:y>1</cdr:y>
    </cdr:to>
    <cdr:sp macro="" textlink="">
      <cdr:nvSpPr>
        <cdr:cNvPr id="2" name="TextBox 1"/>
        <cdr:cNvSpPr txBox="1"/>
      </cdr:nvSpPr>
      <cdr:spPr>
        <a:xfrm xmlns:a="http://schemas.openxmlformats.org/drawingml/2006/main">
          <a:off x="623047" y="4226859"/>
          <a:ext cx="9144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0.80747</cdr:x>
      <cdr:y>0</cdr:y>
    </cdr:from>
    <cdr:to>
      <cdr:x>1</cdr:x>
      <cdr:y>0.12933</cdr:y>
    </cdr:to>
    <cdr:sp macro="" textlink="">
      <cdr:nvSpPr>
        <cdr:cNvPr id="3" name="Rectangle 2">
          <a:extLst xmlns:a="http://schemas.openxmlformats.org/drawingml/2006/main">
            <a:ext uri="{FF2B5EF4-FFF2-40B4-BE49-F238E27FC236}">
              <a16:creationId xmlns:a16="http://schemas.microsoft.com/office/drawing/2014/main" id="{2A9B9360-B21B-4A97-9103-CBAEA3DDAC8D}"/>
            </a:ext>
          </a:extLst>
        </cdr:cNvPr>
        <cdr:cNvSpPr/>
      </cdr:nvSpPr>
      <cdr:spPr>
        <a:xfrm xmlns:a="http://schemas.openxmlformats.org/drawingml/2006/main">
          <a:off x="9339622" y="0"/>
          <a:ext cx="2226903" cy="574667"/>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Four-Quarter Moving</a:t>
          </a:r>
        </a:p>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Rate of Change</a:t>
          </a:r>
        </a:p>
      </cdr:txBody>
    </cdr:sp>
  </cdr:relSizeAnchor>
</c:userShapes>
</file>

<file path=ppt/drawings/drawing4.xml><?xml version="1.0" encoding="utf-8"?>
<c:userShapes xmlns:c="http://schemas.openxmlformats.org/drawingml/2006/chart">
  <cdr:relSizeAnchor xmlns:cdr="http://schemas.openxmlformats.org/drawingml/2006/chartDrawing">
    <cdr:from>
      <cdr:x>0.07571</cdr:x>
      <cdr:y>0.93274</cdr:y>
    </cdr:from>
    <cdr:to>
      <cdr:x>0.18682</cdr:x>
      <cdr:y>1</cdr:y>
    </cdr:to>
    <cdr:sp macro="" textlink="">
      <cdr:nvSpPr>
        <cdr:cNvPr id="2" name="TextBox 1"/>
        <cdr:cNvSpPr txBox="1"/>
      </cdr:nvSpPr>
      <cdr:spPr>
        <a:xfrm xmlns:a="http://schemas.openxmlformats.org/drawingml/2006/main">
          <a:off x="623047" y="4226859"/>
          <a:ext cx="9144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0.79366</cdr:x>
      <cdr:y>0.07037</cdr:y>
    </cdr:from>
    <cdr:to>
      <cdr:x>0.98619</cdr:x>
      <cdr:y>0.1997</cdr:y>
    </cdr:to>
    <cdr:sp macro="" textlink="">
      <cdr:nvSpPr>
        <cdr:cNvPr id="3" name="Rectangle 2">
          <a:extLst xmlns:a="http://schemas.openxmlformats.org/drawingml/2006/main">
            <a:ext uri="{FF2B5EF4-FFF2-40B4-BE49-F238E27FC236}">
              <a16:creationId xmlns:a16="http://schemas.microsoft.com/office/drawing/2014/main" id="{2A9B9360-B21B-4A97-9103-CBAEA3DDAC8D}"/>
            </a:ext>
          </a:extLst>
        </cdr:cNvPr>
        <cdr:cNvSpPr/>
      </cdr:nvSpPr>
      <cdr:spPr>
        <a:xfrm xmlns:a="http://schemas.openxmlformats.org/drawingml/2006/main">
          <a:off x="9179871" y="312689"/>
          <a:ext cx="2226955" cy="574672"/>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Four-Quarter Moving</a:t>
          </a:r>
        </a:p>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Rate of Change</a:t>
          </a:r>
        </a:p>
      </cdr:txBody>
    </cdr:sp>
  </cdr:relSizeAnchor>
</c:userShapes>
</file>

<file path=ppt/drawings/drawing5.xml><?xml version="1.0" encoding="utf-8"?>
<c:userShapes xmlns:c="http://schemas.openxmlformats.org/drawingml/2006/chart">
  <cdr:relSizeAnchor xmlns:cdr="http://schemas.openxmlformats.org/drawingml/2006/chartDrawing">
    <cdr:from>
      <cdr:x>0.07571</cdr:x>
      <cdr:y>0.93274</cdr:y>
    </cdr:from>
    <cdr:to>
      <cdr:x>0.18682</cdr:x>
      <cdr:y>1</cdr:y>
    </cdr:to>
    <cdr:sp macro="" textlink="">
      <cdr:nvSpPr>
        <cdr:cNvPr id="2" name="TextBox 1"/>
        <cdr:cNvSpPr txBox="1"/>
      </cdr:nvSpPr>
      <cdr:spPr>
        <a:xfrm xmlns:a="http://schemas.openxmlformats.org/drawingml/2006/main">
          <a:off x="623047" y="4226859"/>
          <a:ext cx="9144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0.79366</cdr:x>
      <cdr:y>0.07037</cdr:y>
    </cdr:from>
    <cdr:to>
      <cdr:x>0.98619</cdr:x>
      <cdr:y>0.1997</cdr:y>
    </cdr:to>
    <cdr:sp macro="" textlink="">
      <cdr:nvSpPr>
        <cdr:cNvPr id="3" name="Rectangle 2">
          <a:extLst xmlns:a="http://schemas.openxmlformats.org/drawingml/2006/main">
            <a:ext uri="{FF2B5EF4-FFF2-40B4-BE49-F238E27FC236}">
              <a16:creationId xmlns:a16="http://schemas.microsoft.com/office/drawing/2014/main" id="{2A9B9360-B21B-4A97-9103-CBAEA3DDAC8D}"/>
            </a:ext>
          </a:extLst>
        </cdr:cNvPr>
        <cdr:cNvSpPr/>
      </cdr:nvSpPr>
      <cdr:spPr>
        <a:xfrm xmlns:a="http://schemas.openxmlformats.org/drawingml/2006/main">
          <a:off x="9179871" y="312689"/>
          <a:ext cx="2226955" cy="574672"/>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Four-Quarter Moving</a:t>
          </a:r>
        </a:p>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Rate of Change</a:t>
          </a:r>
        </a:p>
      </cdr:txBody>
    </cdr:sp>
  </cdr:relSizeAnchor>
</c:userShapes>
</file>

<file path=ppt/drawings/drawing6.xml><?xml version="1.0" encoding="utf-8"?>
<c:userShapes xmlns:c="http://schemas.openxmlformats.org/drawingml/2006/chart">
  <cdr:relSizeAnchor xmlns:cdr="http://schemas.openxmlformats.org/drawingml/2006/chartDrawing">
    <cdr:from>
      <cdr:x>0.07571</cdr:x>
      <cdr:y>0.93274</cdr:y>
    </cdr:from>
    <cdr:to>
      <cdr:x>0.18682</cdr:x>
      <cdr:y>1</cdr:y>
    </cdr:to>
    <cdr:sp macro="" textlink="">
      <cdr:nvSpPr>
        <cdr:cNvPr id="2" name="TextBox 1"/>
        <cdr:cNvSpPr txBox="1"/>
      </cdr:nvSpPr>
      <cdr:spPr>
        <a:xfrm xmlns:a="http://schemas.openxmlformats.org/drawingml/2006/main">
          <a:off x="623047" y="4226859"/>
          <a:ext cx="9144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0.79366</cdr:x>
      <cdr:y>0.07037</cdr:y>
    </cdr:from>
    <cdr:to>
      <cdr:x>0.98619</cdr:x>
      <cdr:y>0.1997</cdr:y>
    </cdr:to>
    <cdr:sp macro="" textlink="">
      <cdr:nvSpPr>
        <cdr:cNvPr id="3" name="Rectangle 2">
          <a:extLst xmlns:a="http://schemas.openxmlformats.org/drawingml/2006/main">
            <a:ext uri="{FF2B5EF4-FFF2-40B4-BE49-F238E27FC236}">
              <a16:creationId xmlns:a16="http://schemas.microsoft.com/office/drawing/2014/main" id="{2A9B9360-B21B-4A97-9103-CBAEA3DDAC8D}"/>
            </a:ext>
          </a:extLst>
        </cdr:cNvPr>
        <cdr:cNvSpPr/>
      </cdr:nvSpPr>
      <cdr:spPr>
        <a:xfrm xmlns:a="http://schemas.openxmlformats.org/drawingml/2006/main">
          <a:off x="9179871" y="312689"/>
          <a:ext cx="2226955" cy="574672"/>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Four-Quarter Moving</a:t>
          </a:r>
        </a:p>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Rate of Change</a:t>
          </a:r>
        </a:p>
      </cdr:txBody>
    </cdr:sp>
  </cdr:relSizeAnchor>
</c:userShapes>
</file>

<file path=ppt/drawings/drawing7.xml><?xml version="1.0" encoding="utf-8"?>
<c:userShapes xmlns:c="http://schemas.openxmlformats.org/drawingml/2006/chart">
  <cdr:relSizeAnchor xmlns:cdr="http://schemas.openxmlformats.org/drawingml/2006/chartDrawing">
    <cdr:from>
      <cdr:x>0.07571</cdr:x>
      <cdr:y>0.93274</cdr:y>
    </cdr:from>
    <cdr:to>
      <cdr:x>0.18682</cdr:x>
      <cdr:y>1</cdr:y>
    </cdr:to>
    <cdr:sp macro="" textlink="">
      <cdr:nvSpPr>
        <cdr:cNvPr id="2" name="TextBox 1"/>
        <cdr:cNvSpPr txBox="1"/>
      </cdr:nvSpPr>
      <cdr:spPr>
        <a:xfrm xmlns:a="http://schemas.openxmlformats.org/drawingml/2006/main">
          <a:off x="623047" y="4226859"/>
          <a:ext cx="9144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0.79366</cdr:x>
      <cdr:y>0.07037</cdr:y>
    </cdr:from>
    <cdr:to>
      <cdr:x>0.98619</cdr:x>
      <cdr:y>0.1997</cdr:y>
    </cdr:to>
    <cdr:sp macro="" textlink="">
      <cdr:nvSpPr>
        <cdr:cNvPr id="3" name="Rectangle 2">
          <a:extLst xmlns:a="http://schemas.openxmlformats.org/drawingml/2006/main">
            <a:ext uri="{FF2B5EF4-FFF2-40B4-BE49-F238E27FC236}">
              <a16:creationId xmlns:a16="http://schemas.microsoft.com/office/drawing/2014/main" id="{2A9B9360-B21B-4A97-9103-CBAEA3DDAC8D}"/>
            </a:ext>
          </a:extLst>
        </cdr:cNvPr>
        <cdr:cNvSpPr/>
      </cdr:nvSpPr>
      <cdr:spPr>
        <a:xfrm xmlns:a="http://schemas.openxmlformats.org/drawingml/2006/main">
          <a:off x="9179871" y="312689"/>
          <a:ext cx="2226955" cy="574672"/>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Four-Quarter Moving</a:t>
          </a:r>
        </a:p>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Rate of Change</a:t>
          </a:r>
        </a:p>
      </cdr:txBody>
    </cdr:sp>
  </cdr:relSizeAnchor>
</c:userShapes>
</file>

<file path=ppt/drawings/drawing8.xml><?xml version="1.0" encoding="utf-8"?>
<c:userShapes xmlns:c="http://schemas.openxmlformats.org/drawingml/2006/chart">
  <cdr:relSizeAnchor xmlns:cdr="http://schemas.openxmlformats.org/drawingml/2006/chartDrawing">
    <cdr:from>
      <cdr:x>0.07571</cdr:x>
      <cdr:y>0.93274</cdr:y>
    </cdr:from>
    <cdr:to>
      <cdr:x>0.18682</cdr:x>
      <cdr:y>1</cdr:y>
    </cdr:to>
    <cdr:sp macro="" textlink="">
      <cdr:nvSpPr>
        <cdr:cNvPr id="2" name="TextBox 1"/>
        <cdr:cNvSpPr txBox="1"/>
      </cdr:nvSpPr>
      <cdr:spPr>
        <a:xfrm xmlns:a="http://schemas.openxmlformats.org/drawingml/2006/main">
          <a:off x="623047" y="4226859"/>
          <a:ext cx="9144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0.79366</cdr:x>
      <cdr:y>0.07037</cdr:y>
    </cdr:from>
    <cdr:to>
      <cdr:x>0.98619</cdr:x>
      <cdr:y>0.1997</cdr:y>
    </cdr:to>
    <cdr:sp macro="" textlink="">
      <cdr:nvSpPr>
        <cdr:cNvPr id="3" name="Rectangle 2">
          <a:extLst xmlns:a="http://schemas.openxmlformats.org/drawingml/2006/main">
            <a:ext uri="{FF2B5EF4-FFF2-40B4-BE49-F238E27FC236}">
              <a16:creationId xmlns:a16="http://schemas.microsoft.com/office/drawing/2014/main" id="{2A9B9360-B21B-4A97-9103-CBAEA3DDAC8D}"/>
            </a:ext>
          </a:extLst>
        </cdr:cNvPr>
        <cdr:cNvSpPr/>
      </cdr:nvSpPr>
      <cdr:spPr>
        <a:xfrm xmlns:a="http://schemas.openxmlformats.org/drawingml/2006/main">
          <a:off x="9179871" y="312689"/>
          <a:ext cx="2226955" cy="574672"/>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Four-Quarter Moving</a:t>
          </a:r>
        </a:p>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Rate of Change</a:t>
          </a:r>
        </a:p>
      </cdr:txBody>
    </cdr:sp>
  </cdr:relSizeAnchor>
</c:userShapes>
</file>

<file path=ppt/drawings/drawing9.xml><?xml version="1.0" encoding="utf-8"?>
<c:userShapes xmlns:c="http://schemas.openxmlformats.org/drawingml/2006/chart">
  <cdr:relSizeAnchor xmlns:cdr="http://schemas.openxmlformats.org/drawingml/2006/chartDrawing">
    <cdr:from>
      <cdr:x>0.07571</cdr:x>
      <cdr:y>0.93274</cdr:y>
    </cdr:from>
    <cdr:to>
      <cdr:x>0.18682</cdr:x>
      <cdr:y>1</cdr:y>
    </cdr:to>
    <cdr:sp macro="" textlink="">
      <cdr:nvSpPr>
        <cdr:cNvPr id="2" name="TextBox 1"/>
        <cdr:cNvSpPr txBox="1"/>
      </cdr:nvSpPr>
      <cdr:spPr>
        <a:xfrm xmlns:a="http://schemas.openxmlformats.org/drawingml/2006/main">
          <a:off x="623047" y="4226859"/>
          <a:ext cx="9144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0.79366</cdr:x>
      <cdr:y>0.07037</cdr:y>
    </cdr:from>
    <cdr:to>
      <cdr:x>0.98619</cdr:x>
      <cdr:y>0.1997</cdr:y>
    </cdr:to>
    <cdr:sp macro="" textlink="">
      <cdr:nvSpPr>
        <cdr:cNvPr id="3" name="Rectangle 2">
          <a:extLst xmlns:a="http://schemas.openxmlformats.org/drawingml/2006/main">
            <a:ext uri="{FF2B5EF4-FFF2-40B4-BE49-F238E27FC236}">
              <a16:creationId xmlns:a16="http://schemas.microsoft.com/office/drawing/2014/main" id="{2A9B9360-B21B-4A97-9103-CBAEA3DDAC8D}"/>
            </a:ext>
          </a:extLst>
        </cdr:cNvPr>
        <cdr:cNvSpPr/>
      </cdr:nvSpPr>
      <cdr:spPr>
        <a:xfrm xmlns:a="http://schemas.openxmlformats.org/drawingml/2006/main">
          <a:off x="9179871" y="312689"/>
          <a:ext cx="2226955" cy="574672"/>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Four-Quarter Moving</a:t>
          </a:r>
        </a:p>
        <a:p xmlns:a="http://schemas.openxmlformats.org/drawingml/2006/main">
          <a:pPr algn="r">
            <a:defRPr sz="1600" b="1" i="0" u="none" strike="noStrike" kern="1200" spc="0" baseline="0">
              <a:solidFill>
                <a:srgbClr val="5A5A5A"/>
              </a:solidFill>
              <a:latin typeface="+mn-lt"/>
              <a:ea typeface="+mn-ea"/>
              <a:cs typeface="+mn-cs"/>
            </a:defRPr>
          </a:pPr>
          <a:r>
            <a:rPr lang="en-US" b="1" dirty="0">
              <a:solidFill>
                <a:schemeClr val="tx1">
                  <a:lumMod val="50000"/>
                </a:schemeClr>
              </a:solidFill>
            </a:rPr>
            <a:t>Rate of Change</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1026"/>
          <p:cNvSpPr>
            <a:spLocks noGrp="1" noChangeArrowheads="1"/>
          </p:cNvSpPr>
          <p:nvPr>
            <p:ph type="hdr" sz="quarter"/>
          </p:nvPr>
        </p:nvSpPr>
        <p:spPr bwMode="auto">
          <a:xfrm>
            <a:off x="0" y="0"/>
            <a:ext cx="3032125" cy="476250"/>
          </a:xfrm>
          <a:prstGeom prst="rect">
            <a:avLst/>
          </a:prstGeom>
          <a:noFill/>
          <a:ln w="9525">
            <a:noFill/>
            <a:miter lim="800000"/>
            <a:headEnd/>
            <a:tailEnd/>
          </a:ln>
          <a:effectLst/>
        </p:spPr>
        <p:txBody>
          <a:bodyPr vert="horz" wrap="square" lIns="92501" tIns="46250" rIns="92501" bIns="46250" numCol="1" anchor="t" anchorCtr="0" compatLnSpc="1">
            <a:prstTxWarp prst="textNoShape">
              <a:avLst/>
            </a:prstTxWarp>
          </a:bodyPr>
          <a:lstStyle>
            <a:lvl1pPr defTabSz="925513" eaLnBrk="0" hangingPunct="0">
              <a:defRPr sz="1200">
                <a:latin typeface="Times New Roman" pitchFamily="18" charset="0"/>
              </a:defRPr>
            </a:lvl1pPr>
          </a:lstStyle>
          <a:p>
            <a:endParaRPr lang="en-US"/>
          </a:p>
        </p:txBody>
      </p:sp>
      <p:sp>
        <p:nvSpPr>
          <p:cNvPr id="21507" name="Rectangle 1027"/>
          <p:cNvSpPr>
            <a:spLocks noGrp="1" noChangeArrowheads="1"/>
          </p:cNvSpPr>
          <p:nvPr>
            <p:ph type="dt" sz="quarter" idx="1"/>
          </p:nvPr>
        </p:nvSpPr>
        <p:spPr bwMode="auto">
          <a:xfrm>
            <a:off x="3965575" y="0"/>
            <a:ext cx="3032125" cy="476250"/>
          </a:xfrm>
          <a:prstGeom prst="rect">
            <a:avLst/>
          </a:prstGeom>
          <a:noFill/>
          <a:ln w="9525">
            <a:noFill/>
            <a:miter lim="800000"/>
            <a:headEnd/>
            <a:tailEnd/>
          </a:ln>
          <a:effectLst/>
        </p:spPr>
        <p:txBody>
          <a:bodyPr vert="horz" wrap="square" lIns="92501" tIns="46250" rIns="92501" bIns="46250" numCol="1" anchor="t" anchorCtr="0" compatLnSpc="1">
            <a:prstTxWarp prst="textNoShape">
              <a:avLst/>
            </a:prstTxWarp>
          </a:bodyPr>
          <a:lstStyle>
            <a:lvl1pPr algn="r" defTabSz="925513" eaLnBrk="0" hangingPunct="0">
              <a:defRPr sz="1200">
                <a:latin typeface="Times New Roman" pitchFamily="18" charset="0"/>
              </a:defRPr>
            </a:lvl1pPr>
          </a:lstStyle>
          <a:p>
            <a:endParaRPr lang="en-US"/>
          </a:p>
        </p:txBody>
      </p:sp>
      <p:sp>
        <p:nvSpPr>
          <p:cNvPr id="21508" name="Rectangle 1028"/>
          <p:cNvSpPr>
            <a:spLocks noGrp="1" noChangeArrowheads="1"/>
          </p:cNvSpPr>
          <p:nvPr>
            <p:ph type="ftr" sz="quarter" idx="2"/>
          </p:nvPr>
        </p:nvSpPr>
        <p:spPr bwMode="auto">
          <a:xfrm>
            <a:off x="0" y="8807450"/>
            <a:ext cx="3032125" cy="476250"/>
          </a:xfrm>
          <a:prstGeom prst="rect">
            <a:avLst/>
          </a:prstGeom>
          <a:noFill/>
          <a:ln w="9525">
            <a:noFill/>
            <a:miter lim="800000"/>
            <a:headEnd/>
            <a:tailEnd/>
          </a:ln>
          <a:effectLst/>
        </p:spPr>
        <p:txBody>
          <a:bodyPr vert="horz" wrap="square" lIns="92501" tIns="46250" rIns="92501" bIns="46250" numCol="1" anchor="b" anchorCtr="0" compatLnSpc="1">
            <a:prstTxWarp prst="textNoShape">
              <a:avLst/>
            </a:prstTxWarp>
          </a:bodyPr>
          <a:lstStyle>
            <a:lvl1pPr defTabSz="925513" eaLnBrk="0" hangingPunct="0">
              <a:defRPr sz="1200">
                <a:latin typeface="Times New Roman" pitchFamily="18" charset="0"/>
              </a:defRPr>
            </a:lvl1pPr>
          </a:lstStyle>
          <a:p>
            <a:endParaRPr lang="en-US"/>
          </a:p>
        </p:txBody>
      </p:sp>
      <p:sp>
        <p:nvSpPr>
          <p:cNvPr id="21509" name="Rectangle 1029"/>
          <p:cNvSpPr>
            <a:spLocks noGrp="1" noChangeArrowheads="1"/>
          </p:cNvSpPr>
          <p:nvPr>
            <p:ph type="sldNum" sz="quarter" idx="3"/>
          </p:nvPr>
        </p:nvSpPr>
        <p:spPr bwMode="auto">
          <a:xfrm>
            <a:off x="3965575" y="8807450"/>
            <a:ext cx="3032125" cy="476250"/>
          </a:xfrm>
          <a:prstGeom prst="rect">
            <a:avLst/>
          </a:prstGeom>
          <a:noFill/>
          <a:ln w="9525">
            <a:noFill/>
            <a:miter lim="800000"/>
            <a:headEnd/>
            <a:tailEnd/>
          </a:ln>
          <a:effectLst/>
        </p:spPr>
        <p:txBody>
          <a:bodyPr vert="horz" wrap="square" lIns="92501" tIns="46250" rIns="92501" bIns="46250" numCol="1" anchor="b" anchorCtr="0" compatLnSpc="1">
            <a:prstTxWarp prst="textNoShape">
              <a:avLst/>
            </a:prstTxWarp>
          </a:bodyPr>
          <a:lstStyle>
            <a:lvl1pPr algn="r" defTabSz="925513" eaLnBrk="0" hangingPunct="0">
              <a:defRPr sz="1200">
                <a:latin typeface="Times New Roman" pitchFamily="18" charset="0"/>
              </a:defRPr>
            </a:lvl1pPr>
          </a:lstStyle>
          <a:p>
            <a:fld id="{685CD2E8-76DD-4825-914D-34D0158D7074}" type="slidenum">
              <a:rPr lang="en-US"/>
              <a:pPr/>
              <a:t>‹#›</a:t>
            </a:fld>
            <a:endParaRPr lang="en-US"/>
          </a:p>
        </p:txBody>
      </p:sp>
    </p:spTree>
    <p:extLst>
      <p:ext uri="{BB962C8B-B14F-4D97-AF65-F5344CB8AC3E}">
        <p14:creationId xmlns:p14="http://schemas.microsoft.com/office/powerpoint/2010/main" val="20848063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3032125" cy="465138"/>
          </a:xfrm>
          <a:prstGeom prst="rect">
            <a:avLst/>
          </a:prstGeom>
          <a:noFill/>
          <a:ln w="12700">
            <a:noFill/>
            <a:miter lim="800000"/>
            <a:headEnd type="none" w="sm" len="sm"/>
            <a:tailEnd type="none" w="sm" len="sm"/>
          </a:ln>
          <a:effectLst/>
        </p:spPr>
        <p:txBody>
          <a:bodyPr vert="horz" wrap="square" lIns="92501" tIns="46250" rIns="92501" bIns="46250" numCol="1" anchor="t" anchorCtr="0" compatLnSpc="1">
            <a:prstTxWarp prst="textNoShape">
              <a:avLst/>
            </a:prstTxWarp>
          </a:bodyPr>
          <a:lstStyle>
            <a:lvl1pPr defTabSz="925513" eaLnBrk="0" hangingPunct="0">
              <a:defRPr sz="1200">
                <a:latin typeface="Times New Roman" pitchFamily="18" charset="0"/>
              </a:defRPr>
            </a:lvl1pPr>
          </a:lstStyle>
          <a:p>
            <a:endParaRPr lang="en-US"/>
          </a:p>
        </p:txBody>
      </p:sp>
      <p:sp>
        <p:nvSpPr>
          <p:cNvPr id="8195" name="Rectangle 3"/>
          <p:cNvSpPr>
            <a:spLocks noGrp="1" noChangeArrowheads="1"/>
          </p:cNvSpPr>
          <p:nvPr>
            <p:ph type="dt" idx="1"/>
          </p:nvPr>
        </p:nvSpPr>
        <p:spPr bwMode="auto">
          <a:xfrm>
            <a:off x="3965575" y="0"/>
            <a:ext cx="3032125" cy="465138"/>
          </a:xfrm>
          <a:prstGeom prst="rect">
            <a:avLst/>
          </a:prstGeom>
          <a:noFill/>
          <a:ln w="12700">
            <a:noFill/>
            <a:miter lim="800000"/>
            <a:headEnd type="none" w="sm" len="sm"/>
            <a:tailEnd type="none" w="sm" len="sm"/>
          </a:ln>
          <a:effectLst/>
        </p:spPr>
        <p:txBody>
          <a:bodyPr vert="horz" wrap="square" lIns="92501" tIns="46250" rIns="92501" bIns="46250" numCol="1" anchor="t" anchorCtr="0" compatLnSpc="1">
            <a:prstTxWarp prst="textNoShape">
              <a:avLst/>
            </a:prstTxWarp>
          </a:bodyPr>
          <a:lstStyle>
            <a:lvl1pPr algn="r" defTabSz="925513" eaLnBrk="0" hangingPunct="0">
              <a:defRPr sz="1200">
                <a:latin typeface="Times New Roman" pitchFamily="18" charset="0"/>
              </a:defRPr>
            </a:lvl1pPr>
          </a:lstStyle>
          <a:p>
            <a:endParaRPr lang="en-US"/>
          </a:p>
        </p:txBody>
      </p:sp>
      <p:sp>
        <p:nvSpPr>
          <p:cNvPr id="8196" name="Rectangle 4"/>
          <p:cNvSpPr>
            <a:spLocks noGrp="1" noRot="1" noChangeAspect="1" noChangeArrowheads="1" noTextEdit="1"/>
          </p:cNvSpPr>
          <p:nvPr>
            <p:ph type="sldImg" idx="2"/>
          </p:nvPr>
        </p:nvSpPr>
        <p:spPr bwMode="auto">
          <a:xfrm>
            <a:off x="404813" y="695325"/>
            <a:ext cx="6188075" cy="3481388"/>
          </a:xfrm>
          <a:prstGeom prst="rect">
            <a:avLst/>
          </a:prstGeom>
          <a:noFill/>
          <a:ln w="9525">
            <a:solidFill>
              <a:srgbClr val="000000"/>
            </a:solidFill>
            <a:miter lim="800000"/>
            <a:headEnd/>
            <a:tailEnd/>
          </a:ln>
          <a:effectLst/>
        </p:spPr>
      </p:sp>
      <p:sp>
        <p:nvSpPr>
          <p:cNvPr id="8197" name="Rectangle 5"/>
          <p:cNvSpPr>
            <a:spLocks noGrp="1" noChangeArrowheads="1"/>
          </p:cNvSpPr>
          <p:nvPr>
            <p:ph type="body" sz="quarter" idx="3"/>
          </p:nvPr>
        </p:nvSpPr>
        <p:spPr bwMode="auto">
          <a:xfrm>
            <a:off x="933450" y="4410075"/>
            <a:ext cx="5130800" cy="4178300"/>
          </a:xfrm>
          <a:prstGeom prst="rect">
            <a:avLst/>
          </a:prstGeom>
          <a:noFill/>
          <a:ln w="12700">
            <a:noFill/>
            <a:miter lim="800000"/>
            <a:headEnd type="none" w="sm" len="sm"/>
            <a:tailEnd type="none" w="sm" len="sm"/>
          </a:ln>
          <a:effectLst/>
        </p:spPr>
        <p:txBody>
          <a:bodyPr vert="horz" wrap="square" lIns="92501" tIns="46250" rIns="92501" bIns="4625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198" name="Rectangle 6"/>
          <p:cNvSpPr>
            <a:spLocks noGrp="1" noChangeArrowheads="1"/>
          </p:cNvSpPr>
          <p:nvPr>
            <p:ph type="ftr" sz="quarter" idx="4"/>
          </p:nvPr>
        </p:nvSpPr>
        <p:spPr bwMode="auto">
          <a:xfrm>
            <a:off x="0" y="8818563"/>
            <a:ext cx="3032125" cy="465137"/>
          </a:xfrm>
          <a:prstGeom prst="rect">
            <a:avLst/>
          </a:prstGeom>
          <a:noFill/>
          <a:ln w="12700">
            <a:noFill/>
            <a:miter lim="800000"/>
            <a:headEnd type="none" w="sm" len="sm"/>
            <a:tailEnd type="none" w="sm" len="sm"/>
          </a:ln>
          <a:effectLst/>
        </p:spPr>
        <p:txBody>
          <a:bodyPr vert="horz" wrap="square" lIns="92501" tIns="46250" rIns="92501" bIns="46250" numCol="1" anchor="b" anchorCtr="0" compatLnSpc="1">
            <a:prstTxWarp prst="textNoShape">
              <a:avLst/>
            </a:prstTxWarp>
          </a:bodyPr>
          <a:lstStyle>
            <a:lvl1pPr defTabSz="925513" eaLnBrk="0" hangingPunct="0">
              <a:defRPr sz="1200">
                <a:latin typeface="Times New Roman" pitchFamily="18" charset="0"/>
              </a:defRPr>
            </a:lvl1pPr>
          </a:lstStyle>
          <a:p>
            <a:endParaRPr lang="en-US"/>
          </a:p>
        </p:txBody>
      </p:sp>
      <p:sp>
        <p:nvSpPr>
          <p:cNvPr id="8199" name="Rectangle 7"/>
          <p:cNvSpPr>
            <a:spLocks noGrp="1" noChangeArrowheads="1"/>
          </p:cNvSpPr>
          <p:nvPr>
            <p:ph type="sldNum" sz="quarter" idx="5"/>
          </p:nvPr>
        </p:nvSpPr>
        <p:spPr bwMode="auto">
          <a:xfrm>
            <a:off x="3965575" y="8818563"/>
            <a:ext cx="3032125" cy="465137"/>
          </a:xfrm>
          <a:prstGeom prst="rect">
            <a:avLst/>
          </a:prstGeom>
          <a:noFill/>
          <a:ln w="12700">
            <a:noFill/>
            <a:miter lim="800000"/>
            <a:headEnd type="none" w="sm" len="sm"/>
            <a:tailEnd type="none" w="sm" len="sm"/>
          </a:ln>
          <a:effectLst/>
        </p:spPr>
        <p:txBody>
          <a:bodyPr vert="horz" wrap="square" lIns="92501" tIns="46250" rIns="92501" bIns="46250" numCol="1" anchor="b" anchorCtr="0" compatLnSpc="1">
            <a:prstTxWarp prst="textNoShape">
              <a:avLst/>
            </a:prstTxWarp>
          </a:bodyPr>
          <a:lstStyle>
            <a:lvl1pPr algn="r" defTabSz="925513" eaLnBrk="0" hangingPunct="0">
              <a:defRPr sz="1200">
                <a:latin typeface="Times New Roman" pitchFamily="18" charset="0"/>
              </a:defRPr>
            </a:lvl1pPr>
          </a:lstStyle>
          <a:p>
            <a:fld id="{DF0A4C04-9334-4CC7-AD3A-64BE3896CFFD}" type="slidenum">
              <a:rPr lang="en-US"/>
              <a:pPr/>
              <a:t>‹#›</a:t>
            </a:fld>
            <a:endParaRPr lang="en-US"/>
          </a:p>
        </p:txBody>
      </p:sp>
    </p:spTree>
    <p:extLst>
      <p:ext uri="{BB962C8B-B14F-4D97-AF65-F5344CB8AC3E}">
        <p14:creationId xmlns:p14="http://schemas.microsoft.com/office/powerpoint/2010/main" val="13690689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FEEFFA-C72A-4EA6-8F78-5EF0ABA71F7E}" type="slidenum">
              <a:rPr lang="en-US"/>
              <a:pPr/>
              <a:t>3</a:t>
            </a:fld>
            <a:endParaRPr lang="en-US"/>
          </a:p>
        </p:txBody>
      </p:sp>
      <p:sp>
        <p:nvSpPr>
          <p:cNvPr id="24578" name="Rectangle 2"/>
          <p:cNvSpPr>
            <a:spLocks noGrp="1" noRot="1" noChangeAspect="1" noChangeArrowheads="1" noTextEdit="1"/>
          </p:cNvSpPr>
          <p:nvPr>
            <p:ph type="sldImg"/>
          </p:nvPr>
        </p:nvSpPr>
        <p:spPr>
          <a:xfrm>
            <a:off x="404813" y="695325"/>
            <a:ext cx="6188075" cy="3481388"/>
          </a:xfrm>
          <a:ln/>
        </p:spPr>
      </p:sp>
      <p:sp>
        <p:nvSpPr>
          <p:cNvPr id="2457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475794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74055C-9AC6-4314-9147-CB1186389B81}" type="slidenum">
              <a:rPr lang="en-US"/>
              <a:pPr/>
              <a:t>13</a:t>
            </a:fld>
            <a:endParaRPr lang="en-US"/>
          </a:p>
        </p:txBody>
      </p:sp>
      <p:sp>
        <p:nvSpPr>
          <p:cNvPr id="61442" name="Rectangle 2"/>
          <p:cNvSpPr>
            <a:spLocks noGrp="1" noRot="1" noChangeAspect="1" noChangeArrowheads="1" noTextEdit="1"/>
          </p:cNvSpPr>
          <p:nvPr>
            <p:ph type="sldImg"/>
          </p:nvPr>
        </p:nvSpPr>
        <p:spPr>
          <a:xfrm>
            <a:off x="404813" y="695325"/>
            <a:ext cx="6188075" cy="3481388"/>
          </a:xfrm>
          <a:ln/>
        </p:spPr>
      </p:sp>
      <p:sp>
        <p:nvSpPr>
          <p:cNvPr id="6144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5366402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2A1A417-6DC4-4CFF-84FC-28C629C0AB19}" type="slidenum">
              <a:rPr lang="en-US"/>
              <a:pPr/>
              <a:t>14</a:t>
            </a:fld>
            <a:endParaRPr lang="en-US"/>
          </a:p>
        </p:txBody>
      </p:sp>
      <p:sp>
        <p:nvSpPr>
          <p:cNvPr id="79874" name="Rectangle 2"/>
          <p:cNvSpPr>
            <a:spLocks noGrp="1" noRot="1" noChangeAspect="1" noChangeArrowheads="1" noTextEdit="1"/>
          </p:cNvSpPr>
          <p:nvPr>
            <p:ph type="sldImg"/>
          </p:nvPr>
        </p:nvSpPr>
        <p:spPr>
          <a:xfrm>
            <a:off x="404813" y="695325"/>
            <a:ext cx="6188075" cy="3481388"/>
          </a:xfrm>
          <a:ln/>
        </p:spPr>
      </p:sp>
      <p:sp>
        <p:nvSpPr>
          <p:cNvPr id="7987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0241912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34DBCD4-CE6C-4C9A-87DB-DB8DF8812F53}" type="slidenum">
              <a:rPr lang="en-US"/>
              <a:pPr/>
              <a:t>15</a:t>
            </a:fld>
            <a:endParaRPr lang="en-US"/>
          </a:p>
        </p:txBody>
      </p:sp>
      <p:sp>
        <p:nvSpPr>
          <p:cNvPr id="88066" name="Rectangle 2"/>
          <p:cNvSpPr>
            <a:spLocks noGrp="1" noRot="1" noChangeAspect="1" noChangeArrowheads="1" noTextEdit="1"/>
          </p:cNvSpPr>
          <p:nvPr>
            <p:ph type="sldImg"/>
          </p:nvPr>
        </p:nvSpPr>
        <p:spPr>
          <a:xfrm>
            <a:off x="404813" y="695325"/>
            <a:ext cx="6188075" cy="3481388"/>
          </a:xfrm>
          <a:ln/>
        </p:spPr>
      </p:sp>
      <p:sp>
        <p:nvSpPr>
          <p:cNvPr id="8806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7674634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5B98734-B45C-4469-B303-886437871CFF}" type="slidenum">
              <a:rPr lang="en-US"/>
              <a:pPr/>
              <a:t>16</a:t>
            </a:fld>
            <a:endParaRPr lang="en-US"/>
          </a:p>
        </p:txBody>
      </p:sp>
      <p:sp>
        <p:nvSpPr>
          <p:cNvPr id="88066" name="Rectangle 2"/>
          <p:cNvSpPr>
            <a:spLocks noGrp="1" noRot="1" noChangeAspect="1" noChangeArrowheads="1" noTextEdit="1"/>
          </p:cNvSpPr>
          <p:nvPr>
            <p:ph type="sldImg"/>
          </p:nvPr>
        </p:nvSpPr>
        <p:spPr>
          <a:xfrm>
            <a:off x="404813" y="695325"/>
            <a:ext cx="6188075" cy="3481388"/>
          </a:xfrm>
          <a:ln/>
        </p:spPr>
      </p:sp>
      <p:sp>
        <p:nvSpPr>
          <p:cNvPr id="8806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6999831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2C62778-64A4-4A37-AF5C-3BBB543E22C9}" type="slidenum">
              <a:rPr lang="en-US"/>
              <a:pPr/>
              <a:t>17</a:t>
            </a:fld>
            <a:endParaRPr lang="en-US"/>
          </a:p>
        </p:txBody>
      </p:sp>
      <p:sp>
        <p:nvSpPr>
          <p:cNvPr id="102402" name="Rectangle 2"/>
          <p:cNvSpPr>
            <a:spLocks noGrp="1" noRot="1" noChangeAspect="1" noChangeArrowheads="1" noTextEdit="1"/>
          </p:cNvSpPr>
          <p:nvPr>
            <p:ph type="sldImg"/>
          </p:nvPr>
        </p:nvSpPr>
        <p:spPr>
          <a:xfrm>
            <a:off x="404813" y="695325"/>
            <a:ext cx="6188075" cy="3481388"/>
          </a:xfrm>
          <a:ln/>
        </p:spPr>
      </p:sp>
      <p:sp>
        <p:nvSpPr>
          <p:cNvPr id="102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0429883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E5470E-7F37-432C-89C0-745922BB0EAD}" type="slidenum">
              <a:rPr lang="en-US"/>
              <a:pPr/>
              <a:t>18</a:t>
            </a:fld>
            <a:endParaRPr lang="en-US"/>
          </a:p>
        </p:txBody>
      </p:sp>
      <p:sp>
        <p:nvSpPr>
          <p:cNvPr id="102402" name="Rectangle 2"/>
          <p:cNvSpPr>
            <a:spLocks noGrp="1" noRot="1" noChangeAspect="1" noChangeArrowheads="1" noTextEdit="1"/>
          </p:cNvSpPr>
          <p:nvPr>
            <p:ph type="sldImg"/>
          </p:nvPr>
        </p:nvSpPr>
        <p:spPr>
          <a:xfrm>
            <a:off x="404813" y="695325"/>
            <a:ext cx="6188075" cy="3481388"/>
          </a:xfrm>
          <a:ln/>
        </p:spPr>
      </p:sp>
      <p:sp>
        <p:nvSpPr>
          <p:cNvPr id="102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3113396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E5470E-7F37-432C-89C0-745922BB0EAD}" type="slidenum">
              <a:rPr lang="en-US"/>
              <a:pPr/>
              <a:t>19</a:t>
            </a:fld>
            <a:endParaRPr lang="en-US"/>
          </a:p>
        </p:txBody>
      </p:sp>
      <p:sp>
        <p:nvSpPr>
          <p:cNvPr id="102402" name="Rectangle 2"/>
          <p:cNvSpPr>
            <a:spLocks noGrp="1" noRot="1" noChangeAspect="1" noChangeArrowheads="1" noTextEdit="1"/>
          </p:cNvSpPr>
          <p:nvPr>
            <p:ph type="sldImg"/>
          </p:nvPr>
        </p:nvSpPr>
        <p:spPr>
          <a:xfrm>
            <a:off x="404813" y="695325"/>
            <a:ext cx="6188075" cy="3481388"/>
          </a:xfrm>
          <a:ln/>
        </p:spPr>
      </p:sp>
      <p:sp>
        <p:nvSpPr>
          <p:cNvPr id="102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8182304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E5470E-7F37-432C-89C0-745922BB0EAD}" type="slidenum">
              <a:rPr lang="en-US"/>
              <a:pPr/>
              <a:t>20</a:t>
            </a:fld>
            <a:endParaRPr lang="en-US"/>
          </a:p>
        </p:txBody>
      </p:sp>
      <p:sp>
        <p:nvSpPr>
          <p:cNvPr id="102402" name="Rectangle 2"/>
          <p:cNvSpPr>
            <a:spLocks noGrp="1" noRot="1" noChangeAspect="1" noChangeArrowheads="1" noTextEdit="1"/>
          </p:cNvSpPr>
          <p:nvPr>
            <p:ph type="sldImg"/>
          </p:nvPr>
        </p:nvSpPr>
        <p:spPr>
          <a:xfrm>
            <a:off x="404813" y="695325"/>
            <a:ext cx="6188075" cy="3481388"/>
          </a:xfrm>
          <a:ln/>
        </p:spPr>
      </p:sp>
      <p:sp>
        <p:nvSpPr>
          <p:cNvPr id="102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654463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E5470E-7F37-432C-89C0-745922BB0EAD}" type="slidenum">
              <a:rPr lang="en-US"/>
              <a:pPr/>
              <a:t>21</a:t>
            </a:fld>
            <a:endParaRPr lang="en-US"/>
          </a:p>
        </p:txBody>
      </p:sp>
      <p:sp>
        <p:nvSpPr>
          <p:cNvPr id="102402" name="Rectangle 2"/>
          <p:cNvSpPr>
            <a:spLocks noGrp="1" noRot="1" noChangeAspect="1" noChangeArrowheads="1" noTextEdit="1"/>
          </p:cNvSpPr>
          <p:nvPr>
            <p:ph type="sldImg"/>
          </p:nvPr>
        </p:nvSpPr>
        <p:spPr>
          <a:xfrm>
            <a:off x="404813" y="695325"/>
            <a:ext cx="6188075" cy="3481388"/>
          </a:xfrm>
          <a:ln/>
        </p:spPr>
      </p:sp>
      <p:sp>
        <p:nvSpPr>
          <p:cNvPr id="102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9401568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E5470E-7F37-432C-89C0-745922BB0EAD}" type="slidenum">
              <a:rPr lang="en-US"/>
              <a:pPr/>
              <a:t>22</a:t>
            </a:fld>
            <a:endParaRPr lang="en-US"/>
          </a:p>
        </p:txBody>
      </p:sp>
      <p:sp>
        <p:nvSpPr>
          <p:cNvPr id="102402" name="Rectangle 2"/>
          <p:cNvSpPr>
            <a:spLocks noGrp="1" noRot="1" noChangeAspect="1" noChangeArrowheads="1" noTextEdit="1"/>
          </p:cNvSpPr>
          <p:nvPr>
            <p:ph type="sldImg"/>
          </p:nvPr>
        </p:nvSpPr>
        <p:spPr>
          <a:xfrm>
            <a:off x="404813" y="695325"/>
            <a:ext cx="6188075" cy="3481388"/>
          </a:xfrm>
          <a:ln/>
        </p:spPr>
      </p:sp>
      <p:sp>
        <p:nvSpPr>
          <p:cNvPr id="102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695032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91DB0F-E235-44D9-A2F5-C20E94590FFD}" type="slidenum">
              <a:rPr lang="en-US"/>
              <a:pPr/>
              <a:t>4</a:t>
            </a:fld>
            <a:endParaRPr lang="en-US"/>
          </a:p>
        </p:txBody>
      </p:sp>
      <p:sp>
        <p:nvSpPr>
          <p:cNvPr id="24578" name="Rectangle 2"/>
          <p:cNvSpPr>
            <a:spLocks noGrp="1" noRot="1" noChangeAspect="1" noChangeArrowheads="1" noTextEdit="1"/>
          </p:cNvSpPr>
          <p:nvPr>
            <p:ph type="sldImg"/>
          </p:nvPr>
        </p:nvSpPr>
        <p:spPr>
          <a:xfrm>
            <a:off x="404813" y="695325"/>
            <a:ext cx="6188075" cy="3481388"/>
          </a:xfrm>
          <a:ln/>
        </p:spPr>
      </p:sp>
      <p:sp>
        <p:nvSpPr>
          <p:cNvPr id="2457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9277415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E5470E-7F37-432C-89C0-745922BB0EAD}" type="slidenum">
              <a:rPr lang="en-US"/>
              <a:pPr/>
              <a:t>23</a:t>
            </a:fld>
            <a:endParaRPr lang="en-US"/>
          </a:p>
        </p:txBody>
      </p:sp>
      <p:sp>
        <p:nvSpPr>
          <p:cNvPr id="102402" name="Rectangle 2"/>
          <p:cNvSpPr>
            <a:spLocks noGrp="1" noRot="1" noChangeAspect="1" noChangeArrowheads="1" noTextEdit="1"/>
          </p:cNvSpPr>
          <p:nvPr>
            <p:ph type="sldImg"/>
          </p:nvPr>
        </p:nvSpPr>
        <p:spPr>
          <a:xfrm>
            <a:off x="404813" y="695325"/>
            <a:ext cx="6188075" cy="3481388"/>
          </a:xfrm>
          <a:ln/>
        </p:spPr>
      </p:sp>
      <p:sp>
        <p:nvSpPr>
          <p:cNvPr id="102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5592870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E5470E-7F37-432C-89C0-745922BB0EAD}" type="slidenum">
              <a:rPr lang="en-US"/>
              <a:pPr/>
              <a:t>24</a:t>
            </a:fld>
            <a:endParaRPr lang="en-US"/>
          </a:p>
        </p:txBody>
      </p:sp>
      <p:sp>
        <p:nvSpPr>
          <p:cNvPr id="102402" name="Rectangle 2"/>
          <p:cNvSpPr>
            <a:spLocks noGrp="1" noRot="1" noChangeAspect="1" noChangeArrowheads="1" noTextEdit="1"/>
          </p:cNvSpPr>
          <p:nvPr>
            <p:ph type="sldImg"/>
          </p:nvPr>
        </p:nvSpPr>
        <p:spPr>
          <a:xfrm>
            <a:off x="404813" y="695325"/>
            <a:ext cx="6188075" cy="3481388"/>
          </a:xfrm>
          <a:ln/>
        </p:spPr>
      </p:sp>
      <p:sp>
        <p:nvSpPr>
          <p:cNvPr id="102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5361794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E5470E-7F37-432C-89C0-745922BB0EAD}" type="slidenum">
              <a:rPr lang="en-US"/>
              <a:pPr/>
              <a:t>25</a:t>
            </a:fld>
            <a:endParaRPr lang="en-US"/>
          </a:p>
        </p:txBody>
      </p:sp>
      <p:sp>
        <p:nvSpPr>
          <p:cNvPr id="102402" name="Rectangle 2"/>
          <p:cNvSpPr>
            <a:spLocks noGrp="1" noRot="1" noChangeAspect="1" noChangeArrowheads="1" noTextEdit="1"/>
          </p:cNvSpPr>
          <p:nvPr>
            <p:ph type="sldImg"/>
          </p:nvPr>
        </p:nvSpPr>
        <p:spPr>
          <a:xfrm>
            <a:off x="404813" y="695325"/>
            <a:ext cx="6188075" cy="3481388"/>
          </a:xfrm>
          <a:ln/>
        </p:spPr>
      </p:sp>
      <p:sp>
        <p:nvSpPr>
          <p:cNvPr id="102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8874483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E5470E-7F37-432C-89C0-745922BB0EAD}" type="slidenum">
              <a:rPr lang="en-US"/>
              <a:pPr/>
              <a:t>26</a:t>
            </a:fld>
            <a:endParaRPr lang="en-US"/>
          </a:p>
        </p:txBody>
      </p:sp>
      <p:sp>
        <p:nvSpPr>
          <p:cNvPr id="102402" name="Rectangle 2"/>
          <p:cNvSpPr>
            <a:spLocks noGrp="1" noRot="1" noChangeAspect="1" noChangeArrowheads="1" noTextEdit="1"/>
          </p:cNvSpPr>
          <p:nvPr>
            <p:ph type="sldImg"/>
          </p:nvPr>
        </p:nvSpPr>
        <p:spPr>
          <a:xfrm>
            <a:off x="404813" y="695325"/>
            <a:ext cx="6188075" cy="3481388"/>
          </a:xfrm>
          <a:ln/>
        </p:spPr>
      </p:sp>
      <p:sp>
        <p:nvSpPr>
          <p:cNvPr id="102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2859182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E5470E-7F37-432C-89C0-745922BB0EAD}" type="slidenum">
              <a:rPr lang="en-US"/>
              <a:pPr/>
              <a:t>27</a:t>
            </a:fld>
            <a:endParaRPr lang="en-US"/>
          </a:p>
        </p:txBody>
      </p:sp>
      <p:sp>
        <p:nvSpPr>
          <p:cNvPr id="102402" name="Rectangle 2"/>
          <p:cNvSpPr>
            <a:spLocks noGrp="1" noRot="1" noChangeAspect="1" noChangeArrowheads="1" noTextEdit="1"/>
          </p:cNvSpPr>
          <p:nvPr>
            <p:ph type="sldImg"/>
          </p:nvPr>
        </p:nvSpPr>
        <p:spPr>
          <a:xfrm>
            <a:off x="404813" y="695325"/>
            <a:ext cx="6188075" cy="3481388"/>
          </a:xfrm>
          <a:ln/>
        </p:spPr>
      </p:sp>
      <p:sp>
        <p:nvSpPr>
          <p:cNvPr id="102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5014369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E5470E-7F37-432C-89C0-745922BB0EAD}" type="slidenum">
              <a:rPr lang="en-US"/>
              <a:pPr/>
              <a:t>28</a:t>
            </a:fld>
            <a:endParaRPr lang="en-US"/>
          </a:p>
        </p:txBody>
      </p:sp>
      <p:sp>
        <p:nvSpPr>
          <p:cNvPr id="102402" name="Rectangle 2"/>
          <p:cNvSpPr>
            <a:spLocks noGrp="1" noRot="1" noChangeAspect="1" noChangeArrowheads="1" noTextEdit="1"/>
          </p:cNvSpPr>
          <p:nvPr>
            <p:ph type="sldImg"/>
          </p:nvPr>
        </p:nvSpPr>
        <p:spPr>
          <a:xfrm>
            <a:off x="404813" y="695325"/>
            <a:ext cx="6188075" cy="3481388"/>
          </a:xfrm>
          <a:ln/>
        </p:spPr>
      </p:sp>
      <p:sp>
        <p:nvSpPr>
          <p:cNvPr id="102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9729587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E5470E-7F37-432C-89C0-745922BB0EAD}" type="slidenum">
              <a:rPr lang="en-US"/>
              <a:pPr/>
              <a:t>29</a:t>
            </a:fld>
            <a:endParaRPr lang="en-US"/>
          </a:p>
        </p:txBody>
      </p:sp>
      <p:sp>
        <p:nvSpPr>
          <p:cNvPr id="102402" name="Rectangle 2"/>
          <p:cNvSpPr>
            <a:spLocks noGrp="1" noRot="1" noChangeAspect="1" noChangeArrowheads="1" noTextEdit="1"/>
          </p:cNvSpPr>
          <p:nvPr>
            <p:ph type="sldImg"/>
          </p:nvPr>
        </p:nvSpPr>
        <p:spPr>
          <a:xfrm>
            <a:off x="404813" y="695325"/>
            <a:ext cx="6188075" cy="3481388"/>
          </a:xfrm>
          <a:ln/>
        </p:spPr>
      </p:sp>
      <p:sp>
        <p:nvSpPr>
          <p:cNvPr id="102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138894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E5470E-7F37-432C-89C0-745922BB0EAD}" type="slidenum">
              <a:rPr lang="en-US"/>
              <a:pPr/>
              <a:t>30</a:t>
            </a:fld>
            <a:endParaRPr lang="en-US"/>
          </a:p>
        </p:txBody>
      </p:sp>
      <p:sp>
        <p:nvSpPr>
          <p:cNvPr id="102402" name="Rectangle 2"/>
          <p:cNvSpPr>
            <a:spLocks noGrp="1" noRot="1" noChangeAspect="1" noChangeArrowheads="1" noTextEdit="1"/>
          </p:cNvSpPr>
          <p:nvPr>
            <p:ph type="sldImg"/>
          </p:nvPr>
        </p:nvSpPr>
        <p:spPr>
          <a:xfrm>
            <a:off x="404813" y="695325"/>
            <a:ext cx="6188075" cy="3481388"/>
          </a:xfrm>
          <a:ln/>
        </p:spPr>
      </p:sp>
      <p:sp>
        <p:nvSpPr>
          <p:cNvPr id="102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726695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E5470E-7F37-432C-89C0-745922BB0EAD}" type="slidenum">
              <a:rPr lang="en-US"/>
              <a:pPr/>
              <a:t>31</a:t>
            </a:fld>
            <a:endParaRPr lang="en-US"/>
          </a:p>
        </p:txBody>
      </p:sp>
      <p:sp>
        <p:nvSpPr>
          <p:cNvPr id="102402" name="Rectangle 2"/>
          <p:cNvSpPr>
            <a:spLocks noGrp="1" noRot="1" noChangeAspect="1" noChangeArrowheads="1" noTextEdit="1"/>
          </p:cNvSpPr>
          <p:nvPr>
            <p:ph type="sldImg"/>
          </p:nvPr>
        </p:nvSpPr>
        <p:spPr>
          <a:xfrm>
            <a:off x="404813" y="695325"/>
            <a:ext cx="6188075" cy="3481388"/>
          </a:xfrm>
          <a:ln/>
        </p:spPr>
      </p:sp>
      <p:sp>
        <p:nvSpPr>
          <p:cNvPr id="102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7111923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E5470E-7F37-432C-89C0-745922BB0EAD}" type="slidenum">
              <a:rPr lang="en-US"/>
              <a:pPr/>
              <a:t>32</a:t>
            </a:fld>
            <a:endParaRPr lang="en-US"/>
          </a:p>
        </p:txBody>
      </p:sp>
      <p:sp>
        <p:nvSpPr>
          <p:cNvPr id="102402" name="Rectangle 2"/>
          <p:cNvSpPr>
            <a:spLocks noGrp="1" noRot="1" noChangeAspect="1" noChangeArrowheads="1" noTextEdit="1"/>
          </p:cNvSpPr>
          <p:nvPr>
            <p:ph type="sldImg"/>
          </p:nvPr>
        </p:nvSpPr>
        <p:spPr>
          <a:xfrm>
            <a:off x="404813" y="695325"/>
            <a:ext cx="6188075" cy="3481388"/>
          </a:xfrm>
          <a:ln/>
        </p:spPr>
      </p:sp>
      <p:sp>
        <p:nvSpPr>
          <p:cNvPr id="102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9712614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EED8AF-121B-4EEE-91E4-908694770AA8}" type="slidenum">
              <a:rPr lang="en-US"/>
              <a:pPr/>
              <a:t>5</a:t>
            </a:fld>
            <a:endParaRPr lang="en-US"/>
          </a:p>
        </p:txBody>
      </p:sp>
      <p:sp>
        <p:nvSpPr>
          <p:cNvPr id="24578" name="Rectangle 2"/>
          <p:cNvSpPr>
            <a:spLocks noGrp="1" noRot="1" noChangeAspect="1" noChangeArrowheads="1" noTextEdit="1"/>
          </p:cNvSpPr>
          <p:nvPr>
            <p:ph type="sldImg"/>
          </p:nvPr>
        </p:nvSpPr>
        <p:spPr>
          <a:xfrm>
            <a:off x="404813" y="695325"/>
            <a:ext cx="6188075" cy="3481388"/>
          </a:xfrm>
          <a:ln/>
        </p:spPr>
      </p:sp>
      <p:sp>
        <p:nvSpPr>
          <p:cNvPr id="2457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756638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E5470E-7F37-432C-89C0-745922BB0EAD}" type="slidenum">
              <a:rPr lang="en-US"/>
              <a:pPr/>
              <a:t>33</a:t>
            </a:fld>
            <a:endParaRPr lang="en-US"/>
          </a:p>
        </p:txBody>
      </p:sp>
      <p:sp>
        <p:nvSpPr>
          <p:cNvPr id="102402" name="Rectangle 2"/>
          <p:cNvSpPr>
            <a:spLocks noGrp="1" noRot="1" noChangeAspect="1" noChangeArrowheads="1" noTextEdit="1"/>
          </p:cNvSpPr>
          <p:nvPr>
            <p:ph type="sldImg"/>
          </p:nvPr>
        </p:nvSpPr>
        <p:spPr>
          <a:xfrm>
            <a:off x="404813" y="695325"/>
            <a:ext cx="6188075" cy="3481388"/>
          </a:xfrm>
          <a:ln/>
        </p:spPr>
      </p:sp>
      <p:sp>
        <p:nvSpPr>
          <p:cNvPr id="102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8415115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E5470E-7F37-432C-89C0-745922BB0EAD}" type="slidenum">
              <a:rPr lang="en-US"/>
              <a:pPr/>
              <a:t>34</a:t>
            </a:fld>
            <a:endParaRPr lang="en-US"/>
          </a:p>
        </p:txBody>
      </p:sp>
      <p:sp>
        <p:nvSpPr>
          <p:cNvPr id="102402" name="Rectangle 2"/>
          <p:cNvSpPr>
            <a:spLocks noGrp="1" noRot="1" noChangeAspect="1" noChangeArrowheads="1" noTextEdit="1"/>
          </p:cNvSpPr>
          <p:nvPr>
            <p:ph type="sldImg"/>
          </p:nvPr>
        </p:nvSpPr>
        <p:spPr>
          <a:xfrm>
            <a:off x="404813" y="695325"/>
            <a:ext cx="6188075" cy="3481388"/>
          </a:xfrm>
          <a:ln/>
        </p:spPr>
      </p:sp>
      <p:sp>
        <p:nvSpPr>
          <p:cNvPr id="102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6939031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E5470E-7F37-432C-89C0-745922BB0EAD}" type="slidenum">
              <a:rPr lang="en-US"/>
              <a:pPr/>
              <a:t>35</a:t>
            </a:fld>
            <a:endParaRPr lang="en-US"/>
          </a:p>
        </p:txBody>
      </p:sp>
      <p:sp>
        <p:nvSpPr>
          <p:cNvPr id="102402" name="Rectangle 2"/>
          <p:cNvSpPr>
            <a:spLocks noGrp="1" noRot="1" noChangeAspect="1" noChangeArrowheads="1" noTextEdit="1"/>
          </p:cNvSpPr>
          <p:nvPr>
            <p:ph type="sldImg"/>
          </p:nvPr>
        </p:nvSpPr>
        <p:spPr>
          <a:xfrm>
            <a:off x="404813" y="695325"/>
            <a:ext cx="6188075" cy="3481388"/>
          </a:xfrm>
          <a:ln/>
        </p:spPr>
      </p:sp>
      <p:sp>
        <p:nvSpPr>
          <p:cNvPr id="102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9110119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E5470E-7F37-432C-89C0-745922BB0EAD}" type="slidenum">
              <a:rPr lang="en-US"/>
              <a:pPr/>
              <a:t>36</a:t>
            </a:fld>
            <a:endParaRPr lang="en-US"/>
          </a:p>
        </p:txBody>
      </p:sp>
      <p:sp>
        <p:nvSpPr>
          <p:cNvPr id="102402" name="Rectangle 2"/>
          <p:cNvSpPr>
            <a:spLocks noGrp="1" noRot="1" noChangeAspect="1" noChangeArrowheads="1" noTextEdit="1"/>
          </p:cNvSpPr>
          <p:nvPr>
            <p:ph type="sldImg"/>
          </p:nvPr>
        </p:nvSpPr>
        <p:spPr>
          <a:xfrm>
            <a:off x="404813" y="695325"/>
            <a:ext cx="6188075" cy="3481388"/>
          </a:xfrm>
          <a:ln/>
        </p:spPr>
      </p:sp>
      <p:sp>
        <p:nvSpPr>
          <p:cNvPr id="102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1828261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E5470E-7F37-432C-89C0-745922BB0EAD}" type="slidenum">
              <a:rPr lang="en-US"/>
              <a:pPr/>
              <a:t>37</a:t>
            </a:fld>
            <a:endParaRPr lang="en-US"/>
          </a:p>
        </p:txBody>
      </p:sp>
      <p:sp>
        <p:nvSpPr>
          <p:cNvPr id="102402" name="Rectangle 2"/>
          <p:cNvSpPr>
            <a:spLocks noGrp="1" noRot="1" noChangeAspect="1" noChangeArrowheads="1" noTextEdit="1"/>
          </p:cNvSpPr>
          <p:nvPr>
            <p:ph type="sldImg"/>
          </p:nvPr>
        </p:nvSpPr>
        <p:spPr>
          <a:xfrm>
            <a:off x="404813" y="695325"/>
            <a:ext cx="6188075" cy="3481388"/>
          </a:xfrm>
          <a:ln/>
        </p:spPr>
      </p:sp>
      <p:sp>
        <p:nvSpPr>
          <p:cNvPr id="102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0466316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E5470E-7F37-432C-89C0-745922BB0EAD}" type="slidenum">
              <a:rPr lang="en-US"/>
              <a:pPr/>
              <a:t>38</a:t>
            </a:fld>
            <a:endParaRPr lang="en-US"/>
          </a:p>
        </p:txBody>
      </p:sp>
      <p:sp>
        <p:nvSpPr>
          <p:cNvPr id="102402" name="Rectangle 2"/>
          <p:cNvSpPr>
            <a:spLocks noGrp="1" noRot="1" noChangeAspect="1" noChangeArrowheads="1" noTextEdit="1"/>
          </p:cNvSpPr>
          <p:nvPr>
            <p:ph type="sldImg"/>
          </p:nvPr>
        </p:nvSpPr>
        <p:spPr>
          <a:xfrm>
            <a:off x="404813" y="695325"/>
            <a:ext cx="6188075" cy="3481388"/>
          </a:xfrm>
          <a:ln/>
        </p:spPr>
      </p:sp>
      <p:sp>
        <p:nvSpPr>
          <p:cNvPr id="102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3054305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E5470E-7F37-432C-89C0-745922BB0EAD}" type="slidenum">
              <a:rPr lang="en-US"/>
              <a:pPr/>
              <a:t>39</a:t>
            </a:fld>
            <a:endParaRPr lang="en-US"/>
          </a:p>
        </p:txBody>
      </p:sp>
      <p:sp>
        <p:nvSpPr>
          <p:cNvPr id="102402" name="Rectangle 2"/>
          <p:cNvSpPr>
            <a:spLocks noGrp="1" noRot="1" noChangeAspect="1" noChangeArrowheads="1" noTextEdit="1"/>
          </p:cNvSpPr>
          <p:nvPr>
            <p:ph type="sldImg"/>
          </p:nvPr>
        </p:nvSpPr>
        <p:spPr>
          <a:xfrm>
            <a:off x="404813" y="695325"/>
            <a:ext cx="6188075" cy="3481388"/>
          </a:xfrm>
          <a:ln/>
        </p:spPr>
      </p:sp>
      <p:sp>
        <p:nvSpPr>
          <p:cNvPr id="102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7286560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4813" y="695325"/>
            <a:ext cx="6188075" cy="34813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F0A4C04-9334-4CC7-AD3A-64BE3896CFFD}" type="slidenum">
              <a:rPr lang="en-US" smtClean="0"/>
              <a:pPr/>
              <a:t>44</a:t>
            </a:fld>
            <a:endParaRPr lang="en-US"/>
          </a:p>
        </p:txBody>
      </p:sp>
    </p:spTree>
    <p:extLst>
      <p:ext uri="{BB962C8B-B14F-4D97-AF65-F5344CB8AC3E}">
        <p14:creationId xmlns:p14="http://schemas.microsoft.com/office/powerpoint/2010/main" val="21293648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391F55-639C-4C17-92DB-6A2837E4FDC7}" type="slidenum">
              <a:rPr lang="en-US" smtClean="0"/>
              <a:t>57</a:t>
            </a:fld>
            <a:endParaRPr lang="en-US"/>
          </a:p>
        </p:txBody>
      </p:sp>
    </p:spTree>
    <p:extLst>
      <p:ext uri="{BB962C8B-B14F-4D97-AF65-F5344CB8AC3E}">
        <p14:creationId xmlns:p14="http://schemas.microsoft.com/office/powerpoint/2010/main" val="34206753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391F55-639C-4C17-92DB-6A2837E4FDC7}" type="slidenum">
              <a:rPr lang="en-US" smtClean="0"/>
              <a:t>58</a:t>
            </a:fld>
            <a:endParaRPr lang="en-US"/>
          </a:p>
        </p:txBody>
      </p:sp>
    </p:spTree>
    <p:extLst>
      <p:ext uri="{BB962C8B-B14F-4D97-AF65-F5344CB8AC3E}">
        <p14:creationId xmlns:p14="http://schemas.microsoft.com/office/powerpoint/2010/main" val="2965250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E922584-642B-47EE-99A6-571EA4366305}" type="slidenum">
              <a:rPr lang="en-US"/>
              <a:pPr/>
              <a:t>6</a:t>
            </a:fld>
            <a:endParaRPr lang="en-US"/>
          </a:p>
        </p:txBody>
      </p:sp>
      <p:sp>
        <p:nvSpPr>
          <p:cNvPr id="24578" name="Rectangle 2"/>
          <p:cNvSpPr>
            <a:spLocks noGrp="1" noRot="1" noChangeAspect="1" noChangeArrowheads="1" noTextEdit="1"/>
          </p:cNvSpPr>
          <p:nvPr>
            <p:ph type="sldImg"/>
          </p:nvPr>
        </p:nvSpPr>
        <p:spPr>
          <a:xfrm>
            <a:off x="404813" y="695325"/>
            <a:ext cx="6188075" cy="3481388"/>
          </a:xfrm>
          <a:ln/>
        </p:spPr>
      </p:sp>
      <p:sp>
        <p:nvSpPr>
          <p:cNvPr id="2457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41194692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391F55-639C-4C17-92DB-6A2837E4FDC7}" type="slidenum">
              <a:rPr lang="en-US" smtClean="0"/>
              <a:t>59</a:t>
            </a:fld>
            <a:endParaRPr lang="en-US"/>
          </a:p>
        </p:txBody>
      </p:sp>
    </p:spTree>
    <p:extLst>
      <p:ext uri="{BB962C8B-B14F-4D97-AF65-F5344CB8AC3E}">
        <p14:creationId xmlns:p14="http://schemas.microsoft.com/office/powerpoint/2010/main" val="20627463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391F55-639C-4C17-92DB-6A2837E4FDC7}" type="slidenum">
              <a:rPr lang="en-US" smtClean="0"/>
              <a:t>60</a:t>
            </a:fld>
            <a:endParaRPr lang="en-US"/>
          </a:p>
        </p:txBody>
      </p:sp>
    </p:spTree>
    <p:extLst>
      <p:ext uri="{BB962C8B-B14F-4D97-AF65-F5344CB8AC3E}">
        <p14:creationId xmlns:p14="http://schemas.microsoft.com/office/powerpoint/2010/main" val="294981770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391F55-639C-4C17-92DB-6A2837E4FDC7}" type="slidenum">
              <a:rPr lang="en-US" smtClean="0"/>
              <a:t>61</a:t>
            </a:fld>
            <a:endParaRPr lang="en-US"/>
          </a:p>
        </p:txBody>
      </p:sp>
    </p:spTree>
    <p:extLst>
      <p:ext uri="{BB962C8B-B14F-4D97-AF65-F5344CB8AC3E}">
        <p14:creationId xmlns:p14="http://schemas.microsoft.com/office/powerpoint/2010/main" val="294981770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391F55-639C-4C17-92DB-6A2837E4FDC7}" type="slidenum">
              <a:rPr lang="en-US" smtClean="0"/>
              <a:t>62</a:t>
            </a:fld>
            <a:endParaRPr lang="en-US"/>
          </a:p>
        </p:txBody>
      </p:sp>
    </p:spTree>
    <p:extLst>
      <p:ext uri="{BB962C8B-B14F-4D97-AF65-F5344CB8AC3E}">
        <p14:creationId xmlns:p14="http://schemas.microsoft.com/office/powerpoint/2010/main" val="10565098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391F55-639C-4C17-92DB-6A2837E4FDC7}" type="slidenum">
              <a:rPr lang="en-US" smtClean="0"/>
              <a:t>63</a:t>
            </a:fld>
            <a:endParaRPr lang="en-US"/>
          </a:p>
        </p:txBody>
      </p:sp>
    </p:spTree>
    <p:extLst>
      <p:ext uri="{BB962C8B-B14F-4D97-AF65-F5344CB8AC3E}">
        <p14:creationId xmlns:p14="http://schemas.microsoft.com/office/powerpoint/2010/main" val="10565098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391F55-639C-4C17-92DB-6A2837E4FDC7}" type="slidenum">
              <a:rPr lang="en-US" smtClean="0"/>
              <a:t>64</a:t>
            </a:fld>
            <a:endParaRPr lang="en-US"/>
          </a:p>
        </p:txBody>
      </p:sp>
    </p:spTree>
    <p:extLst>
      <p:ext uri="{BB962C8B-B14F-4D97-AF65-F5344CB8AC3E}">
        <p14:creationId xmlns:p14="http://schemas.microsoft.com/office/powerpoint/2010/main" val="166256583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AE391F55-639C-4C17-92DB-6A2837E4FDC7}" type="slidenum">
              <a:rPr lang="en-US" smtClean="0"/>
              <a:t>65</a:t>
            </a:fld>
            <a:endParaRPr lang="en-US"/>
          </a:p>
        </p:txBody>
      </p:sp>
    </p:spTree>
    <p:extLst>
      <p:ext uri="{BB962C8B-B14F-4D97-AF65-F5344CB8AC3E}">
        <p14:creationId xmlns:p14="http://schemas.microsoft.com/office/powerpoint/2010/main" val="395477502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AE391F55-639C-4C17-92DB-6A2837E4FDC7}" type="slidenum">
              <a:rPr lang="en-US" smtClean="0"/>
              <a:t>66</a:t>
            </a:fld>
            <a:endParaRPr lang="en-US"/>
          </a:p>
        </p:txBody>
      </p:sp>
    </p:spTree>
    <p:extLst>
      <p:ext uri="{BB962C8B-B14F-4D97-AF65-F5344CB8AC3E}">
        <p14:creationId xmlns:p14="http://schemas.microsoft.com/office/powerpoint/2010/main" val="395477502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AE391F55-639C-4C17-92DB-6A2837E4FDC7}" type="slidenum">
              <a:rPr lang="en-US" smtClean="0"/>
              <a:t>67</a:t>
            </a:fld>
            <a:endParaRPr lang="en-US"/>
          </a:p>
        </p:txBody>
      </p:sp>
    </p:spTree>
    <p:extLst>
      <p:ext uri="{BB962C8B-B14F-4D97-AF65-F5344CB8AC3E}">
        <p14:creationId xmlns:p14="http://schemas.microsoft.com/office/powerpoint/2010/main" val="395477502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AE391F55-639C-4C17-92DB-6A2837E4FDC7}" type="slidenum">
              <a:rPr lang="en-US" smtClean="0"/>
              <a:t>68</a:t>
            </a:fld>
            <a:endParaRPr lang="en-US"/>
          </a:p>
        </p:txBody>
      </p:sp>
    </p:spTree>
    <p:extLst>
      <p:ext uri="{BB962C8B-B14F-4D97-AF65-F5344CB8AC3E}">
        <p14:creationId xmlns:p14="http://schemas.microsoft.com/office/powerpoint/2010/main" val="39547750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2938202-D641-4DDA-BBA9-93884C949B90}" type="slidenum">
              <a:rPr lang="en-US"/>
              <a:pPr/>
              <a:t>7</a:t>
            </a:fld>
            <a:endParaRPr lang="en-US"/>
          </a:p>
        </p:txBody>
      </p:sp>
      <p:sp>
        <p:nvSpPr>
          <p:cNvPr id="29698" name="Rectangle 2"/>
          <p:cNvSpPr>
            <a:spLocks noGrp="1" noRot="1" noChangeAspect="1" noChangeArrowheads="1" noTextEdit="1"/>
          </p:cNvSpPr>
          <p:nvPr>
            <p:ph type="sldImg"/>
          </p:nvPr>
        </p:nvSpPr>
        <p:spPr>
          <a:xfrm>
            <a:off x="404813" y="695325"/>
            <a:ext cx="6188075" cy="3481388"/>
          </a:xfrm>
          <a:ln/>
        </p:spPr>
      </p:sp>
      <p:sp>
        <p:nvSpPr>
          <p:cNvPr id="2969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4801526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AE391F55-639C-4C17-92DB-6A2837E4FDC7}" type="slidenum">
              <a:rPr lang="en-US" smtClean="0"/>
              <a:t>69</a:t>
            </a:fld>
            <a:endParaRPr lang="en-US"/>
          </a:p>
        </p:txBody>
      </p:sp>
    </p:spTree>
    <p:extLst>
      <p:ext uri="{BB962C8B-B14F-4D97-AF65-F5344CB8AC3E}">
        <p14:creationId xmlns:p14="http://schemas.microsoft.com/office/powerpoint/2010/main" val="395477502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AE391F55-639C-4C17-92DB-6A2837E4FDC7}" type="slidenum">
              <a:rPr lang="en-US" smtClean="0"/>
              <a:t>70</a:t>
            </a:fld>
            <a:endParaRPr lang="en-US"/>
          </a:p>
        </p:txBody>
      </p:sp>
    </p:spTree>
    <p:extLst>
      <p:ext uri="{BB962C8B-B14F-4D97-AF65-F5344CB8AC3E}">
        <p14:creationId xmlns:p14="http://schemas.microsoft.com/office/powerpoint/2010/main" val="395477502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AE391F55-639C-4C17-92DB-6A2837E4FDC7}" type="slidenum">
              <a:rPr lang="en-US" smtClean="0"/>
              <a:t>71</a:t>
            </a:fld>
            <a:endParaRPr lang="en-US"/>
          </a:p>
        </p:txBody>
      </p:sp>
    </p:spTree>
    <p:extLst>
      <p:ext uri="{BB962C8B-B14F-4D97-AF65-F5344CB8AC3E}">
        <p14:creationId xmlns:p14="http://schemas.microsoft.com/office/powerpoint/2010/main" val="395477502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AE391F55-639C-4C17-92DB-6A2837E4FDC7}" type="slidenum">
              <a:rPr lang="en-US" smtClean="0"/>
              <a:t>72</a:t>
            </a:fld>
            <a:endParaRPr lang="en-US"/>
          </a:p>
        </p:txBody>
      </p:sp>
    </p:spTree>
    <p:extLst>
      <p:ext uri="{BB962C8B-B14F-4D97-AF65-F5344CB8AC3E}">
        <p14:creationId xmlns:p14="http://schemas.microsoft.com/office/powerpoint/2010/main" val="395477502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AE391F55-639C-4C17-92DB-6A2837E4FDC7}" type="slidenum">
              <a:rPr lang="en-US" smtClean="0"/>
              <a:t>73</a:t>
            </a:fld>
            <a:endParaRPr lang="en-US"/>
          </a:p>
        </p:txBody>
      </p:sp>
    </p:spTree>
    <p:extLst>
      <p:ext uri="{BB962C8B-B14F-4D97-AF65-F5344CB8AC3E}">
        <p14:creationId xmlns:p14="http://schemas.microsoft.com/office/powerpoint/2010/main" val="395477502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AE391F55-639C-4C17-92DB-6A2837E4FDC7}" type="slidenum">
              <a:rPr lang="en-US" smtClean="0"/>
              <a:t>74</a:t>
            </a:fld>
            <a:endParaRPr lang="en-US"/>
          </a:p>
        </p:txBody>
      </p:sp>
    </p:spTree>
    <p:extLst>
      <p:ext uri="{BB962C8B-B14F-4D97-AF65-F5344CB8AC3E}">
        <p14:creationId xmlns:p14="http://schemas.microsoft.com/office/powerpoint/2010/main" val="395477502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AE391F55-639C-4C17-92DB-6A2837E4FDC7}" type="slidenum">
              <a:rPr lang="en-US" smtClean="0"/>
              <a:t>75</a:t>
            </a:fld>
            <a:endParaRPr lang="en-US"/>
          </a:p>
        </p:txBody>
      </p:sp>
    </p:spTree>
    <p:extLst>
      <p:ext uri="{BB962C8B-B14F-4D97-AF65-F5344CB8AC3E}">
        <p14:creationId xmlns:p14="http://schemas.microsoft.com/office/powerpoint/2010/main" val="395477502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AE391F55-639C-4C17-92DB-6A2837E4FDC7}" type="slidenum">
              <a:rPr lang="en-US" smtClean="0"/>
              <a:t>76</a:t>
            </a:fld>
            <a:endParaRPr lang="en-US"/>
          </a:p>
        </p:txBody>
      </p:sp>
    </p:spTree>
    <p:extLst>
      <p:ext uri="{BB962C8B-B14F-4D97-AF65-F5344CB8AC3E}">
        <p14:creationId xmlns:p14="http://schemas.microsoft.com/office/powerpoint/2010/main" val="395477502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0FFD4-F0BF-8665-742C-ED94ED1C3E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D0955A-9422-0122-EB9D-A6A0863C98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4993BF-7513-270C-D772-DE65D9FA9D6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4A5A5D2A-4888-09FA-169A-DF20F97F769A}"/>
              </a:ext>
            </a:extLst>
          </p:cNvPr>
          <p:cNvSpPr>
            <a:spLocks noGrp="1"/>
          </p:cNvSpPr>
          <p:nvPr>
            <p:ph type="sldNum" sz="quarter" idx="10"/>
          </p:nvPr>
        </p:nvSpPr>
        <p:spPr/>
        <p:txBody>
          <a:bodyPr/>
          <a:lstStyle/>
          <a:p>
            <a:fld id="{AE391F55-639C-4C17-92DB-6A2837E4FDC7}" type="slidenum">
              <a:rPr lang="en-US" smtClean="0"/>
              <a:t>77</a:t>
            </a:fld>
            <a:endParaRPr lang="en-US"/>
          </a:p>
        </p:txBody>
      </p:sp>
    </p:spTree>
    <p:extLst>
      <p:ext uri="{BB962C8B-B14F-4D97-AF65-F5344CB8AC3E}">
        <p14:creationId xmlns:p14="http://schemas.microsoft.com/office/powerpoint/2010/main" val="261874173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5B839-1EBA-1DD0-E2D1-568E0C269D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8A2F09-1138-7772-EA86-B3A5C704BA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C0F9D4-C8C7-5F0A-2C79-59BA8D2A6EF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B84ED3FB-1421-4F03-33C8-FE148D926E13}"/>
              </a:ext>
            </a:extLst>
          </p:cNvPr>
          <p:cNvSpPr>
            <a:spLocks noGrp="1"/>
          </p:cNvSpPr>
          <p:nvPr>
            <p:ph type="sldNum" sz="quarter" idx="10"/>
          </p:nvPr>
        </p:nvSpPr>
        <p:spPr/>
        <p:txBody>
          <a:bodyPr/>
          <a:lstStyle/>
          <a:p>
            <a:fld id="{AE391F55-639C-4C17-92DB-6A2837E4FDC7}" type="slidenum">
              <a:rPr lang="en-US" smtClean="0"/>
              <a:t>78</a:t>
            </a:fld>
            <a:endParaRPr lang="en-US"/>
          </a:p>
        </p:txBody>
      </p:sp>
    </p:spTree>
    <p:extLst>
      <p:ext uri="{BB962C8B-B14F-4D97-AF65-F5344CB8AC3E}">
        <p14:creationId xmlns:p14="http://schemas.microsoft.com/office/powerpoint/2010/main" val="873834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5A2685-6613-4D72-BBF8-EAE240899CA3}" type="slidenum">
              <a:rPr lang="en-US"/>
              <a:pPr/>
              <a:t>9</a:t>
            </a:fld>
            <a:endParaRPr lang="en-US"/>
          </a:p>
        </p:txBody>
      </p:sp>
      <p:sp>
        <p:nvSpPr>
          <p:cNvPr id="46082" name="Rectangle 2"/>
          <p:cNvSpPr>
            <a:spLocks noGrp="1" noRot="1" noChangeAspect="1" noChangeArrowheads="1" noTextEdit="1"/>
          </p:cNvSpPr>
          <p:nvPr>
            <p:ph type="sldImg"/>
          </p:nvPr>
        </p:nvSpPr>
        <p:spPr>
          <a:xfrm>
            <a:off x="404813" y="695325"/>
            <a:ext cx="6188075" cy="3481388"/>
          </a:xfrm>
          <a:ln/>
        </p:spPr>
      </p:sp>
      <p:sp>
        <p:nvSpPr>
          <p:cNvPr id="4608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79058271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1913D-264F-2461-AD01-472C5B510C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2179A0-027B-01A1-F13E-716B44A580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C43FE3-CDD3-C72A-2227-11FA1853FF9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Alt text: Column and line chart providing quarterly historical estimates and projections of homeowner improvement and repair spending from 2022-Q4 to 2026-Q3 as four-quarter moving sums and rates of change. Year-over-year spending growth declined from a peak of 26.6% in 2022-Q4, softening rapidly down to -1.0% by 2023-Q4. Year-over-year spending declined in 2023-Q4 through 2024-Q4, bottoming out at a rate of -2.6% in 2024-Q3. Annual rates of change turned positive again beginning in 2025-Q1 at 0.0% and are expected to accelerate to 1.9% through 2026-Q3. Annual spending levels are expected to increase from $507 billion in 2025-Q3 to $517 billion in 2026-Q3.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B8C7043F-5F73-EB3C-A049-B7D150EA4E05}"/>
              </a:ext>
            </a:extLst>
          </p:cNvPr>
          <p:cNvSpPr>
            <a:spLocks noGrp="1"/>
          </p:cNvSpPr>
          <p:nvPr>
            <p:ph type="sldNum" sz="quarter" idx="10"/>
          </p:nvPr>
        </p:nvSpPr>
        <p:spPr/>
        <p:txBody>
          <a:bodyPr/>
          <a:lstStyle/>
          <a:p>
            <a:fld id="{AE391F55-639C-4C17-92DB-6A2837E4FDC7}" type="slidenum">
              <a:rPr lang="en-US" smtClean="0"/>
              <a:t>79</a:t>
            </a:fld>
            <a:endParaRPr lang="en-US"/>
          </a:p>
        </p:txBody>
      </p:sp>
    </p:spTree>
    <p:extLst>
      <p:ext uri="{BB962C8B-B14F-4D97-AF65-F5344CB8AC3E}">
        <p14:creationId xmlns:p14="http://schemas.microsoft.com/office/powerpoint/2010/main" val="72812522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6F9FC-49F4-52A5-B55A-2688AD6B85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CDFA9E-BFA7-2492-CECC-1F41FAD710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EEC584-5353-0790-9732-57A6A56B070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Alt text: Column and line chart providing quarterly historical estimates and projections of homeowner improvement and repair spending from 2023-Q1 to 2026-Q4 as four-quarter moving sums and rates of change. Year-over-year spending growth declined from 20.0% in 2023-Q1, softening rapidly down to -1.0% by 2023-Q4. Year-over-year spending declined in 2023-Q4 through 2025-Q1, bottoming out at a rate of -2.6% in 2024-Q3. Annual rates of change turned positive again beginning in 2025-Q2 and are expected to climb from 1.6% in 2026-Q1 to 2.1% in 2026-Q2 before decelerating to 1.6% in 2026-Q4. Annual spending levels are expected to increase from $509 billion in 2025-Q4 to $518 billion in 2026-Q4.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85508455-DC7F-1EDD-9055-2E5E9816267E}"/>
              </a:ext>
            </a:extLst>
          </p:cNvPr>
          <p:cNvSpPr>
            <a:spLocks noGrp="1"/>
          </p:cNvSpPr>
          <p:nvPr>
            <p:ph type="sldNum" sz="quarter" idx="10"/>
          </p:nvPr>
        </p:nvSpPr>
        <p:spPr/>
        <p:txBody>
          <a:bodyPr/>
          <a:lstStyle/>
          <a:p>
            <a:fld id="{AE391F55-639C-4C17-92DB-6A2837E4FDC7}" type="slidenum">
              <a:rPr lang="en-US" smtClean="0"/>
              <a:t>80</a:t>
            </a:fld>
            <a:endParaRPr lang="en-US"/>
          </a:p>
        </p:txBody>
      </p:sp>
    </p:spTree>
    <p:extLst>
      <p:ext uri="{BB962C8B-B14F-4D97-AF65-F5344CB8AC3E}">
        <p14:creationId xmlns:p14="http://schemas.microsoft.com/office/powerpoint/2010/main" val="378375937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6F9FC-49F4-52A5-B55A-2688AD6B85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CDFA9E-BFA7-2492-CECC-1F41FAD710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EEC584-5353-0790-9732-57A6A56B070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Alt text: Column and line chart providing quarterly historical estimates and projections of homeowner improvement and repair spending from 2023-Q2 to 2027-Q1 as four-quarter moving sums and rates of change. Year-over-year spending growth declined from 11.9% in 2023-Q2, softening rapidly down to -1.0% by 2023-Q4. Year-over-year spending declined in 2023-Q4 through 2025-Q1, bottoming out at a rate of -2.7% in 2024-Q3. Annual rates of change turned positive again beginning in 2025-Q2 and are expected to decelerate from 1.8% in 2026-Q2 to 0.5% in 2027-Q1. Annual spending levels are expected to increase from $521 billion in 2026-Q2 to </a:t>
            </a:r>
            <a:r>
              <a:rPr lang="en-US"/>
              <a:t>$523 </a:t>
            </a:r>
            <a:r>
              <a:rPr lang="en-US" dirty="0"/>
              <a:t>billion in 2027-Q1.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85508455-DC7F-1EDD-9055-2E5E9816267E}"/>
              </a:ext>
            </a:extLst>
          </p:cNvPr>
          <p:cNvSpPr>
            <a:spLocks noGrp="1"/>
          </p:cNvSpPr>
          <p:nvPr>
            <p:ph type="sldNum" sz="quarter" idx="10"/>
          </p:nvPr>
        </p:nvSpPr>
        <p:spPr/>
        <p:txBody>
          <a:bodyPr/>
          <a:lstStyle/>
          <a:p>
            <a:fld id="{AE391F55-639C-4C17-92DB-6A2837E4FDC7}" type="slidenum">
              <a:rPr lang="en-US" smtClean="0"/>
              <a:t>81</a:t>
            </a:fld>
            <a:endParaRPr lang="en-US"/>
          </a:p>
        </p:txBody>
      </p:sp>
    </p:spTree>
    <p:extLst>
      <p:ext uri="{BB962C8B-B14F-4D97-AF65-F5344CB8AC3E}">
        <p14:creationId xmlns:p14="http://schemas.microsoft.com/office/powerpoint/2010/main" val="378375937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C4B81-DDA7-74EC-4B0B-EF4D9D37E1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C610AF-322B-E005-A28D-6D93FA7E85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108C18-E247-B51B-E4F0-DC58CA4E79B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Alt text: Column and line chart providing quarterly historical estimates and projections of homeowner improvement and repair spending from 2023-Q3 to 2027-Q2 as four-quarter moving sums and rates of change. Year-over-year spending growth declined from 4.4% in 2023-Q3, softening rapidly down to -1.0% by 2023-Q4. Year-over-year spending declined in 2023-Q4 through 2025-Q1, bottoming out at a rate of -2.5% in 2024-Q3. Annual rates of change turned positive again beginning in 2025-Q2 and are expected to decelerate from 2.1% in 2026-Q3 to 0.5% in 2027-Q2. Annual spending levels are expected to increase from $517 billion in 2026-Q2 to $519 billion in 2027-Q2.</a:t>
            </a:r>
          </a:p>
        </p:txBody>
      </p:sp>
      <p:sp>
        <p:nvSpPr>
          <p:cNvPr id="4" name="Slide Number Placeholder 3">
            <a:extLst>
              <a:ext uri="{FF2B5EF4-FFF2-40B4-BE49-F238E27FC236}">
                <a16:creationId xmlns:a16="http://schemas.microsoft.com/office/drawing/2014/main" id="{F5E8C58F-91F4-49FD-A185-50C32833D22E}"/>
              </a:ext>
            </a:extLst>
          </p:cNvPr>
          <p:cNvSpPr>
            <a:spLocks noGrp="1"/>
          </p:cNvSpPr>
          <p:nvPr>
            <p:ph type="sldNum" sz="quarter" idx="10"/>
          </p:nvPr>
        </p:nvSpPr>
        <p:spPr/>
        <p:txBody>
          <a:bodyPr/>
          <a:lstStyle/>
          <a:p>
            <a:fld id="{AE391F55-639C-4C17-92DB-6A2837E4FDC7}" type="slidenum">
              <a:rPr lang="en-US" smtClean="0"/>
              <a:t>82</a:t>
            </a:fld>
            <a:endParaRPr lang="en-US"/>
          </a:p>
        </p:txBody>
      </p:sp>
    </p:spTree>
    <p:extLst>
      <p:ext uri="{BB962C8B-B14F-4D97-AF65-F5344CB8AC3E}">
        <p14:creationId xmlns:p14="http://schemas.microsoft.com/office/powerpoint/2010/main" val="16146440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97724C0-A818-43B9-94AD-533C42707207}" type="slidenum">
              <a:rPr lang="en-US"/>
              <a:pPr/>
              <a:t>10</a:t>
            </a:fld>
            <a:endParaRPr lang="en-US"/>
          </a:p>
        </p:txBody>
      </p:sp>
      <p:sp>
        <p:nvSpPr>
          <p:cNvPr id="54274" name="Rectangle 2"/>
          <p:cNvSpPr>
            <a:spLocks noGrp="1" noRot="1" noChangeAspect="1" noChangeArrowheads="1" noTextEdit="1"/>
          </p:cNvSpPr>
          <p:nvPr>
            <p:ph type="sldImg"/>
          </p:nvPr>
        </p:nvSpPr>
        <p:spPr>
          <a:xfrm>
            <a:off x="404813" y="695325"/>
            <a:ext cx="6188075" cy="3481388"/>
          </a:xfrm>
          <a:ln/>
        </p:spPr>
      </p:sp>
      <p:sp>
        <p:nvSpPr>
          <p:cNvPr id="5427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5233031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E83A650-93BC-48EB-9D00-BDA98709E71A}" type="slidenum">
              <a:rPr lang="en-US"/>
              <a:pPr/>
              <a:t>11</a:t>
            </a:fld>
            <a:endParaRPr lang="en-US"/>
          </a:p>
        </p:txBody>
      </p:sp>
      <p:sp>
        <p:nvSpPr>
          <p:cNvPr id="57346" name="Rectangle 2"/>
          <p:cNvSpPr>
            <a:spLocks noGrp="1" noRot="1" noChangeAspect="1" noChangeArrowheads="1" noTextEdit="1"/>
          </p:cNvSpPr>
          <p:nvPr>
            <p:ph type="sldImg"/>
          </p:nvPr>
        </p:nvSpPr>
        <p:spPr>
          <a:xfrm>
            <a:off x="404813" y="695325"/>
            <a:ext cx="6188075" cy="3481388"/>
          </a:xfrm>
          <a:ln/>
        </p:spPr>
      </p:sp>
      <p:sp>
        <p:nvSpPr>
          <p:cNvPr id="5734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0584723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4195C5C-655C-4502-A5F9-979E13778FAE}" type="slidenum">
              <a:rPr lang="en-US"/>
              <a:pPr/>
              <a:t>12</a:t>
            </a:fld>
            <a:endParaRPr lang="en-US"/>
          </a:p>
        </p:txBody>
      </p:sp>
      <p:sp>
        <p:nvSpPr>
          <p:cNvPr id="61442" name="Rectangle 2"/>
          <p:cNvSpPr>
            <a:spLocks noGrp="1" noRot="1" noChangeAspect="1" noChangeArrowheads="1" noTextEdit="1"/>
          </p:cNvSpPr>
          <p:nvPr>
            <p:ph type="sldImg"/>
          </p:nvPr>
        </p:nvSpPr>
        <p:spPr>
          <a:xfrm>
            <a:off x="404813" y="695325"/>
            <a:ext cx="6188075" cy="3481388"/>
          </a:xfrm>
          <a:ln/>
        </p:spPr>
      </p:sp>
      <p:sp>
        <p:nvSpPr>
          <p:cNvPr id="6144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9943287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useBgFill="1">
        <p:nvSpPr>
          <p:cNvPr id="7" name="Rectangle 6"/>
          <p:cNvSpPr/>
          <p:nvPr/>
        </p:nvSpPr>
        <p:spPr>
          <a:xfrm>
            <a:off x="0" y="0"/>
            <a:ext cx="12192000" cy="6858000"/>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pic>
        <p:nvPicPr>
          <p:cNvPr id="8" name="Picture 7" descr="SN11 Presentation Template_cvr_2.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6267" y="139700"/>
            <a:ext cx="11801856" cy="6560820"/>
          </a:xfrm>
          <a:prstGeom prst="rect">
            <a:avLst/>
          </a:prstGeom>
        </p:spPr>
      </p:pic>
      <p:sp>
        <p:nvSpPr>
          <p:cNvPr id="2" name="Title 1"/>
          <p:cNvSpPr>
            <a:spLocks noGrp="1"/>
          </p:cNvSpPr>
          <p:nvPr>
            <p:ph type="ctrTitle"/>
          </p:nvPr>
        </p:nvSpPr>
        <p:spPr>
          <a:xfrm>
            <a:off x="914400" y="1467358"/>
            <a:ext cx="10363200" cy="1470025"/>
          </a:xfrm>
        </p:spPr>
        <p:txBody>
          <a:bodyPr>
            <a:normAutofit/>
          </a:bodyPr>
          <a:lstStyle>
            <a:lvl1pPr algn="ctr">
              <a:defRPr sz="5215" b="0">
                <a:solidFill>
                  <a:schemeClr val="bg1"/>
                </a:solidFill>
              </a:defRPr>
            </a:lvl1p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b="1">
                <a:solidFill>
                  <a:schemeClr val="tx1"/>
                </a:solidFill>
              </a:defRPr>
            </a:lvl1pPr>
            <a:lvl2pPr marL="541873" indent="0" algn="ctr">
              <a:buNone/>
              <a:defRPr>
                <a:solidFill>
                  <a:schemeClr val="tx1">
                    <a:tint val="75000"/>
                  </a:schemeClr>
                </a:solidFill>
              </a:defRPr>
            </a:lvl2pPr>
            <a:lvl3pPr marL="1083747" indent="0" algn="ctr">
              <a:buNone/>
              <a:defRPr>
                <a:solidFill>
                  <a:schemeClr val="tx1">
                    <a:tint val="75000"/>
                  </a:schemeClr>
                </a:solidFill>
              </a:defRPr>
            </a:lvl3pPr>
            <a:lvl4pPr marL="1625620" indent="0" algn="ctr">
              <a:buNone/>
              <a:defRPr>
                <a:solidFill>
                  <a:schemeClr val="tx1">
                    <a:tint val="75000"/>
                  </a:schemeClr>
                </a:solidFill>
              </a:defRPr>
            </a:lvl4pPr>
            <a:lvl5pPr marL="2167494" indent="0" algn="ctr">
              <a:buNone/>
              <a:defRPr>
                <a:solidFill>
                  <a:schemeClr val="tx1">
                    <a:tint val="75000"/>
                  </a:schemeClr>
                </a:solidFill>
              </a:defRPr>
            </a:lvl5pPr>
            <a:lvl6pPr marL="2709367" indent="0" algn="ctr">
              <a:buNone/>
              <a:defRPr>
                <a:solidFill>
                  <a:schemeClr val="tx1">
                    <a:tint val="75000"/>
                  </a:schemeClr>
                </a:solidFill>
              </a:defRPr>
            </a:lvl6pPr>
            <a:lvl7pPr marL="3251241" indent="0" algn="ctr">
              <a:buNone/>
              <a:defRPr>
                <a:solidFill>
                  <a:schemeClr val="tx1">
                    <a:tint val="75000"/>
                  </a:schemeClr>
                </a:solidFill>
              </a:defRPr>
            </a:lvl7pPr>
            <a:lvl8pPr marL="3793114" indent="0" algn="ctr">
              <a:buNone/>
              <a:defRPr>
                <a:solidFill>
                  <a:schemeClr val="tx1">
                    <a:tint val="75000"/>
                  </a:schemeClr>
                </a:solidFill>
              </a:defRPr>
            </a:lvl8pPr>
            <a:lvl9pPr marL="433498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783974646"/>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11176000" cy="685800"/>
          </a:xfrm>
        </p:spPr>
        <p:txBody>
          <a:bodyPr/>
          <a:lstStyle/>
          <a:p>
            <a:r>
              <a:rPr lang="en-US"/>
              <a:t>Click to edit Master title style</a:t>
            </a:r>
          </a:p>
        </p:txBody>
      </p:sp>
      <p:sp>
        <p:nvSpPr>
          <p:cNvPr id="3" name="Chart Placeholder 2"/>
          <p:cNvSpPr>
            <a:spLocks noGrp="1"/>
          </p:cNvSpPr>
          <p:nvPr>
            <p:ph type="chart" idx="1"/>
          </p:nvPr>
        </p:nvSpPr>
        <p:spPr>
          <a:xfrm>
            <a:off x="812800" y="1447800"/>
            <a:ext cx="10363200" cy="4114800"/>
          </a:xfrm>
        </p:spPr>
        <p:txBody>
          <a:bodyPr/>
          <a:lstStyle/>
          <a:p>
            <a:endParaRPr lang="en-US"/>
          </a:p>
        </p:txBody>
      </p:sp>
    </p:spTree>
    <p:extLst>
      <p:ext uri="{BB962C8B-B14F-4D97-AF65-F5344CB8AC3E}">
        <p14:creationId xmlns:p14="http://schemas.microsoft.com/office/powerpoint/2010/main" val="3189589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541873" indent="0" algn="ctr">
              <a:buNone/>
              <a:defRPr>
                <a:solidFill>
                  <a:schemeClr val="tx1">
                    <a:tint val="75000"/>
                  </a:schemeClr>
                </a:solidFill>
              </a:defRPr>
            </a:lvl2pPr>
            <a:lvl3pPr marL="1083747" indent="0" algn="ctr">
              <a:buNone/>
              <a:defRPr>
                <a:solidFill>
                  <a:schemeClr val="tx1">
                    <a:tint val="75000"/>
                  </a:schemeClr>
                </a:solidFill>
              </a:defRPr>
            </a:lvl3pPr>
            <a:lvl4pPr marL="1625620" indent="0" algn="ctr">
              <a:buNone/>
              <a:defRPr>
                <a:solidFill>
                  <a:schemeClr val="tx1">
                    <a:tint val="75000"/>
                  </a:schemeClr>
                </a:solidFill>
              </a:defRPr>
            </a:lvl4pPr>
            <a:lvl5pPr marL="2167494" indent="0" algn="ctr">
              <a:buNone/>
              <a:defRPr>
                <a:solidFill>
                  <a:schemeClr val="tx1">
                    <a:tint val="75000"/>
                  </a:schemeClr>
                </a:solidFill>
              </a:defRPr>
            </a:lvl5pPr>
            <a:lvl6pPr marL="2709367" indent="0" algn="ctr">
              <a:buNone/>
              <a:defRPr>
                <a:solidFill>
                  <a:schemeClr val="tx1">
                    <a:tint val="75000"/>
                  </a:schemeClr>
                </a:solidFill>
              </a:defRPr>
            </a:lvl6pPr>
            <a:lvl7pPr marL="3251241" indent="0" algn="ctr">
              <a:buNone/>
              <a:defRPr>
                <a:solidFill>
                  <a:schemeClr val="tx1">
                    <a:tint val="75000"/>
                  </a:schemeClr>
                </a:solidFill>
              </a:defRPr>
            </a:lvl7pPr>
            <a:lvl8pPr marL="3793114" indent="0" algn="ctr">
              <a:buNone/>
              <a:defRPr>
                <a:solidFill>
                  <a:schemeClr val="tx1">
                    <a:tint val="75000"/>
                  </a:schemeClr>
                </a:solidFill>
              </a:defRPr>
            </a:lvl8pPr>
            <a:lvl9pPr marL="433498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16C5737-1FD2-A549-8C7D-0E565AA8B7CE}"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68BD0C-3E9E-A744-8639-A5BA26253702}" type="slidenum">
              <a:rPr lang="en-US" smtClean="0"/>
              <a:pPr/>
              <a:t>‹#›</a:t>
            </a:fld>
            <a:endParaRPr lang="en-US"/>
          </a:p>
        </p:txBody>
      </p:sp>
    </p:spTree>
    <p:extLst>
      <p:ext uri="{BB962C8B-B14F-4D97-AF65-F5344CB8AC3E}">
        <p14:creationId xmlns:p14="http://schemas.microsoft.com/office/powerpoint/2010/main" val="40979091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6C5737-1FD2-A549-8C7D-0E565AA8B7CE}"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68BD0C-3E9E-A744-8639-A5BA26253702}" type="slidenum">
              <a:rPr lang="en-US" smtClean="0"/>
              <a:pPr/>
              <a:t>‹#›</a:t>
            </a:fld>
            <a:endParaRPr lang="en-US"/>
          </a:p>
        </p:txBody>
      </p:sp>
    </p:spTree>
    <p:extLst>
      <p:ext uri="{BB962C8B-B14F-4D97-AF65-F5344CB8AC3E}">
        <p14:creationId xmlns:p14="http://schemas.microsoft.com/office/powerpoint/2010/main" val="5831734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741"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370">
                <a:solidFill>
                  <a:schemeClr val="tx1">
                    <a:tint val="75000"/>
                  </a:schemeClr>
                </a:solidFill>
              </a:defRPr>
            </a:lvl1pPr>
            <a:lvl2pPr marL="541873" indent="0">
              <a:buNone/>
              <a:defRPr sz="2133">
                <a:solidFill>
                  <a:schemeClr val="tx1">
                    <a:tint val="75000"/>
                  </a:schemeClr>
                </a:solidFill>
              </a:defRPr>
            </a:lvl2pPr>
            <a:lvl3pPr marL="1083747" indent="0">
              <a:buNone/>
              <a:defRPr sz="1896">
                <a:solidFill>
                  <a:schemeClr val="tx1">
                    <a:tint val="75000"/>
                  </a:schemeClr>
                </a:solidFill>
              </a:defRPr>
            </a:lvl3pPr>
            <a:lvl4pPr marL="1625620" indent="0">
              <a:buNone/>
              <a:defRPr sz="1659">
                <a:solidFill>
                  <a:schemeClr val="tx1">
                    <a:tint val="75000"/>
                  </a:schemeClr>
                </a:solidFill>
              </a:defRPr>
            </a:lvl4pPr>
            <a:lvl5pPr marL="2167494" indent="0">
              <a:buNone/>
              <a:defRPr sz="1659">
                <a:solidFill>
                  <a:schemeClr val="tx1">
                    <a:tint val="75000"/>
                  </a:schemeClr>
                </a:solidFill>
              </a:defRPr>
            </a:lvl5pPr>
            <a:lvl6pPr marL="2709367" indent="0">
              <a:buNone/>
              <a:defRPr sz="1659">
                <a:solidFill>
                  <a:schemeClr val="tx1">
                    <a:tint val="75000"/>
                  </a:schemeClr>
                </a:solidFill>
              </a:defRPr>
            </a:lvl6pPr>
            <a:lvl7pPr marL="3251241" indent="0">
              <a:buNone/>
              <a:defRPr sz="1659">
                <a:solidFill>
                  <a:schemeClr val="tx1">
                    <a:tint val="75000"/>
                  </a:schemeClr>
                </a:solidFill>
              </a:defRPr>
            </a:lvl7pPr>
            <a:lvl8pPr marL="3793114" indent="0">
              <a:buNone/>
              <a:defRPr sz="1659">
                <a:solidFill>
                  <a:schemeClr val="tx1">
                    <a:tint val="75000"/>
                  </a:schemeClr>
                </a:solidFill>
              </a:defRPr>
            </a:lvl8pPr>
            <a:lvl9pPr marL="4334988" indent="0">
              <a:buNone/>
              <a:defRPr sz="1659">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16C5737-1FD2-A549-8C7D-0E565AA8B7CE}"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68BD0C-3E9E-A744-8639-A5BA26253702}" type="slidenum">
              <a:rPr lang="en-US" smtClean="0"/>
              <a:pPr/>
              <a:t>‹#›</a:t>
            </a:fld>
            <a:endParaRPr lang="en-US"/>
          </a:p>
        </p:txBody>
      </p:sp>
    </p:spTree>
    <p:extLst>
      <p:ext uri="{BB962C8B-B14F-4D97-AF65-F5344CB8AC3E}">
        <p14:creationId xmlns:p14="http://schemas.microsoft.com/office/powerpoint/2010/main" val="804484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1" y="1600202"/>
            <a:ext cx="5384800" cy="4525963"/>
          </a:xfrm>
        </p:spPr>
        <p:txBody>
          <a:bodyPr/>
          <a:lstStyle>
            <a:lvl1pPr>
              <a:defRPr sz="3319"/>
            </a:lvl1pPr>
            <a:lvl2pPr>
              <a:defRPr sz="2844"/>
            </a:lvl2pPr>
            <a:lvl3pPr>
              <a:defRPr sz="237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1" y="1600202"/>
            <a:ext cx="5384800" cy="4525963"/>
          </a:xfrm>
        </p:spPr>
        <p:txBody>
          <a:bodyPr/>
          <a:lstStyle>
            <a:lvl1pPr>
              <a:defRPr sz="3319"/>
            </a:lvl1pPr>
            <a:lvl2pPr>
              <a:defRPr sz="2844"/>
            </a:lvl2pPr>
            <a:lvl3pPr>
              <a:defRPr sz="237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16C5737-1FD2-A549-8C7D-0E565AA8B7CE}" type="datetimeFigureOut">
              <a:rPr lang="en-US" smtClean="0"/>
              <a:pPr/>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68BD0C-3E9E-A744-8639-A5BA26253702}" type="slidenum">
              <a:rPr lang="en-US" smtClean="0"/>
              <a:pPr/>
              <a:t>‹#›</a:t>
            </a:fld>
            <a:endParaRPr lang="en-US"/>
          </a:p>
        </p:txBody>
      </p:sp>
    </p:spTree>
    <p:extLst>
      <p:ext uri="{BB962C8B-B14F-4D97-AF65-F5344CB8AC3E}">
        <p14:creationId xmlns:p14="http://schemas.microsoft.com/office/powerpoint/2010/main" val="2634704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8" cy="639762"/>
          </a:xfrm>
        </p:spPr>
        <p:txBody>
          <a:bodyPr anchor="b"/>
          <a:lstStyle>
            <a:lvl1pPr marL="0" indent="0">
              <a:buNone/>
              <a:defRPr sz="2844" b="1"/>
            </a:lvl1pPr>
            <a:lvl2pPr marL="541873" indent="0">
              <a:buNone/>
              <a:defRPr sz="2370" b="1"/>
            </a:lvl2pPr>
            <a:lvl3pPr marL="1083747" indent="0">
              <a:buNone/>
              <a:defRPr sz="2133" b="1"/>
            </a:lvl3pPr>
            <a:lvl4pPr marL="1625620" indent="0">
              <a:buNone/>
              <a:defRPr sz="1896" b="1"/>
            </a:lvl4pPr>
            <a:lvl5pPr marL="2167494" indent="0">
              <a:buNone/>
              <a:defRPr sz="1896" b="1"/>
            </a:lvl5pPr>
            <a:lvl6pPr marL="2709367" indent="0">
              <a:buNone/>
              <a:defRPr sz="1896" b="1"/>
            </a:lvl6pPr>
            <a:lvl7pPr marL="3251241" indent="0">
              <a:buNone/>
              <a:defRPr sz="1896" b="1"/>
            </a:lvl7pPr>
            <a:lvl8pPr marL="3793114" indent="0">
              <a:buNone/>
              <a:defRPr sz="1896" b="1"/>
            </a:lvl8pPr>
            <a:lvl9pPr marL="4334988" indent="0">
              <a:buNone/>
              <a:defRPr sz="1896" b="1"/>
            </a:lvl9pPr>
          </a:lstStyle>
          <a:p>
            <a:pPr lvl="0"/>
            <a:r>
              <a:rPr lang="en-US"/>
              <a:t>Click to edit Master text styles</a:t>
            </a:r>
          </a:p>
        </p:txBody>
      </p:sp>
      <p:sp>
        <p:nvSpPr>
          <p:cNvPr id="4" name="Content Placeholder 3"/>
          <p:cNvSpPr>
            <a:spLocks noGrp="1"/>
          </p:cNvSpPr>
          <p:nvPr>
            <p:ph sz="half" idx="2"/>
          </p:nvPr>
        </p:nvSpPr>
        <p:spPr>
          <a:xfrm>
            <a:off x="609600" y="2174875"/>
            <a:ext cx="5386918" cy="3951288"/>
          </a:xfrm>
        </p:spPr>
        <p:txBody>
          <a:bodyPr/>
          <a:lstStyle>
            <a:lvl1pPr>
              <a:defRPr sz="2844"/>
            </a:lvl1pPr>
            <a:lvl2pPr>
              <a:defRPr sz="2370"/>
            </a:lvl2pPr>
            <a:lvl3pPr>
              <a:defRPr sz="2133"/>
            </a:lvl3pPr>
            <a:lvl4pPr>
              <a:defRPr sz="1896"/>
            </a:lvl4pPr>
            <a:lvl5pPr>
              <a:defRPr sz="1896"/>
            </a:lvl5pPr>
            <a:lvl6pPr>
              <a:defRPr sz="1896"/>
            </a:lvl6pPr>
            <a:lvl7pPr>
              <a:defRPr sz="1896"/>
            </a:lvl7pPr>
            <a:lvl8pPr>
              <a:defRPr sz="1896"/>
            </a:lvl8pPr>
            <a:lvl9pPr>
              <a:defRPr sz="189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844" b="1"/>
            </a:lvl1pPr>
            <a:lvl2pPr marL="541873" indent="0">
              <a:buNone/>
              <a:defRPr sz="2370" b="1"/>
            </a:lvl2pPr>
            <a:lvl3pPr marL="1083747" indent="0">
              <a:buNone/>
              <a:defRPr sz="2133" b="1"/>
            </a:lvl3pPr>
            <a:lvl4pPr marL="1625620" indent="0">
              <a:buNone/>
              <a:defRPr sz="1896" b="1"/>
            </a:lvl4pPr>
            <a:lvl5pPr marL="2167494" indent="0">
              <a:buNone/>
              <a:defRPr sz="1896" b="1"/>
            </a:lvl5pPr>
            <a:lvl6pPr marL="2709367" indent="0">
              <a:buNone/>
              <a:defRPr sz="1896" b="1"/>
            </a:lvl6pPr>
            <a:lvl7pPr marL="3251241" indent="0">
              <a:buNone/>
              <a:defRPr sz="1896" b="1"/>
            </a:lvl7pPr>
            <a:lvl8pPr marL="3793114" indent="0">
              <a:buNone/>
              <a:defRPr sz="1896" b="1"/>
            </a:lvl8pPr>
            <a:lvl9pPr marL="4334988" indent="0">
              <a:buNone/>
              <a:defRPr sz="1896"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844"/>
            </a:lvl1pPr>
            <a:lvl2pPr>
              <a:defRPr sz="2370"/>
            </a:lvl2pPr>
            <a:lvl3pPr>
              <a:defRPr sz="2133"/>
            </a:lvl3pPr>
            <a:lvl4pPr>
              <a:defRPr sz="1896"/>
            </a:lvl4pPr>
            <a:lvl5pPr>
              <a:defRPr sz="1896"/>
            </a:lvl5pPr>
            <a:lvl6pPr>
              <a:defRPr sz="1896"/>
            </a:lvl6pPr>
            <a:lvl7pPr>
              <a:defRPr sz="1896"/>
            </a:lvl7pPr>
            <a:lvl8pPr>
              <a:defRPr sz="1896"/>
            </a:lvl8pPr>
            <a:lvl9pPr>
              <a:defRPr sz="189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16C5737-1FD2-A549-8C7D-0E565AA8B7CE}" type="datetimeFigureOut">
              <a:rPr lang="en-US" smtClean="0"/>
              <a:pPr/>
              <a:t>7/20/2026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68BD0C-3E9E-A744-8639-A5BA26253702}" type="slidenum">
              <a:rPr lang="en-US" smtClean="0"/>
              <a:pPr/>
              <a:t>‹#›</a:t>
            </a:fld>
            <a:endParaRPr lang="en-US"/>
          </a:p>
        </p:txBody>
      </p:sp>
    </p:spTree>
    <p:extLst>
      <p:ext uri="{BB962C8B-B14F-4D97-AF65-F5344CB8AC3E}">
        <p14:creationId xmlns:p14="http://schemas.microsoft.com/office/powerpoint/2010/main" val="26993514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16C5737-1FD2-A549-8C7D-0E565AA8B7CE}" type="datetimeFigureOut">
              <a:rPr lang="en-US" smtClean="0"/>
              <a:pPr/>
              <a:t>7/20/2026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68BD0C-3E9E-A744-8639-A5BA26253702}" type="slidenum">
              <a:rPr lang="en-US" smtClean="0"/>
              <a:pPr/>
              <a:t>‹#›</a:t>
            </a:fld>
            <a:endParaRPr lang="en-US"/>
          </a:p>
        </p:txBody>
      </p:sp>
    </p:spTree>
    <p:extLst>
      <p:ext uri="{BB962C8B-B14F-4D97-AF65-F5344CB8AC3E}">
        <p14:creationId xmlns:p14="http://schemas.microsoft.com/office/powerpoint/2010/main" val="21726792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6C5737-1FD2-A549-8C7D-0E565AA8B7CE}" type="datetimeFigureOut">
              <a:rPr lang="en-US" smtClean="0"/>
              <a:pPr/>
              <a:t>7/20/2026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68BD0C-3E9E-A744-8639-A5BA26253702}" type="slidenum">
              <a:rPr lang="en-US" smtClean="0"/>
              <a:pPr/>
              <a:t>‹#›</a:t>
            </a:fld>
            <a:endParaRPr lang="en-US"/>
          </a:p>
        </p:txBody>
      </p:sp>
    </p:spTree>
    <p:extLst>
      <p:ext uri="{BB962C8B-B14F-4D97-AF65-F5344CB8AC3E}">
        <p14:creationId xmlns:p14="http://schemas.microsoft.com/office/powerpoint/2010/main" val="28719523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370" b="1"/>
            </a:lvl1pPr>
          </a:lstStyle>
          <a:p>
            <a:r>
              <a:rPr lang="en-US"/>
              <a:t>Click to edit Master title style</a:t>
            </a:r>
          </a:p>
        </p:txBody>
      </p:sp>
      <p:sp>
        <p:nvSpPr>
          <p:cNvPr id="3" name="Content Placeholder 2"/>
          <p:cNvSpPr>
            <a:spLocks noGrp="1"/>
          </p:cNvSpPr>
          <p:nvPr>
            <p:ph idx="1"/>
          </p:nvPr>
        </p:nvSpPr>
        <p:spPr>
          <a:xfrm>
            <a:off x="4766734" y="273052"/>
            <a:ext cx="6815667" cy="5853113"/>
          </a:xfrm>
        </p:spPr>
        <p:txBody>
          <a:bodyPr/>
          <a:lstStyle>
            <a:lvl1pPr>
              <a:defRPr sz="3793"/>
            </a:lvl1pPr>
            <a:lvl2pPr>
              <a:defRPr sz="3319"/>
            </a:lvl2pPr>
            <a:lvl3pPr>
              <a:defRPr sz="2844"/>
            </a:lvl3pPr>
            <a:lvl4pPr>
              <a:defRPr sz="2370"/>
            </a:lvl4pPr>
            <a:lvl5pPr>
              <a:defRPr sz="2370"/>
            </a:lvl5pPr>
            <a:lvl6pPr>
              <a:defRPr sz="2370"/>
            </a:lvl6pPr>
            <a:lvl7pPr>
              <a:defRPr sz="2370"/>
            </a:lvl7pPr>
            <a:lvl8pPr>
              <a:defRPr sz="2370"/>
            </a:lvl8pPr>
            <a:lvl9pPr>
              <a:defRPr sz="237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2"/>
            <a:ext cx="4011084" cy="4691063"/>
          </a:xfrm>
        </p:spPr>
        <p:txBody>
          <a:bodyPr/>
          <a:lstStyle>
            <a:lvl1pPr marL="0" indent="0">
              <a:buNone/>
              <a:defRPr sz="1659"/>
            </a:lvl1pPr>
            <a:lvl2pPr marL="541873" indent="0">
              <a:buNone/>
              <a:defRPr sz="1422"/>
            </a:lvl2pPr>
            <a:lvl3pPr marL="1083747" indent="0">
              <a:buNone/>
              <a:defRPr sz="1185"/>
            </a:lvl3pPr>
            <a:lvl4pPr marL="1625620" indent="0">
              <a:buNone/>
              <a:defRPr sz="1067"/>
            </a:lvl4pPr>
            <a:lvl5pPr marL="2167494" indent="0">
              <a:buNone/>
              <a:defRPr sz="1067"/>
            </a:lvl5pPr>
            <a:lvl6pPr marL="2709367" indent="0">
              <a:buNone/>
              <a:defRPr sz="1067"/>
            </a:lvl6pPr>
            <a:lvl7pPr marL="3251241" indent="0">
              <a:buNone/>
              <a:defRPr sz="1067"/>
            </a:lvl7pPr>
            <a:lvl8pPr marL="3793114" indent="0">
              <a:buNone/>
              <a:defRPr sz="1067"/>
            </a:lvl8pPr>
            <a:lvl9pPr marL="4334988" indent="0">
              <a:buNone/>
              <a:defRPr sz="1067"/>
            </a:lvl9pPr>
          </a:lstStyle>
          <a:p>
            <a:pPr lvl="0"/>
            <a:r>
              <a:rPr lang="en-US"/>
              <a:t>Click to edit Master text styles</a:t>
            </a:r>
          </a:p>
        </p:txBody>
      </p:sp>
      <p:sp>
        <p:nvSpPr>
          <p:cNvPr id="5" name="Date Placeholder 4"/>
          <p:cNvSpPr>
            <a:spLocks noGrp="1"/>
          </p:cNvSpPr>
          <p:nvPr>
            <p:ph type="dt" sz="half" idx="10"/>
          </p:nvPr>
        </p:nvSpPr>
        <p:spPr/>
        <p:txBody>
          <a:bodyPr/>
          <a:lstStyle/>
          <a:p>
            <a:fld id="{916C5737-1FD2-A549-8C7D-0E565AA8B7CE}" type="datetimeFigureOut">
              <a:rPr lang="en-US" smtClean="0"/>
              <a:pPr/>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68BD0C-3E9E-A744-8639-A5BA26253702}" type="slidenum">
              <a:rPr lang="en-US" smtClean="0"/>
              <a:pPr/>
              <a:t>‹#›</a:t>
            </a:fld>
            <a:endParaRPr lang="en-US"/>
          </a:p>
        </p:txBody>
      </p:sp>
    </p:spTree>
    <p:extLst>
      <p:ext uri="{BB962C8B-B14F-4D97-AF65-F5344CB8AC3E}">
        <p14:creationId xmlns:p14="http://schemas.microsoft.com/office/powerpoint/2010/main" val="30907827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37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793"/>
            </a:lvl1pPr>
            <a:lvl2pPr marL="541873" indent="0">
              <a:buNone/>
              <a:defRPr sz="3319"/>
            </a:lvl2pPr>
            <a:lvl3pPr marL="1083747" indent="0">
              <a:buNone/>
              <a:defRPr sz="2844"/>
            </a:lvl3pPr>
            <a:lvl4pPr marL="1625620" indent="0">
              <a:buNone/>
              <a:defRPr sz="2370"/>
            </a:lvl4pPr>
            <a:lvl5pPr marL="2167494" indent="0">
              <a:buNone/>
              <a:defRPr sz="2370"/>
            </a:lvl5pPr>
            <a:lvl6pPr marL="2709367" indent="0">
              <a:buNone/>
              <a:defRPr sz="2370"/>
            </a:lvl6pPr>
            <a:lvl7pPr marL="3251241" indent="0">
              <a:buNone/>
              <a:defRPr sz="2370"/>
            </a:lvl7pPr>
            <a:lvl8pPr marL="3793114" indent="0">
              <a:buNone/>
              <a:defRPr sz="2370"/>
            </a:lvl8pPr>
            <a:lvl9pPr marL="4334988" indent="0">
              <a:buNone/>
              <a:defRPr sz="237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659"/>
            </a:lvl1pPr>
            <a:lvl2pPr marL="541873" indent="0">
              <a:buNone/>
              <a:defRPr sz="1422"/>
            </a:lvl2pPr>
            <a:lvl3pPr marL="1083747" indent="0">
              <a:buNone/>
              <a:defRPr sz="1185"/>
            </a:lvl3pPr>
            <a:lvl4pPr marL="1625620" indent="0">
              <a:buNone/>
              <a:defRPr sz="1067"/>
            </a:lvl4pPr>
            <a:lvl5pPr marL="2167494" indent="0">
              <a:buNone/>
              <a:defRPr sz="1067"/>
            </a:lvl5pPr>
            <a:lvl6pPr marL="2709367" indent="0">
              <a:buNone/>
              <a:defRPr sz="1067"/>
            </a:lvl6pPr>
            <a:lvl7pPr marL="3251241" indent="0">
              <a:buNone/>
              <a:defRPr sz="1067"/>
            </a:lvl7pPr>
            <a:lvl8pPr marL="3793114" indent="0">
              <a:buNone/>
              <a:defRPr sz="1067"/>
            </a:lvl8pPr>
            <a:lvl9pPr marL="4334988" indent="0">
              <a:buNone/>
              <a:defRPr sz="1067"/>
            </a:lvl9pPr>
          </a:lstStyle>
          <a:p>
            <a:pPr lvl="0"/>
            <a:r>
              <a:rPr lang="en-US"/>
              <a:t>Click to edit Master text styles</a:t>
            </a:r>
          </a:p>
        </p:txBody>
      </p:sp>
      <p:sp>
        <p:nvSpPr>
          <p:cNvPr id="5" name="Date Placeholder 4"/>
          <p:cNvSpPr>
            <a:spLocks noGrp="1"/>
          </p:cNvSpPr>
          <p:nvPr>
            <p:ph type="dt" sz="half" idx="10"/>
          </p:nvPr>
        </p:nvSpPr>
        <p:spPr/>
        <p:txBody>
          <a:bodyPr/>
          <a:lstStyle/>
          <a:p>
            <a:fld id="{916C5737-1FD2-A549-8C7D-0E565AA8B7CE}" type="datetimeFigureOut">
              <a:rPr lang="en-US" smtClean="0"/>
              <a:pPr/>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68BD0C-3E9E-A744-8639-A5BA26253702}" type="slidenum">
              <a:rPr lang="en-US" smtClean="0"/>
              <a:pPr/>
              <a:t>‹#›</a:t>
            </a:fld>
            <a:endParaRPr lang="en-US"/>
          </a:p>
        </p:txBody>
      </p:sp>
    </p:spTree>
    <p:extLst>
      <p:ext uri="{BB962C8B-B14F-4D97-AF65-F5344CB8AC3E}">
        <p14:creationId xmlns:p14="http://schemas.microsoft.com/office/powerpoint/2010/main" val="435024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556"/>
            </a:lvl1pPr>
          </a:lstStyle>
          <a:p>
            <a:r>
              <a:rPr lang="en-US"/>
              <a:t>Click to edit Master title style</a:t>
            </a:r>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endParaRPr lang="en-US"/>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AC70D86C-0A2F-494A-956F-AD8466064821}" type="slidenum">
              <a:rPr lang="en-US" smtClean="0"/>
              <a:pPr/>
              <a:t>‹#›</a:t>
            </a:fld>
            <a:endParaRPr lang="en-US"/>
          </a:p>
        </p:txBody>
      </p:sp>
    </p:spTree>
    <p:extLst>
      <p:ext uri="{BB962C8B-B14F-4D97-AF65-F5344CB8AC3E}">
        <p14:creationId xmlns:p14="http://schemas.microsoft.com/office/powerpoint/2010/main" val="4798558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6C5737-1FD2-A549-8C7D-0E565AA8B7CE}"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68BD0C-3E9E-A744-8639-A5BA26253702}" type="slidenum">
              <a:rPr lang="en-US" smtClean="0"/>
              <a:pPr/>
              <a:t>‹#›</a:t>
            </a:fld>
            <a:endParaRPr lang="en-US"/>
          </a:p>
        </p:txBody>
      </p:sp>
    </p:spTree>
    <p:extLst>
      <p:ext uri="{BB962C8B-B14F-4D97-AF65-F5344CB8AC3E}">
        <p14:creationId xmlns:p14="http://schemas.microsoft.com/office/powerpoint/2010/main" val="9166199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1"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6C5737-1FD2-A549-8C7D-0E565AA8B7CE}"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68BD0C-3E9E-A744-8639-A5BA26253702}" type="slidenum">
              <a:rPr lang="en-US" smtClean="0"/>
              <a:pPr/>
              <a:t>‹#›</a:t>
            </a:fld>
            <a:endParaRPr lang="en-US"/>
          </a:p>
        </p:txBody>
      </p:sp>
    </p:spTree>
    <p:extLst>
      <p:ext uri="{BB962C8B-B14F-4D97-AF65-F5344CB8AC3E}">
        <p14:creationId xmlns:p14="http://schemas.microsoft.com/office/powerpoint/2010/main" val="6958986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Title Slide - Blu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79241D0-1FBC-4907-977C-2CFF4BEAFCD4}"/>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1"/>
            <a:ext cx="12191998" cy="5459897"/>
          </a:xfrm>
          <a:prstGeom prst="rect">
            <a:avLst/>
          </a:prstGeom>
        </p:spPr>
      </p:pic>
      <p:sp>
        <p:nvSpPr>
          <p:cNvPr id="15" name="Rectangle 14">
            <a:extLst>
              <a:ext uri="{FF2B5EF4-FFF2-40B4-BE49-F238E27FC236}">
                <a16:creationId xmlns:a16="http://schemas.microsoft.com/office/drawing/2014/main" id="{6D2059D3-0A72-4557-B645-7EE4A146AB21}"/>
              </a:ext>
            </a:extLst>
          </p:cNvPr>
          <p:cNvSpPr/>
          <p:nvPr/>
        </p:nvSpPr>
        <p:spPr>
          <a:xfrm>
            <a:off x="1" y="0"/>
            <a:ext cx="12191999" cy="5603128"/>
          </a:xfrm>
          <a:prstGeom prst="rect">
            <a:avLst/>
          </a:prstGeom>
          <a:solidFill>
            <a:schemeClr val="accent3">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a:extLst>
              <a:ext uri="{FF2B5EF4-FFF2-40B4-BE49-F238E27FC236}">
                <a16:creationId xmlns:a16="http://schemas.microsoft.com/office/drawing/2014/main" id="{1352401B-C93F-4060-9522-E7F384FB6A9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23703" y="5695203"/>
            <a:ext cx="3593375" cy="1058049"/>
          </a:xfrm>
          <a:prstGeom prst="rect">
            <a:avLst/>
          </a:prstGeom>
        </p:spPr>
      </p:pic>
      <p:sp>
        <p:nvSpPr>
          <p:cNvPr id="2" name="Title 1">
            <a:extLst>
              <a:ext uri="{FF2B5EF4-FFF2-40B4-BE49-F238E27FC236}">
                <a16:creationId xmlns:a16="http://schemas.microsoft.com/office/drawing/2014/main" id="{D45218BC-4A83-4CC8-8A6B-0D3D62569F1A}"/>
              </a:ext>
            </a:extLst>
          </p:cNvPr>
          <p:cNvSpPr>
            <a:spLocks noGrp="1"/>
          </p:cNvSpPr>
          <p:nvPr>
            <p:ph type="ctrTitle"/>
          </p:nvPr>
        </p:nvSpPr>
        <p:spPr>
          <a:xfrm>
            <a:off x="477169" y="1160342"/>
            <a:ext cx="9144000" cy="1604238"/>
          </a:xfrm>
        </p:spPr>
        <p:txBody>
          <a:bodyPr anchor="b"/>
          <a:lstStyle>
            <a:lvl1pPr algn="l">
              <a:defRPr sz="4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B219AA75-54A8-46AA-9B20-0E97BF7CEDEB}"/>
              </a:ext>
            </a:extLst>
          </p:cNvPr>
          <p:cNvSpPr>
            <a:spLocks noGrp="1"/>
          </p:cNvSpPr>
          <p:nvPr>
            <p:ph type="subTitle" idx="1"/>
          </p:nvPr>
        </p:nvSpPr>
        <p:spPr>
          <a:xfrm>
            <a:off x="477169" y="2856655"/>
            <a:ext cx="9144000" cy="1655762"/>
          </a:xfrm>
        </p:spPr>
        <p:txBody>
          <a:bodyPr/>
          <a:lstStyle>
            <a:lvl1pPr marL="0" indent="0" algn="l">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Rectangle 20">
            <a:extLst>
              <a:ext uri="{FF2B5EF4-FFF2-40B4-BE49-F238E27FC236}">
                <a16:creationId xmlns:a16="http://schemas.microsoft.com/office/drawing/2014/main" id="{F7EA37A3-48D6-4A57-94EC-5DF2E598F733}"/>
              </a:ext>
            </a:extLst>
          </p:cNvPr>
          <p:cNvSpPr/>
          <p:nvPr/>
        </p:nvSpPr>
        <p:spPr>
          <a:xfrm>
            <a:off x="0" y="5459896"/>
            <a:ext cx="12192000" cy="14323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lide Number Placeholder 5">
            <a:extLst>
              <a:ext uri="{FF2B5EF4-FFF2-40B4-BE49-F238E27FC236}">
                <a16:creationId xmlns:a16="http://schemas.microsoft.com/office/drawing/2014/main" id="{B3281079-5AA8-4DE2-91CD-5627232EE7DD}"/>
              </a:ext>
            </a:extLst>
          </p:cNvPr>
          <p:cNvSpPr txBox="1">
            <a:spLocks/>
          </p:cNvSpPr>
          <p:nvPr/>
        </p:nvSpPr>
        <p:spPr>
          <a:xfrm>
            <a:off x="477169" y="6375575"/>
            <a:ext cx="7029100" cy="33601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a:solidFill>
                  <a:schemeClr val="tx1"/>
                </a:solidFill>
              </a:rPr>
              <a:t>© PRESIDENT AND FELLOWS OF HARVARD COLLEGE</a:t>
            </a:r>
          </a:p>
        </p:txBody>
      </p:sp>
    </p:spTree>
    <p:extLst>
      <p:ext uri="{BB962C8B-B14F-4D97-AF65-F5344CB8AC3E}">
        <p14:creationId xmlns:p14="http://schemas.microsoft.com/office/powerpoint/2010/main" val="3642688013"/>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Title Slide - Green">
    <p:spTree>
      <p:nvGrpSpPr>
        <p:cNvPr id="1" name=""/>
        <p:cNvGrpSpPr/>
        <p:nvPr/>
      </p:nvGrpSpPr>
      <p:grpSpPr>
        <a:xfrm>
          <a:off x="0" y="0"/>
          <a:ext cx="0" cy="0"/>
          <a:chOff x="0" y="0"/>
          <a:chExt cx="0" cy="0"/>
        </a:xfrm>
      </p:grpSpPr>
      <p:pic>
        <p:nvPicPr>
          <p:cNvPr id="9" name="Content Placeholder 5">
            <a:extLst>
              <a:ext uri="{FF2B5EF4-FFF2-40B4-BE49-F238E27FC236}">
                <a16:creationId xmlns:a16="http://schemas.microsoft.com/office/drawing/2014/main" id="{6F231B57-2190-468C-B3D7-9D19210F118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12192000" cy="5523271"/>
          </a:xfrm>
          <a:prstGeom prst="rect">
            <a:avLst/>
          </a:prstGeom>
        </p:spPr>
      </p:pic>
      <p:sp>
        <p:nvSpPr>
          <p:cNvPr id="10" name="Rectangle 9">
            <a:extLst>
              <a:ext uri="{FF2B5EF4-FFF2-40B4-BE49-F238E27FC236}">
                <a16:creationId xmlns:a16="http://schemas.microsoft.com/office/drawing/2014/main" id="{9F7839F2-D2FF-4CB5-8958-E74E86E21BCC}"/>
              </a:ext>
            </a:extLst>
          </p:cNvPr>
          <p:cNvSpPr/>
          <p:nvPr/>
        </p:nvSpPr>
        <p:spPr>
          <a:xfrm>
            <a:off x="0" y="0"/>
            <a:ext cx="12192000" cy="5603128"/>
          </a:xfrm>
          <a:prstGeom prst="rect">
            <a:avLst/>
          </a:prstGeom>
          <a:solidFill>
            <a:schemeClr val="accent6">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3AF2E67-A034-4F46-81AE-3AC95ECA461F}"/>
              </a:ext>
            </a:extLst>
          </p:cNvPr>
          <p:cNvSpPr/>
          <p:nvPr/>
        </p:nvSpPr>
        <p:spPr>
          <a:xfrm>
            <a:off x="0" y="5459896"/>
            <a:ext cx="12192000" cy="143232"/>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a:extLst>
              <a:ext uri="{FF2B5EF4-FFF2-40B4-BE49-F238E27FC236}">
                <a16:creationId xmlns:a16="http://schemas.microsoft.com/office/drawing/2014/main" id="{1352401B-C93F-4060-9522-E7F384FB6A9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323703" y="5695203"/>
            <a:ext cx="3593375" cy="1058049"/>
          </a:xfrm>
          <a:prstGeom prst="rect">
            <a:avLst/>
          </a:prstGeom>
        </p:spPr>
      </p:pic>
      <p:sp>
        <p:nvSpPr>
          <p:cNvPr id="2" name="Title 1">
            <a:extLst>
              <a:ext uri="{FF2B5EF4-FFF2-40B4-BE49-F238E27FC236}">
                <a16:creationId xmlns:a16="http://schemas.microsoft.com/office/drawing/2014/main" id="{D45218BC-4A83-4CC8-8A6B-0D3D62569F1A}"/>
              </a:ext>
            </a:extLst>
          </p:cNvPr>
          <p:cNvSpPr>
            <a:spLocks noGrp="1"/>
          </p:cNvSpPr>
          <p:nvPr>
            <p:ph type="ctrTitle"/>
          </p:nvPr>
        </p:nvSpPr>
        <p:spPr>
          <a:xfrm>
            <a:off x="477169" y="1160342"/>
            <a:ext cx="9144000" cy="1604238"/>
          </a:xfrm>
        </p:spPr>
        <p:txBody>
          <a:bodyPr anchor="b"/>
          <a:lstStyle>
            <a:lvl1pPr algn="l">
              <a:defRPr sz="4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B219AA75-54A8-46AA-9B20-0E97BF7CEDEB}"/>
              </a:ext>
            </a:extLst>
          </p:cNvPr>
          <p:cNvSpPr>
            <a:spLocks noGrp="1"/>
          </p:cNvSpPr>
          <p:nvPr>
            <p:ph type="subTitle" idx="1"/>
          </p:nvPr>
        </p:nvSpPr>
        <p:spPr>
          <a:xfrm>
            <a:off x="477169" y="2856655"/>
            <a:ext cx="9144000" cy="1655762"/>
          </a:xfrm>
        </p:spPr>
        <p:txBody>
          <a:bodyPr/>
          <a:lstStyle>
            <a:lvl1pPr marL="0" indent="0" algn="l">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Slide Number Placeholder 5">
            <a:extLst>
              <a:ext uri="{FF2B5EF4-FFF2-40B4-BE49-F238E27FC236}">
                <a16:creationId xmlns:a16="http://schemas.microsoft.com/office/drawing/2014/main" id="{B3281079-5AA8-4DE2-91CD-5627232EE7DD}"/>
              </a:ext>
            </a:extLst>
          </p:cNvPr>
          <p:cNvSpPr txBox="1">
            <a:spLocks/>
          </p:cNvSpPr>
          <p:nvPr/>
        </p:nvSpPr>
        <p:spPr>
          <a:xfrm>
            <a:off x="477169" y="6375575"/>
            <a:ext cx="7029100" cy="33601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a:solidFill>
                  <a:schemeClr val="tx1"/>
                </a:solidFill>
              </a:rPr>
              <a:t>© PRESIDENT AND FELLOWS OF HARVARD COLLEGE</a:t>
            </a:r>
          </a:p>
        </p:txBody>
      </p:sp>
    </p:spTree>
    <p:extLst>
      <p:ext uri="{BB962C8B-B14F-4D97-AF65-F5344CB8AC3E}">
        <p14:creationId xmlns:p14="http://schemas.microsoft.com/office/powerpoint/2010/main" val="2201131249"/>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CADE3-420D-4FAF-A0A3-EB8463A1C4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B971784-B986-4B4E-B371-3E3946987CC9}"/>
              </a:ext>
            </a:extLst>
          </p:cNvPr>
          <p:cNvSpPr>
            <a:spLocks noGrp="1"/>
          </p:cNvSpPr>
          <p:nvPr>
            <p:ph idx="1"/>
          </p:nvPr>
        </p:nvSpPr>
        <p:spPr>
          <a:xfrm>
            <a:off x="267855" y="1573968"/>
            <a:ext cx="11566879" cy="420294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5">
            <a:extLst>
              <a:ext uri="{FF2B5EF4-FFF2-40B4-BE49-F238E27FC236}">
                <a16:creationId xmlns:a16="http://schemas.microsoft.com/office/drawing/2014/main" id="{D2E7B1BD-7227-4A76-B396-305DC19FBCE0}"/>
              </a:ext>
            </a:extLst>
          </p:cNvPr>
          <p:cNvSpPr>
            <a:spLocks noGrp="1"/>
          </p:cNvSpPr>
          <p:nvPr>
            <p:ph type="body" sz="quarter" idx="10"/>
          </p:nvPr>
        </p:nvSpPr>
        <p:spPr>
          <a:xfrm>
            <a:off x="267855" y="5927834"/>
            <a:ext cx="10742349" cy="533511"/>
          </a:xfrm>
        </p:spPr>
        <p:txBody>
          <a:bodyPr anchor="b"/>
          <a:lstStyle>
            <a:lvl1pPr marL="0" indent="0">
              <a:spcAft>
                <a:spcPts val="0"/>
              </a:spcAft>
              <a:buNone/>
              <a:defRPr sz="1100">
                <a:solidFill>
                  <a:schemeClr val="tx1">
                    <a:lumMod val="50000"/>
                  </a:schemeClr>
                </a:solidFill>
              </a:defRPr>
            </a:lvl1pPr>
            <a:lvl2pPr marL="457200" indent="0">
              <a:buNone/>
              <a:defRPr/>
            </a:lvl2pPr>
          </a:lstStyle>
          <a:p>
            <a:pPr lvl="0"/>
            <a:r>
              <a:rPr lang="en-US"/>
              <a:t>Edit Master text styles</a:t>
            </a:r>
          </a:p>
        </p:txBody>
      </p:sp>
    </p:spTree>
    <p:extLst>
      <p:ext uri="{BB962C8B-B14F-4D97-AF65-F5344CB8AC3E}">
        <p14:creationId xmlns:p14="http://schemas.microsoft.com/office/powerpoint/2010/main" val="3819293097"/>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Sub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CADE3-420D-4FAF-A0A3-EB8463A1C44C}"/>
              </a:ext>
            </a:extLst>
          </p:cNvPr>
          <p:cNvSpPr>
            <a:spLocks noGrp="1"/>
          </p:cNvSpPr>
          <p:nvPr>
            <p:ph type="title"/>
          </p:nvPr>
        </p:nvSpPr>
        <p:spPr>
          <a:xfrm>
            <a:off x="267855" y="389130"/>
            <a:ext cx="11566879" cy="684186"/>
          </a:xfrm>
        </p:spPr>
        <p:txBody>
          <a:bodyPr anchor="b"/>
          <a:lstStyle/>
          <a:p>
            <a:r>
              <a:rPr lang="en-US"/>
              <a:t>Click to edit Master title style</a:t>
            </a:r>
          </a:p>
        </p:txBody>
      </p:sp>
      <p:sp>
        <p:nvSpPr>
          <p:cNvPr id="3" name="Content Placeholder 2">
            <a:extLst>
              <a:ext uri="{FF2B5EF4-FFF2-40B4-BE49-F238E27FC236}">
                <a16:creationId xmlns:a16="http://schemas.microsoft.com/office/drawing/2014/main" id="{EB971784-B986-4B4E-B371-3E3946987CC9}"/>
              </a:ext>
            </a:extLst>
          </p:cNvPr>
          <p:cNvSpPr>
            <a:spLocks noGrp="1"/>
          </p:cNvSpPr>
          <p:nvPr>
            <p:ph idx="1"/>
          </p:nvPr>
        </p:nvSpPr>
        <p:spPr>
          <a:xfrm>
            <a:off x="267855" y="1813810"/>
            <a:ext cx="11566879" cy="39631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9FA4814D-52BE-418C-9DA8-963592A0674B}"/>
              </a:ext>
            </a:extLst>
          </p:cNvPr>
          <p:cNvSpPr>
            <a:spLocks noGrp="1"/>
          </p:cNvSpPr>
          <p:nvPr>
            <p:ph type="body" sz="quarter" idx="10" hasCustomPrompt="1"/>
          </p:nvPr>
        </p:nvSpPr>
        <p:spPr>
          <a:xfrm>
            <a:off x="267856" y="1110844"/>
            <a:ext cx="11566878" cy="388938"/>
          </a:xfrm>
        </p:spPr>
        <p:txBody>
          <a:bodyPr/>
          <a:lstStyle>
            <a:lvl1pPr marL="0" indent="0">
              <a:buNone/>
              <a:defRPr sz="2000" cap="all" baseline="0">
                <a:solidFill>
                  <a:schemeClr val="tx1">
                    <a:lumMod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sp>
        <p:nvSpPr>
          <p:cNvPr id="5" name="Text Placeholder 5">
            <a:extLst>
              <a:ext uri="{FF2B5EF4-FFF2-40B4-BE49-F238E27FC236}">
                <a16:creationId xmlns:a16="http://schemas.microsoft.com/office/drawing/2014/main" id="{E8658FD3-F94D-4EEB-AB2D-58BAAFEA5713}"/>
              </a:ext>
            </a:extLst>
          </p:cNvPr>
          <p:cNvSpPr>
            <a:spLocks noGrp="1"/>
          </p:cNvSpPr>
          <p:nvPr>
            <p:ph type="body" sz="quarter" idx="11"/>
          </p:nvPr>
        </p:nvSpPr>
        <p:spPr>
          <a:xfrm>
            <a:off x="267855" y="5927834"/>
            <a:ext cx="10742349" cy="533511"/>
          </a:xfrm>
        </p:spPr>
        <p:txBody>
          <a:bodyPr anchor="b"/>
          <a:lstStyle>
            <a:lvl1pPr marL="0" indent="0">
              <a:spcAft>
                <a:spcPts val="0"/>
              </a:spcAft>
              <a:buNone/>
              <a:defRPr sz="1100">
                <a:solidFill>
                  <a:schemeClr val="tx1">
                    <a:lumMod val="50000"/>
                  </a:schemeClr>
                </a:solidFill>
              </a:defRPr>
            </a:lvl1pPr>
            <a:lvl2pPr marL="457200" indent="0">
              <a:buNone/>
              <a:defRPr/>
            </a:lvl2pPr>
          </a:lstStyle>
          <a:p>
            <a:pPr lvl="0"/>
            <a:r>
              <a:rPr lang="en-US"/>
              <a:t>Edit Master text styles</a:t>
            </a:r>
          </a:p>
        </p:txBody>
      </p:sp>
    </p:spTree>
    <p:extLst>
      <p:ext uri="{BB962C8B-B14F-4D97-AF65-F5344CB8AC3E}">
        <p14:creationId xmlns:p14="http://schemas.microsoft.com/office/powerpoint/2010/main" val="3094558524"/>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Subtitle, 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CADE3-420D-4FAF-A0A3-EB8463A1C44C}"/>
              </a:ext>
            </a:extLst>
          </p:cNvPr>
          <p:cNvSpPr>
            <a:spLocks noGrp="1"/>
          </p:cNvSpPr>
          <p:nvPr>
            <p:ph type="title"/>
          </p:nvPr>
        </p:nvSpPr>
        <p:spPr>
          <a:xfrm>
            <a:off x="267855" y="389130"/>
            <a:ext cx="11566879" cy="684186"/>
          </a:xfrm>
        </p:spPr>
        <p:txBody>
          <a:bodyPr anchor="b"/>
          <a:lstStyle/>
          <a:p>
            <a:r>
              <a:rPr lang="en-US"/>
              <a:t>Click to edit Master title style</a:t>
            </a:r>
          </a:p>
        </p:txBody>
      </p:sp>
      <p:sp>
        <p:nvSpPr>
          <p:cNvPr id="3" name="Content Placeholder 2">
            <a:extLst>
              <a:ext uri="{FF2B5EF4-FFF2-40B4-BE49-F238E27FC236}">
                <a16:creationId xmlns:a16="http://schemas.microsoft.com/office/drawing/2014/main" id="{EB971784-B986-4B4E-B371-3E3946987CC9}"/>
              </a:ext>
            </a:extLst>
          </p:cNvPr>
          <p:cNvSpPr>
            <a:spLocks noGrp="1"/>
          </p:cNvSpPr>
          <p:nvPr>
            <p:ph idx="1"/>
          </p:nvPr>
        </p:nvSpPr>
        <p:spPr>
          <a:xfrm>
            <a:off x="267856" y="1813810"/>
            <a:ext cx="5583110" cy="39631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9FA4814D-52BE-418C-9DA8-963592A0674B}"/>
              </a:ext>
            </a:extLst>
          </p:cNvPr>
          <p:cNvSpPr>
            <a:spLocks noGrp="1"/>
          </p:cNvSpPr>
          <p:nvPr>
            <p:ph type="body" sz="quarter" idx="10" hasCustomPrompt="1"/>
          </p:nvPr>
        </p:nvSpPr>
        <p:spPr>
          <a:xfrm>
            <a:off x="267856" y="1110844"/>
            <a:ext cx="11566878" cy="388938"/>
          </a:xfrm>
        </p:spPr>
        <p:txBody>
          <a:bodyPr/>
          <a:lstStyle>
            <a:lvl1pPr marL="0" indent="0">
              <a:buNone/>
              <a:defRPr sz="2000" cap="all" baseline="0">
                <a:solidFill>
                  <a:schemeClr val="tx1">
                    <a:lumMod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sp>
        <p:nvSpPr>
          <p:cNvPr id="5" name="Content Placeholder 2">
            <a:extLst>
              <a:ext uri="{FF2B5EF4-FFF2-40B4-BE49-F238E27FC236}">
                <a16:creationId xmlns:a16="http://schemas.microsoft.com/office/drawing/2014/main" id="{5B7EA90F-B53C-43B5-B4EE-A433E40C0216}"/>
              </a:ext>
            </a:extLst>
          </p:cNvPr>
          <p:cNvSpPr>
            <a:spLocks noGrp="1"/>
          </p:cNvSpPr>
          <p:nvPr>
            <p:ph idx="11"/>
          </p:nvPr>
        </p:nvSpPr>
        <p:spPr>
          <a:xfrm>
            <a:off x="6247551" y="1813810"/>
            <a:ext cx="5583110" cy="39631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5">
            <a:extLst>
              <a:ext uri="{FF2B5EF4-FFF2-40B4-BE49-F238E27FC236}">
                <a16:creationId xmlns:a16="http://schemas.microsoft.com/office/drawing/2014/main" id="{8FBDCDF1-802D-4ACB-AF27-E63646F3383F}"/>
              </a:ext>
            </a:extLst>
          </p:cNvPr>
          <p:cNvSpPr>
            <a:spLocks noGrp="1"/>
          </p:cNvSpPr>
          <p:nvPr>
            <p:ph type="body" sz="quarter" idx="12"/>
          </p:nvPr>
        </p:nvSpPr>
        <p:spPr>
          <a:xfrm>
            <a:off x="267855" y="5927834"/>
            <a:ext cx="10742349" cy="533511"/>
          </a:xfrm>
        </p:spPr>
        <p:txBody>
          <a:bodyPr anchor="b"/>
          <a:lstStyle>
            <a:lvl1pPr marL="0" indent="0">
              <a:spcAft>
                <a:spcPts val="0"/>
              </a:spcAft>
              <a:buNone/>
              <a:defRPr sz="1100">
                <a:solidFill>
                  <a:schemeClr val="tx1">
                    <a:lumMod val="50000"/>
                  </a:schemeClr>
                </a:solidFill>
              </a:defRPr>
            </a:lvl1pPr>
            <a:lvl2pPr marL="457200" indent="0">
              <a:buNone/>
              <a:defRPr/>
            </a:lvl2pPr>
          </a:lstStyle>
          <a:p>
            <a:pPr lvl="0"/>
            <a:r>
              <a:rPr lang="en-US"/>
              <a:t>Edit Master text styles</a:t>
            </a:r>
          </a:p>
        </p:txBody>
      </p:sp>
    </p:spTree>
    <p:extLst>
      <p:ext uri="{BB962C8B-B14F-4D97-AF65-F5344CB8AC3E}">
        <p14:creationId xmlns:p14="http://schemas.microsoft.com/office/powerpoint/2010/main" val="3873030743"/>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Subtitle, Chart lef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CA05D6D-17D1-4016-A7B9-1EC37B465FDC}"/>
              </a:ext>
            </a:extLst>
          </p:cNvPr>
          <p:cNvSpPr/>
          <p:nvPr/>
        </p:nvSpPr>
        <p:spPr>
          <a:xfrm>
            <a:off x="6186790" y="1820115"/>
            <a:ext cx="5643871" cy="41077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27CADE3-420D-4FAF-A0A3-EB8463A1C44C}"/>
              </a:ext>
            </a:extLst>
          </p:cNvPr>
          <p:cNvSpPr>
            <a:spLocks noGrp="1"/>
          </p:cNvSpPr>
          <p:nvPr>
            <p:ph type="title"/>
          </p:nvPr>
        </p:nvSpPr>
        <p:spPr>
          <a:xfrm>
            <a:off x="267855" y="389130"/>
            <a:ext cx="11566879" cy="684186"/>
          </a:xfrm>
        </p:spPr>
        <p:txBody>
          <a:bodyPr anchor="b"/>
          <a:lstStyle/>
          <a:p>
            <a:r>
              <a:rPr lang="en-US"/>
              <a:t>Click to edit Master title style</a:t>
            </a:r>
          </a:p>
        </p:txBody>
      </p:sp>
      <p:sp>
        <p:nvSpPr>
          <p:cNvPr id="8" name="Text Placeholder 7">
            <a:extLst>
              <a:ext uri="{FF2B5EF4-FFF2-40B4-BE49-F238E27FC236}">
                <a16:creationId xmlns:a16="http://schemas.microsoft.com/office/drawing/2014/main" id="{9FA4814D-52BE-418C-9DA8-963592A0674B}"/>
              </a:ext>
            </a:extLst>
          </p:cNvPr>
          <p:cNvSpPr>
            <a:spLocks noGrp="1"/>
          </p:cNvSpPr>
          <p:nvPr>
            <p:ph type="body" sz="quarter" idx="10" hasCustomPrompt="1"/>
          </p:nvPr>
        </p:nvSpPr>
        <p:spPr>
          <a:xfrm>
            <a:off x="267856" y="1110844"/>
            <a:ext cx="11566878" cy="388938"/>
          </a:xfrm>
        </p:spPr>
        <p:txBody>
          <a:bodyPr/>
          <a:lstStyle>
            <a:lvl1pPr marL="0" indent="0">
              <a:buNone/>
              <a:defRPr sz="2000" cap="all" baseline="0">
                <a:solidFill>
                  <a:schemeClr val="tx1">
                    <a:lumMod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sp>
        <p:nvSpPr>
          <p:cNvPr id="5" name="Content Placeholder 2">
            <a:extLst>
              <a:ext uri="{FF2B5EF4-FFF2-40B4-BE49-F238E27FC236}">
                <a16:creationId xmlns:a16="http://schemas.microsoft.com/office/drawing/2014/main" id="{5B7EA90F-B53C-43B5-B4EE-A433E40C0216}"/>
              </a:ext>
            </a:extLst>
          </p:cNvPr>
          <p:cNvSpPr>
            <a:spLocks noGrp="1"/>
          </p:cNvSpPr>
          <p:nvPr>
            <p:ph idx="11"/>
          </p:nvPr>
        </p:nvSpPr>
        <p:spPr>
          <a:xfrm>
            <a:off x="6367367" y="1964799"/>
            <a:ext cx="5273892" cy="38183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hart Placeholder 6">
            <a:extLst>
              <a:ext uri="{FF2B5EF4-FFF2-40B4-BE49-F238E27FC236}">
                <a16:creationId xmlns:a16="http://schemas.microsoft.com/office/drawing/2014/main" id="{8A556502-FC5E-49E4-97FA-FF65BDC55EAB}"/>
              </a:ext>
            </a:extLst>
          </p:cNvPr>
          <p:cNvSpPr>
            <a:spLocks noGrp="1"/>
          </p:cNvSpPr>
          <p:nvPr>
            <p:ph type="chart" sz="quarter" idx="12"/>
          </p:nvPr>
        </p:nvSpPr>
        <p:spPr>
          <a:xfrm>
            <a:off x="267856" y="1814513"/>
            <a:ext cx="5583159" cy="3983988"/>
          </a:xfrm>
        </p:spPr>
        <p:txBody>
          <a:bodyPr/>
          <a:lstStyle>
            <a:lvl1pPr marL="0" indent="0" algn="ctr">
              <a:buNone/>
              <a:defRPr>
                <a:solidFill>
                  <a:schemeClr val="tx1">
                    <a:lumMod val="50000"/>
                  </a:schemeClr>
                </a:solidFill>
              </a:defRPr>
            </a:lvl1pPr>
          </a:lstStyle>
          <a:p>
            <a:r>
              <a:rPr lang="en-US"/>
              <a:t>Click icon to add chart</a:t>
            </a:r>
          </a:p>
        </p:txBody>
      </p:sp>
      <p:sp>
        <p:nvSpPr>
          <p:cNvPr id="9" name="Text Placeholder 5">
            <a:extLst>
              <a:ext uri="{FF2B5EF4-FFF2-40B4-BE49-F238E27FC236}">
                <a16:creationId xmlns:a16="http://schemas.microsoft.com/office/drawing/2014/main" id="{70DB3882-03E3-49AF-8DE2-20C2B1C2EDE3}"/>
              </a:ext>
            </a:extLst>
          </p:cNvPr>
          <p:cNvSpPr>
            <a:spLocks noGrp="1"/>
          </p:cNvSpPr>
          <p:nvPr>
            <p:ph type="body" sz="quarter" idx="13"/>
          </p:nvPr>
        </p:nvSpPr>
        <p:spPr>
          <a:xfrm>
            <a:off x="267855" y="5927834"/>
            <a:ext cx="10742349" cy="533511"/>
          </a:xfrm>
        </p:spPr>
        <p:txBody>
          <a:bodyPr anchor="b"/>
          <a:lstStyle>
            <a:lvl1pPr marL="0" indent="0">
              <a:spcAft>
                <a:spcPts val="0"/>
              </a:spcAft>
              <a:buNone/>
              <a:defRPr sz="1100">
                <a:solidFill>
                  <a:schemeClr val="tx1">
                    <a:lumMod val="50000"/>
                  </a:schemeClr>
                </a:solidFill>
              </a:defRPr>
            </a:lvl1pPr>
            <a:lvl2pPr marL="457200" indent="0">
              <a:buNone/>
              <a:defRPr/>
            </a:lvl2pPr>
          </a:lstStyle>
          <a:p>
            <a:pPr lvl="0"/>
            <a:r>
              <a:rPr lang="en-US"/>
              <a:t>Edit Master text styles</a:t>
            </a:r>
          </a:p>
        </p:txBody>
      </p:sp>
    </p:spTree>
    <p:extLst>
      <p:ext uri="{BB962C8B-B14F-4D97-AF65-F5344CB8AC3E}">
        <p14:creationId xmlns:p14="http://schemas.microsoft.com/office/powerpoint/2010/main" val="2275128567"/>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Subtitle, Chart righ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CA05D6D-17D1-4016-A7B9-1EC37B465FDC}"/>
              </a:ext>
            </a:extLst>
          </p:cNvPr>
          <p:cNvSpPr/>
          <p:nvPr/>
        </p:nvSpPr>
        <p:spPr>
          <a:xfrm>
            <a:off x="267856" y="1820115"/>
            <a:ext cx="5643871" cy="41077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27CADE3-420D-4FAF-A0A3-EB8463A1C44C}"/>
              </a:ext>
            </a:extLst>
          </p:cNvPr>
          <p:cNvSpPr>
            <a:spLocks noGrp="1"/>
          </p:cNvSpPr>
          <p:nvPr>
            <p:ph type="title"/>
          </p:nvPr>
        </p:nvSpPr>
        <p:spPr>
          <a:xfrm>
            <a:off x="267855" y="389130"/>
            <a:ext cx="11566879" cy="684186"/>
          </a:xfrm>
        </p:spPr>
        <p:txBody>
          <a:bodyPr anchor="b"/>
          <a:lstStyle/>
          <a:p>
            <a:r>
              <a:rPr lang="en-US"/>
              <a:t>Click to edit Master title style</a:t>
            </a:r>
          </a:p>
        </p:txBody>
      </p:sp>
      <p:sp>
        <p:nvSpPr>
          <p:cNvPr id="8" name="Text Placeholder 7">
            <a:extLst>
              <a:ext uri="{FF2B5EF4-FFF2-40B4-BE49-F238E27FC236}">
                <a16:creationId xmlns:a16="http://schemas.microsoft.com/office/drawing/2014/main" id="{9FA4814D-52BE-418C-9DA8-963592A0674B}"/>
              </a:ext>
            </a:extLst>
          </p:cNvPr>
          <p:cNvSpPr>
            <a:spLocks noGrp="1"/>
          </p:cNvSpPr>
          <p:nvPr>
            <p:ph type="body" sz="quarter" idx="10" hasCustomPrompt="1"/>
          </p:nvPr>
        </p:nvSpPr>
        <p:spPr>
          <a:xfrm>
            <a:off x="267856" y="1110844"/>
            <a:ext cx="11566878" cy="388938"/>
          </a:xfrm>
        </p:spPr>
        <p:txBody>
          <a:bodyPr/>
          <a:lstStyle>
            <a:lvl1pPr marL="0" indent="0">
              <a:buNone/>
              <a:defRPr sz="2000" cap="all" baseline="0">
                <a:solidFill>
                  <a:schemeClr val="tx1">
                    <a:lumMod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sp>
        <p:nvSpPr>
          <p:cNvPr id="5" name="Content Placeholder 2">
            <a:extLst>
              <a:ext uri="{FF2B5EF4-FFF2-40B4-BE49-F238E27FC236}">
                <a16:creationId xmlns:a16="http://schemas.microsoft.com/office/drawing/2014/main" id="{5B7EA90F-B53C-43B5-B4EE-A433E40C0216}"/>
              </a:ext>
            </a:extLst>
          </p:cNvPr>
          <p:cNvSpPr>
            <a:spLocks noGrp="1"/>
          </p:cNvSpPr>
          <p:nvPr>
            <p:ph idx="11"/>
          </p:nvPr>
        </p:nvSpPr>
        <p:spPr>
          <a:xfrm>
            <a:off x="448433" y="1979287"/>
            <a:ext cx="5273892" cy="3809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hart Placeholder 6">
            <a:extLst>
              <a:ext uri="{FF2B5EF4-FFF2-40B4-BE49-F238E27FC236}">
                <a16:creationId xmlns:a16="http://schemas.microsoft.com/office/drawing/2014/main" id="{794A7E42-39BE-4B25-9A5E-29B8CF58445A}"/>
              </a:ext>
            </a:extLst>
          </p:cNvPr>
          <p:cNvSpPr>
            <a:spLocks noGrp="1"/>
          </p:cNvSpPr>
          <p:nvPr>
            <p:ph type="chart" sz="quarter" idx="12"/>
          </p:nvPr>
        </p:nvSpPr>
        <p:spPr>
          <a:xfrm>
            <a:off x="6251575" y="1814514"/>
            <a:ext cx="5583159" cy="3974112"/>
          </a:xfrm>
        </p:spPr>
        <p:txBody>
          <a:bodyPr/>
          <a:lstStyle>
            <a:lvl1pPr marL="0" indent="0" algn="ctr">
              <a:buNone/>
              <a:defRPr/>
            </a:lvl1pPr>
          </a:lstStyle>
          <a:p>
            <a:r>
              <a:rPr lang="en-US"/>
              <a:t>Click icon to add chart</a:t>
            </a:r>
          </a:p>
        </p:txBody>
      </p:sp>
      <p:sp>
        <p:nvSpPr>
          <p:cNvPr id="9" name="Text Placeholder 5">
            <a:extLst>
              <a:ext uri="{FF2B5EF4-FFF2-40B4-BE49-F238E27FC236}">
                <a16:creationId xmlns:a16="http://schemas.microsoft.com/office/drawing/2014/main" id="{53590D43-2187-49C4-B874-BDAE99171C49}"/>
              </a:ext>
            </a:extLst>
          </p:cNvPr>
          <p:cNvSpPr>
            <a:spLocks noGrp="1"/>
          </p:cNvSpPr>
          <p:nvPr>
            <p:ph type="body" sz="quarter" idx="13"/>
          </p:nvPr>
        </p:nvSpPr>
        <p:spPr>
          <a:xfrm>
            <a:off x="267855" y="5927834"/>
            <a:ext cx="10742349" cy="533511"/>
          </a:xfrm>
        </p:spPr>
        <p:txBody>
          <a:bodyPr anchor="b"/>
          <a:lstStyle>
            <a:lvl1pPr marL="0" indent="0">
              <a:spcAft>
                <a:spcPts val="0"/>
              </a:spcAft>
              <a:buNone/>
              <a:defRPr sz="1100">
                <a:solidFill>
                  <a:schemeClr val="tx1">
                    <a:lumMod val="50000"/>
                  </a:schemeClr>
                </a:solidFill>
              </a:defRPr>
            </a:lvl1pPr>
            <a:lvl2pPr marL="457200" indent="0">
              <a:buNone/>
              <a:defRPr/>
            </a:lvl2pPr>
          </a:lstStyle>
          <a:p>
            <a:pPr lvl="0"/>
            <a:r>
              <a:rPr lang="en-US"/>
              <a:t>Edit Master text styles</a:t>
            </a:r>
          </a:p>
        </p:txBody>
      </p:sp>
    </p:spTree>
    <p:extLst>
      <p:ext uri="{BB962C8B-B14F-4D97-AF65-F5344CB8AC3E}">
        <p14:creationId xmlns:p14="http://schemas.microsoft.com/office/powerpoint/2010/main" val="631527578"/>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le, Subtitle, Photo lef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04D03D30-5028-4EBD-AD71-A38E5D97611F}"/>
              </a:ext>
            </a:extLst>
          </p:cNvPr>
          <p:cNvSpPr>
            <a:spLocks noGrp="1"/>
          </p:cNvSpPr>
          <p:nvPr>
            <p:ph type="pic" sz="quarter" idx="12"/>
          </p:nvPr>
        </p:nvSpPr>
        <p:spPr>
          <a:xfrm>
            <a:off x="268288" y="1814513"/>
            <a:ext cx="5583237" cy="3962464"/>
          </a:xfrm>
        </p:spPr>
        <p:txBody>
          <a:bodyPr/>
          <a:lstStyle>
            <a:lvl1pPr marL="0" indent="0" algn="ctr">
              <a:buNone/>
              <a:defRPr/>
            </a:lvl1pPr>
          </a:lstStyle>
          <a:p>
            <a:r>
              <a:rPr lang="en-US"/>
              <a:t>Click icon to add picture</a:t>
            </a:r>
          </a:p>
        </p:txBody>
      </p:sp>
      <p:sp>
        <p:nvSpPr>
          <p:cNvPr id="2" name="Title 1">
            <a:extLst>
              <a:ext uri="{FF2B5EF4-FFF2-40B4-BE49-F238E27FC236}">
                <a16:creationId xmlns:a16="http://schemas.microsoft.com/office/drawing/2014/main" id="{F27CADE3-420D-4FAF-A0A3-EB8463A1C44C}"/>
              </a:ext>
            </a:extLst>
          </p:cNvPr>
          <p:cNvSpPr>
            <a:spLocks noGrp="1"/>
          </p:cNvSpPr>
          <p:nvPr>
            <p:ph type="title"/>
          </p:nvPr>
        </p:nvSpPr>
        <p:spPr>
          <a:xfrm>
            <a:off x="267855" y="389130"/>
            <a:ext cx="11566879" cy="684186"/>
          </a:xfrm>
        </p:spPr>
        <p:txBody>
          <a:bodyPr anchor="b"/>
          <a:lstStyle/>
          <a:p>
            <a:r>
              <a:rPr lang="en-US"/>
              <a:t>Click to edit Master title style</a:t>
            </a:r>
          </a:p>
        </p:txBody>
      </p:sp>
      <p:sp>
        <p:nvSpPr>
          <p:cNvPr id="8" name="Text Placeholder 7">
            <a:extLst>
              <a:ext uri="{FF2B5EF4-FFF2-40B4-BE49-F238E27FC236}">
                <a16:creationId xmlns:a16="http://schemas.microsoft.com/office/drawing/2014/main" id="{9FA4814D-52BE-418C-9DA8-963592A0674B}"/>
              </a:ext>
            </a:extLst>
          </p:cNvPr>
          <p:cNvSpPr>
            <a:spLocks noGrp="1"/>
          </p:cNvSpPr>
          <p:nvPr>
            <p:ph type="body" sz="quarter" idx="10" hasCustomPrompt="1"/>
          </p:nvPr>
        </p:nvSpPr>
        <p:spPr>
          <a:xfrm>
            <a:off x="267856" y="1110844"/>
            <a:ext cx="11566878" cy="388938"/>
          </a:xfrm>
        </p:spPr>
        <p:txBody>
          <a:bodyPr/>
          <a:lstStyle>
            <a:lvl1pPr marL="0" indent="0">
              <a:buNone/>
              <a:defRPr sz="2000" cap="all" baseline="0">
                <a:solidFill>
                  <a:schemeClr val="tx1">
                    <a:lumMod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sp>
        <p:nvSpPr>
          <p:cNvPr id="5" name="Content Placeholder 2">
            <a:extLst>
              <a:ext uri="{FF2B5EF4-FFF2-40B4-BE49-F238E27FC236}">
                <a16:creationId xmlns:a16="http://schemas.microsoft.com/office/drawing/2014/main" id="{5B7EA90F-B53C-43B5-B4EE-A433E40C0216}"/>
              </a:ext>
            </a:extLst>
          </p:cNvPr>
          <p:cNvSpPr>
            <a:spLocks noGrp="1"/>
          </p:cNvSpPr>
          <p:nvPr>
            <p:ph idx="11"/>
          </p:nvPr>
        </p:nvSpPr>
        <p:spPr>
          <a:xfrm>
            <a:off x="6247551" y="1813810"/>
            <a:ext cx="5583110" cy="39631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5">
            <a:extLst>
              <a:ext uri="{FF2B5EF4-FFF2-40B4-BE49-F238E27FC236}">
                <a16:creationId xmlns:a16="http://schemas.microsoft.com/office/drawing/2014/main" id="{8DC4E004-BD0E-44D9-AA14-35B709D6E49D}"/>
              </a:ext>
            </a:extLst>
          </p:cNvPr>
          <p:cNvSpPr>
            <a:spLocks noGrp="1"/>
          </p:cNvSpPr>
          <p:nvPr>
            <p:ph type="body" sz="quarter" idx="13"/>
          </p:nvPr>
        </p:nvSpPr>
        <p:spPr>
          <a:xfrm>
            <a:off x="267855" y="5927834"/>
            <a:ext cx="10742349" cy="533511"/>
          </a:xfrm>
        </p:spPr>
        <p:txBody>
          <a:bodyPr anchor="b"/>
          <a:lstStyle>
            <a:lvl1pPr marL="0" indent="0">
              <a:spcAft>
                <a:spcPts val="0"/>
              </a:spcAft>
              <a:buNone/>
              <a:defRPr sz="1100">
                <a:solidFill>
                  <a:schemeClr val="tx1">
                    <a:lumMod val="50000"/>
                  </a:schemeClr>
                </a:solidFill>
              </a:defRPr>
            </a:lvl1pPr>
            <a:lvl2pPr marL="457200" indent="0">
              <a:buNone/>
              <a:defRPr/>
            </a:lvl2pPr>
          </a:lstStyle>
          <a:p>
            <a:pPr lvl="0"/>
            <a:r>
              <a:rPr lang="en-US"/>
              <a:t>Edit Master text styles</a:t>
            </a:r>
          </a:p>
        </p:txBody>
      </p:sp>
    </p:spTree>
    <p:extLst>
      <p:ext uri="{BB962C8B-B14F-4D97-AF65-F5344CB8AC3E}">
        <p14:creationId xmlns:p14="http://schemas.microsoft.com/office/powerpoint/2010/main" val="208207328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3" descr="DIVIDER_7448.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035040"/>
          </a:xfrm>
          <a:prstGeom prst="rect">
            <a:avLst/>
          </a:prstGeom>
        </p:spPr>
      </p:pic>
      <p:sp>
        <p:nvSpPr>
          <p:cNvPr id="2" name="Title 1"/>
          <p:cNvSpPr>
            <a:spLocks noGrp="1"/>
          </p:cNvSpPr>
          <p:nvPr>
            <p:ph type="title"/>
          </p:nvPr>
        </p:nvSpPr>
        <p:spPr>
          <a:xfrm>
            <a:off x="963084" y="3035684"/>
            <a:ext cx="10363200" cy="1662270"/>
          </a:xfrm>
        </p:spPr>
        <p:txBody>
          <a:bodyPr anchor="t">
            <a:normAutofit/>
          </a:bodyPr>
          <a:lstStyle>
            <a:lvl1pPr algn="l">
              <a:defRPr sz="3556" b="1" cap="all">
                <a:latin typeface="Arial"/>
                <a:cs typeface="Arial"/>
              </a:defRPr>
            </a:lvl1pPr>
          </a:lstStyle>
          <a:p>
            <a:r>
              <a:rPr lang="en-US"/>
              <a:t>Click to edit Master title style</a:t>
            </a:r>
          </a:p>
        </p:txBody>
      </p:sp>
      <p:sp>
        <p:nvSpPr>
          <p:cNvPr id="3" name="Text Placeholder 2"/>
          <p:cNvSpPr>
            <a:spLocks noGrp="1"/>
          </p:cNvSpPr>
          <p:nvPr>
            <p:ph type="body" idx="1"/>
          </p:nvPr>
        </p:nvSpPr>
        <p:spPr>
          <a:xfrm>
            <a:off x="963084" y="1535499"/>
            <a:ext cx="10363200" cy="1500187"/>
          </a:xfrm>
        </p:spPr>
        <p:txBody>
          <a:bodyPr anchor="b"/>
          <a:lstStyle>
            <a:lvl1pPr marL="0" indent="0">
              <a:buNone/>
              <a:defRPr sz="2370">
                <a:solidFill>
                  <a:schemeClr val="tx2"/>
                </a:solidFill>
              </a:defRPr>
            </a:lvl1pPr>
            <a:lvl2pPr marL="541873" indent="0">
              <a:buNone/>
              <a:defRPr sz="2133">
                <a:solidFill>
                  <a:schemeClr val="tx1">
                    <a:tint val="75000"/>
                  </a:schemeClr>
                </a:solidFill>
              </a:defRPr>
            </a:lvl2pPr>
            <a:lvl3pPr marL="1083747" indent="0">
              <a:buNone/>
              <a:defRPr sz="1896">
                <a:solidFill>
                  <a:schemeClr val="tx1">
                    <a:tint val="75000"/>
                  </a:schemeClr>
                </a:solidFill>
              </a:defRPr>
            </a:lvl3pPr>
            <a:lvl4pPr marL="1625620" indent="0">
              <a:buNone/>
              <a:defRPr sz="1659">
                <a:solidFill>
                  <a:schemeClr val="tx1">
                    <a:tint val="75000"/>
                  </a:schemeClr>
                </a:solidFill>
              </a:defRPr>
            </a:lvl4pPr>
            <a:lvl5pPr marL="2167494" indent="0">
              <a:buNone/>
              <a:defRPr sz="1659">
                <a:solidFill>
                  <a:schemeClr val="tx1">
                    <a:tint val="75000"/>
                  </a:schemeClr>
                </a:solidFill>
              </a:defRPr>
            </a:lvl5pPr>
            <a:lvl6pPr marL="2709367" indent="0">
              <a:buNone/>
              <a:defRPr sz="1659">
                <a:solidFill>
                  <a:schemeClr val="tx1">
                    <a:tint val="75000"/>
                  </a:schemeClr>
                </a:solidFill>
              </a:defRPr>
            </a:lvl6pPr>
            <a:lvl7pPr marL="3251241" indent="0">
              <a:buNone/>
              <a:defRPr sz="1659">
                <a:solidFill>
                  <a:schemeClr val="tx1">
                    <a:tint val="75000"/>
                  </a:schemeClr>
                </a:solidFill>
              </a:defRPr>
            </a:lvl7pPr>
            <a:lvl8pPr marL="3793114" indent="0">
              <a:buNone/>
              <a:defRPr sz="1659">
                <a:solidFill>
                  <a:schemeClr val="tx1">
                    <a:tint val="75000"/>
                  </a:schemeClr>
                </a:solidFill>
              </a:defRPr>
            </a:lvl8pPr>
            <a:lvl9pPr marL="4334988" indent="0">
              <a:buNone/>
              <a:defRPr sz="1659">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AC70D86C-0A2F-494A-956F-AD8466064821}" type="slidenum">
              <a:rPr lang="en-US" smtClean="0"/>
              <a:pPr/>
              <a:t>‹#›</a:t>
            </a:fld>
            <a:endParaRPr lang="en-US"/>
          </a:p>
        </p:txBody>
      </p:sp>
      <p:pic>
        <p:nvPicPr>
          <p:cNvPr id="7" name="Picture 6" descr="DIVIDER_7448.jp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035040"/>
          </a:xfrm>
          <a:prstGeom prst="rect">
            <a:avLst/>
          </a:prstGeom>
        </p:spPr>
      </p:pic>
    </p:spTree>
    <p:extLst>
      <p:ext uri="{BB962C8B-B14F-4D97-AF65-F5344CB8AC3E}">
        <p14:creationId xmlns:p14="http://schemas.microsoft.com/office/powerpoint/2010/main" val="40942545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Subtitle, Photo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CADE3-420D-4FAF-A0A3-EB8463A1C44C}"/>
              </a:ext>
            </a:extLst>
          </p:cNvPr>
          <p:cNvSpPr>
            <a:spLocks noGrp="1"/>
          </p:cNvSpPr>
          <p:nvPr>
            <p:ph type="title"/>
          </p:nvPr>
        </p:nvSpPr>
        <p:spPr>
          <a:xfrm>
            <a:off x="267855" y="389130"/>
            <a:ext cx="11566879" cy="684186"/>
          </a:xfrm>
        </p:spPr>
        <p:txBody>
          <a:bodyPr anchor="b"/>
          <a:lstStyle/>
          <a:p>
            <a:r>
              <a:rPr lang="en-US"/>
              <a:t>Click to edit Master title style</a:t>
            </a:r>
          </a:p>
        </p:txBody>
      </p:sp>
      <p:sp>
        <p:nvSpPr>
          <p:cNvPr id="3" name="Content Placeholder 2">
            <a:extLst>
              <a:ext uri="{FF2B5EF4-FFF2-40B4-BE49-F238E27FC236}">
                <a16:creationId xmlns:a16="http://schemas.microsoft.com/office/drawing/2014/main" id="{EB971784-B986-4B4E-B371-3E3946987CC9}"/>
              </a:ext>
            </a:extLst>
          </p:cNvPr>
          <p:cNvSpPr>
            <a:spLocks noGrp="1"/>
          </p:cNvSpPr>
          <p:nvPr>
            <p:ph idx="1"/>
          </p:nvPr>
        </p:nvSpPr>
        <p:spPr>
          <a:xfrm>
            <a:off x="267856" y="1813809"/>
            <a:ext cx="5583110" cy="39630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9FA4814D-52BE-418C-9DA8-963592A0674B}"/>
              </a:ext>
            </a:extLst>
          </p:cNvPr>
          <p:cNvSpPr>
            <a:spLocks noGrp="1"/>
          </p:cNvSpPr>
          <p:nvPr>
            <p:ph type="body" sz="quarter" idx="10" hasCustomPrompt="1"/>
          </p:nvPr>
        </p:nvSpPr>
        <p:spPr>
          <a:xfrm>
            <a:off x="267856" y="1110844"/>
            <a:ext cx="11566878" cy="388938"/>
          </a:xfrm>
        </p:spPr>
        <p:txBody>
          <a:bodyPr/>
          <a:lstStyle>
            <a:lvl1pPr marL="0" indent="0">
              <a:buNone/>
              <a:defRPr sz="2000" cap="all" baseline="0">
                <a:solidFill>
                  <a:schemeClr val="tx1">
                    <a:lumMod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sp>
        <p:nvSpPr>
          <p:cNvPr id="6" name="Picture Placeholder 5">
            <a:extLst>
              <a:ext uri="{FF2B5EF4-FFF2-40B4-BE49-F238E27FC236}">
                <a16:creationId xmlns:a16="http://schemas.microsoft.com/office/drawing/2014/main" id="{908F56CC-0B5B-4096-93F8-59E4C49B1730}"/>
              </a:ext>
            </a:extLst>
          </p:cNvPr>
          <p:cNvSpPr>
            <a:spLocks noGrp="1"/>
          </p:cNvSpPr>
          <p:nvPr>
            <p:ph type="pic" sz="quarter" idx="12"/>
          </p:nvPr>
        </p:nvSpPr>
        <p:spPr>
          <a:xfrm>
            <a:off x="6251497" y="1814514"/>
            <a:ext cx="5583237" cy="3962400"/>
          </a:xfrm>
        </p:spPr>
        <p:txBody>
          <a:bodyPr/>
          <a:lstStyle>
            <a:lvl1pPr marL="0" indent="0" algn="ctr">
              <a:buNone/>
              <a:defRPr/>
            </a:lvl1pPr>
          </a:lstStyle>
          <a:p>
            <a:r>
              <a:rPr lang="en-US"/>
              <a:t>Click icon to add picture</a:t>
            </a:r>
          </a:p>
        </p:txBody>
      </p:sp>
      <p:sp>
        <p:nvSpPr>
          <p:cNvPr id="7" name="Text Placeholder 5">
            <a:extLst>
              <a:ext uri="{FF2B5EF4-FFF2-40B4-BE49-F238E27FC236}">
                <a16:creationId xmlns:a16="http://schemas.microsoft.com/office/drawing/2014/main" id="{AF62F1BC-596A-4970-A464-F121CA07CC75}"/>
              </a:ext>
            </a:extLst>
          </p:cNvPr>
          <p:cNvSpPr>
            <a:spLocks noGrp="1"/>
          </p:cNvSpPr>
          <p:nvPr>
            <p:ph type="body" sz="quarter" idx="13"/>
          </p:nvPr>
        </p:nvSpPr>
        <p:spPr>
          <a:xfrm>
            <a:off x="267855" y="5927834"/>
            <a:ext cx="10742349" cy="533511"/>
          </a:xfrm>
        </p:spPr>
        <p:txBody>
          <a:bodyPr anchor="b"/>
          <a:lstStyle>
            <a:lvl1pPr marL="0" indent="0">
              <a:spcAft>
                <a:spcPts val="0"/>
              </a:spcAft>
              <a:buNone/>
              <a:defRPr sz="1100">
                <a:solidFill>
                  <a:schemeClr val="tx1">
                    <a:lumMod val="50000"/>
                  </a:schemeClr>
                </a:solidFill>
              </a:defRPr>
            </a:lvl1pPr>
            <a:lvl2pPr marL="457200" indent="0">
              <a:buNone/>
              <a:defRPr/>
            </a:lvl2pPr>
          </a:lstStyle>
          <a:p>
            <a:pPr lvl="0"/>
            <a:r>
              <a:rPr lang="en-US"/>
              <a:t>Edit Master text styles</a:t>
            </a:r>
          </a:p>
        </p:txBody>
      </p:sp>
    </p:spTree>
    <p:extLst>
      <p:ext uri="{BB962C8B-B14F-4D97-AF65-F5344CB8AC3E}">
        <p14:creationId xmlns:p14="http://schemas.microsoft.com/office/powerpoint/2010/main" val="1252684324"/>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le, Content, 4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CADE3-420D-4FAF-A0A3-EB8463A1C44C}"/>
              </a:ext>
            </a:extLst>
          </p:cNvPr>
          <p:cNvSpPr>
            <a:spLocks noGrp="1"/>
          </p:cNvSpPr>
          <p:nvPr>
            <p:ph type="title"/>
          </p:nvPr>
        </p:nvSpPr>
        <p:spPr>
          <a:xfrm>
            <a:off x="267855" y="389130"/>
            <a:ext cx="11566879" cy="684186"/>
          </a:xfrm>
        </p:spPr>
        <p:txBody>
          <a:bodyPr anchor="b"/>
          <a:lstStyle/>
          <a:p>
            <a:r>
              <a:rPr lang="en-US"/>
              <a:t>Click to edit Master title style</a:t>
            </a:r>
          </a:p>
        </p:txBody>
      </p:sp>
      <p:sp>
        <p:nvSpPr>
          <p:cNvPr id="3" name="Content Placeholder 2">
            <a:extLst>
              <a:ext uri="{FF2B5EF4-FFF2-40B4-BE49-F238E27FC236}">
                <a16:creationId xmlns:a16="http://schemas.microsoft.com/office/drawing/2014/main" id="{EB971784-B986-4B4E-B371-3E3946987CC9}"/>
              </a:ext>
            </a:extLst>
          </p:cNvPr>
          <p:cNvSpPr>
            <a:spLocks noGrp="1"/>
          </p:cNvSpPr>
          <p:nvPr>
            <p:ph idx="1"/>
          </p:nvPr>
        </p:nvSpPr>
        <p:spPr>
          <a:xfrm>
            <a:off x="267856" y="1813810"/>
            <a:ext cx="5583110" cy="39631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9FA4814D-52BE-418C-9DA8-963592A0674B}"/>
              </a:ext>
            </a:extLst>
          </p:cNvPr>
          <p:cNvSpPr>
            <a:spLocks noGrp="1"/>
          </p:cNvSpPr>
          <p:nvPr>
            <p:ph type="body" sz="quarter" idx="10" hasCustomPrompt="1"/>
          </p:nvPr>
        </p:nvSpPr>
        <p:spPr>
          <a:xfrm>
            <a:off x="267856" y="1110844"/>
            <a:ext cx="11566878" cy="388938"/>
          </a:xfrm>
        </p:spPr>
        <p:txBody>
          <a:bodyPr/>
          <a:lstStyle>
            <a:lvl1pPr marL="0" indent="0">
              <a:buNone/>
              <a:defRPr sz="2000" cap="all" baseline="0">
                <a:solidFill>
                  <a:schemeClr val="tx1">
                    <a:lumMod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sp>
        <p:nvSpPr>
          <p:cNvPr id="6" name="Picture Placeholder 5">
            <a:extLst>
              <a:ext uri="{FF2B5EF4-FFF2-40B4-BE49-F238E27FC236}">
                <a16:creationId xmlns:a16="http://schemas.microsoft.com/office/drawing/2014/main" id="{908F56CC-0B5B-4096-93F8-59E4C49B1730}"/>
              </a:ext>
            </a:extLst>
          </p:cNvPr>
          <p:cNvSpPr>
            <a:spLocks noGrp="1"/>
          </p:cNvSpPr>
          <p:nvPr>
            <p:ph type="pic" sz="quarter" idx="12"/>
          </p:nvPr>
        </p:nvSpPr>
        <p:spPr>
          <a:xfrm>
            <a:off x="6251497" y="1814513"/>
            <a:ext cx="2697480" cy="2067629"/>
          </a:xfrm>
        </p:spPr>
        <p:txBody>
          <a:bodyPr/>
          <a:lstStyle>
            <a:lvl1pPr marL="0" indent="0" algn="ctr">
              <a:buNone/>
              <a:defRPr/>
            </a:lvl1pPr>
          </a:lstStyle>
          <a:p>
            <a:r>
              <a:rPr lang="en-US"/>
              <a:t>Click icon to add picture</a:t>
            </a:r>
          </a:p>
        </p:txBody>
      </p:sp>
      <p:sp>
        <p:nvSpPr>
          <p:cNvPr id="7" name="Picture Placeholder 5">
            <a:extLst>
              <a:ext uri="{FF2B5EF4-FFF2-40B4-BE49-F238E27FC236}">
                <a16:creationId xmlns:a16="http://schemas.microsoft.com/office/drawing/2014/main" id="{B45095E1-4997-493B-AF7D-52569BF2AC9A}"/>
              </a:ext>
            </a:extLst>
          </p:cNvPr>
          <p:cNvSpPr>
            <a:spLocks noGrp="1"/>
          </p:cNvSpPr>
          <p:nvPr>
            <p:ph type="pic" sz="quarter" idx="13"/>
          </p:nvPr>
        </p:nvSpPr>
        <p:spPr>
          <a:xfrm>
            <a:off x="9137254" y="1813809"/>
            <a:ext cx="2697480" cy="2067629"/>
          </a:xfrm>
        </p:spPr>
        <p:txBody>
          <a:bodyPr/>
          <a:lstStyle>
            <a:lvl1pPr marL="0" indent="0" algn="ctr">
              <a:buNone/>
              <a:defRPr/>
            </a:lvl1pPr>
          </a:lstStyle>
          <a:p>
            <a:r>
              <a:rPr lang="en-US"/>
              <a:t>Click icon to add picture</a:t>
            </a:r>
          </a:p>
        </p:txBody>
      </p:sp>
      <p:sp>
        <p:nvSpPr>
          <p:cNvPr id="9" name="Picture Placeholder 5">
            <a:extLst>
              <a:ext uri="{FF2B5EF4-FFF2-40B4-BE49-F238E27FC236}">
                <a16:creationId xmlns:a16="http://schemas.microsoft.com/office/drawing/2014/main" id="{C16DB386-C170-4987-8892-EE1429EBA450}"/>
              </a:ext>
            </a:extLst>
          </p:cNvPr>
          <p:cNvSpPr>
            <a:spLocks noGrp="1"/>
          </p:cNvSpPr>
          <p:nvPr>
            <p:ph type="pic" sz="quarter" idx="14"/>
          </p:nvPr>
        </p:nvSpPr>
        <p:spPr>
          <a:xfrm>
            <a:off x="6251497" y="4079042"/>
            <a:ext cx="2697480" cy="2067629"/>
          </a:xfrm>
        </p:spPr>
        <p:txBody>
          <a:bodyPr/>
          <a:lstStyle>
            <a:lvl1pPr marL="0" indent="0" algn="ctr">
              <a:buNone/>
              <a:defRPr/>
            </a:lvl1pPr>
          </a:lstStyle>
          <a:p>
            <a:r>
              <a:rPr lang="en-US"/>
              <a:t>Click icon to add picture</a:t>
            </a:r>
          </a:p>
        </p:txBody>
      </p:sp>
      <p:sp>
        <p:nvSpPr>
          <p:cNvPr id="10" name="Picture Placeholder 5">
            <a:extLst>
              <a:ext uri="{FF2B5EF4-FFF2-40B4-BE49-F238E27FC236}">
                <a16:creationId xmlns:a16="http://schemas.microsoft.com/office/drawing/2014/main" id="{A1296044-48B0-4A64-BBCD-3F1CD0AC0F65}"/>
              </a:ext>
            </a:extLst>
          </p:cNvPr>
          <p:cNvSpPr>
            <a:spLocks noGrp="1"/>
          </p:cNvSpPr>
          <p:nvPr>
            <p:ph type="pic" sz="quarter" idx="15"/>
          </p:nvPr>
        </p:nvSpPr>
        <p:spPr>
          <a:xfrm>
            <a:off x="9137254" y="4078338"/>
            <a:ext cx="2697480" cy="2067629"/>
          </a:xfrm>
        </p:spPr>
        <p:txBody>
          <a:bodyPr/>
          <a:lstStyle>
            <a:lvl1pPr marL="0" indent="0" algn="ctr">
              <a:buNone/>
              <a:defRPr/>
            </a:lvl1pPr>
          </a:lstStyle>
          <a:p>
            <a:r>
              <a:rPr lang="en-US"/>
              <a:t>Click icon to add picture</a:t>
            </a:r>
          </a:p>
        </p:txBody>
      </p:sp>
      <p:sp>
        <p:nvSpPr>
          <p:cNvPr id="11" name="Text Placeholder 5">
            <a:extLst>
              <a:ext uri="{FF2B5EF4-FFF2-40B4-BE49-F238E27FC236}">
                <a16:creationId xmlns:a16="http://schemas.microsoft.com/office/drawing/2014/main" id="{CCDBCDD6-797E-45DB-ACC0-564ABB16C2B1}"/>
              </a:ext>
            </a:extLst>
          </p:cNvPr>
          <p:cNvSpPr>
            <a:spLocks noGrp="1"/>
          </p:cNvSpPr>
          <p:nvPr>
            <p:ph type="body" sz="quarter" idx="16"/>
          </p:nvPr>
        </p:nvSpPr>
        <p:spPr>
          <a:xfrm>
            <a:off x="267855" y="5927834"/>
            <a:ext cx="5828145" cy="533511"/>
          </a:xfrm>
        </p:spPr>
        <p:txBody>
          <a:bodyPr anchor="b"/>
          <a:lstStyle>
            <a:lvl1pPr marL="0" indent="0">
              <a:spcAft>
                <a:spcPts val="0"/>
              </a:spcAft>
              <a:buNone/>
              <a:defRPr sz="1100">
                <a:solidFill>
                  <a:schemeClr val="tx1">
                    <a:lumMod val="50000"/>
                  </a:schemeClr>
                </a:solidFill>
              </a:defRPr>
            </a:lvl1pPr>
            <a:lvl2pPr marL="457200" indent="0">
              <a:buNone/>
              <a:defRPr/>
            </a:lvl2pPr>
          </a:lstStyle>
          <a:p>
            <a:pPr lvl="0"/>
            <a:r>
              <a:rPr lang="en-US"/>
              <a:t>Edit Master text styles</a:t>
            </a:r>
          </a:p>
        </p:txBody>
      </p:sp>
    </p:spTree>
    <p:extLst>
      <p:ext uri="{BB962C8B-B14F-4D97-AF65-F5344CB8AC3E}">
        <p14:creationId xmlns:p14="http://schemas.microsoft.com/office/powerpoint/2010/main" val="108952664"/>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le, Subtitle, 2 Photos lef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04D03D30-5028-4EBD-AD71-A38E5D97611F}"/>
              </a:ext>
            </a:extLst>
          </p:cNvPr>
          <p:cNvSpPr>
            <a:spLocks noGrp="1"/>
          </p:cNvSpPr>
          <p:nvPr>
            <p:ph type="pic" sz="quarter" idx="12"/>
          </p:nvPr>
        </p:nvSpPr>
        <p:spPr>
          <a:xfrm>
            <a:off x="268289" y="1814513"/>
            <a:ext cx="3252425" cy="1885706"/>
          </a:xfrm>
        </p:spPr>
        <p:txBody>
          <a:bodyPr/>
          <a:lstStyle>
            <a:lvl1pPr marL="0" indent="0" algn="ctr">
              <a:buNone/>
              <a:defRPr/>
            </a:lvl1pPr>
          </a:lstStyle>
          <a:p>
            <a:r>
              <a:rPr lang="en-US"/>
              <a:t>Click icon to add picture</a:t>
            </a:r>
          </a:p>
        </p:txBody>
      </p:sp>
      <p:sp>
        <p:nvSpPr>
          <p:cNvPr id="2" name="Title 1">
            <a:extLst>
              <a:ext uri="{FF2B5EF4-FFF2-40B4-BE49-F238E27FC236}">
                <a16:creationId xmlns:a16="http://schemas.microsoft.com/office/drawing/2014/main" id="{F27CADE3-420D-4FAF-A0A3-EB8463A1C44C}"/>
              </a:ext>
            </a:extLst>
          </p:cNvPr>
          <p:cNvSpPr>
            <a:spLocks noGrp="1"/>
          </p:cNvSpPr>
          <p:nvPr>
            <p:ph type="title"/>
          </p:nvPr>
        </p:nvSpPr>
        <p:spPr>
          <a:xfrm>
            <a:off x="267855" y="389130"/>
            <a:ext cx="11566879" cy="684186"/>
          </a:xfrm>
        </p:spPr>
        <p:txBody>
          <a:bodyPr anchor="b"/>
          <a:lstStyle/>
          <a:p>
            <a:r>
              <a:rPr lang="en-US"/>
              <a:t>Click to edit Master title style</a:t>
            </a:r>
          </a:p>
        </p:txBody>
      </p:sp>
      <p:sp>
        <p:nvSpPr>
          <p:cNvPr id="8" name="Text Placeholder 7">
            <a:extLst>
              <a:ext uri="{FF2B5EF4-FFF2-40B4-BE49-F238E27FC236}">
                <a16:creationId xmlns:a16="http://schemas.microsoft.com/office/drawing/2014/main" id="{9FA4814D-52BE-418C-9DA8-963592A0674B}"/>
              </a:ext>
            </a:extLst>
          </p:cNvPr>
          <p:cNvSpPr>
            <a:spLocks noGrp="1"/>
          </p:cNvSpPr>
          <p:nvPr>
            <p:ph type="body" sz="quarter" idx="10" hasCustomPrompt="1"/>
          </p:nvPr>
        </p:nvSpPr>
        <p:spPr>
          <a:xfrm>
            <a:off x="267856" y="1110844"/>
            <a:ext cx="11566878" cy="388938"/>
          </a:xfrm>
        </p:spPr>
        <p:txBody>
          <a:bodyPr/>
          <a:lstStyle>
            <a:lvl1pPr marL="0" indent="0">
              <a:buNone/>
              <a:defRPr sz="2000" cap="all" baseline="0">
                <a:solidFill>
                  <a:schemeClr val="tx1">
                    <a:lumMod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sp>
        <p:nvSpPr>
          <p:cNvPr id="5" name="Content Placeholder 2">
            <a:extLst>
              <a:ext uri="{FF2B5EF4-FFF2-40B4-BE49-F238E27FC236}">
                <a16:creationId xmlns:a16="http://schemas.microsoft.com/office/drawing/2014/main" id="{5B7EA90F-B53C-43B5-B4EE-A433E40C0216}"/>
              </a:ext>
            </a:extLst>
          </p:cNvPr>
          <p:cNvSpPr>
            <a:spLocks noGrp="1"/>
          </p:cNvSpPr>
          <p:nvPr>
            <p:ph idx="11"/>
          </p:nvPr>
        </p:nvSpPr>
        <p:spPr>
          <a:xfrm>
            <a:off x="3684977" y="3891207"/>
            <a:ext cx="8145684" cy="18857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5">
            <a:extLst>
              <a:ext uri="{FF2B5EF4-FFF2-40B4-BE49-F238E27FC236}">
                <a16:creationId xmlns:a16="http://schemas.microsoft.com/office/drawing/2014/main" id="{8DC4E004-BD0E-44D9-AA14-35B709D6E49D}"/>
              </a:ext>
            </a:extLst>
          </p:cNvPr>
          <p:cNvSpPr>
            <a:spLocks noGrp="1"/>
          </p:cNvSpPr>
          <p:nvPr>
            <p:ph type="body" sz="quarter" idx="13"/>
          </p:nvPr>
        </p:nvSpPr>
        <p:spPr>
          <a:xfrm>
            <a:off x="267855" y="5927834"/>
            <a:ext cx="10742349" cy="533511"/>
          </a:xfrm>
        </p:spPr>
        <p:txBody>
          <a:bodyPr anchor="b"/>
          <a:lstStyle>
            <a:lvl1pPr marL="0" indent="0">
              <a:spcAft>
                <a:spcPts val="0"/>
              </a:spcAft>
              <a:buNone/>
              <a:defRPr sz="1100">
                <a:solidFill>
                  <a:schemeClr val="tx1">
                    <a:lumMod val="50000"/>
                  </a:schemeClr>
                </a:solidFill>
              </a:defRPr>
            </a:lvl1pPr>
            <a:lvl2pPr marL="457200" indent="0">
              <a:buNone/>
              <a:defRPr/>
            </a:lvl2pPr>
          </a:lstStyle>
          <a:p>
            <a:pPr lvl="0"/>
            <a:r>
              <a:rPr lang="en-US"/>
              <a:t>Edit Master text styles</a:t>
            </a:r>
          </a:p>
        </p:txBody>
      </p:sp>
      <p:sp>
        <p:nvSpPr>
          <p:cNvPr id="9" name="Picture Placeholder 5">
            <a:extLst>
              <a:ext uri="{FF2B5EF4-FFF2-40B4-BE49-F238E27FC236}">
                <a16:creationId xmlns:a16="http://schemas.microsoft.com/office/drawing/2014/main" id="{407BB67D-DEFF-4B72-AA52-18BFBE5B79C7}"/>
              </a:ext>
            </a:extLst>
          </p:cNvPr>
          <p:cNvSpPr>
            <a:spLocks noGrp="1"/>
          </p:cNvSpPr>
          <p:nvPr>
            <p:ph type="pic" sz="quarter" idx="14"/>
          </p:nvPr>
        </p:nvSpPr>
        <p:spPr>
          <a:xfrm>
            <a:off x="268289" y="3891207"/>
            <a:ext cx="3252425" cy="1885706"/>
          </a:xfrm>
        </p:spPr>
        <p:txBody>
          <a:bodyPr/>
          <a:lstStyle>
            <a:lvl1pPr marL="0" indent="0" algn="ctr">
              <a:buNone/>
              <a:defRPr/>
            </a:lvl1pPr>
          </a:lstStyle>
          <a:p>
            <a:r>
              <a:rPr lang="en-US"/>
              <a:t>Click icon to add picture</a:t>
            </a:r>
          </a:p>
        </p:txBody>
      </p:sp>
      <p:sp>
        <p:nvSpPr>
          <p:cNvPr id="10" name="Content Placeholder 2">
            <a:extLst>
              <a:ext uri="{FF2B5EF4-FFF2-40B4-BE49-F238E27FC236}">
                <a16:creationId xmlns:a16="http://schemas.microsoft.com/office/drawing/2014/main" id="{6DC4EBAD-6AB3-40EB-B022-E42BCA95EE2B}"/>
              </a:ext>
            </a:extLst>
          </p:cNvPr>
          <p:cNvSpPr>
            <a:spLocks noGrp="1"/>
          </p:cNvSpPr>
          <p:nvPr>
            <p:ph idx="15"/>
          </p:nvPr>
        </p:nvSpPr>
        <p:spPr>
          <a:xfrm>
            <a:off x="3684977" y="1814513"/>
            <a:ext cx="8145684" cy="18857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98714045"/>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Subtitle, 2 Photos righ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04D03D30-5028-4EBD-AD71-A38E5D97611F}"/>
              </a:ext>
            </a:extLst>
          </p:cNvPr>
          <p:cNvSpPr>
            <a:spLocks noGrp="1"/>
          </p:cNvSpPr>
          <p:nvPr>
            <p:ph type="pic" sz="quarter" idx="12"/>
          </p:nvPr>
        </p:nvSpPr>
        <p:spPr>
          <a:xfrm>
            <a:off x="8578236" y="1814513"/>
            <a:ext cx="3252425" cy="1885706"/>
          </a:xfrm>
        </p:spPr>
        <p:txBody>
          <a:bodyPr/>
          <a:lstStyle>
            <a:lvl1pPr marL="0" indent="0" algn="ctr">
              <a:buNone/>
              <a:defRPr/>
            </a:lvl1pPr>
          </a:lstStyle>
          <a:p>
            <a:r>
              <a:rPr lang="en-US"/>
              <a:t>Click icon to add picture</a:t>
            </a:r>
          </a:p>
        </p:txBody>
      </p:sp>
      <p:sp>
        <p:nvSpPr>
          <p:cNvPr id="2" name="Title 1">
            <a:extLst>
              <a:ext uri="{FF2B5EF4-FFF2-40B4-BE49-F238E27FC236}">
                <a16:creationId xmlns:a16="http://schemas.microsoft.com/office/drawing/2014/main" id="{F27CADE3-420D-4FAF-A0A3-EB8463A1C44C}"/>
              </a:ext>
            </a:extLst>
          </p:cNvPr>
          <p:cNvSpPr>
            <a:spLocks noGrp="1"/>
          </p:cNvSpPr>
          <p:nvPr>
            <p:ph type="title"/>
          </p:nvPr>
        </p:nvSpPr>
        <p:spPr>
          <a:xfrm>
            <a:off x="267855" y="389130"/>
            <a:ext cx="11566879" cy="684186"/>
          </a:xfrm>
        </p:spPr>
        <p:txBody>
          <a:bodyPr anchor="b"/>
          <a:lstStyle/>
          <a:p>
            <a:r>
              <a:rPr lang="en-US"/>
              <a:t>Click to edit Master title style</a:t>
            </a:r>
          </a:p>
        </p:txBody>
      </p:sp>
      <p:sp>
        <p:nvSpPr>
          <p:cNvPr id="8" name="Text Placeholder 7">
            <a:extLst>
              <a:ext uri="{FF2B5EF4-FFF2-40B4-BE49-F238E27FC236}">
                <a16:creationId xmlns:a16="http://schemas.microsoft.com/office/drawing/2014/main" id="{9FA4814D-52BE-418C-9DA8-963592A0674B}"/>
              </a:ext>
            </a:extLst>
          </p:cNvPr>
          <p:cNvSpPr>
            <a:spLocks noGrp="1"/>
          </p:cNvSpPr>
          <p:nvPr>
            <p:ph type="body" sz="quarter" idx="10" hasCustomPrompt="1"/>
          </p:nvPr>
        </p:nvSpPr>
        <p:spPr>
          <a:xfrm>
            <a:off x="267856" y="1110844"/>
            <a:ext cx="11566878" cy="388938"/>
          </a:xfrm>
        </p:spPr>
        <p:txBody>
          <a:bodyPr/>
          <a:lstStyle>
            <a:lvl1pPr marL="0" indent="0">
              <a:buNone/>
              <a:defRPr sz="2000" cap="all" baseline="0">
                <a:solidFill>
                  <a:schemeClr val="tx1">
                    <a:lumMod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sp>
        <p:nvSpPr>
          <p:cNvPr id="5" name="Content Placeholder 2">
            <a:extLst>
              <a:ext uri="{FF2B5EF4-FFF2-40B4-BE49-F238E27FC236}">
                <a16:creationId xmlns:a16="http://schemas.microsoft.com/office/drawing/2014/main" id="{5B7EA90F-B53C-43B5-B4EE-A433E40C0216}"/>
              </a:ext>
            </a:extLst>
          </p:cNvPr>
          <p:cNvSpPr>
            <a:spLocks noGrp="1"/>
          </p:cNvSpPr>
          <p:nvPr>
            <p:ph idx="11"/>
          </p:nvPr>
        </p:nvSpPr>
        <p:spPr>
          <a:xfrm>
            <a:off x="267856" y="3891207"/>
            <a:ext cx="8145684" cy="18857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5">
            <a:extLst>
              <a:ext uri="{FF2B5EF4-FFF2-40B4-BE49-F238E27FC236}">
                <a16:creationId xmlns:a16="http://schemas.microsoft.com/office/drawing/2014/main" id="{8DC4E004-BD0E-44D9-AA14-35B709D6E49D}"/>
              </a:ext>
            </a:extLst>
          </p:cNvPr>
          <p:cNvSpPr>
            <a:spLocks noGrp="1"/>
          </p:cNvSpPr>
          <p:nvPr>
            <p:ph type="body" sz="quarter" idx="13"/>
          </p:nvPr>
        </p:nvSpPr>
        <p:spPr>
          <a:xfrm>
            <a:off x="267855" y="5927834"/>
            <a:ext cx="10742349" cy="533511"/>
          </a:xfrm>
        </p:spPr>
        <p:txBody>
          <a:bodyPr anchor="b"/>
          <a:lstStyle>
            <a:lvl1pPr marL="0" indent="0">
              <a:spcAft>
                <a:spcPts val="0"/>
              </a:spcAft>
              <a:buNone/>
              <a:defRPr sz="1100">
                <a:solidFill>
                  <a:schemeClr val="tx1">
                    <a:lumMod val="50000"/>
                  </a:schemeClr>
                </a:solidFill>
              </a:defRPr>
            </a:lvl1pPr>
            <a:lvl2pPr marL="457200" indent="0">
              <a:buNone/>
              <a:defRPr/>
            </a:lvl2pPr>
          </a:lstStyle>
          <a:p>
            <a:pPr lvl="0"/>
            <a:r>
              <a:rPr lang="en-US"/>
              <a:t>Edit Master text styles</a:t>
            </a:r>
          </a:p>
        </p:txBody>
      </p:sp>
      <p:sp>
        <p:nvSpPr>
          <p:cNvPr id="9" name="Picture Placeholder 5">
            <a:extLst>
              <a:ext uri="{FF2B5EF4-FFF2-40B4-BE49-F238E27FC236}">
                <a16:creationId xmlns:a16="http://schemas.microsoft.com/office/drawing/2014/main" id="{407BB67D-DEFF-4B72-AA52-18BFBE5B79C7}"/>
              </a:ext>
            </a:extLst>
          </p:cNvPr>
          <p:cNvSpPr>
            <a:spLocks noGrp="1"/>
          </p:cNvSpPr>
          <p:nvPr>
            <p:ph type="pic" sz="quarter" idx="14"/>
          </p:nvPr>
        </p:nvSpPr>
        <p:spPr>
          <a:xfrm>
            <a:off x="8578236" y="3891207"/>
            <a:ext cx="3252425" cy="1885706"/>
          </a:xfrm>
        </p:spPr>
        <p:txBody>
          <a:bodyPr/>
          <a:lstStyle>
            <a:lvl1pPr marL="0" indent="0" algn="ctr">
              <a:buNone/>
              <a:defRPr/>
            </a:lvl1pPr>
          </a:lstStyle>
          <a:p>
            <a:r>
              <a:rPr lang="en-US"/>
              <a:t>Click icon to add picture</a:t>
            </a:r>
          </a:p>
        </p:txBody>
      </p:sp>
      <p:sp>
        <p:nvSpPr>
          <p:cNvPr id="10" name="Content Placeholder 2">
            <a:extLst>
              <a:ext uri="{FF2B5EF4-FFF2-40B4-BE49-F238E27FC236}">
                <a16:creationId xmlns:a16="http://schemas.microsoft.com/office/drawing/2014/main" id="{6DC4EBAD-6AB3-40EB-B022-E42BCA95EE2B}"/>
              </a:ext>
            </a:extLst>
          </p:cNvPr>
          <p:cNvSpPr>
            <a:spLocks noGrp="1"/>
          </p:cNvSpPr>
          <p:nvPr>
            <p:ph idx="15"/>
          </p:nvPr>
        </p:nvSpPr>
        <p:spPr>
          <a:xfrm>
            <a:off x="267856" y="1814513"/>
            <a:ext cx="8145684" cy="18857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06160475"/>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Photo Collage">
    <p:spTree>
      <p:nvGrpSpPr>
        <p:cNvPr id="1" name=""/>
        <p:cNvGrpSpPr/>
        <p:nvPr/>
      </p:nvGrpSpPr>
      <p:grpSpPr>
        <a:xfrm>
          <a:off x="0" y="0"/>
          <a:ext cx="0" cy="0"/>
          <a:chOff x="0" y="0"/>
          <a:chExt cx="0" cy="0"/>
        </a:xfrm>
      </p:grpSpPr>
      <p:sp>
        <p:nvSpPr>
          <p:cNvPr id="16" name="Picture Placeholder 5">
            <a:extLst>
              <a:ext uri="{FF2B5EF4-FFF2-40B4-BE49-F238E27FC236}">
                <a16:creationId xmlns:a16="http://schemas.microsoft.com/office/drawing/2014/main" id="{F3055A2C-8277-4488-B37E-F78097B654D3}"/>
              </a:ext>
            </a:extLst>
          </p:cNvPr>
          <p:cNvSpPr>
            <a:spLocks noGrp="1"/>
          </p:cNvSpPr>
          <p:nvPr>
            <p:ph type="pic" sz="quarter" idx="13"/>
          </p:nvPr>
        </p:nvSpPr>
        <p:spPr>
          <a:xfrm>
            <a:off x="-1" y="143230"/>
            <a:ext cx="5972175" cy="3216117"/>
          </a:xfrm>
        </p:spPr>
        <p:txBody>
          <a:bodyPr/>
          <a:lstStyle>
            <a:lvl1pPr marL="0" indent="0" algn="ctr">
              <a:buNone/>
              <a:defRPr/>
            </a:lvl1pPr>
          </a:lstStyle>
          <a:p>
            <a:r>
              <a:rPr lang="en-US"/>
              <a:t>Click icon to add picture</a:t>
            </a:r>
          </a:p>
        </p:txBody>
      </p:sp>
      <p:sp>
        <p:nvSpPr>
          <p:cNvPr id="17" name="Picture Placeholder 5">
            <a:extLst>
              <a:ext uri="{FF2B5EF4-FFF2-40B4-BE49-F238E27FC236}">
                <a16:creationId xmlns:a16="http://schemas.microsoft.com/office/drawing/2014/main" id="{FA131B00-87C6-40B8-9DCE-9557AE391646}"/>
              </a:ext>
            </a:extLst>
          </p:cNvPr>
          <p:cNvSpPr>
            <a:spLocks noGrp="1"/>
          </p:cNvSpPr>
          <p:nvPr>
            <p:ph type="pic" sz="quarter" idx="14"/>
          </p:nvPr>
        </p:nvSpPr>
        <p:spPr>
          <a:xfrm>
            <a:off x="6096000" y="143231"/>
            <a:ext cx="3759200" cy="1971319"/>
          </a:xfrm>
        </p:spPr>
        <p:txBody>
          <a:bodyPr/>
          <a:lstStyle>
            <a:lvl1pPr marL="0" indent="0" algn="ctr">
              <a:buNone/>
              <a:defRPr/>
            </a:lvl1pPr>
          </a:lstStyle>
          <a:p>
            <a:r>
              <a:rPr lang="en-US"/>
              <a:t>Click icon to add picture</a:t>
            </a:r>
          </a:p>
        </p:txBody>
      </p:sp>
      <p:sp>
        <p:nvSpPr>
          <p:cNvPr id="18" name="Picture Placeholder 5">
            <a:extLst>
              <a:ext uri="{FF2B5EF4-FFF2-40B4-BE49-F238E27FC236}">
                <a16:creationId xmlns:a16="http://schemas.microsoft.com/office/drawing/2014/main" id="{04D1C248-FF21-4D6A-A781-471EE2CA2DF5}"/>
              </a:ext>
            </a:extLst>
          </p:cNvPr>
          <p:cNvSpPr>
            <a:spLocks noGrp="1"/>
          </p:cNvSpPr>
          <p:nvPr>
            <p:ph type="pic" sz="quarter" idx="15"/>
          </p:nvPr>
        </p:nvSpPr>
        <p:spPr>
          <a:xfrm>
            <a:off x="9979024" y="143231"/>
            <a:ext cx="2212976" cy="1971319"/>
          </a:xfrm>
        </p:spPr>
        <p:txBody>
          <a:bodyPr/>
          <a:lstStyle>
            <a:lvl1pPr marL="0" indent="0" algn="ctr">
              <a:buNone/>
              <a:defRPr/>
            </a:lvl1pPr>
          </a:lstStyle>
          <a:p>
            <a:r>
              <a:rPr lang="en-US"/>
              <a:t>Click icon to add picture</a:t>
            </a:r>
          </a:p>
        </p:txBody>
      </p:sp>
      <p:sp>
        <p:nvSpPr>
          <p:cNvPr id="19" name="Picture Placeholder 5">
            <a:extLst>
              <a:ext uri="{FF2B5EF4-FFF2-40B4-BE49-F238E27FC236}">
                <a16:creationId xmlns:a16="http://schemas.microsoft.com/office/drawing/2014/main" id="{0518E55D-652C-4347-A1DB-F7EB0A6803F2}"/>
              </a:ext>
            </a:extLst>
          </p:cNvPr>
          <p:cNvSpPr>
            <a:spLocks noGrp="1"/>
          </p:cNvSpPr>
          <p:nvPr>
            <p:ph type="pic" sz="quarter" idx="16"/>
          </p:nvPr>
        </p:nvSpPr>
        <p:spPr>
          <a:xfrm>
            <a:off x="-2" y="3471861"/>
            <a:ext cx="3708401" cy="3386139"/>
          </a:xfrm>
        </p:spPr>
        <p:txBody>
          <a:bodyPr/>
          <a:lstStyle>
            <a:lvl1pPr marL="0" indent="0" algn="ctr">
              <a:buNone/>
              <a:defRPr/>
            </a:lvl1pPr>
          </a:lstStyle>
          <a:p>
            <a:r>
              <a:rPr lang="en-US"/>
              <a:t>Click icon to add picture</a:t>
            </a:r>
          </a:p>
        </p:txBody>
      </p:sp>
      <p:sp>
        <p:nvSpPr>
          <p:cNvPr id="20" name="Picture Placeholder 5">
            <a:extLst>
              <a:ext uri="{FF2B5EF4-FFF2-40B4-BE49-F238E27FC236}">
                <a16:creationId xmlns:a16="http://schemas.microsoft.com/office/drawing/2014/main" id="{699B992D-E681-45B5-B04D-F5D30582B628}"/>
              </a:ext>
            </a:extLst>
          </p:cNvPr>
          <p:cNvSpPr>
            <a:spLocks noGrp="1"/>
          </p:cNvSpPr>
          <p:nvPr>
            <p:ph type="pic" sz="quarter" idx="17"/>
          </p:nvPr>
        </p:nvSpPr>
        <p:spPr>
          <a:xfrm>
            <a:off x="3832225" y="3471861"/>
            <a:ext cx="2139949" cy="1900238"/>
          </a:xfrm>
        </p:spPr>
        <p:txBody>
          <a:bodyPr/>
          <a:lstStyle>
            <a:lvl1pPr marL="0" indent="0" algn="ctr">
              <a:buNone/>
              <a:defRPr/>
            </a:lvl1pPr>
          </a:lstStyle>
          <a:p>
            <a:r>
              <a:rPr lang="en-US"/>
              <a:t>Click icon to add picture</a:t>
            </a:r>
          </a:p>
        </p:txBody>
      </p:sp>
      <p:sp>
        <p:nvSpPr>
          <p:cNvPr id="21" name="Picture Placeholder 5">
            <a:extLst>
              <a:ext uri="{FF2B5EF4-FFF2-40B4-BE49-F238E27FC236}">
                <a16:creationId xmlns:a16="http://schemas.microsoft.com/office/drawing/2014/main" id="{4DA04CDE-EDF5-44D4-B5E5-CCF0EDC6E45A}"/>
              </a:ext>
            </a:extLst>
          </p:cNvPr>
          <p:cNvSpPr>
            <a:spLocks noGrp="1"/>
          </p:cNvSpPr>
          <p:nvPr>
            <p:ph type="pic" sz="quarter" idx="18"/>
          </p:nvPr>
        </p:nvSpPr>
        <p:spPr>
          <a:xfrm>
            <a:off x="3832225" y="5484613"/>
            <a:ext cx="2139949" cy="1373387"/>
          </a:xfrm>
        </p:spPr>
        <p:txBody>
          <a:bodyPr/>
          <a:lstStyle>
            <a:lvl1pPr marL="0" indent="0" algn="ctr">
              <a:buNone/>
              <a:defRPr/>
            </a:lvl1pPr>
          </a:lstStyle>
          <a:p>
            <a:r>
              <a:rPr lang="en-US"/>
              <a:t>Click icon to add picture</a:t>
            </a:r>
          </a:p>
        </p:txBody>
      </p:sp>
      <p:sp>
        <p:nvSpPr>
          <p:cNvPr id="22" name="Picture Placeholder 5">
            <a:extLst>
              <a:ext uri="{FF2B5EF4-FFF2-40B4-BE49-F238E27FC236}">
                <a16:creationId xmlns:a16="http://schemas.microsoft.com/office/drawing/2014/main" id="{2692513D-6917-4F27-9DAC-67B5101F3E85}"/>
              </a:ext>
            </a:extLst>
          </p:cNvPr>
          <p:cNvSpPr>
            <a:spLocks noGrp="1"/>
          </p:cNvSpPr>
          <p:nvPr>
            <p:ph type="pic" sz="quarter" idx="19"/>
          </p:nvPr>
        </p:nvSpPr>
        <p:spPr>
          <a:xfrm>
            <a:off x="6096000" y="2226039"/>
            <a:ext cx="6096000" cy="4631961"/>
          </a:xfrm>
        </p:spPr>
        <p:txBody>
          <a:bodyPr/>
          <a:lstStyle>
            <a:lvl1pPr marL="0" indent="0" algn="ctr">
              <a:buNone/>
              <a:defRPr/>
            </a:lvl1pPr>
          </a:lstStyle>
          <a:p>
            <a:r>
              <a:rPr lang="en-US"/>
              <a:t>Click icon to add picture</a:t>
            </a:r>
          </a:p>
        </p:txBody>
      </p:sp>
      <p:sp>
        <p:nvSpPr>
          <p:cNvPr id="23" name="Rectangle 22">
            <a:extLst>
              <a:ext uri="{FF2B5EF4-FFF2-40B4-BE49-F238E27FC236}">
                <a16:creationId xmlns:a16="http://schemas.microsoft.com/office/drawing/2014/main" id="{3AF2F04D-CE50-42FA-9B39-08369465246C}"/>
              </a:ext>
            </a:extLst>
          </p:cNvPr>
          <p:cNvSpPr/>
          <p:nvPr/>
        </p:nvSpPr>
        <p:spPr>
          <a:xfrm>
            <a:off x="0" y="0"/>
            <a:ext cx="12192000" cy="14323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2098895"/>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itle and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CADE3-420D-4FAF-A0A3-EB8463A1C44C}"/>
              </a:ext>
            </a:extLst>
          </p:cNvPr>
          <p:cNvSpPr>
            <a:spLocks noGrp="1"/>
          </p:cNvSpPr>
          <p:nvPr>
            <p:ph type="title"/>
          </p:nvPr>
        </p:nvSpPr>
        <p:spPr/>
        <p:txBody>
          <a:bodyPr/>
          <a:lstStyle/>
          <a:p>
            <a:r>
              <a:rPr lang="en-US"/>
              <a:t>Click to edit Master title style</a:t>
            </a:r>
          </a:p>
        </p:txBody>
      </p:sp>
      <p:sp>
        <p:nvSpPr>
          <p:cNvPr id="6" name="Text Placeholder 5">
            <a:extLst>
              <a:ext uri="{FF2B5EF4-FFF2-40B4-BE49-F238E27FC236}">
                <a16:creationId xmlns:a16="http://schemas.microsoft.com/office/drawing/2014/main" id="{469258DD-0A3A-4207-AD6B-320BD804B3C4}"/>
              </a:ext>
            </a:extLst>
          </p:cNvPr>
          <p:cNvSpPr>
            <a:spLocks noGrp="1"/>
          </p:cNvSpPr>
          <p:nvPr>
            <p:ph type="body" sz="quarter" idx="10"/>
          </p:nvPr>
        </p:nvSpPr>
        <p:spPr>
          <a:xfrm>
            <a:off x="267855" y="5927834"/>
            <a:ext cx="10742349" cy="533511"/>
          </a:xfrm>
        </p:spPr>
        <p:txBody>
          <a:bodyPr anchor="b"/>
          <a:lstStyle>
            <a:lvl1pPr marL="0" indent="0">
              <a:spcAft>
                <a:spcPts val="0"/>
              </a:spcAft>
              <a:buNone/>
              <a:defRPr sz="1100">
                <a:solidFill>
                  <a:schemeClr val="tx1">
                    <a:lumMod val="50000"/>
                  </a:schemeClr>
                </a:solidFill>
              </a:defRPr>
            </a:lvl1pPr>
            <a:lvl2pPr marL="457200" indent="0">
              <a:buNone/>
              <a:defRPr/>
            </a:lvl2pPr>
          </a:lstStyle>
          <a:p>
            <a:pPr lvl="0"/>
            <a:r>
              <a:rPr lang="en-US"/>
              <a:t>Edit Master text styles</a:t>
            </a:r>
          </a:p>
        </p:txBody>
      </p:sp>
      <p:sp>
        <p:nvSpPr>
          <p:cNvPr id="5" name="Chart Placeholder 4">
            <a:extLst>
              <a:ext uri="{FF2B5EF4-FFF2-40B4-BE49-F238E27FC236}">
                <a16:creationId xmlns:a16="http://schemas.microsoft.com/office/drawing/2014/main" id="{4A0EEC95-AF1F-4444-AA02-EF97927CD725}"/>
              </a:ext>
            </a:extLst>
          </p:cNvPr>
          <p:cNvSpPr>
            <a:spLocks noGrp="1"/>
          </p:cNvSpPr>
          <p:nvPr>
            <p:ph type="chart" sz="quarter" idx="11"/>
          </p:nvPr>
        </p:nvSpPr>
        <p:spPr>
          <a:xfrm>
            <a:off x="268288" y="1264829"/>
            <a:ext cx="11566446" cy="4457330"/>
          </a:xfrm>
        </p:spPr>
        <p:txBody>
          <a:bodyPr/>
          <a:lstStyle>
            <a:lvl1pPr marL="0" indent="0" algn="ctr">
              <a:buNone/>
              <a:defRPr/>
            </a:lvl1pPr>
          </a:lstStyle>
          <a:p>
            <a:r>
              <a:rPr lang="en-US"/>
              <a:t>Click icon to add chart</a:t>
            </a:r>
          </a:p>
        </p:txBody>
      </p:sp>
    </p:spTree>
    <p:extLst>
      <p:ext uri="{BB962C8B-B14F-4D97-AF65-F5344CB8AC3E}">
        <p14:creationId xmlns:p14="http://schemas.microsoft.com/office/powerpoint/2010/main" val="960218165"/>
      </p:ext>
    </p:extLst>
  </p:cSld>
  <p:clrMapOvr>
    <a:masterClrMapping/>
  </p:clrMapOvr>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CADE3-420D-4FAF-A0A3-EB8463A1C44C}"/>
              </a:ext>
            </a:extLst>
          </p:cNvPr>
          <p:cNvSpPr>
            <a:spLocks noGrp="1"/>
          </p:cNvSpPr>
          <p:nvPr>
            <p:ph type="title"/>
          </p:nvPr>
        </p:nvSpPr>
        <p:spPr/>
        <p:txBody>
          <a:bodyPr/>
          <a:lstStyle/>
          <a:p>
            <a:r>
              <a:rPr lang="en-US"/>
              <a:t>Click to edit Master title style</a:t>
            </a:r>
          </a:p>
        </p:txBody>
      </p:sp>
      <p:sp>
        <p:nvSpPr>
          <p:cNvPr id="3" name="Text Placeholder 5">
            <a:extLst>
              <a:ext uri="{FF2B5EF4-FFF2-40B4-BE49-F238E27FC236}">
                <a16:creationId xmlns:a16="http://schemas.microsoft.com/office/drawing/2014/main" id="{473A86C5-7298-46F0-A7A9-C08DE1ED1FA9}"/>
              </a:ext>
            </a:extLst>
          </p:cNvPr>
          <p:cNvSpPr>
            <a:spLocks noGrp="1"/>
          </p:cNvSpPr>
          <p:nvPr>
            <p:ph type="body" sz="quarter" idx="10"/>
          </p:nvPr>
        </p:nvSpPr>
        <p:spPr>
          <a:xfrm>
            <a:off x="267855" y="5927834"/>
            <a:ext cx="10742349" cy="533511"/>
          </a:xfrm>
        </p:spPr>
        <p:txBody>
          <a:bodyPr anchor="b"/>
          <a:lstStyle>
            <a:lvl1pPr marL="0" indent="0">
              <a:spcAft>
                <a:spcPts val="0"/>
              </a:spcAft>
              <a:buNone/>
              <a:defRPr sz="1100">
                <a:solidFill>
                  <a:schemeClr val="tx1">
                    <a:lumMod val="50000"/>
                  </a:schemeClr>
                </a:solidFill>
              </a:defRPr>
            </a:lvl1pPr>
            <a:lvl2pPr marL="457200" indent="0">
              <a:buNone/>
              <a:defRPr/>
            </a:lvl2pPr>
          </a:lstStyle>
          <a:p>
            <a:pPr lvl="0"/>
            <a:r>
              <a:rPr lang="en-US"/>
              <a:t>Edit Master text styles</a:t>
            </a:r>
          </a:p>
        </p:txBody>
      </p:sp>
    </p:spTree>
    <p:extLst>
      <p:ext uri="{BB962C8B-B14F-4D97-AF65-F5344CB8AC3E}">
        <p14:creationId xmlns:p14="http://schemas.microsoft.com/office/powerpoint/2010/main" val="440540998"/>
      </p:ext>
    </p:extLst>
  </p:cSld>
  <p:clrMapOvr>
    <a:masterClrMapping/>
  </p:clrMapOvr>
  <p:hf sldNum="0"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itle and Not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CADE3-420D-4FAF-A0A3-EB8463A1C44C}"/>
              </a:ext>
            </a:extLst>
          </p:cNvPr>
          <p:cNvSpPr>
            <a:spLocks noGrp="1"/>
          </p:cNvSpPr>
          <p:nvPr>
            <p:ph type="title"/>
          </p:nvPr>
        </p:nvSpPr>
        <p:spPr/>
        <p:txBody>
          <a:bodyPr/>
          <a:lstStyle/>
          <a:p>
            <a:r>
              <a:rPr lang="en-US"/>
              <a:t>Click to edit Master title style</a:t>
            </a:r>
          </a:p>
        </p:txBody>
      </p:sp>
      <p:sp>
        <p:nvSpPr>
          <p:cNvPr id="3" name="Text Placeholder 5">
            <a:extLst>
              <a:ext uri="{FF2B5EF4-FFF2-40B4-BE49-F238E27FC236}">
                <a16:creationId xmlns:a16="http://schemas.microsoft.com/office/drawing/2014/main" id="{F8838C7E-03D0-41FF-9E0C-0389EA56454D}"/>
              </a:ext>
            </a:extLst>
          </p:cNvPr>
          <p:cNvSpPr>
            <a:spLocks noGrp="1"/>
          </p:cNvSpPr>
          <p:nvPr>
            <p:ph type="body" sz="quarter" idx="10"/>
          </p:nvPr>
        </p:nvSpPr>
        <p:spPr>
          <a:xfrm>
            <a:off x="267855" y="5927834"/>
            <a:ext cx="10742349" cy="533511"/>
          </a:xfrm>
        </p:spPr>
        <p:txBody>
          <a:bodyPr anchor="b"/>
          <a:lstStyle>
            <a:lvl1pPr marL="0" indent="0">
              <a:spcAft>
                <a:spcPts val="0"/>
              </a:spcAft>
              <a:buNone/>
              <a:defRPr sz="1100">
                <a:solidFill>
                  <a:schemeClr val="tx1">
                    <a:lumMod val="50000"/>
                  </a:schemeClr>
                </a:solidFill>
              </a:defRPr>
            </a:lvl1pPr>
            <a:lvl2pPr marL="457200" indent="0">
              <a:buNone/>
              <a:defRPr/>
            </a:lvl2pPr>
          </a:lstStyle>
          <a:p>
            <a:pPr lvl="0"/>
            <a:r>
              <a:rPr lang="en-US"/>
              <a:t>Edit Master text styles</a:t>
            </a:r>
          </a:p>
        </p:txBody>
      </p:sp>
    </p:spTree>
    <p:extLst>
      <p:ext uri="{BB962C8B-B14F-4D97-AF65-F5344CB8AC3E}">
        <p14:creationId xmlns:p14="http://schemas.microsoft.com/office/powerpoint/2010/main" val="3921381750"/>
      </p:ext>
    </p:extLst>
  </p:cSld>
  <p:clrMapOvr>
    <a:masterClrMapping/>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0539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Section Break - Purpl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8B86CF7-6BE0-452A-AF61-0EF23266EB39}"/>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BFF684C0-B595-4194-92A5-01E2F0F0C8A9}"/>
              </a:ext>
            </a:extLst>
          </p:cNvPr>
          <p:cNvSpPr/>
          <p:nvPr/>
        </p:nvSpPr>
        <p:spPr>
          <a:xfrm>
            <a:off x="-9526" y="0"/>
            <a:ext cx="12201526" cy="6858000"/>
          </a:xfrm>
          <a:prstGeom prst="rect">
            <a:avLst/>
          </a:prstGeom>
          <a:solidFill>
            <a:schemeClr val="accent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98BDB38-1EA1-49C8-AF20-E09C51BD91E1}"/>
              </a:ext>
            </a:extLst>
          </p:cNvPr>
          <p:cNvSpPr/>
          <p:nvPr/>
        </p:nvSpPr>
        <p:spPr>
          <a:xfrm>
            <a:off x="0" y="0"/>
            <a:ext cx="12192000" cy="1432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5218BC-4A83-4CC8-8A6B-0D3D62569F1A}"/>
              </a:ext>
            </a:extLst>
          </p:cNvPr>
          <p:cNvSpPr>
            <a:spLocks noGrp="1"/>
          </p:cNvSpPr>
          <p:nvPr>
            <p:ph type="ctrTitle"/>
          </p:nvPr>
        </p:nvSpPr>
        <p:spPr>
          <a:xfrm>
            <a:off x="477169" y="2511463"/>
            <a:ext cx="9144000" cy="1604238"/>
          </a:xfrm>
        </p:spPr>
        <p:txBody>
          <a:bodyPr anchor="ctr"/>
          <a:lstStyle>
            <a:lvl1pPr algn="l">
              <a:defRPr sz="4400">
                <a:solidFill>
                  <a:schemeClr val="bg1"/>
                </a:solidFill>
              </a:defRPr>
            </a:lvl1pPr>
          </a:lstStyle>
          <a:p>
            <a:r>
              <a:rPr lang="en-US"/>
              <a:t>Click to edit Master title style</a:t>
            </a:r>
          </a:p>
        </p:txBody>
      </p:sp>
    </p:spTree>
    <p:extLst>
      <p:ext uri="{BB962C8B-B14F-4D97-AF65-F5344CB8AC3E}">
        <p14:creationId xmlns:p14="http://schemas.microsoft.com/office/powerpoint/2010/main" val="257686640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1" y="1600202"/>
            <a:ext cx="5384800" cy="4525963"/>
          </a:xfrm>
        </p:spPr>
        <p:txBody>
          <a:bodyPr/>
          <a:lstStyle>
            <a:lvl1pPr>
              <a:defRPr sz="3319"/>
            </a:lvl1pPr>
            <a:lvl2pPr>
              <a:defRPr sz="2844"/>
            </a:lvl2pPr>
            <a:lvl3pPr>
              <a:defRPr sz="237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1" y="1600202"/>
            <a:ext cx="5384800" cy="4525963"/>
          </a:xfrm>
        </p:spPr>
        <p:txBody>
          <a:bodyPr/>
          <a:lstStyle>
            <a:lvl1pPr>
              <a:defRPr sz="3319"/>
            </a:lvl1pPr>
            <a:lvl2pPr>
              <a:defRPr sz="2844"/>
            </a:lvl2pPr>
            <a:lvl3pPr>
              <a:defRPr sz="237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AC70D86C-0A2F-494A-956F-AD8466064821}" type="slidenum">
              <a:rPr lang="en-US" smtClean="0"/>
              <a:pPr/>
              <a:t>‹#›</a:t>
            </a:fld>
            <a:endParaRPr lang="en-US"/>
          </a:p>
        </p:txBody>
      </p:sp>
    </p:spTree>
    <p:extLst>
      <p:ext uri="{BB962C8B-B14F-4D97-AF65-F5344CB8AC3E}">
        <p14:creationId xmlns:p14="http://schemas.microsoft.com/office/powerpoint/2010/main" val="140450983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Section Break - Orang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1903FF5-D0A8-4690-B5C8-0822D358975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2"/>
          <a:stretch/>
        </p:blipFill>
        <p:spPr>
          <a:xfrm>
            <a:off x="0" y="0"/>
            <a:ext cx="12192000" cy="6858000"/>
          </a:xfrm>
          <a:prstGeom prst="rect">
            <a:avLst/>
          </a:prstGeom>
        </p:spPr>
      </p:pic>
      <p:sp>
        <p:nvSpPr>
          <p:cNvPr id="7" name="Rectangle 6">
            <a:extLst>
              <a:ext uri="{FF2B5EF4-FFF2-40B4-BE49-F238E27FC236}">
                <a16:creationId xmlns:a16="http://schemas.microsoft.com/office/drawing/2014/main" id="{791E6A5D-0695-4EA4-B5B7-A5DC8CD180B8}"/>
              </a:ext>
            </a:extLst>
          </p:cNvPr>
          <p:cNvSpPr/>
          <p:nvPr/>
        </p:nvSpPr>
        <p:spPr>
          <a:xfrm>
            <a:off x="0" y="0"/>
            <a:ext cx="12192000" cy="6858000"/>
          </a:xfrm>
          <a:prstGeom prst="rect">
            <a:avLst/>
          </a:prstGeom>
          <a:solidFill>
            <a:schemeClr val="accent2">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83B9DDF-8974-4BE6-BFAC-8DB63D751B72}"/>
              </a:ext>
            </a:extLst>
          </p:cNvPr>
          <p:cNvSpPr/>
          <p:nvPr/>
        </p:nvSpPr>
        <p:spPr>
          <a:xfrm>
            <a:off x="0" y="0"/>
            <a:ext cx="12192000" cy="143232"/>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5218BC-4A83-4CC8-8A6B-0D3D62569F1A}"/>
              </a:ext>
            </a:extLst>
          </p:cNvPr>
          <p:cNvSpPr>
            <a:spLocks noGrp="1"/>
          </p:cNvSpPr>
          <p:nvPr>
            <p:ph type="ctrTitle"/>
          </p:nvPr>
        </p:nvSpPr>
        <p:spPr>
          <a:xfrm>
            <a:off x="477169" y="2511463"/>
            <a:ext cx="9144000" cy="1604238"/>
          </a:xfrm>
        </p:spPr>
        <p:txBody>
          <a:bodyPr anchor="ctr"/>
          <a:lstStyle>
            <a:lvl1pPr algn="l">
              <a:defRPr sz="4400">
                <a:solidFill>
                  <a:schemeClr val="bg1"/>
                </a:solidFill>
              </a:defRPr>
            </a:lvl1pPr>
          </a:lstStyle>
          <a:p>
            <a:r>
              <a:rPr lang="en-US"/>
              <a:t>Click to edit Master title style</a:t>
            </a:r>
          </a:p>
        </p:txBody>
      </p:sp>
    </p:spTree>
    <p:extLst>
      <p:ext uri="{BB962C8B-B14F-4D97-AF65-F5344CB8AC3E}">
        <p14:creationId xmlns:p14="http://schemas.microsoft.com/office/powerpoint/2010/main" val="3017351687"/>
      </p:ext>
    </p:extLst>
  </p:cSld>
  <p:clrMapOvr>
    <a:masterClrMapping/>
  </p:clrMapOvr>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Section Break -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9E03F79-B4F4-46CE-A17D-57A9863DC19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BD037D93-D49F-4346-A429-987F7E2732FE}"/>
              </a:ext>
            </a:extLst>
          </p:cNvPr>
          <p:cNvSpPr/>
          <p:nvPr/>
        </p:nvSpPr>
        <p:spPr>
          <a:xfrm>
            <a:off x="0" y="2311"/>
            <a:ext cx="12192000" cy="6858000"/>
          </a:xfrm>
          <a:prstGeom prst="rect">
            <a:avLst/>
          </a:prstGeom>
          <a:solidFill>
            <a:schemeClr val="accent3">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32C3A02-ECDF-427B-8EF0-0A01EB236012}"/>
              </a:ext>
            </a:extLst>
          </p:cNvPr>
          <p:cNvSpPr/>
          <p:nvPr/>
        </p:nvSpPr>
        <p:spPr>
          <a:xfrm>
            <a:off x="0" y="0"/>
            <a:ext cx="12192000" cy="14323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5218BC-4A83-4CC8-8A6B-0D3D62569F1A}"/>
              </a:ext>
            </a:extLst>
          </p:cNvPr>
          <p:cNvSpPr>
            <a:spLocks noGrp="1"/>
          </p:cNvSpPr>
          <p:nvPr>
            <p:ph type="ctrTitle"/>
          </p:nvPr>
        </p:nvSpPr>
        <p:spPr>
          <a:xfrm>
            <a:off x="477169" y="2511463"/>
            <a:ext cx="9144000" cy="1604238"/>
          </a:xfrm>
        </p:spPr>
        <p:txBody>
          <a:bodyPr anchor="ctr"/>
          <a:lstStyle>
            <a:lvl1pPr algn="l">
              <a:defRPr sz="4400">
                <a:solidFill>
                  <a:schemeClr val="bg1"/>
                </a:solidFill>
              </a:defRPr>
            </a:lvl1pPr>
          </a:lstStyle>
          <a:p>
            <a:r>
              <a:rPr lang="en-US"/>
              <a:t>Click to edit Master title style</a:t>
            </a:r>
          </a:p>
        </p:txBody>
      </p:sp>
    </p:spTree>
    <p:extLst>
      <p:ext uri="{BB962C8B-B14F-4D97-AF65-F5344CB8AC3E}">
        <p14:creationId xmlns:p14="http://schemas.microsoft.com/office/powerpoint/2010/main" val="2031883808"/>
      </p:ext>
    </p:extLst>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Thank you - v1">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4BE07EA4-222B-41F1-AE33-0C82959F4D8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406BDB8A-48C0-4B76-A4D5-6C6776DA4220}"/>
              </a:ext>
            </a:extLst>
          </p:cNvPr>
          <p:cNvSpPr/>
          <p:nvPr/>
        </p:nvSpPr>
        <p:spPr>
          <a:xfrm>
            <a:off x="1201002" y="0"/>
            <a:ext cx="7233313" cy="6858000"/>
          </a:xfrm>
          <a:prstGeom prst="rect">
            <a:avLst/>
          </a:prstGeom>
          <a:solidFill>
            <a:schemeClr val="accent3">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9952E23-A787-4B65-947B-66DAC15D1D66}"/>
              </a:ext>
            </a:extLst>
          </p:cNvPr>
          <p:cNvSpPr/>
          <p:nvPr/>
        </p:nvSpPr>
        <p:spPr>
          <a:xfrm>
            <a:off x="0" y="0"/>
            <a:ext cx="12192000" cy="14323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CE740F33-E2A3-4498-AECA-3F7D9FFC1406}"/>
              </a:ext>
            </a:extLst>
          </p:cNvPr>
          <p:cNvSpPr>
            <a:spLocks noGrp="1"/>
          </p:cNvSpPr>
          <p:nvPr>
            <p:ph type="ctrTitle" hasCustomPrompt="1"/>
          </p:nvPr>
        </p:nvSpPr>
        <p:spPr>
          <a:xfrm>
            <a:off x="1969031" y="2595621"/>
            <a:ext cx="5056123" cy="1604238"/>
          </a:xfrm>
        </p:spPr>
        <p:txBody>
          <a:bodyPr anchor="ctr"/>
          <a:lstStyle>
            <a:lvl1pPr algn="l">
              <a:defRPr sz="4800">
                <a:solidFill>
                  <a:schemeClr val="bg1"/>
                </a:solidFill>
              </a:defRPr>
            </a:lvl1pPr>
          </a:lstStyle>
          <a:p>
            <a:r>
              <a:rPr lang="en-US"/>
              <a:t>Thank You</a:t>
            </a:r>
          </a:p>
        </p:txBody>
      </p:sp>
    </p:spTree>
    <p:extLst>
      <p:ext uri="{BB962C8B-B14F-4D97-AF65-F5344CB8AC3E}">
        <p14:creationId xmlns:p14="http://schemas.microsoft.com/office/powerpoint/2010/main" val="4060821086"/>
      </p:ext>
    </p:extLst>
  </p:cSld>
  <p:clrMapOvr>
    <a:masterClrMapping/>
  </p:clrMapOvr>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Thank you - v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3267D1E-C375-4B98-9A55-FC33A0A1BF4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1E9365FF-E723-456C-A8BD-969133C43461}"/>
              </a:ext>
            </a:extLst>
          </p:cNvPr>
          <p:cNvSpPr/>
          <p:nvPr/>
        </p:nvSpPr>
        <p:spPr>
          <a:xfrm>
            <a:off x="1201002" y="0"/>
            <a:ext cx="7233313" cy="6858000"/>
          </a:xfrm>
          <a:prstGeom prst="rect">
            <a:avLst/>
          </a:prstGeom>
          <a:solidFill>
            <a:schemeClr val="accent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C9393E7-9860-49B1-A6DF-4752C01FDD39}"/>
              </a:ext>
            </a:extLst>
          </p:cNvPr>
          <p:cNvSpPr/>
          <p:nvPr/>
        </p:nvSpPr>
        <p:spPr>
          <a:xfrm>
            <a:off x="0" y="0"/>
            <a:ext cx="12192000" cy="1432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5218BC-4A83-4CC8-8A6B-0D3D62569F1A}"/>
              </a:ext>
            </a:extLst>
          </p:cNvPr>
          <p:cNvSpPr>
            <a:spLocks noGrp="1"/>
          </p:cNvSpPr>
          <p:nvPr>
            <p:ph type="ctrTitle" hasCustomPrompt="1"/>
          </p:nvPr>
        </p:nvSpPr>
        <p:spPr>
          <a:xfrm>
            <a:off x="1969031" y="2595621"/>
            <a:ext cx="5056123" cy="1604238"/>
          </a:xfrm>
        </p:spPr>
        <p:txBody>
          <a:bodyPr anchor="ctr"/>
          <a:lstStyle>
            <a:lvl1pPr algn="l">
              <a:defRPr sz="4800">
                <a:solidFill>
                  <a:schemeClr val="bg1"/>
                </a:solidFill>
              </a:defRPr>
            </a:lvl1pPr>
          </a:lstStyle>
          <a:p>
            <a:r>
              <a:rPr lang="en-US"/>
              <a:t>Thank You</a:t>
            </a:r>
          </a:p>
        </p:txBody>
      </p:sp>
    </p:spTree>
    <p:extLst>
      <p:ext uri="{BB962C8B-B14F-4D97-AF65-F5344CB8AC3E}">
        <p14:creationId xmlns:p14="http://schemas.microsoft.com/office/powerpoint/2010/main" val="1239745962"/>
      </p:ext>
    </p:extLst>
  </p:cSld>
  <p:clrMapOvr>
    <a:masterClrMapping/>
  </p:clrMapOvr>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467358"/>
            <a:ext cx="10363200" cy="1470025"/>
          </a:xfrm>
        </p:spPr>
        <p:txBody>
          <a:bodyPr>
            <a:normAutofit/>
          </a:bodyPr>
          <a:lstStyle>
            <a:lvl1pPr algn="ctr">
              <a:defRPr sz="5215" b="0">
                <a:solidFill>
                  <a:schemeClr val="bg1"/>
                </a:solidFill>
              </a:defRPr>
            </a:lvl1p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b="1">
                <a:solidFill>
                  <a:schemeClr val="tx1"/>
                </a:solidFill>
              </a:defRPr>
            </a:lvl1pPr>
            <a:lvl2pPr marL="541873" indent="0" algn="ctr">
              <a:buNone/>
              <a:defRPr>
                <a:solidFill>
                  <a:schemeClr val="tx1">
                    <a:tint val="75000"/>
                  </a:schemeClr>
                </a:solidFill>
              </a:defRPr>
            </a:lvl2pPr>
            <a:lvl3pPr marL="1083747" indent="0" algn="ctr">
              <a:buNone/>
              <a:defRPr>
                <a:solidFill>
                  <a:schemeClr val="tx1">
                    <a:tint val="75000"/>
                  </a:schemeClr>
                </a:solidFill>
              </a:defRPr>
            </a:lvl3pPr>
            <a:lvl4pPr marL="1625620" indent="0" algn="ctr">
              <a:buNone/>
              <a:defRPr>
                <a:solidFill>
                  <a:schemeClr val="tx1">
                    <a:tint val="75000"/>
                  </a:schemeClr>
                </a:solidFill>
              </a:defRPr>
            </a:lvl4pPr>
            <a:lvl5pPr marL="2167494" indent="0" algn="ctr">
              <a:buNone/>
              <a:defRPr>
                <a:solidFill>
                  <a:schemeClr val="tx1">
                    <a:tint val="75000"/>
                  </a:schemeClr>
                </a:solidFill>
              </a:defRPr>
            </a:lvl5pPr>
            <a:lvl6pPr marL="2709367" indent="0" algn="ctr">
              <a:buNone/>
              <a:defRPr>
                <a:solidFill>
                  <a:schemeClr val="tx1">
                    <a:tint val="75000"/>
                  </a:schemeClr>
                </a:solidFill>
              </a:defRPr>
            </a:lvl6pPr>
            <a:lvl7pPr marL="3251241" indent="0" algn="ctr">
              <a:buNone/>
              <a:defRPr>
                <a:solidFill>
                  <a:schemeClr val="tx1">
                    <a:tint val="75000"/>
                  </a:schemeClr>
                </a:solidFill>
              </a:defRPr>
            </a:lvl7pPr>
            <a:lvl8pPr marL="3793114" indent="0" algn="ctr">
              <a:buNone/>
              <a:defRPr>
                <a:solidFill>
                  <a:schemeClr val="tx1">
                    <a:tint val="75000"/>
                  </a:schemeClr>
                </a:solidFill>
              </a:defRPr>
            </a:lvl8pPr>
            <a:lvl9pPr marL="4334988"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94020124"/>
      </p:ext>
    </p:extLst>
  </p:cSld>
  <p:clrMapOvr>
    <a:masterClrMapping/>
  </p:clrMapOvr>
  <p:hf sldNum="0"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556"/>
            </a:lvl1pPr>
          </a:lstStyle>
          <a:p>
            <a:r>
              <a:rPr lang="en-US"/>
              <a:t>Click to edit Master title style</a:t>
            </a:r>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endParaRPr lang="en-US"/>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AC70D86C-0A2F-494A-956F-AD8466064821}" type="slidenum">
              <a:rPr lang="en-US" smtClean="0"/>
              <a:pPr/>
              <a:t>‹#›</a:t>
            </a:fld>
            <a:endParaRPr lang="en-US"/>
          </a:p>
        </p:txBody>
      </p:sp>
    </p:spTree>
    <p:extLst>
      <p:ext uri="{BB962C8B-B14F-4D97-AF65-F5344CB8AC3E}">
        <p14:creationId xmlns:p14="http://schemas.microsoft.com/office/powerpoint/2010/main" val="318874885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chart">
  <p:cSld name="1_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11176000" cy="685800"/>
          </a:xfrm>
        </p:spPr>
        <p:txBody>
          <a:bodyPr/>
          <a:lstStyle/>
          <a:p>
            <a:r>
              <a:rPr lang="en-US"/>
              <a:t>Click to edit Master title style</a:t>
            </a:r>
          </a:p>
        </p:txBody>
      </p:sp>
      <p:sp>
        <p:nvSpPr>
          <p:cNvPr id="3" name="Chart Placeholder 2"/>
          <p:cNvSpPr>
            <a:spLocks noGrp="1"/>
          </p:cNvSpPr>
          <p:nvPr>
            <p:ph type="chart" idx="1"/>
          </p:nvPr>
        </p:nvSpPr>
        <p:spPr>
          <a:xfrm>
            <a:off x="812800" y="1447800"/>
            <a:ext cx="10363200" cy="4114800"/>
          </a:xfrm>
        </p:spPr>
        <p:txBody>
          <a:bodyPr/>
          <a:lstStyle/>
          <a:p>
            <a:endParaRPr lang="en-US"/>
          </a:p>
        </p:txBody>
      </p:sp>
    </p:spTree>
    <p:extLst>
      <p:ext uri="{BB962C8B-B14F-4D97-AF65-F5344CB8AC3E}">
        <p14:creationId xmlns:p14="http://schemas.microsoft.com/office/powerpoint/2010/main" val="315676726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035684"/>
            <a:ext cx="10363200" cy="1662270"/>
          </a:xfrm>
        </p:spPr>
        <p:txBody>
          <a:bodyPr anchor="t">
            <a:normAutofit/>
          </a:bodyPr>
          <a:lstStyle>
            <a:lvl1pPr algn="l">
              <a:defRPr sz="3556" b="1" cap="all">
                <a:latin typeface="Arial"/>
                <a:cs typeface="Arial"/>
              </a:defRPr>
            </a:lvl1pPr>
          </a:lstStyle>
          <a:p>
            <a:r>
              <a:rPr lang="en-US"/>
              <a:t>Click to edit Master title style</a:t>
            </a:r>
          </a:p>
        </p:txBody>
      </p:sp>
      <p:sp>
        <p:nvSpPr>
          <p:cNvPr id="3" name="Text Placeholder 2"/>
          <p:cNvSpPr>
            <a:spLocks noGrp="1"/>
          </p:cNvSpPr>
          <p:nvPr>
            <p:ph type="body" idx="1"/>
          </p:nvPr>
        </p:nvSpPr>
        <p:spPr>
          <a:xfrm>
            <a:off x="963084" y="1535499"/>
            <a:ext cx="10363200" cy="1500187"/>
          </a:xfrm>
        </p:spPr>
        <p:txBody>
          <a:bodyPr anchor="b"/>
          <a:lstStyle>
            <a:lvl1pPr marL="0" indent="0">
              <a:buNone/>
              <a:defRPr sz="2370">
                <a:solidFill>
                  <a:schemeClr val="tx2"/>
                </a:solidFill>
              </a:defRPr>
            </a:lvl1pPr>
            <a:lvl2pPr marL="541873" indent="0">
              <a:buNone/>
              <a:defRPr sz="2133">
                <a:solidFill>
                  <a:schemeClr val="tx1">
                    <a:tint val="75000"/>
                  </a:schemeClr>
                </a:solidFill>
              </a:defRPr>
            </a:lvl2pPr>
            <a:lvl3pPr marL="1083747" indent="0">
              <a:buNone/>
              <a:defRPr sz="1896">
                <a:solidFill>
                  <a:schemeClr val="tx1">
                    <a:tint val="75000"/>
                  </a:schemeClr>
                </a:solidFill>
              </a:defRPr>
            </a:lvl3pPr>
            <a:lvl4pPr marL="1625620" indent="0">
              <a:buNone/>
              <a:defRPr sz="1659">
                <a:solidFill>
                  <a:schemeClr val="tx1">
                    <a:tint val="75000"/>
                  </a:schemeClr>
                </a:solidFill>
              </a:defRPr>
            </a:lvl4pPr>
            <a:lvl5pPr marL="2167494" indent="0">
              <a:buNone/>
              <a:defRPr sz="1659">
                <a:solidFill>
                  <a:schemeClr val="tx1">
                    <a:tint val="75000"/>
                  </a:schemeClr>
                </a:solidFill>
              </a:defRPr>
            </a:lvl5pPr>
            <a:lvl6pPr marL="2709367" indent="0">
              <a:buNone/>
              <a:defRPr sz="1659">
                <a:solidFill>
                  <a:schemeClr val="tx1">
                    <a:tint val="75000"/>
                  </a:schemeClr>
                </a:solidFill>
              </a:defRPr>
            </a:lvl6pPr>
            <a:lvl7pPr marL="3251241" indent="0">
              <a:buNone/>
              <a:defRPr sz="1659">
                <a:solidFill>
                  <a:schemeClr val="tx1">
                    <a:tint val="75000"/>
                  </a:schemeClr>
                </a:solidFill>
              </a:defRPr>
            </a:lvl7pPr>
            <a:lvl8pPr marL="3793114" indent="0">
              <a:buNone/>
              <a:defRPr sz="1659">
                <a:solidFill>
                  <a:schemeClr val="tx1">
                    <a:tint val="75000"/>
                  </a:schemeClr>
                </a:solidFill>
              </a:defRPr>
            </a:lvl8pPr>
            <a:lvl9pPr marL="4334988" indent="0">
              <a:buNone/>
              <a:defRPr sz="1659">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AC70D86C-0A2F-494A-956F-AD8466064821}" type="slidenum">
              <a:rPr lang="en-US" smtClean="0"/>
              <a:pPr/>
              <a:t>‹#›</a:t>
            </a:fld>
            <a:endParaRPr lang="en-US"/>
          </a:p>
        </p:txBody>
      </p:sp>
    </p:spTree>
    <p:extLst>
      <p:ext uri="{BB962C8B-B14F-4D97-AF65-F5344CB8AC3E}">
        <p14:creationId xmlns:p14="http://schemas.microsoft.com/office/powerpoint/2010/main" val="3999772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8" cy="639762"/>
          </a:xfrm>
        </p:spPr>
        <p:txBody>
          <a:bodyPr anchor="b"/>
          <a:lstStyle>
            <a:lvl1pPr marL="0" indent="0">
              <a:buNone/>
              <a:defRPr sz="2844" b="1"/>
            </a:lvl1pPr>
            <a:lvl2pPr marL="541873" indent="0">
              <a:buNone/>
              <a:defRPr sz="2370" b="1"/>
            </a:lvl2pPr>
            <a:lvl3pPr marL="1083747" indent="0">
              <a:buNone/>
              <a:defRPr sz="2133" b="1"/>
            </a:lvl3pPr>
            <a:lvl4pPr marL="1625620" indent="0">
              <a:buNone/>
              <a:defRPr sz="1896" b="1"/>
            </a:lvl4pPr>
            <a:lvl5pPr marL="2167494" indent="0">
              <a:buNone/>
              <a:defRPr sz="1896" b="1"/>
            </a:lvl5pPr>
            <a:lvl6pPr marL="2709367" indent="0">
              <a:buNone/>
              <a:defRPr sz="1896" b="1"/>
            </a:lvl6pPr>
            <a:lvl7pPr marL="3251241" indent="0">
              <a:buNone/>
              <a:defRPr sz="1896" b="1"/>
            </a:lvl7pPr>
            <a:lvl8pPr marL="3793114" indent="0">
              <a:buNone/>
              <a:defRPr sz="1896" b="1"/>
            </a:lvl8pPr>
            <a:lvl9pPr marL="4334988" indent="0">
              <a:buNone/>
              <a:defRPr sz="1896" b="1"/>
            </a:lvl9pPr>
          </a:lstStyle>
          <a:p>
            <a:pPr lvl="0"/>
            <a:r>
              <a:rPr lang="en-US"/>
              <a:t>Click to edit Master text styles</a:t>
            </a:r>
          </a:p>
        </p:txBody>
      </p:sp>
      <p:sp>
        <p:nvSpPr>
          <p:cNvPr id="4" name="Content Placeholder 3"/>
          <p:cNvSpPr>
            <a:spLocks noGrp="1"/>
          </p:cNvSpPr>
          <p:nvPr>
            <p:ph sz="half" idx="2"/>
          </p:nvPr>
        </p:nvSpPr>
        <p:spPr>
          <a:xfrm>
            <a:off x="609600" y="2174875"/>
            <a:ext cx="5386918" cy="3951288"/>
          </a:xfrm>
        </p:spPr>
        <p:txBody>
          <a:bodyPr/>
          <a:lstStyle>
            <a:lvl1pPr>
              <a:defRPr sz="2844"/>
            </a:lvl1pPr>
            <a:lvl2pPr>
              <a:defRPr sz="2370"/>
            </a:lvl2pPr>
            <a:lvl3pPr>
              <a:defRPr sz="2133"/>
            </a:lvl3pPr>
            <a:lvl4pPr>
              <a:defRPr sz="1896"/>
            </a:lvl4pPr>
            <a:lvl5pPr>
              <a:defRPr sz="1896"/>
            </a:lvl5pPr>
            <a:lvl6pPr>
              <a:defRPr sz="1896"/>
            </a:lvl6pPr>
            <a:lvl7pPr>
              <a:defRPr sz="1896"/>
            </a:lvl7pPr>
            <a:lvl8pPr>
              <a:defRPr sz="1896"/>
            </a:lvl8pPr>
            <a:lvl9pPr>
              <a:defRPr sz="189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844" b="1"/>
            </a:lvl1pPr>
            <a:lvl2pPr marL="541873" indent="0">
              <a:buNone/>
              <a:defRPr sz="2370" b="1"/>
            </a:lvl2pPr>
            <a:lvl3pPr marL="1083747" indent="0">
              <a:buNone/>
              <a:defRPr sz="2133" b="1"/>
            </a:lvl3pPr>
            <a:lvl4pPr marL="1625620" indent="0">
              <a:buNone/>
              <a:defRPr sz="1896" b="1"/>
            </a:lvl4pPr>
            <a:lvl5pPr marL="2167494" indent="0">
              <a:buNone/>
              <a:defRPr sz="1896" b="1"/>
            </a:lvl5pPr>
            <a:lvl6pPr marL="2709367" indent="0">
              <a:buNone/>
              <a:defRPr sz="1896" b="1"/>
            </a:lvl6pPr>
            <a:lvl7pPr marL="3251241" indent="0">
              <a:buNone/>
              <a:defRPr sz="1896" b="1"/>
            </a:lvl7pPr>
            <a:lvl8pPr marL="3793114" indent="0">
              <a:buNone/>
              <a:defRPr sz="1896" b="1"/>
            </a:lvl8pPr>
            <a:lvl9pPr marL="4334988" indent="0">
              <a:buNone/>
              <a:defRPr sz="1896"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844"/>
            </a:lvl1pPr>
            <a:lvl2pPr>
              <a:defRPr sz="2370"/>
            </a:lvl2pPr>
            <a:lvl3pPr>
              <a:defRPr sz="2133"/>
            </a:lvl3pPr>
            <a:lvl4pPr>
              <a:defRPr sz="1896"/>
            </a:lvl4pPr>
            <a:lvl5pPr>
              <a:defRPr sz="1896"/>
            </a:lvl5pPr>
            <a:lvl6pPr>
              <a:defRPr sz="1896"/>
            </a:lvl6pPr>
            <a:lvl7pPr>
              <a:defRPr sz="1896"/>
            </a:lvl7pPr>
            <a:lvl8pPr>
              <a:defRPr sz="1896"/>
            </a:lvl8pPr>
            <a:lvl9pPr>
              <a:defRPr sz="189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2"/>
            <a:ext cx="2844800" cy="365125"/>
          </a:xfrm>
          <a:prstGeom prst="rect">
            <a:avLst/>
          </a:prstGeom>
        </p:spPr>
        <p:txBody>
          <a:bodyPr/>
          <a:lstStyle/>
          <a:p>
            <a:endParaRPr lang="en-US"/>
          </a:p>
        </p:txBody>
      </p:sp>
      <p:sp>
        <p:nvSpPr>
          <p:cNvPr id="8" name="Footer Placeholder 7"/>
          <p:cNvSpPr>
            <a:spLocks noGrp="1"/>
          </p:cNvSpPr>
          <p:nvPr>
            <p:ph type="ftr" sz="quarter" idx="11"/>
          </p:nvPr>
        </p:nvSpPr>
        <p:spPr>
          <a:xfrm>
            <a:off x="4165600" y="6356352"/>
            <a:ext cx="38608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AC70D86C-0A2F-494A-956F-AD8466064821}" type="slidenum">
              <a:rPr lang="en-US" smtClean="0"/>
              <a:pPr/>
              <a:t>‹#›</a:t>
            </a:fld>
            <a:endParaRPr lang="en-US"/>
          </a:p>
        </p:txBody>
      </p:sp>
    </p:spTree>
    <p:extLst>
      <p:ext uri="{BB962C8B-B14F-4D97-AF65-F5344CB8AC3E}">
        <p14:creationId xmlns:p14="http://schemas.microsoft.com/office/powerpoint/2010/main" val="298440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09600" y="6356352"/>
            <a:ext cx="2844800" cy="365125"/>
          </a:xfrm>
          <a:prstGeom prst="rect">
            <a:avLst/>
          </a:prstGeom>
        </p:spPr>
        <p:txBody>
          <a:bodyPr/>
          <a:lstStyle/>
          <a:p>
            <a:endParaRPr lang="en-US"/>
          </a:p>
        </p:txBody>
      </p:sp>
      <p:sp>
        <p:nvSpPr>
          <p:cNvPr id="4" name="Footer Placeholder 3"/>
          <p:cNvSpPr>
            <a:spLocks noGrp="1"/>
          </p:cNvSpPr>
          <p:nvPr>
            <p:ph type="ftr" sz="quarter" idx="11"/>
          </p:nvPr>
        </p:nvSpPr>
        <p:spPr>
          <a:xfrm>
            <a:off x="4165600" y="6356352"/>
            <a:ext cx="38608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AC70D86C-0A2F-494A-956F-AD8466064821}" type="slidenum">
              <a:rPr lang="en-US" smtClean="0"/>
              <a:pPr/>
              <a:t>‹#›</a:t>
            </a:fld>
            <a:endParaRPr lang="en-US"/>
          </a:p>
        </p:txBody>
      </p:sp>
    </p:spTree>
    <p:extLst>
      <p:ext uri="{BB962C8B-B14F-4D97-AF65-F5344CB8AC3E}">
        <p14:creationId xmlns:p14="http://schemas.microsoft.com/office/powerpoint/2010/main" val="1005989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2"/>
            <a:ext cx="2844800" cy="365125"/>
          </a:xfrm>
          <a:prstGeom prst="rect">
            <a:avLst/>
          </a:prstGeom>
        </p:spPr>
        <p:txBody>
          <a:bodyPr/>
          <a:lstStyle/>
          <a:p>
            <a:endParaRPr lang="en-US"/>
          </a:p>
        </p:txBody>
      </p:sp>
      <p:sp>
        <p:nvSpPr>
          <p:cNvPr id="3" name="Footer Placeholder 2"/>
          <p:cNvSpPr>
            <a:spLocks noGrp="1"/>
          </p:cNvSpPr>
          <p:nvPr>
            <p:ph type="ftr" sz="quarter" idx="11"/>
          </p:nvPr>
        </p:nvSpPr>
        <p:spPr>
          <a:xfrm>
            <a:off x="4165600" y="6356352"/>
            <a:ext cx="38608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AC70D86C-0A2F-494A-956F-AD8466064821}" type="slidenum">
              <a:rPr lang="en-US" smtClean="0"/>
              <a:pPr/>
              <a:t>‹#›</a:t>
            </a:fld>
            <a:endParaRPr lang="en-US"/>
          </a:p>
        </p:txBody>
      </p:sp>
    </p:spTree>
    <p:extLst>
      <p:ext uri="{BB962C8B-B14F-4D97-AF65-F5344CB8AC3E}">
        <p14:creationId xmlns:p14="http://schemas.microsoft.com/office/powerpoint/2010/main" val="4282337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1176730"/>
            <a:ext cx="4011084" cy="1162050"/>
          </a:xfrm>
        </p:spPr>
        <p:txBody>
          <a:bodyPr anchor="b"/>
          <a:lstStyle>
            <a:lvl1pPr algn="l">
              <a:defRPr sz="2370" b="1"/>
            </a:lvl1pPr>
          </a:lstStyle>
          <a:p>
            <a:r>
              <a:rPr lang="en-US"/>
              <a:t>Click to edit Master title style</a:t>
            </a:r>
          </a:p>
        </p:txBody>
      </p:sp>
      <p:sp>
        <p:nvSpPr>
          <p:cNvPr id="3" name="Content Placeholder 2"/>
          <p:cNvSpPr>
            <a:spLocks noGrp="1"/>
          </p:cNvSpPr>
          <p:nvPr>
            <p:ph idx="1"/>
          </p:nvPr>
        </p:nvSpPr>
        <p:spPr>
          <a:xfrm>
            <a:off x="4766734" y="1176732"/>
            <a:ext cx="6815667" cy="5853113"/>
          </a:xfrm>
        </p:spPr>
        <p:txBody>
          <a:bodyPr/>
          <a:lstStyle>
            <a:lvl1pPr>
              <a:defRPr sz="3793"/>
            </a:lvl1pPr>
            <a:lvl2pPr>
              <a:defRPr sz="3319"/>
            </a:lvl2pPr>
            <a:lvl3pPr>
              <a:defRPr sz="2844"/>
            </a:lvl3pPr>
            <a:lvl4pPr>
              <a:defRPr sz="2370"/>
            </a:lvl4pPr>
            <a:lvl5pPr>
              <a:defRPr sz="2370"/>
            </a:lvl5pPr>
            <a:lvl6pPr>
              <a:defRPr sz="2370"/>
            </a:lvl6pPr>
            <a:lvl7pPr>
              <a:defRPr sz="2370"/>
            </a:lvl7pPr>
            <a:lvl8pPr>
              <a:defRPr sz="2370"/>
            </a:lvl8pPr>
            <a:lvl9pPr>
              <a:defRPr sz="237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2338782"/>
            <a:ext cx="4011084" cy="4691063"/>
          </a:xfrm>
        </p:spPr>
        <p:txBody>
          <a:bodyPr/>
          <a:lstStyle>
            <a:lvl1pPr marL="0" indent="0">
              <a:buNone/>
              <a:defRPr sz="1659"/>
            </a:lvl1pPr>
            <a:lvl2pPr marL="541873" indent="0">
              <a:buNone/>
              <a:defRPr sz="1422"/>
            </a:lvl2pPr>
            <a:lvl3pPr marL="1083747" indent="0">
              <a:buNone/>
              <a:defRPr sz="1185"/>
            </a:lvl3pPr>
            <a:lvl4pPr marL="1625620" indent="0">
              <a:buNone/>
              <a:defRPr sz="1067"/>
            </a:lvl4pPr>
            <a:lvl5pPr marL="2167494" indent="0">
              <a:buNone/>
              <a:defRPr sz="1067"/>
            </a:lvl5pPr>
            <a:lvl6pPr marL="2709367" indent="0">
              <a:buNone/>
              <a:defRPr sz="1067"/>
            </a:lvl6pPr>
            <a:lvl7pPr marL="3251241" indent="0">
              <a:buNone/>
              <a:defRPr sz="1067"/>
            </a:lvl7pPr>
            <a:lvl8pPr marL="3793114" indent="0">
              <a:buNone/>
              <a:defRPr sz="1067"/>
            </a:lvl8pPr>
            <a:lvl9pPr marL="4334988" indent="0">
              <a:buNone/>
              <a:defRPr sz="1067"/>
            </a:lvl9pPr>
          </a:lstStyle>
          <a:p>
            <a:pPr lvl="0"/>
            <a:r>
              <a:rPr lang="en-US"/>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endParaRPr lang="en-US"/>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AC70D86C-0A2F-494A-956F-AD8466064821}" type="slidenum">
              <a:rPr lang="en-US" smtClean="0"/>
              <a:pPr/>
              <a:t>‹#›</a:t>
            </a:fld>
            <a:endParaRPr lang="en-US"/>
          </a:p>
        </p:txBody>
      </p:sp>
    </p:spTree>
    <p:extLst>
      <p:ext uri="{BB962C8B-B14F-4D97-AF65-F5344CB8AC3E}">
        <p14:creationId xmlns:p14="http://schemas.microsoft.com/office/powerpoint/2010/main" val="1925739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370" b="1"/>
            </a:lvl1pPr>
          </a:lstStyle>
          <a:p>
            <a:r>
              <a:rPr lang="en-US"/>
              <a:t>Click to edit Master title style</a:t>
            </a:r>
          </a:p>
        </p:txBody>
      </p:sp>
      <p:sp>
        <p:nvSpPr>
          <p:cNvPr id="3" name="Picture Placeholder 2"/>
          <p:cNvSpPr>
            <a:spLocks noGrp="1"/>
          </p:cNvSpPr>
          <p:nvPr>
            <p:ph type="pic" idx="1"/>
          </p:nvPr>
        </p:nvSpPr>
        <p:spPr>
          <a:xfrm>
            <a:off x="2389717" y="1252538"/>
            <a:ext cx="7315200" cy="4114800"/>
          </a:xfrm>
        </p:spPr>
        <p:txBody>
          <a:bodyPr/>
          <a:lstStyle>
            <a:lvl1pPr marL="0" indent="0">
              <a:buNone/>
              <a:defRPr sz="3793"/>
            </a:lvl1pPr>
            <a:lvl2pPr marL="541873" indent="0">
              <a:buNone/>
              <a:defRPr sz="3319"/>
            </a:lvl2pPr>
            <a:lvl3pPr marL="1083747" indent="0">
              <a:buNone/>
              <a:defRPr sz="2844"/>
            </a:lvl3pPr>
            <a:lvl4pPr marL="1625620" indent="0">
              <a:buNone/>
              <a:defRPr sz="2370"/>
            </a:lvl4pPr>
            <a:lvl5pPr marL="2167494" indent="0">
              <a:buNone/>
              <a:defRPr sz="2370"/>
            </a:lvl5pPr>
            <a:lvl6pPr marL="2709367" indent="0">
              <a:buNone/>
              <a:defRPr sz="2370"/>
            </a:lvl6pPr>
            <a:lvl7pPr marL="3251241" indent="0">
              <a:buNone/>
              <a:defRPr sz="2370"/>
            </a:lvl7pPr>
            <a:lvl8pPr marL="3793114" indent="0">
              <a:buNone/>
              <a:defRPr sz="2370"/>
            </a:lvl8pPr>
            <a:lvl9pPr marL="4334988" indent="0">
              <a:buNone/>
              <a:defRPr sz="237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659"/>
            </a:lvl1pPr>
            <a:lvl2pPr marL="541873" indent="0">
              <a:buNone/>
              <a:defRPr sz="1422"/>
            </a:lvl2pPr>
            <a:lvl3pPr marL="1083747" indent="0">
              <a:buNone/>
              <a:defRPr sz="1185"/>
            </a:lvl3pPr>
            <a:lvl4pPr marL="1625620" indent="0">
              <a:buNone/>
              <a:defRPr sz="1067"/>
            </a:lvl4pPr>
            <a:lvl5pPr marL="2167494" indent="0">
              <a:buNone/>
              <a:defRPr sz="1067"/>
            </a:lvl5pPr>
            <a:lvl6pPr marL="2709367" indent="0">
              <a:buNone/>
              <a:defRPr sz="1067"/>
            </a:lvl6pPr>
            <a:lvl7pPr marL="3251241" indent="0">
              <a:buNone/>
              <a:defRPr sz="1067"/>
            </a:lvl7pPr>
            <a:lvl8pPr marL="3793114" indent="0">
              <a:buNone/>
              <a:defRPr sz="1067"/>
            </a:lvl8pPr>
            <a:lvl9pPr marL="4334988" indent="0">
              <a:buNone/>
              <a:defRPr sz="1067"/>
            </a:lvl9pPr>
          </a:lstStyle>
          <a:p>
            <a:pPr lvl="0"/>
            <a:r>
              <a:rPr lang="en-US"/>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endParaRPr lang="en-US"/>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AC70D86C-0A2F-494A-956F-AD8466064821}" type="slidenum">
              <a:rPr lang="en-US" smtClean="0"/>
              <a:pPr/>
              <a:t>‹#›</a:t>
            </a:fld>
            <a:endParaRPr lang="en-US"/>
          </a:p>
        </p:txBody>
      </p:sp>
    </p:spTree>
    <p:extLst>
      <p:ext uri="{BB962C8B-B14F-4D97-AF65-F5344CB8AC3E}">
        <p14:creationId xmlns:p14="http://schemas.microsoft.com/office/powerpoint/2010/main" val="29615860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26" Type="http://schemas.openxmlformats.org/officeDocument/2006/relationships/slideLayout" Target="../slideLayouts/slideLayout47.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5" Type="http://schemas.openxmlformats.org/officeDocument/2006/relationships/slideLayout" Target="../slideLayouts/slideLayout46.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slideLayout" Target="../slideLayouts/slideLayout45.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slideLayout" Target="../slideLayouts/slideLayout44.xml"/><Relationship Id="rId28" Type="http://schemas.openxmlformats.org/officeDocument/2006/relationships/image" Target="../media/image5.svg"/><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slideLayout" Target="../slideLayouts/slideLayout43.xml"/><Relationship Id="rId27"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descr="SN11 Presentation Template_folio_4.jpg"/>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0" y="6161769"/>
            <a:ext cx="12192000" cy="714375"/>
          </a:xfrm>
          <a:prstGeom prst="rect">
            <a:avLst/>
          </a:prstGeom>
        </p:spPr>
      </p:pic>
      <p:sp>
        <p:nvSpPr>
          <p:cNvPr id="2" name="Title Placeholder 1"/>
          <p:cNvSpPr>
            <a:spLocks noGrp="1"/>
          </p:cNvSpPr>
          <p:nvPr>
            <p:ph type="title"/>
          </p:nvPr>
        </p:nvSpPr>
        <p:spPr>
          <a:xfrm>
            <a:off x="481140" y="307852"/>
            <a:ext cx="10972800" cy="81143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332257"/>
            <a:ext cx="10972800" cy="472378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9109689" y="6229771"/>
            <a:ext cx="2844800" cy="485982"/>
          </a:xfrm>
          <a:prstGeom prst="rect">
            <a:avLst/>
          </a:prstGeom>
        </p:spPr>
        <p:txBody>
          <a:bodyPr vert="horz" lIns="91440" tIns="45720" rIns="91440" bIns="45720" rtlCol="0" anchor="ctr"/>
          <a:lstStyle>
            <a:lvl1pPr algn="r">
              <a:defRPr sz="1185">
                <a:solidFill>
                  <a:schemeClr val="bg1"/>
                </a:solidFill>
              </a:defRPr>
            </a:lvl1pPr>
          </a:lstStyle>
          <a:p>
            <a:fld id="{AC70D86C-0A2F-494A-956F-AD8466064821}" type="slidenum">
              <a:rPr lang="en-US" smtClean="0"/>
              <a:pPr/>
              <a:t>‹#›</a:t>
            </a:fld>
            <a:endParaRPr lang="en-US"/>
          </a:p>
        </p:txBody>
      </p:sp>
      <p:sp>
        <p:nvSpPr>
          <p:cNvPr id="9" name="TextBox 8"/>
          <p:cNvSpPr txBox="1"/>
          <p:nvPr/>
        </p:nvSpPr>
        <p:spPr>
          <a:xfrm>
            <a:off x="2387928" y="6627168"/>
            <a:ext cx="8639957" cy="201722"/>
          </a:xfrm>
          <a:prstGeom prst="rect">
            <a:avLst/>
          </a:prstGeom>
          <a:noFill/>
        </p:spPr>
        <p:txBody>
          <a:bodyPr wrap="square" rtlCol="0">
            <a:spAutoFit/>
          </a:bodyPr>
          <a:lstStyle/>
          <a:p>
            <a:pPr algn="ctr"/>
            <a:r>
              <a:rPr lang="en-US" sz="711" b="0" kern="0" spc="119">
                <a:solidFill>
                  <a:schemeClr val="tx1">
                    <a:lumMod val="50000"/>
                  </a:schemeClr>
                </a:solidFill>
                <a:latin typeface="+mn-lt"/>
                <a:ea typeface="+mn-ea"/>
                <a:cs typeface="+mn-cs"/>
              </a:rPr>
              <a:t>© PRESIDENT AND FELLOWS OF HARVARD COLLEGE</a:t>
            </a:r>
            <a:endParaRPr lang="en-US" sz="711" b="0" kern="0" spc="119">
              <a:solidFill>
                <a:schemeClr val="tx1">
                  <a:lumMod val="50000"/>
                </a:schemeClr>
              </a:solidFill>
            </a:endParaRPr>
          </a:p>
        </p:txBody>
      </p:sp>
    </p:spTree>
    <p:extLst>
      <p:ext uri="{BB962C8B-B14F-4D97-AF65-F5344CB8AC3E}">
        <p14:creationId xmlns:p14="http://schemas.microsoft.com/office/powerpoint/2010/main" val="1463326206"/>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Lst>
  <p:hf sldNum="0" hdr="0" ftr="0" dt="0"/>
  <p:txStyles>
    <p:titleStyle>
      <a:lvl1pPr algn="l" defTabSz="541873" rtl="0" eaLnBrk="1" latinLnBrk="0" hangingPunct="1">
        <a:spcBef>
          <a:spcPct val="0"/>
        </a:spcBef>
        <a:buNone/>
        <a:defRPr sz="3556" b="1" kern="1200">
          <a:solidFill>
            <a:srgbClr val="5393AB"/>
          </a:solidFill>
          <a:latin typeface="+mj-lt"/>
          <a:ea typeface="+mj-ea"/>
          <a:cs typeface="+mj-cs"/>
        </a:defRPr>
      </a:lvl1pPr>
    </p:titleStyle>
    <p:bodyStyle>
      <a:lvl1pPr marL="406405" indent="-406405" algn="l" defTabSz="541873" rtl="0" eaLnBrk="1" latinLnBrk="0" hangingPunct="1">
        <a:spcBef>
          <a:spcPct val="20000"/>
        </a:spcBef>
        <a:buFont typeface="Arial"/>
        <a:buChar char="•"/>
        <a:defRPr sz="3319" kern="1200">
          <a:solidFill>
            <a:schemeClr val="tx1"/>
          </a:solidFill>
          <a:latin typeface="Arial"/>
          <a:ea typeface="+mn-ea"/>
          <a:cs typeface="Arial"/>
        </a:defRPr>
      </a:lvl1pPr>
      <a:lvl2pPr marL="880544" indent="-338671" algn="l" defTabSz="541873" rtl="0" eaLnBrk="1" latinLnBrk="0" hangingPunct="1">
        <a:spcBef>
          <a:spcPct val="20000"/>
        </a:spcBef>
        <a:buFont typeface="Arial"/>
        <a:buChar char="–"/>
        <a:defRPr sz="2844" kern="1200">
          <a:solidFill>
            <a:schemeClr val="tx1"/>
          </a:solidFill>
          <a:latin typeface="Arial"/>
          <a:ea typeface="+mn-ea"/>
          <a:cs typeface="Arial"/>
        </a:defRPr>
      </a:lvl2pPr>
      <a:lvl3pPr marL="1354684" indent="-270937" algn="l" defTabSz="541873" rtl="0" eaLnBrk="1" latinLnBrk="0" hangingPunct="1">
        <a:spcBef>
          <a:spcPct val="20000"/>
        </a:spcBef>
        <a:buFont typeface="Arial"/>
        <a:buChar char="•"/>
        <a:defRPr sz="2844" kern="1200">
          <a:solidFill>
            <a:schemeClr val="tx1"/>
          </a:solidFill>
          <a:latin typeface="Arial"/>
          <a:ea typeface="+mn-ea"/>
          <a:cs typeface="Arial"/>
        </a:defRPr>
      </a:lvl3pPr>
      <a:lvl4pPr marL="1896557" indent="-270937" algn="l" defTabSz="541873" rtl="0" eaLnBrk="1" latinLnBrk="0" hangingPunct="1">
        <a:spcBef>
          <a:spcPct val="20000"/>
        </a:spcBef>
        <a:buFont typeface="Arial"/>
        <a:buChar char="–"/>
        <a:defRPr sz="2370" kern="1200">
          <a:solidFill>
            <a:schemeClr val="tx1"/>
          </a:solidFill>
          <a:latin typeface="Arial"/>
          <a:ea typeface="+mn-ea"/>
          <a:cs typeface="Arial"/>
        </a:defRPr>
      </a:lvl4pPr>
      <a:lvl5pPr marL="2438430" indent="-270937" algn="l" defTabSz="541873" rtl="0" eaLnBrk="1" latinLnBrk="0" hangingPunct="1">
        <a:spcBef>
          <a:spcPct val="20000"/>
        </a:spcBef>
        <a:buFont typeface="Arial"/>
        <a:buChar char="»"/>
        <a:defRPr sz="2370" kern="1200">
          <a:solidFill>
            <a:schemeClr val="tx1"/>
          </a:solidFill>
          <a:latin typeface="Arial"/>
          <a:ea typeface="+mn-ea"/>
          <a:cs typeface="Arial"/>
        </a:defRPr>
      </a:lvl5pPr>
      <a:lvl6pPr marL="2980304" indent="-270937" algn="l" defTabSz="541873" rtl="0" eaLnBrk="1" latinLnBrk="0" hangingPunct="1">
        <a:spcBef>
          <a:spcPct val="20000"/>
        </a:spcBef>
        <a:buFont typeface="Arial"/>
        <a:buChar char="•"/>
        <a:defRPr sz="2370" kern="1200">
          <a:solidFill>
            <a:schemeClr val="tx1"/>
          </a:solidFill>
          <a:latin typeface="+mn-lt"/>
          <a:ea typeface="+mn-ea"/>
          <a:cs typeface="+mn-cs"/>
        </a:defRPr>
      </a:lvl6pPr>
      <a:lvl7pPr marL="3522177" indent="-270937" algn="l" defTabSz="541873" rtl="0" eaLnBrk="1" latinLnBrk="0" hangingPunct="1">
        <a:spcBef>
          <a:spcPct val="20000"/>
        </a:spcBef>
        <a:buFont typeface="Arial"/>
        <a:buChar char="•"/>
        <a:defRPr sz="2370" kern="1200">
          <a:solidFill>
            <a:schemeClr val="tx1"/>
          </a:solidFill>
          <a:latin typeface="+mn-lt"/>
          <a:ea typeface="+mn-ea"/>
          <a:cs typeface="+mn-cs"/>
        </a:defRPr>
      </a:lvl7pPr>
      <a:lvl8pPr marL="4064051" indent="-270937" algn="l" defTabSz="541873" rtl="0" eaLnBrk="1" latinLnBrk="0" hangingPunct="1">
        <a:spcBef>
          <a:spcPct val="20000"/>
        </a:spcBef>
        <a:buFont typeface="Arial"/>
        <a:buChar char="•"/>
        <a:defRPr sz="2370" kern="1200">
          <a:solidFill>
            <a:schemeClr val="tx1"/>
          </a:solidFill>
          <a:latin typeface="+mn-lt"/>
          <a:ea typeface="+mn-ea"/>
          <a:cs typeface="+mn-cs"/>
        </a:defRPr>
      </a:lvl8pPr>
      <a:lvl9pPr marL="4605924" indent="-270937" algn="l" defTabSz="541873" rtl="0" eaLnBrk="1" latinLnBrk="0" hangingPunct="1">
        <a:spcBef>
          <a:spcPct val="20000"/>
        </a:spcBef>
        <a:buFont typeface="Arial"/>
        <a:buChar char="•"/>
        <a:defRPr sz="2370" kern="1200">
          <a:solidFill>
            <a:schemeClr val="tx1"/>
          </a:solidFill>
          <a:latin typeface="+mn-lt"/>
          <a:ea typeface="+mn-ea"/>
          <a:cs typeface="+mn-cs"/>
        </a:defRPr>
      </a:lvl9pPr>
    </p:bodyStyle>
    <p:otherStyle>
      <a:defPPr>
        <a:defRPr lang="en-US"/>
      </a:defPPr>
      <a:lvl1pPr marL="0" algn="l" defTabSz="541873" rtl="0" eaLnBrk="1" latinLnBrk="0" hangingPunct="1">
        <a:defRPr sz="2133" kern="1200">
          <a:solidFill>
            <a:schemeClr val="tx1"/>
          </a:solidFill>
          <a:latin typeface="+mn-lt"/>
          <a:ea typeface="+mn-ea"/>
          <a:cs typeface="+mn-cs"/>
        </a:defRPr>
      </a:lvl1pPr>
      <a:lvl2pPr marL="541873" algn="l" defTabSz="541873" rtl="0" eaLnBrk="1" latinLnBrk="0" hangingPunct="1">
        <a:defRPr sz="2133" kern="1200">
          <a:solidFill>
            <a:schemeClr val="tx1"/>
          </a:solidFill>
          <a:latin typeface="+mn-lt"/>
          <a:ea typeface="+mn-ea"/>
          <a:cs typeface="+mn-cs"/>
        </a:defRPr>
      </a:lvl2pPr>
      <a:lvl3pPr marL="1083747" algn="l" defTabSz="541873" rtl="0" eaLnBrk="1" latinLnBrk="0" hangingPunct="1">
        <a:defRPr sz="2133" kern="1200">
          <a:solidFill>
            <a:schemeClr val="tx1"/>
          </a:solidFill>
          <a:latin typeface="+mn-lt"/>
          <a:ea typeface="+mn-ea"/>
          <a:cs typeface="+mn-cs"/>
        </a:defRPr>
      </a:lvl3pPr>
      <a:lvl4pPr marL="1625620" algn="l" defTabSz="541873" rtl="0" eaLnBrk="1" latinLnBrk="0" hangingPunct="1">
        <a:defRPr sz="2133" kern="1200">
          <a:solidFill>
            <a:schemeClr val="tx1"/>
          </a:solidFill>
          <a:latin typeface="+mn-lt"/>
          <a:ea typeface="+mn-ea"/>
          <a:cs typeface="+mn-cs"/>
        </a:defRPr>
      </a:lvl4pPr>
      <a:lvl5pPr marL="2167494" algn="l" defTabSz="541873" rtl="0" eaLnBrk="1" latinLnBrk="0" hangingPunct="1">
        <a:defRPr sz="2133" kern="1200">
          <a:solidFill>
            <a:schemeClr val="tx1"/>
          </a:solidFill>
          <a:latin typeface="+mn-lt"/>
          <a:ea typeface="+mn-ea"/>
          <a:cs typeface="+mn-cs"/>
        </a:defRPr>
      </a:lvl5pPr>
      <a:lvl6pPr marL="2709367" algn="l" defTabSz="541873" rtl="0" eaLnBrk="1" latinLnBrk="0" hangingPunct="1">
        <a:defRPr sz="2133" kern="1200">
          <a:solidFill>
            <a:schemeClr val="tx1"/>
          </a:solidFill>
          <a:latin typeface="+mn-lt"/>
          <a:ea typeface="+mn-ea"/>
          <a:cs typeface="+mn-cs"/>
        </a:defRPr>
      </a:lvl6pPr>
      <a:lvl7pPr marL="3251241" algn="l" defTabSz="541873" rtl="0" eaLnBrk="1" latinLnBrk="0" hangingPunct="1">
        <a:defRPr sz="2133" kern="1200">
          <a:solidFill>
            <a:schemeClr val="tx1"/>
          </a:solidFill>
          <a:latin typeface="+mn-lt"/>
          <a:ea typeface="+mn-ea"/>
          <a:cs typeface="+mn-cs"/>
        </a:defRPr>
      </a:lvl7pPr>
      <a:lvl8pPr marL="3793114" algn="l" defTabSz="541873" rtl="0" eaLnBrk="1" latinLnBrk="0" hangingPunct="1">
        <a:defRPr sz="2133" kern="1200">
          <a:solidFill>
            <a:schemeClr val="tx1"/>
          </a:solidFill>
          <a:latin typeface="+mn-lt"/>
          <a:ea typeface="+mn-ea"/>
          <a:cs typeface="+mn-cs"/>
        </a:defRPr>
      </a:lvl8pPr>
      <a:lvl9pPr marL="4334988" algn="l" defTabSz="541873" rtl="0" eaLnBrk="1" latinLnBrk="0" hangingPunct="1">
        <a:defRPr sz="213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422">
                <a:solidFill>
                  <a:schemeClr val="tx1">
                    <a:tint val="75000"/>
                  </a:schemeClr>
                </a:solidFill>
              </a:defRPr>
            </a:lvl1pPr>
          </a:lstStyle>
          <a:p>
            <a:fld id="{916C5737-1FD2-A549-8C7D-0E565AA8B7CE}" type="datetimeFigureOut">
              <a:rPr lang="en-US" smtClean="0"/>
              <a:pPr/>
              <a:t>7/20/2026</a:t>
            </a:fld>
            <a:endParaRPr lang="en-US"/>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42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422">
                <a:solidFill>
                  <a:schemeClr val="tx1">
                    <a:tint val="75000"/>
                  </a:schemeClr>
                </a:solidFill>
              </a:defRPr>
            </a:lvl1pPr>
          </a:lstStyle>
          <a:p>
            <a:fld id="{3B68BD0C-3E9E-A744-8639-A5BA26253702}" type="slidenum">
              <a:rPr lang="en-US" smtClean="0"/>
              <a:pPr/>
              <a:t>‹#›</a:t>
            </a:fld>
            <a:endParaRPr lang="en-US"/>
          </a:p>
        </p:txBody>
      </p:sp>
    </p:spTree>
    <p:extLst>
      <p:ext uri="{BB962C8B-B14F-4D97-AF65-F5344CB8AC3E}">
        <p14:creationId xmlns:p14="http://schemas.microsoft.com/office/powerpoint/2010/main" val="23896135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ctr" defTabSz="541873" rtl="0" eaLnBrk="1" latinLnBrk="0" hangingPunct="1">
        <a:spcBef>
          <a:spcPct val="0"/>
        </a:spcBef>
        <a:buNone/>
        <a:defRPr sz="5215" kern="1200">
          <a:solidFill>
            <a:schemeClr val="tx1"/>
          </a:solidFill>
          <a:latin typeface="+mj-lt"/>
          <a:ea typeface="+mj-ea"/>
          <a:cs typeface="+mj-cs"/>
        </a:defRPr>
      </a:lvl1pPr>
    </p:titleStyle>
    <p:bodyStyle>
      <a:lvl1pPr marL="406405" indent="-406405" algn="l" defTabSz="541873" rtl="0" eaLnBrk="1" latinLnBrk="0" hangingPunct="1">
        <a:spcBef>
          <a:spcPct val="20000"/>
        </a:spcBef>
        <a:buFont typeface="Arial"/>
        <a:buChar char="•"/>
        <a:defRPr sz="3793" kern="1200">
          <a:solidFill>
            <a:schemeClr val="tx1"/>
          </a:solidFill>
          <a:latin typeface="+mn-lt"/>
          <a:ea typeface="+mn-ea"/>
          <a:cs typeface="+mn-cs"/>
        </a:defRPr>
      </a:lvl1pPr>
      <a:lvl2pPr marL="880544" indent="-338671" algn="l" defTabSz="541873" rtl="0" eaLnBrk="1" latinLnBrk="0" hangingPunct="1">
        <a:spcBef>
          <a:spcPct val="20000"/>
        </a:spcBef>
        <a:buFont typeface="Arial"/>
        <a:buChar char="–"/>
        <a:defRPr sz="3319" kern="1200">
          <a:solidFill>
            <a:schemeClr val="tx1"/>
          </a:solidFill>
          <a:latin typeface="+mn-lt"/>
          <a:ea typeface="+mn-ea"/>
          <a:cs typeface="+mn-cs"/>
        </a:defRPr>
      </a:lvl2pPr>
      <a:lvl3pPr marL="1354684" indent="-270937" algn="l" defTabSz="541873" rtl="0" eaLnBrk="1" latinLnBrk="0" hangingPunct="1">
        <a:spcBef>
          <a:spcPct val="20000"/>
        </a:spcBef>
        <a:buFont typeface="Arial"/>
        <a:buChar char="•"/>
        <a:defRPr sz="2844" kern="1200">
          <a:solidFill>
            <a:schemeClr val="tx1"/>
          </a:solidFill>
          <a:latin typeface="+mn-lt"/>
          <a:ea typeface="+mn-ea"/>
          <a:cs typeface="+mn-cs"/>
        </a:defRPr>
      </a:lvl3pPr>
      <a:lvl4pPr marL="1896557" indent="-270937" algn="l" defTabSz="541873" rtl="0" eaLnBrk="1" latinLnBrk="0" hangingPunct="1">
        <a:spcBef>
          <a:spcPct val="20000"/>
        </a:spcBef>
        <a:buFont typeface="Arial"/>
        <a:buChar char="–"/>
        <a:defRPr sz="2370" kern="1200">
          <a:solidFill>
            <a:schemeClr val="tx1"/>
          </a:solidFill>
          <a:latin typeface="+mn-lt"/>
          <a:ea typeface="+mn-ea"/>
          <a:cs typeface="+mn-cs"/>
        </a:defRPr>
      </a:lvl4pPr>
      <a:lvl5pPr marL="2438430" indent="-270937" algn="l" defTabSz="541873" rtl="0" eaLnBrk="1" latinLnBrk="0" hangingPunct="1">
        <a:spcBef>
          <a:spcPct val="20000"/>
        </a:spcBef>
        <a:buFont typeface="Arial"/>
        <a:buChar char="»"/>
        <a:defRPr sz="2370" kern="1200">
          <a:solidFill>
            <a:schemeClr val="tx1"/>
          </a:solidFill>
          <a:latin typeface="+mn-lt"/>
          <a:ea typeface="+mn-ea"/>
          <a:cs typeface="+mn-cs"/>
        </a:defRPr>
      </a:lvl5pPr>
      <a:lvl6pPr marL="2980304" indent="-270937" algn="l" defTabSz="541873" rtl="0" eaLnBrk="1" latinLnBrk="0" hangingPunct="1">
        <a:spcBef>
          <a:spcPct val="20000"/>
        </a:spcBef>
        <a:buFont typeface="Arial"/>
        <a:buChar char="•"/>
        <a:defRPr sz="2370" kern="1200">
          <a:solidFill>
            <a:schemeClr val="tx1"/>
          </a:solidFill>
          <a:latin typeface="+mn-lt"/>
          <a:ea typeface="+mn-ea"/>
          <a:cs typeface="+mn-cs"/>
        </a:defRPr>
      </a:lvl6pPr>
      <a:lvl7pPr marL="3522177" indent="-270937" algn="l" defTabSz="541873" rtl="0" eaLnBrk="1" latinLnBrk="0" hangingPunct="1">
        <a:spcBef>
          <a:spcPct val="20000"/>
        </a:spcBef>
        <a:buFont typeface="Arial"/>
        <a:buChar char="•"/>
        <a:defRPr sz="2370" kern="1200">
          <a:solidFill>
            <a:schemeClr val="tx1"/>
          </a:solidFill>
          <a:latin typeface="+mn-lt"/>
          <a:ea typeface="+mn-ea"/>
          <a:cs typeface="+mn-cs"/>
        </a:defRPr>
      </a:lvl7pPr>
      <a:lvl8pPr marL="4064051" indent="-270937" algn="l" defTabSz="541873" rtl="0" eaLnBrk="1" latinLnBrk="0" hangingPunct="1">
        <a:spcBef>
          <a:spcPct val="20000"/>
        </a:spcBef>
        <a:buFont typeface="Arial"/>
        <a:buChar char="•"/>
        <a:defRPr sz="2370" kern="1200">
          <a:solidFill>
            <a:schemeClr val="tx1"/>
          </a:solidFill>
          <a:latin typeface="+mn-lt"/>
          <a:ea typeface="+mn-ea"/>
          <a:cs typeface="+mn-cs"/>
        </a:defRPr>
      </a:lvl8pPr>
      <a:lvl9pPr marL="4605924" indent="-270937" algn="l" defTabSz="541873" rtl="0" eaLnBrk="1" latinLnBrk="0" hangingPunct="1">
        <a:spcBef>
          <a:spcPct val="20000"/>
        </a:spcBef>
        <a:buFont typeface="Arial"/>
        <a:buChar char="•"/>
        <a:defRPr sz="2370" kern="1200">
          <a:solidFill>
            <a:schemeClr val="tx1"/>
          </a:solidFill>
          <a:latin typeface="+mn-lt"/>
          <a:ea typeface="+mn-ea"/>
          <a:cs typeface="+mn-cs"/>
        </a:defRPr>
      </a:lvl9pPr>
    </p:bodyStyle>
    <p:otherStyle>
      <a:defPPr>
        <a:defRPr lang="en-US"/>
      </a:defPPr>
      <a:lvl1pPr marL="0" algn="l" defTabSz="541873" rtl="0" eaLnBrk="1" latinLnBrk="0" hangingPunct="1">
        <a:defRPr sz="2133" kern="1200">
          <a:solidFill>
            <a:schemeClr val="tx1"/>
          </a:solidFill>
          <a:latin typeface="+mn-lt"/>
          <a:ea typeface="+mn-ea"/>
          <a:cs typeface="+mn-cs"/>
        </a:defRPr>
      </a:lvl1pPr>
      <a:lvl2pPr marL="541873" algn="l" defTabSz="541873" rtl="0" eaLnBrk="1" latinLnBrk="0" hangingPunct="1">
        <a:defRPr sz="2133" kern="1200">
          <a:solidFill>
            <a:schemeClr val="tx1"/>
          </a:solidFill>
          <a:latin typeface="+mn-lt"/>
          <a:ea typeface="+mn-ea"/>
          <a:cs typeface="+mn-cs"/>
        </a:defRPr>
      </a:lvl2pPr>
      <a:lvl3pPr marL="1083747" algn="l" defTabSz="541873" rtl="0" eaLnBrk="1" latinLnBrk="0" hangingPunct="1">
        <a:defRPr sz="2133" kern="1200">
          <a:solidFill>
            <a:schemeClr val="tx1"/>
          </a:solidFill>
          <a:latin typeface="+mn-lt"/>
          <a:ea typeface="+mn-ea"/>
          <a:cs typeface="+mn-cs"/>
        </a:defRPr>
      </a:lvl3pPr>
      <a:lvl4pPr marL="1625620" algn="l" defTabSz="541873" rtl="0" eaLnBrk="1" latinLnBrk="0" hangingPunct="1">
        <a:defRPr sz="2133" kern="1200">
          <a:solidFill>
            <a:schemeClr val="tx1"/>
          </a:solidFill>
          <a:latin typeface="+mn-lt"/>
          <a:ea typeface="+mn-ea"/>
          <a:cs typeface="+mn-cs"/>
        </a:defRPr>
      </a:lvl4pPr>
      <a:lvl5pPr marL="2167494" algn="l" defTabSz="541873" rtl="0" eaLnBrk="1" latinLnBrk="0" hangingPunct="1">
        <a:defRPr sz="2133" kern="1200">
          <a:solidFill>
            <a:schemeClr val="tx1"/>
          </a:solidFill>
          <a:latin typeface="+mn-lt"/>
          <a:ea typeface="+mn-ea"/>
          <a:cs typeface="+mn-cs"/>
        </a:defRPr>
      </a:lvl5pPr>
      <a:lvl6pPr marL="2709367" algn="l" defTabSz="541873" rtl="0" eaLnBrk="1" latinLnBrk="0" hangingPunct="1">
        <a:defRPr sz="2133" kern="1200">
          <a:solidFill>
            <a:schemeClr val="tx1"/>
          </a:solidFill>
          <a:latin typeface="+mn-lt"/>
          <a:ea typeface="+mn-ea"/>
          <a:cs typeface="+mn-cs"/>
        </a:defRPr>
      </a:lvl6pPr>
      <a:lvl7pPr marL="3251241" algn="l" defTabSz="541873" rtl="0" eaLnBrk="1" latinLnBrk="0" hangingPunct="1">
        <a:defRPr sz="2133" kern="1200">
          <a:solidFill>
            <a:schemeClr val="tx1"/>
          </a:solidFill>
          <a:latin typeface="+mn-lt"/>
          <a:ea typeface="+mn-ea"/>
          <a:cs typeface="+mn-cs"/>
        </a:defRPr>
      </a:lvl7pPr>
      <a:lvl8pPr marL="3793114" algn="l" defTabSz="541873" rtl="0" eaLnBrk="1" latinLnBrk="0" hangingPunct="1">
        <a:defRPr sz="2133" kern="1200">
          <a:solidFill>
            <a:schemeClr val="tx1"/>
          </a:solidFill>
          <a:latin typeface="+mn-lt"/>
          <a:ea typeface="+mn-ea"/>
          <a:cs typeface="+mn-cs"/>
        </a:defRPr>
      </a:lvl8pPr>
      <a:lvl9pPr marL="4334988" algn="l" defTabSz="541873" rtl="0" eaLnBrk="1" latinLnBrk="0" hangingPunct="1">
        <a:defRPr sz="213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7DA439-8CCF-4706-AF2D-0992A957CCE8}"/>
              </a:ext>
            </a:extLst>
          </p:cNvPr>
          <p:cNvSpPr>
            <a:spLocks noGrp="1"/>
          </p:cNvSpPr>
          <p:nvPr>
            <p:ph type="title"/>
          </p:nvPr>
        </p:nvSpPr>
        <p:spPr>
          <a:xfrm>
            <a:off x="267855" y="365125"/>
            <a:ext cx="11566879" cy="89025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8904D474-EE8A-461A-9AB7-55B5ECED6769}"/>
              </a:ext>
            </a:extLst>
          </p:cNvPr>
          <p:cNvSpPr>
            <a:spLocks noGrp="1"/>
          </p:cNvSpPr>
          <p:nvPr>
            <p:ph type="body" idx="1"/>
          </p:nvPr>
        </p:nvSpPr>
        <p:spPr>
          <a:xfrm>
            <a:off x="267855" y="1573967"/>
            <a:ext cx="11566879" cy="4602996"/>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Graphic 3">
            <a:extLst>
              <a:ext uri="{FF2B5EF4-FFF2-40B4-BE49-F238E27FC236}">
                <a16:creationId xmlns:a16="http://schemas.microsoft.com/office/drawing/2014/main" id="{B45A0C0B-5061-44F0-9DF7-68A484243648}"/>
              </a:ext>
            </a:extLst>
          </p:cNvPr>
          <p:cNvPicPr>
            <a:picLocks noChangeAspect="1"/>
          </p:cNvPicPr>
          <p:nvPr/>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28"/>
              </a:ext>
            </a:extLst>
          </a:blip>
          <a:srcRect r="53181"/>
          <a:stretch/>
        </p:blipFill>
        <p:spPr>
          <a:xfrm>
            <a:off x="11214593" y="6286770"/>
            <a:ext cx="709552" cy="446237"/>
          </a:xfrm>
          <a:prstGeom prst="rect">
            <a:avLst/>
          </a:prstGeom>
        </p:spPr>
      </p:pic>
      <p:sp>
        <p:nvSpPr>
          <p:cNvPr id="14" name="Slide Number Placeholder 5">
            <a:extLst>
              <a:ext uri="{FF2B5EF4-FFF2-40B4-BE49-F238E27FC236}">
                <a16:creationId xmlns:a16="http://schemas.microsoft.com/office/drawing/2014/main" id="{F110AEDF-7199-4708-B0E3-3F0FF713621B}"/>
              </a:ext>
            </a:extLst>
          </p:cNvPr>
          <p:cNvSpPr txBox="1">
            <a:spLocks/>
          </p:cNvSpPr>
          <p:nvPr/>
        </p:nvSpPr>
        <p:spPr>
          <a:xfrm>
            <a:off x="267855" y="6522399"/>
            <a:ext cx="7238414" cy="18288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C82F91-F81D-4959-920B-70F5CC1C31F0}" type="slidenum">
              <a:rPr lang="en-US" sz="1100" smtClean="0">
                <a:solidFill>
                  <a:schemeClr val="bg1">
                    <a:lumMod val="65000"/>
                  </a:schemeClr>
                </a:solidFill>
              </a:rPr>
              <a:t>‹#›</a:t>
            </a:fld>
            <a:r>
              <a:rPr lang="en-US" sz="1100">
                <a:solidFill>
                  <a:schemeClr val="bg1">
                    <a:lumMod val="65000"/>
                  </a:schemeClr>
                </a:solidFill>
              </a:rPr>
              <a:t> | © PRESIDENT AND FELLOWS OF HARVARD COLLEGE</a:t>
            </a:r>
          </a:p>
        </p:txBody>
      </p:sp>
      <p:sp>
        <p:nvSpPr>
          <p:cNvPr id="15" name="Rectangle 14">
            <a:extLst>
              <a:ext uri="{FF2B5EF4-FFF2-40B4-BE49-F238E27FC236}">
                <a16:creationId xmlns:a16="http://schemas.microsoft.com/office/drawing/2014/main" id="{A127D04A-30E1-4CFD-8479-F2977C80A955}"/>
              </a:ext>
            </a:extLst>
          </p:cNvPr>
          <p:cNvSpPr/>
          <p:nvPr/>
        </p:nvSpPr>
        <p:spPr>
          <a:xfrm>
            <a:off x="7702093" y="6483034"/>
            <a:ext cx="3568606" cy="261610"/>
          </a:xfrm>
          <a:prstGeom prst="rect">
            <a:avLst/>
          </a:prstGeom>
        </p:spPr>
        <p:txBody>
          <a:bodyPr wrap="none" anchor="ctr">
            <a:spAutoFit/>
          </a:bodyPr>
          <a:lstStyle/>
          <a:p>
            <a:pPr algn="r"/>
            <a:r>
              <a:rPr lang="en-US" sz="1100">
                <a:solidFill>
                  <a:schemeClr val="bg1">
                    <a:lumMod val="50000"/>
                  </a:schemeClr>
                </a:solidFill>
              </a:rPr>
              <a:t>Joint Center for Housing Studies of Harvard University</a:t>
            </a:r>
            <a:endParaRPr lang="en-US" sz="1600">
              <a:solidFill>
                <a:schemeClr val="bg1">
                  <a:lumMod val="50000"/>
                </a:schemeClr>
              </a:solidFill>
            </a:endParaRPr>
          </a:p>
        </p:txBody>
      </p:sp>
      <p:sp>
        <p:nvSpPr>
          <p:cNvPr id="17" name="Rectangle 16">
            <a:extLst>
              <a:ext uri="{FF2B5EF4-FFF2-40B4-BE49-F238E27FC236}">
                <a16:creationId xmlns:a16="http://schemas.microsoft.com/office/drawing/2014/main" id="{002CD51E-F829-4B2B-8FC9-A27B4EE9D21D}"/>
              </a:ext>
            </a:extLst>
          </p:cNvPr>
          <p:cNvSpPr/>
          <p:nvPr/>
        </p:nvSpPr>
        <p:spPr>
          <a:xfrm>
            <a:off x="0" y="0"/>
            <a:ext cx="12192000" cy="14323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8462292"/>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 id="2147483705" r:id="rId18"/>
    <p:sldLayoutId id="2147483706" r:id="rId19"/>
    <p:sldLayoutId id="2147483707" r:id="rId20"/>
    <p:sldLayoutId id="2147483708" r:id="rId21"/>
    <p:sldLayoutId id="2147483709" r:id="rId22"/>
    <p:sldLayoutId id="2147483710" r:id="rId23"/>
    <p:sldLayoutId id="2147483711" r:id="rId24"/>
    <p:sldLayoutId id="2147483712" r:id="rId25"/>
    <p:sldLayoutId id="2147483713" r:id="rId26"/>
  </p:sldLayoutIdLst>
  <p:hf sldNum="0" hdr="0" ftr="0" dt="0"/>
  <p:txStyles>
    <p:titleStyle>
      <a:lvl1pPr algn="l" defTabSz="914400" rtl="0" eaLnBrk="1" latinLnBrk="0" hangingPunct="1">
        <a:lnSpc>
          <a:spcPct val="90000"/>
        </a:lnSpc>
        <a:spcBef>
          <a:spcPct val="0"/>
        </a:spcBef>
        <a:buNone/>
        <a:defRPr sz="3200" kern="1200">
          <a:solidFill>
            <a:schemeClr val="accent3">
              <a:lumMod val="75000"/>
            </a:schemeClr>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7.xml"/><Relationship Id="rId1" Type="http://schemas.openxmlformats.org/officeDocument/2006/relationships/slideLayout" Target="../slideLayouts/slideLayout46.xml"/></Relationships>
</file>

<file path=ppt/slides/_rels/slide1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8.xml"/><Relationship Id="rId1" Type="http://schemas.openxmlformats.org/officeDocument/2006/relationships/slideLayout" Target="../slideLayouts/slideLayout46.xml"/></Relationships>
</file>

<file path=ppt/slides/_rels/slide1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9.xml"/><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0.xml"/><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1.xml"/><Relationship Id="rId1" Type="http://schemas.openxmlformats.org/officeDocument/2006/relationships/slideLayout" Target="../slideLayouts/slideLayout46.xml"/></Relationships>
</file>

<file path=ppt/slides/_rels/slide15.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2.xml"/><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3.xml"/><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4.xml"/><Relationship Id="rId1" Type="http://schemas.openxmlformats.org/officeDocument/2006/relationships/slideLayout" Target="../slideLayouts/slideLayout46.xml"/></Relationships>
</file>

<file path=ppt/slides/_rels/slide18.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5.xml"/><Relationship Id="rId1" Type="http://schemas.openxmlformats.org/officeDocument/2006/relationships/slideLayout" Target="../slideLayouts/slideLayout46.xml"/></Relationships>
</file>

<file path=ppt/slides/_rels/slide19.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6.xml"/><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3" Type="http://schemas.openxmlformats.org/officeDocument/2006/relationships/hyperlink" Target="http://www.jchs.harvard.edu/sites/default/files/n08-1_will_0.pdf" TargetMode="External"/><Relationship Id="rId2" Type="http://schemas.openxmlformats.org/officeDocument/2006/relationships/hyperlink" Target="http://www.jchs.harvard.edu/sites/default/files/n07-1_bendimerad_0.pdf" TargetMode="External"/><Relationship Id="rId1" Type="http://schemas.openxmlformats.org/officeDocument/2006/relationships/slideLayout" Target="../slideLayouts/slideLayout45.xml"/><Relationship Id="rId4" Type="http://schemas.openxmlformats.org/officeDocument/2006/relationships/hyperlink" Target="http://www.jchs.harvard.edu/sites/default/files/n16-4_will_0.pdf" TargetMode="External"/></Relationships>
</file>

<file path=ppt/slides/_rels/slide20.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7.xml"/><Relationship Id="rId1" Type="http://schemas.openxmlformats.org/officeDocument/2006/relationships/slideLayout" Target="../slideLayouts/slideLayout46.xml"/></Relationships>
</file>

<file path=ppt/slides/_rels/slide21.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8.xml"/><Relationship Id="rId1" Type="http://schemas.openxmlformats.org/officeDocument/2006/relationships/slideLayout" Target="../slideLayouts/slideLayout46.xml"/></Relationships>
</file>

<file path=ppt/slides/_rels/slide22.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9.xml"/><Relationship Id="rId1" Type="http://schemas.openxmlformats.org/officeDocument/2006/relationships/slideLayout" Target="../slideLayouts/slideLayout46.xml"/></Relationships>
</file>

<file path=ppt/slides/_rels/slide23.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20.xml"/><Relationship Id="rId1" Type="http://schemas.openxmlformats.org/officeDocument/2006/relationships/slideLayout" Target="../slideLayouts/slideLayout46.xml"/></Relationships>
</file>

<file path=ppt/slides/_rels/slide24.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21.xml"/><Relationship Id="rId1" Type="http://schemas.openxmlformats.org/officeDocument/2006/relationships/slideLayout" Target="../slideLayouts/slideLayout46.xml"/></Relationships>
</file>

<file path=ppt/slides/_rels/slide25.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22.xml"/><Relationship Id="rId1" Type="http://schemas.openxmlformats.org/officeDocument/2006/relationships/slideLayout" Target="../slideLayouts/slideLayout46.xml"/></Relationships>
</file>

<file path=ppt/slides/_rels/slide26.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23.xml"/><Relationship Id="rId1" Type="http://schemas.openxmlformats.org/officeDocument/2006/relationships/slideLayout" Target="../slideLayouts/slideLayout46.xml"/></Relationships>
</file>

<file path=ppt/slides/_rels/slide27.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24.xml"/><Relationship Id="rId1" Type="http://schemas.openxmlformats.org/officeDocument/2006/relationships/slideLayout" Target="../slideLayouts/slideLayout46.xml"/></Relationships>
</file>

<file path=ppt/slides/_rels/slide28.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25.xml"/><Relationship Id="rId1" Type="http://schemas.openxmlformats.org/officeDocument/2006/relationships/slideLayout" Target="../slideLayouts/slideLayout46.xml"/></Relationships>
</file>

<file path=ppt/slides/_rels/slide29.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26.xml"/><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46.xml"/></Relationships>
</file>

<file path=ppt/slides/_rels/slide30.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27.xml"/><Relationship Id="rId1" Type="http://schemas.openxmlformats.org/officeDocument/2006/relationships/slideLayout" Target="../slideLayouts/slideLayout46.xml"/></Relationships>
</file>

<file path=ppt/slides/_rels/slide31.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28.xml"/><Relationship Id="rId1" Type="http://schemas.openxmlformats.org/officeDocument/2006/relationships/slideLayout" Target="../slideLayouts/slideLayout46.xml"/></Relationships>
</file>

<file path=ppt/slides/_rels/slide32.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29.xml"/><Relationship Id="rId1" Type="http://schemas.openxmlformats.org/officeDocument/2006/relationships/slideLayout" Target="../slideLayouts/slideLayout46.xml"/></Relationships>
</file>

<file path=ppt/slides/_rels/slide33.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30.xml"/><Relationship Id="rId1" Type="http://schemas.openxmlformats.org/officeDocument/2006/relationships/slideLayout" Target="../slideLayouts/slideLayout46.xml"/></Relationships>
</file>

<file path=ppt/slides/_rels/slide34.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31.xml"/><Relationship Id="rId1" Type="http://schemas.openxmlformats.org/officeDocument/2006/relationships/slideLayout" Target="../slideLayouts/slideLayout46.xml"/></Relationships>
</file>

<file path=ppt/slides/_rels/slide35.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32.xml"/><Relationship Id="rId1" Type="http://schemas.openxmlformats.org/officeDocument/2006/relationships/slideLayout" Target="../slideLayouts/slideLayout46.xml"/></Relationships>
</file>

<file path=ppt/slides/_rels/slide36.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33.xml"/><Relationship Id="rId1" Type="http://schemas.openxmlformats.org/officeDocument/2006/relationships/slideLayout" Target="../slideLayouts/slideLayout46.xml"/></Relationships>
</file>

<file path=ppt/slides/_rels/slide37.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34.xml"/><Relationship Id="rId1" Type="http://schemas.openxmlformats.org/officeDocument/2006/relationships/slideLayout" Target="../slideLayouts/slideLayout46.xml"/></Relationships>
</file>

<file path=ppt/slides/_rels/slide38.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35.xml"/><Relationship Id="rId1" Type="http://schemas.openxmlformats.org/officeDocument/2006/relationships/slideLayout" Target="../slideLayouts/slideLayout46.xml"/></Relationships>
</file>

<file path=ppt/slides/_rels/slide39.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notesSlide" Target="../notesSlides/notesSlide36.xml"/><Relationship Id="rId1" Type="http://schemas.openxmlformats.org/officeDocument/2006/relationships/slideLayout" Target="../slideLayouts/slideLayout46.xml"/><Relationship Id="rId4" Type="http://schemas.openxmlformats.org/officeDocument/2006/relationships/hyperlink" Target="http://www.census.gov/construction/c30/news.html" TargetMode="Externa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46.xml"/></Relationships>
</file>

<file path=ppt/slides/_rels/slide40.xml.rels><?xml version="1.0" encoding="UTF-8" standalone="yes"?>
<Relationships xmlns="http://schemas.openxmlformats.org/package/2006/relationships"><Relationship Id="rId2" Type="http://schemas.openxmlformats.org/officeDocument/2006/relationships/hyperlink" Target="http://www.jchs.harvard.edu/sites/default/files/n16-4_will_0.pdf" TargetMode="External"/><Relationship Id="rId1" Type="http://schemas.openxmlformats.org/officeDocument/2006/relationships/slideLayout" Target="../slideLayouts/slideLayout39.xml"/></Relationships>
</file>

<file path=ppt/slides/_rels/slide41.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45.xml"/></Relationships>
</file>

<file path=ppt/slides/_rels/slide42.xml.rels><?xml version="1.0" encoding="UTF-8" standalone="yes"?>
<Relationships xmlns="http://schemas.openxmlformats.org/package/2006/relationships"><Relationship Id="rId2" Type="http://schemas.openxmlformats.org/officeDocument/2006/relationships/chart" Target="../charts/chart38.xml"/><Relationship Id="rId1" Type="http://schemas.openxmlformats.org/officeDocument/2006/relationships/slideLayout" Target="../slideLayouts/slideLayout45.xml"/></Relationships>
</file>

<file path=ppt/slides/_rels/slide43.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45.xml"/></Relationships>
</file>

<file path=ppt/slides/_rels/slide44.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notesSlide" Target="../notesSlides/notesSlide37.xml"/><Relationship Id="rId1" Type="http://schemas.openxmlformats.org/officeDocument/2006/relationships/slideLayout" Target="../slideLayouts/slideLayout45.xml"/></Relationships>
</file>

<file path=ppt/slides/_rels/slide45.xml.rels><?xml version="1.0" encoding="UTF-8" standalone="yes"?>
<Relationships xmlns="http://schemas.openxmlformats.org/package/2006/relationships"><Relationship Id="rId2" Type="http://schemas.openxmlformats.org/officeDocument/2006/relationships/chart" Target="../charts/chart41.xml"/><Relationship Id="rId1" Type="http://schemas.openxmlformats.org/officeDocument/2006/relationships/slideLayout" Target="../slideLayouts/slideLayout45.xml"/></Relationships>
</file>

<file path=ppt/slides/_rels/slide46.xml.rels><?xml version="1.0" encoding="UTF-8" standalone="yes"?>
<Relationships xmlns="http://schemas.openxmlformats.org/package/2006/relationships"><Relationship Id="rId2" Type="http://schemas.openxmlformats.org/officeDocument/2006/relationships/chart" Target="../charts/chart42.xml"/><Relationship Id="rId1" Type="http://schemas.openxmlformats.org/officeDocument/2006/relationships/slideLayout" Target="../slideLayouts/slideLayout45.xml"/></Relationships>
</file>

<file path=ppt/slides/_rels/slide47.xml.rels><?xml version="1.0" encoding="UTF-8" standalone="yes"?>
<Relationships xmlns="http://schemas.openxmlformats.org/package/2006/relationships"><Relationship Id="rId2" Type="http://schemas.openxmlformats.org/officeDocument/2006/relationships/chart" Target="../charts/chart43.xml"/><Relationship Id="rId1" Type="http://schemas.openxmlformats.org/officeDocument/2006/relationships/slideLayout" Target="../slideLayouts/slideLayout45.xml"/></Relationships>
</file>

<file path=ppt/slides/_rels/slide48.xml.rels><?xml version="1.0" encoding="UTF-8" standalone="yes"?>
<Relationships xmlns="http://schemas.openxmlformats.org/package/2006/relationships"><Relationship Id="rId2" Type="http://schemas.openxmlformats.org/officeDocument/2006/relationships/chart" Target="../charts/chart44.xml"/><Relationship Id="rId1" Type="http://schemas.openxmlformats.org/officeDocument/2006/relationships/slideLayout" Target="../slideLayouts/slideLayout45.xml"/></Relationships>
</file>

<file path=ppt/slides/_rels/slide49.xml.rels><?xml version="1.0" encoding="UTF-8" standalone="yes"?>
<Relationships xmlns="http://schemas.openxmlformats.org/package/2006/relationships"><Relationship Id="rId2" Type="http://schemas.openxmlformats.org/officeDocument/2006/relationships/chart" Target="../charts/chart45.xml"/><Relationship Id="rId1" Type="http://schemas.openxmlformats.org/officeDocument/2006/relationships/slideLayout" Target="../slideLayouts/slideLayout45.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46.xml"/></Relationships>
</file>

<file path=ppt/slides/_rels/slide50.xml.rels><?xml version="1.0" encoding="UTF-8" standalone="yes"?>
<Relationships xmlns="http://schemas.openxmlformats.org/package/2006/relationships"><Relationship Id="rId2" Type="http://schemas.openxmlformats.org/officeDocument/2006/relationships/chart" Target="../charts/chart46.xml"/><Relationship Id="rId1" Type="http://schemas.openxmlformats.org/officeDocument/2006/relationships/slideLayout" Target="../slideLayouts/slideLayout45.xml"/></Relationships>
</file>

<file path=ppt/slides/_rels/slide51.xml.rels><?xml version="1.0" encoding="UTF-8" standalone="yes"?>
<Relationships xmlns="http://schemas.openxmlformats.org/package/2006/relationships"><Relationship Id="rId2" Type="http://schemas.openxmlformats.org/officeDocument/2006/relationships/chart" Target="../charts/chart47.xml"/><Relationship Id="rId1" Type="http://schemas.openxmlformats.org/officeDocument/2006/relationships/slideLayout" Target="../slideLayouts/slideLayout45.xml"/></Relationships>
</file>

<file path=ppt/slides/_rels/slide52.xml.rels><?xml version="1.0" encoding="UTF-8" standalone="yes"?>
<Relationships xmlns="http://schemas.openxmlformats.org/package/2006/relationships"><Relationship Id="rId2" Type="http://schemas.openxmlformats.org/officeDocument/2006/relationships/chart" Target="../charts/chart48.xml"/><Relationship Id="rId1" Type="http://schemas.openxmlformats.org/officeDocument/2006/relationships/slideLayout" Target="../slideLayouts/slideLayout45.xml"/></Relationships>
</file>

<file path=ppt/slides/_rels/slide53.xml.rels><?xml version="1.0" encoding="UTF-8" standalone="yes"?>
<Relationships xmlns="http://schemas.openxmlformats.org/package/2006/relationships"><Relationship Id="rId2" Type="http://schemas.openxmlformats.org/officeDocument/2006/relationships/chart" Target="../charts/chart49.xml"/><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2" Type="http://schemas.openxmlformats.org/officeDocument/2006/relationships/chart" Target="../charts/chart50.xml"/><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2" Type="http://schemas.openxmlformats.org/officeDocument/2006/relationships/chart" Target="../charts/chart51.xml"/><Relationship Id="rId1" Type="http://schemas.openxmlformats.org/officeDocument/2006/relationships/slideLayout" Target="../slideLayouts/slideLayout24.xml"/></Relationships>
</file>

<file path=ppt/slides/_rels/slide56.xml.rels><?xml version="1.0" encoding="UTF-8" standalone="yes"?>
<Relationships xmlns="http://schemas.openxmlformats.org/package/2006/relationships"><Relationship Id="rId2" Type="http://schemas.openxmlformats.org/officeDocument/2006/relationships/chart" Target="../charts/chart52.xml"/><Relationship Id="rId1" Type="http://schemas.openxmlformats.org/officeDocument/2006/relationships/slideLayout" Target="../slideLayouts/slideLayout24.xml"/></Relationships>
</file>

<file path=ppt/slides/_rels/slide57.xml.rels><?xml version="1.0" encoding="UTF-8" standalone="yes"?>
<Relationships xmlns="http://schemas.openxmlformats.org/package/2006/relationships"><Relationship Id="rId3" Type="http://schemas.openxmlformats.org/officeDocument/2006/relationships/chart" Target="../charts/chart53.xml"/><Relationship Id="rId2" Type="http://schemas.openxmlformats.org/officeDocument/2006/relationships/notesSlide" Target="../notesSlides/notesSlide38.xml"/><Relationship Id="rId1" Type="http://schemas.openxmlformats.org/officeDocument/2006/relationships/slideLayout" Target="../slideLayouts/slideLayout24.xml"/></Relationships>
</file>

<file path=ppt/slides/_rels/slide58.xml.rels><?xml version="1.0" encoding="UTF-8" standalone="yes"?>
<Relationships xmlns="http://schemas.openxmlformats.org/package/2006/relationships"><Relationship Id="rId3" Type="http://schemas.openxmlformats.org/officeDocument/2006/relationships/chart" Target="../charts/chart54.xml"/><Relationship Id="rId2" Type="http://schemas.openxmlformats.org/officeDocument/2006/relationships/notesSlide" Target="../notesSlides/notesSlide39.xml"/><Relationship Id="rId1" Type="http://schemas.openxmlformats.org/officeDocument/2006/relationships/slideLayout" Target="../slideLayouts/slideLayout24.xml"/></Relationships>
</file>

<file path=ppt/slides/_rels/slide59.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notesSlide" Target="../notesSlides/notesSlide40.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46.xml"/></Relationships>
</file>

<file path=ppt/slides/_rels/slide60.xml.rels><?xml version="1.0" encoding="UTF-8" standalone="yes"?>
<Relationships xmlns="http://schemas.openxmlformats.org/package/2006/relationships"><Relationship Id="rId3" Type="http://schemas.openxmlformats.org/officeDocument/2006/relationships/chart" Target="../charts/chart56.xml"/><Relationship Id="rId2" Type="http://schemas.openxmlformats.org/officeDocument/2006/relationships/notesSlide" Target="../notesSlides/notesSlide41.xml"/><Relationship Id="rId1" Type="http://schemas.openxmlformats.org/officeDocument/2006/relationships/slideLayout" Target="../slideLayouts/slideLayout24.xml"/></Relationships>
</file>

<file path=ppt/slides/_rels/slide61.xml.rels><?xml version="1.0" encoding="UTF-8" standalone="yes"?>
<Relationships xmlns="http://schemas.openxmlformats.org/package/2006/relationships"><Relationship Id="rId3" Type="http://schemas.openxmlformats.org/officeDocument/2006/relationships/chart" Target="../charts/chart57.xml"/><Relationship Id="rId2" Type="http://schemas.openxmlformats.org/officeDocument/2006/relationships/notesSlide" Target="../notesSlides/notesSlide42.xml"/><Relationship Id="rId1" Type="http://schemas.openxmlformats.org/officeDocument/2006/relationships/slideLayout" Target="../slideLayouts/slideLayout24.xml"/></Relationships>
</file>

<file path=ppt/slides/_rels/slide62.xml.rels><?xml version="1.0" encoding="UTF-8" standalone="yes"?>
<Relationships xmlns="http://schemas.openxmlformats.org/package/2006/relationships"><Relationship Id="rId3" Type="http://schemas.openxmlformats.org/officeDocument/2006/relationships/chart" Target="../charts/chart58.xml"/><Relationship Id="rId2" Type="http://schemas.openxmlformats.org/officeDocument/2006/relationships/notesSlide" Target="../notesSlides/notesSlide43.xml"/><Relationship Id="rId1" Type="http://schemas.openxmlformats.org/officeDocument/2006/relationships/slideLayout" Target="../slideLayouts/slideLayout24.xml"/></Relationships>
</file>

<file path=ppt/slides/_rels/slide63.xml.rels><?xml version="1.0" encoding="UTF-8" standalone="yes"?>
<Relationships xmlns="http://schemas.openxmlformats.org/package/2006/relationships"><Relationship Id="rId3" Type="http://schemas.openxmlformats.org/officeDocument/2006/relationships/chart" Target="../charts/chart59.xml"/><Relationship Id="rId2" Type="http://schemas.openxmlformats.org/officeDocument/2006/relationships/notesSlide" Target="../notesSlides/notesSlide44.xml"/><Relationship Id="rId1" Type="http://schemas.openxmlformats.org/officeDocument/2006/relationships/slideLayout" Target="../slideLayouts/slideLayout24.xml"/></Relationships>
</file>

<file path=ppt/slides/_rels/slide64.xml.rels><?xml version="1.0" encoding="UTF-8" standalone="yes"?>
<Relationships xmlns="http://schemas.openxmlformats.org/package/2006/relationships"><Relationship Id="rId3" Type="http://schemas.openxmlformats.org/officeDocument/2006/relationships/chart" Target="../charts/chart60.xml"/><Relationship Id="rId2" Type="http://schemas.openxmlformats.org/officeDocument/2006/relationships/notesSlide" Target="../notesSlides/notesSlide45.xml"/><Relationship Id="rId1" Type="http://schemas.openxmlformats.org/officeDocument/2006/relationships/slideLayout" Target="../slideLayouts/slideLayout24.xml"/></Relationships>
</file>

<file path=ppt/slides/_rels/slide65.xml.rels><?xml version="1.0" encoding="UTF-8" standalone="yes"?>
<Relationships xmlns="http://schemas.openxmlformats.org/package/2006/relationships"><Relationship Id="rId3" Type="http://schemas.openxmlformats.org/officeDocument/2006/relationships/chart" Target="../charts/chart61.xml"/><Relationship Id="rId2" Type="http://schemas.openxmlformats.org/officeDocument/2006/relationships/notesSlide" Target="../notesSlides/notesSlide46.xml"/><Relationship Id="rId1" Type="http://schemas.openxmlformats.org/officeDocument/2006/relationships/slideLayout" Target="../slideLayouts/slideLayout24.xml"/></Relationships>
</file>

<file path=ppt/slides/_rels/slide66.xml.rels><?xml version="1.0" encoding="UTF-8" standalone="yes"?>
<Relationships xmlns="http://schemas.openxmlformats.org/package/2006/relationships"><Relationship Id="rId3" Type="http://schemas.openxmlformats.org/officeDocument/2006/relationships/chart" Target="../charts/chart62.xml"/><Relationship Id="rId2" Type="http://schemas.openxmlformats.org/officeDocument/2006/relationships/notesSlide" Target="../notesSlides/notesSlide47.xml"/><Relationship Id="rId1" Type="http://schemas.openxmlformats.org/officeDocument/2006/relationships/slideLayout" Target="../slideLayouts/slideLayout24.xml"/></Relationships>
</file>

<file path=ppt/slides/_rels/slide67.xml.rels><?xml version="1.0" encoding="UTF-8" standalone="yes"?>
<Relationships xmlns="http://schemas.openxmlformats.org/package/2006/relationships"><Relationship Id="rId3" Type="http://schemas.openxmlformats.org/officeDocument/2006/relationships/chart" Target="../charts/chart63.xml"/><Relationship Id="rId2" Type="http://schemas.openxmlformats.org/officeDocument/2006/relationships/notesSlide" Target="../notesSlides/notesSlide48.xml"/><Relationship Id="rId1" Type="http://schemas.openxmlformats.org/officeDocument/2006/relationships/slideLayout" Target="../slideLayouts/slideLayout24.xml"/></Relationships>
</file>

<file path=ppt/slides/_rels/slide68.xml.rels><?xml version="1.0" encoding="UTF-8" standalone="yes"?>
<Relationships xmlns="http://schemas.openxmlformats.org/package/2006/relationships"><Relationship Id="rId3" Type="http://schemas.openxmlformats.org/officeDocument/2006/relationships/chart" Target="../charts/chart64.xml"/><Relationship Id="rId2" Type="http://schemas.openxmlformats.org/officeDocument/2006/relationships/notesSlide" Target="../notesSlides/notesSlide49.xml"/><Relationship Id="rId1" Type="http://schemas.openxmlformats.org/officeDocument/2006/relationships/slideLayout" Target="../slideLayouts/slideLayout24.xml"/></Relationships>
</file>

<file path=ppt/slides/_rels/slide69.xml.rels><?xml version="1.0" encoding="UTF-8" standalone="yes"?>
<Relationships xmlns="http://schemas.openxmlformats.org/package/2006/relationships"><Relationship Id="rId3" Type="http://schemas.openxmlformats.org/officeDocument/2006/relationships/chart" Target="../charts/chart65.xml"/><Relationship Id="rId2" Type="http://schemas.openxmlformats.org/officeDocument/2006/relationships/notesSlide" Target="../notesSlides/notesSlide50.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46.xml"/></Relationships>
</file>

<file path=ppt/slides/_rels/slide70.xml.rels><?xml version="1.0" encoding="UTF-8" standalone="yes"?>
<Relationships xmlns="http://schemas.openxmlformats.org/package/2006/relationships"><Relationship Id="rId3" Type="http://schemas.openxmlformats.org/officeDocument/2006/relationships/chart" Target="../charts/chart66.xml"/><Relationship Id="rId2" Type="http://schemas.openxmlformats.org/officeDocument/2006/relationships/notesSlide" Target="../notesSlides/notesSlide51.xml"/><Relationship Id="rId1" Type="http://schemas.openxmlformats.org/officeDocument/2006/relationships/slideLayout" Target="../slideLayouts/slideLayout24.xml"/></Relationships>
</file>

<file path=ppt/slides/_rels/slide7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notesSlide" Target="../notesSlides/notesSlide52.xml"/><Relationship Id="rId1" Type="http://schemas.openxmlformats.org/officeDocument/2006/relationships/slideLayout" Target="../slideLayouts/slideLayout24.xml"/></Relationships>
</file>

<file path=ppt/slides/_rels/slide72.xml.rels><?xml version="1.0" encoding="UTF-8" standalone="yes"?>
<Relationships xmlns="http://schemas.openxmlformats.org/package/2006/relationships"><Relationship Id="rId3" Type="http://schemas.openxmlformats.org/officeDocument/2006/relationships/chart" Target="../charts/chart68.xml"/><Relationship Id="rId2" Type="http://schemas.openxmlformats.org/officeDocument/2006/relationships/notesSlide" Target="../notesSlides/notesSlide53.xml"/><Relationship Id="rId1" Type="http://schemas.openxmlformats.org/officeDocument/2006/relationships/slideLayout" Target="../slideLayouts/slideLayout24.xml"/></Relationships>
</file>

<file path=ppt/slides/_rels/slide73.xml.rels><?xml version="1.0" encoding="UTF-8" standalone="yes"?>
<Relationships xmlns="http://schemas.openxmlformats.org/package/2006/relationships"><Relationship Id="rId3" Type="http://schemas.openxmlformats.org/officeDocument/2006/relationships/chart" Target="../charts/chart69.xml"/><Relationship Id="rId2" Type="http://schemas.openxmlformats.org/officeDocument/2006/relationships/notesSlide" Target="../notesSlides/notesSlide54.xml"/><Relationship Id="rId1" Type="http://schemas.openxmlformats.org/officeDocument/2006/relationships/slideLayout" Target="../slideLayouts/slideLayout24.xml"/></Relationships>
</file>

<file path=ppt/slides/_rels/slide74.xml.rels><?xml version="1.0" encoding="UTF-8" standalone="yes"?>
<Relationships xmlns="http://schemas.openxmlformats.org/package/2006/relationships"><Relationship Id="rId3" Type="http://schemas.openxmlformats.org/officeDocument/2006/relationships/chart" Target="../charts/chart70.xml"/><Relationship Id="rId2" Type="http://schemas.openxmlformats.org/officeDocument/2006/relationships/notesSlide" Target="../notesSlides/notesSlide55.xml"/><Relationship Id="rId1" Type="http://schemas.openxmlformats.org/officeDocument/2006/relationships/slideLayout" Target="../slideLayouts/slideLayout24.xml"/></Relationships>
</file>

<file path=ppt/slides/_rels/slide75.xml.rels><?xml version="1.0" encoding="UTF-8" standalone="yes"?>
<Relationships xmlns="http://schemas.openxmlformats.org/package/2006/relationships"><Relationship Id="rId3" Type="http://schemas.openxmlformats.org/officeDocument/2006/relationships/chart" Target="../charts/chart71.xml"/><Relationship Id="rId2" Type="http://schemas.openxmlformats.org/officeDocument/2006/relationships/notesSlide" Target="../notesSlides/notesSlide56.xml"/><Relationship Id="rId1" Type="http://schemas.openxmlformats.org/officeDocument/2006/relationships/slideLayout" Target="../slideLayouts/slideLayout24.xml"/></Relationships>
</file>

<file path=ppt/slides/_rels/slide76.xml.rels><?xml version="1.0" encoding="UTF-8" standalone="yes"?>
<Relationships xmlns="http://schemas.openxmlformats.org/package/2006/relationships"><Relationship Id="rId3" Type="http://schemas.openxmlformats.org/officeDocument/2006/relationships/chart" Target="../charts/chart72.xml"/><Relationship Id="rId2" Type="http://schemas.openxmlformats.org/officeDocument/2006/relationships/notesSlide" Target="../notesSlides/notesSlide57.xml"/><Relationship Id="rId1" Type="http://schemas.openxmlformats.org/officeDocument/2006/relationships/slideLayout" Target="../slideLayouts/slideLayout24.xml"/></Relationships>
</file>

<file path=ppt/slides/_rels/slide77.xml.rels><?xml version="1.0" encoding="UTF-8" standalone="yes"?>
<Relationships xmlns="http://schemas.openxmlformats.org/package/2006/relationships"><Relationship Id="rId3" Type="http://schemas.openxmlformats.org/officeDocument/2006/relationships/chart" Target="../charts/chart73.xml"/><Relationship Id="rId2" Type="http://schemas.openxmlformats.org/officeDocument/2006/relationships/notesSlide" Target="../notesSlides/notesSlide58.xml"/><Relationship Id="rId1" Type="http://schemas.openxmlformats.org/officeDocument/2006/relationships/slideLayout" Target="../slideLayouts/slideLayout24.xml"/></Relationships>
</file>

<file path=ppt/slides/_rels/slide78.xml.rels><?xml version="1.0" encoding="UTF-8" standalone="yes"?>
<Relationships xmlns="http://schemas.openxmlformats.org/package/2006/relationships"><Relationship Id="rId3" Type="http://schemas.openxmlformats.org/officeDocument/2006/relationships/chart" Target="../charts/chart74.xml"/><Relationship Id="rId2" Type="http://schemas.openxmlformats.org/officeDocument/2006/relationships/notesSlide" Target="../notesSlides/notesSlide59.xml"/><Relationship Id="rId1" Type="http://schemas.openxmlformats.org/officeDocument/2006/relationships/slideLayout" Target="../slideLayouts/slideLayout24.xml"/></Relationships>
</file>

<file path=ppt/slides/_rels/slide79.xml.rels><?xml version="1.0" encoding="UTF-8" standalone="yes"?>
<Relationships xmlns="http://schemas.openxmlformats.org/package/2006/relationships"><Relationship Id="rId3" Type="http://schemas.openxmlformats.org/officeDocument/2006/relationships/chart" Target="../charts/chart75.xml"/><Relationship Id="rId2" Type="http://schemas.openxmlformats.org/officeDocument/2006/relationships/notesSlide" Target="../notesSlides/notesSlide60.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hyperlink" Target="http://www.jchs.harvard.edu/sites/default/files/n08-1_will_0.pdf" TargetMode="External"/><Relationship Id="rId1" Type="http://schemas.openxmlformats.org/officeDocument/2006/relationships/slideLayout" Target="../slideLayouts/slideLayout39.xml"/></Relationships>
</file>

<file path=ppt/slides/_rels/slide80.xml.rels><?xml version="1.0" encoding="UTF-8" standalone="yes"?>
<Relationships xmlns="http://schemas.openxmlformats.org/package/2006/relationships"><Relationship Id="rId3" Type="http://schemas.openxmlformats.org/officeDocument/2006/relationships/chart" Target="../charts/chart76.xml"/><Relationship Id="rId2" Type="http://schemas.openxmlformats.org/officeDocument/2006/relationships/notesSlide" Target="../notesSlides/notesSlide61.xml"/><Relationship Id="rId1" Type="http://schemas.openxmlformats.org/officeDocument/2006/relationships/slideLayout" Target="../slideLayouts/slideLayout24.xml"/></Relationships>
</file>

<file path=ppt/slides/_rels/slide81.xml.rels><?xml version="1.0" encoding="UTF-8" standalone="yes"?>
<Relationships xmlns="http://schemas.openxmlformats.org/package/2006/relationships"><Relationship Id="rId3" Type="http://schemas.openxmlformats.org/officeDocument/2006/relationships/chart" Target="../charts/chart77.xml"/><Relationship Id="rId2" Type="http://schemas.openxmlformats.org/officeDocument/2006/relationships/notesSlide" Target="../notesSlides/notesSlide62.xml"/><Relationship Id="rId1" Type="http://schemas.openxmlformats.org/officeDocument/2006/relationships/slideLayout" Target="../slideLayouts/slideLayout24.xml"/></Relationships>
</file>

<file path=ppt/slides/_rels/slide82.xml.rels><?xml version="1.0" encoding="UTF-8" standalone="yes"?>
<Relationships xmlns="http://schemas.openxmlformats.org/package/2006/relationships"><Relationship Id="rId3" Type="http://schemas.openxmlformats.org/officeDocument/2006/relationships/chart" Target="../charts/chart78.xml"/><Relationship Id="rId2" Type="http://schemas.openxmlformats.org/officeDocument/2006/relationships/notesSlide" Target="../notesSlides/notesSlide63.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6.xml"/><Relationship Id="rId1" Type="http://schemas.openxmlformats.org/officeDocument/2006/relationships/slideLayout" Target="../slideLayouts/slideLayout4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a:t>A Historical Record of Charts from the Quarterly Press Releases of the Leading Indicator of Remodeling Activity</a:t>
            </a:r>
          </a:p>
        </p:txBody>
      </p:sp>
      <p:sp>
        <p:nvSpPr>
          <p:cNvPr id="3" name="Subtitle 2"/>
          <p:cNvSpPr>
            <a:spLocks noGrp="1"/>
          </p:cNvSpPr>
          <p:nvPr>
            <p:ph type="subTitle" idx="1"/>
          </p:nvPr>
        </p:nvSpPr>
        <p:spPr/>
        <p:txBody>
          <a:bodyPr/>
          <a:lstStyle/>
          <a:p>
            <a:r>
              <a:rPr lang="en-US"/>
              <a:t>2007 to Present</a:t>
            </a:r>
          </a:p>
        </p:txBody>
      </p:sp>
    </p:spTree>
    <p:extLst>
      <p:ext uri="{BB962C8B-B14F-4D97-AF65-F5344CB8AC3E}">
        <p14:creationId xmlns:p14="http://schemas.microsoft.com/office/powerpoint/2010/main" val="2197298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3"/>
          <p:cNvGraphicFramePr>
            <a:graphicFrameLocks noChangeAspect="1"/>
          </p:cNvGraphicFramePr>
          <p:nvPr>
            <p:extLst>
              <p:ext uri="{D42A27DB-BD31-4B8C-83A1-F6EECF244321}">
                <p14:modId xmlns:p14="http://schemas.microsoft.com/office/powerpoint/2010/main" val="2098235885"/>
              </p:ext>
            </p:extLst>
          </p:nvPr>
        </p:nvGraphicFramePr>
        <p:xfrm>
          <a:off x="406400" y="2057400"/>
          <a:ext cx="11454459" cy="3838982"/>
        </p:xfrm>
        <a:graphic>
          <a:graphicData uri="http://schemas.openxmlformats.org/drawingml/2006/chart">
            <c:chart xmlns:c="http://schemas.openxmlformats.org/drawingml/2006/chart" xmlns:r="http://schemas.openxmlformats.org/officeDocument/2006/relationships" r:id="rId3"/>
          </a:graphicData>
        </a:graphic>
      </p:graphicFrame>
      <p:sp>
        <p:nvSpPr>
          <p:cNvPr id="53250" name="Rectangle 2"/>
          <p:cNvSpPr>
            <a:spLocks noGrp="1" noChangeArrowheads="1"/>
          </p:cNvSpPr>
          <p:nvPr>
            <p:ph type="title"/>
          </p:nvPr>
        </p:nvSpPr>
        <p:spPr/>
        <p:txBody>
          <a:bodyPr/>
          <a:lstStyle/>
          <a:p>
            <a:pPr algn="ctr"/>
            <a:r>
              <a:rPr lang="en-US" sz="3000"/>
              <a:t>Leading Indicator of Remodeling Activity – Third Quarter 2008</a:t>
            </a:r>
            <a:br>
              <a:rPr lang="en-US"/>
            </a:br>
            <a:r>
              <a:rPr lang="en-US" sz="1600" i="1"/>
              <a:t>Published: October 2008</a:t>
            </a:r>
            <a:endParaRPr lang="en-US" i="1"/>
          </a:p>
        </p:txBody>
      </p:sp>
      <p:sp>
        <p:nvSpPr>
          <p:cNvPr id="53252" name="Text Box 4"/>
          <p:cNvSpPr txBox="1">
            <a:spLocks noChangeArrowheads="1"/>
          </p:cNvSpPr>
          <p:nvPr/>
        </p:nvSpPr>
        <p:spPr bwMode="auto">
          <a:xfrm>
            <a:off x="787399" y="1246832"/>
            <a:ext cx="3499556" cy="748859"/>
          </a:xfrm>
          <a:prstGeom prst="rect">
            <a:avLst/>
          </a:prstGeom>
          <a:noFill/>
          <a:ln w="12700">
            <a:noFill/>
            <a:miter lim="800000"/>
            <a:headEnd type="none" w="sm" len="sm"/>
            <a:tailEnd type="none" w="sm" len="sm"/>
          </a:ln>
          <a:effectLst/>
        </p:spPr>
        <p:txBody>
          <a:bodyPr>
            <a:spAutoFit/>
          </a:bodyPr>
          <a:lstStyle/>
          <a:p>
            <a:pPr eaLnBrk="0" hangingPunct="0"/>
            <a:r>
              <a:rPr lang="en-US" sz="1422">
                <a:latin typeface="Arial" pitchFamily="34" charset="0"/>
                <a:cs typeface="Arial" pitchFamily="34" charset="0"/>
              </a:rPr>
              <a:t>Homeowner Improvements</a:t>
            </a:r>
          </a:p>
          <a:p>
            <a:pPr eaLnBrk="0" hangingPunct="0"/>
            <a:r>
              <a:rPr lang="en-US" sz="1422">
                <a:latin typeface="Arial" pitchFamily="34" charset="0"/>
                <a:cs typeface="Arial" pitchFamily="34" charset="0"/>
              </a:rPr>
              <a:t>Four-Quarter Moving Totals</a:t>
            </a:r>
          </a:p>
          <a:p>
            <a:pPr eaLnBrk="0" hangingPunct="0"/>
            <a:r>
              <a:rPr lang="en-US" sz="1422">
                <a:latin typeface="Arial" pitchFamily="34" charset="0"/>
                <a:cs typeface="Arial" pitchFamily="34" charset="0"/>
              </a:rPr>
              <a:t>Billions of $</a:t>
            </a:r>
          </a:p>
        </p:txBody>
      </p:sp>
      <p:sp>
        <p:nvSpPr>
          <p:cNvPr id="53253" name="Text Box 5"/>
          <p:cNvSpPr txBox="1">
            <a:spLocks noChangeArrowheads="1"/>
          </p:cNvSpPr>
          <p:nvPr/>
        </p:nvSpPr>
        <p:spPr bwMode="auto">
          <a:xfrm>
            <a:off x="7696200" y="1465674"/>
            <a:ext cx="3708401" cy="530017"/>
          </a:xfrm>
          <a:prstGeom prst="rect">
            <a:avLst/>
          </a:prstGeom>
          <a:noFill/>
          <a:ln w="12700">
            <a:noFill/>
            <a:miter lim="800000"/>
            <a:headEnd type="none" w="sm" len="sm"/>
            <a:tailEnd type="none" w="sm" len="sm"/>
          </a:ln>
          <a:effectLst/>
        </p:spPr>
        <p:txBody>
          <a:bodyPr>
            <a:spAutoFit/>
          </a:bodyPr>
          <a:lstStyle/>
          <a:p>
            <a:pPr algn="r" eaLnBrk="0" hangingPunct="0"/>
            <a:r>
              <a:rPr lang="en-US" sz="1422">
                <a:latin typeface="Arial" pitchFamily="34" charset="0"/>
                <a:cs typeface="Arial" pitchFamily="34" charset="0"/>
              </a:rPr>
              <a:t>Four-Quarter Moving</a:t>
            </a:r>
          </a:p>
          <a:p>
            <a:pPr algn="r" eaLnBrk="0" hangingPunct="0"/>
            <a:r>
              <a:rPr lang="en-US" sz="1422">
                <a:latin typeface="Arial" pitchFamily="34" charset="0"/>
                <a:cs typeface="Arial" pitchFamily="34" charset="0"/>
              </a:rPr>
              <a:t>Rate of Change </a:t>
            </a:r>
          </a:p>
        </p:txBody>
      </p:sp>
      <p:sp>
        <p:nvSpPr>
          <p:cNvPr id="7" name="TextBox 6"/>
          <p:cNvSpPr txBox="1"/>
          <p:nvPr/>
        </p:nvSpPr>
        <p:spPr>
          <a:xfrm>
            <a:off x="304800" y="6019800"/>
            <a:ext cx="9211733" cy="384080"/>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Note: The former LIRA modeled homeowner improvement and maintenance/repair activity, while the re-benchmarked LIRA models only home improvement activity. </a:t>
            </a:r>
          </a:p>
          <a:p>
            <a:r>
              <a:rPr lang="en-US" sz="948">
                <a:latin typeface="Arial" panose="020B0604020202020204" pitchFamily="34" charset="0"/>
                <a:cs typeface="Arial" panose="020B0604020202020204" pitchFamily="34" charset="0"/>
              </a:rPr>
              <a:t>Source: Joint Center for Housing Studies.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algn="ctr"/>
            <a:r>
              <a:rPr lang="en-US" sz="3000"/>
              <a:t>Leading Indicator of Remodeling Activity – Fourth Quarter 2008</a:t>
            </a:r>
            <a:br>
              <a:rPr lang="en-US"/>
            </a:br>
            <a:r>
              <a:rPr lang="en-US" sz="1600" i="1"/>
              <a:t>Published: January 2009</a:t>
            </a:r>
            <a:endParaRPr lang="en-US" i="1"/>
          </a:p>
        </p:txBody>
      </p:sp>
      <p:sp>
        <p:nvSpPr>
          <p:cNvPr id="56324" name="Text Box 4"/>
          <p:cNvSpPr txBox="1">
            <a:spLocks noChangeArrowheads="1"/>
          </p:cNvSpPr>
          <p:nvPr/>
        </p:nvSpPr>
        <p:spPr bwMode="auto">
          <a:xfrm>
            <a:off x="762000" y="1282945"/>
            <a:ext cx="3499556" cy="748859"/>
          </a:xfrm>
          <a:prstGeom prst="rect">
            <a:avLst/>
          </a:prstGeom>
          <a:noFill/>
          <a:ln w="12700">
            <a:noFill/>
            <a:miter lim="800000"/>
            <a:headEnd type="none" w="sm" len="sm"/>
            <a:tailEnd type="none" w="sm" len="sm"/>
          </a:ln>
          <a:effectLst/>
        </p:spPr>
        <p:txBody>
          <a:bodyPr>
            <a:spAutoFit/>
          </a:bodyPr>
          <a:lstStyle/>
          <a:p>
            <a:pPr eaLnBrk="0" hangingPunct="0"/>
            <a:r>
              <a:rPr lang="en-US" sz="1422">
                <a:latin typeface="Arial" pitchFamily="34" charset="0"/>
                <a:cs typeface="Arial" pitchFamily="34" charset="0"/>
              </a:rPr>
              <a:t>Homeowner Improvements</a:t>
            </a:r>
          </a:p>
          <a:p>
            <a:pPr eaLnBrk="0" hangingPunct="0"/>
            <a:r>
              <a:rPr lang="en-US" sz="1422">
                <a:latin typeface="Arial" pitchFamily="34" charset="0"/>
                <a:cs typeface="Arial" pitchFamily="34" charset="0"/>
              </a:rPr>
              <a:t>Four-Quarter Moving Totals</a:t>
            </a:r>
          </a:p>
          <a:p>
            <a:pPr eaLnBrk="0" hangingPunct="0"/>
            <a:r>
              <a:rPr lang="en-US" sz="1422">
                <a:latin typeface="Arial" pitchFamily="34" charset="0"/>
                <a:cs typeface="Arial" pitchFamily="34" charset="0"/>
              </a:rPr>
              <a:t>Billions of $</a:t>
            </a:r>
          </a:p>
        </p:txBody>
      </p:sp>
      <p:sp>
        <p:nvSpPr>
          <p:cNvPr id="56325" name="Text Box 5"/>
          <p:cNvSpPr txBox="1">
            <a:spLocks noChangeArrowheads="1"/>
          </p:cNvSpPr>
          <p:nvPr/>
        </p:nvSpPr>
        <p:spPr bwMode="auto">
          <a:xfrm>
            <a:off x="7640695" y="1520697"/>
            <a:ext cx="3708401" cy="530017"/>
          </a:xfrm>
          <a:prstGeom prst="rect">
            <a:avLst/>
          </a:prstGeom>
          <a:noFill/>
          <a:ln w="12700">
            <a:noFill/>
            <a:miter lim="800000"/>
            <a:headEnd type="none" w="sm" len="sm"/>
            <a:tailEnd type="none" w="sm" len="sm"/>
          </a:ln>
          <a:effectLst/>
        </p:spPr>
        <p:txBody>
          <a:bodyPr>
            <a:spAutoFit/>
          </a:bodyPr>
          <a:lstStyle/>
          <a:p>
            <a:pPr algn="r" eaLnBrk="0" hangingPunct="0"/>
            <a:r>
              <a:rPr lang="en-US" sz="1422">
                <a:latin typeface="Arial" pitchFamily="34" charset="0"/>
                <a:cs typeface="Arial" pitchFamily="34" charset="0"/>
              </a:rPr>
              <a:t>Four-Quarter Moving</a:t>
            </a:r>
          </a:p>
          <a:p>
            <a:pPr algn="r" eaLnBrk="0" hangingPunct="0"/>
            <a:r>
              <a:rPr lang="en-US" sz="1422">
                <a:latin typeface="Arial" pitchFamily="34" charset="0"/>
                <a:cs typeface="Arial" pitchFamily="34" charset="0"/>
              </a:rPr>
              <a:t>Rate of Change </a:t>
            </a:r>
          </a:p>
        </p:txBody>
      </p:sp>
      <p:graphicFrame>
        <p:nvGraphicFramePr>
          <p:cNvPr id="9" name="Object 3"/>
          <p:cNvGraphicFramePr>
            <a:graphicFrameLocks noChangeAspect="1"/>
          </p:cNvGraphicFramePr>
          <p:nvPr>
            <p:extLst>
              <p:ext uri="{D42A27DB-BD31-4B8C-83A1-F6EECF244321}">
                <p14:modId xmlns:p14="http://schemas.microsoft.com/office/powerpoint/2010/main" val="615081213"/>
              </p:ext>
            </p:extLst>
          </p:nvPr>
        </p:nvGraphicFramePr>
        <p:xfrm>
          <a:off x="346192" y="2069625"/>
          <a:ext cx="11454459" cy="3767672"/>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p:cNvSpPr txBox="1"/>
          <p:nvPr/>
        </p:nvSpPr>
        <p:spPr>
          <a:xfrm>
            <a:off x="376296" y="5875118"/>
            <a:ext cx="10972800" cy="529953"/>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Notes: The fourth quarter 2008 estimate was calculated using partial-quarter C-30 data from the Census Bureau. The former LIRA modeled homeowner improvement and maintenance/repair activity, while the re-benchmarked LIRA models only home improvement activity. </a:t>
            </a:r>
          </a:p>
          <a:p>
            <a:r>
              <a:rPr lang="en-US" sz="948">
                <a:latin typeface="Arial" panose="020B0604020202020204" pitchFamily="34" charset="0"/>
                <a:cs typeface="Arial" panose="020B0604020202020204" pitchFamily="34" charset="0"/>
              </a:rPr>
              <a:t>Source: Joint Center for Housing Studies.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algn="ctr"/>
            <a:r>
              <a:rPr lang="en-US" sz="3000"/>
              <a:t>Leading Indicator of Remodeling Activity – First Quarter 2009</a:t>
            </a:r>
            <a:br>
              <a:rPr lang="en-US" sz="3000"/>
            </a:br>
            <a:r>
              <a:rPr lang="en-US" sz="1600" i="1"/>
              <a:t>Published: April 2009</a:t>
            </a:r>
            <a:endParaRPr lang="en-US" sz="3000" i="1"/>
          </a:p>
        </p:txBody>
      </p:sp>
      <p:sp>
        <p:nvSpPr>
          <p:cNvPr id="60420" name="Text Box 4"/>
          <p:cNvSpPr txBox="1">
            <a:spLocks noChangeArrowheads="1"/>
          </p:cNvSpPr>
          <p:nvPr/>
        </p:nvSpPr>
        <p:spPr bwMode="auto">
          <a:xfrm>
            <a:off x="762000" y="1143000"/>
            <a:ext cx="3499556" cy="748859"/>
          </a:xfrm>
          <a:prstGeom prst="rect">
            <a:avLst/>
          </a:prstGeom>
          <a:noFill/>
          <a:ln w="12700">
            <a:noFill/>
            <a:miter lim="800000"/>
            <a:headEnd type="none" w="sm" len="sm"/>
            <a:tailEnd type="none" w="sm" len="sm"/>
          </a:ln>
          <a:effectLst/>
        </p:spPr>
        <p:txBody>
          <a:bodyPr>
            <a:spAutoFit/>
          </a:bodyPr>
          <a:lstStyle/>
          <a:p>
            <a:pPr eaLnBrk="0" hangingPunct="0"/>
            <a:r>
              <a:rPr lang="en-US" sz="1422">
                <a:latin typeface="Arial" pitchFamily="34" charset="0"/>
                <a:cs typeface="Arial" pitchFamily="34" charset="0"/>
              </a:rPr>
              <a:t>Homeowner Improvements</a:t>
            </a:r>
          </a:p>
          <a:p>
            <a:pPr eaLnBrk="0" hangingPunct="0"/>
            <a:r>
              <a:rPr lang="en-US" sz="1422">
                <a:latin typeface="Arial" pitchFamily="34" charset="0"/>
                <a:cs typeface="Arial" pitchFamily="34" charset="0"/>
              </a:rPr>
              <a:t>Four-Quarter Moving Totals</a:t>
            </a:r>
          </a:p>
          <a:p>
            <a:pPr eaLnBrk="0" hangingPunct="0"/>
            <a:r>
              <a:rPr lang="en-US" sz="1422">
                <a:latin typeface="Arial" pitchFamily="34" charset="0"/>
                <a:cs typeface="Arial" pitchFamily="34" charset="0"/>
              </a:rPr>
              <a:t>Billions of $</a:t>
            </a:r>
          </a:p>
        </p:txBody>
      </p:sp>
      <p:sp>
        <p:nvSpPr>
          <p:cNvPr id="60421" name="Text Box 5"/>
          <p:cNvSpPr txBox="1">
            <a:spLocks noChangeArrowheads="1"/>
          </p:cNvSpPr>
          <p:nvPr/>
        </p:nvSpPr>
        <p:spPr bwMode="auto">
          <a:xfrm>
            <a:off x="7620000" y="1394260"/>
            <a:ext cx="3708401" cy="530017"/>
          </a:xfrm>
          <a:prstGeom prst="rect">
            <a:avLst/>
          </a:prstGeom>
          <a:noFill/>
          <a:ln w="12700">
            <a:noFill/>
            <a:miter lim="800000"/>
            <a:headEnd type="none" w="sm" len="sm"/>
            <a:tailEnd type="none" w="sm" len="sm"/>
          </a:ln>
          <a:effectLst/>
        </p:spPr>
        <p:txBody>
          <a:bodyPr>
            <a:spAutoFit/>
          </a:bodyPr>
          <a:lstStyle/>
          <a:p>
            <a:pPr algn="r" eaLnBrk="0" hangingPunct="0"/>
            <a:r>
              <a:rPr lang="en-US" sz="1422">
                <a:latin typeface="Arial" pitchFamily="34" charset="0"/>
                <a:cs typeface="Arial" pitchFamily="34" charset="0"/>
              </a:rPr>
              <a:t>Four-Quarter Moving</a:t>
            </a:r>
          </a:p>
          <a:p>
            <a:pPr algn="r" eaLnBrk="0" hangingPunct="0"/>
            <a:r>
              <a:rPr lang="en-US" sz="1422">
                <a:latin typeface="Arial" pitchFamily="34" charset="0"/>
                <a:cs typeface="Arial" pitchFamily="34" charset="0"/>
              </a:rPr>
              <a:t>Rate of Change </a:t>
            </a:r>
          </a:p>
        </p:txBody>
      </p:sp>
      <p:graphicFrame>
        <p:nvGraphicFramePr>
          <p:cNvPr id="9" name="Object 3"/>
          <p:cNvGraphicFramePr>
            <a:graphicFrameLocks noChangeAspect="1"/>
          </p:cNvGraphicFramePr>
          <p:nvPr>
            <p:extLst>
              <p:ext uri="{D42A27DB-BD31-4B8C-83A1-F6EECF244321}">
                <p14:modId xmlns:p14="http://schemas.microsoft.com/office/powerpoint/2010/main" val="1029172041"/>
              </p:ext>
            </p:extLst>
          </p:nvPr>
        </p:nvGraphicFramePr>
        <p:xfrm>
          <a:off x="330005" y="1905000"/>
          <a:ext cx="11454459" cy="37338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330005" y="5791200"/>
            <a:ext cx="10701867" cy="529953"/>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Note: The first quarter 2009 estimate was calculated using partial-quarter C-30 data from the Census Bureau. The former LIRA modeled homeowner improvement and maintenance/repair activity, while the re-benchmarked LIRA models only home improvement activity. </a:t>
            </a:r>
          </a:p>
          <a:p>
            <a:r>
              <a:rPr lang="en-US" sz="948">
                <a:latin typeface="Arial" panose="020B0604020202020204" pitchFamily="34" charset="0"/>
                <a:cs typeface="Arial" panose="020B0604020202020204" pitchFamily="34" charset="0"/>
              </a:rPr>
              <a:t>Source: Joint Center for Housing Studies.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algn="ctr"/>
            <a:r>
              <a:rPr lang="en-US" sz="3000"/>
              <a:t>Leading Indicator of Remodeling Activity – Second Quarter 2009</a:t>
            </a:r>
            <a:br>
              <a:rPr lang="en-US"/>
            </a:br>
            <a:r>
              <a:rPr lang="en-US" sz="1600" i="1"/>
              <a:t>Published: July 2009</a:t>
            </a:r>
            <a:endParaRPr lang="en-US" i="1"/>
          </a:p>
        </p:txBody>
      </p:sp>
      <p:sp>
        <p:nvSpPr>
          <p:cNvPr id="60420" name="Text Box 4"/>
          <p:cNvSpPr txBox="1">
            <a:spLocks noChangeArrowheads="1"/>
          </p:cNvSpPr>
          <p:nvPr/>
        </p:nvSpPr>
        <p:spPr bwMode="auto">
          <a:xfrm>
            <a:off x="609600" y="1229139"/>
            <a:ext cx="3499556" cy="748859"/>
          </a:xfrm>
          <a:prstGeom prst="rect">
            <a:avLst/>
          </a:prstGeom>
          <a:noFill/>
          <a:ln w="12700">
            <a:noFill/>
            <a:miter lim="800000"/>
            <a:headEnd type="none" w="sm" len="sm"/>
            <a:tailEnd type="none" w="sm" len="sm"/>
          </a:ln>
          <a:effectLst/>
        </p:spPr>
        <p:txBody>
          <a:bodyPr>
            <a:spAutoFit/>
          </a:bodyPr>
          <a:lstStyle/>
          <a:p>
            <a:pPr eaLnBrk="0" hangingPunct="0"/>
            <a:r>
              <a:rPr lang="en-US" sz="1422">
                <a:latin typeface="Arial" pitchFamily="34" charset="0"/>
                <a:cs typeface="Arial" pitchFamily="34" charset="0"/>
              </a:rPr>
              <a:t>Homeowner Improvements</a:t>
            </a:r>
          </a:p>
          <a:p>
            <a:pPr eaLnBrk="0" hangingPunct="0"/>
            <a:r>
              <a:rPr lang="en-US" sz="1422">
                <a:latin typeface="Arial" pitchFamily="34" charset="0"/>
                <a:cs typeface="Arial" pitchFamily="34" charset="0"/>
              </a:rPr>
              <a:t>Four-Quarter Moving Totals</a:t>
            </a:r>
          </a:p>
          <a:p>
            <a:pPr eaLnBrk="0" hangingPunct="0"/>
            <a:r>
              <a:rPr lang="en-US" sz="1422">
                <a:latin typeface="Arial" pitchFamily="34" charset="0"/>
                <a:cs typeface="Arial" pitchFamily="34" charset="0"/>
              </a:rPr>
              <a:t>Billions of $</a:t>
            </a:r>
          </a:p>
        </p:txBody>
      </p:sp>
      <p:sp>
        <p:nvSpPr>
          <p:cNvPr id="60421" name="Text Box 5"/>
          <p:cNvSpPr txBox="1">
            <a:spLocks noChangeArrowheads="1"/>
          </p:cNvSpPr>
          <p:nvPr/>
        </p:nvSpPr>
        <p:spPr bwMode="auto">
          <a:xfrm>
            <a:off x="7662332" y="1427465"/>
            <a:ext cx="3708401" cy="530017"/>
          </a:xfrm>
          <a:prstGeom prst="rect">
            <a:avLst/>
          </a:prstGeom>
          <a:noFill/>
          <a:ln w="12700">
            <a:noFill/>
            <a:miter lim="800000"/>
            <a:headEnd type="none" w="sm" len="sm"/>
            <a:tailEnd type="none" w="sm" len="sm"/>
          </a:ln>
          <a:effectLst/>
        </p:spPr>
        <p:txBody>
          <a:bodyPr>
            <a:spAutoFit/>
          </a:bodyPr>
          <a:lstStyle/>
          <a:p>
            <a:pPr algn="r" eaLnBrk="0" hangingPunct="0"/>
            <a:r>
              <a:rPr lang="en-US" sz="1422">
                <a:latin typeface="Arial" pitchFamily="34" charset="0"/>
                <a:cs typeface="Arial" pitchFamily="34" charset="0"/>
              </a:rPr>
              <a:t>Four-Quarter Moving</a:t>
            </a:r>
          </a:p>
          <a:p>
            <a:pPr algn="r" eaLnBrk="0" hangingPunct="0"/>
            <a:r>
              <a:rPr lang="en-US" sz="1422">
                <a:latin typeface="Arial" pitchFamily="34" charset="0"/>
                <a:cs typeface="Arial" pitchFamily="34" charset="0"/>
              </a:rPr>
              <a:t>Rate of Change </a:t>
            </a:r>
          </a:p>
        </p:txBody>
      </p:sp>
      <p:graphicFrame>
        <p:nvGraphicFramePr>
          <p:cNvPr id="9" name="Object 3"/>
          <p:cNvGraphicFramePr>
            <a:graphicFrameLocks noChangeAspect="1"/>
          </p:cNvGraphicFramePr>
          <p:nvPr>
            <p:extLst>
              <p:ext uri="{D42A27DB-BD31-4B8C-83A1-F6EECF244321}">
                <p14:modId xmlns:p14="http://schemas.microsoft.com/office/powerpoint/2010/main" val="916506848"/>
              </p:ext>
            </p:extLst>
          </p:nvPr>
        </p:nvGraphicFramePr>
        <p:xfrm>
          <a:off x="376296" y="1981201"/>
          <a:ext cx="11454459" cy="38862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304800" y="6156007"/>
            <a:ext cx="9211733" cy="238207"/>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Source: Joint Center for Housing Studies.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algn="ctr"/>
            <a:r>
              <a:rPr lang="en-US" sz="3000"/>
              <a:t>Leading Indicator of Remodeling Activity – Third Quarter 2009</a:t>
            </a:r>
            <a:br>
              <a:rPr lang="en-US"/>
            </a:br>
            <a:r>
              <a:rPr lang="en-US" sz="1600" i="1"/>
              <a:t>Published: October 2009</a:t>
            </a:r>
            <a:endParaRPr lang="en-US" i="1"/>
          </a:p>
        </p:txBody>
      </p:sp>
      <p:sp>
        <p:nvSpPr>
          <p:cNvPr id="78852" name="Text Box 4"/>
          <p:cNvSpPr txBox="1">
            <a:spLocks noChangeArrowheads="1"/>
          </p:cNvSpPr>
          <p:nvPr/>
        </p:nvSpPr>
        <p:spPr bwMode="auto">
          <a:xfrm>
            <a:off x="685800" y="1153321"/>
            <a:ext cx="3499556" cy="748859"/>
          </a:xfrm>
          <a:prstGeom prst="rect">
            <a:avLst/>
          </a:prstGeom>
          <a:noFill/>
          <a:ln w="12700">
            <a:noFill/>
            <a:miter lim="800000"/>
            <a:headEnd type="none" w="sm" len="sm"/>
            <a:tailEnd type="none" w="sm" len="sm"/>
          </a:ln>
          <a:effectLst/>
        </p:spPr>
        <p:txBody>
          <a:bodyPr>
            <a:spAutoFit/>
          </a:bodyPr>
          <a:lstStyle/>
          <a:p>
            <a:pPr eaLnBrk="0" hangingPunct="0"/>
            <a:r>
              <a:rPr lang="en-US" sz="1422">
                <a:latin typeface="Arial" pitchFamily="34" charset="0"/>
                <a:cs typeface="Arial" pitchFamily="34" charset="0"/>
              </a:rPr>
              <a:t>Homeowner Improvements</a:t>
            </a:r>
          </a:p>
          <a:p>
            <a:pPr eaLnBrk="0" hangingPunct="0"/>
            <a:r>
              <a:rPr lang="en-US" sz="1422">
                <a:latin typeface="Arial" pitchFamily="34" charset="0"/>
                <a:cs typeface="Arial" pitchFamily="34" charset="0"/>
              </a:rPr>
              <a:t>Four-Quarter Moving Totals</a:t>
            </a:r>
          </a:p>
          <a:p>
            <a:pPr eaLnBrk="0" hangingPunct="0"/>
            <a:r>
              <a:rPr lang="en-US" sz="1422">
                <a:latin typeface="Arial" pitchFamily="34" charset="0"/>
                <a:cs typeface="Arial" pitchFamily="34" charset="0"/>
              </a:rPr>
              <a:t>Billions of $</a:t>
            </a:r>
          </a:p>
        </p:txBody>
      </p:sp>
      <p:sp>
        <p:nvSpPr>
          <p:cNvPr id="78853" name="Text Box 5"/>
          <p:cNvSpPr txBox="1">
            <a:spLocks noChangeArrowheads="1"/>
          </p:cNvSpPr>
          <p:nvPr/>
        </p:nvSpPr>
        <p:spPr bwMode="auto">
          <a:xfrm>
            <a:off x="7696200" y="1323855"/>
            <a:ext cx="3708401" cy="530017"/>
          </a:xfrm>
          <a:prstGeom prst="rect">
            <a:avLst/>
          </a:prstGeom>
          <a:noFill/>
          <a:ln w="12700">
            <a:noFill/>
            <a:miter lim="800000"/>
            <a:headEnd type="none" w="sm" len="sm"/>
            <a:tailEnd type="none" w="sm" len="sm"/>
          </a:ln>
          <a:effectLst/>
        </p:spPr>
        <p:txBody>
          <a:bodyPr>
            <a:spAutoFit/>
          </a:bodyPr>
          <a:lstStyle/>
          <a:p>
            <a:pPr algn="r" eaLnBrk="0" hangingPunct="0"/>
            <a:r>
              <a:rPr lang="en-US" sz="1422">
                <a:latin typeface="Arial" pitchFamily="34" charset="0"/>
                <a:cs typeface="Arial" pitchFamily="34" charset="0"/>
              </a:rPr>
              <a:t>Four-Quarter Moving</a:t>
            </a:r>
          </a:p>
          <a:p>
            <a:pPr algn="r" eaLnBrk="0" hangingPunct="0"/>
            <a:r>
              <a:rPr lang="en-US" sz="1422">
                <a:latin typeface="Arial" pitchFamily="34" charset="0"/>
                <a:cs typeface="Arial" pitchFamily="34" charset="0"/>
              </a:rPr>
              <a:t>Rate of Change </a:t>
            </a:r>
          </a:p>
        </p:txBody>
      </p:sp>
      <p:graphicFrame>
        <p:nvGraphicFramePr>
          <p:cNvPr id="9" name="Object 3"/>
          <p:cNvGraphicFramePr>
            <a:graphicFrameLocks noChangeAspect="1"/>
          </p:cNvGraphicFramePr>
          <p:nvPr>
            <p:extLst>
              <p:ext uri="{D42A27DB-BD31-4B8C-83A1-F6EECF244321}">
                <p14:modId xmlns:p14="http://schemas.microsoft.com/office/powerpoint/2010/main" val="2714707021"/>
              </p:ext>
            </p:extLst>
          </p:nvPr>
        </p:nvGraphicFramePr>
        <p:xfrm>
          <a:off x="526815" y="1828799"/>
          <a:ext cx="11093215" cy="3962401"/>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302224" y="6177040"/>
            <a:ext cx="9211733" cy="238207"/>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Source: Joint Center for Housing Studies.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algn="ctr"/>
            <a:r>
              <a:rPr lang="en-US" sz="3000"/>
              <a:t>Leading Indicator of Remodeling Activity – Fourth Quarter 2009</a:t>
            </a:r>
            <a:br>
              <a:rPr lang="en-US"/>
            </a:br>
            <a:r>
              <a:rPr lang="en-US" sz="1600" i="1"/>
              <a:t>Published: January 2010</a:t>
            </a:r>
            <a:endParaRPr lang="en-US" i="1"/>
          </a:p>
        </p:txBody>
      </p:sp>
      <p:sp>
        <p:nvSpPr>
          <p:cNvPr id="87044" name="Text Box 4"/>
          <p:cNvSpPr txBox="1">
            <a:spLocks noChangeArrowheads="1"/>
          </p:cNvSpPr>
          <p:nvPr/>
        </p:nvSpPr>
        <p:spPr bwMode="auto">
          <a:xfrm>
            <a:off x="685800" y="1250432"/>
            <a:ext cx="3499556" cy="748859"/>
          </a:xfrm>
          <a:prstGeom prst="rect">
            <a:avLst/>
          </a:prstGeom>
          <a:noFill/>
          <a:ln w="12700">
            <a:noFill/>
            <a:miter lim="800000"/>
            <a:headEnd type="none" w="sm" len="sm"/>
            <a:tailEnd type="none" w="sm" len="sm"/>
          </a:ln>
          <a:effectLst/>
        </p:spPr>
        <p:txBody>
          <a:bodyPr>
            <a:spAutoFit/>
          </a:bodyPr>
          <a:lstStyle/>
          <a:p>
            <a:pPr eaLnBrk="0" hangingPunct="0"/>
            <a:r>
              <a:rPr lang="en-US" sz="1422">
                <a:latin typeface="Arial" pitchFamily="34" charset="0"/>
                <a:cs typeface="Arial" pitchFamily="34" charset="0"/>
              </a:rPr>
              <a:t>Homeowner Improvements</a:t>
            </a:r>
          </a:p>
          <a:p>
            <a:pPr eaLnBrk="0" hangingPunct="0"/>
            <a:r>
              <a:rPr lang="en-US" sz="1422">
                <a:latin typeface="Arial" pitchFamily="34" charset="0"/>
                <a:cs typeface="Arial" pitchFamily="34" charset="0"/>
              </a:rPr>
              <a:t>Four-Quarter Moving Totals</a:t>
            </a:r>
          </a:p>
          <a:p>
            <a:pPr eaLnBrk="0" hangingPunct="0"/>
            <a:r>
              <a:rPr lang="en-US" sz="1422">
                <a:latin typeface="Arial" pitchFamily="34" charset="0"/>
                <a:cs typeface="Arial" pitchFamily="34" charset="0"/>
              </a:rPr>
              <a:t>Billions of $</a:t>
            </a:r>
          </a:p>
        </p:txBody>
      </p:sp>
      <p:sp>
        <p:nvSpPr>
          <p:cNvPr id="87045" name="Text Box 5"/>
          <p:cNvSpPr txBox="1">
            <a:spLocks noChangeArrowheads="1"/>
          </p:cNvSpPr>
          <p:nvPr/>
        </p:nvSpPr>
        <p:spPr bwMode="auto">
          <a:xfrm>
            <a:off x="7620000" y="1413606"/>
            <a:ext cx="3708401" cy="530017"/>
          </a:xfrm>
          <a:prstGeom prst="rect">
            <a:avLst/>
          </a:prstGeom>
          <a:noFill/>
          <a:ln w="12700">
            <a:noFill/>
            <a:miter lim="800000"/>
            <a:headEnd type="none" w="sm" len="sm"/>
            <a:tailEnd type="none" w="sm" len="sm"/>
          </a:ln>
          <a:effectLst/>
        </p:spPr>
        <p:txBody>
          <a:bodyPr>
            <a:spAutoFit/>
          </a:bodyPr>
          <a:lstStyle/>
          <a:p>
            <a:pPr algn="r" eaLnBrk="0" hangingPunct="0"/>
            <a:r>
              <a:rPr lang="en-US" sz="1422">
                <a:latin typeface="Arial" pitchFamily="34" charset="0"/>
                <a:cs typeface="Arial" pitchFamily="34" charset="0"/>
              </a:rPr>
              <a:t>Four-Quarter Moving</a:t>
            </a:r>
          </a:p>
          <a:p>
            <a:pPr algn="r" eaLnBrk="0" hangingPunct="0"/>
            <a:r>
              <a:rPr lang="en-US" sz="1422">
                <a:latin typeface="Arial" pitchFamily="34" charset="0"/>
                <a:cs typeface="Arial" pitchFamily="34" charset="0"/>
              </a:rPr>
              <a:t>Rate of Change </a:t>
            </a:r>
          </a:p>
        </p:txBody>
      </p:sp>
      <p:graphicFrame>
        <p:nvGraphicFramePr>
          <p:cNvPr id="9" name="Object 3"/>
          <p:cNvGraphicFramePr>
            <a:graphicFrameLocks noChangeAspect="1"/>
          </p:cNvGraphicFramePr>
          <p:nvPr>
            <p:extLst>
              <p:ext uri="{D42A27DB-BD31-4B8C-83A1-F6EECF244321}">
                <p14:modId xmlns:p14="http://schemas.microsoft.com/office/powerpoint/2010/main" val="110530294"/>
              </p:ext>
            </p:extLst>
          </p:nvPr>
        </p:nvGraphicFramePr>
        <p:xfrm>
          <a:off x="526815" y="1905000"/>
          <a:ext cx="11093215" cy="38100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304800" y="6156007"/>
            <a:ext cx="9211733" cy="238207"/>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Source: Joint Center for Housing Studies.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algn="ctr"/>
            <a:r>
              <a:rPr lang="en-US" sz="3000"/>
              <a:t>Leading Indicator of Remodeling Activity – First Quarter 2010</a:t>
            </a:r>
            <a:br>
              <a:rPr lang="en-US" sz="3000"/>
            </a:br>
            <a:r>
              <a:rPr lang="en-US" sz="1600" i="1"/>
              <a:t>Published: April 2010</a:t>
            </a:r>
            <a:endParaRPr lang="en-US" sz="3000" i="1"/>
          </a:p>
        </p:txBody>
      </p:sp>
      <p:sp>
        <p:nvSpPr>
          <p:cNvPr id="87044" name="Text Box 4"/>
          <p:cNvSpPr txBox="1">
            <a:spLocks noChangeArrowheads="1"/>
          </p:cNvSpPr>
          <p:nvPr/>
        </p:nvSpPr>
        <p:spPr bwMode="auto">
          <a:xfrm>
            <a:off x="680155" y="1156141"/>
            <a:ext cx="3499556" cy="748859"/>
          </a:xfrm>
          <a:prstGeom prst="rect">
            <a:avLst/>
          </a:prstGeom>
          <a:noFill/>
          <a:ln w="12700">
            <a:noFill/>
            <a:miter lim="800000"/>
            <a:headEnd type="none" w="sm" len="sm"/>
            <a:tailEnd type="none" w="sm" len="sm"/>
          </a:ln>
          <a:effectLst/>
        </p:spPr>
        <p:txBody>
          <a:bodyPr>
            <a:spAutoFit/>
          </a:bodyPr>
          <a:lstStyle/>
          <a:p>
            <a:pPr eaLnBrk="0" hangingPunct="0"/>
            <a:r>
              <a:rPr lang="en-US" sz="1422">
                <a:latin typeface="Arial" pitchFamily="34" charset="0"/>
                <a:cs typeface="Arial" pitchFamily="34" charset="0"/>
              </a:rPr>
              <a:t>Homeowner Improvements</a:t>
            </a:r>
          </a:p>
          <a:p>
            <a:pPr eaLnBrk="0" hangingPunct="0"/>
            <a:r>
              <a:rPr lang="en-US" sz="1422">
                <a:latin typeface="Arial" pitchFamily="34" charset="0"/>
                <a:cs typeface="Arial" pitchFamily="34" charset="0"/>
              </a:rPr>
              <a:t>Four-Quarter Moving Totals</a:t>
            </a:r>
          </a:p>
          <a:p>
            <a:pPr eaLnBrk="0" hangingPunct="0"/>
            <a:r>
              <a:rPr lang="en-US" sz="1422">
                <a:latin typeface="Arial" pitchFamily="34" charset="0"/>
                <a:cs typeface="Arial" pitchFamily="34" charset="0"/>
              </a:rPr>
              <a:t>Billions of $</a:t>
            </a:r>
          </a:p>
        </p:txBody>
      </p:sp>
      <p:sp>
        <p:nvSpPr>
          <p:cNvPr id="87045" name="Text Box 5"/>
          <p:cNvSpPr txBox="1">
            <a:spLocks noChangeArrowheads="1"/>
          </p:cNvSpPr>
          <p:nvPr/>
        </p:nvSpPr>
        <p:spPr bwMode="auto">
          <a:xfrm>
            <a:off x="7696200" y="1395071"/>
            <a:ext cx="3708401" cy="530017"/>
          </a:xfrm>
          <a:prstGeom prst="rect">
            <a:avLst/>
          </a:prstGeom>
          <a:noFill/>
          <a:ln w="12700">
            <a:noFill/>
            <a:miter lim="800000"/>
            <a:headEnd type="none" w="sm" len="sm"/>
            <a:tailEnd type="none" w="sm" len="sm"/>
          </a:ln>
          <a:effectLst/>
        </p:spPr>
        <p:txBody>
          <a:bodyPr>
            <a:spAutoFit/>
          </a:bodyPr>
          <a:lstStyle/>
          <a:p>
            <a:pPr algn="r" eaLnBrk="0" hangingPunct="0"/>
            <a:r>
              <a:rPr lang="en-US" sz="1422">
                <a:latin typeface="Arial" pitchFamily="34" charset="0"/>
                <a:cs typeface="Arial" pitchFamily="34" charset="0"/>
              </a:rPr>
              <a:t>Four-Quarter Moving</a:t>
            </a:r>
          </a:p>
          <a:p>
            <a:pPr algn="r" eaLnBrk="0" hangingPunct="0"/>
            <a:r>
              <a:rPr lang="en-US" sz="1422">
                <a:latin typeface="Arial" pitchFamily="34" charset="0"/>
                <a:cs typeface="Arial" pitchFamily="34" charset="0"/>
              </a:rPr>
              <a:t>Rate of Change </a:t>
            </a:r>
          </a:p>
        </p:txBody>
      </p:sp>
      <p:graphicFrame>
        <p:nvGraphicFramePr>
          <p:cNvPr id="9" name="Object 3"/>
          <p:cNvGraphicFramePr>
            <a:graphicFrameLocks noChangeAspect="1"/>
          </p:cNvGraphicFramePr>
          <p:nvPr>
            <p:extLst>
              <p:ext uri="{D42A27DB-BD31-4B8C-83A1-F6EECF244321}">
                <p14:modId xmlns:p14="http://schemas.microsoft.com/office/powerpoint/2010/main" val="1271606798"/>
              </p:ext>
            </p:extLst>
          </p:nvPr>
        </p:nvGraphicFramePr>
        <p:xfrm>
          <a:off x="526815" y="1905000"/>
          <a:ext cx="11093215" cy="36576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406400" y="6232080"/>
            <a:ext cx="9211733" cy="238207"/>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Source: Joint Center for Housing Studies.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algn="ctr"/>
            <a:r>
              <a:rPr lang="en-US" sz="3000"/>
              <a:t>Leading Indicator of Remodeling Activity – Second Quarter 2010</a:t>
            </a:r>
            <a:br>
              <a:rPr lang="en-US"/>
            </a:br>
            <a:r>
              <a:rPr lang="en-US" sz="1600" i="1"/>
              <a:t>Published: July 2010</a:t>
            </a:r>
            <a:endParaRPr lang="en-US" i="1"/>
          </a:p>
        </p:txBody>
      </p:sp>
      <p:sp>
        <p:nvSpPr>
          <p:cNvPr id="101380" name="Text Box 4"/>
          <p:cNvSpPr txBox="1">
            <a:spLocks noChangeArrowheads="1"/>
          </p:cNvSpPr>
          <p:nvPr/>
        </p:nvSpPr>
        <p:spPr bwMode="auto">
          <a:xfrm>
            <a:off x="685800" y="1073909"/>
            <a:ext cx="3499556" cy="748859"/>
          </a:xfrm>
          <a:prstGeom prst="rect">
            <a:avLst/>
          </a:prstGeom>
          <a:noFill/>
          <a:ln w="12700">
            <a:noFill/>
            <a:miter lim="800000"/>
            <a:headEnd type="none" w="sm" len="sm"/>
            <a:tailEnd type="none" w="sm" len="sm"/>
          </a:ln>
          <a:effectLst/>
        </p:spPr>
        <p:txBody>
          <a:bodyPr>
            <a:spAutoFit/>
          </a:bodyPr>
          <a:lstStyle/>
          <a:p>
            <a:pPr eaLnBrk="0" hangingPunct="0"/>
            <a:r>
              <a:rPr lang="en-US" sz="1422">
                <a:latin typeface="Arial" pitchFamily="34" charset="0"/>
                <a:cs typeface="Arial" pitchFamily="34" charset="0"/>
              </a:rPr>
              <a:t>Homeowner Improvements</a:t>
            </a:r>
          </a:p>
          <a:p>
            <a:pPr eaLnBrk="0" hangingPunct="0"/>
            <a:r>
              <a:rPr lang="en-US" sz="1422">
                <a:latin typeface="Arial" pitchFamily="34" charset="0"/>
                <a:cs typeface="Arial" pitchFamily="34" charset="0"/>
              </a:rPr>
              <a:t>Four-Quarter Moving Totals</a:t>
            </a:r>
          </a:p>
          <a:p>
            <a:pPr eaLnBrk="0" hangingPunct="0"/>
            <a:r>
              <a:rPr lang="en-US" sz="1422">
                <a:latin typeface="Arial" pitchFamily="34" charset="0"/>
                <a:cs typeface="Arial" pitchFamily="34" charset="0"/>
              </a:rPr>
              <a:t>Billions of $</a:t>
            </a:r>
          </a:p>
        </p:txBody>
      </p:sp>
      <p:sp>
        <p:nvSpPr>
          <p:cNvPr id="101381" name="Text Box 5"/>
          <p:cNvSpPr txBox="1">
            <a:spLocks noChangeArrowheads="1"/>
          </p:cNvSpPr>
          <p:nvPr/>
        </p:nvSpPr>
        <p:spPr bwMode="auto">
          <a:xfrm>
            <a:off x="7696200" y="1292751"/>
            <a:ext cx="3708401" cy="530017"/>
          </a:xfrm>
          <a:prstGeom prst="rect">
            <a:avLst/>
          </a:prstGeom>
          <a:noFill/>
          <a:ln w="12700">
            <a:noFill/>
            <a:miter lim="800000"/>
            <a:headEnd type="none" w="sm" len="sm"/>
            <a:tailEnd type="none" w="sm" len="sm"/>
          </a:ln>
          <a:effectLst/>
        </p:spPr>
        <p:txBody>
          <a:bodyPr>
            <a:spAutoFit/>
          </a:bodyPr>
          <a:lstStyle/>
          <a:p>
            <a:pPr algn="r" eaLnBrk="0" hangingPunct="0"/>
            <a:r>
              <a:rPr lang="en-US" sz="1422">
                <a:latin typeface="Arial" pitchFamily="34" charset="0"/>
                <a:cs typeface="Arial" pitchFamily="34" charset="0"/>
              </a:rPr>
              <a:t>Four-Quarter Moving</a:t>
            </a:r>
          </a:p>
          <a:p>
            <a:pPr algn="r" eaLnBrk="0" hangingPunct="0"/>
            <a:r>
              <a:rPr lang="en-US" sz="1422">
                <a:latin typeface="Arial" pitchFamily="34" charset="0"/>
                <a:cs typeface="Arial" pitchFamily="34" charset="0"/>
              </a:rPr>
              <a:t>Rate of Change </a:t>
            </a:r>
          </a:p>
        </p:txBody>
      </p:sp>
      <p:graphicFrame>
        <p:nvGraphicFramePr>
          <p:cNvPr id="9" name="Object 3"/>
          <p:cNvGraphicFramePr>
            <a:graphicFrameLocks noChangeAspect="1"/>
          </p:cNvGraphicFramePr>
          <p:nvPr>
            <p:extLst>
              <p:ext uri="{D42A27DB-BD31-4B8C-83A1-F6EECF244321}">
                <p14:modId xmlns:p14="http://schemas.microsoft.com/office/powerpoint/2010/main" val="3293484222"/>
              </p:ext>
            </p:extLst>
          </p:nvPr>
        </p:nvGraphicFramePr>
        <p:xfrm>
          <a:off x="523052" y="1752600"/>
          <a:ext cx="11100741" cy="3812649"/>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304800" y="6051900"/>
            <a:ext cx="9211733" cy="384080"/>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Note: Historical data and LIRA weights are revised annually in July.</a:t>
            </a:r>
          </a:p>
          <a:p>
            <a:r>
              <a:rPr lang="en-US" sz="948">
                <a:latin typeface="Arial" panose="020B0604020202020204" pitchFamily="34" charset="0"/>
                <a:cs typeface="Arial" panose="020B0604020202020204" pitchFamily="34" charset="0"/>
              </a:rPr>
              <a:t>Source: Joint Center for Housing Studies.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algn="ctr"/>
            <a:r>
              <a:rPr lang="en-US" sz="3000"/>
              <a:t>Leading Indicator of Remodeling Activity – Third Quarter 2010</a:t>
            </a:r>
            <a:br>
              <a:rPr lang="en-US"/>
            </a:br>
            <a:r>
              <a:rPr lang="en-US" sz="1600" i="1"/>
              <a:t>Published: October 2010</a:t>
            </a:r>
            <a:endParaRPr lang="en-US" i="1"/>
          </a:p>
        </p:txBody>
      </p:sp>
      <p:sp>
        <p:nvSpPr>
          <p:cNvPr id="101380" name="Text Box 4"/>
          <p:cNvSpPr txBox="1">
            <a:spLocks noChangeArrowheads="1"/>
          </p:cNvSpPr>
          <p:nvPr/>
        </p:nvSpPr>
        <p:spPr bwMode="auto">
          <a:xfrm>
            <a:off x="705556" y="1154398"/>
            <a:ext cx="3499556" cy="748859"/>
          </a:xfrm>
          <a:prstGeom prst="rect">
            <a:avLst/>
          </a:prstGeom>
          <a:noFill/>
          <a:ln w="12700">
            <a:noFill/>
            <a:miter lim="800000"/>
            <a:headEnd type="none" w="sm" len="sm"/>
            <a:tailEnd type="none" w="sm" len="sm"/>
          </a:ln>
          <a:effectLst/>
        </p:spPr>
        <p:txBody>
          <a:bodyPr>
            <a:spAutoFit/>
          </a:bodyPr>
          <a:lstStyle/>
          <a:p>
            <a:pPr eaLnBrk="0" hangingPunct="0"/>
            <a:r>
              <a:rPr lang="en-US" sz="1422">
                <a:latin typeface="Arial" pitchFamily="34" charset="0"/>
                <a:cs typeface="Arial" pitchFamily="34" charset="0"/>
              </a:rPr>
              <a:t>Homeowner Improvements</a:t>
            </a:r>
          </a:p>
          <a:p>
            <a:pPr eaLnBrk="0" hangingPunct="0"/>
            <a:r>
              <a:rPr lang="en-US" sz="1422">
                <a:latin typeface="Arial" pitchFamily="34" charset="0"/>
                <a:cs typeface="Arial" pitchFamily="34" charset="0"/>
              </a:rPr>
              <a:t>Four-Quarter Moving Totals</a:t>
            </a:r>
          </a:p>
          <a:p>
            <a:pPr eaLnBrk="0" hangingPunct="0"/>
            <a:r>
              <a:rPr lang="en-US" sz="1422">
                <a:latin typeface="Arial" pitchFamily="34" charset="0"/>
                <a:cs typeface="Arial" pitchFamily="34" charset="0"/>
              </a:rPr>
              <a:t>Billions of $</a:t>
            </a:r>
          </a:p>
        </p:txBody>
      </p:sp>
      <p:sp>
        <p:nvSpPr>
          <p:cNvPr id="101381" name="Text Box 5"/>
          <p:cNvSpPr txBox="1">
            <a:spLocks noChangeArrowheads="1"/>
          </p:cNvSpPr>
          <p:nvPr/>
        </p:nvSpPr>
        <p:spPr bwMode="auto">
          <a:xfrm>
            <a:off x="7696200" y="1298143"/>
            <a:ext cx="3708401" cy="530017"/>
          </a:xfrm>
          <a:prstGeom prst="rect">
            <a:avLst/>
          </a:prstGeom>
          <a:noFill/>
          <a:ln w="12700">
            <a:noFill/>
            <a:miter lim="800000"/>
            <a:headEnd type="none" w="sm" len="sm"/>
            <a:tailEnd type="none" w="sm" len="sm"/>
          </a:ln>
          <a:effectLst/>
        </p:spPr>
        <p:txBody>
          <a:bodyPr>
            <a:spAutoFit/>
          </a:bodyPr>
          <a:lstStyle/>
          <a:p>
            <a:pPr algn="r" eaLnBrk="0" hangingPunct="0"/>
            <a:r>
              <a:rPr lang="en-US" sz="1422">
                <a:latin typeface="Arial" pitchFamily="34" charset="0"/>
                <a:cs typeface="Arial" pitchFamily="34" charset="0"/>
              </a:rPr>
              <a:t>Four-Quarter Moving</a:t>
            </a:r>
          </a:p>
          <a:p>
            <a:pPr algn="r" eaLnBrk="0" hangingPunct="0"/>
            <a:r>
              <a:rPr lang="en-US" sz="1422">
                <a:latin typeface="Arial" pitchFamily="34" charset="0"/>
                <a:cs typeface="Arial" pitchFamily="34" charset="0"/>
              </a:rPr>
              <a:t>Rate of Change </a:t>
            </a:r>
          </a:p>
        </p:txBody>
      </p:sp>
      <p:graphicFrame>
        <p:nvGraphicFramePr>
          <p:cNvPr id="11" name="Object 7"/>
          <p:cNvGraphicFramePr>
            <a:graphicFrameLocks noChangeAspect="1"/>
          </p:cNvGraphicFramePr>
          <p:nvPr>
            <p:extLst>
              <p:ext uri="{D42A27DB-BD31-4B8C-83A1-F6EECF244321}">
                <p14:modId xmlns:p14="http://schemas.microsoft.com/office/powerpoint/2010/main" val="2526414004"/>
              </p:ext>
            </p:extLst>
          </p:nvPr>
        </p:nvGraphicFramePr>
        <p:xfrm>
          <a:off x="523052" y="1752600"/>
          <a:ext cx="11100741"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318789" y="6053617"/>
            <a:ext cx="9211733" cy="384080"/>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Note: Historical data and LIRA weights are revised annually in July.</a:t>
            </a:r>
          </a:p>
          <a:p>
            <a:r>
              <a:rPr lang="en-US" sz="948">
                <a:latin typeface="Arial" panose="020B0604020202020204" pitchFamily="34" charset="0"/>
                <a:cs typeface="Arial" panose="020B0604020202020204" pitchFamily="34" charset="0"/>
              </a:rPr>
              <a:t>Source: Joint Center for Housing Studies.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algn="ctr"/>
            <a:r>
              <a:rPr lang="en-US" sz="3000"/>
              <a:t>Leading Indicator of Remodeling Activity – Fourth Quarter 2010</a:t>
            </a:r>
            <a:br>
              <a:rPr lang="en-US"/>
            </a:br>
            <a:r>
              <a:rPr lang="en-US" sz="1600" i="1"/>
              <a:t>Published: January 2011</a:t>
            </a:r>
            <a:endParaRPr lang="en-US" i="1"/>
          </a:p>
        </p:txBody>
      </p:sp>
      <p:sp>
        <p:nvSpPr>
          <p:cNvPr id="101380" name="Text Box 4"/>
          <p:cNvSpPr txBox="1">
            <a:spLocks noChangeArrowheads="1"/>
          </p:cNvSpPr>
          <p:nvPr/>
        </p:nvSpPr>
        <p:spPr bwMode="auto">
          <a:xfrm>
            <a:off x="685800" y="1276855"/>
            <a:ext cx="3499556" cy="748859"/>
          </a:xfrm>
          <a:prstGeom prst="rect">
            <a:avLst/>
          </a:prstGeom>
          <a:noFill/>
          <a:ln w="12700">
            <a:noFill/>
            <a:miter lim="800000"/>
            <a:headEnd type="none" w="sm" len="sm"/>
            <a:tailEnd type="none" w="sm" len="sm"/>
          </a:ln>
          <a:effectLst/>
        </p:spPr>
        <p:txBody>
          <a:bodyPr>
            <a:spAutoFit/>
          </a:bodyPr>
          <a:lstStyle/>
          <a:p>
            <a:pPr eaLnBrk="0" hangingPunct="0"/>
            <a:r>
              <a:rPr lang="en-US" sz="1422">
                <a:latin typeface="Arial" pitchFamily="34" charset="0"/>
                <a:cs typeface="Arial" pitchFamily="34" charset="0"/>
              </a:rPr>
              <a:t>Homeowner Improvements</a:t>
            </a:r>
          </a:p>
          <a:p>
            <a:pPr eaLnBrk="0" hangingPunct="0"/>
            <a:r>
              <a:rPr lang="en-US" sz="1422">
                <a:latin typeface="Arial" pitchFamily="34" charset="0"/>
                <a:cs typeface="Arial" pitchFamily="34" charset="0"/>
              </a:rPr>
              <a:t>Four-Quarter Moving Totals</a:t>
            </a:r>
          </a:p>
          <a:p>
            <a:pPr eaLnBrk="0" hangingPunct="0"/>
            <a:r>
              <a:rPr lang="en-US" sz="1422">
                <a:latin typeface="Arial" pitchFamily="34" charset="0"/>
                <a:cs typeface="Arial" pitchFamily="34" charset="0"/>
              </a:rPr>
              <a:t>Billions of $</a:t>
            </a:r>
          </a:p>
        </p:txBody>
      </p:sp>
      <p:sp>
        <p:nvSpPr>
          <p:cNvPr id="101381" name="Text Box 5"/>
          <p:cNvSpPr txBox="1">
            <a:spLocks noChangeArrowheads="1"/>
          </p:cNvSpPr>
          <p:nvPr/>
        </p:nvSpPr>
        <p:spPr bwMode="auto">
          <a:xfrm>
            <a:off x="7696200" y="1492419"/>
            <a:ext cx="3708401" cy="530017"/>
          </a:xfrm>
          <a:prstGeom prst="rect">
            <a:avLst/>
          </a:prstGeom>
          <a:noFill/>
          <a:ln w="12700">
            <a:noFill/>
            <a:miter lim="800000"/>
            <a:headEnd type="none" w="sm" len="sm"/>
            <a:tailEnd type="none" w="sm" len="sm"/>
          </a:ln>
          <a:effectLst/>
        </p:spPr>
        <p:txBody>
          <a:bodyPr>
            <a:spAutoFit/>
          </a:bodyPr>
          <a:lstStyle/>
          <a:p>
            <a:pPr algn="r" eaLnBrk="0" hangingPunct="0"/>
            <a:r>
              <a:rPr lang="en-US" sz="1422">
                <a:latin typeface="Arial" pitchFamily="34" charset="0"/>
                <a:cs typeface="Arial" pitchFamily="34" charset="0"/>
              </a:rPr>
              <a:t>Four-Quarter Moving</a:t>
            </a:r>
          </a:p>
          <a:p>
            <a:pPr algn="r" eaLnBrk="0" hangingPunct="0"/>
            <a:r>
              <a:rPr lang="en-US" sz="1422">
                <a:latin typeface="Arial" pitchFamily="34" charset="0"/>
                <a:cs typeface="Arial" pitchFamily="34" charset="0"/>
              </a:rPr>
              <a:t>Rate of Change </a:t>
            </a:r>
          </a:p>
        </p:txBody>
      </p:sp>
      <p:graphicFrame>
        <p:nvGraphicFramePr>
          <p:cNvPr id="11" name="Object 7"/>
          <p:cNvGraphicFramePr>
            <a:graphicFrameLocks noChangeAspect="1"/>
          </p:cNvGraphicFramePr>
          <p:nvPr>
            <p:extLst>
              <p:ext uri="{D42A27DB-BD31-4B8C-83A1-F6EECF244321}">
                <p14:modId xmlns:p14="http://schemas.microsoft.com/office/powerpoint/2010/main" val="1677766498"/>
              </p:ext>
            </p:extLst>
          </p:nvPr>
        </p:nvGraphicFramePr>
        <p:xfrm>
          <a:off x="523052" y="1981200"/>
          <a:ext cx="11100741" cy="38100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338667" y="6104839"/>
            <a:ext cx="9211733" cy="384080"/>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Note: Historical data and LIRA weights are revised annually in July.</a:t>
            </a:r>
          </a:p>
          <a:p>
            <a:r>
              <a:rPr lang="en-US" sz="948">
                <a:latin typeface="Arial" panose="020B0604020202020204" pitchFamily="34" charset="0"/>
                <a:cs typeface="Arial" panose="020B0604020202020204" pitchFamily="34" charset="0"/>
              </a:rPr>
              <a:t>Source: Joint Center for Housing Studies.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 Brief History of the LIRA and User Notes</a:t>
            </a:r>
          </a:p>
        </p:txBody>
      </p:sp>
      <p:sp>
        <p:nvSpPr>
          <p:cNvPr id="3" name="Content Placeholder 2"/>
          <p:cNvSpPr>
            <a:spLocks noGrp="1"/>
          </p:cNvSpPr>
          <p:nvPr>
            <p:ph idx="1"/>
          </p:nvPr>
        </p:nvSpPr>
        <p:spPr/>
        <p:txBody>
          <a:bodyPr>
            <a:normAutofit/>
          </a:bodyPr>
          <a:lstStyle/>
          <a:p>
            <a:r>
              <a:rPr lang="en-US"/>
              <a:t>First developed in 2007, the LIRA was originally benchmarked to the Census Bureau’s quarterly Construction Spending (C-50) series of home improvements and maintenance/repairs to owner-occupied units.</a:t>
            </a:r>
          </a:p>
          <a:p>
            <a:pPr lvl="1"/>
            <a:r>
              <a:rPr lang="en-US">
                <a:hlinkClick r:id="rId2"/>
              </a:rPr>
              <a:t>http://www.jchs.harvard.edu/sites/default/files/n07-1_bendimerad_0.pdf</a:t>
            </a:r>
            <a:r>
              <a:rPr lang="en-US"/>
              <a:t> </a:t>
            </a:r>
          </a:p>
          <a:p>
            <a:pPr lvl="1"/>
            <a:endParaRPr lang="en-US"/>
          </a:p>
          <a:p>
            <a:r>
              <a:rPr lang="en-US"/>
              <a:t>In 2008, the C-50 was discontinued, and the LIRA was re-benchmarked to the Census Bureau’s monthly C-30 series of home improvement spending to owner-occupied units (maintenance spending was no longer available).</a:t>
            </a:r>
          </a:p>
          <a:p>
            <a:pPr lvl="1"/>
            <a:r>
              <a:rPr lang="en-US">
                <a:hlinkClick r:id="rId3"/>
              </a:rPr>
              <a:t>http://www.jchs.harvard.edu/sites/default/files/n08-1_will_0.pdf</a:t>
            </a:r>
            <a:r>
              <a:rPr lang="en-US"/>
              <a:t>  </a:t>
            </a:r>
          </a:p>
          <a:p>
            <a:pPr lvl="1"/>
            <a:endParaRPr lang="en-US"/>
          </a:p>
          <a:p>
            <a:r>
              <a:rPr lang="en-US"/>
              <a:t>In 2016, the LIRA was again re-benchmarked to historical estimates of home improvement and maintenance/repair spending based on data from HUD’s biennial American Housing Survey. </a:t>
            </a:r>
          </a:p>
          <a:p>
            <a:pPr lvl="1"/>
            <a:r>
              <a:rPr lang="en-US">
                <a:hlinkClick r:id="rId4"/>
              </a:rPr>
              <a:t>http://www.jchs.harvard.edu/sites/default/files/n16-4_will_0.pdf</a:t>
            </a:r>
            <a:r>
              <a:rPr lang="en-US"/>
              <a:t> </a:t>
            </a:r>
          </a:p>
        </p:txBody>
      </p:sp>
    </p:spTree>
    <p:extLst>
      <p:ext uri="{BB962C8B-B14F-4D97-AF65-F5344CB8AC3E}">
        <p14:creationId xmlns:p14="http://schemas.microsoft.com/office/powerpoint/2010/main" val="31370982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algn="ctr"/>
            <a:r>
              <a:rPr lang="en-US" sz="3000"/>
              <a:t>Leading Indicator of Remodeling Activity – First Quarter 2011</a:t>
            </a:r>
            <a:br>
              <a:rPr lang="en-US"/>
            </a:br>
            <a:r>
              <a:rPr lang="en-US" sz="1600" i="1"/>
              <a:t>Published: April 2011</a:t>
            </a:r>
            <a:endParaRPr lang="en-US" i="1"/>
          </a:p>
        </p:txBody>
      </p:sp>
      <p:sp>
        <p:nvSpPr>
          <p:cNvPr id="101380" name="Text Box 4"/>
          <p:cNvSpPr txBox="1">
            <a:spLocks noChangeArrowheads="1"/>
          </p:cNvSpPr>
          <p:nvPr/>
        </p:nvSpPr>
        <p:spPr bwMode="auto">
          <a:xfrm>
            <a:off x="705556" y="1202913"/>
            <a:ext cx="3499556" cy="748859"/>
          </a:xfrm>
          <a:prstGeom prst="rect">
            <a:avLst/>
          </a:prstGeom>
          <a:noFill/>
          <a:ln w="12700">
            <a:noFill/>
            <a:miter lim="800000"/>
            <a:headEnd type="none" w="sm" len="sm"/>
            <a:tailEnd type="none" w="sm" len="sm"/>
          </a:ln>
          <a:effectLst/>
        </p:spPr>
        <p:txBody>
          <a:bodyPr>
            <a:spAutoFit/>
          </a:bodyPr>
          <a:lstStyle/>
          <a:p>
            <a:pPr eaLnBrk="0" hangingPunct="0"/>
            <a:r>
              <a:rPr lang="en-US" sz="1422">
                <a:latin typeface="Arial" pitchFamily="34" charset="0"/>
                <a:cs typeface="Arial" pitchFamily="34" charset="0"/>
              </a:rPr>
              <a:t>Homeowner Improvements</a:t>
            </a:r>
          </a:p>
          <a:p>
            <a:pPr eaLnBrk="0" hangingPunct="0"/>
            <a:r>
              <a:rPr lang="en-US" sz="1422">
                <a:latin typeface="Arial" pitchFamily="34" charset="0"/>
                <a:cs typeface="Arial" pitchFamily="34" charset="0"/>
              </a:rPr>
              <a:t>Four-Quarter Moving Totals</a:t>
            </a:r>
          </a:p>
          <a:p>
            <a:pPr eaLnBrk="0" hangingPunct="0"/>
            <a:r>
              <a:rPr lang="en-US" sz="1422">
                <a:latin typeface="Arial" pitchFamily="34" charset="0"/>
                <a:cs typeface="Arial" pitchFamily="34" charset="0"/>
              </a:rPr>
              <a:t>Billions of $</a:t>
            </a:r>
          </a:p>
        </p:txBody>
      </p:sp>
      <p:sp>
        <p:nvSpPr>
          <p:cNvPr id="101381" name="Text Box 5"/>
          <p:cNvSpPr txBox="1">
            <a:spLocks noChangeArrowheads="1"/>
          </p:cNvSpPr>
          <p:nvPr/>
        </p:nvSpPr>
        <p:spPr bwMode="auto">
          <a:xfrm>
            <a:off x="7620000" y="1404799"/>
            <a:ext cx="3708401" cy="530017"/>
          </a:xfrm>
          <a:prstGeom prst="rect">
            <a:avLst/>
          </a:prstGeom>
          <a:noFill/>
          <a:ln w="12700">
            <a:noFill/>
            <a:miter lim="800000"/>
            <a:headEnd type="none" w="sm" len="sm"/>
            <a:tailEnd type="none" w="sm" len="sm"/>
          </a:ln>
          <a:effectLst/>
        </p:spPr>
        <p:txBody>
          <a:bodyPr>
            <a:spAutoFit/>
          </a:bodyPr>
          <a:lstStyle/>
          <a:p>
            <a:pPr algn="r" eaLnBrk="0" hangingPunct="0"/>
            <a:r>
              <a:rPr lang="en-US" sz="1422">
                <a:latin typeface="Arial" pitchFamily="34" charset="0"/>
                <a:cs typeface="Arial" pitchFamily="34" charset="0"/>
              </a:rPr>
              <a:t>Four-Quarter Moving</a:t>
            </a:r>
          </a:p>
          <a:p>
            <a:pPr algn="r" eaLnBrk="0" hangingPunct="0"/>
            <a:r>
              <a:rPr lang="en-US" sz="1422">
                <a:latin typeface="Arial" pitchFamily="34" charset="0"/>
                <a:cs typeface="Arial" pitchFamily="34" charset="0"/>
              </a:rPr>
              <a:t>Rate of Change </a:t>
            </a:r>
          </a:p>
        </p:txBody>
      </p:sp>
      <p:graphicFrame>
        <p:nvGraphicFramePr>
          <p:cNvPr id="11" name="Object 7"/>
          <p:cNvGraphicFramePr>
            <a:graphicFrameLocks noChangeAspect="1"/>
          </p:cNvGraphicFramePr>
          <p:nvPr>
            <p:extLst>
              <p:ext uri="{D42A27DB-BD31-4B8C-83A1-F6EECF244321}">
                <p14:modId xmlns:p14="http://schemas.microsoft.com/office/powerpoint/2010/main" val="1088683730"/>
              </p:ext>
            </p:extLst>
          </p:nvPr>
        </p:nvGraphicFramePr>
        <p:xfrm>
          <a:off x="511339" y="1905001"/>
          <a:ext cx="11100741" cy="38100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262467" y="6066073"/>
            <a:ext cx="9211733" cy="384080"/>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Note: Historical data and LIRA weights are revised annually in July.</a:t>
            </a:r>
          </a:p>
          <a:p>
            <a:r>
              <a:rPr lang="en-US" sz="948">
                <a:latin typeface="Arial" panose="020B0604020202020204" pitchFamily="34" charset="0"/>
                <a:cs typeface="Arial" panose="020B0604020202020204" pitchFamily="34" charset="0"/>
              </a:rPr>
              <a:t>Source: Joint Center for Housing Studies.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algn="ctr"/>
            <a:r>
              <a:rPr lang="en-US" sz="3000"/>
              <a:t>Leading Indicator of Remodeling Activity – Second Quarter 2011</a:t>
            </a:r>
            <a:br>
              <a:rPr lang="en-US"/>
            </a:br>
            <a:r>
              <a:rPr lang="en-US" sz="1600" i="1"/>
              <a:t>Published: July 2011</a:t>
            </a:r>
            <a:endParaRPr lang="en-US" i="1"/>
          </a:p>
        </p:txBody>
      </p:sp>
      <p:sp>
        <p:nvSpPr>
          <p:cNvPr id="101380" name="Text Box 4"/>
          <p:cNvSpPr txBox="1">
            <a:spLocks noChangeArrowheads="1"/>
          </p:cNvSpPr>
          <p:nvPr/>
        </p:nvSpPr>
        <p:spPr bwMode="auto">
          <a:xfrm>
            <a:off x="685800" y="1273628"/>
            <a:ext cx="3499556" cy="748859"/>
          </a:xfrm>
          <a:prstGeom prst="rect">
            <a:avLst/>
          </a:prstGeom>
          <a:noFill/>
          <a:ln w="12700">
            <a:noFill/>
            <a:miter lim="800000"/>
            <a:headEnd type="none" w="sm" len="sm"/>
            <a:tailEnd type="none" w="sm" len="sm"/>
          </a:ln>
          <a:effectLst/>
        </p:spPr>
        <p:txBody>
          <a:bodyPr>
            <a:spAutoFit/>
          </a:bodyPr>
          <a:lstStyle/>
          <a:p>
            <a:pPr eaLnBrk="0" hangingPunct="0"/>
            <a:r>
              <a:rPr lang="en-US" sz="1422">
                <a:latin typeface="Arial" pitchFamily="34" charset="0"/>
                <a:cs typeface="Arial" pitchFamily="34" charset="0"/>
              </a:rPr>
              <a:t>Homeowner Improvements</a:t>
            </a:r>
          </a:p>
          <a:p>
            <a:pPr eaLnBrk="0" hangingPunct="0"/>
            <a:r>
              <a:rPr lang="en-US" sz="1422">
                <a:latin typeface="Arial" pitchFamily="34" charset="0"/>
                <a:cs typeface="Arial" pitchFamily="34" charset="0"/>
              </a:rPr>
              <a:t>Four-Quarter Moving Totals</a:t>
            </a:r>
          </a:p>
          <a:p>
            <a:pPr eaLnBrk="0" hangingPunct="0"/>
            <a:r>
              <a:rPr lang="en-US" sz="1422">
                <a:latin typeface="Arial" pitchFamily="34" charset="0"/>
                <a:cs typeface="Arial" pitchFamily="34" charset="0"/>
              </a:rPr>
              <a:t>Billions of $</a:t>
            </a:r>
          </a:p>
        </p:txBody>
      </p:sp>
      <p:sp>
        <p:nvSpPr>
          <p:cNvPr id="101381" name="Text Box 5"/>
          <p:cNvSpPr txBox="1">
            <a:spLocks noChangeArrowheads="1"/>
          </p:cNvSpPr>
          <p:nvPr/>
        </p:nvSpPr>
        <p:spPr bwMode="auto">
          <a:xfrm>
            <a:off x="7696200" y="1451184"/>
            <a:ext cx="3708401" cy="530017"/>
          </a:xfrm>
          <a:prstGeom prst="rect">
            <a:avLst/>
          </a:prstGeom>
          <a:noFill/>
          <a:ln w="12700">
            <a:noFill/>
            <a:miter lim="800000"/>
            <a:headEnd type="none" w="sm" len="sm"/>
            <a:tailEnd type="none" w="sm" len="sm"/>
          </a:ln>
          <a:effectLst/>
        </p:spPr>
        <p:txBody>
          <a:bodyPr>
            <a:spAutoFit/>
          </a:bodyPr>
          <a:lstStyle/>
          <a:p>
            <a:pPr algn="r" eaLnBrk="0" hangingPunct="0"/>
            <a:r>
              <a:rPr lang="en-US" sz="1422">
                <a:latin typeface="Arial" pitchFamily="34" charset="0"/>
                <a:cs typeface="Arial" pitchFamily="34" charset="0"/>
              </a:rPr>
              <a:t>Four-Quarter Moving</a:t>
            </a:r>
          </a:p>
          <a:p>
            <a:pPr algn="r" eaLnBrk="0" hangingPunct="0"/>
            <a:r>
              <a:rPr lang="en-US" sz="1422">
                <a:latin typeface="Arial" pitchFamily="34" charset="0"/>
                <a:cs typeface="Arial" pitchFamily="34" charset="0"/>
              </a:rPr>
              <a:t>Rate of Change </a:t>
            </a:r>
          </a:p>
        </p:txBody>
      </p:sp>
      <p:graphicFrame>
        <p:nvGraphicFramePr>
          <p:cNvPr id="11" name="Object 7"/>
          <p:cNvGraphicFramePr>
            <a:graphicFrameLocks noChangeAspect="1"/>
          </p:cNvGraphicFramePr>
          <p:nvPr>
            <p:extLst>
              <p:ext uri="{D42A27DB-BD31-4B8C-83A1-F6EECF244321}">
                <p14:modId xmlns:p14="http://schemas.microsoft.com/office/powerpoint/2010/main" val="3573097308"/>
              </p:ext>
            </p:extLst>
          </p:nvPr>
        </p:nvGraphicFramePr>
        <p:xfrm>
          <a:off x="509882" y="1981201"/>
          <a:ext cx="11100741" cy="36576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338667" y="6019800"/>
            <a:ext cx="9211733" cy="384080"/>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Note: Historical data and LIRA weights are revised annually in July.</a:t>
            </a:r>
          </a:p>
          <a:p>
            <a:r>
              <a:rPr lang="en-US" sz="948">
                <a:latin typeface="Arial" panose="020B0604020202020204" pitchFamily="34" charset="0"/>
                <a:cs typeface="Arial" panose="020B0604020202020204" pitchFamily="34" charset="0"/>
              </a:rPr>
              <a:t>Source: Joint Center for Housing Studies.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algn="ctr"/>
            <a:r>
              <a:rPr lang="en-US" sz="3000"/>
              <a:t>Leading Indicator of Remodeling Activity – Third Quarter 2011</a:t>
            </a:r>
            <a:br>
              <a:rPr lang="en-US"/>
            </a:br>
            <a:r>
              <a:rPr lang="en-US" sz="1600" i="1"/>
              <a:t>Published: October 2011</a:t>
            </a:r>
            <a:endParaRPr lang="en-US" i="1"/>
          </a:p>
        </p:txBody>
      </p:sp>
      <p:sp>
        <p:nvSpPr>
          <p:cNvPr id="101380" name="Text Box 4"/>
          <p:cNvSpPr txBox="1">
            <a:spLocks noChangeArrowheads="1"/>
          </p:cNvSpPr>
          <p:nvPr/>
        </p:nvSpPr>
        <p:spPr bwMode="auto">
          <a:xfrm>
            <a:off x="705556" y="1232341"/>
            <a:ext cx="3499556" cy="748859"/>
          </a:xfrm>
          <a:prstGeom prst="rect">
            <a:avLst/>
          </a:prstGeom>
          <a:noFill/>
          <a:ln w="12700">
            <a:noFill/>
            <a:miter lim="800000"/>
            <a:headEnd type="none" w="sm" len="sm"/>
            <a:tailEnd type="none" w="sm" len="sm"/>
          </a:ln>
          <a:effectLst/>
        </p:spPr>
        <p:txBody>
          <a:bodyPr>
            <a:spAutoFit/>
          </a:bodyPr>
          <a:lstStyle/>
          <a:p>
            <a:pPr eaLnBrk="0" hangingPunct="0"/>
            <a:r>
              <a:rPr lang="en-US" sz="1422">
                <a:latin typeface="Arial" pitchFamily="34" charset="0"/>
                <a:cs typeface="Arial" pitchFamily="34" charset="0"/>
              </a:rPr>
              <a:t>Homeowner Improvements</a:t>
            </a:r>
          </a:p>
          <a:p>
            <a:pPr eaLnBrk="0" hangingPunct="0"/>
            <a:r>
              <a:rPr lang="en-US" sz="1422">
                <a:latin typeface="Arial" pitchFamily="34" charset="0"/>
                <a:cs typeface="Arial" pitchFamily="34" charset="0"/>
              </a:rPr>
              <a:t>Four-Quarter Moving Totals</a:t>
            </a:r>
          </a:p>
          <a:p>
            <a:pPr eaLnBrk="0" hangingPunct="0"/>
            <a:r>
              <a:rPr lang="en-US" sz="1422">
                <a:latin typeface="Arial" pitchFamily="34" charset="0"/>
                <a:cs typeface="Arial" pitchFamily="34" charset="0"/>
              </a:rPr>
              <a:t>Billions of $</a:t>
            </a:r>
          </a:p>
        </p:txBody>
      </p:sp>
      <p:sp>
        <p:nvSpPr>
          <p:cNvPr id="101381" name="Text Box 5"/>
          <p:cNvSpPr txBox="1">
            <a:spLocks noChangeArrowheads="1"/>
          </p:cNvSpPr>
          <p:nvPr/>
        </p:nvSpPr>
        <p:spPr bwMode="auto">
          <a:xfrm>
            <a:off x="7696200" y="1474450"/>
            <a:ext cx="3708401" cy="530017"/>
          </a:xfrm>
          <a:prstGeom prst="rect">
            <a:avLst/>
          </a:prstGeom>
          <a:noFill/>
          <a:ln w="12700">
            <a:noFill/>
            <a:miter lim="800000"/>
            <a:headEnd type="none" w="sm" len="sm"/>
            <a:tailEnd type="none" w="sm" len="sm"/>
          </a:ln>
          <a:effectLst/>
        </p:spPr>
        <p:txBody>
          <a:bodyPr>
            <a:spAutoFit/>
          </a:bodyPr>
          <a:lstStyle/>
          <a:p>
            <a:pPr algn="r" eaLnBrk="0" hangingPunct="0"/>
            <a:r>
              <a:rPr lang="en-US" sz="1422">
                <a:latin typeface="Arial" pitchFamily="34" charset="0"/>
                <a:cs typeface="Arial" pitchFamily="34" charset="0"/>
              </a:rPr>
              <a:t>Four-Quarter Moving</a:t>
            </a:r>
          </a:p>
          <a:p>
            <a:pPr algn="r" eaLnBrk="0" hangingPunct="0"/>
            <a:r>
              <a:rPr lang="en-US" sz="1422">
                <a:latin typeface="Arial" pitchFamily="34" charset="0"/>
                <a:cs typeface="Arial" pitchFamily="34" charset="0"/>
              </a:rPr>
              <a:t>Rate of Change </a:t>
            </a:r>
          </a:p>
        </p:txBody>
      </p:sp>
      <p:graphicFrame>
        <p:nvGraphicFramePr>
          <p:cNvPr id="11" name="Object 7"/>
          <p:cNvGraphicFramePr>
            <a:graphicFrameLocks noChangeAspect="1"/>
          </p:cNvGraphicFramePr>
          <p:nvPr>
            <p:extLst>
              <p:ext uri="{D42A27DB-BD31-4B8C-83A1-F6EECF244321}">
                <p14:modId xmlns:p14="http://schemas.microsoft.com/office/powerpoint/2010/main" val="1231068154"/>
              </p:ext>
            </p:extLst>
          </p:nvPr>
        </p:nvGraphicFramePr>
        <p:xfrm>
          <a:off x="509882" y="1981201"/>
          <a:ext cx="11100741" cy="38862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304800" y="6096000"/>
            <a:ext cx="9211733" cy="384080"/>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Note: Historical data and LIRA weights are revised annually in July.</a:t>
            </a:r>
          </a:p>
          <a:p>
            <a:r>
              <a:rPr lang="en-US" sz="948">
                <a:latin typeface="Arial" panose="020B0604020202020204" pitchFamily="34" charset="0"/>
                <a:cs typeface="Arial" panose="020B0604020202020204" pitchFamily="34" charset="0"/>
              </a:rPr>
              <a:t>Source: Joint Center for Housing Studies.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algn="ctr"/>
            <a:r>
              <a:rPr lang="en-US" sz="3000"/>
              <a:t>Leading Indicator of Remodeling Activity – Fourth Quarter 2011</a:t>
            </a:r>
            <a:br>
              <a:rPr lang="en-US"/>
            </a:br>
            <a:r>
              <a:rPr lang="en-US" sz="1600" i="1"/>
              <a:t>Published: January 2012</a:t>
            </a:r>
            <a:endParaRPr lang="en-US" i="1"/>
          </a:p>
        </p:txBody>
      </p:sp>
      <p:sp>
        <p:nvSpPr>
          <p:cNvPr id="101380" name="Text Box 4"/>
          <p:cNvSpPr txBox="1">
            <a:spLocks noChangeArrowheads="1"/>
          </p:cNvSpPr>
          <p:nvPr/>
        </p:nvSpPr>
        <p:spPr bwMode="auto">
          <a:xfrm>
            <a:off x="685800" y="1256977"/>
            <a:ext cx="3499556" cy="748859"/>
          </a:xfrm>
          <a:prstGeom prst="rect">
            <a:avLst/>
          </a:prstGeom>
          <a:noFill/>
          <a:ln w="12700">
            <a:noFill/>
            <a:miter lim="800000"/>
            <a:headEnd type="none" w="sm" len="sm"/>
            <a:tailEnd type="none" w="sm" len="sm"/>
          </a:ln>
          <a:effectLst/>
        </p:spPr>
        <p:txBody>
          <a:bodyPr>
            <a:spAutoFit/>
          </a:bodyPr>
          <a:lstStyle/>
          <a:p>
            <a:pPr eaLnBrk="0" hangingPunct="0"/>
            <a:r>
              <a:rPr lang="en-US" sz="1422">
                <a:latin typeface="Arial" pitchFamily="34" charset="0"/>
                <a:cs typeface="Arial" pitchFamily="34" charset="0"/>
              </a:rPr>
              <a:t>Homeowner Improvements</a:t>
            </a:r>
          </a:p>
          <a:p>
            <a:pPr eaLnBrk="0" hangingPunct="0"/>
            <a:r>
              <a:rPr lang="en-US" sz="1422">
                <a:latin typeface="Arial" pitchFamily="34" charset="0"/>
                <a:cs typeface="Arial" pitchFamily="34" charset="0"/>
              </a:rPr>
              <a:t>Four-Quarter Moving Totals</a:t>
            </a:r>
          </a:p>
          <a:p>
            <a:pPr eaLnBrk="0" hangingPunct="0"/>
            <a:r>
              <a:rPr lang="en-US" sz="1422">
                <a:latin typeface="Arial" pitchFamily="34" charset="0"/>
                <a:cs typeface="Arial" pitchFamily="34" charset="0"/>
              </a:rPr>
              <a:t>Billions of $</a:t>
            </a:r>
          </a:p>
        </p:txBody>
      </p:sp>
      <p:sp>
        <p:nvSpPr>
          <p:cNvPr id="101381" name="Text Box 5"/>
          <p:cNvSpPr txBox="1">
            <a:spLocks noChangeArrowheads="1"/>
          </p:cNvSpPr>
          <p:nvPr/>
        </p:nvSpPr>
        <p:spPr bwMode="auto">
          <a:xfrm>
            <a:off x="7696200" y="1434130"/>
            <a:ext cx="3708401" cy="530017"/>
          </a:xfrm>
          <a:prstGeom prst="rect">
            <a:avLst/>
          </a:prstGeom>
          <a:noFill/>
          <a:ln w="12700">
            <a:noFill/>
            <a:miter lim="800000"/>
            <a:headEnd type="none" w="sm" len="sm"/>
            <a:tailEnd type="none" w="sm" len="sm"/>
          </a:ln>
          <a:effectLst/>
        </p:spPr>
        <p:txBody>
          <a:bodyPr>
            <a:spAutoFit/>
          </a:bodyPr>
          <a:lstStyle/>
          <a:p>
            <a:pPr algn="r" eaLnBrk="0" hangingPunct="0"/>
            <a:r>
              <a:rPr lang="en-US" sz="1422">
                <a:latin typeface="Arial" pitchFamily="34" charset="0"/>
                <a:cs typeface="Arial" pitchFamily="34" charset="0"/>
              </a:rPr>
              <a:t>Four-Quarter Moving</a:t>
            </a:r>
          </a:p>
          <a:p>
            <a:pPr algn="r" eaLnBrk="0" hangingPunct="0"/>
            <a:r>
              <a:rPr lang="en-US" sz="1422">
                <a:latin typeface="Arial" pitchFamily="34" charset="0"/>
                <a:cs typeface="Arial" pitchFamily="34" charset="0"/>
              </a:rPr>
              <a:t>Rate of Change </a:t>
            </a:r>
          </a:p>
        </p:txBody>
      </p:sp>
      <p:graphicFrame>
        <p:nvGraphicFramePr>
          <p:cNvPr id="11" name="Object 7"/>
          <p:cNvGraphicFramePr>
            <a:graphicFrameLocks noChangeAspect="1"/>
          </p:cNvGraphicFramePr>
          <p:nvPr>
            <p:extLst>
              <p:ext uri="{D42A27DB-BD31-4B8C-83A1-F6EECF244321}">
                <p14:modId xmlns:p14="http://schemas.microsoft.com/office/powerpoint/2010/main" val="2829826197"/>
              </p:ext>
            </p:extLst>
          </p:nvPr>
        </p:nvGraphicFramePr>
        <p:xfrm>
          <a:off x="509882" y="1981201"/>
          <a:ext cx="11100741" cy="37338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304800" y="6055145"/>
            <a:ext cx="9211733" cy="384080"/>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Note: Historical data and LIRA weights are revised annually in July.</a:t>
            </a:r>
          </a:p>
          <a:p>
            <a:r>
              <a:rPr lang="en-US" sz="948">
                <a:latin typeface="Arial" panose="020B0604020202020204" pitchFamily="34" charset="0"/>
                <a:cs typeface="Arial" panose="020B0604020202020204" pitchFamily="34" charset="0"/>
              </a:rPr>
              <a:t>Source: Joint Center for Housing Studies.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algn="ctr"/>
            <a:r>
              <a:rPr lang="en-US" sz="3000"/>
              <a:t>Leading Indicator of Remodeling Activity – First Quarter 2012</a:t>
            </a:r>
            <a:br>
              <a:rPr lang="en-US" sz="3000"/>
            </a:br>
            <a:r>
              <a:rPr lang="en-US" sz="1600" i="1"/>
              <a:t>Published: April 2012</a:t>
            </a:r>
            <a:endParaRPr lang="en-US" sz="3000" i="1"/>
          </a:p>
        </p:txBody>
      </p:sp>
      <p:sp>
        <p:nvSpPr>
          <p:cNvPr id="101380" name="Text Box 4"/>
          <p:cNvSpPr txBox="1">
            <a:spLocks noChangeArrowheads="1"/>
          </p:cNvSpPr>
          <p:nvPr/>
        </p:nvSpPr>
        <p:spPr bwMode="auto">
          <a:xfrm>
            <a:off x="705556" y="1164813"/>
            <a:ext cx="3499556" cy="748859"/>
          </a:xfrm>
          <a:prstGeom prst="rect">
            <a:avLst/>
          </a:prstGeom>
          <a:noFill/>
          <a:ln w="12700">
            <a:noFill/>
            <a:miter lim="800000"/>
            <a:headEnd type="none" w="sm" len="sm"/>
            <a:tailEnd type="none" w="sm" len="sm"/>
          </a:ln>
          <a:effectLst/>
        </p:spPr>
        <p:txBody>
          <a:bodyPr>
            <a:spAutoFit/>
          </a:bodyPr>
          <a:lstStyle/>
          <a:p>
            <a:pPr eaLnBrk="0" hangingPunct="0"/>
            <a:r>
              <a:rPr lang="en-US" sz="1422">
                <a:latin typeface="Arial" pitchFamily="34" charset="0"/>
                <a:cs typeface="Arial" pitchFamily="34" charset="0"/>
              </a:rPr>
              <a:t>Homeowner Improvements</a:t>
            </a:r>
          </a:p>
          <a:p>
            <a:pPr eaLnBrk="0" hangingPunct="0"/>
            <a:r>
              <a:rPr lang="en-US" sz="1422">
                <a:latin typeface="Arial" pitchFamily="34" charset="0"/>
                <a:cs typeface="Arial" pitchFamily="34" charset="0"/>
              </a:rPr>
              <a:t>Four-Quarter Moving Totals</a:t>
            </a:r>
          </a:p>
          <a:p>
            <a:pPr eaLnBrk="0" hangingPunct="0"/>
            <a:r>
              <a:rPr lang="en-US" sz="1422">
                <a:latin typeface="Arial" pitchFamily="34" charset="0"/>
                <a:cs typeface="Arial" pitchFamily="34" charset="0"/>
              </a:rPr>
              <a:t>Billions of $</a:t>
            </a:r>
          </a:p>
        </p:txBody>
      </p:sp>
      <p:sp>
        <p:nvSpPr>
          <p:cNvPr id="101381" name="Text Box 5"/>
          <p:cNvSpPr txBox="1">
            <a:spLocks noChangeArrowheads="1"/>
          </p:cNvSpPr>
          <p:nvPr/>
        </p:nvSpPr>
        <p:spPr bwMode="auto">
          <a:xfrm>
            <a:off x="7696200" y="1373062"/>
            <a:ext cx="3708401" cy="530017"/>
          </a:xfrm>
          <a:prstGeom prst="rect">
            <a:avLst/>
          </a:prstGeom>
          <a:noFill/>
          <a:ln w="12700">
            <a:noFill/>
            <a:miter lim="800000"/>
            <a:headEnd type="none" w="sm" len="sm"/>
            <a:tailEnd type="none" w="sm" len="sm"/>
          </a:ln>
          <a:effectLst/>
        </p:spPr>
        <p:txBody>
          <a:bodyPr>
            <a:spAutoFit/>
          </a:bodyPr>
          <a:lstStyle/>
          <a:p>
            <a:pPr algn="r" eaLnBrk="0" hangingPunct="0"/>
            <a:r>
              <a:rPr lang="en-US" sz="1422">
                <a:latin typeface="Arial" pitchFamily="34" charset="0"/>
                <a:cs typeface="Arial" pitchFamily="34" charset="0"/>
              </a:rPr>
              <a:t>Four-Quarter Moving</a:t>
            </a:r>
          </a:p>
          <a:p>
            <a:pPr algn="r" eaLnBrk="0" hangingPunct="0"/>
            <a:r>
              <a:rPr lang="en-US" sz="1422">
                <a:latin typeface="Arial" pitchFamily="34" charset="0"/>
                <a:cs typeface="Arial" pitchFamily="34" charset="0"/>
              </a:rPr>
              <a:t>Rate of Change </a:t>
            </a:r>
          </a:p>
        </p:txBody>
      </p:sp>
      <p:graphicFrame>
        <p:nvGraphicFramePr>
          <p:cNvPr id="11" name="Object 7"/>
          <p:cNvGraphicFramePr>
            <a:graphicFrameLocks noChangeAspect="1"/>
          </p:cNvGraphicFramePr>
          <p:nvPr>
            <p:extLst>
              <p:ext uri="{D42A27DB-BD31-4B8C-83A1-F6EECF244321}">
                <p14:modId xmlns:p14="http://schemas.microsoft.com/office/powerpoint/2010/main" val="2870773229"/>
              </p:ext>
            </p:extLst>
          </p:nvPr>
        </p:nvGraphicFramePr>
        <p:xfrm>
          <a:off x="528818" y="1828801"/>
          <a:ext cx="11100741" cy="39624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304800" y="6154408"/>
            <a:ext cx="9211733" cy="384080"/>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Note: Historical data and LIRA weights are revised annually in July.</a:t>
            </a:r>
          </a:p>
          <a:p>
            <a:r>
              <a:rPr lang="en-US" sz="948">
                <a:latin typeface="Arial" panose="020B0604020202020204" pitchFamily="34" charset="0"/>
                <a:cs typeface="Arial" panose="020B0604020202020204" pitchFamily="34" charset="0"/>
              </a:rPr>
              <a:t>Source: Joint Center for Housing Studies.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algn="ctr"/>
            <a:r>
              <a:rPr lang="en-US" sz="3000"/>
              <a:t>Leading Indicator of Remodeling Activity – Second Quarter 2012</a:t>
            </a:r>
            <a:br>
              <a:rPr lang="en-US"/>
            </a:br>
            <a:r>
              <a:rPr lang="en-US" sz="1600" i="1"/>
              <a:t>Published: July 2012</a:t>
            </a:r>
            <a:endParaRPr lang="en-US" i="1"/>
          </a:p>
        </p:txBody>
      </p:sp>
      <p:sp>
        <p:nvSpPr>
          <p:cNvPr id="101380" name="Text Box 4"/>
          <p:cNvSpPr txBox="1">
            <a:spLocks noChangeArrowheads="1"/>
          </p:cNvSpPr>
          <p:nvPr/>
        </p:nvSpPr>
        <p:spPr bwMode="auto">
          <a:xfrm>
            <a:off x="705556" y="1249684"/>
            <a:ext cx="3499556" cy="748859"/>
          </a:xfrm>
          <a:prstGeom prst="rect">
            <a:avLst/>
          </a:prstGeom>
          <a:noFill/>
          <a:ln w="12700">
            <a:noFill/>
            <a:miter lim="800000"/>
            <a:headEnd type="none" w="sm" len="sm"/>
            <a:tailEnd type="none" w="sm" len="sm"/>
          </a:ln>
          <a:effectLst/>
        </p:spPr>
        <p:txBody>
          <a:bodyPr>
            <a:spAutoFit/>
          </a:bodyPr>
          <a:lstStyle/>
          <a:p>
            <a:pPr eaLnBrk="0" hangingPunct="0"/>
            <a:r>
              <a:rPr lang="en-US" sz="1422">
                <a:latin typeface="Arial" pitchFamily="34" charset="0"/>
                <a:cs typeface="Arial" pitchFamily="34" charset="0"/>
              </a:rPr>
              <a:t>Homeowner Improvements</a:t>
            </a:r>
          </a:p>
          <a:p>
            <a:pPr eaLnBrk="0" hangingPunct="0"/>
            <a:r>
              <a:rPr lang="en-US" sz="1422">
                <a:latin typeface="Arial" pitchFamily="34" charset="0"/>
                <a:cs typeface="Arial" pitchFamily="34" charset="0"/>
              </a:rPr>
              <a:t>Four-Quarter Moving Totals</a:t>
            </a:r>
          </a:p>
          <a:p>
            <a:pPr eaLnBrk="0" hangingPunct="0"/>
            <a:r>
              <a:rPr lang="en-US" sz="1422">
                <a:latin typeface="Arial" pitchFamily="34" charset="0"/>
                <a:cs typeface="Arial" pitchFamily="34" charset="0"/>
              </a:rPr>
              <a:t>Billions of $</a:t>
            </a:r>
          </a:p>
        </p:txBody>
      </p:sp>
      <p:sp>
        <p:nvSpPr>
          <p:cNvPr id="101381" name="Text Box 5"/>
          <p:cNvSpPr txBox="1">
            <a:spLocks noChangeArrowheads="1"/>
          </p:cNvSpPr>
          <p:nvPr/>
        </p:nvSpPr>
        <p:spPr bwMode="auto">
          <a:xfrm>
            <a:off x="7620000" y="1436062"/>
            <a:ext cx="3708401" cy="530017"/>
          </a:xfrm>
          <a:prstGeom prst="rect">
            <a:avLst/>
          </a:prstGeom>
          <a:noFill/>
          <a:ln w="12700">
            <a:noFill/>
            <a:miter lim="800000"/>
            <a:headEnd type="none" w="sm" len="sm"/>
            <a:tailEnd type="none" w="sm" len="sm"/>
          </a:ln>
          <a:effectLst/>
        </p:spPr>
        <p:txBody>
          <a:bodyPr>
            <a:spAutoFit/>
          </a:bodyPr>
          <a:lstStyle/>
          <a:p>
            <a:pPr algn="r" eaLnBrk="0" hangingPunct="0"/>
            <a:r>
              <a:rPr lang="en-US" sz="1422">
                <a:latin typeface="Arial" pitchFamily="34" charset="0"/>
                <a:cs typeface="Arial" pitchFamily="34" charset="0"/>
              </a:rPr>
              <a:t>Four-Quarter Moving</a:t>
            </a:r>
          </a:p>
          <a:p>
            <a:pPr algn="r" eaLnBrk="0" hangingPunct="0"/>
            <a:r>
              <a:rPr lang="en-US" sz="1422">
                <a:latin typeface="Arial" pitchFamily="34" charset="0"/>
                <a:cs typeface="Arial" pitchFamily="34" charset="0"/>
              </a:rPr>
              <a:t>Rate of Change </a:t>
            </a:r>
          </a:p>
        </p:txBody>
      </p:sp>
      <p:graphicFrame>
        <p:nvGraphicFramePr>
          <p:cNvPr id="11" name="Object 7"/>
          <p:cNvGraphicFramePr>
            <a:graphicFrameLocks noChangeAspect="1"/>
          </p:cNvGraphicFramePr>
          <p:nvPr>
            <p:extLst>
              <p:ext uri="{D42A27DB-BD31-4B8C-83A1-F6EECF244321}">
                <p14:modId xmlns:p14="http://schemas.microsoft.com/office/powerpoint/2010/main" val="1454438962"/>
              </p:ext>
            </p:extLst>
          </p:nvPr>
        </p:nvGraphicFramePr>
        <p:xfrm>
          <a:off x="511763" y="1905000"/>
          <a:ext cx="11100741" cy="41148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381000" y="6233966"/>
            <a:ext cx="9211733" cy="238207"/>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Source: Joint Center for Housing Studies.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algn="ctr"/>
            <a:r>
              <a:rPr lang="en-US" sz="3000"/>
              <a:t>Leading Indicator of Remodeling Activity – Third Quarter 2012</a:t>
            </a:r>
            <a:br>
              <a:rPr lang="en-US"/>
            </a:br>
            <a:r>
              <a:rPr lang="en-US" sz="1600" i="1"/>
              <a:t>Published: October 2012</a:t>
            </a:r>
            <a:endParaRPr lang="en-US" i="1"/>
          </a:p>
        </p:txBody>
      </p:sp>
      <p:sp>
        <p:nvSpPr>
          <p:cNvPr id="101380" name="Text Box 4"/>
          <p:cNvSpPr txBox="1">
            <a:spLocks noChangeArrowheads="1"/>
          </p:cNvSpPr>
          <p:nvPr/>
        </p:nvSpPr>
        <p:spPr bwMode="auto">
          <a:xfrm>
            <a:off x="685800" y="1384741"/>
            <a:ext cx="3499556" cy="748859"/>
          </a:xfrm>
          <a:prstGeom prst="rect">
            <a:avLst/>
          </a:prstGeom>
          <a:noFill/>
          <a:ln w="12700">
            <a:noFill/>
            <a:miter lim="800000"/>
            <a:headEnd type="none" w="sm" len="sm"/>
            <a:tailEnd type="none" w="sm" len="sm"/>
          </a:ln>
          <a:effectLst/>
        </p:spPr>
        <p:txBody>
          <a:bodyPr>
            <a:spAutoFit/>
          </a:bodyPr>
          <a:lstStyle/>
          <a:p>
            <a:pPr eaLnBrk="0" hangingPunct="0"/>
            <a:r>
              <a:rPr lang="en-US" sz="1422">
                <a:latin typeface="Arial" pitchFamily="34" charset="0"/>
                <a:cs typeface="Arial" pitchFamily="34" charset="0"/>
              </a:rPr>
              <a:t>Homeowner Improvements</a:t>
            </a:r>
          </a:p>
          <a:p>
            <a:pPr eaLnBrk="0" hangingPunct="0"/>
            <a:r>
              <a:rPr lang="en-US" sz="1422">
                <a:latin typeface="Arial" pitchFamily="34" charset="0"/>
                <a:cs typeface="Arial" pitchFamily="34" charset="0"/>
              </a:rPr>
              <a:t>Four-Quarter Moving Totals</a:t>
            </a:r>
          </a:p>
          <a:p>
            <a:pPr eaLnBrk="0" hangingPunct="0"/>
            <a:r>
              <a:rPr lang="en-US" sz="1422">
                <a:latin typeface="Arial" pitchFamily="34" charset="0"/>
                <a:cs typeface="Arial" pitchFamily="34" charset="0"/>
              </a:rPr>
              <a:t>Billions of $</a:t>
            </a:r>
          </a:p>
        </p:txBody>
      </p:sp>
      <p:sp>
        <p:nvSpPr>
          <p:cNvPr id="101381" name="Text Box 5"/>
          <p:cNvSpPr txBox="1">
            <a:spLocks noChangeArrowheads="1"/>
          </p:cNvSpPr>
          <p:nvPr/>
        </p:nvSpPr>
        <p:spPr bwMode="auto">
          <a:xfrm>
            <a:off x="7620000" y="1658283"/>
            <a:ext cx="3708401" cy="530017"/>
          </a:xfrm>
          <a:prstGeom prst="rect">
            <a:avLst/>
          </a:prstGeom>
          <a:noFill/>
          <a:ln w="12700">
            <a:noFill/>
            <a:miter lim="800000"/>
            <a:headEnd type="none" w="sm" len="sm"/>
            <a:tailEnd type="none" w="sm" len="sm"/>
          </a:ln>
          <a:effectLst/>
        </p:spPr>
        <p:txBody>
          <a:bodyPr>
            <a:spAutoFit/>
          </a:bodyPr>
          <a:lstStyle/>
          <a:p>
            <a:pPr algn="r" eaLnBrk="0" hangingPunct="0"/>
            <a:r>
              <a:rPr lang="en-US" sz="1422">
                <a:latin typeface="Arial" pitchFamily="34" charset="0"/>
                <a:cs typeface="Arial" pitchFamily="34" charset="0"/>
              </a:rPr>
              <a:t>Four-Quarter Moving</a:t>
            </a:r>
          </a:p>
          <a:p>
            <a:pPr algn="r" eaLnBrk="0" hangingPunct="0"/>
            <a:r>
              <a:rPr lang="en-US" sz="1422">
                <a:latin typeface="Arial" pitchFamily="34" charset="0"/>
                <a:cs typeface="Arial" pitchFamily="34" charset="0"/>
              </a:rPr>
              <a:t>Rate of Change </a:t>
            </a:r>
          </a:p>
        </p:txBody>
      </p:sp>
      <p:graphicFrame>
        <p:nvGraphicFramePr>
          <p:cNvPr id="11" name="Object 7"/>
          <p:cNvGraphicFramePr>
            <a:graphicFrameLocks noChangeAspect="1"/>
          </p:cNvGraphicFramePr>
          <p:nvPr>
            <p:extLst>
              <p:ext uri="{D42A27DB-BD31-4B8C-83A1-F6EECF244321}">
                <p14:modId xmlns:p14="http://schemas.microsoft.com/office/powerpoint/2010/main" val="2481181691"/>
              </p:ext>
            </p:extLst>
          </p:nvPr>
        </p:nvGraphicFramePr>
        <p:xfrm>
          <a:off x="511763" y="2133601"/>
          <a:ext cx="11100741" cy="38100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381000" y="6228648"/>
            <a:ext cx="9211733" cy="238207"/>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Source: Joint Center for Housing Studies.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algn="ctr"/>
            <a:r>
              <a:rPr lang="en-US" sz="3000"/>
              <a:t>Leading Indicator of Remodeling Activity – Fourth Quarter 2012</a:t>
            </a:r>
            <a:br>
              <a:rPr lang="en-US"/>
            </a:br>
            <a:r>
              <a:rPr lang="en-US" sz="1600" i="1"/>
              <a:t>Published: January 2013</a:t>
            </a:r>
            <a:endParaRPr lang="en-US" i="1"/>
          </a:p>
        </p:txBody>
      </p:sp>
      <p:sp>
        <p:nvSpPr>
          <p:cNvPr id="101380" name="Text Box 4"/>
          <p:cNvSpPr txBox="1">
            <a:spLocks noChangeArrowheads="1"/>
          </p:cNvSpPr>
          <p:nvPr/>
        </p:nvSpPr>
        <p:spPr bwMode="auto">
          <a:xfrm>
            <a:off x="705556" y="1164813"/>
            <a:ext cx="3499556" cy="748859"/>
          </a:xfrm>
          <a:prstGeom prst="rect">
            <a:avLst/>
          </a:prstGeom>
          <a:noFill/>
          <a:ln w="12700">
            <a:noFill/>
            <a:miter lim="800000"/>
            <a:headEnd type="none" w="sm" len="sm"/>
            <a:tailEnd type="none" w="sm" len="sm"/>
          </a:ln>
          <a:effectLst/>
        </p:spPr>
        <p:txBody>
          <a:bodyPr>
            <a:spAutoFit/>
          </a:bodyPr>
          <a:lstStyle/>
          <a:p>
            <a:pPr eaLnBrk="0" hangingPunct="0"/>
            <a:r>
              <a:rPr lang="en-US" sz="1422">
                <a:latin typeface="Arial" pitchFamily="34" charset="0"/>
                <a:cs typeface="Arial" pitchFamily="34" charset="0"/>
              </a:rPr>
              <a:t>Homeowner Improvements</a:t>
            </a:r>
          </a:p>
          <a:p>
            <a:pPr eaLnBrk="0" hangingPunct="0"/>
            <a:r>
              <a:rPr lang="en-US" sz="1422">
                <a:latin typeface="Arial" pitchFamily="34" charset="0"/>
                <a:cs typeface="Arial" pitchFamily="34" charset="0"/>
              </a:rPr>
              <a:t>Four-Quarter Moving Totals</a:t>
            </a:r>
          </a:p>
          <a:p>
            <a:pPr eaLnBrk="0" hangingPunct="0"/>
            <a:r>
              <a:rPr lang="en-US" sz="1422">
                <a:latin typeface="Arial" pitchFamily="34" charset="0"/>
                <a:cs typeface="Arial" pitchFamily="34" charset="0"/>
              </a:rPr>
              <a:t>Billions of $</a:t>
            </a:r>
          </a:p>
        </p:txBody>
      </p:sp>
      <p:sp>
        <p:nvSpPr>
          <p:cNvPr id="101381" name="Text Box 5"/>
          <p:cNvSpPr txBox="1">
            <a:spLocks noChangeArrowheads="1"/>
          </p:cNvSpPr>
          <p:nvPr/>
        </p:nvSpPr>
        <p:spPr bwMode="auto">
          <a:xfrm>
            <a:off x="7620000" y="1231798"/>
            <a:ext cx="3708401" cy="530017"/>
          </a:xfrm>
          <a:prstGeom prst="rect">
            <a:avLst/>
          </a:prstGeom>
          <a:noFill/>
          <a:ln w="12700">
            <a:noFill/>
            <a:miter lim="800000"/>
            <a:headEnd type="none" w="sm" len="sm"/>
            <a:tailEnd type="none" w="sm" len="sm"/>
          </a:ln>
          <a:effectLst/>
        </p:spPr>
        <p:txBody>
          <a:bodyPr>
            <a:spAutoFit/>
          </a:bodyPr>
          <a:lstStyle/>
          <a:p>
            <a:pPr algn="r" eaLnBrk="0" hangingPunct="0"/>
            <a:r>
              <a:rPr lang="en-US" sz="1422">
                <a:latin typeface="Arial" pitchFamily="34" charset="0"/>
                <a:cs typeface="Arial" pitchFamily="34" charset="0"/>
              </a:rPr>
              <a:t>Four-Quarter Moving</a:t>
            </a:r>
          </a:p>
          <a:p>
            <a:pPr algn="r" eaLnBrk="0" hangingPunct="0"/>
            <a:r>
              <a:rPr lang="en-US" sz="1422">
                <a:latin typeface="Arial" pitchFamily="34" charset="0"/>
                <a:cs typeface="Arial" pitchFamily="34" charset="0"/>
              </a:rPr>
              <a:t>Rate of Change </a:t>
            </a:r>
          </a:p>
        </p:txBody>
      </p:sp>
      <p:graphicFrame>
        <p:nvGraphicFramePr>
          <p:cNvPr id="11" name="Object 7"/>
          <p:cNvGraphicFramePr>
            <a:graphicFrameLocks noChangeAspect="1"/>
          </p:cNvGraphicFramePr>
          <p:nvPr>
            <p:extLst>
              <p:ext uri="{D42A27DB-BD31-4B8C-83A1-F6EECF244321}">
                <p14:modId xmlns:p14="http://schemas.microsoft.com/office/powerpoint/2010/main" val="1404349013"/>
              </p:ext>
            </p:extLst>
          </p:nvPr>
        </p:nvGraphicFramePr>
        <p:xfrm>
          <a:off x="534645" y="1828800"/>
          <a:ext cx="11100741" cy="41148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304800" y="6165807"/>
            <a:ext cx="9211733" cy="384080"/>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Note: The fourth quarter 2012 estimate is calculated using preliminary Census Bureau data and LIRA projections.</a:t>
            </a:r>
          </a:p>
          <a:p>
            <a:r>
              <a:rPr lang="en-US" sz="948">
                <a:latin typeface="Arial" panose="020B0604020202020204" pitchFamily="34" charset="0"/>
                <a:cs typeface="Arial" panose="020B0604020202020204" pitchFamily="34" charset="0"/>
              </a:rPr>
              <a:t>Source: Joint Center for Housing Studies.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algn="ctr"/>
            <a:r>
              <a:rPr lang="en-US" sz="3000"/>
              <a:t>Leading Indicator of Remodeling Activity – First Quarter 2013</a:t>
            </a:r>
            <a:br>
              <a:rPr lang="en-US"/>
            </a:br>
            <a:r>
              <a:rPr lang="en-US" sz="1600" i="1"/>
              <a:t>Published: April 2013</a:t>
            </a:r>
            <a:endParaRPr lang="en-US" i="1"/>
          </a:p>
        </p:txBody>
      </p:sp>
      <p:sp>
        <p:nvSpPr>
          <p:cNvPr id="101380" name="Text Box 4"/>
          <p:cNvSpPr txBox="1">
            <a:spLocks noChangeArrowheads="1"/>
          </p:cNvSpPr>
          <p:nvPr/>
        </p:nvSpPr>
        <p:spPr bwMode="auto">
          <a:xfrm>
            <a:off x="632178" y="1276855"/>
            <a:ext cx="3499556" cy="748859"/>
          </a:xfrm>
          <a:prstGeom prst="rect">
            <a:avLst/>
          </a:prstGeom>
          <a:noFill/>
          <a:ln w="12700">
            <a:noFill/>
            <a:miter lim="800000"/>
            <a:headEnd type="none" w="sm" len="sm"/>
            <a:tailEnd type="none" w="sm" len="sm"/>
          </a:ln>
          <a:effectLst/>
        </p:spPr>
        <p:txBody>
          <a:bodyPr>
            <a:spAutoFit/>
          </a:bodyPr>
          <a:lstStyle>
            <a:defPPr>
              <a:defRPr lang="en-US"/>
            </a:defPPr>
            <a:lvl1pPr eaLnBrk="0" hangingPunct="0">
              <a:defRPr sz="1400" b="1">
                <a:latin typeface="Arial" pitchFamily="34" charset="0"/>
                <a:cs typeface="Arial" pitchFamily="34" charset="0"/>
              </a:defRPr>
            </a:lvl1pPr>
          </a:lstStyle>
          <a:p>
            <a:r>
              <a:rPr lang="en-US" sz="1422" b="0"/>
              <a:t>Homeowner Improvements</a:t>
            </a:r>
          </a:p>
          <a:p>
            <a:r>
              <a:rPr lang="en-US" sz="1422" b="0"/>
              <a:t>Four-Quarter Moving Totals</a:t>
            </a:r>
          </a:p>
          <a:p>
            <a:r>
              <a:rPr lang="en-US" sz="1422" b="0"/>
              <a:t>Billions of $</a:t>
            </a:r>
          </a:p>
        </p:txBody>
      </p:sp>
      <p:sp>
        <p:nvSpPr>
          <p:cNvPr id="101381" name="Text Box 5"/>
          <p:cNvSpPr txBox="1">
            <a:spLocks noChangeArrowheads="1"/>
          </p:cNvSpPr>
          <p:nvPr/>
        </p:nvSpPr>
        <p:spPr bwMode="auto">
          <a:xfrm>
            <a:off x="7620000" y="1495697"/>
            <a:ext cx="3708401" cy="530017"/>
          </a:xfrm>
          <a:prstGeom prst="rect">
            <a:avLst/>
          </a:prstGeom>
          <a:noFill/>
          <a:ln w="12700">
            <a:noFill/>
            <a:miter lim="800000"/>
            <a:headEnd type="none" w="sm" len="sm"/>
            <a:tailEnd type="none" w="sm" len="sm"/>
          </a:ln>
          <a:effectLst/>
        </p:spPr>
        <p:txBody>
          <a:bodyPr>
            <a:spAutoFit/>
          </a:bodyPr>
          <a:lstStyle>
            <a:defPPr>
              <a:defRPr lang="en-US"/>
            </a:defPPr>
            <a:lvl1pPr algn="r" eaLnBrk="0" hangingPunct="0">
              <a:defRPr sz="1400" b="1">
                <a:latin typeface="Arial" pitchFamily="34" charset="0"/>
                <a:cs typeface="Arial" pitchFamily="34" charset="0"/>
              </a:defRPr>
            </a:lvl1pPr>
          </a:lstStyle>
          <a:p>
            <a:r>
              <a:rPr lang="en-US" sz="1422" b="0"/>
              <a:t>Four-Quarter Moving</a:t>
            </a:r>
          </a:p>
          <a:p>
            <a:r>
              <a:rPr lang="en-US" sz="1422" b="0"/>
              <a:t>Rate of Change </a:t>
            </a:r>
          </a:p>
        </p:txBody>
      </p:sp>
      <p:graphicFrame>
        <p:nvGraphicFramePr>
          <p:cNvPr id="11" name="Object 7"/>
          <p:cNvGraphicFramePr>
            <a:graphicFrameLocks noChangeAspect="1"/>
          </p:cNvGraphicFramePr>
          <p:nvPr>
            <p:extLst>
              <p:ext uri="{D42A27DB-BD31-4B8C-83A1-F6EECF244321}">
                <p14:modId xmlns:p14="http://schemas.microsoft.com/office/powerpoint/2010/main" val="1111852042"/>
              </p:ext>
            </p:extLst>
          </p:nvPr>
        </p:nvGraphicFramePr>
        <p:xfrm>
          <a:off x="459081" y="1905000"/>
          <a:ext cx="11100741" cy="38862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304800" y="6147727"/>
            <a:ext cx="9211733" cy="384080"/>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Note: The first quarter 2013 estimate is calculated using preliminary Census Bureau data and LIRA projections.</a:t>
            </a:r>
          </a:p>
          <a:p>
            <a:r>
              <a:rPr lang="en-US" sz="948">
                <a:latin typeface="Arial" panose="020B0604020202020204" pitchFamily="34" charset="0"/>
                <a:cs typeface="Arial" panose="020B0604020202020204" pitchFamily="34" charset="0"/>
              </a:rPr>
              <a:t>Source: Joint Center for Housing Studies.</a:t>
            </a:r>
          </a:p>
        </p:txBody>
      </p:sp>
    </p:spTree>
    <p:extLst>
      <p:ext uri="{BB962C8B-B14F-4D97-AF65-F5344CB8AC3E}">
        <p14:creationId xmlns:p14="http://schemas.microsoft.com/office/powerpoint/2010/main" val="39645055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algn="ctr"/>
            <a:r>
              <a:rPr lang="en-US" sz="3000"/>
              <a:t>Leading Indicator of Remodeling Activity – Second Quarter 2013</a:t>
            </a:r>
            <a:br>
              <a:rPr lang="en-US"/>
            </a:br>
            <a:r>
              <a:rPr lang="en-US" sz="1600" i="1"/>
              <a:t>Published: July 2013</a:t>
            </a:r>
            <a:endParaRPr lang="en-US" i="1"/>
          </a:p>
        </p:txBody>
      </p:sp>
      <p:sp>
        <p:nvSpPr>
          <p:cNvPr id="101380" name="Text Box 4"/>
          <p:cNvSpPr txBox="1">
            <a:spLocks noChangeArrowheads="1"/>
          </p:cNvSpPr>
          <p:nvPr/>
        </p:nvSpPr>
        <p:spPr bwMode="auto">
          <a:xfrm>
            <a:off x="685800" y="1423886"/>
            <a:ext cx="3499556" cy="748859"/>
          </a:xfrm>
          <a:prstGeom prst="rect">
            <a:avLst/>
          </a:prstGeom>
          <a:noFill/>
          <a:ln w="12700">
            <a:noFill/>
            <a:miter lim="800000"/>
            <a:headEnd type="none" w="sm" len="sm"/>
            <a:tailEnd type="none" w="sm" len="sm"/>
          </a:ln>
          <a:effectLst/>
        </p:spPr>
        <p:txBody>
          <a:bodyPr>
            <a:spAutoFit/>
          </a:bodyPr>
          <a:lstStyle>
            <a:defPPr>
              <a:defRPr lang="en-US"/>
            </a:defPPr>
            <a:lvl1pPr eaLnBrk="0" hangingPunct="0">
              <a:defRPr sz="1400" b="1">
                <a:latin typeface="Arial" pitchFamily="34" charset="0"/>
                <a:cs typeface="Arial" pitchFamily="34" charset="0"/>
              </a:defRPr>
            </a:lvl1pPr>
          </a:lstStyle>
          <a:p>
            <a:r>
              <a:rPr lang="en-US" sz="1422" b="0"/>
              <a:t>Homeowner Improvements</a:t>
            </a:r>
          </a:p>
          <a:p>
            <a:r>
              <a:rPr lang="en-US" sz="1422" b="0"/>
              <a:t>Four-Quarter Moving Totals</a:t>
            </a:r>
          </a:p>
          <a:p>
            <a:r>
              <a:rPr lang="en-US" sz="1422" b="0"/>
              <a:t>Billions of $</a:t>
            </a:r>
          </a:p>
        </p:txBody>
      </p:sp>
      <p:sp>
        <p:nvSpPr>
          <p:cNvPr id="101381" name="Text Box 5"/>
          <p:cNvSpPr txBox="1">
            <a:spLocks noChangeArrowheads="1"/>
          </p:cNvSpPr>
          <p:nvPr/>
        </p:nvSpPr>
        <p:spPr bwMode="auto">
          <a:xfrm>
            <a:off x="7696200" y="1610896"/>
            <a:ext cx="3708401" cy="530017"/>
          </a:xfrm>
          <a:prstGeom prst="rect">
            <a:avLst/>
          </a:prstGeom>
          <a:noFill/>
          <a:ln w="12700">
            <a:noFill/>
            <a:miter lim="800000"/>
            <a:headEnd type="none" w="sm" len="sm"/>
            <a:tailEnd type="none" w="sm" len="sm"/>
          </a:ln>
          <a:effectLst/>
        </p:spPr>
        <p:txBody>
          <a:bodyPr>
            <a:spAutoFit/>
          </a:bodyPr>
          <a:lstStyle>
            <a:defPPr>
              <a:defRPr lang="en-US"/>
            </a:defPPr>
            <a:lvl1pPr algn="r" eaLnBrk="0" hangingPunct="0">
              <a:defRPr sz="1400" b="1">
                <a:latin typeface="Arial" pitchFamily="34" charset="0"/>
                <a:cs typeface="Arial" pitchFamily="34" charset="0"/>
              </a:defRPr>
            </a:lvl1pPr>
          </a:lstStyle>
          <a:p>
            <a:r>
              <a:rPr lang="en-US" sz="1422" b="0"/>
              <a:t>Four-Quarter Moving</a:t>
            </a:r>
          </a:p>
          <a:p>
            <a:r>
              <a:rPr lang="en-US" sz="1422" b="0"/>
              <a:t>Rate of Change </a:t>
            </a:r>
          </a:p>
        </p:txBody>
      </p:sp>
      <p:graphicFrame>
        <p:nvGraphicFramePr>
          <p:cNvPr id="11" name="Object 7"/>
          <p:cNvGraphicFramePr>
            <a:graphicFrameLocks noChangeAspect="1"/>
          </p:cNvGraphicFramePr>
          <p:nvPr>
            <p:extLst>
              <p:ext uri="{D42A27DB-BD31-4B8C-83A1-F6EECF244321}">
                <p14:modId xmlns:p14="http://schemas.microsoft.com/office/powerpoint/2010/main" val="5276556"/>
              </p:ext>
            </p:extLst>
          </p:nvPr>
        </p:nvGraphicFramePr>
        <p:xfrm>
          <a:off x="509882" y="2057400"/>
          <a:ext cx="11100741" cy="38862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304800" y="6042467"/>
            <a:ext cx="9211733" cy="384080"/>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Note: The second quarter 2013 estimate is calculated using preliminary Census Bureau data and LIRA projections.</a:t>
            </a:r>
          </a:p>
          <a:p>
            <a:r>
              <a:rPr lang="en-US" sz="948">
                <a:latin typeface="Arial" panose="020B0604020202020204" pitchFamily="34" charset="0"/>
                <a:cs typeface="Arial" panose="020B0604020202020204" pitchFamily="34" charset="0"/>
              </a:rPr>
              <a:t>Source: Joint Center for Housing Studies.</a:t>
            </a:r>
          </a:p>
        </p:txBody>
      </p:sp>
    </p:spTree>
    <p:extLst>
      <p:ext uri="{BB962C8B-B14F-4D97-AF65-F5344CB8AC3E}">
        <p14:creationId xmlns:p14="http://schemas.microsoft.com/office/powerpoint/2010/main" val="2266146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algn="ctr"/>
            <a:r>
              <a:rPr lang="en-US" sz="3000"/>
              <a:t>Leading Indicator of Remodeling Activity – First Quarter 2007</a:t>
            </a:r>
            <a:br>
              <a:rPr lang="en-US"/>
            </a:br>
            <a:r>
              <a:rPr lang="en-US" sz="1600" i="1"/>
              <a:t>Published: April 2007</a:t>
            </a:r>
            <a:endParaRPr lang="en-US" i="1"/>
          </a:p>
        </p:txBody>
      </p:sp>
      <p:sp>
        <p:nvSpPr>
          <p:cNvPr id="18438" name="Text Box 6"/>
          <p:cNvSpPr txBox="1">
            <a:spLocks noChangeArrowheads="1"/>
          </p:cNvSpPr>
          <p:nvPr/>
        </p:nvSpPr>
        <p:spPr bwMode="auto">
          <a:xfrm>
            <a:off x="685800" y="1074168"/>
            <a:ext cx="2806730" cy="967701"/>
          </a:xfrm>
          <a:prstGeom prst="rect">
            <a:avLst/>
          </a:prstGeom>
          <a:noFill/>
          <a:ln w="12700">
            <a:noFill/>
            <a:miter lim="800000"/>
            <a:headEnd type="none" w="sm" len="sm"/>
            <a:tailEnd type="none" w="sm" len="sm"/>
          </a:ln>
          <a:effectLst/>
        </p:spPr>
        <p:txBody>
          <a:bodyPr wrap="none">
            <a:spAutoFit/>
          </a:bodyPr>
          <a:lstStyle/>
          <a:p>
            <a:pPr eaLnBrk="0" hangingPunct="0"/>
            <a:r>
              <a:rPr lang="en-US" sz="1422">
                <a:latin typeface="Arial" charset="0"/>
              </a:rPr>
              <a:t>Homeowner Remodeling Activity</a:t>
            </a:r>
          </a:p>
          <a:p>
            <a:pPr eaLnBrk="0" hangingPunct="0"/>
            <a:r>
              <a:rPr lang="en-US" sz="1422">
                <a:latin typeface="Arial" pitchFamily="34" charset="0"/>
                <a:cs typeface="Arial" pitchFamily="34" charset="0"/>
              </a:rPr>
              <a:t>Four-Quarter Moving Totals</a:t>
            </a:r>
          </a:p>
          <a:p>
            <a:pPr eaLnBrk="0" hangingPunct="0"/>
            <a:r>
              <a:rPr lang="en-US" sz="1422">
                <a:latin typeface="Arial" charset="0"/>
              </a:rPr>
              <a:t>Billions of $</a:t>
            </a:r>
          </a:p>
          <a:p>
            <a:pPr eaLnBrk="0" hangingPunct="0"/>
            <a:endParaRPr lang="en-US" sz="1422">
              <a:latin typeface="Arial" charset="0"/>
            </a:endParaRPr>
          </a:p>
        </p:txBody>
      </p:sp>
      <p:sp>
        <p:nvSpPr>
          <p:cNvPr id="18440" name="Text Box 8"/>
          <p:cNvSpPr txBox="1">
            <a:spLocks noChangeArrowheads="1"/>
          </p:cNvSpPr>
          <p:nvPr/>
        </p:nvSpPr>
        <p:spPr bwMode="auto">
          <a:xfrm>
            <a:off x="7924800" y="1293009"/>
            <a:ext cx="3708401" cy="530017"/>
          </a:xfrm>
          <a:prstGeom prst="rect">
            <a:avLst/>
          </a:prstGeom>
          <a:noFill/>
          <a:ln w="12700">
            <a:noFill/>
            <a:miter lim="800000"/>
            <a:headEnd type="none" w="sm" len="sm"/>
            <a:tailEnd type="none" w="sm" len="sm"/>
          </a:ln>
          <a:effectLst/>
        </p:spPr>
        <p:txBody>
          <a:bodyPr>
            <a:spAutoFit/>
          </a:bodyPr>
          <a:lstStyle/>
          <a:p>
            <a:pPr algn="r" eaLnBrk="0" hangingPunct="0"/>
            <a:r>
              <a:rPr lang="en-US" sz="1422">
                <a:latin typeface="Arial" pitchFamily="34" charset="0"/>
                <a:cs typeface="Arial" pitchFamily="34" charset="0"/>
              </a:rPr>
              <a:t>Four-Quarter Moving</a:t>
            </a:r>
          </a:p>
          <a:p>
            <a:pPr algn="r" eaLnBrk="0" hangingPunct="0"/>
            <a:r>
              <a:rPr lang="en-US" sz="1422">
                <a:latin typeface="Arial" pitchFamily="34" charset="0"/>
                <a:cs typeface="Arial" pitchFamily="34" charset="0"/>
              </a:rPr>
              <a:t>Rate of Change </a:t>
            </a:r>
          </a:p>
        </p:txBody>
      </p:sp>
      <p:graphicFrame>
        <p:nvGraphicFramePr>
          <p:cNvPr id="9" name="Object 15"/>
          <p:cNvGraphicFramePr>
            <a:graphicFrameLocks noChangeAspect="1"/>
          </p:cNvGraphicFramePr>
          <p:nvPr>
            <p:extLst>
              <p:ext uri="{D42A27DB-BD31-4B8C-83A1-F6EECF244321}">
                <p14:modId xmlns:p14="http://schemas.microsoft.com/office/powerpoint/2010/main" val="797097829"/>
              </p:ext>
            </p:extLst>
          </p:nvPr>
        </p:nvGraphicFramePr>
        <p:xfrm>
          <a:off x="421452" y="1773296"/>
          <a:ext cx="11461985" cy="4365037"/>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1076208" y="6172921"/>
            <a:ext cx="9211733" cy="238207"/>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Source: Joint Center for Housing Studies.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algn="ctr"/>
            <a:r>
              <a:rPr lang="en-US" sz="3000"/>
              <a:t>Leading Indicator of Remodeling Activity – Third Quarter 2013</a:t>
            </a:r>
            <a:br>
              <a:rPr lang="en-US"/>
            </a:br>
            <a:r>
              <a:rPr lang="en-US" sz="1600" i="1"/>
              <a:t>Published: October 2013</a:t>
            </a:r>
            <a:endParaRPr lang="en-US" i="1"/>
          </a:p>
        </p:txBody>
      </p:sp>
      <p:sp>
        <p:nvSpPr>
          <p:cNvPr id="101380" name="Text Box 4"/>
          <p:cNvSpPr txBox="1">
            <a:spLocks noChangeArrowheads="1"/>
          </p:cNvSpPr>
          <p:nvPr/>
        </p:nvSpPr>
        <p:spPr bwMode="auto">
          <a:xfrm>
            <a:off x="685800" y="1347686"/>
            <a:ext cx="3499556" cy="748859"/>
          </a:xfrm>
          <a:prstGeom prst="rect">
            <a:avLst/>
          </a:prstGeom>
          <a:noFill/>
          <a:ln w="12700">
            <a:noFill/>
            <a:miter lim="800000"/>
            <a:headEnd type="none" w="sm" len="sm"/>
            <a:tailEnd type="none" w="sm" len="sm"/>
          </a:ln>
          <a:effectLst/>
        </p:spPr>
        <p:txBody>
          <a:bodyPr>
            <a:spAutoFit/>
          </a:bodyPr>
          <a:lstStyle/>
          <a:p>
            <a:pPr eaLnBrk="0" hangingPunct="0"/>
            <a:r>
              <a:rPr lang="en-US" sz="1422">
                <a:latin typeface="Arial" panose="020B0604020202020204" pitchFamily="34" charset="0"/>
                <a:cs typeface="Arial" panose="020B0604020202020204" pitchFamily="34" charset="0"/>
              </a:rPr>
              <a:t>Homeowner Improvements</a:t>
            </a:r>
          </a:p>
          <a:p>
            <a:pPr eaLnBrk="0" hangingPunct="0"/>
            <a:r>
              <a:rPr lang="en-US" sz="1422">
                <a:latin typeface="Arial" panose="020B0604020202020204" pitchFamily="34" charset="0"/>
                <a:cs typeface="Arial" panose="020B0604020202020204" pitchFamily="34" charset="0"/>
              </a:rPr>
              <a:t>Four-Quarter Moving Totals</a:t>
            </a:r>
          </a:p>
          <a:p>
            <a:pPr eaLnBrk="0" hangingPunct="0"/>
            <a:r>
              <a:rPr lang="en-US" sz="1422">
                <a:latin typeface="Arial" panose="020B0604020202020204" pitchFamily="34" charset="0"/>
                <a:cs typeface="Arial" panose="020B0604020202020204" pitchFamily="34" charset="0"/>
              </a:rPr>
              <a:t>Billions of $</a:t>
            </a:r>
          </a:p>
        </p:txBody>
      </p:sp>
      <p:sp>
        <p:nvSpPr>
          <p:cNvPr id="101381" name="Text Box 5"/>
          <p:cNvSpPr txBox="1">
            <a:spLocks noChangeArrowheads="1"/>
          </p:cNvSpPr>
          <p:nvPr/>
        </p:nvSpPr>
        <p:spPr bwMode="auto">
          <a:xfrm>
            <a:off x="7696200" y="1592675"/>
            <a:ext cx="3708401" cy="530017"/>
          </a:xfrm>
          <a:prstGeom prst="rect">
            <a:avLst/>
          </a:prstGeom>
          <a:noFill/>
          <a:ln w="12700">
            <a:noFill/>
            <a:miter lim="800000"/>
            <a:headEnd type="none" w="sm" len="sm"/>
            <a:tailEnd type="none" w="sm" len="sm"/>
          </a:ln>
          <a:effectLst/>
        </p:spPr>
        <p:txBody>
          <a:bodyPr>
            <a:spAutoFit/>
          </a:bodyPr>
          <a:lstStyle/>
          <a:p>
            <a:pPr algn="r" eaLnBrk="0" hangingPunct="0"/>
            <a:r>
              <a:rPr lang="en-US" sz="1422">
                <a:latin typeface="Arial" panose="020B0604020202020204" pitchFamily="34" charset="0"/>
                <a:cs typeface="Arial" panose="020B0604020202020204" pitchFamily="34" charset="0"/>
              </a:rPr>
              <a:t>Four-Quarter Moving</a:t>
            </a:r>
          </a:p>
          <a:p>
            <a:pPr algn="r" eaLnBrk="0" hangingPunct="0"/>
            <a:r>
              <a:rPr lang="en-US" sz="1422">
                <a:latin typeface="Arial" panose="020B0604020202020204" pitchFamily="34" charset="0"/>
                <a:cs typeface="Arial" panose="020B0604020202020204" pitchFamily="34" charset="0"/>
              </a:rPr>
              <a:t>Rate of Change </a:t>
            </a:r>
          </a:p>
        </p:txBody>
      </p:sp>
      <p:graphicFrame>
        <p:nvGraphicFramePr>
          <p:cNvPr id="11" name="Object 7"/>
          <p:cNvGraphicFramePr>
            <a:graphicFrameLocks noChangeAspect="1"/>
          </p:cNvGraphicFramePr>
          <p:nvPr>
            <p:extLst>
              <p:ext uri="{D42A27DB-BD31-4B8C-83A1-F6EECF244321}">
                <p14:modId xmlns:p14="http://schemas.microsoft.com/office/powerpoint/2010/main" val="512179769"/>
              </p:ext>
            </p:extLst>
          </p:nvPr>
        </p:nvGraphicFramePr>
        <p:xfrm>
          <a:off x="509882" y="1981201"/>
          <a:ext cx="11100741" cy="38862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304800" y="6116836"/>
            <a:ext cx="9211733" cy="384080"/>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Note: The third quarter 2013 estimate is calculated using preliminary Census Bureau data and LIRA projections.</a:t>
            </a:r>
          </a:p>
          <a:p>
            <a:r>
              <a:rPr lang="en-US" sz="948">
                <a:latin typeface="Arial" panose="020B0604020202020204" pitchFamily="34" charset="0"/>
                <a:cs typeface="Arial" panose="020B0604020202020204" pitchFamily="34" charset="0"/>
              </a:rPr>
              <a:t>Source: Joint Center for Housing Studies.</a:t>
            </a:r>
          </a:p>
        </p:txBody>
      </p:sp>
    </p:spTree>
    <p:extLst>
      <p:ext uri="{BB962C8B-B14F-4D97-AF65-F5344CB8AC3E}">
        <p14:creationId xmlns:p14="http://schemas.microsoft.com/office/powerpoint/2010/main" val="7540356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algn="ctr"/>
            <a:r>
              <a:rPr lang="en-US" sz="3000"/>
              <a:t>Leading Indicator of Remodeling Activity – Fourth Quarter 2013</a:t>
            </a:r>
            <a:br>
              <a:rPr lang="en-US"/>
            </a:br>
            <a:r>
              <a:rPr lang="en-US" sz="1600" i="1"/>
              <a:t>Published: January 2014</a:t>
            </a:r>
            <a:endParaRPr lang="en-US" i="1"/>
          </a:p>
        </p:txBody>
      </p:sp>
      <p:sp>
        <p:nvSpPr>
          <p:cNvPr id="101380" name="Text Box 4"/>
          <p:cNvSpPr txBox="1">
            <a:spLocks noChangeArrowheads="1"/>
          </p:cNvSpPr>
          <p:nvPr/>
        </p:nvSpPr>
        <p:spPr bwMode="auto">
          <a:xfrm>
            <a:off x="632178" y="1249684"/>
            <a:ext cx="3499556" cy="748859"/>
          </a:xfrm>
          <a:prstGeom prst="rect">
            <a:avLst/>
          </a:prstGeom>
          <a:noFill/>
          <a:ln w="12700">
            <a:noFill/>
            <a:miter lim="800000"/>
            <a:headEnd type="none" w="sm" len="sm"/>
            <a:tailEnd type="none" w="sm" len="sm"/>
          </a:ln>
          <a:effectLst/>
        </p:spPr>
        <p:txBody>
          <a:bodyPr>
            <a:spAutoFit/>
          </a:bodyPr>
          <a:lstStyle/>
          <a:p>
            <a:pPr eaLnBrk="0" hangingPunct="0"/>
            <a:r>
              <a:rPr lang="en-US" sz="1422">
                <a:latin typeface="Arial" panose="020B0604020202020204" pitchFamily="34" charset="0"/>
                <a:cs typeface="Arial" panose="020B0604020202020204" pitchFamily="34" charset="0"/>
              </a:rPr>
              <a:t>Homeowner Improvements</a:t>
            </a:r>
          </a:p>
          <a:p>
            <a:pPr eaLnBrk="0" hangingPunct="0"/>
            <a:r>
              <a:rPr lang="en-US" sz="1422">
                <a:latin typeface="Arial" panose="020B0604020202020204" pitchFamily="34" charset="0"/>
                <a:cs typeface="Arial" panose="020B0604020202020204" pitchFamily="34" charset="0"/>
              </a:rPr>
              <a:t>Four-Quarter Moving Totals</a:t>
            </a:r>
          </a:p>
          <a:p>
            <a:pPr eaLnBrk="0" hangingPunct="0"/>
            <a:r>
              <a:rPr lang="en-US" sz="1422">
                <a:latin typeface="Arial" panose="020B0604020202020204" pitchFamily="34" charset="0"/>
                <a:cs typeface="Arial" panose="020B0604020202020204" pitchFamily="34" charset="0"/>
              </a:rPr>
              <a:t>Billions of $</a:t>
            </a:r>
          </a:p>
        </p:txBody>
      </p:sp>
      <p:sp>
        <p:nvSpPr>
          <p:cNvPr id="101381" name="Text Box 5"/>
          <p:cNvSpPr txBox="1">
            <a:spLocks noChangeArrowheads="1"/>
          </p:cNvSpPr>
          <p:nvPr/>
        </p:nvSpPr>
        <p:spPr bwMode="auto">
          <a:xfrm>
            <a:off x="7620000" y="1465880"/>
            <a:ext cx="3708401" cy="530017"/>
          </a:xfrm>
          <a:prstGeom prst="rect">
            <a:avLst/>
          </a:prstGeom>
          <a:noFill/>
          <a:ln w="12700">
            <a:noFill/>
            <a:miter lim="800000"/>
            <a:headEnd type="none" w="sm" len="sm"/>
            <a:tailEnd type="none" w="sm" len="sm"/>
          </a:ln>
          <a:effectLst/>
        </p:spPr>
        <p:txBody>
          <a:bodyPr>
            <a:spAutoFit/>
          </a:bodyPr>
          <a:lstStyle/>
          <a:p>
            <a:pPr algn="r" eaLnBrk="0" hangingPunct="0"/>
            <a:r>
              <a:rPr lang="en-US" sz="1422">
                <a:latin typeface="Arial" panose="020B0604020202020204" pitchFamily="34" charset="0"/>
                <a:cs typeface="Arial" panose="020B0604020202020204" pitchFamily="34" charset="0"/>
              </a:rPr>
              <a:t>Four-Quarter Moving</a:t>
            </a:r>
          </a:p>
          <a:p>
            <a:pPr algn="r" eaLnBrk="0" hangingPunct="0"/>
            <a:r>
              <a:rPr lang="en-US" sz="1422">
                <a:latin typeface="Arial" panose="020B0604020202020204" pitchFamily="34" charset="0"/>
                <a:cs typeface="Arial" panose="020B0604020202020204" pitchFamily="34" charset="0"/>
              </a:rPr>
              <a:t>Rate of Change </a:t>
            </a:r>
          </a:p>
        </p:txBody>
      </p:sp>
      <p:graphicFrame>
        <p:nvGraphicFramePr>
          <p:cNvPr id="11" name="Object 7"/>
          <p:cNvGraphicFramePr>
            <a:graphicFrameLocks noChangeAspect="1"/>
          </p:cNvGraphicFramePr>
          <p:nvPr>
            <p:extLst>
              <p:ext uri="{D42A27DB-BD31-4B8C-83A1-F6EECF244321}">
                <p14:modId xmlns:p14="http://schemas.microsoft.com/office/powerpoint/2010/main" val="1965674137"/>
              </p:ext>
            </p:extLst>
          </p:nvPr>
        </p:nvGraphicFramePr>
        <p:xfrm>
          <a:off x="459081" y="1828800"/>
          <a:ext cx="11100741" cy="41910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Box 3"/>
          <p:cNvSpPr txBox="1">
            <a:spLocks noChangeArrowheads="1"/>
          </p:cNvSpPr>
          <p:nvPr/>
        </p:nvSpPr>
        <p:spPr bwMode="auto">
          <a:xfrm>
            <a:off x="361244" y="6169120"/>
            <a:ext cx="11469511" cy="384080"/>
          </a:xfrm>
          <a:prstGeom prst="rect">
            <a:avLst/>
          </a:prstGeom>
          <a:noFill/>
          <a:ln w="12700">
            <a:noFill/>
            <a:miter lim="800000"/>
            <a:headEnd type="none" w="sm" len="sm"/>
            <a:tailEnd type="none" w="sm" len="sm"/>
          </a:ln>
          <a:effectLst/>
        </p:spPr>
        <p:txBody>
          <a:bodyPr wrap="square">
            <a:spAutoFit/>
          </a:bodyPr>
          <a:lstStyle/>
          <a:p>
            <a:pPr eaLnBrk="0" hangingPunct="0"/>
            <a:r>
              <a:rPr lang="en-US" sz="948">
                <a:latin typeface="Arial" panose="020B0604020202020204" pitchFamily="34" charset="0"/>
                <a:cs typeface="Arial" panose="020B0604020202020204" pitchFamily="34" charset="0"/>
              </a:rPr>
              <a:t>Note: Third quarter 2013 estimate does not include Census Bureau data, because third quarter data collection for home improvement spending was affected by the October 2013 government shutdown.</a:t>
            </a:r>
          </a:p>
          <a:p>
            <a:pPr eaLnBrk="0" hangingPunct="0"/>
            <a:r>
              <a:rPr lang="en-US" sz="948">
                <a:latin typeface="Arial" panose="020B0604020202020204" pitchFamily="34" charset="0"/>
                <a:cs typeface="Arial" panose="020B0604020202020204" pitchFamily="34" charset="0"/>
              </a:rPr>
              <a:t>Source: Joint Center for Housing Studies. </a:t>
            </a:r>
          </a:p>
        </p:txBody>
      </p:sp>
    </p:spTree>
    <p:extLst>
      <p:ext uri="{BB962C8B-B14F-4D97-AF65-F5344CB8AC3E}">
        <p14:creationId xmlns:p14="http://schemas.microsoft.com/office/powerpoint/2010/main" val="1512720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algn="ctr"/>
            <a:r>
              <a:rPr lang="en-US" sz="3000"/>
              <a:t>Leading Indicator of Remodeling Activity – First Quarter 2014</a:t>
            </a:r>
            <a:br>
              <a:rPr lang="en-US"/>
            </a:br>
            <a:r>
              <a:rPr lang="en-US" sz="1600" i="1"/>
              <a:t>Published: April 2014</a:t>
            </a:r>
            <a:endParaRPr lang="en-US" i="1"/>
          </a:p>
        </p:txBody>
      </p:sp>
      <p:sp>
        <p:nvSpPr>
          <p:cNvPr id="101380" name="Text Box 4"/>
          <p:cNvSpPr txBox="1">
            <a:spLocks noChangeArrowheads="1"/>
          </p:cNvSpPr>
          <p:nvPr/>
        </p:nvSpPr>
        <p:spPr bwMode="auto">
          <a:xfrm>
            <a:off x="705556" y="1195286"/>
            <a:ext cx="3499556" cy="748859"/>
          </a:xfrm>
          <a:prstGeom prst="rect">
            <a:avLst/>
          </a:prstGeom>
          <a:noFill/>
          <a:ln w="12700">
            <a:noFill/>
            <a:miter lim="800000"/>
            <a:headEnd type="none" w="sm" len="sm"/>
            <a:tailEnd type="none" w="sm" len="sm"/>
          </a:ln>
          <a:effectLst/>
        </p:spPr>
        <p:txBody>
          <a:bodyPr>
            <a:spAutoFit/>
          </a:bodyPr>
          <a:lstStyle/>
          <a:p>
            <a:pPr eaLnBrk="0" hangingPunct="0"/>
            <a:r>
              <a:rPr lang="en-US" sz="1422">
                <a:latin typeface="Arial" panose="020B0604020202020204" pitchFamily="34" charset="0"/>
                <a:cs typeface="Arial" panose="020B0604020202020204" pitchFamily="34" charset="0"/>
              </a:rPr>
              <a:t>Homeowner Improvements</a:t>
            </a:r>
          </a:p>
          <a:p>
            <a:pPr eaLnBrk="0" hangingPunct="0"/>
            <a:r>
              <a:rPr lang="en-US" sz="1422">
                <a:latin typeface="Arial" panose="020B0604020202020204" pitchFamily="34" charset="0"/>
                <a:cs typeface="Arial" panose="020B0604020202020204" pitchFamily="34" charset="0"/>
              </a:rPr>
              <a:t>Four-Quarter Moving Totals</a:t>
            </a:r>
          </a:p>
          <a:p>
            <a:pPr eaLnBrk="0" hangingPunct="0"/>
            <a:r>
              <a:rPr lang="en-US" sz="1422">
                <a:latin typeface="Arial" panose="020B0604020202020204" pitchFamily="34" charset="0"/>
                <a:cs typeface="Arial" panose="020B0604020202020204" pitchFamily="34" charset="0"/>
              </a:rPr>
              <a:t>Billions of $</a:t>
            </a:r>
          </a:p>
        </p:txBody>
      </p:sp>
      <p:sp>
        <p:nvSpPr>
          <p:cNvPr id="101381" name="Text Box 5"/>
          <p:cNvSpPr txBox="1">
            <a:spLocks noChangeArrowheads="1"/>
          </p:cNvSpPr>
          <p:nvPr/>
        </p:nvSpPr>
        <p:spPr bwMode="auto">
          <a:xfrm>
            <a:off x="7696200" y="1359105"/>
            <a:ext cx="3708401" cy="530017"/>
          </a:xfrm>
          <a:prstGeom prst="rect">
            <a:avLst/>
          </a:prstGeom>
          <a:noFill/>
          <a:ln w="12700">
            <a:noFill/>
            <a:miter lim="800000"/>
            <a:headEnd type="none" w="sm" len="sm"/>
            <a:tailEnd type="none" w="sm" len="sm"/>
          </a:ln>
          <a:effectLst/>
        </p:spPr>
        <p:txBody>
          <a:bodyPr>
            <a:spAutoFit/>
          </a:bodyPr>
          <a:lstStyle/>
          <a:p>
            <a:pPr algn="r" eaLnBrk="0" hangingPunct="0"/>
            <a:r>
              <a:rPr lang="en-US" sz="1422">
                <a:latin typeface="Arial" panose="020B0604020202020204" pitchFamily="34" charset="0"/>
                <a:cs typeface="Arial" panose="020B0604020202020204" pitchFamily="34" charset="0"/>
              </a:rPr>
              <a:t>Four-Quarter Moving</a:t>
            </a:r>
          </a:p>
          <a:p>
            <a:pPr algn="r" eaLnBrk="0" hangingPunct="0"/>
            <a:r>
              <a:rPr lang="en-US" sz="1422">
                <a:latin typeface="Arial" panose="020B0604020202020204" pitchFamily="34" charset="0"/>
                <a:cs typeface="Arial" panose="020B0604020202020204" pitchFamily="34" charset="0"/>
              </a:rPr>
              <a:t>Rate of Change </a:t>
            </a:r>
          </a:p>
        </p:txBody>
      </p:sp>
      <p:graphicFrame>
        <p:nvGraphicFramePr>
          <p:cNvPr id="11" name="Object 7"/>
          <p:cNvGraphicFramePr>
            <a:graphicFrameLocks noChangeAspect="1"/>
          </p:cNvGraphicFramePr>
          <p:nvPr>
            <p:extLst>
              <p:ext uri="{D42A27DB-BD31-4B8C-83A1-F6EECF244321}">
                <p14:modId xmlns:p14="http://schemas.microsoft.com/office/powerpoint/2010/main" val="1720689443"/>
              </p:ext>
            </p:extLst>
          </p:nvPr>
        </p:nvGraphicFramePr>
        <p:xfrm>
          <a:off x="509882" y="1828801"/>
          <a:ext cx="11100741" cy="3833914"/>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Box 3"/>
          <p:cNvSpPr txBox="1">
            <a:spLocks noChangeArrowheads="1"/>
          </p:cNvSpPr>
          <p:nvPr/>
        </p:nvSpPr>
        <p:spPr bwMode="auto">
          <a:xfrm>
            <a:off x="304800" y="5943600"/>
            <a:ext cx="10896600" cy="529953"/>
          </a:xfrm>
          <a:prstGeom prst="rect">
            <a:avLst/>
          </a:prstGeom>
          <a:noFill/>
          <a:ln w="12700">
            <a:noFill/>
            <a:miter lim="800000"/>
            <a:headEnd type="none" w="sm" len="sm"/>
            <a:tailEnd type="none" w="sm" len="sm"/>
          </a:ln>
          <a:effectLst/>
        </p:spPr>
        <p:txBody>
          <a:bodyPr wrap="square">
            <a:spAutoFit/>
          </a:bodyPr>
          <a:lstStyle/>
          <a:p>
            <a:pPr eaLnBrk="0" hangingPunct="0"/>
            <a:r>
              <a:rPr lang="en-US" sz="948">
                <a:latin typeface="Arial" panose="020B0604020202020204" pitchFamily="34" charset="0"/>
                <a:cs typeface="Arial" panose="020B0604020202020204" pitchFamily="34" charset="0"/>
              </a:rPr>
              <a:t>Note: The third and fourth quarter 2013 estimate is based on the LIRA, because data collection for home improvement spending by the Census Bureau was impacted by the October 2013 government shutdown.</a:t>
            </a:r>
          </a:p>
          <a:p>
            <a:pPr eaLnBrk="0" hangingPunct="0"/>
            <a:r>
              <a:rPr lang="en-US" sz="948">
                <a:latin typeface="Arial" panose="020B0604020202020204" pitchFamily="34" charset="0"/>
                <a:cs typeface="Arial" panose="020B0604020202020204" pitchFamily="34" charset="0"/>
              </a:rPr>
              <a:t>Source: Joint Center for Housing Studies. </a:t>
            </a:r>
          </a:p>
        </p:txBody>
      </p:sp>
    </p:spTree>
    <p:extLst>
      <p:ext uri="{BB962C8B-B14F-4D97-AF65-F5344CB8AC3E}">
        <p14:creationId xmlns:p14="http://schemas.microsoft.com/office/powerpoint/2010/main" val="1841497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algn="ctr"/>
            <a:r>
              <a:rPr lang="en-US" sz="3000"/>
              <a:t>Leading Indicator of Remodeling Activity – Second Quarter 2014</a:t>
            </a:r>
            <a:br>
              <a:rPr lang="en-US"/>
            </a:br>
            <a:r>
              <a:rPr lang="en-US" sz="1600" i="1"/>
              <a:t>Published: July 2014</a:t>
            </a:r>
            <a:endParaRPr lang="en-US" i="1"/>
          </a:p>
        </p:txBody>
      </p:sp>
      <p:sp>
        <p:nvSpPr>
          <p:cNvPr id="101380" name="Text Box 4"/>
          <p:cNvSpPr txBox="1">
            <a:spLocks noChangeArrowheads="1"/>
          </p:cNvSpPr>
          <p:nvPr/>
        </p:nvSpPr>
        <p:spPr bwMode="auto">
          <a:xfrm>
            <a:off x="705556" y="1249684"/>
            <a:ext cx="3499556" cy="748859"/>
          </a:xfrm>
          <a:prstGeom prst="rect">
            <a:avLst/>
          </a:prstGeom>
          <a:noFill/>
          <a:ln w="12700">
            <a:noFill/>
            <a:miter lim="800000"/>
            <a:headEnd type="none" w="sm" len="sm"/>
            <a:tailEnd type="none" w="sm" len="sm"/>
          </a:ln>
          <a:effectLst/>
        </p:spPr>
        <p:txBody>
          <a:bodyPr>
            <a:spAutoFit/>
          </a:bodyPr>
          <a:lstStyle/>
          <a:p>
            <a:pPr eaLnBrk="0" hangingPunct="0"/>
            <a:r>
              <a:rPr lang="en-US" sz="1422">
                <a:latin typeface="Arial" panose="020B0604020202020204" pitchFamily="34" charset="0"/>
                <a:cs typeface="Arial" panose="020B0604020202020204" pitchFamily="34" charset="0"/>
              </a:rPr>
              <a:t>Homeowner Improvements</a:t>
            </a:r>
          </a:p>
          <a:p>
            <a:pPr eaLnBrk="0" hangingPunct="0"/>
            <a:r>
              <a:rPr lang="en-US" sz="1422">
                <a:latin typeface="Arial" panose="020B0604020202020204" pitchFamily="34" charset="0"/>
                <a:cs typeface="Arial" panose="020B0604020202020204" pitchFamily="34" charset="0"/>
              </a:rPr>
              <a:t>Four-Quarter Moving Totals</a:t>
            </a:r>
          </a:p>
          <a:p>
            <a:pPr eaLnBrk="0" hangingPunct="0"/>
            <a:r>
              <a:rPr lang="en-US" sz="1422">
                <a:latin typeface="Arial" panose="020B0604020202020204" pitchFamily="34" charset="0"/>
                <a:cs typeface="Arial" panose="020B0604020202020204" pitchFamily="34" charset="0"/>
              </a:rPr>
              <a:t>Billions of $</a:t>
            </a:r>
          </a:p>
        </p:txBody>
      </p:sp>
      <p:sp>
        <p:nvSpPr>
          <p:cNvPr id="101381" name="Text Box 5"/>
          <p:cNvSpPr txBox="1">
            <a:spLocks noChangeArrowheads="1"/>
          </p:cNvSpPr>
          <p:nvPr/>
        </p:nvSpPr>
        <p:spPr bwMode="auto">
          <a:xfrm>
            <a:off x="7696200" y="1468526"/>
            <a:ext cx="3708401" cy="530017"/>
          </a:xfrm>
          <a:prstGeom prst="rect">
            <a:avLst/>
          </a:prstGeom>
          <a:noFill/>
          <a:ln w="12700">
            <a:noFill/>
            <a:miter lim="800000"/>
            <a:headEnd type="none" w="sm" len="sm"/>
            <a:tailEnd type="none" w="sm" len="sm"/>
          </a:ln>
          <a:effectLst/>
        </p:spPr>
        <p:txBody>
          <a:bodyPr>
            <a:spAutoFit/>
          </a:bodyPr>
          <a:lstStyle/>
          <a:p>
            <a:pPr algn="r" eaLnBrk="0" hangingPunct="0"/>
            <a:r>
              <a:rPr lang="en-US" sz="1422">
                <a:latin typeface="Arial" panose="020B0604020202020204" pitchFamily="34" charset="0"/>
                <a:cs typeface="Arial" panose="020B0604020202020204" pitchFamily="34" charset="0"/>
              </a:rPr>
              <a:t>Four-Quarter Moving</a:t>
            </a:r>
          </a:p>
          <a:p>
            <a:pPr algn="r" eaLnBrk="0" hangingPunct="0"/>
            <a:r>
              <a:rPr lang="en-US" sz="1422">
                <a:latin typeface="Arial" panose="020B0604020202020204" pitchFamily="34" charset="0"/>
                <a:cs typeface="Arial" panose="020B0604020202020204" pitchFamily="34" charset="0"/>
              </a:rPr>
              <a:t>Rate of Change </a:t>
            </a:r>
          </a:p>
        </p:txBody>
      </p:sp>
      <p:graphicFrame>
        <p:nvGraphicFramePr>
          <p:cNvPr id="11" name="Object 7"/>
          <p:cNvGraphicFramePr>
            <a:graphicFrameLocks noChangeAspect="1"/>
          </p:cNvGraphicFramePr>
          <p:nvPr>
            <p:extLst>
              <p:ext uri="{D42A27DB-BD31-4B8C-83A1-F6EECF244321}">
                <p14:modId xmlns:p14="http://schemas.microsoft.com/office/powerpoint/2010/main" val="1716183791"/>
              </p:ext>
            </p:extLst>
          </p:nvPr>
        </p:nvGraphicFramePr>
        <p:xfrm>
          <a:off x="523052" y="1905000"/>
          <a:ext cx="11100741" cy="388620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Box 3"/>
          <p:cNvSpPr txBox="1">
            <a:spLocks noChangeArrowheads="1"/>
          </p:cNvSpPr>
          <p:nvPr/>
        </p:nvSpPr>
        <p:spPr bwMode="auto">
          <a:xfrm>
            <a:off x="381000" y="5962697"/>
            <a:ext cx="10820400" cy="529953"/>
          </a:xfrm>
          <a:prstGeom prst="rect">
            <a:avLst/>
          </a:prstGeom>
          <a:noFill/>
          <a:ln w="12700">
            <a:noFill/>
            <a:miter lim="800000"/>
            <a:headEnd type="none" w="sm" len="sm"/>
            <a:tailEnd type="none" w="sm" len="sm"/>
          </a:ln>
          <a:effectLst/>
        </p:spPr>
        <p:txBody>
          <a:bodyPr wrap="square">
            <a:spAutoFit/>
          </a:bodyPr>
          <a:lstStyle/>
          <a:p>
            <a:pPr eaLnBrk="0" hangingPunct="0"/>
            <a:r>
              <a:rPr lang="en-US" sz="948">
                <a:latin typeface="Arial" panose="020B0604020202020204" pitchFamily="34" charset="0"/>
                <a:cs typeface="Arial" panose="020B0604020202020204" pitchFamily="34" charset="0"/>
              </a:rPr>
              <a:t>Notes: The historical data from the U.S. Census Bureau reflects annual revisions that were released on July 1</a:t>
            </a:r>
            <a:r>
              <a:rPr lang="en-US" sz="948" baseline="30000">
                <a:latin typeface="Arial" panose="020B0604020202020204" pitchFamily="34" charset="0"/>
                <a:cs typeface="Arial" panose="020B0604020202020204" pitchFamily="34" charset="0"/>
              </a:rPr>
              <a:t>st</a:t>
            </a:r>
            <a:r>
              <a:rPr lang="en-US" sz="948">
                <a:latin typeface="Arial" panose="020B0604020202020204" pitchFamily="34" charset="0"/>
                <a:cs typeface="Arial" panose="020B0604020202020204" pitchFamily="34" charset="0"/>
              </a:rPr>
              <a:t>. The second quarter 2014 is calculated using preliminary Census Bureau data and LIRA projections.</a:t>
            </a:r>
          </a:p>
          <a:p>
            <a:pPr eaLnBrk="0" hangingPunct="0"/>
            <a:r>
              <a:rPr lang="en-US" sz="948">
                <a:latin typeface="Arial" panose="020B0604020202020204" pitchFamily="34" charset="0"/>
                <a:cs typeface="Arial" panose="020B0604020202020204" pitchFamily="34" charset="0"/>
              </a:rPr>
              <a:t>Source: Joint Center for Housing Studies.</a:t>
            </a:r>
          </a:p>
        </p:txBody>
      </p:sp>
    </p:spTree>
    <p:extLst>
      <p:ext uri="{BB962C8B-B14F-4D97-AF65-F5344CB8AC3E}">
        <p14:creationId xmlns:p14="http://schemas.microsoft.com/office/powerpoint/2010/main" val="20426631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algn="ctr"/>
            <a:r>
              <a:rPr lang="en-US" sz="3000"/>
              <a:t>Leading Indicator of Remodeling Activity – Third Quarter 2014</a:t>
            </a:r>
            <a:br>
              <a:rPr lang="en-US" sz="3000"/>
            </a:br>
            <a:r>
              <a:rPr lang="en-US" sz="1600" i="1"/>
              <a:t>Published: October 2014</a:t>
            </a:r>
            <a:endParaRPr lang="en-US" sz="3000" i="1"/>
          </a:p>
        </p:txBody>
      </p:sp>
      <p:sp>
        <p:nvSpPr>
          <p:cNvPr id="101380" name="Text Box 4"/>
          <p:cNvSpPr txBox="1">
            <a:spLocks noChangeArrowheads="1"/>
          </p:cNvSpPr>
          <p:nvPr/>
        </p:nvSpPr>
        <p:spPr bwMode="auto">
          <a:xfrm>
            <a:off x="685800" y="1384741"/>
            <a:ext cx="3499556" cy="748859"/>
          </a:xfrm>
          <a:prstGeom prst="rect">
            <a:avLst/>
          </a:prstGeom>
          <a:noFill/>
          <a:ln w="12700">
            <a:noFill/>
            <a:miter lim="800000"/>
            <a:headEnd type="none" w="sm" len="sm"/>
            <a:tailEnd type="none" w="sm" len="sm"/>
          </a:ln>
          <a:effectLst/>
        </p:spPr>
        <p:txBody>
          <a:bodyPr>
            <a:spAutoFit/>
          </a:bodyPr>
          <a:lstStyle/>
          <a:p>
            <a:pPr eaLnBrk="0" hangingPunct="0"/>
            <a:r>
              <a:rPr lang="en-US" sz="1422">
                <a:latin typeface="Arial" panose="020B0604020202020204" pitchFamily="34" charset="0"/>
                <a:cs typeface="Arial" panose="020B0604020202020204" pitchFamily="34" charset="0"/>
              </a:rPr>
              <a:t>Homeowner Improvements</a:t>
            </a:r>
          </a:p>
          <a:p>
            <a:pPr eaLnBrk="0" hangingPunct="0"/>
            <a:r>
              <a:rPr lang="en-US" sz="1422">
                <a:latin typeface="Arial" panose="020B0604020202020204" pitchFamily="34" charset="0"/>
                <a:cs typeface="Arial" panose="020B0604020202020204" pitchFamily="34" charset="0"/>
              </a:rPr>
              <a:t>Four-Quarter Moving Totals</a:t>
            </a:r>
          </a:p>
          <a:p>
            <a:pPr eaLnBrk="0" hangingPunct="0"/>
            <a:r>
              <a:rPr lang="en-US" sz="1422">
                <a:latin typeface="Arial" panose="020B0604020202020204" pitchFamily="34" charset="0"/>
                <a:cs typeface="Arial" panose="020B0604020202020204" pitchFamily="34" charset="0"/>
              </a:rPr>
              <a:t>Billions of $</a:t>
            </a:r>
          </a:p>
        </p:txBody>
      </p:sp>
      <p:sp>
        <p:nvSpPr>
          <p:cNvPr id="101381" name="Text Box 5"/>
          <p:cNvSpPr txBox="1">
            <a:spLocks noChangeArrowheads="1"/>
          </p:cNvSpPr>
          <p:nvPr/>
        </p:nvSpPr>
        <p:spPr bwMode="auto">
          <a:xfrm>
            <a:off x="7696200" y="1668222"/>
            <a:ext cx="3708401" cy="530017"/>
          </a:xfrm>
          <a:prstGeom prst="rect">
            <a:avLst/>
          </a:prstGeom>
          <a:noFill/>
          <a:ln w="12700">
            <a:noFill/>
            <a:miter lim="800000"/>
            <a:headEnd type="none" w="sm" len="sm"/>
            <a:tailEnd type="none" w="sm" len="sm"/>
          </a:ln>
          <a:effectLst/>
        </p:spPr>
        <p:txBody>
          <a:bodyPr>
            <a:spAutoFit/>
          </a:bodyPr>
          <a:lstStyle/>
          <a:p>
            <a:pPr algn="r" eaLnBrk="0" hangingPunct="0"/>
            <a:r>
              <a:rPr lang="en-US" sz="1422">
                <a:latin typeface="Arial" panose="020B0604020202020204" pitchFamily="34" charset="0"/>
                <a:cs typeface="Arial" panose="020B0604020202020204" pitchFamily="34" charset="0"/>
              </a:rPr>
              <a:t>Four-Quarter Moving</a:t>
            </a:r>
          </a:p>
          <a:p>
            <a:pPr algn="r" eaLnBrk="0" hangingPunct="0"/>
            <a:r>
              <a:rPr lang="en-US" sz="1422">
                <a:latin typeface="Arial" panose="020B0604020202020204" pitchFamily="34" charset="0"/>
                <a:cs typeface="Arial" panose="020B0604020202020204" pitchFamily="34" charset="0"/>
              </a:rPr>
              <a:t>Rate of Change </a:t>
            </a:r>
          </a:p>
        </p:txBody>
      </p:sp>
      <p:graphicFrame>
        <p:nvGraphicFramePr>
          <p:cNvPr id="11" name="Object 7"/>
          <p:cNvGraphicFramePr>
            <a:graphicFrameLocks noChangeAspect="1"/>
          </p:cNvGraphicFramePr>
          <p:nvPr>
            <p:extLst>
              <p:ext uri="{D42A27DB-BD31-4B8C-83A1-F6EECF244321}">
                <p14:modId xmlns:p14="http://schemas.microsoft.com/office/powerpoint/2010/main" val="2979696287"/>
              </p:ext>
            </p:extLst>
          </p:nvPr>
        </p:nvGraphicFramePr>
        <p:xfrm>
          <a:off x="509882" y="2133601"/>
          <a:ext cx="11100741" cy="358140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Box 3"/>
          <p:cNvSpPr txBox="1">
            <a:spLocks noChangeArrowheads="1"/>
          </p:cNvSpPr>
          <p:nvPr/>
        </p:nvSpPr>
        <p:spPr bwMode="auto">
          <a:xfrm>
            <a:off x="381000" y="5996743"/>
            <a:ext cx="10771967" cy="529953"/>
          </a:xfrm>
          <a:prstGeom prst="rect">
            <a:avLst/>
          </a:prstGeom>
          <a:noFill/>
          <a:ln w="12700">
            <a:noFill/>
            <a:miter lim="800000"/>
            <a:headEnd type="none" w="sm" len="sm"/>
            <a:tailEnd type="none" w="sm" len="sm"/>
          </a:ln>
          <a:effectLst/>
        </p:spPr>
        <p:txBody>
          <a:bodyPr wrap="square">
            <a:spAutoFit/>
          </a:bodyPr>
          <a:lstStyle/>
          <a:p>
            <a:pPr eaLnBrk="0" hangingPunct="0"/>
            <a:r>
              <a:rPr lang="en-US" sz="948">
                <a:latin typeface="Arial" panose="020B0604020202020204" pitchFamily="34" charset="0"/>
                <a:cs typeface="Arial" panose="020B0604020202020204" pitchFamily="34" charset="0"/>
              </a:rPr>
              <a:t>Notes: The historical data from the U.S. Census Bureau reflects annual revisions that were released on July 1</a:t>
            </a:r>
            <a:r>
              <a:rPr lang="en-US" sz="948" baseline="30000">
                <a:latin typeface="Arial" panose="020B0604020202020204" pitchFamily="34" charset="0"/>
                <a:cs typeface="Arial" panose="020B0604020202020204" pitchFamily="34" charset="0"/>
              </a:rPr>
              <a:t>st</a:t>
            </a:r>
            <a:r>
              <a:rPr lang="en-US" sz="948">
                <a:latin typeface="Arial" panose="020B0604020202020204" pitchFamily="34" charset="0"/>
                <a:cs typeface="Arial" panose="020B0604020202020204" pitchFamily="34" charset="0"/>
              </a:rPr>
              <a:t>. The third quarter 2014 is calculated using preliminary Census Bureau data and LIRA projections.</a:t>
            </a:r>
          </a:p>
          <a:p>
            <a:pPr eaLnBrk="0" hangingPunct="0"/>
            <a:r>
              <a:rPr lang="en-US" sz="948">
                <a:latin typeface="Arial" panose="020B0604020202020204" pitchFamily="34" charset="0"/>
                <a:cs typeface="Arial" panose="020B0604020202020204" pitchFamily="34" charset="0"/>
              </a:rPr>
              <a:t>Source: Joint Center for Housing Studies.</a:t>
            </a:r>
          </a:p>
        </p:txBody>
      </p:sp>
    </p:spTree>
    <p:extLst>
      <p:ext uri="{BB962C8B-B14F-4D97-AF65-F5344CB8AC3E}">
        <p14:creationId xmlns:p14="http://schemas.microsoft.com/office/powerpoint/2010/main" val="8468999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algn="ctr"/>
            <a:r>
              <a:rPr lang="en-US" sz="3000"/>
              <a:t>Leading Indicator of Remodeling Activity – Fourth Quarter 2014</a:t>
            </a:r>
            <a:br>
              <a:rPr lang="en-US" sz="3000"/>
            </a:br>
            <a:r>
              <a:rPr lang="en-US" sz="1600" i="1"/>
              <a:t>Published: January 2015</a:t>
            </a:r>
            <a:endParaRPr lang="en-US" sz="3000" i="1"/>
          </a:p>
        </p:txBody>
      </p:sp>
      <p:sp>
        <p:nvSpPr>
          <p:cNvPr id="101380" name="Text Box 4"/>
          <p:cNvSpPr txBox="1">
            <a:spLocks noChangeArrowheads="1"/>
          </p:cNvSpPr>
          <p:nvPr/>
        </p:nvSpPr>
        <p:spPr bwMode="auto">
          <a:xfrm>
            <a:off x="607881" y="1276855"/>
            <a:ext cx="3499556" cy="748859"/>
          </a:xfrm>
          <a:prstGeom prst="rect">
            <a:avLst/>
          </a:prstGeom>
          <a:noFill/>
          <a:ln w="12700">
            <a:noFill/>
            <a:miter lim="800000"/>
            <a:headEnd type="none" w="sm" len="sm"/>
            <a:tailEnd type="none" w="sm" len="sm"/>
          </a:ln>
          <a:effectLst/>
        </p:spPr>
        <p:txBody>
          <a:bodyPr>
            <a:spAutoFit/>
          </a:bodyPr>
          <a:lstStyle/>
          <a:p>
            <a:pPr eaLnBrk="0" hangingPunct="0"/>
            <a:r>
              <a:rPr lang="en-US" sz="1422">
                <a:latin typeface="Arial" panose="020B0604020202020204" pitchFamily="34" charset="0"/>
                <a:cs typeface="Arial" panose="020B0604020202020204" pitchFamily="34" charset="0"/>
              </a:rPr>
              <a:t>Homeowner Improvements</a:t>
            </a:r>
          </a:p>
          <a:p>
            <a:pPr eaLnBrk="0" hangingPunct="0"/>
            <a:r>
              <a:rPr lang="en-US" sz="1422">
                <a:latin typeface="Arial" panose="020B0604020202020204" pitchFamily="34" charset="0"/>
                <a:cs typeface="Arial" panose="020B0604020202020204" pitchFamily="34" charset="0"/>
              </a:rPr>
              <a:t>Four-Quarter Moving Totals</a:t>
            </a:r>
          </a:p>
          <a:p>
            <a:pPr eaLnBrk="0" hangingPunct="0"/>
            <a:r>
              <a:rPr lang="en-US" sz="1422">
                <a:latin typeface="Arial" panose="020B0604020202020204" pitchFamily="34" charset="0"/>
                <a:cs typeface="Arial" panose="020B0604020202020204" pitchFamily="34" charset="0"/>
              </a:rPr>
              <a:t>Billions of $</a:t>
            </a:r>
          </a:p>
        </p:txBody>
      </p:sp>
      <p:sp>
        <p:nvSpPr>
          <p:cNvPr id="101381" name="Text Box 5"/>
          <p:cNvSpPr txBox="1">
            <a:spLocks noChangeArrowheads="1"/>
          </p:cNvSpPr>
          <p:nvPr/>
        </p:nvSpPr>
        <p:spPr bwMode="auto">
          <a:xfrm>
            <a:off x="7696200" y="1495697"/>
            <a:ext cx="3708401" cy="530017"/>
          </a:xfrm>
          <a:prstGeom prst="rect">
            <a:avLst/>
          </a:prstGeom>
          <a:noFill/>
          <a:ln w="12700">
            <a:noFill/>
            <a:miter lim="800000"/>
            <a:headEnd type="none" w="sm" len="sm"/>
            <a:tailEnd type="none" w="sm" len="sm"/>
          </a:ln>
          <a:effectLst/>
        </p:spPr>
        <p:txBody>
          <a:bodyPr>
            <a:spAutoFit/>
          </a:bodyPr>
          <a:lstStyle/>
          <a:p>
            <a:pPr algn="r" eaLnBrk="0" hangingPunct="0"/>
            <a:r>
              <a:rPr lang="en-US" sz="1422">
                <a:latin typeface="Arial" panose="020B0604020202020204" pitchFamily="34" charset="0"/>
                <a:cs typeface="Arial" panose="020B0604020202020204" pitchFamily="34" charset="0"/>
              </a:rPr>
              <a:t>Four-Quarter Moving</a:t>
            </a:r>
          </a:p>
          <a:p>
            <a:pPr algn="r" eaLnBrk="0" hangingPunct="0"/>
            <a:r>
              <a:rPr lang="en-US" sz="1422">
                <a:latin typeface="Arial" panose="020B0604020202020204" pitchFamily="34" charset="0"/>
                <a:cs typeface="Arial" panose="020B0604020202020204" pitchFamily="34" charset="0"/>
              </a:rPr>
              <a:t>Rate of Change </a:t>
            </a:r>
          </a:p>
        </p:txBody>
      </p:sp>
      <p:graphicFrame>
        <p:nvGraphicFramePr>
          <p:cNvPr id="11" name="Object 7"/>
          <p:cNvGraphicFramePr>
            <a:graphicFrameLocks noChangeAspect="1"/>
          </p:cNvGraphicFramePr>
          <p:nvPr>
            <p:extLst>
              <p:ext uri="{D42A27DB-BD31-4B8C-83A1-F6EECF244321}">
                <p14:modId xmlns:p14="http://schemas.microsoft.com/office/powerpoint/2010/main" val="3207831645"/>
              </p:ext>
            </p:extLst>
          </p:nvPr>
        </p:nvGraphicFramePr>
        <p:xfrm>
          <a:off x="509882" y="1981199"/>
          <a:ext cx="11100741" cy="3962401"/>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Box 3"/>
          <p:cNvSpPr txBox="1">
            <a:spLocks noChangeArrowheads="1"/>
          </p:cNvSpPr>
          <p:nvPr/>
        </p:nvSpPr>
        <p:spPr bwMode="auto">
          <a:xfrm>
            <a:off x="331060" y="6165807"/>
            <a:ext cx="11266311" cy="384080"/>
          </a:xfrm>
          <a:prstGeom prst="rect">
            <a:avLst/>
          </a:prstGeom>
          <a:noFill/>
          <a:ln w="12700">
            <a:noFill/>
            <a:miter lim="800000"/>
            <a:headEnd type="none" w="sm" len="sm"/>
            <a:tailEnd type="none" w="sm" len="sm"/>
          </a:ln>
          <a:effectLst/>
        </p:spPr>
        <p:txBody>
          <a:bodyPr wrap="square">
            <a:spAutoFit/>
          </a:bodyPr>
          <a:lstStyle/>
          <a:p>
            <a:pPr eaLnBrk="0" hangingPunct="0"/>
            <a:r>
              <a:rPr lang="en-US" sz="948">
                <a:latin typeface="Arial" panose="020B0604020202020204" pitchFamily="34" charset="0"/>
                <a:cs typeface="Arial" panose="020B0604020202020204" pitchFamily="34" charset="0"/>
              </a:rPr>
              <a:t>Note: Historical data from the third quarter 2014 onward is based on the LIRA and will remain so until the Census Bureau releases annual revisions on July 1</a:t>
            </a:r>
            <a:r>
              <a:rPr lang="en-US" sz="948" baseline="30000">
                <a:latin typeface="Arial" panose="020B0604020202020204" pitchFamily="34" charset="0"/>
                <a:cs typeface="Arial" panose="020B0604020202020204" pitchFamily="34" charset="0"/>
              </a:rPr>
              <a:t>st</a:t>
            </a:r>
            <a:r>
              <a:rPr lang="en-US" sz="948">
                <a:latin typeface="Arial" panose="020B0604020202020204" pitchFamily="34" charset="0"/>
                <a:cs typeface="Arial" panose="020B0604020202020204" pitchFamily="34" charset="0"/>
              </a:rPr>
              <a:t>.</a:t>
            </a:r>
          </a:p>
          <a:p>
            <a:pPr eaLnBrk="0" hangingPunct="0"/>
            <a:r>
              <a:rPr lang="en-US" sz="948">
                <a:latin typeface="Arial" panose="020B0604020202020204" pitchFamily="34" charset="0"/>
                <a:cs typeface="Arial" panose="020B0604020202020204" pitchFamily="34" charset="0"/>
              </a:rPr>
              <a:t>Source: Joint Center for Housing Studies.  </a:t>
            </a:r>
          </a:p>
        </p:txBody>
      </p:sp>
    </p:spTree>
    <p:extLst>
      <p:ext uri="{BB962C8B-B14F-4D97-AF65-F5344CB8AC3E}">
        <p14:creationId xmlns:p14="http://schemas.microsoft.com/office/powerpoint/2010/main" val="14145646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algn="ctr"/>
            <a:r>
              <a:rPr lang="en-US" sz="3000"/>
              <a:t>Leading Indicator of Remodeling Activity – First Quarter 2015</a:t>
            </a:r>
            <a:br>
              <a:rPr lang="en-US" sz="3000"/>
            </a:br>
            <a:r>
              <a:rPr lang="en-US" sz="1600" i="1"/>
              <a:t>Published: April 2015</a:t>
            </a:r>
            <a:endParaRPr lang="en-US" sz="3000" i="1"/>
          </a:p>
        </p:txBody>
      </p:sp>
      <p:sp>
        <p:nvSpPr>
          <p:cNvPr id="101380" name="Text Box 4"/>
          <p:cNvSpPr txBox="1">
            <a:spLocks noChangeArrowheads="1"/>
          </p:cNvSpPr>
          <p:nvPr/>
        </p:nvSpPr>
        <p:spPr bwMode="auto">
          <a:xfrm>
            <a:off x="705556" y="1031037"/>
            <a:ext cx="3499556" cy="748859"/>
          </a:xfrm>
          <a:prstGeom prst="rect">
            <a:avLst/>
          </a:prstGeom>
          <a:noFill/>
          <a:ln w="12700">
            <a:noFill/>
            <a:miter lim="800000"/>
            <a:headEnd type="none" w="sm" len="sm"/>
            <a:tailEnd type="none" w="sm" len="sm"/>
          </a:ln>
          <a:effectLst/>
        </p:spPr>
        <p:txBody>
          <a:bodyPr>
            <a:spAutoFit/>
          </a:bodyPr>
          <a:lstStyle/>
          <a:p>
            <a:pPr eaLnBrk="0" hangingPunct="0"/>
            <a:r>
              <a:rPr lang="en-US" sz="1422">
                <a:latin typeface="Arial" panose="020B0604020202020204" pitchFamily="34" charset="0"/>
                <a:cs typeface="Arial" panose="020B0604020202020204" pitchFamily="34" charset="0"/>
              </a:rPr>
              <a:t>Homeowner Improvements</a:t>
            </a:r>
          </a:p>
          <a:p>
            <a:pPr eaLnBrk="0" hangingPunct="0"/>
            <a:r>
              <a:rPr lang="en-US" sz="1422">
                <a:latin typeface="Arial" panose="020B0604020202020204" pitchFamily="34" charset="0"/>
                <a:cs typeface="Arial" panose="020B0604020202020204" pitchFamily="34" charset="0"/>
              </a:rPr>
              <a:t>Four-Quarter Moving Totals</a:t>
            </a:r>
          </a:p>
          <a:p>
            <a:pPr eaLnBrk="0" hangingPunct="0"/>
            <a:r>
              <a:rPr lang="en-US" sz="1422">
                <a:latin typeface="Arial" panose="020B0604020202020204" pitchFamily="34" charset="0"/>
                <a:cs typeface="Arial" panose="020B0604020202020204" pitchFamily="34" charset="0"/>
              </a:rPr>
              <a:t>Billions of $</a:t>
            </a:r>
          </a:p>
        </p:txBody>
      </p:sp>
      <p:sp>
        <p:nvSpPr>
          <p:cNvPr id="101381" name="Text Box 5"/>
          <p:cNvSpPr txBox="1">
            <a:spLocks noChangeArrowheads="1"/>
          </p:cNvSpPr>
          <p:nvPr/>
        </p:nvSpPr>
        <p:spPr bwMode="auto">
          <a:xfrm>
            <a:off x="7696200" y="1197747"/>
            <a:ext cx="3708401" cy="530017"/>
          </a:xfrm>
          <a:prstGeom prst="rect">
            <a:avLst/>
          </a:prstGeom>
          <a:noFill/>
          <a:ln w="12700">
            <a:noFill/>
            <a:miter lim="800000"/>
            <a:headEnd type="none" w="sm" len="sm"/>
            <a:tailEnd type="none" w="sm" len="sm"/>
          </a:ln>
          <a:effectLst/>
        </p:spPr>
        <p:txBody>
          <a:bodyPr>
            <a:spAutoFit/>
          </a:bodyPr>
          <a:lstStyle/>
          <a:p>
            <a:pPr algn="r" eaLnBrk="0" hangingPunct="0"/>
            <a:r>
              <a:rPr lang="en-US" sz="1422">
                <a:latin typeface="Arial" panose="020B0604020202020204" pitchFamily="34" charset="0"/>
                <a:cs typeface="Arial" panose="020B0604020202020204" pitchFamily="34" charset="0"/>
              </a:rPr>
              <a:t>Four-Quarter Moving</a:t>
            </a:r>
          </a:p>
          <a:p>
            <a:pPr algn="r" eaLnBrk="0" hangingPunct="0"/>
            <a:r>
              <a:rPr lang="en-US" sz="1422">
                <a:latin typeface="Arial" panose="020B0604020202020204" pitchFamily="34" charset="0"/>
                <a:cs typeface="Arial" panose="020B0604020202020204" pitchFamily="34" charset="0"/>
              </a:rPr>
              <a:t>Rate of Change </a:t>
            </a:r>
          </a:p>
        </p:txBody>
      </p:sp>
      <p:graphicFrame>
        <p:nvGraphicFramePr>
          <p:cNvPr id="11" name="Object 7"/>
          <p:cNvGraphicFramePr>
            <a:graphicFrameLocks noChangeAspect="1"/>
          </p:cNvGraphicFramePr>
          <p:nvPr>
            <p:extLst>
              <p:ext uri="{D42A27DB-BD31-4B8C-83A1-F6EECF244321}">
                <p14:modId xmlns:p14="http://schemas.microsoft.com/office/powerpoint/2010/main" val="2630882874"/>
              </p:ext>
            </p:extLst>
          </p:nvPr>
        </p:nvGraphicFramePr>
        <p:xfrm>
          <a:off x="509882" y="1664551"/>
          <a:ext cx="11100741" cy="4202849"/>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Box 3"/>
          <p:cNvSpPr txBox="1">
            <a:spLocks noChangeArrowheads="1"/>
          </p:cNvSpPr>
          <p:nvPr/>
        </p:nvSpPr>
        <p:spPr bwMode="auto">
          <a:xfrm>
            <a:off x="381000" y="6116834"/>
            <a:ext cx="10476089" cy="384080"/>
          </a:xfrm>
          <a:prstGeom prst="rect">
            <a:avLst/>
          </a:prstGeom>
          <a:noFill/>
          <a:ln w="12700">
            <a:noFill/>
            <a:miter lim="800000"/>
            <a:headEnd type="none" w="sm" len="sm"/>
            <a:tailEnd type="none" w="sm" len="sm"/>
          </a:ln>
          <a:effectLst/>
        </p:spPr>
        <p:txBody>
          <a:bodyPr wrap="square">
            <a:spAutoFit/>
          </a:bodyPr>
          <a:lstStyle/>
          <a:p>
            <a:pPr eaLnBrk="0" hangingPunct="0"/>
            <a:r>
              <a:rPr lang="en-US" sz="948">
                <a:latin typeface="Arial" panose="020B0604020202020204" pitchFamily="34" charset="0"/>
                <a:cs typeface="Arial" panose="020B0604020202020204" pitchFamily="34" charset="0"/>
              </a:rPr>
              <a:t>Note: Historical data from the third quarter 2014 onward is based on the LIRA and will remain so until the Census Bureau releases annual revisions on July 1</a:t>
            </a:r>
            <a:r>
              <a:rPr lang="en-US" sz="948" baseline="30000">
                <a:latin typeface="Arial" panose="020B0604020202020204" pitchFamily="34" charset="0"/>
                <a:cs typeface="Arial" panose="020B0604020202020204" pitchFamily="34" charset="0"/>
              </a:rPr>
              <a:t>st</a:t>
            </a:r>
            <a:r>
              <a:rPr lang="en-US" sz="948">
                <a:latin typeface="Arial" panose="020B0604020202020204" pitchFamily="34" charset="0"/>
                <a:cs typeface="Arial" panose="020B0604020202020204" pitchFamily="34" charset="0"/>
              </a:rPr>
              <a:t>.</a:t>
            </a:r>
          </a:p>
          <a:p>
            <a:pPr eaLnBrk="0" hangingPunct="0"/>
            <a:r>
              <a:rPr lang="en-US" sz="948">
                <a:latin typeface="Arial" panose="020B0604020202020204" pitchFamily="34" charset="0"/>
                <a:cs typeface="Arial" panose="020B0604020202020204" pitchFamily="34" charset="0"/>
              </a:rPr>
              <a:t>Source: Joint Center for Housing Studies.  </a:t>
            </a:r>
          </a:p>
        </p:txBody>
      </p:sp>
    </p:spTree>
    <p:extLst>
      <p:ext uri="{BB962C8B-B14F-4D97-AF65-F5344CB8AC3E}">
        <p14:creationId xmlns:p14="http://schemas.microsoft.com/office/powerpoint/2010/main" val="13367988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algn="ctr"/>
            <a:r>
              <a:rPr lang="en-US" sz="3000"/>
              <a:t>Leading Indicator of Remodeling Activity – Second Quarter 2015</a:t>
            </a:r>
            <a:br>
              <a:rPr lang="en-US" sz="3000"/>
            </a:br>
            <a:r>
              <a:rPr lang="en-US" sz="1600" i="1"/>
              <a:t>Published: July 2015</a:t>
            </a:r>
            <a:endParaRPr lang="en-US" sz="3000" i="1"/>
          </a:p>
        </p:txBody>
      </p:sp>
      <p:sp>
        <p:nvSpPr>
          <p:cNvPr id="101380" name="Text Box 4"/>
          <p:cNvSpPr txBox="1">
            <a:spLocks noChangeArrowheads="1"/>
          </p:cNvSpPr>
          <p:nvPr/>
        </p:nvSpPr>
        <p:spPr bwMode="auto">
          <a:xfrm>
            <a:off x="705556" y="1031037"/>
            <a:ext cx="3499556" cy="748859"/>
          </a:xfrm>
          <a:prstGeom prst="rect">
            <a:avLst/>
          </a:prstGeom>
          <a:noFill/>
          <a:ln w="12700">
            <a:noFill/>
            <a:miter lim="800000"/>
            <a:headEnd type="none" w="sm" len="sm"/>
            <a:tailEnd type="none" w="sm" len="sm"/>
          </a:ln>
          <a:effectLst/>
        </p:spPr>
        <p:txBody>
          <a:bodyPr>
            <a:spAutoFit/>
          </a:bodyPr>
          <a:lstStyle/>
          <a:p>
            <a:pPr eaLnBrk="0" hangingPunct="0"/>
            <a:r>
              <a:rPr lang="en-US" sz="1422">
                <a:latin typeface="Arial" panose="020B0604020202020204" pitchFamily="34" charset="0"/>
                <a:cs typeface="Arial" panose="020B0604020202020204" pitchFamily="34" charset="0"/>
              </a:rPr>
              <a:t>Homeowner Improvements</a:t>
            </a:r>
          </a:p>
          <a:p>
            <a:pPr eaLnBrk="0" hangingPunct="0"/>
            <a:r>
              <a:rPr lang="en-US" sz="1422">
                <a:latin typeface="Arial" panose="020B0604020202020204" pitchFamily="34" charset="0"/>
                <a:cs typeface="Arial" panose="020B0604020202020204" pitchFamily="34" charset="0"/>
              </a:rPr>
              <a:t>Four-Quarter Moving Totals</a:t>
            </a:r>
          </a:p>
          <a:p>
            <a:pPr eaLnBrk="0" hangingPunct="0"/>
            <a:r>
              <a:rPr lang="en-US" sz="1422">
                <a:latin typeface="Arial" panose="020B0604020202020204" pitchFamily="34" charset="0"/>
                <a:cs typeface="Arial" panose="020B0604020202020204" pitchFamily="34" charset="0"/>
              </a:rPr>
              <a:t>Billions of $</a:t>
            </a:r>
          </a:p>
        </p:txBody>
      </p:sp>
      <p:sp>
        <p:nvSpPr>
          <p:cNvPr id="101381" name="Text Box 5"/>
          <p:cNvSpPr txBox="1">
            <a:spLocks noChangeArrowheads="1"/>
          </p:cNvSpPr>
          <p:nvPr/>
        </p:nvSpPr>
        <p:spPr bwMode="auto">
          <a:xfrm>
            <a:off x="7696200" y="1236627"/>
            <a:ext cx="3708401" cy="530017"/>
          </a:xfrm>
          <a:prstGeom prst="rect">
            <a:avLst/>
          </a:prstGeom>
          <a:noFill/>
          <a:ln w="12700">
            <a:noFill/>
            <a:miter lim="800000"/>
            <a:headEnd type="none" w="sm" len="sm"/>
            <a:tailEnd type="none" w="sm" len="sm"/>
          </a:ln>
          <a:effectLst/>
        </p:spPr>
        <p:txBody>
          <a:bodyPr>
            <a:spAutoFit/>
          </a:bodyPr>
          <a:lstStyle/>
          <a:p>
            <a:pPr algn="r" eaLnBrk="0" hangingPunct="0"/>
            <a:r>
              <a:rPr lang="en-US" sz="1422">
                <a:latin typeface="Arial" panose="020B0604020202020204" pitchFamily="34" charset="0"/>
                <a:cs typeface="Arial" panose="020B0604020202020204" pitchFamily="34" charset="0"/>
              </a:rPr>
              <a:t>Four-Quarter Moving</a:t>
            </a:r>
          </a:p>
          <a:p>
            <a:pPr algn="r" eaLnBrk="0" hangingPunct="0"/>
            <a:r>
              <a:rPr lang="en-US" sz="1422">
                <a:latin typeface="Arial" panose="020B0604020202020204" pitchFamily="34" charset="0"/>
                <a:cs typeface="Arial" panose="020B0604020202020204" pitchFamily="34" charset="0"/>
              </a:rPr>
              <a:t>Rate of Change </a:t>
            </a:r>
          </a:p>
        </p:txBody>
      </p:sp>
      <p:graphicFrame>
        <p:nvGraphicFramePr>
          <p:cNvPr id="11" name="Object 7"/>
          <p:cNvGraphicFramePr>
            <a:graphicFrameLocks noChangeAspect="1"/>
          </p:cNvGraphicFramePr>
          <p:nvPr>
            <p:extLst>
              <p:ext uri="{D42A27DB-BD31-4B8C-83A1-F6EECF244321}">
                <p14:modId xmlns:p14="http://schemas.microsoft.com/office/powerpoint/2010/main" val="3579226945"/>
              </p:ext>
            </p:extLst>
          </p:nvPr>
        </p:nvGraphicFramePr>
        <p:xfrm>
          <a:off x="509882" y="1664551"/>
          <a:ext cx="11100741" cy="4162412"/>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Box 3"/>
          <p:cNvSpPr txBox="1">
            <a:spLocks noChangeArrowheads="1"/>
          </p:cNvSpPr>
          <p:nvPr/>
        </p:nvSpPr>
        <p:spPr bwMode="auto">
          <a:xfrm>
            <a:off x="381000" y="6076397"/>
            <a:ext cx="9753599" cy="384080"/>
          </a:xfrm>
          <a:prstGeom prst="rect">
            <a:avLst/>
          </a:prstGeom>
          <a:noFill/>
          <a:ln w="12700">
            <a:noFill/>
            <a:miter lim="800000"/>
            <a:headEnd type="none" w="sm" len="sm"/>
            <a:tailEnd type="none" w="sm" len="sm"/>
          </a:ln>
          <a:effectLst/>
        </p:spPr>
        <p:txBody>
          <a:bodyPr wrap="square">
            <a:spAutoFit/>
          </a:bodyPr>
          <a:lstStyle/>
          <a:p>
            <a:pPr eaLnBrk="0" hangingPunct="0"/>
            <a:r>
              <a:rPr lang="en-US" sz="948">
                <a:latin typeface="Arial" panose="020B0604020202020204" pitchFamily="34" charset="0"/>
                <a:cs typeface="Arial" panose="020B0604020202020204" pitchFamily="34" charset="0"/>
              </a:rPr>
              <a:t>Notes: (e) – estimated; (p) – projected.  Historical data from the second quarter 2014 onward is estimated using the LIRA.</a:t>
            </a:r>
          </a:p>
          <a:p>
            <a:pPr eaLnBrk="0" hangingPunct="0"/>
            <a:r>
              <a:rPr lang="en-US" sz="948">
                <a:latin typeface="Arial" panose="020B0604020202020204" pitchFamily="34" charset="0"/>
                <a:cs typeface="Arial" panose="020B0604020202020204" pitchFamily="34" charset="0"/>
              </a:rPr>
              <a:t>Source: Joint Center for Housing Studies.</a:t>
            </a:r>
          </a:p>
        </p:txBody>
      </p:sp>
    </p:spTree>
    <p:extLst>
      <p:ext uri="{BB962C8B-B14F-4D97-AF65-F5344CB8AC3E}">
        <p14:creationId xmlns:p14="http://schemas.microsoft.com/office/powerpoint/2010/main" val="38819386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algn="ctr"/>
            <a:r>
              <a:rPr lang="en-US" sz="3000"/>
              <a:t>Leading Indicator of Remodeling Activity – Third Quarter 2015</a:t>
            </a:r>
            <a:br>
              <a:rPr lang="en-US" sz="3000"/>
            </a:br>
            <a:r>
              <a:rPr lang="en-US" sz="1600" i="1"/>
              <a:t>Published: October 2015</a:t>
            </a:r>
            <a:endParaRPr lang="en-US" sz="3000" i="1"/>
          </a:p>
        </p:txBody>
      </p:sp>
      <p:sp>
        <p:nvSpPr>
          <p:cNvPr id="101380" name="Text Box 4"/>
          <p:cNvSpPr txBox="1">
            <a:spLocks noChangeArrowheads="1"/>
          </p:cNvSpPr>
          <p:nvPr/>
        </p:nvSpPr>
        <p:spPr bwMode="auto">
          <a:xfrm>
            <a:off x="705556" y="953146"/>
            <a:ext cx="3499556" cy="748859"/>
          </a:xfrm>
          <a:prstGeom prst="rect">
            <a:avLst/>
          </a:prstGeom>
          <a:noFill/>
          <a:ln w="12700">
            <a:noFill/>
            <a:miter lim="800000"/>
            <a:headEnd type="none" w="sm" len="sm"/>
            <a:tailEnd type="none" w="sm" len="sm"/>
          </a:ln>
          <a:effectLst/>
        </p:spPr>
        <p:txBody>
          <a:bodyPr>
            <a:spAutoFit/>
          </a:bodyPr>
          <a:lstStyle/>
          <a:p>
            <a:pPr eaLnBrk="0" hangingPunct="0"/>
            <a:r>
              <a:rPr lang="en-US" sz="1422">
                <a:latin typeface="Arial" panose="020B0604020202020204" pitchFamily="34" charset="0"/>
                <a:cs typeface="Arial" panose="020B0604020202020204" pitchFamily="34" charset="0"/>
              </a:rPr>
              <a:t>Homeowner Improvements</a:t>
            </a:r>
          </a:p>
          <a:p>
            <a:pPr eaLnBrk="0" hangingPunct="0"/>
            <a:r>
              <a:rPr lang="en-US" sz="1422">
                <a:latin typeface="Arial" panose="020B0604020202020204" pitchFamily="34" charset="0"/>
                <a:cs typeface="Arial" panose="020B0604020202020204" pitchFamily="34" charset="0"/>
              </a:rPr>
              <a:t>Four-Quarter Moving Totals</a:t>
            </a:r>
          </a:p>
          <a:p>
            <a:pPr eaLnBrk="0" hangingPunct="0"/>
            <a:r>
              <a:rPr lang="en-US" sz="1422">
                <a:latin typeface="Arial" panose="020B0604020202020204" pitchFamily="34" charset="0"/>
                <a:cs typeface="Arial" panose="020B0604020202020204" pitchFamily="34" charset="0"/>
              </a:rPr>
              <a:t>Billions of $</a:t>
            </a:r>
          </a:p>
        </p:txBody>
      </p:sp>
      <p:sp>
        <p:nvSpPr>
          <p:cNvPr id="101381" name="Text Box 5"/>
          <p:cNvSpPr txBox="1">
            <a:spLocks noChangeArrowheads="1"/>
          </p:cNvSpPr>
          <p:nvPr/>
        </p:nvSpPr>
        <p:spPr bwMode="auto">
          <a:xfrm>
            <a:off x="7644991" y="1216309"/>
            <a:ext cx="3708401" cy="530017"/>
          </a:xfrm>
          <a:prstGeom prst="rect">
            <a:avLst/>
          </a:prstGeom>
          <a:noFill/>
          <a:ln w="12700">
            <a:noFill/>
            <a:miter lim="800000"/>
            <a:headEnd type="none" w="sm" len="sm"/>
            <a:tailEnd type="none" w="sm" len="sm"/>
          </a:ln>
          <a:effectLst/>
        </p:spPr>
        <p:txBody>
          <a:bodyPr>
            <a:spAutoFit/>
          </a:bodyPr>
          <a:lstStyle/>
          <a:p>
            <a:pPr algn="r" eaLnBrk="0" hangingPunct="0"/>
            <a:r>
              <a:rPr lang="en-US" sz="1422">
                <a:latin typeface="Arial" panose="020B0604020202020204" pitchFamily="34" charset="0"/>
                <a:cs typeface="Arial" panose="020B0604020202020204" pitchFamily="34" charset="0"/>
              </a:rPr>
              <a:t>Four-Quarter Moving</a:t>
            </a:r>
          </a:p>
          <a:p>
            <a:pPr algn="r" eaLnBrk="0" hangingPunct="0"/>
            <a:r>
              <a:rPr lang="en-US" sz="1422">
                <a:latin typeface="Arial" panose="020B0604020202020204" pitchFamily="34" charset="0"/>
                <a:cs typeface="Arial" panose="020B0604020202020204" pitchFamily="34" charset="0"/>
              </a:rPr>
              <a:t>Rate of Change </a:t>
            </a:r>
          </a:p>
        </p:txBody>
      </p:sp>
      <p:graphicFrame>
        <p:nvGraphicFramePr>
          <p:cNvPr id="11" name="Object 7"/>
          <p:cNvGraphicFramePr>
            <a:graphicFrameLocks noChangeAspect="1"/>
          </p:cNvGraphicFramePr>
          <p:nvPr>
            <p:extLst>
              <p:ext uri="{D42A27DB-BD31-4B8C-83A1-F6EECF244321}">
                <p14:modId xmlns:p14="http://schemas.microsoft.com/office/powerpoint/2010/main" val="84977386"/>
              </p:ext>
            </p:extLst>
          </p:nvPr>
        </p:nvGraphicFramePr>
        <p:xfrm>
          <a:off x="509882" y="1664551"/>
          <a:ext cx="11100741" cy="412665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Box 3"/>
          <p:cNvSpPr txBox="1">
            <a:spLocks noChangeArrowheads="1"/>
          </p:cNvSpPr>
          <p:nvPr/>
        </p:nvSpPr>
        <p:spPr bwMode="auto">
          <a:xfrm>
            <a:off x="381000" y="6081072"/>
            <a:ext cx="10566401" cy="384080"/>
          </a:xfrm>
          <a:prstGeom prst="rect">
            <a:avLst/>
          </a:prstGeom>
          <a:noFill/>
          <a:ln w="12700">
            <a:noFill/>
            <a:miter lim="800000"/>
            <a:headEnd type="none" w="sm" len="sm"/>
            <a:tailEnd type="none" w="sm" len="sm"/>
          </a:ln>
          <a:effectLst/>
        </p:spPr>
        <p:txBody>
          <a:bodyPr wrap="square">
            <a:spAutoFit/>
          </a:bodyPr>
          <a:lstStyle/>
          <a:p>
            <a:pPr eaLnBrk="0" hangingPunct="0"/>
            <a:r>
              <a:rPr lang="en-US" sz="948">
                <a:latin typeface="Arial" panose="020B0604020202020204" pitchFamily="34" charset="0"/>
                <a:cs typeface="Arial" panose="020B0604020202020204" pitchFamily="34" charset="0"/>
              </a:rPr>
              <a:t>Notes: (e) – estimated; (p) – projected.  Historical data from the second quarter 2014 onward is estimated using the LIRA.</a:t>
            </a:r>
          </a:p>
          <a:p>
            <a:pPr eaLnBrk="0" hangingPunct="0"/>
            <a:r>
              <a:rPr lang="en-US" sz="948">
                <a:latin typeface="Arial" panose="020B0604020202020204" pitchFamily="34" charset="0"/>
                <a:cs typeface="Arial" panose="020B0604020202020204" pitchFamily="34" charset="0"/>
              </a:rPr>
              <a:t>Source: Joint Center for Housing Studies.</a:t>
            </a:r>
          </a:p>
        </p:txBody>
      </p:sp>
    </p:spTree>
    <p:extLst>
      <p:ext uri="{BB962C8B-B14F-4D97-AF65-F5344CB8AC3E}">
        <p14:creationId xmlns:p14="http://schemas.microsoft.com/office/powerpoint/2010/main" val="1070405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algn="ctr"/>
            <a:r>
              <a:rPr lang="en-US" sz="3000"/>
              <a:t>Leading Indicator of Remodeling Activity – Fourth Quarter 2015</a:t>
            </a:r>
            <a:br>
              <a:rPr lang="en-US" sz="3000"/>
            </a:br>
            <a:r>
              <a:rPr lang="en-US" sz="1600" i="1"/>
              <a:t>Published: January 2016</a:t>
            </a:r>
            <a:endParaRPr lang="en-US" sz="3000" i="1"/>
          </a:p>
        </p:txBody>
      </p:sp>
      <p:sp>
        <p:nvSpPr>
          <p:cNvPr id="101380" name="Text Box 4"/>
          <p:cNvSpPr txBox="1">
            <a:spLocks noChangeArrowheads="1"/>
          </p:cNvSpPr>
          <p:nvPr/>
        </p:nvSpPr>
        <p:spPr bwMode="auto">
          <a:xfrm>
            <a:off x="705556" y="1031037"/>
            <a:ext cx="3499556" cy="748859"/>
          </a:xfrm>
          <a:prstGeom prst="rect">
            <a:avLst/>
          </a:prstGeom>
          <a:noFill/>
          <a:ln w="12700">
            <a:noFill/>
            <a:miter lim="800000"/>
            <a:headEnd type="none" w="sm" len="sm"/>
            <a:tailEnd type="none" w="sm" len="sm"/>
          </a:ln>
          <a:effectLst/>
        </p:spPr>
        <p:txBody>
          <a:bodyPr>
            <a:spAutoFit/>
          </a:bodyPr>
          <a:lstStyle/>
          <a:p>
            <a:pPr eaLnBrk="0" hangingPunct="0"/>
            <a:r>
              <a:rPr lang="en-US" sz="1422">
                <a:latin typeface="Arial" panose="020B0604020202020204" pitchFamily="34" charset="0"/>
                <a:cs typeface="Arial" panose="020B0604020202020204" pitchFamily="34" charset="0"/>
              </a:rPr>
              <a:t>Homeowner Improvements</a:t>
            </a:r>
          </a:p>
          <a:p>
            <a:pPr eaLnBrk="0" hangingPunct="0"/>
            <a:r>
              <a:rPr lang="en-US" sz="1422">
                <a:latin typeface="Arial" panose="020B0604020202020204" pitchFamily="34" charset="0"/>
                <a:cs typeface="Arial" panose="020B0604020202020204" pitchFamily="34" charset="0"/>
              </a:rPr>
              <a:t>Four-Quarter Moving Totals</a:t>
            </a:r>
          </a:p>
          <a:p>
            <a:pPr eaLnBrk="0" hangingPunct="0"/>
            <a:r>
              <a:rPr lang="en-US" sz="1422">
                <a:latin typeface="Arial" panose="020B0604020202020204" pitchFamily="34" charset="0"/>
                <a:cs typeface="Arial" panose="020B0604020202020204" pitchFamily="34" charset="0"/>
              </a:rPr>
              <a:t>Billions of $</a:t>
            </a:r>
          </a:p>
        </p:txBody>
      </p:sp>
      <p:sp>
        <p:nvSpPr>
          <p:cNvPr id="101381" name="Text Box 5"/>
          <p:cNvSpPr txBox="1">
            <a:spLocks noChangeArrowheads="1"/>
          </p:cNvSpPr>
          <p:nvPr/>
        </p:nvSpPr>
        <p:spPr bwMode="auto">
          <a:xfrm>
            <a:off x="7635052" y="1307159"/>
            <a:ext cx="3708401" cy="530017"/>
          </a:xfrm>
          <a:prstGeom prst="rect">
            <a:avLst/>
          </a:prstGeom>
          <a:noFill/>
          <a:ln w="12700">
            <a:noFill/>
            <a:miter lim="800000"/>
            <a:headEnd type="none" w="sm" len="sm"/>
            <a:tailEnd type="none" w="sm" len="sm"/>
          </a:ln>
          <a:effectLst/>
        </p:spPr>
        <p:txBody>
          <a:bodyPr>
            <a:spAutoFit/>
          </a:bodyPr>
          <a:lstStyle/>
          <a:p>
            <a:pPr algn="r" eaLnBrk="0" hangingPunct="0"/>
            <a:r>
              <a:rPr lang="en-US" sz="1422">
                <a:latin typeface="Arial" panose="020B0604020202020204" pitchFamily="34" charset="0"/>
                <a:cs typeface="Arial" panose="020B0604020202020204" pitchFamily="34" charset="0"/>
              </a:rPr>
              <a:t>Four-Quarter Moving</a:t>
            </a:r>
          </a:p>
          <a:p>
            <a:pPr algn="r" eaLnBrk="0" hangingPunct="0"/>
            <a:r>
              <a:rPr lang="en-US" sz="1422">
                <a:latin typeface="Arial" panose="020B0604020202020204" pitchFamily="34" charset="0"/>
                <a:cs typeface="Arial" panose="020B0604020202020204" pitchFamily="34" charset="0"/>
              </a:rPr>
              <a:t>Rate of Change </a:t>
            </a:r>
          </a:p>
        </p:txBody>
      </p:sp>
      <p:graphicFrame>
        <p:nvGraphicFramePr>
          <p:cNvPr id="11" name="Object 7"/>
          <p:cNvGraphicFramePr>
            <a:graphicFrameLocks noChangeAspect="1"/>
          </p:cNvGraphicFramePr>
          <p:nvPr>
            <p:extLst>
              <p:ext uri="{D42A27DB-BD31-4B8C-83A1-F6EECF244321}">
                <p14:modId xmlns:p14="http://schemas.microsoft.com/office/powerpoint/2010/main" val="2018523285"/>
              </p:ext>
            </p:extLst>
          </p:nvPr>
        </p:nvGraphicFramePr>
        <p:xfrm>
          <a:off x="509882" y="1664551"/>
          <a:ext cx="11100741" cy="4050449"/>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Box 3"/>
          <p:cNvSpPr txBox="1">
            <a:spLocks noChangeArrowheads="1"/>
          </p:cNvSpPr>
          <p:nvPr/>
        </p:nvSpPr>
        <p:spPr bwMode="auto">
          <a:xfrm>
            <a:off x="381000" y="5858998"/>
            <a:ext cx="10566401" cy="529953"/>
          </a:xfrm>
          <a:prstGeom prst="rect">
            <a:avLst/>
          </a:prstGeom>
          <a:noFill/>
          <a:ln w="12700">
            <a:noFill/>
            <a:miter lim="800000"/>
            <a:headEnd type="none" w="sm" len="sm"/>
            <a:tailEnd type="none" w="sm" len="sm"/>
          </a:ln>
          <a:effectLst/>
        </p:spPr>
        <p:txBody>
          <a:bodyPr wrap="square">
            <a:spAutoFit/>
          </a:bodyPr>
          <a:lstStyle/>
          <a:p>
            <a:pPr eaLnBrk="0" hangingPunct="0"/>
            <a:r>
              <a:rPr lang="en-US" sz="948">
                <a:latin typeface="Arial" panose="020B0604020202020204" pitchFamily="34" charset="0"/>
                <a:cs typeface="Arial" panose="020B0604020202020204" pitchFamily="34" charset="0"/>
              </a:rPr>
              <a:t>Notes: (e) – estimated; (p) – projected.  Historical data through the third quarter 2015 reflect significant revisions released by the US Census Bureau on 1-4-16. For more information, see: </a:t>
            </a:r>
            <a:r>
              <a:rPr lang="en-US" sz="948">
                <a:latin typeface="Arial" panose="020B0604020202020204" pitchFamily="34" charset="0"/>
                <a:cs typeface="Arial" panose="020B0604020202020204" pitchFamily="34" charset="0"/>
                <a:hlinkClick r:id="rId4"/>
              </a:rPr>
              <a:t>http://www.census.gov/construction/c30/news.html</a:t>
            </a:r>
            <a:r>
              <a:rPr lang="en-US" sz="948">
                <a:latin typeface="Arial" panose="020B0604020202020204" pitchFamily="34" charset="0"/>
                <a:cs typeface="Arial" panose="020B0604020202020204" pitchFamily="34" charset="0"/>
              </a:rPr>
              <a:t>. The fourth quarter 2015 is calculated using preliminary Census Bureau data and LIRA projections.</a:t>
            </a:r>
          </a:p>
          <a:p>
            <a:pPr eaLnBrk="0" hangingPunct="0"/>
            <a:r>
              <a:rPr lang="en-US" sz="948">
                <a:latin typeface="Arial" panose="020B0604020202020204" pitchFamily="34" charset="0"/>
                <a:cs typeface="Arial" panose="020B0604020202020204" pitchFamily="34" charset="0"/>
              </a:rPr>
              <a:t>Source: Joint Center for Housing Studies.</a:t>
            </a:r>
          </a:p>
        </p:txBody>
      </p:sp>
    </p:spTree>
    <p:extLst>
      <p:ext uri="{BB962C8B-B14F-4D97-AF65-F5344CB8AC3E}">
        <p14:creationId xmlns:p14="http://schemas.microsoft.com/office/powerpoint/2010/main" val="3263087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algn="ctr"/>
            <a:r>
              <a:rPr lang="en-US" sz="3000"/>
              <a:t>Leading Indicator of Remodeling Activity – Second Quarter 2007</a:t>
            </a:r>
            <a:br>
              <a:rPr lang="en-US"/>
            </a:br>
            <a:r>
              <a:rPr lang="en-US" sz="1600" i="1"/>
              <a:t>Published: July 2007</a:t>
            </a:r>
            <a:endParaRPr lang="en-US" i="1"/>
          </a:p>
        </p:txBody>
      </p:sp>
      <p:sp>
        <p:nvSpPr>
          <p:cNvPr id="18438" name="Text Box 6"/>
          <p:cNvSpPr txBox="1">
            <a:spLocks noChangeArrowheads="1"/>
          </p:cNvSpPr>
          <p:nvPr/>
        </p:nvSpPr>
        <p:spPr bwMode="auto">
          <a:xfrm>
            <a:off x="762000" y="1137061"/>
            <a:ext cx="3499556" cy="748859"/>
          </a:xfrm>
          <a:prstGeom prst="rect">
            <a:avLst/>
          </a:prstGeom>
          <a:noFill/>
          <a:ln w="12700">
            <a:noFill/>
            <a:miter lim="800000"/>
            <a:headEnd type="none" w="sm" len="sm"/>
            <a:tailEnd type="none" w="sm" len="sm"/>
          </a:ln>
          <a:effectLst/>
        </p:spPr>
        <p:txBody>
          <a:bodyPr>
            <a:spAutoFit/>
          </a:bodyPr>
          <a:lstStyle/>
          <a:p>
            <a:pPr eaLnBrk="0" hangingPunct="0"/>
            <a:r>
              <a:rPr lang="en-US" sz="1422">
                <a:latin typeface="Arial" pitchFamily="34" charset="0"/>
                <a:cs typeface="Arial" pitchFamily="34" charset="0"/>
              </a:rPr>
              <a:t>Homeowner Remodeling Activity</a:t>
            </a:r>
          </a:p>
          <a:p>
            <a:pPr eaLnBrk="0" hangingPunct="0"/>
            <a:r>
              <a:rPr lang="en-US" sz="1422">
                <a:latin typeface="Arial" pitchFamily="34" charset="0"/>
                <a:cs typeface="Arial" pitchFamily="34" charset="0"/>
              </a:rPr>
              <a:t>Four-Quarter Moving Totals</a:t>
            </a:r>
          </a:p>
          <a:p>
            <a:pPr eaLnBrk="0" hangingPunct="0"/>
            <a:r>
              <a:rPr lang="en-US" sz="1422">
                <a:latin typeface="Arial" pitchFamily="34" charset="0"/>
                <a:cs typeface="Arial" pitchFamily="34" charset="0"/>
              </a:rPr>
              <a:t>Billions of $</a:t>
            </a:r>
          </a:p>
        </p:txBody>
      </p:sp>
      <p:sp>
        <p:nvSpPr>
          <p:cNvPr id="18440" name="Text Box 8"/>
          <p:cNvSpPr txBox="1">
            <a:spLocks noChangeArrowheads="1"/>
          </p:cNvSpPr>
          <p:nvPr/>
        </p:nvSpPr>
        <p:spPr bwMode="auto">
          <a:xfrm>
            <a:off x="7848600" y="1243279"/>
            <a:ext cx="3708401" cy="530017"/>
          </a:xfrm>
          <a:prstGeom prst="rect">
            <a:avLst/>
          </a:prstGeom>
          <a:noFill/>
          <a:ln w="12700">
            <a:noFill/>
            <a:miter lim="800000"/>
            <a:headEnd type="none" w="sm" len="sm"/>
            <a:tailEnd type="none" w="sm" len="sm"/>
          </a:ln>
          <a:effectLst/>
        </p:spPr>
        <p:txBody>
          <a:bodyPr>
            <a:spAutoFit/>
          </a:bodyPr>
          <a:lstStyle/>
          <a:p>
            <a:pPr algn="r" eaLnBrk="0" hangingPunct="0"/>
            <a:r>
              <a:rPr lang="en-US" sz="1422">
                <a:latin typeface="Arial" pitchFamily="34" charset="0"/>
                <a:cs typeface="Arial" pitchFamily="34" charset="0"/>
              </a:rPr>
              <a:t>Four-Quarter Moving</a:t>
            </a:r>
          </a:p>
          <a:p>
            <a:pPr algn="r" eaLnBrk="0" hangingPunct="0"/>
            <a:r>
              <a:rPr lang="en-US" sz="1422">
                <a:latin typeface="Arial" pitchFamily="34" charset="0"/>
                <a:cs typeface="Arial" pitchFamily="34" charset="0"/>
              </a:rPr>
              <a:t>Rate of Change </a:t>
            </a:r>
          </a:p>
        </p:txBody>
      </p:sp>
      <p:graphicFrame>
        <p:nvGraphicFramePr>
          <p:cNvPr id="9" name="Object 3"/>
          <p:cNvGraphicFramePr>
            <a:graphicFrameLocks noChangeAspect="1"/>
          </p:cNvGraphicFramePr>
          <p:nvPr>
            <p:extLst>
              <p:ext uri="{D42A27DB-BD31-4B8C-83A1-F6EECF244321}">
                <p14:modId xmlns:p14="http://schemas.microsoft.com/office/powerpoint/2010/main" val="1566309482"/>
              </p:ext>
            </p:extLst>
          </p:nvPr>
        </p:nvGraphicFramePr>
        <p:xfrm>
          <a:off x="421452" y="1773296"/>
          <a:ext cx="11454459" cy="4365037"/>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1098305" y="6170601"/>
            <a:ext cx="9211733" cy="238207"/>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Source: Joint Center for Housing Studies.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pPr>
              <a:lnSpc>
                <a:spcPct val="100000"/>
              </a:lnSpc>
            </a:pPr>
            <a:r>
              <a:rPr lang="en-US" sz="2700">
                <a:solidFill>
                  <a:schemeClr val="accent2">
                    <a:lumMod val="60000"/>
                    <a:lumOff val="40000"/>
                  </a:schemeClr>
                </a:solidFill>
              </a:rPr>
              <a:t>APRIL 2016</a:t>
            </a:r>
            <a:br>
              <a:rPr lang="en-US">
                <a:solidFill>
                  <a:schemeClr val="bg1"/>
                </a:solidFill>
              </a:rPr>
            </a:br>
            <a:r>
              <a:rPr lang="en-US" sz="4000">
                <a:solidFill>
                  <a:schemeClr val="bg1"/>
                </a:solidFill>
              </a:rPr>
              <a:t>LIRA RE-BENCHMARKED TO AHS-BASED SPENDING ESTIMATES</a:t>
            </a:r>
            <a:br>
              <a:rPr lang="en-US">
                <a:solidFill>
                  <a:schemeClr val="bg1"/>
                </a:solidFill>
              </a:rPr>
            </a:br>
            <a:r>
              <a:rPr lang="en-US" sz="2200" b="0" cap="none">
                <a:solidFill>
                  <a:schemeClr val="bg1"/>
                </a:solidFill>
                <a:hlinkClick r:id="rId2"/>
              </a:rPr>
              <a:t>http://www.jchs.harvard.edu/sites/default/files/n16-4_will_0.pdf</a:t>
            </a:r>
            <a:r>
              <a:rPr lang="en-US" sz="2200" b="0" cap="none">
                <a:solidFill>
                  <a:schemeClr val="bg1"/>
                </a:solidFill>
              </a:rPr>
              <a:t> </a:t>
            </a:r>
            <a:endParaRPr lang="en-US" sz="3200" b="0" cap="none">
              <a:solidFill>
                <a:schemeClr val="bg1"/>
              </a:solidFill>
            </a:endParaRPr>
          </a:p>
        </p:txBody>
      </p:sp>
    </p:spTree>
    <p:extLst>
      <p:ext uri="{BB962C8B-B14F-4D97-AF65-F5344CB8AC3E}">
        <p14:creationId xmlns:p14="http://schemas.microsoft.com/office/powerpoint/2010/main" val="4858860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000"/>
              <a:t>Leading Indicator of Remodeling Activity – First Quarter 2016</a:t>
            </a:r>
            <a:br>
              <a:rPr lang="en-US" sz="3000"/>
            </a:br>
            <a:r>
              <a:rPr lang="en-US" sz="2800" i="1"/>
              <a:t>REBENCHMARKED TO AHS-BASED SERIES</a:t>
            </a:r>
            <a:br>
              <a:rPr lang="en-US" sz="2800" i="1"/>
            </a:br>
            <a:r>
              <a:rPr lang="en-US" sz="1600" i="1"/>
              <a:t>Published: April 2016</a:t>
            </a:r>
            <a:endParaRPr lang="en-US" sz="3000" i="1"/>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893036364"/>
              </p:ext>
            </p:extLst>
          </p:nvPr>
        </p:nvGraphicFramePr>
        <p:xfrm>
          <a:off x="268288" y="2133599"/>
          <a:ext cx="11566525" cy="3810001"/>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152400" y="1346097"/>
            <a:ext cx="4515556" cy="748859"/>
          </a:xfrm>
          <a:prstGeom prst="rect">
            <a:avLst/>
          </a:prstGeom>
          <a:noFill/>
        </p:spPr>
        <p:txBody>
          <a:bodyPr wrap="square" rtlCol="0">
            <a:spAutoFit/>
          </a:bodyPr>
          <a:lstStyle/>
          <a:p>
            <a:r>
              <a:rPr lang="en-US" sz="1422">
                <a:latin typeface="Arial" panose="020B0604020202020204" pitchFamily="34" charset="0"/>
                <a:cs typeface="Arial" panose="020B0604020202020204" pitchFamily="34" charset="0"/>
              </a:rPr>
              <a:t>Homeowner Improvements &amp; Repairs</a:t>
            </a:r>
          </a:p>
          <a:p>
            <a:r>
              <a:rPr lang="en-US" sz="1422">
                <a:latin typeface="Arial" panose="020B0604020202020204" pitchFamily="34" charset="0"/>
                <a:cs typeface="Arial" panose="020B0604020202020204" pitchFamily="34" charset="0"/>
              </a:rPr>
              <a:t>Four-Quarter Moving Totals</a:t>
            </a:r>
          </a:p>
          <a:p>
            <a:r>
              <a:rPr lang="en-US" sz="1422">
                <a:latin typeface="Arial" panose="020B0604020202020204" pitchFamily="34" charset="0"/>
                <a:cs typeface="Arial" panose="020B0604020202020204" pitchFamily="34" charset="0"/>
              </a:rPr>
              <a:t>Billions</a:t>
            </a:r>
          </a:p>
        </p:txBody>
      </p:sp>
      <p:sp>
        <p:nvSpPr>
          <p:cNvPr id="7" name="TextBox 6"/>
          <p:cNvSpPr txBox="1"/>
          <p:nvPr/>
        </p:nvSpPr>
        <p:spPr>
          <a:xfrm>
            <a:off x="8915400" y="1620551"/>
            <a:ext cx="2799644" cy="530017"/>
          </a:xfrm>
          <a:prstGeom prst="rect">
            <a:avLst/>
          </a:prstGeom>
          <a:noFill/>
        </p:spPr>
        <p:txBody>
          <a:bodyPr wrap="square" rtlCol="0">
            <a:spAutoFit/>
          </a:bodyPr>
          <a:lstStyle/>
          <a:p>
            <a:pPr algn="r"/>
            <a:r>
              <a:rPr lang="en-US" sz="1422">
                <a:latin typeface="Arial" panose="020B0604020202020204" pitchFamily="34" charset="0"/>
                <a:cs typeface="Arial" panose="020B0604020202020204" pitchFamily="34" charset="0"/>
              </a:rPr>
              <a:t>Four-Quarter Moving </a:t>
            </a:r>
          </a:p>
          <a:p>
            <a:pPr algn="r"/>
            <a:r>
              <a:rPr lang="en-US" sz="1422">
                <a:latin typeface="Arial" panose="020B0604020202020204" pitchFamily="34" charset="0"/>
                <a:cs typeface="Arial" panose="020B0604020202020204" pitchFamily="34" charset="0"/>
              </a:rPr>
              <a:t>Rate of Change</a:t>
            </a:r>
          </a:p>
        </p:txBody>
      </p:sp>
      <p:sp>
        <p:nvSpPr>
          <p:cNvPr id="3" name="TextBox 2"/>
          <p:cNvSpPr txBox="1"/>
          <p:nvPr/>
        </p:nvSpPr>
        <p:spPr>
          <a:xfrm>
            <a:off x="277794" y="6108795"/>
            <a:ext cx="10411718" cy="384080"/>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Notes: The former LIRA modeled homeowner improvement activity only, while the re-benchmarked LIRA models home improvement and repair activity. Historical estimates since 2013 are produced using the LIRA model until American Housing Survey data become available.</a:t>
            </a:r>
          </a:p>
        </p:txBody>
      </p:sp>
    </p:spTree>
    <p:extLst>
      <p:ext uri="{BB962C8B-B14F-4D97-AF65-F5344CB8AC3E}">
        <p14:creationId xmlns:p14="http://schemas.microsoft.com/office/powerpoint/2010/main" val="3593893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000"/>
              <a:t>Leading Indicator of Remodeling Activity – Second Quarter 2016</a:t>
            </a:r>
            <a:br>
              <a:rPr lang="en-US" sz="3000"/>
            </a:br>
            <a:r>
              <a:rPr lang="en-US" sz="1600" i="1"/>
              <a:t>Published: July 2016</a:t>
            </a:r>
            <a:endParaRPr lang="en-US" sz="3000" i="1"/>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044157577"/>
              </p:ext>
            </p:extLst>
          </p:nvPr>
        </p:nvGraphicFramePr>
        <p:xfrm>
          <a:off x="268288" y="2057399"/>
          <a:ext cx="11566525" cy="3886201"/>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284420" y="1308540"/>
            <a:ext cx="4515556" cy="748859"/>
          </a:xfrm>
          <a:prstGeom prst="rect">
            <a:avLst/>
          </a:prstGeom>
          <a:noFill/>
        </p:spPr>
        <p:txBody>
          <a:bodyPr wrap="square" rtlCol="0">
            <a:spAutoFit/>
          </a:bodyPr>
          <a:lstStyle/>
          <a:p>
            <a:r>
              <a:rPr lang="en-US" sz="1422">
                <a:latin typeface="Arial" panose="020B0604020202020204" pitchFamily="34" charset="0"/>
                <a:cs typeface="Arial" panose="020B0604020202020204" pitchFamily="34" charset="0"/>
              </a:rPr>
              <a:t>Homeowner Improvements &amp; Repairs</a:t>
            </a:r>
          </a:p>
          <a:p>
            <a:r>
              <a:rPr lang="en-US" sz="1422">
                <a:latin typeface="Arial" panose="020B0604020202020204" pitchFamily="34" charset="0"/>
                <a:cs typeface="Arial" panose="020B0604020202020204" pitchFamily="34" charset="0"/>
              </a:rPr>
              <a:t>Four-Quarter Moving Totals</a:t>
            </a:r>
          </a:p>
          <a:p>
            <a:r>
              <a:rPr lang="en-US" sz="1422">
                <a:latin typeface="Arial" panose="020B0604020202020204" pitchFamily="34" charset="0"/>
                <a:cs typeface="Arial" panose="020B0604020202020204" pitchFamily="34" charset="0"/>
              </a:rPr>
              <a:t>Billions</a:t>
            </a:r>
          </a:p>
        </p:txBody>
      </p:sp>
      <p:sp>
        <p:nvSpPr>
          <p:cNvPr id="7" name="TextBox 6"/>
          <p:cNvSpPr txBox="1"/>
          <p:nvPr/>
        </p:nvSpPr>
        <p:spPr>
          <a:xfrm>
            <a:off x="9015212" y="1527382"/>
            <a:ext cx="2799644" cy="530017"/>
          </a:xfrm>
          <a:prstGeom prst="rect">
            <a:avLst/>
          </a:prstGeom>
          <a:noFill/>
        </p:spPr>
        <p:txBody>
          <a:bodyPr wrap="square" rtlCol="0">
            <a:spAutoFit/>
          </a:bodyPr>
          <a:lstStyle/>
          <a:p>
            <a:pPr algn="r"/>
            <a:r>
              <a:rPr lang="en-US" sz="1422">
                <a:latin typeface="Arial" panose="020B0604020202020204" pitchFamily="34" charset="0"/>
                <a:cs typeface="Arial" panose="020B0604020202020204" pitchFamily="34" charset="0"/>
              </a:rPr>
              <a:t>Four-Quarter Moving </a:t>
            </a:r>
          </a:p>
          <a:p>
            <a:pPr algn="r"/>
            <a:r>
              <a:rPr lang="en-US" sz="1422">
                <a:latin typeface="Arial" panose="020B0604020202020204" pitchFamily="34" charset="0"/>
                <a:cs typeface="Arial" panose="020B0604020202020204" pitchFamily="34" charset="0"/>
              </a:rPr>
              <a:t>Rate of Change</a:t>
            </a:r>
          </a:p>
        </p:txBody>
      </p:sp>
      <p:sp>
        <p:nvSpPr>
          <p:cNvPr id="3" name="TextBox 2"/>
          <p:cNvSpPr txBox="1"/>
          <p:nvPr/>
        </p:nvSpPr>
        <p:spPr>
          <a:xfrm>
            <a:off x="307611" y="6089537"/>
            <a:ext cx="10411718" cy="384080"/>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Notes: The former LIRA modeled homeowner improvement activity only, while the re-benchmarked LIRA models home improvement and repair activity. Historical estimates since 2013 are produced using the LIRA model until American Housing Survey data become available.</a:t>
            </a:r>
          </a:p>
        </p:txBody>
      </p:sp>
    </p:spTree>
    <p:extLst>
      <p:ext uri="{BB962C8B-B14F-4D97-AF65-F5344CB8AC3E}">
        <p14:creationId xmlns:p14="http://schemas.microsoft.com/office/powerpoint/2010/main" val="1854707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000"/>
              <a:t>Leading Indicator of Remodeling Activity – Third Quarter 2016 </a:t>
            </a:r>
            <a:r>
              <a:rPr lang="en-US" sz="1600" i="1"/>
              <a:t>Published: October 2016</a:t>
            </a:r>
            <a:endParaRPr lang="en-US" sz="3000" i="1"/>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705315181"/>
              </p:ext>
            </p:extLst>
          </p:nvPr>
        </p:nvGraphicFramePr>
        <p:xfrm>
          <a:off x="268288" y="2133599"/>
          <a:ext cx="11566525" cy="3581401"/>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247977" y="1366230"/>
            <a:ext cx="4515556" cy="748859"/>
          </a:xfrm>
          <a:prstGeom prst="rect">
            <a:avLst/>
          </a:prstGeom>
          <a:noFill/>
        </p:spPr>
        <p:txBody>
          <a:bodyPr wrap="square" rtlCol="0">
            <a:spAutoFit/>
          </a:bodyPr>
          <a:lstStyle/>
          <a:p>
            <a:r>
              <a:rPr lang="en-US" sz="1422">
                <a:latin typeface="Arial" panose="020B0604020202020204" pitchFamily="34" charset="0"/>
                <a:cs typeface="Arial" panose="020B0604020202020204" pitchFamily="34" charset="0"/>
              </a:rPr>
              <a:t>Homeowner Improvements &amp; Repairs</a:t>
            </a:r>
          </a:p>
          <a:p>
            <a:r>
              <a:rPr lang="en-US" sz="1422">
                <a:latin typeface="Arial" panose="020B0604020202020204" pitchFamily="34" charset="0"/>
                <a:cs typeface="Arial" panose="020B0604020202020204" pitchFamily="34" charset="0"/>
              </a:rPr>
              <a:t>Four-Quarter Moving Totals</a:t>
            </a:r>
          </a:p>
          <a:p>
            <a:r>
              <a:rPr lang="en-US" sz="1422">
                <a:latin typeface="Arial" panose="020B0604020202020204" pitchFamily="34" charset="0"/>
                <a:cs typeface="Arial" panose="020B0604020202020204" pitchFamily="34" charset="0"/>
              </a:rPr>
              <a:t>Billions</a:t>
            </a:r>
          </a:p>
        </p:txBody>
      </p:sp>
      <p:sp>
        <p:nvSpPr>
          <p:cNvPr id="7" name="TextBox 6"/>
          <p:cNvSpPr txBox="1"/>
          <p:nvPr/>
        </p:nvSpPr>
        <p:spPr>
          <a:xfrm>
            <a:off x="9035090" y="1585072"/>
            <a:ext cx="2799644" cy="530017"/>
          </a:xfrm>
          <a:prstGeom prst="rect">
            <a:avLst/>
          </a:prstGeom>
          <a:noFill/>
        </p:spPr>
        <p:txBody>
          <a:bodyPr wrap="square" rtlCol="0">
            <a:spAutoFit/>
          </a:bodyPr>
          <a:lstStyle/>
          <a:p>
            <a:pPr algn="r"/>
            <a:r>
              <a:rPr lang="en-US" sz="1422">
                <a:latin typeface="Arial" panose="020B0604020202020204" pitchFamily="34" charset="0"/>
                <a:cs typeface="Arial" panose="020B0604020202020204" pitchFamily="34" charset="0"/>
              </a:rPr>
              <a:t>Four-Quarter Moving </a:t>
            </a:r>
          </a:p>
          <a:p>
            <a:pPr algn="r"/>
            <a:r>
              <a:rPr lang="en-US" sz="1422">
                <a:latin typeface="Arial" panose="020B0604020202020204" pitchFamily="34" charset="0"/>
                <a:cs typeface="Arial" panose="020B0604020202020204" pitchFamily="34" charset="0"/>
              </a:rPr>
              <a:t>Rate of Change</a:t>
            </a:r>
          </a:p>
        </p:txBody>
      </p:sp>
      <p:sp>
        <p:nvSpPr>
          <p:cNvPr id="3" name="TextBox 2"/>
          <p:cNvSpPr txBox="1"/>
          <p:nvPr/>
        </p:nvSpPr>
        <p:spPr>
          <a:xfrm>
            <a:off x="381000" y="6105482"/>
            <a:ext cx="10411718" cy="384080"/>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Notes: The former LIRA modeled homeowner improvement activity only, while the re-benchmarked LIRA models home improvement and repair activity. Historical estimates since 2013 are produced using the LIRA model until American Housing Survey data become available.</a:t>
            </a:r>
          </a:p>
        </p:txBody>
      </p:sp>
    </p:spTree>
    <p:extLst>
      <p:ext uri="{BB962C8B-B14F-4D97-AF65-F5344CB8AC3E}">
        <p14:creationId xmlns:p14="http://schemas.microsoft.com/office/powerpoint/2010/main" val="16213407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000"/>
              <a:t>Leading Indicator of Remodeling Activity – Fourth Quarter 2016</a:t>
            </a:r>
            <a:br>
              <a:rPr lang="en-US" sz="3000"/>
            </a:br>
            <a:r>
              <a:rPr lang="en-US" sz="1600" i="1"/>
              <a:t>Published: January 2017</a:t>
            </a:r>
            <a:endParaRPr lang="en-US" sz="3000" i="1"/>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093529143"/>
              </p:ext>
            </p:extLst>
          </p:nvPr>
        </p:nvGraphicFramePr>
        <p:xfrm>
          <a:off x="268288" y="2057399"/>
          <a:ext cx="11566525" cy="3886201"/>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254603" y="1281959"/>
            <a:ext cx="4515556" cy="748859"/>
          </a:xfrm>
          <a:prstGeom prst="rect">
            <a:avLst/>
          </a:prstGeom>
          <a:noFill/>
        </p:spPr>
        <p:txBody>
          <a:bodyPr wrap="square" rtlCol="0">
            <a:spAutoFit/>
          </a:bodyPr>
          <a:lstStyle/>
          <a:p>
            <a:r>
              <a:rPr lang="en-US" sz="1422">
                <a:latin typeface="Arial" panose="020B0604020202020204" pitchFamily="34" charset="0"/>
                <a:cs typeface="Arial" panose="020B0604020202020204" pitchFamily="34" charset="0"/>
              </a:rPr>
              <a:t>Homeowner Improvements &amp; Repairs</a:t>
            </a:r>
          </a:p>
          <a:p>
            <a:r>
              <a:rPr lang="en-US" sz="1422">
                <a:latin typeface="Arial" panose="020B0604020202020204" pitchFamily="34" charset="0"/>
                <a:cs typeface="Arial" panose="020B0604020202020204" pitchFamily="34" charset="0"/>
              </a:rPr>
              <a:t>Four-Quarter Moving Totals</a:t>
            </a:r>
          </a:p>
          <a:p>
            <a:r>
              <a:rPr lang="en-US" sz="1422">
                <a:latin typeface="Arial" panose="020B0604020202020204" pitchFamily="34" charset="0"/>
                <a:cs typeface="Arial" panose="020B0604020202020204" pitchFamily="34" charset="0"/>
              </a:rPr>
              <a:t>Billions</a:t>
            </a:r>
          </a:p>
        </p:txBody>
      </p:sp>
      <p:sp>
        <p:nvSpPr>
          <p:cNvPr id="7" name="TextBox 6"/>
          <p:cNvSpPr txBox="1"/>
          <p:nvPr/>
        </p:nvSpPr>
        <p:spPr>
          <a:xfrm>
            <a:off x="9035090" y="1500801"/>
            <a:ext cx="2799644" cy="530017"/>
          </a:xfrm>
          <a:prstGeom prst="rect">
            <a:avLst/>
          </a:prstGeom>
          <a:noFill/>
        </p:spPr>
        <p:txBody>
          <a:bodyPr wrap="square" rtlCol="0">
            <a:spAutoFit/>
          </a:bodyPr>
          <a:lstStyle/>
          <a:p>
            <a:pPr algn="r"/>
            <a:r>
              <a:rPr lang="en-US" sz="1422">
                <a:latin typeface="Arial" panose="020B0604020202020204" pitchFamily="34" charset="0"/>
                <a:cs typeface="Arial" panose="020B0604020202020204" pitchFamily="34" charset="0"/>
              </a:rPr>
              <a:t>Four-Quarter Moving </a:t>
            </a:r>
          </a:p>
          <a:p>
            <a:pPr algn="r"/>
            <a:r>
              <a:rPr lang="en-US" sz="1422">
                <a:latin typeface="Arial" panose="020B0604020202020204" pitchFamily="34" charset="0"/>
                <a:cs typeface="Arial" panose="020B0604020202020204" pitchFamily="34" charset="0"/>
              </a:rPr>
              <a:t>Rate of Change</a:t>
            </a:r>
          </a:p>
        </p:txBody>
      </p:sp>
      <p:sp>
        <p:nvSpPr>
          <p:cNvPr id="3" name="TextBox 2"/>
          <p:cNvSpPr txBox="1"/>
          <p:nvPr/>
        </p:nvSpPr>
        <p:spPr>
          <a:xfrm>
            <a:off x="267855" y="5970181"/>
            <a:ext cx="10411718" cy="529953"/>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Notes: The former LIRA modeled homeowner improvement activity only, while the re-benchmarked LIRA models home improvement and repair activity. Historical estimates since 2015 are produced using the LIRA model until American Housing Survey data become available.</a:t>
            </a:r>
          </a:p>
          <a:p>
            <a:r>
              <a:rPr lang="en-US" sz="948">
                <a:latin typeface="Arial" panose="020B0604020202020204" pitchFamily="34" charset="0"/>
                <a:cs typeface="Arial" panose="020B0604020202020204" pitchFamily="34" charset="0"/>
              </a:rPr>
              <a:t>Source: Joint Center for Housing Studies.</a:t>
            </a:r>
          </a:p>
        </p:txBody>
      </p:sp>
    </p:spTree>
    <p:extLst>
      <p:ext uri="{BB962C8B-B14F-4D97-AF65-F5344CB8AC3E}">
        <p14:creationId xmlns:p14="http://schemas.microsoft.com/office/powerpoint/2010/main" val="40125691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000"/>
              <a:t>Leading Indicator of Remodeling Activity – First Quarter 2017</a:t>
            </a:r>
            <a:br>
              <a:rPr lang="en-US" sz="3000"/>
            </a:br>
            <a:r>
              <a:rPr lang="en-US" sz="1600" i="1"/>
              <a:t>Published: April 2017</a:t>
            </a:r>
            <a:endParaRPr lang="en-US" sz="3000" i="1"/>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47094880"/>
              </p:ext>
            </p:extLst>
          </p:nvPr>
        </p:nvGraphicFramePr>
        <p:xfrm>
          <a:off x="268288" y="2209799"/>
          <a:ext cx="11566525" cy="3657601"/>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257916" y="1414292"/>
            <a:ext cx="4515556" cy="748859"/>
          </a:xfrm>
          <a:prstGeom prst="rect">
            <a:avLst/>
          </a:prstGeom>
          <a:noFill/>
        </p:spPr>
        <p:txBody>
          <a:bodyPr wrap="square" rtlCol="0">
            <a:spAutoFit/>
          </a:bodyPr>
          <a:lstStyle/>
          <a:p>
            <a:r>
              <a:rPr lang="en-US" sz="1422">
                <a:latin typeface="Arial" panose="020B0604020202020204" pitchFamily="34" charset="0"/>
                <a:cs typeface="Arial" panose="020B0604020202020204" pitchFamily="34" charset="0"/>
              </a:rPr>
              <a:t>Homeowner Improvements &amp; Repairs</a:t>
            </a:r>
          </a:p>
          <a:p>
            <a:r>
              <a:rPr lang="en-US" sz="1422">
                <a:latin typeface="Arial" panose="020B0604020202020204" pitchFamily="34" charset="0"/>
                <a:cs typeface="Arial" panose="020B0604020202020204" pitchFamily="34" charset="0"/>
              </a:rPr>
              <a:t>Four-Quarter Moving Totals</a:t>
            </a:r>
          </a:p>
          <a:p>
            <a:r>
              <a:rPr lang="en-US" sz="1422">
                <a:latin typeface="Arial" panose="020B0604020202020204" pitchFamily="34" charset="0"/>
                <a:cs typeface="Arial" panose="020B0604020202020204" pitchFamily="34" charset="0"/>
              </a:rPr>
              <a:t>Billions</a:t>
            </a:r>
          </a:p>
        </p:txBody>
      </p:sp>
      <p:sp>
        <p:nvSpPr>
          <p:cNvPr id="7" name="TextBox 6"/>
          <p:cNvSpPr txBox="1"/>
          <p:nvPr/>
        </p:nvSpPr>
        <p:spPr>
          <a:xfrm>
            <a:off x="9035090" y="1679782"/>
            <a:ext cx="2799644" cy="530017"/>
          </a:xfrm>
          <a:prstGeom prst="rect">
            <a:avLst/>
          </a:prstGeom>
          <a:noFill/>
        </p:spPr>
        <p:txBody>
          <a:bodyPr wrap="square" rtlCol="0">
            <a:spAutoFit/>
          </a:bodyPr>
          <a:lstStyle/>
          <a:p>
            <a:pPr algn="r"/>
            <a:r>
              <a:rPr lang="en-US" sz="1422">
                <a:latin typeface="Arial" panose="020B0604020202020204" pitchFamily="34" charset="0"/>
                <a:cs typeface="Arial" panose="020B0604020202020204" pitchFamily="34" charset="0"/>
              </a:rPr>
              <a:t>Four-Quarter Moving </a:t>
            </a:r>
          </a:p>
          <a:p>
            <a:pPr algn="r"/>
            <a:r>
              <a:rPr lang="en-US" sz="1422">
                <a:latin typeface="Arial" panose="020B0604020202020204" pitchFamily="34" charset="0"/>
                <a:cs typeface="Arial" panose="020B0604020202020204" pitchFamily="34" charset="0"/>
              </a:rPr>
              <a:t>Rate of Change</a:t>
            </a:r>
          </a:p>
        </p:txBody>
      </p:sp>
      <p:sp>
        <p:nvSpPr>
          <p:cNvPr id="3" name="TextBox 2"/>
          <p:cNvSpPr txBox="1"/>
          <p:nvPr/>
        </p:nvSpPr>
        <p:spPr>
          <a:xfrm>
            <a:off x="281107" y="6108795"/>
            <a:ext cx="10411718" cy="384080"/>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Note: Historical estimates since 2015 are produced using the LIRA model until American Housing Survey data become available.</a:t>
            </a:r>
          </a:p>
          <a:p>
            <a:r>
              <a:rPr lang="en-US" sz="948">
                <a:latin typeface="Arial" panose="020B0604020202020204" pitchFamily="34" charset="0"/>
                <a:cs typeface="Arial" panose="020B0604020202020204" pitchFamily="34" charset="0"/>
              </a:rPr>
              <a:t>Source: Joint Center for Housing Studies.</a:t>
            </a:r>
          </a:p>
        </p:txBody>
      </p:sp>
    </p:spTree>
    <p:extLst>
      <p:ext uri="{BB962C8B-B14F-4D97-AF65-F5344CB8AC3E}">
        <p14:creationId xmlns:p14="http://schemas.microsoft.com/office/powerpoint/2010/main" val="27696557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000"/>
              <a:t>Leading Indicator of Remodeling Activity – Second Quarter 2017</a:t>
            </a:r>
            <a:br>
              <a:rPr lang="en-US" sz="3000"/>
            </a:br>
            <a:r>
              <a:rPr lang="en-US" sz="1600" i="1"/>
              <a:t>Published: July 2017</a:t>
            </a:r>
            <a:endParaRPr lang="en-US" sz="3000" i="1"/>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2762576"/>
              </p:ext>
            </p:extLst>
          </p:nvPr>
        </p:nvGraphicFramePr>
        <p:xfrm>
          <a:off x="268288" y="2362199"/>
          <a:ext cx="11566525" cy="3581401"/>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267855" y="1576631"/>
            <a:ext cx="4515556" cy="748859"/>
          </a:xfrm>
          <a:prstGeom prst="rect">
            <a:avLst/>
          </a:prstGeom>
          <a:noFill/>
        </p:spPr>
        <p:txBody>
          <a:bodyPr wrap="square" rtlCol="0">
            <a:spAutoFit/>
          </a:bodyPr>
          <a:lstStyle/>
          <a:p>
            <a:r>
              <a:rPr lang="en-US" sz="1422">
                <a:latin typeface="Arial" panose="020B0604020202020204" pitchFamily="34" charset="0"/>
                <a:cs typeface="Arial" panose="020B0604020202020204" pitchFamily="34" charset="0"/>
              </a:rPr>
              <a:t>Homeowner Improvements &amp; Repairs</a:t>
            </a:r>
          </a:p>
          <a:p>
            <a:r>
              <a:rPr lang="en-US" sz="1422">
                <a:latin typeface="Arial" panose="020B0604020202020204" pitchFamily="34" charset="0"/>
                <a:cs typeface="Arial" panose="020B0604020202020204" pitchFamily="34" charset="0"/>
              </a:rPr>
              <a:t>Four-Quarter Moving Totals</a:t>
            </a:r>
          </a:p>
          <a:p>
            <a:r>
              <a:rPr lang="en-US" sz="1422">
                <a:latin typeface="Arial" panose="020B0604020202020204" pitchFamily="34" charset="0"/>
                <a:cs typeface="Arial" panose="020B0604020202020204" pitchFamily="34" charset="0"/>
              </a:rPr>
              <a:t>Billions</a:t>
            </a:r>
          </a:p>
        </p:txBody>
      </p:sp>
      <p:sp>
        <p:nvSpPr>
          <p:cNvPr id="7" name="TextBox 6"/>
          <p:cNvSpPr txBox="1"/>
          <p:nvPr/>
        </p:nvSpPr>
        <p:spPr>
          <a:xfrm>
            <a:off x="8969001" y="1751739"/>
            <a:ext cx="2799644" cy="530017"/>
          </a:xfrm>
          <a:prstGeom prst="rect">
            <a:avLst/>
          </a:prstGeom>
          <a:noFill/>
        </p:spPr>
        <p:txBody>
          <a:bodyPr wrap="square" rtlCol="0">
            <a:spAutoFit/>
          </a:bodyPr>
          <a:lstStyle/>
          <a:p>
            <a:pPr algn="r"/>
            <a:r>
              <a:rPr lang="en-US" sz="1422">
                <a:latin typeface="Arial" panose="020B0604020202020204" pitchFamily="34" charset="0"/>
                <a:cs typeface="Arial" panose="020B0604020202020204" pitchFamily="34" charset="0"/>
              </a:rPr>
              <a:t>Four-Quarter Moving </a:t>
            </a:r>
          </a:p>
          <a:p>
            <a:pPr algn="r"/>
            <a:r>
              <a:rPr lang="en-US" sz="1422">
                <a:latin typeface="Arial" panose="020B0604020202020204" pitchFamily="34" charset="0"/>
                <a:cs typeface="Arial" panose="020B0604020202020204" pitchFamily="34" charset="0"/>
              </a:rPr>
              <a:t>Rate of Change</a:t>
            </a:r>
          </a:p>
        </p:txBody>
      </p:sp>
      <p:sp>
        <p:nvSpPr>
          <p:cNvPr id="3" name="TextBox 2"/>
          <p:cNvSpPr txBox="1"/>
          <p:nvPr/>
        </p:nvSpPr>
        <p:spPr>
          <a:xfrm>
            <a:off x="267855" y="6108795"/>
            <a:ext cx="10411718" cy="384080"/>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Note: Historical estimates since 2015 are produced using the LIRA model until American Housing Survey data become available.</a:t>
            </a:r>
          </a:p>
          <a:p>
            <a:r>
              <a:rPr lang="en-US" sz="948">
                <a:latin typeface="Arial" panose="020B0604020202020204" pitchFamily="34" charset="0"/>
                <a:cs typeface="Arial" panose="020B0604020202020204" pitchFamily="34" charset="0"/>
              </a:rPr>
              <a:t>Source: Joint Center for Housing Studies.</a:t>
            </a:r>
          </a:p>
        </p:txBody>
      </p:sp>
    </p:spTree>
    <p:extLst>
      <p:ext uri="{BB962C8B-B14F-4D97-AF65-F5344CB8AC3E}">
        <p14:creationId xmlns:p14="http://schemas.microsoft.com/office/powerpoint/2010/main" val="40815291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000"/>
              <a:t>Leading Indicator of Remodeling Activity – Third Quarter 2017</a:t>
            </a:r>
            <a:br>
              <a:rPr lang="en-US" sz="3000"/>
            </a:br>
            <a:r>
              <a:rPr lang="en-US" sz="1600" i="1"/>
              <a:t>Published: October 2017</a:t>
            </a:r>
            <a:endParaRPr lang="en-US" sz="3000" i="1"/>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9896217"/>
              </p:ext>
            </p:extLst>
          </p:nvPr>
        </p:nvGraphicFramePr>
        <p:xfrm>
          <a:off x="268288" y="2362199"/>
          <a:ext cx="11566525" cy="3581401"/>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267855" y="1613340"/>
            <a:ext cx="4515556" cy="748859"/>
          </a:xfrm>
          <a:prstGeom prst="rect">
            <a:avLst/>
          </a:prstGeom>
          <a:noFill/>
        </p:spPr>
        <p:txBody>
          <a:bodyPr wrap="square" rtlCol="0">
            <a:spAutoFit/>
          </a:bodyPr>
          <a:lstStyle/>
          <a:p>
            <a:r>
              <a:rPr lang="en-US" sz="1422">
                <a:latin typeface="Arial" panose="020B0604020202020204" pitchFamily="34" charset="0"/>
                <a:cs typeface="Arial" panose="020B0604020202020204" pitchFamily="34" charset="0"/>
              </a:rPr>
              <a:t>Homeowner Improvements &amp; Repairs</a:t>
            </a:r>
          </a:p>
          <a:p>
            <a:r>
              <a:rPr lang="en-US" sz="1422">
                <a:latin typeface="Arial" panose="020B0604020202020204" pitchFamily="34" charset="0"/>
                <a:cs typeface="Arial" panose="020B0604020202020204" pitchFamily="34" charset="0"/>
              </a:rPr>
              <a:t>Four-Quarter Moving Totals</a:t>
            </a:r>
          </a:p>
          <a:p>
            <a:r>
              <a:rPr lang="en-US" sz="1422">
                <a:latin typeface="Arial" panose="020B0604020202020204" pitchFamily="34" charset="0"/>
                <a:cs typeface="Arial" panose="020B0604020202020204" pitchFamily="34" charset="0"/>
              </a:rPr>
              <a:t>Billions</a:t>
            </a:r>
          </a:p>
        </p:txBody>
      </p:sp>
      <p:sp>
        <p:nvSpPr>
          <p:cNvPr id="7" name="TextBox 6"/>
          <p:cNvSpPr txBox="1"/>
          <p:nvPr/>
        </p:nvSpPr>
        <p:spPr>
          <a:xfrm>
            <a:off x="9035090" y="1832182"/>
            <a:ext cx="2799644" cy="530017"/>
          </a:xfrm>
          <a:prstGeom prst="rect">
            <a:avLst/>
          </a:prstGeom>
          <a:noFill/>
        </p:spPr>
        <p:txBody>
          <a:bodyPr wrap="square" rtlCol="0">
            <a:spAutoFit/>
          </a:bodyPr>
          <a:lstStyle/>
          <a:p>
            <a:pPr algn="r"/>
            <a:r>
              <a:rPr lang="en-US" sz="1422">
                <a:latin typeface="Arial" panose="020B0604020202020204" pitchFamily="34" charset="0"/>
                <a:cs typeface="Arial" panose="020B0604020202020204" pitchFamily="34" charset="0"/>
              </a:rPr>
              <a:t>Four-Quarter Moving </a:t>
            </a:r>
          </a:p>
          <a:p>
            <a:pPr algn="r"/>
            <a:r>
              <a:rPr lang="en-US" sz="1422">
                <a:latin typeface="Arial" panose="020B0604020202020204" pitchFamily="34" charset="0"/>
                <a:cs typeface="Arial" panose="020B0604020202020204" pitchFamily="34" charset="0"/>
              </a:rPr>
              <a:t>Rate of Change</a:t>
            </a:r>
          </a:p>
        </p:txBody>
      </p:sp>
      <p:sp>
        <p:nvSpPr>
          <p:cNvPr id="3" name="TextBox 2"/>
          <p:cNvSpPr txBox="1"/>
          <p:nvPr/>
        </p:nvSpPr>
        <p:spPr>
          <a:xfrm>
            <a:off x="316089" y="6138333"/>
            <a:ext cx="10411718" cy="384080"/>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Note: Historical estimates since 2015 are produced using the LIRA model until American Housing Survey data become available.</a:t>
            </a:r>
          </a:p>
          <a:p>
            <a:r>
              <a:rPr lang="en-US" sz="948">
                <a:latin typeface="Arial" panose="020B0604020202020204" pitchFamily="34" charset="0"/>
                <a:cs typeface="Arial" panose="020B0604020202020204" pitchFamily="34" charset="0"/>
              </a:rPr>
              <a:t>Source: Joint Center for Housing Studies.</a:t>
            </a:r>
          </a:p>
        </p:txBody>
      </p:sp>
    </p:spTree>
    <p:extLst>
      <p:ext uri="{BB962C8B-B14F-4D97-AF65-F5344CB8AC3E}">
        <p14:creationId xmlns:p14="http://schemas.microsoft.com/office/powerpoint/2010/main" val="26008144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000"/>
              <a:t>Leading Indicator of Remodeling Activity – Fourth Quarter 2017</a:t>
            </a:r>
            <a:br>
              <a:rPr lang="en-US" sz="3000"/>
            </a:br>
            <a:r>
              <a:rPr lang="en-US" sz="1600" i="1"/>
              <a:t>Published: January 2018</a:t>
            </a:r>
            <a:endParaRPr lang="en-US" sz="3000" i="1"/>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009996749"/>
              </p:ext>
            </p:extLst>
          </p:nvPr>
        </p:nvGraphicFramePr>
        <p:xfrm>
          <a:off x="268288" y="1981199"/>
          <a:ext cx="11566525" cy="3810001"/>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299524" y="1185692"/>
            <a:ext cx="4515556" cy="748859"/>
          </a:xfrm>
          <a:prstGeom prst="rect">
            <a:avLst/>
          </a:prstGeom>
          <a:noFill/>
        </p:spPr>
        <p:txBody>
          <a:bodyPr wrap="square" rtlCol="0">
            <a:spAutoFit/>
          </a:bodyPr>
          <a:lstStyle/>
          <a:p>
            <a:r>
              <a:rPr lang="en-US" sz="1422">
                <a:latin typeface="Arial" panose="020B0604020202020204" pitchFamily="34" charset="0"/>
                <a:cs typeface="Arial" panose="020B0604020202020204" pitchFamily="34" charset="0"/>
              </a:rPr>
              <a:t>Homeowner Improvements &amp; Repairs</a:t>
            </a:r>
          </a:p>
          <a:p>
            <a:r>
              <a:rPr lang="en-US" sz="1422">
                <a:latin typeface="Arial" panose="020B0604020202020204" pitchFamily="34" charset="0"/>
                <a:cs typeface="Arial" panose="020B0604020202020204" pitchFamily="34" charset="0"/>
              </a:rPr>
              <a:t>Four-Quarter Moving Totals</a:t>
            </a:r>
          </a:p>
          <a:p>
            <a:r>
              <a:rPr lang="en-US" sz="1422">
                <a:latin typeface="Arial" panose="020B0604020202020204" pitchFamily="34" charset="0"/>
                <a:cs typeface="Arial" panose="020B0604020202020204" pitchFamily="34" charset="0"/>
              </a:rPr>
              <a:t>Billions</a:t>
            </a:r>
          </a:p>
        </p:txBody>
      </p:sp>
      <p:sp>
        <p:nvSpPr>
          <p:cNvPr id="7" name="TextBox 6"/>
          <p:cNvSpPr txBox="1"/>
          <p:nvPr/>
        </p:nvSpPr>
        <p:spPr>
          <a:xfrm>
            <a:off x="8978940" y="1353280"/>
            <a:ext cx="2799644" cy="530017"/>
          </a:xfrm>
          <a:prstGeom prst="rect">
            <a:avLst/>
          </a:prstGeom>
          <a:noFill/>
        </p:spPr>
        <p:txBody>
          <a:bodyPr wrap="square" rtlCol="0">
            <a:spAutoFit/>
          </a:bodyPr>
          <a:lstStyle/>
          <a:p>
            <a:pPr algn="r"/>
            <a:r>
              <a:rPr lang="en-US" sz="1422">
                <a:latin typeface="Arial" panose="020B0604020202020204" pitchFamily="34" charset="0"/>
                <a:cs typeface="Arial" panose="020B0604020202020204" pitchFamily="34" charset="0"/>
              </a:rPr>
              <a:t>Four-Quarter Moving </a:t>
            </a:r>
          </a:p>
          <a:p>
            <a:pPr algn="r"/>
            <a:r>
              <a:rPr lang="en-US" sz="1422">
                <a:latin typeface="Arial" panose="020B0604020202020204" pitchFamily="34" charset="0"/>
                <a:cs typeface="Arial" panose="020B0604020202020204" pitchFamily="34" charset="0"/>
              </a:rPr>
              <a:t>Rate of Change</a:t>
            </a:r>
          </a:p>
        </p:txBody>
      </p:sp>
      <p:sp>
        <p:nvSpPr>
          <p:cNvPr id="3" name="TextBox 2"/>
          <p:cNvSpPr txBox="1"/>
          <p:nvPr/>
        </p:nvSpPr>
        <p:spPr>
          <a:xfrm>
            <a:off x="316089" y="6138333"/>
            <a:ext cx="10411718" cy="384080"/>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Note: Historical estimates since 2015 are produced using the LIRA model until American Housing Survey data become available.</a:t>
            </a:r>
          </a:p>
          <a:p>
            <a:r>
              <a:rPr lang="en-US" sz="948">
                <a:latin typeface="Arial" panose="020B0604020202020204" pitchFamily="34" charset="0"/>
                <a:cs typeface="Arial" panose="020B0604020202020204" pitchFamily="34" charset="0"/>
              </a:rPr>
              <a:t>Source: Joint Center for Housing Studies.</a:t>
            </a:r>
          </a:p>
        </p:txBody>
      </p:sp>
    </p:spTree>
    <p:extLst>
      <p:ext uri="{BB962C8B-B14F-4D97-AF65-F5344CB8AC3E}">
        <p14:creationId xmlns:p14="http://schemas.microsoft.com/office/powerpoint/2010/main" val="28847408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000"/>
              <a:t>Leading Indicator of Remodeling Activity – First Quarter 2018</a:t>
            </a:r>
            <a:br>
              <a:rPr lang="en-US" sz="3000"/>
            </a:br>
            <a:r>
              <a:rPr lang="en-US" sz="1600" i="1"/>
              <a:t>Published: April 2018</a:t>
            </a:r>
            <a:endParaRPr lang="en-US" sz="3000" i="1"/>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427345289"/>
              </p:ext>
            </p:extLst>
          </p:nvPr>
        </p:nvGraphicFramePr>
        <p:xfrm>
          <a:off x="268288" y="2362199"/>
          <a:ext cx="11566525" cy="3581401"/>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234725" y="1587499"/>
            <a:ext cx="4515556" cy="748859"/>
          </a:xfrm>
          <a:prstGeom prst="rect">
            <a:avLst/>
          </a:prstGeom>
          <a:noFill/>
        </p:spPr>
        <p:txBody>
          <a:bodyPr wrap="square" rtlCol="0">
            <a:spAutoFit/>
          </a:bodyPr>
          <a:lstStyle/>
          <a:p>
            <a:r>
              <a:rPr lang="en-US" sz="1422">
                <a:latin typeface="Arial" panose="020B0604020202020204" pitchFamily="34" charset="0"/>
                <a:cs typeface="Arial" panose="020B0604020202020204" pitchFamily="34" charset="0"/>
              </a:rPr>
              <a:t>Homeowner Improvements &amp; Repairs</a:t>
            </a:r>
          </a:p>
          <a:p>
            <a:r>
              <a:rPr lang="en-US" sz="1422">
                <a:latin typeface="Arial" panose="020B0604020202020204" pitchFamily="34" charset="0"/>
                <a:cs typeface="Arial" panose="020B0604020202020204" pitchFamily="34" charset="0"/>
              </a:rPr>
              <a:t>Four-Quarter Moving Totals</a:t>
            </a:r>
          </a:p>
          <a:p>
            <a:r>
              <a:rPr lang="en-US" sz="1422">
                <a:latin typeface="Arial" panose="020B0604020202020204" pitchFamily="34" charset="0"/>
                <a:cs typeface="Arial" panose="020B0604020202020204" pitchFamily="34" charset="0"/>
              </a:rPr>
              <a:t>Billions</a:t>
            </a:r>
          </a:p>
        </p:txBody>
      </p:sp>
      <p:sp>
        <p:nvSpPr>
          <p:cNvPr id="7" name="TextBox 6"/>
          <p:cNvSpPr txBox="1"/>
          <p:nvPr/>
        </p:nvSpPr>
        <p:spPr>
          <a:xfrm>
            <a:off x="9005273" y="1775595"/>
            <a:ext cx="2799644" cy="530017"/>
          </a:xfrm>
          <a:prstGeom prst="rect">
            <a:avLst/>
          </a:prstGeom>
          <a:noFill/>
        </p:spPr>
        <p:txBody>
          <a:bodyPr wrap="square" rtlCol="0">
            <a:spAutoFit/>
          </a:bodyPr>
          <a:lstStyle/>
          <a:p>
            <a:pPr algn="r"/>
            <a:r>
              <a:rPr lang="en-US" sz="1422">
                <a:latin typeface="Arial" panose="020B0604020202020204" pitchFamily="34" charset="0"/>
                <a:cs typeface="Arial" panose="020B0604020202020204" pitchFamily="34" charset="0"/>
              </a:rPr>
              <a:t>Four-Quarter Moving </a:t>
            </a:r>
          </a:p>
          <a:p>
            <a:pPr algn="r"/>
            <a:r>
              <a:rPr lang="en-US" sz="1422">
                <a:latin typeface="Arial" panose="020B0604020202020204" pitchFamily="34" charset="0"/>
                <a:cs typeface="Arial" panose="020B0604020202020204" pitchFamily="34" charset="0"/>
              </a:rPr>
              <a:t>Rate of Change</a:t>
            </a:r>
          </a:p>
        </p:txBody>
      </p:sp>
      <p:sp>
        <p:nvSpPr>
          <p:cNvPr id="3" name="TextBox 2"/>
          <p:cNvSpPr txBox="1"/>
          <p:nvPr/>
        </p:nvSpPr>
        <p:spPr>
          <a:xfrm>
            <a:off x="294359" y="6125360"/>
            <a:ext cx="10411718" cy="384080"/>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Notes: Historical estimates since 2015 are produced using the LIRA model until American Housing Survey data become available.</a:t>
            </a:r>
          </a:p>
          <a:p>
            <a:r>
              <a:rPr lang="en-US" sz="948">
                <a:latin typeface="Arial" panose="020B0604020202020204" pitchFamily="34" charset="0"/>
                <a:cs typeface="Arial" panose="020B0604020202020204" pitchFamily="34" charset="0"/>
              </a:rPr>
              <a:t>Source: Joint Center for Housing Studies.</a:t>
            </a:r>
          </a:p>
        </p:txBody>
      </p:sp>
    </p:spTree>
    <p:extLst>
      <p:ext uri="{BB962C8B-B14F-4D97-AF65-F5344CB8AC3E}">
        <p14:creationId xmlns:p14="http://schemas.microsoft.com/office/powerpoint/2010/main" val="3361418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algn="ctr"/>
            <a:r>
              <a:rPr lang="en-US" sz="3000"/>
              <a:t>Leading Indicator of Remodeling Activity – Third Quarter 2007</a:t>
            </a:r>
            <a:br>
              <a:rPr lang="en-US"/>
            </a:br>
            <a:r>
              <a:rPr lang="en-US" sz="1600" i="1"/>
              <a:t>Published: October 2007</a:t>
            </a:r>
            <a:endParaRPr lang="en-US" i="1"/>
          </a:p>
        </p:txBody>
      </p:sp>
      <p:sp>
        <p:nvSpPr>
          <p:cNvPr id="18438" name="Text Box 6"/>
          <p:cNvSpPr txBox="1">
            <a:spLocks noChangeArrowheads="1"/>
          </p:cNvSpPr>
          <p:nvPr/>
        </p:nvSpPr>
        <p:spPr bwMode="auto">
          <a:xfrm>
            <a:off x="762000" y="1139782"/>
            <a:ext cx="3499556" cy="748859"/>
          </a:xfrm>
          <a:prstGeom prst="rect">
            <a:avLst/>
          </a:prstGeom>
          <a:noFill/>
          <a:ln w="12700">
            <a:noFill/>
            <a:miter lim="800000"/>
            <a:headEnd type="none" w="sm" len="sm"/>
            <a:tailEnd type="none" w="sm" len="sm"/>
          </a:ln>
          <a:effectLst/>
        </p:spPr>
        <p:txBody>
          <a:bodyPr>
            <a:spAutoFit/>
          </a:bodyPr>
          <a:lstStyle/>
          <a:p>
            <a:pPr eaLnBrk="0" hangingPunct="0"/>
            <a:r>
              <a:rPr lang="en-US" sz="1422">
                <a:latin typeface="Arial" pitchFamily="34" charset="0"/>
                <a:cs typeface="Arial" pitchFamily="34" charset="0"/>
              </a:rPr>
              <a:t>Homeowner Remodeling Activity</a:t>
            </a:r>
          </a:p>
          <a:p>
            <a:pPr eaLnBrk="0" hangingPunct="0"/>
            <a:r>
              <a:rPr lang="en-US" sz="1422">
                <a:latin typeface="Arial" pitchFamily="34" charset="0"/>
                <a:cs typeface="Arial" pitchFamily="34" charset="0"/>
              </a:rPr>
              <a:t>Four-Quarter Moving Totals</a:t>
            </a:r>
          </a:p>
          <a:p>
            <a:pPr eaLnBrk="0" hangingPunct="0"/>
            <a:r>
              <a:rPr lang="en-US" sz="1422">
                <a:latin typeface="Arial" pitchFamily="34" charset="0"/>
                <a:cs typeface="Arial" pitchFamily="34" charset="0"/>
              </a:rPr>
              <a:t>Billions of $</a:t>
            </a:r>
          </a:p>
        </p:txBody>
      </p:sp>
      <p:sp>
        <p:nvSpPr>
          <p:cNvPr id="18440" name="Text Box 8"/>
          <p:cNvSpPr txBox="1">
            <a:spLocks noChangeArrowheads="1"/>
          </p:cNvSpPr>
          <p:nvPr/>
        </p:nvSpPr>
        <p:spPr bwMode="auto">
          <a:xfrm>
            <a:off x="7904069" y="1337332"/>
            <a:ext cx="3708401" cy="530017"/>
          </a:xfrm>
          <a:prstGeom prst="rect">
            <a:avLst/>
          </a:prstGeom>
          <a:noFill/>
          <a:ln w="12700">
            <a:noFill/>
            <a:miter lim="800000"/>
            <a:headEnd type="none" w="sm" len="sm"/>
            <a:tailEnd type="none" w="sm" len="sm"/>
          </a:ln>
          <a:effectLst/>
        </p:spPr>
        <p:txBody>
          <a:bodyPr>
            <a:spAutoFit/>
          </a:bodyPr>
          <a:lstStyle/>
          <a:p>
            <a:pPr algn="r" eaLnBrk="0" hangingPunct="0"/>
            <a:r>
              <a:rPr lang="en-US" sz="1422">
                <a:latin typeface="Arial" pitchFamily="34" charset="0"/>
                <a:cs typeface="Arial" pitchFamily="34" charset="0"/>
              </a:rPr>
              <a:t>Four-Quarter Moving</a:t>
            </a:r>
          </a:p>
          <a:p>
            <a:pPr algn="r" eaLnBrk="0" hangingPunct="0"/>
            <a:r>
              <a:rPr lang="en-US" sz="1422">
                <a:latin typeface="Arial" pitchFamily="34" charset="0"/>
                <a:cs typeface="Arial" pitchFamily="34" charset="0"/>
              </a:rPr>
              <a:t>Rate of Change </a:t>
            </a:r>
          </a:p>
        </p:txBody>
      </p:sp>
      <p:graphicFrame>
        <p:nvGraphicFramePr>
          <p:cNvPr id="9" name="Object 3"/>
          <p:cNvGraphicFramePr>
            <a:graphicFrameLocks noChangeAspect="1"/>
          </p:cNvGraphicFramePr>
          <p:nvPr>
            <p:extLst>
              <p:ext uri="{D42A27DB-BD31-4B8C-83A1-F6EECF244321}">
                <p14:modId xmlns:p14="http://schemas.microsoft.com/office/powerpoint/2010/main" val="4060341025"/>
              </p:ext>
            </p:extLst>
          </p:nvPr>
        </p:nvGraphicFramePr>
        <p:xfrm>
          <a:off x="421452" y="1773296"/>
          <a:ext cx="11454459" cy="4545659"/>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1076208" y="6251703"/>
            <a:ext cx="9211733" cy="238207"/>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Source: Joint Center for Housing Studies.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000"/>
              <a:t>Leading Indicator of Remodeling Activity – Second Quarter 2018</a:t>
            </a:r>
            <a:br>
              <a:rPr lang="en-US" sz="3000"/>
            </a:br>
            <a:r>
              <a:rPr lang="en-US" sz="1600" i="1"/>
              <a:t>Published: July 2018</a:t>
            </a:r>
            <a:endParaRPr lang="en-US" sz="3000" i="1"/>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919986028"/>
              </p:ext>
            </p:extLst>
          </p:nvPr>
        </p:nvGraphicFramePr>
        <p:xfrm>
          <a:off x="268288" y="2362199"/>
          <a:ext cx="11566525" cy="3581401"/>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247977" y="1613340"/>
            <a:ext cx="4515556" cy="748859"/>
          </a:xfrm>
          <a:prstGeom prst="rect">
            <a:avLst/>
          </a:prstGeom>
          <a:noFill/>
        </p:spPr>
        <p:txBody>
          <a:bodyPr wrap="square" rtlCol="0">
            <a:spAutoFit/>
          </a:bodyPr>
          <a:lstStyle/>
          <a:p>
            <a:r>
              <a:rPr lang="en-US" sz="1422">
                <a:latin typeface="Arial" panose="020B0604020202020204" pitchFamily="34" charset="0"/>
                <a:cs typeface="Arial" panose="020B0604020202020204" pitchFamily="34" charset="0"/>
              </a:rPr>
              <a:t>Homeowner Improvements &amp; Repairs</a:t>
            </a:r>
          </a:p>
          <a:p>
            <a:r>
              <a:rPr lang="en-US" sz="1422">
                <a:latin typeface="Arial" panose="020B0604020202020204" pitchFamily="34" charset="0"/>
                <a:cs typeface="Arial" panose="020B0604020202020204" pitchFamily="34" charset="0"/>
              </a:rPr>
              <a:t>Four-Quarter Moving Totals</a:t>
            </a:r>
          </a:p>
          <a:p>
            <a:r>
              <a:rPr lang="en-US" sz="1422">
                <a:latin typeface="Arial" panose="020B0604020202020204" pitchFamily="34" charset="0"/>
                <a:cs typeface="Arial" panose="020B0604020202020204" pitchFamily="34" charset="0"/>
              </a:rPr>
              <a:t>Billions</a:t>
            </a:r>
          </a:p>
        </p:txBody>
      </p:sp>
      <p:sp>
        <p:nvSpPr>
          <p:cNvPr id="7" name="TextBox 6"/>
          <p:cNvSpPr txBox="1"/>
          <p:nvPr/>
        </p:nvSpPr>
        <p:spPr>
          <a:xfrm>
            <a:off x="9035090" y="1832182"/>
            <a:ext cx="2799644" cy="530017"/>
          </a:xfrm>
          <a:prstGeom prst="rect">
            <a:avLst/>
          </a:prstGeom>
          <a:noFill/>
        </p:spPr>
        <p:txBody>
          <a:bodyPr wrap="square" rtlCol="0">
            <a:spAutoFit/>
          </a:bodyPr>
          <a:lstStyle/>
          <a:p>
            <a:pPr algn="r"/>
            <a:r>
              <a:rPr lang="en-US" sz="1422">
                <a:latin typeface="Arial" panose="020B0604020202020204" pitchFamily="34" charset="0"/>
                <a:cs typeface="Arial" panose="020B0604020202020204" pitchFamily="34" charset="0"/>
              </a:rPr>
              <a:t>Four-Quarter Moving </a:t>
            </a:r>
          </a:p>
          <a:p>
            <a:pPr algn="r"/>
            <a:r>
              <a:rPr lang="en-US" sz="1422">
                <a:latin typeface="Arial" panose="020B0604020202020204" pitchFamily="34" charset="0"/>
                <a:cs typeface="Arial" panose="020B0604020202020204" pitchFamily="34" charset="0"/>
              </a:rPr>
              <a:t>Rate of Change</a:t>
            </a:r>
          </a:p>
        </p:txBody>
      </p:sp>
      <p:sp>
        <p:nvSpPr>
          <p:cNvPr id="3" name="TextBox 2"/>
          <p:cNvSpPr txBox="1"/>
          <p:nvPr/>
        </p:nvSpPr>
        <p:spPr>
          <a:xfrm>
            <a:off x="267855" y="6125360"/>
            <a:ext cx="10411718" cy="384080"/>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Notes: Historical estimates since 2015 are produced using the LIRA model until American Housing Survey data become available.</a:t>
            </a:r>
          </a:p>
          <a:p>
            <a:r>
              <a:rPr lang="en-US" sz="948">
                <a:latin typeface="Arial" panose="020B0604020202020204" pitchFamily="34" charset="0"/>
                <a:cs typeface="Arial" panose="020B0604020202020204" pitchFamily="34" charset="0"/>
              </a:rPr>
              <a:t>Source: Joint Center for Housing Studies.</a:t>
            </a:r>
          </a:p>
        </p:txBody>
      </p:sp>
    </p:spTree>
    <p:extLst>
      <p:ext uri="{BB962C8B-B14F-4D97-AF65-F5344CB8AC3E}">
        <p14:creationId xmlns:p14="http://schemas.microsoft.com/office/powerpoint/2010/main" val="39319422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000"/>
              <a:t>Leading Indicator of Remodeling Activity – Third Quarter 2018</a:t>
            </a:r>
            <a:br>
              <a:rPr lang="en-US" sz="3000"/>
            </a:br>
            <a:r>
              <a:rPr lang="en-US" sz="1600" i="1"/>
              <a:t>Published: October 2018</a:t>
            </a:r>
            <a:endParaRPr lang="en-US" sz="3000" i="1"/>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586331987"/>
              </p:ext>
            </p:extLst>
          </p:nvPr>
        </p:nvGraphicFramePr>
        <p:xfrm>
          <a:off x="268288" y="2362199"/>
          <a:ext cx="11566525" cy="3505201"/>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267855" y="1613340"/>
            <a:ext cx="4515556" cy="748859"/>
          </a:xfrm>
          <a:prstGeom prst="rect">
            <a:avLst/>
          </a:prstGeom>
          <a:noFill/>
        </p:spPr>
        <p:txBody>
          <a:bodyPr wrap="square" rtlCol="0">
            <a:spAutoFit/>
          </a:bodyPr>
          <a:lstStyle/>
          <a:p>
            <a:r>
              <a:rPr lang="en-US" sz="1422">
                <a:latin typeface="+mn-lt"/>
              </a:rPr>
              <a:t>Homeowner Improvements &amp; Repairs</a:t>
            </a:r>
          </a:p>
          <a:p>
            <a:r>
              <a:rPr lang="en-US" sz="1422">
                <a:latin typeface="+mn-lt"/>
              </a:rPr>
              <a:t>Four-Quarter Moving Totals</a:t>
            </a:r>
          </a:p>
          <a:p>
            <a:r>
              <a:rPr lang="en-US" sz="1422">
                <a:latin typeface="+mn-lt"/>
              </a:rPr>
              <a:t>Billions</a:t>
            </a:r>
          </a:p>
        </p:txBody>
      </p:sp>
      <p:sp>
        <p:nvSpPr>
          <p:cNvPr id="7" name="TextBox 6"/>
          <p:cNvSpPr txBox="1"/>
          <p:nvPr/>
        </p:nvSpPr>
        <p:spPr>
          <a:xfrm>
            <a:off x="9035090" y="1832182"/>
            <a:ext cx="2799644" cy="530017"/>
          </a:xfrm>
          <a:prstGeom prst="rect">
            <a:avLst/>
          </a:prstGeom>
          <a:noFill/>
        </p:spPr>
        <p:txBody>
          <a:bodyPr wrap="square" rtlCol="0">
            <a:spAutoFit/>
          </a:bodyPr>
          <a:lstStyle/>
          <a:p>
            <a:pPr algn="r"/>
            <a:r>
              <a:rPr lang="en-US" sz="1422">
                <a:latin typeface="+mn-lt"/>
              </a:rPr>
              <a:t>Four-Quarter Moving </a:t>
            </a:r>
          </a:p>
          <a:p>
            <a:pPr algn="r"/>
            <a:r>
              <a:rPr lang="en-US" sz="1422">
                <a:latin typeface="+mn-lt"/>
              </a:rPr>
              <a:t>Rate of Change</a:t>
            </a:r>
          </a:p>
        </p:txBody>
      </p:sp>
      <p:sp>
        <p:nvSpPr>
          <p:cNvPr id="3" name="TextBox 2"/>
          <p:cNvSpPr txBox="1"/>
          <p:nvPr/>
        </p:nvSpPr>
        <p:spPr>
          <a:xfrm>
            <a:off x="381000" y="6108795"/>
            <a:ext cx="10411718" cy="384080"/>
          </a:xfrm>
          <a:prstGeom prst="rect">
            <a:avLst/>
          </a:prstGeom>
          <a:noFill/>
        </p:spPr>
        <p:txBody>
          <a:bodyPr wrap="square" rtlCol="0">
            <a:spAutoFit/>
          </a:bodyPr>
          <a:lstStyle/>
          <a:p>
            <a:r>
              <a:rPr lang="en-US" sz="948">
                <a:latin typeface="+mn-lt"/>
              </a:rPr>
              <a:t>Note: Historical estimates since 2015 are produced using the LIRA model until American Housing Survey data become available.</a:t>
            </a:r>
          </a:p>
          <a:p>
            <a:r>
              <a:rPr lang="en-US" sz="948">
                <a:latin typeface="+mn-lt"/>
              </a:rPr>
              <a:t>Source: Joint Center for Housing Studies.</a:t>
            </a:r>
          </a:p>
        </p:txBody>
      </p:sp>
    </p:spTree>
    <p:extLst>
      <p:ext uri="{BB962C8B-B14F-4D97-AF65-F5344CB8AC3E}">
        <p14:creationId xmlns:p14="http://schemas.microsoft.com/office/powerpoint/2010/main" val="38713821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000"/>
              <a:t>Leading Indicator of Remodeling Activity – Fourth Quarter 2018</a:t>
            </a:r>
            <a:br>
              <a:rPr lang="en-US" sz="3000"/>
            </a:br>
            <a:r>
              <a:rPr lang="en-US" sz="1600" i="1"/>
              <a:t>Published: January 2019</a:t>
            </a:r>
            <a:endParaRPr lang="en-US" sz="3000" i="1"/>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1656814"/>
              </p:ext>
            </p:extLst>
          </p:nvPr>
        </p:nvGraphicFramePr>
        <p:xfrm>
          <a:off x="268288" y="2285999"/>
          <a:ext cx="11566525" cy="3657601"/>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267855" y="1573583"/>
            <a:ext cx="4515556" cy="748859"/>
          </a:xfrm>
          <a:prstGeom prst="rect">
            <a:avLst/>
          </a:prstGeom>
          <a:noFill/>
        </p:spPr>
        <p:txBody>
          <a:bodyPr wrap="square" rtlCol="0">
            <a:spAutoFit/>
          </a:bodyPr>
          <a:lstStyle/>
          <a:p>
            <a:r>
              <a:rPr lang="en-US" sz="1422">
                <a:latin typeface="+mn-lt"/>
              </a:rPr>
              <a:t>Homeowner Improvements &amp; Repairs</a:t>
            </a:r>
          </a:p>
          <a:p>
            <a:r>
              <a:rPr lang="en-US" sz="1422">
                <a:latin typeface="+mn-lt"/>
              </a:rPr>
              <a:t>Four-Quarter Moving Totals</a:t>
            </a:r>
          </a:p>
          <a:p>
            <a:r>
              <a:rPr lang="en-US" sz="1422">
                <a:latin typeface="+mn-lt"/>
              </a:rPr>
              <a:t>Billions</a:t>
            </a:r>
          </a:p>
        </p:txBody>
      </p:sp>
      <p:sp>
        <p:nvSpPr>
          <p:cNvPr id="7" name="TextBox 6"/>
          <p:cNvSpPr txBox="1"/>
          <p:nvPr/>
        </p:nvSpPr>
        <p:spPr>
          <a:xfrm>
            <a:off x="9035090" y="1792425"/>
            <a:ext cx="2799644" cy="530017"/>
          </a:xfrm>
          <a:prstGeom prst="rect">
            <a:avLst/>
          </a:prstGeom>
          <a:noFill/>
        </p:spPr>
        <p:txBody>
          <a:bodyPr wrap="square" rtlCol="0">
            <a:spAutoFit/>
          </a:bodyPr>
          <a:lstStyle/>
          <a:p>
            <a:pPr algn="r"/>
            <a:r>
              <a:rPr lang="en-US" sz="1422">
                <a:latin typeface="+mn-lt"/>
              </a:rPr>
              <a:t>Four-Quarter Moving </a:t>
            </a:r>
          </a:p>
          <a:p>
            <a:pPr algn="r"/>
            <a:r>
              <a:rPr lang="en-US" sz="1422">
                <a:latin typeface="+mn-lt"/>
              </a:rPr>
              <a:t>Rate of Change</a:t>
            </a:r>
          </a:p>
        </p:txBody>
      </p:sp>
      <p:sp>
        <p:nvSpPr>
          <p:cNvPr id="3" name="TextBox 2"/>
          <p:cNvSpPr txBox="1"/>
          <p:nvPr/>
        </p:nvSpPr>
        <p:spPr>
          <a:xfrm>
            <a:off x="304800" y="6108795"/>
            <a:ext cx="10411718" cy="384080"/>
          </a:xfrm>
          <a:prstGeom prst="rect">
            <a:avLst/>
          </a:prstGeom>
          <a:noFill/>
        </p:spPr>
        <p:txBody>
          <a:bodyPr wrap="square" rtlCol="0">
            <a:spAutoFit/>
          </a:bodyPr>
          <a:lstStyle/>
          <a:p>
            <a:r>
              <a:rPr lang="en-US" sz="948">
                <a:latin typeface="+mn-lt"/>
              </a:rPr>
              <a:t>Note: Historical estimates since 2015 are produced using the LIRA model until American Housing Survey data become available.</a:t>
            </a:r>
          </a:p>
          <a:p>
            <a:r>
              <a:rPr lang="en-US" sz="948">
                <a:latin typeface="+mn-lt"/>
              </a:rPr>
              <a:t>Source: Joint Center for Housing Studies.</a:t>
            </a:r>
          </a:p>
        </p:txBody>
      </p:sp>
    </p:spTree>
    <p:extLst>
      <p:ext uri="{BB962C8B-B14F-4D97-AF65-F5344CB8AC3E}">
        <p14:creationId xmlns:p14="http://schemas.microsoft.com/office/powerpoint/2010/main" val="6824446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7CB1D-4ED9-4ADE-AC0C-1E2073814E63}"/>
              </a:ext>
            </a:extLst>
          </p:cNvPr>
          <p:cNvSpPr>
            <a:spLocks noGrp="1"/>
          </p:cNvSpPr>
          <p:nvPr>
            <p:ph type="title"/>
          </p:nvPr>
        </p:nvSpPr>
        <p:spPr/>
        <p:txBody>
          <a:bodyPr/>
          <a:lstStyle/>
          <a:p>
            <a:pPr algn="ctr"/>
            <a:r>
              <a:rPr lang="en-US"/>
              <a:t>Leading Indicator of Remodeling Activity – First Quarter 2019</a:t>
            </a:r>
            <a:br>
              <a:rPr lang="en-US"/>
            </a:br>
            <a:r>
              <a:rPr lang="en-US" sz="1600" i="1"/>
              <a:t>Published: April 2019</a:t>
            </a:r>
            <a:endParaRPr lang="en-US"/>
          </a:p>
        </p:txBody>
      </p:sp>
      <p:graphicFrame>
        <p:nvGraphicFramePr>
          <p:cNvPr id="7" name="Content Placeholder 6">
            <a:extLst>
              <a:ext uri="{FF2B5EF4-FFF2-40B4-BE49-F238E27FC236}">
                <a16:creationId xmlns:a16="http://schemas.microsoft.com/office/drawing/2014/main" id="{6F5F1DA3-8117-4340-AACC-7347AE29BE77}"/>
              </a:ext>
            </a:extLst>
          </p:cNvPr>
          <p:cNvGraphicFramePr>
            <a:graphicFrameLocks noGrp="1"/>
          </p:cNvGraphicFramePr>
          <p:nvPr>
            <p:ph idx="1"/>
            <p:extLst>
              <p:ext uri="{D42A27DB-BD31-4B8C-83A1-F6EECF244321}">
                <p14:modId xmlns:p14="http://schemas.microsoft.com/office/powerpoint/2010/main" val="3220556765"/>
              </p:ext>
            </p:extLst>
          </p:nvPr>
        </p:nvGraphicFramePr>
        <p:xfrm>
          <a:off x="268288" y="1333500"/>
          <a:ext cx="11566525" cy="4443413"/>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 Placeholder 9">
            <a:extLst>
              <a:ext uri="{FF2B5EF4-FFF2-40B4-BE49-F238E27FC236}">
                <a16:creationId xmlns:a16="http://schemas.microsoft.com/office/drawing/2014/main" id="{952A1845-EEDD-4531-8501-01D50BD5899E}"/>
              </a:ext>
            </a:extLst>
          </p:cNvPr>
          <p:cNvSpPr>
            <a:spLocks noGrp="1"/>
          </p:cNvSpPr>
          <p:nvPr>
            <p:ph type="body" sz="quarter" idx="10"/>
          </p:nvPr>
        </p:nvSpPr>
        <p:spPr/>
        <p:txBody>
          <a:bodyPr/>
          <a:lstStyle/>
          <a:p>
            <a:r>
              <a:rPr lang="en-US"/>
              <a:t>Note: Historical estimates since 2015 are produced using the LIRA model until American Housing Survey data become available.</a:t>
            </a:r>
          </a:p>
        </p:txBody>
      </p:sp>
    </p:spTree>
    <p:extLst>
      <p:ext uri="{BB962C8B-B14F-4D97-AF65-F5344CB8AC3E}">
        <p14:creationId xmlns:p14="http://schemas.microsoft.com/office/powerpoint/2010/main" val="14386335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7CB1D-4ED9-4ADE-AC0C-1E2073814E63}"/>
              </a:ext>
            </a:extLst>
          </p:cNvPr>
          <p:cNvSpPr>
            <a:spLocks noGrp="1"/>
          </p:cNvSpPr>
          <p:nvPr>
            <p:ph type="title"/>
          </p:nvPr>
        </p:nvSpPr>
        <p:spPr/>
        <p:txBody>
          <a:bodyPr/>
          <a:lstStyle/>
          <a:p>
            <a:pPr algn="ctr"/>
            <a:r>
              <a:rPr lang="en-US" sz="3100"/>
              <a:t>Leading Indicator of Remodeling Activity – Second Quarter 2019</a:t>
            </a:r>
            <a:br>
              <a:rPr lang="en-US" sz="3100"/>
            </a:br>
            <a:r>
              <a:rPr lang="en-US" sz="1600" i="1"/>
              <a:t>Published: July 2019</a:t>
            </a:r>
            <a:endParaRPr lang="en-US" sz="3100"/>
          </a:p>
        </p:txBody>
      </p:sp>
      <p:graphicFrame>
        <p:nvGraphicFramePr>
          <p:cNvPr id="7" name="Content Placeholder 6">
            <a:extLst>
              <a:ext uri="{FF2B5EF4-FFF2-40B4-BE49-F238E27FC236}">
                <a16:creationId xmlns:a16="http://schemas.microsoft.com/office/drawing/2014/main" id="{6F5F1DA3-8117-4340-AACC-7347AE29BE77}"/>
              </a:ext>
            </a:extLst>
          </p:cNvPr>
          <p:cNvGraphicFramePr>
            <a:graphicFrameLocks noGrp="1"/>
          </p:cNvGraphicFramePr>
          <p:nvPr>
            <p:ph idx="1"/>
            <p:extLst>
              <p:ext uri="{D42A27DB-BD31-4B8C-83A1-F6EECF244321}">
                <p14:modId xmlns:p14="http://schemas.microsoft.com/office/powerpoint/2010/main" val="564504303"/>
              </p:ext>
            </p:extLst>
          </p:nvPr>
        </p:nvGraphicFramePr>
        <p:xfrm>
          <a:off x="268288" y="1333500"/>
          <a:ext cx="11566525" cy="4443413"/>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 Placeholder 9">
            <a:extLst>
              <a:ext uri="{FF2B5EF4-FFF2-40B4-BE49-F238E27FC236}">
                <a16:creationId xmlns:a16="http://schemas.microsoft.com/office/drawing/2014/main" id="{952A1845-EEDD-4531-8501-01D50BD5899E}"/>
              </a:ext>
            </a:extLst>
          </p:cNvPr>
          <p:cNvSpPr>
            <a:spLocks noGrp="1"/>
          </p:cNvSpPr>
          <p:nvPr>
            <p:ph type="body" sz="quarter" idx="10"/>
          </p:nvPr>
        </p:nvSpPr>
        <p:spPr/>
        <p:txBody>
          <a:bodyPr/>
          <a:lstStyle/>
          <a:p>
            <a:r>
              <a:rPr lang="en-US"/>
              <a:t>Note: Historical estimates since 2017 are produced using the LIRA model until American Housing Survey benchmark data become available.</a:t>
            </a:r>
          </a:p>
        </p:txBody>
      </p:sp>
    </p:spTree>
    <p:extLst>
      <p:ext uri="{BB962C8B-B14F-4D97-AF65-F5344CB8AC3E}">
        <p14:creationId xmlns:p14="http://schemas.microsoft.com/office/powerpoint/2010/main" val="38371700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7CB1D-4ED9-4ADE-AC0C-1E2073814E63}"/>
              </a:ext>
            </a:extLst>
          </p:cNvPr>
          <p:cNvSpPr>
            <a:spLocks noGrp="1"/>
          </p:cNvSpPr>
          <p:nvPr>
            <p:ph type="title"/>
          </p:nvPr>
        </p:nvSpPr>
        <p:spPr/>
        <p:txBody>
          <a:bodyPr/>
          <a:lstStyle/>
          <a:p>
            <a:pPr algn="ctr"/>
            <a:r>
              <a:rPr lang="en-US" sz="3100"/>
              <a:t>Leading Indicator of Remodeling Activity – Third Quarter 2019</a:t>
            </a:r>
            <a:br>
              <a:rPr lang="en-US" sz="3100"/>
            </a:br>
            <a:r>
              <a:rPr lang="en-US" sz="1600" i="1"/>
              <a:t>Published: October 2019</a:t>
            </a:r>
            <a:endParaRPr lang="en-US" sz="3100"/>
          </a:p>
        </p:txBody>
      </p:sp>
      <p:graphicFrame>
        <p:nvGraphicFramePr>
          <p:cNvPr id="7" name="Content Placeholder 6">
            <a:extLst>
              <a:ext uri="{FF2B5EF4-FFF2-40B4-BE49-F238E27FC236}">
                <a16:creationId xmlns:a16="http://schemas.microsoft.com/office/drawing/2014/main" id="{6F5F1DA3-8117-4340-AACC-7347AE29BE77}"/>
              </a:ext>
            </a:extLst>
          </p:cNvPr>
          <p:cNvGraphicFramePr>
            <a:graphicFrameLocks noGrp="1"/>
          </p:cNvGraphicFramePr>
          <p:nvPr>
            <p:ph idx="1"/>
          </p:nvPr>
        </p:nvGraphicFramePr>
        <p:xfrm>
          <a:off x="268288" y="1333500"/>
          <a:ext cx="11566525" cy="4443413"/>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 Placeholder 9">
            <a:extLst>
              <a:ext uri="{FF2B5EF4-FFF2-40B4-BE49-F238E27FC236}">
                <a16:creationId xmlns:a16="http://schemas.microsoft.com/office/drawing/2014/main" id="{952A1845-EEDD-4531-8501-01D50BD5899E}"/>
              </a:ext>
            </a:extLst>
          </p:cNvPr>
          <p:cNvSpPr>
            <a:spLocks noGrp="1"/>
          </p:cNvSpPr>
          <p:nvPr>
            <p:ph type="body" sz="quarter" idx="10"/>
          </p:nvPr>
        </p:nvSpPr>
        <p:spPr/>
        <p:txBody>
          <a:bodyPr/>
          <a:lstStyle/>
          <a:p>
            <a:r>
              <a:rPr lang="en-US"/>
              <a:t>Note: Historical estimates since 2017 are produced using the LIRA model until American Housing Survey benchmark data become available.</a:t>
            </a:r>
          </a:p>
        </p:txBody>
      </p:sp>
    </p:spTree>
    <p:extLst>
      <p:ext uri="{BB962C8B-B14F-4D97-AF65-F5344CB8AC3E}">
        <p14:creationId xmlns:p14="http://schemas.microsoft.com/office/powerpoint/2010/main" val="419774272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7CB1D-4ED9-4ADE-AC0C-1E2073814E63}"/>
              </a:ext>
            </a:extLst>
          </p:cNvPr>
          <p:cNvSpPr>
            <a:spLocks noGrp="1"/>
          </p:cNvSpPr>
          <p:nvPr>
            <p:ph type="title"/>
          </p:nvPr>
        </p:nvSpPr>
        <p:spPr/>
        <p:txBody>
          <a:bodyPr/>
          <a:lstStyle/>
          <a:p>
            <a:pPr algn="ctr"/>
            <a:r>
              <a:rPr lang="en-US" sz="3100"/>
              <a:t>Leading Indicator of Remodeling Activity – Fourth Quarter 2019</a:t>
            </a:r>
            <a:br>
              <a:rPr lang="en-US" sz="3100"/>
            </a:br>
            <a:r>
              <a:rPr lang="en-US" sz="1600" i="1"/>
              <a:t>Published: January 2020</a:t>
            </a:r>
            <a:endParaRPr lang="en-US" sz="3100"/>
          </a:p>
        </p:txBody>
      </p:sp>
      <p:graphicFrame>
        <p:nvGraphicFramePr>
          <p:cNvPr id="7" name="Content Placeholder 6">
            <a:extLst>
              <a:ext uri="{FF2B5EF4-FFF2-40B4-BE49-F238E27FC236}">
                <a16:creationId xmlns:a16="http://schemas.microsoft.com/office/drawing/2014/main" id="{6F5F1DA3-8117-4340-AACC-7347AE29BE77}"/>
              </a:ext>
            </a:extLst>
          </p:cNvPr>
          <p:cNvGraphicFramePr>
            <a:graphicFrameLocks noGrp="1"/>
          </p:cNvGraphicFramePr>
          <p:nvPr>
            <p:ph idx="1"/>
          </p:nvPr>
        </p:nvGraphicFramePr>
        <p:xfrm>
          <a:off x="268288" y="1333500"/>
          <a:ext cx="11566525" cy="4443413"/>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 Placeholder 9">
            <a:extLst>
              <a:ext uri="{FF2B5EF4-FFF2-40B4-BE49-F238E27FC236}">
                <a16:creationId xmlns:a16="http://schemas.microsoft.com/office/drawing/2014/main" id="{952A1845-EEDD-4531-8501-01D50BD5899E}"/>
              </a:ext>
            </a:extLst>
          </p:cNvPr>
          <p:cNvSpPr>
            <a:spLocks noGrp="1"/>
          </p:cNvSpPr>
          <p:nvPr>
            <p:ph type="body" sz="quarter" idx="10"/>
          </p:nvPr>
        </p:nvSpPr>
        <p:spPr/>
        <p:txBody>
          <a:bodyPr/>
          <a:lstStyle/>
          <a:p>
            <a:r>
              <a:rPr lang="en-US"/>
              <a:t>Note: Historical estimates since 2017 are produced using the LIRA model until American Housing Survey benchmark data become available.</a:t>
            </a:r>
          </a:p>
        </p:txBody>
      </p:sp>
    </p:spTree>
    <p:extLst>
      <p:ext uri="{BB962C8B-B14F-4D97-AF65-F5344CB8AC3E}">
        <p14:creationId xmlns:p14="http://schemas.microsoft.com/office/powerpoint/2010/main" val="28648150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7CB1D-4ED9-4ADE-AC0C-1E2073814E63}"/>
              </a:ext>
            </a:extLst>
          </p:cNvPr>
          <p:cNvSpPr>
            <a:spLocks noGrp="1"/>
          </p:cNvSpPr>
          <p:nvPr>
            <p:ph type="title"/>
          </p:nvPr>
        </p:nvSpPr>
        <p:spPr/>
        <p:txBody>
          <a:bodyPr/>
          <a:lstStyle/>
          <a:p>
            <a:pPr algn="ctr"/>
            <a:r>
              <a:rPr lang="en-US" sz="3100"/>
              <a:t>Leading Indicator of Remodeling Activity – First Quarter 2020</a:t>
            </a:r>
            <a:br>
              <a:rPr lang="en-US" sz="3100"/>
            </a:br>
            <a:r>
              <a:rPr lang="en-US" sz="1600" i="1"/>
              <a:t>Published: April 2020</a:t>
            </a:r>
            <a:endParaRPr lang="en-US" sz="3100" i="1"/>
          </a:p>
        </p:txBody>
      </p:sp>
      <p:graphicFrame>
        <p:nvGraphicFramePr>
          <p:cNvPr id="7" name="Content Placeholder 6">
            <a:extLst>
              <a:ext uri="{FF2B5EF4-FFF2-40B4-BE49-F238E27FC236}">
                <a16:creationId xmlns:a16="http://schemas.microsoft.com/office/drawing/2014/main" id="{6F5F1DA3-8117-4340-AACC-7347AE29BE77}"/>
              </a:ext>
            </a:extLst>
          </p:cNvPr>
          <p:cNvGraphicFramePr>
            <a:graphicFrameLocks noGrp="1"/>
          </p:cNvGraphicFramePr>
          <p:nvPr>
            <p:ph idx="1"/>
          </p:nvPr>
        </p:nvGraphicFramePr>
        <p:xfrm>
          <a:off x="268288" y="1333500"/>
          <a:ext cx="11566525" cy="444341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9">
            <a:extLst>
              <a:ext uri="{FF2B5EF4-FFF2-40B4-BE49-F238E27FC236}">
                <a16:creationId xmlns:a16="http://schemas.microsoft.com/office/drawing/2014/main" id="{952A1845-EEDD-4531-8501-01D50BD5899E}"/>
              </a:ext>
            </a:extLst>
          </p:cNvPr>
          <p:cNvSpPr>
            <a:spLocks noGrp="1"/>
          </p:cNvSpPr>
          <p:nvPr>
            <p:ph type="body" sz="quarter" idx="10"/>
          </p:nvPr>
        </p:nvSpPr>
        <p:spPr/>
        <p:txBody>
          <a:bodyPr/>
          <a:lstStyle/>
          <a:p>
            <a:r>
              <a:rPr lang="en-US"/>
              <a:t>Notes: The downside projections incorporate forecasted data for coincident model inputs: retail sales at building materials and supplies dealers, </a:t>
            </a:r>
            <a:r>
              <a:rPr lang="en-US" err="1"/>
              <a:t>CoreLogic’s</a:t>
            </a:r>
            <a:r>
              <a:rPr lang="en-US"/>
              <a:t> Home Price Index, and GDP. Forecasted data provided by Moody’s Analytics Forecasted, Alternative Scenario 3, April 2020. Historical estimates since 2017 are produced using the LIRA model until American Housing Survey benchmark data become available.</a:t>
            </a:r>
          </a:p>
        </p:txBody>
      </p:sp>
    </p:spTree>
    <p:extLst>
      <p:ext uri="{BB962C8B-B14F-4D97-AF65-F5344CB8AC3E}">
        <p14:creationId xmlns:p14="http://schemas.microsoft.com/office/powerpoint/2010/main" val="5745236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7CB1D-4ED9-4ADE-AC0C-1E2073814E63}"/>
              </a:ext>
            </a:extLst>
          </p:cNvPr>
          <p:cNvSpPr>
            <a:spLocks noGrp="1"/>
          </p:cNvSpPr>
          <p:nvPr>
            <p:ph type="title"/>
          </p:nvPr>
        </p:nvSpPr>
        <p:spPr/>
        <p:txBody>
          <a:bodyPr/>
          <a:lstStyle/>
          <a:p>
            <a:pPr algn="ctr"/>
            <a:r>
              <a:rPr lang="en-US" sz="3100"/>
              <a:t>Leading Indicator of Remodeling Activity – Second Quarter 2020</a:t>
            </a:r>
            <a:br>
              <a:rPr lang="en-US" sz="3100"/>
            </a:br>
            <a:r>
              <a:rPr lang="en-US" sz="1600" i="1"/>
              <a:t>Published: July 2020</a:t>
            </a:r>
            <a:endParaRPr lang="en-US" sz="3100" i="1"/>
          </a:p>
        </p:txBody>
      </p:sp>
      <p:graphicFrame>
        <p:nvGraphicFramePr>
          <p:cNvPr id="7" name="Content Placeholder 6">
            <a:extLst>
              <a:ext uri="{FF2B5EF4-FFF2-40B4-BE49-F238E27FC236}">
                <a16:creationId xmlns:a16="http://schemas.microsoft.com/office/drawing/2014/main" id="{6F5F1DA3-8117-4340-AACC-7347AE29BE77}"/>
              </a:ext>
            </a:extLst>
          </p:cNvPr>
          <p:cNvGraphicFramePr>
            <a:graphicFrameLocks noGrp="1"/>
          </p:cNvGraphicFramePr>
          <p:nvPr>
            <p:ph idx="1"/>
          </p:nvPr>
        </p:nvGraphicFramePr>
        <p:xfrm>
          <a:off x="268288" y="1333500"/>
          <a:ext cx="11566525" cy="444341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9">
            <a:extLst>
              <a:ext uri="{FF2B5EF4-FFF2-40B4-BE49-F238E27FC236}">
                <a16:creationId xmlns:a16="http://schemas.microsoft.com/office/drawing/2014/main" id="{952A1845-EEDD-4531-8501-01D50BD5899E}"/>
              </a:ext>
            </a:extLst>
          </p:cNvPr>
          <p:cNvSpPr>
            <a:spLocks noGrp="1"/>
          </p:cNvSpPr>
          <p:nvPr>
            <p:ph type="body" sz="quarter" idx="10"/>
          </p:nvPr>
        </p:nvSpPr>
        <p:spPr/>
        <p:txBody>
          <a:bodyPr/>
          <a:lstStyle/>
          <a:p>
            <a:r>
              <a:rPr lang="en-US"/>
              <a:t>Notes: The downside projections incorporate forecasted data for coincident model inputs: retail sales at building materials and supplies dealers, </a:t>
            </a:r>
            <a:r>
              <a:rPr lang="en-US" err="1"/>
              <a:t>CoreLogic’s</a:t>
            </a:r>
            <a:r>
              <a:rPr lang="en-US"/>
              <a:t> Home Price Index, and GDP. Forecasted data provided by Moody’s Analytics Forecasted, Baseline Scenario, July 2020. Historical estimates since 2017 are produced using the LIRA model until American Housing Survey benchmark data become available.</a:t>
            </a:r>
          </a:p>
        </p:txBody>
      </p:sp>
    </p:spTree>
    <p:extLst>
      <p:ext uri="{BB962C8B-B14F-4D97-AF65-F5344CB8AC3E}">
        <p14:creationId xmlns:p14="http://schemas.microsoft.com/office/powerpoint/2010/main" val="20165599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7CB1D-4ED9-4ADE-AC0C-1E2073814E63}"/>
              </a:ext>
            </a:extLst>
          </p:cNvPr>
          <p:cNvSpPr>
            <a:spLocks noGrp="1"/>
          </p:cNvSpPr>
          <p:nvPr>
            <p:ph type="title"/>
          </p:nvPr>
        </p:nvSpPr>
        <p:spPr/>
        <p:txBody>
          <a:bodyPr/>
          <a:lstStyle/>
          <a:p>
            <a:pPr algn="ctr"/>
            <a:r>
              <a:rPr lang="en-US" sz="3100"/>
              <a:t>Leading Indicator of Remodeling Activity – Third Quarter 2020</a:t>
            </a:r>
            <a:br>
              <a:rPr lang="en-US" sz="3100"/>
            </a:br>
            <a:r>
              <a:rPr lang="en-US" sz="1600" i="1"/>
              <a:t>Published: October 2020</a:t>
            </a:r>
            <a:endParaRPr lang="en-US" sz="3100"/>
          </a:p>
        </p:txBody>
      </p:sp>
      <p:graphicFrame>
        <p:nvGraphicFramePr>
          <p:cNvPr id="7" name="Content Placeholder 6">
            <a:extLst>
              <a:ext uri="{FF2B5EF4-FFF2-40B4-BE49-F238E27FC236}">
                <a16:creationId xmlns:a16="http://schemas.microsoft.com/office/drawing/2014/main" id="{6F5F1DA3-8117-4340-AACC-7347AE29BE77}"/>
              </a:ext>
            </a:extLst>
          </p:cNvPr>
          <p:cNvGraphicFramePr>
            <a:graphicFrameLocks noGrp="1"/>
          </p:cNvGraphicFramePr>
          <p:nvPr>
            <p:ph idx="1"/>
            <p:extLst>
              <p:ext uri="{D42A27DB-BD31-4B8C-83A1-F6EECF244321}">
                <p14:modId xmlns:p14="http://schemas.microsoft.com/office/powerpoint/2010/main" val="1948526176"/>
              </p:ext>
            </p:extLst>
          </p:nvPr>
        </p:nvGraphicFramePr>
        <p:xfrm>
          <a:off x="268288" y="1333500"/>
          <a:ext cx="11566525" cy="444341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9">
            <a:extLst>
              <a:ext uri="{FF2B5EF4-FFF2-40B4-BE49-F238E27FC236}">
                <a16:creationId xmlns:a16="http://schemas.microsoft.com/office/drawing/2014/main" id="{952A1845-EEDD-4531-8501-01D50BD5899E}"/>
              </a:ext>
            </a:extLst>
          </p:cNvPr>
          <p:cNvSpPr>
            <a:spLocks noGrp="1"/>
          </p:cNvSpPr>
          <p:nvPr>
            <p:ph type="body" sz="quarter" idx="10"/>
          </p:nvPr>
        </p:nvSpPr>
        <p:spPr/>
        <p:txBody>
          <a:bodyPr/>
          <a:lstStyle/>
          <a:p>
            <a:r>
              <a:rPr lang="en-US"/>
              <a:t>Note: Historical estimates since 2017 are produced using the LIRA model until American Housing Survey benchmark data become available.</a:t>
            </a:r>
          </a:p>
        </p:txBody>
      </p:sp>
    </p:spTree>
    <p:extLst>
      <p:ext uri="{BB962C8B-B14F-4D97-AF65-F5344CB8AC3E}">
        <p14:creationId xmlns:p14="http://schemas.microsoft.com/office/powerpoint/2010/main" val="16798177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algn="ctr"/>
            <a:r>
              <a:rPr lang="en-US" sz="3000"/>
              <a:t>Leading Indicator of Remodeling Activity – Fourth Quarter 2007</a:t>
            </a:r>
            <a:br>
              <a:rPr lang="en-US"/>
            </a:br>
            <a:r>
              <a:rPr lang="en-US" sz="1600" i="1"/>
              <a:t>Published: January 2008</a:t>
            </a:r>
            <a:endParaRPr lang="en-US" i="1"/>
          </a:p>
        </p:txBody>
      </p:sp>
      <p:sp>
        <p:nvSpPr>
          <p:cNvPr id="18438" name="Text Box 6"/>
          <p:cNvSpPr txBox="1">
            <a:spLocks noChangeArrowheads="1"/>
          </p:cNvSpPr>
          <p:nvPr/>
        </p:nvSpPr>
        <p:spPr bwMode="auto">
          <a:xfrm>
            <a:off x="762000" y="1058641"/>
            <a:ext cx="3499556" cy="748859"/>
          </a:xfrm>
          <a:prstGeom prst="rect">
            <a:avLst/>
          </a:prstGeom>
          <a:noFill/>
          <a:ln w="12700">
            <a:noFill/>
            <a:miter lim="800000"/>
            <a:headEnd type="none" w="sm" len="sm"/>
            <a:tailEnd type="none" w="sm" len="sm"/>
          </a:ln>
          <a:effectLst/>
        </p:spPr>
        <p:txBody>
          <a:bodyPr>
            <a:spAutoFit/>
          </a:bodyPr>
          <a:lstStyle/>
          <a:p>
            <a:pPr eaLnBrk="0" hangingPunct="0"/>
            <a:r>
              <a:rPr lang="en-US" sz="1422">
                <a:latin typeface="Arial" pitchFamily="34" charset="0"/>
                <a:cs typeface="Arial" pitchFamily="34" charset="0"/>
              </a:rPr>
              <a:t>Homeowner Remodeling Activity</a:t>
            </a:r>
          </a:p>
          <a:p>
            <a:pPr eaLnBrk="0" hangingPunct="0"/>
            <a:r>
              <a:rPr lang="en-US" sz="1422">
                <a:latin typeface="Arial" pitchFamily="34" charset="0"/>
                <a:cs typeface="Arial" pitchFamily="34" charset="0"/>
              </a:rPr>
              <a:t>Four-Quarter Moving Totals</a:t>
            </a:r>
          </a:p>
          <a:p>
            <a:pPr eaLnBrk="0" hangingPunct="0"/>
            <a:r>
              <a:rPr lang="en-US" sz="1422">
                <a:latin typeface="Arial" pitchFamily="34" charset="0"/>
                <a:cs typeface="Arial" pitchFamily="34" charset="0"/>
              </a:rPr>
              <a:t>Billions of $</a:t>
            </a:r>
          </a:p>
        </p:txBody>
      </p:sp>
      <p:sp>
        <p:nvSpPr>
          <p:cNvPr id="18440" name="Text Box 8"/>
          <p:cNvSpPr txBox="1">
            <a:spLocks noChangeArrowheads="1"/>
          </p:cNvSpPr>
          <p:nvPr/>
        </p:nvSpPr>
        <p:spPr bwMode="auto">
          <a:xfrm>
            <a:off x="7848600" y="1337332"/>
            <a:ext cx="3708401" cy="530017"/>
          </a:xfrm>
          <a:prstGeom prst="rect">
            <a:avLst/>
          </a:prstGeom>
          <a:noFill/>
          <a:ln w="12700">
            <a:noFill/>
            <a:miter lim="800000"/>
            <a:headEnd type="none" w="sm" len="sm"/>
            <a:tailEnd type="none" w="sm" len="sm"/>
          </a:ln>
          <a:effectLst/>
        </p:spPr>
        <p:txBody>
          <a:bodyPr>
            <a:spAutoFit/>
          </a:bodyPr>
          <a:lstStyle/>
          <a:p>
            <a:pPr algn="r" eaLnBrk="0" hangingPunct="0"/>
            <a:r>
              <a:rPr lang="en-US" sz="1422">
                <a:latin typeface="Arial" pitchFamily="34" charset="0"/>
                <a:cs typeface="Arial" pitchFamily="34" charset="0"/>
              </a:rPr>
              <a:t>Four-Quarter Moving</a:t>
            </a:r>
          </a:p>
          <a:p>
            <a:pPr algn="r" eaLnBrk="0" hangingPunct="0"/>
            <a:r>
              <a:rPr lang="en-US" sz="1422">
                <a:latin typeface="Arial" pitchFamily="34" charset="0"/>
                <a:cs typeface="Arial" pitchFamily="34" charset="0"/>
              </a:rPr>
              <a:t>Rate of Change </a:t>
            </a:r>
          </a:p>
        </p:txBody>
      </p:sp>
      <p:graphicFrame>
        <p:nvGraphicFramePr>
          <p:cNvPr id="9" name="Object 3"/>
          <p:cNvGraphicFramePr>
            <a:graphicFrameLocks noChangeAspect="1"/>
          </p:cNvGraphicFramePr>
          <p:nvPr>
            <p:extLst>
              <p:ext uri="{D42A27DB-BD31-4B8C-83A1-F6EECF244321}">
                <p14:modId xmlns:p14="http://schemas.microsoft.com/office/powerpoint/2010/main" val="515766432"/>
              </p:ext>
            </p:extLst>
          </p:nvPr>
        </p:nvGraphicFramePr>
        <p:xfrm>
          <a:off x="421452" y="1773296"/>
          <a:ext cx="11454459" cy="4545659"/>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1076208" y="6251703"/>
            <a:ext cx="9211733" cy="238207"/>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Source: Joint Center for Housing Studies.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7CB1D-4ED9-4ADE-AC0C-1E2073814E63}"/>
              </a:ext>
            </a:extLst>
          </p:cNvPr>
          <p:cNvSpPr>
            <a:spLocks noGrp="1"/>
          </p:cNvSpPr>
          <p:nvPr>
            <p:ph type="title"/>
          </p:nvPr>
        </p:nvSpPr>
        <p:spPr/>
        <p:txBody>
          <a:bodyPr/>
          <a:lstStyle/>
          <a:p>
            <a:pPr algn="ctr"/>
            <a:r>
              <a:rPr lang="en-US" sz="3100"/>
              <a:t>Leading Indicator of Remodeling Activity – Fourth Quarter 2020</a:t>
            </a:r>
            <a:br>
              <a:rPr lang="en-US" sz="3100"/>
            </a:br>
            <a:r>
              <a:rPr lang="en-US" sz="1600" i="1"/>
              <a:t>Published: January 2021</a:t>
            </a:r>
            <a:endParaRPr lang="en-US" sz="3100"/>
          </a:p>
        </p:txBody>
      </p:sp>
      <p:graphicFrame>
        <p:nvGraphicFramePr>
          <p:cNvPr id="7" name="Content Placeholder 6">
            <a:extLst>
              <a:ext uri="{FF2B5EF4-FFF2-40B4-BE49-F238E27FC236}">
                <a16:creationId xmlns:a16="http://schemas.microsoft.com/office/drawing/2014/main" id="{6F5F1DA3-8117-4340-AACC-7347AE29BE77}"/>
              </a:ext>
            </a:extLst>
          </p:cNvPr>
          <p:cNvGraphicFramePr>
            <a:graphicFrameLocks noGrp="1"/>
          </p:cNvGraphicFramePr>
          <p:nvPr>
            <p:ph idx="1"/>
          </p:nvPr>
        </p:nvGraphicFramePr>
        <p:xfrm>
          <a:off x="268288" y="1333500"/>
          <a:ext cx="11566525" cy="444341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9">
            <a:extLst>
              <a:ext uri="{FF2B5EF4-FFF2-40B4-BE49-F238E27FC236}">
                <a16:creationId xmlns:a16="http://schemas.microsoft.com/office/drawing/2014/main" id="{952A1845-EEDD-4531-8501-01D50BD5899E}"/>
              </a:ext>
            </a:extLst>
          </p:cNvPr>
          <p:cNvSpPr>
            <a:spLocks noGrp="1"/>
          </p:cNvSpPr>
          <p:nvPr>
            <p:ph type="body" sz="quarter" idx="10"/>
          </p:nvPr>
        </p:nvSpPr>
        <p:spPr/>
        <p:txBody>
          <a:bodyPr/>
          <a:lstStyle/>
          <a:p>
            <a:r>
              <a:rPr lang="en-US"/>
              <a:t>Note: Historical estimates since 2019 are produced using the LIRA model until American Housing Survey benchmark data become available.</a:t>
            </a:r>
          </a:p>
        </p:txBody>
      </p:sp>
    </p:spTree>
    <p:extLst>
      <p:ext uri="{BB962C8B-B14F-4D97-AF65-F5344CB8AC3E}">
        <p14:creationId xmlns:p14="http://schemas.microsoft.com/office/powerpoint/2010/main" val="35472744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7CB1D-4ED9-4ADE-AC0C-1E2073814E63}"/>
              </a:ext>
            </a:extLst>
          </p:cNvPr>
          <p:cNvSpPr>
            <a:spLocks noGrp="1"/>
          </p:cNvSpPr>
          <p:nvPr>
            <p:ph type="title"/>
          </p:nvPr>
        </p:nvSpPr>
        <p:spPr/>
        <p:txBody>
          <a:bodyPr/>
          <a:lstStyle/>
          <a:p>
            <a:pPr algn="ctr"/>
            <a:r>
              <a:rPr lang="en-US" sz="3100"/>
              <a:t>Leading Indicator of Remodeling Activity – First Quarter 2021</a:t>
            </a:r>
            <a:br>
              <a:rPr lang="en-US" sz="3100"/>
            </a:br>
            <a:r>
              <a:rPr lang="en-US" sz="1600" i="1"/>
              <a:t>Published: April 2021</a:t>
            </a:r>
            <a:endParaRPr lang="en-US" sz="3100"/>
          </a:p>
        </p:txBody>
      </p:sp>
      <p:graphicFrame>
        <p:nvGraphicFramePr>
          <p:cNvPr id="7" name="Content Placeholder 6">
            <a:extLst>
              <a:ext uri="{FF2B5EF4-FFF2-40B4-BE49-F238E27FC236}">
                <a16:creationId xmlns:a16="http://schemas.microsoft.com/office/drawing/2014/main" id="{6F5F1DA3-8117-4340-AACC-7347AE29BE77}"/>
              </a:ext>
            </a:extLst>
          </p:cNvPr>
          <p:cNvGraphicFramePr>
            <a:graphicFrameLocks noGrp="1"/>
          </p:cNvGraphicFramePr>
          <p:nvPr>
            <p:ph idx="1"/>
          </p:nvPr>
        </p:nvGraphicFramePr>
        <p:xfrm>
          <a:off x="268288" y="1333500"/>
          <a:ext cx="11566525" cy="444341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9">
            <a:extLst>
              <a:ext uri="{FF2B5EF4-FFF2-40B4-BE49-F238E27FC236}">
                <a16:creationId xmlns:a16="http://schemas.microsoft.com/office/drawing/2014/main" id="{952A1845-EEDD-4531-8501-01D50BD5899E}"/>
              </a:ext>
            </a:extLst>
          </p:cNvPr>
          <p:cNvSpPr>
            <a:spLocks noGrp="1"/>
          </p:cNvSpPr>
          <p:nvPr>
            <p:ph type="body" sz="quarter" idx="10"/>
          </p:nvPr>
        </p:nvSpPr>
        <p:spPr/>
        <p:txBody>
          <a:bodyPr/>
          <a:lstStyle/>
          <a:p>
            <a:r>
              <a:rPr lang="en-US"/>
              <a:t>Notes: Improvements include remodels, replacements, additions, and structural alterations that increase the value of homes. Routine maintenance and repairs preserve the current quality of homes. Historical estimates since 2019 are produced using the LIRA model until American Housing Survey benchmark data become available.</a:t>
            </a:r>
          </a:p>
        </p:txBody>
      </p:sp>
    </p:spTree>
    <p:extLst>
      <p:ext uri="{BB962C8B-B14F-4D97-AF65-F5344CB8AC3E}">
        <p14:creationId xmlns:p14="http://schemas.microsoft.com/office/powerpoint/2010/main" val="421110631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7CB1D-4ED9-4ADE-AC0C-1E2073814E63}"/>
              </a:ext>
            </a:extLst>
          </p:cNvPr>
          <p:cNvSpPr>
            <a:spLocks noGrp="1"/>
          </p:cNvSpPr>
          <p:nvPr>
            <p:ph type="title"/>
          </p:nvPr>
        </p:nvSpPr>
        <p:spPr/>
        <p:txBody>
          <a:bodyPr/>
          <a:lstStyle/>
          <a:p>
            <a:pPr algn="ctr"/>
            <a:r>
              <a:rPr lang="en-US" sz="3100"/>
              <a:t>Leading Indicator of Remodeling Activity – Second Quarter 2021</a:t>
            </a:r>
            <a:br>
              <a:rPr lang="en-US" sz="3100"/>
            </a:br>
            <a:r>
              <a:rPr lang="en-US" sz="1600" i="1"/>
              <a:t>Published: July 2021</a:t>
            </a:r>
            <a:endParaRPr lang="en-US" sz="3100"/>
          </a:p>
        </p:txBody>
      </p:sp>
      <p:graphicFrame>
        <p:nvGraphicFramePr>
          <p:cNvPr id="7" name="Content Placeholder 6">
            <a:extLst>
              <a:ext uri="{FF2B5EF4-FFF2-40B4-BE49-F238E27FC236}">
                <a16:creationId xmlns:a16="http://schemas.microsoft.com/office/drawing/2014/main" id="{6F5F1DA3-8117-4340-AACC-7347AE29BE77}"/>
              </a:ext>
            </a:extLst>
          </p:cNvPr>
          <p:cNvGraphicFramePr>
            <a:graphicFrameLocks noGrp="1"/>
          </p:cNvGraphicFramePr>
          <p:nvPr>
            <p:ph idx="1"/>
          </p:nvPr>
        </p:nvGraphicFramePr>
        <p:xfrm>
          <a:off x="268288" y="1333500"/>
          <a:ext cx="11566525" cy="444341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9">
            <a:extLst>
              <a:ext uri="{FF2B5EF4-FFF2-40B4-BE49-F238E27FC236}">
                <a16:creationId xmlns:a16="http://schemas.microsoft.com/office/drawing/2014/main" id="{952A1845-EEDD-4531-8501-01D50BD5899E}"/>
              </a:ext>
            </a:extLst>
          </p:cNvPr>
          <p:cNvSpPr>
            <a:spLocks noGrp="1"/>
          </p:cNvSpPr>
          <p:nvPr>
            <p:ph type="body" sz="quarter" idx="10"/>
          </p:nvPr>
        </p:nvSpPr>
        <p:spPr/>
        <p:txBody>
          <a:bodyPr/>
          <a:lstStyle/>
          <a:p>
            <a:r>
              <a:rPr lang="en-US"/>
              <a:t>Notes: Improvements include remodels, replacements, additions, and structural alterations that increase the value of homes. Routine maintenance and repairs preserve the current quality of homes. Historical estimates since 2019 are produced using the LIRA model until American Housing Survey benchmark data become available.</a:t>
            </a:r>
          </a:p>
        </p:txBody>
      </p:sp>
    </p:spTree>
    <p:extLst>
      <p:ext uri="{BB962C8B-B14F-4D97-AF65-F5344CB8AC3E}">
        <p14:creationId xmlns:p14="http://schemas.microsoft.com/office/powerpoint/2010/main" val="7003160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7CB1D-4ED9-4ADE-AC0C-1E2073814E63}"/>
              </a:ext>
            </a:extLst>
          </p:cNvPr>
          <p:cNvSpPr>
            <a:spLocks noGrp="1"/>
          </p:cNvSpPr>
          <p:nvPr>
            <p:ph type="title"/>
          </p:nvPr>
        </p:nvSpPr>
        <p:spPr/>
        <p:txBody>
          <a:bodyPr/>
          <a:lstStyle/>
          <a:p>
            <a:pPr algn="ctr"/>
            <a:r>
              <a:rPr lang="en-US" sz="3100"/>
              <a:t>Leading Indicator of Remodeling Activity – Third Quarter 2021</a:t>
            </a:r>
            <a:br>
              <a:rPr lang="en-US" sz="3100"/>
            </a:br>
            <a:r>
              <a:rPr lang="en-US" sz="1600" i="1"/>
              <a:t>Published: October 2021</a:t>
            </a:r>
            <a:endParaRPr lang="en-US" sz="3100"/>
          </a:p>
        </p:txBody>
      </p:sp>
      <p:graphicFrame>
        <p:nvGraphicFramePr>
          <p:cNvPr id="7" name="Content Placeholder 6">
            <a:extLst>
              <a:ext uri="{FF2B5EF4-FFF2-40B4-BE49-F238E27FC236}">
                <a16:creationId xmlns:a16="http://schemas.microsoft.com/office/drawing/2014/main" id="{6F5F1DA3-8117-4340-AACC-7347AE29BE77}"/>
              </a:ext>
            </a:extLst>
          </p:cNvPr>
          <p:cNvGraphicFramePr>
            <a:graphicFrameLocks noGrp="1"/>
          </p:cNvGraphicFramePr>
          <p:nvPr>
            <p:ph idx="1"/>
          </p:nvPr>
        </p:nvGraphicFramePr>
        <p:xfrm>
          <a:off x="268288" y="1333500"/>
          <a:ext cx="11566525" cy="444341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9">
            <a:extLst>
              <a:ext uri="{FF2B5EF4-FFF2-40B4-BE49-F238E27FC236}">
                <a16:creationId xmlns:a16="http://schemas.microsoft.com/office/drawing/2014/main" id="{952A1845-EEDD-4531-8501-01D50BD5899E}"/>
              </a:ext>
            </a:extLst>
          </p:cNvPr>
          <p:cNvSpPr>
            <a:spLocks noGrp="1"/>
          </p:cNvSpPr>
          <p:nvPr>
            <p:ph type="body" sz="quarter" idx="10"/>
          </p:nvPr>
        </p:nvSpPr>
        <p:spPr/>
        <p:txBody>
          <a:bodyPr/>
          <a:lstStyle/>
          <a:p>
            <a:r>
              <a:rPr lang="en-US"/>
              <a:t>Notes: Improvements include remodels, replacements, additions, and structural alterations that increase the value of homes. Routine maintenance and repairs preserve the current quality of homes. Historical estimates since 2019 are produced using the LIRA model until American Housing Survey benchmark data become available.</a:t>
            </a:r>
          </a:p>
        </p:txBody>
      </p:sp>
    </p:spTree>
    <p:extLst>
      <p:ext uri="{BB962C8B-B14F-4D97-AF65-F5344CB8AC3E}">
        <p14:creationId xmlns:p14="http://schemas.microsoft.com/office/powerpoint/2010/main" val="82156264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7CB1D-4ED9-4ADE-AC0C-1E2073814E63}"/>
              </a:ext>
            </a:extLst>
          </p:cNvPr>
          <p:cNvSpPr>
            <a:spLocks noGrp="1"/>
          </p:cNvSpPr>
          <p:nvPr>
            <p:ph type="title"/>
          </p:nvPr>
        </p:nvSpPr>
        <p:spPr/>
        <p:txBody>
          <a:bodyPr/>
          <a:lstStyle/>
          <a:p>
            <a:pPr algn="ctr"/>
            <a:r>
              <a:rPr lang="en-US" sz="3100"/>
              <a:t>Leading Indicator of Remodeling Activity – Fourth Quarter 2021</a:t>
            </a:r>
            <a:br>
              <a:rPr lang="en-US" sz="3100"/>
            </a:br>
            <a:r>
              <a:rPr lang="en-US" sz="1600" i="1"/>
              <a:t>Published: January 2022</a:t>
            </a:r>
            <a:endParaRPr lang="en-US" sz="3100"/>
          </a:p>
        </p:txBody>
      </p:sp>
      <p:graphicFrame>
        <p:nvGraphicFramePr>
          <p:cNvPr id="7" name="Content Placeholder 6">
            <a:extLst>
              <a:ext uri="{FF2B5EF4-FFF2-40B4-BE49-F238E27FC236}">
                <a16:creationId xmlns:a16="http://schemas.microsoft.com/office/drawing/2014/main" id="{6F5F1DA3-8117-4340-AACC-7347AE29BE77}"/>
              </a:ext>
            </a:extLst>
          </p:cNvPr>
          <p:cNvGraphicFramePr>
            <a:graphicFrameLocks noGrp="1"/>
          </p:cNvGraphicFramePr>
          <p:nvPr>
            <p:ph idx="1"/>
            <p:extLst>
              <p:ext uri="{D42A27DB-BD31-4B8C-83A1-F6EECF244321}">
                <p14:modId xmlns:p14="http://schemas.microsoft.com/office/powerpoint/2010/main" val="2365241642"/>
              </p:ext>
            </p:extLst>
          </p:nvPr>
        </p:nvGraphicFramePr>
        <p:xfrm>
          <a:off x="268288" y="1333500"/>
          <a:ext cx="11566525" cy="444341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9">
            <a:extLst>
              <a:ext uri="{FF2B5EF4-FFF2-40B4-BE49-F238E27FC236}">
                <a16:creationId xmlns:a16="http://schemas.microsoft.com/office/drawing/2014/main" id="{952A1845-EEDD-4531-8501-01D50BD5899E}"/>
              </a:ext>
            </a:extLst>
          </p:cNvPr>
          <p:cNvSpPr>
            <a:spLocks noGrp="1"/>
          </p:cNvSpPr>
          <p:nvPr>
            <p:ph type="body" sz="quarter" idx="10"/>
          </p:nvPr>
        </p:nvSpPr>
        <p:spPr/>
        <p:txBody>
          <a:bodyPr/>
          <a:lstStyle/>
          <a:p>
            <a:r>
              <a:rPr lang="en-US"/>
              <a:t>Notes: Improvements include remodels, replacements, additions, and structural alterations that increase the value of homes. Routine maintenance and repairs preserve the current quality of homes. Historical estimates since 2019 are produced using the LIRA model until American Housing Survey benchmark data become available.</a:t>
            </a:r>
          </a:p>
        </p:txBody>
      </p:sp>
    </p:spTree>
    <p:extLst>
      <p:ext uri="{BB962C8B-B14F-4D97-AF65-F5344CB8AC3E}">
        <p14:creationId xmlns:p14="http://schemas.microsoft.com/office/powerpoint/2010/main" val="186092094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7CB1D-4ED9-4ADE-AC0C-1E2073814E63}"/>
              </a:ext>
            </a:extLst>
          </p:cNvPr>
          <p:cNvSpPr>
            <a:spLocks noGrp="1"/>
          </p:cNvSpPr>
          <p:nvPr>
            <p:ph type="title"/>
          </p:nvPr>
        </p:nvSpPr>
        <p:spPr/>
        <p:txBody>
          <a:bodyPr/>
          <a:lstStyle/>
          <a:p>
            <a:pPr algn="ctr"/>
            <a:r>
              <a:rPr lang="en-US" sz="3100"/>
              <a:t>Leading Indicator of Remodeling Activity – First Quarter 2022</a:t>
            </a:r>
            <a:br>
              <a:rPr lang="en-US" sz="3100"/>
            </a:br>
            <a:r>
              <a:rPr lang="en-US" sz="1600" i="1"/>
              <a:t>Published: April 2022</a:t>
            </a:r>
            <a:endParaRPr lang="en-US" sz="3100"/>
          </a:p>
        </p:txBody>
      </p:sp>
      <p:graphicFrame>
        <p:nvGraphicFramePr>
          <p:cNvPr id="7" name="Content Placeholder 6">
            <a:extLst>
              <a:ext uri="{FF2B5EF4-FFF2-40B4-BE49-F238E27FC236}">
                <a16:creationId xmlns:a16="http://schemas.microsoft.com/office/drawing/2014/main" id="{6F5F1DA3-8117-4340-AACC-7347AE29BE77}"/>
              </a:ext>
            </a:extLst>
          </p:cNvPr>
          <p:cNvGraphicFramePr>
            <a:graphicFrameLocks noGrp="1"/>
          </p:cNvGraphicFramePr>
          <p:nvPr>
            <p:ph idx="1"/>
          </p:nvPr>
        </p:nvGraphicFramePr>
        <p:xfrm>
          <a:off x="268288" y="1333500"/>
          <a:ext cx="11566525" cy="444341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9">
            <a:extLst>
              <a:ext uri="{FF2B5EF4-FFF2-40B4-BE49-F238E27FC236}">
                <a16:creationId xmlns:a16="http://schemas.microsoft.com/office/drawing/2014/main" id="{952A1845-EEDD-4531-8501-01D50BD5899E}"/>
              </a:ext>
            </a:extLst>
          </p:cNvPr>
          <p:cNvSpPr>
            <a:spLocks noGrp="1"/>
          </p:cNvSpPr>
          <p:nvPr>
            <p:ph type="body" sz="quarter" idx="10"/>
          </p:nvPr>
        </p:nvSpPr>
        <p:spPr/>
        <p:txBody>
          <a:bodyPr/>
          <a:lstStyle/>
          <a:p>
            <a:r>
              <a:rPr lang="en-US"/>
              <a:t>Notes: Improvements include remodels, replacements, additions, and structural alterations that increase the value of homes. Routine maintenance and repairs preserve the current quality of homes. Historical estimates since 2019 are produced using the LIRA model until American Housing Survey benchmark data become available.</a:t>
            </a:r>
          </a:p>
        </p:txBody>
      </p:sp>
    </p:spTree>
    <p:extLst>
      <p:ext uri="{BB962C8B-B14F-4D97-AF65-F5344CB8AC3E}">
        <p14:creationId xmlns:p14="http://schemas.microsoft.com/office/powerpoint/2010/main" val="156287236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7CB1D-4ED9-4ADE-AC0C-1E2073814E63}"/>
              </a:ext>
            </a:extLst>
          </p:cNvPr>
          <p:cNvSpPr>
            <a:spLocks noGrp="1"/>
          </p:cNvSpPr>
          <p:nvPr>
            <p:ph type="title"/>
          </p:nvPr>
        </p:nvSpPr>
        <p:spPr/>
        <p:txBody>
          <a:bodyPr/>
          <a:lstStyle/>
          <a:p>
            <a:pPr algn="ctr"/>
            <a:r>
              <a:rPr lang="en-US" sz="3100"/>
              <a:t>Leading Indicator of Remodeling Activity – Second Quarter 2022</a:t>
            </a:r>
            <a:br>
              <a:rPr lang="en-US" sz="3100"/>
            </a:br>
            <a:r>
              <a:rPr lang="en-US" sz="1600" i="1"/>
              <a:t>Published: July 2022</a:t>
            </a:r>
            <a:endParaRPr lang="en-US" sz="3100"/>
          </a:p>
        </p:txBody>
      </p:sp>
      <p:graphicFrame>
        <p:nvGraphicFramePr>
          <p:cNvPr id="7" name="Content Placeholder 6">
            <a:extLst>
              <a:ext uri="{FF2B5EF4-FFF2-40B4-BE49-F238E27FC236}">
                <a16:creationId xmlns:a16="http://schemas.microsoft.com/office/drawing/2014/main" id="{6F5F1DA3-8117-4340-AACC-7347AE29BE77}"/>
              </a:ext>
            </a:extLst>
          </p:cNvPr>
          <p:cNvGraphicFramePr>
            <a:graphicFrameLocks noGrp="1"/>
          </p:cNvGraphicFramePr>
          <p:nvPr>
            <p:ph idx="1"/>
          </p:nvPr>
        </p:nvGraphicFramePr>
        <p:xfrm>
          <a:off x="268288" y="1333500"/>
          <a:ext cx="11566525" cy="444341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9">
            <a:extLst>
              <a:ext uri="{FF2B5EF4-FFF2-40B4-BE49-F238E27FC236}">
                <a16:creationId xmlns:a16="http://schemas.microsoft.com/office/drawing/2014/main" id="{952A1845-EEDD-4531-8501-01D50BD5899E}"/>
              </a:ext>
            </a:extLst>
          </p:cNvPr>
          <p:cNvSpPr>
            <a:spLocks noGrp="1"/>
          </p:cNvSpPr>
          <p:nvPr>
            <p:ph type="body" sz="quarter" idx="10"/>
          </p:nvPr>
        </p:nvSpPr>
        <p:spPr/>
        <p:txBody>
          <a:bodyPr/>
          <a:lstStyle/>
          <a:p>
            <a:r>
              <a:rPr lang="en-US"/>
              <a:t>Notes: Improvements include remodels, replacements, additions, and structural alterations that increase the value of homes. Routine maintenance and repairs preserve the current quality of homes. Historical estimates since 2019 are produced using the LIRA model until American Housing Survey benchmark data become available.</a:t>
            </a:r>
          </a:p>
        </p:txBody>
      </p:sp>
    </p:spTree>
    <p:extLst>
      <p:ext uri="{BB962C8B-B14F-4D97-AF65-F5344CB8AC3E}">
        <p14:creationId xmlns:p14="http://schemas.microsoft.com/office/powerpoint/2010/main" val="59827225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7CB1D-4ED9-4ADE-AC0C-1E2073814E63}"/>
              </a:ext>
            </a:extLst>
          </p:cNvPr>
          <p:cNvSpPr>
            <a:spLocks noGrp="1"/>
          </p:cNvSpPr>
          <p:nvPr>
            <p:ph type="title"/>
          </p:nvPr>
        </p:nvSpPr>
        <p:spPr/>
        <p:txBody>
          <a:bodyPr/>
          <a:lstStyle/>
          <a:p>
            <a:pPr algn="ctr"/>
            <a:r>
              <a:rPr lang="en-US" sz="3100"/>
              <a:t>Leading Indicator of Remodeling Activity – Third Quarter 2022</a:t>
            </a:r>
            <a:br>
              <a:rPr lang="en-US" sz="3100"/>
            </a:br>
            <a:r>
              <a:rPr lang="en-US" sz="1600" i="1"/>
              <a:t>Published: October 2022</a:t>
            </a:r>
            <a:endParaRPr lang="en-US" sz="3100"/>
          </a:p>
        </p:txBody>
      </p:sp>
      <p:graphicFrame>
        <p:nvGraphicFramePr>
          <p:cNvPr id="7" name="Content Placeholder 6">
            <a:extLst>
              <a:ext uri="{FF2B5EF4-FFF2-40B4-BE49-F238E27FC236}">
                <a16:creationId xmlns:a16="http://schemas.microsoft.com/office/drawing/2014/main" id="{6F5F1DA3-8117-4340-AACC-7347AE29BE77}"/>
              </a:ext>
            </a:extLst>
          </p:cNvPr>
          <p:cNvGraphicFramePr>
            <a:graphicFrameLocks noGrp="1"/>
          </p:cNvGraphicFramePr>
          <p:nvPr>
            <p:ph idx="1"/>
          </p:nvPr>
        </p:nvGraphicFramePr>
        <p:xfrm>
          <a:off x="268288" y="1333500"/>
          <a:ext cx="11566525" cy="444341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9">
            <a:extLst>
              <a:ext uri="{FF2B5EF4-FFF2-40B4-BE49-F238E27FC236}">
                <a16:creationId xmlns:a16="http://schemas.microsoft.com/office/drawing/2014/main" id="{952A1845-EEDD-4531-8501-01D50BD5899E}"/>
              </a:ext>
            </a:extLst>
          </p:cNvPr>
          <p:cNvSpPr>
            <a:spLocks noGrp="1"/>
          </p:cNvSpPr>
          <p:nvPr>
            <p:ph type="body" sz="quarter" idx="10"/>
          </p:nvPr>
        </p:nvSpPr>
        <p:spPr/>
        <p:txBody>
          <a:bodyPr/>
          <a:lstStyle/>
          <a:p>
            <a:r>
              <a:rPr lang="en-US"/>
              <a:t>Notes: Improvements include remodels, replacements, additions, and structural alterations that increase the value of homes. Routine maintenance and repairs preserve the current quality of homes. Historical estimates since 2019 are produced using the LIRA model until American Housing Survey benchmark data become available.</a:t>
            </a:r>
          </a:p>
        </p:txBody>
      </p:sp>
    </p:spTree>
    <p:extLst>
      <p:ext uri="{BB962C8B-B14F-4D97-AF65-F5344CB8AC3E}">
        <p14:creationId xmlns:p14="http://schemas.microsoft.com/office/powerpoint/2010/main" val="36291467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7CB1D-4ED9-4ADE-AC0C-1E2073814E63}"/>
              </a:ext>
            </a:extLst>
          </p:cNvPr>
          <p:cNvSpPr>
            <a:spLocks noGrp="1"/>
          </p:cNvSpPr>
          <p:nvPr>
            <p:ph type="title"/>
          </p:nvPr>
        </p:nvSpPr>
        <p:spPr/>
        <p:txBody>
          <a:bodyPr/>
          <a:lstStyle/>
          <a:p>
            <a:pPr algn="ctr"/>
            <a:r>
              <a:rPr lang="en-US" sz="3100"/>
              <a:t>Leading Indicator of Remodeling Activity – Fourth Quarter 2022</a:t>
            </a:r>
            <a:br>
              <a:rPr lang="en-US" sz="3100"/>
            </a:br>
            <a:r>
              <a:rPr lang="en-US" sz="1600" i="1"/>
              <a:t>Published: January 2023</a:t>
            </a:r>
            <a:endParaRPr lang="en-US" sz="3100"/>
          </a:p>
        </p:txBody>
      </p:sp>
      <p:graphicFrame>
        <p:nvGraphicFramePr>
          <p:cNvPr id="7" name="Content Placeholder 6">
            <a:extLst>
              <a:ext uri="{FF2B5EF4-FFF2-40B4-BE49-F238E27FC236}">
                <a16:creationId xmlns:a16="http://schemas.microsoft.com/office/drawing/2014/main" id="{6F5F1DA3-8117-4340-AACC-7347AE29BE77}"/>
              </a:ext>
            </a:extLst>
          </p:cNvPr>
          <p:cNvGraphicFramePr>
            <a:graphicFrameLocks noGrp="1"/>
          </p:cNvGraphicFramePr>
          <p:nvPr>
            <p:ph idx="1"/>
          </p:nvPr>
        </p:nvGraphicFramePr>
        <p:xfrm>
          <a:off x="268288" y="1333500"/>
          <a:ext cx="11566525" cy="444341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9">
            <a:extLst>
              <a:ext uri="{FF2B5EF4-FFF2-40B4-BE49-F238E27FC236}">
                <a16:creationId xmlns:a16="http://schemas.microsoft.com/office/drawing/2014/main" id="{952A1845-EEDD-4531-8501-01D50BD5899E}"/>
              </a:ext>
            </a:extLst>
          </p:cNvPr>
          <p:cNvSpPr>
            <a:spLocks noGrp="1"/>
          </p:cNvSpPr>
          <p:nvPr>
            <p:ph type="body" sz="quarter" idx="10"/>
          </p:nvPr>
        </p:nvSpPr>
        <p:spPr/>
        <p:txBody>
          <a:bodyPr/>
          <a:lstStyle/>
          <a:p>
            <a:r>
              <a:rPr lang="en-US"/>
              <a:t>Notes: Improvements include remodels, replacements, additions, and structural alterations that increase the value of homes. Routine maintenance and repairs preserve the current quality of homes. Historical estimates since 2021 are produced using the LIRA model until American Housing Survey benchmark data become available.</a:t>
            </a:r>
          </a:p>
        </p:txBody>
      </p:sp>
    </p:spTree>
    <p:extLst>
      <p:ext uri="{BB962C8B-B14F-4D97-AF65-F5344CB8AC3E}">
        <p14:creationId xmlns:p14="http://schemas.microsoft.com/office/powerpoint/2010/main" val="62290674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7CB1D-4ED9-4ADE-AC0C-1E2073814E63}"/>
              </a:ext>
            </a:extLst>
          </p:cNvPr>
          <p:cNvSpPr>
            <a:spLocks noGrp="1"/>
          </p:cNvSpPr>
          <p:nvPr>
            <p:ph type="title"/>
          </p:nvPr>
        </p:nvSpPr>
        <p:spPr/>
        <p:txBody>
          <a:bodyPr/>
          <a:lstStyle/>
          <a:p>
            <a:pPr algn="ctr"/>
            <a:r>
              <a:rPr lang="en-US" sz="3100"/>
              <a:t>Leading Indicator of Remodeling Activity – First Quarter 2023</a:t>
            </a:r>
            <a:br>
              <a:rPr lang="en-US" sz="3100"/>
            </a:br>
            <a:r>
              <a:rPr lang="en-US" sz="1600" i="1"/>
              <a:t>Published: April 2023</a:t>
            </a:r>
            <a:endParaRPr lang="en-US" sz="3100"/>
          </a:p>
        </p:txBody>
      </p:sp>
      <p:graphicFrame>
        <p:nvGraphicFramePr>
          <p:cNvPr id="7" name="Content Placeholder 6">
            <a:extLst>
              <a:ext uri="{FF2B5EF4-FFF2-40B4-BE49-F238E27FC236}">
                <a16:creationId xmlns:a16="http://schemas.microsoft.com/office/drawing/2014/main" id="{6F5F1DA3-8117-4340-AACC-7347AE29BE77}"/>
              </a:ext>
            </a:extLst>
          </p:cNvPr>
          <p:cNvGraphicFramePr>
            <a:graphicFrameLocks noGrp="1"/>
          </p:cNvGraphicFramePr>
          <p:nvPr>
            <p:ph idx="1"/>
          </p:nvPr>
        </p:nvGraphicFramePr>
        <p:xfrm>
          <a:off x="268288" y="1333500"/>
          <a:ext cx="11566525" cy="444341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9">
            <a:extLst>
              <a:ext uri="{FF2B5EF4-FFF2-40B4-BE49-F238E27FC236}">
                <a16:creationId xmlns:a16="http://schemas.microsoft.com/office/drawing/2014/main" id="{952A1845-EEDD-4531-8501-01D50BD5899E}"/>
              </a:ext>
            </a:extLst>
          </p:cNvPr>
          <p:cNvSpPr>
            <a:spLocks noGrp="1"/>
          </p:cNvSpPr>
          <p:nvPr>
            <p:ph type="body" sz="quarter" idx="10"/>
          </p:nvPr>
        </p:nvSpPr>
        <p:spPr/>
        <p:txBody>
          <a:bodyPr/>
          <a:lstStyle/>
          <a:p>
            <a:r>
              <a:rPr lang="en-US"/>
              <a:t>Notes: Improvements include remodels, replacements, additions, and structural alterations that increase the value of homes. Routine maintenance and repairs preserve the current quality of homes. Historical estimates since 2021 are produced using the LIRA model until American Housing Survey benchmark data become available.</a:t>
            </a:r>
          </a:p>
        </p:txBody>
      </p:sp>
    </p:spTree>
    <p:extLst>
      <p:ext uri="{BB962C8B-B14F-4D97-AF65-F5344CB8AC3E}">
        <p14:creationId xmlns:p14="http://schemas.microsoft.com/office/powerpoint/2010/main" val="3525320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algn="ctr"/>
            <a:r>
              <a:rPr lang="en-US" sz="3000"/>
              <a:t>Leading Indicator of Remodeling Activity – First Quarter 2008</a:t>
            </a:r>
            <a:br>
              <a:rPr lang="en-US"/>
            </a:br>
            <a:r>
              <a:rPr lang="en-US" sz="1600" i="1"/>
              <a:t>Published: April 2008</a:t>
            </a:r>
            <a:endParaRPr lang="en-US" i="1"/>
          </a:p>
        </p:txBody>
      </p:sp>
      <p:sp>
        <p:nvSpPr>
          <p:cNvPr id="28676" name="Text Box 4"/>
          <p:cNvSpPr txBox="1">
            <a:spLocks noChangeArrowheads="1"/>
          </p:cNvSpPr>
          <p:nvPr/>
        </p:nvSpPr>
        <p:spPr bwMode="auto">
          <a:xfrm>
            <a:off x="685800" y="1104853"/>
            <a:ext cx="3499556" cy="748859"/>
          </a:xfrm>
          <a:prstGeom prst="rect">
            <a:avLst/>
          </a:prstGeom>
          <a:noFill/>
          <a:ln w="12700">
            <a:noFill/>
            <a:miter lim="800000"/>
            <a:headEnd type="none" w="sm" len="sm"/>
            <a:tailEnd type="none" w="sm" len="sm"/>
          </a:ln>
          <a:effectLst/>
        </p:spPr>
        <p:txBody>
          <a:bodyPr>
            <a:spAutoFit/>
          </a:bodyPr>
          <a:lstStyle/>
          <a:p>
            <a:pPr eaLnBrk="0" hangingPunct="0"/>
            <a:r>
              <a:rPr lang="en-US" sz="1422">
                <a:latin typeface="Arial" pitchFamily="34" charset="0"/>
                <a:cs typeface="Arial" pitchFamily="34" charset="0"/>
              </a:rPr>
              <a:t>Homeowner Remodeling Activity</a:t>
            </a:r>
          </a:p>
          <a:p>
            <a:pPr eaLnBrk="0" hangingPunct="0"/>
            <a:r>
              <a:rPr lang="en-US" sz="1422">
                <a:latin typeface="Arial" pitchFamily="34" charset="0"/>
                <a:cs typeface="Arial" pitchFamily="34" charset="0"/>
              </a:rPr>
              <a:t>Four-Quarter Moving Totals</a:t>
            </a:r>
          </a:p>
          <a:p>
            <a:pPr eaLnBrk="0" hangingPunct="0"/>
            <a:r>
              <a:rPr lang="en-US" sz="1422">
                <a:latin typeface="Arial" pitchFamily="34" charset="0"/>
                <a:cs typeface="Arial" pitchFamily="34" charset="0"/>
              </a:rPr>
              <a:t>Billions of $</a:t>
            </a:r>
          </a:p>
        </p:txBody>
      </p:sp>
      <p:sp>
        <p:nvSpPr>
          <p:cNvPr id="28677" name="Text Box 5"/>
          <p:cNvSpPr txBox="1">
            <a:spLocks noChangeArrowheads="1"/>
          </p:cNvSpPr>
          <p:nvPr/>
        </p:nvSpPr>
        <p:spPr bwMode="auto">
          <a:xfrm>
            <a:off x="7797799" y="1337050"/>
            <a:ext cx="3708401" cy="530017"/>
          </a:xfrm>
          <a:prstGeom prst="rect">
            <a:avLst/>
          </a:prstGeom>
          <a:noFill/>
          <a:ln w="12700">
            <a:noFill/>
            <a:miter lim="800000"/>
            <a:headEnd type="none" w="sm" len="sm"/>
            <a:tailEnd type="none" w="sm" len="sm"/>
          </a:ln>
          <a:effectLst/>
        </p:spPr>
        <p:txBody>
          <a:bodyPr>
            <a:spAutoFit/>
          </a:bodyPr>
          <a:lstStyle/>
          <a:p>
            <a:pPr algn="r" eaLnBrk="0" hangingPunct="0"/>
            <a:r>
              <a:rPr lang="en-US" sz="1422">
                <a:latin typeface="Arial" pitchFamily="34" charset="0"/>
                <a:cs typeface="Arial" pitchFamily="34" charset="0"/>
              </a:rPr>
              <a:t>Four-Quarter Moving</a:t>
            </a:r>
          </a:p>
          <a:p>
            <a:pPr algn="r" eaLnBrk="0" hangingPunct="0"/>
            <a:r>
              <a:rPr lang="en-US" sz="1422">
                <a:latin typeface="Arial" pitchFamily="34" charset="0"/>
                <a:cs typeface="Arial" pitchFamily="34" charset="0"/>
              </a:rPr>
              <a:t>Rate of Change </a:t>
            </a:r>
          </a:p>
        </p:txBody>
      </p:sp>
      <p:graphicFrame>
        <p:nvGraphicFramePr>
          <p:cNvPr id="9" name="Object 3"/>
          <p:cNvGraphicFramePr>
            <a:graphicFrameLocks noChangeAspect="1"/>
          </p:cNvGraphicFramePr>
          <p:nvPr>
            <p:extLst>
              <p:ext uri="{D42A27DB-BD31-4B8C-83A1-F6EECF244321}">
                <p14:modId xmlns:p14="http://schemas.microsoft.com/office/powerpoint/2010/main" val="3449473582"/>
              </p:ext>
            </p:extLst>
          </p:nvPr>
        </p:nvGraphicFramePr>
        <p:xfrm>
          <a:off x="421452" y="1773296"/>
          <a:ext cx="11454459" cy="4365037"/>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1079090" y="6182130"/>
            <a:ext cx="9211733" cy="238207"/>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Source: Joint Center for Housing Studies.</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7CB1D-4ED9-4ADE-AC0C-1E2073814E63}"/>
              </a:ext>
            </a:extLst>
          </p:cNvPr>
          <p:cNvSpPr>
            <a:spLocks noGrp="1"/>
          </p:cNvSpPr>
          <p:nvPr>
            <p:ph type="title"/>
          </p:nvPr>
        </p:nvSpPr>
        <p:spPr/>
        <p:txBody>
          <a:bodyPr/>
          <a:lstStyle/>
          <a:p>
            <a:pPr algn="ctr"/>
            <a:r>
              <a:rPr lang="en-US" sz="3100"/>
              <a:t>Leading Indicator of Remodeling Activity – Second Quarter 2023</a:t>
            </a:r>
            <a:br>
              <a:rPr lang="en-US" sz="3100"/>
            </a:br>
            <a:r>
              <a:rPr lang="en-US" sz="1600" i="1"/>
              <a:t>Published: July 2023</a:t>
            </a:r>
            <a:endParaRPr lang="en-US" sz="3100"/>
          </a:p>
        </p:txBody>
      </p:sp>
      <p:graphicFrame>
        <p:nvGraphicFramePr>
          <p:cNvPr id="7" name="Content Placeholder 6">
            <a:extLst>
              <a:ext uri="{FF2B5EF4-FFF2-40B4-BE49-F238E27FC236}">
                <a16:creationId xmlns:a16="http://schemas.microsoft.com/office/drawing/2014/main" id="{6F5F1DA3-8117-4340-AACC-7347AE29BE77}"/>
              </a:ext>
            </a:extLst>
          </p:cNvPr>
          <p:cNvGraphicFramePr>
            <a:graphicFrameLocks noGrp="1"/>
          </p:cNvGraphicFramePr>
          <p:nvPr>
            <p:ph idx="1"/>
          </p:nvPr>
        </p:nvGraphicFramePr>
        <p:xfrm>
          <a:off x="268288" y="1333500"/>
          <a:ext cx="11566525" cy="444341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9">
            <a:extLst>
              <a:ext uri="{FF2B5EF4-FFF2-40B4-BE49-F238E27FC236}">
                <a16:creationId xmlns:a16="http://schemas.microsoft.com/office/drawing/2014/main" id="{952A1845-EEDD-4531-8501-01D50BD5899E}"/>
              </a:ext>
            </a:extLst>
          </p:cNvPr>
          <p:cNvSpPr>
            <a:spLocks noGrp="1"/>
          </p:cNvSpPr>
          <p:nvPr>
            <p:ph type="body" sz="quarter" idx="10"/>
          </p:nvPr>
        </p:nvSpPr>
        <p:spPr/>
        <p:txBody>
          <a:bodyPr/>
          <a:lstStyle/>
          <a:p>
            <a:r>
              <a:rPr lang="en-US"/>
              <a:t>Notes: Improvements include remodels, replacements, additions, and structural alterations that increase the value of homes. Routine maintenance and repairs preserve the current quality of homes. Historical estimates since 2021 are produced using the LIRA model until American Housing Survey benchmark data become available.</a:t>
            </a:r>
          </a:p>
        </p:txBody>
      </p:sp>
    </p:spTree>
    <p:extLst>
      <p:ext uri="{BB962C8B-B14F-4D97-AF65-F5344CB8AC3E}">
        <p14:creationId xmlns:p14="http://schemas.microsoft.com/office/powerpoint/2010/main" val="128413108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7CB1D-4ED9-4ADE-AC0C-1E2073814E63}"/>
              </a:ext>
            </a:extLst>
          </p:cNvPr>
          <p:cNvSpPr>
            <a:spLocks noGrp="1"/>
          </p:cNvSpPr>
          <p:nvPr>
            <p:ph type="title"/>
          </p:nvPr>
        </p:nvSpPr>
        <p:spPr/>
        <p:txBody>
          <a:bodyPr/>
          <a:lstStyle/>
          <a:p>
            <a:pPr algn="ctr"/>
            <a:r>
              <a:rPr lang="en-US" sz="3100"/>
              <a:t>Leading Indicator of Remodeling Activity – Third Quarter 2023</a:t>
            </a:r>
            <a:br>
              <a:rPr lang="en-US" sz="3100"/>
            </a:br>
            <a:r>
              <a:rPr lang="en-US" sz="1600" i="1"/>
              <a:t>Published: October 2023</a:t>
            </a:r>
            <a:endParaRPr lang="en-US" sz="3100"/>
          </a:p>
        </p:txBody>
      </p:sp>
      <p:graphicFrame>
        <p:nvGraphicFramePr>
          <p:cNvPr id="7" name="Content Placeholder 6">
            <a:extLst>
              <a:ext uri="{FF2B5EF4-FFF2-40B4-BE49-F238E27FC236}">
                <a16:creationId xmlns:a16="http://schemas.microsoft.com/office/drawing/2014/main" id="{6F5F1DA3-8117-4340-AACC-7347AE29BE77}"/>
              </a:ext>
            </a:extLst>
          </p:cNvPr>
          <p:cNvGraphicFramePr>
            <a:graphicFrameLocks noGrp="1"/>
          </p:cNvGraphicFramePr>
          <p:nvPr>
            <p:ph idx="1"/>
          </p:nvPr>
        </p:nvGraphicFramePr>
        <p:xfrm>
          <a:off x="268288" y="1333500"/>
          <a:ext cx="11566525" cy="444341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9">
            <a:extLst>
              <a:ext uri="{FF2B5EF4-FFF2-40B4-BE49-F238E27FC236}">
                <a16:creationId xmlns:a16="http://schemas.microsoft.com/office/drawing/2014/main" id="{952A1845-EEDD-4531-8501-01D50BD5899E}"/>
              </a:ext>
            </a:extLst>
          </p:cNvPr>
          <p:cNvSpPr>
            <a:spLocks noGrp="1"/>
          </p:cNvSpPr>
          <p:nvPr>
            <p:ph type="body" sz="quarter" idx="10"/>
          </p:nvPr>
        </p:nvSpPr>
        <p:spPr/>
        <p:txBody>
          <a:bodyPr/>
          <a:lstStyle/>
          <a:p>
            <a:r>
              <a:rPr lang="en-US"/>
              <a:t>Notes: Improvements include remodels, replacements, additions, and structural alterations that increase the value of homes. Routine maintenance and repairs preserve the current quality of homes. Historical estimates since 2021 are produced using the LIRA model until American Housing Survey benchmark data become available.</a:t>
            </a:r>
          </a:p>
        </p:txBody>
      </p:sp>
    </p:spTree>
    <p:extLst>
      <p:ext uri="{BB962C8B-B14F-4D97-AF65-F5344CB8AC3E}">
        <p14:creationId xmlns:p14="http://schemas.microsoft.com/office/powerpoint/2010/main" val="235680346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7CB1D-4ED9-4ADE-AC0C-1E2073814E63}"/>
              </a:ext>
            </a:extLst>
          </p:cNvPr>
          <p:cNvSpPr>
            <a:spLocks noGrp="1"/>
          </p:cNvSpPr>
          <p:nvPr>
            <p:ph type="title"/>
          </p:nvPr>
        </p:nvSpPr>
        <p:spPr/>
        <p:txBody>
          <a:bodyPr/>
          <a:lstStyle/>
          <a:p>
            <a:pPr algn="ctr"/>
            <a:r>
              <a:rPr lang="en-US" sz="3100"/>
              <a:t>Leading Indicator of Remodeling Activity – Fourth Quarter 2023</a:t>
            </a:r>
            <a:br>
              <a:rPr lang="en-US" sz="3100"/>
            </a:br>
            <a:r>
              <a:rPr lang="en-US" sz="1600" i="1"/>
              <a:t>Published: January 2024</a:t>
            </a:r>
            <a:endParaRPr lang="en-US" sz="3100"/>
          </a:p>
        </p:txBody>
      </p:sp>
      <p:graphicFrame>
        <p:nvGraphicFramePr>
          <p:cNvPr id="7" name="Content Placeholder 6">
            <a:extLst>
              <a:ext uri="{FF2B5EF4-FFF2-40B4-BE49-F238E27FC236}">
                <a16:creationId xmlns:a16="http://schemas.microsoft.com/office/drawing/2014/main" id="{6F5F1DA3-8117-4340-AACC-7347AE29BE77}"/>
              </a:ext>
            </a:extLst>
          </p:cNvPr>
          <p:cNvGraphicFramePr>
            <a:graphicFrameLocks noGrp="1"/>
          </p:cNvGraphicFramePr>
          <p:nvPr>
            <p:ph idx="1"/>
          </p:nvPr>
        </p:nvGraphicFramePr>
        <p:xfrm>
          <a:off x="268288" y="1333500"/>
          <a:ext cx="11566525" cy="444341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9">
            <a:extLst>
              <a:ext uri="{FF2B5EF4-FFF2-40B4-BE49-F238E27FC236}">
                <a16:creationId xmlns:a16="http://schemas.microsoft.com/office/drawing/2014/main" id="{952A1845-EEDD-4531-8501-01D50BD5899E}"/>
              </a:ext>
            </a:extLst>
          </p:cNvPr>
          <p:cNvSpPr>
            <a:spLocks noGrp="1"/>
          </p:cNvSpPr>
          <p:nvPr>
            <p:ph type="body" sz="quarter" idx="10"/>
          </p:nvPr>
        </p:nvSpPr>
        <p:spPr/>
        <p:txBody>
          <a:bodyPr/>
          <a:lstStyle/>
          <a:p>
            <a:r>
              <a:rPr lang="en-US"/>
              <a:t>Notes: Improvements include remodels, replacements, additions, and structural alterations that increase the value of homes. Routine maintenance and repairs preserve the current quality of homes. Historical estimates since 2021 are produced using the LIRA model until American Housing Survey benchmark data become available.</a:t>
            </a:r>
          </a:p>
        </p:txBody>
      </p:sp>
    </p:spTree>
    <p:extLst>
      <p:ext uri="{BB962C8B-B14F-4D97-AF65-F5344CB8AC3E}">
        <p14:creationId xmlns:p14="http://schemas.microsoft.com/office/powerpoint/2010/main" val="43630995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7CB1D-4ED9-4ADE-AC0C-1E2073814E63}"/>
              </a:ext>
            </a:extLst>
          </p:cNvPr>
          <p:cNvSpPr>
            <a:spLocks noGrp="1"/>
          </p:cNvSpPr>
          <p:nvPr>
            <p:ph type="title"/>
          </p:nvPr>
        </p:nvSpPr>
        <p:spPr/>
        <p:txBody>
          <a:bodyPr/>
          <a:lstStyle/>
          <a:p>
            <a:pPr algn="ctr"/>
            <a:r>
              <a:rPr lang="en-US" sz="3100"/>
              <a:t>Leading Indicator of Remodeling Activity – First Quarter 2024</a:t>
            </a:r>
            <a:br>
              <a:rPr lang="en-US" sz="3100"/>
            </a:br>
            <a:r>
              <a:rPr lang="en-US" sz="1600" i="1"/>
              <a:t>Published: April 2024</a:t>
            </a:r>
            <a:endParaRPr lang="en-US" sz="3100"/>
          </a:p>
        </p:txBody>
      </p:sp>
      <p:graphicFrame>
        <p:nvGraphicFramePr>
          <p:cNvPr id="7" name="Content Placeholder 6">
            <a:extLst>
              <a:ext uri="{FF2B5EF4-FFF2-40B4-BE49-F238E27FC236}">
                <a16:creationId xmlns:a16="http://schemas.microsoft.com/office/drawing/2014/main" id="{6F5F1DA3-8117-4340-AACC-7347AE29BE77}"/>
              </a:ext>
            </a:extLst>
          </p:cNvPr>
          <p:cNvGraphicFramePr>
            <a:graphicFrameLocks noGrp="1"/>
          </p:cNvGraphicFramePr>
          <p:nvPr>
            <p:ph idx="1"/>
          </p:nvPr>
        </p:nvGraphicFramePr>
        <p:xfrm>
          <a:off x="268288" y="1333500"/>
          <a:ext cx="11566525" cy="444341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9">
            <a:extLst>
              <a:ext uri="{FF2B5EF4-FFF2-40B4-BE49-F238E27FC236}">
                <a16:creationId xmlns:a16="http://schemas.microsoft.com/office/drawing/2014/main" id="{952A1845-EEDD-4531-8501-01D50BD5899E}"/>
              </a:ext>
            </a:extLst>
          </p:cNvPr>
          <p:cNvSpPr>
            <a:spLocks noGrp="1"/>
          </p:cNvSpPr>
          <p:nvPr>
            <p:ph type="body" sz="quarter" idx="10"/>
          </p:nvPr>
        </p:nvSpPr>
        <p:spPr/>
        <p:txBody>
          <a:bodyPr/>
          <a:lstStyle/>
          <a:p>
            <a:r>
              <a:rPr lang="en-US"/>
              <a:t>Notes: Improvements include remodels, replacements, additions, and structural alterations that increase the value of homes. Routine maintenance and repairs preserve the current quality of homes. Historical estimates since 2021 are produced using the LIRA model until American Housing Survey benchmark data become available.</a:t>
            </a:r>
          </a:p>
        </p:txBody>
      </p:sp>
    </p:spTree>
    <p:extLst>
      <p:ext uri="{BB962C8B-B14F-4D97-AF65-F5344CB8AC3E}">
        <p14:creationId xmlns:p14="http://schemas.microsoft.com/office/powerpoint/2010/main" val="271714638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7CB1D-4ED9-4ADE-AC0C-1E2073814E63}"/>
              </a:ext>
            </a:extLst>
          </p:cNvPr>
          <p:cNvSpPr>
            <a:spLocks noGrp="1"/>
          </p:cNvSpPr>
          <p:nvPr>
            <p:ph type="title"/>
          </p:nvPr>
        </p:nvSpPr>
        <p:spPr/>
        <p:txBody>
          <a:bodyPr/>
          <a:lstStyle/>
          <a:p>
            <a:pPr algn="ctr"/>
            <a:r>
              <a:rPr lang="en-US" sz="3100"/>
              <a:t>Leading Indicator of Remodeling Activity – Second Quarter 2024</a:t>
            </a:r>
            <a:br>
              <a:rPr lang="en-US" sz="3100"/>
            </a:br>
            <a:r>
              <a:rPr lang="en-US" sz="1600" i="1"/>
              <a:t>Published: July 2024</a:t>
            </a:r>
            <a:endParaRPr lang="en-US" sz="3100"/>
          </a:p>
        </p:txBody>
      </p:sp>
      <p:graphicFrame>
        <p:nvGraphicFramePr>
          <p:cNvPr id="7" name="Content Placeholder 6">
            <a:extLst>
              <a:ext uri="{FF2B5EF4-FFF2-40B4-BE49-F238E27FC236}">
                <a16:creationId xmlns:a16="http://schemas.microsoft.com/office/drawing/2014/main" id="{6F5F1DA3-8117-4340-AACC-7347AE29BE77}"/>
              </a:ext>
            </a:extLst>
          </p:cNvPr>
          <p:cNvGraphicFramePr>
            <a:graphicFrameLocks noGrp="1"/>
          </p:cNvGraphicFramePr>
          <p:nvPr>
            <p:ph idx="1"/>
          </p:nvPr>
        </p:nvGraphicFramePr>
        <p:xfrm>
          <a:off x="268288" y="1333500"/>
          <a:ext cx="11566525" cy="444341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9">
            <a:extLst>
              <a:ext uri="{FF2B5EF4-FFF2-40B4-BE49-F238E27FC236}">
                <a16:creationId xmlns:a16="http://schemas.microsoft.com/office/drawing/2014/main" id="{952A1845-EEDD-4531-8501-01D50BD5899E}"/>
              </a:ext>
            </a:extLst>
          </p:cNvPr>
          <p:cNvSpPr>
            <a:spLocks noGrp="1"/>
          </p:cNvSpPr>
          <p:nvPr>
            <p:ph type="body" sz="quarter" idx="10"/>
          </p:nvPr>
        </p:nvSpPr>
        <p:spPr/>
        <p:txBody>
          <a:bodyPr/>
          <a:lstStyle/>
          <a:p>
            <a:r>
              <a:rPr lang="en-US"/>
              <a:t>Notes: Improvements include remodels, replacements, additions, and structural alterations that increase the value of homes. Routine maintenance and repairs preserve the current quality of homes. Historical estimates since 2021 are produced using the LIRA model until American Housing Survey benchmark data become available.</a:t>
            </a:r>
          </a:p>
        </p:txBody>
      </p:sp>
    </p:spTree>
    <p:extLst>
      <p:ext uri="{BB962C8B-B14F-4D97-AF65-F5344CB8AC3E}">
        <p14:creationId xmlns:p14="http://schemas.microsoft.com/office/powerpoint/2010/main" val="192368522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7CB1D-4ED9-4ADE-AC0C-1E2073814E63}"/>
              </a:ext>
            </a:extLst>
          </p:cNvPr>
          <p:cNvSpPr>
            <a:spLocks noGrp="1"/>
          </p:cNvSpPr>
          <p:nvPr>
            <p:ph type="title"/>
          </p:nvPr>
        </p:nvSpPr>
        <p:spPr/>
        <p:txBody>
          <a:bodyPr/>
          <a:lstStyle/>
          <a:p>
            <a:pPr algn="ctr"/>
            <a:r>
              <a:rPr lang="en-US" sz="3100"/>
              <a:t>Leading Indicator of Remodeling Activity – Third Quarter 2024</a:t>
            </a:r>
            <a:br>
              <a:rPr lang="en-US" sz="3100"/>
            </a:br>
            <a:r>
              <a:rPr lang="en-US" sz="1600" i="1"/>
              <a:t>Published: October 2024</a:t>
            </a:r>
            <a:endParaRPr lang="en-US" sz="3100"/>
          </a:p>
        </p:txBody>
      </p:sp>
      <p:graphicFrame>
        <p:nvGraphicFramePr>
          <p:cNvPr id="7" name="Content Placeholder 6">
            <a:extLst>
              <a:ext uri="{FF2B5EF4-FFF2-40B4-BE49-F238E27FC236}">
                <a16:creationId xmlns:a16="http://schemas.microsoft.com/office/drawing/2014/main" id="{6F5F1DA3-8117-4340-AACC-7347AE29BE77}"/>
              </a:ext>
            </a:extLst>
          </p:cNvPr>
          <p:cNvGraphicFramePr>
            <a:graphicFrameLocks noGrp="1"/>
          </p:cNvGraphicFramePr>
          <p:nvPr>
            <p:ph idx="1"/>
          </p:nvPr>
        </p:nvGraphicFramePr>
        <p:xfrm>
          <a:off x="268288" y="1333500"/>
          <a:ext cx="11566525" cy="444341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9">
            <a:extLst>
              <a:ext uri="{FF2B5EF4-FFF2-40B4-BE49-F238E27FC236}">
                <a16:creationId xmlns:a16="http://schemas.microsoft.com/office/drawing/2014/main" id="{952A1845-EEDD-4531-8501-01D50BD5899E}"/>
              </a:ext>
            </a:extLst>
          </p:cNvPr>
          <p:cNvSpPr>
            <a:spLocks noGrp="1"/>
          </p:cNvSpPr>
          <p:nvPr>
            <p:ph type="body" sz="quarter" idx="10"/>
          </p:nvPr>
        </p:nvSpPr>
        <p:spPr/>
        <p:txBody>
          <a:bodyPr/>
          <a:lstStyle/>
          <a:p>
            <a:r>
              <a:rPr lang="en-US"/>
              <a:t>Notes: Improvements include remodels, replacements, additions, and structural alterations that increase the value of homes. Routine maintenance and repairs preserve the current quality of homes. Historical estimates since 2021 are produced using the LIRA model until American Housing Survey benchmark data become available.</a:t>
            </a:r>
          </a:p>
        </p:txBody>
      </p:sp>
    </p:spTree>
    <p:extLst>
      <p:ext uri="{BB962C8B-B14F-4D97-AF65-F5344CB8AC3E}">
        <p14:creationId xmlns:p14="http://schemas.microsoft.com/office/powerpoint/2010/main" val="316399650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7CB1D-4ED9-4ADE-AC0C-1E2073814E63}"/>
              </a:ext>
            </a:extLst>
          </p:cNvPr>
          <p:cNvSpPr>
            <a:spLocks noGrp="1"/>
          </p:cNvSpPr>
          <p:nvPr>
            <p:ph type="title"/>
          </p:nvPr>
        </p:nvSpPr>
        <p:spPr/>
        <p:txBody>
          <a:bodyPr/>
          <a:lstStyle/>
          <a:p>
            <a:pPr algn="ctr"/>
            <a:r>
              <a:rPr lang="en-US" sz="3100"/>
              <a:t>Leading Indicator of Remodeling Activity – Fourth Quarter 2024</a:t>
            </a:r>
            <a:br>
              <a:rPr lang="en-US" sz="3100"/>
            </a:br>
            <a:r>
              <a:rPr lang="en-US" sz="1600" i="1"/>
              <a:t>Published: January 2025</a:t>
            </a:r>
            <a:endParaRPr lang="en-US" sz="3100"/>
          </a:p>
        </p:txBody>
      </p:sp>
      <p:graphicFrame>
        <p:nvGraphicFramePr>
          <p:cNvPr id="7" name="Content Placeholder 6">
            <a:extLst>
              <a:ext uri="{FF2B5EF4-FFF2-40B4-BE49-F238E27FC236}">
                <a16:creationId xmlns:a16="http://schemas.microsoft.com/office/drawing/2014/main" id="{6F5F1DA3-8117-4340-AACC-7347AE29BE77}"/>
              </a:ext>
            </a:extLst>
          </p:cNvPr>
          <p:cNvGraphicFramePr>
            <a:graphicFrameLocks noGrp="1"/>
          </p:cNvGraphicFramePr>
          <p:nvPr>
            <p:ph idx="1"/>
          </p:nvPr>
        </p:nvGraphicFramePr>
        <p:xfrm>
          <a:off x="268288" y="1333500"/>
          <a:ext cx="11566525" cy="444341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9">
            <a:extLst>
              <a:ext uri="{FF2B5EF4-FFF2-40B4-BE49-F238E27FC236}">
                <a16:creationId xmlns:a16="http://schemas.microsoft.com/office/drawing/2014/main" id="{952A1845-EEDD-4531-8501-01D50BD5899E}"/>
              </a:ext>
            </a:extLst>
          </p:cNvPr>
          <p:cNvSpPr>
            <a:spLocks noGrp="1"/>
          </p:cNvSpPr>
          <p:nvPr>
            <p:ph type="body" sz="quarter" idx="10"/>
          </p:nvPr>
        </p:nvSpPr>
        <p:spPr/>
        <p:txBody>
          <a:bodyPr/>
          <a:lstStyle/>
          <a:p>
            <a:r>
              <a:rPr lang="en-US"/>
              <a:t>Notes: Improvements include remodels, replacements, additions, and structural alterations that increase the value of homes. Routine maintenance and repairs preserve the current quality of homes. Historical estimates since 2023 are produced using the LIRA model until American Housing Survey benchmark data become available.</a:t>
            </a:r>
          </a:p>
        </p:txBody>
      </p:sp>
    </p:spTree>
    <p:extLst>
      <p:ext uri="{BB962C8B-B14F-4D97-AF65-F5344CB8AC3E}">
        <p14:creationId xmlns:p14="http://schemas.microsoft.com/office/powerpoint/2010/main" val="10190561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FF808-9057-19EB-600D-2C190E348F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674FD0-F6B4-5201-C51F-EF5791535AB3}"/>
              </a:ext>
            </a:extLst>
          </p:cNvPr>
          <p:cNvSpPr>
            <a:spLocks noGrp="1"/>
          </p:cNvSpPr>
          <p:nvPr>
            <p:ph type="title"/>
          </p:nvPr>
        </p:nvSpPr>
        <p:spPr/>
        <p:txBody>
          <a:bodyPr/>
          <a:lstStyle/>
          <a:p>
            <a:pPr algn="ctr"/>
            <a:r>
              <a:rPr lang="en-US" sz="3100"/>
              <a:t>Leading Indicator of Remodeling Activity – First Quarter 2025</a:t>
            </a:r>
            <a:br>
              <a:rPr lang="en-US" sz="3100"/>
            </a:br>
            <a:r>
              <a:rPr lang="en-US" sz="1600" i="1"/>
              <a:t>Published: April 2025</a:t>
            </a:r>
            <a:endParaRPr lang="en-US" sz="3100"/>
          </a:p>
        </p:txBody>
      </p:sp>
      <p:graphicFrame>
        <p:nvGraphicFramePr>
          <p:cNvPr id="7" name="Content Placeholder 6">
            <a:extLst>
              <a:ext uri="{FF2B5EF4-FFF2-40B4-BE49-F238E27FC236}">
                <a16:creationId xmlns:a16="http://schemas.microsoft.com/office/drawing/2014/main" id="{DAB6467E-5A84-D8DD-798B-01A5E95FA770}"/>
              </a:ext>
            </a:extLst>
          </p:cNvPr>
          <p:cNvGraphicFramePr>
            <a:graphicFrameLocks noGrp="1"/>
          </p:cNvGraphicFramePr>
          <p:nvPr>
            <p:ph idx="1"/>
            <p:extLst>
              <p:ext uri="{D42A27DB-BD31-4B8C-83A1-F6EECF244321}">
                <p14:modId xmlns:p14="http://schemas.microsoft.com/office/powerpoint/2010/main" val="1889093620"/>
              </p:ext>
            </p:extLst>
          </p:nvPr>
        </p:nvGraphicFramePr>
        <p:xfrm>
          <a:off x="268288" y="1333500"/>
          <a:ext cx="11566525" cy="444341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9">
            <a:extLst>
              <a:ext uri="{FF2B5EF4-FFF2-40B4-BE49-F238E27FC236}">
                <a16:creationId xmlns:a16="http://schemas.microsoft.com/office/drawing/2014/main" id="{FB0E13E5-D61B-A4FE-1D5F-C36EB760C033}"/>
              </a:ext>
            </a:extLst>
          </p:cNvPr>
          <p:cNvSpPr>
            <a:spLocks noGrp="1"/>
          </p:cNvSpPr>
          <p:nvPr>
            <p:ph type="body" sz="quarter" idx="10"/>
          </p:nvPr>
        </p:nvSpPr>
        <p:spPr/>
        <p:txBody>
          <a:bodyPr/>
          <a:lstStyle/>
          <a:p>
            <a:r>
              <a:rPr lang="en-US"/>
              <a:t>Notes: Improvements include remodels, replacements, additions, and structural alterations that increase the value of homes. Routine maintenance and repairs preserve the current quality of homes. Historical estimates since 2023 are produced using the LIRA model until American Housing Survey benchmark data become available.</a:t>
            </a:r>
          </a:p>
        </p:txBody>
      </p:sp>
    </p:spTree>
    <p:extLst>
      <p:ext uri="{BB962C8B-B14F-4D97-AF65-F5344CB8AC3E}">
        <p14:creationId xmlns:p14="http://schemas.microsoft.com/office/powerpoint/2010/main" val="17444906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FECF6-DB95-29A8-ABC9-5C756155DA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D0AF45-7F58-1FAD-80B1-05DD8E9DFA98}"/>
              </a:ext>
            </a:extLst>
          </p:cNvPr>
          <p:cNvSpPr>
            <a:spLocks noGrp="1"/>
          </p:cNvSpPr>
          <p:nvPr>
            <p:ph type="title"/>
          </p:nvPr>
        </p:nvSpPr>
        <p:spPr/>
        <p:txBody>
          <a:bodyPr/>
          <a:lstStyle/>
          <a:p>
            <a:pPr algn="ctr"/>
            <a:r>
              <a:rPr lang="en-US" sz="3100" dirty="0"/>
              <a:t>Leading Indicator of Remodeling Activity – Second Quarter 2025</a:t>
            </a:r>
          </a:p>
        </p:txBody>
      </p:sp>
      <p:graphicFrame>
        <p:nvGraphicFramePr>
          <p:cNvPr id="7" name="Content Placeholder 6">
            <a:extLst>
              <a:ext uri="{FF2B5EF4-FFF2-40B4-BE49-F238E27FC236}">
                <a16:creationId xmlns:a16="http://schemas.microsoft.com/office/drawing/2014/main" id="{28AEE439-BADE-C76A-ABA8-340EC0BD5687}"/>
              </a:ext>
            </a:extLst>
          </p:cNvPr>
          <p:cNvGraphicFramePr>
            <a:graphicFrameLocks noGrp="1"/>
          </p:cNvGraphicFramePr>
          <p:nvPr>
            <p:ph idx="1"/>
          </p:nvPr>
        </p:nvGraphicFramePr>
        <p:xfrm>
          <a:off x="268288" y="1333500"/>
          <a:ext cx="11566525" cy="444341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9">
            <a:extLst>
              <a:ext uri="{FF2B5EF4-FFF2-40B4-BE49-F238E27FC236}">
                <a16:creationId xmlns:a16="http://schemas.microsoft.com/office/drawing/2014/main" id="{92649FA5-9515-C772-0BCD-D7817BEEF2CD}"/>
              </a:ext>
            </a:extLst>
          </p:cNvPr>
          <p:cNvSpPr>
            <a:spLocks noGrp="1"/>
          </p:cNvSpPr>
          <p:nvPr>
            <p:ph type="body" sz="quarter" idx="10"/>
          </p:nvPr>
        </p:nvSpPr>
        <p:spPr/>
        <p:txBody>
          <a:bodyPr/>
          <a:lstStyle/>
          <a:p>
            <a:r>
              <a:rPr lang="en-US" dirty="0"/>
              <a:t>Notes: Improvements include remodels, replacements, additions, and structural alterations that increase the value of homes. Routine maintenance and repairs preserve the current quality of homes. Historical estimates since 2023 are produced using the LIRA model until American Housing Survey benchmark data become available.</a:t>
            </a:r>
          </a:p>
        </p:txBody>
      </p:sp>
    </p:spTree>
    <p:extLst>
      <p:ext uri="{BB962C8B-B14F-4D97-AF65-F5344CB8AC3E}">
        <p14:creationId xmlns:p14="http://schemas.microsoft.com/office/powerpoint/2010/main" val="10087771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9A9059-B522-F760-E710-FED48A4129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5FDBE4-C186-9219-DB71-E022A7068314}"/>
              </a:ext>
            </a:extLst>
          </p:cNvPr>
          <p:cNvSpPr>
            <a:spLocks noGrp="1"/>
          </p:cNvSpPr>
          <p:nvPr>
            <p:ph type="title"/>
          </p:nvPr>
        </p:nvSpPr>
        <p:spPr/>
        <p:txBody>
          <a:bodyPr/>
          <a:lstStyle/>
          <a:p>
            <a:pPr algn="ctr"/>
            <a:r>
              <a:rPr lang="en-US" sz="3100" dirty="0"/>
              <a:t>Leading Indicator of Remodeling Activity – Third Quarter 2025</a:t>
            </a:r>
          </a:p>
        </p:txBody>
      </p:sp>
      <p:graphicFrame>
        <p:nvGraphicFramePr>
          <p:cNvPr id="7" name="Content Placeholder 6">
            <a:extLst>
              <a:ext uri="{FF2B5EF4-FFF2-40B4-BE49-F238E27FC236}">
                <a16:creationId xmlns:a16="http://schemas.microsoft.com/office/drawing/2014/main" id="{2E30A8BB-6EA7-5D63-1510-758838FE1F53}"/>
              </a:ext>
            </a:extLst>
          </p:cNvPr>
          <p:cNvGraphicFramePr>
            <a:graphicFrameLocks noGrp="1"/>
          </p:cNvGraphicFramePr>
          <p:nvPr>
            <p:ph idx="1"/>
            <p:extLst>
              <p:ext uri="{D42A27DB-BD31-4B8C-83A1-F6EECF244321}">
                <p14:modId xmlns:p14="http://schemas.microsoft.com/office/powerpoint/2010/main" val="1370472014"/>
              </p:ext>
            </p:extLst>
          </p:nvPr>
        </p:nvGraphicFramePr>
        <p:xfrm>
          <a:off x="268288" y="1333500"/>
          <a:ext cx="11566525" cy="444341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9">
            <a:extLst>
              <a:ext uri="{FF2B5EF4-FFF2-40B4-BE49-F238E27FC236}">
                <a16:creationId xmlns:a16="http://schemas.microsoft.com/office/drawing/2014/main" id="{4E50C78B-FAF2-A1C3-E3DF-70410A491F94}"/>
              </a:ext>
            </a:extLst>
          </p:cNvPr>
          <p:cNvSpPr>
            <a:spLocks noGrp="1"/>
          </p:cNvSpPr>
          <p:nvPr>
            <p:ph type="body" sz="quarter" idx="10"/>
          </p:nvPr>
        </p:nvSpPr>
        <p:spPr/>
        <p:txBody>
          <a:bodyPr/>
          <a:lstStyle/>
          <a:p>
            <a:r>
              <a:rPr lang="en-US" dirty="0"/>
              <a:t>Notes: Improvements include remodels, replacements, additions, and structural alterations that increase the value of homes. Routine maintenance and repairs preserve the current quality of homes. Historical estimates since 2023 are produced using the LIRA model until American Housing Survey benchmark data become available.</a:t>
            </a:r>
          </a:p>
        </p:txBody>
      </p:sp>
    </p:spTree>
    <p:extLst>
      <p:ext uri="{BB962C8B-B14F-4D97-AF65-F5344CB8AC3E}">
        <p14:creationId xmlns:p14="http://schemas.microsoft.com/office/powerpoint/2010/main" val="2408224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fontScale="90000"/>
          </a:bodyPr>
          <a:lstStyle/>
          <a:p>
            <a:pPr>
              <a:lnSpc>
                <a:spcPct val="100000"/>
              </a:lnSpc>
            </a:pPr>
            <a:r>
              <a:rPr lang="en-US" sz="2700">
                <a:solidFill>
                  <a:schemeClr val="accent2">
                    <a:lumMod val="60000"/>
                    <a:lumOff val="40000"/>
                  </a:schemeClr>
                </a:solidFill>
              </a:rPr>
              <a:t>JULY 2008</a:t>
            </a:r>
            <a:br>
              <a:rPr lang="en-US">
                <a:solidFill>
                  <a:schemeClr val="bg1"/>
                </a:solidFill>
              </a:rPr>
            </a:br>
            <a:r>
              <a:rPr lang="en-US" sz="4000">
                <a:solidFill>
                  <a:schemeClr val="bg1"/>
                </a:solidFill>
              </a:rPr>
              <a:t>LIRA RE-BENCHMARKED TO CENSUS </a:t>
            </a:r>
            <a:br>
              <a:rPr lang="en-US" sz="4000">
                <a:solidFill>
                  <a:schemeClr val="bg1"/>
                </a:solidFill>
              </a:rPr>
            </a:br>
            <a:r>
              <a:rPr lang="en-US" sz="4000">
                <a:solidFill>
                  <a:schemeClr val="bg1"/>
                </a:solidFill>
              </a:rPr>
              <a:t>C-30 SPENDING ESTIMATES</a:t>
            </a:r>
            <a:br>
              <a:rPr lang="en-US" sz="4000">
                <a:solidFill>
                  <a:schemeClr val="bg1"/>
                </a:solidFill>
              </a:rPr>
            </a:br>
            <a:r>
              <a:rPr lang="en-US" sz="2200" b="0" cap="none">
                <a:solidFill>
                  <a:schemeClr val="bg1"/>
                </a:solidFill>
                <a:hlinkClick r:id="rId2"/>
              </a:rPr>
              <a:t>http://www.jchs.harvard.edu/sites/default/files/n08-1_will_0.pdf</a:t>
            </a:r>
            <a:r>
              <a:rPr lang="en-US" sz="2200" b="0" cap="none">
                <a:solidFill>
                  <a:schemeClr val="bg1"/>
                </a:solidFill>
              </a:rPr>
              <a:t> </a:t>
            </a:r>
            <a:endParaRPr lang="en-US"/>
          </a:p>
        </p:txBody>
      </p:sp>
    </p:spTree>
    <p:extLst>
      <p:ext uri="{BB962C8B-B14F-4D97-AF65-F5344CB8AC3E}">
        <p14:creationId xmlns:p14="http://schemas.microsoft.com/office/powerpoint/2010/main" val="211534028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A7C31-8391-B656-D98B-91968A4FBC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77498A-8B09-5BA6-FF1D-F672B45B8052}"/>
              </a:ext>
            </a:extLst>
          </p:cNvPr>
          <p:cNvSpPr>
            <a:spLocks noGrp="1"/>
          </p:cNvSpPr>
          <p:nvPr>
            <p:ph type="title"/>
          </p:nvPr>
        </p:nvSpPr>
        <p:spPr/>
        <p:txBody>
          <a:bodyPr/>
          <a:lstStyle/>
          <a:p>
            <a:pPr algn="ctr"/>
            <a:r>
              <a:rPr lang="en-US" sz="3100"/>
              <a:t>Leading Indicator of Remodeling Activity – Fourth Quarter 2025</a:t>
            </a:r>
          </a:p>
        </p:txBody>
      </p:sp>
      <p:graphicFrame>
        <p:nvGraphicFramePr>
          <p:cNvPr id="7" name="Content Placeholder 6">
            <a:extLst>
              <a:ext uri="{FF2B5EF4-FFF2-40B4-BE49-F238E27FC236}">
                <a16:creationId xmlns:a16="http://schemas.microsoft.com/office/drawing/2014/main" id="{59320BB9-DAED-4930-7484-297B3AC53843}"/>
              </a:ext>
            </a:extLst>
          </p:cNvPr>
          <p:cNvGraphicFramePr>
            <a:graphicFrameLocks noGrp="1"/>
          </p:cNvGraphicFramePr>
          <p:nvPr>
            <p:ph idx="1"/>
          </p:nvPr>
        </p:nvGraphicFramePr>
        <p:xfrm>
          <a:off x="268288" y="1333500"/>
          <a:ext cx="11566525" cy="4718384"/>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9">
            <a:extLst>
              <a:ext uri="{FF2B5EF4-FFF2-40B4-BE49-F238E27FC236}">
                <a16:creationId xmlns:a16="http://schemas.microsoft.com/office/drawing/2014/main" id="{47EBF071-D77B-1E3B-72E5-9D83AFCB385D}"/>
              </a:ext>
            </a:extLst>
          </p:cNvPr>
          <p:cNvSpPr>
            <a:spLocks noGrp="1"/>
          </p:cNvSpPr>
          <p:nvPr>
            <p:ph type="body" sz="quarter" idx="10"/>
          </p:nvPr>
        </p:nvSpPr>
        <p:spPr/>
        <p:txBody>
          <a:bodyPr/>
          <a:lstStyle/>
          <a:p>
            <a:r>
              <a:rPr lang="en-US"/>
              <a:t>Notes: Improvements include remodels, replacements, additions, and structural alterations that increase the value of homes. Routine maintenance and repairs preserve the current quality of homes. Historical estimates since 2023 are produced using the LIRA model until American Housing Survey benchmark data become available.</a:t>
            </a:r>
          </a:p>
        </p:txBody>
      </p:sp>
      <p:sp>
        <p:nvSpPr>
          <p:cNvPr id="3" name="Rectangle 2">
            <a:extLst>
              <a:ext uri="{FF2B5EF4-FFF2-40B4-BE49-F238E27FC236}">
                <a16:creationId xmlns:a16="http://schemas.microsoft.com/office/drawing/2014/main" id="{7F777D56-DC3C-B287-182F-6666D395DED4}"/>
              </a:ext>
            </a:extLst>
          </p:cNvPr>
          <p:cNvSpPr/>
          <p:nvPr/>
        </p:nvSpPr>
        <p:spPr>
          <a:xfrm>
            <a:off x="180474" y="5342021"/>
            <a:ext cx="685800" cy="2887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4430588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A7C31-8391-B656-D98B-91968A4FBC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77498A-8B09-5BA6-FF1D-F672B45B8052}"/>
              </a:ext>
            </a:extLst>
          </p:cNvPr>
          <p:cNvSpPr>
            <a:spLocks noGrp="1"/>
          </p:cNvSpPr>
          <p:nvPr>
            <p:ph type="title"/>
          </p:nvPr>
        </p:nvSpPr>
        <p:spPr/>
        <p:txBody>
          <a:bodyPr/>
          <a:lstStyle/>
          <a:p>
            <a:pPr algn="ctr"/>
            <a:r>
              <a:rPr lang="en-US" sz="3100" dirty="0"/>
              <a:t>Leading Indicator of Remodeling Activity – First Quarter 2026</a:t>
            </a:r>
          </a:p>
        </p:txBody>
      </p:sp>
      <p:graphicFrame>
        <p:nvGraphicFramePr>
          <p:cNvPr id="7" name="Content Placeholder 6">
            <a:extLst>
              <a:ext uri="{FF2B5EF4-FFF2-40B4-BE49-F238E27FC236}">
                <a16:creationId xmlns:a16="http://schemas.microsoft.com/office/drawing/2014/main" id="{59320BB9-DAED-4930-7484-297B3AC53843}"/>
              </a:ext>
            </a:extLst>
          </p:cNvPr>
          <p:cNvGraphicFramePr>
            <a:graphicFrameLocks noGrp="1"/>
          </p:cNvGraphicFramePr>
          <p:nvPr>
            <p:ph idx="1"/>
            <p:extLst>
              <p:ext uri="{D42A27DB-BD31-4B8C-83A1-F6EECF244321}">
                <p14:modId xmlns:p14="http://schemas.microsoft.com/office/powerpoint/2010/main" val="1611773891"/>
              </p:ext>
            </p:extLst>
          </p:nvPr>
        </p:nvGraphicFramePr>
        <p:xfrm>
          <a:off x="268288" y="1333500"/>
          <a:ext cx="11566525" cy="4718384"/>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9">
            <a:extLst>
              <a:ext uri="{FF2B5EF4-FFF2-40B4-BE49-F238E27FC236}">
                <a16:creationId xmlns:a16="http://schemas.microsoft.com/office/drawing/2014/main" id="{47EBF071-D77B-1E3B-72E5-9D83AFCB385D}"/>
              </a:ext>
            </a:extLst>
          </p:cNvPr>
          <p:cNvSpPr>
            <a:spLocks noGrp="1"/>
          </p:cNvSpPr>
          <p:nvPr>
            <p:ph type="body" sz="quarter" idx="10"/>
          </p:nvPr>
        </p:nvSpPr>
        <p:spPr/>
        <p:txBody>
          <a:bodyPr/>
          <a:lstStyle/>
          <a:p>
            <a:r>
              <a:rPr lang="en-US"/>
              <a:t>Notes: Improvements include remodels, replacements, additions, and structural alterations that increase the value of homes. Routine maintenance and repairs preserve the current quality of homes. Historical estimates since 2023 are produced using the LIRA model until American Housing Survey benchmark data become available.</a:t>
            </a:r>
          </a:p>
        </p:txBody>
      </p:sp>
      <p:sp>
        <p:nvSpPr>
          <p:cNvPr id="3" name="Rectangle 2">
            <a:extLst>
              <a:ext uri="{FF2B5EF4-FFF2-40B4-BE49-F238E27FC236}">
                <a16:creationId xmlns:a16="http://schemas.microsoft.com/office/drawing/2014/main" id="{7F777D56-DC3C-B287-182F-6666D395DED4}"/>
              </a:ext>
            </a:extLst>
          </p:cNvPr>
          <p:cNvSpPr/>
          <p:nvPr/>
        </p:nvSpPr>
        <p:spPr>
          <a:xfrm>
            <a:off x="180474" y="5342021"/>
            <a:ext cx="685800" cy="2887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182664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A66E7-5F17-8C47-AB51-5105C3EEC4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6BCA80-5BA6-6510-A0A5-64D0A51A375D}"/>
              </a:ext>
            </a:extLst>
          </p:cNvPr>
          <p:cNvSpPr>
            <a:spLocks noGrp="1"/>
          </p:cNvSpPr>
          <p:nvPr>
            <p:ph type="title"/>
          </p:nvPr>
        </p:nvSpPr>
        <p:spPr/>
        <p:txBody>
          <a:bodyPr/>
          <a:lstStyle/>
          <a:p>
            <a:pPr algn="ctr"/>
            <a:r>
              <a:rPr lang="en-US" sz="3100" dirty="0"/>
              <a:t>Leading Indicator of Remodeling Activity – Second Quarter 2026</a:t>
            </a:r>
          </a:p>
        </p:txBody>
      </p:sp>
      <p:graphicFrame>
        <p:nvGraphicFramePr>
          <p:cNvPr id="7" name="Content Placeholder 6">
            <a:extLst>
              <a:ext uri="{FF2B5EF4-FFF2-40B4-BE49-F238E27FC236}">
                <a16:creationId xmlns:a16="http://schemas.microsoft.com/office/drawing/2014/main" id="{2411FE31-5B8A-6149-8397-F7D864434303}"/>
              </a:ext>
            </a:extLst>
          </p:cNvPr>
          <p:cNvGraphicFramePr>
            <a:graphicFrameLocks noGrp="1"/>
          </p:cNvGraphicFramePr>
          <p:nvPr>
            <p:ph idx="1"/>
          </p:nvPr>
        </p:nvGraphicFramePr>
        <p:xfrm>
          <a:off x="268288" y="1333500"/>
          <a:ext cx="11566525" cy="4718384"/>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9">
            <a:extLst>
              <a:ext uri="{FF2B5EF4-FFF2-40B4-BE49-F238E27FC236}">
                <a16:creationId xmlns:a16="http://schemas.microsoft.com/office/drawing/2014/main" id="{1ACD22E4-8158-1A2D-F0DE-4DE127AF2BBF}"/>
              </a:ext>
            </a:extLst>
          </p:cNvPr>
          <p:cNvSpPr>
            <a:spLocks noGrp="1"/>
          </p:cNvSpPr>
          <p:nvPr>
            <p:ph type="body" sz="quarter" idx="10"/>
          </p:nvPr>
        </p:nvSpPr>
        <p:spPr/>
        <p:txBody>
          <a:bodyPr/>
          <a:lstStyle/>
          <a:p>
            <a:r>
              <a:rPr lang="en-US"/>
              <a:t>Notes: Improvements include remodels, replacements, additions, and structural alterations that increase the value of homes. Routine maintenance and repairs preserve the current quality of homes. Historical estimates since 2023 are produced using the LIRA model until American Housing Survey benchmark data become available.</a:t>
            </a:r>
          </a:p>
        </p:txBody>
      </p:sp>
      <p:sp>
        <p:nvSpPr>
          <p:cNvPr id="3" name="Rectangle 2">
            <a:extLst>
              <a:ext uri="{FF2B5EF4-FFF2-40B4-BE49-F238E27FC236}">
                <a16:creationId xmlns:a16="http://schemas.microsoft.com/office/drawing/2014/main" id="{9420F144-8703-257B-616C-F405BE664F41}"/>
              </a:ext>
            </a:extLst>
          </p:cNvPr>
          <p:cNvSpPr/>
          <p:nvPr/>
        </p:nvSpPr>
        <p:spPr>
          <a:xfrm>
            <a:off x="180474" y="5342021"/>
            <a:ext cx="685800" cy="2887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54381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algn="ctr"/>
            <a:r>
              <a:rPr lang="en-US" sz="3000"/>
              <a:t>Leading Indicator of Remodeling Activity – Second Quarter 2008</a:t>
            </a:r>
            <a:br>
              <a:rPr lang="en-US"/>
            </a:br>
            <a:r>
              <a:rPr lang="en-US" sz="2800" i="1"/>
              <a:t>REBENCHMARKED TO C-30</a:t>
            </a:r>
            <a:br>
              <a:rPr lang="en-US"/>
            </a:br>
            <a:r>
              <a:rPr lang="en-US" sz="1600" i="1"/>
              <a:t>Published: July 2008</a:t>
            </a:r>
            <a:endParaRPr lang="en-US" i="1"/>
          </a:p>
        </p:txBody>
      </p:sp>
      <p:sp>
        <p:nvSpPr>
          <p:cNvPr id="45060" name="Text Box 4"/>
          <p:cNvSpPr txBox="1">
            <a:spLocks noChangeArrowheads="1"/>
          </p:cNvSpPr>
          <p:nvPr/>
        </p:nvSpPr>
        <p:spPr bwMode="auto">
          <a:xfrm>
            <a:off x="581376" y="1172560"/>
            <a:ext cx="3499556" cy="748859"/>
          </a:xfrm>
          <a:prstGeom prst="rect">
            <a:avLst/>
          </a:prstGeom>
          <a:noFill/>
          <a:ln w="12700">
            <a:noFill/>
            <a:miter lim="800000"/>
            <a:headEnd type="none" w="sm" len="sm"/>
            <a:tailEnd type="none" w="sm" len="sm"/>
          </a:ln>
          <a:effectLst/>
        </p:spPr>
        <p:txBody>
          <a:bodyPr>
            <a:spAutoFit/>
          </a:bodyPr>
          <a:lstStyle/>
          <a:p>
            <a:pPr eaLnBrk="0" hangingPunct="0"/>
            <a:r>
              <a:rPr lang="en-US" sz="1422">
                <a:latin typeface="Arial" pitchFamily="34" charset="0"/>
                <a:cs typeface="Arial" pitchFamily="34" charset="0"/>
              </a:rPr>
              <a:t>Homeowner Improvements</a:t>
            </a:r>
          </a:p>
          <a:p>
            <a:pPr eaLnBrk="0" hangingPunct="0"/>
            <a:r>
              <a:rPr lang="en-US" sz="1422">
                <a:latin typeface="Arial" pitchFamily="34" charset="0"/>
                <a:cs typeface="Arial" pitchFamily="34" charset="0"/>
              </a:rPr>
              <a:t>Four-Quarter Moving Totals</a:t>
            </a:r>
          </a:p>
          <a:p>
            <a:pPr eaLnBrk="0" hangingPunct="0"/>
            <a:r>
              <a:rPr lang="en-US" sz="1422">
                <a:latin typeface="Arial" pitchFamily="34" charset="0"/>
                <a:cs typeface="Arial" pitchFamily="34" charset="0"/>
              </a:rPr>
              <a:t>Billions of $</a:t>
            </a:r>
          </a:p>
        </p:txBody>
      </p:sp>
      <p:sp>
        <p:nvSpPr>
          <p:cNvPr id="45061" name="Text Box 5"/>
          <p:cNvSpPr txBox="1">
            <a:spLocks noChangeArrowheads="1"/>
          </p:cNvSpPr>
          <p:nvPr/>
        </p:nvSpPr>
        <p:spPr bwMode="auto">
          <a:xfrm>
            <a:off x="7900652" y="1296950"/>
            <a:ext cx="3708401" cy="530017"/>
          </a:xfrm>
          <a:prstGeom prst="rect">
            <a:avLst/>
          </a:prstGeom>
          <a:noFill/>
          <a:ln w="12700">
            <a:noFill/>
            <a:miter lim="800000"/>
            <a:headEnd type="none" w="sm" len="sm"/>
            <a:tailEnd type="none" w="sm" len="sm"/>
          </a:ln>
          <a:effectLst/>
        </p:spPr>
        <p:txBody>
          <a:bodyPr>
            <a:spAutoFit/>
          </a:bodyPr>
          <a:lstStyle/>
          <a:p>
            <a:pPr algn="r" eaLnBrk="0" hangingPunct="0"/>
            <a:r>
              <a:rPr lang="en-US" sz="1422">
                <a:latin typeface="Arial" pitchFamily="34" charset="0"/>
                <a:cs typeface="Arial" pitchFamily="34" charset="0"/>
              </a:rPr>
              <a:t>Four-Quarter Moving</a:t>
            </a:r>
          </a:p>
          <a:p>
            <a:pPr algn="r" eaLnBrk="0" hangingPunct="0"/>
            <a:r>
              <a:rPr lang="en-US" sz="1422">
                <a:latin typeface="Arial" pitchFamily="34" charset="0"/>
                <a:cs typeface="Arial" pitchFamily="34" charset="0"/>
              </a:rPr>
              <a:t>Rate of Change </a:t>
            </a:r>
          </a:p>
        </p:txBody>
      </p:sp>
      <p:graphicFrame>
        <p:nvGraphicFramePr>
          <p:cNvPr id="9" name="Object 3"/>
          <p:cNvGraphicFramePr>
            <a:graphicFrameLocks noChangeAspect="1"/>
          </p:cNvGraphicFramePr>
          <p:nvPr>
            <p:extLst>
              <p:ext uri="{D42A27DB-BD31-4B8C-83A1-F6EECF244321}">
                <p14:modId xmlns:p14="http://schemas.microsoft.com/office/powerpoint/2010/main" val="3685761231"/>
              </p:ext>
            </p:extLst>
          </p:nvPr>
        </p:nvGraphicFramePr>
        <p:xfrm>
          <a:off x="376296" y="1803401"/>
          <a:ext cx="11454459" cy="41402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376296" y="5943601"/>
            <a:ext cx="9211733" cy="384080"/>
          </a:xfrm>
          <a:prstGeom prst="rect">
            <a:avLst/>
          </a:prstGeom>
          <a:noFill/>
        </p:spPr>
        <p:txBody>
          <a:bodyPr wrap="square" rtlCol="0">
            <a:spAutoFit/>
          </a:bodyPr>
          <a:lstStyle/>
          <a:p>
            <a:r>
              <a:rPr lang="en-US" sz="948">
                <a:latin typeface="Arial" panose="020B0604020202020204" pitchFamily="34" charset="0"/>
                <a:cs typeface="Arial" panose="020B0604020202020204" pitchFamily="34" charset="0"/>
              </a:rPr>
              <a:t>Note: The former LIRA modeled homeowner improvement and maintenance/repair activity, while the re-benchmarked LIRA models only home improvement activity. </a:t>
            </a:r>
          </a:p>
          <a:p>
            <a:r>
              <a:rPr lang="en-US" sz="948">
                <a:latin typeface="Arial" panose="020B0604020202020204" pitchFamily="34" charset="0"/>
                <a:cs typeface="Arial" panose="020B0604020202020204" pitchFamily="34" charset="0"/>
              </a:rPr>
              <a:t>Source: Joint Center for Housing Studies.</a:t>
            </a:r>
          </a:p>
        </p:txBody>
      </p:sp>
    </p:spTree>
  </p:cSld>
  <p:clrMapOvr>
    <a:masterClrMapping/>
  </p:clrMapOvr>
</p:sld>
</file>

<file path=ppt/theme/theme1.xml><?xml version="1.0" encoding="utf-8"?>
<a:theme xmlns:a="http://schemas.openxmlformats.org/drawingml/2006/main" name="JCHS">
  <a:themeElements>
    <a:clrScheme name="Custom 30">
      <a:dk1>
        <a:srgbClr val="68525D"/>
      </a:dk1>
      <a:lt1>
        <a:sysClr val="window" lastClr="FFFFFF"/>
      </a:lt1>
      <a:dk2>
        <a:srgbClr val="E0BA1B"/>
      </a:dk2>
      <a:lt2>
        <a:srgbClr val="EEECE1"/>
      </a:lt2>
      <a:accent1>
        <a:srgbClr val="3D263A"/>
      </a:accent1>
      <a:accent2>
        <a:srgbClr val="CB4F00"/>
      </a:accent2>
      <a:accent3>
        <a:srgbClr val="8CB7C7"/>
      </a:accent3>
      <a:accent4>
        <a:srgbClr val="685C53"/>
      </a:accent4>
      <a:accent5>
        <a:srgbClr val="F5CE2F"/>
      </a:accent5>
      <a:accent6>
        <a:srgbClr val="F79646"/>
      </a:accent6>
      <a:hlink>
        <a:srgbClr val="8CB7C7"/>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JCHS 2019">
  <a:themeElements>
    <a:clrScheme name="JCHS">
      <a:dk1>
        <a:srgbClr val="5A5A5A"/>
      </a:dk1>
      <a:lt1>
        <a:srgbClr val="FFFFFF"/>
      </a:lt1>
      <a:dk2>
        <a:srgbClr val="43273A"/>
      </a:dk2>
      <a:lt2>
        <a:srgbClr val="C3C6A6"/>
      </a:lt2>
      <a:accent1>
        <a:srgbClr val="43273A"/>
      </a:accent1>
      <a:accent2>
        <a:srgbClr val="C14D00"/>
      </a:accent2>
      <a:accent3>
        <a:srgbClr val="508DA6"/>
      </a:accent3>
      <a:accent4>
        <a:srgbClr val="998B7D"/>
      </a:accent4>
      <a:accent5>
        <a:srgbClr val="E9C002"/>
      </a:accent5>
      <a:accent6>
        <a:srgbClr val="76AD99"/>
      </a:accent6>
      <a:hlink>
        <a:srgbClr val="508DA6"/>
      </a:hlink>
      <a:folHlink>
        <a:srgbClr val="508D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CHS 2019" id="{BA0FDD61-3D2C-4FF8-84A8-3EE0F0B550AA}" vid="{F0995777-661D-4AE4-9E21-190E5AD34053}"/>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JCHS">
    <a:dk1>
      <a:srgbClr val="5A5A5A"/>
    </a:dk1>
    <a:lt1>
      <a:srgbClr val="FFFFFF"/>
    </a:lt1>
    <a:dk2>
      <a:srgbClr val="43273A"/>
    </a:dk2>
    <a:lt2>
      <a:srgbClr val="C3C6A6"/>
    </a:lt2>
    <a:accent1>
      <a:srgbClr val="43273A"/>
    </a:accent1>
    <a:accent2>
      <a:srgbClr val="C14D00"/>
    </a:accent2>
    <a:accent3>
      <a:srgbClr val="508DA6"/>
    </a:accent3>
    <a:accent4>
      <a:srgbClr val="998B7D"/>
    </a:accent4>
    <a:accent5>
      <a:srgbClr val="E9C002"/>
    </a:accent5>
    <a:accent6>
      <a:srgbClr val="76AD99"/>
    </a:accent6>
    <a:hlink>
      <a:srgbClr val="508DA6"/>
    </a:hlink>
    <a:folHlink>
      <a:srgbClr val="508D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JCHS">
    <a:dk1>
      <a:srgbClr val="5A5A5A"/>
    </a:dk1>
    <a:lt1>
      <a:srgbClr val="FFFFFF"/>
    </a:lt1>
    <a:dk2>
      <a:srgbClr val="43273A"/>
    </a:dk2>
    <a:lt2>
      <a:srgbClr val="C3C6A6"/>
    </a:lt2>
    <a:accent1>
      <a:srgbClr val="43273A"/>
    </a:accent1>
    <a:accent2>
      <a:srgbClr val="C14D00"/>
    </a:accent2>
    <a:accent3>
      <a:srgbClr val="508DA6"/>
    </a:accent3>
    <a:accent4>
      <a:srgbClr val="998B7D"/>
    </a:accent4>
    <a:accent5>
      <a:srgbClr val="E9C002"/>
    </a:accent5>
    <a:accent6>
      <a:srgbClr val="76AD99"/>
    </a:accent6>
    <a:hlink>
      <a:srgbClr val="508DA6"/>
    </a:hlink>
    <a:folHlink>
      <a:srgbClr val="508D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JCHS">
    <a:dk1>
      <a:srgbClr val="5A5A5A"/>
    </a:dk1>
    <a:lt1>
      <a:srgbClr val="FFFFFF"/>
    </a:lt1>
    <a:dk2>
      <a:srgbClr val="43273A"/>
    </a:dk2>
    <a:lt2>
      <a:srgbClr val="C3C6A6"/>
    </a:lt2>
    <a:accent1>
      <a:srgbClr val="43273A"/>
    </a:accent1>
    <a:accent2>
      <a:srgbClr val="C14D00"/>
    </a:accent2>
    <a:accent3>
      <a:srgbClr val="508DA6"/>
    </a:accent3>
    <a:accent4>
      <a:srgbClr val="998B7D"/>
    </a:accent4>
    <a:accent5>
      <a:srgbClr val="E9C002"/>
    </a:accent5>
    <a:accent6>
      <a:srgbClr val="76AD99"/>
    </a:accent6>
    <a:hlink>
      <a:srgbClr val="508DA6"/>
    </a:hlink>
    <a:folHlink>
      <a:srgbClr val="508D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JCHS">
    <a:dk1>
      <a:srgbClr val="5A5A5A"/>
    </a:dk1>
    <a:lt1>
      <a:srgbClr val="FFFFFF"/>
    </a:lt1>
    <a:dk2>
      <a:srgbClr val="43273A"/>
    </a:dk2>
    <a:lt2>
      <a:srgbClr val="C3C6A6"/>
    </a:lt2>
    <a:accent1>
      <a:srgbClr val="43273A"/>
    </a:accent1>
    <a:accent2>
      <a:srgbClr val="C14D00"/>
    </a:accent2>
    <a:accent3>
      <a:srgbClr val="508DA6"/>
    </a:accent3>
    <a:accent4>
      <a:srgbClr val="998B7D"/>
    </a:accent4>
    <a:accent5>
      <a:srgbClr val="E9C002"/>
    </a:accent5>
    <a:accent6>
      <a:srgbClr val="76AD99"/>
    </a:accent6>
    <a:hlink>
      <a:srgbClr val="508DA6"/>
    </a:hlink>
    <a:folHlink>
      <a:srgbClr val="508D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JCHS">
    <a:dk1>
      <a:srgbClr val="5A5A5A"/>
    </a:dk1>
    <a:lt1>
      <a:srgbClr val="FFFFFF"/>
    </a:lt1>
    <a:dk2>
      <a:srgbClr val="43273A"/>
    </a:dk2>
    <a:lt2>
      <a:srgbClr val="C3C6A6"/>
    </a:lt2>
    <a:accent1>
      <a:srgbClr val="43273A"/>
    </a:accent1>
    <a:accent2>
      <a:srgbClr val="C14D00"/>
    </a:accent2>
    <a:accent3>
      <a:srgbClr val="508DA6"/>
    </a:accent3>
    <a:accent4>
      <a:srgbClr val="998B7D"/>
    </a:accent4>
    <a:accent5>
      <a:srgbClr val="E9C002"/>
    </a:accent5>
    <a:accent6>
      <a:srgbClr val="76AD99"/>
    </a:accent6>
    <a:hlink>
      <a:srgbClr val="508DA6"/>
    </a:hlink>
    <a:folHlink>
      <a:srgbClr val="508D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JCHS">
    <a:dk1>
      <a:srgbClr val="5A5A5A"/>
    </a:dk1>
    <a:lt1>
      <a:srgbClr val="FFFFFF"/>
    </a:lt1>
    <a:dk2>
      <a:srgbClr val="43273A"/>
    </a:dk2>
    <a:lt2>
      <a:srgbClr val="C3C6A6"/>
    </a:lt2>
    <a:accent1>
      <a:srgbClr val="43273A"/>
    </a:accent1>
    <a:accent2>
      <a:srgbClr val="C14D00"/>
    </a:accent2>
    <a:accent3>
      <a:srgbClr val="508DA6"/>
    </a:accent3>
    <a:accent4>
      <a:srgbClr val="998B7D"/>
    </a:accent4>
    <a:accent5>
      <a:srgbClr val="E9C002"/>
    </a:accent5>
    <a:accent6>
      <a:srgbClr val="76AD99"/>
    </a:accent6>
    <a:hlink>
      <a:srgbClr val="508DA6"/>
    </a:hlink>
    <a:folHlink>
      <a:srgbClr val="508D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JCHS">
    <a:dk1>
      <a:srgbClr val="5A5A5A"/>
    </a:dk1>
    <a:lt1>
      <a:srgbClr val="FFFFFF"/>
    </a:lt1>
    <a:dk2>
      <a:srgbClr val="43273A"/>
    </a:dk2>
    <a:lt2>
      <a:srgbClr val="C3C6A6"/>
    </a:lt2>
    <a:accent1>
      <a:srgbClr val="43273A"/>
    </a:accent1>
    <a:accent2>
      <a:srgbClr val="C14D00"/>
    </a:accent2>
    <a:accent3>
      <a:srgbClr val="508DA6"/>
    </a:accent3>
    <a:accent4>
      <a:srgbClr val="998B7D"/>
    </a:accent4>
    <a:accent5>
      <a:srgbClr val="E9C002"/>
    </a:accent5>
    <a:accent6>
      <a:srgbClr val="76AD99"/>
    </a:accent6>
    <a:hlink>
      <a:srgbClr val="508DA6"/>
    </a:hlink>
    <a:folHlink>
      <a:srgbClr val="508D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JCHS">
    <a:dk1>
      <a:srgbClr val="5A5A5A"/>
    </a:dk1>
    <a:lt1>
      <a:srgbClr val="FFFFFF"/>
    </a:lt1>
    <a:dk2>
      <a:srgbClr val="43273A"/>
    </a:dk2>
    <a:lt2>
      <a:srgbClr val="C3C6A6"/>
    </a:lt2>
    <a:accent1>
      <a:srgbClr val="43273A"/>
    </a:accent1>
    <a:accent2>
      <a:srgbClr val="C14D00"/>
    </a:accent2>
    <a:accent3>
      <a:srgbClr val="508DA6"/>
    </a:accent3>
    <a:accent4>
      <a:srgbClr val="998B7D"/>
    </a:accent4>
    <a:accent5>
      <a:srgbClr val="E9C002"/>
    </a:accent5>
    <a:accent6>
      <a:srgbClr val="76AD99"/>
    </a:accent6>
    <a:hlink>
      <a:srgbClr val="508DA6"/>
    </a:hlink>
    <a:folHlink>
      <a:srgbClr val="508D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JCHS">
    <a:dk1>
      <a:srgbClr val="5A5A5A"/>
    </a:dk1>
    <a:lt1>
      <a:srgbClr val="FFFFFF"/>
    </a:lt1>
    <a:dk2>
      <a:srgbClr val="43273A"/>
    </a:dk2>
    <a:lt2>
      <a:srgbClr val="C3C6A6"/>
    </a:lt2>
    <a:accent1>
      <a:srgbClr val="43273A"/>
    </a:accent1>
    <a:accent2>
      <a:srgbClr val="C14D00"/>
    </a:accent2>
    <a:accent3>
      <a:srgbClr val="508DA6"/>
    </a:accent3>
    <a:accent4>
      <a:srgbClr val="998B7D"/>
    </a:accent4>
    <a:accent5>
      <a:srgbClr val="E9C002"/>
    </a:accent5>
    <a:accent6>
      <a:srgbClr val="76AD99"/>
    </a:accent6>
    <a:hlink>
      <a:srgbClr val="508DA6"/>
    </a:hlink>
    <a:folHlink>
      <a:srgbClr val="508D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JCHS">
    <a:dk1>
      <a:srgbClr val="5A5A5A"/>
    </a:dk1>
    <a:lt1>
      <a:srgbClr val="FFFFFF"/>
    </a:lt1>
    <a:dk2>
      <a:srgbClr val="43273A"/>
    </a:dk2>
    <a:lt2>
      <a:srgbClr val="C3C6A6"/>
    </a:lt2>
    <a:accent1>
      <a:srgbClr val="43273A"/>
    </a:accent1>
    <a:accent2>
      <a:srgbClr val="C14D00"/>
    </a:accent2>
    <a:accent3>
      <a:srgbClr val="508DA6"/>
    </a:accent3>
    <a:accent4>
      <a:srgbClr val="998B7D"/>
    </a:accent4>
    <a:accent5>
      <a:srgbClr val="E9C002"/>
    </a:accent5>
    <a:accent6>
      <a:srgbClr val="76AD99"/>
    </a:accent6>
    <a:hlink>
      <a:srgbClr val="508DA6"/>
    </a:hlink>
    <a:folHlink>
      <a:srgbClr val="508D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JCHS">
    <a:dk1>
      <a:srgbClr val="5A5A5A"/>
    </a:dk1>
    <a:lt1>
      <a:srgbClr val="FFFFFF"/>
    </a:lt1>
    <a:dk2>
      <a:srgbClr val="43273A"/>
    </a:dk2>
    <a:lt2>
      <a:srgbClr val="C3C6A6"/>
    </a:lt2>
    <a:accent1>
      <a:srgbClr val="43273A"/>
    </a:accent1>
    <a:accent2>
      <a:srgbClr val="C14D00"/>
    </a:accent2>
    <a:accent3>
      <a:srgbClr val="508DA6"/>
    </a:accent3>
    <a:accent4>
      <a:srgbClr val="998B7D"/>
    </a:accent4>
    <a:accent5>
      <a:srgbClr val="E9C002"/>
    </a:accent5>
    <a:accent6>
      <a:srgbClr val="76AD99"/>
    </a:accent6>
    <a:hlink>
      <a:srgbClr val="508DA6"/>
    </a:hlink>
    <a:folHlink>
      <a:srgbClr val="508D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JCHS">
    <a:dk1>
      <a:srgbClr val="5A5A5A"/>
    </a:dk1>
    <a:lt1>
      <a:srgbClr val="FFFFFF"/>
    </a:lt1>
    <a:dk2>
      <a:srgbClr val="43273A"/>
    </a:dk2>
    <a:lt2>
      <a:srgbClr val="C3C6A6"/>
    </a:lt2>
    <a:accent1>
      <a:srgbClr val="43273A"/>
    </a:accent1>
    <a:accent2>
      <a:srgbClr val="C14D00"/>
    </a:accent2>
    <a:accent3>
      <a:srgbClr val="508DA6"/>
    </a:accent3>
    <a:accent4>
      <a:srgbClr val="998B7D"/>
    </a:accent4>
    <a:accent5>
      <a:srgbClr val="E9C002"/>
    </a:accent5>
    <a:accent6>
      <a:srgbClr val="76AD99"/>
    </a:accent6>
    <a:hlink>
      <a:srgbClr val="508DA6"/>
    </a:hlink>
    <a:folHlink>
      <a:srgbClr val="508D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xml><?xml version="1.0" encoding="utf-8"?>
<a:themeOverride xmlns:a="http://schemas.openxmlformats.org/drawingml/2006/main">
  <a:clrScheme name="JCHS">
    <a:dk1>
      <a:srgbClr val="5A5A5A"/>
    </a:dk1>
    <a:lt1>
      <a:srgbClr val="FFFFFF"/>
    </a:lt1>
    <a:dk2>
      <a:srgbClr val="43273A"/>
    </a:dk2>
    <a:lt2>
      <a:srgbClr val="C3C6A6"/>
    </a:lt2>
    <a:accent1>
      <a:srgbClr val="43273A"/>
    </a:accent1>
    <a:accent2>
      <a:srgbClr val="C14D00"/>
    </a:accent2>
    <a:accent3>
      <a:srgbClr val="508DA6"/>
    </a:accent3>
    <a:accent4>
      <a:srgbClr val="998B7D"/>
    </a:accent4>
    <a:accent5>
      <a:srgbClr val="E9C002"/>
    </a:accent5>
    <a:accent6>
      <a:srgbClr val="76AD99"/>
    </a:accent6>
    <a:hlink>
      <a:srgbClr val="508DA6"/>
    </a:hlink>
    <a:folHlink>
      <a:srgbClr val="508D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xml><?xml version="1.0" encoding="utf-8"?>
<a:themeOverride xmlns:a="http://schemas.openxmlformats.org/drawingml/2006/main">
  <a:clrScheme name="JCHS">
    <a:dk1>
      <a:srgbClr val="5A5A5A"/>
    </a:dk1>
    <a:lt1>
      <a:srgbClr val="FFFFFF"/>
    </a:lt1>
    <a:dk2>
      <a:srgbClr val="43273A"/>
    </a:dk2>
    <a:lt2>
      <a:srgbClr val="C3C6A6"/>
    </a:lt2>
    <a:accent1>
      <a:srgbClr val="43273A"/>
    </a:accent1>
    <a:accent2>
      <a:srgbClr val="C14D00"/>
    </a:accent2>
    <a:accent3>
      <a:srgbClr val="508DA6"/>
    </a:accent3>
    <a:accent4>
      <a:srgbClr val="998B7D"/>
    </a:accent4>
    <a:accent5>
      <a:srgbClr val="E9C002"/>
    </a:accent5>
    <a:accent6>
      <a:srgbClr val="76AD99"/>
    </a:accent6>
    <a:hlink>
      <a:srgbClr val="508DA6"/>
    </a:hlink>
    <a:folHlink>
      <a:srgbClr val="508D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xml><?xml version="1.0" encoding="utf-8"?>
<a:themeOverride xmlns:a="http://schemas.openxmlformats.org/drawingml/2006/main">
  <a:clrScheme name="JCHS">
    <a:dk1>
      <a:srgbClr val="5A5A5A"/>
    </a:dk1>
    <a:lt1>
      <a:srgbClr val="FFFFFF"/>
    </a:lt1>
    <a:dk2>
      <a:srgbClr val="43273A"/>
    </a:dk2>
    <a:lt2>
      <a:srgbClr val="C3C6A6"/>
    </a:lt2>
    <a:accent1>
      <a:srgbClr val="43273A"/>
    </a:accent1>
    <a:accent2>
      <a:srgbClr val="C14D00"/>
    </a:accent2>
    <a:accent3>
      <a:srgbClr val="508DA6"/>
    </a:accent3>
    <a:accent4>
      <a:srgbClr val="998B7D"/>
    </a:accent4>
    <a:accent5>
      <a:srgbClr val="E9C002"/>
    </a:accent5>
    <a:accent6>
      <a:srgbClr val="76AD99"/>
    </a:accent6>
    <a:hlink>
      <a:srgbClr val="508DA6"/>
    </a:hlink>
    <a:folHlink>
      <a:srgbClr val="508D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xml><?xml version="1.0" encoding="utf-8"?>
<a:themeOverride xmlns:a="http://schemas.openxmlformats.org/drawingml/2006/main">
  <a:clrScheme name="JCHS">
    <a:dk1>
      <a:srgbClr val="5A5A5A"/>
    </a:dk1>
    <a:lt1>
      <a:srgbClr val="FFFFFF"/>
    </a:lt1>
    <a:dk2>
      <a:srgbClr val="43273A"/>
    </a:dk2>
    <a:lt2>
      <a:srgbClr val="C3C6A6"/>
    </a:lt2>
    <a:accent1>
      <a:srgbClr val="43273A"/>
    </a:accent1>
    <a:accent2>
      <a:srgbClr val="C14D00"/>
    </a:accent2>
    <a:accent3>
      <a:srgbClr val="508DA6"/>
    </a:accent3>
    <a:accent4>
      <a:srgbClr val="998B7D"/>
    </a:accent4>
    <a:accent5>
      <a:srgbClr val="E9C002"/>
    </a:accent5>
    <a:accent6>
      <a:srgbClr val="76AD99"/>
    </a:accent6>
    <a:hlink>
      <a:srgbClr val="508DA6"/>
    </a:hlink>
    <a:folHlink>
      <a:srgbClr val="508D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4.xml><?xml version="1.0" encoding="utf-8"?>
<a:themeOverride xmlns:a="http://schemas.openxmlformats.org/drawingml/2006/main">
  <a:clrScheme name="JCHS">
    <a:dk1>
      <a:srgbClr val="5A5A5A"/>
    </a:dk1>
    <a:lt1>
      <a:srgbClr val="FFFFFF"/>
    </a:lt1>
    <a:dk2>
      <a:srgbClr val="43273A"/>
    </a:dk2>
    <a:lt2>
      <a:srgbClr val="C3C6A6"/>
    </a:lt2>
    <a:accent1>
      <a:srgbClr val="43273A"/>
    </a:accent1>
    <a:accent2>
      <a:srgbClr val="C14D00"/>
    </a:accent2>
    <a:accent3>
      <a:srgbClr val="508DA6"/>
    </a:accent3>
    <a:accent4>
      <a:srgbClr val="998B7D"/>
    </a:accent4>
    <a:accent5>
      <a:srgbClr val="E9C002"/>
    </a:accent5>
    <a:accent6>
      <a:srgbClr val="76AD99"/>
    </a:accent6>
    <a:hlink>
      <a:srgbClr val="508DA6"/>
    </a:hlink>
    <a:folHlink>
      <a:srgbClr val="508D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5.xml><?xml version="1.0" encoding="utf-8"?>
<a:themeOverride xmlns:a="http://schemas.openxmlformats.org/drawingml/2006/main">
  <a:clrScheme name="JCHS">
    <a:dk1>
      <a:srgbClr val="5A5A5A"/>
    </a:dk1>
    <a:lt1>
      <a:srgbClr val="FFFFFF"/>
    </a:lt1>
    <a:dk2>
      <a:srgbClr val="43273A"/>
    </a:dk2>
    <a:lt2>
      <a:srgbClr val="C3C6A6"/>
    </a:lt2>
    <a:accent1>
      <a:srgbClr val="43273A"/>
    </a:accent1>
    <a:accent2>
      <a:srgbClr val="C14D00"/>
    </a:accent2>
    <a:accent3>
      <a:srgbClr val="508DA6"/>
    </a:accent3>
    <a:accent4>
      <a:srgbClr val="998B7D"/>
    </a:accent4>
    <a:accent5>
      <a:srgbClr val="E9C002"/>
    </a:accent5>
    <a:accent6>
      <a:srgbClr val="76AD99"/>
    </a:accent6>
    <a:hlink>
      <a:srgbClr val="508DA6"/>
    </a:hlink>
    <a:folHlink>
      <a:srgbClr val="508D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6.xml><?xml version="1.0" encoding="utf-8"?>
<a:themeOverride xmlns:a="http://schemas.openxmlformats.org/drawingml/2006/main">
  <a:clrScheme name="JCHS">
    <a:dk1>
      <a:srgbClr val="5A5A5A"/>
    </a:dk1>
    <a:lt1>
      <a:srgbClr val="FFFFFF"/>
    </a:lt1>
    <a:dk2>
      <a:srgbClr val="43273A"/>
    </a:dk2>
    <a:lt2>
      <a:srgbClr val="C3C6A6"/>
    </a:lt2>
    <a:accent1>
      <a:srgbClr val="43273A"/>
    </a:accent1>
    <a:accent2>
      <a:srgbClr val="C14D00"/>
    </a:accent2>
    <a:accent3>
      <a:srgbClr val="508DA6"/>
    </a:accent3>
    <a:accent4>
      <a:srgbClr val="998B7D"/>
    </a:accent4>
    <a:accent5>
      <a:srgbClr val="E9C002"/>
    </a:accent5>
    <a:accent6>
      <a:srgbClr val="76AD99"/>
    </a:accent6>
    <a:hlink>
      <a:srgbClr val="508DA6"/>
    </a:hlink>
    <a:folHlink>
      <a:srgbClr val="508D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7.xml><?xml version="1.0" encoding="utf-8"?>
<a:themeOverride xmlns:a="http://schemas.openxmlformats.org/drawingml/2006/main">
  <a:clrScheme name="JCHS">
    <a:dk1>
      <a:srgbClr val="5A5A5A"/>
    </a:dk1>
    <a:lt1>
      <a:srgbClr val="FFFFFF"/>
    </a:lt1>
    <a:dk2>
      <a:srgbClr val="43273A"/>
    </a:dk2>
    <a:lt2>
      <a:srgbClr val="C3C6A6"/>
    </a:lt2>
    <a:accent1>
      <a:srgbClr val="43273A"/>
    </a:accent1>
    <a:accent2>
      <a:srgbClr val="C14D00"/>
    </a:accent2>
    <a:accent3>
      <a:srgbClr val="508DA6"/>
    </a:accent3>
    <a:accent4>
      <a:srgbClr val="998B7D"/>
    </a:accent4>
    <a:accent5>
      <a:srgbClr val="E9C002"/>
    </a:accent5>
    <a:accent6>
      <a:srgbClr val="76AD99"/>
    </a:accent6>
    <a:hlink>
      <a:srgbClr val="508DA6"/>
    </a:hlink>
    <a:folHlink>
      <a:srgbClr val="508D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8.xml><?xml version="1.0" encoding="utf-8"?>
<a:themeOverride xmlns:a="http://schemas.openxmlformats.org/drawingml/2006/main">
  <a:clrScheme name="JCHS">
    <a:dk1>
      <a:srgbClr val="5A5A5A"/>
    </a:dk1>
    <a:lt1>
      <a:srgbClr val="FFFFFF"/>
    </a:lt1>
    <a:dk2>
      <a:srgbClr val="43273A"/>
    </a:dk2>
    <a:lt2>
      <a:srgbClr val="C3C6A6"/>
    </a:lt2>
    <a:accent1>
      <a:srgbClr val="43273A"/>
    </a:accent1>
    <a:accent2>
      <a:srgbClr val="C14D00"/>
    </a:accent2>
    <a:accent3>
      <a:srgbClr val="508DA6"/>
    </a:accent3>
    <a:accent4>
      <a:srgbClr val="998B7D"/>
    </a:accent4>
    <a:accent5>
      <a:srgbClr val="E9C002"/>
    </a:accent5>
    <a:accent6>
      <a:srgbClr val="76AD99"/>
    </a:accent6>
    <a:hlink>
      <a:srgbClr val="508DA6"/>
    </a:hlink>
    <a:folHlink>
      <a:srgbClr val="508D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9.xml><?xml version="1.0" encoding="utf-8"?>
<a:themeOverride xmlns:a="http://schemas.openxmlformats.org/drawingml/2006/main">
  <a:clrScheme name="JCHS">
    <a:dk1>
      <a:srgbClr val="5A5A5A"/>
    </a:dk1>
    <a:lt1>
      <a:srgbClr val="FFFFFF"/>
    </a:lt1>
    <a:dk2>
      <a:srgbClr val="43273A"/>
    </a:dk2>
    <a:lt2>
      <a:srgbClr val="C3C6A6"/>
    </a:lt2>
    <a:accent1>
      <a:srgbClr val="43273A"/>
    </a:accent1>
    <a:accent2>
      <a:srgbClr val="C14D00"/>
    </a:accent2>
    <a:accent3>
      <a:srgbClr val="508DA6"/>
    </a:accent3>
    <a:accent4>
      <a:srgbClr val="998B7D"/>
    </a:accent4>
    <a:accent5>
      <a:srgbClr val="E9C002"/>
    </a:accent5>
    <a:accent6>
      <a:srgbClr val="76AD99"/>
    </a:accent6>
    <a:hlink>
      <a:srgbClr val="508DA6"/>
    </a:hlink>
    <a:folHlink>
      <a:srgbClr val="508D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JCHS">
    <a:dk1>
      <a:srgbClr val="5A5A5A"/>
    </a:dk1>
    <a:lt1>
      <a:srgbClr val="FFFFFF"/>
    </a:lt1>
    <a:dk2>
      <a:srgbClr val="43273A"/>
    </a:dk2>
    <a:lt2>
      <a:srgbClr val="C3C6A6"/>
    </a:lt2>
    <a:accent1>
      <a:srgbClr val="43273A"/>
    </a:accent1>
    <a:accent2>
      <a:srgbClr val="C14D00"/>
    </a:accent2>
    <a:accent3>
      <a:srgbClr val="508DA6"/>
    </a:accent3>
    <a:accent4>
      <a:srgbClr val="998B7D"/>
    </a:accent4>
    <a:accent5>
      <a:srgbClr val="E9C002"/>
    </a:accent5>
    <a:accent6>
      <a:srgbClr val="76AD99"/>
    </a:accent6>
    <a:hlink>
      <a:srgbClr val="508DA6"/>
    </a:hlink>
    <a:folHlink>
      <a:srgbClr val="508D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0.xml><?xml version="1.0" encoding="utf-8"?>
<a:themeOverride xmlns:a="http://schemas.openxmlformats.org/drawingml/2006/main">
  <a:clrScheme name="JCHS">
    <a:dk1>
      <a:srgbClr val="5A5A5A"/>
    </a:dk1>
    <a:lt1>
      <a:srgbClr val="FFFFFF"/>
    </a:lt1>
    <a:dk2>
      <a:srgbClr val="43273A"/>
    </a:dk2>
    <a:lt2>
      <a:srgbClr val="C3C6A6"/>
    </a:lt2>
    <a:accent1>
      <a:srgbClr val="43273A"/>
    </a:accent1>
    <a:accent2>
      <a:srgbClr val="C14D00"/>
    </a:accent2>
    <a:accent3>
      <a:srgbClr val="508DA6"/>
    </a:accent3>
    <a:accent4>
      <a:srgbClr val="998B7D"/>
    </a:accent4>
    <a:accent5>
      <a:srgbClr val="E9C002"/>
    </a:accent5>
    <a:accent6>
      <a:srgbClr val="76AD99"/>
    </a:accent6>
    <a:hlink>
      <a:srgbClr val="508DA6"/>
    </a:hlink>
    <a:folHlink>
      <a:srgbClr val="508D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JCHS">
    <a:dk1>
      <a:srgbClr val="5A5A5A"/>
    </a:dk1>
    <a:lt1>
      <a:srgbClr val="FFFFFF"/>
    </a:lt1>
    <a:dk2>
      <a:srgbClr val="43273A"/>
    </a:dk2>
    <a:lt2>
      <a:srgbClr val="C3C6A6"/>
    </a:lt2>
    <a:accent1>
      <a:srgbClr val="43273A"/>
    </a:accent1>
    <a:accent2>
      <a:srgbClr val="C14D00"/>
    </a:accent2>
    <a:accent3>
      <a:srgbClr val="508DA6"/>
    </a:accent3>
    <a:accent4>
      <a:srgbClr val="998B7D"/>
    </a:accent4>
    <a:accent5>
      <a:srgbClr val="E9C002"/>
    </a:accent5>
    <a:accent6>
      <a:srgbClr val="76AD99"/>
    </a:accent6>
    <a:hlink>
      <a:srgbClr val="508DA6"/>
    </a:hlink>
    <a:folHlink>
      <a:srgbClr val="508D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JCHS">
    <a:dk1>
      <a:srgbClr val="5A5A5A"/>
    </a:dk1>
    <a:lt1>
      <a:srgbClr val="FFFFFF"/>
    </a:lt1>
    <a:dk2>
      <a:srgbClr val="43273A"/>
    </a:dk2>
    <a:lt2>
      <a:srgbClr val="C3C6A6"/>
    </a:lt2>
    <a:accent1>
      <a:srgbClr val="43273A"/>
    </a:accent1>
    <a:accent2>
      <a:srgbClr val="C14D00"/>
    </a:accent2>
    <a:accent3>
      <a:srgbClr val="508DA6"/>
    </a:accent3>
    <a:accent4>
      <a:srgbClr val="998B7D"/>
    </a:accent4>
    <a:accent5>
      <a:srgbClr val="E9C002"/>
    </a:accent5>
    <a:accent6>
      <a:srgbClr val="76AD99"/>
    </a:accent6>
    <a:hlink>
      <a:srgbClr val="508DA6"/>
    </a:hlink>
    <a:folHlink>
      <a:srgbClr val="508D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JCHS">
    <a:dk1>
      <a:srgbClr val="5A5A5A"/>
    </a:dk1>
    <a:lt1>
      <a:srgbClr val="FFFFFF"/>
    </a:lt1>
    <a:dk2>
      <a:srgbClr val="43273A"/>
    </a:dk2>
    <a:lt2>
      <a:srgbClr val="C3C6A6"/>
    </a:lt2>
    <a:accent1>
      <a:srgbClr val="43273A"/>
    </a:accent1>
    <a:accent2>
      <a:srgbClr val="C14D00"/>
    </a:accent2>
    <a:accent3>
      <a:srgbClr val="508DA6"/>
    </a:accent3>
    <a:accent4>
      <a:srgbClr val="998B7D"/>
    </a:accent4>
    <a:accent5>
      <a:srgbClr val="E9C002"/>
    </a:accent5>
    <a:accent6>
      <a:srgbClr val="76AD99"/>
    </a:accent6>
    <a:hlink>
      <a:srgbClr val="508DA6"/>
    </a:hlink>
    <a:folHlink>
      <a:srgbClr val="508D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JCHS">
    <a:dk1>
      <a:srgbClr val="5A5A5A"/>
    </a:dk1>
    <a:lt1>
      <a:srgbClr val="FFFFFF"/>
    </a:lt1>
    <a:dk2>
      <a:srgbClr val="43273A"/>
    </a:dk2>
    <a:lt2>
      <a:srgbClr val="C3C6A6"/>
    </a:lt2>
    <a:accent1>
      <a:srgbClr val="43273A"/>
    </a:accent1>
    <a:accent2>
      <a:srgbClr val="C14D00"/>
    </a:accent2>
    <a:accent3>
      <a:srgbClr val="508DA6"/>
    </a:accent3>
    <a:accent4>
      <a:srgbClr val="998B7D"/>
    </a:accent4>
    <a:accent5>
      <a:srgbClr val="E9C002"/>
    </a:accent5>
    <a:accent6>
      <a:srgbClr val="76AD99"/>
    </a:accent6>
    <a:hlink>
      <a:srgbClr val="508DA6"/>
    </a:hlink>
    <a:folHlink>
      <a:srgbClr val="508D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JCHS">
    <a:dk1>
      <a:srgbClr val="5A5A5A"/>
    </a:dk1>
    <a:lt1>
      <a:srgbClr val="FFFFFF"/>
    </a:lt1>
    <a:dk2>
      <a:srgbClr val="43273A"/>
    </a:dk2>
    <a:lt2>
      <a:srgbClr val="C3C6A6"/>
    </a:lt2>
    <a:accent1>
      <a:srgbClr val="43273A"/>
    </a:accent1>
    <a:accent2>
      <a:srgbClr val="C14D00"/>
    </a:accent2>
    <a:accent3>
      <a:srgbClr val="508DA6"/>
    </a:accent3>
    <a:accent4>
      <a:srgbClr val="998B7D"/>
    </a:accent4>
    <a:accent5>
      <a:srgbClr val="E9C002"/>
    </a:accent5>
    <a:accent6>
      <a:srgbClr val="76AD99"/>
    </a:accent6>
    <a:hlink>
      <a:srgbClr val="508DA6"/>
    </a:hlink>
    <a:folHlink>
      <a:srgbClr val="508D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JCHS">
    <a:dk1>
      <a:srgbClr val="5A5A5A"/>
    </a:dk1>
    <a:lt1>
      <a:srgbClr val="FFFFFF"/>
    </a:lt1>
    <a:dk2>
      <a:srgbClr val="43273A"/>
    </a:dk2>
    <a:lt2>
      <a:srgbClr val="C3C6A6"/>
    </a:lt2>
    <a:accent1>
      <a:srgbClr val="43273A"/>
    </a:accent1>
    <a:accent2>
      <a:srgbClr val="C14D00"/>
    </a:accent2>
    <a:accent3>
      <a:srgbClr val="508DA6"/>
    </a:accent3>
    <a:accent4>
      <a:srgbClr val="998B7D"/>
    </a:accent4>
    <a:accent5>
      <a:srgbClr val="E9C002"/>
    </a:accent5>
    <a:accent6>
      <a:srgbClr val="76AD99"/>
    </a:accent6>
    <a:hlink>
      <a:srgbClr val="508DA6"/>
    </a:hlink>
    <a:folHlink>
      <a:srgbClr val="508D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c20ecd8-7b1b-40af-ad3c-24c512db6f5f" xsi:nil="true"/>
    <lcf76f155ced4ddcb4097134ff3c332f xmlns="9279c62e-a2e7-41c7-b9ab-0a0f87ad47c5">
      <Terms xmlns="http://schemas.microsoft.com/office/infopath/2007/PartnerControls"/>
    </lcf76f155ced4ddcb4097134ff3c332f>
  </documentManagement>
</p:properties>
</file>

<file path=customXml/item10.xml><?xml version="1.0" encoding="utf-8"?>
<EsriMapsInfo xmlns="ESRI.ArcGIS.Mapping.OfficeIntegration.PowerPointInfo">
  <Version>Version1</Version>
  <RequiresSignIn>False</RequiresSignIn>
</EsriMapsInfo>
</file>

<file path=customXml/item2.xml><?xml version="1.0" encoding="utf-8"?>
<ct:contentTypeSchema xmlns:ct="http://schemas.microsoft.com/office/2006/metadata/contentType" xmlns:ma="http://schemas.microsoft.com/office/2006/metadata/properties/metaAttributes" ct:_="" ma:_="" ma:contentTypeName="Document" ma:contentTypeID="0x0101001FB06ACAA53C084283A7E9734B5D979C" ma:contentTypeVersion="19" ma:contentTypeDescription="Create a new document." ma:contentTypeScope="" ma:versionID="86a37d097f353f22f144f585b502141e">
  <xsd:schema xmlns:xsd="http://www.w3.org/2001/XMLSchema" xmlns:xs="http://www.w3.org/2001/XMLSchema" xmlns:p="http://schemas.microsoft.com/office/2006/metadata/properties" xmlns:ns2="9279c62e-a2e7-41c7-b9ab-0a0f87ad47c5" xmlns:ns3="9c20ecd8-7b1b-40af-ad3c-24c512db6f5f" targetNamespace="http://schemas.microsoft.com/office/2006/metadata/properties" ma:root="true" ma:fieldsID="aeed33a992f60164b275fa398f65d9a6" ns2:_="" ns3:_="">
    <xsd:import namespace="9279c62e-a2e7-41c7-b9ab-0a0f87ad47c5"/>
    <xsd:import namespace="9c20ecd8-7b1b-40af-ad3c-24c512db6f5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79c62e-a2e7-41c7-b9ab-0a0f87ad47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8107521-1385-498b-8889-bf2cd8dee38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c20ecd8-7b1b-40af-ad3c-24c512db6f5f"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3a7ff84-c2c6-40dd-8570-0fd61524385a}" ma:internalName="TaxCatchAll" ma:showField="CatchAllData" ma:web="9c20ecd8-7b1b-40af-ad3c-24c512db6f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mso-contentType ?>
<FormTemplates xmlns="http://schemas.microsoft.com/sharepoint/v3/contenttype/forms">
  <Display>DocumentLibraryForm</Display>
  <Edit>DocumentLibraryForm</Edit>
  <New>DocumentLibraryForm</New>
</FormTemplates>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45460B4A-D691-4953-9D7F-3514546DA1B0}">
  <ds:schemaRefs>
    <ds:schemaRef ds:uri="9279c62e-a2e7-41c7-b9ab-0a0f87ad47c5"/>
    <ds:schemaRef ds:uri="9c20ecd8-7b1b-40af-ad3c-24c512db6f5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10.xml><?xml version="1.0" encoding="utf-8"?>
<ds:datastoreItem xmlns:ds="http://schemas.openxmlformats.org/officeDocument/2006/customXml" ds:itemID="{75899B78-B24F-4658-8E24-2D67F257A2F1}">
  <ds:schemaRefs>
    <ds:schemaRef ds:uri="ESRI.ArcGIS.Mapping.OfficeIntegration.PowerPointInfo"/>
  </ds:schemaRefs>
</ds:datastoreItem>
</file>

<file path=customXml/itemProps2.xml><?xml version="1.0" encoding="utf-8"?>
<ds:datastoreItem xmlns:ds="http://schemas.openxmlformats.org/officeDocument/2006/customXml" ds:itemID="{5BB4E19A-4717-4CC9-A55B-A03EDAA7F1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79c62e-a2e7-41c7-b9ab-0a0f87ad47c5"/>
    <ds:schemaRef ds:uri="9c20ecd8-7b1b-40af-ad3c-24c512db6f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316286E-A50D-400F-B040-72FFEBDDB8B2}">
  <ds:schemaRefs>
    <ds:schemaRef ds:uri="ESRI.ArcGIS.Mapping.OfficeIntegration.PowerPointInfo"/>
  </ds:schemaRefs>
</ds:datastoreItem>
</file>

<file path=customXml/itemProps4.xml><?xml version="1.0" encoding="utf-8"?>
<ds:datastoreItem xmlns:ds="http://schemas.openxmlformats.org/officeDocument/2006/customXml" ds:itemID="{A9873C78-A99B-475E-80B7-78F8E5BBFFEB}">
  <ds:schemaRefs>
    <ds:schemaRef ds:uri="ESRI.ArcGIS.Mapping.OfficeIntegration.PowerPointInfo"/>
  </ds:schemaRefs>
</ds:datastoreItem>
</file>

<file path=customXml/itemProps5.xml><?xml version="1.0" encoding="utf-8"?>
<ds:datastoreItem xmlns:ds="http://schemas.openxmlformats.org/officeDocument/2006/customXml" ds:itemID="{D8312666-01AC-40B1-AD43-0BDD262A546F}">
  <ds:schemaRefs>
    <ds:schemaRef ds:uri="ESRI.ArcGIS.Mapping.OfficeIntegration.PowerPointInfo"/>
  </ds:schemaRefs>
</ds:datastoreItem>
</file>

<file path=customXml/itemProps6.xml><?xml version="1.0" encoding="utf-8"?>
<ds:datastoreItem xmlns:ds="http://schemas.openxmlformats.org/officeDocument/2006/customXml" ds:itemID="{2F20FCF7-65C9-4A37-8A81-C870EC5A3735}">
  <ds:schemaRefs>
    <ds:schemaRef ds:uri="ESRI.ArcGIS.Mapping.OfficeIntegration.PowerPointInfo"/>
  </ds:schemaRefs>
</ds:datastoreItem>
</file>

<file path=customXml/itemProps7.xml><?xml version="1.0" encoding="utf-8"?>
<ds:datastoreItem xmlns:ds="http://schemas.openxmlformats.org/officeDocument/2006/customXml" ds:itemID="{613F2168-7D8F-4D67-8069-2D61E2EF5B2C}">
  <ds:schemaRefs>
    <ds:schemaRef ds:uri="http://schemas.microsoft.com/sharepoint/v3/contenttype/forms"/>
  </ds:schemaRefs>
</ds:datastoreItem>
</file>

<file path=customXml/itemProps8.xml><?xml version="1.0" encoding="utf-8"?>
<ds:datastoreItem xmlns:ds="http://schemas.openxmlformats.org/officeDocument/2006/customXml" ds:itemID="{036EBC15-F336-4078-8DB5-6773EC1EE4F2}">
  <ds:schemaRefs>
    <ds:schemaRef ds:uri="ESRI.ArcGIS.Mapping.OfficeIntegration.PowerPointInfo"/>
  </ds:schemaRefs>
</ds:datastoreItem>
</file>

<file path=customXml/itemProps9.xml><?xml version="1.0" encoding="utf-8"?>
<ds:datastoreItem xmlns:ds="http://schemas.openxmlformats.org/officeDocument/2006/customXml" ds:itemID="{EA94EA12-9A6D-4103-8A6C-829956BB9409}">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Default Theme</Template>
  <TotalTime>42</TotalTime>
  <Words>5636</Words>
  <Application>Microsoft Office PowerPoint</Application>
  <PresentationFormat>Widescreen</PresentationFormat>
  <Paragraphs>722</Paragraphs>
  <Slides>82</Slides>
  <Notes>63</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82</vt:i4>
      </vt:variant>
    </vt:vector>
  </HeadingPairs>
  <TitlesOfParts>
    <vt:vector size="89" baseType="lpstr">
      <vt:lpstr>Arial</vt:lpstr>
      <vt:lpstr>Calibri</vt:lpstr>
      <vt:lpstr>Times New Roman</vt:lpstr>
      <vt:lpstr>Verdana</vt:lpstr>
      <vt:lpstr>JCHS</vt:lpstr>
      <vt:lpstr>Custom Design</vt:lpstr>
      <vt:lpstr>JCHS 2019</vt:lpstr>
      <vt:lpstr>A Historical Record of Charts from the Quarterly Press Releases of the Leading Indicator of Remodeling Activity</vt:lpstr>
      <vt:lpstr>A Brief History of the LIRA and User Notes</vt:lpstr>
      <vt:lpstr>Leading Indicator of Remodeling Activity – First Quarter 2007 Published: April 2007</vt:lpstr>
      <vt:lpstr>Leading Indicator of Remodeling Activity – Second Quarter 2007 Published: July 2007</vt:lpstr>
      <vt:lpstr>Leading Indicator of Remodeling Activity – Third Quarter 2007 Published: October 2007</vt:lpstr>
      <vt:lpstr>Leading Indicator of Remodeling Activity – Fourth Quarter 2007 Published: January 2008</vt:lpstr>
      <vt:lpstr>Leading Indicator of Remodeling Activity – First Quarter 2008 Published: April 2008</vt:lpstr>
      <vt:lpstr>JULY 2008 LIRA RE-BENCHMARKED TO CENSUS  C-30 SPENDING ESTIMATES http://www.jchs.harvard.edu/sites/default/files/n08-1_will_0.pdf </vt:lpstr>
      <vt:lpstr>Leading Indicator of Remodeling Activity – Second Quarter 2008 REBENCHMARKED TO C-30 Published: July 2008</vt:lpstr>
      <vt:lpstr>Leading Indicator of Remodeling Activity – Third Quarter 2008 Published: October 2008</vt:lpstr>
      <vt:lpstr>Leading Indicator of Remodeling Activity – Fourth Quarter 2008 Published: January 2009</vt:lpstr>
      <vt:lpstr>Leading Indicator of Remodeling Activity – First Quarter 2009 Published: April 2009</vt:lpstr>
      <vt:lpstr>Leading Indicator of Remodeling Activity – Second Quarter 2009 Published: July 2009</vt:lpstr>
      <vt:lpstr>Leading Indicator of Remodeling Activity – Third Quarter 2009 Published: October 2009</vt:lpstr>
      <vt:lpstr>Leading Indicator of Remodeling Activity – Fourth Quarter 2009 Published: January 2010</vt:lpstr>
      <vt:lpstr>Leading Indicator of Remodeling Activity – First Quarter 2010 Published: April 2010</vt:lpstr>
      <vt:lpstr>Leading Indicator of Remodeling Activity – Second Quarter 2010 Published: July 2010</vt:lpstr>
      <vt:lpstr>Leading Indicator of Remodeling Activity – Third Quarter 2010 Published: October 2010</vt:lpstr>
      <vt:lpstr>Leading Indicator of Remodeling Activity – Fourth Quarter 2010 Published: January 2011</vt:lpstr>
      <vt:lpstr>Leading Indicator of Remodeling Activity – First Quarter 2011 Published: April 2011</vt:lpstr>
      <vt:lpstr>Leading Indicator of Remodeling Activity – Second Quarter 2011 Published: July 2011</vt:lpstr>
      <vt:lpstr>Leading Indicator of Remodeling Activity – Third Quarter 2011 Published: October 2011</vt:lpstr>
      <vt:lpstr>Leading Indicator of Remodeling Activity – Fourth Quarter 2011 Published: January 2012</vt:lpstr>
      <vt:lpstr>Leading Indicator of Remodeling Activity – First Quarter 2012 Published: April 2012</vt:lpstr>
      <vt:lpstr>Leading Indicator of Remodeling Activity – Second Quarter 2012 Published: July 2012</vt:lpstr>
      <vt:lpstr>Leading Indicator of Remodeling Activity – Third Quarter 2012 Published: October 2012</vt:lpstr>
      <vt:lpstr>Leading Indicator of Remodeling Activity – Fourth Quarter 2012 Published: January 2013</vt:lpstr>
      <vt:lpstr>Leading Indicator of Remodeling Activity – First Quarter 2013 Published: April 2013</vt:lpstr>
      <vt:lpstr>Leading Indicator of Remodeling Activity – Second Quarter 2013 Published: July 2013</vt:lpstr>
      <vt:lpstr>Leading Indicator of Remodeling Activity – Third Quarter 2013 Published: October 2013</vt:lpstr>
      <vt:lpstr>Leading Indicator of Remodeling Activity – Fourth Quarter 2013 Published: January 2014</vt:lpstr>
      <vt:lpstr>Leading Indicator of Remodeling Activity – First Quarter 2014 Published: April 2014</vt:lpstr>
      <vt:lpstr>Leading Indicator of Remodeling Activity – Second Quarter 2014 Published: July 2014</vt:lpstr>
      <vt:lpstr>Leading Indicator of Remodeling Activity – Third Quarter 2014 Published: October 2014</vt:lpstr>
      <vt:lpstr>Leading Indicator of Remodeling Activity – Fourth Quarter 2014 Published: January 2015</vt:lpstr>
      <vt:lpstr>Leading Indicator of Remodeling Activity – First Quarter 2015 Published: April 2015</vt:lpstr>
      <vt:lpstr>Leading Indicator of Remodeling Activity – Second Quarter 2015 Published: July 2015</vt:lpstr>
      <vt:lpstr>Leading Indicator of Remodeling Activity – Third Quarter 2015 Published: October 2015</vt:lpstr>
      <vt:lpstr>Leading Indicator of Remodeling Activity – Fourth Quarter 2015 Published: January 2016</vt:lpstr>
      <vt:lpstr>APRIL 2016 LIRA RE-BENCHMARKED TO AHS-BASED SPENDING ESTIMATES http://www.jchs.harvard.edu/sites/default/files/n16-4_will_0.pdf </vt:lpstr>
      <vt:lpstr>Leading Indicator of Remodeling Activity – First Quarter 2016 REBENCHMARKED TO AHS-BASED SERIES Published: April 2016</vt:lpstr>
      <vt:lpstr>Leading Indicator of Remodeling Activity – Second Quarter 2016 Published: July 2016</vt:lpstr>
      <vt:lpstr>Leading Indicator of Remodeling Activity – Third Quarter 2016 Published: October 2016</vt:lpstr>
      <vt:lpstr>Leading Indicator of Remodeling Activity – Fourth Quarter 2016 Published: January 2017</vt:lpstr>
      <vt:lpstr>Leading Indicator of Remodeling Activity – First Quarter 2017 Published: April 2017</vt:lpstr>
      <vt:lpstr>Leading Indicator of Remodeling Activity – Second Quarter 2017 Published: July 2017</vt:lpstr>
      <vt:lpstr>Leading Indicator of Remodeling Activity – Third Quarter 2017 Published: October 2017</vt:lpstr>
      <vt:lpstr>Leading Indicator of Remodeling Activity – Fourth Quarter 2017 Published: January 2018</vt:lpstr>
      <vt:lpstr>Leading Indicator of Remodeling Activity – First Quarter 2018 Published: April 2018</vt:lpstr>
      <vt:lpstr>Leading Indicator of Remodeling Activity – Second Quarter 2018 Published: July 2018</vt:lpstr>
      <vt:lpstr>Leading Indicator of Remodeling Activity – Third Quarter 2018 Published: October 2018</vt:lpstr>
      <vt:lpstr>Leading Indicator of Remodeling Activity – Fourth Quarter 2018 Published: January 2019</vt:lpstr>
      <vt:lpstr>Leading Indicator of Remodeling Activity – First Quarter 2019 Published: April 2019</vt:lpstr>
      <vt:lpstr>Leading Indicator of Remodeling Activity – Second Quarter 2019 Published: July 2019</vt:lpstr>
      <vt:lpstr>Leading Indicator of Remodeling Activity – Third Quarter 2019 Published: October 2019</vt:lpstr>
      <vt:lpstr>Leading Indicator of Remodeling Activity – Fourth Quarter 2019 Published: January 2020</vt:lpstr>
      <vt:lpstr>Leading Indicator of Remodeling Activity – First Quarter 2020 Published: April 2020</vt:lpstr>
      <vt:lpstr>Leading Indicator of Remodeling Activity – Second Quarter 2020 Published: July 2020</vt:lpstr>
      <vt:lpstr>Leading Indicator of Remodeling Activity – Third Quarter 2020 Published: October 2020</vt:lpstr>
      <vt:lpstr>Leading Indicator of Remodeling Activity – Fourth Quarter 2020 Published: January 2021</vt:lpstr>
      <vt:lpstr>Leading Indicator of Remodeling Activity – First Quarter 2021 Published: April 2021</vt:lpstr>
      <vt:lpstr>Leading Indicator of Remodeling Activity – Second Quarter 2021 Published: July 2021</vt:lpstr>
      <vt:lpstr>Leading Indicator of Remodeling Activity – Third Quarter 2021 Published: October 2021</vt:lpstr>
      <vt:lpstr>Leading Indicator of Remodeling Activity – Fourth Quarter 2021 Published: January 2022</vt:lpstr>
      <vt:lpstr>Leading Indicator of Remodeling Activity – First Quarter 2022 Published: April 2022</vt:lpstr>
      <vt:lpstr>Leading Indicator of Remodeling Activity – Second Quarter 2022 Published: July 2022</vt:lpstr>
      <vt:lpstr>Leading Indicator of Remodeling Activity – Third Quarter 2022 Published: October 2022</vt:lpstr>
      <vt:lpstr>Leading Indicator of Remodeling Activity – Fourth Quarter 2022 Published: January 2023</vt:lpstr>
      <vt:lpstr>Leading Indicator of Remodeling Activity – First Quarter 2023 Published: April 2023</vt:lpstr>
      <vt:lpstr>Leading Indicator of Remodeling Activity – Second Quarter 2023 Published: July 2023</vt:lpstr>
      <vt:lpstr>Leading Indicator of Remodeling Activity – Third Quarter 2023 Published: October 2023</vt:lpstr>
      <vt:lpstr>Leading Indicator of Remodeling Activity – Fourth Quarter 2023 Published: January 2024</vt:lpstr>
      <vt:lpstr>Leading Indicator of Remodeling Activity – First Quarter 2024 Published: April 2024</vt:lpstr>
      <vt:lpstr>Leading Indicator of Remodeling Activity – Second Quarter 2024 Published: July 2024</vt:lpstr>
      <vt:lpstr>Leading Indicator of Remodeling Activity – Third Quarter 2024 Published: October 2024</vt:lpstr>
      <vt:lpstr>Leading Indicator of Remodeling Activity – Fourth Quarter 2024 Published: January 2025</vt:lpstr>
      <vt:lpstr>Leading Indicator of Remodeling Activity – First Quarter 2025 Published: April 2025</vt:lpstr>
      <vt:lpstr>Leading Indicator of Remodeling Activity – Second Quarter 2025</vt:lpstr>
      <vt:lpstr>Leading Indicator of Remodeling Activity – Third Quarter 2025</vt:lpstr>
      <vt:lpstr>Leading Indicator of Remodeling Activity – Fourth Quarter 2025</vt:lpstr>
      <vt:lpstr>Leading Indicator of Remodeling Activity – First Quarter 2026</vt:lpstr>
      <vt:lpstr>Leading Indicator of Remodeling Activity – Second Quarter 2026</vt:lpstr>
    </vt:vector>
  </TitlesOfParts>
  <Company>Kennedy School of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Recent Trends in Remodeling Activity</dc:title>
  <dc:creator>Joint Center for Housing Studies</dc:creator>
  <cp:lastModifiedBy>Wedeen, Sophia</cp:lastModifiedBy>
  <cp:revision>4</cp:revision>
  <cp:lastPrinted>2001-07-13T19:47:49Z</cp:lastPrinted>
  <dcterms:created xsi:type="dcterms:W3CDTF">2000-03-09T22:17:52Z</dcterms:created>
  <dcterms:modified xsi:type="dcterms:W3CDTF">2026-07-20T14:40:17Z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0x0101001FB06ACAA53C084283A7E9734B5D979C</vt:lpwstr>
  </property>
  <property fmtid="{D5CDD505-2E9C-101B-9397-08002B2CF9AE}" pid="3" name="MediaServiceImageTags">
    <vt:lpwstr/>
  </property>
</Properties>
</file>