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drawings/drawing2.xml" ContentType="application/vnd.openxmlformats-officedocument.drawingml.chartshapes+xml"/>
  <Override PartName="/ppt/notesSlides/notesSlide7.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8.xml" ContentType="application/vnd.openxmlformats-officedocument.themeOverride+xml"/>
  <Override PartName="/ppt/notesSlides/notesSlide11.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9.xml" ContentType="application/vnd.openxmlformats-officedocument.themeOverride+xml"/>
  <Override PartName="/ppt/drawings/drawing4.xml" ContentType="application/vnd.openxmlformats-officedocument.drawingml.chartshapes+xml"/>
  <Override PartName="/ppt/notesSlides/notesSlide12.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0.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1.xml" ContentType="application/vnd.openxmlformats-officedocument.themeOverride+xml"/>
  <Override PartName="/ppt/drawings/drawing5.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2.xml" ContentType="application/vnd.openxmlformats-officedocument.themeOverride+xml"/>
  <Override PartName="/ppt/drawings/drawing6.xml" ContentType="application/vnd.openxmlformats-officedocument.drawingml.chartshapes+xml"/>
  <Override PartName="/ppt/notesSlides/notesSlide17.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3.xml" ContentType="application/vnd.openxmlformats-officedocument.themeOverride+xml"/>
  <Override PartName="/ppt/drawings/drawing7.xml" ContentType="application/vnd.openxmlformats-officedocument.drawingml.chartshapes+xml"/>
  <Override PartName="/ppt/notesSlides/notesSlide18.xml" ContentType="application/vnd.openxmlformats-officedocument.presentationml.notesSl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4.xml" ContentType="application/vnd.openxmlformats-officedocument.themeOverride+xml"/>
  <Override PartName="/ppt/notesSlides/notesSlide19.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5.xml" ContentType="application/vnd.openxmlformats-officedocument.themeOverride+xml"/>
  <Override PartName="/ppt/drawings/drawing8.xml" ContentType="application/vnd.openxmlformats-officedocument.drawingml.chartshapes+xml"/>
  <Override PartName="/ppt/notesSlides/notesSlide20.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drawings/drawing9.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7.xml" ContentType="application/vnd.openxmlformats-officedocument.themeOverride+xml"/>
  <Override PartName="/ppt/notesSlides/notesSlide23.xml" ContentType="application/vnd.openxmlformats-officedocument.presentationml.notesSlid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8.xml" ContentType="application/vnd.openxmlformats-officedocument.themeOverride+xml"/>
  <Override PartName="/ppt/notesSlides/notesSlide24.xml" ContentType="application/vnd.openxmlformats-officedocument.presentationml.notesSlid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9.xml" ContentType="application/vnd.openxmlformats-officedocument.themeOverride+xml"/>
  <Override PartName="/ppt/notesSlides/notesSlide25.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drawings/drawing10.xml" ContentType="application/vnd.openxmlformats-officedocument.drawingml.chartshapes+xml"/>
  <Override PartName="/ppt/notesSlides/notesSlide26.xml" ContentType="application/vnd.openxmlformats-officedocument.presentationml.notesSlide+xml"/>
  <Override PartName="/ppt/charts/chart21.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21.xml" ContentType="application/vnd.openxmlformats-officedocument.themeOverride+xml"/>
  <Override PartName="/ppt/charts/chart22.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22.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drawings/drawing11.xml" ContentType="application/vnd.openxmlformats-officedocument.drawingml.chartshapes+xml"/>
  <Override PartName="/ppt/notesSlides/notesSlide29.xml" ContentType="application/vnd.openxmlformats-officedocument.presentationml.notesSlide+xml"/>
  <Override PartName="/ppt/charts/chart24.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24.xml" ContentType="application/vnd.openxmlformats-officedocument.themeOverride+xml"/>
  <Override PartName="/ppt/drawings/drawing12.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5.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5.xml" ContentType="application/vnd.openxmlformats-officedocument.themeOverride+xml"/>
  <Override PartName="/ppt/drawings/drawing13.xml" ContentType="application/vnd.openxmlformats-officedocument.drawingml.chartshapes+xml"/>
  <Override PartName="/ppt/notesSlides/notesSlide32.xml" ContentType="application/vnd.openxmlformats-officedocument.presentationml.notesSlide+xml"/>
  <Override PartName="/ppt/charts/chart26.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6.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7.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7.xml" ContentType="application/vnd.openxmlformats-officedocument.themeOverride+xml"/>
  <Override PartName="/ppt/charts/chart28.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8.xml" ContentType="application/vnd.openxmlformats-officedocument.themeOverride+xml"/>
  <Override PartName="/ppt/notesSlides/notesSlide35.xml" ContentType="application/vnd.openxmlformats-officedocument.presentationml.notesSlide+xml"/>
  <Override PartName="/ppt/charts/chart29.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9.xml" ContentType="application/vnd.openxmlformats-officedocument.themeOverride+xml"/>
  <Override PartName="/ppt/drawings/drawing14.xml" ContentType="application/vnd.openxmlformats-officedocument.drawingml.chartshapes+xml"/>
  <Override PartName="/ppt/notesSlides/notesSlide36.xml" ContentType="application/vnd.openxmlformats-officedocument.presentationml.notesSlide+xml"/>
  <Override PartName="/ppt/charts/chart30.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30.xml" ContentType="application/vnd.openxmlformats-officedocument.themeOverride+xml"/>
  <Override PartName="/ppt/notesSlides/notesSlide37.xml" ContentType="application/vnd.openxmlformats-officedocument.presentationml.notesSlide+xml"/>
  <Override PartName="/ppt/charts/chart31.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31.xml" ContentType="application/vnd.openxmlformats-officedocument.themeOverride+xml"/>
  <Override PartName="/ppt/notesSlides/notesSlide38.xml" ContentType="application/vnd.openxmlformats-officedocument.presentationml.notesSlide+xml"/>
  <Override PartName="/ppt/charts/chart32.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32.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4"/>
  </p:sldMasterIdLst>
  <p:notesMasterIdLst>
    <p:notesMasterId r:id="rId44"/>
  </p:notesMasterIdLst>
  <p:sldIdLst>
    <p:sldId id="4812" r:id="rId5"/>
    <p:sldId id="5005" r:id="rId6"/>
    <p:sldId id="5010" r:id="rId7"/>
    <p:sldId id="5025" r:id="rId8"/>
    <p:sldId id="5006" r:id="rId9"/>
    <p:sldId id="5007" r:id="rId10"/>
    <p:sldId id="4968" r:id="rId11"/>
    <p:sldId id="4957" r:id="rId12"/>
    <p:sldId id="4914" r:id="rId13"/>
    <p:sldId id="5029" r:id="rId14"/>
    <p:sldId id="4603" r:id="rId15"/>
    <p:sldId id="4963" r:id="rId16"/>
    <p:sldId id="4933" r:id="rId17"/>
    <p:sldId id="5028" r:id="rId18"/>
    <p:sldId id="4986" r:id="rId19"/>
    <p:sldId id="4808" r:id="rId20"/>
    <p:sldId id="4794" r:id="rId21"/>
    <p:sldId id="5026" r:id="rId22"/>
    <p:sldId id="4924" r:id="rId23"/>
    <p:sldId id="5015" r:id="rId24"/>
    <p:sldId id="5016" r:id="rId25"/>
    <p:sldId id="5017" r:id="rId26"/>
    <p:sldId id="5018" r:id="rId27"/>
    <p:sldId id="5019" r:id="rId28"/>
    <p:sldId id="5020" r:id="rId29"/>
    <p:sldId id="5021" r:id="rId30"/>
    <p:sldId id="5022" r:id="rId31"/>
    <p:sldId id="4864" r:id="rId32"/>
    <p:sldId id="4996" r:id="rId33"/>
    <p:sldId id="5000" r:id="rId34"/>
    <p:sldId id="5027" r:id="rId35"/>
    <p:sldId id="4824" r:id="rId36"/>
    <p:sldId id="4538" r:id="rId37"/>
    <p:sldId id="4915" r:id="rId38"/>
    <p:sldId id="4920" r:id="rId39"/>
    <p:sldId id="4947" r:id="rId40"/>
    <p:sldId id="4989" r:id="rId41"/>
    <p:sldId id="4987" r:id="rId42"/>
    <p:sldId id="503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CD4630-CCDF-7D66-4C68-345A951670A9}" name="Hermann, Alexander" initials="AH" userId="S::alexander_hermann@harvard.edu::5d2c7d74-7d05-4968-8c35-9e1a058b1c81" providerId="AD"/>
  <p188:author id="{7182E643-A55F-5FBB-0A6E-307B7148DAFE}" name="Will, Abbe H" initials="WH" userId="S::abbe_will@harvard.edu::aca7b395-6fe0-4f38-8af0-a2555624f9eb" providerId="AD"/>
  <p188:author id="{148AC0B0-3CD7-8E1A-40E3-2876479F8C1E}" name="Herbert, Chris" initials="HC" userId="S::chris_herbert@harvard.edu::a0ee9ac1-6be5-48b4-a645-baff00039a4f" providerId="AD"/>
  <p188:author id="{8E566ED2-3845-3A5C-B827-BDA23B98B29D}" name="Wedeen, Sophia" initials="SW" userId="S::sophia_wedeen@harvard.edu::fb8ba8c3-7e1b-4782-9e4a-8d94893ff152" providerId="AD"/>
  <p188:author id="{80FDC1EA-82B0-3914-1E7F-830AD9A08F2E}" name="Airgood-Obrycki, Whitney Leigh" initials="AL" userId="S::whitney_airgood-obrycki@harvard.edu::89f3f4c7-44cc-4a68-9f30-a54c062d3aa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FCD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030EDA-237F-4B37-A3E8-B39E080DF6D8}" v="83" dt="2025-03-10T17:52:33.0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71" autoAdjust="0"/>
    <p:restoredTop sz="84748" autoAdjust="0"/>
  </p:normalViewPr>
  <p:slideViewPr>
    <p:cSldViewPr snapToGrid="0">
      <p:cViewPr varScale="1">
        <p:scale>
          <a:sx n="94" d="100"/>
          <a:sy n="94" d="100"/>
        </p:scale>
        <p:origin x="774"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 Abbe H" userId="aca7b395-6fe0-4f38-8af0-a2555624f9eb" providerId="ADAL" clId="{A79930FD-F0B6-41B7-B402-4945F5C25829}"/>
    <pc:docChg chg="undo custSel modSld modMainMaster">
      <pc:chgData name="Will, Abbe H" userId="aca7b395-6fe0-4f38-8af0-a2555624f9eb" providerId="ADAL" clId="{A79930FD-F0B6-41B7-B402-4945F5C25829}" dt="2025-03-07T14:59:58.112" v="1175" actId="27918"/>
      <pc:docMkLst>
        <pc:docMk/>
      </pc:docMkLst>
      <pc:sldChg chg="modSp mod modNotesTx">
        <pc:chgData name="Will, Abbe H" userId="aca7b395-6fe0-4f38-8af0-a2555624f9eb" providerId="ADAL" clId="{A79930FD-F0B6-41B7-B402-4945F5C25829}" dt="2025-03-06T14:25:54.931" v="1157" actId="207"/>
        <pc:sldMkLst>
          <pc:docMk/>
          <pc:sldMk cId="2387526597" sldId="4538"/>
        </pc:sldMkLst>
        <pc:spChg chg="mod">
          <ac:chgData name="Will, Abbe H" userId="aca7b395-6fe0-4f38-8af0-a2555624f9eb" providerId="ADAL" clId="{A79930FD-F0B6-41B7-B402-4945F5C25829}" dt="2025-02-27T19:06:13.870" v="55" actId="20577"/>
          <ac:spMkLst>
            <pc:docMk/>
            <pc:sldMk cId="2387526597" sldId="4538"/>
            <ac:spMk id="7" creationId="{5EE373B6-2EB7-4BA9-8214-FA5508FCF2E7}"/>
          </ac:spMkLst>
        </pc:spChg>
        <pc:spChg chg="mod">
          <ac:chgData name="Will, Abbe H" userId="aca7b395-6fe0-4f38-8af0-a2555624f9eb" providerId="ADAL" clId="{A79930FD-F0B6-41B7-B402-4945F5C25829}" dt="2025-03-04T15:34:03.015" v="530" actId="6549"/>
          <ac:spMkLst>
            <pc:docMk/>
            <pc:sldMk cId="2387526597" sldId="4538"/>
            <ac:spMk id="9" creationId="{3324C6C6-3350-4F35-A0BC-FDFBAA6D146B}"/>
          </ac:spMkLst>
        </pc:spChg>
        <pc:graphicFrameChg chg="mod">
          <ac:chgData name="Will, Abbe H" userId="aca7b395-6fe0-4f38-8af0-a2555624f9eb" providerId="ADAL" clId="{A79930FD-F0B6-41B7-B402-4945F5C25829}" dt="2025-03-06T14:25:54.931" v="1157" actId="207"/>
          <ac:graphicFrameMkLst>
            <pc:docMk/>
            <pc:sldMk cId="2387526597" sldId="4538"/>
            <ac:graphicFrameMk id="12" creationId="{61673AE2-8EBE-42CE-809B-A554E99480FC}"/>
          </ac:graphicFrameMkLst>
        </pc:graphicFrameChg>
      </pc:sldChg>
      <pc:sldChg chg="modSp mod modNotesTx">
        <pc:chgData name="Will, Abbe H" userId="aca7b395-6fe0-4f38-8af0-a2555624f9eb" providerId="ADAL" clId="{A79930FD-F0B6-41B7-B402-4945F5C25829}" dt="2025-03-06T14:11:33.631" v="1013" actId="207"/>
        <pc:sldMkLst>
          <pc:docMk/>
          <pc:sldMk cId="1464693358" sldId="4603"/>
        </pc:sldMkLst>
        <pc:spChg chg="mod">
          <ac:chgData name="Will, Abbe H" userId="aca7b395-6fe0-4f38-8af0-a2555624f9eb" providerId="ADAL" clId="{A79930FD-F0B6-41B7-B402-4945F5C25829}" dt="2025-02-27T19:04:45.308" v="17" actId="20577"/>
          <ac:spMkLst>
            <pc:docMk/>
            <pc:sldMk cId="1464693358" sldId="4603"/>
            <ac:spMk id="7" creationId="{00000000-0000-0000-0000-000000000000}"/>
          </ac:spMkLst>
        </pc:spChg>
        <pc:graphicFrameChg chg="mod">
          <ac:chgData name="Will, Abbe H" userId="aca7b395-6fe0-4f38-8af0-a2555624f9eb" providerId="ADAL" clId="{A79930FD-F0B6-41B7-B402-4945F5C25829}" dt="2025-03-06T14:11:33.631" v="1013" actId="207"/>
          <ac:graphicFrameMkLst>
            <pc:docMk/>
            <pc:sldMk cId="1464693358" sldId="4603"/>
            <ac:graphicFrameMk id="8" creationId="{763F3E6F-9C87-C295-2E60-44C1C4E1AB52}"/>
          </ac:graphicFrameMkLst>
        </pc:graphicFrameChg>
      </pc:sldChg>
      <pc:sldChg chg="modSp mod modNotesTx">
        <pc:chgData name="Will, Abbe H" userId="aca7b395-6fe0-4f38-8af0-a2555624f9eb" providerId="ADAL" clId="{A79930FD-F0B6-41B7-B402-4945F5C25829}" dt="2025-03-06T14:18:21.267" v="1089" actId="207"/>
        <pc:sldMkLst>
          <pc:docMk/>
          <pc:sldMk cId="1323142655" sldId="4794"/>
        </pc:sldMkLst>
        <pc:spChg chg="mod">
          <ac:chgData name="Will, Abbe H" userId="aca7b395-6fe0-4f38-8af0-a2555624f9eb" providerId="ADAL" clId="{A79930FD-F0B6-41B7-B402-4945F5C25829}" dt="2025-02-27T19:05:01.650" v="26" actId="20577"/>
          <ac:spMkLst>
            <pc:docMk/>
            <pc:sldMk cId="1323142655" sldId="4794"/>
            <ac:spMk id="2" creationId="{277BFE00-5BF4-4A96-886E-CAD0C2180617}"/>
          </ac:spMkLst>
        </pc:spChg>
        <pc:graphicFrameChg chg="mod">
          <ac:chgData name="Will, Abbe H" userId="aca7b395-6fe0-4f38-8af0-a2555624f9eb" providerId="ADAL" clId="{A79930FD-F0B6-41B7-B402-4945F5C25829}" dt="2025-03-06T14:18:21.267" v="1089" actId="207"/>
          <ac:graphicFrameMkLst>
            <pc:docMk/>
            <pc:sldMk cId="1323142655" sldId="4794"/>
            <ac:graphicFrameMk id="7" creationId="{ED3611F5-1BD3-4155-B754-B0C2FB16FA91}"/>
          </ac:graphicFrameMkLst>
        </pc:graphicFrameChg>
      </pc:sldChg>
      <pc:sldChg chg="modSp mod modClrScheme chgLayout">
        <pc:chgData name="Will, Abbe H" userId="aca7b395-6fe0-4f38-8af0-a2555624f9eb" providerId="ADAL" clId="{A79930FD-F0B6-41B7-B402-4945F5C25829}" dt="2025-03-06T14:05:44.943" v="962" actId="700"/>
        <pc:sldMkLst>
          <pc:docMk/>
          <pc:sldMk cId="884205396" sldId="4808"/>
        </pc:sldMkLst>
        <pc:spChg chg="mod ord">
          <ac:chgData name="Will, Abbe H" userId="aca7b395-6fe0-4f38-8af0-a2555624f9eb" providerId="ADAL" clId="{A79930FD-F0B6-41B7-B402-4945F5C25829}" dt="2025-03-06T14:05:44.943" v="962" actId="700"/>
          <ac:spMkLst>
            <pc:docMk/>
            <pc:sldMk cId="884205396" sldId="4808"/>
            <ac:spMk id="4" creationId="{ACBA8E83-954A-B076-4704-3686E1BDD084}"/>
          </ac:spMkLst>
        </pc:spChg>
      </pc:sldChg>
      <pc:sldChg chg="delSp modSp mod">
        <pc:chgData name="Will, Abbe H" userId="aca7b395-6fe0-4f38-8af0-a2555624f9eb" providerId="ADAL" clId="{A79930FD-F0B6-41B7-B402-4945F5C25829}" dt="2025-03-04T16:08:49.296" v="672" actId="478"/>
        <pc:sldMkLst>
          <pc:docMk/>
          <pc:sldMk cId="3968123571" sldId="4812"/>
        </pc:sldMkLst>
      </pc:sldChg>
      <pc:sldChg chg="modSp mod modNotesTx">
        <pc:chgData name="Will, Abbe H" userId="aca7b395-6fe0-4f38-8af0-a2555624f9eb" providerId="ADAL" clId="{A79930FD-F0B6-41B7-B402-4945F5C25829}" dt="2025-03-06T14:25:22.532" v="1150" actId="207"/>
        <pc:sldMkLst>
          <pc:docMk/>
          <pc:sldMk cId="1999456936" sldId="4824"/>
        </pc:sldMkLst>
        <pc:spChg chg="mod">
          <ac:chgData name="Will, Abbe H" userId="aca7b395-6fe0-4f38-8af0-a2555624f9eb" providerId="ADAL" clId="{A79930FD-F0B6-41B7-B402-4945F5C25829}" dt="2025-02-27T19:06:10.883" v="53" actId="20577"/>
          <ac:spMkLst>
            <pc:docMk/>
            <pc:sldMk cId="1999456936" sldId="4824"/>
            <ac:spMk id="2" creationId="{54CBC61D-B542-719C-3C15-EB38C16DC01C}"/>
          </ac:spMkLst>
        </pc:spChg>
        <pc:spChg chg="mod">
          <ac:chgData name="Will, Abbe H" userId="aca7b395-6fe0-4f38-8af0-a2555624f9eb" providerId="ADAL" clId="{A79930FD-F0B6-41B7-B402-4945F5C25829}" dt="2025-03-04T15:33:43.151" v="528" actId="6549"/>
          <ac:spMkLst>
            <pc:docMk/>
            <pc:sldMk cId="1999456936" sldId="4824"/>
            <ac:spMk id="12" creationId="{A089C398-008B-5ADF-D1F2-0EF86D6E844A}"/>
          </ac:spMkLst>
        </pc:spChg>
        <pc:graphicFrameChg chg="mod">
          <ac:chgData name="Will, Abbe H" userId="aca7b395-6fe0-4f38-8af0-a2555624f9eb" providerId="ADAL" clId="{A79930FD-F0B6-41B7-B402-4945F5C25829}" dt="2025-03-06T14:25:22.532" v="1150" actId="207"/>
          <ac:graphicFrameMkLst>
            <pc:docMk/>
            <pc:sldMk cId="1999456936" sldId="4824"/>
            <ac:graphicFrameMk id="7" creationId="{87421905-4B6A-3D2A-E5F1-1D9EDD94CFF8}"/>
          </ac:graphicFrameMkLst>
        </pc:graphicFrameChg>
      </pc:sldChg>
      <pc:sldChg chg="modSp mod modClrScheme chgLayout">
        <pc:chgData name="Will, Abbe H" userId="aca7b395-6fe0-4f38-8af0-a2555624f9eb" providerId="ADAL" clId="{A79930FD-F0B6-41B7-B402-4945F5C25829}" dt="2025-03-06T14:05:52.766" v="964" actId="700"/>
        <pc:sldMkLst>
          <pc:docMk/>
          <pc:sldMk cId="2174017282" sldId="4864"/>
        </pc:sldMkLst>
        <pc:spChg chg="mod ord">
          <ac:chgData name="Will, Abbe H" userId="aca7b395-6fe0-4f38-8af0-a2555624f9eb" providerId="ADAL" clId="{A79930FD-F0B6-41B7-B402-4945F5C25829}" dt="2025-03-06T14:05:52.766" v="964" actId="700"/>
          <ac:spMkLst>
            <pc:docMk/>
            <pc:sldMk cId="2174017282" sldId="4864"/>
            <ac:spMk id="5" creationId="{76280DEE-5F64-F8B2-0EB7-A777AFBE2900}"/>
          </ac:spMkLst>
        </pc:spChg>
      </pc:sldChg>
      <pc:sldChg chg="modSp mod modClrScheme chgLayout">
        <pc:chgData name="Will, Abbe H" userId="aca7b395-6fe0-4f38-8af0-a2555624f9eb" providerId="ADAL" clId="{A79930FD-F0B6-41B7-B402-4945F5C25829}" dt="2025-03-06T14:05:40.416" v="961" actId="700"/>
        <pc:sldMkLst>
          <pc:docMk/>
          <pc:sldMk cId="973167716" sldId="4914"/>
        </pc:sldMkLst>
        <pc:spChg chg="mod ord">
          <ac:chgData name="Will, Abbe H" userId="aca7b395-6fe0-4f38-8af0-a2555624f9eb" providerId="ADAL" clId="{A79930FD-F0B6-41B7-B402-4945F5C25829}" dt="2025-03-06T14:05:40.416" v="961" actId="700"/>
          <ac:spMkLst>
            <pc:docMk/>
            <pc:sldMk cId="973167716" sldId="4914"/>
            <ac:spMk id="5" creationId="{FEA61E47-BC1C-A0E8-2103-F3CA7A980112}"/>
          </ac:spMkLst>
        </pc:spChg>
      </pc:sldChg>
      <pc:sldChg chg="modSp mod modClrScheme chgLayout">
        <pc:chgData name="Will, Abbe H" userId="aca7b395-6fe0-4f38-8af0-a2555624f9eb" providerId="ADAL" clId="{A79930FD-F0B6-41B7-B402-4945F5C25829}" dt="2025-03-06T14:05:56.910" v="965" actId="700"/>
        <pc:sldMkLst>
          <pc:docMk/>
          <pc:sldMk cId="2659202563" sldId="4915"/>
        </pc:sldMkLst>
        <pc:spChg chg="mod ord">
          <ac:chgData name="Will, Abbe H" userId="aca7b395-6fe0-4f38-8af0-a2555624f9eb" providerId="ADAL" clId="{A79930FD-F0B6-41B7-B402-4945F5C25829}" dt="2025-03-06T14:05:56.910" v="965" actId="700"/>
          <ac:spMkLst>
            <pc:docMk/>
            <pc:sldMk cId="2659202563" sldId="4915"/>
            <ac:spMk id="4" creationId="{1A1CAF73-E6BC-317B-F9B0-2BD7124A6CB7}"/>
          </ac:spMkLst>
        </pc:spChg>
      </pc:sldChg>
      <pc:sldChg chg="modSp mod modNotesTx">
        <pc:chgData name="Will, Abbe H" userId="aca7b395-6fe0-4f38-8af0-a2555624f9eb" providerId="ADAL" clId="{A79930FD-F0B6-41B7-B402-4945F5C25829}" dt="2025-03-06T14:26:21.665" v="1161" actId="692"/>
        <pc:sldMkLst>
          <pc:docMk/>
          <pc:sldMk cId="301686860" sldId="4920"/>
        </pc:sldMkLst>
        <pc:spChg chg="mod">
          <ac:chgData name="Will, Abbe H" userId="aca7b395-6fe0-4f38-8af0-a2555624f9eb" providerId="ADAL" clId="{A79930FD-F0B6-41B7-B402-4945F5C25829}" dt="2025-02-27T19:06:17.909" v="57" actId="20577"/>
          <ac:spMkLst>
            <pc:docMk/>
            <pc:sldMk cId="301686860" sldId="4920"/>
            <ac:spMk id="3" creationId="{424E5296-7025-E58E-8DEA-16A66EBE1873}"/>
          </ac:spMkLst>
        </pc:spChg>
        <pc:graphicFrameChg chg="mod">
          <ac:chgData name="Will, Abbe H" userId="aca7b395-6fe0-4f38-8af0-a2555624f9eb" providerId="ADAL" clId="{A79930FD-F0B6-41B7-B402-4945F5C25829}" dt="2025-03-06T14:26:16.056" v="1160" actId="692"/>
          <ac:graphicFrameMkLst>
            <pc:docMk/>
            <pc:sldMk cId="301686860" sldId="4920"/>
            <ac:graphicFrameMk id="8" creationId="{D9C5B9F6-1F9B-8A82-0863-A2181C8730FF}"/>
          </ac:graphicFrameMkLst>
        </pc:graphicFrameChg>
        <pc:graphicFrameChg chg="mod">
          <ac:chgData name="Will, Abbe H" userId="aca7b395-6fe0-4f38-8af0-a2555624f9eb" providerId="ADAL" clId="{A79930FD-F0B6-41B7-B402-4945F5C25829}" dt="2025-03-06T14:26:21.665" v="1161" actId="692"/>
          <ac:graphicFrameMkLst>
            <pc:docMk/>
            <pc:sldMk cId="301686860" sldId="4920"/>
            <ac:graphicFrameMk id="9" creationId="{18DFA4E3-92DD-86EA-7F20-5FECF9B14EFB}"/>
          </ac:graphicFrameMkLst>
        </pc:graphicFrameChg>
      </pc:sldChg>
      <pc:sldChg chg="modSp mod modNotesTx">
        <pc:chgData name="Will, Abbe H" userId="aca7b395-6fe0-4f38-8af0-a2555624f9eb" providerId="ADAL" clId="{A79930FD-F0B6-41B7-B402-4945F5C25829}" dt="2025-03-06T14:18:48.586" v="1094" actId="207"/>
        <pc:sldMkLst>
          <pc:docMk/>
          <pc:sldMk cId="2887136347" sldId="4924"/>
        </pc:sldMkLst>
        <pc:spChg chg="mod">
          <ac:chgData name="Will, Abbe H" userId="aca7b395-6fe0-4f38-8af0-a2555624f9eb" providerId="ADAL" clId="{A79930FD-F0B6-41B7-B402-4945F5C25829}" dt="2025-02-27T19:05:28.315" v="30" actId="20577"/>
          <ac:spMkLst>
            <pc:docMk/>
            <pc:sldMk cId="2887136347" sldId="4924"/>
            <ac:spMk id="2" creationId="{85138123-8490-EE55-AD72-94A30E46A4AF}"/>
          </ac:spMkLst>
        </pc:spChg>
        <pc:graphicFrameChg chg="mod">
          <ac:chgData name="Will, Abbe H" userId="aca7b395-6fe0-4f38-8af0-a2555624f9eb" providerId="ADAL" clId="{A79930FD-F0B6-41B7-B402-4945F5C25829}" dt="2025-03-06T14:18:48.586" v="1094" actId="207"/>
          <ac:graphicFrameMkLst>
            <pc:docMk/>
            <pc:sldMk cId="2887136347" sldId="4924"/>
            <ac:graphicFrameMk id="7" creationId="{B7842298-4F84-62C3-9BF6-525835169194}"/>
          </ac:graphicFrameMkLst>
        </pc:graphicFrameChg>
      </pc:sldChg>
      <pc:sldChg chg="modSp mod modNotesTx">
        <pc:chgData name="Will, Abbe H" userId="aca7b395-6fe0-4f38-8af0-a2555624f9eb" providerId="ADAL" clId="{A79930FD-F0B6-41B7-B402-4945F5C25829}" dt="2025-03-06T14:12:21.106" v="1020" actId="207"/>
        <pc:sldMkLst>
          <pc:docMk/>
          <pc:sldMk cId="1228982625" sldId="4933"/>
        </pc:sldMkLst>
        <pc:spChg chg="mod">
          <ac:chgData name="Will, Abbe H" userId="aca7b395-6fe0-4f38-8af0-a2555624f9eb" providerId="ADAL" clId="{A79930FD-F0B6-41B7-B402-4945F5C25829}" dt="2025-02-27T19:04:52.605" v="20" actId="20577"/>
          <ac:spMkLst>
            <pc:docMk/>
            <pc:sldMk cId="1228982625" sldId="4933"/>
            <ac:spMk id="2" creationId="{12117080-B1A1-25A3-F79E-BCA134075B17}"/>
          </ac:spMkLst>
        </pc:spChg>
        <pc:graphicFrameChg chg="mod">
          <ac:chgData name="Will, Abbe H" userId="aca7b395-6fe0-4f38-8af0-a2555624f9eb" providerId="ADAL" clId="{A79930FD-F0B6-41B7-B402-4945F5C25829}" dt="2025-03-06T14:12:21.106" v="1020" actId="207"/>
          <ac:graphicFrameMkLst>
            <pc:docMk/>
            <pc:sldMk cId="1228982625" sldId="4933"/>
            <ac:graphicFrameMk id="7" creationId="{8E40A68A-5130-3CCD-58B5-22EBD20C65D9}"/>
          </ac:graphicFrameMkLst>
        </pc:graphicFrameChg>
      </pc:sldChg>
      <pc:sldChg chg="modSp mod modNotesTx">
        <pc:chgData name="Will, Abbe H" userId="aca7b395-6fe0-4f38-8af0-a2555624f9eb" providerId="ADAL" clId="{A79930FD-F0B6-41B7-B402-4945F5C25829}" dt="2025-03-06T14:26:46.902" v="1164" actId="207"/>
        <pc:sldMkLst>
          <pc:docMk/>
          <pc:sldMk cId="1687661943" sldId="4947"/>
        </pc:sldMkLst>
        <pc:spChg chg="mod">
          <ac:chgData name="Will, Abbe H" userId="aca7b395-6fe0-4f38-8af0-a2555624f9eb" providerId="ADAL" clId="{A79930FD-F0B6-41B7-B402-4945F5C25829}" dt="2025-02-27T19:06:21.006" v="59" actId="20577"/>
          <ac:spMkLst>
            <pc:docMk/>
            <pc:sldMk cId="1687661943" sldId="4947"/>
            <ac:spMk id="2" creationId="{02CF46EF-B0DC-4001-9C48-DC9611533F92}"/>
          </ac:spMkLst>
        </pc:spChg>
        <pc:graphicFrameChg chg="mod">
          <ac:chgData name="Will, Abbe H" userId="aca7b395-6fe0-4f38-8af0-a2555624f9eb" providerId="ADAL" clId="{A79930FD-F0B6-41B7-B402-4945F5C25829}" dt="2025-03-06T14:26:46.902" v="1164" actId="207"/>
          <ac:graphicFrameMkLst>
            <pc:docMk/>
            <pc:sldMk cId="1687661943" sldId="4947"/>
            <ac:graphicFrameMk id="7" creationId="{202EB4CA-32C8-4D18-6282-BD817E7FEABB}"/>
          </ac:graphicFrameMkLst>
        </pc:graphicFrameChg>
      </pc:sldChg>
      <pc:sldChg chg="modSp mod modNotesTx">
        <pc:chgData name="Will, Abbe H" userId="aca7b395-6fe0-4f38-8af0-a2555624f9eb" providerId="ADAL" clId="{A79930FD-F0B6-41B7-B402-4945F5C25829}" dt="2025-03-06T14:10:28.912" v="1001" actId="207"/>
        <pc:sldMkLst>
          <pc:docMk/>
          <pc:sldMk cId="1542056475" sldId="4957"/>
        </pc:sldMkLst>
        <pc:spChg chg="mod">
          <ac:chgData name="Will, Abbe H" userId="aca7b395-6fe0-4f38-8af0-a2555624f9eb" providerId="ADAL" clId="{A79930FD-F0B6-41B7-B402-4945F5C25829}" dt="2025-02-27T19:04:38.379" v="12" actId="6549"/>
          <ac:spMkLst>
            <pc:docMk/>
            <pc:sldMk cId="1542056475" sldId="4957"/>
            <ac:spMk id="2" creationId="{BE91A8D3-3FE2-A6BB-33A7-0840C0589991}"/>
          </ac:spMkLst>
        </pc:spChg>
        <pc:graphicFrameChg chg="mod">
          <ac:chgData name="Will, Abbe H" userId="aca7b395-6fe0-4f38-8af0-a2555624f9eb" providerId="ADAL" clId="{A79930FD-F0B6-41B7-B402-4945F5C25829}" dt="2025-03-06T14:10:28.912" v="1001" actId="207"/>
          <ac:graphicFrameMkLst>
            <pc:docMk/>
            <pc:sldMk cId="1542056475" sldId="4957"/>
            <ac:graphicFrameMk id="7" creationId="{40358091-61D0-DF77-220E-EAD239E1D416}"/>
          </ac:graphicFrameMkLst>
        </pc:graphicFrameChg>
      </pc:sldChg>
      <pc:sldChg chg="modSp mod modNotesTx">
        <pc:chgData name="Will, Abbe H" userId="aca7b395-6fe0-4f38-8af0-a2555624f9eb" providerId="ADAL" clId="{A79930FD-F0B6-41B7-B402-4945F5C25829}" dt="2025-03-06T14:12:11.326" v="1019" actId="692"/>
        <pc:sldMkLst>
          <pc:docMk/>
          <pc:sldMk cId="1779322541" sldId="4963"/>
        </pc:sldMkLst>
        <pc:spChg chg="mod">
          <ac:chgData name="Will, Abbe H" userId="aca7b395-6fe0-4f38-8af0-a2555624f9eb" providerId="ADAL" clId="{A79930FD-F0B6-41B7-B402-4945F5C25829}" dt="2025-02-27T19:04:48.676" v="18" actId="20577"/>
          <ac:spMkLst>
            <pc:docMk/>
            <pc:sldMk cId="1779322541" sldId="4963"/>
            <ac:spMk id="2" creationId="{A9A5BD00-7116-13DE-A48C-6E42B260F439}"/>
          </ac:spMkLst>
        </pc:spChg>
        <pc:graphicFrameChg chg="mod">
          <ac:chgData name="Will, Abbe H" userId="aca7b395-6fe0-4f38-8af0-a2555624f9eb" providerId="ADAL" clId="{A79930FD-F0B6-41B7-B402-4945F5C25829}" dt="2025-03-06T14:12:11.326" v="1019" actId="692"/>
          <ac:graphicFrameMkLst>
            <pc:docMk/>
            <pc:sldMk cId="1779322541" sldId="4963"/>
            <ac:graphicFrameMk id="7" creationId="{88E6992C-3469-63D0-B4A2-5B48E181EC1B}"/>
          </ac:graphicFrameMkLst>
        </pc:graphicFrameChg>
      </pc:sldChg>
      <pc:sldChg chg="modSp mod modNotesTx">
        <pc:chgData name="Will, Abbe H" userId="aca7b395-6fe0-4f38-8af0-a2555624f9eb" providerId="ADAL" clId="{A79930FD-F0B6-41B7-B402-4945F5C25829}" dt="2025-03-06T14:28:20.592" v="1173" actId="692"/>
        <pc:sldMkLst>
          <pc:docMk/>
          <pc:sldMk cId="1037801970" sldId="4968"/>
        </pc:sldMkLst>
        <pc:spChg chg="mod">
          <ac:chgData name="Will, Abbe H" userId="aca7b395-6fe0-4f38-8af0-a2555624f9eb" providerId="ADAL" clId="{A79930FD-F0B6-41B7-B402-4945F5C25829}" dt="2025-02-27T19:04:36.144" v="10" actId="6549"/>
          <ac:spMkLst>
            <pc:docMk/>
            <pc:sldMk cId="1037801970" sldId="4968"/>
            <ac:spMk id="2" creationId="{E124F515-271F-1C7A-40BF-5BB999B23BC3}"/>
          </ac:spMkLst>
        </pc:spChg>
        <pc:spChg chg="mod">
          <ac:chgData name="Will, Abbe H" userId="aca7b395-6fe0-4f38-8af0-a2555624f9eb" providerId="ADAL" clId="{A79930FD-F0B6-41B7-B402-4945F5C25829}" dt="2025-03-04T14:30:48.969" v="274" actId="20577"/>
          <ac:spMkLst>
            <pc:docMk/>
            <pc:sldMk cId="1037801970" sldId="4968"/>
            <ac:spMk id="12" creationId="{F0A80A35-23FF-5284-5A1C-D3E297E0A2D8}"/>
          </ac:spMkLst>
        </pc:spChg>
        <pc:graphicFrameChg chg="mod">
          <ac:chgData name="Will, Abbe H" userId="aca7b395-6fe0-4f38-8af0-a2555624f9eb" providerId="ADAL" clId="{A79930FD-F0B6-41B7-B402-4945F5C25829}" dt="2025-03-06T14:28:20.592" v="1173" actId="692"/>
          <ac:graphicFrameMkLst>
            <pc:docMk/>
            <pc:sldMk cId="1037801970" sldId="4968"/>
            <ac:graphicFrameMk id="7" creationId="{8F0C1ECB-D9BF-0393-6E25-CBE38A81075B}"/>
          </ac:graphicFrameMkLst>
        </pc:graphicFrameChg>
      </pc:sldChg>
      <pc:sldChg chg="modSp mod modNotesTx">
        <pc:chgData name="Will, Abbe H" userId="aca7b395-6fe0-4f38-8af0-a2555624f9eb" providerId="ADAL" clId="{A79930FD-F0B6-41B7-B402-4945F5C25829}" dt="2025-03-06T14:17:53.364" v="1083" actId="207"/>
        <pc:sldMkLst>
          <pc:docMk/>
          <pc:sldMk cId="1593747135" sldId="4986"/>
        </pc:sldMkLst>
        <pc:spChg chg="mod">
          <ac:chgData name="Will, Abbe H" userId="aca7b395-6fe0-4f38-8af0-a2555624f9eb" providerId="ADAL" clId="{A79930FD-F0B6-41B7-B402-4945F5C25829}" dt="2025-02-27T19:04:57.901" v="24" actId="20577"/>
          <ac:spMkLst>
            <pc:docMk/>
            <pc:sldMk cId="1593747135" sldId="4986"/>
            <ac:spMk id="2" creationId="{6A161508-44B4-0EC7-E761-880F161C428A}"/>
          </ac:spMkLst>
        </pc:spChg>
        <pc:graphicFrameChg chg="mod">
          <ac:chgData name="Will, Abbe H" userId="aca7b395-6fe0-4f38-8af0-a2555624f9eb" providerId="ADAL" clId="{A79930FD-F0B6-41B7-B402-4945F5C25829}" dt="2025-03-06T14:17:53.364" v="1083" actId="207"/>
          <ac:graphicFrameMkLst>
            <pc:docMk/>
            <pc:sldMk cId="1593747135" sldId="4986"/>
            <ac:graphicFrameMk id="7" creationId="{8DDD7952-59D2-48BC-9AAF-8583A60BCBBD}"/>
          </ac:graphicFrameMkLst>
        </pc:graphicFrameChg>
      </pc:sldChg>
      <pc:sldChg chg="modSp mod modNotesTx">
        <pc:chgData name="Will, Abbe H" userId="aca7b395-6fe0-4f38-8af0-a2555624f9eb" providerId="ADAL" clId="{A79930FD-F0B6-41B7-B402-4945F5C25829}" dt="2025-03-06T14:27:09.718" v="1168" actId="207"/>
        <pc:sldMkLst>
          <pc:docMk/>
          <pc:sldMk cId="2052336749" sldId="4987"/>
        </pc:sldMkLst>
        <pc:spChg chg="mod">
          <ac:chgData name="Will, Abbe H" userId="aca7b395-6fe0-4f38-8af0-a2555624f9eb" providerId="ADAL" clId="{A79930FD-F0B6-41B7-B402-4945F5C25829}" dt="2025-02-27T19:06:29.844" v="69" actId="20577"/>
          <ac:spMkLst>
            <pc:docMk/>
            <pc:sldMk cId="2052336749" sldId="4987"/>
            <ac:spMk id="2" creationId="{45297449-5B0D-E58A-F6B6-9C0DB6524D01}"/>
          </ac:spMkLst>
        </pc:spChg>
        <pc:graphicFrameChg chg="mod">
          <ac:chgData name="Will, Abbe H" userId="aca7b395-6fe0-4f38-8af0-a2555624f9eb" providerId="ADAL" clId="{A79930FD-F0B6-41B7-B402-4945F5C25829}" dt="2025-03-06T14:27:09.718" v="1168" actId="207"/>
          <ac:graphicFrameMkLst>
            <pc:docMk/>
            <pc:sldMk cId="2052336749" sldId="4987"/>
            <ac:graphicFrameMk id="7" creationId="{E6E16ABD-20C6-C83B-CACD-677A233DAC03}"/>
          </ac:graphicFrameMkLst>
        </pc:graphicFrameChg>
      </pc:sldChg>
      <pc:sldChg chg="modSp mod modNotesTx">
        <pc:chgData name="Will, Abbe H" userId="aca7b395-6fe0-4f38-8af0-a2555624f9eb" providerId="ADAL" clId="{A79930FD-F0B6-41B7-B402-4945F5C25829}" dt="2025-03-06T14:26:58.987" v="1166" actId="207"/>
        <pc:sldMkLst>
          <pc:docMk/>
          <pc:sldMk cId="2695332143" sldId="4989"/>
        </pc:sldMkLst>
        <pc:spChg chg="mod">
          <ac:chgData name="Will, Abbe H" userId="aca7b395-6fe0-4f38-8af0-a2555624f9eb" providerId="ADAL" clId="{A79930FD-F0B6-41B7-B402-4945F5C25829}" dt="2025-02-27T19:40:24.929" v="74" actId="20577"/>
          <ac:spMkLst>
            <pc:docMk/>
            <pc:sldMk cId="2695332143" sldId="4989"/>
            <ac:spMk id="2" creationId="{3169DE36-B131-1A9E-6839-D268F0320B31}"/>
          </ac:spMkLst>
        </pc:spChg>
        <pc:graphicFrameChg chg="mod">
          <ac:chgData name="Will, Abbe H" userId="aca7b395-6fe0-4f38-8af0-a2555624f9eb" providerId="ADAL" clId="{A79930FD-F0B6-41B7-B402-4945F5C25829}" dt="2025-03-06T14:26:58.987" v="1166" actId="207"/>
          <ac:graphicFrameMkLst>
            <pc:docMk/>
            <pc:sldMk cId="2695332143" sldId="4989"/>
            <ac:graphicFrameMk id="7" creationId="{D9CD95B8-00AF-1329-CAE5-018F6C276ABA}"/>
          </ac:graphicFrameMkLst>
        </pc:graphicFrameChg>
      </pc:sldChg>
      <pc:sldChg chg="modSp mod modNotesTx">
        <pc:chgData name="Will, Abbe H" userId="aca7b395-6fe0-4f38-8af0-a2555624f9eb" providerId="ADAL" clId="{A79930FD-F0B6-41B7-B402-4945F5C25829}" dt="2025-03-06T14:22:50.939" v="1133" actId="692"/>
        <pc:sldMkLst>
          <pc:docMk/>
          <pc:sldMk cId="3637943430" sldId="4996"/>
        </pc:sldMkLst>
        <pc:spChg chg="mod">
          <ac:chgData name="Will, Abbe H" userId="aca7b395-6fe0-4f38-8af0-a2555624f9eb" providerId="ADAL" clId="{A79930FD-F0B6-41B7-B402-4945F5C25829}" dt="2025-03-04T15:32:25.612" v="521" actId="20577"/>
          <ac:spMkLst>
            <pc:docMk/>
            <pc:sldMk cId="3637943430" sldId="4996"/>
            <ac:spMk id="2" creationId="{D673BFAD-B2BD-4E5F-DFBE-346F95F21D5C}"/>
          </ac:spMkLst>
        </pc:spChg>
        <pc:graphicFrameChg chg="mod">
          <ac:chgData name="Will, Abbe H" userId="aca7b395-6fe0-4f38-8af0-a2555624f9eb" providerId="ADAL" clId="{A79930FD-F0B6-41B7-B402-4945F5C25829}" dt="2025-03-06T14:22:50.939" v="1133" actId="692"/>
          <ac:graphicFrameMkLst>
            <pc:docMk/>
            <pc:sldMk cId="3637943430" sldId="4996"/>
            <ac:graphicFrameMk id="7" creationId="{0136DC29-6CC3-0204-2741-027A40251098}"/>
          </ac:graphicFrameMkLst>
        </pc:graphicFrameChg>
      </pc:sldChg>
      <pc:sldChg chg="modSp mod modNotesTx">
        <pc:chgData name="Will, Abbe H" userId="aca7b395-6fe0-4f38-8af0-a2555624f9eb" providerId="ADAL" clId="{A79930FD-F0B6-41B7-B402-4945F5C25829}" dt="2025-03-07T14:59:58.112" v="1175" actId="27918"/>
        <pc:sldMkLst>
          <pc:docMk/>
          <pc:sldMk cId="273750484" sldId="5000"/>
        </pc:sldMkLst>
        <pc:spChg chg="mod">
          <ac:chgData name="Will, Abbe H" userId="aca7b395-6fe0-4f38-8af0-a2555624f9eb" providerId="ADAL" clId="{A79930FD-F0B6-41B7-B402-4945F5C25829}" dt="2025-03-04T15:33:09.493" v="527" actId="6549"/>
          <ac:spMkLst>
            <pc:docMk/>
            <pc:sldMk cId="273750484" sldId="5000"/>
            <ac:spMk id="2" creationId="{52150689-BD7C-9006-316C-82D8927BD99A}"/>
          </ac:spMkLst>
        </pc:spChg>
        <pc:graphicFrameChg chg="mod">
          <ac:chgData name="Will, Abbe H" userId="aca7b395-6fe0-4f38-8af0-a2555624f9eb" providerId="ADAL" clId="{A79930FD-F0B6-41B7-B402-4945F5C25829}" dt="2025-03-06T14:23:17.046" v="1137" actId="692"/>
          <ac:graphicFrameMkLst>
            <pc:docMk/>
            <pc:sldMk cId="273750484" sldId="5000"/>
            <ac:graphicFrameMk id="7" creationId="{78095A9C-1E4B-D29D-6EB7-6D4EDA7C0F7E}"/>
          </ac:graphicFrameMkLst>
        </pc:graphicFrameChg>
      </pc:sldChg>
      <pc:sldChg chg="modSp mod modClrScheme chgLayout">
        <pc:chgData name="Will, Abbe H" userId="aca7b395-6fe0-4f38-8af0-a2555624f9eb" providerId="ADAL" clId="{A79930FD-F0B6-41B7-B402-4945F5C25829}" dt="2025-03-06T14:05:32.802" v="960" actId="700"/>
        <pc:sldMkLst>
          <pc:docMk/>
          <pc:sldMk cId="3375937035" sldId="5005"/>
        </pc:sldMkLst>
        <pc:spChg chg="mod ord">
          <ac:chgData name="Will, Abbe H" userId="aca7b395-6fe0-4f38-8af0-a2555624f9eb" providerId="ADAL" clId="{A79930FD-F0B6-41B7-B402-4945F5C25829}" dt="2025-03-06T14:05:32.802" v="960" actId="700"/>
          <ac:spMkLst>
            <pc:docMk/>
            <pc:sldMk cId="3375937035" sldId="5005"/>
            <ac:spMk id="5" creationId="{7F17373E-8F27-E14E-E1C6-D32C2805F59D}"/>
          </ac:spMkLst>
        </pc:spChg>
      </pc:sldChg>
      <pc:sldChg chg="modSp mod modNotesTx">
        <pc:chgData name="Will, Abbe H" userId="aca7b395-6fe0-4f38-8af0-a2555624f9eb" providerId="ADAL" clId="{A79930FD-F0B6-41B7-B402-4945F5C25829}" dt="2025-03-06T14:08:16" v="981" actId="692"/>
        <pc:sldMkLst>
          <pc:docMk/>
          <pc:sldMk cId="3939439782" sldId="5006"/>
        </pc:sldMkLst>
        <pc:spChg chg="mod">
          <ac:chgData name="Will, Abbe H" userId="aca7b395-6fe0-4f38-8af0-a2555624f9eb" providerId="ADAL" clId="{A79930FD-F0B6-41B7-B402-4945F5C25829}" dt="2025-03-04T14:29:36.099" v="270" actId="20577"/>
          <ac:spMkLst>
            <pc:docMk/>
            <pc:sldMk cId="3939439782" sldId="5006"/>
            <ac:spMk id="3" creationId="{58FE8C6C-D6E3-464B-90CC-1F759B0AFCD4}"/>
          </ac:spMkLst>
        </pc:spChg>
        <pc:spChg chg="mod">
          <ac:chgData name="Will, Abbe H" userId="aca7b395-6fe0-4f38-8af0-a2555624f9eb" providerId="ADAL" clId="{A79930FD-F0B6-41B7-B402-4945F5C25829}" dt="2025-02-28T20:14:12.829" v="175" actId="20577"/>
          <ac:spMkLst>
            <pc:docMk/>
            <pc:sldMk cId="3939439782" sldId="5006"/>
            <ac:spMk id="5" creationId="{378B3046-6509-43C2-B6FD-B51D2B3E5A94}"/>
          </ac:spMkLst>
        </pc:spChg>
        <pc:graphicFrameChg chg="mod">
          <ac:chgData name="Will, Abbe H" userId="aca7b395-6fe0-4f38-8af0-a2555624f9eb" providerId="ADAL" clId="{A79930FD-F0B6-41B7-B402-4945F5C25829}" dt="2025-03-06T14:08:16" v="981" actId="692"/>
          <ac:graphicFrameMkLst>
            <pc:docMk/>
            <pc:sldMk cId="3939439782" sldId="5006"/>
            <ac:graphicFrameMk id="8" creationId="{A8351F5A-844B-4C8E-8C50-CAD517618FDC}"/>
          </ac:graphicFrameMkLst>
        </pc:graphicFrameChg>
      </pc:sldChg>
      <pc:sldChg chg="modSp mod modNotesTx">
        <pc:chgData name="Will, Abbe H" userId="aca7b395-6fe0-4f38-8af0-a2555624f9eb" providerId="ADAL" clId="{A79930FD-F0B6-41B7-B402-4945F5C25829}" dt="2025-03-06T14:09:01.366" v="990" actId="692"/>
        <pc:sldMkLst>
          <pc:docMk/>
          <pc:sldMk cId="3873814169" sldId="5007"/>
        </pc:sldMkLst>
        <pc:spChg chg="mod">
          <ac:chgData name="Will, Abbe H" userId="aca7b395-6fe0-4f38-8af0-a2555624f9eb" providerId="ADAL" clId="{A79930FD-F0B6-41B7-B402-4945F5C25829}" dt="2025-02-27T19:04:34.184" v="8" actId="6549"/>
          <ac:spMkLst>
            <pc:docMk/>
            <pc:sldMk cId="3873814169" sldId="5007"/>
            <ac:spMk id="2" creationId="{C6F3862C-055B-72C0-031F-E0E10BBD7C13}"/>
          </ac:spMkLst>
        </pc:spChg>
        <pc:graphicFrameChg chg="mod">
          <ac:chgData name="Will, Abbe H" userId="aca7b395-6fe0-4f38-8af0-a2555624f9eb" providerId="ADAL" clId="{A79930FD-F0B6-41B7-B402-4945F5C25829}" dt="2025-03-06T14:09:01.366" v="990" actId="692"/>
          <ac:graphicFrameMkLst>
            <pc:docMk/>
            <pc:sldMk cId="3873814169" sldId="5007"/>
            <ac:graphicFrameMk id="7" creationId="{A71624F8-328D-BD54-C6A1-FEAD22943323}"/>
          </ac:graphicFrameMkLst>
        </pc:graphicFrameChg>
      </pc:sldChg>
      <pc:sldChg chg="modSp mod modNotesTx">
        <pc:chgData name="Will, Abbe H" userId="aca7b395-6fe0-4f38-8af0-a2555624f9eb" providerId="ADAL" clId="{A79930FD-F0B6-41B7-B402-4945F5C25829}" dt="2025-03-06T14:10:04.753" v="1000" actId="27918"/>
        <pc:sldMkLst>
          <pc:docMk/>
          <pc:sldMk cId="1818192888" sldId="5010"/>
        </pc:sldMkLst>
        <pc:spChg chg="mod">
          <ac:chgData name="Will, Abbe H" userId="aca7b395-6fe0-4f38-8af0-a2555624f9eb" providerId="ADAL" clId="{A79930FD-F0B6-41B7-B402-4945F5C25829}" dt="2025-02-27T19:04:28.361" v="2" actId="6549"/>
          <ac:spMkLst>
            <pc:docMk/>
            <pc:sldMk cId="1818192888" sldId="5010"/>
            <ac:spMk id="4" creationId="{9142B20D-1566-3D4C-4202-9FE04DAD4456}"/>
          </ac:spMkLst>
        </pc:spChg>
        <pc:graphicFrameChg chg="mod">
          <ac:chgData name="Will, Abbe H" userId="aca7b395-6fe0-4f38-8af0-a2555624f9eb" providerId="ADAL" clId="{A79930FD-F0B6-41B7-B402-4945F5C25829}" dt="2025-03-06T14:10:02.971" v="999" actId="207"/>
          <ac:graphicFrameMkLst>
            <pc:docMk/>
            <pc:sldMk cId="1818192888" sldId="5010"/>
            <ac:graphicFrameMk id="9" creationId="{29E40012-6321-6CAB-3B23-54CCB6D07396}"/>
          </ac:graphicFrameMkLst>
        </pc:graphicFrameChg>
      </pc:sldChg>
      <pc:sldChg chg="modSp mod modNotesTx">
        <pc:chgData name="Will, Abbe H" userId="aca7b395-6fe0-4f38-8af0-a2555624f9eb" providerId="ADAL" clId="{A79930FD-F0B6-41B7-B402-4945F5C25829}" dt="2025-03-06T14:19:07.507" v="1098" actId="692"/>
        <pc:sldMkLst>
          <pc:docMk/>
          <pc:sldMk cId="2871734650" sldId="5015"/>
        </pc:sldMkLst>
        <pc:spChg chg="mod">
          <ac:chgData name="Will, Abbe H" userId="aca7b395-6fe0-4f38-8af0-a2555624f9eb" providerId="ADAL" clId="{A79930FD-F0B6-41B7-B402-4945F5C25829}" dt="2025-02-27T19:05:31.968" v="32" actId="20577"/>
          <ac:spMkLst>
            <pc:docMk/>
            <pc:sldMk cId="2871734650" sldId="5015"/>
            <ac:spMk id="3" creationId="{C8BBB96D-69FE-7CCC-B753-8F8B38F765B0}"/>
          </ac:spMkLst>
        </pc:spChg>
        <pc:graphicFrameChg chg="mod">
          <ac:chgData name="Will, Abbe H" userId="aca7b395-6fe0-4f38-8af0-a2555624f9eb" providerId="ADAL" clId="{A79930FD-F0B6-41B7-B402-4945F5C25829}" dt="2025-03-06T14:19:07.507" v="1098" actId="692"/>
          <ac:graphicFrameMkLst>
            <pc:docMk/>
            <pc:sldMk cId="2871734650" sldId="5015"/>
            <ac:graphicFrameMk id="8" creationId="{38A18F32-E3E9-ACE0-9566-8B34F59B4041}"/>
          </ac:graphicFrameMkLst>
        </pc:graphicFrameChg>
      </pc:sldChg>
      <pc:sldChg chg="modSp mod modNotesTx">
        <pc:chgData name="Will, Abbe H" userId="aca7b395-6fe0-4f38-8af0-a2555624f9eb" providerId="ADAL" clId="{A79930FD-F0B6-41B7-B402-4945F5C25829}" dt="2025-03-06T14:19:30.799" v="1100" actId="207"/>
        <pc:sldMkLst>
          <pc:docMk/>
          <pc:sldMk cId="2897655247" sldId="5016"/>
        </pc:sldMkLst>
        <pc:spChg chg="mod">
          <ac:chgData name="Will, Abbe H" userId="aca7b395-6fe0-4f38-8af0-a2555624f9eb" providerId="ADAL" clId="{A79930FD-F0B6-41B7-B402-4945F5C25829}" dt="2025-02-27T19:05:36.030" v="34" actId="20577"/>
          <ac:spMkLst>
            <pc:docMk/>
            <pc:sldMk cId="2897655247" sldId="5016"/>
            <ac:spMk id="3" creationId="{381B903F-38B2-83E8-710F-9E6D1E017299}"/>
          </ac:spMkLst>
        </pc:spChg>
        <pc:graphicFrameChg chg="mod">
          <ac:chgData name="Will, Abbe H" userId="aca7b395-6fe0-4f38-8af0-a2555624f9eb" providerId="ADAL" clId="{A79930FD-F0B6-41B7-B402-4945F5C25829}" dt="2025-03-06T14:19:30.799" v="1100" actId="207"/>
          <ac:graphicFrameMkLst>
            <pc:docMk/>
            <pc:sldMk cId="2897655247" sldId="5016"/>
            <ac:graphicFrameMk id="8" creationId="{94A8103B-F371-DD42-47B2-860AAD5B122C}"/>
          </ac:graphicFrameMkLst>
        </pc:graphicFrameChg>
      </pc:sldChg>
      <pc:sldChg chg="modSp mod modClrScheme chgLayout">
        <pc:chgData name="Will, Abbe H" userId="aca7b395-6fe0-4f38-8af0-a2555624f9eb" providerId="ADAL" clId="{A79930FD-F0B6-41B7-B402-4945F5C25829}" dt="2025-03-06T14:05:48.925" v="963" actId="700"/>
        <pc:sldMkLst>
          <pc:docMk/>
          <pc:sldMk cId="700835742" sldId="5017"/>
        </pc:sldMkLst>
        <pc:spChg chg="mod ord">
          <ac:chgData name="Will, Abbe H" userId="aca7b395-6fe0-4f38-8af0-a2555624f9eb" providerId="ADAL" clId="{A79930FD-F0B6-41B7-B402-4945F5C25829}" dt="2025-03-06T14:05:48.925" v="963" actId="700"/>
          <ac:spMkLst>
            <pc:docMk/>
            <pc:sldMk cId="700835742" sldId="5017"/>
            <ac:spMk id="4" creationId="{D29F99A4-1FC5-CEBB-13B6-553D0CEB6669}"/>
          </ac:spMkLst>
        </pc:spChg>
      </pc:sldChg>
      <pc:sldChg chg="modSp mod modNotesTx">
        <pc:chgData name="Will, Abbe H" userId="aca7b395-6fe0-4f38-8af0-a2555624f9eb" providerId="ADAL" clId="{A79930FD-F0B6-41B7-B402-4945F5C25829}" dt="2025-03-06T14:19:41.351" v="1101" actId="207"/>
        <pc:sldMkLst>
          <pc:docMk/>
          <pc:sldMk cId="4180337808" sldId="5018"/>
        </pc:sldMkLst>
        <pc:spChg chg="mod">
          <ac:chgData name="Will, Abbe H" userId="aca7b395-6fe0-4f38-8af0-a2555624f9eb" providerId="ADAL" clId="{A79930FD-F0B6-41B7-B402-4945F5C25829}" dt="2025-02-27T19:05:41.467" v="37" actId="20577"/>
          <ac:spMkLst>
            <pc:docMk/>
            <pc:sldMk cId="4180337808" sldId="5018"/>
            <ac:spMk id="7" creationId="{341A1A1C-0291-425E-48D2-078DC0AE12FA}"/>
          </ac:spMkLst>
        </pc:spChg>
        <pc:graphicFrameChg chg="mod">
          <ac:chgData name="Will, Abbe H" userId="aca7b395-6fe0-4f38-8af0-a2555624f9eb" providerId="ADAL" clId="{A79930FD-F0B6-41B7-B402-4945F5C25829}" dt="2025-03-06T14:19:41.351" v="1101" actId="207"/>
          <ac:graphicFrameMkLst>
            <pc:docMk/>
            <pc:sldMk cId="4180337808" sldId="5018"/>
            <ac:graphicFrameMk id="10" creationId="{3274E149-2B13-FE9A-A57B-CB6B4A998694}"/>
          </ac:graphicFrameMkLst>
        </pc:graphicFrameChg>
      </pc:sldChg>
      <pc:sldChg chg="modSp mod modNotesTx">
        <pc:chgData name="Will, Abbe H" userId="aca7b395-6fe0-4f38-8af0-a2555624f9eb" providerId="ADAL" clId="{A79930FD-F0B6-41B7-B402-4945F5C25829}" dt="2025-03-06T14:19:57.748" v="1106" actId="207"/>
        <pc:sldMkLst>
          <pc:docMk/>
          <pc:sldMk cId="1793072713" sldId="5019"/>
        </pc:sldMkLst>
        <pc:spChg chg="mod">
          <ac:chgData name="Will, Abbe H" userId="aca7b395-6fe0-4f38-8af0-a2555624f9eb" providerId="ADAL" clId="{A79930FD-F0B6-41B7-B402-4945F5C25829}" dt="2025-02-27T19:05:45.381" v="39" actId="20577"/>
          <ac:spMkLst>
            <pc:docMk/>
            <pc:sldMk cId="1793072713" sldId="5019"/>
            <ac:spMk id="2" creationId="{A52DA1FD-FAE5-4C11-B59D-5C10F663324E}"/>
          </ac:spMkLst>
        </pc:spChg>
        <pc:spChg chg="mod">
          <ac:chgData name="Will, Abbe H" userId="aca7b395-6fe0-4f38-8af0-a2555624f9eb" providerId="ADAL" clId="{A79930FD-F0B6-41B7-B402-4945F5C25829}" dt="2025-03-04T15:40:36.388" v="540" actId="20577"/>
          <ac:spMkLst>
            <pc:docMk/>
            <pc:sldMk cId="1793072713" sldId="5019"/>
            <ac:spMk id="4" creationId="{0D280ED6-AE50-44BA-8EF7-7F632C2849B8}"/>
          </ac:spMkLst>
        </pc:spChg>
        <pc:graphicFrameChg chg="mod">
          <ac:chgData name="Will, Abbe H" userId="aca7b395-6fe0-4f38-8af0-a2555624f9eb" providerId="ADAL" clId="{A79930FD-F0B6-41B7-B402-4945F5C25829}" dt="2025-03-06T14:19:57.748" v="1106" actId="207"/>
          <ac:graphicFrameMkLst>
            <pc:docMk/>
            <pc:sldMk cId="1793072713" sldId="5019"/>
            <ac:graphicFrameMk id="7" creationId="{64B1294A-E06A-4D5F-B1A8-7E65FAA46F04}"/>
          </ac:graphicFrameMkLst>
        </pc:graphicFrameChg>
      </pc:sldChg>
      <pc:sldChg chg="addSp delSp modSp mod modNotesTx">
        <pc:chgData name="Will, Abbe H" userId="aca7b395-6fe0-4f38-8af0-a2555624f9eb" providerId="ADAL" clId="{A79930FD-F0B6-41B7-B402-4945F5C25829}" dt="2025-03-06T14:20:10.014" v="1109" actId="207"/>
        <pc:sldMkLst>
          <pc:docMk/>
          <pc:sldMk cId="4023655965" sldId="5020"/>
        </pc:sldMkLst>
        <pc:spChg chg="mod">
          <ac:chgData name="Will, Abbe H" userId="aca7b395-6fe0-4f38-8af0-a2555624f9eb" providerId="ADAL" clId="{A79930FD-F0B6-41B7-B402-4945F5C25829}" dt="2025-02-27T19:05:48.664" v="41" actId="20577"/>
          <ac:spMkLst>
            <pc:docMk/>
            <pc:sldMk cId="4023655965" sldId="5020"/>
            <ac:spMk id="2" creationId="{A6CBAC5E-3BB0-4DC6-52F4-C137105E5E53}"/>
          </ac:spMkLst>
        </pc:spChg>
        <pc:graphicFrameChg chg="mod">
          <ac:chgData name="Will, Abbe H" userId="aca7b395-6fe0-4f38-8af0-a2555624f9eb" providerId="ADAL" clId="{A79930FD-F0B6-41B7-B402-4945F5C25829}" dt="2025-03-06T14:20:10.014" v="1109" actId="207"/>
          <ac:graphicFrameMkLst>
            <pc:docMk/>
            <pc:sldMk cId="4023655965" sldId="5020"/>
            <ac:graphicFrameMk id="7" creationId="{0897A584-C844-56A7-F9A9-CBA597773B04}"/>
          </ac:graphicFrameMkLst>
        </pc:graphicFrameChg>
      </pc:sldChg>
      <pc:sldChg chg="modSp mod modNotesTx">
        <pc:chgData name="Will, Abbe H" userId="aca7b395-6fe0-4f38-8af0-a2555624f9eb" providerId="ADAL" clId="{A79930FD-F0B6-41B7-B402-4945F5C25829}" dt="2025-03-06T14:20:33.456" v="1114"/>
        <pc:sldMkLst>
          <pc:docMk/>
          <pc:sldMk cId="64210357" sldId="5021"/>
        </pc:sldMkLst>
        <pc:spChg chg="mod">
          <ac:chgData name="Will, Abbe H" userId="aca7b395-6fe0-4f38-8af0-a2555624f9eb" providerId="ADAL" clId="{A79930FD-F0B6-41B7-B402-4945F5C25829}" dt="2025-02-27T19:05:51.547" v="43" actId="20577"/>
          <ac:spMkLst>
            <pc:docMk/>
            <pc:sldMk cId="64210357" sldId="5021"/>
            <ac:spMk id="2" creationId="{D5C0C040-0867-4C3F-8E23-949CB04EDF5F}"/>
          </ac:spMkLst>
        </pc:spChg>
        <pc:graphicFrameChg chg="mod">
          <ac:chgData name="Will, Abbe H" userId="aca7b395-6fe0-4f38-8af0-a2555624f9eb" providerId="ADAL" clId="{A79930FD-F0B6-41B7-B402-4945F5C25829}" dt="2025-03-06T14:20:33.456" v="1114"/>
          <ac:graphicFrameMkLst>
            <pc:docMk/>
            <pc:sldMk cId="64210357" sldId="5021"/>
            <ac:graphicFrameMk id="7" creationId="{B497E2C6-FAC4-44CF-B50C-8709E4C616C1}"/>
          </ac:graphicFrameMkLst>
        </pc:graphicFrameChg>
      </pc:sldChg>
      <pc:sldChg chg="modSp mod modNotesTx">
        <pc:chgData name="Will, Abbe H" userId="aca7b395-6fe0-4f38-8af0-a2555624f9eb" providerId="ADAL" clId="{A79930FD-F0B6-41B7-B402-4945F5C25829}" dt="2025-03-06T14:21:41.890" v="1125" actId="207"/>
        <pc:sldMkLst>
          <pc:docMk/>
          <pc:sldMk cId="3767129648" sldId="5022"/>
        </pc:sldMkLst>
        <pc:spChg chg="mod">
          <ac:chgData name="Will, Abbe H" userId="aca7b395-6fe0-4f38-8af0-a2555624f9eb" providerId="ADAL" clId="{A79930FD-F0B6-41B7-B402-4945F5C25829}" dt="2025-02-27T19:05:55.765" v="45" actId="20577"/>
          <ac:spMkLst>
            <pc:docMk/>
            <pc:sldMk cId="3767129648" sldId="5022"/>
            <ac:spMk id="2" creationId="{0D8995AA-79EB-469E-8164-C8B8FA2F73B2}"/>
          </ac:spMkLst>
        </pc:spChg>
        <pc:graphicFrameChg chg="mod">
          <ac:chgData name="Will, Abbe H" userId="aca7b395-6fe0-4f38-8af0-a2555624f9eb" providerId="ADAL" clId="{A79930FD-F0B6-41B7-B402-4945F5C25829}" dt="2025-03-06T14:21:13.766" v="1120" actId="207"/>
          <ac:graphicFrameMkLst>
            <pc:docMk/>
            <pc:sldMk cId="3767129648" sldId="5022"/>
            <ac:graphicFrameMk id="9" creationId="{F33CF5D0-4E1B-4FBC-B5D0-1420E658235F}"/>
          </ac:graphicFrameMkLst>
        </pc:graphicFrameChg>
        <pc:graphicFrameChg chg="mod">
          <ac:chgData name="Will, Abbe H" userId="aca7b395-6fe0-4f38-8af0-a2555624f9eb" providerId="ADAL" clId="{A79930FD-F0B6-41B7-B402-4945F5C25829}" dt="2025-03-06T14:21:41.890" v="1125" actId="207"/>
          <ac:graphicFrameMkLst>
            <pc:docMk/>
            <pc:sldMk cId="3767129648" sldId="5022"/>
            <ac:graphicFrameMk id="12" creationId="{05375714-C245-4089-8EE6-E904831FE64A}"/>
          </ac:graphicFrameMkLst>
        </pc:graphicFrameChg>
      </pc:sldChg>
      <pc:sldChg chg="modSp mod modNotesTx">
        <pc:chgData name="Will, Abbe H" userId="aca7b395-6fe0-4f38-8af0-a2555624f9eb" providerId="ADAL" clId="{A79930FD-F0B6-41B7-B402-4945F5C25829}" dt="2025-03-06T14:07:52.031" v="977" actId="692"/>
        <pc:sldMkLst>
          <pc:docMk/>
          <pc:sldMk cId="879897528" sldId="5025"/>
        </pc:sldMkLst>
        <pc:spChg chg="mod">
          <ac:chgData name="Will, Abbe H" userId="aca7b395-6fe0-4f38-8af0-a2555624f9eb" providerId="ADAL" clId="{A79930FD-F0B6-41B7-B402-4945F5C25829}" dt="2025-02-27T19:04:30.058" v="4" actId="6549"/>
          <ac:spMkLst>
            <pc:docMk/>
            <pc:sldMk cId="879897528" sldId="5025"/>
            <ac:spMk id="2" creationId="{9F3E29C0-669D-0CF9-DF02-D0B4A5573842}"/>
          </ac:spMkLst>
        </pc:spChg>
        <pc:graphicFrameChg chg="mod">
          <ac:chgData name="Will, Abbe H" userId="aca7b395-6fe0-4f38-8af0-a2555624f9eb" providerId="ADAL" clId="{A79930FD-F0B6-41B7-B402-4945F5C25829}" dt="2025-03-06T14:07:52.031" v="977" actId="692"/>
          <ac:graphicFrameMkLst>
            <pc:docMk/>
            <pc:sldMk cId="879897528" sldId="5025"/>
            <ac:graphicFrameMk id="7" creationId="{D0DD996A-FD38-91AA-F7B4-E71F0884A6FF}"/>
          </ac:graphicFrameMkLst>
        </pc:graphicFrameChg>
      </pc:sldChg>
      <pc:sldChg chg="modSp mod modNotesTx">
        <pc:chgData name="Will, Abbe H" userId="aca7b395-6fe0-4f38-8af0-a2555624f9eb" providerId="ADAL" clId="{A79930FD-F0B6-41B7-B402-4945F5C25829}" dt="2025-03-06T14:18:34.156" v="1091" actId="207"/>
        <pc:sldMkLst>
          <pc:docMk/>
          <pc:sldMk cId="3587305303" sldId="5026"/>
        </pc:sldMkLst>
        <pc:spChg chg="mod">
          <ac:chgData name="Will, Abbe H" userId="aca7b395-6fe0-4f38-8af0-a2555624f9eb" providerId="ADAL" clId="{A79930FD-F0B6-41B7-B402-4945F5C25829}" dt="2025-02-27T19:05:24.638" v="28" actId="20577"/>
          <ac:spMkLst>
            <pc:docMk/>
            <pc:sldMk cId="3587305303" sldId="5026"/>
            <ac:spMk id="2" creationId="{F7CE3BF4-D886-586C-351B-0E4010F2CCE2}"/>
          </ac:spMkLst>
        </pc:spChg>
        <pc:graphicFrameChg chg="mod">
          <ac:chgData name="Will, Abbe H" userId="aca7b395-6fe0-4f38-8af0-a2555624f9eb" providerId="ADAL" clId="{A79930FD-F0B6-41B7-B402-4945F5C25829}" dt="2025-03-06T14:18:34.156" v="1091" actId="207"/>
          <ac:graphicFrameMkLst>
            <pc:docMk/>
            <pc:sldMk cId="3587305303" sldId="5026"/>
            <ac:graphicFrameMk id="7" creationId="{2711373D-1330-2050-E081-F83B85700CFB}"/>
          </ac:graphicFrameMkLst>
        </pc:graphicFrameChg>
      </pc:sldChg>
      <pc:sldChg chg="addSp delSp modSp mod modNotesTx">
        <pc:chgData name="Will, Abbe H" userId="aca7b395-6fe0-4f38-8af0-a2555624f9eb" providerId="ADAL" clId="{A79930FD-F0B6-41B7-B402-4945F5C25829}" dt="2025-03-06T14:24:31.209" v="1147" actId="167"/>
        <pc:sldMkLst>
          <pc:docMk/>
          <pc:sldMk cId="1604154856" sldId="5027"/>
        </pc:sldMkLst>
        <pc:spChg chg="mod">
          <ac:chgData name="Will, Abbe H" userId="aca7b395-6fe0-4f38-8af0-a2555624f9eb" providerId="ADAL" clId="{A79930FD-F0B6-41B7-B402-4945F5C25829}" dt="2025-02-27T19:06:06.251" v="51" actId="20577"/>
          <ac:spMkLst>
            <pc:docMk/>
            <pc:sldMk cId="1604154856" sldId="5027"/>
            <ac:spMk id="2" creationId="{96C714E0-7082-709D-ACAB-C560AD69CB86}"/>
          </ac:spMkLst>
        </pc:spChg>
        <pc:spChg chg="mod">
          <ac:chgData name="Will, Abbe H" userId="aca7b395-6fe0-4f38-8af0-a2555624f9eb" providerId="ADAL" clId="{A79930FD-F0B6-41B7-B402-4945F5C25829}" dt="2025-03-04T15:42:19.900" v="542" actId="20577"/>
          <ac:spMkLst>
            <pc:docMk/>
            <pc:sldMk cId="1604154856" sldId="5027"/>
            <ac:spMk id="5" creationId="{200CC2D6-3673-8039-0D76-088B0CD9573F}"/>
          </ac:spMkLst>
        </pc:spChg>
        <pc:picChg chg="add mod ord">
          <ac:chgData name="Will, Abbe H" userId="aca7b395-6fe0-4f38-8af0-a2555624f9eb" providerId="ADAL" clId="{A79930FD-F0B6-41B7-B402-4945F5C25829}" dt="2025-03-06T14:24:31.209" v="1147" actId="167"/>
          <ac:picMkLst>
            <pc:docMk/>
            <pc:sldMk cId="1604154856" sldId="5027"/>
            <ac:picMk id="4" creationId="{1BB0A139-D454-086D-C6C0-B9167B545EFE}"/>
          </ac:picMkLst>
        </pc:picChg>
      </pc:sldChg>
      <pc:sldChg chg="addSp delSp modSp mod modNotesTx">
        <pc:chgData name="Will, Abbe H" userId="aca7b395-6fe0-4f38-8af0-a2555624f9eb" providerId="ADAL" clId="{A79930FD-F0B6-41B7-B402-4945F5C25829}" dt="2025-03-06T14:17:01.764" v="1076" actId="478"/>
        <pc:sldMkLst>
          <pc:docMk/>
          <pc:sldMk cId="397700071" sldId="5028"/>
        </pc:sldMkLst>
        <pc:spChg chg="mod">
          <ac:chgData name="Will, Abbe H" userId="aca7b395-6fe0-4f38-8af0-a2555624f9eb" providerId="ADAL" clId="{A79930FD-F0B6-41B7-B402-4945F5C25829}" dt="2025-02-27T19:04:55.572" v="22" actId="20577"/>
          <ac:spMkLst>
            <pc:docMk/>
            <pc:sldMk cId="397700071" sldId="5028"/>
            <ac:spMk id="2" creationId="{742FB186-0A7C-C0B9-1FD1-6DD8F544B637}"/>
          </ac:spMkLst>
        </pc:spChg>
        <pc:spChg chg="mod">
          <ac:chgData name="Will, Abbe H" userId="aca7b395-6fe0-4f38-8af0-a2555624f9eb" providerId="ADAL" clId="{A79930FD-F0B6-41B7-B402-4945F5C25829}" dt="2025-03-04T14:44:08.875" v="291" actId="20577"/>
          <ac:spMkLst>
            <pc:docMk/>
            <pc:sldMk cId="397700071" sldId="5028"/>
            <ac:spMk id="9" creationId="{94661D02-7C5F-7886-0C0B-93A237CD706A}"/>
          </ac:spMkLst>
        </pc:spChg>
        <pc:picChg chg="add mod ord">
          <ac:chgData name="Will, Abbe H" userId="aca7b395-6fe0-4f38-8af0-a2555624f9eb" providerId="ADAL" clId="{A79930FD-F0B6-41B7-B402-4945F5C25829}" dt="2025-03-06T14:16:56.914" v="1075" actId="167"/>
          <ac:picMkLst>
            <pc:docMk/>
            <pc:sldMk cId="397700071" sldId="5028"/>
            <ac:picMk id="12" creationId="{CF1B95B6-6FEB-4FB0-02AF-20CB58B677FD}"/>
          </ac:picMkLst>
        </pc:picChg>
      </pc:sldChg>
      <pc:sldChg chg="modSp mod modNotesTx">
        <pc:chgData name="Will, Abbe H" userId="aca7b395-6fe0-4f38-8af0-a2555624f9eb" providerId="ADAL" clId="{A79930FD-F0B6-41B7-B402-4945F5C25829}" dt="2025-03-06T14:10:47.997" v="1005" actId="692"/>
        <pc:sldMkLst>
          <pc:docMk/>
          <pc:sldMk cId="333315248" sldId="5029"/>
        </pc:sldMkLst>
        <pc:spChg chg="mod">
          <ac:chgData name="Will, Abbe H" userId="aca7b395-6fe0-4f38-8af0-a2555624f9eb" providerId="ADAL" clId="{A79930FD-F0B6-41B7-B402-4945F5C25829}" dt="2025-02-27T19:04:41.976" v="16" actId="20577"/>
          <ac:spMkLst>
            <pc:docMk/>
            <pc:sldMk cId="333315248" sldId="5029"/>
            <ac:spMk id="3" creationId="{0EB22C75-10C5-E341-99E1-A49DF3A5A3DE}"/>
          </ac:spMkLst>
        </pc:spChg>
        <pc:graphicFrameChg chg="mod">
          <ac:chgData name="Will, Abbe H" userId="aca7b395-6fe0-4f38-8af0-a2555624f9eb" providerId="ADAL" clId="{A79930FD-F0B6-41B7-B402-4945F5C25829}" dt="2025-03-06T14:10:47.997" v="1005" actId="692"/>
          <ac:graphicFrameMkLst>
            <pc:docMk/>
            <pc:sldMk cId="333315248" sldId="5029"/>
            <ac:graphicFrameMk id="8" creationId="{23D11BFB-E9E2-FE5A-A9DF-D40BFA458DAB}"/>
          </ac:graphicFrameMkLst>
        </pc:graphicFrameChg>
      </pc:sldChg>
      <pc:sldChg chg="modSp mod modNotesTx">
        <pc:chgData name="Will, Abbe H" userId="aca7b395-6fe0-4f38-8af0-a2555624f9eb" providerId="ADAL" clId="{A79930FD-F0B6-41B7-B402-4945F5C25829}" dt="2025-03-06T14:27:21.005" v="1170" actId="207"/>
        <pc:sldMkLst>
          <pc:docMk/>
          <pc:sldMk cId="3439909693" sldId="5030"/>
        </pc:sldMkLst>
        <pc:spChg chg="mod">
          <ac:chgData name="Will, Abbe H" userId="aca7b395-6fe0-4f38-8af0-a2555624f9eb" providerId="ADAL" clId="{A79930FD-F0B6-41B7-B402-4945F5C25829}" dt="2025-02-27T19:06:33.799" v="71" actId="20577"/>
          <ac:spMkLst>
            <pc:docMk/>
            <pc:sldMk cId="3439909693" sldId="5030"/>
            <ac:spMk id="2" creationId="{6CF707B6-00A0-4040-3FB1-2AA1FA2220A2}"/>
          </ac:spMkLst>
        </pc:spChg>
        <pc:graphicFrameChg chg="mod">
          <ac:chgData name="Will, Abbe H" userId="aca7b395-6fe0-4f38-8af0-a2555624f9eb" providerId="ADAL" clId="{A79930FD-F0B6-41B7-B402-4945F5C25829}" dt="2025-03-06T14:27:21.005" v="1170" actId="207"/>
          <ac:graphicFrameMkLst>
            <pc:docMk/>
            <pc:sldMk cId="3439909693" sldId="5030"/>
            <ac:graphicFrameMk id="7" creationId="{CF320F86-C4A1-3752-2853-730FA1BF4FC1}"/>
          </ac:graphicFrameMkLst>
        </pc:graphicFrameChg>
      </pc:sldChg>
      <pc:sldMasterChg chg="modSldLayout">
        <pc:chgData name="Will, Abbe H" userId="aca7b395-6fe0-4f38-8af0-a2555624f9eb" providerId="ADAL" clId="{A79930FD-F0B6-41B7-B402-4945F5C25829}" dt="2025-03-06T14:05:20.856" v="959" actId="478"/>
        <pc:sldMasterMkLst>
          <pc:docMk/>
          <pc:sldMasterMk cId="260666422" sldId="2147483657"/>
        </pc:sldMasterMkLst>
        <pc:sldLayoutChg chg="addSp delSp modSp mod">
          <pc:chgData name="Will, Abbe H" userId="aca7b395-6fe0-4f38-8af0-a2555624f9eb" providerId="ADAL" clId="{A79930FD-F0B6-41B7-B402-4945F5C25829}" dt="2025-03-06T14:05:20.856" v="959" actId="478"/>
          <pc:sldLayoutMkLst>
            <pc:docMk/>
            <pc:sldMasterMk cId="260666422" sldId="2147483657"/>
            <pc:sldLayoutMk cId="3348799681" sldId="2147483674"/>
          </pc:sldLayoutMkLst>
          <pc:spChg chg="add del">
            <ac:chgData name="Will, Abbe H" userId="aca7b395-6fe0-4f38-8af0-a2555624f9eb" providerId="ADAL" clId="{A79930FD-F0B6-41B7-B402-4945F5C25829}" dt="2025-03-06T14:03:37.253" v="945" actId="478"/>
            <ac:spMkLst>
              <pc:docMk/>
              <pc:sldMasterMk cId="260666422" sldId="2147483657"/>
              <pc:sldLayoutMk cId="3348799681" sldId="2147483674"/>
              <ac:spMk id="2" creationId="{D45218BC-4A83-4CC8-8A6B-0D3D62569F1A}"/>
            </ac:spMkLst>
          </pc:spChg>
          <pc:spChg chg="add del">
            <ac:chgData name="Will, Abbe H" userId="aca7b395-6fe0-4f38-8af0-a2555624f9eb" providerId="ADAL" clId="{A79930FD-F0B6-41B7-B402-4945F5C25829}" dt="2025-03-06T14:03:36.496" v="944" actId="478"/>
            <ac:spMkLst>
              <pc:docMk/>
              <pc:sldMasterMk cId="260666422" sldId="2147483657"/>
              <pc:sldLayoutMk cId="3348799681" sldId="2147483674"/>
              <ac:spMk id="3" creationId="{B219AA75-54A8-46AA-9B20-0E97BF7CEDEB}"/>
            </ac:spMkLst>
          </pc:spChg>
          <pc:spChg chg="add del">
            <ac:chgData name="Will, Abbe H" userId="aca7b395-6fe0-4f38-8af0-a2555624f9eb" providerId="ADAL" clId="{A79930FD-F0B6-41B7-B402-4945F5C25829}" dt="2025-03-06T14:04:43.728" v="956" actId="478"/>
            <ac:spMkLst>
              <pc:docMk/>
              <pc:sldMasterMk cId="260666422" sldId="2147483657"/>
              <pc:sldLayoutMk cId="3348799681" sldId="2147483674"/>
              <ac:spMk id="7" creationId="{896A146C-2BA8-43BF-BEDF-0DC5CC7C7060}"/>
            </ac:spMkLst>
          </pc:spChg>
          <pc:spChg chg="add del">
            <ac:chgData name="Will, Abbe H" userId="aca7b395-6fe0-4f38-8af0-a2555624f9eb" providerId="ADAL" clId="{A79930FD-F0B6-41B7-B402-4945F5C25829}" dt="2025-03-06T14:05:20.856" v="959" actId="478"/>
            <ac:spMkLst>
              <pc:docMk/>
              <pc:sldMasterMk cId="260666422" sldId="2147483657"/>
              <pc:sldLayoutMk cId="3348799681" sldId="2147483674"/>
              <ac:spMk id="10" creationId="{9F7839F2-D2FF-4CB5-8958-E74E86E21BCC}"/>
            </ac:spMkLst>
          </pc:spChg>
          <pc:spChg chg="add del">
            <ac:chgData name="Will, Abbe H" userId="aca7b395-6fe0-4f38-8af0-a2555624f9eb" providerId="ADAL" clId="{A79930FD-F0B6-41B7-B402-4945F5C25829}" dt="2025-03-06T14:04:44.225" v="957" actId="478"/>
            <ac:spMkLst>
              <pc:docMk/>
              <pc:sldMasterMk cId="260666422" sldId="2147483657"/>
              <pc:sldLayoutMk cId="3348799681" sldId="2147483674"/>
              <ac:spMk id="11" creationId="{73AF2E67-A034-4F46-81AE-3AC95ECA461F}"/>
            </ac:spMkLst>
          </pc:spChg>
          <pc:picChg chg="add del">
            <ac:chgData name="Will, Abbe H" userId="aca7b395-6fe0-4f38-8af0-a2555624f9eb" providerId="ADAL" clId="{A79930FD-F0B6-41B7-B402-4945F5C25829}" dt="2025-03-06T14:04:43.197" v="955" actId="478"/>
            <ac:picMkLst>
              <pc:docMk/>
              <pc:sldMasterMk cId="260666422" sldId="2147483657"/>
              <pc:sldLayoutMk cId="3348799681" sldId="2147483674"/>
              <ac:picMk id="8" creationId="{AECBC9C2-9F8A-4397-9734-893356B0C0DD}"/>
            </ac:picMkLst>
          </pc:picChg>
          <pc:picChg chg="add del mod">
            <ac:chgData name="Will, Abbe H" userId="aca7b395-6fe0-4f38-8af0-a2555624f9eb" providerId="ADAL" clId="{A79930FD-F0B6-41B7-B402-4945F5C25829}" dt="2025-03-06T14:05:20.132" v="958" actId="14826"/>
            <ac:picMkLst>
              <pc:docMk/>
              <pc:sldMasterMk cId="260666422" sldId="2147483657"/>
              <pc:sldLayoutMk cId="3348799681" sldId="2147483674"/>
              <ac:picMk id="9" creationId="{6F231B57-2190-468C-B3D7-9D19210F118D}"/>
            </ac:picMkLst>
          </pc:picChg>
        </pc:sldLayoutChg>
      </pc:sldMasterChg>
    </pc:docChg>
  </pc:docChgLst>
  <pc:docChgLst>
    <pc:chgData name="Doyon, Alicia" userId="e695df87-7c68-4540-b746-2339b459ea6b" providerId="ADAL" clId="{C3030EDA-237F-4B37-A3E8-B39E080DF6D8}"/>
    <pc:docChg chg="modSld">
      <pc:chgData name="Doyon, Alicia" userId="e695df87-7c68-4540-b746-2339b459ea6b" providerId="ADAL" clId="{C3030EDA-237F-4B37-A3E8-B39E080DF6D8}" dt="2025-03-10T17:52:33.005" v="89" actId="962"/>
      <pc:docMkLst>
        <pc:docMk/>
      </pc:docMkLst>
      <pc:sldChg chg="modSp">
        <pc:chgData name="Doyon, Alicia" userId="e695df87-7c68-4540-b746-2339b459ea6b" providerId="ADAL" clId="{C3030EDA-237F-4B37-A3E8-B39E080DF6D8}" dt="2025-03-10T17:51:13.564" v="79" actId="962"/>
        <pc:sldMkLst>
          <pc:docMk/>
          <pc:sldMk cId="2387526597" sldId="4538"/>
        </pc:sldMkLst>
        <pc:graphicFrameChg chg="mod">
          <ac:chgData name="Doyon, Alicia" userId="e695df87-7c68-4540-b746-2339b459ea6b" providerId="ADAL" clId="{C3030EDA-237F-4B37-A3E8-B39E080DF6D8}" dt="2025-03-10T17:51:13.564" v="79" actId="962"/>
          <ac:graphicFrameMkLst>
            <pc:docMk/>
            <pc:sldMk cId="2387526597" sldId="4538"/>
            <ac:graphicFrameMk id="12" creationId="{61673AE2-8EBE-42CE-809B-A554E99480FC}"/>
          </ac:graphicFrameMkLst>
        </pc:graphicFrameChg>
      </pc:sldChg>
      <pc:sldChg chg="modSp">
        <pc:chgData name="Doyon, Alicia" userId="e695df87-7c68-4540-b746-2339b459ea6b" providerId="ADAL" clId="{C3030EDA-237F-4B37-A3E8-B39E080DF6D8}" dt="2025-03-10T17:42:48.601" v="23" actId="962"/>
        <pc:sldMkLst>
          <pc:docMk/>
          <pc:sldMk cId="1464693358" sldId="4603"/>
        </pc:sldMkLst>
        <pc:graphicFrameChg chg="mod">
          <ac:chgData name="Doyon, Alicia" userId="e695df87-7c68-4540-b746-2339b459ea6b" providerId="ADAL" clId="{C3030EDA-237F-4B37-A3E8-B39E080DF6D8}" dt="2025-03-10T17:42:48.601" v="23" actId="962"/>
          <ac:graphicFrameMkLst>
            <pc:docMk/>
            <pc:sldMk cId="1464693358" sldId="4603"/>
            <ac:graphicFrameMk id="8" creationId="{763F3E6F-9C87-C295-2E60-44C1C4E1AB52}"/>
          </ac:graphicFrameMkLst>
        </pc:graphicFrameChg>
      </pc:sldChg>
      <pc:sldChg chg="modSp">
        <pc:chgData name="Doyon, Alicia" userId="e695df87-7c68-4540-b746-2339b459ea6b" providerId="ADAL" clId="{C3030EDA-237F-4B37-A3E8-B39E080DF6D8}" dt="2025-03-10T17:44:06.297" v="39" actId="962"/>
        <pc:sldMkLst>
          <pc:docMk/>
          <pc:sldMk cId="1323142655" sldId="4794"/>
        </pc:sldMkLst>
        <pc:graphicFrameChg chg="mod">
          <ac:chgData name="Doyon, Alicia" userId="e695df87-7c68-4540-b746-2339b459ea6b" providerId="ADAL" clId="{C3030EDA-237F-4B37-A3E8-B39E080DF6D8}" dt="2025-03-10T17:44:06.297" v="39" actId="962"/>
          <ac:graphicFrameMkLst>
            <pc:docMk/>
            <pc:sldMk cId="1323142655" sldId="4794"/>
            <ac:graphicFrameMk id="7" creationId="{ED3611F5-1BD3-4155-B754-B0C2FB16FA91}"/>
          </ac:graphicFrameMkLst>
        </pc:graphicFrameChg>
      </pc:sldChg>
      <pc:sldChg chg="modSp">
        <pc:chgData name="Doyon, Alicia" userId="e695df87-7c68-4540-b746-2339b459ea6b" providerId="ADAL" clId="{C3030EDA-237F-4B37-A3E8-B39E080DF6D8}" dt="2025-03-10T17:51:00.212" v="77" actId="962"/>
        <pc:sldMkLst>
          <pc:docMk/>
          <pc:sldMk cId="1999456936" sldId="4824"/>
        </pc:sldMkLst>
        <pc:graphicFrameChg chg="mod">
          <ac:chgData name="Doyon, Alicia" userId="e695df87-7c68-4540-b746-2339b459ea6b" providerId="ADAL" clId="{C3030EDA-237F-4B37-A3E8-B39E080DF6D8}" dt="2025-03-10T17:51:00.212" v="77" actId="962"/>
          <ac:graphicFrameMkLst>
            <pc:docMk/>
            <pc:sldMk cId="1999456936" sldId="4824"/>
            <ac:graphicFrameMk id="7" creationId="{87421905-4B6A-3D2A-E5F1-1D9EDD94CFF8}"/>
          </ac:graphicFrameMkLst>
        </pc:graphicFrameChg>
      </pc:sldChg>
      <pc:sldChg chg="modSp">
        <pc:chgData name="Doyon, Alicia" userId="e695df87-7c68-4540-b746-2339b459ea6b" providerId="ADAL" clId="{C3030EDA-237F-4B37-A3E8-B39E080DF6D8}" dt="2025-03-10T17:51:27.300" v="81" actId="962"/>
        <pc:sldMkLst>
          <pc:docMk/>
          <pc:sldMk cId="301686860" sldId="4920"/>
        </pc:sldMkLst>
        <pc:graphicFrameChg chg="mod">
          <ac:chgData name="Doyon, Alicia" userId="e695df87-7c68-4540-b746-2339b459ea6b" providerId="ADAL" clId="{C3030EDA-237F-4B37-A3E8-B39E080DF6D8}" dt="2025-03-10T17:51:27.300" v="81" actId="962"/>
          <ac:graphicFrameMkLst>
            <pc:docMk/>
            <pc:sldMk cId="301686860" sldId="4920"/>
            <ac:graphicFrameMk id="8" creationId="{D9C5B9F6-1F9B-8A82-0863-A2181C8730FF}"/>
          </ac:graphicFrameMkLst>
        </pc:graphicFrameChg>
      </pc:sldChg>
      <pc:sldChg chg="modSp">
        <pc:chgData name="Doyon, Alicia" userId="e695df87-7c68-4540-b746-2339b459ea6b" providerId="ADAL" clId="{C3030EDA-237F-4B37-A3E8-B39E080DF6D8}" dt="2025-03-10T17:44:28.799" v="43" actId="962"/>
        <pc:sldMkLst>
          <pc:docMk/>
          <pc:sldMk cId="2887136347" sldId="4924"/>
        </pc:sldMkLst>
        <pc:graphicFrameChg chg="mod">
          <ac:chgData name="Doyon, Alicia" userId="e695df87-7c68-4540-b746-2339b459ea6b" providerId="ADAL" clId="{C3030EDA-237F-4B37-A3E8-B39E080DF6D8}" dt="2025-03-10T17:44:28.799" v="43" actId="962"/>
          <ac:graphicFrameMkLst>
            <pc:docMk/>
            <pc:sldMk cId="2887136347" sldId="4924"/>
            <ac:graphicFrameMk id="7" creationId="{B7842298-4F84-62C3-9BF6-525835169194}"/>
          </ac:graphicFrameMkLst>
        </pc:graphicFrameChg>
      </pc:sldChg>
      <pc:sldChg chg="modSp">
        <pc:chgData name="Doyon, Alicia" userId="e695df87-7c68-4540-b746-2339b459ea6b" providerId="ADAL" clId="{C3030EDA-237F-4B37-A3E8-B39E080DF6D8}" dt="2025-03-10T17:43:16.334" v="27" actId="962"/>
        <pc:sldMkLst>
          <pc:docMk/>
          <pc:sldMk cId="1228982625" sldId="4933"/>
        </pc:sldMkLst>
        <pc:graphicFrameChg chg="mod">
          <ac:chgData name="Doyon, Alicia" userId="e695df87-7c68-4540-b746-2339b459ea6b" providerId="ADAL" clId="{C3030EDA-237F-4B37-A3E8-B39E080DF6D8}" dt="2025-03-10T17:43:16.334" v="27" actId="962"/>
          <ac:graphicFrameMkLst>
            <pc:docMk/>
            <pc:sldMk cId="1228982625" sldId="4933"/>
            <ac:graphicFrameMk id="7" creationId="{8E40A68A-5130-3CCD-58B5-22EBD20C65D9}"/>
          </ac:graphicFrameMkLst>
        </pc:graphicFrameChg>
      </pc:sldChg>
      <pc:sldChg chg="modSp">
        <pc:chgData name="Doyon, Alicia" userId="e695df87-7c68-4540-b746-2339b459ea6b" providerId="ADAL" clId="{C3030EDA-237F-4B37-A3E8-B39E080DF6D8}" dt="2025-03-10T17:51:44.629" v="83" actId="962"/>
        <pc:sldMkLst>
          <pc:docMk/>
          <pc:sldMk cId="1687661943" sldId="4947"/>
        </pc:sldMkLst>
        <pc:graphicFrameChg chg="mod">
          <ac:chgData name="Doyon, Alicia" userId="e695df87-7c68-4540-b746-2339b459ea6b" providerId="ADAL" clId="{C3030EDA-237F-4B37-A3E8-B39E080DF6D8}" dt="2025-03-10T17:51:44.629" v="83" actId="962"/>
          <ac:graphicFrameMkLst>
            <pc:docMk/>
            <pc:sldMk cId="1687661943" sldId="4947"/>
            <ac:graphicFrameMk id="7" creationId="{202EB4CA-32C8-4D18-6282-BD817E7FEABB}"/>
          </ac:graphicFrameMkLst>
        </pc:graphicFrameChg>
      </pc:sldChg>
      <pc:sldChg chg="modSp">
        <pc:chgData name="Doyon, Alicia" userId="e695df87-7c68-4540-b746-2339b459ea6b" providerId="ADAL" clId="{C3030EDA-237F-4B37-A3E8-B39E080DF6D8}" dt="2025-03-10T17:41:18.440" v="19" actId="962"/>
        <pc:sldMkLst>
          <pc:docMk/>
          <pc:sldMk cId="1542056475" sldId="4957"/>
        </pc:sldMkLst>
        <pc:graphicFrameChg chg="mod">
          <ac:chgData name="Doyon, Alicia" userId="e695df87-7c68-4540-b746-2339b459ea6b" providerId="ADAL" clId="{C3030EDA-237F-4B37-A3E8-B39E080DF6D8}" dt="2025-03-10T17:41:18.440" v="19" actId="962"/>
          <ac:graphicFrameMkLst>
            <pc:docMk/>
            <pc:sldMk cId="1542056475" sldId="4957"/>
            <ac:graphicFrameMk id="7" creationId="{40358091-61D0-DF77-220E-EAD239E1D416}"/>
          </ac:graphicFrameMkLst>
        </pc:graphicFrameChg>
      </pc:sldChg>
      <pc:sldChg chg="modSp">
        <pc:chgData name="Doyon, Alicia" userId="e695df87-7c68-4540-b746-2339b459ea6b" providerId="ADAL" clId="{C3030EDA-237F-4B37-A3E8-B39E080DF6D8}" dt="2025-03-10T17:43:04.561" v="25" actId="962"/>
        <pc:sldMkLst>
          <pc:docMk/>
          <pc:sldMk cId="1779322541" sldId="4963"/>
        </pc:sldMkLst>
        <pc:graphicFrameChg chg="mod">
          <ac:chgData name="Doyon, Alicia" userId="e695df87-7c68-4540-b746-2339b459ea6b" providerId="ADAL" clId="{C3030EDA-237F-4B37-A3E8-B39E080DF6D8}" dt="2025-03-10T17:43:04.561" v="25" actId="962"/>
          <ac:graphicFrameMkLst>
            <pc:docMk/>
            <pc:sldMk cId="1779322541" sldId="4963"/>
            <ac:graphicFrameMk id="7" creationId="{88E6992C-3469-63D0-B4A2-5B48E181EC1B}"/>
          </ac:graphicFrameMkLst>
        </pc:graphicFrameChg>
      </pc:sldChg>
      <pc:sldChg chg="modSp">
        <pc:chgData name="Doyon, Alicia" userId="e695df87-7c68-4540-b746-2339b459ea6b" providerId="ADAL" clId="{C3030EDA-237F-4B37-A3E8-B39E080DF6D8}" dt="2025-03-10T17:41:03.499" v="17" actId="962"/>
        <pc:sldMkLst>
          <pc:docMk/>
          <pc:sldMk cId="1037801970" sldId="4968"/>
        </pc:sldMkLst>
        <pc:graphicFrameChg chg="mod">
          <ac:chgData name="Doyon, Alicia" userId="e695df87-7c68-4540-b746-2339b459ea6b" providerId="ADAL" clId="{C3030EDA-237F-4B37-A3E8-B39E080DF6D8}" dt="2025-03-10T17:41:03.499" v="17" actId="962"/>
          <ac:graphicFrameMkLst>
            <pc:docMk/>
            <pc:sldMk cId="1037801970" sldId="4968"/>
            <ac:graphicFrameMk id="7" creationId="{8F0C1ECB-D9BF-0393-6E25-CBE38A81075B}"/>
          </ac:graphicFrameMkLst>
        </pc:graphicFrameChg>
      </pc:sldChg>
      <pc:sldChg chg="modSp">
        <pc:chgData name="Doyon, Alicia" userId="e695df87-7c68-4540-b746-2339b459ea6b" providerId="ADAL" clId="{C3030EDA-237F-4B37-A3E8-B39E080DF6D8}" dt="2025-03-10T17:43:41.916" v="31" actId="962"/>
        <pc:sldMkLst>
          <pc:docMk/>
          <pc:sldMk cId="1593747135" sldId="4986"/>
        </pc:sldMkLst>
        <pc:graphicFrameChg chg="mod">
          <ac:chgData name="Doyon, Alicia" userId="e695df87-7c68-4540-b746-2339b459ea6b" providerId="ADAL" clId="{C3030EDA-237F-4B37-A3E8-B39E080DF6D8}" dt="2025-03-10T17:43:41.916" v="31" actId="962"/>
          <ac:graphicFrameMkLst>
            <pc:docMk/>
            <pc:sldMk cId="1593747135" sldId="4986"/>
            <ac:graphicFrameMk id="7" creationId="{8DDD7952-59D2-48BC-9AAF-8583A60BCBBD}"/>
          </ac:graphicFrameMkLst>
        </pc:graphicFrameChg>
      </pc:sldChg>
      <pc:sldChg chg="modSp">
        <pc:chgData name="Doyon, Alicia" userId="e695df87-7c68-4540-b746-2339b459ea6b" providerId="ADAL" clId="{C3030EDA-237F-4B37-A3E8-B39E080DF6D8}" dt="2025-03-10T17:52:14.432" v="87" actId="962"/>
        <pc:sldMkLst>
          <pc:docMk/>
          <pc:sldMk cId="2052336749" sldId="4987"/>
        </pc:sldMkLst>
        <pc:graphicFrameChg chg="mod">
          <ac:chgData name="Doyon, Alicia" userId="e695df87-7c68-4540-b746-2339b459ea6b" providerId="ADAL" clId="{C3030EDA-237F-4B37-A3E8-B39E080DF6D8}" dt="2025-03-10T17:52:14.432" v="87" actId="962"/>
          <ac:graphicFrameMkLst>
            <pc:docMk/>
            <pc:sldMk cId="2052336749" sldId="4987"/>
            <ac:graphicFrameMk id="7" creationId="{E6E16ABD-20C6-C83B-CACD-677A233DAC03}"/>
          </ac:graphicFrameMkLst>
        </pc:graphicFrameChg>
      </pc:sldChg>
      <pc:sldChg chg="modSp">
        <pc:chgData name="Doyon, Alicia" userId="e695df87-7c68-4540-b746-2339b459ea6b" providerId="ADAL" clId="{C3030EDA-237F-4B37-A3E8-B39E080DF6D8}" dt="2025-03-10T17:51:57.626" v="85" actId="962"/>
        <pc:sldMkLst>
          <pc:docMk/>
          <pc:sldMk cId="2695332143" sldId="4989"/>
        </pc:sldMkLst>
        <pc:graphicFrameChg chg="mod">
          <ac:chgData name="Doyon, Alicia" userId="e695df87-7c68-4540-b746-2339b459ea6b" providerId="ADAL" clId="{C3030EDA-237F-4B37-A3E8-B39E080DF6D8}" dt="2025-03-10T17:51:57.626" v="85" actId="962"/>
          <ac:graphicFrameMkLst>
            <pc:docMk/>
            <pc:sldMk cId="2695332143" sldId="4989"/>
            <ac:graphicFrameMk id="7" creationId="{D9CD95B8-00AF-1329-CAE5-018F6C276ABA}"/>
          </ac:graphicFrameMkLst>
        </pc:graphicFrameChg>
      </pc:sldChg>
      <pc:sldChg chg="modSp">
        <pc:chgData name="Doyon, Alicia" userId="e695df87-7c68-4540-b746-2339b459ea6b" providerId="ADAL" clId="{C3030EDA-237F-4B37-A3E8-B39E080DF6D8}" dt="2025-03-10T17:49:12.145" v="70" actId="962"/>
        <pc:sldMkLst>
          <pc:docMk/>
          <pc:sldMk cId="3637943430" sldId="4996"/>
        </pc:sldMkLst>
        <pc:graphicFrameChg chg="mod">
          <ac:chgData name="Doyon, Alicia" userId="e695df87-7c68-4540-b746-2339b459ea6b" providerId="ADAL" clId="{C3030EDA-237F-4B37-A3E8-B39E080DF6D8}" dt="2025-03-10T17:49:12.145" v="70" actId="962"/>
          <ac:graphicFrameMkLst>
            <pc:docMk/>
            <pc:sldMk cId="3637943430" sldId="4996"/>
            <ac:graphicFrameMk id="7" creationId="{0136DC29-6CC3-0204-2741-027A40251098}"/>
          </ac:graphicFrameMkLst>
        </pc:graphicFrameChg>
      </pc:sldChg>
      <pc:sldChg chg="modSp">
        <pc:chgData name="Doyon, Alicia" userId="e695df87-7c68-4540-b746-2339b459ea6b" providerId="ADAL" clId="{C3030EDA-237F-4B37-A3E8-B39E080DF6D8}" dt="2025-03-10T17:49:54.784" v="73" actId="2085"/>
        <pc:sldMkLst>
          <pc:docMk/>
          <pc:sldMk cId="273750484" sldId="5000"/>
        </pc:sldMkLst>
        <pc:graphicFrameChg chg="mod">
          <ac:chgData name="Doyon, Alicia" userId="e695df87-7c68-4540-b746-2339b459ea6b" providerId="ADAL" clId="{C3030EDA-237F-4B37-A3E8-B39E080DF6D8}" dt="2025-03-10T17:49:54.784" v="73" actId="2085"/>
          <ac:graphicFrameMkLst>
            <pc:docMk/>
            <pc:sldMk cId="273750484" sldId="5000"/>
            <ac:graphicFrameMk id="7" creationId="{78095A9C-1E4B-D29D-6EB7-6D4EDA7C0F7E}"/>
          </ac:graphicFrameMkLst>
        </pc:graphicFrameChg>
      </pc:sldChg>
      <pc:sldChg chg="modSp">
        <pc:chgData name="Doyon, Alicia" userId="e695df87-7c68-4540-b746-2339b459ea6b" providerId="ADAL" clId="{C3030EDA-237F-4B37-A3E8-B39E080DF6D8}" dt="2025-03-10T17:39:52.095" v="9" actId="962"/>
        <pc:sldMkLst>
          <pc:docMk/>
          <pc:sldMk cId="3939439782" sldId="5006"/>
        </pc:sldMkLst>
        <pc:graphicFrameChg chg="mod">
          <ac:chgData name="Doyon, Alicia" userId="e695df87-7c68-4540-b746-2339b459ea6b" providerId="ADAL" clId="{C3030EDA-237F-4B37-A3E8-B39E080DF6D8}" dt="2025-03-10T17:39:52.095" v="9" actId="962"/>
          <ac:graphicFrameMkLst>
            <pc:docMk/>
            <pc:sldMk cId="3939439782" sldId="5006"/>
            <ac:graphicFrameMk id="8" creationId="{A8351F5A-844B-4C8E-8C50-CAD517618FDC}"/>
          </ac:graphicFrameMkLst>
        </pc:graphicFrameChg>
      </pc:sldChg>
      <pc:sldChg chg="modSp">
        <pc:chgData name="Doyon, Alicia" userId="e695df87-7c68-4540-b746-2339b459ea6b" providerId="ADAL" clId="{C3030EDA-237F-4B37-A3E8-B39E080DF6D8}" dt="2025-03-10T17:40:08.525" v="11" actId="962"/>
        <pc:sldMkLst>
          <pc:docMk/>
          <pc:sldMk cId="3873814169" sldId="5007"/>
        </pc:sldMkLst>
        <pc:graphicFrameChg chg="mod">
          <ac:chgData name="Doyon, Alicia" userId="e695df87-7c68-4540-b746-2339b459ea6b" providerId="ADAL" clId="{C3030EDA-237F-4B37-A3E8-B39E080DF6D8}" dt="2025-03-10T17:40:08.525" v="11" actId="962"/>
          <ac:graphicFrameMkLst>
            <pc:docMk/>
            <pc:sldMk cId="3873814169" sldId="5007"/>
            <ac:graphicFrameMk id="7" creationId="{A71624F8-328D-BD54-C6A1-FEAD22943323}"/>
          </ac:graphicFrameMkLst>
        </pc:graphicFrameChg>
      </pc:sldChg>
      <pc:sldChg chg="modSp">
        <pc:chgData name="Doyon, Alicia" userId="e695df87-7c68-4540-b746-2339b459ea6b" providerId="ADAL" clId="{C3030EDA-237F-4B37-A3E8-B39E080DF6D8}" dt="2025-03-10T17:39:07.656" v="5" actId="962"/>
        <pc:sldMkLst>
          <pc:docMk/>
          <pc:sldMk cId="1818192888" sldId="5010"/>
        </pc:sldMkLst>
        <pc:graphicFrameChg chg="mod">
          <ac:chgData name="Doyon, Alicia" userId="e695df87-7c68-4540-b746-2339b459ea6b" providerId="ADAL" clId="{C3030EDA-237F-4B37-A3E8-B39E080DF6D8}" dt="2025-03-10T17:39:07.656" v="5" actId="962"/>
          <ac:graphicFrameMkLst>
            <pc:docMk/>
            <pc:sldMk cId="1818192888" sldId="5010"/>
            <ac:graphicFrameMk id="9" creationId="{29E40012-6321-6CAB-3B23-54CCB6D07396}"/>
          </ac:graphicFrameMkLst>
        </pc:graphicFrameChg>
      </pc:sldChg>
      <pc:sldChg chg="modSp">
        <pc:chgData name="Doyon, Alicia" userId="e695df87-7c68-4540-b746-2339b459ea6b" providerId="ADAL" clId="{C3030EDA-237F-4B37-A3E8-B39E080DF6D8}" dt="2025-03-10T17:44:42.475" v="45" actId="962"/>
        <pc:sldMkLst>
          <pc:docMk/>
          <pc:sldMk cId="2871734650" sldId="5015"/>
        </pc:sldMkLst>
        <pc:graphicFrameChg chg="mod">
          <ac:chgData name="Doyon, Alicia" userId="e695df87-7c68-4540-b746-2339b459ea6b" providerId="ADAL" clId="{C3030EDA-237F-4B37-A3E8-B39E080DF6D8}" dt="2025-03-10T17:44:42.475" v="45" actId="962"/>
          <ac:graphicFrameMkLst>
            <pc:docMk/>
            <pc:sldMk cId="2871734650" sldId="5015"/>
            <ac:graphicFrameMk id="8" creationId="{38A18F32-E3E9-ACE0-9566-8B34F59B4041}"/>
          </ac:graphicFrameMkLst>
        </pc:graphicFrameChg>
      </pc:sldChg>
      <pc:sldChg chg="modSp">
        <pc:chgData name="Doyon, Alicia" userId="e695df87-7c68-4540-b746-2339b459ea6b" providerId="ADAL" clId="{C3030EDA-237F-4B37-A3E8-B39E080DF6D8}" dt="2025-03-10T17:44:58.652" v="47" actId="962"/>
        <pc:sldMkLst>
          <pc:docMk/>
          <pc:sldMk cId="2897655247" sldId="5016"/>
        </pc:sldMkLst>
        <pc:graphicFrameChg chg="mod">
          <ac:chgData name="Doyon, Alicia" userId="e695df87-7c68-4540-b746-2339b459ea6b" providerId="ADAL" clId="{C3030EDA-237F-4B37-A3E8-B39E080DF6D8}" dt="2025-03-10T17:44:58.652" v="47" actId="962"/>
          <ac:graphicFrameMkLst>
            <pc:docMk/>
            <pc:sldMk cId="2897655247" sldId="5016"/>
            <ac:graphicFrameMk id="8" creationId="{94A8103B-F371-DD42-47B2-860AAD5B122C}"/>
          </ac:graphicFrameMkLst>
        </pc:graphicFrameChg>
      </pc:sldChg>
      <pc:sldChg chg="modSp">
        <pc:chgData name="Doyon, Alicia" userId="e695df87-7c68-4540-b746-2339b459ea6b" providerId="ADAL" clId="{C3030EDA-237F-4B37-A3E8-B39E080DF6D8}" dt="2025-03-10T17:45:14.021" v="49" actId="962"/>
        <pc:sldMkLst>
          <pc:docMk/>
          <pc:sldMk cId="4180337808" sldId="5018"/>
        </pc:sldMkLst>
        <pc:graphicFrameChg chg="mod">
          <ac:chgData name="Doyon, Alicia" userId="e695df87-7c68-4540-b746-2339b459ea6b" providerId="ADAL" clId="{C3030EDA-237F-4B37-A3E8-B39E080DF6D8}" dt="2025-03-10T17:45:14.021" v="49" actId="962"/>
          <ac:graphicFrameMkLst>
            <pc:docMk/>
            <pc:sldMk cId="4180337808" sldId="5018"/>
            <ac:graphicFrameMk id="10" creationId="{3274E149-2B13-FE9A-A57B-CB6B4A998694}"/>
          </ac:graphicFrameMkLst>
        </pc:graphicFrameChg>
      </pc:sldChg>
      <pc:sldChg chg="modSp">
        <pc:chgData name="Doyon, Alicia" userId="e695df87-7c68-4540-b746-2339b459ea6b" providerId="ADAL" clId="{C3030EDA-237F-4B37-A3E8-B39E080DF6D8}" dt="2025-03-10T17:45:24.079" v="51" actId="962"/>
        <pc:sldMkLst>
          <pc:docMk/>
          <pc:sldMk cId="1793072713" sldId="5019"/>
        </pc:sldMkLst>
        <pc:graphicFrameChg chg="mod">
          <ac:chgData name="Doyon, Alicia" userId="e695df87-7c68-4540-b746-2339b459ea6b" providerId="ADAL" clId="{C3030EDA-237F-4B37-A3E8-B39E080DF6D8}" dt="2025-03-10T17:45:24.079" v="51" actId="962"/>
          <ac:graphicFrameMkLst>
            <pc:docMk/>
            <pc:sldMk cId="1793072713" sldId="5019"/>
            <ac:graphicFrameMk id="7" creationId="{64B1294A-E06A-4D5F-B1A8-7E65FAA46F04}"/>
          </ac:graphicFrameMkLst>
        </pc:graphicFrameChg>
      </pc:sldChg>
      <pc:sldChg chg="modSp">
        <pc:chgData name="Doyon, Alicia" userId="e695df87-7c68-4540-b746-2339b459ea6b" providerId="ADAL" clId="{C3030EDA-237F-4B37-A3E8-B39E080DF6D8}" dt="2025-03-10T17:45:34.662" v="53" actId="962"/>
        <pc:sldMkLst>
          <pc:docMk/>
          <pc:sldMk cId="4023655965" sldId="5020"/>
        </pc:sldMkLst>
        <pc:graphicFrameChg chg="mod">
          <ac:chgData name="Doyon, Alicia" userId="e695df87-7c68-4540-b746-2339b459ea6b" providerId="ADAL" clId="{C3030EDA-237F-4B37-A3E8-B39E080DF6D8}" dt="2025-03-10T17:45:34.662" v="53" actId="962"/>
          <ac:graphicFrameMkLst>
            <pc:docMk/>
            <pc:sldMk cId="4023655965" sldId="5020"/>
            <ac:graphicFrameMk id="7" creationId="{0897A584-C844-56A7-F9A9-CBA597773B04}"/>
          </ac:graphicFrameMkLst>
        </pc:graphicFrameChg>
      </pc:sldChg>
      <pc:sldChg chg="modSp">
        <pc:chgData name="Doyon, Alicia" userId="e695df87-7c68-4540-b746-2339b459ea6b" providerId="ADAL" clId="{C3030EDA-237F-4B37-A3E8-B39E080DF6D8}" dt="2025-03-10T17:45:45.464" v="55" actId="962"/>
        <pc:sldMkLst>
          <pc:docMk/>
          <pc:sldMk cId="64210357" sldId="5021"/>
        </pc:sldMkLst>
        <pc:graphicFrameChg chg="mod">
          <ac:chgData name="Doyon, Alicia" userId="e695df87-7c68-4540-b746-2339b459ea6b" providerId="ADAL" clId="{C3030EDA-237F-4B37-A3E8-B39E080DF6D8}" dt="2025-03-10T17:45:45.464" v="55" actId="962"/>
          <ac:graphicFrameMkLst>
            <pc:docMk/>
            <pc:sldMk cId="64210357" sldId="5021"/>
            <ac:graphicFrameMk id="7" creationId="{B497E2C6-FAC4-44CF-B50C-8709E4C616C1}"/>
          </ac:graphicFrameMkLst>
        </pc:graphicFrameChg>
      </pc:sldChg>
      <pc:sldChg chg="modSp mod">
        <pc:chgData name="Doyon, Alicia" userId="e695df87-7c68-4540-b746-2339b459ea6b" providerId="ADAL" clId="{C3030EDA-237F-4B37-A3E8-B39E080DF6D8}" dt="2025-03-10T17:48:41.132" v="68" actId="255"/>
        <pc:sldMkLst>
          <pc:docMk/>
          <pc:sldMk cId="3767129648" sldId="5022"/>
        </pc:sldMkLst>
        <pc:spChg chg="mod">
          <ac:chgData name="Doyon, Alicia" userId="e695df87-7c68-4540-b746-2339b459ea6b" providerId="ADAL" clId="{C3030EDA-237F-4B37-A3E8-B39E080DF6D8}" dt="2025-03-10T17:48:41.132" v="68" actId="255"/>
          <ac:spMkLst>
            <pc:docMk/>
            <pc:sldMk cId="3767129648" sldId="5022"/>
            <ac:spMk id="2" creationId="{0D8995AA-79EB-469E-8164-C8B8FA2F73B2}"/>
          </ac:spMkLst>
        </pc:spChg>
        <pc:spChg chg="mod">
          <ac:chgData name="Doyon, Alicia" userId="e695df87-7c68-4540-b746-2339b459ea6b" providerId="ADAL" clId="{C3030EDA-237F-4B37-A3E8-B39E080DF6D8}" dt="2025-03-10T17:46:47.653" v="63" actId="962"/>
          <ac:spMkLst>
            <pc:docMk/>
            <pc:sldMk cId="3767129648" sldId="5022"/>
            <ac:spMk id="3" creationId="{1A8815E1-6890-4C7B-4C6E-A5DA4C008B64}"/>
          </ac:spMkLst>
        </pc:spChg>
        <pc:graphicFrameChg chg="mod">
          <ac:chgData name="Doyon, Alicia" userId="e695df87-7c68-4540-b746-2339b459ea6b" providerId="ADAL" clId="{C3030EDA-237F-4B37-A3E8-B39E080DF6D8}" dt="2025-03-10T17:47:19.619" v="65" actId="962"/>
          <ac:graphicFrameMkLst>
            <pc:docMk/>
            <pc:sldMk cId="3767129648" sldId="5022"/>
            <ac:graphicFrameMk id="9" creationId="{F33CF5D0-4E1B-4FBC-B5D0-1420E658235F}"/>
          </ac:graphicFrameMkLst>
        </pc:graphicFrameChg>
        <pc:graphicFrameChg chg="mod">
          <ac:chgData name="Doyon, Alicia" userId="e695df87-7c68-4540-b746-2339b459ea6b" providerId="ADAL" clId="{C3030EDA-237F-4B37-A3E8-B39E080DF6D8}" dt="2025-03-10T17:48:04.186" v="67" actId="962"/>
          <ac:graphicFrameMkLst>
            <pc:docMk/>
            <pc:sldMk cId="3767129648" sldId="5022"/>
            <ac:graphicFrameMk id="12" creationId="{05375714-C245-4089-8EE6-E904831FE64A}"/>
          </ac:graphicFrameMkLst>
        </pc:graphicFrameChg>
      </pc:sldChg>
      <pc:sldChg chg="modSp">
        <pc:chgData name="Doyon, Alicia" userId="e695df87-7c68-4540-b746-2339b459ea6b" providerId="ADAL" clId="{C3030EDA-237F-4B37-A3E8-B39E080DF6D8}" dt="2025-03-10T17:39:22.922" v="7" actId="962"/>
        <pc:sldMkLst>
          <pc:docMk/>
          <pc:sldMk cId="879897528" sldId="5025"/>
        </pc:sldMkLst>
        <pc:graphicFrameChg chg="mod">
          <ac:chgData name="Doyon, Alicia" userId="e695df87-7c68-4540-b746-2339b459ea6b" providerId="ADAL" clId="{C3030EDA-237F-4B37-A3E8-B39E080DF6D8}" dt="2025-03-10T17:39:22.922" v="7" actId="962"/>
          <ac:graphicFrameMkLst>
            <pc:docMk/>
            <pc:sldMk cId="879897528" sldId="5025"/>
            <ac:graphicFrameMk id="7" creationId="{D0DD996A-FD38-91AA-F7B4-E71F0884A6FF}"/>
          </ac:graphicFrameMkLst>
        </pc:graphicFrameChg>
      </pc:sldChg>
      <pc:sldChg chg="modSp">
        <pc:chgData name="Doyon, Alicia" userId="e695df87-7c68-4540-b746-2339b459ea6b" providerId="ADAL" clId="{C3030EDA-237F-4B37-A3E8-B39E080DF6D8}" dt="2025-03-10T17:44:18.345" v="41" actId="962"/>
        <pc:sldMkLst>
          <pc:docMk/>
          <pc:sldMk cId="3587305303" sldId="5026"/>
        </pc:sldMkLst>
        <pc:graphicFrameChg chg="mod">
          <ac:chgData name="Doyon, Alicia" userId="e695df87-7c68-4540-b746-2339b459ea6b" providerId="ADAL" clId="{C3030EDA-237F-4B37-A3E8-B39E080DF6D8}" dt="2025-03-10T17:44:18.345" v="41" actId="962"/>
          <ac:graphicFrameMkLst>
            <pc:docMk/>
            <pc:sldMk cId="3587305303" sldId="5026"/>
            <ac:graphicFrameMk id="7" creationId="{2711373D-1330-2050-E081-F83B85700CFB}"/>
          </ac:graphicFrameMkLst>
        </pc:graphicFrameChg>
      </pc:sldChg>
      <pc:sldChg chg="modSp mod">
        <pc:chgData name="Doyon, Alicia" userId="e695df87-7c68-4540-b746-2339b459ea6b" providerId="ADAL" clId="{C3030EDA-237F-4B37-A3E8-B39E080DF6D8}" dt="2025-03-10T17:50:46.396" v="75" actId="962"/>
        <pc:sldMkLst>
          <pc:docMk/>
          <pc:sldMk cId="1604154856" sldId="5027"/>
        </pc:sldMkLst>
        <pc:picChg chg="mod">
          <ac:chgData name="Doyon, Alicia" userId="e695df87-7c68-4540-b746-2339b459ea6b" providerId="ADAL" clId="{C3030EDA-237F-4B37-A3E8-B39E080DF6D8}" dt="2025-03-10T17:50:46.396" v="75" actId="962"/>
          <ac:picMkLst>
            <pc:docMk/>
            <pc:sldMk cId="1604154856" sldId="5027"/>
            <ac:picMk id="4" creationId="{1BB0A139-D454-086D-C6C0-B9167B545EFE}"/>
          </ac:picMkLst>
        </pc:picChg>
      </pc:sldChg>
      <pc:sldChg chg="modSp mod">
        <pc:chgData name="Doyon, Alicia" userId="e695df87-7c68-4540-b746-2339b459ea6b" providerId="ADAL" clId="{C3030EDA-237F-4B37-A3E8-B39E080DF6D8}" dt="2025-03-10T17:43:29.981" v="29" actId="962"/>
        <pc:sldMkLst>
          <pc:docMk/>
          <pc:sldMk cId="397700071" sldId="5028"/>
        </pc:sldMkLst>
        <pc:picChg chg="mod">
          <ac:chgData name="Doyon, Alicia" userId="e695df87-7c68-4540-b746-2339b459ea6b" providerId="ADAL" clId="{C3030EDA-237F-4B37-A3E8-B39E080DF6D8}" dt="2025-03-10T17:43:29.981" v="29" actId="962"/>
          <ac:picMkLst>
            <pc:docMk/>
            <pc:sldMk cId="397700071" sldId="5028"/>
            <ac:picMk id="12" creationId="{CF1B95B6-6FEB-4FB0-02AF-20CB58B677FD}"/>
          </ac:picMkLst>
        </pc:picChg>
      </pc:sldChg>
      <pc:sldChg chg="modSp">
        <pc:chgData name="Doyon, Alicia" userId="e695df87-7c68-4540-b746-2339b459ea6b" providerId="ADAL" clId="{C3030EDA-237F-4B37-A3E8-B39E080DF6D8}" dt="2025-03-10T17:42:20.014" v="21" actId="962"/>
        <pc:sldMkLst>
          <pc:docMk/>
          <pc:sldMk cId="333315248" sldId="5029"/>
        </pc:sldMkLst>
        <pc:graphicFrameChg chg="mod">
          <ac:chgData name="Doyon, Alicia" userId="e695df87-7c68-4540-b746-2339b459ea6b" providerId="ADAL" clId="{C3030EDA-237F-4B37-A3E8-B39E080DF6D8}" dt="2025-03-10T17:42:20.014" v="21" actId="962"/>
          <ac:graphicFrameMkLst>
            <pc:docMk/>
            <pc:sldMk cId="333315248" sldId="5029"/>
            <ac:graphicFrameMk id="8" creationId="{23D11BFB-E9E2-FE5A-A9DF-D40BFA458DAB}"/>
          </ac:graphicFrameMkLst>
        </pc:graphicFrameChg>
      </pc:sldChg>
      <pc:sldChg chg="modSp">
        <pc:chgData name="Doyon, Alicia" userId="e695df87-7c68-4540-b746-2339b459ea6b" providerId="ADAL" clId="{C3030EDA-237F-4B37-A3E8-B39E080DF6D8}" dt="2025-03-10T17:52:33.005" v="89" actId="962"/>
        <pc:sldMkLst>
          <pc:docMk/>
          <pc:sldMk cId="3439909693" sldId="5030"/>
        </pc:sldMkLst>
        <pc:graphicFrameChg chg="mod">
          <ac:chgData name="Doyon, Alicia" userId="e695df87-7c68-4540-b746-2339b459ea6b" providerId="ADAL" clId="{C3030EDA-237F-4B37-A3E8-B39E080DF6D8}" dt="2025-03-10T17:52:33.005" v="89" actId="962"/>
          <ac:graphicFrameMkLst>
            <pc:docMk/>
            <pc:sldMk cId="3439909693" sldId="5030"/>
            <ac:graphicFrameMk id="7" creationId="{CF320F86-C4A1-3752-2853-730FA1BF4FC1}"/>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5.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6.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7.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3.xml"/><Relationship Id="rId1" Type="http://schemas.microsoft.com/office/2011/relationships/chartStyle" Target="style13.xml"/><Relationship Id="rId5" Type="http://schemas.openxmlformats.org/officeDocument/2006/relationships/chartUserShapes" Target="../drawings/drawing8.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19.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22.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19.xml"/><Relationship Id="rId1" Type="http://schemas.microsoft.com/office/2011/relationships/chartStyle" Target="style19.xml"/><Relationship Id="rId5" Type="http://schemas.openxmlformats.org/officeDocument/2006/relationships/chartUserShapes" Target="../drawings/drawing12.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0.xml"/><Relationship Id="rId1" Type="http://schemas.microsoft.com/office/2011/relationships/chartStyle" Target="style20.xml"/><Relationship Id="rId5" Type="http://schemas.openxmlformats.org/officeDocument/2006/relationships/chartUserShapes" Target="../drawings/drawing13.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24.xml"/><Relationship Id="rId1" Type="http://schemas.microsoft.com/office/2011/relationships/chartStyle" Target="style24.xml"/><Relationship Id="rId5" Type="http://schemas.openxmlformats.org/officeDocument/2006/relationships/chartUserShapes" Target="../drawings/drawing14.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3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2.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4.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r>
              <a:rPr lang="en-US" sz="1600" b="1" i="0" baseline="0" dirty="0">
                <a:effectLst/>
              </a:rPr>
              <a:t>Market Spending (Billions of Dollars)</a:t>
            </a:r>
          </a:p>
        </c:rich>
      </c:tx>
      <c:layout>
        <c:manualLayout>
          <c:xMode val="edge"/>
          <c:yMode val="edge"/>
          <c:x val="6.0170189404337082E-3"/>
          <c:y val="1.8126916795776243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80234340043E-2"/>
          <c:y val="0.13673896676929359"/>
          <c:w val="0.93342058798637895"/>
          <c:h val="0.64475635679092491"/>
        </c:manualLayout>
      </c:layout>
      <c:barChart>
        <c:barDir val="col"/>
        <c:grouping val="stacked"/>
        <c:varyColors val="0"/>
        <c:ser>
          <c:idx val="0"/>
          <c:order val="0"/>
          <c:tx>
            <c:strRef>
              <c:f>Sheet1!$B$1</c:f>
              <c:strCache>
                <c:ptCount val="1"/>
                <c:pt idx="0">
                  <c:v>Homeowner Improvements</c:v>
                </c:pt>
              </c:strCache>
            </c:strRef>
          </c:tx>
          <c:spPr>
            <a:solidFill>
              <a:srgbClr val="508DA6">
                <a:lumMod val="75000"/>
              </a:srgbClr>
            </a:solidFill>
            <a:ln>
              <a:noFill/>
            </a:ln>
            <a:effectLst/>
          </c:spPr>
          <c:invertIfNegative val="0"/>
          <c:dLbls>
            <c:delete val="1"/>
          </c:dLbls>
          <c:cat>
            <c:strRef>
              <c:f>Sheet1!$A$2:$A$22</c:f>
              <c:strCach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 (e)</c:v>
                </c:pt>
                <c:pt idx="20">
                  <c:v>2025 (f)</c:v>
                </c:pt>
              </c:strCache>
            </c:strRef>
          </c:cat>
          <c:val>
            <c:numRef>
              <c:f>Sheet1!$B$2:$B$22</c:f>
              <c:numCache>
                <c:formatCode>0</c:formatCode>
                <c:ptCount val="21"/>
                <c:pt idx="0">
                  <c:v>197.17068431260449</c:v>
                </c:pt>
                <c:pt idx="1">
                  <c:v>232.51149051076618</c:v>
                </c:pt>
                <c:pt idx="2">
                  <c:v>220.44641644123379</c:v>
                </c:pt>
                <c:pt idx="3">
                  <c:v>202.46354963632908</c:v>
                </c:pt>
                <c:pt idx="4">
                  <c:v>175.06022263010894</c:v>
                </c:pt>
                <c:pt idx="5">
                  <c:v>177.05370046742584</c:v>
                </c:pt>
                <c:pt idx="6">
                  <c:v>182.49524331912417</c:v>
                </c:pt>
                <c:pt idx="7">
                  <c:v>185.03470217626221</c:v>
                </c:pt>
                <c:pt idx="8">
                  <c:v>196.9783401272538</c:v>
                </c:pt>
                <c:pt idx="9">
                  <c:v>211.1600152046141</c:v>
                </c:pt>
                <c:pt idx="10">
                  <c:v>219.93598937968292</c:v>
                </c:pt>
                <c:pt idx="11">
                  <c:v>221.22865100244906</c:v>
                </c:pt>
                <c:pt idx="12">
                  <c:v>228.93989894495297</c:v>
                </c:pt>
                <c:pt idx="13">
                  <c:v>259.13004531953248</c:v>
                </c:pt>
                <c:pt idx="14">
                  <c:v>262.56743626538349</c:v>
                </c:pt>
                <c:pt idx="15">
                  <c:v>291.7606579450208</c:v>
                </c:pt>
                <c:pt idx="16">
                  <c:v>331.61665694057916</c:v>
                </c:pt>
                <c:pt idx="17">
                  <c:v>421.54817677907511</c:v>
                </c:pt>
                <c:pt idx="18">
                  <c:v>404.968780121799</c:v>
                </c:pt>
                <c:pt idx="19">
                  <c:v>399.44510351943677</c:v>
                </c:pt>
                <c:pt idx="20">
                  <c:v>406.12925014812373</c:v>
                </c:pt>
              </c:numCache>
            </c:numRef>
          </c:val>
          <c:extLst>
            <c:ext xmlns:c16="http://schemas.microsoft.com/office/drawing/2014/chart" uri="{C3380CC4-5D6E-409C-BE32-E72D297353CC}">
              <c16:uniqueId val="{00000000-C347-44D6-B583-CDDE753BDE27}"/>
            </c:ext>
          </c:extLst>
        </c:ser>
        <c:ser>
          <c:idx val="1"/>
          <c:order val="1"/>
          <c:tx>
            <c:strRef>
              <c:f>Sheet1!$C$1</c:f>
              <c:strCache>
                <c:ptCount val="1"/>
                <c:pt idx="0">
                  <c:v>Homeowner Maintenance</c:v>
                </c:pt>
              </c:strCache>
            </c:strRef>
          </c:tx>
          <c:spPr>
            <a:solidFill>
              <a:srgbClr val="508DA6">
                <a:lumMod val="60000"/>
                <a:lumOff val="40000"/>
              </a:srgbClr>
            </a:solidFill>
            <a:ln>
              <a:noFill/>
            </a:ln>
            <a:effectLst/>
          </c:spPr>
          <c:invertIfNegative val="0"/>
          <c:dLbls>
            <c:delete val="1"/>
          </c:dLbls>
          <c:cat>
            <c:strRef>
              <c:f>Sheet1!$A$2:$A$22</c:f>
              <c:strCach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 (e)</c:v>
                </c:pt>
                <c:pt idx="20">
                  <c:v>2025 (f)</c:v>
                </c:pt>
              </c:strCache>
            </c:strRef>
          </c:cat>
          <c:val>
            <c:numRef>
              <c:f>Sheet1!$C$2:$C$22</c:f>
              <c:numCache>
                <c:formatCode>0</c:formatCode>
                <c:ptCount val="21"/>
                <c:pt idx="0">
                  <c:v>42.847815860980347</c:v>
                </c:pt>
                <c:pt idx="1">
                  <c:v>44.189668557216045</c:v>
                </c:pt>
                <c:pt idx="2">
                  <c:v>45.821041357029912</c:v>
                </c:pt>
                <c:pt idx="3">
                  <c:v>46.383082467739349</c:v>
                </c:pt>
                <c:pt idx="4">
                  <c:v>47.346875382265793</c:v>
                </c:pt>
                <c:pt idx="5">
                  <c:v>47.788995491835244</c:v>
                </c:pt>
                <c:pt idx="6">
                  <c:v>49.529623868727015</c:v>
                </c:pt>
                <c:pt idx="7">
                  <c:v>50.489528069949628</c:v>
                </c:pt>
                <c:pt idx="8">
                  <c:v>52.064548797724576</c:v>
                </c:pt>
                <c:pt idx="9">
                  <c:v>54.594441780023665</c:v>
                </c:pt>
                <c:pt idx="10">
                  <c:v>56.864858559010031</c:v>
                </c:pt>
                <c:pt idx="11">
                  <c:v>58.535350147785714</c:v>
                </c:pt>
                <c:pt idx="12">
                  <c:v>59.79729493170003</c:v>
                </c:pt>
                <c:pt idx="13">
                  <c:v>64.174795608277762</c:v>
                </c:pt>
                <c:pt idx="14">
                  <c:v>65.29808772880483</c:v>
                </c:pt>
                <c:pt idx="15">
                  <c:v>69.871514188467842</c:v>
                </c:pt>
                <c:pt idx="16">
                  <c:v>75.488727683434533</c:v>
                </c:pt>
                <c:pt idx="17">
                  <c:v>93.681481802366449</c:v>
                </c:pt>
                <c:pt idx="18">
                  <c:v>105.110196304298</c:v>
                </c:pt>
                <c:pt idx="19">
                  <c:v>104.61117931654599</c:v>
                </c:pt>
                <c:pt idx="20">
                  <c:v>103.24277866155975</c:v>
                </c:pt>
              </c:numCache>
            </c:numRef>
          </c:val>
          <c:extLst>
            <c:ext xmlns:c16="http://schemas.microsoft.com/office/drawing/2014/chart" uri="{C3380CC4-5D6E-409C-BE32-E72D297353CC}">
              <c16:uniqueId val="{00000001-C347-44D6-B583-CDDE753BDE27}"/>
            </c:ext>
          </c:extLst>
        </c:ser>
        <c:ser>
          <c:idx val="2"/>
          <c:order val="2"/>
          <c:tx>
            <c:strRef>
              <c:f>Sheet1!$D$1</c:f>
              <c:strCache>
                <c:ptCount val="1"/>
                <c:pt idx="0">
                  <c:v>Rental Improvements</c:v>
                </c:pt>
              </c:strCache>
            </c:strRef>
          </c:tx>
          <c:spPr>
            <a:solidFill>
              <a:srgbClr val="E9C002"/>
            </a:solidFill>
            <a:ln>
              <a:noFill/>
            </a:ln>
            <a:effectLst/>
          </c:spPr>
          <c:invertIfNegative val="0"/>
          <c:dLbls>
            <c:delete val="1"/>
          </c:dLbls>
          <c:cat>
            <c:strRef>
              <c:f>Sheet1!$A$2:$A$22</c:f>
              <c:strCach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 (e)</c:v>
                </c:pt>
                <c:pt idx="20">
                  <c:v>2025 (f)</c:v>
                </c:pt>
              </c:strCache>
            </c:strRef>
          </c:cat>
          <c:val>
            <c:numRef>
              <c:f>Sheet1!$D$2:$D$22</c:f>
              <c:numCache>
                <c:formatCode>0</c:formatCode>
                <c:ptCount val="21"/>
                <c:pt idx="0">
                  <c:v>30.645</c:v>
                </c:pt>
                <c:pt idx="1">
                  <c:v>29.887</c:v>
                </c:pt>
                <c:pt idx="2">
                  <c:v>32.515999999999998</c:v>
                </c:pt>
                <c:pt idx="3">
                  <c:v>29.790882511435552</c:v>
                </c:pt>
                <c:pt idx="4">
                  <c:v>27.546608183470141</c:v>
                </c:pt>
                <c:pt idx="5">
                  <c:v>26.937404348643398</c:v>
                </c:pt>
                <c:pt idx="6">
                  <c:v>27.554758067548089</c:v>
                </c:pt>
                <c:pt idx="7">
                  <c:v>28.367709004323576</c:v>
                </c:pt>
                <c:pt idx="8">
                  <c:v>29.546385989097061</c:v>
                </c:pt>
                <c:pt idx="9">
                  <c:v>32.34994611191177</c:v>
                </c:pt>
                <c:pt idx="10">
                  <c:v>35.730110533241422</c:v>
                </c:pt>
                <c:pt idx="11">
                  <c:v>39.459701234413174</c:v>
                </c:pt>
                <c:pt idx="12">
                  <c:v>43.072137351964393</c:v>
                </c:pt>
                <c:pt idx="13">
                  <c:v>45.845135409486787</c:v>
                </c:pt>
                <c:pt idx="14">
                  <c:v>48.261576038598889</c:v>
                </c:pt>
                <c:pt idx="15">
                  <c:v>53.334878877122605</c:v>
                </c:pt>
                <c:pt idx="16">
                  <c:v>59.86395475907009</c:v>
                </c:pt>
                <c:pt idx="17">
                  <c:v>64.676461307099416</c:v>
                </c:pt>
                <c:pt idx="18">
                  <c:v>65.828651168619572</c:v>
                </c:pt>
                <c:pt idx="19">
                  <c:v>65.463242159685819</c:v>
                </c:pt>
                <c:pt idx="20">
                  <c:v>65.909046170115971</c:v>
                </c:pt>
              </c:numCache>
            </c:numRef>
          </c:val>
          <c:extLst>
            <c:ext xmlns:c16="http://schemas.microsoft.com/office/drawing/2014/chart" uri="{C3380CC4-5D6E-409C-BE32-E72D297353CC}">
              <c16:uniqueId val="{00000002-C347-44D6-B583-CDDE753BDE27}"/>
            </c:ext>
          </c:extLst>
        </c:ser>
        <c:ser>
          <c:idx val="3"/>
          <c:order val="3"/>
          <c:tx>
            <c:strRef>
              <c:f>Sheet1!$E$1</c:f>
              <c:strCache>
                <c:ptCount val="1"/>
                <c:pt idx="0">
                  <c:v>Rental Maintenance</c:v>
                </c:pt>
              </c:strCache>
            </c:strRef>
          </c:tx>
          <c:spPr>
            <a:solidFill>
              <a:srgbClr val="C14D00">
                <a:lumMod val="60000"/>
                <a:lumOff val="40000"/>
              </a:srgbClr>
            </a:solidFill>
            <a:ln>
              <a:noFill/>
            </a:ln>
            <a:effectLst/>
          </c:spPr>
          <c:invertIfNegative val="0"/>
          <c:dLbls>
            <c:delete val="1"/>
          </c:dLbls>
          <c:cat>
            <c:strRef>
              <c:f>Sheet1!$A$2:$A$22</c:f>
              <c:strCach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 (e)</c:v>
                </c:pt>
                <c:pt idx="20">
                  <c:v>2025 (f)</c:v>
                </c:pt>
              </c:strCache>
            </c:strRef>
          </c:cat>
          <c:val>
            <c:numRef>
              <c:f>Sheet1!$E$2:$E$22</c:f>
              <c:numCache>
                <c:formatCode>0</c:formatCode>
                <c:ptCount val="21"/>
                <c:pt idx="0">
                  <c:v>18.09</c:v>
                </c:pt>
                <c:pt idx="1">
                  <c:v>20.643999999999998</c:v>
                </c:pt>
                <c:pt idx="2">
                  <c:v>19.608000000000001</c:v>
                </c:pt>
                <c:pt idx="3">
                  <c:v>20.325903595231356</c:v>
                </c:pt>
                <c:pt idx="4">
                  <c:v>20.788819018325338</c:v>
                </c:pt>
                <c:pt idx="5">
                  <c:v>20.836764203005028</c:v>
                </c:pt>
                <c:pt idx="6">
                  <c:v>21.192091912815631</c:v>
                </c:pt>
                <c:pt idx="7">
                  <c:v>21.754288542465943</c:v>
                </c:pt>
                <c:pt idx="8">
                  <c:v>22.369046630023163</c:v>
                </c:pt>
                <c:pt idx="9">
                  <c:v>23.074006557186113</c:v>
                </c:pt>
                <c:pt idx="10">
                  <c:v>23.898669303839604</c:v>
                </c:pt>
                <c:pt idx="11">
                  <c:v>24.80007498188127</c:v>
                </c:pt>
                <c:pt idx="12">
                  <c:v>25.746069820929034</c:v>
                </c:pt>
                <c:pt idx="13">
                  <c:v>26.677359427615073</c:v>
                </c:pt>
                <c:pt idx="14">
                  <c:v>27.666202751489855</c:v>
                </c:pt>
                <c:pt idx="15">
                  <c:v>28.530469362572305</c:v>
                </c:pt>
                <c:pt idx="16">
                  <c:v>29.171059084628741</c:v>
                </c:pt>
                <c:pt idx="17">
                  <c:v>30.931035881294513</c:v>
                </c:pt>
                <c:pt idx="18">
                  <c:v>33.391119599935593</c:v>
                </c:pt>
                <c:pt idx="19">
                  <c:v>33.332915381789498</c:v>
                </c:pt>
                <c:pt idx="20">
                  <c:v>33.17282638959356</c:v>
                </c:pt>
              </c:numCache>
            </c:numRef>
          </c:val>
          <c:extLst>
            <c:ext xmlns:c16="http://schemas.microsoft.com/office/drawing/2014/chart" uri="{C3380CC4-5D6E-409C-BE32-E72D297353CC}">
              <c16:uniqueId val="{0000000D-4E1F-43D5-AE5A-3C42C4BAD783}"/>
            </c:ext>
          </c:extLst>
        </c:ser>
        <c:dLbls>
          <c:dLblPos val="ctr"/>
          <c:showLegendKey val="0"/>
          <c:showVal val="1"/>
          <c:showCatName val="0"/>
          <c:showSerName val="0"/>
          <c:showPercent val="0"/>
          <c:showBubbleSize val="0"/>
        </c:dLbls>
        <c:gapWidth val="100"/>
        <c:overlap val="100"/>
        <c:axId val="2723360"/>
        <c:axId val="2725552"/>
      </c:barChart>
      <c:barChart>
        <c:barDir val="col"/>
        <c:grouping val="clustered"/>
        <c:varyColors val="0"/>
        <c:ser>
          <c:idx val="4"/>
          <c:order val="4"/>
          <c:tx>
            <c:strRef>
              <c:f>Sheet1!$F$1</c:f>
              <c:strCache>
                <c:ptCount val="1"/>
                <c:pt idx="0">
                  <c:v>Total</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 (e)</c:v>
                </c:pt>
                <c:pt idx="20">
                  <c:v>2025 (f)</c:v>
                </c:pt>
              </c:strCache>
            </c:strRef>
          </c:cat>
          <c:val>
            <c:numRef>
              <c:f>Sheet1!$F$2:$F$22</c:f>
              <c:numCache>
                <c:formatCode>0</c:formatCode>
                <c:ptCount val="21"/>
                <c:pt idx="0">
                  <c:v>288.75350017358483</c:v>
                </c:pt>
                <c:pt idx="1">
                  <c:v>327.23215906798225</c:v>
                </c:pt>
                <c:pt idx="2">
                  <c:v>318.39145779826373</c:v>
                </c:pt>
                <c:pt idx="3">
                  <c:v>298.96341821073531</c:v>
                </c:pt>
                <c:pt idx="4">
                  <c:v>270.7425252141702</c:v>
                </c:pt>
                <c:pt idx="5">
                  <c:v>272.61686451090952</c:v>
                </c:pt>
                <c:pt idx="6">
                  <c:v>280.77171716821488</c:v>
                </c:pt>
                <c:pt idx="7">
                  <c:v>285.64622779300134</c:v>
                </c:pt>
                <c:pt idx="8">
                  <c:v>300.95832154409857</c:v>
                </c:pt>
                <c:pt idx="9">
                  <c:v>321.17840965373568</c:v>
                </c:pt>
                <c:pt idx="10">
                  <c:v>336.42962777577401</c:v>
                </c:pt>
                <c:pt idx="11">
                  <c:v>344.0237773665292</c:v>
                </c:pt>
                <c:pt idx="12">
                  <c:v>357.55540104954645</c:v>
                </c:pt>
                <c:pt idx="13">
                  <c:v>395.82733576491205</c:v>
                </c:pt>
                <c:pt idx="14">
                  <c:v>403.79330278427705</c:v>
                </c:pt>
                <c:pt idx="15">
                  <c:v>443.49752037318359</c:v>
                </c:pt>
                <c:pt idx="16">
                  <c:v>496.14039846771254</c:v>
                </c:pt>
                <c:pt idx="17">
                  <c:v>610.83715576983548</c:v>
                </c:pt>
                <c:pt idx="18">
                  <c:v>609.29874719465215</c:v>
                </c:pt>
                <c:pt idx="19">
                  <c:v>602.85244037745804</c:v>
                </c:pt>
                <c:pt idx="20">
                  <c:v>608.45390136939295</c:v>
                </c:pt>
              </c:numCache>
            </c:numRef>
          </c:val>
          <c:extLst>
            <c:ext xmlns:c16="http://schemas.microsoft.com/office/drawing/2014/chart" uri="{C3380CC4-5D6E-409C-BE32-E72D297353CC}">
              <c16:uniqueId val="{0000000E-4E1F-43D5-AE5A-3C42C4BAD783}"/>
            </c:ext>
          </c:extLst>
        </c:ser>
        <c:dLbls>
          <c:showLegendKey val="0"/>
          <c:showVal val="0"/>
          <c:showCatName val="0"/>
          <c:showSerName val="0"/>
          <c:showPercent val="0"/>
          <c:showBubbleSize val="0"/>
        </c:dLbls>
        <c:gapWidth val="100"/>
        <c:axId val="515257864"/>
        <c:axId val="515254912"/>
      </c:barChart>
      <c:catAx>
        <c:axId val="2723360"/>
        <c:scaling>
          <c:orientation val="minMax"/>
        </c:scaling>
        <c:delete val="0"/>
        <c:axPos val="b"/>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majorUnit val="100"/>
        <c:minorUnit val="50"/>
      </c:valAx>
      <c:valAx>
        <c:axId val="515254912"/>
        <c:scaling>
          <c:orientation val="minMax"/>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5257864"/>
        <c:crosses val="max"/>
        <c:crossBetween val="between"/>
        <c:majorUnit val="100"/>
        <c:minorUnit val="50"/>
      </c:valAx>
      <c:catAx>
        <c:axId val="515257864"/>
        <c:scaling>
          <c:orientation val="minMax"/>
        </c:scaling>
        <c:delete val="1"/>
        <c:axPos val="b"/>
        <c:numFmt formatCode="General" sourceLinked="1"/>
        <c:majorTickMark val="out"/>
        <c:minorTickMark val="none"/>
        <c:tickLblPos val="nextTo"/>
        <c:crossAx val="515254912"/>
        <c:crosses val="autoZero"/>
        <c:auto val="1"/>
        <c:lblAlgn val="ctr"/>
        <c:lblOffset val="100"/>
        <c:noMultiLvlLbl val="0"/>
      </c:catAx>
      <c:spPr>
        <a:noFill/>
        <a:ln>
          <a:noFill/>
        </a:ln>
        <a:effectLst/>
      </c:spPr>
    </c:plotArea>
    <c:legend>
      <c:legendPos val="b"/>
      <c:legendEntry>
        <c:idx val="4"/>
        <c:delete val="1"/>
      </c:legendEntry>
      <c:layout>
        <c:manualLayout>
          <c:xMode val="edge"/>
          <c:yMode val="edge"/>
          <c:x val="3.6708172938717545E-2"/>
          <c:y val="0.89871995319792486"/>
          <c:w val="0.78597089445620016"/>
          <c:h val="0.1012800468020751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a:t>Share of Home</a:t>
            </a:r>
            <a:r>
              <a:rPr lang="en-US" baseline="0"/>
              <a:t> Improvement Expenditures by Owners Spending at Least $50,000 (Percent)</a:t>
            </a:r>
            <a:endParaRPr lang="en-US"/>
          </a:p>
        </c:rich>
      </c:tx>
      <c:layout>
        <c:manualLayout>
          <c:xMode val="edge"/>
          <c:yMode val="edge"/>
          <c:x val="1.1506999725500981E-2"/>
          <c:y val="1.812688821752266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4.8958784077326609E-2"/>
          <c:y val="0.13673906320622309"/>
          <c:w val="0.93342058798637895"/>
          <c:h val="0.75215881247472471"/>
        </c:manualLayout>
      </c:layout>
      <c:barChart>
        <c:barDir val="col"/>
        <c:grouping val="clustered"/>
        <c:varyColors val="0"/>
        <c:ser>
          <c:idx val="0"/>
          <c:order val="0"/>
          <c:tx>
            <c:strRef>
              <c:f>Sheet1!$B$1</c:f>
              <c:strCache>
                <c:ptCount val="1"/>
                <c:pt idx="0">
                  <c:v>Share of Home Improvement Expenditures by Owners Spending at Least $50,000 (Percent)</c:v>
                </c:pt>
              </c:strCache>
            </c:strRef>
          </c:tx>
          <c:spPr>
            <a:solidFill>
              <a:srgbClr val="508DA6">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2003</c:v>
                </c:pt>
                <c:pt idx="1">
                  <c:v>2005</c:v>
                </c:pt>
                <c:pt idx="2">
                  <c:v>2007</c:v>
                </c:pt>
                <c:pt idx="3">
                  <c:v>2009</c:v>
                </c:pt>
                <c:pt idx="4">
                  <c:v>2011</c:v>
                </c:pt>
                <c:pt idx="5">
                  <c:v>2013</c:v>
                </c:pt>
                <c:pt idx="6">
                  <c:v>2015</c:v>
                </c:pt>
                <c:pt idx="7">
                  <c:v>2017</c:v>
                </c:pt>
                <c:pt idx="8">
                  <c:v>2019</c:v>
                </c:pt>
                <c:pt idx="9">
                  <c:v>2021</c:v>
                </c:pt>
                <c:pt idx="10">
                  <c:v>2023</c:v>
                </c:pt>
              </c:numCache>
            </c:numRef>
          </c:cat>
          <c:val>
            <c:numRef>
              <c:f>Sheet1!$B$2:$B$12</c:f>
              <c:numCache>
                <c:formatCode>0</c:formatCode>
                <c:ptCount val="11"/>
                <c:pt idx="0">
                  <c:v>41.752809715205267</c:v>
                </c:pt>
                <c:pt idx="1">
                  <c:v>49.290707158620322</c:v>
                </c:pt>
                <c:pt idx="2">
                  <c:v>50.395335906828798</c:v>
                </c:pt>
                <c:pt idx="3">
                  <c:v>41.060165709510073</c:v>
                </c:pt>
                <c:pt idx="4">
                  <c:v>33.979859957172778</c:v>
                </c:pt>
                <c:pt idx="5">
                  <c:v>35.875419480627272</c:v>
                </c:pt>
                <c:pt idx="6">
                  <c:v>37.124436718834488</c:v>
                </c:pt>
                <c:pt idx="7">
                  <c:v>39.013206625195018</c:v>
                </c:pt>
                <c:pt idx="8">
                  <c:v>43.007632628494633</c:v>
                </c:pt>
                <c:pt idx="9">
                  <c:v>40.84148617541851</c:v>
                </c:pt>
                <c:pt idx="10">
                  <c:v>44.128400155153521</c:v>
                </c:pt>
              </c:numCache>
            </c:numRef>
          </c:val>
          <c:extLst>
            <c:ext xmlns:c16="http://schemas.microsoft.com/office/drawing/2014/chart" uri="{C3380CC4-5D6E-409C-BE32-E72D297353CC}">
              <c16:uniqueId val="{00000000-C347-44D6-B583-CDDE753BDE27}"/>
            </c:ext>
          </c:extLst>
        </c:ser>
        <c:dLbls>
          <c:dLblPos val="inEnd"/>
          <c:showLegendKey val="0"/>
          <c:showVal val="1"/>
          <c:showCatName val="0"/>
          <c:showSerName val="0"/>
          <c:showPercent val="0"/>
          <c:showBubbleSize val="0"/>
        </c:dLbls>
        <c:gapWidth val="100"/>
        <c:axId val="2723360"/>
        <c:axId val="2725552"/>
      </c:barChart>
      <c:catAx>
        <c:axId val="2723360"/>
        <c:scaling>
          <c:orientation val="minMax"/>
        </c:scaling>
        <c:delete val="0"/>
        <c:axPos val="b"/>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max val="55"/>
          <c:min val="25"/>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r>
              <a:rPr lang="en-US" dirty="0"/>
              <a:t>Share of Home Improvement Spending (Percent)</a:t>
            </a:r>
          </a:p>
        </c:rich>
      </c:tx>
      <c:layout>
        <c:manualLayout>
          <c:xMode val="edge"/>
          <c:yMode val="edge"/>
          <c:x val="6.0170189404337082E-3"/>
          <c:y val="1.8126916795776243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93342058798637895"/>
          <c:h val="0.55980186890716888"/>
        </c:manualLayout>
      </c:layout>
      <c:barChart>
        <c:barDir val="col"/>
        <c:grouping val="stacked"/>
        <c:varyColors val="0"/>
        <c:ser>
          <c:idx val="0"/>
          <c:order val="0"/>
          <c:tx>
            <c:strRef>
              <c:f>Sheet1!$B$1</c:f>
              <c:strCache>
                <c:ptCount val="1"/>
                <c:pt idx="0">
                  <c:v>Cash from Savings</c:v>
                </c:pt>
              </c:strCache>
            </c:strRef>
          </c:tx>
          <c:spPr>
            <a:solidFill>
              <a:srgbClr val="508DA6">
                <a:lumMod val="75000"/>
              </a:srgbClr>
            </a:solidFill>
            <a:ln>
              <a:noFill/>
            </a:ln>
            <a:effectLst/>
          </c:spPr>
          <c:invertIfNegative val="0"/>
          <c:dLbls>
            <c:delete val="1"/>
          </c:dLbls>
          <c:cat>
            <c:strRef>
              <c:f>Sheet1!$A$2:$A$10</c:f>
              <c:strCache>
                <c:ptCount val="9"/>
                <c:pt idx="0">
                  <c:v>Outside Property</c:v>
                </c:pt>
                <c:pt idx="1">
                  <c:v>Outside Attachments</c:v>
                </c:pt>
                <c:pt idx="2">
                  <c:v>Kitchen &amp; Bath Remodels</c:v>
                </c:pt>
                <c:pt idx="3">
                  <c:v>Systems &amp; Equipment Replacements</c:v>
                </c:pt>
                <c:pt idx="4">
                  <c:v>Interior Replacements</c:v>
                </c:pt>
                <c:pt idx="5">
                  <c:v>Room Additions</c:v>
                </c:pt>
                <c:pt idx="6">
                  <c:v>Exterior Replacements</c:v>
                </c:pt>
                <c:pt idx="7">
                  <c:v>Disaster Repairs</c:v>
                </c:pt>
                <c:pt idx="8">
                  <c:v>All</c:v>
                </c:pt>
              </c:strCache>
            </c:strRef>
          </c:cat>
          <c:val>
            <c:numRef>
              <c:f>Sheet1!$B$2:$B$10</c:f>
              <c:numCache>
                <c:formatCode>0.0</c:formatCode>
                <c:ptCount val="9"/>
                <c:pt idx="0">
                  <c:v>73.866877269907178</c:v>
                </c:pt>
                <c:pt idx="1">
                  <c:v>70.180956278199275</c:v>
                </c:pt>
                <c:pt idx="2">
                  <c:v>69.282314638418043</c:v>
                </c:pt>
                <c:pt idx="3">
                  <c:v>68.883054166427499</c:v>
                </c:pt>
                <c:pt idx="4">
                  <c:v>68.117136192979515</c:v>
                </c:pt>
                <c:pt idx="5">
                  <c:v>65.05859521484355</c:v>
                </c:pt>
                <c:pt idx="6">
                  <c:v>54.775573613230812</c:v>
                </c:pt>
                <c:pt idx="7">
                  <c:v>20.604449927453661</c:v>
                </c:pt>
                <c:pt idx="8">
                  <c:v>63.804611497414719</c:v>
                </c:pt>
              </c:numCache>
            </c:numRef>
          </c:val>
          <c:extLst>
            <c:ext xmlns:c16="http://schemas.microsoft.com/office/drawing/2014/chart" uri="{C3380CC4-5D6E-409C-BE32-E72D297353CC}">
              <c16:uniqueId val="{00000000-C347-44D6-B583-CDDE753BDE27}"/>
            </c:ext>
          </c:extLst>
        </c:ser>
        <c:ser>
          <c:idx val="1"/>
          <c:order val="1"/>
          <c:tx>
            <c:strRef>
              <c:f>Sheet1!$C$1</c:f>
              <c:strCache>
                <c:ptCount val="1"/>
                <c:pt idx="0">
                  <c:v>Credit Card</c:v>
                </c:pt>
              </c:strCache>
            </c:strRef>
          </c:tx>
          <c:spPr>
            <a:solidFill>
              <a:srgbClr val="508DA6">
                <a:lumMod val="60000"/>
                <a:lumOff val="40000"/>
              </a:srgbClr>
            </a:solidFill>
            <a:ln>
              <a:noFill/>
            </a:ln>
            <a:effectLst/>
          </c:spPr>
          <c:invertIfNegative val="0"/>
          <c:dLbls>
            <c:delete val="1"/>
          </c:dLbls>
          <c:cat>
            <c:strRef>
              <c:f>Sheet1!$A$2:$A$10</c:f>
              <c:strCache>
                <c:ptCount val="9"/>
                <c:pt idx="0">
                  <c:v>Outside Property</c:v>
                </c:pt>
                <c:pt idx="1">
                  <c:v>Outside Attachments</c:v>
                </c:pt>
                <c:pt idx="2">
                  <c:v>Kitchen &amp; Bath Remodels</c:v>
                </c:pt>
                <c:pt idx="3">
                  <c:v>Systems &amp; Equipment Replacements</c:v>
                </c:pt>
                <c:pt idx="4">
                  <c:v>Interior Replacements</c:v>
                </c:pt>
                <c:pt idx="5">
                  <c:v>Room Additions</c:v>
                </c:pt>
                <c:pt idx="6">
                  <c:v>Exterior Replacements</c:v>
                </c:pt>
                <c:pt idx="7">
                  <c:v>Disaster Repairs</c:v>
                </c:pt>
                <c:pt idx="8">
                  <c:v>All</c:v>
                </c:pt>
              </c:strCache>
            </c:strRef>
          </c:cat>
          <c:val>
            <c:numRef>
              <c:f>Sheet1!$C$2:$C$10</c:f>
              <c:numCache>
                <c:formatCode>0.0</c:formatCode>
                <c:ptCount val="9"/>
                <c:pt idx="0">
                  <c:v>3.1677815208046112</c:v>
                </c:pt>
                <c:pt idx="1">
                  <c:v>2.2761404417057705</c:v>
                </c:pt>
                <c:pt idx="2">
                  <c:v>3.2071080386122461</c:v>
                </c:pt>
                <c:pt idx="3">
                  <c:v>7.7695559957021061</c:v>
                </c:pt>
                <c:pt idx="4">
                  <c:v>6.5103248432666465</c:v>
                </c:pt>
                <c:pt idx="5">
                  <c:v>1.1557317363440309</c:v>
                </c:pt>
                <c:pt idx="6">
                  <c:v>3.9411179688577782</c:v>
                </c:pt>
                <c:pt idx="7">
                  <c:v>1.2416697878043963</c:v>
                </c:pt>
                <c:pt idx="8">
                  <c:v>4.2358981605193229</c:v>
                </c:pt>
              </c:numCache>
            </c:numRef>
          </c:val>
          <c:extLst>
            <c:ext xmlns:c16="http://schemas.microsoft.com/office/drawing/2014/chart" uri="{C3380CC4-5D6E-409C-BE32-E72D297353CC}">
              <c16:uniqueId val="{00000001-C347-44D6-B583-CDDE753BDE27}"/>
            </c:ext>
          </c:extLst>
        </c:ser>
        <c:ser>
          <c:idx val="3"/>
          <c:order val="2"/>
          <c:tx>
            <c:strRef>
              <c:f>Sheet1!$E$1</c:f>
              <c:strCache>
                <c:ptCount val="1"/>
                <c:pt idx="0">
                  <c:v>Homeowners Insurance</c:v>
                </c:pt>
              </c:strCache>
            </c:strRef>
          </c:tx>
          <c:spPr>
            <a:solidFill>
              <a:srgbClr val="76AD99"/>
            </a:solidFill>
            <a:ln>
              <a:noFill/>
            </a:ln>
            <a:effectLst/>
          </c:spPr>
          <c:invertIfNegative val="0"/>
          <c:dLbls>
            <c:delete val="1"/>
          </c:dLbls>
          <c:cat>
            <c:strRef>
              <c:f>Sheet1!$A$2:$A$10</c:f>
              <c:strCache>
                <c:ptCount val="9"/>
                <c:pt idx="0">
                  <c:v>Outside Property</c:v>
                </c:pt>
                <c:pt idx="1">
                  <c:v>Outside Attachments</c:v>
                </c:pt>
                <c:pt idx="2">
                  <c:v>Kitchen &amp; Bath Remodels</c:v>
                </c:pt>
                <c:pt idx="3">
                  <c:v>Systems &amp; Equipment Replacements</c:v>
                </c:pt>
                <c:pt idx="4">
                  <c:v>Interior Replacements</c:v>
                </c:pt>
                <c:pt idx="5">
                  <c:v>Room Additions</c:v>
                </c:pt>
                <c:pt idx="6">
                  <c:v>Exterior Replacements</c:v>
                </c:pt>
                <c:pt idx="7">
                  <c:v>Disaster Repairs</c:v>
                </c:pt>
                <c:pt idx="8">
                  <c:v>All</c:v>
                </c:pt>
              </c:strCache>
            </c:strRef>
          </c:cat>
          <c:val>
            <c:numRef>
              <c:f>Sheet1!$E$2:$E$10</c:f>
              <c:numCache>
                <c:formatCode>0.0</c:formatCode>
                <c:ptCount val="9"/>
                <c:pt idx="0">
                  <c:v>0.49442679153089886</c:v>
                </c:pt>
                <c:pt idx="1">
                  <c:v>1.0214525819305276</c:v>
                </c:pt>
                <c:pt idx="2">
                  <c:v>3.7320815439059691</c:v>
                </c:pt>
                <c:pt idx="3">
                  <c:v>2.962947157100813</c:v>
                </c:pt>
                <c:pt idx="4">
                  <c:v>6.2365693636611557</c:v>
                </c:pt>
                <c:pt idx="5">
                  <c:v>0.62202103418189847</c:v>
                </c:pt>
                <c:pt idx="6">
                  <c:v>18.268025091416852</c:v>
                </c:pt>
                <c:pt idx="7">
                  <c:v>68.131250915064783</c:v>
                </c:pt>
                <c:pt idx="8">
                  <c:v>9.737188215289013</c:v>
                </c:pt>
              </c:numCache>
            </c:numRef>
          </c:val>
          <c:extLst>
            <c:ext xmlns:c16="http://schemas.microsoft.com/office/drawing/2014/chart" uri="{C3380CC4-5D6E-409C-BE32-E72D297353CC}">
              <c16:uniqueId val="{00000003-C347-44D6-B583-CDDE753BDE27}"/>
            </c:ext>
          </c:extLst>
        </c:ser>
        <c:ser>
          <c:idx val="4"/>
          <c:order val="3"/>
          <c:tx>
            <c:strRef>
              <c:f>Sheet1!$F$1</c:f>
              <c:strCache>
                <c:ptCount val="1"/>
                <c:pt idx="0">
                  <c:v>Contractor Arranged</c:v>
                </c:pt>
              </c:strCache>
            </c:strRef>
          </c:tx>
          <c:spPr>
            <a:solidFill>
              <a:srgbClr val="76AD99">
                <a:lumMod val="50000"/>
              </a:srgbClr>
            </a:solidFill>
            <a:ln>
              <a:noFill/>
            </a:ln>
            <a:effectLst/>
          </c:spPr>
          <c:invertIfNegative val="0"/>
          <c:dLbls>
            <c:delete val="1"/>
          </c:dLbls>
          <c:cat>
            <c:strRef>
              <c:f>Sheet1!$A$2:$A$10</c:f>
              <c:strCache>
                <c:ptCount val="9"/>
                <c:pt idx="0">
                  <c:v>Outside Property</c:v>
                </c:pt>
                <c:pt idx="1">
                  <c:v>Outside Attachments</c:v>
                </c:pt>
                <c:pt idx="2">
                  <c:v>Kitchen &amp; Bath Remodels</c:v>
                </c:pt>
                <c:pt idx="3">
                  <c:v>Systems &amp; Equipment Replacements</c:v>
                </c:pt>
                <c:pt idx="4">
                  <c:v>Interior Replacements</c:v>
                </c:pt>
                <c:pt idx="5">
                  <c:v>Room Additions</c:v>
                </c:pt>
                <c:pt idx="6">
                  <c:v>Exterior Replacements</c:v>
                </c:pt>
                <c:pt idx="7">
                  <c:v>Disaster Repairs</c:v>
                </c:pt>
                <c:pt idx="8">
                  <c:v>All</c:v>
                </c:pt>
              </c:strCache>
            </c:strRef>
          </c:cat>
          <c:val>
            <c:numRef>
              <c:f>Sheet1!$F$2:$F$10</c:f>
              <c:numCache>
                <c:formatCode>0.0</c:formatCode>
                <c:ptCount val="9"/>
                <c:pt idx="0">
                  <c:v>2.3227298319046432</c:v>
                </c:pt>
                <c:pt idx="1">
                  <c:v>2.149616619444203</c:v>
                </c:pt>
                <c:pt idx="2">
                  <c:v>1.2049353565479428</c:v>
                </c:pt>
                <c:pt idx="3">
                  <c:v>5.9971927105092675</c:v>
                </c:pt>
                <c:pt idx="4">
                  <c:v>3.6488558489922016</c:v>
                </c:pt>
                <c:pt idx="5">
                  <c:v>0.37960630779814675</c:v>
                </c:pt>
                <c:pt idx="6">
                  <c:v>5.2392161179653307</c:v>
                </c:pt>
                <c:pt idx="7">
                  <c:v>1.0459465168305619</c:v>
                </c:pt>
                <c:pt idx="8">
                  <c:v>3.3168055554664004</c:v>
                </c:pt>
              </c:numCache>
            </c:numRef>
          </c:val>
          <c:extLst>
            <c:ext xmlns:c16="http://schemas.microsoft.com/office/drawing/2014/chart" uri="{C3380CC4-5D6E-409C-BE32-E72D297353CC}">
              <c16:uniqueId val="{00000000-E4DE-49CF-AAC6-BC9F495869CC}"/>
            </c:ext>
          </c:extLst>
        </c:ser>
        <c:ser>
          <c:idx val="2"/>
          <c:order val="4"/>
          <c:tx>
            <c:strRef>
              <c:f>Sheet1!$D$1</c:f>
              <c:strCache>
                <c:ptCount val="1"/>
                <c:pt idx="0">
                  <c:v>Home Equity</c:v>
                </c:pt>
              </c:strCache>
            </c:strRef>
          </c:tx>
          <c:spPr>
            <a:solidFill>
              <a:srgbClr val="E9C002"/>
            </a:solidFill>
            <a:ln>
              <a:noFill/>
            </a:ln>
            <a:effectLst/>
          </c:spPr>
          <c:invertIfNegative val="0"/>
          <c:dLbls>
            <c:delete val="1"/>
          </c:dLbls>
          <c:cat>
            <c:strRef>
              <c:f>Sheet1!$A$2:$A$10</c:f>
              <c:strCache>
                <c:ptCount val="9"/>
                <c:pt idx="0">
                  <c:v>Outside Property</c:v>
                </c:pt>
                <c:pt idx="1">
                  <c:v>Outside Attachments</c:v>
                </c:pt>
                <c:pt idx="2">
                  <c:v>Kitchen &amp; Bath Remodels</c:v>
                </c:pt>
                <c:pt idx="3">
                  <c:v>Systems &amp; Equipment Replacements</c:v>
                </c:pt>
                <c:pt idx="4">
                  <c:v>Interior Replacements</c:v>
                </c:pt>
                <c:pt idx="5">
                  <c:v>Room Additions</c:v>
                </c:pt>
                <c:pt idx="6">
                  <c:v>Exterior Replacements</c:v>
                </c:pt>
                <c:pt idx="7">
                  <c:v>Disaster Repairs</c:v>
                </c:pt>
                <c:pt idx="8">
                  <c:v>All</c:v>
                </c:pt>
              </c:strCache>
            </c:strRef>
          </c:cat>
          <c:val>
            <c:numRef>
              <c:f>Sheet1!$D$2:$D$10</c:f>
              <c:numCache>
                <c:formatCode>0.0</c:formatCode>
                <c:ptCount val="9"/>
                <c:pt idx="0">
                  <c:v>13.239875804036281</c:v>
                </c:pt>
                <c:pt idx="1">
                  <c:v>14.94515318718733</c:v>
                </c:pt>
                <c:pt idx="2">
                  <c:v>15.04942881455586</c:v>
                </c:pt>
                <c:pt idx="3">
                  <c:v>7.5232922878011337</c:v>
                </c:pt>
                <c:pt idx="4">
                  <c:v>10.990952447859998</c:v>
                </c:pt>
                <c:pt idx="5">
                  <c:v>24.347095950206306</c:v>
                </c:pt>
                <c:pt idx="6">
                  <c:v>10.20615126311583</c:v>
                </c:pt>
                <c:pt idx="7">
                  <c:v>1.6768266177013853</c:v>
                </c:pt>
                <c:pt idx="8">
                  <c:v>11.746241738683455</c:v>
                </c:pt>
              </c:numCache>
            </c:numRef>
          </c:val>
          <c:extLst>
            <c:ext xmlns:c16="http://schemas.microsoft.com/office/drawing/2014/chart" uri="{C3380CC4-5D6E-409C-BE32-E72D297353CC}">
              <c16:uniqueId val="{00000002-C347-44D6-B583-CDDE753BDE27}"/>
            </c:ext>
          </c:extLst>
        </c:ser>
        <c:ser>
          <c:idx val="5"/>
          <c:order val="5"/>
          <c:tx>
            <c:strRef>
              <c:f>Sheet1!$G$1</c:f>
              <c:strCache>
                <c:ptCount val="1"/>
                <c:pt idx="0">
                  <c:v>Other</c:v>
                </c:pt>
              </c:strCache>
            </c:strRef>
          </c:tx>
          <c:spPr>
            <a:solidFill>
              <a:srgbClr val="C14D00">
                <a:lumMod val="60000"/>
                <a:lumOff val="40000"/>
              </a:srgbClr>
            </a:solidFill>
            <a:ln>
              <a:noFill/>
            </a:ln>
            <a:effectLst/>
          </c:spPr>
          <c:invertIfNegative val="0"/>
          <c:dLbls>
            <c:delete val="1"/>
          </c:dLbls>
          <c:cat>
            <c:strRef>
              <c:f>Sheet1!$A$2:$A$10</c:f>
              <c:strCache>
                <c:ptCount val="9"/>
                <c:pt idx="0">
                  <c:v>Outside Property</c:v>
                </c:pt>
                <c:pt idx="1">
                  <c:v>Outside Attachments</c:v>
                </c:pt>
                <c:pt idx="2">
                  <c:v>Kitchen &amp; Bath Remodels</c:v>
                </c:pt>
                <c:pt idx="3">
                  <c:v>Systems &amp; Equipment Replacements</c:v>
                </c:pt>
                <c:pt idx="4">
                  <c:v>Interior Replacements</c:v>
                </c:pt>
                <c:pt idx="5">
                  <c:v>Room Additions</c:v>
                </c:pt>
                <c:pt idx="6">
                  <c:v>Exterior Replacements</c:v>
                </c:pt>
                <c:pt idx="7">
                  <c:v>Disaster Repairs</c:v>
                </c:pt>
                <c:pt idx="8">
                  <c:v>All</c:v>
                </c:pt>
              </c:strCache>
            </c:strRef>
          </c:cat>
          <c:val>
            <c:numRef>
              <c:f>Sheet1!$G$2:$G$10</c:f>
              <c:numCache>
                <c:formatCode>0.0</c:formatCode>
                <c:ptCount val="9"/>
                <c:pt idx="0">
                  <c:v>6.908310094842733</c:v>
                </c:pt>
                <c:pt idx="1">
                  <c:v>9.4266817689401883</c:v>
                </c:pt>
                <c:pt idx="2">
                  <c:v>7.5241310424033481</c:v>
                </c:pt>
                <c:pt idx="3">
                  <c:v>6.863958099967749</c:v>
                </c:pt>
                <c:pt idx="4">
                  <c:v>4.4961641439438118</c:v>
                </c:pt>
                <c:pt idx="5">
                  <c:v>8.4369497697118963</c:v>
                </c:pt>
                <c:pt idx="6">
                  <c:v>7.569917368897725</c:v>
                </c:pt>
                <c:pt idx="7">
                  <c:v>7.2998563620676533</c:v>
                </c:pt>
                <c:pt idx="8">
                  <c:v>7.159255639264936</c:v>
                </c:pt>
              </c:numCache>
            </c:numRef>
          </c:val>
          <c:extLst>
            <c:ext xmlns:c16="http://schemas.microsoft.com/office/drawing/2014/chart" uri="{C3380CC4-5D6E-409C-BE32-E72D297353CC}">
              <c16:uniqueId val="{00000001-E4DE-49CF-AAC6-BC9F495869CC}"/>
            </c:ext>
          </c:extLst>
        </c:ser>
        <c:dLbls>
          <c:dLblPos val="ctr"/>
          <c:showLegendKey val="0"/>
          <c:showVal val="1"/>
          <c:showCatName val="0"/>
          <c:showSerName val="0"/>
          <c:showPercent val="0"/>
          <c:showBubbleSize val="0"/>
        </c:dLbls>
        <c:gapWidth val="100"/>
        <c:overlap val="100"/>
        <c:axId val="2723360"/>
        <c:axId val="2725552"/>
      </c:barChart>
      <c:catAx>
        <c:axId val="272336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r>
                  <a:rPr lang="en-US" dirty="0">
                    <a:solidFill>
                      <a:schemeClr val="tx1">
                        <a:lumMod val="50000"/>
                      </a:schemeClr>
                    </a:solidFill>
                  </a:rPr>
                  <a:t>Project Type</a:t>
                </a:r>
              </a:p>
            </c:rich>
          </c:tx>
          <c:layout>
            <c:manualLayout>
              <c:xMode val="edge"/>
              <c:yMode val="edge"/>
              <c:x val="0.41521338517834872"/>
              <c:y val="0.8442676601925339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endParaRPr lang="en-US"/>
            </a:p>
          </c:txPr>
        </c:title>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max val="100"/>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spPr>
        <a:noFill/>
        <a:ln>
          <a:noFill/>
        </a:ln>
        <a:effectLst/>
      </c:spPr>
    </c:plotArea>
    <c:legend>
      <c:legendPos val="b"/>
      <c:layout>
        <c:manualLayout>
          <c:xMode val="edge"/>
          <c:yMode val="edge"/>
          <c:x val="0.12125387702875326"/>
          <c:y val="0.92739115487044543"/>
          <c:w val="0.863591787507484"/>
          <c:h val="6.145052721526243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882399856482396E-2"/>
          <c:y val="8.5379546589908886E-2"/>
          <c:w val="0.90487272538640606"/>
          <c:h val="0.7269738563646313"/>
        </c:manualLayout>
      </c:layout>
      <c:barChart>
        <c:barDir val="bar"/>
        <c:grouping val="stacked"/>
        <c:varyColors val="0"/>
        <c:ser>
          <c:idx val="0"/>
          <c:order val="0"/>
          <c:tx>
            <c:strRef>
              <c:f>Sheet1!$B$1</c:f>
              <c:strCache>
                <c:ptCount val="1"/>
                <c:pt idx="0">
                  <c:v>Under 35</c:v>
                </c:pt>
              </c:strCache>
            </c:strRef>
          </c:tx>
          <c:spPr>
            <a:solidFill>
              <a:srgbClr val="508DA6">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2023</c:v>
                </c:pt>
                <c:pt idx="1">
                  <c:v>2013</c:v>
                </c:pt>
                <c:pt idx="2">
                  <c:v>2003</c:v>
                </c:pt>
              </c:numCache>
            </c:numRef>
          </c:cat>
          <c:val>
            <c:numRef>
              <c:f>Sheet1!$B$2:$B$4</c:f>
              <c:numCache>
                <c:formatCode>0.0</c:formatCode>
                <c:ptCount val="3"/>
                <c:pt idx="0">
                  <c:v>8.2919276438612801</c:v>
                </c:pt>
                <c:pt idx="1">
                  <c:v>9.1160271015847769</c:v>
                </c:pt>
                <c:pt idx="2">
                  <c:v>13.857308746745467</c:v>
                </c:pt>
              </c:numCache>
            </c:numRef>
          </c:val>
          <c:extLst>
            <c:ext xmlns:c16="http://schemas.microsoft.com/office/drawing/2014/chart" uri="{C3380CC4-5D6E-409C-BE32-E72D297353CC}">
              <c16:uniqueId val="{00000000-C347-44D6-B583-CDDE753BDE27}"/>
            </c:ext>
          </c:extLst>
        </c:ser>
        <c:ser>
          <c:idx val="1"/>
          <c:order val="1"/>
          <c:tx>
            <c:strRef>
              <c:f>Sheet1!$C$1</c:f>
              <c:strCache>
                <c:ptCount val="1"/>
                <c:pt idx="0">
                  <c:v>35–44</c:v>
                </c:pt>
              </c:strCache>
            </c:strRef>
          </c:tx>
          <c:spPr>
            <a:solidFill>
              <a:srgbClr val="508DA6">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2023</c:v>
                </c:pt>
                <c:pt idx="1">
                  <c:v>2013</c:v>
                </c:pt>
                <c:pt idx="2">
                  <c:v>2003</c:v>
                </c:pt>
              </c:numCache>
            </c:numRef>
          </c:cat>
          <c:val>
            <c:numRef>
              <c:f>Sheet1!$C$2:$C$4</c:f>
              <c:numCache>
                <c:formatCode>0.0</c:formatCode>
                <c:ptCount val="3"/>
                <c:pt idx="0">
                  <c:v>20.716496136173067</c:v>
                </c:pt>
                <c:pt idx="1">
                  <c:v>18.888137441431493</c:v>
                </c:pt>
                <c:pt idx="2">
                  <c:v>28.024834126974714</c:v>
                </c:pt>
              </c:numCache>
            </c:numRef>
          </c:val>
          <c:extLst>
            <c:ext xmlns:c16="http://schemas.microsoft.com/office/drawing/2014/chart" uri="{C3380CC4-5D6E-409C-BE32-E72D297353CC}">
              <c16:uniqueId val="{00000001-C347-44D6-B583-CDDE753BDE27}"/>
            </c:ext>
          </c:extLst>
        </c:ser>
        <c:ser>
          <c:idx val="2"/>
          <c:order val="2"/>
          <c:tx>
            <c:strRef>
              <c:f>Sheet1!$D$1</c:f>
              <c:strCache>
                <c:ptCount val="1"/>
                <c:pt idx="0">
                  <c:v>45–54</c:v>
                </c:pt>
              </c:strCache>
            </c:strRef>
          </c:tx>
          <c:spPr>
            <a:solidFill>
              <a:srgbClr val="76AD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2023</c:v>
                </c:pt>
                <c:pt idx="1">
                  <c:v>2013</c:v>
                </c:pt>
                <c:pt idx="2">
                  <c:v>2003</c:v>
                </c:pt>
              </c:numCache>
            </c:numRef>
          </c:cat>
          <c:val>
            <c:numRef>
              <c:f>Sheet1!$D$2:$D$4</c:f>
              <c:numCache>
                <c:formatCode>0.0</c:formatCode>
                <c:ptCount val="3"/>
                <c:pt idx="0">
                  <c:v>20.126115312868752</c:v>
                </c:pt>
                <c:pt idx="1">
                  <c:v>24.976372533752418</c:v>
                </c:pt>
                <c:pt idx="2">
                  <c:v>26.389842016777713</c:v>
                </c:pt>
              </c:numCache>
            </c:numRef>
          </c:val>
          <c:extLst>
            <c:ext xmlns:c16="http://schemas.microsoft.com/office/drawing/2014/chart" uri="{C3380CC4-5D6E-409C-BE32-E72D297353CC}">
              <c16:uniqueId val="{00000002-C347-44D6-B583-CDDE753BDE27}"/>
            </c:ext>
          </c:extLst>
        </c:ser>
        <c:ser>
          <c:idx val="3"/>
          <c:order val="3"/>
          <c:tx>
            <c:strRef>
              <c:f>Sheet1!$E$1</c:f>
              <c:strCache>
                <c:ptCount val="1"/>
                <c:pt idx="0">
                  <c:v>55–64</c:v>
                </c:pt>
              </c:strCache>
            </c:strRef>
          </c:tx>
          <c:spPr>
            <a:solidFill>
              <a:srgbClr val="E9C00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2023</c:v>
                </c:pt>
                <c:pt idx="1">
                  <c:v>2013</c:v>
                </c:pt>
                <c:pt idx="2">
                  <c:v>2003</c:v>
                </c:pt>
              </c:numCache>
            </c:numRef>
          </c:cat>
          <c:val>
            <c:numRef>
              <c:f>Sheet1!$E$2:$E$4</c:f>
              <c:numCache>
                <c:formatCode>0.0</c:formatCode>
                <c:ptCount val="3"/>
                <c:pt idx="0">
                  <c:v>23.679434822108636</c:v>
                </c:pt>
                <c:pt idx="1">
                  <c:v>23.672091550848609</c:v>
                </c:pt>
                <c:pt idx="2">
                  <c:v>17.7372456427725</c:v>
                </c:pt>
              </c:numCache>
            </c:numRef>
          </c:val>
          <c:extLst>
            <c:ext xmlns:c16="http://schemas.microsoft.com/office/drawing/2014/chart" uri="{C3380CC4-5D6E-409C-BE32-E72D297353CC}">
              <c16:uniqueId val="{00000007-74B3-4561-BD5D-723AC52E4178}"/>
            </c:ext>
          </c:extLst>
        </c:ser>
        <c:ser>
          <c:idx val="4"/>
          <c:order val="4"/>
          <c:tx>
            <c:strRef>
              <c:f>Sheet1!$F$1</c:f>
              <c:strCache>
                <c:ptCount val="1"/>
                <c:pt idx="0">
                  <c:v>65 &amp; Over</c:v>
                </c:pt>
              </c:strCache>
            </c:strRef>
          </c:tx>
          <c:spPr>
            <a:solidFill>
              <a:srgbClr val="C14D00">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2023</c:v>
                </c:pt>
                <c:pt idx="1">
                  <c:v>2013</c:v>
                </c:pt>
                <c:pt idx="2">
                  <c:v>2003</c:v>
                </c:pt>
              </c:numCache>
            </c:numRef>
          </c:cat>
          <c:val>
            <c:numRef>
              <c:f>Sheet1!$F$2:$F$4</c:f>
              <c:numCache>
                <c:formatCode>0.0</c:formatCode>
                <c:ptCount val="3"/>
                <c:pt idx="0">
                  <c:v>27.186024940486035</c:v>
                </c:pt>
                <c:pt idx="1">
                  <c:v>23.347371573903857</c:v>
                </c:pt>
                <c:pt idx="2">
                  <c:v>13.990770434866572</c:v>
                </c:pt>
              </c:numCache>
            </c:numRef>
          </c:val>
          <c:extLst>
            <c:ext xmlns:c16="http://schemas.microsoft.com/office/drawing/2014/chart" uri="{C3380CC4-5D6E-409C-BE32-E72D297353CC}">
              <c16:uniqueId val="{00000008-74B3-4561-BD5D-723AC52E4178}"/>
            </c:ext>
          </c:extLst>
        </c:ser>
        <c:dLbls>
          <c:showLegendKey val="0"/>
          <c:showVal val="0"/>
          <c:showCatName val="0"/>
          <c:showSerName val="0"/>
          <c:showPercent val="0"/>
          <c:showBubbleSize val="0"/>
        </c:dLbls>
        <c:gapWidth val="100"/>
        <c:overlap val="100"/>
        <c:axId val="2723360"/>
        <c:axId val="2725552"/>
      </c:barChart>
      <c:catAx>
        <c:axId val="2723360"/>
        <c:scaling>
          <c:orientation val="minMax"/>
        </c:scaling>
        <c:delete val="0"/>
        <c:axPos val="l"/>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max val="100"/>
        </c:scaling>
        <c:delete val="0"/>
        <c:axPos val="b"/>
        <c:majorGridlines>
          <c:spPr>
            <a:ln w="6350" cap="flat" cmpd="sng" algn="ctr">
              <a:solidFill>
                <a:schemeClr val="tx1">
                  <a:lumMod val="40000"/>
                  <a:lumOff val="60000"/>
                </a:schemeClr>
              </a:solidFill>
              <a:prstDash val="dash"/>
              <a:round/>
            </a:ln>
            <a:effectLst/>
          </c:spPr>
        </c:majorGridlines>
        <c:numFmt formatCode="General" sourceLinked="0"/>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spPr>
        <a:noFill/>
        <a:ln w="25400">
          <a:noFill/>
        </a:ln>
        <a:effectLst/>
      </c:spPr>
    </c:plotArea>
    <c:legend>
      <c:legendPos val="b"/>
      <c:layout>
        <c:manualLayout>
          <c:xMode val="edge"/>
          <c:yMode val="edge"/>
          <c:x val="0.20909356958982928"/>
          <c:y val="0.92436995979732139"/>
          <c:w val="0.76435575940051137"/>
          <c:h val="6.490520255964983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r>
              <a:rPr lang="en-US" sz="1600" b="1" dirty="0">
                <a:solidFill>
                  <a:schemeClr val="tx1">
                    <a:lumMod val="50000"/>
                  </a:schemeClr>
                </a:solidFill>
              </a:rPr>
              <a:t>Millions</a:t>
            </a:r>
          </a:p>
        </c:rich>
      </c:tx>
      <c:layout>
        <c:manualLayout>
          <c:xMode val="edge"/>
          <c:yMode val="edge"/>
          <c:x val="1.0513097062428002E-3"/>
          <c:y val="1.81268882175226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80234340043E-2"/>
          <c:y val="0.12767561909746175"/>
          <c:w val="0.93342058798637895"/>
          <c:h val="0.68467778385707834"/>
        </c:manualLayout>
      </c:layout>
      <c:barChart>
        <c:barDir val="col"/>
        <c:grouping val="clustered"/>
        <c:varyColors val="0"/>
        <c:ser>
          <c:idx val="0"/>
          <c:order val="0"/>
          <c:tx>
            <c:strRef>
              <c:f>Sheet1!$B$1</c:f>
              <c:strCache>
                <c:ptCount val="1"/>
                <c:pt idx="0">
                  <c:v>Number of Owners Under Age 35</c:v>
                </c:pt>
              </c:strCache>
            </c:strRef>
          </c:tx>
          <c:spPr>
            <a:solidFill>
              <a:srgbClr val="508DA6">
                <a:lumMod val="75000"/>
              </a:srgbClr>
            </a:solidFill>
            <a:ln>
              <a:noFill/>
            </a:ln>
            <a:effectLst/>
          </c:spPr>
          <c:invertIfNegative val="0"/>
          <c:cat>
            <c:numRef>
              <c:f>Sheet1!$A$2:$A$12</c:f>
              <c:numCache>
                <c:formatCode>General</c:formatCode>
                <c:ptCount val="11"/>
                <c:pt idx="0">
                  <c:v>2003</c:v>
                </c:pt>
                <c:pt idx="1">
                  <c:v>2005</c:v>
                </c:pt>
                <c:pt idx="2">
                  <c:v>2007</c:v>
                </c:pt>
                <c:pt idx="3">
                  <c:v>2009</c:v>
                </c:pt>
                <c:pt idx="4">
                  <c:v>2011</c:v>
                </c:pt>
                <c:pt idx="5">
                  <c:v>2013</c:v>
                </c:pt>
                <c:pt idx="6">
                  <c:v>2015</c:v>
                </c:pt>
                <c:pt idx="7">
                  <c:v>2017</c:v>
                </c:pt>
                <c:pt idx="8">
                  <c:v>2019</c:v>
                </c:pt>
                <c:pt idx="9">
                  <c:v>2021</c:v>
                </c:pt>
                <c:pt idx="10">
                  <c:v>2023</c:v>
                </c:pt>
              </c:numCache>
            </c:numRef>
          </c:cat>
          <c:val>
            <c:numRef>
              <c:f>Sheet1!$B$2:$B$12</c:f>
              <c:numCache>
                <c:formatCode>0.0</c:formatCode>
                <c:ptCount val="11"/>
                <c:pt idx="0">
                  <c:v>10.334247</c:v>
                </c:pt>
                <c:pt idx="1">
                  <c:v>10.62696</c:v>
                </c:pt>
                <c:pt idx="2">
                  <c:v>10.362927000000001</c:v>
                </c:pt>
                <c:pt idx="3">
                  <c:v>10.377946</c:v>
                </c:pt>
                <c:pt idx="4">
                  <c:v>9.3801170000000003</c:v>
                </c:pt>
                <c:pt idx="5">
                  <c:v>8.9156099999999991</c:v>
                </c:pt>
                <c:pt idx="6">
                  <c:v>6.9053599999999999</c:v>
                </c:pt>
                <c:pt idx="7">
                  <c:v>7.332338</c:v>
                </c:pt>
                <c:pt idx="8">
                  <c:v>7.7975440000000003</c:v>
                </c:pt>
                <c:pt idx="9">
                  <c:v>8.1892969999999998</c:v>
                </c:pt>
                <c:pt idx="10">
                  <c:v>7.9262990000000002</c:v>
                </c:pt>
              </c:numCache>
            </c:numRef>
          </c:val>
          <c:extLst>
            <c:ext xmlns:c16="http://schemas.microsoft.com/office/drawing/2014/chart" uri="{C3380CC4-5D6E-409C-BE32-E72D297353CC}">
              <c16:uniqueId val="{00000000-C347-44D6-B583-CDDE753BDE27}"/>
            </c:ext>
          </c:extLst>
        </c:ser>
        <c:ser>
          <c:idx val="1"/>
          <c:order val="1"/>
          <c:tx>
            <c:strRef>
              <c:f>Sheet1!$C$1</c:f>
              <c:strCache>
                <c:ptCount val="1"/>
                <c:pt idx="0">
                  <c:v>Column2</c:v>
                </c:pt>
              </c:strCache>
            </c:strRef>
          </c:tx>
          <c:spPr>
            <a:solidFill>
              <a:schemeClr val="accent2"/>
            </a:solidFill>
            <a:ln>
              <a:noFill/>
            </a:ln>
            <a:effectLst/>
          </c:spPr>
          <c:invertIfNegative val="0"/>
          <c:cat>
            <c:numRef>
              <c:f>Sheet1!$A$2:$A$12</c:f>
              <c:numCache>
                <c:formatCode>General</c:formatCode>
                <c:ptCount val="11"/>
                <c:pt idx="0">
                  <c:v>2003</c:v>
                </c:pt>
                <c:pt idx="1">
                  <c:v>2005</c:v>
                </c:pt>
                <c:pt idx="2">
                  <c:v>2007</c:v>
                </c:pt>
                <c:pt idx="3">
                  <c:v>2009</c:v>
                </c:pt>
                <c:pt idx="4">
                  <c:v>2011</c:v>
                </c:pt>
                <c:pt idx="5">
                  <c:v>2013</c:v>
                </c:pt>
                <c:pt idx="6">
                  <c:v>2015</c:v>
                </c:pt>
                <c:pt idx="7">
                  <c:v>2017</c:v>
                </c:pt>
                <c:pt idx="8">
                  <c:v>2019</c:v>
                </c:pt>
                <c:pt idx="9">
                  <c:v>2021</c:v>
                </c:pt>
                <c:pt idx="10">
                  <c:v>2023</c:v>
                </c:pt>
              </c:numCache>
            </c:numRef>
          </c:cat>
          <c:val>
            <c:numRef>
              <c:f>Sheet1!$C$2:$C$12</c:f>
              <c:numCache>
                <c:formatCode>General</c:formatCode>
                <c:ptCount val="11"/>
              </c:numCache>
            </c:numRef>
          </c:val>
          <c:extLst>
            <c:ext xmlns:c16="http://schemas.microsoft.com/office/drawing/2014/chart" uri="{C3380CC4-5D6E-409C-BE32-E72D297353CC}">
              <c16:uniqueId val="{00000001-C347-44D6-B583-CDDE753BDE27}"/>
            </c:ext>
          </c:extLst>
        </c:ser>
        <c:dLbls>
          <c:showLegendKey val="0"/>
          <c:showVal val="0"/>
          <c:showCatName val="0"/>
          <c:showSerName val="0"/>
          <c:showPercent val="0"/>
          <c:showBubbleSize val="0"/>
        </c:dLbls>
        <c:gapWidth val="50"/>
        <c:axId val="2723360"/>
        <c:axId val="2725552"/>
      </c:barChart>
      <c:barChart>
        <c:barDir val="col"/>
        <c:grouping val="clustered"/>
        <c:varyColors val="0"/>
        <c:ser>
          <c:idx val="2"/>
          <c:order val="2"/>
          <c:tx>
            <c:strRef>
              <c:f>Sheet1!$D$1</c:f>
              <c:strCache>
                <c:ptCount val="1"/>
                <c:pt idx="0">
                  <c:v>Column1</c:v>
                </c:pt>
              </c:strCache>
            </c:strRef>
          </c:tx>
          <c:spPr>
            <a:solidFill>
              <a:schemeClr val="accent3"/>
            </a:solidFill>
            <a:ln>
              <a:noFill/>
            </a:ln>
            <a:effectLst/>
          </c:spPr>
          <c:invertIfNegative val="0"/>
          <c:cat>
            <c:numRef>
              <c:f>Sheet1!$A$2:$A$12</c:f>
              <c:numCache>
                <c:formatCode>General</c:formatCode>
                <c:ptCount val="11"/>
                <c:pt idx="0">
                  <c:v>2003</c:v>
                </c:pt>
                <c:pt idx="1">
                  <c:v>2005</c:v>
                </c:pt>
                <c:pt idx="2">
                  <c:v>2007</c:v>
                </c:pt>
                <c:pt idx="3">
                  <c:v>2009</c:v>
                </c:pt>
                <c:pt idx="4">
                  <c:v>2011</c:v>
                </c:pt>
                <c:pt idx="5">
                  <c:v>2013</c:v>
                </c:pt>
                <c:pt idx="6">
                  <c:v>2015</c:v>
                </c:pt>
                <c:pt idx="7">
                  <c:v>2017</c:v>
                </c:pt>
                <c:pt idx="8">
                  <c:v>2019</c:v>
                </c:pt>
                <c:pt idx="9">
                  <c:v>2021</c:v>
                </c:pt>
                <c:pt idx="10">
                  <c:v>2023</c:v>
                </c:pt>
              </c:numCache>
            </c:numRef>
          </c:cat>
          <c:val>
            <c:numRef>
              <c:f>Sheet1!$D$2:$D$12</c:f>
              <c:numCache>
                <c:formatCode>General</c:formatCode>
                <c:ptCount val="11"/>
              </c:numCache>
            </c:numRef>
          </c:val>
          <c:extLst>
            <c:ext xmlns:c16="http://schemas.microsoft.com/office/drawing/2014/chart" uri="{C3380CC4-5D6E-409C-BE32-E72D297353CC}">
              <c16:uniqueId val="{00000000-214F-4B39-95EC-20F294F57D70}"/>
            </c:ext>
          </c:extLst>
        </c:ser>
        <c:ser>
          <c:idx val="3"/>
          <c:order val="3"/>
          <c:tx>
            <c:strRef>
              <c:f>Sheet1!$E$1</c:f>
              <c:strCache>
                <c:ptCount val="1"/>
                <c:pt idx="0">
                  <c:v>Home Improvement Spending (Right scale)</c:v>
                </c:pt>
              </c:strCache>
            </c:strRef>
          </c:tx>
          <c:spPr>
            <a:solidFill>
              <a:srgbClr val="76AD99"/>
            </a:solidFill>
            <a:ln>
              <a:noFill/>
            </a:ln>
            <a:effectLst/>
          </c:spPr>
          <c:invertIfNegative val="0"/>
          <c:cat>
            <c:numRef>
              <c:f>Sheet1!$A$2:$A$12</c:f>
              <c:numCache>
                <c:formatCode>General</c:formatCode>
                <c:ptCount val="11"/>
                <c:pt idx="0">
                  <c:v>2003</c:v>
                </c:pt>
                <c:pt idx="1">
                  <c:v>2005</c:v>
                </c:pt>
                <c:pt idx="2">
                  <c:v>2007</c:v>
                </c:pt>
                <c:pt idx="3">
                  <c:v>2009</c:v>
                </c:pt>
                <c:pt idx="4">
                  <c:v>2011</c:v>
                </c:pt>
                <c:pt idx="5">
                  <c:v>2013</c:v>
                </c:pt>
                <c:pt idx="6">
                  <c:v>2015</c:v>
                </c:pt>
                <c:pt idx="7">
                  <c:v>2017</c:v>
                </c:pt>
                <c:pt idx="8">
                  <c:v>2019</c:v>
                </c:pt>
                <c:pt idx="9">
                  <c:v>2021</c:v>
                </c:pt>
                <c:pt idx="10">
                  <c:v>2023</c:v>
                </c:pt>
              </c:numCache>
            </c:numRef>
          </c:cat>
          <c:val>
            <c:numRef>
              <c:f>Sheet1!$E$2:$E$12</c:f>
              <c:numCache>
                <c:formatCode>0.0</c:formatCode>
                <c:ptCount val="11"/>
                <c:pt idx="0">
                  <c:v>31.584395824997401</c:v>
                </c:pt>
                <c:pt idx="1">
                  <c:v>34.849824144359999</c:v>
                </c:pt>
                <c:pt idx="2">
                  <c:v>39.022522218491083</c:v>
                </c:pt>
                <c:pt idx="3">
                  <c:v>29.13484304948441</c:v>
                </c:pt>
                <c:pt idx="4">
                  <c:v>28.492486638665437</c:v>
                </c:pt>
                <c:pt idx="5">
                  <c:v>23.48169535720784</c:v>
                </c:pt>
                <c:pt idx="6">
                  <c:v>22.228568941240059</c:v>
                </c:pt>
                <c:pt idx="7">
                  <c:v>26.327043973357849</c:v>
                </c:pt>
                <c:pt idx="8">
                  <c:v>28.741415433892371</c:v>
                </c:pt>
                <c:pt idx="9">
                  <c:v>29.804680494111476</c:v>
                </c:pt>
                <c:pt idx="10">
                  <c:v>33.579703888367796</c:v>
                </c:pt>
              </c:numCache>
            </c:numRef>
          </c:val>
          <c:extLst>
            <c:ext xmlns:c16="http://schemas.microsoft.com/office/drawing/2014/chart" uri="{C3380CC4-5D6E-409C-BE32-E72D297353CC}">
              <c16:uniqueId val="{00000001-214F-4B39-95EC-20F294F57D70}"/>
            </c:ext>
          </c:extLst>
        </c:ser>
        <c:dLbls>
          <c:showLegendKey val="0"/>
          <c:showVal val="0"/>
          <c:showCatName val="0"/>
          <c:showSerName val="0"/>
          <c:showPercent val="0"/>
          <c:showBubbleSize val="0"/>
        </c:dLbls>
        <c:gapWidth val="50"/>
        <c:axId val="1555097616"/>
        <c:axId val="1555095096"/>
      </c:barChart>
      <c:catAx>
        <c:axId val="2723360"/>
        <c:scaling>
          <c:orientation val="minMax"/>
        </c:scaling>
        <c:delete val="0"/>
        <c:axPos val="b"/>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max val="20"/>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majorUnit val="5"/>
      </c:valAx>
      <c:valAx>
        <c:axId val="1555095096"/>
        <c:scaling>
          <c:orientation val="minMax"/>
          <c:max val="40"/>
        </c:scaling>
        <c:delete val="0"/>
        <c:axPos val="r"/>
        <c:numFmt formatCode="0" sourceLinked="0"/>
        <c:majorTickMark val="out"/>
        <c:minorTickMark val="none"/>
        <c:tickLblPos val="nextTo"/>
        <c:spPr>
          <a:noFill/>
          <a:ln>
            <a:solidFill>
              <a:srgbClr val="FFFFFF">
                <a:lumMod val="65000"/>
              </a:srgbClr>
            </a:solidFill>
          </a:ln>
          <a:effectLst/>
        </c:spPr>
        <c:txPr>
          <a:bodyPr rot="-60000000" spcFirstLastPara="1" vertOverflow="ellipsis" vert="horz" wrap="square" anchor="ctr" anchorCtr="1"/>
          <a:lstStyle/>
          <a:p>
            <a:pPr algn="ctr">
              <a:defRPr lang="en-US" sz="1400" b="0" i="0" u="none" strike="noStrike" kern="1200" baseline="0">
                <a:solidFill>
                  <a:schemeClr val="tx1">
                    <a:lumMod val="50000"/>
                  </a:schemeClr>
                </a:solidFill>
                <a:latin typeface="+mn-lt"/>
                <a:ea typeface="+mn-ea"/>
                <a:cs typeface="+mn-cs"/>
              </a:defRPr>
            </a:pPr>
            <a:endParaRPr lang="en-US"/>
          </a:p>
        </c:txPr>
        <c:crossAx val="1555097616"/>
        <c:crosses val="max"/>
        <c:crossBetween val="between"/>
        <c:majorUnit val="10"/>
      </c:valAx>
      <c:catAx>
        <c:axId val="1555097616"/>
        <c:scaling>
          <c:orientation val="minMax"/>
        </c:scaling>
        <c:delete val="1"/>
        <c:axPos val="b"/>
        <c:numFmt formatCode="General" sourceLinked="1"/>
        <c:majorTickMark val="out"/>
        <c:minorTickMark val="none"/>
        <c:tickLblPos val="nextTo"/>
        <c:crossAx val="1555095096"/>
        <c:crosses val="autoZero"/>
        <c:auto val="1"/>
        <c:lblAlgn val="ctr"/>
        <c:lblOffset val="100"/>
        <c:noMultiLvlLbl val="0"/>
      </c:catAx>
      <c:spPr>
        <a:noFill/>
        <a:ln>
          <a:noFill/>
        </a:ln>
        <a:effectLst/>
      </c:spPr>
    </c:plotArea>
    <c:legend>
      <c:legendPos val="b"/>
      <c:legendEntry>
        <c:idx val="1"/>
        <c:delete val="1"/>
      </c:legendEntry>
      <c:legendEntry>
        <c:idx val="2"/>
        <c:delete val="1"/>
      </c:legendEntry>
      <c:layout>
        <c:manualLayout>
          <c:xMode val="edge"/>
          <c:yMode val="edge"/>
          <c:x val="1.5846208356175076E-2"/>
          <c:y val="0.92739115487044543"/>
          <c:w val="0.66449404639682186"/>
          <c:h val="6.490520255964983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a:t>Share of Households of Color (Percent)</a:t>
            </a:r>
          </a:p>
        </c:rich>
      </c:tx>
      <c:layout>
        <c:manualLayout>
          <c:xMode val="edge"/>
          <c:yMode val="edge"/>
          <c:x val="1.1506999725500981E-2"/>
          <c:y val="1.812688821752266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93342058798637895"/>
          <c:h val="0.65548199150143438"/>
        </c:manualLayout>
      </c:layout>
      <c:barChart>
        <c:barDir val="col"/>
        <c:grouping val="clustered"/>
        <c:varyColors val="0"/>
        <c:ser>
          <c:idx val="0"/>
          <c:order val="0"/>
          <c:tx>
            <c:strRef>
              <c:f>Sheet1!$B$1</c:f>
              <c:strCache>
                <c:ptCount val="1"/>
                <c:pt idx="0">
                  <c:v>2003</c:v>
                </c:pt>
              </c:strCache>
            </c:strRef>
          </c:tx>
          <c:spPr>
            <a:solidFill>
              <a:srgbClr val="508DA6">
                <a:lumMod val="75000"/>
              </a:srgb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Recent First-Time Homebuyers</c:v>
                </c:pt>
                <c:pt idx="1">
                  <c:v>All Owners</c:v>
                </c:pt>
                <c:pt idx="2">
                  <c:v>Owners Making Improvements</c:v>
                </c:pt>
              </c:strCache>
            </c:strRef>
          </c:cat>
          <c:val>
            <c:numRef>
              <c:f>Sheet1!$B$2:$B$4</c:f>
              <c:numCache>
                <c:formatCode>0.0</c:formatCode>
                <c:ptCount val="3"/>
                <c:pt idx="0">
                  <c:v>32.928460713317378</c:v>
                </c:pt>
                <c:pt idx="1">
                  <c:v>19.198079353690435</c:v>
                </c:pt>
                <c:pt idx="2">
                  <c:v>18.818343100166622</c:v>
                </c:pt>
              </c:numCache>
            </c:numRef>
          </c:val>
          <c:extLst>
            <c:ext xmlns:c16="http://schemas.microsoft.com/office/drawing/2014/chart" uri="{C3380CC4-5D6E-409C-BE32-E72D297353CC}">
              <c16:uniqueId val="{00000000-C347-44D6-B583-CDDE753BDE27}"/>
            </c:ext>
          </c:extLst>
        </c:ser>
        <c:ser>
          <c:idx val="1"/>
          <c:order val="1"/>
          <c:tx>
            <c:strRef>
              <c:f>Sheet1!$C$1</c:f>
              <c:strCache>
                <c:ptCount val="1"/>
                <c:pt idx="0">
                  <c:v>2013</c:v>
                </c:pt>
              </c:strCache>
            </c:strRef>
          </c:tx>
          <c:spPr>
            <a:solidFill>
              <a:srgbClr val="76AD99"/>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Recent First-Time Homebuyers</c:v>
                </c:pt>
                <c:pt idx="1">
                  <c:v>All Owners</c:v>
                </c:pt>
                <c:pt idx="2">
                  <c:v>Owners Making Improvements</c:v>
                </c:pt>
              </c:strCache>
            </c:strRef>
          </c:cat>
          <c:val>
            <c:numRef>
              <c:f>Sheet1!$C$2:$C$4</c:f>
              <c:numCache>
                <c:formatCode>0.0</c:formatCode>
                <c:ptCount val="3"/>
                <c:pt idx="0">
                  <c:v>32.117053176616409</c:v>
                </c:pt>
                <c:pt idx="1">
                  <c:v>22.554269623126196</c:v>
                </c:pt>
                <c:pt idx="2">
                  <c:v>21.097427949547995</c:v>
                </c:pt>
              </c:numCache>
            </c:numRef>
          </c:val>
          <c:extLst>
            <c:ext xmlns:c16="http://schemas.microsoft.com/office/drawing/2014/chart" uri="{C3380CC4-5D6E-409C-BE32-E72D297353CC}">
              <c16:uniqueId val="{00000001-C347-44D6-B583-CDDE753BDE27}"/>
            </c:ext>
          </c:extLst>
        </c:ser>
        <c:ser>
          <c:idx val="2"/>
          <c:order val="2"/>
          <c:tx>
            <c:strRef>
              <c:f>Sheet1!$D$1</c:f>
              <c:strCache>
                <c:ptCount val="1"/>
                <c:pt idx="0">
                  <c:v>2023</c:v>
                </c:pt>
              </c:strCache>
            </c:strRef>
          </c:tx>
          <c:spPr>
            <a:solidFill>
              <a:srgbClr val="C14D00">
                <a:lumMod val="60000"/>
                <a:lumOff val="40000"/>
              </a:srgb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Recent First-Time Homebuyers</c:v>
                </c:pt>
                <c:pt idx="1">
                  <c:v>All Owners</c:v>
                </c:pt>
                <c:pt idx="2">
                  <c:v>Owners Making Improvements</c:v>
                </c:pt>
              </c:strCache>
            </c:strRef>
          </c:cat>
          <c:val>
            <c:numRef>
              <c:f>Sheet1!$D$2:$D$4</c:f>
              <c:numCache>
                <c:formatCode>0.0</c:formatCode>
                <c:ptCount val="3"/>
                <c:pt idx="0">
                  <c:v>40.908252149196649</c:v>
                </c:pt>
                <c:pt idx="1">
                  <c:v>27.924242281227805</c:v>
                </c:pt>
                <c:pt idx="2">
                  <c:v>26.486602480989781</c:v>
                </c:pt>
              </c:numCache>
            </c:numRef>
          </c:val>
          <c:extLst>
            <c:ext xmlns:c16="http://schemas.microsoft.com/office/drawing/2014/chart" uri="{C3380CC4-5D6E-409C-BE32-E72D297353CC}">
              <c16:uniqueId val="{00000000-2670-4F7F-BC6A-197EDCC5DB13}"/>
            </c:ext>
          </c:extLst>
        </c:ser>
        <c:dLbls>
          <c:dLblPos val="inEnd"/>
          <c:showLegendKey val="0"/>
          <c:showVal val="1"/>
          <c:showCatName val="0"/>
          <c:showSerName val="0"/>
          <c:showPercent val="0"/>
          <c:showBubbleSize val="0"/>
        </c:dLbls>
        <c:gapWidth val="100"/>
        <c:axId val="2723360"/>
        <c:axId val="2725552"/>
      </c:barChart>
      <c:catAx>
        <c:axId val="2723360"/>
        <c:scaling>
          <c:orientation val="minMax"/>
        </c:scaling>
        <c:delete val="0"/>
        <c:axPos val="b"/>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spPr>
        <a:noFill/>
        <a:ln>
          <a:noFill/>
        </a:ln>
        <a:effectLst/>
      </c:spPr>
    </c:plotArea>
    <c:legend>
      <c:legendPos val="b"/>
      <c:layout>
        <c:manualLayout>
          <c:xMode val="edge"/>
          <c:yMode val="edge"/>
          <c:x val="1.5846245955461989E-2"/>
          <c:y val="0.93947569997859026"/>
          <c:w val="0.36839552069441772"/>
          <c:h val="6.052419899071607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dirty="0"/>
              <a:t>Billions of 2023 Dollars</a:t>
            </a:r>
          </a:p>
        </c:rich>
      </c:tx>
      <c:layout>
        <c:manualLayout>
          <c:xMode val="edge"/>
          <c:yMode val="edge"/>
          <c:x val="1.1506999725500981E-2"/>
          <c:y val="1.812688821752266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1559102695244665"/>
          <c:w val="0.93342058798637895"/>
          <c:h val="0.61016485477079718"/>
        </c:manualLayout>
      </c:layout>
      <c:barChart>
        <c:barDir val="col"/>
        <c:grouping val="clustered"/>
        <c:varyColors val="0"/>
        <c:ser>
          <c:idx val="0"/>
          <c:order val="0"/>
          <c:tx>
            <c:strRef>
              <c:f>Sheet1!$B$1</c:f>
              <c:strCache>
                <c:ptCount val="1"/>
                <c:pt idx="0">
                  <c:v>Home Improvement Spending by Foreign-Born Owners</c:v>
                </c:pt>
              </c:strCache>
            </c:strRef>
          </c:tx>
          <c:spPr>
            <a:solidFill>
              <a:srgbClr val="508DA6">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2003</c:v>
                </c:pt>
                <c:pt idx="1">
                  <c:v>2013</c:v>
                </c:pt>
                <c:pt idx="2">
                  <c:v>2023</c:v>
                </c:pt>
              </c:numCache>
            </c:numRef>
          </c:cat>
          <c:val>
            <c:numRef>
              <c:f>Sheet1!$B$2:$B$4</c:f>
              <c:numCache>
                <c:formatCode>0.0</c:formatCode>
                <c:ptCount val="3"/>
                <c:pt idx="0">
                  <c:v>17.959132887172402</c:v>
                </c:pt>
                <c:pt idx="1">
                  <c:v>25.001408597342596</c:v>
                </c:pt>
                <c:pt idx="2">
                  <c:v>50.800872936086002</c:v>
                </c:pt>
              </c:numCache>
            </c:numRef>
          </c:val>
          <c:extLst>
            <c:ext xmlns:c16="http://schemas.microsoft.com/office/drawing/2014/chart" uri="{C3380CC4-5D6E-409C-BE32-E72D297353CC}">
              <c16:uniqueId val="{00000000-C347-44D6-B583-CDDE753BDE27}"/>
            </c:ext>
          </c:extLst>
        </c:ser>
        <c:dLbls>
          <c:dLblPos val="inEnd"/>
          <c:showLegendKey val="0"/>
          <c:showVal val="1"/>
          <c:showCatName val="0"/>
          <c:showSerName val="0"/>
          <c:showPercent val="0"/>
          <c:showBubbleSize val="0"/>
        </c:dLbls>
        <c:gapWidth val="100"/>
        <c:axId val="2723360"/>
        <c:axId val="2725552"/>
      </c:barChart>
      <c:lineChart>
        <c:grouping val="standard"/>
        <c:varyColors val="0"/>
        <c:ser>
          <c:idx val="1"/>
          <c:order val="1"/>
          <c:tx>
            <c:strRef>
              <c:f>Sheet1!$C$1</c:f>
              <c:strCache>
                <c:ptCount val="1"/>
                <c:pt idx="0">
                  <c:v>Share of Total Improvement Spending (Right scale)</c:v>
                </c:pt>
              </c:strCache>
            </c:strRef>
          </c:tx>
          <c:spPr>
            <a:ln w="38100" cap="rnd">
              <a:solidFill>
                <a:srgbClr val="C14D00">
                  <a:lumMod val="60000"/>
                  <a:lumOff val="40000"/>
                </a:srgbClr>
              </a:solidFill>
              <a:round/>
            </a:ln>
            <a:effectLst/>
          </c:spPr>
          <c:marker>
            <c:symbol val="circle"/>
            <c:size val="7"/>
            <c:spPr>
              <a:solidFill>
                <a:srgbClr val="C14D00">
                  <a:lumMod val="60000"/>
                  <a:lumOff val="40000"/>
                </a:srgbClr>
              </a:solidFill>
              <a:ln w="9525">
                <a:solidFill>
                  <a:srgbClr val="C14D00">
                    <a:lumMod val="60000"/>
                    <a:lumOff val="40000"/>
                  </a:srgbClr>
                </a:solidFill>
              </a:ln>
              <a:effectLst/>
            </c:spPr>
          </c:marker>
          <c:dLbls>
            <c:spPr>
              <a:solidFill>
                <a:srgbClr val="FFFFFF">
                  <a:alpha val="50000"/>
                </a:srgbClr>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2003</c:v>
                </c:pt>
                <c:pt idx="1">
                  <c:v>2013</c:v>
                </c:pt>
                <c:pt idx="2">
                  <c:v>2023</c:v>
                </c:pt>
              </c:numCache>
            </c:numRef>
          </c:cat>
          <c:val>
            <c:numRef>
              <c:f>Sheet1!$C$2:$C$4</c:f>
              <c:numCache>
                <c:formatCode>0.0</c:formatCode>
                <c:ptCount val="3"/>
                <c:pt idx="0">
                  <c:v>7.8793738952328569</c:v>
                </c:pt>
                <c:pt idx="1">
                  <c:v>9.7057495782910586</c:v>
                </c:pt>
                <c:pt idx="2">
                  <c:v>12.544396977162323</c:v>
                </c:pt>
              </c:numCache>
            </c:numRef>
          </c:val>
          <c:smooth val="1"/>
          <c:extLst>
            <c:ext xmlns:c16="http://schemas.microsoft.com/office/drawing/2014/chart" uri="{C3380CC4-5D6E-409C-BE32-E72D297353CC}">
              <c16:uniqueId val="{0000000D-5EEF-47D6-A584-8EB210977114}"/>
            </c:ext>
          </c:extLst>
        </c:ser>
        <c:ser>
          <c:idx val="2"/>
          <c:order val="2"/>
          <c:tx>
            <c:strRef>
              <c:f>Sheet1!$D$1</c:f>
              <c:strCache>
                <c:ptCount val="1"/>
                <c:pt idx="0">
                  <c:v>Share of Owners with Improvements</c:v>
                </c:pt>
              </c:strCache>
            </c:strRef>
          </c:tx>
          <c:spPr>
            <a:ln w="28575" cap="rnd">
              <a:solidFill>
                <a:schemeClr val="accent3"/>
              </a:solidFill>
              <a:round/>
            </a:ln>
            <a:effectLst/>
          </c:spPr>
          <c:marker>
            <c:symbol val="circle"/>
            <c:size val="7"/>
            <c:spPr>
              <a:solidFill>
                <a:srgbClr val="E9C002"/>
              </a:solidFill>
              <a:ln w="9525">
                <a:solidFill>
                  <a:srgbClr val="E9C00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2003</c:v>
                </c:pt>
                <c:pt idx="1">
                  <c:v>2013</c:v>
                </c:pt>
                <c:pt idx="2">
                  <c:v>2023</c:v>
                </c:pt>
              </c:numCache>
            </c:numRef>
          </c:cat>
          <c:val>
            <c:numRef>
              <c:f>Sheet1!$D$2:$D$4</c:f>
            </c:numRef>
          </c:val>
          <c:smooth val="1"/>
          <c:extLst>
            <c:ext xmlns:c16="http://schemas.microsoft.com/office/drawing/2014/chart" uri="{C3380CC4-5D6E-409C-BE32-E72D297353CC}">
              <c16:uniqueId val="{0000000E-5EEF-47D6-A584-8EB210977114}"/>
            </c:ext>
          </c:extLst>
        </c:ser>
        <c:dLbls>
          <c:showLegendKey val="0"/>
          <c:showVal val="0"/>
          <c:showCatName val="0"/>
          <c:showSerName val="0"/>
          <c:showPercent val="0"/>
          <c:showBubbleSize val="0"/>
        </c:dLbls>
        <c:marker val="1"/>
        <c:smooth val="0"/>
        <c:axId val="917403168"/>
        <c:axId val="917404608"/>
      </c:lineChart>
      <c:catAx>
        <c:axId val="2723360"/>
        <c:scaling>
          <c:orientation val="minMax"/>
        </c:scaling>
        <c:delete val="0"/>
        <c:axPos val="b"/>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max val="70"/>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valAx>
        <c:axId val="917404608"/>
        <c:scaling>
          <c:orientation val="minMax"/>
        </c:scaling>
        <c:delete val="0"/>
        <c:axPos val="r"/>
        <c:numFmt formatCode="0" sourceLinked="0"/>
        <c:majorTickMark val="out"/>
        <c:minorTickMark val="none"/>
        <c:tickLblPos val="nextTo"/>
        <c:spPr>
          <a:noFill/>
          <a:ln>
            <a:solidFill>
              <a:srgbClr val="FFFFFF">
                <a:lumMod val="65000"/>
              </a:srgbClr>
            </a:solidFill>
          </a:ln>
          <a:effectLst/>
        </c:spPr>
        <c:txPr>
          <a:bodyPr rot="-60000000" spcFirstLastPara="1" vertOverflow="ellipsis" vert="horz" wrap="square" anchor="ctr" anchorCtr="1"/>
          <a:lstStyle/>
          <a:p>
            <a:pPr algn="ctr">
              <a:defRPr lang="en-US" sz="1400" b="0" i="0" u="none" strike="noStrike" kern="1200" baseline="0">
                <a:solidFill>
                  <a:schemeClr val="tx1">
                    <a:lumMod val="50000"/>
                  </a:schemeClr>
                </a:solidFill>
                <a:latin typeface="+mn-lt"/>
                <a:ea typeface="+mn-ea"/>
                <a:cs typeface="+mn-cs"/>
              </a:defRPr>
            </a:pPr>
            <a:endParaRPr lang="en-US"/>
          </a:p>
        </c:txPr>
        <c:crossAx val="917403168"/>
        <c:crosses val="max"/>
        <c:crossBetween val="between"/>
      </c:valAx>
      <c:catAx>
        <c:axId val="917403168"/>
        <c:scaling>
          <c:orientation val="minMax"/>
        </c:scaling>
        <c:delete val="1"/>
        <c:axPos val="b"/>
        <c:numFmt formatCode="General" sourceLinked="1"/>
        <c:majorTickMark val="out"/>
        <c:minorTickMark val="none"/>
        <c:tickLblPos val="nextTo"/>
        <c:crossAx val="917404608"/>
        <c:crosses val="autoZero"/>
        <c:auto val="1"/>
        <c:lblAlgn val="ctr"/>
        <c:lblOffset val="100"/>
        <c:noMultiLvlLbl val="0"/>
      </c:catAx>
      <c:spPr>
        <a:noFill/>
        <a:ln>
          <a:noFill/>
        </a:ln>
        <a:effectLst/>
      </c:spPr>
    </c:plotArea>
    <c:legend>
      <c:legendPos val="b"/>
      <c:layout>
        <c:manualLayout>
          <c:xMode val="edge"/>
          <c:yMode val="edge"/>
          <c:x val="1.5846245955461989E-2"/>
          <c:y val="0.86394699907224592"/>
          <c:w val="0.9677375011077225"/>
          <c:h val="0.1360530009277541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solidFill>
                  <a:schemeClr val="tx1">
                    <a:lumMod val="50000"/>
                  </a:schemeClr>
                </a:solidFill>
              </a:defRPr>
            </a:pPr>
            <a:r>
              <a:rPr lang="en-US" dirty="0"/>
              <a:t>Average Per Owner Home Improvement Spending </a:t>
            </a:r>
            <a:r>
              <a:rPr lang="en-US" baseline="0" dirty="0"/>
              <a:t>(Dollars)</a:t>
            </a:r>
            <a:endParaRPr lang="en-US"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12573817153599517"/>
          <c:w val="0.8936378039212296"/>
          <c:h val="0.65907927285755818"/>
        </c:manualLayout>
      </c:layout>
      <c:barChart>
        <c:barDir val="col"/>
        <c:grouping val="clustered"/>
        <c:varyColors val="0"/>
        <c:ser>
          <c:idx val="1"/>
          <c:order val="0"/>
          <c:tx>
            <c:strRef>
              <c:f>Sheet1!$C$1</c:f>
              <c:strCache>
                <c:ptCount val="1"/>
                <c:pt idx="0">
                  <c:v>Recent Movers</c:v>
                </c:pt>
              </c:strCache>
            </c:strRef>
          </c:tx>
          <c:spPr>
            <a:solidFill>
              <a:srgbClr val="508DA6">
                <a:lumMod val="75000"/>
              </a:srgbClr>
            </a:solidFill>
          </c:spPr>
          <c:invertIfNegative val="0"/>
          <c:cat>
            <c:numRef>
              <c:f>Sheet1!$A$2:$A$12</c:f>
              <c:numCache>
                <c:formatCode>General</c:formatCode>
                <c:ptCount val="11"/>
                <c:pt idx="0">
                  <c:v>2003</c:v>
                </c:pt>
                <c:pt idx="1">
                  <c:v>2005</c:v>
                </c:pt>
                <c:pt idx="2">
                  <c:v>2007</c:v>
                </c:pt>
                <c:pt idx="3">
                  <c:v>2009</c:v>
                </c:pt>
                <c:pt idx="4">
                  <c:v>2011</c:v>
                </c:pt>
                <c:pt idx="5">
                  <c:v>2013</c:v>
                </c:pt>
                <c:pt idx="6">
                  <c:v>2015</c:v>
                </c:pt>
                <c:pt idx="7">
                  <c:v>2017</c:v>
                </c:pt>
                <c:pt idx="8">
                  <c:v>2019</c:v>
                </c:pt>
                <c:pt idx="9">
                  <c:v>2021</c:v>
                </c:pt>
                <c:pt idx="10">
                  <c:v>2023</c:v>
                </c:pt>
              </c:numCache>
            </c:numRef>
          </c:cat>
          <c:val>
            <c:numRef>
              <c:f>Sheet1!$C$2:$C$12</c:f>
              <c:numCache>
                <c:formatCode>#,##0</c:formatCode>
                <c:ptCount val="11"/>
                <c:pt idx="0">
                  <c:v>3792.4380000000001</c:v>
                </c:pt>
                <c:pt idx="1">
                  <c:v>4822.6480000000001</c:v>
                </c:pt>
                <c:pt idx="2">
                  <c:v>5633.0069999999996</c:v>
                </c:pt>
                <c:pt idx="3">
                  <c:v>3830.7930000000001</c:v>
                </c:pt>
                <c:pt idx="4">
                  <c:v>4459.7039999999997</c:v>
                </c:pt>
                <c:pt idx="5">
                  <c:v>3762.752</c:v>
                </c:pt>
                <c:pt idx="6">
                  <c:v>4573.777</c:v>
                </c:pt>
                <c:pt idx="7">
                  <c:v>4902.9290000000001</c:v>
                </c:pt>
                <c:pt idx="8">
                  <c:v>5075.2550000000001</c:v>
                </c:pt>
                <c:pt idx="9">
                  <c:v>5814.6670000000004</c:v>
                </c:pt>
                <c:pt idx="10">
                  <c:v>6550.4960000000001</c:v>
                </c:pt>
              </c:numCache>
            </c:numRef>
          </c:val>
          <c:extLst>
            <c:ext xmlns:c16="http://schemas.microsoft.com/office/drawing/2014/chart" uri="{C3380CC4-5D6E-409C-BE32-E72D297353CC}">
              <c16:uniqueId val="{00000001-A13C-4E5E-B5F3-031966C02762}"/>
            </c:ext>
          </c:extLst>
        </c:ser>
        <c:ser>
          <c:idx val="0"/>
          <c:order val="1"/>
          <c:tx>
            <c:strRef>
              <c:f>Sheet1!$B$1</c:f>
              <c:strCache>
                <c:ptCount val="1"/>
                <c:pt idx="0">
                  <c:v>Non-Movers</c:v>
                </c:pt>
              </c:strCache>
            </c:strRef>
          </c:tx>
          <c:spPr>
            <a:solidFill>
              <a:srgbClr val="76AD99"/>
            </a:solidFill>
          </c:spPr>
          <c:invertIfNegative val="0"/>
          <c:cat>
            <c:numRef>
              <c:f>Sheet1!$A$2:$A$12</c:f>
              <c:numCache>
                <c:formatCode>General</c:formatCode>
                <c:ptCount val="11"/>
                <c:pt idx="0">
                  <c:v>2003</c:v>
                </c:pt>
                <c:pt idx="1">
                  <c:v>2005</c:v>
                </c:pt>
                <c:pt idx="2">
                  <c:v>2007</c:v>
                </c:pt>
                <c:pt idx="3">
                  <c:v>2009</c:v>
                </c:pt>
                <c:pt idx="4">
                  <c:v>2011</c:v>
                </c:pt>
                <c:pt idx="5">
                  <c:v>2013</c:v>
                </c:pt>
                <c:pt idx="6">
                  <c:v>2015</c:v>
                </c:pt>
                <c:pt idx="7">
                  <c:v>2017</c:v>
                </c:pt>
                <c:pt idx="8">
                  <c:v>2019</c:v>
                </c:pt>
                <c:pt idx="9">
                  <c:v>2021</c:v>
                </c:pt>
                <c:pt idx="10">
                  <c:v>2023</c:v>
                </c:pt>
              </c:numCache>
            </c:numRef>
          </c:cat>
          <c:val>
            <c:numRef>
              <c:f>Sheet1!$B$2:$B$12</c:f>
              <c:numCache>
                <c:formatCode>#,##0</c:formatCode>
                <c:ptCount val="11"/>
                <c:pt idx="0">
                  <c:v>3012.904</c:v>
                </c:pt>
                <c:pt idx="1">
                  <c:v>3936.4059999999999</c:v>
                </c:pt>
                <c:pt idx="2">
                  <c:v>3999.3429999999998</c:v>
                </c:pt>
                <c:pt idx="3">
                  <c:v>3157.125</c:v>
                </c:pt>
                <c:pt idx="4">
                  <c:v>3067.4679999999998</c:v>
                </c:pt>
                <c:pt idx="5">
                  <c:v>2534.8850000000002</c:v>
                </c:pt>
                <c:pt idx="6">
                  <c:v>3687.2689999999998</c:v>
                </c:pt>
                <c:pt idx="7">
                  <c:v>3443.5610000000001</c:v>
                </c:pt>
                <c:pt idx="8">
                  <c:v>3713.357</c:v>
                </c:pt>
                <c:pt idx="9">
                  <c:v>4268.29</c:v>
                </c:pt>
                <c:pt idx="10">
                  <c:v>4342.6859999999997</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75"/>
        <c:axId val="-2059001504"/>
        <c:axId val="-2058999456"/>
      </c:bar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rot="0"/>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scaling>
        <c:delete val="0"/>
        <c:axPos val="l"/>
        <c:majorGridlines>
          <c:spPr>
            <a:ln>
              <a:solidFill>
                <a:schemeClr val="tx1">
                  <a:lumMod val="40000"/>
                  <a:lumOff val="60000"/>
                </a:schemeClr>
              </a:solidFill>
              <a:prstDash val="dash"/>
            </a:ln>
          </c:spPr>
        </c:majorGridlines>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plotArea>
    <c:legend>
      <c:legendPos val="b"/>
      <c:layout>
        <c:manualLayout>
          <c:xMode val="edge"/>
          <c:yMode val="edge"/>
          <c:x val="1.9025420340162667E-2"/>
          <c:y val="0.94455481526347673"/>
          <c:w val="0.3999763109490535"/>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a:t>Average Per Owner Spending (Dollars)</a:t>
            </a:r>
          </a:p>
        </c:rich>
      </c:tx>
      <c:layout>
        <c:manualLayout>
          <c:xMode val="edge"/>
          <c:yMode val="edge"/>
          <c:x val="5.2703815536645664E-4"/>
          <c:y val="1.812688821752266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6.3217258424634867E-2"/>
          <c:y val="0.14522986640898142"/>
          <c:w val="0.92353866005563467"/>
          <c:h val="0.63565960231132257"/>
        </c:manualLayout>
      </c:layout>
      <c:barChart>
        <c:barDir val="col"/>
        <c:grouping val="stacked"/>
        <c:varyColors val="0"/>
        <c:ser>
          <c:idx val="0"/>
          <c:order val="0"/>
          <c:tx>
            <c:strRef>
              <c:f>Sheet1!$B$1</c:f>
              <c:strCache>
                <c:ptCount val="1"/>
                <c:pt idx="0">
                  <c:v>Improvements</c:v>
                </c:pt>
              </c:strCache>
            </c:strRef>
          </c:tx>
          <c:spPr>
            <a:solidFill>
              <a:srgbClr val="508DA6">
                <a:lumMod val="75000"/>
              </a:srgbClr>
            </a:solidFill>
            <a:ln>
              <a:noFill/>
            </a:ln>
            <a:effectLst/>
          </c:spPr>
          <c:invertIfNegative val="0"/>
          <c:dPt>
            <c:idx val="5"/>
            <c:invertIfNegative val="0"/>
            <c:bubble3D val="0"/>
            <c:spPr>
              <a:solidFill>
                <a:srgbClr val="508DA6">
                  <a:lumMod val="75000"/>
                </a:srgbClr>
              </a:solidFill>
              <a:ln>
                <a:noFill/>
              </a:ln>
              <a:effectLst/>
            </c:spPr>
            <c:extLst>
              <c:ext xmlns:c16="http://schemas.microsoft.com/office/drawing/2014/chart" uri="{C3380CC4-5D6E-409C-BE32-E72D297353CC}">
                <c16:uniqueId val="{00000001-164C-408C-8362-967183150F00}"/>
              </c:ext>
            </c:extLst>
          </c:dPt>
          <c:dLbls>
            <c:delete val="1"/>
          </c:dLbls>
          <c:cat>
            <c:strRef>
              <c:f>Sheet1!$A$2:$A$9</c:f>
              <c:strCache>
                <c:ptCount val="8"/>
                <c:pt idx="0">
                  <c:v>Before 1940</c:v>
                </c:pt>
                <c:pt idx="1">
                  <c:v>1940–1959</c:v>
                </c:pt>
                <c:pt idx="2">
                  <c:v>1960–1979</c:v>
                </c:pt>
                <c:pt idx="3">
                  <c:v>1980–1999</c:v>
                </c:pt>
                <c:pt idx="4">
                  <c:v>2000–2009</c:v>
                </c:pt>
                <c:pt idx="5">
                  <c:v>2010–2019</c:v>
                </c:pt>
                <c:pt idx="6">
                  <c:v>2020–2023</c:v>
                </c:pt>
                <c:pt idx="7">
                  <c:v>All</c:v>
                </c:pt>
              </c:strCache>
            </c:strRef>
          </c:cat>
          <c:val>
            <c:numRef>
              <c:f>Sheet1!$B$2:$B$9</c:f>
              <c:numCache>
                <c:formatCode>#,##0</c:formatCode>
                <c:ptCount val="8"/>
                <c:pt idx="0">
                  <c:v>5320</c:v>
                </c:pt>
                <c:pt idx="1">
                  <c:v>4180</c:v>
                </c:pt>
                <c:pt idx="2">
                  <c:v>4600</c:v>
                </c:pt>
                <c:pt idx="3">
                  <c:v>4890</c:v>
                </c:pt>
                <c:pt idx="4">
                  <c:v>5000</c:v>
                </c:pt>
                <c:pt idx="5">
                  <c:v>3630</c:v>
                </c:pt>
                <c:pt idx="6">
                  <c:v>3990</c:v>
                </c:pt>
                <c:pt idx="7">
                  <c:v>4660</c:v>
                </c:pt>
              </c:numCache>
            </c:numRef>
          </c:val>
          <c:extLst>
            <c:ext xmlns:c16="http://schemas.microsoft.com/office/drawing/2014/chart" uri="{C3380CC4-5D6E-409C-BE32-E72D297353CC}">
              <c16:uniqueId val="{00000002-9EE0-44FB-BDBB-0A7695D9BB0F}"/>
            </c:ext>
          </c:extLst>
        </c:ser>
        <c:ser>
          <c:idx val="1"/>
          <c:order val="1"/>
          <c:tx>
            <c:strRef>
              <c:f>Sheet1!$C$1</c:f>
              <c:strCache>
                <c:ptCount val="1"/>
                <c:pt idx="0">
                  <c:v>Maintenance</c:v>
                </c:pt>
              </c:strCache>
            </c:strRef>
          </c:tx>
          <c:spPr>
            <a:solidFill>
              <a:srgbClr val="508DA6">
                <a:lumMod val="60000"/>
                <a:lumOff val="40000"/>
              </a:srgbClr>
            </a:solidFill>
            <a:ln>
              <a:noFill/>
            </a:ln>
            <a:effectLst/>
          </c:spPr>
          <c:invertIfNegative val="0"/>
          <c:dPt>
            <c:idx val="5"/>
            <c:invertIfNegative val="0"/>
            <c:bubble3D val="0"/>
            <c:spPr>
              <a:solidFill>
                <a:srgbClr val="508DA6">
                  <a:lumMod val="60000"/>
                  <a:lumOff val="40000"/>
                </a:srgbClr>
              </a:solidFill>
              <a:ln>
                <a:noFill/>
              </a:ln>
              <a:effectLst/>
            </c:spPr>
            <c:extLst>
              <c:ext xmlns:c16="http://schemas.microsoft.com/office/drawing/2014/chart" uri="{C3380CC4-5D6E-409C-BE32-E72D297353CC}">
                <c16:uniqueId val="{00000003-164C-408C-8362-967183150F00}"/>
              </c:ext>
            </c:extLst>
          </c:dPt>
          <c:dLbls>
            <c:delete val="1"/>
          </c:dLbls>
          <c:cat>
            <c:strRef>
              <c:f>Sheet1!$A$2:$A$9</c:f>
              <c:strCache>
                <c:ptCount val="8"/>
                <c:pt idx="0">
                  <c:v>Before 1940</c:v>
                </c:pt>
                <c:pt idx="1">
                  <c:v>1940–1959</c:v>
                </c:pt>
                <c:pt idx="2">
                  <c:v>1960–1979</c:v>
                </c:pt>
                <c:pt idx="3">
                  <c:v>1980–1999</c:v>
                </c:pt>
                <c:pt idx="4">
                  <c:v>2000–2009</c:v>
                </c:pt>
                <c:pt idx="5">
                  <c:v>2010–2019</c:v>
                </c:pt>
                <c:pt idx="6">
                  <c:v>2020–2023</c:v>
                </c:pt>
                <c:pt idx="7">
                  <c:v>All</c:v>
                </c:pt>
              </c:strCache>
            </c:strRef>
          </c:cat>
          <c:val>
            <c:numRef>
              <c:f>Sheet1!$C$2:$C$9</c:f>
              <c:numCache>
                <c:formatCode>#,##0</c:formatCode>
                <c:ptCount val="8"/>
                <c:pt idx="0">
                  <c:v>1430</c:v>
                </c:pt>
                <c:pt idx="1">
                  <c:v>1270</c:v>
                </c:pt>
                <c:pt idx="2">
                  <c:v>1230</c:v>
                </c:pt>
                <c:pt idx="3">
                  <c:v>1230</c:v>
                </c:pt>
                <c:pt idx="4">
                  <c:v>1280</c:v>
                </c:pt>
                <c:pt idx="5">
                  <c:v>890</c:v>
                </c:pt>
                <c:pt idx="6">
                  <c:v>350</c:v>
                </c:pt>
                <c:pt idx="7">
                  <c:v>1210</c:v>
                </c:pt>
              </c:numCache>
            </c:numRef>
          </c:val>
          <c:extLst>
            <c:ext xmlns:c16="http://schemas.microsoft.com/office/drawing/2014/chart" uri="{C3380CC4-5D6E-409C-BE32-E72D297353CC}">
              <c16:uniqueId val="{00000005-9EE0-44FB-BDBB-0A7695D9BB0F}"/>
            </c:ext>
          </c:extLst>
        </c:ser>
        <c:dLbls>
          <c:dLblPos val="ctr"/>
          <c:showLegendKey val="0"/>
          <c:showVal val="1"/>
          <c:showCatName val="0"/>
          <c:showSerName val="0"/>
          <c:showPercent val="0"/>
          <c:showBubbleSize val="0"/>
        </c:dLbls>
        <c:gapWidth val="100"/>
        <c:overlap val="100"/>
        <c:axId val="2723360"/>
        <c:axId val="2725552"/>
      </c:barChart>
      <c:barChart>
        <c:barDir val="col"/>
        <c:grouping val="clustered"/>
        <c:varyColors val="0"/>
        <c:ser>
          <c:idx val="2"/>
          <c:order val="2"/>
          <c:tx>
            <c:strRef>
              <c:f>Sheet1!$D$1</c:f>
              <c:strCache>
                <c:ptCount val="1"/>
                <c:pt idx="0">
                  <c:v>Total</c:v>
                </c:pt>
              </c:strCache>
            </c:strRef>
          </c:tx>
          <c:spPr>
            <a:no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Before 1940</c:v>
                </c:pt>
                <c:pt idx="1">
                  <c:v>1940–1959</c:v>
                </c:pt>
                <c:pt idx="2">
                  <c:v>1960–1979</c:v>
                </c:pt>
                <c:pt idx="3">
                  <c:v>1980–1999</c:v>
                </c:pt>
                <c:pt idx="4">
                  <c:v>2000–2009</c:v>
                </c:pt>
                <c:pt idx="5">
                  <c:v>2010–2019</c:v>
                </c:pt>
                <c:pt idx="6">
                  <c:v>2020–2023</c:v>
                </c:pt>
                <c:pt idx="7">
                  <c:v>All</c:v>
                </c:pt>
              </c:strCache>
            </c:strRef>
          </c:cat>
          <c:val>
            <c:numRef>
              <c:f>Sheet1!$D$2:$D$9</c:f>
              <c:numCache>
                <c:formatCode>#,##0</c:formatCode>
                <c:ptCount val="8"/>
                <c:pt idx="0">
                  <c:v>6750</c:v>
                </c:pt>
                <c:pt idx="1">
                  <c:v>5450</c:v>
                </c:pt>
                <c:pt idx="2">
                  <c:v>5830</c:v>
                </c:pt>
                <c:pt idx="3">
                  <c:v>6120</c:v>
                </c:pt>
                <c:pt idx="4">
                  <c:v>6280</c:v>
                </c:pt>
                <c:pt idx="5">
                  <c:v>4520</c:v>
                </c:pt>
                <c:pt idx="6">
                  <c:v>4340</c:v>
                </c:pt>
                <c:pt idx="7">
                  <c:v>5870</c:v>
                </c:pt>
              </c:numCache>
            </c:numRef>
          </c:val>
          <c:extLst>
            <c:ext xmlns:c16="http://schemas.microsoft.com/office/drawing/2014/chart" uri="{C3380CC4-5D6E-409C-BE32-E72D297353CC}">
              <c16:uniqueId val="{00000006-9EE0-44FB-BDBB-0A7695D9BB0F}"/>
            </c:ext>
          </c:extLst>
        </c:ser>
        <c:dLbls>
          <c:showLegendKey val="0"/>
          <c:showVal val="0"/>
          <c:showCatName val="0"/>
          <c:showSerName val="0"/>
          <c:showPercent val="0"/>
          <c:showBubbleSize val="0"/>
        </c:dLbls>
        <c:gapWidth val="100"/>
        <c:axId val="1108929576"/>
        <c:axId val="1108927608"/>
      </c:barChart>
      <c:catAx>
        <c:axId val="272336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r>
                  <a:rPr lang="en-US">
                    <a:solidFill>
                      <a:schemeClr val="tx1">
                        <a:lumMod val="50000"/>
                      </a:schemeClr>
                    </a:solidFill>
                  </a:rPr>
                  <a:t>Year</a:t>
                </a:r>
                <a:r>
                  <a:rPr lang="en-US" baseline="0">
                    <a:solidFill>
                      <a:schemeClr val="tx1">
                        <a:lumMod val="50000"/>
                      </a:schemeClr>
                    </a:solidFill>
                  </a:rPr>
                  <a:t> Built</a:t>
                </a:r>
                <a:endParaRPr lang="en-US">
                  <a:solidFill>
                    <a:schemeClr val="tx1">
                      <a:lumMod val="50000"/>
                    </a:schemeClr>
                  </a:solidFill>
                </a:endParaRPr>
              </a:p>
            </c:rich>
          </c:tx>
          <c:layout>
            <c:manualLayout>
              <c:xMode val="edge"/>
              <c:yMode val="edge"/>
              <c:x val="0.48156097012715576"/>
              <c:y val="0.8693460522872706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endParaRPr lang="en-US"/>
            </a:p>
          </c:txPr>
        </c:title>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valAx>
        <c:axId val="1108927608"/>
        <c:scaling>
          <c:orientation val="minMax"/>
        </c:scaling>
        <c:delete val="0"/>
        <c:axPos val="r"/>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8929576"/>
        <c:crosses val="max"/>
        <c:crossBetween val="between"/>
      </c:valAx>
      <c:catAx>
        <c:axId val="1108929576"/>
        <c:scaling>
          <c:orientation val="minMax"/>
        </c:scaling>
        <c:delete val="1"/>
        <c:axPos val="b"/>
        <c:numFmt formatCode="General" sourceLinked="1"/>
        <c:majorTickMark val="out"/>
        <c:minorTickMark val="none"/>
        <c:tickLblPos val="nextTo"/>
        <c:crossAx val="1108927608"/>
        <c:crosses val="autoZero"/>
        <c:auto val="1"/>
        <c:lblAlgn val="ctr"/>
        <c:lblOffset val="100"/>
        <c:noMultiLvlLbl val="0"/>
      </c:catAx>
      <c:spPr>
        <a:noFill/>
        <a:ln>
          <a:noFill/>
        </a:ln>
        <a:effectLst/>
      </c:spPr>
    </c:plotArea>
    <c:legend>
      <c:legendPos val="b"/>
      <c:legendEntry>
        <c:idx val="2"/>
        <c:delete val="1"/>
      </c:legendEntry>
      <c:layout>
        <c:manualLayout>
          <c:xMode val="edge"/>
          <c:yMode val="edge"/>
          <c:x val="1.5846208356175076E-2"/>
          <c:y val="0.92739115487044543"/>
          <c:w val="0.44366125521710281"/>
          <c:h val="6.145052721526243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dirty="0"/>
              <a:t>Share of Owners in Inadequate</a:t>
            </a:r>
            <a:r>
              <a:rPr lang="en-US" baseline="0" dirty="0"/>
              <a:t> Housing</a:t>
            </a:r>
            <a:r>
              <a:rPr lang="en-US" dirty="0"/>
              <a:t> </a:t>
            </a:r>
            <a:r>
              <a:rPr lang="en-US" baseline="0" dirty="0"/>
              <a:t>(Percent)</a:t>
            </a:r>
            <a:endParaRPr lang="en-US" dirty="0"/>
          </a:p>
        </c:rich>
      </c:tx>
      <c:layout>
        <c:manualLayout>
          <c:xMode val="edge"/>
          <c:yMode val="edge"/>
          <c:x val="1.1506999725500981E-2"/>
          <c:y val="1.812688821752266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56972938765E-2"/>
          <c:y val="0.12755106101035629"/>
          <c:w val="0.93342058798637895"/>
          <c:h val="0.63849347260689382"/>
        </c:manualLayout>
      </c:layout>
      <c:barChart>
        <c:barDir val="col"/>
        <c:grouping val="clustered"/>
        <c:varyColors val="0"/>
        <c:ser>
          <c:idx val="0"/>
          <c:order val="0"/>
          <c:tx>
            <c:strRef>
              <c:f>Sheet1!$C$1</c:f>
              <c:strCache>
                <c:ptCount val="1"/>
                <c:pt idx="0">
                  <c:v>Share of Owners in Inadequate Housing (Percent)</c:v>
                </c:pt>
              </c:strCache>
            </c:strRef>
          </c:tx>
          <c:spPr>
            <a:solidFill>
              <a:srgbClr val="508DA6"/>
            </a:solidFill>
            <a:ln>
              <a:noFill/>
            </a:ln>
            <a:effectLst/>
          </c:spPr>
          <c:invertIfNegative val="0"/>
          <c:dPt>
            <c:idx val="0"/>
            <c:invertIfNegative val="0"/>
            <c:bubble3D val="0"/>
            <c:spPr>
              <a:solidFill>
                <a:srgbClr val="76AD99"/>
              </a:solidFill>
              <a:ln>
                <a:noFill/>
              </a:ln>
              <a:effectLst/>
            </c:spPr>
            <c:extLst>
              <c:ext xmlns:c16="http://schemas.microsoft.com/office/drawing/2014/chart" uri="{C3380CC4-5D6E-409C-BE32-E72D297353CC}">
                <c16:uniqueId val="{00000012-4344-419D-B3F9-467BDB2AB21A}"/>
              </c:ext>
            </c:extLst>
          </c:dPt>
          <c:dPt>
            <c:idx val="1"/>
            <c:invertIfNegative val="0"/>
            <c:bubble3D val="0"/>
            <c:spPr>
              <a:solidFill>
                <a:srgbClr val="76AD99"/>
              </a:solidFill>
              <a:ln>
                <a:noFill/>
              </a:ln>
              <a:effectLst/>
            </c:spPr>
            <c:extLst>
              <c:ext xmlns:c16="http://schemas.microsoft.com/office/drawing/2014/chart" uri="{C3380CC4-5D6E-409C-BE32-E72D297353CC}">
                <c16:uniqueId val="{00000011-4344-419D-B3F9-467BDB2AB21A}"/>
              </c:ext>
            </c:extLst>
          </c:dPt>
          <c:dPt>
            <c:idx val="2"/>
            <c:invertIfNegative val="0"/>
            <c:bubble3D val="0"/>
            <c:spPr>
              <a:solidFill>
                <a:srgbClr val="76AD99"/>
              </a:solidFill>
              <a:ln>
                <a:noFill/>
              </a:ln>
              <a:effectLst/>
            </c:spPr>
            <c:extLst>
              <c:ext xmlns:c16="http://schemas.microsoft.com/office/drawing/2014/chart" uri="{C3380CC4-5D6E-409C-BE32-E72D297353CC}">
                <c16:uniqueId val="{00000010-4344-419D-B3F9-467BDB2AB21A}"/>
              </c:ext>
            </c:extLst>
          </c:dPt>
          <c:dPt>
            <c:idx val="3"/>
            <c:invertIfNegative val="0"/>
            <c:bubble3D val="0"/>
            <c:spPr>
              <a:solidFill>
                <a:srgbClr val="76AD99"/>
              </a:solidFill>
              <a:ln>
                <a:noFill/>
              </a:ln>
              <a:effectLst/>
            </c:spPr>
            <c:extLst>
              <c:ext xmlns:c16="http://schemas.microsoft.com/office/drawing/2014/chart" uri="{C3380CC4-5D6E-409C-BE32-E72D297353CC}">
                <c16:uniqueId val="{0000000F-4344-419D-B3F9-467BDB2AB21A}"/>
              </c:ext>
            </c:extLst>
          </c:dPt>
          <c:dPt>
            <c:idx val="4"/>
            <c:invertIfNegative val="0"/>
            <c:bubble3D val="0"/>
            <c:spPr>
              <a:solidFill>
                <a:srgbClr val="76AD99"/>
              </a:solidFill>
              <a:ln>
                <a:noFill/>
              </a:ln>
              <a:effectLst/>
            </c:spPr>
            <c:extLst>
              <c:ext xmlns:c16="http://schemas.microsoft.com/office/drawing/2014/chart" uri="{C3380CC4-5D6E-409C-BE32-E72D297353CC}">
                <c16:uniqueId val="{0000000E-4344-419D-B3F9-467BDB2AB21A}"/>
              </c:ext>
            </c:extLst>
          </c:dPt>
          <c:dPt>
            <c:idx val="5"/>
            <c:invertIfNegative val="0"/>
            <c:bubble3D val="0"/>
            <c:spPr>
              <a:solidFill>
                <a:srgbClr val="508DA6">
                  <a:lumMod val="75000"/>
                </a:srgbClr>
              </a:solidFill>
              <a:ln>
                <a:noFill/>
              </a:ln>
              <a:effectLst/>
            </c:spPr>
            <c:extLst>
              <c:ext xmlns:c16="http://schemas.microsoft.com/office/drawing/2014/chart" uri="{C3380CC4-5D6E-409C-BE32-E72D297353CC}">
                <c16:uniqueId val="{0000000E-DCC4-48A0-B7FB-B91A3FD53755}"/>
              </c:ext>
            </c:extLst>
          </c:dPt>
          <c:dPt>
            <c:idx val="6"/>
            <c:invertIfNegative val="0"/>
            <c:bubble3D val="0"/>
            <c:spPr>
              <a:solidFill>
                <a:srgbClr val="508DA6">
                  <a:lumMod val="75000"/>
                </a:srgbClr>
              </a:solidFill>
              <a:ln>
                <a:noFill/>
              </a:ln>
              <a:effectLst/>
            </c:spPr>
            <c:extLst>
              <c:ext xmlns:c16="http://schemas.microsoft.com/office/drawing/2014/chart" uri="{C3380CC4-5D6E-409C-BE32-E72D297353CC}">
                <c16:uniqueId val="{0000000F-DCC4-48A0-B7FB-B91A3FD53755}"/>
              </c:ext>
            </c:extLst>
          </c:dPt>
          <c:dPt>
            <c:idx val="7"/>
            <c:invertIfNegative val="0"/>
            <c:bubble3D val="0"/>
            <c:spPr>
              <a:solidFill>
                <a:srgbClr val="508DA6">
                  <a:lumMod val="75000"/>
                </a:srgbClr>
              </a:solidFill>
              <a:ln>
                <a:noFill/>
              </a:ln>
              <a:effectLst/>
            </c:spPr>
            <c:extLst>
              <c:ext xmlns:c16="http://schemas.microsoft.com/office/drawing/2014/chart" uri="{C3380CC4-5D6E-409C-BE32-E72D297353CC}">
                <c16:uniqueId val="{00000010-DCC4-48A0-B7FB-B91A3FD53755}"/>
              </c:ext>
            </c:extLst>
          </c:dPt>
          <c:dPt>
            <c:idx val="8"/>
            <c:invertIfNegative val="0"/>
            <c:bubble3D val="0"/>
            <c:spPr>
              <a:solidFill>
                <a:srgbClr val="508DA6">
                  <a:lumMod val="75000"/>
                </a:srgbClr>
              </a:solidFill>
              <a:ln>
                <a:noFill/>
              </a:ln>
              <a:effectLst/>
            </c:spPr>
            <c:extLst>
              <c:ext xmlns:c16="http://schemas.microsoft.com/office/drawing/2014/chart" uri="{C3380CC4-5D6E-409C-BE32-E72D297353CC}">
                <c16:uniqueId val="{00000011-DCC4-48A0-B7FB-B91A3FD53755}"/>
              </c:ext>
            </c:extLst>
          </c:dPt>
          <c:dPt>
            <c:idx val="9"/>
            <c:invertIfNegative val="0"/>
            <c:bubble3D val="0"/>
            <c:spPr>
              <a:solidFill>
                <a:srgbClr val="C14D00">
                  <a:lumMod val="60000"/>
                  <a:lumOff val="40000"/>
                </a:srgbClr>
              </a:solidFill>
              <a:ln>
                <a:noFill/>
              </a:ln>
              <a:effectLst/>
            </c:spPr>
            <c:extLst>
              <c:ext xmlns:c16="http://schemas.microsoft.com/office/drawing/2014/chart" uri="{C3380CC4-5D6E-409C-BE32-E72D297353CC}">
                <c16:uniqueId val="{00000000-79A9-40FA-962E-4B2C08C8F571}"/>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Sheet1!$B$2:$B$11</c:f>
              <c:strCache>
                <c:ptCount val="10"/>
                <c:pt idx="0">
                  <c:v>Lowest </c:v>
                </c:pt>
                <c:pt idx="1">
                  <c:v>2nd </c:v>
                </c:pt>
                <c:pt idx="2">
                  <c:v>3rd </c:v>
                </c:pt>
                <c:pt idx="3">
                  <c:v>4th </c:v>
                </c:pt>
                <c:pt idx="4">
                  <c:v>Highest </c:v>
                </c:pt>
                <c:pt idx="5">
                  <c:v>Black </c:v>
                </c:pt>
                <c:pt idx="6">
                  <c:v>Hispanic </c:v>
                </c:pt>
                <c:pt idx="7">
                  <c:v>White</c:v>
                </c:pt>
                <c:pt idx="8">
                  <c:v>Asian</c:v>
                </c:pt>
                <c:pt idx="9">
                  <c:v>All</c:v>
                </c:pt>
              </c:strCache>
            </c:strRef>
          </c:cat>
          <c:val>
            <c:numRef>
              <c:f>Sheet1!$C$2:$C$11</c:f>
              <c:numCache>
                <c:formatCode>0.0</c:formatCode>
                <c:ptCount val="10"/>
                <c:pt idx="0">
                  <c:v>5.78</c:v>
                </c:pt>
                <c:pt idx="1">
                  <c:v>3.52</c:v>
                </c:pt>
                <c:pt idx="2">
                  <c:v>2.91</c:v>
                </c:pt>
                <c:pt idx="3">
                  <c:v>2.19</c:v>
                </c:pt>
                <c:pt idx="4">
                  <c:v>2.09</c:v>
                </c:pt>
                <c:pt idx="5">
                  <c:v>4.8600000000000003</c:v>
                </c:pt>
                <c:pt idx="6">
                  <c:v>4.21</c:v>
                </c:pt>
                <c:pt idx="7">
                  <c:v>2.92</c:v>
                </c:pt>
                <c:pt idx="8">
                  <c:v>2.13</c:v>
                </c:pt>
                <c:pt idx="9">
                  <c:v>3.3</c:v>
                </c:pt>
              </c:numCache>
            </c:numRef>
          </c:val>
          <c:extLst>
            <c:ext xmlns:c16="http://schemas.microsoft.com/office/drawing/2014/chart" uri="{C3380CC4-5D6E-409C-BE32-E72D297353CC}">
              <c16:uniqueId val="{00000000-C347-44D6-B583-CDDE753BDE27}"/>
            </c:ext>
          </c:extLst>
        </c:ser>
        <c:dLbls>
          <c:dLblPos val="inEnd"/>
          <c:showLegendKey val="0"/>
          <c:showVal val="1"/>
          <c:showCatName val="0"/>
          <c:showSerName val="0"/>
          <c:showPercent val="0"/>
          <c:showBubbleSize val="0"/>
        </c:dLbls>
        <c:gapWidth val="100"/>
        <c:axId val="2723360"/>
        <c:axId val="2725552"/>
      </c:barChart>
      <c:catAx>
        <c:axId val="272336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r>
                  <a:rPr lang="en-US" b="1" baseline="0" dirty="0">
                    <a:solidFill>
                      <a:schemeClr val="tx1">
                        <a:lumMod val="50000"/>
                      </a:schemeClr>
                    </a:solidFill>
                  </a:rPr>
                  <a:t>Household Income Quintile				Race or Ethnicity</a:t>
                </a:r>
                <a:endParaRPr lang="en-US" b="1" dirty="0">
                  <a:solidFill>
                    <a:schemeClr val="tx1">
                      <a:lumMod val="50000"/>
                    </a:schemeClr>
                  </a:solidFill>
                </a:endParaRPr>
              </a:p>
            </c:rich>
          </c:tx>
          <c:layout>
            <c:manualLayout>
              <c:xMode val="edge"/>
              <c:yMode val="edge"/>
              <c:x val="0.16198170466542944"/>
              <c:y val="0.88628433558288344"/>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endParaRPr lang="en-US"/>
            </a:p>
          </c:txPr>
        </c:title>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max val="6"/>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dirty="0"/>
              <a:t>Share of Owners Remodeling to Improve Accessibility (Percent)</a:t>
            </a:r>
          </a:p>
        </c:rich>
      </c:tx>
      <c:layout>
        <c:manualLayout>
          <c:xMode val="edge"/>
          <c:yMode val="edge"/>
          <c:x val="1.1506999725500981E-2"/>
          <c:y val="1.812688821752266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93342058798637895"/>
          <c:h val="0.65548199150143438"/>
        </c:manualLayout>
      </c:layout>
      <c:barChart>
        <c:barDir val="col"/>
        <c:grouping val="clustered"/>
        <c:varyColors val="0"/>
        <c:ser>
          <c:idx val="1"/>
          <c:order val="0"/>
          <c:tx>
            <c:strRef>
              <c:f>Sheet1!$A$2</c:f>
              <c:strCache>
                <c:ptCount val="1"/>
                <c:pt idx="0">
                  <c:v>2018–2019</c:v>
                </c:pt>
              </c:strCache>
            </c:strRef>
          </c:tx>
          <c:spPr>
            <a:solidFill>
              <a:srgbClr val="508DA6">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Sheet1!$A$1:$E$1</c:f>
              <c:strCache>
                <c:ptCount val="4"/>
                <c:pt idx="0">
                  <c:v>Under 55</c:v>
                </c:pt>
                <c:pt idx="1">
                  <c:v>55–64</c:v>
                </c:pt>
                <c:pt idx="2">
                  <c:v>65 &amp; Over</c:v>
                </c:pt>
                <c:pt idx="3">
                  <c:v>All</c:v>
                </c:pt>
              </c:strCache>
              <c:extLst/>
            </c:strRef>
          </c:cat>
          <c:val>
            <c:numRef>
              <c:f>Sheet1!$A$2:$E$2</c:f>
              <c:numCache>
                <c:formatCode>0.0</c:formatCode>
                <c:ptCount val="4"/>
                <c:pt idx="0">
                  <c:v>1.7</c:v>
                </c:pt>
                <c:pt idx="1">
                  <c:v>3.2</c:v>
                </c:pt>
                <c:pt idx="2">
                  <c:v>4.0999999999999996</c:v>
                </c:pt>
                <c:pt idx="3">
                  <c:v>2.8</c:v>
                </c:pt>
              </c:numCache>
              <c:extLst/>
            </c:numRef>
          </c:val>
          <c:extLst>
            <c:ext xmlns:c16="http://schemas.microsoft.com/office/drawing/2014/chart" uri="{C3380CC4-5D6E-409C-BE32-E72D297353CC}">
              <c16:uniqueId val="{00000001-C347-44D6-B583-CDDE753BDE27}"/>
            </c:ext>
          </c:extLst>
        </c:ser>
        <c:ser>
          <c:idx val="2"/>
          <c:order val="1"/>
          <c:tx>
            <c:strRef>
              <c:f>Sheet1!$A$3</c:f>
              <c:strCache>
                <c:ptCount val="1"/>
                <c:pt idx="0">
                  <c:v>2020–2021</c:v>
                </c:pt>
              </c:strCache>
            </c:strRef>
          </c:tx>
          <c:spPr>
            <a:solidFill>
              <a:srgbClr val="76AD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Sheet1!$A$1:$E$1</c:f>
              <c:strCache>
                <c:ptCount val="4"/>
                <c:pt idx="0">
                  <c:v>Under 55</c:v>
                </c:pt>
                <c:pt idx="1">
                  <c:v>55–64</c:v>
                </c:pt>
                <c:pt idx="2">
                  <c:v>65 &amp; Over</c:v>
                </c:pt>
                <c:pt idx="3">
                  <c:v>All</c:v>
                </c:pt>
              </c:strCache>
              <c:extLst/>
            </c:strRef>
          </c:cat>
          <c:val>
            <c:numRef>
              <c:f>Sheet1!$A$3:$E$3</c:f>
              <c:numCache>
                <c:formatCode>0.0</c:formatCode>
                <c:ptCount val="4"/>
                <c:pt idx="0">
                  <c:v>2.2000000000000002</c:v>
                </c:pt>
                <c:pt idx="1">
                  <c:v>3.9</c:v>
                </c:pt>
                <c:pt idx="2">
                  <c:v>4.2</c:v>
                </c:pt>
                <c:pt idx="3">
                  <c:v>3.3</c:v>
                </c:pt>
              </c:numCache>
              <c:extLst/>
            </c:numRef>
          </c:val>
          <c:extLst>
            <c:ext xmlns:c16="http://schemas.microsoft.com/office/drawing/2014/chart" uri="{C3380CC4-5D6E-409C-BE32-E72D297353CC}">
              <c16:uniqueId val="{00000002-C347-44D6-B583-CDDE753BDE27}"/>
            </c:ext>
          </c:extLst>
        </c:ser>
        <c:ser>
          <c:idx val="3"/>
          <c:order val="2"/>
          <c:tx>
            <c:strRef>
              <c:f>Sheet1!$A$4</c:f>
              <c:strCache>
                <c:ptCount val="1"/>
                <c:pt idx="0">
                  <c:v>2022–2023</c:v>
                </c:pt>
              </c:strCache>
            </c:strRef>
          </c:tx>
          <c:spPr>
            <a:solidFill>
              <a:srgbClr val="C14D00">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Sheet1!$A$1:$E$1</c:f>
              <c:strCache>
                <c:ptCount val="4"/>
                <c:pt idx="0">
                  <c:v>Under 55</c:v>
                </c:pt>
                <c:pt idx="1">
                  <c:v>55–64</c:v>
                </c:pt>
                <c:pt idx="2">
                  <c:v>65 &amp; Over</c:v>
                </c:pt>
                <c:pt idx="3">
                  <c:v>All</c:v>
                </c:pt>
              </c:strCache>
              <c:extLst/>
            </c:strRef>
          </c:cat>
          <c:val>
            <c:numRef>
              <c:f>Sheet1!$A$4:$E$4</c:f>
              <c:numCache>
                <c:formatCode>0.0</c:formatCode>
                <c:ptCount val="4"/>
                <c:pt idx="0">
                  <c:v>2.2000000000000002</c:v>
                </c:pt>
                <c:pt idx="1">
                  <c:v>3.9</c:v>
                </c:pt>
                <c:pt idx="2">
                  <c:v>5.5</c:v>
                </c:pt>
                <c:pt idx="3">
                  <c:v>3.7</c:v>
                </c:pt>
              </c:numCache>
              <c:extLst/>
            </c:numRef>
          </c:val>
          <c:extLst>
            <c:ext xmlns:c16="http://schemas.microsoft.com/office/drawing/2014/chart" uri="{C3380CC4-5D6E-409C-BE32-E72D297353CC}">
              <c16:uniqueId val="{0000000D-512E-4D85-9943-328E649851C4}"/>
            </c:ext>
          </c:extLst>
        </c:ser>
        <c:dLbls>
          <c:dLblPos val="inEnd"/>
          <c:showLegendKey val="0"/>
          <c:showVal val="1"/>
          <c:showCatName val="0"/>
          <c:showSerName val="0"/>
          <c:showPercent val="0"/>
          <c:showBubbleSize val="0"/>
        </c:dLbls>
        <c:gapWidth val="100"/>
        <c:axId val="2723360"/>
        <c:axId val="2725552"/>
      </c:barChart>
      <c:catAx>
        <c:axId val="272336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r>
                  <a:rPr lang="en-US" dirty="0">
                    <a:solidFill>
                      <a:schemeClr val="tx1">
                        <a:lumMod val="50000"/>
                      </a:schemeClr>
                    </a:solidFill>
                  </a:rPr>
                  <a:t>Age of Homeowner</a:t>
                </a:r>
              </a:p>
            </c:rich>
          </c:tx>
          <c:layout>
            <c:manualLayout>
              <c:xMode val="edge"/>
              <c:yMode val="edge"/>
              <c:x val="0.32815603649324232"/>
              <c:y val="0.86185836287080431"/>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endParaRPr lang="en-US"/>
            </a:p>
          </c:txPr>
        </c:title>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spPr>
        <a:noFill/>
        <a:ln>
          <a:noFill/>
        </a:ln>
        <a:effectLst/>
      </c:spPr>
    </c:plotArea>
    <c:legend>
      <c:legendPos val="b"/>
      <c:layout>
        <c:manualLayout>
          <c:xMode val="edge"/>
          <c:yMode val="edge"/>
          <c:x val="1.5846245955461989E-2"/>
          <c:y val="0.93947569997859026"/>
          <c:w val="0.41015447595539717"/>
          <c:h val="6.05243000214097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baseline="0" dirty="0"/>
              <a:t>Percent</a:t>
            </a:r>
            <a:endParaRPr lang="en-US" dirty="0"/>
          </a:p>
        </c:rich>
      </c:tx>
      <c:layout>
        <c:manualLayout>
          <c:xMode val="edge"/>
          <c:yMode val="edge"/>
          <c:x val="1.1506999725500981E-2"/>
          <c:y val="1.812688821752266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93342058798637895"/>
          <c:h val="0.65548199150143438"/>
        </c:manualLayout>
      </c:layout>
      <c:barChart>
        <c:barDir val="col"/>
        <c:grouping val="clustered"/>
        <c:varyColors val="0"/>
        <c:ser>
          <c:idx val="0"/>
          <c:order val="0"/>
          <c:tx>
            <c:strRef>
              <c:f>Sheet1!$B$1</c:f>
              <c:strCache>
                <c:ptCount val="1"/>
                <c:pt idx="0">
                  <c:v>Change in Home Improvement &amp; Maintenance Spending</c:v>
                </c:pt>
              </c:strCache>
            </c:strRef>
          </c:tx>
          <c:spPr>
            <a:solidFill>
              <a:srgbClr val="508DA6">
                <a:lumMod val="75000"/>
              </a:srgbClr>
            </a:solidFill>
            <a:ln>
              <a:noFill/>
            </a:ln>
            <a:effectLst/>
          </c:spPr>
          <c:invertIfNegative val="0"/>
          <c:dPt>
            <c:idx val="19"/>
            <c:invertIfNegative val="0"/>
            <c:bubble3D val="0"/>
            <c:spPr>
              <a:solidFill>
                <a:srgbClr val="508DA6">
                  <a:lumMod val="75000"/>
                </a:srgbClr>
              </a:solidFill>
              <a:ln>
                <a:noFill/>
              </a:ln>
              <a:effectLst/>
            </c:spPr>
            <c:extLst>
              <c:ext xmlns:c16="http://schemas.microsoft.com/office/drawing/2014/chart" uri="{C3380CC4-5D6E-409C-BE32-E72D297353CC}">
                <c16:uniqueId val="{00000001-384A-48B3-B063-6F30B5C083A9}"/>
              </c:ext>
            </c:extLst>
          </c:dPt>
          <c:dPt>
            <c:idx val="20"/>
            <c:invertIfNegative val="0"/>
            <c:bubble3D val="0"/>
            <c:spPr>
              <a:solidFill>
                <a:srgbClr val="508DA6">
                  <a:lumMod val="75000"/>
                </a:srgbClr>
              </a:solidFill>
              <a:ln>
                <a:noFill/>
              </a:ln>
              <a:effectLst/>
            </c:spPr>
            <c:extLst>
              <c:ext xmlns:c16="http://schemas.microsoft.com/office/drawing/2014/chart" uri="{C3380CC4-5D6E-409C-BE32-E72D297353CC}">
                <c16:uniqueId val="{00000003-384A-48B3-B063-6F30B5C083A9}"/>
              </c:ext>
            </c:extLst>
          </c:dPt>
          <c:dLbls>
            <c:delete val="1"/>
          </c:dLbls>
          <c:cat>
            <c:strRef>
              <c:f>Sheet1!$A$2:$A$22</c:f>
              <c:strCach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 (e)</c:v>
                </c:pt>
                <c:pt idx="20">
                  <c:v>2025 (f)</c:v>
                </c:pt>
              </c:strCache>
            </c:strRef>
          </c:cat>
          <c:val>
            <c:numRef>
              <c:f>Sheet1!$B$2:$B$22</c:f>
              <c:numCache>
                <c:formatCode>0.0</c:formatCode>
                <c:ptCount val="21"/>
                <c:pt idx="0">
                  <c:v>5.0008166448822999</c:v>
                </c:pt>
                <c:pt idx="1">
                  <c:v>13.325780941621801</c:v>
                </c:pt>
                <c:pt idx="2">
                  <c:v>-2.7016602814645352</c:v>
                </c:pt>
                <c:pt idx="3">
                  <c:v>-6.1019349331407735</c:v>
                </c:pt>
                <c:pt idx="4">
                  <c:v>-9.4395806568790874</c:v>
                </c:pt>
                <c:pt idx="5">
                  <c:v>0.69229586126400289</c:v>
                </c:pt>
                <c:pt idx="6">
                  <c:v>2.9913236189315073</c:v>
                </c:pt>
                <c:pt idx="7">
                  <c:v>1.7361116974136115</c:v>
                </c:pt>
                <c:pt idx="8">
                  <c:v>5.360509700899474</c:v>
                </c:pt>
                <c:pt idx="9">
                  <c:v>6.7185675431387981</c:v>
                </c:pt>
                <c:pt idx="10">
                  <c:v>4.7485190983045156</c:v>
                </c:pt>
                <c:pt idx="11">
                  <c:v>2.2572772918253881</c:v>
                </c:pt>
                <c:pt idx="12">
                  <c:v>3.9333396623339789</c:v>
                </c:pt>
                <c:pt idx="13">
                  <c:v>10.703777541333315</c:v>
                </c:pt>
                <c:pt idx="14">
                  <c:v>2.012485318622903</c:v>
                </c:pt>
                <c:pt idx="15">
                  <c:v>9.8328073584019293</c:v>
                </c:pt>
                <c:pt idx="16">
                  <c:v>11.869937412554709</c:v>
                </c:pt>
                <c:pt idx="17">
                  <c:v>23.117802472113567</c:v>
                </c:pt>
                <c:pt idx="18">
                  <c:v>-0.25185248812255034</c:v>
                </c:pt>
                <c:pt idx="19">
                  <c:v>-1.3046281792373549</c:v>
                </c:pt>
                <c:pt idx="20">
                  <c:v>1.0945151054210234</c:v>
                </c:pt>
              </c:numCache>
            </c:numRef>
          </c:val>
          <c:extLst>
            <c:ext xmlns:c16="http://schemas.microsoft.com/office/drawing/2014/chart" uri="{C3380CC4-5D6E-409C-BE32-E72D297353CC}">
              <c16:uniqueId val="{00000000-C347-44D6-B583-CDDE753BDE27}"/>
            </c:ext>
          </c:extLst>
        </c:ser>
        <c:dLbls>
          <c:dLblPos val="inEnd"/>
          <c:showLegendKey val="0"/>
          <c:showVal val="1"/>
          <c:showCatName val="0"/>
          <c:showSerName val="0"/>
          <c:showPercent val="0"/>
          <c:showBubbleSize val="0"/>
        </c:dLbls>
        <c:gapWidth val="100"/>
        <c:axId val="2723360"/>
        <c:axId val="2725552"/>
      </c:barChart>
      <c:lineChart>
        <c:grouping val="standard"/>
        <c:varyColors val="0"/>
        <c:ser>
          <c:idx val="1"/>
          <c:order val="1"/>
          <c:tx>
            <c:strRef>
              <c:f>Sheet1!$C$1</c:f>
              <c:strCache>
                <c:ptCount val="1"/>
                <c:pt idx="0">
                  <c:v>Historical Average Annual Growth</c:v>
                </c:pt>
              </c:strCache>
            </c:strRef>
          </c:tx>
          <c:spPr>
            <a:ln w="38100" cap="rnd">
              <a:solidFill>
                <a:srgbClr val="C14D00">
                  <a:lumMod val="60000"/>
                  <a:lumOff val="40000"/>
                </a:srgbClr>
              </a:solidFill>
              <a:round/>
            </a:ln>
            <a:effectLst/>
          </c:spPr>
          <c:marker>
            <c:symbol val="none"/>
          </c:marker>
          <c:cat>
            <c:strRef>
              <c:f>Sheet1!$A$2:$A$22</c:f>
              <c:strCach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 (e)</c:v>
                </c:pt>
                <c:pt idx="20">
                  <c:v>2025 (f)</c:v>
                </c:pt>
              </c:strCache>
            </c:strRef>
          </c:cat>
          <c:val>
            <c:numRef>
              <c:f>Sheet1!$C$2:$C$22</c:f>
              <c:numCache>
                <c:formatCode>0.0</c:formatCode>
                <c:ptCount val="21"/>
                <c:pt idx="0">
                  <c:v>5.3327204070638317</c:v>
                </c:pt>
                <c:pt idx="1">
                  <c:v>5.3327204070638317</c:v>
                </c:pt>
                <c:pt idx="2">
                  <c:v>5.3327204070638317</c:v>
                </c:pt>
                <c:pt idx="3">
                  <c:v>5.3327204070638317</c:v>
                </c:pt>
                <c:pt idx="4">
                  <c:v>5.3327204070638317</c:v>
                </c:pt>
                <c:pt idx="5">
                  <c:v>5.3327204070638317</c:v>
                </c:pt>
                <c:pt idx="6">
                  <c:v>5.3327204070638317</c:v>
                </c:pt>
                <c:pt idx="7">
                  <c:v>5.3327204070638317</c:v>
                </c:pt>
                <c:pt idx="8">
                  <c:v>5.3327204070638317</c:v>
                </c:pt>
                <c:pt idx="9">
                  <c:v>5.3327204070638317</c:v>
                </c:pt>
                <c:pt idx="10">
                  <c:v>5.3327204070638317</c:v>
                </c:pt>
                <c:pt idx="11">
                  <c:v>5.3327204070638317</c:v>
                </c:pt>
                <c:pt idx="12">
                  <c:v>5.3327204070638317</c:v>
                </c:pt>
                <c:pt idx="13">
                  <c:v>5.3327204070638317</c:v>
                </c:pt>
                <c:pt idx="14">
                  <c:v>5.3327204070638317</c:v>
                </c:pt>
                <c:pt idx="15">
                  <c:v>5.3327204070638317</c:v>
                </c:pt>
                <c:pt idx="16">
                  <c:v>5.3327204070638317</c:v>
                </c:pt>
                <c:pt idx="17">
                  <c:v>5.3327204070638317</c:v>
                </c:pt>
                <c:pt idx="18">
                  <c:v>5.3327204070638317</c:v>
                </c:pt>
              </c:numCache>
            </c:numRef>
          </c:val>
          <c:smooth val="0"/>
          <c:extLst>
            <c:ext xmlns:c16="http://schemas.microsoft.com/office/drawing/2014/chart" uri="{C3380CC4-5D6E-409C-BE32-E72D297353CC}">
              <c16:uniqueId val="{00000028-2FDC-46F0-82E8-527F39E3872F}"/>
            </c:ext>
          </c:extLst>
        </c:ser>
        <c:dLbls>
          <c:showLegendKey val="0"/>
          <c:showVal val="0"/>
          <c:showCatName val="0"/>
          <c:showSerName val="0"/>
          <c:showPercent val="0"/>
          <c:showBubbleSize val="0"/>
        </c:dLbls>
        <c:marker val="1"/>
        <c:smooth val="0"/>
        <c:axId val="2723360"/>
        <c:axId val="2725552"/>
      </c:lineChart>
      <c:catAx>
        <c:axId val="2723360"/>
        <c:scaling>
          <c:orientation val="minMax"/>
        </c:scaling>
        <c:delete val="0"/>
        <c:axPos val="b"/>
        <c:numFmt formatCode="General" sourceLinked="1"/>
        <c:majorTickMark val="out"/>
        <c:minorTickMark val="none"/>
        <c:tickLblPos val="low"/>
        <c:spPr>
          <a:noFill/>
          <a:ln w="6350" cap="flat" cmpd="sng" algn="ctr">
            <a:solidFill>
              <a:schemeClr val="bg1">
                <a:lumMod val="65000"/>
              </a:schemeClr>
            </a:solidFill>
            <a:round/>
          </a:ln>
          <a:effectLst/>
        </c:spPr>
        <c:txPr>
          <a:bodyPr rot="0" spcFirstLastPara="1" vertOverflow="ellipsis" wrap="square" anchor="ctr" anchorCtr="1"/>
          <a:lstStyle/>
          <a:p>
            <a:pPr>
              <a:defRPr sz="12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min val="-10"/>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spPr>
        <a:noFill/>
        <a:ln>
          <a:noFill/>
        </a:ln>
        <a:effectLst/>
      </c:spPr>
    </c:plotArea>
    <c:legend>
      <c:legendPos val="b"/>
      <c:layout>
        <c:manualLayout>
          <c:xMode val="edge"/>
          <c:yMode val="edge"/>
          <c:x val="1.5846245955461989E-2"/>
          <c:y val="0.93947569997859026"/>
          <c:w val="0.79876963910941268"/>
          <c:h val="6.05243000214097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solidFill>
                  <a:schemeClr val="tx1">
                    <a:lumMod val="50000"/>
                  </a:schemeClr>
                </a:solidFill>
              </a:defRPr>
            </a:pPr>
            <a:r>
              <a:rPr lang="en-US">
                <a:solidFill>
                  <a:schemeClr val="tx1">
                    <a:lumMod val="50000"/>
                  </a:schemeClr>
                </a:solidFill>
              </a:rPr>
              <a:t>Average Per Owner </a:t>
            </a:r>
            <a:r>
              <a:rPr lang="en-US" sz="1600" b="1" i="0" u="none" strike="noStrike" baseline="0">
                <a:solidFill>
                  <a:schemeClr val="tx1">
                    <a:lumMod val="50000"/>
                  </a:schemeClr>
                </a:solidFill>
                <a:effectLst/>
              </a:rPr>
              <a:t>Spending </a:t>
            </a:r>
            <a:r>
              <a:rPr lang="en-US">
                <a:solidFill>
                  <a:schemeClr val="tx1">
                    <a:lumMod val="50000"/>
                  </a:schemeClr>
                </a:solidFill>
              </a:rPr>
              <a:t>(Dollars)</a:t>
            </a:r>
          </a:p>
        </c:rich>
      </c:tx>
      <c:layout>
        <c:manualLayout>
          <c:xMode val="edge"/>
          <c:yMode val="edge"/>
          <c:x val="6.7664229316929678E-3"/>
          <c:y val="1.4441624597381389E-2"/>
        </c:manualLayout>
      </c:layout>
      <c:overlay val="0"/>
    </c:title>
    <c:autoTitleDeleted val="0"/>
    <c:plotArea>
      <c:layout>
        <c:manualLayout>
          <c:layoutTarget val="inner"/>
          <c:xMode val="edge"/>
          <c:yMode val="edge"/>
          <c:x val="5.3905386449257665E-2"/>
          <c:y val="0.12615077193900612"/>
          <c:w val="0.90132377702032362"/>
          <c:h val="0.62053548064800068"/>
        </c:manualLayout>
      </c:layout>
      <c:barChart>
        <c:barDir val="col"/>
        <c:grouping val="stacked"/>
        <c:varyColors val="0"/>
        <c:ser>
          <c:idx val="0"/>
          <c:order val="0"/>
          <c:tx>
            <c:strRef>
              <c:f>Sheet1!$B$1</c:f>
              <c:strCache>
                <c:ptCount val="1"/>
                <c:pt idx="0">
                  <c:v>Improvements</c:v>
                </c:pt>
              </c:strCache>
            </c:strRef>
          </c:tx>
          <c:spPr>
            <a:solidFill>
              <a:srgbClr val="508DA6">
                <a:lumMod val="75000"/>
              </a:srgbClr>
            </a:solidFill>
            <a:ln>
              <a:solidFill>
                <a:srgbClr val="FFFFFF"/>
              </a:solidFill>
            </a:ln>
          </c:spPr>
          <c:invertIfNegative val="0"/>
          <c:cat>
            <c:strRef>
              <c:f>Sheet1!$A$2:$A$6</c:f>
              <c:strCache>
                <c:ptCount val="5"/>
                <c:pt idx="0">
                  <c:v>Lowest</c:v>
                </c:pt>
                <c:pt idx="1">
                  <c:v>2nd</c:v>
                </c:pt>
                <c:pt idx="2">
                  <c:v>3rd</c:v>
                </c:pt>
                <c:pt idx="3">
                  <c:v>4th</c:v>
                </c:pt>
                <c:pt idx="4">
                  <c:v>Highest</c:v>
                </c:pt>
              </c:strCache>
            </c:strRef>
          </c:cat>
          <c:val>
            <c:numRef>
              <c:f>Sheet1!$B$2:$B$6</c:f>
              <c:numCache>
                <c:formatCode>#,##0</c:formatCode>
                <c:ptCount val="5"/>
                <c:pt idx="0">
                  <c:v>2260</c:v>
                </c:pt>
                <c:pt idx="1">
                  <c:v>3190</c:v>
                </c:pt>
                <c:pt idx="2">
                  <c:v>3840</c:v>
                </c:pt>
                <c:pt idx="3">
                  <c:v>4910</c:v>
                </c:pt>
                <c:pt idx="4">
                  <c:v>9100</c:v>
                </c:pt>
              </c:numCache>
            </c:numRef>
          </c:val>
          <c:extLst>
            <c:ext xmlns:c16="http://schemas.microsoft.com/office/drawing/2014/chart" uri="{C3380CC4-5D6E-409C-BE32-E72D297353CC}">
              <c16:uniqueId val="{00000000-A13C-4E5E-B5F3-031966C02762}"/>
            </c:ext>
          </c:extLst>
        </c:ser>
        <c:ser>
          <c:idx val="1"/>
          <c:order val="1"/>
          <c:tx>
            <c:strRef>
              <c:f>Sheet1!$C$1</c:f>
              <c:strCache>
                <c:ptCount val="1"/>
                <c:pt idx="0">
                  <c:v>Maintenance</c:v>
                </c:pt>
              </c:strCache>
            </c:strRef>
          </c:tx>
          <c:spPr>
            <a:solidFill>
              <a:srgbClr val="508DA6">
                <a:lumMod val="60000"/>
                <a:lumOff val="40000"/>
              </a:srgbClr>
            </a:solidFill>
            <a:ln w="9525">
              <a:solidFill>
                <a:srgbClr val="FFFFFF"/>
              </a:solidFill>
            </a:ln>
          </c:spPr>
          <c:invertIfNegative val="0"/>
          <c:cat>
            <c:strRef>
              <c:f>Sheet1!$A$2:$A$6</c:f>
              <c:strCache>
                <c:ptCount val="5"/>
                <c:pt idx="0">
                  <c:v>Lowest</c:v>
                </c:pt>
                <c:pt idx="1">
                  <c:v>2nd</c:v>
                </c:pt>
                <c:pt idx="2">
                  <c:v>3rd</c:v>
                </c:pt>
                <c:pt idx="3">
                  <c:v>4th</c:v>
                </c:pt>
                <c:pt idx="4">
                  <c:v>Highest</c:v>
                </c:pt>
              </c:strCache>
            </c:strRef>
          </c:cat>
          <c:val>
            <c:numRef>
              <c:f>Sheet1!$C$2:$C$6</c:f>
              <c:numCache>
                <c:formatCode>#,##0</c:formatCode>
                <c:ptCount val="5"/>
                <c:pt idx="0">
                  <c:v>840</c:v>
                </c:pt>
                <c:pt idx="1">
                  <c:v>1010</c:v>
                </c:pt>
                <c:pt idx="2">
                  <c:v>1080</c:v>
                </c:pt>
                <c:pt idx="3">
                  <c:v>1320</c:v>
                </c:pt>
                <c:pt idx="4">
                  <c:v>1790</c:v>
                </c:pt>
              </c:numCache>
            </c:numRef>
          </c:val>
          <c:extLst>
            <c:ext xmlns:c16="http://schemas.microsoft.com/office/drawing/2014/chart" uri="{C3380CC4-5D6E-409C-BE32-E72D297353CC}">
              <c16:uniqueId val="{00000001-A13C-4E5E-B5F3-031966C02762}"/>
            </c:ext>
          </c:extLst>
        </c:ser>
        <c:dLbls>
          <c:showLegendKey val="0"/>
          <c:showVal val="0"/>
          <c:showCatName val="0"/>
          <c:showSerName val="0"/>
          <c:showPercent val="0"/>
          <c:showBubbleSize val="0"/>
        </c:dLbls>
        <c:gapWidth val="150"/>
        <c:overlap val="100"/>
        <c:axId val="-2059001504"/>
        <c:axId val="-2058999456"/>
      </c:barChart>
      <c:lineChart>
        <c:grouping val="standard"/>
        <c:varyColors val="0"/>
        <c:ser>
          <c:idx val="2"/>
          <c:order val="2"/>
          <c:tx>
            <c:strRef>
              <c:f>Sheet1!$D$1</c:f>
              <c:strCache>
                <c:ptCount val="1"/>
                <c:pt idx="0">
                  <c:v>Average Share of Income Spent on Improvements &amp; Maintenance (Right scale)</c:v>
                </c:pt>
              </c:strCache>
            </c:strRef>
          </c:tx>
          <c:spPr>
            <a:ln w="38100">
              <a:solidFill>
                <a:srgbClr val="C14D00">
                  <a:lumMod val="60000"/>
                  <a:lumOff val="40000"/>
                </a:srgbClr>
              </a:solidFill>
            </a:ln>
          </c:spPr>
          <c:marker>
            <c:symbol val="circle"/>
            <c:size val="7"/>
            <c:spPr>
              <a:solidFill>
                <a:srgbClr val="C14D00">
                  <a:lumMod val="60000"/>
                  <a:lumOff val="40000"/>
                </a:srgbClr>
              </a:solidFill>
              <a:ln>
                <a:solidFill>
                  <a:srgbClr val="C14D00">
                    <a:lumMod val="60000"/>
                    <a:lumOff val="40000"/>
                  </a:srgbClr>
                </a:solidFill>
              </a:ln>
            </c:spPr>
          </c:marker>
          <c:dLbls>
            <c:dLbl>
              <c:idx val="2"/>
              <c:numFmt formatCode="#,##0.0" sourceLinked="0"/>
              <c:spPr>
                <a:noFill/>
                <a:ln>
                  <a:noFill/>
                </a:ln>
                <a:effectLst/>
              </c:spPr>
              <c:txPr>
                <a:bodyPr wrap="square" lIns="38100" tIns="19050" rIns="38100" bIns="19050" anchor="ctr">
                  <a:spAutoFit/>
                </a:bodyPr>
                <a:lstStyle/>
                <a:p>
                  <a:pPr>
                    <a:defRPr sz="1400" b="0">
                      <a:solidFill>
                        <a:schemeClr val="bg1"/>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A4FF-488B-842B-8BBD630429ED}"/>
                </c:ext>
              </c:extLst>
            </c:dLbl>
            <c:dLbl>
              <c:idx val="3"/>
              <c:numFmt formatCode="#,##0.0" sourceLinked="0"/>
              <c:spPr>
                <a:noFill/>
                <a:ln>
                  <a:noFill/>
                </a:ln>
                <a:effectLst/>
              </c:spPr>
              <c:txPr>
                <a:bodyPr wrap="square" lIns="38100" tIns="19050" rIns="38100" bIns="19050" anchor="ctr">
                  <a:spAutoFit/>
                </a:bodyPr>
                <a:lstStyle/>
                <a:p>
                  <a:pPr>
                    <a:defRPr sz="1400" b="0">
                      <a:solidFill>
                        <a:schemeClr val="bg1"/>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A4FF-488B-842B-8BBD630429ED}"/>
                </c:ext>
              </c:extLst>
            </c:dLbl>
            <c:dLbl>
              <c:idx val="4"/>
              <c:numFmt formatCode="#,##0.0" sourceLinked="0"/>
              <c:spPr>
                <a:noFill/>
                <a:ln>
                  <a:noFill/>
                </a:ln>
                <a:effectLst/>
              </c:spPr>
              <c:txPr>
                <a:bodyPr wrap="square" lIns="38100" tIns="19050" rIns="38100" bIns="19050" anchor="ctr">
                  <a:spAutoFit/>
                </a:bodyPr>
                <a:lstStyle/>
                <a:p>
                  <a:pPr>
                    <a:defRPr sz="1400" b="0">
                      <a:solidFill>
                        <a:schemeClr val="bg1"/>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A4FF-488B-842B-8BBD630429ED}"/>
                </c:ext>
              </c:extLst>
            </c:dLbl>
            <c:numFmt formatCode="#,##0.0" sourceLinked="0"/>
            <c:spPr>
              <a:noFill/>
              <a:ln>
                <a:noFill/>
              </a:ln>
              <a:effectLst/>
            </c:spPr>
            <c:txPr>
              <a:bodyPr wrap="square" lIns="38100" tIns="19050" rIns="38100" bIns="19050" anchor="ctr">
                <a:spAutoFit/>
              </a:bodyPr>
              <a:lstStyle/>
              <a:p>
                <a:pPr>
                  <a:defRPr sz="1400" b="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Lowest</c:v>
                </c:pt>
                <c:pt idx="1">
                  <c:v>2nd</c:v>
                </c:pt>
                <c:pt idx="2">
                  <c:v>3rd</c:v>
                </c:pt>
                <c:pt idx="3">
                  <c:v>4th</c:v>
                </c:pt>
                <c:pt idx="4">
                  <c:v>Highest</c:v>
                </c:pt>
              </c:strCache>
            </c:strRef>
          </c:cat>
          <c:val>
            <c:numRef>
              <c:f>Sheet1!$D$2:$D$6</c:f>
              <c:numCache>
                <c:formatCode>0.0</c:formatCode>
                <c:ptCount val="5"/>
                <c:pt idx="0">
                  <c:v>16.345638000000001</c:v>
                </c:pt>
                <c:pt idx="1">
                  <c:v>7.4253264000000003</c:v>
                </c:pt>
                <c:pt idx="2">
                  <c:v>5.5554452999999997</c:v>
                </c:pt>
                <c:pt idx="3">
                  <c:v>4.5341436000000002</c:v>
                </c:pt>
                <c:pt idx="4">
                  <c:v>3.6858285999999998</c:v>
                </c:pt>
              </c:numCache>
            </c:numRef>
          </c:val>
          <c:smooth val="1"/>
          <c:extLst>
            <c:ext xmlns:c16="http://schemas.microsoft.com/office/drawing/2014/chart" uri="{C3380CC4-5D6E-409C-BE32-E72D297353CC}">
              <c16:uniqueId val="{00000000-A825-4E00-88D7-CAD79C6005C6}"/>
            </c:ext>
          </c:extLst>
        </c:ser>
        <c:dLbls>
          <c:showLegendKey val="0"/>
          <c:showVal val="0"/>
          <c:showCatName val="0"/>
          <c:showSerName val="0"/>
          <c:showPercent val="0"/>
          <c:showBubbleSize val="0"/>
        </c:dLbls>
        <c:marker val="1"/>
        <c:smooth val="0"/>
        <c:axId val="754110240"/>
        <c:axId val="754108928"/>
      </c:lineChart>
      <c:catAx>
        <c:axId val="-2059001504"/>
        <c:scaling>
          <c:orientation val="minMax"/>
        </c:scaling>
        <c:delete val="0"/>
        <c:axPos val="b"/>
        <c:title>
          <c:tx>
            <c:rich>
              <a:bodyPr/>
              <a:lstStyle/>
              <a:p>
                <a:pPr>
                  <a:defRPr sz="1400">
                    <a:solidFill>
                      <a:schemeClr val="tx1">
                        <a:lumMod val="50000"/>
                      </a:schemeClr>
                    </a:solidFill>
                  </a:defRPr>
                </a:pPr>
                <a:r>
                  <a:rPr lang="en-US" sz="1400" b="1" i="0" baseline="0">
                    <a:solidFill>
                      <a:schemeClr val="tx1">
                        <a:lumMod val="50000"/>
                      </a:schemeClr>
                    </a:solidFill>
                    <a:effectLst/>
                  </a:rPr>
                  <a:t>Household Income Quintile</a:t>
                </a:r>
                <a:endParaRPr lang="en-US" sz="1400">
                  <a:solidFill>
                    <a:schemeClr val="tx1">
                      <a:lumMod val="50000"/>
                    </a:schemeClr>
                  </a:solidFill>
                  <a:effectLst/>
                </a:endParaRPr>
              </a:p>
            </c:rich>
          </c:tx>
          <c:layout>
            <c:manualLayout>
              <c:xMode val="edge"/>
              <c:yMode val="edge"/>
              <c:x val="0.41305837319333161"/>
              <c:y val="0.82701857887099461"/>
            </c:manualLayout>
          </c:layout>
          <c:overlay val="0"/>
        </c:title>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scaling>
        <c:delete val="0"/>
        <c:axPos val="l"/>
        <c:majorGridlines>
          <c:spPr>
            <a:ln>
              <a:solidFill>
                <a:schemeClr val="tx1">
                  <a:lumMod val="40000"/>
                  <a:lumOff val="60000"/>
                </a:schemeClr>
              </a:solidFill>
              <a:prstDash val="dash"/>
            </a:ln>
          </c:spPr>
        </c:majorGridlines>
        <c:numFmt formatCode="#,##0" sourceLinked="0"/>
        <c:majorTickMark val="out"/>
        <c:minorTickMark val="none"/>
        <c:tickLblPos val="nextTo"/>
        <c:spPr>
          <a:ln>
            <a:solidFill>
              <a:srgbClr val="FFFFFF">
                <a:lumMod val="65000"/>
              </a:srgbClr>
            </a:solidFill>
          </a:ln>
        </c:spPr>
        <c:txPr>
          <a:bodyPr/>
          <a:lstStyle/>
          <a:p>
            <a:pPr>
              <a:defRPr sz="1400" b="0" baseline="0">
                <a:solidFill>
                  <a:schemeClr val="tx1">
                    <a:lumMod val="50000"/>
                  </a:schemeClr>
                </a:solidFill>
              </a:defRPr>
            </a:pPr>
            <a:endParaRPr lang="en-US"/>
          </a:p>
        </c:txPr>
        <c:crossAx val="-2059001504"/>
        <c:crosses val="autoZero"/>
        <c:crossBetween val="between"/>
        <c:majorUnit val="2000"/>
      </c:valAx>
      <c:valAx>
        <c:axId val="754108928"/>
        <c:scaling>
          <c:orientation val="minMax"/>
          <c:max val="24"/>
          <c:min val="0"/>
        </c:scaling>
        <c:delete val="0"/>
        <c:axPos val="r"/>
        <c:numFmt formatCode="0" sourceLinked="0"/>
        <c:majorTickMark val="out"/>
        <c:minorTickMark val="none"/>
        <c:tickLblPos val="nextTo"/>
        <c:spPr>
          <a:ln>
            <a:solidFill>
              <a:srgbClr val="FFFFFF">
                <a:lumMod val="65000"/>
              </a:srgbClr>
            </a:solidFill>
          </a:ln>
        </c:spPr>
        <c:txPr>
          <a:bodyPr/>
          <a:lstStyle/>
          <a:p>
            <a:pPr>
              <a:defRPr sz="1400">
                <a:solidFill>
                  <a:schemeClr val="tx1">
                    <a:lumMod val="50000"/>
                  </a:schemeClr>
                </a:solidFill>
              </a:defRPr>
            </a:pPr>
            <a:endParaRPr lang="en-US"/>
          </a:p>
        </c:txPr>
        <c:crossAx val="754110240"/>
        <c:crosses val="max"/>
        <c:crossBetween val="between"/>
        <c:majorUnit val="4"/>
      </c:valAx>
      <c:catAx>
        <c:axId val="754110240"/>
        <c:scaling>
          <c:orientation val="minMax"/>
        </c:scaling>
        <c:delete val="1"/>
        <c:axPos val="b"/>
        <c:numFmt formatCode="General" sourceLinked="1"/>
        <c:majorTickMark val="out"/>
        <c:minorTickMark val="none"/>
        <c:tickLblPos val="nextTo"/>
        <c:crossAx val="754108928"/>
        <c:crosses val="autoZero"/>
        <c:auto val="1"/>
        <c:lblAlgn val="ctr"/>
        <c:lblOffset val="100"/>
        <c:noMultiLvlLbl val="0"/>
      </c:catAx>
    </c:plotArea>
    <c:legend>
      <c:legendPos val="b"/>
      <c:layout>
        <c:manualLayout>
          <c:xMode val="edge"/>
          <c:yMode val="edge"/>
          <c:x val="1.9025420340162667E-2"/>
          <c:y val="0.9113221685657874"/>
          <c:w val="0.9426743987498406"/>
          <c:h val="6.4905202559649836E-2"/>
        </c:manualLayout>
      </c:layout>
      <c:overlay val="0"/>
      <c:txPr>
        <a:bodyPr/>
        <a:lstStyle/>
        <a:p>
          <a:pPr>
            <a:defRPr sz="1400" b="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a:t>Lowest Income </a:t>
            </a:r>
            <a:r>
              <a:rPr lang="en-US" baseline="0"/>
              <a:t>Quintile</a:t>
            </a:r>
            <a:endParaRPr lang="en-US"/>
          </a:p>
        </c:rich>
      </c:tx>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0.23754266566151505"/>
          <c:y val="0.17663577127842284"/>
          <c:w val="0.5203651573451028"/>
          <c:h val="0.688246060139169"/>
        </c:manualLayout>
      </c:layout>
      <c:pieChart>
        <c:varyColors val="1"/>
        <c:ser>
          <c:idx val="0"/>
          <c:order val="0"/>
          <c:tx>
            <c:strRef>
              <c:f>Sheet1!$B$1</c:f>
              <c:strCache>
                <c:ptCount val="1"/>
                <c:pt idx="0">
                  <c:v>Lowest Income Quintile</c:v>
                </c:pt>
              </c:strCache>
            </c:strRef>
          </c:tx>
          <c:dPt>
            <c:idx val="0"/>
            <c:bubble3D val="0"/>
            <c:spPr>
              <a:solidFill>
                <a:srgbClr val="C14D00">
                  <a:lumMod val="60000"/>
                  <a:lumOff val="40000"/>
                </a:srgbClr>
              </a:solidFill>
              <a:ln w="19050">
                <a:solidFill>
                  <a:schemeClr val="lt1"/>
                </a:solidFill>
              </a:ln>
              <a:effectLst/>
            </c:spPr>
            <c:extLst>
              <c:ext xmlns:c16="http://schemas.microsoft.com/office/drawing/2014/chart" uri="{C3380CC4-5D6E-409C-BE32-E72D297353CC}">
                <c16:uniqueId val="{00000001-090F-41AF-B093-945647EDE8AE}"/>
              </c:ext>
            </c:extLst>
          </c:dPt>
          <c:dPt>
            <c:idx val="1"/>
            <c:bubble3D val="0"/>
            <c:spPr>
              <a:solidFill>
                <a:srgbClr val="E9C002"/>
              </a:solidFill>
              <a:ln w="19050">
                <a:solidFill>
                  <a:schemeClr val="lt1"/>
                </a:solidFill>
              </a:ln>
              <a:effectLst/>
            </c:spPr>
            <c:extLst>
              <c:ext xmlns:c16="http://schemas.microsoft.com/office/drawing/2014/chart" uri="{C3380CC4-5D6E-409C-BE32-E72D297353CC}">
                <c16:uniqueId val="{00000003-090F-41AF-B093-945647EDE8AE}"/>
              </c:ext>
            </c:extLst>
          </c:dPt>
          <c:dPt>
            <c:idx val="2"/>
            <c:bubble3D val="0"/>
            <c:spPr>
              <a:solidFill>
                <a:srgbClr val="508DA6"/>
              </a:solidFill>
              <a:ln w="19050">
                <a:solidFill>
                  <a:schemeClr val="lt1"/>
                </a:solidFill>
              </a:ln>
              <a:effectLst/>
            </c:spPr>
            <c:extLst>
              <c:ext xmlns:c16="http://schemas.microsoft.com/office/drawing/2014/chart" uri="{C3380CC4-5D6E-409C-BE32-E72D297353CC}">
                <c16:uniqueId val="{00000005-090F-41AF-B093-945647EDE8AE}"/>
              </c:ext>
            </c:extLst>
          </c:dPt>
          <c:dPt>
            <c:idx val="3"/>
            <c:bubble3D val="0"/>
            <c:spPr>
              <a:solidFill>
                <a:srgbClr val="508DA6">
                  <a:lumMod val="75000"/>
                </a:srgbClr>
              </a:solidFill>
              <a:ln w="19050">
                <a:solidFill>
                  <a:schemeClr val="lt1"/>
                </a:solidFill>
              </a:ln>
              <a:effectLst/>
            </c:spPr>
            <c:extLst>
              <c:ext xmlns:c16="http://schemas.microsoft.com/office/drawing/2014/chart" uri="{C3380CC4-5D6E-409C-BE32-E72D297353CC}">
                <c16:uniqueId val="{00000007-090F-41AF-B093-945647EDE8AE}"/>
              </c:ext>
            </c:extLst>
          </c:dPt>
          <c:dPt>
            <c:idx val="4"/>
            <c:bubble3D val="0"/>
            <c:spPr>
              <a:solidFill>
                <a:srgbClr val="76AD99"/>
              </a:solidFill>
              <a:ln w="19050">
                <a:solidFill>
                  <a:schemeClr val="lt1"/>
                </a:solidFill>
              </a:ln>
              <a:effectLst/>
            </c:spPr>
            <c:extLst>
              <c:ext xmlns:c16="http://schemas.microsoft.com/office/drawing/2014/chart" uri="{C3380CC4-5D6E-409C-BE32-E72D297353CC}">
                <c16:uniqueId val="{00000009-090F-41AF-B093-945647EDE8AE}"/>
              </c:ext>
            </c:extLst>
          </c:dPt>
          <c:dPt>
            <c:idx val="5"/>
            <c:bubble3D val="0"/>
            <c:spPr>
              <a:solidFill>
                <a:schemeClr val="accent4"/>
              </a:solidFill>
              <a:ln w="19050">
                <a:solidFill>
                  <a:schemeClr val="lt1"/>
                </a:solidFill>
              </a:ln>
              <a:effectLst/>
            </c:spPr>
            <c:extLst>
              <c:ext xmlns:c16="http://schemas.microsoft.com/office/drawing/2014/chart" uri="{C3380CC4-5D6E-409C-BE32-E72D297353CC}">
                <c16:uniqueId val="{00000010-8324-45CD-B196-64C29F7D80BA}"/>
              </c:ext>
            </c:extLst>
          </c:dPt>
          <c:dPt>
            <c:idx val="6"/>
            <c:bubble3D val="0"/>
            <c:spPr>
              <a:solidFill>
                <a:schemeClr val="tx1"/>
              </a:solidFill>
              <a:ln w="19050">
                <a:solidFill>
                  <a:schemeClr val="lt1"/>
                </a:solidFill>
              </a:ln>
              <a:effectLst/>
            </c:spPr>
            <c:extLst>
              <c:ext xmlns:c16="http://schemas.microsoft.com/office/drawing/2014/chart" uri="{C3380CC4-5D6E-409C-BE32-E72D297353CC}">
                <c16:uniqueId val="{00000011-8324-45CD-B196-64C29F7D80BA}"/>
              </c:ext>
            </c:extLst>
          </c:dPt>
          <c:dPt>
            <c:idx val="7"/>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12-8324-45CD-B196-64C29F7D80BA}"/>
              </c:ext>
            </c:extLst>
          </c:dPt>
          <c:dPt>
            <c:idx val="8"/>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14-8324-45CD-B196-64C29F7D80BA}"/>
              </c:ext>
            </c:extLst>
          </c:dPt>
          <c:dPt>
            <c:idx val="9"/>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13-8324-45CD-B196-64C29F7D80BA}"/>
              </c:ext>
            </c:extLst>
          </c:dPt>
          <c:dLbls>
            <c:dLbl>
              <c:idx val="0"/>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accent4">
                          <a:lumMod val="50000"/>
                        </a:schemeClr>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090F-41AF-B093-945647EDE8AE}"/>
                </c:ext>
              </c:extLst>
            </c:dLbl>
            <c:dLbl>
              <c:idx val="1"/>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accent4">
                          <a:lumMod val="50000"/>
                        </a:schemeClr>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26734"/>
                        <a:gd name="adj2" fmla="val -189268"/>
                      </a:avLst>
                    </a:prstGeom>
                    <a:noFill/>
                    <a:ln>
                      <a:noFill/>
                    </a:ln>
                  </c15:spPr>
                </c:ext>
                <c:ext xmlns:c16="http://schemas.microsoft.com/office/drawing/2014/chart" uri="{C3380CC4-5D6E-409C-BE32-E72D297353CC}">
                  <c16:uniqueId val="{00000003-090F-41AF-B093-945647EDE8AE}"/>
                </c:ext>
              </c:extLst>
            </c:dLbl>
            <c:dLbl>
              <c:idx val="2"/>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accent4">
                          <a:lumMod val="50000"/>
                        </a:schemeClr>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5-090F-41AF-B093-945647EDE8AE}"/>
                </c:ext>
              </c:extLst>
            </c:dLbl>
            <c:dLbl>
              <c:idx val="3"/>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accent4">
                          <a:lumMod val="50000"/>
                        </a:schemeClr>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7-090F-41AF-B093-945647EDE8AE}"/>
                </c:ext>
              </c:extLst>
            </c:dLbl>
            <c:dLbl>
              <c:idx val="4"/>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accent4">
                          <a:lumMod val="50000"/>
                        </a:schemeClr>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9-090F-41AF-B093-945647EDE8AE}"/>
                </c:ext>
              </c:extLst>
            </c:dLbl>
            <c:spPr>
              <a:noFill/>
              <a:ln>
                <a:no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accent4">
                        <a:lumMod val="50000"/>
                      </a:schemeClr>
                    </a:solidFill>
                    <a:latin typeface="+mn-lt"/>
                    <a:ea typeface="+mn-ea"/>
                    <a:cs typeface="+mn-cs"/>
                  </a:defRPr>
                </a:pPr>
                <a:endParaRPr lang="en-US"/>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Sheet1!$A$2:$A$6</c:f>
              <c:strCache>
                <c:ptCount val="5"/>
                <c:pt idx="0">
                  <c:v>Maintenance</c:v>
                </c:pt>
                <c:pt idx="1">
                  <c:v>Replacement</c:v>
                </c:pt>
                <c:pt idx="2">
                  <c:v>Disaster Repair</c:v>
                </c:pt>
                <c:pt idx="3">
                  <c:v>Outside Property</c:v>
                </c:pt>
                <c:pt idx="4">
                  <c:v>Discretionary</c:v>
                </c:pt>
              </c:strCache>
            </c:strRef>
          </c:cat>
          <c:val>
            <c:numRef>
              <c:f>Sheet1!$B$2:$B$6</c:f>
              <c:numCache>
                <c:formatCode>0.0</c:formatCode>
                <c:ptCount val="5"/>
                <c:pt idx="0">
                  <c:v>27.1</c:v>
                </c:pt>
                <c:pt idx="1">
                  <c:v>42.5</c:v>
                </c:pt>
                <c:pt idx="2">
                  <c:v>4.7</c:v>
                </c:pt>
                <c:pt idx="3">
                  <c:v>7.5</c:v>
                </c:pt>
                <c:pt idx="4">
                  <c:v>18.2</c:v>
                </c:pt>
              </c:numCache>
            </c:numRef>
          </c:val>
          <c:extLst>
            <c:ext xmlns:c16="http://schemas.microsoft.com/office/drawing/2014/chart" uri="{C3380CC4-5D6E-409C-BE32-E72D297353CC}">
              <c16:uniqueId val="{0000000A-090F-41AF-B093-945647EDE8AE}"/>
            </c:ext>
          </c:extLst>
        </c:ser>
        <c:dLbls>
          <c:showLegendKey val="0"/>
          <c:showVal val="0"/>
          <c:showCatName val="1"/>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sz="1600" b="1" i="0" baseline="0">
                <a:effectLst/>
              </a:rPr>
              <a:t>Highest Income Quintile</a:t>
            </a:r>
            <a:endParaRPr lang="en-US" sz="1600">
              <a:effectLst/>
            </a:endParaRPr>
          </a:p>
        </c:rich>
      </c:tx>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0.23754284476908288"/>
          <c:y val="0.17663581312194396"/>
          <c:w val="0.52036497823753491"/>
          <c:h val="0.68824598628729594"/>
        </c:manualLayout>
      </c:layout>
      <c:pieChart>
        <c:varyColors val="1"/>
        <c:ser>
          <c:idx val="0"/>
          <c:order val="0"/>
          <c:tx>
            <c:strRef>
              <c:f>Sheet1!$C$1</c:f>
              <c:strCache>
                <c:ptCount val="1"/>
                <c:pt idx="0">
                  <c:v>Highest Income Quintile</c:v>
                </c:pt>
              </c:strCache>
            </c:strRef>
          </c:tx>
          <c:dPt>
            <c:idx val="0"/>
            <c:bubble3D val="0"/>
            <c:spPr>
              <a:solidFill>
                <a:srgbClr val="C14D00">
                  <a:lumMod val="60000"/>
                  <a:lumOff val="40000"/>
                </a:srgbClr>
              </a:solidFill>
              <a:ln w="19050">
                <a:solidFill>
                  <a:schemeClr val="lt1"/>
                </a:solidFill>
              </a:ln>
              <a:effectLst/>
            </c:spPr>
            <c:extLst>
              <c:ext xmlns:c16="http://schemas.microsoft.com/office/drawing/2014/chart" uri="{C3380CC4-5D6E-409C-BE32-E72D297353CC}">
                <c16:uniqueId val="{00000001-090F-41AF-B093-945647EDE8AE}"/>
              </c:ext>
            </c:extLst>
          </c:dPt>
          <c:dPt>
            <c:idx val="1"/>
            <c:bubble3D val="0"/>
            <c:spPr>
              <a:solidFill>
                <a:srgbClr val="E9C002"/>
              </a:solidFill>
              <a:ln w="19050">
                <a:solidFill>
                  <a:schemeClr val="lt1"/>
                </a:solidFill>
              </a:ln>
              <a:effectLst/>
            </c:spPr>
            <c:extLst>
              <c:ext xmlns:c16="http://schemas.microsoft.com/office/drawing/2014/chart" uri="{C3380CC4-5D6E-409C-BE32-E72D297353CC}">
                <c16:uniqueId val="{00000003-090F-41AF-B093-945647EDE8AE}"/>
              </c:ext>
            </c:extLst>
          </c:dPt>
          <c:dPt>
            <c:idx val="2"/>
            <c:bubble3D val="0"/>
            <c:spPr>
              <a:solidFill>
                <a:srgbClr val="508DA6"/>
              </a:solidFill>
              <a:ln w="19050">
                <a:solidFill>
                  <a:schemeClr val="lt1"/>
                </a:solidFill>
              </a:ln>
              <a:effectLst/>
            </c:spPr>
            <c:extLst>
              <c:ext xmlns:c16="http://schemas.microsoft.com/office/drawing/2014/chart" uri="{C3380CC4-5D6E-409C-BE32-E72D297353CC}">
                <c16:uniqueId val="{00000005-090F-41AF-B093-945647EDE8AE}"/>
              </c:ext>
            </c:extLst>
          </c:dPt>
          <c:dPt>
            <c:idx val="3"/>
            <c:bubble3D val="0"/>
            <c:spPr>
              <a:solidFill>
                <a:srgbClr val="508DA6">
                  <a:lumMod val="75000"/>
                </a:srgbClr>
              </a:solidFill>
              <a:ln w="19050">
                <a:solidFill>
                  <a:schemeClr val="lt1"/>
                </a:solidFill>
              </a:ln>
              <a:effectLst/>
            </c:spPr>
            <c:extLst>
              <c:ext xmlns:c16="http://schemas.microsoft.com/office/drawing/2014/chart" uri="{C3380CC4-5D6E-409C-BE32-E72D297353CC}">
                <c16:uniqueId val="{00000007-090F-41AF-B093-945647EDE8AE}"/>
              </c:ext>
            </c:extLst>
          </c:dPt>
          <c:dPt>
            <c:idx val="4"/>
            <c:bubble3D val="0"/>
            <c:spPr>
              <a:solidFill>
                <a:srgbClr val="76AD99"/>
              </a:solidFill>
              <a:ln w="19050">
                <a:solidFill>
                  <a:schemeClr val="lt1"/>
                </a:solidFill>
              </a:ln>
              <a:effectLst/>
            </c:spPr>
            <c:extLst>
              <c:ext xmlns:c16="http://schemas.microsoft.com/office/drawing/2014/chart" uri="{C3380CC4-5D6E-409C-BE32-E72D297353CC}">
                <c16:uniqueId val="{00000009-090F-41AF-B093-945647EDE8AE}"/>
              </c:ext>
            </c:extLst>
          </c:dPt>
          <c:dPt>
            <c:idx val="5"/>
            <c:bubble3D val="0"/>
            <c:spPr>
              <a:solidFill>
                <a:schemeClr val="accent4"/>
              </a:solidFill>
              <a:ln w="19050">
                <a:solidFill>
                  <a:schemeClr val="lt1"/>
                </a:solidFill>
              </a:ln>
              <a:effectLst/>
            </c:spPr>
            <c:extLst>
              <c:ext xmlns:c16="http://schemas.microsoft.com/office/drawing/2014/chart" uri="{C3380CC4-5D6E-409C-BE32-E72D297353CC}">
                <c16:uniqueId val="{00000010-8324-45CD-B196-64C29F7D80BA}"/>
              </c:ext>
            </c:extLst>
          </c:dPt>
          <c:dPt>
            <c:idx val="6"/>
            <c:bubble3D val="0"/>
            <c:spPr>
              <a:solidFill>
                <a:schemeClr val="tx1"/>
              </a:solidFill>
              <a:ln w="19050">
                <a:solidFill>
                  <a:schemeClr val="lt1"/>
                </a:solidFill>
              </a:ln>
              <a:effectLst/>
            </c:spPr>
            <c:extLst>
              <c:ext xmlns:c16="http://schemas.microsoft.com/office/drawing/2014/chart" uri="{C3380CC4-5D6E-409C-BE32-E72D297353CC}">
                <c16:uniqueId val="{00000011-8324-45CD-B196-64C29F7D80BA}"/>
              </c:ext>
            </c:extLst>
          </c:dPt>
          <c:dPt>
            <c:idx val="7"/>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12-8324-45CD-B196-64C29F7D80BA}"/>
              </c:ext>
            </c:extLst>
          </c:dPt>
          <c:dPt>
            <c:idx val="8"/>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14-8324-45CD-B196-64C29F7D80BA}"/>
              </c:ext>
            </c:extLst>
          </c:dPt>
          <c:dPt>
            <c:idx val="9"/>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13-8324-45CD-B196-64C29F7D80BA}"/>
              </c:ext>
            </c:extLst>
          </c:dPt>
          <c:dLbls>
            <c:dLbl>
              <c:idx val="0"/>
              <c:layout>
                <c:manualLayout>
                  <c:x val="1.1999311510508964E-2"/>
                  <c:y val="4.270965079580159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090F-41AF-B093-945647EDE8AE}"/>
                </c:ext>
              </c:extLst>
            </c:dLbl>
            <c:dLbl>
              <c:idx val="1"/>
              <c:layout>
                <c:manualLayout>
                  <c:x val="1.2077957727147875E-2"/>
                  <c:y val="0"/>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accent4">
                          <a:lumMod val="50000"/>
                        </a:schemeClr>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wedgeRectCallout">
                      <a:avLst>
                        <a:gd name="adj1" fmla="val -26734"/>
                        <a:gd name="adj2" fmla="val -189268"/>
                      </a:avLst>
                    </a:prstGeom>
                    <a:noFill/>
                    <a:ln>
                      <a:noFill/>
                    </a:ln>
                  </c15:spPr>
                </c:ext>
                <c:ext xmlns:c16="http://schemas.microsoft.com/office/drawing/2014/chart" uri="{C3380CC4-5D6E-409C-BE32-E72D297353CC}">
                  <c16:uniqueId val="{00000003-090F-41AF-B093-945647EDE8AE}"/>
                </c:ext>
              </c:extLst>
            </c:dLbl>
            <c:dLbl>
              <c:idx val="2"/>
              <c:layout>
                <c:manualLayout>
                  <c:x val="5.2550535351291927E-3"/>
                  <c:y val="0"/>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090F-41AF-B093-945647EDE8AE}"/>
                </c:ext>
              </c:extLst>
            </c:dLbl>
            <c:dLbl>
              <c:idx val="3"/>
              <c:layout>
                <c:manualLayout>
                  <c:x val="6.5879769420807031E-3"/>
                  <c:y val="5.8202976234394696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090F-41AF-B093-945647EDE8AE}"/>
                </c:ext>
              </c:extLst>
            </c:dLbl>
            <c:dLbl>
              <c:idx val="4"/>
              <c:layout>
                <c:manualLayout>
                  <c:x val="4.7212754894696392E-4"/>
                  <c:y val="-2.7577805684718392E-17"/>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090F-41AF-B093-945647EDE8AE}"/>
                </c:ext>
              </c:extLst>
            </c:dLbl>
            <c:dLbl>
              <c:idx val="5"/>
              <c:layout>
                <c:manualLayout>
                  <c:x val="-1.9763930826242108E-2"/>
                  <c:y val="0"/>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0-8324-45CD-B196-64C29F7D80BA}"/>
                </c:ext>
              </c:extLst>
            </c:dLbl>
            <c:dLbl>
              <c:idx val="6"/>
              <c:layout>
                <c:manualLayout>
                  <c:x val="-2.5253911611309361E-2"/>
                  <c:y val="2.619133930547809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8324-45CD-B196-64C29F7D80BA}"/>
                </c:ext>
              </c:extLst>
            </c:dLbl>
            <c:dLbl>
              <c:idx val="7"/>
              <c:layout>
                <c:manualLayout>
                  <c:x val="-8.7839692561076446E-3"/>
                  <c:y val="-1.164059524687915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2-8324-45CD-B196-64C29F7D80BA}"/>
                </c:ext>
              </c:extLst>
            </c:dLbl>
            <c:dLbl>
              <c:idx val="8"/>
              <c:layout>
                <c:manualLayout>
                  <c:x val="-8.0518788021076212E-17"/>
                  <c:y val="-1.746089287031872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4-8324-45CD-B196-64C29F7D80BA}"/>
                </c:ext>
              </c:extLst>
            </c:dLbl>
            <c:dLbl>
              <c:idx val="9"/>
              <c:layout>
                <c:manualLayout>
                  <c:x val="3.2939884710403516E-3"/>
                  <c:y val="-2.037104168203852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3-8324-45CD-B196-64C29F7D80BA}"/>
                </c:ext>
              </c:extLst>
            </c:dLbl>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accent4">
                        <a:lumMod val="50000"/>
                      </a:schemeClr>
                    </a:solidFill>
                    <a:latin typeface="+mn-lt"/>
                    <a:ea typeface="+mn-ea"/>
                    <a:cs typeface="+mn-cs"/>
                  </a:defRPr>
                </a:pPr>
                <a:endParaRPr lang="en-US"/>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Sheet1!$A$2:$A$6</c:f>
              <c:strCache>
                <c:ptCount val="5"/>
                <c:pt idx="0">
                  <c:v>Maintenance</c:v>
                </c:pt>
                <c:pt idx="1">
                  <c:v>Replacement</c:v>
                </c:pt>
                <c:pt idx="2">
                  <c:v>Disaster Repair</c:v>
                </c:pt>
                <c:pt idx="3">
                  <c:v>Outside Property</c:v>
                </c:pt>
                <c:pt idx="4">
                  <c:v>Discretionary</c:v>
                </c:pt>
              </c:strCache>
            </c:strRef>
          </c:cat>
          <c:val>
            <c:numRef>
              <c:f>Sheet1!$C$2:$C$6</c:f>
              <c:numCache>
                <c:formatCode>0.0</c:formatCode>
                <c:ptCount val="5"/>
                <c:pt idx="0">
                  <c:v>16.5</c:v>
                </c:pt>
                <c:pt idx="1">
                  <c:v>34.799999999999997</c:v>
                </c:pt>
                <c:pt idx="2">
                  <c:v>3.4</c:v>
                </c:pt>
                <c:pt idx="3">
                  <c:v>15.2</c:v>
                </c:pt>
                <c:pt idx="4">
                  <c:v>30.1</c:v>
                </c:pt>
              </c:numCache>
            </c:numRef>
          </c:val>
          <c:extLst>
            <c:ext xmlns:c16="http://schemas.microsoft.com/office/drawing/2014/chart" uri="{C3380CC4-5D6E-409C-BE32-E72D297353CC}">
              <c16:uniqueId val="{0000000A-090F-41AF-B093-945647EDE8AE}"/>
            </c:ext>
          </c:extLst>
        </c:ser>
        <c:dLbls>
          <c:showLegendKey val="0"/>
          <c:showVal val="0"/>
          <c:showCatName val="1"/>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solidFill>
                  <a:schemeClr val="tx1">
                    <a:lumMod val="50000"/>
                  </a:schemeClr>
                </a:solidFill>
              </a:defRPr>
            </a:pPr>
            <a:r>
              <a:rPr lang="en-US" dirty="0"/>
              <a:t>Energy-Related Home Improvement</a:t>
            </a:r>
            <a:r>
              <a:rPr lang="en-US" baseline="0" dirty="0"/>
              <a:t> Spending (</a:t>
            </a:r>
            <a:r>
              <a:rPr lang="en-US" dirty="0"/>
              <a:t>Billions of Dollars)</a:t>
            </a:r>
          </a:p>
        </c:rich>
      </c:tx>
      <c:layout>
        <c:manualLayout>
          <c:xMode val="edge"/>
          <c:yMode val="edge"/>
          <c:x val="7.4608406587112382E-3"/>
          <c:y val="1.3804029783286152E-2"/>
        </c:manualLayout>
      </c:layout>
      <c:overlay val="0"/>
    </c:title>
    <c:autoTitleDeleted val="0"/>
    <c:plotArea>
      <c:layout>
        <c:manualLayout>
          <c:layoutTarget val="inner"/>
          <c:xMode val="edge"/>
          <c:yMode val="edge"/>
          <c:x val="5.9395367234324918E-2"/>
          <c:y val="0.12573817153599517"/>
          <c:w val="0.89912778470629684"/>
          <c:h val="0.59538475889788323"/>
        </c:manualLayout>
      </c:layout>
      <c:barChart>
        <c:barDir val="col"/>
        <c:grouping val="stacked"/>
        <c:varyColors val="0"/>
        <c:ser>
          <c:idx val="1"/>
          <c:order val="0"/>
          <c:tx>
            <c:strRef>
              <c:f>Sheet1!$B$1</c:f>
              <c:strCache>
                <c:ptCount val="1"/>
                <c:pt idx="0">
                  <c:v>Exterior &amp; Insulation</c:v>
                </c:pt>
              </c:strCache>
            </c:strRef>
          </c:tx>
          <c:spPr>
            <a:solidFill>
              <a:srgbClr val="508DA6">
                <a:lumMod val="75000"/>
              </a:srgbClr>
            </a:solidFill>
            <a:ln>
              <a:noFill/>
            </a:ln>
          </c:spPr>
          <c:invertIfNegative val="0"/>
          <c:cat>
            <c:numRef>
              <c:f>Sheet1!$A$2:$A$12</c:f>
              <c:numCache>
                <c:formatCode>General</c:formatCode>
                <c:ptCount val="11"/>
                <c:pt idx="0">
                  <c:v>2003</c:v>
                </c:pt>
                <c:pt idx="1">
                  <c:v>2005</c:v>
                </c:pt>
                <c:pt idx="2">
                  <c:v>2007</c:v>
                </c:pt>
                <c:pt idx="3">
                  <c:v>2009</c:v>
                </c:pt>
                <c:pt idx="4">
                  <c:v>2011</c:v>
                </c:pt>
                <c:pt idx="5">
                  <c:v>2013</c:v>
                </c:pt>
                <c:pt idx="6">
                  <c:v>2015</c:v>
                </c:pt>
                <c:pt idx="7">
                  <c:v>2017</c:v>
                </c:pt>
                <c:pt idx="8">
                  <c:v>2019</c:v>
                </c:pt>
                <c:pt idx="9">
                  <c:v>2021</c:v>
                </c:pt>
                <c:pt idx="10">
                  <c:v>2023</c:v>
                </c:pt>
              </c:numCache>
            </c:numRef>
          </c:cat>
          <c:val>
            <c:numRef>
              <c:f>Sheet1!$B$2:$B$12</c:f>
              <c:numCache>
                <c:formatCode>0.0</c:formatCode>
                <c:ptCount val="11"/>
                <c:pt idx="0">
                  <c:v>25.012922735929354</c:v>
                </c:pt>
                <c:pt idx="1">
                  <c:v>36.531473898509503</c:v>
                </c:pt>
                <c:pt idx="2">
                  <c:v>38.228507167802519</c:v>
                </c:pt>
                <c:pt idx="3">
                  <c:v>32.76640101364216</c:v>
                </c:pt>
                <c:pt idx="4">
                  <c:v>41.955117464802647</c:v>
                </c:pt>
                <c:pt idx="5">
                  <c:v>41.956357533570397</c:v>
                </c:pt>
                <c:pt idx="6">
                  <c:v>49.857025444396967</c:v>
                </c:pt>
                <c:pt idx="7">
                  <c:v>44.941603795879331</c:v>
                </c:pt>
                <c:pt idx="8">
                  <c:v>51.75923541812729</c:v>
                </c:pt>
                <c:pt idx="9">
                  <c:v>67.570721152219591</c:v>
                </c:pt>
                <c:pt idx="10">
                  <c:v>80.863346382389381</c:v>
                </c:pt>
              </c:numCache>
            </c:numRef>
          </c:val>
          <c:extLst>
            <c:ext xmlns:c16="http://schemas.microsoft.com/office/drawing/2014/chart" uri="{C3380CC4-5D6E-409C-BE32-E72D297353CC}">
              <c16:uniqueId val="{00000001-A13C-4E5E-B5F3-031966C02762}"/>
            </c:ext>
          </c:extLst>
        </c:ser>
        <c:ser>
          <c:idx val="2"/>
          <c:order val="1"/>
          <c:tx>
            <c:strRef>
              <c:f>Sheet1!$C$1</c:f>
              <c:strCache>
                <c:ptCount val="1"/>
                <c:pt idx="0">
                  <c:v>HVAC</c:v>
                </c:pt>
              </c:strCache>
            </c:strRef>
          </c:tx>
          <c:spPr>
            <a:solidFill>
              <a:srgbClr val="508DA6">
                <a:lumMod val="60000"/>
                <a:lumOff val="40000"/>
              </a:srgbClr>
            </a:solidFill>
            <a:ln>
              <a:noFill/>
            </a:ln>
          </c:spPr>
          <c:invertIfNegative val="0"/>
          <c:cat>
            <c:numRef>
              <c:f>Sheet1!$A$2:$A$12</c:f>
              <c:numCache>
                <c:formatCode>General</c:formatCode>
                <c:ptCount val="11"/>
                <c:pt idx="0">
                  <c:v>2003</c:v>
                </c:pt>
                <c:pt idx="1">
                  <c:v>2005</c:v>
                </c:pt>
                <c:pt idx="2">
                  <c:v>2007</c:v>
                </c:pt>
                <c:pt idx="3">
                  <c:v>2009</c:v>
                </c:pt>
                <c:pt idx="4">
                  <c:v>2011</c:v>
                </c:pt>
                <c:pt idx="5">
                  <c:v>2013</c:v>
                </c:pt>
                <c:pt idx="6">
                  <c:v>2015</c:v>
                </c:pt>
                <c:pt idx="7">
                  <c:v>2017</c:v>
                </c:pt>
                <c:pt idx="8">
                  <c:v>2019</c:v>
                </c:pt>
                <c:pt idx="9">
                  <c:v>2021</c:v>
                </c:pt>
                <c:pt idx="10">
                  <c:v>2023</c:v>
                </c:pt>
              </c:numCache>
            </c:numRef>
          </c:cat>
          <c:val>
            <c:numRef>
              <c:f>Sheet1!$C$2:$C$12</c:f>
              <c:numCache>
                <c:formatCode>0.0</c:formatCode>
                <c:ptCount val="11"/>
                <c:pt idx="0">
                  <c:v>8.0286736237607634</c:v>
                </c:pt>
                <c:pt idx="1">
                  <c:v>10.694578511912724</c:v>
                </c:pt>
                <c:pt idx="2">
                  <c:v>12.777026025395886</c:v>
                </c:pt>
                <c:pt idx="3">
                  <c:v>12.343957927310775</c:v>
                </c:pt>
                <c:pt idx="4">
                  <c:v>17.294732243764329</c:v>
                </c:pt>
                <c:pt idx="5">
                  <c:v>17.266681300919412</c:v>
                </c:pt>
                <c:pt idx="6">
                  <c:v>20.614719458071555</c:v>
                </c:pt>
                <c:pt idx="7">
                  <c:v>22.085547386352292</c:v>
                </c:pt>
                <c:pt idx="8">
                  <c:v>24.837965141228363</c:v>
                </c:pt>
                <c:pt idx="9">
                  <c:v>30.094952377029045</c:v>
                </c:pt>
                <c:pt idx="10">
                  <c:v>40.392658439585055</c:v>
                </c:pt>
              </c:numCache>
            </c:numRef>
          </c:val>
          <c:extLst>
            <c:ext xmlns:c16="http://schemas.microsoft.com/office/drawing/2014/chart" uri="{C3380CC4-5D6E-409C-BE32-E72D297353CC}">
              <c16:uniqueId val="{00000000-5C41-43CB-834B-888082CD7CE5}"/>
            </c:ext>
          </c:extLst>
        </c:ser>
        <c:ser>
          <c:idx val="4"/>
          <c:order val="2"/>
          <c:tx>
            <c:strRef>
              <c:f>Sheet1!$E$1</c:f>
              <c:strCache>
                <c:ptCount val="1"/>
                <c:pt idx="0">
                  <c:v>Electrical</c:v>
                </c:pt>
              </c:strCache>
            </c:strRef>
          </c:tx>
          <c:spPr>
            <a:solidFill>
              <a:srgbClr val="76AD99"/>
            </a:solidFill>
            <a:ln>
              <a:noFill/>
            </a:ln>
          </c:spPr>
          <c:invertIfNegative val="0"/>
          <c:cat>
            <c:numRef>
              <c:f>Sheet1!$A$2:$A$12</c:f>
              <c:numCache>
                <c:formatCode>General</c:formatCode>
                <c:ptCount val="11"/>
                <c:pt idx="0">
                  <c:v>2003</c:v>
                </c:pt>
                <c:pt idx="1">
                  <c:v>2005</c:v>
                </c:pt>
                <c:pt idx="2">
                  <c:v>2007</c:v>
                </c:pt>
                <c:pt idx="3">
                  <c:v>2009</c:v>
                </c:pt>
                <c:pt idx="4">
                  <c:v>2011</c:v>
                </c:pt>
                <c:pt idx="5">
                  <c:v>2013</c:v>
                </c:pt>
                <c:pt idx="6">
                  <c:v>2015</c:v>
                </c:pt>
                <c:pt idx="7">
                  <c:v>2017</c:v>
                </c:pt>
                <c:pt idx="8">
                  <c:v>2019</c:v>
                </c:pt>
                <c:pt idx="9">
                  <c:v>2021</c:v>
                </c:pt>
                <c:pt idx="10">
                  <c:v>2023</c:v>
                </c:pt>
              </c:numCache>
            </c:numRef>
          </c:cat>
          <c:val>
            <c:numRef>
              <c:f>Sheet1!$E$2:$E$12</c:f>
              <c:numCache>
                <c:formatCode>0.0</c:formatCode>
                <c:ptCount val="11"/>
                <c:pt idx="0">
                  <c:v>1.6111844546654601</c:v>
                </c:pt>
                <c:pt idx="1">
                  <c:v>2.0597914484863753</c:v>
                </c:pt>
                <c:pt idx="2">
                  <c:v>3.2979985101770999</c:v>
                </c:pt>
                <c:pt idx="3">
                  <c:v>2.3244502524153923</c:v>
                </c:pt>
                <c:pt idx="4">
                  <c:v>2.5674289509903998</c:v>
                </c:pt>
                <c:pt idx="5">
                  <c:v>2.7837901351547876</c:v>
                </c:pt>
                <c:pt idx="6">
                  <c:v>3.7292872658676495</c:v>
                </c:pt>
                <c:pt idx="7">
                  <c:v>3.2511354877260379</c:v>
                </c:pt>
                <c:pt idx="8">
                  <c:v>4.434751742729226</c:v>
                </c:pt>
                <c:pt idx="9">
                  <c:v>5.4866545133088733</c:v>
                </c:pt>
                <c:pt idx="10">
                  <c:v>8.9644213826436765</c:v>
                </c:pt>
              </c:numCache>
            </c:numRef>
          </c:val>
          <c:extLst>
            <c:ext xmlns:c16="http://schemas.microsoft.com/office/drawing/2014/chart" uri="{C3380CC4-5D6E-409C-BE32-E72D297353CC}">
              <c16:uniqueId val="{00000002-5C41-43CB-834B-888082CD7CE5}"/>
            </c:ext>
          </c:extLst>
        </c:ser>
        <c:ser>
          <c:idx val="3"/>
          <c:order val="3"/>
          <c:tx>
            <c:strRef>
              <c:f>Sheet1!$D$1</c:f>
              <c:strCache>
                <c:ptCount val="1"/>
                <c:pt idx="0">
                  <c:v>Water Heaters &amp; 
Built-In Equipment</c:v>
                </c:pt>
              </c:strCache>
            </c:strRef>
          </c:tx>
          <c:spPr>
            <a:solidFill>
              <a:srgbClr val="76AD99">
                <a:lumMod val="50000"/>
              </a:srgbClr>
            </a:solidFill>
          </c:spPr>
          <c:invertIfNegative val="0"/>
          <c:cat>
            <c:numRef>
              <c:f>Sheet1!$A$2:$A$12</c:f>
              <c:numCache>
                <c:formatCode>General</c:formatCode>
                <c:ptCount val="11"/>
                <c:pt idx="0">
                  <c:v>2003</c:v>
                </c:pt>
                <c:pt idx="1">
                  <c:v>2005</c:v>
                </c:pt>
                <c:pt idx="2">
                  <c:v>2007</c:v>
                </c:pt>
                <c:pt idx="3">
                  <c:v>2009</c:v>
                </c:pt>
                <c:pt idx="4">
                  <c:v>2011</c:v>
                </c:pt>
                <c:pt idx="5">
                  <c:v>2013</c:v>
                </c:pt>
                <c:pt idx="6">
                  <c:v>2015</c:v>
                </c:pt>
                <c:pt idx="7">
                  <c:v>2017</c:v>
                </c:pt>
                <c:pt idx="8">
                  <c:v>2019</c:v>
                </c:pt>
                <c:pt idx="9">
                  <c:v>2021</c:v>
                </c:pt>
                <c:pt idx="10">
                  <c:v>2023</c:v>
                </c:pt>
              </c:numCache>
            </c:numRef>
          </c:cat>
          <c:val>
            <c:numRef>
              <c:f>Sheet1!$D$2:$D$12</c:f>
              <c:numCache>
                <c:formatCode>0.0</c:formatCode>
                <c:ptCount val="11"/>
                <c:pt idx="0">
                  <c:v>2.2008675859397515</c:v>
                </c:pt>
                <c:pt idx="1">
                  <c:v>3.000014956877755</c:v>
                </c:pt>
                <c:pt idx="2">
                  <c:v>4.1818375908293817</c:v>
                </c:pt>
                <c:pt idx="3">
                  <c:v>3.334149997949357</c:v>
                </c:pt>
                <c:pt idx="4">
                  <c:v>4.5573415281662983</c:v>
                </c:pt>
                <c:pt idx="5">
                  <c:v>4.4262672418464373</c:v>
                </c:pt>
                <c:pt idx="6">
                  <c:v>5.6625814905866152</c:v>
                </c:pt>
                <c:pt idx="7">
                  <c:v>5.5069384190199715</c:v>
                </c:pt>
                <c:pt idx="8">
                  <c:v>5.7272162042619588</c:v>
                </c:pt>
                <c:pt idx="9">
                  <c:v>8.0623242750078834</c:v>
                </c:pt>
                <c:pt idx="10">
                  <c:v>8.8834432545630833</c:v>
                </c:pt>
              </c:numCache>
            </c:numRef>
          </c:val>
          <c:extLst>
            <c:ext xmlns:c16="http://schemas.microsoft.com/office/drawing/2014/chart" uri="{C3380CC4-5D6E-409C-BE32-E72D297353CC}">
              <c16:uniqueId val="{00000001-5C41-43CB-834B-888082CD7CE5}"/>
            </c:ext>
          </c:extLst>
        </c:ser>
        <c:dLbls>
          <c:showLegendKey val="0"/>
          <c:showVal val="0"/>
          <c:showCatName val="0"/>
          <c:showSerName val="0"/>
          <c:showPercent val="0"/>
          <c:showBubbleSize val="0"/>
        </c:dLbls>
        <c:gapWidth val="100"/>
        <c:overlap val="100"/>
        <c:axId val="-2059001504"/>
        <c:axId val="-2058999456"/>
      </c:barChart>
      <c:lineChart>
        <c:grouping val="standard"/>
        <c:varyColors val="0"/>
        <c:ser>
          <c:idx val="0"/>
          <c:order val="4"/>
          <c:tx>
            <c:strRef>
              <c:f>Sheet1!$F$1</c:f>
              <c:strCache>
                <c:ptCount val="1"/>
                <c:pt idx="0">
                  <c:v>Share of Total Improvement Spending (Right scale)</c:v>
                </c:pt>
              </c:strCache>
            </c:strRef>
          </c:tx>
          <c:spPr>
            <a:ln w="38100">
              <a:solidFill>
                <a:srgbClr val="C14D00">
                  <a:lumMod val="60000"/>
                  <a:lumOff val="40000"/>
                </a:srgbClr>
              </a:solidFill>
            </a:ln>
          </c:spPr>
          <c:marker>
            <c:symbol val="circle"/>
            <c:size val="7"/>
            <c:spPr>
              <a:solidFill>
                <a:srgbClr val="C14D00">
                  <a:lumMod val="60000"/>
                  <a:lumOff val="40000"/>
                </a:srgbClr>
              </a:solidFill>
              <a:ln>
                <a:solidFill>
                  <a:srgbClr val="C14D00">
                    <a:lumMod val="60000"/>
                    <a:lumOff val="40000"/>
                  </a:srgbClr>
                </a:solidFill>
              </a:ln>
            </c:spPr>
          </c:marker>
          <c:dLbls>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Sheet1!$A$2:$A$12</c:f>
              <c:numCache>
                <c:formatCode>General</c:formatCode>
                <c:ptCount val="11"/>
                <c:pt idx="0">
                  <c:v>2003</c:v>
                </c:pt>
                <c:pt idx="1">
                  <c:v>2005</c:v>
                </c:pt>
                <c:pt idx="2">
                  <c:v>2007</c:v>
                </c:pt>
                <c:pt idx="3">
                  <c:v>2009</c:v>
                </c:pt>
                <c:pt idx="4">
                  <c:v>2011</c:v>
                </c:pt>
                <c:pt idx="5">
                  <c:v>2013</c:v>
                </c:pt>
                <c:pt idx="6">
                  <c:v>2015</c:v>
                </c:pt>
                <c:pt idx="7">
                  <c:v>2017</c:v>
                </c:pt>
                <c:pt idx="8">
                  <c:v>2019</c:v>
                </c:pt>
                <c:pt idx="9">
                  <c:v>2021</c:v>
                </c:pt>
                <c:pt idx="10">
                  <c:v>2023</c:v>
                </c:pt>
              </c:numCache>
            </c:numRef>
          </c:cat>
          <c:val>
            <c:numRef>
              <c:f>Sheet1!$F$2:$F$12</c:f>
              <c:numCache>
                <c:formatCode>0</c:formatCode>
                <c:ptCount val="11"/>
                <c:pt idx="0">
                  <c:v>26.775739392009012</c:v>
                </c:pt>
                <c:pt idx="1">
                  <c:v>26.518069356035557</c:v>
                </c:pt>
                <c:pt idx="2">
                  <c:v>26.530424144951258</c:v>
                </c:pt>
                <c:pt idx="3">
                  <c:v>29.000853779667164</c:v>
                </c:pt>
                <c:pt idx="4">
                  <c:v>36.370602860950413</c:v>
                </c:pt>
                <c:pt idx="5">
                  <c:v>33.726092000051047</c:v>
                </c:pt>
                <c:pt idx="6">
                  <c:v>36.312208938872544</c:v>
                </c:pt>
                <c:pt idx="7">
                  <c:v>33.102675205383903</c:v>
                </c:pt>
                <c:pt idx="8">
                  <c:v>33.042625288415842</c:v>
                </c:pt>
                <c:pt idx="9">
                  <c:v>33.5371112099836</c:v>
                </c:pt>
                <c:pt idx="10">
                  <c:v>34.349275683145144</c:v>
                </c:pt>
              </c:numCache>
            </c:numRef>
          </c:val>
          <c:smooth val="1"/>
          <c:extLst>
            <c:ext xmlns:c16="http://schemas.microsoft.com/office/drawing/2014/chart" uri="{C3380CC4-5D6E-409C-BE32-E72D297353CC}">
              <c16:uniqueId val="{00000000-AAC9-4601-A804-3D4E9C90B98A}"/>
            </c:ext>
          </c:extLst>
        </c:ser>
        <c:dLbls>
          <c:showLegendKey val="0"/>
          <c:showVal val="0"/>
          <c:showCatName val="0"/>
          <c:showSerName val="0"/>
          <c:showPercent val="0"/>
          <c:showBubbleSize val="0"/>
        </c:dLbls>
        <c:marker val="1"/>
        <c:smooth val="0"/>
        <c:axId val="635632624"/>
        <c:axId val="63564054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scaling>
        <c:delete val="0"/>
        <c:axPos val="l"/>
        <c:majorGridlines>
          <c:spPr>
            <a:ln>
              <a:solidFill>
                <a:schemeClr val="tx1">
                  <a:lumMod val="40000"/>
                  <a:lumOff val="60000"/>
                </a:schemeClr>
              </a:solidFill>
              <a:prstDash val="dash"/>
            </a:ln>
          </c:spPr>
        </c:majorGridlines>
        <c:numFmt formatCode="#,##0" sourceLinked="0"/>
        <c:majorTickMark val="out"/>
        <c:minorTickMark val="none"/>
        <c:tickLblPos val="nextTo"/>
        <c:spPr>
          <a:ln>
            <a:solidFill>
              <a:srgbClr val="FFFFFF">
                <a:lumMod val="65000"/>
              </a:srgb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635640544"/>
        <c:scaling>
          <c:orientation val="minMax"/>
        </c:scaling>
        <c:delete val="0"/>
        <c:axPos val="r"/>
        <c:numFmt formatCode="0" sourceLinked="1"/>
        <c:majorTickMark val="out"/>
        <c:minorTickMark val="none"/>
        <c:tickLblPos val="nextTo"/>
        <c:txPr>
          <a:bodyPr/>
          <a:lstStyle/>
          <a:p>
            <a:pPr>
              <a:defRPr sz="1400">
                <a:solidFill>
                  <a:schemeClr val="tx1">
                    <a:lumMod val="50000"/>
                  </a:schemeClr>
                </a:solidFill>
              </a:defRPr>
            </a:pPr>
            <a:endParaRPr lang="en-US"/>
          </a:p>
        </c:txPr>
        <c:crossAx val="635632624"/>
        <c:crosses val="max"/>
        <c:crossBetween val="between"/>
      </c:valAx>
      <c:catAx>
        <c:axId val="635632624"/>
        <c:scaling>
          <c:orientation val="minMax"/>
        </c:scaling>
        <c:delete val="1"/>
        <c:axPos val="b"/>
        <c:numFmt formatCode="General" sourceLinked="1"/>
        <c:majorTickMark val="out"/>
        <c:minorTickMark val="none"/>
        <c:tickLblPos val="nextTo"/>
        <c:crossAx val="635640544"/>
        <c:crosses val="autoZero"/>
        <c:auto val="1"/>
        <c:lblAlgn val="ctr"/>
        <c:lblOffset val="100"/>
        <c:noMultiLvlLbl val="0"/>
      </c:catAx>
    </c:plotArea>
    <c:legend>
      <c:legendPos val="b"/>
      <c:layout>
        <c:manualLayout>
          <c:xMode val="edge"/>
          <c:yMode val="edge"/>
          <c:x val="0.14383749656876202"/>
          <c:y val="0.85933482917605319"/>
          <c:w val="0.84079055723304963"/>
          <c:h val="0.14066517082394675"/>
        </c:manualLayout>
      </c:layout>
      <c:overlay val="0"/>
      <c:txPr>
        <a:bodyPr/>
        <a:lstStyle/>
        <a:p>
          <a:pPr>
            <a:defRPr sz="12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baseline="0" dirty="0"/>
              <a:t>Average Per Owner Home Improvement Spending (Dollars)</a:t>
            </a:r>
            <a:endParaRPr lang="en-US" dirty="0"/>
          </a:p>
        </c:rich>
      </c:tx>
      <c:layout>
        <c:manualLayout>
          <c:xMode val="edge"/>
          <c:yMode val="edge"/>
          <c:x val="1.1506999725500981E-2"/>
          <c:y val="1.812688821752266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93342058798637895"/>
          <c:h val="0.65548199150143438"/>
        </c:manualLayout>
      </c:layout>
      <c:barChart>
        <c:barDir val="col"/>
        <c:grouping val="clustered"/>
        <c:varyColors val="0"/>
        <c:ser>
          <c:idx val="0"/>
          <c:order val="0"/>
          <c:tx>
            <c:strRef>
              <c:f>Sheet1!$B$1</c:f>
              <c:strCache>
                <c:ptCount val="1"/>
                <c:pt idx="0">
                  <c:v>Energy-Related Projects</c:v>
                </c:pt>
              </c:strCache>
            </c:strRef>
          </c:tx>
          <c:spPr>
            <a:solidFill>
              <a:srgbClr val="508DA6">
                <a:lumMod val="75000"/>
              </a:srgbClr>
            </a:solidFill>
            <a:ln>
              <a:noFill/>
            </a:ln>
            <a:effectLst/>
          </c:spPr>
          <c:invertIfNegative val="0"/>
          <c:dLbls>
            <c:dLbl>
              <c:idx val="6"/>
              <c:layout>
                <c:manualLayout>
                  <c:x val="-1.6103757604215242E-16"/>
                  <c:y val="5.01798964187929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91-4E12-8E02-9F2A7542DEE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Before 1960</c:v>
                </c:pt>
                <c:pt idx="1">
                  <c:v>1960–1979</c:v>
                </c:pt>
                <c:pt idx="2">
                  <c:v>1980–1999</c:v>
                </c:pt>
                <c:pt idx="3">
                  <c:v>2000–2009</c:v>
                </c:pt>
                <c:pt idx="4">
                  <c:v>2010–2014</c:v>
                </c:pt>
                <c:pt idx="5">
                  <c:v>2015–2019</c:v>
                </c:pt>
                <c:pt idx="6">
                  <c:v>2020–2023</c:v>
                </c:pt>
              </c:strCache>
            </c:strRef>
          </c:cat>
          <c:val>
            <c:numRef>
              <c:f>Sheet1!$B$2:$B$8</c:f>
              <c:numCache>
                <c:formatCode>#,##0</c:formatCode>
                <c:ptCount val="7"/>
                <c:pt idx="0">
                  <c:v>1700</c:v>
                </c:pt>
                <c:pt idx="1">
                  <c:v>1610</c:v>
                </c:pt>
                <c:pt idx="2">
                  <c:v>1820</c:v>
                </c:pt>
                <c:pt idx="3">
                  <c:v>1780</c:v>
                </c:pt>
                <c:pt idx="4">
                  <c:v>1160</c:v>
                </c:pt>
                <c:pt idx="5">
                  <c:v>490</c:v>
                </c:pt>
                <c:pt idx="6">
                  <c:v>140</c:v>
                </c:pt>
              </c:numCache>
            </c:numRef>
          </c:val>
          <c:extLst>
            <c:ext xmlns:c16="http://schemas.microsoft.com/office/drawing/2014/chart" uri="{C3380CC4-5D6E-409C-BE32-E72D297353CC}">
              <c16:uniqueId val="{00000000-C347-44D6-B583-CDDE753BDE27}"/>
            </c:ext>
          </c:extLst>
        </c:ser>
        <c:dLbls>
          <c:dLblPos val="inEnd"/>
          <c:showLegendKey val="0"/>
          <c:showVal val="1"/>
          <c:showCatName val="0"/>
          <c:showSerName val="0"/>
          <c:showPercent val="0"/>
          <c:showBubbleSize val="0"/>
        </c:dLbls>
        <c:gapWidth val="100"/>
        <c:axId val="2723360"/>
        <c:axId val="2725552"/>
      </c:barChart>
      <c:lineChart>
        <c:grouping val="standard"/>
        <c:varyColors val="0"/>
        <c:ser>
          <c:idx val="1"/>
          <c:order val="1"/>
          <c:tx>
            <c:strRef>
              <c:f>Sheet1!$C$1</c:f>
              <c:strCache>
                <c:ptCount val="1"/>
                <c:pt idx="0">
                  <c:v>Share of Total Improvement Spending (Right scale)</c:v>
                </c:pt>
              </c:strCache>
            </c:strRef>
          </c:tx>
          <c:spPr>
            <a:ln w="38100" cap="rnd">
              <a:solidFill>
                <a:srgbClr val="C14D00">
                  <a:lumMod val="60000"/>
                  <a:lumOff val="40000"/>
                </a:srgbClr>
              </a:solidFill>
              <a:round/>
            </a:ln>
            <a:effectLst/>
          </c:spPr>
          <c:marker>
            <c:symbol val="circle"/>
            <c:size val="7"/>
            <c:spPr>
              <a:solidFill>
                <a:srgbClr val="C14D00">
                  <a:lumMod val="60000"/>
                  <a:lumOff val="40000"/>
                </a:srgbClr>
              </a:solidFill>
              <a:ln w="9525">
                <a:solidFill>
                  <a:srgbClr val="C14D00">
                    <a:lumMod val="60000"/>
                    <a:lumOff val="40000"/>
                  </a:srgb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Before 1960</c:v>
                </c:pt>
                <c:pt idx="1">
                  <c:v>1960–1979</c:v>
                </c:pt>
                <c:pt idx="2">
                  <c:v>1980–1999</c:v>
                </c:pt>
                <c:pt idx="3">
                  <c:v>2000–2009</c:v>
                </c:pt>
                <c:pt idx="4">
                  <c:v>2010–2014</c:v>
                </c:pt>
                <c:pt idx="5">
                  <c:v>2015–2019</c:v>
                </c:pt>
                <c:pt idx="6">
                  <c:v>2020–2023</c:v>
                </c:pt>
              </c:strCache>
            </c:strRef>
          </c:cat>
          <c:val>
            <c:numRef>
              <c:f>Sheet1!$C$2:$C$8</c:f>
              <c:numCache>
                <c:formatCode>0</c:formatCode>
                <c:ptCount val="7"/>
                <c:pt idx="0">
                  <c:v>36.272623926915934</c:v>
                </c:pt>
                <c:pt idx="1">
                  <c:v>34.99028602819309</c:v>
                </c:pt>
                <c:pt idx="2">
                  <c:v>37.127584865686138</c:v>
                </c:pt>
                <c:pt idx="3">
                  <c:v>35.557779649419508</c:v>
                </c:pt>
                <c:pt idx="4">
                  <c:v>32.253522848273185</c:v>
                </c:pt>
                <c:pt idx="5">
                  <c:v>13.521231201297415</c:v>
                </c:pt>
                <c:pt idx="6">
                  <c:v>3.4170337987232386</c:v>
                </c:pt>
              </c:numCache>
            </c:numRef>
          </c:val>
          <c:smooth val="1"/>
          <c:extLst>
            <c:ext xmlns:c16="http://schemas.microsoft.com/office/drawing/2014/chart" uri="{C3380CC4-5D6E-409C-BE32-E72D297353CC}">
              <c16:uniqueId val="{00000001-C347-44D6-B583-CDDE753BDE27}"/>
            </c:ext>
          </c:extLst>
        </c:ser>
        <c:dLbls>
          <c:showLegendKey val="0"/>
          <c:showVal val="0"/>
          <c:showCatName val="0"/>
          <c:showSerName val="0"/>
          <c:showPercent val="0"/>
          <c:showBubbleSize val="0"/>
        </c:dLbls>
        <c:marker val="1"/>
        <c:smooth val="0"/>
        <c:axId val="1308436672"/>
        <c:axId val="1308443512"/>
      </c:lineChart>
      <c:catAx>
        <c:axId val="272336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r>
                  <a:rPr lang="en-US">
                    <a:solidFill>
                      <a:schemeClr val="tx1">
                        <a:lumMod val="50000"/>
                      </a:schemeClr>
                    </a:solidFill>
                  </a:rPr>
                  <a:t>Year Built</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endParaRPr lang="en-US"/>
            </a:p>
          </c:txPr>
        </c:title>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max val="2500"/>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valAx>
        <c:axId val="1308443512"/>
        <c:scaling>
          <c:orientation val="minMax"/>
          <c:min val="0"/>
        </c:scaling>
        <c:delete val="0"/>
        <c:axPos val="r"/>
        <c:numFmt formatCode="0" sourceLinked="1"/>
        <c:majorTickMark val="out"/>
        <c:minorTickMark val="none"/>
        <c:tickLblPos val="nextTo"/>
        <c:spPr>
          <a:noFill/>
          <a:ln>
            <a:solidFill>
              <a:srgbClr val="FFFFFF">
                <a:lumMod val="65000"/>
              </a:srgbClr>
            </a:solidFill>
          </a:ln>
          <a:effectLst/>
        </c:spPr>
        <c:txPr>
          <a:bodyPr rot="-60000000" spcFirstLastPara="1" vertOverflow="ellipsis" vert="horz" wrap="square" anchor="ctr" anchorCtr="1"/>
          <a:lstStyle/>
          <a:p>
            <a:pPr algn="ctr">
              <a:defRPr lang="en-US" sz="1400" b="0" i="0" u="none" strike="noStrike" kern="1200" baseline="0">
                <a:solidFill>
                  <a:schemeClr val="tx1">
                    <a:lumMod val="50000"/>
                  </a:schemeClr>
                </a:solidFill>
                <a:latin typeface="+mn-lt"/>
                <a:ea typeface="+mn-ea"/>
                <a:cs typeface="+mn-cs"/>
              </a:defRPr>
            </a:pPr>
            <a:endParaRPr lang="en-US"/>
          </a:p>
        </c:txPr>
        <c:crossAx val="1308436672"/>
        <c:crosses val="max"/>
        <c:crossBetween val="between"/>
        <c:majorUnit val="8"/>
      </c:valAx>
      <c:catAx>
        <c:axId val="1308436672"/>
        <c:scaling>
          <c:orientation val="minMax"/>
        </c:scaling>
        <c:delete val="1"/>
        <c:axPos val="b"/>
        <c:numFmt formatCode="General" sourceLinked="1"/>
        <c:majorTickMark val="out"/>
        <c:minorTickMark val="none"/>
        <c:tickLblPos val="nextTo"/>
        <c:crossAx val="1308443512"/>
        <c:crosses val="autoZero"/>
        <c:auto val="1"/>
        <c:lblAlgn val="ctr"/>
        <c:lblOffset val="100"/>
        <c:noMultiLvlLbl val="0"/>
      </c:catAx>
      <c:spPr>
        <a:noFill/>
        <a:ln>
          <a:noFill/>
        </a:ln>
        <a:effectLst/>
      </c:spPr>
    </c:plotArea>
    <c:legend>
      <c:legendPos val="b"/>
      <c:layout>
        <c:manualLayout>
          <c:xMode val="edge"/>
          <c:yMode val="edge"/>
          <c:x val="1.5846245955461989E-2"/>
          <c:y val="0.93947569997859026"/>
          <c:w val="0.70675263313743764"/>
          <c:h val="6.052436706376966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r>
              <a:rPr lang="en-US" dirty="0"/>
              <a:t>Number of Billion-Dollar</a:t>
            </a:r>
            <a:r>
              <a:rPr lang="en-US" baseline="0" dirty="0"/>
              <a:t> Disasters</a:t>
            </a:r>
            <a:endParaRPr lang="en-US" dirty="0"/>
          </a:p>
        </c:rich>
      </c:tx>
      <c:layout>
        <c:manualLayout>
          <c:xMode val="edge"/>
          <c:yMode val="edge"/>
          <c:x val="6.0170189404337082E-3"/>
          <c:y val="1.5105740181268883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93342058798637895"/>
          <c:h val="0.63936056331327162"/>
        </c:manualLayout>
      </c:layout>
      <c:areaChart>
        <c:grouping val="standard"/>
        <c:varyColors val="0"/>
        <c:ser>
          <c:idx val="0"/>
          <c:order val="0"/>
          <c:tx>
            <c:strRef>
              <c:f>Sheet1!$B$1</c:f>
              <c:strCache>
                <c:ptCount val="1"/>
                <c:pt idx="0">
                  <c:v>Billion-Dollar Disasters</c:v>
                </c:pt>
              </c:strCache>
            </c:strRef>
          </c:tx>
          <c:spPr>
            <a:solidFill>
              <a:srgbClr val="76AD99">
                <a:lumMod val="60000"/>
                <a:lumOff val="40000"/>
              </a:srgbClr>
            </a:solidFill>
            <a:ln w="38100">
              <a:noFill/>
            </a:ln>
            <a:effectLst/>
          </c:spPr>
          <c:cat>
            <c:numRef>
              <c:f>Sheet1!$A$2:$A$22</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Sheet1!$B$2:$B$22</c:f>
              <c:numCache>
                <c:formatCode>General</c:formatCode>
                <c:ptCount val="21"/>
                <c:pt idx="0">
                  <c:v>7</c:v>
                </c:pt>
                <c:pt idx="1">
                  <c:v>6</c:v>
                </c:pt>
                <c:pt idx="2">
                  <c:v>6</c:v>
                </c:pt>
                <c:pt idx="3">
                  <c:v>8</c:v>
                </c:pt>
                <c:pt idx="4">
                  <c:v>5</c:v>
                </c:pt>
                <c:pt idx="5">
                  <c:v>12</c:v>
                </c:pt>
                <c:pt idx="6">
                  <c:v>9</c:v>
                </c:pt>
                <c:pt idx="7">
                  <c:v>7</c:v>
                </c:pt>
                <c:pt idx="8">
                  <c:v>18</c:v>
                </c:pt>
                <c:pt idx="9">
                  <c:v>11</c:v>
                </c:pt>
                <c:pt idx="10">
                  <c:v>10</c:v>
                </c:pt>
                <c:pt idx="11">
                  <c:v>10</c:v>
                </c:pt>
                <c:pt idx="12">
                  <c:v>11</c:v>
                </c:pt>
                <c:pt idx="13">
                  <c:v>15</c:v>
                </c:pt>
                <c:pt idx="14">
                  <c:v>19</c:v>
                </c:pt>
                <c:pt idx="15">
                  <c:v>16</c:v>
                </c:pt>
                <c:pt idx="16">
                  <c:v>14</c:v>
                </c:pt>
                <c:pt idx="17">
                  <c:v>22</c:v>
                </c:pt>
                <c:pt idx="18">
                  <c:v>20</c:v>
                </c:pt>
                <c:pt idx="19">
                  <c:v>18</c:v>
                </c:pt>
                <c:pt idx="20">
                  <c:v>28</c:v>
                </c:pt>
              </c:numCache>
            </c:numRef>
          </c:val>
          <c:extLst>
            <c:ext xmlns:c16="http://schemas.microsoft.com/office/drawing/2014/chart" uri="{C3380CC4-5D6E-409C-BE32-E72D297353CC}">
              <c16:uniqueId val="{00000000-C347-44D6-B583-CDDE753BDE27}"/>
            </c:ext>
          </c:extLst>
        </c:ser>
        <c:dLbls>
          <c:showLegendKey val="0"/>
          <c:showVal val="0"/>
          <c:showCatName val="0"/>
          <c:showSerName val="0"/>
          <c:showPercent val="0"/>
          <c:showBubbleSize val="0"/>
        </c:dLbls>
        <c:axId val="2723360"/>
        <c:axId val="2725552"/>
      </c:areaChart>
      <c:barChart>
        <c:barDir val="col"/>
        <c:grouping val="clustered"/>
        <c:varyColors val="0"/>
        <c:ser>
          <c:idx val="1"/>
          <c:order val="1"/>
          <c:tx>
            <c:strRef>
              <c:f>Sheet1!$C$1</c:f>
              <c:strCache>
                <c:ptCount val="1"/>
                <c:pt idx="0">
                  <c:v>Disaster Repair Spending (Right scale)</c:v>
                </c:pt>
              </c:strCache>
            </c:strRef>
          </c:tx>
          <c:spPr>
            <a:solidFill>
              <a:srgbClr val="508DA6">
                <a:lumMod val="75000"/>
              </a:srgbClr>
            </a:solidFill>
            <a:ln w="38100">
              <a:noFill/>
            </a:ln>
            <a:effectLst/>
          </c:spPr>
          <c:invertIfNegative val="0"/>
          <c:cat>
            <c:numRef>
              <c:f>Sheet1!$A$2:$A$22</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Sheet1!$C$2:$C$22</c:f>
              <c:numCache>
                <c:formatCode>0.0</c:formatCode>
                <c:ptCount val="21"/>
                <c:pt idx="0">
                  <c:v>8.6823856399162676</c:v>
                </c:pt>
                <c:pt idx="1">
                  <c:v>10.194872848218242</c:v>
                </c:pt>
                <c:pt idx="2">
                  <c:v>12.983057162852001</c:v>
                </c:pt>
                <c:pt idx="3">
                  <c:v>16.608223474073394</c:v>
                </c:pt>
                <c:pt idx="4">
                  <c:v>17.753631730921477</c:v>
                </c:pt>
                <c:pt idx="5">
                  <c:v>17.824581678243373</c:v>
                </c:pt>
                <c:pt idx="6">
                  <c:v>16.160006993631896</c:v>
                </c:pt>
                <c:pt idx="7">
                  <c:v>15.535214023501885</c:v>
                </c:pt>
                <c:pt idx="8">
                  <c:v>15.675849344096505</c:v>
                </c:pt>
                <c:pt idx="9">
                  <c:v>17.638183123585851</c:v>
                </c:pt>
                <c:pt idx="10">
                  <c:v>19.320659200132095</c:v>
                </c:pt>
                <c:pt idx="11">
                  <c:v>18.276249356520321</c:v>
                </c:pt>
                <c:pt idx="12">
                  <c:v>16.333553167215584</c:v>
                </c:pt>
                <c:pt idx="13">
                  <c:v>14.749962140416779</c:v>
                </c:pt>
                <c:pt idx="14">
                  <c:v>15.918992518055871</c:v>
                </c:pt>
                <c:pt idx="15">
                  <c:v>21.268371674026348</c:v>
                </c:pt>
                <c:pt idx="16">
                  <c:v>25.962337089079853</c:v>
                </c:pt>
                <c:pt idx="17">
                  <c:v>26.173738769263007</c:v>
                </c:pt>
                <c:pt idx="18">
                  <c:v>22.823746574414884</c:v>
                </c:pt>
                <c:pt idx="19">
                  <c:v>20.945786245022465</c:v>
                </c:pt>
                <c:pt idx="20">
                  <c:v>23.031215986853294</c:v>
                </c:pt>
              </c:numCache>
            </c:numRef>
          </c:val>
          <c:extLst>
            <c:ext xmlns:c16="http://schemas.microsoft.com/office/drawing/2014/chart" uri="{C3380CC4-5D6E-409C-BE32-E72D297353CC}">
              <c16:uniqueId val="{00000001-C347-44D6-B583-CDDE753BDE27}"/>
            </c:ext>
          </c:extLst>
        </c:ser>
        <c:dLbls>
          <c:showLegendKey val="0"/>
          <c:showVal val="0"/>
          <c:showCatName val="0"/>
          <c:showSerName val="0"/>
          <c:showPercent val="0"/>
          <c:showBubbleSize val="0"/>
        </c:dLbls>
        <c:gapWidth val="150"/>
        <c:axId val="1419641624"/>
        <c:axId val="1419639328"/>
      </c:barChart>
      <c:catAx>
        <c:axId val="2723360"/>
        <c:scaling>
          <c:orientation val="minMax"/>
        </c:scaling>
        <c:delete val="0"/>
        <c:axPos val="b"/>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tickLblSkip val="2"/>
        <c:noMultiLvlLbl val="0"/>
      </c:catAx>
      <c:valAx>
        <c:axId val="2725552"/>
        <c:scaling>
          <c:orientation val="minMax"/>
        </c:scaling>
        <c:delete val="0"/>
        <c:axPos val="l"/>
        <c:majorGridlines>
          <c:spPr>
            <a:ln w="6350" cap="flat" cmpd="sng" algn="ctr">
              <a:solidFill>
                <a:schemeClr val="tx1">
                  <a:lumMod val="40000"/>
                  <a:lumOff val="60000"/>
                </a:schemeClr>
              </a:solidFill>
              <a:prstDash val="dash"/>
              <a:round/>
            </a:ln>
            <a:effectLst/>
          </c:spPr>
        </c:majorGridlines>
        <c:numFmt formatCode="General" sourceLinked="0"/>
        <c:majorTickMark val="out"/>
        <c:minorTickMark val="none"/>
        <c:tickLblPos val="nextTo"/>
        <c:spPr>
          <a:noFill/>
          <a:ln w="6350">
            <a:solidFill>
              <a:srgbClr val="FFFFFF">
                <a:lumMod val="65000"/>
              </a:srgb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At val="1"/>
        <c:crossBetween val="between"/>
      </c:valAx>
      <c:valAx>
        <c:axId val="1419639328"/>
        <c:scaling>
          <c:orientation val="minMax"/>
        </c:scaling>
        <c:delete val="0"/>
        <c:axPos val="r"/>
        <c:numFmt formatCode="0" sourceLinked="0"/>
        <c:majorTickMark val="out"/>
        <c:minorTickMark val="none"/>
        <c:tickLblPos val="nextTo"/>
        <c:spPr>
          <a:noFill/>
          <a:ln>
            <a:solidFill>
              <a:srgbClr val="FFFFFF">
                <a:lumMod val="65000"/>
              </a:srgbClr>
            </a:solidFill>
          </a:ln>
          <a:effectLst/>
        </c:spPr>
        <c:txPr>
          <a:bodyPr rot="-60000000" spcFirstLastPara="1" vertOverflow="ellipsis" vert="horz" wrap="square" anchor="ctr" anchorCtr="1"/>
          <a:lstStyle/>
          <a:p>
            <a:pPr algn="ctr">
              <a:defRPr lang="en-US" sz="1400" b="0" i="0" u="none" strike="noStrike" kern="1200" baseline="0">
                <a:solidFill>
                  <a:schemeClr val="tx1">
                    <a:lumMod val="50000"/>
                  </a:schemeClr>
                </a:solidFill>
                <a:latin typeface="+mn-lt"/>
                <a:ea typeface="+mn-ea"/>
                <a:cs typeface="+mn-cs"/>
              </a:defRPr>
            </a:pPr>
            <a:endParaRPr lang="en-US"/>
          </a:p>
        </c:txPr>
        <c:crossAx val="1419641624"/>
        <c:crosses val="max"/>
        <c:crossBetween val="between"/>
      </c:valAx>
      <c:catAx>
        <c:axId val="1419641624"/>
        <c:scaling>
          <c:orientation val="minMax"/>
        </c:scaling>
        <c:delete val="1"/>
        <c:axPos val="b"/>
        <c:numFmt formatCode="General" sourceLinked="1"/>
        <c:majorTickMark val="out"/>
        <c:minorTickMark val="none"/>
        <c:tickLblPos val="nextTo"/>
        <c:crossAx val="1419639328"/>
        <c:crosses val="autoZero"/>
        <c:auto val="1"/>
        <c:lblAlgn val="ctr"/>
        <c:lblOffset val="100"/>
        <c:noMultiLvlLbl val="0"/>
      </c:catAx>
      <c:spPr>
        <a:noFill/>
        <a:ln>
          <a:noFill/>
        </a:ln>
        <a:effectLst/>
      </c:spPr>
    </c:plotArea>
    <c:legend>
      <c:legendPos val="b"/>
      <c:layout>
        <c:manualLayout>
          <c:xMode val="edge"/>
          <c:yMode val="edge"/>
          <c:x val="1.5846208356175076E-2"/>
          <c:y val="0.88207388728976843"/>
          <c:w val="0.49356708259395099"/>
          <c:h val="0.1102224231034564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dirty="0"/>
              <a:t>Share of Disaster Repair</a:t>
            </a:r>
            <a:r>
              <a:rPr lang="en-US" baseline="0" dirty="0"/>
              <a:t> Spending by Type of Damage (Percent)</a:t>
            </a:r>
            <a:endParaRPr lang="en-US" dirty="0"/>
          </a:p>
        </c:rich>
      </c:tx>
      <c:layout>
        <c:manualLayout>
          <c:xMode val="edge"/>
          <c:yMode val="edge"/>
          <c:x val="5.2648483446843366E-3"/>
          <c:y val="2.3281190493758305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0.361899446895243"/>
          <c:y val="0.13179746413873492"/>
          <c:w val="0.27400502743909694"/>
          <c:h val="0.75392773033280214"/>
        </c:manualLayout>
      </c:layout>
      <c:pieChart>
        <c:varyColors val="1"/>
        <c:ser>
          <c:idx val="0"/>
          <c:order val="0"/>
          <c:tx>
            <c:strRef>
              <c:f>Sheet1!$B$1</c:f>
              <c:strCache>
                <c:ptCount val="1"/>
                <c:pt idx="0">
                  <c:v>Share of Disaster Repair Spending by Type of Damage (Percent)</c:v>
                </c:pt>
              </c:strCache>
            </c:strRef>
          </c:tx>
          <c:dPt>
            <c:idx val="0"/>
            <c:bubble3D val="0"/>
            <c:spPr>
              <a:solidFill>
                <a:srgbClr val="508DA6">
                  <a:lumMod val="75000"/>
                </a:srgbClr>
              </a:solidFill>
              <a:ln w="19050">
                <a:solidFill>
                  <a:schemeClr val="lt1"/>
                </a:solidFill>
              </a:ln>
              <a:effectLst/>
            </c:spPr>
            <c:extLst>
              <c:ext xmlns:c16="http://schemas.microsoft.com/office/drawing/2014/chart" uri="{C3380CC4-5D6E-409C-BE32-E72D297353CC}">
                <c16:uniqueId val="{00000001-090F-41AF-B093-945647EDE8AE}"/>
              </c:ext>
            </c:extLst>
          </c:dPt>
          <c:dPt>
            <c:idx val="1"/>
            <c:bubble3D val="0"/>
            <c:spPr>
              <a:solidFill>
                <a:srgbClr val="508DA6">
                  <a:lumMod val="60000"/>
                  <a:lumOff val="40000"/>
                </a:srgbClr>
              </a:solidFill>
              <a:ln w="19050">
                <a:solidFill>
                  <a:schemeClr val="lt1"/>
                </a:solidFill>
              </a:ln>
              <a:effectLst/>
            </c:spPr>
            <c:extLst>
              <c:ext xmlns:c16="http://schemas.microsoft.com/office/drawing/2014/chart" uri="{C3380CC4-5D6E-409C-BE32-E72D297353CC}">
                <c16:uniqueId val="{00000003-090F-41AF-B093-945647EDE8AE}"/>
              </c:ext>
            </c:extLst>
          </c:dPt>
          <c:dPt>
            <c:idx val="2"/>
            <c:bubble3D val="0"/>
            <c:spPr>
              <a:solidFill>
                <a:srgbClr val="76AD99"/>
              </a:solidFill>
              <a:ln w="19050">
                <a:solidFill>
                  <a:schemeClr val="lt1"/>
                </a:solidFill>
              </a:ln>
              <a:effectLst/>
            </c:spPr>
            <c:extLst>
              <c:ext xmlns:c16="http://schemas.microsoft.com/office/drawing/2014/chart" uri="{C3380CC4-5D6E-409C-BE32-E72D297353CC}">
                <c16:uniqueId val="{00000005-090F-41AF-B093-945647EDE8AE}"/>
              </c:ext>
            </c:extLst>
          </c:dPt>
          <c:dPt>
            <c:idx val="3"/>
            <c:bubble3D val="0"/>
            <c:spPr>
              <a:solidFill>
                <a:srgbClr val="76AD99">
                  <a:lumMod val="50000"/>
                </a:srgbClr>
              </a:solidFill>
              <a:ln w="19050">
                <a:solidFill>
                  <a:schemeClr val="lt1"/>
                </a:solidFill>
              </a:ln>
              <a:effectLst/>
            </c:spPr>
            <c:extLst>
              <c:ext xmlns:c16="http://schemas.microsoft.com/office/drawing/2014/chart" uri="{C3380CC4-5D6E-409C-BE32-E72D297353CC}">
                <c16:uniqueId val="{00000007-090F-41AF-B093-945647EDE8AE}"/>
              </c:ext>
            </c:extLst>
          </c:dPt>
          <c:dPt>
            <c:idx val="4"/>
            <c:bubble3D val="0"/>
            <c:spPr>
              <a:solidFill>
                <a:srgbClr val="C14D00">
                  <a:lumMod val="60000"/>
                  <a:lumOff val="40000"/>
                </a:srgbClr>
              </a:solidFill>
              <a:ln w="19050">
                <a:solidFill>
                  <a:schemeClr val="lt1"/>
                </a:solidFill>
              </a:ln>
              <a:effectLst/>
            </c:spPr>
            <c:extLst>
              <c:ext xmlns:c16="http://schemas.microsoft.com/office/drawing/2014/chart" uri="{C3380CC4-5D6E-409C-BE32-E72D297353CC}">
                <c16:uniqueId val="{00000009-090F-41AF-B093-945647EDE8AE}"/>
              </c:ext>
            </c:extLst>
          </c:dPt>
          <c:dPt>
            <c:idx val="5"/>
            <c:bubble3D val="0"/>
            <c:spPr>
              <a:solidFill>
                <a:schemeClr val="accent4"/>
              </a:solidFill>
              <a:ln w="19050">
                <a:solidFill>
                  <a:schemeClr val="lt1"/>
                </a:solidFill>
              </a:ln>
              <a:effectLst/>
            </c:spPr>
            <c:extLst>
              <c:ext xmlns:c16="http://schemas.microsoft.com/office/drawing/2014/chart" uri="{C3380CC4-5D6E-409C-BE32-E72D297353CC}">
                <c16:uniqueId val="{00000010-8324-45CD-B196-64C29F7D80BA}"/>
              </c:ext>
            </c:extLst>
          </c:dPt>
          <c:dPt>
            <c:idx val="6"/>
            <c:bubble3D val="0"/>
            <c:spPr>
              <a:solidFill>
                <a:schemeClr val="tx1"/>
              </a:solidFill>
              <a:ln w="19050">
                <a:solidFill>
                  <a:schemeClr val="lt1"/>
                </a:solidFill>
              </a:ln>
              <a:effectLst/>
            </c:spPr>
            <c:extLst>
              <c:ext xmlns:c16="http://schemas.microsoft.com/office/drawing/2014/chart" uri="{C3380CC4-5D6E-409C-BE32-E72D297353CC}">
                <c16:uniqueId val="{00000011-8324-45CD-B196-64C29F7D80BA}"/>
              </c:ext>
            </c:extLst>
          </c:dPt>
          <c:dPt>
            <c:idx val="7"/>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12-8324-45CD-B196-64C29F7D80BA}"/>
              </c:ext>
            </c:extLst>
          </c:dPt>
          <c:dPt>
            <c:idx val="8"/>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14-8324-45CD-B196-64C29F7D80BA}"/>
              </c:ext>
            </c:extLst>
          </c:dPt>
          <c:dPt>
            <c:idx val="9"/>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13-8324-45CD-B196-64C29F7D80BA}"/>
              </c:ext>
            </c:extLst>
          </c:dPt>
          <c:dLbls>
            <c:dLbl>
              <c:idx val="1"/>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26734"/>
                        <a:gd name="adj2" fmla="val -189268"/>
                      </a:avLst>
                    </a:prstGeom>
                    <a:noFill/>
                    <a:ln>
                      <a:noFill/>
                    </a:ln>
                  </c15:spPr>
                </c:ext>
                <c:ext xmlns:c16="http://schemas.microsoft.com/office/drawing/2014/chart" uri="{C3380CC4-5D6E-409C-BE32-E72D297353CC}">
                  <c16:uniqueId val="{00000003-090F-41AF-B093-945647EDE8AE}"/>
                </c:ext>
              </c:extLst>
            </c:dLbl>
            <c:dLbl>
              <c:idx val="2"/>
              <c:layout>
                <c:manualLayout>
                  <c:x val="0"/>
                  <c:y val="0"/>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090F-41AF-B093-945647EDE8AE}"/>
                </c:ext>
              </c:extLst>
            </c:dLbl>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20000"/>
                      <a:lumOff val="80000"/>
                    </a:schemeClr>
                  </a:solidFill>
                  <a:round/>
                </a:ln>
                <a:effectLst/>
              </c:spPr>
            </c:leaderLines>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Sheet1!$A$2:$A$6</c:f>
              <c:strCache>
                <c:ptCount val="5"/>
                <c:pt idx="0">
                  <c:v>Tornado or Hurricane</c:v>
                </c:pt>
                <c:pt idx="1">
                  <c:v>Fire</c:v>
                </c:pt>
                <c:pt idx="2">
                  <c:v>Flood</c:v>
                </c:pt>
                <c:pt idx="3">
                  <c:v>Earthquake</c:v>
                </c:pt>
                <c:pt idx="4">
                  <c:v>Other Disaster</c:v>
                </c:pt>
              </c:strCache>
            </c:strRef>
          </c:cat>
          <c:val>
            <c:numRef>
              <c:f>Sheet1!$B$2:$B$6</c:f>
              <c:numCache>
                <c:formatCode>#,##0.0</c:formatCode>
                <c:ptCount val="5"/>
                <c:pt idx="0">
                  <c:v>30.561841345889292</c:v>
                </c:pt>
                <c:pt idx="1">
                  <c:v>16.157398826856806</c:v>
                </c:pt>
                <c:pt idx="2">
                  <c:v>7.9285891986996981</c:v>
                </c:pt>
                <c:pt idx="3">
                  <c:v>0.3255298515909954</c:v>
                </c:pt>
                <c:pt idx="4">
                  <c:v>45.026640776963198</c:v>
                </c:pt>
              </c:numCache>
            </c:numRef>
          </c:val>
          <c:extLst>
            <c:ext xmlns:c16="http://schemas.microsoft.com/office/drawing/2014/chart" uri="{C3380CC4-5D6E-409C-BE32-E72D297353CC}">
              <c16:uniqueId val="{0000000A-090F-41AF-B093-945647EDE8AE}"/>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baseline="0" dirty="0"/>
              <a:t>Residential Remodeler Establishments (Thousands)</a:t>
            </a:r>
            <a:endParaRPr lang="en-US" dirty="0"/>
          </a:p>
        </c:rich>
      </c:tx>
      <c:layout>
        <c:manualLayout>
          <c:xMode val="edge"/>
          <c:yMode val="edge"/>
          <c:x val="1.1506999725500981E-2"/>
          <c:y val="1.812688821752266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6539663384513739"/>
          <c:w val="0.93342058798637895"/>
          <c:h val="0.71443780231444576"/>
        </c:manualLayout>
      </c:layout>
      <c:lineChart>
        <c:grouping val="standard"/>
        <c:varyColors val="0"/>
        <c:ser>
          <c:idx val="0"/>
          <c:order val="0"/>
          <c:tx>
            <c:strRef>
              <c:f>Sheet1!$B$1</c:f>
              <c:strCache>
                <c:ptCount val="1"/>
                <c:pt idx="0">
                  <c:v>Residential Remodeler Establishments (Thousands)</c:v>
                </c:pt>
              </c:strCache>
            </c:strRef>
          </c:tx>
          <c:spPr>
            <a:ln w="38100" cap="rnd">
              <a:solidFill>
                <a:srgbClr val="508DA6">
                  <a:lumMod val="75000"/>
                </a:srgbClr>
              </a:solidFill>
              <a:round/>
            </a:ln>
            <a:effectLst/>
          </c:spPr>
          <c:marker>
            <c:symbol val="none"/>
          </c:marker>
          <c:dLbls>
            <c:delete val="1"/>
          </c:dLbls>
          <c:cat>
            <c:numRef>
              <c:f>Sheet1!$A$2:$A$22</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Sheet1!$B$2:$B$22</c:f>
              <c:numCache>
                <c:formatCode>0.0</c:formatCode>
                <c:ptCount val="21"/>
                <c:pt idx="0">
                  <c:v>71.302000000000007</c:v>
                </c:pt>
                <c:pt idx="1">
                  <c:v>75.48</c:v>
                </c:pt>
                <c:pt idx="2">
                  <c:v>79.923000000000002</c:v>
                </c:pt>
                <c:pt idx="3">
                  <c:v>84.39</c:v>
                </c:pt>
                <c:pt idx="4">
                  <c:v>86.915999999999997</c:v>
                </c:pt>
                <c:pt idx="5">
                  <c:v>86.400999999999996</c:v>
                </c:pt>
                <c:pt idx="6">
                  <c:v>82.506</c:v>
                </c:pt>
                <c:pt idx="7">
                  <c:v>80.307000000000002</c:v>
                </c:pt>
                <c:pt idx="8">
                  <c:v>79.64</c:v>
                </c:pt>
                <c:pt idx="9">
                  <c:v>79.921999999999997</c:v>
                </c:pt>
                <c:pt idx="10">
                  <c:v>80.847999999999999</c:v>
                </c:pt>
                <c:pt idx="11">
                  <c:v>83.183000000000007</c:v>
                </c:pt>
                <c:pt idx="12">
                  <c:v>85.792000000000002</c:v>
                </c:pt>
                <c:pt idx="13">
                  <c:v>88.456000000000003</c:v>
                </c:pt>
                <c:pt idx="14">
                  <c:v>91.787000000000006</c:v>
                </c:pt>
                <c:pt idx="15">
                  <c:v>97.933000000000007</c:v>
                </c:pt>
                <c:pt idx="16">
                  <c:v>103.3</c:v>
                </c:pt>
                <c:pt idx="17">
                  <c:v>107.678</c:v>
                </c:pt>
                <c:pt idx="18">
                  <c:v>113.455</c:v>
                </c:pt>
                <c:pt idx="19">
                  <c:v>119.971</c:v>
                </c:pt>
                <c:pt idx="20">
                  <c:v>125.05</c:v>
                </c:pt>
              </c:numCache>
            </c:numRef>
          </c:val>
          <c:smooth val="1"/>
          <c:extLst>
            <c:ext xmlns:c16="http://schemas.microsoft.com/office/drawing/2014/chart" uri="{C3380CC4-5D6E-409C-BE32-E72D297353CC}">
              <c16:uniqueId val="{00000000-7787-4183-B114-95D1ED640785}"/>
            </c:ext>
          </c:extLst>
        </c:ser>
        <c:dLbls>
          <c:showLegendKey val="0"/>
          <c:showVal val="1"/>
          <c:showCatName val="0"/>
          <c:showSerName val="0"/>
          <c:showPercent val="0"/>
          <c:showBubbleSize val="0"/>
        </c:dLbls>
        <c:smooth val="0"/>
        <c:axId val="2723360"/>
        <c:axId val="2725552"/>
      </c:lineChart>
      <c:catAx>
        <c:axId val="2723360"/>
        <c:scaling>
          <c:orientation val="minMax"/>
        </c:scaling>
        <c:delete val="0"/>
        <c:axPos val="b"/>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tickLblSkip val="2"/>
        <c:noMultiLvlLbl val="0"/>
      </c:catAx>
      <c:valAx>
        <c:axId val="2725552"/>
        <c:scaling>
          <c:orientation val="minMax"/>
          <c:min val="60"/>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baseline="0"/>
              <a:t>Employees at Residential Remodeler Establishments (Thousands)</a:t>
            </a:r>
            <a:endParaRPr lang="en-US"/>
          </a:p>
        </c:rich>
      </c:tx>
      <c:layout>
        <c:manualLayout>
          <c:xMode val="edge"/>
          <c:yMode val="edge"/>
          <c:x val="1.1506999725500981E-2"/>
          <c:y val="1.812688821752266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8.3935358645889468E-2"/>
          <c:y val="0.1567993728738139"/>
          <c:w val="0.93342058798637895"/>
          <c:h val="0.72303506328576939"/>
        </c:manualLayout>
      </c:layout>
      <c:lineChart>
        <c:grouping val="standard"/>
        <c:varyColors val="0"/>
        <c:ser>
          <c:idx val="0"/>
          <c:order val="0"/>
          <c:tx>
            <c:strRef>
              <c:f>Sheet1!$B$1</c:f>
              <c:strCache>
                <c:ptCount val="1"/>
                <c:pt idx="0">
                  <c:v>Employees at Residential Remodeler Establilshments (Thousands)</c:v>
                </c:pt>
              </c:strCache>
            </c:strRef>
          </c:tx>
          <c:spPr>
            <a:ln w="38100" cap="rnd">
              <a:solidFill>
                <a:srgbClr val="76AD99"/>
              </a:solidFill>
              <a:round/>
            </a:ln>
            <a:effectLst/>
          </c:spPr>
          <c:marker>
            <c:symbol val="none"/>
          </c:marker>
          <c:dLbls>
            <c:delete val="1"/>
          </c:dLbls>
          <c:cat>
            <c:numRef>
              <c:f>Sheet1!$A$2:$A$22</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Sheet1!$B$2:$B$22</c:f>
              <c:numCache>
                <c:formatCode>0</c:formatCode>
                <c:ptCount val="21"/>
                <c:pt idx="0">
                  <c:v>252.49299999999999</c:v>
                </c:pt>
                <c:pt idx="1">
                  <c:v>271.76900000000001</c:v>
                </c:pt>
                <c:pt idx="2">
                  <c:v>289.822</c:v>
                </c:pt>
                <c:pt idx="3">
                  <c:v>304.54300000000001</c:v>
                </c:pt>
                <c:pt idx="4">
                  <c:v>304.92500000000001</c:v>
                </c:pt>
                <c:pt idx="5">
                  <c:v>286.95100000000002</c:v>
                </c:pt>
                <c:pt idx="6">
                  <c:v>243.77099999999999</c:v>
                </c:pt>
                <c:pt idx="7">
                  <c:v>234.84100000000001</c:v>
                </c:pt>
                <c:pt idx="8">
                  <c:v>242.095</c:v>
                </c:pt>
                <c:pt idx="9">
                  <c:v>250.083</c:v>
                </c:pt>
                <c:pt idx="10">
                  <c:v>264.339</c:v>
                </c:pt>
                <c:pt idx="11">
                  <c:v>281.59699999999998</c:v>
                </c:pt>
                <c:pt idx="12">
                  <c:v>299.16899999999998</c:v>
                </c:pt>
                <c:pt idx="13">
                  <c:v>315.50099999999998</c:v>
                </c:pt>
                <c:pt idx="14">
                  <c:v>331.92700000000002</c:v>
                </c:pt>
                <c:pt idx="15">
                  <c:v>354.69200000000001</c:v>
                </c:pt>
                <c:pt idx="16">
                  <c:v>373.988</c:v>
                </c:pt>
                <c:pt idx="17">
                  <c:v>369.21499999999997</c:v>
                </c:pt>
                <c:pt idx="18">
                  <c:v>405.15</c:v>
                </c:pt>
                <c:pt idx="19">
                  <c:v>430.24200000000002</c:v>
                </c:pt>
                <c:pt idx="20">
                  <c:v>446.077</c:v>
                </c:pt>
              </c:numCache>
            </c:numRef>
          </c:val>
          <c:smooth val="1"/>
          <c:extLst>
            <c:ext xmlns:c16="http://schemas.microsoft.com/office/drawing/2014/chart" uri="{C3380CC4-5D6E-409C-BE32-E72D297353CC}">
              <c16:uniqueId val="{00000000-E688-4A80-9D34-74E42FC033CC}"/>
            </c:ext>
          </c:extLst>
        </c:ser>
        <c:dLbls>
          <c:showLegendKey val="0"/>
          <c:showVal val="1"/>
          <c:showCatName val="0"/>
          <c:showSerName val="0"/>
          <c:showPercent val="0"/>
          <c:showBubbleSize val="0"/>
        </c:dLbls>
        <c:smooth val="0"/>
        <c:axId val="2723360"/>
        <c:axId val="2725552"/>
      </c:lineChart>
      <c:catAx>
        <c:axId val="2723360"/>
        <c:scaling>
          <c:orientation val="minMax"/>
        </c:scaling>
        <c:delete val="0"/>
        <c:axPos val="b"/>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tickLblSkip val="2"/>
        <c:noMultiLvlLbl val="0"/>
      </c:catAx>
      <c:valAx>
        <c:axId val="2725552"/>
        <c:scaling>
          <c:orientation val="minMax"/>
          <c:min val="150"/>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r>
              <a:rPr lang="en-US" dirty="0"/>
              <a:t>Share of Residential Remodeler</a:t>
            </a:r>
            <a:r>
              <a:rPr lang="en-US" baseline="0" dirty="0"/>
              <a:t> </a:t>
            </a:r>
            <a:r>
              <a:rPr lang="en-US" dirty="0"/>
              <a:t>Industry Totals (Percent)</a:t>
            </a:r>
          </a:p>
        </c:rich>
      </c:tx>
      <c:layout>
        <c:manualLayout>
          <c:xMode val="edge"/>
          <c:yMode val="edge"/>
          <c:x val="6.0170189404337082E-3"/>
          <c:y val="1.812679660873045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3088200647990642E-2"/>
          <c:y val="0.12767561909746175"/>
          <c:w val="0.94659657935291719"/>
          <c:h val="0.60053700399198351"/>
        </c:manualLayout>
      </c:layout>
      <c:barChart>
        <c:barDir val="col"/>
        <c:grouping val="stacked"/>
        <c:varyColors val="0"/>
        <c:ser>
          <c:idx val="0"/>
          <c:order val="0"/>
          <c:tx>
            <c:strRef>
              <c:f>Sheet1!$C$1</c:f>
              <c:strCache>
                <c:ptCount val="1"/>
                <c:pt idx="0">
                  <c:v>Less than $250</c:v>
                </c:pt>
              </c:strCache>
            </c:strRef>
          </c:tx>
          <c:spPr>
            <a:solidFill>
              <a:srgbClr val="508DA6">
                <a:lumMod val="75000"/>
              </a:srgbClr>
            </a:solidFill>
            <a:ln>
              <a:noFill/>
            </a:ln>
            <a:effectLst/>
          </c:spPr>
          <c:invertIfNegative val="0"/>
          <c:dLbls>
            <c:delete val="1"/>
          </c:dLbls>
          <c:cat>
            <c:multiLvlStrRef>
              <c:f>Sheet1!$A$2:$B$7</c:f>
              <c:multiLvlStrCache>
                <c:ptCount val="6"/>
                <c:lvl>
                  <c:pt idx="0">
                    <c:v>2007</c:v>
                  </c:pt>
                  <c:pt idx="1">
                    <c:v>2017</c:v>
                  </c:pt>
                  <c:pt idx="2">
                    <c:v>2007</c:v>
                  </c:pt>
                  <c:pt idx="3">
                    <c:v>2017</c:v>
                  </c:pt>
                  <c:pt idx="4">
                    <c:v>2007</c:v>
                  </c:pt>
                  <c:pt idx="5">
                    <c:v>2017</c:v>
                  </c:pt>
                </c:lvl>
                <c:lvl>
                  <c:pt idx="0">
                    <c:v>Establishments</c:v>
                  </c:pt>
                  <c:pt idx="2">
                    <c:v>Employment</c:v>
                  </c:pt>
                  <c:pt idx="4">
                    <c:v>Receipts</c:v>
                  </c:pt>
                </c:lvl>
              </c:multiLvlStrCache>
            </c:multiLvlStrRef>
          </c:cat>
          <c:val>
            <c:numRef>
              <c:f>Sheet1!$C$2:$C$7</c:f>
              <c:numCache>
                <c:formatCode>0</c:formatCode>
                <c:ptCount val="6"/>
                <c:pt idx="0">
                  <c:v>49.702932777544703</c:v>
                </c:pt>
                <c:pt idx="1">
                  <c:v>44.260880457626413</c:v>
                </c:pt>
                <c:pt idx="2">
                  <c:v>18.038600655589466</c:v>
                </c:pt>
                <c:pt idx="3">
                  <c:v>14.419982387318869</c:v>
                </c:pt>
                <c:pt idx="4">
                  <c:v>7.96207553021069</c:v>
                </c:pt>
                <c:pt idx="5">
                  <c:v>5.5620498736500794</c:v>
                </c:pt>
              </c:numCache>
            </c:numRef>
          </c:val>
          <c:extLst>
            <c:ext xmlns:c16="http://schemas.microsoft.com/office/drawing/2014/chart" uri="{C3380CC4-5D6E-409C-BE32-E72D297353CC}">
              <c16:uniqueId val="{00000000-C347-44D6-B583-CDDE753BDE27}"/>
            </c:ext>
          </c:extLst>
        </c:ser>
        <c:ser>
          <c:idx val="1"/>
          <c:order val="1"/>
          <c:tx>
            <c:strRef>
              <c:f>Sheet1!$D$1</c:f>
              <c:strCache>
                <c:ptCount val="1"/>
                <c:pt idx="0">
                  <c:v>$250–499</c:v>
                </c:pt>
              </c:strCache>
            </c:strRef>
          </c:tx>
          <c:spPr>
            <a:solidFill>
              <a:srgbClr val="508DA6">
                <a:lumMod val="60000"/>
                <a:lumOff val="40000"/>
              </a:srgbClr>
            </a:solidFill>
            <a:ln>
              <a:noFill/>
            </a:ln>
            <a:effectLst/>
          </c:spPr>
          <c:invertIfNegative val="0"/>
          <c:dLbls>
            <c:delete val="1"/>
          </c:dLbls>
          <c:cat>
            <c:multiLvlStrRef>
              <c:f>Sheet1!$A$2:$B$7</c:f>
              <c:multiLvlStrCache>
                <c:ptCount val="6"/>
                <c:lvl>
                  <c:pt idx="0">
                    <c:v>2007</c:v>
                  </c:pt>
                  <c:pt idx="1">
                    <c:v>2017</c:v>
                  </c:pt>
                  <c:pt idx="2">
                    <c:v>2007</c:v>
                  </c:pt>
                  <c:pt idx="3">
                    <c:v>2017</c:v>
                  </c:pt>
                  <c:pt idx="4">
                    <c:v>2007</c:v>
                  </c:pt>
                  <c:pt idx="5">
                    <c:v>2017</c:v>
                  </c:pt>
                </c:lvl>
                <c:lvl>
                  <c:pt idx="0">
                    <c:v>Establishments</c:v>
                  </c:pt>
                  <c:pt idx="2">
                    <c:v>Employment</c:v>
                  </c:pt>
                  <c:pt idx="4">
                    <c:v>Receipts</c:v>
                  </c:pt>
                </c:lvl>
              </c:multiLvlStrCache>
            </c:multiLvlStrRef>
          </c:cat>
          <c:val>
            <c:numRef>
              <c:f>Sheet1!$D$2:$D$7</c:f>
              <c:numCache>
                <c:formatCode>0</c:formatCode>
                <c:ptCount val="6"/>
                <c:pt idx="0">
                  <c:v>19.778316122832898</c:v>
                </c:pt>
                <c:pt idx="1">
                  <c:v>20.502720984286491</c:v>
                </c:pt>
                <c:pt idx="2">
                  <c:v>13.906550243020233</c:v>
                </c:pt>
                <c:pt idx="3">
                  <c:v>12.481626771275318</c:v>
                </c:pt>
                <c:pt idx="4">
                  <c:v>9.850325081364657</c:v>
                </c:pt>
                <c:pt idx="5">
                  <c:v>6.970875364042378</c:v>
                </c:pt>
              </c:numCache>
            </c:numRef>
          </c:val>
          <c:extLst>
            <c:ext xmlns:c16="http://schemas.microsoft.com/office/drawing/2014/chart" uri="{C3380CC4-5D6E-409C-BE32-E72D297353CC}">
              <c16:uniqueId val="{00000001-C347-44D6-B583-CDDE753BDE27}"/>
            </c:ext>
          </c:extLst>
        </c:ser>
        <c:ser>
          <c:idx val="2"/>
          <c:order val="2"/>
          <c:tx>
            <c:strRef>
              <c:f>Sheet1!$E$1</c:f>
              <c:strCache>
                <c:ptCount val="1"/>
                <c:pt idx="0">
                  <c:v>$500–999</c:v>
                </c:pt>
              </c:strCache>
            </c:strRef>
          </c:tx>
          <c:spPr>
            <a:solidFill>
              <a:srgbClr val="76AD99"/>
            </a:solidFill>
            <a:ln>
              <a:noFill/>
            </a:ln>
            <a:effectLst/>
          </c:spPr>
          <c:invertIfNegative val="0"/>
          <c:dLbls>
            <c:delete val="1"/>
          </c:dLbls>
          <c:cat>
            <c:multiLvlStrRef>
              <c:f>Sheet1!$A$2:$B$7</c:f>
              <c:multiLvlStrCache>
                <c:ptCount val="6"/>
                <c:lvl>
                  <c:pt idx="0">
                    <c:v>2007</c:v>
                  </c:pt>
                  <c:pt idx="1">
                    <c:v>2017</c:v>
                  </c:pt>
                  <c:pt idx="2">
                    <c:v>2007</c:v>
                  </c:pt>
                  <c:pt idx="3">
                    <c:v>2017</c:v>
                  </c:pt>
                  <c:pt idx="4">
                    <c:v>2007</c:v>
                  </c:pt>
                  <c:pt idx="5">
                    <c:v>2017</c:v>
                  </c:pt>
                </c:lvl>
                <c:lvl>
                  <c:pt idx="0">
                    <c:v>Establishments</c:v>
                  </c:pt>
                  <c:pt idx="2">
                    <c:v>Employment</c:v>
                  </c:pt>
                  <c:pt idx="4">
                    <c:v>Receipts</c:v>
                  </c:pt>
                </c:lvl>
              </c:multiLvlStrCache>
            </c:multiLvlStrRef>
          </c:cat>
          <c:val>
            <c:numRef>
              <c:f>Sheet1!$E$2:$E$7</c:f>
              <c:numCache>
                <c:formatCode>0</c:formatCode>
                <c:ptCount val="6"/>
                <c:pt idx="0">
                  <c:v>14.965691780914614</c:v>
                </c:pt>
                <c:pt idx="1">
                  <c:v>13.10387061754513</c:v>
                </c:pt>
                <c:pt idx="2">
                  <c:v>16.274937832033455</c:v>
                </c:pt>
                <c:pt idx="3">
                  <c:v>13.550556400608437</c:v>
                </c:pt>
                <c:pt idx="4">
                  <c:v>14.815644070526121</c:v>
                </c:pt>
                <c:pt idx="5">
                  <c:v>9.3716511942167902</c:v>
                </c:pt>
              </c:numCache>
            </c:numRef>
          </c:val>
          <c:extLst>
            <c:ext xmlns:c16="http://schemas.microsoft.com/office/drawing/2014/chart" uri="{C3380CC4-5D6E-409C-BE32-E72D297353CC}">
              <c16:uniqueId val="{00000002-C347-44D6-B583-CDDE753BDE27}"/>
            </c:ext>
          </c:extLst>
        </c:ser>
        <c:ser>
          <c:idx val="3"/>
          <c:order val="3"/>
          <c:tx>
            <c:strRef>
              <c:f>Sheet1!$F$1</c:f>
              <c:strCache>
                <c:ptCount val="1"/>
                <c:pt idx="0">
                  <c:v>$1,000–2,499</c:v>
                </c:pt>
              </c:strCache>
            </c:strRef>
          </c:tx>
          <c:spPr>
            <a:solidFill>
              <a:srgbClr val="E9C002"/>
            </a:solidFill>
            <a:ln>
              <a:noFill/>
            </a:ln>
            <a:effectLst/>
          </c:spPr>
          <c:invertIfNegative val="0"/>
          <c:dLbls>
            <c:delete val="1"/>
          </c:dLbls>
          <c:cat>
            <c:multiLvlStrRef>
              <c:f>Sheet1!$A$2:$B$7</c:f>
              <c:multiLvlStrCache>
                <c:ptCount val="6"/>
                <c:lvl>
                  <c:pt idx="0">
                    <c:v>2007</c:v>
                  </c:pt>
                  <c:pt idx="1">
                    <c:v>2017</c:v>
                  </c:pt>
                  <c:pt idx="2">
                    <c:v>2007</c:v>
                  </c:pt>
                  <c:pt idx="3">
                    <c:v>2017</c:v>
                  </c:pt>
                  <c:pt idx="4">
                    <c:v>2007</c:v>
                  </c:pt>
                  <c:pt idx="5">
                    <c:v>2017</c:v>
                  </c:pt>
                </c:lvl>
                <c:lvl>
                  <c:pt idx="0">
                    <c:v>Establishments</c:v>
                  </c:pt>
                  <c:pt idx="2">
                    <c:v>Employment</c:v>
                  </c:pt>
                  <c:pt idx="4">
                    <c:v>Receipts</c:v>
                  </c:pt>
                </c:lvl>
              </c:multiLvlStrCache>
            </c:multiLvlStrRef>
          </c:cat>
          <c:val>
            <c:numRef>
              <c:f>Sheet1!$F$2:$F$7</c:f>
              <c:numCache>
                <c:formatCode>0</c:formatCode>
                <c:ptCount val="6"/>
                <c:pt idx="0">
                  <c:v>10.573969061700659</c:v>
                </c:pt>
                <c:pt idx="1">
                  <c:v>13.817868028782584</c:v>
                </c:pt>
                <c:pt idx="2">
                  <c:v>21.272747824121172</c:v>
                </c:pt>
                <c:pt idx="3">
                  <c:v>22.209270674885918</c:v>
                </c:pt>
                <c:pt idx="4">
                  <c:v>22.563139682287812</c:v>
                </c:pt>
                <c:pt idx="5">
                  <c:v>21.448558204633859</c:v>
                </c:pt>
              </c:numCache>
            </c:numRef>
          </c:val>
          <c:extLst>
            <c:ext xmlns:c16="http://schemas.microsoft.com/office/drawing/2014/chart" uri="{C3380CC4-5D6E-409C-BE32-E72D297353CC}">
              <c16:uniqueId val="{0000000D-4712-4112-BB5D-916733791A02}"/>
            </c:ext>
          </c:extLst>
        </c:ser>
        <c:ser>
          <c:idx val="4"/>
          <c:order val="4"/>
          <c:tx>
            <c:strRef>
              <c:f>Sheet1!$G$1</c:f>
              <c:strCache>
                <c:ptCount val="1"/>
                <c:pt idx="0">
                  <c:v>$2,500 or More</c:v>
                </c:pt>
              </c:strCache>
            </c:strRef>
          </c:tx>
          <c:spPr>
            <a:solidFill>
              <a:srgbClr val="C14D00">
                <a:lumMod val="60000"/>
                <a:lumOff val="40000"/>
              </a:srgbClr>
            </a:solidFill>
            <a:ln>
              <a:noFill/>
            </a:ln>
            <a:effectLst/>
          </c:spPr>
          <c:invertIfNegative val="0"/>
          <c:dLbls>
            <c:delete val="1"/>
          </c:dLbls>
          <c:cat>
            <c:multiLvlStrRef>
              <c:f>Sheet1!$A$2:$B$7</c:f>
              <c:multiLvlStrCache>
                <c:ptCount val="6"/>
                <c:lvl>
                  <c:pt idx="0">
                    <c:v>2007</c:v>
                  </c:pt>
                  <c:pt idx="1">
                    <c:v>2017</c:v>
                  </c:pt>
                  <c:pt idx="2">
                    <c:v>2007</c:v>
                  </c:pt>
                  <c:pt idx="3">
                    <c:v>2017</c:v>
                  </c:pt>
                  <c:pt idx="4">
                    <c:v>2007</c:v>
                  </c:pt>
                  <c:pt idx="5">
                    <c:v>2017</c:v>
                  </c:pt>
                </c:lvl>
                <c:lvl>
                  <c:pt idx="0">
                    <c:v>Establishments</c:v>
                  </c:pt>
                  <c:pt idx="2">
                    <c:v>Employment</c:v>
                  </c:pt>
                  <c:pt idx="4">
                    <c:v>Receipts</c:v>
                  </c:pt>
                </c:lvl>
              </c:multiLvlStrCache>
            </c:multiLvlStrRef>
          </c:cat>
          <c:val>
            <c:numRef>
              <c:f>Sheet1!$G$2:$G$7</c:f>
              <c:numCache>
                <c:formatCode>0</c:formatCode>
                <c:ptCount val="6"/>
                <c:pt idx="0">
                  <c:v>4.9790902570071323</c:v>
                </c:pt>
                <c:pt idx="1">
                  <c:v>8.3146599117593833</c:v>
                </c:pt>
                <c:pt idx="2">
                  <c:v>30.507163445235676</c:v>
                </c:pt>
                <c:pt idx="3">
                  <c:v>37.338563765911459</c:v>
                </c:pt>
                <c:pt idx="4">
                  <c:v>44.808815635610721</c:v>
                </c:pt>
                <c:pt idx="5">
                  <c:v>56.646865363456889</c:v>
                </c:pt>
              </c:numCache>
            </c:numRef>
          </c:val>
          <c:extLst>
            <c:ext xmlns:c16="http://schemas.microsoft.com/office/drawing/2014/chart" uri="{C3380CC4-5D6E-409C-BE32-E72D297353CC}">
              <c16:uniqueId val="{0000000E-4712-4112-BB5D-916733791A02}"/>
            </c:ext>
          </c:extLst>
        </c:ser>
        <c:dLbls>
          <c:dLblPos val="ctr"/>
          <c:showLegendKey val="0"/>
          <c:showVal val="1"/>
          <c:showCatName val="0"/>
          <c:showSerName val="0"/>
          <c:showPercent val="0"/>
          <c:showBubbleSize val="0"/>
        </c:dLbls>
        <c:gapWidth val="100"/>
        <c:overlap val="100"/>
        <c:axId val="2723360"/>
        <c:axId val="2725552"/>
      </c:barChart>
      <c:catAx>
        <c:axId val="2723360"/>
        <c:scaling>
          <c:orientation val="minMax"/>
        </c:scaling>
        <c:delete val="0"/>
        <c:axPos val="b"/>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max val="100"/>
        </c:scaling>
        <c:delete val="0"/>
        <c:axPos val="l"/>
        <c:majorGridlines>
          <c:spPr>
            <a:ln w="6350" cap="flat" cmpd="sng" algn="ctr">
              <a:solidFill>
                <a:schemeClr val="tx1">
                  <a:lumMod val="40000"/>
                  <a:lumOff val="60000"/>
                </a:schemeClr>
              </a:solidFill>
              <a:prstDash val="dash"/>
              <a:round/>
            </a:ln>
            <a:effectLst/>
          </c:spPr>
        </c:majorGridlines>
        <c:numFmt formatCode="General" sourceLinked="0"/>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majorUnit val="25"/>
      </c:valAx>
      <c:spPr>
        <a:noFill/>
        <a:ln>
          <a:noFill/>
        </a:ln>
        <a:effectLst/>
      </c:spPr>
    </c:plotArea>
    <c:legend>
      <c:legendPos val="b"/>
      <c:layout>
        <c:manualLayout>
          <c:xMode val="edge"/>
          <c:yMode val="edge"/>
          <c:x val="0.33316713533234915"/>
          <c:y val="0.92739115487044543"/>
          <c:w val="0.656034202148009"/>
          <c:h val="6.257142260879455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solidFill>
                  <a:schemeClr val="tx1">
                    <a:lumMod val="50000"/>
                  </a:schemeClr>
                </a:solidFill>
              </a:defRPr>
            </a:pPr>
            <a:r>
              <a:rPr lang="en-US" dirty="0"/>
              <a:t>Millions</a:t>
            </a:r>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12573817153599517"/>
          <c:w val="0.87716786156602777"/>
          <c:h val="0.70401976319988679"/>
        </c:manualLayout>
      </c:layout>
      <c:barChart>
        <c:barDir val="col"/>
        <c:grouping val="clustered"/>
        <c:varyColors val="0"/>
        <c:ser>
          <c:idx val="0"/>
          <c:order val="0"/>
          <c:tx>
            <c:strRef>
              <c:f>Sheet1!$B$1</c:f>
              <c:strCache>
                <c:ptCount val="1"/>
                <c:pt idx="0">
                  <c:v>Number of Recent Movers</c:v>
                </c:pt>
              </c:strCache>
            </c:strRef>
          </c:tx>
          <c:spPr>
            <a:solidFill>
              <a:srgbClr val="508DA6">
                <a:lumMod val="75000"/>
              </a:srgbClr>
            </a:solidFill>
          </c:spPr>
          <c:invertIfNegative val="0"/>
          <c:cat>
            <c:numRef>
              <c:f>Sheet1!$A$2:$A$22</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Sheet1!$B$2:$B$22</c:f>
              <c:numCache>
                <c:formatCode>0.0</c:formatCode>
                <c:ptCount val="21"/>
                <c:pt idx="0">
                  <c:v>5.0533590000000004</c:v>
                </c:pt>
                <c:pt idx="1">
                  <c:v>5.3919769999999998</c:v>
                </c:pt>
                <c:pt idx="2">
                  <c:v>5.4888490000000001</c:v>
                </c:pt>
                <c:pt idx="3">
                  <c:v>5.2423789999999997</c:v>
                </c:pt>
                <c:pt idx="4">
                  <c:v>4.6358879999999996</c:v>
                </c:pt>
                <c:pt idx="5">
                  <c:v>4.0765900000000004</c:v>
                </c:pt>
                <c:pt idx="6">
                  <c:v>3.6100789999999998</c:v>
                </c:pt>
                <c:pt idx="7">
                  <c:v>3.706718</c:v>
                </c:pt>
                <c:pt idx="8">
                  <c:v>3.3717069999999998</c:v>
                </c:pt>
                <c:pt idx="9">
                  <c:v>3.485751</c:v>
                </c:pt>
                <c:pt idx="10">
                  <c:v>3.835372</c:v>
                </c:pt>
                <c:pt idx="11">
                  <c:v>3.9931830000000001</c:v>
                </c:pt>
                <c:pt idx="12">
                  <c:v>4.2517040000000001</c:v>
                </c:pt>
                <c:pt idx="13">
                  <c:v>4.5306569999999997</c:v>
                </c:pt>
                <c:pt idx="14">
                  <c:v>4.8785999999999996</c:v>
                </c:pt>
                <c:pt idx="15">
                  <c:v>4.9089499999999999</c:v>
                </c:pt>
                <c:pt idx="16">
                  <c:v>4.8744610000000002</c:v>
                </c:pt>
                <c:pt idx="17">
                  <c:v>#N/A</c:v>
                </c:pt>
                <c:pt idx="18">
                  <c:v>5.665292</c:v>
                </c:pt>
                <c:pt idx="19">
                  <c:v>5.4889659999999996</c:v>
                </c:pt>
                <c:pt idx="20">
                  <c:v>4.7451999999999996</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75"/>
        <c:axId val="-2059001504"/>
        <c:axId val="-2058999456"/>
      </c:barChart>
      <c:lineChart>
        <c:grouping val="standard"/>
        <c:varyColors val="0"/>
        <c:ser>
          <c:idx val="1"/>
          <c:order val="1"/>
          <c:tx>
            <c:strRef>
              <c:f>Sheet1!$C$1</c:f>
              <c:strCache>
                <c:ptCount val="1"/>
                <c:pt idx="0">
                  <c:v>Recent Mover Share of Owners (Right scale)</c:v>
                </c:pt>
              </c:strCache>
            </c:strRef>
          </c:tx>
          <c:spPr>
            <a:ln w="38100">
              <a:solidFill>
                <a:srgbClr val="C14D00">
                  <a:lumMod val="60000"/>
                  <a:lumOff val="40000"/>
                </a:srgbClr>
              </a:solidFill>
            </a:ln>
          </c:spPr>
          <c:marker>
            <c:symbol val="circle"/>
            <c:size val="7"/>
            <c:spPr>
              <a:solidFill>
                <a:srgbClr val="C14D00">
                  <a:lumMod val="60000"/>
                  <a:lumOff val="40000"/>
                </a:srgbClr>
              </a:solidFill>
              <a:ln>
                <a:solidFill>
                  <a:srgbClr val="C14D00">
                    <a:lumMod val="60000"/>
                    <a:lumOff val="40000"/>
                  </a:srgbClr>
                </a:solidFill>
              </a:ln>
            </c:spPr>
          </c:marker>
          <c:cat>
            <c:numRef>
              <c:f>Sheet1!$A$2:$A$22</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Sheet1!$C$2:$C$22</c:f>
              <c:numCache>
                <c:formatCode>0.0</c:formatCode>
                <c:ptCount val="21"/>
                <c:pt idx="0">
                  <c:v>6.9774661940718419</c:v>
                </c:pt>
                <c:pt idx="1">
                  <c:v>7.3108952341939082</c:v>
                </c:pt>
                <c:pt idx="2">
                  <c:v>7.3881410196270441</c:v>
                </c:pt>
                <c:pt idx="3">
                  <c:v>6.9828745062640794</c:v>
                </c:pt>
                <c:pt idx="4">
                  <c:v>6.139309245073572</c:v>
                </c:pt>
                <c:pt idx="5">
                  <c:v>5.4108077533139189</c:v>
                </c:pt>
                <c:pt idx="6">
                  <c:v>4.8179782942949725</c:v>
                </c:pt>
                <c:pt idx="7">
                  <c:v>4.9457391657289573</c:v>
                </c:pt>
                <c:pt idx="8">
                  <c:v>4.5333078987102704</c:v>
                </c:pt>
                <c:pt idx="9">
                  <c:v>4.6960568586262914</c:v>
                </c:pt>
                <c:pt idx="10">
                  <c:v>5.1875996284334684</c:v>
                </c:pt>
                <c:pt idx="11">
                  <c:v>5.3901188706338159</c:v>
                </c:pt>
                <c:pt idx="12">
                  <c:v>5.6964436791373432</c:v>
                </c:pt>
                <c:pt idx="13">
                  <c:v>6.03262931529094</c:v>
                </c:pt>
                <c:pt idx="14">
                  <c:v>6.3541089181480297</c:v>
                </c:pt>
                <c:pt idx="15">
                  <c:v>6.3101235310849439</c:v>
                </c:pt>
                <c:pt idx="16">
                  <c:v>6.1865452827452767</c:v>
                </c:pt>
                <c:pt idx="18">
                  <c:v>6.7858438184089191</c:v>
                </c:pt>
                <c:pt idx="19">
                  <c:v>6.4768465696577957</c:v>
                </c:pt>
                <c:pt idx="20">
                  <c:v>5.5324986844983846</c:v>
                </c:pt>
              </c:numCache>
            </c:numRef>
          </c:val>
          <c:smooth val="1"/>
          <c:extLst>
            <c:ext xmlns:c16="http://schemas.microsoft.com/office/drawing/2014/chart" uri="{C3380CC4-5D6E-409C-BE32-E72D297353CC}">
              <c16:uniqueId val="{00000001-A13C-4E5E-B5F3-031966C02762}"/>
            </c:ext>
          </c:extLst>
        </c:ser>
        <c:dLbls>
          <c:showLegendKey val="0"/>
          <c:showVal val="0"/>
          <c:showCatName val="0"/>
          <c:showSerName val="0"/>
          <c:showPercent val="0"/>
          <c:showBubbleSize val="0"/>
        </c:dLbls>
        <c:marker val="1"/>
        <c:smooth val="0"/>
        <c:axId val="1568625864"/>
        <c:axId val="156863666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rot="0"/>
          <a:lstStyle/>
          <a:p>
            <a:pPr>
              <a:defRPr sz="12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8"/>
        </c:scaling>
        <c:delete val="0"/>
        <c:axPos val="l"/>
        <c:majorGridlines>
          <c:spPr>
            <a:ln>
              <a:solidFill>
                <a:schemeClr val="tx1">
                  <a:lumMod val="40000"/>
                  <a:lumOff val="60000"/>
                </a:schemeClr>
              </a:solidFill>
              <a:prstDash val="dash"/>
            </a:ln>
          </c:spPr>
        </c:majorGridlines>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1568636664"/>
        <c:scaling>
          <c:orientation val="minMax"/>
        </c:scaling>
        <c:delete val="0"/>
        <c:axPos val="r"/>
        <c:numFmt formatCode="0" sourceLinked="0"/>
        <c:majorTickMark val="out"/>
        <c:minorTickMark val="none"/>
        <c:tickLblPos val="nextTo"/>
        <c:txPr>
          <a:bodyPr/>
          <a:lstStyle/>
          <a:p>
            <a:pPr algn="ctr">
              <a:defRPr lang="en-US" sz="1400" b="0" i="0" u="none" strike="noStrike" kern="1200" baseline="0">
                <a:solidFill>
                  <a:schemeClr val="tx1">
                    <a:lumMod val="50000"/>
                  </a:schemeClr>
                </a:solidFill>
                <a:latin typeface="+mn-lt"/>
                <a:ea typeface="+mn-ea"/>
                <a:cs typeface="+mn-cs"/>
              </a:defRPr>
            </a:pPr>
            <a:endParaRPr lang="en-US"/>
          </a:p>
        </c:txPr>
        <c:crossAx val="1568625864"/>
        <c:crosses val="max"/>
        <c:crossBetween val="between"/>
      </c:valAx>
      <c:catAx>
        <c:axId val="1568625864"/>
        <c:scaling>
          <c:orientation val="minMax"/>
        </c:scaling>
        <c:delete val="1"/>
        <c:axPos val="b"/>
        <c:numFmt formatCode="General" sourceLinked="1"/>
        <c:majorTickMark val="out"/>
        <c:minorTickMark val="none"/>
        <c:tickLblPos val="nextTo"/>
        <c:crossAx val="1568636664"/>
        <c:crosses val="autoZero"/>
        <c:auto val="1"/>
        <c:lblAlgn val="ctr"/>
        <c:lblOffset val="100"/>
        <c:noMultiLvlLbl val="0"/>
      </c:catAx>
    </c:plotArea>
    <c:legend>
      <c:legendPos val="b"/>
      <c:layout>
        <c:manualLayout>
          <c:xMode val="edge"/>
          <c:yMode val="edge"/>
          <c:x val="1.9025420340162667E-2"/>
          <c:y val="0.94455481526347673"/>
          <c:w val="0.63933947317798556"/>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dirty="0"/>
              <a:t>Change in Prices, September 2019–2024</a:t>
            </a:r>
            <a:r>
              <a:rPr lang="en-US" baseline="0" dirty="0"/>
              <a:t> </a:t>
            </a:r>
            <a:r>
              <a:rPr lang="en-US" dirty="0"/>
              <a:t>(Percent) </a:t>
            </a:r>
          </a:p>
        </c:rich>
      </c:tx>
      <c:layout>
        <c:manualLayout>
          <c:xMode val="edge"/>
          <c:yMode val="edge"/>
          <c:x val="1.1506999725500981E-2"/>
          <c:y val="1.812688821752266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93342058798637895"/>
          <c:h val="0.71298776821056387"/>
        </c:manualLayout>
      </c:layout>
      <c:barChart>
        <c:barDir val="col"/>
        <c:grouping val="clustered"/>
        <c:varyColors val="0"/>
        <c:ser>
          <c:idx val="0"/>
          <c:order val="0"/>
          <c:tx>
            <c:strRef>
              <c:f>Sheet1!$B$1</c:f>
              <c:strCache>
                <c:ptCount val="1"/>
                <c:pt idx="0">
                  <c:v>Change in Prices, September 2019–2024</c:v>
                </c:pt>
              </c:strCache>
            </c:strRef>
          </c:tx>
          <c:spPr>
            <a:solidFill>
              <a:srgbClr val="508DA6">
                <a:lumMod val="75000"/>
              </a:srgbClr>
            </a:solidFill>
            <a:ln>
              <a:noFill/>
            </a:ln>
            <a:effectLst/>
          </c:spPr>
          <c:invertIfNegative val="0"/>
          <c:dPt>
            <c:idx val="7"/>
            <c:invertIfNegative val="0"/>
            <c:bubble3D val="0"/>
            <c:spPr>
              <a:solidFill>
                <a:srgbClr val="76AD99"/>
              </a:solidFill>
              <a:ln>
                <a:noFill/>
              </a:ln>
              <a:effectLst/>
            </c:spPr>
            <c:extLst>
              <c:ext xmlns:c16="http://schemas.microsoft.com/office/drawing/2014/chart" uri="{C3380CC4-5D6E-409C-BE32-E72D297353CC}">
                <c16:uniqueId val="{00000000-F5D4-4A4E-B449-01D12B877041}"/>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Lumber &amp; Plywood</c:v>
                </c:pt>
                <c:pt idx="1">
                  <c:v>Flat Glass</c:v>
                </c:pt>
                <c:pt idx="2">
                  <c:v>Brick &amp; Clay Tile</c:v>
                </c:pt>
                <c:pt idx="3">
                  <c:v>Cement</c:v>
                </c:pt>
                <c:pt idx="4">
                  <c:v>Insulation 
Materials </c:v>
                </c:pt>
                <c:pt idx="5">
                  <c:v>Gypsum 
Products</c:v>
                </c:pt>
                <c:pt idx="6">
                  <c:v>Plastic Construction Products</c:v>
                </c:pt>
                <c:pt idx="7">
                  <c:v>Producer Price Index</c:v>
                </c:pt>
              </c:strCache>
            </c:strRef>
          </c:cat>
          <c:val>
            <c:numRef>
              <c:f>Sheet1!$B$2:$B$9</c:f>
              <c:numCache>
                <c:formatCode>0.0</c:formatCode>
                <c:ptCount val="8"/>
                <c:pt idx="0">
                  <c:v>21.17445212240867</c:v>
                </c:pt>
                <c:pt idx="1">
                  <c:v>26.182432844003188</c:v>
                </c:pt>
                <c:pt idx="2">
                  <c:v>30.670834896419464</c:v>
                </c:pt>
                <c:pt idx="3">
                  <c:v>35.856776663746402</c:v>
                </c:pt>
                <c:pt idx="4">
                  <c:v>42.242692686266928</c:v>
                </c:pt>
                <c:pt idx="5">
                  <c:v>43.517274889394656</c:v>
                </c:pt>
                <c:pt idx="6">
                  <c:v>49.972885545015089</c:v>
                </c:pt>
                <c:pt idx="7">
                  <c:v>21.985647624434378</c:v>
                </c:pt>
              </c:numCache>
            </c:numRef>
          </c:val>
          <c:extLst>
            <c:ext xmlns:c16="http://schemas.microsoft.com/office/drawing/2014/chart" uri="{C3380CC4-5D6E-409C-BE32-E72D297353CC}">
              <c16:uniqueId val="{00000000-C347-44D6-B583-CDDE753BDE27}"/>
            </c:ext>
          </c:extLst>
        </c:ser>
        <c:dLbls>
          <c:dLblPos val="inEnd"/>
          <c:showLegendKey val="0"/>
          <c:showVal val="1"/>
          <c:showCatName val="0"/>
          <c:showSerName val="0"/>
          <c:showPercent val="0"/>
          <c:showBubbleSize val="0"/>
        </c:dLbls>
        <c:gapWidth val="100"/>
        <c:axId val="2723360"/>
        <c:axId val="2725552"/>
      </c:barChart>
      <c:catAx>
        <c:axId val="2723360"/>
        <c:scaling>
          <c:orientation val="minMax"/>
        </c:scaling>
        <c:delete val="0"/>
        <c:axPos val="b"/>
        <c:numFmt formatCode="General" sourceLinked="1"/>
        <c:majorTickMark val="out"/>
        <c:minorTickMark val="none"/>
        <c:tickLblPos val="low"/>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a:t>Percent</a:t>
            </a:r>
            <a:r>
              <a:rPr lang="en-US" baseline="0"/>
              <a:t> Change in Employment</a:t>
            </a:r>
            <a:endParaRPr lang="en-US"/>
          </a:p>
        </c:rich>
      </c:tx>
      <c:layout>
        <c:manualLayout>
          <c:xMode val="edge"/>
          <c:yMode val="edge"/>
          <c:x val="1.1506999725500981E-2"/>
          <c:y val="1.812688821752266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1354030261065337"/>
          <c:w val="0.93342058798637895"/>
          <c:h val="0.63178656279005507"/>
        </c:manualLayout>
      </c:layout>
      <c:barChart>
        <c:barDir val="col"/>
        <c:grouping val="clustered"/>
        <c:varyColors val="0"/>
        <c:ser>
          <c:idx val="0"/>
          <c:order val="0"/>
          <c:tx>
            <c:strRef>
              <c:f>Sheet1!$B$1</c:f>
              <c:strCache>
                <c:ptCount val="1"/>
                <c:pt idx="0">
                  <c:v>2013–2023</c:v>
                </c:pt>
              </c:strCache>
            </c:strRef>
          </c:tx>
          <c:spPr>
            <a:solidFill>
              <a:srgbClr val="508DA6">
                <a:lumMod val="75000"/>
              </a:srgbClr>
            </a:solidFill>
            <a:ln>
              <a:noFill/>
            </a:ln>
            <a:effectLst/>
          </c:spPr>
          <c:invertIfNegative val="0"/>
          <c:dLbls>
            <c:delete val="1"/>
          </c:dLbls>
          <c:cat>
            <c:strRef>
              <c:f>Sheet1!$A$2:$A$12</c:f>
              <c:strCache>
                <c:ptCount val="11"/>
                <c:pt idx="0">
                  <c:v>Flooring Installers</c:v>
                </c:pt>
                <c:pt idx="1">
                  <c:v>Masons</c:v>
                </c:pt>
                <c:pt idx="2">
                  <c:v>Drywall Installers</c:v>
                </c:pt>
                <c:pt idx="3">
                  <c:v>Roofers</c:v>
                </c:pt>
                <c:pt idx="4">
                  <c:v>Painters</c:v>
                </c:pt>
                <c:pt idx="5">
                  <c:v>Insulation Workers</c:v>
                </c:pt>
                <c:pt idx="6">
                  <c:v>Carpenters</c:v>
                </c:pt>
                <c:pt idx="7">
                  <c:v>Construction Laborers</c:v>
                </c:pt>
                <c:pt idx="8">
                  <c:v>Glaziers</c:v>
                </c:pt>
                <c:pt idx="9">
                  <c:v>Plumbers</c:v>
                </c:pt>
                <c:pt idx="10">
                  <c:v>Electricians</c:v>
                </c:pt>
              </c:strCache>
            </c:strRef>
          </c:cat>
          <c:val>
            <c:numRef>
              <c:f>Sheet1!$B$2:$B$12</c:f>
              <c:numCache>
                <c:formatCode>0</c:formatCode>
                <c:ptCount val="11"/>
                <c:pt idx="0">
                  <c:v>-22.473109827195426</c:v>
                </c:pt>
                <c:pt idx="1">
                  <c:v>-20.958785674813264</c:v>
                </c:pt>
                <c:pt idx="2">
                  <c:v>-16.949486200244113</c:v>
                </c:pt>
                <c:pt idx="3">
                  <c:v>-7.4846190550589276</c:v>
                </c:pt>
                <c:pt idx="4">
                  <c:v>-5.8079870282710333</c:v>
                </c:pt>
                <c:pt idx="5">
                  <c:v>-1.9643714697340497</c:v>
                </c:pt>
                <c:pt idx="6">
                  <c:v>0.93771945024576642</c:v>
                </c:pt>
                <c:pt idx="7">
                  <c:v>6.5436340999364795</c:v>
                </c:pt>
                <c:pt idx="8">
                  <c:v>16.171914403054988</c:v>
                </c:pt>
                <c:pt idx="9">
                  <c:v>25.01155668554258</c:v>
                </c:pt>
                <c:pt idx="10">
                  <c:v>32.23130895404487</c:v>
                </c:pt>
              </c:numCache>
            </c:numRef>
          </c:val>
          <c:extLst>
            <c:ext xmlns:c16="http://schemas.microsoft.com/office/drawing/2014/chart" uri="{C3380CC4-5D6E-409C-BE32-E72D297353CC}">
              <c16:uniqueId val="{00000000-C347-44D6-B583-CDDE753BDE27}"/>
            </c:ext>
          </c:extLst>
        </c:ser>
        <c:ser>
          <c:idx val="1"/>
          <c:order val="1"/>
          <c:tx>
            <c:strRef>
              <c:f>Sheet1!$C$1</c:f>
              <c:strCache>
                <c:ptCount val="1"/>
                <c:pt idx="0">
                  <c:v>2023–2033 (Projected)</c:v>
                </c:pt>
              </c:strCache>
            </c:strRef>
          </c:tx>
          <c:spPr>
            <a:solidFill>
              <a:srgbClr val="76AD99"/>
            </a:solidFill>
            <a:ln>
              <a:noFill/>
            </a:ln>
            <a:effectLst/>
          </c:spPr>
          <c:invertIfNegative val="0"/>
          <c:dLbls>
            <c:delete val="1"/>
          </c:dLbls>
          <c:cat>
            <c:strRef>
              <c:f>Sheet1!$A$2:$A$12</c:f>
              <c:strCache>
                <c:ptCount val="11"/>
                <c:pt idx="0">
                  <c:v>Flooring Installers</c:v>
                </c:pt>
                <c:pt idx="1">
                  <c:v>Masons</c:v>
                </c:pt>
                <c:pt idx="2">
                  <c:v>Drywall Installers</c:v>
                </c:pt>
                <c:pt idx="3">
                  <c:v>Roofers</c:v>
                </c:pt>
                <c:pt idx="4">
                  <c:v>Painters</c:v>
                </c:pt>
                <c:pt idx="5">
                  <c:v>Insulation Workers</c:v>
                </c:pt>
                <c:pt idx="6">
                  <c:v>Carpenters</c:v>
                </c:pt>
                <c:pt idx="7">
                  <c:v>Construction Laborers</c:v>
                </c:pt>
                <c:pt idx="8">
                  <c:v>Glaziers</c:v>
                </c:pt>
                <c:pt idx="9">
                  <c:v>Plumbers</c:v>
                </c:pt>
                <c:pt idx="10">
                  <c:v>Electricians</c:v>
                </c:pt>
              </c:strCache>
            </c:strRef>
          </c:cat>
          <c:val>
            <c:numRef>
              <c:f>Sheet1!$C$2:$C$12</c:f>
              <c:numCache>
                <c:formatCode>0</c:formatCode>
                <c:ptCount val="11"/>
                <c:pt idx="0">
                  <c:v>6.4991334488734731</c:v>
                </c:pt>
                <c:pt idx="1">
                  <c:v>0.13409319477035719</c:v>
                </c:pt>
                <c:pt idx="2">
                  <c:v>2.7086383601756969</c:v>
                </c:pt>
                <c:pt idx="3">
                  <c:v>5.8298631766805498</c:v>
                </c:pt>
                <c:pt idx="4">
                  <c:v>4.0129831808793259</c:v>
                </c:pt>
                <c:pt idx="5">
                  <c:v>3.514376996805102</c:v>
                </c:pt>
                <c:pt idx="6">
                  <c:v>4.1815621276134696</c:v>
                </c:pt>
                <c:pt idx="7">
                  <c:v>7.4634329291161317</c:v>
                </c:pt>
                <c:pt idx="8">
                  <c:v>3.7168141592920367</c:v>
                </c:pt>
                <c:pt idx="9">
                  <c:v>5.555555555555558</c:v>
                </c:pt>
                <c:pt idx="10">
                  <c:v>10.810464221595284</c:v>
                </c:pt>
              </c:numCache>
            </c:numRef>
          </c:val>
          <c:extLst>
            <c:ext xmlns:c16="http://schemas.microsoft.com/office/drawing/2014/chart" uri="{C3380CC4-5D6E-409C-BE32-E72D297353CC}">
              <c16:uniqueId val="{00000000-4FDF-4382-8FE3-96CE3C7A909F}"/>
            </c:ext>
          </c:extLst>
        </c:ser>
        <c:dLbls>
          <c:dLblPos val="inEnd"/>
          <c:showLegendKey val="0"/>
          <c:showVal val="1"/>
          <c:showCatName val="0"/>
          <c:showSerName val="0"/>
          <c:showPercent val="0"/>
          <c:showBubbleSize val="0"/>
        </c:dLbls>
        <c:gapWidth val="100"/>
        <c:axId val="2723360"/>
        <c:axId val="2725552"/>
      </c:barChart>
      <c:catAx>
        <c:axId val="272336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r>
                  <a:rPr lang="en-US">
                    <a:solidFill>
                      <a:schemeClr val="tx1">
                        <a:lumMod val="50000"/>
                      </a:schemeClr>
                    </a:solidFill>
                  </a:rPr>
                  <a:t>Construction</a:t>
                </a:r>
                <a:r>
                  <a:rPr lang="en-US" baseline="0">
                    <a:solidFill>
                      <a:schemeClr val="tx1">
                        <a:lumMod val="50000"/>
                      </a:schemeClr>
                    </a:solidFill>
                  </a:rPr>
                  <a:t> Trade Occupation</a:t>
                </a:r>
                <a:endParaRPr lang="en-US">
                  <a:solidFill>
                    <a:schemeClr val="tx1">
                      <a:lumMod val="50000"/>
                    </a:schemeClr>
                  </a:solidFill>
                </a:endParaRP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endParaRPr lang="en-US"/>
            </a:p>
          </c:txPr>
        </c:title>
        <c:numFmt formatCode="General" sourceLinked="1"/>
        <c:majorTickMark val="out"/>
        <c:minorTickMark val="none"/>
        <c:tickLblPos val="low"/>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max val="35"/>
          <c:min val="-25"/>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majorUnit val="5"/>
      </c:valAx>
      <c:spPr>
        <a:noFill/>
        <a:ln>
          <a:noFill/>
        </a:ln>
        <a:effectLst/>
      </c:spPr>
    </c:plotArea>
    <c:legend>
      <c:legendPos val="b"/>
      <c:layout>
        <c:manualLayout>
          <c:xMode val="edge"/>
          <c:yMode val="edge"/>
          <c:x val="4.9273312425296263E-2"/>
          <c:y val="0.91696790922282756"/>
          <c:w val="0.29755540233561939"/>
          <c:h val="6.490520255964983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baseline="0" dirty="0"/>
              <a:t>Percent</a:t>
            </a:r>
            <a:endParaRPr lang="en-US" dirty="0"/>
          </a:p>
        </c:rich>
      </c:tx>
      <c:layout>
        <c:manualLayout>
          <c:xMode val="edge"/>
          <c:yMode val="edge"/>
          <c:x val="1.1506999725500981E-2"/>
          <c:y val="1.812688821752266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93342058798637895"/>
          <c:h val="0.60110141066203582"/>
        </c:manualLayout>
      </c:layout>
      <c:barChart>
        <c:barDir val="col"/>
        <c:grouping val="clustered"/>
        <c:varyColors val="0"/>
        <c:ser>
          <c:idx val="0"/>
          <c:order val="0"/>
          <c:tx>
            <c:strRef>
              <c:f>Sheet1!$B$1</c:f>
              <c:strCache>
                <c:ptCount val="1"/>
                <c:pt idx="0">
                  <c:v>Share of Construction Trades Workforce</c:v>
                </c:pt>
              </c:strCache>
            </c:strRef>
          </c:tx>
          <c:spPr>
            <a:solidFill>
              <a:srgbClr val="508DA6">
                <a:lumMod val="75000"/>
              </a:srgbClr>
            </a:solidFill>
            <a:ln>
              <a:noFill/>
            </a:ln>
            <a:effectLst/>
          </c:spPr>
          <c:invertIfNegative val="0"/>
          <c:dLbls>
            <c:dLbl>
              <c:idx val="0"/>
              <c:layout>
                <c:manualLayout>
                  <c:x val="0"/>
                  <c:y val="5.56043485500867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4E6-4979-8EDB-8E6AA44AD42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People of Color, Non-Hispanic</c:v>
                </c:pt>
                <c:pt idx="2">
                  <c:v>College-Educated</c:v>
                </c:pt>
                <c:pt idx="3">
                  <c:v>Age 55 &amp; Over</c:v>
                </c:pt>
                <c:pt idx="4">
                  <c:v>Foreign-Born</c:v>
                </c:pt>
              </c:strCache>
            </c:strRef>
          </c:cat>
          <c:val>
            <c:numRef>
              <c:f>Sheet1!$B$2:$B$6</c:f>
              <c:numCache>
                <c:formatCode>0.0</c:formatCode>
                <c:ptCount val="5"/>
                <c:pt idx="0">
                  <c:v>3.62</c:v>
                </c:pt>
                <c:pt idx="1">
                  <c:v>10.24</c:v>
                </c:pt>
                <c:pt idx="2">
                  <c:v>6.1300731117425276</c:v>
                </c:pt>
                <c:pt idx="3">
                  <c:v>18.169700541420326</c:v>
                </c:pt>
                <c:pt idx="4">
                  <c:v>34.46</c:v>
                </c:pt>
              </c:numCache>
            </c:numRef>
          </c:val>
          <c:extLst>
            <c:ext xmlns:c16="http://schemas.microsoft.com/office/drawing/2014/chart" uri="{C3380CC4-5D6E-409C-BE32-E72D297353CC}">
              <c16:uniqueId val="{00000000-C347-44D6-B583-CDDE753BDE27}"/>
            </c:ext>
          </c:extLst>
        </c:ser>
        <c:ser>
          <c:idx val="1"/>
          <c:order val="1"/>
          <c:tx>
            <c:strRef>
              <c:f>Sheet1!$C$1</c:f>
              <c:strCache>
                <c:ptCount val="1"/>
                <c:pt idx="0">
                  <c:v>Share of US Workforce</c:v>
                </c:pt>
              </c:strCache>
            </c:strRef>
          </c:tx>
          <c:spPr>
            <a:solidFill>
              <a:srgbClr val="76AD99"/>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People of Color, Non-Hispanic</c:v>
                </c:pt>
                <c:pt idx="2">
                  <c:v>College-Educated</c:v>
                </c:pt>
                <c:pt idx="3">
                  <c:v>Age 55 &amp; Over</c:v>
                </c:pt>
                <c:pt idx="4">
                  <c:v>Foreign-Born</c:v>
                </c:pt>
              </c:strCache>
            </c:strRef>
          </c:cat>
          <c:val>
            <c:numRef>
              <c:f>Sheet1!$C$2:$C$6</c:f>
              <c:numCache>
                <c:formatCode>0.0</c:formatCode>
                <c:ptCount val="5"/>
                <c:pt idx="0">
                  <c:v>47.37</c:v>
                </c:pt>
                <c:pt idx="1">
                  <c:v>23.069999999999997</c:v>
                </c:pt>
                <c:pt idx="2">
                  <c:v>38.337861846440582</c:v>
                </c:pt>
                <c:pt idx="3">
                  <c:v>23.053174410145346</c:v>
                </c:pt>
                <c:pt idx="4">
                  <c:v>17.8</c:v>
                </c:pt>
              </c:numCache>
            </c:numRef>
          </c:val>
          <c:extLst>
            <c:ext xmlns:c16="http://schemas.microsoft.com/office/drawing/2014/chart" uri="{C3380CC4-5D6E-409C-BE32-E72D297353CC}">
              <c16:uniqueId val="{00000001-C347-44D6-B583-CDDE753BDE27}"/>
            </c:ext>
          </c:extLst>
        </c:ser>
        <c:dLbls>
          <c:dLblPos val="inEnd"/>
          <c:showLegendKey val="0"/>
          <c:showVal val="1"/>
          <c:showCatName val="0"/>
          <c:showSerName val="0"/>
          <c:showPercent val="0"/>
          <c:showBubbleSize val="0"/>
        </c:dLbls>
        <c:gapWidth val="100"/>
        <c:axId val="2723360"/>
        <c:axId val="2725552"/>
      </c:barChart>
      <c:catAx>
        <c:axId val="272336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r>
                  <a:rPr lang="en-US" sz="1400" b="1" dirty="0">
                    <a:solidFill>
                      <a:schemeClr val="tx1">
                        <a:lumMod val="50000"/>
                      </a:schemeClr>
                    </a:solidFill>
                  </a:rPr>
                  <a:t>Person Characteristic</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endParaRPr lang="en-US"/>
            </a:p>
          </c:txPr>
        </c:title>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spPr>
        <a:noFill/>
        <a:ln>
          <a:noFill/>
        </a:ln>
        <a:effectLst/>
      </c:spPr>
    </c:plotArea>
    <c:legend>
      <c:legendPos val="b"/>
      <c:layout>
        <c:manualLayout>
          <c:xMode val="edge"/>
          <c:yMode val="edge"/>
          <c:x val="1.5846245955461989E-2"/>
          <c:y val="0.93947569997859026"/>
          <c:w val="0.50893902879213948"/>
          <c:h val="6.052419899071607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r>
              <a:rPr lang="en-US" dirty="0"/>
              <a:t>Median Age of Housing Units (Years)</a:t>
            </a:r>
          </a:p>
        </c:rich>
      </c:tx>
      <c:layout>
        <c:manualLayout>
          <c:xMode val="edge"/>
          <c:yMode val="edge"/>
          <c:x val="6.0170189404337082E-3"/>
          <c:y val="1.5258648822301241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80234340043E-2"/>
          <c:y val="0.13371791516996931"/>
          <c:w val="0.93342058798637895"/>
          <c:h val="0.64238171134952549"/>
        </c:manualLayout>
      </c:layout>
      <c:lineChart>
        <c:grouping val="standard"/>
        <c:varyColors val="0"/>
        <c:ser>
          <c:idx val="0"/>
          <c:order val="0"/>
          <c:tx>
            <c:strRef>
              <c:f>Sheet1!$B$1</c:f>
              <c:strCache>
                <c:ptCount val="1"/>
                <c:pt idx="0">
                  <c:v>Owner-Occupied</c:v>
                </c:pt>
              </c:strCache>
            </c:strRef>
          </c:tx>
          <c:spPr>
            <a:ln w="38100" cap="rnd">
              <a:solidFill>
                <a:srgbClr val="76AD99"/>
              </a:solidFill>
              <a:round/>
            </a:ln>
            <a:effectLst/>
          </c:spPr>
          <c:marker>
            <c:symbol val="circle"/>
            <c:size val="7"/>
            <c:spPr>
              <a:solidFill>
                <a:srgbClr val="76AD99"/>
              </a:solidFill>
              <a:ln w="9525">
                <a:solidFill>
                  <a:srgbClr val="76AD99"/>
                </a:solidFill>
              </a:ln>
              <a:effectLst/>
            </c:spPr>
          </c:marker>
          <c:cat>
            <c:numRef>
              <c:f>Sheet1!$A$2:$A$17</c:f>
              <c:numCache>
                <c:formatCode>General</c:formatCode>
                <c:ptCount val="16"/>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pt idx="14">
                  <c:v>2021</c:v>
                </c:pt>
                <c:pt idx="15">
                  <c:v>2023</c:v>
                </c:pt>
              </c:numCache>
            </c:numRef>
          </c:cat>
          <c:val>
            <c:numRef>
              <c:f>Sheet1!$B$2:$B$17</c:f>
              <c:numCache>
                <c:formatCode>General</c:formatCode>
                <c:ptCount val="16"/>
                <c:pt idx="0">
                  <c:v>27</c:v>
                </c:pt>
                <c:pt idx="1">
                  <c:v>27</c:v>
                </c:pt>
                <c:pt idx="2">
                  <c:v>29</c:v>
                </c:pt>
                <c:pt idx="3">
                  <c:v>29</c:v>
                </c:pt>
                <c:pt idx="4">
                  <c:v>31</c:v>
                </c:pt>
                <c:pt idx="5">
                  <c:v>31</c:v>
                </c:pt>
                <c:pt idx="6">
                  <c:v>31</c:v>
                </c:pt>
                <c:pt idx="7">
                  <c:v>32</c:v>
                </c:pt>
                <c:pt idx="8">
                  <c:v>34</c:v>
                </c:pt>
                <c:pt idx="9">
                  <c:v>35</c:v>
                </c:pt>
                <c:pt idx="10">
                  <c:v>37</c:v>
                </c:pt>
                <c:pt idx="11">
                  <c:v>38</c:v>
                </c:pt>
                <c:pt idx="12">
                  <c:v>39</c:v>
                </c:pt>
                <c:pt idx="13">
                  <c:v>40</c:v>
                </c:pt>
                <c:pt idx="14">
                  <c:v>41</c:v>
                </c:pt>
                <c:pt idx="15">
                  <c:v>42</c:v>
                </c:pt>
              </c:numCache>
            </c:numRef>
          </c:val>
          <c:smooth val="1"/>
          <c:extLst>
            <c:ext xmlns:c16="http://schemas.microsoft.com/office/drawing/2014/chart" uri="{C3380CC4-5D6E-409C-BE32-E72D297353CC}">
              <c16:uniqueId val="{00000000-C347-44D6-B583-CDDE753BDE27}"/>
            </c:ext>
          </c:extLst>
        </c:ser>
        <c:ser>
          <c:idx val="1"/>
          <c:order val="1"/>
          <c:tx>
            <c:strRef>
              <c:f>Sheet1!$C$1</c:f>
              <c:strCache>
                <c:ptCount val="1"/>
                <c:pt idx="0">
                  <c:v>Renter-Occupied</c:v>
                </c:pt>
              </c:strCache>
            </c:strRef>
          </c:tx>
          <c:spPr>
            <a:ln w="38100" cap="rnd">
              <a:solidFill>
                <a:srgbClr val="508DA6">
                  <a:lumMod val="75000"/>
                </a:srgbClr>
              </a:solidFill>
              <a:round/>
            </a:ln>
            <a:effectLst/>
          </c:spPr>
          <c:marker>
            <c:symbol val="circle"/>
            <c:size val="7"/>
            <c:spPr>
              <a:solidFill>
                <a:srgbClr val="508DA6">
                  <a:lumMod val="75000"/>
                </a:srgbClr>
              </a:solidFill>
              <a:ln w="9525">
                <a:solidFill>
                  <a:srgbClr val="508DA6">
                    <a:lumMod val="75000"/>
                  </a:srgbClr>
                </a:solidFill>
              </a:ln>
              <a:effectLst/>
            </c:spPr>
          </c:marker>
          <c:cat>
            <c:numRef>
              <c:f>Sheet1!$A$2:$A$17</c:f>
              <c:numCache>
                <c:formatCode>General</c:formatCode>
                <c:ptCount val="16"/>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pt idx="14">
                  <c:v>2021</c:v>
                </c:pt>
                <c:pt idx="15">
                  <c:v>2023</c:v>
                </c:pt>
              </c:numCache>
            </c:numRef>
          </c:cat>
          <c:val>
            <c:numRef>
              <c:f>Sheet1!$C$2:$C$17</c:f>
              <c:numCache>
                <c:formatCode>General</c:formatCode>
                <c:ptCount val="16"/>
                <c:pt idx="0">
                  <c:v>29</c:v>
                </c:pt>
                <c:pt idx="1">
                  <c:v>30</c:v>
                </c:pt>
                <c:pt idx="2">
                  <c:v>32</c:v>
                </c:pt>
                <c:pt idx="3">
                  <c:v>33</c:v>
                </c:pt>
                <c:pt idx="4">
                  <c:v>34</c:v>
                </c:pt>
                <c:pt idx="5">
                  <c:v>36</c:v>
                </c:pt>
                <c:pt idx="6">
                  <c:v>35</c:v>
                </c:pt>
                <c:pt idx="7">
                  <c:v>36</c:v>
                </c:pt>
                <c:pt idx="8">
                  <c:v>38</c:v>
                </c:pt>
                <c:pt idx="9">
                  <c:v>39</c:v>
                </c:pt>
                <c:pt idx="10">
                  <c:v>40</c:v>
                </c:pt>
                <c:pt idx="11">
                  <c:v>42</c:v>
                </c:pt>
                <c:pt idx="12">
                  <c:v>43</c:v>
                </c:pt>
                <c:pt idx="13">
                  <c:v>44</c:v>
                </c:pt>
                <c:pt idx="14">
                  <c:v>44</c:v>
                </c:pt>
                <c:pt idx="15">
                  <c:v>45</c:v>
                </c:pt>
              </c:numCache>
            </c:numRef>
          </c:val>
          <c:smooth val="1"/>
          <c:extLst>
            <c:ext xmlns:c16="http://schemas.microsoft.com/office/drawing/2014/chart" uri="{C3380CC4-5D6E-409C-BE32-E72D297353CC}">
              <c16:uniqueId val="{00000001-C347-44D6-B583-CDDE753BDE27}"/>
            </c:ext>
          </c:extLst>
        </c:ser>
        <c:ser>
          <c:idx val="2"/>
          <c:order val="2"/>
          <c:tx>
            <c:strRef>
              <c:f>Sheet1!$D$1</c:f>
              <c:strCache>
                <c:ptCount val="1"/>
                <c:pt idx="0">
                  <c:v>All</c:v>
                </c:pt>
              </c:strCache>
            </c:strRef>
          </c:tx>
          <c:spPr>
            <a:ln w="38100" cap="rnd">
              <a:solidFill>
                <a:srgbClr val="C14D00">
                  <a:lumMod val="60000"/>
                  <a:lumOff val="40000"/>
                </a:srgbClr>
              </a:solidFill>
              <a:round/>
            </a:ln>
            <a:effectLst/>
          </c:spPr>
          <c:marker>
            <c:symbol val="circle"/>
            <c:size val="7"/>
            <c:spPr>
              <a:solidFill>
                <a:srgbClr val="C14D00">
                  <a:lumMod val="60000"/>
                  <a:lumOff val="40000"/>
                </a:srgbClr>
              </a:solidFill>
              <a:ln w="9525">
                <a:solidFill>
                  <a:srgbClr val="C14D00">
                    <a:lumMod val="60000"/>
                    <a:lumOff val="40000"/>
                  </a:srgbClr>
                </a:solidFill>
              </a:ln>
              <a:effectLst/>
            </c:spPr>
          </c:marker>
          <c:cat>
            <c:numRef>
              <c:f>Sheet1!$A$2:$A$17</c:f>
              <c:numCache>
                <c:formatCode>General</c:formatCode>
                <c:ptCount val="16"/>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pt idx="14">
                  <c:v>2021</c:v>
                </c:pt>
                <c:pt idx="15">
                  <c:v>2023</c:v>
                </c:pt>
              </c:numCache>
            </c:numRef>
          </c:cat>
          <c:val>
            <c:numRef>
              <c:f>Sheet1!$D$2:$D$17</c:f>
              <c:numCache>
                <c:formatCode>General</c:formatCode>
                <c:ptCount val="16"/>
                <c:pt idx="0">
                  <c:v>28</c:v>
                </c:pt>
                <c:pt idx="1">
                  <c:v>28</c:v>
                </c:pt>
                <c:pt idx="2">
                  <c:v>30</c:v>
                </c:pt>
                <c:pt idx="3">
                  <c:v>30</c:v>
                </c:pt>
                <c:pt idx="4">
                  <c:v>32</c:v>
                </c:pt>
                <c:pt idx="5">
                  <c:v>33</c:v>
                </c:pt>
                <c:pt idx="6">
                  <c:v>32</c:v>
                </c:pt>
                <c:pt idx="7">
                  <c:v>34</c:v>
                </c:pt>
                <c:pt idx="8">
                  <c:v>35</c:v>
                </c:pt>
                <c:pt idx="9">
                  <c:v>37</c:v>
                </c:pt>
                <c:pt idx="10">
                  <c:v>39</c:v>
                </c:pt>
                <c:pt idx="11">
                  <c:v>39</c:v>
                </c:pt>
                <c:pt idx="12">
                  <c:v>40</c:v>
                </c:pt>
                <c:pt idx="13">
                  <c:v>42</c:v>
                </c:pt>
                <c:pt idx="14">
                  <c:v>43</c:v>
                </c:pt>
                <c:pt idx="15">
                  <c:v>44</c:v>
                </c:pt>
              </c:numCache>
            </c:numRef>
          </c:val>
          <c:smooth val="1"/>
          <c:extLst>
            <c:ext xmlns:c16="http://schemas.microsoft.com/office/drawing/2014/chart" uri="{C3380CC4-5D6E-409C-BE32-E72D297353CC}">
              <c16:uniqueId val="{00000002-C347-44D6-B583-CDDE753BDE27}"/>
            </c:ext>
          </c:extLst>
        </c:ser>
        <c:dLbls>
          <c:showLegendKey val="0"/>
          <c:showVal val="0"/>
          <c:showCatName val="0"/>
          <c:showSerName val="0"/>
          <c:showPercent val="0"/>
          <c:showBubbleSize val="0"/>
        </c:dLbls>
        <c:marker val="1"/>
        <c:smooth val="0"/>
        <c:axId val="2723360"/>
        <c:axId val="2725552"/>
      </c:lineChart>
      <c:catAx>
        <c:axId val="2723360"/>
        <c:scaling>
          <c:orientation val="minMax"/>
        </c:scaling>
        <c:delete val="0"/>
        <c:axPos val="b"/>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max val="46"/>
          <c:min val="26"/>
        </c:scaling>
        <c:delete val="0"/>
        <c:axPos val="l"/>
        <c:majorGridlines>
          <c:spPr>
            <a:ln w="6350" cap="flat" cmpd="sng" algn="ctr">
              <a:solidFill>
                <a:schemeClr val="tx1">
                  <a:lumMod val="40000"/>
                  <a:lumOff val="60000"/>
                </a:schemeClr>
              </a:solidFill>
              <a:prstDash val="dash"/>
              <a:round/>
            </a:ln>
            <a:effectLst/>
          </c:spPr>
        </c:majorGridlines>
        <c:numFmt formatCode="General" sourceLinked="0"/>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majorUnit val="4"/>
      </c:valAx>
      <c:spPr>
        <a:noFill/>
        <a:ln>
          <a:noFill/>
        </a:ln>
        <a:effectLst/>
      </c:spPr>
    </c:plotArea>
    <c:legend>
      <c:legendPos val="b"/>
      <c:layout>
        <c:manualLayout>
          <c:xMode val="edge"/>
          <c:yMode val="edge"/>
          <c:x val="1.5846208356175076E-2"/>
          <c:y val="0.92739115487044543"/>
          <c:w val="0.5003293556189089"/>
          <c:h val="6.161861734021542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r>
              <a:rPr lang="en-US" dirty="0"/>
              <a:t>Disaster Repair Spending</a:t>
            </a:r>
            <a:r>
              <a:rPr lang="en-US" baseline="0" dirty="0"/>
              <a:t> (</a:t>
            </a:r>
            <a:r>
              <a:rPr lang="en-US" dirty="0"/>
              <a:t>Billions of 2023 Dollars)</a:t>
            </a:r>
          </a:p>
        </c:rich>
      </c:tx>
      <c:layout>
        <c:manualLayout>
          <c:xMode val="edge"/>
          <c:yMode val="edge"/>
          <c:x val="6.0170189404337082E-3"/>
          <c:y val="1.8126916795776243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93342058798637895"/>
          <c:h val="0.64415058737255426"/>
        </c:manualLayout>
      </c:layout>
      <c:barChart>
        <c:barDir val="col"/>
        <c:grouping val="stacked"/>
        <c:varyColors val="0"/>
        <c:ser>
          <c:idx val="0"/>
          <c:order val="0"/>
          <c:tx>
            <c:strRef>
              <c:f>Sheet1!$B$1</c:f>
              <c:strCache>
                <c:ptCount val="1"/>
                <c:pt idx="0">
                  <c:v>Northeast</c:v>
                </c:pt>
              </c:strCache>
            </c:strRef>
          </c:tx>
          <c:spPr>
            <a:solidFill>
              <a:srgbClr val="508DA6">
                <a:lumMod val="75000"/>
              </a:srgbClr>
            </a:solidFill>
            <a:ln>
              <a:noFill/>
            </a:ln>
            <a:effectLst/>
          </c:spPr>
          <c:invertIfNegative val="0"/>
          <c:dLbls>
            <c:delete val="1"/>
          </c:dLbls>
          <c:cat>
            <c:strRef>
              <c:f>Sheet1!$A$2:$A$12</c:f>
              <c:strCache>
                <c:ptCount val="11"/>
                <c:pt idx="0">
                  <c:v>2002–2003</c:v>
                </c:pt>
                <c:pt idx="1">
                  <c:v>2004–2005</c:v>
                </c:pt>
                <c:pt idx="2">
                  <c:v>2006–2007</c:v>
                </c:pt>
                <c:pt idx="3">
                  <c:v>2008–2009</c:v>
                </c:pt>
                <c:pt idx="4">
                  <c:v>2010–2011</c:v>
                </c:pt>
                <c:pt idx="5">
                  <c:v>2012–2013</c:v>
                </c:pt>
                <c:pt idx="6">
                  <c:v>2014–2015</c:v>
                </c:pt>
                <c:pt idx="7">
                  <c:v>2016–2017</c:v>
                </c:pt>
                <c:pt idx="8">
                  <c:v>2018–2019</c:v>
                </c:pt>
                <c:pt idx="9">
                  <c:v>2020–2021</c:v>
                </c:pt>
                <c:pt idx="10">
                  <c:v>2022–2023</c:v>
                </c:pt>
              </c:strCache>
            </c:strRef>
          </c:cat>
          <c:val>
            <c:numRef>
              <c:f>Sheet1!$B$2:$B$12</c:f>
              <c:numCache>
                <c:formatCode>0.0</c:formatCode>
                <c:ptCount val="11"/>
                <c:pt idx="0">
                  <c:v>0.94144613509825559</c:v>
                </c:pt>
                <c:pt idx="1">
                  <c:v>1.5404495407984746</c:v>
                </c:pt>
                <c:pt idx="2">
                  <c:v>2.0927584359278435</c:v>
                </c:pt>
                <c:pt idx="3">
                  <c:v>1.3684852236720946</c:v>
                </c:pt>
                <c:pt idx="4">
                  <c:v>5.6815681772688373</c:v>
                </c:pt>
                <c:pt idx="5">
                  <c:v>17.256526149528359</c:v>
                </c:pt>
                <c:pt idx="6">
                  <c:v>6.3857828271765804</c:v>
                </c:pt>
                <c:pt idx="7">
                  <c:v>1.532698387003594</c:v>
                </c:pt>
                <c:pt idx="8">
                  <c:v>6.0696618645159788</c:v>
                </c:pt>
                <c:pt idx="9">
                  <c:v>4.9159572866354528</c:v>
                </c:pt>
                <c:pt idx="10">
                  <c:v>6.42180446297</c:v>
                </c:pt>
              </c:numCache>
            </c:numRef>
          </c:val>
          <c:extLst>
            <c:ext xmlns:c16="http://schemas.microsoft.com/office/drawing/2014/chart" uri="{C3380CC4-5D6E-409C-BE32-E72D297353CC}">
              <c16:uniqueId val="{00000000-C347-44D6-B583-CDDE753BDE27}"/>
            </c:ext>
          </c:extLst>
        </c:ser>
        <c:ser>
          <c:idx val="1"/>
          <c:order val="1"/>
          <c:tx>
            <c:strRef>
              <c:f>Sheet1!$C$1</c:f>
              <c:strCache>
                <c:ptCount val="1"/>
                <c:pt idx="0">
                  <c:v>Midwest</c:v>
                </c:pt>
              </c:strCache>
            </c:strRef>
          </c:tx>
          <c:spPr>
            <a:solidFill>
              <a:srgbClr val="C14D00">
                <a:lumMod val="60000"/>
                <a:lumOff val="40000"/>
              </a:srgbClr>
            </a:solidFill>
            <a:ln>
              <a:noFill/>
            </a:ln>
            <a:effectLst/>
          </c:spPr>
          <c:invertIfNegative val="0"/>
          <c:dLbls>
            <c:delete val="1"/>
          </c:dLbls>
          <c:cat>
            <c:strRef>
              <c:f>Sheet1!$A$2:$A$12</c:f>
              <c:strCache>
                <c:ptCount val="11"/>
                <c:pt idx="0">
                  <c:v>2002–2003</c:v>
                </c:pt>
                <c:pt idx="1">
                  <c:v>2004–2005</c:v>
                </c:pt>
                <c:pt idx="2">
                  <c:v>2006–2007</c:v>
                </c:pt>
                <c:pt idx="3">
                  <c:v>2008–2009</c:v>
                </c:pt>
                <c:pt idx="4">
                  <c:v>2010–2011</c:v>
                </c:pt>
                <c:pt idx="5">
                  <c:v>2012–2013</c:v>
                </c:pt>
                <c:pt idx="6">
                  <c:v>2014–2015</c:v>
                </c:pt>
                <c:pt idx="7">
                  <c:v>2016–2017</c:v>
                </c:pt>
                <c:pt idx="8">
                  <c:v>2018–2019</c:v>
                </c:pt>
                <c:pt idx="9">
                  <c:v>2020–2021</c:v>
                </c:pt>
                <c:pt idx="10">
                  <c:v>2022–2023</c:v>
                </c:pt>
              </c:strCache>
            </c:strRef>
          </c:cat>
          <c:val>
            <c:numRef>
              <c:f>Sheet1!$C$2:$C$12</c:f>
              <c:numCache>
                <c:formatCode>0.0</c:formatCode>
                <c:ptCount val="11"/>
                <c:pt idx="0">
                  <c:v>4.4160011657748086</c:v>
                </c:pt>
                <c:pt idx="1">
                  <c:v>7.4199597867489118</c:v>
                </c:pt>
                <c:pt idx="2">
                  <c:v>5.9432301814383965</c:v>
                </c:pt>
                <c:pt idx="3">
                  <c:v>7.01900563751426</c:v>
                </c:pt>
                <c:pt idx="4">
                  <c:v>8.0863338999171788</c:v>
                </c:pt>
                <c:pt idx="5">
                  <c:v>8.0630350296414477</c:v>
                </c:pt>
                <c:pt idx="6">
                  <c:v>9.37104167654722</c:v>
                </c:pt>
                <c:pt idx="7">
                  <c:v>11.187902009849036</c:v>
                </c:pt>
                <c:pt idx="8">
                  <c:v>8.5571317627035572</c:v>
                </c:pt>
                <c:pt idx="9">
                  <c:v>10.456291998598225</c:v>
                </c:pt>
                <c:pt idx="10">
                  <c:v>9.4649672150999997</c:v>
                </c:pt>
              </c:numCache>
            </c:numRef>
          </c:val>
          <c:extLst>
            <c:ext xmlns:c16="http://schemas.microsoft.com/office/drawing/2014/chart" uri="{C3380CC4-5D6E-409C-BE32-E72D297353CC}">
              <c16:uniqueId val="{00000001-C347-44D6-B583-CDDE753BDE27}"/>
            </c:ext>
          </c:extLst>
        </c:ser>
        <c:ser>
          <c:idx val="2"/>
          <c:order val="2"/>
          <c:tx>
            <c:strRef>
              <c:f>Sheet1!$D$1</c:f>
              <c:strCache>
                <c:ptCount val="1"/>
                <c:pt idx="0">
                  <c:v>South</c:v>
                </c:pt>
              </c:strCache>
            </c:strRef>
          </c:tx>
          <c:spPr>
            <a:solidFill>
              <a:srgbClr val="76AD99"/>
            </a:solidFill>
            <a:ln>
              <a:noFill/>
            </a:ln>
            <a:effectLst/>
          </c:spPr>
          <c:invertIfNegative val="0"/>
          <c:dLbls>
            <c:delete val="1"/>
          </c:dLbls>
          <c:cat>
            <c:strRef>
              <c:f>Sheet1!$A$2:$A$12</c:f>
              <c:strCache>
                <c:ptCount val="11"/>
                <c:pt idx="0">
                  <c:v>2002–2003</c:v>
                </c:pt>
                <c:pt idx="1">
                  <c:v>2004–2005</c:v>
                </c:pt>
                <c:pt idx="2">
                  <c:v>2006–2007</c:v>
                </c:pt>
                <c:pt idx="3">
                  <c:v>2008–2009</c:v>
                </c:pt>
                <c:pt idx="4">
                  <c:v>2010–2011</c:v>
                </c:pt>
                <c:pt idx="5">
                  <c:v>2012–2013</c:v>
                </c:pt>
                <c:pt idx="6">
                  <c:v>2014–2015</c:v>
                </c:pt>
                <c:pt idx="7">
                  <c:v>2016–2017</c:v>
                </c:pt>
                <c:pt idx="8">
                  <c:v>2018–2019</c:v>
                </c:pt>
                <c:pt idx="9">
                  <c:v>2020–2021</c:v>
                </c:pt>
                <c:pt idx="10">
                  <c:v>2022–2023</c:v>
                </c:pt>
              </c:strCache>
            </c:strRef>
          </c:cat>
          <c:val>
            <c:numRef>
              <c:f>Sheet1!$D$2:$D$12</c:f>
              <c:numCache>
                <c:formatCode>0.0</c:formatCode>
                <c:ptCount val="11"/>
                <c:pt idx="0">
                  <c:v>8.4051418242366704</c:v>
                </c:pt>
                <c:pt idx="1">
                  <c:v>17.423924448477987</c:v>
                </c:pt>
                <c:pt idx="2">
                  <c:v>24.187636101064381</c:v>
                </c:pt>
                <c:pt idx="3">
                  <c:v>18.117094143668925</c:v>
                </c:pt>
                <c:pt idx="4">
                  <c:v>15.51018974330502</c:v>
                </c:pt>
                <c:pt idx="5">
                  <c:v>13.07235839765749</c:v>
                </c:pt>
                <c:pt idx="6">
                  <c:v>8.5500174814809302</c:v>
                </c:pt>
                <c:pt idx="7">
                  <c:v>15.445824936471745</c:v>
                </c:pt>
                <c:pt idx="8">
                  <c:v>39.883548865855168</c:v>
                </c:pt>
                <c:pt idx="9">
                  <c:v>18.635807325591923</c:v>
                </c:pt>
                <c:pt idx="10">
                  <c:v>23.302009247273997</c:v>
                </c:pt>
              </c:numCache>
            </c:numRef>
          </c:val>
          <c:extLst>
            <c:ext xmlns:c16="http://schemas.microsoft.com/office/drawing/2014/chart" uri="{C3380CC4-5D6E-409C-BE32-E72D297353CC}">
              <c16:uniqueId val="{00000002-C347-44D6-B583-CDDE753BDE27}"/>
            </c:ext>
          </c:extLst>
        </c:ser>
        <c:ser>
          <c:idx val="3"/>
          <c:order val="3"/>
          <c:tx>
            <c:strRef>
              <c:f>Sheet1!$E$1</c:f>
              <c:strCache>
                <c:ptCount val="1"/>
                <c:pt idx="0">
                  <c:v>West</c:v>
                </c:pt>
              </c:strCache>
            </c:strRef>
          </c:tx>
          <c:spPr>
            <a:solidFill>
              <a:srgbClr val="E9C002"/>
            </a:solidFill>
            <a:ln>
              <a:noFill/>
            </a:ln>
            <a:effectLst/>
          </c:spPr>
          <c:invertIfNegative val="0"/>
          <c:dLbls>
            <c:delete val="1"/>
          </c:dLbls>
          <c:cat>
            <c:strRef>
              <c:f>Sheet1!$A$2:$A$12</c:f>
              <c:strCache>
                <c:ptCount val="11"/>
                <c:pt idx="0">
                  <c:v>2002–2003</c:v>
                </c:pt>
                <c:pt idx="1">
                  <c:v>2004–2005</c:v>
                </c:pt>
                <c:pt idx="2">
                  <c:v>2006–2007</c:v>
                </c:pt>
                <c:pt idx="3">
                  <c:v>2008–2009</c:v>
                </c:pt>
                <c:pt idx="4">
                  <c:v>2010–2011</c:v>
                </c:pt>
                <c:pt idx="5">
                  <c:v>2012–2013</c:v>
                </c:pt>
                <c:pt idx="6">
                  <c:v>2014–2015</c:v>
                </c:pt>
                <c:pt idx="7">
                  <c:v>2016–2017</c:v>
                </c:pt>
                <c:pt idx="8">
                  <c:v>2018–2019</c:v>
                </c:pt>
                <c:pt idx="9">
                  <c:v>2020–2021</c:v>
                </c:pt>
                <c:pt idx="10">
                  <c:v>2022–2023</c:v>
                </c:pt>
              </c:strCache>
            </c:strRef>
          </c:cat>
          <c:val>
            <c:numRef>
              <c:f>Sheet1!$E$2:$E$12</c:f>
              <c:numCache>
                <c:formatCode>0.0</c:formatCode>
                <c:ptCount val="11"/>
                <c:pt idx="0">
                  <c:v>2.1645521620426256</c:v>
                </c:pt>
                <c:pt idx="1">
                  <c:v>4.3616166583271845</c:v>
                </c:pt>
                <c:pt idx="2">
                  <c:v>4.946334371591786</c:v>
                </c:pt>
                <c:pt idx="3">
                  <c:v>3.8867669839121239</c:v>
                </c:pt>
                <c:pt idx="4">
                  <c:v>3.6558560823512387</c:v>
                </c:pt>
                <c:pt idx="5">
                  <c:v>2.8608354463585601</c:v>
                </c:pt>
                <c:pt idx="6">
                  <c:v>3.4268623154558324</c:v>
                </c:pt>
                <c:pt idx="7">
                  <c:v>5.4385441298925024</c:v>
                </c:pt>
                <c:pt idx="8">
                  <c:v>6.296367326627812</c:v>
                </c:pt>
                <c:pt idx="9">
                  <c:v>3.8701564963178274</c:v>
                </c:pt>
                <c:pt idx="10">
                  <c:v>9.7574693133749992</c:v>
                </c:pt>
              </c:numCache>
            </c:numRef>
          </c:val>
          <c:extLst>
            <c:ext xmlns:c16="http://schemas.microsoft.com/office/drawing/2014/chart" uri="{C3380CC4-5D6E-409C-BE32-E72D297353CC}">
              <c16:uniqueId val="{00000003-C347-44D6-B583-CDDE753BDE27}"/>
            </c:ext>
          </c:extLst>
        </c:ser>
        <c:dLbls>
          <c:dLblPos val="ctr"/>
          <c:showLegendKey val="0"/>
          <c:showVal val="1"/>
          <c:showCatName val="0"/>
          <c:showSerName val="0"/>
          <c:showPercent val="0"/>
          <c:showBubbleSize val="0"/>
        </c:dLbls>
        <c:gapWidth val="100"/>
        <c:overlap val="100"/>
        <c:axId val="2723360"/>
        <c:axId val="2725552"/>
      </c:barChart>
      <c:lineChart>
        <c:grouping val="standard"/>
        <c:varyColors val="0"/>
        <c:ser>
          <c:idx val="4"/>
          <c:order val="4"/>
          <c:tx>
            <c:strRef>
              <c:f>Sheet1!$F$1</c:f>
              <c:strCache>
                <c:ptCount val="1"/>
                <c:pt idx="0">
                  <c:v>Share of Total Improvement Spending (Right scale)</c:v>
                </c:pt>
              </c:strCache>
            </c:strRef>
          </c:tx>
          <c:spPr>
            <a:ln w="38100" cap="rnd">
              <a:solidFill>
                <a:srgbClr val="508DA6">
                  <a:lumMod val="50000"/>
                </a:srgbClr>
              </a:solidFill>
              <a:round/>
            </a:ln>
            <a:effectLst/>
          </c:spPr>
          <c:marker>
            <c:symbol val="circle"/>
            <c:size val="7"/>
            <c:spPr>
              <a:solidFill>
                <a:srgbClr val="508DA6">
                  <a:lumMod val="50000"/>
                </a:srgbClr>
              </a:solidFill>
              <a:ln w="9525">
                <a:solidFill>
                  <a:srgbClr val="508DA6">
                    <a:lumMod val="50000"/>
                  </a:srgbClr>
                </a:solidFill>
              </a:ln>
              <a:effectLst/>
            </c:spPr>
          </c:marker>
          <c:cat>
            <c:strRef>
              <c:f>Sheet1!$A$2:$A$12</c:f>
              <c:strCache>
                <c:ptCount val="11"/>
                <c:pt idx="0">
                  <c:v>2002–2003</c:v>
                </c:pt>
                <c:pt idx="1">
                  <c:v>2004–2005</c:v>
                </c:pt>
                <c:pt idx="2">
                  <c:v>2006–2007</c:v>
                </c:pt>
                <c:pt idx="3">
                  <c:v>2008–2009</c:v>
                </c:pt>
                <c:pt idx="4">
                  <c:v>2010–2011</c:v>
                </c:pt>
                <c:pt idx="5">
                  <c:v>2012–2013</c:v>
                </c:pt>
                <c:pt idx="6">
                  <c:v>2014–2015</c:v>
                </c:pt>
                <c:pt idx="7">
                  <c:v>2016–2017</c:v>
                </c:pt>
                <c:pt idx="8">
                  <c:v>2018–2019</c:v>
                </c:pt>
                <c:pt idx="9">
                  <c:v>2020–2021</c:v>
                </c:pt>
                <c:pt idx="10">
                  <c:v>2022–2023</c:v>
                </c:pt>
              </c:strCache>
            </c:strRef>
          </c:cat>
          <c:val>
            <c:numRef>
              <c:f>Sheet1!$F$2:$F$12</c:f>
              <c:numCache>
                <c:formatCode>0.0</c:formatCode>
                <c:ptCount val="11"/>
                <c:pt idx="0">
                  <c:v>3.6014168662979498</c:v>
                </c:pt>
                <c:pt idx="1">
                  <c:v>5.229165850351297</c:v>
                </c:pt>
                <c:pt idx="2">
                  <c:v>5.5829158998312733</c:v>
                </c:pt>
                <c:pt idx="3">
                  <c:v>5.6697378634972306</c:v>
                </c:pt>
                <c:pt idx="4">
                  <c:v>6.7608730014619711</c:v>
                </c:pt>
                <c:pt idx="5">
                  <c:v>8.2576835174713903</c:v>
                </c:pt>
                <c:pt idx="6">
                  <c:v>5.0039132817706271</c:v>
                </c:pt>
                <c:pt idx="7">
                  <c:v>6.0048091860367219</c:v>
                </c:pt>
                <c:pt idx="8">
                  <c:v>9.7811752091360145</c:v>
                </c:pt>
                <c:pt idx="9">
                  <c:v>5.4042486880214771</c:v>
                </c:pt>
                <c:pt idx="10">
                  <c:v>5.9219898430455595</c:v>
                </c:pt>
              </c:numCache>
            </c:numRef>
          </c:val>
          <c:smooth val="1"/>
          <c:extLst>
            <c:ext xmlns:c16="http://schemas.microsoft.com/office/drawing/2014/chart" uri="{C3380CC4-5D6E-409C-BE32-E72D297353CC}">
              <c16:uniqueId val="{00000000-E4DE-49CF-AAC6-BC9F495869CC}"/>
            </c:ext>
          </c:extLst>
        </c:ser>
        <c:dLbls>
          <c:showLegendKey val="0"/>
          <c:showVal val="0"/>
          <c:showCatName val="0"/>
          <c:showSerName val="0"/>
          <c:showPercent val="0"/>
          <c:showBubbleSize val="0"/>
        </c:dLbls>
        <c:marker val="1"/>
        <c:smooth val="0"/>
        <c:axId val="906312208"/>
        <c:axId val="906310408"/>
      </c:lineChart>
      <c:catAx>
        <c:axId val="2723360"/>
        <c:scaling>
          <c:orientation val="minMax"/>
        </c:scaling>
        <c:delete val="0"/>
        <c:axPos val="b"/>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valAx>
        <c:axId val="906310408"/>
        <c:scaling>
          <c:orientation val="minMax"/>
          <c:max val="14"/>
        </c:scaling>
        <c:delete val="0"/>
        <c:axPos val="r"/>
        <c:numFmt formatCode="0" sourceLinked="0"/>
        <c:majorTickMark val="out"/>
        <c:minorTickMark val="none"/>
        <c:tickLblPos val="nextTo"/>
        <c:spPr>
          <a:noFill/>
          <a:ln w="6350">
            <a:solidFill>
              <a:srgbClr val="FFFFFF">
                <a:lumMod val="65000"/>
              </a:srgbClr>
            </a:solidFill>
          </a:ln>
          <a:effectLst/>
        </c:spPr>
        <c:txPr>
          <a:bodyPr rot="-60000000" spcFirstLastPara="1" vertOverflow="ellipsis" vert="horz" wrap="square" anchor="ctr" anchorCtr="1"/>
          <a:lstStyle/>
          <a:p>
            <a:pPr algn="ctr">
              <a:defRPr lang="en-US" sz="1400" b="0" i="0" u="none" strike="noStrike" kern="1200" baseline="0">
                <a:solidFill>
                  <a:schemeClr val="tx1">
                    <a:lumMod val="50000"/>
                  </a:schemeClr>
                </a:solidFill>
                <a:latin typeface="+mn-lt"/>
                <a:ea typeface="+mn-ea"/>
                <a:cs typeface="+mn-cs"/>
              </a:defRPr>
            </a:pPr>
            <a:endParaRPr lang="en-US"/>
          </a:p>
        </c:txPr>
        <c:crossAx val="906312208"/>
        <c:crosses val="max"/>
        <c:crossBetween val="between"/>
      </c:valAx>
      <c:catAx>
        <c:axId val="906312208"/>
        <c:scaling>
          <c:orientation val="minMax"/>
        </c:scaling>
        <c:delete val="1"/>
        <c:axPos val="b"/>
        <c:numFmt formatCode="General" sourceLinked="1"/>
        <c:majorTickMark val="out"/>
        <c:minorTickMark val="none"/>
        <c:tickLblPos val="nextTo"/>
        <c:crossAx val="906310408"/>
        <c:crosses val="autoZero"/>
        <c:auto val="1"/>
        <c:lblAlgn val="ctr"/>
        <c:lblOffset val="100"/>
        <c:noMultiLvlLbl val="0"/>
      </c:catAx>
      <c:spPr>
        <a:noFill/>
        <a:ln>
          <a:noFill/>
        </a:ln>
        <a:effectLst/>
      </c:spPr>
    </c:plotArea>
    <c:legend>
      <c:legendPos val="b"/>
      <c:layout>
        <c:manualLayout>
          <c:xMode val="edge"/>
          <c:yMode val="edge"/>
          <c:x val="9.186077927467412E-2"/>
          <c:y val="0.92178567146988266"/>
          <c:w val="0.8920400898281895"/>
          <c:h val="6.113921483607778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dirty="0"/>
              <a:t>Share of Remodelers Reporting</a:t>
            </a:r>
            <a:r>
              <a:rPr lang="en-US" baseline="0" dirty="0"/>
              <a:t> Some or Serious Shortages of Subcontractor Labor (Percent)</a:t>
            </a:r>
            <a:endParaRPr lang="en-US" dirty="0"/>
          </a:p>
        </c:rich>
      </c:tx>
      <c:layout>
        <c:manualLayout>
          <c:xMode val="edge"/>
          <c:yMode val="edge"/>
          <c:x val="1.1506999725500981E-2"/>
          <c:y val="1.812688821752266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93342058798637895"/>
          <c:h val="0.73431555231137957"/>
        </c:manualLayout>
      </c:layout>
      <c:barChart>
        <c:barDir val="col"/>
        <c:grouping val="clustered"/>
        <c:varyColors val="0"/>
        <c:ser>
          <c:idx val="0"/>
          <c:order val="0"/>
          <c:tx>
            <c:strRef>
              <c:f>Sheet1!$B$1</c:f>
              <c:strCache>
                <c:ptCount val="1"/>
                <c:pt idx="0">
                  <c:v>Share of Remodelers Reporting Some or Serious Shortages of Subcontractor Labor (Percent)</c:v>
                </c:pt>
              </c:strCache>
            </c:strRef>
          </c:tx>
          <c:spPr>
            <a:solidFill>
              <a:srgbClr val="508DA6">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2013</c:v>
                </c:pt>
                <c:pt idx="1">
                  <c:v>2015</c:v>
                </c:pt>
                <c:pt idx="2">
                  <c:v>2017</c:v>
                </c:pt>
                <c:pt idx="3">
                  <c:v>2019</c:v>
                </c:pt>
                <c:pt idx="4">
                  <c:v>2021</c:v>
                </c:pt>
                <c:pt idx="5">
                  <c:v>2023</c:v>
                </c:pt>
              </c:numCache>
            </c:numRef>
          </c:cat>
          <c:val>
            <c:numRef>
              <c:f>Sheet1!$B$2:$B$7</c:f>
              <c:numCache>
                <c:formatCode>0</c:formatCode>
                <c:ptCount val="6"/>
                <c:pt idx="0">
                  <c:v>25.63636363636364</c:v>
                </c:pt>
                <c:pt idx="1">
                  <c:v>58.63636363636364</c:v>
                </c:pt>
                <c:pt idx="2">
                  <c:v>66.63636363636364</c:v>
                </c:pt>
                <c:pt idx="3">
                  <c:v>66</c:v>
                </c:pt>
                <c:pt idx="4">
                  <c:v>84.090909090909108</c:v>
                </c:pt>
                <c:pt idx="5">
                  <c:v>64.181818181818173</c:v>
                </c:pt>
              </c:numCache>
            </c:numRef>
          </c:val>
          <c:extLst>
            <c:ext xmlns:c16="http://schemas.microsoft.com/office/drawing/2014/chart" uri="{C3380CC4-5D6E-409C-BE32-E72D297353CC}">
              <c16:uniqueId val="{00000000-C347-44D6-B583-CDDE753BDE27}"/>
            </c:ext>
          </c:extLst>
        </c:ser>
        <c:dLbls>
          <c:dLblPos val="inEnd"/>
          <c:showLegendKey val="0"/>
          <c:showVal val="1"/>
          <c:showCatName val="0"/>
          <c:showSerName val="0"/>
          <c:showPercent val="0"/>
          <c:showBubbleSize val="0"/>
        </c:dLbls>
        <c:gapWidth val="100"/>
        <c:axId val="2723360"/>
        <c:axId val="2725552"/>
      </c:barChart>
      <c:catAx>
        <c:axId val="2723360"/>
        <c:scaling>
          <c:orientation val="minMax"/>
        </c:scaling>
        <c:delete val="0"/>
        <c:axPos val="b"/>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solidFill>
                  <a:schemeClr val="tx1">
                    <a:lumMod val="50000"/>
                  </a:schemeClr>
                </a:solidFill>
              </a:defRPr>
            </a:pPr>
            <a:r>
              <a:rPr lang="en-US" dirty="0"/>
              <a:t>Millions</a:t>
            </a:r>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12573817153599517"/>
          <c:w val="0.87716786156602777"/>
          <c:h val="0.68154951802872255"/>
        </c:manualLayout>
      </c:layout>
      <c:barChart>
        <c:barDir val="col"/>
        <c:grouping val="clustered"/>
        <c:varyColors val="0"/>
        <c:ser>
          <c:idx val="0"/>
          <c:order val="0"/>
          <c:tx>
            <c:strRef>
              <c:f>Sheet1!$B$1</c:f>
              <c:strCache>
                <c:ptCount val="1"/>
                <c:pt idx="0">
                  <c:v>Number of Owners Making Improvements</c:v>
                </c:pt>
              </c:strCache>
            </c:strRef>
          </c:tx>
          <c:spPr>
            <a:solidFill>
              <a:srgbClr val="508DA6">
                <a:lumMod val="75000"/>
              </a:srgbClr>
            </a:solidFill>
          </c:spPr>
          <c:invertIfNegative val="0"/>
          <c:dLbls>
            <c:numFmt formatCode="#,##0.0" sourceLinked="0"/>
            <c:spPr>
              <a:noFill/>
              <a:ln>
                <a:noFill/>
              </a:ln>
              <a:effectLst/>
            </c:spPr>
            <c:txPr>
              <a:bodyPr/>
              <a:lstStyle/>
              <a:p>
                <a:pPr>
                  <a:defRPr sz="1400" b="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2003</c:v>
                </c:pt>
                <c:pt idx="1">
                  <c:v>2005</c:v>
                </c:pt>
                <c:pt idx="2">
                  <c:v>2007</c:v>
                </c:pt>
                <c:pt idx="3">
                  <c:v>2009</c:v>
                </c:pt>
                <c:pt idx="4">
                  <c:v>2011</c:v>
                </c:pt>
                <c:pt idx="5">
                  <c:v>2013</c:v>
                </c:pt>
                <c:pt idx="6">
                  <c:v>2015</c:v>
                </c:pt>
                <c:pt idx="7">
                  <c:v>2017</c:v>
                </c:pt>
                <c:pt idx="8">
                  <c:v>2019</c:v>
                </c:pt>
                <c:pt idx="9">
                  <c:v>2021</c:v>
                </c:pt>
                <c:pt idx="10">
                  <c:v>2023</c:v>
                </c:pt>
              </c:numCache>
            </c:numRef>
          </c:cat>
          <c:val>
            <c:numRef>
              <c:f>Sheet1!$B$2:$B$12</c:f>
              <c:numCache>
                <c:formatCode>0.0</c:formatCode>
                <c:ptCount val="11"/>
                <c:pt idx="0">
                  <c:v>19.356837199999998</c:v>
                </c:pt>
                <c:pt idx="1">
                  <c:v>20.895219949999998</c:v>
                </c:pt>
                <c:pt idx="2">
                  <c:v>21.734189999999998</c:v>
                </c:pt>
                <c:pt idx="3">
                  <c:v>21.476721000000001</c:v>
                </c:pt>
                <c:pt idx="4">
                  <c:v>21.886660899999999</c:v>
                </c:pt>
                <c:pt idx="5">
                  <c:v>21.768720049999999</c:v>
                </c:pt>
                <c:pt idx="6">
                  <c:v>21.925530250000001</c:v>
                </c:pt>
                <c:pt idx="7">
                  <c:v>21.93833785</c:v>
                </c:pt>
                <c:pt idx="8">
                  <c:v>22.238275149999996</c:v>
                </c:pt>
                <c:pt idx="9">
                  <c:v>24.5115333</c:v>
                </c:pt>
                <c:pt idx="10">
                  <c:v>25.774753449999999</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75"/>
        <c:axId val="-2059001504"/>
        <c:axId val="-2058999456"/>
      </c:barChart>
      <c:lineChart>
        <c:grouping val="standard"/>
        <c:varyColors val="0"/>
        <c:ser>
          <c:idx val="1"/>
          <c:order val="1"/>
          <c:tx>
            <c:strRef>
              <c:f>Sheet1!$C$1</c:f>
              <c:strCache>
                <c:ptCount val="1"/>
                <c:pt idx="0">
                  <c:v>Share of Owners Making Improvements (Right scale)</c:v>
                </c:pt>
              </c:strCache>
            </c:strRef>
          </c:tx>
          <c:spPr>
            <a:ln w="38100">
              <a:solidFill>
                <a:srgbClr val="C14D00">
                  <a:lumMod val="60000"/>
                  <a:lumOff val="40000"/>
                </a:srgbClr>
              </a:solidFill>
            </a:ln>
          </c:spPr>
          <c:marker>
            <c:symbol val="circle"/>
            <c:size val="7"/>
            <c:spPr>
              <a:solidFill>
                <a:srgbClr val="C14D00">
                  <a:lumMod val="60000"/>
                  <a:lumOff val="40000"/>
                </a:srgbClr>
              </a:solidFill>
              <a:ln>
                <a:solidFill>
                  <a:srgbClr val="C14D00">
                    <a:lumMod val="60000"/>
                    <a:lumOff val="40000"/>
                  </a:srgbClr>
                </a:solidFill>
              </a:ln>
            </c:spPr>
          </c:marker>
          <c:dLbls>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2003</c:v>
                </c:pt>
                <c:pt idx="1">
                  <c:v>2005</c:v>
                </c:pt>
                <c:pt idx="2">
                  <c:v>2007</c:v>
                </c:pt>
                <c:pt idx="3">
                  <c:v>2009</c:v>
                </c:pt>
                <c:pt idx="4">
                  <c:v>2011</c:v>
                </c:pt>
                <c:pt idx="5">
                  <c:v>2013</c:v>
                </c:pt>
                <c:pt idx="6">
                  <c:v>2015</c:v>
                </c:pt>
                <c:pt idx="7">
                  <c:v>2017</c:v>
                </c:pt>
                <c:pt idx="8">
                  <c:v>2019</c:v>
                </c:pt>
                <c:pt idx="9">
                  <c:v>2021</c:v>
                </c:pt>
                <c:pt idx="10">
                  <c:v>2023</c:v>
                </c:pt>
              </c:numCache>
            </c:numRef>
          </c:cat>
          <c:val>
            <c:numRef>
              <c:f>Sheet1!$C$2:$C$12</c:f>
              <c:numCache>
                <c:formatCode>0.0</c:formatCode>
                <c:ptCount val="11"/>
                <c:pt idx="0">
                  <c:v>26.788345891794833</c:v>
                </c:pt>
                <c:pt idx="1">
                  <c:v>27.882031139071849</c:v>
                </c:pt>
                <c:pt idx="2">
                  <c:v>28.731663615949145</c:v>
                </c:pt>
                <c:pt idx="3">
                  <c:v>28.087022575666946</c:v>
                </c:pt>
                <c:pt idx="4">
                  <c:v>28.719398553700586</c:v>
                </c:pt>
                <c:pt idx="5">
                  <c:v>28.775467745004253</c:v>
                </c:pt>
                <c:pt idx="6">
                  <c:v>29.50994903163523</c:v>
                </c:pt>
                <c:pt idx="7">
                  <c:v>28.283170608358954</c:v>
                </c:pt>
                <c:pt idx="8">
                  <c:v>27.981340672898241</c:v>
                </c:pt>
                <c:pt idx="9">
                  <c:v>29.706277683282739</c:v>
                </c:pt>
                <c:pt idx="10">
                  <c:v>29.676383364400898</c:v>
                </c:pt>
              </c:numCache>
            </c:numRef>
          </c:val>
          <c:smooth val="1"/>
          <c:extLst>
            <c:ext xmlns:c16="http://schemas.microsoft.com/office/drawing/2014/chart" uri="{C3380CC4-5D6E-409C-BE32-E72D297353CC}">
              <c16:uniqueId val="{00000001-A13C-4E5E-B5F3-031966C02762}"/>
            </c:ext>
          </c:extLst>
        </c:ser>
        <c:dLbls>
          <c:showLegendKey val="0"/>
          <c:showVal val="0"/>
          <c:showCatName val="0"/>
          <c:showSerName val="0"/>
          <c:showPercent val="0"/>
          <c:showBubbleSize val="0"/>
        </c:dLbls>
        <c:marker val="1"/>
        <c:smooth val="0"/>
        <c:axId val="1051219480"/>
        <c:axId val="1051217320"/>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rot="0"/>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30"/>
          <c:min val="12"/>
        </c:scaling>
        <c:delete val="0"/>
        <c:axPos val="l"/>
        <c:majorGridlines>
          <c:spPr>
            <a:ln>
              <a:solidFill>
                <a:schemeClr val="tx1">
                  <a:lumMod val="40000"/>
                  <a:lumOff val="60000"/>
                </a:schemeClr>
              </a:solidFill>
              <a:prstDash val="dash"/>
            </a:ln>
          </c:spPr>
        </c:majorGridlines>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1051217320"/>
        <c:scaling>
          <c:orientation val="minMax"/>
          <c:max val="32"/>
          <c:min val="14"/>
        </c:scaling>
        <c:delete val="0"/>
        <c:axPos val="r"/>
        <c:numFmt formatCode="0" sourceLinked="0"/>
        <c:majorTickMark val="out"/>
        <c:minorTickMark val="none"/>
        <c:tickLblPos val="nextTo"/>
        <c:txPr>
          <a:bodyPr/>
          <a:lstStyle/>
          <a:p>
            <a:pPr algn="ctr">
              <a:defRPr lang="en-US" sz="1400" b="0" i="0" u="none" strike="noStrike" kern="1200" baseline="0">
                <a:solidFill>
                  <a:schemeClr val="tx1">
                    <a:lumMod val="50000"/>
                  </a:schemeClr>
                </a:solidFill>
                <a:latin typeface="+mn-lt"/>
                <a:ea typeface="+mn-ea"/>
                <a:cs typeface="+mn-cs"/>
              </a:defRPr>
            </a:pPr>
            <a:endParaRPr lang="en-US"/>
          </a:p>
        </c:txPr>
        <c:crossAx val="1051219480"/>
        <c:crosses val="max"/>
        <c:crossBetween val="between"/>
      </c:valAx>
      <c:catAx>
        <c:axId val="1051219480"/>
        <c:scaling>
          <c:orientation val="minMax"/>
        </c:scaling>
        <c:delete val="1"/>
        <c:axPos val="b"/>
        <c:numFmt formatCode="General" sourceLinked="1"/>
        <c:majorTickMark val="out"/>
        <c:minorTickMark val="none"/>
        <c:tickLblPos val="nextTo"/>
        <c:crossAx val="1051217320"/>
        <c:crosses val="autoZero"/>
        <c:auto val="1"/>
        <c:lblAlgn val="ctr"/>
        <c:lblOffset val="100"/>
        <c:noMultiLvlLbl val="0"/>
      </c:catAx>
    </c:plotArea>
    <c:legend>
      <c:legendPos val="b"/>
      <c:layout>
        <c:manualLayout>
          <c:xMode val="edge"/>
          <c:yMode val="edge"/>
          <c:x val="1.9025420340162667E-2"/>
          <c:y val="0.94455481526347673"/>
          <c:w val="0.84027276991144706"/>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US" sz="1600" b="1" i="0" u="none" strike="noStrike" kern="1200" spc="0" baseline="0" dirty="0">
                <a:solidFill>
                  <a:srgbClr val="5A5A5A">
                    <a:lumMod val="50000"/>
                  </a:srgbClr>
                </a:solidFill>
              </a:rPr>
              <a:t>Share of Home Improvement Spending (Percent)</a:t>
            </a:r>
          </a:p>
        </c:rich>
      </c:tx>
      <c:layout>
        <c:manualLayout>
          <c:xMode val="edge"/>
          <c:yMode val="edge"/>
          <c:x val="5.0610425457489902E-3"/>
          <c:y val="9.4157769869513634E-3"/>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479538303675807"/>
          <c:y val="0.14030994604418226"/>
          <c:w val="0.58282695146202823"/>
          <c:h val="0.74782997781372074"/>
        </c:manualLayout>
      </c:layout>
      <c:pieChart>
        <c:varyColors val="1"/>
        <c:ser>
          <c:idx val="0"/>
          <c:order val="0"/>
          <c:tx>
            <c:strRef>
              <c:f>Sheet1!$B$1</c:f>
              <c:strCache>
                <c:ptCount val="1"/>
                <c:pt idx="0">
                  <c:v>Share of Home Improvement Spending (Percent)</c:v>
                </c:pt>
              </c:strCache>
            </c:strRef>
          </c:tx>
          <c:dPt>
            <c:idx val="0"/>
            <c:bubble3D val="0"/>
            <c:spPr>
              <a:solidFill>
                <a:srgbClr val="C14D00"/>
              </a:solidFill>
              <a:ln w="19050">
                <a:solidFill>
                  <a:schemeClr val="lt1"/>
                </a:solidFill>
              </a:ln>
              <a:effectLst/>
            </c:spPr>
            <c:extLst>
              <c:ext xmlns:c16="http://schemas.microsoft.com/office/drawing/2014/chart" uri="{C3380CC4-5D6E-409C-BE32-E72D297353CC}">
                <c16:uniqueId val="{00000001-C879-43E6-9FDF-97DCD7E35EE9}"/>
              </c:ext>
            </c:extLst>
          </c:dPt>
          <c:dPt>
            <c:idx val="1"/>
            <c:bubble3D val="0"/>
            <c:spPr>
              <a:solidFill>
                <a:srgbClr val="C14D00">
                  <a:lumMod val="60000"/>
                  <a:lumOff val="40000"/>
                </a:srgbClr>
              </a:solidFill>
              <a:ln w="19050">
                <a:solidFill>
                  <a:schemeClr val="lt1"/>
                </a:solidFill>
              </a:ln>
              <a:effectLst/>
            </c:spPr>
            <c:extLst>
              <c:ext xmlns:c16="http://schemas.microsoft.com/office/drawing/2014/chart" uri="{C3380CC4-5D6E-409C-BE32-E72D297353CC}">
                <c16:uniqueId val="{00000003-C879-43E6-9FDF-97DCD7E35EE9}"/>
              </c:ext>
            </c:extLst>
          </c:dPt>
          <c:dPt>
            <c:idx val="2"/>
            <c:bubble3D val="0"/>
            <c:spPr>
              <a:solidFill>
                <a:srgbClr val="C14D00">
                  <a:lumMod val="40000"/>
                  <a:lumOff val="60000"/>
                </a:srgbClr>
              </a:solidFill>
              <a:ln w="19050">
                <a:solidFill>
                  <a:schemeClr val="lt1"/>
                </a:solidFill>
              </a:ln>
              <a:effectLst/>
            </c:spPr>
            <c:extLst>
              <c:ext xmlns:c16="http://schemas.microsoft.com/office/drawing/2014/chart" uri="{C3380CC4-5D6E-409C-BE32-E72D297353CC}">
                <c16:uniqueId val="{00000005-C879-43E6-9FDF-97DCD7E35EE9}"/>
              </c:ext>
            </c:extLst>
          </c:dPt>
          <c:dPt>
            <c:idx val="3"/>
            <c:bubble3D val="0"/>
            <c:spPr>
              <a:solidFill>
                <a:srgbClr val="76AD99">
                  <a:lumMod val="50000"/>
                </a:srgbClr>
              </a:solidFill>
              <a:ln w="19050">
                <a:solidFill>
                  <a:schemeClr val="lt1"/>
                </a:solidFill>
              </a:ln>
              <a:effectLst/>
            </c:spPr>
            <c:extLst>
              <c:ext xmlns:c16="http://schemas.microsoft.com/office/drawing/2014/chart" uri="{C3380CC4-5D6E-409C-BE32-E72D297353CC}">
                <c16:uniqueId val="{00000007-C879-43E6-9FDF-97DCD7E35EE9}"/>
              </c:ext>
            </c:extLst>
          </c:dPt>
          <c:dPt>
            <c:idx val="4"/>
            <c:bubble3D val="0"/>
            <c:spPr>
              <a:solidFill>
                <a:srgbClr val="76AD99">
                  <a:lumMod val="75000"/>
                </a:srgbClr>
              </a:solidFill>
              <a:ln w="19050">
                <a:solidFill>
                  <a:schemeClr val="lt1"/>
                </a:solidFill>
              </a:ln>
              <a:effectLst/>
            </c:spPr>
            <c:extLst>
              <c:ext xmlns:c16="http://schemas.microsoft.com/office/drawing/2014/chart" uri="{C3380CC4-5D6E-409C-BE32-E72D297353CC}">
                <c16:uniqueId val="{00000009-C879-43E6-9FDF-97DCD7E35EE9}"/>
              </c:ext>
            </c:extLst>
          </c:dPt>
          <c:dPt>
            <c:idx val="5"/>
            <c:bubble3D val="0"/>
            <c:spPr>
              <a:solidFill>
                <a:srgbClr val="76AD99"/>
              </a:solidFill>
              <a:ln w="19050">
                <a:solidFill>
                  <a:schemeClr val="lt1"/>
                </a:solidFill>
              </a:ln>
              <a:effectLst/>
            </c:spPr>
            <c:extLst>
              <c:ext xmlns:c16="http://schemas.microsoft.com/office/drawing/2014/chart" uri="{C3380CC4-5D6E-409C-BE32-E72D297353CC}">
                <c16:uniqueId val="{0000000B-C879-43E6-9FDF-97DCD7E35EE9}"/>
              </c:ext>
            </c:extLst>
          </c:dPt>
          <c:dPt>
            <c:idx val="6"/>
            <c:bubble3D val="0"/>
            <c:spPr>
              <a:solidFill>
                <a:srgbClr val="76AD99">
                  <a:lumMod val="60000"/>
                  <a:lumOff val="40000"/>
                </a:srgbClr>
              </a:solidFill>
              <a:ln w="19050">
                <a:solidFill>
                  <a:schemeClr val="lt1"/>
                </a:solidFill>
              </a:ln>
              <a:effectLst/>
            </c:spPr>
            <c:extLst>
              <c:ext xmlns:c16="http://schemas.microsoft.com/office/drawing/2014/chart" uri="{C3380CC4-5D6E-409C-BE32-E72D297353CC}">
                <c16:uniqueId val="{0000000D-C879-43E6-9FDF-97DCD7E35EE9}"/>
              </c:ext>
            </c:extLst>
          </c:dPt>
          <c:dPt>
            <c:idx val="7"/>
            <c:bubble3D val="0"/>
            <c:spPr>
              <a:solidFill>
                <a:srgbClr val="508DA6">
                  <a:lumMod val="75000"/>
                </a:srgbClr>
              </a:solidFill>
              <a:ln w="19050">
                <a:solidFill>
                  <a:schemeClr val="lt1"/>
                </a:solidFill>
              </a:ln>
              <a:effectLst/>
            </c:spPr>
            <c:extLst>
              <c:ext xmlns:c16="http://schemas.microsoft.com/office/drawing/2014/chart" uri="{C3380CC4-5D6E-409C-BE32-E72D297353CC}">
                <c16:uniqueId val="{0000000F-C879-43E6-9FDF-97DCD7E35EE9}"/>
              </c:ext>
            </c:extLst>
          </c:dPt>
          <c:dPt>
            <c:idx val="8"/>
            <c:bubble3D val="0"/>
            <c:spPr>
              <a:solidFill>
                <a:srgbClr val="508DA6"/>
              </a:solidFill>
              <a:ln w="19050">
                <a:solidFill>
                  <a:schemeClr val="lt1"/>
                </a:solidFill>
              </a:ln>
              <a:effectLst/>
            </c:spPr>
            <c:extLst>
              <c:ext xmlns:c16="http://schemas.microsoft.com/office/drawing/2014/chart" uri="{C3380CC4-5D6E-409C-BE32-E72D297353CC}">
                <c16:uniqueId val="{00000011-C879-43E6-9FDF-97DCD7E35EE9}"/>
              </c:ext>
            </c:extLst>
          </c:dPt>
          <c:dLbls>
            <c:dLbl>
              <c:idx val="1"/>
              <c:spPr>
                <a:noFill/>
                <a:ln>
                  <a:no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26734"/>
                        <a:gd name="adj2" fmla="val -189268"/>
                      </a:avLst>
                    </a:prstGeom>
                    <a:noFill/>
                    <a:ln>
                      <a:noFill/>
                    </a:ln>
                  </c15:spPr>
                </c:ext>
                <c:ext xmlns:c16="http://schemas.microsoft.com/office/drawing/2014/chart" uri="{C3380CC4-5D6E-409C-BE32-E72D297353CC}">
                  <c16:uniqueId val="{00000003-C879-43E6-9FDF-97DCD7E35EE9}"/>
                </c:ext>
              </c:extLst>
            </c:dLbl>
            <c:dLbl>
              <c:idx val="3"/>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879-43E6-9FDF-97DCD7E35EE9}"/>
                </c:ext>
              </c:extLst>
            </c:dLbl>
            <c:dLbl>
              <c:idx val="4"/>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879-43E6-9FDF-97DCD7E35EE9}"/>
                </c:ext>
              </c:extLst>
            </c:dLbl>
            <c:dLbl>
              <c:idx val="6"/>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879-43E6-9FDF-97DCD7E35EE9}"/>
                </c:ext>
              </c:extLst>
            </c:dLbl>
            <c:spPr>
              <a:noFill/>
              <a:ln>
                <a:no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20000"/>
                      <a:lumOff val="80000"/>
                    </a:schemeClr>
                  </a:solidFill>
                  <a:round/>
                </a:ln>
                <a:effectLst/>
              </c:spPr>
            </c:leaderLines>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Sheet1!$A$2:$A$10</c:f>
              <c:strCache>
                <c:ptCount val="9"/>
                <c:pt idx="0">
                  <c:v>Exterior Replacements</c:v>
                </c:pt>
                <c:pt idx="1">
                  <c:v>Systems &amp; Equipment Replacements</c:v>
                </c:pt>
                <c:pt idx="2">
                  <c:v>Interior Replacements</c:v>
                </c:pt>
                <c:pt idx="3">
                  <c:v>Kitchen Remodels</c:v>
                </c:pt>
                <c:pt idx="4">
                  <c:v>Bath Remodels</c:v>
                </c:pt>
                <c:pt idx="5">
                  <c:v>Room Additions</c:v>
                </c:pt>
                <c:pt idx="6">
                  <c:v>Outside Attachments</c:v>
                </c:pt>
                <c:pt idx="7">
                  <c:v>Outside Property</c:v>
                </c:pt>
                <c:pt idx="8">
                  <c:v>Disaster Repairs</c:v>
                </c:pt>
              </c:strCache>
            </c:strRef>
          </c:cat>
          <c:val>
            <c:numRef>
              <c:f>Sheet1!$B$2:$B$10</c:f>
              <c:numCache>
                <c:formatCode>0.0</c:formatCode>
                <c:ptCount val="9"/>
                <c:pt idx="0">
                  <c:v>20.100000000000001</c:v>
                </c:pt>
                <c:pt idx="1">
                  <c:v>18.5</c:v>
                </c:pt>
                <c:pt idx="2">
                  <c:v>10.1</c:v>
                </c:pt>
                <c:pt idx="3">
                  <c:v>10.1</c:v>
                </c:pt>
                <c:pt idx="4">
                  <c:v>8.3000000000000007</c:v>
                </c:pt>
                <c:pt idx="5">
                  <c:v>5.9</c:v>
                </c:pt>
                <c:pt idx="6">
                  <c:v>5.7</c:v>
                </c:pt>
                <c:pt idx="7">
                  <c:v>15.4</c:v>
                </c:pt>
                <c:pt idx="8">
                  <c:v>5.9</c:v>
                </c:pt>
              </c:numCache>
            </c:numRef>
          </c:val>
          <c:extLst>
            <c:ext xmlns:c16="http://schemas.microsoft.com/office/drawing/2014/chart" uri="{C3380CC4-5D6E-409C-BE32-E72D297353CC}">
              <c16:uniqueId val="{00000012-C879-43E6-9FDF-97DCD7E35EE9}"/>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r>
              <a:rPr lang="en-US"/>
              <a:t>Percent Change</a:t>
            </a:r>
            <a:r>
              <a:rPr lang="en-US" baseline="0"/>
              <a:t> in Aggregate Annual </a:t>
            </a:r>
            <a:r>
              <a:rPr lang="en-US"/>
              <a:t>Home Improvement</a:t>
            </a:r>
            <a:r>
              <a:rPr lang="en-US" baseline="0"/>
              <a:t> Spending</a:t>
            </a:r>
            <a:endParaRPr lang="en-US"/>
          </a:p>
        </c:rich>
      </c:tx>
      <c:layout>
        <c:manualLayout>
          <c:xMode val="edge"/>
          <c:yMode val="edge"/>
          <c:x val="6.0170189404337082E-3"/>
          <c:y val="1.5258648822301241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93342058798637895"/>
          <c:h val="0.64238171134952549"/>
        </c:manualLayout>
      </c:layout>
      <c:lineChart>
        <c:grouping val="standard"/>
        <c:varyColors val="0"/>
        <c:ser>
          <c:idx val="1"/>
          <c:order val="0"/>
          <c:tx>
            <c:strRef>
              <c:f>Sheet1!$C$1</c:f>
              <c:strCache>
                <c:ptCount val="1"/>
                <c:pt idx="0">
                  <c:v>Professional</c:v>
                </c:pt>
              </c:strCache>
            </c:strRef>
          </c:tx>
          <c:spPr>
            <a:ln w="38100" cap="rnd">
              <a:solidFill>
                <a:srgbClr val="C14D00">
                  <a:lumMod val="60000"/>
                  <a:lumOff val="40000"/>
                </a:srgbClr>
              </a:solidFill>
              <a:round/>
            </a:ln>
            <a:effectLst/>
          </c:spPr>
          <c:marker>
            <c:symbol val="circle"/>
            <c:size val="7"/>
            <c:spPr>
              <a:solidFill>
                <a:srgbClr val="C14D00">
                  <a:lumMod val="60000"/>
                  <a:lumOff val="40000"/>
                </a:srgbClr>
              </a:solidFill>
              <a:ln w="9525">
                <a:solidFill>
                  <a:srgbClr val="C14D00">
                    <a:lumMod val="60000"/>
                    <a:lumOff val="40000"/>
                  </a:srgbClr>
                </a:solidFill>
              </a:ln>
              <a:effectLst/>
            </c:spPr>
          </c:marker>
          <c:cat>
            <c:numRef>
              <c:f>Sheet1!$A$2:$A$12</c:f>
              <c:numCache>
                <c:formatCode>General</c:formatCode>
                <c:ptCount val="11"/>
                <c:pt idx="0">
                  <c:v>2003</c:v>
                </c:pt>
                <c:pt idx="1">
                  <c:v>2005</c:v>
                </c:pt>
                <c:pt idx="2">
                  <c:v>2007</c:v>
                </c:pt>
                <c:pt idx="3">
                  <c:v>2009</c:v>
                </c:pt>
                <c:pt idx="4">
                  <c:v>2011</c:v>
                </c:pt>
                <c:pt idx="5">
                  <c:v>2013</c:v>
                </c:pt>
                <c:pt idx="6">
                  <c:v>2015</c:v>
                </c:pt>
                <c:pt idx="7">
                  <c:v>2017</c:v>
                </c:pt>
                <c:pt idx="8">
                  <c:v>2019</c:v>
                </c:pt>
                <c:pt idx="9">
                  <c:v>2021</c:v>
                </c:pt>
                <c:pt idx="10">
                  <c:v>2023</c:v>
                </c:pt>
              </c:numCache>
            </c:numRef>
          </c:cat>
          <c:val>
            <c:numRef>
              <c:f>Sheet1!$C$2:$C$12</c:f>
              <c:numCache>
                <c:formatCode>#,##0</c:formatCode>
                <c:ptCount val="11"/>
                <c:pt idx="0">
                  <c:v>-4.0119993316863001</c:v>
                </c:pt>
                <c:pt idx="1">
                  <c:v>49.075444661699017</c:v>
                </c:pt>
                <c:pt idx="2">
                  <c:v>15.237268230394218</c:v>
                </c:pt>
                <c:pt idx="3">
                  <c:v>-19.724206986608074</c:v>
                </c:pt>
                <c:pt idx="4">
                  <c:v>8.0568208353002149</c:v>
                </c:pt>
                <c:pt idx="5">
                  <c:v>8.3653053651991485</c:v>
                </c:pt>
                <c:pt idx="6">
                  <c:v>8.3777726616879988</c:v>
                </c:pt>
                <c:pt idx="7">
                  <c:v>6.0464422196470968</c:v>
                </c:pt>
                <c:pt idx="8">
                  <c:v>16.138154138826245</c:v>
                </c:pt>
                <c:pt idx="9">
                  <c:v>22.441152413197063</c:v>
                </c:pt>
                <c:pt idx="10">
                  <c:v>28.178608383648452</c:v>
                </c:pt>
              </c:numCache>
            </c:numRef>
          </c:val>
          <c:smooth val="1"/>
          <c:extLst>
            <c:ext xmlns:c16="http://schemas.microsoft.com/office/drawing/2014/chart" uri="{C3380CC4-5D6E-409C-BE32-E72D297353CC}">
              <c16:uniqueId val="{00000001-C347-44D6-B583-CDDE753BDE27}"/>
            </c:ext>
          </c:extLst>
        </c:ser>
        <c:ser>
          <c:idx val="0"/>
          <c:order val="1"/>
          <c:tx>
            <c:strRef>
              <c:f>Sheet1!$B$1</c:f>
              <c:strCache>
                <c:ptCount val="1"/>
                <c:pt idx="0">
                  <c:v>DIY</c:v>
                </c:pt>
              </c:strCache>
            </c:strRef>
          </c:tx>
          <c:spPr>
            <a:ln w="38100" cap="rnd">
              <a:solidFill>
                <a:srgbClr val="508DA6">
                  <a:lumMod val="75000"/>
                </a:srgbClr>
              </a:solidFill>
              <a:round/>
            </a:ln>
            <a:effectLst/>
          </c:spPr>
          <c:marker>
            <c:symbol val="circle"/>
            <c:size val="7"/>
            <c:spPr>
              <a:solidFill>
                <a:srgbClr val="508DA6">
                  <a:lumMod val="75000"/>
                </a:srgbClr>
              </a:solidFill>
              <a:ln w="9525">
                <a:solidFill>
                  <a:srgbClr val="508DA6">
                    <a:lumMod val="75000"/>
                  </a:srgbClr>
                </a:solidFill>
              </a:ln>
              <a:effectLst/>
            </c:spPr>
          </c:marker>
          <c:cat>
            <c:numRef>
              <c:f>Sheet1!$A$2:$A$12</c:f>
              <c:numCache>
                <c:formatCode>General</c:formatCode>
                <c:ptCount val="11"/>
                <c:pt idx="0">
                  <c:v>2003</c:v>
                </c:pt>
                <c:pt idx="1">
                  <c:v>2005</c:v>
                </c:pt>
                <c:pt idx="2">
                  <c:v>2007</c:v>
                </c:pt>
                <c:pt idx="3">
                  <c:v>2009</c:v>
                </c:pt>
                <c:pt idx="4">
                  <c:v>2011</c:v>
                </c:pt>
                <c:pt idx="5">
                  <c:v>2013</c:v>
                </c:pt>
                <c:pt idx="6">
                  <c:v>2015</c:v>
                </c:pt>
                <c:pt idx="7">
                  <c:v>2017</c:v>
                </c:pt>
                <c:pt idx="8">
                  <c:v>2019</c:v>
                </c:pt>
                <c:pt idx="9">
                  <c:v>2021</c:v>
                </c:pt>
                <c:pt idx="10">
                  <c:v>2023</c:v>
                </c:pt>
              </c:numCache>
            </c:numRef>
          </c:cat>
          <c:val>
            <c:numRef>
              <c:f>Sheet1!$B$2:$B$12</c:f>
              <c:numCache>
                <c:formatCode>#,##0</c:formatCode>
                <c:ptCount val="11"/>
                <c:pt idx="0">
                  <c:v>23.579180326133354</c:v>
                </c:pt>
                <c:pt idx="1">
                  <c:v>27.409302194860309</c:v>
                </c:pt>
                <c:pt idx="2">
                  <c:v>0.87694838933798369</c:v>
                </c:pt>
                <c:pt idx="3">
                  <c:v>-23.731137585065877</c:v>
                </c:pt>
                <c:pt idx="4">
                  <c:v>-10.336699543072292</c:v>
                </c:pt>
                <c:pt idx="5">
                  <c:v>5.9562562151796783</c:v>
                </c:pt>
                <c:pt idx="6">
                  <c:v>27.117400238018607</c:v>
                </c:pt>
                <c:pt idx="7">
                  <c:v>-3.7608261120789965</c:v>
                </c:pt>
                <c:pt idx="8">
                  <c:v>8.2618046071646809</c:v>
                </c:pt>
                <c:pt idx="9">
                  <c:v>44.636671396416737</c:v>
                </c:pt>
                <c:pt idx="10">
                  <c:v>-2.2707589502636072</c:v>
                </c:pt>
              </c:numCache>
            </c:numRef>
          </c:val>
          <c:smooth val="1"/>
          <c:extLst>
            <c:ext xmlns:c16="http://schemas.microsoft.com/office/drawing/2014/chart" uri="{C3380CC4-5D6E-409C-BE32-E72D297353CC}">
              <c16:uniqueId val="{00000000-C347-44D6-B583-CDDE753BDE27}"/>
            </c:ext>
          </c:extLst>
        </c:ser>
        <c:dLbls>
          <c:showLegendKey val="0"/>
          <c:showVal val="0"/>
          <c:showCatName val="0"/>
          <c:showSerName val="0"/>
          <c:showPercent val="0"/>
          <c:showBubbleSize val="0"/>
        </c:dLbls>
        <c:marker val="1"/>
        <c:smooth val="0"/>
        <c:axId val="2723360"/>
        <c:axId val="2725552"/>
      </c:lineChart>
      <c:catAx>
        <c:axId val="2723360"/>
        <c:scaling>
          <c:orientation val="minMax"/>
        </c:scaling>
        <c:delete val="0"/>
        <c:axPos val="b"/>
        <c:numFmt formatCode="General" sourceLinked="1"/>
        <c:majorTickMark val="out"/>
        <c:minorTickMark val="none"/>
        <c:tickLblPos val="low"/>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spPr>
        <a:noFill/>
        <a:ln>
          <a:noFill/>
        </a:ln>
        <a:effectLst/>
      </c:spPr>
    </c:plotArea>
    <c:legend>
      <c:legendPos val="b"/>
      <c:layout>
        <c:manualLayout>
          <c:xMode val="edge"/>
          <c:yMode val="edge"/>
          <c:x val="0.19262362723462756"/>
          <c:y val="0.92739115487044543"/>
          <c:w val="0.32725801396702986"/>
          <c:h val="6.490520255964983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0.90688</cdr:x>
      <cdr:y>0.01035</cdr:y>
    </cdr:from>
    <cdr:to>
      <cdr:x>0.98784</cdr:x>
      <cdr:y>0.08523</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10489402" y="46798"/>
          <a:ext cx="936474" cy="338554"/>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Percent</a:t>
          </a:r>
        </a:p>
      </cdr:txBody>
    </cdr:sp>
  </cdr:relSizeAnchor>
</c:userShapes>
</file>

<file path=ppt/drawings/drawing10.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0.43217</cdr:x>
      <cdr:y>0</cdr:y>
    </cdr:from>
    <cdr:to>
      <cdr:x>1</cdr:x>
      <cdr:y>0.14796</cdr:y>
    </cdr:to>
    <cdr:sp macro="" textlink="">
      <cdr:nvSpPr>
        <cdr:cNvPr id="3" name="TextBox 2">
          <a:extLst xmlns:a="http://schemas.openxmlformats.org/drawingml/2006/main">
            <a:ext uri="{FF2B5EF4-FFF2-40B4-BE49-F238E27FC236}">
              <a16:creationId xmlns:a16="http://schemas.microsoft.com/office/drawing/2014/main" id="{01D6C290-D0FC-4A3C-A51F-A6A430B4D643}"/>
            </a:ext>
          </a:extLst>
        </cdr:cNvPr>
        <cdr:cNvSpPr txBox="1"/>
      </cdr:nvSpPr>
      <cdr:spPr>
        <a:xfrm xmlns:a="http://schemas.openxmlformats.org/drawingml/2006/main">
          <a:off x="4998656" y="0"/>
          <a:ext cx="6567869" cy="6219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rtl="0"/>
          <a:r>
            <a:rPr lang="en-US" sz="1600" b="1" baseline="0" dirty="0"/>
            <a:t>Percent</a:t>
          </a:r>
          <a:endParaRPr lang="en-US" sz="1600" b="1" dirty="0"/>
        </a:p>
        <a:p xmlns:a="http://schemas.openxmlformats.org/drawingml/2006/main">
          <a:pPr algn="r"/>
          <a:endParaRPr lang="en-US" sz="1100" dirty="0"/>
        </a:p>
      </cdr:txBody>
    </cdr:sp>
  </cdr:relSizeAnchor>
</c:userShapes>
</file>

<file path=ppt/drawings/drawing11.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0.91904</cdr:x>
      <cdr:y>0.02454</cdr:y>
    </cdr:from>
    <cdr:to>
      <cdr:x>1</cdr:x>
      <cdr:y>0.10508</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10630099" y="103143"/>
          <a:ext cx="936426" cy="338566"/>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Percent</a:t>
          </a:r>
        </a:p>
      </cdr:txBody>
    </cdr:sp>
  </cdr:relSizeAnchor>
  <cdr:relSizeAnchor xmlns:cdr="http://schemas.openxmlformats.org/drawingml/2006/chartDrawing">
    <cdr:from>
      <cdr:x>0.02793</cdr:x>
      <cdr:y>0.84687</cdr:y>
    </cdr:from>
    <cdr:to>
      <cdr:x>0.17311</cdr:x>
      <cdr:y>0.96664</cdr:y>
    </cdr:to>
    <cdr:sp macro="" textlink="">
      <cdr:nvSpPr>
        <cdr:cNvPr id="4" name="TextBox 1">
          <a:extLst xmlns:a="http://schemas.openxmlformats.org/drawingml/2006/main">
            <a:ext uri="{FF2B5EF4-FFF2-40B4-BE49-F238E27FC236}">
              <a16:creationId xmlns:a16="http://schemas.microsoft.com/office/drawing/2014/main" id="{4B5C90DA-1E6D-4030-B12B-5365063BE431}"/>
            </a:ext>
          </a:extLst>
        </cdr:cNvPr>
        <cdr:cNvSpPr txBox="1"/>
      </cdr:nvSpPr>
      <cdr:spPr>
        <a:xfrm xmlns:a="http://schemas.openxmlformats.org/drawingml/2006/main">
          <a:off x="322998" y="3758491"/>
          <a:ext cx="1679226" cy="53154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tx1">
                  <a:lumMod val="50000"/>
                </a:schemeClr>
              </a:solidFill>
            </a:rPr>
            <a:t>Project Type</a:t>
          </a:r>
        </a:p>
      </cdr:txBody>
    </cdr:sp>
  </cdr:relSizeAnchor>
</c:userShapes>
</file>

<file path=ppt/drawings/drawing12.xml><?xml version="1.0" encoding="utf-8"?>
<c:userShapes xmlns:c="http://schemas.openxmlformats.org/drawingml/2006/chart">
  <cdr:relSizeAnchor xmlns:cdr="http://schemas.openxmlformats.org/drawingml/2006/chartDrawing">
    <cdr:from>
      <cdr:x>0.919</cdr:x>
      <cdr:y>0.0162</cdr:y>
    </cdr:from>
    <cdr:to>
      <cdr:x>0.99996</cdr:x>
      <cdr:y>0.10123</cdr:y>
    </cdr:to>
    <cdr:sp macro="" textlink="">
      <cdr:nvSpPr>
        <cdr:cNvPr id="2" name="Rectangle 1">
          <a:extLst xmlns:a="http://schemas.openxmlformats.org/drawingml/2006/main">
            <a:ext uri="{FF2B5EF4-FFF2-40B4-BE49-F238E27FC236}">
              <a16:creationId xmlns:a16="http://schemas.microsoft.com/office/drawing/2014/main" id="{735C6E3D-9818-FC2E-4B88-750ED8D7724C}"/>
            </a:ext>
          </a:extLst>
        </cdr:cNvPr>
        <cdr:cNvSpPr/>
      </cdr:nvSpPr>
      <cdr:spPr>
        <a:xfrm xmlns:a="http://schemas.openxmlformats.org/drawingml/2006/main">
          <a:off x="10629666" y="68094"/>
          <a:ext cx="936426" cy="357443"/>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Percent</a:t>
          </a:r>
        </a:p>
      </cdr:txBody>
    </cdr:sp>
  </cdr:relSizeAnchor>
</c:userShapes>
</file>

<file path=ppt/drawings/drawing13.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0.07571</cdr:x>
      <cdr:y>0.93274</cdr:y>
    </cdr:from>
    <cdr:to>
      <cdr:x>0.18682</cdr:x>
      <cdr:y>1</cdr:y>
    </cdr:to>
    <cdr:sp macro="" textlink="">
      <cdr:nvSpPr>
        <cdr:cNvPr id="4"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0.07571</cdr:x>
      <cdr:y>0.93274</cdr:y>
    </cdr:from>
    <cdr:to>
      <cdr:x>0.18682</cdr:x>
      <cdr:y>1</cdr:y>
    </cdr:to>
    <cdr:sp macro="" textlink="">
      <cdr:nvSpPr>
        <cdr:cNvPr id="6"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0.07571</cdr:x>
      <cdr:y>0.93274</cdr:y>
    </cdr:from>
    <cdr:to>
      <cdr:x>0.18682</cdr:x>
      <cdr:y>1</cdr:y>
    </cdr:to>
    <cdr:sp macro="" textlink="">
      <cdr:nvSpPr>
        <cdr:cNvPr id="7"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0.07571</cdr:x>
      <cdr:y>0.93274</cdr:y>
    </cdr:from>
    <cdr:to>
      <cdr:x>0.18682</cdr:x>
      <cdr:y>1</cdr:y>
    </cdr:to>
    <cdr:sp macro="" textlink="">
      <cdr:nvSpPr>
        <cdr:cNvPr id="8"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0.07571</cdr:x>
      <cdr:y>0.93274</cdr:y>
    </cdr:from>
    <cdr:to>
      <cdr:x>0.18682</cdr:x>
      <cdr:y>1</cdr:y>
    </cdr:to>
    <cdr:sp macro="" textlink="">
      <cdr:nvSpPr>
        <cdr:cNvPr id="3"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0.76323</cdr:x>
      <cdr:y>0.00943</cdr:y>
    </cdr:from>
    <cdr:to>
      <cdr:x>1</cdr:x>
      <cdr:y>0.08193</cdr:y>
    </cdr:to>
    <cdr:sp macro="" textlink="">
      <cdr:nvSpPr>
        <cdr:cNvPr id="5" name="TextBox 4">
          <a:extLst xmlns:a="http://schemas.openxmlformats.org/drawingml/2006/main">
            <a:ext uri="{FF2B5EF4-FFF2-40B4-BE49-F238E27FC236}">
              <a16:creationId xmlns:a16="http://schemas.microsoft.com/office/drawing/2014/main" id="{037ED2B1-B3D6-D885-4F13-5FF70E8B4C77}"/>
            </a:ext>
          </a:extLst>
        </cdr:cNvPr>
        <cdr:cNvSpPr txBox="1"/>
      </cdr:nvSpPr>
      <cdr:spPr>
        <a:xfrm xmlns:a="http://schemas.openxmlformats.org/drawingml/2006/main">
          <a:off x="8827874" y="39622"/>
          <a:ext cx="2738651"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600" b="1" dirty="0"/>
            <a:t>Billions of 2023 Dollars</a:t>
          </a:r>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0.90584</cdr:y>
    </cdr:from>
    <cdr:to>
      <cdr:x>0.35067</cdr:x>
      <cdr:y>1</cdr:y>
    </cdr:to>
    <cdr:sp macro="" textlink="">
      <cdr:nvSpPr>
        <cdr:cNvPr id="2" name="TextBox 1">
          <a:extLst xmlns:a="http://schemas.openxmlformats.org/drawingml/2006/main">
            <a:ext uri="{FF2B5EF4-FFF2-40B4-BE49-F238E27FC236}">
              <a16:creationId xmlns:a16="http://schemas.microsoft.com/office/drawing/2014/main" id="{A4BE6919-F2F4-CBD3-078F-7A3B30F35FA2}"/>
            </a:ext>
          </a:extLst>
        </cdr:cNvPr>
        <cdr:cNvSpPr txBox="1"/>
      </cdr:nvSpPr>
      <cdr:spPr>
        <a:xfrm xmlns:a="http://schemas.openxmlformats.org/drawingml/2006/main">
          <a:off x="0" y="3949905"/>
          <a:ext cx="4056062" cy="410584"/>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400" b="1" kern="1200" dirty="0"/>
            <a:t>Establishment Annual Receipts (Thousands)</a:t>
          </a:r>
        </a:p>
      </cdr:txBody>
    </cdr:sp>
  </cdr:relSizeAnchor>
  <cdr:relSizeAnchor xmlns:cdr="http://schemas.openxmlformats.org/drawingml/2006/chartDrawing">
    <cdr:from>
      <cdr:x>0.36767</cdr:x>
      <cdr:y>0.13177</cdr:y>
    </cdr:from>
    <cdr:to>
      <cdr:x>0.36767</cdr:x>
      <cdr:y>0.86129</cdr:y>
    </cdr:to>
    <cdr:cxnSp macro="">
      <cdr:nvCxnSpPr>
        <cdr:cNvPr id="4" name="Straight Connector 3">
          <a:extLst xmlns:a="http://schemas.openxmlformats.org/drawingml/2006/main">
            <a:ext uri="{FF2B5EF4-FFF2-40B4-BE49-F238E27FC236}">
              <a16:creationId xmlns:a16="http://schemas.microsoft.com/office/drawing/2014/main" id="{47338DED-183B-2DC4-5604-15BBE6FE95E3}"/>
            </a:ext>
          </a:extLst>
        </cdr:cNvPr>
        <cdr:cNvCxnSpPr/>
      </cdr:nvCxnSpPr>
      <cdr:spPr>
        <a:xfrm xmlns:a="http://schemas.openxmlformats.org/drawingml/2006/main" flipV="1">
          <a:off x="4252623" y="574590"/>
          <a:ext cx="0" cy="3181061"/>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0.68391</cdr:x>
      <cdr:y>0.12687</cdr:y>
    </cdr:from>
    <cdr:to>
      <cdr:x>0.68391</cdr:x>
      <cdr:y>0.87003</cdr:y>
    </cdr:to>
    <cdr:cxnSp macro="">
      <cdr:nvCxnSpPr>
        <cdr:cNvPr id="5" name="Straight Connector 4">
          <a:extLst xmlns:a="http://schemas.openxmlformats.org/drawingml/2006/main">
            <a:ext uri="{FF2B5EF4-FFF2-40B4-BE49-F238E27FC236}">
              <a16:creationId xmlns:a16="http://schemas.microsoft.com/office/drawing/2014/main" id="{4EDFE7F7-6177-5473-9DBA-52F2E0596F3C}"/>
            </a:ext>
          </a:extLst>
        </cdr:cNvPr>
        <cdr:cNvCxnSpPr/>
      </cdr:nvCxnSpPr>
      <cdr:spPr>
        <a:xfrm xmlns:a="http://schemas.openxmlformats.org/drawingml/2006/main" flipV="1">
          <a:off x="7910512" y="553231"/>
          <a:ext cx="0" cy="324052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0.07571</cdr:x>
      <cdr:y>0.93274</cdr:y>
    </cdr:from>
    <cdr:to>
      <cdr:x>0.18682</cdr:x>
      <cdr:y>1</cdr:y>
    </cdr:to>
    <cdr:sp macro="" textlink="">
      <cdr:nvSpPr>
        <cdr:cNvPr id="4"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0.07571</cdr:x>
      <cdr:y>0.93274</cdr:y>
    </cdr:from>
    <cdr:to>
      <cdr:x>0.18682</cdr:x>
      <cdr:y>1</cdr:y>
    </cdr:to>
    <cdr:sp macro="" textlink="">
      <cdr:nvSpPr>
        <cdr:cNvPr id="6"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0.07571</cdr:x>
      <cdr:y>0.93274</cdr:y>
    </cdr:from>
    <cdr:to>
      <cdr:x>0.18682</cdr:x>
      <cdr:y>1</cdr:y>
    </cdr:to>
    <cdr:sp macro="" textlink="">
      <cdr:nvSpPr>
        <cdr:cNvPr id="7"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0.07571</cdr:x>
      <cdr:y>0.93274</cdr:y>
    </cdr:from>
    <cdr:to>
      <cdr:x>0.18682</cdr:x>
      <cdr:y>1</cdr:y>
    </cdr:to>
    <cdr:sp macro="" textlink="">
      <cdr:nvSpPr>
        <cdr:cNvPr id="8"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0.07571</cdr:x>
      <cdr:y>0.93274</cdr:y>
    </cdr:from>
    <cdr:to>
      <cdr:x>0.18682</cdr:x>
      <cdr:y>1</cdr:y>
    </cdr:to>
    <cdr:sp macro="" textlink="">
      <cdr:nvSpPr>
        <cdr:cNvPr id="3"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0.07571</cdr:x>
      <cdr:y>0.93274</cdr:y>
    </cdr:from>
    <cdr:to>
      <cdr:x>0.18682</cdr:x>
      <cdr:y>1</cdr:y>
    </cdr:to>
    <cdr:sp macro="" textlink="">
      <cdr:nvSpPr>
        <cdr:cNvPr id="5" name="TextBox 1">
          <a:extLst xmlns:a="http://schemas.openxmlformats.org/drawingml/2006/main">
            <a:ext uri="{FF2B5EF4-FFF2-40B4-BE49-F238E27FC236}">
              <a16:creationId xmlns:a16="http://schemas.microsoft.com/office/drawing/2014/main" id="{8AF5C837-1A3D-0FF8-2CD0-CC0A7ECC7D74}"/>
            </a:ext>
          </a:extLst>
        </cdr:cNvPr>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0.0323</cdr:x>
      <cdr:y>0.9084</cdr:y>
    </cdr:from>
    <cdr:to>
      <cdr:x>0.12276</cdr:x>
      <cdr:y>0.98917</cdr:y>
    </cdr:to>
    <cdr:sp macro="" textlink="">
      <cdr:nvSpPr>
        <cdr:cNvPr id="9" name="TextBox 8">
          <a:extLst xmlns:a="http://schemas.openxmlformats.org/drawingml/2006/main">
            <a:ext uri="{FF2B5EF4-FFF2-40B4-BE49-F238E27FC236}">
              <a16:creationId xmlns:a16="http://schemas.microsoft.com/office/drawing/2014/main" id="{3245F008-51BD-B7F3-AA42-A38BFB297263}"/>
            </a:ext>
          </a:extLst>
        </cdr:cNvPr>
        <cdr:cNvSpPr txBox="1"/>
      </cdr:nvSpPr>
      <cdr:spPr>
        <a:xfrm xmlns:a="http://schemas.openxmlformats.org/drawingml/2006/main">
          <a:off x="373628" y="4053840"/>
          <a:ext cx="1046285" cy="360484"/>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400" b="1" kern="1200" dirty="0">
              <a:solidFill>
                <a:schemeClr val="tx1">
                  <a:lumMod val="50000"/>
                </a:schemeClr>
              </a:solidFill>
            </a:rPr>
            <a:t>Region</a:t>
          </a:r>
        </a:p>
      </cdr:txBody>
    </cdr:sp>
  </cdr:relSizeAnchor>
  <cdr:relSizeAnchor xmlns:cdr="http://schemas.openxmlformats.org/drawingml/2006/chartDrawing">
    <cdr:from>
      <cdr:x>0.81526</cdr:x>
      <cdr:y>0.02785</cdr:y>
    </cdr:from>
    <cdr:to>
      <cdr:x>1</cdr:x>
      <cdr:y>0.09976</cdr:y>
    </cdr:to>
    <cdr:sp macro="" textlink="">
      <cdr:nvSpPr>
        <cdr:cNvPr id="10" name="TextBox 9">
          <a:extLst xmlns:a="http://schemas.openxmlformats.org/drawingml/2006/main">
            <a:ext uri="{FF2B5EF4-FFF2-40B4-BE49-F238E27FC236}">
              <a16:creationId xmlns:a16="http://schemas.microsoft.com/office/drawing/2014/main" id="{C70F9E4C-5708-3B2A-3FF8-61F62069A50F}"/>
            </a:ext>
          </a:extLst>
        </cdr:cNvPr>
        <cdr:cNvSpPr txBox="1"/>
      </cdr:nvSpPr>
      <cdr:spPr>
        <a:xfrm xmlns:a="http://schemas.openxmlformats.org/drawingml/2006/main">
          <a:off x="9429706" y="124271"/>
          <a:ext cx="2136819" cy="320919"/>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r"/>
          <a:r>
            <a:rPr lang="en-US" sz="1600" b="1" kern="1200" dirty="0">
              <a:solidFill>
                <a:schemeClr val="tx1">
                  <a:lumMod val="50000"/>
                </a:schemeClr>
              </a:solidFill>
            </a:rPr>
            <a:t>Percent</a:t>
          </a:r>
        </a:p>
      </cdr:txBody>
    </cdr:sp>
  </cdr:relSizeAnchor>
</c:userShapes>
</file>

<file path=ppt/drawings/drawing3.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0.90688</cdr:x>
      <cdr:y>0.01035</cdr:y>
    </cdr:from>
    <cdr:to>
      <cdr:x>0.98784</cdr:x>
      <cdr:y>0.08523</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10489402" y="46798"/>
          <a:ext cx="936474" cy="338554"/>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Percent</a:t>
          </a:r>
        </a:p>
      </cdr:txBody>
    </cdr:sp>
  </cdr:relSizeAnchor>
</c:userShapes>
</file>

<file path=ppt/drawings/drawing4.xml><?xml version="1.0" encoding="utf-8"?>
<c:userShapes xmlns:c="http://schemas.openxmlformats.org/drawingml/2006/chart">
  <cdr:relSizeAnchor xmlns:cdr="http://schemas.openxmlformats.org/drawingml/2006/chartDrawing">
    <cdr:from>
      <cdr:x>0.01633</cdr:x>
      <cdr:y>0.91131</cdr:y>
    </cdr:from>
    <cdr:to>
      <cdr:x>0.23611</cdr:x>
      <cdr:y>1</cdr:y>
    </cdr:to>
    <cdr:sp macro="" textlink="">
      <cdr:nvSpPr>
        <cdr:cNvPr id="2" name="TextBox 1">
          <a:extLst xmlns:a="http://schemas.openxmlformats.org/drawingml/2006/main">
            <a:ext uri="{FF2B5EF4-FFF2-40B4-BE49-F238E27FC236}">
              <a16:creationId xmlns:a16="http://schemas.microsoft.com/office/drawing/2014/main" id="{D2D2FE99-7254-3938-8197-B81C61FDC3E9}"/>
            </a:ext>
          </a:extLst>
        </cdr:cNvPr>
        <cdr:cNvSpPr txBox="1"/>
      </cdr:nvSpPr>
      <cdr:spPr>
        <a:xfrm xmlns:a="http://schemas.openxmlformats.org/drawingml/2006/main">
          <a:off x="188912" y="3830891"/>
          <a:ext cx="2542032" cy="372809"/>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400" b="1" kern="1200" dirty="0">
              <a:solidFill>
                <a:schemeClr val="tx1">
                  <a:lumMod val="50000"/>
                </a:schemeClr>
              </a:solidFill>
            </a:rPr>
            <a:t>Installation Type</a:t>
          </a:r>
        </a:p>
      </cdr:txBody>
    </cdr:sp>
  </cdr:relSizeAnchor>
</c:userShapes>
</file>

<file path=ppt/drawings/drawing5.xml><?xml version="1.0" encoding="utf-8"?>
<c:userShapes xmlns:c="http://schemas.openxmlformats.org/drawingml/2006/chart">
  <cdr:relSizeAnchor xmlns:cdr="http://schemas.openxmlformats.org/drawingml/2006/chartDrawing">
    <cdr:from>
      <cdr:x>0.03475</cdr:x>
      <cdr:y>0.87781</cdr:y>
    </cdr:from>
    <cdr:to>
      <cdr:x>0.11919</cdr:x>
      <cdr:y>1</cdr:y>
    </cdr:to>
    <cdr:sp macro="" textlink="">
      <cdr:nvSpPr>
        <cdr:cNvPr id="2" name="TextBox 1">
          <a:extLst xmlns:a="http://schemas.openxmlformats.org/drawingml/2006/main">
            <a:ext uri="{FF2B5EF4-FFF2-40B4-BE49-F238E27FC236}">
              <a16:creationId xmlns:a16="http://schemas.microsoft.com/office/drawing/2014/main" id="{3F25F03D-DB3A-4D27-41EC-A92D3E743C77}"/>
            </a:ext>
          </a:extLst>
        </cdr:cNvPr>
        <cdr:cNvSpPr txBox="1"/>
      </cdr:nvSpPr>
      <cdr:spPr>
        <a:xfrm xmlns:a="http://schemas.openxmlformats.org/drawingml/2006/main">
          <a:off x="401953" y="3832891"/>
          <a:ext cx="976636" cy="5335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Source of Funds</a:t>
          </a:r>
        </a:p>
      </cdr:txBody>
    </cdr:sp>
  </cdr:relSizeAnchor>
</c:userShapes>
</file>

<file path=ppt/drawings/drawing6.xml><?xml version="1.0" encoding="utf-8"?>
<c:userShapes xmlns:c="http://schemas.openxmlformats.org/drawingml/2006/chart">
  <cdr:relSizeAnchor xmlns:cdr="http://schemas.openxmlformats.org/drawingml/2006/chartDrawing">
    <cdr:from>
      <cdr:x>0.05396</cdr:x>
      <cdr:y>0.91311</cdr:y>
    </cdr:from>
    <cdr:to>
      <cdr:x>0.2096</cdr:x>
      <cdr:y>0.98448</cdr:y>
    </cdr:to>
    <cdr:sp macro="" textlink="">
      <cdr:nvSpPr>
        <cdr:cNvPr id="2" name="TextBox 1"/>
        <cdr:cNvSpPr txBox="1"/>
      </cdr:nvSpPr>
      <cdr:spPr>
        <a:xfrm xmlns:a="http://schemas.openxmlformats.org/drawingml/2006/main">
          <a:off x="624153" y="3838443"/>
          <a:ext cx="1800214" cy="30001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tx1">
                  <a:lumMod val="50000"/>
                </a:schemeClr>
              </a:solidFill>
            </a:rPr>
            <a:t>Age of Homeowner</a:t>
          </a:r>
        </a:p>
      </cdr:txBody>
    </cdr:sp>
  </cdr:relSizeAnchor>
</c:userShapes>
</file>

<file path=ppt/drawings/drawing7.xml><?xml version="1.0" encoding="utf-8"?>
<c:userShapes xmlns:c="http://schemas.openxmlformats.org/drawingml/2006/chart">
  <cdr:relSizeAnchor xmlns:cdr="http://schemas.openxmlformats.org/drawingml/2006/chartDrawing">
    <cdr:from>
      <cdr:x>0.78301</cdr:x>
      <cdr:y>0</cdr:y>
    </cdr:from>
    <cdr:to>
      <cdr:x>0.99999</cdr:x>
      <cdr:y>0.09479</cdr:y>
    </cdr:to>
    <cdr:sp macro="" textlink="">
      <cdr:nvSpPr>
        <cdr:cNvPr id="2" name="TextBox 1">
          <a:extLst xmlns:a="http://schemas.openxmlformats.org/drawingml/2006/main">
            <a:ext uri="{FF2B5EF4-FFF2-40B4-BE49-F238E27FC236}">
              <a16:creationId xmlns:a16="http://schemas.microsoft.com/office/drawing/2014/main" id="{B7D1C839-1DE3-DCDD-ADFD-530F8CD32352}"/>
            </a:ext>
          </a:extLst>
        </cdr:cNvPr>
        <cdr:cNvSpPr txBox="1"/>
      </cdr:nvSpPr>
      <cdr:spPr>
        <a:xfrm xmlns:a="http://schemas.openxmlformats.org/drawingml/2006/main">
          <a:off x="9056687" y="0"/>
          <a:ext cx="2509759" cy="398462"/>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r"/>
          <a:r>
            <a:rPr lang="en-US" sz="1600" b="1" kern="1200" dirty="0">
              <a:solidFill>
                <a:schemeClr val="tx1">
                  <a:lumMod val="50000"/>
                </a:schemeClr>
              </a:solidFill>
            </a:rPr>
            <a:t>Billions of 2023 Dollars</a:t>
          </a:r>
        </a:p>
      </cdr:txBody>
    </cdr:sp>
  </cdr:relSizeAnchor>
</c:userShapes>
</file>

<file path=ppt/drawings/drawing8.xml><?xml version="1.0" encoding="utf-8"?>
<c:userShapes xmlns:c="http://schemas.openxmlformats.org/drawingml/2006/chart">
  <cdr:relSizeAnchor xmlns:cdr="http://schemas.openxmlformats.org/drawingml/2006/chartDrawing">
    <cdr:from>
      <cdr:x>0.8868</cdr:x>
      <cdr:y>0.01725</cdr:y>
    </cdr:from>
    <cdr:to>
      <cdr:x>1</cdr:x>
      <cdr:y>0.08898</cdr:y>
    </cdr:to>
    <cdr:sp macro="" textlink="">
      <cdr:nvSpPr>
        <cdr:cNvPr id="2" name="TextBox 1">
          <a:extLst xmlns:a="http://schemas.openxmlformats.org/drawingml/2006/main">
            <a:ext uri="{FF2B5EF4-FFF2-40B4-BE49-F238E27FC236}">
              <a16:creationId xmlns:a16="http://schemas.microsoft.com/office/drawing/2014/main" id="{4B31D6E6-4EE2-C527-B43D-364D01B74B77}"/>
            </a:ext>
          </a:extLst>
        </cdr:cNvPr>
        <cdr:cNvSpPr txBox="1"/>
      </cdr:nvSpPr>
      <cdr:spPr>
        <a:xfrm xmlns:a="http://schemas.openxmlformats.org/drawingml/2006/main">
          <a:off x="10257195" y="72532"/>
          <a:ext cx="1309330" cy="3015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600" b="1" dirty="0"/>
            <a:t>Percent</a:t>
          </a:r>
          <a:endParaRPr lang="en-US" sz="1100" b="1" dirty="0"/>
        </a:p>
      </cdr:txBody>
    </cdr:sp>
  </cdr:relSizeAnchor>
</c:userShapes>
</file>

<file path=ppt/drawings/drawing9.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01DE08-AE29-4710-A981-285F43EA809C}" type="datetimeFigureOut">
              <a:rPr lang="en-US" smtClean="0"/>
              <a:t>3/10/2025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C8759A-FE1C-4397-B771-0137215EA334}" type="slidenum">
              <a:rPr lang="en-US" smtClean="0"/>
              <a:t>‹#›</a:t>
            </a:fld>
            <a:endParaRPr lang="en-US"/>
          </a:p>
        </p:txBody>
      </p:sp>
    </p:spTree>
    <p:extLst>
      <p:ext uri="{BB962C8B-B14F-4D97-AF65-F5344CB8AC3E}">
        <p14:creationId xmlns:p14="http://schemas.microsoft.com/office/powerpoint/2010/main" val="1876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27A23-FF9A-54C7-28F2-F7B3CA0F0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E3981B-23C6-CBA5-9243-FA7A66EA2B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7113D6-A101-80D9-2C9A-1A670025EB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D417AB-2201-B2C2-A0AD-7261BF634B8F}"/>
              </a:ext>
            </a:extLst>
          </p:cNvPr>
          <p:cNvSpPr>
            <a:spLocks noGrp="1"/>
          </p:cNvSpPr>
          <p:nvPr>
            <p:ph type="sldNum" sz="quarter" idx="5"/>
          </p:nvPr>
        </p:nvSpPr>
        <p:spPr/>
        <p:txBody>
          <a:bodyPr/>
          <a:lstStyle/>
          <a:p>
            <a:fld id="{E6C8759A-FE1C-4397-B771-0137215EA334}" type="slidenum">
              <a:rPr lang="en-US" smtClean="0"/>
              <a:t>2</a:t>
            </a:fld>
            <a:endParaRPr lang="en-US"/>
          </a:p>
        </p:txBody>
      </p:sp>
    </p:spTree>
    <p:extLst>
      <p:ext uri="{BB962C8B-B14F-4D97-AF65-F5344CB8AC3E}">
        <p14:creationId xmlns:p14="http://schemas.microsoft.com/office/powerpoint/2010/main" val="3432941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FIGURE 2.2</a:t>
            </a:r>
          </a:p>
        </p:txBody>
      </p:sp>
      <p:sp>
        <p:nvSpPr>
          <p:cNvPr id="4" name="Slide Number Placeholder 3"/>
          <p:cNvSpPr>
            <a:spLocks noGrp="1"/>
          </p:cNvSpPr>
          <p:nvPr>
            <p:ph type="sldNum" sz="quarter" idx="5"/>
          </p:nvPr>
        </p:nvSpPr>
        <p:spPr/>
        <p:txBody>
          <a:bodyPr/>
          <a:lstStyle/>
          <a:p>
            <a:fld id="{E6C8759A-FE1C-4397-B771-0137215EA334}" type="slidenum">
              <a:rPr lang="en-US" smtClean="0"/>
              <a:t>11</a:t>
            </a:fld>
            <a:endParaRPr lang="en-US"/>
          </a:p>
        </p:txBody>
      </p:sp>
    </p:spTree>
    <p:extLst>
      <p:ext uri="{BB962C8B-B14F-4D97-AF65-F5344CB8AC3E}">
        <p14:creationId xmlns:p14="http://schemas.microsoft.com/office/powerpoint/2010/main" val="67607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FIGURE 2.3</a:t>
            </a:r>
          </a:p>
        </p:txBody>
      </p:sp>
      <p:sp>
        <p:nvSpPr>
          <p:cNvPr id="4" name="Slide Number Placeholder 3"/>
          <p:cNvSpPr>
            <a:spLocks noGrp="1"/>
          </p:cNvSpPr>
          <p:nvPr>
            <p:ph type="sldNum" sz="quarter" idx="5"/>
          </p:nvPr>
        </p:nvSpPr>
        <p:spPr/>
        <p:txBody>
          <a:bodyPr/>
          <a:lstStyle/>
          <a:p>
            <a:fld id="{E6C8759A-FE1C-4397-B771-0137215EA334}" type="slidenum">
              <a:rPr lang="en-US" smtClean="0"/>
              <a:t>12</a:t>
            </a:fld>
            <a:endParaRPr lang="en-US"/>
          </a:p>
        </p:txBody>
      </p:sp>
    </p:spTree>
    <p:extLst>
      <p:ext uri="{BB962C8B-B14F-4D97-AF65-F5344CB8AC3E}">
        <p14:creationId xmlns:p14="http://schemas.microsoft.com/office/powerpoint/2010/main" val="2670602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FIGURE 2.4</a:t>
            </a:r>
          </a:p>
        </p:txBody>
      </p:sp>
      <p:sp>
        <p:nvSpPr>
          <p:cNvPr id="4" name="Slide Number Placeholder 3"/>
          <p:cNvSpPr>
            <a:spLocks noGrp="1"/>
          </p:cNvSpPr>
          <p:nvPr>
            <p:ph type="sldNum" sz="quarter" idx="5"/>
          </p:nvPr>
        </p:nvSpPr>
        <p:spPr/>
        <p:txBody>
          <a:bodyPr/>
          <a:lstStyle/>
          <a:p>
            <a:fld id="{E6C8759A-FE1C-4397-B771-0137215EA334}" type="slidenum">
              <a:rPr lang="en-US" smtClean="0"/>
              <a:t>13</a:t>
            </a:fld>
            <a:endParaRPr lang="en-US"/>
          </a:p>
        </p:txBody>
      </p:sp>
    </p:spTree>
    <p:extLst>
      <p:ext uri="{BB962C8B-B14F-4D97-AF65-F5344CB8AC3E}">
        <p14:creationId xmlns:p14="http://schemas.microsoft.com/office/powerpoint/2010/main" val="3145573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D1FAD-0D7C-DC07-9046-45DA4F717D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C9FE7-AF0C-7200-BFDD-BCFA95155C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6D7D9D-2A17-7304-8152-03DF28F487E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FIGURE 2.5</a:t>
            </a:r>
          </a:p>
        </p:txBody>
      </p:sp>
      <p:sp>
        <p:nvSpPr>
          <p:cNvPr id="4" name="Slide Number Placeholder 3">
            <a:extLst>
              <a:ext uri="{FF2B5EF4-FFF2-40B4-BE49-F238E27FC236}">
                <a16:creationId xmlns:a16="http://schemas.microsoft.com/office/drawing/2014/main" id="{831B814F-0614-F36B-FA2F-7D0FB2291C06}"/>
              </a:ext>
            </a:extLst>
          </p:cNvPr>
          <p:cNvSpPr>
            <a:spLocks noGrp="1"/>
          </p:cNvSpPr>
          <p:nvPr>
            <p:ph type="sldNum" sz="quarter" idx="5"/>
          </p:nvPr>
        </p:nvSpPr>
        <p:spPr/>
        <p:txBody>
          <a:bodyPr/>
          <a:lstStyle/>
          <a:p>
            <a:fld id="{FBBEC81E-D436-47F6-ADE6-F6A4DB478BB8}" type="slidenum">
              <a:rPr lang="en-US" smtClean="0"/>
              <a:t>14</a:t>
            </a:fld>
            <a:endParaRPr lang="en-US"/>
          </a:p>
        </p:txBody>
      </p:sp>
    </p:spTree>
    <p:extLst>
      <p:ext uri="{BB962C8B-B14F-4D97-AF65-F5344CB8AC3E}">
        <p14:creationId xmlns:p14="http://schemas.microsoft.com/office/powerpoint/2010/main" val="3295090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FIGURE 2.6</a:t>
            </a:r>
          </a:p>
        </p:txBody>
      </p:sp>
      <p:sp>
        <p:nvSpPr>
          <p:cNvPr id="4" name="Slide Number Placeholder 3"/>
          <p:cNvSpPr>
            <a:spLocks noGrp="1"/>
          </p:cNvSpPr>
          <p:nvPr>
            <p:ph type="sldNum" sz="quarter" idx="5"/>
          </p:nvPr>
        </p:nvSpPr>
        <p:spPr/>
        <p:txBody>
          <a:bodyPr/>
          <a:lstStyle/>
          <a:p>
            <a:fld id="{E6C8759A-FE1C-4397-B771-0137215EA334}" type="slidenum">
              <a:rPr lang="en-US" smtClean="0"/>
              <a:t>15</a:t>
            </a:fld>
            <a:endParaRPr lang="en-US"/>
          </a:p>
        </p:txBody>
      </p:sp>
    </p:spTree>
    <p:extLst>
      <p:ext uri="{BB962C8B-B14F-4D97-AF65-F5344CB8AC3E}">
        <p14:creationId xmlns:p14="http://schemas.microsoft.com/office/powerpoint/2010/main" val="3195950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6C8759A-FE1C-4397-B771-0137215EA334}" type="slidenum">
              <a:rPr lang="en-US" smtClean="0"/>
              <a:t>16</a:t>
            </a:fld>
            <a:endParaRPr lang="en-US"/>
          </a:p>
        </p:txBody>
      </p:sp>
    </p:spTree>
    <p:extLst>
      <p:ext uri="{BB962C8B-B14F-4D97-AF65-F5344CB8AC3E}">
        <p14:creationId xmlns:p14="http://schemas.microsoft.com/office/powerpoint/2010/main" val="422539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FIGURE 3.1</a:t>
            </a:r>
          </a:p>
        </p:txBody>
      </p:sp>
      <p:sp>
        <p:nvSpPr>
          <p:cNvPr id="4" name="Slide Number Placeholder 3"/>
          <p:cNvSpPr>
            <a:spLocks noGrp="1"/>
          </p:cNvSpPr>
          <p:nvPr>
            <p:ph type="sldNum" sz="quarter" idx="5"/>
          </p:nvPr>
        </p:nvSpPr>
        <p:spPr/>
        <p:txBody>
          <a:bodyPr/>
          <a:lstStyle/>
          <a:p>
            <a:fld id="{92575997-61C8-4812-B398-FEF79FEC9728}" type="slidenum">
              <a:rPr lang="en-US" smtClean="0"/>
              <a:t>17</a:t>
            </a:fld>
            <a:endParaRPr lang="en-US"/>
          </a:p>
        </p:txBody>
      </p:sp>
    </p:spTree>
    <p:extLst>
      <p:ext uri="{BB962C8B-B14F-4D97-AF65-F5344CB8AC3E}">
        <p14:creationId xmlns:p14="http://schemas.microsoft.com/office/powerpoint/2010/main" val="1691691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0ED69-4920-0AA9-3FF9-E10815FDC0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B6C60B-821C-73DC-9409-C521B5263F2F}"/>
              </a:ext>
            </a:extLst>
          </p:cNvPr>
          <p:cNvSpPr>
            <a:spLocks noGrp="1" noRot="1" noChangeAspect="1"/>
          </p:cNvSpPr>
          <p:nvPr>
            <p:ph type="sldImg"/>
          </p:nvPr>
        </p:nvSpPr>
        <p:spPr>
          <a:xfrm>
            <a:off x="822325" y="466725"/>
            <a:ext cx="5365750" cy="3017838"/>
          </a:xfrm>
        </p:spPr>
      </p:sp>
      <p:sp>
        <p:nvSpPr>
          <p:cNvPr id="3" name="Notes Placeholder 2">
            <a:extLst>
              <a:ext uri="{FF2B5EF4-FFF2-40B4-BE49-F238E27FC236}">
                <a16:creationId xmlns:a16="http://schemas.microsoft.com/office/drawing/2014/main" id="{21048B1C-742B-567E-236E-1B558152F68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FIGURE 3.2</a:t>
            </a:r>
          </a:p>
        </p:txBody>
      </p:sp>
      <p:sp>
        <p:nvSpPr>
          <p:cNvPr id="4" name="Slide Number Placeholder 3">
            <a:extLst>
              <a:ext uri="{FF2B5EF4-FFF2-40B4-BE49-F238E27FC236}">
                <a16:creationId xmlns:a16="http://schemas.microsoft.com/office/drawing/2014/main" id="{482E628C-AC74-3588-A928-54DE05604980}"/>
              </a:ext>
            </a:extLst>
          </p:cNvPr>
          <p:cNvSpPr>
            <a:spLocks noGrp="1"/>
          </p:cNvSpPr>
          <p:nvPr>
            <p:ph type="sldNum" sz="quarter" idx="5"/>
          </p:nvPr>
        </p:nvSpPr>
        <p:spPr/>
        <p:txBody>
          <a:bodyPr/>
          <a:lstStyle/>
          <a:p>
            <a:fld id="{92575997-61C8-4812-B398-FEF79FEC9728}" type="slidenum">
              <a:rPr lang="en-US" smtClean="0"/>
              <a:t>18</a:t>
            </a:fld>
            <a:endParaRPr lang="en-US"/>
          </a:p>
        </p:txBody>
      </p:sp>
    </p:spTree>
    <p:extLst>
      <p:ext uri="{BB962C8B-B14F-4D97-AF65-F5344CB8AC3E}">
        <p14:creationId xmlns:p14="http://schemas.microsoft.com/office/powerpoint/2010/main" val="1565110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FIGURE 3.3</a:t>
            </a:r>
          </a:p>
        </p:txBody>
      </p:sp>
      <p:sp>
        <p:nvSpPr>
          <p:cNvPr id="4" name="Slide Number Placeholder 3"/>
          <p:cNvSpPr>
            <a:spLocks noGrp="1"/>
          </p:cNvSpPr>
          <p:nvPr>
            <p:ph type="sldNum" sz="quarter" idx="5"/>
          </p:nvPr>
        </p:nvSpPr>
        <p:spPr/>
        <p:txBody>
          <a:bodyPr/>
          <a:lstStyle/>
          <a:p>
            <a:fld id="{E6C8759A-FE1C-4397-B771-0137215EA334}" type="slidenum">
              <a:rPr lang="en-US" smtClean="0"/>
              <a:t>19</a:t>
            </a:fld>
            <a:endParaRPr lang="en-US"/>
          </a:p>
        </p:txBody>
      </p:sp>
    </p:spTree>
    <p:extLst>
      <p:ext uri="{BB962C8B-B14F-4D97-AF65-F5344CB8AC3E}">
        <p14:creationId xmlns:p14="http://schemas.microsoft.com/office/powerpoint/2010/main" val="759310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FIGURE 3.4</a:t>
            </a:r>
          </a:p>
        </p:txBody>
      </p:sp>
      <p:sp>
        <p:nvSpPr>
          <p:cNvPr id="4" name="Slide Number Placeholder 3"/>
          <p:cNvSpPr>
            <a:spLocks noGrp="1"/>
          </p:cNvSpPr>
          <p:nvPr>
            <p:ph type="sldNum" sz="quarter" idx="5"/>
          </p:nvPr>
        </p:nvSpPr>
        <p:spPr/>
        <p:txBody>
          <a:bodyPr/>
          <a:lstStyle/>
          <a:p>
            <a:fld id="{E6C8759A-FE1C-4397-B771-0137215EA334}" type="slidenum">
              <a:rPr lang="en-US" smtClean="0"/>
              <a:t>20</a:t>
            </a:fld>
            <a:endParaRPr lang="en-US"/>
          </a:p>
        </p:txBody>
      </p:sp>
    </p:spTree>
    <p:extLst>
      <p:ext uri="{BB962C8B-B14F-4D97-AF65-F5344CB8AC3E}">
        <p14:creationId xmlns:p14="http://schemas.microsoft.com/office/powerpoint/2010/main" val="3408696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4FC27-69C4-74EF-79F1-6C2BB70C23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D8E37E-0E44-7893-0C44-53E63B996D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564FA1-4FCD-D197-17CB-509B61CC25F1}"/>
              </a:ext>
            </a:extLst>
          </p:cNvPr>
          <p:cNvSpPr>
            <a:spLocks noGrp="1"/>
          </p:cNvSpPr>
          <p:nvPr>
            <p:ph type="body" idx="1"/>
          </p:nvPr>
        </p:nvSpPr>
        <p:spPr/>
        <p:txBody>
          <a:bodyPr/>
          <a:lstStyle/>
          <a:p>
            <a:r>
              <a:rPr lang="en-US" dirty="0"/>
              <a:t>FIGURE 1.1</a:t>
            </a:r>
          </a:p>
        </p:txBody>
      </p:sp>
      <p:sp>
        <p:nvSpPr>
          <p:cNvPr id="4" name="Slide Number Placeholder 3">
            <a:extLst>
              <a:ext uri="{FF2B5EF4-FFF2-40B4-BE49-F238E27FC236}">
                <a16:creationId xmlns:a16="http://schemas.microsoft.com/office/drawing/2014/main" id="{D5E0EE86-05A1-ABB1-0659-2A3D195C9059}"/>
              </a:ext>
            </a:extLst>
          </p:cNvPr>
          <p:cNvSpPr>
            <a:spLocks noGrp="1"/>
          </p:cNvSpPr>
          <p:nvPr>
            <p:ph type="sldNum" sz="quarter" idx="5"/>
          </p:nvPr>
        </p:nvSpPr>
        <p:spPr/>
        <p:txBody>
          <a:bodyPr/>
          <a:lstStyle/>
          <a:p>
            <a:fld id="{431E2A0E-E6EE-4F3E-AD10-B44AD564876A}" type="slidenum">
              <a:rPr lang="en-US" smtClean="0"/>
              <a:t>3</a:t>
            </a:fld>
            <a:endParaRPr lang="en-US"/>
          </a:p>
        </p:txBody>
      </p:sp>
    </p:spTree>
    <p:extLst>
      <p:ext uri="{BB962C8B-B14F-4D97-AF65-F5344CB8AC3E}">
        <p14:creationId xmlns:p14="http://schemas.microsoft.com/office/powerpoint/2010/main" val="3636977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375A9-348D-25A7-58AF-E8418D6107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04165A-337F-8E33-707C-D9B6B8721F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990D6B-40DC-11AD-91BB-31CD7979C6B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FIGURE 3.5</a:t>
            </a:r>
          </a:p>
        </p:txBody>
      </p:sp>
      <p:sp>
        <p:nvSpPr>
          <p:cNvPr id="4" name="Slide Number Placeholder 3">
            <a:extLst>
              <a:ext uri="{FF2B5EF4-FFF2-40B4-BE49-F238E27FC236}">
                <a16:creationId xmlns:a16="http://schemas.microsoft.com/office/drawing/2014/main" id="{A1339189-8F01-123B-3776-E2829CC0B224}"/>
              </a:ext>
            </a:extLst>
          </p:cNvPr>
          <p:cNvSpPr>
            <a:spLocks noGrp="1"/>
          </p:cNvSpPr>
          <p:nvPr>
            <p:ph type="sldNum" sz="quarter" idx="5"/>
          </p:nvPr>
        </p:nvSpPr>
        <p:spPr/>
        <p:txBody>
          <a:bodyPr/>
          <a:lstStyle/>
          <a:p>
            <a:fld id="{BA3C0954-372E-4552-8031-A3B73C60BB7C}" type="slidenum">
              <a:rPr lang="en-US" smtClean="0"/>
              <a:t>21</a:t>
            </a:fld>
            <a:endParaRPr lang="en-US"/>
          </a:p>
        </p:txBody>
      </p:sp>
    </p:spTree>
    <p:extLst>
      <p:ext uri="{BB962C8B-B14F-4D97-AF65-F5344CB8AC3E}">
        <p14:creationId xmlns:p14="http://schemas.microsoft.com/office/powerpoint/2010/main" val="68421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C8759A-FE1C-4397-B771-0137215EA334}" type="slidenum">
              <a:rPr lang="en-US" smtClean="0"/>
              <a:t>22</a:t>
            </a:fld>
            <a:endParaRPr lang="en-US"/>
          </a:p>
        </p:txBody>
      </p:sp>
    </p:spTree>
    <p:extLst>
      <p:ext uri="{BB962C8B-B14F-4D97-AF65-F5344CB8AC3E}">
        <p14:creationId xmlns:p14="http://schemas.microsoft.com/office/powerpoint/2010/main" val="1820095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FIGURE 4.1</a:t>
            </a:r>
          </a:p>
        </p:txBody>
      </p:sp>
      <p:sp>
        <p:nvSpPr>
          <p:cNvPr id="4" name="Slide Number Placeholder 3"/>
          <p:cNvSpPr>
            <a:spLocks noGrp="1"/>
          </p:cNvSpPr>
          <p:nvPr>
            <p:ph type="sldNum" sz="quarter" idx="5"/>
          </p:nvPr>
        </p:nvSpPr>
        <p:spPr/>
        <p:txBody>
          <a:bodyPr/>
          <a:lstStyle/>
          <a:p>
            <a:fld id="{E6C8759A-FE1C-4397-B771-0137215EA334}" type="slidenum">
              <a:rPr lang="en-US" smtClean="0"/>
              <a:t>23</a:t>
            </a:fld>
            <a:endParaRPr lang="en-US"/>
          </a:p>
        </p:txBody>
      </p:sp>
    </p:spTree>
    <p:extLst>
      <p:ext uri="{BB962C8B-B14F-4D97-AF65-F5344CB8AC3E}">
        <p14:creationId xmlns:p14="http://schemas.microsoft.com/office/powerpoint/2010/main" val="2047928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FIGURE 4.2</a:t>
            </a:r>
          </a:p>
          <a:p>
            <a:pPr marL="0" indent="0">
              <a:buNone/>
            </a:pPr>
            <a:endParaRPr lang="en-US" dirty="0"/>
          </a:p>
        </p:txBody>
      </p:sp>
      <p:sp>
        <p:nvSpPr>
          <p:cNvPr id="4" name="Slide Number Placeholder 3"/>
          <p:cNvSpPr>
            <a:spLocks noGrp="1"/>
          </p:cNvSpPr>
          <p:nvPr>
            <p:ph type="sldNum" sz="quarter" idx="5"/>
          </p:nvPr>
        </p:nvSpPr>
        <p:spPr/>
        <p:txBody>
          <a:bodyPr/>
          <a:lstStyle/>
          <a:p>
            <a:fld id="{C71C20E9-BA22-9F4A-9C80-C8506BA1CD9E}" type="slidenum">
              <a:rPr lang="en-US" smtClean="0"/>
              <a:t>24</a:t>
            </a:fld>
            <a:endParaRPr lang="en-US"/>
          </a:p>
        </p:txBody>
      </p:sp>
    </p:spTree>
    <p:extLst>
      <p:ext uri="{BB962C8B-B14F-4D97-AF65-F5344CB8AC3E}">
        <p14:creationId xmlns:p14="http://schemas.microsoft.com/office/powerpoint/2010/main" val="3007200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FIGURE 4.3</a:t>
            </a:r>
          </a:p>
        </p:txBody>
      </p:sp>
      <p:sp>
        <p:nvSpPr>
          <p:cNvPr id="4" name="Slide Number Placeholder 3"/>
          <p:cNvSpPr>
            <a:spLocks noGrp="1"/>
          </p:cNvSpPr>
          <p:nvPr>
            <p:ph type="sldNum" sz="quarter" idx="5"/>
          </p:nvPr>
        </p:nvSpPr>
        <p:spPr/>
        <p:txBody>
          <a:bodyPr/>
          <a:lstStyle/>
          <a:p>
            <a:fld id="{E6C8759A-FE1C-4397-B771-0137215EA334}" type="slidenum">
              <a:rPr lang="en-US" smtClean="0"/>
              <a:t>25</a:t>
            </a:fld>
            <a:endParaRPr lang="en-US"/>
          </a:p>
        </p:txBody>
      </p:sp>
    </p:spTree>
    <p:extLst>
      <p:ext uri="{BB962C8B-B14F-4D97-AF65-F5344CB8AC3E}">
        <p14:creationId xmlns:p14="http://schemas.microsoft.com/office/powerpoint/2010/main" val="927787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FIGURE 4.4</a:t>
            </a:r>
          </a:p>
        </p:txBody>
      </p:sp>
      <p:sp>
        <p:nvSpPr>
          <p:cNvPr id="4" name="Slide Number Placeholder 3"/>
          <p:cNvSpPr>
            <a:spLocks noGrp="1"/>
          </p:cNvSpPr>
          <p:nvPr>
            <p:ph type="sldNum" sz="quarter" idx="5"/>
          </p:nvPr>
        </p:nvSpPr>
        <p:spPr/>
        <p:txBody>
          <a:bodyPr/>
          <a:lstStyle/>
          <a:p>
            <a:fld id="{BA3C0954-372E-4552-8031-A3B73C60BB7C}" type="slidenum">
              <a:rPr lang="en-US" smtClean="0"/>
              <a:t>26</a:t>
            </a:fld>
            <a:endParaRPr lang="en-US"/>
          </a:p>
        </p:txBody>
      </p:sp>
    </p:spTree>
    <p:extLst>
      <p:ext uri="{BB962C8B-B14F-4D97-AF65-F5344CB8AC3E}">
        <p14:creationId xmlns:p14="http://schemas.microsoft.com/office/powerpoint/2010/main" val="32123590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FIGURE 4.5</a:t>
            </a:r>
          </a:p>
        </p:txBody>
      </p:sp>
      <p:sp>
        <p:nvSpPr>
          <p:cNvPr id="4" name="Slide Number Placeholder 3"/>
          <p:cNvSpPr>
            <a:spLocks noGrp="1"/>
          </p:cNvSpPr>
          <p:nvPr>
            <p:ph type="sldNum" sz="quarter" idx="5"/>
          </p:nvPr>
        </p:nvSpPr>
        <p:spPr/>
        <p:txBody>
          <a:bodyPr/>
          <a:lstStyle/>
          <a:p>
            <a:fld id="{C71C20E9-BA22-9F4A-9C80-C8506BA1CD9E}" type="slidenum">
              <a:rPr lang="en-US" smtClean="0"/>
              <a:t>27</a:t>
            </a:fld>
            <a:endParaRPr lang="en-US"/>
          </a:p>
        </p:txBody>
      </p:sp>
    </p:spTree>
    <p:extLst>
      <p:ext uri="{BB962C8B-B14F-4D97-AF65-F5344CB8AC3E}">
        <p14:creationId xmlns:p14="http://schemas.microsoft.com/office/powerpoint/2010/main" val="3909301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C8759A-FE1C-4397-B771-0137215EA334}" type="slidenum">
              <a:rPr lang="en-US" smtClean="0"/>
              <a:t>28</a:t>
            </a:fld>
            <a:endParaRPr lang="en-US"/>
          </a:p>
        </p:txBody>
      </p:sp>
    </p:spTree>
    <p:extLst>
      <p:ext uri="{BB962C8B-B14F-4D97-AF65-F5344CB8AC3E}">
        <p14:creationId xmlns:p14="http://schemas.microsoft.com/office/powerpoint/2010/main" val="798424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4E80A-E79A-08FA-FF21-3F20041122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36DEA1-65C1-2724-04DD-328E54E9C8FF}"/>
              </a:ext>
            </a:extLst>
          </p:cNvPr>
          <p:cNvSpPr>
            <a:spLocks noGrp="1" noRot="1" noChangeAspect="1"/>
          </p:cNvSpPr>
          <p:nvPr>
            <p:ph type="sldImg"/>
          </p:nvPr>
        </p:nvSpPr>
        <p:spPr>
          <a:xfrm>
            <a:off x="822325" y="466725"/>
            <a:ext cx="5365750" cy="3017838"/>
          </a:xfrm>
        </p:spPr>
      </p:sp>
      <p:sp>
        <p:nvSpPr>
          <p:cNvPr id="3" name="Notes Placeholder 2">
            <a:extLst>
              <a:ext uri="{FF2B5EF4-FFF2-40B4-BE49-F238E27FC236}">
                <a16:creationId xmlns:a16="http://schemas.microsoft.com/office/drawing/2014/main" id="{FFDA5227-99C0-27FD-D17B-226685EDA21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FIGURE 5.1</a:t>
            </a:r>
          </a:p>
        </p:txBody>
      </p:sp>
      <p:sp>
        <p:nvSpPr>
          <p:cNvPr id="4" name="Slide Number Placeholder 3">
            <a:extLst>
              <a:ext uri="{FF2B5EF4-FFF2-40B4-BE49-F238E27FC236}">
                <a16:creationId xmlns:a16="http://schemas.microsoft.com/office/drawing/2014/main" id="{A12849BE-07FE-EAFE-2323-B626BF472D83}"/>
              </a:ext>
            </a:extLst>
          </p:cNvPr>
          <p:cNvSpPr>
            <a:spLocks noGrp="1"/>
          </p:cNvSpPr>
          <p:nvPr>
            <p:ph type="sldNum" sz="quarter" idx="5"/>
          </p:nvPr>
        </p:nvSpPr>
        <p:spPr/>
        <p:txBody>
          <a:bodyPr/>
          <a:lstStyle/>
          <a:p>
            <a:fld id="{D0218429-DF92-4D8D-9714-76FCFA3FDF4F}" type="slidenum">
              <a:rPr lang="en-US" smtClean="0"/>
              <a:t>29</a:t>
            </a:fld>
            <a:endParaRPr lang="en-US"/>
          </a:p>
        </p:txBody>
      </p:sp>
    </p:spTree>
    <p:extLst>
      <p:ext uri="{BB962C8B-B14F-4D97-AF65-F5344CB8AC3E}">
        <p14:creationId xmlns:p14="http://schemas.microsoft.com/office/powerpoint/2010/main" val="35281285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FIGURE 5.2</a:t>
            </a:r>
          </a:p>
        </p:txBody>
      </p:sp>
      <p:sp>
        <p:nvSpPr>
          <p:cNvPr id="4" name="Slide Number Placeholder 3"/>
          <p:cNvSpPr>
            <a:spLocks noGrp="1"/>
          </p:cNvSpPr>
          <p:nvPr>
            <p:ph type="sldNum" sz="quarter" idx="5"/>
          </p:nvPr>
        </p:nvSpPr>
        <p:spPr/>
        <p:txBody>
          <a:bodyPr/>
          <a:lstStyle/>
          <a:p>
            <a:fld id="{E6C8759A-FE1C-4397-B771-0137215EA334}" type="slidenum">
              <a:rPr lang="en-US" smtClean="0"/>
              <a:t>30</a:t>
            </a:fld>
            <a:endParaRPr lang="en-US"/>
          </a:p>
        </p:txBody>
      </p:sp>
    </p:spTree>
    <p:extLst>
      <p:ext uri="{BB962C8B-B14F-4D97-AF65-F5344CB8AC3E}">
        <p14:creationId xmlns:p14="http://schemas.microsoft.com/office/powerpoint/2010/main" val="2408495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604C2-E004-58C5-ED97-5132B13EC7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49074B-FC58-FE87-49D3-9D72F6BFE1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0BD49A-215F-95F2-6781-57269C1DC17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FIGURE 1.2</a:t>
            </a:r>
          </a:p>
          <a:p>
            <a:pPr marL="0" indent="0">
              <a:buNone/>
            </a:pPr>
            <a:endParaRPr lang="en-US" sz="1400" dirty="0"/>
          </a:p>
        </p:txBody>
      </p:sp>
      <p:sp>
        <p:nvSpPr>
          <p:cNvPr id="4" name="Slide Number Placeholder 3">
            <a:extLst>
              <a:ext uri="{FF2B5EF4-FFF2-40B4-BE49-F238E27FC236}">
                <a16:creationId xmlns:a16="http://schemas.microsoft.com/office/drawing/2014/main" id="{0F57DB07-8B9D-999A-BD6B-037A05E931E4}"/>
              </a:ext>
            </a:extLst>
          </p:cNvPr>
          <p:cNvSpPr>
            <a:spLocks noGrp="1"/>
          </p:cNvSpPr>
          <p:nvPr>
            <p:ph type="sldNum" sz="quarter" idx="5"/>
          </p:nvPr>
        </p:nvSpPr>
        <p:spPr/>
        <p:txBody>
          <a:bodyPr/>
          <a:lstStyle/>
          <a:p>
            <a:fld id="{BA3C0954-372E-4552-8031-A3B73C60BB7C}" type="slidenum">
              <a:rPr lang="en-US" smtClean="0"/>
              <a:t>4</a:t>
            </a:fld>
            <a:endParaRPr lang="en-US"/>
          </a:p>
        </p:txBody>
      </p:sp>
    </p:spTree>
    <p:extLst>
      <p:ext uri="{BB962C8B-B14F-4D97-AF65-F5344CB8AC3E}">
        <p14:creationId xmlns:p14="http://schemas.microsoft.com/office/powerpoint/2010/main" val="19370716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4D0E1-5875-F668-9089-D3B59AC7ED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CC356D-75FC-DC71-7F12-DCCE6E6FA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BE8F66-2277-A5E7-C4C1-F19806D539E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FIGURE 5.3</a:t>
            </a:r>
          </a:p>
        </p:txBody>
      </p:sp>
      <p:sp>
        <p:nvSpPr>
          <p:cNvPr id="4" name="Slide Number Placeholder 3">
            <a:extLst>
              <a:ext uri="{FF2B5EF4-FFF2-40B4-BE49-F238E27FC236}">
                <a16:creationId xmlns:a16="http://schemas.microsoft.com/office/drawing/2014/main" id="{27456514-91A8-3F03-5362-3DBF978C8F6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59046B-4F64-4537-ADEC-484E16E2CB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63358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72DA6-FDBB-8C20-4424-458ABB3F39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A6F66D-639C-39A9-F32D-16F26C31EEB6}"/>
              </a:ext>
            </a:extLst>
          </p:cNvPr>
          <p:cNvSpPr>
            <a:spLocks noGrp="1" noRot="1" noChangeAspect="1"/>
          </p:cNvSpPr>
          <p:nvPr>
            <p:ph type="sldImg"/>
          </p:nvPr>
        </p:nvSpPr>
        <p:spPr>
          <a:xfrm>
            <a:off x="822325" y="466725"/>
            <a:ext cx="5365750" cy="3017838"/>
          </a:xfrm>
        </p:spPr>
      </p:sp>
      <p:sp>
        <p:nvSpPr>
          <p:cNvPr id="3" name="Notes Placeholder 2">
            <a:extLst>
              <a:ext uri="{FF2B5EF4-FFF2-40B4-BE49-F238E27FC236}">
                <a16:creationId xmlns:a16="http://schemas.microsoft.com/office/drawing/2014/main" id="{732D1503-4B22-8A6F-299A-04631171A86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FIGURE 5.4</a:t>
            </a:r>
          </a:p>
        </p:txBody>
      </p:sp>
      <p:sp>
        <p:nvSpPr>
          <p:cNvPr id="4" name="Slide Number Placeholder 3">
            <a:extLst>
              <a:ext uri="{FF2B5EF4-FFF2-40B4-BE49-F238E27FC236}">
                <a16:creationId xmlns:a16="http://schemas.microsoft.com/office/drawing/2014/main" id="{20213B9C-2188-5BBA-3A8B-155128C32AF9}"/>
              </a:ext>
            </a:extLst>
          </p:cNvPr>
          <p:cNvSpPr>
            <a:spLocks noGrp="1"/>
          </p:cNvSpPr>
          <p:nvPr>
            <p:ph type="sldNum" sz="quarter" idx="10"/>
          </p:nvPr>
        </p:nvSpPr>
        <p:spPr/>
        <p:txBody>
          <a:bodyPr/>
          <a:lstStyle/>
          <a:p>
            <a:fld id="{99FD81F6-0A07-4A7F-B55C-22E3B97EC907}" type="slidenum">
              <a:rPr lang="en-US" smtClean="0"/>
              <a:t>32</a:t>
            </a:fld>
            <a:endParaRPr lang="en-US"/>
          </a:p>
        </p:txBody>
      </p:sp>
    </p:spTree>
    <p:extLst>
      <p:ext uri="{BB962C8B-B14F-4D97-AF65-F5344CB8AC3E}">
        <p14:creationId xmlns:p14="http://schemas.microsoft.com/office/powerpoint/2010/main" val="2519380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FIGURE 5.5</a:t>
            </a:r>
          </a:p>
        </p:txBody>
      </p:sp>
      <p:sp>
        <p:nvSpPr>
          <p:cNvPr id="4" name="Slide Number Placeholder 3"/>
          <p:cNvSpPr>
            <a:spLocks noGrp="1"/>
          </p:cNvSpPr>
          <p:nvPr>
            <p:ph type="sldNum" sz="quarter" idx="5"/>
          </p:nvPr>
        </p:nvSpPr>
        <p:spPr/>
        <p:txBody>
          <a:bodyPr/>
          <a:lstStyle/>
          <a:p>
            <a:fld id="{E6C8759A-FE1C-4397-B771-0137215EA334}" type="slidenum">
              <a:rPr lang="en-US" smtClean="0"/>
              <a:t>33</a:t>
            </a:fld>
            <a:endParaRPr lang="en-US"/>
          </a:p>
        </p:txBody>
      </p:sp>
    </p:spTree>
    <p:extLst>
      <p:ext uri="{BB962C8B-B14F-4D97-AF65-F5344CB8AC3E}">
        <p14:creationId xmlns:p14="http://schemas.microsoft.com/office/powerpoint/2010/main" val="6118751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C8759A-FE1C-4397-B771-0137215EA334}" type="slidenum">
              <a:rPr lang="en-US" smtClean="0"/>
              <a:t>34</a:t>
            </a:fld>
            <a:endParaRPr lang="en-US"/>
          </a:p>
        </p:txBody>
      </p:sp>
    </p:spTree>
    <p:extLst>
      <p:ext uri="{BB962C8B-B14F-4D97-AF65-F5344CB8AC3E}">
        <p14:creationId xmlns:p14="http://schemas.microsoft.com/office/powerpoint/2010/main" val="27983443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FIGURE 6.1</a:t>
            </a:r>
          </a:p>
        </p:txBody>
      </p:sp>
      <p:sp>
        <p:nvSpPr>
          <p:cNvPr id="4" name="Slide Number Placeholder 3"/>
          <p:cNvSpPr>
            <a:spLocks noGrp="1"/>
          </p:cNvSpPr>
          <p:nvPr>
            <p:ph type="sldNum" sz="quarter" idx="5"/>
          </p:nvPr>
        </p:nvSpPr>
        <p:spPr/>
        <p:txBody>
          <a:bodyPr/>
          <a:lstStyle/>
          <a:p>
            <a:fld id="{E6C8759A-FE1C-4397-B771-0137215EA334}" type="slidenum">
              <a:rPr lang="en-US" smtClean="0"/>
              <a:t>35</a:t>
            </a:fld>
            <a:endParaRPr lang="en-US"/>
          </a:p>
        </p:txBody>
      </p:sp>
    </p:spTree>
    <p:extLst>
      <p:ext uri="{BB962C8B-B14F-4D97-AF65-F5344CB8AC3E}">
        <p14:creationId xmlns:p14="http://schemas.microsoft.com/office/powerpoint/2010/main" val="22371281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FIGURE 6.2</a:t>
            </a:r>
          </a:p>
        </p:txBody>
      </p:sp>
      <p:sp>
        <p:nvSpPr>
          <p:cNvPr id="4" name="Slide Number Placeholder 3"/>
          <p:cNvSpPr>
            <a:spLocks noGrp="1"/>
          </p:cNvSpPr>
          <p:nvPr>
            <p:ph type="sldNum" sz="quarter" idx="5"/>
          </p:nvPr>
        </p:nvSpPr>
        <p:spPr/>
        <p:txBody>
          <a:bodyPr/>
          <a:lstStyle/>
          <a:p>
            <a:fld id="{E6C8759A-FE1C-4397-B771-0137215EA334}" type="slidenum">
              <a:rPr lang="en-US" smtClean="0"/>
              <a:t>36</a:t>
            </a:fld>
            <a:endParaRPr lang="en-US"/>
          </a:p>
        </p:txBody>
      </p:sp>
    </p:spTree>
    <p:extLst>
      <p:ext uri="{BB962C8B-B14F-4D97-AF65-F5344CB8AC3E}">
        <p14:creationId xmlns:p14="http://schemas.microsoft.com/office/powerpoint/2010/main" val="19475744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1B40E-87B6-7B65-4603-1B106E4FD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C4D331-1BC1-CB30-ADED-0C168AA476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A52E11-BCFB-550F-CFDF-928D9587219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FIGURE 6.3</a:t>
            </a:r>
          </a:p>
        </p:txBody>
      </p:sp>
      <p:sp>
        <p:nvSpPr>
          <p:cNvPr id="4" name="Slide Number Placeholder 3">
            <a:extLst>
              <a:ext uri="{FF2B5EF4-FFF2-40B4-BE49-F238E27FC236}">
                <a16:creationId xmlns:a16="http://schemas.microsoft.com/office/drawing/2014/main" id="{1414CD2B-4C50-FEEA-D4BA-1A6284651086}"/>
              </a:ext>
            </a:extLst>
          </p:cNvPr>
          <p:cNvSpPr>
            <a:spLocks noGrp="1"/>
          </p:cNvSpPr>
          <p:nvPr>
            <p:ph type="sldNum" sz="quarter" idx="5"/>
          </p:nvPr>
        </p:nvSpPr>
        <p:spPr/>
        <p:txBody>
          <a:bodyPr/>
          <a:lstStyle/>
          <a:p>
            <a:fld id="{7DE77FAB-D13A-4704-80EC-50A863C8CCC1}" type="slidenum">
              <a:rPr lang="en-US" smtClean="0"/>
              <a:t>37</a:t>
            </a:fld>
            <a:endParaRPr lang="en-US"/>
          </a:p>
        </p:txBody>
      </p:sp>
    </p:spTree>
    <p:extLst>
      <p:ext uri="{BB962C8B-B14F-4D97-AF65-F5344CB8AC3E}">
        <p14:creationId xmlns:p14="http://schemas.microsoft.com/office/powerpoint/2010/main" val="22364915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FIGURE 6.4</a:t>
            </a:r>
          </a:p>
        </p:txBody>
      </p:sp>
      <p:sp>
        <p:nvSpPr>
          <p:cNvPr id="4" name="Slide Number Placeholder 3"/>
          <p:cNvSpPr>
            <a:spLocks noGrp="1"/>
          </p:cNvSpPr>
          <p:nvPr>
            <p:ph type="sldNum" sz="quarter" idx="5"/>
          </p:nvPr>
        </p:nvSpPr>
        <p:spPr/>
        <p:txBody>
          <a:bodyPr/>
          <a:lstStyle/>
          <a:p>
            <a:fld id="{E6C8759A-FE1C-4397-B771-0137215EA334}" type="slidenum">
              <a:rPr lang="en-US" smtClean="0"/>
              <a:t>38</a:t>
            </a:fld>
            <a:endParaRPr lang="en-US"/>
          </a:p>
        </p:txBody>
      </p:sp>
    </p:spTree>
    <p:extLst>
      <p:ext uri="{BB962C8B-B14F-4D97-AF65-F5344CB8AC3E}">
        <p14:creationId xmlns:p14="http://schemas.microsoft.com/office/powerpoint/2010/main" val="9204877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F4803-A48A-E1CB-CFBF-D8BC5DDBBA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D79265-4D0C-1B2E-BE10-96A9B18DA4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3DCA06-B02F-5A85-276C-FBDE456913E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FIGURE 6.5</a:t>
            </a:r>
          </a:p>
        </p:txBody>
      </p:sp>
      <p:sp>
        <p:nvSpPr>
          <p:cNvPr id="4" name="Slide Number Placeholder 3">
            <a:extLst>
              <a:ext uri="{FF2B5EF4-FFF2-40B4-BE49-F238E27FC236}">
                <a16:creationId xmlns:a16="http://schemas.microsoft.com/office/drawing/2014/main" id="{63D9A897-BBD5-2A83-3873-0CC49E700197}"/>
              </a:ext>
            </a:extLst>
          </p:cNvPr>
          <p:cNvSpPr>
            <a:spLocks noGrp="1"/>
          </p:cNvSpPr>
          <p:nvPr>
            <p:ph type="sldNum" sz="quarter" idx="5"/>
          </p:nvPr>
        </p:nvSpPr>
        <p:spPr/>
        <p:txBody>
          <a:bodyPr/>
          <a:lstStyle/>
          <a:p>
            <a:fld id="{E6C8759A-FE1C-4397-B771-0137215EA334}" type="slidenum">
              <a:rPr lang="en-US" smtClean="0"/>
              <a:t>39</a:t>
            </a:fld>
            <a:endParaRPr lang="en-US"/>
          </a:p>
        </p:txBody>
      </p:sp>
    </p:spTree>
    <p:extLst>
      <p:ext uri="{BB962C8B-B14F-4D97-AF65-F5344CB8AC3E}">
        <p14:creationId xmlns:p14="http://schemas.microsoft.com/office/powerpoint/2010/main" val="395628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FIGURE 1.3</a:t>
            </a:r>
          </a:p>
        </p:txBody>
      </p:sp>
      <p:sp>
        <p:nvSpPr>
          <p:cNvPr id="4" name="Slide Number Placeholder 3"/>
          <p:cNvSpPr>
            <a:spLocks noGrp="1"/>
          </p:cNvSpPr>
          <p:nvPr>
            <p:ph type="sldNum" sz="quarter" idx="5"/>
          </p:nvPr>
        </p:nvSpPr>
        <p:spPr/>
        <p:txBody>
          <a:bodyPr/>
          <a:lstStyle/>
          <a:p>
            <a:fld id="{BA3C0954-372E-4552-8031-A3B73C60BB7C}" type="slidenum">
              <a:rPr lang="en-US" smtClean="0"/>
              <a:t>5</a:t>
            </a:fld>
            <a:endParaRPr lang="en-US"/>
          </a:p>
        </p:txBody>
      </p:sp>
    </p:spTree>
    <p:extLst>
      <p:ext uri="{BB962C8B-B14F-4D97-AF65-F5344CB8AC3E}">
        <p14:creationId xmlns:p14="http://schemas.microsoft.com/office/powerpoint/2010/main" val="1385262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FIGURE 1.4</a:t>
            </a:r>
          </a:p>
          <a:p>
            <a:pPr marL="0" indent="0">
              <a:buNone/>
            </a:pPr>
            <a:endParaRPr lang="en-US" dirty="0"/>
          </a:p>
        </p:txBody>
      </p:sp>
      <p:sp>
        <p:nvSpPr>
          <p:cNvPr id="4" name="Slide Number Placeholder 3"/>
          <p:cNvSpPr>
            <a:spLocks noGrp="1"/>
          </p:cNvSpPr>
          <p:nvPr>
            <p:ph type="sldNum" sz="quarter" idx="5"/>
          </p:nvPr>
        </p:nvSpPr>
        <p:spPr/>
        <p:txBody>
          <a:bodyPr/>
          <a:lstStyle/>
          <a:p>
            <a:fld id="{E6C8759A-FE1C-4397-B771-0137215EA334}" type="slidenum">
              <a:rPr lang="en-US" smtClean="0"/>
              <a:t>6</a:t>
            </a:fld>
            <a:endParaRPr lang="en-US"/>
          </a:p>
        </p:txBody>
      </p:sp>
    </p:spTree>
    <p:extLst>
      <p:ext uri="{BB962C8B-B14F-4D97-AF65-F5344CB8AC3E}">
        <p14:creationId xmlns:p14="http://schemas.microsoft.com/office/powerpoint/2010/main" val="244880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1429D-5159-A1D7-C3F7-924E586722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E6EA10-B58B-C3A1-A716-DE44700DF523}"/>
              </a:ext>
            </a:extLst>
          </p:cNvPr>
          <p:cNvSpPr>
            <a:spLocks noGrp="1" noRot="1" noChangeAspect="1"/>
          </p:cNvSpPr>
          <p:nvPr>
            <p:ph type="sldImg"/>
          </p:nvPr>
        </p:nvSpPr>
        <p:spPr>
          <a:xfrm>
            <a:off x="822325" y="466725"/>
            <a:ext cx="5365750" cy="3017838"/>
          </a:xfrm>
        </p:spPr>
      </p:sp>
      <p:sp>
        <p:nvSpPr>
          <p:cNvPr id="3" name="Notes Placeholder 2">
            <a:extLst>
              <a:ext uri="{FF2B5EF4-FFF2-40B4-BE49-F238E27FC236}">
                <a16:creationId xmlns:a16="http://schemas.microsoft.com/office/drawing/2014/main" id="{B19B2618-FDD1-E29E-EEB8-5972A333A49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FIGURE 1.5</a:t>
            </a:r>
          </a:p>
        </p:txBody>
      </p:sp>
      <p:sp>
        <p:nvSpPr>
          <p:cNvPr id="4" name="Slide Number Placeholder 3">
            <a:extLst>
              <a:ext uri="{FF2B5EF4-FFF2-40B4-BE49-F238E27FC236}">
                <a16:creationId xmlns:a16="http://schemas.microsoft.com/office/drawing/2014/main" id="{BB69AA50-3503-276A-C8EC-F1D3F60E2C30}"/>
              </a:ext>
            </a:extLst>
          </p:cNvPr>
          <p:cNvSpPr>
            <a:spLocks noGrp="1"/>
          </p:cNvSpPr>
          <p:nvPr>
            <p:ph type="sldNum" sz="quarter" idx="10"/>
          </p:nvPr>
        </p:nvSpPr>
        <p:spPr/>
        <p:txBody>
          <a:bodyPr/>
          <a:lstStyle/>
          <a:p>
            <a:fld id="{99FD81F6-0A07-4A7F-B55C-22E3B97EC907}" type="slidenum">
              <a:rPr lang="en-US" smtClean="0"/>
              <a:t>7</a:t>
            </a:fld>
            <a:endParaRPr lang="en-US"/>
          </a:p>
        </p:txBody>
      </p:sp>
    </p:spTree>
    <p:extLst>
      <p:ext uri="{BB962C8B-B14F-4D97-AF65-F5344CB8AC3E}">
        <p14:creationId xmlns:p14="http://schemas.microsoft.com/office/powerpoint/2010/main" val="933780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09574-3A61-A093-2A98-8DBA8E3AFB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4CD45E-67E2-2F60-7DE3-AFE9C67DED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2AA537-67C0-2C3E-72DD-1A009CF3F13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FIGURE 1.6</a:t>
            </a:r>
          </a:p>
        </p:txBody>
      </p:sp>
      <p:sp>
        <p:nvSpPr>
          <p:cNvPr id="4" name="Slide Number Placeholder 3">
            <a:extLst>
              <a:ext uri="{FF2B5EF4-FFF2-40B4-BE49-F238E27FC236}">
                <a16:creationId xmlns:a16="http://schemas.microsoft.com/office/drawing/2014/main" id="{EACD5029-2D68-6CF0-A90B-60D68388DC4D}"/>
              </a:ext>
            </a:extLst>
          </p:cNvPr>
          <p:cNvSpPr>
            <a:spLocks noGrp="1"/>
          </p:cNvSpPr>
          <p:nvPr>
            <p:ph type="sldNum" sz="quarter" idx="5"/>
          </p:nvPr>
        </p:nvSpPr>
        <p:spPr/>
        <p:txBody>
          <a:bodyPr/>
          <a:lstStyle/>
          <a:p>
            <a:fld id="{71B07BE2-9A11-4228-9239-EA9D82AEC688}" type="slidenum">
              <a:rPr lang="en-US" smtClean="0"/>
              <a:t>8</a:t>
            </a:fld>
            <a:endParaRPr lang="en-US"/>
          </a:p>
        </p:txBody>
      </p:sp>
      <p:sp>
        <p:nvSpPr>
          <p:cNvPr id="5" name="Footer Placeholder 4">
            <a:extLst>
              <a:ext uri="{FF2B5EF4-FFF2-40B4-BE49-F238E27FC236}">
                <a16:creationId xmlns:a16="http://schemas.microsoft.com/office/drawing/2014/main" id="{11B87017-5DAD-35C6-FE8A-BC7D0C6EAFFF}"/>
              </a:ext>
            </a:extLst>
          </p:cNvPr>
          <p:cNvSpPr>
            <a:spLocks noGrp="1"/>
          </p:cNvSpPr>
          <p:nvPr>
            <p:ph type="ftr" sz="quarter" idx="4"/>
          </p:nvPr>
        </p:nvSpPr>
        <p:spPr/>
        <p:txBody>
          <a:bodyPr/>
          <a:lstStyle/>
          <a:p>
            <a:endParaRPr lang="en-US"/>
          </a:p>
        </p:txBody>
      </p:sp>
      <p:sp>
        <p:nvSpPr>
          <p:cNvPr id="6" name="Header Placeholder 5">
            <a:extLst>
              <a:ext uri="{FF2B5EF4-FFF2-40B4-BE49-F238E27FC236}">
                <a16:creationId xmlns:a16="http://schemas.microsoft.com/office/drawing/2014/main" id="{9F8BA5D6-1656-6011-B3FD-2570BCBA7104}"/>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580123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C8759A-FE1C-4397-B771-0137215EA334}" type="slidenum">
              <a:rPr lang="en-US" smtClean="0"/>
              <a:t>9</a:t>
            </a:fld>
            <a:endParaRPr lang="en-US"/>
          </a:p>
        </p:txBody>
      </p:sp>
    </p:spTree>
    <p:extLst>
      <p:ext uri="{BB962C8B-B14F-4D97-AF65-F5344CB8AC3E}">
        <p14:creationId xmlns:p14="http://schemas.microsoft.com/office/powerpoint/2010/main" val="3309788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B8111-7C77-9A13-F4B2-AD18F156EF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8A2D2E-639F-C154-17BF-201F9A51BE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948509-B930-2D57-B6F0-11FB5BDAC9E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FIGURE 2.1</a:t>
            </a:r>
          </a:p>
        </p:txBody>
      </p:sp>
      <p:sp>
        <p:nvSpPr>
          <p:cNvPr id="4" name="Slide Number Placeholder 3">
            <a:extLst>
              <a:ext uri="{FF2B5EF4-FFF2-40B4-BE49-F238E27FC236}">
                <a16:creationId xmlns:a16="http://schemas.microsoft.com/office/drawing/2014/main" id="{8C162CDD-A54B-F93B-66BF-FDA1521BF9F5}"/>
              </a:ext>
            </a:extLst>
          </p:cNvPr>
          <p:cNvSpPr>
            <a:spLocks noGrp="1"/>
          </p:cNvSpPr>
          <p:nvPr>
            <p:ph type="sldNum" sz="quarter" idx="5"/>
          </p:nvPr>
        </p:nvSpPr>
        <p:spPr/>
        <p:txBody>
          <a:bodyPr/>
          <a:lstStyle/>
          <a:p>
            <a:fld id="{BA3C0954-372E-4552-8031-A3B73C60BB7C}" type="slidenum">
              <a:rPr lang="en-US" smtClean="0"/>
              <a:t>10</a:t>
            </a:fld>
            <a:endParaRPr lang="en-US"/>
          </a:p>
        </p:txBody>
      </p:sp>
    </p:spTree>
    <p:extLst>
      <p:ext uri="{BB962C8B-B14F-4D97-AF65-F5344CB8AC3E}">
        <p14:creationId xmlns:p14="http://schemas.microsoft.com/office/powerpoint/2010/main" val="395067607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9241D0-1FBC-4907-977C-2CFF4BEAFCD4}"/>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5515897"/>
          </a:xfrm>
          <a:prstGeom prst="rect">
            <a:avLst/>
          </a:prstGeom>
        </p:spPr>
      </p:pic>
      <p:sp>
        <p:nvSpPr>
          <p:cNvPr id="15" name="Rectangle 14">
            <a:extLst>
              <a:ext uri="{FF2B5EF4-FFF2-40B4-BE49-F238E27FC236}">
                <a16:creationId xmlns:a16="http://schemas.microsoft.com/office/drawing/2014/main" id="{6D2059D3-0A72-4557-B645-7EE4A146AB21}"/>
              </a:ext>
            </a:extLst>
          </p:cNvPr>
          <p:cNvSpPr/>
          <p:nvPr/>
        </p:nvSpPr>
        <p:spPr>
          <a:xfrm>
            <a:off x="-1" y="0"/>
            <a:ext cx="12191999" cy="5603128"/>
          </a:xfrm>
          <a:prstGeom prst="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Rectangle 20">
            <a:extLst>
              <a:ext uri="{FF2B5EF4-FFF2-40B4-BE49-F238E27FC236}">
                <a16:creationId xmlns:a16="http://schemas.microsoft.com/office/drawing/2014/main" id="{F7EA37A3-48D6-4A57-94EC-5DF2E598F733}"/>
              </a:ext>
            </a:extLst>
          </p:cNvPr>
          <p:cNvSpPr/>
          <p:nvPr/>
        </p:nvSpPr>
        <p:spPr>
          <a:xfrm>
            <a:off x="0" y="5459896"/>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AA55DA59-66C6-478F-A367-52F9E03250E1}"/>
              </a:ext>
            </a:extLst>
          </p:cNvPr>
          <p:cNvSpPr txBox="1">
            <a:spLocks/>
          </p:cNvSpPr>
          <p:nvPr userDrawn="1"/>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chemeClr val="tx1"/>
                </a:solidFill>
              </a:rPr>
              <a:t>© PRESIDENT AND FELLOWS OF HARVARD COLLEGE</a:t>
            </a:r>
          </a:p>
        </p:txBody>
      </p:sp>
      <p:pic>
        <p:nvPicPr>
          <p:cNvPr id="8" name="Graphic 7">
            <a:extLst>
              <a:ext uri="{FF2B5EF4-FFF2-40B4-BE49-F238E27FC236}">
                <a16:creationId xmlns:a16="http://schemas.microsoft.com/office/drawing/2014/main" id="{E0D384C3-DB67-48B5-8DD7-98CDF093AA1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23703" y="5695203"/>
            <a:ext cx="3593375" cy="1058049"/>
          </a:xfrm>
          <a:prstGeom prst="rect">
            <a:avLst/>
          </a:prstGeom>
        </p:spPr>
      </p:pic>
    </p:spTree>
    <p:extLst>
      <p:ext uri="{BB962C8B-B14F-4D97-AF65-F5344CB8AC3E}">
        <p14:creationId xmlns:p14="http://schemas.microsoft.com/office/powerpoint/2010/main" val="2247466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Content, 4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3"/>
            <a:ext cx="2697480" cy="2067629"/>
          </a:xfrm>
        </p:spPr>
        <p:txBody>
          <a:bodyPr/>
          <a:lstStyle>
            <a:lvl1pPr marL="0" indent="0" algn="ctr">
              <a:buNone/>
              <a:defRPr/>
            </a:lvl1pPr>
          </a:lstStyle>
          <a:p>
            <a:r>
              <a:rPr lang="en-US"/>
              <a:t>Click icon to add picture</a:t>
            </a:r>
          </a:p>
        </p:txBody>
      </p:sp>
      <p:sp>
        <p:nvSpPr>
          <p:cNvPr id="7" name="Picture Placeholder 5">
            <a:extLst>
              <a:ext uri="{FF2B5EF4-FFF2-40B4-BE49-F238E27FC236}">
                <a16:creationId xmlns:a16="http://schemas.microsoft.com/office/drawing/2014/main" id="{B45095E1-4997-493B-AF7D-52569BF2AC9A}"/>
              </a:ext>
            </a:extLst>
          </p:cNvPr>
          <p:cNvSpPr>
            <a:spLocks noGrp="1"/>
          </p:cNvSpPr>
          <p:nvPr>
            <p:ph type="pic" sz="quarter" idx="13"/>
          </p:nvPr>
        </p:nvSpPr>
        <p:spPr>
          <a:xfrm>
            <a:off x="9137254" y="1813809"/>
            <a:ext cx="2697480" cy="2067629"/>
          </a:xfrm>
        </p:spPr>
        <p:txBody>
          <a:bodyPr/>
          <a:lstStyle>
            <a:lvl1pPr marL="0" indent="0" algn="ctr">
              <a:buNone/>
              <a:defRPr/>
            </a:lvl1pPr>
          </a:lstStyle>
          <a:p>
            <a:r>
              <a:rPr lang="en-US"/>
              <a:t>Click icon to add picture</a:t>
            </a:r>
          </a:p>
        </p:txBody>
      </p:sp>
      <p:sp>
        <p:nvSpPr>
          <p:cNvPr id="9" name="Picture Placeholder 5">
            <a:extLst>
              <a:ext uri="{FF2B5EF4-FFF2-40B4-BE49-F238E27FC236}">
                <a16:creationId xmlns:a16="http://schemas.microsoft.com/office/drawing/2014/main" id="{C16DB386-C170-4987-8892-EE1429EBA450}"/>
              </a:ext>
            </a:extLst>
          </p:cNvPr>
          <p:cNvSpPr>
            <a:spLocks noGrp="1"/>
          </p:cNvSpPr>
          <p:nvPr>
            <p:ph type="pic" sz="quarter" idx="14"/>
          </p:nvPr>
        </p:nvSpPr>
        <p:spPr>
          <a:xfrm>
            <a:off x="6251497" y="4079042"/>
            <a:ext cx="2697480" cy="2067629"/>
          </a:xfrm>
        </p:spPr>
        <p:txBody>
          <a:bodyPr/>
          <a:lstStyle>
            <a:lvl1pPr marL="0" indent="0" algn="ctr">
              <a:buNone/>
              <a:defRPr/>
            </a:lvl1pPr>
          </a:lstStyle>
          <a:p>
            <a:r>
              <a:rPr lang="en-US"/>
              <a:t>Click icon to add picture</a:t>
            </a:r>
          </a:p>
        </p:txBody>
      </p:sp>
      <p:sp>
        <p:nvSpPr>
          <p:cNvPr id="10" name="Picture Placeholder 5">
            <a:extLst>
              <a:ext uri="{FF2B5EF4-FFF2-40B4-BE49-F238E27FC236}">
                <a16:creationId xmlns:a16="http://schemas.microsoft.com/office/drawing/2014/main" id="{A1296044-48B0-4A64-BBCD-3F1CD0AC0F65}"/>
              </a:ext>
            </a:extLst>
          </p:cNvPr>
          <p:cNvSpPr>
            <a:spLocks noGrp="1"/>
          </p:cNvSpPr>
          <p:nvPr>
            <p:ph type="pic" sz="quarter" idx="15"/>
          </p:nvPr>
        </p:nvSpPr>
        <p:spPr>
          <a:xfrm>
            <a:off x="9137254" y="4078338"/>
            <a:ext cx="2697480" cy="2067629"/>
          </a:xfrm>
        </p:spPr>
        <p:txBody>
          <a:bodyPr/>
          <a:lstStyle>
            <a:lvl1pPr marL="0" indent="0" algn="ctr">
              <a:buNone/>
              <a:defRPr/>
            </a:lvl1pPr>
          </a:lstStyle>
          <a:p>
            <a:r>
              <a:rPr lang="en-US"/>
              <a:t>Click icon to add picture</a:t>
            </a:r>
          </a:p>
        </p:txBody>
      </p:sp>
      <p:sp>
        <p:nvSpPr>
          <p:cNvPr id="11" name="Text Placeholder 5">
            <a:extLst>
              <a:ext uri="{FF2B5EF4-FFF2-40B4-BE49-F238E27FC236}">
                <a16:creationId xmlns:a16="http://schemas.microsoft.com/office/drawing/2014/main" id="{CCDBCDD6-797E-45DB-ACC0-564ABB16C2B1}"/>
              </a:ext>
            </a:extLst>
          </p:cNvPr>
          <p:cNvSpPr>
            <a:spLocks noGrp="1"/>
          </p:cNvSpPr>
          <p:nvPr>
            <p:ph type="body" sz="quarter" idx="16"/>
          </p:nvPr>
        </p:nvSpPr>
        <p:spPr>
          <a:xfrm>
            <a:off x="267855" y="5927834"/>
            <a:ext cx="5828145"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453386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ubtitle, 2 Photos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9"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3684977" y="3891207"/>
            <a:ext cx="8145684" cy="1885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268289"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3684977" y="1814513"/>
            <a:ext cx="8145684" cy="1885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9500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ubtitle, 2 Photos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8578236"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267856" y="3891207"/>
            <a:ext cx="8145684" cy="1885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8578236"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267856" y="1814513"/>
            <a:ext cx="8145684" cy="1885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5221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hoto Collage">
    <p:spTree>
      <p:nvGrpSpPr>
        <p:cNvPr id="1" name=""/>
        <p:cNvGrpSpPr/>
        <p:nvPr/>
      </p:nvGrpSpPr>
      <p:grpSpPr>
        <a:xfrm>
          <a:off x="0" y="0"/>
          <a:ext cx="0" cy="0"/>
          <a:chOff x="0" y="0"/>
          <a:chExt cx="0" cy="0"/>
        </a:xfrm>
      </p:grpSpPr>
      <p:sp>
        <p:nvSpPr>
          <p:cNvPr id="16" name="Picture Placeholder 5">
            <a:extLst>
              <a:ext uri="{FF2B5EF4-FFF2-40B4-BE49-F238E27FC236}">
                <a16:creationId xmlns:a16="http://schemas.microsoft.com/office/drawing/2014/main" id="{F3055A2C-8277-4488-B37E-F78097B654D3}"/>
              </a:ext>
            </a:extLst>
          </p:cNvPr>
          <p:cNvSpPr>
            <a:spLocks noGrp="1"/>
          </p:cNvSpPr>
          <p:nvPr>
            <p:ph type="pic" sz="quarter" idx="13"/>
          </p:nvPr>
        </p:nvSpPr>
        <p:spPr>
          <a:xfrm>
            <a:off x="-1" y="143230"/>
            <a:ext cx="5972175" cy="3216117"/>
          </a:xfrm>
        </p:spPr>
        <p:txBody>
          <a:bodyPr/>
          <a:lstStyle>
            <a:lvl1pPr marL="0" indent="0" algn="ctr">
              <a:buNone/>
              <a:defRPr/>
            </a:lvl1pPr>
          </a:lstStyle>
          <a:p>
            <a:r>
              <a:rPr lang="en-US"/>
              <a:t>Click icon to add picture</a:t>
            </a:r>
          </a:p>
        </p:txBody>
      </p:sp>
      <p:sp>
        <p:nvSpPr>
          <p:cNvPr id="17" name="Picture Placeholder 5">
            <a:extLst>
              <a:ext uri="{FF2B5EF4-FFF2-40B4-BE49-F238E27FC236}">
                <a16:creationId xmlns:a16="http://schemas.microsoft.com/office/drawing/2014/main" id="{FA131B00-87C6-40B8-9DCE-9557AE391646}"/>
              </a:ext>
            </a:extLst>
          </p:cNvPr>
          <p:cNvSpPr>
            <a:spLocks noGrp="1"/>
          </p:cNvSpPr>
          <p:nvPr>
            <p:ph type="pic" sz="quarter" idx="14"/>
          </p:nvPr>
        </p:nvSpPr>
        <p:spPr>
          <a:xfrm>
            <a:off x="6096000" y="143231"/>
            <a:ext cx="3759200" cy="1971319"/>
          </a:xfrm>
        </p:spPr>
        <p:txBody>
          <a:bodyPr/>
          <a:lstStyle>
            <a:lvl1pPr marL="0" indent="0" algn="ctr">
              <a:buNone/>
              <a:defRPr/>
            </a:lvl1pPr>
          </a:lstStyle>
          <a:p>
            <a:r>
              <a:rPr lang="en-US"/>
              <a:t>Click icon to add picture</a:t>
            </a:r>
          </a:p>
        </p:txBody>
      </p:sp>
      <p:sp>
        <p:nvSpPr>
          <p:cNvPr id="18" name="Picture Placeholder 5">
            <a:extLst>
              <a:ext uri="{FF2B5EF4-FFF2-40B4-BE49-F238E27FC236}">
                <a16:creationId xmlns:a16="http://schemas.microsoft.com/office/drawing/2014/main" id="{04D1C248-FF21-4D6A-A781-471EE2CA2DF5}"/>
              </a:ext>
            </a:extLst>
          </p:cNvPr>
          <p:cNvSpPr>
            <a:spLocks noGrp="1"/>
          </p:cNvSpPr>
          <p:nvPr>
            <p:ph type="pic" sz="quarter" idx="15"/>
          </p:nvPr>
        </p:nvSpPr>
        <p:spPr>
          <a:xfrm>
            <a:off x="9979024" y="143231"/>
            <a:ext cx="2212976" cy="1971319"/>
          </a:xfrm>
        </p:spPr>
        <p:txBody>
          <a:bodyPr/>
          <a:lstStyle>
            <a:lvl1pPr marL="0" indent="0" algn="ctr">
              <a:buNone/>
              <a:defRPr/>
            </a:lvl1pPr>
          </a:lstStyle>
          <a:p>
            <a:r>
              <a:rPr lang="en-US"/>
              <a:t>Click icon to add picture</a:t>
            </a:r>
          </a:p>
        </p:txBody>
      </p:sp>
      <p:sp>
        <p:nvSpPr>
          <p:cNvPr id="19" name="Picture Placeholder 5">
            <a:extLst>
              <a:ext uri="{FF2B5EF4-FFF2-40B4-BE49-F238E27FC236}">
                <a16:creationId xmlns:a16="http://schemas.microsoft.com/office/drawing/2014/main" id="{0518E55D-652C-4347-A1DB-F7EB0A6803F2}"/>
              </a:ext>
            </a:extLst>
          </p:cNvPr>
          <p:cNvSpPr>
            <a:spLocks noGrp="1"/>
          </p:cNvSpPr>
          <p:nvPr>
            <p:ph type="pic" sz="quarter" idx="16"/>
          </p:nvPr>
        </p:nvSpPr>
        <p:spPr>
          <a:xfrm>
            <a:off x="-2" y="3471861"/>
            <a:ext cx="3708401" cy="3386139"/>
          </a:xfrm>
        </p:spPr>
        <p:txBody>
          <a:bodyPr/>
          <a:lstStyle>
            <a:lvl1pPr marL="0" indent="0" algn="ctr">
              <a:buNone/>
              <a:defRPr/>
            </a:lvl1pPr>
          </a:lstStyle>
          <a:p>
            <a:r>
              <a:rPr lang="en-US"/>
              <a:t>Click icon to add picture</a:t>
            </a:r>
          </a:p>
        </p:txBody>
      </p:sp>
      <p:sp>
        <p:nvSpPr>
          <p:cNvPr id="20" name="Picture Placeholder 5">
            <a:extLst>
              <a:ext uri="{FF2B5EF4-FFF2-40B4-BE49-F238E27FC236}">
                <a16:creationId xmlns:a16="http://schemas.microsoft.com/office/drawing/2014/main" id="{699B992D-E681-45B5-B04D-F5D30582B628}"/>
              </a:ext>
            </a:extLst>
          </p:cNvPr>
          <p:cNvSpPr>
            <a:spLocks noGrp="1"/>
          </p:cNvSpPr>
          <p:nvPr>
            <p:ph type="pic" sz="quarter" idx="17"/>
          </p:nvPr>
        </p:nvSpPr>
        <p:spPr>
          <a:xfrm>
            <a:off x="3832225" y="3471861"/>
            <a:ext cx="2139949" cy="1900238"/>
          </a:xfrm>
        </p:spPr>
        <p:txBody>
          <a:bodyPr/>
          <a:lstStyle>
            <a:lvl1pPr marL="0" indent="0" algn="ctr">
              <a:buNone/>
              <a:defRPr/>
            </a:lvl1pPr>
          </a:lstStyle>
          <a:p>
            <a:r>
              <a:rPr lang="en-US"/>
              <a:t>Click icon to add picture</a:t>
            </a:r>
          </a:p>
        </p:txBody>
      </p:sp>
      <p:sp>
        <p:nvSpPr>
          <p:cNvPr id="21" name="Picture Placeholder 5">
            <a:extLst>
              <a:ext uri="{FF2B5EF4-FFF2-40B4-BE49-F238E27FC236}">
                <a16:creationId xmlns:a16="http://schemas.microsoft.com/office/drawing/2014/main" id="{4DA04CDE-EDF5-44D4-B5E5-CCF0EDC6E45A}"/>
              </a:ext>
            </a:extLst>
          </p:cNvPr>
          <p:cNvSpPr>
            <a:spLocks noGrp="1"/>
          </p:cNvSpPr>
          <p:nvPr>
            <p:ph type="pic" sz="quarter" idx="18"/>
          </p:nvPr>
        </p:nvSpPr>
        <p:spPr>
          <a:xfrm>
            <a:off x="3832225" y="5484613"/>
            <a:ext cx="2139949" cy="1373387"/>
          </a:xfrm>
        </p:spPr>
        <p:txBody>
          <a:bodyPr/>
          <a:lstStyle>
            <a:lvl1pPr marL="0" indent="0" algn="ctr">
              <a:buNone/>
              <a:defRPr/>
            </a:lvl1pPr>
          </a:lstStyle>
          <a:p>
            <a:r>
              <a:rPr lang="en-US"/>
              <a:t>Click icon to add picture</a:t>
            </a:r>
          </a:p>
        </p:txBody>
      </p:sp>
      <p:sp>
        <p:nvSpPr>
          <p:cNvPr id="22" name="Picture Placeholder 5">
            <a:extLst>
              <a:ext uri="{FF2B5EF4-FFF2-40B4-BE49-F238E27FC236}">
                <a16:creationId xmlns:a16="http://schemas.microsoft.com/office/drawing/2014/main" id="{2692513D-6917-4F27-9DAC-67B5101F3E85}"/>
              </a:ext>
            </a:extLst>
          </p:cNvPr>
          <p:cNvSpPr>
            <a:spLocks noGrp="1"/>
          </p:cNvSpPr>
          <p:nvPr>
            <p:ph type="pic" sz="quarter" idx="19"/>
          </p:nvPr>
        </p:nvSpPr>
        <p:spPr>
          <a:xfrm>
            <a:off x="6096000" y="2226039"/>
            <a:ext cx="6096000" cy="4631961"/>
          </a:xfrm>
        </p:spPr>
        <p:txBody>
          <a:bodyPr/>
          <a:lstStyle>
            <a:lvl1pPr marL="0" indent="0" algn="ctr">
              <a:buNone/>
              <a:defRPr/>
            </a:lvl1pPr>
          </a:lstStyle>
          <a:p>
            <a:r>
              <a:rPr lang="en-US"/>
              <a:t>Click icon to add picture</a:t>
            </a:r>
          </a:p>
        </p:txBody>
      </p:sp>
      <p:sp>
        <p:nvSpPr>
          <p:cNvPr id="23" name="Rectangle 22">
            <a:extLst>
              <a:ext uri="{FF2B5EF4-FFF2-40B4-BE49-F238E27FC236}">
                <a16:creationId xmlns:a16="http://schemas.microsoft.com/office/drawing/2014/main" id="{3AF2F04D-CE50-42FA-9B39-08369465246C}"/>
              </a:ext>
            </a:extLst>
          </p:cNvPr>
          <p:cNvSpPr/>
          <p:nvPr/>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7743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469258DD-0A3A-4207-AD6B-320BD804B3C4}"/>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
        <p:nvSpPr>
          <p:cNvPr id="5" name="Chart Placeholder 4">
            <a:extLst>
              <a:ext uri="{FF2B5EF4-FFF2-40B4-BE49-F238E27FC236}">
                <a16:creationId xmlns:a16="http://schemas.microsoft.com/office/drawing/2014/main" id="{4A0EEC95-AF1F-4444-AA02-EF97927CD725}"/>
              </a:ext>
            </a:extLst>
          </p:cNvPr>
          <p:cNvSpPr>
            <a:spLocks noGrp="1"/>
          </p:cNvSpPr>
          <p:nvPr>
            <p:ph type="chart" sz="quarter" idx="11"/>
          </p:nvPr>
        </p:nvSpPr>
        <p:spPr>
          <a:xfrm>
            <a:off x="268288" y="1264829"/>
            <a:ext cx="11566446" cy="4457330"/>
          </a:xfrm>
        </p:spPr>
        <p:txBody>
          <a:bodyPr/>
          <a:lstStyle>
            <a:lvl1pPr marL="0" indent="0" algn="ctr">
              <a:buNone/>
              <a:defRPr/>
            </a:lvl1pPr>
          </a:lstStyle>
          <a:p>
            <a:r>
              <a:rPr lang="en-US"/>
              <a:t>Click icon to add chart</a:t>
            </a:r>
          </a:p>
        </p:txBody>
      </p:sp>
    </p:spTree>
    <p:extLst>
      <p:ext uri="{BB962C8B-B14F-4D97-AF65-F5344CB8AC3E}">
        <p14:creationId xmlns:p14="http://schemas.microsoft.com/office/powerpoint/2010/main" val="158772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p>
        </p:txBody>
      </p:sp>
      <p:sp>
        <p:nvSpPr>
          <p:cNvPr id="3" name="Text Placeholder 5">
            <a:extLst>
              <a:ext uri="{FF2B5EF4-FFF2-40B4-BE49-F238E27FC236}">
                <a16:creationId xmlns:a16="http://schemas.microsoft.com/office/drawing/2014/main" id="{473A86C5-7298-46F0-A7A9-C08DE1ED1FA9}"/>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208155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p>
        </p:txBody>
      </p:sp>
      <p:sp>
        <p:nvSpPr>
          <p:cNvPr id="3" name="Text Placeholder 5">
            <a:extLst>
              <a:ext uri="{FF2B5EF4-FFF2-40B4-BE49-F238E27FC236}">
                <a16:creationId xmlns:a16="http://schemas.microsoft.com/office/drawing/2014/main" id="{F8838C7E-03D0-41FF-9E0C-0389EA56454D}"/>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682925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157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Break - Purp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8B86CF7-6BE0-452A-AF61-0EF23266EB39}"/>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BFF684C0-B595-4194-92A5-01E2F0F0C8A9}"/>
              </a:ext>
            </a:extLst>
          </p:cNvPr>
          <p:cNvSpPr/>
          <p:nvPr/>
        </p:nvSpPr>
        <p:spPr>
          <a:xfrm>
            <a:off x="-9526" y="0"/>
            <a:ext cx="12201526"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8BDB38-1EA1-49C8-AF20-E09C51BD91E1}"/>
              </a:ext>
            </a:extLst>
          </p:cNvPr>
          <p:cNvSpPr/>
          <p:nvPr/>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1448488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ection Break - Oran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903FF5-D0A8-4690-B5C8-0822D358975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91E6A5D-0695-4EA4-B5B7-A5DC8CD180B8}"/>
              </a:ext>
            </a:extLst>
          </p:cNvPr>
          <p:cNvSpPr/>
          <p:nvPr/>
        </p:nvSpPr>
        <p:spPr>
          <a:xfrm>
            <a:off x="0" y="0"/>
            <a:ext cx="12192000" cy="6858000"/>
          </a:xfrm>
          <a:prstGeom prst="rect">
            <a:avLst/>
          </a:prstGeom>
          <a:solidFill>
            <a:schemeClr val="accent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3B9DDF-8974-4BE6-BFAC-8DB63D751B72}"/>
              </a:ext>
            </a:extLst>
          </p:cNvPr>
          <p:cNvSpPr/>
          <p:nvPr/>
        </p:nvSpPr>
        <p:spPr>
          <a:xfrm>
            <a:off x="0" y="0"/>
            <a:ext cx="12192000" cy="1432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29305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Green">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6F231B57-2190-468C-B3D7-9D19210F118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5523271"/>
          </a:xfrm>
          <a:prstGeom prst="rect">
            <a:avLst/>
          </a:prstGeom>
        </p:spPr>
      </p:pic>
      <p:sp>
        <p:nvSpPr>
          <p:cNvPr id="10" name="Rectangle 9">
            <a:extLst>
              <a:ext uri="{FF2B5EF4-FFF2-40B4-BE49-F238E27FC236}">
                <a16:creationId xmlns:a16="http://schemas.microsoft.com/office/drawing/2014/main" id="{9F7839F2-D2FF-4CB5-8958-E74E86E21BCC}"/>
              </a:ext>
            </a:extLst>
          </p:cNvPr>
          <p:cNvSpPr/>
          <p:nvPr userDrawn="1"/>
        </p:nvSpPr>
        <p:spPr>
          <a:xfrm>
            <a:off x="0" y="0"/>
            <a:ext cx="12192000" cy="5603128"/>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3AF2E67-A034-4F46-81AE-3AC95ECA461F}"/>
              </a:ext>
            </a:extLst>
          </p:cNvPr>
          <p:cNvSpPr/>
          <p:nvPr userDrawn="1"/>
        </p:nvSpPr>
        <p:spPr>
          <a:xfrm>
            <a:off x="0" y="5459896"/>
            <a:ext cx="12192000" cy="1432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896A146C-2BA8-43BF-BEDF-0DC5CC7C7060}"/>
              </a:ext>
            </a:extLst>
          </p:cNvPr>
          <p:cNvSpPr txBox="1">
            <a:spLocks/>
          </p:cNvSpPr>
          <p:nvPr userDrawn="1"/>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chemeClr val="tx1"/>
                </a:solidFill>
              </a:rPr>
              <a:t>© PRESIDENT AND FELLOWS OF HARVARD COLLEGE</a:t>
            </a:r>
          </a:p>
        </p:txBody>
      </p:sp>
      <p:pic>
        <p:nvPicPr>
          <p:cNvPr id="8" name="Graphic 7">
            <a:extLst>
              <a:ext uri="{FF2B5EF4-FFF2-40B4-BE49-F238E27FC236}">
                <a16:creationId xmlns:a16="http://schemas.microsoft.com/office/drawing/2014/main" id="{AECBC9C2-9F8A-4397-9734-893356B0C0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323703" y="5695203"/>
            <a:ext cx="3593375" cy="1058049"/>
          </a:xfrm>
          <a:prstGeom prst="rect">
            <a:avLst/>
          </a:prstGeom>
        </p:spPr>
      </p:pic>
    </p:spTree>
    <p:extLst>
      <p:ext uri="{BB962C8B-B14F-4D97-AF65-F5344CB8AC3E}">
        <p14:creationId xmlns:p14="http://schemas.microsoft.com/office/powerpoint/2010/main" val="3348799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ection Break -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E03F79-B4F4-46CE-A17D-57A9863DC1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BD037D93-D49F-4346-A429-987F7E2732FE}"/>
              </a:ext>
            </a:extLst>
          </p:cNvPr>
          <p:cNvSpPr/>
          <p:nvPr/>
        </p:nvSpPr>
        <p:spPr>
          <a:xfrm>
            <a:off x="0" y="2311"/>
            <a:ext cx="12192000"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32C3A02-ECDF-427B-8EF0-0A01EB236012}"/>
              </a:ext>
            </a:extLst>
          </p:cNvPr>
          <p:cNvSpPr/>
          <p:nvPr/>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345250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hank you - v1">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BE07EA4-222B-41F1-AE33-0C82959F4D8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7938"/>
            <a:ext cx="12192000" cy="6858000"/>
          </a:xfrm>
          <a:prstGeom prst="rect">
            <a:avLst/>
          </a:prstGeom>
        </p:spPr>
      </p:pic>
      <p:sp>
        <p:nvSpPr>
          <p:cNvPr id="7" name="Rectangle 6">
            <a:extLst>
              <a:ext uri="{FF2B5EF4-FFF2-40B4-BE49-F238E27FC236}">
                <a16:creationId xmlns:a16="http://schemas.microsoft.com/office/drawing/2014/main" id="{406BDB8A-48C0-4B76-A4D5-6C6776DA4220}"/>
              </a:ext>
            </a:extLst>
          </p:cNvPr>
          <p:cNvSpPr/>
          <p:nvPr/>
        </p:nvSpPr>
        <p:spPr>
          <a:xfrm>
            <a:off x="1201002" y="0"/>
            <a:ext cx="7233313"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9952E23-A787-4B65-947B-66DAC15D1D66}"/>
              </a:ext>
            </a:extLst>
          </p:cNvPr>
          <p:cNvSpPr/>
          <p:nvPr/>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E740F33-E2A3-4498-AECA-3F7D9FFC1406}"/>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a:t>Thank You</a:t>
            </a:r>
          </a:p>
        </p:txBody>
      </p:sp>
    </p:spTree>
    <p:extLst>
      <p:ext uri="{BB962C8B-B14F-4D97-AF65-F5344CB8AC3E}">
        <p14:creationId xmlns:p14="http://schemas.microsoft.com/office/powerpoint/2010/main" val="3305387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hank you - v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267D1E-C375-4B98-9A55-FC33A0A1BF4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1E9365FF-E723-456C-A8BD-969133C43461}"/>
              </a:ext>
            </a:extLst>
          </p:cNvPr>
          <p:cNvSpPr/>
          <p:nvPr/>
        </p:nvSpPr>
        <p:spPr>
          <a:xfrm>
            <a:off x="1201002" y="0"/>
            <a:ext cx="7233313"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9393E7-9860-49B1-A6DF-4752C01FDD39}"/>
              </a:ext>
            </a:extLst>
          </p:cNvPr>
          <p:cNvSpPr/>
          <p:nvPr/>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a:t>Thank You</a:t>
            </a:r>
          </a:p>
        </p:txBody>
      </p:sp>
    </p:spTree>
    <p:extLst>
      <p:ext uri="{BB962C8B-B14F-4D97-AF65-F5344CB8AC3E}">
        <p14:creationId xmlns:p14="http://schemas.microsoft.com/office/powerpoint/2010/main" val="6878959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Smal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225425" indent="-225425">
              <a:lnSpc>
                <a:spcPts val="1900"/>
              </a:lnSpc>
              <a:spcBef>
                <a:spcPts val="1200"/>
              </a:spcBef>
              <a:buFont typeface="+mj-lt"/>
              <a:buAutoNum type="arabicPeriod"/>
              <a:defRPr sz="1600"/>
            </a:lvl1pPr>
            <a:lvl2pPr marL="569913" indent="-225425">
              <a:lnSpc>
                <a:spcPts val="1900"/>
              </a:lnSpc>
              <a:defRPr sz="1600"/>
            </a:lvl2pPr>
            <a:lvl3pPr marL="796925" indent="-227013">
              <a:lnSpc>
                <a:spcPts val="1900"/>
              </a:lnSpc>
              <a:defRPr sz="1600"/>
            </a:lvl3pPr>
            <a:lvl4pPr marL="1031875" indent="-234950">
              <a:lnSpc>
                <a:spcPts val="1900"/>
              </a:lnSpc>
              <a:defRPr sz="1600"/>
            </a:lvl4pPr>
            <a:lvl5pPr marL="1258888" indent="-227013">
              <a:lnSpc>
                <a:spcPts val="19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EE4848-AA8F-44CF-B034-DBDA6B8A4AA1}"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CB276-6E70-4686-A9F0-F69CF545DE7D}" type="slidenum">
              <a:rPr lang="en-US" smtClean="0"/>
              <a:t>‹#›</a:t>
            </a:fld>
            <a:endParaRPr lang="en-US"/>
          </a:p>
        </p:txBody>
      </p:sp>
    </p:spTree>
    <p:extLst>
      <p:ext uri="{BB962C8B-B14F-4D97-AF65-F5344CB8AC3E}">
        <p14:creationId xmlns:p14="http://schemas.microsoft.com/office/powerpoint/2010/main" val="3117490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573968"/>
            <a:ext cx="11566879" cy="4202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a:extLst>
              <a:ext uri="{FF2B5EF4-FFF2-40B4-BE49-F238E27FC236}">
                <a16:creationId xmlns:a16="http://schemas.microsoft.com/office/drawing/2014/main" id="{D2E7B1BD-7227-4A76-B396-305DC19FBCE0}"/>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327283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813810"/>
            <a:ext cx="11566879" cy="3963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Text Placeholder 5">
            <a:extLst>
              <a:ext uri="{FF2B5EF4-FFF2-40B4-BE49-F238E27FC236}">
                <a16:creationId xmlns:a16="http://schemas.microsoft.com/office/drawing/2014/main" id="{E8658FD3-F94D-4EEB-AB2D-58BAAFEA5713}"/>
              </a:ext>
            </a:extLst>
          </p:cNvPr>
          <p:cNvSpPr>
            <a:spLocks noGrp="1"/>
          </p:cNvSpPr>
          <p:nvPr>
            <p:ph type="body" sz="quarter" idx="11"/>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463709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title,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8FBDCDF1-802D-4ACB-AF27-E63646F3383F}"/>
              </a:ext>
            </a:extLst>
          </p:cNvPr>
          <p:cNvSpPr>
            <a:spLocks noGrp="1"/>
          </p:cNvSpPr>
          <p:nvPr>
            <p:ph type="body" sz="quarter" idx="12"/>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579529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title, Char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p:nvSpPr>
        <p:spPr>
          <a:xfrm>
            <a:off x="6186790"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367367" y="1964799"/>
            <a:ext cx="5273892" cy="381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hart Placeholder 6">
            <a:extLst>
              <a:ext uri="{FF2B5EF4-FFF2-40B4-BE49-F238E27FC236}">
                <a16:creationId xmlns:a16="http://schemas.microsoft.com/office/drawing/2014/main" id="{8A556502-FC5E-49E4-97FA-FF65BDC55EAB}"/>
              </a:ext>
            </a:extLst>
          </p:cNvPr>
          <p:cNvSpPr>
            <a:spLocks noGrp="1"/>
          </p:cNvSpPr>
          <p:nvPr>
            <p:ph type="chart" sz="quarter" idx="12"/>
          </p:nvPr>
        </p:nvSpPr>
        <p:spPr>
          <a:xfrm>
            <a:off x="267856" y="1814513"/>
            <a:ext cx="5583159" cy="3983988"/>
          </a:xfrm>
        </p:spPr>
        <p:txBody>
          <a:bodyPr/>
          <a:lstStyle>
            <a:lvl1pPr marL="0" indent="0" algn="ctr">
              <a:buNone/>
              <a:defRPr>
                <a:solidFill>
                  <a:schemeClr val="tx1">
                    <a:lumMod val="50000"/>
                  </a:schemeClr>
                </a:solidFill>
              </a:defRPr>
            </a:lvl1pPr>
          </a:lstStyle>
          <a:p>
            <a:r>
              <a:rPr lang="en-US"/>
              <a:t>Click icon to add chart</a:t>
            </a:r>
          </a:p>
        </p:txBody>
      </p:sp>
      <p:sp>
        <p:nvSpPr>
          <p:cNvPr id="9" name="Text Placeholder 5">
            <a:extLst>
              <a:ext uri="{FF2B5EF4-FFF2-40B4-BE49-F238E27FC236}">
                <a16:creationId xmlns:a16="http://schemas.microsoft.com/office/drawing/2014/main" id="{70DB3882-03E3-49AF-8DE2-20C2B1C2EDE3}"/>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4254279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Char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p:nvSpPr>
        <p:spPr>
          <a:xfrm>
            <a:off x="267856"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448433" y="1979287"/>
            <a:ext cx="5273892" cy="3809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hart Placeholder 6">
            <a:extLst>
              <a:ext uri="{FF2B5EF4-FFF2-40B4-BE49-F238E27FC236}">
                <a16:creationId xmlns:a16="http://schemas.microsoft.com/office/drawing/2014/main" id="{794A7E42-39BE-4B25-9A5E-29B8CF58445A}"/>
              </a:ext>
            </a:extLst>
          </p:cNvPr>
          <p:cNvSpPr>
            <a:spLocks noGrp="1"/>
          </p:cNvSpPr>
          <p:nvPr>
            <p:ph type="chart" sz="quarter" idx="12"/>
          </p:nvPr>
        </p:nvSpPr>
        <p:spPr>
          <a:xfrm>
            <a:off x="6251575" y="1814514"/>
            <a:ext cx="5583159" cy="3974112"/>
          </a:xfrm>
        </p:spPr>
        <p:txBody>
          <a:bodyPr/>
          <a:lstStyle>
            <a:lvl1pPr marL="0" indent="0" algn="ctr">
              <a:buNone/>
              <a:defRPr/>
            </a:lvl1pPr>
          </a:lstStyle>
          <a:p>
            <a:r>
              <a:rPr lang="en-US"/>
              <a:t>Click icon to add chart</a:t>
            </a:r>
          </a:p>
        </p:txBody>
      </p:sp>
      <p:sp>
        <p:nvSpPr>
          <p:cNvPr id="9" name="Text Placeholder 5">
            <a:extLst>
              <a:ext uri="{FF2B5EF4-FFF2-40B4-BE49-F238E27FC236}">
                <a16:creationId xmlns:a16="http://schemas.microsoft.com/office/drawing/2014/main" id="{53590D43-2187-49C4-B874-BDAE99171C49}"/>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545248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title, Photo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8" y="1814513"/>
            <a:ext cx="5583237" cy="3962464"/>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3846917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title, 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09"/>
            <a:ext cx="5583110" cy="3963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4"/>
            <a:ext cx="5583237" cy="3962400"/>
          </a:xfrm>
        </p:spPr>
        <p:txBody>
          <a:bodyPr/>
          <a:lstStyle>
            <a:lvl1pPr marL="0" indent="0" algn="ctr">
              <a:buNone/>
              <a:defRPr/>
            </a:lvl1pPr>
          </a:lstStyle>
          <a:p>
            <a:r>
              <a:rPr lang="en-US"/>
              <a:t>Click icon to add picture</a:t>
            </a:r>
          </a:p>
        </p:txBody>
      </p:sp>
      <p:sp>
        <p:nvSpPr>
          <p:cNvPr id="7" name="Text Placeholder 5">
            <a:extLst>
              <a:ext uri="{FF2B5EF4-FFF2-40B4-BE49-F238E27FC236}">
                <a16:creationId xmlns:a16="http://schemas.microsoft.com/office/drawing/2014/main" id="{AF62F1BC-596A-4970-A464-F121CA07CC75}"/>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3317985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7DA439-8CCF-4706-AF2D-0992A957CCE8}"/>
              </a:ext>
            </a:extLst>
          </p:cNvPr>
          <p:cNvSpPr>
            <a:spLocks noGrp="1"/>
          </p:cNvSpPr>
          <p:nvPr>
            <p:ph type="title"/>
          </p:nvPr>
        </p:nvSpPr>
        <p:spPr>
          <a:xfrm>
            <a:off x="267855" y="365125"/>
            <a:ext cx="11566879" cy="89025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8904D474-EE8A-461A-9AB7-55B5ECED6769}"/>
              </a:ext>
            </a:extLst>
          </p:cNvPr>
          <p:cNvSpPr>
            <a:spLocks noGrp="1"/>
          </p:cNvSpPr>
          <p:nvPr>
            <p:ph type="body" idx="1"/>
          </p:nvPr>
        </p:nvSpPr>
        <p:spPr>
          <a:xfrm>
            <a:off x="267855" y="1573967"/>
            <a:ext cx="11566879" cy="460299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002CD51E-F829-4B2B-8FC9-A27B4EE9D21D}"/>
              </a:ext>
            </a:extLst>
          </p:cNvPr>
          <p:cNvSpPr/>
          <p:nvPr/>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607C5170-3D74-470D-8419-71B34DFE5A3F}"/>
              </a:ext>
            </a:extLst>
          </p:cNvPr>
          <p:cNvSpPr txBox="1">
            <a:spLocks/>
          </p:cNvSpPr>
          <p:nvPr userDrawn="1"/>
        </p:nvSpPr>
        <p:spPr>
          <a:xfrm>
            <a:off x="267855" y="6522399"/>
            <a:ext cx="7238414" cy="18288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C82F91-F81D-4959-920B-70F5CC1C31F0}" type="slidenum">
              <a:rPr lang="en-US" sz="1100" smtClean="0">
                <a:solidFill>
                  <a:schemeClr val="bg1">
                    <a:lumMod val="65000"/>
                  </a:schemeClr>
                </a:solidFill>
              </a:rPr>
              <a:t>‹#›</a:t>
            </a:fld>
            <a:r>
              <a:rPr lang="en-US" sz="1100" dirty="0">
                <a:solidFill>
                  <a:schemeClr val="bg1">
                    <a:lumMod val="65000"/>
                  </a:schemeClr>
                </a:solidFill>
              </a:rPr>
              <a:t> | © PRESIDENT AND FELLOWS OF HARVARD COLLEGE</a:t>
            </a:r>
          </a:p>
        </p:txBody>
      </p:sp>
      <p:sp>
        <p:nvSpPr>
          <p:cNvPr id="6" name="Rectangle 5">
            <a:extLst>
              <a:ext uri="{FF2B5EF4-FFF2-40B4-BE49-F238E27FC236}">
                <a16:creationId xmlns:a16="http://schemas.microsoft.com/office/drawing/2014/main" id="{B8B4139F-B38F-48F2-A650-6F0878B7D1FA}"/>
              </a:ext>
            </a:extLst>
          </p:cNvPr>
          <p:cNvSpPr/>
          <p:nvPr userDrawn="1"/>
        </p:nvSpPr>
        <p:spPr>
          <a:xfrm>
            <a:off x="7702093" y="6483034"/>
            <a:ext cx="3568606" cy="261610"/>
          </a:xfrm>
          <a:prstGeom prst="rect">
            <a:avLst/>
          </a:prstGeom>
        </p:spPr>
        <p:txBody>
          <a:bodyPr wrap="none" anchor="ctr">
            <a:spAutoFit/>
          </a:bodyPr>
          <a:lstStyle/>
          <a:p>
            <a:pPr algn="r"/>
            <a:r>
              <a:rPr lang="en-US" sz="1100" dirty="0">
                <a:solidFill>
                  <a:schemeClr val="bg1">
                    <a:lumMod val="50000"/>
                  </a:schemeClr>
                </a:solidFill>
              </a:rPr>
              <a:t>Joint Center for Housing Studies of Harvard University</a:t>
            </a:r>
            <a:endParaRPr lang="en-US" sz="1600" dirty="0">
              <a:solidFill>
                <a:schemeClr val="bg1">
                  <a:lumMod val="50000"/>
                </a:schemeClr>
              </a:solidFill>
            </a:endParaRPr>
          </a:p>
        </p:txBody>
      </p:sp>
      <p:pic>
        <p:nvPicPr>
          <p:cNvPr id="7" name="Graphic 3">
            <a:extLst>
              <a:ext uri="{FF2B5EF4-FFF2-40B4-BE49-F238E27FC236}">
                <a16:creationId xmlns:a16="http://schemas.microsoft.com/office/drawing/2014/main" id="{DF3B7707-CCB9-4FFC-91FD-47E7F660E408}"/>
              </a:ext>
            </a:extLst>
          </p:cNvPr>
          <p:cNvPicPr>
            <a:picLocks noChangeAspect="1"/>
          </p:cNvPicPr>
          <p:nvPr userDrawn="1"/>
        </p:nvPicPr>
        <p:blipFill rotWithShape="1">
          <a:blip r:embed="rId25">
            <a:extLst>
              <a:ext uri="{28A0092B-C50C-407E-A947-70E740481C1C}">
                <a14:useLocalDpi xmlns:a14="http://schemas.microsoft.com/office/drawing/2010/main"/>
              </a:ext>
              <a:ext uri="{96DAC541-7B7A-43D3-8B79-37D633B846F1}">
                <asvg:svgBlip xmlns:asvg="http://schemas.microsoft.com/office/drawing/2016/SVG/main" r:embed="rId26"/>
              </a:ext>
            </a:extLst>
          </a:blip>
          <a:srcRect r="53181"/>
          <a:stretch/>
        </p:blipFill>
        <p:spPr>
          <a:xfrm>
            <a:off x="11214593" y="6286770"/>
            <a:ext cx="709552" cy="446237"/>
          </a:xfrm>
          <a:prstGeom prst="rect">
            <a:avLst/>
          </a:prstGeom>
        </p:spPr>
      </p:pic>
    </p:spTree>
    <p:extLst>
      <p:ext uri="{BB962C8B-B14F-4D97-AF65-F5344CB8AC3E}">
        <p14:creationId xmlns:p14="http://schemas.microsoft.com/office/powerpoint/2010/main" val="260666422"/>
      </p:ext>
    </p:extLst>
  </p:cSld>
  <p:clrMap bg1="lt1" tx1="dk1" bg2="lt2" tx2="dk2" accent1="accent1" accent2="accent2" accent3="accent3" accent4="accent4" accent5="accent5" accent6="accent6" hlink="hlink" folHlink="folHlink"/>
  <p:sldLayoutIdLst>
    <p:sldLayoutId id="2147483658" r:id="rId1"/>
    <p:sldLayoutId id="2147483674" r:id="rId2"/>
    <p:sldLayoutId id="2147483669" r:id="rId3"/>
    <p:sldLayoutId id="2147483670" r:id="rId4"/>
    <p:sldLayoutId id="2147483671" r:id="rId5"/>
    <p:sldLayoutId id="2147483678" r:id="rId6"/>
    <p:sldLayoutId id="2147483679" r:id="rId7"/>
    <p:sldLayoutId id="2147483681" r:id="rId8"/>
    <p:sldLayoutId id="2147483680" r:id="rId9"/>
    <p:sldLayoutId id="2147483684" r:id="rId10"/>
    <p:sldLayoutId id="2147483688" r:id="rId11"/>
    <p:sldLayoutId id="2147483689" r:id="rId12"/>
    <p:sldLayoutId id="2147483685" r:id="rId13"/>
    <p:sldLayoutId id="2147483682" r:id="rId14"/>
    <p:sldLayoutId id="2147483673" r:id="rId15"/>
    <p:sldLayoutId id="2147483683" r:id="rId16"/>
    <p:sldLayoutId id="2147483672" r:id="rId17"/>
    <p:sldLayoutId id="2147483675" r:id="rId18"/>
    <p:sldLayoutId id="2147483676" r:id="rId19"/>
    <p:sldLayoutId id="2147483677" r:id="rId20"/>
    <p:sldLayoutId id="2147483686" r:id="rId21"/>
    <p:sldLayoutId id="2147483687" r:id="rId22"/>
    <p:sldLayoutId id="2147483690" r:id="rId23"/>
  </p:sldLayoutIdLst>
  <p:txStyles>
    <p:titleStyle>
      <a:lvl1pPr algn="l" defTabSz="914400" rtl="0" eaLnBrk="1" latinLnBrk="0" hangingPunct="1">
        <a:lnSpc>
          <a:spcPct val="90000"/>
        </a:lnSpc>
        <a:spcBef>
          <a:spcPct val="0"/>
        </a:spcBef>
        <a:buNone/>
        <a:defRPr sz="3200" kern="1200">
          <a:solidFill>
            <a:schemeClr val="accent3">
              <a:lumMod val="75000"/>
            </a:schemeClr>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2.sv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28.xml"/></Relationships>
</file>

<file path=ppt/slides/_rels/slide3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B00AEE-A052-FEA1-718D-1B098BC3B222}"/>
              </a:ext>
            </a:extLst>
          </p:cNvPr>
          <p:cNvSpPr>
            <a:spLocks noGrp="1"/>
          </p:cNvSpPr>
          <p:nvPr>
            <p:ph type="ctrTitle"/>
          </p:nvPr>
        </p:nvSpPr>
        <p:spPr>
          <a:xfrm>
            <a:off x="477169" y="1160342"/>
            <a:ext cx="9144000" cy="1604238"/>
          </a:xfrm>
        </p:spPr>
        <p:txBody>
          <a:bodyPr/>
          <a:lstStyle/>
          <a:p>
            <a:r>
              <a:rPr lang="en-US" dirty="0"/>
              <a:t>Improving America’s Housing 2025</a:t>
            </a:r>
          </a:p>
        </p:txBody>
      </p:sp>
    </p:spTree>
    <p:extLst>
      <p:ext uri="{BB962C8B-B14F-4D97-AF65-F5344CB8AC3E}">
        <p14:creationId xmlns:p14="http://schemas.microsoft.com/office/powerpoint/2010/main" val="3968123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B0F42-447A-D142-9C98-56D9B1146C1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B22C75-10C5-E341-99E1-A49DF3A5A3DE}"/>
              </a:ext>
            </a:extLst>
          </p:cNvPr>
          <p:cNvSpPr>
            <a:spLocks noGrp="1"/>
          </p:cNvSpPr>
          <p:nvPr>
            <p:ph type="title"/>
          </p:nvPr>
        </p:nvSpPr>
        <p:spPr/>
        <p:txBody>
          <a:bodyPr/>
          <a:lstStyle/>
          <a:p>
            <a:r>
              <a:rPr lang="en-US" dirty="0"/>
              <a:t>Figure 7: Record-Breaking Numbers and Shares of Owners Invest in Home Improvements</a:t>
            </a:r>
          </a:p>
        </p:txBody>
      </p:sp>
      <p:graphicFrame>
        <p:nvGraphicFramePr>
          <p:cNvPr id="8" name="Content Placeholder 7" descr="This figure shows the number and share of homeowner households making improvements every other year from 2003 to 2023. The number and share of households making improvements remained flat from 2007 to 2019 around 22 million households and 28.5 percent of homeowners. The number and share of households making improvements jumped in 2021 to 24.5 million and 29.7 percent of homeowners and remained elevated in 2023 at 25.8 million and 29.7 percent.">
            <a:extLst>
              <a:ext uri="{FF2B5EF4-FFF2-40B4-BE49-F238E27FC236}">
                <a16:creationId xmlns:a16="http://schemas.microsoft.com/office/drawing/2014/main" id="{23D11BFB-E9E2-FE5A-A9DF-D40BFA458DAB}"/>
              </a:ext>
            </a:extLst>
          </p:cNvPr>
          <p:cNvGraphicFramePr>
            <a:graphicFrameLocks noGrp="1"/>
          </p:cNvGraphicFramePr>
          <p:nvPr>
            <p:ph idx="1"/>
            <p:extLst>
              <p:ext uri="{D42A27DB-BD31-4B8C-83A1-F6EECF244321}">
                <p14:modId xmlns:p14="http://schemas.microsoft.com/office/powerpoint/2010/main" val="93403246"/>
              </p:ext>
            </p:extLst>
          </p:nvPr>
        </p:nvGraphicFramePr>
        <p:xfrm>
          <a:off x="268288" y="1255378"/>
          <a:ext cx="11566525" cy="452153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a:extLst>
              <a:ext uri="{FF2B5EF4-FFF2-40B4-BE49-F238E27FC236}">
                <a16:creationId xmlns:a16="http://schemas.microsoft.com/office/drawing/2014/main" id="{45020CA6-517D-FCB8-5F75-CADC66EA9D9D}"/>
              </a:ext>
            </a:extLst>
          </p:cNvPr>
          <p:cNvSpPr>
            <a:spLocks noGrp="1"/>
          </p:cNvSpPr>
          <p:nvPr>
            <p:ph type="body" sz="quarter" idx="10"/>
          </p:nvPr>
        </p:nvSpPr>
        <p:spPr/>
        <p:txBody>
          <a:bodyPr/>
          <a:lstStyle/>
          <a:p>
            <a:r>
              <a:rPr lang="en-US"/>
              <a:t>Source: JCHS tabulations of HUD, American Housing Surveys.</a:t>
            </a:r>
          </a:p>
        </p:txBody>
      </p:sp>
    </p:spTree>
    <p:extLst>
      <p:ext uri="{BB962C8B-B14F-4D97-AF65-F5344CB8AC3E}">
        <p14:creationId xmlns:p14="http://schemas.microsoft.com/office/powerpoint/2010/main" val="333315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Figure 8: Half of Improvement Spending Is to Replace Core Home Components</a:t>
            </a:r>
          </a:p>
        </p:txBody>
      </p:sp>
      <p:graphicFrame>
        <p:nvGraphicFramePr>
          <p:cNvPr id="8" name="Figure 4" descr="This figure shows the share of home improvement spending contributed by replacement projects (including exterior, systems and equipment, and interior), discretionary projects (including kitchen and bath remodels, room additions, and outside attachments), outside property projects, and disaster repair projects in 2023. Replacement projects were 49 percent of the $405 billion market; discretionary projects, 30 percent; outside property, 15 percent; and disaster repairs, 6 percent.  ">
            <a:extLst>
              <a:ext uri="{FF2B5EF4-FFF2-40B4-BE49-F238E27FC236}">
                <a16:creationId xmlns:a16="http://schemas.microsoft.com/office/drawing/2014/main" id="{763F3E6F-9C87-C295-2E60-44C1C4E1AB52}"/>
              </a:ext>
            </a:extLst>
          </p:cNvPr>
          <p:cNvGraphicFramePr>
            <a:graphicFrameLocks noGrp="1"/>
          </p:cNvGraphicFramePr>
          <p:nvPr>
            <p:ph idx="1"/>
            <p:extLst>
              <p:ext uri="{D42A27DB-BD31-4B8C-83A1-F6EECF244321}">
                <p14:modId xmlns:p14="http://schemas.microsoft.com/office/powerpoint/2010/main" val="1786547301"/>
              </p:ext>
            </p:extLst>
          </p:nvPr>
        </p:nvGraphicFramePr>
        <p:xfrm>
          <a:off x="285051" y="1362565"/>
          <a:ext cx="11566525" cy="42037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9A8B77CF-FBBC-425E-714A-7EDA0F6E1A6C}"/>
              </a:ext>
            </a:extLst>
          </p:cNvPr>
          <p:cNvSpPr>
            <a:spLocks noGrp="1"/>
          </p:cNvSpPr>
          <p:nvPr>
            <p:ph type="body" sz="quarter" idx="10"/>
          </p:nvPr>
        </p:nvSpPr>
        <p:spPr>
          <a:xfrm>
            <a:off x="267855" y="5927834"/>
            <a:ext cx="11583721" cy="533511"/>
          </a:xfrm>
        </p:spPr>
        <p:txBody>
          <a:bodyPr/>
          <a:lstStyle/>
          <a:p>
            <a:r>
              <a:rPr lang="en-US" dirty="0"/>
              <a:t>Notes: Aggregate home improvement expenditure is $405 billion. See Table A-1 for definitions of project categories. </a:t>
            </a:r>
          </a:p>
          <a:p>
            <a:r>
              <a:rPr lang="en-US" dirty="0"/>
              <a:t>Source: JCHS tabulations of HUD, 2023 American Housing Survey.</a:t>
            </a:r>
          </a:p>
        </p:txBody>
      </p:sp>
    </p:spTree>
    <p:extLst>
      <p:ext uri="{BB962C8B-B14F-4D97-AF65-F5344CB8AC3E}">
        <p14:creationId xmlns:p14="http://schemas.microsoft.com/office/powerpoint/2010/main" val="1464693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76A5C-E4CE-E0A3-F641-FB6419DF2A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A5BD00-7116-13DE-A48C-6E42B260F439}"/>
              </a:ext>
            </a:extLst>
          </p:cNvPr>
          <p:cNvSpPr>
            <a:spLocks noGrp="1"/>
          </p:cNvSpPr>
          <p:nvPr>
            <p:ph type="title"/>
          </p:nvPr>
        </p:nvSpPr>
        <p:spPr/>
        <p:txBody>
          <a:bodyPr/>
          <a:lstStyle/>
          <a:p>
            <a:r>
              <a:rPr lang="en-US" dirty="0"/>
              <a:t>Figure 9: Professional Improvements Have Steadily Increased While DIY Remains Cyclical</a:t>
            </a:r>
          </a:p>
        </p:txBody>
      </p:sp>
      <p:graphicFrame>
        <p:nvGraphicFramePr>
          <p:cNvPr id="7" name="Content Placeholder 6" descr="This figure shows the percent change in aggregate annual home improvement spending by installation type for every other year from 2003 to 2023. Spending for both professional and do-it-yourself improvements boomed in 2005 and cratered in 2009. Since 2009, expenditures for professionally installed projects have grown at a strong and steady pace, whereas outlays for DIY improvements have swung from extreme gain to decline. Between 2021 and 2023, expenditures for professional projects grew 28 percent, while outlays for DIY projects dropped 2 percent.">
            <a:extLst>
              <a:ext uri="{FF2B5EF4-FFF2-40B4-BE49-F238E27FC236}">
                <a16:creationId xmlns:a16="http://schemas.microsoft.com/office/drawing/2014/main" id="{88E6992C-3469-63D0-B4A2-5B48E181EC1B}"/>
              </a:ext>
            </a:extLst>
          </p:cNvPr>
          <p:cNvGraphicFramePr>
            <a:graphicFrameLocks noGrp="1"/>
          </p:cNvGraphicFramePr>
          <p:nvPr>
            <p:ph idx="1"/>
            <p:extLst>
              <p:ext uri="{D42A27DB-BD31-4B8C-83A1-F6EECF244321}">
                <p14:modId xmlns:p14="http://schemas.microsoft.com/office/powerpoint/2010/main" val="2810319521"/>
              </p:ext>
            </p:extLst>
          </p:nvPr>
        </p:nvGraphicFramePr>
        <p:xfrm>
          <a:off x="268288" y="1573213"/>
          <a:ext cx="11566525" cy="42037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41723F9B-40CF-E5AF-9398-9A4CAFC7DB1A}"/>
              </a:ext>
            </a:extLst>
          </p:cNvPr>
          <p:cNvSpPr>
            <a:spLocks noGrp="1"/>
          </p:cNvSpPr>
          <p:nvPr>
            <p:ph type="body" sz="quarter" idx="10"/>
          </p:nvPr>
        </p:nvSpPr>
        <p:spPr>
          <a:xfrm>
            <a:off x="267855" y="5927834"/>
            <a:ext cx="11566525" cy="533511"/>
          </a:xfrm>
        </p:spPr>
        <p:txBody>
          <a:bodyPr/>
          <a:lstStyle/>
          <a:p>
            <a:r>
              <a:rPr lang="en-US"/>
              <a:t>Note: Spending for professionally installed projects includes the cost of labor, materials, profit, and overhead, whereas spending for DIY projects includes only the cost of materials.</a:t>
            </a:r>
          </a:p>
          <a:p>
            <a:r>
              <a:rPr lang="en-US"/>
              <a:t>Source: JCHS tabulations of HUD, American Housing Surveys.</a:t>
            </a:r>
          </a:p>
        </p:txBody>
      </p:sp>
    </p:spTree>
    <p:extLst>
      <p:ext uri="{BB962C8B-B14F-4D97-AF65-F5344CB8AC3E}">
        <p14:creationId xmlns:p14="http://schemas.microsoft.com/office/powerpoint/2010/main" val="1779322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C4C77-1579-170E-3669-7F2033D0E5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117080-B1A1-25A3-F79E-BCA134075B17}"/>
              </a:ext>
            </a:extLst>
          </p:cNvPr>
          <p:cNvSpPr>
            <a:spLocks noGrp="1"/>
          </p:cNvSpPr>
          <p:nvPr>
            <p:ph type="title"/>
          </p:nvPr>
        </p:nvSpPr>
        <p:spPr/>
        <p:txBody>
          <a:bodyPr/>
          <a:lstStyle/>
          <a:p>
            <a:r>
              <a:rPr lang="en-US" dirty="0"/>
              <a:t>Figure 10: The Rebound in Market Spending Concentration Resumed in 2023</a:t>
            </a:r>
          </a:p>
        </p:txBody>
      </p:sp>
      <p:graphicFrame>
        <p:nvGraphicFramePr>
          <p:cNvPr id="7" name="Content Placeholder 6" descr="This figure shows the share of aggregate home improvement expenditures by owners spending at least $50,000 in inflation-adjusted terms for every other year from 2003 to 2023. After a steep drop in spending concentration from 2007 to 2011, owners spending an inflation-adjusted $50,000 or more slowly increased their share of market expenditures from 34 percent in 2011 to 43 percent in 2019. This trend reversed in 2021 when the share of aggregate improvement outlays contributed by high-spending owners dipped to 41 percent. In 2023, the pre-pandemic rebound in market spending concentration resumed with the share of improvement expenditures by owners spending at least $50,000 reaching 44 percent, the highest concentration of spending since 2007.">
            <a:extLst>
              <a:ext uri="{FF2B5EF4-FFF2-40B4-BE49-F238E27FC236}">
                <a16:creationId xmlns:a16="http://schemas.microsoft.com/office/drawing/2014/main" id="{8E40A68A-5130-3CCD-58B5-22EBD20C65D9}"/>
              </a:ext>
            </a:extLst>
          </p:cNvPr>
          <p:cNvGraphicFramePr>
            <a:graphicFrameLocks noGrp="1"/>
          </p:cNvGraphicFramePr>
          <p:nvPr>
            <p:ph idx="1"/>
            <p:extLst>
              <p:ext uri="{D42A27DB-BD31-4B8C-83A1-F6EECF244321}">
                <p14:modId xmlns:p14="http://schemas.microsoft.com/office/powerpoint/2010/main" val="1196702086"/>
              </p:ext>
            </p:extLst>
          </p:nvPr>
        </p:nvGraphicFramePr>
        <p:xfrm>
          <a:off x="268288" y="1573213"/>
          <a:ext cx="11566525" cy="42037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E1B6264A-D60F-2B03-7691-DBB86225105C}"/>
              </a:ext>
            </a:extLst>
          </p:cNvPr>
          <p:cNvSpPr>
            <a:spLocks noGrp="1"/>
          </p:cNvSpPr>
          <p:nvPr>
            <p:ph type="body" sz="quarter" idx="10"/>
          </p:nvPr>
        </p:nvSpPr>
        <p:spPr/>
        <p:txBody>
          <a:bodyPr/>
          <a:lstStyle/>
          <a:p>
            <a:r>
              <a:rPr lang="en-US" dirty="0"/>
              <a:t>Note: Expenditures are adjusted for inflation using the CPI-U for All Items.</a:t>
            </a:r>
          </a:p>
          <a:p>
            <a:r>
              <a:rPr lang="en-US" dirty="0"/>
              <a:t>Source: JCHS tabulations of HUD, American Housing Surveys.</a:t>
            </a:r>
          </a:p>
        </p:txBody>
      </p:sp>
    </p:spTree>
    <p:extLst>
      <p:ext uri="{BB962C8B-B14F-4D97-AF65-F5344CB8AC3E}">
        <p14:creationId xmlns:p14="http://schemas.microsoft.com/office/powerpoint/2010/main" val="1228982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F04DA-E264-A31D-4281-D8AD90748D8E}"/>
            </a:ext>
          </a:extLst>
        </p:cNvPr>
        <p:cNvGrpSpPr/>
        <p:nvPr/>
      </p:nvGrpSpPr>
      <p:grpSpPr>
        <a:xfrm>
          <a:off x="0" y="0"/>
          <a:ext cx="0" cy="0"/>
          <a:chOff x="0" y="0"/>
          <a:chExt cx="0" cy="0"/>
        </a:xfrm>
      </p:grpSpPr>
      <p:pic>
        <p:nvPicPr>
          <p:cNvPr id="12" name="Picture 11" descr="This figure shows categories of average annual per owner home improvement spending in 2023 dollars from 2015–2023 for 35 major metros in the continental US. Expenditures are typically greater in metros located on the coasts. Between 2015 and 2023, annual per owner improvement spending averaged $6,000 or more in Boston, San Francisco, San Jose, and Washington, DC, and $5,000–5,999 in Los Angeles, New York, and Seattle. In contrast, annual per owner improvement spending averaged less than $4,000 in interior markets like Detroit, Atlanta, and Las Vegas, and $4,000–4,999 in Chicago, Cincinnati, Dallas, and Pittsburgh. ">
            <a:extLst>
              <a:ext uri="{FF2B5EF4-FFF2-40B4-BE49-F238E27FC236}">
                <a16:creationId xmlns:a16="http://schemas.microsoft.com/office/drawing/2014/main" id="{CF1B95B6-6FEB-4FB0-02AF-20CB58B677FD}"/>
              </a:ext>
            </a:extLst>
          </p:cNvPr>
          <p:cNvPicPr>
            <a:picLocks noChangeAspect="1"/>
          </p:cNvPicPr>
          <p:nvPr/>
        </p:nvPicPr>
        <p:blipFill>
          <a:blip r:embed="rId3"/>
          <a:stretch>
            <a:fillRect/>
          </a:stretch>
        </p:blipFill>
        <p:spPr>
          <a:xfrm>
            <a:off x="407931" y="1693800"/>
            <a:ext cx="9102982" cy="4393215"/>
          </a:xfrm>
          <a:prstGeom prst="rect">
            <a:avLst/>
          </a:prstGeom>
        </p:spPr>
      </p:pic>
      <p:sp>
        <p:nvSpPr>
          <p:cNvPr id="2" name="Title 1">
            <a:extLst>
              <a:ext uri="{FF2B5EF4-FFF2-40B4-BE49-F238E27FC236}">
                <a16:creationId xmlns:a16="http://schemas.microsoft.com/office/drawing/2014/main" id="{742FB186-0A7C-C0B9-1FD1-6DD8F544B637}"/>
              </a:ext>
            </a:extLst>
          </p:cNvPr>
          <p:cNvSpPr>
            <a:spLocks noGrp="1"/>
          </p:cNvSpPr>
          <p:nvPr>
            <p:ph type="title"/>
          </p:nvPr>
        </p:nvSpPr>
        <p:spPr>
          <a:xfrm>
            <a:off x="267855" y="299799"/>
            <a:ext cx="11566879" cy="890253"/>
          </a:xfrm>
        </p:spPr>
        <p:txBody>
          <a:bodyPr/>
          <a:lstStyle/>
          <a:p>
            <a:r>
              <a:rPr lang="en-US" dirty="0"/>
              <a:t>Figure 11: Improvement Outlays Tend to Be Higher in Coastal Markets</a:t>
            </a:r>
            <a:endParaRPr lang="en-US" dirty="0">
              <a:solidFill>
                <a:schemeClr val="accent2"/>
              </a:solidFill>
            </a:endParaRPr>
          </a:p>
        </p:txBody>
      </p:sp>
      <p:sp>
        <p:nvSpPr>
          <p:cNvPr id="4" name="Text Placeholder 3">
            <a:extLst>
              <a:ext uri="{FF2B5EF4-FFF2-40B4-BE49-F238E27FC236}">
                <a16:creationId xmlns:a16="http://schemas.microsoft.com/office/drawing/2014/main" id="{2E15CB6B-7E18-AD40-5DA1-DDDEB7EF938E}"/>
              </a:ext>
            </a:extLst>
          </p:cNvPr>
          <p:cNvSpPr>
            <a:spLocks noGrp="1"/>
          </p:cNvSpPr>
          <p:nvPr>
            <p:ph type="body" sz="quarter" idx="10"/>
          </p:nvPr>
        </p:nvSpPr>
        <p:spPr>
          <a:xfrm>
            <a:off x="267855" y="6045407"/>
            <a:ext cx="11566879" cy="533511"/>
          </a:xfrm>
        </p:spPr>
        <p:txBody>
          <a:bodyPr/>
          <a:lstStyle/>
          <a:p>
            <a:r>
              <a:rPr lang="en-US" dirty="0">
                <a:ea typeface="+mn-lt"/>
                <a:cs typeface="+mn-lt"/>
              </a:rPr>
              <a:t>Notes: Data are for 35 metros available in the 2015–2023 American Housing Surveys, including the 15 largest by population. </a:t>
            </a:r>
            <a:r>
              <a:rPr lang="en-US" dirty="0"/>
              <a:t>Expenditures are adjusted for inflation using the CPI-U for All Items. </a:t>
            </a:r>
            <a:r>
              <a:rPr lang="en-US" dirty="0">
                <a:ea typeface="+mn-lt"/>
                <a:cs typeface="+mn-lt"/>
              </a:rPr>
              <a:t>Annual per owner spending averaged $4,900 for the 35 metros and $4,100 nationwide. </a:t>
            </a:r>
            <a:r>
              <a:rPr lang="en-US" dirty="0"/>
              <a:t>See Table A-4 for more detail on historical trends in metro-area spending.</a:t>
            </a:r>
            <a:endParaRPr lang="en-US" dirty="0">
              <a:ea typeface="+mn-lt"/>
              <a:cs typeface="+mn-lt"/>
            </a:endParaRPr>
          </a:p>
          <a:p>
            <a:r>
              <a:rPr lang="en-US" dirty="0"/>
              <a:t>Source: JCHS tabulations of HUD, American Housing Surveys.</a:t>
            </a:r>
          </a:p>
        </p:txBody>
      </p:sp>
      <p:sp>
        <p:nvSpPr>
          <p:cNvPr id="9" name="TextBox 8">
            <a:extLst>
              <a:ext uri="{FF2B5EF4-FFF2-40B4-BE49-F238E27FC236}">
                <a16:creationId xmlns:a16="http://schemas.microsoft.com/office/drawing/2014/main" id="{94661D02-7C5F-7886-0C0B-93A237CD706A}"/>
              </a:ext>
            </a:extLst>
          </p:cNvPr>
          <p:cNvSpPr txBox="1"/>
          <p:nvPr/>
        </p:nvSpPr>
        <p:spPr>
          <a:xfrm>
            <a:off x="407931" y="1340709"/>
            <a:ext cx="8545428" cy="338554"/>
          </a:xfrm>
          <a:prstGeom prst="rect">
            <a:avLst/>
          </a:prstGeom>
          <a:noFill/>
        </p:spPr>
        <p:txBody>
          <a:bodyPr wrap="square" rtlCol="0">
            <a:spAutoFit/>
          </a:bodyPr>
          <a:lstStyle/>
          <a:p>
            <a:pPr algn="l" rtl="0">
              <a:defRPr sz="1600" b="1" i="0" u="none" strike="noStrike" kern="1200" spc="0" baseline="0">
                <a:solidFill>
                  <a:srgbClr val="5A5A5A">
                    <a:lumMod val="50000"/>
                  </a:srgbClr>
                </a:solidFill>
                <a:latin typeface="+mn-lt"/>
                <a:ea typeface="+mn-ea"/>
                <a:cs typeface="+mn-cs"/>
              </a:defRPr>
            </a:pPr>
            <a:r>
              <a:rPr lang="en-US" sz="1600" dirty="0"/>
              <a:t>Average Annual Per Owner</a:t>
            </a:r>
            <a:r>
              <a:rPr lang="en-US" sz="1600" baseline="0" dirty="0"/>
              <a:t> Home Improvement Spending, 2015–2023 (2023 Dollars)</a:t>
            </a:r>
            <a:endParaRPr lang="en-US" sz="1600" dirty="0"/>
          </a:p>
        </p:txBody>
      </p:sp>
    </p:spTree>
    <p:extLst>
      <p:ext uri="{BB962C8B-B14F-4D97-AF65-F5344CB8AC3E}">
        <p14:creationId xmlns:p14="http://schemas.microsoft.com/office/powerpoint/2010/main" val="397700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2501D-93D5-3488-42F5-8A0157BEB3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161508-44B4-0EC7-E761-880F161C428A}"/>
              </a:ext>
            </a:extLst>
          </p:cNvPr>
          <p:cNvSpPr>
            <a:spLocks noGrp="1"/>
          </p:cNvSpPr>
          <p:nvPr>
            <p:ph type="title"/>
          </p:nvPr>
        </p:nvSpPr>
        <p:spPr/>
        <p:txBody>
          <a:bodyPr/>
          <a:lstStyle/>
          <a:p>
            <a:r>
              <a:rPr lang="en-US" dirty="0"/>
              <a:t>Figure 12: Savings Is the Main Source of Improvement Funding for Most Projects</a:t>
            </a:r>
          </a:p>
        </p:txBody>
      </p:sp>
      <p:graphicFrame>
        <p:nvGraphicFramePr>
          <p:cNvPr id="7" name="Content Placeholder 6" descr="This figure shows the share of home improvement spending by project type that is funded by cash from savings, credit cards, homeowners insurance, contractor-arranged financing, home equity, and other sources in 2023. Savings are by far the most common source of home improvement funding for most types of projects, but room additions, exterior replacements (such as roofing, windows, and siding), and disaster repairs are most likely to be funded from sources other than savings. In 2023, about a quarter of spending for room additions was paid for with home equity–based financing. Home equity funded 15 percent of spending for kitchen and bath remodels and outside attachments (such as porches, decks, and garages) and 13 percent of spending for outside property projects (such as fencing, sheds, and recreational structures). For exterior replacements, 10 percent of spending was paid for with home equity and another 18 percent with insurance settlements. By contrast, insurance settlements financed fully 68 percent of spending for disaster restoration projects. ">
            <a:extLst>
              <a:ext uri="{FF2B5EF4-FFF2-40B4-BE49-F238E27FC236}">
                <a16:creationId xmlns:a16="http://schemas.microsoft.com/office/drawing/2014/main" id="{8DDD7952-59D2-48BC-9AAF-8583A60BCBBD}"/>
              </a:ext>
            </a:extLst>
          </p:cNvPr>
          <p:cNvGraphicFramePr>
            <a:graphicFrameLocks noGrp="1"/>
          </p:cNvGraphicFramePr>
          <p:nvPr>
            <p:ph idx="1"/>
            <p:extLst>
              <p:ext uri="{D42A27DB-BD31-4B8C-83A1-F6EECF244321}">
                <p14:modId xmlns:p14="http://schemas.microsoft.com/office/powerpoint/2010/main" val="2698820486"/>
              </p:ext>
            </p:extLst>
          </p:nvPr>
        </p:nvGraphicFramePr>
        <p:xfrm>
          <a:off x="268288" y="1410511"/>
          <a:ext cx="11566525" cy="436640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68F6E08E-1BEA-0FB1-D7FF-F64660E5E568}"/>
              </a:ext>
            </a:extLst>
          </p:cNvPr>
          <p:cNvSpPr>
            <a:spLocks noGrp="1"/>
          </p:cNvSpPr>
          <p:nvPr>
            <p:ph type="body" sz="quarter" idx="10"/>
          </p:nvPr>
        </p:nvSpPr>
        <p:spPr>
          <a:xfrm>
            <a:off x="267855" y="5927834"/>
            <a:ext cx="11566525" cy="533511"/>
          </a:xfrm>
        </p:spPr>
        <p:txBody>
          <a:bodyPr/>
          <a:lstStyle/>
          <a:p>
            <a:r>
              <a:rPr lang="en-US" dirty="0"/>
              <a:t>Notes: Credit card category includes retail store charge cards. Home equity includes home equity loans, home equity lines of credit, and cash from refinancing. Other includes funding sources not reported. See Table A-1 for definitions of project categories. </a:t>
            </a:r>
          </a:p>
          <a:p>
            <a:r>
              <a:rPr lang="en-US" dirty="0"/>
              <a:t>Source: JCHS tabulations of HUD, 2023 American Housing Survey.</a:t>
            </a:r>
          </a:p>
        </p:txBody>
      </p:sp>
      <p:cxnSp>
        <p:nvCxnSpPr>
          <p:cNvPr id="5" name="Straight Connector 4">
            <a:extLst>
              <a:ext uri="{FF2B5EF4-FFF2-40B4-BE49-F238E27FC236}">
                <a16:creationId xmlns:a16="http://schemas.microsoft.com/office/drawing/2014/main" id="{DD0A6DE2-D860-FE54-9ADD-D272AB720CA0}"/>
              </a:ext>
            </a:extLst>
          </p:cNvPr>
          <p:cNvCxnSpPr/>
          <p:nvPr/>
        </p:nvCxnSpPr>
        <p:spPr>
          <a:xfrm flipV="1">
            <a:off x="10439400" y="2000250"/>
            <a:ext cx="0" cy="29908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747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EFF79-0692-2A9C-BD88-B0B69902C0C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CBA8E83-954A-B076-4704-3686E1BDD084}"/>
              </a:ext>
            </a:extLst>
          </p:cNvPr>
          <p:cNvSpPr>
            <a:spLocks noGrp="1"/>
          </p:cNvSpPr>
          <p:nvPr>
            <p:ph type="ctrTitle"/>
          </p:nvPr>
        </p:nvSpPr>
        <p:spPr/>
        <p:txBody>
          <a:bodyPr/>
          <a:lstStyle/>
          <a:p>
            <a:r>
              <a:rPr lang="en-US" dirty="0"/>
              <a:t>3. Changing Household Demographics</a:t>
            </a:r>
          </a:p>
        </p:txBody>
      </p:sp>
    </p:spTree>
    <p:extLst>
      <p:ext uri="{BB962C8B-B14F-4D97-AF65-F5344CB8AC3E}">
        <p14:creationId xmlns:p14="http://schemas.microsoft.com/office/powerpoint/2010/main" val="884205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BFE00-5BF4-4A96-886E-CAD0C2180617}"/>
              </a:ext>
            </a:extLst>
          </p:cNvPr>
          <p:cNvSpPr>
            <a:spLocks noGrp="1"/>
          </p:cNvSpPr>
          <p:nvPr>
            <p:ph type="title"/>
          </p:nvPr>
        </p:nvSpPr>
        <p:spPr/>
        <p:txBody>
          <a:bodyPr/>
          <a:lstStyle/>
          <a:p>
            <a:r>
              <a:rPr lang="en-US" dirty="0"/>
              <a:t>Figure 13: Older Owners Have Greatly Increased Their Market Presence </a:t>
            </a:r>
          </a:p>
        </p:txBody>
      </p:sp>
      <p:graphicFrame>
        <p:nvGraphicFramePr>
          <p:cNvPr id="7" name="Content Placeholder 6" descr="This figure shows the share of home improvement expenditures by homeowner age categories (under 35, 35–44, 45–54, 55–64, and 65 and over), in 2003, 2013, and 2023. Owners age 65 and over contributed 27.2 percent of improvement expenditures in 2023, up from 14.0 percent in 2003, while owners under age 35 accounted for just 8.3 percent of total spending in 2023, down from 13.9 percent in 2003. Owners aged 35–44 and aged 45–54 have become a smaller share of the market in the last two decades (at 20.7 and 20.1 percent of total home improvement spending in 2023 respectively), while spending by owners aged 55–64 has increased to 23.7 percent in 2023.">
            <a:extLst>
              <a:ext uri="{FF2B5EF4-FFF2-40B4-BE49-F238E27FC236}">
                <a16:creationId xmlns:a16="http://schemas.microsoft.com/office/drawing/2014/main" id="{ED3611F5-1BD3-4155-B754-B0C2FB16FA91}"/>
              </a:ext>
            </a:extLst>
          </p:cNvPr>
          <p:cNvGraphicFramePr>
            <a:graphicFrameLocks noGrp="1"/>
          </p:cNvGraphicFramePr>
          <p:nvPr>
            <p:ph idx="1"/>
            <p:extLst>
              <p:ext uri="{D42A27DB-BD31-4B8C-83A1-F6EECF244321}">
                <p14:modId xmlns:p14="http://schemas.microsoft.com/office/powerpoint/2010/main" val="753996361"/>
              </p:ext>
            </p:extLst>
          </p:nvPr>
        </p:nvGraphicFramePr>
        <p:xfrm>
          <a:off x="268209" y="1573213"/>
          <a:ext cx="11566525" cy="42037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398ABA6E-5653-46D2-89C7-1E769B1D853E}"/>
              </a:ext>
            </a:extLst>
          </p:cNvPr>
          <p:cNvSpPr>
            <a:spLocks noGrp="1"/>
          </p:cNvSpPr>
          <p:nvPr>
            <p:ph type="body" sz="quarter" idx="10"/>
          </p:nvPr>
        </p:nvSpPr>
        <p:spPr/>
        <p:txBody>
          <a:bodyPr/>
          <a:lstStyle/>
          <a:p>
            <a:r>
              <a:rPr lang="en-US"/>
              <a:t>Source: JCHS tabulations of HUD, American Housing Surveys.</a:t>
            </a:r>
          </a:p>
        </p:txBody>
      </p:sp>
      <p:sp>
        <p:nvSpPr>
          <p:cNvPr id="8" name="Rectangle 7">
            <a:extLst>
              <a:ext uri="{FF2B5EF4-FFF2-40B4-BE49-F238E27FC236}">
                <a16:creationId xmlns:a16="http://schemas.microsoft.com/office/drawing/2014/main" id="{643AC017-938E-4251-9E68-0004FFFB2194}"/>
              </a:ext>
            </a:extLst>
          </p:cNvPr>
          <p:cNvSpPr/>
          <p:nvPr/>
        </p:nvSpPr>
        <p:spPr>
          <a:xfrm>
            <a:off x="267855" y="1446344"/>
            <a:ext cx="4916731" cy="338554"/>
          </a:xfrm>
          <a:prstGeom prst="rect">
            <a:avLst/>
          </a:prstGeom>
        </p:spPr>
        <p:txBody>
          <a:bodyPr wrap="none">
            <a:spAutoFit/>
          </a:bodyPr>
          <a:lstStyle/>
          <a:p>
            <a:pPr>
              <a:defRPr sz="1600" b="1" i="0" u="none" strike="noStrike" kern="1200" spc="0" baseline="0">
                <a:solidFill>
                  <a:srgbClr val="5A5A5A"/>
                </a:solidFill>
                <a:latin typeface="+mn-lt"/>
                <a:ea typeface="+mn-ea"/>
                <a:cs typeface="+mn-cs"/>
              </a:defRPr>
            </a:pPr>
            <a:r>
              <a:rPr lang="en-US" b="1" dirty="0">
                <a:solidFill>
                  <a:schemeClr val="tx1">
                    <a:lumMod val="50000"/>
                  </a:schemeClr>
                </a:solidFill>
              </a:rPr>
              <a:t>Share of Home Improvement Spending (Percent)</a:t>
            </a:r>
          </a:p>
        </p:txBody>
      </p:sp>
    </p:spTree>
    <p:extLst>
      <p:ext uri="{BB962C8B-B14F-4D97-AF65-F5344CB8AC3E}">
        <p14:creationId xmlns:p14="http://schemas.microsoft.com/office/powerpoint/2010/main" val="1323142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BE045-741E-CD51-F782-F6F379F7CF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CE3BF4-D886-586C-351B-0E4010F2CCE2}"/>
              </a:ext>
            </a:extLst>
          </p:cNvPr>
          <p:cNvSpPr>
            <a:spLocks noGrp="1"/>
          </p:cNvSpPr>
          <p:nvPr>
            <p:ph type="title"/>
          </p:nvPr>
        </p:nvSpPr>
        <p:spPr>
          <a:xfrm>
            <a:off x="267855" y="486423"/>
            <a:ext cx="11566879" cy="890253"/>
          </a:xfrm>
        </p:spPr>
        <p:txBody>
          <a:bodyPr/>
          <a:lstStyle/>
          <a:p>
            <a:r>
              <a:rPr lang="en-US" dirty="0"/>
              <a:t>Figure 14: Younger Owners Are Expanding Spending on Improvements Despite Lower Ranks</a:t>
            </a:r>
          </a:p>
        </p:txBody>
      </p:sp>
      <p:graphicFrame>
        <p:nvGraphicFramePr>
          <p:cNvPr id="7" name="Content Placeholder 6" descr="This figure shows the number of homeowners under age 35 and their total home improvement expenditures in billions of 2023 dollars between 2003 and 2023. The number of owners under age 35 fell from 10.3 million households in 2003 to a low of 6.9 million in 2015 before increasing to 7.9 million in 2023. Spending by younger owners climbed from $22.2 billion in 2015 to $33.6 billion in 2023, still well below the 2007 peak of $39.0 billion.">
            <a:extLst>
              <a:ext uri="{FF2B5EF4-FFF2-40B4-BE49-F238E27FC236}">
                <a16:creationId xmlns:a16="http://schemas.microsoft.com/office/drawing/2014/main" id="{2711373D-1330-2050-E081-F83B85700CFB}"/>
              </a:ext>
            </a:extLst>
          </p:cNvPr>
          <p:cNvGraphicFramePr>
            <a:graphicFrameLocks noGrp="1"/>
          </p:cNvGraphicFramePr>
          <p:nvPr>
            <p:ph idx="1"/>
            <p:extLst>
              <p:ext uri="{D42A27DB-BD31-4B8C-83A1-F6EECF244321}">
                <p14:modId xmlns:p14="http://schemas.microsoft.com/office/powerpoint/2010/main" val="1332992997"/>
              </p:ext>
            </p:extLst>
          </p:nvPr>
        </p:nvGraphicFramePr>
        <p:xfrm>
          <a:off x="268288" y="1573213"/>
          <a:ext cx="11566525" cy="42037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2E74BD34-D481-C929-03F3-422E96273510}"/>
              </a:ext>
            </a:extLst>
          </p:cNvPr>
          <p:cNvSpPr>
            <a:spLocks noGrp="1"/>
          </p:cNvSpPr>
          <p:nvPr>
            <p:ph type="body" sz="quarter" idx="10"/>
          </p:nvPr>
        </p:nvSpPr>
        <p:spPr>
          <a:xfrm>
            <a:off x="267855" y="5827992"/>
            <a:ext cx="10742349" cy="533511"/>
          </a:xfrm>
        </p:spPr>
        <p:txBody>
          <a:bodyPr/>
          <a:lstStyle/>
          <a:p>
            <a:r>
              <a:rPr lang="en-US" dirty="0"/>
              <a:t>Note: Expenditures are adjusted for inflation using the CPI-U for All Items.</a:t>
            </a:r>
          </a:p>
          <a:p>
            <a:r>
              <a:rPr lang="en-US" dirty="0"/>
              <a:t>Source: JCHS tabulations of HUD, American Housing Surveys.</a:t>
            </a:r>
          </a:p>
        </p:txBody>
      </p:sp>
    </p:spTree>
    <p:extLst>
      <p:ext uri="{BB962C8B-B14F-4D97-AF65-F5344CB8AC3E}">
        <p14:creationId xmlns:p14="http://schemas.microsoft.com/office/powerpoint/2010/main" val="3587305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38123-8490-EE55-AD72-94A30E46A4AF}"/>
              </a:ext>
            </a:extLst>
          </p:cNvPr>
          <p:cNvSpPr>
            <a:spLocks noGrp="1"/>
          </p:cNvSpPr>
          <p:nvPr>
            <p:ph type="title"/>
          </p:nvPr>
        </p:nvSpPr>
        <p:spPr/>
        <p:txBody>
          <a:bodyPr/>
          <a:lstStyle/>
          <a:p>
            <a:r>
              <a:rPr lang="en-US" dirty="0"/>
              <a:t>Figure 15: Households of Color Are a Growing Part of Homebuying and Remodeling Markets</a:t>
            </a:r>
          </a:p>
        </p:txBody>
      </p:sp>
      <p:graphicFrame>
        <p:nvGraphicFramePr>
          <p:cNvPr id="7" name="Content Placeholder 6" descr="This figure shows the shares of recent first-time homebuyers, homeowners, and homeowners making improvements that were households of color in 2003, 2013, and 2023. The household of color shares have increased across each of these measures. The share of recent first-time homebuyers that were households of color grew from 32.9 percent in 2003 to 40.9 percent in 2023. The share of all homeowners increased from 19.2 percent to 27.9 percent, and the share of households of color among homeowners making improvements increased from 18.8 percent to 26.5 percent.">
            <a:extLst>
              <a:ext uri="{FF2B5EF4-FFF2-40B4-BE49-F238E27FC236}">
                <a16:creationId xmlns:a16="http://schemas.microsoft.com/office/drawing/2014/main" id="{B7842298-4F84-62C3-9BF6-525835169194}"/>
              </a:ext>
            </a:extLst>
          </p:cNvPr>
          <p:cNvGraphicFramePr>
            <a:graphicFrameLocks noGrp="1"/>
          </p:cNvGraphicFramePr>
          <p:nvPr>
            <p:ph idx="1"/>
            <p:extLst>
              <p:ext uri="{D42A27DB-BD31-4B8C-83A1-F6EECF244321}">
                <p14:modId xmlns:p14="http://schemas.microsoft.com/office/powerpoint/2010/main" val="3839586181"/>
              </p:ext>
            </p:extLst>
          </p:nvPr>
        </p:nvGraphicFramePr>
        <p:xfrm>
          <a:off x="267855" y="1404594"/>
          <a:ext cx="11566525" cy="437231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53803C7E-6540-1FA2-3EAF-9DFCCFBC98C6}"/>
              </a:ext>
            </a:extLst>
          </p:cNvPr>
          <p:cNvSpPr>
            <a:spLocks noGrp="1"/>
          </p:cNvSpPr>
          <p:nvPr>
            <p:ph type="body" sz="quarter" idx="10"/>
          </p:nvPr>
        </p:nvSpPr>
        <p:spPr>
          <a:xfrm>
            <a:off x="267855" y="5927834"/>
            <a:ext cx="11459089" cy="533511"/>
          </a:xfrm>
        </p:spPr>
        <p:txBody>
          <a:bodyPr/>
          <a:lstStyle/>
          <a:p>
            <a:r>
              <a:rPr lang="en-US" dirty="0"/>
              <a:t>Notes: Households of color include those headed by an American Indian or Alaska Native, Asian, Black, multiracial, or Native Hawaiian or Pacific Islander person or a Hispanic person of any race. Recent homebuyers purchased within the previous three calendar years.</a:t>
            </a:r>
          </a:p>
          <a:p>
            <a:r>
              <a:rPr lang="en-US" dirty="0"/>
              <a:t>Source: JCHS tabulations of HUD, American Housing Surveys.</a:t>
            </a:r>
          </a:p>
        </p:txBody>
      </p:sp>
    </p:spTree>
    <p:extLst>
      <p:ext uri="{BB962C8B-B14F-4D97-AF65-F5344CB8AC3E}">
        <p14:creationId xmlns:p14="http://schemas.microsoft.com/office/powerpoint/2010/main" val="2887136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4A191-2F57-3EB3-210F-0BDC9F0DFDE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F17373E-8F27-E14E-E1C6-D32C2805F59D}"/>
              </a:ext>
            </a:extLst>
          </p:cNvPr>
          <p:cNvSpPr>
            <a:spLocks noGrp="1"/>
          </p:cNvSpPr>
          <p:nvPr>
            <p:ph type="ctrTitle"/>
          </p:nvPr>
        </p:nvSpPr>
        <p:spPr/>
        <p:txBody>
          <a:bodyPr/>
          <a:lstStyle/>
          <a:p>
            <a:r>
              <a:rPr lang="en-US" dirty="0"/>
              <a:t>1. Introduction and Summary</a:t>
            </a:r>
          </a:p>
        </p:txBody>
      </p:sp>
    </p:spTree>
    <p:extLst>
      <p:ext uri="{BB962C8B-B14F-4D97-AF65-F5344CB8AC3E}">
        <p14:creationId xmlns:p14="http://schemas.microsoft.com/office/powerpoint/2010/main" val="3375937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C85F2-1709-3251-4442-A84661089E4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8BBB96D-69FE-7CCC-B753-8F8B38F765B0}"/>
              </a:ext>
            </a:extLst>
          </p:cNvPr>
          <p:cNvSpPr>
            <a:spLocks noGrp="1"/>
          </p:cNvSpPr>
          <p:nvPr>
            <p:ph type="title"/>
          </p:nvPr>
        </p:nvSpPr>
        <p:spPr/>
        <p:txBody>
          <a:bodyPr/>
          <a:lstStyle/>
          <a:p>
            <a:r>
              <a:rPr lang="en-US" dirty="0"/>
              <a:t>Figure 16: Immigrant Owners Account for a Rising Share of the Home Improvement Market</a:t>
            </a:r>
          </a:p>
        </p:txBody>
      </p:sp>
      <p:graphicFrame>
        <p:nvGraphicFramePr>
          <p:cNvPr id="8" name="Content Placeholder 7" descr="This figure shows home improvement expenditures in billions of 2023 dollars for immigrant homeowners and their share of total improvement spending in 2003, 2013, and 2023. In these years, expenditures by foreign-born owners increased from 18.0 billion to 50.8 billion after adjusting for inflation. Their share of the home improvement market increased from 7.9 percent to 12.5 percent between 2003 and 2023. ">
            <a:extLst>
              <a:ext uri="{FF2B5EF4-FFF2-40B4-BE49-F238E27FC236}">
                <a16:creationId xmlns:a16="http://schemas.microsoft.com/office/drawing/2014/main" id="{38A18F32-E3E9-ACE0-9566-8B34F59B4041}"/>
              </a:ext>
            </a:extLst>
          </p:cNvPr>
          <p:cNvGraphicFramePr>
            <a:graphicFrameLocks noGrp="1"/>
          </p:cNvGraphicFramePr>
          <p:nvPr>
            <p:ph idx="1"/>
            <p:extLst>
              <p:ext uri="{D42A27DB-BD31-4B8C-83A1-F6EECF244321}">
                <p14:modId xmlns:p14="http://schemas.microsoft.com/office/powerpoint/2010/main" val="2247362378"/>
              </p:ext>
            </p:extLst>
          </p:nvPr>
        </p:nvGraphicFramePr>
        <p:xfrm>
          <a:off x="268209" y="1402080"/>
          <a:ext cx="11566525" cy="433129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a:extLst>
              <a:ext uri="{FF2B5EF4-FFF2-40B4-BE49-F238E27FC236}">
                <a16:creationId xmlns:a16="http://schemas.microsoft.com/office/drawing/2014/main" id="{2A160947-AF04-9F2F-22CF-D937E1D6884F}"/>
              </a:ext>
            </a:extLst>
          </p:cNvPr>
          <p:cNvSpPr>
            <a:spLocks noGrp="1"/>
          </p:cNvSpPr>
          <p:nvPr>
            <p:ph type="body" sz="quarter" idx="10"/>
          </p:nvPr>
        </p:nvSpPr>
        <p:spPr/>
        <p:txBody>
          <a:bodyPr/>
          <a:lstStyle/>
          <a:p>
            <a:r>
              <a:rPr lang="en-US" dirty="0"/>
              <a:t>Note: Expenditures are adjusted for inflation using the CPI-U for All Items. </a:t>
            </a:r>
          </a:p>
          <a:p>
            <a:r>
              <a:rPr lang="en-US" dirty="0"/>
              <a:t>Source: JCHS tabulations of HUD, American Housing Surveys.</a:t>
            </a:r>
          </a:p>
        </p:txBody>
      </p:sp>
    </p:spTree>
    <p:extLst>
      <p:ext uri="{BB962C8B-B14F-4D97-AF65-F5344CB8AC3E}">
        <p14:creationId xmlns:p14="http://schemas.microsoft.com/office/powerpoint/2010/main" val="2871734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5CADA-23FD-FF66-F929-EFFF02C6100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81B903F-38B2-83E8-710F-9E6D1E017299}"/>
              </a:ext>
            </a:extLst>
          </p:cNvPr>
          <p:cNvSpPr>
            <a:spLocks noGrp="1"/>
          </p:cNvSpPr>
          <p:nvPr>
            <p:ph type="title"/>
          </p:nvPr>
        </p:nvSpPr>
        <p:spPr/>
        <p:txBody>
          <a:bodyPr/>
          <a:lstStyle/>
          <a:p>
            <a:r>
              <a:rPr lang="en-US" dirty="0"/>
              <a:t>Figure 17: Recent Movers Typically Spend Much More on Improvements</a:t>
            </a:r>
          </a:p>
        </p:txBody>
      </p:sp>
      <p:graphicFrame>
        <p:nvGraphicFramePr>
          <p:cNvPr id="8" name="Content Placeholder 7" descr="This figure shows average per owner home improvement spending for every other year between 2003 and 2023 for recent movers—homeowners who bought their homes within the previous three calendar years—and owners who did not recently move. Recent movers consistently spend more than non-movers on average. In 2023, recent movers spent an average of $6,600 on improvements compared to $4,300 for those who had not recently moved.">
            <a:extLst>
              <a:ext uri="{FF2B5EF4-FFF2-40B4-BE49-F238E27FC236}">
                <a16:creationId xmlns:a16="http://schemas.microsoft.com/office/drawing/2014/main" id="{94A8103B-F371-DD42-47B2-860AAD5B122C}"/>
              </a:ext>
            </a:extLst>
          </p:cNvPr>
          <p:cNvGraphicFramePr>
            <a:graphicFrameLocks noGrp="1"/>
          </p:cNvGraphicFramePr>
          <p:nvPr>
            <p:ph idx="1"/>
            <p:extLst>
              <p:ext uri="{D42A27DB-BD31-4B8C-83A1-F6EECF244321}">
                <p14:modId xmlns:p14="http://schemas.microsoft.com/office/powerpoint/2010/main" val="1556868620"/>
              </p:ext>
            </p:extLst>
          </p:nvPr>
        </p:nvGraphicFramePr>
        <p:xfrm>
          <a:off x="268209" y="1555423"/>
          <a:ext cx="11566525" cy="422149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a:extLst>
              <a:ext uri="{FF2B5EF4-FFF2-40B4-BE49-F238E27FC236}">
                <a16:creationId xmlns:a16="http://schemas.microsoft.com/office/drawing/2014/main" id="{47EAD155-45B3-1CEB-B6E5-A732FC93B09E}"/>
              </a:ext>
            </a:extLst>
          </p:cNvPr>
          <p:cNvSpPr>
            <a:spLocks noGrp="1"/>
          </p:cNvSpPr>
          <p:nvPr>
            <p:ph type="body" sz="quarter" idx="10"/>
          </p:nvPr>
        </p:nvSpPr>
        <p:spPr/>
        <p:txBody>
          <a:bodyPr/>
          <a:lstStyle/>
          <a:p>
            <a:r>
              <a:rPr lang="en-US" dirty="0"/>
              <a:t>Note: Recent movers bought their homes within the previous three calendar years. </a:t>
            </a:r>
          </a:p>
          <a:p>
            <a:r>
              <a:rPr lang="en-US" dirty="0"/>
              <a:t>Source: JCHS tabulations of HUD, American Housing Surveys.</a:t>
            </a:r>
          </a:p>
        </p:txBody>
      </p:sp>
    </p:spTree>
    <p:extLst>
      <p:ext uri="{BB962C8B-B14F-4D97-AF65-F5344CB8AC3E}">
        <p14:creationId xmlns:p14="http://schemas.microsoft.com/office/powerpoint/2010/main" val="2897655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D65A7-EC01-E6FF-C5AF-8C976ACCA2A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9F99A4-1FC5-CEBB-13B6-553D0CEB6669}"/>
              </a:ext>
            </a:extLst>
          </p:cNvPr>
          <p:cNvSpPr>
            <a:spLocks noGrp="1"/>
          </p:cNvSpPr>
          <p:nvPr>
            <p:ph type="ctrTitle"/>
          </p:nvPr>
        </p:nvSpPr>
        <p:spPr/>
        <p:txBody>
          <a:bodyPr/>
          <a:lstStyle/>
          <a:p>
            <a:r>
              <a:rPr lang="en-US" dirty="0"/>
              <a:t>4. Revitalizing the Nation’s Housing Stock</a:t>
            </a:r>
          </a:p>
        </p:txBody>
      </p:sp>
    </p:spTree>
    <p:extLst>
      <p:ext uri="{BB962C8B-B14F-4D97-AF65-F5344CB8AC3E}">
        <p14:creationId xmlns:p14="http://schemas.microsoft.com/office/powerpoint/2010/main" val="700835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70758-AB9F-FA4F-358B-C13F5125480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41A1A1C-0291-425E-48D2-078DC0AE12FA}"/>
              </a:ext>
            </a:extLst>
          </p:cNvPr>
          <p:cNvSpPr>
            <a:spLocks noGrp="1"/>
          </p:cNvSpPr>
          <p:nvPr>
            <p:ph type="title"/>
          </p:nvPr>
        </p:nvSpPr>
        <p:spPr/>
        <p:txBody>
          <a:bodyPr/>
          <a:lstStyle/>
          <a:p>
            <a:r>
              <a:rPr lang="en-US" dirty="0"/>
              <a:t>Figure 18: Owners of Older Homes Spend More on Improvements and Repairs</a:t>
            </a:r>
          </a:p>
        </p:txBody>
      </p:sp>
      <p:sp>
        <p:nvSpPr>
          <p:cNvPr id="9" name="Text Placeholder 8">
            <a:extLst>
              <a:ext uri="{FF2B5EF4-FFF2-40B4-BE49-F238E27FC236}">
                <a16:creationId xmlns:a16="http://schemas.microsoft.com/office/drawing/2014/main" id="{33683C81-101F-F1DF-1FC8-45CF766FE9FE}"/>
              </a:ext>
            </a:extLst>
          </p:cNvPr>
          <p:cNvSpPr>
            <a:spLocks noGrp="1"/>
          </p:cNvSpPr>
          <p:nvPr>
            <p:ph type="body" sz="quarter" idx="10"/>
          </p:nvPr>
        </p:nvSpPr>
        <p:spPr/>
        <p:txBody>
          <a:bodyPr/>
          <a:lstStyle/>
          <a:p>
            <a:r>
              <a:rPr lang="en-US"/>
              <a:t>Source: JCHS tabulations of HUD, 2023 American Housing Survey.</a:t>
            </a:r>
          </a:p>
        </p:txBody>
      </p:sp>
      <p:graphicFrame>
        <p:nvGraphicFramePr>
          <p:cNvPr id="10" name="Content Placeholder 14" descr="This figure shows average per owner home improvement and maintenance spending in 2023 for all homes and by year built. Homes built between 2020 and 2023 have the lowest average per owner spending on improvements and maintenance at $4,340, compared with $4,520 for homes built between 2010 and 2019, and $5,870 for all homes. Spending is notably higher on homes built before 2010, and average spending is as high as $6,750 for homes built before 1940. ">
            <a:extLst>
              <a:ext uri="{FF2B5EF4-FFF2-40B4-BE49-F238E27FC236}">
                <a16:creationId xmlns:a16="http://schemas.microsoft.com/office/drawing/2014/main" id="{3274E149-2B13-FE9A-A57B-CB6B4A998694}"/>
              </a:ext>
            </a:extLst>
          </p:cNvPr>
          <p:cNvGraphicFramePr>
            <a:graphicFrameLocks noGrp="1"/>
          </p:cNvGraphicFramePr>
          <p:nvPr>
            <p:ph idx="1"/>
            <p:extLst>
              <p:ext uri="{D42A27DB-BD31-4B8C-83A1-F6EECF244321}">
                <p14:modId xmlns:p14="http://schemas.microsoft.com/office/powerpoint/2010/main" val="3440663917"/>
              </p:ext>
            </p:extLst>
          </p:nvPr>
        </p:nvGraphicFramePr>
        <p:xfrm>
          <a:off x="268288" y="1573213"/>
          <a:ext cx="11566525" cy="4203700"/>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a:extLst>
              <a:ext uri="{FF2B5EF4-FFF2-40B4-BE49-F238E27FC236}">
                <a16:creationId xmlns:a16="http://schemas.microsoft.com/office/drawing/2014/main" id="{070EEAAE-A56F-4787-6E30-3AA94E513D55}"/>
              </a:ext>
            </a:extLst>
          </p:cNvPr>
          <p:cNvCxnSpPr>
            <a:cxnSpLocks/>
          </p:cNvCxnSpPr>
          <p:nvPr/>
        </p:nvCxnSpPr>
        <p:spPr>
          <a:xfrm flipV="1">
            <a:off x="10343288" y="2173423"/>
            <a:ext cx="0" cy="297294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0337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DA1FD-FAE5-4C11-B59D-5C10F663324E}"/>
              </a:ext>
            </a:extLst>
          </p:cNvPr>
          <p:cNvSpPr>
            <a:spLocks noGrp="1"/>
          </p:cNvSpPr>
          <p:nvPr>
            <p:ph type="title"/>
          </p:nvPr>
        </p:nvSpPr>
        <p:spPr/>
        <p:txBody>
          <a:bodyPr/>
          <a:lstStyle/>
          <a:p>
            <a:r>
              <a:rPr lang="en-US" dirty="0"/>
              <a:t>Figure 19: Lower-Income Owners and Owners of Color Are More Likely to Occupy Inadequate Homes</a:t>
            </a:r>
          </a:p>
        </p:txBody>
      </p:sp>
      <p:sp>
        <p:nvSpPr>
          <p:cNvPr id="4" name="Text Placeholder 3">
            <a:extLst>
              <a:ext uri="{FF2B5EF4-FFF2-40B4-BE49-F238E27FC236}">
                <a16:creationId xmlns:a16="http://schemas.microsoft.com/office/drawing/2014/main" id="{0D280ED6-AE50-44BA-8EF7-7F632C2849B8}"/>
              </a:ext>
            </a:extLst>
          </p:cNvPr>
          <p:cNvSpPr>
            <a:spLocks noGrp="1"/>
          </p:cNvSpPr>
          <p:nvPr>
            <p:ph type="body" sz="quarter" idx="10"/>
          </p:nvPr>
        </p:nvSpPr>
        <p:spPr>
          <a:xfrm>
            <a:off x="267855" y="5664984"/>
            <a:ext cx="11566879" cy="796362"/>
          </a:xfrm>
        </p:spPr>
        <p:txBody>
          <a:bodyPr/>
          <a:lstStyle/>
          <a:p>
            <a:r>
              <a:rPr lang="en-US" dirty="0"/>
              <a:t>Notes: Quintiles are equal fifths of owners ranked by total household income. The lowest quintile includes incomes of less than $37,500 and the highest quintile includes incomes of more than $172,000. Asian, Black, and white householders are non-Hispanic. Hispanic householders may be of any race. </a:t>
            </a:r>
            <a:r>
              <a:rPr lang="en-US" kern="1200" dirty="0">
                <a:solidFill>
                  <a:srgbClr val="2D2D2D"/>
                </a:solidFill>
                <a:effectLst/>
                <a:ea typeface="+mn-ea"/>
                <a:cs typeface="+mn-cs"/>
              </a:rPr>
              <a:t>Inadequate units are those with multiple structural deficiencies, such as water leaks, large open cracks, and holes in the floor, or serious problems with any basic features such as plumbing, electrical, and heating. Inadequacy is considered moderate or severe depending on the number and types of these problems.</a:t>
            </a:r>
          </a:p>
          <a:p>
            <a:r>
              <a:rPr lang="en-US" dirty="0"/>
              <a:t>Source: JCHS tabulations of HUD, 2023 American Housing Survey.</a:t>
            </a:r>
          </a:p>
        </p:txBody>
      </p:sp>
      <p:graphicFrame>
        <p:nvGraphicFramePr>
          <p:cNvPr id="7" name="Content Placeholder 6" descr="This figure shows the share of homeowners in inadequate housing in 2023 by household income quintile (calculated among owners) and by householder race or ethnicity. Overall, 3.3 percent of homeowners lived in inadequate housing. Owners with incomes in the lowest income quintile were much more likely at 5.8 percent to occupy inadequate housing, compared to just 2.1 percent of owners with incomes in the highest quintile. In addition, 4.9 percent of Black owners and 4.2 percent of Hispanic owners lived in inadequate homes, compared to 2.9 percent of white and 2.1 percent of Asian owners.">
            <a:extLst>
              <a:ext uri="{FF2B5EF4-FFF2-40B4-BE49-F238E27FC236}">
                <a16:creationId xmlns:a16="http://schemas.microsoft.com/office/drawing/2014/main" id="{64B1294A-E06A-4D5F-B1A8-7E65FAA46F04}"/>
              </a:ext>
            </a:extLst>
          </p:cNvPr>
          <p:cNvGraphicFramePr>
            <a:graphicFrameLocks noGrp="1"/>
          </p:cNvGraphicFramePr>
          <p:nvPr>
            <p:ph idx="1"/>
            <p:extLst>
              <p:ext uri="{D42A27DB-BD31-4B8C-83A1-F6EECF244321}">
                <p14:modId xmlns:p14="http://schemas.microsoft.com/office/powerpoint/2010/main" val="2721552770"/>
              </p:ext>
            </p:extLst>
          </p:nvPr>
        </p:nvGraphicFramePr>
        <p:xfrm>
          <a:off x="194734" y="1518229"/>
          <a:ext cx="11164267" cy="4146755"/>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a:extLst>
              <a:ext uri="{FF2B5EF4-FFF2-40B4-BE49-F238E27FC236}">
                <a16:creationId xmlns:a16="http://schemas.microsoft.com/office/drawing/2014/main" id="{B7F33A6B-5E14-CD3B-B863-E1CB124666E0}"/>
              </a:ext>
            </a:extLst>
          </p:cNvPr>
          <p:cNvCxnSpPr>
            <a:cxnSpLocks/>
          </p:cNvCxnSpPr>
          <p:nvPr/>
        </p:nvCxnSpPr>
        <p:spPr>
          <a:xfrm>
            <a:off x="5959452" y="2049234"/>
            <a:ext cx="0" cy="2932489"/>
          </a:xfrm>
          <a:prstGeom prst="line">
            <a:avLst/>
          </a:prstGeom>
          <a:ln w="3175">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48D2C27-F15F-9090-ADBE-52029FA8B043}"/>
              </a:ext>
            </a:extLst>
          </p:cNvPr>
          <p:cNvCxnSpPr>
            <a:cxnSpLocks/>
          </p:cNvCxnSpPr>
          <p:nvPr/>
        </p:nvCxnSpPr>
        <p:spPr>
          <a:xfrm>
            <a:off x="10131662" y="2049234"/>
            <a:ext cx="0" cy="2932489"/>
          </a:xfrm>
          <a:prstGeom prst="line">
            <a:avLst/>
          </a:prstGeom>
          <a:ln w="3175">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072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BAC5E-3BB0-4DC6-52F4-C137105E5E53}"/>
              </a:ext>
            </a:extLst>
          </p:cNvPr>
          <p:cNvSpPr>
            <a:spLocks noGrp="1"/>
          </p:cNvSpPr>
          <p:nvPr>
            <p:ph type="title"/>
          </p:nvPr>
        </p:nvSpPr>
        <p:spPr/>
        <p:txBody>
          <a:bodyPr/>
          <a:lstStyle/>
          <a:p>
            <a:r>
              <a:rPr lang="en-US" dirty="0"/>
              <a:t>Figure 20: Demand for Accessibility Features Has Ticked Up Across Age Groups</a:t>
            </a:r>
          </a:p>
        </p:txBody>
      </p:sp>
      <p:graphicFrame>
        <p:nvGraphicFramePr>
          <p:cNvPr id="7" name="Content Placeholder 6" descr="This figure shows the share of owners remodeling to make their home more accessible for people with physical limitations, by age group, in 2018–2019, 2020–2021, and 2022–2023. Demand for accessibility features increased across all age groups, with the share of owners remodeling for accessibility reasons climbing from 2.8 percent in 2018–2019 to 3.7 percent in 2022–2023. The share of owners remodeling to improve accessibility increased fastest for owners age 65 and over (from 4.1 to 5.5 percent) but also grew from 3.2 to 3.9 percent for owners aged 55–64 and from 1.7 percent to 2.2 percent for owners under age 55.">
            <a:extLst>
              <a:ext uri="{FF2B5EF4-FFF2-40B4-BE49-F238E27FC236}">
                <a16:creationId xmlns:a16="http://schemas.microsoft.com/office/drawing/2014/main" id="{0897A584-C844-56A7-F9A9-CBA597773B04}"/>
              </a:ext>
            </a:extLst>
          </p:cNvPr>
          <p:cNvGraphicFramePr>
            <a:graphicFrameLocks noGrp="1"/>
          </p:cNvGraphicFramePr>
          <p:nvPr>
            <p:ph idx="1"/>
            <p:extLst>
              <p:ext uri="{D42A27DB-BD31-4B8C-83A1-F6EECF244321}">
                <p14:modId xmlns:p14="http://schemas.microsoft.com/office/powerpoint/2010/main" val="1227094409"/>
              </p:ext>
            </p:extLst>
          </p:nvPr>
        </p:nvGraphicFramePr>
        <p:xfrm>
          <a:off x="268288" y="1573213"/>
          <a:ext cx="11566525" cy="42037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EF2A2428-E4EB-D3E2-C904-D35AFF390E33}"/>
              </a:ext>
            </a:extLst>
          </p:cNvPr>
          <p:cNvSpPr>
            <a:spLocks noGrp="1"/>
          </p:cNvSpPr>
          <p:nvPr>
            <p:ph type="body" sz="quarter" idx="10"/>
          </p:nvPr>
        </p:nvSpPr>
        <p:spPr>
          <a:xfrm>
            <a:off x="267855" y="5927834"/>
            <a:ext cx="11598657" cy="533511"/>
          </a:xfrm>
        </p:spPr>
        <p:txBody>
          <a:bodyPr/>
          <a:lstStyle/>
          <a:p>
            <a:r>
              <a:rPr lang="en-US" dirty="0"/>
              <a:t>Note: Survey asked owners with improvement projects, “Did you do any home improvements to make your home more accessible for people with physical limitations, such as people using a wheelchair or a walker?”</a:t>
            </a:r>
          </a:p>
          <a:p>
            <a:r>
              <a:rPr lang="en-US" dirty="0"/>
              <a:t>Source: JCHS tabulations of HUD, American Housing Surveys.</a:t>
            </a:r>
          </a:p>
        </p:txBody>
      </p:sp>
      <p:cxnSp>
        <p:nvCxnSpPr>
          <p:cNvPr id="9" name="Straight Connector 8">
            <a:extLst>
              <a:ext uri="{FF2B5EF4-FFF2-40B4-BE49-F238E27FC236}">
                <a16:creationId xmlns:a16="http://schemas.microsoft.com/office/drawing/2014/main" id="{6419636B-1E62-3854-3203-F667C6FDDC67}"/>
              </a:ext>
            </a:extLst>
          </p:cNvPr>
          <p:cNvCxnSpPr>
            <a:cxnSpLocks/>
          </p:cNvCxnSpPr>
          <p:nvPr/>
        </p:nvCxnSpPr>
        <p:spPr>
          <a:xfrm flipV="1">
            <a:off x="8945397" y="2134979"/>
            <a:ext cx="0" cy="305351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655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descr="This figure shows average per owner home improvement and maintenance spending as well as the average share of income spent on improvements and maintenance in 2023 by household income quintile. Average per owner spending is lowest for homeowners with incomes in the lowest quintile, at $3,100, compared with $10,900 for owners in the highest income quintile. Yet improvement and maintenance spending by the lowest-income homeowners represents a much higher share of their incomes at 16.3 percent on average, while homeowners in the highest quintile spent the equivalent of 3.7 percent of their incomes on average on home improvements and maintenance.">
            <a:extLst>
              <a:ext uri="{FF2B5EF4-FFF2-40B4-BE49-F238E27FC236}">
                <a16:creationId xmlns:a16="http://schemas.microsoft.com/office/drawing/2014/main" id="{B497E2C6-FAC4-44CF-B50C-8709E4C616C1}"/>
              </a:ext>
            </a:extLst>
          </p:cNvPr>
          <p:cNvGraphicFramePr>
            <a:graphicFrameLocks noGrp="1"/>
          </p:cNvGraphicFramePr>
          <p:nvPr>
            <p:ph idx="1"/>
            <p:extLst>
              <p:ext uri="{D42A27DB-BD31-4B8C-83A1-F6EECF244321}">
                <p14:modId xmlns:p14="http://schemas.microsoft.com/office/powerpoint/2010/main" val="1606220605"/>
              </p:ext>
            </p:extLst>
          </p:nvPr>
        </p:nvGraphicFramePr>
        <p:xfrm>
          <a:off x="267855" y="1371822"/>
          <a:ext cx="11566525" cy="411435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D5C0C040-0867-4C3F-8E23-949CB04EDF5F}"/>
              </a:ext>
            </a:extLst>
          </p:cNvPr>
          <p:cNvSpPr>
            <a:spLocks noGrp="1"/>
          </p:cNvSpPr>
          <p:nvPr>
            <p:ph type="title"/>
          </p:nvPr>
        </p:nvSpPr>
        <p:spPr>
          <a:xfrm>
            <a:off x="267501" y="465709"/>
            <a:ext cx="11566879" cy="890253"/>
          </a:xfrm>
        </p:spPr>
        <p:txBody>
          <a:bodyPr/>
          <a:lstStyle/>
          <a:p>
            <a:r>
              <a:rPr lang="en-US" dirty="0"/>
              <a:t>Figure 21: Improvement and Repair Investments by Lower-Income Owners Represent a Large Share of Income</a:t>
            </a:r>
          </a:p>
        </p:txBody>
      </p:sp>
      <p:sp>
        <p:nvSpPr>
          <p:cNvPr id="4" name="Text Placeholder 3">
            <a:extLst>
              <a:ext uri="{FF2B5EF4-FFF2-40B4-BE49-F238E27FC236}">
                <a16:creationId xmlns:a16="http://schemas.microsoft.com/office/drawing/2014/main" id="{28331C4E-0A4D-4BE3-A57B-09B48E484556}"/>
              </a:ext>
            </a:extLst>
          </p:cNvPr>
          <p:cNvSpPr>
            <a:spLocks noGrp="1"/>
          </p:cNvSpPr>
          <p:nvPr>
            <p:ph type="body" sz="quarter" idx="10"/>
          </p:nvPr>
        </p:nvSpPr>
        <p:spPr>
          <a:xfrm>
            <a:off x="267855" y="5927834"/>
            <a:ext cx="11566525" cy="533511"/>
          </a:xfrm>
        </p:spPr>
        <p:txBody>
          <a:bodyPr/>
          <a:lstStyle/>
          <a:p>
            <a:r>
              <a:rPr lang="en-US" dirty="0"/>
              <a:t>Notes: Quintiles are equal fifths of owners ranked by total household income. The lowest quintile includes incomes of less than $37,500 and the highest quintile includes incomes of more than $172,000. Owners with zero or negative income are assumed to spend 0% of income for improvements and maintenance, while those spending over 100% are top-coded at 100%. Average share of income spent on home improvements and maintenance includes households with no spending. The average among all owners was 7.5 percent. </a:t>
            </a:r>
          </a:p>
          <a:p>
            <a:r>
              <a:rPr lang="en-US" dirty="0"/>
              <a:t>Source: JCHS tabulations of HUD, 2023 American Housing Survey.</a:t>
            </a:r>
          </a:p>
        </p:txBody>
      </p:sp>
    </p:spTree>
    <p:extLst>
      <p:ext uri="{BB962C8B-B14F-4D97-AF65-F5344CB8AC3E}">
        <p14:creationId xmlns:p14="http://schemas.microsoft.com/office/powerpoint/2010/main" val="64210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995AA-79EB-469E-8164-C8B8FA2F73B2}"/>
              </a:ext>
            </a:extLst>
          </p:cNvPr>
          <p:cNvSpPr>
            <a:spLocks noGrp="1"/>
          </p:cNvSpPr>
          <p:nvPr>
            <p:ph type="title"/>
          </p:nvPr>
        </p:nvSpPr>
        <p:spPr>
          <a:xfrm>
            <a:off x="272720" y="499194"/>
            <a:ext cx="11566879" cy="684186"/>
          </a:xfrm>
        </p:spPr>
        <p:txBody>
          <a:bodyPr/>
          <a:lstStyle/>
          <a:p>
            <a:r>
              <a:rPr lang="en-US" dirty="0"/>
              <a:t>Figure 22: Lowest-Income Owners Spend Much Larger Shares of Remodeling Budgets on Maintenance and Replacements</a:t>
            </a:r>
          </a:p>
        </p:txBody>
      </p:sp>
      <p:graphicFrame>
        <p:nvGraphicFramePr>
          <p:cNvPr id="9" name="Content Placeholder 8" descr="This figure shows the share of home improvement and maintenance spending across project types for owners in the lowest and highest income quintiles in 2023. The lowest-income homeowners spent a higher proportion of their remodeling and repair budgets on average on maintenance (27.1 percent versus 16.5 percent), replacements (42.5 percent versus 34.8 percent), and disaster repairs (4.7 percent versus 3.4 percent), and a lower proportion on outside property improvements (7.5 percent versus 15.2 percent) and discretionary improvements (18.2 percent versus 30.1 percent).">
            <a:extLst>
              <a:ext uri="{FF2B5EF4-FFF2-40B4-BE49-F238E27FC236}">
                <a16:creationId xmlns:a16="http://schemas.microsoft.com/office/drawing/2014/main" id="{F33CF5D0-4E1B-4FBC-B5D0-1420E658235F}"/>
              </a:ext>
            </a:extLst>
          </p:cNvPr>
          <p:cNvGraphicFramePr>
            <a:graphicFrameLocks noGrp="1"/>
          </p:cNvGraphicFramePr>
          <p:nvPr>
            <p:ph idx="1"/>
            <p:extLst>
              <p:ext uri="{D42A27DB-BD31-4B8C-83A1-F6EECF244321}">
                <p14:modId xmlns:p14="http://schemas.microsoft.com/office/powerpoint/2010/main" val="1050165397"/>
              </p:ext>
            </p:extLst>
          </p:nvPr>
        </p:nvGraphicFramePr>
        <p:xfrm>
          <a:off x="268289" y="1894126"/>
          <a:ext cx="5489574" cy="3876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a:extLst>
              <a:ext uri="{FF2B5EF4-FFF2-40B4-BE49-F238E27FC236}">
                <a16:creationId xmlns:a16="http://schemas.microsoft.com/office/drawing/2014/main" id="{05375714-C245-4089-8EE6-E904831FE64A}"/>
              </a:ext>
            </a:extLst>
          </p:cNvPr>
          <p:cNvGraphicFramePr>
            <a:graphicFrameLocks noGrp="1"/>
          </p:cNvGraphicFramePr>
          <p:nvPr>
            <p:ph idx="11"/>
            <p:extLst>
              <p:ext uri="{D42A27DB-BD31-4B8C-83A1-F6EECF244321}">
                <p14:modId xmlns:p14="http://schemas.microsoft.com/office/powerpoint/2010/main" val="752209586"/>
              </p:ext>
            </p:extLst>
          </p:nvPr>
        </p:nvGraphicFramePr>
        <p:xfrm>
          <a:off x="6350026" y="1894126"/>
          <a:ext cx="5489573" cy="3876338"/>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Placeholder 5">
            <a:extLst>
              <a:ext uri="{FF2B5EF4-FFF2-40B4-BE49-F238E27FC236}">
                <a16:creationId xmlns:a16="http://schemas.microsoft.com/office/drawing/2014/main" id="{C288D998-E84D-4215-9EC5-AAE250E31C4F}"/>
              </a:ext>
            </a:extLst>
          </p:cNvPr>
          <p:cNvSpPr>
            <a:spLocks noGrp="1"/>
          </p:cNvSpPr>
          <p:nvPr>
            <p:ph type="body" sz="quarter" idx="12"/>
          </p:nvPr>
        </p:nvSpPr>
        <p:spPr>
          <a:xfrm>
            <a:off x="267855" y="5927834"/>
            <a:ext cx="11356109" cy="533511"/>
          </a:xfrm>
        </p:spPr>
        <p:txBody>
          <a:bodyPr/>
          <a:lstStyle/>
          <a:p>
            <a:r>
              <a:rPr lang="en-US" dirty="0"/>
              <a:t>Notes: Quintiles are equal fifths of owners ranked by total household income. The lowest quintile includes incomes of less than $37,500 and the highest quintile includes incomes of more than $172,000. See Table A-1 for definitions of improvement project categories. </a:t>
            </a:r>
          </a:p>
          <a:p>
            <a:r>
              <a:rPr lang="en-US" dirty="0"/>
              <a:t>Source: JCHS tabulations of HUD, 2023 American Housing Survey.</a:t>
            </a:r>
          </a:p>
        </p:txBody>
      </p:sp>
      <p:sp>
        <p:nvSpPr>
          <p:cNvPr id="3" name="TextBox 2">
            <a:extLst>
              <a:ext uri="{FF2B5EF4-FFF2-40B4-BE49-F238E27FC236}">
                <a16:creationId xmlns:a16="http://schemas.microsoft.com/office/drawing/2014/main" id="{1A8815E1-6890-4C7B-4C6E-A5DA4C008B64}"/>
              </a:ext>
            </a:extLst>
          </p:cNvPr>
          <p:cNvSpPr txBox="1"/>
          <p:nvPr/>
        </p:nvSpPr>
        <p:spPr>
          <a:xfrm>
            <a:off x="263171" y="1555572"/>
            <a:ext cx="7064086" cy="338554"/>
          </a:xfrm>
          <a:prstGeom prst="rect">
            <a:avLst/>
          </a:prstGeom>
          <a:noFill/>
        </p:spPr>
        <p:txBody>
          <a:bodyPr wrap="square" rtlCol="0">
            <a:spAutoFit/>
          </a:bodyPr>
          <a:lstStyle/>
          <a:p>
            <a:r>
              <a:rPr lang="en-US" sz="1600" b="1" dirty="0">
                <a:solidFill>
                  <a:schemeClr val="tx1">
                    <a:lumMod val="50000"/>
                  </a:schemeClr>
                </a:solidFill>
              </a:rPr>
              <a:t>Share of Home Improvement and Maintenance Spending (Percent)</a:t>
            </a:r>
          </a:p>
        </p:txBody>
      </p:sp>
    </p:spTree>
    <p:extLst>
      <p:ext uri="{BB962C8B-B14F-4D97-AF65-F5344CB8AC3E}">
        <p14:creationId xmlns:p14="http://schemas.microsoft.com/office/powerpoint/2010/main" val="3767129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280DEE-5F64-F8B2-0EB7-A777AFBE2900}"/>
              </a:ext>
            </a:extLst>
          </p:cNvPr>
          <p:cNvSpPr>
            <a:spLocks noGrp="1"/>
          </p:cNvSpPr>
          <p:nvPr>
            <p:ph type="ctrTitle"/>
          </p:nvPr>
        </p:nvSpPr>
        <p:spPr/>
        <p:txBody>
          <a:bodyPr/>
          <a:lstStyle/>
          <a:p>
            <a:r>
              <a:rPr lang="en-US" dirty="0"/>
              <a:t>5. Opportunities for Energy, Disaster, and Climate Retrofits</a:t>
            </a:r>
          </a:p>
        </p:txBody>
      </p:sp>
    </p:spTree>
    <p:extLst>
      <p:ext uri="{BB962C8B-B14F-4D97-AF65-F5344CB8AC3E}">
        <p14:creationId xmlns:p14="http://schemas.microsoft.com/office/powerpoint/2010/main" val="2174017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1DDC5-5EAD-24FA-F3D6-6C014C64F559}"/>
            </a:ext>
          </a:extLst>
        </p:cNvPr>
        <p:cNvGrpSpPr/>
        <p:nvPr/>
      </p:nvGrpSpPr>
      <p:grpSpPr>
        <a:xfrm>
          <a:off x="0" y="0"/>
          <a:ext cx="0" cy="0"/>
          <a:chOff x="0" y="0"/>
          <a:chExt cx="0" cy="0"/>
        </a:xfrm>
      </p:grpSpPr>
      <p:sp>
        <p:nvSpPr>
          <p:cNvPr id="2" name="Figure 11 Title">
            <a:extLst>
              <a:ext uri="{FF2B5EF4-FFF2-40B4-BE49-F238E27FC236}">
                <a16:creationId xmlns:a16="http://schemas.microsoft.com/office/drawing/2014/main" id="{D673BFAD-B2BD-4E5F-DFBE-346F95F21D5C}"/>
              </a:ext>
            </a:extLst>
          </p:cNvPr>
          <p:cNvSpPr>
            <a:spLocks noGrp="1"/>
          </p:cNvSpPr>
          <p:nvPr>
            <p:ph type="title"/>
          </p:nvPr>
        </p:nvSpPr>
        <p:spPr/>
        <p:txBody>
          <a:bodyPr/>
          <a:lstStyle/>
          <a:p>
            <a:r>
              <a:rPr lang="en-US" dirty="0"/>
              <a:t>Figure 23: More Than a Third of Owner Improvement Expenditures Are for Projects That Affect Energy Use</a:t>
            </a:r>
          </a:p>
        </p:txBody>
      </p:sp>
      <p:graphicFrame>
        <p:nvGraphicFramePr>
          <p:cNvPr id="7" name="Figure 11" descr="This figure shows home improvement spending on energy-related projects in billions of dollars and as a share of total improvement spending from 2003–2023. Energy-related projects include exterior and insulation, HVAC, electrical, and water heaters and built-in equipment. Exterior projects include roofing, windows, doors, and siding. Electrical includes wiring, fuse boxes, and breaker switches. Built-in equipment includes dishwashers and garbage disposals. Aggregate spending on energy-related projects increased from $37 billion in 2003 to $139 billion in 2023. Exterior and insulation accounts for the plurality of energy-related project spending each year. Meanwhile, the share of total improvement spending on energy-related projects increased from 27 percent in 2003 to 34 percent in 2023.">
            <a:extLst>
              <a:ext uri="{FF2B5EF4-FFF2-40B4-BE49-F238E27FC236}">
                <a16:creationId xmlns:a16="http://schemas.microsoft.com/office/drawing/2014/main" id="{0136DC29-6CC3-0204-2741-027A40251098}"/>
              </a:ext>
            </a:extLst>
          </p:cNvPr>
          <p:cNvGraphicFramePr>
            <a:graphicFrameLocks noGrp="1"/>
          </p:cNvGraphicFramePr>
          <p:nvPr>
            <p:ph idx="1"/>
            <p:extLst>
              <p:ext uri="{D42A27DB-BD31-4B8C-83A1-F6EECF244321}">
                <p14:modId xmlns:p14="http://schemas.microsoft.com/office/powerpoint/2010/main" val="2167539840"/>
              </p:ext>
            </p:extLst>
          </p:nvPr>
        </p:nvGraphicFramePr>
        <p:xfrm>
          <a:off x="267854" y="1372567"/>
          <a:ext cx="11566525" cy="4438078"/>
        </p:xfrm>
        <a:graphic>
          <a:graphicData uri="http://schemas.openxmlformats.org/drawingml/2006/chart">
            <c:chart xmlns:c="http://schemas.openxmlformats.org/drawingml/2006/chart" xmlns:r="http://schemas.openxmlformats.org/officeDocument/2006/relationships" r:id="rId3"/>
          </a:graphicData>
        </a:graphic>
      </p:graphicFrame>
      <p:sp>
        <p:nvSpPr>
          <p:cNvPr id="4" name="Figure 11 Notes">
            <a:extLst>
              <a:ext uri="{FF2B5EF4-FFF2-40B4-BE49-F238E27FC236}">
                <a16:creationId xmlns:a16="http://schemas.microsoft.com/office/drawing/2014/main" id="{71A2CA03-CE16-A3C2-C5F1-419AA8DEA20B}"/>
              </a:ext>
            </a:extLst>
          </p:cNvPr>
          <p:cNvSpPr>
            <a:spLocks noGrp="1"/>
          </p:cNvSpPr>
          <p:nvPr>
            <p:ph type="body" sz="quarter" idx="10"/>
          </p:nvPr>
        </p:nvSpPr>
        <p:spPr>
          <a:xfrm>
            <a:off x="267855" y="5927834"/>
            <a:ext cx="11566525" cy="533511"/>
          </a:xfrm>
        </p:spPr>
        <p:txBody>
          <a:bodyPr/>
          <a:lstStyle/>
          <a:p>
            <a:r>
              <a:rPr lang="en-US" dirty="0"/>
              <a:t>Notes: Energy-related projects impact home energy use and have the potential to reduce consumption. Exterior includes roofing, windows, doors, and siding. Electrical includes wiring, fuse boxes, and breaker switches. Built-in equipment includes dishwashers and garbage disposals. Spending for water heaters and built-in equipment before 2011 is partially estimated.</a:t>
            </a:r>
          </a:p>
          <a:p>
            <a:r>
              <a:rPr lang="en-US" dirty="0"/>
              <a:t>Source: JCHS analysis of HUD, American Housing Surveys.</a:t>
            </a:r>
          </a:p>
        </p:txBody>
      </p:sp>
    </p:spTree>
    <p:extLst>
      <p:ext uri="{BB962C8B-B14F-4D97-AF65-F5344CB8AC3E}">
        <p14:creationId xmlns:p14="http://schemas.microsoft.com/office/powerpoint/2010/main" val="3637943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B46CA-9522-76A9-2F40-60B1759AC126}"/>
            </a:ext>
          </a:extLst>
        </p:cNvPr>
        <p:cNvGrpSpPr/>
        <p:nvPr/>
      </p:nvGrpSpPr>
      <p:grpSpPr>
        <a:xfrm>
          <a:off x="0" y="0"/>
          <a:ext cx="0" cy="0"/>
          <a:chOff x="0" y="0"/>
          <a:chExt cx="0" cy="0"/>
        </a:xfrm>
      </p:grpSpPr>
      <p:sp>
        <p:nvSpPr>
          <p:cNvPr id="4" name="Title - Figure 1">
            <a:extLst>
              <a:ext uri="{FF2B5EF4-FFF2-40B4-BE49-F238E27FC236}">
                <a16:creationId xmlns:a16="http://schemas.microsoft.com/office/drawing/2014/main" id="{9142B20D-1566-3D4C-4202-9FE04DAD4456}"/>
              </a:ext>
            </a:extLst>
          </p:cNvPr>
          <p:cNvSpPr>
            <a:spLocks noGrp="1"/>
          </p:cNvSpPr>
          <p:nvPr>
            <p:ph type="title"/>
          </p:nvPr>
        </p:nvSpPr>
        <p:spPr/>
        <p:txBody>
          <a:bodyPr/>
          <a:lstStyle/>
          <a:p>
            <a:r>
              <a:rPr lang="en-US" dirty="0"/>
              <a:t>Figure 1: The Home Remodeling Market Is Expected to Remain Above $600 Billion in 2025</a:t>
            </a:r>
            <a:endParaRPr lang="en-US" i="1" dirty="0">
              <a:solidFill>
                <a:srgbClr val="FFC000"/>
              </a:solidFill>
            </a:endParaRPr>
          </a:p>
        </p:txBody>
      </p:sp>
      <p:sp>
        <p:nvSpPr>
          <p:cNvPr id="2" name="TextBox 1">
            <a:extLst>
              <a:ext uri="{FF2B5EF4-FFF2-40B4-BE49-F238E27FC236}">
                <a16:creationId xmlns:a16="http://schemas.microsoft.com/office/drawing/2014/main" id="{EBC1AFEE-E135-0325-AEA1-98EA583E514D}"/>
              </a:ext>
            </a:extLst>
          </p:cNvPr>
          <p:cNvSpPr txBox="1"/>
          <p:nvPr/>
        </p:nvSpPr>
        <p:spPr>
          <a:xfrm>
            <a:off x="10732655" y="1844963"/>
            <a:ext cx="983672" cy="2817091"/>
          </a:xfrm>
          <a:prstGeom prst="rect">
            <a:avLst/>
          </a:prstGeom>
          <a:solidFill>
            <a:schemeClr val="bg2">
              <a:lumMod val="40000"/>
              <a:lumOff val="60000"/>
            </a:schemeClr>
          </a:solid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100" kern="1200" dirty="0"/>
          </a:p>
        </p:txBody>
      </p:sp>
      <p:graphicFrame>
        <p:nvGraphicFramePr>
          <p:cNvPr id="9" name="Figure 1" descr="This figure shows national market spending on homeowner improvements, homeowner maintenance, rental improvements, and rental maintenance in billions of dollars from 2005 to 2023 with estimated data for 2024 and forecasted data for 2025. Aggregate spending increased steadily since the prior market bottom in 2009 from $271 billion to $404 billion in 2019 before skyrocketing to $611 billion in 2022. Spending declined modestly in 2023 to $609 billion and again in 2024 to $603 billion but is forecasted to grow in 2025 to $608 billion. Homeowner improvements have typically constituted about two-thirds of spending.">
            <a:extLst>
              <a:ext uri="{FF2B5EF4-FFF2-40B4-BE49-F238E27FC236}">
                <a16:creationId xmlns:a16="http://schemas.microsoft.com/office/drawing/2014/main" id="{29E40012-6321-6CAB-3B23-54CCB6D07396}"/>
              </a:ext>
            </a:extLst>
          </p:cNvPr>
          <p:cNvGraphicFramePr>
            <a:graphicFrameLocks noGrp="1"/>
          </p:cNvGraphicFramePr>
          <p:nvPr>
            <p:ph idx="1"/>
            <p:extLst>
              <p:ext uri="{D42A27DB-BD31-4B8C-83A1-F6EECF244321}">
                <p14:modId xmlns:p14="http://schemas.microsoft.com/office/powerpoint/2010/main" val="1337980140"/>
              </p:ext>
            </p:extLst>
          </p:nvPr>
        </p:nvGraphicFramePr>
        <p:xfrm>
          <a:off x="357620" y="1255378"/>
          <a:ext cx="11566525" cy="4379293"/>
        </p:xfrm>
        <a:graphic>
          <a:graphicData uri="http://schemas.openxmlformats.org/drawingml/2006/chart">
            <c:chart xmlns:c="http://schemas.openxmlformats.org/drawingml/2006/chart" xmlns:r="http://schemas.openxmlformats.org/officeDocument/2006/relationships" r:id="rId3"/>
          </a:graphicData>
        </a:graphic>
      </p:graphicFrame>
      <p:sp>
        <p:nvSpPr>
          <p:cNvPr id="6" name="Figure 1 Notes and Source">
            <a:extLst>
              <a:ext uri="{FF2B5EF4-FFF2-40B4-BE49-F238E27FC236}">
                <a16:creationId xmlns:a16="http://schemas.microsoft.com/office/drawing/2014/main" id="{4AE679DE-A972-0C45-F95C-5D17673F2427}"/>
              </a:ext>
            </a:extLst>
          </p:cNvPr>
          <p:cNvSpPr>
            <a:spLocks noGrp="1"/>
          </p:cNvSpPr>
          <p:nvPr>
            <p:ph type="body" sz="quarter" idx="10"/>
          </p:nvPr>
        </p:nvSpPr>
        <p:spPr>
          <a:xfrm>
            <a:off x="267854" y="5927834"/>
            <a:ext cx="11373902" cy="533511"/>
          </a:xfrm>
        </p:spPr>
        <p:txBody>
          <a:bodyPr/>
          <a:lstStyle/>
          <a:p>
            <a:r>
              <a:rPr lang="en-US" dirty="0"/>
              <a:t>Note: Estimated (e) and forecasted (f) values are modeled using the 2024:Q4 Leading Indicator of Remodeling Activity (LIRA).</a:t>
            </a:r>
            <a:endParaRPr lang="en-US" b="1" dirty="0"/>
          </a:p>
          <a:p>
            <a:r>
              <a:rPr lang="en-US" dirty="0"/>
              <a:t>Source: JCHS analysis of US Department of Housing and Urban Development (HUD), American Housing Surveys; US Department of Commerce, Retail Sales of Building Materials; US Census Bureau, Surveys of Residential Alterations and Repairs (C-50); US Bureau of Economic Analysis, Detailed Fixed Asset Tables; US Bureau of Labor Statistics, Consumer Price Index: Rent of Primary Residence; and LIRA.</a:t>
            </a:r>
          </a:p>
        </p:txBody>
      </p:sp>
    </p:spTree>
    <p:extLst>
      <p:ext uri="{BB962C8B-B14F-4D97-AF65-F5344CB8AC3E}">
        <p14:creationId xmlns:p14="http://schemas.microsoft.com/office/powerpoint/2010/main" val="1818192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A3DBD-4AD4-CEF7-DE9D-531C064FEB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150689-BD7C-9006-316C-82D8927BD99A}"/>
              </a:ext>
            </a:extLst>
          </p:cNvPr>
          <p:cNvSpPr>
            <a:spLocks noGrp="1"/>
          </p:cNvSpPr>
          <p:nvPr>
            <p:ph type="title"/>
          </p:nvPr>
        </p:nvSpPr>
        <p:spPr/>
        <p:txBody>
          <a:bodyPr/>
          <a:lstStyle/>
          <a:p>
            <a:r>
              <a:rPr lang="en-US" dirty="0"/>
              <a:t>Figure 24: Spending for Energy-Related Projects Is Considerably Higher on Older Homes</a:t>
            </a:r>
          </a:p>
        </p:txBody>
      </p:sp>
      <p:graphicFrame>
        <p:nvGraphicFramePr>
          <p:cNvPr id="7" name="Content Placeholder 6" descr="This figure shows average per owner improvement spending on energy-related projects as well as the energy-related share of total improvement spending in 2023 by year built categories. Energy-related projects include exterior, insulation, HVAC, electrical, water heaters, and built-in equipment. Older homes have higher spending on energy-related projects. Owners living in homes built before 2010 spent around $1,700 on average, far above per owner spending on homes built between 2015 and 2019 ($490) and 2020 and 2023 ($140). Energy-related projects accounted for just 3 percent of aggregate improvement spending on homes built between 2020 and 2023, but 14 percent of spending on homes built between 2015 and 2019 and around 36 percent of spending on homes built before 2010.">
            <a:extLst>
              <a:ext uri="{FF2B5EF4-FFF2-40B4-BE49-F238E27FC236}">
                <a16:creationId xmlns:a16="http://schemas.microsoft.com/office/drawing/2014/main" id="{78095A9C-1E4B-D29D-6EB7-6D4EDA7C0F7E}"/>
              </a:ext>
            </a:extLst>
          </p:cNvPr>
          <p:cNvGraphicFramePr>
            <a:graphicFrameLocks noGrp="1"/>
          </p:cNvGraphicFramePr>
          <p:nvPr>
            <p:ph idx="1"/>
            <p:extLst>
              <p:ext uri="{D42A27DB-BD31-4B8C-83A1-F6EECF244321}">
                <p14:modId xmlns:p14="http://schemas.microsoft.com/office/powerpoint/2010/main" val="1607690363"/>
              </p:ext>
            </p:extLst>
          </p:nvPr>
        </p:nvGraphicFramePr>
        <p:xfrm>
          <a:off x="268288" y="1381328"/>
          <a:ext cx="11566525" cy="439558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90748EDF-4238-CEF9-40F8-AB8AED4EFD0A}"/>
              </a:ext>
            </a:extLst>
          </p:cNvPr>
          <p:cNvSpPr>
            <a:spLocks noGrp="1"/>
          </p:cNvSpPr>
          <p:nvPr>
            <p:ph type="body" sz="quarter" idx="10"/>
          </p:nvPr>
        </p:nvSpPr>
        <p:spPr>
          <a:xfrm>
            <a:off x="267855" y="5927834"/>
            <a:ext cx="11566525" cy="533511"/>
          </a:xfrm>
        </p:spPr>
        <p:txBody>
          <a:bodyPr/>
          <a:lstStyle/>
          <a:p>
            <a:r>
              <a:rPr lang="en-US" dirty="0"/>
              <a:t>Notes: Energy-related projects impact home energy use and have the potential to reduce consumption. Such projects include roofing, windows, doors, siding, insulation, HVAC, water heaters, built-in dishwashers, garbage disposals, electrical wiring, fuse boxes, and breaker switches. </a:t>
            </a:r>
          </a:p>
          <a:p>
            <a:r>
              <a:rPr lang="en-US" dirty="0"/>
              <a:t>Source: JCHS tabulations of HUD, 2023 American Housing Survey.</a:t>
            </a:r>
          </a:p>
        </p:txBody>
      </p:sp>
    </p:spTree>
    <p:extLst>
      <p:ext uri="{BB962C8B-B14F-4D97-AF65-F5344CB8AC3E}">
        <p14:creationId xmlns:p14="http://schemas.microsoft.com/office/powerpoint/2010/main" val="273750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BAED-2BA4-B1CB-63EF-DD179A340C36}"/>
            </a:ext>
          </a:extLst>
        </p:cNvPr>
        <p:cNvGrpSpPr/>
        <p:nvPr/>
      </p:nvGrpSpPr>
      <p:grpSpPr>
        <a:xfrm>
          <a:off x="0" y="0"/>
          <a:ext cx="0" cy="0"/>
          <a:chOff x="0" y="0"/>
          <a:chExt cx="0" cy="0"/>
        </a:xfrm>
      </p:grpSpPr>
      <p:pic>
        <p:nvPicPr>
          <p:cNvPr id="4" name="Picture 3" descr="This figure shows the share of returns claiming residential energy credits in tax year 2023 by US state. The shares reached 3.0 percent or greater in New England (Connecticut, Maine, Massachusetts, New Hampshire, Rhode Island, and Vermont), Delaware, Florida, Nevada, and Arizona, while less than 2.0 percent of returns claimed residential energy credits in Wyoming, North Dakota, South Dakota, Nebraska, Kansas, Oklahoma, Missouri, Arkansas, Louisiana, Kentucky, Tennessee, Mississippi, West Virginia, South Carolina, Alaska, and Hawaii.">
            <a:extLst>
              <a:ext uri="{FF2B5EF4-FFF2-40B4-BE49-F238E27FC236}">
                <a16:creationId xmlns:a16="http://schemas.microsoft.com/office/drawing/2014/main" id="{1BB0A139-D454-086D-C6C0-B9167B545EFE}"/>
              </a:ext>
            </a:extLst>
          </p:cNvPr>
          <p:cNvPicPr>
            <a:picLocks noChangeAspect="1"/>
          </p:cNvPicPr>
          <p:nvPr/>
        </p:nvPicPr>
        <p:blipFill>
          <a:blip r:embed="rId3"/>
          <a:stretch>
            <a:fillRect/>
          </a:stretch>
        </p:blipFill>
        <p:spPr>
          <a:xfrm>
            <a:off x="762880" y="1518468"/>
            <a:ext cx="8123602" cy="4366627"/>
          </a:xfrm>
          <a:prstGeom prst="rect">
            <a:avLst/>
          </a:prstGeom>
        </p:spPr>
      </p:pic>
      <p:sp>
        <p:nvSpPr>
          <p:cNvPr id="2" name="Title 1">
            <a:extLst>
              <a:ext uri="{FF2B5EF4-FFF2-40B4-BE49-F238E27FC236}">
                <a16:creationId xmlns:a16="http://schemas.microsoft.com/office/drawing/2014/main" id="{96C714E0-7082-709D-ACAB-C560AD69CB86}"/>
              </a:ext>
            </a:extLst>
          </p:cNvPr>
          <p:cNvSpPr>
            <a:spLocks noGrp="1"/>
          </p:cNvSpPr>
          <p:nvPr>
            <p:ph type="title"/>
          </p:nvPr>
        </p:nvSpPr>
        <p:spPr>
          <a:xfrm>
            <a:off x="267855" y="436676"/>
            <a:ext cx="11566879" cy="684186"/>
          </a:xfrm>
        </p:spPr>
        <p:txBody>
          <a:bodyPr/>
          <a:lstStyle/>
          <a:p>
            <a:r>
              <a:rPr lang="en-US" dirty="0"/>
              <a:t>Figure 25: Energy Tax Credits Are Used Most Often in New England, Delaware, Florida, and Parts of the Southwest</a:t>
            </a:r>
            <a:endParaRPr lang="en-US" dirty="0">
              <a:solidFill>
                <a:schemeClr val="accent2"/>
              </a:solidFill>
            </a:endParaRPr>
          </a:p>
        </p:txBody>
      </p:sp>
      <p:sp>
        <p:nvSpPr>
          <p:cNvPr id="5" name="Text Placeholder 4">
            <a:extLst>
              <a:ext uri="{FF2B5EF4-FFF2-40B4-BE49-F238E27FC236}">
                <a16:creationId xmlns:a16="http://schemas.microsoft.com/office/drawing/2014/main" id="{200CC2D6-3673-8039-0D76-088B0CD9573F}"/>
              </a:ext>
            </a:extLst>
          </p:cNvPr>
          <p:cNvSpPr>
            <a:spLocks noGrp="1"/>
          </p:cNvSpPr>
          <p:nvPr>
            <p:ph type="body" sz="quarter" idx="11"/>
          </p:nvPr>
        </p:nvSpPr>
        <p:spPr>
          <a:xfrm>
            <a:off x="267855" y="5927834"/>
            <a:ext cx="11619345" cy="533511"/>
          </a:xfrm>
        </p:spPr>
        <p:txBody>
          <a:bodyPr/>
          <a:lstStyle/>
          <a:p>
            <a:r>
              <a:rPr lang="en-US" dirty="0"/>
              <a:t>Notes: Data include US individual income tax returns (Form 1040) claiming a non-zero residential clean energy credit, energy-efficient home improvement credit, or both. The share of US tax returns claiming residential energy credits was 2.5%.</a:t>
            </a:r>
          </a:p>
          <a:p>
            <a:r>
              <a:rPr lang="en-US" dirty="0"/>
              <a:t>Source: JCHS tabulations of Internal Revenue Service; Research, Applied Analytics and Statistics Division.</a:t>
            </a:r>
          </a:p>
        </p:txBody>
      </p:sp>
      <p:sp>
        <p:nvSpPr>
          <p:cNvPr id="15" name="TextBox 14">
            <a:extLst>
              <a:ext uri="{FF2B5EF4-FFF2-40B4-BE49-F238E27FC236}">
                <a16:creationId xmlns:a16="http://schemas.microsoft.com/office/drawing/2014/main" id="{B9680011-343E-42D4-7CBC-864564759046}"/>
              </a:ext>
            </a:extLst>
          </p:cNvPr>
          <p:cNvSpPr txBox="1"/>
          <p:nvPr/>
        </p:nvSpPr>
        <p:spPr>
          <a:xfrm>
            <a:off x="267855" y="1150388"/>
            <a:ext cx="9113652" cy="338554"/>
          </a:xfrm>
          <a:prstGeom prst="rect">
            <a:avLst/>
          </a:prstGeom>
          <a:noFill/>
        </p:spPr>
        <p:txBody>
          <a:bodyPr wrap="square" rtlCol="0">
            <a:spAutoFit/>
          </a:bodyPr>
          <a:lstStyle/>
          <a:p>
            <a:r>
              <a:rPr lang="en-US" sz="1600" b="1" dirty="0">
                <a:solidFill>
                  <a:schemeClr val="tx1">
                    <a:lumMod val="50000"/>
                  </a:schemeClr>
                </a:solidFill>
              </a:rPr>
              <a:t>Share of Returns Claiming Residential Energy Credits in</a:t>
            </a:r>
            <a:r>
              <a:rPr lang="en-US" sz="1600" b="1" baseline="0" dirty="0">
                <a:solidFill>
                  <a:schemeClr val="tx1">
                    <a:lumMod val="50000"/>
                  </a:schemeClr>
                </a:solidFill>
              </a:rPr>
              <a:t> </a:t>
            </a:r>
            <a:r>
              <a:rPr lang="en-US" sz="1600" b="1" dirty="0">
                <a:solidFill>
                  <a:schemeClr val="tx1">
                    <a:lumMod val="50000"/>
                  </a:schemeClr>
                </a:solidFill>
              </a:rPr>
              <a:t>Tax Year 2023 (Percent)</a:t>
            </a:r>
          </a:p>
        </p:txBody>
      </p:sp>
    </p:spTree>
    <p:extLst>
      <p:ext uri="{BB962C8B-B14F-4D97-AF65-F5344CB8AC3E}">
        <p14:creationId xmlns:p14="http://schemas.microsoft.com/office/powerpoint/2010/main" val="1604154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CC994-E54C-B906-E7F4-74A34A85A92C}"/>
            </a:ext>
          </a:extLst>
        </p:cNvPr>
        <p:cNvGrpSpPr/>
        <p:nvPr/>
      </p:nvGrpSpPr>
      <p:grpSpPr>
        <a:xfrm>
          <a:off x="0" y="0"/>
          <a:ext cx="0" cy="0"/>
          <a:chOff x="0" y="0"/>
          <a:chExt cx="0" cy="0"/>
        </a:xfrm>
      </p:grpSpPr>
      <p:sp>
        <p:nvSpPr>
          <p:cNvPr id="2" name="Figure 13 Title">
            <a:extLst>
              <a:ext uri="{FF2B5EF4-FFF2-40B4-BE49-F238E27FC236}">
                <a16:creationId xmlns:a16="http://schemas.microsoft.com/office/drawing/2014/main" id="{54CBC61D-B542-719C-3C15-EB38C16DC01C}"/>
              </a:ext>
            </a:extLst>
          </p:cNvPr>
          <p:cNvSpPr>
            <a:spLocks noGrp="1"/>
          </p:cNvSpPr>
          <p:nvPr>
            <p:ph type="title"/>
          </p:nvPr>
        </p:nvSpPr>
        <p:spPr/>
        <p:txBody>
          <a:bodyPr/>
          <a:lstStyle/>
          <a:p>
            <a:r>
              <a:rPr lang="en-US" dirty="0"/>
              <a:t>Figure 26: Growth in Severe Storms Has Fueled the Disaster Repair Market</a:t>
            </a:r>
          </a:p>
        </p:txBody>
      </p:sp>
      <p:graphicFrame>
        <p:nvGraphicFramePr>
          <p:cNvPr id="7" name="Figure 13" descr="This figure shows the number of disasters in the US generating at least $1 billion in inflation-adjusted damages and aggregate disaster repair spending in 2023 dollars to owner-occupied homes from 2003–2023. The number of billion-dollar disasters is volatile year to year but has increased substantially over the past two decades, from 7 disasters in 2003 to 28 in 2023. Meanwhile, homeowner spending for disaster repairs has also climbed, from a three-year rolling average of $8.7 billion in 2003 to $23.0 billion in 2023.">
            <a:extLst>
              <a:ext uri="{FF2B5EF4-FFF2-40B4-BE49-F238E27FC236}">
                <a16:creationId xmlns:a16="http://schemas.microsoft.com/office/drawing/2014/main" id="{87421905-4B6A-3D2A-E5F1-1D9EDD94CFF8}"/>
              </a:ext>
            </a:extLst>
          </p:cNvPr>
          <p:cNvGraphicFramePr>
            <a:graphicFrameLocks noGrp="1"/>
          </p:cNvGraphicFramePr>
          <p:nvPr>
            <p:ph idx="1"/>
            <p:extLst>
              <p:ext uri="{D42A27DB-BD31-4B8C-83A1-F6EECF244321}">
                <p14:modId xmlns:p14="http://schemas.microsoft.com/office/powerpoint/2010/main" val="1678933454"/>
              </p:ext>
            </p:extLst>
          </p:nvPr>
        </p:nvGraphicFramePr>
        <p:xfrm>
          <a:off x="268288" y="1424354"/>
          <a:ext cx="11566525" cy="4352559"/>
        </p:xfrm>
        <a:graphic>
          <a:graphicData uri="http://schemas.openxmlformats.org/drawingml/2006/chart">
            <c:chart xmlns:c="http://schemas.openxmlformats.org/drawingml/2006/chart" xmlns:r="http://schemas.openxmlformats.org/officeDocument/2006/relationships" r:id="rId3"/>
          </a:graphicData>
        </a:graphic>
      </p:graphicFrame>
      <p:sp>
        <p:nvSpPr>
          <p:cNvPr id="12" name="Figure 13 Notes">
            <a:extLst>
              <a:ext uri="{FF2B5EF4-FFF2-40B4-BE49-F238E27FC236}">
                <a16:creationId xmlns:a16="http://schemas.microsoft.com/office/drawing/2014/main" id="{A089C398-008B-5ADF-D1F2-0EF86D6E844A}"/>
              </a:ext>
            </a:extLst>
          </p:cNvPr>
          <p:cNvSpPr>
            <a:spLocks noGrp="1"/>
          </p:cNvSpPr>
          <p:nvPr>
            <p:ph type="body" sz="quarter" idx="10"/>
          </p:nvPr>
        </p:nvSpPr>
        <p:spPr>
          <a:xfrm>
            <a:off x="267855" y="5927834"/>
            <a:ext cx="11566525" cy="533511"/>
          </a:xfrm>
        </p:spPr>
        <p:txBody>
          <a:bodyPr/>
          <a:lstStyle/>
          <a:p>
            <a:r>
              <a:rPr lang="en-US" dirty="0"/>
              <a:t>Notes: Billion-dollar disasters are events that generate over $1 billion in damages after adjusting for inflation. Disaster repairs are a subset of improvement spending on owner-occupied homes. Disaster repair spending is a three-year rolling average adjusted for inflation using the CPI-U for All Items.</a:t>
            </a:r>
          </a:p>
          <a:p>
            <a:r>
              <a:rPr lang="en-US" dirty="0"/>
              <a:t>Source: JCHS tabulations of National Oceanic and Atmospheric Administration, US Billion-Dollar Weather and Climate Disasters; and HUD, American Housing Surveys.</a:t>
            </a:r>
          </a:p>
        </p:txBody>
      </p:sp>
      <p:pic>
        <p:nvPicPr>
          <p:cNvPr id="11" name="Graphic 3">
            <a:extLst>
              <a:ext uri="{FF2B5EF4-FFF2-40B4-BE49-F238E27FC236}">
                <a16:creationId xmlns:a16="http://schemas.microsoft.com/office/drawing/2014/main" id="{3067673E-07B6-4BC2-9C8B-734A5BABACA6}"/>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53181"/>
          <a:stretch/>
        </p:blipFill>
        <p:spPr>
          <a:xfrm>
            <a:off x="11214593" y="6286770"/>
            <a:ext cx="709552" cy="446237"/>
          </a:xfrm>
          <a:prstGeom prst="rect">
            <a:avLst/>
          </a:prstGeom>
        </p:spPr>
      </p:pic>
    </p:spTree>
    <p:extLst>
      <p:ext uri="{BB962C8B-B14F-4D97-AF65-F5344CB8AC3E}">
        <p14:creationId xmlns:p14="http://schemas.microsoft.com/office/powerpoint/2010/main" val="1999456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EE373B6-2EB7-4BA9-8214-FA5508FCF2E7}"/>
              </a:ext>
            </a:extLst>
          </p:cNvPr>
          <p:cNvSpPr>
            <a:spLocks noGrp="1"/>
          </p:cNvSpPr>
          <p:nvPr>
            <p:ph type="title"/>
          </p:nvPr>
        </p:nvSpPr>
        <p:spPr>
          <a:xfrm>
            <a:off x="267855" y="365125"/>
            <a:ext cx="11566879" cy="1057167"/>
          </a:xfrm>
        </p:spPr>
        <p:txBody>
          <a:bodyPr/>
          <a:lstStyle/>
          <a:p>
            <a:r>
              <a:rPr lang="en-US" sz="3200" dirty="0"/>
              <a:t>Figure 27: </a:t>
            </a:r>
            <a:r>
              <a:rPr lang="en-US" dirty="0"/>
              <a:t>Disaster Repair Expenditures Result from a Variety of Hazards</a:t>
            </a:r>
          </a:p>
        </p:txBody>
      </p:sp>
      <p:graphicFrame>
        <p:nvGraphicFramePr>
          <p:cNvPr id="12" name="Content Placeholder 11" descr="This figure shows the share of disaster repair spending by the type of damage in 2023. Other disasters, which include repairs due to multiple disasters of any kind and likely include severe hailstorms, snowstorms, and windstorms, accounted for the plurality (45.0 percent) of disaster repair outlays in 2023. This was followed by hurricanes or tornadoes (30.6 percent of disaster repair spending), fires (16.2 percent), flooding (7.9 percent), and earthquakes (0.3 percent).">
            <a:extLst>
              <a:ext uri="{FF2B5EF4-FFF2-40B4-BE49-F238E27FC236}">
                <a16:creationId xmlns:a16="http://schemas.microsoft.com/office/drawing/2014/main" id="{61673AE2-8EBE-42CE-809B-A554E99480FC}"/>
              </a:ext>
            </a:extLst>
          </p:cNvPr>
          <p:cNvGraphicFramePr>
            <a:graphicFrameLocks noGrp="1"/>
          </p:cNvGraphicFramePr>
          <p:nvPr>
            <p:ph idx="1"/>
            <p:extLst>
              <p:ext uri="{D42A27DB-BD31-4B8C-83A1-F6EECF244321}">
                <p14:modId xmlns:p14="http://schemas.microsoft.com/office/powerpoint/2010/main" val="2028442737"/>
              </p:ext>
            </p:extLst>
          </p:nvPr>
        </p:nvGraphicFramePr>
        <p:xfrm>
          <a:off x="267854" y="1422292"/>
          <a:ext cx="11566525" cy="409797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8">
            <a:extLst>
              <a:ext uri="{FF2B5EF4-FFF2-40B4-BE49-F238E27FC236}">
                <a16:creationId xmlns:a16="http://schemas.microsoft.com/office/drawing/2014/main" id="{3324C6C6-3350-4F35-A0BC-FDFBAA6D146B}"/>
              </a:ext>
            </a:extLst>
          </p:cNvPr>
          <p:cNvSpPr>
            <a:spLocks noGrp="1"/>
          </p:cNvSpPr>
          <p:nvPr>
            <p:ph type="body" sz="quarter" idx="10"/>
          </p:nvPr>
        </p:nvSpPr>
        <p:spPr>
          <a:xfrm>
            <a:off x="267855" y="5589038"/>
            <a:ext cx="11566525" cy="872308"/>
          </a:xfrm>
        </p:spPr>
        <p:txBody>
          <a:bodyPr/>
          <a:lstStyle/>
          <a:p>
            <a:r>
              <a:rPr lang="en-US" dirty="0"/>
              <a:t>Notes: Disaster repairs are a subset of improvement spending on owner-occupied homes. No disaster repair spending for landslide damages was reported in the 2023 American Housing Survey. Other includes spending for repairs due to multiple disasters of any kind. Disasters can include damage from broken pipes or grease fires, but only if the unit was severely damaged as a result. Though not specified in the American Housing Survey, other disasters likely include severe hailstorms, snow and ice storms, windstorms, or other natural hazards as classified by FEMA. </a:t>
            </a:r>
          </a:p>
          <a:p>
            <a:r>
              <a:rPr lang="en-US" dirty="0"/>
              <a:t>Source: JCHS tabulations of HUD, 2023 American Housing Survey.</a:t>
            </a:r>
          </a:p>
        </p:txBody>
      </p:sp>
    </p:spTree>
    <p:extLst>
      <p:ext uri="{BB962C8B-B14F-4D97-AF65-F5344CB8AC3E}">
        <p14:creationId xmlns:p14="http://schemas.microsoft.com/office/powerpoint/2010/main" val="2387526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2B612-60C9-8840-419E-8FD65146F05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A1CAF73-E6BC-317B-F9B0-2BD7124A6CB7}"/>
              </a:ext>
            </a:extLst>
          </p:cNvPr>
          <p:cNvSpPr>
            <a:spLocks noGrp="1"/>
          </p:cNvSpPr>
          <p:nvPr>
            <p:ph type="ctrTitle"/>
          </p:nvPr>
        </p:nvSpPr>
        <p:spPr/>
        <p:txBody>
          <a:bodyPr/>
          <a:lstStyle/>
          <a:p>
            <a:r>
              <a:rPr lang="en-US" dirty="0"/>
              <a:t>6. Evolving Trends in Industry Structure and Supply</a:t>
            </a:r>
          </a:p>
        </p:txBody>
      </p:sp>
    </p:spTree>
    <p:extLst>
      <p:ext uri="{BB962C8B-B14F-4D97-AF65-F5344CB8AC3E}">
        <p14:creationId xmlns:p14="http://schemas.microsoft.com/office/powerpoint/2010/main" val="26592025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4E5296-7025-E58E-8DEA-16A66EBE1873}"/>
              </a:ext>
            </a:extLst>
          </p:cNvPr>
          <p:cNvSpPr>
            <a:spLocks noGrp="1"/>
          </p:cNvSpPr>
          <p:nvPr>
            <p:ph type="title"/>
          </p:nvPr>
        </p:nvSpPr>
        <p:spPr>
          <a:xfrm>
            <a:off x="263171" y="514076"/>
            <a:ext cx="11566879" cy="684186"/>
          </a:xfrm>
        </p:spPr>
        <p:txBody>
          <a:bodyPr/>
          <a:lstStyle/>
          <a:p>
            <a:r>
              <a:rPr lang="en-US" dirty="0"/>
              <a:t>Figure 28: Numbers of General Remodeling Businesses and Employees Skyrocketed Over the Previous Decade</a:t>
            </a:r>
          </a:p>
        </p:txBody>
      </p:sp>
      <p:sp>
        <p:nvSpPr>
          <p:cNvPr id="7" name="Text Placeholder 6">
            <a:extLst>
              <a:ext uri="{FF2B5EF4-FFF2-40B4-BE49-F238E27FC236}">
                <a16:creationId xmlns:a16="http://schemas.microsoft.com/office/drawing/2014/main" id="{E9683B05-FB97-3D48-E10E-F2A7F5F51355}"/>
              </a:ext>
            </a:extLst>
          </p:cNvPr>
          <p:cNvSpPr>
            <a:spLocks noGrp="1"/>
          </p:cNvSpPr>
          <p:nvPr>
            <p:ph type="body" sz="quarter" idx="12"/>
          </p:nvPr>
        </p:nvSpPr>
        <p:spPr>
          <a:xfrm>
            <a:off x="267855" y="5927834"/>
            <a:ext cx="11562195" cy="533511"/>
          </a:xfrm>
        </p:spPr>
        <p:txBody>
          <a:bodyPr/>
          <a:lstStyle/>
          <a:p>
            <a:r>
              <a:rPr lang="en-US" dirty="0"/>
              <a:t>Note: Data are residential remodelers with payrolls as classified in NAICS 236118 and include general or full-service remodeling contractors and remodeling design/build firms. </a:t>
            </a:r>
          </a:p>
          <a:p>
            <a:r>
              <a:rPr lang="en-US" dirty="0"/>
              <a:t>Source: US Department of Labor, Bureau of Labor Statistics, Quarterly Census of Employment and Wages.</a:t>
            </a:r>
          </a:p>
        </p:txBody>
      </p:sp>
      <p:graphicFrame>
        <p:nvGraphicFramePr>
          <p:cNvPr id="8" name="Content Placeholder 7" descr="This figure shows the number of residential remodeler establishments with payrolls and the number of employees at residential remodeler establishments from 2003 to 2023. The number of general remodelers with payrolls increased 57 percent from fewer than 80,000 in 2011 to more than 125,000 by 2023. Employment among these establishments also soared an incredible 90 percent from a relative low of 235,000 employees in 2010 to 446,000 in 2023.">
            <a:extLst>
              <a:ext uri="{FF2B5EF4-FFF2-40B4-BE49-F238E27FC236}">
                <a16:creationId xmlns:a16="http://schemas.microsoft.com/office/drawing/2014/main" id="{D9C5B9F6-1F9B-8A82-0863-A2181C8730FF}"/>
              </a:ext>
            </a:extLst>
          </p:cNvPr>
          <p:cNvGraphicFramePr>
            <a:graphicFrameLocks noGrp="1"/>
          </p:cNvGraphicFramePr>
          <p:nvPr>
            <p:ph idx="1"/>
            <p:extLst>
              <p:ext uri="{D42A27DB-BD31-4B8C-83A1-F6EECF244321}">
                <p14:modId xmlns:p14="http://schemas.microsoft.com/office/powerpoint/2010/main" val="1363762805"/>
              </p:ext>
            </p:extLst>
          </p:nvPr>
        </p:nvGraphicFramePr>
        <p:xfrm>
          <a:off x="268288" y="1345269"/>
          <a:ext cx="5583237" cy="44316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7">
            <a:extLst>
              <a:ext uri="{FF2B5EF4-FFF2-40B4-BE49-F238E27FC236}">
                <a16:creationId xmlns:a16="http://schemas.microsoft.com/office/drawing/2014/main" id="{18DFA4E3-92DD-86EA-7F20-5FECF9B14EFB}"/>
              </a:ext>
            </a:extLst>
          </p:cNvPr>
          <p:cNvGraphicFramePr>
            <a:graphicFrameLocks noGrp="1"/>
          </p:cNvGraphicFramePr>
          <p:nvPr>
            <p:ph idx="11"/>
            <p:extLst>
              <p:ext uri="{D42A27DB-BD31-4B8C-83A1-F6EECF244321}">
                <p14:modId xmlns:p14="http://schemas.microsoft.com/office/powerpoint/2010/main" val="1316178145"/>
              </p:ext>
            </p:extLst>
          </p:nvPr>
        </p:nvGraphicFramePr>
        <p:xfrm>
          <a:off x="6246813" y="1345269"/>
          <a:ext cx="5583237" cy="44316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1686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F46EF-B0DC-4001-9C48-DC9611533F92}"/>
              </a:ext>
            </a:extLst>
          </p:cNvPr>
          <p:cNvSpPr>
            <a:spLocks noGrp="1"/>
          </p:cNvSpPr>
          <p:nvPr>
            <p:ph type="title"/>
          </p:nvPr>
        </p:nvSpPr>
        <p:spPr/>
        <p:txBody>
          <a:bodyPr/>
          <a:lstStyle/>
          <a:p>
            <a:r>
              <a:rPr lang="en-US" dirty="0"/>
              <a:t>Figure 29: The Largest General Remodelers Have Expanded Their Industry Foothold</a:t>
            </a:r>
          </a:p>
        </p:txBody>
      </p:sp>
      <p:graphicFrame>
        <p:nvGraphicFramePr>
          <p:cNvPr id="7" name="Content Placeholder 6" descr="This figure shows the share of residential remodeler establishments, employment, and industry receipts by amounts of establishment annual receipts in 2007 and 2017. General remodelers with revenues of at least $2.5 million grew their share of industry employment from 31 percent in 2007 to 37 percent in 2017 and their portion of industry receipts from 45 percent to 57 percent, even as their share of establishments rose just 3 percentage points. ">
            <a:extLst>
              <a:ext uri="{FF2B5EF4-FFF2-40B4-BE49-F238E27FC236}">
                <a16:creationId xmlns:a16="http://schemas.microsoft.com/office/drawing/2014/main" id="{202EB4CA-32C8-4D18-6282-BD817E7FEABB}"/>
              </a:ext>
            </a:extLst>
          </p:cNvPr>
          <p:cNvGraphicFramePr>
            <a:graphicFrameLocks noGrp="1"/>
          </p:cNvGraphicFramePr>
          <p:nvPr>
            <p:ph idx="1"/>
            <p:extLst>
              <p:ext uri="{D42A27DB-BD31-4B8C-83A1-F6EECF244321}">
                <p14:modId xmlns:p14="http://schemas.microsoft.com/office/powerpoint/2010/main" val="1223059418"/>
              </p:ext>
            </p:extLst>
          </p:nvPr>
        </p:nvGraphicFramePr>
        <p:xfrm>
          <a:off x="268288" y="1416424"/>
          <a:ext cx="11566525" cy="436048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F77012A4-358A-379B-F4FF-B530BD2C32DB}"/>
              </a:ext>
            </a:extLst>
          </p:cNvPr>
          <p:cNvSpPr>
            <a:spLocks noGrp="1"/>
          </p:cNvSpPr>
          <p:nvPr>
            <p:ph type="body" sz="quarter" idx="10"/>
          </p:nvPr>
        </p:nvSpPr>
        <p:spPr>
          <a:xfrm>
            <a:off x="267855" y="5927834"/>
            <a:ext cx="11566525" cy="533511"/>
          </a:xfrm>
        </p:spPr>
        <p:txBody>
          <a:bodyPr/>
          <a:lstStyle/>
          <a:p>
            <a:r>
              <a:rPr lang="en-US" dirty="0"/>
              <a:t>Notes: Data are residential remodelers with payrolls as classified in NAICS 236118 and include general or full-service remodeling contractors and remodeling design/build firms.  Receipt sizes are not adjusted for inflation. Data for 2017 exclude establishments not operating for the entire year.</a:t>
            </a:r>
          </a:p>
          <a:p>
            <a:r>
              <a:rPr lang="en-US" dirty="0"/>
              <a:t>Source: JCHS tabulations of US Census Bureau, 2007 and 2017 Economic Census.</a:t>
            </a:r>
          </a:p>
        </p:txBody>
      </p:sp>
    </p:spTree>
    <p:extLst>
      <p:ext uri="{BB962C8B-B14F-4D97-AF65-F5344CB8AC3E}">
        <p14:creationId xmlns:p14="http://schemas.microsoft.com/office/powerpoint/2010/main" val="1687661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78574-9DD7-FF4E-E63B-DEBA72F426A5}"/>
            </a:ext>
          </a:extLst>
        </p:cNvPr>
        <p:cNvGrpSpPr/>
        <p:nvPr/>
      </p:nvGrpSpPr>
      <p:grpSpPr>
        <a:xfrm>
          <a:off x="0" y="0"/>
          <a:ext cx="0" cy="0"/>
          <a:chOff x="0" y="0"/>
          <a:chExt cx="0" cy="0"/>
        </a:xfrm>
      </p:grpSpPr>
      <p:graphicFrame>
        <p:nvGraphicFramePr>
          <p:cNvPr id="7" name="Chart 6" descr="This figure shows the percent change in prices for key building materials from September 2019–2024 compared to the overall producer price index. The costs for many materials are still appreciably above pre-pandemic levels. The price of lumber and plywood was still 21 percent greater through the third quarter of 2024 than in 2019. Prices for glass, tile, and cement remained 26 percent to 36 percent higher than in 2019. And prices for insulation, gypsum, and plastic construction products in 2024 were 42 percent to 50 percent above those in 2019. Over this period, the producer price index increased 22 percent.">
            <a:extLst>
              <a:ext uri="{FF2B5EF4-FFF2-40B4-BE49-F238E27FC236}">
                <a16:creationId xmlns:a16="http://schemas.microsoft.com/office/drawing/2014/main" id="{D9CD95B8-00AF-1329-CAE5-018F6C276ABA}"/>
              </a:ext>
            </a:extLst>
          </p:cNvPr>
          <p:cNvGraphicFramePr/>
          <p:nvPr>
            <p:extLst>
              <p:ext uri="{D42A27DB-BD31-4B8C-83A1-F6EECF244321}">
                <p14:modId xmlns:p14="http://schemas.microsoft.com/office/powerpoint/2010/main" val="4220048307"/>
              </p:ext>
            </p:extLst>
          </p:nvPr>
        </p:nvGraphicFramePr>
        <p:xfrm>
          <a:off x="180752" y="1360968"/>
          <a:ext cx="11887201" cy="453981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169DE36-B131-1A9E-6839-D268F0320B31}"/>
              </a:ext>
            </a:extLst>
          </p:cNvPr>
          <p:cNvSpPr>
            <a:spLocks noGrp="1"/>
          </p:cNvSpPr>
          <p:nvPr>
            <p:ph type="title"/>
          </p:nvPr>
        </p:nvSpPr>
        <p:spPr>
          <a:xfrm>
            <a:off x="180752" y="397252"/>
            <a:ext cx="11304005" cy="757518"/>
          </a:xfrm>
        </p:spPr>
        <p:txBody>
          <a:bodyPr/>
          <a:lstStyle/>
          <a:p>
            <a:pPr>
              <a:lnSpc>
                <a:spcPct val="100000"/>
              </a:lnSpc>
            </a:pPr>
            <a:r>
              <a:rPr lang="en-US" dirty="0"/>
              <a:t>Figure 30: Price Gains for Most Building Materials Have Far Outpaced Inflation</a:t>
            </a:r>
            <a:endParaRPr lang="en-US" dirty="0">
              <a:solidFill>
                <a:srgbClr val="FFC000"/>
              </a:solidFill>
            </a:endParaRPr>
          </a:p>
        </p:txBody>
      </p:sp>
      <p:sp>
        <p:nvSpPr>
          <p:cNvPr id="4" name="Text Box 7">
            <a:extLst>
              <a:ext uri="{FF2B5EF4-FFF2-40B4-BE49-F238E27FC236}">
                <a16:creationId xmlns:a16="http://schemas.microsoft.com/office/drawing/2014/main" id="{B442116F-4B5E-3113-58EA-C2C743D55B03}"/>
              </a:ext>
            </a:extLst>
          </p:cNvPr>
          <p:cNvSpPr txBox="1">
            <a:spLocks noChangeArrowheads="1"/>
          </p:cNvSpPr>
          <p:nvPr/>
        </p:nvSpPr>
        <p:spPr bwMode="auto">
          <a:xfrm>
            <a:off x="292468" y="5900777"/>
            <a:ext cx="11476398" cy="600164"/>
          </a:xfrm>
          <a:prstGeom prst="rect">
            <a:avLst/>
          </a:prstGeom>
          <a:noFill/>
          <a:ln w="12700">
            <a:noFill/>
            <a:miter lim="800000"/>
            <a:headEnd type="none" w="sm" len="sm"/>
            <a:tailEnd type="none" w="sm" len="sm"/>
          </a:ln>
          <a:effectLst/>
        </p:spPr>
        <p:txBody>
          <a:bodyPr wrap="square" lIns="91440" tIns="45720" rIns="91440" bIns="45720" anchor="t">
            <a:spAutoFit/>
          </a:bodyPr>
          <a:lstStyle/>
          <a:p>
            <a:pPr marR="0" lvl="0" indent="0" algn="l" defTabSz="914400" rtl="0" eaLnBrk="1" fontAlgn="auto" latinLnBrk="0" hangingPunct="1">
              <a:buClrTx/>
              <a:buSzTx/>
              <a:buFontTx/>
              <a:buNone/>
              <a:tabLst/>
              <a:defRPr/>
            </a:pPr>
            <a:r>
              <a:rPr lang="en-US" sz="1100" dirty="0">
                <a:solidFill>
                  <a:schemeClr val="tx1">
                    <a:lumMod val="50000"/>
                  </a:schemeClr>
                </a:solidFill>
                <a:latin typeface="Arial (Body)"/>
              </a:rPr>
              <a:t>Notes</a:t>
            </a:r>
            <a:r>
              <a:rPr kumimoji="0" lang="en-US" sz="1100" b="0" i="0" u="none" strike="noStrike" kern="1200" cap="none" spc="0" normalizeH="0" baseline="0" noProof="0" dirty="0">
                <a:ln>
                  <a:noFill/>
                </a:ln>
                <a:solidFill>
                  <a:schemeClr val="tx1">
                    <a:lumMod val="50000"/>
                  </a:schemeClr>
                </a:solidFill>
                <a:effectLst/>
                <a:uLnTx/>
                <a:uFillTx/>
                <a:latin typeface="Arial (Body)"/>
              </a:rPr>
              <a:t>: Data are rates of change in 12-month rolling averages. </a:t>
            </a:r>
            <a:r>
              <a:rPr lang="en-US" sz="1100" dirty="0">
                <a:solidFill>
                  <a:schemeClr val="tx1">
                    <a:lumMod val="50000"/>
                  </a:schemeClr>
                </a:solidFill>
                <a:latin typeface="Arial (Body)"/>
              </a:rPr>
              <a:t>D</a:t>
            </a:r>
            <a:r>
              <a:rPr kumimoji="0" lang="en-US" sz="1100" b="0" i="0" u="none" strike="noStrike" kern="1200" cap="none" spc="0" normalizeH="0" baseline="0" noProof="0" dirty="0" err="1">
                <a:ln>
                  <a:noFill/>
                </a:ln>
                <a:solidFill>
                  <a:schemeClr val="tx1">
                    <a:lumMod val="50000"/>
                  </a:schemeClr>
                </a:solidFill>
                <a:effectLst/>
                <a:uLnTx/>
                <a:uFillTx/>
                <a:latin typeface="Arial (Body)"/>
              </a:rPr>
              <a:t>ata</a:t>
            </a:r>
            <a:r>
              <a:rPr kumimoji="0" lang="en-US" sz="1100" b="0" i="0" u="none" strike="noStrike" kern="1200" cap="none" spc="0" normalizeH="0" baseline="0" noProof="0" dirty="0">
                <a:ln>
                  <a:noFill/>
                </a:ln>
                <a:solidFill>
                  <a:schemeClr val="tx1">
                    <a:lumMod val="50000"/>
                  </a:schemeClr>
                </a:solidFill>
                <a:effectLst/>
                <a:uLnTx/>
                <a:uFillTx/>
                <a:latin typeface="Arial (Body)"/>
              </a:rPr>
              <a:t> for June to September 2024 are preliminary. The Producer Price Index (PPI) measures average change over time in the selling prices received by domestic producers for their output. PPI data are for final demand. </a:t>
            </a:r>
          </a:p>
          <a:p>
            <a:pPr marR="0" lvl="0" indent="0" algn="l" defTabSz="914400" rtl="0" eaLnBrk="1" fontAlgn="auto" latinLnBrk="0" hangingPunct="1">
              <a:buClrTx/>
              <a:buSzTx/>
              <a:buFontTx/>
              <a:buNone/>
              <a:tabLst/>
              <a:defRPr/>
            </a:pPr>
            <a:r>
              <a:rPr kumimoji="0" lang="en-US" sz="1100" b="0" i="0" u="none" strike="noStrike" kern="1200" cap="none" spc="0" normalizeH="0" baseline="0" noProof="0" dirty="0">
                <a:ln>
                  <a:noFill/>
                </a:ln>
                <a:solidFill>
                  <a:schemeClr val="tx1">
                    <a:lumMod val="50000"/>
                  </a:schemeClr>
                </a:solidFill>
                <a:effectLst/>
                <a:uLnTx/>
                <a:uFillTx/>
                <a:latin typeface="Arial (Body)"/>
              </a:rPr>
              <a:t>Source: JCHS tabulations of </a:t>
            </a:r>
            <a:r>
              <a:rPr lang="en-US" sz="1100" dirty="0">
                <a:solidFill>
                  <a:schemeClr val="tx1">
                    <a:lumMod val="50000"/>
                  </a:schemeClr>
                </a:solidFill>
                <a:latin typeface="Arial (Body)"/>
              </a:rPr>
              <a:t>US Bureau of Labor Statistics, </a:t>
            </a:r>
            <a:r>
              <a:rPr kumimoji="0" lang="en-US" sz="1100" b="0" i="0" u="none" strike="noStrike" kern="1200" cap="none" spc="0" normalizeH="0" baseline="0" noProof="0" dirty="0">
                <a:ln>
                  <a:noFill/>
                </a:ln>
                <a:solidFill>
                  <a:schemeClr val="tx1">
                    <a:lumMod val="50000"/>
                  </a:schemeClr>
                </a:solidFill>
                <a:effectLst/>
                <a:uLnTx/>
                <a:uFillTx/>
                <a:latin typeface="Arial (Body)"/>
              </a:rPr>
              <a:t>Producer Price </a:t>
            </a:r>
            <a:r>
              <a:rPr lang="en-US" sz="1100" dirty="0">
                <a:solidFill>
                  <a:schemeClr val="tx1">
                    <a:lumMod val="50000"/>
                  </a:schemeClr>
                </a:solidFill>
                <a:latin typeface="Arial (Body)"/>
              </a:rPr>
              <a:t>Indices</a:t>
            </a:r>
            <a:r>
              <a:rPr kumimoji="0" lang="en-US" sz="1100" b="0" i="0" u="none" strike="noStrike" kern="1200" cap="none" spc="0" normalizeH="0" baseline="0" noProof="0" dirty="0">
                <a:ln>
                  <a:noFill/>
                </a:ln>
                <a:solidFill>
                  <a:schemeClr val="tx1">
                    <a:lumMod val="50000"/>
                  </a:schemeClr>
                </a:solidFill>
                <a:effectLst/>
                <a:uLnTx/>
                <a:uFillTx/>
                <a:latin typeface="Arial (Body)"/>
              </a:rPr>
              <a:t>.</a:t>
            </a:r>
            <a:r>
              <a:rPr lang="en-US" sz="1100" dirty="0">
                <a:solidFill>
                  <a:schemeClr val="tx1">
                    <a:lumMod val="50000"/>
                  </a:schemeClr>
                </a:solidFill>
                <a:latin typeface="Arial (Body)"/>
              </a:rPr>
              <a:t> </a:t>
            </a:r>
            <a:endParaRPr lang="en-US" sz="1100" b="0" i="0" u="none" strike="noStrike" kern="1200" cap="none" spc="0" normalizeH="0" baseline="0" noProof="0" dirty="0">
              <a:ln>
                <a:noFill/>
              </a:ln>
              <a:solidFill>
                <a:schemeClr val="tx1">
                  <a:lumMod val="50000"/>
                </a:schemeClr>
              </a:solidFill>
              <a:effectLst/>
              <a:uLnTx/>
              <a:uFillTx/>
              <a:latin typeface="Arial (Body)"/>
            </a:endParaRPr>
          </a:p>
        </p:txBody>
      </p:sp>
    </p:spTree>
    <p:extLst>
      <p:ext uri="{BB962C8B-B14F-4D97-AF65-F5344CB8AC3E}">
        <p14:creationId xmlns:p14="http://schemas.microsoft.com/office/powerpoint/2010/main" val="2695332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20A1C-751A-D50D-459A-57FD9E0679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297449-5B0D-E58A-F6B6-9C0DB6524D01}"/>
              </a:ext>
            </a:extLst>
          </p:cNvPr>
          <p:cNvSpPr>
            <a:spLocks noGrp="1"/>
          </p:cNvSpPr>
          <p:nvPr>
            <p:ph type="title"/>
          </p:nvPr>
        </p:nvSpPr>
        <p:spPr/>
        <p:txBody>
          <a:bodyPr/>
          <a:lstStyle/>
          <a:p>
            <a:r>
              <a:rPr lang="en-US" dirty="0"/>
              <a:t>Figure 31: For Some Skilled Trades, the Loss of Workers Dwarfs Projected Growth</a:t>
            </a:r>
          </a:p>
        </p:txBody>
      </p:sp>
      <p:graphicFrame>
        <p:nvGraphicFramePr>
          <p:cNvPr id="7" name="Content Placeholder 6" descr="This figure shows the percent change in employment by construction trade occupation from 2013–2023 and the projected growth in employment from 2023–2033. Projected employment gains are not expected to close the deficit in many key occupations, including flooring and drywall installers, masons, roofers, and painters. Between 2013 and 2023, the number of workers in these professions dropped between 5.8 percent and 22.5 percent. Projections through 2033 show only low to moderate growth for most of these occupations, from 0.1 percent for masons to 4.0 percent for painters. Even the above-average gains projected for roofers (5.8 percent) and flooring installers (6.5 percent) would result in a loss of workers over the two decades.">
            <a:extLst>
              <a:ext uri="{FF2B5EF4-FFF2-40B4-BE49-F238E27FC236}">
                <a16:creationId xmlns:a16="http://schemas.microsoft.com/office/drawing/2014/main" id="{E6E16ABD-20C6-C83B-CACD-677A233DAC03}"/>
              </a:ext>
            </a:extLst>
          </p:cNvPr>
          <p:cNvGraphicFramePr>
            <a:graphicFrameLocks noGrp="1"/>
          </p:cNvGraphicFramePr>
          <p:nvPr>
            <p:ph idx="1"/>
            <p:extLst>
              <p:ext uri="{D42A27DB-BD31-4B8C-83A1-F6EECF244321}">
                <p14:modId xmlns:p14="http://schemas.microsoft.com/office/powerpoint/2010/main" val="1930340220"/>
              </p:ext>
            </p:extLst>
          </p:nvPr>
        </p:nvGraphicFramePr>
        <p:xfrm>
          <a:off x="268288" y="1397358"/>
          <a:ext cx="11566525" cy="437955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2A83FE8D-49FF-68DF-9582-D70EFF0217A0}"/>
              </a:ext>
            </a:extLst>
          </p:cNvPr>
          <p:cNvSpPr>
            <a:spLocks noGrp="1"/>
          </p:cNvSpPr>
          <p:nvPr>
            <p:ph type="body" sz="quarter" idx="10"/>
          </p:nvPr>
        </p:nvSpPr>
        <p:spPr>
          <a:xfrm>
            <a:off x="267855" y="5927834"/>
            <a:ext cx="11566525" cy="533511"/>
          </a:xfrm>
        </p:spPr>
        <p:txBody>
          <a:bodyPr/>
          <a:lstStyle/>
          <a:p>
            <a:r>
              <a:rPr lang="en-US" dirty="0"/>
              <a:t>Notes: Historical data include persons age 16 and over housed in non-group quarters who are employed or unemployed but available for and seeking work. The construction trades labor force includes persons holding occupations classified in SOC 47-2000 within the construction industry (NAICS 23). </a:t>
            </a:r>
          </a:p>
          <a:p>
            <a:r>
              <a:rPr lang="en-US" dirty="0"/>
              <a:t>Source: JCHS tabulations of US Census Bureau, American Community Survey 1-Year Estimates; and US Bureau of Labor Statistics, Employment Projections.</a:t>
            </a:r>
          </a:p>
        </p:txBody>
      </p:sp>
    </p:spTree>
    <p:extLst>
      <p:ext uri="{BB962C8B-B14F-4D97-AF65-F5344CB8AC3E}">
        <p14:creationId xmlns:p14="http://schemas.microsoft.com/office/powerpoint/2010/main" val="2052336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C3607-29B6-3B5E-0103-9299BB4045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F707B6-00A0-4040-3FB1-2AA1FA2220A2}"/>
              </a:ext>
            </a:extLst>
          </p:cNvPr>
          <p:cNvSpPr>
            <a:spLocks noGrp="1"/>
          </p:cNvSpPr>
          <p:nvPr>
            <p:ph type="title"/>
          </p:nvPr>
        </p:nvSpPr>
        <p:spPr/>
        <p:txBody>
          <a:bodyPr/>
          <a:lstStyle/>
          <a:p>
            <a:r>
              <a:rPr lang="en-US" dirty="0"/>
              <a:t>Figure 32: Women and Non-Hispanic People of Color Are Greatly Underrepresented in the Construction Trades</a:t>
            </a:r>
          </a:p>
        </p:txBody>
      </p:sp>
      <p:graphicFrame>
        <p:nvGraphicFramePr>
          <p:cNvPr id="7" name="Content Placeholder 6" descr="This figure shows the share of the construction trades workforce and the share of the US workforce by person characteristics in 2023. Women are extremely underrepresented in construction trade jobs, constituting just 4 percent of the skilled trades workforce, compared to 47 percent of the US labor force. Non-Hispanic people of color accounted for just 10 percent of construction trade occupations, compared to 23 percent of the US labor force. In 2023, just over 6 percent of the skilled trades workforce had at least a bachelor’s degree compared to 38 percent of the US labor force. Just over 18 percent of construction trade workers were age 55 and over, compared to 23 percent of the total labor force. The immigrant labor share of skilled trade workers reached a new high of 34 percent, compared to 18 percent of the overall labor force.">
            <a:extLst>
              <a:ext uri="{FF2B5EF4-FFF2-40B4-BE49-F238E27FC236}">
                <a16:creationId xmlns:a16="http://schemas.microsoft.com/office/drawing/2014/main" id="{CF320F86-C4A1-3752-2853-730FA1BF4FC1}"/>
              </a:ext>
            </a:extLst>
          </p:cNvPr>
          <p:cNvGraphicFramePr>
            <a:graphicFrameLocks noGrp="1"/>
          </p:cNvGraphicFramePr>
          <p:nvPr>
            <p:ph idx="1"/>
            <p:extLst>
              <p:ext uri="{D42A27DB-BD31-4B8C-83A1-F6EECF244321}">
                <p14:modId xmlns:p14="http://schemas.microsoft.com/office/powerpoint/2010/main" val="299036123"/>
              </p:ext>
            </p:extLst>
          </p:nvPr>
        </p:nvGraphicFramePr>
        <p:xfrm>
          <a:off x="268209" y="1489756"/>
          <a:ext cx="11566525" cy="42037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D9A4D182-01A2-6BD6-F0D7-3D60502E5E6C}"/>
              </a:ext>
            </a:extLst>
          </p:cNvPr>
          <p:cNvSpPr>
            <a:spLocks noGrp="1"/>
          </p:cNvSpPr>
          <p:nvPr>
            <p:ph type="body" sz="quarter" idx="10"/>
          </p:nvPr>
        </p:nvSpPr>
        <p:spPr>
          <a:xfrm>
            <a:off x="267855" y="5927834"/>
            <a:ext cx="11566525" cy="533511"/>
          </a:xfrm>
        </p:spPr>
        <p:txBody>
          <a:bodyPr/>
          <a:lstStyle/>
          <a:p>
            <a:r>
              <a:rPr lang="en-US" dirty="0"/>
              <a:t>Notes: Data include persons age 16 and over housed in non-group quarters who are employed or unemployed but available for and seeking work. The construction trades labor force includes persons holding occupations classified in SOC 47-2000 within the construction industry (NAICS 23). College-educated includes attainment of at least a bachelor’s degree. </a:t>
            </a:r>
          </a:p>
          <a:p>
            <a:r>
              <a:rPr lang="en-US" dirty="0"/>
              <a:t>Source: JCHS tabulations of US Census Bureau, 2023 American Community Survey 1-Year Estimates. </a:t>
            </a:r>
          </a:p>
        </p:txBody>
      </p:sp>
    </p:spTree>
    <p:extLst>
      <p:ext uri="{BB962C8B-B14F-4D97-AF65-F5344CB8AC3E}">
        <p14:creationId xmlns:p14="http://schemas.microsoft.com/office/powerpoint/2010/main" val="3439909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500AD-2032-83C7-F5FD-FDDEF05494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3E29C0-669D-0CF9-DF02-D0B4A5573842}"/>
              </a:ext>
            </a:extLst>
          </p:cNvPr>
          <p:cNvSpPr>
            <a:spLocks noGrp="1"/>
          </p:cNvSpPr>
          <p:nvPr>
            <p:ph type="title"/>
          </p:nvPr>
        </p:nvSpPr>
        <p:spPr/>
        <p:txBody>
          <a:bodyPr/>
          <a:lstStyle/>
          <a:p>
            <a:r>
              <a:rPr lang="en-US" dirty="0"/>
              <a:t>Figure 2: The Remodeling Downturn Is Expected to Be Short-Lived and Mild</a:t>
            </a:r>
          </a:p>
        </p:txBody>
      </p:sp>
      <p:graphicFrame>
        <p:nvGraphicFramePr>
          <p:cNvPr id="7" name="Content Placeholder 6" descr="This figure shows the annual rate of change in national market spending on home improvements and maintenance from 2005 to 2023 with estimated data for 2024 and forecasted data for 2025. The figure also compares the annual rate of change to the historical average annual growth of about 5 percent. Market spending increased well above the historical average from 2020 to 2022, declined slightly in 2023 and 2024, and is projected to grow modestly in 2025, but at a rate well below the historical average annual gain.">
            <a:extLst>
              <a:ext uri="{FF2B5EF4-FFF2-40B4-BE49-F238E27FC236}">
                <a16:creationId xmlns:a16="http://schemas.microsoft.com/office/drawing/2014/main" id="{D0DD996A-FD38-91AA-F7B4-E71F0884A6FF}"/>
              </a:ext>
            </a:extLst>
          </p:cNvPr>
          <p:cNvGraphicFramePr>
            <a:graphicFrameLocks noGrp="1"/>
          </p:cNvGraphicFramePr>
          <p:nvPr>
            <p:ph idx="1"/>
            <p:extLst>
              <p:ext uri="{D42A27DB-BD31-4B8C-83A1-F6EECF244321}">
                <p14:modId xmlns:p14="http://schemas.microsoft.com/office/powerpoint/2010/main" val="3604880120"/>
              </p:ext>
            </p:extLst>
          </p:nvPr>
        </p:nvGraphicFramePr>
        <p:xfrm>
          <a:off x="312737" y="1255378"/>
          <a:ext cx="11566525" cy="42037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300029B2-88EE-A649-4ECC-F2511473AE2B}"/>
              </a:ext>
            </a:extLst>
          </p:cNvPr>
          <p:cNvSpPr>
            <a:spLocks noGrp="1"/>
          </p:cNvSpPr>
          <p:nvPr>
            <p:ph type="body" sz="quarter" idx="10"/>
          </p:nvPr>
        </p:nvSpPr>
        <p:spPr>
          <a:xfrm>
            <a:off x="267855" y="5927834"/>
            <a:ext cx="11529326" cy="533511"/>
          </a:xfrm>
        </p:spPr>
        <p:txBody>
          <a:bodyPr/>
          <a:lstStyle/>
          <a:p>
            <a:r>
              <a:rPr lang="en-US" dirty="0"/>
              <a:t>Notes: Estimated (e) and forecasted (f) values are modeled using the 2024:Q4 LIRA. Historical average annual growth is from 1995 to 2023.</a:t>
            </a:r>
            <a:endParaRPr lang="en-US" b="1" dirty="0"/>
          </a:p>
          <a:p>
            <a:r>
              <a:rPr lang="en-US" dirty="0"/>
              <a:t>Source: JCHS analysis of HUD, American Housing Surveys; US Department of Commerce, Retail Sales of Building Materials; US Census Bureau, C-50; US Bureau of Economic Analysis, Detailed Fixed Asset Tables; US Bureau of Labor Statistics, Consumer Price Index: Rent of Primary Residence; and LIRA.</a:t>
            </a:r>
          </a:p>
        </p:txBody>
      </p:sp>
    </p:spTree>
    <p:extLst>
      <p:ext uri="{BB962C8B-B14F-4D97-AF65-F5344CB8AC3E}">
        <p14:creationId xmlns:p14="http://schemas.microsoft.com/office/powerpoint/2010/main" val="879897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FE8C6C-D6E3-464B-90CC-1F759B0AFCD4}"/>
              </a:ext>
            </a:extLst>
          </p:cNvPr>
          <p:cNvSpPr>
            <a:spLocks noGrp="1"/>
          </p:cNvSpPr>
          <p:nvPr>
            <p:ph type="title"/>
          </p:nvPr>
        </p:nvSpPr>
        <p:spPr/>
        <p:txBody>
          <a:bodyPr/>
          <a:lstStyle/>
          <a:p>
            <a:r>
              <a:rPr lang="en-US" dirty="0"/>
              <a:t>Figure 3: Owner Mobility Has Dropped After a Pandemic-Induced Increase</a:t>
            </a:r>
          </a:p>
        </p:txBody>
      </p:sp>
      <p:graphicFrame>
        <p:nvGraphicFramePr>
          <p:cNvPr id="8" name="Content Placeholder 7" descr="This figure shows the number of homeowner households that moved within the previous year and the recent mover share of homeowners from 2003 to 2023. Both the number of recent movers and the recent mover share declined from 2005 to 2011 and increased steadily from 2011 to 2017. Between 2017 and 2019, the number of recent movers and the recent mover share remained flat at 4.9 million households and around 6.3 percent of homeowners. Between 2019 and 2021, the number of recent movers and the recent mover share jumped to 5.7 million households and 6.8 percent of homeowners, respectively. The number of recent movers and the recent mover share declined from 2021 to 2023 to 4.7 million households and 5.5 percent of homeowners.">
            <a:extLst>
              <a:ext uri="{FF2B5EF4-FFF2-40B4-BE49-F238E27FC236}">
                <a16:creationId xmlns:a16="http://schemas.microsoft.com/office/drawing/2014/main" id="{A8351F5A-844B-4C8E-8C50-CAD517618FDC}"/>
              </a:ext>
            </a:extLst>
          </p:cNvPr>
          <p:cNvGraphicFramePr>
            <a:graphicFrameLocks noGrp="1"/>
          </p:cNvGraphicFramePr>
          <p:nvPr>
            <p:ph idx="1"/>
            <p:extLst>
              <p:ext uri="{D42A27DB-BD31-4B8C-83A1-F6EECF244321}">
                <p14:modId xmlns:p14="http://schemas.microsoft.com/office/powerpoint/2010/main" val="649306836"/>
              </p:ext>
            </p:extLst>
          </p:nvPr>
        </p:nvGraphicFramePr>
        <p:xfrm>
          <a:off x="268209" y="1255378"/>
          <a:ext cx="11566525" cy="452153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a:extLst>
              <a:ext uri="{FF2B5EF4-FFF2-40B4-BE49-F238E27FC236}">
                <a16:creationId xmlns:a16="http://schemas.microsoft.com/office/drawing/2014/main" id="{378B3046-6509-43C2-B6FD-B51D2B3E5A94}"/>
              </a:ext>
            </a:extLst>
          </p:cNvPr>
          <p:cNvSpPr>
            <a:spLocks noGrp="1"/>
          </p:cNvSpPr>
          <p:nvPr>
            <p:ph type="body" sz="quarter" idx="10"/>
          </p:nvPr>
        </p:nvSpPr>
        <p:spPr>
          <a:xfrm>
            <a:off x="267855" y="5927834"/>
            <a:ext cx="11566525" cy="533511"/>
          </a:xfrm>
        </p:spPr>
        <p:txBody>
          <a:bodyPr/>
          <a:lstStyle/>
          <a:p>
            <a:r>
              <a:rPr lang="en-US" dirty="0"/>
              <a:t>Notes: Recent mover households bought their homes within the previous year. Estimates for 2020 are omitted due to data collection issues experienced during the pandemic.</a:t>
            </a:r>
          </a:p>
          <a:p>
            <a:r>
              <a:rPr lang="en-US" dirty="0"/>
              <a:t>Source: JCHS tabulations of US Census Bureau, American Community Survey 1-Year Estimates.</a:t>
            </a:r>
          </a:p>
        </p:txBody>
      </p:sp>
    </p:spTree>
    <p:extLst>
      <p:ext uri="{BB962C8B-B14F-4D97-AF65-F5344CB8AC3E}">
        <p14:creationId xmlns:p14="http://schemas.microsoft.com/office/powerpoint/2010/main" val="3939439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B5D60-86C8-4764-D9E4-08F7671E30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F3862C-055B-72C0-031F-E0E10BBD7C13}"/>
              </a:ext>
            </a:extLst>
          </p:cNvPr>
          <p:cNvSpPr>
            <a:spLocks noGrp="1"/>
          </p:cNvSpPr>
          <p:nvPr>
            <p:ph type="title"/>
          </p:nvPr>
        </p:nvSpPr>
        <p:spPr/>
        <p:txBody>
          <a:bodyPr/>
          <a:lstStyle/>
          <a:p>
            <a:r>
              <a:rPr lang="en-US" dirty="0"/>
              <a:t>Figure 4: The Housing Stock Has Aged Greatly</a:t>
            </a:r>
          </a:p>
        </p:txBody>
      </p:sp>
      <p:graphicFrame>
        <p:nvGraphicFramePr>
          <p:cNvPr id="7" name="Content Placeholder 6" descr="This figure shows the median age of owner-occupied, renter-occupied, and all housing units including vacant units from 1993 to 2023. The median age of owner-occupied units increased steadily from 27 years in 1993 to 42 years in 2023, while the median age of renter-occupied units increased from 29 years to 45 years. The median age for all housing units increased from 28 years in 1993 to 44 years in 2023.">
            <a:extLst>
              <a:ext uri="{FF2B5EF4-FFF2-40B4-BE49-F238E27FC236}">
                <a16:creationId xmlns:a16="http://schemas.microsoft.com/office/drawing/2014/main" id="{A71624F8-328D-BD54-C6A1-FEAD22943323}"/>
              </a:ext>
            </a:extLst>
          </p:cNvPr>
          <p:cNvGraphicFramePr>
            <a:graphicFrameLocks noGrp="1"/>
          </p:cNvGraphicFramePr>
          <p:nvPr>
            <p:ph idx="1"/>
            <p:extLst>
              <p:ext uri="{D42A27DB-BD31-4B8C-83A1-F6EECF244321}">
                <p14:modId xmlns:p14="http://schemas.microsoft.com/office/powerpoint/2010/main" val="110581368"/>
              </p:ext>
            </p:extLst>
          </p:nvPr>
        </p:nvGraphicFramePr>
        <p:xfrm>
          <a:off x="268288" y="1399592"/>
          <a:ext cx="11566525" cy="437732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EC99BC41-B5C2-55A4-129F-1E0EEC0C3794}"/>
              </a:ext>
            </a:extLst>
          </p:cNvPr>
          <p:cNvSpPr>
            <a:spLocks noGrp="1"/>
          </p:cNvSpPr>
          <p:nvPr>
            <p:ph type="body" sz="quarter" idx="10"/>
          </p:nvPr>
        </p:nvSpPr>
        <p:spPr/>
        <p:txBody>
          <a:bodyPr/>
          <a:lstStyle/>
          <a:p>
            <a:r>
              <a:rPr lang="en-US" dirty="0"/>
              <a:t>Note: All includes vacant units. </a:t>
            </a:r>
          </a:p>
          <a:p>
            <a:r>
              <a:rPr lang="en-US" dirty="0"/>
              <a:t>Source: JCHS tabulations of HUD, American Housing Surveys.</a:t>
            </a:r>
          </a:p>
        </p:txBody>
      </p:sp>
    </p:spTree>
    <p:extLst>
      <p:ext uri="{BB962C8B-B14F-4D97-AF65-F5344CB8AC3E}">
        <p14:creationId xmlns:p14="http://schemas.microsoft.com/office/powerpoint/2010/main" val="3873814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FFF93-2E63-EF16-83FA-C9CC67975E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24F515-271F-1C7A-40BF-5BB999B23BC3}"/>
              </a:ext>
            </a:extLst>
          </p:cNvPr>
          <p:cNvSpPr>
            <a:spLocks noGrp="1"/>
          </p:cNvSpPr>
          <p:nvPr>
            <p:ph type="title"/>
          </p:nvPr>
        </p:nvSpPr>
        <p:spPr/>
        <p:txBody>
          <a:bodyPr/>
          <a:lstStyle/>
          <a:p>
            <a:r>
              <a:rPr lang="en-US" dirty="0"/>
              <a:t>Figure 5: Spending for Disaster Repairs Is Trending Up Across the Country</a:t>
            </a:r>
          </a:p>
        </p:txBody>
      </p:sp>
      <p:graphicFrame>
        <p:nvGraphicFramePr>
          <p:cNvPr id="7" name="Content Placeholder 6" descr="This figure shows aggregate two-year home improvement spending for disaster repairs in billions of 2023 dollars by region from 2002–2003 to 2022–2023 and the disaster repair share of total improvement spending. Inflation-adjusted disaster repair expenditures have largely trended upward from $16 billion in 2002–2003 to $49 billion in 2022–2023. Spending in the South has typically constituted the majority of disaster repair spending. Disaster repair spending as a share of national improvement expenditures has also trended upward from 3.6 percent in 2002–2003 to 5.9 percent in 2022–2023.">
            <a:extLst>
              <a:ext uri="{FF2B5EF4-FFF2-40B4-BE49-F238E27FC236}">
                <a16:creationId xmlns:a16="http://schemas.microsoft.com/office/drawing/2014/main" id="{8F0C1ECB-D9BF-0393-6E25-CBE38A81075B}"/>
              </a:ext>
            </a:extLst>
          </p:cNvPr>
          <p:cNvGraphicFramePr>
            <a:graphicFrameLocks noGrp="1"/>
          </p:cNvGraphicFramePr>
          <p:nvPr>
            <p:ph idx="1"/>
            <p:extLst>
              <p:ext uri="{D42A27DB-BD31-4B8C-83A1-F6EECF244321}">
                <p14:modId xmlns:p14="http://schemas.microsoft.com/office/powerpoint/2010/main" val="3699640642"/>
              </p:ext>
            </p:extLst>
          </p:nvPr>
        </p:nvGraphicFramePr>
        <p:xfrm>
          <a:off x="268209" y="1397391"/>
          <a:ext cx="11566525" cy="446263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11">
            <a:extLst>
              <a:ext uri="{FF2B5EF4-FFF2-40B4-BE49-F238E27FC236}">
                <a16:creationId xmlns:a16="http://schemas.microsoft.com/office/drawing/2014/main" id="{F0A80A35-23FF-5284-5A1C-D3E297E0A2D8}"/>
              </a:ext>
            </a:extLst>
          </p:cNvPr>
          <p:cNvSpPr>
            <a:spLocks noGrp="1"/>
          </p:cNvSpPr>
          <p:nvPr>
            <p:ph type="body" sz="quarter" idx="10"/>
          </p:nvPr>
        </p:nvSpPr>
        <p:spPr>
          <a:xfrm>
            <a:off x="267855" y="5953578"/>
            <a:ext cx="10742349" cy="533511"/>
          </a:xfrm>
        </p:spPr>
        <p:txBody>
          <a:bodyPr/>
          <a:lstStyle/>
          <a:p>
            <a:r>
              <a:rPr lang="en-US" dirty="0"/>
              <a:t>Notes: Disaster repairs are a subset of improvement spending on owner-occupied homes. Expenditures are adjusted for inflation using the CPI-U for All Items.</a:t>
            </a:r>
          </a:p>
          <a:p>
            <a:r>
              <a:rPr lang="en-US" dirty="0"/>
              <a:t>Source: JCHS tabulations of HUD, American Housing Surveys.</a:t>
            </a:r>
          </a:p>
        </p:txBody>
      </p:sp>
      <p:pic>
        <p:nvPicPr>
          <p:cNvPr id="11" name="Graphic 3">
            <a:extLst>
              <a:ext uri="{FF2B5EF4-FFF2-40B4-BE49-F238E27FC236}">
                <a16:creationId xmlns:a16="http://schemas.microsoft.com/office/drawing/2014/main" id="{BCEE4DA7-3406-F1C0-FCD2-7AC59DC26325}"/>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53181"/>
          <a:stretch/>
        </p:blipFill>
        <p:spPr>
          <a:xfrm>
            <a:off x="11214593" y="6286770"/>
            <a:ext cx="709552" cy="446237"/>
          </a:xfrm>
          <a:prstGeom prst="rect">
            <a:avLst/>
          </a:prstGeom>
        </p:spPr>
      </p:pic>
    </p:spTree>
    <p:extLst>
      <p:ext uri="{BB962C8B-B14F-4D97-AF65-F5344CB8AC3E}">
        <p14:creationId xmlns:p14="http://schemas.microsoft.com/office/powerpoint/2010/main" val="1037801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4339E-7DC5-8A52-AE03-2377D70144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91A8D3-3FE2-A6BB-33A7-0840C0589991}"/>
              </a:ext>
            </a:extLst>
          </p:cNvPr>
          <p:cNvSpPr>
            <a:spLocks noGrp="1"/>
          </p:cNvSpPr>
          <p:nvPr>
            <p:ph type="title"/>
          </p:nvPr>
        </p:nvSpPr>
        <p:spPr/>
        <p:txBody>
          <a:bodyPr/>
          <a:lstStyle/>
          <a:p>
            <a:r>
              <a:rPr lang="en-US" dirty="0"/>
              <a:t>Figure 6: Most Remodelers Continue to Experience Skilled Trade Labor Shortages</a:t>
            </a:r>
          </a:p>
        </p:txBody>
      </p:sp>
      <p:graphicFrame>
        <p:nvGraphicFramePr>
          <p:cNvPr id="7" name="Content Placeholder 6" descr="This figure shows the share of remodelers reporting some or serious shortages of subcontractor labor including the following skilled trade occupations: rough and finished carpenters, electricians, excavators, framing crews, roofers, plumbers, masons, painters, weatherization workers, and HVAC workers for every other year from 2013 to 2023. A majority of remodelers experienced skilled trade labor shortages between 2015 (59 percent) and 2023 (64 percent) compared to just 26 percent in 2013. ">
            <a:extLst>
              <a:ext uri="{FF2B5EF4-FFF2-40B4-BE49-F238E27FC236}">
                <a16:creationId xmlns:a16="http://schemas.microsoft.com/office/drawing/2014/main" id="{40358091-61D0-DF77-220E-EAD239E1D416}"/>
              </a:ext>
            </a:extLst>
          </p:cNvPr>
          <p:cNvGraphicFramePr>
            <a:graphicFrameLocks noGrp="1"/>
          </p:cNvGraphicFramePr>
          <p:nvPr>
            <p:ph idx="1"/>
            <p:extLst>
              <p:ext uri="{D42A27DB-BD31-4B8C-83A1-F6EECF244321}">
                <p14:modId xmlns:p14="http://schemas.microsoft.com/office/powerpoint/2010/main" val="2545142965"/>
              </p:ext>
            </p:extLst>
          </p:nvPr>
        </p:nvGraphicFramePr>
        <p:xfrm>
          <a:off x="268288" y="1427238"/>
          <a:ext cx="11566525" cy="43496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C23A18DE-B818-EDCD-6D2E-8303A9BE119E}"/>
              </a:ext>
            </a:extLst>
          </p:cNvPr>
          <p:cNvSpPr>
            <a:spLocks noGrp="1"/>
          </p:cNvSpPr>
          <p:nvPr>
            <p:ph type="body" sz="quarter" idx="10"/>
          </p:nvPr>
        </p:nvSpPr>
        <p:spPr>
          <a:xfrm>
            <a:off x="267855" y="5927834"/>
            <a:ext cx="11566525" cy="533511"/>
          </a:xfrm>
        </p:spPr>
        <p:txBody>
          <a:bodyPr/>
          <a:lstStyle/>
          <a:p>
            <a:r>
              <a:rPr lang="en-US" dirty="0"/>
              <a:t>Note: Data are averages of the following trades: rough and finished carpenters, electricians, excavators, framing crews, roofers, plumbers, masons, painters, weatherization workers, and HVAC workers.</a:t>
            </a:r>
          </a:p>
          <a:p>
            <a:r>
              <a:rPr lang="en-US" dirty="0"/>
              <a:t>Source: JCHS tabulations of National Association of Home Builders/Westlake Royal, Remodeling Market Index. </a:t>
            </a:r>
          </a:p>
        </p:txBody>
      </p:sp>
    </p:spTree>
    <p:extLst>
      <p:ext uri="{BB962C8B-B14F-4D97-AF65-F5344CB8AC3E}">
        <p14:creationId xmlns:p14="http://schemas.microsoft.com/office/powerpoint/2010/main" val="1542056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AE703-7CDA-6D96-BAAC-AA458B4C8A3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EA61E47-BC1C-A0E8-2103-F3CA7A980112}"/>
              </a:ext>
            </a:extLst>
          </p:cNvPr>
          <p:cNvSpPr>
            <a:spLocks noGrp="1"/>
          </p:cNvSpPr>
          <p:nvPr>
            <p:ph type="ctrTitle"/>
          </p:nvPr>
        </p:nvSpPr>
        <p:spPr/>
        <p:txBody>
          <a:bodyPr/>
          <a:lstStyle/>
          <a:p>
            <a:r>
              <a:rPr lang="en-US" dirty="0"/>
              <a:t>2. Remodeling Markets in Transition</a:t>
            </a:r>
          </a:p>
        </p:txBody>
      </p:sp>
    </p:spTree>
    <p:extLst>
      <p:ext uri="{BB962C8B-B14F-4D97-AF65-F5344CB8AC3E}">
        <p14:creationId xmlns:p14="http://schemas.microsoft.com/office/powerpoint/2010/main" val="973167716"/>
      </p:ext>
    </p:extLst>
  </p:cSld>
  <p:clrMapOvr>
    <a:masterClrMapping/>
  </p:clrMapOvr>
</p:sld>
</file>

<file path=ppt/theme/theme1.xml><?xml version="1.0" encoding="utf-8"?>
<a:theme xmlns:a="http://schemas.openxmlformats.org/drawingml/2006/main" name="JCHS 2019">
  <a:themeElements>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HS 2019" id="{BA0FDD61-3D2C-4FF8-84A8-3EE0F0B550AA}" vid="{F0995777-661D-4AE4-9E21-190E5AD340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c20ecd8-7b1b-40af-ad3c-24c512db6f5f" xsi:nil="true"/>
    <lcf76f155ced4ddcb4097134ff3c332f xmlns="9279c62e-a2e7-41c7-b9ab-0a0f87ad47c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FB06ACAA53C084283A7E9734B5D979C" ma:contentTypeVersion="18" ma:contentTypeDescription="Create a new document." ma:contentTypeScope="" ma:versionID="f428c188ca005172b338a0ec85b3ecbd">
  <xsd:schema xmlns:xsd="http://www.w3.org/2001/XMLSchema" xmlns:xs="http://www.w3.org/2001/XMLSchema" xmlns:p="http://schemas.microsoft.com/office/2006/metadata/properties" xmlns:ns2="9279c62e-a2e7-41c7-b9ab-0a0f87ad47c5" xmlns:ns3="9c20ecd8-7b1b-40af-ad3c-24c512db6f5f" targetNamespace="http://schemas.microsoft.com/office/2006/metadata/properties" ma:root="true" ma:fieldsID="59c5722184e46c6fe1f52e5c519485cc" ns2:_="" ns3:_="">
    <xsd:import namespace="9279c62e-a2e7-41c7-b9ab-0a0f87ad47c5"/>
    <xsd:import namespace="9c20ecd8-7b1b-40af-ad3c-24c512db6f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79c62e-a2e7-41c7-b9ab-0a0f87ad47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8107521-1385-498b-8889-bf2cd8dee38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20ecd8-7b1b-40af-ad3c-24c512db6f5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3a7ff84-c2c6-40dd-8570-0fd61524385a}" ma:internalName="TaxCatchAll" ma:showField="CatchAllData" ma:web="9c20ecd8-7b1b-40af-ad3c-24c512db6f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717E6D-B6A2-4A74-A9F9-B7DAF977D2CF}">
  <ds:schemaRefs>
    <ds:schemaRef ds:uri="9279c62e-a2e7-41c7-b9ab-0a0f87ad47c5"/>
    <ds:schemaRef ds:uri="9c20ecd8-7b1b-40af-ad3c-24c512db6f5f"/>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8AD11AA-3637-4E10-8518-9698BD04CD6C}">
  <ds:schemaRefs>
    <ds:schemaRef ds:uri="9279c62e-a2e7-41c7-b9ab-0a0f87ad47c5"/>
    <ds:schemaRef ds:uri="9c20ecd8-7b1b-40af-ad3c-24c512db6f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2010FA4-855B-440A-9D22-B7DEFD2EED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emplate>
  <TotalTime>44611</TotalTime>
  <Words>2722</Words>
  <Application>Microsoft Office PowerPoint</Application>
  <PresentationFormat>Widescreen</PresentationFormat>
  <Paragraphs>249</Paragraphs>
  <Slides>39</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Arial (Body)</vt:lpstr>
      <vt:lpstr>Calibri</vt:lpstr>
      <vt:lpstr>JCHS 2019</vt:lpstr>
      <vt:lpstr>Improving America’s Housing 2025</vt:lpstr>
      <vt:lpstr>1. Introduction and Summary</vt:lpstr>
      <vt:lpstr>Figure 1: The Home Remodeling Market Is Expected to Remain Above $600 Billion in 2025</vt:lpstr>
      <vt:lpstr>Figure 2: The Remodeling Downturn Is Expected to Be Short-Lived and Mild</vt:lpstr>
      <vt:lpstr>Figure 3: Owner Mobility Has Dropped After a Pandemic-Induced Increase</vt:lpstr>
      <vt:lpstr>Figure 4: The Housing Stock Has Aged Greatly</vt:lpstr>
      <vt:lpstr>Figure 5: Spending for Disaster Repairs Is Trending Up Across the Country</vt:lpstr>
      <vt:lpstr>Figure 6: Most Remodelers Continue to Experience Skilled Trade Labor Shortages</vt:lpstr>
      <vt:lpstr>2. Remodeling Markets in Transition</vt:lpstr>
      <vt:lpstr>Figure 7: Record-Breaking Numbers and Shares of Owners Invest in Home Improvements</vt:lpstr>
      <vt:lpstr>Figure 8: Half of Improvement Spending Is to Replace Core Home Components</vt:lpstr>
      <vt:lpstr>Figure 9: Professional Improvements Have Steadily Increased While DIY Remains Cyclical</vt:lpstr>
      <vt:lpstr>Figure 10: The Rebound in Market Spending Concentration Resumed in 2023</vt:lpstr>
      <vt:lpstr>Figure 11: Improvement Outlays Tend to Be Higher in Coastal Markets</vt:lpstr>
      <vt:lpstr>Figure 12: Savings Is the Main Source of Improvement Funding for Most Projects</vt:lpstr>
      <vt:lpstr>3. Changing Household Demographics</vt:lpstr>
      <vt:lpstr>Figure 13: Older Owners Have Greatly Increased Their Market Presence </vt:lpstr>
      <vt:lpstr>Figure 14: Younger Owners Are Expanding Spending on Improvements Despite Lower Ranks</vt:lpstr>
      <vt:lpstr>Figure 15: Households of Color Are a Growing Part of Homebuying and Remodeling Markets</vt:lpstr>
      <vt:lpstr>Figure 16: Immigrant Owners Account for a Rising Share of the Home Improvement Market</vt:lpstr>
      <vt:lpstr>Figure 17: Recent Movers Typically Spend Much More on Improvements</vt:lpstr>
      <vt:lpstr>4. Revitalizing the Nation’s Housing Stock</vt:lpstr>
      <vt:lpstr>Figure 18: Owners of Older Homes Spend More on Improvements and Repairs</vt:lpstr>
      <vt:lpstr>Figure 19: Lower-Income Owners and Owners of Color Are More Likely to Occupy Inadequate Homes</vt:lpstr>
      <vt:lpstr>Figure 20: Demand for Accessibility Features Has Ticked Up Across Age Groups</vt:lpstr>
      <vt:lpstr>Figure 21: Improvement and Repair Investments by Lower-Income Owners Represent a Large Share of Income</vt:lpstr>
      <vt:lpstr>Figure 22: Lowest-Income Owners Spend Much Larger Shares of Remodeling Budgets on Maintenance and Replacements</vt:lpstr>
      <vt:lpstr>5. Opportunities for Energy, Disaster, and Climate Retrofits</vt:lpstr>
      <vt:lpstr>Figure 23: More Than a Third of Owner Improvement Expenditures Are for Projects That Affect Energy Use</vt:lpstr>
      <vt:lpstr>Figure 24: Spending for Energy-Related Projects Is Considerably Higher on Older Homes</vt:lpstr>
      <vt:lpstr>Figure 25: Energy Tax Credits Are Used Most Often in New England, Delaware, Florida, and Parts of the Southwest</vt:lpstr>
      <vt:lpstr>Figure 26: Growth in Severe Storms Has Fueled the Disaster Repair Market</vt:lpstr>
      <vt:lpstr>Figure 27: Disaster Repair Expenditures Result from a Variety of Hazards</vt:lpstr>
      <vt:lpstr>6. Evolving Trends in Industry Structure and Supply</vt:lpstr>
      <vt:lpstr>Figure 28: Numbers of General Remodeling Businesses and Employees Skyrocketed Over the Previous Decade</vt:lpstr>
      <vt:lpstr>Figure 29: The Largest General Remodelers Have Expanded Their Industry Foothold</vt:lpstr>
      <vt:lpstr>Figure 30: Price Gains for Most Building Materials Have Far Outpaced Inflation</vt:lpstr>
      <vt:lpstr>Figure 31: For Some Skilled Trades, the Loss of Workers Dwarfs Projected Growth</vt:lpstr>
      <vt:lpstr>Figure 32: Women and Non-Hispanic People of Color Are Greatly Underrepresented in the Construction Trades</vt:lpstr>
    </vt:vector>
  </TitlesOfParts>
  <Company>Harvard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 Abbe H</dc:creator>
  <cp:lastModifiedBy>Doyon, Alicia</cp:lastModifiedBy>
  <cp:revision>52</cp:revision>
  <dcterms:created xsi:type="dcterms:W3CDTF">2022-10-26T14:42:47Z</dcterms:created>
  <dcterms:modified xsi:type="dcterms:W3CDTF">2025-03-10T17:52:42Z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0x0101001FB06ACAA53C084283A7E9734B5D979C</vt:lpwstr>
  </property>
  <property fmtid="{D5CDD505-2E9C-101B-9397-08002B2CF9AE}" pid="3" name="MediaServiceImageTags">
    <vt:lpwstr/>
  </property>
</Properties>
</file>