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theme/themeOverride9.xml" ContentType="application/vnd.openxmlformats-officedocument.themeOverride+xml"/>
  <Override PartName="/ppt/drawings/drawing6.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16"/>
  </p:notesMasterIdLst>
  <p:sldIdLst>
    <p:sldId id="257" r:id="rId5"/>
    <p:sldId id="1526" r:id="rId6"/>
    <p:sldId id="281" r:id="rId7"/>
    <p:sldId id="1527" r:id="rId8"/>
    <p:sldId id="284" r:id="rId9"/>
    <p:sldId id="1485" r:id="rId10"/>
    <p:sldId id="1541" r:id="rId11"/>
    <p:sldId id="1540" r:id="rId12"/>
    <p:sldId id="1528" r:id="rId13"/>
    <p:sldId id="1535" r:id="rId14"/>
    <p:sldId id="1521"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Abbe H" initials="WAH" lastIdx="12" clrIdx="0">
    <p:extLst>
      <p:ext uri="{19B8F6BF-5375-455C-9EA6-DF929625EA0E}">
        <p15:presenceInfo xmlns:p15="http://schemas.microsoft.com/office/powerpoint/2012/main" userId="S::abbe_will@harvard.edu::aca7b395-6fe0-4f38-8af0-a2555624f9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F35EC-291D-4387-96DD-8B8C69E550DA}" v="6" dt="2022-05-26T15:13:03.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9" autoAdjust="0"/>
    <p:restoredTop sz="94166" autoAdjust="0"/>
  </p:normalViewPr>
  <p:slideViewPr>
    <p:cSldViewPr snapToGrid="0">
      <p:cViewPr varScale="1">
        <p:scale>
          <a:sx n="103" d="100"/>
          <a:sy n="103" d="100"/>
        </p:scale>
        <p:origin x="144" y="19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5.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i="0" baseline="0">
                <a:effectLst/>
              </a:rPr>
              <a:t>Market Spending (Billions of dollars)</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80234340043E-2"/>
          <c:y val="0.13673896676929359"/>
          <c:w val="0.93342058798637895"/>
          <c:h val="0.64475635679092491"/>
        </c:manualLayout>
      </c:layout>
      <c:barChart>
        <c:barDir val="col"/>
        <c:grouping val="stacked"/>
        <c:varyColors val="0"/>
        <c:ser>
          <c:idx val="0"/>
          <c:order val="0"/>
          <c:tx>
            <c:strRef>
              <c:f>Sheet1!$B$1</c:f>
              <c:strCache>
                <c:ptCount val="1"/>
                <c:pt idx="0">
                  <c:v>Homeowner Improvements</c:v>
                </c:pt>
              </c:strCache>
            </c:strRef>
          </c:tx>
          <c:spPr>
            <a:solidFill>
              <a:srgbClr val="508D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
(e)</c:v>
                </c:pt>
                <c:pt idx="11">
                  <c:v>2021
(f)</c:v>
                </c:pt>
              </c:strCache>
            </c:strRef>
          </c:cat>
          <c:val>
            <c:numRef>
              <c:f>Sheet1!$B$2:$B$13</c:f>
              <c:numCache>
                <c:formatCode>0</c:formatCode>
                <c:ptCount val="12"/>
                <c:pt idx="0">
                  <c:v>177</c:v>
                </c:pt>
                <c:pt idx="1">
                  <c:v>182</c:v>
                </c:pt>
                <c:pt idx="2">
                  <c:v>184</c:v>
                </c:pt>
                <c:pt idx="3">
                  <c:v>198</c:v>
                </c:pt>
                <c:pt idx="4">
                  <c:v>210</c:v>
                </c:pt>
                <c:pt idx="5">
                  <c:v>221</c:v>
                </c:pt>
                <c:pt idx="6">
                  <c:v>220</c:v>
                </c:pt>
                <c:pt idx="7">
                  <c:v>231</c:v>
                </c:pt>
                <c:pt idx="8">
                  <c:v>260</c:v>
                </c:pt>
                <c:pt idx="9">
                  <c:v>262</c:v>
                </c:pt>
                <c:pt idx="10">
                  <c:v>271</c:v>
                </c:pt>
                <c:pt idx="11">
                  <c:v>281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Homeowner Maintenance</c:v>
                </c:pt>
              </c:strCache>
            </c:strRef>
          </c:tx>
          <c:spPr>
            <a:solidFill>
              <a:srgbClr val="508DA6">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
(e)</c:v>
                </c:pt>
                <c:pt idx="11">
                  <c:v>2021
(f)</c:v>
                </c:pt>
              </c:strCache>
            </c:strRef>
          </c:cat>
          <c:val>
            <c:numRef>
              <c:f>Sheet1!$C$2:$C$13</c:f>
              <c:numCache>
                <c:formatCode>0</c:formatCode>
                <c:ptCount val="12"/>
                <c:pt idx="0">
                  <c:v>48</c:v>
                </c:pt>
                <c:pt idx="1">
                  <c:v>50</c:v>
                </c:pt>
                <c:pt idx="2">
                  <c:v>50</c:v>
                </c:pt>
                <c:pt idx="3">
                  <c:v>52</c:v>
                </c:pt>
                <c:pt idx="4">
                  <c:v>55</c:v>
                </c:pt>
                <c:pt idx="5">
                  <c:v>57</c:v>
                </c:pt>
                <c:pt idx="6">
                  <c:v>58</c:v>
                </c:pt>
                <c:pt idx="7">
                  <c:v>60</c:v>
                </c:pt>
                <c:pt idx="8">
                  <c:v>64</c:v>
                </c:pt>
                <c:pt idx="9">
                  <c:v>65</c:v>
                </c:pt>
                <c:pt idx="10">
                  <c:v>68</c:v>
                </c:pt>
                <c:pt idx="11">
                  <c:v>71</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Rental Improvements</c:v>
                </c:pt>
              </c:strCache>
            </c:strRef>
          </c:tx>
          <c:spPr>
            <a:solidFill>
              <a:srgbClr val="C1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
(e)</c:v>
                </c:pt>
                <c:pt idx="11">
                  <c:v>2021
(f)</c:v>
                </c:pt>
              </c:strCache>
            </c:strRef>
          </c:cat>
          <c:val>
            <c:numRef>
              <c:f>Sheet1!$D$2:$D$13</c:f>
              <c:numCache>
                <c:formatCode>0</c:formatCode>
                <c:ptCount val="12"/>
                <c:pt idx="0">
                  <c:v>18</c:v>
                </c:pt>
                <c:pt idx="1">
                  <c:v>24</c:v>
                </c:pt>
                <c:pt idx="2">
                  <c:v>27</c:v>
                </c:pt>
                <c:pt idx="3">
                  <c:v>29</c:v>
                </c:pt>
                <c:pt idx="4">
                  <c:v>33</c:v>
                </c:pt>
                <c:pt idx="5">
                  <c:v>36</c:v>
                </c:pt>
                <c:pt idx="6">
                  <c:v>45</c:v>
                </c:pt>
                <c:pt idx="7">
                  <c:v>51</c:v>
                </c:pt>
                <c:pt idx="8">
                  <c:v>47</c:v>
                </c:pt>
                <c:pt idx="9">
                  <c:v>57</c:v>
                </c:pt>
                <c:pt idx="10">
                  <c:v>57</c:v>
                </c:pt>
                <c:pt idx="11">
                  <c:v>58</c:v>
                </c:pt>
              </c:numCache>
            </c:numRef>
          </c:val>
          <c:extLst>
            <c:ext xmlns:c16="http://schemas.microsoft.com/office/drawing/2014/chart" uri="{C3380CC4-5D6E-409C-BE32-E72D297353CC}">
              <c16:uniqueId val="{00000002-C347-44D6-B583-CDDE753BDE27}"/>
            </c:ext>
          </c:extLst>
        </c:ser>
        <c:ser>
          <c:idx val="3"/>
          <c:order val="3"/>
          <c:tx>
            <c:strRef>
              <c:f>Sheet1!$E$1</c:f>
              <c:strCache>
                <c:ptCount val="1"/>
                <c:pt idx="0">
                  <c:v>Rental Maintenance</c:v>
                </c:pt>
              </c:strCache>
            </c:strRef>
          </c:tx>
          <c:spPr>
            <a:solidFill>
              <a:srgbClr val="C14D00">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
(e)</c:v>
                </c:pt>
                <c:pt idx="11">
                  <c:v>2021
(f)</c:v>
                </c:pt>
              </c:strCache>
            </c:strRef>
          </c:cat>
          <c:val>
            <c:numRef>
              <c:f>Sheet1!$E$2:$E$13</c:f>
              <c:numCache>
                <c:formatCode>0</c:formatCode>
                <c:ptCount val="12"/>
                <c:pt idx="0">
                  <c:v>22</c:v>
                </c:pt>
                <c:pt idx="1">
                  <c:v>23</c:v>
                </c:pt>
                <c:pt idx="2">
                  <c:v>21</c:v>
                </c:pt>
                <c:pt idx="3">
                  <c:v>20</c:v>
                </c:pt>
                <c:pt idx="4">
                  <c:v>20</c:v>
                </c:pt>
                <c:pt idx="5">
                  <c:v>22</c:v>
                </c:pt>
                <c:pt idx="6">
                  <c:v>21</c:v>
                </c:pt>
                <c:pt idx="7">
                  <c:v>19</c:v>
                </c:pt>
                <c:pt idx="8">
                  <c:v>22</c:v>
                </c:pt>
                <c:pt idx="9">
                  <c:v>22</c:v>
                </c:pt>
                <c:pt idx="10">
                  <c:v>23</c:v>
                </c:pt>
                <c:pt idx="11">
                  <c:v>23</c:v>
                </c:pt>
              </c:numCache>
            </c:numRef>
          </c:val>
          <c:extLst>
            <c:ext xmlns:c16="http://schemas.microsoft.com/office/drawing/2014/chart" uri="{C3380CC4-5D6E-409C-BE32-E72D297353CC}">
              <c16:uniqueId val="{0000000D-4E1F-43D5-AE5A-3C42C4BAD783}"/>
            </c:ext>
          </c:extLst>
        </c:ser>
        <c:dLbls>
          <c:dLblPos val="ctr"/>
          <c:showLegendKey val="0"/>
          <c:showVal val="1"/>
          <c:showCatName val="0"/>
          <c:showSerName val="0"/>
          <c:showPercent val="0"/>
          <c:showBubbleSize val="0"/>
        </c:dLbls>
        <c:gapWidth val="100"/>
        <c:overlap val="100"/>
        <c:axId val="2723360"/>
        <c:axId val="2725552"/>
      </c:barChart>
      <c:barChart>
        <c:barDir val="col"/>
        <c:grouping val="clustered"/>
        <c:varyColors val="0"/>
        <c:ser>
          <c:idx val="4"/>
          <c:order val="4"/>
          <c:tx>
            <c:strRef>
              <c:f>Sheet1!$F$1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
(e)</c:v>
                </c:pt>
                <c:pt idx="11">
                  <c:v>2021
(f)</c:v>
                </c:pt>
              </c:strCache>
            </c:strRef>
          </c:cat>
          <c:val>
            <c:numRef>
              <c:f>Sheet1!$F$2:$F$13</c:f>
              <c:numCache>
                <c:formatCode>0</c:formatCode>
                <c:ptCount val="12"/>
                <c:pt idx="0">
                  <c:v>265</c:v>
                </c:pt>
                <c:pt idx="1">
                  <c:v>279</c:v>
                </c:pt>
                <c:pt idx="2">
                  <c:v>282</c:v>
                </c:pt>
                <c:pt idx="3">
                  <c:v>299</c:v>
                </c:pt>
                <c:pt idx="4">
                  <c:v>318</c:v>
                </c:pt>
                <c:pt idx="5">
                  <c:v>336</c:v>
                </c:pt>
                <c:pt idx="6">
                  <c:v>344</c:v>
                </c:pt>
                <c:pt idx="7">
                  <c:v>361</c:v>
                </c:pt>
                <c:pt idx="8">
                  <c:v>393</c:v>
                </c:pt>
                <c:pt idx="9">
                  <c:v>406</c:v>
                </c:pt>
                <c:pt idx="10">
                  <c:v>419</c:v>
                </c:pt>
                <c:pt idx="11">
                  <c:v>433</c:v>
                </c:pt>
              </c:numCache>
            </c:numRef>
          </c:val>
          <c:extLst>
            <c:ext xmlns:c16="http://schemas.microsoft.com/office/drawing/2014/chart" uri="{C3380CC4-5D6E-409C-BE32-E72D297353CC}">
              <c16:uniqueId val="{0000000E-4E1F-43D5-AE5A-3C42C4BAD783}"/>
            </c:ext>
          </c:extLst>
        </c:ser>
        <c:dLbls>
          <c:showLegendKey val="0"/>
          <c:showVal val="0"/>
          <c:showCatName val="0"/>
          <c:showSerName val="0"/>
          <c:showPercent val="0"/>
          <c:showBubbleSize val="0"/>
        </c:dLbls>
        <c:gapWidth val="100"/>
        <c:axId val="515257864"/>
        <c:axId val="51525491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5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100"/>
        <c:minorUnit val="50"/>
      </c:valAx>
      <c:valAx>
        <c:axId val="515254912"/>
        <c:scaling>
          <c:orientation val="minMax"/>
          <c:max val="500"/>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257864"/>
        <c:crosses val="max"/>
        <c:crossBetween val="between"/>
        <c:majorUnit val="100"/>
        <c:minorUnit val="50"/>
      </c:valAx>
      <c:catAx>
        <c:axId val="515257864"/>
        <c:scaling>
          <c:orientation val="minMax"/>
        </c:scaling>
        <c:delete val="1"/>
        <c:axPos val="b"/>
        <c:numFmt formatCode="General" sourceLinked="1"/>
        <c:majorTickMark val="out"/>
        <c:minorTickMark val="none"/>
        <c:tickLblPos val="nextTo"/>
        <c:crossAx val="515254912"/>
        <c:crosses val="autoZero"/>
        <c:auto val="1"/>
        <c:lblAlgn val="ctr"/>
        <c:lblOffset val="100"/>
        <c:noMultiLvlLbl val="0"/>
      </c:catAx>
      <c:spPr>
        <a:noFill/>
        <a:ln>
          <a:noFill/>
        </a:ln>
        <a:effectLst/>
      </c:spPr>
    </c:plotArea>
    <c:legend>
      <c:legendPos val="b"/>
      <c:legendEntry>
        <c:idx val="4"/>
        <c:delete val="1"/>
      </c:legendEntry>
      <c:layout>
        <c:manualLayout>
          <c:xMode val="edge"/>
          <c:yMode val="edge"/>
          <c:x val="1.5846208356175076E-2"/>
          <c:y val="0.89101619827675393"/>
          <c:w val="0.78597089445620016"/>
          <c:h val="0.1012800468020751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tx1">
                    <a:lumMod val="50000"/>
                  </a:schemeClr>
                </a:solidFill>
              </a:defRPr>
            </a:pPr>
            <a:r>
              <a:rPr lang="en-US" sz="1600" b="1" i="0" baseline="0" dirty="0">
                <a:effectLst/>
              </a:rPr>
              <a:t>Average Annual Per-Unit Spending (Dollars)</a:t>
            </a:r>
            <a:endParaRPr lang="en-US" sz="1400" dirty="0">
              <a:effectLst/>
            </a:endParaRPr>
          </a:p>
        </c:rich>
      </c:tx>
      <c:layout>
        <c:manualLayout>
          <c:xMode val="edge"/>
          <c:yMode val="edge"/>
          <c:x val="7.4608406587112382E-3"/>
          <c:y val="1.6825177354371133E-2"/>
        </c:manualLayout>
      </c:layout>
      <c:overlay val="0"/>
    </c:title>
    <c:autoTitleDeleted val="0"/>
    <c:plotArea>
      <c:layout>
        <c:manualLayout>
          <c:layoutTarget val="inner"/>
          <c:xMode val="edge"/>
          <c:yMode val="edge"/>
          <c:x val="5.9395367234324918E-2"/>
          <c:y val="0.12161394463700305"/>
          <c:w val="0.92328370016059269"/>
          <c:h val="0.63553998186913596"/>
        </c:manualLayout>
      </c:layout>
      <c:barChart>
        <c:barDir val="col"/>
        <c:grouping val="clustered"/>
        <c:varyColors val="0"/>
        <c:ser>
          <c:idx val="1"/>
          <c:order val="0"/>
          <c:tx>
            <c:strRef>
              <c:f>Sheet1!$C$1</c:f>
              <c:strCache>
                <c:ptCount val="1"/>
                <c:pt idx="0">
                  <c:v>Average Annual Per-Unit Improvement Spending</c:v>
                </c:pt>
              </c:strCache>
            </c:strRef>
          </c:tx>
          <c:spPr>
            <a:solidFill>
              <a:srgbClr val="508DA6"/>
            </a:solidFill>
            <a:ln w="38100"/>
          </c:spPr>
          <c:invertIfNegative val="0"/>
          <c:dPt>
            <c:idx val="2"/>
            <c:invertIfNegative val="0"/>
            <c:bubble3D val="0"/>
            <c:spPr>
              <a:solidFill>
                <a:srgbClr val="43273A"/>
              </a:solidFill>
              <a:ln w="38100"/>
            </c:spPr>
            <c:extLst>
              <c:ext xmlns:c16="http://schemas.microsoft.com/office/drawing/2014/chart" uri="{C3380CC4-5D6E-409C-BE32-E72D297353CC}">
                <c16:uniqueId val="{00000000-6D14-4D34-93A8-3CF09DB0D234}"/>
              </c:ext>
            </c:extLst>
          </c:dPt>
          <c:dPt>
            <c:idx val="3"/>
            <c:invertIfNegative val="0"/>
            <c:bubble3D val="0"/>
            <c:extLst>
              <c:ext xmlns:c16="http://schemas.microsoft.com/office/drawing/2014/chart" uri="{C3380CC4-5D6E-409C-BE32-E72D297353CC}">
                <c16:uniqueId val="{00000001-6D14-4D34-93A8-3CF09DB0D234}"/>
              </c:ext>
            </c:extLst>
          </c:dPt>
          <c:dPt>
            <c:idx val="4"/>
            <c:invertIfNegative val="0"/>
            <c:bubble3D val="0"/>
            <c:extLst>
              <c:ext xmlns:c16="http://schemas.microsoft.com/office/drawing/2014/chart" uri="{C3380CC4-5D6E-409C-BE32-E72D297353CC}">
                <c16:uniqueId val="{00000006-16B3-493B-9E14-805F00CE5713}"/>
              </c:ext>
            </c:extLst>
          </c:dPt>
          <c:dPt>
            <c:idx val="5"/>
            <c:invertIfNegative val="0"/>
            <c:bubble3D val="0"/>
            <c:spPr>
              <a:solidFill>
                <a:srgbClr val="43273A"/>
              </a:solidFill>
              <a:ln w="38100"/>
            </c:spPr>
            <c:extLst>
              <c:ext xmlns:c16="http://schemas.microsoft.com/office/drawing/2014/chart" uri="{C3380CC4-5D6E-409C-BE32-E72D297353CC}">
                <c16:uniqueId val="{00000007-16B3-493B-9E14-805F00CE5713}"/>
              </c:ext>
            </c:extLst>
          </c:dPt>
          <c:dPt>
            <c:idx val="6"/>
            <c:invertIfNegative val="0"/>
            <c:bubble3D val="0"/>
            <c:extLst>
              <c:ext xmlns:c16="http://schemas.microsoft.com/office/drawing/2014/chart" uri="{C3380CC4-5D6E-409C-BE32-E72D297353CC}">
                <c16:uniqueId val="{00000008-16B3-493B-9E14-805F00CE5713}"/>
              </c:ext>
            </c:extLst>
          </c:dPt>
          <c:dPt>
            <c:idx val="8"/>
            <c:invertIfNegative val="0"/>
            <c:bubble3D val="0"/>
            <c:spPr>
              <a:solidFill>
                <a:srgbClr val="43273A"/>
              </a:solidFill>
              <a:ln w="38100"/>
            </c:spPr>
            <c:extLst>
              <c:ext xmlns:c16="http://schemas.microsoft.com/office/drawing/2014/chart" uri="{C3380CC4-5D6E-409C-BE32-E72D297353CC}">
                <c16:uniqueId val="{00000000-E563-4878-9A26-2DBD855085AB}"/>
              </c:ext>
            </c:extLst>
          </c:dPt>
          <c:dLbls>
            <c:spPr>
              <a:noFill/>
              <a:ln>
                <a:noFill/>
              </a:ln>
              <a:effectLst/>
            </c:spPr>
            <c:txPr>
              <a:bodyPr wrap="square" lIns="38100" tIns="19050" rIns="38100" bIns="19050" anchor="ctr">
                <a:spAutoFit/>
              </a:bodyPr>
              <a:lstStyle/>
              <a:p>
                <a:pPr>
                  <a:defRPr sz="1200">
                    <a:solidFill>
                      <a:schemeClr val="tx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Sheet1!$A$2:$B$7</c:f>
              <c:multiLvlStrCache>
                <c:ptCount val="6"/>
                <c:lvl>
                  <c:pt idx="0">
                    <c:v>Rented</c:v>
                  </c:pt>
                  <c:pt idx="1">
                    <c:v>Owned</c:v>
                  </c:pt>
                  <c:pt idx="2">
                    <c:v>Difference</c:v>
                  </c:pt>
                  <c:pt idx="3">
                    <c:v>Condo</c:v>
                  </c:pt>
                  <c:pt idx="4">
                    <c:v>Single-Family</c:v>
                  </c:pt>
                  <c:pt idx="5">
                    <c:v>Difference</c:v>
                  </c:pt>
                </c:lvl>
                <c:lvl>
                  <c:pt idx="0">
                    <c:v>Housing Tenure</c:v>
                  </c:pt>
                  <c:pt idx="3">
                    <c:v>Housing Type</c:v>
                  </c:pt>
                </c:lvl>
              </c:multiLvlStrCache>
            </c:multiLvlStrRef>
          </c:cat>
          <c:val>
            <c:numRef>
              <c:f>Sheet1!$C$2:$C$7</c:f>
              <c:numCache>
                <c:formatCode>#,##0</c:formatCode>
                <c:ptCount val="6"/>
                <c:pt idx="0">
                  <c:v>1200</c:v>
                </c:pt>
                <c:pt idx="1">
                  <c:v>3300</c:v>
                </c:pt>
                <c:pt idx="2">
                  <c:v>2100</c:v>
                </c:pt>
                <c:pt idx="3">
                  <c:v>1800</c:v>
                </c:pt>
                <c:pt idx="4">
                  <c:v>3600</c:v>
                </c:pt>
                <c:pt idx="5">
                  <c:v>1800</c:v>
                </c:pt>
              </c:numCache>
            </c:numRef>
          </c:val>
          <c:extLst>
            <c:ext xmlns:c16="http://schemas.microsoft.com/office/drawing/2014/chart" uri="{C3380CC4-5D6E-409C-BE32-E72D297353CC}">
              <c16:uniqueId val="{00000001-A13C-4E5E-B5F3-031966C02762}"/>
            </c:ext>
          </c:extLst>
        </c:ser>
        <c:dLbls>
          <c:showLegendKey val="0"/>
          <c:showVal val="0"/>
          <c:showCatName val="0"/>
          <c:showSerName val="0"/>
          <c:showPercent val="0"/>
          <c:showBubbleSize val="0"/>
        </c:dLbls>
        <c:gapWidth val="150"/>
        <c:axId val="-2059001504"/>
        <c:axId val="-2058999456"/>
      </c:barChart>
      <c:lineChart>
        <c:grouping val="standard"/>
        <c:varyColors val="0"/>
        <c:ser>
          <c:idx val="2"/>
          <c:order val="1"/>
          <c:tx>
            <c:strRef>
              <c:f>Sheet1!$D$1</c:f>
              <c:strCache>
                <c:ptCount val="1"/>
              </c:strCache>
            </c:strRef>
          </c:tx>
          <c:spPr>
            <a:ln w="38100">
              <a:noFill/>
            </a:ln>
          </c:spPr>
          <c:marker>
            <c:symbol val="square"/>
            <c:size val="7"/>
            <c:spPr>
              <a:solidFill>
                <a:schemeClr val="accent1"/>
              </a:solidFill>
              <a:ln>
                <a:solidFill>
                  <a:schemeClr val="accent1"/>
                </a:solidFill>
              </a:ln>
            </c:spPr>
          </c:marker>
          <c:dLbls>
            <c:dLbl>
              <c:idx val="1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6B3-493B-9E14-805F00CE5713}"/>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6B3-493B-9E14-805F00CE5713}"/>
                </c:ext>
              </c:extLst>
            </c:dLbl>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6B3-493B-9E14-805F00CE5713}"/>
                </c:ext>
              </c:extLst>
            </c:dLbl>
            <c:dLbl>
              <c:idx val="1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6B3-493B-9E14-805F00CE5713}"/>
                </c:ext>
              </c:extLst>
            </c:dLbl>
            <c:spPr>
              <a:noFill/>
              <a:ln>
                <a:noFill/>
              </a:ln>
              <a:effectLst/>
            </c:spPr>
            <c:txPr>
              <a:bodyPr wrap="square" lIns="38100" tIns="19050" rIns="38100" bIns="19050" anchor="ctr">
                <a:spAutoFit/>
              </a:bodyPr>
              <a:lstStyle/>
              <a:p>
                <a:pPr>
                  <a:defRPr sz="1400">
                    <a:solidFill>
                      <a:schemeClr val="tx1">
                        <a:lumMod val="50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4"/>
                <c:pt idx="0">
                  <c:v>Housing Tenure</c:v>
                </c:pt>
                <c:pt idx="3">
                  <c:v>Housing Type</c:v>
                </c:pt>
              </c:strCache>
            </c:strRef>
          </c:cat>
          <c:val>
            <c:numRef>
              <c:f>Sheet1!$D$2:$D$7</c:f>
              <c:numCache>
                <c:formatCode>General</c:formatCode>
                <c:ptCount val="6"/>
              </c:numCache>
            </c:numRef>
          </c:val>
          <c:smooth val="1"/>
          <c:extLst>
            <c:ext xmlns:c16="http://schemas.microsoft.com/office/drawing/2014/chart" uri="{C3380CC4-5D6E-409C-BE32-E72D297353CC}">
              <c16:uniqueId val="{00000000-780F-4FE3-AFF6-52DB6F4D6D9C}"/>
            </c:ext>
          </c:extLst>
        </c:ser>
        <c:dLbls>
          <c:showLegendKey val="0"/>
          <c:showVal val="0"/>
          <c:showCatName val="0"/>
          <c:showSerName val="0"/>
          <c:showPercent val="0"/>
          <c:showBubbleSize val="0"/>
        </c:dLbls>
        <c:marker val="1"/>
        <c:smooth val="0"/>
        <c:axId val="-2059034896"/>
        <c:axId val="-2058996624"/>
      </c:lineChart>
      <c:catAx>
        <c:axId val="-2059001504"/>
        <c:scaling>
          <c:orientation val="minMax"/>
        </c:scaling>
        <c:delete val="0"/>
        <c:axPos val="b"/>
        <c:numFmt formatCode="General" sourceLinked="0"/>
        <c:majorTickMark val="out"/>
        <c:minorTickMark val="none"/>
        <c:tickLblPos val="low"/>
        <c:spPr>
          <a:ln>
            <a:solidFill>
              <a:schemeClr val="bg1">
                <a:lumMod val="65000"/>
              </a:schemeClr>
            </a:solidFill>
          </a:ln>
        </c:spPr>
        <c:txPr>
          <a:bodyPr/>
          <a:lstStyle/>
          <a:p>
            <a:pPr>
              <a:defRPr sz="1200" b="0" baseline="0">
                <a:solidFill>
                  <a:schemeClr val="tx1">
                    <a:lumMod val="50000"/>
                  </a:schemeClr>
                </a:solidFill>
              </a:defRPr>
            </a:pPr>
            <a:endParaRPr lang="en-US"/>
          </a:p>
        </c:txPr>
        <c:crossAx val="-2058999456"/>
        <c:crosses val="autoZero"/>
        <c:auto val="0"/>
        <c:lblAlgn val="ctr"/>
        <c:lblOffset val="100"/>
        <c:tickMarkSkip val="4"/>
        <c:noMultiLvlLbl val="0"/>
      </c:catAx>
      <c:valAx>
        <c:axId val="-2058999456"/>
        <c:scaling>
          <c:orientation val="minMax"/>
        </c:scaling>
        <c:delete val="0"/>
        <c:axPos val="l"/>
        <c:majorGridlines>
          <c:spPr>
            <a:ln>
              <a:solidFill>
                <a:schemeClr val="tx1">
                  <a:lumMod val="40000"/>
                  <a:lumOff val="60000"/>
                </a:schemeClr>
              </a:solidFill>
              <a:prstDash val="dash"/>
            </a:ln>
          </c:spPr>
        </c:majorGridlines>
        <c:numFmt formatCode="#,##0"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01504"/>
        <c:crosses val="autoZero"/>
        <c:crossBetween val="between"/>
        <c:majorUnit val="1000"/>
      </c:valAx>
      <c:valAx>
        <c:axId val="-2058996624"/>
        <c:scaling>
          <c:orientation val="minMax"/>
        </c:scaling>
        <c:delete val="1"/>
        <c:axPos val="r"/>
        <c:numFmt formatCode="#,##0" sourceLinked="0"/>
        <c:majorTickMark val="out"/>
        <c:minorTickMark val="none"/>
        <c:tickLblPos val="nextTo"/>
        <c:crossAx val="-2059034896"/>
        <c:crosses val="max"/>
        <c:crossBetween val="between"/>
      </c:valAx>
      <c:catAx>
        <c:axId val="-2059034896"/>
        <c:scaling>
          <c:orientation val="minMax"/>
        </c:scaling>
        <c:delete val="1"/>
        <c:axPos val="b"/>
        <c:numFmt formatCode="General" sourceLinked="1"/>
        <c:majorTickMark val="out"/>
        <c:minorTickMark val="none"/>
        <c:tickLblPos val="nextTo"/>
        <c:crossAx val="-2058996624"/>
        <c:crosses val="autoZero"/>
        <c:auto val="1"/>
        <c:lblAlgn val="ctr"/>
        <c:lblOffset val="100"/>
        <c:noMultiLvlLbl val="0"/>
      </c:catAx>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 of Spending (Percent)</a:t>
            </a:r>
          </a:p>
        </c:rich>
      </c:tx>
      <c:layout>
        <c:manualLayout>
          <c:xMode val="edge"/>
          <c:yMode val="edge"/>
          <c:x val="6.0170189404337082E-3"/>
          <c:y val="1.525864882230124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2272016029954425"/>
        </c:manualLayout>
      </c:layout>
      <c:lineChart>
        <c:grouping val="standard"/>
        <c:varyColors val="0"/>
        <c:ser>
          <c:idx val="0"/>
          <c:order val="0"/>
          <c:tx>
            <c:strRef>
              <c:f>Sheet1!$B$1</c:f>
              <c:strCache>
                <c:ptCount val="1"/>
                <c:pt idx="0">
                  <c:v>Replacement</c:v>
                </c:pt>
              </c:strCache>
            </c:strRef>
          </c:tx>
          <c:spPr>
            <a:ln w="28575" cap="rnd">
              <a:solidFill>
                <a:srgbClr val="C14D00"/>
              </a:solidFill>
              <a:round/>
            </a:ln>
            <a:effectLst/>
          </c:spPr>
          <c:marker>
            <c:symbol val="circle"/>
            <c:size val="7"/>
            <c:spPr>
              <a:solidFill>
                <a:srgbClr val="C14D00"/>
              </a:solidFill>
              <a:ln w="9525">
                <a:solidFill>
                  <a:srgbClr val="C14D00"/>
                </a:solidFill>
              </a:ln>
              <a:effectLst/>
            </c:spPr>
          </c:marker>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Sheet1!$B$2:$B$9</c:f>
              <c:numCache>
                <c:formatCode>0.0</c:formatCode>
                <c:ptCount val="8"/>
                <c:pt idx="0">
                  <c:v>39.389051625900187</c:v>
                </c:pt>
                <c:pt idx="1">
                  <c:v>41.43389496935356</c:v>
                </c:pt>
                <c:pt idx="2">
                  <c:v>42.311917978268205</c:v>
                </c:pt>
                <c:pt idx="3">
                  <c:v>50.836594161405039</c:v>
                </c:pt>
                <c:pt idx="4">
                  <c:v>48.43827220626514</c:v>
                </c:pt>
                <c:pt idx="5">
                  <c:v>49.595700413511068</c:v>
                </c:pt>
                <c:pt idx="6">
                  <c:v>47.865778228369123</c:v>
                </c:pt>
                <c:pt idx="7">
                  <c:v>45.952924013655078</c:v>
                </c:pt>
              </c:numCache>
            </c:numRef>
          </c:val>
          <c:smooth val="1"/>
          <c:extLst>
            <c:ext xmlns:c16="http://schemas.microsoft.com/office/drawing/2014/chart" uri="{C3380CC4-5D6E-409C-BE32-E72D297353CC}">
              <c16:uniqueId val="{00000000-C347-44D6-B583-CDDE753BDE27}"/>
            </c:ext>
          </c:extLst>
        </c:ser>
        <c:ser>
          <c:idx val="1"/>
          <c:order val="1"/>
          <c:tx>
            <c:strRef>
              <c:f>Sheet1!$C$1</c:f>
              <c:strCache>
                <c:ptCount val="1"/>
                <c:pt idx="0">
                  <c:v>Discretionary</c:v>
                </c:pt>
              </c:strCache>
            </c:strRef>
          </c:tx>
          <c:spPr>
            <a:ln w="28575" cap="rnd">
              <a:solidFill>
                <a:srgbClr val="43273A"/>
              </a:solidFill>
              <a:round/>
            </a:ln>
            <a:effectLst/>
          </c:spPr>
          <c:marker>
            <c:symbol val="triangle"/>
            <c:size val="7"/>
            <c:spPr>
              <a:solidFill>
                <a:srgbClr val="43273A"/>
              </a:solidFill>
              <a:ln w="9525">
                <a:solidFill>
                  <a:srgbClr val="43273A"/>
                </a:solidFill>
              </a:ln>
              <a:effectLst/>
            </c:spPr>
          </c:marker>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Sheet1!$C$2:$C$9</c:f>
              <c:numCache>
                <c:formatCode>0.0</c:formatCode>
                <c:ptCount val="8"/>
                <c:pt idx="0">
                  <c:v>40.035599279856193</c:v>
                </c:pt>
                <c:pt idx="1">
                  <c:v>41.493912521457908</c:v>
                </c:pt>
                <c:pt idx="2">
                  <c:v>40.313680058022534</c:v>
                </c:pt>
                <c:pt idx="3">
                  <c:v>31.831448988549159</c:v>
                </c:pt>
                <c:pt idx="4">
                  <c:v>32.852018112160813</c:v>
                </c:pt>
                <c:pt idx="5">
                  <c:v>32.577157820226091</c:v>
                </c:pt>
                <c:pt idx="6">
                  <c:v>31.821924386912631</c:v>
                </c:pt>
                <c:pt idx="7">
                  <c:v>29.511972807700747</c:v>
                </c:pt>
              </c:numCache>
            </c:numRef>
          </c:val>
          <c:smooth val="1"/>
          <c:extLst>
            <c:ext xmlns:c16="http://schemas.microsoft.com/office/drawing/2014/chart" uri="{C3380CC4-5D6E-409C-BE32-E72D297353CC}">
              <c16:uniqueId val="{00000001-C347-44D6-B583-CDDE753BDE27}"/>
            </c:ext>
          </c:extLst>
        </c:ser>
        <c:ser>
          <c:idx val="6"/>
          <c:order val="2"/>
          <c:tx>
            <c:strRef>
              <c:f>Sheet1!$D$1</c:f>
              <c:strCache>
                <c:ptCount val="1"/>
                <c:pt idx="0">
                  <c:v>Outside Property</c:v>
                </c:pt>
              </c:strCache>
            </c:strRef>
          </c:tx>
          <c:spPr>
            <a:ln w="28575" cap="rnd">
              <a:solidFill>
                <a:srgbClr val="508DA6"/>
              </a:solidFill>
              <a:round/>
            </a:ln>
            <a:effectLst/>
          </c:spPr>
          <c:marker>
            <c:symbol val="square"/>
            <c:size val="7"/>
            <c:spPr>
              <a:solidFill>
                <a:srgbClr val="508DA6"/>
              </a:solidFill>
              <a:ln w="9525">
                <a:solidFill>
                  <a:srgbClr val="508DA6"/>
                </a:solidFill>
              </a:ln>
              <a:effectLst/>
            </c:spPr>
          </c:marker>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Sheet1!$D$2:$D$9</c:f>
              <c:numCache>
                <c:formatCode>0.0</c:formatCode>
                <c:ptCount val="8"/>
                <c:pt idx="0">
                  <c:v>15.347075593559556</c:v>
                </c:pt>
                <c:pt idx="1">
                  <c:v>11.488092180162448</c:v>
                </c:pt>
                <c:pt idx="2">
                  <c:v>11.705612383539336</c:v>
                </c:pt>
                <c:pt idx="3">
                  <c:v>10.570407029891999</c:v>
                </c:pt>
                <c:pt idx="4">
                  <c:v>10.453755336296872</c:v>
                </c:pt>
                <c:pt idx="5">
                  <c:v>12.823195335835596</c:v>
                </c:pt>
                <c:pt idx="6">
                  <c:v>14.307018581671732</c:v>
                </c:pt>
                <c:pt idx="7">
                  <c:v>14.755724168608323</c:v>
                </c:pt>
              </c:numCache>
            </c:numRef>
          </c:val>
          <c:smooth val="1"/>
          <c:extLst xmlns:c15="http://schemas.microsoft.com/office/drawing/2012/chart">
            <c:ext xmlns:c16="http://schemas.microsoft.com/office/drawing/2014/chart" uri="{C3380CC4-5D6E-409C-BE32-E72D297353CC}">
              <c16:uniqueId val="{0000001A-81D8-4C1A-BE71-E2E6883E7A86}"/>
            </c:ext>
          </c:extLst>
        </c:ser>
        <c:ser>
          <c:idx val="5"/>
          <c:order val="3"/>
          <c:tx>
            <c:strRef>
              <c:f>Sheet1!$E$1</c:f>
              <c:strCache>
                <c:ptCount val="1"/>
                <c:pt idx="0">
                  <c:v>Disaster Repair</c:v>
                </c:pt>
              </c:strCache>
            </c:strRef>
          </c:tx>
          <c:spPr>
            <a:ln w="28575" cap="rnd">
              <a:solidFill>
                <a:srgbClr val="998B7D"/>
              </a:solidFill>
              <a:round/>
            </a:ln>
            <a:effectLst/>
          </c:spPr>
          <c:marker>
            <c:symbol val="star"/>
            <c:size val="7"/>
            <c:spPr>
              <a:noFill/>
              <a:ln w="9525">
                <a:solidFill>
                  <a:srgbClr val="998B7D"/>
                </a:solidFill>
              </a:ln>
              <a:effectLst/>
            </c:spPr>
          </c:marker>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Sheet1!$E$2:$E$9</c:f>
              <c:numCache>
                <c:formatCode>0.0</c:formatCode>
                <c:ptCount val="8"/>
                <c:pt idx="0">
                  <c:v>5.2282624370502759</c:v>
                </c:pt>
                <c:pt idx="1">
                  <c:v>5.5840919252835484</c:v>
                </c:pt>
                <c:pt idx="2">
                  <c:v>5.6687886484171379</c:v>
                </c:pt>
                <c:pt idx="3">
                  <c:v>6.7615488829208097</c:v>
                </c:pt>
                <c:pt idx="4">
                  <c:v>8.2559541072116289</c:v>
                </c:pt>
                <c:pt idx="5">
                  <c:v>5.0039401358449203</c:v>
                </c:pt>
                <c:pt idx="6">
                  <c:v>6.0053072940391239</c:v>
                </c:pt>
                <c:pt idx="7">
                  <c:v>9.779337851760701</c:v>
                </c:pt>
              </c:numCache>
            </c:numRef>
          </c:val>
          <c:smooth val="1"/>
          <c:extLst xmlns:c15="http://schemas.microsoft.com/office/drawing/2012/chart">
            <c:ext xmlns:c16="http://schemas.microsoft.com/office/drawing/2014/chart" uri="{C3380CC4-5D6E-409C-BE32-E72D297353CC}">
              <c16:uniqueId val="{00000019-81D8-4C1A-BE71-E2E6883E7A86}"/>
            </c:ext>
          </c:extLst>
        </c:ser>
        <c:dLbls>
          <c:showLegendKey val="0"/>
          <c:showVal val="0"/>
          <c:showCatName val="0"/>
          <c:showSerName val="0"/>
          <c:showPercent val="0"/>
          <c:showBubbleSize val="0"/>
        </c:dLbls>
        <c:marker val="1"/>
        <c:smooth val="0"/>
        <c:axId val="2723360"/>
        <c:axId val="2725552"/>
        <c:extLst/>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23023760377468599"/>
          <c:y val="0.92060965092671621"/>
          <c:w val="0.69873423521757827"/>
          <c:h val="6.05446505792331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tx1">
                    <a:lumMod val="50000"/>
                  </a:schemeClr>
                </a:solidFill>
              </a:defRPr>
            </a:pPr>
            <a:r>
              <a:rPr lang="en-US"/>
              <a:t>Billions of Dollars</a:t>
            </a:r>
          </a:p>
        </c:rich>
      </c:tx>
      <c:layout>
        <c:manualLayout>
          <c:xMode val="edge"/>
          <c:yMode val="edge"/>
          <c:x val="7.4608406587112382E-3"/>
          <c:y val="1.6825177354371133E-2"/>
        </c:manualLayout>
      </c:layout>
      <c:overlay val="0"/>
    </c:title>
    <c:autoTitleDeleted val="0"/>
    <c:plotArea>
      <c:layout>
        <c:manualLayout>
          <c:layoutTarget val="inner"/>
          <c:xMode val="edge"/>
          <c:yMode val="edge"/>
          <c:x val="5.9395367234324918E-2"/>
          <c:y val="0.11667483407474366"/>
          <c:w val="0.87716786156602777"/>
          <c:h val="0.69840229264017739"/>
        </c:manualLayout>
      </c:layout>
      <c:barChart>
        <c:barDir val="col"/>
        <c:grouping val="clustered"/>
        <c:varyColors val="0"/>
        <c:ser>
          <c:idx val="0"/>
          <c:order val="0"/>
          <c:tx>
            <c:strRef>
              <c:f>Sheet1!$B$1</c:f>
              <c:strCache>
                <c:ptCount val="1"/>
                <c:pt idx="0">
                  <c:v>DIY Improvement Spending</c:v>
                </c:pt>
              </c:strCache>
            </c:strRef>
          </c:tx>
          <c:spPr>
            <a:solidFill>
              <a:srgbClr val="43273A"/>
            </a:solidFill>
          </c:spPr>
          <c:invertIfNegative val="0"/>
          <c:dLbls>
            <c:numFmt formatCode="#,##0" sourceLinked="0"/>
            <c:spPr>
              <a:noFill/>
              <a:ln>
                <a:noFill/>
              </a:ln>
              <a:effectLst/>
            </c:spPr>
            <c:txPr>
              <a:bodyPr/>
              <a:lstStyle/>
              <a:p>
                <a:pPr>
                  <a:defRPr sz="1400" b="0">
                    <a:solidFill>
                      <a:schemeClr val="tx1">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Sheet1!$B$2:$B$9</c:f>
              <c:numCache>
                <c:formatCode>0.0</c:formatCode>
                <c:ptCount val="8"/>
                <c:pt idx="0">
                  <c:v>47.12738623673043</c:v>
                </c:pt>
                <c:pt idx="1">
                  <c:v>47.540689888063291</c:v>
                </c:pt>
                <c:pt idx="2">
                  <c:v>36.258698015726416</c:v>
                </c:pt>
                <c:pt idx="3">
                  <c:v>32.510768065448445</c:v>
                </c:pt>
                <c:pt idx="4">
                  <c:v>34.559204684690478</c:v>
                </c:pt>
                <c:pt idx="5">
                  <c:v>43.943587499308826</c:v>
                </c:pt>
                <c:pt idx="6">
                  <c:v>42.446315445863569</c:v>
                </c:pt>
                <c:pt idx="7">
                  <c:v>45.542866095607117</c:v>
                </c:pt>
              </c:numCache>
            </c:numRef>
          </c:val>
          <c:extLst>
            <c:ext xmlns:c16="http://schemas.microsoft.com/office/drawing/2014/chart" uri="{C3380CC4-5D6E-409C-BE32-E72D297353CC}">
              <c16:uniqueId val="{00000000-A13C-4E5E-B5F3-031966C02762}"/>
            </c:ext>
          </c:extLst>
        </c:ser>
        <c:dLbls>
          <c:showLegendKey val="0"/>
          <c:showVal val="0"/>
          <c:showCatName val="0"/>
          <c:showSerName val="0"/>
          <c:showPercent val="0"/>
          <c:showBubbleSize val="0"/>
        </c:dLbls>
        <c:gapWidth val="150"/>
        <c:axId val="-2059001504"/>
        <c:axId val="-2058999456"/>
      </c:barChart>
      <c:lineChart>
        <c:grouping val="standard"/>
        <c:varyColors val="0"/>
        <c:ser>
          <c:idx val="1"/>
          <c:order val="1"/>
          <c:tx>
            <c:strRef>
              <c:f>Sheet1!$C$1</c:f>
              <c:strCache>
                <c:ptCount val="1"/>
                <c:pt idx="0">
                  <c:v>DIY Share of Total Improvement Spending (Right scale)</c:v>
                </c:pt>
              </c:strCache>
            </c:strRef>
          </c:tx>
          <c:spPr>
            <a:ln w="34925"/>
          </c:spPr>
          <c:marker>
            <c:symbol val="circle"/>
            <c:size val="7"/>
          </c:marker>
          <c:dLbls>
            <c:dLbl>
              <c:idx val="0"/>
              <c:layout>
                <c:manualLayout>
                  <c:x val="-2.4290441597627638E-2"/>
                  <c:y val="7.316538041467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31-4D26-880F-80028AD120D4}"/>
                </c:ext>
              </c:extLst>
            </c:dLbl>
            <c:numFmt formatCode="#,##0.0" sourceLinked="0"/>
            <c:spPr>
              <a:solidFill>
                <a:srgbClr val="FFFFFF"/>
              </a:solidFill>
              <a:ln>
                <a:noFill/>
              </a:ln>
              <a:effectLst/>
            </c:spPr>
            <c:txPr>
              <a:bodyPr/>
              <a:lstStyle/>
              <a:p>
                <a:pPr>
                  <a:defRPr sz="1400" b="0" i="0" baseline="0">
                    <a:solidFill>
                      <a:schemeClr val="tx1">
                        <a:lumMod val="50000"/>
                      </a:schemeClr>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2005</c:v>
                </c:pt>
                <c:pt idx="1">
                  <c:v>2007</c:v>
                </c:pt>
                <c:pt idx="2">
                  <c:v>2009</c:v>
                </c:pt>
                <c:pt idx="3">
                  <c:v>2011</c:v>
                </c:pt>
                <c:pt idx="4">
                  <c:v>2013</c:v>
                </c:pt>
                <c:pt idx="5">
                  <c:v>2015</c:v>
                </c:pt>
                <c:pt idx="6">
                  <c:v>2017</c:v>
                </c:pt>
                <c:pt idx="7">
                  <c:v>2019</c:v>
                </c:pt>
              </c:numCache>
            </c:numRef>
          </c:cat>
          <c:val>
            <c:numRef>
              <c:f>Sheet1!$C$2:$C$9</c:f>
              <c:numCache>
                <c:formatCode>0.0</c:formatCode>
                <c:ptCount val="8"/>
                <c:pt idx="0">
                  <c:v>23.901827845119488</c:v>
                </c:pt>
                <c:pt idx="1">
                  <c:v>21.565639962059585</c:v>
                </c:pt>
                <c:pt idx="2">
                  <c:v>20.712150162317769</c:v>
                </c:pt>
                <c:pt idx="3">
                  <c:v>17.814590110253409</c:v>
                </c:pt>
                <c:pt idx="4">
                  <c:v>17.487813570964555</c:v>
                </c:pt>
                <c:pt idx="5">
                  <c:v>19.909607082846247</c:v>
                </c:pt>
                <c:pt idx="6">
                  <c:v>18.407270317963981</c:v>
                </c:pt>
                <c:pt idx="7">
                  <c:v>17.37581865154263</c:v>
                </c:pt>
              </c:numCache>
            </c:numRef>
          </c:val>
          <c:smooth val="1"/>
          <c:extLst>
            <c:ext xmlns:c16="http://schemas.microsoft.com/office/drawing/2014/chart" uri="{C3380CC4-5D6E-409C-BE32-E72D297353CC}">
              <c16:uniqueId val="{00000001-A13C-4E5E-B5F3-031966C02762}"/>
            </c:ext>
          </c:extLst>
        </c:ser>
        <c:dLbls>
          <c:showLegendKey val="0"/>
          <c:showVal val="0"/>
          <c:showCatName val="0"/>
          <c:showSerName val="0"/>
          <c:showPercent val="0"/>
          <c:showBubbleSize val="0"/>
        </c:dLbls>
        <c:marker val="1"/>
        <c:smooth val="0"/>
        <c:axId val="513581592"/>
        <c:axId val="513576344"/>
      </c:lineChart>
      <c:catAx>
        <c:axId val="-2059001504"/>
        <c:scaling>
          <c:orientation val="minMax"/>
        </c:scaling>
        <c:delete val="0"/>
        <c:axPos val="b"/>
        <c:numFmt formatCode="General" sourceLinked="0"/>
        <c:majorTickMark val="out"/>
        <c:minorTickMark val="none"/>
        <c:tickLblPos val="low"/>
        <c:spPr>
          <a:ln>
            <a:solidFill>
              <a:schemeClr val="bg1">
                <a:lumMod val="65000"/>
              </a:schemeClr>
            </a:solidFill>
          </a:ln>
        </c:spPr>
        <c:txPr>
          <a:bodyPr/>
          <a:lstStyle/>
          <a:p>
            <a:pPr>
              <a:defRPr sz="1400" b="0" baseline="0">
                <a:solidFill>
                  <a:schemeClr val="tx1">
                    <a:lumMod val="50000"/>
                  </a:schemeClr>
                </a:solidFill>
              </a:defRPr>
            </a:pPr>
            <a:endParaRPr lang="en-US"/>
          </a:p>
        </c:txPr>
        <c:crossAx val="-2058999456"/>
        <c:crosses val="autoZero"/>
        <c:auto val="0"/>
        <c:lblAlgn val="ctr"/>
        <c:lblOffset val="100"/>
        <c:noMultiLvlLbl val="0"/>
      </c:catAx>
      <c:valAx>
        <c:axId val="-2058999456"/>
        <c:scaling>
          <c:orientation val="minMax"/>
          <c:max val="60"/>
        </c:scaling>
        <c:delete val="0"/>
        <c:axPos val="l"/>
        <c:majorGridlines>
          <c:spPr>
            <a:ln>
              <a:solidFill>
                <a:schemeClr val="tx1">
                  <a:lumMod val="40000"/>
                  <a:lumOff val="60000"/>
                </a:schemeClr>
              </a:solidFill>
              <a:prstDash val="dash"/>
            </a:ln>
          </c:spPr>
        </c:majorGridlines>
        <c:numFmt formatCode="#,##0" sourceLinked="0"/>
        <c:majorTickMark val="out"/>
        <c:minorTickMark val="none"/>
        <c:tickLblPos val="nextTo"/>
        <c:spPr>
          <a:ln>
            <a:solidFill>
              <a:schemeClr val="bg1">
                <a:lumMod val="65000"/>
              </a:schemeClr>
            </a:solidFill>
          </a:ln>
        </c:spPr>
        <c:txPr>
          <a:bodyPr/>
          <a:lstStyle/>
          <a:p>
            <a:pPr>
              <a:defRPr sz="1400" b="0" baseline="0">
                <a:solidFill>
                  <a:schemeClr val="tx1">
                    <a:lumMod val="50000"/>
                  </a:schemeClr>
                </a:solidFill>
              </a:defRPr>
            </a:pPr>
            <a:endParaRPr lang="en-US"/>
          </a:p>
        </c:txPr>
        <c:crossAx val="-2059001504"/>
        <c:crosses val="autoZero"/>
        <c:crossBetween val="between"/>
        <c:majorUnit val="10"/>
        <c:minorUnit val="5"/>
      </c:valAx>
      <c:valAx>
        <c:axId val="513576344"/>
        <c:scaling>
          <c:orientation val="minMax"/>
          <c:max val="26"/>
          <c:min val="14"/>
        </c:scaling>
        <c:delete val="0"/>
        <c:axPos val="r"/>
        <c:numFmt formatCode="0" sourceLinked="0"/>
        <c:majorTickMark val="out"/>
        <c:minorTickMark val="none"/>
        <c:tickLblPos val="nextTo"/>
        <c:txPr>
          <a:bodyPr/>
          <a:lstStyle/>
          <a:p>
            <a:pPr>
              <a:defRPr sz="1400">
                <a:solidFill>
                  <a:schemeClr val="tx1">
                    <a:lumMod val="50000"/>
                  </a:schemeClr>
                </a:solidFill>
              </a:defRPr>
            </a:pPr>
            <a:endParaRPr lang="en-US"/>
          </a:p>
        </c:txPr>
        <c:crossAx val="513581592"/>
        <c:crosses val="max"/>
        <c:crossBetween val="between"/>
        <c:majorUnit val="2"/>
      </c:valAx>
      <c:catAx>
        <c:axId val="513581592"/>
        <c:scaling>
          <c:orientation val="minMax"/>
        </c:scaling>
        <c:delete val="1"/>
        <c:axPos val="b"/>
        <c:numFmt formatCode="General" sourceLinked="1"/>
        <c:majorTickMark val="out"/>
        <c:minorTickMark val="none"/>
        <c:tickLblPos val="nextTo"/>
        <c:crossAx val="513576344"/>
        <c:crosses val="autoZero"/>
        <c:auto val="1"/>
        <c:lblAlgn val="ctr"/>
        <c:lblOffset val="100"/>
        <c:noMultiLvlLbl val="0"/>
      </c:catAx>
    </c:plotArea>
    <c:legend>
      <c:legendPos val="b"/>
      <c:layout>
        <c:manualLayout>
          <c:xMode val="edge"/>
          <c:yMode val="edge"/>
          <c:x val="1.9025420340162667E-2"/>
          <c:y val="0.94455481526347673"/>
          <c:w val="0.9643463356539671"/>
          <c:h val="5.5445141862520635E-2"/>
        </c:manualLayout>
      </c:layout>
      <c:overlay val="0"/>
      <c:txPr>
        <a:bodyPr/>
        <a:lstStyle/>
        <a:p>
          <a:pPr>
            <a:defRPr sz="1400">
              <a:solidFill>
                <a:schemeClr val="tx1">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a:t>Share of Spending (Percent)</a:t>
            </a:r>
          </a:p>
        </c:rich>
      </c:tx>
      <c:layout>
        <c:manualLayout>
          <c:xMode val="edge"/>
          <c:yMode val="edge"/>
          <c:x val="6.0170189404337082E-3"/>
          <c:y val="1.812691679577624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4415058737255426"/>
        </c:manualLayout>
      </c:layout>
      <c:barChart>
        <c:barDir val="col"/>
        <c:grouping val="stacked"/>
        <c:varyColors val="0"/>
        <c:ser>
          <c:idx val="0"/>
          <c:order val="0"/>
          <c:tx>
            <c:strRef>
              <c:f>Sheet1!$B$1</c:f>
              <c:strCache>
                <c:ptCount val="1"/>
                <c:pt idx="0">
                  <c:v>Under 35</c:v>
                </c:pt>
              </c:strCache>
            </c:strRef>
          </c:tx>
          <c:spPr>
            <a:solidFill>
              <a:srgbClr val="508D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2011</c:v>
                </c:pt>
                <c:pt idx="2">
                  <c:v>2013</c:v>
                </c:pt>
                <c:pt idx="3">
                  <c:v>2015</c:v>
                </c:pt>
                <c:pt idx="4">
                  <c:v>2017</c:v>
                </c:pt>
                <c:pt idx="5">
                  <c:v>2019</c:v>
                </c:pt>
              </c:numCache>
            </c:numRef>
          </c:cat>
          <c:val>
            <c:numRef>
              <c:f>Sheet1!$B$2:$B$7</c:f>
              <c:numCache>
                <c:formatCode>0</c:formatCode>
                <c:ptCount val="6"/>
                <c:pt idx="0">
                  <c:v>12</c:v>
                </c:pt>
                <c:pt idx="1">
                  <c:v>11</c:v>
                </c:pt>
                <c:pt idx="2">
                  <c:v>9</c:v>
                </c:pt>
                <c:pt idx="3">
                  <c:v>8</c:v>
                </c:pt>
                <c:pt idx="4">
                  <c:v>9</c:v>
                </c:pt>
                <c:pt idx="5">
                  <c:v>9</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35–44</c:v>
                </c:pt>
              </c:strCache>
            </c:strRef>
          </c:tx>
          <c:spPr>
            <a:solidFill>
              <a:srgbClr val="76AD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2011</c:v>
                </c:pt>
                <c:pt idx="2">
                  <c:v>2013</c:v>
                </c:pt>
                <c:pt idx="3">
                  <c:v>2015</c:v>
                </c:pt>
                <c:pt idx="4">
                  <c:v>2017</c:v>
                </c:pt>
                <c:pt idx="5">
                  <c:v>2019</c:v>
                </c:pt>
              </c:numCache>
            </c:numRef>
          </c:cat>
          <c:val>
            <c:numRef>
              <c:f>Sheet1!$C$2:$C$7</c:f>
              <c:numCache>
                <c:formatCode>0</c:formatCode>
                <c:ptCount val="6"/>
                <c:pt idx="0">
                  <c:v>23</c:v>
                </c:pt>
                <c:pt idx="1">
                  <c:v>19</c:v>
                </c:pt>
                <c:pt idx="2">
                  <c:v>19</c:v>
                </c:pt>
                <c:pt idx="3">
                  <c:v>17</c:v>
                </c:pt>
                <c:pt idx="4">
                  <c:v>18</c:v>
                </c:pt>
                <c:pt idx="5">
                  <c:v>18</c:v>
                </c:pt>
              </c:numCache>
            </c:numRef>
          </c:val>
          <c:extLst>
            <c:ext xmlns:c16="http://schemas.microsoft.com/office/drawing/2014/chart" uri="{C3380CC4-5D6E-409C-BE32-E72D297353CC}">
              <c16:uniqueId val="{00000001-C347-44D6-B583-CDDE753BDE27}"/>
            </c:ext>
          </c:extLst>
        </c:ser>
        <c:ser>
          <c:idx val="2"/>
          <c:order val="2"/>
          <c:tx>
            <c:strRef>
              <c:f>Sheet1!$D$1</c:f>
              <c:strCache>
                <c:ptCount val="1"/>
                <c:pt idx="0">
                  <c:v>45–54</c:v>
                </c:pt>
              </c:strCache>
            </c:strRef>
          </c:tx>
          <c:spPr>
            <a:solidFill>
              <a:srgbClr val="76AD99">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2011</c:v>
                </c:pt>
                <c:pt idx="2">
                  <c:v>2013</c:v>
                </c:pt>
                <c:pt idx="3">
                  <c:v>2015</c:v>
                </c:pt>
                <c:pt idx="4">
                  <c:v>2017</c:v>
                </c:pt>
                <c:pt idx="5">
                  <c:v>2019</c:v>
                </c:pt>
              </c:numCache>
            </c:numRef>
          </c:cat>
          <c:val>
            <c:numRef>
              <c:f>Sheet1!$D$2:$D$7</c:f>
              <c:numCache>
                <c:formatCode>0</c:formatCode>
                <c:ptCount val="6"/>
                <c:pt idx="0">
                  <c:v>25</c:v>
                </c:pt>
                <c:pt idx="1">
                  <c:v>25</c:v>
                </c:pt>
                <c:pt idx="2">
                  <c:v>25</c:v>
                </c:pt>
                <c:pt idx="3">
                  <c:v>24</c:v>
                </c:pt>
                <c:pt idx="4">
                  <c:v>23</c:v>
                </c:pt>
                <c:pt idx="5">
                  <c:v>21</c:v>
                </c:pt>
              </c:numCache>
            </c:numRef>
          </c:val>
          <c:extLst>
            <c:ext xmlns:c16="http://schemas.microsoft.com/office/drawing/2014/chart" uri="{C3380CC4-5D6E-409C-BE32-E72D297353CC}">
              <c16:uniqueId val="{00000002-C347-44D6-B583-CDDE753BDE27}"/>
            </c:ext>
          </c:extLst>
        </c:ser>
        <c:ser>
          <c:idx val="3"/>
          <c:order val="3"/>
          <c:tx>
            <c:strRef>
              <c:f>Sheet1!$E$1</c:f>
              <c:strCache>
                <c:ptCount val="1"/>
                <c:pt idx="0">
                  <c:v>55–64</c:v>
                </c:pt>
              </c:strCache>
            </c:strRef>
          </c:tx>
          <c:spPr>
            <a:solidFill>
              <a:srgbClr val="C14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2011</c:v>
                </c:pt>
                <c:pt idx="2">
                  <c:v>2013</c:v>
                </c:pt>
                <c:pt idx="3">
                  <c:v>2015</c:v>
                </c:pt>
                <c:pt idx="4">
                  <c:v>2017</c:v>
                </c:pt>
                <c:pt idx="5">
                  <c:v>2019</c:v>
                </c:pt>
              </c:numCache>
            </c:numRef>
          </c:cat>
          <c:val>
            <c:numRef>
              <c:f>Sheet1!$E$2:$E$7</c:f>
              <c:numCache>
                <c:formatCode>0</c:formatCode>
                <c:ptCount val="6"/>
                <c:pt idx="0">
                  <c:v>22</c:v>
                </c:pt>
                <c:pt idx="1">
                  <c:v>24</c:v>
                </c:pt>
                <c:pt idx="2">
                  <c:v>24</c:v>
                </c:pt>
                <c:pt idx="3">
                  <c:v>27</c:v>
                </c:pt>
                <c:pt idx="4">
                  <c:v>25</c:v>
                </c:pt>
                <c:pt idx="5">
                  <c:v>25</c:v>
                </c:pt>
              </c:numCache>
            </c:numRef>
          </c:val>
          <c:extLst>
            <c:ext xmlns:c16="http://schemas.microsoft.com/office/drawing/2014/chart" uri="{C3380CC4-5D6E-409C-BE32-E72D297353CC}">
              <c16:uniqueId val="{00000003-C347-44D6-B583-CDDE753BDE27}"/>
            </c:ext>
          </c:extLst>
        </c:ser>
        <c:ser>
          <c:idx val="4"/>
          <c:order val="4"/>
          <c:tx>
            <c:strRef>
              <c:f>Sheet1!$F$1</c:f>
              <c:strCache>
                <c:ptCount val="1"/>
                <c:pt idx="0">
                  <c:v>65 and Over</c:v>
                </c:pt>
              </c:strCache>
            </c:strRef>
          </c:tx>
          <c:spPr>
            <a:solidFill>
              <a:srgbClr val="C14D00">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2009</c:v>
                </c:pt>
                <c:pt idx="1">
                  <c:v>2011</c:v>
                </c:pt>
                <c:pt idx="2">
                  <c:v>2013</c:v>
                </c:pt>
                <c:pt idx="3">
                  <c:v>2015</c:v>
                </c:pt>
                <c:pt idx="4">
                  <c:v>2017</c:v>
                </c:pt>
                <c:pt idx="5">
                  <c:v>2019</c:v>
                </c:pt>
              </c:numCache>
            </c:numRef>
          </c:cat>
          <c:val>
            <c:numRef>
              <c:f>Sheet1!$F$2:$F$7</c:f>
              <c:numCache>
                <c:formatCode>0</c:formatCode>
                <c:ptCount val="6"/>
                <c:pt idx="0">
                  <c:v>18</c:v>
                </c:pt>
                <c:pt idx="1">
                  <c:v>21</c:v>
                </c:pt>
                <c:pt idx="2">
                  <c:v>23</c:v>
                </c:pt>
                <c:pt idx="3">
                  <c:v>24</c:v>
                </c:pt>
                <c:pt idx="4">
                  <c:v>25</c:v>
                </c:pt>
                <c:pt idx="5">
                  <c:v>27</c:v>
                </c:pt>
              </c:numCache>
            </c:numRef>
          </c:val>
          <c:extLst>
            <c:ext xmlns:c16="http://schemas.microsoft.com/office/drawing/2014/chart" uri="{C3380CC4-5D6E-409C-BE32-E72D297353CC}">
              <c16:uniqueId val="{00000000-E4DE-49CF-AAC6-BC9F495869CC}"/>
            </c:ext>
          </c:extLst>
        </c:ser>
        <c:dLbls>
          <c:dLblPos val="ctr"/>
          <c:showLegendKey val="0"/>
          <c:showVal val="1"/>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0.31340320450610704"/>
          <c:y val="0.92739115487044543"/>
          <c:w val="0.57481879821294646"/>
          <c:h val="6.14505272152624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00" b="1" i="0" u="none" strike="noStrike" kern="1200" spc="0" baseline="0">
                <a:solidFill>
                  <a:schemeClr val="tx1">
                    <a:lumMod val="50000"/>
                  </a:schemeClr>
                </a:solidFill>
                <a:latin typeface="+mn-lt"/>
                <a:ea typeface="+mn-ea"/>
                <a:cs typeface="+mn-cs"/>
              </a:defRPr>
            </a:pPr>
            <a:r>
              <a:rPr lang="en-US"/>
              <a:t>Share of Owners by Spending Levels</a:t>
            </a:r>
          </a:p>
        </c:rich>
      </c:tx>
      <c:layout>
        <c:manualLayout>
          <c:xMode val="edge"/>
          <c:yMode val="edge"/>
          <c:x val="5.2648483446843366E-3"/>
          <c:y val="2.3281190493758305E-2"/>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Share of Owners</c:v>
                </c:pt>
              </c:strCache>
            </c:strRef>
          </c:tx>
          <c:dPt>
            <c:idx val="0"/>
            <c:bubble3D val="0"/>
            <c:spPr>
              <a:solidFill>
                <a:srgbClr val="C14D00"/>
              </a:solidFill>
              <a:ln w="19050">
                <a:solidFill>
                  <a:schemeClr val="lt1"/>
                </a:solidFill>
              </a:ln>
              <a:effectLst/>
            </c:spPr>
            <c:extLst>
              <c:ext xmlns:c16="http://schemas.microsoft.com/office/drawing/2014/chart" uri="{C3380CC4-5D6E-409C-BE32-E72D297353CC}">
                <c16:uniqueId val="{00000001-090F-41AF-B093-945647EDE8AE}"/>
              </c:ext>
            </c:extLst>
          </c:dPt>
          <c:dPt>
            <c:idx val="1"/>
            <c:bubble3D val="0"/>
            <c:spPr>
              <a:solidFill>
                <a:srgbClr val="C14D00">
                  <a:lumMod val="60000"/>
                  <a:lumOff val="40000"/>
                </a:srgbClr>
              </a:solidFill>
              <a:ln w="19050">
                <a:solidFill>
                  <a:schemeClr val="lt1"/>
                </a:solidFill>
              </a:ln>
              <a:effectLst/>
            </c:spPr>
            <c:extLst>
              <c:ext xmlns:c16="http://schemas.microsoft.com/office/drawing/2014/chart" uri="{C3380CC4-5D6E-409C-BE32-E72D297353CC}">
                <c16:uniqueId val="{00000003-090F-41AF-B093-945647EDE8A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090F-41AF-B093-945647EDE8AE}"/>
              </c:ext>
            </c:extLst>
          </c:dPt>
          <c:dPt>
            <c:idx val="3"/>
            <c:bubble3D val="0"/>
            <c:spPr>
              <a:solidFill>
                <a:srgbClr val="508DA6"/>
              </a:solidFill>
              <a:ln w="19050">
                <a:solidFill>
                  <a:schemeClr val="lt1"/>
                </a:solidFill>
              </a:ln>
              <a:effectLst/>
            </c:spPr>
            <c:extLst>
              <c:ext xmlns:c16="http://schemas.microsoft.com/office/drawing/2014/chart" uri="{C3380CC4-5D6E-409C-BE32-E72D297353CC}">
                <c16:uniqueId val="{00000007-090F-41AF-B093-945647EDE8AE}"/>
              </c:ext>
            </c:extLst>
          </c:dPt>
          <c:dPt>
            <c:idx val="4"/>
            <c:bubble3D val="0"/>
            <c:spPr>
              <a:solidFill>
                <a:srgbClr val="76AD99"/>
              </a:solidFill>
              <a:ln w="19050">
                <a:solidFill>
                  <a:schemeClr val="lt1"/>
                </a:solidFill>
              </a:ln>
              <a:effectLst/>
            </c:spPr>
            <c:extLst>
              <c:ext xmlns:c16="http://schemas.microsoft.com/office/drawing/2014/chart" uri="{C3380CC4-5D6E-409C-BE32-E72D297353CC}">
                <c16:uniqueId val="{00000009-090F-41AF-B093-945647EDE8AE}"/>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10-8324-45CD-B196-64C29F7D80BA}"/>
              </c:ext>
            </c:extLst>
          </c:dPt>
          <c:dPt>
            <c:idx val="6"/>
            <c:bubble3D val="0"/>
            <c:spPr>
              <a:solidFill>
                <a:schemeClr val="tx1"/>
              </a:solidFill>
              <a:ln w="19050">
                <a:solidFill>
                  <a:schemeClr val="lt1"/>
                </a:solidFill>
              </a:ln>
              <a:effectLst/>
            </c:spPr>
            <c:extLst>
              <c:ext xmlns:c16="http://schemas.microsoft.com/office/drawing/2014/chart" uri="{C3380CC4-5D6E-409C-BE32-E72D297353CC}">
                <c16:uniqueId val="{00000011-8324-45CD-B196-64C29F7D80BA}"/>
              </c:ext>
            </c:extLst>
          </c:dPt>
          <c:dPt>
            <c:idx val="7"/>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12-8324-45CD-B196-64C29F7D80BA}"/>
              </c:ext>
            </c:extLst>
          </c:dPt>
          <c:dPt>
            <c:idx val="8"/>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14-8324-45CD-B196-64C29F7D80BA}"/>
              </c:ext>
            </c:extLst>
          </c:dPt>
          <c:dPt>
            <c:idx val="9"/>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3-8324-45CD-B196-64C29F7D80BA}"/>
              </c:ext>
            </c:extLst>
          </c:dPt>
          <c:dLbls>
            <c:dLbl>
              <c:idx val="0"/>
              <c:layout>
                <c:manualLayout>
                  <c:x val="1.4273950041174776E-2"/>
                  <c:y val="-1.746089287031873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90F-41AF-B093-945647EDE8AE}"/>
                </c:ext>
              </c:extLst>
            </c:dLbl>
            <c:dLbl>
              <c:idx val="1"/>
              <c:layout>
                <c:manualLayout>
                  <c:x val="1.2077957727147875E-2"/>
                  <c:y val="0"/>
                </c:manualLayout>
              </c:layout>
              <c:spPr>
                <a:noFill/>
                <a:ln>
                  <a:noFill/>
                </a:ln>
                <a:effectLst/>
              </c:spPr>
              <c:txPr>
                <a:bodyPr rot="0" spcFirstLastPara="1" vertOverflow="clip" horzOverflow="clip" vert="horz" wrap="square" lIns="38100" tIns="19050" rIns="38100" bIns="19050" anchor="ctr" anchorCtr="0">
                  <a:spAutoFit/>
                </a:bodyPr>
                <a:lstStyle/>
                <a:p>
                  <a:pPr algn="l">
                    <a:defRPr sz="1400" b="0" i="0" u="none" strike="noStrike" kern="1200" baseline="0">
                      <a:solidFill>
                        <a:schemeClr val="tx1">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26734"/>
                        <a:gd name="adj2" fmla="val -189268"/>
                      </a:avLst>
                    </a:prstGeom>
                    <a:noFill/>
                    <a:ln>
                      <a:noFill/>
                    </a:ln>
                  </c15:spPr>
                </c:ext>
                <c:ext xmlns:c16="http://schemas.microsoft.com/office/drawing/2014/chart" uri="{C3380CC4-5D6E-409C-BE32-E72D297353CC}">
                  <c16:uniqueId val="{00000003-090F-41AF-B093-945647EDE8AE}"/>
                </c:ext>
              </c:extLst>
            </c:dLbl>
            <c:dLbl>
              <c:idx val="2"/>
              <c:layout>
                <c:manualLayout>
                  <c:x val="-9.9917650288223997E-2"/>
                  <c:y val="-3.021148036253887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90F-41AF-B093-945647EDE8AE}"/>
                </c:ext>
              </c:extLst>
            </c:dLbl>
            <c:dLbl>
              <c:idx val="3"/>
              <c:layout>
                <c:manualLayout>
                  <c:x val="6.5879769420807031E-3"/>
                  <c:y val="5.8202976234394696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0F-41AF-B093-945647EDE8AE}"/>
                </c:ext>
              </c:extLst>
            </c:dLbl>
            <c:dLbl>
              <c:idx val="4"/>
              <c:layout>
                <c:manualLayout>
                  <c:x val="-2.0861926983255518E-2"/>
                  <c:y val="4.833836858006039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90F-41AF-B093-945647EDE8AE}"/>
                </c:ext>
              </c:extLst>
            </c:dLbl>
            <c:dLbl>
              <c:idx val="5"/>
              <c:layout>
                <c:manualLayout>
                  <c:x val="-1.9763930826242108E-2"/>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8324-45CD-B196-64C29F7D80BA}"/>
                </c:ext>
              </c:extLst>
            </c:dLbl>
            <c:dLbl>
              <c:idx val="6"/>
              <c:layout>
                <c:manualLayout>
                  <c:x val="-2.5253911611309361E-2"/>
                  <c:y val="2.619133930547809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8324-45CD-B196-64C29F7D80BA}"/>
                </c:ext>
              </c:extLst>
            </c:dLbl>
            <c:dLbl>
              <c:idx val="7"/>
              <c:layout>
                <c:manualLayout>
                  <c:x val="-8.7839692561076446E-3"/>
                  <c:y val="-1.16405952468791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2-8324-45CD-B196-64C29F7D80BA}"/>
                </c:ext>
              </c:extLst>
            </c:dLbl>
            <c:dLbl>
              <c:idx val="8"/>
              <c:layout>
                <c:manualLayout>
                  <c:x val="-8.0518788021076212E-17"/>
                  <c:y val="-1.746089287031872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8324-45CD-B196-64C29F7D80BA}"/>
                </c:ext>
              </c:extLst>
            </c:dLbl>
            <c:dLbl>
              <c:idx val="9"/>
              <c:layout>
                <c:manualLayout>
                  <c:x val="3.2939884710403516E-3"/>
                  <c:y val="-2.037104168203852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8324-45CD-B196-64C29F7D80BA}"/>
                </c:ext>
              </c:extLst>
            </c:dLbl>
            <c:spPr>
              <a:noFill/>
              <a:ln>
                <a:noFill/>
              </a:ln>
              <a:effectLst/>
            </c:spPr>
            <c:txPr>
              <a:bodyPr rot="0" spcFirstLastPara="1" vertOverflow="clip" horzOverflow="clip" vert="horz" wrap="square" lIns="38100" tIns="19050" rIns="38100" bIns="19050" anchor="ctr" anchorCtr="0">
                <a:spAutoFit/>
              </a:bodyPr>
              <a:lstStyle/>
              <a:p>
                <a:pPr algn="l">
                  <a:defRPr sz="14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20000"/>
                      <a:lumOff val="80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$0 </c:v>
                </c:pt>
                <c:pt idx="1">
                  <c:v>Less than $500</c:v>
                </c:pt>
                <c:pt idx="2">
                  <c:v>$500–2,499</c:v>
                </c:pt>
                <c:pt idx="3">
                  <c:v>$2,500–9,999</c:v>
                </c:pt>
                <c:pt idx="4">
                  <c:v>$10,000 and Over</c:v>
                </c:pt>
              </c:strCache>
            </c:strRef>
          </c:cat>
          <c:val>
            <c:numRef>
              <c:f>Sheet1!$B$2:$B$6</c:f>
              <c:numCache>
                <c:formatCode>0%</c:formatCode>
                <c:ptCount val="5"/>
                <c:pt idx="0">
                  <c:v>0.20216389117736783</c:v>
                </c:pt>
                <c:pt idx="1">
                  <c:v>0.16623019491486268</c:v>
                </c:pt>
                <c:pt idx="2">
                  <c:v>0.24862798798433813</c:v>
                </c:pt>
                <c:pt idx="3">
                  <c:v>0.21521432033487231</c:v>
                </c:pt>
                <c:pt idx="4">
                  <c:v>0.16776360558855899</c:v>
                </c:pt>
              </c:numCache>
            </c:numRef>
          </c:val>
          <c:extLst>
            <c:ext xmlns:c16="http://schemas.microsoft.com/office/drawing/2014/chart" uri="{C3380CC4-5D6E-409C-BE32-E72D297353CC}">
              <c16:uniqueId val="{0000000A-090F-41AF-B093-945647EDE8A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a:t>Year-over-Year Change, 2020 (Percent)</a:t>
            </a:r>
          </a:p>
        </c:rich>
      </c:tx>
      <c:layout>
        <c:manualLayout>
          <c:xMode val="edge"/>
          <c:yMode val="edge"/>
          <c:x val="8.2130112544606098E-3"/>
          <c:y val="1.5258586160644613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1179007084148686"/>
          <c:w val="0.93342058798637895"/>
          <c:h val="0.66733073512094121"/>
        </c:manualLayout>
      </c:layout>
      <c:lineChart>
        <c:grouping val="standard"/>
        <c:varyColors val="0"/>
        <c:ser>
          <c:idx val="0"/>
          <c:order val="0"/>
          <c:tx>
            <c:strRef>
              <c:f>Sheet1!$B$1</c:f>
              <c:strCache>
                <c:ptCount val="1"/>
                <c:pt idx="0">
                  <c:v>Aggregate Hours Worked by Residential Remodelers</c:v>
                </c:pt>
              </c:strCache>
            </c:strRef>
          </c:tx>
          <c:spPr>
            <a:ln w="38100" cap="rnd">
              <a:solidFill>
                <a:srgbClr val="508DA6"/>
              </a:solidFill>
              <a:round/>
            </a:ln>
            <a:effectLst/>
          </c:spPr>
          <c:marker>
            <c:symbol val="circle"/>
            <c:size val="7"/>
            <c:spPr>
              <a:solidFill>
                <a:srgbClr val="508DA6"/>
              </a:solidFill>
              <a:ln w="9525">
                <a:solidFill>
                  <a:srgbClr val="508DA6"/>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B9-49FD-905D-A985C257A4C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0.0</c:formatCode>
                <c:ptCount val="12"/>
                <c:pt idx="0">
                  <c:v>3.0896204200810073</c:v>
                </c:pt>
                <c:pt idx="1">
                  <c:v>5.0571254077726335</c:v>
                </c:pt>
                <c:pt idx="2">
                  <c:v>3.5627228006373413</c:v>
                </c:pt>
                <c:pt idx="3">
                  <c:v>-21.0344558473485</c:v>
                </c:pt>
                <c:pt idx="4">
                  <c:v>-7.2878118836071648</c:v>
                </c:pt>
                <c:pt idx="5">
                  <c:v>-2.7891138742243249</c:v>
                </c:pt>
                <c:pt idx="6">
                  <c:v>-0.57159655082308358</c:v>
                </c:pt>
                <c:pt idx="7">
                  <c:v>-1.9686888454011897</c:v>
                </c:pt>
                <c:pt idx="8">
                  <c:v>-1.8867694023565362</c:v>
                </c:pt>
                <c:pt idx="9">
                  <c:v>0.39133837725020548</c:v>
                </c:pt>
                <c:pt idx="10">
                  <c:v>6.5194799047252339E-2</c:v>
                </c:pt>
                <c:pt idx="11">
                  <c:v>0.65838664723216755</c:v>
                </c:pt>
              </c:numCache>
            </c:numRef>
          </c:val>
          <c:smooth val="1"/>
          <c:extLst>
            <c:ext xmlns:c16="http://schemas.microsoft.com/office/drawing/2014/chart" uri="{C3380CC4-5D6E-409C-BE32-E72D297353CC}">
              <c16:uniqueId val="{00000000-C347-44D6-B583-CDDE753BDE27}"/>
            </c:ext>
          </c:extLst>
        </c:ser>
        <c:ser>
          <c:idx val="1"/>
          <c:order val="1"/>
          <c:tx>
            <c:strRef>
              <c:f>Sheet1!$C$1</c:f>
              <c:strCache>
                <c:ptCount val="1"/>
                <c:pt idx="0">
                  <c:v>Retail Sales at Building Materials and Supplies Stores</c:v>
                </c:pt>
              </c:strCache>
            </c:strRef>
          </c:tx>
          <c:spPr>
            <a:ln w="38100" cap="rnd">
              <a:solidFill>
                <a:schemeClr val="accent2"/>
              </a:solidFill>
              <a:round/>
            </a:ln>
            <a:effectLst/>
          </c:spPr>
          <c:marker>
            <c:symbol val="triangle"/>
            <c:size val="7"/>
            <c:spPr>
              <a:solidFill>
                <a:schemeClr val="accent2"/>
              </a:solidFill>
              <a:ln w="9525">
                <a:solidFill>
                  <a:schemeClr val="accent2"/>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64-4142-9DF0-0EEFB4A7AD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0.0</c:formatCode>
                <c:ptCount val="12"/>
                <c:pt idx="0">
                  <c:v>1.2243383626020288</c:v>
                </c:pt>
                <c:pt idx="1">
                  <c:v>9.555045871559642</c:v>
                </c:pt>
                <c:pt idx="2">
                  <c:v>7.9411434347972598</c:v>
                </c:pt>
                <c:pt idx="3">
                  <c:v>1.9600689838153329</c:v>
                </c:pt>
                <c:pt idx="4">
                  <c:v>10.655045539537976</c:v>
                </c:pt>
                <c:pt idx="5">
                  <c:v>23.592937357140499</c:v>
                </c:pt>
                <c:pt idx="6">
                  <c:v>15.989773793728368</c:v>
                </c:pt>
                <c:pt idx="7">
                  <c:v>12.533877605647948</c:v>
                </c:pt>
                <c:pt idx="8">
                  <c:v>22.190787087413867</c:v>
                </c:pt>
                <c:pt idx="9">
                  <c:v>14.821049796303164</c:v>
                </c:pt>
                <c:pt idx="10">
                  <c:v>16.613135452431059</c:v>
                </c:pt>
                <c:pt idx="11">
                  <c:v>20.312560592546625</c:v>
                </c:pt>
              </c:numCache>
            </c:numRef>
          </c:val>
          <c:smooth val="1"/>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marker val="1"/>
        <c:smooth val="0"/>
        <c:axId val="2723360"/>
        <c:axId val="2725552"/>
      </c:lineChart>
      <c:catAx>
        <c:axId val="27233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in val="-30"/>
        </c:scaling>
        <c:delete val="0"/>
        <c:axPos val="l"/>
        <c:majorGridlines>
          <c:spPr>
            <a:ln w="6350" cap="flat" cmpd="sng" algn="ctr">
              <a:solidFill>
                <a:schemeClr val="tx1">
                  <a:lumMod val="40000"/>
                  <a:lumOff val="60000"/>
                </a:schemeClr>
              </a:solidFill>
              <a:prstDash val="dash"/>
              <a:round/>
            </a:ln>
            <a:effectLst/>
          </c:spPr>
        </c:majorGridlines>
        <c:numFmt formatCode="General"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inorUnit val="5"/>
      </c:valAx>
      <c:spPr>
        <a:noFill/>
        <a:ln>
          <a:noFill/>
        </a:ln>
        <a:effectLst/>
      </c:spPr>
    </c:plotArea>
    <c:legend>
      <c:legendPos val="b"/>
      <c:layout>
        <c:manualLayout>
          <c:xMode val="edge"/>
          <c:yMode val="edge"/>
          <c:x val="1.8042238269488892E-2"/>
          <c:y val="0.88303744197950185"/>
          <c:w val="0.95819375309351784"/>
          <c:h val="6.161861734021542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US" sz="1600"/>
              <a:t>Change in Residential Properties with Remodeling Permits, 2020 (Percent)</a:t>
            </a:r>
          </a:p>
        </c:rich>
      </c:tx>
      <c:layout>
        <c:manualLayout>
          <c:xMode val="edge"/>
          <c:yMode val="edge"/>
          <c:x val="1.0700187826572E-2"/>
          <c:y val="2.5111165790814981E-2"/>
        </c:manualLayout>
      </c:layout>
      <c:overlay val="0"/>
    </c:title>
    <c:autoTitleDeleted val="0"/>
    <c:plotArea>
      <c:layout>
        <c:manualLayout>
          <c:layoutTarget val="inner"/>
          <c:xMode val="edge"/>
          <c:yMode val="edge"/>
          <c:x val="4.9356988150801639E-2"/>
          <c:y val="0.12478861324539751"/>
          <c:w val="0.9136849307307805"/>
          <c:h val="0.67054350003509922"/>
        </c:manualLayout>
      </c:layout>
      <c:bubbleChart>
        <c:varyColors val="0"/>
        <c:ser>
          <c:idx val="0"/>
          <c:order val="0"/>
          <c:tx>
            <c:strRef>
              <c:f>Sheet1!$C$1</c:f>
              <c:strCache>
                <c:ptCount val="1"/>
                <c:pt idx="0">
                  <c:v>Annual Rate of Change in Residential Properties with Remodeling Permits</c:v>
                </c:pt>
              </c:strCache>
            </c:strRef>
          </c:tx>
          <c:spPr>
            <a:solidFill>
              <a:schemeClr val="accent1"/>
            </a:solidFill>
            <a:ln w="25400">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F21B-4593-8A3C-93DE77F0F453}"/>
                </c:ext>
              </c:extLst>
            </c:dLbl>
            <c:dLbl>
              <c:idx val="1"/>
              <c:delete val="1"/>
              <c:extLst>
                <c:ext xmlns:c15="http://schemas.microsoft.com/office/drawing/2012/chart" uri="{CE6537A1-D6FC-4f65-9D91-7224C49458BB}"/>
                <c:ext xmlns:c16="http://schemas.microsoft.com/office/drawing/2014/chart" uri="{C3380CC4-5D6E-409C-BE32-E72D297353CC}">
                  <c16:uniqueId val="{00000001-F21B-4593-8A3C-93DE77F0F453}"/>
                </c:ext>
              </c:extLst>
            </c:dLbl>
            <c:dLbl>
              <c:idx val="2"/>
              <c:delete val="1"/>
              <c:extLst>
                <c:ext xmlns:c15="http://schemas.microsoft.com/office/drawing/2012/chart" uri="{CE6537A1-D6FC-4f65-9D91-7224C49458BB}"/>
                <c:ext xmlns:c16="http://schemas.microsoft.com/office/drawing/2014/chart" uri="{C3380CC4-5D6E-409C-BE32-E72D297353CC}">
                  <c16:uniqueId val="{00000008-F21B-4593-8A3C-93DE77F0F453}"/>
                </c:ext>
              </c:extLst>
            </c:dLbl>
            <c:dLbl>
              <c:idx val="3"/>
              <c:tx>
                <c:rich>
                  <a:bodyPr/>
                  <a:lstStyle/>
                  <a:p>
                    <a:fld id="{8907E677-1D39-463F-B2B3-60E0FE484F6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F21B-4593-8A3C-93DE77F0F453}"/>
                </c:ext>
              </c:extLst>
            </c:dLbl>
            <c:dLbl>
              <c:idx val="4"/>
              <c:delete val="1"/>
              <c:extLst>
                <c:ext xmlns:c15="http://schemas.microsoft.com/office/drawing/2012/chart" uri="{CE6537A1-D6FC-4f65-9D91-7224C49458BB}"/>
                <c:ext xmlns:c16="http://schemas.microsoft.com/office/drawing/2014/chart" uri="{C3380CC4-5D6E-409C-BE32-E72D297353CC}">
                  <c16:uniqueId val="{00000004-F21B-4593-8A3C-93DE77F0F453}"/>
                </c:ext>
              </c:extLst>
            </c:dLbl>
            <c:dLbl>
              <c:idx val="5"/>
              <c:delete val="1"/>
              <c:extLst>
                <c:ext xmlns:c15="http://schemas.microsoft.com/office/drawing/2012/chart" uri="{CE6537A1-D6FC-4f65-9D91-7224C49458BB}"/>
                <c:ext xmlns:c16="http://schemas.microsoft.com/office/drawing/2014/chart" uri="{C3380CC4-5D6E-409C-BE32-E72D297353CC}">
                  <c16:uniqueId val="{00000000-F21B-4593-8A3C-93DE77F0F453}"/>
                </c:ext>
              </c:extLst>
            </c:dLbl>
            <c:dLbl>
              <c:idx val="6"/>
              <c:delete val="1"/>
              <c:extLst>
                <c:ext xmlns:c15="http://schemas.microsoft.com/office/drawing/2012/chart" uri="{CE6537A1-D6FC-4f65-9D91-7224C49458BB}"/>
                <c:ext xmlns:c16="http://schemas.microsoft.com/office/drawing/2014/chart" uri="{C3380CC4-5D6E-409C-BE32-E72D297353CC}">
                  <c16:uniqueId val="{00000005-F21B-4593-8A3C-93DE77F0F453}"/>
                </c:ext>
              </c:extLst>
            </c:dLbl>
            <c:dLbl>
              <c:idx val="7"/>
              <c:delete val="1"/>
              <c:extLst>
                <c:ext xmlns:c15="http://schemas.microsoft.com/office/drawing/2012/chart" uri="{CE6537A1-D6FC-4f65-9D91-7224C49458BB}"/>
                <c:ext xmlns:c16="http://schemas.microsoft.com/office/drawing/2014/chart" uri="{C3380CC4-5D6E-409C-BE32-E72D297353CC}">
                  <c16:uniqueId val="{00000007-F21B-4593-8A3C-93DE77F0F453}"/>
                </c:ext>
              </c:extLst>
            </c:dLbl>
            <c:dLbl>
              <c:idx val="8"/>
              <c:delete val="1"/>
              <c:extLst>
                <c:ext xmlns:c15="http://schemas.microsoft.com/office/drawing/2012/chart" uri="{CE6537A1-D6FC-4f65-9D91-7224C49458BB}"/>
                <c:ext xmlns:c16="http://schemas.microsoft.com/office/drawing/2014/chart" uri="{C3380CC4-5D6E-409C-BE32-E72D297353CC}">
                  <c16:uniqueId val="{0000000B-F21B-4593-8A3C-93DE77F0F453}"/>
                </c:ext>
              </c:extLst>
            </c:dLbl>
            <c:dLbl>
              <c:idx val="9"/>
              <c:delete val="1"/>
              <c:extLst>
                <c:ext xmlns:c15="http://schemas.microsoft.com/office/drawing/2012/chart" uri="{CE6537A1-D6FC-4f65-9D91-7224C49458BB}"/>
                <c:ext xmlns:c16="http://schemas.microsoft.com/office/drawing/2014/chart" uri="{C3380CC4-5D6E-409C-BE32-E72D297353CC}">
                  <c16:uniqueId val="{0000000C-F21B-4593-8A3C-93DE77F0F453}"/>
                </c:ext>
              </c:extLst>
            </c:dLbl>
            <c:dLbl>
              <c:idx val="10"/>
              <c:tx>
                <c:rich>
                  <a:bodyPr/>
                  <a:lstStyle/>
                  <a:p>
                    <a:fld id="{E63B0CDE-C19B-4CB1-80CE-34D942D227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21B-4593-8A3C-93DE77F0F453}"/>
                </c:ext>
              </c:extLst>
            </c:dLbl>
            <c:dLbl>
              <c:idx val="11"/>
              <c:tx>
                <c:rich>
                  <a:bodyPr/>
                  <a:lstStyle/>
                  <a:p>
                    <a:fld id="{B8908C8E-A2B1-4236-8299-1735846B65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21B-4593-8A3C-93DE77F0F453}"/>
                </c:ext>
              </c:extLst>
            </c:dLbl>
            <c:dLbl>
              <c:idx val="12"/>
              <c:tx>
                <c:rich>
                  <a:bodyPr/>
                  <a:lstStyle/>
                  <a:p>
                    <a:fld id="{19D22860-C6F3-4568-B869-9919FEA8898F}"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21B-4593-8A3C-93DE77F0F453}"/>
                </c:ext>
              </c:extLst>
            </c:dLbl>
            <c:dLbl>
              <c:idx val="13"/>
              <c:delete val="1"/>
              <c:extLst>
                <c:ext xmlns:c15="http://schemas.microsoft.com/office/drawing/2012/chart" uri="{CE6537A1-D6FC-4f65-9D91-7224C49458BB}"/>
                <c:ext xmlns:c16="http://schemas.microsoft.com/office/drawing/2014/chart" uri="{C3380CC4-5D6E-409C-BE32-E72D297353CC}">
                  <c16:uniqueId val="{00000002-F21B-4593-8A3C-93DE77F0F453}"/>
                </c:ext>
              </c:extLst>
            </c:dLbl>
            <c:dLbl>
              <c:idx val="14"/>
              <c:delete val="1"/>
              <c:extLst>
                <c:ext xmlns:c15="http://schemas.microsoft.com/office/drawing/2012/chart" uri="{CE6537A1-D6FC-4f65-9D91-7224C49458BB}"/>
                <c:ext xmlns:c16="http://schemas.microsoft.com/office/drawing/2014/chart" uri="{C3380CC4-5D6E-409C-BE32-E72D297353CC}">
                  <c16:uniqueId val="{0000000E-F21B-4593-8A3C-93DE77F0F453}"/>
                </c:ext>
              </c:extLst>
            </c:dLbl>
            <c:dLbl>
              <c:idx val="15"/>
              <c:delete val="1"/>
              <c:extLst>
                <c:ext xmlns:c15="http://schemas.microsoft.com/office/drawing/2012/chart" uri="{CE6537A1-D6FC-4f65-9D91-7224C49458BB}"/>
                <c:ext xmlns:c16="http://schemas.microsoft.com/office/drawing/2014/chart" uri="{C3380CC4-5D6E-409C-BE32-E72D297353CC}">
                  <c16:uniqueId val="{00000000-6362-4BA0-865E-CB50B1AE20AC}"/>
                </c:ext>
              </c:extLst>
            </c:dLbl>
            <c:dLbl>
              <c:idx val="16"/>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50000"/>
                          </a:schemeClr>
                        </a:solidFill>
                        <a:latin typeface="+mn-lt"/>
                        <a:ea typeface="+mn-ea"/>
                        <a:cs typeface="+mn-cs"/>
                      </a:defRPr>
                    </a:pPr>
                    <a:fld id="{69CD1B13-5652-42B7-8BA4-AFE3E07C5495}" type="CELLRANGE">
                      <a:rPr lang="en-US" dirty="0">
                        <a:solidFill>
                          <a:schemeClr val="tx1">
                            <a:lumMod val="50000"/>
                          </a:schemeClr>
                        </a:solidFill>
                      </a:rPr>
                      <a:pPr>
                        <a:defRPr sz="1000" b="0" i="0" u="none" strike="noStrike" kern="1200" baseline="0">
                          <a:solidFill>
                            <a:schemeClr val="tx1">
                              <a:lumMod val="50000"/>
                            </a:schemeClr>
                          </a:solidFill>
                          <a:latin typeface="+mn-lt"/>
                          <a:ea typeface="+mn-ea"/>
                          <a:cs typeface="+mn-cs"/>
                        </a:defRPr>
                      </a:pPr>
                      <a:t>[CELLRANGE]</a:t>
                    </a:fld>
                    <a:endParaRPr lang="en-US"/>
                  </a:p>
                </c:rich>
              </c:tx>
              <c:spPr>
                <a:noFill/>
                <a:ln>
                  <a:noFill/>
                </a:ln>
                <a:effectLst/>
              </c:sp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1-6362-4BA0-865E-CB50B1AE20AC}"/>
                </c:ext>
              </c:extLst>
            </c:dLbl>
            <c:dLbl>
              <c:idx val="17"/>
              <c:delete val="1"/>
              <c:extLst>
                <c:ext xmlns:c15="http://schemas.microsoft.com/office/drawing/2012/chart" uri="{CE6537A1-D6FC-4f65-9D91-7224C49458BB}"/>
                <c:ext xmlns:c16="http://schemas.microsoft.com/office/drawing/2014/chart" uri="{C3380CC4-5D6E-409C-BE32-E72D297353CC}">
                  <c16:uniqueId val="{00000002-6362-4BA0-865E-CB50B1AE20AC}"/>
                </c:ext>
              </c:extLst>
            </c:dLbl>
            <c:dLbl>
              <c:idx val="18"/>
              <c:tx>
                <c:rich>
                  <a:bodyPr/>
                  <a:lstStyle/>
                  <a:p>
                    <a:fld id="{0687386B-75DE-4C54-AE37-9F0BCD2D0A3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6362-4BA0-865E-CB50B1AE20AC}"/>
                </c:ext>
              </c:extLst>
            </c:dLbl>
            <c:dLbl>
              <c:idx val="19"/>
              <c:tx>
                <c:rich>
                  <a:bodyPr/>
                  <a:lstStyle/>
                  <a:p>
                    <a:fld id="{4E87D265-E06E-4EE6-BE8D-61828E3E5E7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362-4BA0-865E-CB50B1AE20AC}"/>
                </c:ext>
              </c:extLst>
            </c:dLbl>
            <c:dLbl>
              <c:idx val="20"/>
              <c:delete val="1"/>
              <c:extLst>
                <c:ext xmlns:c15="http://schemas.microsoft.com/office/drawing/2012/chart" uri="{CE6537A1-D6FC-4f65-9D91-7224C49458BB}"/>
                <c:ext xmlns:c16="http://schemas.microsoft.com/office/drawing/2014/chart" uri="{C3380CC4-5D6E-409C-BE32-E72D297353CC}">
                  <c16:uniqueId val="{00000005-6362-4BA0-865E-CB50B1AE20AC}"/>
                </c:ext>
              </c:extLst>
            </c:dLbl>
            <c:dLbl>
              <c:idx val="21"/>
              <c:tx>
                <c:rich>
                  <a:bodyPr/>
                  <a:lstStyle/>
                  <a:p>
                    <a:fld id="{4C8ECBCC-14A1-44CC-84F3-74266C5804C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6362-4BA0-865E-CB50B1AE20AC}"/>
                </c:ext>
              </c:extLst>
            </c:dLbl>
            <c:dLbl>
              <c:idx val="22"/>
              <c:delete val="1"/>
              <c:extLst>
                <c:ext xmlns:c15="http://schemas.microsoft.com/office/drawing/2012/chart" uri="{CE6537A1-D6FC-4f65-9D91-7224C49458BB}"/>
                <c:ext xmlns:c16="http://schemas.microsoft.com/office/drawing/2014/chart" uri="{C3380CC4-5D6E-409C-BE32-E72D297353CC}">
                  <c16:uniqueId val="{00000007-6362-4BA0-865E-CB50B1AE20AC}"/>
                </c:ext>
              </c:extLst>
            </c:dLbl>
            <c:dLbl>
              <c:idx val="23"/>
              <c:tx>
                <c:rich>
                  <a:bodyPr/>
                  <a:lstStyle/>
                  <a:p>
                    <a:fld id="{CBA40C68-E3A8-43D8-BD57-D0D3D3F7E0D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362-4BA0-865E-CB50B1AE20AC}"/>
                </c:ext>
              </c:extLst>
            </c:dLbl>
            <c:dLbl>
              <c:idx val="24"/>
              <c:delete val="1"/>
              <c:extLst>
                <c:ext xmlns:c15="http://schemas.microsoft.com/office/drawing/2012/chart" uri="{CE6537A1-D6FC-4f65-9D91-7224C49458BB}"/>
                <c:ext xmlns:c16="http://schemas.microsoft.com/office/drawing/2014/chart" uri="{C3380CC4-5D6E-409C-BE32-E72D297353CC}">
                  <c16:uniqueId val="{00000009-6362-4BA0-865E-CB50B1AE20AC}"/>
                </c:ext>
              </c:extLst>
            </c:dLbl>
            <c:dLbl>
              <c:idx val="25"/>
              <c:tx>
                <c:rich>
                  <a:bodyPr/>
                  <a:lstStyle/>
                  <a:p>
                    <a:fld id="{F3A1B781-5C1F-462D-A0B7-B0F0C4942C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94E-449B-AF0B-300A7817FF52}"/>
                </c:ext>
              </c:extLst>
            </c:dLbl>
            <c:dLbl>
              <c:idx val="26"/>
              <c:tx>
                <c:rich>
                  <a:bodyPr/>
                  <a:lstStyle/>
                  <a:p>
                    <a:fld id="{C3754221-931B-421A-993E-23D2F6AE944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94E-449B-AF0B-300A7817FF52}"/>
                </c:ext>
              </c:extLst>
            </c:dLbl>
            <c:dLbl>
              <c:idx val="27"/>
              <c:tx>
                <c:rich>
                  <a:bodyPr/>
                  <a:lstStyle/>
                  <a:p>
                    <a:fld id="{CA0CAF3E-1EB8-4584-9576-219C4295EF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94E-449B-AF0B-300A7817FF52}"/>
                </c:ext>
              </c:extLst>
            </c:dLbl>
            <c:dLbl>
              <c:idx val="28"/>
              <c:delete val="1"/>
              <c:extLst>
                <c:ext xmlns:c15="http://schemas.microsoft.com/office/drawing/2012/chart" uri="{CE6537A1-D6FC-4f65-9D91-7224C49458BB}"/>
                <c:ext xmlns:c16="http://schemas.microsoft.com/office/drawing/2014/chart" uri="{C3380CC4-5D6E-409C-BE32-E72D297353CC}">
                  <c16:uniqueId val="{00000004-894E-449B-AF0B-300A7817FF52}"/>
                </c:ext>
              </c:extLst>
            </c:dLbl>
            <c:dLbl>
              <c:idx val="29"/>
              <c:tx>
                <c:rich>
                  <a:bodyPr/>
                  <a:lstStyle/>
                  <a:p>
                    <a:fld id="{43C55462-17D0-46D6-B218-B75C5BB964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94E-449B-AF0B-300A7817FF52}"/>
                </c:ext>
              </c:extLst>
            </c:dLbl>
            <c:dLbl>
              <c:idx val="30"/>
              <c:tx>
                <c:rich>
                  <a:bodyPr/>
                  <a:lstStyle/>
                  <a:p>
                    <a:fld id="{98D6DB68-4099-45E8-9FA9-2C18FBB175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94E-449B-AF0B-300A7817FF52}"/>
                </c:ext>
              </c:extLst>
            </c:dLbl>
            <c:dLbl>
              <c:idx val="31"/>
              <c:delete val="1"/>
              <c:extLst>
                <c:ext xmlns:c15="http://schemas.microsoft.com/office/drawing/2012/chart" uri="{CE6537A1-D6FC-4f65-9D91-7224C49458BB}"/>
                <c:ext xmlns:c16="http://schemas.microsoft.com/office/drawing/2014/chart" uri="{C3380CC4-5D6E-409C-BE32-E72D297353CC}">
                  <c16:uniqueId val="{00000007-894E-449B-AF0B-300A7817FF52}"/>
                </c:ext>
              </c:extLst>
            </c:dLbl>
            <c:dLbl>
              <c:idx val="32"/>
              <c:tx>
                <c:rich>
                  <a:bodyPr/>
                  <a:lstStyle/>
                  <a:p>
                    <a:fld id="{F0E4FED2-3602-4A31-A7B3-4BB8B8BAF1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94E-449B-AF0B-300A7817FF52}"/>
                </c:ext>
              </c:extLst>
            </c:dLbl>
            <c:dLbl>
              <c:idx val="33"/>
              <c:delete val="1"/>
              <c:extLst>
                <c:ext xmlns:c15="http://schemas.microsoft.com/office/drawing/2012/chart" uri="{CE6537A1-D6FC-4f65-9D91-7224C49458BB}"/>
                <c:ext xmlns:c16="http://schemas.microsoft.com/office/drawing/2014/chart" uri="{C3380CC4-5D6E-409C-BE32-E72D297353CC}">
                  <c16:uniqueId val="{00000009-894E-449B-AF0B-300A7817FF52}"/>
                </c:ext>
              </c:extLst>
            </c:dLbl>
            <c:dLbl>
              <c:idx val="34"/>
              <c:delete val="1"/>
              <c:extLst>
                <c:ext xmlns:c15="http://schemas.microsoft.com/office/drawing/2012/chart" uri="{CE6537A1-D6FC-4f65-9D91-7224C49458BB}"/>
                <c:ext xmlns:c16="http://schemas.microsoft.com/office/drawing/2014/chart" uri="{C3380CC4-5D6E-409C-BE32-E72D297353CC}">
                  <c16:uniqueId val="{0000000A-894E-449B-AF0B-300A7817FF52}"/>
                </c:ext>
              </c:extLst>
            </c:dLbl>
            <c:dLbl>
              <c:idx val="35"/>
              <c:delete val="1"/>
              <c:extLst>
                <c:ext xmlns:c15="http://schemas.microsoft.com/office/drawing/2012/chart" uri="{CE6537A1-D6FC-4f65-9D91-7224C49458BB}"/>
                <c:ext xmlns:c16="http://schemas.microsoft.com/office/drawing/2014/chart" uri="{C3380CC4-5D6E-409C-BE32-E72D297353CC}">
                  <c16:uniqueId val="{0000000B-894E-449B-AF0B-300A7817FF52}"/>
                </c:ext>
              </c:extLst>
            </c:dLbl>
            <c:dLbl>
              <c:idx val="36"/>
              <c:tx>
                <c:rich>
                  <a:bodyPr/>
                  <a:lstStyle/>
                  <a:p>
                    <a:fld id="{C21813C8-5EB3-4AB8-9CEA-6F19E95E19D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894E-449B-AF0B-300A7817FF52}"/>
                </c:ext>
              </c:extLst>
            </c:dLbl>
            <c:dLbl>
              <c:idx val="37"/>
              <c:tx>
                <c:rich>
                  <a:bodyPr/>
                  <a:lstStyle/>
                  <a:p>
                    <a:fld id="{F9DE3D08-3422-4071-9349-6C184C0CAF5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894E-449B-AF0B-300A7817FF52}"/>
                </c:ext>
              </c:extLst>
            </c:dLbl>
            <c:dLbl>
              <c:idx val="38"/>
              <c:tx>
                <c:rich>
                  <a:bodyPr/>
                  <a:lstStyle/>
                  <a:p>
                    <a:fld id="{791C3A35-CEF0-4BAE-B794-1302CA45ACD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894E-449B-AF0B-300A7817FF52}"/>
                </c:ext>
              </c:extLst>
            </c:dLbl>
            <c:dLbl>
              <c:idx val="39"/>
              <c:layout>
                <c:manualLayout>
                  <c:x val="-9.694378712407449E-3"/>
                  <c:y val="4.6649984504937021E-2"/>
                </c:manualLayout>
              </c:layout>
              <c:tx>
                <c:rich>
                  <a:bodyPr/>
                  <a:lstStyle/>
                  <a:p>
                    <a:fld id="{E08918C1-4714-433E-8EAE-12B8D2AE88D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894E-449B-AF0B-300A7817FF52}"/>
                </c:ext>
              </c:extLst>
            </c:dLbl>
            <c:dLbl>
              <c:idx val="40"/>
              <c:delete val="1"/>
              <c:extLst>
                <c:ext xmlns:c15="http://schemas.microsoft.com/office/drawing/2012/chart" uri="{CE6537A1-D6FC-4f65-9D91-7224C49458BB}"/>
                <c:ext xmlns:c16="http://schemas.microsoft.com/office/drawing/2014/chart" uri="{C3380CC4-5D6E-409C-BE32-E72D297353CC}">
                  <c16:uniqueId val="{00000010-894E-449B-AF0B-300A7817FF52}"/>
                </c:ext>
              </c:extLst>
            </c:dLbl>
            <c:dLbl>
              <c:idx val="41"/>
              <c:delete val="1"/>
              <c:extLst>
                <c:ext xmlns:c15="http://schemas.microsoft.com/office/drawing/2012/chart" uri="{CE6537A1-D6FC-4f65-9D91-7224C49458BB}"/>
                <c:ext xmlns:c16="http://schemas.microsoft.com/office/drawing/2014/chart" uri="{C3380CC4-5D6E-409C-BE32-E72D297353CC}">
                  <c16:uniqueId val="{00000011-894E-449B-AF0B-300A7817FF52}"/>
                </c:ext>
              </c:extLst>
            </c:dLbl>
            <c:dLbl>
              <c:idx val="42"/>
              <c:delete val="1"/>
              <c:extLst>
                <c:ext xmlns:c15="http://schemas.microsoft.com/office/drawing/2012/chart" uri="{CE6537A1-D6FC-4f65-9D91-7224C49458BB}"/>
                <c:ext xmlns:c16="http://schemas.microsoft.com/office/drawing/2014/chart" uri="{C3380CC4-5D6E-409C-BE32-E72D297353CC}">
                  <c16:uniqueId val="{00000012-894E-449B-AF0B-300A7817FF52}"/>
                </c:ext>
              </c:extLst>
            </c:dLbl>
            <c:dLbl>
              <c:idx val="43"/>
              <c:delete val="1"/>
              <c:extLst>
                <c:ext xmlns:c15="http://schemas.microsoft.com/office/drawing/2012/chart" uri="{CE6537A1-D6FC-4f65-9D91-7224C49458BB}"/>
                <c:ext xmlns:c16="http://schemas.microsoft.com/office/drawing/2014/chart" uri="{C3380CC4-5D6E-409C-BE32-E72D297353CC}">
                  <c16:uniqueId val="{00000013-894E-449B-AF0B-300A7817FF52}"/>
                </c:ext>
              </c:extLst>
            </c:dLbl>
            <c:dLbl>
              <c:idx val="44"/>
              <c:tx>
                <c:rich>
                  <a:bodyPr/>
                  <a:lstStyle/>
                  <a:p>
                    <a:fld id="{BE0659A9-709D-4683-A851-A811672CA2F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894E-449B-AF0B-300A7817FF52}"/>
                </c:ext>
              </c:extLst>
            </c:dLbl>
            <c:dLbl>
              <c:idx val="45"/>
              <c:delete val="1"/>
              <c:extLst>
                <c:ext xmlns:c15="http://schemas.microsoft.com/office/drawing/2012/chart" uri="{CE6537A1-D6FC-4f65-9D91-7224C49458BB}"/>
                <c:ext xmlns:c16="http://schemas.microsoft.com/office/drawing/2014/chart" uri="{C3380CC4-5D6E-409C-BE32-E72D297353CC}">
                  <c16:uniqueId val="{00000015-894E-449B-AF0B-300A7817FF52}"/>
                </c:ext>
              </c:extLst>
            </c:dLbl>
            <c:dLbl>
              <c:idx val="46"/>
              <c:delete val="1"/>
              <c:extLst>
                <c:ext xmlns:c15="http://schemas.microsoft.com/office/drawing/2012/chart" uri="{CE6537A1-D6FC-4f65-9D91-7224C49458BB}"/>
                <c:ext xmlns:c16="http://schemas.microsoft.com/office/drawing/2014/chart" uri="{C3380CC4-5D6E-409C-BE32-E72D297353CC}">
                  <c16:uniqueId val="{00000016-894E-449B-AF0B-300A7817FF5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50000"/>
                      </a:schemeClr>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trendline>
            <c:name>Trendline</c:name>
            <c:spPr>
              <a:ln w="25400">
                <a:solidFill>
                  <a:schemeClr val="accent2"/>
                </a:solidFill>
              </a:ln>
            </c:spPr>
            <c:trendlineType val="linear"/>
            <c:dispRSqr val="0"/>
            <c:dispEq val="0"/>
          </c:trendline>
          <c:xVal>
            <c:numRef>
              <c:f>Sheet1!$B$2:$B$48</c:f>
              <c:numCache>
                <c:formatCode>0.0</c:formatCode>
                <c:ptCount val="47"/>
                <c:pt idx="0">
                  <c:v>11.70582840473325</c:v>
                </c:pt>
                <c:pt idx="1">
                  <c:v>12.024945404087712</c:v>
                </c:pt>
                <c:pt idx="2">
                  <c:v>11.60570274957173</c:v>
                </c:pt>
                <c:pt idx="3">
                  <c:v>9.6269970404297052</c:v>
                </c:pt>
                <c:pt idx="4">
                  <c:v>11.671347307286613</c:v>
                </c:pt>
                <c:pt idx="5">
                  <c:v>10.56071557081283</c:v>
                </c:pt>
                <c:pt idx="6">
                  <c:v>13.365026607536615</c:v>
                </c:pt>
                <c:pt idx="7">
                  <c:v>9.8581625703839055</c:v>
                </c:pt>
                <c:pt idx="8">
                  <c:v>13.265454698104131</c:v>
                </c:pt>
                <c:pt idx="9">
                  <c:v>11.537995144538669</c:v>
                </c:pt>
                <c:pt idx="10">
                  <c:v>14.478059068352328</c:v>
                </c:pt>
                <c:pt idx="11">
                  <c:v>15.064713543027702</c:v>
                </c:pt>
                <c:pt idx="12">
                  <c:v>8.102588458798385</c:v>
                </c:pt>
                <c:pt idx="13">
                  <c:v>12.782696754502904</c:v>
                </c:pt>
                <c:pt idx="14">
                  <c:v>14.216007509608403</c:v>
                </c:pt>
                <c:pt idx="15">
                  <c:v>12.268685126619118</c:v>
                </c:pt>
                <c:pt idx="16">
                  <c:v>13.855259152507966</c:v>
                </c:pt>
                <c:pt idx="17">
                  <c:v>11.784718744150515</c:v>
                </c:pt>
                <c:pt idx="18">
                  <c:v>6.6084990314098162</c:v>
                </c:pt>
                <c:pt idx="19">
                  <c:v>12.930080892075782</c:v>
                </c:pt>
                <c:pt idx="20">
                  <c:v>9.4503432322705532</c:v>
                </c:pt>
                <c:pt idx="21">
                  <c:v>6.5737900994064349</c:v>
                </c:pt>
                <c:pt idx="22">
                  <c:v>13.678083653705986</c:v>
                </c:pt>
                <c:pt idx="23">
                  <c:v>15.299661128121972</c:v>
                </c:pt>
                <c:pt idx="24">
                  <c:v>9.3345832743738502</c:v>
                </c:pt>
                <c:pt idx="25">
                  <c:v>7.5785616721760958</c:v>
                </c:pt>
                <c:pt idx="26">
                  <c:v>15.569124400576296</c:v>
                </c:pt>
                <c:pt idx="27">
                  <c:v>16.484609434989096</c:v>
                </c:pt>
                <c:pt idx="28">
                  <c:v>9.913329894203013</c:v>
                </c:pt>
                <c:pt idx="29">
                  <c:v>10.511098422365734</c:v>
                </c:pt>
                <c:pt idx="30">
                  <c:v>11.676792741119142</c:v>
                </c:pt>
                <c:pt idx="31">
                  <c:v>10.824887936543202</c:v>
                </c:pt>
                <c:pt idx="32">
                  <c:v>13.421836553709696</c:v>
                </c:pt>
                <c:pt idx="33">
                  <c:v>10.730540358880356</c:v>
                </c:pt>
                <c:pt idx="34">
                  <c:v>9.8602625521060165</c:v>
                </c:pt>
                <c:pt idx="35">
                  <c:v>10.148678566339649</c:v>
                </c:pt>
                <c:pt idx="36">
                  <c:v>12.019193286958927</c:v>
                </c:pt>
                <c:pt idx="37">
                  <c:v>8.0191197423360165</c:v>
                </c:pt>
                <c:pt idx="38">
                  <c:v>6.9759172569976657</c:v>
                </c:pt>
                <c:pt idx="39">
                  <c:v>8.3779408550862726</c:v>
                </c:pt>
                <c:pt idx="40">
                  <c:v>13.185464806953309</c:v>
                </c:pt>
                <c:pt idx="41">
                  <c:v>12.882886273388012</c:v>
                </c:pt>
                <c:pt idx="42">
                  <c:v>8.5144752306536482</c:v>
                </c:pt>
                <c:pt idx="43">
                  <c:v>10.730248891132051</c:v>
                </c:pt>
                <c:pt idx="44">
                  <c:v>14.153587261157426</c:v>
                </c:pt>
                <c:pt idx="45">
                  <c:v>13.012388480379114</c:v>
                </c:pt>
                <c:pt idx="46">
                  <c:v>10.074888949425631</c:v>
                </c:pt>
              </c:numCache>
            </c:numRef>
          </c:xVal>
          <c:yVal>
            <c:numRef>
              <c:f>Sheet1!$C$2:$C$48</c:f>
              <c:numCache>
                <c:formatCode>#,##0.0</c:formatCode>
                <c:ptCount val="47"/>
                <c:pt idx="0">
                  <c:v>1.4744288956071967</c:v>
                </c:pt>
                <c:pt idx="1">
                  <c:v>4.6707182276703918</c:v>
                </c:pt>
                <c:pt idx="2">
                  <c:v>-5.5706512437975553</c:v>
                </c:pt>
                <c:pt idx="3">
                  <c:v>-10.62602011918159</c:v>
                </c:pt>
                <c:pt idx="4">
                  <c:v>2.5735850518695957</c:v>
                </c:pt>
                <c:pt idx="5">
                  <c:v>-0.73157367685025754</c:v>
                </c:pt>
                <c:pt idx="6">
                  <c:v>-0.47333170509866557</c:v>
                </c:pt>
                <c:pt idx="7">
                  <c:v>-4.5343928024925795</c:v>
                </c:pt>
                <c:pt idx="8">
                  <c:v>2.9969369751023942</c:v>
                </c:pt>
                <c:pt idx="9">
                  <c:v>3.4506816207470856</c:v>
                </c:pt>
                <c:pt idx="10">
                  <c:v>-5.1501124859456366</c:v>
                </c:pt>
                <c:pt idx="11">
                  <c:v>-3.6956123232156148</c:v>
                </c:pt>
                <c:pt idx="12">
                  <c:v>2.3040791269519389</c:v>
                </c:pt>
                <c:pt idx="13">
                  <c:v>-6.3737042748980217</c:v>
                </c:pt>
                <c:pt idx="14">
                  <c:v>-1.6955256210654506</c:v>
                </c:pt>
                <c:pt idx="15">
                  <c:v>-4.8731836259325192</c:v>
                </c:pt>
                <c:pt idx="16">
                  <c:v>6.2675351233017897</c:v>
                </c:pt>
                <c:pt idx="17">
                  <c:v>3.1380492027742908</c:v>
                </c:pt>
                <c:pt idx="18">
                  <c:v>-4.1404949446996619</c:v>
                </c:pt>
                <c:pt idx="19">
                  <c:v>15.63060226976539</c:v>
                </c:pt>
                <c:pt idx="20">
                  <c:v>-5.4047437129813272</c:v>
                </c:pt>
                <c:pt idx="21">
                  <c:v>-8.4500526813271524</c:v>
                </c:pt>
                <c:pt idx="22">
                  <c:v>2.59232313322843</c:v>
                </c:pt>
                <c:pt idx="23">
                  <c:v>4.2409891048349992</c:v>
                </c:pt>
                <c:pt idx="24">
                  <c:v>-4.9640400173177692</c:v>
                </c:pt>
                <c:pt idx="25">
                  <c:v>-23.513680839965012</c:v>
                </c:pt>
                <c:pt idx="26">
                  <c:v>9.4492782890216382</c:v>
                </c:pt>
                <c:pt idx="27">
                  <c:v>2.1271327109189073</c:v>
                </c:pt>
                <c:pt idx="28">
                  <c:v>1.7338942897065261</c:v>
                </c:pt>
                <c:pt idx="29">
                  <c:v>-16.657698697064383</c:v>
                </c:pt>
                <c:pt idx="30">
                  <c:v>13.109430347740838</c:v>
                </c:pt>
                <c:pt idx="31">
                  <c:v>5.6208493048432802</c:v>
                </c:pt>
                <c:pt idx="32">
                  <c:v>-8.3422634702871186</c:v>
                </c:pt>
                <c:pt idx="33">
                  <c:v>4.399579318352516</c:v>
                </c:pt>
                <c:pt idx="34">
                  <c:v>1.5534528470392743</c:v>
                </c:pt>
                <c:pt idx="35">
                  <c:v>2.3609613505478539</c:v>
                </c:pt>
                <c:pt idx="36">
                  <c:v>15.995538304176463</c:v>
                </c:pt>
                <c:pt idx="37">
                  <c:v>5.6815194443301831</c:v>
                </c:pt>
                <c:pt idx="38">
                  <c:v>-5.2869318301707677</c:v>
                </c:pt>
                <c:pt idx="39">
                  <c:v>-2.0974082372247231</c:v>
                </c:pt>
                <c:pt idx="40">
                  <c:v>-1.0919538887699749</c:v>
                </c:pt>
                <c:pt idx="41">
                  <c:v>-2.087489360342623</c:v>
                </c:pt>
                <c:pt idx="42">
                  <c:v>3.518819657898284</c:v>
                </c:pt>
                <c:pt idx="43">
                  <c:v>3.3418327637754319</c:v>
                </c:pt>
                <c:pt idx="44">
                  <c:v>1.0576918479431554</c:v>
                </c:pt>
                <c:pt idx="45">
                  <c:v>3.2040892298286425</c:v>
                </c:pt>
                <c:pt idx="46">
                  <c:v>-0.36321681948743467</c:v>
                </c:pt>
              </c:numCache>
            </c:numRef>
          </c:yVal>
          <c:bubbleSize>
            <c:numRef>
              <c:f>Sheet1!$D$2:$D$48</c:f>
              <c:numCache>
                <c:formatCode>#,##0.0</c:formatCode>
                <c:ptCount val="4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numCache>
            </c:numRef>
          </c:bubbleSize>
          <c:bubble3D val="0"/>
          <c:extLst>
            <c:ext xmlns:c15="http://schemas.microsoft.com/office/drawing/2012/chart" uri="{02D57815-91ED-43cb-92C2-25804820EDAC}">
              <c15:datalabelsRange>
                <c15:f>Sheet1!$A$2:$A$48</c15:f>
                <c15:dlblRangeCache>
                  <c:ptCount val="47"/>
                  <c:pt idx="0">
                    <c:v>Atlanta</c:v>
                  </c:pt>
                  <c:pt idx="1">
                    <c:v>Austin</c:v>
                  </c:pt>
                  <c:pt idx="2">
                    <c:v>Baltimore</c:v>
                  </c:pt>
                  <c:pt idx="3">
                    <c:v>Boston</c:v>
                  </c:pt>
                  <c:pt idx="4">
                    <c:v>Charlotte</c:v>
                  </c:pt>
                  <c:pt idx="5">
                    <c:v>Chicago</c:v>
                  </c:pt>
                  <c:pt idx="6">
                    <c:v>Cincinnati</c:v>
                  </c:pt>
                  <c:pt idx="7">
                    <c:v>Cleveland</c:v>
                  </c:pt>
                  <c:pt idx="8">
                    <c:v>Columbus</c:v>
                  </c:pt>
                  <c:pt idx="9">
                    <c:v>Dallas</c:v>
                  </c:pt>
                  <c:pt idx="10">
                    <c:v>Denver</c:v>
                  </c:pt>
                  <c:pt idx="11">
                    <c:v>Grand Rapids</c:v>
                  </c:pt>
                  <c:pt idx="12">
                    <c:v>Honolulu</c:v>
                  </c:pt>
                  <c:pt idx="13">
                    <c:v>Houston</c:v>
                  </c:pt>
                  <c:pt idx="14">
                    <c:v>Indianapolis</c:v>
                  </c:pt>
                  <c:pt idx="15">
                    <c:v>Jacksonville</c:v>
                  </c:pt>
                  <c:pt idx="16">
                    <c:v>Kansas City</c:v>
                  </c:pt>
                  <c:pt idx="17">
                    <c:v>Las Vegas</c:v>
                  </c:pt>
                  <c:pt idx="18">
                    <c:v>Los Angeles</c:v>
                  </c:pt>
                  <c:pt idx="19">
                    <c:v>Louisville</c:v>
                  </c:pt>
                  <c:pt idx="20">
                    <c:v>Memphis</c:v>
                  </c:pt>
                  <c:pt idx="21">
                    <c:v>Miami</c:v>
                  </c:pt>
                  <c:pt idx="22">
                    <c:v>Minneapolis</c:v>
                  </c:pt>
                  <c:pt idx="23">
                    <c:v>Nashville</c:v>
                  </c:pt>
                  <c:pt idx="24">
                    <c:v>New Orleans</c:v>
                  </c:pt>
                  <c:pt idx="25">
                    <c:v>New York</c:v>
                  </c:pt>
                  <c:pt idx="26">
                    <c:v>Oklahoma City</c:v>
                  </c:pt>
                  <c:pt idx="27">
                    <c:v>Omaha</c:v>
                  </c:pt>
                  <c:pt idx="28">
                    <c:v>Orlando</c:v>
                  </c:pt>
                  <c:pt idx="29">
                    <c:v>Philadelphia</c:v>
                  </c:pt>
                  <c:pt idx="30">
                    <c:v>Phoenix</c:v>
                  </c:pt>
                  <c:pt idx="31">
                    <c:v>Portland</c:v>
                  </c:pt>
                  <c:pt idx="32">
                    <c:v>Raleigh</c:v>
                  </c:pt>
                  <c:pt idx="33">
                    <c:v>Richmond</c:v>
                  </c:pt>
                  <c:pt idx="34">
                    <c:v>Riverside</c:v>
                  </c:pt>
                  <c:pt idx="35">
                    <c:v>Sacramento</c:v>
                  </c:pt>
                  <c:pt idx="36">
                    <c:v>San Antonio</c:v>
                  </c:pt>
                  <c:pt idx="37">
                    <c:v>San Diego</c:v>
                  </c:pt>
                  <c:pt idx="38">
                    <c:v>San Francisco</c:v>
                  </c:pt>
                  <c:pt idx="39">
                    <c:v>San Jose</c:v>
                  </c:pt>
                  <c:pt idx="40">
                    <c:v>Seattle</c:v>
                  </c:pt>
                  <c:pt idx="41">
                    <c:v>St. Louis</c:v>
                  </c:pt>
                  <c:pt idx="42">
                    <c:v>Tampa</c:v>
                  </c:pt>
                  <c:pt idx="43">
                    <c:v>Tucson</c:v>
                  </c:pt>
                  <c:pt idx="44">
                    <c:v>Tulsa</c:v>
                  </c:pt>
                  <c:pt idx="45">
                    <c:v>Virginia Beach</c:v>
                  </c:pt>
                  <c:pt idx="46">
                    <c:v>Washington, DC</c:v>
                  </c:pt>
                </c15:dlblRangeCache>
              </c15:datalabelsRange>
            </c:ext>
            <c:ext xmlns:c16="http://schemas.microsoft.com/office/drawing/2014/chart" uri="{C3380CC4-5D6E-409C-BE32-E72D297353CC}">
              <c16:uniqueId val="{00000000-A68F-44B4-B4FE-B16492E8DA09}"/>
            </c:ext>
          </c:extLst>
        </c:ser>
        <c:dLbls>
          <c:showLegendKey val="0"/>
          <c:showVal val="0"/>
          <c:showCatName val="0"/>
          <c:showSerName val="0"/>
          <c:showPercent val="0"/>
          <c:showBubbleSize val="0"/>
        </c:dLbls>
        <c:bubbleScale val="10"/>
        <c:showNegBubbles val="0"/>
        <c:axId val="524870536"/>
        <c:axId val="524856432"/>
      </c:bubbleChart>
      <c:valAx>
        <c:axId val="524870536"/>
        <c:scaling>
          <c:orientation val="minMax"/>
          <c:max val="17"/>
          <c:min val="6"/>
        </c:scaling>
        <c:delete val="0"/>
        <c:axPos val="b"/>
        <c:majorGridlines>
          <c:spPr>
            <a:ln w="9525" cap="flat" cmpd="sng" algn="ctr">
              <a:solidFill>
                <a:schemeClr val="tx1">
                  <a:lumMod val="25000"/>
                  <a:lumOff val="75000"/>
                </a:schemeClr>
              </a:solidFill>
              <a:round/>
            </a:ln>
            <a:effectLst/>
          </c:spPr>
        </c:majorGridlines>
        <c:title>
          <c:tx>
            <c:rich>
              <a:bodyPr/>
              <a:lstStyle/>
              <a:p>
                <a:pPr>
                  <a:defRPr sz="1600"/>
                </a:pPr>
                <a:r>
                  <a:rPr lang="en-US" sz="1600"/>
                  <a:t>Share of Homeowners Under Age 35 (Percent)</a:t>
                </a:r>
              </a:p>
            </c:rich>
          </c:tx>
          <c:overlay val="0"/>
        </c:title>
        <c:numFmt formatCode="0" sourceLinked="0"/>
        <c:majorTickMark val="none"/>
        <c:minorTickMark val="none"/>
        <c:tickLblPos val="low"/>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24856432"/>
        <c:crosses val="autoZero"/>
        <c:crossBetween val="midCat"/>
        <c:majorUnit val="1"/>
      </c:valAx>
      <c:valAx>
        <c:axId val="524856432"/>
        <c:scaling>
          <c:orientation val="minMax"/>
        </c:scaling>
        <c:delete val="0"/>
        <c:axPos val="l"/>
        <c:majorGridlines>
          <c:spPr>
            <a:ln w="9525" cap="flat" cmpd="sng" algn="ctr">
              <a:solidFill>
                <a:schemeClr val="tx1">
                  <a:lumMod val="25000"/>
                  <a:lumOff val="75000"/>
                </a:schemeClr>
              </a:solidFill>
              <a:round/>
            </a:ln>
            <a:effectLst/>
          </c:spPr>
        </c:majorGridlines>
        <c:numFmt formatCode="#,##0" sourceLinked="0"/>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24870536"/>
        <c:crosses val="autoZero"/>
        <c:crossBetween val="midCat"/>
      </c:valAx>
      <c:spPr>
        <a:noFill/>
        <a:ln w="25400">
          <a:noFill/>
        </a:ln>
        <a:effectLst/>
      </c:spPr>
    </c:plotArea>
    <c:legend>
      <c:legendPos val="b"/>
      <c:legendEntry>
        <c:idx val="0"/>
        <c:delete val="1"/>
      </c:legendEntry>
      <c:legendEntry>
        <c:idx val="1"/>
        <c:txPr>
          <a:bodyPr/>
          <a:lstStyle/>
          <a:p>
            <a:pPr>
              <a:defRPr sz="1400" b="0">
                <a:solidFill>
                  <a:schemeClr val="tx1">
                    <a:lumMod val="50000"/>
                  </a:schemeClr>
                </a:solidFill>
              </a:defRPr>
            </a:pPr>
            <a:endParaRPr lang="en-US"/>
          </a:p>
        </c:txPr>
      </c:legendEntry>
      <c:layout>
        <c:manualLayout>
          <c:xMode val="edge"/>
          <c:yMode val="edge"/>
          <c:x val="4.8828023201593247E-2"/>
          <c:y val="0.91714378904798677"/>
          <c:w val="0.16513991118548635"/>
          <c:h val="5.8393701299701915E-2"/>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accent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5A5A5A">
                    <a:lumMod val="50000"/>
                  </a:srgbClr>
                </a:solidFill>
                <a:latin typeface="+mn-lt"/>
                <a:ea typeface="+mn-ea"/>
                <a:cs typeface="+mn-cs"/>
              </a:defRPr>
            </a:pPr>
            <a:r>
              <a:rPr lang="en-US"/>
              <a:t>Owners in Bottom Income</a:t>
            </a:r>
            <a:r>
              <a:rPr lang="en-US" baseline="0"/>
              <a:t> Q</a:t>
            </a:r>
            <a:r>
              <a:rPr lang="en-US"/>
              <a:t>uintile</a:t>
            </a:r>
          </a:p>
          <a:p>
            <a:pPr marL="0" marR="0" lvl="0" indent="0" algn="ctr" defTabSz="914400" rtl="0" eaLnBrk="1" fontAlgn="auto" latinLnBrk="0" hangingPunct="1">
              <a:lnSpc>
                <a:spcPct val="100000"/>
              </a:lnSpc>
              <a:spcBef>
                <a:spcPts val="0"/>
              </a:spcBef>
              <a:spcAft>
                <a:spcPts val="0"/>
              </a:spcAft>
              <a:buClrTx/>
              <a:buSzTx/>
              <a:buFontTx/>
              <a:buNone/>
              <a:tabLst/>
              <a:defRPr sz="1600" b="1">
                <a:solidFill>
                  <a:srgbClr val="5A5A5A">
                    <a:lumMod val="50000"/>
                  </a:srgbClr>
                </a:solidFill>
              </a:defRPr>
            </a:pPr>
            <a:r>
              <a:rPr lang="en-US" sz="1600" b="0">
                <a:effectLst/>
              </a:rPr>
              <a:t>Per-Owner Spending = $1,750</a:t>
            </a:r>
            <a:endParaRPr lang="en-US" sz="1400" b="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5A5A5A">
                  <a:lumMod val="50000"/>
                </a:srgbClr>
              </a:solidFill>
              <a:latin typeface="+mn-lt"/>
              <a:ea typeface="+mn-ea"/>
              <a:cs typeface="+mn-cs"/>
            </a:defRPr>
          </a:pPr>
          <a:endParaRPr lang="en-US"/>
        </a:p>
      </c:txPr>
    </c:title>
    <c:autoTitleDeleted val="0"/>
    <c:plotArea>
      <c:layout/>
      <c:pieChart>
        <c:varyColors val="1"/>
        <c:ser>
          <c:idx val="0"/>
          <c:order val="0"/>
          <c:tx>
            <c:strRef>
              <c:f>Sheet1!$B$1</c:f>
              <c:strCache>
                <c:ptCount val="1"/>
                <c:pt idx="0">
                  <c:v>Bottom Income Quintile</c:v>
                </c:pt>
              </c:strCache>
            </c:strRef>
          </c:tx>
          <c:dPt>
            <c:idx val="0"/>
            <c:bubble3D val="0"/>
            <c:spPr>
              <a:solidFill>
                <a:srgbClr val="C14D00"/>
              </a:solidFill>
              <a:ln w="19050">
                <a:solidFill>
                  <a:schemeClr val="lt1"/>
                </a:solidFill>
              </a:ln>
              <a:effectLst/>
            </c:spPr>
            <c:extLst>
              <c:ext xmlns:c16="http://schemas.microsoft.com/office/drawing/2014/chart" uri="{C3380CC4-5D6E-409C-BE32-E72D297353CC}">
                <c16:uniqueId val="{00000001-090F-41AF-B093-945647EDE8AE}"/>
              </c:ext>
            </c:extLst>
          </c:dPt>
          <c:dPt>
            <c:idx val="1"/>
            <c:bubble3D val="0"/>
            <c:spPr>
              <a:solidFill>
                <a:srgbClr val="C14D00">
                  <a:lumMod val="40000"/>
                  <a:lumOff val="60000"/>
                </a:srgbClr>
              </a:solidFill>
              <a:ln w="19050">
                <a:solidFill>
                  <a:schemeClr val="lt1"/>
                </a:solidFill>
              </a:ln>
              <a:effectLst/>
            </c:spPr>
            <c:extLst>
              <c:ext xmlns:c16="http://schemas.microsoft.com/office/drawing/2014/chart" uri="{C3380CC4-5D6E-409C-BE32-E72D297353CC}">
                <c16:uniqueId val="{00000003-090F-41AF-B093-945647EDE8AE}"/>
              </c:ext>
            </c:extLst>
          </c:dPt>
          <c:dPt>
            <c:idx val="2"/>
            <c:bubble3D val="0"/>
            <c:spPr>
              <a:solidFill>
                <a:srgbClr val="C14D00">
                  <a:lumMod val="60000"/>
                  <a:lumOff val="40000"/>
                </a:srgbClr>
              </a:solidFill>
              <a:ln w="19050">
                <a:solidFill>
                  <a:schemeClr val="lt1"/>
                </a:solidFill>
              </a:ln>
              <a:effectLst/>
            </c:spPr>
            <c:extLst>
              <c:ext xmlns:c16="http://schemas.microsoft.com/office/drawing/2014/chart" uri="{C3380CC4-5D6E-409C-BE32-E72D297353CC}">
                <c16:uniqueId val="{00000005-090F-41AF-B093-945647EDE8AE}"/>
              </c:ext>
            </c:extLst>
          </c:dPt>
          <c:dPt>
            <c:idx val="3"/>
            <c:bubble3D val="0"/>
            <c:spPr>
              <a:solidFill>
                <a:srgbClr val="43273A"/>
              </a:solidFill>
              <a:ln w="19050">
                <a:solidFill>
                  <a:schemeClr val="lt1"/>
                </a:solidFill>
              </a:ln>
              <a:effectLst/>
            </c:spPr>
            <c:extLst>
              <c:ext xmlns:c16="http://schemas.microsoft.com/office/drawing/2014/chart" uri="{C3380CC4-5D6E-409C-BE32-E72D297353CC}">
                <c16:uniqueId val="{00000007-090F-41AF-B093-945647EDE8AE}"/>
              </c:ext>
            </c:extLst>
          </c:dPt>
          <c:dPt>
            <c:idx val="4"/>
            <c:bubble3D val="0"/>
            <c:spPr>
              <a:solidFill>
                <a:srgbClr val="43273A">
                  <a:lumMod val="60000"/>
                  <a:lumOff val="40000"/>
                </a:srgbClr>
              </a:solidFill>
              <a:ln w="19050">
                <a:solidFill>
                  <a:schemeClr val="lt1"/>
                </a:solidFill>
              </a:ln>
              <a:effectLst/>
            </c:spPr>
            <c:extLst>
              <c:ext xmlns:c16="http://schemas.microsoft.com/office/drawing/2014/chart" uri="{C3380CC4-5D6E-409C-BE32-E72D297353CC}">
                <c16:uniqueId val="{00000009-090F-41AF-B093-945647EDE8AE}"/>
              </c:ext>
            </c:extLst>
          </c:dPt>
          <c:dPt>
            <c:idx val="5"/>
            <c:bubble3D val="0"/>
            <c:spPr>
              <a:solidFill>
                <a:srgbClr val="508DA6"/>
              </a:solidFill>
              <a:ln w="19050">
                <a:solidFill>
                  <a:schemeClr val="lt1"/>
                </a:solidFill>
              </a:ln>
              <a:effectLst/>
            </c:spPr>
            <c:extLst>
              <c:ext xmlns:c16="http://schemas.microsoft.com/office/drawing/2014/chart" uri="{C3380CC4-5D6E-409C-BE32-E72D297353CC}">
                <c16:uniqueId val="{00000010-8324-45CD-B196-64C29F7D80BA}"/>
              </c:ext>
            </c:extLst>
          </c:dPt>
          <c:dPt>
            <c:idx val="6"/>
            <c:bubble3D val="0"/>
            <c:spPr>
              <a:solidFill>
                <a:srgbClr val="76AD99"/>
              </a:solidFill>
              <a:ln w="19050">
                <a:solidFill>
                  <a:schemeClr val="lt1"/>
                </a:solidFill>
              </a:ln>
              <a:effectLst/>
            </c:spPr>
            <c:extLst>
              <c:ext xmlns:c16="http://schemas.microsoft.com/office/drawing/2014/chart" uri="{C3380CC4-5D6E-409C-BE32-E72D297353CC}">
                <c16:uniqueId val="{00000011-8324-45CD-B196-64C29F7D80BA}"/>
              </c:ext>
            </c:extLst>
          </c:dPt>
          <c:dPt>
            <c:idx val="7"/>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12-8324-45CD-B196-64C29F7D80BA}"/>
              </c:ext>
            </c:extLst>
          </c:dPt>
          <c:dPt>
            <c:idx val="8"/>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14-8324-45CD-B196-64C29F7D80BA}"/>
              </c:ext>
            </c:extLst>
          </c:dPt>
          <c:dPt>
            <c:idx val="9"/>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3-8324-45CD-B196-64C29F7D80BA}"/>
              </c:ext>
            </c:extLst>
          </c:dPt>
          <c:dLbls>
            <c:dLbl>
              <c:idx val="0"/>
              <c:layout>
                <c:manualLayout>
                  <c:x val="9.8819654131209727E-3"/>
                  <c:y val="5.8202976234395763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90F-41AF-B093-945647EDE8AE}"/>
                </c:ext>
              </c:extLst>
            </c:dLbl>
            <c:dLbl>
              <c:idx val="1"/>
              <c:layout>
                <c:manualLayout>
                  <c:x val="5.051478201623897E-2"/>
                  <c:y val="-1.1752000992018454E-1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90F-41AF-B093-945647EDE8AE}"/>
                </c:ext>
              </c:extLst>
            </c:dLbl>
            <c:dLbl>
              <c:idx val="2"/>
              <c:layout>
                <c:manualLayout>
                  <c:x val="6.5879769420807031E-3"/>
                  <c:y val="5.8202976234394696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90F-41AF-B093-945647EDE8AE}"/>
                </c:ext>
              </c:extLst>
            </c:dLbl>
            <c:dLbl>
              <c:idx val="3"/>
              <c:layout>
                <c:manualLayout>
                  <c:x val="1.4273950041174776E-2"/>
                  <c:y val="-1.746089287031873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0F-41AF-B093-945647EDE8AE}"/>
                </c:ext>
              </c:extLst>
            </c:dLbl>
            <c:dLbl>
              <c:idx val="4"/>
              <c:layout>
                <c:manualLayout>
                  <c:x val="1.2077957727147875E-2"/>
                  <c:y val="0"/>
                </c:manualLayout>
              </c:layout>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26734"/>
                        <a:gd name="adj2" fmla="val -189268"/>
                      </a:avLst>
                    </a:prstGeom>
                    <a:noFill/>
                    <a:ln>
                      <a:noFill/>
                    </a:ln>
                  </c15:spPr>
                </c:ext>
                <c:ext xmlns:c16="http://schemas.microsoft.com/office/drawing/2014/chart" uri="{C3380CC4-5D6E-409C-BE32-E72D297353CC}">
                  <c16:uniqueId val="{00000009-090F-41AF-B093-945647EDE8AE}"/>
                </c:ext>
              </c:extLst>
            </c:dLbl>
            <c:dLbl>
              <c:idx val="5"/>
              <c:layout>
                <c:manualLayout>
                  <c:x val="-2.6587981129943077E-2"/>
                  <c:y val="-3.205128205128205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8324-45CD-B196-64C29F7D80BA}"/>
                </c:ext>
              </c:extLst>
            </c:dLbl>
            <c:dLbl>
              <c:idx val="6"/>
              <c:layout>
                <c:manualLayout>
                  <c:x val="-2.5253911611309361E-2"/>
                  <c:y val="2.619133930547809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8324-45CD-B196-64C29F7D80BA}"/>
                </c:ext>
              </c:extLst>
            </c:dLbl>
            <c:dLbl>
              <c:idx val="7"/>
              <c:layout>
                <c:manualLayout>
                  <c:x val="-8.7839692561076446E-3"/>
                  <c:y val="-1.16405952468791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2-8324-45CD-B196-64C29F7D80BA}"/>
                </c:ext>
              </c:extLst>
            </c:dLbl>
            <c:dLbl>
              <c:idx val="8"/>
              <c:layout>
                <c:manualLayout>
                  <c:x val="-8.0518788021076212E-17"/>
                  <c:y val="-1.746089287031872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8324-45CD-B196-64C29F7D80BA}"/>
                </c:ext>
              </c:extLst>
            </c:dLbl>
            <c:dLbl>
              <c:idx val="9"/>
              <c:layout>
                <c:manualLayout>
                  <c:x val="3.2939884710403516E-3"/>
                  <c:y val="-2.037104168203852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8324-45CD-B196-64C29F7D80BA}"/>
                </c:ext>
              </c:extLst>
            </c:dLbl>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20000"/>
                      <a:lumOff val="80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Exterior Replacements</c:v>
                </c:pt>
                <c:pt idx="1">
                  <c:v>Systems &amp; Equipment Replacements</c:v>
                </c:pt>
                <c:pt idx="2">
                  <c:v>Interior Replacements</c:v>
                </c:pt>
                <c:pt idx="3">
                  <c:v>Kitchen &amp; Bath Remodels</c:v>
                </c:pt>
                <c:pt idx="4">
                  <c:v>Room Additions &amp; Outside Attachments</c:v>
                </c:pt>
                <c:pt idx="5">
                  <c:v>Outside Property Improvements</c:v>
                </c:pt>
                <c:pt idx="6">
                  <c:v>Disaster Repairs</c:v>
                </c:pt>
              </c:strCache>
            </c:strRef>
          </c:cat>
          <c:val>
            <c:numRef>
              <c:f>Sheet1!$B$2:$B$8</c:f>
              <c:numCache>
                <c:formatCode>0%</c:formatCode>
                <c:ptCount val="7"/>
                <c:pt idx="0">
                  <c:v>0.23</c:v>
                </c:pt>
                <c:pt idx="1">
                  <c:v>0.2</c:v>
                </c:pt>
                <c:pt idx="2">
                  <c:v>0.08</c:v>
                </c:pt>
                <c:pt idx="3">
                  <c:v>0.16</c:v>
                </c:pt>
                <c:pt idx="4">
                  <c:v>0.06</c:v>
                </c:pt>
                <c:pt idx="5">
                  <c:v>0.1</c:v>
                </c:pt>
                <c:pt idx="6">
                  <c:v>0.17</c:v>
                </c:pt>
              </c:numCache>
            </c:numRef>
          </c:val>
          <c:extLst>
            <c:ext xmlns:c16="http://schemas.microsoft.com/office/drawing/2014/chart" uri="{C3380CC4-5D6E-409C-BE32-E72D297353CC}">
              <c16:uniqueId val="{0000000A-090F-41AF-B093-945647EDE8A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1600" b="1" i="0" u="none" strike="noStrike" kern="1200" spc="0" baseline="0">
                <a:solidFill>
                  <a:srgbClr val="5A5A5A">
                    <a:lumMod val="50000"/>
                  </a:srgbClr>
                </a:solidFill>
                <a:latin typeface="+mn-lt"/>
                <a:ea typeface="+mn-ea"/>
                <a:cs typeface="+mn-cs"/>
              </a:defRPr>
            </a:pPr>
            <a:r>
              <a:rPr lang="en-US" sz="1600" b="1" i="0" u="none" strike="noStrike" kern="1200" spc="0" baseline="0">
                <a:solidFill>
                  <a:srgbClr val="5A5A5A">
                    <a:lumMod val="50000"/>
                  </a:srgbClr>
                </a:solidFill>
                <a:latin typeface="+mn-lt"/>
                <a:ea typeface="+mn-ea"/>
                <a:cs typeface="+mn-cs"/>
              </a:rPr>
              <a:t>Owners in Top Income Quintile</a:t>
            </a:r>
          </a:p>
          <a:p>
            <a:pPr marL="0" marR="0" lvl="0" indent="0" algn="ctr" defTabSz="914400" rtl="0" eaLnBrk="1" fontAlgn="auto" latinLnBrk="0" hangingPunct="1">
              <a:lnSpc>
                <a:spcPct val="100000"/>
              </a:lnSpc>
              <a:spcBef>
                <a:spcPts val="0"/>
              </a:spcBef>
              <a:spcAft>
                <a:spcPts val="0"/>
              </a:spcAft>
              <a:buClrTx/>
              <a:buSzTx/>
              <a:buFontTx/>
              <a:buNone/>
              <a:tabLst/>
              <a:defRPr lang="en-US" sz="1600" b="1">
                <a:solidFill>
                  <a:srgbClr val="5A5A5A">
                    <a:lumMod val="50000"/>
                  </a:srgbClr>
                </a:solidFill>
              </a:defRPr>
            </a:pPr>
            <a:r>
              <a:rPr lang="en-US" sz="1600" b="0">
                <a:effectLst/>
              </a:rPr>
              <a:t>Per-Owner Spending = $6,400</a:t>
            </a:r>
            <a:endParaRPr lang="en-US" sz="1400" b="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1600" b="1" i="0" u="none" strike="noStrike" kern="1200" spc="0" baseline="0">
              <a:solidFill>
                <a:srgbClr val="5A5A5A">
                  <a:lumMod val="50000"/>
                </a:srgbClr>
              </a:solidFill>
              <a:latin typeface="+mn-lt"/>
              <a:ea typeface="+mn-ea"/>
              <a:cs typeface="+mn-cs"/>
            </a:defRPr>
          </a:pPr>
          <a:endParaRPr lang="en-US"/>
        </a:p>
      </c:txPr>
    </c:title>
    <c:autoTitleDeleted val="0"/>
    <c:plotArea>
      <c:layout/>
      <c:pieChart>
        <c:varyColors val="1"/>
        <c:ser>
          <c:idx val="0"/>
          <c:order val="0"/>
          <c:tx>
            <c:strRef>
              <c:f>Sheet1!$B$1</c:f>
              <c:strCache>
                <c:ptCount val="1"/>
                <c:pt idx="0">
                  <c:v>Top Income Quintile</c:v>
                </c:pt>
              </c:strCache>
            </c:strRef>
          </c:tx>
          <c:dPt>
            <c:idx val="0"/>
            <c:bubble3D val="0"/>
            <c:spPr>
              <a:solidFill>
                <a:srgbClr val="C14D00"/>
              </a:solidFill>
              <a:ln w="19050">
                <a:solidFill>
                  <a:schemeClr val="lt1"/>
                </a:solidFill>
              </a:ln>
              <a:effectLst/>
            </c:spPr>
            <c:extLst>
              <c:ext xmlns:c16="http://schemas.microsoft.com/office/drawing/2014/chart" uri="{C3380CC4-5D6E-409C-BE32-E72D297353CC}">
                <c16:uniqueId val="{00000001-090F-41AF-B093-945647EDE8AE}"/>
              </c:ext>
            </c:extLst>
          </c:dPt>
          <c:dPt>
            <c:idx val="1"/>
            <c:bubble3D val="0"/>
            <c:spPr>
              <a:solidFill>
                <a:srgbClr val="C14D00">
                  <a:lumMod val="40000"/>
                  <a:lumOff val="60000"/>
                </a:srgbClr>
              </a:solidFill>
              <a:ln w="19050">
                <a:solidFill>
                  <a:schemeClr val="lt1"/>
                </a:solidFill>
              </a:ln>
              <a:effectLst/>
            </c:spPr>
            <c:extLst>
              <c:ext xmlns:c16="http://schemas.microsoft.com/office/drawing/2014/chart" uri="{C3380CC4-5D6E-409C-BE32-E72D297353CC}">
                <c16:uniqueId val="{00000003-090F-41AF-B093-945647EDE8AE}"/>
              </c:ext>
            </c:extLst>
          </c:dPt>
          <c:dPt>
            <c:idx val="2"/>
            <c:bubble3D val="0"/>
            <c:spPr>
              <a:solidFill>
                <a:srgbClr val="C14D00">
                  <a:lumMod val="60000"/>
                  <a:lumOff val="40000"/>
                </a:srgbClr>
              </a:solidFill>
              <a:ln w="19050">
                <a:solidFill>
                  <a:schemeClr val="lt1"/>
                </a:solidFill>
              </a:ln>
              <a:effectLst/>
            </c:spPr>
            <c:extLst>
              <c:ext xmlns:c16="http://schemas.microsoft.com/office/drawing/2014/chart" uri="{C3380CC4-5D6E-409C-BE32-E72D297353CC}">
                <c16:uniqueId val="{00000005-090F-41AF-B093-945647EDE8AE}"/>
              </c:ext>
            </c:extLst>
          </c:dPt>
          <c:dPt>
            <c:idx val="3"/>
            <c:bubble3D val="0"/>
            <c:spPr>
              <a:solidFill>
                <a:srgbClr val="43273A"/>
              </a:solidFill>
              <a:ln w="19050">
                <a:solidFill>
                  <a:schemeClr val="lt1"/>
                </a:solidFill>
              </a:ln>
              <a:effectLst/>
            </c:spPr>
            <c:extLst>
              <c:ext xmlns:c16="http://schemas.microsoft.com/office/drawing/2014/chart" uri="{C3380CC4-5D6E-409C-BE32-E72D297353CC}">
                <c16:uniqueId val="{00000007-090F-41AF-B093-945647EDE8AE}"/>
              </c:ext>
            </c:extLst>
          </c:dPt>
          <c:dPt>
            <c:idx val="4"/>
            <c:bubble3D val="0"/>
            <c:spPr>
              <a:solidFill>
                <a:srgbClr val="43273A">
                  <a:lumMod val="60000"/>
                  <a:lumOff val="40000"/>
                </a:srgbClr>
              </a:solidFill>
              <a:ln w="19050">
                <a:solidFill>
                  <a:schemeClr val="lt1"/>
                </a:solidFill>
              </a:ln>
              <a:effectLst/>
            </c:spPr>
            <c:extLst>
              <c:ext xmlns:c16="http://schemas.microsoft.com/office/drawing/2014/chart" uri="{C3380CC4-5D6E-409C-BE32-E72D297353CC}">
                <c16:uniqueId val="{00000009-090F-41AF-B093-945647EDE8AE}"/>
              </c:ext>
            </c:extLst>
          </c:dPt>
          <c:dPt>
            <c:idx val="5"/>
            <c:bubble3D val="0"/>
            <c:spPr>
              <a:solidFill>
                <a:srgbClr val="508DA6"/>
              </a:solidFill>
              <a:ln w="19050">
                <a:solidFill>
                  <a:schemeClr val="lt1"/>
                </a:solidFill>
              </a:ln>
              <a:effectLst/>
            </c:spPr>
            <c:extLst>
              <c:ext xmlns:c16="http://schemas.microsoft.com/office/drawing/2014/chart" uri="{C3380CC4-5D6E-409C-BE32-E72D297353CC}">
                <c16:uniqueId val="{00000010-8324-45CD-B196-64C29F7D80BA}"/>
              </c:ext>
            </c:extLst>
          </c:dPt>
          <c:dPt>
            <c:idx val="6"/>
            <c:bubble3D val="0"/>
            <c:spPr>
              <a:solidFill>
                <a:srgbClr val="76AD99"/>
              </a:solidFill>
              <a:ln w="19050">
                <a:solidFill>
                  <a:schemeClr val="lt1"/>
                </a:solidFill>
              </a:ln>
              <a:effectLst/>
            </c:spPr>
            <c:extLst>
              <c:ext xmlns:c16="http://schemas.microsoft.com/office/drawing/2014/chart" uri="{C3380CC4-5D6E-409C-BE32-E72D297353CC}">
                <c16:uniqueId val="{00000011-8324-45CD-B196-64C29F7D80BA}"/>
              </c:ext>
            </c:extLst>
          </c:dPt>
          <c:dPt>
            <c:idx val="7"/>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12-8324-45CD-B196-64C29F7D80BA}"/>
              </c:ext>
            </c:extLst>
          </c:dPt>
          <c:dPt>
            <c:idx val="8"/>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14-8324-45CD-B196-64C29F7D80BA}"/>
              </c:ext>
            </c:extLst>
          </c:dPt>
          <c:dPt>
            <c:idx val="9"/>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3-8324-45CD-B196-64C29F7D80BA}"/>
              </c:ext>
            </c:extLst>
          </c:dPt>
          <c:dLbls>
            <c:dLbl>
              <c:idx val="0"/>
              <c:layout>
                <c:manualLayout>
                  <c:x val="2.8079230740160149E-2"/>
                  <c:y val="4.107662023016352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90F-41AF-B093-945647EDE8AE}"/>
                </c:ext>
              </c:extLst>
            </c:dLbl>
            <c:dLbl>
              <c:idx val="1"/>
              <c:layout>
                <c:manualLayout>
                  <c:x val="-1.3175953884161406E-2"/>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90F-41AF-B093-945647EDE8AE}"/>
                </c:ext>
              </c:extLst>
            </c:dLbl>
            <c:dLbl>
              <c:idx val="2"/>
              <c:layout>
                <c:manualLayout>
                  <c:x val="6.5879769420807031E-3"/>
                  <c:y val="5.8202976234394696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90F-41AF-B093-945647EDE8AE}"/>
                </c:ext>
              </c:extLst>
            </c:dLbl>
            <c:dLbl>
              <c:idx val="3"/>
              <c:layout>
                <c:manualLayout>
                  <c:x val="-0.18589664024650934"/>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90F-41AF-B093-945647EDE8AE}"/>
                </c:ext>
              </c:extLst>
            </c:dLbl>
            <c:dLbl>
              <c:idx val="4"/>
              <c:layout>
                <c:manualLayout>
                  <c:x val="-2.2042051949433636E-2"/>
                  <c:y val="-2.2435897435897436E-2"/>
                </c:manualLayout>
              </c:layout>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26734"/>
                        <a:gd name="adj2" fmla="val -189268"/>
                      </a:avLst>
                    </a:prstGeom>
                    <a:noFill/>
                    <a:ln>
                      <a:noFill/>
                    </a:ln>
                  </c15:spPr>
                </c:ext>
                <c:ext xmlns:c16="http://schemas.microsoft.com/office/drawing/2014/chart" uri="{C3380CC4-5D6E-409C-BE32-E72D297353CC}">
                  <c16:uniqueId val="{00000009-090F-41AF-B093-945647EDE8AE}"/>
                </c:ext>
              </c:extLst>
            </c:dLbl>
            <c:dLbl>
              <c:idx val="5"/>
              <c:layout>
                <c:manualLayout>
                  <c:x val="-5.8433306700038011E-2"/>
                  <c:y val="0.10256410256410255"/>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0-8324-45CD-B196-64C29F7D80BA}"/>
                </c:ext>
              </c:extLst>
            </c:dLbl>
            <c:dLbl>
              <c:idx val="6"/>
              <c:layout>
                <c:manualLayout>
                  <c:x val="-7.984597465592097E-2"/>
                  <c:y val="5.972142817025945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8324-45CD-B196-64C29F7D80BA}"/>
                </c:ext>
              </c:extLst>
            </c:dLbl>
            <c:dLbl>
              <c:idx val="7"/>
              <c:layout>
                <c:manualLayout>
                  <c:x val="-8.7839692561076446E-3"/>
                  <c:y val="-1.164059524687915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2-8324-45CD-B196-64C29F7D80BA}"/>
                </c:ext>
              </c:extLst>
            </c:dLbl>
            <c:dLbl>
              <c:idx val="8"/>
              <c:layout>
                <c:manualLayout>
                  <c:x val="-8.0518788021076212E-17"/>
                  <c:y val="-1.746089287031872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8324-45CD-B196-64C29F7D80BA}"/>
                </c:ext>
              </c:extLst>
            </c:dLbl>
            <c:dLbl>
              <c:idx val="9"/>
              <c:layout>
                <c:manualLayout>
                  <c:x val="3.2939884710403516E-3"/>
                  <c:y val="-2.037104168203852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8324-45CD-B196-64C29F7D80BA}"/>
                </c:ext>
              </c:extLst>
            </c:dLbl>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20000"/>
                      <a:lumOff val="80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Exterior Replacements</c:v>
                </c:pt>
                <c:pt idx="1">
                  <c:v>Systems &amp; Equipment Replacements</c:v>
                </c:pt>
                <c:pt idx="2">
                  <c:v>Interior Replacements</c:v>
                </c:pt>
                <c:pt idx="3">
                  <c:v>Kitchen &amp; Bath Remodels</c:v>
                </c:pt>
                <c:pt idx="4">
                  <c:v>Room Additions &amp; Outside Attachments</c:v>
                </c:pt>
                <c:pt idx="5">
                  <c:v>Outside Property Improvements</c:v>
                </c:pt>
                <c:pt idx="6">
                  <c:v>Disaster Repairs</c:v>
                </c:pt>
              </c:strCache>
            </c:strRef>
          </c:cat>
          <c:val>
            <c:numRef>
              <c:f>Sheet1!$B$2:$B$8</c:f>
              <c:numCache>
                <c:formatCode>0%</c:formatCode>
                <c:ptCount val="7"/>
                <c:pt idx="0">
                  <c:v>0.16</c:v>
                </c:pt>
                <c:pt idx="1">
                  <c:v>0.15</c:v>
                </c:pt>
                <c:pt idx="2">
                  <c:v>0.09</c:v>
                </c:pt>
                <c:pt idx="3">
                  <c:v>0.22</c:v>
                </c:pt>
                <c:pt idx="4">
                  <c:v>0.14000000000000001</c:v>
                </c:pt>
                <c:pt idx="5">
                  <c:v>0.17</c:v>
                </c:pt>
                <c:pt idx="6">
                  <c:v>7.0000000000000007E-2</c:v>
                </c:pt>
              </c:numCache>
            </c:numRef>
          </c:val>
          <c:extLst>
            <c:ext xmlns:c16="http://schemas.microsoft.com/office/drawing/2014/chart" uri="{C3380CC4-5D6E-409C-BE32-E72D297353CC}">
              <c16:uniqueId val="{0000000A-090F-41AF-B093-945647EDE8A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0.05645</cdr:x>
      <cdr:y>0.9093</cdr:y>
    </cdr:from>
    <cdr:to>
      <cdr:x>0.2846</cdr:x>
      <cdr:y>1</cdr:y>
    </cdr:to>
    <cdr:sp macro="" textlink="">
      <cdr:nvSpPr>
        <cdr:cNvPr id="2" name="TextBox 1">
          <a:extLst xmlns:a="http://schemas.openxmlformats.org/drawingml/2006/main">
            <a:ext uri="{FF2B5EF4-FFF2-40B4-BE49-F238E27FC236}">
              <a16:creationId xmlns:a16="http://schemas.microsoft.com/office/drawing/2014/main" id="{9BBB1B4A-4013-458A-B332-8FF209DA8A93}"/>
            </a:ext>
          </a:extLst>
        </cdr:cNvPr>
        <cdr:cNvSpPr txBox="1"/>
      </cdr:nvSpPr>
      <cdr:spPr>
        <a:xfrm xmlns:a="http://schemas.openxmlformats.org/drawingml/2006/main">
          <a:off x="652880" y="3676632"/>
          <a:ext cx="2638902" cy="36673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Project Type</a:t>
          </a:r>
        </a:p>
      </cdr:txBody>
    </cdr:sp>
  </cdr:relSizeAnchor>
</c:userShapes>
</file>

<file path=ppt/drawings/drawing2.xml><?xml version="1.0" encoding="utf-8"?>
<c:userShapes xmlns:c="http://schemas.openxmlformats.org/drawingml/2006/chart">
  <cdr:relSizeAnchor xmlns:cdr="http://schemas.openxmlformats.org/drawingml/2006/chartDrawing">
    <cdr:from>
      <cdr:x>0.07571</cdr:x>
      <cdr:y>0.93274</cdr:y>
    </cdr:from>
    <cdr:to>
      <cdr:x>0.18682</cdr:x>
      <cdr:y>1</cdr:y>
    </cdr:to>
    <cdr:sp macro="" textlink="">
      <cdr:nvSpPr>
        <cdr:cNvPr id="2" name="TextBox 1"/>
        <cdr:cNvSpPr txBox="1"/>
      </cdr:nvSpPr>
      <cdr:spPr>
        <a:xfrm xmlns:a="http://schemas.openxmlformats.org/drawingml/2006/main">
          <a:off x="623047" y="4226859"/>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0.90688</cdr:x>
      <cdr:y>0.01035</cdr:y>
    </cdr:from>
    <cdr:to>
      <cdr:x>0.98784</cdr:x>
      <cdr:y>0.09089</cdr:y>
    </cdr:to>
    <cdr:sp macro="" textlink="">
      <cdr:nvSpPr>
        <cdr:cNvPr id="3" name="Rectangle 2">
          <a:extLst xmlns:a="http://schemas.openxmlformats.org/drawingml/2006/main">
            <a:ext uri="{FF2B5EF4-FFF2-40B4-BE49-F238E27FC236}">
              <a16:creationId xmlns:a16="http://schemas.microsoft.com/office/drawing/2014/main" id="{2A9B9360-B21B-4A97-9103-CBAEA3DDAC8D}"/>
            </a:ext>
          </a:extLst>
        </cdr:cNvPr>
        <cdr:cNvSpPr/>
      </cdr:nvSpPr>
      <cdr:spPr>
        <a:xfrm xmlns:a="http://schemas.openxmlformats.org/drawingml/2006/main">
          <a:off x="10489401" y="43508"/>
          <a:ext cx="936475" cy="338554"/>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Percent</a:t>
          </a:r>
        </a:p>
      </cdr:txBody>
    </cdr:sp>
  </cdr:relSizeAnchor>
</c:userShapes>
</file>

<file path=ppt/drawings/drawing3.xml><?xml version="1.0" encoding="utf-8"?>
<c:userShapes xmlns:c="http://schemas.openxmlformats.org/drawingml/2006/chart">
  <cdr:relSizeAnchor xmlns:cdr="http://schemas.openxmlformats.org/drawingml/2006/chartDrawing">
    <cdr:from>
      <cdr:x>0.11511</cdr:x>
      <cdr:y>0.91276</cdr:y>
    </cdr:from>
    <cdr:to>
      <cdr:x>0.34326</cdr:x>
      <cdr:y>1</cdr:y>
    </cdr:to>
    <cdr:sp macro="" textlink="">
      <cdr:nvSpPr>
        <cdr:cNvPr id="2" name="TextBox 1"/>
        <cdr:cNvSpPr txBox="1"/>
      </cdr:nvSpPr>
      <cdr:spPr>
        <a:xfrm xmlns:a="http://schemas.openxmlformats.org/drawingml/2006/main">
          <a:off x="1331466" y="3836987"/>
          <a:ext cx="2638871" cy="366713"/>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Age of Homeowner</a:t>
          </a:r>
        </a:p>
      </cdr:txBody>
    </cdr:sp>
  </cdr:relSizeAnchor>
</c:userShapes>
</file>

<file path=ppt/drawings/drawing4.xml><?xml version="1.0" encoding="utf-8"?>
<c:userShapes xmlns:c="http://schemas.openxmlformats.org/drawingml/2006/chart">
  <cdr:relSizeAnchor xmlns:cdr="http://schemas.openxmlformats.org/drawingml/2006/chartDrawing">
    <cdr:from>
      <cdr:x>0.5</cdr:x>
      <cdr:y>0.16759</cdr:y>
    </cdr:from>
    <cdr:to>
      <cdr:x>0.5</cdr:x>
      <cdr:y>0.54194</cdr:y>
    </cdr:to>
    <cdr:cxnSp macro="">
      <cdr:nvCxnSpPr>
        <cdr:cNvPr id="4" name="Straight Connector 3">
          <a:extLst xmlns:a="http://schemas.openxmlformats.org/drawingml/2006/main">
            <a:ext uri="{FF2B5EF4-FFF2-40B4-BE49-F238E27FC236}">
              <a16:creationId xmlns:a16="http://schemas.microsoft.com/office/drawing/2014/main" id="{730E80F9-5A69-4A71-8171-0422C925F1D5}"/>
            </a:ext>
          </a:extLst>
        </cdr:cNvPr>
        <cdr:cNvCxnSpPr/>
      </cdr:nvCxnSpPr>
      <cdr:spPr>
        <a:xfrm xmlns:a="http://schemas.openxmlformats.org/drawingml/2006/main">
          <a:off x="5783262" y="704517"/>
          <a:ext cx="0" cy="1573619"/>
        </a:xfrm>
        <a:prstGeom xmlns:a="http://schemas.openxmlformats.org/drawingml/2006/main" prst="line">
          <a:avLst/>
        </a:prstGeom>
        <a:ln xmlns:a="http://schemas.openxmlformats.org/drawingml/2006/main" w="508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0.54194</cdr:y>
    </cdr:from>
    <cdr:to>
      <cdr:x>0.60929</cdr:x>
      <cdr:y>0.82291</cdr:y>
    </cdr:to>
    <cdr:cxnSp macro="">
      <cdr:nvCxnSpPr>
        <cdr:cNvPr id="6" name="Straight Connector 5">
          <a:extLst xmlns:a="http://schemas.openxmlformats.org/drawingml/2006/main">
            <a:ext uri="{FF2B5EF4-FFF2-40B4-BE49-F238E27FC236}">
              <a16:creationId xmlns:a16="http://schemas.microsoft.com/office/drawing/2014/main" id="{DBED6BDD-C464-40F5-9A1D-9CBD73D854CE}"/>
            </a:ext>
          </a:extLst>
        </cdr:cNvPr>
        <cdr:cNvCxnSpPr/>
      </cdr:nvCxnSpPr>
      <cdr:spPr>
        <a:xfrm xmlns:a="http://schemas.openxmlformats.org/drawingml/2006/main">
          <a:off x="5783264" y="2278153"/>
          <a:ext cx="1264081" cy="1181111"/>
        </a:xfrm>
        <a:prstGeom xmlns:a="http://schemas.openxmlformats.org/drawingml/2006/main" prst="line">
          <a:avLst/>
        </a:prstGeom>
        <a:ln xmlns:a="http://schemas.openxmlformats.org/drawingml/2006/main" w="508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0.49852</cdr:x>
      <cdr:y>0.22037</cdr:y>
    </cdr:from>
    <cdr:to>
      <cdr:x>0.49852</cdr:x>
      <cdr:y>0.56878</cdr:y>
    </cdr:to>
    <cdr:cxnSp macro="">
      <cdr:nvCxnSpPr>
        <cdr:cNvPr id="2" name="Straight Connector 1">
          <a:extLst xmlns:a="http://schemas.openxmlformats.org/drawingml/2006/main">
            <a:ext uri="{FF2B5EF4-FFF2-40B4-BE49-F238E27FC236}">
              <a16:creationId xmlns:a16="http://schemas.microsoft.com/office/drawing/2014/main" id="{35B2701C-36B9-4A40-AE10-C9E235610721}"/>
            </a:ext>
          </a:extLst>
        </cdr:cNvPr>
        <cdr:cNvCxnSpPr/>
      </cdr:nvCxnSpPr>
      <cdr:spPr>
        <a:xfrm xmlns:a="http://schemas.openxmlformats.org/drawingml/2006/main">
          <a:off x="2783368" y="948274"/>
          <a:ext cx="0" cy="1499190"/>
        </a:xfrm>
        <a:prstGeom xmlns:a="http://schemas.openxmlformats.org/drawingml/2006/main" prst="line">
          <a:avLst/>
        </a:prstGeom>
        <a:ln xmlns:a="http://schemas.openxmlformats.org/drawingml/2006/main" w="508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0.56743</cdr:y>
    </cdr:from>
    <cdr:to>
      <cdr:x>0.6628</cdr:x>
      <cdr:y>0.85581</cdr:y>
    </cdr:to>
    <cdr:cxnSp macro="">
      <cdr:nvCxnSpPr>
        <cdr:cNvPr id="3" name="Straight Connector 2">
          <a:extLst xmlns:a="http://schemas.openxmlformats.org/drawingml/2006/main">
            <a:ext uri="{FF2B5EF4-FFF2-40B4-BE49-F238E27FC236}">
              <a16:creationId xmlns:a16="http://schemas.microsoft.com/office/drawing/2014/main" id="{730E80F9-5A69-4A71-8171-0422C925F1D5}"/>
            </a:ext>
          </a:extLst>
        </cdr:cNvPr>
        <cdr:cNvCxnSpPr/>
      </cdr:nvCxnSpPr>
      <cdr:spPr>
        <a:xfrm xmlns:a="http://schemas.openxmlformats.org/drawingml/2006/main">
          <a:off x="2791618" y="2441654"/>
          <a:ext cx="908959" cy="1240916"/>
        </a:xfrm>
        <a:prstGeom xmlns:a="http://schemas.openxmlformats.org/drawingml/2006/main" prst="line">
          <a:avLst/>
        </a:prstGeom>
        <a:ln xmlns:a="http://schemas.openxmlformats.org/drawingml/2006/main" w="508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0.07571</cdr:x>
      <cdr:y>0.93274</cdr:y>
    </cdr:from>
    <cdr:to>
      <cdr:x>0.18682</cdr:x>
      <cdr:y>1</cdr:y>
    </cdr:to>
    <cdr:sp macro="" textlink="">
      <cdr:nvSpPr>
        <cdr:cNvPr id="2" name="TextBox 1"/>
        <cdr:cNvSpPr txBox="1"/>
      </cdr:nvSpPr>
      <cdr:spPr>
        <a:xfrm xmlns:a="http://schemas.openxmlformats.org/drawingml/2006/main">
          <a:off x="623047" y="4226859"/>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0.52077</cdr:x>
      <cdr:y>0.11955</cdr:y>
    </cdr:from>
    <cdr:to>
      <cdr:x>0.52077</cdr:x>
      <cdr:y>0.84194</cdr:y>
    </cdr:to>
    <cdr:cxnSp macro="">
      <cdr:nvCxnSpPr>
        <cdr:cNvPr id="6" name="Straight Connector 5">
          <a:extLst xmlns:a="http://schemas.openxmlformats.org/drawingml/2006/main">
            <a:ext uri="{FF2B5EF4-FFF2-40B4-BE49-F238E27FC236}">
              <a16:creationId xmlns:a16="http://schemas.microsoft.com/office/drawing/2014/main" id="{D68C81E2-9049-40A6-85F3-25E4F1E65B5B}"/>
            </a:ext>
          </a:extLst>
        </cdr:cNvPr>
        <cdr:cNvCxnSpPr/>
      </cdr:nvCxnSpPr>
      <cdr:spPr>
        <a:xfrm xmlns:a="http://schemas.openxmlformats.org/drawingml/2006/main">
          <a:off x="6023515" y="548334"/>
          <a:ext cx="0" cy="331335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64DBECA-D3F2-48C0-8F6B-BFE4917B0D20}" type="datetimeFigureOut">
              <a:rPr lang="en-US" smtClean="0"/>
              <a:t>5/26/2022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59D528B-B367-40E8-A525-F5D5A8D0C4CF}" type="slidenum">
              <a:rPr lang="en-US" smtClean="0"/>
              <a:t>‹#›</a:t>
            </a:fld>
            <a:endParaRPr lang="en-US"/>
          </a:p>
        </p:txBody>
      </p:sp>
    </p:spTree>
    <p:extLst>
      <p:ext uri="{BB962C8B-B14F-4D97-AF65-F5344CB8AC3E}">
        <p14:creationId xmlns:p14="http://schemas.microsoft.com/office/powerpoint/2010/main" val="1421571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1E2A0E-E6EE-4F3E-AD10-B44AD564876A}" type="slidenum">
              <a:rPr lang="en-US" smtClean="0"/>
              <a:t>1</a:t>
            </a:fld>
            <a:endParaRPr lang="en-US"/>
          </a:p>
        </p:txBody>
      </p:sp>
    </p:spTree>
    <p:extLst>
      <p:ext uri="{BB962C8B-B14F-4D97-AF65-F5344CB8AC3E}">
        <p14:creationId xmlns:p14="http://schemas.microsoft.com/office/powerpoint/2010/main" val="244628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74311E-65E8-4C6F-AF31-712D4BAE24A5}" type="slidenum">
              <a:rPr lang="en-US" smtClean="0"/>
              <a:t>10</a:t>
            </a:fld>
            <a:endParaRPr lang="en-US"/>
          </a:p>
        </p:txBody>
      </p:sp>
    </p:spTree>
    <p:extLst>
      <p:ext uri="{BB962C8B-B14F-4D97-AF65-F5344CB8AC3E}">
        <p14:creationId xmlns:p14="http://schemas.microsoft.com/office/powerpoint/2010/main" val="44442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a:p>
        </p:txBody>
      </p:sp>
      <p:sp>
        <p:nvSpPr>
          <p:cNvPr id="4" name="Slide Number Placeholder 3"/>
          <p:cNvSpPr>
            <a:spLocks noGrp="1"/>
          </p:cNvSpPr>
          <p:nvPr>
            <p:ph type="sldNum" sz="quarter" idx="5"/>
          </p:nvPr>
        </p:nvSpPr>
        <p:spPr/>
        <p:txBody>
          <a:bodyPr/>
          <a:lstStyle/>
          <a:p>
            <a:fld id="{431E2A0E-E6EE-4F3E-AD10-B44AD564876A}" type="slidenum">
              <a:rPr lang="en-US" smtClean="0"/>
              <a:t>2</a:t>
            </a:fld>
            <a:endParaRPr lang="en-US"/>
          </a:p>
        </p:txBody>
      </p:sp>
    </p:spTree>
    <p:extLst>
      <p:ext uri="{BB962C8B-B14F-4D97-AF65-F5344CB8AC3E}">
        <p14:creationId xmlns:p14="http://schemas.microsoft.com/office/powerpoint/2010/main" val="132868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E77FAB-D13A-4704-80EC-50A863C8CCC1}" type="slidenum">
              <a:rPr lang="en-US" smtClean="0"/>
              <a:t>3</a:t>
            </a:fld>
            <a:endParaRPr lang="en-US"/>
          </a:p>
        </p:txBody>
      </p:sp>
    </p:spTree>
    <p:extLst>
      <p:ext uri="{BB962C8B-B14F-4D97-AF65-F5344CB8AC3E}">
        <p14:creationId xmlns:p14="http://schemas.microsoft.com/office/powerpoint/2010/main" val="280406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D528B-B367-40E8-A525-F5D5A8D0C4CF}" type="slidenum">
              <a:rPr lang="en-US" smtClean="0"/>
              <a:t>4</a:t>
            </a:fld>
            <a:endParaRPr lang="en-US"/>
          </a:p>
        </p:txBody>
      </p:sp>
    </p:spTree>
    <p:extLst>
      <p:ext uri="{BB962C8B-B14F-4D97-AF65-F5344CB8AC3E}">
        <p14:creationId xmlns:p14="http://schemas.microsoft.com/office/powerpoint/2010/main" val="45119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1E2A0E-E6EE-4F3E-AD10-B44AD564876A}" type="slidenum">
              <a:rPr lang="en-US" smtClean="0"/>
              <a:t>5</a:t>
            </a:fld>
            <a:endParaRPr lang="en-US"/>
          </a:p>
        </p:txBody>
      </p:sp>
    </p:spTree>
    <p:extLst>
      <p:ext uri="{BB962C8B-B14F-4D97-AF65-F5344CB8AC3E}">
        <p14:creationId xmlns:p14="http://schemas.microsoft.com/office/powerpoint/2010/main" val="353466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E2A0E-E6EE-4F3E-AD10-B44AD564876A}" type="slidenum">
              <a:rPr lang="en-US" smtClean="0"/>
              <a:t>6</a:t>
            </a:fld>
            <a:endParaRPr lang="en-US"/>
          </a:p>
        </p:txBody>
      </p:sp>
    </p:spTree>
    <p:extLst>
      <p:ext uri="{BB962C8B-B14F-4D97-AF65-F5344CB8AC3E}">
        <p14:creationId xmlns:p14="http://schemas.microsoft.com/office/powerpoint/2010/main" val="337666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74311E-65E8-4C6F-AF31-712D4BAE24A5}" type="slidenum">
              <a:rPr lang="en-US" smtClean="0"/>
              <a:t>7</a:t>
            </a:fld>
            <a:endParaRPr lang="en-US"/>
          </a:p>
        </p:txBody>
      </p:sp>
    </p:spTree>
    <p:extLst>
      <p:ext uri="{BB962C8B-B14F-4D97-AF65-F5344CB8AC3E}">
        <p14:creationId xmlns:p14="http://schemas.microsoft.com/office/powerpoint/2010/main" val="2187522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E77FAB-D13A-4704-80EC-50A863C8CCC1}" type="slidenum">
              <a:rPr lang="en-US" smtClean="0"/>
              <a:t>8</a:t>
            </a:fld>
            <a:endParaRPr lang="en-US"/>
          </a:p>
        </p:txBody>
      </p:sp>
    </p:spTree>
    <p:extLst>
      <p:ext uri="{BB962C8B-B14F-4D97-AF65-F5344CB8AC3E}">
        <p14:creationId xmlns:p14="http://schemas.microsoft.com/office/powerpoint/2010/main" val="82418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727075"/>
            <a:ext cx="5043488" cy="2836863"/>
          </a:xfrm>
        </p:spPr>
      </p:sp>
      <p:sp>
        <p:nvSpPr>
          <p:cNvPr id="3" name="Notes Placeholder 2"/>
          <p:cNvSpPr>
            <a:spLocks noGrp="1"/>
          </p:cNvSpPr>
          <p:nvPr>
            <p:ph type="body" idx="1"/>
          </p:nvPr>
        </p:nvSpPr>
        <p:spPr>
          <a:xfrm>
            <a:off x="614989" y="3910671"/>
            <a:ext cx="5937318" cy="5306476"/>
          </a:xfrm>
        </p:spPr>
        <p:txBody>
          <a:bodyPr/>
          <a:lstStyle/>
          <a:p>
            <a:endParaRPr lang="en-US" baseline="0"/>
          </a:p>
        </p:txBody>
      </p:sp>
      <p:sp>
        <p:nvSpPr>
          <p:cNvPr id="4" name="Slide Number Placeholder 3"/>
          <p:cNvSpPr>
            <a:spLocks noGrp="1"/>
          </p:cNvSpPr>
          <p:nvPr>
            <p:ph type="sldNum" sz="quarter" idx="10"/>
          </p:nvPr>
        </p:nvSpPr>
        <p:spPr/>
        <p:txBody>
          <a:bodyPr/>
          <a:lstStyle/>
          <a:p>
            <a:fld id="{1FC324DE-EC36-D94B-8AAC-AEBB5A2B4B60}" type="slidenum">
              <a:rPr lang="en-US" smtClean="0"/>
              <a:pPr/>
              <a:t>9</a:t>
            </a:fld>
            <a:endParaRPr lang="en-US"/>
          </a:p>
        </p:txBody>
      </p:sp>
    </p:spTree>
    <p:extLst>
      <p:ext uri="{BB962C8B-B14F-4D97-AF65-F5344CB8AC3E}">
        <p14:creationId xmlns:p14="http://schemas.microsoft.com/office/powerpoint/2010/main" val="20245872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r>
              <a:rPr lang="en-US"/>
              <a:t>Click icon to add picture</a:t>
            </a:r>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r>
              <a:rPr lang="en-US"/>
              <a:t>Click icon to add picture</a:t>
            </a:r>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r>
              <a:rPr lang="en-US"/>
              <a:t>Click icon to add picture</a:t>
            </a:r>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r>
              <a:rPr lang="en-US"/>
              <a:t>Click icon to add picture</a:t>
            </a:r>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r>
              <a:rPr lang="en-US"/>
              <a:t>Click icon to add picture</a:t>
            </a:r>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r>
              <a:rPr lang="en-US"/>
              <a:t>Click icon to add picture</a:t>
            </a:r>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r>
              <a:rPr lang="en-US"/>
              <a:t>Click icon to add picture</a:t>
            </a:r>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r>
              <a:rPr lang="en-US"/>
              <a:t>Click icon to add picture</a:t>
            </a:r>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r>
              <a:rPr lang="en-US"/>
              <a:t>Click icon to add picture</a:t>
            </a:r>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r>
              <a:rPr lang="en-US"/>
              <a:t>Click icon to add picture</a:t>
            </a:r>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r>
              <a:rPr lang="en-US"/>
              <a:t>Click icon to add picture</a:t>
            </a:r>
          </a:p>
        </p:txBody>
      </p:sp>
      <p:sp>
        <p:nvSpPr>
          <p:cNvPr id="23" name="Rectangle 22">
            <a:extLst>
              <a:ext uri="{FF2B5EF4-FFF2-40B4-BE49-F238E27FC236}">
                <a16:creationId xmlns:a16="http://schemas.microsoft.com/office/drawing/2014/main" id="{3AF2F04D-CE50-42FA-9B39-08369465246C}"/>
              </a:ext>
            </a:extLst>
          </p:cNvPr>
          <p:cNvSpPr/>
          <p:nvPr/>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r>
              <a:rPr lang="en-US"/>
              <a:t>Click icon to add chart</a:t>
            </a:r>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r>
              <a:rPr lang="en-US"/>
              <a:t>Click icon to add chart</a:t>
            </a:r>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r>
              <a:rPr lang="en-US"/>
              <a:t>Click icon to add chart</a:t>
            </a:r>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r>
              <a:rPr lang="en-US"/>
              <a:t>Click icon to add picture</a:t>
            </a:r>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p:nvPicPr>
        <p:blipFill rotWithShape="1">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www.jchs.harvard.edu/improving-americas-housing-2021" TargetMode="Externa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jchs.harvard.edu/improving-americas-housing-20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www.jchs.harvard.edu/improving-americas-housing-2021"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Improving America’s Housing 2021</a:t>
            </a:r>
            <a:br>
              <a:rPr lang="en-US" dirty="0"/>
            </a:br>
            <a:r>
              <a:rPr lang="en-US" dirty="0"/>
              <a:t>Figures</a:t>
            </a:r>
          </a:p>
        </p:txBody>
      </p:sp>
      <p:sp>
        <p:nvSpPr>
          <p:cNvPr id="5" name="Subtitle 4"/>
          <p:cNvSpPr>
            <a:spLocks noGrp="1"/>
          </p:cNvSpPr>
          <p:nvPr>
            <p:ph type="subTitle" idx="1"/>
          </p:nvPr>
        </p:nvSpPr>
        <p:spPr>
          <a:xfrm>
            <a:off x="477169" y="2998839"/>
            <a:ext cx="9144000" cy="1513577"/>
          </a:xfrm>
        </p:spPr>
        <p:txBody>
          <a:bodyPr/>
          <a:lstStyle/>
          <a:p>
            <a:r>
              <a:rPr lang="en-US" dirty="0"/>
              <a:t>March 25, 2021</a:t>
            </a:r>
          </a:p>
        </p:txBody>
      </p:sp>
    </p:spTree>
    <p:extLst>
      <p:ext uri="{BB962C8B-B14F-4D97-AF65-F5344CB8AC3E}">
        <p14:creationId xmlns:p14="http://schemas.microsoft.com/office/powerpoint/2010/main" val="223291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 Figure 9">
            <a:extLst>
              <a:ext uri="{FF2B5EF4-FFF2-40B4-BE49-F238E27FC236}">
                <a16:creationId xmlns:a16="http://schemas.microsoft.com/office/drawing/2014/main" id="{A43575D3-EE76-46E8-B982-EBB19490E9B1}"/>
              </a:ext>
            </a:extLst>
          </p:cNvPr>
          <p:cNvSpPr>
            <a:spLocks noGrp="1"/>
          </p:cNvSpPr>
          <p:nvPr>
            <p:ph type="title"/>
          </p:nvPr>
        </p:nvSpPr>
        <p:spPr/>
        <p:txBody>
          <a:bodyPr/>
          <a:lstStyle/>
          <a:p>
            <a:r>
              <a:rPr lang="en-US" sz="2400" dirty="0"/>
              <a:t>Figure 9: Lowest-Income Owners Spend a Much Larger Share of Their Improvement Budgets on Replacement Projects than Highest-Income Owners</a:t>
            </a:r>
          </a:p>
        </p:txBody>
      </p:sp>
      <p:graphicFrame>
        <p:nvGraphicFramePr>
          <p:cNvPr id="17" name="Figure 9" descr="This figure compares the composition of home improvement spending in 2019 between owners in the bottom income quintile and owners in the top income quintile. Homeowners in the bottom income quintile had per-owner spending of $1,750 compared with $6,400 for owners in the top income quintile. Lowest-income owners devoted a larger share of their expenditures on replacement projects (51 percent) such as exterior and systems and equipment than highest-income owners (40 percent). Conversely, lowest-income owners spent a smaller share of their budgets for discretionary projects such as kitchen and bath remodels and room additions (22 percent) than owners in the top income quintile (36 percent). ">
            <a:extLst>
              <a:ext uri="{FF2B5EF4-FFF2-40B4-BE49-F238E27FC236}">
                <a16:creationId xmlns:a16="http://schemas.microsoft.com/office/drawing/2014/main" id="{B345A801-B2BD-4415-B4DE-4D90D88A663D}"/>
              </a:ext>
            </a:extLst>
          </p:cNvPr>
          <p:cNvGraphicFramePr>
            <a:graphicFrameLocks noGrp="1"/>
          </p:cNvGraphicFramePr>
          <p:nvPr>
            <p:ph idx="1"/>
            <p:extLst>
              <p:ext uri="{D42A27DB-BD31-4B8C-83A1-F6EECF244321}">
                <p14:modId xmlns:p14="http://schemas.microsoft.com/office/powerpoint/2010/main" val="25217444"/>
              </p:ext>
            </p:extLst>
          </p:nvPr>
        </p:nvGraphicFramePr>
        <p:xfrm>
          <a:off x="272972" y="1624807"/>
          <a:ext cx="5583237" cy="4166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ontent Placeholder 23">
            <a:extLst>
              <a:ext uri="{FF2B5EF4-FFF2-40B4-BE49-F238E27FC236}">
                <a16:creationId xmlns:a16="http://schemas.microsoft.com/office/drawing/2014/main" id="{F5E7CA9E-4D85-460B-B256-732D3CD8A143}"/>
              </a:ext>
              <a:ext uri="{C183D7F6-B498-43B3-948B-1728B52AA6E4}">
                <adec:decorative xmlns:adec="http://schemas.microsoft.com/office/drawing/2017/decorative" val="1"/>
              </a:ext>
            </a:extLst>
          </p:cNvPr>
          <p:cNvGraphicFramePr>
            <a:graphicFrameLocks noGrp="1"/>
          </p:cNvGraphicFramePr>
          <p:nvPr>
            <p:ph idx="11"/>
            <p:extLst>
              <p:ext uri="{D42A27DB-BD31-4B8C-83A1-F6EECF244321}">
                <p14:modId xmlns:p14="http://schemas.microsoft.com/office/powerpoint/2010/main" val="3431908981"/>
              </p:ext>
            </p:extLst>
          </p:nvPr>
        </p:nvGraphicFramePr>
        <p:xfrm>
          <a:off x="6251497" y="1624807"/>
          <a:ext cx="5583237" cy="416639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668D158-886B-4248-A988-AAEA8D32E70E}"/>
              </a:ext>
              <a:ext uri="{C183D7F6-B498-43B3-948B-1728B52AA6E4}">
                <adec:decorative xmlns:adec="http://schemas.microsoft.com/office/drawing/2017/decorative" val="1"/>
              </a:ext>
            </a:extLst>
          </p:cNvPr>
          <p:cNvSpPr txBox="1"/>
          <p:nvPr/>
        </p:nvSpPr>
        <p:spPr>
          <a:xfrm>
            <a:off x="267855" y="1230284"/>
            <a:ext cx="11394901" cy="338554"/>
          </a:xfrm>
          <a:prstGeom prst="rect">
            <a:avLst/>
          </a:prstGeom>
          <a:noFill/>
        </p:spPr>
        <p:txBody>
          <a:bodyPr wrap="square" rtlCol="0">
            <a:spAutoFit/>
          </a:bodyPr>
          <a:lstStyle/>
          <a:p>
            <a:r>
              <a:rPr lang="en-US" sz="1600" b="1">
                <a:solidFill>
                  <a:schemeClr val="tx1">
                    <a:lumMod val="50000"/>
                  </a:schemeClr>
                </a:solidFill>
              </a:rPr>
              <a:t>Share of Spending, 2019</a:t>
            </a:r>
          </a:p>
        </p:txBody>
      </p:sp>
      <p:cxnSp>
        <p:nvCxnSpPr>
          <p:cNvPr id="11" name="Straight Connector 10">
            <a:extLst>
              <a:ext uri="{FF2B5EF4-FFF2-40B4-BE49-F238E27FC236}">
                <a16:creationId xmlns:a16="http://schemas.microsoft.com/office/drawing/2014/main" id="{35B2701C-36B9-4A40-AE10-C9E235610721}"/>
              </a:ext>
              <a:ext uri="{C183D7F6-B498-43B3-948B-1728B52AA6E4}">
                <adec:decorative xmlns:adec="http://schemas.microsoft.com/office/drawing/2017/decorative" val="1"/>
              </a:ext>
            </a:extLst>
          </p:cNvPr>
          <p:cNvCxnSpPr/>
          <p:nvPr/>
        </p:nvCxnSpPr>
        <p:spPr>
          <a:xfrm>
            <a:off x="3062177" y="2583712"/>
            <a:ext cx="0" cy="149919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0E80F9-5A69-4A71-8171-0422C925F1D5}"/>
              </a:ext>
              <a:ext uri="{C183D7F6-B498-43B3-948B-1728B52AA6E4}">
                <adec:decorative xmlns:adec="http://schemas.microsoft.com/office/drawing/2017/decorative" val="1"/>
              </a:ext>
            </a:extLst>
          </p:cNvPr>
          <p:cNvCxnSpPr/>
          <p:nvPr/>
        </p:nvCxnSpPr>
        <p:spPr>
          <a:xfrm flipH="1">
            <a:off x="2966484" y="4072270"/>
            <a:ext cx="85060" cy="147792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igure 9 Notes and Source">
            <a:extLst>
              <a:ext uri="{FF2B5EF4-FFF2-40B4-BE49-F238E27FC236}">
                <a16:creationId xmlns:a16="http://schemas.microsoft.com/office/drawing/2014/main" id="{BB4F29A7-F505-4EB6-BFFF-E7B5587F95E1}"/>
              </a:ext>
            </a:extLst>
          </p:cNvPr>
          <p:cNvSpPr>
            <a:spLocks noGrp="1"/>
          </p:cNvSpPr>
          <p:nvPr>
            <p:ph type="body" sz="quarter" idx="12"/>
          </p:nvPr>
        </p:nvSpPr>
        <p:spPr/>
        <p:txBody>
          <a:bodyPr/>
          <a:lstStyle/>
          <a:p>
            <a:r>
              <a:rPr lang="en-US" dirty="0"/>
              <a:t>Notes: See </a:t>
            </a:r>
            <a:r>
              <a:rPr lang="en-US" dirty="0">
                <a:hlinkClick r:id="rId5"/>
              </a:rPr>
              <a:t>Table A-1</a:t>
            </a:r>
            <a:r>
              <a:rPr lang="en-US" dirty="0"/>
              <a:t> for more detailed definitions of project categories. Kitchen and bath remodels include additions. The bottom income quintile includes household incomes of less than $32,000 and the top quintile includes incomes of more than $144,000.</a:t>
            </a:r>
          </a:p>
          <a:p>
            <a:r>
              <a:rPr lang="en-US" dirty="0"/>
              <a:t>Source: JCHS tabulations of HUD, 2019 American Housing Survey. </a:t>
            </a:r>
          </a:p>
        </p:txBody>
      </p:sp>
    </p:spTree>
    <p:extLst>
      <p:ext uri="{BB962C8B-B14F-4D97-AF65-F5344CB8AC3E}">
        <p14:creationId xmlns:p14="http://schemas.microsoft.com/office/powerpoint/2010/main" val="3375023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10">
            <a:extLst>
              <a:ext uri="{FF2B5EF4-FFF2-40B4-BE49-F238E27FC236}">
                <a16:creationId xmlns:a16="http://schemas.microsoft.com/office/drawing/2014/main" id="{B9A26633-2DD3-476F-81F3-00970F39B255}"/>
              </a:ext>
            </a:extLst>
          </p:cNvPr>
          <p:cNvSpPr>
            <a:spLocks noGrp="1"/>
          </p:cNvSpPr>
          <p:nvPr>
            <p:ph type="title"/>
          </p:nvPr>
        </p:nvSpPr>
        <p:spPr/>
        <p:txBody>
          <a:bodyPr/>
          <a:lstStyle/>
          <a:p>
            <a:r>
              <a:rPr lang="en-US" dirty="0"/>
              <a:t>Figure 10: Improvement Spending Varies Considerably with Housing Tenure and Type</a:t>
            </a:r>
          </a:p>
        </p:txBody>
      </p:sp>
      <p:graphicFrame>
        <p:nvGraphicFramePr>
          <p:cNvPr id="7" name="Figure 10" descr="This figure shows the average annual per-unit home improvement spending by housing tenure and type in 2019. Homeowners spent $3,300 on average for improvements, compared with $1,200 by owners of rental units for a difference of $2,100 between the typical owner-occupied and rental unit. Similarly, owners of single-family detached homes spend $3,600 on average for improvements, compared with $1,800 by owners of condos for a difference of $1,800. ">
            <a:extLst>
              <a:ext uri="{FF2B5EF4-FFF2-40B4-BE49-F238E27FC236}">
                <a16:creationId xmlns:a16="http://schemas.microsoft.com/office/drawing/2014/main" id="{B10B6F68-14EE-4D3A-9D33-C876DEF481BF}"/>
              </a:ext>
            </a:extLst>
          </p:cNvPr>
          <p:cNvGraphicFramePr>
            <a:graphicFrameLocks noGrp="1"/>
          </p:cNvGraphicFramePr>
          <p:nvPr>
            <p:ph idx="1"/>
            <p:extLst>
              <p:ext uri="{D42A27DB-BD31-4B8C-83A1-F6EECF244321}">
                <p14:modId xmlns:p14="http://schemas.microsoft.com/office/powerpoint/2010/main" val="2222142436"/>
              </p:ext>
            </p:extLst>
          </p:nvPr>
        </p:nvGraphicFramePr>
        <p:xfrm>
          <a:off x="268288" y="1409700"/>
          <a:ext cx="11566525" cy="4586654"/>
        </p:xfrm>
        <a:graphic>
          <a:graphicData uri="http://schemas.openxmlformats.org/drawingml/2006/chart">
            <c:chart xmlns:c="http://schemas.openxmlformats.org/drawingml/2006/chart" xmlns:r="http://schemas.openxmlformats.org/officeDocument/2006/relationships" r:id="rId2"/>
          </a:graphicData>
        </a:graphic>
      </p:graphicFrame>
      <p:sp>
        <p:nvSpPr>
          <p:cNvPr id="4" name="Figure 10 Notes and Source">
            <a:extLst>
              <a:ext uri="{FF2B5EF4-FFF2-40B4-BE49-F238E27FC236}">
                <a16:creationId xmlns:a16="http://schemas.microsoft.com/office/drawing/2014/main" id="{9777528A-4EFC-440B-A535-65EEF7C0C20D}"/>
              </a:ext>
            </a:extLst>
          </p:cNvPr>
          <p:cNvSpPr>
            <a:spLocks noGrp="1"/>
          </p:cNvSpPr>
          <p:nvPr>
            <p:ph type="body" sz="quarter" idx="10"/>
          </p:nvPr>
        </p:nvSpPr>
        <p:spPr/>
        <p:txBody>
          <a:bodyPr/>
          <a:lstStyle/>
          <a:p>
            <a:r>
              <a:rPr lang="en-US" dirty="0"/>
              <a:t>Notes: Estimates are average per-unit spending in 2019. Single-family homes are detached. Spending on rented units is by owners of the property.</a:t>
            </a:r>
          </a:p>
          <a:p>
            <a:r>
              <a:rPr lang="en-US" dirty="0"/>
              <a:t>Source: JCHS analysis of HUD, 2019 American Housing Survey and NAA, 2020 Survey of Operating Income &amp; Expenses.</a:t>
            </a:r>
          </a:p>
        </p:txBody>
      </p:sp>
    </p:spTree>
    <p:extLst>
      <p:ext uri="{BB962C8B-B14F-4D97-AF65-F5344CB8AC3E}">
        <p14:creationId xmlns:p14="http://schemas.microsoft.com/office/powerpoint/2010/main" val="2349695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Figure 1"/>
          <p:cNvSpPr>
            <a:spLocks noGrp="1"/>
          </p:cNvSpPr>
          <p:nvPr>
            <p:ph type="title"/>
          </p:nvPr>
        </p:nvSpPr>
        <p:spPr/>
        <p:txBody>
          <a:bodyPr/>
          <a:lstStyle/>
          <a:p>
            <a:r>
              <a:rPr lang="en-US" dirty="0"/>
              <a:t>Figure 1: The Home Remodeling Market Is Continuing Its Steady Expansion Despite the Pandemic</a:t>
            </a:r>
          </a:p>
        </p:txBody>
      </p:sp>
      <p:graphicFrame>
        <p:nvGraphicFramePr>
          <p:cNvPr id="9" name="Figure 1" descr="Figure 1 shows national market spending on homeowner improvements, homeowner maintenance, rental improvements, and rental maintenance in billions of dollars from 2010 to 2019, with estimated data for 2020 and forecasted data for 2021. Total spending has increased steadily over the decade, from $265 billion in 2010 to $406 billion in 2019, an estimated $419 billion in 2020, and a forecasted $433 billion in 2021. In each year, homeowner improvements have been the largest component of spending. As of 2019, homeowner improvements totaled $262 billion, homeowner maintenance totaled $65 billion, rental improvements totaled $57 billion, and rental maintenance totaled $22 billion."/>
          <p:cNvGraphicFramePr>
            <a:graphicFrameLocks noGrp="1"/>
          </p:cNvGraphicFramePr>
          <p:nvPr>
            <p:ph idx="1"/>
            <p:extLst>
              <p:ext uri="{D42A27DB-BD31-4B8C-83A1-F6EECF244321}">
                <p14:modId xmlns:p14="http://schemas.microsoft.com/office/powerpoint/2010/main" val="2648882495"/>
              </p:ext>
            </p:extLst>
          </p:nvPr>
        </p:nvGraphicFramePr>
        <p:xfrm>
          <a:off x="312737" y="1401959"/>
          <a:ext cx="11566525" cy="4379293"/>
        </p:xfrm>
        <a:graphic>
          <a:graphicData uri="http://schemas.openxmlformats.org/drawingml/2006/chart">
            <c:chart xmlns:c="http://schemas.openxmlformats.org/drawingml/2006/chart" xmlns:r="http://schemas.openxmlformats.org/officeDocument/2006/relationships" r:id="rId3"/>
          </a:graphicData>
        </a:graphic>
      </p:graphicFrame>
      <p:sp>
        <p:nvSpPr>
          <p:cNvPr id="2" name="Artifact">
            <a:extLst>
              <a:ext uri="{FF2B5EF4-FFF2-40B4-BE49-F238E27FC236}">
                <a16:creationId xmlns:a16="http://schemas.microsoft.com/office/drawing/2014/main" id="{E911C6A1-EC40-477A-890C-75549C18622C}"/>
              </a:ext>
              <a:ext uri="{C183D7F6-B498-43B3-948B-1728B52AA6E4}">
                <adec:decorative xmlns:adec="http://schemas.microsoft.com/office/drawing/2017/decorative" val="1"/>
              </a:ext>
            </a:extLst>
          </p:cNvPr>
          <p:cNvSpPr/>
          <p:nvPr/>
        </p:nvSpPr>
        <p:spPr>
          <a:xfrm>
            <a:off x="9883216" y="2005882"/>
            <a:ext cx="1807028" cy="2821299"/>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gure 1 Notes and Source"/>
          <p:cNvSpPr>
            <a:spLocks noGrp="1"/>
          </p:cNvSpPr>
          <p:nvPr>
            <p:ph type="body" sz="quarter" idx="10"/>
          </p:nvPr>
        </p:nvSpPr>
        <p:spPr>
          <a:xfrm>
            <a:off x="267854" y="5927834"/>
            <a:ext cx="11303659" cy="533511"/>
          </a:xfrm>
        </p:spPr>
        <p:txBody>
          <a:bodyPr/>
          <a:lstStyle/>
          <a:p>
            <a:r>
              <a:rPr lang="en-US" dirty="0"/>
              <a:t>Note: Estimated (e) and forecasted (f) values are modeled using the 2020:Q4 Leading Indicator of Remodeling Activity (LIRA).</a:t>
            </a:r>
          </a:p>
          <a:p>
            <a:r>
              <a:rPr lang="en-US" dirty="0"/>
              <a:t>Source: JCHS analysis of US Department of Housing and Urban Development (HUD), American Housing Surveys; US Department of Commerce, Retail Sales of Building Materials; US Census Bureau, Surveys of Residential Alterations and Repairs (C-50); National Apartment Association (NAA), Surveys of Operating Income &amp; Expenses; and LIRA.</a:t>
            </a:r>
          </a:p>
        </p:txBody>
      </p:sp>
    </p:spTree>
    <p:extLst>
      <p:ext uri="{BB962C8B-B14F-4D97-AF65-F5344CB8AC3E}">
        <p14:creationId xmlns:p14="http://schemas.microsoft.com/office/powerpoint/2010/main" val="173622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 Figure 2"/>
          <p:cNvSpPr>
            <a:spLocks noGrp="1"/>
          </p:cNvSpPr>
          <p:nvPr>
            <p:ph type="title"/>
          </p:nvPr>
        </p:nvSpPr>
        <p:spPr/>
        <p:txBody>
          <a:bodyPr/>
          <a:lstStyle/>
          <a:p>
            <a:r>
              <a:rPr lang="en-US" sz="3000" dirty="0"/>
              <a:t>Figure 2: While Replacement Projects Still Account for About Half of Homeowner Expenditures, Property Improvements and Disaster Repairs Have Become a Growing Share</a:t>
            </a:r>
          </a:p>
        </p:txBody>
      </p:sp>
      <p:graphicFrame>
        <p:nvGraphicFramePr>
          <p:cNvPr id="7" name="Figure 2" descr="This figure shows the share of total home improvement spending contributed by replacement projects, discretionary projects, outside property projects, and disaster repairs from 2005 to 2019. From 2005 to 2009, replacement and discretionary spending each made up around 40 percent of total spending, while outside property was about 10 percent of spending and disaster repair was around 5 percent. The share of spending on replacements, outside property improvements, and disaster repairs increased since 2009, while discretionary shares fell. As of 2019, replacement projects comprised 46 percent of spending, discretionary 29 percent, outside property 15 percent, and disaster repairs accounted for around 10 percent of spending.">
            <a:extLst>
              <a:ext uri="{FF2B5EF4-FFF2-40B4-BE49-F238E27FC236}">
                <a16:creationId xmlns:a16="http://schemas.microsoft.com/office/drawing/2014/main" id="{3B257024-6C01-4E6C-8DA7-07EFFFB04574}"/>
              </a:ext>
            </a:extLst>
          </p:cNvPr>
          <p:cNvGraphicFramePr>
            <a:graphicFrameLocks noGrp="1"/>
          </p:cNvGraphicFramePr>
          <p:nvPr>
            <p:ph idx="1"/>
            <p:extLst>
              <p:ext uri="{D42A27DB-BD31-4B8C-83A1-F6EECF244321}">
                <p14:modId xmlns:p14="http://schemas.microsoft.com/office/powerpoint/2010/main" val="3402422701"/>
              </p:ext>
            </p:extLst>
          </p:nvPr>
        </p:nvGraphicFramePr>
        <p:xfrm>
          <a:off x="268209" y="1543049"/>
          <a:ext cx="11566525" cy="4043363"/>
        </p:xfrm>
        <a:graphic>
          <a:graphicData uri="http://schemas.openxmlformats.org/drawingml/2006/chart">
            <c:chart xmlns:c="http://schemas.openxmlformats.org/drawingml/2006/chart" xmlns:r="http://schemas.openxmlformats.org/officeDocument/2006/relationships" r:id="rId3"/>
          </a:graphicData>
        </a:graphic>
      </p:graphicFrame>
      <p:sp>
        <p:nvSpPr>
          <p:cNvPr id="4" name="Figure 2 Notes and Source">
            <a:extLst>
              <a:ext uri="{FF2B5EF4-FFF2-40B4-BE49-F238E27FC236}">
                <a16:creationId xmlns:a16="http://schemas.microsoft.com/office/drawing/2014/main" id="{365FF5B6-591E-44EB-B056-9EAC7568A08D}"/>
              </a:ext>
            </a:extLst>
          </p:cNvPr>
          <p:cNvSpPr>
            <a:spLocks noGrp="1"/>
          </p:cNvSpPr>
          <p:nvPr>
            <p:ph type="body" sz="quarter" idx="10"/>
          </p:nvPr>
        </p:nvSpPr>
        <p:spPr/>
        <p:txBody>
          <a:bodyPr/>
          <a:lstStyle/>
          <a:p>
            <a:r>
              <a:rPr lang="en-US" dirty="0"/>
              <a:t>Notes: Replacement projects include exterior, systems and equipment, and interior projects. Discretionary projects include kitchen and bath remodels, room additions, and outside attachments. Outside property includes such projects as driveways and walkways, fencing, sheds, landscaping, and recreational structures. See </a:t>
            </a:r>
            <a:r>
              <a:rPr lang="en-US" dirty="0">
                <a:hlinkClick r:id="rId4"/>
              </a:rPr>
              <a:t>Table A-1</a:t>
            </a:r>
            <a:r>
              <a:rPr lang="en-US" dirty="0"/>
              <a:t> for more detailed definitions of project categories.</a:t>
            </a:r>
          </a:p>
          <a:p>
            <a:r>
              <a:rPr lang="en-US" dirty="0"/>
              <a:t>Source: JCHS tabulations of HUD, American Housing Surveys.</a:t>
            </a:r>
          </a:p>
        </p:txBody>
      </p:sp>
    </p:spTree>
    <p:extLst>
      <p:ext uri="{BB962C8B-B14F-4D97-AF65-F5344CB8AC3E}">
        <p14:creationId xmlns:p14="http://schemas.microsoft.com/office/powerpoint/2010/main" val="218614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Figure 3">
            <a:extLst>
              <a:ext uri="{FF2B5EF4-FFF2-40B4-BE49-F238E27FC236}">
                <a16:creationId xmlns:a16="http://schemas.microsoft.com/office/drawing/2014/main" id="{4E44DFE3-0773-4B95-A777-432A335C9003}"/>
              </a:ext>
            </a:extLst>
          </p:cNvPr>
          <p:cNvSpPr>
            <a:spLocks noGrp="1"/>
          </p:cNvSpPr>
          <p:nvPr>
            <p:ph type="title"/>
          </p:nvPr>
        </p:nvSpPr>
        <p:spPr>
          <a:xfrm>
            <a:off x="267855" y="476273"/>
            <a:ext cx="11566879" cy="890253"/>
          </a:xfrm>
        </p:spPr>
        <p:txBody>
          <a:bodyPr/>
          <a:lstStyle/>
          <a:p>
            <a:r>
              <a:rPr lang="en-US"/>
              <a:t>Figure 3: In Most Higher-Cost Metros, Top-Spending Homeowners Make Up 40 Percent or More of the Improvement Market</a:t>
            </a:r>
          </a:p>
        </p:txBody>
      </p:sp>
      <p:pic>
        <p:nvPicPr>
          <p:cNvPr id="8" name="Figure 3" descr="This map of the continental US shows the share of total home improvement expenditures by owners spending at least $50,000 in 2019 across 25 large US metros. In 9 of these metros, mostly located in the Midwest, the share of expenditures by highest spending owners was under 30 percent. In 5 of these metros—Boston, Denver, Miami, Portland, and Washington, DC—owners spending at least $50,000 accounted for 40-49 percent of the improvement market. In 4 of these metros—Houston, Los Angeles, San Francisco, and Seattle—50 percent or more of owners spent at least $50,000 on improvements.">
            <a:extLst>
              <a:ext uri="{FF2B5EF4-FFF2-40B4-BE49-F238E27FC236}">
                <a16:creationId xmlns:a16="http://schemas.microsoft.com/office/drawing/2014/main" id="{9D989A5D-D4A6-4794-9E29-EB27DCCA3FC5}"/>
              </a:ext>
            </a:extLst>
          </p:cNvPr>
          <p:cNvPicPr>
            <a:picLocks noChangeAspect="1"/>
          </p:cNvPicPr>
          <p:nvPr/>
        </p:nvPicPr>
        <p:blipFill rotWithShape="1">
          <a:blip r:embed="rId3"/>
          <a:srcRect l="5220" t="10356" r="9358" b="16532"/>
          <a:stretch/>
        </p:blipFill>
        <p:spPr>
          <a:xfrm>
            <a:off x="2873997" y="1516253"/>
            <a:ext cx="6444005" cy="4261854"/>
          </a:xfrm>
          <a:prstGeom prst="rect">
            <a:avLst/>
          </a:prstGeom>
        </p:spPr>
      </p:pic>
      <p:pic>
        <p:nvPicPr>
          <p:cNvPr id="10" name="Artifact">
            <a:extLst>
              <a:ext uri="{FF2B5EF4-FFF2-40B4-BE49-F238E27FC236}">
                <a16:creationId xmlns:a16="http://schemas.microsoft.com/office/drawing/2014/main" id="{6088F522-43CA-4538-A206-E21883BA63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7001" y="2118779"/>
            <a:ext cx="2016996" cy="2620442"/>
          </a:xfrm>
          <a:prstGeom prst="rect">
            <a:avLst/>
          </a:prstGeom>
        </p:spPr>
      </p:pic>
      <p:sp>
        <p:nvSpPr>
          <p:cNvPr id="4" name="Figure 3 Notes and Source">
            <a:extLst>
              <a:ext uri="{FF2B5EF4-FFF2-40B4-BE49-F238E27FC236}">
                <a16:creationId xmlns:a16="http://schemas.microsoft.com/office/drawing/2014/main" id="{BD85364A-26A1-454B-A939-B5DC4E49E5B5}"/>
              </a:ext>
            </a:extLst>
          </p:cNvPr>
          <p:cNvSpPr>
            <a:spLocks noGrp="1"/>
          </p:cNvSpPr>
          <p:nvPr>
            <p:ph type="body" sz="quarter" idx="10"/>
          </p:nvPr>
        </p:nvSpPr>
        <p:spPr/>
        <p:txBody>
          <a:bodyPr/>
          <a:lstStyle/>
          <a:p>
            <a:r>
              <a:rPr lang="en-US" dirty="0">
                <a:ea typeface="+mn-lt"/>
                <a:cs typeface="+mn-lt"/>
              </a:rPr>
              <a:t>Notes: Data are for 25 metros available in the 2019 AHS, including the 15 largest by population. See </a:t>
            </a:r>
            <a:r>
              <a:rPr lang="en-US" dirty="0">
                <a:ea typeface="+mn-lt"/>
                <a:cs typeface="+mn-lt"/>
                <a:hlinkClick r:id="rId5"/>
              </a:rPr>
              <a:t>Table A-3</a:t>
            </a:r>
            <a:r>
              <a:rPr lang="en-US" dirty="0">
                <a:ea typeface="+mn-lt"/>
                <a:cs typeface="+mn-lt"/>
              </a:rPr>
              <a:t> for more detailed data on spending concentration and median incomes and home values.</a:t>
            </a:r>
          </a:p>
          <a:p>
            <a:r>
              <a:rPr lang="en-US" dirty="0"/>
              <a:t>Source: JCHS tabulations of HUD, American Housing Survey.</a:t>
            </a:r>
          </a:p>
        </p:txBody>
      </p:sp>
    </p:spTree>
    <p:extLst>
      <p:ext uri="{BB962C8B-B14F-4D97-AF65-F5344CB8AC3E}">
        <p14:creationId xmlns:p14="http://schemas.microsoft.com/office/powerpoint/2010/main" val="363724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 Figure 4"/>
          <p:cNvSpPr>
            <a:spLocks noGrp="1"/>
          </p:cNvSpPr>
          <p:nvPr>
            <p:ph type="title"/>
          </p:nvPr>
        </p:nvSpPr>
        <p:spPr/>
        <p:txBody>
          <a:bodyPr/>
          <a:lstStyle/>
          <a:p>
            <a:r>
              <a:rPr lang="en-US"/>
              <a:t>Figure 4: Although DIY Improvement Spending Was Up in 2019, Its Share of the Market Dropped to a New Low</a:t>
            </a:r>
          </a:p>
        </p:txBody>
      </p:sp>
      <p:graphicFrame>
        <p:nvGraphicFramePr>
          <p:cNvPr id="8" name="Figure 4" descr="This figure shows do-it-yourself (DIY) spending in billions of dollars and the DIY share of total home improvement spending from 2005 to 2019. As of 2019, DIY spending reached $46 billion dollars in the US, up from a low of $33 billion in 2011. Yet, the share of spending on DIY has trended downwards from 23.9 percent in 2005 to 17.4 percent in 2019. "/>
          <p:cNvGraphicFramePr>
            <a:graphicFrameLocks noGrp="1"/>
          </p:cNvGraphicFramePr>
          <p:nvPr>
            <p:ph idx="1"/>
            <p:extLst>
              <p:ext uri="{D42A27DB-BD31-4B8C-83A1-F6EECF244321}">
                <p14:modId xmlns:p14="http://schemas.microsoft.com/office/powerpoint/2010/main" val="4261045526"/>
              </p:ext>
            </p:extLst>
          </p:nvPr>
        </p:nvGraphicFramePr>
        <p:xfrm>
          <a:off x="268288" y="1428750"/>
          <a:ext cx="11566525" cy="4348163"/>
        </p:xfrm>
        <a:graphic>
          <a:graphicData uri="http://schemas.openxmlformats.org/drawingml/2006/chart">
            <c:chart xmlns:c="http://schemas.openxmlformats.org/drawingml/2006/chart" xmlns:r="http://schemas.openxmlformats.org/officeDocument/2006/relationships" r:id="rId3"/>
          </a:graphicData>
        </a:graphic>
      </p:graphicFrame>
      <p:sp>
        <p:nvSpPr>
          <p:cNvPr id="5" name="Figure 4 Source"/>
          <p:cNvSpPr>
            <a:spLocks noGrp="1"/>
          </p:cNvSpPr>
          <p:nvPr>
            <p:ph type="body" sz="quarter" idx="10"/>
          </p:nvPr>
        </p:nvSpPr>
        <p:spPr/>
        <p:txBody>
          <a:bodyPr/>
          <a:lstStyle/>
          <a:p>
            <a:r>
              <a:rPr lang="en-US"/>
              <a:t>Source: JCHS tabulations of HUD, American Housing Surveys.</a:t>
            </a:r>
          </a:p>
        </p:txBody>
      </p:sp>
    </p:spTree>
    <p:extLst>
      <p:ext uri="{BB962C8B-B14F-4D97-AF65-F5344CB8AC3E}">
        <p14:creationId xmlns:p14="http://schemas.microsoft.com/office/powerpoint/2010/main" val="280914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 Figure 5"/>
          <p:cNvSpPr>
            <a:spLocks noGrp="1"/>
          </p:cNvSpPr>
          <p:nvPr>
            <p:ph type="title"/>
          </p:nvPr>
        </p:nvSpPr>
        <p:spPr/>
        <p:txBody>
          <a:bodyPr/>
          <a:lstStyle/>
          <a:p>
            <a:r>
              <a:rPr lang="en-US" dirty="0"/>
              <a:t>Figure 5: Older Owners Continue to Increase Their Share of Home Improvement Spending</a:t>
            </a:r>
          </a:p>
        </p:txBody>
      </p:sp>
      <p:graphicFrame>
        <p:nvGraphicFramePr>
          <p:cNvPr id="8" name="Figure 5" descr="This figure shows the share of spending on home improvements contributed by age of homeowner from 2009 to 2019. The share of improvement spending by older homeowners has increased over time. In 2009, 18 percent of spending was by homeowners aged 65 and older, and by 2019, their share of spending had increased to 27 percent. In contrast, the share of spending by homeowners under age 35 fell slightly over the decade, from 12 percent to 9 percent of total spending."/>
          <p:cNvGraphicFramePr>
            <a:graphicFrameLocks noGrp="1"/>
          </p:cNvGraphicFramePr>
          <p:nvPr>
            <p:ph idx="1"/>
            <p:extLst>
              <p:ext uri="{D42A27DB-BD31-4B8C-83A1-F6EECF244321}">
                <p14:modId xmlns:p14="http://schemas.microsoft.com/office/powerpoint/2010/main" val="1158400841"/>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5" name="Figure 5 Source"/>
          <p:cNvSpPr>
            <a:spLocks noGrp="1"/>
          </p:cNvSpPr>
          <p:nvPr>
            <p:ph type="body" sz="quarter" idx="10"/>
          </p:nvPr>
        </p:nvSpPr>
        <p:spPr/>
        <p:txBody>
          <a:bodyPr/>
          <a:lstStyle/>
          <a:p>
            <a:r>
              <a:rPr lang="en-US"/>
              <a:t>Source: JCHS tabulations of HUD, American Housing Surveys.</a:t>
            </a:r>
          </a:p>
        </p:txBody>
      </p:sp>
    </p:spTree>
    <p:extLst>
      <p:ext uri="{BB962C8B-B14F-4D97-AF65-F5344CB8AC3E}">
        <p14:creationId xmlns:p14="http://schemas.microsoft.com/office/powerpoint/2010/main" val="21781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 Figure 6">
            <a:extLst>
              <a:ext uri="{FF2B5EF4-FFF2-40B4-BE49-F238E27FC236}">
                <a16:creationId xmlns:a16="http://schemas.microsoft.com/office/drawing/2014/main" id="{A43575D3-EE76-46E8-B982-EBB19490E9B1}"/>
              </a:ext>
            </a:extLst>
          </p:cNvPr>
          <p:cNvSpPr>
            <a:spLocks noGrp="1"/>
          </p:cNvSpPr>
          <p:nvPr>
            <p:ph type="title"/>
          </p:nvPr>
        </p:nvSpPr>
        <p:spPr/>
        <p:txBody>
          <a:bodyPr/>
          <a:lstStyle/>
          <a:p>
            <a:r>
              <a:rPr lang="en-US" dirty="0"/>
              <a:t>Figure 6: Over a Third of Owners Spent Little or Nothing to Maintain or Improve Their Homes in 2019</a:t>
            </a:r>
          </a:p>
        </p:txBody>
      </p:sp>
      <p:graphicFrame>
        <p:nvGraphicFramePr>
          <p:cNvPr id="17" name="Figure 6" descr="Figure 6: Over a Third of Owners Spent Little or Nothing to Maintain or Improve Their Homes in 2019. This figure shows the share of homeowners by levels of spending on home improvements and maintenance in 2019. Spending is divided into five categories, with 20 percent of homeowners spending $0 on home improvements or repairs in 2019, while an additional 17 percent spent less than $500. 25 percent of owners spent between $500 and $2,499, 22 percent spent between $2,500 and $9,999, and 17 percent spent $10,000 or more to maintain or improve their homes in 2019.">
            <a:extLst>
              <a:ext uri="{FF2B5EF4-FFF2-40B4-BE49-F238E27FC236}">
                <a16:creationId xmlns:a16="http://schemas.microsoft.com/office/drawing/2014/main" id="{B345A801-B2BD-4415-B4DE-4D90D88A663D}"/>
              </a:ext>
            </a:extLst>
          </p:cNvPr>
          <p:cNvGraphicFramePr>
            <a:graphicFrameLocks noGrp="1"/>
          </p:cNvGraphicFramePr>
          <p:nvPr>
            <p:ph idx="1"/>
            <p:extLst>
              <p:ext uri="{D42A27DB-BD31-4B8C-83A1-F6EECF244321}">
                <p14:modId xmlns:p14="http://schemas.microsoft.com/office/powerpoint/2010/main" val="2580216462"/>
              </p:ext>
            </p:extLst>
          </p:nvPr>
        </p:nvGraphicFramePr>
        <p:xfrm>
          <a:off x="267855" y="16240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21" name="Figure 6 Source">
            <a:extLst>
              <a:ext uri="{FF2B5EF4-FFF2-40B4-BE49-F238E27FC236}">
                <a16:creationId xmlns:a16="http://schemas.microsoft.com/office/drawing/2014/main" id="{BB4F29A7-F505-4EB6-BFFF-E7B5587F95E1}"/>
              </a:ext>
            </a:extLst>
          </p:cNvPr>
          <p:cNvSpPr>
            <a:spLocks noGrp="1"/>
          </p:cNvSpPr>
          <p:nvPr>
            <p:ph type="body" sz="quarter" idx="10"/>
          </p:nvPr>
        </p:nvSpPr>
        <p:spPr/>
        <p:txBody>
          <a:bodyPr/>
          <a:lstStyle/>
          <a:p>
            <a:r>
              <a:rPr lang="en-US"/>
              <a:t>Source: JCHS tabulations of HUD, 2019 American Housing Survey. </a:t>
            </a:r>
          </a:p>
        </p:txBody>
      </p:sp>
    </p:spTree>
    <p:extLst>
      <p:ext uri="{BB962C8B-B14F-4D97-AF65-F5344CB8AC3E}">
        <p14:creationId xmlns:p14="http://schemas.microsoft.com/office/powerpoint/2010/main" val="16902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 Figure 7"/>
          <p:cNvSpPr>
            <a:spLocks noGrp="1"/>
          </p:cNvSpPr>
          <p:nvPr>
            <p:ph type="title"/>
          </p:nvPr>
        </p:nvSpPr>
        <p:spPr>
          <a:xfrm>
            <a:off x="267855" y="365125"/>
            <a:ext cx="11566879" cy="890253"/>
          </a:xfrm>
        </p:spPr>
        <p:txBody>
          <a:bodyPr/>
          <a:lstStyle/>
          <a:p>
            <a:r>
              <a:rPr lang="en-US" sz="2800"/>
              <a:t>Figure 7: Professional Remodeling Activity Gradually Recovered in 2020 from a Pandemic-Induced Drop, While Sales of Home Improvement Products Rebounded Much More Sharply</a:t>
            </a:r>
          </a:p>
        </p:txBody>
      </p:sp>
      <p:graphicFrame>
        <p:nvGraphicFramePr>
          <p:cNvPr id="11" name="Figure 7" descr="This figure depicts the year-over-year percent change in aggregate hours worked by residential remodelers and in retail sales at building materials and supplies stores for each month of 2020. The year-over-year change in hours worked was 3.1 percent in January 2020, before falling to -21.0 percent in April, and recovering to 0.7 percent by December. Retail sales of building materials rebounded much more sharply. Year-over-year growth slowed from 9.6 percent in February 2020 to 2.0 percent in April, but then posted double-digit gains the rest of the year ranging from 10 percent to 24 percent with year-over-year growth of 20.3 percent in December."/>
          <p:cNvGraphicFramePr>
            <a:graphicFrameLocks noGrp="1"/>
          </p:cNvGraphicFramePr>
          <p:nvPr>
            <p:ph idx="1"/>
            <p:extLst>
              <p:ext uri="{D42A27DB-BD31-4B8C-83A1-F6EECF244321}">
                <p14:modId xmlns:p14="http://schemas.microsoft.com/office/powerpoint/2010/main" val="532324957"/>
              </p:ext>
            </p:extLst>
          </p:nvPr>
        </p:nvGraphicFramePr>
        <p:xfrm>
          <a:off x="268288" y="1557495"/>
          <a:ext cx="11566525" cy="4089679"/>
        </p:xfrm>
        <a:graphic>
          <a:graphicData uri="http://schemas.openxmlformats.org/drawingml/2006/chart">
            <c:chart xmlns:c="http://schemas.openxmlformats.org/drawingml/2006/chart" xmlns:r="http://schemas.openxmlformats.org/officeDocument/2006/relationships" r:id="rId3"/>
          </a:graphicData>
        </a:graphic>
      </p:graphicFrame>
      <p:sp>
        <p:nvSpPr>
          <p:cNvPr id="8" name="Figure 7 Notes and Source"/>
          <p:cNvSpPr>
            <a:spLocks noGrp="1"/>
          </p:cNvSpPr>
          <p:nvPr>
            <p:ph type="body" sz="quarter" idx="10"/>
          </p:nvPr>
        </p:nvSpPr>
        <p:spPr>
          <a:xfrm>
            <a:off x="267855" y="5727560"/>
            <a:ext cx="11434288" cy="733785"/>
          </a:xfrm>
        </p:spPr>
        <p:txBody>
          <a:bodyPr/>
          <a:lstStyle/>
          <a:p>
            <a:r>
              <a:rPr lang="en-US" dirty="0"/>
              <a:t>Notes: Aggregate hours worked is the product of number of payroll employees and average weekly hours worked. Building materials and supplies dealers include home centers, paint and wallpaper stores, and hardware stores. </a:t>
            </a:r>
          </a:p>
          <a:p>
            <a:r>
              <a:rPr lang="en-US" dirty="0"/>
              <a:t>Source: JCHS tabulations of US Bureau of Labor Statistics, Current Employment Statistics and US Department of Commerce, Monthly Retail Trade Survey.</a:t>
            </a:r>
          </a:p>
        </p:txBody>
      </p:sp>
    </p:spTree>
    <p:extLst>
      <p:ext uri="{BB962C8B-B14F-4D97-AF65-F5344CB8AC3E}">
        <p14:creationId xmlns:p14="http://schemas.microsoft.com/office/powerpoint/2010/main" val="294653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 Figure 8">
            <a:extLst>
              <a:ext uri="{FF2B5EF4-FFF2-40B4-BE49-F238E27FC236}">
                <a16:creationId xmlns:a16="http://schemas.microsoft.com/office/drawing/2014/main" id="{B5E313BD-1154-477A-803B-CB818D5D3E4B}"/>
              </a:ext>
            </a:extLst>
          </p:cNvPr>
          <p:cNvSpPr>
            <a:spLocks noGrp="1"/>
          </p:cNvSpPr>
          <p:nvPr>
            <p:ph type="title"/>
          </p:nvPr>
        </p:nvSpPr>
        <p:spPr/>
        <p:txBody>
          <a:bodyPr/>
          <a:lstStyle/>
          <a:p>
            <a:r>
              <a:rPr lang="en-US"/>
              <a:t>Figure 8: Remodeling Activity Picked Up Last Year in Many Metros with Larger Shares of Younger Owners</a:t>
            </a:r>
          </a:p>
        </p:txBody>
      </p:sp>
      <p:graphicFrame>
        <p:nvGraphicFramePr>
          <p:cNvPr id="6" name="Figure 8" descr="This scatter plot shows 47 large metro areas, with the percent change in the number of residential properties with remodeling permits in 2020 on the y-axis and the share of homeowners under age 35 in 2019 on the x-axis. A line of best fit shows a positive correlation between younger owners and remodeling activity. Metros with higher shares of younger homeowners tended to have stronger gains in the number of properties with remodeling permits in 2020, whereas metros with a lower share of younger homeowners tended to have declines in permitting activity in 2020.">
            <a:extLst>
              <a:ext uri="{FF2B5EF4-FFF2-40B4-BE49-F238E27FC236}">
                <a16:creationId xmlns:a16="http://schemas.microsoft.com/office/drawing/2014/main" id="{3363BC12-2474-4C79-B000-75C2A54A3305}"/>
              </a:ext>
            </a:extLst>
          </p:cNvPr>
          <p:cNvGraphicFramePr/>
          <p:nvPr>
            <p:extLst>
              <p:ext uri="{D42A27DB-BD31-4B8C-83A1-F6EECF244321}">
                <p14:modId xmlns:p14="http://schemas.microsoft.com/office/powerpoint/2010/main" val="447058492"/>
              </p:ext>
            </p:extLst>
          </p:nvPr>
        </p:nvGraphicFramePr>
        <p:xfrm>
          <a:off x="267854" y="1255378"/>
          <a:ext cx="11473350" cy="4672456"/>
        </p:xfrm>
        <a:graphic>
          <a:graphicData uri="http://schemas.openxmlformats.org/drawingml/2006/chart">
            <c:chart xmlns:c="http://schemas.openxmlformats.org/drawingml/2006/chart" xmlns:r="http://schemas.openxmlformats.org/officeDocument/2006/relationships" r:id="rId3"/>
          </a:graphicData>
        </a:graphic>
      </p:graphicFrame>
      <p:sp>
        <p:nvSpPr>
          <p:cNvPr id="12" name="Figure 8 Notes and Source">
            <a:extLst>
              <a:ext uri="{FF2B5EF4-FFF2-40B4-BE49-F238E27FC236}">
                <a16:creationId xmlns:a16="http://schemas.microsoft.com/office/drawing/2014/main" id="{A21EAB44-6259-4A78-8E49-8157119198BA}"/>
              </a:ext>
            </a:extLst>
          </p:cNvPr>
          <p:cNvSpPr>
            <a:spLocks noGrp="1"/>
          </p:cNvSpPr>
          <p:nvPr>
            <p:ph type="body" sz="quarter" idx="10"/>
          </p:nvPr>
        </p:nvSpPr>
        <p:spPr>
          <a:xfrm>
            <a:off x="267854" y="5927834"/>
            <a:ext cx="11473349" cy="533511"/>
          </a:xfrm>
        </p:spPr>
        <p:txBody>
          <a:bodyPr/>
          <a:lstStyle/>
          <a:p>
            <a:r>
              <a:rPr lang="en-US" dirty="0"/>
              <a:t>Notes: Data are for 47 of the largest metros by population with sufficient permit reporting coverage. Share of owners under age 35 is for 2019. The metro average change in permitted properties is -0.1%, and the average share of homeowners under age 35 is 11.4%. </a:t>
            </a:r>
            <a:r>
              <a:rPr lang="en-US" dirty="0">
                <a:ea typeface="+mn-lt"/>
                <a:cs typeface="+mn-lt"/>
              </a:rPr>
              <a:t>See Table A-5 for more detailed data.</a:t>
            </a:r>
            <a:endParaRPr lang="en-US" dirty="0"/>
          </a:p>
          <a:p>
            <a:r>
              <a:rPr lang="en-US" dirty="0"/>
              <a:t>Source: JCHS tabulations of </a:t>
            </a:r>
            <a:r>
              <a:rPr lang="en-US" dirty="0" err="1"/>
              <a:t>BuildFax</a:t>
            </a:r>
            <a:r>
              <a:rPr lang="en-US" dirty="0"/>
              <a:t> and US Census Bureau, 2019 American Community Survey.</a:t>
            </a:r>
          </a:p>
        </p:txBody>
      </p:sp>
    </p:spTree>
    <p:extLst>
      <p:ext uri="{BB962C8B-B14F-4D97-AF65-F5344CB8AC3E}">
        <p14:creationId xmlns:p14="http://schemas.microsoft.com/office/powerpoint/2010/main" val="4042724194"/>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HS 2019" id="{BA0FDD61-3D2C-4FF8-84A8-3EE0F0B550AA}" vid="{F0995777-661D-4AE4-9E21-190E5AD340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20ecd8-7b1b-40af-ad3c-24c512db6f5f">
      <UserInfo>
        <DisplayName>Will, Abbe H</DisplayName>
        <AccountId>28</AccountId>
        <AccountType/>
      </UserInfo>
      <UserInfo>
        <DisplayName>Baker, Kermit F.</DisplayName>
        <AccountId>30</AccountId>
        <AccountType/>
      </UserInfo>
      <UserInfo>
        <DisplayName>Wedeen, Sophia</DisplayName>
        <AccountId>21</AccountId>
        <AccountType/>
      </UserInfo>
      <UserInfo>
        <DisplayName>Donahue, Kerry</DisplayName>
        <AccountId>29</AccountId>
        <AccountType/>
      </UserInfo>
      <UserInfo>
        <DisplayName>Luberoff, David</DisplayName>
        <AccountId>24</AccountId>
        <AccountType/>
      </UserInfo>
      <UserInfo>
        <DisplayName>Anderson, Corinna</DisplayName>
        <AccountId>37</AccountId>
        <AccountType/>
      </UserInfo>
      <UserInfo>
        <DisplayName>Chaknis, James</DisplayName>
        <AccountId>26</AccountId>
        <AccountType/>
      </UserInfo>
      <UserInfo>
        <DisplayName>Herbert, Chris</DisplayName>
        <AccountId>22</AccountId>
        <AccountType/>
      </UserInfo>
      <UserInfo>
        <DisplayName>Molinsky, Jennifer Hrabchak</DisplayName>
        <AccountId>25</AccountId>
        <AccountType/>
      </UserInfo>
      <UserInfo>
        <DisplayName>Scheckler, Samara</DisplayName>
        <AccountId>40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3" ma:contentTypeDescription="Create a new document." ma:contentTypeScope="" ma:versionID="c734cbe841a45633f344981790e67e96">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231adba0070f1039a355e91b57b6e9cf"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5A562E-121D-4A36-B9A0-D011DC54581D}">
  <ds:schemaRefs>
    <ds:schemaRef ds:uri="http://purl.org/dc/terms/"/>
    <ds:schemaRef ds:uri="9279c62e-a2e7-41c7-b9ab-0a0f87ad47c5"/>
    <ds:schemaRef ds:uri="9c20ecd8-7b1b-40af-ad3c-24c512db6f5f"/>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1476CD0-AD9C-4342-AFB3-4EF823126952}"/>
</file>

<file path=customXml/itemProps3.xml><?xml version="1.0" encoding="utf-8"?>
<ds:datastoreItem xmlns:ds="http://schemas.openxmlformats.org/officeDocument/2006/customXml" ds:itemID="{DE615189-CAAB-4903-A429-B3F2FB49DE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496</TotalTime>
  <Words>816</Words>
  <Application>Microsoft Office PowerPoint</Application>
  <PresentationFormat>Widescreen</PresentationFormat>
  <Paragraphs>76</Paragraphs>
  <Slides>11</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JCHS 2019</vt:lpstr>
      <vt:lpstr>Improving America’s Housing 2021 Figures</vt:lpstr>
      <vt:lpstr>Figure 1: The Home Remodeling Market Is Continuing Its Steady Expansion Despite the Pandemic</vt:lpstr>
      <vt:lpstr>Figure 2: While Replacement Projects Still Account for About Half of Homeowner Expenditures, Property Improvements and Disaster Repairs Have Become a Growing Share</vt:lpstr>
      <vt:lpstr>Figure 3: In Most Higher-Cost Metros, Top-Spending Homeowners Make Up 40 Percent or More of the Improvement Market</vt:lpstr>
      <vt:lpstr>Figure 4: Although DIY Improvement Spending Was Up in 2019, Its Share of the Market Dropped to a New Low</vt:lpstr>
      <vt:lpstr>Figure 5: Older Owners Continue to Increase Their Share of Home Improvement Spending</vt:lpstr>
      <vt:lpstr>Figure 6: Over a Third of Owners Spent Little or Nothing to Maintain or Improve Their Homes in 2019</vt:lpstr>
      <vt:lpstr>Figure 7: Professional Remodeling Activity Gradually Recovered in 2020 from a Pandemic-Induced Drop, While Sales of Home Improvement Products Rebounded Much More Sharply</vt:lpstr>
      <vt:lpstr>Figure 8: Remodeling Activity Picked Up Last Year in Many Metros with Larger Shares of Younger Owners</vt:lpstr>
      <vt:lpstr>Figure 9: Lowest-Income Owners Spend a Much Larger Share of Their Improvement Budgets on Replacement Projects than Highest-Income Owners</vt:lpstr>
      <vt:lpstr>Figure 10: Improvement Spending Varies Considerably with Housing Tenure and Type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America’s Housing 2021</dc:title>
  <dc:creator>Will, Abbe H</dc:creator>
  <cp:lastModifiedBy>Anderson, Corinna</cp:lastModifiedBy>
  <cp:revision>6</cp:revision>
  <cp:lastPrinted>2021-01-31T20:35:29Z</cp:lastPrinted>
  <dcterms:created xsi:type="dcterms:W3CDTF">2021-01-25T21:59:21Z</dcterms:created>
  <dcterms:modified xsi:type="dcterms:W3CDTF">2022-05-26T15:41:01Z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ies>
</file>