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2.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3.xml" ContentType="application/vnd.openxmlformats-officedocument.themeOverride+xml"/>
  <Override PartName="/ppt/drawings/drawing2.xml" ContentType="application/vnd.openxmlformats-officedocument.drawingml.chartshapes+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3.xml" ContentType="application/vnd.openxmlformats-officedocument.drawingml.chartshapes+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4.xml" ContentType="application/vnd.openxmlformats-officedocument.themeOverr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drawings/drawing4.xml" ContentType="application/vnd.openxmlformats-officedocument.drawingml.chartshapes+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5.xml" ContentType="application/vnd.openxmlformats-officedocument.themeOverride+xml"/>
  <Override PartName="/ppt/drawings/drawing5.xml" ContentType="application/vnd.openxmlformats-officedocument.drawingml.chartshapes+xml"/>
  <Override PartName="/ppt/notesSlides/notesSlide5.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6.xml" ContentType="application/vnd.openxmlformats-officedocument.themeOverride+xml"/>
  <Override PartName="/ppt/notesSlides/notesSlide6.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7.xml" ContentType="application/vnd.openxmlformats-officedocument.themeOverride+xml"/>
  <Override PartName="/ppt/notesSlides/notesSlide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8.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7" r:id="rId4"/>
  </p:sldMasterIdLst>
  <p:notesMasterIdLst>
    <p:notesMasterId r:id="rId36"/>
  </p:notesMasterIdLst>
  <p:sldIdLst>
    <p:sldId id="1646" r:id="rId5"/>
    <p:sldId id="4391" r:id="rId6"/>
    <p:sldId id="4437" r:id="rId7"/>
    <p:sldId id="4427" r:id="rId8"/>
    <p:sldId id="1672" r:id="rId9"/>
    <p:sldId id="4438" r:id="rId10"/>
    <p:sldId id="4432" r:id="rId11"/>
    <p:sldId id="1655" r:id="rId12"/>
    <p:sldId id="4421" r:id="rId13"/>
    <p:sldId id="4428" r:id="rId14"/>
    <p:sldId id="1693" r:id="rId15"/>
    <p:sldId id="4434" r:id="rId16"/>
    <p:sldId id="4378" r:id="rId17"/>
    <p:sldId id="4429" r:id="rId18"/>
    <p:sldId id="4423" r:id="rId19"/>
    <p:sldId id="1029" r:id="rId20"/>
    <p:sldId id="4436" r:id="rId21"/>
    <p:sldId id="4431" r:id="rId22"/>
    <p:sldId id="4433" r:id="rId23"/>
    <p:sldId id="4407" r:id="rId24"/>
    <p:sldId id="4406" r:id="rId25"/>
    <p:sldId id="4396" r:id="rId26"/>
    <p:sldId id="4386" r:id="rId27"/>
    <p:sldId id="1698" r:id="rId28"/>
    <p:sldId id="1697" r:id="rId29"/>
    <p:sldId id="4424" r:id="rId30"/>
    <p:sldId id="4418" r:id="rId31"/>
    <p:sldId id="4384" r:id="rId32"/>
    <p:sldId id="1785" r:id="rId33"/>
    <p:sldId id="4425" r:id="rId34"/>
    <p:sldId id="439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3CD4630-CCDF-7D66-4C68-345A951670A9}" name="Hermann, Alexander" initials="HA" userId="S::alexander_hermann@harvard.edu::5d2c7d74-7d05-4968-8c35-9e1a058b1c81" providerId="AD"/>
  <p188:author id="{E740A438-203A-E3E4-238B-A9D8A4C92A5F}" name="Frost, Riordan" initials="FR" userId="S::riordan_frost@harvard.edu::b14bf581-ae9f-4773-9310-d61770456eea" providerId="AD"/>
  <p188:author id="{0437B251-3373-69B4-FD65-9FAF2D6993D7}" name="Marcia Fernald" initials="MF" userId="6091802fd17cbb34" providerId="Windows Live"/>
  <p188:author id="{148AC0B0-3CD7-8E1A-40E3-2876479F8C1E}" name="Herbert, Chris" initials="HC" userId="S::chris_herbert@harvard.edu::a0ee9ac1-6be5-48b4-a645-baff00039a4f" providerId="AD"/>
  <p188:author id="{80FDC1EA-82B0-3914-1E7F-830AD9A08F2E}" name="Airgood-Obrycki, Whitney Leigh" initials="AL" userId="S::whitney_airgood-obrycki@harvard.edu::89f3f4c7-44cc-4a68-9f30-a54c062d3aa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Hanifa, Raheem" initials="HR" lastIdx="2" clrIdx="6">
    <p:extLst>
      <p:ext uri="{19B8F6BF-5375-455C-9EA6-DF929625EA0E}">
        <p15:presenceInfo xmlns:p15="http://schemas.microsoft.com/office/powerpoint/2012/main" userId="S::raheem_hanifa@harvard.edu::75173ef6-61a0-4303-aa81-0d0eefb23665" providerId="AD"/>
      </p:ext>
    </p:extLst>
  </p:cmAuthor>
  <p:cmAuthor id="1" name="Hermann, Alexander" initials="HA" lastIdx="1" clrIdx="0">
    <p:extLst>
      <p:ext uri="{19B8F6BF-5375-455C-9EA6-DF929625EA0E}">
        <p15:presenceInfo xmlns:p15="http://schemas.microsoft.com/office/powerpoint/2012/main" userId="S-1-5-21-1191599065-4274392095-3078430509-710108" providerId="AD"/>
      </p:ext>
    </p:extLst>
  </p:cmAuthor>
  <p:cmAuthor id="8" name="Wedeen, Sophia" initials="WS" lastIdx="1" clrIdx="7">
    <p:extLst>
      <p:ext uri="{19B8F6BF-5375-455C-9EA6-DF929625EA0E}">
        <p15:presenceInfo xmlns:p15="http://schemas.microsoft.com/office/powerpoint/2012/main" userId="S::sophia_wedeen@harvard.edu::fb8ba8c3-7e1b-4782-9e4a-8d94893ff152" providerId="AD"/>
      </p:ext>
    </p:extLst>
  </p:cmAuthor>
  <p:cmAuthor id="2" name="Marcia Fernald" initials="MF" lastIdx="75" clrIdx="1">
    <p:extLst>
      <p:ext uri="{19B8F6BF-5375-455C-9EA6-DF929625EA0E}">
        <p15:presenceInfo xmlns:p15="http://schemas.microsoft.com/office/powerpoint/2012/main" userId="6091802fd17cbb34" providerId="Windows Live"/>
      </p:ext>
    </p:extLst>
  </p:cmAuthor>
  <p:cmAuthor id="3" name="McCue, Daniel T." initials="MDT" lastIdx="20" clrIdx="2">
    <p:extLst>
      <p:ext uri="{19B8F6BF-5375-455C-9EA6-DF929625EA0E}">
        <p15:presenceInfo xmlns:p15="http://schemas.microsoft.com/office/powerpoint/2012/main" userId="S::daniel_mccue@harvard.edu::deb020d9-0c57-49a0-aef3-43e4a7f1f00f" providerId="AD"/>
      </p:ext>
    </p:extLst>
  </p:cmAuthor>
  <p:cmAuthor id="4" name="Hermann, Alexander" initials="HA [2]" lastIdx="13" clrIdx="3">
    <p:extLst>
      <p:ext uri="{19B8F6BF-5375-455C-9EA6-DF929625EA0E}">
        <p15:presenceInfo xmlns:p15="http://schemas.microsoft.com/office/powerpoint/2012/main" userId="S::alexander_hermann@harvard.edu::5d2c7d74-7d05-4968-8c35-9e1a058b1c81" providerId="AD"/>
      </p:ext>
    </p:extLst>
  </p:cmAuthor>
  <p:cmAuthor id="5" name="Frost, Riordan" initials="FR" lastIdx="1" clrIdx="4">
    <p:extLst>
      <p:ext uri="{19B8F6BF-5375-455C-9EA6-DF929625EA0E}">
        <p15:presenceInfo xmlns:p15="http://schemas.microsoft.com/office/powerpoint/2012/main" userId="S::riordan_frost@harvard.edu::b14bf581-ae9f-4773-9310-d61770456eea" providerId="AD"/>
      </p:ext>
    </p:extLst>
  </p:cmAuthor>
  <p:cmAuthor id="6" name="Luberoff, David" initials="LD" lastIdx="11" clrIdx="5">
    <p:extLst>
      <p:ext uri="{19B8F6BF-5375-455C-9EA6-DF929625EA0E}">
        <p15:presenceInfo xmlns:p15="http://schemas.microsoft.com/office/powerpoint/2012/main" userId="S::david_luberoff@harvard.edu::94dbf91a-a3ed-4214-966d-734fc25289c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52F"/>
    <a:srgbClr val="FF4D00"/>
    <a:srgbClr val="003B71"/>
    <a:srgbClr val="00A0DF"/>
    <a:srgbClr val="C5C79B"/>
    <a:srgbClr val="9FCC46"/>
    <a:srgbClr val="1F3B7A"/>
    <a:srgbClr val="105F54"/>
    <a:srgbClr val="4EA7AF"/>
    <a:srgbClr val="FF440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A5F16F-89AE-43DC-80C8-1B698A4C5259}" v="373" dt="2022-06-15T18:41:02.1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30" autoAdjust="0"/>
    <p:restoredTop sz="94660"/>
  </p:normalViewPr>
  <p:slideViewPr>
    <p:cSldViewPr snapToGrid="0">
      <p:cViewPr varScale="1">
        <p:scale>
          <a:sx n="103" d="100"/>
          <a:sy n="103" d="100"/>
        </p:scale>
        <p:origin x="114"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erson, Corinna" userId="6f384d72-8e04-441d-9fd5-f525f44a0e36" providerId="ADAL" clId="{2BA5F16F-89AE-43DC-80C8-1B698A4C5259}"/>
    <pc:docChg chg="modSld sldOrd">
      <pc:chgData name="Anderson, Corinna" userId="6f384d72-8e04-441d-9fd5-f525f44a0e36" providerId="ADAL" clId="{2BA5F16F-89AE-43DC-80C8-1B698A4C5259}" dt="2022-06-15T18:41:02.178" v="573" actId="962"/>
      <pc:docMkLst>
        <pc:docMk/>
      </pc:docMkLst>
      <pc:sldChg chg="modSp mod">
        <pc:chgData name="Anderson, Corinna" userId="6f384d72-8e04-441d-9fd5-f525f44a0e36" providerId="ADAL" clId="{2BA5F16F-89AE-43DC-80C8-1B698A4C5259}" dt="2022-06-14T19:59:44.666" v="280" actId="962"/>
        <pc:sldMkLst>
          <pc:docMk/>
          <pc:sldMk cId="1146045195" sldId="1029"/>
        </pc:sldMkLst>
        <pc:spChg chg="mod">
          <ac:chgData name="Anderson, Corinna" userId="6f384d72-8e04-441d-9fd5-f525f44a0e36" providerId="ADAL" clId="{2BA5F16F-89AE-43DC-80C8-1B698A4C5259}" dt="2022-06-14T19:58:55.589" v="274" actId="962"/>
          <ac:spMkLst>
            <pc:docMk/>
            <pc:sldMk cId="1146045195" sldId="1029"/>
            <ac:spMk id="2" creationId="{DCC08D1F-67DA-1B90-18A0-8B01294FC726}"/>
          </ac:spMkLst>
        </pc:spChg>
        <pc:spChg chg="mod">
          <ac:chgData name="Anderson, Corinna" userId="6f384d72-8e04-441d-9fd5-f525f44a0e36" providerId="ADAL" clId="{2BA5F16F-89AE-43DC-80C8-1B698A4C5259}" dt="2022-06-14T19:59:30.271" v="278" actId="962"/>
          <ac:spMkLst>
            <pc:docMk/>
            <pc:sldMk cId="1146045195" sldId="1029"/>
            <ac:spMk id="4" creationId="{8E96F7CE-CFD5-064B-F6F5-D2137B4223D9}"/>
          </ac:spMkLst>
        </pc:spChg>
        <pc:picChg chg="mod">
          <ac:chgData name="Anderson, Corinna" userId="6f384d72-8e04-441d-9fd5-f525f44a0e36" providerId="ADAL" clId="{2BA5F16F-89AE-43DC-80C8-1B698A4C5259}" dt="2022-06-14T19:59:13.768" v="277" actId="962"/>
          <ac:picMkLst>
            <pc:docMk/>
            <pc:sldMk cId="1146045195" sldId="1029"/>
            <ac:picMk id="9" creationId="{19EFCFA9-39DA-4636-90B7-23B1EF1DA8B7}"/>
          </ac:picMkLst>
        </pc:picChg>
        <pc:picChg chg="mod ord">
          <ac:chgData name="Anderson, Corinna" userId="6f384d72-8e04-441d-9fd5-f525f44a0e36" providerId="ADAL" clId="{2BA5F16F-89AE-43DC-80C8-1B698A4C5259}" dt="2022-06-14T19:59:44.666" v="280" actId="962"/>
          <ac:picMkLst>
            <pc:docMk/>
            <pc:sldMk cId="1146045195" sldId="1029"/>
            <ac:picMk id="20" creationId="{218F4A73-BC56-4E2B-A28E-E79139BEF5BB}"/>
          </ac:picMkLst>
        </pc:picChg>
      </pc:sldChg>
      <pc:sldChg chg="modSp mod">
        <pc:chgData name="Anderson, Corinna" userId="6f384d72-8e04-441d-9fd5-f525f44a0e36" providerId="ADAL" clId="{2BA5F16F-89AE-43DC-80C8-1B698A4C5259}" dt="2022-06-14T20:18:58.445" v="550" actId="962"/>
        <pc:sldMkLst>
          <pc:docMk/>
          <pc:sldMk cId="4141132114" sldId="1655"/>
        </pc:sldMkLst>
        <pc:spChg chg="mod">
          <ac:chgData name="Anderson, Corinna" userId="6f384d72-8e04-441d-9fd5-f525f44a0e36" providerId="ADAL" clId="{2BA5F16F-89AE-43DC-80C8-1B698A4C5259}" dt="2022-06-14T19:34:18.629" v="138" actId="962"/>
          <ac:spMkLst>
            <pc:docMk/>
            <pc:sldMk cId="4141132114" sldId="1655"/>
            <ac:spMk id="2" creationId="{9FD9F29F-C1B0-4EA4-AEDA-B2C7B4AA685F}"/>
          </ac:spMkLst>
        </pc:spChg>
        <pc:spChg chg="mod">
          <ac:chgData name="Anderson, Corinna" userId="6f384d72-8e04-441d-9fd5-f525f44a0e36" providerId="ADAL" clId="{2BA5F16F-89AE-43DC-80C8-1B698A4C5259}" dt="2022-06-14T19:34:28.118" v="139" actId="962"/>
          <ac:spMkLst>
            <pc:docMk/>
            <pc:sldMk cId="4141132114" sldId="1655"/>
            <ac:spMk id="3" creationId="{84E63AE1-99E7-42FA-93C9-4A1A4A9E41D1}"/>
          </ac:spMkLst>
        </pc:spChg>
        <pc:spChg chg="mod">
          <ac:chgData name="Anderson, Corinna" userId="6f384d72-8e04-441d-9fd5-f525f44a0e36" providerId="ADAL" clId="{2BA5F16F-89AE-43DC-80C8-1B698A4C5259}" dt="2022-06-14T20:18:58.445" v="550" actId="962"/>
          <ac:spMkLst>
            <pc:docMk/>
            <pc:sldMk cId="4141132114" sldId="1655"/>
            <ac:spMk id="6" creationId="{CD73E1DE-80F2-4452-B8F4-FCF352BE90FB}"/>
          </ac:spMkLst>
        </pc:spChg>
        <pc:spChg chg="mod">
          <ac:chgData name="Anderson, Corinna" userId="6f384d72-8e04-441d-9fd5-f525f44a0e36" providerId="ADAL" clId="{2BA5F16F-89AE-43DC-80C8-1B698A4C5259}" dt="2022-06-14T20:18:56.446" v="549" actId="962"/>
          <ac:spMkLst>
            <pc:docMk/>
            <pc:sldMk cId="4141132114" sldId="1655"/>
            <ac:spMk id="7" creationId="{2BFE966B-DE32-4FD8-82D9-B58D50E13137}"/>
          </ac:spMkLst>
        </pc:spChg>
        <pc:picChg chg="mod ord">
          <ac:chgData name="Anderson, Corinna" userId="6f384d72-8e04-441d-9fd5-f525f44a0e36" providerId="ADAL" clId="{2BA5F16F-89AE-43DC-80C8-1B698A4C5259}" dt="2022-06-14T19:34:55.658" v="161" actId="962"/>
          <ac:picMkLst>
            <pc:docMk/>
            <pc:sldMk cId="4141132114" sldId="1655"/>
            <ac:picMk id="5" creationId="{E98B5CE0-E8EB-4B32-9842-84F065E1945A}"/>
          </ac:picMkLst>
        </pc:picChg>
      </pc:sldChg>
      <pc:sldChg chg="modSp mod">
        <pc:chgData name="Anderson, Corinna" userId="6f384d72-8e04-441d-9fd5-f525f44a0e36" providerId="ADAL" clId="{2BA5F16F-89AE-43DC-80C8-1B698A4C5259}" dt="2022-06-14T19:27:56.508" v="89" actId="962"/>
        <pc:sldMkLst>
          <pc:docMk/>
          <pc:sldMk cId="569197729" sldId="1672"/>
        </pc:sldMkLst>
        <pc:spChg chg="mod ord">
          <ac:chgData name="Anderson, Corinna" userId="6f384d72-8e04-441d-9fd5-f525f44a0e36" providerId="ADAL" clId="{2BA5F16F-89AE-43DC-80C8-1B698A4C5259}" dt="2022-06-14T19:27:27.445" v="69" actId="962"/>
          <ac:spMkLst>
            <pc:docMk/>
            <pc:sldMk cId="569197729" sldId="1672"/>
            <ac:spMk id="11" creationId="{257990B6-2D63-494E-9D18-FA72FEF021E9}"/>
          </ac:spMkLst>
        </pc:spChg>
        <pc:spChg chg="mod">
          <ac:chgData name="Anderson, Corinna" userId="6f384d72-8e04-441d-9fd5-f525f44a0e36" providerId="ADAL" clId="{2BA5F16F-89AE-43DC-80C8-1B698A4C5259}" dt="2022-06-14T19:27:41.165" v="71" actId="962"/>
          <ac:spMkLst>
            <pc:docMk/>
            <pc:sldMk cId="569197729" sldId="1672"/>
            <ac:spMk id="13" creationId="{A927408C-2039-4602-A056-82E098AF8698}"/>
          </ac:spMkLst>
        </pc:spChg>
        <pc:graphicFrameChg chg="mod">
          <ac:chgData name="Anderson, Corinna" userId="6f384d72-8e04-441d-9fd5-f525f44a0e36" providerId="ADAL" clId="{2BA5F16F-89AE-43DC-80C8-1B698A4C5259}" dt="2022-06-14T19:27:56.508" v="89" actId="962"/>
          <ac:graphicFrameMkLst>
            <pc:docMk/>
            <pc:sldMk cId="569197729" sldId="1672"/>
            <ac:graphicFrameMk id="10" creationId="{7CA4AB00-9334-4F50-AC65-D522EC604C53}"/>
          </ac:graphicFrameMkLst>
        </pc:graphicFrameChg>
      </pc:sldChg>
      <pc:sldChg chg="modSp mod">
        <pc:chgData name="Anderson, Corinna" userId="6f384d72-8e04-441d-9fd5-f525f44a0e36" providerId="ADAL" clId="{2BA5F16F-89AE-43DC-80C8-1B698A4C5259}" dt="2022-06-14T20:17:05.522" v="542" actId="962"/>
        <pc:sldMkLst>
          <pc:docMk/>
          <pc:sldMk cId="2368330255" sldId="1693"/>
        </pc:sldMkLst>
        <pc:spChg chg="mod">
          <ac:chgData name="Anderson, Corinna" userId="6f384d72-8e04-441d-9fd5-f525f44a0e36" providerId="ADAL" clId="{2BA5F16F-89AE-43DC-80C8-1B698A4C5259}" dt="2022-06-14T19:37:44.796" v="207" actId="962"/>
          <ac:spMkLst>
            <pc:docMk/>
            <pc:sldMk cId="2368330255" sldId="1693"/>
            <ac:spMk id="2" creationId="{5E8770E0-CB08-4A77-84AC-AAA438E797EA}"/>
          </ac:spMkLst>
        </pc:spChg>
        <pc:spChg chg="mod">
          <ac:chgData name="Anderson, Corinna" userId="6f384d72-8e04-441d-9fd5-f525f44a0e36" providerId="ADAL" clId="{2BA5F16F-89AE-43DC-80C8-1B698A4C5259}" dt="2022-06-14T19:37:54.493" v="208" actId="962"/>
          <ac:spMkLst>
            <pc:docMk/>
            <pc:sldMk cId="2368330255" sldId="1693"/>
            <ac:spMk id="4" creationId="{3744DFDC-F99A-4CF5-80D1-29E13BE39988}"/>
          </ac:spMkLst>
        </pc:spChg>
        <pc:spChg chg="mod">
          <ac:chgData name="Anderson, Corinna" userId="6f384d72-8e04-441d-9fd5-f525f44a0e36" providerId="ADAL" clId="{2BA5F16F-89AE-43DC-80C8-1B698A4C5259}" dt="2022-06-14T20:17:01.111" v="540" actId="962"/>
          <ac:spMkLst>
            <pc:docMk/>
            <pc:sldMk cId="2368330255" sldId="1693"/>
            <ac:spMk id="6" creationId="{E1D937F1-5C86-4728-8D1A-C9A86129297C}"/>
          </ac:spMkLst>
        </pc:spChg>
        <pc:spChg chg="mod">
          <ac:chgData name="Anderson, Corinna" userId="6f384d72-8e04-441d-9fd5-f525f44a0e36" providerId="ADAL" clId="{2BA5F16F-89AE-43DC-80C8-1B698A4C5259}" dt="2022-06-14T20:17:03.150" v="541" actId="962"/>
          <ac:spMkLst>
            <pc:docMk/>
            <pc:sldMk cId="2368330255" sldId="1693"/>
            <ac:spMk id="8" creationId="{A339F6C0-7692-43BA-9C7E-B7F008D69951}"/>
          </ac:spMkLst>
        </pc:spChg>
        <pc:spChg chg="mod">
          <ac:chgData name="Anderson, Corinna" userId="6f384d72-8e04-441d-9fd5-f525f44a0e36" providerId="ADAL" clId="{2BA5F16F-89AE-43DC-80C8-1B698A4C5259}" dt="2022-06-14T20:17:05.522" v="542" actId="962"/>
          <ac:spMkLst>
            <pc:docMk/>
            <pc:sldMk cId="2368330255" sldId="1693"/>
            <ac:spMk id="10" creationId="{2D780A27-F1AA-460C-BEC7-1EC229EC2E2F}"/>
          </ac:spMkLst>
        </pc:spChg>
        <pc:graphicFrameChg chg="mod">
          <ac:chgData name="Anderson, Corinna" userId="6f384d72-8e04-441d-9fd5-f525f44a0e36" providerId="ADAL" clId="{2BA5F16F-89AE-43DC-80C8-1B698A4C5259}" dt="2022-06-14T19:38:10.332" v="230" actId="962"/>
          <ac:graphicFrameMkLst>
            <pc:docMk/>
            <pc:sldMk cId="2368330255" sldId="1693"/>
            <ac:graphicFrameMk id="7" creationId="{B56E48FD-FF5E-4F72-B56E-E1F7BA4A6B5C}"/>
          </ac:graphicFrameMkLst>
        </pc:graphicFrameChg>
      </pc:sldChg>
      <pc:sldChg chg="modSp mod">
        <pc:chgData name="Anderson, Corinna" userId="6f384d72-8e04-441d-9fd5-f525f44a0e36" providerId="ADAL" clId="{2BA5F16F-89AE-43DC-80C8-1B698A4C5259}" dt="2022-06-15T18:41:02.178" v="573" actId="962"/>
        <pc:sldMkLst>
          <pc:docMk/>
          <pc:sldMk cId="172906544" sldId="1697"/>
        </pc:sldMkLst>
        <pc:spChg chg="mod ord">
          <ac:chgData name="Anderson, Corinna" userId="6f384d72-8e04-441d-9fd5-f525f44a0e36" providerId="ADAL" clId="{2BA5F16F-89AE-43DC-80C8-1B698A4C5259}" dt="2022-06-15T18:41:02.178" v="573" actId="962"/>
          <ac:spMkLst>
            <pc:docMk/>
            <pc:sldMk cId="172906544" sldId="1697"/>
            <ac:spMk id="2" creationId="{033DFC4F-E35C-4AC2-B9E7-64A06A7E53FC}"/>
          </ac:spMkLst>
        </pc:spChg>
        <pc:spChg chg="mod">
          <ac:chgData name="Anderson, Corinna" userId="6f384d72-8e04-441d-9fd5-f525f44a0e36" providerId="ADAL" clId="{2BA5F16F-89AE-43DC-80C8-1B698A4C5259}" dt="2022-06-14T20:10:42.388" v="409" actId="962"/>
          <ac:spMkLst>
            <pc:docMk/>
            <pc:sldMk cId="172906544" sldId="1697"/>
            <ac:spMk id="3" creationId="{079065C3-0BCD-4C0E-B0F1-4B61D006D2E2}"/>
          </ac:spMkLst>
        </pc:spChg>
        <pc:spChg chg="mod">
          <ac:chgData name="Anderson, Corinna" userId="6f384d72-8e04-441d-9fd5-f525f44a0e36" providerId="ADAL" clId="{2BA5F16F-89AE-43DC-80C8-1B698A4C5259}" dt="2022-06-15T18:40:56.130" v="571" actId="962"/>
          <ac:spMkLst>
            <pc:docMk/>
            <pc:sldMk cId="172906544" sldId="1697"/>
            <ac:spMk id="5" creationId="{C2382837-B685-42AF-8D21-6253C2004074}"/>
          </ac:spMkLst>
        </pc:spChg>
        <pc:picChg chg="mod">
          <ac:chgData name="Anderson, Corinna" userId="6f384d72-8e04-441d-9fd5-f525f44a0e36" providerId="ADAL" clId="{2BA5F16F-89AE-43DC-80C8-1B698A4C5259}" dt="2022-06-15T18:40:59.163" v="572" actId="962"/>
          <ac:picMkLst>
            <pc:docMk/>
            <pc:sldMk cId="172906544" sldId="1697"/>
            <ac:picMk id="11" creationId="{8565584C-CAC6-44F1-ABF4-392017B84E1A}"/>
          </ac:picMkLst>
        </pc:picChg>
      </pc:sldChg>
      <pc:sldChg chg="modSp mod ord">
        <pc:chgData name="Anderson, Corinna" userId="6f384d72-8e04-441d-9fd5-f525f44a0e36" providerId="ADAL" clId="{2BA5F16F-89AE-43DC-80C8-1B698A4C5259}" dt="2022-06-15T18:40:51.031" v="570" actId="962"/>
        <pc:sldMkLst>
          <pc:docMk/>
          <pc:sldMk cId="3531076243" sldId="1698"/>
        </pc:sldMkLst>
        <pc:spChg chg="mod">
          <ac:chgData name="Anderson, Corinna" userId="6f384d72-8e04-441d-9fd5-f525f44a0e36" providerId="ADAL" clId="{2BA5F16F-89AE-43DC-80C8-1B698A4C5259}" dt="2022-06-15T18:40:51.031" v="570" actId="962"/>
          <ac:spMkLst>
            <pc:docMk/>
            <pc:sldMk cId="3531076243" sldId="1698"/>
            <ac:spMk id="2" creationId="{47C9A441-12C4-4D07-B8E1-18E16102C7F9}"/>
          </ac:spMkLst>
        </pc:spChg>
        <pc:spChg chg="mod ord">
          <ac:chgData name="Anderson, Corinna" userId="6f384d72-8e04-441d-9fd5-f525f44a0e36" providerId="ADAL" clId="{2BA5F16F-89AE-43DC-80C8-1B698A4C5259}" dt="2022-06-15T18:40:43.953" v="568" actId="962"/>
          <ac:spMkLst>
            <pc:docMk/>
            <pc:sldMk cId="3531076243" sldId="1698"/>
            <ac:spMk id="4" creationId="{B221E26B-6F48-46C2-B28D-34FBD405ABDF}"/>
          </ac:spMkLst>
        </pc:spChg>
        <pc:picChg chg="mod">
          <ac:chgData name="Anderson, Corinna" userId="6f384d72-8e04-441d-9fd5-f525f44a0e36" providerId="ADAL" clId="{2BA5F16F-89AE-43DC-80C8-1B698A4C5259}" dt="2022-06-15T18:40:47.042" v="569" actId="962"/>
          <ac:picMkLst>
            <pc:docMk/>
            <pc:sldMk cId="3531076243" sldId="1698"/>
            <ac:picMk id="7" creationId="{D509F5BD-BDDD-4956-AD9F-C2D39E2D9973}"/>
          </ac:picMkLst>
        </pc:picChg>
      </pc:sldChg>
      <pc:sldChg chg="modSp mod">
        <pc:chgData name="Anderson, Corinna" userId="6f384d72-8e04-441d-9fd5-f525f44a0e36" providerId="ADAL" clId="{2BA5F16F-89AE-43DC-80C8-1B698A4C5259}" dt="2022-06-14T20:15:07.663" v="505" actId="962"/>
        <pc:sldMkLst>
          <pc:docMk/>
          <pc:sldMk cId="2954235519" sldId="1785"/>
        </pc:sldMkLst>
        <pc:spChg chg="mod">
          <ac:chgData name="Anderson, Corinna" userId="6f384d72-8e04-441d-9fd5-f525f44a0e36" providerId="ADAL" clId="{2BA5F16F-89AE-43DC-80C8-1B698A4C5259}" dt="2022-06-14T20:14:49.769" v="483" actId="962"/>
          <ac:spMkLst>
            <pc:docMk/>
            <pc:sldMk cId="2954235519" sldId="1785"/>
            <ac:spMk id="5" creationId="{4B6FA917-1361-400D-9226-FDE6A5C8BA82}"/>
          </ac:spMkLst>
        </pc:spChg>
        <pc:spChg chg="mod">
          <ac:chgData name="Anderson, Corinna" userId="6f384d72-8e04-441d-9fd5-f525f44a0e36" providerId="ADAL" clId="{2BA5F16F-89AE-43DC-80C8-1B698A4C5259}" dt="2022-06-14T20:14:31.476" v="481" actId="962"/>
          <ac:spMkLst>
            <pc:docMk/>
            <pc:sldMk cId="2954235519" sldId="1785"/>
            <ac:spMk id="6" creationId="{F6ECFD85-A2EE-4287-999A-AF17A8034903}"/>
          </ac:spMkLst>
        </pc:spChg>
        <pc:spChg chg="mod ord">
          <ac:chgData name="Anderson, Corinna" userId="6f384d72-8e04-441d-9fd5-f525f44a0e36" providerId="ADAL" clId="{2BA5F16F-89AE-43DC-80C8-1B698A4C5259}" dt="2022-06-14T20:14:29.481" v="480" actId="962"/>
          <ac:spMkLst>
            <pc:docMk/>
            <pc:sldMk cId="2954235519" sldId="1785"/>
            <ac:spMk id="8" creationId="{BF96EF8B-9E86-47FE-B87E-575C831E270B}"/>
          </ac:spMkLst>
        </pc:spChg>
        <pc:graphicFrameChg chg="mod">
          <ac:chgData name="Anderson, Corinna" userId="6f384d72-8e04-441d-9fd5-f525f44a0e36" providerId="ADAL" clId="{2BA5F16F-89AE-43DC-80C8-1B698A4C5259}" dt="2022-06-14T20:15:07.663" v="505" actId="962"/>
          <ac:graphicFrameMkLst>
            <pc:docMk/>
            <pc:sldMk cId="2954235519" sldId="1785"/>
            <ac:graphicFrameMk id="7" creationId="{C5E2BD0A-A7D3-4639-9482-9E087983D73E}"/>
          </ac:graphicFrameMkLst>
        </pc:graphicFrameChg>
      </pc:sldChg>
      <pc:sldChg chg="modSp mod">
        <pc:chgData name="Anderson, Corinna" userId="6f384d72-8e04-441d-9fd5-f525f44a0e36" providerId="ADAL" clId="{2BA5F16F-89AE-43DC-80C8-1B698A4C5259}" dt="2022-06-14T19:56:01.917" v="242" actId="962"/>
        <pc:sldMkLst>
          <pc:docMk/>
          <pc:sldMk cId="2765495939" sldId="4378"/>
        </pc:sldMkLst>
        <pc:spChg chg="mod">
          <ac:chgData name="Anderson, Corinna" userId="6f384d72-8e04-441d-9fd5-f525f44a0e36" providerId="ADAL" clId="{2BA5F16F-89AE-43DC-80C8-1B698A4C5259}" dt="2022-06-14T19:39:04.285" v="237" actId="962"/>
          <ac:spMkLst>
            <pc:docMk/>
            <pc:sldMk cId="2765495939" sldId="4378"/>
            <ac:spMk id="2" creationId="{0E43343D-CCC9-1948-BD81-0BCE343D8DDC}"/>
          </ac:spMkLst>
        </pc:spChg>
        <pc:spChg chg="mod ord">
          <ac:chgData name="Anderson, Corinna" userId="6f384d72-8e04-441d-9fd5-f525f44a0e36" providerId="ADAL" clId="{2BA5F16F-89AE-43DC-80C8-1B698A4C5259}" dt="2022-06-14T19:54:45.604" v="240" actId="962"/>
          <ac:spMkLst>
            <pc:docMk/>
            <pc:sldMk cId="2765495939" sldId="4378"/>
            <ac:spMk id="3" creationId="{D7EDB3FB-9DAE-DE4B-8270-FA294774D15B}"/>
          </ac:spMkLst>
        </pc:spChg>
        <pc:graphicFrameChg chg="mod">
          <ac:chgData name="Anderson, Corinna" userId="6f384d72-8e04-441d-9fd5-f525f44a0e36" providerId="ADAL" clId="{2BA5F16F-89AE-43DC-80C8-1B698A4C5259}" dt="2022-06-14T19:56:01.917" v="242" actId="962"/>
          <ac:graphicFrameMkLst>
            <pc:docMk/>
            <pc:sldMk cId="2765495939" sldId="4378"/>
            <ac:graphicFrameMk id="9" creationId="{3234D256-F2DE-A345-90A4-3F561BF9DE68}"/>
          </ac:graphicFrameMkLst>
        </pc:graphicFrameChg>
      </pc:sldChg>
      <pc:sldChg chg="modSp mod">
        <pc:chgData name="Anderson, Corinna" userId="6f384d72-8e04-441d-9fd5-f525f44a0e36" providerId="ADAL" clId="{2BA5F16F-89AE-43DC-80C8-1B698A4C5259}" dt="2022-06-14T20:14:10.624" v="478" actId="962"/>
        <pc:sldMkLst>
          <pc:docMk/>
          <pc:sldMk cId="78740691" sldId="4384"/>
        </pc:sldMkLst>
        <pc:spChg chg="mod ord">
          <ac:chgData name="Anderson, Corinna" userId="6f384d72-8e04-441d-9fd5-f525f44a0e36" providerId="ADAL" clId="{2BA5F16F-89AE-43DC-80C8-1B698A4C5259}" dt="2022-06-14T20:13:25.032" v="454" actId="962"/>
          <ac:spMkLst>
            <pc:docMk/>
            <pc:sldMk cId="78740691" sldId="4384"/>
            <ac:spMk id="2" creationId="{90B38526-F44A-4A79-91E4-6899CF9C1DB0}"/>
          </ac:spMkLst>
        </pc:spChg>
        <pc:spChg chg="mod ord">
          <ac:chgData name="Anderson, Corinna" userId="6f384d72-8e04-441d-9fd5-f525f44a0e36" providerId="ADAL" clId="{2BA5F16F-89AE-43DC-80C8-1B698A4C5259}" dt="2022-06-14T20:13:48.049" v="458" actId="962"/>
          <ac:spMkLst>
            <pc:docMk/>
            <pc:sldMk cId="78740691" sldId="4384"/>
            <ac:spMk id="4" creationId="{8CFD10F1-CE7E-4FFA-AA1B-740322718D73}"/>
          </ac:spMkLst>
        </pc:spChg>
        <pc:spChg chg="mod">
          <ac:chgData name="Anderson, Corinna" userId="6f384d72-8e04-441d-9fd5-f525f44a0e36" providerId="ADAL" clId="{2BA5F16F-89AE-43DC-80C8-1B698A4C5259}" dt="2022-06-14T20:13:27.878" v="455" actId="962"/>
          <ac:spMkLst>
            <pc:docMk/>
            <pc:sldMk cId="78740691" sldId="4384"/>
            <ac:spMk id="9" creationId="{97FD5EE3-A04C-49BC-B4AA-3C34548DDF65}"/>
          </ac:spMkLst>
        </pc:spChg>
        <pc:graphicFrameChg chg="mod">
          <ac:chgData name="Anderson, Corinna" userId="6f384d72-8e04-441d-9fd5-f525f44a0e36" providerId="ADAL" clId="{2BA5F16F-89AE-43DC-80C8-1B698A4C5259}" dt="2022-06-14T20:14:10.624" v="478" actId="962"/>
          <ac:graphicFrameMkLst>
            <pc:docMk/>
            <pc:sldMk cId="78740691" sldId="4384"/>
            <ac:graphicFrameMk id="7" creationId="{06659ACB-4484-4D6F-9E7C-D7DB7A693F87}"/>
          </ac:graphicFrameMkLst>
        </pc:graphicFrameChg>
      </pc:sldChg>
      <pc:sldChg chg="modSp mod">
        <pc:chgData name="Anderson, Corinna" userId="6f384d72-8e04-441d-9fd5-f525f44a0e36" providerId="ADAL" clId="{2BA5F16F-89AE-43DC-80C8-1B698A4C5259}" dt="2022-06-14T20:20:11.125" v="561" actId="962"/>
        <pc:sldMkLst>
          <pc:docMk/>
          <pc:sldMk cId="168279625" sldId="4386"/>
        </pc:sldMkLst>
        <pc:spChg chg="mod">
          <ac:chgData name="Anderson, Corinna" userId="6f384d72-8e04-441d-9fd5-f525f44a0e36" providerId="ADAL" clId="{2BA5F16F-89AE-43DC-80C8-1B698A4C5259}" dt="2022-06-14T20:09:13.640" v="397" actId="962"/>
          <ac:spMkLst>
            <pc:docMk/>
            <pc:sldMk cId="168279625" sldId="4386"/>
            <ac:spMk id="2" creationId="{9209A3FA-7915-4808-B63B-E6871E2729AC}"/>
          </ac:spMkLst>
        </pc:spChg>
        <pc:spChg chg="mod">
          <ac:chgData name="Anderson, Corinna" userId="6f384d72-8e04-441d-9fd5-f525f44a0e36" providerId="ADAL" clId="{2BA5F16F-89AE-43DC-80C8-1B698A4C5259}" dt="2022-06-14T20:09:24.793" v="399" actId="962"/>
          <ac:spMkLst>
            <pc:docMk/>
            <pc:sldMk cId="168279625" sldId="4386"/>
            <ac:spMk id="4" creationId="{05200A10-BB27-4F7E-B22F-F7FF3165DDA9}"/>
          </ac:spMkLst>
        </pc:spChg>
        <pc:spChg chg="mod">
          <ac:chgData name="Anderson, Corinna" userId="6f384d72-8e04-441d-9fd5-f525f44a0e36" providerId="ADAL" clId="{2BA5F16F-89AE-43DC-80C8-1B698A4C5259}" dt="2022-06-14T20:20:09.389" v="560" actId="962"/>
          <ac:spMkLst>
            <pc:docMk/>
            <pc:sldMk cId="168279625" sldId="4386"/>
            <ac:spMk id="11" creationId="{E6FCE3A9-4C9B-4DC0-8F65-68101A42F53A}"/>
          </ac:spMkLst>
        </pc:spChg>
        <pc:spChg chg="mod">
          <ac:chgData name="Anderson, Corinna" userId="6f384d72-8e04-441d-9fd5-f525f44a0e36" providerId="ADAL" clId="{2BA5F16F-89AE-43DC-80C8-1B698A4C5259}" dt="2022-06-14T20:20:11.125" v="561" actId="962"/>
          <ac:spMkLst>
            <pc:docMk/>
            <pc:sldMk cId="168279625" sldId="4386"/>
            <ac:spMk id="12" creationId="{B6D47097-6CEB-4219-A5AA-EB74DE7AA780}"/>
          </ac:spMkLst>
        </pc:spChg>
        <pc:picChg chg="mod ord">
          <ac:chgData name="Anderson, Corinna" userId="6f384d72-8e04-441d-9fd5-f525f44a0e36" providerId="ADAL" clId="{2BA5F16F-89AE-43DC-80C8-1B698A4C5259}" dt="2022-06-14T20:09:38.648" v="402" actId="962"/>
          <ac:picMkLst>
            <pc:docMk/>
            <pc:sldMk cId="168279625" sldId="4386"/>
            <ac:picMk id="5" creationId="{6B155D81-5F6A-494A-93E4-CA02F3C527C8}"/>
          </ac:picMkLst>
        </pc:picChg>
        <pc:picChg chg="mod">
          <ac:chgData name="Anderson, Corinna" userId="6f384d72-8e04-441d-9fd5-f525f44a0e36" providerId="ADAL" clId="{2BA5F16F-89AE-43DC-80C8-1B698A4C5259}" dt="2022-06-14T20:09:28.876" v="400" actId="962"/>
          <ac:picMkLst>
            <pc:docMk/>
            <pc:sldMk cId="168279625" sldId="4386"/>
            <ac:picMk id="9" creationId="{33CD417F-9B4C-4431-9599-67BC869BF265}"/>
          </ac:picMkLst>
        </pc:picChg>
      </pc:sldChg>
      <pc:sldChg chg="modSp mod">
        <pc:chgData name="Anderson, Corinna" userId="6f384d72-8e04-441d-9fd5-f525f44a0e36" providerId="ADAL" clId="{2BA5F16F-89AE-43DC-80C8-1B698A4C5259}" dt="2022-06-14T19:25:31.733" v="24" actId="962"/>
        <pc:sldMkLst>
          <pc:docMk/>
          <pc:sldMk cId="3168568061" sldId="4391"/>
        </pc:sldMkLst>
        <pc:spChg chg="mod">
          <ac:chgData name="Anderson, Corinna" userId="6f384d72-8e04-441d-9fd5-f525f44a0e36" providerId="ADAL" clId="{2BA5F16F-89AE-43DC-80C8-1B698A4C5259}" dt="2022-06-14T19:25:31.733" v="24" actId="962"/>
          <ac:spMkLst>
            <pc:docMk/>
            <pc:sldMk cId="3168568061" sldId="4391"/>
            <ac:spMk id="2" creationId="{033060E2-DE98-4ED6-87DD-59480F9E4AE6}"/>
          </ac:spMkLst>
        </pc:spChg>
        <pc:spChg chg="mod">
          <ac:chgData name="Anderson, Corinna" userId="6f384d72-8e04-441d-9fd5-f525f44a0e36" providerId="ADAL" clId="{2BA5F16F-89AE-43DC-80C8-1B698A4C5259}" dt="2022-06-14T19:24:22.275" v="1" actId="962"/>
          <ac:spMkLst>
            <pc:docMk/>
            <pc:sldMk cId="3168568061" sldId="4391"/>
            <ac:spMk id="9" creationId="{740BD953-740F-446E-8AA1-0FA1637B98DE}"/>
          </ac:spMkLst>
        </pc:spChg>
        <pc:picChg chg="mod ord">
          <ac:chgData name="Anderson, Corinna" userId="6f384d72-8e04-441d-9fd5-f525f44a0e36" providerId="ADAL" clId="{2BA5F16F-89AE-43DC-80C8-1B698A4C5259}" dt="2022-06-14T19:25:06.611" v="23" actId="962"/>
          <ac:picMkLst>
            <pc:docMk/>
            <pc:sldMk cId="3168568061" sldId="4391"/>
            <ac:picMk id="6" creationId="{B1649878-DB46-45D9-9DAB-C5880EAE5B0F}"/>
          </ac:picMkLst>
        </pc:picChg>
      </pc:sldChg>
      <pc:sldChg chg="modSp mod">
        <pc:chgData name="Anderson, Corinna" userId="6f384d72-8e04-441d-9fd5-f525f44a0e36" providerId="ADAL" clId="{2BA5F16F-89AE-43DC-80C8-1B698A4C5259}" dt="2022-06-14T20:09:00.045" v="395" actId="962"/>
        <pc:sldMkLst>
          <pc:docMk/>
          <pc:sldMk cId="3697170639" sldId="4396"/>
        </pc:sldMkLst>
        <pc:spChg chg="mod">
          <ac:chgData name="Anderson, Corinna" userId="6f384d72-8e04-441d-9fd5-f525f44a0e36" providerId="ADAL" clId="{2BA5F16F-89AE-43DC-80C8-1B698A4C5259}" dt="2022-06-14T20:08:35.384" v="390" actId="962"/>
          <ac:spMkLst>
            <pc:docMk/>
            <pc:sldMk cId="3697170639" sldId="4396"/>
            <ac:spMk id="2" creationId="{FD782932-0D29-480F-8869-FEFE38656211}"/>
          </ac:spMkLst>
        </pc:spChg>
        <pc:spChg chg="mod">
          <ac:chgData name="Anderson, Corinna" userId="6f384d72-8e04-441d-9fd5-f525f44a0e36" providerId="ADAL" clId="{2BA5F16F-89AE-43DC-80C8-1B698A4C5259}" dt="2022-06-14T20:08:52.751" v="393" actId="962"/>
          <ac:spMkLst>
            <pc:docMk/>
            <pc:sldMk cId="3697170639" sldId="4396"/>
            <ac:spMk id="4" creationId="{2017B3B5-3652-410D-B6B8-B06D8D84ECE4}"/>
          </ac:spMkLst>
        </pc:spChg>
        <pc:picChg chg="mod ord">
          <ac:chgData name="Anderson, Corinna" userId="6f384d72-8e04-441d-9fd5-f525f44a0e36" providerId="ADAL" clId="{2BA5F16F-89AE-43DC-80C8-1B698A4C5259}" dt="2022-06-14T20:09:00.045" v="395" actId="962"/>
          <ac:picMkLst>
            <pc:docMk/>
            <pc:sldMk cId="3697170639" sldId="4396"/>
            <ac:picMk id="9" creationId="{D9780BF2-806B-42AD-826E-FD637D6F1034}"/>
          </ac:picMkLst>
        </pc:picChg>
      </pc:sldChg>
      <pc:sldChg chg="modSp mod">
        <pc:chgData name="Anderson, Corinna" userId="6f384d72-8e04-441d-9fd5-f525f44a0e36" providerId="ADAL" clId="{2BA5F16F-89AE-43DC-80C8-1B698A4C5259}" dt="2022-06-14T20:16:29.183" v="537" actId="962"/>
        <pc:sldMkLst>
          <pc:docMk/>
          <pc:sldMk cId="751734966" sldId="4398"/>
        </pc:sldMkLst>
        <pc:spChg chg="mod">
          <ac:chgData name="Anderson, Corinna" userId="6f384d72-8e04-441d-9fd5-f525f44a0e36" providerId="ADAL" clId="{2BA5F16F-89AE-43DC-80C8-1B698A4C5259}" dt="2022-06-14T20:16:02.585" v="512" actId="962"/>
          <ac:spMkLst>
            <pc:docMk/>
            <pc:sldMk cId="751734966" sldId="4398"/>
            <ac:spMk id="2" creationId="{0E84D651-9707-49FE-B8D0-B0EC91E2ABCB}"/>
          </ac:spMkLst>
        </pc:spChg>
        <pc:spChg chg="mod">
          <ac:chgData name="Anderson, Corinna" userId="6f384d72-8e04-441d-9fd5-f525f44a0e36" providerId="ADAL" clId="{2BA5F16F-89AE-43DC-80C8-1B698A4C5259}" dt="2022-06-14T20:16:18.373" v="515" actId="962"/>
          <ac:spMkLst>
            <pc:docMk/>
            <pc:sldMk cId="751734966" sldId="4398"/>
            <ac:spMk id="3" creationId="{5ED3BFA5-0DB0-40A8-A023-BD7BB556A580}"/>
          </ac:spMkLst>
        </pc:spChg>
        <pc:spChg chg="mod">
          <ac:chgData name="Anderson, Corinna" userId="6f384d72-8e04-441d-9fd5-f525f44a0e36" providerId="ADAL" clId="{2BA5F16F-89AE-43DC-80C8-1B698A4C5259}" dt="2022-06-14T20:16:15.380" v="514" actId="962"/>
          <ac:spMkLst>
            <pc:docMk/>
            <pc:sldMk cId="751734966" sldId="4398"/>
            <ac:spMk id="4" creationId="{B295F6BA-3767-4B16-B4EA-F2DD07F7C7CF}"/>
          </ac:spMkLst>
        </pc:spChg>
        <pc:graphicFrameChg chg="mod">
          <ac:chgData name="Anderson, Corinna" userId="6f384d72-8e04-441d-9fd5-f525f44a0e36" providerId="ADAL" clId="{2BA5F16F-89AE-43DC-80C8-1B698A4C5259}" dt="2022-06-14T20:16:29.183" v="537" actId="962"/>
          <ac:graphicFrameMkLst>
            <pc:docMk/>
            <pc:sldMk cId="751734966" sldId="4398"/>
            <ac:graphicFrameMk id="7" creationId="{A550EA9A-BECC-4C99-A7C3-CA0B8134CA89}"/>
          </ac:graphicFrameMkLst>
        </pc:graphicFrameChg>
      </pc:sldChg>
      <pc:sldChg chg="modSp mod">
        <pc:chgData name="Anderson, Corinna" userId="6f384d72-8e04-441d-9fd5-f525f44a0e36" providerId="ADAL" clId="{2BA5F16F-89AE-43DC-80C8-1B698A4C5259}" dt="2022-06-14T20:19:57.142" v="559" actId="962"/>
        <pc:sldMkLst>
          <pc:docMk/>
          <pc:sldMk cId="3886018969" sldId="4406"/>
        </pc:sldMkLst>
        <pc:spChg chg="mod">
          <ac:chgData name="Anderson, Corinna" userId="6f384d72-8e04-441d-9fd5-f525f44a0e36" providerId="ADAL" clId="{2BA5F16F-89AE-43DC-80C8-1B698A4C5259}" dt="2022-06-14T20:07:45.817" v="367" actId="962"/>
          <ac:spMkLst>
            <pc:docMk/>
            <pc:sldMk cId="3886018969" sldId="4406"/>
            <ac:spMk id="2" creationId="{375AF0C2-0EBC-4EF9-81A3-FC4A32FB3B35}"/>
          </ac:spMkLst>
        </pc:spChg>
        <pc:spChg chg="mod">
          <ac:chgData name="Anderson, Corinna" userId="6f384d72-8e04-441d-9fd5-f525f44a0e36" providerId="ADAL" clId="{2BA5F16F-89AE-43DC-80C8-1B698A4C5259}" dt="2022-06-14T20:07:59.136" v="369" actId="962"/>
          <ac:spMkLst>
            <pc:docMk/>
            <pc:sldMk cId="3886018969" sldId="4406"/>
            <ac:spMk id="5" creationId="{31654E92-C032-4805-9C5B-93FFA25C1225}"/>
          </ac:spMkLst>
        </pc:spChg>
        <pc:spChg chg="mod">
          <ac:chgData name="Anderson, Corinna" userId="6f384d72-8e04-441d-9fd5-f525f44a0e36" providerId="ADAL" clId="{2BA5F16F-89AE-43DC-80C8-1B698A4C5259}" dt="2022-06-14T20:19:55.397" v="558" actId="962"/>
          <ac:spMkLst>
            <pc:docMk/>
            <pc:sldMk cId="3886018969" sldId="4406"/>
            <ac:spMk id="7" creationId="{6628FE16-4A7A-428C-B253-7F865E2EC938}"/>
          </ac:spMkLst>
        </pc:spChg>
        <pc:spChg chg="mod">
          <ac:chgData name="Anderson, Corinna" userId="6f384d72-8e04-441d-9fd5-f525f44a0e36" providerId="ADAL" clId="{2BA5F16F-89AE-43DC-80C8-1B698A4C5259}" dt="2022-06-14T20:19:57.142" v="559" actId="962"/>
          <ac:spMkLst>
            <pc:docMk/>
            <pc:sldMk cId="3886018969" sldId="4406"/>
            <ac:spMk id="9" creationId="{10C80A32-218D-4CD1-B5FF-D708F6359D4A}"/>
          </ac:spMkLst>
        </pc:spChg>
        <pc:spChg chg="mod">
          <ac:chgData name="Anderson, Corinna" userId="6f384d72-8e04-441d-9fd5-f525f44a0e36" providerId="ADAL" clId="{2BA5F16F-89AE-43DC-80C8-1B698A4C5259}" dt="2022-06-14T20:19:54.037" v="557" actId="962"/>
          <ac:spMkLst>
            <pc:docMk/>
            <pc:sldMk cId="3886018969" sldId="4406"/>
            <ac:spMk id="11" creationId="{4B126553-E183-4E18-9403-36EA5AB34D9F}"/>
          </ac:spMkLst>
        </pc:spChg>
        <pc:graphicFrameChg chg="mod">
          <ac:chgData name="Anderson, Corinna" userId="6f384d72-8e04-441d-9fd5-f525f44a0e36" providerId="ADAL" clId="{2BA5F16F-89AE-43DC-80C8-1B698A4C5259}" dt="2022-06-14T20:08:14.070" v="389" actId="962"/>
          <ac:graphicFrameMkLst>
            <pc:docMk/>
            <pc:sldMk cId="3886018969" sldId="4406"/>
            <ac:graphicFrameMk id="8" creationId="{8BCAFE9A-7FD6-4966-9D06-E3896CCC0FE3}"/>
          </ac:graphicFrameMkLst>
        </pc:graphicFrameChg>
      </pc:sldChg>
      <pc:sldChg chg="modSp mod">
        <pc:chgData name="Anderson, Corinna" userId="6f384d72-8e04-441d-9fd5-f525f44a0e36" providerId="ADAL" clId="{2BA5F16F-89AE-43DC-80C8-1B698A4C5259}" dt="2022-06-14T20:07:26.591" v="366" actId="962"/>
        <pc:sldMkLst>
          <pc:docMk/>
          <pc:sldMk cId="1841706102" sldId="4407"/>
        </pc:sldMkLst>
        <pc:spChg chg="mod">
          <ac:chgData name="Anderson, Corinna" userId="6f384d72-8e04-441d-9fd5-f525f44a0e36" providerId="ADAL" clId="{2BA5F16F-89AE-43DC-80C8-1B698A4C5259}" dt="2022-06-14T20:06:40.681" v="341" actId="962"/>
          <ac:spMkLst>
            <pc:docMk/>
            <pc:sldMk cId="1841706102" sldId="4407"/>
            <ac:spMk id="2" creationId="{42E7516F-EC26-4F53-89F3-FF1BF64E86A9}"/>
          </ac:spMkLst>
        </pc:spChg>
        <pc:spChg chg="mod">
          <ac:chgData name="Anderson, Corinna" userId="6f384d72-8e04-441d-9fd5-f525f44a0e36" providerId="ADAL" clId="{2BA5F16F-89AE-43DC-80C8-1B698A4C5259}" dt="2022-06-14T20:06:59.367" v="344" actId="962"/>
          <ac:spMkLst>
            <pc:docMk/>
            <pc:sldMk cId="1841706102" sldId="4407"/>
            <ac:spMk id="5" creationId="{3FCE5DA3-8BB4-4B9A-B36D-9D200FFBAB72}"/>
          </ac:spMkLst>
        </pc:spChg>
        <pc:grpChg chg="mod">
          <ac:chgData name="Anderson, Corinna" userId="6f384d72-8e04-441d-9fd5-f525f44a0e36" providerId="ADAL" clId="{2BA5F16F-89AE-43DC-80C8-1B698A4C5259}" dt="2022-06-14T20:06:30.035" v="340" actId="962"/>
          <ac:grpSpMkLst>
            <pc:docMk/>
            <pc:sldMk cId="1841706102" sldId="4407"/>
            <ac:grpSpMk id="9" creationId="{F0E94F5F-F78B-42D2-863A-5ED80125965C}"/>
          </ac:grpSpMkLst>
        </pc:grpChg>
        <pc:picChg chg="mod ord">
          <ac:chgData name="Anderson, Corinna" userId="6f384d72-8e04-441d-9fd5-f525f44a0e36" providerId="ADAL" clId="{2BA5F16F-89AE-43DC-80C8-1B698A4C5259}" dt="2022-06-14T20:07:26.591" v="366" actId="962"/>
          <ac:picMkLst>
            <pc:docMk/>
            <pc:sldMk cId="1841706102" sldId="4407"/>
            <ac:picMk id="24" creationId="{CADF1B07-BE6A-4110-9E8D-88F1ECB00762}"/>
          </ac:picMkLst>
        </pc:picChg>
      </pc:sldChg>
      <pc:sldChg chg="modSp mod">
        <pc:chgData name="Anderson, Corinna" userId="6f384d72-8e04-441d-9fd5-f525f44a0e36" providerId="ADAL" clId="{2BA5F16F-89AE-43DC-80C8-1B698A4C5259}" dt="2022-06-14T20:13:06.262" v="452" actId="962"/>
        <pc:sldMkLst>
          <pc:docMk/>
          <pc:sldMk cId="472147698" sldId="4418"/>
        </pc:sldMkLst>
        <pc:spChg chg="mod ord">
          <ac:chgData name="Anderson, Corinna" userId="6f384d72-8e04-441d-9fd5-f525f44a0e36" providerId="ADAL" clId="{2BA5F16F-89AE-43DC-80C8-1B698A4C5259}" dt="2022-06-14T20:12:21.562" v="426" actId="962"/>
          <ac:spMkLst>
            <pc:docMk/>
            <pc:sldMk cId="472147698" sldId="4418"/>
            <ac:spMk id="2" creationId="{007FB942-CA43-43CC-B7C3-27DED21553AD}"/>
          </ac:spMkLst>
        </pc:spChg>
        <pc:spChg chg="mod">
          <ac:chgData name="Anderson, Corinna" userId="6f384d72-8e04-441d-9fd5-f525f44a0e36" providerId="ADAL" clId="{2BA5F16F-89AE-43DC-80C8-1B698A4C5259}" dt="2022-06-14T20:12:48.497" v="429" actId="962"/>
          <ac:spMkLst>
            <pc:docMk/>
            <pc:sldMk cId="472147698" sldId="4418"/>
            <ac:spMk id="5" creationId="{ED4025DB-D64B-412E-B4FC-BB214F42461B}"/>
          </ac:spMkLst>
        </pc:spChg>
        <pc:spChg chg="mod">
          <ac:chgData name="Anderson, Corinna" userId="6f384d72-8e04-441d-9fd5-f525f44a0e36" providerId="ADAL" clId="{2BA5F16F-89AE-43DC-80C8-1B698A4C5259}" dt="2022-06-14T20:12:51.069" v="430" actId="962"/>
          <ac:spMkLst>
            <pc:docMk/>
            <pc:sldMk cId="472147698" sldId="4418"/>
            <ac:spMk id="7" creationId="{CF1C5C55-2182-4222-94D4-9AE57FA49E01}"/>
          </ac:spMkLst>
        </pc:spChg>
        <pc:spChg chg="mod">
          <ac:chgData name="Anderson, Corinna" userId="6f384d72-8e04-441d-9fd5-f525f44a0e36" providerId="ADAL" clId="{2BA5F16F-89AE-43DC-80C8-1B698A4C5259}" dt="2022-06-14T20:12:39.908" v="428" actId="962"/>
          <ac:spMkLst>
            <pc:docMk/>
            <pc:sldMk cId="472147698" sldId="4418"/>
            <ac:spMk id="9" creationId="{77ADD73E-894E-4FBC-AA56-55FC6F91D0FB}"/>
          </ac:spMkLst>
        </pc:spChg>
        <pc:graphicFrameChg chg="mod">
          <ac:chgData name="Anderson, Corinna" userId="6f384d72-8e04-441d-9fd5-f525f44a0e36" providerId="ADAL" clId="{2BA5F16F-89AE-43DC-80C8-1B698A4C5259}" dt="2022-06-14T20:13:06.262" v="452" actId="962"/>
          <ac:graphicFrameMkLst>
            <pc:docMk/>
            <pc:sldMk cId="472147698" sldId="4418"/>
            <ac:graphicFrameMk id="8" creationId="{70AA8948-D3BE-4684-9982-2236358D42A8}"/>
          </ac:graphicFrameMkLst>
        </pc:graphicFrameChg>
      </pc:sldChg>
      <pc:sldChg chg="modSp mod">
        <pc:chgData name="Anderson, Corinna" userId="6f384d72-8e04-441d-9fd5-f525f44a0e36" providerId="ADAL" clId="{2BA5F16F-89AE-43DC-80C8-1B698A4C5259}" dt="2022-06-14T19:36:30.972" v="184" actId="962"/>
        <pc:sldMkLst>
          <pc:docMk/>
          <pc:sldMk cId="3959594561" sldId="4421"/>
        </pc:sldMkLst>
        <pc:spChg chg="mod ord">
          <ac:chgData name="Anderson, Corinna" userId="6f384d72-8e04-441d-9fd5-f525f44a0e36" providerId="ADAL" clId="{2BA5F16F-89AE-43DC-80C8-1B698A4C5259}" dt="2022-06-14T19:35:31.860" v="166" actId="962"/>
          <ac:spMkLst>
            <pc:docMk/>
            <pc:sldMk cId="3959594561" sldId="4421"/>
            <ac:spMk id="4" creationId="{A57C47A8-3FF7-47E8-82D0-DE1EFA05DB9C}"/>
          </ac:spMkLst>
        </pc:spChg>
        <pc:spChg chg="mod ord">
          <ac:chgData name="Anderson, Corinna" userId="6f384d72-8e04-441d-9fd5-f525f44a0e36" providerId="ADAL" clId="{2BA5F16F-89AE-43DC-80C8-1B698A4C5259}" dt="2022-06-14T19:35:16.590" v="163" actId="962"/>
          <ac:spMkLst>
            <pc:docMk/>
            <pc:sldMk cId="3959594561" sldId="4421"/>
            <ac:spMk id="10" creationId="{0A851CCD-AEDF-4C47-B7FD-1ADD311F1DFC}"/>
          </ac:spMkLst>
        </pc:spChg>
        <pc:picChg chg="mod">
          <ac:chgData name="Anderson, Corinna" userId="6f384d72-8e04-441d-9fd5-f525f44a0e36" providerId="ADAL" clId="{2BA5F16F-89AE-43DC-80C8-1B698A4C5259}" dt="2022-06-14T19:36:30.972" v="184" actId="962"/>
          <ac:picMkLst>
            <pc:docMk/>
            <pc:sldMk cId="3959594561" sldId="4421"/>
            <ac:picMk id="6" creationId="{B7BEFC14-6D1C-446D-9D5C-B1F8F13E737E}"/>
          </ac:picMkLst>
        </pc:picChg>
      </pc:sldChg>
      <pc:sldChg chg="modSp mod">
        <pc:chgData name="Anderson, Corinna" userId="6f384d72-8e04-441d-9fd5-f525f44a0e36" providerId="ADAL" clId="{2BA5F16F-89AE-43DC-80C8-1B698A4C5259}" dt="2022-06-14T20:17:08.018" v="543" actId="962"/>
        <pc:sldMkLst>
          <pc:docMk/>
          <pc:sldMk cId="1346406084" sldId="4423"/>
        </pc:sldMkLst>
        <pc:spChg chg="mod ord">
          <ac:chgData name="Anderson, Corinna" userId="6f384d72-8e04-441d-9fd5-f525f44a0e36" providerId="ADAL" clId="{2BA5F16F-89AE-43DC-80C8-1B698A4C5259}" dt="2022-06-14T19:57:22.726" v="251" actId="962"/>
          <ac:spMkLst>
            <pc:docMk/>
            <pc:sldMk cId="1346406084" sldId="4423"/>
            <ac:spMk id="2" creationId="{0E43343D-CCC9-1948-BD81-0BCE343D8DDC}"/>
          </ac:spMkLst>
        </pc:spChg>
        <pc:spChg chg="mod">
          <ac:chgData name="Anderson, Corinna" userId="6f384d72-8e04-441d-9fd5-f525f44a0e36" providerId="ADAL" clId="{2BA5F16F-89AE-43DC-80C8-1B698A4C5259}" dt="2022-06-14T19:57:42.260" v="253" actId="962"/>
          <ac:spMkLst>
            <pc:docMk/>
            <pc:sldMk cId="1346406084" sldId="4423"/>
            <ac:spMk id="3" creationId="{D7EDB3FB-9DAE-DE4B-8270-FA294774D15B}"/>
          </ac:spMkLst>
        </pc:spChg>
        <pc:spChg chg="mod">
          <ac:chgData name="Anderson, Corinna" userId="6f384d72-8e04-441d-9fd5-f525f44a0e36" providerId="ADAL" clId="{2BA5F16F-89AE-43DC-80C8-1B698A4C5259}" dt="2022-06-14T20:17:08.018" v="543" actId="962"/>
          <ac:spMkLst>
            <pc:docMk/>
            <pc:sldMk cId="1346406084" sldId="4423"/>
            <ac:spMk id="7" creationId="{76CD066B-E01F-407B-8355-B941AD70DA34}"/>
          </ac:spMkLst>
        </pc:spChg>
        <pc:graphicFrameChg chg="mod">
          <ac:chgData name="Anderson, Corinna" userId="6f384d72-8e04-441d-9fd5-f525f44a0e36" providerId="ADAL" clId="{2BA5F16F-89AE-43DC-80C8-1B698A4C5259}" dt="2022-06-14T19:57:59.341" v="273" actId="962"/>
          <ac:graphicFrameMkLst>
            <pc:docMk/>
            <pc:sldMk cId="1346406084" sldId="4423"/>
            <ac:graphicFrameMk id="9" creationId="{3234D256-F2DE-A345-90A4-3F561BF9DE68}"/>
          </ac:graphicFrameMkLst>
        </pc:graphicFrameChg>
      </pc:sldChg>
      <pc:sldChg chg="modSp mod">
        <pc:chgData name="Anderson, Corinna" userId="6f384d72-8e04-441d-9fd5-f525f44a0e36" providerId="ADAL" clId="{2BA5F16F-89AE-43DC-80C8-1B698A4C5259}" dt="2022-06-14T20:12:08.105" v="424" actId="962"/>
        <pc:sldMkLst>
          <pc:docMk/>
          <pc:sldMk cId="2559901362" sldId="4424"/>
        </pc:sldMkLst>
        <pc:spChg chg="mod ord">
          <ac:chgData name="Anderson, Corinna" userId="6f384d72-8e04-441d-9fd5-f525f44a0e36" providerId="ADAL" clId="{2BA5F16F-89AE-43DC-80C8-1B698A4C5259}" dt="2022-06-14T20:11:35.499" v="417" actId="962"/>
          <ac:spMkLst>
            <pc:docMk/>
            <pc:sldMk cId="2559901362" sldId="4424"/>
            <ac:spMk id="2" creationId="{19A23D90-5159-46CB-B38E-7CE7BE881E6B}"/>
          </ac:spMkLst>
        </pc:spChg>
        <pc:spChg chg="mod ord">
          <ac:chgData name="Anderson, Corinna" userId="6f384d72-8e04-441d-9fd5-f525f44a0e36" providerId="ADAL" clId="{2BA5F16F-89AE-43DC-80C8-1B698A4C5259}" dt="2022-06-14T20:11:59.826" v="422" actId="962"/>
          <ac:spMkLst>
            <pc:docMk/>
            <pc:sldMk cId="2559901362" sldId="4424"/>
            <ac:spMk id="4" creationId="{657C1D91-DB9F-4C40-8584-7D7954D4CB25}"/>
          </ac:spMkLst>
        </pc:spChg>
        <pc:spChg chg="mod">
          <ac:chgData name="Anderson, Corinna" userId="6f384d72-8e04-441d-9fd5-f525f44a0e36" providerId="ADAL" clId="{2BA5F16F-89AE-43DC-80C8-1B698A4C5259}" dt="2022-06-14T20:11:44.356" v="419" actId="962"/>
          <ac:spMkLst>
            <pc:docMk/>
            <pc:sldMk cId="2559901362" sldId="4424"/>
            <ac:spMk id="8" creationId="{71B63A2E-21B0-4047-984A-B17F7962BBAF}"/>
          </ac:spMkLst>
        </pc:spChg>
        <pc:spChg chg="mod">
          <ac:chgData name="Anderson, Corinna" userId="6f384d72-8e04-441d-9fd5-f525f44a0e36" providerId="ADAL" clId="{2BA5F16F-89AE-43DC-80C8-1B698A4C5259}" dt="2022-06-14T20:11:40.692" v="418" actId="962"/>
          <ac:spMkLst>
            <pc:docMk/>
            <pc:sldMk cId="2559901362" sldId="4424"/>
            <ac:spMk id="12" creationId="{EFDD2E57-6DB2-403D-A65C-27E352E4F9C8}"/>
          </ac:spMkLst>
        </pc:spChg>
        <pc:graphicFrameChg chg="mod">
          <ac:chgData name="Anderson, Corinna" userId="6f384d72-8e04-441d-9fd5-f525f44a0e36" providerId="ADAL" clId="{2BA5F16F-89AE-43DC-80C8-1B698A4C5259}" dt="2022-06-14T20:12:08.105" v="424" actId="962"/>
          <ac:graphicFrameMkLst>
            <pc:docMk/>
            <pc:sldMk cId="2559901362" sldId="4424"/>
            <ac:graphicFrameMk id="7" creationId="{978AD263-57E4-4D81-BE4E-BBD08DFE366F}"/>
          </ac:graphicFrameMkLst>
        </pc:graphicFrameChg>
      </pc:sldChg>
      <pc:sldChg chg="modSp mod">
        <pc:chgData name="Anderson, Corinna" userId="6f384d72-8e04-441d-9fd5-f525f44a0e36" providerId="ADAL" clId="{2BA5F16F-89AE-43DC-80C8-1B698A4C5259}" dt="2022-06-14T20:15:43.116" v="511" actId="962"/>
        <pc:sldMkLst>
          <pc:docMk/>
          <pc:sldMk cId="1659831424" sldId="4425"/>
        </pc:sldMkLst>
        <pc:spChg chg="mod">
          <ac:chgData name="Anderson, Corinna" userId="6f384d72-8e04-441d-9fd5-f525f44a0e36" providerId="ADAL" clId="{2BA5F16F-89AE-43DC-80C8-1B698A4C5259}" dt="2022-06-14T20:15:21.937" v="506" actId="962"/>
          <ac:spMkLst>
            <pc:docMk/>
            <pc:sldMk cId="1659831424" sldId="4425"/>
            <ac:spMk id="2" creationId="{48D423FB-4281-4F55-8954-1C0F352B2B56}"/>
          </ac:spMkLst>
        </pc:spChg>
        <pc:spChg chg="mod">
          <ac:chgData name="Anderson, Corinna" userId="6f384d72-8e04-441d-9fd5-f525f44a0e36" providerId="ADAL" clId="{2BA5F16F-89AE-43DC-80C8-1B698A4C5259}" dt="2022-06-14T20:15:30.300" v="508" actId="962"/>
          <ac:spMkLst>
            <pc:docMk/>
            <pc:sldMk cId="1659831424" sldId="4425"/>
            <ac:spMk id="3" creationId="{66D0B84E-6785-4E6E-BA37-AE7DB1155003}"/>
          </ac:spMkLst>
        </pc:spChg>
        <pc:spChg chg="mod">
          <ac:chgData name="Anderson, Corinna" userId="6f384d72-8e04-441d-9fd5-f525f44a0e36" providerId="ADAL" clId="{2BA5F16F-89AE-43DC-80C8-1B698A4C5259}" dt="2022-06-14T20:15:40.377" v="509" actId="962"/>
          <ac:spMkLst>
            <pc:docMk/>
            <pc:sldMk cId="1659831424" sldId="4425"/>
            <ac:spMk id="8" creationId="{456F70BA-E770-4135-9292-1C6A7CD544A6}"/>
          </ac:spMkLst>
        </pc:spChg>
        <pc:graphicFrameChg chg="mod">
          <ac:chgData name="Anderson, Corinna" userId="6f384d72-8e04-441d-9fd5-f525f44a0e36" providerId="ADAL" clId="{2BA5F16F-89AE-43DC-80C8-1B698A4C5259}" dt="2022-06-14T20:15:43.116" v="511" actId="962"/>
          <ac:graphicFrameMkLst>
            <pc:docMk/>
            <pc:sldMk cId="1659831424" sldId="4425"/>
            <ac:graphicFrameMk id="7" creationId="{72A96F2C-4C6E-4B75-B63E-1C7F213AED0A}"/>
          </ac:graphicFrameMkLst>
        </pc:graphicFrameChg>
      </pc:sldChg>
      <pc:sldChg chg="modSp">
        <pc:chgData name="Anderson, Corinna" userId="6f384d72-8e04-441d-9fd5-f525f44a0e36" providerId="ADAL" clId="{2BA5F16F-89AE-43DC-80C8-1B698A4C5259}" dt="2022-06-14T19:27:09.700" v="67" actId="962"/>
        <pc:sldMkLst>
          <pc:docMk/>
          <pc:sldMk cId="277853619" sldId="4427"/>
        </pc:sldMkLst>
        <pc:spChg chg="mod">
          <ac:chgData name="Anderson, Corinna" userId="6f384d72-8e04-441d-9fd5-f525f44a0e36" providerId="ADAL" clId="{2BA5F16F-89AE-43DC-80C8-1B698A4C5259}" dt="2022-06-14T19:26:39.444" v="47" actId="962"/>
          <ac:spMkLst>
            <pc:docMk/>
            <pc:sldMk cId="277853619" sldId="4427"/>
            <ac:spMk id="2" creationId="{90B38526-F44A-4A79-91E4-6899CF9C1DB0}"/>
          </ac:spMkLst>
        </pc:spChg>
        <pc:spChg chg="mod">
          <ac:chgData name="Anderson, Corinna" userId="6f384d72-8e04-441d-9fd5-f525f44a0e36" providerId="ADAL" clId="{2BA5F16F-89AE-43DC-80C8-1B698A4C5259}" dt="2022-06-14T19:26:51.093" v="48" actId="962"/>
          <ac:spMkLst>
            <pc:docMk/>
            <pc:sldMk cId="277853619" sldId="4427"/>
            <ac:spMk id="4" creationId="{8CFD10F1-CE7E-4FFA-AA1B-740322718D73}"/>
          </ac:spMkLst>
        </pc:spChg>
        <pc:graphicFrameChg chg="mod">
          <ac:chgData name="Anderson, Corinna" userId="6f384d72-8e04-441d-9fd5-f525f44a0e36" providerId="ADAL" clId="{2BA5F16F-89AE-43DC-80C8-1B698A4C5259}" dt="2022-06-14T19:27:09.700" v="67" actId="962"/>
          <ac:graphicFrameMkLst>
            <pc:docMk/>
            <pc:sldMk cId="277853619" sldId="4427"/>
            <ac:graphicFrameMk id="7" creationId="{06659ACB-4484-4D6F-9E7C-D7DB7A693F87}"/>
          </ac:graphicFrameMkLst>
        </pc:graphicFrameChg>
      </pc:sldChg>
      <pc:sldChg chg="modSp mod">
        <pc:chgData name="Anderson, Corinna" userId="6f384d72-8e04-441d-9fd5-f525f44a0e36" providerId="ADAL" clId="{2BA5F16F-89AE-43DC-80C8-1B698A4C5259}" dt="2022-06-14T19:37:24.033" v="206" actId="962"/>
        <pc:sldMkLst>
          <pc:docMk/>
          <pc:sldMk cId="2245091543" sldId="4428"/>
        </pc:sldMkLst>
        <pc:spChg chg="mod ord">
          <ac:chgData name="Anderson, Corinna" userId="6f384d72-8e04-441d-9fd5-f525f44a0e36" providerId="ADAL" clId="{2BA5F16F-89AE-43DC-80C8-1B698A4C5259}" dt="2022-06-14T19:36:48.482" v="186" actId="13244"/>
          <ac:spMkLst>
            <pc:docMk/>
            <pc:sldMk cId="2245091543" sldId="4428"/>
            <ac:spMk id="11" creationId="{257990B6-2D63-494E-9D18-FA72FEF021E9}"/>
          </ac:spMkLst>
        </pc:spChg>
        <pc:spChg chg="mod">
          <ac:chgData name="Anderson, Corinna" userId="6f384d72-8e04-441d-9fd5-f525f44a0e36" providerId="ADAL" clId="{2BA5F16F-89AE-43DC-80C8-1B698A4C5259}" dt="2022-06-14T19:37:01.959" v="188" actId="962"/>
          <ac:spMkLst>
            <pc:docMk/>
            <pc:sldMk cId="2245091543" sldId="4428"/>
            <ac:spMk id="13" creationId="{A927408C-2039-4602-A056-82E098AF8698}"/>
          </ac:spMkLst>
        </pc:spChg>
        <pc:graphicFrameChg chg="mod">
          <ac:chgData name="Anderson, Corinna" userId="6f384d72-8e04-441d-9fd5-f525f44a0e36" providerId="ADAL" clId="{2BA5F16F-89AE-43DC-80C8-1B698A4C5259}" dt="2022-06-14T19:37:24.033" v="206" actId="962"/>
          <ac:graphicFrameMkLst>
            <pc:docMk/>
            <pc:sldMk cId="2245091543" sldId="4428"/>
            <ac:graphicFrameMk id="10" creationId="{7CA4AB00-9334-4F50-AC65-D522EC604C53}"/>
          </ac:graphicFrameMkLst>
        </pc:graphicFrameChg>
      </pc:sldChg>
      <pc:sldChg chg="modSp mod">
        <pc:chgData name="Anderson, Corinna" userId="6f384d72-8e04-441d-9fd5-f525f44a0e36" providerId="ADAL" clId="{2BA5F16F-89AE-43DC-80C8-1B698A4C5259}" dt="2022-06-14T20:19:18.373" v="552" actId="962"/>
        <pc:sldMkLst>
          <pc:docMk/>
          <pc:sldMk cId="135048135" sldId="4429"/>
        </pc:sldMkLst>
        <pc:spChg chg="mod">
          <ac:chgData name="Anderson, Corinna" userId="6f384d72-8e04-441d-9fd5-f525f44a0e36" providerId="ADAL" clId="{2BA5F16F-89AE-43DC-80C8-1B698A4C5259}" dt="2022-06-14T19:56:31.083" v="246" actId="962"/>
          <ac:spMkLst>
            <pc:docMk/>
            <pc:sldMk cId="135048135" sldId="4429"/>
            <ac:spMk id="2" creationId="{AE5DCF1D-22EA-164B-B325-CB56727A4211}"/>
          </ac:spMkLst>
        </pc:spChg>
        <pc:spChg chg="mod">
          <ac:chgData name="Anderson, Corinna" userId="6f384d72-8e04-441d-9fd5-f525f44a0e36" providerId="ADAL" clId="{2BA5F16F-89AE-43DC-80C8-1B698A4C5259}" dt="2022-06-14T19:56:43.964" v="247" actId="962"/>
          <ac:spMkLst>
            <pc:docMk/>
            <pc:sldMk cId="135048135" sldId="4429"/>
            <ac:spMk id="3" creationId="{A34F8810-A78F-0F48-BF6C-D3CFBF6C67EC}"/>
          </ac:spMkLst>
        </pc:spChg>
        <pc:spChg chg="mod">
          <ac:chgData name="Anderson, Corinna" userId="6f384d72-8e04-441d-9fd5-f525f44a0e36" providerId="ADAL" clId="{2BA5F16F-89AE-43DC-80C8-1B698A4C5259}" dt="2022-06-14T20:19:18.373" v="552" actId="962"/>
          <ac:spMkLst>
            <pc:docMk/>
            <pc:sldMk cId="135048135" sldId="4429"/>
            <ac:spMk id="5" creationId="{2C832ACB-EB44-4E10-B4F6-D7FA96C71CC3}"/>
          </ac:spMkLst>
        </pc:spChg>
        <pc:graphicFrameChg chg="mod">
          <ac:chgData name="Anderson, Corinna" userId="6f384d72-8e04-441d-9fd5-f525f44a0e36" providerId="ADAL" clId="{2BA5F16F-89AE-43DC-80C8-1B698A4C5259}" dt="2022-06-14T19:57:01.292" v="249" actId="962"/>
          <ac:graphicFrameMkLst>
            <pc:docMk/>
            <pc:sldMk cId="135048135" sldId="4429"/>
            <ac:graphicFrameMk id="8" creationId="{0D65BAB2-F189-49D4-9635-70CC8C8F922A}"/>
          </ac:graphicFrameMkLst>
        </pc:graphicFrameChg>
      </pc:sldChg>
      <pc:sldChg chg="modSp mod">
        <pc:chgData name="Anderson, Corinna" userId="6f384d72-8e04-441d-9fd5-f525f44a0e36" providerId="ADAL" clId="{2BA5F16F-89AE-43DC-80C8-1B698A4C5259}" dt="2022-06-14T20:03:06.660" v="313" actId="962"/>
        <pc:sldMkLst>
          <pc:docMk/>
          <pc:sldMk cId="1974606472" sldId="4431"/>
        </pc:sldMkLst>
        <pc:spChg chg="mod">
          <ac:chgData name="Anderson, Corinna" userId="6f384d72-8e04-441d-9fd5-f525f44a0e36" providerId="ADAL" clId="{2BA5F16F-89AE-43DC-80C8-1B698A4C5259}" dt="2022-06-14T20:02:36.717" v="287" actId="962"/>
          <ac:spMkLst>
            <pc:docMk/>
            <pc:sldMk cId="1974606472" sldId="4431"/>
            <ac:spMk id="2" creationId="{968E73B9-5F51-4436-8066-0BE672E54506}"/>
          </ac:spMkLst>
        </pc:spChg>
        <pc:spChg chg="mod">
          <ac:chgData name="Anderson, Corinna" userId="6f384d72-8e04-441d-9fd5-f525f44a0e36" providerId="ADAL" clId="{2BA5F16F-89AE-43DC-80C8-1B698A4C5259}" dt="2022-06-14T20:02:50.584" v="289" actId="962"/>
          <ac:spMkLst>
            <pc:docMk/>
            <pc:sldMk cId="1974606472" sldId="4431"/>
            <ac:spMk id="3" creationId="{64C5FFA6-866A-46BB-9FA0-A4C66116B432}"/>
          </ac:spMkLst>
        </pc:spChg>
        <pc:graphicFrameChg chg="mod">
          <ac:chgData name="Anderson, Corinna" userId="6f384d72-8e04-441d-9fd5-f525f44a0e36" providerId="ADAL" clId="{2BA5F16F-89AE-43DC-80C8-1B698A4C5259}" dt="2022-06-14T20:03:06.660" v="313" actId="962"/>
          <ac:graphicFrameMkLst>
            <pc:docMk/>
            <pc:sldMk cId="1974606472" sldId="4431"/>
            <ac:graphicFrameMk id="6" creationId="{D3B0719E-941C-4667-9326-F0E34583C4B6}"/>
          </ac:graphicFrameMkLst>
        </pc:graphicFrameChg>
      </pc:sldChg>
      <pc:sldChg chg="modSp mod">
        <pc:chgData name="Anderson, Corinna" userId="6f384d72-8e04-441d-9fd5-f525f44a0e36" providerId="ADAL" clId="{2BA5F16F-89AE-43DC-80C8-1B698A4C5259}" dt="2022-06-14T20:18:37.149" v="548" actId="962"/>
        <pc:sldMkLst>
          <pc:docMk/>
          <pc:sldMk cId="71632809" sldId="4432"/>
        </pc:sldMkLst>
        <pc:spChg chg="mod">
          <ac:chgData name="Anderson, Corinna" userId="6f384d72-8e04-441d-9fd5-f525f44a0e36" providerId="ADAL" clId="{2BA5F16F-89AE-43DC-80C8-1B698A4C5259}" dt="2022-06-14T19:29:55.350" v="114" actId="962"/>
          <ac:spMkLst>
            <pc:docMk/>
            <pc:sldMk cId="71632809" sldId="4432"/>
            <ac:spMk id="2" creationId="{9FD9F29F-C1B0-4EA4-AEDA-B2C7B4AA685F}"/>
          </ac:spMkLst>
        </pc:spChg>
        <pc:spChg chg="mod">
          <ac:chgData name="Anderson, Corinna" userId="6f384d72-8e04-441d-9fd5-f525f44a0e36" providerId="ADAL" clId="{2BA5F16F-89AE-43DC-80C8-1B698A4C5259}" dt="2022-06-14T19:30:18.710" v="117" actId="962"/>
          <ac:spMkLst>
            <pc:docMk/>
            <pc:sldMk cId="71632809" sldId="4432"/>
            <ac:spMk id="3" creationId="{84E63AE1-99E7-42FA-93C9-4A1A4A9E41D1}"/>
          </ac:spMkLst>
        </pc:spChg>
        <pc:spChg chg="mod">
          <ac:chgData name="Anderson, Corinna" userId="6f384d72-8e04-441d-9fd5-f525f44a0e36" providerId="ADAL" clId="{2BA5F16F-89AE-43DC-80C8-1B698A4C5259}" dt="2022-06-14T20:18:37.149" v="548" actId="962"/>
          <ac:spMkLst>
            <pc:docMk/>
            <pc:sldMk cId="71632809" sldId="4432"/>
            <ac:spMk id="7" creationId="{2BFE966B-DE32-4FD8-82D9-B58D50E13137}"/>
          </ac:spMkLst>
        </pc:spChg>
        <pc:picChg chg="mod ord">
          <ac:chgData name="Anderson, Corinna" userId="6f384d72-8e04-441d-9fd5-f525f44a0e36" providerId="ADAL" clId="{2BA5F16F-89AE-43DC-80C8-1B698A4C5259}" dt="2022-06-14T19:30:36.067" v="137" actId="962"/>
          <ac:picMkLst>
            <pc:docMk/>
            <pc:sldMk cId="71632809" sldId="4432"/>
            <ac:picMk id="5" creationId="{3C8DA139-8A50-4F31-9EDC-2E31DB7A1A97}"/>
          </ac:picMkLst>
        </pc:picChg>
      </pc:sldChg>
      <pc:sldChg chg="modSp mod">
        <pc:chgData name="Anderson, Corinna" userId="6f384d72-8e04-441d-9fd5-f525f44a0e36" providerId="ADAL" clId="{2BA5F16F-89AE-43DC-80C8-1B698A4C5259}" dt="2022-06-14T20:19:44.285" v="556" actId="962"/>
        <pc:sldMkLst>
          <pc:docMk/>
          <pc:sldMk cId="1460720267" sldId="4433"/>
        </pc:sldMkLst>
        <pc:spChg chg="mod ord">
          <ac:chgData name="Anderson, Corinna" userId="6f384d72-8e04-441d-9fd5-f525f44a0e36" providerId="ADAL" clId="{2BA5F16F-89AE-43DC-80C8-1B698A4C5259}" dt="2022-06-14T20:03:23.870" v="315" actId="962"/>
          <ac:spMkLst>
            <pc:docMk/>
            <pc:sldMk cId="1460720267" sldId="4433"/>
            <ac:spMk id="2" creationId="{007FB942-CA43-43CC-B7C3-27DED21553AD}"/>
          </ac:spMkLst>
        </pc:spChg>
        <pc:spChg chg="mod ord">
          <ac:chgData name="Anderson, Corinna" userId="6f384d72-8e04-441d-9fd5-f525f44a0e36" providerId="ADAL" clId="{2BA5F16F-89AE-43DC-80C8-1B698A4C5259}" dt="2022-06-14T20:04:31.001" v="339" actId="962"/>
          <ac:spMkLst>
            <pc:docMk/>
            <pc:sldMk cId="1460720267" sldId="4433"/>
            <ac:spMk id="5" creationId="{ED4025DB-D64B-412E-B4FC-BB214F42461B}"/>
          </ac:spMkLst>
        </pc:spChg>
        <pc:spChg chg="mod">
          <ac:chgData name="Anderson, Corinna" userId="6f384d72-8e04-441d-9fd5-f525f44a0e36" providerId="ADAL" clId="{2BA5F16F-89AE-43DC-80C8-1B698A4C5259}" dt="2022-06-14T20:03:50.323" v="317" actId="962"/>
          <ac:spMkLst>
            <pc:docMk/>
            <pc:sldMk cId="1460720267" sldId="4433"/>
            <ac:spMk id="7" creationId="{CF1C5C55-2182-4222-94D4-9AE57FA49E01}"/>
          </ac:spMkLst>
        </pc:spChg>
        <pc:spChg chg="mod">
          <ac:chgData name="Anderson, Corinna" userId="6f384d72-8e04-441d-9fd5-f525f44a0e36" providerId="ADAL" clId="{2BA5F16F-89AE-43DC-80C8-1B698A4C5259}" dt="2022-06-14T20:19:41.133" v="555" actId="962"/>
          <ac:spMkLst>
            <pc:docMk/>
            <pc:sldMk cId="1460720267" sldId="4433"/>
            <ac:spMk id="9" creationId="{77ADD73E-894E-4FBC-AA56-55FC6F91D0FB}"/>
          </ac:spMkLst>
        </pc:spChg>
        <pc:spChg chg="mod">
          <ac:chgData name="Anderson, Corinna" userId="6f384d72-8e04-441d-9fd5-f525f44a0e36" providerId="ADAL" clId="{2BA5F16F-89AE-43DC-80C8-1B698A4C5259}" dt="2022-06-14T20:19:44.285" v="556" actId="962"/>
          <ac:spMkLst>
            <pc:docMk/>
            <pc:sldMk cId="1460720267" sldId="4433"/>
            <ac:spMk id="11" creationId="{A3DCC1D0-B5C1-4442-96ED-E36ECF8387A6}"/>
          </ac:spMkLst>
        </pc:spChg>
        <pc:graphicFrameChg chg="mod">
          <ac:chgData name="Anderson, Corinna" userId="6f384d72-8e04-441d-9fd5-f525f44a0e36" providerId="ADAL" clId="{2BA5F16F-89AE-43DC-80C8-1B698A4C5259}" dt="2022-06-14T20:04:16.823" v="338" actId="962"/>
          <ac:graphicFrameMkLst>
            <pc:docMk/>
            <pc:sldMk cId="1460720267" sldId="4433"/>
            <ac:graphicFrameMk id="8" creationId="{70AA8948-D3BE-4684-9982-2236358D42A8}"/>
          </ac:graphicFrameMkLst>
        </pc:graphicFrameChg>
      </pc:sldChg>
      <pc:sldChg chg="modSp mod">
        <pc:chgData name="Anderson, Corinna" userId="6f384d72-8e04-441d-9fd5-f525f44a0e36" providerId="ADAL" clId="{2BA5F16F-89AE-43DC-80C8-1B698A4C5259}" dt="2022-06-14T20:19:12.341" v="551" actId="962"/>
        <pc:sldMkLst>
          <pc:docMk/>
          <pc:sldMk cId="4083435946" sldId="4434"/>
        </pc:sldMkLst>
        <pc:spChg chg="mod">
          <ac:chgData name="Anderson, Corinna" userId="6f384d72-8e04-441d-9fd5-f525f44a0e36" providerId="ADAL" clId="{2BA5F16F-89AE-43DC-80C8-1B698A4C5259}" dt="2022-06-14T19:38:26.748" v="231" actId="962"/>
          <ac:spMkLst>
            <pc:docMk/>
            <pc:sldMk cId="4083435946" sldId="4434"/>
            <ac:spMk id="2" creationId="{0E43343D-CCC9-1948-BD81-0BCE343D8DDC}"/>
          </ac:spMkLst>
        </pc:spChg>
        <pc:spChg chg="mod">
          <ac:chgData name="Anderson, Corinna" userId="6f384d72-8e04-441d-9fd5-f525f44a0e36" providerId="ADAL" clId="{2BA5F16F-89AE-43DC-80C8-1B698A4C5259}" dt="2022-06-14T19:38:41.190" v="234" actId="962"/>
          <ac:spMkLst>
            <pc:docMk/>
            <pc:sldMk cId="4083435946" sldId="4434"/>
            <ac:spMk id="3" creationId="{D7EDB3FB-9DAE-DE4B-8270-FA294774D15B}"/>
          </ac:spMkLst>
        </pc:spChg>
        <pc:spChg chg="mod">
          <ac:chgData name="Anderson, Corinna" userId="6f384d72-8e04-441d-9fd5-f525f44a0e36" providerId="ADAL" clId="{2BA5F16F-89AE-43DC-80C8-1B698A4C5259}" dt="2022-06-14T20:19:12.341" v="551" actId="962"/>
          <ac:spMkLst>
            <pc:docMk/>
            <pc:sldMk cId="4083435946" sldId="4434"/>
            <ac:spMk id="5" creationId="{07D0C914-5D20-4D18-87FB-337F5F6830E2}"/>
          </ac:spMkLst>
        </pc:spChg>
        <pc:graphicFrameChg chg="mod">
          <ac:chgData name="Anderson, Corinna" userId="6f384d72-8e04-441d-9fd5-f525f44a0e36" providerId="ADAL" clId="{2BA5F16F-89AE-43DC-80C8-1B698A4C5259}" dt="2022-06-14T19:38:43.346" v="236" actId="962"/>
          <ac:graphicFrameMkLst>
            <pc:docMk/>
            <pc:sldMk cId="4083435946" sldId="4434"/>
            <ac:graphicFrameMk id="8" creationId="{56B82756-84AA-4BBD-8B66-3EC2635B336B}"/>
          </ac:graphicFrameMkLst>
        </pc:graphicFrameChg>
      </pc:sldChg>
      <pc:sldChg chg="modSp mod">
        <pc:chgData name="Anderson, Corinna" userId="6f384d72-8e04-441d-9fd5-f525f44a0e36" providerId="ADAL" clId="{2BA5F16F-89AE-43DC-80C8-1B698A4C5259}" dt="2022-06-14T20:19:32.181" v="554" actId="962"/>
        <pc:sldMkLst>
          <pc:docMk/>
          <pc:sldMk cId="957513688" sldId="4436"/>
        </pc:sldMkLst>
        <pc:spChg chg="mod">
          <ac:chgData name="Anderson, Corinna" userId="6f384d72-8e04-441d-9fd5-f525f44a0e36" providerId="ADAL" clId="{2BA5F16F-89AE-43DC-80C8-1B698A4C5259}" dt="2022-06-14T20:00:10.837" v="281" actId="962"/>
          <ac:spMkLst>
            <pc:docMk/>
            <pc:sldMk cId="957513688" sldId="4436"/>
            <ac:spMk id="2" creationId="{134CA093-A9AA-4394-ACB1-4C4AE122E63A}"/>
          </ac:spMkLst>
        </pc:spChg>
        <pc:spChg chg="mod">
          <ac:chgData name="Anderson, Corinna" userId="6f384d72-8e04-441d-9fd5-f525f44a0e36" providerId="ADAL" clId="{2BA5F16F-89AE-43DC-80C8-1B698A4C5259}" dt="2022-06-14T20:00:37.005" v="284" actId="962"/>
          <ac:spMkLst>
            <pc:docMk/>
            <pc:sldMk cId="957513688" sldId="4436"/>
            <ac:spMk id="5" creationId="{588AC18F-37F7-4E52-9455-5FA8FBEF547B}"/>
          </ac:spMkLst>
        </pc:spChg>
        <pc:spChg chg="mod">
          <ac:chgData name="Anderson, Corinna" userId="6f384d72-8e04-441d-9fd5-f525f44a0e36" providerId="ADAL" clId="{2BA5F16F-89AE-43DC-80C8-1B698A4C5259}" dt="2022-06-14T20:19:32.181" v="554" actId="962"/>
          <ac:spMkLst>
            <pc:docMk/>
            <pc:sldMk cId="957513688" sldId="4436"/>
            <ac:spMk id="11" creationId="{B60FD7F9-F367-4FCD-99A3-439C50F118A0}"/>
          </ac:spMkLst>
        </pc:spChg>
        <pc:spChg chg="mod">
          <ac:chgData name="Anderson, Corinna" userId="6f384d72-8e04-441d-9fd5-f525f44a0e36" providerId="ADAL" clId="{2BA5F16F-89AE-43DC-80C8-1B698A4C5259}" dt="2022-06-14T20:19:30.110" v="553" actId="962"/>
          <ac:spMkLst>
            <pc:docMk/>
            <pc:sldMk cId="957513688" sldId="4436"/>
            <ac:spMk id="14" creationId="{92327D87-C46D-43AA-A8E0-88E1A4E68A47}"/>
          </ac:spMkLst>
        </pc:spChg>
        <pc:graphicFrameChg chg="mod">
          <ac:chgData name="Anderson, Corinna" userId="6f384d72-8e04-441d-9fd5-f525f44a0e36" providerId="ADAL" clId="{2BA5F16F-89AE-43DC-80C8-1B698A4C5259}" dt="2022-06-14T20:00:43.840" v="286" actId="962"/>
          <ac:graphicFrameMkLst>
            <pc:docMk/>
            <pc:sldMk cId="957513688" sldId="4436"/>
            <ac:graphicFrameMk id="8" creationId="{7B88F341-2FF9-48F8-AB7D-51AE8EEAB128}"/>
          </ac:graphicFrameMkLst>
        </pc:graphicFrameChg>
      </pc:sldChg>
      <pc:sldChg chg="modSp mod">
        <pc:chgData name="Anderson, Corinna" userId="6f384d72-8e04-441d-9fd5-f525f44a0e36" providerId="ADAL" clId="{2BA5F16F-89AE-43DC-80C8-1B698A4C5259}" dt="2022-06-14T19:26:18.107" v="46" actId="962"/>
        <pc:sldMkLst>
          <pc:docMk/>
          <pc:sldMk cId="915059285" sldId="4437"/>
        </pc:sldMkLst>
        <pc:spChg chg="mod">
          <ac:chgData name="Anderson, Corinna" userId="6f384d72-8e04-441d-9fd5-f525f44a0e36" providerId="ADAL" clId="{2BA5F16F-89AE-43DC-80C8-1B698A4C5259}" dt="2022-06-14T19:25:40.799" v="25" actId="962"/>
          <ac:spMkLst>
            <pc:docMk/>
            <pc:sldMk cId="915059285" sldId="4437"/>
            <ac:spMk id="2" creationId="{0E43343D-CCC9-1948-BD81-0BCE343D8DDC}"/>
          </ac:spMkLst>
        </pc:spChg>
        <pc:spChg chg="mod ord">
          <ac:chgData name="Anderson, Corinna" userId="6f384d72-8e04-441d-9fd5-f525f44a0e36" providerId="ADAL" clId="{2BA5F16F-89AE-43DC-80C8-1B698A4C5259}" dt="2022-06-14T19:26:05.822" v="28" actId="962"/>
          <ac:spMkLst>
            <pc:docMk/>
            <pc:sldMk cId="915059285" sldId="4437"/>
            <ac:spMk id="3" creationId="{D7EDB3FB-9DAE-DE4B-8270-FA294774D15B}"/>
          </ac:spMkLst>
        </pc:spChg>
        <pc:graphicFrameChg chg="mod">
          <ac:chgData name="Anderson, Corinna" userId="6f384d72-8e04-441d-9fd5-f525f44a0e36" providerId="ADAL" clId="{2BA5F16F-89AE-43DC-80C8-1B698A4C5259}" dt="2022-06-14T19:26:18.107" v="46" actId="962"/>
          <ac:graphicFrameMkLst>
            <pc:docMk/>
            <pc:sldMk cId="915059285" sldId="4437"/>
            <ac:graphicFrameMk id="8" creationId="{56B82756-84AA-4BBD-8B66-3EC2635B336B}"/>
          </ac:graphicFrameMkLst>
        </pc:graphicFrameChg>
      </pc:sldChg>
      <pc:sldChg chg="modSp mod">
        <pc:chgData name="Anderson, Corinna" userId="6f384d72-8e04-441d-9fd5-f525f44a0e36" providerId="ADAL" clId="{2BA5F16F-89AE-43DC-80C8-1B698A4C5259}" dt="2022-06-14T20:18:26.974" v="547" actId="962"/>
        <pc:sldMkLst>
          <pc:docMk/>
          <pc:sldMk cId="2835768284" sldId="4438"/>
        </pc:sldMkLst>
        <pc:spChg chg="mod ord">
          <ac:chgData name="Anderson, Corinna" userId="6f384d72-8e04-441d-9fd5-f525f44a0e36" providerId="ADAL" clId="{2BA5F16F-89AE-43DC-80C8-1B698A4C5259}" dt="2022-06-14T19:28:57.925" v="91" actId="962"/>
          <ac:spMkLst>
            <pc:docMk/>
            <pc:sldMk cId="2835768284" sldId="4438"/>
            <ac:spMk id="2" creationId="{BB60F9F4-D01C-4A1C-9CAA-2CD423A43C06}"/>
          </ac:spMkLst>
        </pc:spChg>
        <pc:spChg chg="mod">
          <ac:chgData name="Anderson, Corinna" userId="6f384d72-8e04-441d-9fd5-f525f44a0e36" providerId="ADAL" clId="{2BA5F16F-89AE-43DC-80C8-1B698A4C5259}" dt="2022-06-14T20:16:55.662" v="538" actId="962"/>
          <ac:spMkLst>
            <pc:docMk/>
            <pc:sldMk cId="2835768284" sldId="4438"/>
            <ac:spMk id="3" creationId="{0A70CF32-8687-439F-95AF-A6A1900B8E3D}"/>
          </ac:spMkLst>
        </pc:spChg>
        <pc:spChg chg="mod ord">
          <ac:chgData name="Anderson, Corinna" userId="6f384d72-8e04-441d-9fd5-f525f44a0e36" providerId="ADAL" clId="{2BA5F16F-89AE-43DC-80C8-1B698A4C5259}" dt="2022-06-14T20:17:30.207" v="544" actId="13244"/>
          <ac:spMkLst>
            <pc:docMk/>
            <pc:sldMk cId="2835768284" sldId="4438"/>
            <ac:spMk id="4" creationId="{FE45EA0B-6BE1-496F-99CF-678B54ADB731}"/>
          </ac:spMkLst>
        </pc:spChg>
        <pc:spChg chg="mod">
          <ac:chgData name="Anderson, Corinna" userId="6f384d72-8e04-441d-9fd5-f525f44a0e36" providerId="ADAL" clId="{2BA5F16F-89AE-43DC-80C8-1B698A4C5259}" dt="2022-06-14T20:18:26.974" v="547" actId="962"/>
          <ac:spMkLst>
            <pc:docMk/>
            <pc:sldMk cId="2835768284" sldId="4438"/>
            <ac:spMk id="5" creationId="{C761DC49-8BFD-4970-8849-815BC841AFFC}"/>
          </ac:spMkLst>
        </pc:spChg>
        <pc:spChg chg="mod">
          <ac:chgData name="Anderson, Corinna" userId="6f384d72-8e04-441d-9fd5-f525f44a0e36" providerId="ADAL" clId="{2BA5F16F-89AE-43DC-80C8-1B698A4C5259}" dt="2022-06-14T20:16:57.939" v="539" actId="962"/>
          <ac:spMkLst>
            <pc:docMk/>
            <pc:sldMk cId="2835768284" sldId="4438"/>
            <ac:spMk id="6" creationId="{89F236CE-A725-4216-A4DE-90E22AA8EAA0}"/>
          </ac:spMkLst>
        </pc:spChg>
        <pc:spChg chg="mod">
          <ac:chgData name="Anderson, Corinna" userId="6f384d72-8e04-441d-9fd5-f525f44a0e36" providerId="ADAL" clId="{2BA5F16F-89AE-43DC-80C8-1B698A4C5259}" dt="2022-06-14T20:18:23.446" v="546" actId="962"/>
          <ac:spMkLst>
            <pc:docMk/>
            <pc:sldMk cId="2835768284" sldId="4438"/>
            <ac:spMk id="13" creationId="{5E5DEC19-C2D0-435F-AB76-827A279BC4FB}"/>
          </ac:spMkLst>
        </pc:spChg>
        <pc:spChg chg="mod">
          <ac:chgData name="Anderson, Corinna" userId="6f384d72-8e04-441d-9fd5-f525f44a0e36" providerId="ADAL" clId="{2BA5F16F-89AE-43DC-80C8-1B698A4C5259}" dt="2022-06-14T20:18:20.693" v="545" actId="962"/>
          <ac:spMkLst>
            <pc:docMk/>
            <pc:sldMk cId="2835768284" sldId="4438"/>
            <ac:spMk id="14" creationId="{E58DF5C5-9F48-464F-8B60-C4B018AE61C5}"/>
          </ac:spMkLst>
        </pc:spChg>
        <pc:graphicFrameChg chg="mod">
          <ac:chgData name="Anderson, Corinna" userId="6f384d72-8e04-441d-9fd5-f525f44a0e36" providerId="ADAL" clId="{2BA5F16F-89AE-43DC-80C8-1B698A4C5259}" dt="2022-06-14T19:29:41.203" v="113" actId="962"/>
          <ac:graphicFrameMkLst>
            <pc:docMk/>
            <pc:sldMk cId="2835768284" sldId="4438"/>
            <ac:graphicFrameMk id="12" creationId="{C2B98E03-E681-4CB8-8FEC-EF52A1CC0058}"/>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0.xml"/><Relationship Id="rId1" Type="http://schemas.microsoft.com/office/2011/relationships/chartStyle" Target="style10.xml"/><Relationship Id="rId5" Type="http://schemas.openxmlformats.org/officeDocument/2006/relationships/chartUserShapes" Target="../drawings/drawing2.xml"/><Relationship Id="rId4"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3.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chartUserShapes" Target="../drawings/drawing4.xml"/></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16.xml"/><Relationship Id="rId1" Type="http://schemas.microsoft.com/office/2011/relationships/chartStyle" Target="style16.xml"/><Relationship Id="rId5" Type="http://schemas.openxmlformats.org/officeDocument/2006/relationships/chartUserShapes" Target="../drawings/drawing5.xml"/><Relationship Id="rId4"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package" Target="../embeddings/Microsoft_Excel_Worksheet17.xlsx"/></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1.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50000"/>
                  </a:schemeClr>
                </a:solidFill>
                <a:latin typeface="+mn-lt"/>
                <a:ea typeface="+mn-ea"/>
                <a:cs typeface="+mn-cs"/>
              </a:defRPr>
            </a:pPr>
            <a:r>
              <a:rPr lang="en-US" sz="1400" b="1" dirty="0">
                <a:solidFill>
                  <a:schemeClr val="tx1">
                    <a:lumMod val="50000"/>
                  </a:schemeClr>
                </a:solidFill>
              </a:rPr>
              <a:t>Average Annual Change in Households (Millions)</a:t>
            </a:r>
          </a:p>
        </c:rich>
      </c:tx>
      <c:layout>
        <c:manualLayout>
          <c:xMode val="edge"/>
          <c:yMode val="edge"/>
          <c:x val="2.8824560531361191E-4"/>
          <c:y val="0"/>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50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Sheet1!$A$2</c:f>
              <c:strCache>
                <c:ptCount val="1"/>
                <c:pt idx="0">
                  <c:v>Average Annual Household Growth</c:v>
                </c:pt>
              </c:strCache>
            </c:strRef>
          </c:tx>
          <c:spPr>
            <a:solidFill>
              <a:srgbClr val="FFC52F"/>
            </a:solidFill>
            <a:ln>
              <a:noFill/>
            </a:ln>
            <a:effectLst/>
          </c:spPr>
          <c:invertIfNegative val="0"/>
          <c:cat>
            <c:strRef>
              <c:f>Sheet1!$B$1:$G$1</c:f>
              <c:strCache>
                <c:ptCount val="6"/>
                <c:pt idx="0">
                  <c:v>2010:1–
2012:1</c:v>
                </c:pt>
                <c:pt idx="1">
                  <c:v>2012:1–
2014:1</c:v>
                </c:pt>
                <c:pt idx="2">
                  <c:v>2014:1–
2016:1</c:v>
                </c:pt>
                <c:pt idx="3">
                  <c:v>2016:1–
2018:1</c:v>
                </c:pt>
                <c:pt idx="4">
                  <c:v>2018:1–
2020:1</c:v>
                </c:pt>
                <c:pt idx="5">
                  <c:v>2020:1–
2022:1</c:v>
                </c:pt>
              </c:strCache>
            </c:strRef>
          </c:cat>
          <c:val>
            <c:numRef>
              <c:f>Sheet1!$B$2:$G$2</c:f>
              <c:numCache>
                <c:formatCode>#,##0</c:formatCode>
                <c:ptCount val="6"/>
                <c:pt idx="0">
                  <c:v>823000</c:v>
                </c:pt>
                <c:pt idx="1">
                  <c:v>704000</c:v>
                </c:pt>
                <c:pt idx="2">
                  <c:v>1243000</c:v>
                </c:pt>
                <c:pt idx="3">
                  <c:v>1312000</c:v>
                </c:pt>
                <c:pt idx="4">
                  <c:v>1819000</c:v>
                </c:pt>
                <c:pt idx="5">
                  <c:v>1638000</c:v>
                </c:pt>
              </c:numCache>
            </c:numRef>
          </c:val>
          <c:extLst>
            <c:ext xmlns:c16="http://schemas.microsoft.com/office/drawing/2014/chart" uri="{C3380CC4-5D6E-409C-BE32-E72D297353CC}">
              <c16:uniqueId val="{00000000-591F-4DC0-865A-580A11F09107}"/>
            </c:ext>
          </c:extLst>
        </c:ser>
        <c:dLbls>
          <c:showLegendKey val="0"/>
          <c:showVal val="0"/>
          <c:showCatName val="0"/>
          <c:showSerName val="0"/>
          <c:showPercent val="0"/>
          <c:showBubbleSize val="0"/>
        </c:dLbls>
        <c:gapWidth val="100"/>
        <c:axId val="878843176"/>
        <c:axId val="878844160"/>
      </c:barChart>
      <c:catAx>
        <c:axId val="878843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crossAx val="878844160"/>
        <c:crosses val="autoZero"/>
        <c:auto val="1"/>
        <c:lblAlgn val="ctr"/>
        <c:lblOffset val="100"/>
        <c:noMultiLvlLbl val="0"/>
      </c:catAx>
      <c:valAx>
        <c:axId val="87884416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crossAx val="878843176"/>
        <c:crosses val="autoZero"/>
        <c:crossBetween val="between"/>
        <c:dispUnits>
          <c:builtInUnit val="millions"/>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1400" b="1" i="0" u="none" strike="noStrike" kern="1200" spc="0" baseline="0">
                <a:solidFill>
                  <a:schemeClr val="tx1">
                    <a:lumMod val="50000"/>
                  </a:schemeClr>
                </a:solidFill>
                <a:latin typeface="+mn-lt"/>
                <a:ea typeface="+mn-ea"/>
                <a:cs typeface="+mn-cs"/>
              </a:defRPr>
            </a:pPr>
            <a:r>
              <a:rPr lang="en-US" sz="1400"/>
              <a:t>Median Net Wealth in 2019 (Thousands)</a:t>
            </a:r>
          </a:p>
        </c:rich>
      </c:tx>
      <c:layout>
        <c:manualLayout>
          <c:xMode val="edge"/>
          <c:yMode val="edge"/>
          <c:x val="5.2703815536645621E-4"/>
          <c:y val="0"/>
        </c:manualLayout>
      </c:layout>
      <c:overlay val="0"/>
      <c:spPr>
        <a:noFill/>
        <a:ln>
          <a:noFill/>
        </a:ln>
        <a:effectLst/>
      </c:spPr>
      <c:txPr>
        <a:bodyPr rot="0" spcFirstLastPara="1" vertOverflow="ellipsis" vert="horz" wrap="square" anchor="ctr" anchorCtr="1"/>
        <a:lstStyle/>
        <a:p>
          <a:pPr algn="l">
            <a:defRPr sz="14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5.7742753333434212E-2"/>
          <c:y val="0.136739012679987"/>
          <c:w val="0.89410129662971372"/>
          <c:h val="0.6271592973955179"/>
        </c:manualLayout>
      </c:layout>
      <c:barChart>
        <c:barDir val="col"/>
        <c:grouping val="clustered"/>
        <c:varyColors val="0"/>
        <c:ser>
          <c:idx val="1"/>
          <c:order val="0"/>
          <c:tx>
            <c:strRef>
              <c:f>Sheet1!$A$2</c:f>
              <c:strCache>
                <c:ptCount val="1"/>
                <c:pt idx="0">
                  <c:v>Renters</c:v>
                </c:pt>
              </c:strCache>
            </c:strRef>
          </c:tx>
          <c:spPr>
            <a:solidFill>
              <a:srgbClr val="FF4D00"/>
            </a:solidFill>
            <a:ln>
              <a:noFill/>
            </a:ln>
            <a:effectLst/>
          </c:spPr>
          <c:invertIfNegative val="0"/>
          <c:cat>
            <c:strRef>
              <c:f>Sheet1!$B$1:$F$1</c:f>
              <c:strCache>
                <c:ptCount val="5"/>
                <c:pt idx="0">
                  <c:v>Black</c:v>
                </c:pt>
                <c:pt idx="1">
                  <c:v> Hispanic </c:v>
                </c:pt>
                <c:pt idx="2">
                  <c:v> Asian/Another </c:v>
                </c:pt>
                <c:pt idx="3">
                  <c:v>White</c:v>
                </c:pt>
                <c:pt idx="4">
                  <c:v> All Races/Ethnicities </c:v>
                </c:pt>
              </c:strCache>
            </c:strRef>
          </c:cat>
          <c:val>
            <c:numRef>
              <c:f>Sheet1!$B$2:$F$2</c:f>
              <c:numCache>
                <c:formatCode>_(* #,##0_);_(* \(#,##0\);_(* "-"??_);_(@_)</c:formatCode>
                <c:ptCount val="5"/>
                <c:pt idx="0">
                  <c:v>1830</c:v>
                </c:pt>
                <c:pt idx="1">
                  <c:v>5800</c:v>
                </c:pt>
                <c:pt idx="2">
                  <c:v>6710</c:v>
                </c:pt>
                <c:pt idx="3" formatCode="#,##0">
                  <c:v>8900</c:v>
                </c:pt>
                <c:pt idx="4">
                  <c:v>6270</c:v>
                </c:pt>
              </c:numCache>
            </c:numRef>
          </c:val>
          <c:extLst>
            <c:ext xmlns:c16="http://schemas.microsoft.com/office/drawing/2014/chart" uri="{C3380CC4-5D6E-409C-BE32-E72D297353CC}">
              <c16:uniqueId val="{00000001-725E-47A1-A6EE-5512CAA7F8BE}"/>
            </c:ext>
          </c:extLst>
        </c:ser>
        <c:ser>
          <c:idx val="3"/>
          <c:order val="1"/>
          <c:tx>
            <c:strRef>
              <c:f>Sheet1!$A$3</c:f>
              <c:strCache>
                <c:ptCount val="1"/>
                <c:pt idx="0">
                  <c:v>Homeowners</c:v>
                </c:pt>
              </c:strCache>
            </c:strRef>
          </c:tx>
          <c:spPr>
            <a:solidFill>
              <a:srgbClr val="FFC52F"/>
            </a:solidFill>
            <a:ln>
              <a:noFill/>
            </a:ln>
            <a:effectLst/>
          </c:spPr>
          <c:invertIfNegative val="0"/>
          <c:dPt>
            <c:idx val="5"/>
            <c:invertIfNegative val="0"/>
            <c:bubble3D val="0"/>
            <c:spPr>
              <a:solidFill>
                <a:srgbClr val="FFC52F"/>
              </a:solidFill>
              <a:ln>
                <a:noFill/>
              </a:ln>
              <a:effectLst/>
            </c:spPr>
            <c:extLst>
              <c:ext xmlns:c16="http://schemas.microsoft.com/office/drawing/2014/chart" uri="{C3380CC4-5D6E-409C-BE32-E72D297353CC}">
                <c16:uniqueId val="{00000001-E808-42DB-94D9-6538479DAFD1}"/>
              </c:ext>
            </c:extLst>
          </c:dPt>
          <c:dPt>
            <c:idx val="6"/>
            <c:invertIfNegative val="0"/>
            <c:bubble3D val="0"/>
            <c:spPr>
              <a:solidFill>
                <a:srgbClr val="FFC52F"/>
              </a:solidFill>
              <a:ln>
                <a:noFill/>
              </a:ln>
              <a:effectLst/>
            </c:spPr>
            <c:extLst>
              <c:ext xmlns:c16="http://schemas.microsoft.com/office/drawing/2014/chart" uri="{C3380CC4-5D6E-409C-BE32-E72D297353CC}">
                <c16:uniqueId val="{00000000-E808-42DB-94D9-6538479DAFD1}"/>
              </c:ext>
            </c:extLst>
          </c:dPt>
          <c:cat>
            <c:strRef>
              <c:f>Sheet1!$B$1:$F$1</c:f>
              <c:strCache>
                <c:ptCount val="5"/>
                <c:pt idx="0">
                  <c:v>Black</c:v>
                </c:pt>
                <c:pt idx="1">
                  <c:v> Hispanic </c:v>
                </c:pt>
                <c:pt idx="2">
                  <c:v> Asian/Another </c:v>
                </c:pt>
                <c:pt idx="3">
                  <c:v>White</c:v>
                </c:pt>
                <c:pt idx="4">
                  <c:v> All Races/Ethnicities </c:v>
                </c:pt>
              </c:strCache>
            </c:strRef>
          </c:cat>
          <c:val>
            <c:numRef>
              <c:f>Sheet1!$B$3:$F$3</c:f>
              <c:numCache>
                <c:formatCode>_(* #,##0_);_(* \(#,##0\);_(* "-"??_);_(@_)</c:formatCode>
                <c:ptCount val="5"/>
                <c:pt idx="0">
                  <c:v>113130</c:v>
                </c:pt>
                <c:pt idx="1">
                  <c:v>164800</c:v>
                </c:pt>
                <c:pt idx="2">
                  <c:v>299000</c:v>
                </c:pt>
                <c:pt idx="3" formatCode="#,##0">
                  <c:v>299900</c:v>
                </c:pt>
                <c:pt idx="4">
                  <c:v>254900</c:v>
                </c:pt>
              </c:numCache>
            </c:numRef>
          </c:val>
          <c:extLst>
            <c:ext xmlns:c16="http://schemas.microsoft.com/office/drawing/2014/chart" uri="{C3380CC4-5D6E-409C-BE32-E72D297353CC}">
              <c16:uniqueId val="{00000003-C347-44D6-B583-CDDE753BDE27}"/>
            </c:ext>
          </c:extLst>
        </c:ser>
        <c:ser>
          <c:idx val="0"/>
          <c:order val="2"/>
          <c:tx>
            <c:strRef>
              <c:f>Sheet1!$A$4</c:f>
              <c:strCache>
                <c:ptCount val="1"/>
                <c:pt idx="0">
                  <c:v>All Households</c:v>
                </c:pt>
              </c:strCache>
            </c:strRef>
          </c:tx>
          <c:spPr>
            <a:solidFill>
              <a:srgbClr val="00A0DF"/>
            </a:solidFill>
            <a:ln>
              <a:noFill/>
            </a:ln>
            <a:effectLst/>
          </c:spPr>
          <c:invertIfNegative val="0"/>
          <c:cat>
            <c:strRef>
              <c:f>Sheet1!$B$1:$F$1</c:f>
              <c:strCache>
                <c:ptCount val="5"/>
                <c:pt idx="0">
                  <c:v>Black</c:v>
                </c:pt>
                <c:pt idx="1">
                  <c:v> Hispanic </c:v>
                </c:pt>
                <c:pt idx="2">
                  <c:v> Asian/Another </c:v>
                </c:pt>
                <c:pt idx="3">
                  <c:v>White</c:v>
                </c:pt>
                <c:pt idx="4">
                  <c:v> All Races/Ethnicities </c:v>
                </c:pt>
              </c:strCache>
            </c:strRef>
          </c:cat>
          <c:val>
            <c:numRef>
              <c:f>Sheet1!$B$4:$F$4</c:f>
              <c:numCache>
                <c:formatCode>#,##0</c:formatCode>
                <c:ptCount val="5"/>
                <c:pt idx="0">
                  <c:v>24100</c:v>
                </c:pt>
                <c:pt idx="1">
                  <c:v>36050</c:v>
                </c:pt>
                <c:pt idx="2">
                  <c:v>74500</c:v>
                </c:pt>
                <c:pt idx="3">
                  <c:v>189100</c:v>
                </c:pt>
                <c:pt idx="4">
                  <c:v>121760</c:v>
                </c:pt>
              </c:numCache>
            </c:numRef>
          </c:val>
          <c:extLst>
            <c:ext xmlns:c16="http://schemas.microsoft.com/office/drawing/2014/chart" uri="{C3380CC4-5D6E-409C-BE32-E72D297353CC}">
              <c16:uniqueId val="{00000005-E8CA-4652-A8DE-53CC35BA10ED}"/>
            </c:ext>
          </c:extLst>
        </c:ser>
        <c:dLbls>
          <c:showLegendKey val="0"/>
          <c:showVal val="0"/>
          <c:showCatName val="0"/>
          <c:showSerName val="0"/>
          <c:showPercent val="0"/>
          <c:showBubbleSize val="0"/>
        </c:dLbls>
        <c:gapWidth val="100"/>
        <c:axId val="2723360"/>
        <c:axId val="2725552"/>
      </c:barChart>
      <c:catAx>
        <c:axId val="2723360"/>
        <c:scaling>
          <c:orientation val="minMax"/>
        </c:scaling>
        <c:delete val="0"/>
        <c:axPos val="b"/>
        <c:numFmt formatCode="General" sourceLinked="1"/>
        <c:majorTickMark val="out"/>
        <c:minorTickMark val="none"/>
        <c:tickLblPos val="nextTo"/>
        <c:spPr>
          <a:noFill/>
          <a:ln w="6350" cap="flat" cmpd="sng" algn="ctr">
            <a:solidFill>
              <a:schemeClr val="bg1">
                <a:lumMod val="6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5552"/>
        <c:crosses val="autoZero"/>
        <c:auto val="1"/>
        <c:lblAlgn val="ctr"/>
        <c:lblOffset val="100"/>
        <c:noMultiLvlLbl val="0"/>
      </c:catAx>
      <c:valAx>
        <c:axId val="2725552"/>
        <c:scaling>
          <c:orientation val="minMax"/>
          <c:max val="300000"/>
          <c:min val="0"/>
        </c:scaling>
        <c:delete val="0"/>
        <c:axPos val="l"/>
        <c:majorGridlines>
          <c:spPr>
            <a:ln w="6350" cap="flat" cmpd="sng" algn="ctr">
              <a:solidFill>
                <a:schemeClr val="tx1">
                  <a:lumMod val="40000"/>
                  <a:lumOff val="60000"/>
                </a:schemeClr>
              </a:solidFill>
              <a:prstDash val="dash"/>
              <a:round/>
            </a:ln>
            <a:effectLst/>
          </c:spPr>
        </c:majorGridlines>
        <c:numFmt formatCode="General"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3360"/>
        <c:crosses val="autoZero"/>
        <c:crossBetween val="between"/>
        <c:dispUnits>
          <c:builtInUnit val="thousands"/>
        </c:dispUnits>
      </c:valAx>
      <c:spPr>
        <a:noFill/>
        <a:ln>
          <a:noFill/>
        </a:ln>
        <a:effectLst/>
      </c:spPr>
    </c:plotArea>
    <c:legend>
      <c:legendPos val="b"/>
      <c:layout>
        <c:manualLayout>
          <c:xMode val="edge"/>
          <c:yMode val="edge"/>
          <c:x val="4.3764224777970346E-4"/>
          <c:y val="0.93127778899432445"/>
          <c:w val="0.38534477727753147"/>
          <c:h val="6.8722211005675576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Homeowners</c:v>
                </c:pt>
              </c:strCache>
            </c:strRef>
          </c:tx>
          <c:spPr>
            <a:solidFill>
              <a:srgbClr val="FFC52F"/>
            </a:solidFill>
            <a:ln>
              <a:noFill/>
            </a:ln>
            <a:effectLst/>
          </c:spPr>
          <c:invertIfNegative val="0"/>
          <c:cat>
            <c:strRef>
              <c:f>Sheet1!$A$2:$A$8</c:f>
              <c:strCache>
                <c:ptCount val="7"/>
                <c:pt idx="0">
                  <c:v>2010:1</c:v>
                </c:pt>
                <c:pt idx="1">
                  <c:v>2012:1</c:v>
                </c:pt>
                <c:pt idx="2">
                  <c:v>2014:1</c:v>
                </c:pt>
                <c:pt idx="3">
                  <c:v>2016:1</c:v>
                </c:pt>
                <c:pt idx="4">
                  <c:v>2018:1</c:v>
                </c:pt>
                <c:pt idx="5">
                  <c:v>2020:1</c:v>
                </c:pt>
                <c:pt idx="6">
                  <c:v>2022:1</c:v>
                </c:pt>
              </c:strCache>
            </c:strRef>
          </c:cat>
          <c:val>
            <c:numRef>
              <c:f>Sheet1!$B$2:$B$8</c:f>
              <c:numCache>
                <c:formatCode>#,##0</c:formatCode>
                <c:ptCount val="7"/>
                <c:pt idx="0">
                  <c:v>75480</c:v>
                </c:pt>
                <c:pt idx="1">
                  <c:v>74616</c:v>
                </c:pt>
                <c:pt idx="2">
                  <c:v>74916</c:v>
                </c:pt>
                <c:pt idx="3">
                  <c:v>74991</c:v>
                </c:pt>
                <c:pt idx="4">
                  <c:v>77414</c:v>
                </c:pt>
                <c:pt idx="5">
                  <c:v>81205</c:v>
                </c:pt>
                <c:pt idx="6" formatCode="#,##0_);\(#,##0\)">
                  <c:v>83422</c:v>
                </c:pt>
              </c:numCache>
            </c:numRef>
          </c:val>
          <c:extLst>
            <c:ext xmlns:c16="http://schemas.microsoft.com/office/drawing/2014/chart" uri="{C3380CC4-5D6E-409C-BE32-E72D297353CC}">
              <c16:uniqueId val="{00000000-5E40-4238-9431-B8550757343D}"/>
            </c:ext>
          </c:extLst>
        </c:ser>
        <c:dLbls>
          <c:showLegendKey val="0"/>
          <c:showVal val="0"/>
          <c:showCatName val="0"/>
          <c:showSerName val="0"/>
          <c:showPercent val="0"/>
          <c:showBubbleSize val="0"/>
        </c:dLbls>
        <c:gapWidth val="219"/>
        <c:axId val="860852816"/>
        <c:axId val="860849864"/>
      </c:barChart>
      <c:lineChart>
        <c:grouping val="standard"/>
        <c:varyColors val="0"/>
        <c:ser>
          <c:idx val="1"/>
          <c:order val="1"/>
          <c:tx>
            <c:strRef>
              <c:f>Sheet1!$C$1</c:f>
              <c:strCache>
                <c:ptCount val="1"/>
                <c:pt idx="0">
                  <c:v>Homeownership Rate (Right scale)</c:v>
                </c:pt>
              </c:strCache>
            </c:strRef>
          </c:tx>
          <c:spPr>
            <a:ln w="50800" cap="rnd">
              <a:solidFill>
                <a:srgbClr val="FF4D00"/>
              </a:solidFill>
              <a:round/>
            </a:ln>
            <a:effectLst/>
          </c:spPr>
          <c:marker>
            <c:symbol val="none"/>
          </c:marker>
          <c:cat>
            <c:strRef>
              <c:f>Sheet1!$A$2:$A$8</c:f>
              <c:strCache>
                <c:ptCount val="7"/>
                <c:pt idx="0">
                  <c:v>2010:1</c:v>
                </c:pt>
                <c:pt idx="1">
                  <c:v>2012:1</c:v>
                </c:pt>
                <c:pt idx="2">
                  <c:v>2014:1</c:v>
                </c:pt>
                <c:pt idx="3">
                  <c:v>2016:1</c:v>
                </c:pt>
                <c:pt idx="4">
                  <c:v>2018:1</c:v>
                </c:pt>
                <c:pt idx="5">
                  <c:v>2020:1</c:v>
                </c:pt>
                <c:pt idx="6">
                  <c:v>2022:1</c:v>
                </c:pt>
              </c:strCache>
            </c:strRef>
          </c:cat>
          <c:val>
            <c:numRef>
              <c:f>Sheet1!$C$2:$C$8</c:f>
              <c:numCache>
                <c:formatCode>0.0</c:formatCode>
                <c:ptCount val="7"/>
                <c:pt idx="0">
                  <c:v>67.099999999999994</c:v>
                </c:pt>
                <c:pt idx="1">
                  <c:v>65.400000000000006</c:v>
                </c:pt>
                <c:pt idx="2">
                  <c:v>64.8</c:v>
                </c:pt>
                <c:pt idx="3">
                  <c:v>63.5</c:v>
                </c:pt>
                <c:pt idx="4">
                  <c:v>64.2</c:v>
                </c:pt>
                <c:pt idx="5">
                  <c:v>65.3</c:v>
                </c:pt>
                <c:pt idx="6">
                  <c:v>65.400000000000006</c:v>
                </c:pt>
              </c:numCache>
            </c:numRef>
          </c:val>
          <c:smooth val="0"/>
          <c:extLst>
            <c:ext xmlns:c16="http://schemas.microsoft.com/office/drawing/2014/chart" uri="{C3380CC4-5D6E-409C-BE32-E72D297353CC}">
              <c16:uniqueId val="{00000001-5E40-4238-9431-B8550757343D}"/>
            </c:ext>
          </c:extLst>
        </c:ser>
        <c:dLbls>
          <c:showLegendKey val="0"/>
          <c:showVal val="0"/>
          <c:showCatName val="0"/>
          <c:showSerName val="0"/>
          <c:showPercent val="0"/>
          <c:showBubbleSize val="0"/>
        </c:dLbls>
        <c:marker val="1"/>
        <c:smooth val="0"/>
        <c:axId val="860838712"/>
        <c:axId val="860837400"/>
      </c:lineChart>
      <c:catAx>
        <c:axId val="86085281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000000"/>
                </a:solidFill>
                <a:latin typeface="+mn-lt"/>
                <a:ea typeface="+mn-ea"/>
                <a:cs typeface="+mn-cs"/>
              </a:defRPr>
            </a:pPr>
            <a:endParaRPr lang="en-US"/>
          </a:p>
        </c:txPr>
        <c:crossAx val="860849864"/>
        <c:crosses val="autoZero"/>
        <c:auto val="1"/>
        <c:lblAlgn val="ctr"/>
        <c:lblOffset val="100"/>
        <c:noMultiLvlLbl val="0"/>
      </c:catAx>
      <c:valAx>
        <c:axId val="86084986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000000"/>
                </a:solidFill>
                <a:latin typeface="+mn-lt"/>
                <a:ea typeface="+mn-ea"/>
                <a:cs typeface="+mn-cs"/>
              </a:defRPr>
            </a:pPr>
            <a:endParaRPr lang="en-US"/>
          </a:p>
        </c:txPr>
        <c:crossAx val="860852816"/>
        <c:crosses val="autoZero"/>
        <c:crossBetween val="between"/>
        <c:dispUnits>
          <c:builtInUnit val="thousands"/>
        </c:dispUnits>
      </c:valAx>
      <c:valAx>
        <c:axId val="860837400"/>
        <c:scaling>
          <c:orientation val="minMax"/>
          <c:min val="60"/>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000000"/>
                </a:solidFill>
                <a:latin typeface="+mn-lt"/>
                <a:ea typeface="+mn-ea"/>
                <a:cs typeface="+mn-cs"/>
              </a:defRPr>
            </a:pPr>
            <a:endParaRPr lang="en-US"/>
          </a:p>
        </c:txPr>
        <c:crossAx val="860838712"/>
        <c:crosses val="max"/>
        <c:crossBetween val="between"/>
      </c:valAx>
      <c:catAx>
        <c:axId val="860838712"/>
        <c:scaling>
          <c:orientation val="minMax"/>
        </c:scaling>
        <c:delete val="1"/>
        <c:axPos val="b"/>
        <c:numFmt formatCode="General" sourceLinked="1"/>
        <c:majorTickMark val="out"/>
        <c:minorTickMark val="none"/>
        <c:tickLblPos val="nextTo"/>
        <c:crossAx val="860837400"/>
        <c:crosses val="autoZero"/>
        <c:auto val="1"/>
        <c:lblAlgn val="ctr"/>
        <c:lblOffset val="100"/>
        <c:noMultiLvlLbl val="0"/>
      </c:catAx>
      <c:spPr>
        <a:noFill/>
        <a:ln>
          <a:noFill/>
        </a:ln>
        <a:effectLst/>
      </c:spPr>
    </c:plotArea>
    <c:legend>
      <c:legendPos val="b"/>
      <c:layout>
        <c:manualLayout>
          <c:xMode val="edge"/>
          <c:yMode val="edge"/>
          <c:x val="7.5355389799441495E-4"/>
          <c:y val="0.92400358445065123"/>
          <c:w val="0.512423716956943"/>
          <c:h val="7.5996415549348703E-2"/>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179613150881531E-2"/>
          <c:y val="3.953028006142395E-2"/>
          <c:w val="0.94722390692105018"/>
          <c:h val="0.67477933025022485"/>
        </c:manualLayout>
      </c:layout>
      <c:barChart>
        <c:barDir val="col"/>
        <c:grouping val="clustered"/>
        <c:varyColors val="0"/>
        <c:ser>
          <c:idx val="0"/>
          <c:order val="0"/>
          <c:tx>
            <c:strRef>
              <c:f>Sheet1!$A$2</c:f>
              <c:strCache>
                <c:ptCount val="1"/>
                <c:pt idx="0">
                  <c:v>White</c:v>
                </c:pt>
              </c:strCache>
            </c:strRef>
          </c:tx>
          <c:spPr>
            <a:solidFill>
              <a:srgbClr val="FF4D00"/>
            </a:solidFill>
            <a:ln>
              <a:noFill/>
            </a:ln>
            <a:effectLst/>
          </c:spPr>
          <c:invertIfNegative val="0"/>
          <c:cat>
            <c:strRef>
              <c:f>Sheet1!$B$1:$F$1</c:f>
              <c:strCache>
                <c:ptCount val="5"/>
                <c:pt idx="0">
                  <c:v>Up to 50</c:v>
                </c:pt>
                <c:pt idx="1">
                  <c:v>50–80</c:v>
                </c:pt>
                <c:pt idx="2">
                  <c:v>80–120</c:v>
                </c:pt>
                <c:pt idx="3">
                  <c:v>Over 120</c:v>
                </c:pt>
                <c:pt idx="4">
                  <c:v>Total</c:v>
                </c:pt>
              </c:strCache>
            </c:strRef>
          </c:cat>
          <c:val>
            <c:numRef>
              <c:f>Sheet1!$B$2:$F$2</c:f>
              <c:numCache>
                <c:formatCode>0.0</c:formatCode>
                <c:ptCount val="5"/>
                <c:pt idx="0">
                  <c:v>51</c:v>
                </c:pt>
                <c:pt idx="1">
                  <c:v>64.2</c:v>
                </c:pt>
                <c:pt idx="2">
                  <c:v>72.3</c:v>
                </c:pt>
                <c:pt idx="3">
                  <c:v>84.6</c:v>
                </c:pt>
                <c:pt idx="4">
                  <c:v>72.2</c:v>
                </c:pt>
              </c:numCache>
            </c:numRef>
          </c:val>
          <c:extLst>
            <c:ext xmlns:c16="http://schemas.microsoft.com/office/drawing/2014/chart" uri="{C3380CC4-5D6E-409C-BE32-E72D297353CC}">
              <c16:uniqueId val="{00000000-6375-4AEF-9E08-D3FAB1008AA3}"/>
            </c:ext>
          </c:extLst>
        </c:ser>
        <c:ser>
          <c:idx val="1"/>
          <c:order val="1"/>
          <c:tx>
            <c:strRef>
              <c:f>Sheet1!$A$3</c:f>
              <c:strCache>
                <c:ptCount val="1"/>
                <c:pt idx="0">
                  <c:v>Native American</c:v>
                </c:pt>
              </c:strCache>
            </c:strRef>
          </c:tx>
          <c:spPr>
            <a:solidFill>
              <a:srgbClr val="FFC52F"/>
            </a:solidFill>
            <a:ln>
              <a:noFill/>
            </a:ln>
            <a:effectLst/>
          </c:spPr>
          <c:invertIfNegative val="0"/>
          <c:cat>
            <c:strRef>
              <c:f>Sheet1!$B$1:$F$1</c:f>
              <c:strCache>
                <c:ptCount val="5"/>
                <c:pt idx="0">
                  <c:v>Up to 50</c:v>
                </c:pt>
                <c:pt idx="1">
                  <c:v>50–80</c:v>
                </c:pt>
                <c:pt idx="2">
                  <c:v>80–120</c:v>
                </c:pt>
                <c:pt idx="3">
                  <c:v>Over 120</c:v>
                </c:pt>
                <c:pt idx="4">
                  <c:v>Total</c:v>
                </c:pt>
              </c:strCache>
            </c:strRef>
          </c:cat>
          <c:val>
            <c:numRef>
              <c:f>Sheet1!$B$3:$F$3</c:f>
              <c:numCache>
                <c:formatCode>0.0</c:formatCode>
                <c:ptCount val="5"/>
                <c:pt idx="0">
                  <c:v>39.700000000000003</c:v>
                </c:pt>
                <c:pt idx="1">
                  <c:v>54.9</c:v>
                </c:pt>
                <c:pt idx="2">
                  <c:v>60.7</c:v>
                </c:pt>
                <c:pt idx="3">
                  <c:v>77.8</c:v>
                </c:pt>
                <c:pt idx="4">
                  <c:v>56.9</c:v>
                </c:pt>
              </c:numCache>
            </c:numRef>
          </c:val>
          <c:extLst>
            <c:ext xmlns:c16="http://schemas.microsoft.com/office/drawing/2014/chart" uri="{C3380CC4-5D6E-409C-BE32-E72D297353CC}">
              <c16:uniqueId val="{00000001-6375-4AEF-9E08-D3FAB1008AA3}"/>
            </c:ext>
          </c:extLst>
        </c:ser>
        <c:ser>
          <c:idx val="2"/>
          <c:order val="2"/>
          <c:tx>
            <c:strRef>
              <c:f>Sheet1!$A$4</c:f>
              <c:strCache>
                <c:ptCount val="1"/>
                <c:pt idx="0">
                  <c:v>Asian</c:v>
                </c:pt>
              </c:strCache>
            </c:strRef>
          </c:tx>
          <c:spPr>
            <a:solidFill>
              <a:srgbClr val="00A0DF"/>
            </a:solidFill>
            <a:ln>
              <a:noFill/>
            </a:ln>
            <a:effectLst/>
          </c:spPr>
          <c:invertIfNegative val="0"/>
          <c:cat>
            <c:strRef>
              <c:f>Sheet1!$B$1:$F$1</c:f>
              <c:strCache>
                <c:ptCount val="5"/>
                <c:pt idx="0">
                  <c:v>Up to 50</c:v>
                </c:pt>
                <c:pt idx="1">
                  <c:v>50–80</c:v>
                </c:pt>
                <c:pt idx="2">
                  <c:v>80–120</c:v>
                </c:pt>
                <c:pt idx="3">
                  <c:v>Over 120</c:v>
                </c:pt>
                <c:pt idx="4">
                  <c:v>Total</c:v>
                </c:pt>
              </c:strCache>
            </c:strRef>
          </c:cat>
          <c:val>
            <c:numRef>
              <c:f>Sheet1!$B$4:$F$4</c:f>
              <c:numCache>
                <c:formatCode>0.0</c:formatCode>
                <c:ptCount val="5"/>
                <c:pt idx="0">
                  <c:v>38.1</c:v>
                </c:pt>
                <c:pt idx="1">
                  <c:v>55.5</c:v>
                </c:pt>
                <c:pt idx="2">
                  <c:v>59.5</c:v>
                </c:pt>
                <c:pt idx="3">
                  <c:v>73.400000000000006</c:v>
                </c:pt>
                <c:pt idx="4">
                  <c:v>60.8</c:v>
                </c:pt>
              </c:numCache>
            </c:numRef>
          </c:val>
          <c:extLst>
            <c:ext xmlns:c16="http://schemas.microsoft.com/office/drawing/2014/chart" uri="{C3380CC4-5D6E-409C-BE32-E72D297353CC}">
              <c16:uniqueId val="{00000001-B013-410A-8218-216A441346A4}"/>
            </c:ext>
          </c:extLst>
        </c:ser>
        <c:ser>
          <c:idx val="3"/>
          <c:order val="3"/>
          <c:tx>
            <c:strRef>
              <c:f>Sheet1!$A$5</c:f>
              <c:strCache>
                <c:ptCount val="1"/>
                <c:pt idx="0">
                  <c:v>Hispanic</c:v>
                </c:pt>
              </c:strCache>
            </c:strRef>
          </c:tx>
          <c:spPr>
            <a:solidFill>
              <a:srgbClr val="003B71"/>
            </a:solidFill>
            <a:ln>
              <a:noFill/>
            </a:ln>
            <a:effectLst/>
          </c:spPr>
          <c:invertIfNegative val="0"/>
          <c:cat>
            <c:strRef>
              <c:f>Sheet1!$B$1:$F$1</c:f>
              <c:strCache>
                <c:ptCount val="5"/>
                <c:pt idx="0">
                  <c:v>Up to 50</c:v>
                </c:pt>
                <c:pt idx="1">
                  <c:v>50–80</c:v>
                </c:pt>
                <c:pt idx="2">
                  <c:v>80–120</c:v>
                </c:pt>
                <c:pt idx="3">
                  <c:v>Over 120</c:v>
                </c:pt>
                <c:pt idx="4">
                  <c:v>Total</c:v>
                </c:pt>
              </c:strCache>
            </c:strRef>
          </c:cat>
          <c:val>
            <c:numRef>
              <c:f>Sheet1!$B$5:$F$5</c:f>
              <c:numCache>
                <c:formatCode>0.0</c:formatCode>
                <c:ptCount val="5"/>
                <c:pt idx="0">
                  <c:v>29.3</c:v>
                </c:pt>
                <c:pt idx="1">
                  <c:v>42.5</c:v>
                </c:pt>
                <c:pt idx="2">
                  <c:v>54.1</c:v>
                </c:pt>
                <c:pt idx="3">
                  <c:v>70.7</c:v>
                </c:pt>
                <c:pt idx="4">
                  <c:v>48.1</c:v>
                </c:pt>
              </c:numCache>
            </c:numRef>
          </c:val>
          <c:extLst>
            <c:ext xmlns:c16="http://schemas.microsoft.com/office/drawing/2014/chart" uri="{C3380CC4-5D6E-409C-BE32-E72D297353CC}">
              <c16:uniqueId val="{00000002-B013-410A-8218-216A441346A4}"/>
            </c:ext>
          </c:extLst>
        </c:ser>
        <c:ser>
          <c:idx val="4"/>
          <c:order val="4"/>
          <c:tx>
            <c:strRef>
              <c:f>Sheet1!$A$6</c:f>
              <c:strCache>
                <c:ptCount val="1"/>
                <c:pt idx="0">
                  <c:v>Black</c:v>
                </c:pt>
              </c:strCache>
            </c:strRef>
          </c:tx>
          <c:spPr>
            <a:solidFill>
              <a:srgbClr val="C5C79B"/>
            </a:solidFill>
            <a:ln>
              <a:noFill/>
            </a:ln>
            <a:effectLst/>
          </c:spPr>
          <c:invertIfNegative val="0"/>
          <c:cat>
            <c:strRef>
              <c:f>Sheet1!$B$1:$F$1</c:f>
              <c:strCache>
                <c:ptCount val="5"/>
                <c:pt idx="0">
                  <c:v>Up to 50</c:v>
                </c:pt>
                <c:pt idx="1">
                  <c:v>50–80</c:v>
                </c:pt>
                <c:pt idx="2">
                  <c:v>80–120</c:v>
                </c:pt>
                <c:pt idx="3">
                  <c:v>Over 120</c:v>
                </c:pt>
                <c:pt idx="4">
                  <c:v>Total</c:v>
                </c:pt>
              </c:strCache>
            </c:strRef>
          </c:cat>
          <c:val>
            <c:numRef>
              <c:f>Sheet1!$B$6:$F$6</c:f>
              <c:numCache>
                <c:formatCode>0.0</c:formatCode>
                <c:ptCount val="5"/>
                <c:pt idx="0">
                  <c:v>24.9</c:v>
                </c:pt>
                <c:pt idx="1">
                  <c:v>37.9</c:v>
                </c:pt>
                <c:pt idx="2">
                  <c:v>50.3</c:v>
                </c:pt>
                <c:pt idx="3">
                  <c:v>69.2</c:v>
                </c:pt>
                <c:pt idx="4">
                  <c:v>42.3</c:v>
                </c:pt>
              </c:numCache>
            </c:numRef>
          </c:val>
          <c:extLst>
            <c:ext xmlns:c16="http://schemas.microsoft.com/office/drawing/2014/chart" uri="{C3380CC4-5D6E-409C-BE32-E72D297353CC}">
              <c16:uniqueId val="{00000003-B013-410A-8218-216A441346A4}"/>
            </c:ext>
          </c:extLst>
        </c:ser>
        <c:dLbls>
          <c:showLegendKey val="0"/>
          <c:showVal val="0"/>
          <c:showCatName val="0"/>
          <c:showSerName val="0"/>
          <c:showPercent val="0"/>
          <c:showBubbleSize val="0"/>
        </c:dLbls>
        <c:gapWidth val="150"/>
        <c:axId val="769859528"/>
        <c:axId val="769861824"/>
      </c:barChart>
      <c:catAx>
        <c:axId val="769859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000000"/>
                </a:solidFill>
                <a:latin typeface="+mn-lt"/>
                <a:ea typeface="+mn-ea"/>
                <a:cs typeface="+mn-cs"/>
              </a:defRPr>
            </a:pPr>
            <a:endParaRPr lang="en-US"/>
          </a:p>
        </c:txPr>
        <c:crossAx val="769861824"/>
        <c:crosses val="autoZero"/>
        <c:auto val="1"/>
        <c:lblAlgn val="ctr"/>
        <c:lblOffset val="100"/>
        <c:noMultiLvlLbl val="0"/>
      </c:catAx>
      <c:valAx>
        <c:axId val="769861824"/>
        <c:scaling>
          <c:orientation val="minMax"/>
          <c:max val="9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000000"/>
                </a:solidFill>
                <a:latin typeface="+mn-lt"/>
                <a:ea typeface="+mn-ea"/>
                <a:cs typeface="+mn-cs"/>
              </a:defRPr>
            </a:pPr>
            <a:endParaRPr lang="en-US"/>
          </a:p>
        </c:txPr>
        <c:crossAx val="769859528"/>
        <c:crosses val="autoZero"/>
        <c:crossBetween val="between"/>
      </c:valAx>
      <c:spPr>
        <a:noFill/>
        <a:ln>
          <a:noFill/>
        </a:ln>
        <a:effectLst/>
      </c:spPr>
    </c:plotArea>
    <c:legend>
      <c:legendPos val="b"/>
      <c:layout>
        <c:manualLayout>
          <c:xMode val="edge"/>
          <c:yMode val="edge"/>
          <c:x val="0.11528959648641229"/>
          <c:y val="0.9211474463309236"/>
          <c:w val="0.43703679367830872"/>
          <c:h val="6.7208657924118009E-2"/>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FFC52F"/>
            </a:solidFill>
            <a:ln>
              <a:noFill/>
            </a:ln>
            <a:effectLst/>
          </c:spPr>
          <c:invertIfNegative val="0"/>
          <c:dPt>
            <c:idx val="0"/>
            <c:invertIfNegative val="0"/>
            <c:bubble3D val="0"/>
            <c:spPr>
              <a:solidFill>
                <a:srgbClr val="00A0DF"/>
              </a:solidFill>
              <a:ln>
                <a:noFill/>
              </a:ln>
              <a:effectLst/>
            </c:spPr>
            <c:extLst>
              <c:ext xmlns:c16="http://schemas.microsoft.com/office/drawing/2014/chart" uri="{C3380CC4-5D6E-409C-BE32-E72D297353CC}">
                <c16:uniqueId val="{0000000E-1067-45FD-B8E2-1B217F8C6FE1}"/>
              </c:ext>
            </c:extLst>
          </c:dPt>
          <c:dPt>
            <c:idx val="1"/>
            <c:invertIfNegative val="0"/>
            <c:bubble3D val="0"/>
            <c:spPr>
              <a:solidFill>
                <a:srgbClr val="FFC52F"/>
              </a:solidFill>
              <a:ln>
                <a:noFill/>
              </a:ln>
              <a:effectLst/>
            </c:spPr>
            <c:extLst>
              <c:ext xmlns:c16="http://schemas.microsoft.com/office/drawing/2014/chart" uri="{C3380CC4-5D6E-409C-BE32-E72D297353CC}">
                <c16:uniqueId val="{0000000D-1067-45FD-B8E2-1B217F8C6FE1}"/>
              </c:ext>
            </c:extLst>
          </c:dPt>
          <c:dPt>
            <c:idx val="2"/>
            <c:invertIfNegative val="0"/>
            <c:bubble3D val="0"/>
            <c:spPr>
              <a:solidFill>
                <a:srgbClr val="FF4D00"/>
              </a:solidFill>
              <a:ln>
                <a:noFill/>
              </a:ln>
              <a:effectLst/>
            </c:spPr>
            <c:extLst>
              <c:ext xmlns:c16="http://schemas.microsoft.com/office/drawing/2014/chart" uri="{C3380CC4-5D6E-409C-BE32-E72D297353CC}">
                <c16:uniqueId val="{0000000C-1067-45FD-B8E2-1B217F8C6FE1}"/>
              </c:ext>
            </c:extLst>
          </c:dPt>
          <c:dPt>
            <c:idx val="3"/>
            <c:invertIfNegative val="0"/>
            <c:bubble3D val="0"/>
            <c:spPr>
              <a:solidFill>
                <a:srgbClr val="FF4D00"/>
              </a:solidFill>
              <a:ln>
                <a:noFill/>
              </a:ln>
              <a:effectLst/>
            </c:spPr>
            <c:extLst>
              <c:ext xmlns:c16="http://schemas.microsoft.com/office/drawing/2014/chart" uri="{C3380CC4-5D6E-409C-BE32-E72D297353CC}">
                <c16:uniqueId val="{0000000A-1067-45FD-B8E2-1B217F8C6FE1}"/>
              </c:ext>
            </c:extLst>
          </c:dPt>
          <c:dPt>
            <c:idx val="4"/>
            <c:invertIfNegative val="0"/>
            <c:bubble3D val="0"/>
            <c:spPr>
              <a:solidFill>
                <a:srgbClr val="FF4D00"/>
              </a:solidFill>
              <a:ln>
                <a:noFill/>
              </a:ln>
              <a:effectLst/>
            </c:spPr>
            <c:extLst>
              <c:ext xmlns:c16="http://schemas.microsoft.com/office/drawing/2014/chart" uri="{C3380CC4-5D6E-409C-BE32-E72D297353CC}">
                <c16:uniqueId val="{00000009-1067-45FD-B8E2-1B217F8C6FE1}"/>
              </c:ext>
            </c:extLst>
          </c:dPt>
          <c:dPt>
            <c:idx val="5"/>
            <c:invertIfNegative val="0"/>
            <c:bubble3D val="0"/>
            <c:spPr>
              <a:solidFill>
                <a:srgbClr val="FF4D00"/>
              </a:solidFill>
              <a:ln>
                <a:noFill/>
              </a:ln>
              <a:effectLst/>
            </c:spPr>
            <c:extLst>
              <c:ext xmlns:c16="http://schemas.microsoft.com/office/drawing/2014/chart" uri="{C3380CC4-5D6E-409C-BE32-E72D297353CC}">
                <c16:uniqueId val="{00000008-1067-45FD-B8E2-1B217F8C6FE1}"/>
              </c:ext>
            </c:extLst>
          </c:dPt>
          <c:dPt>
            <c:idx val="6"/>
            <c:invertIfNegative val="0"/>
            <c:bubble3D val="0"/>
            <c:spPr>
              <a:solidFill>
                <a:srgbClr val="FFC52F"/>
              </a:solidFill>
              <a:ln>
                <a:noFill/>
              </a:ln>
              <a:effectLst/>
            </c:spPr>
            <c:extLst>
              <c:ext xmlns:c16="http://schemas.microsoft.com/office/drawing/2014/chart" uri="{C3380CC4-5D6E-409C-BE32-E72D297353CC}">
                <c16:uniqueId val="{00000007-1067-45FD-B8E2-1B217F8C6FE1}"/>
              </c:ext>
            </c:extLst>
          </c:dPt>
          <c:dPt>
            <c:idx val="7"/>
            <c:invertIfNegative val="0"/>
            <c:bubble3D val="0"/>
            <c:spPr>
              <a:solidFill>
                <a:srgbClr val="FFC52F"/>
              </a:solidFill>
              <a:ln>
                <a:noFill/>
              </a:ln>
              <a:effectLst/>
            </c:spPr>
            <c:extLst>
              <c:ext xmlns:c16="http://schemas.microsoft.com/office/drawing/2014/chart" uri="{C3380CC4-5D6E-409C-BE32-E72D297353CC}">
                <c16:uniqueId val="{0000000B-1067-45FD-B8E2-1B217F8C6FE1}"/>
              </c:ext>
            </c:extLst>
          </c:dPt>
          <c:dPt>
            <c:idx val="8"/>
            <c:invertIfNegative val="0"/>
            <c:bubble3D val="0"/>
            <c:spPr>
              <a:solidFill>
                <a:srgbClr val="FFC52F"/>
              </a:solidFill>
              <a:ln>
                <a:noFill/>
              </a:ln>
              <a:effectLst/>
            </c:spPr>
            <c:extLst>
              <c:ext xmlns:c16="http://schemas.microsoft.com/office/drawing/2014/chart" uri="{C3380CC4-5D6E-409C-BE32-E72D297353CC}">
                <c16:uniqueId val="{00000014-1525-4797-A305-BA6729723A17}"/>
              </c:ext>
            </c:extLst>
          </c:dPt>
          <c:dPt>
            <c:idx val="9"/>
            <c:invertIfNegative val="0"/>
            <c:bubble3D val="0"/>
            <c:spPr>
              <a:solidFill>
                <a:srgbClr val="FFC52F"/>
              </a:solidFill>
              <a:ln>
                <a:noFill/>
              </a:ln>
              <a:effectLst/>
            </c:spPr>
            <c:extLst>
              <c:ext xmlns:c16="http://schemas.microsoft.com/office/drawing/2014/chart" uri="{C3380CC4-5D6E-409C-BE32-E72D297353CC}">
                <c16:uniqueId val="{00000013-1525-4797-A305-BA6729723A17}"/>
              </c:ext>
            </c:extLst>
          </c:dPt>
          <c:dPt>
            <c:idx val="10"/>
            <c:invertIfNegative val="0"/>
            <c:bubble3D val="0"/>
            <c:spPr>
              <a:solidFill>
                <a:srgbClr val="FFC52F"/>
              </a:solidFill>
              <a:ln>
                <a:noFill/>
              </a:ln>
              <a:effectLst/>
            </c:spPr>
            <c:extLst>
              <c:ext xmlns:c16="http://schemas.microsoft.com/office/drawing/2014/chart" uri="{C3380CC4-5D6E-409C-BE32-E72D297353CC}">
                <c16:uniqueId val="{00000000-67B2-40CE-B32D-08C58AC26FBC}"/>
              </c:ext>
            </c:extLst>
          </c:dPt>
          <c:dPt>
            <c:idx val="11"/>
            <c:invertIfNegative val="0"/>
            <c:bubble3D val="0"/>
            <c:spPr>
              <a:solidFill>
                <a:srgbClr val="FFC52F"/>
              </a:solidFill>
              <a:ln>
                <a:noFill/>
              </a:ln>
              <a:effectLst/>
            </c:spPr>
            <c:extLst>
              <c:ext xmlns:c16="http://schemas.microsoft.com/office/drawing/2014/chart" uri="{C3380CC4-5D6E-409C-BE32-E72D297353CC}">
                <c16:uniqueId val="{00000005-1067-45FD-B8E2-1B217F8C6FE1}"/>
              </c:ext>
            </c:extLst>
          </c:dPt>
          <c:cat>
            <c:strRef>
              <c:f>Sheet1!$A$2:$A$13</c:f>
              <c:strCache>
                <c:ptCount val="12"/>
                <c:pt idx="0">
                  <c:v>All Homeowners</c:v>
                </c:pt>
                <c:pt idx="2">
                  <c:v>White</c:v>
                </c:pt>
                <c:pt idx="3">
                  <c:v>Hispanic</c:v>
                </c:pt>
                <c:pt idx="4">
                  <c:v>Asian</c:v>
                </c:pt>
                <c:pt idx="5">
                  <c:v>Black</c:v>
                </c:pt>
                <c:pt idx="7">
                  <c:v>$100,000 and Over</c:v>
                </c:pt>
                <c:pt idx="8">
                  <c:v>$75,000–99,999</c:v>
                </c:pt>
                <c:pt idx="9">
                  <c:v>$50,000–74,999</c:v>
                </c:pt>
                <c:pt idx="10">
                  <c:v>$25,000–49,999</c:v>
                </c:pt>
                <c:pt idx="11">
                  <c:v>Under $25,000</c:v>
                </c:pt>
              </c:strCache>
            </c:strRef>
          </c:cat>
          <c:val>
            <c:numRef>
              <c:f>Sheet1!$B$2:$B$13</c:f>
              <c:numCache>
                <c:formatCode>General</c:formatCode>
                <c:ptCount val="12"/>
                <c:pt idx="0" formatCode="0.0">
                  <c:v>6.4</c:v>
                </c:pt>
                <c:pt idx="2">
                  <c:v>4.6006799999999997</c:v>
                </c:pt>
                <c:pt idx="3">
                  <c:v>9.4410600000000002</c:v>
                </c:pt>
                <c:pt idx="4" formatCode="0.0">
                  <c:v>12.68662</c:v>
                </c:pt>
                <c:pt idx="5">
                  <c:v>13.273339999999999</c:v>
                </c:pt>
                <c:pt idx="7" formatCode="0.0">
                  <c:v>2.2999999999999998</c:v>
                </c:pt>
                <c:pt idx="8" formatCode="0.0">
                  <c:v>5.2</c:v>
                </c:pt>
                <c:pt idx="9" formatCode="0.0">
                  <c:v>7.2</c:v>
                </c:pt>
                <c:pt idx="10" formatCode="0.0">
                  <c:v>11.1</c:v>
                </c:pt>
                <c:pt idx="11" formatCode="0.0">
                  <c:v>16.399999999999999</c:v>
                </c:pt>
              </c:numCache>
            </c:numRef>
          </c:val>
          <c:extLst>
            <c:ext xmlns:c16="http://schemas.microsoft.com/office/drawing/2014/chart" uri="{C3380CC4-5D6E-409C-BE32-E72D297353CC}">
              <c16:uniqueId val="{00000000-1067-45FD-B8E2-1B217F8C6FE1}"/>
            </c:ext>
          </c:extLst>
        </c:ser>
        <c:dLbls>
          <c:showLegendKey val="0"/>
          <c:showVal val="0"/>
          <c:showCatName val="0"/>
          <c:showSerName val="0"/>
          <c:showPercent val="0"/>
          <c:showBubbleSize val="0"/>
        </c:dLbls>
        <c:gapWidth val="182"/>
        <c:axId val="820886384"/>
        <c:axId val="820877528"/>
      </c:barChart>
      <c:catAx>
        <c:axId val="8208863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000000"/>
                </a:solidFill>
                <a:latin typeface="+mn-lt"/>
                <a:ea typeface="+mn-ea"/>
                <a:cs typeface="+mn-cs"/>
              </a:defRPr>
            </a:pPr>
            <a:endParaRPr lang="en-US"/>
          </a:p>
        </c:txPr>
        <c:crossAx val="820877528"/>
        <c:crosses val="autoZero"/>
        <c:auto val="1"/>
        <c:lblAlgn val="ctr"/>
        <c:lblOffset val="100"/>
        <c:noMultiLvlLbl val="0"/>
      </c:catAx>
      <c:valAx>
        <c:axId val="820877528"/>
        <c:scaling>
          <c:orientation val="minMax"/>
          <c:max val="18"/>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000000"/>
                </a:solidFill>
                <a:latin typeface="+mn-lt"/>
                <a:ea typeface="+mn-ea"/>
                <a:cs typeface="+mn-cs"/>
              </a:defRPr>
            </a:pPr>
            <a:endParaRPr lang="en-US"/>
          </a:p>
        </c:txPr>
        <c:crossAx val="820886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1400" b="1" i="0" u="none" strike="noStrike" kern="1200" spc="0" baseline="0">
                <a:solidFill>
                  <a:schemeClr val="tx1">
                    <a:lumMod val="50000"/>
                  </a:schemeClr>
                </a:solidFill>
                <a:latin typeface="+mn-lt"/>
                <a:ea typeface="+mn-ea"/>
                <a:cs typeface="+mn-cs"/>
              </a:defRPr>
            </a:pPr>
            <a:r>
              <a:rPr lang="en-US" sz="1400"/>
              <a:t>Share</a:t>
            </a:r>
            <a:r>
              <a:rPr lang="en-US" sz="1400" baseline="0"/>
              <a:t> of Households Behind on Rent (Percent)</a:t>
            </a:r>
            <a:endParaRPr lang="en-US" sz="1400"/>
          </a:p>
        </c:rich>
      </c:tx>
      <c:layout>
        <c:manualLayout>
          <c:xMode val="edge"/>
          <c:yMode val="edge"/>
          <c:x val="1.6996980510568211E-2"/>
          <c:y val="3.6253776435045321E-2"/>
        </c:manualLayout>
      </c:layout>
      <c:overlay val="0"/>
      <c:spPr>
        <a:noFill/>
        <a:ln>
          <a:noFill/>
        </a:ln>
        <a:effectLst/>
      </c:spPr>
      <c:txPr>
        <a:bodyPr rot="0" spcFirstLastPara="1" vertOverflow="ellipsis" vert="horz" wrap="square" anchor="ctr" anchorCtr="1"/>
        <a:lstStyle/>
        <a:p>
          <a:pPr algn="l">
            <a:defRPr sz="14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5.0056776065435703E-2"/>
          <c:y val="0.136739012679987"/>
          <c:w val="0.9356166177827826"/>
          <c:h val="0.65548199150143438"/>
        </c:manualLayout>
      </c:layout>
      <c:barChart>
        <c:barDir val="col"/>
        <c:grouping val="clustered"/>
        <c:varyColors val="0"/>
        <c:ser>
          <c:idx val="0"/>
          <c:order val="0"/>
          <c:tx>
            <c:strRef>
              <c:f>Sheet1!$B$1</c:f>
              <c:strCache>
                <c:ptCount val="1"/>
                <c:pt idx="0">
                  <c:v>Behind on Rent</c:v>
                </c:pt>
              </c:strCache>
            </c:strRef>
          </c:tx>
          <c:spPr>
            <a:solidFill>
              <a:srgbClr val="FFC52F"/>
            </a:solidFill>
            <a:ln>
              <a:noFill/>
            </a:ln>
            <a:effectLst/>
          </c:spPr>
          <c:invertIfNegative val="0"/>
          <c:dPt>
            <c:idx val="5"/>
            <c:invertIfNegative val="0"/>
            <c:bubble3D val="0"/>
            <c:spPr>
              <a:solidFill>
                <a:srgbClr val="FF4D00"/>
              </a:solidFill>
              <a:ln>
                <a:noFill/>
              </a:ln>
              <a:effectLst/>
            </c:spPr>
            <c:extLst>
              <c:ext xmlns:c16="http://schemas.microsoft.com/office/drawing/2014/chart" uri="{C3380CC4-5D6E-409C-BE32-E72D297353CC}">
                <c16:uniqueId val="{00000000-CB47-4884-A083-FAB4BE72E5FE}"/>
              </c:ext>
            </c:extLst>
          </c:dPt>
          <c:dPt>
            <c:idx val="6"/>
            <c:invertIfNegative val="0"/>
            <c:bubble3D val="0"/>
            <c:spPr>
              <a:solidFill>
                <a:srgbClr val="FF4D00"/>
              </a:solidFill>
              <a:ln>
                <a:noFill/>
              </a:ln>
              <a:effectLst/>
            </c:spPr>
            <c:extLst>
              <c:ext xmlns:c16="http://schemas.microsoft.com/office/drawing/2014/chart" uri="{C3380CC4-5D6E-409C-BE32-E72D297353CC}">
                <c16:uniqueId val="{00000001-CB47-4884-A083-FAB4BE72E5FE}"/>
              </c:ext>
            </c:extLst>
          </c:dPt>
          <c:dPt>
            <c:idx val="7"/>
            <c:invertIfNegative val="0"/>
            <c:bubble3D val="0"/>
            <c:spPr>
              <a:solidFill>
                <a:srgbClr val="FF4D00"/>
              </a:solidFill>
              <a:ln>
                <a:noFill/>
              </a:ln>
              <a:effectLst/>
            </c:spPr>
            <c:extLst>
              <c:ext xmlns:c16="http://schemas.microsoft.com/office/drawing/2014/chart" uri="{C3380CC4-5D6E-409C-BE32-E72D297353CC}">
                <c16:uniqueId val="{00000002-CB47-4884-A083-FAB4BE72E5FE}"/>
              </c:ext>
            </c:extLst>
          </c:dPt>
          <c:dPt>
            <c:idx val="8"/>
            <c:invertIfNegative val="0"/>
            <c:bubble3D val="0"/>
            <c:spPr>
              <a:solidFill>
                <a:srgbClr val="FF4D00"/>
              </a:solidFill>
              <a:ln>
                <a:noFill/>
              </a:ln>
              <a:effectLst/>
            </c:spPr>
            <c:extLst>
              <c:ext xmlns:c16="http://schemas.microsoft.com/office/drawing/2014/chart" uri="{C3380CC4-5D6E-409C-BE32-E72D297353CC}">
                <c16:uniqueId val="{00000003-CB47-4884-A083-FAB4BE72E5FE}"/>
              </c:ext>
            </c:extLst>
          </c:dPt>
          <c:dPt>
            <c:idx val="9"/>
            <c:invertIfNegative val="0"/>
            <c:bubble3D val="0"/>
            <c:spPr>
              <a:solidFill>
                <a:srgbClr val="00A0DF"/>
              </a:solidFill>
              <a:ln>
                <a:noFill/>
              </a:ln>
              <a:effectLst/>
            </c:spPr>
            <c:extLst>
              <c:ext xmlns:c16="http://schemas.microsoft.com/office/drawing/2014/chart" uri="{C3380CC4-5D6E-409C-BE32-E72D297353CC}">
                <c16:uniqueId val="{00000004-CB47-4884-A083-FAB4BE72E5FE}"/>
              </c:ext>
            </c:extLst>
          </c:dPt>
          <c:dPt>
            <c:idx val="10"/>
            <c:invertIfNegative val="0"/>
            <c:bubble3D val="0"/>
            <c:spPr>
              <a:solidFill>
                <a:srgbClr val="FFC52F"/>
              </a:solidFill>
              <a:ln>
                <a:noFill/>
              </a:ln>
              <a:effectLst/>
            </c:spPr>
            <c:extLst>
              <c:ext xmlns:c16="http://schemas.microsoft.com/office/drawing/2014/chart" uri="{C3380CC4-5D6E-409C-BE32-E72D297353CC}">
                <c16:uniqueId val="{0000000E-BBDA-41AC-917A-9D9E1675FE8B}"/>
              </c:ext>
            </c:extLst>
          </c:dPt>
          <c:dLbls>
            <c:delete val="1"/>
          </c:dLbls>
          <c:cat>
            <c:strRef>
              <c:f>Sheet1!$A$2:$A$11</c:f>
              <c:strCache>
                <c:ptCount val="10"/>
                <c:pt idx="0">
                  <c:v>Less Than $25,000</c:v>
                </c:pt>
                <c:pt idx="1">
                  <c:v>$25,000– 34,999</c:v>
                </c:pt>
                <c:pt idx="2">
                  <c:v>$35,000– 49,999</c:v>
                </c:pt>
                <c:pt idx="3">
                  <c:v>$50,000– 74,999</c:v>
                </c:pt>
                <c:pt idx="4">
                  <c:v>$75,000 and Over</c:v>
                </c:pt>
                <c:pt idx="5">
                  <c:v>Black</c:v>
                </c:pt>
                <c:pt idx="6">
                  <c:v>Hispanic</c:v>
                </c:pt>
                <c:pt idx="7">
                  <c:v>Asian</c:v>
                </c:pt>
                <c:pt idx="8">
                  <c:v>White</c:v>
                </c:pt>
                <c:pt idx="9">
                  <c:v>All Renter Households </c:v>
                </c:pt>
              </c:strCache>
            </c:strRef>
          </c:cat>
          <c:val>
            <c:numRef>
              <c:f>Sheet1!$B$2:$B$11</c:f>
              <c:numCache>
                <c:formatCode>General</c:formatCode>
                <c:ptCount val="10"/>
                <c:pt idx="0">
                  <c:v>20.9</c:v>
                </c:pt>
                <c:pt idx="1">
                  <c:v>17.399999999999999</c:v>
                </c:pt>
                <c:pt idx="2">
                  <c:v>14.1</c:v>
                </c:pt>
                <c:pt idx="3">
                  <c:v>9.3000000000000007</c:v>
                </c:pt>
                <c:pt idx="4">
                  <c:v>4.5999999999999996</c:v>
                </c:pt>
                <c:pt idx="5">
                  <c:v>23.5</c:v>
                </c:pt>
                <c:pt idx="6">
                  <c:v>18.399999999999999</c:v>
                </c:pt>
                <c:pt idx="7">
                  <c:v>17.7</c:v>
                </c:pt>
                <c:pt idx="8">
                  <c:v>9.5</c:v>
                </c:pt>
                <c:pt idx="9">
                  <c:v>14.5</c:v>
                </c:pt>
              </c:numCache>
            </c:numRef>
          </c:val>
          <c:extLst>
            <c:ext xmlns:c16="http://schemas.microsoft.com/office/drawing/2014/chart" uri="{C3380CC4-5D6E-409C-BE32-E72D297353CC}">
              <c16:uniqueId val="{00000000-C347-44D6-B583-CDDE753BDE27}"/>
            </c:ext>
          </c:extLst>
        </c:ser>
        <c:dLbls>
          <c:dLblPos val="inEnd"/>
          <c:showLegendKey val="0"/>
          <c:showVal val="1"/>
          <c:showCatName val="0"/>
          <c:showSerName val="0"/>
          <c:showPercent val="0"/>
          <c:showBubbleSize val="0"/>
        </c:dLbls>
        <c:gapWidth val="100"/>
        <c:axId val="2723360"/>
        <c:axId val="2725552"/>
      </c:barChart>
      <c:catAx>
        <c:axId val="2723360"/>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lumMod val="50000"/>
                      </a:schemeClr>
                    </a:solidFill>
                    <a:latin typeface="+mn-lt"/>
                    <a:ea typeface="+mn-ea"/>
                    <a:cs typeface="+mn-cs"/>
                  </a:defRPr>
                </a:pPr>
                <a:r>
                  <a:rPr lang="en-US" b="1">
                    <a:solidFill>
                      <a:schemeClr val="tx1">
                        <a:lumMod val="50000"/>
                      </a:schemeClr>
                    </a:solidFill>
                  </a:rPr>
                  <a:t>Household Income</a:t>
                </a:r>
                <a:r>
                  <a:rPr lang="en-US" b="1" baseline="0">
                    <a:solidFill>
                      <a:schemeClr val="tx1">
                        <a:lumMod val="50000"/>
                      </a:schemeClr>
                    </a:solidFill>
                  </a:rPr>
                  <a:t> 					Race/Ethnicity</a:t>
                </a:r>
                <a:endParaRPr lang="en-US" b="1">
                  <a:solidFill>
                    <a:schemeClr val="tx1">
                      <a:lumMod val="50000"/>
                    </a:schemeClr>
                  </a:solidFill>
                </a:endParaRPr>
              </a:p>
            </c:rich>
          </c:tx>
          <c:layout>
            <c:manualLayout>
              <c:xMode val="edge"/>
              <c:yMode val="edge"/>
              <c:x val="0.22005286808267824"/>
              <c:y val="0.94229607250755276"/>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50000"/>
                    </a:schemeClr>
                  </a:solidFill>
                  <a:latin typeface="+mn-lt"/>
                  <a:ea typeface="+mn-ea"/>
                  <a:cs typeface="+mn-cs"/>
                </a:defRPr>
              </a:pPr>
              <a:endParaRPr lang="en-US"/>
            </a:p>
          </c:txPr>
        </c:title>
        <c:numFmt formatCode="General" sourceLinked="1"/>
        <c:majorTickMark val="out"/>
        <c:minorTickMark val="none"/>
        <c:tickLblPos val="nextTo"/>
        <c:spPr>
          <a:noFill/>
          <a:ln w="6350" cap="flat" cmpd="sng" algn="ctr">
            <a:solidFill>
              <a:schemeClr val="bg1">
                <a:lumMod val="6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schemeClr>
                </a:solidFill>
                <a:latin typeface="+mn-lt"/>
                <a:ea typeface="+mn-ea"/>
                <a:cs typeface="+mn-cs"/>
              </a:defRPr>
            </a:pPr>
            <a:endParaRPr lang="en-US"/>
          </a:p>
        </c:txPr>
        <c:crossAx val="2725552"/>
        <c:crosses val="autoZero"/>
        <c:auto val="1"/>
        <c:lblAlgn val="ctr"/>
        <c:lblOffset val="100"/>
        <c:noMultiLvlLbl val="0"/>
      </c:catAx>
      <c:valAx>
        <c:axId val="2725552"/>
        <c:scaling>
          <c:orientation val="minMax"/>
        </c:scaling>
        <c:delete val="0"/>
        <c:axPos val="l"/>
        <c:majorGridlines>
          <c:spPr>
            <a:ln w="6350" cap="flat" cmpd="sng" algn="ctr">
              <a:solidFill>
                <a:schemeClr val="tx1">
                  <a:lumMod val="40000"/>
                  <a:lumOff val="60000"/>
                </a:schemeClr>
              </a:solidFill>
              <a:prstDash val="dash"/>
              <a:round/>
            </a:ln>
            <a:effectLst/>
          </c:spPr>
        </c:majorGridlines>
        <c:numFmt formatCode="#,##0"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33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179613150881531E-2"/>
          <c:y val="3.953028006142395E-2"/>
          <c:w val="0.94722390692105018"/>
          <c:h val="0.67477933025022485"/>
        </c:manualLayout>
      </c:layout>
      <c:barChart>
        <c:barDir val="col"/>
        <c:grouping val="clustered"/>
        <c:varyColors val="0"/>
        <c:ser>
          <c:idx val="0"/>
          <c:order val="0"/>
          <c:tx>
            <c:strRef>
              <c:f>Sheet1!$B$1</c:f>
              <c:strCache>
                <c:ptCount val="1"/>
                <c:pt idx="0">
                  <c:v>2019</c:v>
                </c:pt>
              </c:strCache>
            </c:strRef>
          </c:tx>
          <c:spPr>
            <a:solidFill>
              <a:srgbClr val="FF4D00"/>
            </a:solidFill>
            <a:ln>
              <a:noFill/>
            </a:ln>
            <a:effectLst/>
          </c:spPr>
          <c:invertIfNegative val="0"/>
          <c:cat>
            <c:strRef>
              <c:f>Sheet1!$A$2:$A$6</c:f>
              <c:strCache>
                <c:ptCount val="5"/>
                <c:pt idx="0">
                  <c:v>Under 
$30,000</c:v>
                </c:pt>
                <c:pt idx="1">
                  <c:v>$30,000–
44,999</c:v>
                </c:pt>
                <c:pt idx="2">
                  <c:v>$45,000–
74,999</c:v>
                </c:pt>
                <c:pt idx="3">
                  <c:v>$75,000 
and Over</c:v>
                </c:pt>
                <c:pt idx="4">
                  <c:v>All Households</c:v>
                </c:pt>
              </c:strCache>
            </c:strRef>
          </c:cat>
          <c:val>
            <c:numRef>
              <c:f>Sheet1!$B$2:$B$6</c:f>
              <c:numCache>
                <c:formatCode>0.0</c:formatCode>
                <c:ptCount val="5"/>
                <c:pt idx="0">
                  <c:v>70.69</c:v>
                </c:pt>
                <c:pt idx="1">
                  <c:v>42.12</c:v>
                </c:pt>
                <c:pt idx="2">
                  <c:v>23.04</c:v>
                </c:pt>
                <c:pt idx="3">
                  <c:v>6.29</c:v>
                </c:pt>
                <c:pt idx="4">
                  <c:v>28.45</c:v>
                </c:pt>
              </c:numCache>
            </c:numRef>
          </c:val>
          <c:extLst>
            <c:ext xmlns:c16="http://schemas.microsoft.com/office/drawing/2014/chart" uri="{C3380CC4-5D6E-409C-BE32-E72D297353CC}">
              <c16:uniqueId val="{00000000-6375-4AEF-9E08-D3FAB1008AA3}"/>
            </c:ext>
          </c:extLst>
        </c:ser>
        <c:ser>
          <c:idx val="1"/>
          <c:order val="1"/>
          <c:tx>
            <c:strRef>
              <c:f>Sheet1!$C$1</c:f>
              <c:strCache>
                <c:ptCount val="1"/>
                <c:pt idx="0">
                  <c:v>2020</c:v>
                </c:pt>
              </c:strCache>
            </c:strRef>
          </c:tx>
          <c:spPr>
            <a:solidFill>
              <a:srgbClr val="FFC52F"/>
            </a:solidFill>
            <a:ln>
              <a:noFill/>
            </a:ln>
            <a:effectLst/>
          </c:spPr>
          <c:invertIfNegative val="0"/>
          <c:cat>
            <c:strRef>
              <c:f>Sheet1!$A$2:$A$6</c:f>
              <c:strCache>
                <c:ptCount val="5"/>
                <c:pt idx="0">
                  <c:v>Under 
$30,000</c:v>
                </c:pt>
                <c:pt idx="1">
                  <c:v>$30,000–
44,999</c:v>
                </c:pt>
                <c:pt idx="2">
                  <c:v>$45,000–
74,999</c:v>
                </c:pt>
                <c:pt idx="3">
                  <c:v>$75,000 
and Over</c:v>
                </c:pt>
                <c:pt idx="4">
                  <c:v>All Households</c:v>
                </c:pt>
              </c:strCache>
            </c:strRef>
          </c:cat>
          <c:val>
            <c:numRef>
              <c:f>Sheet1!$C$2:$C$6</c:f>
              <c:numCache>
                <c:formatCode>0.0</c:formatCode>
                <c:ptCount val="5"/>
                <c:pt idx="0">
                  <c:v>73.3</c:v>
                </c:pt>
                <c:pt idx="1">
                  <c:v>46.35</c:v>
                </c:pt>
                <c:pt idx="2">
                  <c:v>25.33</c:v>
                </c:pt>
                <c:pt idx="3">
                  <c:v>6.78</c:v>
                </c:pt>
                <c:pt idx="4">
                  <c:v>29.91</c:v>
                </c:pt>
              </c:numCache>
            </c:numRef>
          </c:val>
          <c:extLst>
            <c:ext xmlns:c16="http://schemas.microsoft.com/office/drawing/2014/chart" uri="{C3380CC4-5D6E-409C-BE32-E72D297353CC}">
              <c16:uniqueId val="{00000001-6375-4AEF-9E08-D3FAB1008AA3}"/>
            </c:ext>
          </c:extLst>
        </c:ser>
        <c:dLbls>
          <c:showLegendKey val="0"/>
          <c:showVal val="0"/>
          <c:showCatName val="0"/>
          <c:showSerName val="0"/>
          <c:showPercent val="0"/>
          <c:showBubbleSize val="0"/>
        </c:dLbls>
        <c:gapWidth val="50"/>
        <c:axId val="769859528"/>
        <c:axId val="769861824"/>
      </c:barChart>
      <c:catAx>
        <c:axId val="769859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000000"/>
                </a:solidFill>
                <a:latin typeface="+mn-lt"/>
                <a:ea typeface="+mn-ea"/>
                <a:cs typeface="+mn-cs"/>
              </a:defRPr>
            </a:pPr>
            <a:endParaRPr lang="en-US"/>
          </a:p>
        </c:txPr>
        <c:crossAx val="769861824"/>
        <c:crosses val="autoZero"/>
        <c:auto val="1"/>
        <c:lblAlgn val="ctr"/>
        <c:lblOffset val="100"/>
        <c:noMultiLvlLbl val="0"/>
      </c:catAx>
      <c:valAx>
        <c:axId val="7698618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000000"/>
                </a:solidFill>
                <a:latin typeface="+mn-lt"/>
                <a:ea typeface="+mn-ea"/>
                <a:cs typeface="+mn-cs"/>
              </a:defRPr>
            </a:pPr>
            <a:endParaRPr lang="en-US"/>
          </a:p>
        </c:txPr>
        <c:crossAx val="769859528"/>
        <c:crosses val="autoZero"/>
        <c:crossBetween val="between"/>
      </c:valAx>
      <c:spPr>
        <a:noFill/>
        <a:ln>
          <a:noFill/>
        </a:ln>
        <a:effectLst/>
      </c:spPr>
    </c:plotArea>
    <c:legend>
      <c:legendPos val="b"/>
      <c:layout>
        <c:manualLayout>
          <c:xMode val="edge"/>
          <c:yMode val="edge"/>
          <c:x val="0"/>
          <c:y val="0.93279134207588199"/>
          <c:w val="0.23790965894167812"/>
          <c:h val="6.2538263835549682E-2"/>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1400" b="1" i="0" u="none" strike="noStrike" kern="1200" spc="0" baseline="0">
                <a:solidFill>
                  <a:schemeClr val="tx1">
                    <a:lumMod val="50000"/>
                  </a:schemeClr>
                </a:solidFill>
                <a:latin typeface="+mn-lt"/>
                <a:ea typeface="+mn-ea"/>
                <a:cs typeface="+mn-cs"/>
              </a:defRPr>
            </a:pPr>
            <a:r>
              <a:rPr lang="en-US" sz="1400"/>
              <a:t>Eviction Filings</a:t>
            </a:r>
            <a:r>
              <a:rPr lang="en-US" sz="1400" baseline="0"/>
              <a:t> (Thousands)</a:t>
            </a:r>
            <a:endParaRPr lang="en-US" sz="1400"/>
          </a:p>
        </c:rich>
      </c:tx>
      <c:layout>
        <c:manualLayout>
          <c:xMode val="edge"/>
          <c:yMode val="edge"/>
          <c:x val="4.9190227834202587E-3"/>
          <c:y val="1.8126856353992849E-2"/>
        </c:manualLayout>
      </c:layout>
      <c:overlay val="0"/>
      <c:spPr>
        <a:noFill/>
        <a:ln>
          <a:noFill/>
        </a:ln>
        <a:effectLst/>
      </c:spPr>
      <c:txPr>
        <a:bodyPr rot="0" spcFirstLastPara="1" vertOverflow="ellipsis" vert="horz" wrap="square" anchor="ctr" anchorCtr="1"/>
        <a:lstStyle/>
        <a:p>
          <a:pPr algn="l">
            <a:defRPr sz="14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5.0056780234340043E-2"/>
          <c:y val="0.13106517103921383"/>
          <c:w val="0.93342058798637895"/>
          <c:h val="0.6386303906643539"/>
        </c:manualLayout>
      </c:layout>
      <c:barChart>
        <c:barDir val="col"/>
        <c:grouping val="clustered"/>
        <c:varyColors val="0"/>
        <c:ser>
          <c:idx val="1"/>
          <c:order val="1"/>
          <c:tx>
            <c:strRef>
              <c:f>Sheet1!$C$1</c:f>
              <c:strCache>
                <c:ptCount val="1"/>
                <c:pt idx="0">
                  <c:v>2020–2022</c:v>
                </c:pt>
              </c:strCache>
            </c:strRef>
          </c:tx>
          <c:spPr>
            <a:solidFill>
              <a:srgbClr val="FFC52F"/>
            </a:solidFill>
            <a:ln w="38100">
              <a:solidFill>
                <a:srgbClr val="FFC52F"/>
              </a:solidFill>
            </a:ln>
            <a:effectLst/>
          </c:spPr>
          <c:invertIfNegative val="0"/>
          <c:cat>
            <c:strRef>
              <c:f>Sheet1!$A$2:$A$28</c:f>
              <c:strCache>
                <c:ptCount val="27"/>
                <c:pt idx="0">
                  <c:v>Jan</c:v>
                </c:pt>
                <c:pt idx="1">
                  <c:v>Feb</c:v>
                </c:pt>
                <c:pt idx="2">
                  <c:v>Mar</c:v>
                </c:pt>
                <c:pt idx="3">
                  <c:v>Apr</c:v>
                </c:pt>
                <c:pt idx="4">
                  <c:v>May</c:v>
                </c:pt>
                <c:pt idx="5">
                  <c:v>Jun</c:v>
                </c:pt>
                <c:pt idx="6">
                  <c:v>Jul</c:v>
                </c:pt>
                <c:pt idx="7">
                  <c:v>Aug</c:v>
                </c:pt>
                <c:pt idx="8">
                  <c:v>Sept</c:v>
                </c:pt>
                <c:pt idx="9">
                  <c:v>Oct</c:v>
                </c:pt>
                <c:pt idx="10">
                  <c:v>Nov</c:v>
                </c:pt>
                <c:pt idx="11">
                  <c:v>Dec</c:v>
                </c:pt>
                <c:pt idx="12">
                  <c:v>Jan</c:v>
                </c:pt>
                <c:pt idx="13">
                  <c:v>Feb</c:v>
                </c:pt>
                <c:pt idx="14">
                  <c:v>Mar</c:v>
                </c:pt>
                <c:pt idx="15">
                  <c:v>Apr</c:v>
                </c:pt>
                <c:pt idx="16">
                  <c:v>May</c:v>
                </c:pt>
                <c:pt idx="17">
                  <c:v>Jun</c:v>
                </c:pt>
                <c:pt idx="18">
                  <c:v>Jul</c:v>
                </c:pt>
                <c:pt idx="19">
                  <c:v>Aug</c:v>
                </c:pt>
                <c:pt idx="20">
                  <c:v>Sept</c:v>
                </c:pt>
                <c:pt idx="21">
                  <c:v>Oct</c:v>
                </c:pt>
                <c:pt idx="22">
                  <c:v>Nov</c:v>
                </c:pt>
                <c:pt idx="23">
                  <c:v>Dec</c:v>
                </c:pt>
                <c:pt idx="24">
                  <c:v>Jan</c:v>
                </c:pt>
                <c:pt idx="25">
                  <c:v>Feb</c:v>
                </c:pt>
                <c:pt idx="26">
                  <c:v>Mar</c:v>
                </c:pt>
              </c:strCache>
            </c:strRef>
          </c:cat>
          <c:val>
            <c:numRef>
              <c:f>Sheet1!$C$2:$C$28</c:f>
              <c:numCache>
                <c:formatCode>General</c:formatCode>
                <c:ptCount val="27"/>
                <c:pt idx="0">
                  <c:v>75551</c:v>
                </c:pt>
                <c:pt idx="1">
                  <c:v>67309</c:v>
                </c:pt>
                <c:pt idx="2">
                  <c:v>39340</c:v>
                </c:pt>
                <c:pt idx="3">
                  <c:v>5646</c:v>
                </c:pt>
                <c:pt idx="4">
                  <c:v>8358</c:v>
                </c:pt>
                <c:pt idx="5">
                  <c:v>15472</c:v>
                </c:pt>
                <c:pt idx="6">
                  <c:v>18736</c:v>
                </c:pt>
                <c:pt idx="7">
                  <c:v>31538</c:v>
                </c:pt>
                <c:pt idx="8">
                  <c:v>36358</c:v>
                </c:pt>
                <c:pt idx="9">
                  <c:v>39448</c:v>
                </c:pt>
                <c:pt idx="10">
                  <c:v>38713</c:v>
                </c:pt>
                <c:pt idx="11">
                  <c:v>40447</c:v>
                </c:pt>
                <c:pt idx="12">
                  <c:v>29224</c:v>
                </c:pt>
                <c:pt idx="13">
                  <c:v>25581</c:v>
                </c:pt>
                <c:pt idx="14">
                  <c:v>34640</c:v>
                </c:pt>
                <c:pt idx="15">
                  <c:v>29123</c:v>
                </c:pt>
                <c:pt idx="16">
                  <c:v>29878</c:v>
                </c:pt>
                <c:pt idx="17">
                  <c:v>36404</c:v>
                </c:pt>
                <c:pt idx="18">
                  <c:v>36276</c:v>
                </c:pt>
                <c:pt idx="19">
                  <c:v>37830</c:v>
                </c:pt>
                <c:pt idx="20">
                  <c:v>42453</c:v>
                </c:pt>
                <c:pt idx="21">
                  <c:v>46546</c:v>
                </c:pt>
                <c:pt idx="22">
                  <c:v>42710</c:v>
                </c:pt>
                <c:pt idx="23">
                  <c:v>43730</c:v>
                </c:pt>
                <c:pt idx="24">
                  <c:v>54397</c:v>
                </c:pt>
                <c:pt idx="25">
                  <c:v>53971</c:v>
                </c:pt>
                <c:pt idx="26">
                  <c:v>61341</c:v>
                </c:pt>
              </c:numCache>
            </c:numRef>
          </c:val>
          <c:extLst>
            <c:ext xmlns:c16="http://schemas.microsoft.com/office/drawing/2014/chart" uri="{C3380CC4-5D6E-409C-BE32-E72D297353CC}">
              <c16:uniqueId val="{00000001-C347-44D6-B583-CDDE753BDE27}"/>
            </c:ext>
          </c:extLst>
        </c:ser>
        <c:dLbls>
          <c:showLegendKey val="0"/>
          <c:showVal val="0"/>
          <c:showCatName val="0"/>
          <c:showSerName val="0"/>
          <c:showPercent val="0"/>
          <c:showBubbleSize val="0"/>
        </c:dLbls>
        <c:gapWidth val="150"/>
        <c:axId val="2723360"/>
        <c:axId val="2725552"/>
      </c:barChart>
      <c:lineChart>
        <c:grouping val="standard"/>
        <c:varyColors val="0"/>
        <c:ser>
          <c:idx val="0"/>
          <c:order val="0"/>
          <c:tx>
            <c:strRef>
              <c:f>Sheet1!$B$1</c:f>
              <c:strCache>
                <c:ptCount val="1"/>
                <c:pt idx="0">
                  <c:v>Average 2012–2016</c:v>
                </c:pt>
              </c:strCache>
            </c:strRef>
          </c:tx>
          <c:spPr>
            <a:ln w="50800" cap="rnd">
              <a:solidFill>
                <a:srgbClr val="FF4D00"/>
              </a:solidFill>
              <a:round/>
            </a:ln>
            <a:effectLst/>
          </c:spPr>
          <c:marker>
            <c:symbol val="none"/>
          </c:marker>
          <c:cat>
            <c:strRef>
              <c:f>Sheet1!$A$2:$A$28</c:f>
              <c:strCache>
                <c:ptCount val="27"/>
                <c:pt idx="0">
                  <c:v>Jan</c:v>
                </c:pt>
                <c:pt idx="1">
                  <c:v>Feb</c:v>
                </c:pt>
                <c:pt idx="2">
                  <c:v>Mar</c:v>
                </c:pt>
                <c:pt idx="3">
                  <c:v>Apr</c:v>
                </c:pt>
                <c:pt idx="4">
                  <c:v>May</c:v>
                </c:pt>
                <c:pt idx="5">
                  <c:v>Jun</c:v>
                </c:pt>
                <c:pt idx="6">
                  <c:v>Jul</c:v>
                </c:pt>
                <c:pt idx="7">
                  <c:v>Aug</c:v>
                </c:pt>
                <c:pt idx="8">
                  <c:v>Sept</c:v>
                </c:pt>
                <c:pt idx="9">
                  <c:v>Oct</c:v>
                </c:pt>
                <c:pt idx="10">
                  <c:v>Nov</c:v>
                </c:pt>
                <c:pt idx="11">
                  <c:v>Dec</c:v>
                </c:pt>
                <c:pt idx="12">
                  <c:v>Jan</c:v>
                </c:pt>
                <c:pt idx="13">
                  <c:v>Feb</c:v>
                </c:pt>
                <c:pt idx="14">
                  <c:v>Mar</c:v>
                </c:pt>
                <c:pt idx="15">
                  <c:v>Apr</c:v>
                </c:pt>
                <c:pt idx="16">
                  <c:v>May</c:v>
                </c:pt>
                <c:pt idx="17">
                  <c:v>Jun</c:v>
                </c:pt>
                <c:pt idx="18">
                  <c:v>Jul</c:v>
                </c:pt>
                <c:pt idx="19">
                  <c:v>Aug</c:v>
                </c:pt>
                <c:pt idx="20">
                  <c:v>Sept</c:v>
                </c:pt>
                <c:pt idx="21">
                  <c:v>Oct</c:v>
                </c:pt>
                <c:pt idx="22">
                  <c:v>Nov</c:v>
                </c:pt>
                <c:pt idx="23">
                  <c:v>Dec</c:v>
                </c:pt>
                <c:pt idx="24">
                  <c:v>Jan</c:v>
                </c:pt>
                <c:pt idx="25">
                  <c:v>Feb</c:v>
                </c:pt>
                <c:pt idx="26">
                  <c:v>Mar</c:v>
                </c:pt>
              </c:strCache>
            </c:strRef>
          </c:cat>
          <c:val>
            <c:numRef>
              <c:f>Sheet1!$B$2:$B$28</c:f>
              <c:numCache>
                <c:formatCode>General</c:formatCode>
                <c:ptCount val="27"/>
                <c:pt idx="0">
                  <c:v>76911.66</c:v>
                </c:pt>
                <c:pt idx="1">
                  <c:v>65836.33</c:v>
                </c:pt>
                <c:pt idx="2">
                  <c:v>62928.36</c:v>
                </c:pt>
                <c:pt idx="3">
                  <c:v>63374.559999999998</c:v>
                </c:pt>
                <c:pt idx="4">
                  <c:v>70919.039999999994</c:v>
                </c:pt>
                <c:pt idx="5">
                  <c:v>75259.100000000006</c:v>
                </c:pt>
                <c:pt idx="6">
                  <c:v>77148.179999999993</c:v>
                </c:pt>
                <c:pt idx="7">
                  <c:v>81583.759999999995</c:v>
                </c:pt>
                <c:pt idx="8">
                  <c:v>75082.37</c:v>
                </c:pt>
                <c:pt idx="9">
                  <c:v>77657.47</c:v>
                </c:pt>
                <c:pt idx="10">
                  <c:v>69907.91</c:v>
                </c:pt>
                <c:pt idx="11">
                  <c:v>67741.69</c:v>
                </c:pt>
                <c:pt idx="12">
                  <c:v>76911.66</c:v>
                </c:pt>
                <c:pt idx="13">
                  <c:v>65836.33</c:v>
                </c:pt>
                <c:pt idx="14">
                  <c:v>62928.36</c:v>
                </c:pt>
                <c:pt idx="15">
                  <c:v>63374.559999999998</c:v>
                </c:pt>
                <c:pt idx="16">
                  <c:v>70919.039999999994</c:v>
                </c:pt>
                <c:pt idx="17">
                  <c:v>75259.100000000006</c:v>
                </c:pt>
                <c:pt idx="18">
                  <c:v>77148.179999999993</c:v>
                </c:pt>
                <c:pt idx="19">
                  <c:v>81583.759999999995</c:v>
                </c:pt>
                <c:pt idx="20">
                  <c:v>75082.37</c:v>
                </c:pt>
                <c:pt idx="21">
                  <c:v>77657.47</c:v>
                </c:pt>
                <c:pt idx="22">
                  <c:v>69907.91</c:v>
                </c:pt>
                <c:pt idx="23">
                  <c:v>67741.69</c:v>
                </c:pt>
                <c:pt idx="24">
                  <c:v>76911.66</c:v>
                </c:pt>
                <c:pt idx="25">
                  <c:v>65836.33</c:v>
                </c:pt>
                <c:pt idx="26">
                  <c:v>62928.36</c:v>
                </c:pt>
              </c:numCache>
            </c:numRef>
          </c:val>
          <c:smooth val="0"/>
          <c:extLst>
            <c:ext xmlns:c16="http://schemas.microsoft.com/office/drawing/2014/chart" uri="{C3380CC4-5D6E-409C-BE32-E72D297353CC}">
              <c16:uniqueId val="{00000000-C347-44D6-B583-CDDE753BDE27}"/>
            </c:ext>
          </c:extLst>
        </c:ser>
        <c:dLbls>
          <c:showLegendKey val="0"/>
          <c:showVal val="0"/>
          <c:showCatName val="0"/>
          <c:showSerName val="0"/>
          <c:showPercent val="0"/>
          <c:showBubbleSize val="0"/>
        </c:dLbls>
        <c:marker val="1"/>
        <c:smooth val="0"/>
        <c:axId val="375969480"/>
        <c:axId val="375969808"/>
      </c:lineChart>
      <c:catAx>
        <c:axId val="2723360"/>
        <c:scaling>
          <c:orientation val="minMax"/>
        </c:scaling>
        <c:delete val="0"/>
        <c:axPos val="b"/>
        <c:numFmt formatCode="General" sourceLinked="1"/>
        <c:majorTickMark val="out"/>
        <c:minorTickMark val="none"/>
        <c:tickLblPos val="nextTo"/>
        <c:spPr>
          <a:noFill/>
          <a:ln w="6350" cap="flat" cmpd="sng" algn="ctr">
            <a:solidFill>
              <a:schemeClr val="bg1">
                <a:lumMod val="6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5552"/>
        <c:crosses val="autoZero"/>
        <c:auto val="1"/>
        <c:lblAlgn val="ctr"/>
        <c:lblOffset val="100"/>
        <c:tickLblSkip val="2"/>
        <c:noMultiLvlLbl val="0"/>
      </c:catAx>
      <c:valAx>
        <c:axId val="2725552"/>
        <c:scaling>
          <c:orientation val="minMax"/>
        </c:scaling>
        <c:delete val="0"/>
        <c:axPos val="l"/>
        <c:majorGridlines>
          <c:spPr>
            <a:ln w="6350" cap="flat" cmpd="sng" algn="ctr">
              <a:solidFill>
                <a:schemeClr val="tx1">
                  <a:lumMod val="40000"/>
                  <a:lumOff val="60000"/>
                </a:schemeClr>
              </a:solidFill>
              <a:prstDash val="dash"/>
              <a:round/>
            </a:ln>
            <a:effectLst/>
          </c:spPr>
        </c:majorGridlines>
        <c:numFmt formatCode="General"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3360"/>
        <c:crosses val="autoZero"/>
        <c:crossBetween val="between"/>
        <c:dispUnits>
          <c:builtInUnit val="thousands"/>
        </c:dispUnits>
      </c:valAx>
      <c:valAx>
        <c:axId val="375969808"/>
        <c:scaling>
          <c:orientation val="minMax"/>
        </c:scaling>
        <c:delete val="1"/>
        <c:axPos val="r"/>
        <c:numFmt formatCode="General" sourceLinked="1"/>
        <c:majorTickMark val="out"/>
        <c:minorTickMark val="none"/>
        <c:tickLblPos val="nextTo"/>
        <c:crossAx val="375969480"/>
        <c:crosses val="max"/>
        <c:crossBetween val="between"/>
      </c:valAx>
      <c:catAx>
        <c:axId val="375969480"/>
        <c:scaling>
          <c:orientation val="minMax"/>
        </c:scaling>
        <c:delete val="1"/>
        <c:axPos val="b"/>
        <c:numFmt formatCode="General" sourceLinked="1"/>
        <c:majorTickMark val="out"/>
        <c:minorTickMark val="none"/>
        <c:tickLblPos val="nextTo"/>
        <c:crossAx val="375969808"/>
        <c:crosses val="autoZero"/>
        <c:auto val="1"/>
        <c:lblAlgn val="ctr"/>
        <c:lblOffset val="100"/>
        <c:noMultiLvlLbl val="0"/>
      </c:catAx>
      <c:spPr>
        <a:noFill/>
        <a:ln>
          <a:noFill/>
        </a:ln>
        <a:effectLst/>
      </c:spPr>
    </c:plotArea>
    <c:legend>
      <c:legendPos val="b"/>
      <c:layout>
        <c:manualLayout>
          <c:xMode val="edge"/>
          <c:yMode val="edge"/>
          <c:x val="1.5846208356175076E-2"/>
          <c:y val="0.92739115487044543"/>
          <c:w val="0.3762678937710332"/>
          <c:h val="6.0948419617098223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1600" b="1" i="0" u="none" strike="noStrike" kern="1200" spc="0" baseline="0">
                <a:solidFill>
                  <a:schemeClr val="tx1">
                    <a:lumMod val="50000"/>
                  </a:schemeClr>
                </a:solidFill>
                <a:latin typeface="+mn-lt"/>
                <a:ea typeface="+mn-ea"/>
                <a:cs typeface="+mn-cs"/>
              </a:defRPr>
            </a:pPr>
            <a:r>
              <a:rPr lang="en-US" baseline="0"/>
              <a:t>Allocations (Billions of dollars)</a:t>
            </a:r>
            <a:endParaRPr lang="en-US"/>
          </a:p>
        </c:rich>
      </c:tx>
      <c:layout>
        <c:manualLayout>
          <c:xMode val="edge"/>
          <c:yMode val="edge"/>
          <c:x val="1.1506999725500981E-2"/>
          <c:y val="1.812688821752266E-2"/>
        </c:manualLayout>
      </c:layout>
      <c:overlay val="0"/>
      <c:spPr>
        <a:noFill/>
        <a:ln>
          <a:noFill/>
        </a:ln>
        <a:effectLst/>
      </c:spPr>
      <c:txPr>
        <a:bodyPr rot="0" spcFirstLastPara="1" vertOverflow="ellipsis" vert="horz" wrap="square" anchor="ctr" anchorCtr="1"/>
        <a:lstStyle/>
        <a:p>
          <a:pPr algn="l">
            <a:defRPr sz="16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5.0056776065435703E-2"/>
          <c:y val="0.14184327349409953"/>
          <c:w val="0.89414301873531155"/>
          <c:h val="0.60421326546407417"/>
        </c:manualLayout>
      </c:layout>
      <c:barChart>
        <c:barDir val="col"/>
        <c:grouping val="clustered"/>
        <c:varyColors val="0"/>
        <c:ser>
          <c:idx val="0"/>
          <c:order val="0"/>
          <c:tx>
            <c:strRef>
              <c:f>Sheet1!$B$1</c:f>
              <c:strCache>
                <c:ptCount val="1"/>
                <c:pt idx="0">
                  <c:v>Series 1</c:v>
                </c:pt>
              </c:strCache>
            </c:strRef>
          </c:tx>
          <c:spPr>
            <a:solidFill>
              <a:srgbClr val="FFC52F"/>
            </a:solidFill>
            <a:ln>
              <a:noFill/>
            </a:ln>
            <a:effectLst/>
          </c:spPr>
          <c:invertIfNegative val="0"/>
          <c:dPt>
            <c:idx val="4"/>
            <c:invertIfNegative val="0"/>
            <c:bubble3D val="0"/>
            <c:spPr>
              <a:solidFill>
                <a:srgbClr val="FF4D00"/>
              </a:solidFill>
              <a:ln>
                <a:noFill/>
              </a:ln>
              <a:effectLst/>
            </c:spPr>
            <c:extLst>
              <c:ext xmlns:c16="http://schemas.microsoft.com/office/drawing/2014/chart" uri="{C3380CC4-5D6E-409C-BE32-E72D297353CC}">
                <c16:uniqueId val="{00000000-1C3C-4BEA-8F09-7AB71CEB7C5B}"/>
              </c:ext>
            </c:extLst>
          </c:dPt>
          <c:dLbls>
            <c:delete val="1"/>
          </c:dLbls>
          <c:cat>
            <c:strRef>
              <c:f>Sheet1!$A$2:$A$6</c:f>
              <c:strCache>
                <c:ptCount val="5"/>
                <c:pt idx="0">
                  <c:v>Local Fiscal Recovery Funds</c:v>
                </c:pt>
                <c:pt idx="1">
                  <c:v>State Fiscal Recovery Funds</c:v>
                </c:pt>
                <c:pt idx="2">
                  <c:v>Homeowner Assistance Fund</c:v>
                </c:pt>
                <c:pt idx="3">
                  <c:v>Emergency Rental Assistance</c:v>
                </c:pt>
                <c:pt idx="4">
                  <c:v>HUD 2021 Enacted Budget</c:v>
                </c:pt>
              </c:strCache>
            </c:strRef>
          </c:cat>
          <c:val>
            <c:numRef>
              <c:f>Sheet1!$B$2:$B$6</c:f>
              <c:numCache>
                <c:formatCode>General</c:formatCode>
                <c:ptCount val="5"/>
                <c:pt idx="0">
                  <c:v>2.2999999999999998</c:v>
                </c:pt>
                <c:pt idx="1">
                  <c:v>8</c:v>
                </c:pt>
                <c:pt idx="2">
                  <c:v>10</c:v>
                </c:pt>
                <c:pt idx="3">
                  <c:v>46.55</c:v>
                </c:pt>
                <c:pt idx="4">
                  <c:v>49.6</c:v>
                </c:pt>
              </c:numCache>
            </c:numRef>
          </c:val>
          <c:extLst>
            <c:ext xmlns:c16="http://schemas.microsoft.com/office/drawing/2014/chart" uri="{C3380CC4-5D6E-409C-BE32-E72D297353CC}">
              <c16:uniqueId val="{00000000-C347-44D6-B583-CDDE753BDE27}"/>
            </c:ext>
          </c:extLst>
        </c:ser>
        <c:dLbls>
          <c:dLblPos val="inEnd"/>
          <c:showLegendKey val="0"/>
          <c:showVal val="1"/>
          <c:showCatName val="0"/>
          <c:showSerName val="0"/>
          <c:showPercent val="0"/>
          <c:showBubbleSize val="0"/>
        </c:dLbls>
        <c:gapWidth val="100"/>
        <c:axId val="2723360"/>
        <c:axId val="2725552"/>
      </c:barChart>
      <c:catAx>
        <c:axId val="2723360"/>
        <c:scaling>
          <c:orientation val="minMax"/>
        </c:scaling>
        <c:delete val="0"/>
        <c:axPos val="b"/>
        <c:numFmt formatCode="General" sourceLinked="1"/>
        <c:majorTickMark val="out"/>
        <c:minorTickMark val="none"/>
        <c:tickLblPos val="nextTo"/>
        <c:spPr>
          <a:noFill/>
          <a:ln w="6350" cap="flat" cmpd="sng" algn="ctr">
            <a:solidFill>
              <a:schemeClr val="bg1">
                <a:lumMod val="6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5552"/>
        <c:crosses val="autoZero"/>
        <c:auto val="1"/>
        <c:lblAlgn val="ctr"/>
        <c:lblOffset val="100"/>
        <c:noMultiLvlLbl val="0"/>
      </c:catAx>
      <c:valAx>
        <c:axId val="2725552"/>
        <c:scaling>
          <c:orientation val="minMax"/>
          <c:max val="50"/>
        </c:scaling>
        <c:delete val="0"/>
        <c:axPos val="l"/>
        <c:majorGridlines>
          <c:spPr>
            <a:ln w="6350" cap="flat" cmpd="sng" algn="ctr">
              <a:solidFill>
                <a:schemeClr val="tx1">
                  <a:lumMod val="40000"/>
                  <a:lumOff val="60000"/>
                </a:schemeClr>
              </a:solidFill>
              <a:prstDash val="dash"/>
              <a:round/>
            </a:ln>
            <a:effectLst/>
          </c:spPr>
        </c:majorGridlines>
        <c:numFmt formatCode="#,##0"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33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1400" b="1" i="0" u="none" strike="noStrike" kern="1200" spc="0" baseline="0">
                <a:solidFill>
                  <a:schemeClr val="tx1">
                    <a:lumMod val="50000"/>
                  </a:schemeClr>
                </a:solidFill>
                <a:latin typeface="+mn-lt"/>
                <a:ea typeface="+mn-ea"/>
                <a:cs typeface="+mn-cs"/>
              </a:defRPr>
            </a:pPr>
            <a:r>
              <a:rPr lang="en-US" sz="1400"/>
              <a:t>Share of Households with Difficulties (Percent)</a:t>
            </a:r>
          </a:p>
        </c:rich>
      </c:tx>
      <c:layout>
        <c:manualLayout>
          <c:xMode val="edge"/>
          <c:yMode val="edge"/>
          <c:x val="2.5654472524201763E-4"/>
          <c:y val="1.2667184712113048E-3"/>
        </c:manualLayout>
      </c:layout>
      <c:overlay val="0"/>
      <c:spPr>
        <a:noFill/>
        <a:ln>
          <a:noFill/>
        </a:ln>
        <a:effectLst/>
      </c:spPr>
      <c:txPr>
        <a:bodyPr rot="0" spcFirstLastPara="1" vertOverflow="ellipsis" vert="horz" wrap="square" anchor="ctr" anchorCtr="1"/>
        <a:lstStyle/>
        <a:p>
          <a:pPr algn="l">
            <a:defRPr sz="14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5.0056776065435703E-2"/>
          <c:y val="0.11987891720241298"/>
          <c:w val="0.93342058798637895"/>
          <c:h val="0.70325222499929196"/>
        </c:manualLayout>
      </c:layout>
      <c:barChart>
        <c:barDir val="col"/>
        <c:grouping val="clustered"/>
        <c:varyColors val="0"/>
        <c:ser>
          <c:idx val="0"/>
          <c:order val="0"/>
          <c:tx>
            <c:strRef>
              <c:f>Sheet1!$B$1</c:f>
              <c:strCache>
                <c:ptCount val="1"/>
                <c:pt idx="0">
                  <c:v>Any Difficulty Navigating or Using Home</c:v>
                </c:pt>
              </c:strCache>
            </c:strRef>
          </c:tx>
          <c:spPr>
            <a:solidFill>
              <a:srgbClr val="FFC52F"/>
            </a:solidFill>
            <a:ln>
              <a:noFill/>
            </a:ln>
            <a:effectLst/>
          </c:spPr>
          <c:invertIfNegative val="0"/>
          <c:dLbls>
            <c:delete val="1"/>
          </c:dLbls>
          <c:cat>
            <c:strRef>
              <c:f>Sheet1!$A$2:$A$7</c:f>
              <c:strCache>
                <c:ptCount val="6"/>
                <c:pt idx="0">
                  <c:v>Under 35</c:v>
                </c:pt>
                <c:pt idx="1">
                  <c:v>35–44</c:v>
                </c:pt>
                <c:pt idx="2">
                  <c:v>45–54</c:v>
                </c:pt>
                <c:pt idx="3">
                  <c:v>55–64</c:v>
                </c:pt>
                <c:pt idx="4">
                  <c:v>65–79</c:v>
                </c:pt>
                <c:pt idx="5">
                  <c:v>80 and Over</c:v>
                </c:pt>
              </c:strCache>
            </c:strRef>
          </c:cat>
          <c:val>
            <c:numRef>
              <c:f>Sheet1!$B$2:$B$7</c:f>
              <c:numCache>
                <c:formatCode>General</c:formatCode>
                <c:ptCount val="6"/>
                <c:pt idx="0">
                  <c:v>1.39</c:v>
                </c:pt>
                <c:pt idx="1">
                  <c:v>2.2999999999999998</c:v>
                </c:pt>
                <c:pt idx="2">
                  <c:v>3.97</c:v>
                </c:pt>
                <c:pt idx="3">
                  <c:v>6.29</c:v>
                </c:pt>
                <c:pt idx="4">
                  <c:v>8.34</c:v>
                </c:pt>
                <c:pt idx="5">
                  <c:v>17.96</c:v>
                </c:pt>
              </c:numCache>
            </c:numRef>
          </c:val>
          <c:extLst>
            <c:ext xmlns:c16="http://schemas.microsoft.com/office/drawing/2014/chart" uri="{C3380CC4-5D6E-409C-BE32-E72D297353CC}">
              <c16:uniqueId val="{00000000-224F-4A82-BAE6-CE60F5803BFF}"/>
            </c:ext>
          </c:extLst>
        </c:ser>
        <c:dLbls>
          <c:dLblPos val="inEnd"/>
          <c:showLegendKey val="0"/>
          <c:showVal val="1"/>
          <c:showCatName val="0"/>
          <c:showSerName val="0"/>
          <c:showPercent val="0"/>
          <c:showBubbleSize val="0"/>
        </c:dLbls>
        <c:gapWidth val="100"/>
        <c:axId val="2723360"/>
        <c:axId val="2725552"/>
        <c:extLst/>
      </c:barChart>
      <c:catAx>
        <c:axId val="2723360"/>
        <c:scaling>
          <c:orientation val="minMax"/>
        </c:scaling>
        <c:delete val="0"/>
        <c:axPos val="b"/>
        <c:numFmt formatCode="General" sourceLinked="1"/>
        <c:majorTickMark val="out"/>
        <c:minorTickMark val="none"/>
        <c:tickLblPos val="nextTo"/>
        <c:spPr>
          <a:noFill/>
          <a:ln w="6350" cap="flat" cmpd="sng" algn="ctr">
            <a:solidFill>
              <a:schemeClr val="bg1">
                <a:lumMod val="6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5552"/>
        <c:crosses val="autoZero"/>
        <c:auto val="1"/>
        <c:lblAlgn val="ctr"/>
        <c:lblOffset val="100"/>
        <c:noMultiLvlLbl val="0"/>
      </c:catAx>
      <c:valAx>
        <c:axId val="2725552"/>
        <c:scaling>
          <c:orientation val="minMax"/>
        </c:scaling>
        <c:delete val="0"/>
        <c:axPos val="l"/>
        <c:majorGridlines>
          <c:spPr>
            <a:ln w="6350" cap="flat" cmpd="sng" algn="ctr">
              <a:solidFill>
                <a:schemeClr val="tx1">
                  <a:lumMod val="40000"/>
                  <a:lumOff val="60000"/>
                </a:schemeClr>
              </a:solidFill>
              <a:prstDash val="dash"/>
              <a:round/>
            </a:ln>
            <a:effectLst/>
          </c:spPr>
        </c:majorGridlines>
        <c:numFmt formatCode="#,##0"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33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50000"/>
                  </a:schemeClr>
                </a:solidFill>
                <a:latin typeface="+mn-lt"/>
                <a:ea typeface="+mn-ea"/>
                <a:cs typeface="+mn-cs"/>
              </a:defRPr>
            </a:pPr>
            <a:r>
              <a:rPr lang="en-US" sz="1400"/>
              <a:t>Total</a:t>
            </a:r>
            <a:r>
              <a:rPr lang="en-US" sz="1400" baseline="0"/>
              <a:t> (Billions of dollars)</a:t>
            </a:r>
            <a:endParaRPr lang="en-US" sz="1400"/>
          </a:p>
        </c:rich>
      </c:tx>
      <c:layout>
        <c:manualLayout>
          <c:xMode val="edge"/>
          <c:yMode val="edge"/>
          <c:x val="0"/>
          <c:y val="3.2855151491254724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3.4487547079679874E-2"/>
          <c:y val="0.13673897765727236"/>
          <c:w val="0.93342058798637895"/>
          <c:h val="0.64175196857829298"/>
        </c:manualLayout>
      </c:layout>
      <c:barChart>
        <c:barDir val="col"/>
        <c:grouping val="clustered"/>
        <c:varyColors val="0"/>
        <c:ser>
          <c:idx val="0"/>
          <c:order val="0"/>
          <c:tx>
            <c:strRef>
              <c:f>Sheet1!$B$1</c:f>
              <c:strCache>
                <c:ptCount val="1"/>
                <c:pt idx="0">
                  <c:v>Homeowner Disaster Repair Expenditures</c:v>
                </c:pt>
              </c:strCache>
            </c:strRef>
          </c:tx>
          <c:spPr>
            <a:solidFill>
              <a:srgbClr val="FFC52F"/>
            </a:solidFill>
            <a:ln>
              <a:noFill/>
            </a:ln>
            <a:effectLst/>
          </c:spPr>
          <c:invertIfNegative val="0"/>
          <c:cat>
            <c:numRef>
              <c:f>Sheet1!$A$2:$A$7</c:f>
              <c:numCache>
                <c:formatCode>General</c:formatCode>
                <c:ptCount val="6"/>
                <c:pt idx="0">
                  <c:v>2009</c:v>
                </c:pt>
                <c:pt idx="1">
                  <c:v>2011</c:v>
                </c:pt>
                <c:pt idx="2">
                  <c:v>2013</c:v>
                </c:pt>
                <c:pt idx="3">
                  <c:v>2015</c:v>
                </c:pt>
                <c:pt idx="4">
                  <c:v>2017</c:v>
                </c:pt>
                <c:pt idx="5">
                  <c:v>2019</c:v>
                </c:pt>
              </c:numCache>
            </c:numRef>
          </c:cat>
          <c:val>
            <c:numRef>
              <c:f>Sheet1!$B$2:$B$7</c:f>
              <c:numCache>
                <c:formatCode>#,##0</c:formatCode>
                <c:ptCount val="6"/>
                <c:pt idx="0">
                  <c:v>11824.377734315742</c:v>
                </c:pt>
                <c:pt idx="1">
                  <c:v>14029.392326186366</c:v>
                </c:pt>
                <c:pt idx="2">
                  <c:v>17904.834117764247</c:v>
                </c:pt>
                <c:pt idx="3">
                  <c:v>11915.915616668644</c:v>
                </c:pt>
                <c:pt idx="4">
                  <c:v>14446.844134969719</c:v>
                </c:pt>
                <c:pt idx="5">
                  <c:v>25632.132334924263</c:v>
                </c:pt>
              </c:numCache>
            </c:numRef>
          </c:val>
          <c:extLst>
            <c:ext xmlns:c16="http://schemas.microsoft.com/office/drawing/2014/chart" uri="{C3380CC4-5D6E-409C-BE32-E72D297353CC}">
              <c16:uniqueId val="{00000000-C347-44D6-B583-CDDE753BDE27}"/>
            </c:ext>
          </c:extLst>
        </c:ser>
        <c:dLbls>
          <c:showLegendKey val="0"/>
          <c:showVal val="0"/>
          <c:showCatName val="0"/>
          <c:showSerName val="0"/>
          <c:showPercent val="0"/>
          <c:showBubbleSize val="0"/>
        </c:dLbls>
        <c:gapWidth val="150"/>
        <c:axId val="2723360"/>
        <c:axId val="2725552"/>
      </c:barChart>
      <c:lineChart>
        <c:grouping val="standard"/>
        <c:varyColors val="0"/>
        <c:ser>
          <c:idx val="1"/>
          <c:order val="1"/>
          <c:tx>
            <c:strRef>
              <c:f>Sheet1!$C$1</c:f>
              <c:strCache>
                <c:ptCount val="1"/>
                <c:pt idx="0">
                  <c:v>Average Expenditures (Right scale)</c:v>
                </c:pt>
              </c:strCache>
            </c:strRef>
          </c:tx>
          <c:spPr>
            <a:ln w="57150" cap="rnd">
              <a:solidFill>
                <a:srgbClr val="FF4D00"/>
              </a:solidFill>
              <a:round/>
            </a:ln>
            <a:effectLst/>
          </c:spPr>
          <c:marker>
            <c:symbol val="none"/>
          </c:marker>
          <c:cat>
            <c:numRef>
              <c:f>Sheet1!$A$2:$A$7</c:f>
              <c:numCache>
                <c:formatCode>General</c:formatCode>
                <c:ptCount val="6"/>
                <c:pt idx="0">
                  <c:v>2009</c:v>
                </c:pt>
                <c:pt idx="1">
                  <c:v>2011</c:v>
                </c:pt>
                <c:pt idx="2">
                  <c:v>2013</c:v>
                </c:pt>
                <c:pt idx="3">
                  <c:v>2015</c:v>
                </c:pt>
                <c:pt idx="4">
                  <c:v>2017</c:v>
                </c:pt>
                <c:pt idx="5">
                  <c:v>2019</c:v>
                </c:pt>
              </c:numCache>
            </c:numRef>
          </c:cat>
          <c:val>
            <c:numRef>
              <c:f>Sheet1!$C$2:$C$7</c:f>
              <c:numCache>
                <c:formatCode>#,##0</c:formatCode>
                <c:ptCount val="6"/>
                <c:pt idx="0">
                  <c:v>10792.62600071915</c:v>
                </c:pt>
                <c:pt idx="1">
                  <c:v>14588.651718134195</c:v>
                </c:pt>
                <c:pt idx="2">
                  <c:v>15679.430171883656</c:v>
                </c:pt>
                <c:pt idx="3">
                  <c:v>15495.008954352426</c:v>
                </c:pt>
                <c:pt idx="4">
                  <c:v>17910.631376118235</c:v>
                </c:pt>
                <c:pt idx="5">
                  <c:v>23053.734643839998</c:v>
                </c:pt>
              </c:numCache>
            </c:numRef>
          </c:val>
          <c:smooth val="0"/>
          <c:extLst>
            <c:ext xmlns:c16="http://schemas.microsoft.com/office/drawing/2014/chart" uri="{C3380CC4-5D6E-409C-BE32-E72D297353CC}">
              <c16:uniqueId val="{00000001-C347-44D6-B583-CDDE753BDE27}"/>
            </c:ext>
          </c:extLst>
        </c:ser>
        <c:dLbls>
          <c:showLegendKey val="0"/>
          <c:showVal val="0"/>
          <c:showCatName val="0"/>
          <c:showSerName val="0"/>
          <c:showPercent val="0"/>
          <c:showBubbleSize val="0"/>
        </c:dLbls>
        <c:marker val="1"/>
        <c:smooth val="0"/>
        <c:axId val="411628200"/>
        <c:axId val="668277312"/>
      </c:lineChart>
      <c:catAx>
        <c:axId val="2723360"/>
        <c:scaling>
          <c:orientation val="minMax"/>
        </c:scaling>
        <c:delete val="0"/>
        <c:axPos val="b"/>
        <c:numFmt formatCode="General" sourceLinked="1"/>
        <c:majorTickMark val="out"/>
        <c:minorTickMark val="none"/>
        <c:tickLblPos val="nextTo"/>
        <c:spPr>
          <a:noFill/>
          <a:ln w="6350" cap="flat" cmpd="sng" algn="ctr">
            <a:solidFill>
              <a:schemeClr val="bg1">
                <a:lumMod val="6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5552"/>
        <c:crosses val="autoZero"/>
        <c:auto val="1"/>
        <c:lblAlgn val="ctr"/>
        <c:lblOffset val="100"/>
        <c:noMultiLvlLbl val="0"/>
      </c:catAx>
      <c:valAx>
        <c:axId val="2725552"/>
        <c:scaling>
          <c:orientation val="minMax"/>
        </c:scaling>
        <c:delete val="0"/>
        <c:axPos val="l"/>
        <c:majorGridlines>
          <c:spPr>
            <a:ln w="6350" cap="flat" cmpd="sng" algn="ctr">
              <a:solidFill>
                <a:schemeClr val="tx1">
                  <a:lumMod val="40000"/>
                  <a:lumOff val="60000"/>
                </a:schemeClr>
              </a:solidFill>
              <a:prstDash val="dash"/>
              <a:round/>
            </a:ln>
            <a:effectLst/>
          </c:spPr>
        </c:majorGridlines>
        <c:numFmt formatCode="General"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3360"/>
        <c:crossesAt val="1"/>
        <c:crossBetween val="between"/>
        <c:dispUnits>
          <c:builtInUnit val="thousands"/>
        </c:dispUnits>
      </c:valAx>
      <c:valAx>
        <c:axId val="668277312"/>
        <c:scaling>
          <c:orientation val="minMax"/>
          <c:max val="30000"/>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43273B"/>
                </a:solidFill>
                <a:latin typeface="+mn-lt"/>
                <a:ea typeface="+mn-ea"/>
                <a:cs typeface="+mn-cs"/>
              </a:defRPr>
            </a:pPr>
            <a:endParaRPr lang="en-US"/>
          </a:p>
        </c:txPr>
        <c:crossAx val="411628200"/>
        <c:crosses val="max"/>
        <c:crossBetween val="between"/>
        <c:dispUnits>
          <c:builtInUnit val="thousands"/>
          <c:dispUnitsLbl>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dispUnitsLbl>
        </c:dispUnits>
      </c:valAx>
      <c:catAx>
        <c:axId val="411628200"/>
        <c:scaling>
          <c:orientation val="minMax"/>
        </c:scaling>
        <c:delete val="1"/>
        <c:axPos val="b"/>
        <c:numFmt formatCode="General" sourceLinked="1"/>
        <c:majorTickMark val="out"/>
        <c:minorTickMark val="none"/>
        <c:tickLblPos val="nextTo"/>
        <c:crossAx val="668277312"/>
        <c:crosses val="autoZero"/>
        <c:auto val="1"/>
        <c:lblAlgn val="ctr"/>
        <c:lblOffset val="100"/>
        <c:noMultiLvlLbl val="0"/>
      </c:catAx>
      <c:spPr>
        <a:noFill/>
        <a:ln>
          <a:noFill/>
        </a:ln>
        <a:effectLst/>
      </c:spPr>
    </c:plotArea>
    <c:legend>
      <c:legendPos val="b"/>
      <c:layout>
        <c:manualLayout>
          <c:xMode val="edge"/>
          <c:yMode val="edge"/>
          <c:x val="0"/>
          <c:y val="0.93033675289402462"/>
          <c:w val="0.60860126527127856"/>
          <c:h val="6.4905202559649836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1400" b="1" i="0" u="none" strike="noStrike" kern="1200" spc="0" baseline="0">
                <a:solidFill>
                  <a:schemeClr val="tx1">
                    <a:lumMod val="50000"/>
                  </a:schemeClr>
                </a:solidFill>
                <a:latin typeface="+mn-lt"/>
                <a:ea typeface="+mn-ea"/>
                <a:cs typeface="+mn-cs"/>
              </a:defRPr>
            </a:pPr>
            <a:r>
              <a:rPr lang="en-US" sz="1400" baseline="0"/>
              <a:t>Interest Rate (Percent)</a:t>
            </a:r>
            <a:endParaRPr lang="en-US" sz="1400"/>
          </a:p>
        </c:rich>
      </c:tx>
      <c:layout>
        <c:manualLayout>
          <c:xMode val="edge"/>
          <c:yMode val="edge"/>
          <c:x val="4.2409657828475125E-4"/>
          <c:y val="6.0422960725075529E-3"/>
        </c:manualLayout>
      </c:layout>
      <c:overlay val="0"/>
      <c:spPr>
        <a:noFill/>
        <a:ln>
          <a:noFill/>
        </a:ln>
        <a:effectLst/>
      </c:spPr>
      <c:txPr>
        <a:bodyPr rot="0" spcFirstLastPara="1" vertOverflow="ellipsis" vert="horz" wrap="square" anchor="ctr" anchorCtr="1"/>
        <a:lstStyle/>
        <a:p>
          <a:pPr algn="l">
            <a:defRPr sz="14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2.8096703170533109E-2"/>
          <c:y val="0.136739012679987"/>
          <c:w val="0.90910475006756608"/>
          <c:h val="0.65281524021187021"/>
        </c:manualLayout>
      </c:layout>
      <c:areaChart>
        <c:grouping val="standard"/>
        <c:varyColors val="0"/>
        <c:ser>
          <c:idx val="1"/>
          <c:order val="1"/>
          <c:tx>
            <c:strRef>
              <c:f>Sheet1!$C$1</c:f>
              <c:strCache>
                <c:ptCount val="1"/>
                <c:pt idx="0">
                  <c:v>Monthly Payment on Median-Priced Home (Right scale)</c:v>
                </c:pt>
              </c:strCache>
            </c:strRef>
          </c:tx>
          <c:spPr>
            <a:solidFill>
              <a:srgbClr val="FFC52F"/>
            </a:solidFill>
            <a:ln w="63500">
              <a:noFill/>
            </a:ln>
            <a:effectLst/>
          </c:spPr>
          <c:cat>
            <c:numRef>
              <c:f>Sheet1!$A$2:$A$89</c:f>
              <c:numCache>
                <c:formatCode>General</c:formatCode>
                <c:ptCount val="88"/>
                <c:pt idx="0">
                  <c:v>2015</c:v>
                </c:pt>
                <c:pt idx="1">
                  <c:v>2015</c:v>
                </c:pt>
                <c:pt idx="2">
                  <c:v>2015</c:v>
                </c:pt>
                <c:pt idx="3">
                  <c:v>2015</c:v>
                </c:pt>
                <c:pt idx="4">
                  <c:v>2015</c:v>
                </c:pt>
                <c:pt idx="5">
                  <c:v>2015</c:v>
                </c:pt>
                <c:pt idx="6">
                  <c:v>2015</c:v>
                </c:pt>
                <c:pt idx="7">
                  <c:v>2015</c:v>
                </c:pt>
                <c:pt idx="8">
                  <c:v>2015</c:v>
                </c:pt>
                <c:pt idx="9">
                  <c:v>2015</c:v>
                </c:pt>
                <c:pt idx="10">
                  <c:v>2015</c:v>
                </c:pt>
                <c:pt idx="11">
                  <c:v>2015</c:v>
                </c:pt>
                <c:pt idx="12">
                  <c:v>2016</c:v>
                </c:pt>
                <c:pt idx="13">
                  <c:v>2016</c:v>
                </c:pt>
                <c:pt idx="14">
                  <c:v>2016</c:v>
                </c:pt>
                <c:pt idx="15">
                  <c:v>2016</c:v>
                </c:pt>
                <c:pt idx="16">
                  <c:v>2016</c:v>
                </c:pt>
                <c:pt idx="17">
                  <c:v>2016</c:v>
                </c:pt>
                <c:pt idx="18">
                  <c:v>2016</c:v>
                </c:pt>
                <c:pt idx="19">
                  <c:v>2016</c:v>
                </c:pt>
                <c:pt idx="20">
                  <c:v>2016</c:v>
                </c:pt>
                <c:pt idx="21">
                  <c:v>2016</c:v>
                </c:pt>
                <c:pt idx="22">
                  <c:v>2016</c:v>
                </c:pt>
                <c:pt idx="23">
                  <c:v>2016</c:v>
                </c:pt>
                <c:pt idx="24">
                  <c:v>2017</c:v>
                </c:pt>
                <c:pt idx="25">
                  <c:v>2017</c:v>
                </c:pt>
                <c:pt idx="26">
                  <c:v>2017</c:v>
                </c:pt>
                <c:pt idx="27">
                  <c:v>2017</c:v>
                </c:pt>
                <c:pt idx="28">
                  <c:v>2017</c:v>
                </c:pt>
                <c:pt idx="29">
                  <c:v>2017</c:v>
                </c:pt>
                <c:pt idx="30">
                  <c:v>2017</c:v>
                </c:pt>
                <c:pt idx="31">
                  <c:v>2017</c:v>
                </c:pt>
                <c:pt idx="32">
                  <c:v>2017</c:v>
                </c:pt>
                <c:pt idx="33">
                  <c:v>2017</c:v>
                </c:pt>
                <c:pt idx="34">
                  <c:v>2017</c:v>
                </c:pt>
                <c:pt idx="35">
                  <c:v>2017</c:v>
                </c:pt>
                <c:pt idx="36">
                  <c:v>2018</c:v>
                </c:pt>
                <c:pt idx="37">
                  <c:v>2018</c:v>
                </c:pt>
                <c:pt idx="38">
                  <c:v>2018</c:v>
                </c:pt>
                <c:pt idx="39">
                  <c:v>2018</c:v>
                </c:pt>
                <c:pt idx="40">
                  <c:v>2018</c:v>
                </c:pt>
                <c:pt idx="41">
                  <c:v>2018</c:v>
                </c:pt>
                <c:pt idx="42">
                  <c:v>2018</c:v>
                </c:pt>
                <c:pt idx="43">
                  <c:v>2018</c:v>
                </c:pt>
                <c:pt idx="44">
                  <c:v>2018</c:v>
                </c:pt>
                <c:pt idx="45">
                  <c:v>2018</c:v>
                </c:pt>
                <c:pt idx="46">
                  <c:v>2018</c:v>
                </c:pt>
                <c:pt idx="47">
                  <c:v>2018</c:v>
                </c:pt>
                <c:pt idx="48">
                  <c:v>2019</c:v>
                </c:pt>
                <c:pt idx="49">
                  <c:v>2019</c:v>
                </c:pt>
                <c:pt idx="50">
                  <c:v>2019</c:v>
                </c:pt>
                <c:pt idx="51">
                  <c:v>2019</c:v>
                </c:pt>
                <c:pt idx="52">
                  <c:v>2019</c:v>
                </c:pt>
                <c:pt idx="53">
                  <c:v>2019</c:v>
                </c:pt>
                <c:pt idx="54">
                  <c:v>2019</c:v>
                </c:pt>
                <c:pt idx="55">
                  <c:v>2019</c:v>
                </c:pt>
                <c:pt idx="56">
                  <c:v>2019</c:v>
                </c:pt>
                <c:pt idx="57">
                  <c:v>2019</c:v>
                </c:pt>
                <c:pt idx="58">
                  <c:v>2019</c:v>
                </c:pt>
                <c:pt idx="59">
                  <c:v>2019</c:v>
                </c:pt>
                <c:pt idx="60">
                  <c:v>2020</c:v>
                </c:pt>
                <c:pt idx="61">
                  <c:v>2020</c:v>
                </c:pt>
                <c:pt idx="62">
                  <c:v>2020</c:v>
                </c:pt>
                <c:pt idx="63">
                  <c:v>2020</c:v>
                </c:pt>
                <c:pt idx="64">
                  <c:v>2020</c:v>
                </c:pt>
                <c:pt idx="65">
                  <c:v>2020</c:v>
                </c:pt>
                <c:pt idx="66">
                  <c:v>2020</c:v>
                </c:pt>
                <c:pt idx="67">
                  <c:v>2020</c:v>
                </c:pt>
                <c:pt idx="68">
                  <c:v>2020</c:v>
                </c:pt>
                <c:pt idx="69">
                  <c:v>2020</c:v>
                </c:pt>
                <c:pt idx="70">
                  <c:v>2020</c:v>
                </c:pt>
                <c:pt idx="71">
                  <c:v>2020</c:v>
                </c:pt>
                <c:pt idx="72">
                  <c:v>2021</c:v>
                </c:pt>
                <c:pt idx="73">
                  <c:v>2021</c:v>
                </c:pt>
                <c:pt idx="74">
                  <c:v>2021</c:v>
                </c:pt>
                <c:pt idx="75">
                  <c:v>2021</c:v>
                </c:pt>
                <c:pt idx="76">
                  <c:v>2021</c:v>
                </c:pt>
                <c:pt idx="77">
                  <c:v>2021</c:v>
                </c:pt>
                <c:pt idx="78">
                  <c:v>2021</c:v>
                </c:pt>
                <c:pt idx="79">
                  <c:v>2021</c:v>
                </c:pt>
                <c:pt idx="80">
                  <c:v>2021</c:v>
                </c:pt>
                <c:pt idx="81">
                  <c:v>2021</c:v>
                </c:pt>
                <c:pt idx="82">
                  <c:v>2021</c:v>
                </c:pt>
                <c:pt idx="83">
                  <c:v>2021</c:v>
                </c:pt>
                <c:pt idx="84">
                  <c:v>2022</c:v>
                </c:pt>
                <c:pt idx="85">
                  <c:v>2022</c:v>
                </c:pt>
                <c:pt idx="86">
                  <c:v>2022</c:v>
                </c:pt>
                <c:pt idx="87">
                  <c:v>2022</c:v>
                </c:pt>
              </c:numCache>
            </c:numRef>
          </c:cat>
          <c:val>
            <c:numRef>
              <c:f>Sheet1!$C$2:$C$89</c:f>
              <c:numCache>
                <c:formatCode>#,##0</c:formatCode>
                <c:ptCount val="88"/>
                <c:pt idx="0">
                  <c:v>878.76</c:v>
                </c:pt>
                <c:pt idx="1">
                  <c:v>897.89</c:v>
                </c:pt>
                <c:pt idx="2">
                  <c:v>943.94</c:v>
                </c:pt>
                <c:pt idx="3">
                  <c:v>968.07</c:v>
                </c:pt>
                <c:pt idx="4">
                  <c:v>1034.28</c:v>
                </c:pt>
                <c:pt idx="5">
                  <c:v>1086.3499999999999</c:v>
                </c:pt>
                <c:pt idx="6">
                  <c:v>1073.8599999999999</c:v>
                </c:pt>
                <c:pt idx="7">
                  <c:v>1040.67</c:v>
                </c:pt>
                <c:pt idx="8">
                  <c:v>1007.86</c:v>
                </c:pt>
                <c:pt idx="9">
                  <c:v>984.7</c:v>
                </c:pt>
                <c:pt idx="10">
                  <c:v>1006.53</c:v>
                </c:pt>
                <c:pt idx="11">
                  <c:v>1023.83</c:v>
                </c:pt>
                <c:pt idx="12">
                  <c:v>969.43</c:v>
                </c:pt>
                <c:pt idx="13">
                  <c:v>937.47</c:v>
                </c:pt>
                <c:pt idx="14">
                  <c:v>982.67</c:v>
                </c:pt>
                <c:pt idx="15">
                  <c:v>1013.66</c:v>
                </c:pt>
                <c:pt idx="16">
                  <c:v>1048.1300000000001</c:v>
                </c:pt>
                <c:pt idx="17">
                  <c:v>1082.01</c:v>
                </c:pt>
                <c:pt idx="18">
                  <c:v>1046.01</c:v>
                </c:pt>
                <c:pt idx="19">
                  <c:v>1031.5999999999999</c:v>
                </c:pt>
                <c:pt idx="20">
                  <c:v>1014.13</c:v>
                </c:pt>
                <c:pt idx="21">
                  <c:v>1010.64</c:v>
                </c:pt>
                <c:pt idx="22">
                  <c:v>1050.1199999999999</c:v>
                </c:pt>
                <c:pt idx="23">
                  <c:v>1100.68</c:v>
                </c:pt>
                <c:pt idx="24">
                  <c:v>1066.24</c:v>
                </c:pt>
                <c:pt idx="25">
                  <c:v>1072.71</c:v>
                </c:pt>
                <c:pt idx="26">
                  <c:v>1115.99</c:v>
                </c:pt>
                <c:pt idx="27">
                  <c:v>1134.8699999999999</c:v>
                </c:pt>
                <c:pt idx="28">
                  <c:v>1164.69</c:v>
                </c:pt>
                <c:pt idx="29">
                  <c:v>1199.02</c:v>
                </c:pt>
                <c:pt idx="30">
                  <c:v>1184.42</c:v>
                </c:pt>
                <c:pt idx="31">
                  <c:v>1149.21</c:v>
                </c:pt>
                <c:pt idx="32">
                  <c:v>1114.01</c:v>
                </c:pt>
                <c:pt idx="33">
                  <c:v>1119.01</c:v>
                </c:pt>
                <c:pt idx="34">
                  <c:v>1128.1600000000001</c:v>
                </c:pt>
                <c:pt idx="35">
                  <c:v>1128.79</c:v>
                </c:pt>
                <c:pt idx="36">
                  <c:v>1113.74</c:v>
                </c:pt>
                <c:pt idx="37">
                  <c:v>1154.04</c:v>
                </c:pt>
                <c:pt idx="38">
                  <c:v>1213.3900000000001</c:v>
                </c:pt>
                <c:pt idx="39">
                  <c:v>1256.2</c:v>
                </c:pt>
                <c:pt idx="40">
                  <c:v>1309.31</c:v>
                </c:pt>
                <c:pt idx="41">
                  <c:v>1349.76</c:v>
                </c:pt>
                <c:pt idx="42">
                  <c:v>1321</c:v>
                </c:pt>
                <c:pt idx="43">
                  <c:v>1306.28</c:v>
                </c:pt>
                <c:pt idx="44">
                  <c:v>1274.97</c:v>
                </c:pt>
                <c:pt idx="45">
                  <c:v>1296.04</c:v>
                </c:pt>
                <c:pt idx="46">
                  <c:v>1313.15</c:v>
                </c:pt>
                <c:pt idx="47">
                  <c:v>1265.52</c:v>
                </c:pt>
                <c:pt idx="48">
                  <c:v>1214.3</c:v>
                </c:pt>
                <c:pt idx="49">
                  <c:v>1204.3</c:v>
                </c:pt>
                <c:pt idx="50">
                  <c:v>1235.05</c:v>
                </c:pt>
                <c:pt idx="51">
                  <c:v>1251.3499999999999</c:v>
                </c:pt>
                <c:pt idx="52">
                  <c:v>1292.8499999999999</c:v>
                </c:pt>
                <c:pt idx="53">
                  <c:v>1283.69</c:v>
                </c:pt>
                <c:pt idx="54">
                  <c:v>1255.43</c:v>
                </c:pt>
                <c:pt idx="55">
                  <c:v>1225.6099999999999</c:v>
                </c:pt>
                <c:pt idx="56">
                  <c:v>1191.9000000000001</c:v>
                </c:pt>
                <c:pt idx="57">
                  <c:v>1202.3800000000001</c:v>
                </c:pt>
                <c:pt idx="58">
                  <c:v>1204.3</c:v>
                </c:pt>
                <c:pt idx="59">
                  <c:v>1222.25</c:v>
                </c:pt>
                <c:pt idx="60">
                  <c:v>1171.81</c:v>
                </c:pt>
                <c:pt idx="61">
                  <c:v>1166.6300000000001</c:v>
                </c:pt>
                <c:pt idx="62">
                  <c:v>1208.8</c:v>
                </c:pt>
                <c:pt idx="63">
                  <c:v>1213.01</c:v>
                </c:pt>
                <c:pt idx="64">
                  <c:v>1188</c:v>
                </c:pt>
                <c:pt idx="65">
                  <c:v>1222.8</c:v>
                </c:pt>
                <c:pt idx="66">
                  <c:v>1245.8699999999999</c:v>
                </c:pt>
                <c:pt idx="67">
                  <c:v>1252.3800000000001</c:v>
                </c:pt>
                <c:pt idx="68">
                  <c:v>1249.57</c:v>
                </c:pt>
                <c:pt idx="69">
                  <c:v>1246.55</c:v>
                </c:pt>
                <c:pt idx="70">
                  <c:v>1226.79</c:v>
                </c:pt>
                <c:pt idx="71">
                  <c:v>1207.7</c:v>
                </c:pt>
                <c:pt idx="72">
                  <c:v>1193.71</c:v>
                </c:pt>
                <c:pt idx="73">
                  <c:v>1233.1600000000001</c:v>
                </c:pt>
                <c:pt idx="74">
                  <c:v>1341.6</c:v>
                </c:pt>
                <c:pt idx="75">
                  <c:v>1396.79</c:v>
                </c:pt>
                <c:pt idx="76">
                  <c:v>1419.17</c:v>
                </c:pt>
                <c:pt idx="77">
                  <c:v>1471.73</c:v>
                </c:pt>
                <c:pt idx="78">
                  <c:v>1438.04</c:v>
                </c:pt>
                <c:pt idx="79">
                  <c:v>1426.54</c:v>
                </c:pt>
                <c:pt idx="80">
                  <c:v>1410.24</c:v>
                </c:pt>
                <c:pt idx="81">
                  <c:v>1446.55</c:v>
                </c:pt>
                <c:pt idx="82">
                  <c:v>1453.94</c:v>
                </c:pt>
                <c:pt idx="83">
                  <c:v>1460.83</c:v>
                </c:pt>
                <c:pt idx="84">
                  <c:v>1506.3</c:v>
                </c:pt>
                <c:pt idx="85">
                  <c:v>1608.2</c:v>
                </c:pt>
                <c:pt idx="86">
                  <c:v>1762.78</c:v>
                </c:pt>
                <c:pt idx="87">
                  <c:v>2021.93</c:v>
                </c:pt>
              </c:numCache>
            </c:numRef>
          </c:val>
          <c:extLst>
            <c:ext xmlns:c16="http://schemas.microsoft.com/office/drawing/2014/chart" uri="{C3380CC4-5D6E-409C-BE32-E72D297353CC}">
              <c16:uniqueId val="{00000001-C347-44D6-B583-CDDE753BDE27}"/>
            </c:ext>
          </c:extLst>
        </c:ser>
        <c:dLbls>
          <c:showLegendKey val="0"/>
          <c:showVal val="0"/>
          <c:showCatName val="0"/>
          <c:showSerName val="0"/>
          <c:showPercent val="0"/>
          <c:showBubbleSize val="0"/>
        </c:dLbls>
        <c:axId val="650464984"/>
        <c:axId val="650465312"/>
      </c:areaChart>
      <c:lineChart>
        <c:grouping val="standard"/>
        <c:varyColors val="0"/>
        <c:ser>
          <c:idx val="0"/>
          <c:order val="0"/>
          <c:tx>
            <c:strRef>
              <c:f>Sheet1!$B$1</c:f>
              <c:strCache>
                <c:ptCount val="1"/>
                <c:pt idx="0">
                  <c:v>30-Year Mortgage Interest Rate</c:v>
                </c:pt>
              </c:strCache>
            </c:strRef>
          </c:tx>
          <c:spPr>
            <a:ln w="63500" cap="rnd">
              <a:solidFill>
                <a:srgbClr val="FF4D00"/>
              </a:solidFill>
              <a:prstDash val="solid"/>
              <a:round/>
            </a:ln>
            <a:effectLst/>
          </c:spPr>
          <c:marker>
            <c:symbol val="none"/>
          </c:marker>
          <c:cat>
            <c:numRef>
              <c:f>Sheet1!$A$2:$A$89</c:f>
              <c:numCache>
                <c:formatCode>General</c:formatCode>
                <c:ptCount val="88"/>
                <c:pt idx="0">
                  <c:v>2015</c:v>
                </c:pt>
                <c:pt idx="1">
                  <c:v>2015</c:v>
                </c:pt>
                <c:pt idx="2">
                  <c:v>2015</c:v>
                </c:pt>
                <c:pt idx="3">
                  <c:v>2015</c:v>
                </c:pt>
                <c:pt idx="4">
                  <c:v>2015</c:v>
                </c:pt>
                <c:pt idx="5">
                  <c:v>2015</c:v>
                </c:pt>
                <c:pt idx="6">
                  <c:v>2015</c:v>
                </c:pt>
                <c:pt idx="7">
                  <c:v>2015</c:v>
                </c:pt>
                <c:pt idx="8">
                  <c:v>2015</c:v>
                </c:pt>
                <c:pt idx="9">
                  <c:v>2015</c:v>
                </c:pt>
                <c:pt idx="10">
                  <c:v>2015</c:v>
                </c:pt>
                <c:pt idx="11">
                  <c:v>2015</c:v>
                </c:pt>
                <c:pt idx="12">
                  <c:v>2016</c:v>
                </c:pt>
                <c:pt idx="13">
                  <c:v>2016</c:v>
                </c:pt>
                <c:pt idx="14">
                  <c:v>2016</c:v>
                </c:pt>
                <c:pt idx="15">
                  <c:v>2016</c:v>
                </c:pt>
                <c:pt idx="16">
                  <c:v>2016</c:v>
                </c:pt>
                <c:pt idx="17">
                  <c:v>2016</c:v>
                </c:pt>
                <c:pt idx="18">
                  <c:v>2016</c:v>
                </c:pt>
                <c:pt idx="19">
                  <c:v>2016</c:v>
                </c:pt>
                <c:pt idx="20">
                  <c:v>2016</c:v>
                </c:pt>
                <c:pt idx="21">
                  <c:v>2016</c:v>
                </c:pt>
                <c:pt idx="22">
                  <c:v>2016</c:v>
                </c:pt>
                <c:pt idx="23">
                  <c:v>2016</c:v>
                </c:pt>
                <c:pt idx="24">
                  <c:v>2017</c:v>
                </c:pt>
                <c:pt idx="25">
                  <c:v>2017</c:v>
                </c:pt>
                <c:pt idx="26">
                  <c:v>2017</c:v>
                </c:pt>
                <c:pt idx="27">
                  <c:v>2017</c:v>
                </c:pt>
                <c:pt idx="28">
                  <c:v>2017</c:v>
                </c:pt>
                <c:pt idx="29">
                  <c:v>2017</c:v>
                </c:pt>
                <c:pt idx="30">
                  <c:v>2017</c:v>
                </c:pt>
                <c:pt idx="31">
                  <c:v>2017</c:v>
                </c:pt>
                <c:pt idx="32">
                  <c:v>2017</c:v>
                </c:pt>
                <c:pt idx="33">
                  <c:v>2017</c:v>
                </c:pt>
                <c:pt idx="34">
                  <c:v>2017</c:v>
                </c:pt>
                <c:pt idx="35">
                  <c:v>2017</c:v>
                </c:pt>
                <c:pt idx="36">
                  <c:v>2018</c:v>
                </c:pt>
                <c:pt idx="37">
                  <c:v>2018</c:v>
                </c:pt>
                <c:pt idx="38">
                  <c:v>2018</c:v>
                </c:pt>
                <c:pt idx="39">
                  <c:v>2018</c:v>
                </c:pt>
                <c:pt idx="40">
                  <c:v>2018</c:v>
                </c:pt>
                <c:pt idx="41">
                  <c:v>2018</c:v>
                </c:pt>
                <c:pt idx="42">
                  <c:v>2018</c:v>
                </c:pt>
                <c:pt idx="43">
                  <c:v>2018</c:v>
                </c:pt>
                <c:pt idx="44">
                  <c:v>2018</c:v>
                </c:pt>
                <c:pt idx="45">
                  <c:v>2018</c:v>
                </c:pt>
                <c:pt idx="46">
                  <c:v>2018</c:v>
                </c:pt>
                <c:pt idx="47">
                  <c:v>2018</c:v>
                </c:pt>
                <c:pt idx="48">
                  <c:v>2019</c:v>
                </c:pt>
                <c:pt idx="49">
                  <c:v>2019</c:v>
                </c:pt>
                <c:pt idx="50">
                  <c:v>2019</c:v>
                </c:pt>
                <c:pt idx="51">
                  <c:v>2019</c:v>
                </c:pt>
                <c:pt idx="52">
                  <c:v>2019</c:v>
                </c:pt>
                <c:pt idx="53">
                  <c:v>2019</c:v>
                </c:pt>
                <c:pt idx="54">
                  <c:v>2019</c:v>
                </c:pt>
                <c:pt idx="55">
                  <c:v>2019</c:v>
                </c:pt>
                <c:pt idx="56">
                  <c:v>2019</c:v>
                </c:pt>
                <c:pt idx="57">
                  <c:v>2019</c:v>
                </c:pt>
                <c:pt idx="58">
                  <c:v>2019</c:v>
                </c:pt>
                <c:pt idx="59">
                  <c:v>2019</c:v>
                </c:pt>
                <c:pt idx="60">
                  <c:v>2020</c:v>
                </c:pt>
                <c:pt idx="61">
                  <c:v>2020</c:v>
                </c:pt>
                <c:pt idx="62">
                  <c:v>2020</c:v>
                </c:pt>
                <c:pt idx="63">
                  <c:v>2020</c:v>
                </c:pt>
                <c:pt idx="64">
                  <c:v>2020</c:v>
                </c:pt>
                <c:pt idx="65">
                  <c:v>2020</c:v>
                </c:pt>
                <c:pt idx="66">
                  <c:v>2020</c:v>
                </c:pt>
                <c:pt idx="67">
                  <c:v>2020</c:v>
                </c:pt>
                <c:pt idx="68">
                  <c:v>2020</c:v>
                </c:pt>
                <c:pt idx="69">
                  <c:v>2020</c:v>
                </c:pt>
                <c:pt idx="70">
                  <c:v>2020</c:v>
                </c:pt>
                <c:pt idx="71">
                  <c:v>2020</c:v>
                </c:pt>
                <c:pt idx="72">
                  <c:v>2021</c:v>
                </c:pt>
                <c:pt idx="73">
                  <c:v>2021</c:v>
                </c:pt>
                <c:pt idx="74">
                  <c:v>2021</c:v>
                </c:pt>
                <c:pt idx="75">
                  <c:v>2021</c:v>
                </c:pt>
                <c:pt idx="76">
                  <c:v>2021</c:v>
                </c:pt>
                <c:pt idx="77">
                  <c:v>2021</c:v>
                </c:pt>
                <c:pt idx="78">
                  <c:v>2021</c:v>
                </c:pt>
                <c:pt idx="79">
                  <c:v>2021</c:v>
                </c:pt>
                <c:pt idx="80">
                  <c:v>2021</c:v>
                </c:pt>
                <c:pt idx="81">
                  <c:v>2021</c:v>
                </c:pt>
                <c:pt idx="82">
                  <c:v>2021</c:v>
                </c:pt>
                <c:pt idx="83">
                  <c:v>2021</c:v>
                </c:pt>
                <c:pt idx="84">
                  <c:v>2022</c:v>
                </c:pt>
                <c:pt idx="85">
                  <c:v>2022</c:v>
                </c:pt>
                <c:pt idx="86">
                  <c:v>2022</c:v>
                </c:pt>
                <c:pt idx="87">
                  <c:v>2022</c:v>
                </c:pt>
              </c:numCache>
            </c:numRef>
          </c:cat>
          <c:val>
            <c:numRef>
              <c:f>Sheet1!$B$2:$B$89</c:f>
              <c:numCache>
                <c:formatCode>0.00</c:formatCode>
                <c:ptCount val="88"/>
                <c:pt idx="0">
                  <c:v>3.71</c:v>
                </c:pt>
                <c:pt idx="1">
                  <c:v>3.71</c:v>
                </c:pt>
                <c:pt idx="2">
                  <c:v>3.77</c:v>
                </c:pt>
                <c:pt idx="3">
                  <c:v>3.67</c:v>
                </c:pt>
                <c:pt idx="4">
                  <c:v>3.84</c:v>
                </c:pt>
                <c:pt idx="5">
                  <c:v>3.98</c:v>
                </c:pt>
                <c:pt idx="6">
                  <c:v>4.05</c:v>
                </c:pt>
                <c:pt idx="7">
                  <c:v>3.91</c:v>
                </c:pt>
                <c:pt idx="8">
                  <c:v>3.89</c:v>
                </c:pt>
                <c:pt idx="9">
                  <c:v>3.8</c:v>
                </c:pt>
                <c:pt idx="10">
                  <c:v>3.94</c:v>
                </c:pt>
                <c:pt idx="11">
                  <c:v>3.96</c:v>
                </c:pt>
                <c:pt idx="12">
                  <c:v>3.87</c:v>
                </c:pt>
                <c:pt idx="13" formatCode="General">
                  <c:v>3.66</c:v>
                </c:pt>
                <c:pt idx="14" formatCode="General">
                  <c:v>3.69</c:v>
                </c:pt>
                <c:pt idx="15" formatCode="General">
                  <c:v>3.61</c:v>
                </c:pt>
                <c:pt idx="16" formatCode="General">
                  <c:v>3.6</c:v>
                </c:pt>
                <c:pt idx="17" formatCode="General">
                  <c:v>3.57</c:v>
                </c:pt>
                <c:pt idx="18" formatCode="General">
                  <c:v>3.44</c:v>
                </c:pt>
                <c:pt idx="19" formatCode="General">
                  <c:v>3.44</c:v>
                </c:pt>
                <c:pt idx="20" formatCode="General">
                  <c:v>3.46</c:v>
                </c:pt>
                <c:pt idx="21" formatCode="General">
                  <c:v>3.47</c:v>
                </c:pt>
                <c:pt idx="22" formatCode="General">
                  <c:v>3.77</c:v>
                </c:pt>
                <c:pt idx="23" formatCode="General">
                  <c:v>4.2</c:v>
                </c:pt>
                <c:pt idx="24" formatCode="General">
                  <c:v>4.1500000000000004</c:v>
                </c:pt>
                <c:pt idx="25" formatCode="General">
                  <c:v>4.17</c:v>
                </c:pt>
                <c:pt idx="26" formatCode="General">
                  <c:v>4.2</c:v>
                </c:pt>
                <c:pt idx="27" formatCode="General">
                  <c:v>4.05</c:v>
                </c:pt>
                <c:pt idx="28" formatCode="General">
                  <c:v>4.01</c:v>
                </c:pt>
                <c:pt idx="29" formatCode="General">
                  <c:v>3.9</c:v>
                </c:pt>
                <c:pt idx="30" formatCode="General">
                  <c:v>3.97</c:v>
                </c:pt>
                <c:pt idx="31" formatCode="General">
                  <c:v>3.88</c:v>
                </c:pt>
                <c:pt idx="32" formatCode="General">
                  <c:v>3.81</c:v>
                </c:pt>
                <c:pt idx="33" formatCode="General">
                  <c:v>3.9</c:v>
                </c:pt>
                <c:pt idx="34" formatCode="General">
                  <c:v>3.92</c:v>
                </c:pt>
                <c:pt idx="35" formatCode="General">
                  <c:v>3.95</c:v>
                </c:pt>
                <c:pt idx="36" formatCode="General">
                  <c:v>4.03</c:v>
                </c:pt>
                <c:pt idx="37" formatCode="General">
                  <c:v>4.33</c:v>
                </c:pt>
                <c:pt idx="38" formatCode="General">
                  <c:v>4.4400000000000004</c:v>
                </c:pt>
                <c:pt idx="39" formatCode="General">
                  <c:v>4.47</c:v>
                </c:pt>
                <c:pt idx="40" formatCode="General">
                  <c:v>4.59</c:v>
                </c:pt>
                <c:pt idx="41" formatCode="General">
                  <c:v>4.57</c:v>
                </c:pt>
                <c:pt idx="42" formatCode="General">
                  <c:v>4.53</c:v>
                </c:pt>
                <c:pt idx="43" formatCode="General">
                  <c:v>4.55</c:v>
                </c:pt>
                <c:pt idx="44" formatCode="General">
                  <c:v>4.63</c:v>
                </c:pt>
                <c:pt idx="45" formatCode="General">
                  <c:v>4.83</c:v>
                </c:pt>
                <c:pt idx="46" formatCode="General">
                  <c:v>4.87</c:v>
                </c:pt>
                <c:pt idx="47" formatCode="General">
                  <c:v>4.6399999999999997</c:v>
                </c:pt>
                <c:pt idx="48" formatCode="General">
                  <c:v>4.46</c:v>
                </c:pt>
                <c:pt idx="49" formatCode="General">
                  <c:v>4.37</c:v>
                </c:pt>
                <c:pt idx="50" formatCode="General">
                  <c:v>4.2699999999999996</c:v>
                </c:pt>
                <c:pt idx="51" formatCode="General">
                  <c:v>4.1399999999999997</c:v>
                </c:pt>
                <c:pt idx="52" formatCode="General">
                  <c:v>4.07</c:v>
                </c:pt>
                <c:pt idx="53" formatCode="General">
                  <c:v>3.8</c:v>
                </c:pt>
                <c:pt idx="54" formatCode="General">
                  <c:v>3.77</c:v>
                </c:pt>
                <c:pt idx="55" formatCode="General">
                  <c:v>3.62</c:v>
                </c:pt>
                <c:pt idx="56" formatCode="General">
                  <c:v>3.61</c:v>
                </c:pt>
                <c:pt idx="57" formatCode="General">
                  <c:v>3.69</c:v>
                </c:pt>
                <c:pt idx="58" formatCode="General">
                  <c:v>3.7</c:v>
                </c:pt>
                <c:pt idx="59" formatCode="General">
                  <c:v>3.72</c:v>
                </c:pt>
                <c:pt idx="60" formatCode="General">
                  <c:v>3.62</c:v>
                </c:pt>
                <c:pt idx="61" formatCode="General">
                  <c:v>3.47</c:v>
                </c:pt>
                <c:pt idx="62" formatCode="General">
                  <c:v>3.45</c:v>
                </c:pt>
                <c:pt idx="63" formatCode="General">
                  <c:v>3.31</c:v>
                </c:pt>
                <c:pt idx="64" formatCode="General">
                  <c:v>3.23</c:v>
                </c:pt>
                <c:pt idx="65" formatCode="General">
                  <c:v>3.16</c:v>
                </c:pt>
                <c:pt idx="66" formatCode="General">
                  <c:v>3.02</c:v>
                </c:pt>
                <c:pt idx="67" formatCode="General">
                  <c:v>2.94</c:v>
                </c:pt>
                <c:pt idx="68" formatCode="General">
                  <c:v>2.89</c:v>
                </c:pt>
                <c:pt idx="69" formatCode="General">
                  <c:v>2.83</c:v>
                </c:pt>
                <c:pt idx="70" formatCode="General">
                  <c:v>2.77</c:v>
                </c:pt>
                <c:pt idx="71" formatCode="General">
                  <c:v>2.68</c:v>
                </c:pt>
                <c:pt idx="72" formatCode="General">
                  <c:v>2.74</c:v>
                </c:pt>
                <c:pt idx="73" formatCode="General">
                  <c:v>2.81</c:v>
                </c:pt>
                <c:pt idx="74" formatCode="General">
                  <c:v>3.08</c:v>
                </c:pt>
                <c:pt idx="75" formatCode="General">
                  <c:v>3.06</c:v>
                </c:pt>
                <c:pt idx="76" formatCode="General">
                  <c:v>2.96</c:v>
                </c:pt>
                <c:pt idx="77" formatCode="General">
                  <c:v>2.98</c:v>
                </c:pt>
                <c:pt idx="78" formatCode="General">
                  <c:v>2.87</c:v>
                </c:pt>
                <c:pt idx="79" formatCode="General">
                  <c:v>2.84</c:v>
                </c:pt>
                <c:pt idx="80" formatCode="General">
                  <c:v>2.9</c:v>
                </c:pt>
                <c:pt idx="81" formatCode="General">
                  <c:v>3.07</c:v>
                </c:pt>
                <c:pt idx="82" formatCode="General">
                  <c:v>3.07</c:v>
                </c:pt>
                <c:pt idx="83" formatCode="General">
                  <c:v>3.1</c:v>
                </c:pt>
                <c:pt idx="84" formatCode="General">
                  <c:v>3.45</c:v>
                </c:pt>
                <c:pt idx="85" formatCode="General">
                  <c:v>3.76</c:v>
                </c:pt>
                <c:pt idx="86" formatCode="General">
                  <c:v>4.17</c:v>
                </c:pt>
                <c:pt idx="87" formatCode="General">
                  <c:v>4.9800000000000004</c:v>
                </c:pt>
              </c:numCache>
            </c:numRef>
          </c:val>
          <c:smooth val="0"/>
          <c:extLst>
            <c:ext xmlns:c16="http://schemas.microsoft.com/office/drawing/2014/chart" uri="{C3380CC4-5D6E-409C-BE32-E72D297353CC}">
              <c16:uniqueId val="{00000000-C347-44D6-B583-CDDE753BDE27}"/>
            </c:ext>
          </c:extLst>
        </c:ser>
        <c:dLbls>
          <c:showLegendKey val="0"/>
          <c:showVal val="0"/>
          <c:showCatName val="0"/>
          <c:showSerName val="0"/>
          <c:showPercent val="0"/>
          <c:showBubbleSize val="0"/>
        </c:dLbls>
        <c:marker val="1"/>
        <c:smooth val="0"/>
        <c:axId val="2723360"/>
        <c:axId val="2725552"/>
      </c:lineChart>
      <c:catAx>
        <c:axId val="2723360"/>
        <c:scaling>
          <c:orientation val="minMax"/>
        </c:scaling>
        <c:delete val="0"/>
        <c:axPos val="b"/>
        <c:numFmt formatCode="General" sourceLinked="1"/>
        <c:majorTickMark val="out"/>
        <c:minorTickMark val="none"/>
        <c:tickLblPos val="nextTo"/>
        <c:spPr>
          <a:noFill/>
          <a:ln w="6350" cap="flat" cmpd="sng" algn="ctr">
            <a:solidFill>
              <a:schemeClr val="bg1">
                <a:lumMod val="6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5552"/>
        <c:crosses val="autoZero"/>
        <c:auto val="1"/>
        <c:lblAlgn val="ctr"/>
        <c:lblOffset val="100"/>
        <c:tickLblSkip val="12"/>
        <c:noMultiLvlLbl val="1"/>
      </c:catAx>
      <c:valAx>
        <c:axId val="2725552"/>
        <c:scaling>
          <c:orientation val="minMax"/>
          <c:max val="9"/>
          <c:min val="0"/>
        </c:scaling>
        <c:delete val="0"/>
        <c:axPos val="l"/>
        <c:majorGridlines>
          <c:spPr>
            <a:ln w="6350" cap="flat" cmpd="sng" algn="ctr">
              <a:solidFill>
                <a:schemeClr val="tx1">
                  <a:lumMod val="40000"/>
                  <a:lumOff val="60000"/>
                </a:schemeClr>
              </a:solidFill>
              <a:prstDash val="dash"/>
              <a:round/>
            </a:ln>
            <a:effectLst/>
          </c:spPr>
        </c:majorGridlines>
        <c:numFmt formatCode="#,##0"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3360"/>
        <c:crosses val="autoZero"/>
        <c:crossBetween val="between"/>
        <c:majorUnit val="1"/>
      </c:valAx>
      <c:valAx>
        <c:axId val="650465312"/>
        <c:scaling>
          <c:orientation val="minMax"/>
          <c:max val="2250"/>
          <c:min val="0"/>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650464984"/>
        <c:crosses val="max"/>
        <c:crossBetween val="between"/>
        <c:majorUnit val="250"/>
      </c:valAx>
      <c:catAx>
        <c:axId val="650464984"/>
        <c:scaling>
          <c:orientation val="minMax"/>
        </c:scaling>
        <c:delete val="1"/>
        <c:axPos val="b"/>
        <c:numFmt formatCode="General" sourceLinked="1"/>
        <c:majorTickMark val="out"/>
        <c:minorTickMark val="none"/>
        <c:tickLblPos val="nextTo"/>
        <c:crossAx val="650465312"/>
        <c:crosses val="autoZero"/>
        <c:auto val="1"/>
        <c:lblAlgn val="ctr"/>
        <c:lblOffset val="100"/>
        <c:noMultiLvlLbl val="1"/>
      </c:catAx>
      <c:spPr>
        <a:noFill/>
        <a:ln>
          <a:noFill/>
        </a:ln>
        <a:effectLst/>
      </c:spPr>
    </c:plotArea>
    <c:legend>
      <c:legendPos val="b"/>
      <c:layout>
        <c:manualLayout>
          <c:xMode val="edge"/>
          <c:yMode val="edge"/>
          <c:x val="0"/>
          <c:y val="0.92739110783357503"/>
          <c:w val="0.71622081371860846"/>
          <c:h val="6.4905202559649836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50000"/>
                  </a:schemeClr>
                </a:solidFill>
                <a:latin typeface="+mn-lt"/>
                <a:ea typeface="+mn-ea"/>
                <a:cs typeface="+mn-cs"/>
              </a:defRPr>
            </a:pPr>
            <a:r>
              <a:rPr lang="en-US" sz="1400" b="1">
                <a:solidFill>
                  <a:schemeClr val="tx1">
                    <a:lumMod val="50000"/>
                  </a:schemeClr>
                </a:solidFill>
              </a:rPr>
              <a:t>Annualized Units Under Construction (Thousands,</a:t>
            </a:r>
            <a:r>
              <a:rPr lang="en-US" sz="1400" b="1" baseline="0">
                <a:solidFill>
                  <a:schemeClr val="tx1">
                    <a:lumMod val="50000"/>
                  </a:schemeClr>
                </a:solidFill>
              </a:rPr>
              <a:t> seasonally adjusted)</a:t>
            </a:r>
            <a:endParaRPr lang="en-US" sz="1400" b="1">
              <a:solidFill>
                <a:schemeClr val="tx1">
                  <a:lumMod val="50000"/>
                </a:schemeClr>
              </a:solidFill>
            </a:endParaRPr>
          </a:p>
        </c:rich>
      </c:tx>
      <c:layout>
        <c:manualLayout>
          <c:xMode val="edge"/>
          <c:yMode val="edge"/>
          <c:x val="1.0403297446726484E-3"/>
          <c:y val="0"/>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50000"/>
                </a:schemeClr>
              </a:solidFill>
              <a:latin typeface="+mn-lt"/>
              <a:ea typeface="+mn-ea"/>
              <a:cs typeface="+mn-cs"/>
            </a:defRPr>
          </a:pPr>
          <a:endParaRPr lang="en-US"/>
        </a:p>
      </c:txPr>
    </c:title>
    <c:autoTitleDeleted val="0"/>
    <c:plotArea>
      <c:layout/>
      <c:areaChart>
        <c:grouping val="standard"/>
        <c:varyColors val="0"/>
        <c:ser>
          <c:idx val="0"/>
          <c:order val="2"/>
          <c:tx>
            <c:strRef>
              <c:f>Sheet1!$D$1</c:f>
              <c:strCache>
                <c:ptCount val="1"/>
                <c:pt idx="0">
                  <c:v>Total</c:v>
                </c:pt>
              </c:strCache>
            </c:strRef>
          </c:tx>
          <c:spPr>
            <a:solidFill>
              <a:srgbClr val="FFC52F"/>
            </a:solidFill>
            <a:ln>
              <a:noFill/>
            </a:ln>
            <a:effectLst/>
          </c:spPr>
          <c:cat>
            <c:numRef>
              <c:f>Sheet1!$A$2:$A$629</c:f>
              <c:numCache>
                <c:formatCode>General</c:formatCode>
                <c:ptCount val="628"/>
                <c:pt idx="0">
                  <c:v>1970</c:v>
                </c:pt>
                <c:pt idx="1">
                  <c:v>1970</c:v>
                </c:pt>
                <c:pt idx="2">
                  <c:v>1970</c:v>
                </c:pt>
                <c:pt idx="3">
                  <c:v>1970</c:v>
                </c:pt>
                <c:pt idx="4">
                  <c:v>1970</c:v>
                </c:pt>
                <c:pt idx="5">
                  <c:v>1970</c:v>
                </c:pt>
                <c:pt idx="6">
                  <c:v>1970</c:v>
                </c:pt>
                <c:pt idx="7">
                  <c:v>1970</c:v>
                </c:pt>
                <c:pt idx="8">
                  <c:v>1970</c:v>
                </c:pt>
                <c:pt idx="9">
                  <c:v>1970</c:v>
                </c:pt>
                <c:pt idx="10">
                  <c:v>1970</c:v>
                </c:pt>
                <c:pt idx="11">
                  <c:v>1970</c:v>
                </c:pt>
                <c:pt idx="12">
                  <c:v>1971</c:v>
                </c:pt>
                <c:pt idx="13">
                  <c:v>1971</c:v>
                </c:pt>
                <c:pt idx="14">
                  <c:v>1971</c:v>
                </c:pt>
                <c:pt idx="15">
                  <c:v>1971</c:v>
                </c:pt>
                <c:pt idx="16">
                  <c:v>1971</c:v>
                </c:pt>
                <c:pt idx="17">
                  <c:v>1971</c:v>
                </c:pt>
                <c:pt idx="18">
                  <c:v>1971</c:v>
                </c:pt>
                <c:pt idx="19">
                  <c:v>1971</c:v>
                </c:pt>
                <c:pt idx="20">
                  <c:v>1971</c:v>
                </c:pt>
                <c:pt idx="21">
                  <c:v>1971</c:v>
                </c:pt>
                <c:pt idx="22">
                  <c:v>1971</c:v>
                </c:pt>
                <c:pt idx="23">
                  <c:v>1971</c:v>
                </c:pt>
                <c:pt idx="24">
                  <c:v>1972</c:v>
                </c:pt>
                <c:pt idx="25">
                  <c:v>1972</c:v>
                </c:pt>
                <c:pt idx="26">
                  <c:v>1972</c:v>
                </c:pt>
                <c:pt idx="27">
                  <c:v>1972</c:v>
                </c:pt>
                <c:pt idx="28">
                  <c:v>1972</c:v>
                </c:pt>
                <c:pt idx="29">
                  <c:v>1972</c:v>
                </c:pt>
                <c:pt idx="30">
                  <c:v>1972</c:v>
                </c:pt>
                <c:pt idx="31">
                  <c:v>1972</c:v>
                </c:pt>
                <c:pt idx="32">
                  <c:v>1972</c:v>
                </c:pt>
                <c:pt idx="33">
                  <c:v>1972</c:v>
                </c:pt>
                <c:pt idx="34">
                  <c:v>1972</c:v>
                </c:pt>
                <c:pt idx="35">
                  <c:v>1972</c:v>
                </c:pt>
                <c:pt idx="36">
                  <c:v>1973</c:v>
                </c:pt>
                <c:pt idx="37">
                  <c:v>1973</c:v>
                </c:pt>
                <c:pt idx="38">
                  <c:v>1973</c:v>
                </c:pt>
                <c:pt idx="39">
                  <c:v>1973</c:v>
                </c:pt>
                <c:pt idx="40">
                  <c:v>1973</c:v>
                </c:pt>
                <c:pt idx="41">
                  <c:v>1973</c:v>
                </c:pt>
                <c:pt idx="42">
                  <c:v>1973</c:v>
                </c:pt>
                <c:pt idx="43">
                  <c:v>1973</c:v>
                </c:pt>
                <c:pt idx="44">
                  <c:v>1973</c:v>
                </c:pt>
                <c:pt idx="45">
                  <c:v>1973</c:v>
                </c:pt>
                <c:pt idx="46">
                  <c:v>1973</c:v>
                </c:pt>
                <c:pt idx="47">
                  <c:v>1973</c:v>
                </c:pt>
                <c:pt idx="48">
                  <c:v>1974</c:v>
                </c:pt>
                <c:pt idx="49">
                  <c:v>1974</c:v>
                </c:pt>
                <c:pt idx="50">
                  <c:v>1974</c:v>
                </c:pt>
                <c:pt idx="51">
                  <c:v>1974</c:v>
                </c:pt>
                <c:pt idx="52">
                  <c:v>1974</c:v>
                </c:pt>
                <c:pt idx="53">
                  <c:v>1974</c:v>
                </c:pt>
                <c:pt idx="54">
                  <c:v>1974</c:v>
                </c:pt>
                <c:pt idx="55">
                  <c:v>1974</c:v>
                </c:pt>
                <c:pt idx="56">
                  <c:v>1974</c:v>
                </c:pt>
                <c:pt idx="57">
                  <c:v>1974</c:v>
                </c:pt>
                <c:pt idx="58">
                  <c:v>1974</c:v>
                </c:pt>
                <c:pt idx="59">
                  <c:v>1974</c:v>
                </c:pt>
                <c:pt idx="60">
                  <c:v>1975</c:v>
                </c:pt>
                <c:pt idx="61">
                  <c:v>1975</c:v>
                </c:pt>
                <c:pt idx="62">
                  <c:v>1975</c:v>
                </c:pt>
                <c:pt idx="63">
                  <c:v>1975</c:v>
                </c:pt>
                <c:pt idx="64">
                  <c:v>1975</c:v>
                </c:pt>
                <c:pt idx="65">
                  <c:v>1975</c:v>
                </c:pt>
                <c:pt idx="66">
                  <c:v>1975</c:v>
                </c:pt>
                <c:pt idx="67">
                  <c:v>1975</c:v>
                </c:pt>
                <c:pt idx="68">
                  <c:v>1975</c:v>
                </c:pt>
                <c:pt idx="69">
                  <c:v>1975</c:v>
                </c:pt>
                <c:pt idx="70">
                  <c:v>1975</c:v>
                </c:pt>
                <c:pt idx="71">
                  <c:v>1975</c:v>
                </c:pt>
                <c:pt idx="72">
                  <c:v>1976</c:v>
                </c:pt>
                <c:pt idx="73">
                  <c:v>1976</c:v>
                </c:pt>
                <c:pt idx="74">
                  <c:v>1976</c:v>
                </c:pt>
                <c:pt idx="75">
                  <c:v>1976</c:v>
                </c:pt>
                <c:pt idx="76">
                  <c:v>1976</c:v>
                </c:pt>
                <c:pt idx="77">
                  <c:v>1976</c:v>
                </c:pt>
                <c:pt idx="78">
                  <c:v>1976</c:v>
                </c:pt>
                <c:pt idx="79">
                  <c:v>1976</c:v>
                </c:pt>
                <c:pt idx="80">
                  <c:v>1976</c:v>
                </c:pt>
                <c:pt idx="81">
                  <c:v>1976</c:v>
                </c:pt>
                <c:pt idx="82">
                  <c:v>1976</c:v>
                </c:pt>
                <c:pt idx="83">
                  <c:v>1976</c:v>
                </c:pt>
                <c:pt idx="84">
                  <c:v>1977</c:v>
                </c:pt>
                <c:pt idx="85">
                  <c:v>1977</c:v>
                </c:pt>
                <c:pt idx="86">
                  <c:v>1977</c:v>
                </c:pt>
                <c:pt idx="87">
                  <c:v>1977</c:v>
                </c:pt>
                <c:pt idx="88">
                  <c:v>1977</c:v>
                </c:pt>
                <c:pt idx="89">
                  <c:v>1977</c:v>
                </c:pt>
                <c:pt idx="90">
                  <c:v>1977</c:v>
                </c:pt>
                <c:pt idx="91">
                  <c:v>1977</c:v>
                </c:pt>
                <c:pt idx="92">
                  <c:v>1977</c:v>
                </c:pt>
                <c:pt idx="93">
                  <c:v>1977</c:v>
                </c:pt>
                <c:pt idx="94">
                  <c:v>1977</c:v>
                </c:pt>
                <c:pt idx="95">
                  <c:v>1977</c:v>
                </c:pt>
                <c:pt idx="96">
                  <c:v>1978</c:v>
                </c:pt>
                <c:pt idx="97">
                  <c:v>1978</c:v>
                </c:pt>
                <c:pt idx="98">
                  <c:v>1978</c:v>
                </c:pt>
                <c:pt idx="99">
                  <c:v>1978</c:v>
                </c:pt>
                <c:pt idx="100">
                  <c:v>1978</c:v>
                </c:pt>
                <c:pt idx="101">
                  <c:v>1978</c:v>
                </c:pt>
                <c:pt idx="102">
                  <c:v>1978</c:v>
                </c:pt>
                <c:pt idx="103">
                  <c:v>1978</c:v>
                </c:pt>
                <c:pt idx="104">
                  <c:v>1978</c:v>
                </c:pt>
                <c:pt idx="105">
                  <c:v>1978</c:v>
                </c:pt>
                <c:pt idx="106">
                  <c:v>1978</c:v>
                </c:pt>
                <c:pt idx="107">
                  <c:v>1978</c:v>
                </c:pt>
                <c:pt idx="108">
                  <c:v>1979</c:v>
                </c:pt>
                <c:pt idx="109">
                  <c:v>1979</c:v>
                </c:pt>
                <c:pt idx="110">
                  <c:v>1979</c:v>
                </c:pt>
                <c:pt idx="111">
                  <c:v>1979</c:v>
                </c:pt>
                <c:pt idx="112">
                  <c:v>1979</c:v>
                </c:pt>
                <c:pt idx="113">
                  <c:v>1979</c:v>
                </c:pt>
                <c:pt idx="114">
                  <c:v>1979</c:v>
                </c:pt>
                <c:pt idx="115">
                  <c:v>1979</c:v>
                </c:pt>
                <c:pt idx="116">
                  <c:v>1979</c:v>
                </c:pt>
                <c:pt idx="117">
                  <c:v>1979</c:v>
                </c:pt>
                <c:pt idx="118">
                  <c:v>1979</c:v>
                </c:pt>
                <c:pt idx="119">
                  <c:v>1979</c:v>
                </c:pt>
                <c:pt idx="120">
                  <c:v>1980</c:v>
                </c:pt>
                <c:pt idx="121">
                  <c:v>1980</c:v>
                </c:pt>
                <c:pt idx="122">
                  <c:v>1980</c:v>
                </c:pt>
                <c:pt idx="123">
                  <c:v>1980</c:v>
                </c:pt>
                <c:pt idx="124">
                  <c:v>1980</c:v>
                </c:pt>
                <c:pt idx="125">
                  <c:v>1980</c:v>
                </c:pt>
                <c:pt idx="126">
                  <c:v>1980</c:v>
                </c:pt>
                <c:pt idx="127">
                  <c:v>1980</c:v>
                </c:pt>
                <c:pt idx="128">
                  <c:v>1980</c:v>
                </c:pt>
                <c:pt idx="129">
                  <c:v>1980</c:v>
                </c:pt>
                <c:pt idx="130">
                  <c:v>1980</c:v>
                </c:pt>
                <c:pt idx="131">
                  <c:v>1980</c:v>
                </c:pt>
                <c:pt idx="132">
                  <c:v>1981</c:v>
                </c:pt>
                <c:pt idx="133">
                  <c:v>1981</c:v>
                </c:pt>
                <c:pt idx="134">
                  <c:v>1981</c:v>
                </c:pt>
                <c:pt idx="135">
                  <c:v>1981</c:v>
                </c:pt>
                <c:pt idx="136">
                  <c:v>1981</c:v>
                </c:pt>
                <c:pt idx="137">
                  <c:v>1981</c:v>
                </c:pt>
                <c:pt idx="138">
                  <c:v>1981</c:v>
                </c:pt>
                <c:pt idx="139">
                  <c:v>1981</c:v>
                </c:pt>
                <c:pt idx="140">
                  <c:v>1981</c:v>
                </c:pt>
                <c:pt idx="141">
                  <c:v>1981</c:v>
                </c:pt>
                <c:pt idx="142">
                  <c:v>1981</c:v>
                </c:pt>
                <c:pt idx="143">
                  <c:v>1981</c:v>
                </c:pt>
                <c:pt idx="144">
                  <c:v>1982</c:v>
                </c:pt>
                <c:pt idx="145">
                  <c:v>1982</c:v>
                </c:pt>
                <c:pt idx="146">
                  <c:v>1982</c:v>
                </c:pt>
                <c:pt idx="147">
                  <c:v>1982</c:v>
                </c:pt>
                <c:pt idx="148">
                  <c:v>1982</c:v>
                </c:pt>
                <c:pt idx="149">
                  <c:v>1982</c:v>
                </c:pt>
                <c:pt idx="150">
                  <c:v>1982</c:v>
                </c:pt>
                <c:pt idx="151">
                  <c:v>1982</c:v>
                </c:pt>
                <c:pt idx="152">
                  <c:v>1982</c:v>
                </c:pt>
                <c:pt idx="153">
                  <c:v>1982</c:v>
                </c:pt>
                <c:pt idx="154">
                  <c:v>1982</c:v>
                </c:pt>
                <c:pt idx="155">
                  <c:v>1982</c:v>
                </c:pt>
                <c:pt idx="156">
                  <c:v>1983</c:v>
                </c:pt>
                <c:pt idx="157">
                  <c:v>1983</c:v>
                </c:pt>
                <c:pt idx="158">
                  <c:v>1983</c:v>
                </c:pt>
                <c:pt idx="159">
                  <c:v>1983</c:v>
                </c:pt>
                <c:pt idx="160">
                  <c:v>1983</c:v>
                </c:pt>
                <c:pt idx="161">
                  <c:v>1983</c:v>
                </c:pt>
                <c:pt idx="162">
                  <c:v>1983</c:v>
                </c:pt>
                <c:pt idx="163">
                  <c:v>1983</c:v>
                </c:pt>
                <c:pt idx="164">
                  <c:v>1983</c:v>
                </c:pt>
                <c:pt idx="165">
                  <c:v>1983</c:v>
                </c:pt>
                <c:pt idx="166">
                  <c:v>1983</c:v>
                </c:pt>
                <c:pt idx="167">
                  <c:v>1983</c:v>
                </c:pt>
                <c:pt idx="168">
                  <c:v>1984</c:v>
                </c:pt>
                <c:pt idx="169">
                  <c:v>1984</c:v>
                </c:pt>
                <c:pt idx="170">
                  <c:v>1984</c:v>
                </c:pt>
                <c:pt idx="171">
                  <c:v>1984</c:v>
                </c:pt>
                <c:pt idx="172">
                  <c:v>1984</c:v>
                </c:pt>
                <c:pt idx="173">
                  <c:v>1984</c:v>
                </c:pt>
                <c:pt idx="174">
                  <c:v>1984</c:v>
                </c:pt>
                <c:pt idx="175">
                  <c:v>1984</c:v>
                </c:pt>
                <c:pt idx="176">
                  <c:v>1984</c:v>
                </c:pt>
                <c:pt idx="177">
                  <c:v>1984</c:v>
                </c:pt>
                <c:pt idx="178">
                  <c:v>1984</c:v>
                </c:pt>
                <c:pt idx="179">
                  <c:v>1984</c:v>
                </c:pt>
                <c:pt idx="180">
                  <c:v>1985</c:v>
                </c:pt>
                <c:pt idx="181">
                  <c:v>1985</c:v>
                </c:pt>
                <c:pt idx="182">
                  <c:v>1985</c:v>
                </c:pt>
                <c:pt idx="183">
                  <c:v>1985</c:v>
                </c:pt>
                <c:pt idx="184">
                  <c:v>1985</c:v>
                </c:pt>
                <c:pt idx="185">
                  <c:v>1985</c:v>
                </c:pt>
                <c:pt idx="186">
                  <c:v>1985</c:v>
                </c:pt>
                <c:pt idx="187">
                  <c:v>1985</c:v>
                </c:pt>
                <c:pt idx="188">
                  <c:v>1985</c:v>
                </c:pt>
                <c:pt idx="189">
                  <c:v>1985</c:v>
                </c:pt>
                <c:pt idx="190">
                  <c:v>1985</c:v>
                </c:pt>
                <c:pt idx="191">
                  <c:v>1985</c:v>
                </c:pt>
                <c:pt idx="192">
                  <c:v>1986</c:v>
                </c:pt>
                <c:pt idx="193">
                  <c:v>1986</c:v>
                </c:pt>
                <c:pt idx="194">
                  <c:v>1986</c:v>
                </c:pt>
                <c:pt idx="195">
                  <c:v>1986</c:v>
                </c:pt>
                <c:pt idx="196">
                  <c:v>1986</c:v>
                </c:pt>
                <c:pt idx="197">
                  <c:v>1986</c:v>
                </c:pt>
                <c:pt idx="198">
                  <c:v>1986</c:v>
                </c:pt>
                <c:pt idx="199">
                  <c:v>1986</c:v>
                </c:pt>
                <c:pt idx="200">
                  <c:v>1986</c:v>
                </c:pt>
                <c:pt idx="201">
                  <c:v>1986</c:v>
                </c:pt>
                <c:pt idx="202">
                  <c:v>1986</c:v>
                </c:pt>
                <c:pt idx="203">
                  <c:v>1986</c:v>
                </c:pt>
                <c:pt idx="204">
                  <c:v>1987</c:v>
                </c:pt>
                <c:pt idx="205">
                  <c:v>1987</c:v>
                </c:pt>
                <c:pt idx="206">
                  <c:v>1987</c:v>
                </c:pt>
                <c:pt idx="207">
                  <c:v>1987</c:v>
                </c:pt>
                <c:pt idx="208">
                  <c:v>1987</c:v>
                </c:pt>
                <c:pt idx="209">
                  <c:v>1987</c:v>
                </c:pt>
                <c:pt idx="210">
                  <c:v>1987</c:v>
                </c:pt>
                <c:pt idx="211">
                  <c:v>1987</c:v>
                </c:pt>
                <c:pt idx="212">
                  <c:v>1987</c:v>
                </c:pt>
                <c:pt idx="213">
                  <c:v>1987</c:v>
                </c:pt>
                <c:pt idx="214">
                  <c:v>1987</c:v>
                </c:pt>
                <c:pt idx="215">
                  <c:v>1987</c:v>
                </c:pt>
                <c:pt idx="216">
                  <c:v>1988</c:v>
                </c:pt>
                <c:pt idx="217">
                  <c:v>1988</c:v>
                </c:pt>
                <c:pt idx="218">
                  <c:v>1988</c:v>
                </c:pt>
                <c:pt idx="219">
                  <c:v>1988</c:v>
                </c:pt>
                <c:pt idx="220">
                  <c:v>1988</c:v>
                </c:pt>
                <c:pt idx="221">
                  <c:v>1988</c:v>
                </c:pt>
                <c:pt idx="222">
                  <c:v>1988</c:v>
                </c:pt>
                <c:pt idx="223">
                  <c:v>1988</c:v>
                </c:pt>
                <c:pt idx="224">
                  <c:v>1988</c:v>
                </c:pt>
                <c:pt idx="225">
                  <c:v>1988</c:v>
                </c:pt>
                <c:pt idx="226">
                  <c:v>1988</c:v>
                </c:pt>
                <c:pt idx="227">
                  <c:v>1988</c:v>
                </c:pt>
                <c:pt idx="228">
                  <c:v>1989</c:v>
                </c:pt>
                <c:pt idx="229">
                  <c:v>1989</c:v>
                </c:pt>
                <c:pt idx="230">
                  <c:v>1989</c:v>
                </c:pt>
                <c:pt idx="231">
                  <c:v>1989</c:v>
                </c:pt>
                <c:pt idx="232">
                  <c:v>1989</c:v>
                </c:pt>
                <c:pt idx="233">
                  <c:v>1989</c:v>
                </c:pt>
                <c:pt idx="234">
                  <c:v>1989</c:v>
                </c:pt>
                <c:pt idx="235">
                  <c:v>1989</c:v>
                </c:pt>
                <c:pt idx="236">
                  <c:v>1989</c:v>
                </c:pt>
                <c:pt idx="237">
                  <c:v>1989</c:v>
                </c:pt>
                <c:pt idx="238">
                  <c:v>1989</c:v>
                </c:pt>
                <c:pt idx="239">
                  <c:v>1989</c:v>
                </c:pt>
                <c:pt idx="240">
                  <c:v>1990</c:v>
                </c:pt>
                <c:pt idx="241">
                  <c:v>1990</c:v>
                </c:pt>
                <c:pt idx="242">
                  <c:v>1990</c:v>
                </c:pt>
                <c:pt idx="243">
                  <c:v>1990</c:v>
                </c:pt>
                <c:pt idx="244">
                  <c:v>1990</c:v>
                </c:pt>
                <c:pt idx="245">
                  <c:v>1990</c:v>
                </c:pt>
                <c:pt idx="246">
                  <c:v>1990</c:v>
                </c:pt>
                <c:pt idx="247">
                  <c:v>1990</c:v>
                </c:pt>
                <c:pt idx="248">
                  <c:v>1990</c:v>
                </c:pt>
                <c:pt idx="249">
                  <c:v>1990</c:v>
                </c:pt>
                <c:pt idx="250">
                  <c:v>1990</c:v>
                </c:pt>
                <c:pt idx="251">
                  <c:v>1990</c:v>
                </c:pt>
                <c:pt idx="252">
                  <c:v>1991</c:v>
                </c:pt>
                <c:pt idx="253">
                  <c:v>1991</c:v>
                </c:pt>
                <c:pt idx="254">
                  <c:v>1991</c:v>
                </c:pt>
                <c:pt idx="255">
                  <c:v>1991</c:v>
                </c:pt>
                <c:pt idx="256">
                  <c:v>1991</c:v>
                </c:pt>
                <c:pt idx="257">
                  <c:v>1991</c:v>
                </c:pt>
                <c:pt idx="258">
                  <c:v>1991</c:v>
                </c:pt>
                <c:pt idx="259">
                  <c:v>1991</c:v>
                </c:pt>
                <c:pt idx="260">
                  <c:v>1991</c:v>
                </c:pt>
                <c:pt idx="261">
                  <c:v>1991</c:v>
                </c:pt>
                <c:pt idx="262">
                  <c:v>1991</c:v>
                </c:pt>
                <c:pt idx="263">
                  <c:v>1991</c:v>
                </c:pt>
                <c:pt idx="264">
                  <c:v>1992</c:v>
                </c:pt>
                <c:pt idx="265">
                  <c:v>1992</c:v>
                </c:pt>
                <c:pt idx="266">
                  <c:v>1992</c:v>
                </c:pt>
                <c:pt idx="267">
                  <c:v>1992</c:v>
                </c:pt>
                <c:pt idx="268">
                  <c:v>1992</c:v>
                </c:pt>
                <c:pt idx="269">
                  <c:v>1992</c:v>
                </c:pt>
                <c:pt idx="270">
                  <c:v>1992</c:v>
                </c:pt>
                <c:pt idx="271">
                  <c:v>1992</c:v>
                </c:pt>
                <c:pt idx="272">
                  <c:v>1992</c:v>
                </c:pt>
                <c:pt idx="273">
                  <c:v>1992</c:v>
                </c:pt>
                <c:pt idx="274">
                  <c:v>1992</c:v>
                </c:pt>
                <c:pt idx="275">
                  <c:v>1992</c:v>
                </c:pt>
                <c:pt idx="276">
                  <c:v>1993</c:v>
                </c:pt>
                <c:pt idx="277">
                  <c:v>1993</c:v>
                </c:pt>
                <c:pt idx="278">
                  <c:v>1993</c:v>
                </c:pt>
                <c:pt idx="279">
                  <c:v>1993</c:v>
                </c:pt>
                <c:pt idx="280">
                  <c:v>1993</c:v>
                </c:pt>
                <c:pt idx="281">
                  <c:v>1993</c:v>
                </c:pt>
                <c:pt idx="282">
                  <c:v>1993</c:v>
                </c:pt>
                <c:pt idx="283">
                  <c:v>1993</c:v>
                </c:pt>
                <c:pt idx="284">
                  <c:v>1993</c:v>
                </c:pt>
                <c:pt idx="285">
                  <c:v>1993</c:v>
                </c:pt>
                <c:pt idx="286">
                  <c:v>1993</c:v>
                </c:pt>
                <c:pt idx="287">
                  <c:v>1993</c:v>
                </c:pt>
                <c:pt idx="288">
                  <c:v>1994</c:v>
                </c:pt>
                <c:pt idx="289">
                  <c:v>1994</c:v>
                </c:pt>
                <c:pt idx="290">
                  <c:v>1994</c:v>
                </c:pt>
                <c:pt idx="291">
                  <c:v>1994</c:v>
                </c:pt>
                <c:pt idx="292">
                  <c:v>1994</c:v>
                </c:pt>
                <c:pt idx="293">
                  <c:v>1994</c:v>
                </c:pt>
                <c:pt idx="294">
                  <c:v>1994</c:v>
                </c:pt>
                <c:pt idx="295">
                  <c:v>1994</c:v>
                </c:pt>
                <c:pt idx="296">
                  <c:v>1994</c:v>
                </c:pt>
                <c:pt idx="297">
                  <c:v>1994</c:v>
                </c:pt>
                <c:pt idx="298">
                  <c:v>1994</c:v>
                </c:pt>
                <c:pt idx="299">
                  <c:v>1994</c:v>
                </c:pt>
                <c:pt idx="300">
                  <c:v>1995</c:v>
                </c:pt>
                <c:pt idx="301">
                  <c:v>1995</c:v>
                </c:pt>
                <c:pt idx="302">
                  <c:v>1995</c:v>
                </c:pt>
                <c:pt idx="303">
                  <c:v>1995</c:v>
                </c:pt>
                <c:pt idx="304">
                  <c:v>1995</c:v>
                </c:pt>
                <c:pt idx="305">
                  <c:v>1995</c:v>
                </c:pt>
                <c:pt idx="306">
                  <c:v>1995</c:v>
                </c:pt>
                <c:pt idx="307">
                  <c:v>1995</c:v>
                </c:pt>
                <c:pt idx="308">
                  <c:v>1995</c:v>
                </c:pt>
                <c:pt idx="309">
                  <c:v>1995</c:v>
                </c:pt>
                <c:pt idx="310">
                  <c:v>1995</c:v>
                </c:pt>
                <c:pt idx="311">
                  <c:v>1995</c:v>
                </c:pt>
                <c:pt idx="312">
                  <c:v>1996</c:v>
                </c:pt>
                <c:pt idx="313">
                  <c:v>1996</c:v>
                </c:pt>
                <c:pt idx="314">
                  <c:v>1996</c:v>
                </c:pt>
                <c:pt idx="315">
                  <c:v>1996</c:v>
                </c:pt>
                <c:pt idx="316">
                  <c:v>1996</c:v>
                </c:pt>
                <c:pt idx="317">
                  <c:v>1996</c:v>
                </c:pt>
                <c:pt idx="318">
                  <c:v>1996</c:v>
                </c:pt>
                <c:pt idx="319">
                  <c:v>1996</c:v>
                </c:pt>
                <c:pt idx="320">
                  <c:v>1996</c:v>
                </c:pt>
                <c:pt idx="321">
                  <c:v>1996</c:v>
                </c:pt>
                <c:pt idx="322">
                  <c:v>1996</c:v>
                </c:pt>
                <c:pt idx="323">
                  <c:v>1996</c:v>
                </c:pt>
                <c:pt idx="324">
                  <c:v>1997</c:v>
                </c:pt>
                <c:pt idx="325">
                  <c:v>1997</c:v>
                </c:pt>
                <c:pt idx="326">
                  <c:v>1997</c:v>
                </c:pt>
                <c:pt idx="327">
                  <c:v>1997</c:v>
                </c:pt>
                <c:pt idx="328">
                  <c:v>1997</c:v>
                </c:pt>
                <c:pt idx="329">
                  <c:v>1997</c:v>
                </c:pt>
                <c:pt idx="330">
                  <c:v>1997</c:v>
                </c:pt>
                <c:pt idx="331">
                  <c:v>1997</c:v>
                </c:pt>
                <c:pt idx="332">
                  <c:v>1997</c:v>
                </c:pt>
                <c:pt idx="333">
                  <c:v>1997</c:v>
                </c:pt>
                <c:pt idx="334">
                  <c:v>1997</c:v>
                </c:pt>
                <c:pt idx="335">
                  <c:v>1997</c:v>
                </c:pt>
                <c:pt idx="336">
                  <c:v>1998</c:v>
                </c:pt>
                <c:pt idx="337">
                  <c:v>1998</c:v>
                </c:pt>
                <c:pt idx="338">
                  <c:v>1998</c:v>
                </c:pt>
                <c:pt idx="339">
                  <c:v>1998</c:v>
                </c:pt>
                <c:pt idx="340">
                  <c:v>1998</c:v>
                </c:pt>
                <c:pt idx="341">
                  <c:v>1998</c:v>
                </c:pt>
                <c:pt idx="342">
                  <c:v>1998</c:v>
                </c:pt>
                <c:pt idx="343">
                  <c:v>1998</c:v>
                </c:pt>
                <c:pt idx="344">
                  <c:v>1998</c:v>
                </c:pt>
                <c:pt idx="345">
                  <c:v>1998</c:v>
                </c:pt>
                <c:pt idx="346">
                  <c:v>1998</c:v>
                </c:pt>
                <c:pt idx="347">
                  <c:v>1998</c:v>
                </c:pt>
                <c:pt idx="348">
                  <c:v>1999</c:v>
                </c:pt>
                <c:pt idx="349">
                  <c:v>1999</c:v>
                </c:pt>
                <c:pt idx="350">
                  <c:v>1999</c:v>
                </c:pt>
                <c:pt idx="351">
                  <c:v>1999</c:v>
                </c:pt>
                <c:pt idx="352">
                  <c:v>1999</c:v>
                </c:pt>
                <c:pt idx="353">
                  <c:v>1999</c:v>
                </c:pt>
                <c:pt idx="354">
                  <c:v>1999</c:v>
                </c:pt>
                <c:pt idx="355">
                  <c:v>1999</c:v>
                </c:pt>
                <c:pt idx="356">
                  <c:v>1999</c:v>
                </c:pt>
                <c:pt idx="357">
                  <c:v>1999</c:v>
                </c:pt>
                <c:pt idx="358">
                  <c:v>1999</c:v>
                </c:pt>
                <c:pt idx="359">
                  <c:v>1999</c:v>
                </c:pt>
                <c:pt idx="360">
                  <c:v>2000</c:v>
                </c:pt>
                <c:pt idx="361">
                  <c:v>2000</c:v>
                </c:pt>
                <c:pt idx="362">
                  <c:v>2000</c:v>
                </c:pt>
                <c:pt idx="363">
                  <c:v>2000</c:v>
                </c:pt>
                <c:pt idx="364">
                  <c:v>2000</c:v>
                </c:pt>
                <c:pt idx="365">
                  <c:v>2000</c:v>
                </c:pt>
                <c:pt idx="366">
                  <c:v>2000</c:v>
                </c:pt>
                <c:pt idx="367">
                  <c:v>2000</c:v>
                </c:pt>
                <c:pt idx="368">
                  <c:v>2000</c:v>
                </c:pt>
                <c:pt idx="369">
                  <c:v>2000</c:v>
                </c:pt>
                <c:pt idx="370">
                  <c:v>2000</c:v>
                </c:pt>
                <c:pt idx="371">
                  <c:v>2000</c:v>
                </c:pt>
                <c:pt idx="372">
                  <c:v>2001</c:v>
                </c:pt>
                <c:pt idx="373">
                  <c:v>2001</c:v>
                </c:pt>
                <c:pt idx="374">
                  <c:v>2001</c:v>
                </c:pt>
                <c:pt idx="375">
                  <c:v>2001</c:v>
                </c:pt>
                <c:pt idx="376">
                  <c:v>2001</c:v>
                </c:pt>
                <c:pt idx="377">
                  <c:v>2001</c:v>
                </c:pt>
                <c:pt idx="378">
                  <c:v>2001</c:v>
                </c:pt>
                <c:pt idx="379">
                  <c:v>2001</c:v>
                </c:pt>
                <c:pt idx="380">
                  <c:v>2001</c:v>
                </c:pt>
                <c:pt idx="381">
                  <c:v>2001</c:v>
                </c:pt>
                <c:pt idx="382">
                  <c:v>2001</c:v>
                </c:pt>
                <c:pt idx="383">
                  <c:v>2001</c:v>
                </c:pt>
                <c:pt idx="384">
                  <c:v>2002</c:v>
                </c:pt>
                <c:pt idx="385">
                  <c:v>2002</c:v>
                </c:pt>
                <c:pt idx="386">
                  <c:v>2002</c:v>
                </c:pt>
                <c:pt idx="387">
                  <c:v>2002</c:v>
                </c:pt>
                <c:pt idx="388">
                  <c:v>2002</c:v>
                </c:pt>
                <c:pt idx="389">
                  <c:v>2002</c:v>
                </c:pt>
                <c:pt idx="390">
                  <c:v>2002</c:v>
                </c:pt>
                <c:pt idx="391">
                  <c:v>2002</c:v>
                </c:pt>
                <c:pt idx="392">
                  <c:v>2002</c:v>
                </c:pt>
                <c:pt idx="393">
                  <c:v>2002</c:v>
                </c:pt>
                <c:pt idx="394">
                  <c:v>2002</c:v>
                </c:pt>
                <c:pt idx="395">
                  <c:v>2002</c:v>
                </c:pt>
                <c:pt idx="396">
                  <c:v>2003</c:v>
                </c:pt>
                <c:pt idx="397">
                  <c:v>2003</c:v>
                </c:pt>
                <c:pt idx="398">
                  <c:v>2003</c:v>
                </c:pt>
                <c:pt idx="399">
                  <c:v>2003</c:v>
                </c:pt>
                <c:pt idx="400">
                  <c:v>2003</c:v>
                </c:pt>
                <c:pt idx="401">
                  <c:v>2003</c:v>
                </c:pt>
                <c:pt idx="402">
                  <c:v>2003</c:v>
                </c:pt>
                <c:pt idx="403">
                  <c:v>2003</c:v>
                </c:pt>
                <c:pt idx="404">
                  <c:v>2003</c:v>
                </c:pt>
                <c:pt idx="405">
                  <c:v>2003</c:v>
                </c:pt>
                <c:pt idx="406">
                  <c:v>2003</c:v>
                </c:pt>
                <c:pt idx="407">
                  <c:v>2003</c:v>
                </c:pt>
                <c:pt idx="408">
                  <c:v>2004</c:v>
                </c:pt>
                <c:pt idx="409">
                  <c:v>2004</c:v>
                </c:pt>
                <c:pt idx="410">
                  <c:v>2004</c:v>
                </c:pt>
                <c:pt idx="411">
                  <c:v>2004</c:v>
                </c:pt>
                <c:pt idx="412">
                  <c:v>2004</c:v>
                </c:pt>
                <c:pt idx="413">
                  <c:v>2004</c:v>
                </c:pt>
                <c:pt idx="414">
                  <c:v>2004</c:v>
                </c:pt>
                <c:pt idx="415">
                  <c:v>2004</c:v>
                </c:pt>
                <c:pt idx="416">
                  <c:v>2004</c:v>
                </c:pt>
                <c:pt idx="417">
                  <c:v>2004</c:v>
                </c:pt>
                <c:pt idx="418">
                  <c:v>2004</c:v>
                </c:pt>
                <c:pt idx="419">
                  <c:v>2004</c:v>
                </c:pt>
                <c:pt idx="420">
                  <c:v>2005</c:v>
                </c:pt>
                <c:pt idx="421">
                  <c:v>2005</c:v>
                </c:pt>
                <c:pt idx="422">
                  <c:v>2005</c:v>
                </c:pt>
                <c:pt idx="423">
                  <c:v>2005</c:v>
                </c:pt>
                <c:pt idx="424">
                  <c:v>2005</c:v>
                </c:pt>
                <c:pt idx="425">
                  <c:v>2005</c:v>
                </c:pt>
                <c:pt idx="426">
                  <c:v>2005</c:v>
                </c:pt>
                <c:pt idx="427">
                  <c:v>2005</c:v>
                </c:pt>
                <c:pt idx="428">
                  <c:v>2005</c:v>
                </c:pt>
                <c:pt idx="429">
                  <c:v>2005</c:v>
                </c:pt>
                <c:pt idx="430">
                  <c:v>2005</c:v>
                </c:pt>
                <c:pt idx="431">
                  <c:v>2005</c:v>
                </c:pt>
                <c:pt idx="432">
                  <c:v>2006</c:v>
                </c:pt>
                <c:pt idx="433">
                  <c:v>2006</c:v>
                </c:pt>
                <c:pt idx="434">
                  <c:v>2006</c:v>
                </c:pt>
                <c:pt idx="435">
                  <c:v>2006</c:v>
                </c:pt>
                <c:pt idx="436">
                  <c:v>2006</c:v>
                </c:pt>
                <c:pt idx="437">
                  <c:v>2006</c:v>
                </c:pt>
                <c:pt idx="438">
                  <c:v>2006</c:v>
                </c:pt>
                <c:pt idx="439">
                  <c:v>2006</c:v>
                </c:pt>
                <c:pt idx="440">
                  <c:v>2006</c:v>
                </c:pt>
                <c:pt idx="441">
                  <c:v>2006</c:v>
                </c:pt>
                <c:pt idx="442">
                  <c:v>2006</c:v>
                </c:pt>
                <c:pt idx="443">
                  <c:v>2006</c:v>
                </c:pt>
                <c:pt idx="444">
                  <c:v>2007</c:v>
                </c:pt>
                <c:pt idx="445">
                  <c:v>2007</c:v>
                </c:pt>
                <c:pt idx="446">
                  <c:v>2007</c:v>
                </c:pt>
                <c:pt idx="447">
                  <c:v>2007</c:v>
                </c:pt>
                <c:pt idx="448">
                  <c:v>2007</c:v>
                </c:pt>
                <c:pt idx="449">
                  <c:v>2007</c:v>
                </c:pt>
                <c:pt idx="450">
                  <c:v>2007</c:v>
                </c:pt>
                <c:pt idx="451">
                  <c:v>2007</c:v>
                </c:pt>
                <c:pt idx="452">
                  <c:v>2007</c:v>
                </c:pt>
                <c:pt idx="453">
                  <c:v>2007</c:v>
                </c:pt>
                <c:pt idx="454">
                  <c:v>2007</c:v>
                </c:pt>
                <c:pt idx="455">
                  <c:v>2007</c:v>
                </c:pt>
                <c:pt idx="456">
                  <c:v>2008</c:v>
                </c:pt>
                <c:pt idx="457">
                  <c:v>2008</c:v>
                </c:pt>
                <c:pt idx="458">
                  <c:v>2008</c:v>
                </c:pt>
                <c:pt idx="459">
                  <c:v>2008</c:v>
                </c:pt>
                <c:pt idx="460">
                  <c:v>2008</c:v>
                </c:pt>
                <c:pt idx="461">
                  <c:v>2008</c:v>
                </c:pt>
                <c:pt idx="462">
                  <c:v>2008</c:v>
                </c:pt>
                <c:pt idx="463">
                  <c:v>2008</c:v>
                </c:pt>
                <c:pt idx="464">
                  <c:v>2008</c:v>
                </c:pt>
                <c:pt idx="465">
                  <c:v>2008</c:v>
                </c:pt>
                <c:pt idx="466">
                  <c:v>2008</c:v>
                </c:pt>
                <c:pt idx="467">
                  <c:v>2008</c:v>
                </c:pt>
                <c:pt idx="468">
                  <c:v>2009</c:v>
                </c:pt>
                <c:pt idx="469">
                  <c:v>2009</c:v>
                </c:pt>
                <c:pt idx="470">
                  <c:v>2009</c:v>
                </c:pt>
                <c:pt idx="471">
                  <c:v>2009</c:v>
                </c:pt>
                <c:pt idx="472">
                  <c:v>2009</c:v>
                </c:pt>
                <c:pt idx="473">
                  <c:v>2009</c:v>
                </c:pt>
                <c:pt idx="474">
                  <c:v>2009</c:v>
                </c:pt>
                <c:pt idx="475">
                  <c:v>2009</c:v>
                </c:pt>
                <c:pt idx="476">
                  <c:v>2009</c:v>
                </c:pt>
                <c:pt idx="477">
                  <c:v>2009</c:v>
                </c:pt>
                <c:pt idx="478">
                  <c:v>2009</c:v>
                </c:pt>
                <c:pt idx="479">
                  <c:v>2009</c:v>
                </c:pt>
                <c:pt idx="480">
                  <c:v>2010</c:v>
                </c:pt>
                <c:pt idx="481">
                  <c:v>2010</c:v>
                </c:pt>
                <c:pt idx="482">
                  <c:v>2010</c:v>
                </c:pt>
                <c:pt idx="483">
                  <c:v>2010</c:v>
                </c:pt>
                <c:pt idx="484">
                  <c:v>2010</c:v>
                </c:pt>
                <c:pt idx="485">
                  <c:v>2010</c:v>
                </c:pt>
                <c:pt idx="486">
                  <c:v>2010</c:v>
                </c:pt>
                <c:pt idx="487">
                  <c:v>2010</c:v>
                </c:pt>
                <c:pt idx="488">
                  <c:v>2010</c:v>
                </c:pt>
                <c:pt idx="489">
                  <c:v>2010</c:v>
                </c:pt>
                <c:pt idx="490">
                  <c:v>2010</c:v>
                </c:pt>
                <c:pt idx="491">
                  <c:v>2010</c:v>
                </c:pt>
                <c:pt idx="492">
                  <c:v>2011</c:v>
                </c:pt>
                <c:pt idx="493">
                  <c:v>2011</c:v>
                </c:pt>
                <c:pt idx="494">
                  <c:v>2011</c:v>
                </c:pt>
                <c:pt idx="495">
                  <c:v>2011</c:v>
                </c:pt>
                <c:pt idx="496">
                  <c:v>2011</c:v>
                </c:pt>
                <c:pt idx="497">
                  <c:v>2011</c:v>
                </c:pt>
                <c:pt idx="498">
                  <c:v>2011</c:v>
                </c:pt>
                <c:pt idx="499">
                  <c:v>2011</c:v>
                </c:pt>
                <c:pt idx="500">
                  <c:v>2011</c:v>
                </c:pt>
                <c:pt idx="501">
                  <c:v>2011</c:v>
                </c:pt>
                <c:pt idx="502">
                  <c:v>2011</c:v>
                </c:pt>
                <c:pt idx="503">
                  <c:v>2011</c:v>
                </c:pt>
                <c:pt idx="504">
                  <c:v>2012</c:v>
                </c:pt>
                <c:pt idx="505">
                  <c:v>2012</c:v>
                </c:pt>
                <c:pt idx="506">
                  <c:v>2012</c:v>
                </c:pt>
                <c:pt idx="507">
                  <c:v>2012</c:v>
                </c:pt>
                <c:pt idx="508">
                  <c:v>2012</c:v>
                </c:pt>
                <c:pt idx="509">
                  <c:v>2012</c:v>
                </c:pt>
                <c:pt idx="510">
                  <c:v>2012</c:v>
                </c:pt>
                <c:pt idx="511">
                  <c:v>2012</c:v>
                </c:pt>
                <c:pt idx="512">
                  <c:v>2012</c:v>
                </c:pt>
                <c:pt idx="513">
                  <c:v>2012</c:v>
                </c:pt>
                <c:pt idx="514">
                  <c:v>2012</c:v>
                </c:pt>
                <c:pt idx="515">
                  <c:v>2012</c:v>
                </c:pt>
                <c:pt idx="516">
                  <c:v>2013</c:v>
                </c:pt>
                <c:pt idx="517">
                  <c:v>2013</c:v>
                </c:pt>
                <c:pt idx="518">
                  <c:v>2013</c:v>
                </c:pt>
                <c:pt idx="519">
                  <c:v>2013</c:v>
                </c:pt>
                <c:pt idx="520">
                  <c:v>2013</c:v>
                </c:pt>
                <c:pt idx="521">
                  <c:v>2013</c:v>
                </c:pt>
                <c:pt idx="522">
                  <c:v>2013</c:v>
                </c:pt>
                <c:pt idx="523">
                  <c:v>2013</c:v>
                </c:pt>
                <c:pt idx="524">
                  <c:v>2013</c:v>
                </c:pt>
                <c:pt idx="525">
                  <c:v>2013</c:v>
                </c:pt>
                <c:pt idx="526">
                  <c:v>2013</c:v>
                </c:pt>
                <c:pt idx="527">
                  <c:v>2013</c:v>
                </c:pt>
                <c:pt idx="528">
                  <c:v>2014</c:v>
                </c:pt>
                <c:pt idx="529">
                  <c:v>2014</c:v>
                </c:pt>
                <c:pt idx="530">
                  <c:v>2014</c:v>
                </c:pt>
                <c:pt idx="531">
                  <c:v>2014</c:v>
                </c:pt>
                <c:pt idx="532">
                  <c:v>2014</c:v>
                </c:pt>
                <c:pt idx="533">
                  <c:v>2014</c:v>
                </c:pt>
                <c:pt idx="534">
                  <c:v>2014</c:v>
                </c:pt>
                <c:pt idx="535">
                  <c:v>2014</c:v>
                </c:pt>
                <c:pt idx="536">
                  <c:v>2014</c:v>
                </c:pt>
                <c:pt idx="537">
                  <c:v>2014</c:v>
                </c:pt>
                <c:pt idx="538">
                  <c:v>2014</c:v>
                </c:pt>
                <c:pt idx="539">
                  <c:v>2014</c:v>
                </c:pt>
                <c:pt idx="540">
                  <c:v>2015</c:v>
                </c:pt>
                <c:pt idx="541">
                  <c:v>2015</c:v>
                </c:pt>
                <c:pt idx="542">
                  <c:v>2015</c:v>
                </c:pt>
                <c:pt idx="543">
                  <c:v>2015</c:v>
                </c:pt>
                <c:pt idx="544">
                  <c:v>2015</c:v>
                </c:pt>
                <c:pt idx="545">
                  <c:v>2015</c:v>
                </c:pt>
                <c:pt idx="546">
                  <c:v>2015</c:v>
                </c:pt>
                <c:pt idx="547">
                  <c:v>2015</c:v>
                </c:pt>
                <c:pt idx="548">
                  <c:v>2015</c:v>
                </c:pt>
                <c:pt idx="549">
                  <c:v>2015</c:v>
                </c:pt>
                <c:pt idx="550">
                  <c:v>2015</c:v>
                </c:pt>
                <c:pt idx="551">
                  <c:v>2015</c:v>
                </c:pt>
                <c:pt idx="552">
                  <c:v>2016</c:v>
                </c:pt>
                <c:pt idx="553">
                  <c:v>2016</c:v>
                </c:pt>
                <c:pt idx="554">
                  <c:v>2016</c:v>
                </c:pt>
                <c:pt idx="555">
                  <c:v>2016</c:v>
                </c:pt>
                <c:pt idx="556">
                  <c:v>2016</c:v>
                </c:pt>
                <c:pt idx="557">
                  <c:v>2016</c:v>
                </c:pt>
                <c:pt idx="558">
                  <c:v>2016</c:v>
                </c:pt>
                <c:pt idx="559">
                  <c:v>2016</c:v>
                </c:pt>
                <c:pt idx="560">
                  <c:v>2016</c:v>
                </c:pt>
                <c:pt idx="561">
                  <c:v>2016</c:v>
                </c:pt>
                <c:pt idx="562">
                  <c:v>2016</c:v>
                </c:pt>
                <c:pt idx="563">
                  <c:v>2016</c:v>
                </c:pt>
                <c:pt idx="564">
                  <c:v>2017</c:v>
                </c:pt>
                <c:pt idx="565">
                  <c:v>2017</c:v>
                </c:pt>
                <c:pt idx="566">
                  <c:v>2017</c:v>
                </c:pt>
                <c:pt idx="567">
                  <c:v>2017</c:v>
                </c:pt>
                <c:pt idx="568">
                  <c:v>2017</c:v>
                </c:pt>
                <c:pt idx="569">
                  <c:v>2017</c:v>
                </c:pt>
                <c:pt idx="570">
                  <c:v>2017</c:v>
                </c:pt>
                <c:pt idx="571">
                  <c:v>2017</c:v>
                </c:pt>
                <c:pt idx="572">
                  <c:v>2017</c:v>
                </c:pt>
                <c:pt idx="573">
                  <c:v>2017</c:v>
                </c:pt>
                <c:pt idx="574">
                  <c:v>2017</c:v>
                </c:pt>
                <c:pt idx="575">
                  <c:v>2017</c:v>
                </c:pt>
                <c:pt idx="576">
                  <c:v>2018</c:v>
                </c:pt>
                <c:pt idx="577">
                  <c:v>2018</c:v>
                </c:pt>
                <c:pt idx="578">
                  <c:v>2018</c:v>
                </c:pt>
                <c:pt idx="579">
                  <c:v>2018</c:v>
                </c:pt>
                <c:pt idx="580">
                  <c:v>2018</c:v>
                </c:pt>
                <c:pt idx="581">
                  <c:v>2018</c:v>
                </c:pt>
                <c:pt idx="582">
                  <c:v>2018</c:v>
                </c:pt>
                <c:pt idx="583">
                  <c:v>2018</c:v>
                </c:pt>
                <c:pt idx="584">
                  <c:v>2018</c:v>
                </c:pt>
                <c:pt idx="585">
                  <c:v>2018</c:v>
                </c:pt>
                <c:pt idx="586">
                  <c:v>2018</c:v>
                </c:pt>
                <c:pt idx="587">
                  <c:v>2018</c:v>
                </c:pt>
                <c:pt idx="588">
                  <c:v>2019</c:v>
                </c:pt>
                <c:pt idx="589">
                  <c:v>2019</c:v>
                </c:pt>
                <c:pt idx="590">
                  <c:v>2019</c:v>
                </c:pt>
                <c:pt idx="591">
                  <c:v>2019</c:v>
                </c:pt>
                <c:pt idx="592">
                  <c:v>2019</c:v>
                </c:pt>
                <c:pt idx="593">
                  <c:v>2019</c:v>
                </c:pt>
                <c:pt idx="594">
                  <c:v>2019</c:v>
                </c:pt>
                <c:pt idx="595">
                  <c:v>2019</c:v>
                </c:pt>
                <c:pt idx="596">
                  <c:v>2019</c:v>
                </c:pt>
                <c:pt idx="597">
                  <c:v>2019</c:v>
                </c:pt>
                <c:pt idx="598">
                  <c:v>2019</c:v>
                </c:pt>
                <c:pt idx="599">
                  <c:v>2019</c:v>
                </c:pt>
                <c:pt idx="600">
                  <c:v>2020</c:v>
                </c:pt>
                <c:pt idx="601">
                  <c:v>2020</c:v>
                </c:pt>
                <c:pt idx="602">
                  <c:v>2020</c:v>
                </c:pt>
                <c:pt idx="603">
                  <c:v>2020</c:v>
                </c:pt>
                <c:pt idx="604">
                  <c:v>2020</c:v>
                </c:pt>
                <c:pt idx="605">
                  <c:v>2020</c:v>
                </c:pt>
                <c:pt idx="606">
                  <c:v>2020</c:v>
                </c:pt>
                <c:pt idx="607">
                  <c:v>2020</c:v>
                </c:pt>
                <c:pt idx="608">
                  <c:v>2020</c:v>
                </c:pt>
                <c:pt idx="609">
                  <c:v>2020</c:v>
                </c:pt>
                <c:pt idx="610">
                  <c:v>2020</c:v>
                </c:pt>
                <c:pt idx="611">
                  <c:v>2020</c:v>
                </c:pt>
                <c:pt idx="612">
                  <c:v>2021</c:v>
                </c:pt>
                <c:pt idx="613">
                  <c:v>2021</c:v>
                </c:pt>
                <c:pt idx="614">
                  <c:v>2021</c:v>
                </c:pt>
                <c:pt idx="615">
                  <c:v>2021</c:v>
                </c:pt>
                <c:pt idx="616">
                  <c:v>2021</c:v>
                </c:pt>
                <c:pt idx="617">
                  <c:v>2021</c:v>
                </c:pt>
                <c:pt idx="618">
                  <c:v>2021</c:v>
                </c:pt>
                <c:pt idx="619">
                  <c:v>2021</c:v>
                </c:pt>
                <c:pt idx="620">
                  <c:v>2021</c:v>
                </c:pt>
                <c:pt idx="621">
                  <c:v>2021</c:v>
                </c:pt>
                <c:pt idx="622">
                  <c:v>2021</c:v>
                </c:pt>
                <c:pt idx="623">
                  <c:v>2021</c:v>
                </c:pt>
                <c:pt idx="624">
                  <c:v>2022</c:v>
                </c:pt>
                <c:pt idx="625">
                  <c:v>2022</c:v>
                </c:pt>
                <c:pt idx="626">
                  <c:v>2022</c:v>
                </c:pt>
                <c:pt idx="627">
                  <c:v>2022</c:v>
                </c:pt>
              </c:numCache>
            </c:numRef>
          </c:cat>
          <c:val>
            <c:numRef>
              <c:f>Sheet1!$D$2:$D$629</c:f>
              <c:numCache>
                <c:formatCode>#,##0</c:formatCode>
                <c:ptCount val="628"/>
                <c:pt idx="0">
                  <c:v>889</c:v>
                </c:pt>
                <c:pt idx="1">
                  <c:v>888</c:v>
                </c:pt>
                <c:pt idx="2">
                  <c:v>890</c:v>
                </c:pt>
                <c:pt idx="3">
                  <c:v>891</c:v>
                </c:pt>
                <c:pt idx="4">
                  <c:v>883</c:v>
                </c:pt>
                <c:pt idx="5">
                  <c:v>882</c:v>
                </c:pt>
                <c:pt idx="6">
                  <c:v>891</c:v>
                </c:pt>
                <c:pt idx="7">
                  <c:v>874</c:v>
                </c:pt>
                <c:pt idx="8">
                  <c:v>890</c:v>
                </c:pt>
                <c:pt idx="9">
                  <c:v>900</c:v>
                </c:pt>
                <c:pt idx="10">
                  <c:v>914</c:v>
                </c:pt>
                <c:pt idx="11">
                  <c:v>943</c:v>
                </c:pt>
                <c:pt idx="12">
                  <c:v>971</c:v>
                </c:pt>
                <c:pt idx="13">
                  <c:v>994</c:v>
                </c:pt>
                <c:pt idx="14">
                  <c:v>1025</c:v>
                </c:pt>
                <c:pt idx="15">
                  <c:v>1062</c:v>
                </c:pt>
                <c:pt idx="16">
                  <c:v>1093</c:v>
                </c:pt>
                <c:pt idx="17">
                  <c:v>1127</c:v>
                </c:pt>
                <c:pt idx="18">
                  <c:v>1160</c:v>
                </c:pt>
                <c:pt idx="19">
                  <c:v>1185</c:v>
                </c:pt>
                <c:pt idx="20">
                  <c:v>1205</c:v>
                </c:pt>
                <c:pt idx="21">
                  <c:v>1224</c:v>
                </c:pt>
                <c:pt idx="22">
                  <c:v>1262</c:v>
                </c:pt>
                <c:pt idx="23">
                  <c:v>1285</c:v>
                </c:pt>
                <c:pt idx="24">
                  <c:v>1316</c:v>
                </c:pt>
                <c:pt idx="25">
                  <c:v>1294</c:v>
                </c:pt>
                <c:pt idx="26">
                  <c:v>1359</c:v>
                </c:pt>
                <c:pt idx="27">
                  <c:v>1384</c:v>
                </c:pt>
                <c:pt idx="28">
                  <c:v>1403</c:v>
                </c:pt>
                <c:pt idx="29">
                  <c:v>1429</c:v>
                </c:pt>
                <c:pt idx="30">
                  <c:v>1449</c:v>
                </c:pt>
                <c:pt idx="31">
                  <c:v>1476</c:v>
                </c:pt>
                <c:pt idx="32">
                  <c:v>1499</c:v>
                </c:pt>
                <c:pt idx="33">
                  <c:v>1542</c:v>
                </c:pt>
                <c:pt idx="34">
                  <c:v>1573</c:v>
                </c:pt>
                <c:pt idx="35">
                  <c:v>1588</c:v>
                </c:pt>
                <c:pt idx="36">
                  <c:v>1607</c:v>
                </c:pt>
                <c:pt idx="37">
                  <c:v>1628</c:v>
                </c:pt>
                <c:pt idx="38">
                  <c:v>1626</c:v>
                </c:pt>
                <c:pt idx="39">
                  <c:v>1619</c:v>
                </c:pt>
                <c:pt idx="40">
                  <c:v>1624</c:v>
                </c:pt>
                <c:pt idx="41">
                  <c:v>1599</c:v>
                </c:pt>
                <c:pt idx="42">
                  <c:v>1606</c:v>
                </c:pt>
                <c:pt idx="43">
                  <c:v>1594</c:v>
                </c:pt>
                <c:pt idx="44">
                  <c:v>1578</c:v>
                </c:pt>
                <c:pt idx="45">
                  <c:v>1540</c:v>
                </c:pt>
                <c:pt idx="46">
                  <c:v>1522</c:v>
                </c:pt>
                <c:pt idx="47">
                  <c:v>1495</c:v>
                </c:pt>
                <c:pt idx="48">
                  <c:v>1465</c:v>
                </c:pt>
                <c:pt idx="49">
                  <c:v>1459</c:v>
                </c:pt>
                <c:pt idx="50">
                  <c:v>1416</c:v>
                </c:pt>
                <c:pt idx="51">
                  <c:v>1390</c:v>
                </c:pt>
                <c:pt idx="52">
                  <c:v>1353</c:v>
                </c:pt>
                <c:pt idx="53">
                  <c:v>1321</c:v>
                </c:pt>
                <c:pt idx="54">
                  <c:v>1276</c:v>
                </c:pt>
                <c:pt idx="55">
                  <c:v>1230</c:v>
                </c:pt>
                <c:pt idx="56">
                  <c:v>1179</c:v>
                </c:pt>
                <c:pt idx="57">
                  <c:v>1129</c:v>
                </c:pt>
                <c:pt idx="58">
                  <c:v>1075</c:v>
                </c:pt>
                <c:pt idx="59">
                  <c:v>1030</c:v>
                </c:pt>
                <c:pt idx="60">
                  <c:v>990</c:v>
                </c:pt>
                <c:pt idx="61">
                  <c:v>962</c:v>
                </c:pt>
                <c:pt idx="62">
                  <c:v>924</c:v>
                </c:pt>
                <c:pt idx="63">
                  <c:v>895</c:v>
                </c:pt>
                <c:pt idx="64">
                  <c:v>873</c:v>
                </c:pt>
                <c:pt idx="65">
                  <c:v>854</c:v>
                </c:pt>
                <c:pt idx="66">
                  <c:v>850</c:v>
                </c:pt>
                <c:pt idx="67">
                  <c:v>843</c:v>
                </c:pt>
                <c:pt idx="68">
                  <c:v>835</c:v>
                </c:pt>
                <c:pt idx="69">
                  <c:v>843</c:v>
                </c:pt>
                <c:pt idx="70">
                  <c:v>828</c:v>
                </c:pt>
                <c:pt idx="71">
                  <c:v>820</c:v>
                </c:pt>
                <c:pt idx="72">
                  <c:v>827</c:v>
                </c:pt>
                <c:pt idx="73">
                  <c:v>812</c:v>
                </c:pt>
                <c:pt idx="74">
                  <c:v>840</c:v>
                </c:pt>
                <c:pt idx="75">
                  <c:v>843</c:v>
                </c:pt>
                <c:pt idx="76">
                  <c:v>844</c:v>
                </c:pt>
                <c:pt idx="77">
                  <c:v>856</c:v>
                </c:pt>
                <c:pt idx="78">
                  <c:v>858</c:v>
                </c:pt>
                <c:pt idx="79">
                  <c:v>869</c:v>
                </c:pt>
                <c:pt idx="80">
                  <c:v>895</c:v>
                </c:pt>
                <c:pt idx="81">
                  <c:v>914</c:v>
                </c:pt>
                <c:pt idx="82">
                  <c:v>930</c:v>
                </c:pt>
                <c:pt idx="83">
                  <c:v>947</c:v>
                </c:pt>
                <c:pt idx="84">
                  <c:v>963</c:v>
                </c:pt>
                <c:pt idx="85">
                  <c:v>982</c:v>
                </c:pt>
                <c:pt idx="86">
                  <c:v>1009</c:v>
                </c:pt>
                <c:pt idx="87">
                  <c:v>1041</c:v>
                </c:pt>
                <c:pt idx="88">
                  <c:v>1078</c:v>
                </c:pt>
                <c:pt idx="89">
                  <c:v>1100</c:v>
                </c:pt>
                <c:pt idx="90">
                  <c:v>1127</c:v>
                </c:pt>
                <c:pt idx="91">
                  <c:v>1146</c:v>
                </c:pt>
                <c:pt idx="92">
                  <c:v>1154</c:v>
                </c:pt>
                <c:pt idx="93">
                  <c:v>1185</c:v>
                </c:pt>
                <c:pt idx="94">
                  <c:v>1201</c:v>
                </c:pt>
                <c:pt idx="95">
                  <c:v>1234</c:v>
                </c:pt>
                <c:pt idx="96">
                  <c:v>1238</c:v>
                </c:pt>
                <c:pt idx="97">
                  <c:v>1247</c:v>
                </c:pt>
                <c:pt idx="98">
                  <c:v>1259</c:v>
                </c:pt>
                <c:pt idx="99">
                  <c:v>1284</c:v>
                </c:pt>
                <c:pt idx="100">
                  <c:v>1295</c:v>
                </c:pt>
                <c:pt idx="101">
                  <c:v>1308</c:v>
                </c:pt>
                <c:pt idx="102">
                  <c:v>1308</c:v>
                </c:pt>
                <c:pt idx="103">
                  <c:v>1306</c:v>
                </c:pt>
                <c:pt idx="104">
                  <c:v>1310</c:v>
                </c:pt>
                <c:pt idx="105">
                  <c:v>1317</c:v>
                </c:pt>
                <c:pt idx="106">
                  <c:v>1330</c:v>
                </c:pt>
                <c:pt idx="107">
                  <c:v>1344</c:v>
                </c:pt>
                <c:pt idx="108">
                  <c:v>1327</c:v>
                </c:pt>
                <c:pt idx="109">
                  <c:v>1315</c:v>
                </c:pt>
                <c:pt idx="110">
                  <c:v>1288</c:v>
                </c:pt>
                <c:pt idx="111">
                  <c:v>1260</c:v>
                </c:pt>
                <c:pt idx="112">
                  <c:v>1253</c:v>
                </c:pt>
                <c:pt idx="113">
                  <c:v>1265</c:v>
                </c:pt>
                <c:pt idx="114">
                  <c:v>1258</c:v>
                </c:pt>
                <c:pt idx="115">
                  <c:v>1251</c:v>
                </c:pt>
                <c:pt idx="116">
                  <c:v>1233</c:v>
                </c:pt>
                <c:pt idx="117">
                  <c:v>1220</c:v>
                </c:pt>
                <c:pt idx="118">
                  <c:v>1187</c:v>
                </c:pt>
                <c:pt idx="119">
                  <c:v>1157</c:v>
                </c:pt>
                <c:pt idx="120">
                  <c:v>1134</c:v>
                </c:pt>
                <c:pt idx="121">
                  <c:v>1074</c:v>
                </c:pt>
                <c:pt idx="122">
                  <c:v>1044</c:v>
                </c:pt>
                <c:pt idx="123" formatCode="General">
                  <c:v>976</c:v>
                </c:pt>
                <c:pt idx="124" formatCode="General">
                  <c:v>912</c:v>
                </c:pt>
                <c:pt idx="125" formatCode="General">
                  <c:v>881</c:v>
                </c:pt>
                <c:pt idx="126" formatCode="General">
                  <c:v>860</c:v>
                </c:pt>
                <c:pt idx="127" formatCode="General">
                  <c:v>854</c:v>
                </c:pt>
                <c:pt idx="128" formatCode="General">
                  <c:v>873</c:v>
                </c:pt>
                <c:pt idx="129" formatCode="General">
                  <c:v>894</c:v>
                </c:pt>
                <c:pt idx="130" formatCode="General">
                  <c:v>906</c:v>
                </c:pt>
                <c:pt idx="131" formatCode="General">
                  <c:v>913</c:v>
                </c:pt>
                <c:pt idx="132" formatCode="General">
                  <c:v>930</c:v>
                </c:pt>
                <c:pt idx="133" formatCode="General">
                  <c:v>926</c:v>
                </c:pt>
                <c:pt idx="134" formatCode="General">
                  <c:v>915</c:v>
                </c:pt>
                <c:pt idx="135" formatCode="General">
                  <c:v>902</c:v>
                </c:pt>
                <c:pt idx="136" formatCode="General">
                  <c:v>887</c:v>
                </c:pt>
                <c:pt idx="137" formatCode="General">
                  <c:v>854</c:v>
                </c:pt>
                <c:pt idx="138" formatCode="General">
                  <c:v>827</c:v>
                </c:pt>
                <c:pt idx="139" formatCode="General">
                  <c:v>801</c:v>
                </c:pt>
                <c:pt idx="140" formatCode="General">
                  <c:v>770</c:v>
                </c:pt>
                <c:pt idx="141" formatCode="General">
                  <c:v>737</c:v>
                </c:pt>
                <c:pt idx="142" formatCode="General">
                  <c:v>711</c:v>
                </c:pt>
                <c:pt idx="143" formatCode="General">
                  <c:v>694</c:v>
                </c:pt>
                <c:pt idx="144" formatCode="General">
                  <c:v>686</c:v>
                </c:pt>
                <c:pt idx="145" formatCode="General">
                  <c:v>687</c:v>
                </c:pt>
                <c:pt idx="146" formatCode="General">
                  <c:v>676</c:v>
                </c:pt>
                <c:pt idx="147" formatCode="General">
                  <c:v>669</c:v>
                </c:pt>
                <c:pt idx="148" formatCode="General">
                  <c:v>661</c:v>
                </c:pt>
                <c:pt idx="149" formatCode="General">
                  <c:v>654</c:v>
                </c:pt>
                <c:pt idx="150" formatCode="General">
                  <c:v>668</c:v>
                </c:pt>
                <c:pt idx="151" formatCode="General">
                  <c:v>670</c:v>
                </c:pt>
                <c:pt idx="152" formatCode="General">
                  <c:v>686</c:v>
                </c:pt>
                <c:pt idx="153" formatCode="General">
                  <c:v>697</c:v>
                </c:pt>
                <c:pt idx="154" formatCode="General">
                  <c:v>717</c:v>
                </c:pt>
                <c:pt idx="155" formatCode="General">
                  <c:v>735</c:v>
                </c:pt>
                <c:pt idx="156" formatCode="General">
                  <c:v>760</c:v>
                </c:pt>
                <c:pt idx="157" formatCode="General">
                  <c:v>798</c:v>
                </c:pt>
                <c:pt idx="158" formatCode="General">
                  <c:v>824</c:v>
                </c:pt>
                <c:pt idx="159" formatCode="General">
                  <c:v>854</c:v>
                </c:pt>
                <c:pt idx="160" formatCode="General">
                  <c:v>891</c:v>
                </c:pt>
                <c:pt idx="161" formatCode="General">
                  <c:v>925</c:v>
                </c:pt>
                <c:pt idx="162" formatCode="General">
                  <c:v>958</c:v>
                </c:pt>
                <c:pt idx="163" formatCode="General">
                  <c:v>976</c:v>
                </c:pt>
                <c:pt idx="164" formatCode="General">
                  <c:v>990</c:v>
                </c:pt>
                <c:pt idx="165" formatCode="General">
                  <c:v>996</c:v>
                </c:pt>
                <c:pt idx="166">
                  <c:v>1016</c:v>
                </c:pt>
                <c:pt idx="167">
                  <c:v>1026</c:v>
                </c:pt>
                <c:pt idx="168">
                  <c:v>1040</c:v>
                </c:pt>
                <c:pt idx="169">
                  <c:v>1039</c:v>
                </c:pt>
                <c:pt idx="170">
                  <c:v>1069</c:v>
                </c:pt>
                <c:pt idx="171">
                  <c:v>1086</c:v>
                </c:pt>
                <c:pt idx="172">
                  <c:v>1081</c:v>
                </c:pt>
                <c:pt idx="173">
                  <c:v>1093</c:v>
                </c:pt>
                <c:pt idx="174">
                  <c:v>1098</c:v>
                </c:pt>
                <c:pt idx="175">
                  <c:v>1087</c:v>
                </c:pt>
                <c:pt idx="176">
                  <c:v>1089</c:v>
                </c:pt>
                <c:pt idx="177">
                  <c:v>1081</c:v>
                </c:pt>
                <c:pt idx="178">
                  <c:v>1080</c:v>
                </c:pt>
                <c:pt idx="179">
                  <c:v>1080</c:v>
                </c:pt>
                <c:pt idx="180">
                  <c:v>1074</c:v>
                </c:pt>
                <c:pt idx="181">
                  <c:v>1067</c:v>
                </c:pt>
                <c:pt idx="182">
                  <c:v>1065</c:v>
                </c:pt>
                <c:pt idx="183">
                  <c:v>1085</c:v>
                </c:pt>
                <c:pt idx="184">
                  <c:v>1088</c:v>
                </c:pt>
                <c:pt idx="185">
                  <c:v>1071</c:v>
                </c:pt>
                <c:pt idx="186">
                  <c:v>1070</c:v>
                </c:pt>
                <c:pt idx="187">
                  <c:v>1075</c:v>
                </c:pt>
                <c:pt idx="188">
                  <c:v>1063</c:v>
                </c:pt>
                <c:pt idx="189">
                  <c:v>1085</c:v>
                </c:pt>
                <c:pt idx="190">
                  <c:v>1088</c:v>
                </c:pt>
                <c:pt idx="191">
                  <c:v>1094</c:v>
                </c:pt>
                <c:pt idx="192">
                  <c:v>1100</c:v>
                </c:pt>
                <c:pt idx="193">
                  <c:v>1111</c:v>
                </c:pt>
                <c:pt idx="194">
                  <c:v>1106</c:v>
                </c:pt>
                <c:pt idx="195">
                  <c:v>1135</c:v>
                </c:pt>
                <c:pt idx="196">
                  <c:v>1137</c:v>
                </c:pt>
                <c:pt idx="197">
                  <c:v>1149</c:v>
                </c:pt>
                <c:pt idx="198">
                  <c:v>1151</c:v>
                </c:pt>
                <c:pt idx="199">
                  <c:v>1157</c:v>
                </c:pt>
                <c:pt idx="200">
                  <c:v>1148</c:v>
                </c:pt>
                <c:pt idx="201">
                  <c:v>1136</c:v>
                </c:pt>
                <c:pt idx="202">
                  <c:v>1119</c:v>
                </c:pt>
                <c:pt idx="203">
                  <c:v>1107</c:v>
                </c:pt>
                <c:pt idx="204">
                  <c:v>1090</c:v>
                </c:pt>
                <c:pt idx="205">
                  <c:v>1096</c:v>
                </c:pt>
                <c:pt idx="206">
                  <c:v>1084</c:v>
                </c:pt>
                <c:pt idx="207">
                  <c:v>1079</c:v>
                </c:pt>
                <c:pt idx="208">
                  <c:v>1070</c:v>
                </c:pt>
                <c:pt idx="209">
                  <c:v>1060</c:v>
                </c:pt>
                <c:pt idx="210">
                  <c:v>1051</c:v>
                </c:pt>
                <c:pt idx="211">
                  <c:v>1045</c:v>
                </c:pt>
                <c:pt idx="212">
                  <c:v>1048</c:v>
                </c:pt>
                <c:pt idx="213">
                  <c:v>1041</c:v>
                </c:pt>
                <c:pt idx="214">
                  <c:v>1042</c:v>
                </c:pt>
                <c:pt idx="215">
                  <c:v>1018</c:v>
                </c:pt>
                <c:pt idx="216">
                  <c:v>1008</c:v>
                </c:pt>
                <c:pt idx="217" formatCode="General">
                  <c:v>976</c:v>
                </c:pt>
                <c:pt idx="218" formatCode="General">
                  <c:v>994</c:v>
                </c:pt>
                <c:pt idx="219" formatCode="General">
                  <c:v>999</c:v>
                </c:pt>
                <c:pt idx="220" formatCode="General">
                  <c:v>987</c:v>
                </c:pt>
                <c:pt idx="221" formatCode="General">
                  <c:v>980</c:v>
                </c:pt>
                <c:pt idx="222" formatCode="General">
                  <c:v>971</c:v>
                </c:pt>
                <c:pt idx="223" formatCode="General">
                  <c:v>967</c:v>
                </c:pt>
                <c:pt idx="224" formatCode="General">
                  <c:v>958</c:v>
                </c:pt>
                <c:pt idx="225" formatCode="General">
                  <c:v>953</c:v>
                </c:pt>
                <c:pt idx="226" formatCode="General">
                  <c:v>960</c:v>
                </c:pt>
                <c:pt idx="227" formatCode="General">
                  <c:v>955</c:v>
                </c:pt>
                <c:pt idx="228" formatCode="General">
                  <c:v>955</c:v>
                </c:pt>
                <c:pt idx="229" formatCode="General">
                  <c:v>947</c:v>
                </c:pt>
                <c:pt idx="230" formatCode="General">
                  <c:v>940</c:v>
                </c:pt>
                <c:pt idx="231" formatCode="General">
                  <c:v>922</c:v>
                </c:pt>
                <c:pt idx="232" formatCode="General">
                  <c:v>913</c:v>
                </c:pt>
                <c:pt idx="233" formatCode="General">
                  <c:v>913</c:v>
                </c:pt>
                <c:pt idx="234" formatCode="General">
                  <c:v>918</c:v>
                </c:pt>
                <c:pt idx="235" formatCode="General">
                  <c:v>901</c:v>
                </c:pt>
                <c:pt idx="236" formatCode="General">
                  <c:v>895</c:v>
                </c:pt>
                <c:pt idx="237" formatCode="General">
                  <c:v>897</c:v>
                </c:pt>
                <c:pt idx="238" formatCode="General">
                  <c:v>882</c:v>
                </c:pt>
                <c:pt idx="239" formatCode="General">
                  <c:v>885</c:v>
                </c:pt>
                <c:pt idx="240" formatCode="General">
                  <c:v>891</c:v>
                </c:pt>
                <c:pt idx="241" formatCode="General">
                  <c:v>898</c:v>
                </c:pt>
                <c:pt idx="242" formatCode="General">
                  <c:v>885</c:v>
                </c:pt>
                <c:pt idx="243" formatCode="General">
                  <c:v>872</c:v>
                </c:pt>
                <c:pt idx="244" formatCode="General">
                  <c:v>858</c:v>
                </c:pt>
                <c:pt idx="245" formatCode="General">
                  <c:v>846</c:v>
                </c:pt>
                <c:pt idx="246" formatCode="General">
                  <c:v>831</c:v>
                </c:pt>
                <c:pt idx="247" formatCode="General">
                  <c:v>813</c:v>
                </c:pt>
                <c:pt idx="248" formatCode="General">
                  <c:v>793</c:v>
                </c:pt>
                <c:pt idx="249" formatCode="General">
                  <c:v>766</c:v>
                </c:pt>
                <c:pt idx="250" formatCode="General">
                  <c:v>758</c:v>
                </c:pt>
                <c:pt idx="251" formatCode="General">
                  <c:v>745</c:v>
                </c:pt>
                <c:pt idx="252" formatCode="General">
                  <c:v>716</c:v>
                </c:pt>
                <c:pt idx="253" formatCode="General">
                  <c:v>710</c:v>
                </c:pt>
                <c:pt idx="254" formatCode="General">
                  <c:v>678</c:v>
                </c:pt>
                <c:pt idx="255" formatCode="General">
                  <c:v>670</c:v>
                </c:pt>
                <c:pt idx="256" formatCode="General">
                  <c:v>662</c:v>
                </c:pt>
                <c:pt idx="257" formatCode="General">
                  <c:v>654</c:v>
                </c:pt>
                <c:pt idx="258" formatCode="General">
                  <c:v>652</c:v>
                </c:pt>
                <c:pt idx="259" formatCode="General">
                  <c:v>651</c:v>
                </c:pt>
                <c:pt idx="260" formatCode="General">
                  <c:v>633</c:v>
                </c:pt>
                <c:pt idx="261" formatCode="General">
                  <c:v>630</c:v>
                </c:pt>
                <c:pt idx="262" formatCode="General">
                  <c:v>636</c:v>
                </c:pt>
                <c:pt idx="263" formatCode="General">
                  <c:v>633</c:v>
                </c:pt>
                <c:pt idx="264" formatCode="General">
                  <c:v>639</c:v>
                </c:pt>
                <c:pt idx="265" formatCode="General">
                  <c:v>630</c:v>
                </c:pt>
                <c:pt idx="266" formatCode="General">
                  <c:v>656</c:v>
                </c:pt>
                <c:pt idx="267" formatCode="General">
                  <c:v>650</c:v>
                </c:pt>
                <c:pt idx="268" formatCode="General">
                  <c:v>650</c:v>
                </c:pt>
                <c:pt idx="269" formatCode="General">
                  <c:v>644</c:v>
                </c:pt>
                <c:pt idx="270" formatCode="General">
                  <c:v>629</c:v>
                </c:pt>
                <c:pt idx="271" formatCode="General">
                  <c:v>635</c:v>
                </c:pt>
                <c:pt idx="272" formatCode="General">
                  <c:v>638</c:v>
                </c:pt>
                <c:pt idx="273" formatCode="General">
                  <c:v>643</c:v>
                </c:pt>
                <c:pt idx="274" formatCode="General">
                  <c:v>641</c:v>
                </c:pt>
                <c:pt idx="275" formatCode="General">
                  <c:v>638</c:v>
                </c:pt>
                <c:pt idx="276" formatCode="General">
                  <c:v>636</c:v>
                </c:pt>
                <c:pt idx="277" formatCode="General">
                  <c:v>640</c:v>
                </c:pt>
                <c:pt idx="278" formatCode="General">
                  <c:v>633</c:v>
                </c:pt>
                <c:pt idx="279" formatCode="General">
                  <c:v>636</c:v>
                </c:pt>
                <c:pt idx="280" formatCode="General">
                  <c:v>648</c:v>
                </c:pt>
                <c:pt idx="281" formatCode="General">
                  <c:v>654</c:v>
                </c:pt>
                <c:pt idx="282" formatCode="General">
                  <c:v>663</c:v>
                </c:pt>
                <c:pt idx="283" formatCode="General">
                  <c:v>665</c:v>
                </c:pt>
                <c:pt idx="284" formatCode="General">
                  <c:v>677</c:v>
                </c:pt>
                <c:pt idx="285" formatCode="General">
                  <c:v>687</c:v>
                </c:pt>
                <c:pt idx="286" formatCode="General">
                  <c:v>695</c:v>
                </c:pt>
                <c:pt idx="287" formatCode="General">
                  <c:v>703</c:v>
                </c:pt>
                <c:pt idx="288" formatCode="General">
                  <c:v>709</c:v>
                </c:pt>
                <c:pt idx="289" formatCode="General">
                  <c:v>716</c:v>
                </c:pt>
                <c:pt idx="290" formatCode="General">
                  <c:v>732</c:v>
                </c:pt>
                <c:pt idx="291" formatCode="General">
                  <c:v>740</c:v>
                </c:pt>
                <c:pt idx="292" formatCode="General">
                  <c:v>749</c:v>
                </c:pt>
                <c:pt idx="293" formatCode="General">
                  <c:v>757</c:v>
                </c:pt>
                <c:pt idx="294" formatCode="General">
                  <c:v>764</c:v>
                </c:pt>
                <c:pt idx="295" formatCode="General">
                  <c:v>773</c:v>
                </c:pt>
                <c:pt idx="296" formatCode="General">
                  <c:v>774</c:v>
                </c:pt>
                <c:pt idx="297" formatCode="General">
                  <c:v>775</c:v>
                </c:pt>
                <c:pt idx="298" formatCode="General">
                  <c:v>785</c:v>
                </c:pt>
                <c:pt idx="299" formatCode="General">
                  <c:v>784</c:v>
                </c:pt>
                <c:pt idx="300" formatCode="General">
                  <c:v>783</c:v>
                </c:pt>
                <c:pt idx="301" formatCode="General">
                  <c:v>793</c:v>
                </c:pt>
                <c:pt idx="302" formatCode="General">
                  <c:v>771</c:v>
                </c:pt>
                <c:pt idx="303" formatCode="General">
                  <c:v>761</c:v>
                </c:pt>
                <c:pt idx="304" formatCode="General">
                  <c:v>758</c:v>
                </c:pt>
                <c:pt idx="305" formatCode="General">
                  <c:v>759</c:v>
                </c:pt>
                <c:pt idx="306" formatCode="General">
                  <c:v>762</c:v>
                </c:pt>
                <c:pt idx="307" formatCode="General">
                  <c:v>774</c:v>
                </c:pt>
                <c:pt idx="308" formatCode="General">
                  <c:v>780</c:v>
                </c:pt>
                <c:pt idx="309" formatCode="General">
                  <c:v>781</c:v>
                </c:pt>
                <c:pt idx="310" formatCode="General">
                  <c:v>786</c:v>
                </c:pt>
                <c:pt idx="311" formatCode="General">
                  <c:v>799</c:v>
                </c:pt>
                <c:pt idx="312" formatCode="General">
                  <c:v>803</c:v>
                </c:pt>
                <c:pt idx="313" formatCode="General">
                  <c:v>793</c:v>
                </c:pt>
                <c:pt idx="314" formatCode="General">
                  <c:v>814</c:v>
                </c:pt>
                <c:pt idx="315" formatCode="General">
                  <c:v>827</c:v>
                </c:pt>
                <c:pt idx="316" formatCode="General">
                  <c:v>832</c:v>
                </c:pt>
                <c:pt idx="317" formatCode="General">
                  <c:v>826</c:v>
                </c:pt>
                <c:pt idx="318" formatCode="General">
                  <c:v>824</c:v>
                </c:pt>
                <c:pt idx="319" formatCode="General">
                  <c:v>820</c:v>
                </c:pt>
                <c:pt idx="320" formatCode="General">
                  <c:v>824</c:v>
                </c:pt>
                <c:pt idx="321" formatCode="General">
                  <c:v>821</c:v>
                </c:pt>
                <c:pt idx="322" formatCode="General">
                  <c:v>829</c:v>
                </c:pt>
                <c:pt idx="323" formatCode="General">
                  <c:v>814</c:v>
                </c:pt>
                <c:pt idx="324" formatCode="General">
                  <c:v>817</c:v>
                </c:pt>
                <c:pt idx="325" formatCode="General">
                  <c:v>810</c:v>
                </c:pt>
                <c:pt idx="326" formatCode="General">
                  <c:v>808</c:v>
                </c:pt>
                <c:pt idx="327" formatCode="General">
                  <c:v>810</c:v>
                </c:pt>
                <c:pt idx="328" formatCode="General">
                  <c:v>816</c:v>
                </c:pt>
                <c:pt idx="329" formatCode="General">
                  <c:v>826</c:v>
                </c:pt>
                <c:pt idx="330" formatCode="General">
                  <c:v>836</c:v>
                </c:pt>
                <c:pt idx="331" formatCode="General">
                  <c:v>836</c:v>
                </c:pt>
                <c:pt idx="332" formatCode="General">
                  <c:v>846</c:v>
                </c:pt>
                <c:pt idx="333" formatCode="General">
                  <c:v>858</c:v>
                </c:pt>
                <c:pt idx="334" formatCode="General">
                  <c:v>865</c:v>
                </c:pt>
                <c:pt idx="335" formatCode="General">
                  <c:v>872</c:v>
                </c:pt>
                <c:pt idx="336" formatCode="General">
                  <c:v>886</c:v>
                </c:pt>
                <c:pt idx="337" formatCode="General">
                  <c:v>896</c:v>
                </c:pt>
                <c:pt idx="338" formatCode="General">
                  <c:v>905</c:v>
                </c:pt>
                <c:pt idx="339" formatCode="General">
                  <c:v>906</c:v>
                </c:pt>
                <c:pt idx="340" formatCode="General">
                  <c:v>912</c:v>
                </c:pt>
                <c:pt idx="341" formatCode="General">
                  <c:v>927</c:v>
                </c:pt>
                <c:pt idx="342" formatCode="General">
                  <c:v>938</c:v>
                </c:pt>
                <c:pt idx="343" formatCode="General">
                  <c:v>941</c:v>
                </c:pt>
                <c:pt idx="344" formatCode="General">
                  <c:v>952</c:v>
                </c:pt>
                <c:pt idx="345" formatCode="General">
                  <c:v>972</c:v>
                </c:pt>
                <c:pt idx="346" formatCode="General">
                  <c:v>976</c:v>
                </c:pt>
                <c:pt idx="347">
                  <c:v>1003</c:v>
                </c:pt>
                <c:pt idx="348" formatCode="General">
                  <c:v>973</c:v>
                </c:pt>
                <c:pt idx="349" formatCode="General">
                  <c:v>989</c:v>
                </c:pt>
                <c:pt idx="350" formatCode="General">
                  <c:v>994</c:v>
                </c:pt>
                <c:pt idx="351" formatCode="General">
                  <c:v>991</c:v>
                </c:pt>
                <c:pt idx="352" formatCode="General">
                  <c:v>989</c:v>
                </c:pt>
                <c:pt idx="353" formatCode="General">
                  <c:v>981</c:v>
                </c:pt>
                <c:pt idx="354" formatCode="General">
                  <c:v>983</c:v>
                </c:pt>
                <c:pt idx="355" formatCode="General">
                  <c:v>989</c:v>
                </c:pt>
                <c:pt idx="356" formatCode="General">
                  <c:v>983</c:v>
                </c:pt>
                <c:pt idx="357" formatCode="General">
                  <c:v>983</c:v>
                </c:pt>
                <c:pt idx="358" formatCode="General">
                  <c:v>983</c:v>
                </c:pt>
                <c:pt idx="359" formatCode="General">
                  <c:v>983</c:v>
                </c:pt>
                <c:pt idx="360" formatCode="General">
                  <c:v>991</c:v>
                </c:pt>
                <c:pt idx="361" formatCode="General">
                  <c:v>998</c:v>
                </c:pt>
                <c:pt idx="362" formatCode="General">
                  <c:v>988</c:v>
                </c:pt>
                <c:pt idx="363" formatCode="General">
                  <c:v>989</c:v>
                </c:pt>
                <c:pt idx="364" formatCode="General">
                  <c:v>985</c:v>
                </c:pt>
                <c:pt idx="365" formatCode="General">
                  <c:v>982</c:v>
                </c:pt>
                <c:pt idx="366" formatCode="General">
                  <c:v>979</c:v>
                </c:pt>
                <c:pt idx="367" formatCode="General">
                  <c:v>976</c:v>
                </c:pt>
                <c:pt idx="368" formatCode="General">
                  <c:v>970</c:v>
                </c:pt>
                <c:pt idx="369" formatCode="General">
                  <c:v>972</c:v>
                </c:pt>
                <c:pt idx="370" formatCode="General">
                  <c:v>970</c:v>
                </c:pt>
                <c:pt idx="371" formatCode="General">
                  <c:v>969</c:v>
                </c:pt>
                <c:pt idx="372" formatCode="General">
                  <c:v>986</c:v>
                </c:pt>
                <c:pt idx="373" formatCode="General">
                  <c:v>987</c:v>
                </c:pt>
                <c:pt idx="374">
                  <c:v>1001</c:v>
                </c:pt>
                <c:pt idx="375">
                  <c:v>1007</c:v>
                </c:pt>
                <c:pt idx="376">
                  <c:v>1015</c:v>
                </c:pt>
                <c:pt idx="377">
                  <c:v>1013</c:v>
                </c:pt>
                <c:pt idx="378">
                  <c:v>1017</c:v>
                </c:pt>
                <c:pt idx="379">
                  <c:v>1011</c:v>
                </c:pt>
                <c:pt idx="380">
                  <c:v>1014</c:v>
                </c:pt>
                <c:pt idx="381">
                  <c:v>1008</c:v>
                </c:pt>
                <c:pt idx="382">
                  <c:v>1011</c:v>
                </c:pt>
                <c:pt idx="383" formatCode="General">
                  <c:v>996</c:v>
                </c:pt>
                <c:pt idx="384" formatCode="General">
                  <c:v>996</c:v>
                </c:pt>
                <c:pt idx="385">
                  <c:v>1005</c:v>
                </c:pt>
                <c:pt idx="386">
                  <c:v>1013</c:v>
                </c:pt>
                <c:pt idx="387">
                  <c:v>1011</c:v>
                </c:pt>
                <c:pt idx="388">
                  <c:v>1019</c:v>
                </c:pt>
                <c:pt idx="389">
                  <c:v>1023</c:v>
                </c:pt>
                <c:pt idx="390">
                  <c:v>1029</c:v>
                </c:pt>
                <c:pt idx="391">
                  <c:v>1013</c:v>
                </c:pt>
                <c:pt idx="392">
                  <c:v>1024</c:v>
                </c:pt>
                <c:pt idx="393">
                  <c:v>1026</c:v>
                </c:pt>
                <c:pt idx="394">
                  <c:v>1031</c:v>
                </c:pt>
                <c:pt idx="395">
                  <c:v>1033</c:v>
                </c:pt>
                <c:pt idx="396">
                  <c:v>1049</c:v>
                </c:pt>
                <c:pt idx="397">
                  <c:v>1044</c:v>
                </c:pt>
                <c:pt idx="398">
                  <c:v>1044</c:v>
                </c:pt>
                <c:pt idx="399">
                  <c:v>1043</c:v>
                </c:pt>
                <c:pt idx="400">
                  <c:v>1047</c:v>
                </c:pt>
                <c:pt idx="401">
                  <c:v>1064</c:v>
                </c:pt>
                <c:pt idx="402">
                  <c:v>1078</c:v>
                </c:pt>
                <c:pt idx="403">
                  <c:v>1102</c:v>
                </c:pt>
                <c:pt idx="404">
                  <c:v>1121</c:v>
                </c:pt>
                <c:pt idx="405">
                  <c:v>1135</c:v>
                </c:pt>
                <c:pt idx="406">
                  <c:v>1158</c:v>
                </c:pt>
                <c:pt idx="407">
                  <c:v>1183</c:v>
                </c:pt>
                <c:pt idx="408">
                  <c:v>1191</c:v>
                </c:pt>
                <c:pt idx="409">
                  <c:v>1197</c:v>
                </c:pt>
                <c:pt idx="410">
                  <c:v>1219</c:v>
                </c:pt>
                <c:pt idx="411">
                  <c:v>1222</c:v>
                </c:pt>
                <c:pt idx="412">
                  <c:v>1233</c:v>
                </c:pt>
                <c:pt idx="413">
                  <c:v>1229</c:v>
                </c:pt>
                <c:pt idx="414">
                  <c:v>1247</c:v>
                </c:pt>
                <c:pt idx="415">
                  <c:v>1238</c:v>
                </c:pt>
                <c:pt idx="416">
                  <c:v>1247</c:v>
                </c:pt>
                <c:pt idx="417">
                  <c:v>1264</c:v>
                </c:pt>
                <c:pt idx="418">
                  <c:v>1268</c:v>
                </c:pt>
                <c:pt idx="419">
                  <c:v>1280</c:v>
                </c:pt>
                <c:pt idx="420">
                  <c:v>1302</c:v>
                </c:pt>
                <c:pt idx="421">
                  <c:v>1322</c:v>
                </c:pt>
                <c:pt idx="422">
                  <c:v>1311</c:v>
                </c:pt>
                <c:pt idx="423">
                  <c:v>1324</c:v>
                </c:pt>
                <c:pt idx="424">
                  <c:v>1322</c:v>
                </c:pt>
                <c:pt idx="425">
                  <c:v>1329</c:v>
                </c:pt>
                <c:pt idx="426">
                  <c:v>1338</c:v>
                </c:pt>
                <c:pt idx="427">
                  <c:v>1356</c:v>
                </c:pt>
                <c:pt idx="428">
                  <c:v>1377</c:v>
                </c:pt>
                <c:pt idx="429">
                  <c:v>1376</c:v>
                </c:pt>
                <c:pt idx="430">
                  <c:v>1395</c:v>
                </c:pt>
                <c:pt idx="431">
                  <c:v>1405</c:v>
                </c:pt>
                <c:pt idx="432">
                  <c:v>1424</c:v>
                </c:pt>
                <c:pt idx="433">
                  <c:v>1423</c:v>
                </c:pt>
                <c:pt idx="434">
                  <c:v>1423</c:v>
                </c:pt>
                <c:pt idx="435">
                  <c:v>1401</c:v>
                </c:pt>
                <c:pt idx="436">
                  <c:v>1409</c:v>
                </c:pt>
                <c:pt idx="437">
                  <c:v>1383</c:v>
                </c:pt>
                <c:pt idx="438">
                  <c:v>1363</c:v>
                </c:pt>
                <c:pt idx="439">
                  <c:v>1339</c:v>
                </c:pt>
                <c:pt idx="440">
                  <c:v>1317</c:v>
                </c:pt>
                <c:pt idx="441">
                  <c:v>1283</c:v>
                </c:pt>
                <c:pt idx="442">
                  <c:v>1265</c:v>
                </c:pt>
                <c:pt idx="443">
                  <c:v>1247</c:v>
                </c:pt>
                <c:pt idx="444">
                  <c:v>1217</c:v>
                </c:pt>
                <c:pt idx="445">
                  <c:v>1206</c:v>
                </c:pt>
                <c:pt idx="446">
                  <c:v>1192</c:v>
                </c:pt>
                <c:pt idx="447">
                  <c:v>1181</c:v>
                </c:pt>
                <c:pt idx="448">
                  <c:v>1164</c:v>
                </c:pt>
                <c:pt idx="449">
                  <c:v>1161</c:v>
                </c:pt>
                <c:pt idx="450">
                  <c:v>1144</c:v>
                </c:pt>
                <c:pt idx="451">
                  <c:v>1123</c:v>
                </c:pt>
                <c:pt idx="452">
                  <c:v>1108</c:v>
                </c:pt>
                <c:pt idx="453">
                  <c:v>1096</c:v>
                </c:pt>
                <c:pt idx="454">
                  <c:v>1080</c:v>
                </c:pt>
                <c:pt idx="455">
                  <c:v>1059</c:v>
                </c:pt>
                <c:pt idx="456">
                  <c:v>1041</c:v>
                </c:pt>
                <c:pt idx="457">
                  <c:v>1025</c:v>
                </c:pt>
                <c:pt idx="458">
                  <c:v>1014</c:v>
                </c:pt>
                <c:pt idx="459">
                  <c:v>1009</c:v>
                </c:pt>
                <c:pt idx="460" formatCode="General">
                  <c:v>991</c:v>
                </c:pt>
                <c:pt idx="461" formatCode="General">
                  <c:v>975</c:v>
                </c:pt>
                <c:pt idx="462" formatCode="General">
                  <c:v>955</c:v>
                </c:pt>
                <c:pt idx="463" formatCode="General">
                  <c:v>936</c:v>
                </c:pt>
                <c:pt idx="464" formatCode="General">
                  <c:v>904</c:v>
                </c:pt>
                <c:pt idx="465" formatCode="General">
                  <c:v>876</c:v>
                </c:pt>
                <c:pt idx="466" formatCode="General">
                  <c:v>842</c:v>
                </c:pt>
                <c:pt idx="467" formatCode="General">
                  <c:v>806</c:v>
                </c:pt>
                <c:pt idx="468" formatCode="General">
                  <c:v>783</c:v>
                </c:pt>
                <c:pt idx="469" formatCode="General">
                  <c:v>756</c:v>
                </c:pt>
                <c:pt idx="470" formatCode="General">
                  <c:v>717</c:v>
                </c:pt>
                <c:pt idx="471" formatCode="General">
                  <c:v>677</c:v>
                </c:pt>
                <c:pt idx="472" formatCode="General">
                  <c:v>650</c:v>
                </c:pt>
                <c:pt idx="473" formatCode="General">
                  <c:v>627</c:v>
                </c:pt>
                <c:pt idx="474" formatCode="General">
                  <c:v>611</c:v>
                </c:pt>
                <c:pt idx="475" formatCode="General">
                  <c:v>588</c:v>
                </c:pt>
                <c:pt idx="476" formatCode="General">
                  <c:v>576</c:v>
                </c:pt>
                <c:pt idx="477" formatCode="General">
                  <c:v>554</c:v>
                </c:pt>
                <c:pt idx="478" formatCode="General">
                  <c:v>532</c:v>
                </c:pt>
                <c:pt idx="479" formatCode="General">
                  <c:v>517</c:v>
                </c:pt>
                <c:pt idx="480" formatCode="General">
                  <c:v>501</c:v>
                </c:pt>
                <c:pt idx="481" formatCode="General">
                  <c:v>493</c:v>
                </c:pt>
                <c:pt idx="482" formatCode="General">
                  <c:v>492</c:v>
                </c:pt>
                <c:pt idx="483" formatCode="General">
                  <c:v>488</c:v>
                </c:pt>
                <c:pt idx="484" formatCode="General">
                  <c:v>476</c:v>
                </c:pt>
                <c:pt idx="485" formatCode="General">
                  <c:v>447</c:v>
                </c:pt>
                <c:pt idx="486" formatCode="General">
                  <c:v>443</c:v>
                </c:pt>
                <c:pt idx="487" formatCode="General">
                  <c:v>444</c:v>
                </c:pt>
                <c:pt idx="488" formatCode="General">
                  <c:v>439</c:v>
                </c:pt>
                <c:pt idx="489" formatCode="General">
                  <c:v>436</c:v>
                </c:pt>
                <c:pt idx="490" formatCode="General">
                  <c:v>431</c:v>
                </c:pt>
                <c:pt idx="491" formatCode="General">
                  <c:v>427</c:v>
                </c:pt>
                <c:pt idx="492" formatCode="General">
                  <c:v>431</c:v>
                </c:pt>
                <c:pt idx="493" formatCode="General">
                  <c:v>424</c:v>
                </c:pt>
                <c:pt idx="494" formatCode="General">
                  <c:v>420</c:v>
                </c:pt>
                <c:pt idx="495" formatCode="General">
                  <c:v>417</c:v>
                </c:pt>
                <c:pt idx="496" formatCode="General">
                  <c:v>415</c:v>
                </c:pt>
                <c:pt idx="497" formatCode="General">
                  <c:v>416</c:v>
                </c:pt>
                <c:pt idx="498" formatCode="General">
                  <c:v>417</c:v>
                </c:pt>
                <c:pt idx="499" formatCode="General">
                  <c:v>414</c:v>
                </c:pt>
                <c:pt idx="500" formatCode="General">
                  <c:v>417</c:v>
                </c:pt>
                <c:pt idx="501" formatCode="General">
                  <c:v>422</c:v>
                </c:pt>
                <c:pt idx="502" formatCode="General">
                  <c:v>433</c:v>
                </c:pt>
                <c:pt idx="503" formatCode="General">
                  <c:v>434</c:v>
                </c:pt>
                <c:pt idx="504" formatCode="General">
                  <c:v>441</c:v>
                </c:pt>
                <c:pt idx="505" formatCode="General">
                  <c:v>450</c:v>
                </c:pt>
                <c:pt idx="506" formatCode="General">
                  <c:v>458</c:v>
                </c:pt>
                <c:pt idx="507" formatCode="General">
                  <c:v>463</c:v>
                </c:pt>
                <c:pt idx="508" formatCode="General">
                  <c:v>474</c:v>
                </c:pt>
                <c:pt idx="509" formatCode="General">
                  <c:v>486</c:v>
                </c:pt>
                <c:pt idx="510" formatCode="General">
                  <c:v>490</c:v>
                </c:pt>
                <c:pt idx="511" formatCode="General">
                  <c:v>495</c:v>
                </c:pt>
                <c:pt idx="512" formatCode="General">
                  <c:v>511</c:v>
                </c:pt>
                <c:pt idx="513" formatCode="General">
                  <c:v>520</c:v>
                </c:pt>
                <c:pt idx="514" formatCode="General">
                  <c:v>534</c:v>
                </c:pt>
                <c:pt idx="515" formatCode="General">
                  <c:v>551</c:v>
                </c:pt>
                <c:pt idx="516" formatCode="General">
                  <c:v>559</c:v>
                </c:pt>
                <c:pt idx="517" formatCode="General">
                  <c:v>581</c:v>
                </c:pt>
                <c:pt idx="518" formatCode="General">
                  <c:v>596</c:v>
                </c:pt>
                <c:pt idx="519" formatCode="General">
                  <c:v>606</c:v>
                </c:pt>
                <c:pt idx="520" formatCode="General">
                  <c:v>620</c:v>
                </c:pt>
                <c:pt idx="521" formatCode="General">
                  <c:v>629</c:v>
                </c:pt>
                <c:pt idx="522" formatCode="General">
                  <c:v>640</c:v>
                </c:pt>
                <c:pt idx="523" formatCode="General">
                  <c:v>654</c:v>
                </c:pt>
                <c:pt idx="524" formatCode="General">
                  <c:v>661</c:v>
                </c:pt>
                <c:pt idx="525" formatCode="General">
                  <c:v>670</c:v>
                </c:pt>
                <c:pt idx="526" formatCode="General">
                  <c:v>687</c:v>
                </c:pt>
                <c:pt idx="527" formatCode="General">
                  <c:v>707</c:v>
                </c:pt>
                <c:pt idx="528" formatCode="General">
                  <c:v>713</c:v>
                </c:pt>
                <c:pt idx="529" formatCode="General">
                  <c:v>714</c:v>
                </c:pt>
                <c:pt idx="530" formatCode="General">
                  <c:v>726</c:v>
                </c:pt>
                <c:pt idx="531" formatCode="General">
                  <c:v>743</c:v>
                </c:pt>
                <c:pt idx="532" formatCode="General">
                  <c:v>754</c:v>
                </c:pt>
                <c:pt idx="533" formatCode="General">
                  <c:v>771</c:v>
                </c:pt>
                <c:pt idx="534" formatCode="General">
                  <c:v>790</c:v>
                </c:pt>
                <c:pt idx="535" formatCode="General">
                  <c:v>793</c:v>
                </c:pt>
                <c:pt idx="536" formatCode="General">
                  <c:v>797</c:v>
                </c:pt>
                <c:pt idx="537" formatCode="General">
                  <c:v>806</c:v>
                </c:pt>
                <c:pt idx="538" formatCode="General">
                  <c:v>814</c:v>
                </c:pt>
                <c:pt idx="539" formatCode="General">
                  <c:v>826</c:v>
                </c:pt>
                <c:pt idx="540" formatCode="General">
                  <c:v>830</c:v>
                </c:pt>
                <c:pt idx="541" formatCode="General">
                  <c:v>830</c:v>
                </c:pt>
                <c:pt idx="542" formatCode="General">
                  <c:v>843</c:v>
                </c:pt>
                <c:pt idx="543" formatCode="General">
                  <c:v>868</c:v>
                </c:pt>
                <c:pt idx="544" formatCode="General">
                  <c:v>878</c:v>
                </c:pt>
                <c:pt idx="545" formatCode="General">
                  <c:v>896</c:v>
                </c:pt>
                <c:pt idx="546" formatCode="General">
                  <c:v>908</c:v>
                </c:pt>
                <c:pt idx="547" formatCode="General">
                  <c:v>921</c:v>
                </c:pt>
                <c:pt idx="548" formatCode="General">
                  <c:v>939</c:v>
                </c:pt>
                <c:pt idx="549" formatCode="General">
                  <c:v>943</c:v>
                </c:pt>
                <c:pt idx="550" formatCode="General">
                  <c:v>962</c:v>
                </c:pt>
                <c:pt idx="551" formatCode="General">
                  <c:v>970</c:v>
                </c:pt>
                <c:pt idx="552" formatCode="General">
                  <c:v>968</c:v>
                </c:pt>
                <c:pt idx="553" formatCode="General">
                  <c:v>982</c:v>
                </c:pt>
                <c:pt idx="554" formatCode="General">
                  <c:v>987</c:v>
                </c:pt>
                <c:pt idx="555" formatCode="General">
                  <c:v>998</c:v>
                </c:pt>
                <c:pt idx="556">
                  <c:v>1010</c:v>
                </c:pt>
                <c:pt idx="557">
                  <c:v>1016</c:v>
                </c:pt>
                <c:pt idx="558">
                  <c:v>1033</c:v>
                </c:pt>
                <c:pt idx="559">
                  <c:v>1038</c:v>
                </c:pt>
                <c:pt idx="560">
                  <c:v>1038</c:v>
                </c:pt>
                <c:pt idx="561">
                  <c:v>1053</c:v>
                </c:pt>
                <c:pt idx="562">
                  <c:v>1042</c:v>
                </c:pt>
                <c:pt idx="563">
                  <c:v>1057</c:v>
                </c:pt>
                <c:pt idx="564">
                  <c:v>1063</c:v>
                </c:pt>
                <c:pt idx="565">
                  <c:v>1070</c:v>
                </c:pt>
                <c:pt idx="566">
                  <c:v>1071</c:v>
                </c:pt>
                <c:pt idx="567">
                  <c:v>1075</c:v>
                </c:pt>
                <c:pt idx="568">
                  <c:v>1071</c:v>
                </c:pt>
                <c:pt idx="569">
                  <c:v>1073</c:v>
                </c:pt>
                <c:pt idx="570">
                  <c:v>1075</c:v>
                </c:pt>
                <c:pt idx="571">
                  <c:v>1083</c:v>
                </c:pt>
                <c:pt idx="572">
                  <c:v>1093</c:v>
                </c:pt>
                <c:pt idx="573">
                  <c:v>1101</c:v>
                </c:pt>
                <c:pt idx="574">
                  <c:v>1107</c:v>
                </c:pt>
                <c:pt idx="575">
                  <c:v>1100</c:v>
                </c:pt>
                <c:pt idx="576">
                  <c:v>1104</c:v>
                </c:pt>
                <c:pt idx="577">
                  <c:v>1110</c:v>
                </c:pt>
                <c:pt idx="578">
                  <c:v>1121</c:v>
                </c:pt>
                <c:pt idx="579">
                  <c:v>1125</c:v>
                </c:pt>
                <c:pt idx="580">
                  <c:v>1130</c:v>
                </c:pt>
                <c:pt idx="581">
                  <c:v>1126</c:v>
                </c:pt>
                <c:pt idx="582">
                  <c:v>1126</c:v>
                </c:pt>
                <c:pt idx="583">
                  <c:v>1129</c:v>
                </c:pt>
                <c:pt idx="584">
                  <c:v>1135</c:v>
                </c:pt>
                <c:pt idx="585">
                  <c:v>1142</c:v>
                </c:pt>
                <c:pt idx="586">
                  <c:v>1144</c:v>
                </c:pt>
                <c:pt idx="587">
                  <c:v>1148</c:v>
                </c:pt>
                <c:pt idx="588">
                  <c:v>1151</c:v>
                </c:pt>
                <c:pt idx="589">
                  <c:v>1140</c:v>
                </c:pt>
                <c:pt idx="590">
                  <c:v>1125</c:v>
                </c:pt>
                <c:pt idx="591">
                  <c:v>1123</c:v>
                </c:pt>
                <c:pt idx="592">
                  <c:v>1133</c:v>
                </c:pt>
                <c:pt idx="593">
                  <c:v>1144</c:v>
                </c:pt>
                <c:pt idx="594">
                  <c:v>1145</c:v>
                </c:pt>
                <c:pt idx="595">
                  <c:v>1151</c:v>
                </c:pt>
                <c:pt idx="596">
                  <c:v>1161</c:v>
                </c:pt>
                <c:pt idx="597">
                  <c:v>1161</c:v>
                </c:pt>
                <c:pt idx="598">
                  <c:v>1167</c:v>
                </c:pt>
                <c:pt idx="599">
                  <c:v>1178</c:v>
                </c:pt>
                <c:pt idx="600">
                  <c:v>1194</c:v>
                </c:pt>
                <c:pt idx="601">
                  <c:v>1213</c:v>
                </c:pt>
                <c:pt idx="602">
                  <c:v>1214</c:v>
                </c:pt>
                <c:pt idx="603">
                  <c:v>1194</c:v>
                </c:pt>
                <c:pt idx="604">
                  <c:v>1178</c:v>
                </c:pt>
                <c:pt idx="605">
                  <c:v>1184</c:v>
                </c:pt>
                <c:pt idx="606">
                  <c:v>1201</c:v>
                </c:pt>
                <c:pt idx="607">
                  <c:v>1214</c:v>
                </c:pt>
                <c:pt idx="608">
                  <c:v>1218</c:v>
                </c:pt>
                <c:pt idx="609">
                  <c:v>1229</c:v>
                </c:pt>
                <c:pt idx="610">
                  <c:v>1248</c:v>
                </c:pt>
                <c:pt idx="611">
                  <c:v>1261</c:v>
                </c:pt>
                <c:pt idx="612">
                  <c:v>1282</c:v>
                </c:pt>
                <c:pt idx="613">
                  <c:v>1288</c:v>
                </c:pt>
                <c:pt idx="614">
                  <c:v>1306</c:v>
                </c:pt>
                <c:pt idx="615">
                  <c:v>1322</c:v>
                </c:pt>
                <c:pt idx="616">
                  <c:v>1339</c:v>
                </c:pt>
                <c:pt idx="617">
                  <c:v>1372</c:v>
                </c:pt>
                <c:pt idx="618">
                  <c:v>1386</c:v>
                </c:pt>
                <c:pt idx="619">
                  <c:v>1413</c:v>
                </c:pt>
                <c:pt idx="620">
                  <c:v>1437</c:v>
                </c:pt>
                <c:pt idx="621">
                  <c:v>1465</c:v>
                </c:pt>
                <c:pt idx="622">
                  <c:v>1493</c:v>
                </c:pt>
                <c:pt idx="623">
                  <c:v>1525</c:v>
                </c:pt>
                <c:pt idx="624">
                  <c:v>1553</c:v>
                </c:pt>
                <c:pt idx="625">
                  <c:v>1582</c:v>
                </c:pt>
                <c:pt idx="626">
                  <c:v>1615</c:v>
                </c:pt>
                <c:pt idx="627">
                  <c:v>1641</c:v>
                </c:pt>
              </c:numCache>
            </c:numRef>
          </c:val>
          <c:extLst>
            <c:ext xmlns:c16="http://schemas.microsoft.com/office/drawing/2014/chart" uri="{C3380CC4-5D6E-409C-BE32-E72D297353CC}">
              <c16:uniqueId val="{00000000-EAC9-4A63-8A62-092D11DDD069}"/>
            </c:ext>
          </c:extLst>
        </c:ser>
        <c:dLbls>
          <c:showLegendKey val="0"/>
          <c:showVal val="0"/>
          <c:showCatName val="0"/>
          <c:showSerName val="0"/>
          <c:showPercent val="0"/>
          <c:showBubbleSize val="0"/>
        </c:dLbls>
        <c:axId val="652602992"/>
        <c:axId val="652599712"/>
      </c:areaChart>
      <c:lineChart>
        <c:grouping val="standard"/>
        <c:varyColors val="0"/>
        <c:ser>
          <c:idx val="1"/>
          <c:order val="0"/>
          <c:tx>
            <c:strRef>
              <c:f>Sheet1!$B$1</c:f>
              <c:strCache>
                <c:ptCount val="1"/>
                <c:pt idx="0">
                  <c:v>Single-Family</c:v>
                </c:pt>
              </c:strCache>
            </c:strRef>
          </c:tx>
          <c:spPr>
            <a:ln w="63500" cap="rnd">
              <a:solidFill>
                <a:srgbClr val="FF4D00"/>
              </a:solidFill>
              <a:prstDash val="solid"/>
              <a:round/>
            </a:ln>
            <a:effectLst/>
          </c:spPr>
          <c:marker>
            <c:symbol val="none"/>
          </c:marker>
          <c:cat>
            <c:numRef>
              <c:f>Sheet1!$A$2:$A$629</c:f>
              <c:numCache>
                <c:formatCode>General</c:formatCode>
                <c:ptCount val="628"/>
                <c:pt idx="0">
                  <c:v>1970</c:v>
                </c:pt>
                <c:pt idx="1">
                  <c:v>1970</c:v>
                </c:pt>
                <c:pt idx="2">
                  <c:v>1970</c:v>
                </c:pt>
                <c:pt idx="3">
                  <c:v>1970</c:v>
                </c:pt>
                <c:pt idx="4">
                  <c:v>1970</c:v>
                </c:pt>
                <c:pt idx="5">
                  <c:v>1970</c:v>
                </c:pt>
                <c:pt idx="6">
                  <c:v>1970</c:v>
                </c:pt>
                <c:pt idx="7">
                  <c:v>1970</c:v>
                </c:pt>
                <c:pt idx="8">
                  <c:v>1970</c:v>
                </c:pt>
                <c:pt idx="9">
                  <c:v>1970</c:v>
                </c:pt>
                <c:pt idx="10">
                  <c:v>1970</c:v>
                </c:pt>
                <c:pt idx="11">
                  <c:v>1970</c:v>
                </c:pt>
                <c:pt idx="12">
                  <c:v>1971</c:v>
                </c:pt>
                <c:pt idx="13">
                  <c:v>1971</c:v>
                </c:pt>
                <c:pt idx="14">
                  <c:v>1971</c:v>
                </c:pt>
                <c:pt idx="15">
                  <c:v>1971</c:v>
                </c:pt>
                <c:pt idx="16">
                  <c:v>1971</c:v>
                </c:pt>
                <c:pt idx="17">
                  <c:v>1971</c:v>
                </c:pt>
                <c:pt idx="18">
                  <c:v>1971</c:v>
                </c:pt>
                <c:pt idx="19">
                  <c:v>1971</c:v>
                </c:pt>
                <c:pt idx="20">
                  <c:v>1971</c:v>
                </c:pt>
                <c:pt idx="21">
                  <c:v>1971</c:v>
                </c:pt>
                <c:pt idx="22">
                  <c:v>1971</c:v>
                </c:pt>
                <c:pt idx="23">
                  <c:v>1971</c:v>
                </c:pt>
                <c:pt idx="24">
                  <c:v>1972</c:v>
                </c:pt>
                <c:pt idx="25">
                  <c:v>1972</c:v>
                </c:pt>
                <c:pt idx="26">
                  <c:v>1972</c:v>
                </c:pt>
                <c:pt idx="27">
                  <c:v>1972</c:v>
                </c:pt>
                <c:pt idx="28">
                  <c:v>1972</c:v>
                </c:pt>
                <c:pt idx="29">
                  <c:v>1972</c:v>
                </c:pt>
                <c:pt idx="30">
                  <c:v>1972</c:v>
                </c:pt>
                <c:pt idx="31">
                  <c:v>1972</c:v>
                </c:pt>
                <c:pt idx="32">
                  <c:v>1972</c:v>
                </c:pt>
                <c:pt idx="33">
                  <c:v>1972</c:v>
                </c:pt>
                <c:pt idx="34">
                  <c:v>1972</c:v>
                </c:pt>
                <c:pt idx="35">
                  <c:v>1972</c:v>
                </c:pt>
                <c:pt idx="36">
                  <c:v>1973</c:v>
                </c:pt>
                <c:pt idx="37">
                  <c:v>1973</c:v>
                </c:pt>
                <c:pt idx="38">
                  <c:v>1973</c:v>
                </c:pt>
                <c:pt idx="39">
                  <c:v>1973</c:v>
                </c:pt>
                <c:pt idx="40">
                  <c:v>1973</c:v>
                </c:pt>
                <c:pt idx="41">
                  <c:v>1973</c:v>
                </c:pt>
                <c:pt idx="42">
                  <c:v>1973</c:v>
                </c:pt>
                <c:pt idx="43">
                  <c:v>1973</c:v>
                </c:pt>
                <c:pt idx="44">
                  <c:v>1973</c:v>
                </c:pt>
                <c:pt idx="45">
                  <c:v>1973</c:v>
                </c:pt>
                <c:pt idx="46">
                  <c:v>1973</c:v>
                </c:pt>
                <c:pt idx="47">
                  <c:v>1973</c:v>
                </c:pt>
                <c:pt idx="48">
                  <c:v>1974</c:v>
                </c:pt>
                <c:pt idx="49">
                  <c:v>1974</c:v>
                </c:pt>
                <c:pt idx="50">
                  <c:v>1974</c:v>
                </c:pt>
                <c:pt idx="51">
                  <c:v>1974</c:v>
                </c:pt>
                <c:pt idx="52">
                  <c:v>1974</c:v>
                </c:pt>
                <c:pt idx="53">
                  <c:v>1974</c:v>
                </c:pt>
                <c:pt idx="54">
                  <c:v>1974</c:v>
                </c:pt>
                <c:pt idx="55">
                  <c:v>1974</c:v>
                </c:pt>
                <c:pt idx="56">
                  <c:v>1974</c:v>
                </c:pt>
                <c:pt idx="57">
                  <c:v>1974</c:v>
                </c:pt>
                <c:pt idx="58">
                  <c:v>1974</c:v>
                </c:pt>
                <c:pt idx="59">
                  <c:v>1974</c:v>
                </c:pt>
                <c:pt idx="60">
                  <c:v>1975</c:v>
                </c:pt>
                <c:pt idx="61">
                  <c:v>1975</c:v>
                </c:pt>
                <c:pt idx="62">
                  <c:v>1975</c:v>
                </c:pt>
                <c:pt idx="63">
                  <c:v>1975</c:v>
                </c:pt>
                <c:pt idx="64">
                  <c:v>1975</c:v>
                </c:pt>
                <c:pt idx="65">
                  <c:v>1975</c:v>
                </c:pt>
                <c:pt idx="66">
                  <c:v>1975</c:v>
                </c:pt>
                <c:pt idx="67">
                  <c:v>1975</c:v>
                </c:pt>
                <c:pt idx="68">
                  <c:v>1975</c:v>
                </c:pt>
                <c:pt idx="69">
                  <c:v>1975</c:v>
                </c:pt>
                <c:pt idx="70">
                  <c:v>1975</c:v>
                </c:pt>
                <c:pt idx="71">
                  <c:v>1975</c:v>
                </c:pt>
                <c:pt idx="72">
                  <c:v>1976</c:v>
                </c:pt>
                <c:pt idx="73">
                  <c:v>1976</c:v>
                </c:pt>
                <c:pt idx="74">
                  <c:v>1976</c:v>
                </c:pt>
                <c:pt idx="75">
                  <c:v>1976</c:v>
                </c:pt>
                <c:pt idx="76">
                  <c:v>1976</c:v>
                </c:pt>
                <c:pt idx="77">
                  <c:v>1976</c:v>
                </c:pt>
                <c:pt idx="78">
                  <c:v>1976</c:v>
                </c:pt>
                <c:pt idx="79">
                  <c:v>1976</c:v>
                </c:pt>
                <c:pt idx="80">
                  <c:v>1976</c:v>
                </c:pt>
                <c:pt idx="81">
                  <c:v>1976</c:v>
                </c:pt>
                <c:pt idx="82">
                  <c:v>1976</c:v>
                </c:pt>
                <c:pt idx="83">
                  <c:v>1976</c:v>
                </c:pt>
                <c:pt idx="84">
                  <c:v>1977</c:v>
                </c:pt>
                <c:pt idx="85">
                  <c:v>1977</c:v>
                </c:pt>
                <c:pt idx="86">
                  <c:v>1977</c:v>
                </c:pt>
                <c:pt idx="87">
                  <c:v>1977</c:v>
                </c:pt>
                <c:pt idx="88">
                  <c:v>1977</c:v>
                </c:pt>
                <c:pt idx="89">
                  <c:v>1977</c:v>
                </c:pt>
                <c:pt idx="90">
                  <c:v>1977</c:v>
                </c:pt>
                <c:pt idx="91">
                  <c:v>1977</c:v>
                </c:pt>
                <c:pt idx="92">
                  <c:v>1977</c:v>
                </c:pt>
                <c:pt idx="93">
                  <c:v>1977</c:v>
                </c:pt>
                <c:pt idx="94">
                  <c:v>1977</c:v>
                </c:pt>
                <c:pt idx="95">
                  <c:v>1977</c:v>
                </c:pt>
                <c:pt idx="96">
                  <c:v>1978</c:v>
                </c:pt>
                <c:pt idx="97">
                  <c:v>1978</c:v>
                </c:pt>
                <c:pt idx="98">
                  <c:v>1978</c:v>
                </c:pt>
                <c:pt idx="99">
                  <c:v>1978</c:v>
                </c:pt>
                <c:pt idx="100">
                  <c:v>1978</c:v>
                </c:pt>
                <c:pt idx="101">
                  <c:v>1978</c:v>
                </c:pt>
                <c:pt idx="102">
                  <c:v>1978</c:v>
                </c:pt>
                <c:pt idx="103">
                  <c:v>1978</c:v>
                </c:pt>
                <c:pt idx="104">
                  <c:v>1978</c:v>
                </c:pt>
                <c:pt idx="105">
                  <c:v>1978</c:v>
                </c:pt>
                <c:pt idx="106">
                  <c:v>1978</c:v>
                </c:pt>
                <c:pt idx="107">
                  <c:v>1978</c:v>
                </c:pt>
                <c:pt idx="108">
                  <c:v>1979</c:v>
                </c:pt>
                <c:pt idx="109">
                  <c:v>1979</c:v>
                </c:pt>
                <c:pt idx="110">
                  <c:v>1979</c:v>
                </c:pt>
                <c:pt idx="111">
                  <c:v>1979</c:v>
                </c:pt>
                <c:pt idx="112">
                  <c:v>1979</c:v>
                </c:pt>
                <c:pt idx="113">
                  <c:v>1979</c:v>
                </c:pt>
                <c:pt idx="114">
                  <c:v>1979</c:v>
                </c:pt>
                <c:pt idx="115">
                  <c:v>1979</c:v>
                </c:pt>
                <c:pt idx="116">
                  <c:v>1979</c:v>
                </c:pt>
                <c:pt idx="117">
                  <c:v>1979</c:v>
                </c:pt>
                <c:pt idx="118">
                  <c:v>1979</c:v>
                </c:pt>
                <c:pt idx="119">
                  <c:v>1979</c:v>
                </c:pt>
                <c:pt idx="120">
                  <c:v>1980</c:v>
                </c:pt>
                <c:pt idx="121">
                  <c:v>1980</c:v>
                </c:pt>
                <c:pt idx="122">
                  <c:v>1980</c:v>
                </c:pt>
                <c:pt idx="123">
                  <c:v>1980</c:v>
                </c:pt>
                <c:pt idx="124">
                  <c:v>1980</c:v>
                </c:pt>
                <c:pt idx="125">
                  <c:v>1980</c:v>
                </c:pt>
                <c:pt idx="126">
                  <c:v>1980</c:v>
                </c:pt>
                <c:pt idx="127">
                  <c:v>1980</c:v>
                </c:pt>
                <c:pt idx="128">
                  <c:v>1980</c:v>
                </c:pt>
                <c:pt idx="129">
                  <c:v>1980</c:v>
                </c:pt>
                <c:pt idx="130">
                  <c:v>1980</c:v>
                </c:pt>
                <c:pt idx="131">
                  <c:v>1980</c:v>
                </c:pt>
                <c:pt idx="132">
                  <c:v>1981</c:v>
                </c:pt>
                <c:pt idx="133">
                  <c:v>1981</c:v>
                </c:pt>
                <c:pt idx="134">
                  <c:v>1981</c:v>
                </c:pt>
                <c:pt idx="135">
                  <c:v>1981</c:v>
                </c:pt>
                <c:pt idx="136">
                  <c:v>1981</c:v>
                </c:pt>
                <c:pt idx="137">
                  <c:v>1981</c:v>
                </c:pt>
                <c:pt idx="138">
                  <c:v>1981</c:v>
                </c:pt>
                <c:pt idx="139">
                  <c:v>1981</c:v>
                </c:pt>
                <c:pt idx="140">
                  <c:v>1981</c:v>
                </c:pt>
                <c:pt idx="141">
                  <c:v>1981</c:v>
                </c:pt>
                <c:pt idx="142">
                  <c:v>1981</c:v>
                </c:pt>
                <c:pt idx="143">
                  <c:v>1981</c:v>
                </c:pt>
                <c:pt idx="144">
                  <c:v>1982</c:v>
                </c:pt>
                <c:pt idx="145">
                  <c:v>1982</c:v>
                </c:pt>
                <c:pt idx="146">
                  <c:v>1982</c:v>
                </c:pt>
                <c:pt idx="147">
                  <c:v>1982</c:v>
                </c:pt>
                <c:pt idx="148">
                  <c:v>1982</c:v>
                </c:pt>
                <c:pt idx="149">
                  <c:v>1982</c:v>
                </c:pt>
                <c:pt idx="150">
                  <c:v>1982</c:v>
                </c:pt>
                <c:pt idx="151">
                  <c:v>1982</c:v>
                </c:pt>
                <c:pt idx="152">
                  <c:v>1982</c:v>
                </c:pt>
                <c:pt idx="153">
                  <c:v>1982</c:v>
                </c:pt>
                <c:pt idx="154">
                  <c:v>1982</c:v>
                </c:pt>
                <c:pt idx="155">
                  <c:v>1982</c:v>
                </c:pt>
                <c:pt idx="156">
                  <c:v>1983</c:v>
                </c:pt>
                <c:pt idx="157">
                  <c:v>1983</c:v>
                </c:pt>
                <c:pt idx="158">
                  <c:v>1983</c:v>
                </c:pt>
                <c:pt idx="159">
                  <c:v>1983</c:v>
                </c:pt>
                <c:pt idx="160">
                  <c:v>1983</c:v>
                </c:pt>
                <c:pt idx="161">
                  <c:v>1983</c:v>
                </c:pt>
                <c:pt idx="162">
                  <c:v>1983</c:v>
                </c:pt>
                <c:pt idx="163">
                  <c:v>1983</c:v>
                </c:pt>
                <c:pt idx="164">
                  <c:v>1983</c:v>
                </c:pt>
                <c:pt idx="165">
                  <c:v>1983</c:v>
                </c:pt>
                <c:pt idx="166">
                  <c:v>1983</c:v>
                </c:pt>
                <c:pt idx="167">
                  <c:v>1983</c:v>
                </c:pt>
                <c:pt idx="168">
                  <c:v>1984</c:v>
                </c:pt>
                <c:pt idx="169">
                  <c:v>1984</c:v>
                </c:pt>
                <c:pt idx="170">
                  <c:v>1984</c:v>
                </c:pt>
                <c:pt idx="171">
                  <c:v>1984</c:v>
                </c:pt>
                <c:pt idx="172">
                  <c:v>1984</c:v>
                </c:pt>
                <c:pt idx="173">
                  <c:v>1984</c:v>
                </c:pt>
                <c:pt idx="174">
                  <c:v>1984</c:v>
                </c:pt>
                <c:pt idx="175">
                  <c:v>1984</c:v>
                </c:pt>
                <c:pt idx="176">
                  <c:v>1984</c:v>
                </c:pt>
                <c:pt idx="177">
                  <c:v>1984</c:v>
                </c:pt>
                <c:pt idx="178">
                  <c:v>1984</c:v>
                </c:pt>
                <c:pt idx="179">
                  <c:v>1984</c:v>
                </c:pt>
                <c:pt idx="180">
                  <c:v>1985</c:v>
                </c:pt>
                <c:pt idx="181">
                  <c:v>1985</c:v>
                </c:pt>
                <c:pt idx="182">
                  <c:v>1985</c:v>
                </c:pt>
                <c:pt idx="183">
                  <c:v>1985</c:v>
                </c:pt>
                <c:pt idx="184">
                  <c:v>1985</c:v>
                </c:pt>
                <c:pt idx="185">
                  <c:v>1985</c:v>
                </c:pt>
                <c:pt idx="186">
                  <c:v>1985</c:v>
                </c:pt>
                <c:pt idx="187">
                  <c:v>1985</c:v>
                </c:pt>
                <c:pt idx="188">
                  <c:v>1985</c:v>
                </c:pt>
                <c:pt idx="189">
                  <c:v>1985</c:v>
                </c:pt>
                <c:pt idx="190">
                  <c:v>1985</c:v>
                </c:pt>
                <c:pt idx="191">
                  <c:v>1985</c:v>
                </c:pt>
                <c:pt idx="192">
                  <c:v>1986</c:v>
                </c:pt>
                <c:pt idx="193">
                  <c:v>1986</c:v>
                </c:pt>
                <c:pt idx="194">
                  <c:v>1986</c:v>
                </c:pt>
                <c:pt idx="195">
                  <c:v>1986</c:v>
                </c:pt>
                <c:pt idx="196">
                  <c:v>1986</c:v>
                </c:pt>
                <c:pt idx="197">
                  <c:v>1986</c:v>
                </c:pt>
                <c:pt idx="198">
                  <c:v>1986</c:v>
                </c:pt>
                <c:pt idx="199">
                  <c:v>1986</c:v>
                </c:pt>
                <c:pt idx="200">
                  <c:v>1986</c:v>
                </c:pt>
                <c:pt idx="201">
                  <c:v>1986</c:v>
                </c:pt>
                <c:pt idx="202">
                  <c:v>1986</c:v>
                </c:pt>
                <c:pt idx="203">
                  <c:v>1986</c:v>
                </c:pt>
                <c:pt idx="204">
                  <c:v>1987</c:v>
                </c:pt>
                <c:pt idx="205">
                  <c:v>1987</c:v>
                </c:pt>
                <c:pt idx="206">
                  <c:v>1987</c:v>
                </c:pt>
                <c:pt idx="207">
                  <c:v>1987</c:v>
                </c:pt>
                <c:pt idx="208">
                  <c:v>1987</c:v>
                </c:pt>
                <c:pt idx="209">
                  <c:v>1987</c:v>
                </c:pt>
                <c:pt idx="210">
                  <c:v>1987</c:v>
                </c:pt>
                <c:pt idx="211">
                  <c:v>1987</c:v>
                </c:pt>
                <c:pt idx="212">
                  <c:v>1987</c:v>
                </c:pt>
                <c:pt idx="213">
                  <c:v>1987</c:v>
                </c:pt>
                <c:pt idx="214">
                  <c:v>1987</c:v>
                </c:pt>
                <c:pt idx="215">
                  <c:v>1987</c:v>
                </c:pt>
                <c:pt idx="216">
                  <c:v>1988</c:v>
                </c:pt>
                <c:pt idx="217">
                  <c:v>1988</c:v>
                </c:pt>
                <c:pt idx="218">
                  <c:v>1988</c:v>
                </c:pt>
                <c:pt idx="219">
                  <c:v>1988</c:v>
                </c:pt>
                <c:pt idx="220">
                  <c:v>1988</c:v>
                </c:pt>
                <c:pt idx="221">
                  <c:v>1988</c:v>
                </c:pt>
                <c:pt idx="222">
                  <c:v>1988</c:v>
                </c:pt>
                <c:pt idx="223">
                  <c:v>1988</c:v>
                </c:pt>
                <c:pt idx="224">
                  <c:v>1988</c:v>
                </c:pt>
                <c:pt idx="225">
                  <c:v>1988</c:v>
                </c:pt>
                <c:pt idx="226">
                  <c:v>1988</c:v>
                </c:pt>
                <c:pt idx="227">
                  <c:v>1988</c:v>
                </c:pt>
                <c:pt idx="228">
                  <c:v>1989</c:v>
                </c:pt>
                <c:pt idx="229">
                  <c:v>1989</c:v>
                </c:pt>
                <c:pt idx="230">
                  <c:v>1989</c:v>
                </c:pt>
                <c:pt idx="231">
                  <c:v>1989</c:v>
                </c:pt>
                <c:pt idx="232">
                  <c:v>1989</c:v>
                </c:pt>
                <c:pt idx="233">
                  <c:v>1989</c:v>
                </c:pt>
                <c:pt idx="234">
                  <c:v>1989</c:v>
                </c:pt>
                <c:pt idx="235">
                  <c:v>1989</c:v>
                </c:pt>
                <c:pt idx="236">
                  <c:v>1989</c:v>
                </c:pt>
                <c:pt idx="237">
                  <c:v>1989</c:v>
                </c:pt>
                <c:pt idx="238">
                  <c:v>1989</c:v>
                </c:pt>
                <c:pt idx="239">
                  <c:v>1989</c:v>
                </c:pt>
                <c:pt idx="240">
                  <c:v>1990</c:v>
                </c:pt>
                <c:pt idx="241">
                  <c:v>1990</c:v>
                </c:pt>
                <c:pt idx="242">
                  <c:v>1990</c:v>
                </c:pt>
                <c:pt idx="243">
                  <c:v>1990</c:v>
                </c:pt>
                <c:pt idx="244">
                  <c:v>1990</c:v>
                </c:pt>
                <c:pt idx="245">
                  <c:v>1990</c:v>
                </c:pt>
                <c:pt idx="246">
                  <c:v>1990</c:v>
                </c:pt>
                <c:pt idx="247">
                  <c:v>1990</c:v>
                </c:pt>
                <c:pt idx="248">
                  <c:v>1990</c:v>
                </c:pt>
                <c:pt idx="249">
                  <c:v>1990</c:v>
                </c:pt>
                <c:pt idx="250">
                  <c:v>1990</c:v>
                </c:pt>
                <c:pt idx="251">
                  <c:v>1990</c:v>
                </c:pt>
                <c:pt idx="252">
                  <c:v>1991</c:v>
                </c:pt>
                <c:pt idx="253">
                  <c:v>1991</c:v>
                </c:pt>
                <c:pt idx="254">
                  <c:v>1991</c:v>
                </c:pt>
                <c:pt idx="255">
                  <c:v>1991</c:v>
                </c:pt>
                <c:pt idx="256">
                  <c:v>1991</c:v>
                </c:pt>
                <c:pt idx="257">
                  <c:v>1991</c:v>
                </c:pt>
                <c:pt idx="258">
                  <c:v>1991</c:v>
                </c:pt>
                <c:pt idx="259">
                  <c:v>1991</c:v>
                </c:pt>
                <c:pt idx="260">
                  <c:v>1991</c:v>
                </c:pt>
                <c:pt idx="261">
                  <c:v>1991</c:v>
                </c:pt>
                <c:pt idx="262">
                  <c:v>1991</c:v>
                </c:pt>
                <c:pt idx="263">
                  <c:v>1991</c:v>
                </c:pt>
                <c:pt idx="264">
                  <c:v>1992</c:v>
                </c:pt>
                <c:pt idx="265">
                  <c:v>1992</c:v>
                </c:pt>
                <c:pt idx="266">
                  <c:v>1992</c:v>
                </c:pt>
                <c:pt idx="267">
                  <c:v>1992</c:v>
                </c:pt>
                <c:pt idx="268">
                  <c:v>1992</c:v>
                </c:pt>
                <c:pt idx="269">
                  <c:v>1992</c:v>
                </c:pt>
                <c:pt idx="270">
                  <c:v>1992</c:v>
                </c:pt>
                <c:pt idx="271">
                  <c:v>1992</c:v>
                </c:pt>
                <c:pt idx="272">
                  <c:v>1992</c:v>
                </c:pt>
                <c:pt idx="273">
                  <c:v>1992</c:v>
                </c:pt>
                <c:pt idx="274">
                  <c:v>1992</c:v>
                </c:pt>
                <c:pt idx="275">
                  <c:v>1992</c:v>
                </c:pt>
                <c:pt idx="276">
                  <c:v>1993</c:v>
                </c:pt>
                <c:pt idx="277">
                  <c:v>1993</c:v>
                </c:pt>
                <c:pt idx="278">
                  <c:v>1993</c:v>
                </c:pt>
                <c:pt idx="279">
                  <c:v>1993</c:v>
                </c:pt>
                <c:pt idx="280">
                  <c:v>1993</c:v>
                </c:pt>
                <c:pt idx="281">
                  <c:v>1993</c:v>
                </c:pt>
                <c:pt idx="282">
                  <c:v>1993</c:v>
                </c:pt>
                <c:pt idx="283">
                  <c:v>1993</c:v>
                </c:pt>
                <c:pt idx="284">
                  <c:v>1993</c:v>
                </c:pt>
                <c:pt idx="285">
                  <c:v>1993</c:v>
                </c:pt>
                <c:pt idx="286">
                  <c:v>1993</c:v>
                </c:pt>
                <c:pt idx="287">
                  <c:v>1993</c:v>
                </c:pt>
                <c:pt idx="288">
                  <c:v>1994</c:v>
                </c:pt>
                <c:pt idx="289">
                  <c:v>1994</c:v>
                </c:pt>
                <c:pt idx="290">
                  <c:v>1994</c:v>
                </c:pt>
                <c:pt idx="291">
                  <c:v>1994</c:v>
                </c:pt>
                <c:pt idx="292">
                  <c:v>1994</c:v>
                </c:pt>
                <c:pt idx="293">
                  <c:v>1994</c:v>
                </c:pt>
                <c:pt idx="294">
                  <c:v>1994</c:v>
                </c:pt>
                <c:pt idx="295">
                  <c:v>1994</c:v>
                </c:pt>
                <c:pt idx="296">
                  <c:v>1994</c:v>
                </c:pt>
                <c:pt idx="297">
                  <c:v>1994</c:v>
                </c:pt>
                <c:pt idx="298">
                  <c:v>1994</c:v>
                </c:pt>
                <c:pt idx="299">
                  <c:v>1994</c:v>
                </c:pt>
                <c:pt idx="300">
                  <c:v>1995</c:v>
                </c:pt>
                <c:pt idx="301">
                  <c:v>1995</c:v>
                </c:pt>
                <c:pt idx="302">
                  <c:v>1995</c:v>
                </c:pt>
                <c:pt idx="303">
                  <c:v>1995</c:v>
                </c:pt>
                <c:pt idx="304">
                  <c:v>1995</c:v>
                </c:pt>
                <c:pt idx="305">
                  <c:v>1995</c:v>
                </c:pt>
                <c:pt idx="306">
                  <c:v>1995</c:v>
                </c:pt>
                <c:pt idx="307">
                  <c:v>1995</c:v>
                </c:pt>
                <c:pt idx="308">
                  <c:v>1995</c:v>
                </c:pt>
                <c:pt idx="309">
                  <c:v>1995</c:v>
                </c:pt>
                <c:pt idx="310">
                  <c:v>1995</c:v>
                </c:pt>
                <c:pt idx="311">
                  <c:v>1995</c:v>
                </c:pt>
                <c:pt idx="312">
                  <c:v>1996</c:v>
                </c:pt>
                <c:pt idx="313">
                  <c:v>1996</c:v>
                </c:pt>
                <c:pt idx="314">
                  <c:v>1996</c:v>
                </c:pt>
                <c:pt idx="315">
                  <c:v>1996</c:v>
                </c:pt>
                <c:pt idx="316">
                  <c:v>1996</c:v>
                </c:pt>
                <c:pt idx="317">
                  <c:v>1996</c:v>
                </c:pt>
                <c:pt idx="318">
                  <c:v>1996</c:v>
                </c:pt>
                <c:pt idx="319">
                  <c:v>1996</c:v>
                </c:pt>
                <c:pt idx="320">
                  <c:v>1996</c:v>
                </c:pt>
                <c:pt idx="321">
                  <c:v>1996</c:v>
                </c:pt>
                <c:pt idx="322">
                  <c:v>1996</c:v>
                </c:pt>
                <c:pt idx="323">
                  <c:v>1996</c:v>
                </c:pt>
                <c:pt idx="324">
                  <c:v>1997</c:v>
                </c:pt>
                <c:pt idx="325">
                  <c:v>1997</c:v>
                </c:pt>
                <c:pt idx="326">
                  <c:v>1997</c:v>
                </c:pt>
                <c:pt idx="327">
                  <c:v>1997</c:v>
                </c:pt>
                <c:pt idx="328">
                  <c:v>1997</c:v>
                </c:pt>
                <c:pt idx="329">
                  <c:v>1997</c:v>
                </c:pt>
                <c:pt idx="330">
                  <c:v>1997</c:v>
                </c:pt>
                <c:pt idx="331">
                  <c:v>1997</c:v>
                </c:pt>
                <c:pt idx="332">
                  <c:v>1997</c:v>
                </c:pt>
                <c:pt idx="333">
                  <c:v>1997</c:v>
                </c:pt>
                <c:pt idx="334">
                  <c:v>1997</c:v>
                </c:pt>
                <c:pt idx="335">
                  <c:v>1997</c:v>
                </c:pt>
                <c:pt idx="336">
                  <c:v>1998</c:v>
                </c:pt>
                <c:pt idx="337">
                  <c:v>1998</c:v>
                </c:pt>
                <c:pt idx="338">
                  <c:v>1998</c:v>
                </c:pt>
                <c:pt idx="339">
                  <c:v>1998</c:v>
                </c:pt>
                <c:pt idx="340">
                  <c:v>1998</c:v>
                </c:pt>
                <c:pt idx="341">
                  <c:v>1998</c:v>
                </c:pt>
                <c:pt idx="342">
                  <c:v>1998</c:v>
                </c:pt>
                <c:pt idx="343">
                  <c:v>1998</c:v>
                </c:pt>
                <c:pt idx="344">
                  <c:v>1998</c:v>
                </c:pt>
                <c:pt idx="345">
                  <c:v>1998</c:v>
                </c:pt>
                <c:pt idx="346">
                  <c:v>1998</c:v>
                </c:pt>
                <c:pt idx="347">
                  <c:v>1998</c:v>
                </c:pt>
                <c:pt idx="348">
                  <c:v>1999</c:v>
                </c:pt>
                <c:pt idx="349">
                  <c:v>1999</c:v>
                </c:pt>
                <c:pt idx="350">
                  <c:v>1999</c:v>
                </c:pt>
                <c:pt idx="351">
                  <c:v>1999</c:v>
                </c:pt>
                <c:pt idx="352">
                  <c:v>1999</c:v>
                </c:pt>
                <c:pt idx="353">
                  <c:v>1999</c:v>
                </c:pt>
                <c:pt idx="354">
                  <c:v>1999</c:v>
                </c:pt>
                <c:pt idx="355">
                  <c:v>1999</c:v>
                </c:pt>
                <c:pt idx="356">
                  <c:v>1999</c:v>
                </c:pt>
                <c:pt idx="357">
                  <c:v>1999</c:v>
                </c:pt>
                <c:pt idx="358">
                  <c:v>1999</c:v>
                </c:pt>
                <c:pt idx="359">
                  <c:v>1999</c:v>
                </c:pt>
                <c:pt idx="360">
                  <c:v>2000</c:v>
                </c:pt>
                <c:pt idx="361">
                  <c:v>2000</c:v>
                </c:pt>
                <c:pt idx="362">
                  <c:v>2000</c:v>
                </c:pt>
                <c:pt idx="363">
                  <c:v>2000</c:v>
                </c:pt>
                <c:pt idx="364">
                  <c:v>2000</c:v>
                </c:pt>
                <c:pt idx="365">
                  <c:v>2000</c:v>
                </c:pt>
                <c:pt idx="366">
                  <c:v>2000</c:v>
                </c:pt>
                <c:pt idx="367">
                  <c:v>2000</c:v>
                </c:pt>
                <c:pt idx="368">
                  <c:v>2000</c:v>
                </c:pt>
                <c:pt idx="369">
                  <c:v>2000</c:v>
                </c:pt>
                <c:pt idx="370">
                  <c:v>2000</c:v>
                </c:pt>
                <c:pt idx="371">
                  <c:v>2000</c:v>
                </c:pt>
                <c:pt idx="372">
                  <c:v>2001</c:v>
                </c:pt>
                <c:pt idx="373">
                  <c:v>2001</c:v>
                </c:pt>
                <c:pt idx="374">
                  <c:v>2001</c:v>
                </c:pt>
                <c:pt idx="375">
                  <c:v>2001</c:v>
                </c:pt>
                <c:pt idx="376">
                  <c:v>2001</c:v>
                </c:pt>
                <c:pt idx="377">
                  <c:v>2001</c:v>
                </c:pt>
                <c:pt idx="378">
                  <c:v>2001</c:v>
                </c:pt>
                <c:pt idx="379">
                  <c:v>2001</c:v>
                </c:pt>
                <c:pt idx="380">
                  <c:v>2001</c:v>
                </c:pt>
                <c:pt idx="381">
                  <c:v>2001</c:v>
                </c:pt>
                <c:pt idx="382">
                  <c:v>2001</c:v>
                </c:pt>
                <c:pt idx="383">
                  <c:v>2001</c:v>
                </c:pt>
                <c:pt idx="384">
                  <c:v>2002</c:v>
                </c:pt>
                <c:pt idx="385">
                  <c:v>2002</c:v>
                </c:pt>
                <c:pt idx="386">
                  <c:v>2002</c:v>
                </c:pt>
                <c:pt idx="387">
                  <c:v>2002</c:v>
                </c:pt>
                <c:pt idx="388">
                  <c:v>2002</c:v>
                </c:pt>
                <c:pt idx="389">
                  <c:v>2002</c:v>
                </c:pt>
                <c:pt idx="390">
                  <c:v>2002</c:v>
                </c:pt>
                <c:pt idx="391">
                  <c:v>2002</c:v>
                </c:pt>
                <c:pt idx="392">
                  <c:v>2002</c:v>
                </c:pt>
                <c:pt idx="393">
                  <c:v>2002</c:v>
                </c:pt>
                <c:pt idx="394">
                  <c:v>2002</c:v>
                </c:pt>
                <c:pt idx="395">
                  <c:v>2002</c:v>
                </c:pt>
                <c:pt idx="396">
                  <c:v>2003</c:v>
                </c:pt>
                <c:pt idx="397">
                  <c:v>2003</c:v>
                </c:pt>
                <c:pt idx="398">
                  <c:v>2003</c:v>
                </c:pt>
                <c:pt idx="399">
                  <c:v>2003</c:v>
                </c:pt>
                <c:pt idx="400">
                  <c:v>2003</c:v>
                </c:pt>
                <c:pt idx="401">
                  <c:v>2003</c:v>
                </c:pt>
                <c:pt idx="402">
                  <c:v>2003</c:v>
                </c:pt>
                <c:pt idx="403">
                  <c:v>2003</c:v>
                </c:pt>
                <c:pt idx="404">
                  <c:v>2003</c:v>
                </c:pt>
                <c:pt idx="405">
                  <c:v>2003</c:v>
                </c:pt>
                <c:pt idx="406">
                  <c:v>2003</c:v>
                </c:pt>
                <c:pt idx="407">
                  <c:v>2003</c:v>
                </c:pt>
                <c:pt idx="408">
                  <c:v>2004</c:v>
                </c:pt>
                <c:pt idx="409">
                  <c:v>2004</c:v>
                </c:pt>
                <c:pt idx="410">
                  <c:v>2004</c:v>
                </c:pt>
                <c:pt idx="411">
                  <c:v>2004</c:v>
                </c:pt>
                <c:pt idx="412">
                  <c:v>2004</c:v>
                </c:pt>
                <c:pt idx="413">
                  <c:v>2004</c:v>
                </c:pt>
                <c:pt idx="414">
                  <c:v>2004</c:v>
                </c:pt>
                <c:pt idx="415">
                  <c:v>2004</c:v>
                </c:pt>
                <c:pt idx="416">
                  <c:v>2004</c:v>
                </c:pt>
                <c:pt idx="417">
                  <c:v>2004</c:v>
                </c:pt>
                <c:pt idx="418">
                  <c:v>2004</c:v>
                </c:pt>
                <c:pt idx="419">
                  <c:v>2004</c:v>
                </c:pt>
                <c:pt idx="420">
                  <c:v>2005</c:v>
                </c:pt>
                <c:pt idx="421">
                  <c:v>2005</c:v>
                </c:pt>
                <c:pt idx="422">
                  <c:v>2005</c:v>
                </c:pt>
                <c:pt idx="423">
                  <c:v>2005</c:v>
                </c:pt>
                <c:pt idx="424">
                  <c:v>2005</c:v>
                </c:pt>
                <c:pt idx="425">
                  <c:v>2005</c:v>
                </c:pt>
                <c:pt idx="426">
                  <c:v>2005</c:v>
                </c:pt>
                <c:pt idx="427">
                  <c:v>2005</c:v>
                </c:pt>
                <c:pt idx="428">
                  <c:v>2005</c:v>
                </c:pt>
                <c:pt idx="429">
                  <c:v>2005</c:v>
                </c:pt>
                <c:pt idx="430">
                  <c:v>2005</c:v>
                </c:pt>
                <c:pt idx="431">
                  <c:v>2005</c:v>
                </c:pt>
                <c:pt idx="432">
                  <c:v>2006</c:v>
                </c:pt>
                <c:pt idx="433">
                  <c:v>2006</c:v>
                </c:pt>
                <c:pt idx="434">
                  <c:v>2006</c:v>
                </c:pt>
                <c:pt idx="435">
                  <c:v>2006</c:v>
                </c:pt>
                <c:pt idx="436">
                  <c:v>2006</c:v>
                </c:pt>
                <c:pt idx="437">
                  <c:v>2006</c:v>
                </c:pt>
                <c:pt idx="438">
                  <c:v>2006</c:v>
                </c:pt>
                <c:pt idx="439">
                  <c:v>2006</c:v>
                </c:pt>
                <c:pt idx="440">
                  <c:v>2006</c:v>
                </c:pt>
                <c:pt idx="441">
                  <c:v>2006</c:v>
                </c:pt>
                <c:pt idx="442">
                  <c:v>2006</c:v>
                </c:pt>
                <c:pt idx="443">
                  <c:v>2006</c:v>
                </c:pt>
                <c:pt idx="444">
                  <c:v>2007</c:v>
                </c:pt>
                <c:pt idx="445">
                  <c:v>2007</c:v>
                </c:pt>
                <c:pt idx="446">
                  <c:v>2007</c:v>
                </c:pt>
                <c:pt idx="447">
                  <c:v>2007</c:v>
                </c:pt>
                <c:pt idx="448">
                  <c:v>2007</c:v>
                </c:pt>
                <c:pt idx="449">
                  <c:v>2007</c:v>
                </c:pt>
                <c:pt idx="450">
                  <c:v>2007</c:v>
                </c:pt>
                <c:pt idx="451">
                  <c:v>2007</c:v>
                </c:pt>
                <c:pt idx="452">
                  <c:v>2007</c:v>
                </c:pt>
                <c:pt idx="453">
                  <c:v>2007</c:v>
                </c:pt>
                <c:pt idx="454">
                  <c:v>2007</c:v>
                </c:pt>
                <c:pt idx="455">
                  <c:v>2007</c:v>
                </c:pt>
                <c:pt idx="456">
                  <c:v>2008</c:v>
                </c:pt>
                <c:pt idx="457">
                  <c:v>2008</c:v>
                </c:pt>
                <c:pt idx="458">
                  <c:v>2008</c:v>
                </c:pt>
                <c:pt idx="459">
                  <c:v>2008</c:v>
                </c:pt>
                <c:pt idx="460">
                  <c:v>2008</c:v>
                </c:pt>
                <c:pt idx="461">
                  <c:v>2008</c:v>
                </c:pt>
                <c:pt idx="462">
                  <c:v>2008</c:v>
                </c:pt>
                <c:pt idx="463">
                  <c:v>2008</c:v>
                </c:pt>
                <c:pt idx="464">
                  <c:v>2008</c:v>
                </c:pt>
                <c:pt idx="465">
                  <c:v>2008</c:v>
                </c:pt>
                <c:pt idx="466">
                  <c:v>2008</c:v>
                </c:pt>
                <c:pt idx="467">
                  <c:v>2008</c:v>
                </c:pt>
                <c:pt idx="468">
                  <c:v>2009</c:v>
                </c:pt>
                <c:pt idx="469">
                  <c:v>2009</c:v>
                </c:pt>
                <c:pt idx="470">
                  <c:v>2009</c:v>
                </c:pt>
                <c:pt idx="471">
                  <c:v>2009</c:v>
                </c:pt>
                <c:pt idx="472">
                  <c:v>2009</c:v>
                </c:pt>
                <c:pt idx="473">
                  <c:v>2009</c:v>
                </c:pt>
                <c:pt idx="474">
                  <c:v>2009</c:v>
                </c:pt>
                <c:pt idx="475">
                  <c:v>2009</c:v>
                </c:pt>
                <c:pt idx="476">
                  <c:v>2009</c:v>
                </c:pt>
                <c:pt idx="477">
                  <c:v>2009</c:v>
                </c:pt>
                <c:pt idx="478">
                  <c:v>2009</c:v>
                </c:pt>
                <c:pt idx="479">
                  <c:v>2009</c:v>
                </c:pt>
                <c:pt idx="480">
                  <c:v>2010</c:v>
                </c:pt>
                <c:pt idx="481">
                  <c:v>2010</c:v>
                </c:pt>
                <c:pt idx="482">
                  <c:v>2010</c:v>
                </c:pt>
                <c:pt idx="483">
                  <c:v>2010</c:v>
                </c:pt>
                <c:pt idx="484">
                  <c:v>2010</c:v>
                </c:pt>
                <c:pt idx="485">
                  <c:v>2010</c:v>
                </c:pt>
                <c:pt idx="486">
                  <c:v>2010</c:v>
                </c:pt>
                <c:pt idx="487">
                  <c:v>2010</c:v>
                </c:pt>
                <c:pt idx="488">
                  <c:v>2010</c:v>
                </c:pt>
                <c:pt idx="489">
                  <c:v>2010</c:v>
                </c:pt>
                <c:pt idx="490">
                  <c:v>2010</c:v>
                </c:pt>
                <c:pt idx="491">
                  <c:v>2010</c:v>
                </c:pt>
                <c:pt idx="492">
                  <c:v>2011</c:v>
                </c:pt>
                <c:pt idx="493">
                  <c:v>2011</c:v>
                </c:pt>
                <c:pt idx="494">
                  <c:v>2011</c:v>
                </c:pt>
                <c:pt idx="495">
                  <c:v>2011</c:v>
                </c:pt>
                <c:pt idx="496">
                  <c:v>2011</c:v>
                </c:pt>
                <c:pt idx="497">
                  <c:v>2011</c:v>
                </c:pt>
                <c:pt idx="498">
                  <c:v>2011</c:v>
                </c:pt>
                <c:pt idx="499">
                  <c:v>2011</c:v>
                </c:pt>
                <c:pt idx="500">
                  <c:v>2011</c:v>
                </c:pt>
                <c:pt idx="501">
                  <c:v>2011</c:v>
                </c:pt>
                <c:pt idx="502">
                  <c:v>2011</c:v>
                </c:pt>
                <c:pt idx="503">
                  <c:v>2011</c:v>
                </c:pt>
                <c:pt idx="504">
                  <c:v>2012</c:v>
                </c:pt>
                <c:pt idx="505">
                  <c:v>2012</c:v>
                </c:pt>
                <c:pt idx="506">
                  <c:v>2012</c:v>
                </c:pt>
                <c:pt idx="507">
                  <c:v>2012</c:v>
                </c:pt>
                <c:pt idx="508">
                  <c:v>2012</c:v>
                </c:pt>
                <c:pt idx="509">
                  <c:v>2012</c:v>
                </c:pt>
                <c:pt idx="510">
                  <c:v>2012</c:v>
                </c:pt>
                <c:pt idx="511">
                  <c:v>2012</c:v>
                </c:pt>
                <c:pt idx="512">
                  <c:v>2012</c:v>
                </c:pt>
                <c:pt idx="513">
                  <c:v>2012</c:v>
                </c:pt>
                <c:pt idx="514">
                  <c:v>2012</c:v>
                </c:pt>
                <c:pt idx="515">
                  <c:v>2012</c:v>
                </c:pt>
                <c:pt idx="516">
                  <c:v>2013</c:v>
                </c:pt>
                <c:pt idx="517">
                  <c:v>2013</c:v>
                </c:pt>
                <c:pt idx="518">
                  <c:v>2013</c:v>
                </c:pt>
                <c:pt idx="519">
                  <c:v>2013</c:v>
                </c:pt>
                <c:pt idx="520">
                  <c:v>2013</c:v>
                </c:pt>
                <c:pt idx="521">
                  <c:v>2013</c:v>
                </c:pt>
                <c:pt idx="522">
                  <c:v>2013</c:v>
                </c:pt>
                <c:pt idx="523">
                  <c:v>2013</c:v>
                </c:pt>
                <c:pt idx="524">
                  <c:v>2013</c:v>
                </c:pt>
                <c:pt idx="525">
                  <c:v>2013</c:v>
                </c:pt>
                <c:pt idx="526">
                  <c:v>2013</c:v>
                </c:pt>
                <c:pt idx="527">
                  <c:v>2013</c:v>
                </c:pt>
                <c:pt idx="528">
                  <c:v>2014</c:v>
                </c:pt>
                <c:pt idx="529">
                  <c:v>2014</c:v>
                </c:pt>
                <c:pt idx="530">
                  <c:v>2014</c:v>
                </c:pt>
                <c:pt idx="531">
                  <c:v>2014</c:v>
                </c:pt>
                <c:pt idx="532">
                  <c:v>2014</c:v>
                </c:pt>
                <c:pt idx="533">
                  <c:v>2014</c:v>
                </c:pt>
                <c:pt idx="534">
                  <c:v>2014</c:v>
                </c:pt>
                <c:pt idx="535">
                  <c:v>2014</c:v>
                </c:pt>
                <c:pt idx="536">
                  <c:v>2014</c:v>
                </c:pt>
                <c:pt idx="537">
                  <c:v>2014</c:v>
                </c:pt>
                <c:pt idx="538">
                  <c:v>2014</c:v>
                </c:pt>
                <c:pt idx="539">
                  <c:v>2014</c:v>
                </c:pt>
                <c:pt idx="540">
                  <c:v>2015</c:v>
                </c:pt>
                <c:pt idx="541">
                  <c:v>2015</c:v>
                </c:pt>
                <c:pt idx="542">
                  <c:v>2015</c:v>
                </c:pt>
                <c:pt idx="543">
                  <c:v>2015</c:v>
                </c:pt>
                <c:pt idx="544">
                  <c:v>2015</c:v>
                </c:pt>
                <c:pt idx="545">
                  <c:v>2015</c:v>
                </c:pt>
                <c:pt idx="546">
                  <c:v>2015</c:v>
                </c:pt>
                <c:pt idx="547">
                  <c:v>2015</c:v>
                </c:pt>
                <c:pt idx="548">
                  <c:v>2015</c:v>
                </c:pt>
                <c:pt idx="549">
                  <c:v>2015</c:v>
                </c:pt>
                <c:pt idx="550">
                  <c:v>2015</c:v>
                </c:pt>
                <c:pt idx="551">
                  <c:v>2015</c:v>
                </c:pt>
                <c:pt idx="552">
                  <c:v>2016</c:v>
                </c:pt>
                <c:pt idx="553">
                  <c:v>2016</c:v>
                </c:pt>
                <c:pt idx="554">
                  <c:v>2016</c:v>
                </c:pt>
                <c:pt idx="555">
                  <c:v>2016</c:v>
                </c:pt>
                <c:pt idx="556">
                  <c:v>2016</c:v>
                </c:pt>
                <c:pt idx="557">
                  <c:v>2016</c:v>
                </c:pt>
                <c:pt idx="558">
                  <c:v>2016</c:v>
                </c:pt>
                <c:pt idx="559">
                  <c:v>2016</c:v>
                </c:pt>
                <c:pt idx="560">
                  <c:v>2016</c:v>
                </c:pt>
                <c:pt idx="561">
                  <c:v>2016</c:v>
                </c:pt>
                <c:pt idx="562">
                  <c:v>2016</c:v>
                </c:pt>
                <c:pt idx="563">
                  <c:v>2016</c:v>
                </c:pt>
                <c:pt idx="564">
                  <c:v>2017</c:v>
                </c:pt>
                <c:pt idx="565">
                  <c:v>2017</c:v>
                </c:pt>
                <c:pt idx="566">
                  <c:v>2017</c:v>
                </c:pt>
                <c:pt idx="567">
                  <c:v>2017</c:v>
                </c:pt>
                <c:pt idx="568">
                  <c:v>2017</c:v>
                </c:pt>
                <c:pt idx="569">
                  <c:v>2017</c:v>
                </c:pt>
                <c:pt idx="570">
                  <c:v>2017</c:v>
                </c:pt>
                <c:pt idx="571">
                  <c:v>2017</c:v>
                </c:pt>
                <c:pt idx="572">
                  <c:v>2017</c:v>
                </c:pt>
                <c:pt idx="573">
                  <c:v>2017</c:v>
                </c:pt>
                <c:pt idx="574">
                  <c:v>2017</c:v>
                </c:pt>
                <c:pt idx="575">
                  <c:v>2017</c:v>
                </c:pt>
                <c:pt idx="576">
                  <c:v>2018</c:v>
                </c:pt>
                <c:pt idx="577">
                  <c:v>2018</c:v>
                </c:pt>
                <c:pt idx="578">
                  <c:v>2018</c:v>
                </c:pt>
                <c:pt idx="579">
                  <c:v>2018</c:v>
                </c:pt>
                <c:pt idx="580">
                  <c:v>2018</c:v>
                </c:pt>
                <c:pt idx="581">
                  <c:v>2018</c:v>
                </c:pt>
                <c:pt idx="582">
                  <c:v>2018</c:v>
                </c:pt>
                <c:pt idx="583">
                  <c:v>2018</c:v>
                </c:pt>
                <c:pt idx="584">
                  <c:v>2018</c:v>
                </c:pt>
                <c:pt idx="585">
                  <c:v>2018</c:v>
                </c:pt>
                <c:pt idx="586">
                  <c:v>2018</c:v>
                </c:pt>
                <c:pt idx="587">
                  <c:v>2018</c:v>
                </c:pt>
                <c:pt idx="588">
                  <c:v>2019</c:v>
                </c:pt>
                <c:pt idx="589">
                  <c:v>2019</c:v>
                </c:pt>
                <c:pt idx="590">
                  <c:v>2019</c:v>
                </c:pt>
                <c:pt idx="591">
                  <c:v>2019</c:v>
                </c:pt>
                <c:pt idx="592">
                  <c:v>2019</c:v>
                </c:pt>
                <c:pt idx="593">
                  <c:v>2019</c:v>
                </c:pt>
                <c:pt idx="594">
                  <c:v>2019</c:v>
                </c:pt>
                <c:pt idx="595">
                  <c:v>2019</c:v>
                </c:pt>
                <c:pt idx="596">
                  <c:v>2019</c:v>
                </c:pt>
                <c:pt idx="597">
                  <c:v>2019</c:v>
                </c:pt>
                <c:pt idx="598">
                  <c:v>2019</c:v>
                </c:pt>
                <c:pt idx="599">
                  <c:v>2019</c:v>
                </c:pt>
                <c:pt idx="600">
                  <c:v>2020</c:v>
                </c:pt>
                <c:pt idx="601">
                  <c:v>2020</c:v>
                </c:pt>
                <c:pt idx="602">
                  <c:v>2020</c:v>
                </c:pt>
                <c:pt idx="603">
                  <c:v>2020</c:v>
                </c:pt>
                <c:pt idx="604">
                  <c:v>2020</c:v>
                </c:pt>
                <c:pt idx="605">
                  <c:v>2020</c:v>
                </c:pt>
                <c:pt idx="606">
                  <c:v>2020</c:v>
                </c:pt>
                <c:pt idx="607">
                  <c:v>2020</c:v>
                </c:pt>
                <c:pt idx="608">
                  <c:v>2020</c:v>
                </c:pt>
                <c:pt idx="609">
                  <c:v>2020</c:v>
                </c:pt>
                <c:pt idx="610">
                  <c:v>2020</c:v>
                </c:pt>
                <c:pt idx="611">
                  <c:v>2020</c:v>
                </c:pt>
                <c:pt idx="612">
                  <c:v>2021</c:v>
                </c:pt>
                <c:pt idx="613">
                  <c:v>2021</c:v>
                </c:pt>
                <c:pt idx="614">
                  <c:v>2021</c:v>
                </c:pt>
                <c:pt idx="615">
                  <c:v>2021</c:v>
                </c:pt>
                <c:pt idx="616">
                  <c:v>2021</c:v>
                </c:pt>
                <c:pt idx="617">
                  <c:v>2021</c:v>
                </c:pt>
                <c:pt idx="618">
                  <c:v>2021</c:v>
                </c:pt>
                <c:pt idx="619">
                  <c:v>2021</c:v>
                </c:pt>
                <c:pt idx="620">
                  <c:v>2021</c:v>
                </c:pt>
                <c:pt idx="621">
                  <c:v>2021</c:v>
                </c:pt>
                <c:pt idx="622">
                  <c:v>2021</c:v>
                </c:pt>
                <c:pt idx="623">
                  <c:v>2021</c:v>
                </c:pt>
                <c:pt idx="624">
                  <c:v>2022</c:v>
                </c:pt>
                <c:pt idx="625">
                  <c:v>2022</c:v>
                </c:pt>
                <c:pt idx="626">
                  <c:v>2022</c:v>
                </c:pt>
                <c:pt idx="627">
                  <c:v>2022</c:v>
                </c:pt>
              </c:numCache>
            </c:numRef>
          </c:cat>
          <c:val>
            <c:numRef>
              <c:f>Sheet1!$B$2:$B$629</c:f>
              <c:numCache>
                <c:formatCode>#,##0</c:formatCode>
                <c:ptCount val="628"/>
                <c:pt idx="0">
                  <c:v>355</c:v>
                </c:pt>
                <c:pt idx="1">
                  <c:v>357</c:v>
                </c:pt>
                <c:pt idx="2">
                  <c:v>361</c:v>
                </c:pt>
                <c:pt idx="3">
                  <c:v>365</c:v>
                </c:pt>
                <c:pt idx="4">
                  <c:v>365</c:v>
                </c:pt>
                <c:pt idx="5">
                  <c:v>368</c:v>
                </c:pt>
                <c:pt idx="6">
                  <c:v>370</c:v>
                </c:pt>
                <c:pt idx="7">
                  <c:v>367</c:v>
                </c:pt>
                <c:pt idx="8">
                  <c:v>369</c:v>
                </c:pt>
                <c:pt idx="9">
                  <c:v>377</c:v>
                </c:pt>
                <c:pt idx="10">
                  <c:v>381</c:v>
                </c:pt>
                <c:pt idx="11">
                  <c:v>399</c:v>
                </c:pt>
                <c:pt idx="12">
                  <c:v>411</c:v>
                </c:pt>
                <c:pt idx="13">
                  <c:v>424</c:v>
                </c:pt>
                <c:pt idx="14">
                  <c:v>429</c:v>
                </c:pt>
                <c:pt idx="15">
                  <c:v>449</c:v>
                </c:pt>
                <c:pt idx="16">
                  <c:v>464</c:v>
                </c:pt>
                <c:pt idx="17">
                  <c:v>477</c:v>
                </c:pt>
                <c:pt idx="18">
                  <c:v>485</c:v>
                </c:pt>
                <c:pt idx="19">
                  <c:v>497</c:v>
                </c:pt>
                <c:pt idx="20">
                  <c:v>505</c:v>
                </c:pt>
                <c:pt idx="21">
                  <c:v>513</c:v>
                </c:pt>
                <c:pt idx="22">
                  <c:v>525</c:v>
                </c:pt>
                <c:pt idx="23">
                  <c:v>529</c:v>
                </c:pt>
                <c:pt idx="24">
                  <c:v>544</c:v>
                </c:pt>
                <c:pt idx="25">
                  <c:v>534</c:v>
                </c:pt>
                <c:pt idx="26">
                  <c:v>562</c:v>
                </c:pt>
                <c:pt idx="27">
                  <c:v>567</c:v>
                </c:pt>
                <c:pt idx="28">
                  <c:v>573</c:v>
                </c:pt>
                <c:pt idx="29">
                  <c:v>583</c:v>
                </c:pt>
                <c:pt idx="30">
                  <c:v>591</c:v>
                </c:pt>
                <c:pt idx="31">
                  <c:v>602</c:v>
                </c:pt>
                <c:pt idx="32">
                  <c:v>620</c:v>
                </c:pt>
                <c:pt idx="33">
                  <c:v>630</c:v>
                </c:pt>
                <c:pt idx="34">
                  <c:v>639</c:v>
                </c:pt>
                <c:pt idx="35">
                  <c:v>646</c:v>
                </c:pt>
                <c:pt idx="36">
                  <c:v>652</c:v>
                </c:pt>
                <c:pt idx="37">
                  <c:v>652</c:v>
                </c:pt>
                <c:pt idx="38">
                  <c:v>643</c:v>
                </c:pt>
                <c:pt idx="39">
                  <c:v>632</c:v>
                </c:pt>
                <c:pt idx="40">
                  <c:v>630</c:v>
                </c:pt>
                <c:pt idx="41">
                  <c:v>611</c:v>
                </c:pt>
                <c:pt idx="42">
                  <c:v>615</c:v>
                </c:pt>
                <c:pt idx="43">
                  <c:v>607</c:v>
                </c:pt>
                <c:pt idx="44">
                  <c:v>593</c:v>
                </c:pt>
                <c:pt idx="45">
                  <c:v>577</c:v>
                </c:pt>
                <c:pt idx="46">
                  <c:v>563</c:v>
                </c:pt>
                <c:pt idx="47">
                  <c:v>551</c:v>
                </c:pt>
                <c:pt idx="48">
                  <c:v>543</c:v>
                </c:pt>
                <c:pt idx="49">
                  <c:v>540</c:v>
                </c:pt>
                <c:pt idx="50">
                  <c:v>533</c:v>
                </c:pt>
                <c:pt idx="51">
                  <c:v>537</c:v>
                </c:pt>
                <c:pt idx="52">
                  <c:v>526</c:v>
                </c:pt>
                <c:pt idx="53">
                  <c:v>516</c:v>
                </c:pt>
                <c:pt idx="54">
                  <c:v>509</c:v>
                </c:pt>
                <c:pt idx="55">
                  <c:v>500</c:v>
                </c:pt>
                <c:pt idx="56">
                  <c:v>488</c:v>
                </c:pt>
                <c:pt idx="57">
                  <c:v>477</c:v>
                </c:pt>
                <c:pt idx="58">
                  <c:v>469</c:v>
                </c:pt>
                <c:pt idx="59">
                  <c:v>464</c:v>
                </c:pt>
                <c:pt idx="60">
                  <c:v>454</c:v>
                </c:pt>
                <c:pt idx="61">
                  <c:v>447</c:v>
                </c:pt>
                <c:pt idx="62">
                  <c:v>442</c:v>
                </c:pt>
                <c:pt idx="63">
                  <c:v>438</c:v>
                </c:pt>
                <c:pt idx="64">
                  <c:v>439</c:v>
                </c:pt>
                <c:pt idx="65">
                  <c:v>440</c:v>
                </c:pt>
                <c:pt idx="66">
                  <c:v>447</c:v>
                </c:pt>
                <c:pt idx="67">
                  <c:v>452</c:v>
                </c:pt>
                <c:pt idx="68">
                  <c:v>450</c:v>
                </c:pt>
                <c:pt idx="69">
                  <c:v>472</c:v>
                </c:pt>
                <c:pt idx="70">
                  <c:v>473</c:v>
                </c:pt>
                <c:pt idx="71">
                  <c:v>471</c:v>
                </c:pt>
                <c:pt idx="72">
                  <c:v>482</c:v>
                </c:pt>
                <c:pt idx="73">
                  <c:v>480</c:v>
                </c:pt>
                <c:pt idx="74">
                  <c:v>504</c:v>
                </c:pt>
                <c:pt idx="75">
                  <c:v>511</c:v>
                </c:pt>
                <c:pt idx="76">
                  <c:v>518</c:v>
                </c:pt>
                <c:pt idx="77">
                  <c:v>527</c:v>
                </c:pt>
                <c:pt idx="78">
                  <c:v>533</c:v>
                </c:pt>
                <c:pt idx="79">
                  <c:v>540</c:v>
                </c:pt>
                <c:pt idx="80">
                  <c:v>558</c:v>
                </c:pt>
                <c:pt idx="81">
                  <c:v>572</c:v>
                </c:pt>
                <c:pt idx="82">
                  <c:v>577</c:v>
                </c:pt>
                <c:pt idx="83">
                  <c:v>587</c:v>
                </c:pt>
                <c:pt idx="84">
                  <c:v>598</c:v>
                </c:pt>
                <c:pt idx="85">
                  <c:v>613</c:v>
                </c:pt>
                <c:pt idx="86" formatCode="General">
                  <c:v>632</c:v>
                </c:pt>
                <c:pt idx="87" formatCode="General">
                  <c:v>654</c:v>
                </c:pt>
                <c:pt idx="88" formatCode="General">
                  <c:v>678</c:v>
                </c:pt>
                <c:pt idx="89" formatCode="General">
                  <c:v>694</c:v>
                </c:pt>
                <c:pt idx="90" formatCode="General">
                  <c:v>704</c:v>
                </c:pt>
                <c:pt idx="91" formatCode="General">
                  <c:v>712</c:v>
                </c:pt>
                <c:pt idx="92" formatCode="General">
                  <c:v>710</c:v>
                </c:pt>
                <c:pt idx="93" formatCode="General">
                  <c:v>730</c:v>
                </c:pt>
                <c:pt idx="94" formatCode="General">
                  <c:v>743</c:v>
                </c:pt>
                <c:pt idx="95" formatCode="General">
                  <c:v>759</c:v>
                </c:pt>
                <c:pt idx="96" formatCode="General">
                  <c:v>766</c:v>
                </c:pt>
                <c:pt idx="97" formatCode="General">
                  <c:v>774</c:v>
                </c:pt>
                <c:pt idx="98" formatCode="General">
                  <c:v>776</c:v>
                </c:pt>
                <c:pt idx="99" formatCode="General">
                  <c:v>782</c:v>
                </c:pt>
                <c:pt idx="100" formatCode="General">
                  <c:v>782</c:v>
                </c:pt>
                <c:pt idx="101" formatCode="General">
                  <c:v>786</c:v>
                </c:pt>
                <c:pt idx="102" formatCode="General">
                  <c:v>787</c:v>
                </c:pt>
                <c:pt idx="103" formatCode="General">
                  <c:v>788</c:v>
                </c:pt>
                <c:pt idx="104" formatCode="General">
                  <c:v>781</c:v>
                </c:pt>
                <c:pt idx="105" formatCode="General">
                  <c:v>778</c:v>
                </c:pt>
                <c:pt idx="106" formatCode="General">
                  <c:v>786</c:v>
                </c:pt>
                <c:pt idx="107" formatCode="General">
                  <c:v>798</c:v>
                </c:pt>
                <c:pt idx="108" formatCode="General">
                  <c:v>785</c:v>
                </c:pt>
                <c:pt idx="109" formatCode="General">
                  <c:v>775</c:v>
                </c:pt>
                <c:pt idx="110" formatCode="General">
                  <c:v>761</c:v>
                </c:pt>
                <c:pt idx="111" formatCode="General">
                  <c:v>743</c:v>
                </c:pt>
                <c:pt idx="112" formatCode="General">
                  <c:v>739</c:v>
                </c:pt>
                <c:pt idx="113" formatCode="General">
                  <c:v>739</c:v>
                </c:pt>
                <c:pt idx="114" formatCode="General">
                  <c:v>732</c:v>
                </c:pt>
                <c:pt idx="115" formatCode="General">
                  <c:v>727</c:v>
                </c:pt>
                <c:pt idx="116" formatCode="General">
                  <c:v>718</c:v>
                </c:pt>
                <c:pt idx="117" formatCode="General">
                  <c:v>707</c:v>
                </c:pt>
                <c:pt idx="118" formatCode="General">
                  <c:v>682</c:v>
                </c:pt>
                <c:pt idx="119" formatCode="General">
                  <c:v>658</c:v>
                </c:pt>
                <c:pt idx="120" formatCode="General">
                  <c:v>645</c:v>
                </c:pt>
                <c:pt idx="121" formatCode="General">
                  <c:v>607</c:v>
                </c:pt>
                <c:pt idx="122" formatCode="General">
                  <c:v>580</c:v>
                </c:pt>
                <c:pt idx="123" formatCode="General">
                  <c:v>535</c:v>
                </c:pt>
                <c:pt idx="124" formatCode="General">
                  <c:v>500</c:v>
                </c:pt>
                <c:pt idx="125" formatCode="General">
                  <c:v>482</c:v>
                </c:pt>
                <c:pt idx="126" formatCode="General">
                  <c:v>481</c:v>
                </c:pt>
                <c:pt idx="127" formatCode="General">
                  <c:v>481</c:v>
                </c:pt>
                <c:pt idx="128" formatCode="General">
                  <c:v>503</c:v>
                </c:pt>
                <c:pt idx="129" formatCode="General">
                  <c:v>519</c:v>
                </c:pt>
                <c:pt idx="130" formatCode="General">
                  <c:v>529</c:v>
                </c:pt>
                <c:pt idx="131" formatCode="General">
                  <c:v>531</c:v>
                </c:pt>
                <c:pt idx="132" formatCode="General">
                  <c:v>535</c:v>
                </c:pt>
                <c:pt idx="133" formatCode="General">
                  <c:v>532</c:v>
                </c:pt>
                <c:pt idx="134" formatCode="General">
                  <c:v>523</c:v>
                </c:pt>
                <c:pt idx="135" formatCode="General">
                  <c:v>515</c:v>
                </c:pt>
                <c:pt idx="136" formatCode="General">
                  <c:v>501</c:v>
                </c:pt>
                <c:pt idx="137" formatCode="General">
                  <c:v>483</c:v>
                </c:pt>
                <c:pt idx="138" formatCode="General">
                  <c:v>467</c:v>
                </c:pt>
                <c:pt idx="139" formatCode="General">
                  <c:v>448</c:v>
                </c:pt>
                <c:pt idx="140" formatCode="General">
                  <c:v>431</c:v>
                </c:pt>
                <c:pt idx="141" formatCode="General">
                  <c:v>415</c:v>
                </c:pt>
                <c:pt idx="142" formatCode="General">
                  <c:v>402</c:v>
                </c:pt>
                <c:pt idx="143" formatCode="General">
                  <c:v>394</c:v>
                </c:pt>
                <c:pt idx="144" formatCode="General">
                  <c:v>394</c:v>
                </c:pt>
                <c:pt idx="145" formatCode="General">
                  <c:v>399</c:v>
                </c:pt>
                <c:pt idx="146" formatCode="General">
                  <c:v>392</c:v>
                </c:pt>
                <c:pt idx="147" formatCode="General">
                  <c:v>388</c:v>
                </c:pt>
                <c:pt idx="148" formatCode="General">
                  <c:v>378</c:v>
                </c:pt>
                <c:pt idx="149" formatCode="General">
                  <c:v>378</c:v>
                </c:pt>
                <c:pt idx="150" formatCode="General">
                  <c:v>376</c:v>
                </c:pt>
                <c:pt idx="151" formatCode="General">
                  <c:v>375</c:v>
                </c:pt>
                <c:pt idx="152" formatCode="General">
                  <c:v>382</c:v>
                </c:pt>
                <c:pt idx="153" formatCode="General">
                  <c:v>388</c:v>
                </c:pt>
                <c:pt idx="154" formatCode="General">
                  <c:v>400</c:v>
                </c:pt>
                <c:pt idx="155" formatCode="General">
                  <c:v>415</c:v>
                </c:pt>
                <c:pt idx="156" formatCode="General">
                  <c:v>430</c:v>
                </c:pt>
                <c:pt idx="157" formatCode="General">
                  <c:v>455</c:v>
                </c:pt>
                <c:pt idx="158" formatCode="General">
                  <c:v>467</c:v>
                </c:pt>
                <c:pt idx="159" formatCode="General">
                  <c:v>484</c:v>
                </c:pt>
                <c:pt idx="160" formatCode="General">
                  <c:v>510</c:v>
                </c:pt>
                <c:pt idx="161" formatCode="General">
                  <c:v>525</c:v>
                </c:pt>
                <c:pt idx="162" formatCode="General">
                  <c:v>536</c:v>
                </c:pt>
                <c:pt idx="163" formatCode="General">
                  <c:v>544</c:v>
                </c:pt>
                <c:pt idx="164" formatCode="General">
                  <c:v>545</c:v>
                </c:pt>
                <c:pt idx="165" formatCode="General">
                  <c:v>544</c:v>
                </c:pt>
                <c:pt idx="166" formatCode="General">
                  <c:v>548</c:v>
                </c:pt>
                <c:pt idx="167" formatCode="General">
                  <c:v>547</c:v>
                </c:pt>
                <c:pt idx="168" formatCode="General">
                  <c:v>558</c:v>
                </c:pt>
                <c:pt idx="169" formatCode="General">
                  <c:v>558</c:v>
                </c:pt>
                <c:pt idx="170" formatCode="General">
                  <c:v>571</c:v>
                </c:pt>
                <c:pt idx="171" formatCode="General">
                  <c:v>578</c:v>
                </c:pt>
                <c:pt idx="172" formatCode="General">
                  <c:v>581</c:v>
                </c:pt>
                <c:pt idx="173" formatCode="General">
                  <c:v>584</c:v>
                </c:pt>
                <c:pt idx="174" formatCode="General">
                  <c:v>580</c:v>
                </c:pt>
                <c:pt idx="175" formatCode="General">
                  <c:v>571</c:v>
                </c:pt>
                <c:pt idx="176" formatCode="General">
                  <c:v>569</c:v>
                </c:pt>
                <c:pt idx="177" formatCode="General">
                  <c:v>573</c:v>
                </c:pt>
                <c:pt idx="178" formatCode="General">
                  <c:v>577</c:v>
                </c:pt>
                <c:pt idx="179" formatCode="General">
                  <c:v>582</c:v>
                </c:pt>
                <c:pt idx="180" formatCode="General">
                  <c:v>574</c:v>
                </c:pt>
                <c:pt idx="181" formatCode="General">
                  <c:v>576</c:v>
                </c:pt>
                <c:pt idx="182" formatCode="General">
                  <c:v>579</c:v>
                </c:pt>
                <c:pt idx="183" formatCode="General">
                  <c:v>581</c:v>
                </c:pt>
                <c:pt idx="184" formatCode="General">
                  <c:v>579</c:v>
                </c:pt>
                <c:pt idx="185" formatCode="General">
                  <c:v>573</c:v>
                </c:pt>
                <c:pt idx="186" formatCode="General">
                  <c:v>575</c:v>
                </c:pt>
                <c:pt idx="187" formatCode="General">
                  <c:v>578</c:v>
                </c:pt>
                <c:pt idx="188" formatCode="General">
                  <c:v>568</c:v>
                </c:pt>
                <c:pt idx="189" formatCode="General">
                  <c:v>575</c:v>
                </c:pt>
                <c:pt idx="190" formatCode="General">
                  <c:v>573</c:v>
                </c:pt>
                <c:pt idx="191" formatCode="General">
                  <c:v>568</c:v>
                </c:pt>
                <c:pt idx="192" formatCode="General">
                  <c:v>575</c:v>
                </c:pt>
                <c:pt idx="193" formatCode="General">
                  <c:v>580</c:v>
                </c:pt>
                <c:pt idx="194" formatCode="General">
                  <c:v>580</c:v>
                </c:pt>
                <c:pt idx="195" formatCode="General">
                  <c:v>587</c:v>
                </c:pt>
                <c:pt idx="196" formatCode="General">
                  <c:v>598</c:v>
                </c:pt>
                <c:pt idx="197" formatCode="General">
                  <c:v>610</c:v>
                </c:pt>
                <c:pt idx="198" formatCode="General">
                  <c:v>617</c:v>
                </c:pt>
                <c:pt idx="199" formatCode="General">
                  <c:v>624</c:v>
                </c:pt>
                <c:pt idx="200" formatCode="General">
                  <c:v>624</c:v>
                </c:pt>
                <c:pt idx="201" formatCode="General">
                  <c:v>620</c:v>
                </c:pt>
                <c:pt idx="202" formatCode="General">
                  <c:v>615</c:v>
                </c:pt>
                <c:pt idx="203" formatCode="General">
                  <c:v>613</c:v>
                </c:pt>
                <c:pt idx="204" formatCode="General">
                  <c:v>610</c:v>
                </c:pt>
                <c:pt idx="205" formatCode="General">
                  <c:v>619</c:v>
                </c:pt>
                <c:pt idx="206" formatCode="General">
                  <c:v>622</c:v>
                </c:pt>
                <c:pt idx="207" formatCode="General">
                  <c:v>627</c:v>
                </c:pt>
                <c:pt idx="208" formatCode="General">
                  <c:v>627</c:v>
                </c:pt>
                <c:pt idx="209" formatCode="General">
                  <c:v>622</c:v>
                </c:pt>
                <c:pt idx="210" formatCode="General">
                  <c:v>622</c:v>
                </c:pt>
                <c:pt idx="211" formatCode="General">
                  <c:v>621</c:v>
                </c:pt>
                <c:pt idx="212" formatCode="General">
                  <c:v>628</c:v>
                </c:pt>
                <c:pt idx="213" formatCode="General">
                  <c:v>625</c:v>
                </c:pt>
                <c:pt idx="214" formatCode="General">
                  <c:v>624</c:v>
                </c:pt>
                <c:pt idx="215" formatCode="General">
                  <c:v>619</c:v>
                </c:pt>
                <c:pt idx="216" formatCode="General">
                  <c:v>613</c:v>
                </c:pt>
                <c:pt idx="217" formatCode="General">
                  <c:v>592</c:v>
                </c:pt>
                <c:pt idx="218" formatCode="General">
                  <c:v>615</c:v>
                </c:pt>
                <c:pt idx="219" formatCode="General">
                  <c:v>621</c:v>
                </c:pt>
                <c:pt idx="220" formatCode="General">
                  <c:v>611</c:v>
                </c:pt>
                <c:pt idx="221" formatCode="General">
                  <c:v>609</c:v>
                </c:pt>
                <c:pt idx="222" formatCode="General">
                  <c:v>605</c:v>
                </c:pt>
                <c:pt idx="223" formatCode="General">
                  <c:v>605</c:v>
                </c:pt>
                <c:pt idx="224" formatCode="General">
                  <c:v>597</c:v>
                </c:pt>
                <c:pt idx="225" formatCode="General">
                  <c:v>598</c:v>
                </c:pt>
                <c:pt idx="226" formatCode="General">
                  <c:v>604</c:v>
                </c:pt>
                <c:pt idx="227" formatCode="General">
                  <c:v>601</c:v>
                </c:pt>
                <c:pt idx="228" formatCode="General">
                  <c:v>601</c:v>
                </c:pt>
                <c:pt idx="229" formatCode="General">
                  <c:v>593</c:v>
                </c:pt>
                <c:pt idx="230" formatCode="General">
                  <c:v>585</c:v>
                </c:pt>
                <c:pt idx="231" formatCode="General">
                  <c:v>578</c:v>
                </c:pt>
                <c:pt idx="232" formatCode="General">
                  <c:v>574</c:v>
                </c:pt>
                <c:pt idx="233" formatCode="General">
                  <c:v>571</c:v>
                </c:pt>
                <c:pt idx="234" formatCode="General">
                  <c:v>576</c:v>
                </c:pt>
                <c:pt idx="235" formatCode="General">
                  <c:v>565</c:v>
                </c:pt>
                <c:pt idx="236" formatCode="General">
                  <c:v>567</c:v>
                </c:pt>
                <c:pt idx="237" formatCode="General">
                  <c:v>566</c:v>
                </c:pt>
                <c:pt idx="238" formatCode="General">
                  <c:v>559</c:v>
                </c:pt>
                <c:pt idx="239" formatCode="General">
                  <c:v>566</c:v>
                </c:pt>
                <c:pt idx="240" formatCode="General">
                  <c:v>569</c:v>
                </c:pt>
                <c:pt idx="241" formatCode="General">
                  <c:v>576</c:v>
                </c:pt>
                <c:pt idx="242" formatCode="General">
                  <c:v>566</c:v>
                </c:pt>
                <c:pt idx="243" formatCode="General">
                  <c:v>558</c:v>
                </c:pt>
                <c:pt idx="244" formatCode="General">
                  <c:v>548</c:v>
                </c:pt>
                <c:pt idx="245" formatCode="General">
                  <c:v>537</c:v>
                </c:pt>
                <c:pt idx="246" formatCode="General">
                  <c:v>528</c:v>
                </c:pt>
                <c:pt idx="247" formatCode="General">
                  <c:v>514</c:v>
                </c:pt>
                <c:pt idx="248" formatCode="General">
                  <c:v>504</c:v>
                </c:pt>
                <c:pt idx="249" formatCode="General">
                  <c:v>494</c:v>
                </c:pt>
                <c:pt idx="250" formatCode="General">
                  <c:v>487</c:v>
                </c:pt>
                <c:pt idx="251" formatCode="General">
                  <c:v>477</c:v>
                </c:pt>
                <c:pt idx="252" formatCode="General">
                  <c:v>459</c:v>
                </c:pt>
                <c:pt idx="253" formatCode="General">
                  <c:v>457</c:v>
                </c:pt>
                <c:pt idx="254" formatCode="General">
                  <c:v>442</c:v>
                </c:pt>
                <c:pt idx="255" formatCode="General">
                  <c:v>441</c:v>
                </c:pt>
                <c:pt idx="256" formatCode="General">
                  <c:v>443</c:v>
                </c:pt>
                <c:pt idx="257" formatCode="General">
                  <c:v>446</c:v>
                </c:pt>
                <c:pt idx="258" formatCode="General">
                  <c:v>451</c:v>
                </c:pt>
                <c:pt idx="259" formatCode="General">
                  <c:v>456</c:v>
                </c:pt>
                <c:pt idx="260" formatCode="General">
                  <c:v>454</c:v>
                </c:pt>
                <c:pt idx="261" formatCode="General">
                  <c:v>451</c:v>
                </c:pt>
                <c:pt idx="262" formatCode="General">
                  <c:v>456</c:v>
                </c:pt>
                <c:pt idx="263" formatCode="General">
                  <c:v>458</c:v>
                </c:pt>
                <c:pt idx="264" formatCode="General">
                  <c:v>464</c:v>
                </c:pt>
                <c:pt idx="265" formatCode="General">
                  <c:v>464</c:v>
                </c:pt>
                <c:pt idx="266" formatCode="General">
                  <c:v>481</c:v>
                </c:pt>
                <c:pt idx="267" formatCode="General">
                  <c:v>482</c:v>
                </c:pt>
                <c:pt idx="268" formatCode="General">
                  <c:v>483</c:v>
                </c:pt>
                <c:pt idx="269" formatCode="General">
                  <c:v>483</c:v>
                </c:pt>
                <c:pt idx="270" formatCode="General">
                  <c:v>477</c:v>
                </c:pt>
                <c:pt idx="271" formatCode="General">
                  <c:v>482</c:v>
                </c:pt>
                <c:pt idx="272" formatCode="General">
                  <c:v>486</c:v>
                </c:pt>
                <c:pt idx="273" formatCode="General">
                  <c:v>493</c:v>
                </c:pt>
                <c:pt idx="274" formatCode="General">
                  <c:v>497</c:v>
                </c:pt>
                <c:pt idx="275" formatCode="General">
                  <c:v>496</c:v>
                </c:pt>
                <c:pt idx="276" formatCode="General">
                  <c:v>500</c:v>
                </c:pt>
                <c:pt idx="277" formatCode="General">
                  <c:v>507</c:v>
                </c:pt>
                <c:pt idx="278" formatCode="General">
                  <c:v>500</c:v>
                </c:pt>
                <c:pt idx="279" formatCode="General">
                  <c:v>505</c:v>
                </c:pt>
                <c:pt idx="280" formatCode="General">
                  <c:v>518</c:v>
                </c:pt>
                <c:pt idx="281" formatCode="General">
                  <c:v>523</c:v>
                </c:pt>
                <c:pt idx="282" formatCode="General">
                  <c:v>530</c:v>
                </c:pt>
                <c:pt idx="283" formatCode="General">
                  <c:v>537</c:v>
                </c:pt>
                <c:pt idx="284" formatCode="General">
                  <c:v>543</c:v>
                </c:pt>
                <c:pt idx="285" formatCode="General">
                  <c:v>551</c:v>
                </c:pt>
                <c:pt idx="286" formatCode="General">
                  <c:v>559</c:v>
                </c:pt>
                <c:pt idx="287" formatCode="General">
                  <c:v>565</c:v>
                </c:pt>
                <c:pt idx="288" formatCode="General">
                  <c:v>569</c:v>
                </c:pt>
                <c:pt idx="289" formatCode="General">
                  <c:v>573</c:v>
                </c:pt>
                <c:pt idx="290" formatCode="General">
                  <c:v>585</c:v>
                </c:pt>
                <c:pt idx="291" formatCode="General">
                  <c:v>584</c:v>
                </c:pt>
                <c:pt idx="292" formatCode="General">
                  <c:v>585</c:v>
                </c:pt>
                <c:pt idx="293" formatCode="General">
                  <c:v>590</c:v>
                </c:pt>
                <c:pt idx="294" formatCode="General">
                  <c:v>590</c:v>
                </c:pt>
                <c:pt idx="295" formatCode="General">
                  <c:v>590</c:v>
                </c:pt>
                <c:pt idx="296" formatCode="General">
                  <c:v>590</c:v>
                </c:pt>
                <c:pt idx="297" formatCode="General">
                  <c:v>583</c:v>
                </c:pt>
                <c:pt idx="298" formatCode="General">
                  <c:v>585</c:v>
                </c:pt>
                <c:pt idx="299" formatCode="General">
                  <c:v>579</c:v>
                </c:pt>
                <c:pt idx="300" formatCode="General">
                  <c:v>571</c:v>
                </c:pt>
                <c:pt idx="301" formatCode="General">
                  <c:v>577</c:v>
                </c:pt>
                <c:pt idx="302" formatCode="General">
                  <c:v>554</c:v>
                </c:pt>
                <c:pt idx="303" formatCode="General">
                  <c:v>544</c:v>
                </c:pt>
                <c:pt idx="304" formatCode="General">
                  <c:v>540</c:v>
                </c:pt>
                <c:pt idx="305" formatCode="General">
                  <c:v>537</c:v>
                </c:pt>
                <c:pt idx="306" formatCode="General">
                  <c:v>539</c:v>
                </c:pt>
                <c:pt idx="307" formatCode="General">
                  <c:v>547</c:v>
                </c:pt>
                <c:pt idx="308" formatCode="General">
                  <c:v>552</c:v>
                </c:pt>
                <c:pt idx="309" formatCode="General">
                  <c:v>557</c:v>
                </c:pt>
                <c:pt idx="310" formatCode="General">
                  <c:v>559</c:v>
                </c:pt>
                <c:pt idx="311" formatCode="General">
                  <c:v>569</c:v>
                </c:pt>
                <c:pt idx="312" formatCode="General">
                  <c:v>570</c:v>
                </c:pt>
                <c:pt idx="313" formatCode="General">
                  <c:v>563</c:v>
                </c:pt>
                <c:pt idx="314" formatCode="General">
                  <c:v>581</c:v>
                </c:pt>
                <c:pt idx="315" formatCode="General">
                  <c:v>592</c:v>
                </c:pt>
                <c:pt idx="316" formatCode="General">
                  <c:v>592</c:v>
                </c:pt>
                <c:pt idx="317" formatCode="General">
                  <c:v>593</c:v>
                </c:pt>
                <c:pt idx="318" formatCode="General">
                  <c:v>591</c:v>
                </c:pt>
                <c:pt idx="319" formatCode="General">
                  <c:v>591</c:v>
                </c:pt>
                <c:pt idx="320" formatCode="General">
                  <c:v>590</c:v>
                </c:pt>
                <c:pt idx="321" formatCode="General">
                  <c:v>585</c:v>
                </c:pt>
                <c:pt idx="322" formatCode="General">
                  <c:v>586</c:v>
                </c:pt>
                <c:pt idx="323" formatCode="General">
                  <c:v>572</c:v>
                </c:pt>
                <c:pt idx="324" formatCode="General">
                  <c:v>573</c:v>
                </c:pt>
                <c:pt idx="325" formatCode="General">
                  <c:v>567</c:v>
                </c:pt>
                <c:pt idx="326" formatCode="General">
                  <c:v>562</c:v>
                </c:pt>
                <c:pt idx="327" formatCode="General">
                  <c:v>562</c:v>
                </c:pt>
                <c:pt idx="328" formatCode="General">
                  <c:v>564</c:v>
                </c:pt>
                <c:pt idx="329" formatCode="General">
                  <c:v>562</c:v>
                </c:pt>
                <c:pt idx="330" formatCode="General">
                  <c:v>568</c:v>
                </c:pt>
                <c:pt idx="331" formatCode="General">
                  <c:v>569</c:v>
                </c:pt>
                <c:pt idx="332" formatCode="General">
                  <c:v>574</c:v>
                </c:pt>
                <c:pt idx="333" formatCode="General">
                  <c:v>579</c:v>
                </c:pt>
                <c:pt idx="334" formatCode="General">
                  <c:v>578</c:v>
                </c:pt>
                <c:pt idx="335" formatCode="General">
                  <c:v>580</c:v>
                </c:pt>
                <c:pt idx="336" formatCode="General">
                  <c:v>592</c:v>
                </c:pt>
                <c:pt idx="337" formatCode="General">
                  <c:v>601</c:v>
                </c:pt>
                <c:pt idx="338" formatCode="General">
                  <c:v>611</c:v>
                </c:pt>
                <c:pt idx="339" formatCode="General">
                  <c:v>616</c:v>
                </c:pt>
                <c:pt idx="340" formatCode="General">
                  <c:v>624</c:v>
                </c:pt>
                <c:pt idx="341" formatCode="General">
                  <c:v>636</c:v>
                </c:pt>
                <c:pt idx="342" formatCode="General">
                  <c:v>642</c:v>
                </c:pt>
                <c:pt idx="343" formatCode="General">
                  <c:v>647</c:v>
                </c:pt>
                <c:pt idx="344" formatCode="General">
                  <c:v>654</c:v>
                </c:pt>
                <c:pt idx="345" formatCode="General">
                  <c:v>662</c:v>
                </c:pt>
                <c:pt idx="346" formatCode="General">
                  <c:v>671</c:v>
                </c:pt>
                <c:pt idx="347" formatCode="General">
                  <c:v>690</c:v>
                </c:pt>
                <c:pt idx="348" formatCode="General">
                  <c:v>663</c:v>
                </c:pt>
                <c:pt idx="349" formatCode="General">
                  <c:v>672</c:v>
                </c:pt>
                <c:pt idx="350" formatCode="General">
                  <c:v>676</c:v>
                </c:pt>
                <c:pt idx="351" formatCode="General">
                  <c:v>672</c:v>
                </c:pt>
                <c:pt idx="352" formatCode="General">
                  <c:v>674</c:v>
                </c:pt>
                <c:pt idx="353" formatCode="General">
                  <c:v>668</c:v>
                </c:pt>
                <c:pt idx="354" formatCode="General">
                  <c:v>672</c:v>
                </c:pt>
                <c:pt idx="355" formatCode="General">
                  <c:v>675</c:v>
                </c:pt>
                <c:pt idx="356" formatCode="General">
                  <c:v>671</c:v>
                </c:pt>
                <c:pt idx="357" formatCode="General">
                  <c:v>673</c:v>
                </c:pt>
                <c:pt idx="358" formatCode="General">
                  <c:v>676</c:v>
                </c:pt>
                <c:pt idx="359" formatCode="General">
                  <c:v>677</c:v>
                </c:pt>
                <c:pt idx="360" formatCode="General">
                  <c:v>679</c:v>
                </c:pt>
                <c:pt idx="361" formatCode="General">
                  <c:v>678</c:v>
                </c:pt>
                <c:pt idx="362" formatCode="General">
                  <c:v>675</c:v>
                </c:pt>
                <c:pt idx="363" formatCode="General">
                  <c:v>672</c:v>
                </c:pt>
                <c:pt idx="364" formatCode="General">
                  <c:v>666</c:v>
                </c:pt>
                <c:pt idx="365" formatCode="General">
                  <c:v>663</c:v>
                </c:pt>
                <c:pt idx="366" formatCode="General">
                  <c:v>658</c:v>
                </c:pt>
                <c:pt idx="367" formatCode="General">
                  <c:v>659</c:v>
                </c:pt>
                <c:pt idx="368" formatCode="General">
                  <c:v>656</c:v>
                </c:pt>
                <c:pt idx="369" formatCode="General">
                  <c:v>660</c:v>
                </c:pt>
                <c:pt idx="370" formatCode="General">
                  <c:v>655</c:v>
                </c:pt>
                <c:pt idx="371" formatCode="General">
                  <c:v>655</c:v>
                </c:pt>
                <c:pt idx="372" formatCode="General">
                  <c:v>670</c:v>
                </c:pt>
                <c:pt idx="373" formatCode="General">
                  <c:v>672</c:v>
                </c:pt>
                <c:pt idx="374" formatCode="General">
                  <c:v>676</c:v>
                </c:pt>
                <c:pt idx="375" formatCode="General">
                  <c:v>683</c:v>
                </c:pt>
                <c:pt idx="376" formatCode="General">
                  <c:v>687</c:v>
                </c:pt>
                <c:pt idx="377" formatCode="General">
                  <c:v>688</c:v>
                </c:pt>
                <c:pt idx="378" formatCode="General">
                  <c:v>689</c:v>
                </c:pt>
                <c:pt idx="379" formatCode="General">
                  <c:v>692</c:v>
                </c:pt>
                <c:pt idx="380" formatCode="General">
                  <c:v>690</c:v>
                </c:pt>
                <c:pt idx="381" formatCode="General">
                  <c:v>681</c:v>
                </c:pt>
                <c:pt idx="382" formatCode="General">
                  <c:v>683</c:v>
                </c:pt>
                <c:pt idx="383" formatCode="General">
                  <c:v>673</c:v>
                </c:pt>
                <c:pt idx="384" formatCode="General">
                  <c:v>669</c:v>
                </c:pt>
                <c:pt idx="385" formatCode="General">
                  <c:v>676</c:v>
                </c:pt>
                <c:pt idx="386" formatCode="General">
                  <c:v>676</c:v>
                </c:pt>
                <c:pt idx="387" formatCode="General">
                  <c:v>679</c:v>
                </c:pt>
                <c:pt idx="388" formatCode="General">
                  <c:v>686</c:v>
                </c:pt>
                <c:pt idx="389" formatCode="General">
                  <c:v>689</c:v>
                </c:pt>
                <c:pt idx="390" formatCode="General">
                  <c:v>696</c:v>
                </c:pt>
                <c:pt idx="391" formatCode="General">
                  <c:v>684</c:v>
                </c:pt>
                <c:pt idx="392" formatCode="General">
                  <c:v>691</c:v>
                </c:pt>
                <c:pt idx="393" formatCode="General">
                  <c:v>694</c:v>
                </c:pt>
                <c:pt idx="394" formatCode="General">
                  <c:v>695</c:v>
                </c:pt>
                <c:pt idx="395" formatCode="General">
                  <c:v>700</c:v>
                </c:pt>
                <c:pt idx="396" formatCode="General">
                  <c:v>717</c:v>
                </c:pt>
                <c:pt idx="397" formatCode="General">
                  <c:v>715</c:v>
                </c:pt>
                <c:pt idx="398" formatCode="General">
                  <c:v>721</c:v>
                </c:pt>
                <c:pt idx="399" formatCode="General">
                  <c:v>723</c:v>
                </c:pt>
                <c:pt idx="400" formatCode="General">
                  <c:v>724</c:v>
                </c:pt>
                <c:pt idx="401" formatCode="General">
                  <c:v>737</c:v>
                </c:pt>
                <c:pt idx="402" formatCode="General">
                  <c:v>744</c:v>
                </c:pt>
                <c:pt idx="403" formatCode="General">
                  <c:v>756</c:v>
                </c:pt>
                <c:pt idx="404" formatCode="General">
                  <c:v>769</c:v>
                </c:pt>
                <c:pt idx="405" formatCode="General">
                  <c:v>781</c:v>
                </c:pt>
                <c:pt idx="406" formatCode="General">
                  <c:v>794</c:v>
                </c:pt>
                <c:pt idx="407" formatCode="General">
                  <c:v>812</c:v>
                </c:pt>
                <c:pt idx="408" formatCode="General">
                  <c:v>818</c:v>
                </c:pt>
                <c:pt idx="409" formatCode="General">
                  <c:v>818</c:v>
                </c:pt>
                <c:pt idx="410" formatCode="General">
                  <c:v>837</c:v>
                </c:pt>
                <c:pt idx="411" formatCode="General">
                  <c:v>838</c:v>
                </c:pt>
                <c:pt idx="412" formatCode="General">
                  <c:v>853</c:v>
                </c:pt>
                <c:pt idx="413" formatCode="General">
                  <c:v>855</c:v>
                </c:pt>
                <c:pt idx="414" formatCode="General">
                  <c:v>859</c:v>
                </c:pt>
                <c:pt idx="415" formatCode="General">
                  <c:v>867</c:v>
                </c:pt>
                <c:pt idx="416" formatCode="General">
                  <c:v>870</c:v>
                </c:pt>
                <c:pt idx="417" formatCode="General">
                  <c:v>880</c:v>
                </c:pt>
                <c:pt idx="418" formatCode="General">
                  <c:v>884</c:v>
                </c:pt>
                <c:pt idx="419" formatCode="General">
                  <c:v>891</c:v>
                </c:pt>
                <c:pt idx="420" formatCode="General">
                  <c:v>904</c:v>
                </c:pt>
                <c:pt idx="421" formatCode="General">
                  <c:v>918</c:v>
                </c:pt>
                <c:pt idx="422" formatCode="General">
                  <c:v>908</c:v>
                </c:pt>
                <c:pt idx="423" formatCode="General">
                  <c:v>912</c:v>
                </c:pt>
                <c:pt idx="424" formatCode="General">
                  <c:v>913</c:v>
                </c:pt>
                <c:pt idx="425" formatCode="General">
                  <c:v>913</c:v>
                </c:pt>
                <c:pt idx="426" formatCode="General">
                  <c:v>920</c:v>
                </c:pt>
                <c:pt idx="427" formatCode="General">
                  <c:v>933</c:v>
                </c:pt>
                <c:pt idx="428" formatCode="General">
                  <c:v>945</c:v>
                </c:pt>
                <c:pt idx="429" formatCode="General">
                  <c:v>955</c:v>
                </c:pt>
                <c:pt idx="430" formatCode="General">
                  <c:v>971</c:v>
                </c:pt>
                <c:pt idx="431" formatCode="General">
                  <c:v>976</c:v>
                </c:pt>
                <c:pt idx="432" formatCode="General">
                  <c:v>989</c:v>
                </c:pt>
                <c:pt idx="433" formatCode="General">
                  <c:v>990</c:v>
                </c:pt>
                <c:pt idx="434" formatCode="General">
                  <c:v>983</c:v>
                </c:pt>
                <c:pt idx="435" formatCode="General">
                  <c:v>962</c:v>
                </c:pt>
                <c:pt idx="436" formatCode="General">
                  <c:v>960</c:v>
                </c:pt>
                <c:pt idx="437" formatCode="General">
                  <c:v>934</c:v>
                </c:pt>
                <c:pt idx="438" formatCode="General">
                  <c:v>913</c:v>
                </c:pt>
                <c:pt idx="439" formatCode="General">
                  <c:v>888</c:v>
                </c:pt>
                <c:pt idx="440" formatCode="General">
                  <c:v>864</c:v>
                </c:pt>
                <c:pt idx="441" formatCode="General">
                  <c:v>837</c:v>
                </c:pt>
                <c:pt idx="442" formatCode="General">
                  <c:v>822</c:v>
                </c:pt>
                <c:pt idx="443" formatCode="General">
                  <c:v>805</c:v>
                </c:pt>
                <c:pt idx="444" formatCode="General">
                  <c:v>779</c:v>
                </c:pt>
                <c:pt idx="445" formatCode="General">
                  <c:v>769</c:v>
                </c:pt>
                <c:pt idx="446" formatCode="General">
                  <c:v>757</c:v>
                </c:pt>
                <c:pt idx="447" formatCode="General">
                  <c:v>747</c:v>
                </c:pt>
                <c:pt idx="448" formatCode="General">
                  <c:v>730</c:v>
                </c:pt>
                <c:pt idx="449" formatCode="General">
                  <c:v>722</c:v>
                </c:pt>
                <c:pt idx="450" formatCode="General">
                  <c:v>709</c:v>
                </c:pt>
                <c:pt idx="451" formatCode="General">
                  <c:v>682</c:v>
                </c:pt>
                <c:pt idx="452" formatCode="General">
                  <c:v>667</c:v>
                </c:pt>
                <c:pt idx="453" formatCode="General">
                  <c:v>649</c:v>
                </c:pt>
                <c:pt idx="454" formatCode="General">
                  <c:v>625</c:v>
                </c:pt>
                <c:pt idx="455" formatCode="General">
                  <c:v>611</c:v>
                </c:pt>
                <c:pt idx="456" formatCode="General">
                  <c:v>592</c:v>
                </c:pt>
                <c:pt idx="457" formatCode="General">
                  <c:v>578</c:v>
                </c:pt>
                <c:pt idx="458" formatCode="General">
                  <c:v>563</c:v>
                </c:pt>
                <c:pt idx="459" formatCode="General">
                  <c:v>552</c:v>
                </c:pt>
                <c:pt idx="460" formatCode="General">
                  <c:v>532</c:v>
                </c:pt>
                <c:pt idx="461" formatCode="General">
                  <c:v>511</c:v>
                </c:pt>
                <c:pt idx="462" formatCode="General">
                  <c:v>489</c:v>
                </c:pt>
                <c:pt idx="463" formatCode="General">
                  <c:v>479</c:v>
                </c:pt>
                <c:pt idx="464" formatCode="General">
                  <c:v>456</c:v>
                </c:pt>
                <c:pt idx="465" formatCode="General">
                  <c:v>437</c:v>
                </c:pt>
                <c:pt idx="466" formatCode="General">
                  <c:v>417</c:v>
                </c:pt>
                <c:pt idx="467" formatCode="General">
                  <c:v>397</c:v>
                </c:pt>
                <c:pt idx="468" formatCode="General">
                  <c:v>383</c:v>
                </c:pt>
                <c:pt idx="469" formatCode="General">
                  <c:v>366</c:v>
                </c:pt>
                <c:pt idx="470" formatCode="General">
                  <c:v>344</c:v>
                </c:pt>
                <c:pt idx="471" formatCode="General">
                  <c:v>327</c:v>
                </c:pt>
                <c:pt idx="472" formatCode="General">
                  <c:v>316</c:v>
                </c:pt>
                <c:pt idx="473" formatCode="General">
                  <c:v>314</c:v>
                </c:pt>
                <c:pt idx="474" formatCode="General">
                  <c:v>316</c:v>
                </c:pt>
                <c:pt idx="475" formatCode="General">
                  <c:v>311</c:v>
                </c:pt>
                <c:pt idx="476" formatCode="General">
                  <c:v>314</c:v>
                </c:pt>
                <c:pt idx="477" formatCode="General">
                  <c:v>308</c:v>
                </c:pt>
                <c:pt idx="478" formatCode="General">
                  <c:v>301</c:v>
                </c:pt>
                <c:pt idx="479" formatCode="General">
                  <c:v>300</c:v>
                </c:pt>
                <c:pt idx="480" formatCode="General">
                  <c:v>299</c:v>
                </c:pt>
                <c:pt idx="481" formatCode="General">
                  <c:v>302</c:v>
                </c:pt>
                <c:pt idx="482" formatCode="General">
                  <c:v>306</c:v>
                </c:pt>
                <c:pt idx="483" formatCode="General">
                  <c:v>307</c:v>
                </c:pt>
                <c:pt idx="484" formatCode="General">
                  <c:v>301</c:v>
                </c:pt>
                <c:pt idx="485" formatCode="General">
                  <c:v>282</c:v>
                </c:pt>
                <c:pt idx="486" formatCode="General">
                  <c:v>277</c:v>
                </c:pt>
                <c:pt idx="487" formatCode="General">
                  <c:v>273</c:v>
                </c:pt>
                <c:pt idx="488" formatCode="General">
                  <c:v>270</c:v>
                </c:pt>
                <c:pt idx="489" formatCode="General">
                  <c:v>266</c:v>
                </c:pt>
                <c:pt idx="490" formatCode="General">
                  <c:v>266</c:v>
                </c:pt>
                <c:pt idx="491" formatCode="General">
                  <c:v>262</c:v>
                </c:pt>
                <c:pt idx="492" formatCode="General">
                  <c:v>260</c:v>
                </c:pt>
                <c:pt idx="493" formatCode="General">
                  <c:v>253</c:v>
                </c:pt>
                <c:pt idx="494" formatCode="General">
                  <c:v>253</c:v>
                </c:pt>
                <c:pt idx="495" formatCode="General">
                  <c:v>249</c:v>
                </c:pt>
                <c:pt idx="496" formatCode="General">
                  <c:v>246</c:v>
                </c:pt>
                <c:pt idx="497" formatCode="General">
                  <c:v>246</c:v>
                </c:pt>
                <c:pt idx="498" formatCode="General">
                  <c:v>242</c:v>
                </c:pt>
                <c:pt idx="499" formatCode="General">
                  <c:v>238</c:v>
                </c:pt>
                <c:pt idx="500" formatCode="General">
                  <c:v>237</c:v>
                </c:pt>
                <c:pt idx="501" formatCode="General">
                  <c:v>235</c:v>
                </c:pt>
                <c:pt idx="502" formatCode="General">
                  <c:v>236</c:v>
                </c:pt>
                <c:pt idx="503" formatCode="General">
                  <c:v>236</c:v>
                </c:pt>
                <c:pt idx="504" formatCode="General">
                  <c:v>241</c:v>
                </c:pt>
                <c:pt idx="505" formatCode="General">
                  <c:v>245</c:v>
                </c:pt>
                <c:pt idx="506" formatCode="General">
                  <c:v>246</c:v>
                </c:pt>
                <c:pt idx="507" formatCode="General">
                  <c:v>246</c:v>
                </c:pt>
                <c:pt idx="508" formatCode="General">
                  <c:v>253</c:v>
                </c:pt>
                <c:pt idx="509" formatCode="General">
                  <c:v>257</c:v>
                </c:pt>
                <c:pt idx="510" formatCode="General">
                  <c:v>262</c:v>
                </c:pt>
                <c:pt idx="511" formatCode="General">
                  <c:v>265</c:v>
                </c:pt>
                <c:pt idx="512" formatCode="General">
                  <c:v>271</c:v>
                </c:pt>
                <c:pt idx="513" formatCode="General">
                  <c:v>275</c:v>
                </c:pt>
                <c:pt idx="514" formatCode="General">
                  <c:v>279</c:v>
                </c:pt>
                <c:pt idx="515" formatCode="General">
                  <c:v>284</c:v>
                </c:pt>
                <c:pt idx="516" formatCode="General">
                  <c:v>285</c:v>
                </c:pt>
                <c:pt idx="517" formatCode="General">
                  <c:v>292</c:v>
                </c:pt>
                <c:pt idx="518" formatCode="General">
                  <c:v>295</c:v>
                </c:pt>
                <c:pt idx="519" formatCode="General">
                  <c:v>302</c:v>
                </c:pt>
                <c:pt idx="520" formatCode="General">
                  <c:v>306</c:v>
                </c:pt>
                <c:pt idx="521" formatCode="General">
                  <c:v>314</c:v>
                </c:pt>
                <c:pt idx="522" formatCode="General">
                  <c:v>318</c:v>
                </c:pt>
                <c:pt idx="523" formatCode="General">
                  <c:v>322</c:v>
                </c:pt>
                <c:pt idx="524" formatCode="General">
                  <c:v>323</c:v>
                </c:pt>
                <c:pt idx="525" formatCode="General">
                  <c:v>322</c:v>
                </c:pt>
                <c:pt idx="526" formatCode="General">
                  <c:v>327</c:v>
                </c:pt>
                <c:pt idx="527" formatCode="General">
                  <c:v>335</c:v>
                </c:pt>
                <c:pt idx="528" formatCode="General">
                  <c:v>335</c:v>
                </c:pt>
                <c:pt idx="529" formatCode="General">
                  <c:v>334</c:v>
                </c:pt>
                <c:pt idx="530" formatCode="General">
                  <c:v>337</c:v>
                </c:pt>
                <c:pt idx="531" formatCode="General">
                  <c:v>341</c:v>
                </c:pt>
                <c:pt idx="532" formatCode="General">
                  <c:v>342</c:v>
                </c:pt>
                <c:pt idx="533" formatCode="General">
                  <c:v>345</c:v>
                </c:pt>
                <c:pt idx="534" formatCode="General">
                  <c:v>344</c:v>
                </c:pt>
                <c:pt idx="535" formatCode="General">
                  <c:v>349</c:v>
                </c:pt>
                <c:pt idx="536" formatCode="General">
                  <c:v>351</c:v>
                </c:pt>
                <c:pt idx="537" formatCode="General">
                  <c:v>356</c:v>
                </c:pt>
                <c:pt idx="538" formatCode="General">
                  <c:v>358</c:v>
                </c:pt>
                <c:pt idx="539" formatCode="General">
                  <c:v>361</c:v>
                </c:pt>
                <c:pt idx="540" formatCode="General">
                  <c:v>362</c:v>
                </c:pt>
                <c:pt idx="541" formatCode="General">
                  <c:v>357</c:v>
                </c:pt>
                <c:pt idx="542" formatCode="General">
                  <c:v>361</c:v>
                </c:pt>
                <c:pt idx="543" formatCode="General">
                  <c:v>367</c:v>
                </c:pt>
                <c:pt idx="544" formatCode="General">
                  <c:v>371</c:v>
                </c:pt>
                <c:pt idx="545" formatCode="General">
                  <c:v>377</c:v>
                </c:pt>
                <c:pt idx="546" formatCode="General">
                  <c:v>387</c:v>
                </c:pt>
                <c:pt idx="547" formatCode="General">
                  <c:v>396</c:v>
                </c:pt>
                <c:pt idx="548" formatCode="General">
                  <c:v>402</c:v>
                </c:pt>
                <c:pt idx="549" formatCode="General">
                  <c:v>404</c:v>
                </c:pt>
                <c:pt idx="550" formatCode="General">
                  <c:v>413</c:v>
                </c:pt>
                <c:pt idx="551" formatCode="General">
                  <c:v>414</c:v>
                </c:pt>
                <c:pt idx="552" formatCode="General">
                  <c:v>417</c:v>
                </c:pt>
                <c:pt idx="553" formatCode="General">
                  <c:v>425</c:v>
                </c:pt>
                <c:pt idx="554" formatCode="General">
                  <c:v>426</c:v>
                </c:pt>
                <c:pt idx="555" formatCode="General">
                  <c:v>431</c:v>
                </c:pt>
                <c:pt idx="556" formatCode="General">
                  <c:v>430</c:v>
                </c:pt>
                <c:pt idx="557" formatCode="General">
                  <c:v>431</c:v>
                </c:pt>
                <c:pt idx="558" formatCode="General">
                  <c:v>432</c:v>
                </c:pt>
                <c:pt idx="559" formatCode="General">
                  <c:v>431</c:v>
                </c:pt>
                <c:pt idx="560" formatCode="General">
                  <c:v>434</c:v>
                </c:pt>
                <c:pt idx="561" formatCode="General">
                  <c:v>442</c:v>
                </c:pt>
                <c:pt idx="562" formatCode="General">
                  <c:v>443</c:v>
                </c:pt>
                <c:pt idx="563" formatCode="General">
                  <c:v>444</c:v>
                </c:pt>
                <c:pt idx="564" formatCode="General">
                  <c:v>442</c:v>
                </c:pt>
                <c:pt idx="565" formatCode="General">
                  <c:v>448</c:v>
                </c:pt>
                <c:pt idx="566" formatCode="General">
                  <c:v>452</c:v>
                </c:pt>
                <c:pt idx="567" formatCode="General">
                  <c:v>458</c:v>
                </c:pt>
                <c:pt idx="568" formatCode="General">
                  <c:v>461</c:v>
                </c:pt>
                <c:pt idx="569" formatCode="General">
                  <c:v>466</c:v>
                </c:pt>
                <c:pt idx="570" formatCode="General">
                  <c:v>466</c:v>
                </c:pt>
                <c:pt idx="571" formatCode="General">
                  <c:v>477</c:v>
                </c:pt>
                <c:pt idx="572" formatCode="General">
                  <c:v>482</c:v>
                </c:pt>
                <c:pt idx="573" formatCode="General">
                  <c:v>486</c:v>
                </c:pt>
                <c:pt idx="574" formatCode="General">
                  <c:v>495</c:v>
                </c:pt>
                <c:pt idx="575" formatCode="General">
                  <c:v>492</c:v>
                </c:pt>
                <c:pt idx="576" formatCode="General">
                  <c:v>493</c:v>
                </c:pt>
                <c:pt idx="577" formatCode="General">
                  <c:v>497</c:v>
                </c:pt>
                <c:pt idx="578" formatCode="General">
                  <c:v>504</c:v>
                </c:pt>
                <c:pt idx="579" formatCode="General">
                  <c:v>516</c:v>
                </c:pt>
                <c:pt idx="580" formatCode="General">
                  <c:v>523</c:v>
                </c:pt>
                <c:pt idx="581" formatCode="General">
                  <c:v>524</c:v>
                </c:pt>
                <c:pt idx="582" formatCode="General">
                  <c:v>529</c:v>
                </c:pt>
                <c:pt idx="583" formatCode="General">
                  <c:v>526</c:v>
                </c:pt>
                <c:pt idx="584" formatCode="General">
                  <c:v>527</c:v>
                </c:pt>
                <c:pt idx="585" formatCode="General">
                  <c:v>529</c:v>
                </c:pt>
                <c:pt idx="586" formatCode="General">
                  <c:v>529</c:v>
                </c:pt>
                <c:pt idx="587" formatCode="General">
                  <c:v>534</c:v>
                </c:pt>
                <c:pt idx="588" formatCode="General">
                  <c:v>536</c:v>
                </c:pt>
                <c:pt idx="589" formatCode="General">
                  <c:v>534</c:v>
                </c:pt>
                <c:pt idx="590" formatCode="General">
                  <c:v>529</c:v>
                </c:pt>
                <c:pt idx="591" formatCode="General">
                  <c:v>530</c:v>
                </c:pt>
                <c:pt idx="592" formatCode="General">
                  <c:v>528</c:v>
                </c:pt>
                <c:pt idx="593" formatCode="General">
                  <c:v>527</c:v>
                </c:pt>
                <c:pt idx="594" formatCode="General">
                  <c:v>526</c:v>
                </c:pt>
                <c:pt idx="595" formatCode="General">
                  <c:v>522</c:v>
                </c:pt>
                <c:pt idx="596" formatCode="General">
                  <c:v>526</c:v>
                </c:pt>
                <c:pt idx="597" formatCode="General">
                  <c:v>522</c:v>
                </c:pt>
                <c:pt idx="598" formatCode="General">
                  <c:v>518</c:v>
                </c:pt>
                <c:pt idx="599" formatCode="General">
                  <c:v>520</c:v>
                </c:pt>
                <c:pt idx="600" formatCode="General">
                  <c:v>525</c:v>
                </c:pt>
                <c:pt idx="601" formatCode="General">
                  <c:v>531</c:v>
                </c:pt>
                <c:pt idx="602" formatCode="General">
                  <c:v>530</c:v>
                </c:pt>
                <c:pt idx="603" formatCode="General">
                  <c:v>517</c:v>
                </c:pt>
                <c:pt idx="604" formatCode="General">
                  <c:v>511</c:v>
                </c:pt>
                <c:pt idx="605" formatCode="General">
                  <c:v>512</c:v>
                </c:pt>
                <c:pt idx="606" formatCode="General">
                  <c:v>518</c:v>
                </c:pt>
                <c:pt idx="607" formatCode="General">
                  <c:v>531</c:v>
                </c:pt>
                <c:pt idx="608" formatCode="General">
                  <c:v>545</c:v>
                </c:pt>
                <c:pt idx="609" formatCode="General">
                  <c:v>567</c:v>
                </c:pt>
                <c:pt idx="610" formatCode="General">
                  <c:v>584</c:v>
                </c:pt>
                <c:pt idx="611" formatCode="General">
                  <c:v>606</c:v>
                </c:pt>
                <c:pt idx="612" formatCode="General">
                  <c:v>616</c:v>
                </c:pt>
                <c:pt idx="613" formatCode="General">
                  <c:v>621</c:v>
                </c:pt>
                <c:pt idx="614" formatCode="General">
                  <c:v>637</c:v>
                </c:pt>
                <c:pt idx="615" formatCode="General">
                  <c:v>647</c:v>
                </c:pt>
                <c:pt idx="616" formatCode="General">
                  <c:v>660</c:v>
                </c:pt>
                <c:pt idx="617" formatCode="General">
                  <c:v>681</c:v>
                </c:pt>
                <c:pt idx="618" formatCode="General">
                  <c:v>695</c:v>
                </c:pt>
                <c:pt idx="619" formatCode="General">
                  <c:v>710</c:v>
                </c:pt>
                <c:pt idx="620" formatCode="General">
                  <c:v>720</c:v>
                </c:pt>
                <c:pt idx="621" formatCode="General">
                  <c:v>731</c:v>
                </c:pt>
                <c:pt idx="622" formatCode="General">
                  <c:v>755</c:v>
                </c:pt>
                <c:pt idx="623" formatCode="General">
                  <c:v>770</c:v>
                </c:pt>
                <c:pt idx="624" formatCode="General">
                  <c:v>790</c:v>
                </c:pt>
                <c:pt idx="625" formatCode="General">
                  <c:v>798</c:v>
                </c:pt>
                <c:pt idx="626" formatCode="General">
                  <c:v>807</c:v>
                </c:pt>
                <c:pt idx="627" formatCode="General">
                  <c:v>815</c:v>
                </c:pt>
              </c:numCache>
            </c:numRef>
          </c:val>
          <c:smooth val="1"/>
          <c:extLst>
            <c:ext xmlns:c16="http://schemas.microsoft.com/office/drawing/2014/chart" uri="{C3380CC4-5D6E-409C-BE32-E72D297353CC}">
              <c16:uniqueId val="{00000001-EDF1-4AC2-A386-B2E645BD5197}"/>
            </c:ext>
          </c:extLst>
        </c:ser>
        <c:ser>
          <c:idx val="2"/>
          <c:order val="1"/>
          <c:tx>
            <c:strRef>
              <c:f>Sheet1!$C$1</c:f>
              <c:strCache>
                <c:ptCount val="1"/>
                <c:pt idx="0">
                  <c:v>Multifamily</c:v>
                </c:pt>
              </c:strCache>
            </c:strRef>
          </c:tx>
          <c:spPr>
            <a:ln w="63500" cap="rnd">
              <a:solidFill>
                <a:srgbClr val="003B71"/>
              </a:solidFill>
              <a:prstDash val="solid"/>
              <a:round/>
            </a:ln>
            <a:effectLst/>
          </c:spPr>
          <c:marker>
            <c:symbol val="none"/>
          </c:marker>
          <c:cat>
            <c:numRef>
              <c:f>Sheet1!$A$2:$A$629</c:f>
              <c:numCache>
                <c:formatCode>General</c:formatCode>
                <c:ptCount val="628"/>
                <c:pt idx="0">
                  <c:v>1970</c:v>
                </c:pt>
                <c:pt idx="1">
                  <c:v>1970</c:v>
                </c:pt>
                <c:pt idx="2">
                  <c:v>1970</c:v>
                </c:pt>
                <c:pt idx="3">
                  <c:v>1970</c:v>
                </c:pt>
                <c:pt idx="4">
                  <c:v>1970</c:v>
                </c:pt>
                <c:pt idx="5">
                  <c:v>1970</c:v>
                </c:pt>
                <c:pt idx="6">
                  <c:v>1970</c:v>
                </c:pt>
                <c:pt idx="7">
                  <c:v>1970</c:v>
                </c:pt>
                <c:pt idx="8">
                  <c:v>1970</c:v>
                </c:pt>
                <c:pt idx="9">
                  <c:v>1970</c:v>
                </c:pt>
                <c:pt idx="10">
                  <c:v>1970</c:v>
                </c:pt>
                <c:pt idx="11">
                  <c:v>1970</c:v>
                </c:pt>
                <c:pt idx="12">
                  <c:v>1971</c:v>
                </c:pt>
                <c:pt idx="13">
                  <c:v>1971</c:v>
                </c:pt>
                <c:pt idx="14">
                  <c:v>1971</c:v>
                </c:pt>
                <c:pt idx="15">
                  <c:v>1971</c:v>
                </c:pt>
                <c:pt idx="16">
                  <c:v>1971</c:v>
                </c:pt>
                <c:pt idx="17">
                  <c:v>1971</c:v>
                </c:pt>
                <c:pt idx="18">
                  <c:v>1971</c:v>
                </c:pt>
                <c:pt idx="19">
                  <c:v>1971</c:v>
                </c:pt>
                <c:pt idx="20">
                  <c:v>1971</c:v>
                </c:pt>
                <c:pt idx="21">
                  <c:v>1971</c:v>
                </c:pt>
                <c:pt idx="22">
                  <c:v>1971</c:v>
                </c:pt>
                <c:pt idx="23">
                  <c:v>1971</c:v>
                </c:pt>
                <c:pt idx="24">
                  <c:v>1972</c:v>
                </c:pt>
                <c:pt idx="25">
                  <c:v>1972</c:v>
                </c:pt>
                <c:pt idx="26">
                  <c:v>1972</c:v>
                </c:pt>
                <c:pt idx="27">
                  <c:v>1972</c:v>
                </c:pt>
                <c:pt idx="28">
                  <c:v>1972</c:v>
                </c:pt>
                <c:pt idx="29">
                  <c:v>1972</c:v>
                </c:pt>
                <c:pt idx="30">
                  <c:v>1972</c:v>
                </c:pt>
                <c:pt idx="31">
                  <c:v>1972</c:v>
                </c:pt>
                <c:pt idx="32">
                  <c:v>1972</c:v>
                </c:pt>
                <c:pt idx="33">
                  <c:v>1972</c:v>
                </c:pt>
                <c:pt idx="34">
                  <c:v>1972</c:v>
                </c:pt>
                <c:pt idx="35">
                  <c:v>1972</c:v>
                </c:pt>
                <c:pt idx="36">
                  <c:v>1973</c:v>
                </c:pt>
                <c:pt idx="37">
                  <c:v>1973</c:v>
                </c:pt>
                <c:pt idx="38">
                  <c:v>1973</c:v>
                </c:pt>
                <c:pt idx="39">
                  <c:v>1973</c:v>
                </c:pt>
                <c:pt idx="40">
                  <c:v>1973</c:v>
                </c:pt>
                <c:pt idx="41">
                  <c:v>1973</c:v>
                </c:pt>
                <c:pt idx="42">
                  <c:v>1973</c:v>
                </c:pt>
                <c:pt idx="43">
                  <c:v>1973</c:v>
                </c:pt>
                <c:pt idx="44">
                  <c:v>1973</c:v>
                </c:pt>
                <c:pt idx="45">
                  <c:v>1973</c:v>
                </c:pt>
                <c:pt idx="46">
                  <c:v>1973</c:v>
                </c:pt>
                <c:pt idx="47">
                  <c:v>1973</c:v>
                </c:pt>
                <c:pt idx="48">
                  <c:v>1974</c:v>
                </c:pt>
                <c:pt idx="49">
                  <c:v>1974</c:v>
                </c:pt>
                <c:pt idx="50">
                  <c:v>1974</c:v>
                </c:pt>
                <c:pt idx="51">
                  <c:v>1974</c:v>
                </c:pt>
                <c:pt idx="52">
                  <c:v>1974</c:v>
                </c:pt>
                <c:pt idx="53">
                  <c:v>1974</c:v>
                </c:pt>
                <c:pt idx="54">
                  <c:v>1974</c:v>
                </c:pt>
                <c:pt idx="55">
                  <c:v>1974</c:v>
                </c:pt>
                <c:pt idx="56">
                  <c:v>1974</c:v>
                </c:pt>
                <c:pt idx="57">
                  <c:v>1974</c:v>
                </c:pt>
                <c:pt idx="58">
                  <c:v>1974</c:v>
                </c:pt>
                <c:pt idx="59">
                  <c:v>1974</c:v>
                </c:pt>
                <c:pt idx="60">
                  <c:v>1975</c:v>
                </c:pt>
                <c:pt idx="61">
                  <c:v>1975</c:v>
                </c:pt>
                <c:pt idx="62">
                  <c:v>1975</c:v>
                </c:pt>
                <c:pt idx="63">
                  <c:v>1975</c:v>
                </c:pt>
                <c:pt idx="64">
                  <c:v>1975</c:v>
                </c:pt>
                <c:pt idx="65">
                  <c:v>1975</c:v>
                </c:pt>
                <c:pt idx="66">
                  <c:v>1975</c:v>
                </c:pt>
                <c:pt idx="67">
                  <c:v>1975</c:v>
                </c:pt>
                <c:pt idx="68">
                  <c:v>1975</c:v>
                </c:pt>
                <c:pt idx="69">
                  <c:v>1975</c:v>
                </c:pt>
                <c:pt idx="70">
                  <c:v>1975</c:v>
                </c:pt>
                <c:pt idx="71">
                  <c:v>1975</c:v>
                </c:pt>
                <c:pt idx="72">
                  <c:v>1976</c:v>
                </c:pt>
                <c:pt idx="73">
                  <c:v>1976</c:v>
                </c:pt>
                <c:pt idx="74">
                  <c:v>1976</c:v>
                </c:pt>
                <c:pt idx="75">
                  <c:v>1976</c:v>
                </c:pt>
                <c:pt idx="76">
                  <c:v>1976</c:v>
                </c:pt>
                <c:pt idx="77">
                  <c:v>1976</c:v>
                </c:pt>
                <c:pt idx="78">
                  <c:v>1976</c:v>
                </c:pt>
                <c:pt idx="79">
                  <c:v>1976</c:v>
                </c:pt>
                <c:pt idx="80">
                  <c:v>1976</c:v>
                </c:pt>
                <c:pt idx="81">
                  <c:v>1976</c:v>
                </c:pt>
                <c:pt idx="82">
                  <c:v>1976</c:v>
                </c:pt>
                <c:pt idx="83">
                  <c:v>1976</c:v>
                </c:pt>
                <c:pt idx="84">
                  <c:v>1977</c:v>
                </c:pt>
                <c:pt idx="85">
                  <c:v>1977</c:v>
                </c:pt>
                <c:pt idx="86">
                  <c:v>1977</c:v>
                </c:pt>
                <c:pt idx="87">
                  <c:v>1977</c:v>
                </c:pt>
                <c:pt idx="88">
                  <c:v>1977</c:v>
                </c:pt>
                <c:pt idx="89">
                  <c:v>1977</c:v>
                </c:pt>
                <c:pt idx="90">
                  <c:v>1977</c:v>
                </c:pt>
                <c:pt idx="91">
                  <c:v>1977</c:v>
                </c:pt>
                <c:pt idx="92">
                  <c:v>1977</c:v>
                </c:pt>
                <c:pt idx="93">
                  <c:v>1977</c:v>
                </c:pt>
                <c:pt idx="94">
                  <c:v>1977</c:v>
                </c:pt>
                <c:pt idx="95">
                  <c:v>1977</c:v>
                </c:pt>
                <c:pt idx="96">
                  <c:v>1978</c:v>
                </c:pt>
                <c:pt idx="97">
                  <c:v>1978</c:v>
                </c:pt>
                <c:pt idx="98">
                  <c:v>1978</c:v>
                </c:pt>
                <c:pt idx="99">
                  <c:v>1978</c:v>
                </c:pt>
                <c:pt idx="100">
                  <c:v>1978</c:v>
                </c:pt>
                <c:pt idx="101">
                  <c:v>1978</c:v>
                </c:pt>
                <c:pt idx="102">
                  <c:v>1978</c:v>
                </c:pt>
                <c:pt idx="103">
                  <c:v>1978</c:v>
                </c:pt>
                <c:pt idx="104">
                  <c:v>1978</c:v>
                </c:pt>
                <c:pt idx="105">
                  <c:v>1978</c:v>
                </c:pt>
                <c:pt idx="106">
                  <c:v>1978</c:v>
                </c:pt>
                <c:pt idx="107">
                  <c:v>1978</c:v>
                </c:pt>
                <c:pt idx="108">
                  <c:v>1979</c:v>
                </c:pt>
                <c:pt idx="109">
                  <c:v>1979</c:v>
                </c:pt>
                <c:pt idx="110">
                  <c:v>1979</c:v>
                </c:pt>
                <c:pt idx="111">
                  <c:v>1979</c:v>
                </c:pt>
                <c:pt idx="112">
                  <c:v>1979</c:v>
                </c:pt>
                <c:pt idx="113">
                  <c:v>1979</c:v>
                </c:pt>
                <c:pt idx="114">
                  <c:v>1979</c:v>
                </c:pt>
                <c:pt idx="115">
                  <c:v>1979</c:v>
                </c:pt>
                <c:pt idx="116">
                  <c:v>1979</c:v>
                </c:pt>
                <c:pt idx="117">
                  <c:v>1979</c:v>
                </c:pt>
                <c:pt idx="118">
                  <c:v>1979</c:v>
                </c:pt>
                <c:pt idx="119">
                  <c:v>1979</c:v>
                </c:pt>
                <c:pt idx="120">
                  <c:v>1980</c:v>
                </c:pt>
                <c:pt idx="121">
                  <c:v>1980</c:v>
                </c:pt>
                <c:pt idx="122">
                  <c:v>1980</c:v>
                </c:pt>
                <c:pt idx="123">
                  <c:v>1980</c:v>
                </c:pt>
                <c:pt idx="124">
                  <c:v>1980</c:v>
                </c:pt>
                <c:pt idx="125">
                  <c:v>1980</c:v>
                </c:pt>
                <c:pt idx="126">
                  <c:v>1980</c:v>
                </c:pt>
                <c:pt idx="127">
                  <c:v>1980</c:v>
                </c:pt>
                <c:pt idx="128">
                  <c:v>1980</c:v>
                </c:pt>
                <c:pt idx="129">
                  <c:v>1980</c:v>
                </c:pt>
                <c:pt idx="130">
                  <c:v>1980</c:v>
                </c:pt>
                <c:pt idx="131">
                  <c:v>1980</c:v>
                </c:pt>
                <c:pt idx="132">
                  <c:v>1981</c:v>
                </c:pt>
                <c:pt idx="133">
                  <c:v>1981</c:v>
                </c:pt>
                <c:pt idx="134">
                  <c:v>1981</c:v>
                </c:pt>
                <c:pt idx="135">
                  <c:v>1981</c:v>
                </c:pt>
                <c:pt idx="136">
                  <c:v>1981</c:v>
                </c:pt>
                <c:pt idx="137">
                  <c:v>1981</c:v>
                </c:pt>
                <c:pt idx="138">
                  <c:v>1981</c:v>
                </c:pt>
                <c:pt idx="139">
                  <c:v>1981</c:v>
                </c:pt>
                <c:pt idx="140">
                  <c:v>1981</c:v>
                </c:pt>
                <c:pt idx="141">
                  <c:v>1981</c:v>
                </c:pt>
                <c:pt idx="142">
                  <c:v>1981</c:v>
                </c:pt>
                <c:pt idx="143">
                  <c:v>1981</c:v>
                </c:pt>
                <c:pt idx="144">
                  <c:v>1982</c:v>
                </c:pt>
                <c:pt idx="145">
                  <c:v>1982</c:v>
                </c:pt>
                <c:pt idx="146">
                  <c:v>1982</c:v>
                </c:pt>
                <c:pt idx="147">
                  <c:v>1982</c:v>
                </c:pt>
                <c:pt idx="148">
                  <c:v>1982</c:v>
                </c:pt>
                <c:pt idx="149">
                  <c:v>1982</c:v>
                </c:pt>
                <c:pt idx="150">
                  <c:v>1982</c:v>
                </c:pt>
                <c:pt idx="151">
                  <c:v>1982</c:v>
                </c:pt>
                <c:pt idx="152">
                  <c:v>1982</c:v>
                </c:pt>
                <c:pt idx="153">
                  <c:v>1982</c:v>
                </c:pt>
                <c:pt idx="154">
                  <c:v>1982</c:v>
                </c:pt>
                <c:pt idx="155">
                  <c:v>1982</c:v>
                </c:pt>
                <c:pt idx="156">
                  <c:v>1983</c:v>
                </c:pt>
                <c:pt idx="157">
                  <c:v>1983</c:v>
                </c:pt>
                <c:pt idx="158">
                  <c:v>1983</c:v>
                </c:pt>
                <c:pt idx="159">
                  <c:v>1983</c:v>
                </c:pt>
                <c:pt idx="160">
                  <c:v>1983</c:v>
                </c:pt>
                <c:pt idx="161">
                  <c:v>1983</c:v>
                </c:pt>
                <c:pt idx="162">
                  <c:v>1983</c:v>
                </c:pt>
                <c:pt idx="163">
                  <c:v>1983</c:v>
                </c:pt>
                <c:pt idx="164">
                  <c:v>1983</c:v>
                </c:pt>
                <c:pt idx="165">
                  <c:v>1983</c:v>
                </c:pt>
                <c:pt idx="166">
                  <c:v>1983</c:v>
                </c:pt>
                <c:pt idx="167">
                  <c:v>1983</c:v>
                </c:pt>
                <c:pt idx="168">
                  <c:v>1984</c:v>
                </c:pt>
                <c:pt idx="169">
                  <c:v>1984</c:v>
                </c:pt>
                <c:pt idx="170">
                  <c:v>1984</c:v>
                </c:pt>
                <c:pt idx="171">
                  <c:v>1984</c:v>
                </c:pt>
                <c:pt idx="172">
                  <c:v>1984</c:v>
                </c:pt>
                <c:pt idx="173">
                  <c:v>1984</c:v>
                </c:pt>
                <c:pt idx="174">
                  <c:v>1984</c:v>
                </c:pt>
                <c:pt idx="175">
                  <c:v>1984</c:v>
                </c:pt>
                <c:pt idx="176">
                  <c:v>1984</c:v>
                </c:pt>
                <c:pt idx="177">
                  <c:v>1984</c:v>
                </c:pt>
                <c:pt idx="178">
                  <c:v>1984</c:v>
                </c:pt>
                <c:pt idx="179">
                  <c:v>1984</c:v>
                </c:pt>
                <c:pt idx="180">
                  <c:v>1985</c:v>
                </c:pt>
                <c:pt idx="181">
                  <c:v>1985</c:v>
                </c:pt>
                <c:pt idx="182">
                  <c:v>1985</c:v>
                </c:pt>
                <c:pt idx="183">
                  <c:v>1985</c:v>
                </c:pt>
                <c:pt idx="184">
                  <c:v>1985</c:v>
                </c:pt>
                <c:pt idx="185">
                  <c:v>1985</c:v>
                </c:pt>
                <c:pt idx="186">
                  <c:v>1985</c:v>
                </c:pt>
                <c:pt idx="187">
                  <c:v>1985</c:v>
                </c:pt>
                <c:pt idx="188">
                  <c:v>1985</c:v>
                </c:pt>
                <c:pt idx="189">
                  <c:v>1985</c:v>
                </c:pt>
                <c:pt idx="190">
                  <c:v>1985</c:v>
                </c:pt>
                <c:pt idx="191">
                  <c:v>1985</c:v>
                </c:pt>
                <c:pt idx="192">
                  <c:v>1986</c:v>
                </c:pt>
                <c:pt idx="193">
                  <c:v>1986</c:v>
                </c:pt>
                <c:pt idx="194">
                  <c:v>1986</c:v>
                </c:pt>
                <c:pt idx="195">
                  <c:v>1986</c:v>
                </c:pt>
                <c:pt idx="196">
                  <c:v>1986</c:v>
                </c:pt>
                <c:pt idx="197">
                  <c:v>1986</c:v>
                </c:pt>
                <c:pt idx="198">
                  <c:v>1986</c:v>
                </c:pt>
                <c:pt idx="199">
                  <c:v>1986</c:v>
                </c:pt>
                <c:pt idx="200">
                  <c:v>1986</c:v>
                </c:pt>
                <c:pt idx="201">
                  <c:v>1986</c:v>
                </c:pt>
                <c:pt idx="202">
                  <c:v>1986</c:v>
                </c:pt>
                <c:pt idx="203">
                  <c:v>1986</c:v>
                </c:pt>
                <c:pt idx="204">
                  <c:v>1987</c:v>
                </c:pt>
                <c:pt idx="205">
                  <c:v>1987</c:v>
                </c:pt>
                <c:pt idx="206">
                  <c:v>1987</c:v>
                </c:pt>
                <c:pt idx="207">
                  <c:v>1987</c:v>
                </c:pt>
                <c:pt idx="208">
                  <c:v>1987</c:v>
                </c:pt>
                <c:pt idx="209">
                  <c:v>1987</c:v>
                </c:pt>
                <c:pt idx="210">
                  <c:v>1987</c:v>
                </c:pt>
                <c:pt idx="211">
                  <c:v>1987</c:v>
                </c:pt>
                <c:pt idx="212">
                  <c:v>1987</c:v>
                </c:pt>
                <c:pt idx="213">
                  <c:v>1987</c:v>
                </c:pt>
                <c:pt idx="214">
                  <c:v>1987</c:v>
                </c:pt>
                <c:pt idx="215">
                  <c:v>1987</c:v>
                </c:pt>
                <c:pt idx="216">
                  <c:v>1988</c:v>
                </c:pt>
                <c:pt idx="217">
                  <c:v>1988</c:v>
                </c:pt>
                <c:pt idx="218">
                  <c:v>1988</c:v>
                </c:pt>
                <c:pt idx="219">
                  <c:v>1988</c:v>
                </c:pt>
                <c:pt idx="220">
                  <c:v>1988</c:v>
                </c:pt>
                <c:pt idx="221">
                  <c:v>1988</c:v>
                </c:pt>
                <c:pt idx="222">
                  <c:v>1988</c:v>
                </c:pt>
                <c:pt idx="223">
                  <c:v>1988</c:v>
                </c:pt>
                <c:pt idx="224">
                  <c:v>1988</c:v>
                </c:pt>
                <c:pt idx="225">
                  <c:v>1988</c:v>
                </c:pt>
                <c:pt idx="226">
                  <c:v>1988</c:v>
                </c:pt>
                <c:pt idx="227">
                  <c:v>1988</c:v>
                </c:pt>
                <c:pt idx="228">
                  <c:v>1989</c:v>
                </c:pt>
                <c:pt idx="229">
                  <c:v>1989</c:v>
                </c:pt>
                <c:pt idx="230">
                  <c:v>1989</c:v>
                </c:pt>
                <c:pt idx="231">
                  <c:v>1989</c:v>
                </c:pt>
                <c:pt idx="232">
                  <c:v>1989</c:v>
                </c:pt>
                <c:pt idx="233">
                  <c:v>1989</c:v>
                </c:pt>
                <c:pt idx="234">
                  <c:v>1989</c:v>
                </c:pt>
                <c:pt idx="235">
                  <c:v>1989</c:v>
                </c:pt>
                <c:pt idx="236">
                  <c:v>1989</c:v>
                </c:pt>
                <c:pt idx="237">
                  <c:v>1989</c:v>
                </c:pt>
                <c:pt idx="238">
                  <c:v>1989</c:v>
                </c:pt>
                <c:pt idx="239">
                  <c:v>1989</c:v>
                </c:pt>
                <c:pt idx="240">
                  <c:v>1990</c:v>
                </c:pt>
                <c:pt idx="241">
                  <c:v>1990</c:v>
                </c:pt>
                <c:pt idx="242">
                  <c:v>1990</c:v>
                </c:pt>
                <c:pt idx="243">
                  <c:v>1990</c:v>
                </c:pt>
                <c:pt idx="244">
                  <c:v>1990</c:v>
                </c:pt>
                <c:pt idx="245">
                  <c:v>1990</c:v>
                </c:pt>
                <c:pt idx="246">
                  <c:v>1990</c:v>
                </c:pt>
                <c:pt idx="247">
                  <c:v>1990</c:v>
                </c:pt>
                <c:pt idx="248">
                  <c:v>1990</c:v>
                </c:pt>
                <c:pt idx="249">
                  <c:v>1990</c:v>
                </c:pt>
                <c:pt idx="250">
                  <c:v>1990</c:v>
                </c:pt>
                <c:pt idx="251">
                  <c:v>1990</c:v>
                </c:pt>
                <c:pt idx="252">
                  <c:v>1991</c:v>
                </c:pt>
                <c:pt idx="253">
                  <c:v>1991</c:v>
                </c:pt>
                <c:pt idx="254">
                  <c:v>1991</c:v>
                </c:pt>
                <c:pt idx="255">
                  <c:v>1991</c:v>
                </c:pt>
                <c:pt idx="256">
                  <c:v>1991</c:v>
                </c:pt>
                <c:pt idx="257">
                  <c:v>1991</c:v>
                </c:pt>
                <c:pt idx="258">
                  <c:v>1991</c:v>
                </c:pt>
                <c:pt idx="259">
                  <c:v>1991</c:v>
                </c:pt>
                <c:pt idx="260">
                  <c:v>1991</c:v>
                </c:pt>
                <c:pt idx="261">
                  <c:v>1991</c:v>
                </c:pt>
                <c:pt idx="262">
                  <c:v>1991</c:v>
                </c:pt>
                <c:pt idx="263">
                  <c:v>1991</c:v>
                </c:pt>
                <c:pt idx="264">
                  <c:v>1992</c:v>
                </c:pt>
                <c:pt idx="265">
                  <c:v>1992</c:v>
                </c:pt>
                <c:pt idx="266">
                  <c:v>1992</c:v>
                </c:pt>
                <c:pt idx="267">
                  <c:v>1992</c:v>
                </c:pt>
                <c:pt idx="268">
                  <c:v>1992</c:v>
                </c:pt>
                <c:pt idx="269">
                  <c:v>1992</c:v>
                </c:pt>
                <c:pt idx="270">
                  <c:v>1992</c:v>
                </c:pt>
                <c:pt idx="271">
                  <c:v>1992</c:v>
                </c:pt>
                <c:pt idx="272">
                  <c:v>1992</c:v>
                </c:pt>
                <c:pt idx="273">
                  <c:v>1992</c:v>
                </c:pt>
                <c:pt idx="274">
                  <c:v>1992</c:v>
                </c:pt>
                <c:pt idx="275">
                  <c:v>1992</c:v>
                </c:pt>
                <c:pt idx="276">
                  <c:v>1993</c:v>
                </c:pt>
                <c:pt idx="277">
                  <c:v>1993</c:v>
                </c:pt>
                <c:pt idx="278">
                  <c:v>1993</c:v>
                </c:pt>
                <c:pt idx="279">
                  <c:v>1993</c:v>
                </c:pt>
                <c:pt idx="280">
                  <c:v>1993</c:v>
                </c:pt>
                <c:pt idx="281">
                  <c:v>1993</c:v>
                </c:pt>
                <c:pt idx="282">
                  <c:v>1993</c:v>
                </c:pt>
                <c:pt idx="283">
                  <c:v>1993</c:v>
                </c:pt>
                <c:pt idx="284">
                  <c:v>1993</c:v>
                </c:pt>
                <c:pt idx="285">
                  <c:v>1993</c:v>
                </c:pt>
                <c:pt idx="286">
                  <c:v>1993</c:v>
                </c:pt>
                <c:pt idx="287">
                  <c:v>1993</c:v>
                </c:pt>
                <c:pt idx="288">
                  <c:v>1994</c:v>
                </c:pt>
                <c:pt idx="289">
                  <c:v>1994</c:v>
                </c:pt>
                <c:pt idx="290">
                  <c:v>1994</c:v>
                </c:pt>
                <c:pt idx="291">
                  <c:v>1994</c:v>
                </c:pt>
                <c:pt idx="292">
                  <c:v>1994</c:v>
                </c:pt>
                <c:pt idx="293">
                  <c:v>1994</c:v>
                </c:pt>
                <c:pt idx="294">
                  <c:v>1994</c:v>
                </c:pt>
                <c:pt idx="295">
                  <c:v>1994</c:v>
                </c:pt>
                <c:pt idx="296">
                  <c:v>1994</c:v>
                </c:pt>
                <c:pt idx="297">
                  <c:v>1994</c:v>
                </c:pt>
                <c:pt idx="298">
                  <c:v>1994</c:v>
                </c:pt>
                <c:pt idx="299">
                  <c:v>1994</c:v>
                </c:pt>
                <c:pt idx="300">
                  <c:v>1995</c:v>
                </c:pt>
                <c:pt idx="301">
                  <c:v>1995</c:v>
                </c:pt>
                <c:pt idx="302">
                  <c:v>1995</c:v>
                </c:pt>
                <c:pt idx="303">
                  <c:v>1995</c:v>
                </c:pt>
                <c:pt idx="304">
                  <c:v>1995</c:v>
                </c:pt>
                <c:pt idx="305">
                  <c:v>1995</c:v>
                </c:pt>
                <c:pt idx="306">
                  <c:v>1995</c:v>
                </c:pt>
                <c:pt idx="307">
                  <c:v>1995</c:v>
                </c:pt>
                <c:pt idx="308">
                  <c:v>1995</c:v>
                </c:pt>
                <c:pt idx="309">
                  <c:v>1995</c:v>
                </c:pt>
                <c:pt idx="310">
                  <c:v>1995</c:v>
                </c:pt>
                <c:pt idx="311">
                  <c:v>1995</c:v>
                </c:pt>
                <c:pt idx="312">
                  <c:v>1996</c:v>
                </c:pt>
                <c:pt idx="313">
                  <c:v>1996</c:v>
                </c:pt>
                <c:pt idx="314">
                  <c:v>1996</c:v>
                </c:pt>
                <c:pt idx="315">
                  <c:v>1996</c:v>
                </c:pt>
                <c:pt idx="316">
                  <c:v>1996</c:v>
                </c:pt>
                <c:pt idx="317">
                  <c:v>1996</c:v>
                </c:pt>
                <c:pt idx="318">
                  <c:v>1996</c:v>
                </c:pt>
                <c:pt idx="319">
                  <c:v>1996</c:v>
                </c:pt>
                <c:pt idx="320">
                  <c:v>1996</c:v>
                </c:pt>
                <c:pt idx="321">
                  <c:v>1996</c:v>
                </c:pt>
                <c:pt idx="322">
                  <c:v>1996</c:v>
                </c:pt>
                <c:pt idx="323">
                  <c:v>1996</c:v>
                </c:pt>
                <c:pt idx="324">
                  <c:v>1997</c:v>
                </c:pt>
                <c:pt idx="325">
                  <c:v>1997</c:v>
                </c:pt>
                <c:pt idx="326">
                  <c:v>1997</c:v>
                </c:pt>
                <c:pt idx="327">
                  <c:v>1997</c:v>
                </c:pt>
                <c:pt idx="328">
                  <c:v>1997</c:v>
                </c:pt>
                <c:pt idx="329">
                  <c:v>1997</c:v>
                </c:pt>
                <c:pt idx="330">
                  <c:v>1997</c:v>
                </c:pt>
                <c:pt idx="331">
                  <c:v>1997</c:v>
                </c:pt>
                <c:pt idx="332">
                  <c:v>1997</c:v>
                </c:pt>
                <c:pt idx="333">
                  <c:v>1997</c:v>
                </c:pt>
                <c:pt idx="334">
                  <c:v>1997</c:v>
                </c:pt>
                <c:pt idx="335">
                  <c:v>1997</c:v>
                </c:pt>
                <c:pt idx="336">
                  <c:v>1998</c:v>
                </c:pt>
                <c:pt idx="337">
                  <c:v>1998</c:v>
                </c:pt>
                <c:pt idx="338">
                  <c:v>1998</c:v>
                </c:pt>
                <c:pt idx="339">
                  <c:v>1998</c:v>
                </c:pt>
                <c:pt idx="340">
                  <c:v>1998</c:v>
                </c:pt>
                <c:pt idx="341">
                  <c:v>1998</c:v>
                </c:pt>
                <c:pt idx="342">
                  <c:v>1998</c:v>
                </c:pt>
                <c:pt idx="343">
                  <c:v>1998</c:v>
                </c:pt>
                <c:pt idx="344">
                  <c:v>1998</c:v>
                </c:pt>
                <c:pt idx="345">
                  <c:v>1998</c:v>
                </c:pt>
                <c:pt idx="346">
                  <c:v>1998</c:v>
                </c:pt>
                <c:pt idx="347">
                  <c:v>1998</c:v>
                </c:pt>
                <c:pt idx="348">
                  <c:v>1999</c:v>
                </c:pt>
                <c:pt idx="349">
                  <c:v>1999</c:v>
                </c:pt>
                <c:pt idx="350">
                  <c:v>1999</c:v>
                </c:pt>
                <c:pt idx="351">
                  <c:v>1999</c:v>
                </c:pt>
                <c:pt idx="352">
                  <c:v>1999</c:v>
                </c:pt>
                <c:pt idx="353">
                  <c:v>1999</c:v>
                </c:pt>
                <c:pt idx="354">
                  <c:v>1999</c:v>
                </c:pt>
                <c:pt idx="355">
                  <c:v>1999</c:v>
                </c:pt>
                <c:pt idx="356">
                  <c:v>1999</c:v>
                </c:pt>
                <c:pt idx="357">
                  <c:v>1999</c:v>
                </c:pt>
                <c:pt idx="358">
                  <c:v>1999</c:v>
                </c:pt>
                <c:pt idx="359">
                  <c:v>1999</c:v>
                </c:pt>
                <c:pt idx="360">
                  <c:v>2000</c:v>
                </c:pt>
                <c:pt idx="361">
                  <c:v>2000</c:v>
                </c:pt>
                <c:pt idx="362">
                  <c:v>2000</c:v>
                </c:pt>
                <c:pt idx="363">
                  <c:v>2000</c:v>
                </c:pt>
                <c:pt idx="364">
                  <c:v>2000</c:v>
                </c:pt>
                <c:pt idx="365">
                  <c:v>2000</c:v>
                </c:pt>
                <c:pt idx="366">
                  <c:v>2000</c:v>
                </c:pt>
                <c:pt idx="367">
                  <c:v>2000</c:v>
                </c:pt>
                <c:pt idx="368">
                  <c:v>2000</c:v>
                </c:pt>
                <c:pt idx="369">
                  <c:v>2000</c:v>
                </c:pt>
                <c:pt idx="370">
                  <c:v>2000</c:v>
                </c:pt>
                <c:pt idx="371">
                  <c:v>2000</c:v>
                </c:pt>
                <c:pt idx="372">
                  <c:v>2001</c:v>
                </c:pt>
                <c:pt idx="373">
                  <c:v>2001</c:v>
                </c:pt>
                <c:pt idx="374">
                  <c:v>2001</c:v>
                </c:pt>
                <c:pt idx="375">
                  <c:v>2001</c:v>
                </c:pt>
                <c:pt idx="376">
                  <c:v>2001</c:v>
                </c:pt>
                <c:pt idx="377">
                  <c:v>2001</c:v>
                </c:pt>
                <c:pt idx="378">
                  <c:v>2001</c:v>
                </c:pt>
                <c:pt idx="379">
                  <c:v>2001</c:v>
                </c:pt>
                <c:pt idx="380">
                  <c:v>2001</c:v>
                </c:pt>
                <c:pt idx="381">
                  <c:v>2001</c:v>
                </c:pt>
                <c:pt idx="382">
                  <c:v>2001</c:v>
                </c:pt>
                <c:pt idx="383">
                  <c:v>2001</c:v>
                </c:pt>
                <c:pt idx="384">
                  <c:v>2002</c:v>
                </c:pt>
                <c:pt idx="385">
                  <c:v>2002</c:v>
                </c:pt>
                <c:pt idx="386">
                  <c:v>2002</c:v>
                </c:pt>
                <c:pt idx="387">
                  <c:v>2002</c:v>
                </c:pt>
                <c:pt idx="388">
                  <c:v>2002</c:v>
                </c:pt>
                <c:pt idx="389">
                  <c:v>2002</c:v>
                </c:pt>
                <c:pt idx="390">
                  <c:v>2002</c:v>
                </c:pt>
                <c:pt idx="391">
                  <c:v>2002</c:v>
                </c:pt>
                <c:pt idx="392">
                  <c:v>2002</c:v>
                </c:pt>
                <c:pt idx="393">
                  <c:v>2002</c:v>
                </c:pt>
                <c:pt idx="394">
                  <c:v>2002</c:v>
                </c:pt>
                <c:pt idx="395">
                  <c:v>2002</c:v>
                </c:pt>
                <c:pt idx="396">
                  <c:v>2003</c:v>
                </c:pt>
                <c:pt idx="397">
                  <c:v>2003</c:v>
                </c:pt>
                <c:pt idx="398">
                  <c:v>2003</c:v>
                </c:pt>
                <c:pt idx="399">
                  <c:v>2003</c:v>
                </c:pt>
                <c:pt idx="400">
                  <c:v>2003</c:v>
                </c:pt>
                <c:pt idx="401">
                  <c:v>2003</c:v>
                </c:pt>
                <c:pt idx="402">
                  <c:v>2003</c:v>
                </c:pt>
                <c:pt idx="403">
                  <c:v>2003</c:v>
                </c:pt>
                <c:pt idx="404">
                  <c:v>2003</c:v>
                </c:pt>
                <c:pt idx="405">
                  <c:v>2003</c:v>
                </c:pt>
                <c:pt idx="406">
                  <c:v>2003</c:v>
                </c:pt>
                <c:pt idx="407">
                  <c:v>2003</c:v>
                </c:pt>
                <c:pt idx="408">
                  <c:v>2004</c:v>
                </c:pt>
                <c:pt idx="409">
                  <c:v>2004</c:v>
                </c:pt>
                <c:pt idx="410">
                  <c:v>2004</c:v>
                </c:pt>
                <c:pt idx="411">
                  <c:v>2004</c:v>
                </c:pt>
                <c:pt idx="412">
                  <c:v>2004</c:v>
                </c:pt>
                <c:pt idx="413">
                  <c:v>2004</c:v>
                </c:pt>
                <c:pt idx="414">
                  <c:v>2004</c:v>
                </c:pt>
                <c:pt idx="415">
                  <c:v>2004</c:v>
                </c:pt>
                <c:pt idx="416">
                  <c:v>2004</c:v>
                </c:pt>
                <c:pt idx="417">
                  <c:v>2004</c:v>
                </c:pt>
                <c:pt idx="418">
                  <c:v>2004</c:v>
                </c:pt>
                <c:pt idx="419">
                  <c:v>2004</c:v>
                </c:pt>
                <c:pt idx="420">
                  <c:v>2005</c:v>
                </c:pt>
                <c:pt idx="421">
                  <c:v>2005</c:v>
                </c:pt>
                <c:pt idx="422">
                  <c:v>2005</c:v>
                </c:pt>
                <c:pt idx="423">
                  <c:v>2005</c:v>
                </c:pt>
                <c:pt idx="424">
                  <c:v>2005</c:v>
                </c:pt>
                <c:pt idx="425">
                  <c:v>2005</c:v>
                </c:pt>
                <c:pt idx="426">
                  <c:v>2005</c:v>
                </c:pt>
                <c:pt idx="427">
                  <c:v>2005</c:v>
                </c:pt>
                <c:pt idx="428">
                  <c:v>2005</c:v>
                </c:pt>
                <c:pt idx="429">
                  <c:v>2005</c:v>
                </c:pt>
                <c:pt idx="430">
                  <c:v>2005</c:v>
                </c:pt>
                <c:pt idx="431">
                  <c:v>2005</c:v>
                </c:pt>
                <c:pt idx="432">
                  <c:v>2006</c:v>
                </c:pt>
                <c:pt idx="433">
                  <c:v>2006</c:v>
                </c:pt>
                <c:pt idx="434">
                  <c:v>2006</c:v>
                </c:pt>
                <c:pt idx="435">
                  <c:v>2006</c:v>
                </c:pt>
                <c:pt idx="436">
                  <c:v>2006</c:v>
                </c:pt>
                <c:pt idx="437">
                  <c:v>2006</c:v>
                </c:pt>
                <c:pt idx="438">
                  <c:v>2006</c:v>
                </c:pt>
                <c:pt idx="439">
                  <c:v>2006</c:v>
                </c:pt>
                <c:pt idx="440">
                  <c:v>2006</c:v>
                </c:pt>
                <c:pt idx="441">
                  <c:v>2006</c:v>
                </c:pt>
                <c:pt idx="442">
                  <c:v>2006</c:v>
                </c:pt>
                <c:pt idx="443">
                  <c:v>2006</c:v>
                </c:pt>
                <c:pt idx="444">
                  <c:v>2007</c:v>
                </c:pt>
                <c:pt idx="445">
                  <c:v>2007</c:v>
                </c:pt>
                <c:pt idx="446">
                  <c:v>2007</c:v>
                </c:pt>
                <c:pt idx="447">
                  <c:v>2007</c:v>
                </c:pt>
                <c:pt idx="448">
                  <c:v>2007</c:v>
                </c:pt>
                <c:pt idx="449">
                  <c:v>2007</c:v>
                </c:pt>
                <c:pt idx="450">
                  <c:v>2007</c:v>
                </c:pt>
                <c:pt idx="451">
                  <c:v>2007</c:v>
                </c:pt>
                <c:pt idx="452">
                  <c:v>2007</c:v>
                </c:pt>
                <c:pt idx="453">
                  <c:v>2007</c:v>
                </c:pt>
                <c:pt idx="454">
                  <c:v>2007</c:v>
                </c:pt>
                <c:pt idx="455">
                  <c:v>2007</c:v>
                </c:pt>
                <c:pt idx="456">
                  <c:v>2008</c:v>
                </c:pt>
                <c:pt idx="457">
                  <c:v>2008</c:v>
                </c:pt>
                <c:pt idx="458">
                  <c:v>2008</c:v>
                </c:pt>
                <c:pt idx="459">
                  <c:v>2008</c:v>
                </c:pt>
                <c:pt idx="460">
                  <c:v>2008</c:v>
                </c:pt>
                <c:pt idx="461">
                  <c:v>2008</c:v>
                </c:pt>
                <c:pt idx="462">
                  <c:v>2008</c:v>
                </c:pt>
                <c:pt idx="463">
                  <c:v>2008</c:v>
                </c:pt>
                <c:pt idx="464">
                  <c:v>2008</c:v>
                </c:pt>
                <c:pt idx="465">
                  <c:v>2008</c:v>
                </c:pt>
                <c:pt idx="466">
                  <c:v>2008</c:v>
                </c:pt>
                <c:pt idx="467">
                  <c:v>2008</c:v>
                </c:pt>
                <c:pt idx="468">
                  <c:v>2009</c:v>
                </c:pt>
                <c:pt idx="469">
                  <c:v>2009</c:v>
                </c:pt>
                <c:pt idx="470">
                  <c:v>2009</c:v>
                </c:pt>
                <c:pt idx="471">
                  <c:v>2009</c:v>
                </c:pt>
                <c:pt idx="472">
                  <c:v>2009</c:v>
                </c:pt>
                <c:pt idx="473">
                  <c:v>2009</c:v>
                </c:pt>
                <c:pt idx="474">
                  <c:v>2009</c:v>
                </c:pt>
                <c:pt idx="475">
                  <c:v>2009</c:v>
                </c:pt>
                <c:pt idx="476">
                  <c:v>2009</c:v>
                </c:pt>
                <c:pt idx="477">
                  <c:v>2009</c:v>
                </c:pt>
                <c:pt idx="478">
                  <c:v>2009</c:v>
                </c:pt>
                <c:pt idx="479">
                  <c:v>2009</c:v>
                </c:pt>
                <c:pt idx="480">
                  <c:v>2010</c:v>
                </c:pt>
                <c:pt idx="481">
                  <c:v>2010</c:v>
                </c:pt>
                <c:pt idx="482">
                  <c:v>2010</c:v>
                </c:pt>
                <c:pt idx="483">
                  <c:v>2010</c:v>
                </c:pt>
                <c:pt idx="484">
                  <c:v>2010</c:v>
                </c:pt>
                <c:pt idx="485">
                  <c:v>2010</c:v>
                </c:pt>
                <c:pt idx="486">
                  <c:v>2010</c:v>
                </c:pt>
                <c:pt idx="487">
                  <c:v>2010</c:v>
                </c:pt>
                <c:pt idx="488">
                  <c:v>2010</c:v>
                </c:pt>
                <c:pt idx="489">
                  <c:v>2010</c:v>
                </c:pt>
                <c:pt idx="490">
                  <c:v>2010</c:v>
                </c:pt>
                <c:pt idx="491">
                  <c:v>2010</c:v>
                </c:pt>
                <c:pt idx="492">
                  <c:v>2011</c:v>
                </c:pt>
                <c:pt idx="493">
                  <c:v>2011</c:v>
                </c:pt>
                <c:pt idx="494">
                  <c:v>2011</c:v>
                </c:pt>
                <c:pt idx="495">
                  <c:v>2011</c:v>
                </c:pt>
                <c:pt idx="496">
                  <c:v>2011</c:v>
                </c:pt>
                <c:pt idx="497">
                  <c:v>2011</c:v>
                </c:pt>
                <c:pt idx="498">
                  <c:v>2011</c:v>
                </c:pt>
                <c:pt idx="499">
                  <c:v>2011</c:v>
                </c:pt>
                <c:pt idx="500">
                  <c:v>2011</c:v>
                </c:pt>
                <c:pt idx="501">
                  <c:v>2011</c:v>
                </c:pt>
                <c:pt idx="502">
                  <c:v>2011</c:v>
                </c:pt>
                <c:pt idx="503">
                  <c:v>2011</c:v>
                </c:pt>
                <c:pt idx="504">
                  <c:v>2012</c:v>
                </c:pt>
                <c:pt idx="505">
                  <c:v>2012</c:v>
                </c:pt>
                <c:pt idx="506">
                  <c:v>2012</c:v>
                </c:pt>
                <c:pt idx="507">
                  <c:v>2012</c:v>
                </c:pt>
                <c:pt idx="508">
                  <c:v>2012</c:v>
                </c:pt>
                <c:pt idx="509">
                  <c:v>2012</c:v>
                </c:pt>
                <c:pt idx="510">
                  <c:v>2012</c:v>
                </c:pt>
                <c:pt idx="511">
                  <c:v>2012</c:v>
                </c:pt>
                <c:pt idx="512">
                  <c:v>2012</c:v>
                </c:pt>
                <c:pt idx="513">
                  <c:v>2012</c:v>
                </c:pt>
                <c:pt idx="514">
                  <c:v>2012</c:v>
                </c:pt>
                <c:pt idx="515">
                  <c:v>2012</c:v>
                </c:pt>
                <c:pt idx="516">
                  <c:v>2013</c:v>
                </c:pt>
                <c:pt idx="517">
                  <c:v>2013</c:v>
                </c:pt>
                <c:pt idx="518">
                  <c:v>2013</c:v>
                </c:pt>
                <c:pt idx="519">
                  <c:v>2013</c:v>
                </c:pt>
                <c:pt idx="520">
                  <c:v>2013</c:v>
                </c:pt>
                <c:pt idx="521">
                  <c:v>2013</c:v>
                </c:pt>
                <c:pt idx="522">
                  <c:v>2013</c:v>
                </c:pt>
                <c:pt idx="523">
                  <c:v>2013</c:v>
                </c:pt>
                <c:pt idx="524">
                  <c:v>2013</c:v>
                </c:pt>
                <c:pt idx="525">
                  <c:v>2013</c:v>
                </c:pt>
                <c:pt idx="526">
                  <c:v>2013</c:v>
                </c:pt>
                <c:pt idx="527">
                  <c:v>2013</c:v>
                </c:pt>
                <c:pt idx="528">
                  <c:v>2014</c:v>
                </c:pt>
                <c:pt idx="529">
                  <c:v>2014</c:v>
                </c:pt>
                <c:pt idx="530">
                  <c:v>2014</c:v>
                </c:pt>
                <c:pt idx="531">
                  <c:v>2014</c:v>
                </c:pt>
                <c:pt idx="532">
                  <c:v>2014</c:v>
                </c:pt>
                <c:pt idx="533">
                  <c:v>2014</c:v>
                </c:pt>
                <c:pt idx="534">
                  <c:v>2014</c:v>
                </c:pt>
                <c:pt idx="535">
                  <c:v>2014</c:v>
                </c:pt>
                <c:pt idx="536">
                  <c:v>2014</c:v>
                </c:pt>
                <c:pt idx="537">
                  <c:v>2014</c:v>
                </c:pt>
                <c:pt idx="538">
                  <c:v>2014</c:v>
                </c:pt>
                <c:pt idx="539">
                  <c:v>2014</c:v>
                </c:pt>
                <c:pt idx="540">
                  <c:v>2015</c:v>
                </c:pt>
                <c:pt idx="541">
                  <c:v>2015</c:v>
                </c:pt>
                <c:pt idx="542">
                  <c:v>2015</c:v>
                </c:pt>
                <c:pt idx="543">
                  <c:v>2015</c:v>
                </c:pt>
                <c:pt idx="544">
                  <c:v>2015</c:v>
                </c:pt>
                <c:pt idx="545">
                  <c:v>2015</c:v>
                </c:pt>
                <c:pt idx="546">
                  <c:v>2015</c:v>
                </c:pt>
                <c:pt idx="547">
                  <c:v>2015</c:v>
                </c:pt>
                <c:pt idx="548">
                  <c:v>2015</c:v>
                </c:pt>
                <c:pt idx="549">
                  <c:v>2015</c:v>
                </c:pt>
                <c:pt idx="550">
                  <c:v>2015</c:v>
                </c:pt>
                <c:pt idx="551">
                  <c:v>2015</c:v>
                </c:pt>
                <c:pt idx="552">
                  <c:v>2016</c:v>
                </c:pt>
                <c:pt idx="553">
                  <c:v>2016</c:v>
                </c:pt>
                <c:pt idx="554">
                  <c:v>2016</c:v>
                </c:pt>
                <c:pt idx="555">
                  <c:v>2016</c:v>
                </c:pt>
                <c:pt idx="556">
                  <c:v>2016</c:v>
                </c:pt>
                <c:pt idx="557">
                  <c:v>2016</c:v>
                </c:pt>
                <c:pt idx="558">
                  <c:v>2016</c:v>
                </c:pt>
                <c:pt idx="559">
                  <c:v>2016</c:v>
                </c:pt>
                <c:pt idx="560">
                  <c:v>2016</c:v>
                </c:pt>
                <c:pt idx="561">
                  <c:v>2016</c:v>
                </c:pt>
                <c:pt idx="562">
                  <c:v>2016</c:v>
                </c:pt>
                <c:pt idx="563">
                  <c:v>2016</c:v>
                </c:pt>
                <c:pt idx="564">
                  <c:v>2017</c:v>
                </c:pt>
                <c:pt idx="565">
                  <c:v>2017</c:v>
                </c:pt>
                <c:pt idx="566">
                  <c:v>2017</c:v>
                </c:pt>
                <c:pt idx="567">
                  <c:v>2017</c:v>
                </c:pt>
                <c:pt idx="568">
                  <c:v>2017</c:v>
                </c:pt>
                <c:pt idx="569">
                  <c:v>2017</c:v>
                </c:pt>
                <c:pt idx="570">
                  <c:v>2017</c:v>
                </c:pt>
                <c:pt idx="571">
                  <c:v>2017</c:v>
                </c:pt>
                <c:pt idx="572">
                  <c:v>2017</c:v>
                </c:pt>
                <c:pt idx="573">
                  <c:v>2017</c:v>
                </c:pt>
                <c:pt idx="574">
                  <c:v>2017</c:v>
                </c:pt>
                <c:pt idx="575">
                  <c:v>2017</c:v>
                </c:pt>
                <c:pt idx="576">
                  <c:v>2018</c:v>
                </c:pt>
                <c:pt idx="577">
                  <c:v>2018</c:v>
                </c:pt>
                <c:pt idx="578">
                  <c:v>2018</c:v>
                </c:pt>
                <c:pt idx="579">
                  <c:v>2018</c:v>
                </c:pt>
                <c:pt idx="580">
                  <c:v>2018</c:v>
                </c:pt>
                <c:pt idx="581">
                  <c:v>2018</c:v>
                </c:pt>
                <c:pt idx="582">
                  <c:v>2018</c:v>
                </c:pt>
                <c:pt idx="583">
                  <c:v>2018</c:v>
                </c:pt>
                <c:pt idx="584">
                  <c:v>2018</c:v>
                </c:pt>
                <c:pt idx="585">
                  <c:v>2018</c:v>
                </c:pt>
                <c:pt idx="586">
                  <c:v>2018</c:v>
                </c:pt>
                <c:pt idx="587">
                  <c:v>2018</c:v>
                </c:pt>
                <c:pt idx="588">
                  <c:v>2019</c:v>
                </c:pt>
                <c:pt idx="589">
                  <c:v>2019</c:v>
                </c:pt>
                <c:pt idx="590">
                  <c:v>2019</c:v>
                </c:pt>
                <c:pt idx="591">
                  <c:v>2019</c:v>
                </c:pt>
                <c:pt idx="592">
                  <c:v>2019</c:v>
                </c:pt>
                <c:pt idx="593">
                  <c:v>2019</c:v>
                </c:pt>
                <c:pt idx="594">
                  <c:v>2019</c:v>
                </c:pt>
                <c:pt idx="595">
                  <c:v>2019</c:v>
                </c:pt>
                <c:pt idx="596">
                  <c:v>2019</c:v>
                </c:pt>
                <c:pt idx="597">
                  <c:v>2019</c:v>
                </c:pt>
                <c:pt idx="598">
                  <c:v>2019</c:v>
                </c:pt>
                <c:pt idx="599">
                  <c:v>2019</c:v>
                </c:pt>
                <c:pt idx="600">
                  <c:v>2020</c:v>
                </c:pt>
                <c:pt idx="601">
                  <c:v>2020</c:v>
                </c:pt>
                <c:pt idx="602">
                  <c:v>2020</c:v>
                </c:pt>
                <c:pt idx="603">
                  <c:v>2020</c:v>
                </c:pt>
                <c:pt idx="604">
                  <c:v>2020</c:v>
                </c:pt>
                <c:pt idx="605">
                  <c:v>2020</c:v>
                </c:pt>
                <c:pt idx="606">
                  <c:v>2020</c:v>
                </c:pt>
                <c:pt idx="607">
                  <c:v>2020</c:v>
                </c:pt>
                <c:pt idx="608">
                  <c:v>2020</c:v>
                </c:pt>
                <c:pt idx="609">
                  <c:v>2020</c:v>
                </c:pt>
                <c:pt idx="610">
                  <c:v>2020</c:v>
                </c:pt>
                <c:pt idx="611">
                  <c:v>2020</c:v>
                </c:pt>
                <c:pt idx="612">
                  <c:v>2021</c:v>
                </c:pt>
                <c:pt idx="613">
                  <c:v>2021</c:v>
                </c:pt>
                <c:pt idx="614">
                  <c:v>2021</c:v>
                </c:pt>
                <c:pt idx="615">
                  <c:v>2021</c:v>
                </c:pt>
                <c:pt idx="616">
                  <c:v>2021</c:v>
                </c:pt>
                <c:pt idx="617">
                  <c:v>2021</c:v>
                </c:pt>
                <c:pt idx="618">
                  <c:v>2021</c:v>
                </c:pt>
                <c:pt idx="619">
                  <c:v>2021</c:v>
                </c:pt>
                <c:pt idx="620">
                  <c:v>2021</c:v>
                </c:pt>
                <c:pt idx="621">
                  <c:v>2021</c:v>
                </c:pt>
                <c:pt idx="622">
                  <c:v>2021</c:v>
                </c:pt>
                <c:pt idx="623">
                  <c:v>2021</c:v>
                </c:pt>
                <c:pt idx="624">
                  <c:v>2022</c:v>
                </c:pt>
                <c:pt idx="625">
                  <c:v>2022</c:v>
                </c:pt>
                <c:pt idx="626">
                  <c:v>2022</c:v>
                </c:pt>
                <c:pt idx="627">
                  <c:v>2022</c:v>
                </c:pt>
              </c:numCache>
            </c:numRef>
          </c:cat>
          <c:val>
            <c:numRef>
              <c:f>Sheet1!$C$2:$C$629</c:f>
              <c:numCache>
                <c:formatCode>#,##0</c:formatCode>
                <c:ptCount val="628"/>
                <c:pt idx="0">
                  <c:v>534</c:v>
                </c:pt>
                <c:pt idx="1">
                  <c:v>531</c:v>
                </c:pt>
                <c:pt idx="2">
                  <c:v>529</c:v>
                </c:pt>
                <c:pt idx="3">
                  <c:v>526</c:v>
                </c:pt>
                <c:pt idx="4">
                  <c:v>518</c:v>
                </c:pt>
                <c:pt idx="5">
                  <c:v>514</c:v>
                </c:pt>
                <c:pt idx="6">
                  <c:v>521</c:v>
                </c:pt>
                <c:pt idx="7">
                  <c:v>507</c:v>
                </c:pt>
                <c:pt idx="8">
                  <c:v>521</c:v>
                </c:pt>
                <c:pt idx="9">
                  <c:v>523</c:v>
                </c:pt>
                <c:pt idx="10">
                  <c:v>533</c:v>
                </c:pt>
                <c:pt idx="11">
                  <c:v>544</c:v>
                </c:pt>
                <c:pt idx="12">
                  <c:v>560</c:v>
                </c:pt>
                <c:pt idx="13">
                  <c:v>570</c:v>
                </c:pt>
                <c:pt idx="14">
                  <c:v>596</c:v>
                </c:pt>
                <c:pt idx="15">
                  <c:v>613</c:v>
                </c:pt>
                <c:pt idx="16">
                  <c:v>629</c:v>
                </c:pt>
                <c:pt idx="17">
                  <c:v>650</c:v>
                </c:pt>
                <c:pt idx="18">
                  <c:v>675</c:v>
                </c:pt>
                <c:pt idx="19">
                  <c:v>688</c:v>
                </c:pt>
                <c:pt idx="20">
                  <c:v>700</c:v>
                </c:pt>
                <c:pt idx="21">
                  <c:v>711</c:v>
                </c:pt>
                <c:pt idx="22">
                  <c:v>737</c:v>
                </c:pt>
                <c:pt idx="23">
                  <c:v>756</c:v>
                </c:pt>
                <c:pt idx="24">
                  <c:v>772</c:v>
                </c:pt>
                <c:pt idx="25">
                  <c:v>760</c:v>
                </c:pt>
                <c:pt idx="26">
                  <c:v>797</c:v>
                </c:pt>
                <c:pt idx="27">
                  <c:v>817</c:v>
                </c:pt>
                <c:pt idx="28">
                  <c:v>830</c:v>
                </c:pt>
                <c:pt idx="29">
                  <c:v>846</c:v>
                </c:pt>
                <c:pt idx="30">
                  <c:v>858</c:v>
                </c:pt>
                <c:pt idx="31">
                  <c:v>874</c:v>
                </c:pt>
                <c:pt idx="32">
                  <c:v>879</c:v>
                </c:pt>
                <c:pt idx="33">
                  <c:v>912</c:v>
                </c:pt>
                <c:pt idx="34">
                  <c:v>934</c:v>
                </c:pt>
                <c:pt idx="35">
                  <c:v>942</c:v>
                </c:pt>
                <c:pt idx="36">
                  <c:v>955</c:v>
                </c:pt>
                <c:pt idx="37">
                  <c:v>976</c:v>
                </c:pt>
                <c:pt idx="38">
                  <c:v>983</c:v>
                </c:pt>
                <c:pt idx="39">
                  <c:v>987</c:v>
                </c:pt>
                <c:pt idx="40">
                  <c:v>994</c:v>
                </c:pt>
                <c:pt idx="41">
                  <c:v>988</c:v>
                </c:pt>
                <c:pt idx="42">
                  <c:v>991</c:v>
                </c:pt>
                <c:pt idx="43">
                  <c:v>987</c:v>
                </c:pt>
                <c:pt idx="44">
                  <c:v>985</c:v>
                </c:pt>
                <c:pt idx="45">
                  <c:v>963</c:v>
                </c:pt>
                <c:pt idx="46">
                  <c:v>959</c:v>
                </c:pt>
                <c:pt idx="47">
                  <c:v>944</c:v>
                </c:pt>
                <c:pt idx="48">
                  <c:v>922</c:v>
                </c:pt>
                <c:pt idx="49">
                  <c:v>919</c:v>
                </c:pt>
                <c:pt idx="50">
                  <c:v>883</c:v>
                </c:pt>
                <c:pt idx="51">
                  <c:v>853</c:v>
                </c:pt>
                <c:pt idx="52">
                  <c:v>827</c:v>
                </c:pt>
                <c:pt idx="53">
                  <c:v>805</c:v>
                </c:pt>
                <c:pt idx="54">
                  <c:v>767</c:v>
                </c:pt>
                <c:pt idx="55">
                  <c:v>730</c:v>
                </c:pt>
                <c:pt idx="56">
                  <c:v>691</c:v>
                </c:pt>
                <c:pt idx="57">
                  <c:v>652</c:v>
                </c:pt>
                <c:pt idx="58">
                  <c:v>606</c:v>
                </c:pt>
                <c:pt idx="59">
                  <c:v>566</c:v>
                </c:pt>
                <c:pt idx="60">
                  <c:v>536</c:v>
                </c:pt>
                <c:pt idx="61">
                  <c:v>515</c:v>
                </c:pt>
                <c:pt idx="62">
                  <c:v>482</c:v>
                </c:pt>
                <c:pt idx="63">
                  <c:v>457</c:v>
                </c:pt>
                <c:pt idx="64">
                  <c:v>434</c:v>
                </c:pt>
                <c:pt idx="65">
                  <c:v>414</c:v>
                </c:pt>
                <c:pt idx="66">
                  <c:v>403</c:v>
                </c:pt>
                <c:pt idx="67">
                  <c:v>391</c:v>
                </c:pt>
                <c:pt idx="68">
                  <c:v>385</c:v>
                </c:pt>
                <c:pt idx="69">
                  <c:v>371</c:v>
                </c:pt>
                <c:pt idx="70">
                  <c:v>355</c:v>
                </c:pt>
                <c:pt idx="71">
                  <c:v>349</c:v>
                </c:pt>
                <c:pt idx="72">
                  <c:v>345</c:v>
                </c:pt>
                <c:pt idx="73">
                  <c:v>332</c:v>
                </c:pt>
                <c:pt idx="74">
                  <c:v>336</c:v>
                </c:pt>
                <c:pt idx="75">
                  <c:v>332</c:v>
                </c:pt>
                <c:pt idx="76">
                  <c:v>326</c:v>
                </c:pt>
                <c:pt idx="77">
                  <c:v>329</c:v>
                </c:pt>
                <c:pt idx="78">
                  <c:v>325</c:v>
                </c:pt>
                <c:pt idx="79">
                  <c:v>329</c:v>
                </c:pt>
                <c:pt idx="80">
                  <c:v>337</c:v>
                </c:pt>
                <c:pt idx="81">
                  <c:v>342</c:v>
                </c:pt>
                <c:pt idx="82">
                  <c:v>353</c:v>
                </c:pt>
                <c:pt idx="83">
                  <c:v>360</c:v>
                </c:pt>
                <c:pt idx="84">
                  <c:v>365</c:v>
                </c:pt>
                <c:pt idx="85">
                  <c:v>369</c:v>
                </c:pt>
                <c:pt idx="86" formatCode="General">
                  <c:v>377</c:v>
                </c:pt>
                <c:pt idx="87" formatCode="General">
                  <c:v>387</c:v>
                </c:pt>
                <c:pt idx="88" formatCode="General">
                  <c:v>400</c:v>
                </c:pt>
                <c:pt idx="89" formatCode="General">
                  <c:v>406</c:v>
                </c:pt>
                <c:pt idx="90" formatCode="General">
                  <c:v>423</c:v>
                </c:pt>
                <c:pt idx="91" formatCode="General">
                  <c:v>434</c:v>
                </c:pt>
                <c:pt idx="92" formatCode="General">
                  <c:v>444</c:v>
                </c:pt>
                <c:pt idx="93" formatCode="General">
                  <c:v>455</c:v>
                </c:pt>
                <c:pt idx="94" formatCode="General">
                  <c:v>458</c:v>
                </c:pt>
                <c:pt idx="95" formatCode="General">
                  <c:v>475</c:v>
                </c:pt>
                <c:pt idx="96" formatCode="General">
                  <c:v>472</c:v>
                </c:pt>
                <c:pt idx="97" formatCode="General">
                  <c:v>473</c:v>
                </c:pt>
                <c:pt idx="98" formatCode="General">
                  <c:v>483</c:v>
                </c:pt>
                <c:pt idx="99" formatCode="General">
                  <c:v>502</c:v>
                </c:pt>
                <c:pt idx="100" formatCode="General">
                  <c:v>513</c:v>
                </c:pt>
                <c:pt idx="101" formatCode="General">
                  <c:v>522</c:v>
                </c:pt>
                <c:pt idx="102" formatCode="General">
                  <c:v>521</c:v>
                </c:pt>
                <c:pt idx="103" formatCode="General">
                  <c:v>518</c:v>
                </c:pt>
                <c:pt idx="104" formatCode="General">
                  <c:v>529</c:v>
                </c:pt>
                <c:pt idx="105" formatCode="General">
                  <c:v>539</c:v>
                </c:pt>
                <c:pt idx="106" formatCode="General">
                  <c:v>544</c:v>
                </c:pt>
                <c:pt idx="107" formatCode="General">
                  <c:v>546</c:v>
                </c:pt>
                <c:pt idx="108" formatCode="General">
                  <c:v>542</c:v>
                </c:pt>
                <c:pt idx="109" formatCode="General">
                  <c:v>540</c:v>
                </c:pt>
                <c:pt idx="110" formatCode="General">
                  <c:v>527</c:v>
                </c:pt>
                <c:pt idx="111" formatCode="General">
                  <c:v>517</c:v>
                </c:pt>
                <c:pt idx="112" formatCode="General">
                  <c:v>514</c:v>
                </c:pt>
                <c:pt idx="113" formatCode="General">
                  <c:v>526</c:v>
                </c:pt>
                <c:pt idx="114" formatCode="General">
                  <c:v>526</c:v>
                </c:pt>
                <c:pt idx="115" formatCode="General">
                  <c:v>524</c:v>
                </c:pt>
                <c:pt idx="116" formatCode="General">
                  <c:v>515</c:v>
                </c:pt>
                <c:pt idx="117" formatCode="General">
                  <c:v>513</c:v>
                </c:pt>
                <c:pt idx="118" formatCode="General">
                  <c:v>505</c:v>
                </c:pt>
                <c:pt idx="119" formatCode="General">
                  <c:v>499</c:v>
                </c:pt>
                <c:pt idx="120" formatCode="General">
                  <c:v>489</c:v>
                </c:pt>
                <c:pt idx="121" formatCode="General">
                  <c:v>467</c:v>
                </c:pt>
                <c:pt idx="122" formatCode="General">
                  <c:v>464</c:v>
                </c:pt>
                <c:pt idx="123" formatCode="General">
                  <c:v>441</c:v>
                </c:pt>
                <c:pt idx="124" formatCode="General">
                  <c:v>412</c:v>
                </c:pt>
                <c:pt idx="125" formatCode="General">
                  <c:v>399</c:v>
                </c:pt>
                <c:pt idx="126" formatCode="General">
                  <c:v>379</c:v>
                </c:pt>
                <c:pt idx="127" formatCode="General">
                  <c:v>373</c:v>
                </c:pt>
                <c:pt idx="128" formatCode="General">
                  <c:v>370</c:v>
                </c:pt>
                <c:pt idx="129" formatCode="General">
                  <c:v>375</c:v>
                </c:pt>
                <c:pt idx="130" formatCode="General">
                  <c:v>377</c:v>
                </c:pt>
                <c:pt idx="131" formatCode="General">
                  <c:v>382</c:v>
                </c:pt>
                <c:pt idx="132" formatCode="General">
                  <c:v>395</c:v>
                </c:pt>
                <c:pt idx="133" formatCode="General">
                  <c:v>394</c:v>
                </c:pt>
                <c:pt idx="134" formatCode="General">
                  <c:v>392</c:v>
                </c:pt>
                <c:pt idx="135" formatCode="General">
                  <c:v>387</c:v>
                </c:pt>
                <c:pt idx="136" formatCode="General">
                  <c:v>386</c:v>
                </c:pt>
                <c:pt idx="137" formatCode="General">
                  <c:v>371</c:v>
                </c:pt>
                <c:pt idx="138" formatCode="General">
                  <c:v>360</c:v>
                </c:pt>
                <c:pt idx="139" formatCode="General">
                  <c:v>353</c:v>
                </c:pt>
                <c:pt idx="140" formatCode="General">
                  <c:v>339</c:v>
                </c:pt>
                <c:pt idx="141" formatCode="General">
                  <c:v>322</c:v>
                </c:pt>
                <c:pt idx="142" formatCode="General">
                  <c:v>309</c:v>
                </c:pt>
                <c:pt idx="143" formatCode="General">
                  <c:v>300</c:v>
                </c:pt>
                <c:pt idx="144" formatCode="General">
                  <c:v>292</c:v>
                </c:pt>
                <c:pt idx="145" formatCode="General">
                  <c:v>288</c:v>
                </c:pt>
                <c:pt idx="146" formatCode="General">
                  <c:v>284</c:v>
                </c:pt>
                <c:pt idx="147" formatCode="General">
                  <c:v>281</c:v>
                </c:pt>
                <c:pt idx="148" formatCode="General">
                  <c:v>283</c:v>
                </c:pt>
                <c:pt idx="149" formatCode="General">
                  <c:v>276</c:v>
                </c:pt>
                <c:pt idx="150" formatCode="General">
                  <c:v>292</c:v>
                </c:pt>
                <c:pt idx="151" formatCode="General">
                  <c:v>295</c:v>
                </c:pt>
                <c:pt idx="152" formatCode="General">
                  <c:v>304</c:v>
                </c:pt>
                <c:pt idx="153" formatCode="General">
                  <c:v>309</c:v>
                </c:pt>
                <c:pt idx="154" formatCode="General">
                  <c:v>317</c:v>
                </c:pt>
                <c:pt idx="155" formatCode="General">
                  <c:v>320</c:v>
                </c:pt>
                <c:pt idx="156" formatCode="General">
                  <c:v>330</c:v>
                </c:pt>
                <c:pt idx="157" formatCode="General">
                  <c:v>343</c:v>
                </c:pt>
                <c:pt idx="158" formatCode="General">
                  <c:v>357</c:v>
                </c:pt>
                <c:pt idx="159" formatCode="General">
                  <c:v>370</c:v>
                </c:pt>
                <c:pt idx="160" formatCode="General">
                  <c:v>381</c:v>
                </c:pt>
                <c:pt idx="161" formatCode="General">
                  <c:v>400</c:v>
                </c:pt>
                <c:pt idx="162" formatCode="General">
                  <c:v>422</c:v>
                </c:pt>
                <c:pt idx="163" formatCode="General">
                  <c:v>432</c:v>
                </c:pt>
                <c:pt idx="164" formatCode="General">
                  <c:v>445</c:v>
                </c:pt>
                <c:pt idx="165" formatCode="General">
                  <c:v>452</c:v>
                </c:pt>
                <c:pt idx="166" formatCode="General">
                  <c:v>468</c:v>
                </c:pt>
                <c:pt idx="167" formatCode="General">
                  <c:v>479</c:v>
                </c:pt>
                <c:pt idx="168" formatCode="General">
                  <c:v>482</c:v>
                </c:pt>
                <c:pt idx="169" formatCode="General">
                  <c:v>481</c:v>
                </c:pt>
                <c:pt idx="170" formatCode="General">
                  <c:v>498</c:v>
                </c:pt>
                <c:pt idx="171" formatCode="General">
                  <c:v>508</c:v>
                </c:pt>
                <c:pt idx="172" formatCode="General">
                  <c:v>500</c:v>
                </c:pt>
                <c:pt idx="173" formatCode="General">
                  <c:v>509</c:v>
                </c:pt>
                <c:pt idx="174" formatCode="General">
                  <c:v>518</c:v>
                </c:pt>
                <c:pt idx="175" formatCode="General">
                  <c:v>516</c:v>
                </c:pt>
                <c:pt idx="176" formatCode="General">
                  <c:v>520</c:v>
                </c:pt>
                <c:pt idx="177" formatCode="General">
                  <c:v>508</c:v>
                </c:pt>
                <c:pt idx="178" formatCode="General">
                  <c:v>503</c:v>
                </c:pt>
                <c:pt idx="179" formatCode="General">
                  <c:v>498</c:v>
                </c:pt>
                <c:pt idx="180" formatCode="General">
                  <c:v>500</c:v>
                </c:pt>
                <c:pt idx="181" formatCode="General">
                  <c:v>491</c:v>
                </c:pt>
                <c:pt idx="182" formatCode="General">
                  <c:v>486</c:v>
                </c:pt>
                <c:pt idx="183" formatCode="General">
                  <c:v>504</c:v>
                </c:pt>
                <c:pt idx="184" formatCode="General">
                  <c:v>509</c:v>
                </c:pt>
                <c:pt idx="185" formatCode="General">
                  <c:v>498</c:v>
                </c:pt>
                <c:pt idx="186" formatCode="General">
                  <c:v>495</c:v>
                </c:pt>
                <c:pt idx="187" formatCode="General">
                  <c:v>497</c:v>
                </c:pt>
                <c:pt idx="188" formatCode="General">
                  <c:v>495</c:v>
                </c:pt>
                <c:pt idx="189" formatCode="General">
                  <c:v>510</c:v>
                </c:pt>
                <c:pt idx="190" formatCode="General">
                  <c:v>515</c:v>
                </c:pt>
                <c:pt idx="191" formatCode="General">
                  <c:v>526</c:v>
                </c:pt>
                <c:pt idx="192" formatCode="General">
                  <c:v>525</c:v>
                </c:pt>
                <c:pt idx="193" formatCode="General">
                  <c:v>531</c:v>
                </c:pt>
                <c:pt idx="194" formatCode="General">
                  <c:v>526</c:v>
                </c:pt>
                <c:pt idx="195" formatCode="General">
                  <c:v>548</c:v>
                </c:pt>
                <c:pt idx="196" formatCode="General">
                  <c:v>539</c:v>
                </c:pt>
                <c:pt idx="197" formatCode="General">
                  <c:v>539</c:v>
                </c:pt>
                <c:pt idx="198" formatCode="General">
                  <c:v>534</c:v>
                </c:pt>
                <c:pt idx="199" formatCode="General">
                  <c:v>533</c:v>
                </c:pt>
                <c:pt idx="200" formatCode="General">
                  <c:v>524</c:v>
                </c:pt>
                <c:pt idx="201" formatCode="General">
                  <c:v>516</c:v>
                </c:pt>
                <c:pt idx="202" formatCode="General">
                  <c:v>504</c:v>
                </c:pt>
                <c:pt idx="203" formatCode="General">
                  <c:v>494</c:v>
                </c:pt>
                <c:pt idx="204" formatCode="General">
                  <c:v>480</c:v>
                </c:pt>
                <c:pt idx="205" formatCode="General">
                  <c:v>477</c:v>
                </c:pt>
                <c:pt idx="206" formatCode="General">
                  <c:v>462</c:v>
                </c:pt>
                <c:pt idx="207" formatCode="General">
                  <c:v>452</c:v>
                </c:pt>
                <c:pt idx="208" formatCode="General">
                  <c:v>443</c:v>
                </c:pt>
                <c:pt idx="209" formatCode="General">
                  <c:v>438</c:v>
                </c:pt>
                <c:pt idx="210" formatCode="General">
                  <c:v>429</c:v>
                </c:pt>
                <c:pt idx="211" formatCode="General">
                  <c:v>424</c:v>
                </c:pt>
                <c:pt idx="212" formatCode="General">
                  <c:v>420</c:v>
                </c:pt>
                <c:pt idx="213" formatCode="General">
                  <c:v>416</c:v>
                </c:pt>
                <c:pt idx="214" formatCode="General">
                  <c:v>418</c:v>
                </c:pt>
                <c:pt idx="215" formatCode="General">
                  <c:v>399</c:v>
                </c:pt>
                <c:pt idx="216" formatCode="General">
                  <c:v>395</c:v>
                </c:pt>
                <c:pt idx="217" formatCode="General">
                  <c:v>384</c:v>
                </c:pt>
                <c:pt idx="218" formatCode="General">
                  <c:v>379</c:v>
                </c:pt>
                <c:pt idx="219" formatCode="General">
                  <c:v>378</c:v>
                </c:pt>
                <c:pt idx="220" formatCode="General">
                  <c:v>376</c:v>
                </c:pt>
                <c:pt idx="221" formatCode="General">
                  <c:v>371</c:v>
                </c:pt>
                <c:pt idx="222" formatCode="General">
                  <c:v>366</c:v>
                </c:pt>
                <c:pt idx="223" formatCode="General">
                  <c:v>362</c:v>
                </c:pt>
                <c:pt idx="224" formatCode="General">
                  <c:v>361</c:v>
                </c:pt>
                <c:pt idx="225" formatCode="General">
                  <c:v>355</c:v>
                </c:pt>
                <c:pt idx="226" formatCode="General">
                  <c:v>356</c:v>
                </c:pt>
                <c:pt idx="227" formatCode="General">
                  <c:v>354</c:v>
                </c:pt>
                <c:pt idx="228" formatCode="General">
                  <c:v>354</c:v>
                </c:pt>
                <c:pt idx="229" formatCode="General">
                  <c:v>354</c:v>
                </c:pt>
                <c:pt idx="230" formatCode="General">
                  <c:v>355</c:v>
                </c:pt>
                <c:pt idx="231" formatCode="General">
                  <c:v>344</c:v>
                </c:pt>
                <c:pt idx="232" formatCode="General">
                  <c:v>339</c:v>
                </c:pt>
                <c:pt idx="233" formatCode="General">
                  <c:v>342</c:v>
                </c:pt>
                <c:pt idx="234" formatCode="General">
                  <c:v>342</c:v>
                </c:pt>
                <c:pt idx="235" formatCode="General">
                  <c:v>336</c:v>
                </c:pt>
                <c:pt idx="236" formatCode="General">
                  <c:v>328</c:v>
                </c:pt>
                <c:pt idx="237" formatCode="General">
                  <c:v>331</c:v>
                </c:pt>
                <c:pt idx="238" formatCode="General">
                  <c:v>323</c:v>
                </c:pt>
                <c:pt idx="239" formatCode="General">
                  <c:v>319</c:v>
                </c:pt>
                <c:pt idx="240" formatCode="General">
                  <c:v>322</c:v>
                </c:pt>
                <c:pt idx="241" formatCode="General">
                  <c:v>322</c:v>
                </c:pt>
                <c:pt idx="242" formatCode="General">
                  <c:v>319</c:v>
                </c:pt>
                <c:pt idx="243" formatCode="General">
                  <c:v>314</c:v>
                </c:pt>
                <c:pt idx="244" formatCode="General">
                  <c:v>310</c:v>
                </c:pt>
                <c:pt idx="245" formatCode="General">
                  <c:v>309</c:v>
                </c:pt>
                <c:pt idx="246" formatCode="General">
                  <c:v>303</c:v>
                </c:pt>
                <c:pt idx="247" formatCode="General">
                  <c:v>299</c:v>
                </c:pt>
                <c:pt idx="248" formatCode="General">
                  <c:v>289</c:v>
                </c:pt>
                <c:pt idx="249" formatCode="General">
                  <c:v>272</c:v>
                </c:pt>
                <c:pt idx="250" formatCode="General">
                  <c:v>271</c:v>
                </c:pt>
                <c:pt idx="251" formatCode="General">
                  <c:v>268</c:v>
                </c:pt>
                <c:pt idx="252" formatCode="General">
                  <c:v>257</c:v>
                </c:pt>
                <c:pt idx="253" formatCode="General">
                  <c:v>253</c:v>
                </c:pt>
                <c:pt idx="254" formatCode="General">
                  <c:v>236</c:v>
                </c:pt>
                <c:pt idx="255" formatCode="General">
                  <c:v>229</c:v>
                </c:pt>
                <c:pt idx="256" formatCode="General">
                  <c:v>219</c:v>
                </c:pt>
                <c:pt idx="257" formatCode="General">
                  <c:v>208</c:v>
                </c:pt>
                <c:pt idx="258" formatCode="General">
                  <c:v>201</c:v>
                </c:pt>
                <c:pt idx="259" formatCode="General">
                  <c:v>195</c:v>
                </c:pt>
                <c:pt idx="260" formatCode="General">
                  <c:v>179</c:v>
                </c:pt>
                <c:pt idx="261" formatCode="General">
                  <c:v>179</c:v>
                </c:pt>
                <c:pt idx="262" formatCode="General">
                  <c:v>180</c:v>
                </c:pt>
                <c:pt idx="263" formatCode="General">
                  <c:v>175</c:v>
                </c:pt>
                <c:pt idx="264" formatCode="General">
                  <c:v>175</c:v>
                </c:pt>
                <c:pt idx="265" formatCode="General">
                  <c:v>166</c:v>
                </c:pt>
                <c:pt idx="266" formatCode="General">
                  <c:v>175</c:v>
                </c:pt>
                <c:pt idx="267" formatCode="General">
                  <c:v>168</c:v>
                </c:pt>
                <c:pt idx="268" formatCode="General">
                  <c:v>167</c:v>
                </c:pt>
                <c:pt idx="269" formatCode="General">
                  <c:v>161</c:v>
                </c:pt>
                <c:pt idx="270" formatCode="General">
                  <c:v>152</c:v>
                </c:pt>
                <c:pt idx="271" formatCode="General">
                  <c:v>153</c:v>
                </c:pt>
                <c:pt idx="272" formatCode="General">
                  <c:v>152</c:v>
                </c:pt>
                <c:pt idx="273" formatCode="General">
                  <c:v>150</c:v>
                </c:pt>
                <c:pt idx="274" formatCode="General">
                  <c:v>144</c:v>
                </c:pt>
                <c:pt idx="275" formatCode="General">
                  <c:v>142</c:v>
                </c:pt>
                <c:pt idx="276" formatCode="General">
                  <c:v>136</c:v>
                </c:pt>
                <c:pt idx="277" formatCode="General">
                  <c:v>133</c:v>
                </c:pt>
                <c:pt idx="278" formatCode="General">
                  <c:v>133</c:v>
                </c:pt>
                <c:pt idx="279" formatCode="General">
                  <c:v>131</c:v>
                </c:pt>
                <c:pt idx="280" formatCode="General">
                  <c:v>130</c:v>
                </c:pt>
                <c:pt idx="281" formatCode="General">
                  <c:v>131</c:v>
                </c:pt>
                <c:pt idx="282" formatCode="General">
                  <c:v>133</c:v>
                </c:pt>
                <c:pt idx="283" formatCode="General">
                  <c:v>128</c:v>
                </c:pt>
                <c:pt idx="284" formatCode="General">
                  <c:v>134</c:v>
                </c:pt>
                <c:pt idx="285" formatCode="General">
                  <c:v>136</c:v>
                </c:pt>
                <c:pt idx="286" formatCode="General">
                  <c:v>136</c:v>
                </c:pt>
                <c:pt idx="287" formatCode="General">
                  <c:v>138</c:v>
                </c:pt>
                <c:pt idx="288" formatCode="General">
                  <c:v>140</c:v>
                </c:pt>
                <c:pt idx="289" formatCode="General">
                  <c:v>143</c:v>
                </c:pt>
                <c:pt idx="290" formatCode="General">
                  <c:v>147</c:v>
                </c:pt>
                <c:pt idx="291" formatCode="General">
                  <c:v>156</c:v>
                </c:pt>
                <c:pt idx="292" formatCode="General">
                  <c:v>164</c:v>
                </c:pt>
                <c:pt idx="293" formatCode="General">
                  <c:v>167</c:v>
                </c:pt>
                <c:pt idx="294" formatCode="General">
                  <c:v>174</c:v>
                </c:pt>
                <c:pt idx="295" formatCode="General">
                  <c:v>183</c:v>
                </c:pt>
                <c:pt idx="296" formatCode="General">
                  <c:v>184</c:v>
                </c:pt>
                <c:pt idx="297" formatCode="General">
                  <c:v>192</c:v>
                </c:pt>
                <c:pt idx="298" formatCode="General">
                  <c:v>200</c:v>
                </c:pt>
                <c:pt idx="299" formatCode="General">
                  <c:v>205</c:v>
                </c:pt>
                <c:pt idx="300" formatCode="General">
                  <c:v>212</c:v>
                </c:pt>
                <c:pt idx="301" formatCode="General">
                  <c:v>216</c:v>
                </c:pt>
                <c:pt idx="302" formatCode="General">
                  <c:v>217</c:v>
                </c:pt>
                <c:pt idx="303" formatCode="General">
                  <c:v>217</c:v>
                </c:pt>
                <c:pt idx="304" formatCode="General">
                  <c:v>218</c:v>
                </c:pt>
                <c:pt idx="305" formatCode="General">
                  <c:v>222</c:v>
                </c:pt>
                <c:pt idx="306" formatCode="General">
                  <c:v>223</c:v>
                </c:pt>
                <c:pt idx="307" formatCode="General">
                  <c:v>227</c:v>
                </c:pt>
                <c:pt idx="308" formatCode="General">
                  <c:v>228</c:v>
                </c:pt>
                <c:pt idx="309" formatCode="General">
                  <c:v>224</c:v>
                </c:pt>
                <c:pt idx="310" formatCode="General">
                  <c:v>227</c:v>
                </c:pt>
                <c:pt idx="311" formatCode="General">
                  <c:v>230</c:v>
                </c:pt>
                <c:pt idx="312" formatCode="General">
                  <c:v>233</c:v>
                </c:pt>
                <c:pt idx="313" formatCode="General">
                  <c:v>230</c:v>
                </c:pt>
                <c:pt idx="314" formatCode="General">
                  <c:v>233</c:v>
                </c:pt>
                <c:pt idx="315" formatCode="General">
                  <c:v>235</c:v>
                </c:pt>
                <c:pt idx="316" formatCode="General">
                  <c:v>240</c:v>
                </c:pt>
                <c:pt idx="317" formatCode="General">
                  <c:v>233</c:v>
                </c:pt>
                <c:pt idx="318" formatCode="General">
                  <c:v>233</c:v>
                </c:pt>
                <c:pt idx="319" formatCode="General">
                  <c:v>229</c:v>
                </c:pt>
                <c:pt idx="320" formatCode="General">
                  <c:v>234</c:v>
                </c:pt>
                <c:pt idx="321" formatCode="General">
                  <c:v>236</c:v>
                </c:pt>
                <c:pt idx="322" formatCode="General">
                  <c:v>243</c:v>
                </c:pt>
                <c:pt idx="323" formatCode="General">
                  <c:v>242</c:v>
                </c:pt>
                <c:pt idx="324" formatCode="General">
                  <c:v>244</c:v>
                </c:pt>
                <c:pt idx="325" formatCode="General">
                  <c:v>243</c:v>
                </c:pt>
                <c:pt idx="326" formatCode="General">
                  <c:v>246</c:v>
                </c:pt>
                <c:pt idx="327" formatCode="General">
                  <c:v>248</c:v>
                </c:pt>
                <c:pt idx="328" formatCode="General">
                  <c:v>252</c:v>
                </c:pt>
                <c:pt idx="329" formatCode="General">
                  <c:v>264</c:v>
                </c:pt>
                <c:pt idx="330" formatCode="General">
                  <c:v>268</c:v>
                </c:pt>
                <c:pt idx="331" formatCode="General">
                  <c:v>267</c:v>
                </c:pt>
                <c:pt idx="332" formatCode="General">
                  <c:v>272</c:v>
                </c:pt>
                <c:pt idx="333" formatCode="General">
                  <c:v>279</c:v>
                </c:pt>
                <c:pt idx="334" formatCode="General">
                  <c:v>287</c:v>
                </c:pt>
                <c:pt idx="335" formatCode="General">
                  <c:v>292</c:v>
                </c:pt>
                <c:pt idx="336" formatCode="General">
                  <c:v>294</c:v>
                </c:pt>
                <c:pt idx="337" formatCode="General">
                  <c:v>295</c:v>
                </c:pt>
                <c:pt idx="338" formatCode="General">
                  <c:v>294</c:v>
                </c:pt>
                <c:pt idx="339" formatCode="General">
                  <c:v>290</c:v>
                </c:pt>
                <c:pt idx="340" formatCode="General">
                  <c:v>288</c:v>
                </c:pt>
                <c:pt idx="341" formatCode="General">
                  <c:v>291</c:v>
                </c:pt>
                <c:pt idx="342" formatCode="General">
                  <c:v>296</c:v>
                </c:pt>
                <c:pt idx="343" formatCode="General">
                  <c:v>294</c:v>
                </c:pt>
                <c:pt idx="344" formatCode="General">
                  <c:v>298</c:v>
                </c:pt>
                <c:pt idx="345" formatCode="General">
                  <c:v>310</c:v>
                </c:pt>
                <c:pt idx="346" formatCode="General">
                  <c:v>305</c:v>
                </c:pt>
                <c:pt idx="347" formatCode="General">
                  <c:v>313</c:v>
                </c:pt>
                <c:pt idx="348" formatCode="General">
                  <c:v>310</c:v>
                </c:pt>
                <c:pt idx="349" formatCode="General">
                  <c:v>317</c:v>
                </c:pt>
                <c:pt idx="350" formatCode="General">
                  <c:v>318</c:v>
                </c:pt>
                <c:pt idx="351" formatCode="General">
                  <c:v>319</c:v>
                </c:pt>
                <c:pt idx="352" formatCode="General">
                  <c:v>315</c:v>
                </c:pt>
                <c:pt idx="353" formatCode="General">
                  <c:v>313</c:v>
                </c:pt>
                <c:pt idx="354" formatCode="General">
                  <c:v>311</c:v>
                </c:pt>
                <c:pt idx="355" formatCode="General">
                  <c:v>314</c:v>
                </c:pt>
                <c:pt idx="356" formatCode="General">
                  <c:v>312</c:v>
                </c:pt>
                <c:pt idx="357" formatCode="General">
                  <c:v>310</c:v>
                </c:pt>
                <c:pt idx="358" formatCode="General">
                  <c:v>307</c:v>
                </c:pt>
                <c:pt idx="359" formatCode="General">
                  <c:v>306</c:v>
                </c:pt>
                <c:pt idx="360" formatCode="General">
                  <c:v>312</c:v>
                </c:pt>
                <c:pt idx="361" formatCode="General">
                  <c:v>320</c:v>
                </c:pt>
                <c:pt idx="362" formatCode="General">
                  <c:v>313</c:v>
                </c:pt>
                <c:pt idx="363" formatCode="General">
                  <c:v>317</c:v>
                </c:pt>
                <c:pt idx="364" formatCode="General">
                  <c:v>319</c:v>
                </c:pt>
                <c:pt idx="365" formatCode="General">
                  <c:v>319</c:v>
                </c:pt>
                <c:pt idx="366" formatCode="General">
                  <c:v>321</c:v>
                </c:pt>
                <c:pt idx="367" formatCode="General">
                  <c:v>317</c:v>
                </c:pt>
                <c:pt idx="368" formatCode="General">
                  <c:v>314</c:v>
                </c:pt>
                <c:pt idx="369" formatCode="General">
                  <c:v>312</c:v>
                </c:pt>
                <c:pt idx="370" formatCode="General">
                  <c:v>315</c:v>
                </c:pt>
                <c:pt idx="371" formatCode="General">
                  <c:v>314</c:v>
                </c:pt>
                <c:pt idx="372" formatCode="General">
                  <c:v>316</c:v>
                </c:pt>
                <c:pt idx="373" formatCode="General">
                  <c:v>315</c:v>
                </c:pt>
                <c:pt idx="374" formatCode="General">
                  <c:v>325</c:v>
                </c:pt>
                <c:pt idx="375" formatCode="General">
                  <c:v>324</c:v>
                </c:pt>
                <c:pt idx="376" formatCode="General">
                  <c:v>328</c:v>
                </c:pt>
                <c:pt idx="377" formatCode="General">
                  <c:v>325</c:v>
                </c:pt>
                <c:pt idx="378" formatCode="General">
                  <c:v>328</c:v>
                </c:pt>
                <c:pt idx="379" formatCode="General">
                  <c:v>319</c:v>
                </c:pt>
                <c:pt idx="380" formatCode="General">
                  <c:v>324</c:v>
                </c:pt>
                <c:pt idx="381" formatCode="General">
                  <c:v>327</c:v>
                </c:pt>
                <c:pt idx="382" formatCode="General">
                  <c:v>328</c:v>
                </c:pt>
                <c:pt idx="383" formatCode="General">
                  <c:v>323</c:v>
                </c:pt>
                <c:pt idx="384" formatCode="General">
                  <c:v>327</c:v>
                </c:pt>
                <c:pt idx="385" formatCode="General">
                  <c:v>329</c:v>
                </c:pt>
                <c:pt idx="386" formatCode="General">
                  <c:v>337</c:v>
                </c:pt>
                <c:pt idx="387" formatCode="General">
                  <c:v>332</c:v>
                </c:pt>
                <c:pt idx="388" formatCode="General">
                  <c:v>333</c:v>
                </c:pt>
                <c:pt idx="389" formatCode="General">
                  <c:v>334</c:v>
                </c:pt>
                <c:pt idx="390" formatCode="General">
                  <c:v>333</c:v>
                </c:pt>
                <c:pt idx="391" formatCode="General">
                  <c:v>329</c:v>
                </c:pt>
                <c:pt idx="392" formatCode="General">
                  <c:v>333</c:v>
                </c:pt>
                <c:pt idx="393" formatCode="General">
                  <c:v>332</c:v>
                </c:pt>
                <c:pt idx="394" formatCode="General">
                  <c:v>336</c:v>
                </c:pt>
                <c:pt idx="395" formatCode="General">
                  <c:v>333</c:v>
                </c:pt>
                <c:pt idx="396" formatCode="General">
                  <c:v>332</c:v>
                </c:pt>
                <c:pt idx="397" formatCode="General">
                  <c:v>329</c:v>
                </c:pt>
                <c:pt idx="398" formatCode="General">
                  <c:v>323</c:v>
                </c:pt>
                <c:pt idx="399" formatCode="General">
                  <c:v>320</c:v>
                </c:pt>
                <c:pt idx="400" formatCode="General">
                  <c:v>323</c:v>
                </c:pt>
                <c:pt idx="401" formatCode="General">
                  <c:v>327</c:v>
                </c:pt>
                <c:pt idx="402" formatCode="General">
                  <c:v>334</c:v>
                </c:pt>
                <c:pt idx="403" formatCode="General">
                  <c:v>346</c:v>
                </c:pt>
                <c:pt idx="404" formatCode="General">
                  <c:v>352</c:v>
                </c:pt>
                <c:pt idx="405" formatCode="General">
                  <c:v>354</c:v>
                </c:pt>
                <c:pt idx="406" formatCode="General">
                  <c:v>364</c:v>
                </c:pt>
                <c:pt idx="407" formatCode="General">
                  <c:v>371</c:v>
                </c:pt>
                <c:pt idx="408" formatCode="General">
                  <c:v>373</c:v>
                </c:pt>
                <c:pt idx="409" formatCode="General">
                  <c:v>379</c:v>
                </c:pt>
                <c:pt idx="410" formatCode="General">
                  <c:v>382</c:v>
                </c:pt>
                <c:pt idx="411" formatCode="General">
                  <c:v>384</c:v>
                </c:pt>
                <c:pt idx="412" formatCode="General">
                  <c:v>380</c:v>
                </c:pt>
                <c:pt idx="413" formatCode="General">
                  <c:v>374</c:v>
                </c:pt>
                <c:pt idx="414" formatCode="General">
                  <c:v>388</c:v>
                </c:pt>
                <c:pt idx="415" formatCode="General">
                  <c:v>371</c:v>
                </c:pt>
                <c:pt idx="416" formatCode="General">
                  <c:v>377</c:v>
                </c:pt>
                <c:pt idx="417" formatCode="General">
                  <c:v>384</c:v>
                </c:pt>
                <c:pt idx="418" formatCode="General">
                  <c:v>384</c:v>
                </c:pt>
                <c:pt idx="419" formatCode="General">
                  <c:v>389</c:v>
                </c:pt>
                <c:pt idx="420" formatCode="General">
                  <c:v>398</c:v>
                </c:pt>
                <c:pt idx="421" formatCode="General">
                  <c:v>404</c:v>
                </c:pt>
                <c:pt idx="422" formatCode="General">
                  <c:v>403</c:v>
                </c:pt>
                <c:pt idx="423" formatCode="General">
                  <c:v>412</c:v>
                </c:pt>
                <c:pt idx="424" formatCode="General">
                  <c:v>409</c:v>
                </c:pt>
                <c:pt idx="425" formatCode="General">
                  <c:v>416</c:v>
                </c:pt>
                <c:pt idx="426" formatCode="General">
                  <c:v>418</c:v>
                </c:pt>
                <c:pt idx="427" formatCode="General">
                  <c:v>423</c:v>
                </c:pt>
                <c:pt idx="428" formatCode="General">
                  <c:v>432</c:v>
                </c:pt>
                <c:pt idx="429" formatCode="General">
                  <c:v>421</c:v>
                </c:pt>
                <c:pt idx="430" formatCode="General">
                  <c:v>424</c:v>
                </c:pt>
                <c:pt idx="431" formatCode="General">
                  <c:v>429</c:v>
                </c:pt>
                <c:pt idx="432" formatCode="General">
                  <c:v>435</c:v>
                </c:pt>
                <c:pt idx="433" formatCode="General">
                  <c:v>433</c:v>
                </c:pt>
                <c:pt idx="434" formatCode="General">
                  <c:v>440</c:v>
                </c:pt>
                <c:pt idx="435" formatCode="General">
                  <c:v>439</c:v>
                </c:pt>
                <c:pt idx="436" formatCode="General">
                  <c:v>449</c:v>
                </c:pt>
                <c:pt idx="437" formatCode="General">
                  <c:v>449</c:v>
                </c:pt>
                <c:pt idx="438" formatCode="General">
                  <c:v>450</c:v>
                </c:pt>
                <c:pt idx="439" formatCode="General">
                  <c:v>451</c:v>
                </c:pt>
                <c:pt idx="440" formatCode="General">
                  <c:v>453</c:v>
                </c:pt>
                <c:pt idx="441" formatCode="General">
                  <c:v>446</c:v>
                </c:pt>
                <c:pt idx="442" formatCode="General">
                  <c:v>443</c:v>
                </c:pt>
                <c:pt idx="443" formatCode="General">
                  <c:v>442</c:v>
                </c:pt>
                <c:pt idx="444" formatCode="General">
                  <c:v>438</c:v>
                </c:pt>
                <c:pt idx="445" formatCode="General">
                  <c:v>437</c:v>
                </c:pt>
                <c:pt idx="446" formatCode="General">
                  <c:v>435</c:v>
                </c:pt>
                <c:pt idx="447" formatCode="General">
                  <c:v>434</c:v>
                </c:pt>
                <c:pt idx="448" formatCode="General">
                  <c:v>434</c:v>
                </c:pt>
                <c:pt idx="449" formatCode="General">
                  <c:v>439</c:v>
                </c:pt>
                <c:pt idx="450" formatCode="General">
                  <c:v>435</c:v>
                </c:pt>
                <c:pt idx="451" formatCode="General">
                  <c:v>441</c:v>
                </c:pt>
                <c:pt idx="452" formatCode="General">
                  <c:v>441</c:v>
                </c:pt>
                <c:pt idx="453" formatCode="General">
                  <c:v>447</c:v>
                </c:pt>
                <c:pt idx="454" formatCode="General">
                  <c:v>455</c:v>
                </c:pt>
                <c:pt idx="455" formatCode="General">
                  <c:v>448</c:v>
                </c:pt>
                <c:pt idx="456" formatCode="General">
                  <c:v>449</c:v>
                </c:pt>
                <c:pt idx="457" formatCode="General">
                  <c:v>447</c:v>
                </c:pt>
                <c:pt idx="458" formatCode="General">
                  <c:v>451</c:v>
                </c:pt>
                <c:pt idx="459" formatCode="General">
                  <c:v>457</c:v>
                </c:pt>
                <c:pt idx="460" formatCode="General">
                  <c:v>459</c:v>
                </c:pt>
                <c:pt idx="461" formatCode="General">
                  <c:v>464</c:v>
                </c:pt>
                <c:pt idx="462" formatCode="General">
                  <c:v>466</c:v>
                </c:pt>
                <c:pt idx="463" formatCode="General">
                  <c:v>457</c:v>
                </c:pt>
                <c:pt idx="464" formatCode="General">
                  <c:v>448</c:v>
                </c:pt>
                <c:pt idx="465" formatCode="General">
                  <c:v>439</c:v>
                </c:pt>
                <c:pt idx="466" formatCode="General">
                  <c:v>425</c:v>
                </c:pt>
                <c:pt idx="467" formatCode="General">
                  <c:v>409</c:v>
                </c:pt>
                <c:pt idx="468" formatCode="General">
                  <c:v>400</c:v>
                </c:pt>
                <c:pt idx="469" formatCode="General">
                  <c:v>390</c:v>
                </c:pt>
                <c:pt idx="470" formatCode="General">
                  <c:v>373</c:v>
                </c:pt>
                <c:pt idx="471" formatCode="General">
                  <c:v>350</c:v>
                </c:pt>
                <c:pt idx="472" formatCode="General">
                  <c:v>334</c:v>
                </c:pt>
                <c:pt idx="473" formatCode="General">
                  <c:v>313</c:v>
                </c:pt>
                <c:pt idx="474" formatCode="General">
                  <c:v>295</c:v>
                </c:pt>
                <c:pt idx="475" formatCode="General">
                  <c:v>277</c:v>
                </c:pt>
                <c:pt idx="476" formatCode="General">
                  <c:v>262</c:v>
                </c:pt>
                <c:pt idx="477" formatCode="General">
                  <c:v>246</c:v>
                </c:pt>
                <c:pt idx="478" formatCode="General">
                  <c:v>231</c:v>
                </c:pt>
                <c:pt idx="479" formatCode="General">
                  <c:v>217</c:v>
                </c:pt>
                <c:pt idx="480" formatCode="General">
                  <c:v>202</c:v>
                </c:pt>
                <c:pt idx="481" formatCode="General">
                  <c:v>191</c:v>
                </c:pt>
                <c:pt idx="482" formatCode="General">
                  <c:v>186</c:v>
                </c:pt>
                <c:pt idx="483" formatCode="General">
                  <c:v>181</c:v>
                </c:pt>
                <c:pt idx="484" formatCode="General">
                  <c:v>175</c:v>
                </c:pt>
                <c:pt idx="485" formatCode="General">
                  <c:v>165</c:v>
                </c:pt>
                <c:pt idx="486" formatCode="General">
                  <c:v>166</c:v>
                </c:pt>
                <c:pt idx="487" formatCode="General">
                  <c:v>171</c:v>
                </c:pt>
                <c:pt idx="488" formatCode="General">
                  <c:v>169</c:v>
                </c:pt>
                <c:pt idx="489" formatCode="General">
                  <c:v>170</c:v>
                </c:pt>
                <c:pt idx="490" formatCode="General">
                  <c:v>165</c:v>
                </c:pt>
                <c:pt idx="491" formatCode="General">
                  <c:v>165</c:v>
                </c:pt>
                <c:pt idx="492" formatCode="General">
                  <c:v>171</c:v>
                </c:pt>
                <c:pt idx="493" formatCode="General">
                  <c:v>171</c:v>
                </c:pt>
                <c:pt idx="494" formatCode="General">
                  <c:v>167</c:v>
                </c:pt>
                <c:pt idx="495" formatCode="General">
                  <c:v>168</c:v>
                </c:pt>
                <c:pt idx="496" formatCode="General">
                  <c:v>169</c:v>
                </c:pt>
                <c:pt idx="497" formatCode="General">
                  <c:v>170</c:v>
                </c:pt>
                <c:pt idx="498" formatCode="General">
                  <c:v>175</c:v>
                </c:pt>
                <c:pt idx="499" formatCode="General">
                  <c:v>176</c:v>
                </c:pt>
                <c:pt idx="500" formatCode="General">
                  <c:v>180</c:v>
                </c:pt>
                <c:pt idx="501" formatCode="General">
                  <c:v>187</c:v>
                </c:pt>
                <c:pt idx="502" formatCode="General">
                  <c:v>197</c:v>
                </c:pt>
                <c:pt idx="503" formatCode="General">
                  <c:v>198</c:v>
                </c:pt>
                <c:pt idx="504" formatCode="General">
                  <c:v>200</c:v>
                </c:pt>
                <c:pt idx="505" formatCode="General">
                  <c:v>205</c:v>
                </c:pt>
                <c:pt idx="506" formatCode="General">
                  <c:v>212</c:v>
                </c:pt>
                <c:pt idx="507" formatCode="General">
                  <c:v>217</c:v>
                </c:pt>
                <c:pt idx="508" formatCode="General">
                  <c:v>221</c:v>
                </c:pt>
                <c:pt idx="509" formatCode="General">
                  <c:v>229</c:v>
                </c:pt>
                <c:pt idx="510" formatCode="General">
                  <c:v>228</c:v>
                </c:pt>
                <c:pt idx="511" formatCode="General">
                  <c:v>230</c:v>
                </c:pt>
                <c:pt idx="512" formatCode="General">
                  <c:v>240</c:v>
                </c:pt>
                <c:pt idx="513" formatCode="General">
                  <c:v>245</c:v>
                </c:pt>
                <c:pt idx="514" formatCode="General">
                  <c:v>255</c:v>
                </c:pt>
                <c:pt idx="515" formatCode="General">
                  <c:v>267</c:v>
                </c:pt>
                <c:pt idx="516" formatCode="General">
                  <c:v>274</c:v>
                </c:pt>
                <c:pt idx="517" formatCode="General">
                  <c:v>289</c:v>
                </c:pt>
                <c:pt idx="518" formatCode="General">
                  <c:v>301</c:v>
                </c:pt>
                <c:pt idx="519" formatCode="General">
                  <c:v>304</c:v>
                </c:pt>
                <c:pt idx="520" formatCode="General">
                  <c:v>314</c:v>
                </c:pt>
                <c:pt idx="521" formatCode="General">
                  <c:v>315</c:v>
                </c:pt>
                <c:pt idx="522" formatCode="General">
                  <c:v>322</c:v>
                </c:pt>
                <c:pt idx="523" formatCode="General">
                  <c:v>332</c:v>
                </c:pt>
                <c:pt idx="524" formatCode="General">
                  <c:v>338</c:v>
                </c:pt>
                <c:pt idx="525" formatCode="General">
                  <c:v>348</c:v>
                </c:pt>
                <c:pt idx="526" formatCode="General">
                  <c:v>360</c:v>
                </c:pt>
                <c:pt idx="527" formatCode="General">
                  <c:v>372</c:v>
                </c:pt>
                <c:pt idx="528" formatCode="General">
                  <c:v>378</c:v>
                </c:pt>
                <c:pt idx="529" formatCode="General">
                  <c:v>380</c:v>
                </c:pt>
                <c:pt idx="530" formatCode="General">
                  <c:v>389</c:v>
                </c:pt>
                <c:pt idx="531" formatCode="General">
                  <c:v>402</c:v>
                </c:pt>
                <c:pt idx="532" formatCode="General">
                  <c:v>412</c:v>
                </c:pt>
                <c:pt idx="533" formatCode="General">
                  <c:v>426</c:v>
                </c:pt>
                <c:pt idx="534" formatCode="General">
                  <c:v>446</c:v>
                </c:pt>
                <c:pt idx="535" formatCode="General">
                  <c:v>444</c:v>
                </c:pt>
                <c:pt idx="536" formatCode="General">
                  <c:v>446</c:v>
                </c:pt>
                <c:pt idx="537" formatCode="General">
                  <c:v>450</c:v>
                </c:pt>
                <c:pt idx="538" formatCode="General">
                  <c:v>456</c:v>
                </c:pt>
                <c:pt idx="539" formatCode="General">
                  <c:v>465</c:v>
                </c:pt>
                <c:pt idx="540" formatCode="General">
                  <c:v>468</c:v>
                </c:pt>
                <c:pt idx="541" formatCode="General">
                  <c:v>473</c:v>
                </c:pt>
                <c:pt idx="542" formatCode="General">
                  <c:v>482</c:v>
                </c:pt>
                <c:pt idx="543" formatCode="General">
                  <c:v>501</c:v>
                </c:pt>
                <c:pt idx="544" formatCode="General">
                  <c:v>507</c:v>
                </c:pt>
                <c:pt idx="545" formatCode="General">
                  <c:v>519</c:v>
                </c:pt>
                <c:pt idx="546" formatCode="General">
                  <c:v>521</c:v>
                </c:pt>
                <c:pt idx="547" formatCode="General">
                  <c:v>525</c:v>
                </c:pt>
                <c:pt idx="548" formatCode="General">
                  <c:v>537</c:v>
                </c:pt>
                <c:pt idx="549" formatCode="General">
                  <c:v>539</c:v>
                </c:pt>
                <c:pt idx="550" formatCode="General">
                  <c:v>549</c:v>
                </c:pt>
                <c:pt idx="551" formatCode="General">
                  <c:v>556</c:v>
                </c:pt>
                <c:pt idx="552" formatCode="General">
                  <c:v>551</c:v>
                </c:pt>
                <c:pt idx="553" formatCode="General">
                  <c:v>557</c:v>
                </c:pt>
                <c:pt idx="554" formatCode="General">
                  <c:v>561</c:v>
                </c:pt>
                <c:pt idx="555" formatCode="General">
                  <c:v>567</c:v>
                </c:pt>
                <c:pt idx="556" formatCode="General">
                  <c:v>580</c:v>
                </c:pt>
                <c:pt idx="557" formatCode="General">
                  <c:v>585</c:v>
                </c:pt>
                <c:pt idx="558" formatCode="General">
                  <c:v>601</c:v>
                </c:pt>
                <c:pt idx="559" formatCode="General">
                  <c:v>607</c:v>
                </c:pt>
                <c:pt idx="560" formatCode="General">
                  <c:v>604</c:v>
                </c:pt>
                <c:pt idx="561" formatCode="General">
                  <c:v>611</c:v>
                </c:pt>
                <c:pt idx="562" formatCode="General">
                  <c:v>599</c:v>
                </c:pt>
                <c:pt idx="563" formatCode="General">
                  <c:v>613</c:v>
                </c:pt>
                <c:pt idx="564" formatCode="General">
                  <c:v>621</c:v>
                </c:pt>
                <c:pt idx="565" formatCode="General">
                  <c:v>622</c:v>
                </c:pt>
                <c:pt idx="566" formatCode="General">
                  <c:v>619</c:v>
                </c:pt>
                <c:pt idx="567" formatCode="General">
                  <c:v>617</c:v>
                </c:pt>
                <c:pt idx="568" formatCode="General">
                  <c:v>610</c:v>
                </c:pt>
                <c:pt idx="569" formatCode="General">
                  <c:v>607</c:v>
                </c:pt>
                <c:pt idx="570" formatCode="General">
                  <c:v>609</c:v>
                </c:pt>
                <c:pt idx="571" formatCode="General">
                  <c:v>606</c:v>
                </c:pt>
                <c:pt idx="572" formatCode="General">
                  <c:v>611</c:v>
                </c:pt>
                <c:pt idx="573" formatCode="General">
                  <c:v>615</c:v>
                </c:pt>
                <c:pt idx="574" formatCode="General">
                  <c:v>612</c:v>
                </c:pt>
                <c:pt idx="575" formatCode="General">
                  <c:v>608</c:v>
                </c:pt>
                <c:pt idx="576" formatCode="General">
                  <c:v>611</c:v>
                </c:pt>
                <c:pt idx="577" formatCode="General">
                  <c:v>613</c:v>
                </c:pt>
                <c:pt idx="578" formatCode="General">
                  <c:v>617</c:v>
                </c:pt>
                <c:pt idx="579" formatCode="General">
                  <c:v>609</c:v>
                </c:pt>
                <c:pt idx="580" formatCode="General">
                  <c:v>607</c:v>
                </c:pt>
                <c:pt idx="581" formatCode="General">
                  <c:v>602</c:v>
                </c:pt>
                <c:pt idx="582" formatCode="General">
                  <c:v>597</c:v>
                </c:pt>
                <c:pt idx="583" formatCode="General">
                  <c:v>603</c:v>
                </c:pt>
                <c:pt idx="584" formatCode="General">
                  <c:v>608</c:v>
                </c:pt>
                <c:pt idx="585" formatCode="General">
                  <c:v>613</c:v>
                </c:pt>
                <c:pt idx="586" formatCode="General">
                  <c:v>615</c:v>
                </c:pt>
                <c:pt idx="587" formatCode="General">
                  <c:v>614</c:v>
                </c:pt>
                <c:pt idx="588" formatCode="General">
                  <c:v>615</c:v>
                </c:pt>
                <c:pt idx="589" formatCode="General">
                  <c:v>606</c:v>
                </c:pt>
                <c:pt idx="590" formatCode="General">
                  <c:v>596</c:v>
                </c:pt>
                <c:pt idx="591" formatCode="General">
                  <c:v>593</c:v>
                </c:pt>
                <c:pt idx="592" formatCode="General">
                  <c:v>605</c:v>
                </c:pt>
                <c:pt idx="593" formatCode="General">
                  <c:v>617</c:v>
                </c:pt>
                <c:pt idx="594" formatCode="General">
                  <c:v>619</c:v>
                </c:pt>
                <c:pt idx="595" formatCode="General">
                  <c:v>629</c:v>
                </c:pt>
                <c:pt idx="596" formatCode="General">
                  <c:v>635</c:v>
                </c:pt>
                <c:pt idx="597" formatCode="General">
                  <c:v>639</c:v>
                </c:pt>
                <c:pt idx="598" formatCode="General">
                  <c:v>649</c:v>
                </c:pt>
                <c:pt idx="599" formatCode="General">
                  <c:v>658</c:v>
                </c:pt>
                <c:pt idx="600" formatCode="General">
                  <c:v>669</c:v>
                </c:pt>
                <c:pt idx="601" formatCode="General">
                  <c:v>682</c:v>
                </c:pt>
                <c:pt idx="602" formatCode="General">
                  <c:v>684</c:v>
                </c:pt>
                <c:pt idx="603" formatCode="General">
                  <c:v>677</c:v>
                </c:pt>
                <c:pt idx="604" formatCode="General">
                  <c:v>667</c:v>
                </c:pt>
                <c:pt idx="605" formatCode="General">
                  <c:v>672</c:v>
                </c:pt>
                <c:pt idx="606" formatCode="General">
                  <c:v>683</c:v>
                </c:pt>
                <c:pt idx="607" formatCode="General">
                  <c:v>683</c:v>
                </c:pt>
                <c:pt idx="608" formatCode="General">
                  <c:v>673</c:v>
                </c:pt>
                <c:pt idx="609" formatCode="General">
                  <c:v>662</c:v>
                </c:pt>
                <c:pt idx="610" formatCode="General">
                  <c:v>664</c:v>
                </c:pt>
                <c:pt idx="611" formatCode="General">
                  <c:v>655</c:v>
                </c:pt>
                <c:pt idx="612" formatCode="General">
                  <c:v>666</c:v>
                </c:pt>
                <c:pt idx="613" formatCode="General">
                  <c:v>667</c:v>
                </c:pt>
                <c:pt idx="614" formatCode="General">
                  <c:v>669</c:v>
                </c:pt>
                <c:pt idx="615" formatCode="General">
                  <c:v>675</c:v>
                </c:pt>
                <c:pt idx="616" formatCode="General">
                  <c:v>679</c:v>
                </c:pt>
                <c:pt idx="617" formatCode="General">
                  <c:v>691</c:v>
                </c:pt>
                <c:pt idx="618" formatCode="General">
                  <c:v>691</c:v>
                </c:pt>
                <c:pt idx="619" formatCode="General">
                  <c:v>703</c:v>
                </c:pt>
                <c:pt idx="620" formatCode="General">
                  <c:v>717</c:v>
                </c:pt>
                <c:pt idx="621" formatCode="General">
                  <c:v>734</c:v>
                </c:pt>
                <c:pt idx="622" formatCode="General">
                  <c:v>738</c:v>
                </c:pt>
                <c:pt idx="623" formatCode="General">
                  <c:v>755</c:v>
                </c:pt>
                <c:pt idx="624" formatCode="General">
                  <c:v>763</c:v>
                </c:pt>
                <c:pt idx="625" formatCode="General">
                  <c:v>784</c:v>
                </c:pt>
                <c:pt idx="626" formatCode="General">
                  <c:v>808</c:v>
                </c:pt>
                <c:pt idx="627" formatCode="General">
                  <c:v>826</c:v>
                </c:pt>
              </c:numCache>
            </c:numRef>
          </c:val>
          <c:smooth val="1"/>
          <c:extLst>
            <c:ext xmlns:c16="http://schemas.microsoft.com/office/drawing/2014/chart" uri="{C3380CC4-5D6E-409C-BE32-E72D297353CC}">
              <c16:uniqueId val="{00000002-EDF1-4AC2-A386-B2E645BD5197}"/>
            </c:ext>
          </c:extLst>
        </c:ser>
        <c:dLbls>
          <c:showLegendKey val="0"/>
          <c:showVal val="0"/>
          <c:showCatName val="0"/>
          <c:showSerName val="0"/>
          <c:showPercent val="0"/>
          <c:showBubbleSize val="0"/>
        </c:dLbls>
        <c:marker val="1"/>
        <c:smooth val="0"/>
        <c:axId val="652602992"/>
        <c:axId val="652599712"/>
      </c:lineChart>
      <c:catAx>
        <c:axId val="652602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652599712"/>
        <c:crosses val="autoZero"/>
        <c:auto val="1"/>
        <c:lblAlgn val="ctr"/>
        <c:lblOffset val="100"/>
        <c:tickLblSkip val="48"/>
        <c:noMultiLvlLbl val="0"/>
      </c:catAx>
      <c:valAx>
        <c:axId val="6525997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652602992"/>
        <c:crosses val="autoZero"/>
        <c:crossBetween val="between"/>
      </c:valAx>
      <c:spPr>
        <a:noFill/>
        <a:ln>
          <a:noFill/>
        </a:ln>
        <a:effectLst/>
      </c:spPr>
    </c:plotArea>
    <c:legend>
      <c:legendPos val="b"/>
      <c:layout>
        <c:manualLayout>
          <c:xMode val="edge"/>
          <c:yMode val="edge"/>
          <c:x val="7.8882810524336002E-4"/>
          <c:y val="0.93879309958050128"/>
          <c:w val="0.36728871811292557"/>
          <c:h val="6.1079581069319128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50000"/>
                  </a:schemeClr>
                </a:solidFill>
                <a:latin typeface="+mn-lt"/>
                <a:ea typeface="+mn-ea"/>
                <a:cs typeface="+mn-cs"/>
              </a:defRPr>
            </a:pPr>
            <a:r>
              <a:rPr lang="en-US" sz="1400" b="1" dirty="0">
                <a:solidFill>
                  <a:schemeClr val="tx1">
                    <a:lumMod val="50000"/>
                  </a:schemeClr>
                </a:solidFill>
              </a:rPr>
              <a:t>Share of Households</a:t>
            </a:r>
            <a:r>
              <a:rPr lang="en-US" sz="1400" b="1" baseline="0" dirty="0">
                <a:solidFill>
                  <a:schemeClr val="tx1">
                    <a:lumMod val="50000"/>
                  </a:schemeClr>
                </a:solidFill>
              </a:rPr>
              <a:t> with Cost Burdens (Percent)</a:t>
            </a:r>
            <a:endParaRPr lang="en-US" sz="1400" b="1" dirty="0">
              <a:solidFill>
                <a:schemeClr val="tx1">
                  <a:lumMod val="50000"/>
                </a:schemeClr>
              </a:solidFill>
            </a:endParaRPr>
          </a:p>
        </c:rich>
      </c:tx>
      <c:layout>
        <c:manualLayout>
          <c:xMode val="edge"/>
          <c:yMode val="edge"/>
          <c:x val="5.8470456770721578E-4"/>
          <c:y val="3.0211480362537764E-3"/>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4.4015207679056589E-2"/>
          <c:y val="0.10487921727062147"/>
          <c:w val="0.94390683459379543"/>
          <c:h val="0.63715073000353362"/>
        </c:manualLayout>
      </c:layout>
      <c:barChart>
        <c:barDir val="col"/>
        <c:grouping val="stacked"/>
        <c:varyColors val="0"/>
        <c:ser>
          <c:idx val="0"/>
          <c:order val="0"/>
          <c:tx>
            <c:strRef>
              <c:f>Sheet1!$B$1</c:f>
              <c:strCache>
                <c:ptCount val="1"/>
                <c:pt idx="0">
                  <c:v>Severely Burdened</c:v>
                </c:pt>
              </c:strCache>
            </c:strRef>
          </c:tx>
          <c:spPr>
            <a:solidFill>
              <a:srgbClr val="FF4D00"/>
            </a:solidFill>
            <a:ln>
              <a:noFill/>
            </a:ln>
            <a:effectLst/>
          </c:spPr>
          <c:invertIfNegative val="0"/>
          <c:cat>
            <c:strRef>
              <c:f>Sheet1!$A$2:$A$12</c:f>
              <c:strCache>
                <c:ptCount val="11"/>
                <c:pt idx="0">
                  <c:v>Renters</c:v>
                </c:pt>
                <c:pt idx="1">
                  <c:v>Homeowners</c:v>
                </c:pt>
                <c:pt idx="2">
                  <c:v>Under 
$30,000</c:v>
                </c:pt>
                <c:pt idx="3">
                  <c:v>$30,000–
44,999</c:v>
                </c:pt>
                <c:pt idx="4">
                  <c:v>$45,000–
74,999</c:v>
                </c:pt>
                <c:pt idx="5">
                  <c:v>$75,000 
and Over</c:v>
                </c:pt>
                <c:pt idx="6">
                  <c:v>Black</c:v>
                </c:pt>
                <c:pt idx="7">
                  <c:v>Hispanic</c:v>
                </c:pt>
                <c:pt idx="8">
                  <c:v>Asian</c:v>
                </c:pt>
                <c:pt idx="9">
                  <c:v>White</c:v>
                </c:pt>
                <c:pt idx="10">
                  <c:v>All Households</c:v>
                </c:pt>
              </c:strCache>
            </c:strRef>
          </c:cat>
          <c:val>
            <c:numRef>
              <c:f>Sheet1!$B$2:$B$12</c:f>
              <c:numCache>
                <c:formatCode>0.0</c:formatCode>
                <c:ptCount val="11"/>
                <c:pt idx="0">
                  <c:v>24.17</c:v>
                </c:pt>
                <c:pt idx="1">
                  <c:v>9.31</c:v>
                </c:pt>
                <c:pt idx="2">
                  <c:v>51.7</c:v>
                </c:pt>
                <c:pt idx="3">
                  <c:v>14.9</c:v>
                </c:pt>
                <c:pt idx="4">
                  <c:v>4.8600000000000003</c:v>
                </c:pt>
                <c:pt idx="5">
                  <c:v>0.86</c:v>
                </c:pt>
                <c:pt idx="6">
                  <c:v>23</c:v>
                </c:pt>
                <c:pt idx="7">
                  <c:v>18.899999999999999</c:v>
                </c:pt>
                <c:pt idx="8">
                  <c:v>16.399999999999999</c:v>
                </c:pt>
                <c:pt idx="9">
                  <c:v>11.7</c:v>
                </c:pt>
                <c:pt idx="10">
                  <c:v>14.44</c:v>
                </c:pt>
              </c:numCache>
            </c:numRef>
          </c:val>
          <c:extLst>
            <c:ext xmlns:c16="http://schemas.microsoft.com/office/drawing/2014/chart" uri="{C3380CC4-5D6E-409C-BE32-E72D297353CC}">
              <c16:uniqueId val="{00000000-CA52-4245-884E-3E31AD991EE3}"/>
            </c:ext>
          </c:extLst>
        </c:ser>
        <c:ser>
          <c:idx val="1"/>
          <c:order val="1"/>
          <c:tx>
            <c:strRef>
              <c:f>Sheet1!$C$1</c:f>
              <c:strCache>
                <c:ptCount val="1"/>
                <c:pt idx="0">
                  <c:v>Moderately Burdened</c:v>
                </c:pt>
              </c:strCache>
            </c:strRef>
          </c:tx>
          <c:spPr>
            <a:solidFill>
              <a:srgbClr val="FFC52F"/>
            </a:solidFill>
            <a:ln>
              <a:noFill/>
            </a:ln>
            <a:effectLst/>
          </c:spPr>
          <c:invertIfNegative val="0"/>
          <c:cat>
            <c:strRef>
              <c:f>Sheet1!$A$2:$A$12</c:f>
              <c:strCache>
                <c:ptCount val="11"/>
                <c:pt idx="0">
                  <c:v>Renters</c:v>
                </c:pt>
                <c:pt idx="1">
                  <c:v>Homeowners</c:v>
                </c:pt>
                <c:pt idx="2">
                  <c:v>Under 
$30,000</c:v>
                </c:pt>
                <c:pt idx="3">
                  <c:v>$30,000–
44,999</c:v>
                </c:pt>
                <c:pt idx="4">
                  <c:v>$45,000–
74,999</c:v>
                </c:pt>
                <c:pt idx="5">
                  <c:v>$75,000 
and Over</c:v>
                </c:pt>
                <c:pt idx="6">
                  <c:v>Black</c:v>
                </c:pt>
                <c:pt idx="7">
                  <c:v>Hispanic</c:v>
                </c:pt>
                <c:pt idx="8">
                  <c:v>Asian</c:v>
                </c:pt>
                <c:pt idx="9">
                  <c:v>White</c:v>
                </c:pt>
                <c:pt idx="10">
                  <c:v>All Households</c:v>
                </c:pt>
              </c:strCache>
            </c:strRef>
          </c:cat>
          <c:val>
            <c:numRef>
              <c:f>Sheet1!$C$2:$C$12</c:f>
              <c:numCache>
                <c:formatCode>0.0</c:formatCode>
                <c:ptCount val="11"/>
                <c:pt idx="0">
                  <c:v>22.07</c:v>
                </c:pt>
                <c:pt idx="1">
                  <c:v>11.99</c:v>
                </c:pt>
                <c:pt idx="2">
                  <c:v>21.6</c:v>
                </c:pt>
                <c:pt idx="3">
                  <c:v>31.45</c:v>
                </c:pt>
                <c:pt idx="4">
                  <c:v>20.47</c:v>
                </c:pt>
                <c:pt idx="5">
                  <c:v>5.92</c:v>
                </c:pt>
                <c:pt idx="6">
                  <c:v>19.899999999999999</c:v>
                </c:pt>
                <c:pt idx="7">
                  <c:v>19.7</c:v>
                </c:pt>
                <c:pt idx="8">
                  <c:v>15.6</c:v>
                </c:pt>
                <c:pt idx="9">
                  <c:v>13.7</c:v>
                </c:pt>
                <c:pt idx="10">
                  <c:v>15.47</c:v>
                </c:pt>
              </c:numCache>
            </c:numRef>
          </c:val>
          <c:extLst>
            <c:ext xmlns:c16="http://schemas.microsoft.com/office/drawing/2014/chart" uri="{C3380CC4-5D6E-409C-BE32-E72D297353CC}">
              <c16:uniqueId val="{00000001-CA52-4245-884E-3E31AD991EE3}"/>
            </c:ext>
          </c:extLst>
        </c:ser>
        <c:dLbls>
          <c:showLegendKey val="0"/>
          <c:showVal val="0"/>
          <c:showCatName val="0"/>
          <c:showSerName val="0"/>
          <c:showPercent val="0"/>
          <c:showBubbleSize val="0"/>
        </c:dLbls>
        <c:gapWidth val="150"/>
        <c:overlap val="100"/>
        <c:axId val="749639176"/>
        <c:axId val="749643440"/>
      </c:barChart>
      <c:catAx>
        <c:axId val="749639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crossAx val="749643440"/>
        <c:crosses val="autoZero"/>
        <c:auto val="1"/>
        <c:lblAlgn val="ctr"/>
        <c:lblOffset val="100"/>
        <c:noMultiLvlLbl val="0"/>
      </c:catAx>
      <c:valAx>
        <c:axId val="749643440"/>
        <c:scaling>
          <c:orientation val="minMax"/>
        </c:scaling>
        <c:delete val="0"/>
        <c:axPos val="l"/>
        <c:majorGridlines>
          <c:spPr>
            <a:ln w="6350" cap="flat" cmpd="sng" algn="ctr">
              <a:solidFill>
                <a:schemeClr val="bg1">
                  <a:lumMod val="85000"/>
                </a:schemeClr>
              </a:solidFill>
              <a:prstDash val="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crossAx val="749639176"/>
        <c:crosses val="autoZero"/>
        <c:crossBetween val="between"/>
      </c:valAx>
      <c:spPr>
        <a:noFill/>
        <a:ln>
          <a:noFill/>
        </a:ln>
        <a:effectLst/>
      </c:spPr>
    </c:plotArea>
    <c:legend>
      <c:legendPos val="b"/>
      <c:layout>
        <c:manualLayout>
          <c:xMode val="edge"/>
          <c:yMode val="edge"/>
          <c:x val="2.2565117872481636E-4"/>
          <c:y val="0.93374988382174606"/>
          <c:w val="0.31749354278834829"/>
          <c:h val="5.4958263383173625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50000"/>
                  </a:schemeClr>
                </a:solidFill>
                <a:latin typeface="+mn-lt"/>
                <a:ea typeface="+mn-ea"/>
                <a:cs typeface="+mn-cs"/>
              </a:defRPr>
            </a:pPr>
            <a:r>
              <a:rPr lang="en-US" sz="1400" b="1">
                <a:solidFill>
                  <a:schemeClr val="tx1">
                    <a:lumMod val="50000"/>
                  </a:schemeClr>
                </a:solidFill>
              </a:rPr>
              <a:t>Housing Starts (Millions of units</a:t>
            </a:r>
            <a:r>
              <a:rPr lang="en-US" sz="1400" b="1" baseline="0">
                <a:solidFill>
                  <a:schemeClr val="tx1">
                    <a:lumMod val="50000"/>
                  </a:schemeClr>
                </a:solidFill>
              </a:rPr>
              <a:t>)</a:t>
            </a:r>
            <a:endParaRPr lang="en-US" sz="1400" b="1">
              <a:solidFill>
                <a:schemeClr val="tx1">
                  <a:lumMod val="50000"/>
                </a:schemeClr>
              </a:solidFill>
            </a:endParaRPr>
          </a:p>
        </c:rich>
      </c:tx>
      <c:layout>
        <c:manualLayout>
          <c:xMode val="edge"/>
          <c:yMode val="edge"/>
          <c:x val="1.0403297446726484E-3"/>
          <c:y val="0"/>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50000"/>
                </a:schemeClr>
              </a:solidFill>
              <a:latin typeface="+mn-lt"/>
              <a:ea typeface="+mn-ea"/>
              <a:cs typeface="+mn-cs"/>
            </a:defRPr>
          </a:pPr>
          <a:endParaRPr lang="en-US"/>
        </a:p>
      </c:txPr>
    </c:title>
    <c:autoTitleDeleted val="0"/>
    <c:plotArea>
      <c:layout/>
      <c:lineChart>
        <c:grouping val="standard"/>
        <c:varyColors val="0"/>
        <c:ser>
          <c:idx val="1"/>
          <c:order val="0"/>
          <c:tx>
            <c:strRef>
              <c:f>Sheet1!$B$1</c:f>
              <c:strCache>
                <c:ptCount val="1"/>
                <c:pt idx="0">
                  <c:v>Single-Family</c:v>
                </c:pt>
              </c:strCache>
            </c:strRef>
          </c:tx>
          <c:spPr>
            <a:ln w="53975" cap="rnd">
              <a:solidFill>
                <a:srgbClr val="FF4D00"/>
              </a:solidFill>
              <a:round/>
            </a:ln>
            <a:effectLst/>
          </c:spPr>
          <c:marker>
            <c:symbol val="none"/>
          </c:marker>
          <c:cat>
            <c:strRef>
              <c:f>Sheet1!$A$2:$A$38</c:f>
              <c:strCache>
                <c:ptCount val="37"/>
                <c:pt idx="0">
                  <c:v>1986</c:v>
                </c:pt>
                <c:pt idx="1">
                  <c:v>1987</c:v>
                </c:pt>
                <c:pt idx="2">
                  <c:v>1988</c:v>
                </c:pt>
                <c:pt idx="3">
                  <c:v>1989</c:v>
                </c:pt>
                <c:pt idx="4">
                  <c:v>1990</c:v>
                </c:pt>
                <c:pt idx="5">
                  <c:v>1991</c:v>
                </c:pt>
                <c:pt idx="6">
                  <c:v>1992</c:v>
                </c:pt>
                <c:pt idx="7">
                  <c:v>1993</c:v>
                </c:pt>
                <c:pt idx="8">
                  <c:v>1994</c:v>
                </c:pt>
                <c:pt idx="9">
                  <c:v>1995</c:v>
                </c:pt>
                <c:pt idx="10">
                  <c:v>1996</c:v>
                </c:pt>
                <c:pt idx="11">
                  <c:v>1997</c:v>
                </c:pt>
                <c:pt idx="12">
                  <c:v>1998</c:v>
                </c:pt>
                <c:pt idx="13">
                  <c:v>1999</c:v>
                </c:pt>
                <c:pt idx="14">
                  <c:v>2000</c:v>
                </c:pt>
                <c:pt idx="15">
                  <c:v>2001</c:v>
                </c:pt>
                <c:pt idx="16">
                  <c:v>2002</c:v>
                </c:pt>
                <c:pt idx="17">
                  <c:v>2003</c:v>
                </c:pt>
                <c:pt idx="18">
                  <c:v>2004</c:v>
                </c:pt>
                <c:pt idx="19">
                  <c:v>2005</c:v>
                </c:pt>
                <c:pt idx="20">
                  <c:v>2006</c:v>
                </c:pt>
                <c:pt idx="21">
                  <c:v>2007</c:v>
                </c:pt>
                <c:pt idx="22">
                  <c:v>2008</c:v>
                </c:pt>
                <c:pt idx="23">
                  <c:v>2009</c:v>
                </c:pt>
                <c:pt idx="24">
                  <c:v>2010</c:v>
                </c:pt>
                <c:pt idx="25">
                  <c:v>2011</c:v>
                </c:pt>
                <c:pt idx="26">
                  <c:v>2012</c:v>
                </c:pt>
                <c:pt idx="27">
                  <c:v>2013</c:v>
                </c:pt>
                <c:pt idx="28">
                  <c:v>2014</c:v>
                </c:pt>
                <c:pt idx="29">
                  <c:v>2015</c:v>
                </c:pt>
                <c:pt idx="30">
                  <c:v>2016</c:v>
                </c:pt>
                <c:pt idx="31">
                  <c:v>2017</c:v>
                </c:pt>
                <c:pt idx="32">
                  <c:v>2018</c:v>
                </c:pt>
                <c:pt idx="33">
                  <c:v>2019</c:v>
                </c:pt>
                <c:pt idx="34">
                  <c:v>2020</c:v>
                </c:pt>
                <c:pt idx="35">
                  <c:v>2021</c:v>
                </c:pt>
                <c:pt idx="36">
                  <c:v>2022 YTD</c:v>
                </c:pt>
              </c:strCache>
            </c:strRef>
          </c:cat>
          <c:val>
            <c:numRef>
              <c:f>Sheet1!$B$2:$B$38</c:f>
              <c:numCache>
                <c:formatCode>#,##0</c:formatCode>
                <c:ptCount val="37"/>
                <c:pt idx="0">
                  <c:v>1179.4000000000001</c:v>
                </c:pt>
                <c:pt idx="1">
                  <c:v>1146.4000000000001</c:v>
                </c:pt>
                <c:pt idx="2">
                  <c:v>1081.3</c:v>
                </c:pt>
                <c:pt idx="3">
                  <c:v>1003.3</c:v>
                </c:pt>
                <c:pt idx="4">
                  <c:v>894.8</c:v>
                </c:pt>
                <c:pt idx="5">
                  <c:v>840.4</c:v>
                </c:pt>
                <c:pt idx="6">
                  <c:v>1029.9000000000001</c:v>
                </c:pt>
                <c:pt idx="7">
                  <c:v>1125.7</c:v>
                </c:pt>
                <c:pt idx="8">
                  <c:v>1198.4000000000001</c:v>
                </c:pt>
                <c:pt idx="9">
                  <c:v>1076.2</c:v>
                </c:pt>
                <c:pt idx="10">
                  <c:v>1160.9000000000001</c:v>
                </c:pt>
                <c:pt idx="11">
                  <c:v>1133.7</c:v>
                </c:pt>
                <c:pt idx="12">
                  <c:v>1271.4000000000001</c:v>
                </c:pt>
                <c:pt idx="13">
                  <c:v>1302.4000000000001</c:v>
                </c:pt>
                <c:pt idx="14">
                  <c:v>1230.9000000000001</c:v>
                </c:pt>
                <c:pt idx="15">
                  <c:v>1273.3</c:v>
                </c:pt>
                <c:pt idx="16">
                  <c:v>1358.6</c:v>
                </c:pt>
                <c:pt idx="17">
                  <c:v>1499</c:v>
                </c:pt>
                <c:pt idx="18">
                  <c:v>1610.5</c:v>
                </c:pt>
                <c:pt idx="19">
                  <c:v>1715.8</c:v>
                </c:pt>
                <c:pt idx="20">
                  <c:v>1465.4</c:v>
                </c:pt>
                <c:pt idx="21">
                  <c:v>1046</c:v>
                </c:pt>
                <c:pt idx="22">
                  <c:v>622</c:v>
                </c:pt>
                <c:pt idx="23">
                  <c:v>445.1</c:v>
                </c:pt>
                <c:pt idx="24">
                  <c:v>471.2</c:v>
                </c:pt>
                <c:pt idx="25">
                  <c:v>430.6</c:v>
                </c:pt>
                <c:pt idx="26">
                  <c:v>535.29999999999995</c:v>
                </c:pt>
                <c:pt idx="27">
                  <c:v>617.6</c:v>
                </c:pt>
                <c:pt idx="28">
                  <c:v>647.9</c:v>
                </c:pt>
                <c:pt idx="29">
                  <c:v>714.5</c:v>
                </c:pt>
                <c:pt idx="30">
                  <c:v>781.5</c:v>
                </c:pt>
                <c:pt idx="31">
                  <c:v>848.9</c:v>
                </c:pt>
                <c:pt idx="32">
                  <c:v>875.8</c:v>
                </c:pt>
                <c:pt idx="33">
                  <c:v>887.7</c:v>
                </c:pt>
                <c:pt idx="34">
                  <c:v>990.5</c:v>
                </c:pt>
                <c:pt idx="35">
                  <c:v>1127.2</c:v>
                </c:pt>
                <c:pt idx="36" formatCode="0.0">
                  <c:v>1164</c:v>
                </c:pt>
              </c:numCache>
            </c:numRef>
          </c:val>
          <c:smooth val="0"/>
          <c:extLst>
            <c:ext xmlns:c16="http://schemas.microsoft.com/office/drawing/2014/chart" uri="{C3380CC4-5D6E-409C-BE32-E72D297353CC}">
              <c16:uniqueId val="{00000001-EDF1-4AC2-A386-B2E645BD5197}"/>
            </c:ext>
          </c:extLst>
        </c:ser>
        <c:ser>
          <c:idx val="2"/>
          <c:order val="1"/>
          <c:tx>
            <c:strRef>
              <c:f>Sheet1!$C$1</c:f>
              <c:strCache>
                <c:ptCount val="1"/>
                <c:pt idx="0">
                  <c:v>Multifamily</c:v>
                </c:pt>
              </c:strCache>
            </c:strRef>
          </c:tx>
          <c:spPr>
            <a:ln w="53975" cap="rnd">
              <a:solidFill>
                <a:srgbClr val="FFC52F"/>
              </a:solidFill>
              <a:round/>
            </a:ln>
            <a:effectLst/>
          </c:spPr>
          <c:marker>
            <c:symbol val="none"/>
          </c:marker>
          <c:cat>
            <c:strRef>
              <c:f>Sheet1!$A$2:$A$38</c:f>
              <c:strCache>
                <c:ptCount val="37"/>
                <c:pt idx="0">
                  <c:v>1986</c:v>
                </c:pt>
                <c:pt idx="1">
                  <c:v>1987</c:v>
                </c:pt>
                <c:pt idx="2">
                  <c:v>1988</c:v>
                </c:pt>
                <c:pt idx="3">
                  <c:v>1989</c:v>
                </c:pt>
                <c:pt idx="4">
                  <c:v>1990</c:v>
                </c:pt>
                <c:pt idx="5">
                  <c:v>1991</c:v>
                </c:pt>
                <c:pt idx="6">
                  <c:v>1992</c:v>
                </c:pt>
                <c:pt idx="7">
                  <c:v>1993</c:v>
                </c:pt>
                <c:pt idx="8">
                  <c:v>1994</c:v>
                </c:pt>
                <c:pt idx="9">
                  <c:v>1995</c:v>
                </c:pt>
                <c:pt idx="10">
                  <c:v>1996</c:v>
                </c:pt>
                <c:pt idx="11">
                  <c:v>1997</c:v>
                </c:pt>
                <c:pt idx="12">
                  <c:v>1998</c:v>
                </c:pt>
                <c:pt idx="13">
                  <c:v>1999</c:v>
                </c:pt>
                <c:pt idx="14">
                  <c:v>2000</c:v>
                </c:pt>
                <c:pt idx="15">
                  <c:v>2001</c:v>
                </c:pt>
                <c:pt idx="16">
                  <c:v>2002</c:v>
                </c:pt>
                <c:pt idx="17">
                  <c:v>2003</c:v>
                </c:pt>
                <c:pt idx="18">
                  <c:v>2004</c:v>
                </c:pt>
                <c:pt idx="19">
                  <c:v>2005</c:v>
                </c:pt>
                <c:pt idx="20">
                  <c:v>2006</c:v>
                </c:pt>
                <c:pt idx="21">
                  <c:v>2007</c:v>
                </c:pt>
                <c:pt idx="22">
                  <c:v>2008</c:v>
                </c:pt>
                <c:pt idx="23">
                  <c:v>2009</c:v>
                </c:pt>
                <c:pt idx="24">
                  <c:v>2010</c:v>
                </c:pt>
                <c:pt idx="25">
                  <c:v>2011</c:v>
                </c:pt>
                <c:pt idx="26">
                  <c:v>2012</c:v>
                </c:pt>
                <c:pt idx="27">
                  <c:v>2013</c:v>
                </c:pt>
                <c:pt idx="28">
                  <c:v>2014</c:v>
                </c:pt>
                <c:pt idx="29">
                  <c:v>2015</c:v>
                </c:pt>
                <c:pt idx="30">
                  <c:v>2016</c:v>
                </c:pt>
                <c:pt idx="31">
                  <c:v>2017</c:v>
                </c:pt>
                <c:pt idx="32">
                  <c:v>2018</c:v>
                </c:pt>
                <c:pt idx="33">
                  <c:v>2019</c:v>
                </c:pt>
                <c:pt idx="34">
                  <c:v>2020</c:v>
                </c:pt>
                <c:pt idx="35">
                  <c:v>2021</c:v>
                </c:pt>
                <c:pt idx="36">
                  <c:v>2022 YTD</c:v>
                </c:pt>
              </c:strCache>
            </c:strRef>
          </c:cat>
          <c:val>
            <c:numRef>
              <c:f>Sheet1!$C$2:$C$38</c:f>
              <c:numCache>
                <c:formatCode>#,##0</c:formatCode>
                <c:ptCount val="37"/>
                <c:pt idx="0">
                  <c:v>626</c:v>
                </c:pt>
                <c:pt idx="1">
                  <c:v>474.1</c:v>
                </c:pt>
                <c:pt idx="2">
                  <c:v>406.8</c:v>
                </c:pt>
                <c:pt idx="3">
                  <c:v>372.8</c:v>
                </c:pt>
                <c:pt idx="4">
                  <c:v>297.89999999999998</c:v>
                </c:pt>
                <c:pt idx="5">
                  <c:v>173.5</c:v>
                </c:pt>
                <c:pt idx="6">
                  <c:v>169.8</c:v>
                </c:pt>
                <c:pt idx="7">
                  <c:v>161.9</c:v>
                </c:pt>
                <c:pt idx="8">
                  <c:v>258.60000000000002</c:v>
                </c:pt>
                <c:pt idx="9">
                  <c:v>277.89999999999998</c:v>
                </c:pt>
                <c:pt idx="10">
                  <c:v>315.89999999999998</c:v>
                </c:pt>
                <c:pt idx="11">
                  <c:v>340.3</c:v>
                </c:pt>
                <c:pt idx="12">
                  <c:v>345.5</c:v>
                </c:pt>
                <c:pt idx="13">
                  <c:v>338.5</c:v>
                </c:pt>
                <c:pt idx="14">
                  <c:v>337.8</c:v>
                </c:pt>
                <c:pt idx="15">
                  <c:v>329.4</c:v>
                </c:pt>
                <c:pt idx="16">
                  <c:v>346.3</c:v>
                </c:pt>
                <c:pt idx="17">
                  <c:v>348.7</c:v>
                </c:pt>
                <c:pt idx="18">
                  <c:v>345.3</c:v>
                </c:pt>
                <c:pt idx="19">
                  <c:v>352.5</c:v>
                </c:pt>
                <c:pt idx="20">
                  <c:v>335.5</c:v>
                </c:pt>
                <c:pt idx="21">
                  <c:v>309</c:v>
                </c:pt>
                <c:pt idx="22">
                  <c:v>283.5</c:v>
                </c:pt>
                <c:pt idx="23">
                  <c:v>108.9</c:v>
                </c:pt>
                <c:pt idx="24">
                  <c:v>115.7</c:v>
                </c:pt>
                <c:pt idx="25">
                  <c:v>178.2</c:v>
                </c:pt>
                <c:pt idx="26">
                  <c:v>245.3</c:v>
                </c:pt>
                <c:pt idx="27">
                  <c:v>307.3</c:v>
                </c:pt>
                <c:pt idx="28">
                  <c:v>355.4</c:v>
                </c:pt>
                <c:pt idx="29">
                  <c:v>397.3</c:v>
                </c:pt>
                <c:pt idx="30">
                  <c:v>392.3</c:v>
                </c:pt>
                <c:pt idx="31">
                  <c:v>354.1</c:v>
                </c:pt>
                <c:pt idx="32">
                  <c:v>374.1</c:v>
                </c:pt>
                <c:pt idx="33">
                  <c:v>402.3</c:v>
                </c:pt>
                <c:pt idx="34">
                  <c:v>389.1</c:v>
                </c:pt>
                <c:pt idx="35">
                  <c:v>473.8</c:v>
                </c:pt>
                <c:pt idx="36" formatCode="0.0">
                  <c:v>560</c:v>
                </c:pt>
              </c:numCache>
            </c:numRef>
          </c:val>
          <c:smooth val="0"/>
          <c:extLst>
            <c:ext xmlns:c16="http://schemas.microsoft.com/office/drawing/2014/chart" uri="{C3380CC4-5D6E-409C-BE32-E72D297353CC}">
              <c16:uniqueId val="{00000002-EDF1-4AC2-A386-B2E645BD5197}"/>
            </c:ext>
          </c:extLst>
        </c:ser>
        <c:dLbls>
          <c:showLegendKey val="0"/>
          <c:showVal val="0"/>
          <c:showCatName val="0"/>
          <c:showSerName val="0"/>
          <c:showPercent val="0"/>
          <c:showBubbleSize val="0"/>
        </c:dLbls>
        <c:smooth val="0"/>
        <c:axId val="652602992"/>
        <c:axId val="652599712"/>
      </c:lineChart>
      <c:catAx>
        <c:axId val="652602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crossAx val="652599712"/>
        <c:crosses val="autoZero"/>
        <c:auto val="1"/>
        <c:lblAlgn val="ctr"/>
        <c:lblOffset val="100"/>
        <c:tickLblSkip val="4"/>
        <c:noMultiLvlLbl val="0"/>
      </c:catAx>
      <c:valAx>
        <c:axId val="652599712"/>
        <c:scaling>
          <c:orientation val="minMax"/>
          <c:max val="180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652602992"/>
        <c:crosses val="autoZero"/>
        <c:crossBetween val="between"/>
        <c:dispUnits>
          <c:builtInUnit val="thousands"/>
        </c:dispUnits>
      </c:valAx>
      <c:spPr>
        <a:noFill/>
        <a:ln>
          <a:noFill/>
        </a:ln>
        <a:effectLst/>
      </c:spPr>
    </c:plotArea>
    <c:legend>
      <c:legendPos val="b"/>
      <c:layout>
        <c:manualLayout>
          <c:xMode val="edge"/>
          <c:yMode val="edge"/>
          <c:x val="7.8882810524336002E-4"/>
          <c:y val="0.93879309958050128"/>
          <c:w val="0.40938345300326012"/>
          <c:h val="6.1206900419498847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50000"/>
                  </a:schemeClr>
                </a:solidFill>
                <a:latin typeface="+mn-lt"/>
                <a:ea typeface="+mn-ea"/>
                <a:cs typeface="+mn-cs"/>
              </a:defRPr>
            </a:pPr>
            <a:r>
              <a:rPr lang="en-US" sz="1400" b="1">
                <a:solidFill>
                  <a:schemeClr val="tx1">
                    <a:lumMod val="50000"/>
                  </a:schemeClr>
                </a:solidFill>
              </a:rPr>
              <a:t>Year-over-Year Change in Prices (Percent)</a:t>
            </a:r>
          </a:p>
        </c:rich>
      </c:tx>
      <c:layout>
        <c:manualLayout>
          <c:xMode val="edge"/>
          <c:yMode val="edge"/>
          <c:x val="0"/>
          <c:y val="1.7372862904172701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3.3057119575672034E-2"/>
          <c:y val="0.10651024098349555"/>
          <c:w val="0.95486492269718004"/>
          <c:h val="0.67176278244866627"/>
        </c:manualLayout>
      </c:layout>
      <c:barChart>
        <c:barDir val="col"/>
        <c:grouping val="clustered"/>
        <c:varyColors val="0"/>
        <c:ser>
          <c:idx val="1"/>
          <c:order val="0"/>
          <c:tx>
            <c:strRef>
              <c:f>Sheet1!$A$2</c:f>
              <c:strCache>
                <c:ptCount val="1"/>
                <c:pt idx="0">
                  <c:v>February 2020</c:v>
                </c:pt>
              </c:strCache>
            </c:strRef>
          </c:tx>
          <c:spPr>
            <a:solidFill>
              <a:srgbClr val="FF4D00"/>
            </a:solidFill>
            <a:ln>
              <a:noFill/>
            </a:ln>
            <a:effectLst/>
          </c:spPr>
          <c:invertIfNegative val="0"/>
          <c:cat>
            <c:strRef>
              <c:f>Sheet1!$B$1:$G$1</c:f>
              <c:strCache>
                <c:ptCount val="6"/>
                <c:pt idx="0">
                  <c:v>Plastic Contruction Products</c:v>
                </c:pt>
                <c:pt idx="1">
                  <c:v>Gypsum Products</c:v>
                </c:pt>
                <c:pt idx="2">
                  <c:v>Lumber and Wood Products</c:v>
                </c:pt>
                <c:pt idx="3">
                  <c:v>Brick and Structural Clay Tile</c:v>
                </c:pt>
                <c:pt idx="4">
                  <c:v>Ready-Mix Concrete</c:v>
                </c:pt>
                <c:pt idx="5">
                  <c:v>Inputs to New Residential Construction</c:v>
                </c:pt>
              </c:strCache>
            </c:strRef>
          </c:cat>
          <c:val>
            <c:numRef>
              <c:f>Sheet1!$B$2:$G$2</c:f>
              <c:numCache>
                <c:formatCode>General</c:formatCode>
                <c:ptCount val="6"/>
                <c:pt idx="0">
                  <c:v>-0.6</c:v>
                </c:pt>
                <c:pt idx="1">
                  <c:v>-1.5</c:v>
                </c:pt>
                <c:pt idx="2">
                  <c:v>-0.3</c:v>
                </c:pt>
                <c:pt idx="3">
                  <c:v>1.7</c:v>
                </c:pt>
                <c:pt idx="4">
                  <c:v>4.0999999999999996</c:v>
                </c:pt>
                <c:pt idx="5">
                  <c:v>1.4</c:v>
                </c:pt>
              </c:numCache>
            </c:numRef>
          </c:val>
          <c:extLst>
            <c:ext xmlns:c16="http://schemas.microsoft.com/office/drawing/2014/chart" uri="{C3380CC4-5D6E-409C-BE32-E72D297353CC}">
              <c16:uniqueId val="{00000001-ACD3-42C6-BDD4-62847C3CF1AB}"/>
            </c:ext>
          </c:extLst>
        </c:ser>
        <c:ser>
          <c:idx val="2"/>
          <c:order val="1"/>
          <c:tx>
            <c:strRef>
              <c:f>Sheet1!$A$3</c:f>
              <c:strCache>
                <c:ptCount val="1"/>
                <c:pt idx="0">
                  <c:v>February 2021</c:v>
                </c:pt>
              </c:strCache>
            </c:strRef>
          </c:tx>
          <c:spPr>
            <a:solidFill>
              <a:srgbClr val="FFC52F"/>
            </a:solidFill>
            <a:ln>
              <a:noFill/>
            </a:ln>
            <a:effectLst/>
          </c:spPr>
          <c:invertIfNegative val="0"/>
          <c:cat>
            <c:strRef>
              <c:f>Sheet1!$B$1:$G$1</c:f>
              <c:strCache>
                <c:ptCount val="6"/>
                <c:pt idx="0">
                  <c:v>Plastic Contruction Products</c:v>
                </c:pt>
                <c:pt idx="1">
                  <c:v>Gypsum Products</c:v>
                </c:pt>
                <c:pt idx="2">
                  <c:v>Lumber and Wood Products</c:v>
                </c:pt>
                <c:pt idx="3">
                  <c:v>Brick and Structural Clay Tile</c:v>
                </c:pt>
                <c:pt idx="4">
                  <c:v>Ready-Mix Concrete</c:v>
                </c:pt>
                <c:pt idx="5">
                  <c:v>Inputs to New Residential Construction</c:v>
                </c:pt>
              </c:strCache>
            </c:strRef>
          </c:cat>
          <c:val>
            <c:numRef>
              <c:f>Sheet1!$B$3:$G$3</c:f>
              <c:numCache>
                <c:formatCode>General</c:formatCode>
                <c:ptCount val="6"/>
                <c:pt idx="0">
                  <c:v>7.6</c:v>
                </c:pt>
                <c:pt idx="1">
                  <c:v>5.5</c:v>
                </c:pt>
                <c:pt idx="2">
                  <c:v>26.1</c:v>
                </c:pt>
                <c:pt idx="3">
                  <c:v>3.4</c:v>
                </c:pt>
                <c:pt idx="4">
                  <c:v>1.8</c:v>
                </c:pt>
                <c:pt idx="5">
                  <c:v>12.5</c:v>
                </c:pt>
              </c:numCache>
            </c:numRef>
          </c:val>
          <c:extLst>
            <c:ext xmlns:c16="http://schemas.microsoft.com/office/drawing/2014/chart" uri="{C3380CC4-5D6E-409C-BE32-E72D297353CC}">
              <c16:uniqueId val="{00000001-C227-4B89-A27D-23AF03EC19FB}"/>
            </c:ext>
          </c:extLst>
        </c:ser>
        <c:ser>
          <c:idx val="0"/>
          <c:order val="2"/>
          <c:tx>
            <c:strRef>
              <c:f>Sheet1!$A$4</c:f>
              <c:strCache>
                <c:ptCount val="1"/>
                <c:pt idx="0">
                  <c:v>February 2022</c:v>
                </c:pt>
              </c:strCache>
            </c:strRef>
          </c:tx>
          <c:spPr>
            <a:solidFill>
              <a:srgbClr val="00A0DF"/>
            </a:solidFill>
            <a:ln>
              <a:noFill/>
            </a:ln>
            <a:effectLst/>
          </c:spPr>
          <c:invertIfNegative val="0"/>
          <c:cat>
            <c:strRef>
              <c:f>Sheet1!$B$1:$G$1</c:f>
              <c:strCache>
                <c:ptCount val="6"/>
                <c:pt idx="0">
                  <c:v>Plastic Contruction Products</c:v>
                </c:pt>
                <c:pt idx="1">
                  <c:v>Gypsum Products</c:v>
                </c:pt>
                <c:pt idx="2">
                  <c:v>Lumber and Wood Products</c:v>
                </c:pt>
                <c:pt idx="3">
                  <c:v>Brick and Structural Clay Tile</c:v>
                </c:pt>
                <c:pt idx="4">
                  <c:v>Ready-Mix Concrete</c:v>
                </c:pt>
                <c:pt idx="5">
                  <c:v>Inputs to New Residential Construction</c:v>
                </c:pt>
              </c:strCache>
            </c:strRef>
          </c:cat>
          <c:val>
            <c:numRef>
              <c:f>Sheet1!$B$4:$G$4</c:f>
              <c:numCache>
                <c:formatCode>General</c:formatCode>
                <c:ptCount val="6"/>
                <c:pt idx="0">
                  <c:v>36.4</c:v>
                </c:pt>
                <c:pt idx="1">
                  <c:v>21.6</c:v>
                </c:pt>
                <c:pt idx="2">
                  <c:v>19.899999999999999</c:v>
                </c:pt>
                <c:pt idx="3">
                  <c:v>10.199999999999999</c:v>
                </c:pt>
                <c:pt idx="4">
                  <c:v>8.4</c:v>
                </c:pt>
                <c:pt idx="5">
                  <c:v>19.899999999999999</c:v>
                </c:pt>
              </c:numCache>
            </c:numRef>
          </c:val>
          <c:extLst>
            <c:ext xmlns:c16="http://schemas.microsoft.com/office/drawing/2014/chart" uri="{C3380CC4-5D6E-409C-BE32-E72D297353CC}">
              <c16:uniqueId val="{00000000-D9B3-437F-8F49-C9F862C38266}"/>
            </c:ext>
          </c:extLst>
        </c:ser>
        <c:dLbls>
          <c:showLegendKey val="0"/>
          <c:showVal val="0"/>
          <c:showCatName val="0"/>
          <c:showSerName val="0"/>
          <c:showPercent val="0"/>
          <c:showBubbleSize val="0"/>
        </c:dLbls>
        <c:gapWidth val="50"/>
        <c:axId val="342992816"/>
        <c:axId val="342993472"/>
      </c:barChart>
      <c:catAx>
        <c:axId val="34299281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crossAx val="342993472"/>
        <c:crosses val="autoZero"/>
        <c:auto val="1"/>
        <c:lblAlgn val="ctr"/>
        <c:lblOffset val="100"/>
        <c:noMultiLvlLbl val="0"/>
      </c:catAx>
      <c:valAx>
        <c:axId val="342993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crossAx val="342992816"/>
        <c:crosses val="autoZero"/>
        <c:crossBetween val="between"/>
      </c:valAx>
      <c:spPr>
        <a:noFill/>
        <a:ln>
          <a:noFill/>
        </a:ln>
        <a:effectLst/>
      </c:spPr>
    </c:plotArea>
    <c:legend>
      <c:legendPos val="b"/>
      <c:layout>
        <c:manualLayout>
          <c:xMode val="edge"/>
          <c:yMode val="edge"/>
          <c:x val="0"/>
          <c:y val="0.93200370894663687"/>
          <c:w val="0.43566109959560023"/>
          <c:h val="6.220533675197229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50000"/>
                  </a:schemeClr>
                </a:solidFill>
                <a:latin typeface="+mn-lt"/>
                <a:ea typeface="+mn-ea"/>
                <a:cs typeface="+mn-cs"/>
              </a:defRPr>
            </a:pPr>
            <a:r>
              <a:rPr lang="en-US" sz="1400" b="1">
                <a:solidFill>
                  <a:schemeClr val="tx1">
                    <a:lumMod val="50000"/>
                  </a:schemeClr>
                </a:solidFill>
              </a:rPr>
              <a:t>Average</a:t>
            </a:r>
            <a:r>
              <a:rPr lang="en-US" sz="1400" b="1" baseline="0">
                <a:solidFill>
                  <a:schemeClr val="tx1">
                    <a:lumMod val="50000"/>
                  </a:schemeClr>
                </a:solidFill>
              </a:rPr>
              <a:t> Annual</a:t>
            </a:r>
            <a:r>
              <a:rPr lang="en-US" sz="1400" b="1">
                <a:solidFill>
                  <a:schemeClr val="tx1">
                    <a:lumMod val="50000"/>
                  </a:schemeClr>
                </a:solidFill>
              </a:rPr>
              <a:t> Change in Households (Millions)</a:t>
            </a:r>
          </a:p>
        </c:rich>
      </c:tx>
      <c:layout>
        <c:manualLayout>
          <c:xMode val="edge"/>
          <c:yMode val="edge"/>
          <c:x val="2.8824560531361191E-4"/>
          <c:y val="0"/>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6.5708534169560573E-2"/>
          <c:y val="0.10019525603333422"/>
          <c:w val="0.91497412970353631"/>
          <c:h val="0.64987058711498913"/>
        </c:manualLayout>
      </c:layout>
      <c:barChart>
        <c:barDir val="col"/>
        <c:grouping val="clustered"/>
        <c:varyColors val="0"/>
        <c:ser>
          <c:idx val="0"/>
          <c:order val="0"/>
          <c:tx>
            <c:strRef>
              <c:f>Sheet1!$B$1</c:f>
              <c:strCache>
                <c:ptCount val="1"/>
                <c:pt idx="0">
                  <c:v>2011–2016</c:v>
                </c:pt>
              </c:strCache>
            </c:strRef>
          </c:tx>
          <c:spPr>
            <a:solidFill>
              <a:srgbClr val="FF4D00"/>
            </a:solidFill>
            <a:ln>
              <a:noFill/>
            </a:ln>
            <a:effectLst/>
          </c:spPr>
          <c:invertIfNegative val="0"/>
          <c:cat>
            <c:strRef>
              <c:f>Sheet1!$A$2:$A$6</c:f>
              <c:strCache>
                <c:ptCount val="5"/>
                <c:pt idx="0">
                  <c:v>Under 35</c:v>
                </c:pt>
                <c:pt idx="1">
                  <c:v>35–44</c:v>
                </c:pt>
                <c:pt idx="2">
                  <c:v>45–54</c:v>
                </c:pt>
                <c:pt idx="3">
                  <c:v>55–64</c:v>
                </c:pt>
                <c:pt idx="4">
                  <c:v>65 and Over</c:v>
                </c:pt>
              </c:strCache>
            </c:strRef>
          </c:cat>
          <c:val>
            <c:numRef>
              <c:f>Sheet1!$B$2:$B$6</c:f>
              <c:numCache>
                <c:formatCode>General</c:formatCode>
                <c:ptCount val="5"/>
                <c:pt idx="0">
                  <c:v>75.8</c:v>
                </c:pt>
                <c:pt idx="1">
                  <c:v>-31.2</c:v>
                </c:pt>
                <c:pt idx="2">
                  <c:v>-284.2</c:v>
                </c:pt>
                <c:pt idx="3">
                  <c:v>342.6</c:v>
                </c:pt>
                <c:pt idx="4">
                  <c:v>946.4</c:v>
                </c:pt>
              </c:numCache>
            </c:numRef>
          </c:val>
          <c:extLst>
            <c:ext xmlns:c16="http://schemas.microsoft.com/office/drawing/2014/chart" uri="{C3380CC4-5D6E-409C-BE32-E72D297353CC}">
              <c16:uniqueId val="{00000000-591F-4DC0-865A-580A11F09107}"/>
            </c:ext>
          </c:extLst>
        </c:ser>
        <c:ser>
          <c:idx val="1"/>
          <c:order val="1"/>
          <c:tx>
            <c:strRef>
              <c:f>Sheet1!$C$1</c:f>
              <c:strCache>
                <c:ptCount val="1"/>
                <c:pt idx="0">
                  <c:v>2016–2021</c:v>
                </c:pt>
              </c:strCache>
            </c:strRef>
          </c:tx>
          <c:spPr>
            <a:solidFill>
              <a:srgbClr val="FFC52F"/>
            </a:solidFill>
            <a:ln>
              <a:noFill/>
            </a:ln>
            <a:effectLst/>
          </c:spPr>
          <c:invertIfNegative val="0"/>
          <c:cat>
            <c:strRef>
              <c:f>Sheet1!$A$2:$A$6</c:f>
              <c:strCache>
                <c:ptCount val="5"/>
                <c:pt idx="0">
                  <c:v>Under 35</c:v>
                </c:pt>
                <c:pt idx="1">
                  <c:v>35–44</c:v>
                </c:pt>
                <c:pt idx="2">
                  <c:v>45–54</c:v>
                </c:pt>
                <c:pt idx="3">
                  <c:v>55–64</c:v>
                </c:pt>
                <c:pt idx="4">
                  <c:v>65 and Over</c:v>
                </c:pt>
              </c:strCache>
            </c:strRef>
          </c:cat>
          <c:val>
            <c:numRef>
              <c:f>Sheet1!$C$2:$C$6</c:f>
              <c:numCache>
                <c:formatCode>General</c:formatCode>
                <c:ptCount val="5"/>
                <c:pt idx="0">
                  <c:v>114.2</c:v>
                </c:pt>
                <c:pt idx="1">
                  <c:v>327.60000000000002</c:v>
                </c:pt>
                <c:pt idx="2">
                  <c:v>-154.19999999999999</c:v>
                </c:pt>
                <c:pt idx="3">
                  <c:v>219.4</c:v>
                </c:pt>
                <c:pt idx="4">
                  <c:v>1055.2</c:v>
                </c:pt>
              </c:numCache>
            </c:numRef>
          </c:val>
          <c:extLst>
            <c:ext xmlns:c16="http://schemas.microsoft.com/office/drawing/2014/chart" uri="{C3380CC4-5D6E-409C-BE32-E72D297353CC}">
              <c16:uniqueId val="{00000001-01AB-314B-9002-64F77502FCF1}"/>
            </c:ext>
          </c:extLst>
        </c:ser>
        <c:dLbls>
          <c:showLegendKey val="0"/>
          <c:showVal val="0"/>
          <c:showCatName val="0"/>
          <c:showSerName val="0"/>
          <c:showPercent val="0"/>
          <c:showBubbleSize val="0"/>
        </c:dLbls>
        <c:gapWidth val="100"/>
        <c:axId val="878843176"/>
        <c:axId val="878844160"/>
      </c:barChart>
      <c:catAx>
        <c:axId val="87884317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crossAx val="878844160"/>
        <c:crosses val="autoZero"/>
        <c:auto val="1"/>
        <c:lblAlgn val="ctr"/>
        <c:lblOffset val="100"/>
        <c:noMultiLvlLbl val="0"/>
      </c:catAx>
      <c:valAx>
        <c:axId val="87884416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crossAx val="878843176"/>
        <c:crosses val="autoZero"/>
        <c:crossBetween val="between"/>
        <c:dispUnits>
          <c:builtInUnit val="thousands"/>
        </c:dispUnits>
      </c:valAx>
      <c:spPr>
        <a:noFill/>
        <a:ln>
          <a:noFill/>
        </a:ln>
        <a:effectLst/>
      </c:spPr>
    </c:plotArea>
    <c:legend>
      <c:legendPos val="b"/>
      <c:layout>
        <c:manualLayout>
          <c:xMode val="edge"/>
          <c:yMode val="edge"/>
          <c:x val="1.1931946559702779E-3"/>
          <c:y val="0.94508289027974068"/>
          <c:w val="0.39350782635581566"/>
          <c:h val="5.491710972025933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50000"/>
                  </a:schemeClr>
                </a:solidFill>
                <a:latin typeface="+mn-lt"/>
                <a:ea typeface="+mn-ea"/>
                <a:cs typeface="+mn-cs"/>
              </a:defRPr>
            </a:pPr>
            <a:r>
              <a:rPr lang="en-US" sz="1400"/>
              <a:t>Millions of People</a:t>
            </a:r>
          </a:p>
        </c:rich>
      </c:tx>
      <c:layout>
        <c:manualLayout>
          <c:xMode val="edge"/>
          <c:yMode val="edge"/>
          <c:x val="6.0170189404337082E-3"/>
          <c:y val="1.8126916795776243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5.0056776065435703E-2"/>
          <c:y val="0.136739012679987"/>
          <c:w val="0.93342058798637895"/>
          <c:h val="0.64415058737255426"/>
        </c:manualLayout>
      </c:layout>
      <c:barChart>
        <c:barDir val="col"/>
        <c:grouping val="stacked"/>
        <c:varyColors val="0"/>
        <c:ser>
          <c:idx val="0"/>
          <c:order val="0"/>
          <c:tx>
            <c:strRef>
              <c:f>Sheet1!$B$1</c:f>
              <c:strCache>
                <c:ptCount val="1"/>
                <c:pt idx="0">
                  <c:v>Natural Population Change</c:v>
                </c:pt>
              </c:strCache>
            </c:strRef>
          </c:tx>
          <c:spPr>
            <a:solidFill>
              <a:srgbClr val="FF4D00"/>
            </a:solidFill>
            <a:ln>
              <a:noFill/>
            </a:ln>
            <a:effectLst/>
          </c:spPr>
          <c:invertIfNegative val="0"/>
          <c:dLbls>
            <c:delete val="1"/>
          </c:dLbls>
          <c:cat>
            <c:numRef>
              <c:f>Sheet1!$A$2:$A$12</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f>Sheet1!$B$2:$B$12</c:f>
              <c:numCache>
                <c:formatCode>#,##0</c:formatCode>
                <c:ptCount val="11"/>
                <c:pt idx="0">
                  <c:v>1461043</c:v>
                </c:pt>
                <c:pt idx="1">
                  <c:v>1435445</c:v>
                </c:pt>
                <c:pt idx="2">
                  <c:v>1332557</c:v>
                </c:pt>
                <c:pt idx="3">
                  <c:v>1380747</c:v>
                </c:pt>
                <c:pt idx="4">
                  <c:v>1292550</c:v>
                </c:pt>
                <c:pt idx="5">
                  <c:v>1267744</c:v>
                </c:pt>
                <c:pt idx="6">
                  <c:v>1101981</c:v>
                </c:pt>
                <c:pt idx="7">
                  <c:v>996200</c:v>
                </c:pt>
                <c:pt idx="8">
                  <c:v>923115</c:v>
                </c:pt>
                <c:pt idx="9">
                  <c:v>677141</c:v>
                </c:pt>
                <c:pt idx="10">
                  <c:v>148043</c:v>
                </c:pt>
              </c:numCache>
            </c:numRef>
          </c:val>
          <c:extLst>
            <c:ext xmlns:c16="http://schemas.microsoft.com/office/drawing/2014/chart" uri="{C3380CC4-5D6E-409C-BE32-E72D297353CC}">
              <c16:uniqueId val="{00000000-C347-44D6-B583-CDDE753BDE27}"/>
            </c:ext>
          </c:extLst>
        </c:ser>
        <c:ser>
          <c:idx val="1"/>
          <c:order val="1"/>
          <c:tx>
            <c:strRef>
              <c:f>Sheet1!$C$1</c:f>
              <c:strCache>
                <c:ptCount val="1"/>
                <c:pt idx="0">
                  <c:v>Net International Migration</c:v>
                </c:pt>
              </c:strCache>
            </c:strRef>
          </c:tx>
          <c:spPr>
            <a:solidFill>
              <a:srgbClr val="FFC52F"/>
            </a:solidFill>
            <a:ln>
              <a:noFill/>
            </a:ln>
            <a:effectLst/>
          </c:spPr>
          <c:invertIfNegative val="0"/>
          <c:dLbls>
            <c:delete val="1"/>
          </c:dLbls>
          <c:cat>
            <c:numRef>
              <c:f>Sheet1!$A$2:$A$12</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f>Sheet1!$C$2:$C$12</c:f>
              <c:numCache>
                <c:formatCode>#,##0</c:formatCode>
                <c:ptCount val="11"/>
                <c:pt idx="0">
                  <c:v>795295</c:v>
                </c:pt>
                <c:pt idx="1">
                  <c:v>858736</c:v>
                </c:pt>
                <c:pt idx="2">
                  <c:v>849728</c:v>
                </c:pt>
                <c:pt idx="3">
                  <c:v>945635</c:v>
                </c:pt>
                <c:pt idx="4">
                  <c:v>1060115</c:v>
                </c:pt>
                <c:pt idx="5">
                  <c:v>1065017</c:v>
                </c:pt>
                <c:pt idx="6">
                  <c:v>948392</c:v>
                </c:pt>
                <c:pt idx="7">
                  <c:v>719871</c:v>
                </c:pt>
                <c:pt idx="8">
                  <c:v>568639</c:v>
                </c:pt>
                <c:pt idx="9">
                  <c:v>477029</c:v>
                </c:pt>
                <c:pt idx="10">
                  <c:v>244622</c:v>
                </c:pt>
              </c:numCache>
            </c:numRef>
          </c:val>
          <c:extLst>
            <c:ext xmlns:c16="http://schemas.microsoft.com/office/drawing/2014/chart" uri="{C3380CC4-5D6E-409C-BE32-E72D297353CC}">
              <c16:uniqueId val="{00000001-C347-44D6-B583-CDDE753BDE27}"/>
            </c:ext>
          </c:extLst>
        </c:ser>
        <c:dLbls>
          <c:dLblPos val="ctr"/>
          <c:showLegendKey val="0"/>
          <c:showVal val="1"/>
          <c:showCatName val="0"/>
          <c:showSerName val="0"/>
          <c:showPercent val="0"/>
          <c:showBubbleSize val="0"/>
        </c:dLbls>
        <c:gapWidth val="100"/>
        <c:overlap val="100"/>
        <c:axId val="2723360"/>
        <c:axId val="2725552"/>
      </c:barChart>
      <c:catAx>
        <c:axId val="2723360"/>
        <c:scaling>
          <c:orientation val="minMax"/>
        </c:scaling>
        <c:delete val="0"/>
        <c:axPos val="b"/>
        <c:numFmt formatCode="General" sourceLinked="1"/>
        <c:majorTickMark val="out"/>
        <c:minorTickMark val="none"/>
        <c:tickLblPos val="nextTo"/>
        <c:spPr>
          <a:noFill/>
          <a:ln w="6350" cap="flat" cmpd="sng" algn="ctr">
            <a:solidFill>
              <a:schemeClr val="bg1">
                <a:lumMod val="6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5552"/>
        <c:crosses val="autoZero"/>
        <c:auto val="1"/>
        <c:lblAlgn val="ctr"/>
        <c:lblOffset val="100"/>
        <c:noMultiLvlLbl val="0"/>
      </c:catAx>
      <c:valAx>
        <c:axId val="2725552"/>
        <c:scaling>
          <c:orientation val="minMax"/>
        </c:scaling>
        <c:delete val="0"/>
        <c:axPos val="l"/>
        <c:majorGridlines>
          <c:spPr>
            <a:ln w="6350" cap="flat" cmpd="sng" algn="ctr">
              <a:solidFill>
                <a:schemeClr val="tx1">
                  <a:lumMod val="40000"/>
                  <a:lumOff val="60000"/>
                </a:schemeClr>
              </a:solidFill>
              <a:prstDash val="dash"/>
              <a:round/>
            </a:ln>
            <a:effectLst/>
          </c:spPr>
        </c:majorGridlines>
        <c:numFmt formatCode="#,##0.0"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3360"/>
        <c:crosses val="autoZero"/>
        <c:crossBetween val="between"/>
        <c:dispUnits>
          <c:builtInUnit val="millions"/>
        </c:dispUnits>
      </c:valAx>
      <c:spPr>
        <a:noFill/>
        <a:ln>
          <a:noFill/>
        </a:ln>
        <a:effectLst/>
      </c:spPr>
    </c:plotArea>
    <c:legend>
      <c:legendPos val="b"/>
      <c:layout>
        <c:manualLayout>
          <c:xMode val="edge"/>
          <c:yMode val="edge"/>
          <c:x val="0"/>
          <c:y val="0.93024025842923486"/>
          <c:w val="0.47026838224963852"/>
          <c:h val="6.7510599636583887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50000"/>
                  </a:schemeClr>
                </a:solidFill>
                <a:latin typeface="+mn-lt"/>
                <a:ea typeface="+mn-ea"/>
                <a:cs typeface="+mn-cs"/>
              </a:defRPr>
            </a:pPr>
            <a:r>
              <a:rPr lang="en-US" sz="1400" b="1">
                <a:solidFill>
                  <a:schemeClr val="tx1">
                    <a:lumMod val="50000"/>
                  </a:schemeClr>
                </a:solidFill>
              </a:rPr>
              <a:t>Share of Households (Percent)</a:t>
            </a:r>
          </a:p>
        </c:rich>
      </c:tx>
      <c:layout>
        <c:manualLayout>
          <c:xMode val="edge"/>
          <c:yMode val="edge"/>
          <c:x val="4.93836446504385E-4"/>
          <c:y val="0"/>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50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Sheet1!$A$2</c:f>
              <c:strCache>
                <c:ptCount val="1"/>
                <c:pt idx="0">
                  <c:v>Hispanic</c:v>
                </c:pt>
              </c:strCache>
            </c:strRef>
          </c:tx>
          <c:spPr>
            <a:solidFill>
              <a:srgbClr val="FF4D00"/>
            </a:solidFill>
            <a:ln>
              <a:noFill/>
            </a:ln>
            <a:effectLst/>
          </c:spPr>
          <c:invertIfNegative val="0"/>
          <c:cat>
            <c:strRef>
              <c:f>Sheet1!$B$1:$C$1</c:f>
              <c:strCache>
                <c:ptCount val="2"/>
                <c:pt idx="0">
                  <c:v>Change 2011:1–2022:1</c:v>
                </c:pt>
                <c:pt idx="1">
                  <c:v>2022:1</c:v>
                </c:pt>
              </c:strCache>
            </c:strRef>
          </c:cat>
          <c:val>
            <c:numRef>
              <c:f>Sheet1!$B$2:$C$2</c:f>
              <c:numCache>
                <c:formatCode>General</c:formatCode>
                <c:ptCount val="2"/>
                <c:pt idx="0">
                  <c:v>36.5</c:v>
                </c:pt>
                <c:pt idx="1">
                  <c:v>14.6</c:v>
                </c:pt>
              </c:numCache>
            </c:numRef>
          </c:val>
          <c:extLst>
            <c:ext xmlns:c16="http://schemas.microsoft.com/office/drawing/2014/chart" uri="{C3380CC4-5D6E-409C-BE32-E72D297353CC}">
              <c16:uniqueId val="{00000000-E46C-48B9-A95B-7057FE4F860B}"/>
            </c:ext>
          </c:extLst>
        </c:ser>
        <c:ser>
          <c:idx val="1"/>
          <c:order val="1"/>
          <c:tx>
            <c:strRef>
              <c:f>Sheet1!$A$3</c:f>
              <c:strCache>
                <c:ptCount val="1"/>
                <c:pt idx="0">
                  <c:v>Asian or Another</c:v>
                </c:pt>
              </c:strCache>
            </c:strRef>
          </c:tx>
          <c:spPr>
            <a:solidFill>
              <a:srgbClr val="FFC52F"/>
            </a:solidFill>
            <a:ln>
              <a:noFill/>
            </a:ln>
            <a:effectLst/>
          </c:spPr>
          <c:invertIfNegative val="0"/>
          <c:cat>
            <c:strRef>
              <c:f>Sheet1!$B$1:$C$1</c:f>
              <c:strCache>
                <c:ptCount val="2"/>
                <c:pt idx="0">
                  <c:v>Change 2011:1–2022:1</c:v>
                </c:pt>
                <c:pt idx="1">
                  <c:v>2022:1</c:v>
                </c:pt>
              </c:strCache>
            </c:strRef>
          </c:cat>
          <c:val>
            <c:numRef>
              <c:f>Sheet1!$B$3:$C$3</c:f>
              <c:numCache>
                <c:formatCode>General</c:formatCode>
                <c:ptCount val="2"/>
                <c:pt idx="0">
                  <c:v>19.399999999999999</c:v>
                </c:pt>
                <c:pt idx="1">
                  <c:v>6.3</c:v>
                </c:pt>
              </c:numCache>
            </c:numRef>
          </c:val>
          <c:extLst>
            <c:ext xmlns:c16="http://schemas.microsoft.com/office/drawing/2014/chart" uri="{C3380CC4-5D6E-409C-BE32-E72D297353CC}">
              <c16:uniqueId val="{00000001-E46C-48B9-A95B-7057FE4F860B}"/>
            </c:ext>
          </c:extLst>
        </c:ser>
        <c:ser>
          <c:idx val="2"/>
          <c:order val="2"/>
          <c:tx>
            <c:strRef>
              <c:f>Sheet1!$A$4</c:f>
              <c:strCache>
                <c:ptCount val="1"/>
                <c:pt idx="0">
                  <c:v>Black</c:v>
                </c:pt>
              </c:strCache>
            </c:strRef>
          </c:tx>
          <c:spPr>
            <a:solidFill>
              <a:srgbClr val="00A0DF"/>
            </a:solidFill>
            <a:ln>
              <a:noFill/>
            </a:ln>
            <a:effectLst/>
          </c:spPr>
          <c:invertIfNegative val="0"/>
          <c:cat>
            <c:strRef>
              <c:f>Sheet1!$B$1:$C$1</c:f>
              <c:strCache>
                <c:ptCount val="2"/>
                <c:pt idx="0">
                  <c:v>Change 2011:1–2022:1</c:v>
                </c:pt>
                <c:pt idx="1">
                  <c:v>2022:1</c:v>
                </c:pt>
              </c:strCache>
            </c:strRef>
          </c:cat>
          <c:val>
            <c:numRef>
              <c:f>Sheet1!$B$4:$C$4</c:f>
              <c:numCache>
                <c:formatCode>General</c:formatCode>
                <c:ptCount val="2"/>
                <c:pt idx="0">
                  <c:v>17.2</c:v>
                </c:pt>
                <c:pt idx="1">
                  <c:v>12.9</c:v>
                </c:pt>
              </c:numCache>
            </c:numRef>
          </c:val>
          <c:extLst>
            <c:ext xmlns:c16="http://schemas.microsoft.com/office/drawing/2014/chart" uri="{C3380CC4-5D6E-409C-BE32-E72D297353CC}">
              <c16:uniqueId val="{00000004-E46C-48B9-A95B-7057FE4F860B}"/>
            </c:ext>
          </c:extLst>
        </c:ser>
        <c:ser>
          <c:idx val="3"/>
          <c:order val="3"/>
          <c:tx>
            <c:strRef>
              <c:f>Sheet1!$A$5</c:f>
              <c:strCache>
                <c:ptCount val="1"/>
                <c:pt idx="0">
                  <c:v>Multiracial</c:v>
                </c:pt>
              </c:strCache>
            </c:strRef>
          </c:tx>
          <c:spPr>
            <a:solidFill>
              <a:srgbClr val="003B71"/>
            </a:solidFill>
            <a:ln>
              <a:noFill/>
            </a:ln>
            <a:effectLst/>
          </c:spPr>
          <c:invertIfNegative val="0"/>
          <c:cat>
            <c:strRef>
              <c:f>Sheet1!$B$1:$C$1</c:f>
              <c:strCache>
                <c:ptCount val="2"/>
                <c:pt idx="0">
                  <c:v>Change 2011:1–2022:1</c:v>
                </c:pt>
                <c:pt idx="1">
                  <c:v>2022:1</c:v>
                </c:pt>
              </c:strCache>
            </c:strRef>
          </c:cat>
          <c:val>
            <c:numRef>
              <c:f>Sheet1!$B$5:$C$5</c:f>
              <c:numCache>
                <c:formatCode>General</c:formatCode>
                <c:ptCount val="2"/>
                <c:pt idx="0">
                  <c:v>3.1</c:v>
                </c:pt>
                <c:pt idx="1">
                  <c:v>1.4</c:v>
                </c:pt>
              </c:numCache>
            </c:numRef>
          </c:val>
          <c:extLst>
            <c:ext xmlns:c16="http://schemas.microsoft.com/office/drawing/2014/chart" uri="{C3380CC4-5D6E-409C-BE32-E72D297353CC}">
              <c16:uniqueId val="{00000005-E46C-48B9-A95B-7057FE4F860B}"/>
            </c:ext>
          </c:extLst>
        </c:ser>
        <c:ser>
          <c:idx val="4"/>
          <c:order val="4"/>
          <c:tx>
            <c:strRef>
              <c:f>Sheet1!$A$6</c:f>
              <c:strCache>
                <c:ptCount val="1"/>
                <c:pt idx="0">
                  <c:v>White</c:v>
                </c:pt>
              </c:strCache>
            </c:strRef>
          </c:tx>
          <c:spPr>
            <a:solidFill>
              <a:srgbClr val="C5C79B"/>
            </a:solidFill>
            <a:ln>
              <a:noFill/>
            </a:ln>
            <a:effectLst/>
          </c:spPr>
          <c:invertIfNegative val="0"/>
          <c:cat>
            <c:strRef>
              <c:f>Sheet1!$B$1:$C$1</c:f>
              <c:strCache>
                <c:ptCount val="2"/>
                <c:pt idx="0">
                  <c:v>Change 2011:1–2022:1</c:v>
                </c:pt>
                <c:pt idx="1">
                  <c:v>2022:1</c:v>
                </c:pt>
              </c:strCache>
            </c:strRef>
          </c:cat>
          <c:val>
            <c:numRef>
              <c:f>Sheet1!$B$6:$C$6</c:f>
              <c:numCache>
                <c:formatCode>General</c:formatCode>
                <c:ptCount val="2"/>
                <c:pt idx="0">
                  <c:v>23.7</c:v>
                </c:pt>
                <c:pt idx="1">
                  <c:v>64.8</c:v>
                </c:pt>
              </c:numCache>
            </c:numRef>
          </c:val>
          <c:extLst>
            <c:ext xmlns:c16="http://schemas.microsoft.com/office/drawing/2014/chart" uri="{C3380CC4-5D6E-409C-BE32-E72D297353CC}">
              <c16:uniqueId val="{00000006-E46C-48B9-A95B-7057FE4F860B}"/>
            </c:ext>
          </c:extLst>
        </c:ser>
        <c:dLbls>
          <c:showLegendKey val="0"/>
          <c:showVal val="0"/>
          <c:showCatName val="0"/>
          <c:showSerName val="0"/>
          <c:showPercent val="0"/>
          <c:showBubbleSize val="0"/>
        </c:dLbls>
        <c:gapWidth val="150"/>
        <c:overlap val="100"/>
        <c:axId val="1273124208"/>
        <c:axId val="1273123552"/>
      </c:barChart>
      <c:catAx>
        <c:axId val="1273124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crossAx val="1273123552"/>
        <c:crosses val="autoZero"/>
        <c:auto val="1"/>
        <c:lblAlgn val="ctr"/>
        <c:lblOffset val="100"/>
        <c:noMultiLvlLbl val="0"/>
      </c:catAx>
      <c:valAx>
        <c:axId val="1273123552"/>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crossAx val="1273124208"/>
        <c:crosses val="autoZero"/>
        <c:crossBetween val="between"/>
      </c:valAx>
      <c:spPr>
        <a:noFill/>
        <a:ln>
          <a:noFill/>
        </a:ln>
        <a:effectLst/>
      </c:spPr>
    </c:plotArea>
    <c:legend>
      <c:legendPos val="b"/>
      <c:layout>
        <c:manualLayout>
          <c:xMode val="edge"/>
          <c:yMode val="edge"/>
          <c:x val="0.30486077286135926"/>
          <c:y val="0.94519550440810285"/>
          <c:w val="0.59141868802143305"/>
          <c:h val="5.4804495591897165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0.63606</cdr:x>
      <cdr:y>0</cdr:y>
    </cdr:from>
    <cdr:to>
      <cdr:x>1</cdr:x>
      <cdr:y>0.07951</cdr:y>
    </cdr:to>
    <cdr:sp macro="" textlink="">
      <cdr:nvSpPr>
        <cdr:cNvPr id="2" name="TextBox 1">
          <a:extLst xmlns:a="http://schemas.openxmlformats.org/drawingml/2006/main">
            <a:ext uri="{FF2B5EF4-FFF2-40B4-BE49-F238E27FC236}">
              <a16:creationId xmlns:a16="http://schemas.microsoft.com/office/drawing/2014/main" id="{FD6BA6A7-1C45-4529-90C1-6D8F56AE5FFA}"/>
            </a:ext>
          </a:extLst>
        </cdr:cNvPr>
        <cdr:cNvSpPr txBox="1"/>
      </cdr:nvSpPr>
      <cdr:spPr>
        <a:xfrm xmlns:a="http://schemas.openxmlformats.org/drawingml/2006/main">
          <a:off x="7188541" y="0"/>
          <a:ext cx="4113130" cy="334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r>
            <a:rPr lang="en-US" sz="1400" b="1" dirty="0"/>
            <a:t>Monthly Mortgage Payment (Dollars)</a:t>
          </a:r>
        </a:p>
      </cdr:txBody>
    </cdr:sp>
  </cdr:relSizeAnchor>
</c:userShapes>
</file>

<file path=ppt/drawings/drawing2.xml><?xml version="1.0" encoding="utf-8"?>
<c:userShapes xmlns:c="http://schemas.openxmlformats.org/drawingml/2006/chart">
  <cdr:relSizeAnchor xmlns:cdr="http://schemas.openxmlformats.org/drawingml/2006/chartDrawing">
    <cdr:from>
      <cdr:x>0.28488</cdr:x>
      <cdr:y>0.84437</cdr:y>
    </cdr:from>
    <cdr:to>
      <cdr:x>0.54894</cdr:x>
      <cdr:y>0.90147</cdr:y>
    </cdr:to>
    <cdr:sp macro="" textlink="">
      <cdr:nvSpPr>
        <cdr:cNvPr id="2" name="TextBox 1">
          <a:extLst xmlns:a="http://schemas.openxmlformats.org/drawingml/2006/main">
            <a:ext uri="{FF2B5EF4-FFF2-40B4-BE49-F238E27FC236}">
              <a16:creationId xmlns:a16="http://schemas.microsoft.com/office/drawing/2014/main" id="{739CACA6-B58E-4351-B2B9-C8A828F400FA}"/>
            </a:ext>
          </a:extLst>
        </cdr:cNvPr>
        <cdr:cNvSpPr txBox="1"/>
      </cdr:nvSpPr>
      <cdr:spPr>
        <a:xfrm xmlns:a="http://schemas.openxmlformats.org/drawingml/2006/main">
          <a:off x="3295043" y="3763962"/>
          <a:ext cx="3054285" cy="25452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400" b="1" dirty="0">
              <a:solidFill>
                <a:schemeClr val="tx1">
                  <a:lumMod val="50000"/>
                </a:schemeClr>
              </a:solidFill>
            </a:rPr>
            <a:t>Race/Ethnicity</a:t>
          </a:r>
        </a:p>
      </cdr:txBody>
    </cdr:sp>
  </cdr:relSizeAnchor>
</c:userShapes>
</file>

<file path=ppt/drawings/drawing3.xml><?xml version="1.0" encoding="utf-8"?>
<c:userShapes xmlns:c="http://schemas.openxmlformats.org/drawingml/2006/chart">
  <cdr:relSizeAnchor xmlns:cdr="http://schemas.openxmlformats.org/drawingml/2006/chartDrawing">
    <cdr:from>
      <cdr:x>0.22051</cdr:x>
      <cdr:y>0.80703</cdr:y>
    </cdr:from>
    <cdr:to>
      <cdr:x>0.59343</cdr:x>
      <cdr:y>0.86548</cdr:y>
    </cdr:to>
    <cdr:sp macro="" textlink="">
      <cdr:nvSpPr>
        <cdr:cNvPr id="2" name="TextBox 1">
          <a:extLst xmlns:a="http://schemas.openxmlformats.org/drawingml/2006/main">
            <a:ext uri="{FF2B5EF4-FFF2-40B4-BE49-F238E27FC236}">
              <a16:creationId xmlns:a16="http://schemas.microsoft.com/office/drawing/2014/main" id="{DFE549E6-A8E9-48D2-A686-7109D1DDFBA2}"/>
            </a:ext>
          </a:extLst>
        </cdr:cNvPr>
        <cdr:cNvSpPr txBox="1"/>
      </cdr:nvSpPr>
      <cdr:spPr>
        <a:xfrm xmlns:a="http://schemas.openxmlformats.org/drawingml/2006/main">
          <a:off x="2550536" y="3520912"/>
          <a:ext cx="4313388" cy="25500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400" b="1" dirty="0">
              <a:solidFill>
                <a:schemeClr val="tx1">
                  <a:lumMod val="50000"/>
                </a:schemeClr>
              </a:solidFill>
            </a:rPr>
            <a:t>Household Income as Percent of Area Median</a:t>
          </a:r>
        </a:p>
      </cdr:txBody>
    </cdr:sp>
  </cdr:relSizeAnchor>
</c:userShapes>
</file>

<file path=ppt/drawings/drawing4.xml><?xml version="1.0" encoding="utf-8"?>
<c:userShapes xmlns:c="http://schemas.openxmlformats.org/drawingml/2006/chart">
  <cdr:relSizeAnchor xmlns:cdr="http://schemas.openxmlformats.org/drawingml/2006/chartDrawing">
    <cdr:from>
      <cdr:x>0.20684</cdr:x>
      <cdr:y>0.83628</cdr:y>
    </cdr:from>
    <cdr:to>
      <cdr:x>0.61854</cdr:x>
      <cdr:y>0.89474</cdr:y>
    </cdr:to>
    <cdr:sp macro="" textlink="">
      <cdr:nvSpPr>
        <cdr:cNvPr id="2" name="TextBox 1">
          <a:extLst xmlns:a="http://schemas.openxmlformats.org/drawingml/2006/main">
            <a:ext uri="{FF2B5EF4-FFF2-40B4-BE49-F238E27FC236}">
              <a16:creationId xmlns:a16="http://schemas.microsoft.com/office/drawing/2014/main" id="{DFE549E6-A8E9-48D2-A686-7109D1DDFBA2}"/>
            </a:ext>
          </a:extLst>
        </cdr:cNvPr>
        <cdr:cNvSpPr txBox="1"/>
      </cdr:nvSpPr>
      <cdr:spPr>
        <a:xfrm xmlns:a="http://schemas.openxmlformats.org/drawingml/2006/main">
          <a:off x="2392448" y="3648545"/>
          <a:ext cx="4762084" cy="25500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400" b="1" dirty="0"/>
            <a:t>Household Income</a:t>
          </a:r>
        </a:p>
      </cdr:txBody>
    </cdr:sp>
  </cdr:relSizeAnchor>
</c:userShapes>
</file>

<file path=ppt/drawings/drawing5.xml><?xml version="1.0" encoding="utf-8"?>
<c:userShapes xmlns:c="http://schemas.openxmlformats.org/drawingml/2006/chart">
  <cdr:relSizeAnchor xmlns:cdr="http://schemas.openxmlformats.org/drawingml/2006/chartDrawing">
    <cdr:from>
      <cdr:x>0.02594</cdr:x>
      <cdr:y>0.84892</cdr:y>
    </cdr:from>
    <cdr:to>
      <cdr:x>0.45676</cdr:x>
      <cdr:y>0.90669</cdr:y>
    </cdr:to>
    <cdr:sp macro="" textlink="">
      <cdr:nvSpPr>
        <cdr:cNvPr id="2" name="TextBox 1">
          <a:extLst xmlns:a="http://schemas.openxmlformats.org/drawingml/2006/main">
            <a:ext uri="{FF2B5EF4-FFF2-40B4-BE49-F238E27FC236}">
              <a16:creationId xmlns:a16="http://schemas.microsoft.com/office/drawing/2014/main" id="{4083AC5E-5A5D-403A-941C-F40891070FAD}"/>
            </a:ext>
          </a:extLst>
        </cdr:cNvPr>
        <cdr:cNvSpPr txBox="1"/>
      </cdr:nvSpPr>
      <cdr:spPr>
        <a:xfrm xmlns:a="http://schemas.openxmlformats.org/drawingml/2006/main">
          <a:off x="300004" y="3800261"/>
          <a:ext cx="4983090" cy="25861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400" b="1" dirty="0">
              <a:solidFill>
                <a:schemeClr val="tx1">
                  <a:lumMod val="50000"/>
                </a:schemeClr>
              </a:solidFill>
            </a:rPr>
            <a:t>2020</a:t>
          </a:r>
        </a:p>
      </cdr:txBody>
    </cdr:sp>
  </cdr:relSizeAnchor>
  <cdr:relSizeAnchor xmlns:cdr="http://schemas.openxmlformats.org/drawingml/2006/chartDrawing">
    <cdr:from>
      <cdr:x>0.4391</cdr:x>
      <cdr:y>0.85311</cdr:y>
    </cdr:from>
    <cdr:to>
      <cdr:x>0.86991</cdr:x>
      <cdr:y>0.91089</cdr:y>
    </cdr:to>
    <cdr:sp macro="" textlink="">
      <cdr:nvSpPr>
        <cdr:cNvPr id="3" name="TextBox 1">
          <a:extLst xmlns:a="http://schemas.openxmlformats.org/drawingml/2006/main">
            <a:ext uri="{FF2B5EF4-FFF2-40B4-BE49-F238E27FC236}">
              <a16:creationId xmlns:a16="http://schemas.microsoft.com/office/drawing/2014/main" id="{80577EEE-C88A-44F1-ACC3-24BC33EEC925}"/>
            </a:ext>
          </a:extLst>
        </cdr:cNvPr>
        <cdr:cNvSpPr txBox="1"/>
      </cdr:nvSpPr>
      <cdr:spPr>
        <a:xfrm xmlns:a="http://schemas.openxmlformats.org/drawingml/2006/main">
          <a:off x="5078915" y="3819048"/>
          <a:ext cx="4982974" cy="25865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dirty="0">
              <a:solidFill>
                <a:schemeClr val="tx1">
                  <a:lumMod val="50000"/>
                </a:schemeClr>
              </a:solidFill>
            </a:rPr>
            <a:t>2021</a:t>
          </a:r>
        </a:p>
      </cdr:txBody>
    </cdr:sp>
  </cdr:relSizeAnchor>
  <cdr:relSizeAnchor xmlns:cdr="http://schemas.openxmlformats.org/drawingml/2006/chartDrawing">
    <cdr:from>
      <cdr:x>0.89397</cdr:x>
      <cdr:y>0.84398</cdr:y>
    </cdr:from>
    <cdr:to>
      <cdr:x>0.96635</cdr:x>
      <cdr:y>0.90175</cdr:y>
    </cdr:to>
    <cdr:sp macro="" textlink="">
      <cdr:nvSpPr>
        <cdr:cNvPr id="4" name="TextBox 1">
          <a:extLst xmlns:a="http://schemas.openxmlformats.org/drawingml/2006/main">
            <a:ext uri="{FF2B5EF4-FFF2-40B4-BE49-F238E27FC236}">
              <a16:creationId xmlns:a16="http://schemas.microsoft.com/office/drawing/2014/main" id="{80577EEE-C88A-44F1-ACC3-24BC33EEC925}"/>
            </a:ext>
          </a:extLst>
        </cdr:cNvPr>
        <cdr:cNvSpPr txBox="1"/>
      </cdr:nvSpPr>
      <cdr:spPr>
        <a:xfrm xmlns:a="http://schemas.openxmlformats.org/drawingml/2006/main">
          <a:off x="10340172" y="3778174"/>
          <a:ext cx="837185" cy="25861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dirty="0">
              <a:solidFill>
                <a:schemeClr val="tx1">
                  <a:lumMod val="50000"/>
                </a:schemeClr>
              </a:solidFill>
            </a:rPr>
            <a:t>2022</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E99E14-4867-0444-B05B-B5EF792899AA}" type="datetimeFigureOut">
              <a:rPr lang="en-US" smtClean="0"/>
              <a:t>6/15/2022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1C20E9-BA22-9F4A-9C80-C8506BA1CD9E}" type="slidenum">
              <a:rPr lang="en-US" smtClean="0"/>
              <a:t>‹#›</a:t>
            </a:fld>
            <a:endParaRPr lang="en-US"/>
          </a:p>
        </p:txBody>
      </p:sp>
    </p:spTree>
    <p:extLst>
      <p:ext uri="{BB962C8B-B14F-4D97-AF65-F5344CB8AC3E}">
        <p14:creationId xmlns:p14="http://schemas.microsoft.com/office/powerpoint/2010/main" val="1046106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1C20E9-BA22-9F4A-9C80-C8506BA1CD9E}" type="slidenum">
              <a:rPr lang="en-US" smtClean="0"/>
              <a:t>4</a:t>
            </a:fld>
            <a:endParaRPr lang="en-US"/>
          </a:p>
        </p:txBody>
      </p:sp>
    </p:spTree>
    <p:extLst>
      <p:ext uri="{BB962C8B-B14F-4D97-AF65-F5344CB8AC3E}">
        <p14:creationId xmlns:p14="http://schemas.microsoft.com/office/powerpoint/2010/main" val="305166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1C20E9-BA22-9F4A-9C80-C8506BA1CD9E}" type="slidenum">
              <a:rPr lang="en-US" smtClean="0"/>
              <a:t>6</a:t>
            </a:fld>
            <a:endParaRPr lang="en-US"/>
          </a:p>
        </p:txBody>
      </p:sp>
    </p:spTree>
    <p:extLst>
      <p:ext uri="{BB962C8B-B14F-4D97-AF65-F5344CB8AC3E}">
        <p14:creationId xmlns:p14="http://schemas.microsoft.com/office/powerpoint/2010/main" val="585433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1C20E9-BA22-9F4A-9C80-C8506BA1CD9E}" type="slidenum">
              <a:rPr lang="en-US" smtClean="0"/>
              <a:t>25</a:t>
            </a:fld>
            <a:endParaRPr lang="en-US"/>
          </a:p>
        </p:txBody>
      </p:sp>
    </p:spTree>
    <p:extLst>
      <p:ext uri="{BB962C8B-B14F-4D97-AF65-F5344CB8AC3E}">
        <p14:creationId xmlns:p14="http://schemas.microsoft.com/office/powerpoint/2010/main" val="2674959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1C20E9-BA22-9F4A-9C80-C8506BA1CD9E}" type="slidenum">
              <a:rPr lang="en-US" smtClean="0"/>
              <a:t>26</a:t>
            </a:fld>
            <a:endParaRPr lang="en-US"/>
          </a:p>
        </p:txBody>
      </p:sp>
    </p:spTree>
    <p:extLst>
      <p:ext uri="{BB962C8B-B14F-4D97-AF65-F5344CB8AC3E}">
        <p14:creationId xmlns:p14="http://schemas.microsoft.com/office/powerpoint/2010/main" val="4221794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1C20E9-BA22-9F4A-9C80-C8506BA1CD9E}" type="slidenum">
              <a:rPr lang="en-US" smtClean="0"/>
              <a:t>29</a:t>
            </a:fld>
            <a:endParaRPr lang="en-US"/>
          </a:p>
        </p:txBody>
      </p:sp>
    </p:spTree>
    <p:extLst>
      <p:ext uri="{BB962C8B-B14F-4D97-AF65-F5344CB8AC3E}">
        <p14:creationId xmlns:p14="http://schemas.microsoft.com/office/powerpoint/2010/main" val="848266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1C20E9-BA22-9F4A-9C80-C8506BA1CD9E}" type="slidenum">
              <a:rPr lang="en-US" smtClean="0"/>
              <a:t>30</a:t>
            </a:fld>
            <a:endParaRPr lang="en-US"/>
          </a:p>
        </p:txBody>
      </p:sp>
    </p:spTree>
    <p:extLst>
      <p:ext uri="{BB962C8B-B14F-4D97-AF65-F5344CB8AC3E}">
        <p14:creationId xmlns:p14="http://schemas.microsoft.com/office/powerpoint/2010/main" val="3178653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1C20E9-BA22-9F4A-9C80-C8506BA1CD9E}" type="slidenum">
              <a:rPr lang="en-US" smtClean="0"/>
              <a:t>31</a:t>
            </a:fld>
            <a:endParaRPr lang="en-US"/>
          </a:p>
        </p:txBody>
      </p:sp>
    </p:spTree>
    <p:extLst>
      <p:ext uri="{BB962C8B-B14F-4D97-AF65-F5344CB8AC3E}">
        <p14:creationId xmlns:p14="http://schemas.microsoft.com/office/powerpoint/2010/main" val="155583939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Blu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79241D0-1FBC-4907-977C-2CFF4BEAFCD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20773" b="11365"/>
          <a:stretch/>
        </p:blipFill>
        <p:spPr>
          <a:xfrm>
            <a:off x="0" y="0"/>
            <a:ext cx="12192000" cy="5515897"/>
          </a:xfrm>
          <a:prstGeom prst="rect">
            <a:avLst/>
          </a:prstGeom>
        </p:spPr>
      </p:pic>
      <p:sp>
        <p:nvSpPr>
          <p:cNvPr id="15" name="Rectangle 14">
            <a:extLst>
              <a:ext uri="{FF2B5EF4-FFF2-40B4-BE49-F238E27FC236}">
                <a16:creationId xmlns:a16="http://schemas.microsoft.com/office/drawing/2014/main" id="{6D2059D3-0A72-4557-B645-7EE4A146AB21}"/>
              </a:ext>
            </a:extLst>
          </p:cNvPr>
          <p:cNvSpPr/>
          <p:nvPr userDrawn="1"/>
        </p:nvSpPr>
        <p:spPr>
          <a:xfrm>
            <a:off x="-1" y="0"/>
            <a:ext cx="12191999" cy="5603128"/>
          </a:xfrm>
          <a:prstGeom prst="rect">
            <a:avLst/>
          </a:prstGeom>
          <a:solidFill>
            <a:schemeClr val="accent3">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1352401B-C93F-4060-9522-E7F384FB6A9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23703" y="5695203"/>
            <a:ext cx="3593375" cy="1058049"/>
          </a:xfrm>
          <a:prstGeom prst="rect">
            <a:avLst/>
          </a:prstGeom>
        </p:spPr>
      </p:pic>
      <p:sp>
        <p:nvSpPr>
          <p:cNvPr id="2" name="Title 1">
            <a:extLst>
              <a:ext uri="{FF2B5EF4-FFF2-40B4-BE49-F238E27FC236}">
                <a16:creationId xmlns:a16="http://schemas.microsoft.com/office/drawing/2014/main" id="{D45218BC-4A83-4CC8-8A6B-0D3D62569F1A}"/>
              </a:ext>
            </a:extLst>
          </p:cNvPr>
          <p:cNvSpPr>
            <a:spLocks noGrp="1"/>
          </p:cNvSpPr>
          <p:nvPr>
            <p:ph type="ctrTitle"/>
          </p:nvPr>
        </p:nvSpPr>
        <p:spPr>
          <a:xfrm>
            <a:off x="477169" y="1160342"/>
            <a:ext cx="9144000" cy="1604238"/>
          </a:xfrm>
        </p:spPr>
        <p:txBody>
          <a:bodyPr anchor="b"/>
          <a:lstStyle>
            <a:lvl1pPr algn="l">
              <a:defRPr sz="4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B219AA75-54A8-46AA-9B20-0E97BF7CEDEB}"/>
              </a:ext>
            </a:extLst>
          </p:cNvPr>
          <p:cNvSpPr>
            <a:spLocks noGrp="1"/>
          </p:cNvSpPr>
          <p:nvPr>
            <p:ph type="subTitle" idx="1"/>
          </p:nvPr>
        </p:nvSpPr>
        <p:spPr>
          <a:xfrm>
            <a:off x="477169" y="2856655"/>
            <a:ext cx="9144000" cy="1655762"/>
          </a:xfrm>
        </p:spPr>
        <p:txBody>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1" name="Rectangle 20">
            <a:extLst>
              <a:ext uri="{FF2B5EF4-FFF2-40B4-BE49-F238E27FC236}">
                <a16:creationId xmlns:a16="http://schemas.microsoft.com/office/drawing/2014/main" id="{F7EA37A3-48D6-4A57-94EC-5DF2E598F733}"/>
              </a:ext>
            </a:extLst>
          </p:cNvPr>
          <p:cNvSpPr/>
          <p:nvPr userDrawn="1"/>
        </p:nvSpPr>
        <p:spPr>
          <a:xfrm>
            <a:off x="0" y="5459896"/>
            <a:ext cx="12192000" cy="14323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lide Number Placeholder 5">
            <a:extLst>
              <a:ext uri="{FF2B5EF4-FFF2-40B4-BE49-F238E27FC236}">
                <a16:creationId xmlns:a16="http://schemas.microsoft.com/office/drawing/2014/main" id="{B3281079-5AA8-4DE2-91CD-5627232EE7DD}"/>
              </a:ext>
            </a:extLst>
          </p:cNvPr>
          <p:cNvSpPr txBox="1">
            <a:spLocks/>
          </p:cNvSpPr>
          <p:nvPr userDrawn="1"/>
        </p:nvSpPr>
        <p:spPr>
          <a:xfrm>
            <a:off x="477169" y="6375575"/>
            <a:ext cx="7029100" cy="33601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a:solidFill>
                  <a:schemeClr val="tx1"/>
                </a:solidFill>
              </a:rPr>
              <a:t>© PRESIDENT AND FELLOWS OF HARVARD COLLEGE</a:t>
            </a:r>
          </a:p>
        </p:txBody>
      </p:sp>
    </p:spTree>
    <p:extLst>
      <p:ext uri="{BB962C8B-B14F-4D97-AF65-F5344CB8AC3E}">
        <p14:creationId xmlns:p14="http://schemas.microsoft.com/office/powerpoint/2010/main" val="22474665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 4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a:xfrm>
            <a:off x="267855" y="389130"/>
            <a:ext cx="11566879" cy="684186"/>
          </a:xfrm>
        </p:spPr>
        <p:txBody>
          <a:bodyPr anchor="b"/>
          <a:lstStyle/>
          <a:p>
            <a:r>
              <a:rPr lang="en-US"/>
              <a:t>Click to edit Master title style</a:t>
            </a:r>
          </a:p>
        </p:txBody>
      </p:sp>
      <p:sp>
        <p:nvSpPr>
          <p:cNvPr id="3" name="Content Placeholder 2">
            <a:extLst>
              <a:ext uri="{FF2B5EF4-FFF2-40B4-BE49-F238E27FC236}">
                <a16:creationId xmlns:a16="http://schemas.microsoft.com/office/drawing/2014/main" id="{EB971784-B986-4B4E-B371-3E3946987CC9}"/>
              </a:ext>
            </a:extLst>
          </p:cNvPr>
          <p:cNvSpPr>
            <a:spLocks noGrp="1"/>
          </p:cNvSpPr>
          <p:nvPr>
            <p:ph idx="1"/>
          </p:nvPr>
        </p:nvSpPr>
        <p:spPr>
          <a:xfrm>
            <a:off x="267856" y="1813810"/>
            <a:ext cx="5583110" cy="39631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9FA4814D-52BE-418C-9DA8-963592A0674B}"/>
              </a:ext>
            </a:extLst>
          </p:cNvPr>
          <p:cNvSpPr>
            <a:spLocks noGrp="1"/>
          </p:cNvSpPr>
          <p:nvPr>
            <p:ph type="body" sz="quarter" idx="10" hasCustomPrompt="1"/>
          </p:nvPr>
        </p:nvSpPr>
        <p:spPr>
          <a:xfrm>
            <a:off x="267856" y="1110844"/>
            <a:ext cx="11566878" cy="388938"/>
          </a:xfrm>
        </p:spPr>
        <p:txBody>
          <a:bodyPr/>
          <a:lstStyle>
            <a:lvl1pPr marL="0" indent="0">
              <a:buNone/>
              <a:defRPr sz="2000" cap="all"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6" name="Picture Placeholder 5">
            <a:extLst>
              <a:ext uri="{FF2B5EF4-FFF2-40B4-BE49-F238E27FC236}">
                <a16:creationId xmlns:a16="http://schemas.microsoft.com/office/drawing/2014/main" id="{908F56CC-0B5B-4096-93F8-59E4C49B1730}"/>
              </a:ext>
            </a:extLst>
          </p:cNvPr>
          <p:cNvSpPr>
            <a:spLocks noGrp="1"/>
          </p:cNvSpPr>
          <p:nvPr>
            <p:ph type="pic" sz="quarter" idx="12"/>
          </p:nvPr>
        </p:nvSpPr>
        <p:spPr>
          <a:xfrm>
            <a:off x="6251497" y="1814513"/>
            <a:ext cx="2697480" cy="2067629"/>
          </a:xfrm>
        </p:spPr>
        <p:txBody>
          <a:bodyPr/>
          <a:lstStyle>
            <a:lvl1pPr marL="0" indent="0" algn="ctr">
              <a:buNone/>
              <a:defRPr/>
            </a:lvl1pPr>
          </a:lstStyle>
          <a:p>
            <a:endParaRPr lang="en-US"/>
          </a:p>
        </p:txBody>
      </p:sp>
      <p:sp>
        <p:nvSpPr>
          <p:cNvPr id="7" name="Picture Placeholder 5">
            <a:extLst>
              <a:ext uri="{FF2B5EF4-FFF2-40B4-BE49-F238E27FC236}">
                <a16:creationId xmlns:a16="http://schemas.microsoft.com/office/drawing/2014/main" id="{B45095E1-4997-493B-AF7D-52569BF2AC9A}"/>
              </a:ext>
            </a:extLst>
          </p:cNvPr>
          <p:cNvSpPr>
            <a:spLocks noGrp="1"/>
          </p:cNvSpPr>
          <p:nvPr>
            <p:ph type="pic" sz="quarter" idx="13"/>
          </p:nvPr>
        </p:nvSpPr>
        <p:spPr>
          <a:xfrm>
            <a:off x="9137254" y="1813809"/>
            <a:ext cx="2697480" cy="2067629"/>
          </a:xfrm>
        </p:spPr>
        <p:txBody>
          <a:bodyPr/>
          <a:lstStyle>
            <a:lvl1pPr marL="0" indent="0" algn="ctr">
              <a:buNone/>
              <a:defRPr/>
            </a:lvl1pPr>
          </a:lstStyle>
          <a:p>
            <a:endParaRPr lang="en-US"/>
          </a:p>
        </p:txBody>
      </p:sp>
      <p:sp>
        <p:nvSpPr>
          <p:cNvPr id="9" name="Picture Placeholder 5">
            <a:extLst>
              <a:ext uri="{FF2B5EF4-FFF2-40B4-BE49-F238E27FC236}">
                <a16:creationId xmlns:a16="http://schemas.microsoft.com/office/drawing/2014/main" id="{C16DB386-C170-4987-8892-EE1429EBA450}"/>
              </a:ext>
            </a:extLst>
          </p:cNvPr>
          <p:cNvSpPr>
            <a:spLocks noGrp="1"/>
          </p:cNvSpPr>
          <p:nvPr>
            <p:ph type="pic" sz="quarter" idx="14"/>
          </p:nvPr>
        </p:nvSpPr>
        <p:spPr>
          <a:xfrm>
            <a:off x="6251497" y="4079042"/>
            <a:ext cx="2697480" cy="2067629"/>
          </a:xfrm>
        </p:spPr>
        <p:txBody>
          <a:bodyPr/>
          <a:lstStyle>
            <a:lvl1pPr marL="0" indent="0" algn="ctr">
              <a:buNone/>
              <a:defRPr/>
            </a:lvl1pPr>
          </a:lstStyle>
          <a:p>
            <a:endParaRPr lang="en-US"/>
          </a:p>
        </p:txBody>
      </p:sp>
      <p:sp>
        <p:nvSpPr>
          <p:cNvPr id="10" name="Picture Placeholder 5">
            <a:extLst>
              <a:ext uri="{FF2B5EF4-FFF2-40B4-BE49-F238E27FC236}">
                <a16:creationId xmlns:a16="http://schemas.microsoft.com/office/drawing/2014/main" id="{A1296044-48B0-4A64-BBCD-3F1CD0AC0F65}"/>
              </a:ext>
            </a:extLst>
          </p:cNvPr>
          <p:cNvSpPr>
            <a:spLocks noGrp="1"/>
          </p:cNvSpPr>
          <p:nvPr>
            <p:ph type="pic" sz="quarter" idx="15"/>
          </p:nvPr>
        </p:nvSpPr>
        <p:spPr>
          <a:xfrm>
            <a:off x="9137254" y="4078338"/>
            <a:ext cx="2697480" cy="2067629"/>
          </a:xfrm>
        </p:spPr>
        <p:txBody>
          <a:bodyPr/>
          <a:lstStyle>
            <a:lvl1pPr marL="0" indent="0" algn="ctr">
              <a:buNone/>
              <a:defRPr/>
            </a:lvl1pPr>
          </a:lstStyle>
          <a:p>
            <a:endParaRPr lang="en-US"/>
          </a:p>
        </p:txBody>
      </p:sp>
      <p:sp>
        <p:nvSpPr>
          <p:cNvPr id="11" name="Text Placeholder 5">
            <a:extLst>
              <a:ext uri="{FF2B5EF4-FFF2-40B4-BE49-F238E27FC236}">
                <a16:creationId xmlns:a16="http://schemas.microsoft.com/office/drawing/2014/main" id="{CCDBCDD6-797E-45DB-ACC0-564ABB16C2B1}"/>
              </a:ext>
            </a:extLst>
          </p:cNvPr>
          <p:cNvSpPr>
            <a:spLocks noGrp="1"/>
          </p:cNvSpPr>
          <p:nvPr>
            <p:ph type="body" sz="quarter" idx="16"/>
          </p:nvPr>
        </p:nvSpPr>
        <p:spPr>
          <a:xfrm>
            <a:off x="267855" y="5927834"/>
            <a:ext cx="5828145"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1453386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ubtitle, 2 Photos lef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4D03D30-5028-4EBD-AD71-A38E5D97611F}"/>
              </a:ext>
            </a:extLst>
          </p:cNvPr>
          <p:cNvSpPr>
            <a:spLocks noGrp="1"/>
          </p:cNvSpPr>
          <p:nvPr>
            <p:ph type="pic" sz="quarter" idx="12"/>
          </p:nvPr>
        </p:nvSpPr>
        <p:spPr>
          <a:xfrm>
            <a:off x="268289" y="1814513"/>
            <a:ext cx="3252425" cy="1885706"/>
          </a:xfrm>
        </p:spPr>
        <p:txBody>
          <a:bodyPr/>
          <a:lstStyle>
            <a:lvl1pPr marL="0" indent="0" algn="ctr">
              <a:buNone/>
              <a:defRPr/>
            </a:lvl1pPr>
          </a:lstStyle>
          <a:p>
            <a:endParaRPr lang="en-US"/>
          </a:p>
        </p:txBody>
      </p:sp>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a:xfrm>
            <a:off x="267855" y="389130"/>
            <a:ext cx="11566879" cy="684186"/>
          </a:xfrm>
        </p:spPr>
        <p:txBody>
          <a:bodyPr anchor="b"/>
          <a:lstStyle/>
          <a:p>
            <a:r>
              <a:rPr lang="en-US"/>
              <a:t>Click to edit Master title style</a:t>
            </a:r>
          </a:p>
        </p:txBody>
      </p:sp>
      <p:sp>
        <p:nvSpPr>
          <p:cNvPr id="8" name="Text Placeholder 7">
            <a:extLst>
              <a:ext uri="{FF2B5EF4-FFF2-40B4-BE49-F238E27FC236}">
                <a16:creationId xmlns:a16="http://schemas.microsoft.com/office/drawing/2014/main" id="{9FA4814D-52BE-418C-9DA8-963592A0674B}"/>
              </a:ext>
            </a:extLst>
          </p:cNvPr>
          <p:cNvSpPr>
            <a:spLocks noGrp="1"/>
          </p:cNvSpPr>
          <p:nvPr>
            <p:ph type="body" sz="quarter" idx="10" hasCustomPrompt="1"/>
          </p:nvPr>
        </p:nvSpPr>
        <p:spPr>
          <a:xfrm>
            <a:off x="267856" y="1110844"/>
            <a:ext cx="11566878" cy="388938"/>
          </a:xfrm>
        </p:spPr>
        <p:txBody>
          <a:bodyPr/>
          <a:lstStyle>
            <a:lvl1pPr marL="0" indent="0">
              <a:buNone/>
              <a:defRPr sz="2000" cap="all"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5" name="Content Placeholder 2">
            <a:extLst>
              <a:ext uri="{FF2B5EF4-FFF2-40B4-BE49-F238E27FC236}">
                <a16:creationId xmlns:a16="http://schemas.microsoft.com/office/drawing/2014/main" id="{5B7EA90F-B53C-43B5-B4EE-A433E40C0216}"/>
              </a:ext>
            </a:extLst>
          </p:cNvPr>
          <p:cNvSpPr>
            <a:spLocks noGrp="1"/>
          </p:cNvSpPr>
          <p:nvPr>
            <p:ph idx="11"/>
          </p:nvPr>
        </p:nvSpPr>
        <p:spPr>
          <a:xfrm>
            <a:off x="3684977" y="3891207"/>
            <a:ext cx="8145684" cy="18857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a:extLst>
              <a:ext uri="{FF2B5EF4-FFF2-40B4-BE49-F238E27FC236}">
                <a16:creationId xmlns:a16="http://schemas.microsoft.com/office/drawing/2014/main" id="{8DC4E004-BD0E-44D9-AA14-35B709D6E49D}"/>
              </a:ext>
            </a:extLst>
          </p:cNvPr>
          <p:cNvSpPr>
            <a:spLocks noGrp="1"/>
          </p:cNvSpPr>
          <p:nvPr>
            <p:ph type="body" sz="quarter" idx="13"/>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Edit Master text styles</a:t>
            </a:r>
          </a:p>
        </p:txBody>
      </p:sp>
      <p:sp>
        <p:nvSpPr>
          <p:cNvPr id="9" name="Picture Placeholder 5">
            <a:extLst>
              <a:ext uri="{FF2B5EF4-FFF2-40B4-BE49-F238E27FC236}">
                <a16:creationId xmlns:a16="http://schemas.microsoft.com/office/drawing/2014/main" id="{407BB67D-DEFF-4B72-AA52-18BFBE5B79C7}"/>
              </a:ext>
            </a:extLst>
          </p:cNvPr>
          <p:cNvSpPr>
            <a:spLocks noGrp="1"/>
          </p:cNvSpPr>
          <p:nvPr>
            <p:ph type="pic" sz="quarter" idx="14"/>
          </p:nvPr>
        </p:nvSpPr>
        <p:spPr>
          <a:xfrm>
            <a:off x="268289" y="3891207"/>
            <a:ext cx="3252425" cy="1885706"/>
          </a:xfrm>
        </p:spPr>
        <p:txBody>
          <a:bodyPr/>
          <a:lstStyle>
            <a:lvl1pPr marL="0" indent="0" algn="ctr">
              <a:buNone/>
              <a:defRPr/>
            </a:lvl1pPr>
          </a:lstStyle>
          <a:p>
            <a:endParaRPr lang="en-US"/>
          </a:p>
        </p:txBody>
      </p:sp>
      <p:sp>
        <p:nvSpPr>
          <p:cNvPr id="10" name="Content Placeholder 2">
            <a:extLst>
              <a:ext uri="{FF2B5EF4-FFF2-40B4-BE49-F238E27FC236}">
                <a16:creationId xmlns:a16="http://schemas.microsoft.com/office/drawing/2014/main" id="{6DC4EBAD-6AB3-40EB-B022-E42BCA95EE2B}"/>
              </a:ext>
            </a:extLst>
          </p:cNvPr>
          <p:cNvSpPr>
            <a:spLocks noGrp="1"/>
          </p:cNvSpPr>
          <p:nvPr>
            <p:ph idx="15"/>
          </p:nvPr>
        </p:nvSpPr>
        <p:spPr>
          <a:xfrm>
            <a:off x="3684977" y="1814513"/>
            <a:ext cx="8145684" cy="18857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95001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ubtitle, 2 Photos righ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4D03D30-5028-4EBD-AD71-A38E5D97611F}"/>
              </a:ext>
            </a:extLst>
          </p:cNvPr>
          <p:cNvSpPr>
            <a:spLocks noGrp="1"/>
          </p:cNvSpPr>
          <p:nvPr>
            <p:ph type="pic" sz="quarter" idx="12"/>
          </p:nvPr>
        </p:nvSpPr>
        <p:spPr>
          <a:xfrm>
            <a:off x="8578236" y="1814513"/>
            <a:ext cx="3252425" cy="1885706"/>
          </a:xfrm>
        </p:spPr>
        <p:txBody>
          <a:bodyPr/>
          <a:lstStyle>
            <a:lvl1pPr marL="0" indent="0" algn="ctr">
              <a:buNone/>
              <a:defRPr/>
            </a:lvl1pPr>
          </a:lstStyle>
          <a:p>
            <a:endParaRPr lang="en-US"/>
          </a:p>
        </p:txBody>
      </p:sp>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a:xfrm>
            <a:off x="267855" y="389130"/>
            <a:ext cx="11566879" cy="684186"/>
          </a:xfrm>
        </p:spPr>
        <p:txBody>
          <a:bodyPr anchor="b"/>
          <a:lstStyle/>
          <a:p>
            <a:r>
              <a:rPr lang="en-US"/>
              <a:t>Click to edit Master title style</a:t>
            </a:r>
          </a:p>
        </p:txBody>
      </p:sp>
      <p:sp>
        <p:nvSpPr>
          <p:cNvPr id="8" name="Text Placeholder 7">
            <a:extLst>
              <a:ext uri="{FF2B5EF4-FFF2-40B4-BE49-F238E27FC236}">
                <a16:creationId xmlns:a16="http://schemas.microsoft.com/office/drawing/2014/main" id="{9FA4814D-52BE-418C-9DA8-963592A0674B}"/>
              </a:ext>
            </a:extLst>
          </p:cNvPr>
          <p:cNvSpPr>
            <a:spLocks noGrp="1"/>
          </p:cNvSpPr>
          <p:nvPr>
            <p:ph type="body" sz="quarter" idx="10" hasCustomPrompt="1"/>
          </p:nvPr>
        </p:nvSpPr>
        <p:spPr>
          <a:xfrm>
            <a:off x="267856" y="1110844"/>
            <a:ext cx="11566878" cy="388938"/>
          </a:xfrm>
        </p:spPr>
        <p:txBody>
          <a:bodyPr/>
          <a:lstStyle>
            <a:lvl1pPr marL="0" indent="0">
              <a:buNone/>
              <a:defRPr sz="2000" cap="all"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5" name="Content Placeholder 2">
            <a:extLst>
              <a:ext uri="{FF2B5EF4-FFF2-40B4-BE49-F238E27FC236}">
                <a16:creationId xmlns:a16="http://schemas.microsoft.com/office/drawing/2014/main" id="{5B7EA90F-B53C-43B5-B4EE-A433E40C0216}"/>
              </a:ext>
            </a:extLst>
          </p:cNvPr>
          <p:cNvSpPr>
            <a:spLocks noGrp="1"/>
          </p:cNvSpPr>
          <p:nvPr>
            <p:ph idx="11"/>
          </p:nvPr>
        </p:nvSpPr>
        <p:spPr>
          <a:xfrm>
            <a:off x="267856" y="3891207"/>
            <a:ext cx="8145684" cy="18857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a:extLst>
              <a:ext uri="{FF2B5EF4-FFF2-40B4-BE49-F238E27FC236}">
                <a16:creationId xmlns:a16="http://schemas.microsoft.com/office/drawing/2014/main" id="{8DC4E004-BD0E-44D9-AA14-35B709D6E49D}"/>
              </a:ext>
            </a:extLst>
          </p:cNvPr>
          <p:cNvSpPr>
            <a:spLocks noGrp="1"/>
          </p:cNvSpPr>
          <p:nvPr>
            <p:ph type="body" sz="quarter" idx="13"/>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Edit Master text styles</a:t>
            </a:r>
          </a:p>
        </p:txBody>
      </p:sp>
      <p:sp>
        <p:nvSpPr>
          <p:cNvPr id="9" name="Picture Placeholder 5">
            <a:extLst>
              <a:ext uri="{FF2B5EF4-FFF2-40B4-BE49-F238E27FC236}">
                <a16:creationId xmlns:a16="http://schemas.microsoft.com/office/drawing/2014/main" id="{407BB67D-DEFF-4B72-AA52-18BFBE5B79C7}"/>
              </a:ext>
            </a:extLst>
          </p:cNvPr>
          <p:cNvSpPr>
            <a:spLocks noGrp="1"/>
          </p:cNvSpPr>
          <p:nvPr>
            <p:ph type="pic" sz="quarter" idx="14"/>
          </p:nvPr>
        </p:nvSpPr>
        <p:spPr>
          <a:xfrm>
            <a:off x="8578236" y="3891207"/>
            <a:ext cx="3252425" cy="1885706"/>
          </a:xfrm>
        </p:spPr>
        <p:txBody>
          <a:bodyPr/>
          <a:lstStyle>
            <a:lvl1pPr marL="0" indent="0" algn="ctr">
              <a:buNone/>
              <a:defRPr/>
            </a:lvl1pPr>
          </a:lstStyle>
          <a:p>
            <a:endParaRPr lang="en-US"/>
          </a:p>
        </p:txBody>
      </p:sp>
      <p:sp>
        <p:nvSpPr>
          <p:cNvPr id="10" name="Content Placeholder 2">
            <a:extLst>
              <a:ext uri="{FF2B5EF4-FFF2-40B4-BE49-F238E27FC236}">
                <a16:creationId xmlns:a16="http://schemas.microsoft.com/office/drawing/2014/main" id="{6DC4EBAD-6AB3-40EB-B022-E42BCA95EE2B}"/>
              </a:ext>
            </a:extLst>
          </p:cNvPr>
          <p:cNvSpPr>
            <a:spLocks noGrp="1"/>
          </p:cNvSpPr>
          <p:nvPr>
            <p:ph idx="15"/>
          </p:nvPr>
        </p:nvSpPr>
        <p:spPr>
          <a:xfrm>
            <a:off x="267856" y="1814513"/>
            <a:ext cx="8145684" cy="18857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52218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Photo Collage">
    <p:spTree>
      <p:nvGrpSpPr>
        <p:cNvPr id="1" name=""/>
        <p:cNvGrpSpPr/>
        <p:nvPr/>
      </p:nvGrpSpPr>
      <p:grpSpPr>
        <a:xfrm>
          <a:off x="0" y="0"/>
          <a:ext cx="0" cy="0"/>
          <a:chOff x="0" y="0"/>
          <a:chExt cx="0" cy="0"/>
        </a:xfrm>
      </p:grpSpPr>
      <p:sp>
        <p:nvSpPr>
          <p:cNvPr id="16" name="Picture Placeholder 5">
            <a:extLst>
              <a:ext uri="{FF2B5EF4-FFF2-40B4-BE49-F238E27FC236}">
                <a16:creationId xmlns:a16="http://schemas.microsoft.com/office/drawing/2014/main" id="{F3055A2C-8277-4488-B37E-F78097B654D3}"/>
              </a:ext>
            </a:extLst>
          </p:cNvPr>
          <p:cNvSpPr>
            <a:spLocks noGrp="1"/>
          </p:cNvSpPr>
          <p:nvPr>
            <p:ph type="pic" sz="quarter" idx="13"/>
          </p:nvPr>
        </p:nvSpPr>
        <p:spPr>
          <a:xfrm>
            <a:off x="-1" y="143230"/>
            <a:ext cx="5972175" cy="3216117"/>
          </a:xfrm>
        </p:spPr>
        <p:txBody>
          <a:bodyPr/>
          <a:lstStyle>
            <a:lvl1pPr marL="0" indent="0" algn="ctr">
              <a:buNone/>
              <a:defRPr/>
            </a:lvl1pPr>
          </a:lstStyle>
          <a:p>
            <a:endParaRPr lang="en-US"/>
          </a:p>
        </p:txBody>
      </p:sp>
      <p:sp>
        <p:nvSpPr>
          <p:cNvPr id="17" name="Picture Placeholder 5">
            <a:extLst>
              <a:ext uri="{FF2B5EF4-FFF2-40B4-BE49-F238E27FC236}">
                <a16:creationId xmlns:a16="http://schemas.microsoft.com/office/drawing/2014/main" id="{FA131B00-87C6-40B8-9DCE-9557AE391646}"/>
              </a:ext>
            </a:extLst>
          </p:cNvPr>
          <p:cNvSpPr>
            <a:spLocks noGrp="1"/>
          </p:cNvSpPr>
          <p:nvPr>
            <p:ph type="pic" sz="quarter" idx="14"/>
          </p:nvPr>
        </p:nvSpPr>
        <p:spPr>
          <a:xfrm>
            <a:off x="6096000" y="143231"/>
            <a:ext cx="3759200" cy="1971319"/>
          </a:xfrm>
        </p:spPr>
        <p:txBody>
          <a:bodyPr/>
          <a:lstStyle>
            <a:lvl1pPr marL="0" indent="0" algn="ctr">
              <a:buNone/>
              <a:defRPr/>
            </a:lvl1pPr>
          </a:lstStyle>
          <a:p>
            <a:endParaRPr lang="en-US"/>
          </a:p>
        </p:txBody>
      </p:sp>
      <p:sp>
        <p:nvSpPr>
          <p:cNvPr id="18" name="Picture Placeholder 5">
            <a:extLst>
              <a:ext uri="{FF2B5EF4-FFF2-40B4-BE49-F238E27FC236}">
                <a16:creationId xmlns:a16="http://schemas.microsoft.com/office/drawing/2014/main" id="{04D1C248-FF21-4D6A-A781-471EE2CA2DF5}"/>
              </a:ext>
            </a:extLst>
          </p:cNvPr>
          <p:cNvSpPr>
            <a:spLocks noGrp="1"/>
          </p:cNvSpPr>
          <p:nvPr>
            <p:ph type="pic" sz="quarter" idx="15"/>
          </p:nvPr>
        </p:nvSpPr>
        <p:spPr>
          <a:xfrm>
            <a:off x="9979024" y="143231"/>
            <a:ext cx="2212976" cy="1971319"/>
          </a:xfrm>
        </p:spPr>
        <p:txBody>
          <a:bodyPr/>
          <a:lstStyle>
            <a:lvl1pPr marL="0" indent="0" algn="ctr">
              <a:buNone/>
              <a:defRPr/>
            </a:lvl1pPr>
          </a:lstStyle>
          <a:p>
            <a:endParaRPr lang="en-US"/>
          </a:p>
        </p:txBody>
      </p:sp>
      <p:sp>
        <p:nvSpPr>
          <p:cNvPr id="19" name="Picture Placeholder 5">
            <a:extLst>
              <a:ext uri="{FF2B5EF4-FFF2-40B4-BE49-F238E27FC236}">
                <a16:creationId xmlns:a16="http://schemas.microsoft.com/office/drawing/2014/main" id="{0518E55D-652C-4347-A1DB-F7EB0A6803F2}"/>
              </a:ext>
            </a:extLst>
          </p:cNvPr>
          <p:cNvSpPr>
            <a:spLocks noGrp="1"/>
          </p:cNvSpPr>
          <p:nvPr>
            <p:ph type="pic" sz="quarter" idx="16"/>
          </p:nvPr>
        </p:nvSpPr>
        <p:spPr>
          <a:xfrm>
            <a:off x="-2" y="3471861"/>
            <a:ext cx="3708401" cy="3386139"/>
          </a:xfrm>
        </p:spPr>
        <p:txBody>
          <a:bodyPr/>
          <a:lstStyle>
            <a:lvl1pPr marL="0" indent="0" algn="ctr">
              <a:buNone/>
              <a:defRPr/>
            </a:lvl1pPr>
          </a:lstStyle>
          <a:p>
            <a:endParaRPr lang="en-US"/>
          </a:p>
        </p:txBody>
      </p:sp>
      <p:sp>
        <p:nvSpPr>
          <p:cNvPr id="20" name="Picture Placeholder 5">
            <a:extLst>
              <a:ext uri="{FF2B5EF4-FFF2-40B4-BE49-F238E27FC236}">
                <a16:creationId xmlns:a16="http://schemas.microsoft.com/office/drawing/2014/main" id="{699B992D-E681-45B5-B04D-F5D30582B628}"/>
              </a:ext>
            </a:extLst>
          </p:cNvPr>
          <p:cNvSpPr>
            <a:spLocks noGrp="1"/>
          </p:cNvSpPr>
          <p:nvPr>
            <p:ph type="pic" sz="quarter" idx="17"/>
          </p:nvPr>
        </p:nvSpPr>
        <p:spPr>
          <a:xfrm>
            <a:off x="3832225" y="3471861"/>
            <a:ext cx="2139949" cy="1900238"/>
          </a:xfrm>
        </p:spPr>
        <p:txBody>
          <a:bodyPr/>
          <a:lstStyle>
            <a:lvl1pPr marL="0" indent="0" algn="ctr">
              <a:buNone/>
              <a:defRPr/>
            </a:lvl1pPr>
          </a:lstStyle>
          <a:p>
            <a:endParaRPr lang="en-US"/>
          </a:p>
        </p:txBody>
      </p:sp>
      <p:sp>
        <p:nvSpPr>
          <p:cNvPr id="21" name="Picture Placeholder 5">
            <a:extLst>
              <a:ext uri="{FF2B5EF4-FFF2-40B4-BE49-F238E27FC236}">
                <a16:creationId xmlns:a16="http://schemas.microsoft.com/office/drawing/2014/main" id="{4DA04CDE-EDF5-44D4-B5E5-CCF0EDC6E45A}"/>
              </a:ext>
            </a:extLst>
          </p:cNvPr>
          <p:cNvSpPr>
            <a:spLocks noGrp="1"/>
          </p:cNvSpPr>
          <p:nvPr>
            <p:ph type="pic" sz="quarter" idx="18"/>
          </p:nvPr>
        </p:nvSpPr>
        <p:spPr>
          <a:xfrm>
            <a:off x="3832225" y="5484613"/>
            <a:ext cx="2139949" cy="1373387"/>
          </a:xfrm>
        </p:spPr>
        <p:txBody>
          <a:bodyPr/>
          <a:lstStyle>
            <a:lvl1pPr marL="0" indent="0" algn="ctr">
              <a:buNone/>
              <a:defRPr/>
            </a:lvl1pPr>
          </a:lstStyle>
          <a:p>
            <a:endParaRPr lang="en-US"/>
          </a:p>
        </p:txBody>
      </p:sp>
      <p:sp>
        <p:nvSpPr>
          <p:cNvPr id="22" name="Picture Placeholder 5">
            <a:extLst>
              <a:ext uri="{FF2B5EF4-FFF2-40B4-BE49-F238E27FC236}">
                <a16:creationId xmlns:a16="http://schemas.microsoft.com/office/drawing/2014/main" id="{2692513D-6917-4F27-9DAC-67B5101F3E85}"/>
              </a:ext>
            </a:extLst>
          </p:cNvPr>
          <p:cNvSpPr>
            <a:spLocks noGrp="1"/>
          </p:cNvSpPr>
          <p:nvPr>
            <p:ph type="pic" sz="quarter" idx="19"/>
          </p:nvPr>
        </p:nvSpPr>
        <p:spPr>
          <a:xfrm>
            <a:off x="6096000" y="2226039"/>
            <a:ext cx="6096000" cy="4631961"/>
          </a:xfrm>
        </p:spPr>
        <p:txBody>
          <a:bodyPr/>
          <a:lstStyle>
            <a:lvl1pPr marL="0" indent="0" algn="ctr">
              <a:buNone/>
              <a:defRPr/>
            </a:lvl1pPr>
          </a:lstStyle>
          <a:p>
            <a:endParaRPr lang="en-US"/>
          </a:p>
        </p:txBody>
      </p:sp>
      <p:sp>
        <p:nvSpPr>
          <p:cNvPr id="23" name="Rectangle 22">
            <a:extLst>
              <a:ext uri="{FF2B5EF4-FFF2-40B4-BE49-F238E27FC236}">
                <a16:creationId xmlns:a16="http://schemas.microsoft.com/office/drawing/2014/main" id="{3AF2F04D-CE50-42FA-9B39-08369465246C}"/>
              </a:ext>
            </a:extLst>
          </p:cNvPr>
          <p:cNvSpPr/>
          <p:nvPr userDrawn="1"/>
        </p:nvSpPr>
        <p:spPr>
          <a:xfrm>
            <a:off x="0" y="0"/>
            <a:ext cx="12192000" cy="1432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77434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p:txBody>
          <a:bodyPr/>
          <a:lstStyle/>
          <a:p>
            <a:r>
              <a:rPr lang="en-US"/>
              <a:t>Click to edit Master title style</a:t>
            </a:r>
          </a:p>
        </p:txBody>
      </p:sp>
      <p:sp>
        <p:nvSpPr>
          <p:cNvPr id="6" name="Text Placeholder 5">
            <a:extLst>
              <a:ext uri="{FF2B5EF4-FFF2-40B4-BE49-F238E27FC236}">
                <a16:creationId xmlns:a16="http://schemas.microsoft.com/office/drawing/2014/main" id="{469258DD-0A3A-4207-AD6B-320BD804B3C4}"/>
              </a:ext>
            </a:extLst>
          </p:cNvPr>
          <p:cNvSpPr>
            <a:spLocks noGrp="1"/>
          </p:cNvSpPr>
          <p:nvPr>
            <p:ph type="body" sz="quarter" idx="10"/>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Edit Master text styles</a:t>
            </a:r>
          </a:p>
        </p:txBody>
      </p:sp>
      <p:sp>
        <p:nvSpPr>
          <p:cNvPr id="5" name="Chart Placeholder 4">
            <a:extLst>
              <a:ext uri="{FF2B5EF4-FFF2-40B4-BE49-F238E27FC236}">
                <a16:creationId xmlns:a16="http://schemas.microsoft.com/office/drawing/2014/main" id="{4A0EEC95-AF1F-4444-AA02-EF97927CD725}"/>
              </a:ext>
            </a:extLst>
          </p:cNvPr>
          <p:cNvSpPr>
            <a:spLocks noGrp="1"/>
          </p:cNvSpPr>
          <p:nvPr>
            <p:ph type="chart" sz="quarter" idx="11"/>
          </p:nvPr>
        </p:nvSpPr>
        <p:spPr>
          <a:xfrm>
            <a:off x="268288" y="1264829"/>
            <a:ext cx="11566446" cy="4457330"/>
          </a:xfrm>
        </p:spPr>
        <p:txBody>
          <a:bodyPr/>
          <a:lstStyle>
            <a:lvl1pPr marL="0" indent="0" algn="ctr">
              <a:buNone/>
              <a:defRPr/>
            </a:lvl1pPr>
          </a:lstStyle>
          <a:p>
            <a:endParaRPr lang="en-US"/>
          </a:p>
        </p:txBody>
      </p:sp>
    </p:spTree>
    <p:extLst>
      <p:ext uri="{BB962C8B-B14F-4D97-AF65-F5344CB8AC3E}">
        <p14:creationId xmlns:p14="http://schemas.microsoft.com/office/powerpoint/2010/main" val="1587725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p:txBody>
          <a:bodyPr/>
          <a:lstStyle/>
          <a:p>
            <a:r>
              <a:rPr lang="en-US"/>
              <a:t>Click to edit Master title style</a:t>
            </a:r>
          </a:p>
        </p:txBody>
      </p:sp>
      <p:sp>
        <p:nvSpPr>
          <p:cNvPr id="3" name="Text Placeholder 5">
            <a:extLst>
              <a:ext uri="{FF2B5EF4-FFF2-40B4-BE49-F238E27FC236}">
                <a16:creationId xmlns:a16="http://schemas.microsoft.com/office/drawing/2014/main" id="{473A86C5-7298-46F0-A7A9-C08DE1ED1FA9}"/>
              </a:ext>
            </a:extLst>
          </p:cNvPr>
          <p:cNvSpPr>
            <a:spLocks noGrp="1"/>
          </p:cNvSpPr>
          <p:nvPr>
            <p:ph type="body" sz="quarter" idx="10"/>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12081552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Not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p:txBody>
          <a:bodyPr/>
          <a:lstStyle/>
          <a:p>
            <a:r>
              <a:rPr lang="en-US"/>
              <a:t>Click to edit Master title style</a:t>
            </a:r>
          </a:p>
        </p:txBody>
      </p:sp>
      <p:sp>
        <p:nvSpPr>
          <p:cNvPr id="3" name="Text Placeholder 5">
            <a:extLst>
              <a:ext uri="{FF2B5EF4-FFF2-40B4-BE49-F238E27FC236}">
                <a16:creationId xmlns:a16="http://schemas.microsoft.com/office/drawing/2014/main" id="{F8838C7E-03D0-41FF-9E0C-0389EA56454D}"/>
              </a:ext>
            </a:extLst>
          </p:cNvPr>
          <p:cNvSpPr>
            <a:spLocks noGrp="1"/>
          </p:cNvSpPr>
          <p:nvPr>
            <p:ph type="body" sz="quarter" idx="10"/>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16829250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71575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Break - Purpl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8B86CF7-6BE0-452A-AF61-0EF23266EB3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3243" b="7133"/>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BFF684C0-B595-4194-92A5-01E2F0F0C8A9}"/>
              </a:ext>
            </a:extLst>
          </p:cNvPr>
          <p:cNvSpPr/>
          <p:nvPr userDrawn="1"/>
        </p:nvSpPr>
        <p:spPr>
          <a:xfrm>
            <a:off x="-9526" y="0"/>
            <a:ext cx="12201526" cy="6858000"/>
          </a:xfrm>
          <a:prstGeom prst="rect">
            <a:avLst/>
          </a:prstGeom>
          <a:solidFill>
            <a:schemeClr val="accent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98BDB38-1EA1-49C8-AF20-E09C51BD91E1}"/>
              </a:ext>
            </a:extLst>
          </p:cNvPr>
          <p:cNvSpPr/>
          <p:nvPr userDrawn="1"/>
        </p:nvSpPr>
        <p:spPr>
          <a:xfrm>
            <a:off x="0" y="0"/>
            <a:ext cx="12192000" cy="1432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5218BC-4A83-4CC8-8A6B-0D3D62569F1A}"/>
              </a:ext>
            </a:extLst>
          </p:cNvPr>
          <p:cNvSpPr>
            <a:spLocks noGrp="1"/>
          </p:cNvSpPr>
          <p:nvPr>
            <p:ph type="ctrTitle"/>
          </p:nvPr>
        </p:nvSpPr>
        <p:spPr>
          <a:xfrm>
            <a:off x="477169" y="2511463"/>
            <a:ext cx="9144000" cy="1604238"/>
          </a:xfrm>
        </p:spPr>
        <p:txBody>
          <a:bodyPr anchor="ctr"/>
          <a:lstStyle>
            <a:lvl1pPr algn="l">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4484882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Break - Oran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903FF5-D0A8-4690-B5C8-0822D358975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717" r="-2"/>
          <a:stretch/>
        </p:blipFill>
        <p:spPr>
          <a:xfrm>
            <a:off x="0" y="0"/>
            <a:ext cx="12192000" cy="6858000"/>
          </a:xfrm>
          <a:prstGeom prst="rect">
            <a:avLst/>
          </a:prstGeom>
        </p:spPr>
      </p:pic>
      <p:sp>
        <p:nvSpPr>
          <p:cNvPr id="7" name="Rectangle 6">
            <a:extLst>
              <a:ext uri="{FF2B5EF4-FFF2-40B4-BE49-F238E27FC236}">
                <a16:creationId xmlns:a16="http://schemas.microsoft.com/office/drawing/2014/main" id="{791E6A5D-0695-4EA4-B5B7-A5DC8CD180B8}"/>
              </a:ext>
            </a:extLst>
          </p:cNvPr>
          <p:cNvSpPr/>
          <p:nvPr userDrawn="1"/>
        </p:nvSpPr>
        <p:spPr>
          <a:xfrm>
            <a:off x="0" y="0"/>
            <a:ext cx="12192000" cy="6858000"/>
          </a:xfrm>
          <a:prstGeom prst="rect">
            <a:avLst/>
          </a:prstGeom>
          <a:solidFill>
            <a:schemeClr val="accent2">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83B9DDF-8974-4BE6-BFAC-8DB63D751B72}"/>
              </a:ext>
            </a:extLst>
          </p:cNvPr>
          <p:cNvSpPr/>
          <p:nvPr userDrawn="1"/>
        </p:nvSpPr>
        <p:spPr>
          <a:xfrm>
            <a:off x="0" y="0"/>
            <a:ext cx="12192000" cy="14323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5218BC-4A83-4CC8-8A6B-0D3D62569F1A}"/>
              </a:ext>
            </a:extLst>
          </p:cNvPr>
          <p:cNvSpPr>
            <a:spLocks noGrp="1"/>
          </p:cNvSpPr>
          <p:nvPr>
            <p:ph type="ctrTitle"/>
          </p:nvPr>
        </p:nvSpPr>
        <p:spPr>
          <a:xfrm>
            <a:off x="477169" y="2511463"/>
            <a:ext cx="9144000" cy="1604238"/>
          </a:xfrm>
        </p:spPr>
        <p:txBody>
          <a:bodyPr anchor="ctr"/>
          <a:lstStyle>
            <a:lvl1pPr algn="l">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9305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Green">
    <p:spTree>
      <p:nvGrpSpPr>
        <p:cNvPr id="1" name=""/>
        <p:cNvGrpSpPr/>
        <p:nvPr/>
      </p:nvGrpSpPr>
      <p:grpSpPr>
        <a:xfrm>
          <a:off x="0" y="0"/>
          <a:ext cx="0" cy="0"/>
          <a:chOff x="0" y="0"/>
          <a:chExt cx="0" cy="0"/>
        </a:xfrm>
      </p:grpSpPr>
      <p:pic>
        <p:nvPicPr>
          <p:cNvPr id="9" name="Content Placeholder 5">
            <a:extLst>
              <a:ext uri="{FF2B5EF4-FFF2-40B4-BE49-F238E27FC236}">
                <a16:creationId xmlns:a16="http://schemas.microsoft.com/office/drawing/2014/main" id="{6F231B57-2190-468C-B3D7-9D19210F118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3096"/>
          <a:stretch/>
        </p:blipFill>
        <p:spPr>
          <a:xfrm>
            <a:off x="0" y="0"/>
            <a:ext cx="12192000" cy="5523271"/>
          </a:xfrm>
          <a:prstGeom prst="rect">
            <a:avLst/>
          </a:prstGeom>
        </p:spPr>
      </p:pic>
      <p:sp>
        <p:nvSpPr>
          <p:cNvPr id="10" name="Rectangle 9">
            <a:extLst>
              <a:ext uri="{FF2B5EF4-FFF2-40B4-BE49-F238E27FC236}">
                <a16:creationId xmlns:a16="http://schemas.microsoft.com/office/drawing/2014/main" id="{9F7839F2-D2FF-4CB5-8958-E74E86E21BCC}"/>
              </a:ext>
            </a:extLst>
          </p:cNvPr>
          <p:cNvSpPr/>
          <p:nvPr userDrawn="1"/>
        </p:nvSpPr>
        <p:spPr>
          <a:xfrm>
            <a:off x="0" y="0"/>
            <a:ext cx="12192000" cy="5603128"/>
          </a:xfrm>
          <a:prstGeom prst="rect">
            <a:avLst/>
          </a:prstGeom>
          <a:solidFill>
            <a:schemeClr val="accent6">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3AF2E67-A034-4F46-81AE-3AC95ECA461F}"/>
              </a:ext>
            </a:extLst>
          </p:cNvPr>
          <p:cNvSpPr/>
          <p:nvPr userDrawn="1"/>
        </p:nvSpPr>
        <p:spPr>
          <a:xfrm>
            <a:off x="0" y="5459896"/>
            <a:ext cx="12192000" cy="14323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1352401B-C93F-4060-9522-E7F384FB6A9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323703" y="5695203"/>
            <a:ext cx="3593375" cy="1058049"/>
          </a:xfrm>
          <a:prstGeom prst="rect">
            <a:avLst/>
          </a:prstGeom>
        </p:spPr>
      </p:pic>
      <p:sp>
        <p:nvSpPr>
          <p:cNvPr id="2" name="Title 1">
            <a:extLst>
              <a:ext uri="{FF2B5EF4-FFF2-40B4-BE49-F238E27FC236}">
                <a16:creationId xmlns:a16="http://schemas.microsoft.com/office/drawing/2014/main" id="{D45218BC-4A83-4CC8-8A6B-0D3D62569F1A}"/>
              </a:ext>
            </a:extLst>
          </p:cNvPr>
          <p:cNvSpPr>
            <a:spLocks noGrp="1"/>
          </p:cNvSpPr>
          <p:nvPr>
            <p:ph type="ctrTitle"/>
          </p:nvPr>
        </p:nvSpPr>
        <p:spPr>
          <a:xfrm>
            <a:off x="477169" y="1160342"/>
            <a:ext cx="9144000" cy="1604238"/>
          </a:xfrm>
        </p:spPr>
        <p:txBody>
          <a:bodyPr anchor="b"/>
          <a:lstStyle>
            <a:lvl1pPr algn="l">
              <a:defRPr sz="4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B219AA75-54A8-46AA-9B20-0E97BF7CEDEB}"/>
              </a:ext>
            </a:extLst>
          </p:cNvPr>
          <p:cNvSpPr>
            <a:spLocks noGrp="1"/>
          </p:cNvSpPr>
          <p:nvPr>
            <p:ph type="subTitle" idx="1"/>
          </p:nvPr>
        </p:nvSpPr>
        <p:spPr>
          <a:xfrm>
            <a:off x="477169" y="2856655"/>
            <a:ext cx="9144000" cy="1655762"/>
          </a:xfrm>
        </p:spPr>
        <p:txBody>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Slide Number Placeholder 5">
            <a:extLst>
              <a:ext uri="{FF2B5EF4-FFF2-40B4-BE49-F238E27FC236}">
                <a16:creationId xmlns:a16="http://schemas.microsoft.com/office/drawing/2014/main" id="{B3281079-5AA8-4DE2-91CD-5627232EE7DD}"/>
              </a:ext>
            </a:extLst>
          </p:cNvPr>
          <p:cNvSpPr txBox="1">
            <a:spLocks/>
          </p:cNvSpPr>
          <p:nvPr userDrawn="1"/>
        </p:nvSpPr>
        <p:spPr>
          <a:xfrm>
            <a:off x="477169" y="6375575"/>
            <a:ext cx="7029100" cy="33601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a:solidFill>
                  <a:schemeClr val="tx1"/>
                </a:solidFill>
              </a:rPr>
              <a:t>© PRESIDENT AND FELLOWS OF HARVARD COLLEGE</a:t>
            </a:r>
          </a:p>
        </p:txBody>
      </p:sp>
    </p:spTree>
    <p:extLst>
      <p:ext uri="{BB962C8B-B14F-4D97-AF65-F5344CB8AC3E}">
        <p14:creationId xmlns:p14="http://schemas.microsoft.com/office/powerpoint/2010/main" val="33487996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Break - Blu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9E03F79-B4F4-46CE-A17D-57A9863DC1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13" b="7813"/>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BD037D93-D49F-4346-A429-987F7E2732FE}"/>
              </a:ext>
            </a:extLst>
          </p:cNvPr>
          <p:cNvSpPr/>
          <p:nvPr userDrawn="1"/>
        </p:nvSpPr>
        <p:spPr>
          <a:xfrm>
            <a:off x="0" y="2311"/>
            <a:ext cx="12192000" cy="6858000"/>
          </a:xfrm>
          <a:prstGeom prst="rect">
            <a:avLst/>
          </a:prstGeom>
          <a:solidFill>
            <a:schemeClr val="accent3">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32C3A02-ECDF-427B-8EF0-0A01EB236012}"/>
              </a:ext>
            </a:extLst>
          </p:cNvPr>
          <p:cNvSpPr/>
          <p:nvPr userDrawn="1"/>
        </p:nvSpPr>
        <p:spPr>
          <a:xfrm>
            <a:off x="0" y="0"/>
            <a:ext cx="12192000" cy="14323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5218BC-4A83-4CC8-8A6B-0D3D62569F1A}"/>
              </a:ext>
            </a:extLst>
          </p:cNvPr>
          <p:cNvSpPr>
            <a:spLocks noGrp="1"/>
          </p:cNvSpPr>
          <p:nvPr>
            <p:ph type="ctrTitle"/>
          </p:nvPr>
        </p:nvSpPr>
        <p:spPr>
          <a:xfrm>
            <a:off x="477169" y="2511463"/>
            <a:ext cx="9144000" cy="1604238"/>
          </a:xfrm>
        </p:spPr>
        <p:txBody>
          <a:bodyPr anchor="ctr"/>
          <a:lstStyle>
            <a:lvl1pPr algn="l">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452500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hank you - v1">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4BE07EA4-222B-41F1-AE33-0C82959F4D8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6927"/>
          <a:stretch/>
        </p:blipFill>
        <p:spPr>
          <a:xfrm>
            <a:off x="0" y="0"/>
            <a:ext cx="12192000" cy="6858000"/>
          </a:xfrm>
          <a:prstGeom prst="rect">
            <a:avLst/>
          </a:prstGeom>
        </p:spPr>
      </p:pic>
      <p:sp>
        <p:nvSpPr>
          <p:cNvPr id="7" name="Rectangle 6">
            <a:extLst>
              <a:ext uri="{FF2B5EF4-FFF2-40B4-BE49-F238E27FC236}">
                <a16:creationId xmlns:a16="http://schemas.microsoft.com/office/drawing/2014/main" id="{406BDB8A-48C0-4B76-A4D5-6C6776DA4220}"/>
              </a:ext>
            </a:extLst>
          </p:cNvPr>
          <p:cNvSpPr/>
          <p:nvPr userDrawn="1"/>
        </p:nvSpPr>
        <p:spPr>
          <a:xfrm>
            <a:off x="1201002" y="0"/>
            <a:ext cx="7233313" cy="6858000"/>
          </a:xfrm>
          <a:prstGeom prst="rect">
            <a:avLst/>
          </a:prstGeom>
          <a:solidFill>
            <a:schemeClr val="accent3">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9952E23-A787-4B65-947B-66DAC15D1D66}"/>
              </a:ext>
            </a:extLst>
          </p:cNvPr>
          <p:cNvSpPr/>
          <p:nvPr userDrawn="1"/>
        </p:nvSpPr>
        <p:spPr>
          <a:xfrm>
            <a:off x="0" y="0"/>
            <a:ext cx="12192000" cy="14323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CE740F33-E2A3-4498-AECA-3F7D9FFC1406}"/>
              </a:ext>
            </a:extLst>
          </p:cNvPr>
          <p:cNvSpPr>
            <a:spLocks noGrp="1"/>
          </p:cNvSpPr>
          <p:nvPr>
            <p:ph type="ctrTitle" hasCustomPrompt="1"/>
          </p:nvPr>
        </p:nvSpPr>
        <p:spPr>
          <a:xfrm>
            <a:off x="1969031" y="2595621"/>
            <a:ext cx="5056123" cy="1604238"/>
          </a:xfrm>
        </p:spPr>
        <p:txBody>
          <a:bodyPr anchor="ctr"/>
          <a:lstStyle>
            <a:lvl1pPr algn="l">
              <a:defRPr sz="4800">
                <a:solidFill>
                  <a:schemeClr val="bg1"/>
                </a:solidFill>
              </a:defRPr>
            </a:lvl1pPr>
          </a:lstStyle>
          <a:p>
            <a:r>
              <a:rPr lang="en-US"/>
              <a:t>Thank You</a:t>
            </a:r>
          </a:p>
        </p:txBody>
      </p:sp>
    </p:spTree>
    <p:extLst>
      <p:ext uri="{BB962C8B-B14F-4D97-AF65-F5344CB8AC3E}">
        <p14:creationId xmlns:p14="http://schemas.microsoft.com/office/powerpoint/2010/main" val="33053872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hank you - v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3267D1E-C375-4B98-9A55-FC33A0A1BF4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3642" b="2095"/>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1E9365FF-E723-456C-A8BD-969133C43461}"/>
              </a:ext>
            </a:extLst>
          </p:cNvPr>
          <p:cNvSpPr/>
          <p:nvPr userDrawn="1"/>
        </p:nvSpPr>
        <p:spPr>
          <a:xfrm>
            <a:off x="1201002" y="0"/>
            <a:ext cx="7233313" cy="6858000"/>
          </a:xfrm>
          <a:prstGeom prst="rect">
            <a:avLst/>
          </a:prstGeom>
          <a:solidFill>
            <a:schemeClr val="accent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9393E7-9860-49B1-A6DF-4752C01FDD39}"/>
              </a:ext>
            </a:extLst>
          </p:cNvPr>
          <p:cNvSpPr/>
          <p:nvPr userDrawn="1"/>
        </p:nvSpPr>
        <p:spPr>
          <a:xfrm>
            <a:off x="0" y="0"/>
            <a:ext cx="12192000" cy="1432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5218BC-4A83-4CC8-8A6B-0D3D62569F1A}"/>
              </a:ext>
            </a:extLst>
          </p:cNvPr>
          <p:cNvSpPr>
            <a:spLocks noGrp="1"/>
          </p:cNvSpPr>
          <p:nvPr>
            <p:ph type="ctrTitle" hasCustomPrompt="1"/>
          </p:nvPr>
        </p:nvSpPr>
        <p:spPr>
          <a:xfrm>
            <a:off x="1969031" y="2595621"/>
            <a:ext cx="5056123" cy="1604238"/>
          </a:xfrm>
        </p:spPr>
        <p:txBody>
          <a:bodyPr anchor="ctr"/>
          <a:lstStyle>
            <a:lvl1pPr algn="l">
              <a:defRPr sz="4800">
                <a:solidFill>
                  <a:schemeClr val="bg1"/>
                </a:solidFill>
              </a:defRPr>
            </a:lvl1pPr>
          </a:lstStyle>
          <a:p>
            <a:r>
              <a:rPr lang="en-US"/>
              <a:t>Thank You</a:t>
            </a:r>
          </a:p>
        </p:txBody>
      </p:sp>
    </p:spTree>
    <p:extLst>
      <p:ext uri="{BB962C8B-B14F-4D97-AF65-F5344CB8AC3E}">
        <p14:creationId xmlns:p14="http://schemas.microsoft.com/office/powerpoint/2010/main" val="6878959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B6E6C-CAA3-4B67-93E0-E80D622D4B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93BCD2-1047-421A-9FDD-6FEE0F864E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367B08-BAFE-450F-B1A2-BDE4475A347F}"/>
              </a:ext>
            </a:extLst>
          </p:cNvPr>
          <p:cNvSpPr>
            <a:spLocks noGrp="1"/>
          </p:cNvSpPr>
          <p:nvPr>
            <p:ph type="dt" sz="half" idx="10"/>
          </p:nvPr>
        </p:nvSpPr>
        <p:spPr/>
        <p:txBody>
          <a:bodyPr/>
          <a:lstStyle/>
          <a:p>
            <a:fld id="{5175BACD-6035-4C70-985C-CCF381C37CBF}" type="datetimeFigureOut">
              <a:rPr lang="en-US" smtClean="0"/>
              <a:t>6/15/2022</a:t>
            </a:fld>
            <a:endParaRPr lang="en-US"/>
          </a:p>
        </p:txBody>
      </p:sp>
      <p:sp>
        <p:nvSpPr>
          <p:cNvPr id="5" name="Footer Placeholder 4">
            <a:extLst>
              <a:ext uri="{FF2B5EF4-FFF2-40B4-BE49-F238E27FC236}">
                <a16:creationId xmlns:a16="http://schemas.microsoft.com/office/drawing/2014/main" id="{2E9F83A8-8ADF-4DCE-B6A3-11FC7BD61F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2498DA-B50A-4EC0-91D8-00099ED32BFD}"/>
              </a:ext>
            </a:extLst>
          </p:cNvPr>
          <p:cNvSpPr>
            <a:spLocks noGrp="1"/>
          </p:cNvSpPr>
          <p:nvPr>
            <p:ph type="sldNum" sz="quarter" idx="12"/>
          </p:nvPr>
        </p:nvSpPr>
        <p:spPr/>
        <p:txBody>
          <a:bodyPr/>
          <a:lstStyle/>
          <a:p>
            <a:fld id="{054A927C-8C35-4A6B-A3DC-FE5CF4B7D2B8}" type="slidenum">
              <a:rPr lang="en-US" smtClean="0"/>
              <a:t>‹#›</a:t>
            </a:fld>
            <a:endParaRPr lang="en-US"/>
          </a:p>
        </p:txBody>
      </p:sp>
    </p:spTree>
    <p:extLst>
      <p:ext uri="{BB962C8B-B14F-4D97-AF65-F5344CB8AC3E}">
        <p14:creationId xmlns:p14="http://schemas.microsoft.com/office/powerpoint/2010/main" val="4265601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971784-B986-4B4E-B371-3E3946987CC9}"/>
              </a:ext>
            </a:extLst>
          </p:cNvPr>
          <p:cNvSpPr>
            <a:spLocks noGrp="1"/>
          </p:cNvSpPr>
          <p:nvPr>
            <p:ph idx="1"/>
          </p:nvPr>
        </p:nvSpPr>
        <p:spPr>
          <a:xfrm>
            <a:off x="267855" y="1573968"/>
            <a:ext cx="11566879" cy="42029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5">
            <a:extLst>
              <a:ext uri="{FF2B5EF4-FFF2-40B4-BE49-F238E27FC236}">
                <a16:creationId xmlns:a16="http://schemas.microsoft.com/office/drawing/2014/main" id="{D2E7B1BD-7227-4A76-B396-305DC19FBCE0}"/>
              </a:ext>
            </a:extLst>
          </p:cNvPr>
          <p:cNvSpPr>
            <a:spLocks noGrp="1"/>
          </p:cNvSpPr>
          <p:nvPr>
            <p:ph type="body" sz="quarter" idx="10"/>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2327283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a:xfrm>
            <a:off x="267855" y="389130"/>
            <a:ext cx="11566879" cy="684186"/>
          </a:xfrm>
        </p:spPr>
        <p:txBody>
          <a:bodyPr anchor="b"/>
          <a:lstStyle/>
          <a:p>
            <a:r>
              <a:rPr lang="en-US"/>
              <a:t>Click to edit Master title style</a:t>
            </a:r>
          </a:p>
        </p:txBody>
      </p:sp>
      <p:sp>
        <p:nvSpPr>
          <p:cNvPr id="3" name="Content Placeholder 2">
            <a:extLst>
              <a:ext uri="{FF2B5EF4-FFF2-40B4-BE49-F238E27FC236}">
                <a16:creationId xmlns:a16="http://schemas.microsoft.com/office/drawing/2014/main" id="{EB971784-B986-4B4E-B371-3E3946987CC9}"/>
              </a:ext>
            </a:extLst>
          </p:cNvPr>
          <p:cNvSpPr>
            <a:spLocks noGrp="1"/>
          </p:cNvSpPr>
          <p:nvPr>
            <p:ph idx="1"/>
          </p:nvPr>
        </p:nvSpPr>
        <p:spPr>
          <a:xfrm>
            <a:off x="267855" y="1813810"/>
            <a:ext cx="11566879" cy="39631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9FA4814D-52BE-418C-9DA8-963592A0674B}"/>
              </a:ext>
            </a:extLst>
          </p:cNvPr>
          <p:cNvSpPr>
            <a:spLocks noGrp="1"/>
          </p:cNvSpPr>
          <p:nvPr>
            <p:ph type="body" sz="quarter" idx="10" hasCustomPrompt="1"/>
          </p:nvPr>
        </p:nvSpPr>
        <p:spPr>
          <a:xfrm>
            <a:off x="267856" y="1110844"/>
            <a:ext cx="11566878" cy="388938"/>
          </a:xfrm>
        </p:spPr>
        <p:txBody>
          <a:bodyPr/>
          <a:lstStyle>
            <a:lvl1pPr marL="0" indent="0">
              <a:buNone/>
              <a:defRPr sz="2000" cap="all"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5" name="Text Placeholder 5">
            <a:extLst>
              <a:ext uri="{FF2B5EF4-FFF2-40B4-BE49-F238E27FC236}">
                <a16:creationId xmlns:a16="http://schemas.microsoft.com/office/drawing/2014/main" id="{E8658FD3-F94D-4EEB-AB2D-58BAAFEA5713}"/>
              </a:ext>
            </a:extLst>
          </p:cNvPr>
          <p:cNvSpPr>
            <a:spLocks noGrp="1"/>
          </p:cNvSpPr>
          <p:nvPr>
            <p:ph type="body" sz="quarter" idx="11"/>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1463709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title,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a:xfrm>
            <a:off x="267855" y="389130"/>
            <a:ext cx="11566879" cy="684186"/>
          </a:xfrm>
        </p:spPr>
        <p:txBody>
          <a:bodyPr anchor="b"/>
          <a:lstStyle/>
          <a:p>
            <a:r>
              <a:rPr lang="en-US"/>
              <a:t>Click to edit Master title style</a:t>
            </a:r>
          </a:p>
        </p:txBody>
      </p:sp>
      <p:sp>
        <p:nvSpPr>
          <p:cNvPr id="3" name="Content Placeholder 2">
            <a:extLst>
              <a:ext uri="{FF2B5EF4-FFF2-40B4-BE49-F238E27FC236}">
                <a16:creationId xmlns:a16="http://schemas.microsoft.com/office/drawing/2014/main" id="{EB971784-B986-4B4E-B371-3E3946987CC9}"/>
              </a:ext>
            </a:extLst>
          </p:cNvPr>
          <p:cNvSpPr>
            <a:spLocks noGrp="1"/>
          </p:cNvSpPr>
          <p:nvPr>
            <p:ph idx="1"/>
          </p:nvPr>
        </p:nvSpPr>
        <p:spPr>
          <a:xfrm>
            <a:off x="267856" y="1813810"/>
            <a:ext cx="5583110" cy="39631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9FA4814D-52BE-418C-9DA8-963592A0674B}"/>
              </a:ext>
            </a:extLst>
          </p:cNvPr>
          <p:cNvSpPr>
            <a:spLocks noGrp="1"/>
          </p:cNvSpPr>
          <p:nvPr>
            <p:ph type="body" sz="quarter" idx="10" hasCustomPrompt="1"/>
          </p:nvPr>
        </p:nvSpPr>
        <p:spPr>
          <a:xfrm>
            <a:off x="267856" y="1110844"/>
            <a:ext cx="11566878" cy="388938"/>
          </a:xfrm>
        </p:spPr>
        <p:txBody>
          <a:bodyPr/>
          <a:lstStyle>
            <a:lvl1pPr marL="0" indent="0">
              <a:buNone/>
              <a:defRPr sz="2000" cap="all"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5" name="Content Placeholder 2">
            <a:extLst>
              <a:ext uri="{FF2B5EF4-FFF2-40B4-BE49-F238E27FC236}">
                <a16:creationId xmlns:a16="http://schemas.microsoft.com/office/drawing/2014/main" id="{5B7EA90F-B53C-43B5-B4EE-A433E40C0216}"/>
              </a:ext>
            </a:extLst>
          </p:cNvPr>
          <p:cNvSpPr>
            <a:spLocks noGrp="1"/>
          </p:cNvSpPr>
          <p:nvPr>
            <p:ph idx="11"/>
          </p:nvPr>
        </p:nvSpPr>
        <p:spPr>
          <a:xfrm>
            <a:off x="6247551" y="1813810"/>
            <a:ext cx="5583110" cy="39631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8FBDCDF1-802D-4ACB-AF27-E63646F3383F}"/>
              </a:ext>
            </a:extLst>
          </p:cNvPr>
          <p:cNvSpPr>
            <a:spLocks noGrp="1"/>
          </p:cNvSpPr>
          <p:nvPr>
            <p:ph type="body" sz="quarter" idx="12"/>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2579529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ubtitle, Chart lef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CA05D6D-17D1-4016-A7B9-1EC37B465FDC}"/>
              </a:ext>
            </a:extLst>
          </p:cNvPr>
          <p:cNvSpPr/>
          <p:nvPr userDrawn="1"/>
        </p:nvSpPr>
        <p:spPr>
          <a:xfrm>
            <a:off x="6186790" y="1820115"/>
            <a:ext cx="5643871" cy="41077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a:xfrm>
            <a:off x="267855" y="389130"/>
            <a:ext cx="11566879" cy="684186"/>
          </a:xfrm>
        </p:spPr>
        <p:txBody>
          <a:bodyPr anchor="b"/>
          <a:lstStyle/>
          <a:p>
            <a:r>
              <a:rPr lang="en-US"/>
              <a:t>Click to edit Master title style</a:t>
            </a:r>
          </a:p>
        </p:txBody>
      </p:sp>
      <p:sp>
        <p:nvSpPr>
          <p:cNvPr id="8" name="Text Placeholder 7">
            <a:extLst>
              <a:ext uri="{FF2B5EF4-FFF2-40B4-BE49-F238E27FC236}">
                <a16:creationId xmlns:a16="http://schemas.microsoft.com/office/drawing/2014/main" id="{9FA4814D-52BE-418C-9DA8-963592A0674B}"/>
              </a:ext>
            </a:extLst>
          </p:cNvPr>
          <p:cNvSpPr>
            <a:spLocks noGrp="1"/>
          </p:cNvSpPr>
          <p:nvPr>
            <p:ph type="body" sz="quarter" idx="10" hasCustomPrompt="1"/>
          </p:nvPr>
        </p:nvSpPr>
        <p:spPr>
          <a:xfrm>
            <a:off x="267856" y="1110844"/>
            <a:ext cx="11566878" cy="388938"/>
          </a:xfrm>
        </p:spPr>
        <p:txBody>
          <a:bodyPr/>
          <a:lstStyle>
            <a:lvl1pPr marL="0" indent="0">
              <a:buNone/>
              <a:defRPr sz="2000" cap="all"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5" name="Content Placeholder 2">
            <a:extLst>
              <a:ext uri="{FF2B5EF4-FFF2-40B4-BE49-F238E27FC236}">
                <a16:creationId xmlns:a16="http://schemas.microsoft.com/office/drawing/2014/main" id="{5B7EA90F-B53C-43B5-B4EE-A433E40C0216}"/>
              </a:ext>
            </a:extLst>
          </p:cNvPr>
          <p:cNvSpPr>
            <a:spLocks noGrp="1"/>
          </p:cNvSpPr>
          <p:nvPr>
            <p:ph idx="11"/>
          </p:nvPr>
        </p:nvSpPr>
        <p:spPr>
          <a:xfrm>
            <a:off x="6367367" y="1964799"/>
            <a:ext cx="5273892" cy="38183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hart Placeholder 6">
            <a:extLst>
              <a:ext uri="{FF2B5EF4-FFF2-40B4-BE49-F238E27FC236}">
                <a16:creationId xmlns:a16="http://schemas.microsoft.com/office/drawing/2014/main" id="{8A556502-FC5E-49E4-97FA-FF65BDC55EAB}"/>
              </a:ext>
            </a:extLst>
          </p:cNvPr>
          <p:cNvSpPr>
            <a:spLocks noGrp="1"/>
          </p:cNvSpPr>
          <p:nvPr>
            <p:ph type="chart" sz="quarter" idx="12"/>
          </p:nvPr>
        </p:nvSpPr>
        <p:spPr>
          <a:xfrm>
            <a:off x="267856" y="1814513"/>
            <a:ext cx="5583159" cy="3983988"/>
          </a:xfrm>
        </p:spPr>
        <p:txBody>
          <a:bodyPr/>
          <a:lstStyle>
            <a:lvl1pPr marL="0" indent="0" algn="ctr">
              <a:buNone/>
              <a:defRPr>
                <a:solidFill>
                  <a:schemeClr val="tx1">
                    <a:lumMod val="50000"/>
                  </a:schemeClr>
                </a:solidFill>
              </a:defRPr>
            </a:lvl1pPr>
          </a:lstStyle>
          <a:p>
            <a:endParaRPr lang="en-US"/>
          </a:p>
        </p:txBody>
      </p:sp>
      <p:sp>
        <p:nvSpPr>
          <p:cNvPr id="9" name="Text Placeholder 5">
            <a:extLst>
              <a:ext uri="{FF2B5EF4-FFF2-40B4-BE49-F238E27FC236}">
                <a16:creationId xmlns:a16="http://schemas.microsoft.com/office/drawing/2014/main" id="{70DB3882-03E3-49AF-8DE2-20C2B1C2EDE3}"/>
              </a:ext>
            </a:extLst>
          </p:cNvPr>
          <p:cNvSpPr>
            <a:spLocks noGrp="1"/>
          </p:cNvSpPr>
          <p:nvPr>
            <p:ph type="body" sz="quarter" idx="13"/>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4254279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ubtitle, Chart righ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CA05D6D-17D1-4016-A7B9-1EC37B465FDC}"/>
              </a:ext>
            </a:extLst>
          </p:cNvPr>
          <p:cNvSpPr/>
          <p:nvPr userDrawn="1"/>
        </p:nvSpPr>
        <p:spPr>
          <a:xfrm>
            <a:off x="267856" y="1820115"/>
            <a:ext cx="5643871" cy="41077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a:xfrm>
            <a:off x="267855" y="389130"/>
            <a:ext cx="11566879" cy="684186"/>
          </a:xfrm>
        </p:spPr>
        <p:txBody>
          <a:bodyPr anchor="b"/>
          <a:lstStyle/>
          <a:p>
            <a:r>
              <a:rPr lang="en-US"/>
              <a:t>Click to edit Master title style</a:t>
            </a:r>
          </a:p>
        </p:txBody>
      </p:sp>
      <p:sp>
        <p:nvSpPr>
          <p:cNvPr id="8" name="Text Placeholder 7">
            <a:extLst>
              <a:ext uri="{FF2B5EF4-FFF2-40B4-BE49-F238E27FC236}">
                <a16:creationId xmlns:a16="http://schemas.microsoft.com/office/drawing/2014/main" id="{9FA4814D-52BE-418C-9DA8-963592A0674B}"/>
              </a:ext>
            </a:extLst>
          </p:cNvPr>
          <p:cNvSpPr>
            <a:spLocks noGrp="1"/>
          </p:cNvSpPr>
          <p:nvPr>
            <p:ph type="body" sz="quarter" idx="10" hasCustomPrompt="1"/>
          </p:nvPr>
        </p:nvSpPr>
        <p:spPr>
          <a:xfrm>
            <a:off x="267856" y="1110844"/>
            <a:ext cx="11566878" cy="388938"/>
          </a:xfrm>
        </p:spPr>
        <p:txBody>
          <a:bodyPr/>
          <a:lstStyle>
            <a:lvl1pPr marL="0" indent="0">
              <a:buNone/>
              <a:defRPr sz="2000" cap="all"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5" name="Content Placeholder 2">
            <a:extLst>
              <a:ext uri="{FF2B5EF4-FFF2-40B4-BE49-F238E27FC236}">
                <a16:creationId xmlns:a16="http://schemas.microsoft.com/office/drawing/2014/main" id="{5B7EA90F-B53C-43B5-B4EE-A433E40C0216}"/>
              </a:ext>
            </a:extLst>
          </p:cNvPr>
          <p:cNvSpPr>
            <a:spLocks noGrp="1"/>
          </p:cNvSpPr>
          <p:nvPr>
            <p:ph idx="11"/>
          </p:nvPr>
        </p:nvSpPr>
        <p:spPr>
          <a:xfrm>
            <a:off x="448433" y="1979287"/>
            <a:ext cx="5273892" cy="3809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hart Placeholder 6">
            <a:extLst>
              <a:ext uri="{FF2B5EF4-FFF2-40B4-BE49-F238E27FC236}">
                <a16:creationId xmlns:a16="http://schemas.microsoft.com/office/drawing/2014/main" id="{794A7E42-39BE-4B25-9A5E-29B8CF58445A}"/>
              </a:ext>
            </a:extLst>
          </p:cNvPr>
          <p:cNvSpPr>
            <a:spLocks noGrp="1"/>
          </p:cNvSpPr>
          <p:nvPr>
            <p:ph type="chart" sz="quarter" idx="12"/>
          </p:nvPr>
        </p:nvSpPr>
        <p:spPr>
          <a:xfrm>
            <a:off x="6251575" y="1814514"/>
            <a:ext cx="5583159" cy="3974112"/>
          </a:xfrm>
        </p:spPr>
        <p:txBody>
          <a:bodyPr/>
          <a:lstStyle>
            <a:lvl1pPr marL="0" indent="0" algn="ctr">
              <a:buNone/>
              <a:defRPr/>
            </a:lvl1pPr>
          </a:lstStyle>
          <a:p>
            <a:endParaRPr lang="en-US"/>
          </a:p>
        </p:txBody>
      </p:sp>
      <p:sp>
        <p:nvSpPr>
          <p:cNvPr id="9" name="Text Placeholder 5">
            <a:extLst>
              <a:ext uri="{FF2B5EF4-FFF2-40B4-BE49-F238E27FC236}">
                <a16:creationId xmlns:a16="http://schemas.microsoft.com/office/drawing/2014/main" id="{53590D43-2187-49C4-B874-BDAE99171C49}"/>
              </a:ext>
            </a:extLst>
          </p:cNvPr>
          <p:cNvSpPr>
            <a:spLocks noGrp="1"/>
          </p:cNvSpPr>
          <p:nvPr>
            <p:ph type="body" sz="quarter" idx="13"/>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1545248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Photo lef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4D03D30-5028-4EBD-AD71-A38E5D97611F}"/>
              </a:ext>
            </a:extLst>
          </p:cNvPr>
          <p:cNvSpPr>
            <a:spLocks noGrp="1"/>
          </p:cNvSpPr>
          <p:nvPr>
            <p:ph type="pic" sz="quarter" idx="12"/>
          </p:nvPr>
        </p:nvSpPr>
        <p:spPr>
          <a:xfrm>
            <a:off x="268288" y="1814513"/>
            <a:ext cx="5583237" cy="3962464"/>
          </a:xfrm>
        </p:spPr>
        <p:txBody>
          <a:bodyPr/>
          <a:lstStyle>
            <a:lvl1pPr marL="0" indent="0" algn="ctr">
              <a:buNone/>
              <a:defRPr/>
            </a:lvl1pPr>
          </a:lstStyle>
          <a:p>
            <a:endParaRPr lang="en-US"/>
          </a:p>
        </p:txBody>
      </p:sp>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a:xfrm>
            <a:off x="267855" y="389130"/>
            <a:ext cx="11566879" cy="684186"/>
          </a:xfrm>
        </p:spPr>
        <p:txBody>
          <a:bodyPr anchor="b"/>
          <a:lstStyle/>
          <a:p>
            <a:r>
              <a:rPr lang="en-US"/>
              <a:t>Click to edit Master title style</a:t>
            </a:r>
          </a:p>
        </p:txBody>
      </p:sp>
      <p:sp>
        <p:nvSpPr>
          <p:cNvPr id="8" name="Text Placeholder 7">
            <a:extLst>
              <a:ext uri="{FF2B5EF4-FFF2-40B4-BE49-F238E27FC236}">
                <a16:creationId xmlns:a16="http://schemas.microsoft.com/office/drawing/2014/main" id="{9FA4814D-52BE-418C-9DA8-963592A0674B}"/>
              </a:ext>
            </a:extLst>
          </p:cNvPr>
          <p:cNvSpPr>
            <a:spLocks noGrp="1"/>
          </p:cNvSpPr>
          <p:nvPr>
            <p:ph type="body" sz="quarter" idx="10" hasCustomPrompt="1"/>
          </p:nvPr>
        </p:nvSpPr>
        <p:spPr>
          <a:xfrm>
            <a:off x="267856" y="1110844"/>
            <a:ext cx="11566878" cy="388938"/>
          </a:xfrm>
        </p:spPr>
        <p:txBody>
          <a:bodyPr/>
          <a:lstStyle>
            <a:lvl1pPr marL="0" indent="0">
              <a:buNone/>
              <a:defRPr sz="2000" cap="all"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5" name="Content Placeholder 2">
            <a:extLst>
              <a:ext uri="{FF2B5EF4-FFF2-40B4-BE49-F238E27FC236}">
                <a16:creationId xmlns:a16="http://schemas.microsoft.com/office/drawing/2014/main" id="{5B7EA90F-B53C-43B5-B4EE-A433E40C0216}"/>
              </a:ext>
            </a:extLst>
          </p:cNvPr>
          <p:cNvSpPr>
            <a:spLocks noGrp="1"/>
          </p:cNvSpPr>
          <p:nvPr>
            <p:ph idx="11"/>
          </p:nvPr>
        </p:nvSpPr>
        <p:spPr>
          <a:xfrm>
            <a:off x="6247551" y="1813810"/>
            <a:ext cx="5583110" cy="39631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a:extLst>
              <a:ext uri="{FF2B5EF4-FFF2-40B4-BE49-F238E27FC236}">
                <a16:creationId xmlns:a16="http://schemas.microsoft.com/office/drawing/2014/main" id="{8DC4E004-BD0E-44D9-AA14-35B709D6E49D}"/>
              </a:ext>
            </a:extLst>
          </p:cNvPr>
          <p:cNvSpPr>
            <a:spLocks noGrp="1"/>
          </p:cNvSpPr>
          <p:nvPr>
            <p:ph type="body" sz="quarter" idx="13"/>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3846917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title, 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a:xfrm>
            <a:off x="267855" y="389130"/>
            <a:ext cx="11566879" cy="684186"/>
          </a:xfrm>
        </p:spPr>
        <p:txBody>
          <a:bodyPr anchor="b"/>
          <a:lstStyle/>
          <a:p>
            <a:r>
              <a:rPr lang="en-US"/>
              <a:t>Click to edit Master title style</a:t>
            </a:r>
          </a:p>
        </p:txBody>
      </p:sp>
      <p:sp>
        <p:nvSpPr>
          <p:cNvPr id="3" name="Content Placeholder 2">
            <a:extLst>
              <a:ext uri="{FF2B5EF4-FFF2-40B4-BE49-F238E27FC236}">
                <a16:creationId xmlns:a16="http://schemas.microsoft.com/office/drawing/2014/main" id="{EB971784-B986-4B4E-B371-3E3946987CC9}"/>
              </a:ext>
            </a:extLst>
          </p:cNvPr>
          <p:cNvSpPr>
            <a:spLocks noGrp="1"/>
          </p:cNvSpPr>
          <p:nvPr>
            <p:ph idx="1"/>
          </p:nvPr>
        </p:nvSpPr>
        <p:spPr>
          <a:xfrm>
            <a:off x="267856" y="1813809"/>
            <a:ext cx="5583110" cy="39630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9FA4814D-52BE-418C-9DA8-963592A0674B}"/>
              </a:ext>
            </a:extLst>
          </p:cNvPr>
          <p:cNvSpPr>
            <a:spLocks noGrp="1"/>
          </p:cNvSpPr>
          <p:nvPr>
            <p:ph type="body" sz="quarter" idx="10" hasCustomPrompt="1"/>
          </p:nvPr>
        </p:nvSpPr>
        <p:spPr>
          <a:xfrm>
            <a:off x="267856" y="1110844"/>
            <a:ext cx="11566878" cy="388938"/>
          </a:xfrm>
        </p:spPr>
        <p:txBody>
          <a:bodyPr/>
          <a:lstStyle>
            <a:lvl1pPr marL="0" indent="0">
              <a:buNone/>
              <a:defRPr sz="2000" cap="all"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6" name="Picture Placeholder 5">
            <a:extLst>
              <a:ext uri="{FF2B5EF4-FFF2-40B4-BE49-F238E27FC236}">
                <a16:creationId xmlns:a16="http://schemas.microsoft.com/office/drawing/2014/main" id="{908F56CC-0B5B-4096-93F8-59E4C49B1730}"/>
              </a:ext>
            </a:extLst>
          </p:cNvPr>
          <p:cNvSpPr>
            <a:spLocks noGrp="1"/>
          </p:cNvSpPr>
          <p:nvPr>
            <p:ph type="pic" sz="quarter" idx="12"/>
          </p:nvPr>
        </p:nvSpPr>
        <p:spPr>
          <a:xfrm>
            <a:off x="6251497" y="1814514"/>
            <a:ext cx="5583237" cy="3962400"/>
          </a:xfrm>
        </p:spPr>
        <p:txBody>
          <a:bodyPr/>
          <a:lstStyle>
            <a:lvl1pPr marL="0" indent="0" algn="ctr">
              <a:buNone/>
              <a:defRPr/>
            </a:lvl1pPr>
          </a:lstStyle>
          <a:p>
            <a:endParaRPr lang="en-US"/>
          </a:p>
        </p:txBody>
      </p:sp>
      <p:sp>
        <p:nvSpPr>
          <p:cNvPr id="7" name="Text Placeholder 5">
            <a:extLst>
              <a:ext uri="{FF2B5EF4-FFF2-40B4-BE49-F238E27FC236}">
                <a16:creationId xmlns:a16="http://schemas.microsoft.com/office/drawing/2014/main" id="{AF62F1BC-596A-4970-A464-F121CA07CC75}"/>
              </a:ext>
            </a:extLst>
          </p:cNvPr>
          <p:cNvSpPr>
            <a:spLocks noGrp="1"/>
          </p:cNvSpPr>
          <p:nvPr>
            <p:ph type="body" sz="quarter" idx="13"/>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33179856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sv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7DA439-8CCF-4706-AF2D-0992A957CCE8}"/>
              </a:ext>
            </a:extLst>
          </p:cNvPr>
          <p:cNvSpPr>
            <a:spLocks noGrp="1"/>
          </p:cNvSpPr>
          <p:nvPr>
            <p:ph type="title"/>
          </p:nvPr>
        </p:nvSpPr>
        <p:spPr>
          <a:xfrm>
            <a:off x="267855" y="365125"/>
            <a:ext cx="11566879" cy="89025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8904D474-EE8A-461A-9AB7-55B5ECED6769}"/>
              </a:ext>
            </a:extLst>
          </p:cNvPr>
          <p:cNvSpPr>
            <a:spLocks noGrp="1"/>
          </p:cNvSpPr>
          <p:nvPr>
            <p:ph type="body" idx="1"/>
          </p:nvPr>
        </p:nvSpPr>
        <p:spPr>
          <a:xfrm>
            <a:off x="267855" y="1573967"/>
            <a:ext cx="11566879" cy="4602996"/>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Graphic 3">
            <a:extLst>
              <a:ext uri="{FF2B5EF4-FFF2-40B4-BE49-F238E27FC236}">
                <a16:creationId xmlns:a16="http://schemas.microsoft.com/office/drawing/2014/main" id="{B45A0C0B-5061-44F0-9DF7-68A484243648}"/>
              </a:ext>
            </a:extLst>
          </p:cNvPr>
          <p:cNvPicPr>
            <a:picLocks noChangeAspect="1"/>
          </p:cNvPicPr>
          <p:nvPr userDrawn="1"/>
        </p:nvPicPr>
        <p:blipFill rotWithShape="1">
          <a:blip r:embed="rId25">
            <a:extLst>
              <a:ext uri="{28A0092B-C50C-407E-A947-70E740481C1C}">
                <a14:useLocalDpi xmlns:a14="http://schemas.microsoft.com/office/drawing/2010/main"/>
              </a:ext>
              <a:ext uri="{96DAC541-7B7A-43D3-8B79-37D633B846F1}">
                <asvg:svgBlip xmlns:asvg="http://schemas.microsoft.com/office/drawing/2016/SVG/main" r:embed="rId26"/>
              </a:ext>
            </a:extLst>
          </a:blip>
          <a:srcRect r="53181"/>
          <a:stretch/>
        </p:blipFill>
        <p:spPr>
          <a:xfrm>
            <a:off x="11214593" y="6286770"/>
            <a:ext cx="709552" cy="446237"/>
          </a:xfrm>
          <a:prstGeom prst="rect">
            <a:avLst/>
          </a:prstGeom>
        </p:spPr>
      </p:pic>
      <p:sp>
        <p:nvSpPr>
          <p:cNvPr id="14" name="Slide Number Placeholder 5">
            <a:extLst>
              <a:ext uri="{FF2B5EF4-FFF2-40B4-BE49-F238E27FC236}">
                <a16:creationId xmlns:a16="http://schemas.microsoft.com/office/drawing/2014/main" id="{F110AEDF-7199-4708-B0E3-3F0FF713621B}"/>
              </a:ext>
            </a:extLst>
          </p:cNvPr>
          <p:cNvSpPr txBox="1">
            <a:spLocks/>
          </p:cNvSpPr>
          <p:nvPr userDrawn="1"/>
        </p:nvSpPr>
        <p:spPr>
          <a:xfrm>
            <a:off x="267855" y="6522399"/>
            <a:ext cx="7238414" cy="18288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C82F91-F81D-4959-920B-70F5CC1C31F0}" type="slidenum">
              <a:rPr lang="en-US" sz="1100" smtClean="0">
                <a:solidFill>
                  <a:schemeClr val="bg1">
                    <a:lumMod val="65000"/>
                  </a:schemeClr>
                </a:solidFill>
              </a:rPr>
              <a:t>‹#›</a:t>
            </a:fld>
            <a:r>
              <a:rPr lang="en-US" sz="1100">
                <a:solidFill>
                  <a:schemeClr val="bg1">
                    <a:lumMod val="65000"/>
                  </a:schemeClr>
                </a:solidFill>
              </a:rPr>
              <a:t> | © PRESIDENT AND FELLOWS OF HARVARD COLLEGE</a:t>
            </a:r>
          </a:p>
        </p:txBody>
      </p:sp>
      <p:sp>
        <p:nvSpPr>
          <p:cNvPr id="15" name="Rectangle 14">
            <a:extLst>
              <a:ext uri="{FF2B5EF4-FFF2-40B4-BE49-F238E27FC236}">
                <a16:creationId xmlns:a16="http://schemas.microsoft.com/office/drawing/2014/main" id="{A127D04A-30E1-4CFD-8479-F2977C80A955}"/>
              </a:ext>
            </a:extLst>
          </p:cNvPr>
          <p:cNvSpPr/>
          <p:nvPr userDrawn="1"/>
        </p:nvSpPr>
        <p:spPr>
          <a:xfrm>
            <a:off x="7702093" y="6483034"/>
            <a:ext cx="3568606" cy="261610"/>
          </a:xfrm>
          <a:prstGeom prst="rect">
            <a:avLst/>
          </a:prstGeom>
        </p:spPr>
        <p:txBody>
          <a:bodyPr wrap="none" anchor="ctr">
            <a:spAutoFit/>
          </a:bodyPr>
          <a:lstStyle/>
          <a:p>
            <a:pPr algn="r"/>
            <a:r>
              <a:rPr lang="en-US" sz="1100">
                <a:solidFill>
                  <a:schemeClr val="bg1">
                    <a:lumMod val="50000"/>
                  </a:schemeClr>
                </a:solidFill>
              </a:rPr>
              <a:t>Joint Center for Housing Studies of Harvard University</a:t>
            </a:r>
            <a:endParaRPr lang="en-US" sz="1600">
              <a:solidFill>
                <a:schemeClr val="bg1">
                  <a:lumMod val="50000"/>
                </a:schemeClr>
              </a:solidFill>
            </a:endParaRPr>
          </a:p>
        </p:txBody>
      </p:sp>
      <p:sp>
        <p:nvSpPr>
          <p:cNvPr id="17" name="Rectangle 16">
            <a:extLst>
              <a:ext uri="{FF2B5EF4-FFF2-40B4-BE49-F238E27FC236}">
                <a16:creationId xmlns:a16="http://schemas.microsoft.com/office/drawing/2014/main" id="{002CD51E-F829-4B2B-8FC9-A27B4EE9D21D}"/>
              </a:ext>
            </a:extLst>
          </p:cNvPr>
          <p:cNvSpPr/>
          <p:nvPr userDrawn="1"/>
        </p:nvSpPr>
        <p:spPr>
          <a:xfrm>
            <a:off x="0" y="0"/>
            <a:ext cx="12192000" cy="1432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666422"/>
      </p:ext>
    </p:extLst>
  </p:cSld>
  <p:clrMap bg1="lt1" tx1="dk1" bg2="lt2" tx2="dk2" accent1="accent1" accent2="accent2" accent3="accent3" accent4="accent4" accent5="accent5" accent6="accent6" hlink="hlink" folHlink="folHlink"/>
  <p:sldLayoutIdLst>
    <p:sldLayoutId id="2147483658" r:id="rId1"/>
    <p:sldLayoutId id="2147483674" r:id="rId2"/>
    <p:sldLayoutId id="2147483669" r:id="rId3"/>
    <p:sldLayoutId id="2147483670" r:id="rId4"/>
    <p:sldLayoutId id="2147483671" r:id="rId5"/>
    <p:sldLayoutId id="2147483678" r:id="rId6"/>
    <p:sldLayoutId id="2147483679" r:id="rId7"/>
    <p:sldLayoutId id="2147483681" r:id="rId8"/>
    <p:sldLayoutId id="2147483680" r:id="rId9"/>
    <p:sldLayoutId id="2147483684" r:id="rId10"/>
    <p:sldLayoutId id="2147483688" r:id="rId11"/>
    <p:sldLayoutId id="2147483689" r:id="rId12"/>
    <p:sldLayoutId id="2147483685" r:id="rId13"/>
    <p:sldLayoutId id="2147483682" r:id="rId14"/>
    <p:sldLayoutId id="2147483673" r:id="rId15"/>
    <p:sldLayoutId id="2147483683" r:id="rId16"/>
    <p:sldLayoutId id="2147483672" r:id="rId17"/>
    <p:sldLayoutId id="2147483675" r:id="rId18"/>
    <p:sldLayoutId id="2147483676" r:id="rId19"/>
    <p:sldLayoutId id="2147483677" r:id="rId20"/>
    <p:sldLayoutId id="2147483686" r:id="rId21"/>
    <p:sldLayoutId id="2147483687" r:id="rId22"/>
    <p:sldLayoutId id="2147483690" r:id="rId23"/>
  </p:sldLayoutIdLst>
  <p:txStyles>
    <p:titleStyle>
      <a:lvl1pPr algn="l" defTabSz="914400" rtl="0" eaLnBrk="1" latinLnBrk="0" hangingPunct="1">
        <a:lnSpc>
          <a:spcPct val="90000"/>
        </a:lnSpc>
        <a:spcBef>
          <a:spcPct val="0"/>
        </a:spcBef>
        <a:buNone/>
        <a:defRPr sz="3200" kern="1200">
          <a:solidFill>
            <a:schemeClr val="accent3">
              <a:lumMod val="75000"/>
            </a:schemeClr>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3971-E463-4D40-8474-431F272F3D43}"/>
              </a:ext>
            </a:extLst>
          </p:cNvPr>
          <p:cNvSpPr>
            <a:spLocks noGrp="1"/>
          </p:cNvSpPr>
          <p:nvPr>
            <p:ph type="ctrTitle"/>
          </p:nvPr>
        </p:nvSpPr>
        <p:spPr/>
        <p:txBody>
          <a:bodyPr/>
          <a:lstStyle/>
          <a:p>
            <a:r>
              <a:rPr lang="en-US" dirty="0"/>
              <a:t>SON 2022-Figure Data (Public)</a:t>
            </a:r>
          </a:p>
        </p:txBody>
      </p:sp>
      <p:sp>
        <p:nvSpPr>
          <p:cNvPr id="3" name="Subtitle 2">
            <a:extLst>
              <a:ext uri="{FF2B5EF4-FFF2-40B4-BE49-F238E27FC236}">
                <a16:creationId xmlns:a16="http://schemas.microsoft.com/office/drawing/2014/main" id="{0A5DBAF5-AB74-4545-B779-A0366115BF2E}"/>
              </a:ext>
            </a:extLst>
          </p:cNvPr>
          <p:cNvSpPr>
            <a:spLocks noGrp="1"/>
          </p:cNvSpPr>
          <p:nvPr>
            <p:ph type="subTitle" idx="1"/>
          </p:nvPr>
        </p:nvSpPr>
        <p:spPr/>
        <p:txBody>
          <a:bodyPr/>
          <a:lstStyle/>
          <a:p>
            <a:r>
              <a:rPr lang="en-US" dirty="0"/>
              <a:t>June 13, 2022</a:t>
            </a:r>
          </a:p>
        </p:txBody>
      </p:sp>
    </p:spTree>
    <p:extLst>
      <p:ext uri="{BB962C8B-B14F-4D97-AF65-F5344CB8AC3E}">
        <p14:creationId xmlns:p14="http://schemas.microsoft.com/office/powerpoint/2010/main" val="27562541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 Figure 9">
            <a:extLst>
              <a:ext uri="{FF2B5EF4-FFF2-40B4-BE49-F238E27FC236}">
                <a16:creationId xmlns:a16="http://schemas.microsoft.com/office/drawing/2014/main" id="{257990B6-2D63-494E-9D18-FA72FEF021E9}"/>
              </a:ext>
            </a:extLst>
          </p:cNvPr>
          <p:cNvSpPr>
            <a:spLocks noGrp="1"/>
          </p:cNvSpPr>
          <p:nvPr>
            <p:ph type="title"/>
          </p:nvPr>
        </p:nvSpPr>
        <p:spPr>
          <a:xfrm>
            <a:off x="267855" y="365125"/>
            <a:ext cx="11806632" cy="890253"/>
          </a:xfrm>
        </p:spPr>
        <p:txBody>
          <a:bodyPr/>
          <a:lstStyle/>
          <a:p>
            <a:r>
              <a:rPr lang="en-US" sz="2800" dirty="0">
                <a:solidFill>
                  <a:srgbClr val="003B71"/>
                </a:solidFill>
              </a:rPr>
              <a:t>Figure 9: New Construction Picked Up Last Year and Remains on a Strong Upward Trend</a:t>
            </a:r>
          </a:p>
        </p:txBody>
      </p:sp>
      <p:graphicFrame>
        <p:nvGraphicFramePr>
          <p:cNvPr id="10" name="Figure 9" descr="Figure 9 shows the number of single-family and multifamily housing starts annually from 1986 through 2021, and the pace of construction through the first four months of 2022. Single-family construction rose 14 percent to 1.13 million units in 2021 while multifamily construction increased 21.8 percent to 474,000 units—a 35-year high. Construction growth remained strong in 2022.">
            <a:extLst>
              <a:ext uri="{FF2B5EF4-FFF2-40B4-BE49-F238E27FC236}">
                <a16:creationId xmlns:a16="http://schemas.microsoft.com/office/drawing/2014/main" id="{7CA4AB00-9334-4F50-AC65-D522EC604C53}"/>
              </a:ext>
            </a:extLst>
          </p:cNvPr>
          <p:cNvGraphicFramePr>
            <a:graphicFrameLocks noGrp="1"/>
          </p:cNvGraphicFramePr>
          <p:nvPr>
            <p:ph type="chart" sz="quarter" idx="11"/>
            <p:extLst>
              <p:ext uri="{D42A27DB-BD31-4B8C-83A1-F6EECF244321}">
                <p14:modId xmlns:p14="http://schemas.microsoft.com/office/powerpoint/2010/main" val="2788456676"/>
              </p:ext>
            </p:extLst>
          </p:nvPr>
        </p:nvGraphicFramePr>
        <p:xfrm>
          <a:off x="268288" y="1255946"/>
          <a:ext cx="11312062" cy="4738648"/>
        </p:xfrm>
        <a:graphic>
          <a:graphicData uri="http://schemas.openxmlformats.org/drawingml/2006/chart">
            <c:chart xmlns:c="http://schemas.openxmlformats.org/drawingml/2006/chart" xmlns:r="http://schemas.openxmlformats.org/officeDocument/2006/relationships" r:id="rId2"/>
          </a:graphicData>
        </a:graphic>
      </p:graphicFrame>
      <p:sp>
        <p:nvSpPr>
          <p:cNvPr id="13" name="Figure 9 Note and Source">
            <a:extLst>
              <a:ext uri="{FF2B5EF4-FFF2-40B4-BE49-F238E27FC236}">
                <a16:creationId xmlns:a16="http://schemas.microsoft.com/office/drawing/2014/main" id="{A927408C-2039-4602-A056-82E098AF8698}"/>
              </a:ext>
            </a:extLst>
          </p:cNvPr>
          <p:cNvSpPr>
            <a:spLocks noGrp="1"/>
          </p:cNvSpPr>
          <p:nvPr>
            <p:ph type="body" sz="quarter" idx="10"/>
          </p:nvPr>
        </p:nvSpPr>
        <p:spPr>
          <a:xfrm>
            <a:off x="267855" y="5994594"/>
            <a:ext cx="11312495" cy="533511"/>
          </a:xfrm>
        </p:spPr>
        <p:txBody>
          <a:bodyPr/>
          <a:lstStyle/>
          <a:p>
            <a:r>
              <a:rPr lang="en-US" dirty="0"/>
              <a:t>Note: Housing starts for 2022 are the average of the seasonally adjusted annual rate for January–April. </a:t>
            </a:r>
          </a:p>
          <a:p>
            <a:r>
              <a:rPr lang="en-US" dirty="0"/>
              <a:t>Source: JCHS tabulations of US Census Bureau, New Residential Construction data.</a:t>
            </a:r>
          </a:p>
        </p:txBody>
      </p:sp>
    </p:spTree>
    <p:extLst>
      <p:ext uri="{BB962C8B-B14F-4D97-AF65-F5344CB8AC3E}">
        <p14:creationId xmlns:p14="http://schemas.microsoft.com/office/powerpoint/2010/main" val="22450915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 Figure 10">
            <a:extLst>
              <a:ext uri="{FF2B5EF4-FFF2-40B4-BE49-F238E27FC236}">
                <a16:creationId xmlns:a16="http://schemas.microsoft.com/office/drawing/2014/main" id="{5E8770E0-CB08-4A77-84AC-AAA438E797EA}"/>
              </a:ext>
            </a:extLst>
          </p:cNvPr>
          <p:cNvSpPr>
            <a:spLocks noGrp="1"/>
          </p:cNvSpPr>
          <p:nvPr>
            <p:ph type="title"/>
          </p:nvPr>
        </p:nvSpPr>
        <p:spPr/>
        <p:txBody>
          <a:bodyPr/>
          <a:lstStyle/>
          <a:p>
            <a:r>
              <a:rPr lang="en-US" dirty="0">
                <a:solidFill>
                  <a:srgbClr val="003B71"/>
                </a:solidFill>
              </a:rPr>
              <a:t>Figure 10: Costs of Building Materials Have Soared Since the Start of the Pandemic</a:t>
            </a:r>
          </a:p>
        </p:txBody>
      </p:sp>
      <p:graphicFrame>
        <p:nvGraphicFramePr>
          <p:cNvPr id="7" name="Figure 10" descr="Figure 10 shows the year-over-year change in the costs of common building materials in February 2020, 2021, and 2022. The price of plastic construction materials (up 36 percent), gypsum products (22 percent), brick and structural clay tile (10 percent), and ready-mix concrete (8 percent) all rose significantly over the past several years while the price of lumber and wood products remained high at 20 percent. This helped push the price of inputs to new residential construction up from 12.5 percent in February 2021 to 19.9 percent in February 2022.">
            <a:extLst>
              <a:ext uri="{FF2B5EF4-FFF2-40B4-BE49-F238E27FC236}">
                <a16:creationId xmlns:a16="http://schemas.microsoft.com/office/drawing/2014/main" id="{B56E48FD-FF5E-4F72-B56E-E1F7BA4A6B5C}"/>
              </a:ext>
            </a:extLst>
          </p:cNvPr>
          <p:cNvGraphicFramePr>
            <a:graphicFrameLocks noGrp="1"/>
          </p:cNvGraphicFramePr>
          <p:nvPr>
            <p:ph idx="1"/>
            <p:extLst>
              <p:ext uri="{D42A27DB-BD31-4B8C-83A1-F6EECF244321}">
                <p14:modId xmlns:p14="http://schemas.microsoft.com/office/powerpoint/2010/main" val="1052215316"/>
              </p:ext>
            </p:extLst>
          </p:nvPr>
        </p:nvGraphicFramePr>
        <p:xfrm>
          <a:off x="267855" y="1424127"/>
          <a:ext cx="11566879" cy="4386151"/>
        </p:xfrm>
        <a:graphic>
          <a:graphicData uri="http://schemas.openxmlformats.org/drawingml/2006/chart">
            <c:chart xmlns:c="http://schemas.openxmlformats.org/drawingml/2006/chart" xmlns:r="http://schemas.openxmlformats.org/officeDocument/2006/relationships" r:id="rId2"/>
          </a:graphicData>
        </a:graphic>
      </p:graphicFrame>
      <p:sp>
        <p:nvSpPr>
          <p:cNvPr id="4" name="Figure 10 Note and Source">
            <a:extLst>
              <a:ext uri="{FF2B5EF4-FFF2-40B4-BE49-F238E27FC236}">
                <a16:creationId xmlns:a16="http://schemas.microsoft.com/office/drawing/2014/main" id="{3744DFDC-F99A-4CF5-80D1-29E13BE39988}"/>
              </a:ext>
            </a:extLst>
          </p:cNvPr>
          <p:cNvSpPr>
            <a:spLocks noGrp="1"/>
          </p:cNvSpPr>
          <p:nvPr>
            <p:ph type="body" sz="quarter" idx="10"/>
          </p:nvPr>
        </p:nvSpPr>
        <p:spPr>
          <a:xfrm>
            <a:off x="267855" y="5979028"/>
            <a:ext cx="10742349" cy="533511"/>
          </a:xfrm>
        </p:spPr>
        <p:txBody>
          <a:bodyPr/>
          <a:lstStyle/>
          <a:p>
            <a:r>
              <a:rPr lang="en-US" dirty="0"/>
              <a:t>Note: Inputs to new residential construction are not a composite of the other components, and exclude capital, labor, and imports.</a:t>
            </a:r>
          </a:p>
          <a:p>
            <a:r>
              <a:rPr lang="en-US" dirty="0"/>
              <a:t>Source: JCHS tabulations of US Bureau of Labor Statistics, Producer Price Indexes.</a:t>
            </a:r>
          </a:p>
        </p:txBody>
      </p:sp>
      <p:sp>
        <p:nvSpPr>
          <p:cNvPr id="6" name="Rectangle 5">
            <a:extLst>
              <a:ext uri="{FF2B5EF4-FFF2-40B4-BE49-F238E27FC236}">
                <a16:creationId xmlns:a16="http://schemas.microsoft.com/office/drawing/2014/main" id="{E1D937F1-5C86-4728-8D1A-C9A86129297C}"/>
              </a:ext>
              <a:ext uri="{C183D7F6-B498-43B3-948B-1728B52AA6E4}">
                <adec:decorative xmlns:adec="http://schemas.microsoft.com/office/drawing/2017/decorative" val="1"/>
              </a:ext>
            </a:extLst>
          </p:cNvPr>
          <p:cNvSpPr/>
          <p:nvPr/>
        </p:nvSpPr>
        <p:spPr>
          <a:xfrm>
            <a:off x="639891" y="1901523"/>
            <a:ext cx="1865565" cy="3431358"/>
          </a:xfrm>
          <a:prstGeom prst="rect">
            <a:avLst/>
          </a:prstGeom>
          <a:solidFill>
            <a:schemeClr val="accent4">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339F6C0-7692-43BA-9C7E-B7F008D69951}"/>
              </a:ext>
              <a:ext uri="{C183D7F6-B498-43B3-948B-1728B52AA6E4}">
                <adec:decorative xmlns:adec="http://schemas.microsoft.com/office/drawing/2017/decorative" val="1"/>
              </a:ext>
            </a:extLst>
          </p:cNvPr>
          <p:cNvSpPr/>
          <p:nvPr/>
        </p:nvSpPr>
        <p:spPr>
          <a:xfrm>
            <a:off x="8040435" y="1901523"/>
            <a:ext cx="1865565" cy="3431358"/>
          </a:xfrm>
          <a:prstGeom prst="rect">
            <a:avLst/>
          </a:prstGeom>
          <a:solidFill>
            <a:schemeClr val="accent4">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D780A27-F1AA-460C-BEC7-1EC229EC2E2F}"/>
              </a:ext>
              <a:ext uri="{C183D7F6-B498-43B3-948B-1728B52AA6E4}">
                <adec:decorative xmlns:adec="http://schemas.microsoft.com/office/drawing/2017/decorative" val="1"/>
              </a:ext>
            </a:extLst>
          </p:cNvPr>
          <p:cNvSpPr/>
          <p:nvPr/>
        </p:nvSpPr>
        <p:spPr>
          <a:xfrm>
            <a:off x="4340163" y="1901523"/>
            <a:ext cx="1865565" cy="3431358"/>
          </a:xfrm>
          <a:prstGeom prst="rect">
            <a:avLst/>
          </a:prstGeom>
          <a:solidFill>
            <a:schemeClr val="accent4">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83302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 Figure 11">
            <a:extLst>
              <a:ext uri="{FF2B5EF4-FFF2-40B4-BE49-F238E27FC236}">
                <a16:creationId xmlns:a16="http://schemas.microsoft.com/office/drawing/2014/main" id="{0E43343D-CCC9-1948-BD81-0BCE343D8DDC}"/>
              </a:ext>
            </a:extLst>
          </p:cNvPr>
          <p:cNvSpPr>
            <a:spLocks noGrp="1"/>
          </p:cNvSpPr>
          <p:nvPr>
            <p:ph type="title"/>
          </p:nvPr>
        </p:nvSpPr>
        <p:spPr/>
        <p:txBody>
          <a:bodyPr/>
          <a:lstStyle/>
          <a:p>
            <a:r>
              <a:rPr lang="en-US" sz="2800" dirty="0">
                <a:solidFill>
                  <a:srgbClr val="003B71"/>
                </a:solidFill>
              </a:rPr>
              <a:t>Figure 11: Household Growth among Adults in Their Mid-30s to Mid-40s Has Picked Up Pace</a:t>
            </a:r>
          </a:p>
        </p:txBody>
      </p:sp>
      <p:graphicFrame>
        <p:nvGraphicFramePr>
          <p:cNvPr id="8" name="Figure 11" descr="This figure shows how household growth changed within different age groups in the first half of the past decade (2011–2016) compared to the second half (2016–2021). For householders aged 35–44, the average annual change from 2011–2016 was slightly negative (-31,000) but from 2016–2021 it was strongly positive (328,000). The strongest average annual growth by far was in the 65 and over age group, at 946,000 from 2011–2016 and 1.1 million from 2016–2021.">
            <a:extLst>
              <a:ext uri="{FF2B5EF4-FFF2-40B4-BE49-F238E27FC236}">
                <a16:creationId xmlns:a16="http://schemas.microsoft.com/office/drawing/2014/main" id="{56B82756-84AA-4BBD-8B66-3EC2635B336B}"/>
              </a:ext>
            </a:extLst>
          </p:cNvPr>
          <p:cNvGraphicFramePr>
            <a:graphicFrameLocks noGrp="1"/>
          </p:cNvGraphicFramePr>
          <p:nvPr>
            <p:ph type="chart" sz="quarter" idx="11"/>
            <p:extLst>
              <p:ext uri="{D42A27DB-BD31-4B8C-83A1-F6EECF244321}">
                <p14:modId xmlns:p14="http://schemas.microsoft.com/office/powerpoint/2010/main" val="3637254610"/>
              </p:ext>
            </p:extLst>
          </p:nvPr>
        </p:nvGraphicFramePr>
        <p:xfrm>
          <a:off x="268289" y="1265238"/>
          <a:ext cx="10527530" cy="4662596"/>
        </p:xfrm>
        <a:graphic>
          <a:graphicData uri="http://schemas.openxmlformats.org/drawingml/2006/chart">
            <c:chart xmlns:c="http://schemas.openxmlformats.org/drawingml/2006/chart" xmlns:r="http://schemas.openxmlformats.org/officeDocument/2006/relationships" r:id="rId2"/>
          </a:graphicData>
        </a:graphic>
      </p:graphicFrame>
      <p:sp>
        <p:nvSpPr>
          <p:cNvPr id="3" name="Figure 11 Note and Source">
            <a:extLst>
              <a:ext uri="{FF2B5EF4-FFF2-40B4-BE49-F238E27FC236}">
                <a16:creationId xmlns:a16="http://schemas.microsoft.com/office/drawing/2014/main" id="{D7EDB3FB-9DAE-DE4B-8270-FA294774D15B}"/>
              </a:ext>
            </a:extLst>
          </p:cNvPr>
          <p:cNvSpPr>
            <a:spLocks noGrp="1"/>
          </p:cNvSpPr>
          <p:nvPr>
            <p:ph type="body" sz="quarter" idx="10"/>
          </p:nvPr>
        </p:nvSpPr>
        <p:spPr/>
        <p:txBody>
          <a:bodyPr/>
          <a:lstStyle/>
          <a:p>
            <a:r>
              <a:rPr lang="en-US"/>
              <a:t>Source: JCHS tabulations of US Census Bureau, Housing Vacancy Surveys.</a:t>
            </a:r>
          </a:p>
        </p:txBody>
      </p:sp>
      <p:sp>
        <p:nvSpPr>
          <p:cNvPr id="5" name="TextBox 1">
            <a:extLst>
              <a:ext uri="{FF2B5EF4-FFF2-40B4-BE49-F238E27FC236}">
                <a16:creationId xmlns:a16="http://schemas.microsoft.com/office/drawing/2014/main" id="{07D0C914-5D20-4D18-87FB-337F5F6830E2}"/>
              </a:ext>
              <a:ext uri="{C183D7F6-B498-43B3-948B-1728B52AA6E4}">
                <adec:decorative xmlns:adec="http://schemas.microsoft.com/office/drawing/2017/decorative" val="1"/>
              </a:ext>
            </a:extLst>
          </p:cNvPr>
          <p:cNvSpPr txBox="1"/>
          <p:nvPr/>
        </p:nvSpPr>
        <p:spPr>
          <a:xfrm>
            <a:off x="4111901" y="5139788"/>
            <a:ext cx="3054256" cy="25453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b="1" dirty="0">
                <a:solidFill>
                  <a:schemeClr val="tx1">
                    <a:lumMod val="50000"/>
                  </a:schemeClr>
                </a:solidFill>
              </a:rPr>
              <a:t>Age of Household Head</a:t>
            </a:r>
          </a:p>
        </p:txBody>
      </p:sp>
    </p:spTree>
    <p:extLst>
      <p:ext uri="{BB962C8B-B14F-4D97-AF65-F5344CB8AC3E}">
        <p14:creationId xmlns:p14="http://schemas.microsoft.com/office/powerpoint/2010/main" val="4083435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 Figure 12">
            <a:extLst>
              <a:ext uri="{FF2B5EF4-FFF2-40B4-BE49-F238E27FC236}">
                <a16:creationId xmlns:a16="http://schemas.microsoft.com/office/drawing/2014/main" id="{0E43343D-CCC9-1948-BD81-0BCE343D8DDC}"/>
              </a:ext>
            </a:extLst>
          </p:cNvPr>
          <p:cNvSpPr>
            <a:spLocks noGrp="1"/>
          </p:cNvSpPr>
          <p:nvPr>
            <p:ph type="title"/>
          </p:nvPr>
        </p:nvSpPr>
        <p:spPr/>
        <p:txBody>
          <a:bodyPr/>
          <a:lstStyle/>
          <a:p>
            <a:r>
              <a:rPr lang="en-US" sz="2800" dirty="0">
                <a:solidFill>
                  <a:srgbClr val="003B71"/>
                </a:solidFill>
              </a:rPr>
              <a:t>Figure 12. Steep Declines in Both Immigration and Natural Population Change Have Pulled Down US Population Growth</a:t>
            </a:r>
          </a:p>
        </p:txBody>
      </p:sp>
      <p:graphicFrame>
        <p:nvGraphicFramePr>
          <p:cNvPr id="9" name="Figure 12" descr="This stacked column chart shows how population change has declined in the past decade (2011–2021) due to declining immigration and natural population change (the difference between births and deaths). In 2011, natural population change was 1.5 million, while immigration was nearly 800,000, summing to a national population gain of 2.3 million. Natural population change steadily declined throughout the decade, while immigration held steady until it started declining in 2017. In 2021, natural population change was only 148,000 and immigration was only 245,000, summing to 393,000 in population growth.">
            <a:extLst>
              <a:ext uri="{FF2B5EF4-FFF2-40B4-BE49-F238E27FC236}">
                <a16:creationId xmlns:a16="http://schemas.microsoft.com/office/drawing/2014/main" id="{3234D256-F2DE-A345-90A4-3F561BF9DE68}"/>
              </a:ext>
            </a:extLst>
          </p:cNvPr>
          <p:cNvGraphicFramePr>
            <a:graphicFrameLocks noGrp="1"/>
          </p:cNvGraphicFramePr>
          <p:nvPr>
            <p:ph type="chart" sz="quarter" idx="11"/>
            <p:extLst>
              <p:ext uri="{D42A27DB-BD31-4B8C-83A1-F6EECF244321}">
                <p14:modId xmlns:p14="http://schemas.microsoft.com/office/powerpoint/2010/main" val="4106465235"/>
              </p:ext>
            </p:extLst>
          </p:nvPr>
        </p:nvGraphicFramePr>
        <p:xfrm>
          <a:off x="268288" y="1265238"/>
          <a:ext cx="11566525" cy="4457700"/>
        </p:xfrm>
        <a:graphic>
          <a:graphicData uri="http://schemas.openxmlformats.org/drawingml/2006/chart">
            <c:chart xmlns:c="http://schemas.openxmlformats.org/drawingml/2006/chart" xmlns:r="http://schemas.openxmlformats.org/officeDocument/2006/relationships" r:id="rId2"/>
          </a:graphicData>
        </a:graphic>
      </p:graphicFrame>
      <p:sp>
        <p:nvSpPr>
          <p:cNvPr id="3" name="Figure 12 Note and Source">
            <a:extLst>
              <a:ext uri="{FF2B5EF4-FFF2-40B4-BE49-F238E27FC236}">
                <a16:creationId xmlns:a16="http://schemas.microsoft.com/office/drawing/2014/main" id="{D7EDB3FB-9DAE-DE4B-8270-FA294774D15B}"/>
              </a:ext>
            </a:extLst>
          </p:cNvPr>
          <p:cNvSpPr>
            <a:spLocks noGrp="1"/>
          </p:cNvSpPr>
          <p:nvPr>
            <p:ph type="body" sz="quarter" idx="10"/>
          </p:nvPr>
        </p:nvSpPr>
        <p:spPr/>
        <p:txBody>
          <a:bodyPr/>
          <a:lstStyle/>
          <a:p>
            <a:r>
              <a:rPr lang="en-US" dirty="0"/>
              <a:t>Note: Natural population change is the difference between births and deaths.</a:t>
            </a:r>
          </a:p>
          <a:p>
            <a:r>
              <a:rPr lang="en-US" dirty="0"/>
              <a:t>Source: JCHS tabulations of US Census Bureau, Population Estimates Program.</a:t>
            </a:r>
            <a:endParaRPr lang="en-US" b="1" dirty="0"/>
          </a:p>
        </p:txBody>
      </p:sp>
    </p:spTree>
    <p:extLst>
      <p:ext uri="{BB962C8B-B14F-4D97-AF65-F5344CB8AC3E}">
        <p14:creationId xmlns:p14="http://schemas.microsoft.com/office/powerpoint/2010/main" val="27654959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 Figure 13">
            <a:extLst>
              <a:ext uri="{FF2B5EF4-FFF2-40B4-BE49-F238E27FC236}">
                <a16:creationId xmlns:a16="http://schemas.microsoft.com/office/drawing/2014/main" id="{AE5DCF1D-22EA-164B-B325-CB56727A4211}"/>
              </a:ext>
            </a:extLst>
          </p:cNvPr>
          <p:cNvSpPr>
            <a:spLocks noGrp="1"/>
          </p:cNvSpPr>
          <p:nvPr>
            <p:ph type="title"/>
          </p:nvPr>
        </p:nvSpPr>
        <p:spPr/>
        <p:txBody>
          <a:bodyPr/>
          <a:lstStyle/>
          <a:p>
            <a:r>
              <a:rPr lang="en-US" sz="2800" dirty="0">
                <a:solidFill>
                  <a:srgbClr val="003B71"/>
                </a:solidFill>
              </a:rPr>
              <a:t>Figure 13: People of Color Have Driven Most of Household Growth for a Decade and Now Account for a Third of Households</a:t>
            </a:r>
          </a:p>
        </p:txBody>
      </p:sp>
      <p:graphicFrame>
        <p:nvGraphicFramePr>
          <p:cNvPr id="8" name="Figure 13" descr="This stacked column chart shows the composition of household growth by race over the past decade (Q1 2011 to Q1 2022) and the composition of households by race in Q1 2022. The composition of growth column shows that the growth in the number of Hispanic householders accounted for over one-third of overall household growth, while white householders accounted for 24 percent, Asian or another race householders accounted for 20 percent, Black householders accounted for 17 percent, and multiracial householders accounted for 3 percent. The composition of households column shows that white householders accounted for 65 percent of all households in Q1 2022, Hispanic householders accounted for 15 percent, Black householders accounted for 13 percent, Asian or another race householders accounted for 6.3 percent and multiracial householders accounted for 1.4 percent.">
            <a:extLst>
              <a:ext uri="{FF2B5EF4-FFF2-40B4-BE49-F238E27FC236}">
                <a16:creationId xmlns:a16="http://schemas.microsoft.com/office/drawing/2014/main" id="{0D65BAB2-F189-49D4-9635-70CC8C8F922A}"/>
              </a:ext>
            </a:extLst>
          </p:cNvPr>
          <p:cNvGraphicFramePr>
            <a:graphicFrameLocks noGrp="1"/>
          </p:cNvGraphicFramePr>
          <p:nvPr>
            <p:ph type="chart" sz="quarter" idx="11"/>
            <p:extLst>
              <p:ext uri="{D42A27DB-BD31-4B8C-83A1-F6EECF244321}">
                <p14:modId xmlns:p14="http://schemas.microsoft.com/office/powerpoint/2010/main" val="2913236757"/>
              </p:ext>
            </p:extLst>
          </p:nvPr>
        </p:nvGraphicFramePr>
        <p:xfrm>
          <a:off x="267855" y="1240183"/>
          <a:ext cx="10355596" cy="4457700"/>
        </p:xfrm>
        <a:graphic>
          <a:graphicData uri="http://schemas.openxmlformats.org/drawingml/2006/chart">
            <c:chart xmlns:c="http://schemas.openxmlformats.org/drawingml/2006/chart" xmlns:r="http://schemas.openxmlformats.org/officeDocument/2006/relationships" r:id="rId2"/>
          </a:graphicData>
        </a:graphic>
      </p:graphicFrame>
      <p:sp>
        <p:nvSpPr>
          <p:cNvPr id="3" name="Figure 13 Notes and Source">
            <a:extLst>
              <a:ext uri="{FF2B5EF4-FFF2-40B4-BE49-F238E27FC236}">
                <a16:creationId xmlns:a16="http://schemas.microsoft.com/office/drawing/2014/main" id="{A34F8810-A78F-0F48-BF6C-D3CFBF6C67EC}"/>
              </a:ext>
            </a:extLst>
          </p:cNvPr>
          <p:cNvSpPr>
            <a:spLocks noGrp="1"/>
          </p:cNvSpPr>
          <p:nvPr>
            <p:ph type="body" sz="quarter" idx="10"/>
          </p:nvPr>
        </p:nvSpPr>
        <p:spPr/>
        <p:txBody>
          <a:bodyPr/>
          <a:lstStyle/>
          <a:p>
            <a:r>
              <a:rPr lang="en-US" dirty="0"/>
              <a:t>Notes: Black, multiracial, white, and Asian or another race householders are non-Hispanic. Hispanic householders may be of any race(s).</a:t>
            </a:r>
          </a:p>
          <a:p>
            <a:r>
              <a:rPr lang="en-US" dirty="0"/>
              <a:t>Source: JCHS tabulations of US Census Bureau, Housing Vacancy Surveys. </a:t>
            </a:r>
          </a:p>
        </p:txBody>
      </p:sp>
      <p:sp>
        <p:nvSpPr>
          <p:cNvPr id="5" name="TextBox 1">
            <a:extLst>
              <a:ext uri="{FF2B5EF4-FFF2-40B4-BE49-F238E27FC236}">
                <a16:creationId xmlns:a16="http://schemas.microsoft.com/office/drawing/2014/main" id="{2C832ACB-EB44-4E10-B4F6-D7FA96C71CC3}"/>
              </a:ext>
              <a:ext uri="{C183D7F6-B498-43B3-948B-1728B52AA6E4}">
                <adec:decorative xmlns:adec="http://schemas.microsoft.com/office/drawing/2017/decorative" val="1"/>
              </a:ext>
            </a:extLst>
          </p:cNvPr>
          <p:cNvSpPr txBox="1"/>
          <p:nvPr/>
        </p:nvSpPr>
        <p:spPr>
          <a:xfrm>
            <a:off x="360220" y="5442877"/>
            <a:ext cx="4098658" cy="25500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b="1" dirty="0">
                <a:solidFill>
                  <a:schemeClr val="tx1">
                    <a:lumMod val="50000"/>
                  </a:schemeClr>
                </a:solidFill>
              </a:rPr>
              <a:t>Race/Ethnicity of Household Head</a:t>
            </a:r>
          </a:p>
        </p:txBody>
      </p:sp>
    </p:spTree>
    <p:extLst>
      <p:ext uri="{BB962C8B-B14F-4D97-AF65-F5344CB8AC3E}">
        <p14:creationId xmlns:p14="http://schemas.microsoft.com/office/powerpoint/2010/main" val="1350481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 Figure 14">
            <a:extLst>
              <a:ext uri="{FF2B5EF4-FFF2-40B4-BE49-F238E27FC236}">
                <a16:creationId xmlns:a16="http://schemas.microsoft.com/office/drawing/2014/main" id="{0E43343D-CCC9-1948-BD81-0BCE343D8DDC}"/>
              </a:ext>
            </a:extLst>
          </p:cNvPr>
          <p:cNvSpPr>
            <a:spLocks noGrp="1"/>
          </p:cNvSpPr>
          <p:nvPr>
            <p:ph type="title"/>
          </p:nvPr>
        </p:nvSpPr>
        <p:spPr/>
        <p:txBody>
          <a:bodyPr/>
          <a:lstStyle/>
          <a:p>
            <a:r>
              <a:rPr lang="en-US" sz="2800" dirty="0">
                <a:solidFill>
                  <a:srgbClr val="003B71"/>
                </a:solidFill>
              </a:rPr>
              <a:t>Figure 14: Even If They Own Homes, Black and Hispanic Households Have Significantly Less Wealth than White Homeowners</a:t>
            </a:r>
          </a:p>
        </p:txBody>
      </p:sp>
      <p:sp>
        <p:nvSpPr>
          <p:cNvPr id="7" name="Rectangle 6">
            <a:extLst>
              <a:ext uri="{FF2B5EF4-FFF2-40B4-BE49-F238E27FC236}">
                <a16:creationId xmlns:a16="http://schemas.microsoft.com/office/drawing/2014/main" id="{76CD066B-E01F-407B-8355-B941AD70DA34}"/>
              </a:ext>
              <a:ext uri="{C183D7F6-B498-43B3-948B-1728B52AA6E4}">
                <adec:decorative xmlns:adec="http://schemas.microsoft.com/office/drawing/2017/decorative" val="1"/>
              </a:ext>
            </a:extLst>
          </p:cNvPr>
          <p:cNvSpPr/>
          <p:nvPr/>
        </p:nvSpPr>
        <p:spPr>
          <a:xfrm>
            <a:off x="9200562" y="1827039"/>
            <a:ext cx="2083323" cy="318802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Figure 14" descr="Figure 14 shows median net wealth by tenure and race in 2019. It depicts a racial wealth disparity across tenures, with white households having the highest wealth, followed by Asian or another race households, Hispanic households, and Black households. The disparity is present but less pronounced for renter households, all of whom have low wealth relative to homeowners. Among homeowners, the racial disparity is particularly pronounced for Black and Hispanic households, for whom wealth is much lower than for white households and Asian or another race households.">
            <a:extLst>
              <a:ext uri="{FF2B5EF4-FFF2-40B4-BE49-F238E27FC236}">
                <a16:creationId xmlns:a16="http://schemas.microsoft.com/office/drawing/2014/main" id="{3234D256-F2DE-A345-90A4-3F561BF9DE68}"/>
              </a:ext>
            </a:extLst>
          </p:cNvPr>
          <p:cNvGraphicFramePr>
            <a:graphicFrameLocks noGrp="1"/>
          </p:cNvGraphicFramePr>
          <p:nvPr>
            <p:ph type="chart" sz="quarter" idx="11"/>
            <p:extLst>
              <p:ext uri="{D42A27DB-BD31-4B8C-83A1-F6EECF244321}">
                <p14:modId xmlns:p14="http://schemas.microsoft.com/office/powerpoint/2010/main" val="620655844"/>
              </p:ext>
            </p:extLst>
          </p:nvPr>
        </p:nvGraphicFramePr>
        <p:xfrm>
          <a:off x="268288" y="1265238"/>
          <a:ext cx="11566525" cy="4457700"/>
        </p:xfrm>
        <a:graphic>
          <a:graphicData uri="http://schemas.openxmlformats.org/drawingml/2006/chart">
            <c:chart xmlns:c="http://schemas.openxmlformats.org/drawingml/2006/chart" xmlns:r="http://schemas.openxmlformats.org/officeDocument/2006/relationships" r:id="rId2"/>
          </a:graphicData>
        </a:graphic>
      </p:graphicFrame>
      <p:sp>
        <p:nvSpPr>
          <p:cNvPr id="3" name="Figure 14 Notes and Source">
            <a:extLst>
              <a:ext uri="{FF2B5EF4-FFF2-40B4-BE49-F238E27FC236}">
                <a16:creationId xmlns:a16="http://schemas.microsoft.com/office/drawing/2014/main" id="{D7EDB3FB-9DAE-DE4B-8270-FA294774D15B}"/>
              </a:ext>
            </a:extLst>
          </p:cNvPr>
          <p:cNvSpPr>
            <a:spLocks noGrp="1"/>
          </p:cNvSpPr>
          <p:nvPr>
            <p:ph type="body" sz="quarter" idx="10"/>
          </p:nvPr>
        </p:nvSpPr>
        <p:spPr/>
        <p:txBody>
          <a:bodyPr/>
          <a:lstStyle/>
          <a:p>
            <a:r>
              <a:rPr lang="en-US" dirty="0"/>
              <a:t>Notes: Black, white, and Asian or another race(s) householders are non-Hispanic. Hispanic householders may be of any race(s).</a:t>
            </a:r>
          </a:p>
          <a:p>
            <a:r>
              <a:rPr lang="en-US" dirty="0"/>
              <a:t>Source: JCHS tabulations of Federal Reserve Board, 2019 Survey of Consumer Finances.</a:t>
            </a:r>
            <a:endParaRPr lang="en-US" b="1" dirty="0"/>
          </a:p>
        </p:txBody>
      </p:sp>
    </p:spTree>
    <p:extLst>
      <p:ext uri="{BB962C8B-B14F-4D97-AF65-F5344CB8AC3E}">
        <p14:creationId xmlns:p14="http://schemas.microsoft.com/office/powerpoint/2010/main" val="13464060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 Figure 15">
            <a:extLst>
              <a:ext uri="{FF2B5EF4-FFF2-40B4-BE49-F238E27FC236}">
                <a16:creationId xmlns:a16="http://schemas.microsoft.com/office/drawing/2014/main" id="{DCC08D1F-67DA-1B90-18A0-8B01294FC726}"/>
              </a:ext>
            </a:extLst>
          </p:cNvPr>
          <p:cNvSpPr>
            <a:spLocks noGrp="1"/>
          </p:cNvSpPr>
          <p:nvPr>
            <p:ph type="title"/>
          </p:nvPr>
        </p:nvSpPr>
        <p:spPr>
          <a:xfrm>
            <a:off x="477920" y="365125"/>
            <a:ext cx="11566879" cy="890253"/>
          </a:xfrm>
        </p:spPr>
        <p:txBody>
          <a:bodyPr/>
          <a:lstStyle/>
          <a:p>
            <a:r>
              <a:rPr lang="en-US" dirty="0">
                <a:solidFill>
                  <a:srgbClr val="003B71"/>
                </a:solidFill>
              </a:rPr>
              <a:t>Figure 15: Domestic Migration Gave a Big Lift to Population Growth in Many Sunbelt States in 2021  </a:t>
            </a:r>
          </a:p>
        </p:txBody>
      </p:sp>
      <p:pic>
        <p:nvPicPr>
          <p:cNvPr id="20" name="Figure 15" descr="This map shows net domestic migration by state from July 2020–July 2021. It shows that three states with high-cost urban metros had net outflows of 50,000 domestic migrants or more: New York, Illinois, and California. On the opposite end, seven states had net inflows of 50,000 domestic migrants or more, all of them in the Sunbelt: Arizona, Texas, Tennessee, North Carolina, South Carolina, Georgia, and Florida. Meanwhile, 17 states and the District of Columbia had outflows below 50,000, and 23 states had inflows below 50,000.">
            <a:extLst>
              <a:ext uri="{FF2B5EF4-FFF2-40B4-BE49-F238E27FC236}">
                <a16:creationId xmlns:a16="http://schemas.microsoft.com/office/drawing/2014/main" id="{218F4A73-BC56-4E2B-A28E-E79139BEF5BB}"/>
              </a:ext>
            </a:extLst>
          </p:cNvPr>
          <p:cNvPicPr>
            <a:picLocks noChangeAspect="1"/>
          </p:cNvPicPr>
          <p:nvPr/>
        </p:nvPicPr>
        <p:blipFill rotWithShape="1">
          <a:blip r:embed="rId2"/>
          <a:srcRect l="3314" t="4167" r="10397" b="15326"/>
          <a:stretch/>
        </p:blipFill>
        <p:spPr>
          <a:xfrm>
            <a:off x="477920" y="1514475"/>
            <a:ext cx="6602043" cy="4759806"/>
          </a:xfrm>
          <a:prstGeom prst="rect">
            <a:avLst/>
          </a:prstGeom>
        </p:spPr>
      </p:pic>
      <p:sp>
        <p:nvSpPr>
          <p:cNvPr id="4" name="Figure 15 Notes and Source">
            <a:extLst>
              <a:ext uri="{FF2B5EF4-FFF2-40B4-BE49-F238E27FC236}">
                <a16:creationId xmlns:a16="http://schemas.microsoft.com/office/drawing/2014/main" id="{8E96F7CE-CFD5-064B-F6F5-D2137B4223D9}"/>
              </a:ext>
            </a:extLst>
          </p:cNvPr>
          <p:cNvSpPr>
            <a:spLocks noGrp="1"/>
          </p:cNvSpPr>
          <p:nvPr>
            <p:ph type="body" sz="quarter" idx="10"/>
          </p:nvPr>
        </p:nvSpPr>
        <p:spPr/>
        <p:txBody>
          <a:bodyPr/>
          <a:lstStyle/>
          <a:p>
            <a:r>
              <a:rPr lang="en-US" dirty="0"/>
              <a:t>Source: JCHS tabulations of US Census Bureau, 2021 Population Estimates Program.</a:t>
            </a:r>
          </a:p>
        </p:txBody>
      </p:sp>
      <p:pic>
        <p:nvPicPr>
          <p:cNvPr id="9" name="Picture 8">
            <a:extLst>
              <a:ext uri="{FF2B5EF4-FFF2-40B4-BE49-F238E27FC236}">
                <a16:creationId xmlns:a16="http://schemas.microsoft.com/office/drawing/2014/main" id="{19EFCFA9-39DA-4636-90B7-23B1EF1DA8B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290028" y="3771900"/>
            <a:ext cx="4449370" cy="2054080"/>
          </a:xfrm>
          <a:prstGeom prst="rect">
            <a:avLst/>
          </a:prstGeom>
        </p:spPr>
      </p:pic>
    </p:spTree>
    <p:extLst>
      <p:ext uri="{BB962C8B-B14F-4D97-AF65-F5344CB8AC3E}">
        <p14:creationId xmlns:p14="http://schemas.microsoft.com/office/powerpoint/2010/main" val="11460451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 Figure 16">
            <a:extLst>
              <a:ext uri="{FF2B5EF4-FFF2-40B4-BE49-F238E27FC236}">
                <a16:creationId xmlns:a16="http://schemas.microsoft.com/office/drawing/2014/main" id="{134CA093-A9AA-4394-ACB1-4C4AE122E63A}"/>
              </a:ext>
            </a:extLst>
          </p:cNvPr>
          <p:cNvSpPr>
            <a:spLocks noGrp="1"/>
          </p:cNvSpPr>
          <p:nvPr>
            <p:ph type="title"/>
          </p:nvPr>
        </p:nvSpPr>
        <p:spPr>
          <a:xfrm>
            <a:off x="267856" y="443309"/>
            <a:ext cx="10577126" cy="684186"/>
          </a:xfrm>
        </p:spPr>
        <p:txBody>
          <a:bodyPr/>
          <a:lstStyle/>
          <a:p>
            <a:r>
              <a:rPr lang="en-US" dirty="0">
                <a:solidFill>
                  <a:srgbClr val="003B71"/>
                </a:solidFill>
              </a:rPr>
              <a:t>Figure 16: The Number of Homeowners Continued to Climb in Early 2022</a:t>
            </a:r>
          </a:p>
        </p:txBody>
      </p:sp>
      <p:graphicFrame>
        <p:nvGraphicFramePr>
          <p:cNvPr id="8" name="Figure 16" descr="The US homeownership rate declined from 67.1 to 63.5 percent from Q1 2010 to Q1 2016, before rising to 65.4 percent by Q1 2022. The number of US homeowners increased from 75 million to 83 million from Q1 2010 to Q1 2022. ">
            <a:extLst>
              <a:ext uri="{FF2B5EF4-FFF2-40B4-BE49-F238E27FC236}">
                <a16:creationId xmlns:a16="http://schemas.microsoft.com/office/drawing/2014/main" id="{7B88F341-2FF9-48F8-AB7D-51AE8EEAB128}"/>
              </a:ext>
            </a:extLst>
          </p:cNvPr>
          <p:cNvGraphicFramePr>
            <a:graphicFrameLocks noGrp="1"/>
          </p:cNvGraphicFramePr>
          <p:nvPr>
            <p:ph idx="1"/>
            <p:extLst>
              <p:ext uri="{D42A27DB-BD31-4B8C-83A1-F6EECF244321}">
                <p14:modId xmlns:p14="http://schemas.microsoft.com/office/powerpoint/2010/main" val="1960988132"/>
              </p:ext>
            </p:extLst>
          </p:nvPr>
        </p:nvGraphicFramePr>
        <p:xfrm>
          <a:off x="268288" y="1545996"/>
          <a:ext cx="11344592" cy="4487159"/>
        </p:xfrm>
        <a:graphic>
          <a:graphicData uri="http://schemas.openxmlformats.org/drawingml/2006/chart">
            <c:chart xmlns:c="http://schemas.openxmlformats.org/drawingml/2006/chart" xmlns:r="http://schemas.openxmlformats.org/officeDocument/2006/relationships" r:id="rId2"/>
          </a:graphicData>
        </a:graphic>
      </p:graphicFrame>
      <p:sp>
        <p:nvSpPr>
          <p:cNvPr id="5" name="Figure 16 Notes and Source">
            <a:extLst>
              <a:ext uri="{FF2B5EF4-FFF2-40B4-BE49-F238E27FC236}">
                <a16:creationId xmlns:a16="http://schemas.microsoft.com/office/drawing/2014/main" id="{588AC18F-37F7-4E52-9455-5FA8FBEF547B}"/>
              </a:ext>
            </a:extLst>
          </p:cNvPr>
          <p:cNvSpPr>
            <a:spLocks noGrp="1"/>
          </p:cNvSpPr>
          <p:nvPr>
            <p:ph type="body" sz="quarter" idx="11"/>
          </p:nvPr>
        </p:nvSpPr>
        <p:spPr>
          <a:xfrm>
            <a:off x="267855" y="6233345"/>
            <a:ext cx="10742349" cy="288895"/>
          </a:xfrm>
        </p:spPr>
        <p:txBody>
          <a:bodyPr/>
          <a:lstStyle/>
          <a:p>
            <a:r>
              <a:rPr lang="en-US" dirty="0"/>
              <a:t>Source: JCHS tabulations of US Census Bureau, Housing Vacancy Surveys.</a:t>
            </a:r>
          </a:p>
        </p:txBody>
      </p:sp>
      <p:sp>
        <p:nvSpPr>
          <p:cNvPr id="14" name="TextBox 13">
            <a:extLst>
              <a:ext uri="{FF2B5EF4-FFF2-40B4-BE49-F238E27FC236}">
                <a16:creationId xmlns:a16="http://schemas.microsoft.com/office/drawing/2014/main" id="{92327D87-C46D-43AA-A8E0-88E1A4E68A47}"/>
              </a:ext>
              <a:ext uri="{C183D7F6-B498-43B3-948B-1728B52AA6E4}">
                <adec:decorative xmlns:adec="http://schemas.microsoft.com/office/drawing/2017/decorative" val="1"/>
              </a:ext>
            </a:extLst>
          </p:cNvPr>
          <p:cNvSpPr txBox="1"/>
          <p:nvPr/>
        </p:nvSpPr>
        <p:spPr>
          <a:xfrm>
            <a:off x="8585807" y="1090919"/>
            <a:ext cx="2960017" cy="523220"/>
          </a:xfrm>
          <a:prstGeom prst="rect">
            <a:avLst/>
          </a:prstGeom>
          <a:noFill/>
        </p:spPr>
        <p:txBody>
          <a:bodyPr wrap="square" rtlCol="0">
            <a:spAutoFit/>
          </a:bodyPr>
          <a:lstStyle/>
          <a:p>
            <a:pPr algn="r"/>
            <a:r>
              <a:rPr lang="en-US" sz="1400" b="1">
                <a:solidFill>
                  <a:srgbClr val="000000"/>
                </a:solidFill>
              </a:rPr>
              <a:t>Homeownership Rate (Percent)</a:t>
            </a:r>
          </a:p>
          <a:p>
            <a:pPr algn="r"/>
            <a:endParaRPr lang="en-US" sz="1400"/>
          </a:p>
        </p:txBody>
      </p:sp>
      <p:sp>
        <p:nvSpPr>
          <p:cNvPr id="11" name="TextBox 10">
            <a:extLst>
              <a:ext uri="{FF2B5EF4-FFF2-40B4-BE49-F238E27FC236}">
                <a16:creationId xmlns:a16="http://schemas.microsoft.com/office/drawing/2014/main" id="{B60FD7F9-F367-4FCD-99A3-439C50F118A0}"/>
              </a:ext>
              <a:ext uri="{C183D7F6-B498-43B3-948B-1728B52AA6E4}">
                <adec:decorative xmlns:adec="http://schemas.microsoft.com/office/drawing/2017/decorative" val="1"/>
              </a:ext>
            </a:extLst>
          </p:cNvPr>
          <p:cNvSpPr txBox="1"/>
          <p:nvPr/>
        </p:nvSpPr>
        <p:spPr>
          <a:xfrm>
            <a:off x="267855" y="1161160"/>
            <a:ext cx="4750673" cy="523220"/>
          </a:xfrm>
          <a:prstGeom prst="rect">
            <a:avLst/>
          </a:prstGeom>
          <a:noFill/>
        </p:spPr>
        <p:txBody>
          <a:bodyPr wrap="square" rtlCol="0">
            <a:spAutoFit/>
          </a:bodyPr>
          <a:lstStyle/>
          <a:p>
            <a:r>
              <a:rPr lang="en-US" sz="1400" b="1">
                <a:solidFill>
                  <a:srgbClr val="000000"/>
                </a:solidFill>
              </a:rPr>
              <a:t>Homeowners (Millions)</a:t>
            </a:r>
          </a:p>
          <a:p>
            <a:endParaRPr lang="en-US" sz="1400"/>
          </a:p>
        </p:txBody>
      </p:sp>
    </p:spTree>
    <p:extLst>
      <p:ext uri="{BB962C8B-B14F-4D97-AF65-F5344CB8AC3E}">
        <p14:creationId xmlns:p14="http://schemas.microsoft.com/office/powerpoint/2010/main" val="9575136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 Figure 17">
            <a:extLst>
              <a:ext uri="{FF2B5EF4-FFF2-40B4-BE49-F238E27FC236}">
                <a16:creationId xmlns:a16="http://schemas.microsoft.com/office/drawing/2014/main" id="{968E73B9-5F51-4436-8066-0BE672E54506}"/>
              </a:ext>
            </a:extLst>
          </p:cNvPr>
          <p:cNvSpPr>
            <a:spLocks noGrp="1"/>
          </p:cNvSpPr>
          <p:nvPr>
            <p:ph type="title"/>
          </p:nvPr>
        </p:nvSpPr>
        <p:spPr>
          <a:xfrm>
            <a:off x="267855" y="365125"/>
            <a:ext cx="9820042" cy="890253"/>
          </a:xfrm>
        </p:spPr>
        <p:txBody>
          <a:bodyPr/>
          <a:lstStyle/>
          <a:p>
            <a:r>
              <a:rPr lang="en-US" sz="3200" u="none" strike="noStrike" dirty="0">
                <a:solidFill>
                  <a:srgbClr val="003B71"/>
                </a:solidFill>
                <a:effectLst/>
              </a:rPr>
              <a:t>Figure </a:t>
            </a:r>
            <a:r>
              <a:rPr lang="en-US" dirty="0">
                <a:solidFill>
                  <a:srgbClr val="003B71"/>
                </a:solidFill>
              </a:rPr>
              <a:t>17</a:t>
            </a:r>
            <a:r>
              <a:rPr lang="en-US" sz="3200" u="none" strike="noStrike" dirty="0">
                <a:solidFill>
                  <a:srgbClr val="003B71"/>
                </a:solidFill>
                <a:effectLst/>
              </a:rPr>
              <a:t>: Recent Interest Rate Hikes Have Further Eroded Affordability</a:t>
            </a:r>
            <a:endParaRPr lang="en-US" dirty="0">
              <a:solidFill>
                <a:srgbClr val="003B71"/>
              </a:solidFill>
            </a:endParaRPr>
          </a:p>
        </p:txBody>
      </p:sp>
      <p:graphicFrame>
        <p:nvGraphicFramePr>
          <p:cNvPr id="6" name="Figure 17" descr="Figure 17 shows key factors that determine US mortgage affordability including the interest rate, median home price, downpayment &amp; closing costs, monthly mortgage payment, total monthly owner costs, and the annual income needed to afford a home in Q1 April 2021 and Q1 April 2022. Additionally, the change in each number from Q1 2021 to Q1 2022 is shown. The figure shows that the key factors affecting mortgage costs have increased over the time period resulting in decreased mortgage affordability.">
            <a:extLst>
              <a:ext uri="{FF2B5EF4-FFF2-40B4-BE49-F238E27FC236}">
                <a16:creationId xmlns:a16="http://schemas.microsoft.com/office/drawing/2014/main" id="{D3B0719E-941C-4667-9326-F0E34583C4B6}"/>
              </a:ext>
            </a:extLst>
          </p:cNvPr>
          <p:cNvGraphicFramePr>
            <a:graphicFrameLocks noGrp="1"/>
          </p:cNvGraphicFramePr>
          <p:nvPr>
            <p:ph idx="1"/>
            <p:extLst>
              <p:ext uri="{D42A27DB-BD31-4B8C-83A1-F6EECF244321}">
                <p14:modId xmlns:p14="http://schemas.microsoft.com/office/powerpoint/2010/main" val="3053953479"/>
              </p:ext>
            </p:extLst>
          </p:nvPr>
        </p:nvGraphicFramePr>
        <p:xfrm>
          <a:off x="268211" y="1760693"/>
          <a:ext cx="11100515" cy="2773383"/>
        </p:xfrm>
        <a:graphic>
          <a:graphicData uri="http://schemas.openxmlformats.org/drawingml/2006/table">
            <a:tbl>
              <a:tblPr firstRow="1">
                <a:tableStyleId>{073A0DAA-6AF3-43AB-8588-CEC1D06C72B9}</a:tableStyleId>
              </a:tblPr>
              <a:tblGrid>
                <a:gridCol w="4451928">
                  <a:extLst>
                    <a:ext uri="{9D8B030D-6E8A-4147-A177-3AD203B41FA5}">
                      <a16:colId xmlns:a16="http://schemas.microsoft.com/office/drawing/2014/main" val="3289608819"/>
                    </a:ext>
                  </a:extLst>
                </a:gridCol>
                <a:gridCol w="2025256">
                  <a:extLst>
                    <a:ext uri="{9D8B030D-6E8A-4147-A177-3AD203B41FA5}">
                      <a16:colId xmlns:a16="http://schemas.microsoft.com/office/drawing/2014/main" val="3989536650"/>
                    </a:ext>
                  </a:extLst>
                </a:gridCol>
                <a:gridCol w="1793589">
                  <a:extLst>
                    <a:ext uri="{9D8B030D-6E8A-4147-A177-3AD203B41FA5}">
                      <a16:colId xmlns:a16="http://schemas.microsoft.com/office/drawing/2014/main" val="3251812814"/>
                    </a:ext>
                  </a:extLst>
                </a:gridCol>
                <a:gridCol w="2829742">
                  <a:extLst>
                    <a:ext uri="{9D8B030D-6E8A-4147-A177-3AD203B41FA5}">
                      <a16:colId xmlns:a16="http://schemas.microsoft.com/office/drawing/2014/main" val="3570783187"/>
                    </a:ext>
                  </a:extLst>
                </a:gridCol>
              </a:tblGrid>
              <a:tr h="701337">
                <a:tc>
                  <a:txBody>
                    <a:bodyPr/>
                    <a:lstStyle/>
                    <a:p>
                      <a:pPr algn="l" fontAlgn="b"/>
                      <a:r>
                        <a:rPr lang="en-US" sz="1800" b="1" u="none" strike="noStrike" dirty="0">
                          <a:effectLst/>
                          <a:latin typeface="+mj-lt"/>
                        </a:rPr>
                        <a:t> </a:t>
                      </a:r>
                      <a:endParaRPr lang="en-US" sz="1800" b="1" i="0" u="none" strike="noStrike" dirty="0">
                        <a:effectLst/>
                        <a:latin typeface="+mj-lt"/>
                      </a:endParaRPr>
                    </a:p>
                  </a:txBody>
                  <a:tcPr marL="9525" marR="9525" marT="9525" marB="0" anchor="b">
                    <a:solidFill>
                      <a:srgbClr val="003B71"/>
                    </a:solidFill>
                  </a:tcPr>
                </a:tc>
                <a:tc>
                  <a:txBody>
                    <a:bodyPr/>
                    <a:lstStyle/>
                    <a:p>
                      <a:pPr algn="ctr" fontAlgn="b"/>
                      <a:r>
                        <a:rPr lang="en-US" sz="1800" b="1" u="none" strike="noStrike" dirty="0">
                          <a:effectLst/>
                          <a:latin typeface="+mj-lt"/>
                        </a:rPr>
                        <a:t>April 2021</a:t>
                      </a:r>
                      <a:endParaRPr lang="en-US" sz="1800" b="1" i="0" u="none" strike="noStrike" dirty="0">
                        <a:effectLst/>
                        <a:latin typeface="+mj-lt"/>
                      </a:endParaRPr>
                    </a:p>
                  </a:txBody>
                  <a:tcPr marL="9525" marR="9525" marT="9525" marB="0" anchor="ctr">
                    <a:solidFill>
                      <a:srgbClr val="003B71"/>
                    </a:solidFill>
                  </a:tcPr>
                </a:tc>
                <a:tc>
                  <a:txBody>
                    <a:bodyPr/>
                    <a:lstStyle/>
                    <a:p>
                      <a:pPr algn="ctr" fontAlgn="b"/>
                      <a:r>
                        <a:rPr lang="en-US" sz="1800" b="1" u="none" strike="noStrike" dirty="0">
                          <a:effectLst/>
                          <a:latin typeface="+mj-lt"/>
                        </a:rPr>
                        <a:t>April 2022</a:t>
                      </a:r>
                      <a:endParaRPr lang="en-US" sz="1800" b="1" i="0" u="none" strike="noStrike" dirty="0">
                        <a:effectLst/>
                        <a:latin typeface="+mj-lt"/>
                      </a:endParaRPr>
                    </a:p>
                  </a:txBody>
                  <a:tcPr marL="9525" marR="9525" marT="9525" marB="0" anchor="ctr">
                    <a:solidFill>
                      <a:srgbClr val="003B71"/>
                    </a:solidFill>
                  </a:tcPr>
                </a:tc>
                <a:tc>
                  <a:txBody>
                    <a:bodyPr/>
                    <a:lstStyle/>
                    <a:p>
                      <a:pPr algn="ctr" fontAlgn="b"/>
                      <a:r>
                        <a:rPr lang="en-US" sz="1800" b="1" u="none" strike="noStrike" dirty="0">
                          <a:effectLst/>
                          <a:latin typeface="+mj-lt"/>
                        </a:rPr>
                        <a:t>Change 2021-2022</a:t>
                      </a:r>
                      <a:endParaRPr lang="en-US" sz="1800" b="1" i="0" u="none" strike="noStrike" dirty="0">
                        <a:effectLst/>
                        <a:latin typeface="+mj-lt"/>
                      </a:endParaRPr>
                    </a:p>
                  </a:txBody>
                  <a:tcPr marL="9525" marR="9525" marT="9525" marB="0" anchor="ctr">
                    <a:solidFill>
                      <a:srgbClr val="003B71"/>
                    </a:solidFill>
                  </a:tcPr>
                </a:tc>
                <a:extLst>
                  <a:ext uri="{0D108BD9-81ED-4DB2-BD59-A6C34878D82A}">
                    <a16:rowId xmlns:a16="http://schemas.microsoft.com/office/drawing/2014/main" val="565885298"/>
                  </a:ext>
                </a:extLst>
              </a:tr>
              <a:tr h="345341">
                <a:tc>
                  <a:txBody>
                    <a:bodyPr/>
                    <a:lstStyle/>
                    <a:p>
                      <a:pPr algn="l" fontAlgn="b"/>
                      <a:r>
                        <a:rPr lang="en-US" sz="1800" b="1" u="none" strike="noStrike" dirty="0">
                          <a:effectLst/>
                          <a:latin typeface="+mj-lt"/>
                        </a:rPr>
                        <a:t>Interest Rate (Percent)</a:t>
                      </a:r>
                      <a:endParaRPr lang="en-US" sz="1800" b="1" i="0" u="none" strike="noStrike" dirty="0">
                        <a:effectLst/>
                        <a:latin typeface="+mj-lt"/>
                      </a:endParaRPr>
                    </a:p>
                  </a:txBody>
                  <a:tcPr marL="9525" marR="9525" marT="9525" marB="0" anchor="b">
                    <a:solidFill>
                      <a:schemeClr val="accent4">
                        <a:lumMod val="60000"/>
                        <a:lumOff val="40000"/>
                      </a:schemeClr>
                    </a:solidFill>
                  </a:tcPr>
                </a:tc>
                <a:tc>
                  <a:txBody>
                    <a:bodyPr/>
                    <a:lstStyle/>
                    <a:p>
                      <a:pPr algn="ctr" rtl="0" fontAlgn="b"/>
                      <a:r>
                        <a:rPr lang="en-US" sz="1800" b="0" i="0" u="none" strike="noStrike" dirty="0">
                          <a:solidFill>
                            <a:srgbClr val="5A5A5A"/>
                          </a:solidFill>
                          <a:effectLst/>
                          <a:latin typeface="Arial" panose="020B0604020202020204" pitchFamily="34" charset="0"/>
                        </a:rPr>
                        <a:t>3.06</a:t>
                      </a:r>
                    </a:p>
                  </a:txBody>
                  <a:tcPr marL="9525" marR="9525" marT="9525" marB="0" anchor="b">
                    <a:solidFill>
                      <a:schemeClr val="accent4">
                        <a:lumMod val="60000"/>
                        <a:lumOff val="40000"/>
                      </a:schemeClr>
                    </a:solidFill>
                  </a:tcPr>
                </a:tc>
                <a:tc>
                  <a:txBody>
                    <a:bodyPr/>
                    <a:lstStyle/>
                    <a:p>
                      <a:pPr algn="ctr" rtl="0" fontAlgn="b"/>
                      <a:r>
                        <a:rPr lang="en-US" sz="1800" b="0" i="0" u="none" strike="noStrike">
                          <a:solidFill>
                            <a:srgbClr val="5A5A5A"/>
                          </a:solidFill>
                          <a:effectLst/>
                          <a:latin typeface="Arial" panose="020B0604020202020204" pitchFamily="34" charset="0"/>
                        </a:rPr>
                        <a:t>4.98</a:t>
                      </a:r>
                    </a:p>
                  </a:txBody>
                  <a:tcPr marL="9525" marR="9525" marT="9525" marB="0" anchor="b">
                    <a:solidFill>
                      <a:schemeClr val="accent4">
                        <a:lumMod val="60000"/>
                        <a:lumOff val="40000"/>
                      </a:schemeClr>
                    </a:solidFill>
                  </a:tcPr>
                </a:tc>
                <a:tc>
                  <a:txBody>
                    <a:bodyPr/>
                    <a:lstStyle/>
                    <a:p>
                      <a:pPr algn="ctr" rtl="0" fontAlgn="b"/>
                      <a:r>
                        <a:rPr lang="en-US" sz="1800" b="0" i="0" u="none" strike="noStrike">
                          <a:solidFill>
                            <a:srgbClr val="5A5A5A"/>
                          </a:solidFill>
                          <a:effectLst/>
                          <a:latin typeface="Arial" panose="020B0604020202020204" pitchFamily="34" charset="0"/>
                        </a:rPr>
                        <a:t>1.92</a:t>
                      </a:r>
                    </a:p>
                  </a:txBody>
                  <a:tcPr marL="9525" marR="9525" marT="9525" marB="0" anchor="b">
                    <a:solidFill>
                      <a:schemeClr val="accent4">
                        <a:lumMod val="60000"/>
                        <a:lumOff val="40000"/>
                      </a:schemeClr>
                    </a:solidFill>
                  </a:tcPr>
                </a:tc>
                <a:extLst>
                  <a:ext uri="{0D108BD9-81ED-4DB2-BD59-A6C34878D82A}">
                    <a16:rowId xmlns:a16="http://schemas.microsoft.com/office/drawing/2014/main" val="2281402629"/>
                  </a:ext>
                </a:extLst>
              </a:tr>
              <a:tr h="345341">
                <a:tc>
                  <a:txBody>
                    <a:bodyPr/>
                    <a:lstStyle/>
                    <a:p>
                      <a:pPr algn="l" fontAlgn="b"/>
                      <a:r>
                        <a:rPr lang="en-US" sz="1800" b="1" u="none" strike="noStrike">
                          <a:effectLst/>
                          <a:latin typeface="+mj-lt"/>
                        </a:rPr>
                        <a:t>Median Home Price (Dollars)</a:t>
                      </a:r>
                      <a:endParaRPr lang="en-US" sz="1800" b="1" i="0" u="none" strike="noStrike">
                        <a:effectLst/>
                        <a:latin typeface="+mj-lt"/>
                      </a:endParaRPr>
                    </a:p>
                  </a:txBody>
                  <a:tcPr marL="9525" marR="9525" marT="9525" marB="0" anchor="b">
                    <a:solidFill>
                      <a:schemeClr val="accent4">
                        <a:lumMod val="20000"/>
                        <a:lumOff val="80000"/>
                      </a:schemeClr>
                    </a:solidFill>
                  </a:tcPr>
                </a:tc>
                <a:tc>
                  <a:txBody>
                    <a:bodyPr/>
                    <a:lstStyle/>
                    <a:p>
                      <a:pPr algn="ctr" rtl="0" fontAlgn="b"/>
                      <a:r>
                        <a:rPr lang="en-US" sz="1800" b="0" i="0" u="none" strike="noStrike" dirty="0">
                          <a:solidFill>
                            <a:srgbClr val="5A5A5A"/>
                          </a:solidFill>
                          <a:effectLst/>
                          <a:latin typeface="Arial" panose="020B0604020202020204" pitchFamily="34" charset="0"/>
                        </a:rPr>
                        <a:t>340,700</a:t>
                      </a:r>
                    </a:p>
                  </a:txBody>
                  <a:tcPr marL="9525" marR="9525" marT="9525" marB="0" anchor="b">
                    <a:solidFill>
                      <a:schemeClr val="accent4">
                        <a:lumMod val="20000"/>
                        <a:lumOff val="80000"/>
                      </a:schemeClr>
                    </a:solidFill>
                  </a:tcPr>
                </a:tc>
                <a:tc>
                  <a:txBody>
                    <a:bodyPr/>
                    <a:lstStyle/>
                    <a:p>
                      <a:pPr algn="ctr" rtl="0" fontAlgn="b"/>
                      <a:r>
                        <a:rPr lang="en-US" sz="1800" b="0" i="0" u="none" strike="noStrike" dirty="0">
                          <a:solidFill>
                            <a:srgbClr val="5A5A5A"/>
                          </a:solidFill>
                          <a:effectLst/>
                          <a:latin typeface="Arial" panose="020B0604020202020204" pitchFamily="34" charset="0"/>
                        </a:rPr>
                        <a:t>391,200</a:t>
                      </a:r>
                    </a:p>
                  </a:txBody>
                  <a:tcPr marL="9525" marR="9525" marT="9525" marB="0" anchor="b">
                    <a:solidFill>
                      <a:schemeClr val="accent4">
                        <a:lumMod val="20000"/>
                        <a:lumOff val="80000"/>
                      </a:schemeClr>
                    </a:solidFill>
                  </a:tcPr>
                </a:tc>
                <a:tc>
                  <a:txBody>
                    <a:bodyPr/>
                    <a:lstStyle/>
                    <a:p>
                      <a:pPr algn="ctr" rtl="0" fontAlgn="b"/>
                      <a:r>
                        <a:rPr lang="en-US" sz="1800" b="0" i="0" u="none" strike="noStrike" dirty="0">
                          <a:solidFill>
                            <a:srgbClr val="5A5A5A"/>
                          </a:solidFill>
                          <a:effectLst/>
                          <a:latin typeface="Arial" panose="020B0604020202020204" pitchFamily="34" charset="0"/>
                        </a:rPr>
                        <a:t>50,500</a:t>
                      </a:r>
                    </a:p>
                  </a:txBody>
                  <a:tcPr marL="9525" marR="9525" marT="9525" marB="0" anchor="b">
                    <a:solidFill>
                      <a:schemeClr val="accent4">
                        <a:lumMod val="20000"/>
                        <a:lumOff val="80000"/>
                      </a:schemeClr>
                    </a:solidFill>
                  </a:tcPr>
                </a:tc>
                <a:extLst>
                  <a:ext uri="{0D108BD9-81ED-4DB2-BD59-A6C34878D82A}">
                    <a16:rowId xmlns:a16="http://schemas.microsoft.com/office/drawing/2014/main" val="134808795"/>
                  </a:ext>
                </a:extLst>
              </a:tr>
              <a:tr h="345341">
                <a:tc>
                  <a:txBody>
                    <a:bodyPr/>
                    <a:lstStyle/>
                    <a:p>
                      <a:pPr algn="l" fontAlgn="b"/>
                      <a:r>
                        <a:rPr lang="en-US" sz="1800" b="1" u="none" strike="noStrike">
                          <a:effectLst/>
                          <a:latin typeface="+mj-lt"/>
                        </a:rPr>
                        <a:t>Downpayment &amp; Closing Costs</a:t>
                      </a:r>
                      <a:endParaRPr lang="en-US" sz="1800" b="1" i="0" u="none" strike="noStrike">
                        <a:effectLst/>
                        <a:latin typeface="+mj-lt"/>
                      </a:endParaRPr>
                    </a:p>
                  </a:txBody>
                  <a:tcPr marL="9525" marR="9525" marT="9525" marB="0" anchor="b">
                    <a:solidFill>
                      <a:schemeClr val="accent4">
                        <a:lumMod val="20000"/>
                        <a:lumOff val="80000"/>
                      </a:schemeClr>
                    </a:solidFill>
                  </a:tcPr>
                </a:tc>
                <a:tc>
                  <a:txBody>
                    <a:bodyPr/>
                    <a:lstStyle/>
                    <a:p>
                      <a:pPr algn="ctr" rtl="0" fontAlgn="b"/>
                      <a:r>
                        <a:rPr lang="en-US" sz="1800" b="0" i="0" u="none" strike="noStrike" dirty="0">
                          <a:solidFill>
                            <a:srgbClr val="5A5A5A"/>
                          </a:solidFill>
                          <a:effectLst/>
                          <a:latin typeface="Arial" panose="020B0604020202020204" pitchFamily="34" charset="0"/>
                        </a:rPr>
                        <a:t>22,100</a:t>
                      </a:r>
                    </a:p>
                  </a:txBody>
                  <a:tcPr marL="9525" marR="9525" marT="9525" marB="0" anchor="b">
                    <a:solidFill>
                      <a:schemeClr val="accent4">
                        <a:lumMod val="20000"/>
                        <a:lumOff val="80000"/>
                      </a:schemeClr>
                    </a:solidFill>
                  </a:tcPr>
                </a:tc>
                <a:tc>
                  <a:txBody>
                    <a:bodyPr/>
                    <a:lstStyle/>
                    <a:p>
                      <a:pPr algn="ctr" rtl="0" fontAlgn="b"/>
                      <a:r>
                        <a:rPr lang="en-US" sz="1800" b="0" i="0" u="none" strike="noStrike" dirty="0">
                          <a:solidFill>
                            <a:srgbClr val="5A5A5A"/>
                          </a:solidFill>
                          <a:effectLst/>
                          <a:latin typeface="Arial" panose="020B0604020202020204" pitchFamily="34" charset="0"/>
                        </a:rPr>
                        <a:t>25,400</a:t>
                      </a:r>
                    </a:p>
                  </a:txBody>
                  <a:tcPr marL="9525" marR="9525" marT="9525" marB="0" anchor="b">
                    <a:solidFill>
                      <a:schemeClr val="accent4">
                        <a:lumMod val="20000"/>
                        <a:lumOff val="80000"/>
                      </a:schemeClr>
                    </a:solidFill>
                  </a:tcPr>
                </a:tc>
                <a:tc>
                  <a:txBody>
                    <a:bodyPr/>
                    <a:lstStyle/>
                    <a:p>
                      <a:pPr algn="ctr" rtl="0" fontAlgn="b"/>
                      <a:r>
                        <a:rPr lang="en-US" sz="1800" b="0" i="0" u="none" strike="noStrike" dirty="0">
                          <a:solidFill>
                            <a:srgbClr val="5A5A5A"/>
                          </a:solidFill>
                          <a:effectLst/>
                          <a:latin typeface="Arial" panose="020B0604020202020204" pitchFamily="34" charset="0"/>
                        </a:rPr>
                        <a:t>3,300</a:t>
                      </a:r>
                    </a:p>
                  </a:txBody>
                  <a:tcPr marL="9525" marR="9525" marT="9525" marB="0" anchor="b">
                    <a:solidFill>
                      <a:schemeClr val="accent4">
                        <a:lumMod val="20000"/>
                        <a:lumOff val="80000"/>
                      </a:schemeClr>
                    </a:solidFill>
                  </a:tcPr>
                </a:tc>
                <a:extLst>
                  <a:ext uri="{0D108BD9-81ED-4DB2-BD59-A6C34878D82A}">
                    <a16:rowId xmlns:a16="http://schemas.microsoft.com/office/drawing/2014/main" val="981307051"/>
                  </a:ext>
                </a:extLst>
              </a:tr>
              <a:tr h="345341">
                <a:tc>
                  <a:txBody>
                    <a:bodyPr/>
                    <a:lstStyle/>
                    <a:p>
                      <a:pPr algn="l" fontAlgn="b"/>
                      <a:r>
                        <a:rPr lang="en-US" sz="1800" b="1" u="none" strike="noStrike">
                          <a:effectLst/>
                          <a:latin typeface="+mj-lt"/>
                        </a:rPr>
                        <a:t>Monthly Mortgage Payment </a:t>
                      </a:r>
                      <a:endParaRPr lang="en-US" sz="1800" b="1" i="0" u="none" strike="noStrike">
                        <a:effectLst/>
                        <a:latin typeface="+mj-lt"/>
                      </a:endParaRPr>
                    </a:p>
                  </a:txBody>
                  <a:tcPr marL="9525" marR="9525" marT="9525" marB="0" anchor="b">
                    <a:solidFill>
                      <a:schemeClr val="accent4">
                        <a:lumMod val="60000"/>
                        <a:lumOff val="40000"/>
                      </a:schemeClr>
                    </a:solidFill>
                  </a:tcPr>
                </a:tc>
                <a:tc>
                  <a:txBody>
                    <a:bodyPr/>
                    <a:lstStyle/>
                    <a:p>
                      <a:pPr algn="ctr" rtl="0" fontAlgn="b"/>
                      <a:r>
                        <a:rPr lang="en-US" sz="1800" b="0" i="0" u="none" strike="noStrike">
                          <a:solidFill>
                            <a:srgbClr val="5A5A5A"/>
                          </a:solidFill>
                          <a:effectLst/>
                          <a:latin typeface="Arial" panose="020B0604020202020204" pitchFamily="34" charset="0"/>
                        </a:rPr>
                        <a:t>1,400</a:t>
                      </a:r>
                    </a:p>
                  </a:txBody>
                  <a:tcPr marL="9525" marR="9525" marT="9525" marB="0" anchor="b">
                    <a:solidFill>
                      <a:schemeClr val="accent4">
                        <a:lumMod val="60000"/>
                        <a:lumOff val="40000"/>
                      </a:schemeClr>
                    </a:solidFill>
                  </a:tcPr>
                </a:tc>
                <a:tc>
                  <a:txBody>
                    <a:bodyPr/>
                    <a:lstStyle/>
                    <a:p>
                      <a:pPr algn="ctr" rtl="0" fontAlgn="b"/>
                      <a:r>
                        <a:rPr lang="en-US" sz="1800" b="0" i="0" u="none" strike="noStrike" dirty="0">
                          <a:solidFill>
                            <a:srgbClr val="5A5A5A"/>
                          </a:solidFill>
                          <a:effectLst/>
                          <a:latin typeface="Arial" panose="020B0604020202020204" pitchFamily="34" charset="0"/>
                        </a:rPr>
                        <a:t>2,020</a:t>
                      </a:r>
                    </a:p>
                  </a:txBody>
                  <a:tcPr marL="9525" marR="9525" marT="9525" marB="0" anchor="b">
                    <a:solidFill>
                      <a:schemeClr val="accent4">
                        <a:lumMod val="60000"/>
                        <a:lumOff val="40000"/>
                      </a:schemeClr>
                    </a:solidFill>
                  </a:tcPr>
                </a:tc>
                <a:tc>
                  <a:txBody>
                    <a:bodyPr/>
                    <a:lstStyle/>
                    <a:p>
                      <a:pPr algn="ctr" rtl="0" fontAlgn="b"/>
                      <a:r>
                        <a:rPr lang="en-US" sz="1800" b="0" i="0" u="none" strike="noStrike" dirty="0">
                          <a:solidFill>
                            <a:srgbClr val="5A5A5A"/>
                          </a:solidFill>
                          <a:effectLst/>
                          <a:latin typeface="Arial" panose="020B0604020202020204" pitchFamily="34" charset="0"/>
                        </a:rPr>
                        <a:t>630</a:t>
                      </a:r>
                    </a:p>
                  </a:txBody>
                  <a:tcPr marL="9525" marR="9525" marT="9525" marB="0" anchor="b">
                    <a:solidFill>
                      <a:schemeClr val="accent4">
                        <a:lumMod val="60000"/>
                        <a:lumOff val="40000"/>
                      </a:schemeClr>
                    </a:solidFill>
                  </a:tcPr>
                </a:tc>
                <a:extLst>
                  <a:ext uri="{0D108BD9-81ED-4DB2-BD59-A6C34878D82A}">
                    <a16:rowId xmlns:a16="http://schemas.microsoft.com/office/drawing/2014/main" val="1603310420"/>
                  </a:ext>
                </a:extLst>
              </a:tr>
              <a:tr h="345341">
                <a:tc>
                  <a:txBody>
                    <a:bodyPr/>
                    <a:lstStyle/>
                    <a:p>
                      <a:pPr algn="l" fontAlgn="b"/>
                      <a:r>
                        <a:rPr lang="en-US" sz="1800" b="1" u="none" strike="noStrike">
                          <a:effectLst/>
                          <a:latin typeface="+mj-lt"/>
                        </a:rPr>
                        <a:t>Total Monthly Owner Costs</a:t>
                      </a:r>
                      <a:endParaRPr lang="en-US" sz="1800" b="1" i="0" u="none" strike="noStrike">
                        <a:effectLst/>
                        <a:latin typeface="+mj-lt"/>
                      </a:endParaRPr>
                    </a:p>
                  </a:txBody>
                  <a:tcPr marL="9525" marR="9525" marT="9525" marB="0" anchor="b">
                    <a:solidFill>
                      <a:schemeClr val="accent4">
                        <a:lumMod val="60000"/>
                        <a:lumOff val="40000"/>
                      </a:schemeClr>
                    </a:solidFill>
                  </a:tcPr>
                </a:tc>
                <a:tc>
                  <a:txBody>
                    <a:bodyPr/>
                    <a:lstStyle/>
                    <a:p>
                      <a:pPr algn="ctr" rtl="0" fontAlgn="b"/>
                      <a:r>
                        <a:rPr lang="en-US" sz="1800" b="0" i="0" u="none" strike="noStrike">
                          <a:solidFill>
                            <a:srgbClr val="5A5A5A"/>
                          </a:solidFill>
                          <a:effectLst/>
                          <a:latin typeface="Arial" panose="020B0604020202020204" pitchFamily="34" charset="0"/>
                        </a:rPr>
                        <a:t>2,060</a:t>
                      </a:r>
                    </a:p>
                  </a:txBody>
                  <a:tcPr marL="9525" marR="9525" marT="9525" marB="0" anchor="b">
                    <a:solidFill>
                      <a:schemeClr val="accent4">
                        <a:lumMod val="60000"/>
                        <a:lumOff val="40000"/>
                      </a:schemeClr>
                    </a:solidFill>
                  </a:tcPr>
                </a:tc>
                <a:tc>
                  <a:txBody>
                    <a:bodyPr/>
                    <a:lstStyle/>
                    <a:p>
                      <a:pPr algn="ctr" rtl="0" fontAlgn="b"/>
                      <a:r>
                        <a:rPr lang="en-US" sz="1800" b="0" i="0" u="none" strike="noStrike" dirty="0">
                          <a:solidFill>
                            <a:srgbClr val="5A5A5A"/>
                          </a:solidFill>
                          <a:effectLst/>
                          <a:latin typeface="Arial" panose="020B0604020202020204" pitchFamily="34" charset="0"/>
                        </a:rPr>
                        <a:t>2,780</a:t>
                      </a:r>
                    </a:p>
                  </a:txBody>
                  <a:tcPr marL="9525" marR="9525" marT="9525" marB="0" anchor="b">
                    <a:solidFill>
                      <a:schemeClr val="accent4">
                        <a:lumMod val="60000"/>
                        <a:lumOff val="40000"/>
                      </a:schemeClr>
                    </a:solidFill>
                  </a:tcPr>
                </a:tc>
                <a:tc>
                  <a:txBody>
                    <a:bodyPr/>
                    <a:lstStyle/>
                    <a:p>
                      <a:pPr algn="ctr" rtl="0" fontAlgn="b"/>
                      <a:r>
                        <a:rPr lang="en-US" sz="1800" b="0" i="0" u="none" strike="noStrike" dirty="0">
                          <a:solidFill>
                            <a:srgbClr val="5A5A5A"/>
                          </a:solidFill>
                          <a:effectLst/>
                          <a:latin typeface="Arial" panose="020B0604020202020204" pitchFamily="34" charset="0"/>
                        </a:rPr>
                        <a:t>720</a:t>
                      </a:r>
                    </a:p>
                  </a:txBody>
                  <a:tcPr marL="9525" marR="9525" marT="9525" marB="0" anchor="b">
                    <a:solidFill>
                      <a:schemeClr val="accent4">
                        <a:lumMod val="60000"/>
                        <a:lumOff val="40000"/>
                      </a:schemeClr>
                    </a:solidFill>
                  </a:tcPr>
                </a:tc>
                <a:extLst>
                  <a:ext uri="{0D108BD9-81ED-4DB2-BD59-A6C34878D82A}">
                    <a16:rowId xmlns:a16="http://schemas.microsoft.com/office/drawing/2014/main" val="362296529"/>
                  </a:ext>
                </a:extLst>
              </a:tr>
              <a:tr h="345341">
                <a:tc>
                  <a:txBody>
                    <a:bodyPr/>
                    <a:lstStyle/>
                    <a:p>
                      <a:pPr algn="l" fontAlgn="b"/>
                      <a:r>
                        <a:rPr lang="en-US" sz="1800" b="1" u="none" strike="noStrike">
                          <a:effectLst/>
                          <a:latin typeface="+mj-lt"/>
                        </a:rPr>
                        <a:t>Annual Income Needed</a:t>
                      </a:r>
                      <a:endParaRPr lang="en-US" sz="1800" b="1" i="0" u="none" strike="noStrike">
                        <a:effectLst/>
                        <a:latin typeface="+mj-lt"/>
                      </a:endParaRPr>
                    </a:p>
                  </a:txBody>
                  <a:tcPr marL="9525" marR="9525" marT="9525" marB="0" anchor="b">
                    <a:solidFill>
                      <a:schemeClr val="accent4">
                        <a:lumMod val="20000"/>
                        <a:lumOff val="80000"/>
                      </a:schemeClr>
                    </a:solidFill>
                  </a:tcPr>
                </a:tc>
                <a:tc>
                  <a:txBody>
                    <a:bodyPr/>
                    <a:lstStyle/>
                    <a:p>
                      <a:pPr algn="ctr" rtl="0" fontAlgn="b"/>
                      <a:r>
                        <a:rPr lang="en-US" sz="1800" b="0" i="0" u="none" strike="noStrike">
                          <a:solidFill>
                            <a:srgbClr val="5A5A5A"/>
                          </a:solidFill>
                          <a:effectLst/>
                          <a:latin typeface="Arial" panose="020B0604020202020204" pitchFamily="34" charset="0"/>
                        </a:rPr>
                        <a:t>79,600</a:t>
                      </a:r>
                    </a:p>
                  </a:txBody>
                  <a:tcPr marL="9525" marR="9525" marT="9525" marB="0" anchor="b">
                    <a:solidFill>
                      <a:schemeClr val="accent4">
                        <a:lumMod val="20000"/>
                        <a:lumOff val="80000"/>
                      </a:schemeClr>
                    </a:solidFill>
                  </a:tcPr>
                </a:tc>
                <a:tc>
                  <a:txBody>
                    <a:bodyPr/>
                    <a:lstStyle/>
                    <a:p>
                      <a:pPr algn="ctr" rtl="0" fontAlgn="b"/>
                      <a:r>
                        <a:rPr lang="en-US" sz="1800" b="0" i="0" u="none" strike="noStrike">
                          <a:solidFill>
                            <a:srgbClr val="5A5A5A"/>
                          </a:solidFill>
                          <a:effectLst/>
                          <a:latin typeface="Arial" panose="020B0604020202020204" pitchFamily="34" charset="0"/>
                        </a:rPr>
                        <a:t>107,600</a:t>
                      </a:r>
                    </a:p>
                  </a:txBody>
                  <a:tcPr marL="9525" marR="9525" marT="9525" marB="0" anchor="b">
                    <a:solidFill>
                      <a:schemeClr val="accent4">
                        <a:lumMod val="20000"/>
                        <a:lumOff val="80000"/>
                      </a:schemeClr>
                    </a:solidFill>
                  </a:tcPr>
                </a:tc>
                <a:tc>
                  <a:txBody>
                    <a:bodyPr/>
                    <a:lstStyle/>
                    <a:p>
                      <a:pPr algn="ctr" rtl="0" fontAlgn="b"/>
                      <a:r>
                        <a:rPr lang="en-US" sz="1800" b="0" i="0" u="none" strike="noStrike" dirty="0">
                          <a:solidFill>
                            <a:srgbClr val="5A5A5A"/>
                          </a:solidFill>
                          <a:effectLst/>
                          <a:latin typeface="Arial" panose="020B0604020202020204" pitchFamily="34" charset="0"/>
                        </a:rPr>
                        <a:t>28,000</a:t>
                      </a:r>
                    </a:p>
                  </a:txBody>
                  <a:tcPr marL="9525" marR="9525" marT="9525" marB="0" anchor="b">
                    <a:solidFill>
                      <a:schemeClr val="accent4">
                        <a:lumMod val="20000"/>
                        <a:lumOff val="80000"/>
                      </a:schemeClr>
                    </a:solidFill>
                  </a:tcPr>
                </a:tc>
                <a:extLst>
                  <a:ext uri="{0D108BD9-81ED-4DB2-BD59-A6C34878D82A}">
                    <a16:rowId xmlns:a16="http://schemas.microsoft.com/office/drawing/2014/main" val="3152840437"/>
                  </a:ext>
                </a:extLst>
              </a:tr>
            </a:tbl>
          </a:graphicData>
        </a:graphic>
      </p:graphicFrame>
      <p:sp>
        <p:nvSpPr>
          <p:cNvPr id="3" name="Figure 17 Notes and Source">
            <a:extLst>
              <a:ext uri="{FF2B5EF4-FFF2-40B4-BE49-F238E27FC236}">
                <a16:creationId xmlns:a16="http://schemas.microsoft.com/office/drawing/2014/main" id="{64C5FFA6-866A-46BB-9FA0-A4C66116B432}"/>
              </a:ext>
            </a:extLst>
          </p:cNvPr>
          <p:cNvSpPr>
            <a:spLocks noGrp="1"/>
          </p:cNvSpPr>
          <p:nvPr>
            <p:ph type="body" sz="quarter" idx="10"/>
          </p:nvPr>
        </p:nvSpPr>
        <p:spPr/>
        <p:txBody>
          <a:bodyPr/>
          <a:lstStyle/>
          <a:p>
            <a:r>
              <a:rPr lang="en-US" dirty="0"/>
              <a:t>Note: Estimates assume a 3.5% </a:t>
            </a:r>
            <a:r>
              <a:rPr lang="en-US" dirty="0" err="1"/>
              <a:t>downpayment</a:t>
            </a:r>
            <a:r>
              <a:rPr lang="en-US" dirty="0"/>
              <a:t> on a 30-year fixed-rate loan with zero points, 0.85% mortgage insurance, 0.35% property taxes, 1.15% property taxes, 3% closing costs, and a maximum 31% debt-to-income ratio.</a:t>
            </a:r>
          </a:p>
          <a:p>
            <a:r>
              <a:rPr lang="en-US" dirty="0"/>
              <a:t>Source: JCHS tabulations of Freddie Mac, Primary Mortgage Market Surveys; NAR, Existing Home Sales.</a:t>
            </a:r>
          </a:p>
        </p:txBody>
      </p:sp>
    </p:spTree>
    <p:extLst>
      <p:ext uri="{BB962C8B-B14F-4D97-AF65-F5344CB8AC3E}">
        <p14:creationId xmlns:p14="http://schemas.microsoft.com/office/powerpoint/2010/main" val="19746064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 Figure 18">
            <a:extLst>
              <a:ext uri="{FF2B5EF4-FFF2-40B4-BE49-F238E27FC236}">
                <a16:creationId xmlns:a16="http://schemas.microsoft.com/office/drawing/2014/main" id="{007FB942-CA43-43CC-B7C3-27DED21553AD}"/>
              </a:ext>
            </a:extLst>
          </p:cNvPr>
          <p:cNvSpPr>
            <a:spLocks noGrp="1"/>
          </p:cNvSpPr>
          <p:nvPr>
            <p:ph type="title"/>
          </p:nvPr>
        </p:nvSpPr>
        <p:spPr>
          <a:xfrm>
            <a:off x="267855" y="389129"/>
            <a:ext cx="11566879" cy="822943"/>
          </a:xfrm>
        </p:spPr>
        <p:txBody>
          <a:bodyPr/>
          <a:lstStyle/>
          <a:p>
            <a:r>
              <a:rPr lang="en-US" dirty="0">
                <a:solidFill>
                  <a:srgbClr val="003B71"/>
                </a:solidFill>
              </a:rPr>
              <a:t>Figure 18: Regardless of Income, Households of Color Have Lower Homeownership Rates than White Households  </a:t>
            </a:r>
          </a:p>
        </p:txBody>
      </p:sp>
      <p:sp>
        <p:nvSpPr>
          <p:cNvPr id="7" name="Rectangle 6">
            <a:extLst>
              <a:ext uri="{FF2B5EF4-FFF2-40B4-BE49-F238E27FC236}">
                <a16:creationId xmlns:a16="http://schemas.microsoft.com/office/drawing/2014/main" id="{CF1C5C55-2182-4222-94D4-9AE57FA49E01}"/>
              </a:ext>
              <a:ext uri="{C183D7F6-B498-43B3-948B-1728B52AA6E4}">
                <adec:decorative xmlns:adec="http://schemas.microsoft.com/office/drawing/2017/decorative" val="1"/>
              </a:ext>
            </a:extLst>
          </p:cNvPr>
          <p:cNvSpPr/>
          <p:nvPr/>
        </p:nvSpPr>
        <p:spPr>
          <a:xfrm>
            <a:off x="9539925" y="1838227"/>
            <a:ext cx="2196445" cy="335122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7ADD73E-894E-4FBC-AA56-55FC6F91D0FB}"/>
              </a:ext>
              <a:ext uri="{C183D7F6-B498-43B3-948B-1728B52AA6E4}">
                <adec:decorative xmlns:adec="http://schemas.microsoft.com/office/drawing/2017/decorative" val="1"/>
              </a:ext>
            </a:extLst>
          </p:cNvPr>
          <p:cNvSpPr txBox="1"/>
          <p:nvPr/>
        </p:nvSpPr>
        <p:spPr>
          <a:xfrm>
            <a:off x="267855" y="1237963"/>
            <a:ext cx="5190836" cy="307777"/>
          </a:xfrm>
          <a:prstGeom prst="rect">
            <a:avLst/>
          </a:prstGeom>
          <a:noFill/>
        </p:spPr>
        <p:txBody>
          <a:bodyPr wrap="square" rtlCol="0">
            <a:spAutoFit/>
          </a:bodyPr>
          <a:lstStyle/>
          <a:p>
            <a:r>
              <a:rPr lang="en-US" sz="1400" b="1">
                <a:solidFill>
                  <a:schemeClr val="tx1">
                    <a:lumMod val="50000"/>
                  </a:schemeClr>
                </a:solidFill>
              </a:rPr>
              <a:t>Homeownership Rate (Percent)</a:t>
            </a:r>
          </a:p>
        </p:txBody>
      </p:sp>
      <p:graphicFrame>
        <p:nvGraphicFramePr>
          <p:cNvPr id="8" name="Figure 18" descr="Figure 18 shows homeownership rates by race and area median income (AMI) level. Four income categories are shown (up to 50, 50-80, 80-120, and over 120 percent of AMI). At all AMI levels homeowners of color have lower homeownership rates than white homeowners. Overall, Black homeowners have the lowest rates of homeownership at 42.3 percent followed by Hispanics (48.1), Native Americans (56.9), Asians (60.8), and whites (72.2) percent. ">
            <a:extLst>
              <a:ext uri="{FF2B5EF4-FFF2-40B4-BE49-F238E27FC236}">
                <a16:creationId xmlns:a16="http://schemas.microsoft.com/office/drawing/2014/main" id="{70AA8948-D3BE-4684-9982-2236358D42A8}"/>
              </a:ext>
            </a:extLst>
          </p:cNvPr>
          <p:cNvGraphicFramePr>
            <a:graphicFrameLocks noGrp="1"/>
          </p:cNvGraphicFramePr>
          <p:nvPr>
            <p:ph idx="1"/>
            <p:extLst>
              <p:ext uri="{D42A27DB-BD31-4B8C-83A1-F6EECF244321}">
                <p14:modId xmlns:p14="http://schemas.microsoft.com/office/powerpoint/2010/main" val="53216756"/>
              </p:ext>
            </p:extLst>
          </p:nvPr>
        </p:nvGraphicFramePr>
        <p:xfrm>
          <a:off x="312737" y="1668545"/>
          <a:ext cx="11566525" cy="4259290"/>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
            <a:extLst>
              <a:ext uri="{FF2B5EF4-FFF2-40B4-BE49-F238E27FC236}">
                <a16:creationId xmlns:a16="http://schemas.microsoft.com/office/drawing/2014/main" id="{A3DCC1D0-B5C1-4442-96ED-E36ECF8387A6}"/>
              </a:ext>
              <a:ext uri="{C183D7F6-B498-43B3-948B-1728B52AA6E4}">
                <adec:decorative xmlns:adec="http://schemas.microsoft.com/office/drawing/2017/decorative" val="1"/>
              </a:ext>
            </a:extLst>
          </p:cNvPr>
          <p:cNvSpPr txBox="1"/>
          <p:nvPr/>
        </p:nvSpPr>
        <p:spPr>
          <a:xfrm>
            <a:off x="267855" y="5572336"/>
            <a:ext cx="1525490" cy="25452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b="1">
                <a:solidFill>
                  <a:schemeClr val="tx1">
                    <a:lumMod val="50000"/>
                  </a:schemeClr>
                </a:solidFill>
              </a:rPr>
              <a:t>Race/Ethnicity</a:t>
            </a:r>
          </a:p>
        </p:txBody>
      </p:sp>
      <p:sp>
        <p:nvSpPr>
          <p:cNvPr id="5" name="Figure 18 Notes and Source">
            <a:extLst>
              <a:ext uri="{FF2B5EF4-FFF2-40B4-BE49-F238E27FC236}">
                <a16:creationId xmlns:a16="http://schemas.microsoft.com/office/drawing/2014/main" id="{ED4025DB-D64B-412E-B4FC-BB214F42461B}"/>
              </a:ext>
            </a:extLst>
          </p:cNvPr>
          <p:cNvSpPr>
            <a:spLocks noGrp="1"/>
          </p:cNvSpPr>
          <p:nvPr>
            <p:ph type="body" sz="quarter" idx="11"/>
          </p:nvPr>
        </p:nvSpPr>
        <p:spPr/>
        <p:txBody>
          <a:bodyPr/>
          <a:lstStyle/>
          <a:p>
            <a:r>
              <a:rPr lang="en-US" dirty="0"/>
              <a:t>Notes: White, Native American, Asian, and Black householders are non-Hispanic. Hispanic householders may be of any race(s).</a:t>
            </a:r>
          </a:p>
          <a:p>
            <a:r>
              <a:rPr lang="en-US" dirty="0"/>
              <a:t>Source: JCHS tabulations of US Census Bureau, 2019 American Community Survey 1-Year Estimates.</a:t>
            </a:r>
          </a:p>
        </p:txBody>
      </p:sp>
    </p:spTree>
    <p:extLst>
      <p:ext uri="{BB962C8B-B14F-4D97-AF65-F5344CB8AC3E}">
        <p14:creationId xmlns:p14="http://schemas.microsoft.com/office/powerpoint/2010/main" val="14607202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 Figure 1">
            <a:extLst>
              <a:ext uri="{FF2B5EF4-FFF2-40B4-BE49-F238E27FC236}">
                <a16:creationId xmlns:a16="http://schemas.microsoft.com/office/drawing/2014/main" id="{033060E2-DE98-4ED6-87DD-59480F9E4AE6}"/>
              </a:ext>
            </a:extLst>
          </p:cNvPr>
          <p:cNvSpPr>
            <a:spLocks noGrp="1"/>
          </p:cNvSpPr>
          <p:nvPr>
            <p:ph type="title"/>
          </p:nvPr>
        </p:nvSpPr>
        <p:spPr/>
        <p:txBody>
          <a:bodyPr/>
          <a:lstStyle/>
          <a:p>
            <a:r>
              <a:rPr lang="en-US" dirty="0">
                <a:solidFill>
                  <a:srgbClr val="003B71"/>
                </a:solidFill>
              </a:rPr>
              <a:t>Figure 1: Home Prices and Apartment Rents Soared to New Heights in 2021</a:t>
            </a:r>
          </a:p>
        </p:txBody>
      </p:sp>
      <p:pic>
        <p:nvPicPr>
          <p:cNvPr id="6" name="Figure 1" descr="Figure 1 shows the year-over-year change in apartment rents and home prices from 2004 through early 2022. Home prices in the first quarter of 2022 rose 19.9 percent, higher even than the 14.4 percent annual growth during the housing boom in 2005 and an all-time high. Likewise, apartment rents continued at a record 11.6 percent annual pace in early 2022.">
            <a:extLst>
              <a:ext uri="{FF2B5EF4-FFF2-40B4-BE49-F238E27FC236}">
                <a16:creationId xmlns:a16="http://schemas.microsoft.com/office/drawing/2014/main" id="{B1649878-DB46-45D9-9DAB-C5880EAE5B0F}"/>
              </a:ext>
            </a:extLst>
          </p:cNvPr>
          <p:cNvPicPr>
            <a:picLocks noGrp="1" noChangeAspect="1"/>
          </p:cNvPicPr>
          <p:nvPr>
            <p:ph idx="1"/>
          </p:nvPr>
        </p:nvPicPr>
        <p:blipFill>
          <a:blip r:embed="rId2"/>
          <a:stretch>
            <a:fillRect/>
          </a:stretch>
        </p:blipFill>
        <p:spPr/>
      </p:pic>
      <p:sp>
        <p:nvSpPr>
          <p:cNvPr id="9" name="Figure 1 Note and Source">
            <a:extLst>
              <a:ext uri="{FF2B5EF4-FFF2-40B4-BE49-F238E27FC236}">
                <a16:creationId xmlns:a16="http://schemas.microsoft.com/office/drawing/2014/main" id="{740BD953-740F-446E-8AA1-0FA1637B98DE}"/>
              </a:ext>
            </a:extLst>
          </p:cNvPr>
          <p:cNvSpPr>
            <a:spLocks noGrp="1"/>
          </p:cNvSpPr>
          <p:nvPr>
            <p:ph type="body" sz="quarter" idx="10"/>
          </p:nvPr>
        </p:nvSpPr>
        <p:spPr/>
        <p:txBody>
          <a:bodyPr/>
          <a:lstStyle/>
          <a:p>
            <a:r>
              <a:rPr lang="en-US" dirty="0"/>
              <a:t>Note: CoStar same-store rents are for professionally managed market-rate apartments in buildings with five or more units.</a:t>
            </a:r>
          </a:p>
          <a:p>
            <a:r>
              <a:rPr lang="en-US" dirty="0"/>
              <a:t>Source: JCHS tabulations of CoStar data; S&amp;P CoreLogic Case-Shiller US National Home Price Index.</a:t>
            </a:r>
          </a:p>
        </p:txBody>
      </p:sp>
    </p:spTree>
    <p:extLst>
      <p:ext uri="{BB962C8B-B14F-4D97-AF65-F5344CB8AC3E}">
        <p14:creationId xmlns:p14="http://schemas.microsoft.com/office/powerpoint/2010/main" val="31685680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 Figure 19">
            <a:extLst>
              <a:ext uri="{FF2B5EF4-FFF2-40B4-BE49-F238E27FC236}">
                <a16:creationId xmlns:a16="http://schemas.microsoft.com/office/drawing/2014/main" id="{42E7516F-EC26-4F53-89F3-FF1BF64E86A9}"/>
              </a:ext>
            </a:extLst>
          </p:cNvPr>
          <p:cNvSpPr>
            <a:spLocks noGrp="1"/>
          </p:cNvSpPr>
          <p:nvPr>
            <p:ph type="title"/>
          </p:nvPr>
        </p:nvSpPr>
        <p:spPr>
          <a:xfrm>
            <a:off x="267855" y="529500"/>
            <a:ext cx="11566879" cy="684186"/>
          </a:xfrm>
        </p:spPr>
        <p:txBody>
          <a:bodyPr/>
          <a:lstStyle/>
          <a:p>
            <a:r>
              <a:rPr lang="en-US" sz="2800" dirty="0">
                <a:solidFill>
                  <a:srgbClr val="003B71"/>
                </a:solidFill>
              </a:rPr>
              <a:t>Figure 19: Homeowners in Much of the Country Benefited from Huge Equity Gains in Just One Year</a:t>
            </a:r>
          </a:p>
        </p:txBody>
      </p:sp>
      <p:pic>
        <p:nvPicPr>
          <p:cNvPr id="24" name="Figure 19" descr="Figure 19 shows a map of home equity gains from Q4 2020 to Q4 2021. The map shows that West Coast states had the largest home equity gains over the time period ranging from $60,000 and $128,000 in home equity gains. East Coast and Southern states generally had between $30,000 and $59,000 in home equity gains, and Midwestern states generally had lowest home equity gains at under $30,000. ">
            <a:extLst>
              <a:ext uri="{FF2B5EF4-FFF2-40B4-BE49-F238E27FC236}">
                <a16:creationId xmlns:a16="http://schemas.microsoft.com/office/drawing/2014/main" id="{CADF1B07-BE6A-4110-9E8D-88F1ECB00762}"/>
              </a:ext>
            </a:extLst>
          </p:cNvPr>
          <p:cNvPicPr>
            <a:picLocks noChangeAspect="1"/>
          </p:cNvPicPr>
          <p:nvPr/>
        </p:nvPicPr>
        <p:blipFill rotWithShape="1">
          <a:blip r:embed="rId2"/>
          <a:srcRect l="3584" t="4310" r="9829" b="14954"/>
          <a:stretch/>
        </p:blipFill>
        <p:spPr>
          <a:xfrm>
            <a:off x="466886" y="1213686"/>
            <a:ext cx="6737155" cy="4854225"/>
          </a:xfrm>
          <a:prstGeom prst="rect">
            <a:avLst/>
          </a:prstGeom>
        </p:spPr>
      </p:pic>
      <p:sp>
        <p:nvSpPr>
          <p:cNvPr id="5" name="Figure 19 Notes and Source">
            <a:extLst>
              <a:ext uri="{FF2B5EF4-FFF2-40B4-BE49-F238E27FC236}">
                <a16:creationId xmlns:a16="http://schemas.microsoft.com/office/drawing/2014/main" id="{3FCE5DA3-8BB4-4B9A-B36D-9D200FFBAB72}"/>
              </a:ext>
            </a:extLst>
          </p:cNvPr>
          <p:cNvSpPr>
            <a:spLocks noGrp="1"/>
          </p:cNvSpPr>
          <p:nvPr>
            <p:ph type="body" sz="quarter" idx="11"/>
          </p:nvPr>
        </p:nvSpPr>
        <p:spPr>
          <a:xfrm>
            <a:off x="267855" y="6067911"/>
            <a:ext cx="10742349" cy="421263"/>
          </a:xfrm>
        </p:spPr>
        <p:txBody>
          <a:bodyPr/>
          <a:lstStyle/>
          <a:p>
            <a:r>
              <a:rPr lang="en-US" dirty="0"/>
              <a:t>Source: CoreLogic Homeowner Equity Insights.</a:t>
            </a:r>
          </a:p>
        </p:txBody>
      </p:sp>
      <p:grpSp>
        <p:nvGrpSpPr>
          <p:cNvPr id="9" name="Group 4">
            <a:extLst>
              <a:ext uri="{FF2B5EF4-FFF2-40B4-BE49-F238E27FC236}">
                <a16:creationId xmlns:a16="http://schemas.microsoft.com/office/drawing/2014/main" id="{F0E94F5F-F78B-42D2-863A-5ED80125965C}"/>
              </a:ext>
              <a:ext uri="{C183D7F6-B498-43B3-948B-1728B52AA6E4}">
                <adec:decorative xmlns:adec="http://schemas.microsoft.com/office/drawing/2017/decorative" val="1"/>
              </a:ext>
            </a:extLst>
          </p:cNvPr>
          <p:cNvGrpSpPr>
            <a:grpSpLocks noChangeAspect="1"/>
          </p:cNvGrpSpPr>
          <p:nvPr/>
        </p:nvGrpSpPr>
        <p:grpSpPr bwMode="auto">
          <a:xfrm>
            <a:off x="7958258" y="3288145"/>
            <a:ext cx="3479680" cy="2544332"/>
            <a:chOff x="4958" y="2031"/>
            <a:chExt cx="2247" cy="1643"/>
          </a:xfrm>
        </p:grpSpPr>
        <p:sp>
          <p:nvSpPr>
            <p:cNvPr id="10" name="AutoShape 3">
              <a:extLst>
                <a:ext uri="{FF2B5EF4-FFF2-40B4-BE49-F238E27FC236}">
                  <a16:creationId xmlns:a16="http://schemas.microsoft.com/office/drawing/2014/main" id="{49683C58-E93C-4439-A3F8-87A6CB71FBFA}"/>
                </a:ext>
              </a:extLst>
            </p:cNvPr>
            <p:cNvSpPr>
              <a:spLocks noChangeAspect="1" noChangeArrowheads="1" noTextEdit="1"/>
            </p:cNvSpPr>
            <p:nvPr/>
          </p:nvSpPr>
          <p:spPr bwMode="auto">
            <a:xfrm>
              <a:off x="4958" y="2035"/>
              <a:ext cx="2177" cy="1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Rectangle 5">
              <a:extLst>
                <a:ext uri="{FF2B5EF4-FFF2-40B4-BE49-F238E27FC236}">
                  <a16:creationId xmlns:a16="http://schemas.microsoft.com/office/drawing/2014/main" id="{566F9472-F6C8-47BD-8A82-AD8FBA9B2732}"/>
                </a:ext>
              </a:extLst>
            </p:cNvPr>
            <p:cNvSpPr>
              <a:spLocks noChangeArrowheads="1"/>
            </p:cNvSpPr>
            <p:nvPr/>
          </p:nvSpPr>
          <p:spPr bwMode="auto">
            <a:xfrm>
              <a:off x="4959" y="2031"/>
              <a:ext cx="1988"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00000"/>
                  </a:solidFill>
                  <a:effectLst/>
                  <a:latin typeface="Arial" panose="020B0604020202020204" pitchFamily="34" charset="0"/>
                </a:rPr>
                <a:t>Average Equity Gain (Dollars)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 name="Rectangle 6">
              <a:extLst>
                <a:ext uri="{FF2B5EF4-FFF2-40B4-BE49-F238E27FC236}">
                  <a16:creationId xmlns:a16="http://schemas.microsoft.com/office/drawing/2014/main" id="{5C6888D1-CD2D-40C7-93E9-D72C1E5C8EE0}"/>
                </a:ext>
              </a:extLst>
            </p:cNvPr>
            <p:cNvSpPr>
              <a:spLocks noChangeArrowheads="1"/>
            </p:cNvSpPr>
            <p:nvPr/>
          </p:nvSpPr>
          <p:spPr bwMode="auto">
            <a:xfrm>
              <a:off x="4959" y="2180"/>
              <a:ext cx="875"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00000"/>
                  </a:solidFill>
                  <a:effectLst/>
                  <a:latin typeface="Arial" panose="020B0604020202020204" pitchFamily="34" charset="0"/>
                </a:rPr>
                <a:t>2020:4–2021:4</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 name="Rectangle 7">
              <a:extLst>
                <a:ext uri="{FF2B5EF4-FFF2-40B4-BE49-F238E27FC236}">
                  <a16:creationId xmlns:a16="http://schemas.microsoft.com/office/drawing/2014/main" id="{3643E423-85C5-495E-9BFE-9F853F6B645E}"/>
                </a:ext>
              </a:extLst>
            </p:cNvPr>
            <p:cNvSpPr>
              <a:spLocks noChangeArrowheads="1"/>
            </p:cNvSpPr>
            <p:nvPr/>
          </p:nvSpPr>
          <p:spPr bwMode="auto">
            <a:xfrm>
              <a:off x="4959" y="2440"/>
              <a:ext cx="380" cy="191"/>
            </a:xfrm>
            <a:prstGeom prst="rect">
              <a:avLst/>
            </a:prstGeom>
            <a:solidFill>
              <a:srgbClr val="003B71"/>
            </a:solidFill>
            <a:ln w="6350">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 name="Rectangle 8">
              <a:extLst>
                <a:ext uri="{FF2B5EF4-FFF2-40B4-BE49-F238E27FC236}">
                  <a16:creationId xmlns:a16="http://schemas.microsoft.com/office/drawing/2014/main" id="{90DAA5DE-B4A7-4ED4-8EAF-F1BB77AE1F99}"/>
                </a:ext>
              </a:extLst>
            </p:cNvPr>
            <p:cNvSpPr>
              <a:spLocks noChangeArrowheads="1"/>
            </p:cNvSpPr>
            <p:nvPr/>
          </p:nvSpPr>
          <p:spPr bwMode="auto">
            <a:xfrm>
              <a:off x="5407" y="2475"/>
              <a:ext cx="1751"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Arial" panose="020B0604020202020204" pitchFamily="34" charset="0"/>
                </a:rPr>
                <a:t>Under 30,000 (Down to 11,000)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5" name="Rectangle 9">
              <a:extLst>
                <a:ext uri="{FF2B5EF4-FFF2-40B4-BE49-F238E27FC236}">
                  <a16:creationId xmlns:a16="http://schemas.microsoft.com/office/drawing/2014/main" id="{38B1823C-8DF1-402C-8A88-3EED449A03EA}"/>
                </a:ext>
              </a:extLst>
            </p:cNvPr>
            <p:cNvSpPr>
              <a:spLocks noChangeArrowheads="1"/>
            </p:cNvSpPr>
            <p:nvPr/>
          </p:nvSpPr>
          <p:spPr bwMode="auto">
            <a:xfrm>
              <a:off x="4959" y="2700"/>
              <a:ext cx="380" cy="191"/>
            </a:xfrm>
            <a:prstGeom prst="rect">
              <a:avLst/>
            </a:prstGeom>
            <a:solidFill>
              <a:srgbClr val="82C5EC"/>
            </a:solidFill>
            <a:ln w="6350">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 name="Rectangle 10">
              <a:extLst>
                <a:ext uri="{FF2B5EF4-FFF2-40B4-BE49-F238E27FC236}">
                  <a16:creationId xmlns:a16="http://schemas.microsoft.com/office/drawing/2014/main" id="{58A28508-C424-44A7-827E-57D1DBC1577A}"/>
                </a:ext>
              </a:extLst>
            </p:cNvPr>
            <p:cNvSpPr>
              <a:spLocks noChangeArrowheads="1"/>
            </p:cNvSpPr>
            <p:nvPr/>
          </p:nvSpPr>
          <p:spPr bwMode="auto">
            <a:xfrm>
              <a:off x="5407" y="2735"/>
              <a:ext cx="820"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Arial" panose="020B0604020202020204" pitchFamily="34" charset="0"/>
                </a:rPr>
                <a:t>30,000-59,999</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 name="Rectangle 11">
              <a:extLst>
                <a:ext uri="{FF2B5EF4-FFF2-40B4-BE49-F238E27FC236}">
                  <a16:creationId xmlns:a16="http://schemas.microsoft.com/office/drawing/2014/main" id="{17FB77DD-E1BB-48B1-BDFA-5122C8771E49}"/>
                </a:ext>
              </a:extLst>
            </p:cNvPr>
            <p:cNvSpPr>
              <a:spLocks noChangeArrowheads="1"/>
            </p:cNvSpPr>
            <p:nvPr/>
          </p:nvSpPr>
          <p:spPr bwMode="auto">
            <a:xfrm>
              <a:off x="4959" y="2960"/>
              <a:ext cx="380" cy="191"/>
            </a:xfrm>
            <a:prstGeom prst="rect">
              <a:avLst/>
            </a:prstGeom>
            <a:solidFill>
              <a:srgbClr val="FFE5AD"/>
            </a:solidFill>
            <a:ln w="6350">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 name="Rectangle 12">
              <a:extLst>
                <a:ext uri="{FF2B5EF4-FFF2-40B4-BE49-F238E27FC236}">
                  <a16:creationId xmlns:a16="http://schemas.microsoft.com/office/drawing/2014/main" id="{CB5CD322-3095-42F9-B11D-3CF677E7E41E}"/>
                </a:ext>
              </a:extLst>
            </p:cNvPr>
            <p:cNvSpPr>
              <a:spLocks noChangeArrowheads="1"/>
            </p:cNvSpPr>
            <p:nvPr/>
          </p:nvSpPr>
          <p:spPr bwMode="auto">
            <a:xfrm>
              <a:off x="5407" y="2994"/>
              <a:ext cx="820"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Arial" panose="020B0604020202020204" pitchFamily="34" charset="0"/>
                </a:rPr>
                <a:t>60,000-89,999</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 name="Rectangle 13">
              <a:extLst>
                <a:ext uri="{FF2B5EF4-FFF2-40B4-BE49-F238E27FC236}">
                  <a16:creationId xmlns:a16="http://schemas.microsoft.com/office/drawing/2014/main" id="{756385C2-E183-419B-A011-370F7B7B869E}"/>
                </a:ext>
              </a:extLst>
            </p:cNvPr>
            <p:cNvSpPr>
              <a:spLocks noChangeArrowheads="1"/>
            </p:cNvSpPr>
            <p:nvPr/>
          </p:nvSpPr>
          <p:spPr bwMode="auto">
            <a:xfrm>
              <a:off x="4959" y="3219"/>
              <a:ext cx="380" cy="191"/>
            </a:xfrm>
            <a:prstGeom prst="rect">
              <a:avLst/>
            </a:prstGeom>
            <a:solidFill>
              <a:srgbClr val="FF4D00"/>
            </a:solidFill>
            <a:ln w="6350">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 name="Rectangle 14">
              <a:extLst>
                <a:ext uri="{FF2B5EF4-FFF2-40B4-BE49-F238E27FC236}">
                  <a16:creationId xmlns:a16="http://schemas.microsoft.com/office/drawing/2014/main" id="{E37CDAA7-A1D7-4450-A937-436A98511BFB}"/>
                </a:ext>
              </a:extLst>
            </p:cNvPr>
            <p:cNvSpPr>
              <a:spLocks noChangeArrowheads="1"/>
            </p:cNvSpPr>
            <p:nvPr/>
          </p:nvSpPr>
          <p:spPr bwMode="auto">
            <a:xfrm>
              <a:off x="5407" y="3254"/>
              <a:ext cx="1798"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Arial" panose="020B0604020202020204" pitchFamily="34" charset="0"/>
                </a:rPr>
                <a:t>90,000 and Over (Up to 128,000)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 name="Rectangle 15">
              <a:extLst>
                <a:ext uri="{FF2B5EF4-FFF2-40B4-BE49-F238E27FC236}">
                  <a16:creationId xmlns:a16="http://schemas.microsoft.com/office/drawing/2014/main" id="{D43FE62B-0D05-41CC-9A45-6881C3E1BAF9}"/>
                </a:ext>
              </a:extLst>
            </p:cNvPr>
            <p:cNvSpPr>
              <a:spLocks noChangeArrowheads="1"/>
            </p:cNvSpPr>
            <p:nvPr/>
          </p:nvSpPr>
          <p:spPr bwMode="auto">
            <a:xfrm>
              <a:off x="4959" y="3479"/>
              <a:ext cx="380" cy="191"/>
            </a:xfrm>
            <a:prstGeom prst="rect">
              <a:avLst/>
            </a:prstGeom>
            <a:solidFill>
              <a:srgbClr val="E5E4D2"/>
            </a:solidFill>
            <a:ln w="6350">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 name="Rectangle 16">
              <a:extLst>
                <a:ext uri="{FF2B5EF4-FFF2-40B4-BE49-F238E27FC236}">
                  <a16:creationId xmlns:a16="http://schemas.microsoft.com/office/drawing/2014/main" id="{54C32A53-6797-4348-8FBD-E3F551D40347}"/>
                </a:ext>
              </a:extLst>
            </p:cNvPr>
            <p:cNvSpPr>
              <a:spLocks noChangeArrowheads="1"/>
            </p:cNvSpPr>
            <p:nvPr/>
          </p:nvSpPr>
          <p:spPr bwMode="auto">
            <a:xfrm>
              <a:off x="5407" y="3513"/>
              <a:ext cx="905"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Arial" panose="020B0604020202020204" pitchFamily="34" charset="0"/>
                </a:rPr>
                <a:t>Insufficient Data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18417061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 Figure 20">
            <a:extLst>
              <a:ext uri="{FF2B5EF4-FFF2-40B4-BE49-F238E27FC236}">
                <a16:creationId xmlns:a16="http://schemas.microsoft.com/office/drawing/2014/main" id="{375AF0C2-0EBC-4EF9-81A3-FC4A32FB3B35}"/>
              </a:ext>
            </a:extLst>
          </p:cNvPr>
          <p:cNvSpPr>
            <a:spLocks noGrp="1"/>
          </p:cNvSpPr>
          <p:nvPr>
            <p:ph type="title"/>
          </p:nvPr>
        </p:nvSpPr>
        <p:spPr>
          <a:xfrm>
            <a:off x="292859" y="181654"/>
            <a:ext cx="11566525" cy="889887"/>
          </a:xfrm>
        </p:spPr>
        <p:txBody>
          <a:bodyPr/>
          <a:lstStyle/>
          <a:p>
            <a:r>
              <a:rPr lang="en-US" sz="2400" dirty="0">
                <a:solidFill>
                  <a:srgbClr val="003B71"/>
                </a:solidFill>
              </a:rPr>
              <a:t>Figure 20: Lower-Income Homeowners and Homeowners of Color Were More Likely to Be Behind on Their Mortgage Payments in Early 2022</a:t>
            </a:r>
          </a:p>
        </p:txBody>
      </p:sp>
      <p:graphicFrame>
        <p:nvGraphicFramePr>
          <p:cNvPr id="8" name="Figure 20" descr="Figure 20 shows the share of homeowners behind on their mortgage payments from December 2021 to April 2022, by household income and race/ethnicity. Homeowners with lower incomes were more likely to be behind on mortgage payments. Black, Asian, and Hispanic homeowners (9.4–13.3 percent) were more than twice as likely to struggle with payments compared to white homeowners (4.6 percent). ">
            <a:extLst>
              <a:ext uri="{FF2B5EF4-FFF2-40B4-BE49-F238E27FC236}">
                <a16:creationId xmlns:a16="http://schemas.microsoft.com/office/drawing/2014/main" id="{8BCAFE9A-7FD6-4966-9D06-E3896CCC0FE3}"/>
              </a:ext>
            </a:extLst>
          </p:cNvPr>
          <p:cNvGraphicFramePr>
            <a:graphicFrameLocks noGrp="1"/>
          </p:cNvGraphicFramePr>
          <p:nvPr>
            <p:ph idx="1"/>
            <p:extLst>
              <p:ext uri="{D42A27DB-BD31-4B8C-83A1-F6EECF244321}">
                <p14:modId xmlns:p14="http://schemas.microsoft.com/office/powerpoint/2010/main" val="2972703448"/>
              </p:ext>
            </p:extLst>
          </p:nvPr>
        </p:nvGraphicFramePr>
        <p:xfrm>
          <a:off x="1682496" y="1440874"/>
          <a:ext cx="10152318" cy="4345586"/>
        </p:xfrm>
        <a:graphic>
          <a:graphicData uri="http://schemas.openxmlformats.org/drawingml/2006/chart">
            <c:chart xmlns:c="http://schemas.openxmlformats.org/drawingml/2006/chart" xmlns:r="http://schemas.openxmlformats.org/officeDocument/2006/relationships" r:id="rId2"/>
          </a:graphicData>
        </a:graphic>
      </p:graphicFrame>
      <p:sp>
        <p:nvSpPr>
          <p:cNvPr id="5" name="Figure 20 Notes and Source">
            <a:extLst>
              <a:ext uri="{FF2B5EF4-FFF2-40B4-BE49-F238E27FC236}">
                <a16:creationId xmlns:a16="http://schemas.microsoft.com/office/drawing/2014/main" id="{31654E92-C032-4805-9C5B-93FFA25C1225}"/>
              </a:ext>
            </a:extLst>
          </p:cNvPr>
          <p:cNvSpPr>
            <a:spLocks noGrp="1"/>
          </p:cNvSpPr>
          <p:nvPr>
            <p:ph type="body" sz="quarter" idx="11"/>
          </p:nvPr>
        </p:nvSpPr>
        <p:spPr>
          <a:xfrm>
            <a:off x="267855" y="6030147"/>
            <a:ext cx="10742349" cy="431198"/>
          </a:xfrm>
        </p:spPr>
        <p:txBody>
          <a:bodyPr/>
          <a:lstStyle/>
          <a:p>
            <a:endParaRPr lang="en-US" dirty="0"/>
          </a:p>
          <a:p>
            <a:r>
              <a:rPr lang="en-US" dirty="0"/>
              <a:t>Notes: Households behind on their mortgages reported that they were not caught up at the time of the survey. Black, Asian, and white householders are non-Hispanic. Hispanic householders may be of any race(s).</a:t>
            </a:r>
          </a:p>
          <a:p>
            <a:r>
              <a:rPr lang="en-US" dirty="0"/>
              <a:t>Source: JCHS tabulations of US Census Bureau, Household Pulse Surveys, December 2021–April 2022.</a:t>
            </a:r>
          </a:p>
        </p:txBody>
      </p:sp>
      <p:sp>
        <p:nvSpPr>
          <p:cNvPr id="11" name="TextBox 10">
            <a:extLst>
              <a:ext uri="{FF2B5EF4-FFF2-40B4-BE49-F238E27FC236}">
                <a16:creationId xmlns:a16="http://schemas.microsoft.com/office/drawing/2014/main" id="{4B126553-E183-4E18-9403-36EA5AB34D9F}"/>
              </a:ext>
              <a:ext uri="{C183D7F6-B498-43B3-948B-1728B52AA6E4}">
                <adec:decorative xmlns:adec="http://schemas.microsoft.com/office/drawing/2017/decorative" val="1"/>
              </a:ext>
            </a:extLst>
          </p:cNvPr>
          <p:cNvSpPr txBox="1"/>
          <p:nvPr/>
        </p:nvSpPr>
        <p:spPr>
          <a:xfrm>
            <a:off x="267855" y="1071541"/>
            <a:ext cx="11277600" cy="307777"/>
          </a:xfrm>
          <a:prstGeom prst="rect">
            <a:avLst/>
          </a:prstGeom>
          <a:noFill/>
        </p:spPr>
        <p:txBody>
          <a:bodyPr wrap="square" rtlCol="0">
            <a:spAutoFit/>
          </a:bodyPr>
          <a:lstStyle/>
          <a:p>
            <a:r>
              <a:rPr lang="en-US" sz="1400" b="1">
                <a:solidFill>
                  <a:srgbClr val="000000"/>
                </a:solidFill>
              </a:rPr>
              <a:t>Share of Homeowners Behind on Mortgage Payments (Percent)</a:t>
            </a:r>
          </a:p>
        </p:txBody>
      </p:sp>
      <p:sp>
        <p:nvSpPr>
          <p:cNvPr id="7" name="TextBox 1">
            <a:extLst>
              <a:ext uri="{FF2B5EF4-FFF2-40B4-BE49-F238E27FC236}">
                <a16:creationId xmlns:a16="http://schemas.microsoft.com/office/drawing/2014/main" id="{6628FE16-4A7A-428C-B253-7F865E2EC938}"/>
              </a:ext>
              <a:ext uri="{C183D7F6-B498-43B3-948B-1728B52AA6E4}">
                <adec:decorative xmlns:adec="http://schemas.microsoft.com/office/drawing/2017/decorative" val="1"/>
              </a:ext>
            </a:extLst>
          </p:cNvPr>
          <p:cNvSpPr txBox="1"/>
          <p:nvPr/>
        </p:nvSpPr>
        <p:spPr>
          <a:xfrm>
            <a:off x="267854" y="4000444"/>
            <a:ext cx="1414641" cy="33855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b="1">
                <a:solidFill>
                  <a:schemeClr val="tx1">
                    <a:lumMod val="50000"/>
                  </a:schemeClr>
                </a:solidFill>
              </a:rPr>
              <a:t>Race/Ethnicity</a:t>
            </a:r>
          </a:p>
        </p:txBody>
      </p:sp>
      <p:sp>
        <p:nvSpPr>
          <p:cNvPr id="9" name="TextBox 1">
            <a:extLst>
              <a:ext uri="{FF2B5EF4-FFF2-40B4-BE49-F238E27FC236}">
                <a16:creationId xmlns:a16="http://schemas.microsoft.com/office/drawing/2014/main" id="{10C80A32-218D-4CD1-B5FF-D708F6359D4A}"/>
              </a:ext>
              <a:ext uri="{C183D7F6-B498-43B3-948B-1728B52AA6E4}">
                <adec:decorative xmlns:adec="http://schemas.microsoft.com/office/drawing/2017/decorative" val="1"/>
              </a:ext>
            </a:extLst>
          </p:cNvPr>
          <p:cNvSpPr txBox="1"/>
          <p:nvPr/>
        </p:nvSpPr>
        <p:spPr>
          <a:xfrm>
            <a:off x="292859" y="2086234"/>
            <a:ext cx="1414641" cy="33855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b="1">
                <a:solidFill>
                  <a:schemeClr val="tx1">
                    <a:lumMod val="50000"/>
                  </a:schemeClr>
                </a:solidFill>
              </a:rPr>
              <a:t>Household Income</a:t>
            </a:r>
          </a:p>
        </p:txBody>
      </p:sp>
    </p:spTree>
    <p:extLst>
      <p:ext uri="{BB962C8B-B14F-4D97-AF65-F5344CB8AC3E}">
        <p14:creationId xmlns:p14="http://schemas.microsoft.com/office/powerpoint/2010/main" val="38860189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 Figure 21">
            <a:extLst>
              <a:ext uri="{FF2B5EF4-FFF2-40B4-BE49-F238E27FC236}">
                <a16:creationId xmlns:a16="http://schemas.microsoft.com/office/drawing/2014/main" id="{FD782932-0D29-480F-8869-FEFE38656211}"/>
              </a:ext>
            </a:extLst>
          </p:cNvPr>
          <p:cNvSpPr>
            <a:spLocks noGrp="1"/>
          </p:cNvSpPr>
          <p:nvPr>
            <p:ph type="title"/>
          </p:nvPr>
        </p:nvSpPr>
        <p:spPr/>
        <p:txBody>
          <a:bodyPr/>
          <a:lstStyle/>
          <a:p>
            <a:r>
              <a:rPr lang="en-US" dirty="0">
                <a:solidFill>
                  <a:srgbClr val="003B71"/>
                </a:solidFill>
              </a:rPr>
              <a:t>Figure 21: Rents for Both Apartments and Single-Family Homes Have Surged</a:t>
            </a:r>
            <a:endParaRPr lang="en-US" dirty="0">
              <a:solidFill>
                <a:srgbClr val="003B71"/>
              </a:solidFill>
              <a:highlight>
                <a:srgbClr val="FFFF00"/>
              </a:highlight>
            </a:endParaRPr>
          </a:p>
        </p:txBody>
      </p:sp>
      <p:pic>
        <p:nvPicPr>
          <p:cNvPr id="9" name="Figure 21" descr="This line graph shows the year-over-year change in rents for apartments (professionally managed apartment buildings with five or more units) and single-family homes, both as quarterly percentages from Q1 2015 to Q1 2022. Rent growth for apartments and single-family rentals were in close balance before the pandemic, averaging around 3 percent growth year-over-year. Growth in apartment rents fell more than that of single-family homes during the pandemic, but both rebounded to more than 10 percent in early 2022. ">
            <a:extLst>
              <a:ext uri="{FF2B5EF4-FFF2-40B4-BE49-F238E27FC236}">
                <a16:creationId xmlns:a16="http://schemas.microsoft.com/office/drawing/2014/main" id="{D9780BF2-806B-42AD-826E-FD637D6F1034}"/>
              </a:ext>
            </a:extLst>
          </p:cNvPr>
          <p:cNvPicPr>
            <a:picLocks noGrp="1" noChangeAspect="1"/>
          </p:cNvPicPr>
          <p:nvPr>
            <p:ph idx="1"/>
          </p:nvPr>
        </p:nvPicPr>
        <p:blipFill>
          <a:blip r:embed="rId2"/>
          <a:stretch>
            <a:fillRect/>
          </a:stretch>
        </p:blipFill>
        <p:spPr>
          <a:xfrm>
            <a:off x="354717" y="1573213"/>
            <a:ext cx="11393666" cy="4203700"/>
          </a:xfrm>
        </p:spPr>
      </p:pic>
      <p:sp>
        <p:nvSpPr>
          <p:cNvPr id="4" name="Figure 21 Notes and Source">
            <a:extLst>
              <a:ext uri="{FF2B5EF4-FFF2-40B4-BE49-F238E27FC236}">
                <a16:creationId xmlns:a16="http://schemas.microsoft.com/office/drawing/2014/main" id="{2017B3B5-3652-410D-B6B8-B06D8D84ECE4}"/>
              </a:ext>
            </a:extLst>
          </p:cNvPr>
          <p:cNvSpPr>
            <a:spLocks noGrp="1"/>
          </p:cNvSpPr>
          <p:nvPr>
            <p:ph type="body" sz="quarter" idx="10"/>
          </p:nvPr>
        </p:nvSpPr>
        <p:spPr/>
        <p:txBody>
          <a:bodyPr/>
          <a:lstStyle/>
          <a:p>
            <a:r>
              <a:rPr lang="en-US" dirty="0"/>
              <a:t>Notes: Single-family rent increases in 2022:1 are for January and February alone. CoStar same-store rents are for professionally managed market-rate apartments in buildings with five or more units.</a:t>
            </a:r>
          </a:p>
          <a:p>
            <a:r>
              <a:rPr lang="en-US" dirty="0"/>
              <a:t>Source: JCHS tabulations of CoStar data; CoreLogic Single-Family Rent Index.</a:t>
            </a:r>
          </a:p>
        </p:txBody>
      </p:sp>
    </p:spTree>
    <p:extLst>
      <p:ext uri="{BB962C8B-B14F-4D97-AF65-F5344CB8AC3E}">
        <p14:creationId xmlns:p14="http://schemas.microsoft.com/office/powerpoint/2010/main" val="36971706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 Figure 22">
            <a:extLst>
              <a:ext uri="{FF2B5EF4-FFF2-40B4-BE49-F238E27FC236}">
                <a16:creationId xmlns:a16="http://schemas.microsoft.com/office/drawing/2014/main" id="{9209A3FA-7915-4808-B63B-E6871E2729AC}"/>
              </a:ext>
            </a:extLst>
          </p:cNvPr>
          <p:cNvSpPr>
            <a:spLocks noGrp="1"/>
          </p:cNvSpPr>
          <p:nvPr>
            <p:ph type="title"/>
          </p:nvPr>
        </p:nvSpPr>
        <p:spPr/>
        <p:txBody>
          <a:bodyPr/>
          <a:lstStyle/>
          <a:p>
            <a:r>
              <a:rPr lang="en-US" dirty="0">
                <a:solidFill>
                  <a:srgbClr val="003B71"/>
                </a:solidFill>
              </a:rPr>
              <a:t>Figure 22: Rents in Most Major Markets Were Up by Double Digits in Early 2022</a:t>
            </a:r>
            <a:endParaRPr lang="en-US" dirty="0"/>
          </a:p>
        </p:txBody>
      </p:sp>
      <p:pic>
        <p:nvPicPr>
          <p:cNvPr id="5" name="Figure 22" descr="This map shows the year-over-year change in asking rents for professionally managed apartments the first quarter of 2021 and the first quarter of 2022, for 150 large metro markets across the country. Rents grew year-over-year in all 150 markets. Just three of these markets (all in the Midwest) had rent growth under 5 percent. An additional 31 markets, mostly in the Midwest and South, had rent growth between 5.0 and 9.9 percent. Rents grew between 10.0 and 19.9 percent in 90 markets. And in 26 markets, rents grew 20 percent or more. The majority of these markets were in the South, with half in Florida alone.">
            <a:extLst>
              <a:ext uri="{FF2B5EF4-FFF2-40B4-BE49-F238E27FC236}">
                <a16:creationId xmlns:a16="http://schemas.microsoft.com/office/drawing/2014/main" id="{6B155D81-5F6A-494A-93E4-CA02F3C527C8}"/>
              </a:ext>
            </a:extLst>
          </p:cNvPr>
          <p:cNvPicPr>
            <a:picLocks noChangeAspect="1"/>
          </p:cNvPicPr>
          <p:nvPr/>
        </p:nvPicPr>
        <p:blipFill rotWithShape="1">
          <a:blip r:embed="rId2"/>
          <a:srcRect l="2731" t="7536" r="4266" b="11689"/>
          <a:stretch/>
        </p:blipFill>
        <p:spPr>
          <a:xfrm>
            <a:off x="542391" y="1386965"/>
            <a:ext cx="6908800" cy="4636656"/>
          </a:xfrm>
          <a:prstGeom prst="rect">
            <a:avLst/>
          </a:prstGeom>
        </p:spPr>
      </p:pic>
      <p:sp>
        <p:nvSpPr>
          <p:cNvPr id="4" name="Figure 22 Notes and Source">
            <a:extLst>
              <a:ext uri="{FF2B5EF4-FFF2-40B4-BE49-F238E27FC236}">
                <a16:creationId xmlns:a16="http://schemas.microsoft.com/office/drawing/2014/main" id="{05200A10-BB27-4F7E-B22F-F7FF3165DDA9}"/>
              </a:ext>
            </a:extLst>
          </p:cNvPr>
          <p:cNvSpPr>
            <a:spLocks noGrp="1"/>
          </p:cNvSpPr>
          <p:nvPr>
            <p:ph type="body" sz="quarter" idx="10"/>
          </p:nvPr>
        </p:nvSpPr>
        <p:spPr/>
        <p:txBody>
          <a:bodyPr/>
          <a:lstStyle/>
          <a:p>
            <a:r>
              <a:rPr lang="en-US"/>
              <a:t>Note: Asking rents are for professionally managed apartments in buildings with five or more units in the 150 markets that RealPage tracks.</a:t>
            </a:r>
          </a:p>
          <a:p>
            <a:r>
              <a:rPr lang="en-US"/>
              <a:t>Source: JCHS tabulations of RealPage data.</a:t>
            </a:r>
          </a:p>
        </p:txBody>
      </p:sp>
      <p:sp>
        <p:nvSpPr>
          <p:cNvPr id="11" name="TextBox 10">
            <a:extLst>
              <a:ext uri="{FF2B5EF4-FFF2-40B4-BE49-F238E27FC236}">
                <a16:creationId xmlns:a16="http://schemas.microsoft.com/office/drawing/2014/main" id="{E6FCE3A9-4C9B-4DC0-8F65-68101A42F53A}"/>
              </a:ext>
              <a:ext uri="{C183D7F6-B498-43B3-948B-1728B52AA6E4}">
                <adec:decorative xmlns:adec="http://schemas.microsoft.com/office/drawing/2017/decorative" val="1"/>
              </a:ext>
            </a:extLst>
          </p:cNvPr>
          <p:cNvSpPr txBox="1"/>
          <p:nvPr/>
        </p:nvSpPr>
        <p:spPr>
          <a:xfrm>
            <a:off x="8073460" y="4115610"/>
            <a:ext cx="2409505" cy="954107"/>
          </a:xfrm>
          <a:prstGeom prst="rect">
            <a:avLst/>
          </a:prstGeom>
          <a:noFill/>
        </p:spPr>
        <p:txBody>
          <a:bodyPr wrap="square" rtlCol="0">
            <a:spAutoFit/>
          </a:bodyPr>
          <a:lstStyle/>
          <a:p>
            <a:r>
              <a:rPr lang="en-US" sz="1400" dirty="0">
                <a:solidFill>
                  <a:schemeClr val="tx1">
                    <a:lumMod val="50000"/>
                  </a:schemeClr>
                </a:solidFill>
              </a:rPr>
              <a:t>Under 5.0 (Down to 1.0)</a:t>
            </a:r>
          </a:p>
          <a:p>
            <a:r>
              <a:rPr lang="en-US" sz="1400" dirty="0">
                <a:solidFill>
                  <a:schemeClr val="tx1">
                    <a:lumMod val="50000"/>
                  </a:schemeClr>
                </a:solidFill>
              </a:rPr>
              <a:t>5.0–9.9</a:t>
            </a:r>
          </a:p>
          <a:p>
            <a:r>
              <a:rPr lang="en-US" sz="1400" dirty="0">
                <a:solidFill>
                  <a:schemeClr val="tx1">
                    <a:lumMod val="50000"/>
                  </a:schemeClr>
                </a:solidFill>
              </a:rPr>
              <a:t>10.0–19.9</a:t>
            </a:r>
          </a:p>
          <a:p>
            <a:r>
              <a:rPr lang="en-US" sz="1400" dirty="0">
                <a:solidFill>
                  <a:schemeClr val="tx1">
                    <a:lumMod val="50000"/>
                  </a:schemeClr>
                </a:solidFill>
              </a:rPr>
              <a:t>20.0 and Over (Up to 42.0)</a:t>
            </a:r>
          </a:p>
        </p:txBody>
      </p:sp>
      <p:sp>
        <p:nvSpPr>
          <p:cNvPr id="12" name="TextBox 11">
            <a:extLst>
              <a:ext uri="{FF2B5EF4-FFF2-40B4-BE49-F238E27FC236}">
                <a16:creationId xmlns:a16="http://schemas.microsoft.com/office/drawing/2014/main" id="{B6D47097-6CEB-4219-A5AA-EB74DE7AA780}"/>
              </a:ext>
              <a:ext uri="{C183D7F6-B498-43B3-948B-1728B52AA6E4}">
                <adec:decorative xmlns:adec="http://schemas.microsoft.com/office/drawing/2017/decorative" val="1"/>
              </a:ext>
            </a:extLst>
          </p:cNvPr>
          <p:cNvSpPr txBox="1"/>
          <p:nvPr/>
        </p:nvSpPr>
        <p:spPr>
          <a:xfrm>
            <a:off x="7631341" y="3532397"/>
            <a:ext cx="3237214" cy="523220"/>
          </a:xfrm>
          <a:prstGeom prst="rect">
            <a:avLst/>
          </a:prstGeom>
          <a:noFill/>
        </p:spPr>
        <p:txBody>
          <a:bodyPr wrap="square" rtlCol="0">
            <a:spAutoFit/>
          </a:bodyPr>
          <a:lstStyle/>
          <a:p>
            <a:r>
              <a:rPr lang="en-US" sz="1400" b="1" dirty="0">
                <a:solidFill>
                  <a:schemeClr val="tx1">
                    <a:lumMod val="50000"/>
                  </a:schemeClr>
                </a:solidFill>
              </a:rPr>
              <a:t>Change in Asking Rents </a:t>
            </a:r>
          </a:p>
          <a:p>
            <a:r>
              <a:rPr lang="en-US" sz="1400" b="1" dirty="0">
                <a:solidFill>
                  <a:schemeClr val="tx1">
                    <a:lumMod val="50000"/>
                  </a:schemeClr>
                </a:solidFill>
              </a:rPr>
              <a:t>2021:1–2022:1 (Percent)</a:t>
            </a:r>
          </a:p>
        </p:txBody>
      </p:sp>
      <p:pic>
        <p:nvPicPr>
          <p:cNvPr id="9" name="Picture 8">
            <a:extLst>
              <a:ext uri="{FF2B5EF4-FFF2-40B4-BE49-F238E27FC236}">
                <a16:creationId xmlns:a16="http://schemas.microsoft.com/office/drawing/2014/main" id="{33CD417F-9B4C-4431-9599-67BC869BF26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592840" y="4122993"/>
            <a:ext cx="512623" cy="962500"/>
          </a:xfrm>
          <a:prstGeom prst="rect">
            <a:avLst/>
          </a:prstGeom>
        </p:spPr>
      </p:pic>
    </p:spTree>
    <p:extLst>
      <p:ext uri="{BB962C8B-B14F-4D97-AF65-F5344CB8AC3E}">
        <p14:creationId xmlns:p14="http://schemas.microsoft.com/office/powerpoint/2010/main" val="1682796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 Figure 23">
            <a:extLst>
              <a:ext uri="{FF2B5EF4-FFF2-40B4-BE49-F238E27FC236}">
                <a16:creationId xmlns:a16="http://schemas.microsoft.com/office/drawing/2014/main" id="{47C9A441-12C4-4D07-B8E1-18E16102C7F9}"/>
              </a:ext>
            </a:extLst>
          </p:cNvPr>
          <p:cNvSpPr>
            <a:spLocks noGrp="1"/>
          </p:cNvSpPr>
          <p:nvPr>
            <p:ph type="title"/>
          </p:nvPr>
        </p:nvSpPr>
        <p:spPr/>
        <p:txBody>
          <a:bodyPr/>
          <a:lstStyle/>
          <a:p>
            <a:r>
              <a:rPr lang="en-US" dirty="0">
                <a:solidFill>
                  <a:srgbClr val="003B71"/>
                </a:solidFill>
              </a:rPr>
              <a:t>Figure 23: Growth in Apartment Demand Far Outpaced Additions to Supply Over the Past Year</a:t>
            </a:r>
            <a:endParaRPr lang="en-US" dirty="0">
              <a:solidFill>
                <a:srgbClr val="003B71"/>
              </a:solidFill>
              <a:highlight>
                <a:srgbClr val="00FF00"/>
              </a:highlight>
            </a:endParaRPr>
          </a:p>
        </p:txBody>
      </p:sp>
      <p:pic>
        <p:nvPicPr>
          <p:cNvPr id="7" name="Figure 23" descr="This line chart compares the net change in occupied units with the number of newly completed units for professionally managed rental properties, between the first quarter of 2013 and the first quarter of 2022.  Before the pandemic, completions and leases were in close balance, with new completions averaging about 291,000 units annually and net new leases averaging about 296,000 units. After dropping off dramatically early in the pandemic, to a low of just 179,000, net new leases rebounded sharply in 2021 and reached a new high of 713,000, more than doubling new completions (349,000). ">
            <a:extLst>
              <a:ext uri="{FF2B5EF4-FFF2-40B4-BE49-F238E27FC236}">
                <a16:creationId xmlns:a16="http://schemas.microsoft.com/office/drawing/2014/main" id="{D509F5BD-BDDD-4956-AD9F-C2D39E2D9973}"/>
              </a:ext>
            </a:extLst>
          </p:cNvPr>
          <p:cNvPicPr>
            <a:picLocks noGrp="1" noChangeAspect="1"/>
          </p:cNvPicPr>
          <p:nvPr>
            <p:ph idx="1"/>
          </p:nvPr>
        </p:nvPicPr>
        <p:blipFill>
          <a:blip r:embed="rId2"/>
          <a:stretch>
            <a:fillRect/>
          </a:stretch>
        </p:blipFill>
        <p:spPr/>
      </p:pic>
      <p:sp>
        <p:nvSpPr>
          <p:cNvPr id="4" name="Figure 23 Notes and Source">
            <a:extLst>
              <a:ext uri="{FF2B5EF4-FFF2-40B4-BE49-F238E27FC236}">
                <a16:creationId xmlns:a16="http://schemas.microsoft.com/office/drawing/2014/main" id="{B221E26B-6F48-46C2-B28D-34FBD405ABDF}"/>
              </a:ext>
            </a:extLst>
          </p:cNvPr>
          <p:cNvSpPr>
            <a:spLocks noGrp="1"/>
          </p:cNvSpPr>
          <p:nvPr>
            <p:ph type="body" sz="quarter" idx="10"/>
          </p:nvPr>
        </p:nvSpPr>
        <p:spPr/>
        <p:txBody>
          <a:bodyPr/>
          <a:lstStyle/>
          <a:p>
            <a:r>
              <a:rPr lang="en-US" dirty="0"/>
              <a:t>Note: Data are 4-quarter rolling averages for professionally managed apartment properties with five or more units.</a:t>
            </a:r>
          </a:p>
          <a:p>
            <a:r>
              <a:rPr lang="en-US" dirty="0"/>
              <a:t>Source: JCHS tabulations of RealPage data.</a:t>
            </a:r>
          </a:p>
        </p:txBody>
      </p:sp>
    </p:spTree>
    <p:extLst>
      <p:ext uri="{BB962C8B-B14F-4D97-AF65-F5344CB8AC3E}">
        <p14:creationId xmlns:p14="http://schemas.microsoft.com/office/powerpoint/2010/main" val="35310762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 Figure 24">
            <a:extLst>
              <a:ext uri="{FF2B5EF4-FFF2-40B4-BE49-F238E27FC236}">
                <a16:creationId xmlns:a16="http://schemas.microsoft.com/office/drawing/2014/main" id="{033DFC4F-E35C-4AC2-B9E7-64A06A7E53FC}"/>
              </a:ext>
            </a:extLst>
          </p:cNvPr>
          <p:cNvSpPr>
            <a:spLocks noGrp="1"/>
          </p:cNvSpPr>
          <p:nvPr>
            <p:ph type="title"/>
          </p:nvPr>
        </p:nvSpPr>
        <p:spPr>
          <a:xfrm>
            <a:off x="312560" y="397894"/>
            <a:ext cx="11553619" cy="912587"/>
          </a:xfrm>
        </p:spPr>
        <p:txBody>
          <a:bodyPr/>
          <a:lstStyle/>
          <a:p>
            <a:r>
              <a:rPr lang="en-US" dirty="0">
                <a:solidFill>
                  <a:srgbClr val="003B71"/>
                </a:solidFill>
              </a:rPr>
              <a:t>Figure 24: Vacancy Rates Have Fallen Back Near Historic Lows Even in Prime Urban Areas</a:t>
            </a:r>
            <a:endParaRPr lang="en-US" dirty="0">
              <a:solidFill>
                <a:srgbClr val="003B71"/>
              </a:solidFill>
              <a:highlight>
                <a:srgbClr val="FFFF00"/>
              </a:highlight>
            </a:endParaRPr>
          </a:p>
        </p:txBody>
      </p:sp>
      <p:sp>
        <p:nvSpPr>
          <p:cNvPr id="3" name="TextBox 2">
            <a:extLst>
              <a:ext uri="{FF2B5EF4-FFF2-40B4-BE49-F238E27FC236}">
                <a16:creationId xmlns:a16="http://schemas.microsoft.com/office/drawing/2014/main" id="{079065C3-0BCD-4C0E-B0F1-4B61D006D2E2}"/>
              </a:ext>
              <a:ext uri="{C183D7F6-B498-43B3-948B-1728B52AA6E4}">
                <adec:decorative xmlns:adec="http://schemas.microsoft.com/office/drawing/2017/decorative" val="1"/>
              </a:ext>
            </a:extLst>
          </p:cNvPr>
          <p:cNvSpPr txBox="1"/>
          <p:nvPr/>
        </p:nvSpPr>
        <p:spPr>
          <a:xfrm>
            <a:off x="391160" y="5618818"/>
            <a:ext cx="1168400" cy="307777"/>
          </a:xfrm>
          <a:prstGeom prst="rect">
            <a:avLst/>
          </a:prstGeom>
          <a:noFill/>
        </p:spPr>
        <p:txBody>
          <a:bodyPr wrap="square" rtlCol="0">
            <a:spAutoFit/>
          </a:bodyPr>
          <a:lstStyle/>
          <a:p>
            <a:r>
              <a:rPr lang="en-US" sz="1400" b="1">
                <a:solidFill>
                  <a:schemeClr val="tx1">
                    <a:lumMod val="50000"/>
                  </a:schemeClr>
                </a:solidFill>
              </a:rPr>
              <a:t>Submarket</a:t>
            </a:r>
          </a:p>
        </p:txBody>
      </p:sp>
      <p:pic>
        <p:nvPicPr>
          <p:cNvPr id="11" name="Figure 24" descr="This line chart shows the vacancy rate for all professionally managed apartments and for apartments in prime urban, other urban, and suburban submarkets from the first quarter of 2015 through the first quarter of 2022. Vacancies were relatively stable before rising sharply in prime urban areas during the pandemic, before falling significantly in all submarket types in 2021. In early 2022, vacancy rates for professionally managed apartments in all submarkets had fallen below pre-pandemic levels.">
            <a:extLst>
              <a:ext uri="{FF2B5EF4-FFF2-40B4-BE49-F238E27FC236}">
                <a16:creationId xmlns:a16="http://schemas.microsoft.com/office/drawing/2014/main" id="{8565584C-CAC6-44F1-ABF4-392017B84E1A}"/>
              </a:ext>
            </a:extLst>
          </p:cNvPr>
          <p:cNvPicPr>
            <a:picLocks noGrp="1" noChangeAspect="1"/>
          </p:cNvPicPr>
          <p:nvPr>
            <p:ph idx="1"/>
          </p:nvPr>
        </p:nvPicPr>
        <p:blipFill>
          <a:blip r:embed="rId3"/>
          <a:stretch>
            <a:fillRect/>
          </a:stretch>
        </p:blipFill>
        <p:spPr>
          <a:xfrm>
            <a:off x="312560" y="1656418"/>
            <a:ext cx="11193640" cy="4337872"/>
          </a:xfrm>
        </p:spPr>
      </p:pic>
      <p:sp>
        <p:nvSpPr>
          <p:cNvPr id="5" name="Figure 24 Notes and Source">
            <a:extLst>
              <a:ext uri="{FF2B5EF4-FFF2-40B4-BE49-F238E27FC236}">
                <a16:creationId xmlns:a16="http://schemas.microsoft.com/office/drawing/2014/main" id="{C2382837-B685-42AF-8D21-6253C2004074}"/>
              </a:ext>
            </a:extLst>
          </p:cNvPr>
          <p:cNvSpPr>
            <a:spLocks noGrp="1"/>
          </p:cNvSpPr>
          <p:nvPr>
            <p:ph type="body" sz="quarter" idx="11"/>
          </p:nvPr>
        </p:nvSpPr>
        <p:spPr>
          <a:xfrm>
            <a:off x="267855" y="5926595"/>
            <a:ext cx="10742349" cy="533511"/>
          </a:xfrm>
        </p:spPr>
        <p:txBody>
          <a:bodyPr/>
          <a:lstStyle/>
          <a:p>
            <a:r>
              <a:rPr lang="en-US" dirty="0"/>
              <a:t>Notes: Urban/suburban areas are based on density in the 54 largest markets that CoStar tracks. Prime submarkets have the highest rents.</a:t>
            </a:r>
          </a:p>
          <a:p>
            <a:r>
              <a:rPr lang="en-US" dirty="0"/>
              <a:t>Source: JCHS tabulations of CoStar data.</a:t>
            </a:r>
          </a:p>
        </p:txBody>
      </p:sp>
    </p:spTree>
    <p:extLst>
      <p:ext uri="{BB962C8B-B14F-4D97-AF65-F5344CB8AC3E}">
        <p14:creationId xmlns:p14="http://schemas.microsoft.com/office/powerpoint/2010/main" val="1729065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 Figure 25">
            <a:extLst>
              <a:ext uri="{FF2B5EF4-FFF2-40B4-BE49-F238E27FC236}">
                <a16:creationId xmlns:a16="http://schemas.microsoft.com/office/drawing/2014/main" id="{19A23D90-5159-46CB-B38E-7CE7BE881E6B}"/>
              </a:ext>
            </a:extLst>
          </p:cNvPr>
          <p:cNvSpPr>
            <a:spLocks noGrp="1"/>
          </p:cNvSpPr>
          <p:nvPr>
            <p:ph type="title"/>
          </p:nvPr>
        </p:nvSpPr>
        <p:spPr/>
        <p:txBody>
          <a:bodyPr/>
          <a:lstStyle/>
          <a:p>
            <a:r>
              <a:rPr lang="en-US" dirty="0">
                <a:solidFill>
                  <a:srgbClr val="003B71"/>
                </a:solidFill>
              </a:rPr>
              <a:t>Figure 25: Many Lower-Income Households and Households of Color Still Struggled to Pay Rent in Early 2022</a:t>
            </a:r>
          </a:p>
        </p:txBody>
      </p:sp>
      <p:sp>
        <p:nvSpPr>
          <p:cNvPr id="12" name="Rectangle 11">
            <a:extLst>
              <a:ext uri="{FF2B5EF4-FFF2-40B4-BE49-F238E27FC236}">
                <a16:creationId xmlns:a16="http://schemas.microsoft.com/office/drawing/2014/main" id="{EFDD2E57-6DB2-403D-A65C-27E352E4F9C8}"/>
              </a:ext>
              <a:ext uri="{C183D7F6-B498-43B3-948B-1728B52AA6E4}">
                <adec:decorative xmlns:adec="http://schemas.microsoft.com/office/drawing/2017/decorative" val="1"/>
              </a:ext>
            </a:extLst>
          </p:cNvPr>
          <p:cNvSpPr/>
          <p:nvPr/>
        </p:nvSpPr>
        <p:spPr>
          <a:xfrm>
            <a:off x="847728" y="2150073"/>
            <a:ext cx="5402243" cy="275530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1B63A2E-21B0-4047-984A-B17F7962BBAF}"/>
              </a:ext>
              <a:ext uri="{C183D7F6-B498-43B3-948B-1728B52AA6E4}">
                <adec:decorative xmlns:adec="http://schemas.microsoft.com/office/drawing/2017/decorative" val="1"/>
              </a:ext>
            </a:extLst>
          </p:cNvPr>
          <p:cNvSpPr/>
          <p:nvPr/>
        </p:nvSpPr>
        <p:spPr>
          <a:xfrm>
            <a:off x="10586301" y="2150075"/>
            <a:ext cx="1078477" cy="2755299"/>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Figure 25" descr="This bar chart shows the share of households behind on rent between December 2021 and April 2022, by household income and race/ethnicity. 15 percent of renters overall were behind on rent, but this share is higher for lower-income renter households and renter households of color. 21 percent of households with incomes below $25,000 were behind on rent, more than four times the 5 percent share for households with incomes of $75,000 or more. Black renter households were the most likely to be behind on rent, with 24 reporting they were behind. 18 percent of Hispanic households and 18 percent of Asian households were also behind on rent, well above the 10 percent share for white households.">
            <a:extLst>
              <a:ext uri="{FF2B5EF4-FFF2-40B4-BE49-F238E27FC236}">
                <a16:creationId xmlns:a16="http://schemas.microsoft.com/office/drawing/2014/main" id="{978AD263-57E4-4D81-BE4E-BBD08DFE366F}"/>
              </a:ext>
            </a:extLst>
          </p:cNvPr>
          <p:cNvGraphicFramePr>
            <a:graphicFrameLocks noGrp="1"/>
          </p:cNvGraphicFramePr>
          <p:nvPr>
            <p:ph idx="1"/>
            <p:extLst>
              <p:ext uri="{D42A27DB-BD31-4B8C-83A1-F6EECF244321}">
                <p14:modId xmlns:p14="http://schemas.microsoft.com/office/powerpoint/2010/main" val="174172472"/>
              </p:ext>
            </p:extLst>
          </p:nvPr>
        </p:nvGraphicFramePr>
        <p:xfrm>
          <a:off x="267855" y="1573213"/>
          <a:ext cx="11566525" cy="4203700"/>
        </p:xfrm>
        <a:graphic>
          <a:graphicData uri="http://schemas.openxmlformats.org/drawingml/2006/chart">
            <c:chart xmlns:c="http://schemas.openxmlformats.org/drawingml/2006/chart" xmlns:r="http://schemas.openxmlformats.org/officeDocument/2006/relationships" r:id="rId3"/>
          </a:graphicData>
        </a:graphic>
      </p:graphicFrame>
      <p:sp>
        <p:nvSpPr>
          <p:cNvPr id="4" name="Figure 25 Notes and Source">
            <a:extLst>
              <a:ext uri="{FF2B5EF4-FFF2-40B4-BE49-F238E27FC236}">
                <a16:creationId xmlns:a16="http://schemas.microsoft.com/office/drawing/2014/main" id="{657C1D91-DB9F-4C40-8584-7D7954D4CB25}"/>
              </a:ext>
            </a:extLst>
          </p:cNvPr>
          <p:cNvSpPr>
            <a:spLocks noGrp="1"/>
          </p:cNvSpPr>
          <p:nvPr>
            <p:ph type="body" sz="quarter" idx="10"/>
          </p:nvPr>
        </p:nvSpPr>
        <p:spPr/>
        <p:txBody>
          <a:bodyPr/>
          <a:lstStyle/>
          <a:p>
            <a:r>
              <a:rPr lang="en-US" dirty="0"/>
              <a:t>Notes: Households behind on rent reported that they were not caught up at the time of the survey. Black, Asian, and white householders are non-Hispanic. Hispanic householders may be of any race(s).</a:t>
            </a:r>
          </a:p>
          <a:p>
            <a:r>
              <a:rPr lang="en-US" dirty="0"/>
              <a:t>Source: JCHS tabulations of US Census Bureau, Household Pulse Surveys, December 2021–April 2022.</a:t>
            </a:r>
          </a:p>
        </p:txBody>
      </p:sp>
    </p:spTree>
    <p:extLst>
      <p:ext uri="{BB962C8B-B14F-4D97-AF65-F5344CB8AC3E}">
        <p14:creationId xmlns:p14="http://schemas.microsoft.com/office/powerpoint/2010/main" val="25599013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 Figure 26">
            <a:extLst>
              <a:ext uri="{FF2B5EF4-FFF2-40B4-BE49-F238E27FC236}">
                <a16:creationId xmlns:a16="http://schemas.microsoft.com/office/drawing/2014/main" id="{007FB942-CA43-43CC-B7C3-27DED21553AD}"/>
              </a:ext>
            </a:extLst>
          </p:cNvPr>
          <p:cNvSpPr>
            <a:spLocks noGrp="1"/>
          </p:cNvSpPr>
          <p:nvPr>
            <p:ph type="title"/>
          </p:nvPr>
        </p:nvSpPr>
        <p:spPr>
          <a:xfrm>
            <a:off x="267855" y="389129"/>
            <a:ext cx="11566879" cy="822943"/>
          </a:xfrm>
        </p:spPr>
        <p:txBody>
          <a:bodyPr/>
          <a:lstStyle/>
          <a:p>
            <a:r>
              <a:rPr lang="en-US" dirty="0">
                <a:solidFill>
                  <a:srgbClr val="003B71"/>
                </a:solidFill>
              </a:rPr>
              <a:t>Figure 26: Cost Burden Rates Increased for Households at All Income Levels in 2020</a:t>
            </a:r>
          </a:p>
        </p:txBody>
      </p:sp>
      <p:sp>
        <p:nvSpPr>
          <p:cNvPr id="7" name="Rectangle 6">
            <a:extLst>
              <a:ext uri="{FF2B5EF4-FFF2-40B4-BE49-F238E27FC236}">
                <a16:creationId xmlns:a16="http://schemas.microsoft.com/office/drawing/2014/main" id="{CF1C5C55-2182-4222-94D4-9AE57FA49E01}"/>
              </a:ext>
              <a:ext uri="{C183D7F6-B498-43B3-948B-1728B52AA6E4}">
                <adec:decorative xmlns:adec="http://schemas.microsoft.com/office/drawing/2017/decorative" val="1"/>
              </a:ext>
            </a:extLst>
          </p:cNvPr>
          <p:cNvSpPr/>
          <p:nvPr/>
        </p:nvSpPr>
        <p:spPr>
          <a:xfrm>
            <a:off x="9528049" y="1838227"/>
            <a:ext cx="2203306" cy="335122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Figure 26" descr="Figure 26 shows the cost burden rate in 2019 and 2020 by household income and for all households. Cost burden rates rose across all income categories in the first year of the pandemic. Households making under $30,000 had the highest cost burden rates in both years at more than 70 percent, but households making $30,000–44,999 had the largest increase with a jump from 42.1 percent to 46.4 percent.">
            <a:extLst>
              <a:ext uri="{FF2B5EF4-FFF2-40B4-BE49-F238E27FC236}">
                <a16:creationId xmlns:a16="http://schemas.microsoft.com/office/drawing/2014/main" id="{70AA8948-D3BE-4684-9982-2236358D42A8}"/>
              </a:ext>
            </a:extLst>
          </p:cNvPr>
          <p:cNvGraphicFramePr>
            <a:graphicFrameLocks noGrp="1"/>
          </p:cNvGraphicFramePr>
          <p:nvPr>
            <p:ph idx="1"/>
            <p:extLst>
              <p:ext uri="{D42A27DB-BD31-4B8C-83A1-F6EECF244321}">
                <p14:modId xmlns:p14="http://schemas.microsoft.com/office/powerpoint/2010/main" val="3262645231"/>
              </p:ext>
            </p:extLst>
          </p:nvPr>
        </p:nvGraphicFramePr>
        <p:xfrm>
          <a:off x="312737" y="1668544"/>
          <a:ext cx="11566878" cy="4362801"/>
        </p:xfrm>
        <a:graphic>
          <a:graphicData uri="http://schemas.openxmlformats.org/drawingml/2006/chart">
            <c:chart xmlns:c="http://schemas.openxmlformats.org/drawingml/2006/chart" xmlns:r="http://schemas.openxmlformats.org/officeDocument/2006/relationships" r:id="rId2"/>
          </a:graphicData>
        </a:graphic>
      </p:graphicFrame>
      <p:sp>
        <p:nvSpPr>
          <p:cNvPr id="5" name="Figure 26 Notes and Source">
            <a:extLst>
              <a:ext uri="{FF2B5EF4-FFF2-40B4-BE49-F238E27FC236}">
                <a16:creationId xmlns:a16="http://schemas.microsoft.com/office/drawing/2014/main" id="{ED4025DB-D64B-412E-B4FC-BB214F42461B}"/>
              </a:ext>
            </a:extLst>
          </p:cNvPr>
          <p:cNvSpPr>
            <a:spLocks noGrp="1"/>
          </p:cNvSpPr>
          <p:nvPr>
            <p:ph type="body" sz="quarter" idx="11"/>
          </p:nvPr>
        </p:nvSpPr>
        <p:spPr/>
        <p:txBody>
          <a:bodyPr/>
          <a:lstStyle/>
          <a:p>
            <a:r>
              <a:rPr lang="en-US" dirty="0"/>
              <a:t>Notes: Incomes are adjusted for inflation using the CPI-U for All Items. Cost-burdened households pay more than 30% of income for housing.</a:t>
            </a:r>
          </a:p>
          <a:p>
            <a:r>
              <a:rPr lang="en-US" dirty="0"/>
              <a:t>Source: JCHS tabulations of US Census Bureau, American Community Survey 1-Year Estimates using experimental weights.</a:t>
            </a:r>
          </a:p>
        </p:txBody>
      </p:sp>
      <p:sp>
        <p:nvSpPr>
          <p:cNvPr id="9" name="TextBox 8">
            <a:extLst>
              <a:ext uri="{FF2B5EF4-FFF2-40B4-BE49-F238E27FC236}">
                <a16:creationId xmlns:a16="http://schemas.microsoft.com/office/drawing/2014/main" id="{77ADD73E-894E-4FBC-AA56-55FC6F91D0FB}"/>
              </a:ext>
              <a:ext uri="{C183D7F6-B498-43B3-948B-1728B52AA6E4}">
                <adec:decorative xmlns:adec="http://schemas.microsoft.com/office/drawing/2017/decorative" val="1"/>
              </a:ext>
            </a:extLst>
          </p:cNvPr>
          <p:cNvSpPr txBox="1"/>
          <p:nvPr/>
        </p:nvSpPr>
        <p:spPr>
          <a:xfrm>
            <a:off x="267855" y="1237963"/>
            <a:ext cx="5190836" cy="307777"/>
          </a:xfrm>
          <a:prstGeom prst="rect">
            <a:avLst/>
          </a:prstGeom>
          <a:noFill/>
        </p:spPr>
        <p:txBody>
          <a:bodyPr wrap="square" rtlCol="0">
            <a:spAutoFit/>
          </a:bodyPr>
          <a:lstStyle/>
          <a:p>
            <a:r>
              <a:rPr lang="en-US" sz="1400" b="1">
                <a:solidFill>
                  <a:srgbClr val="000000"/>
                </a:solidFill>
              </a:rPr>
              <a:t>Share of Households with Cost Burdens (Percent)</a:t>
            </a:r>
          </a:p>
        </p:txBody>
      </p:sp>
    </p:spTree>
    <p:extLst>
      <p:ext uri="{BB962C8B-B14F-4D97-AF65-F5344CB8AC3E}">
        <p14:creationId xmlns:p14="http://schemas.microsoft.com/office/powerpoint/2010/main" val="4721476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 Figure 27">
            <a:extLst>
              <a:ext uri="{FF2B5EF4-FFF2-40B4-BE49-F238E27FC236}">
                <a16:creationId xmlns:a16="http://schemas.microsoft.com/office/drawing/2014/main" id="{90B38526-F44A-4A79-91E4-6899CF9C1DB0}"/>
              </a:ext>
            </a:extLst>
          </p:cNvPr>
          <p:cNvSpPr>
            <a:spLocks noGrp="1"/>
          </p:cNvSpPr>
          <p:nvPr>
            <p:ph type="title"/>
          </p:nvPr>
        </p:nvSpPr>
        <p:spPr>
          <a:xfrm>
            <a:off x="267855" y="365125"/>
            <a:ext cx="10262493" cy="890253"/>
          </a:xfrm>
        </p:spPr>
        <p:txBody>
          <a:bodyPr/>
          <a:lstStyle/>
          <a:p>
            <a:r>
              <a:rPr lang="en-US" dirty="0">
                <a:solidFill>
                  <a:srgbClr val="003B71"/>
                </a:solidFill>
              </a:rPr>
              <a:t>Figure 27: Evictions Were Back Near Pre-Pandemic Levels in Early 2022</a:t>
            </a:r>
          </a:p>
        </p:txBody>
      </p:sp>
      <p:sp>
        <p:nvSpPr>
          <p:cNvPr id="9" name="Rectangle 8">
            <a:extLst>
              <a:ext uri="{FF2B5EF4-FFF2-40B4-BE49-F238E27FC236}">
                <a16:creationId xmlns:a16="http://schemas.microsoft.com/office/drawing/2014/main" id="{97FD5EE3-A04C-49BC-B4AA-3C34548DDF65}"/>
              </a:ext>
              <a:ext uri="{C183D7F6-B498-43B3-948B-1728B52AA6E4}">
                <adec:decorative xmlns:adec="http://schemas.microsoft.com/office/drawing/2017/decorative" val="1"/>
              </a:ext>
            </a:extLst>
          </p:cNvPr>
          <p:cNvSpPr/>
          <p:nvPr/>
        </p:nvSpPr>
        <p:spPr>
          <a:xfrm>
            <a:off x="5632705" y="2132257"/>
            <a:ext cx="4798674" cy="325482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7" name="Figure 27" descr="Figure 27 shows the number of eviction filings in 2020–2022 and the historical average number over the same months in 2012–2016. The number of eviction filings matched the historical average in February 2020 but dropped quickly when the pandemic began in March. Filings have been rising gradually throughout 2021 and remained well below historical averages until March 2022 when they were nearly back at pre-pandemic levels.">
            <a:extLst>
              <a:ext uri="{FF2B5EF4-FFF2-40B4-BE49-F238E27FC236}">
                <a16:creationId xmlns:a16="http://schemas.microsoft.com/office/drawing/2014/main" id="{06659ACB-4484-4D6F-9E7C-D7DB7A693F87}"/>
              </a:ext>
            </a:extLst>
          </p:cNvPr>
          <p:cNvGraphicFramePr>
            <a:graphicFrameLocks noGrp="1"/>
          </p:cNvGraphicFramePr>
          <p:nvPr>
            <p:ph idx="1"/>
            <p:extLst>
              <p:ext uri="{D42A27DB-BD31-4B8C-83A1-F6EECF244321}">
                <p14:modId xmlns:p14="http://schemas.microsoft.com/office/powerpoint/2010/main" val="1390822794"/>
              </p:ext>
            </p:extLst>
          </p:nvPr>
        </p:nvGraphicFramePr>
        <p:xfrm>
          <a:off x="268288" y="1573212"/>
          <a:ext cx="11566525" cy="4476605"/>
        </p:xfrm>
        <a:graphic>
          <a:graphicData uri="http://schemas.openxmlformats.org/drawingml/2006/chart">
            <c:chart xmlns:c="http://schemas.openxmlformats.org/drawingml/2006/chart" xmlns:r="http://schemas.openxmlformats.org/officeDocument/2006/relationships" r:id="rId2"/>
          </a:graphicData>
        </a:graphic>
      </p:graphicFrame>
      <p:sp>
        <p:nvSpPr>
          <p:cNvPr id="4" name="Figure 27 Notes and Source">
            <a:extLst>
              <a:ext uri="{FF2B5EF4-FFF2-40B4-BE49-F238E27FC236}">
                <a16:creationId xmlns:a16="http://schemas.microsoft.com/office/drawing/2014/main" id="{8CFD10F1-CE7E-4FFA-AA1B-740322718D73}"/>
              </a:ext>
            </a:extLst>
          </p:cNvPr>
          <p:cNvSpPr>
            <a:spLocks noGrp="1"/>
          </p:cNvSpPr>
          <p:nvPr>
            <p:ph type="body" sz="quarter" idx="10"/>
          </p:nvPr>
        </p:nvSpPr>
        <p:spPr/>
        <p:txBody>
          <a:bodyPr/>
          <a:lstStyle/>
          <a:p>
            <a:r>
              <a:rPr lang="en-US" dirty="0"/>
              <a:t>Note: Data include eviction filings in six states and 31 cities.</a:t>
            </a:r>
          </a:p>
          <a:p>
            <a:r>
              <a:rPr lang="en-US" dirty="0"/>
              <a:t>Source: JCHS tabulations of Eviction Lab, Eviction Tracking System through March 31, 2022.</a:t>
            </a:r>
          </a:p>
        </p:txBody>
      </p:sp>
    </p:spTree>
    <p:extLst>
      <p:ext uri="{BB962C8B-B14F-4D97-AF65-F5344CB8AC3E}">
        <p14:creationId xmlns:p14="http://schemas.microsoft.com/office/powerpoint/2010/main" val="787406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 Figure 28">
            <a:extLst>
              <a:ext uri="{FF2B5EF4-FFF2-40B4-BE49-F238E27FC236}">
                <a16:creationId xmlns:a16="http://schemas.microsoft.com/office/drawing/2014/main" id="{BF96EF8B-9E86-47FE-B87E-575C831E270B}"/>
              </a:ext>
            </a:extLst>
          </p:cNvPr>
          <p:cNvSpPr>
            <a:spLocks noGrp="1"/>
          </p:cNvSpPr>
          <p:nvPr>
            <p:ph type="title"/>
          </p:nvPr>
        </p:nvSpPr>
        <p:spPr/>
        <p:txBody>
          <a:bodyPr/>
          <a:lstStyle/>
          <a:p>
            <a:r>
              <a:rPr lang="en-US" dirty="0">
                <a:solidFill>
                  <a:srgbClr val="003B71"/>
                </a:solidFill>
              </a:rPr>
              <a:t>Figure 28: Outlays for Emergency Rental Assistance Nearly Equaled HUD’s 2021 Budget</a:t>
            </a:r>
          </a:p>
        </p:txBody>
      </p:sp>
      <p:sp>
        <p:nvSpPr>
          <p:cNvPr id="6" name="Rectangle 5">
            <a:extLst>
              <a:ext uri="{FF2B5EF4-FFF2-40B4-BE49-F238E27FC236}">
                <a16:creationId xmlns:a16="http://schemas.microsoft.com/office/drawing/2014/main" id="{F6ECFD85-A2EE-4287-999A-AF17A8034903}"/>
              </a:ext>
              <a:ext uri="{C183D7F6-B498-43B3-948B-1728B52AA6E4}">
                <adec:decorative xmlns:adec="http://schemas.microsoft.com/office/drawing/2017/decorative" val="1"/>
              </a:ext>
            </a:extLst>
          </p:cNvPr>
          <p:cNvSpPr/>
          <p:nvPr/>
        </p:nvSpPr>
        <p:spPr>
          <a:xfrm>
            <a:off x="9089136" y="2084832"/>
            <a:ext cx="2084831" cy="310462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Figure 28" descr="Figure 28 shows the amount that was allocated to key pandemic-era programs compared to HUD’s 2021 discretionary budget. The $2.3 billion in local fiscal recovery funds, $8 billion in state fiscal recovery funds, $10 billion in the Homeowner Assistance Fund, and more than $46 billion in emergency rental assistance far exceeded HUD’s $49.6 billion discretionary budget.">
            <a:extLst>
              <a:ext uri="{FF2B5EF4-FFF2-40B4-BE49-F238E27FC236}">
                <a16:creationId xmlns:a16="http://schemas.microsoft.com/office/drawing/2014/main" id="{C5E2BD0A-A7D3-4639-9482-9E087983D73E}"/>
              </a:ext>
            </a:extLst>
          </p:cNvPr>
          <p:cNvGraphicFramePr>
            <a:graphicFrameLocks noGrp="1"/>
          </p:cNvGraphicFramePr>
          <p:nvPr>
            <p:ph idx="1"/>
            <p:extLst>
              <p:ext uri="{D42A27DB-BD31-4B8C-83A1-F6EECF244321}">
                <p14:modId xmlns:p14="http://schemas.microsoft.com/office/powerpoint/2010/main" val="85765329"/>
              </p:ext>
            </p:extLst>
          </p:nvPr>
        </p:nvGraphicFramePr>
        <p:xfrm>
          <a:off x="268288" y="1573213"/>
          <a:ext cx="11566445" cy="4063499"/>
        </p:xfrm>
        <a:graphic>
          <a:graphicData uri="http://schemas.openxmlformats.org/drawingml/2006/chart">
            <c:chart xmlns:c="http://schemas.openxmlformats.org/drawingml/2006/chart" xmlns:r="http://schemas.openxmlformats.org/officeDocument/2006/relationships" r:id="rId3"/>
          </a:graphicData>
        </a:graphic>
      </p:graphicFrame>
      <p:sp>
        <p:nvSpPr>
          <p:cNvPr id="5" name="Figure 28 Notes and Source">
            <a:extLst>
              <a:ext uri="{FF2B5EF4-FFF2-40B4-BE49-F238E27FC236}">
                <a16:creationId xmlns:a16="http://schemas.microsoft.com/office/drawing/2014/main" id="{4B6FA917-1361-400D-9226-FDE6A5C8BA82}"/>
              </a:ext>
            </a:extLst>
          </p:cNvPr>
          <p:cNvSpPr>
            <a:spLocks noGrp="1"/>
          </p:cNvSpPr>
          <p:nvPr>
            <p:ph type="body" sz="quarter" idx="10"/>
          </p:nvPr>
        </p:nvSpPr>
        <p:spPr/>
        <p:txBody>
          <a:bodyPr/>
          <a:lstStyle/>
          <a:p>
            <a:endParaRPr lang="en-US" dirty="0"/>
          </a:p>
          <a:p>
            <a:r>
              <a:rPr lang="en-US" dirty="0"/>
              <a:t>Note: State and local fiscal recovery fund allocations are the estimated amounts to be spent on housing-related activities.</a:t>
            </a:r>
          </a:p>
          <a:p>
            <a:r>
              <a:rPr lang="en-US" dirty="0"/>
              <a:t>Sources: Brookings Institution, Local Government ARPA Investment Tracker; National Council of State Housing Agencies; US Department of Treasury; and National Low Income Housing Coalition.</a:t>
            </a:r>
          </a:p>
        </p:txBody>
      </p:sp>
    </p:spTree>
    <p:extLst>
      <p:ext uri="{BB962C8B-B14F-4D97-AF65-F5344CB8AC3E}">
        <p14:creationId xmlns:p14="http://schemas.microsoft.com/office/powerpoint/2010/main" val="29542355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 Figure 2">
            <a:extLst>
              <a:ext uri="{FF2B5EF4-FFF2-40B4-BE49-F238E27FC236}">
                <a16:creationId xmlns:a16="http://schemas.microsoft.com/office/drawing/2014/main" id="{0E43343D-CCC9-1948-BD81-0BCE343D8DDC}"/>
              </a:ext>
            </a:extLst>
          </p:cNvPr>
          <p:cNvSpPr>
            <a:spLocks noGrp="1"/>
          </p:cNvSpPr>
          <p:nvPr>
            <p:ph type="title"/>
          </p:nvPr>
        </p:nvSpPr>
        <p:spPr/>
        <p:txBody>
          <a:bodyPr/>
          <a:lstStyle/>
          <a:p>
            <a:r>
              <a:rPr lang="en-US" sz="2800" dirty="0">
                <a:solidFill>
                  <a:srgbClr val="003B71"/>
                </a:solidFill>
              </a:rPr>
              <a:t>Figure 2: Household Growth Has Remained Strong Despite the Pandemic</a:t>
            </a:r>
          </a:p>
        </p:txBody>
      </p:sp>
      <p:graphicFrame>
        <p:nvGraphicFramePr>
          <p:cNvPr id="8" name="Figure 2" descr="Figure 2 shows the average annual change in the number of households in the first quarter for every two-year period from 2010 through 2022. Household growth was a robust 1.6 million annual average pace from the first quarter of 2020 through the first quarter of 2022, slightly below the 1.8 million unit pace from 2018 to 2020 but above the household growth rates from earlier in the decade.">
            <a:extLst>
              <a:ext uri="{FF2B5EF4-FFF2-40B4-BE49-F238E27FC236}">
                <a16:creationId xmlns:a16="http://schemas.microsoft.com/office/drawing/2014/main" id="{56B82756-84AA-4BBD-8B66-3EC2635B336B}"/>
              </a:ext>
            </a:extLst>
          </p:cNvPr>
          <p:cNvGraphicFramePr>
            <a:graphicFrameLocks noGrp="1"/>
          </p:cNvGraphicFramePr>
          <p:nvPr>
            <p:ph type="chart" sz="quarter" idx="11"/>
            <p:extLst>
              <p:ext uri="{D42A27DB-BD31-4B8C-83A1-F6EECF244321}">
                <p14:modId xmlns:p14="http://schemas.microsoft.com/office/powerpoint/2010/main" val="3660969219"/>
              </p:ext>
            </p:extLst>
          </p:nvPr>
        </p:nvGraphicFramePr>
        <p:xfrm>
          <a:off x="268288" y="1265238"/>
          <a:ext cx="11566445" cy="4457700"/>
        </p:xfrm>
        <a:graphic>
          <a:graphicData uri="http://schemas.openxmlformats.org/drawingml/2006/chart">
            <c:chart xmlns:c="http://schemas.openxmlformats.org/drawingml/2006/chart" xmlns:r="http://schemas.openxmlformats.org/officeDocument/2006/relationships" r:id="rId2"/>
          </a:graphicData>
        </a:graphic>
      </p:graphicFrame>
      <p:sp>
        <p:nvSpPr>
          <p:cNvPr id="3" name="Figure 2 Note and Source">
            <a:extLst>
              <a:ext uri="{FF2B5EF4-FFF2-40B4-BE49-F238E27FC236}">
                <a16:creationId xmlns:a16="http://schemas.microsoft.com/office/drawing/2014/main" id="{D7EDB3FB-9DAE-DE4B-8270-FA294774D15B}"/>
              </a:ext>
            </a:extLst>
          </p:cNvPr>
          <p:cNvSpPr>
            <a:spLocks noGrp="1"/>
          </p:cNvSpPr>
          <p:nvPr>
            <p:ph type="body" sz="quarter" idx="10"/>
          </p:nvPr>
        </p:nvSpPr>
        <p:spPr/>
        <p:txBody>
          <a:bodyPr/>
          <a:lstStyle/>
          <a:p>
            <a:r>
              <a:rPr lang="en-US" dirty="0"/>
              <a:t>Source: JCHS tabulations of US Census Bureau, Housing Vacancy Surveys.</a:t>
            </a:r>
          </a:p>
        </p:txBody>
      </p:sp>
    </p:spTree>
    <p:extLst>
      <p:ext uri="{BB962C8B-B14F-4D97-AF65-F5344CB8AC3E}">
        <p14:creationId xmlns:p14="http://schemas.microsoft.com/office/powerpoint/2010/main" val="9150592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 Figure 29">
            <a:extLst>
              <a:ext uri="{FF2B5EF4-FFF2-40B4-BE49-F238E27FC236}">
                <a16:creationId xmlns:a16="http://schemas.microsoft.com/office/drawing/2014/main" id="{48D423FB-4281-4F55-8954-1C0F352B2B56}"/>
              </a:ext>
            </a:extLst>
          </p:cNvPr>
          <p:cNvSpPr>
            <a:spLocks noGrp="1"/>
          </p:cNvSpPr>
          <p:nvPr>
            <p:ph type="title"/>
          </p:nvPr>
        </p:nvSpPr>
        <p:spPr/>
        <p:txBody>
          <a:bodyPr/>
          <a:lstStyle/>
          <a:p>
            <a:r>
              <a:rPr lang="en-US" sz="3200" dirty="0">
                <a:solidFill>
                  <a:srgbClr val="003B71"/>
                </a:solidFill>
              </a:rPr>
              <a:t>Figure </a:t>
            </a:r>
            <a:r>
              <a:rPr lang="en-US" dirty="0">
                <a:solidFill>
                  <a:srgbClr val="003B71"/>
                </a:solidFill>
              </a:rPr>
              <a:t>29</a:t>
            </a:r>
            <a:r>
              <a:rPr lang="en-US" sz="3200" dirty="0">
                <a:solidFill>
                  <a:srgbClr val="003B71"/>
                </a:solidFill>
              </a:rPr>
              <a:t>: </a:t>
            </a:r>
            <a:r>
              <a:rPr lang="en-US" dirty="0">
                <a:solidFill>
                  <a:srgbClr val="003B71"/>
                </a:solidFill>
              </a:rPr>
              <a:t>Adults in Their 80s Are Much More Likely to Have Difficulties Using or Navigating Their Homes</a:t>
            </a:r>
          </a:p>
        </p:txBody>
      </p:sp>
      <p:graphicFrame>
        <p:nvGraphicFramePr>
          <p:cNvPr id="7" name="Figure 29" descr="The chart shows the share of households who have difficulty using or navigating their homes by the age of the householder. The share with difficulties increases rapidly with age. Less than 2 percent of households headed by someone under age 35 experiences difficulties, and this rises to 6 percent for households headed by someone aged 55-64. Older adults have the greatest rates of difficulty at just over 8 percent for households headed by someone aged 65-79 and 18 percent for households headed by someone age 80 and older.">
            <a:extLst>
              <a:ext uri="{FF2B5EF4-FFF2-40B4-BE49-F238E27FC236}">
                <a16:creationId xmlns:a16="http://schemas.microsoft.com/office/drawing/2014/main" id="{72A96F2C-4C6E-4B75-B63E-1C7F213AED0A}"/>
              </a:ext>
            </a:extLst>
          </p:cNvPr>
          <p:cNvGraphicFramePr>
            <a:graphicFrameLocks/>
          </p:cNvGraphicFramePr>
          <p:nvPr>
            <p:extLst>
              <p:ext uri="{D42A27DB-BD31-4B8C-83A1-F6EECF244321}">
                <p14:modId xmlns:p14="http://schemas.microsoft.com/office/powerpoint/2010/main" val="2717021549"/>
              </p:ext>
            </p:extLst>
          </p:nvPr>
        </p:nvGraphicFramePr>
        <p:xfrm>
          <a:off x="270482" y="1414295"/>
          <a:ext cx="11564251" cy="4519552"/>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66D0B84E-6785-4E6E-BA37-AE7DB1155003}"/>
              </a:ext>
              <a:ext uri="{C183D7F6-B498-43B3-948B-1728B52AA6E4}">
                <adec:decorative xmlns:adec="http://schemas.microsoft.com/office/drawing/2017/decorative" val="1"/>
              </a:ext>
            </a:extLst>
          </p:cNvPr>
          <p:cNvSpPr txBox="1"/>
          <p:nvPr/>
        </p:nvSpPr>
        <p:spPr>
          <a:xfrm>
            <a:off x="4643120" y="5540598"/>
            <a:ext cx="2905760" cy="307777"/>
          </a:xfrm>
          <a:prstGeom prst="rect">
            <a:avLst/>
          </a:prstGeom>
          <a:noFill/>
        </p:spPr>
        <p:txBody>
          <a:bodyPr wrap="square" rtlCol="0">
            <a:spAutoFit/>
          </a:bodyPr>
          <a:lstStyle/>
          <a:p>
            <a:pPr algn="ctr"/>
            <a:r>
              <a:rPr lang="en-US" sz="1400" b="1" dirty="0">
                <a:solidFill>
                  <a:schemeClr val="tx1">
                    <a:lumMod val="50000"/>
                  </a:schemeClr>
                </a:solidFill>
              </a:rPr>
              <a:t>Age of Household Head</a:t>
            </a:r>
          </a:p>
        </p:txBody>
      </p:sp>
      <p:sp>
        <p:nvSpPr>
          <p:cNvPr id="8" name="Figure 29 Notes and Source">
            <a:extLst>
              <a:ext uri="{FF2B5EF4-FFF2-40B4-BE49-F238E27FC236}">
                <a16:creationId xmlns:a16="http://schemas.microsoft.com/office/drawing/2014/main" id="{456F70BA-E770-4135-9292-1C6A7CD544A6}"/>
              </a:ext>
            </a:extLst>
          </p:cNvPr>
          <p:cNvSpPr txBox="1">
            <a:spLocks/>
          </p:cNvSpPr>
          <p:nvPr/>
        </p:nvSpPr>
        <p:spPr>
          <a:xfrm>
            <a:off x="267855" y="5927834"/>
            <a:ext cx="10742349" cy="533511"/>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chemeClr val="tx1">
                    <a:lumMod val="50000"/>
                  </a:schemeClr>
                </a:solidFill>
                <a:latin typeface="+mj-lt"/>
              </a:rPr>
              <a:t>Note: Difficulties are defined as challenges with entering, navigating, or using the home without assistance.</a:t>
            </a:r>
          </a:p>
          <a:p>
            <a:r>
              <a:rPr lang="en-US" sz="1100" dirty="0">
                <a:solidFill>
                  <a:schemeClr val="tx1">
                    <a:lumMod val="50000"/>
                  </a:schemeClr>
                </a:solidFill>
                <a:latin typeface="+mj-lt"/>
              </a:rPr>
              <a:t>Source: JCHS tabulations of US Department of Housing and Urban Development (HUD), American Housing Surveys.</a:t>
            </a:r>
          </a:p>
        </p:txBody>
      </p:sp>
    </p:spTree>
    <p:extLst>
      <p:ext uri="{BB962C8B-B14F-4D97-AF65-F5344CB8AC3E}">
        <p14:creationId xmlns:p14="http://schemas.microsoft.com/office/powerpoint/2010/main" val="16598314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 Figure 30">
            <a:extLst>
              <a:ext uri="{FF2B5EF4-FFF2-40B4-BE49-F238E27FC236}">
                <a16:creationId xmlns:a16="http://schemas.microsoft.com/office/drawing/2014/main" id="{0E84D651-9707-49FE-B8D0-B0EC91E2ABCB}"/>
              </a:ext>
            </a:extLst>
          </p:cNvPr>
          <p:cNvSpPr>
            <a:spLocks noGrp="1"/>
          </p:cNvSpPr>
          <p:nvPr>
            <p:ph type="title"/>
          </p:nvPr>
        </p:nvSpPr>
        <p:spPr/>
        <p:txBody>
          <a:bodyPr/>
          <a:lstStyle/>
          <a:p>
            <a:r>
              <a:rPr lang="en-US" dirty="0">
                <a:solidFill>
                  <a:srgbClr val="003B71"/>
                </a:solidFill>
              </a:rPr>
              <a:t>Figure 30: Homeowner Spending on Disaster Repairs Is Trending Up</a:t>
            </a:r>
          </a:p>
        </p:txBody>
      </p:sp>
      <p:graphicFrame>
        <p:nvGraphicFramePr>
          <p:cNvPr id="7" name="Figure 30" descr="Figure 30 gives the total amount homeowners have spent on disaster repairs every other year from 2009-2019 and the average amount spent per homeowner. Total disaster expenditures have risen from about $12 billion in 2009 to nearly $26 billion in 2019. Average expenditures have also risen quickly over this period from $11,000 per homeowner annually up to $23,000.">
            <a:extLst>
              <a:ext uri="{FF2B5EF4-FFF2-40B4-BE49-F238E27FC236}">
                <a16:creationId xmlns:a16="http://schemas.microsoft.com/office/drawing/2014/main" id="{A550EA9A-BECC-4C99-A7C3-CA0B8134CA89}"/>
              </a:ext>
            </a:extLst>
          </p:cNvPr>
          <p:cNvGraphicFramePr>
            <a:graphicFrameLocks noGrp="1"/>
          </p:cNvGraphicFramePr>
          <p:nvPr>
            <p:ph idx="1"/>
            <p:extLst>
              <p:ext uri="{D42A27DB-BD31-4B8C-83A1-F6EECF244321}">
                <p14:modId xmlns:p14="http://schemas.microsoft.com/office/powerpoint/2010/main" val="2604917329"/>
              </p:ext>
            </p:extLst>
          </p:nvPr>
        </p:nvGraphicFramePr>
        <p:xfrm>
          <a:off x="312778" y="1616364"/>
          <a:ext cx="11521956" cy="4311470"/>
        </p:xfrm>
        <a:graphic>
          <a:graphicData uri="http://schemas.openxmlformats.org/drawingml/2006/chart">
            <c:chart xmlns:c="http://schemas.openxmlformats.org/drawingml/2006/chart" xmlns:r="http://schemas.openxmlformats.org/officeDocument/2006/relationships" r:id="rId3"/>
          </a:graphicData>
        </a:graphic>
      </p:graphicFrame>
      <p:sp>
        <p:nvSpPr>
          <p:cNvPr id="4" name="Figure 30 Notes and Source">
            <a:extLst>
              <a:ext uri="{FF2B5EF4-FFF2-40B4-BE49-F238E27FC236}">
                <a16:creationId xmlns:a16="http://schemas.microsoft.com/office/drawing/2014/main" id="{B295F6BA-3767-4B16-B4EA-F2DD07F7C7CF}"/>
              </a:ext>
            </a:extLst>
          </p:cNvPr>
          <p:cNvSpPr>
            <a:spLocks noGrp="1"/>
          </p:cNvSpPr>
          <p:nvPr>
            <p:ph type="body" sz="quarter" idx="10"/>
          </p:nvPr>
        </p:nvSpPr>
        <p:spPr/>
        <p:txBody>
          <a:bodyPr/>
          <a:lstStyle/>
          <a:p>
            <a:r>
              <a:rPr lang="en-US" dirty="0"/>
              <a:t>Notes: Annual expenditures are adjusted to 2019 dollars using the CPI-U for All Items. Average expenditures are outlays per homeowner that spent on disaster repairs.</a:t>
            </a:r>
          </a:p>
          <a:p>
            <a:r>
              <a:rPr lang="en-US" dirty="0"/>
              <a:t>Source: JCHS tabulations of HUD, 2019 American Housing Survey.</a:t>
            </a:r>
          </a:p>
        </p:txBody>
      </p:sp>
      <p:sp>
        <p:nvSpPr>
          <p:cNvPr id="3" name="TextBox 2">
            <a:extLst>
              <a:ext uri="{FF2B5EF4-FFF2-40B4-BE49-F238E27FC236}">
                <a16:creationId xmlns:a16="http://schemas.microsoft.com/office/drawing/2014/main" id="{5ED3BFA5-0DB0-40A8-A023-BD7BB556A580}"/>
              </a:ext>
              <a:ext uri="{C183D7F6-B498-43B3-948B-1728B52AA6E4}">
                <adec:decorative xmlns:adec="http://schemas.microsoft.com/office/drawing/2017/decorative" val="1"/>
              </a:ext>
            </a:extLst>
          </p:cNvPr>
          <p:cNvSpPr txBox="1"/>
          <p:nvPr/>
        </p:nvSpPr>
        <p:spPr>
          <a:xfrm>
            <a:off x="7340090" y="1793457"/>
            <a:ext cx="4494644" cy="307777"/>
          </a:xfrm>
          <a:prstGeom prst="rect">
            <a:avLst/>
          </a:prstGeom>
          <a:noFill/>
        </p:spPr>
        <p:txBody>
          <a:bodyPr wrap="square" rtlCol="0">
            <a:spAutoFit/>
          </a:bodyPr>
          <a:lstStyle/>
          <a:p>
            <a:pPr algn="r"/>
            <a:r>
              <a:rPr lang="en-US" sz="1400" b="1" dirty="0">
                <a:solidFill>
                  <a:schemeClr val="tx1">
                    <a:lumMod val="50000"/>
                  </a:schemeClr>
                </a:solidFill>
              </a:rPr>
              <a:t>Average (Thousands of dollars)</a:t>
            </a:r>
          </a:p>
        </p:txBody>
      </p:sp>
    </p:spTree>
    <p:extLst>
      <p:ext uri="{BB962C8B-B14F-4D97-AF65-F5344CB8AC3E}">
        <p14:creationId xmlns:p14="http://schemas.microsoft.com/office/powerpoint/2010/main" val="7517349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 Figure 3">
            <a:extLst>
              <a:ext uri="{FF2B5EF4-FFF2-40B4-BE49-F238E27FC236}">
                <a16:creationId xmlns:a16="http://schemas.microsoft.com/office/drawing/2014/main" id="{90B38526-F44A-4A79-91E4-6899CF9C1DB0}"/>
              </a:ext>
            </a:extLst>
          </p:cNvPr>
          <p:cNvSpPr>
            <a:spLocks noGrp="1"/>
          </p:cNvSpPr>
          <p:nvPr>
            <p:ph type="title"/>
          </p:nvPr>
        </p:nvSpPr>
        <p:spPr>
          <a:xfrm>
            <a:off x="261760" y="396655"/>
            <a:ext cx="11566879" cy="890253"/>
          </a:xfrm>
        </p:spPr>
        <p:txBody>
          <a:bodyPr/>
          <a:lstStyle/>
          <a:p>
            <a:r>
              <a:rPr lang="en-US" dirty="0">
                <a:solidFill>
                  <a:srgbClr val="003B71"/>
                </a:solidFill>
              </a:rPr>
              <a:t>Figure 3: Higher Interest Rates Have Raised Payments on Median-Priced Homes by Over $600 a Month</a:t>
            </a:r>
          </a:p>
        </p:txBody>
      </p:sp>
      <p:graphicFrame>
        <p:nvGraphicFramePr>
          <p:cNvPr id="7" name="Figure 3" descr="Figure 3 shows the interest rate and monthly mortgage payment on the median priced home from 2015 through early 2022. As interest rates rose sharply at the beginning of 2022, they helped to push up monthly mortgage payments to $2,020 in April 2022—a more than $600 rise from the prior year.">
            <a:extLst>
              <a:ext uri="{FF2B5EF4-FFF2-40B4-BE49-F238E27FC236}">
                <a16:creationId xmlns:a16="http://schemas.microsoft.com/office/drawing/2014/main" id="{06659ACB-4484-4D6F-9E7C-D7DB7A693F87}"/>
              </a:ext>
            </a:extLst>
          </p:cNvPr>
          <p:cNvGraphicFramePr>
            <a:graphicFrameLocks noGrp="1"/>
          </p:cNvGraphicFramePr>
          <p:nvPr>
            <p:ph idx="1"/>
            <p:extLst>
              <p:ext uri="{D42A27DB-BD31-4B8C-83A1-F6EECF244321}">
                <p14:modId xmlns:p14="http://schemas.microsoft.com/office/powerpoint/2010/main" val="2047156445"/>
              </p:ext>
            </p:extLst>
          </p:nvPr>
        </p:nvGraphicFramePr>
        <p:xfrm>
          <a:off x="268288" y="1573213"/>
          <a:ext cx="11566446" cy="4203700"/>
        </p:xfrm>
        <a:graphic>
          <a:graphicData uri="http://schemas.openxmlformats.org/drawingml/2006/chart">
            <c:chart xmlns:c="http://schemas.openxmlformats.org/drawingml/2006/chart" xmlns:r="http://schemas.openxmlformats.org/officeDocument/2006/relationships" r:id="rId3"/>
          </a:graphicData>
        </a:graphic>
      </p:graphicFrame>
      <p:sp>
        <p:nvSpPr>
          <p:cNvPr id="4" name="Figure 3 Note and Source">
            <a:extLst>
              <a:ext uri="{FF2B5EF4-FFF2-40B4-BE49-F238E27FC236}">
                <a16:creationId xmlns:a16="http://schemas.microsoft.com/office/drawing/2014/main" id="{8CFD10F1-CE7E-4FFA-AA1B-740322718D73}"/>
              </a:ext>
            </a:extLst>
          </p:cNvPr>
          <p:cNvSpPr>
            <a:spLocks noGrp="1"/>
          </p:cNvSpPr>
          <p:nvPr>
            <p:ph type="body" sz="quarter" idx="10"/>
          </p:nvPr>
        </p:nvSpPr>
        <p:spPr/>
        <p:txBody>
          <a:bodyPr/>
          <a:lstStyle/>
          <a:p>
            <a:r>
              <a:rPr lang="en-US" dirty="0"/>
              <a:t>Note: Monthly mortgage payments include principal and interest only and assume a 3.5% </a:t>
            </a:r>
            <a:r>
              <a:rPr lang="en-US" dirty="0" err="1"/>
              <a:t>downpayment</a:t>
            </a:r>
            <a:r>
              <a:rPr lang="en-US" dirty="0"/>
              <a:t> on a 30-year fixed-rate loan with no points.</a:t>
            </a:r>
          </a:p>
          <a:p>
            <a:r>
              <a:rPr lang="en-US" dirty="0"/>
              <a:t>Source: JCHS tabulations of Freddie Mac, Primary Mortgage Market Surveys; National Association of Realtors (NAR), Existing Home Sales.</a:t>
            </a:r>
          </a:p>
        </p:txBody>
      </p:sp>
    </p:spTree>
    <p:extLst>
      <p:ext uri="{BB962C8B-B14F-4D97-AF65-F5344CB8AC3E}">
        <p14:creationId xmlns:p14="http://schemas.microsoft.com/office/powerpoint/2010/main" val="2778536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 Figure 4">
            <a:extLst>
              <a:ext uri="{FF2B5EF4-FFF2-40B4-BE49-F238E27FC236}">
                <a16:creationId xmlns:a16="http://schemas.microsoft.com/office/drawing/2014/main" id="{257990B6-2D63-494E-9D18-FA72FEF021E9}"/>
              </a:ext>
            </a:extLst>
          </p:cNvPr>
          <p:cNvSpPr>
            <a:spLocks noGrp="1"/>
          </p:cNvSpPr>
          <p:nvPr>
            <p:ph type="title"/>
          </p:nvPr>
        </p:nvSpPr>
        <p:spPr>
          <a:xfrm>
            <a:off x="267855" y="365125"/>
            <a:ext cx="11806632" cy="890253"/>
          </a:xfrm>
        </p:spPr>
        <p:txBody>
          <a:bodyPr/>
          <a:lstStyle/>
          <a:p>
            <a:r>
              <a:rPr lang="en-US" sz="2800" dirty="0">
                <a:solidFill>
                  <a:srgbClr val="003B71"/>
                </a:solidFill>
              </a:rPr>
              <a:t>Figure 4: Record Numbers of Homes Are Currently Under Construction</a:t>
            </a:r>
          </a:p>
        </p:txBody>
      </p:sp>
      <p:graphicFrame>
        <p:nvGraphicFramePr>
          <p:cNvPr id="10" name="Figure 4" descr="Figure 4 shows the seasonally adjusted, annualized number of housing units under construction from 1970 to 2022. The number of single-family and multifamily units under construction increased significantly after the start of the pandemic, pushing the number of housing units under construction up to a record high of 1.64 million units by April 2022.">
            <a:extLst>
              <a:ext uri="{FF2B5EF4-FFF2-40B4-BE49-F238E27FC236}">
                <a16:creationId xmlns:a16="http://schemas.microsoft.com/office/drawing/2014/main" id="{7CA4AB00-9334-4F50-AC65-D522EC604C53}"/>
              </a:ext>
            </a:extLst>
          </p:cNvPr>
          <p:cNvGraphicFramePr>
            <a:graphicFrameLocks noGrp="1"/>
          </p:cNvGraphicFramePr>
          <p:nvPr>
            <p:ph type="chart" sz="quarter" idx="11"/>
            <p:extLst>
              <p:ext uri="{D42A27DB-BD31-4B8C-83A1-F6EECF244321}">
                <p14:modId xmlns:p14="http://schemas.microsoft.com/office/powerpoint/2010/main" val="3030660086"/>
              </p:ext>
            </p:extLst>
          </p:nvPr>
        </p:nvGraphicFramePr>
        <p:xfrm>
          <a:off x="268288" y="1255946"/>
          <a:ext cx="11312495" cy="4738648"/>
        </p:xfrm>
        <a:graphic>
          <a:graphicData uri="http://schemas.openxmlformats.org/drawingml/2006/chart">
            <c:chart xmlns:c="http://schemas.openxmlformats.org/drawingml/2006/chart" xmlns:r="http://schemas.openxmlformats.org/officeDocument/2006/relationships" r:id="rId2"/>
          </a:graphicData>
        </a:graphic>
      </p:graphicFrame>
      <p:sp>
        <p:nvSpPr>
          <p:cNvPr id="13" name="Figure 4 Note and Source">
            <a:extLst>
              <a:ext uri="{FF2B5EF4-FFF2-40B4-BE49-F238E27FC236}">
                <a16:creationId xmlns:a16="http://schemas.microsoft.com/office/drawing/2014/main" id="{A927408C-2039-4602-A056-82E098AF8698}"/>
              </a:ext>
            </a:extLst>
          </p:cNvPr>
          <p:cNvSpPr>
            <a:spLocks noGrp="1"/>
          </p:cNvSpPr>
          <p:nvPr>
            <p:ph type="body" sz="quarter" idx="10"/>
          </p:nvPr>
        </p:nvSpPr>
        <p:spPr>
          <a:xfrm>
            <a:off x="235492" y="5994594"/>
            <a:ext cx="11312495" cy="533511"/>
          </a:xfrm>
        </p:spPr>
        <p:txBody>
          <a:bodyPr/>
          <a:lstStyle/>
          <a:p>
            <a:r>
              <a:rPr lang="en-US"/>
              <a:t>Source: JCHS tabulations of US Census Bureau, New Residential Construction data.</a:t>
            </a:r>
          </a:p>
        </p:txBody>
      </p:sp>
    </p:spTree>
    <p:extLst>
      <p:ext uri="{BB962C8B-B14F-4D97-AF65-F5344CB8AC3E}">
        <p14:creationId xmlns:p14="http://schemas.microsoft.com/office/powerpoint/2010/main" val="5691977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 Figure 5">
            <a:extLst>
              <a:ext uri="{FF2B5EF4-FFF2-40B4-BE49-F238E27FC236}">
                <a16:creationId xmlns:a16="http://schemas.microsoft.com/office/drawing/2014/main" id="{BB60F9F4-D01C-4A1C-9CAA-2CD423A43C06}"/>
              </a:ext>
            </a:extLst>
          </p:cNvPr>
          <p:cNvSpPr>
            <a:spLocks noGrp="1"/>
          </p:cNvSpPr>
          <p:nvPr>
            <p:ph type="title"/>
          </p:nvPr>
        </p:nvSpPr>
        <p:spPr>
          <a:xfrm>
            <a:off x="267855" y="365125"/>
            <a:ext cx="11566525" cy="1068259"/>
          </a:xfrm>
        </p:spPr>
        <p:txBody>
          <a:bodyPr/>
          <a:lstStyle/>
          <a:p>
            <a:r>
              <a:rPr lang="en-US" dirty="0">
                <a:solidFill>
                  <a:srgbClr val="003B71"/>
                </a:solidFill>
              </a:rPr>
              <a:t>Figure 5: Cost Burdens Are Widespread among Renters, Lower-Income Households, and Households of Color </a:t>
            </a:r>
          </a:p>
        </p:txBody>
      </p:sp>
      <p:graphicFrame>
        <p:nvGraphicFramePr>
          <p:cNvPr id="12" name="Figure 5" descr="Figure 5 shows the share of households with severe and moderate housing cost burdens in 2020 by tenure, household income, and race/ethnicity. Nearly 30 percent of households spent more than 30 percent of their income on housing in 2020, with especially high burden rates for renters (46 percent), lower-income households (73 percent for households with incomes under $30,000), and households of color (43 percent for Black, 39 percent for Hispanic, and 32 percent for Asian households).">
            <a:extLst>
              <a:ext uri="{FF2B5EF4-FFF2-40B4-BE49-F238E27FC236}">
                <a16:creationId xmlns:a16="http://schemas.microsoft.com/office/drawing/2014/main" id="{C2B98E03-E681-4CB8-8FEC-EF52A1CC0058}"/>
              </a:ext>
            </a:extLst>
          </p:cNvPr>
          <p:cNvGraphicFramePr>
            <a:graphicFrameLocks noGrp="1"/>
          </p:cNvGraphicFramePr>
          <p:nvPr>
            <p:ph idx="1"/>
            <p:extLst>
              <p:ext uri="{D42A27DB-BD31-4B8C-83A1-F6EECF244321}">
                <p14:modId xmlns:p14="http://schemas.microsoft.com/office/powerpoint/2010/main" val="1340894905"/>
              </p:ext>
            </p:extLst>
          </p:nvPr>
        </p:nvGraphicFramePr>
        <p:xfrm>
          <a:off x="268288" y="1573213"/>
          <a:ext cx="11566525" cy="4454362"/>
        </p:xfrm>
        <a:graphic>
          <a:graphicData uri="http://schemas.openxmlformats.org/drawingml/2006/chart">
            <c:chart xmlns:c="http://schemas.openxmlformats.org/drawingml/2006/chart" xmlns:r="http://schemas.openxmlformats.org/officeDocument/2006/relationships" r:id="rId3"/>
          </a:graphicData>
        </a:graphic>
      </p:graphicFrame>
      <p:sp>
        <p:nvSpPr>
          <p:cNvPr id="4" name="Figure 5 Notes and Source">
            <a:extLst>
              <a:ext uri="{FF2B5EF4-FFF2-40B4-BE49-F238E27FC236}">
                <a16:creationId xmlns:a16="http://schemas.microsoft.com/office/drawing/2014/main" id="{FE45EA0B-6BE1-496F-99CF-678B54ADB731}"/>
              </a:ext>
            </a:extLst>
          </p:cNvPr>
          <p:cNvSpPr>
            <a:spLocks noGrp="1"/>
          </p:cNvSpPr>
          <p:nvPr>
            <p:ph type="body" sz="quarter" idx="10"/>
          </p:nvPr>
        </p:nvSpPr>
        <p:spPr>
          <a:xfrm>
            <a:off x="239636" y="6027575"/>
            <a:ext cx="10742349" cy="533511"/>
          </a:xfrm>
        </p:spPr>
        <p:txBody>
          <a:bodyPr/>
          <a:lstStyle/>
          <a:p>
            <a:r>
              <a:rPr lang="en-US" dirty="0"/>
              <a:t>Notes: Moderately (Severely) cost-burdened households spend 30–50% (more than 50%) of incomes on housing costs. Black, Asian, and white householders are non-Hispanic. Hispanic householders may be of any race(s).</a:t>
            </a:r>
          </a:p>
          <a:p>
            <a:r>
              <a:rPr lang="en-US" dirty="0"/>
              <a:t>Source: JCHS tabulations of US Census Bureau, 2020 American Community Survey 1-Year Estimates using experimental weights.</a:t>
            </a:r>
          </a:p>
        </p:txBody>
      </p:sp>
      <p:sp>
        <p:nvSpPr>
          <p:cNvPr id="3" name="Rectangle 2">
            <a:extLst>
              <a:ext uri="{FF2B5EF4-FFF2-40B4-BE49-F238E27FC236}">
                <a16:creationId xmlns:a16="http://schemas.microsoft.com/office/drawing/2014/main" id="{0A70CF32-8687-439F-95AF-A6A1900B8E3D}"/>
              </a:ext>
              <a:ext uri="{C183D7F6-B498-43B3-948B-1728B52AA6E4}">
                <adec:decorative xmlns:adec="http://schemas.microsoft.com/office/drawing/2017/decorative" val="1"/>
              </a:ext>
            </a:extLst>
          </p:cNvPr>
          <p:cNvSpPr/>
          <p:nvPr/>
        </p:nvSpPr>
        <p:spPr>
          <a:xfrm>
            <a:off x="803668" y="2026763"/>
            <a:ext cx="2062080" cy="3646476"/>
          </a:xfrm>
          <a:prstGeom prst="rect">
            <a:avLst/>
          </a:prstGeom>
          <a:solidFill>
            <a:schemeClr val="accent4">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9F236CE-A725-4216-A4DE-90E22AA8EAA0}"/>
              </a:ext>
              <a:ext uri="{C183D7F6-B498-43B3-948B-1728B52AA6E4}">
                <adec:decorative xmlns:adec="http://schemas.microsoft.com/office/drawing/2017/decorative" val="1"/>
              </a:ext>
            </a:extLst>
          </p:cNvPr>
          <p:cNvSpPr/>
          <p:nvPr/>
        </p:nvSpPr>
        <p:spPr>
          <a:xfrm>
            <a:off x="6711885" y="2026763"/>
            <a:ext cx="3987538" cy="3731317"/>
          </a:xfrm>
          <a:prstGeom prst="rect">
            <a:avLst/>
          </a:prstGeom>
          <a:solidFill>
            <a:schemeClr val="accent4">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761DC49-8BFD-4970-8849-815BC841AFFC}"/>
              </a:ext>
              <a:ext uri="{C183D7F6-B498-43B3-948B-1728B52AA6E4}">
                <adec:decorative xmlns:adec="http://schemas.microsoft.com/office/drawing/2017/decorative" val="1"/>
              </a:ext>
            </a:extLst>
          </p:cNvPr>
          <p:cNvSpPr txBox="1"/>
          <p:nvPr/>
        </p:nvSpPr>
        <p:spPr>
          <a:xfrm>
            <a:off x="1108247" y="5320798"/>
            <a:ext cx="1498862" cy="307777"/>
          </a:xfrm>
          <a:prstGeom prst="rect">
            <a:avLst/>
          </a:prstGeom>
          <a:noFill/>
        </p:spPr>
        <p:txBody>
          <a:bodyPr wrap="square" rtlCol="0">
            <a:spAutoFit/>
          </a:bodyPr>
          <a:lstStyle/>
          <a:p>
            <a:pPr algn="ctr"/>
            <a:r>
              <a:rPr lang="en-US" sz="1400" b="1" dirty="0">
                <a:solidFill>
                  <a:schemeClr val="tx1">
                    <a:lumMod val="50000"/>
                  </a:schemeClr>
                </a:solidFill>
              </a:rPr>
              <a:t>Tenure</a:t>
            </a:r>
          </a:p>
        </p:txBody>
      </p:sp>
      <p:sp>
        <p:nvSpPr>
          <p:cNvPr id="13" name="TextBox 4">
            <a:extLst>
              <a:ext uri="{FF2B5EF4-FFF2-40B4-BE49-F238E27FC236}">
                <a16:creationId xmlns:a16="http://schemas.microsoft.com/office/drawing/2014/main" id="{5E5DEC19-C2D0-435F-AB76-827A279BC4FB}"/>
              </a:ext>
              <a:ext uri="{C183D7F6-B498-43B3-948B-1728B52AA6E4}">
                <adec:decorative xmlns:adec="http://schemas.microsoft.com/office/drawing/2017/decorative" val="1"/>
              </a:ext>
            </a:extLst>
          </p:cNvPr>
          <p:cNvSpPr txBox="1"/>
          <p:nvPr/>
        </p:nvSpPr>
        <p:spPr>
          <a:xfrm>
            <a:off x="3757776" y="5365487"/>
            <a:ext cx="2062080" cy="30775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b="1" dirty="0">
                <a:solidFill>
                  <a:schemeClr val="tx1">
                    <a:lumMod val="50000"/>
                  </a:schemeClr>
                </a:solidFill>
              </a:rPr>
              <a:t>Household Income</a:t>
            </a:r>
          </a:p>
        </p:txBody>
      </p:sp>
      <p:sp>
        <p:nvSpPr>
          <p:cNvPr id="14" name="TextBox 4">
            <a:extLst>
              <a:ext uri="{FF2B5EF4-FFF2-40B4-BE49-F238E27FC236}">
                <a16:creationId xmlns:a16="http://schemas.microsoft.com/office/drawing/2014/main" id="{E58DF5C5-9F48-464F-8B60-C4B018AE61C5}"/>
              </a:ext>
              <a:ext uri="{C183D7F6-B498-43B3-948B-1728B52AA6E4}">
                <adec:decorative xmlns:adec="http://schemas.microsoft.com/office/drawing/2017/decorative" val="1"/>
              </a:ext>
            </a:extLst>
          </p:cNvPr>
          <p:cNvSpPr txBox="1"/>
          <p:nvPr/>
        </p:nvSpPr>
        <p:spPr>
          <a:xfrm>
            <a:off x="7845867" y="5320778"/>
            <a:ext cx="2062080" cy="307797"/>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b="1" dirty="0">
                <a:solidFill>
                  <a:schemeClr val="tx1">
                    <a:lumMod val="50000"/>
                  </a:schemeClr>
                </a:solidFill>
              </a:rPr>
              <a:t>Race/Ethnicity</a:t>
            </a:r>
          </a:p>
        </p:txBody>
      </p:sp>
    </p:spTree>
    <p:extLst>
      <p:ext uri="{BB962C8B-B14F-4D97-AF65-F5344CB8AC3E}">
        <p14:creationId xmlns:p14="http://schemas.microsoft.com/office/powerpoint/2010/main" val="28357682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 Figure 6">
            <a:extLst>
              <a:ext uri="{FF2B5EF4-FFF2-40B4-BE49-F238E27FC236}">
                <a16:creationId xmlns:a16="http://schemas.microsoft.com/office/drawing/2014/main" id="{9FD9F29F-C1B0-4EA4-AEDA-B2C7B4AA685F}"/>
              </a:ext>
            </a:extLst>
          </p:cNvPr>
          <p:cNvSpPr>
            <a:spLocks noGrp="1"/>
          </p:cNvSpPr>
          <p:nvPr>
            <p:ph type="title"/>
          </p:nvPr>
        </p:nvSpPr>
        <p:spPr/>
        <p:txBody>
          <a:bodyPr/>
          <a:lstStyle/>
          <a:p>
            <a:r>
              <a:rPr lang="en-US" sz="2800" dirty="0">
                <a:solidFill>
                  <a:srgbClr val="003B71"/>
                </a:solidFill>
              </a:rPr>
              <a:t>Figure 6: Home Price Appreciation Set New Records in the Past Year</a:t>
            </a:r>
            <a:endParaRPr lang="en-US" sz="2600" dirty="0">
              <a:solidFill>
                <a:srgbClr val="003B71"/>
              </a:solidFill>
              <a:highlight>
                <a:srgbClr val="FFFF00"/>
              </a:highlight>
            </a:endParaRPr>
          </a:p>
        </p:txBody>
      </p:sp>
      <p:pic>
        <p:nvPicPr>
          <p:cNvPr id="5" name="Figure 6" descr="Figure 6 shows the annual change in nominal and real home prices from 2004 through the first three month of 2022. Real home prices hit a record high of 12.7 percent in August 2021, while nominal home prices hit a record high of 20.6 percent in March 2022—higher than at any point during the mid-2000s housing boom.">
            <a:extLst>
              <a:ext uri="{FF2B5EF4-FFF2-40B4-BE49-F238E27FC236}">
                <a16:creationId xmlns:a16="http://schemas.microsoft.com/office/drawing/2014/main" id="{3C8DA139-8A50-4F31-9EDC-2E31DB7A1A97}"/>
              </a:ext>
            </a:extLst>
          </p:cNvPr>
          <p:cNvPicPr>
            <a:picLocks noChangeAspect="1"/>
          </p:cNvPicPr>
          <p:nvPr/>
        </p:nvPicPr>
        <p:blipFill>
          <a:blip r:embed="rId2"/>
          <a:stretch>
            <a:fillRect/>
          </a:stretch>
        </p:blipFill>
        <p:spPr>
          <a:xfrm>
            <a:off x="267855" y="1781319"/>
            <a:ext cx="11543719" cy="4142549"/>
          </a:xfrm>
          <a:prstGeom prst="rect">
            <a:avLst/>
          </a:prstGeom>
        </p:spPr>
      </p:pic>
      <p:sp>
        <p:nvSpPr>
          <p:cNvPr id="3" name="Figure 6 Note and Source">
            <a:extLst>
              <a:ext uri="{FF2B5EF4-FFF2-40B4-BE49-F238E27FC236}">
                <a16:creationId xmlns:a16="http://schemas.microsoft.com/office/drawing/2014/main" id="{84E63AE1-99E7-42FA-93C9-4A1A4A9E41D1}"/>
              </a:ext>
            </a:extLst>
          </p:cNvPr>
          <p:cNvSpPr>
            <a:spLocks noGrp="1"/>
          </p:cNvSpPr>
          <p:nvPr>
            <p:ph type="body" sz="quarter" idx="10"/>
          </p:nvPr>
        </p:nvSpPr>
        <p:spPr/>
        <p:txBody>
          <a:bodyPr/>
          <a:lstStyle/>
          <a:p>
            <a:r>
              <a:rPr lang="en-US" dirty="0"/>
              <a:t>Note: Real home prices are adjusted for inflation using the CPI-U for All Items less shelter.</a:t>
            </a:r>
          </a:p>
          <a:p>
            <a:r>
              <a:rPr lang="en-US" dirty="0"/>
              <a:t>Source: JCHS tabulations of S&amp;P CoreLogic Case-Shiller US National Home Price Index.</a:t>
            </a:r>
          </a:p>
        </p:txBody>
      </p:sp>
      <p:sp>
        <p:nvSpPr>
          <p:cNvPr id="7" name="TextBox 6">
            <a:extLst>
              <a:ext uri="{FF2B5EF4-FFF2-40B4-BE49-F238E27FC236}">
                <a16:creationId xmlns:a16="http://schemas.microsoft.com/office/drawing/2014/main" id="{2BFE966B-DE32-4FD8-82D9-B58D50E13137}"/>
              </a:ext>
              <a:ext uri="{C183D7F6-B498-43B3-948B-1728B52AA6E4}">
                <adec:decorative xmlns:adec="http://schemas.microsoft.com/office/drawing/2017/decorative" val="1"/>
              </a:ext>
            </a:extLst>
          </p:cNvPr>
          <p:cNvSpPr txBox="1"/>
          <p:nvPr/>
        </p:nvSpPr>
        <p:spPr>
          <a:xfrm>
            <a:off x="291681" y="1406700"/>
            <a:ext cx="3975519" cy="338554"/>
          </a:xfrm>
          <a:prstGeom prst="rect">
            <a:avLst/>
          </a:prstGeom>
          <a:noFill/>
        </p:spPr>
        <p:txBody>
          <a:bodyPr wrap="square" rtlCol="0">
            <a:spAutoFit/>
          </a:bodyPr>
          <a:lstStyle/>
          <a:p>
            <a:r>
              <a:rPr lang="en-US" sz="1600" b="1">
                <a:solidFill>
                  <a:schemeClr val="tx1">
                    <a:lumMod val="50000"/>
                  </a:schemeClr>
                </a:solidFill>
              </a:rPr>
              <a:t>Annual Change (Percent)</a:t>
            </a:r>
          </a:p>
        </p:txBody>
      </p:sp>
    </p:spTree>
    <p:extLst>
      <p:ext uri="{BB962C8B-B14F-4D97-AF65-F5344CB8AC3E}">
        <p14:creationId xmlns:p14="http://schemas.microsoft.com/office/powerpoint/2010/main" val="716328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 Figure 7">
            <a:extLst>
              <a:ext uri="{FF2B5EF4-FFF2-40B4-BE49-F238E27FC236}">
                <a16:creationId xmlns:a16="http://schemas.microsoft.com/office/drawing/2014/main" id="{9FD9F29F-C1B0-4EA4-AEDA-B2C7B4AA685F}"/>
              </a:ext>
            </a:extLst>
          </p:cNvPr>
          <p:cNvSpPr>
            <a:spLocks noGrp="1"/>
          </p:cNvSpPr>
          <p:nvPr>
            <p:ph type="title"/>
          </p:nvPr>
        </p:nvSpPr>
        <p:spPr/>
        <p:txBody>
          <a:bodyPr/>
          <a:lstStyle/>
          <a:p>
            <a:r>
              <a:rPr lang="en-US" dirty="0">
                <a:solidFill>
                  <a:srgbClr val="003B71"/>
                </a:solidFill>
              </a:rPr>
              <a:t>Figure 7: The Supply of Homes on the Market Has Reached New Lows</a:t>
            </a:r>
          </a:p>
        </p:txBody>
      </p:sp>
      <p:pic>
        <p:nvPicPr>
          <p:cNvPr id="5" name="Figure 7" descr="Figure 7 shows existing home inventory from 1999 through early 2022. Inventories, both the number of existing homes for sale and the months of supply, declined steadily for year, but dropped sharply during the pandemic, reaching all-time lows in January 2022 at 850,000 units available for sale and 1.6 months of supply.">
            <a:extLst>
              <a:ext uri="{FF2B5EF4-FFF2-40B4-BE49-F238E27FC236}">
                <a16:creationId xmlns:a16="http://schemas.microsoft.com/office/drawing/2014/main" id="{E98B5CE0-E8EB-4B32-9842-84F065E1945A}"/>
              </a:ext>
            </a:extLst>
          </p:cNvPr>
          <p:cNvPicPr>
            <a:picLocks noChangeAspect="1"/>
          </p:cNvPicPr>
          <p:nvPr/>
        </p:nvPicPr>
        <p:blipFill>
          <a:blip r:embed="rId2"/>
          <a:stretch>
            <a:fillRect/>
          </a:stretch>
        </p:blipFill>
        <p:spPr>
          <a:xfrm>
            <a:off x="336238" y="1797228"/>
            <a:ext cx="11430111" cy="4073276"/>
          </a:xfrm>
          <a:prstGeom prst="rect">
            <a:avLst/>
          </a:prstGeom>
        </p:spPr>
      </p:pic>
      <p:sp>
        <p:nvSpPr>
          <p:cNvPr id="3" name="Figure 7 Note and Source">
            <a:extLst>
              <a:ext uri="{FF2B5EF4-FFF2-40B4-BE49-F238E27FC236}">
                <a16:creationId xmlns:a16="http://schemas.microsoft.com/office/drawing/2014/main" id="{84E63AE1-99E7-42FA-93C9-4A1A4A9E41D1}"/>
              </a:ext>
            </a:extLst>
          </p:cNvPr>
          <p:cNvSpPr>
            <a:spLocks noGrp="1"/>
          </p:cNvSpPr>
          <p:nvPr>
            <p:ph type="body" sz="quarter" idx="10"/>
          </p:nvPr>
        </p:nvSpPr>
        <p:spPr>
          <a:xfrm>
            <a:off x="267855" y="5927834"/>
            <a:ext cx="11268364" cy="533511"/>
          </a:xfrm>
        </p:spPr>
        <p:txBody>
          <a:bodyPr/>
          <a:lstStyle/>
          <a:p>
            <a:r>
              <a:rPr lang="en-US" dirty="0"/>
              <a:t>Note: Months of supply measure how long it would take homes on the market to sell at the current rate, where six months are typically considered a balanced market.</a:t>
            </a:r>
          </a:p>
          <a:p>
            <a:r>
              <a:rPr lang="en-US" dirty="0"/>
              <a:t>Source: JCHS tabulations of NAR, Existing Home Sales.</a:t>
            </a:r>
          </a:p>
        </p:txBody>
      </p:sp>
      <p:sp>
        <p:nvSpPr>
          <p:cNvPr id="7" name="TextBox 6">
            <a:extLst>
              <a:ext uri="{FF2B5EF4-FFF2-40B4-BE49-F238E27FC236}">
                <a16:creationId xmlns:a16="http://schemas.microsoft.com/office/drawing/2014/main" id="{2BFE966B-DE32-4FD8-82D9-B58D50E13137}"/>
              </a:ext>
              <a:ext uri="{C183D7F6-B498-43B3-948B-1728B52AA6E4}">
                <adec:decorative xmlns:adec="http://schemas.microsoft.com/office/drawing/2017/decorative" val="1"/>
              </a:ext>
            </a:extLst>
          </p:cNvPr>
          <p:cNvSpPr txBox="1"/>
          <p:nvPr/>
        </p:nvSpPr>
        <p:spPr>
          <a:xfrm>
            <a:off x="291680" y="1406700"/>
            <a:ext cx="4082015" cy="338554"/>
          </a:xfrm>
          <a:prstGeom prst="rect">
            <a:avLst/>
          </a:prstGeom>
          <a:noFill/>
        </p:spPr>
        <p:txBody>
          <a:bodyPr wrap="square" rtlCol="0">
            <a:spAutoFit/>
          </a:bodyPr>
          <a:lstStyle/>
          <a:p>
            <a:r>
              <a:rPr lang="en-US" sz="1600" b="1">
                <a:solidFill>
                  <a:schemeClr val="tx1">
                    <a:lumMod val="50000"/>
                  </a:schemeClr>
                </a:solidFill>
              </a:rPr>
              <a:t>Existing Homes for Sale (Millions)</a:t>
            </a:r>
          </a:p>
        </p:txBody>
      </p:sp>
      <p:sp>
        <p:nvSpPr>
          <p:cNvPr id="6" name="TextBox 5">
            <a:extLst>
              <a:ext uri="{FF2B5EF4-FFF2-40B4-BE49-F238E27FC236}">
                <a16:creationId xmlns:a16="http://schemas.microsoft.com/office/drawing/2014/main" id="{CD73E1DE-80F2-4452-B8F4-FCF352BE90FB}"/>
              </a:ext>
              <a:ext uri="{C183D7F6-B498-43B3-948B-1728B52AA6E4}">
                <adec:decorative xmlns:adec="http://schemas.microsoft.com/office/drawing/2017/decorative" val="1"/>
              </a:ext>
            </a:extLst>
          </p:cNvPr>
          <p:cNvSpPr txBox="1"/>
          <p:nvPr/>
        </p:nvSpPr>
        <p:spPr>
          <a:xfrm>
            <a:off x="9611164" y="1357026"/>
            <a:ext cx="2223570" cy="338554"/>
          </a:xfrm>
          <a:prstGeom prst="rect">
            <a:avLst/>
          </a:prstGeom>
          <a:noFill/>
        </p:spPr>
        <p:txBody>
          <a:bodyPr wrap="square" rtlCol="0">
            <a:spAutoFit/>
          </a:bodyPr>
          <a:lstStyle/>
          <a:p>
            <a:pPr algn="r"/>
            <a:r>
              <a:rPr lang="en-US" sz="1600" b="1">
                <a:solidFill>
                  <a:schemeClr val="tx1">
                    <a:lumMod val="50000"/>
                  </a:schemeClr>
                </a:solidFill>
              </a:rPr>
              <a:t>Months of Supply</a:t>
            </a:r>
          </a:p>
        </p:txBody>
      </p:sp>
    </p:spTree>
    <p:extLst>
      <p:ext uri="{BB962C8B-B14F-4D97-AF65-F5344CB8AC3E}">
        <p14:creationId xmlns:p14="http://schemas.microsoft.com/office/powerpoint/2010/main" val="41411321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 Figure 8">
            <a:extLst>
              <a:ext uri="{FF2B5EF4-FFF2-40B4-BE49-F238E27FC236}">
                <a16:creationId xmlns:a16="http://schemas.microsoft.com/office/drawing/2014/main" id="{0A851CCD-AEDF-4C47-B7FD-1ADD311F1DFC}"/>
              </a:ext>
            </a:extLst>
          </p:cNvPr>
          <p:cNvSpPr>
            <a:spLocks noGrp="1"/>
          </p:cNvSpPr>
          <p:nvPr>
            <p:ph type="title"/>
          </p:nvPr>
        </p:nvSpPr>
        <p:spPr>
          <a:xfrm>
            <a:off x="267855" y="365125"/>
            <a:ext cx="11566879" cy="890253"/>
          </a:xfrm>
        </p:spPr>
        <p:txBody>
          <a:bodyPr/>
          <a:lstStyle/>
          <a:p>
            <a:r>
              <a:rPr lang="en-US" dirty="0">
                <a:solidFill>
                  <a:srgbClr val="003B71"/>
                </a:solidFill>
              </a:rPr>
              <a:t>Figure 8: Investors Are Buying Up a Record Share of Single-Family Homes</a:t>
            </a:r>
          </a:p>
        </p:txBody>
      </p:sp>
      <p:pic>
        <p:nvPicPr>
          <p:cNvPr id="6" name="Figure 8" descr="Figure 8 shows the share of home sales made to investors between 2017 and early 2022. The share of investor purchases averaged 16 percent on average from 2017 to 2019, but increased sharply after the start of the pandemic, climbing to 28 percent in the first quarter of 2022.">
            <a:extLst>
              <a:ext uri="{FF2B5EF4-FFF2-40B4-BE49-F238E27FC236}">
                <a16:creationId xmlns:a16="http://schemas.microsoft.com/office/drawing/2014/main" id="{B7BEFC14-6D1C-446D-9D5C-B1F8F13E737E}"/>
              </a:ext>
            </a:extLst>
          </p:cNvPr>
          <p:cNvPicPr>
            <a:picLocks noGrp="1" noChangeAspect="1"/>
          </p:cNvPicPr>
          <p:nvPr>
            <p:ph idx="1"/>
          </p:nvPr>
        </p:nvPicPr>
        <p:blipFill>
          <a:blip r:embed="rId2"/>
          <a:stretch>
            <a:fillRect/>
          </a:stretch>
        </p:blipFill>
        <p:spPr>
          <a:xfrm>
            <a:off x="267855" y="1426695"/>
            <a:ext cx="11566879" cy="4350218"/>
          </a:xfrm>
        </p:spPr>
      </p:pic>
      <p:sp>
        <p:nvSpPr>
          <p:cNvPr id="4" name="Figure 8 Note and Source">
            <a:extLst>
              <a:ext uri="{FF2B5EF4-FFF2-40B4-BE49-F238E27FC236}">
                <a16:creationId xmlns:a16="http://schemas.microsoft.com/office/drawing/2014/main" id="{A57C47A8-3FF7-47E8-82D0-DE1EFA05DB9C}"/>
              </a:ext>
            </a:extLst>
          </p:cNvPr>
          <p:cNvSpPr>
            <a:spLocks noGrp="1"/>
          </p:cNvSpPr>
          <p:nvPr>
            <p:ph type="body" sz="quarter" idx="10"/>
          </p:nvPr>
        </p:nvSpPr>
        <p:spPr/>
        <p:txBody>
          <a:bodyPr/>
          <a:lstStyle/>
          <a:p>
            <a:r>
              <a:rPr lang="en-US" dirty="0"/>
              <a:t>Note: Data are 3-month trailing averages.</a:t>
            </a:r>
          </a:p>
          <a:p>
            <a:r>
              <a:rPr lang="en-US" dirty="0"/>
              <a:t>Source: JCHS tabulations of CoreLogic data.</a:t>
            </a:r>
          </a:p>
        </p:txBody>
      </p:sp>
    </p:spTree>
    <p:extLst>
      <p:ext uri="{BB962C8B-B14F-4D97-AF65-F5344CB8AC3E}">
        <p14:creationId xmlns:p14="http://schemas.microsoft.com/office/powerpoint/2010/main" val="3959594561"/>
      </p:ext>
    </p:extLst>
  </p:cSld>
  <p:clrMapOvr>
    <a:masterClrMapping/>
  </p:clrMapOvr>
</p:sld>
</file>

<file path=ppt/theme/theme1.xml><?xml version="1.0" encoding="utf-8"?>
<a:theme xmlns:a="http://schemas.openxmlformats.org/drawingml/2006/main" name="JCHS 2019">
  <a:themeElements>
    <a:clrScheme name="JCHS">
      <a:dk1>
        <a:srgbClr val="5A5A5A"/>
      </a:dk1>
      <a:lt1>
        <a:srgbClr val="FFFFFF"/>
      </a:lt1>
      <a:dk2>
        <a:srgbClr val="43273A"/>
      </a:dk2>
      <a:lt2>
        <a:srgbClr val="C3C6A6"/>
      </a:lt2>
      <a:accent1>
        <a:srgbClr val="43273A"/>
      </a:accent1>
      <a:accent2>
        <a:srgbClr val="C14D00"/>
      </a:accent2>
      <a:accent3>
        <a:srgbClr val="508DA6"/>
      </a:accent3>
      <a:accent4>
        <a:srgbClr val="998B7D"/>
      </a:accent4>
      <a:accent5>
        <a:srgbClr val="E9C002"/>
      </a:accent5>
      <a:accent6>
        <a:srgbClr val="76AD99"/>
      </a:accent6>
      <a:hlink>
        <a:srgbClr val="508DA6"/>
      </a:hlink>
      <a:folHlink>
        <a:srgbClr val="508D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JCHS">
    <a:dk1>
      <a:srgbClr val="5A5A5A"/>
    </a:dk1>
    <a:lt1>
      <a:srgbClr val="FFFFFF"/>
    </a:lt1>
    <a:dk2>
      <a:srgbClr val="43273A"/>
    </a:dk2>
    <a:lt2>
      <a:srgbClr val="C3C6A6"/>
    </a:lt2>
    <a:accent1>
      <a:srgbClr val="43273A"/>
    </a:accent1>
    <a:accent2>
      <a:srgbClr val="C14D00"/>
    </a:accent2>
    <a:accent3>
      <a:srgbClr val="508DA6"/>
    </a:accent3>
    <a:accent4>
      <a:srgbClr val="998B7D"/>
    </a:accent4>
    <a:accent5>
      <a:srgbClr val="E9C002"/>
    </a:accent5>
    <a:accent6>
      <a:srgbClr val="76AD99"/>
    </a:accent6>
    <a:hlink>
      <a:srgbClr val="508DA6"/>
    </a:hlink>
    <a:folHlink>
      <a:srgbClr val="508D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JCHS">
    <a:dk1>
      <a:srgbClr val="5A5A5A"/>
    </a:dk1>
    <a:lt1>
      <a:srgbClr val="FFFFFF"/>
    </a:lt1>
    <a:dk2>
      <a:srgbClr val="43273A"/>
    </a:dk2>
    <a:lt2>
      <a:srgbClr val="C3C6A6"/>
    </a:lt2>
    <a:accent1>
      <a:srgbClr val="43273A"/>
    </a:accent1>
    <a:accent2>
      <a:srgbClr val="C14D00"/>
    </a:accent2>
    <a:accent3>
      <a:srgbClr val="508DA6"/>
    </a:accent3>
    <a:accent4>
      <a:srgbClr val="998B7D"/>
    </a:accent4>
    <a:accent5>
      <a:srgbClr val="E9C002"/>
    </a:accent5>
    <a:accent6>
      <a:srgbClr val="76AD99"/>
    </a:accent6>
    <a:hlink>
      <a:srgbClr val="508DA6"/>
    </a:hlink>
    <a:folHlink>
      <a:srgbClr val="508D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JCHS">
    <a:dk1>
      <a:srgbClr val="5A5A5A"/>
    </a:dk1>
    <a:lt1>
      <a:srgbClr val="FFFFFF"/>
    </a:lt1>
    <a:dk2>
      <a:srgbClr val="43273A"/>
    </a:dk2>
    <a:lt2>
      <a:srgbClr val="C3C6A6"/>
    </a:lt2>
    <a:accent1>
      <a:srgbClr val="43273A"/>
    </a:accent1>
    <a:accent2>
      <a:srgbClr val="C14D00"/>
    </a:accent2>
    <a:accent3>
      <a:srgbClr val="508DA6"/>
    </a:accent3>
    <a:accent4>
      <a:srgbClr val="998B7D"/>
    </a:accent4>
    <a:accent5>
      <a:srgbClr val="E9C002"/>
    </a:accent5>
    <a:accent6>
      <a:srgbClr val="76AD99"/>
    </a:accent6>
    <a:hlink>
      <a:srgbClr val="508DA6"/>
    </a:hlink>
    <a:folHlink>
      <a:srgbClr val="508D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JCHS">
    <a:dk1>
      <a:srgbClr val="5A5A5A"/>
    </a:dk1>
    <a:lt1>
      <a:srgbClr val="FFFFFF"/>
    </a:lt1>
    <a:dk2>
      <a:srgbClr val="43273A"/>
    </a:dk2>
    <a:lt2>
      <a:srgbClr val="C3C6A6"/>
    </a:lt2>
    <a:accent1>
      <a:srgbClr val="43273A"/>
    </a:accent1>
    <a:accent2>
      <a:srgbClr val="C14D00"/>
    </a:accent2>
    <a:accent3>
      <a:srgbClr val="508DA6"/>
    </a:accent3>
    <a:accent4>
      <a:srgbClr val="998B7D"/>
    </a:accent4>
    <a:accent5>
      <a:srgbClr val="E9C002"/>
    </a:accent5>
    <a:accent6>
      <a:srgbClr val="76AD99"/>
    </a:accent6>
    <a:hlink>
      <a:srgbClr val="508DA6"/>
    </a:hlink>
    <a:folHlink>
      <a:srgbClr val="508D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JCHS">
    <a:dk1>
      <a:srgbClr val="5A5A5A"/>
    </a:dk1>
    <a:lt1>
      <a:srgbClr val="FFFFFF"/>
    </a:lt1>
    <a:dk2>
      <a:srgbClr val="43273A"/>
    </a:dk2>
    <a:lt2>
      <a:srgbClr val="C3C6A6"/>
    </a:lt2>
    <a:accent1>
      <a:srgbClr val="43273A"/>
    </a:accent1>
    <a:accent2>
      <a:srgbClr val="C14D00"/>
    </a:accent2>
    <a:accent3>
      <a:srgbClr val="508DA6"/>
    </a:accent3>
    <a:accent4>
      <a:srgbClr val="998B7D"/>
    </a:accent4>
    <a:accent5>
      <a:srgbClr val="E9C002"/>
    </a:accent5>
    <a:accent6>
      <a:srgbClr val="76AD99"/>
    </a:accent6>
    <a:hlink>
      <a:srgbClr val="508DA6"/>
    </a:hlink>
    <a:folHlink>
      <a:srgbClr val="508D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JCHS">
    <a:dk1>
      <a:srgbClr val="5A5A5A"/>
    </a:dk1>
    <a:lt1>
      <a:srgbClr val="FFFFFF"/>
    </a:lt1>
    <a:dk2>
      <a:srgbClr val="43273A"/>
    </a:dk2>
    <a:lt2>
      <a:srgbClr val="C3C6A6"/>
    </a:lt2>
    <a:accent1>
      <a:srgbClr val="43273A"/>
    </a:accent1>
    <a:accent2>
      <a:srgbClr val="C14D00"/>
    </a:accent2>
    <a:accent3>
      <a:srgbClr val="508DA6"/>
    </a:accent3>
    <a:accent4>
      <a:srgbClr val="998B7D"/>
    </a:accent4>
    <a:accent5>
      <a:srgbClr val="E9C002"/>
    </a:accent5>
    <a:accent6>
      <a:srgbClr val="76AD99"/>
    </a:accent6>
    <a:hlink>
      <a:srgbClr val="508DA6"/>
    </a:hlink>
    <a:folHlink>
      <a:srgbClr val="508D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JCHS">
    <a:dk1>
      <a:srgbClr val="5A5A5A"/>
    </a:dk1>
    <a:lt1>
      <a:srgbClr val="FFFFFF"/>
    </a:lt1>
    <a:dk2>
      <a:srgbClr val="43273A"/>
    </a:dk2>
    <a:lt2>
      <a:srgbClr val="C3C6A6"/>
    </a:lt2>
    <a:accent1>
      <a:srgbClr val="43273A"/>
    </a:accent1>
    <a:accent2>
      <a:srgbClr val="C14D00"/>
    </a:accent2>
    <a:accent3>
      <a:srgbClr val="508DA6"/>
    </a:accent3>
    <a:accent4>
      <a:srgbClr val="998B7D"/>
    </a:accent4>
    <a:accent5>
      <a:srgbClr val="E9C002"/>
    </a:accent5>
    <a:accent6>
      <a:srgbClr val="76AD99"/>
    </a:accent6>
    <a:hlink>
      <a:srgbClr val="508DA6"/>
    </a:hlink>
    <a:folHlink>
      <a:srgbClr val="508D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JCHS">
    <a:dk1>
      <a:srgbClr val="5A5A5A"/>
    </a:dk1>
    <a:lt1>
      <a:srgbClr val="FFFFFF"/>
    </a:lt1>
    <a:dk2>
      <a:srgbClr val="43273A"/>
    </a:dk2>
    <a:lt2>
      <a:srgbClr val="C3C6A6"/>
    </a:lt2>
    <a:accent1>
      <a:srgbClr val="43273A"/>
    </a:accent1>
    <a:accent2>
      <a:srgbClr val="C14D00"/>
    </a:accent2>
    <a:accent3>
      <a:srgbClr val="508DA6"/>
    </a:accent3>
    <a:accent4>
      <a:srgbClr val="998B7D"/>
    </a:accent4>
    <a:accent5>
      <a:srgbClr val="E9C002"/>
    </a:accent5>
    <a:accent6>
      <a:srgbClr val="76AD99"/>
    </a:accent6>
    <a:hlink>
      <a:srgbClr val="508DA6"/>
    </a:hlink>
    <a:folHlink>
      <a:srgbClr val="508D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9c20ecd8-7b1b-40af-ad3c-24c512db6f5f">
      <UserInfo>
        <DisplayName>Hermann, Alexander</DisplayName>
        <AccountId>18</AccountId>
        <AccountType/>
      </UserInfo>
      <UserInfo>
        <DisplayName>Frost, Riordan</DisplayName>
        <AccountId>15</AccountId>
        <AccountType/>
      </UserInfo>
      <UserInfo>
        <DisplayName>Airgood-Obrycki, Whitney Leigh</DisplayName>
        <AccountId>19</AccountId>
        <AccountType/>
      </UserInfo>
      <UserInfo>
        <DisplayName>Herbert, Chris</DisplayName>
        <AccountId>22</AccountId>
        <AccountType/>
      </UserInfo>
      <UserInfo>
        <DisplayName>Hanifa, Raheem</DisplayName>
        <AccountId>177</AccountId>
        <AccountType/>
      </UserInfo>
      <UserInfo>
        <DisplayName>Donahue, Kerry</DisplayName>
        <AccountId>29</AccountId>
        <AccountType/>
      </UserInfo>
      <UserInfo>
        <DisplayName>Anderson, Corinna</DisplayName>
        <AccountId>37</AccountId>
        <AccountType/>
      </UserInfo>
    </SharedWithUsers>
    <TaxCatchAll xmlns="9c20ecd8-7b1b-40af-ad3c-24c512db6f5f" xsi:nil="true"/>
    <lcf76f155ced4ddcb4097134ff3c332f xmlns="9279c62e-a2e7-41c7-b9ab-0a0f87ad47c5">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FB06ACAA53C084283A7E9734B5D979C" ma:contentTypeVersion="16" ma:contentTypeDescription="Create a new document." ma:contentTypeScope="" ma:versionID="b13c4f91e73a6a257375d61778a107b8">
  <xsd:schema xmlns:xsd="http://www.w3.org/2001/XMLSchema" xmlns:xs="http://www.w3.org/2001/XMLSchema" xmlns:p="http://schemas.microsoft.com/office/2006/metadata/properties" xmlns:ns2="9279c62e-a2e7-41c7-b9ab-0a0f87ad47c5" xmlns:ns3="9c20ecd8-7b1b-40af-ad3c-24c512db6f5f" targetNamespace="http://schemas.microsoft.com/office/2006/metadata/properties" ma:root="true" ma:fieldsID="c729e5d8883aaca80f0675920a43b8a6" ns2:_="" ns3:_="">
    <xsd:import namespace="9279c62e-a2e7-41c7-b9ab-0a0f87ad47c5"/>
    <xsd:import namespace="9c20ecd8-7b1b-40af-ad3c-24c512db6f5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79c62e-a2e7-41c7-b9ab-0a0f87ad47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8107521-1385-498b-8889-bf2cd8dee38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c20ecd8-7b1b-40af-ad3c-24c512db6f5f"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3a7ff84-c2c6-40dd-8570-0fd61524385a}" ma:internalName="TaxCatchAll" ma:showField="CatchAllData" ma:web="9c20ecd8-7b1b-40af-ad3c-24c512db6f5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8A3C8F5-E114-416C-826A-F4C6426384C1}">
  <ds:schemaRefs>
    <ds:schemaRef ds:uri="http://schemas.microsoft.com/sharepoint/v3/contenttype/forms"/>
  </ds:schemaRefs>
</ds:datastoreItem>
</file>

<file path=customXml/itemProps2.xml><?xml version="1.0" encoding="utf-8"?>
<ds:datastoreItem xmlns:ds="http://schemas.openxmlformats.org/officeDocument/2006/customXml" ds:itemID="{D30C6642-E215-4753-B7F9-2C3BB7E7004C}">
  <ds:schemaRefs>
    <ds:schemaRef ds:uri="9279c62e-a2e7-41c7-b9ab-0a0f87ad47c5"/>
    <ds:schemaRef ds:uri="9c20ecd8-7b1b-40af-ad3c-24c512db6f5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747BFD50-F171-4CD1-AD8E-EA0FAED32A08}">
  <ds:schemaRefs>
    <ds:schemaRef ds:uri="9279c62e-a2e7-41c7-b9ab-0a0f87ad47c5"/>
    <ds:schemaRef ds:uri="9c20ecd8-7b1b-40af-ad3c-24c512db6f5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454</TotalTime>
  <Words>1863</Words>
  <Application>Microsoft Office PowerPoint</Application>
  <PresentationFormat>Widescreen</PresentationFormat>
  <Paragraphs>178</Paragraphs>
  <Slides>31</Slides>
  <Notes>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31</vt:i4>
      </vt:variant>
    </vt:vector>
  </HeadingPairs>
  <TitlesOfParts>
    <vt:vector size="34" baseType="lpstr">
      <vt:lpstr>Arial</vt:lpstr>
      <vt:lpstr>Calibri</vt:lpstr>
      <vt:lpstr>JCHS 2019</vt:lpstr>
      <vt:lpstr>SON 2022-Figure Data (Public)</vt:lpstr>
      <vt:lpstr>Figure 1: Home Prices and Apartment Rents Soared to New Heights in 2021</vt:lpstr>
      <vt:lpstr>Figure 2: Household Growth Has Remained Strong Despite the Pandemic</vt:lpstr>
      <vt:lpstr>Figure 3: Higher Interest Rates Have Raised Payments on Median-Priced Homes by Over $600 a Month</vt:lpstr>
      <vt:lpstr>Figure 4: Record Numbers of Homes Are Currently Under Construction</vt:lpstr>
      <vt:lpstr>Figure 5: Cost Burdens Are Widespread among Renters, Lower-Income Households, and Households of Color </vt:lpstr>
      <vt:lpstr>Figure 6: Home Price Appreciation Set New Records in the Past Year</vt:lpstr>
      <vt:lpstr>Figure 7: The Supply of Homes on the Market Has Reached New Lows</vt:lpstr>
      <vt:lpstr>Figure 8: Investors Are Buying Up a Record Share of Single-Family Homes</vt:lpstr>
      <vt:lpstr>Figure 9: New Construction Picked Up Last Year and Remains on a Strong Upward Trend</vt:lpstr>
      <vt:lpstr>Figure 10: Costs of Building Materials Have Soared Since the Start of the Pandemic</vt:lpstr>
      <vt:lpstr>Figure 11: Household Growth among Adults in Their Mid-30s to Mid-40s Has Picked Up Pace</vt:lpstr>
      <vt:lpstr>Figure 12. Steep Declines in Both Immigration and Natural Population Change Have Pulled Down US Population Growth</vt:lpstr>
      <vt:lpstr>Figure 13: People of Color Have Driven Most of Household Growth for a Decade and Now Account for a Third of Households</vt:lpstr>
      <vt:lpstr>Figure 14: Even If They Own Homes, Black and Hispanic Households Have Significantly Less Wealth than White Homeowners</vt:lpstr>
      <vt:lpstr>Figure 15: Domestic Migration Gave a Big Lift to Population Growth in Many Sunbelt States in 2021  </vt:lpstr>
      <vt:lpstr>Figure 16: The Number of Homeowners Continued to Climb in Early 2022</vt:lpstr>
      <vt:lpstr>Figure 17: Recent Interest Rate Hikes Have Further Eroded Affordability</vt:lpstr>
      <vt:lpstr>Figure 18: Regardless of Income, Households of Color Have Lower Homeownership Rates than White Households  </vt:lpstr>
      <vt:lpstr>Figure 19: Homeowners in Much of the Country Benefited from Huge Equity Gains in Just One Year</vt:lpstr>
      <vt:lpstr>Figure 20: Lower-Income Homeowners and Homeowners of Color Were More Likely to Be Behind on Their Mortgage Payments in Early 2022</vt:lpstr>
      <vt:lpstr>Figure 21: Rents for Both Apartments and Single-Family Homes Have Surged</vt:lpstr>
      <vt:lpstr>Figure 22: Rents in Most Major Markets Were Up by Double Digits in Early 2022</vt:lpstr>
      <vt:lpstr>Figure 23: Growth in Apartment Demand Far Outpaced Additions to Supply Over the Past Year</vt:lpstr>
      <vt:lpstr>Figure 24: Vacancy Rates Have Fallen Back Near Historic Lows Even in Prime Urban Areas</vt:lpstr>
      <vt:lpstr>Figure 25: Many Lower-Income Households and Households of Color Still Struggled to Pay Rent in Early 2022</vt:lpstr>
      <vt:lpstr>Figure 26: Cost Burden Rates Increased for Households at All Income Levels in 2020</vt:lpstr>
      <vt:lpstr>Figure 27: Evictions Were Back Near Pre-Pandemic Levels in Early 2022</vt:lpstr>
      <vt:lpstr>Figure 28: Outlays for Emergency Rental Assistance Nearly Equaled HUD’s 2021 Budget</vt:lpstr>
      <vt:lpstr>Figure 29: Adults in Their 80s Are Much More Likely to Have Difficulties Using or Navigating Their Homes</vt:lpstr>
      <vt:lpstr>Figure 30: Homeowner Spending on Disaster Repairs Is Trending Up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 DiPietro</dc:creator>
  <cp:lastModifiedBy>Anderson, Corinna</cp:lastModifiedBy>
  <cp:revision>33</cp:revision>
  <dcterms:created xsi:type="dcterms:W3CDTF">2018-05-11T14:43:06Z</dcterms:created>
  <dcterms:modified xsi:type="dcterms:W3CDTF">2022-06-15T18:41:07Z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0x0101001FB06ACAA53C084283A7E9734B5D979C</vt:lpwstr>
  </property>
  <property fmtid="{D5CDD505-2E9C-101B-9397-08002B2CF9AE}" pid="3" name="MediaServiceImageTags">
    <vt:lpwstr/>
  </property>
</Properties>
</file>