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4.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6.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5.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0.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7.xml" ContentType="application/vnd.openxmlformats-officedocument.drawingml.chartshapes+xml"/>
  <Override PartName="/ppt/notesSlides/notesSlide21.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notesSlides/notesSlide23.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8.xml" ContentType="application/vnd.openxmlformats-officedocument.drawingml.chartshapes+xml"/>
  <Override PartName="/ppt/notesSlides/notesSlide26.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0.xml" ContentType="application/vnd.openxmlformats-officedocument.themeOverride+xml"/>
  <Override PartName="/ppt/notesSlides/notesSlide27.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1.xml" ContentType="application/vnd.openxmlformats-officedocument.themeOverride+xml"/>
  <Override PartName="/ppt/notesSlides/notesSlide28.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2.xml" ContentType="application/vnd.openxmlformats-officedocument.themeOverride+xml"/>
  <Override PartName="/ppt/notesSlides/notesSlide29.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3.xml" ContentType="application/vnd.openxmlformats-officedocument.themeOverride+xml"/>
  <Override PartName="/ppt/drawings/drawing9.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4.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 id="2147483690" r:id="rId5"/>
    <p:sldMasterId id="2147483759" r:id="rId6"/>
    <p:sldMasterId id="2147483805" r:id="rId7"/>
  </p:sldMasterIdLst>
  <p:notesMasterIdLst>
    <p:notesMasterId r:id="rId40"/>
  </p:notesMasterIdLst>
  <p:sldIdLst>
    <p:sldId id="4474" r:id="rId8"/>
    <p:sldId id="4706" r:id="rId9"/>
    <p:sldId id="4707" r:id="rId10"/>
    <p:sldId id="4621" r:id="rId11"/>
    <p:sldId id="4695" r:id="rId12"/>
    <p:sldId id="4703" r:id="rId13"/>
    <p:sldId id="4636" r:id="rId14"/>
    <p:sldId id="4470" r:id="rId15"/>
    <p:sldId id="4685" r:id="rId16"/>
    <p:sldId id="4664" r:id="rId17"/>
    <p:sldId id="4662" r:id="rId18"/>
    <p:sldId id="4642" r:id="rId19"/>
    <p:sldId id="4616" r:id="rId20"/>
    <p:sldId id="4699" r:id="rId21"/>
    <p:sldId id="4505" r:id="rId22"/>
    <p:sldId id="4514" r:id="rId23"/>
    <p:sldId id="4704" r:id="rId24"/>
    <p:sldId id="4708" r:id="rId25"/>
    <p:sldId id="4709" r:id="rId26"/>
    <p:sldId id="4450" r:id="rId27"/>
    <p:sldId id="4686" r:id="rId28"/>
    <p:sldId id="4508" r:id="rId29"/>
    <p:sldId id="4683" r:id="rId30"/>
    <p:sldId id="4667" r:id="rId31"/>
    <p:sldId id="4682" r:id="rId32"/>
    <p:sldId id="4702" r:id="rId33"/>
    <p:sldId id="4658" r:id="rId34"/>
    <p:sldId id="4694" r:id="rId35"/>
    <p:sldId id="4486" r:id="rId36"/>
    <p:sldId id="4705" r:id="rId37"/>
    <p:sldId id="4710" r:id="rId38"/>
    <p:sldId id="4487"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3E528C-CEA7-4C28-4FC8-1B9120E52955}" name="Whitney, Peyton" initials="WP" userId="S::peyton_whitney@harvard.edu::9a2b693f-ff64-487f-bf65-ed358e7ff33d" providerId="AD"/>
  <p188:author id="{80FDC1EA-82B0-3914-1E7F-830AD9A08F2E}" name="Airgood-Obrycki, Whitney Leigh" initials="AOWL" userId="S::whitney_airgood-obrycki@harvard.edu::89f3f4c7-44cc-4a68-9f30-a54c062d3aa3" providerId="AD"/>
  <p188:author id="{D2C99AF8-9C81-30B5-2603-9583673119A9}" name="McCue, Daniel T." initials="MDT" userId="S::daniel_mccue@harvard.edu::deb020d9-0c57-49a0-aef3-43e4a7f1f0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1E4"/>
    <a:srgbClr val="FFFFFF"/>
    <a:srgbClr val="6AA1B7"/>
    <a:srgbClr val="BF5027"/>
    <a:srgbClr val="98897C"/>
    <a:srgbClr val="35414F"/>
    <a:srgbClr val="7BAC95"/>
    <a:srgbClr val="E6BF20"/>
    <a:srgbClr val="636363"/>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47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hue, Kerry" userId="7ecf93d1-2de6-4d2a-aa47-f74e4871aed9" providerId="ADAL" clId="{8E25E007-E86A-4CA5-9554-9C8D2B689B96}"/>
    <pc:docChg chg="custSel modSld">
      <pc:chgData name="Donahue, Kerry" userId="7ecf93d1-2de6-4d2a-aa47-f74e4871aed9" providerId="ADAL" clId="{8E25E007-E86A-4CA5-9554-9C8D2B689B96}" dt="2024-01-11T20:36:13.262" v="0" actId="478"/>
      <pc:docMkLst>
        <pc:docMk/>
      </pc:docMkLst>
      <pc:sldChg chg="delSp mod">
        <pc:chgData name="Donahue, Kerry" userId="7ecf93d1-2de6-4d2a-aa47-f74e4871aed9" providerId="ADAL" clId="{8E25E007-E86A-4CA5-9554-9C8D2B689B96}" dt="2024-01-11T20:36:13.262" v="0" actId="478"/>
        <pc:sldMkLst>
          <pc:docMk/>
          <pc:sldMk cId="3638144340" sldId="4474"/>
        </pc:sldMkLst>
        <pc:spChg chg="del">
          <ac:chgData name="Donahue, Kerry" userId="7ecf93d1-2de6-4d2a-aa47-f74e4871aed9" providerId="ADAL" clId="{8E25E007-E86A-4CA5-9554-9C8D2B689B96}" dt="2024-01-11T20:36:13.262" v="0" actId="478"/>
          <ac:spMkLst>
            <pc:docMk/>
            <pc:sldMk cId="3638144340" sldId="4474"/>
            <ac:spMk id="3" creationId="{3CB7B030-30A0-BF1E-CF76-E64724DDDB2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4.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5.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6.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7.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8.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9.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3.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a:t>Number of Renter Households (Millions)</a:t>
            </a:r>
          </a:p>
        </c:rich>
      </c:tx>
      <c:layout>
        <c:manualLayout>
          <c:xMode val="edge"/>
          <c:yMode val="edge"/>
          <c:x val="6.7664229316929678E-3"/>
          <c:y val="1.4441624597381389E-2"/>
        </c:manualLayout>
      </c:layout>
      <c:overlay val="0"/>
    </c:title>
    <c:autoTitleDeleted val="0"/>
    <c:plotArea>
      <c:layout>
        <c:manualLayout>
          <c:layoutTarget val="inner"/>
          <c:xMode val="edge"/>
          <c:yMode val="edge"/>
          <c:x val="5.3905386449257665E-2"/>
          <c:y val="0.11406610102458634"/>
          <c:w val="0.90132377702032362"/>
          <c:h val="0.65074697908232326"/>
        </c:manualLayout>
      </c:layout>
      <c:barChart>
        <c:barDir val="col"/>
        <c:grouping val="stacked"/>
        <c:varyColors val="0"/>
        <c:ser>
          <c:idx val="1"/>
          <c:order val="0"/>
          <c:tx>
            <c:strRef>
              <c:f>Sheet1!$C$1</c:f>
              <c:strCache>
                <c:ptCount val="1"/>
                <c:pt idx="0">
                  <c:v>Severely Cost Burdened</c:v>
                </c:pt>
              </c:strCache>
            </c:strRef>
          </c:tx>
          <c:spPr>
            <a:solidFill>
              <a:srgbClr val="35414F"/>
            </a:solidFill>
            <a:ln w="38100"/>
          </c:spPr>
          <c:invertIfNegative val="0"/>
          <c:cat>
            <c:numRef>
              <c:f>Sheet1!$A$2:$A$23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Sheet1!$C$2:$C$23</c:f>
              <c:numCache>
                <c:formatCode>General</c:formatCode>
                <c:ptCount val="22"/>
                <c:pt idx="0">
                  <c:v>7456848</c:v>
                </c:pt>
                <c:pt idx="1">
                  <c:v>7653759</c:v>
                </c:pt>
                <c:pt idx="2">
                  <c:v>8177771</c:v>
                </c:pt>
                <c:pt idx="3">
                  <c:v>8508840</c:v>
                </c:pt>
                <c:pt idx="4">
                  <c:v>9065139</c:v>
                </c:pt>
                <c:pt idx="5">
                  <c:v>8956941</c:v>
                </c:pt>
                <c:pt idx="6">
                  <c:v>8879624</c:v>
                </c:pt>
                <c:pt idx="7">
                  <c:v>9322745</c:v>
                </c:pt>
                <c:pt idx="8">
                  <c:v>10104932</c:v>
                </c:pt>
                <c:pt idx="9">
                  <c:v>10808675</c:v>
                </c:pt>
                <c:pt idx="10">
                  <c:v>11342359</c:v>
                </c:pt>
                <c:pt idx="11">
                  <c:v>11260682</c:v>
                </c:pt>
                <c:pt idx="12">
                  <c:v>11215692</c:v>
                </c:pt>
                <c:pt idx="13">
                  <c:v>11417854</c:v>
                </c:pt>
                <c:pt idx="14">
                  <c:v>11139302</c:v>
                </c:pt>
                <c:pt idx="15">
                  <c:v>11012672</c:v>
                </c:pt>
                <c:pt idx="16">
                  <c:v>10780264</c:v>
                </c:pt>
                <c:pt idx="17">
                  <c:v>10934964</c:v>
                </c:pt>
                <c:pt idx="18">
                  <c:v>10518400</c:v>
                </c:pt>
                <c:pt idx="20">
                  <c:v>11622945</c:v>
                </c:pt>
                <c:pt idx="21">
                  <c:v>12068062</c:v>
                </c:pt>
              </c:numCache>
            </c:numRef>
          </c:val>
          <c:extLst>
            <c:ext xmlns:c16="http://schemas.microsoft.com/office/drawing/2014/chart" uri="{C3380CC4-5D6E-409C-BE32-E72D297353CC}">
              <c16:uniqueId val="{00000001-A13C-4E5E-B5F3-031966C02762}"/>
            </c:ext>
          </c:extLst>
        </c:ser>
        <c:ser>
          <c:idx val="0"/>
          <c:order val="1"/>
          <c:tx>
            <c:strRef>
              <c:f>Sheet1!$B$1</c:f>
              <c:strCache>
                <c:ptCount val="1"/>
                <c:pt idx="0">
                  <c:v>Moderately Cost Burdened</c:v>
                </c:pt>
              </c:strCache>
            </c:strRef>
          </c:tx>
          <c:spPr>
            <a:solidFill>
              <a:srgbClr val="BF5027"/>
            </a:solidFill>
          </c:spPr>
          <c:invertIfNegative val="0"/>
          <c:cat>
            <c:numRef>
              <c:f>Sheet1!$A$2:$A$23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Sheet1!$B$2:$B$23</c:f>
              <c:numCache>
                <c:formatCode>General</c:formatCode>
                <c:ptCount val="22"/>
                <c:pt idx="0">
                  <c:v>7335007</c:v>
                </c:pt>
                <c:pt idx="1">
                  <c:v>7332845</c:v>
                </c:pt>
                <c:pt idx="2">
                  <c:v>7514179</c:v>
                </c:pt>
                <c:pt idx="3">
                  <c:v>7741639</c:v>
                </c:pt>
                <c:pt idx="4">
                  <c:v>8041526</c:v>
                </c:pt>
                <c:pt idx="5">
                  <c:v>8090015</c:v>
                </c:pt>
                <c:pt idx="6">
                  <c:v>8173681</c:v>
                </c:pt>
                <c:pt idx="7">
                  <c:v>8349495</c:v>
                </c:pt>
                <c:pt idx="8">
                  <c:v>8723584</c:v>
                </c:pt>
                <c:pt idx="9">
                  <c:v>9075240</c:v>
                </c:pt>
                <c:pt idx="10">
                  <c:v>9267266</c:v>
                </c:pt>
                <c:pt idx="11">
                  <c:v>9371188</c:v>
                </c:pt>
                <c:pt idx="12">
                  <c:v>9548757</c:v>
                </c:pt>
                <c:pt idx="13">
                  <c:v>9853626</c:v>
                </c:pt>
                <c:pt idx="14">
                  <c:v>9888696</c:v>
                </c:pt>
                <c:pt idx="15">
                  <c:v>9761022</c:v>
                </c:pt>
                <c:pt idx="16">
                  <c:v>9719514</c:v>
                </c:pt>
                <c:pt idx="17">
                  <c:v>9825519</c:v>
                </c:pt>
                <c:pt idx="18">
                  <c:v>9870198</c:v>
                </c:pt>
                <c:pt idx="20">
                  <c:v>9947080</c:v>
                </c:pt>
                <c:pt idx="21">
                  <c:v>10291830</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50"/>
        <c:overlap val="100"/>
        <c:axId val="-2059001504"/>
        <c:axId val="-2058999456"/>
      </c:barChart>
      <c:lineChart>
        <c:grouping val="standard"/>
        <c:varyColors val="0"/>
        <c:ser>
          <c:idx val="2"/>
          <c:order val="2"/>
          <c:tx>
            <c:strRef>
              <c:f>Sheet1!$D$1</c:f>
              <c:strCache>
                <c:ptCount val="1"/>
                <c:pt idx="0">
                  <c:v>Share with Cost Burdens (Right scale)</c:v>
                </c:pt>
              </c:strCache>
            </c:strRef>
          </c:tx>
          <c:spPr>
            <a:ln w="38100">
              <a:solidFill>
                <a:srgbClr val="6AA1B7"/>
              </a:solidFill>
            </a:ln>
          </c:spPr>
          <c:marker>
            <c:symbol val="none"/>
          </c:marker>
          <c:cat>
            <c:numRef>
              <c:f>Sheet1!$A$2:$A$23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Sheet1!$D$2:$D$23</c:f>
              <c:numCache>
                <c:formatCode>General</c:formatCode>
                <c:ptCount val="22"/>
                <c:pt idx="0">
                  <c:v>40.5816372436853</c:v>
                </c:pt>
                <c:pt idx="1">
                  <c:v>41.552165065852599</c:v>
                </c:pt>
                <c:pt idx="2">
                  <c:v>43.583469136322996</c:v>
                </c:pt>
                <c:pt idx="3">
                  <c:v>44.9501154174296</c:v>
                </c:pt>
                <c:pt idx="4">
                  <c:v>46.515250990001299</c:v>
                </c:pt>
                <c:pt idx="5">
                  <c:v>46.6495573151645</c:v>
                </c:pt>
                <c:pt idx="6">
                  <c:v>46.257031401433601</c:v>
                </c:pt>
                <c:pt idx="7">
                  <c:v>46.801799111725998</c:v>
                </c:pt>
                <c:pt idx="8">
                  <c:v>48.669022212426199</c:v>
                </c:pt>
                <c:pt idx="9">
                  <c:v>50.186884094960298</c:v>
                </c:pt>
                <c:pt idx="10">
                  <c:v>50.743365670486398</c:v>
                </c:pt>
                <c:pt idx="11">
                  <c:v>49.426660777529499</c:v>
                </c:pt>
                <c:pt idx="12">
                  <c:v>49.021880699697398</c:v>
                </c:pt>
                <c:pt idx="13">
                  <c:v>49.266875591242403</c:v>
                </c:pt>
                <c:pt idx="14">
                  <c:v>48.262178133724298</c:v>
                </c:pt>
                <c:pt idx="15">
                  <c:v>47.4745613480396</c:v>
                </c:pt>
                <c:pt idx="16">
                  <c:v>47.3609871818526</c:v>
                </c:pt>
                <c:pt idx="17">
                  <c:v>47.479280498890397</c:v>
                </c:pt>
                <c:pt idx="18">
                  <c:v>46.325531742453499</c:v>
                </c:pt>
                <c:pt idx="20">
                  <c:v>48.958484909829899</c:v>
                </c:pt>
                <c:pt idx="21">
                  <c:v>49.6</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rgbClr val="FFFFFF">
                <a:lumMod val="65000"/>
              </a:srgb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30000000"/>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rgbClr val="A6A6A6"/>
            </a:solidFill>
          </a:ln>
        </c:spPr>
        <c:txPr>
          <a:bodyPr/>
          <a:lstStyle/>
          <a:p>
            <a:pPr>
              <a:defRPr sz="1400" b="0" baseline="0">
                <a:solidFill>
                  <a:schemeClr val="tx1">
                    <a:lumMod val="50000"/>
                  </a:schemeClr>
                </a:solidFill>
              </a:defRPr>
            </a:pPr>
            <a:endParaRPr lang="en-US"/>
          </a:p>
        </c:txPr>
        <c:crossAx val="-2059001504"/>
        <c:crosses val="autoZero"/>
        <c:crossBetween val="between"/>
        <c:dispUnits>
          <c:builtInUnit val="millions"/>
        </c:dispUnits>
      </c:valAx>
      <c:valAx>
        <c:axId val="-2058996624"/>
        <c:scaling>
          <c:orientation val="minMax"/>
        </c:scaling>
        <c:delete val="0"/>
        <c:axPos val="r"/>
        <c:numFmt formatCode="#,##0" sourceLinked="0"/>
        <c:majorTickMark val="out"/>
        <c:minorTickMark val="none"/>
        <c:tickLblPos val="nextTo"/>
        <c:spPr>
          <a:ln>
            <a:solidFill>
              <a:srgbClr val="FFFFFF">
                <a:lumMod val="65000"/>
              </a:srgb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txPr>
          <a:bodyPr/>
          <a:lstStyle/>
          <a:p>
            <a:pPr>
              <a:defRPr sz="1600">
                <a:solidFill>
                  <a:schemeClr val="tx1">
                    <a:lumMod val="50000"/>
                  </a:schemeClr>
                </a:solidFill>
              </a:defRPr>
            </a:pPr>
            <a:endParaRPr lang="en-US"/>
          </a:p>
        </c:txPr>
      </c:legendEntry>
      <c:legendEntry>
        <c:idx val="1"/>
        <c:txPr>
          <a:bodyPr/>
          <a:lstStyle/>
          <a:p>
            <a:pPr>
              <a:defRPr sz="1600">
                <a:solidFill>
                  <a:schemeClr val="tx1">
                    <a:lumMod val="50000"/>
                  </a:schemeClr>
                </a:solidFill>
              </a:defRPr>
            </a:pPr>
            <a:endParaRPr lang="en-US"/>
          </a:p>
        </c:txPr>
      </c:legendEntry>
      <c:legendEntry>
        <c:idx val="2"/>
        <c:txPr>
          <a:bodyPr/>
          <a:lstStyle/>
          <a:p>
            <a:pPr>
              <a:defRPr sz="1600">
                <a:solidFill>
                  <a:schemeClr val="tx1">
                    <a:lumMod val="50000"/>
                  </a:schemeClr>
                </a:solidFill>
              </a:defRPr>
            </a:pPr>
            <a:endParaRPr lang="en-US"/>
          </a:p>
        </c:txPr>
      </c:legendEntry>
      <c:overlay val="0"/>
      <c:txPr>
        <a:bodyPr/>
        <a:lstStyle/>
        <a:p>
          <a:pPr>
            <a:defRPr>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480217545874119E-2"/>
          <c:y val="0.136739012679987"/>
          <c:w val="0.8839971284457393"/>
          <c:h val="0.56856689524321913"/>
        </c:manualLayout>
      </c:layout>
      <c:barChart>
        <c:barDir val="col"/>
        <c:grouping val="stacked"/>
        <c:varyColors val="0"/>
        <c:ser>
          <c:idx val="1"/>
          <c:order val="0"/>
          <c:tx>
            <c:strRef>
              <c:f>Sheet1!$A$3</c:f>
              <c:strCache>
                <c:ptCount val="1"/>
                <c:pt idx="0">
                  <c:v>Single Person</c:v>
                </c:pt>
              </c:strCache>
            </c:strRef>
          </c:tx>
          <c:spPr>
            <a:solidFill>
              <a:srgbClr val="35414F"/>
            </a:solidFill>
            <a:ln>
              <a:noFill/>
            </a:ln>
            <a:effectLst/>
          </c:spPr>
          <c:invertIfNegative val="0"/>
          <c:dLbls>
            <c:delete val="1"/>
          </c:dLbls>
          <c:cat>
            <c:strRef>
              <c:f>Sheet1!$B$1:$D$1</c:f>
              <c:strCache>
                <c:ptCount val="3"/>
                <c:pt idx="0">
                  <c:v>Lower-Income Renters</c:v>
                </c:pt>
                <c:pt idx="1">
                  <c:v>Higher-Income Renters</c:v>
                </c:pt>
                <c:pt idx="2">
                  <c:v>All Renters</c:v>
                </c:pt>
              </c:strCache>
            </c:strRef>
          </c:cat>
          <c:val>
            <c:numRef>
              <c:f>Sheet1!$B$3:$D$3</c:f>
              <c:numCache>
                <c:formatCode>General</c:formatCode>
                <c:ptCount val="3"/>
                <c:pt idx="0">
                  <c:v>58.851925000000001</c:v>
                </c:pt>
                <c:pt idx="1">
                  <c:v>21.103748</c:v>
                </c:pt>
                <c:pt idx="2">
                  <c:v>39.834674999999997</c:v>
                </c:pt>
              </c:numCache>
            </c:numRef>
          </c:val>
          <c:extLst>
            <c:ext xmlns:c16="http://schemas.microsoft.com/office/drawing/2014/chart" uri="{C3380CC4-5D6E-409C-BE32-E72D297353CC}">
              <c16:uniqueId val="{00000001-FF2B-4290-A58D-68BEAAB2EB99}"/>
            </c:ext>
          </c:extLst>
        </c:ser>
        <c:ser>
          <c:idx val="0"/>
          <c:order val="1"/>
          <c:tx>
            <c:strRef>
              <c:f>Sheet1!$A$2</c:f>
              <c:strCache>
                <c:ptCount val="1"/>
                <c:pt idx="0">
                  <c:v>Married</c:v>
                </c:pt>
              </c:strCache>
            </c:strRef>
          </c:tx>
          <c:spPr>
            <a:solidFill>
              <a:srgbClr val="7BAC95"/>
            </a:solidFill>
            <a:ln>
              <a:noFill/>
            </a:ln>
            <a:effectLst/>
          </c:spPr>
          <c:invertIfNegative val="0"/>
          <c:dLbls>
            <c:delete val="1"/>
          </c:dLbls>
          <c:cat>
            <c:strRef>
              <c:f>Sheet1!$B$1:$D$1</c:f>
              <c:strCache>
                <c:ptCount val="3"/>
                <c:pt idx="0">
                  <c:v>Lower-Income Renters</c:v>
                </c:pt>
                <c:pt idx="1">
                  <c:v>Higher-Income Renters</c:v>
                </c:pt>
                <c:pt idx="2">
                  <c:v>All Renters</c:v>
                </c:pt>
              </c:strCache>
            </c:strRef>
          </c:cat>
          <c:val>
            <c:numRef>
              <c:f>Sheet1!$B$2:$D$2</c:f>
              <c:numCache>
                <c:formatCode>General</c:formatCode>
                <c:ptCount val="3"/>
                <c:pt idx="0">
                  <c:v>10.444618</c:v>
                </c:pt>
                <c:pt idx="1">
                  <c:v>40.477995</c:v>
                </c:pt>
                <c:pt idx="2">
                  <c:v>24.432393000000001</c:v>
                </c:pt>
              </c:numCache>
            </c:numRef>
          </c:val>
          <c:extLst>
            <c:ext xmlns:c16="http://schemas.microsoft.com/office/drawing/2014/chart" uri="{C3380CC4-5D6E-409C-BE32-E72D297353CC}">
              <c16:uniqueId val="{00000000-FF2B-4290-A58D-68BEAAB2EB99}"/>
            </c:ext>
          </c:extLst>
        </c:ser>
        <c:ser>
          <c:idx val="3"/>
          <c:order val="2"/>
          <c:tx>
            <c:strRef>
              <c:f>Sheet1!$A$5</c:f>
              <c:strCache>
                <c:ptCount val="1"/>
                <c:pt idx="0">
                  <c:v>Other Family</c:v>
                </c:pt>
              </c:strCache>
            </c:strRef>
          </c:tx>
          <c:spPr>
            <a:solidFill>
              <a:srgbClr val="BF5027"/>
            </a:solidFill>
            <a:ln>
              <a:noFill/>
            </a:ln>
            <a:effectLst/>
          </c:spPr>
          <c:invertIfNegative val="0"/>
          <c:dLbls>
            <c:delete val="1"/>
          </c:dLbls>
          <c:cat>
            <c:strRef>
              <c:f>Sheet1!$B$1:$D$1</c:f>
              <c:strCache>
                <c:ptCount val="3"/>
                <c:pt idx="0">
                  <c:v>Lower-Income Renters</c:v>
                </c:pt>
                <c:pt idx="1">
                  <c:v>Higher-Income Renters</c:v>
                </c:pt>
                <c:pt idx="2">
                  <c:v>All Renters</c:v>
                </c:pt>
              </c:strCache>
            </c:strRef>
          </c:cat>
          <c:val>
            <c:numRef>
              <c:f>Sheet1!$B$5:$D$5</c:f>
              <c:numCache>
                <c:formatCode>General</c:formatCode>
                <c:ptCount val="3"/>
                <c:pt idx="0">
                  <c:v>24.164193999999998</c:v>
                </c:pt>
                <c:pt idx="1">
                  <c:v>19.662911999999999</c:v>
                </c:pt>
                <c:pt idx="2">
                  <c:v>23.672456</c:v>
                </c:pt>
              </c:numCache>
            </c:numRef>
          </c:val>
          <c:extLst>
            <c:ext xmlns:c16="http://schemas.microsoft.com/office/drawing/2014/chart" uri="{C3380CC4-5D6E-409C-BE32-E72D297353CC}">
              <c16:uniqueId val="{00000003-FF2B-4290-A58D-68BEAAB2EB99}"/>
            </c:ext>
          </c:extLst>
        </c:ser>
        <c:ser>
          <c:idx val="2"/>
          <c:order val="3"/>
          <c:tx>
            <c:strRef>
              <c:f>Sheet1!$A$4</c:f>
              <c:strCache>
                <c:ptCount val="1"/>
                <c:pt idx="0">
                  <c:v>Roommates</c:v>
                </c:pt>
              </c:strCache>
            </c:strRef>
          </c:tx>
          <c:spPr>
            <a:solidFill>
              <a:srgbClr val="6AA1B7"/>
            </a:solidFill>
            <a:ln>
              <a:noFill/>
            </a:ln>
            <a:effectLst/>
          </c:spPr>
          <c:invertIfNegative val="0"/>
          <c:dLbls>
            <c:delete val="1"/>
          </c:dLbls>
          <c:cat>
            <c:strRef>
              <c:f>Sheet1!$B$1:$D$1</c:f>
              <c:strCache>
                <c:ptCount val="3"/>
                <c:pt idx="0">
                  <c:v>Lower-Income Renters</c:v>
                </c:pt>
                <c:pt idx="1">
                  <c:v>Higher-Income Renters</c:v>
                </c:pt>
                <c:pt idx="2">
                  <c:v>All Renters</c:v>
                </c:pt>
              </c:strCache>
            </c:strRef>
          </c:cat>
          <c:val>
            <c:numRef>
              <c:f>Sheet1!$B$4:$D$4</c:f>
              <c:numCache>
                <c:formatCode>General</c:formatCode>
                <c:ptCount val="3"/>
                <c:pt idx="0">
                  <c:v>6.539263</c:v>
                </c:pt>
                <c:pt idx="1">
                  <c:v>18.755344999999998</c:v>
                </c:pt>
                <c:pt idx="2">
                  <c:v>12.060476</c:v>
                </c:pt>
              </c:numCache>
            </c:numRef>
          </c:val>
          <c:extLst>
            <c:ext xmlns:c16="http://schemas.microsoft.com/office/drawing/2014/chart" uri="{C3380CC4-5D6E-409C-BE32-E72D297353CC}">
              <c16:uniqueId val="{00000002-FF2B-4290-A58D-68BEAAB2EB99}"/>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1"/>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crossAx val="2723360"/>
        <c:crosses val="autoZero"/>
        <c:crossBetween val="between"/>
      </c:valAx>
      <c:spPr>
        <a:noFill/>
        <a:ln>
          <a:noFill/>
        </a:ln>
        <a:effectLst/>
      </c:spPr>
    </c:plotArea>
    <c:legend>
      <c:legendPos val="b"/>
      <c:layout>
        <c:manualLayout>
          <c:xMode val="edge"/>
          <c:yMode val="edge"/>
          <c:x val="7.3977354715548532E-2"/>
          <c:y val="0.88772304642140543"/>
          <c:w val="0.89808187914210402"/>
          <c:h val="5.30342019929574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480217545874119E-2"/>
          <c:y val="0.136739012679987"/>
          <c:w val="0.8839971284457393"/>
          <c:h val="0.56856689524321913"/>
        </c:manualLayout>
      </c:layout>
      <c:barChart>
        <c:barDir val="col"/>
        <c:grouping val="stacked"/>
        <c:varyColors val="0"/>
        <c:ser>
          <c:idx val="0"/>
          <c:order val="0"/>
          <c:tx>
            <c:strRef>
              <c:f>Sheet1!$A$2</c:f>
              <c:strCache>
                <c:ptCount val="1"/>
                <c:pt idx="0">
                  <c:v>Under 35</c:v>
                </c:pt>
              </c:strCache>
            </c:strRef>
          </c:tx>
          <c:spPr>
            <a:solidFill>
              <a:srgbClr val="35414F"/>
            </a:solidFill>
            <a:ln>
              <a:noFill/>
            </a:ln>
            <a:effectLst/>
          </c:spPr>
          <c:invertIfNegative val="0"/>
          <c:dLbls>
            <c:delete val="1"/>
          </c:dLbls>
          <c:cat>
            <c:strRef>
              <c:f>Sheet1!$B$1:$D$1</c:f>
              <c:strCache>
                <c:ptCount val="3"/>
                <c:pt idx="0">
                  <c:v>Lower-Income Renters</c:v>
                </c:pt>
                <c:pt idx="1">
                  <c:v>Higher-Income Renters</c:v>
                </c:pt>
                <c:pt idx="2">
                  <c:v>All Renters</c:v>
                </c:pt>
              </c:strCache>
            </c:strRef>
          </c:cat>
          <c:val>
            <c:numRef>
              <c:f>Sheet1!$B$2:$D$2</c:f>
              <c:numCache>
                <c:formatCode>General</c:formatCode>
                <c:ptCount val="3"/>
                <c:pt idx="0">
                  <c:v>29.382059999999999</c:v>
                </c:pt>
                <c:pt idx="1">
                  <c:v>37.487780000000001</c:v>
                </c:pt>
                <c:pt idx="2">
                  <c:v>35.477429999999998</c:v>
                </c:pt>
              </c:numCache>
            </c:numRef>
          </c:val>
          <c:extLst>
            <c:ext xmlns:c16="http://schemas.microsoft.com/office/drawing/2014/chart" uri="{C3380CC4-5D6E-409C-BE32-E72D297353CC}">
              <c16:uniqueId val="{00000000-2F0B-624B-891F-377E66ABF93A}"/>
            </c:ext>
          </c:extLst>
        </c:ser>
        <c:ser>
          <c:idx val="1"/>
          <c:order val="1"/>
          <c:tx>
            <c:strRef>
              <c:f>Sheet1!$A$3</c:f>
              <c:strCache>
                <c:ptCount val="1"/>
                <c:pt idx="0">
                  <c:v>35–44</c:v>
                </c:pt>
              </c:strCache>
            </c:strRef>
          </c:tx>
          <c:spPr>
            <a:solidFill>
              <a:srgbClr val="7BAC95"/>
            </a:solidFill>
            <a:ln>
              <a:noFill/>
            </a:ln>
            <a:effectLst/>
          </c:spPr>
          <c:invertIfNegative val="0"/>
          <c:dLbls>
            <c:delete val="1"/>
          </c:dLbls>
          <c:cat>
            <c:strRef>
              <c:f>Sheet1!$B$1:$D$1</c:f>
              <c:strCache>
                <c:ptCount val="3"/>
                <c:pt idx="0">
                  <c:v>Lower-Income Renters</c:v>
                </c:pt>
                <c:pt idx="1">
                  <c:v>Higher-Income Renters</c:v>
                </c:pt>
                <c:pt idx="2">
                  <c:v>All Renters</c:v>
                </c:pt>
              </c:strCache>
            </c:strRef>
          </c:cat>
          <c:val>
            <c:numRef>
              <c:f>Sheet1!$B$3:$D$3</c:f>
              <c:numCache>
                <c:formatCode>General</c:formatCode>
                <c:ptCount val="3"/>
                <c:pt idx="0">
                  <c:v>14.551220000000001</c:v>
                </c:pt>
                <c:pt idx="1">
                  <c:v>24.042300000000001</c:v>
                </c:pt>
                <c:pt idx="2">
                  <c:v>19.65455</c:v>
                </c:pt>
              </c:numCache>
            </c:numRef>
          </c:val>
          <c:extLst>
            <c:ext xmlns:c16="http://schemas.microsoft.com/office/drawing/2014/chart" uri="{C3380CC4-5D6E-409C-BE32-E72D297353CC}">
              <c16:uniqueId val="{00000001-2F0B-624B-891F-377E66ABF93A}"/>
            </c:ext>
          </c:extLst>
        </c:ser>
        <c:ser>
          <c:idx val="2"/>
          <c:order val="2"/>
          <c:tx>
            <c:strRef>
              <c:f>Sheet1!$A$4</c:f>
              <c:strCache>
                <c:ptCount val="1"/>
                <c:pt idx="0">
                  <c:v>45–54</c:v>
                </c:pt>
              </c:strCache>
            </c:strRef>
          </c:tx>
          <c:spPr>
            <a:solidFill>
              <a:srgbClr val="BF5027"/>
            </a:solidFill>
            <a:ln>
              <a:noFill/>
            </a:ln>
            <a:effectLst/>
          </c:spPr>
          <c:invertIfNegative val="0"/>
          <c:dLbls>
            <c:delete val="1"/>
          </c:dLbls>
          <c:cat>
            <c:strRef>
              <c:f>Sheet1!$B$1:$D$1</c:f>
              <c:strCache>
                <c:ptCount val="3"/>
                <c:pt idx="0">
                  <c:v>Lower-Income Renters</c:v>
                </c:pt>
                <c:pt idx="1">
                  <c:v>Higher-Income Renters</c:v>
                </c:pt>
                <c:pt idx="2">
                  <c:v>All Renters</c:v>
                </c:pt>
              </c:strCache>
            </c:strRef>
          </c:cat>
          <c:val>
            <c:numRef>
              <c:f>Sheet1!$B$4:$D$4</c:f>
              <c:numCache>
                <c:formatCode>General</c:formatCode>
                <c:ptCount val="3"/>
                <c:pt idx="0">
                  <c:v>11.873609999999999</c:v>
                </c:pt>
                <c:pt idx="1">
                  <c:v>17.70176</c:v>
                </c:pt>
                <c:pt idx="2">
                  <c:v>14.69314</c:v>
                </c:pt>
              </c:numCache>
            </c:numRef>
          </c:val>
          <c:extLst>
            <c:ext xmlns:c16="http://schemas.microsoft.com/office/drawing/2014/chart" uri="{C3380CC4-5D6E-409C-BE32-E72D297353CC}">
              <c16:uniqueId val="{00000002-2F0B-624B-891F-377E66ABF93A}"/>
            </c:ext>
          </c:extLst>
        </c:ser>
        <c:ser>
          <c:idx val="3"/>
          <c:order val="3"/>
          <c:tx>
            <c:strRef>
              <c:f>Sheet1!$A$5</c:f>
              <c:strCache>
                <c:ptCount val="1"/>
                <c:pt idx="0">
                  <c:v>55–64</c:v>
                </c:pt>
              </c:strCache>
            </c:strRef>
          </c:tx>
          <c:spPr>
            <a:solidFill>
              <a:srgbClr val="6AA1B7"/>
            </a:solidFill>
            <a:ln>
              <a:noFill/>
            </a:ln>
            <a:effectLst/>
          </c:spPr>
          <c:invertIfNegative val="0"/>
          <c:dLbls>
            <c:delete val="1"/>
          </c:dLbls>
          <c:cat>
            <c:strRef>
              <c:f>Sheet1!$B$1:$D$1</c:f>
              <c:strCache>
                <c:ptCount val="3"/>
                <c:pt idx="0">
                  <c:v>Lower-Income Renters</c:v>
                </c:pt>
                <c:pt idx="1">
                  <c:v>Higher-Income Renters</c:v>
                </c:pt>
                <c:pt idx="2">
                  <c:v>All Renters</c:v>
                </c:pt>
              </c:strCache>
            </c:strRef>
          </c:cat>
          <c:val>
            <c:numRef>
              <c:f>Sheet1!$B$5:$D$5</c:f>
              <c:numCache>
                <c:formatCode>General</c:formatCode>
                <c:ptCount val="3"/>
                <c:pt idx="0">
                  <c:v>16.003589999999999</c:v>
                </c:pt>
                <c:pt idx="1">
                  <c:v>11.882569999999999</c:v>
                </c:pt>
                <c:pt idx="2">
                  <c:v>13.22227</c:v>
                </c:pt>
              </c:numCache>
            </c:numRef>
          </c:val>
          <c:extLst>
            <c:ext xmlns:c16="http://schemas.microsoft.com/office/drawing/2014/chart" uri="{C3380CC4-5D6E-409C-BE32-E72D297353CC}">
              <c16:uniqueId val="{00000003-2F0B-624B-891F-377E66ABF93A}"/>
            </c:ext>
          </c:extLst>
        </c:ser>
        <c:ser>
          <c:idx val="4"/>
          <c:order val="4"/>
          <c:tx>
            <c:strRef>
              <c:f>Sheet1!$A$6</c:f>
              <c:strCache>
                <c:ptCount val="1"/>
                <c:pt idx="0">
                  <c:v>65 and Over</c:v>
                </c:pt>
              </c:strCache>
            </c:strRef>
          </c:tx>
          <c:spPr>
            <a:solidFill>
              <a:srgbClr val="98897C"/>
            </a:solidFill>
            <a:ln>
              <a:noFill/>
            </a:ln>
            <a:effectLst/>
          </c:spPr>
          <c:invertIfNegative val="0"/>
          <c:dLbls>
            <c:delete val="1"/>
          </c:dLbls>
          <c:cat>
            <c:strRef>
              <c:f>Sheet1!$B$1:$D$1</c:f>
              <c:strCache>
                <c:ptCount val="3"/>
                <c:pt idx="0">
                  <c:v>Lower-Income Renters</c:v>
                </c:pt>
                <c:pt idx="1">
                  <c:v>Higher-Income Renters</c:v>
                </c:pt>
                <c:pt idx="2">
                  <c:v>All Renters</c:v>
                </c:pt>
              </c:strCache>
            </c:strRef>
          </c:cat>
          <c:val>
            <c:numRef>
              <c:f>Sheet1!$B$6:$D$6</c:f>
              <c:numCache>
                <c:formatCode>General</c:formatCode>
                <c:ptCount val="3"/>
                <c:pt idx="0">
                  <c:v>28.189530000000001</c:v>
                </c:pt>
                <c:pt idx="1">
                  <c:v>8.8855900000000005</c:v>
                </c:pt>
                <c:pt idx="2">
                  <c:v>16.95261</c:v>
                </c:pt>
              </c:numCache>
            </c:numRef>
          </c:val>
          <c:extLst>
            <c:ext xmlns:c16="http://schemas.microsoft.com/office/drawing/2014/chart" uri="{C3380CC4-5D6E-409C-BE32-E72D297353CC}">
              <c16:uniqueId val="{00000001-3E7F-4BDF-924D-5AF52840FE71}"/>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a:solidFill>
              <a:srgbClr val="5A5A5A">
                <a:lumMod val="40000"/>
                <a:lumOff val="60000"/>
              </a:srgb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7.3977268256399109E-2"/>
          <c:y val="0.88702513482034728"/>
          <c:w val="0.88501324694548222"/>
          <c:h val="6.59566354413218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468803292259342E-2"/>
          <c:y val="0.13371791516996931"/>
          <c:w val="0.93122463315472881"/>
          <c:h val="0.65281524021187021"/>
        </c:manualLayout>
      </c:layout>
      <c:lineChart>
        <c:grouping val="standard"/>
        <c:varyColors val="0"/>
        <c:ser>
          <c:idx val="0"/>
          <c:order val="0"/>
          <c:tx>
            <c:strRef>
              <c:f>Sheet1!$B$1</c:f>
              <c:strCache>
                <c:ptCount val="1"/>
                <c:pt idx="0">
                  <c:v>Single-Family</c:v>
                </c:pt>
              </c:strCache>
            </c:strRef>
          </c:tx>
          <c:spPr>
            <a:ln w="50800" cap="rnd">
              <a:solidFill>
                <a:srgbClr val="35414F"/>
              </a:solidFill>
              <a:round/>
            </a:ln>
            <a:effectLst/>
          </c:spPr>
          <c:marker>
            <c:symbol val="none"/>
          </c:marker>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_(* #,##0_);_(* \(#,##0\);_(* "-"??_);_(@_)</c:formatCode>
                <c:ptCount val="13"/>
                <c:pt idx="0">
                  <c:v>14238676</c:v>
                </c:pt>
                <c:pt idx="1">
                  <c:v>14824437</c:v>
                </c:pt>
                <c:pt idx="2">
                  <c:v>15449865</c:v>
                </c:pt>
                <c:pt idx="3">
                  <c:v>15752434</c:v>
                </c:pt>
                <c:pt idx="4">
                  <c:v>16061391</c:v>
                </c:pt>
                <c:pt idx="5">
                  <c:v>15984079</c:v>
                </c:pt>
                <c:pt idx="6">
                  <c:v>16083102</c:v>
                </c:pt>
                <c:pt idx="7">
                  <c:v>15810304</c:v>
                </c:pt>
                <c:pt idx="8">
                  <c:v>15519352</c:v>
                </c:pt>
                <c:pt idx="9">
                  <c:v>15291788</c:v>
                </c:pt>
                <c:pt idx="11">
                  <c:v>14987393</c:v>
                </c:pt>
                <c:pt idx="12">
                  <c:v>14887720</c:v>
                </c:pt>
              </c:numCache>
            </c:numRef>
          </c:val>
          <c:smooth val="0"/>
          <c:extLst>
            <c:ext xmlns:c16="http://schemas.microsoft.com/office/drawing/2014/chart" uri="{C3380CC4-5D6E-409C-BE32-E72D297353CC}">
              <c16:uniqueId val="{00000000-C347-44D6-B583-CDDE753BDE27}"/>
            </c:ext>
          </c:extLst>
        </c:ser>
        <c:ser>
          <c:idx val="1"/>
          <c:order val="1"/>
          <c:tx>
            <c:strRef>
              <c:f>Sheet1!$C$1</c:f>
              <c:strCache>
                <c:ptCount val="1"/>
                <c:pt idx="0">
                  <c:v>2–4 Units</c:v>
                </c:pt>
              </c:strCache>
            </c:strRef>
          </c:tx>
          <c:spPr>
            <a:ln w="50800" cap="rnd">
              <a:solidFill>
                <a:srgbClr val="98897C"/>
              </a:solidFill>
              <a:round/>
            </a:ln>
            <a:effectLst/>
          </c:spPr>
          <c:marker>
            <c:symbol val="none"/>
          </c:marker>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Sheet1!$C$2:$C$14</c:f>
              <c:numCache>
                <c:formatCode>_(* #,##0_);_(* \(#,##0\);_(* "-"??_);_(@_)</c:formatCode>
                <c:ptCount val="13"/>
                <c:pt idx="0">
                  <c:v>8234884</c:v>
                </c:pt>
                <c:pt idx="1">
                  <c:v>8284165</c:v>
                </c:pt>
                <c:pt idx="2">
                  <c:v>8324150</c:v>
                </c:pt>
                <c:pt idx="3">
                  <c:v>8377760</c:v>
                </c:pt>
                <c:pt idx="4">
                  <c:v>8479498</c:v>
                </c:pt>
                <c:pt idx="5">
                  <c:v>8436840</c:v>
                </c:pt>
                <c:pt idx="6">
                  <c:v>8349388</c:v>
                </c:pt>
                <c:pt idx="7">
                  <c:v>8206947</c:v>
                </c:pt>
                <c:pt idx="8">
                  <c:v>8199860</c:v>
                </c:pt>
                <c:pt idx="9">
                  <c:v>8212330</c:v>
                </c:pt>
                <c:pt idx="11">
                  <c:v>8147707</c:v>
                </c:pt>
                <c:pt idx="12">
                  <c:v>8338027</c:v>
                </c:pt>
              </c:numCache>
            </c:numRef>
          </c:val>
          <c:smooth val="0"/>
          <c:extLst>
            <c:ext xmlns:c16="http://schemas.microsoft.com/office/drawing/2014/chart" uri="{C3380CC4-5D6E-409C-BE32-E72D297353CC}">
              <c16:uniqueId val="{00000001-C347-44D6-B583-CDDE753BDE27}"/>
            </c:ext>
          </c:extLst>
        </c:ser>
        <c:ser>
          <c:idx val="2"/>
          <c:order val="2"/>
          <c:tx>
            <c:strRef>
              <c:f>Sheet1!$D$1</c:f>
              <c:strCache>
                <c:ptCount val="1"/>
                <c:pt idx="0">
                  <c:v>5–19 Units</c:v>
                </c:pt>
              </c:strCache>
            </c:strRef>
          </c:tx>
          <c:spPr>
            <a:ln w="50800" cap="rnd">
              <a:solidFill>
                <a:srgbClr val="6AA1B7"/>
              </a:solidFill>
              <a:round/>
            </a:ln>
            <a:effectLst/>
          </c:spPr>
          <c:marker>
            <c:symbol val="none"/>
          </c:marker>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Sheet1!$D$2:$D$14</c:f>
              <c:numCache>
                <c:formatCode>_(* #,##0_);_(* \(#,##0\);_(* "-"??_);_(@_)</c:formatCode>
                <c:ptCount val="13"/>
                <c:pt idx="0">
                  <c:v>10349490</c:v>
                </c:pt>
                <c:pt idx="1">
                  <c:v>10244146</c:v>
                </c:pt>
                <c:pt idx="2">
                  <c:v>10374700</c:v>
                </c:pt>
                <c:pt idx="3">
                  <c:v>10597816</c:v>
                </c:pt>
                <c:pt idx="4">
                  <c:v>10764331</c:v>
                </c:pt>
                <c:pt idx="5">
                  <c:v>10794878</c:v>
                </c:pt>
                <c:pt idx="6">
                  <c:v>10653994</c:v>
                </c:pt>
                <c:pt idx="7">
                  <c:v>10560640</c:v>
                </c:pt>
                <c:pt idx="8">
                  <c:v>10796324</c:v>
                </c:pt>
                <c:pt idx="9">
                  <c:v>10873520</c:v>
                </c:pt>
                <c:pt idx="11">
                  <c:v>10414709</c:v>
                </c:pt>
                <c:pt idx="12">
                  <c:v>10641634</c:v>
                </c:pt>
              </c:numCache>
            </c:numRef>
          </c:val>
          <c:smooth val="0"/>
          <c:extLst>
            <c:ext xmlns:c16="http://schemas.microsoft.com/office/drawing/2014/chart" uri="{C3380CC4-5D6E-409C-BE32-E72D297353CC}">
              <c16:uniqueId val="{00000002-C347-44D6-B583-CDDE753BDE27}"/>
            </c:ext>
          </c:extLst>
        </c:ser>
        <c:ser>
          <c:idx val="3"/>
          <c:order val="3"/>
          <c:tx>
            <c:strRef>
              <c:f>Sheet1!$E$1</c:f>
              <c:strCache>
                <c:ptCount val="1"/>
                <c:pt idx="0">
                  <c:v>20 or More Units</c:v>
                </c:pt>
              </c:strCache>
            </c:strRef>
          </c:tx>
          <c:spPr>
            <a:ln w="50800" cap="rnd">
              <a:solidFill>
                <a:srgbClr val="C14D00"/>
              </a:solidFill>
              <a:round/>
            </a:ln>
            <a:effectLst/>
          </c:spPr>
          <c:marker>
            <c:symbol val="none"/>
          </c:marker>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Sheet1!$E$2:$E$14</c:f>
              <c:numCache>
                <c:formatCode>_(* #,##0_);_(* \(#,##0\);_(* "-"??_);_(@_)</c:formatCode>
                <c:ptCount val="13"/>
                <c:pt idx="0">
                  <c:v>8933033</c:v>
                </c:pt>
                <c:pt idx="1">
                  <c:v>9108082</c:v>
                </c:pt>
                <c:pt idx="2">
                  <c:v>9157037</c:v>
                </c:pt>
                <c:pt idx="3">
                  <c:v>9098915</c:v>
                </c:pt>
                <c:pt idx="4">
                  <c:v>9314608</c:v>
                </c:pt>
                <c:pt idx="5">
                  <c:v>9583329</c:v>
                </c:pt>
                <c:pt idx="6">
                  <c:v>9930720</c:v>
                </c:pt>
                <c:pt idx="7">
                  <c:v>10131477</c:v>
                </c:pt>
                <c:pt idx="8">
                  <c:v>10638597</c:v>
                </c:pt>
                <c:pt idx="9">
                  <c:v>10984922</c:v>
                </c:pt>
                <c:pt idx="11">
                  <c:v>11555577</c:v>
                </c:pt>
                <c:pt idx="12">
                  <c:v>12252437</c:v>
                </c:pt>
              </c:numCache>
            </c:numRef>
          </c:val>
          <c:smooth val="0"/>
          <c:extLst>
            <c:ext xmlns:c16="http://schemas.microsoft.com/office/drawing/2014/chart" uri="{C3380CC4-5D6E-409C-BE32-E72D297353CC}">
              <c16:uniqueId val="{0000000D-6494-4E03-97E1-3414F475D3B8}"/>
            </c:ext>
          </c:extLst>
        </c:ser>
        <c:ser>
          <c:idx val="4"/>
          <c:order val="4"/>
          <c:tx>
            <c:strRef>
              <c:f>Sheet1!$F$1</c:f>
              <c:strCache>
                <c:ptCount val="1"/>
                <c:pt idx="0">
                  <c:v>2020 Single-Family calculation</c:v>
                </c:pt>
              </c:strCache>
            </c:strRef>
          </c:tx>
          <c:spPr>
            <a:ln w="50800" cap="rnd">
              <a:solidFill>
                <a:srgbClr val="35414F"/>
              </a:solidFill>
              <a:prstDash val="sysDash"/>
              <a:round/>
            </a:ln>
            <a:effectLst/>
          </c:spPr>
          <c:marker>
            <c:symbol val="none"/>
          </c:marker>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Sheet1!$F$2:$F$14</c:f>
              <c:numCache>
                <c:formatCode>General</c:formatCode>
                <c:ptCount val="13"/>
                <c:pt idx="9" formatCode="_(* #,##0_);_(* \(#,##0\);_(* &quot;-&quot;??_);_(@_)">
                  <c:v>15291788</c:v>
                </c:pt>
                <c:pt idx="10" formatCode="_(* #,##0.00_);_(* \(#,##0.00\);_(* &quot;-&quot;??_);_(@_)">
                  <c:v>15139590.5</c:v>
                </c:pt>
                <c:pt idx="11" formatCode="_(* #,##0_);_(* \(#,##0\);_(* &quot;-&quot;??_);_(@_)">
                  <c:v>14987393</c:v>
                </c:pt>
              </c:numCache>
            </c:numRef>
          </c:val>
          <c:smooth val="0"/>
          <c:extLst>
            <c:ext xmlns:c16="http://schemas.microsoft.com/office/drawing/2014/chart" uri="{C3380CC4-5D6E-409C-BE32-E72D297353CC}">
              <c16:uniqueId val="{00000000-01E2-4189-92E2-566D8E65BB03}"/>
            </c:ext>
          </c:extLst>
        </c:ser>
        <c:ser>
          <c:idx val="5"/>
          <c:order val="5"/>
          <c:tx>
            <c:strRef>
              <c:f>Sheet1!$G$1</c:f>
              <c:strCache>
                <c:ptCount val="1"/>
                <c:pt idx="0">
                  <c:v>2020 2–4 calculation</c:v>
                </c:pt>
              </c:strCache>
            </c:strRef>
          </c:tx>
          <c:spPr>
            <a:ln w="50800" cap="rnd">
              <a:solidFill>
                <a:srgbClr val="98897C"/>
              </a:solidFill>
              <a:prstDash val="sysDash"/>
              <a:round/>
            </a:ln>
            <a:effectLst/>
          </c:spPr>
          <c:marker>
            <c:symbol val="none"/>
          </c:marker>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Sheet1!$G$2:$G$14</c:f>
              <c:numCache>
                <c:formatCode>General</c:formatCode>
                <c:ptCount val="13"/>
                <c:pt idx="9" formatCode="_(* #,##0_);_(* \(#,##0\);_(* &quot;-&quot;??_);_(@_)">
                  <c:v>8212330</c:v>
                </c:pt>
                <c:pt idx="10" formatCode="_(* #,##0.00_);_(* \(#,##0.00\);_(* &quot;-&quot;??_);_(@_)">
                  <c:v>8180018.5</c:v>
                </c:pt>
                <c:pt idx="11" formatCode="_(* #,##0_);_(* \(#,##0\);_(* &quot;-&quot;??_);_(@_)">
                  <c:v>8147707</c:v>
                </c:pt>
              </c:numCache>
            </c:numRef>
          </c:val>
          <c:smooth val="0"/>
          <c:extLst>
            <c:ext xmlns:c16="http://schemas.microsoft.com/office/drawing/2014/chart" uri="{C3380CC4-5D6E-409C-BE32-E72D297353CC}">
              <c16:uniqueId val="{00000001-01E2-4189-92E2-566D8E65BB03}"/>
            </c:ext>
          </c:extLst>
        </c:ser>
        <c:ser>
          <c:idx val="6"/>
          <c:order val="6"/>
          <c:tx>
            <c:strRef>
              <c:f>Sheet1!$H$1</c:f>
              <c:strCache>
                <c:ptCount val="1"/>
                <c:pt idx="0">
                  <c:v>2020 5–19 caluclation</c:v>
                </c:pt>
              </c:strCache>
            </c:strRef>
          </c:tx>
          <c:spPr>
            <a:ln w="50800" cap="rnd">
              <a:solidFill>
                <a:srgbClr val="6AA1B7"/>
              </a:solidFill>
              <a:prstDash val="sysDash"/>
              <a:round/>
            </a:ln>
            <a:effectLst/>
          </c:spPr>
          <c:marker>
            <c:symbol val="none"/>
          </c:marker>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Sheet1!$H$2:$H$14</c:f>
              <c:numCache>
                <c:formatCode>General</c:formatCode>
                <c:ptCount val="13"/>
                <c:pt idx="9" formatCode="_(* #,##0_);_(* \(#,##0\);_(* &quot;-&quot;??_);_(@_)">
                  <c:v>10873520</c:v>
                </c:pt>
                <c:pt idx="10" formatCode="_(* #,##0.00_);_(* \(#,##0.00\);_(* &quot;-&quot;??_);_(@_)">
                  <c:v>10644114.5</c:v>
                </c:pt>
                <c:pt idx="11" formatCode="_(* #,##0_);_(* \(#,##0\);_(* &quot;-&quot;??_);_(@_)">
                  <c:v>10414709</c:v>
                </c:pt>
              </c:numCache>
            </c:numRef>
          </c:val>
          <c:smooth val="0"/>
          <c:extLst>
            <c:ext xmlns:c16="http://schemas.microsoft.com/office/drawing/2014/chart" uri="{C3380CC4-5D6E-409C-BE32-E72D297353CC}">
              <c16:uniqueId val="{00000002-01E2-4189-92E2-566D8E65BB03}"/>
            </c:ext>
          </c:extLst>
        </c:ser>
        <c:ser>
          <c:idx val="7"/>
          <c:order val="7"/>
          <c:tx>
            <c:strRef>
              <c:f>Sheet1!$I$1</c:f>
              <c:strCache>
                <c:ptCount val="1"/>
                <c:pt idx="0">
                  <c:v>2020 20 or More calculation</c:v>
                </c:pt>
              </c:strCache>
            </c:strRef>
          </c:tx>
          <c:spPr>
            <a:ln w="50800" cap="rnd">
              <a:solidFill>
                <a:srgbClr val="C14D00"/>
              </a:solidFill>
              <a:prstDash val="sysDash"/>
              <a:round/>
            </a:ln>
            <a:effectLst/>
          </c:spPr>
          <c:marker>
            <c:symbol val="none"/>
          </c:marker>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Sheet1!$I$2:$I$14</c:f>
              <c:numCache>
                <c:formatCode>General</c:formatCode>
                <c:ptCount val="13"/>
                <c:pt idx="9" formatCode="_(* #,##0_);_(* \(#,##0\);_(* &quot;-&quot;??_);_(@_)">
                  <c:v>10984922</c:v>
                </c:pt>
                <c:pt idx="10" formatCode="_(* #,##0.00_);_(* \(#,##0.00\);_(* &quot;-&quot;??_);_(@_)">
                  <c:v>11270249.5</c:v>
                </c:pt>
                <c:pt idx="11" formatCode="_(* #,##0_);_(* \(#,##0\);_(* &quot;-&quot;??_);_(@_)">
                  <c:v>11555577</c:v>
                </c:pt>
              </c:numCache>
            </c:numRef>
          </c:val>
          <c:smooth val="0"/>
          <c:extLst>
            <c:ext xmlns:c16="http://schemas.microsoft.com/office/drawing/2014/chart" uri="{C3380CC4-5D6E-409C-BE32-E72D297353CC}">
              <c16:uniqueId val="{00000003-01E2-4189-92E2-566D8E65BB03}"/>
            </c:ext>
          </c:extLst>
        </c:ser>
        <c:dLbls>
          <c:showLegendKey val="0"/>
          <c:showVal val="0"/>
          <c:showCatName val="0"/>
          <c:showSerName val="0"/>
          <c:showPercent val="0"/>
          <c:showBubbleSize val="0"/>
        </c:dLbls>
        <c:smooth val="0"/>
        <c:axId val="2723360"/>
        <c:axId val="2725552"/>
      </c:line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
        <c:noMultiLvlLbl val="0"/>
      </c:catAx>
      <c:valAx>
        <c:axId val="2725552"/>
        <c:scaling>
          <c:orientation val="minMax"/>
          <c:min val="700000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dispUnits>
          <c:builtInUnit val="millions"/>
        </c:dispUnits>
      </c:valAx>
      <c:spPr>
        <a:noFill/>
        <a:ln>
          <a:noFill/>
        </a:ln>
        <a:effectLst/>
      </c:spPr>
    </c:plotArea>
    <c:legend>
      <c:legendPos val="b"/>
      <c:legendEntry>
        <c:idx val="4"/>
        <c:delete val="1"/>
      </c:legendEntry>
      <c:legendEntry>
        <c:idx val="5"/>
        <c:delete val="1"/>
      </c:legendEntry>
      <c:legendEntry>
        <c:idx val="6"/>
        <c:delete val="1"/>
      </c:legendEntry>
      <c:legendEntry>
        <c:idx val="7"/>
        <c:delete val="1"/>
      </c:legendEntry>
      <c:layout>
        <c:manualLayout>
          <c:xMode val="edge"/>
          <c:yMode val="edge"/>
          <c:x val="0"/>
          <c:y val="0.92739115487044543"/>
          <c:w val="0.70663328592511565"/>
          <c:h val="6.16916232822895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Rental Units (Millions)</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80234340043E-2"/>
          <c:y val="0.11559102695244665"/>
          <c:w val="0.93342058798637895"/>
          <c:h val="0.65548199150143438"/>
        </c:manualLayout>
      </c:layout>
      <c:barChart>
        <c:barDir val="col"/>
        <c:grouping val="clustered"/>
        <c:varyColors val="0"/>
        <c:ser>
          <c:idx val="0"/>
          <c:order val="0"/>
          <c:tx>
            <c:strRef>
              <c:f>Sheet1!$A$2</c:f>
              <c:strCache>
                <c:ptCount val="1"/>
                <c:pt idx="0">
                  <c:v>2012</c:v>
                </c:pt>
              </c:strCache>
            </c:strRef>
          </c:tx>
          <c:spPr>
            <a:solidFill>
              <a:srgbClr val="35414F"/>
            </a:solidFill>
            <a:ln>
              <a:noFill/>
            </a:ln>
            <a:effectLst/>
          </c:spPr>
          <c:invertIfNegative val="0"/>
          <c:dLbls>
            <c:delete val="1"/>
          </c:dLbls>
          <c:cat>
            <c:strRef>
              <c:f>Sheet1!$B$1:$F$1</c:f>
              <c:strCache>
                <c:ptCount val="5"/>
                <c:pt idx="0">
                  <c:v>Under $600</c:v>
                </c:pt>
                <c:pt idx="1">
                  <c:v>$600–$999</c:v>
                </c:pt>
                <c:pt idx="2">
                  <c:v>$1,000–$1,399</c:v>
                </c:pt>
                <c:pt idx="3">
                  <c:v>$1,400–$1,999</c:v>
                </c:pt>
                <c:pt idx="4">
                  <c:v>$2,000 or Over</c:v>
                </c:pt>
              </c:strCache>
            </c:strRef>
          </c:cat>
          <c:val>
            <c:numRef>
              <c:f>Sheet1!$B$2:$F$2</c:f>
              <c:numCache>
                <c:formatCode>General</c:formatCode>
                <c:ptCount val="5"/>
                <c:pt idx="0">
                  <c:v>9363560</c:v>
                </c:pt>
                <c:pt idx="1">
                  <c:v>16027242</c:v>
                </c:pt>
                <c:pt idx="2">
                  <c:v>8731692</c:v>
                </c:pt>
                <c:pt idx="3">
                  <c:v>5857608</c:v>
                </c:pt>
                <c:pt idx="4">
                  <c:v>3238320</c:v>
                </c:pt>
              </c:numCache>
            </c:numRef>
          </c:val>
          <c:extLst>
            <c:ext xmlns:c16="http://schemas.microsoft.com/office/drawing/2014/chart" uri="{C3380CC4-5D6E-409C-BE32-E72D297353CC}">
              <c16:uniqueId val="{00000000-C347-44D6-B583-CDDE753BDE27}"/>
            </c:ext>
          </c:extLst>
        </c:ser>
        <c:ser>
          <c:idx val="1"/>
          <c:order val="1"/>
          <c:tx>
            <c:strRef>
              <c:f>Sheet1!$A$3</c:f>
              <c:strCache>
                <c:ptCount val="1"/>
                <c:pt idx="0">
                  <c:v>2022</c:v>
                </c:pt>
              </c:strCache>
            </c:strRef>
          </c:tx>
          <c:spPr>
            <a:solidFill>
              <a:srgbClr val="BF5027"/>
            </a:solidFill>
            <a:ln>
              <a:noFill/>
            </a:ln>
            <a:effectLst/>
          </c:spPr>
          <c:invertIfNegative val="0"/>
          <c:dLbls>
            <c:delete val="1"/>
          </c:dLbls>
          <c:cat>
            <c:strRef>
              <c:f>Sheet1!$B$1:$F$1</c:f>
              <c:strCache>
                <c:ptCount val="5"/>
                <c:pt idx="0">
                  <c:v>Under $600</c:v>
                </c:pt>
                <c:pt idx="1">
                  <c:v>$600–$999</c:v>
                </c:pt>
                <c:pt idx="2">
                  <c:v>$1,000–$1,399</c:v>
                </c:pt>
                <c:pt idx="3">
                  <c:v>$1,400–$1,999</c:v>
                </c:pt>
                <c:pt idx="4">
                  <c:v>$2,000 or Over</c:v>
                </c:pt>
              </c:strCache>
            </c:strRef>
          </c:cat>
          <c:val>
            <c:numRef>
              <c:f>Sheet1!$B$3:$F$3</c:f>
              <c:numCache>
                <c:formatCode>General</c:formatCode>
                <c:ptCount val="5"/>
                <c:pt idx="0">
                  <c:v>7240525</c:v>
                </c:pt>
                <c:pt idx="1">
                  <c:v>12002132</c:v>
                </c:pt>
                <c:pt idx="2">
                  <c:v>9088042</c:v>
                </c:pt>
                <c:pt idx="3">
                  <c:v>10184678</c:v>
                </c:pt>
                <c:pt idx="4">
                  <c:v>7315373</c:v>
                </c:pt>
              </c:numCache>
            </c:numRef>
          </c:val>
          <c:extLst>
            <c:ext xmlns:c16="http://schemas.microsoft.com/office/drawing/2014/chart" uri="{C3380CC4-5D6E-409C-BE32-E72D297353CC}">
              <c16:uniqueId val="{00000010-54D5-4875-9F46-70A26310D64F}"/>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Contract Rent</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dispUnits>
          <c:builtInUnit val="millions"/>
        </c:dispUnits>
      </c:valAx>
      <c:spPr>
        <a:noFill/>
        <a:ln>
          <a:noFill/>
        </a:ln>
        <a:effectLst/>
      </c:spPr>
    </c:plotArea>
    <c:legend>
      <c:legendPos val="b"/>
      <c:layout>
        <c:manualLayout>
          <c:xMode val="edge"/>
          <c:yMode val="edge"/>
          <c:x val="1.5846245955461989E-2"/>
          <c:y val="0.93947569997859026"/>
          <c:w val="0.17872999885445282"/>
          <c:h val="6.0524300021409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Share</a:t>
            </a:r>
            <a:r>
              <a:rPr lang="en-US" baseline="0"/>
              <a:t> of Rental Stock (Percent)</a:t>
            </a:r>
            <a:endParaRPr lang="en-US"/>
          </a:p>
        </c:rich>
      </c:tx>
      <c:layout>
        <c:manualLayout>
          <c:xMode val="edge"/>
          <c:yMode val="edge"/>
          <c:x val="6.0170189404337082E-3"/>
          <c:y val="1.812679660873045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0918624138805744"/>
        </c:manualLayout>
      </c:layout>
      <c:barChart>
        <c:barDir val="col"/>
        <c:grouping val="stacked"/>
        <c:varyColors val="0"/>
        <c:ser>
          <c:idx val="0"/>
          <c:order val="0"/>
          <c:tx>
            <c:strRef>
              <c:f>Sheet1!$B$1</c:f>
              <c:strCache>
                <c:ptCount val="1"/>
                <c:pt idx="0">
                  <c:v>Under $600 </c:v>
                </c:pt>
              </c:strCache>
            </c:strRef>
          </c:tx>
          <c:spPr>
            <a:solidFill>
              <a:srgbClr val="35414F"/>
            </a:solidFill>
            <a:ln>
              <a:noFill/>
            </a:ln>
            <a:effectLst/>
          </c:spPr>
          <c:invertIfNegative val="0"/>
          <c:dLbls>
            <c:delete val="1"/>
          </c:dLbls>
          <c:cat>
            <c:strRef>
              <c:f>Sheet1!$A$2:$A$4</c:f>
              <c:strCache>
                <c:ptCount val="3"/>
                <c:pt idx="0">
                  <c:v>Urban</c:v>
                </c:pt>
                <c:pt idx="1">
                  <c:v>Suburban</c:v>
                </c:pt>
                <c:pt idx="2">
                  <c:v>Nonmetropolitan</c:v>
                </c:pt>
              </c:strCache>
            </c:strRef>
          </c:cat>
          <c:val>
            <c:numRef>
              <c:f>Sheet1!$B$2:$B$4</c:f>
              <c:numCache>
                <c:formatCode>General</c:formatCode>
                <c:ptCount val="3"/>
                <c:pt idx="0">
                  <c:v>16.677774266103516</c:v>
                </c:pt>
                <c:pt idx="1">
                  <c:v>15.444218704584383</c:v>
                </c:pt>
                <c:pt idx="2">
                  <c:v>52.746738970301898</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$600–$999</c:v>
                </c:pt>
              </c:strCache>
            </c:strRef>
          </c:tx>
          <c:spPr>
            <a:solidFill>
              <a:srgbClr val="7BAC95"/>
            </a:solidFill>
            <a:ln>
              <a:noFill/>
            </a:ln>
            <a:effectLst/>
          </c:spPr>
          <c:invertIfNegative val="0"/>
          <c:dLbls>
            <c:delete val="1"/>
          </c:dLbls>
          <c:cat>
            <c:strRef>
              <c:f>Sheet1!$A$2:$A$4</c:f>
              <c:strCache>
                <c:ptCount val="3"/>
                <c:pt idx="0">
                  <c:v>Urban</c:v>
                </c:pt>
                <c:pt idx="1">
                  <c:v>Suburban</c:v>
                </c:pt>
                <c:pt idx="2">
                  <c:v>Nonmetropolitan</c:v>
                </c:pt>
              </c:strCache>
            </c:strRef>
          </c:cat>
          <c:val>
            <c:numRef>
              <c:f>Sheet1!$C$2:$C$4</c:f>
              <c:numCache>
                <c:formatCode>General</c:formatCode>
                <c:ptCount val="3"/>
                <c:pt idx="0">
                  <c:v>32.087299976742344</c:v>
                </c:pt>
                <c:pt idx="1">
                  <c:v>29.63068421548709</c:v>
                </c:pt>
                <c:pt idx="2">
                  <c:v>34.814477179595208</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$1,000–$1,249</c:v>
                </c:pt>
              </c:strCache>
            </c:strRef>
          </c:tx>
          <c:spPr>
            <a:solidFill>
              <a:srgbClr val="BF5027"/>
            </a:solidFill>
            <a:ln>
              <a:noFill/>
            </a:ln>
            <a:effectLst/>
          </c:spPr>
          <c:invertIfNegative val="0"/>
          <c:dLbls>
            <c:delete val="1"/>
          </c:dLbls>
          <c:cat>
            <c:strRef>
              <c:f>Sheet1!$A$2:$A$4</c:f>
              <c:strCache>
                <c:ptCount val="3"/>
                <c:pt idx="0">
                  <c:v>Urban</c:v>
                </c:pt>
                <c:pt idx="1">
                  <c:v>Suburban</c:v>
                </c:pt>
                <c:pt idx="2">
                  <c:v>Nonmetropolitan</c:v>
                </c:pt>
              </c:strCache>
            </c:strRef>
          </c:cat>
          <c:val>
            <c:numRef>
              <c:f>Sheet1!$D$2:$D$4</c:f>
              <c:numCache>
                <c:formatCode>General</c:formatCode>
                <c:ptCount val="3"/>
                <c:pt idx="0">
                  <c:v>14.35560102324388</c:v>
                </c:pt>
                <c:pt idx="1">
                  <c:v>15.460000207261762</c:v>
                </c:pt>
                <c:pt idx="2">
                  <c:v>5.5367127994887824</c:v>
                </c:pt>
              </c:numCache>
            </c:numRef>
          </c:val>
          <c:extLst>
            <c:ext xmlns:c16="http://schemas.microsoft.com/office/drawing/2014/chart" uri="{C3380CC4-5D6E-409C-BE32-E72D297353CC}">
              <c16:uniqueId val="{00000002-C347-44D6-B583-CDDE753BDE27}"/>
            </c:ext>
          </c:extLst>
        </c:ser>
        <c:ser>
          <c:idx val="3"/>
          <c:order val="3"/>
          <c:tx>
            <c:strRef>
              <c:f>Sheet1!$E$1</c:f>
              <c:strCache>
                <c:ptCount val="1"/>
                <c:pt idx="0">
                  <c:v>$1,250–$1,499</c:v>
                </c:pt>
              </c:strCache>
            </c:strRef>
          </c:tx>
          <c:spPr>
            <a:solidFill>
              <a:srgbClr val="6AA1B7"/>
            </a:solidFill>
            <a:ln>
              <a:noFill/>
            </a:ln>
            <a:effectLst/>
          </c:spPr>
          <c:invertIfNegative val="0"/>
          <c:dLbls>
            <c:delete val="1"/>
          </c:dLbls>
          <c:cat>
            <c:strRef>
              <c:f>Sheet1!$A$2:$A$4</c:f>
              <c:strCache>
                <c:ptCount val="3"/>
                <c:pt idx="0">
                  <c:v>Urban</c:v>
                </c:pt>
                <c:pt idx="1">
                  <c:v>Suburban</c:v>
                </c:pt>
                <c:pt idx="2">
                  <c:v>Nonmetropolitan</c:v>
                </c:pt>
              </c:strCache>
            </c:strRef>
          </c:cat>
          <c:val>
            <c:numRef>
              <c:f>Sheet1!$E$2:$E$4</c:f>
              <c:numCache>
                <c:formatCode>General</c:formatCode>
                <c:ptCount val="3"/>
                <c:pt idx="0">
                  <c:v>11.493874563395774</c:v>
                </c:pt>
                <c:pt idx="1">
                  <c:v>13.315211088701616</c:v>
                </c:pt>
                <c:pt idx="2">
                  <c:v>3.1453066601857387</c:v>
                </c:pt>
              </c:numCache>
            </c:numRef>
          </c:val>
          <c:extLst>
            <c:ext xmlns:c16="http://schemas.microsoft.com/office/drawing/2014/chart" uri="{C3380CC4-5D6E-409C-BE32-E72D297353CC}">
              <c16:uniqueId val="{0000000E-08BA-4572-8AA6-8D9B66F70D11}"/>
            </c:ext>
          </c:extLst>
        </c:ser>
        <c:ser>
          <c:idx val="4"/>
          <c:order val="4"/>
          <c:tx>
            <c:strRef>
              <c:f>Sheet1!$F$1</c:f>
              <c:strCache>
                <c:ptCount val="1"/>
                <c:pt idx="0">
                  <c:v>$1,500 and Over</c:v>
                </c:pt>
              </c:strCache>
            </c:strRef>
          </c:tx>
          <c:spPr>
            <a:solidFill>
              <a:srgbClr val="98897C"/>
            </a:solidFill>
            <a:ln>
              <a:noFill/>
            </a:ln>
            <a:effectLst/>
          </c:spPr>
          <c:invertIfNegative val="0"/>
          <c:dLbls>
            <c:delete val="1"/>
          </c:dLbls>
          <c:cat>
            <c:strRef>
              <c:f>Sheet1!$A$2:$A$4</c:f>
              <c:strCache>
                <c:ptCount val="3"/>
                <c:pt idx="0">
                  <c:v>Urban</c:v>
                </c:pt>
                <c:pt idx="1">
                  <c:v>Suburban</c:v>
                </c:pt>
                <c:pt idx="2">
                  <c:v>Nonmetropolitan</c:v>
                </c:pt>
              </c:strCache>
            </c:strRef>
          </c:cat>
          <c:val>
            <c:numRef>
              <c:f>Sheet1!$F$2:$F$4</c:f>
              <c:numCache>
                <c:formatCode>General</c:formatCode>
                <c:ptCount val="3"/>
                <c:pt idx="0">
                  <c:v>25.385450170514503</c:v>
                </c:pt>
                <c:pt idx="1">
                  <c:v>26.149885783965143</c:v>
                </c:pt>
                <c:pt idx="2">
                  <c:v>3.7567643904283701</c:v>
                </c:pt>
              </c:numCache>
            </c:numRef>
          </c:val>
          <c:extLst>
            <c:ext xmlns:c16="http://schemas.microsoft.com/office/drawing/2014/chart" uri="{C3380CC4-5D6E-409C-BE32-E72D297353CC}">
              <c16:uniqueId val="{00000000-1729-42A9-AA50-DF26E441901A}"/>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Contract Rent</a:t>
                </a:r>
              </a:p>
            </c:rich>
          </c:tx>
          <c:layout>
            <c:manualLayout>
              <c:xMode val="edge"/>
              <c:yMode val="edge"/>
              <c:x val="3.9186765670165893E-2"/>
              <c:y val="0.8466234629836207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1"/>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crossAx val="2723360"/>
        <c:crosses val="autoZero"/>
        <c:crossBetween val="between"/>
      </c:valAx>
      <c:spPr>
        <a:noFill/>
        <a:ln>
          <a:noFill/>
        </a:ln>
        <a:effectLst/>
      </c:spPr>
    </c:plotArea>
    <c:legend>
      <c:legendPos val="b"/>
      <c:layout>
        <c:manualLayout>
          <c:xMode val="edge"/>
          <c:yMode val="edge"/>
          <c:x val="1.5846208356175076E-2"/>
          <c:y val="0.90200140750111768"/>
          <c:w val="0.98415381614643982"/>
          <c:h val="9.7998592498882292E-2"/>
        </c:manualLayout>
      </c:layout>
      <c:overlay val="0"/>
      <c:spPr>
        <a:noFill/>
        <a:ln>
          <a:noFill/>
        </a:ln>
        <a:effectLst/>
      </c:spPr>
      <c:txPr>
        <a:bodyPr rot="0" spcFirstLastPara="1" vertOverflow="ellipsis" vert="horz" wrap="square" anchor="t" anchorCtr="0"/>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Share of Rental Stock (Percent)</a:t>
            </a:r>
          </a:p>
        </c:rich>
      </c:tx>
      <c:layout>
        <c:manualLayout>
          <c:xMode val="edge"/>
          <c:yMode val="edge"/>
          <c:x val="6.0170189404337082E-3"/>
          <c:y val="1.812679660873045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0303990697290089"/>
        </c:manualLayout>
      </c:layout>
      <c:barChart>
        <c:barDir val="col"/>
        <c:grouping val="stacked"/>
        <c:varyColors val="0"/>
        <c:ser>
          <c:idx val="0"/>
          <c:order val="0"/>
          <c:tx>
            <c:strRef>
              <c:f>Sheet1!$B$1</c:f>
              <c:strCache>
                <c:ptCount val="1"/>
                <c:pt idx="0">
                  <c:v>Single-Family</c:v>
                </c:pt>
              </c:strCache>
            </c:strRef>
          </c:tx>
          <c:spPr>
            <a:solidFill>
              <a:srgbClr val="35414F"/>
            </a:solidFill>
            <a:ln>
              <a:noFill/>
            </a:ln>
            <a:effectLst/>
          </c:spPr>
          <c:invertIfNegative val="0"/>
          <c:dLbls>
            <c:delete val="1"/>
          </c:dLbls>
          <c:cat>
            <c:strRef>
              <c:f>Sheet1!$A$2:$A$4</c:f>
              <c:strCache>
                <c:ptCount val="3"/>
                <c:pt idx="0">
                  <c:v>Urban</c:v>
                </c:pt>
                <c:pt idx="1">
                  <c:v>Suburban</c:v>
                </c:pt>
                <c:pt idx="2">
                  <c:v>Nonmetropolitan</c:v>
                </c:pt>
              </c:strCache>
            </c:strRef>
          </c:cat>
          <c:val>
            <c:numRef>
              <c:f>Sheet1!$B$2:$B$4</c:f>
              <c:numCache>
                <c:formatCode>General</c:formatCode>
                <c:ptCount val="3"/>
                <c:pt idx="0">
                  <c:v>25.716268084183515</c:v>
                </c:pt>
                <c:pt idx="1">
                  <c:v>36.280250358150724</c:v>
                </c:pt>
                <c:pt idx="2">
                  <c:v>46.617819536885818</c:v>
                </c:pt>
              </c:numCache>
            </c:numRef>
          </c:val>
          <c:extLst>
            <c:ext xmlns:c16="http://schemas.microsoft.com/office/drawing/2014/chart" uri="{C3380CC4-5D6E-409C-BE32-E72D297353CC}">
              <c16:uniqueId val="{00000000-5637-4A21-AC0B-10B4A910E040}"/>
            </c:ext>
          </c:extLst>
        </c:ser>
        <c:ser>
          <c:idx val="1"/>
          <c:order val="1"/>
          <c:tx>
            <c:strRef>
              <c:f>Sheet1!$C$1</c:f>
              <c:strCache>
                <c:ptCount val="1"/>
                <c:pt idx="0">
                  <c:v>Manufactured</c:v>
                </c:pt>
              </c:strCache>
            </c:strRef>
          </c:tx>
          <c:spPr>
            <a:solidFill>
              <a:srgbClr val="7BAC95"/>
            </a:solidFill>
            <a:ln>
              <a:noFill/>
            </a:ln>
            <a:effectLst/>
          </c:spPr>
          <c:invertIfNegative val="0"/>
          <c:dLbls>
            <c:delete val="1"/>
          </c:dLbls>
          <c:cat>
            <c:strRef>
              <c:f>Sheet1!$A$2:$A$4</c:f>
              <c:strCache>
                <c:ptCount val="3"/>
                <c:pt idx="0">
                  <c:v>Urban</c:v>
                </c:pt>
                <c:pt idx="1">
                  <c:v>Suburban</c:v>
                </c:pt>
                <c:pt idx="2">
                  <c:v>Nonmetropolitan</c:v>
                </c:pt>
              </c:strCache>
            </c:strRef>
          </c:cat>
          <c:val>
            <c:numRef>
              <c:f>Sheet1!$C$2:$C$4</c:f>
              <c:numCache>
                <c:formatCode>General</c:formatCode>
                <c:ptCount val="3"/>
                <c:pt idx="0">
                  <c:v>1.0989332477883302</c:v>
                </c:pt>
                <c:pt idx="1">
                  <c:v>4.9265720610517896</c:v>
                </c:pt>
                <c:pt idx="2">
                  <c:v>12.691536933664324</c:v>
                </c:pt>
              </c:numCache>
            </c:numRef>
          </c:val>
          <c:extLst>
            <c:ext xmlns:c16="http://schemas.microsoft.com/office/drawing/2014/chart" uri="{C3380CC4-5D6E-409C-BE32-E72D297353CC}">
              <c16:uniqueId val="{00000001-5637-4A21-AC0B-10B4A910E040}"/>
            </c:ext>
          </c:extLst>
        </c:ser>
        <c:ser>
          <c:idx val="2"/>
          <c:order val="2"/>
          <c:tx>
            <c:strRef>
              <c:f>Sheet1!$D$1</c:f>
              <c:strCache>
                <c:ptCount val="1"/>
                <c:pt idx="0">
                  <c:v>2–4 Units</c:v>
                </c:pt>
              </c:strCache>
            </c:strRef>
          </c:tx>
          <c:spPr>
            <a:solidFill>
              <a:srgbClr val="BF5027"/>
            </a:solidFill>
            <a:ln>
              <a:noFill/>
            </a:ln>
            <a:effectLst/>
          </c:spPr>
          <c:invertIfNegative val="0"/>
          <c:dLbls>
            <c:delete val="1"/>
          </c:dLbls>
          <c:cat>
            <c:strRef>
              <c:f>Sheet1!$A$2:$A$4</c:f>
              <c:strCache>
                <c:ptCount val="3"/>
                <c:pt idx="0">
                  <c:v>Urban</c:v>
                </c:pt>
                <c:pt idx="1">
                  <c:v>Suburban</c:v>
                </c:pt>
                <c:pt idx="2">
                  <c:v>Nonmetropolitan</c:v>
                </c:pt>
              </c:strCache>
            </c:strRef>
          </c:cat>
          <c:val>
            <c:numRef>
              <c:f>Sheet1!$D$2:$D$4</c:f>
              <c:numCache>
                <c:formatCode>General</c:formatCode>
                <c:ptCount val="3"/>
                <c:pt idx="0">
                  <c:v>18.584034410778671</c:v>
                </c:pt>
                <c:pt idx="1">
                  <c:v>16.49124948131514</c:v>
                </c:pt>
                <c:pt idx="2">
                  <c:v>18.672148082367247</c:v>
                </c:pt>
              </c:numCache>
            </c:numRef>
          </c:val>
          <c:extLst>
            <c:ext xmlns:c16="http://schemas.microsoft.com/office/drawing/2014/chart" uri="{C3380CC4-5D6E-409C-BE32-E72D297353CC}">
              <c16:uniqueId val="{00000002-5637-4A21-AC0B-10B4A910E040}"/>
            </c:ext>
          </c:extLst>
        </c:ser>
        <c:ser>
          <c:idx val="3"/>
          <c:order val="3"/>
          <c:tx>
            <c:strRef>
              <c:f>Sheet1!$E$1</c:f>
              <c:strCache>
                <c:ptCount val="1"/>
                <c:pt idx="0">
                  <c:v>5–19 Units</c:v>
                </c:pt>
              </c:strCache>
            </c:strRef>
          </c:tx>
          <c:spPr>
            <a:solidFill>
              <a:srgbClr val="6AA1B7"/>
            </a:solidFill>
            <a:ln>
              <a:noFill/>
            </a:ln>
            <a:effectLst/>
          </c:spPr>
          <c:invertIfNegative val="0"/>
          <c:dLbls>
            <c:delete val="1"/>
          </c:dLbls>
          <c:cat>
            <c:strRef>
              <c:f>Sheet1!$A$2:$A$4</c:f>
              <c:strCache>
                <c:ptCount val="3"/>
                <c:pt idx="0">
                  <c:v>Urban</c:v>
                </c:pt>
                <c:pt idx="1">
                  <c:v>Suburban</c:v>
                </c:pt>
                <c:pt idx="2">
                  <c:v>Nonmetropolitan</c:v>
                </c:pt>
              </c:strCache>
            </c:strRef>
          </c:cat>
          <c:val>
            <c:numRef>
              <c:f>Sheet1!$E$2:$E$4</c:f>
              <c:numCache>
                <c:formatCode>General</c:formatCode>
                <c:ptCount val="3"/>
                <c:pt idx="0">
                  <c:v>23.680701770239377</c:v>
                </c:pt>
                <c:pt idx="1">
                  <c:v>22.984766155273125</c:v>
                </c:pt>
                <c:pt idx="2">
                  <c:v>13.792102859450317</c:v>
                </c:pt>
              </c:numCache>
            </c:numRef>
          </c:val>
          <c:extLst>
            <c:ext xmlns:c16="http://schemas.microsoft.com/office/drawing/2014/chart" uri="{C3380CC4-5D6E-409C-BE32-E72D297353CC}">
              <c16:uniqueId val="{00000003-5637-4A21-AC0B-10B4A910E040}"/>
            </c:ext>
          </c:extLst>
        </c:ser>
        <c:ser>
          <c:idx val="4"/>
          <c:order val="4"/>
          <c:tx>
            <c:strRef>
              <c:f>Sheet1!$F$1</c:f>
              <c:strCache>
                <c:ptCount val="1"/>
                <c:pt idx="0">
                  <c:v>20 or More Units</c:v>
                </c:pt>
              </c:strCache>
            </c:strRef>
          </c:tx>
          <c:spPr>
            <a:solidFill>
              <a:srgbClr val="98897C"/>
            </a:solidFill>
            <a:ln>
              <a:noFill/>
            </a:ln>
            <a:effectLst/>
          </c:spPr>
          <c:invertIfNegative val="0"/>
          <c:dLbls>
            <c:delete val="1"/>
          </c:dLbls>
          <c:cat>
            <c:strRef>
              <c:f>Sheet1!$A$2:$A$4</c:f>
              <c:strCache>
                <c:ptCount val="3"/>
                <c:pt idx="0">
                  <c:v>Urban</c:v>
                </c:pt>
                <c:pt idx="1">
                  <c:v>Suburban</c:v>
                </c:pt>
                <c:pt idx="2">
                  <c:v>Nonmetropolitan</c:v>
                </c:pt>
              </c:strCache>
            </c:strRef>
          </c:cat>
          <c:val>
            <c:numRef>
              <c:f>Sheet1!$F$2:$F$4</c:f>
              <c:numCache>
                <c:formatCode>General</c:formatCode>
                <c:ptCount val="3"/>
                <c:pt idx="0">
                  <c:v>30.920068134787599</c:v>
                </c:pt>
                <c:pt idx="1">
                  <c:v>19.31716663818985</c:v>
                </c:pt>
                <c:pt idx="2">
                  <c:v>8.2263925876322901</c:v>
                </c:pt>
              </c:numCache>
            </c:numRef>
          </c:val>
          <c:extLst>
            <c:ext xmlns:c16="http://schemas.microsoft.com/office/drawing/2014/chart" uri="{C3380CC4-5D6E-409C-BE32-E72D297353CC}">
              <c16:uniqueId val="{00000004-5637-4A21-AC0B-10B4A910E040}"/>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Structure</a:t>
                </a:r>
                <a:r>
                  <a:rPr lang="en-US" baseline="0"/>
                  <a:t> Type</a:t>
                </a:r>
                <a:endParaRPr lang="en-US"/>
              </a:p>
            </c:rich>
          </c:tx>
          <c:layout>
            <c:manualLayout>
              <c:xMode val="edge"/>
              <c:yMode val="edge"/>
              <c:x val="3.6912099558016255E-2"/>
              <c:y val="0.8435504111828250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1.5846183853560219E-2"/>
          <c:y val="0.90464930071568361"/>
          <c:w val="0.98183437314231847"/>
          <c:h val="9.53506992843163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Share of Renters in Inadequate</a:t>
            </a:r>
            <a:r>
              <a:rPr lang="en-US" baseline="0" dirty="0"/>
              <a:t> Housing (Percent)</a:t>
            </a:r>
            <a:endParaRPr lang="en-US" dirty="0"/>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2755106101035629"/>
          <c:w val="0.93342058798637895"/>
          <c:h val="0.62318029398891417"/>
        </c:manualLayout>
      </c:layout>
      <c:barChart>
        <c:barDir val="col"/>
        <c:grouping val="clustered"/>
        <c:varyColors val="0"/>
        <c:ser>
          <c:idx val="0"/>
          <c:order val="0"/>
          <c:tx>
            <c:strRef>
              <c:f>Sheet1!$B$1</c:f>
              <c:strCache>
                <c:ptCount val="1"/>
                <c:pt idx="0">
                  <c:v>Moderately or Severely Inadequate</c:v>
                </c:pt>
              </c:strCache>
            </c:strRef>
          </c:tx>
          <c:spPr>
            <a:solidFill>
              <a:srgbClr val="6AA1B7"/>
            </a:solidFill>
            <a:ln>
              <a:noFill/>
            </a:ln>
            <a:effectLst/>
          </c:spPr>
          <c:invertIfNegative val="0"/>
          <c:dPt>
            <c:idx val="0"/>
            <c:invertIfNegative val="0"/>
            <c:bubble3D val="0"/>
            <c:spPr>
              <a:solidFill>
                <a:srgbClr val="6AA1B7"/>
              </a:solidFill>
              <a:ln>
                <a:noFill/>
              </a:ln>
              <a:effectLst/>
            </c:spPr>
            <c:extLst>
              <c:ext xmlns:c16="http://schemas.microsoft.com/office/drawing/2014/chart" uri="{C3380CC4-5D6E-409C-BE32-E72D297353CC}">
                <c16:uniqueId val="{00000012-4344-419D-B3F9-467BDB2AB21A}"/>
              </c:ext>
            </c:extLst>
          </c:dPt>
          <c:dPt>
            <c:idx val="1"/>
            <c:invertIfNegative val="0"/>
            <c:bubble3D val="0"/>
            <c:spPr>
              <a:solidFill>
                <a:srgbClr val="6AA1B7"/>
              </a:solidFill>
              <a:ln>
                <a:noFill/>
              </a:ln>
              <a:effectLst/>
            </c:spPr>
            <c:extLst>
              <c:ext xmlns:c16="http://schemas.microsoft.com/office/drawing/2014/chart" uri="{C3380CC4-5D6E-409C-BE32-E72D297353CC}">
                <c16:uniqueId val="{00000011-4344-419D-B3F9-467BDB2AB21A}"/>
              </c:ext>
            </c:extLst>
          </c:dPt>
          <c:dPt>
            <c:idx val="2"/>
            <c:invertIfNegative val="0"/>
            <c:bubble3D val="0"/>
            <c:spPr>
              <a:solidFill>
                <a:srgbClr val="6AA1B7"/>
              </a:solidFill>
              <a:ln>
                <a:noFill/>
              </a:ln>
              <a:effectLst/>
            </c:spPr>
            <c:extLst>
              <c:ext xmlns:c16="http://schemas.microsoft.com/office/drawing/2014/chart" uri="{C3380CC4-5D6E-409C-BE32-E72D297353CC}">
                <c16:uniqueId val="{00000010-4344-419D-B3F9-467BDB2AB21A}"/>
              </c:ext>
            </c:extLst>
          </c:dPt>
          <c:dPt>
            <c:idx val="3"/>
            <c:invertIfNegative val="0"/>
            <c:bubble3D val="0"/>
            <c:spPr>
              <a:solidFill>
                <a:srgbClr val="6AA1B7"/>
              </a:solidFill>
              <a:ln>
                <a:noFill/>
              </a:ln>
              <a:effectLst/>
            </c:spPr>
            <c:extLst>
              <c:ext xmlns:c16="http://schemas.microsoft.com/office/drawing/2014/chart" uri="{C3380CC4-5D6E-409C-BE32-E72D297353CC}">
                <c16:uniqueId val="{0000000F-4344-419D-B3F9-467BDB2AB21A}"/>
              </c:ext>
            </c:extLst>
          </c:dPt>
          <c:dPt>
            <c:idx val="4"/>
            <c:invertIfNegative val="0"/>
            <c:bubble3D val="0"/>
            <c:spPr>
              <a:solidFill>
                <a:srgbClr val="6AA1B7"/>
              </a:solidFill>
              <a:ln>
                <a:noFill/>
              </a:ln>
              <a:effectLst/>
            </c:spPr>
            <c:extLst>
              <c:ext xmlns:c16="http://schemas.microsoft.com/office/drawing/2014/chart" uri="{C3380CC4-5D6E-409C-BE32-E72D297353CC}">
                <c16:uniqueId val="{0000000E-4344-419D-B3F9-467BDB2AB21A}"/>
              </c:ext>
            </c:extLst>
          </c:dPt>
          <c:dPt>
            <c:idx val="5"/>
            <c:invertIfNegative val="0"/>
            <c:bubble3D val="0"/>
            <c:spPr>
              <a:solidFill>
                <a:srgbClr val="BF5027"/>
              </a:solidFill>
              <a:ln>
                <a:noFill/>
              </a:ln>
              <a:effectLst/>
            </c:spPr>
            <c:extLst>
              <c:ext xmlns:c16="http://schemas.microsoft.com/office/drawing/2014/chart" uri="{C3380CC4-5D6E-409C-BE32-E72D297353CC}">
                <c16:uniqueId val="{0000000F-7D81-4E8A-A18F-78BD7DD2BB37}"/>
              </c:ext>
            </c:extLst>
          </c:dPt>
          <c:dPt>
            <c:idx val="6"/>
            <c:invertIfNegative val="0"/>
            <c:bubble3D val="0"/>
            <c:spPr>
              <a:solidFill>
                <a:srgbClr val="BF5027"/>
              </a:solidFill>
              <a:ln>
                <a:noFill/>
              </a:ln>
              <a:effectLst/>
            </c:spPr>
            <c:extLst>
              <c:ext xmlns:c16="http://schemas.microsoft.com/office/drawing/2014/chart" uri="{C3380CC4-5D6E-409C-BE32-E72D297353CC}">
                <c16:uniqueId val="{0000000E-7D81-4E8A-A18F-78BD7DD2BB37}"/>
              </c:ext>
            </c:extLst>
          </c:dPt>
          <c:dPt>
            <c:idx val="7"/>
            <c:invertIfNegative val="0"/>
            <c:bubble3D val="0"/>
            <c:spPr>
              <a:solidFill>
                <a:srgbClr val="BF5027"/>
              </a:solidFill>
              <a:ln>
                <a:noFill/>
              </a:ln>
              <a:effectLst/>
            </c:spPr>
            <c:extLst>
              <c:ext xmlns:c16="http://schemas.microsoft.com/office/drawing/2014/chart" uri="{C3380CC4-5D6E-409C-BE32-E72D297353CC}">
                <c16:uniqueId val="{00000010-7D81-4E8A-A18F-78BD7DD2BB37}"/>
              </c:ext>
            </c:extLst>
          </c:dPt>
          <c:dPt>
            <c:idx val="8"/>
            <c:invertIfNegative val="0"/>
            <c:bubble3D val="0"/>
            <c:spPr>
              <a:solidFill>
                <a:srgbClr val="BF5027"/>
              </a:solidFill>
              <a:ln>
                <a:noFill/>
              </a:ln>
              <a:effectLst/>
            </c:spPr>
            <c:extLst>
              <c:ext xmlns:c16="http://schemas.microsoft.com/office/drawing/2014/chart" uri="{C3380CC4-5D6E-409C-BE32-E72D297353CC}">
                <c16:uniqueId val="{00000011-7D81-4E8A-A18F-78BD7DD2BB37}"/>
              </c:ext>
            </c:extLst>
          </c:dPt>
          <c:dPt>
            <c:idx val="9"/>
            <c:invertIfNegative val="0"/>
            <c:bubble3D val="0"/>
            <c:spPr>
              <a:solidFill>
                <a:srgbClr val="35414F"/>
              </a:solidFill>
              <a:ln>
                <a:noFill/>
              </a:ln>
              <a:effectLst/>
            </c:spPr>
            <c:extLst>
              <c:ext xmlns:c16="http://schemas.microsoft.com/office/drawing/2014/chart" uri="{C3380CC4-5D6E-409C-BE32-E72D297353CC}">
                <c16:uniqueId val="{0000000C-C5AF-45EE-ADDE-5888B49F788C}"/>
              </c:ext>
            </c:extLst>
          </c:dPt>
          <c:dPt>
            <c:idx val="10"/>
            <c:invertIfNegative val="0"/>
            <c:bubble3D val="0"/>
            <c:spPr>
              <a:solidFill>
                <a:srgbClr val="6AA1B7"/>
              </a:solidFill>
              <a:ln>
                <a:noFill/>
              </a:ln>
              <a:effectLst/>
            </c:spPr>
            <c:extLst>
              <c:ext xmlns:c16="http://schemas.microsoft.com/office/drawing/2014/chart" uri="{C3380CC4-5D6E-409C-BE32-E72D297353CC}">
                <c16:uniqueId val="{00000013-4344-419D-B3F9-467BDB2AB21A}"/>
              </c:ext>
            </c:extLst>
          </c:dPt>
          <c:dLbls>
            <c:delete val="1"/>
          </c:dLbls>
          <c:cat>
            <c:strRef>
              <c:f>Sheet1!$A$2:$A$11</c:f>
              <c:strCache>
                <c:ptCount val="10"/>
                <c:pt idx="0">
                  <c:v>Under $15,000 </c:v>
                </c:pt>
                <c:pt idx="1">
                  <c:v>$15,000–
$29,999 </c:v>
                </c:pt>
                <c:pt idx="2">
                  <c:v>$30,000– $44,999 </c:v>
                </c:pt>
                <c:pt idx="3">
                  <c:v>$45,000– $74,999 </c:v>
                </c:pt>
                <c:pt idx="4">
                  <c:v>$75,000 
and Over </c:v>
                </c:pt>
                <c:pt idx="5">
                  <c:v>Black</c:v>
                </c:pt>
                <c:pt idx="6">
                  <c:v>Hispanic</c:v>
                </c:pt>
                <c:pt idx="7">
                  <c:v>White</c:v>
                </c:pt>
                <c:pt idx="8">
                  <c:v>Asian</c:v>
                </c:pt>
                <c:pt idx="9">
                  <c:v>All Households</c:v>
                </c:pt>
              </c:strCache>
            </c:strRef>
          </c:cat>
          <c:val>
            <c:numRef>
              <c:f>Sheet1!$B$2:$B$11</c:f>
              <c:numCache>
                <c:formatCode>General</c:formatCode>
                <c:ptCount val="10"/>
                <c:pt idx="0">
                  <c:v>11.688709999999999</c:v>
                </c:pt>
                <c:pt idx="1">
                  <c:v>8.8927500000000013</c:v>
                </c:pt>
                <c:pt idx="2">
                  <c:v>8.2195099999999996</c:v>
                </c:pt>
                <c:pt idx="3">
                  <c:v>7.6013500000000001</c:v>
                </c:pt>
                <c:pt idx="4">
                  <c:v>6.4182800000000002</c:v>
                </c:pt>
                <c:pt idx="5">
                  <c:v>10.16</c:v>
                </c:pt>
                <c:pt idx="6">
                  <c:v>9.69</c:v>
                </c:pt>
                <c:pt idx="7">
                  <c:v>6.96</c:v>
                </c:pt>
                <c:pt idx="8">
                  <c:v>5.85</c:v>
                </c:pt>
                <c:pt idx="9">
                  <c:v>8.42</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b="1" baseline="0">
                    <a:solidFill>
                      <a:schemeClr val="tx1">
                        <a:lumMod val="75000"/>
                      </a:schemeClr>
                    </a:solidFill>
                  </a:rPr>
                  <a:t>Household Income   		                     	         Race/Ethnicity </a:t>
                </a:r>
                <a:endParaRPr lang="en-US" b="1">
                  <a:solidFill>
                    <a:schemeClr val="tx1">
                      <a:lumMod val="75000"/>
                    </a:schemeClr>
                  </a:solidFill>
                </a:endParaRPr>
              </a:p>
            </c:rich>
          </c:tx>
          <c:layout>
            <c:manualLayout>
              <c:xMode val="edge"/>
              <c:yMode val="edge"/>
              <c:x val="0.2029337886670034"/>
              <c:y val="0.8832216998592875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2"/>
          <c:min val="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Multifamily Units (Thousands)</a:t>
            </a:r>
          </a:p>
        </c:rich>
      </c:tx>
      <c:layout>
        <c:manualLayout>
          <c:xMode val="edge"/>
          <c:yMode val="edge"/>
          <c:x val="4.9190227834202587E-3"/>
          <c:y val="1.812685635399284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333529301151383E-2"/>
          <c:y val="0.13673900360350055"/>
          <c:w val="0.93342058798637895"/>
          <c:h val="0.65281524021187021"/>
        </c:manualLayout>
      </c:layout>
      <c:lineChart>
        <c:grouping val="standard"/>
        <c:varyColors val="0"/>
        <c:ser>
          <c:idx val="0"/>
          <c:order val="0"/>
          <c:tx>
            <c:strRef>
              <c:f>Sheet1!$B$1</c:f>
              <c:strCache>
                <c:ptCount val="1"/>
                <c:pt idx="0">
                  <c:v>Started</c:v>
                </c:pt>
              </c:strCache>
            </c:strRef>
          </c:tx>
          <c:spPr>
            <a:ln w="38100" cap="rnd">
              <a:solidFill>
                <a:srgbClr val="BF5027"/>
              </a:solidFill>
              <a:round/>
            </a:ln>
            <a:effectLst/>
          </c:spPr>
          <c:marker>
            <c:symbol val="none"/>
          </c:marker>
          <c:cat>
            <c:numRef>
              <c:f>Sheet1!$A$2:$A$43</c:f>
              <c:numCache>
                <c:formatCode>General</c:formatCode>
                <c:ptCount val="4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formatCode="0">
                  <c:v>2021</c:v>
                </c:pt>
                <c:pt idx="40" formatCode="0">
                  <c:v>2022</c:v>
                </c:pt>
                <c:pt idx="41" formatCode="0">
                  <c:v>2023</c:v>
                </c:pt>
              </c:numCache>
            </c:numRef>
          </c:cat>
          <c:val>
            <c:numRef>
              <c:f>Sheet1!$B$2:$B$43</c:f>
              <c:numCache>
                <c:formatCode>#,##0.0</c:formatCode>
                <c:ptCount val="42"/>
                <c:pt idx="0">
                  <c:v>399.6</c:v>
                </c:pt>
                <c:pt idx="1">
                  <c:v>635.40000000000009</c:v>
                </c:pt>
                <c:pt idx="2">
                  <c:v>665.3</c:v>
                </c:pt>
                <c:pt idx="3">
                  <c:v>669.39999999999986</c:v>
                </c:pt>
                <c:pt idx="4">
                  <c:v>626</c:v>
                </c:pt>
                <c:pt idx="5">
                  <c:v>474.09999999999991</c:v>
                </c:pt>
                <c:pt idx="6">
                  <c:v>406.79999999999995</c:v>
                </c:pt>
                <c:pt idx="7">
                  <c:v>372.79999999999995</c:v>
                </c:pt>
                <c:pt idx="8">
                  <c:v>297.90000000000009</c:v>
                </c:pt>
                <c:pt idx="9">
                  <c:v>173.5</c:v>
                </c:pt>
                <c:pt idx="10">
                  <c:v>169.79999999999995</c:v>
                </c:pt>
                <c:pt idx="11">
                  <c:v>161.89999999999986</c:v>
                </c:pt>
                <c:pt idx="12">
                  <c:v>258.59999999999991</c:v>
                </c:pt>
                <c:pt idx="13">
                  <c:v>277.89999999999986</c:v>
                </c:pt>
                <c:pt idx="14">
                  <c:v>315.89999999999986</c:v>
                </c:pt>
                <c:pt idx="15">
                  <c:v>340.29999999999995</c:v>
                </c:pt>
                <c:pt idx="16">
                  <c:v>345.5</c:v>
                </c:pt>
                <c:pt idx="17">
                  <c:v>338.5</c:v>
                </c:pt>
                <c:pt idx="18">
                  <c:v>337.79999999999995</c:v>
                </c:pt>
                <c:pt idx="19">
                  <c:v>329.40000000000009</c:v>
                </c:pt>
                <c:pt idx="20">
                  <c:v>346.30000000000018</c:v>
                </c:pt>
                <c:pt idx="21">
                  <c:v>348.70000000000005</c:v>
                </c:pt>
                <c:pt idx="22">
                  <c:v>345.29999999999995</c:v>
                </c:pt>
                <c:pt idx="23">
                  <c:v>352.50000000000023</c:v>
                </c:pt>
                <c:pt idx="24">
                  <c:v>335.5</c:v>
                </c:pt>
                <c:pt idx="25">
                  <c:v>309</c:v>
                </c:pt>
                <c:pt idx="26">
                  <c:v>283.5</c:v>
                </c:pt>
                <c:pt idx="27">
                  <c:v>108.89999999999998</c:v>
                </c:pt>
                <c:pt idx="28">
                  <c:v>115.69999999999999</c:v>
                </c:pt>
                <c:pt idx="29">
                  <c:v>178.19999999999993</c:v>
                </c:pt>
                <c:pt idx="30">
                  <c:v>245.30000000000007</c:v>
                </c:pt>
                <c:pt idx="31">
                  <c:v>307.29999999999995</c:v>
                </c:pt>
                <c:pt idx="32">
                  <c:v>355.4</c:v>
                </c:pt>
                <c:pt idx="33">
                  <c:v>397.29999999999995</c:v>
                </c:pt>
                <c:pt idx="34">
                  <c:v>392.29999999999995</c:v>
                </c:pt>
                <c:pt idx="35">
                  <c:v>354.1</c:v>
                </c:pt>
                <c:pt idx="36">
                  <c:v>374.10000000000014</c:v>
                </c:pt>
                <c:pt idx="37">
                  <c:v>402.29999999999995</c:v>
                </c:pt>
                <c:pt idx="38">
                  <c:v>389.09999999999991</c:v>
                </c:pt>
                <c:pt idx="39">
                  <c:v>473.79999999999995</c:v>
                </c:pt>
                <c:pt idx="40">
                  <c:v>547.39999999999986</c:v>
                </c:pt>
                <c:pt idx="41" formatCode="General">
                  <c:v>490</c:v>
                </c:pt>
              </c:numCache>
            </c:numRef>
          </c:val>
          <c:smooth val="0"/>
          <c:extLst>
            <c:ext xmlns:c16="http://schemas.microsoft.com/office/drawing/2014/chart" uri="{C3380CC4-5D6E-409C-BE32-E72D297353CC}">
              <c16:uniqueId val="{00000000-C347-44D6-B583-CDDE753BDE27}"/>
            </c:ext>
          </c:extLst>
        </c:ser>
        <c:ser>
          <c:idx val="1"/>
          <c:order val="1"/>
          <c:tx>
            <c:strRef>
              <c:f>Sheet1!$C$1</c:f>
              <c:strCache>
                <c:ptCount val="1"/>
                <c:pt idx="0">
                  <c:v>Under Construction</c:v>
                </c:pt>
              </c:strCache>
            </c:strRef>
          </c:tx>
          <c:spPr>
            <a:ln w="38100" cap="rnd">
              <a:solidFill>
                <a:srgbClr val="35414F"/>
              </a:solidFill>
              <a:round/>
            </a:ln>
            <a:effectLst/>
          </c:spPr>
          <c:marker>
            <c:symbol val="none"/>
          </c:marker>
          <c:cat>
            <c:numRef>
              <c:f>Sheet1!$A$2:$A$43</c:f>
              <c:numCache>
                <c:formatCode>General</c:formatCode>
                <c:ptCount val="4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formatCode="0">
                  <c:v>2021</c:v>
                </c:pt>
                <c:pt idx="40" formatCode="0">
                  <c:v>2022</c:v>
                </c:pt>
                <c:pt idx="41" formatCode="0">
                  <c:v>2023</c:v>
                </c:pt>
              </c:numCache>
            </c:numRef>
          </c:cat>
          <c:val>
            <c:numRef>
              <c:f>Sheet1!$C$2:$C$43</c:f>
              <c:numCache>
                <c:formatCode>#,##0.0</c:formatCode>
                <c:ptCount val="42"/>
                <c:pt idx="0">
                  <c:v>320.3</c:v>
                </c:pt>
                <c:pt idx="1">
                  <c:v>478.9</c:v>
                </c:pt>
                <c:pt idx="2">
                  <c:v>494.5</c:v>
                </c:pt>
                <c:pt idx="3">
                  <c:v>523.9</c:v>
                </c:pt>
                <c:pt idx="4">
                  <c:v>490.4</c:v>
                </c:pt>
                <c:pt idx="5">
                  <c:v>396.69999999999993</c:v>
                </c:pt>
                <c:pt idx="6">
                  <c:v>349.79999999999995</c:v>
                </c:pt>
                <c:pt idx="7">
                  <c:v>315.19999999999993</c:v>
                </c:pt>
                <c:pt idx="8">
                  <c:v>262.29999999999995</c:v>
                </c:pt>
                <c:pt idx="9">
                  <c:v>172.79999999999995</c:v>
                </c:pt>
                <c:pt idx="10">
                  <c:v>139.69999999999999</c:v>
                </c:pt>
                <c:pt idx="11">
                  <c:v>137.10000000000002</c:v>
                </c:pt>
                <c:pt idx="12">
                  <c:v>204.40000000000009</c:v>
                </c:pt>
                <c:pt idx="13">
                  <c:v>228.69999999999993</c:v>
                </c:pt>
                <c:pt idx="14">
                  <c:v>242.29999999999995</c:v>
                </c:pt>
                <c:pt idx="15">
                  <c:v>292.10000000000002</c:v>
                </c:pt>
                <c:pt idx="16">
                  <c:v>311.69999999999993</c:v>
                </c:pt>
                <c:pt idx="17">
                  <c:v>305.19999999999993</c:v>
                </c:pt>
                <c:pt idx="18">
                  <c:v>310.39999999999998</c:v>
                </c:pt>
                <c:pt idx="19">
                  <c:v>321.10000000000002</c:v>
                </c:pt>
                <c:pt idx="20">
                  <c:v>332.40000000000009</c:v>
                </c:pt>
                <c:pt idx="21">
                  <c:v>368.50000000000011</c:v>
                </c:pt>
                <c:pt idx="22">
                  <c:v>386.79999999999995</c:v>
                </c:pt>
                <c:pt idx="23">
                  <c:v>426.80000000000007</c:v>
                </c:pt>
                <c:pt idx="24">
                  <c:v>440.20000000000005</c:v>
                </c:pt>
                <c:pt idx="25">
                  <c:v>445.9</c:v>
                </c:pt>
                <c:pt idx="26">
                  <c:v>403.59999999999997</c:v>
                </c:pt>
                <c:pt idx="27">
                  <c:v>212.29999999999995</c:v>
                </c:pt>
                <c:pt idx="28">
                  <c:v>163.69999999999999</c:v>
                </c:pt>
                <c:pt idx="29">
                  <c:v>196.1</c:v>
                </c:pt>
                <c:pt idx="30">
                  <c:v>264.8</c:v>
                </c:pt>
                <c:pt idx="31">
                  <c:v>369.30000000000007</c:v>
                </c:pt>
                <c:pt idx="32">
                  <c:v>461.90000000000003</c:v>
                </c:pt>
                <c:pt idx="33">
                  <c:v>553.19999999999993</c:v>
                </c:pt>
                <c:pt idx="34">
                  <c:v>611.29999999999995</c:v>
                </c:pt>
                <c:pt idx="35">
                  <c:v>604</c:v>
                </c:pt>
                <c:pt idx="36">
                  <c:v>610.1</c:v>
                </c:pt>
                <c:pt idx="37">
                  <c:v>652.30000000000007</c:v>
                </c:pt>
                <c:pt idx="38">
                  <c:v>649.79999999999995</c:v>
                </c:pt>
                <c:pt idx="39">
                  <c:v>749.5</c:v>
                </c:pt>
                <c:pt idx="40">
                  <c:v>930.7</c:v>
                </c:pt>
                <c:pt idx="41" formatCode="#,##0">
                  <c:v>988.11111111111109</c:v>
                </c:pt>
              </c:numCache>
            </c:numRef>
          </c:val>
          <c:smooth val="0"/>
          <c:extLst>
            <c:ext xmlns:c16="http://schemas.microsoft.com/office/drawing/2014/chart" uri="{C3380CC4-5D6E-409C-BE32-E72D297353CC}">
              <c16:uniqueId val="{00000001-C347-44D6-B583-CDDE753BDE27}"/>
            </c:ext>
          </c:extLst>
        </c:ser>
        <c:ser>
          <c:idx val="2"/>
          <c:order val="2"/>
          <c:tx>
            <c:strRef>
              <c:f>Sheet1!$D$1</c:f>
              <c:strCache>
                <c:ptCount val="1"/>
                <c:pt idx="0">
                  <c:v>Completed</c:v>
                </c:pt>
              </c:strCache>
            </c:strRef>
          </c:tx>
          <c:spPr>
            <a:ln w="38100" cap="rnd">
              <a:solidFill>
                <a:srgbClr val="6AA1B7"/>
              </a:solidFill>
              <a:round/>
            </a:ln>
            <a:effectLst/>
          </c:spPr>
          <c:marker>
            <c:symbol val="none"/>
          </c:marker>
          <c:cat>
            <c:numRef>
              <c:f>Sheet1!$A$2:$A$43</c:f>
              <c:numCache>
                <c:formatCode>General</c:formatCode>
                <c:ptCount val="4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formatCode="0">
                  <c:v>2021</c:v>
                </c:pt>
                <c:pt idx="40" formatCode="0">
                  <c:v>2022</c:v>
                </c:pt>
                <c:pt idx="41" formatCode="0">
                  <c:v>2023</c:v>
                </c:pt>
              </c:numCache>
            </c:numRef>
          </c:cat>
          <c:val>
            <c:numRef>
              <c:f>Sheet1!$D$2:$D$43</c:f>
              <c:numCache>
                <c:formatCode>#,##0.0</c:formatCode>
                <c:ptCount val="42"/>
                <c:pt idx="0">
                  <c:v>374</c:v>
                </c:pt>
                <c:pt idx="1">
                  <c:v>466.59999999999991</c:v>
                </c:pt>
                <c:pt idx="2">
                  <c:v>627.10000000000014</c:v>
                </c:pt>
                <c:pt idx="3">
                  <c:v>630.79999999999995</c:v>
                </c:pt>
                <c:pt idx="4">
                  <c:v>636.20000000000005</c:v>
                </c:pt>
                <c:pt idx="5">
                  <c:v>546</c:v>
                </c:pt>
                <c:pt idx="6">
                  <c:v>445.20000000000005</c:v>
                </c:pt>
                <c:pt idx="7">
                  <c:v>396.5</c:v>
                </c:pt>
                <c:pt idx="8">
                  <c:v>342</c:v>
                </c:pt>
                <c:pt idx="9">
                  <c:v>253.19999999999993</c:v>
                </c:pt>
                <c:pt idx="10">
                  <c:v>193.89999999999998</c:v>
                </c:pt>
                <c:pt idx="11">
                  <c:v>153.29999999999995</c:v>
                </c:pt>
                <c:pt idx="12">
                  <c:v>186.60000000000014</c:v>
                </c:pt>
                <c:pt idx="13">
                  <c:v>247.09999999999991</c:v>
                </c:pt>
                <c:pt idx="14">
                  <c:v>284.40000000000009</c:v>
                </c:pt>
                <c:pt idx="15">
                  <c:v>284.09999999999991</c:v>
                </c:pt>
                <c:pt idx="16">
                  <c:v>314.5</c:v>
                </c:pt>
                <c:pt idx="17">
                  <c:v>334.5</c:v>
                </c:pt>
                <c:pt idx="18">
                  <c:v>331.90000000000009</c:v>
                </c:pt>
                <c:pt idx="19">
                  <c:v>314.89999999999986</c:v>
                </c:pt>
                <c:pt idx="20">
                  <c:v>323.30000000000018</c:v>
                </c:pt>
                <c:pt idx="21">
                  <c:v>292.40000000000009</c:v>
                </c:pt>
                <c:pt idx="22">
                  <c:v>310.40000000000009</c:v>
                </c:pt>
                <c:pt idx="23">
                  <c:v>295.5</c:v>
                </c:pt>
                <c:pt idx="24">
                  <c:v>324.90000000000009</c:v>
                </c:pt>
                <c:pt idx="25">
                  <c:v>284.39999999999986</c:v>
                </c:pt>
                <c:pt idx="26">
                  <c:v>300.90000000000009</c:v>
                </c:pt>
                <c:pt idx="27">
                  <c:v>274.29999999999995</c:v>
                </c:pt>
                <c:pt idx="28">
                  <c:v>155.40000000000003</c:v>
                </c:pt>
                <c:pt idx="29">
                  <c:v>138.29999999999995</c:v>
                </c:pt>
                <c:pt idx="30">
                  <c:v>166.20000000000005</c:v>
                </c:pt>
                <c:pt idx="31">
                  <c:v>195.29999999999995</c:v>
                </c:pt>
                <c:pt idx="32">
                  <c:v>264.29999999999995</c:v>
                </c:pt>
                <c:pt idx="33">
                  <c:v>320.30000000000007</c:v>
                </c:pt>
                <c:pt idx="34">
                  <c:v>321.30000000000007</c:v>
                </c:pt>
                <c:pt idx="35">
                  <c:v>357.60000000000014</c:v>
                </c:pt>
                <c:pt idx="36">
                  <c:v>344.70000000000005</c:v>
                </c:pt>
                <c:pt idx="37">
                  <c:v>351.89999999999986</c:v>
                </c:pt>
                <c:pt idx="38">
                  <c:v>375.20000000000005</c:v>
                </c:pt>
                <c:pt idx="39">
                  <c:v>371.29999999999995</c:v>
                </c:pt>
                <c:pt idx="40">
                  <c:v>368.5</c:v>
                </c:pt>
                <c:pt idx="41" formatCode="#,##0">
                  <c:v>448.22222222222223</c:v>
                </c:pt>
              </c:numCache>
            </c:numRef>
          </c:val>
          <c:smooth val="0"/>
          <c:extLst>
            <c:ext xmlns:c16="http://schemas.microsoft.com/office/drawing/2014/chart" uri="{C3380CC4-5D6E-409C-BE32-E72D297353CC}">
              <c16:uniqueId val="{00000002-C347-44D6-B583-CDDE753BDE27}"/>
            </c:ext>
          </c:extLst>
        </c:ser>
        <c:dLbls>
          <c:showLegendKey val="0"/>
          <c:showVal val="0"/>
          <c:showCatName val="0"/>
          <c:showSerName val="0"/>
          <c:showPercent val="0"/>
          <c:showBubbleSize val="0"/>
        </c:dLbls>
        <c:smooth val="0"/>
        <c:axId val="2723360"/>
        <c:axId val="2725552"/>
      </c:lineChart>
      <c:catAx>
        <c:axId val="2723360"/>
        <c:scaling>
          <c:orientation val="minMax"/>
        </c:scaling>
        <c:delete val="0"/>
        <c:axPos val="b"/>
        <c:numFmt formatCode="General" sourceLinked="1"/>
        <c:majorTickMark val="out"/>
        <c:minorTickMark val="none"/>
        <c:tickLblPos val="nextTo"/>
        <c:spPr>
          <a:noFill/>
          <a:ln w="6350" cap="flat" cmpd="sng" algn="ctr">
            <a:solidFill>
              <a:srgbClr val="FFFFFF">
                <a:lumMod val="65000"/>
              </a:srgb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
        <c:noMultiLvlLbl val="0"/>
      </c:catAx>
      <c:valAx>
        <c:axId val="2725552"/>
        <c:scaling>
          <c:orientation val="minMax"/>
          <c:max val="100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rgbClr val="FFFFFF">
                <a:lumMod val="65000"/>
              </a:srgb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1.5846208356175076E-2"/>
          <c:y val="0.92739115487044543"/>
          <c:w val="0.46409548243746501"/>
          <c:h val="6.12259094732061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Year-over-Year Change</a:t>
            </a:r>
            <a:r>
              <a:rPr lang="en-US" baseline="0"/>
              <a:t> (Percent)</a:t>
            </a:r>
            <a:endParaRPr lang="en-US"/>
          </a:p>
        </c:rich>
      </c:tx>
      <c:layout>
        <c:manualLayout>
          <c:xMode val="edge"/>
          <c:yMode val="edge"/>
          <c:x val="1.150699972550096E-2"/>
          <c:y val="1.81268882175226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89248395693607196"/>
          <c:h val="0.64175196857829298"/>
        </c:manualLayout>
      </c:layout>
      <c:barChart>
        <c:barDir val="col"/>
        <c:grouping val="clustered"/>
        <c:varyColors val="0"/>
        <c:ser>
          <c:idx val="1"/>
          <c:order val="1"/>
          <c:tx>
            <c:strRef>
              <c:f>Sheet1!$C$1</c:f>
              <c:strCache>
                <c:ptCount val="1"/>
                <c:pt idx="0">
                  <c:v>Change in Apartment Prices</c:v>
                </c:pt>
              </c:strCache>
            </c:strRef>
          </c:tx>
          <c:spPr>
            <a:solidFill>
              <a:srgbClr val="35414F"/>
            </a:solidFill>
            <a:ln w="38100">
              <a:noFill/>
            </a:ln>
            <a:effectLst/>
          </c:spPr>
          <c:invertIfNegative val="0"/>
          <c:cat>
            <c:numRef>
              <c:f>Sheet1!$A$2:$A$36</c:f>
              <c:numCache>
                <c:formatCode>General</c:formatCode>
                <c:ptCount val="35"/>
                <c:pt idx="0">
                  <c:v>2015</c:v>
                </c:pt>
                <c:pt idx="1">
                  <c:v>2015</c:v>
                </c:pt>
                <c:pt idx="2">
                  <c:v>2015</c:v>
                </c:pt>
                <c:pt idx="3">
                  <c:v>2015</c:v>
                </c:pt>
                <c:pt idx="4">
                  <c:v>2016</c:v>
                </c:pt>
                <c:pt idx="5">
                  <c:v>2016</c:v>
                </c:pt>
                <c:pt idx="6">
                  <c:v>2016</c:v>
                </c:pt>
                <c:pt idx="7">
                  <c:v>2016</c:v>
                </c:pt>
                <c:pt idx="8">
                  <c:v>2017</c:v>
                </c:pt>
                <c:pt idx="9">
                  <c:v>2017</c:v>
                </c:pt>
                <c:pt idx="10">
                  <c:v>2017</c:v>
                </c:pt>
                <c:pt idx="11">
                  <c:v>2017</c:v>
                </c:pt>
                <c:pt idx="12">
                  <c:v>2018</c:v>
                </c:pt>
                <c:pt idx="13">
                  <c:v>2018</c:v>
                </c:pt>
                <c:pt idx="14">
                  <c:v>2018</c:v>
                </c:pt>
                <c:pt idx="15">
                  <c:v>2018</c:v>
                </c:pt>
                <c:pt idx="16">
                  <c:v>2019</c:v>
                </c:pt>
                <c:pt idx="17">
                  <c:v>2019</c:v>
                </c:pt>
                <c:pt idx="18">
                  <c:v>2019</c:v>
                </c:pt>
                <c:pt idx="19">
                  <c:v>2019</c:v>
                </c:pt>
                <c:pt idx="20">
                  <c:v>2020</c:v>
                </c:pt>
                <c:pt idx="21">
                  <c:v>2020</c:v>
                </c:pt>
                <c:pt idx="22">
                  <c:v>2020</c:v>
                </c:pt>
                <c:pt idx="23">
                  <c:v>2020</c:v>
                </c:pt>
                <c:pt idx="24">
                  <c:v>2021</c:v>
                </c:pt>
                <c:pt idx="25">
                  <c:v>2021</c:v>
                </c:pt>
                <c:pt idx="26">
                  <c:v>2021</c:v>
                </c:pt>
                <c:pt idx="27">
                  <c:v>2021</c:v>
                </c:pt>
                <c:pt idx="28">
                  <c:v>2022</c:v>
                </c:pt>
                <c:pt idx="29">
                  <c:v>2022</c:v>
                </c:pt>
                <c:pt idx="30">
                  <c:v>2022</c:v>
                </c:pt>
                <c:pt idx="31">
                  <c:v>2022</c:v>
                </c:pt>
                <c:pt idx="32">
                  <c:v>2023</c:v>
                </c:pt>
                <c:pt idx="33">
                  <c:v>2023</c:v>
                </c:pt>
                <c:pt idx="34">
                  <c:v>2023</c:v>
                </c:pt>
              </c:numCache>
            </c:numRef>
          </c:cat>
          <c:val>
            <c:numRef>
              <c:f>Sheet1!$C$2:$C$36</c:f>
              <c:numCache>
                <c:formatCode>General</c:formatCode>
                <c:ptCount val="35"/>
                <c:pt idx="0">
                  <c:v>11.660517</c:v>
                </c:pt>
                <c:pt idx="1">
                  <c:v>11.726618999999999</c:v>
                </c:pt>
                <c:pt idx="2">
                  <c:v>11.091734000000001</c:v>
                </c:pt>
                <c:pt idx="3">
                  <c:v>10.417374000000001</c:v>
                </c:pt>
                <c:pt idx="4">
                  <c:v>10.575017000000001</c:v>
                </c:pt>
                <c:pt idx="5">
                  <c:v>10.334835999999999</c:v>
                </c:pt>
                <c:pt idx="6">
                  <c:v>10.078493</c:v>
                </c:pt>
                <c:pt idx="7">
                  <c:v>10.018439000000001</c:v>
                </c:pt>
                <c:pt idx="8">
                  <c:v>8.3682009999999991</c:v>
                </c:pt>
                <c:pt idx="9">
                  <c:v>8.1704109999999996</c:v>
                </c:pt>
                <c:pt idx="10">
                  <c:v>9.1557329999999997</c:v>
                </c:pt>
                <c:pt idx="11">
                  <c:v>9.3296089999999996</c:v>
                </c:pt>
                <c:pt idx="12">
                  <c:v>10.03861</c:v>
                </c:pt>
                <c:pt idx="13">
                  <c:v>11.222011999999999</c:v>
                </c:pt>
                <c:pt idx="14">
                  <c:v>11.209825</c:v>
                </c:pt>
                <c:pt idx="15">
                  <c:v>10.091977999999999</c:v>
                </c:pt>
                <c:pt idx="16">
                  <c:v>8.5213029999999996</c:v>
                </c:pt>
                <c:pt idx="17">
                  <c:v>7.3490180000000001</c:v>
                </c:pt>
                <c:pt idx="18">
                  <c:v>7.0488720000000002</c:v>
                </c:pt>
                <c:pt idx="19">
                  <c:v>8.215363</c:v>
                </c:pt>
                <c:pt idx="20">
                  <c:v>10.069284</c:v>
                </c:pt>
                <c:pt idx="21">
                  <c:v>8.9471310000000006</c:v>
                </c:pt>
                <c:pt idx="22">
                  <c:v>6.628622</c:v>
                </c:pt>
                <c:pt idx="23">
                  <c:v>6.7981990000000003</c:v>
                </c:pt>
                <c:pt idx="24">
                  <c:v>7.5744860000000003</c:v>
                </c:pt>
                <c:pt idx="25">
                  <c:v>10.763169</c:v>
                </c:pt>
                <c:pt idx="26">
                  <c:v>16.364758999999999</c:v>
                </c:pt>
                <c:pt idx="27">
                  <c:v>20.783132999999999</c:v>
                </c:pt>
                <c:pt idx="28">
                  <c:v>23.190950000000001</c:v>
                </c:pt>
                <c:pt idx="29">
                  <c:v>22.205579</c:v>
                </c:pt>
                <c:pt idx="30">
                  <c:v>16.663717999999999</c:v>
                </c:pt>
                <c:pt idx="31">
                  <c:v>4.5552780000000004</c:v>
                </c:pt>
                <c:pt idx="32">
                  <c:v>-5.9531349999999996</c:v>
                </c:pt>
                <c:pt idx="33">
                  <c:v>-11.245595</c:v>
                </c:pt>
                <c:pt idx="34">
                  <c:v>-13.146323000000001</c:v>
                </c:pt>
              </c:numCache>
            </c:numRef>
          </c:val>
          <c:extLst>
            <c:ext xmlns:c16="http://schemas.microsoft.com/office/drawing/2014/chart" uri="{C3380CC4-5D6E-409C-BE32-E72D297353CC}">
              <c16:uniqueId val="{00000001-C347-44D6-B583-CDDE753BDE27}"/>
            </c:ext>
          </c:extLst>
        </c:ser>
        <c:dLbls>
          <c:showLegendKey val="0"/>
          <c:showVal val="0"/>
          <c:showCatName val="0"/>
          <c:showSerName val="0"/>
          <c:showPercent val="0"/>
          <c:showBubbleSize val="0"/>
        </c:dLbls>
        <c:gapWidth val="150"/>
        <c:axId val="2723360"/>
        <c:axId val="2725552"/>
      </c:barChart>
      <c:lineChart>
        <c:grouping val="standard"/>
        <c:varyColors val="0"/>
        <c:ser>
          <c:idx val="0"/>
          <c:order val="0"/>
          <c:tx>
            <c:strRef>
              <c:f>Sheet1!$B$1</c:f>
              <c:strCache>
                <c:ptCount val="1"/>
                <c:pt idx="0">
                  <c:v>Indexed Apartment Prices (Right scale)</c:v>
                </c:pt>
              </c:strCache>
            </c:strRef>
          </c:tx>
          <c:spPr>
            <a:ln w="41275" cap="rnd">
              <a:solidFill>
                <a:srgbClr val="6AA1B7"/>
              </a:solidFill>
              <a:round/>
            </a:ln>
            <a:effectLst/>
          </c:spPr>
          <c:marker>
            <c:symbol val="none"/>
          </c:marker>
          <c:cat>
            <c:numRef>
              <c:f>Sheet1!$A$2:$A$36</c:f>
              <c:numCache>
                <c:formatCode>General</c:formatCode>
                <c:ptCount val="35"/>
                <c:pt idx="0">
                  <c:v>2015</c:v>
                </c:pt>
                <c:pt idx="1">
                  <c:v>2015</c:v>
                </c:pt>
                <c:pt idx="2">
                  <c:v>2015</c:v>
                </c:pt>
                <c:pt idx="3">
                  <c:v>2015</c:v>
                </c:pt>
                <c:pt idx="4">
                  <c:v>2016</c:v>
                </c:pt>
                <c:pt idx="5">
                  <c:v>2016</c:v>
                </c:pt>
                <c:pt idx="6">
                  <c:v>2016</c:v>
                </c:pt>
                <c:pt idx="7">
                  <c:v>2016</c:v>
                </c:pt>
                <c:pt idx="8">
                  <c:v>2017</c:v>
                </c:pt>
                <c:pt idx="9">
                  <c:v>2017</c:v>
                </c:pt>
                <c:pt idx="10">
                  <c:v>2017</c:v>
                </c:pt>
                <c:pt idx="11">
                  <c:v>2017</c:v>
                </c:pt>
                <c:pt idx="12">
                  <c:v>2018</c:v>
                </c:pt>
                <c:pt idx="13">
                  <c:v>2018</c:v>
                </c:pt>
                <c:pt idx="14">
                  <c:v>2018</c:v>
                </c:pt>
                <c:pt idx="15">
                  <c:v>2018</c:v>
                </c:pt>
                <c:pt idx="16">
                  <c:v>2019</c:v>
                </c:pt>
                <c:pt idx="17">
                  <c:v>2019</c:v>
                </c:pt>
                <c:pt idx="18">
                  <c:v>2019</c:v>
                </c:pt>
                <c:pt idx="19">
                  <c:v>2019</c:v>
                </c:pt>
                <c:pt idx="20">
                  <c:v>2020</c:v>
                </c:pt>
                <c:pt idx="21">
                  <c:v>2020</c:v>
                </c:pt>
                <c:pt idx="22">
                  <c:v>2020</c:v>
                </c:pt>
                <c:pt idx="23">
                  <c:v>2020</c:v>
                </c:pt>
                <c:pt idx="24">
                  <c:v>2021</c:v>
                </c:pt>
                <c:pt idx="25">
                  <c:v>2021</c:v>
                </c:pt>
                <c:pt idx="26">
                  <c:v>2021</c:v>
                </c:pt>
                <c:pt idx="27">
                  <c:v>2021</c:v>
                </c:pt>
                <c:pt idx="28">
                  <c:v>2022</c:v>
                </c:pt>
                <c:pt idx="29">
                  <c:v>2022</c:v>
                </c:pt>
                <c:pt idx="30">
                  <c:v>2022</c:v>
                </c:pt>
                <c:pt idx="31">
                  <c:v>2022</c:v>
                </c:pt>
                <c:pt idx="32">
                  <c:v>2023</c:v>
                </c:pt>
                <c:pt idx="33">
                  <c:v>2023</c:v>
                </c:pt>
                <c:pt idx="34">
                  <c:v>2023</c:v>
                </c:pt>
              </c:numCache>
            </c:numRef>
          </c:cat>
          <c:val>
            <c:numRef>
              <c:f>Sheet1!$B$2:$B$36</c:f>
              <c:numCache>
                <c:formatCode>General</c:formatCode>
                <c:ptCount val="35"/>
                <c:pt idx="0">
                  <c:v>100.86667</c:v>
                </c:pt>
                <c:pt idx="1">
                  <c:v>103.53333000000001</c:v>
                </c:pt>
                <c:pt idx="2">
                  <c:v>106.16667</c:v>
                </c:pt>
                <c:pt idx="3">
                  <c:v>108.46666999999999</c:v>
                </c:pt>
                <c:pt idx="4">
                  <c:v>111.53333000000001</c:v>
                </c:pt>
                <c:pt idx="5">
                  <c:v>114.23333</c:v>
                </c:pt>
                <c:pt idx="6">
                  <c:v>116.86667</c:v>
                </c:pt>
                <c:pt idx="7">
                  <c:v>119.33333</c:v>
                </c:pt>
                <c:pt idx="8">
                  <c:v>120.86667</c:v>
                </c:pt>
                <c:pt idx="9">
                  <c:v>123.56667</c:v>
                </c:pt>
                <c:pt idx="10">
                  <c:v>127.56667</c:v>
                </c:pt>
                <c:pt idx="11">
                  <c:v>130.46666999999999</c:v>
                </c:pt>
                <c:pt idx="12">
                  <c:v>133</c:v>
                </c:pt>
                <c:pt idx="13">
                  <c:v>137.43333000000001</c:v>
                </c:pt>
                <c:pt idx="14">
                  <c:v>141.86667</c:v>
                </c:pt>
                <c:pt idx="15">
                  <c:v>143.63333</c:v>
                </c:pt>
                <c:pt idx="16">
                  <c:v>144.33332999999999</c:v>
                </c:pt>
                <c:pt idx="17">
                  <c:v>147.53333000000001</c:v>
                </c:pt>
                <c:pt idx="18">
                  <c:v>151.86667</c:v>
                </c:pt>
                <c:pt idx="19">
                  <c:v>155.43333000000001</c:v>
                </c:pt>
                <c:pt idx="20">
                  <c:v>158.86667</c:v>
                </c:pt>
                <c:pt idx="21">
                  <c:v>160.73333</c:v>
                </c:pt>
                <c:pt idx="22">
                  <c:v>161.93333000000001</c:v>
                </c:pt>
                <c:pt idx="23">
                  <c:v>166</c:v>
                </c:pt>
                <c:pt idx="24">
                  <c:v>170.9</c:v>
                </c:pt>
                <c:pt idx="25">
                  <c:v>178.03333000000001</c:v>
                </c:pt>
                <c:pt idx="26">
                  <c:v>188.43333000000001</c:v>
                </c:pt>
                <c:pt idx="27">
                  <c:v>200.5</c:v>
                </c:pt>
                <c:pt idx="28">
                  <c:v>210.53333000000001</c:v>
                </c:pt>
                <c:pt idx="29">
                  <c:v>217.56666999999999</c:v>
                </c:pt>
                <c:pt idx="30">
                  <c:v>219.83332999999999</c:v>
                </c:pt>
                <c:pt idx="31">
                  <c:v>209.63333</c:v>
                </c:pt>
                <c:pt idx="32">
                  <c:v>198</c:v>
                </c:pt>
                <c:pt idx="33">
                  <c:v>193.1</c:v>
                </c:pt>
                <c:pt idx="34">
                  <c:v>190.93333000000001</c:v>
                </c:pt>
              </c:numCache>
            </c:numRef>
          </c:val>
          <c:smooth val="0"/>
          <c:extLst>
            <c:ext xmlns:c16="http://schemas.microsoft.com/office/drawing/2014/chart" uri="{C3380CC4-5D6E-409C-BE32-E72D297353CC}">
              <c16:uniqueId val="{00000000-C347-44D6-B583-CDDE753BDE27}"/>
            </c:ext>
          </c:extLst>
        </c:ser>
        <c:dLbls>
          <c:showLegendKey val="0"/>
          <c:showVal val="0"/>
          <c:showCatName val="0"/>
          <c:showSerName val="0"/>
          <c:showPercent val="0"/>
          <c:showBubbleSize val="0"/>
        </c:dLbls>
        <c:marker val="1"/>
        <c:smooth val="0"/>
        <c:axId val="988968712"/>
        <c:axId val="988961496"/>
      </c:lineChart>
      <c:catAx>
        <c:axId val="2723360"/>
        <c:scaling>
          <c:orientation val="minMax"/>
        </c:scaling>
        <c:delete val="0"/>
        <c:axPos val="b"/>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4"/>
        <c:noMultiLvlLbl val="0"/>
      </c:catAx>
      <c:valAx>
        <c:axId val="2725552"/>
        <c:scaling>
          <c:orientation val="minMax"/>
          <c:max val="30"/>
          <c:min val="-15"/>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At val="1"/>
        <c:crossBetween val="between"/>
        <c:majorUnit val="5"/>
      </c:valAx>
      <c:valAx>
        <c:axId val="988961496"/>
        <c:scaling>
          <c:orientation val="minMax"/>
          <c:max val="3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988968712"/>
        <c:crosses val="max"/>
        <c:crossBetween val="between"/>
        <c:majorUnit val="100"/>
        <c:minorUnit val="33.332999999999998"/>
      </c:valAx>
      <c:catAx>
        <c:axId val="988968712"/>
        <c:scaling>
          <c:orientation val="minMax"/>
        </c:scaling>
        <c:delete val="1"/>
        <c:axPos val="b"/>
        <c:numFmt formatCode="General" sourceLinked="1"/>
        <c:majorTickMark val="out"/>
        <c:minorTickMark val="none"/>
        <c:tickLblPos val="nextTo"/>
        <c:crossAx val="988961496"/>
        <c:crosses val="autoZero"/>
        <c:auto val="1"/>
        <c:lblAlgn val="ctr"/>
        <c:lblOffset val="100"/>
        <c:noMultiLvlLbl val="0"/>
      </c:catAx>
      <c:spPr>
        <a:noFill/>
        <a:ln>
          <a:noFill/>
        </a:ln>
        <a:effectLst/>
      </c:spPr>
    </c:plotArea>
    <c:legend>
      <c:legendPos val="b"/>
      <c:layout>
        <c:manualLayout>
          <c:xMode val="edge"/>
          <c:yMode val="edge"/>
          <c:x val="1.5846208356175076E-2"/>
          <c:y val="0.92739115487044543"/>
          <c:w val="0.63497048594975591"/>
          <c:h val="6.12069004194988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Share of</a:t>
            </a:r>
            <a:r>
              <a:rPr lang="en-US" baseline="0" dirty="0"/>
              <a:t> Properties </a:t>
            </a:r>
            <a:r>
              <a:rPr lang="en-US" dirty="0"/>
              <a:t>Owned by Nonindividual Investors</a:t>
            </a:r>
            <a:r>
              <a:rPr lang="en-US" baseline="0" dirty="0"/>
              <a:t> (Percent)</a:t>
            </a:r>
            <a:endParaRPr lang="en-US" dirty="0"/>
          </a:p>
        </c:rich>
      </c:tx>
      <c:layout>
        <c:manualLayout>
          <c:xMode val="edge"/>
          <c:yMode val="edge"/>
          <c:x val="4.9190227834202587E-3"/>
          <c:y val="1.812685635399284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4233461076474285"/>
        </c:manualLayout>
      </c:layout>
      <c:barChart>
        <c:barDir val="col"/>
        <c:grouping val="clustered"/>
        <c:varyColors val="0"/>
        <c:ser>
          <c:idx val="0"/>
          <c:order val="0"/>
          <c:tx>
            <c:strRef>
              <c:f>Sheet1!$B$1</c:f>
              <c:strCache>
                <c:ptCount val="1"/>
                <c:pt idx="0">
                  <c:v>2001</c:v>
                </c:pt>
              </c:strCache>
            </c:strRef>
          </c:tx>
          <c:spPr>
            <a:solidFill>
              <a:srgbClr val="35414F"/>
            </a:solidFill>
            <a:ln>
              <a:noFill/>
            </a:ln>
            <a:effectLst/>
          </c:spPr>
          <c:invertIfNegative val="0"/>
          <c:cat>
            <c:strRef>
              <c:f>Sheet1!$A$2:$A$7</c:f>
              <c:strCache>
                <c:ptCount val="6"/>
                <c:pt idx="0">
                  <c:v>1 Unit</c:v>
                </c:pt>
                <c:pt idx="1">
                  <c:v>2–4 Units</c:v>
                </c:pt>
                <c:pt idx="2">
                  <c:v>5–24 Units</c:v>
                </c:pt>
                <c:pt idx="3">
                  <c:v>25–49 Units</c:v>
                </c:pt>
                <c:pt idx="4">
                  <c:v>50 Units or More</c:v>
                </c:pt>
                <c:pt idx="5">
                  <c:v>Total</c:v>
                </c:pt>
              </c:strCache>
            </c:strRef>
          </c:cat>
          <c:val>
            <c:numRef>
              <c:f>Sheet1!$B$2:$B$7</c:f>
              <c:numCache>
                <c:formatCode>General</c:formatCode>
                <c:ptCount val="6"/>
                <c:pt idx="0">
                  <c:v>17.3</c:v>
                </c:pt>
                <c:pt idx="1">
                  <c:v>14.9</c:v>
                </c:pt>
                <c:pt idx="2">
                  <c:v>34.799999999999997</c:v>
                </c:pt>
                <c:pt idx="3">
                  <c:v>66.099999999999994</c:v>
                </c:pt>
                <c:pt idx="4">
                  <c:v>86.9</c:v>
                </c:pt>
                <c:pt idx="5">
                  <c:v>18.100000000000001</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2021</c:v>
                </c:pt>
              </c:strCache>
            </c:strRef>
          </c:tx>
          <c:spPr>
            <a:solidFill>
              <a:srgbClr val="BF5027"/>
            </a:solidFill>
            <a:ln>
              <a:noFill/>
            </a:ln>
            <a:effectLst/>
          </c:spPr>
          <c:invertIfNegative val="0"/>
          <c:cat>
            <c:strRef>
              <c:f>Sheet1!$A$2:$A$7</c:f>
              <c:strCache>
                <c:ptCount val="6"/>
                <c:pt idx="0">
                  <c:v>1 Unit</c:v>
                </c:pt>
                <c:pt idx="1">
                  <c:v>2–4 Units</c:v>
                </c:pt>
                <c:pt idx="2">
                  <c:v>5–24 Units</c:v>
                </c:pt>
                <c:pt idx="3">
                  <c:v>25–49 Units</c:v>
                </c:pt>
                <c:pt idx="4">
                  <c:v>50 Units or More</c:v>
                </c:pt>
                <c:pt idx="5">
                  <c:v>Total</c:v>
                </c:pt>
              </c:strCache>
            </c:strRef>
          </c:cat>
          <c:val>
            <c:numRef>
              <c:f>Sheet1!$C$2:$C$7</c:f>
              <c:numCache>
                <c:formatCode>General</c:formatCode>
                <c:ptCount val="6"/>
                <c:pt idx="0">
                  <c:v>25.209871867701828</c:v>
                </c:pt>
                <c:pt idx="1">
                  <c:v>32.120631881282911</c:v>
                </c:pt>
                <c:pt idx="2">
                  <c:v>66.839378238341965</c:v>
                </c:pt>
                <c:pt idx="3">
                  <c:v>83.076923076923066</c:v>
                </c:pt>
                <c:pt idx="4">
                  <c:v>93.103448275862064</c:v>
                </c:pt>
                <c:pt idx="5">
                  <c:v>27.274699056501461</c:v>
                </c:pt>
              </c:numCache>
            </c:numRef>
          </c:val>
          <c:extLst>
            <c:ext xmlns:c16="http://schemas.microsoft.com/office/drawing/2014/chart" uri="{C3380CC4-5D6E-409C-BE32-E72D297353CC}">
              <c16:uniqueId val="{00000000-BE42-4831-8A9C-6B2DC01A68B7}"/>
            </c:ext>
          </c:extLst>
        </c:ser>
        <c:dLbls>
          <c:showLegendKey val="0"/>
          <c:showVal val="0"/>
          <c:showCatName val="0"/>
          <c:showSerName val="0"/>
          <c:showPercent val="0"/>
          <c:showBubbleSize val="0"/>
        </c:dLbls>
        <c:gapWidth val="15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sz="1400" b="1">
                    <a:solidFill>
                      <a:srgbClr val="5A5A5A"/>
                    </a:solidFill>
                  </a:rPr>
                  <a:t>Number of Units in Property</a:t>
                </a:r>
              </a:p>
            </c:rich>
          </c:tx>
          <c:layout>
            <c:manualLayout>
              <c:xMode val="edge"/>
              <c:yMode val="edge"/>
              <c:x val="0.32973991756383181"/>
              <c:y val="0.8999208373848881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0"/>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1"/>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tx1">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1.7567938512215206E-2"/>
          <c:y val="0.93320253960990662"/>
          <c:w val="0.15643471137614798"/>
          <c:h val="6.463814371149671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sz="1600" b="1" i="0" u="none" strike="noStrike" baseline="0">
                <a:effectLst/>
              </a:rPr>
              <a:t>People Experiencing Homelessness (Thousands)</a:t>
            </a:r>
            <a:endParaRPr lang="en-US"/>
          </a:p>
        </c:rich>
      </c:tx>
      <c:layout>
        <c:manualLayout>
          <c:xMode val="edge"/>
          <c:yMode val="edge"/>
          <c:x val="4.2546714731270182E-4"/>
          <c:y val="6.6844712010492614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4175196857829298"/>
        </c:manualLayout>
      </c:layout>
      <c:lineChart>
        <c:grouping val="standard"/>
        <c:varyColors val="0"/>
        <c:ser>
          <c:idx val="1"/>
          <c:order val="1"/>
          <c:tx>
            <c:strRef>
              <c:f>Sheet1!$D$1</c:f>
              <c:strCache>
                <c:ptCount val="1"/>
                <c:pt idx="0">
                  <c:v>Total</c:v>
                </c:pt>
              </c:strCache>
            </c:strRef>
          </c:tx>
          <c:spPr>
            <a:ln w="47625" cap="rnd">
              <a:solidFill>
                <a:srgbClr val="BF5027"/>
              </a:solidFill>
              <a:round/>
            </a:ln>
            <a:effectLst/>
          </c:spPr>
          <c:marker>
            <c:symbol val="none"/>
          </c:marker>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Sheet1!$D$2:$D$18</c:f>
              <c:numCache>
                <c:formatCode>General</c:formatCode>
                <c:ptCount val="17"/>
                <c:pt idx="0">
                  <c:v>647258</c:v>
                </c:pt>
                <c:pt idx="1">
                  <c:v>639784</c:v>
                </c:pt>
                <c:pt idx="2">
                  <c:v>630227</c:v>
                </c:pt>
                <c:pt idx="3">
                  <c:v>637077</c:v>
                </c:pt>
                <c:pt idx="4">
                  <c:v>623788</c:v>
                </c:pt>
                <c:pt idx="5">
                  <c:v>621553</c:v>
                </c:pt>
                <c:pt idx="6">
                  <c:v>590364</c:v>
                </c:pt>
                <c:pt idx="7">
                  <c:v>576450</c:v>
                </c:pt>
                <c:pt idx="8">
                  <c:v>564708</c:v>
                </c:pt>
                <c:pt idx="9">
                  <c:v>549928</c:v>
                </c:pt>
                <c:pt idx="10">
                  <c:v>550996</c:v>
                </c:pt>
                <c:pt idx="11">
                  <c:v>552830</c:v>
                </c:pt>
                <c:pt idx="12">
                  <c:v>567715</c:v>
                </c:pt>
                <c:pt idx="13">
                  <c:v>580466</c:v>
                </c:pt>
                <c:pt idx="15">
                  <c:v>582462</c:v>
                </c:pt>
                <c:pt idx="16">
                  <c:v>653104</c:v>
                </c:pt>
              </c:numCache>
            </c:numRef>
          </c:val>
          <c:smooth val="0"/>
          <c:extLst>
            <c:ext xmlns:c16="http://schemas.microsoft.com/office/drawing/2014/chart" uri="{C3380CC4-5D6E-409C-BE32-E72D297353CC}">
              <c16:uniqueId val="{00000000-0257-4445-8615-F3A7F49DD657}"/>
            </c:ext>
          </c:extLst>
        </c:ser>
        <c:ser>
          <c:idx val="2"/>
          <c:order val="2"/>
          <c:tx>
            <c:strRef>
              <c:f>Sheet1!$B$1</c:f>
              <c:strCache>
                <c:ptCount val="1"/>
                <c:pt idx="0">
                  <c:v>Sheltered</c:v>
                </c:pt>
              </c:strCache>
            </c:strRef>
          </c:tx>
          <c:spPr>
            <a:ln w="50800" cap="rnd">
              <a:solidFill>
                <a:srgbClr val="6AA1B7"/>
              </a:solidFill>
              <a:round/>
            </a:ln>
            <a:effectLst/>
          </c:spPr>
          <c:marker>
            <c:symbol val="none"/>
          </c:marker>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Sheet1!$B$2:$B$18</c:f>
              <c:numCache>
                <c:formatCode>General</c:formatCode>
                <c:ptCount val="17"/>
                <c:pt idx="0">
                  <c:v>391401</c:v>
                </c:pt>
                <c:pt idx="1">
                  <c:v>386361</c:v>
                </c:pt>
                <c:pt idx="2">
                  <c:v>403308</c:v>
                </c:pt>
                <c:pt idx="3">
                  <c:v>403543</c:v>
                </c:pt>
                <c:pt idx="4">
                  <c:v>392316</c:v>
                </c:pt>
                <c:pt idx="5">
                  <c:v>390155</c:v>
                </c:pt>
                <c:pt idx="6">
                  <c:v>394698</c:v>
                </c:pt>
                <c:pt idx="7">
                  <c:v>401051</c:v>
                </c:pt>
                <c:pt idx="8">
                  <c:v>391440</c:v>
                </c:pt>
                <c:pt idx="9">
                  <c:v>373571</c:v>
                </c:pt>
                <c:pt idx="10">
                  <c:v>360867</c:v>
                </c:pt>
                <c:pt idx="11">
                  <c:v>358363</c:v>
                </c:pt>
                <c:pt idx="12">
                  <c:v>356422</c:v>
                </c:pt>
                <c:pt idx="13">
                  <c:v>354386</c:v>
                </c:pt>
                <c:pt idx="15">
                  <c:v>348630</c:v>
                </c:pt>
                <c:pt idx="16">
                  <c:v>396494</c:v>
                </c:pt>
              </c:numCache>
            </c:numRef>
          </c:val>
          <c:smooth val="0"/>
          <c:extLst>
            <c:ext xmlns:c16="http://schemas.microsoft.com/office/drawing/2014/chart" uri="{C3380CC4-5D6E-409C-BE32-E72D297353CC}">
              <c16:uniqueId val="{00000002-C347-44D6-B583-CDDE753BDE27}"/>
            </c:ext>
          </c:extLst>
        </c:ser>
        <c:ser>
          <c:idx val="3"/>
          <c:order val="3"/>
          <c:tx>
            <c:strRef>
              <c:f>Sheet1!$C$1</c:f>
              <c:strCache>
                <c:ptCount val="1"/>
                <c:pt idx="0">
                  <c:v>Unsheltered</c:v>
                </c:pt>
              </c:strCache>
            </c:strRef>
          </c:tx>
          <c:spPr>
            <a:ln w="50800" cap="rnd">
              <a:solidFill>
                <a:srgbClr val="35414F"/>
              </a:solidFill>
              <a:round/>
            </a:ln>
            <a:effectLst/>
          </c:spPr>
          <c:marker>
            <c:symbol val="circle"/>
            <c:size val="5"/>
            <c:spPr>
              <a:noFill/>
              <a:ln w="9525">
                <a:noFill/>
              </a:ln>
              <a:effectLst/>
            </c:spPr>
          </c:marker>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Sheet1!$C$2:$C$18</c:f>
              <c:numCache>
                <c:formatCode>General</c:formatCode>
                <c:ptCount val="17"/>
                <c:pt idx="0">
                  <c:v>255857</c:v>
                </c:pt>
                <c:pt idx="1">
                  <c:v>253423</c:v>
                </c:pt>
                <c:pt idx="2">
                  <c:v>226919</c:v>
                </c:pt>
                <c:pt idx="3">
                  <c:v>233534</c:v>
                </c:pt>
                <c:pt idx="4">
                  <c:v>231472</c:v>
                </c:pt>
                <c:pt idx="5">
                  <c:v>231398</c:v>
                </c:pt>
                <c:pt idx="6">
                  <c:v>195666</c:v>
                </c:pt>
                <c:pt idx="7">
                  <c:v>175399</c:v>
                </c:pt>
                <c:pt idx="8">
                  <c:v>173268</c:v>
                </c:pt>
                <c:pt idx="9">
                  <c:v>176357</c:v>
                </c:pt>
                <c:pt idx="10">
                  <c:v>190129</c:v>
                </c:pt>
                <c:pt idx="11">
                  <c:v>194467</c:v>
                </c:pt>
                <c:pt idx="12">
                  <c:v>211293</c:v>
                </c:pt>
                <c:pt idx="13">
                  <c:v>226080</c:v>
                </c:pt>
                <c:pt idx="15">
                  <c:v>233832</c:v>
                </c:pt>
                <c:pt idx="16">
                  <c:v>256610</c:v>
                </c:pt>
              </c:numCache>
            </c:numRef>
          </c:val>
          <c:smooth val="0"/>
          <c:extLst xmlns:c15="http://schemas.microsoft.com/office/drawing/2012/chart">
            <c:ext xmlns:c16="http://schemas.microsoft.com/office/drawing/2014/chart" uri="{C3380CC4-5D6E-409C-BE32-E72D297353CC}">
              <c16:uniqueId val="{00000003-C347-44D6-B583-CDDE753BDE27}"/>
            </c:ext>
          </c:extLst>
        </c:ser>
        <c:ser>
          <c:idx val="4"/>
          <c:order val="4"/>
          <c:tx>
            <c:strRef>
              <c:f>Sheet1!$E$1</c:f>
              <c:strCache>
                <c:ptCount val="1"/>
                <c:pt idx="0">
                  <c:v>2021 Sheltered Estimate Calculation</c:v>
                </c:pt>
              </c:strCache>
            </c:strRef>
          </c:tx>
          <c:spPr>
            <a:ln w="50800" cap="rnd">
              <a:solidFill>
                <a:srgbClr val="6AA1B7"/>
              </a:solidFill>
              <a:prstDash val="sysDash"/>
              <a:round/>
            </a:ln>
            <a:effectLst/>
          </c:spPr>
          <c:marker>
            <c:symbol val="none"/>
          </c:marker>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Sheet1!$E$2:$E$18</c:f>
              <c:numCache>
                <c:formatCode>General</c:formatCode>
                <c:ptCount val="17"/>
                <c:pt idx="13">
                  <c:v>354386</c:v>
                </c:pt>
                <c:pt idx="14">
                  <c:v>351508</c:v>
                </c:pt>
                <c:pt idx="15">
                  <c:v>348630</c:v>
                </c:pt>
              </c:numCache>
            </c:numRef>
          </c:val>
          <c:smooth val="0"/>
          <c:extLst>
            <c:ext xmlns:c16="http://schemas.microsoft.com/office/drawing/2014/chart" uri="{C3380CC4-5D6E-409C-BE32-E72D297353CC}">
              <c16:uniqueId val="{00000000-42DF-4D7B-963E-404714DCA731}"/>
            </c:ext>
          </c:extLst>
        </c:ser>
        <c:ser>
          <c:idx val="5"/>
          <c:order val="5"/>
          <c:tx>
            <c:strRef>
              <c:f>Sheet1!$F$1</c:f>
              <c:strCache>
                <c:ptCount val="1"/>
                <c:pt idx="0">
                  <c:v>2021 Unsheltered Estimate Calculation</c:v>
                </c:pt>
              </c:strCache>
            </c:strRef>
          </c:tx>
          <c:spPr>
            <a:ln w="50800" cap="rnd">
              <a:solidFill>
                <a:srgbClr val="35414F"/>
              </a:solidFill>
              <a:prstDash val="sysDash"/>
              <a:round/>
            </a:ln>
            <a:effectLst/>
          </c:spPr>
          <c:marker>
            <c:symbol val="none"/>
          </c:marker>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Sheet1!$F$2:$F$18</c:f>
              <c:numCache>
                <c:formatCode>General</c:formatCode>
                <c:ptCount val="17"/>
                <c:pt idx="13">
                  <c:v>226080</c:v>
                </c:pt>
                <c:pt idx="14">
                  <c:v>229956</c:v>
                </c:pt>
                <c:pt idx="15">
                  <c:v>233832</c:v>
                </c:pt>
              </c:numCache>
            </c:numRef>
          </c:val>
          <c:smooth val="0"/>
          <c:extLst>
            <c:ext xmlns:c16="http://schemas.microsoft.com/office/drawing/2014/chart" uri="{C3380CC4-5D6E-409C-BE32-E72D297353CC}">
              <c16:uniqueId val="{00000001-42DF-4D7B-963E-404714DCA731}"/>
            </c:ext>
          </c:extLst>
        </c:ser>
        <c:ser>
          <c:idx val="6"/>
          <c:order val="6"/>
          <c:tx>
            <c:strRef>
              <c:f>Sheet1!$G$1</c:f>
              <c:strCache>
                <c:ptCount val="1"/>
                <c:pt idx="0">
                  <c:v>2021 Total Estimate Calculation</c:v>
                </c:pt>
              </c:strCache>
            </c:strRef>
          </c:tx>
          <c:spPr>
            <a:ln w="50800" cap="rnd">
              <a:solidFill>
                <a:srgbClr val="BF5027"/>
              </a:solidFill>
              <a:prstDash val="sysDash"/>
              <a:round/>
            </a:ln>
            <a:effectLst/>
          </c:spPr>
          <c:marker>
            <c:symbol val="none"/>
          </c:marker>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Sheet1!$G$2:$G$18</c:f>
              <c:numCache>
                <c:formatCode>General</c:formatCode>
                <c:ptCount val="17"/>
                <c:pt idx="13">
                  <c:v>580466</c:v>
                </c:pt>
                <c:pt idx="14">
                  <c:v>581464</c:v>
                </c:pt>
                <c:pt idx="15">
                  <c:v>582462</c:v>
                </c:pt>
              </c:numCache>
            </c:numRef>
          </c:val>
          <c:smooth val="0"/>
          <c:extLst>
            <c:ext xmlns:c16="http://schemas.microsoft.com/office/drawing/2014/chart" uri="{C3380CC4-5D6E-409C-BE32-E72D297353CC}">
              <c16:uniqueId val="{00000002-42DF-4D7B-963E-404714DCA731}"/>
            </c:ext>
          </c:extLst>
        </c:ser>
        <c:dLbls>
          <c:showLegendKey val="0"/>
          <c:showVal val="0"/>
          <c:showCatName val="0"/>
          <c:showSerName val="0"/>
          <c:showPercent val="0"/>
          <c:showBubbleSize val="0"/>
        </c:dLbls>
        <c:smooth val="0"/>
        <c:axId val="2723360"/>
        <c:axId val="272555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Column1</c:v>
                      </c:pt>
                    </c:strCache>
                  </c:strRef>
                </c:tx>
                <c:spPr>
                  <a:ln w="28575" cap="rnd">
                    <a:solidFill>
                      <a:schemeClr val="accent1"/>
                    </a:solidFill>
                    <a:round/>
                  </a:ln>
                  <a:effectLst/>
                </c:spPr>
                <c:marker>
                  <c:symbol val="none"/>
                </c:marker>
                <c:cat>
                  <c:numRef>
                    <c:extLst>
                      <c:ext uri="{02D57815-91ED-43cb-92C2-25804820EDAC}">
                        <c15:formulaRef>
                          <c15:sqref>Sheet1!$A$2:$A$18</c15:sqref>
                        </c15:formulaRef>
                      </c:ext>
                    </c:extLst>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extLst>
                      <c:ext uri="{02D57815-91ED-43cb-92C2-25804820EDAC}">
                        <c15:formulaRef>
                          <c15:sqref>Sheet1!$A$2:$A$18</c15:sqref>
                        </c15:formulaRef>
                      </c:ext>
                    </c:extLst>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val>
                <c:smooth val="0"/>
                <c:extLst>
                  <c:ext xmlns:c16="http://schemas.microsoft.com/office/drawing/2014/chart" uri="{C3380CC4-5D6E-409C-BE32-E72D297353CC}">
                    <c16:uniqueId val="{00000000-C347-44D6-B583-CDDE753BDE27}"/>
                  </c:ext>
                </c:extLst>
              </c15:ser>
            </c15:filteredLineSeries>
          </c:ext>
        </c:extLst>
      </c:line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
        <c:noMultiLvlLbl val="0"/>
      </c:catAx>
      <c:valAx>
        <c:axId val="2725552"/>
        <c:scaling>
          <c:orientation val="minMax"/>
          <c:min val="100000"/>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At val="1"/>
        <c:crossBetween val="between"/>
        <c:dispUnits>
          <c:builtInUnit val="thousands"/>
        </c:dispUnits>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1.5846208356175076E-2"/>
          <c:y val="0.92739115487044543"/>
          <c:w val="0.3724886696190885"/>
          <c:h val="6.145515016466228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sz="1600" b="1" i="0" u="none" strike="noStrike" kern="1200" spc="0" baseline="0">
                <a:solidFill>
                  <a:srgbClr val="5A5A5A">
                    <a:lumMod val="50000"/>
                  </a:srgbClr>
                </a:solidFill>
                <a:effectLst/>
              </a:rPr>
              <a:t>Share of Renter Households (Percent)</a:t>
            </a:r>
            <a:endParaRPr lang="en-US" sz="1400" b="1" i="0" u="none" strike="noStrike" kern="1200" spc="0" baseline="0">
              <a:solidFill>
                <a:srgbClr val="5A5A5A">
                  <a:lumMod val="50000"/>
                </a:srgbClr>
              </a:solidFill>
              <a:effectLst/>
            </a:endParaRPr>
          </a:p>
        </c:rich>
      </c:tx>
      <c:layout>
        <c:manualLayout>
          <c:xMode val="edge"/>
          <c:yMode val="edge"/>
          <c:x val="6.0170189404337082E-3"/>
          <c:y val="3.193906094340689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55276051035367069"/>
        </c:manualLayout>
      </c:layout>
      <c:barChart>
        <c:barDir val="col"/>
        <c:grouping val="stacked"/>
        <c:varyColors val="0"/>
        <c:ser>
          <c:idx val="0"/>
          <c:order val="0"/>
          <c:tx>
            <c:strRef>
              <c:f>Sheet1!$B$1</c:f>
              <c:strCache>
                <c:ptCount val="1"/>
                <c:pt idx="0">
                  <c:v>Severely Cost Burdened</c:v>
                </c:pt>
              </c:strCache>
            </c:strRef>
          </c:tx>
          <c:spPr>
            <a:solidFill>
              <a:srgbClr val="35414F"/>
            </a:solidFill>
            <a:ln>
              <a:noFill/>
            </a:ln>
            <a:effectLst/>
          </c:spPr>
          <c:invertIfNegative val="0"/>
          <c:dLbls>
            <c:delete val="1"/>
          </c:dLbls>
          <c:cat>
            <c:numRef>
              <c:f>Sheet1!$A$2:$A$21</c:f>
              <c:numCache>
                <c:formatCode>General</c:formatCode>
                <c:ptCount val="20"/>
                <c:pt idx="1">
                  <c:v>2001</c:v>
                </c:pt>
                <c:pt idx="2">
                  <c:v>2019</c:v>
                </c:pt>
                <c:pt idx="3">
                  <c:v>2022</c:v>
                </c:pt>
                <c:pt idx="5">
                  <c:v>2001</c:v>
                </c:pt>
                <c:pt idx="6">
                  <c:v>2019</c:v>
                </c:pt>
                <c:pt idx="7">
                  <c:v>2022</c:v>
                </c:pt>
                <c:pt idx="9">
                  <c:v>2001</c:v>
                </c:pt>
                <c:pt idx="10">
                  <c:v>2019</c:v>
                </c:pt>
                <c:pt idx="11">
                  <c:v>2022</c:v>
                </c:pt>
                <c:pt idx="13">
                  <c:v>2001</c:v>
                </c:pt>
                <c:pt idx="14">
                  <c:v>2019</c:v>
                </c:pt>
                <c:pt idx="15">
                  <c:v>2022</c:v>
                </c:pt>
                <c:pt idx="17">
                  <c:v>2001</c:v>
                </c:pt>
                <c:pt idx="18">
                  <c:v>2019</c:v>
                </c:pt>
                <c:pt idx="19">
                  <c:v>2022</c:v>
                </c:pt>
              </c:numCache>
            </c:numRef>
          </c:cat>
          <c:val>
            <c:numRef>
              <c:f>Sheet1!$B$2:$B$21</c:f>
              <c:numCache>
                <c:formatCode>General</c:formatCode>
                <c:ptCount val="20"/>
                <c:pt idx="1">
                  <c:v>54.262084799999997</c:v>
                </c:pt>
                <c:pt idx="5">
                  <c:v>9.9805496999999992</c:v>
                </c:pt>
                <c:pt idx="9">
                  <c:v>2.3001371000000002</c:v>
                </c:pt>
                <c:pt idx="13">
                  <c:v>0.31800709999999999</c:v>
                </c:pt>
                <c:pt idx="17">
                  <c:v>20.4579548</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Moderately Cost Burdened</c:v>
                </c:pt>
              </c:strCache>
            </c:strRef>
          </c:tx>
          <c:spPr>
            <a:solidFill>
              <a:srgbClr val="BF5027"/>
            </a:solidFill>
            <a:ln>
              <a:noFill/>
            </a:ln>
            <a:effectLst/>
          </c:spPr>
          <c:invertIfNegative val="0"/>
          <c:dLbls>
            <c:delete val="1"/>
          </c:dLbls>
          <c:cat>
            <c:numRef>
              <c:f>Sheet1!$A$2:$A$21</c:f>
              <c:numCache>
                <c:formatCode>General</c:formatCode>
                <c:ptCount val="20"/>
                <c:pt idx="1">
                  <c:v>2001</c:v>
                </c:pt>
                <c:pt idx="2">
                  <c:v>2019</c:v>
                </c:pt>
                <c:pt idx="3">
                  <c:v>2022</c:v>
                </c:pt>
                <c:pt idx="5">
                  <c:v>2001</c:v>
                </c:pt>
                <c:pt idx="6">
                  <c:v>2019</c:v>
                </c:pt>
                <c:pt idx="7">
                  <c:v>2022</c:v>
                </c:pt>
                <c:pt idx="9">
                  <c:v>2001</c:v>
                </c:pt>
                <c:pt idx="10">
                  <c:v>2019</c:v>
                </c:pt>
                <c:pt idx="11">
                  <c:v>2022</c:v>
                </c:pt>
                <c:pt idx="13">
                  <c:v>2001</c:v>
                </c:pt>
                <c:pt idx="14">
                  <c:v>2019</c:v>
                </c:pt>
                <c:pt idx="15">
                  <c:v>2022</c:v>
                </c:pt>
                <c:pt idx="17">
                  <c:v>2001</c:v>
                </c:pt>
                <c:pt idx="18">
                  <c:v>2019</c:v>
                </c:pt>
                <c:pt idx="19">
                  <c:v>2022</c:v>
                </c:pt>
              </c:numCache>
            </c:numRef>
          </c:cat>
          <c:val>
            <c:numRef>
              <c:f>Sheet1!$C$2:$C$21</c:f>
              <c:numCache>
                <c:formatCode>General</c:formatCode>
                <c:ptCount val="20"/>
                <c:pt idx="1">
                  <c:v>23.452304000000002</c:v>
                </c:pt>
                <c:pt idx="5">
                  <c:v>42.080646999999999</c:v>
                </c:pt>
                <c:pt idx="9">
                  <c:v>18.514990000000001</c:v>
                </c:pt>
                <c:pt idx="13">
                  <c:v>4.1801209999999998</c:v>
                </c:pt>
                <c:pt idx="17">
                  <c:v>20.123681999999999</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Column2</c:v>
                </c:pt>
              </c:strCache>
            </c:strRef>
          </c:tx>
          <c:spPr>
            <a:solidFill>
              <a:srgbClr val="35414F"/>
            </a:solidFill>
            <a:ln>
              <a:noFill/>
            </a:ln>
            <a:effectLst/>
          </c:spPr>
          <c:invertIfNegative val="0"/>
          <c:dLbls>
            <c:delete val="1"/>
          </c:dLbls>
          <c:cat>
            <c:numRef>
              <c:f>Sheet1!$A$2:$A$21</c:f>
              <c:numCache>
                <c:formatCode>General</c:formatCode>
                <c:ptCount val="20"/>
                <c:pt idx="1">
                  <c:v>2001</c:v>
                </c:pt>
                <c:pt idx="2">
                  <c:v>2019</c:v>
                </c:pt>
                <c:pt idx="3">
                  <c:v>2022</c:v>
                </c:pt>
                <c:pt idx="5">
                  <c:v>2001</c:v>
                </c:pt>
                <c:pt idx="6">
                  <c:v>2019</c:v>
                </c:pt>
                <c:pt idx="7">
                  <c:v>2022</c:v>
                </c:pt>
                <c:pt idx="9">
                  <c:v>2001</c:v>
                </c:pt>
                <c:pt idx="10">
                  <c:v>2019</c:v>
                </c:pt>
                <c:pt idx="11">
                  <c:v>2022</c:v>
                </c:pt>
                <c:pt idx="13">
                  <c:v>2001</c:v>
                </c:pt>
                <c:pt idx="14">
                  <c:v>2019</c:v>
                </c:pt>
                <c:pt idx="15">
                  <c:v>2022</c:v>
                </c:pt>
                <c:pt idx="17">
                  <c:v>2001</c:v>
                </c:pt>
                <c:pt idx="18">
                  <c:v>2019</c:v>
                </c:pt>
                <c:pt idx="19">
                  <c:v>2022</c:v>
                </c:pt>
              </c:numCache>
            </c:numRef>
          </c:cat>
          <c:val>
            <c:numRef>
              <c:f>Sheet1!$D$2:$D$21</c:f>
              <c:numCache>
                <c:formatCode>General</c:formatCode>
                <c:ptCount val="20"/>
                <c:pt idx="2">
                  <c:v>60.305059700000001</c:v>
                </c:pt>
                <c:pt idx="6">
                  <c:v>20.495919900000001</c:v>
                </c:pt>
                <c:pt idx="10">
                  <c:v>5.7167824999999999</c:v>
                </c:pt>
                <c:pt idx="14">
                  <c:v>0.51723189999999997</c:v>
                </c:pt>
                <c:pt idx="18">
                  <c:v>23.8991653</c:v>
                </c:pt>
              </c:numCache>
            </c:numRef>
          </c:val>
          <c:extLst>
            <c:ext xmlns:c16="http://schemas.microsoft.com/office/drawing/2014/chart" uri="{C3380CC4-5D6E-409C-BE32-E72D297353CC}">
              <c16:uniqueId val="{00000002-C347-44D6-B583-CDDE753BDE27}"/>
            </c:ext>
          </c:extLst>
        </c:ser>
        <c:ser>
          <c:idx val="3"/>
          <c:order val="3"/>
          <c:tx>
            <c:strRef>
              <c:f>Sheet1!$E$1</c:f>
              <c:strCache>
                <c:ptCount val="1"/>
                <c:pt idx="0">
                  <c:v>Column3</c:v>
                </c:pt>
              </c:strCache>
            </c:strRef>
          </c:tx>
          <c:spPr>
            <a:solidFill>
              <a:srgbClr val="BF5027"/>
            </a:solidFill>
            <a:ln>
              <a:noFill/>
            </a:ln>
            <a:effectLst/>
          </c:spPr>
          <c:invertIfNegative val="0"/>
          <c:dLbls>
            <c:delete val="1"/>
          </c:dLbls>
          <c:cat>
            <c:numRef>
              <c:f>Sheet1!$A$2:$A$21</c:f>
              <c:numCache>
                <c:formatCode>General</c:formatCode>
                <c:ptCount val="20"/>
                <c:pt idx="1">
                  <c:v>2001</c:v>
                </c:pt>
                <c:pt idx="2">
                  <c:v>2019</c:v>
                </c:pt>
                <c:pt idx="3">
                  <c:v>2022</c:v>
                </c:pt>
                <c:pt idx="5">
                  <c:v>2001</c:v>
                </c:pt>
                <c:pt idx="6">
                  <c:v>2019</c:v>
                </c:pt>
                <c:pt idx="7">
                  <c:v>2022</c:v>
                </c:pt>
                <c:pt idx="9">
                  <c:v>2001</c:v>
                </c:pt>
                <c:pt idx="10">
                  <c:v>2019</c:v>
                </c:pt>
                <c:pt idx="11">
                  <c:v>2022</c:v>
                </c:pt>
                <c:pt idx="13">
                  <c:v>2001</c:v>
                </c:pt>
                <c:pt idx="14">
                  <c:v>2019</c:v>
                </c:pt>
                <c:pt idx="15">
                  <c:v>2022</c:v>
                </c:pt>
                <c:pt idx="17">
                  <c:v>2001</c:v>
                </c:pt>
                <c:pt idx="18">
                  <c:v>2019</c:v>
                </c:pt>
                <c:pt idx="19">
                  <c:v>2022</c:v>
                </c:pt>
              </c:numCache>
            </c:numRef>
          </c:cat>
          <c:val>
            <c:numRef>
              <c:f>Sheet1!$E$2:$E$21</c:f>
              <c:numCache>
                <c:formatCode>General</c:formatCode>
                <c:ptCount val="20"/>
                <c:pt idx="2">
                  <c:v>21.345582</c:v>
                </c:pt>
                <c:pt idx="6">
                  <c:v>44.055861999999998</c:v>
                </c:pt>
                <c:pt idx="10">
                  <c:v>29.614445</c:v>
                </c:pt>
                <c:pt idx="14">
                  <c:v>8.1600020000000004</c:v>
                </c:pt>
                <c:pt idx="18">
                  <c:v>22.426366000000002</c:v>
                </c:pt>
              </c:numCache>
            </c:numRef>
          </c:val>
          <c:extLst>
            <c:ext xmlns:c16="http://schemas.microsoft.com/office/drawing/2014/chart" uri="{C3380CC4-5D6E-409C-BE32-E72D297353CC}">
              <c16:uniqueId val="{00000003-C347-44D6-B583-CDDE753BDE27}"/>
            </c:ext>
          </c:extLst>
        </c:ser>
        <c:ser>
          <c:idx val="4"/>
          <c:order val="4"/>
          <c:tx>
            <c:strRef>
              <c:f>Sheet1!$F$1</c:f>
              <c:strCache>
                <c:ptCount val="1"/>
                <c:pt idx="0">
                  <c:v>Column4</c:v>
                </c:pt>
              </c:strCache>
            </c:strRef>
          </c:tx>
          <c:spPr>
            <a:solidFill>
              <a:srgbClr val="35414F"/>
            </a:solidFill>
            <a:ln>
              <a:noFill/>
            </a:ln>
            <a:effectLst/>
          </c:spPr>
          <c:invertIfNegative val="0"/>
          <c:dLbls>
            <c:delete val="1"/>
          </c:dLbls>
          <c:cat>
            <c:numRef>
              <c:f>Sheet1!$A$2:$A$21</c:f>
              <c:numCache>
                <c:formatCode>General</c:formatCode>
                <c:ptCount val="20"/>
                <c:pt idx="1">
                  <c:v>2001</c:v>
                </c:pt>
                <c:pt idx="2">
                  <c:v>2019</c:v>
                </c:pt>
                <c:pt idx="3">
                  <c:v>2022</c:v>
                </c:pt>
                <c:pt idx="5">
                  <c:v>2001</c:v>
                </c:pt>
                <c:pt idx="6">
                  <c:v>2019</c:v>
                </c:pt>
                <c:pt idx="7">
                  <c:v>2022</c:v>
                </c:pt>
                <c:pt idx="9">
                  <c:v>2001</c:v>
                </c:pt>
                <c:pt idx="10">
                  <c:v>2019</c:v>
                </c:pt>
                <c:pt idx="11">
                  <c:v>2022</c:v>
                </c:pt>
                <c:pt idx="13">
                  <c:v>2001</c:v>
                </c:pt>
                <c:pt idx="14">
                  <c:v>2019</c:v>
                </c:pt>
                <c:pt idx="15">
                  <c:v>2022</c:v>
                </c:pt>
                <c:pt idx="17">
                  <c:v>2001</c:v>
                </c:pt>
                <c:pt idx="18">
                  <c:v>2019</c:v>
                </c:pt>
                <c:pt idx="19">
                  <c:v>2022</c:v>
                </c:pt>
              </c:numCache>
            </c:numRef>
          </c:cat>
          <c:val>
            <c:numRef>
              <c:f>Sheet1!$F$2:$F$21</c:f>
              <c:numCache>
                <c:formatCode>General</c:formatCode>
                <c:ptCount val="20"/>
                <c:pt idx="3">
                  <c:v>64.655257700000007</c:v>
                </c:pt>
                <c:pt idx="7">
                  <c:v>25.0754959</c:v>
                </c:pt>
                <c:pt idx="11">
                  <c:v>7.1962830000000002</c:v>
                </c:pt>
                <c:pt idx="15">
                  <c:v>1.2448062</c:v>
                </c:pt>
                <c:pt idx="19">
                  <c:v>26.744593800000001</c:v>
                </c:pt>
              </c:numCache>
            </c:numRef>
          </c:val>
          <c:extLst>
            <c:ext xmlns:c16="http://schemas.microsoft.com/office/drawing/2014/chart" uri="{C3380CC4-5D6E-409C-BE32-E72D297353CC}">
              <c16:uniqueId val="{00000000-E4DE-49CF-AAC6-BC9F495869CC}"/>
            </c:ext>
          </c:extLst>
        </c:ser>
        <c:ser>
          <c:idx val="5"/>
          <c:order val="5"/>
          <c:tx>
            <c:strRef>
              <c:f>Sheet1!$G$1</c:f>
              <c:strCache>
                <c:ptCount val="1"/>
                <c:pt idx="0">
                  <c:v>Column5</c:v>
                </c:pt>
              </c:strCache>
            </c:strRef>
          </c:tx>
          <c:spPr>
            <a:solidFill>
              <a:srgbClr val="BF5027"/>
            </a:solidFill>
            <a:ln>
              <a:noFill/>
            </a:ln>
            <a:effectLst/>
          </c:spPr>
          <c:invertIfNegative val="0"/>
          <c:dLbls>
            <c:delete val="1"/>
          </c:dLbls>
          <c:cat>
            <c:numRef>
              <c:f>Sheet1!$A$2:$A$21</c:f>
              <c:numCache>
                <c:formatCode>General</c:formatCode>
                <c:ptCount val="20"/>
                <c:pt idx="1">
                  <c:v>2001</c:v>
                </c:pt>
                <c:pt idx="2">
                  <c:v>2019</c:v>
                </c:pt>
                <c:pt idx="3">
                  <c:v>2022</c:v>
                </c:pt>
                <c:pt idx="5">
                  <c:v>2001</c:v>
                </c:pt>
                <c:pt idx="6">
                  <c:v>2019</c:v>
                </c:pt>
                <c:pt idx="7">
                  <c:v>2022</c:v>
                </c:pt>
                <c:pt idx="9">
                  <c:v>2001</c:v>
                </c:pt>
                <c:pt idx="10">
                  <c:v>2019</c:v>
                </c:pt>
                <c:pt idx="11">
                  <c:v>2022</c:v>
                </c:pt>
                <c:pt idx="13">
                  <c:v>2001</c:v>
                </c:pt>
                <c:pt idx="14">
                  <c:v>2019</c:v>
                </c:pt>
                <c:pt idx="15">
                  <c:v>2022</c:v>
                </c:pt>
                <c:pt idx="17">
                  <c:v>2001</c:v>
                </c:pt>
                <c:pt idx="18">
                  <c:v>2019</c:v>
                </c:pt>
                <c:pt idx="19">
                  <c:v>2022</c:v>
                </c:pt>
              </c:numCache>
            </c:numRef>
          </c:cat>
          <c:val>
            <c:numRef>
              <c:f>Sheet1!$G$2:$G$21</c:f>
              <c:numCache>
                <c:formatCode>General</c:formatCode>
                <c:ptCount val="20"/>
                <c:pt idx="3">
                  <c:v>18.463270999999999</c:v>
                </c:pt>
                <c:pt idx="7">
                  <c:v>42.072381999999998</c:v>
                </c:pt>
                <c:pt idx="11">
                  <c:v>33.529362999999996</c:v>
                </c:pt>
                <c:pt idx="15">
                  <c:v>9.6440889999999992</c:v>
                </c:pt>
                <c:pt idx="19">
                  <c:v>22.808202999999999</c:v>
                </c:pt>
              </c:numCache>
            </c:numRef>
          </c:val>
          <c:extLst>
            <c:ext xmlns:c16="http://schemas.microsoft.com/office/drawing/2014/chart" uri="{C3380CC4-5D6E-409C-BE32-E72D297353CC}">
              <c16:uniqueId val="{00000001-E4DE-49CF-AAC6-BC9F495869CC}"/>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dirty="0"/>
                  <a:t>Household Income</a:t>
                </a:r>
              </a:p>
            </c:rich>
          </c:tx>
          <c:layout>
            <c:manualLayout>
              <c:xMode val="edge"/>
              <c:yMode val="edge"/>
              <c:x val="0.38033004727003139"/>
              <c:y val="0.8487286236943651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egendEntry>
        <c:idx val="2"/>
        <c:delete val="1"/>
      </c:legendEntry>
      <c:legendEntry>
        <c:idx val="3"/>
        <c:delete val="1"/>
      </c:legendEntry>
      <c:legendEntry>
        <c:idx val="4"/>
        <c:delete val="1"/>
      </c:legendEntry>
      <c:legendEntry>
        <c:idx val="5"/>
        <c:delete val="1"/>
      </c:legendEntry>
      <c:layout>
        <c:manualLayout>
          <c:xMode val="edge"/>
          <c:yMode val="edge"/>
          <c:x val="1.5846208356175076E-2"/>
          <c:y val="0.92739115487044543"/>
          <c:w val="0.42219733238807677"/>
          <c:h val="6.14505272152624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Share of Fully</a:t>
            </a:r>
            <a:r>
              <a:rPr lang="en-US" baseline="0"/>
              <a:t> </a:t>
            </a:r>
            <a:r>
              <a:rPr lang="en-US"/>
              <a:t>Employed Renters with Cost Burdens (Percent)</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4716321335965932"/>
        </c:manualLayout>
      </c:layout>
      <c:barChart>
        <c:barDir val="col"/>
        <c:grouping val="clustered"/>
        <c:varyColors val="0"/>
        <c:ser>
          <c:idx val="0"/>
          <c:order val="0"/>
          <c:tx>
            <c:strRef>
              <c:f>Sheet1!$B$1</c:f>
              <c:strCache>
                <c:ptCount val="1"/>
                <c:pt idx="0">
                  <c:v>AllBurden</c:v>
                </c:pt>
              </c:strCache>
            </c:strRef>
          </c:tx>
          <c:spPr>
            <a:solidFill>
              <a:srgbClr val="6AA1B7"/>
            </a:solidFill>
            <a:ln>
              <a:noFill/>
            </a:ln>
            <a:effectLst/>
          </c:spPr>
          <c:invertIfNegative val="0"/>
          <c:dPt>
            <c:idx val="5"/>
            <c:invertIfNegative val="0"/>
            <c:bubble3D val="0"/>
            <c:spPr>
              <a:solidFill>
                <a:srgbClr val="6AA1B7"/>
              </a:solidFill>
              <a:ln>
                <a:noFill/>
              </a:ln>
              <a:effectLst/>
            </c:spPr>
            <c:extLst>
              <c:ext xmlns:c16="http://schemas.microsoft.com/office/drawing/2014/chart" uri="{C3380CC4-5D6E-409C-BE32-E72D297353CC}">
                <c16:uniqueId val="{0000000E-9B1B-4053-9355-FAE4455EDF22}"/>
              </c:ext>
            </c:extLst>
          </c:dPt>
          <c:dPt>
            <c:idx val="9"/>
            <c:invertIfNegative val="0"/>
            <c:bubble3D val="0"/>
            <c:spPr>
              <a:solidFill>
                <a:srgbClr val="35414F"/>
              </a:solidFill>
              <a:ln>
                <a:noFill/>
              </a:ln>
              <a:effectLst/>
            </c:spPr>
            <c:extLst>
              <c:ext xmlns:c16="http://schemas.microsoft.com/office/drawing/2014/chart" uri="{C3380CC4-5D6E-409C-BE32-E72D297353CC}">
                <c16:uniqueId val="{00000002-D74E-4E7E-A331-5374FBDDE5A1}"/>
              </c:ext>
            </c:extLst>
          </c:dPt>
          <c:dLbls>
            <c:delete val="1"/>
          </c:dLbls>
          <c:cat>
            <c:strRef>
              <c:f>Sheet1!$A$2:$A$11</c:f>
              <c:strCache>
                <c:ptCount val="10"/>
                <c:pt idx="0">
                  <c:v>Personal Care</c:v>
                </c:pt>
                <c:pt idx="1">
                  <c:v>Food Preparation</c:v>
                </c:pt>
                <c:pt idx="2">
                  <c:v>Healthcare Support</c:v>
                </c:pt>
                <c:pt idx="3">
                  <c:v>Sales</c:v>
                </c:pt>
                <c:pt idx="4">
                  <c:v>Construction</c:v>
                </c:pt>
                <c:pt idx="5">
                  <c:v>Education</c:v>
                </c:pt>
                <c:pt idx="6">
                  <c:v>Social Service</c:v>
                </c:pt>
                <c:pt idx="7">
                  <c:v>Healthcare Practitioner</c:v>
                </c:pt>
                <c:pt idx="8">
                  <c:v>Business</c:v>
                </c:pt>
                <c:pt idx="9">
                  <c:v>All Occupations</c:v>
                </c:pt>
              </c:strCache>
            </c:strRef>
          </c:cat>
          <c:val>
            <c:numRef>
              <c:f>Sheet1!$B$2:$B$11</c:f>
              <c:numCache>
                <c:formatCode>General</c:formatCode>
                <c:ptCount val="10"/>
                <c:pt idx="0">
                  <c:v>53.13409</c:v>
                </c:pt>
                <c:pt idx="1">
                  <c:v>50.800820000000002</c:v>
                </c:pt>
                <c:pt idx="2">
                  <c:v>49.634540000000001</c:v>
                </c:pt>
                <c:pt idx="3">
                  <c:v>38.809440000000002</c:v>
                </c:pt>
                <c:pt idx="4">
                  <c:v>38.195810000000002</c:v>
                </c:pt>
                <c:pt idx="5">
                  <c:v>36.464829999999999</c:v>
                </c:pt>
                <c:pt idx="6">
                  <c:v>31.94425</c:v>
                </c:pt>
                <c:pt idx="7">
                  <c:v>28.196339999999999</c:v>
                </c:pt>
                <c:pt idx="8">
                  <c:v>27.93487</c:v>
                </c:pt>
                <c:pt idx="9">
                  <c:v>35.299999999999997</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Occupation Types</a:t>
                </a:r>
              </a:p>
            </c:rich>
          </c:tx>
          <c:layout>
            <c:manualLayout>
              <c:xMode val="edge"/>
              <c:yMode val="edge"/>
              <c:x val="0.44742859242512334"/>
              <c:y val="0.9249599162642435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sz="1600" b="1">
                <a:solidFill>
                  <a:schemeClr val="tx1">
                    <a:lumMod val="50000"/>
                  </a:schemeClr>
                </a:solidFill>
              </a:rPr>
              <a:t>Change</a:t>
            </a:r>
            <a:r>
              <a:rPr lang="en-US" sz="1600" b="1" baseline="0">
                <a:solidFill>
                  <a:schemeClr val="tx1">
                    <a:lumMod val="50000"/>
                  </a:schemeClr>
                </a:solidFill>
              </a:rPr>
              <a:t> in Residual Income Since 2001 (Percent)</a:t>
            </a:r>
            <a:endParaRPr lang="en-US" sz="1600" b="1">
              <a:solidFill>
                <a:schemeClr val="tx1">
                  <a:lumMod val="50000"/>
                </a:schemeClr>
              </a:solidFill>
            </a:endParaRPr>
          </a:p>
        </c:rich>
      </c:tx>
      <c:layout>
        <c:manualLayout>
          <c:xMode val="edge"/>
          <c:yMode val="edge"/>
          <c:x val="1.4287696607235096E-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3546909799045674E-2"/>
          <c:y val="0.12151057401812689"/>
          <c:w val="0.91184103941738204"/>
          <c:h val="0.63053286390560692"/>
        </c:manualLayout>
      </c:layout>
      <c:lineChart>
        <c:grouping val="standard"/>
        <c:varyColors val="0"/>
        <c:ser>
          <c:idx val="0"/>
          <c:order val="0"/>
          <c:tx>
            <c:strRef>
              <c:f>Sheet1!$B$1</c:f>
              <c:strCache>
                <c:ptCount val="1"/>
                <c:pt idx="0">
                  <c:v>Under $30,000</c:v>
                </c:pt>
              </c:strCache>
            </c:strRef>
          </c:tx>
          <c:spPr>
            <a:ln w="50800" cap="rnd">
              <a:solidFill>
                <a:srgbClr val="BF5027"/>
              </a:solidFill>
              <a:round/>
            </a:ln>
            <a:effectLst/>
          </c:spPr>
          <c:marker>
            <c:symbol val="none"/>
          </c:marker>
          <c:cat>
            <c:numRef>
              <c:f>Sheet1!$A$2:$A$23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Sheet1!$B$2:$B$23</c:f>
              <c:numCache>
                <c:formatCode>General</c:formatCode>
                <c:ptCount val="22"/>
                <c:pt idx="0">
                  <c:v>0</c:v>
                </c:pt>
                <c:pt idx="1">
                  <c:v>-1.0902627580318174</c:v>
                </c:pt>
                <c:pt idx="2">
                  <c:v>-6.9701155207116754</c:v>
                </c:pt>
                <c:pt idx="3">
                  <c:v>-9.395810767528042</c:v>
                </c:pt>
                <c:pt idx="4">
                  <c:v>-9.7660057708247656</c:v>
                </c:pt>
                <c:pt idx="5">
                  <c:v>-11.241105975158918</c:v>
                </c:pt>
                <c:pt idx="6">
                  <c:v>-8.0641474485326086</c:v>
                </c:pt>
                <c:pt idx="7">
                  <c:v>-11.896020937825027</c:v>
                </c:pt>
                <c:pt idx="8">
                  <c:v>-19.44017928047418</c:v>
                </c:pt>
                <c:pt idx="9">
                  <c:v>-18.408903161169707</c:v>
                </c:pt>
                <c:pt idx="10">
                  <c:v>-20.905778397828406</c:v>
                </c:pt>
                <c:pt idx="11">
                  <c:v>-19.557301455073244</c:v>
                </c:pt>
                <c:pt idx="12">
                  <c:v>-21.373259668354745</c:v>
                </c:pt>
                <c:pt idx="13">
                  <c:v>-19.121258881866236</c:v>
                </c:pt>
                <c:pt idx="14">
                  <c:v>-17.787302795994471</c:v>
                </c:pt>
                <c:pt idx="15">
                  <c:v>-20.929522430555224</c:v>
                </c:pt>
                <c:pt idx="16">
                  <c:v>-17.739849469432908</c:v>
                </c:pt>
                <c:pt idx="17">
                  <c:v>-20.713377044123266</c:v>
                </c:pt>
                <c:pt idx="18">
                  <c:v>-19.80495501660867</c:v>
                </c:pt>
                <c:pt idx="20">
                  <c:v>-40.594948687182537</c:v>
                </c:pt>
                <c:pt idx="21">
                  <c:v>-46.733693042981045</c:v>
                </c:pt>
              </c:numCache>
            </c:numRef>
          </c:val>
          <c:smooth val="0"/>
          <c:extLst>
            <c:ext xmlns:c16="http://schemas.microsoft.com/office/drawing/2014/chart" uri="{C3380CC4-5D6E-409C-BE32-E72D297353CC}">
              <c16:uniqueId val="{00000000-140E-4225-86E2-3F2260D6B3F5}"/>
            </c:ext>
          </c:extLst>
        </c:ser>
        <c:ser>
          <c:idx val="1"/>
          <c:order val="1"/>
          <c:tx>
            <c:strRef>
              <c:f>Sheet1!$C$1</c:f>
              <c:strCache>
                <c:ptCount val="1"/>
                <c:pt idx="0">
                  <c:v>$30,000–$74,999</c:v>
                </c:pt>
              </c:strCache>
            </c:strRef>
          </c:tx>
          <c:spPr>
            <a:ln w="50800" cap="rnd">
              <a:solidFill>
                <a:srgbClr val="6AA1B7"/>
              </a:solidFill>
              <a:round/>
            </a:ln>
            <a:effectLst/>
          </c:spPr>
          <c:marker>
            <c:symbol val="none"/>
          </c:marker>
          <c:cat>
            <c:numRef>
              <c:f>Sheet1!$A$2:$A$23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Sheet1!$C$2:$C$23</c:f>
              <c:numCache>
                <c:formatCode>General</c:formatCode>
                <c:ptCount val="22"/>
                <c:pt idx="0">
                  <c:v>0</c:v>
                </c:pt>
                <c:pt idx="1">
                  <c:v>-1.3803155109840048</c:v>
                </c:pt>
                <c:pt idx="2">
                  <c:v>-3.569381332771715</c:v>
                </c:pt>
                <c:pt idx="3">
                  <c:v>-3.9986274587526993</c:v>
                </c:pt>
                <c:pt idx="4">
                  <c:v>-3.0654488899886267</c:v>
                </c:pt>
                <c:pt idx="5">
                  <c:v>-4.9645580327762993</c:v>
                </c:pt>
                <c:pt idx="6">
                  <c:v>-4.4764744107942285</c:v>
                </c:pt>
                <c:pt idx="7">
                  <c:v>-4.6066282638060541</c:v>
                </c:pt>
                <c:pt idx="8">
                  <c:v>-7.8922990212702544</c:v>
                </c:pt>
                <c:pt idx="9">
                  <c:v>-7.6917864136834506</c:v>
                </c:pt>
                <c:pt idx="10">
                  <c:v>-8.0567096833692506</c:v>
                </c:pt>
                <c:pt idx="11">
                  <c:v>-7.7091767408444909</c:v>
                </c:pt>
                <c:pt idx="12">
                  <c:v>-7.9237964672411234</c:v>
                </c:pt>
                <c:pt idx="13">
                  <c:v>-6.9875448955385844</c:v>
                </c:pt>
                <c:pt idx="14">
                  <c:v>-6.7887639801614208</c:v>
                </c:pt>
                <c:pt idx="15">
                  <c:v>-6.8040889557275426</c:v>
                </c:pt>
                <c:pt idx="16">
                  <c:v>-6.0920931934686653</c:v>
                </c:pt>
                <c:pt idx="17">
                  <c:v>-6.9312598938349286</c:v>
                </c:pt>
                <c:pt idx="18">
                  <c:v>-5.9778849224795874</c:v>
                </c:pt>
                <c:pt idx="20">
                  <c:v>-8.564282350045799</c:v>
                </c:pt>
                <c:pt idx="21">
                  <c:v>-10.178893481376672</c:v>
                </c:pt>
              </c:numCache>
            </c:numRef>
          </c:val>
          <c:smooth val="0"/>
          <c:extLst>
            <c:ext xmlns:c16="http://schemas.microsoft.com/office/drawing/2014/chart" uri="{C3380CC4-5D6E-409C-BE32-E72D297353CC}">
              <c16:uniqueId val="{00000001-140E-4225-86E2-3F2260D6B3F5}"/>
            </c:ext>
          </c:extLst>
        </c:ser>
        <c:ser>
          <c:idx val="2"/>
          <c:order val="2"/>
          <c:tx>
            <c:strRef>
              <c:f>Sheet1!$D$1</c:f>
              <c:strCache>
                <c:ptCount val="1"/>
                <c:pt idx="0">
                  <c:v>$75,000 and Over</c:v>
                </c:pt>
              </c:strCache>
            </c:strRef>
          </c:tx>
          <c:spPr>
            <a:ln w="50800" cap="rnd">
              <a:solidFill>
                <a:srgbClr val="35414F"/>
              </a:solidFill>
              <a:round/>
            </a:ln>
            <a:effectLst/>
          </c:spPr>
          <c:marker>
            <c:symbol val="none"/>
          </c:marker>
          <c:cat>
            <c:numRef>
              <c:f>Sheet1!$A$2:$A$23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Sheet1!$D$2:$D$23</c:f>
              <c:numCache>
                <c:formatCode>General</c:formatCode>
                <c:ptCount val="22"/>
                <c:pt idx="0">
                  <c:v>0</c:v>
                </c:pt>
                <c:pt idx="1">
                  <c:v>-0.21698660472369621</c:v>
                </c:pt>
                <c:pt idx="2">
                  <c:v>-1.6125735751127652</c:v>
                </c:pt>
                <c:pt idx="3">
                  <c:v>-2.651464236721925</c:v>
                </c:pt>
                <c:pt idx="4">
                  <c:v>-1.6985306923173245</c:v>
                </c:pt>
                <c:pt idx="5">
                  <c:v>-2.2546180639564888</c:v>
                </c:pt>
                <c:pt idx="6">
                  <c:v>-1.3564178459286949</c:v>
                </c:pt>
                <c:pt idx="7">
                  <c:v>-1.0224142375864589</c:v>
                </c:pt>
                <c:pt idx="8">
                  <c:v>-2.1964723014236549</c:v>
                </c:pt>
                <c:pt idx="9">
                  <c:v>-2.3922346280398172</c:v>
                </c:pt>
                <c:pt idx="10">
                  <c:v>-2.3495334978100653</c:v>
                </c:pt>
                <c:pt idx="11">
                  <c:v>-1.3167408864813186</c:v>
                </c:pt>
                <c:pt idx="12">
                  <c:v>-0.56279939173191207</c:v>
                </c:pt>
                <c:pt idx="13">
                  <c:v>0.78396958944376804</c:v>
                </c:pt>
                <c:pt idx="14">
                  <c:v>1.5216267776390988</c:v>
                </c:pt>
                <c:pt idx="15">
                  <c:v>2.5284177002418575</c:v>
                </c:pt>
                <c:pt idx="16">
                  <c:v>2.0154022589816889</c:v>
                </c:pt>
                <c:pt idx="17">
                  <c:v>2.1404304266941154</c:v>
                </c:pt>
                <c:pt idx="18">
                  <c:v>3.4494422796298783</c:v>
                </c:pt>
                <c:pt idx="20">
                  <c:v>1.0666187205952014</c:v>
                </c:pt>
                <c:pt idx="21">
                  <c:v>0.26830077755045523</c:v>
                </c:pt>
              </c:numCache>
            </c:numRef>
          </c:val>
          <c:smooth val="0"/>
          <c:extLst>
            <c:ext xmlns:c16="http://schemas.microsoft.com/office/drawing/2014/chart" uri="{C3380CC4-5D6E-409C-BE32-E72D297353CC}">
              <c16:uniqueId val="{00000002-140E-4225-86E2-3F2260D6B3F5}"/>
            </c:ext>
          </c:extLst>
        </c:ser>
        <c:ser>
          <c:idx val="3"/>
          <c:order val="3"/>
          <c:tx>
            <c:strRef>
              <c:f>Sheet1!$E$1</c:f>
              <c:strCache>
                <c:ptCount val="1"/>
                <c:pt idx="0">
                  <c:v>2020 Under $30,000 calculation</c:v>
                </c:pt>
              </c:strCache>
            </c:strRef>
          </c:tx>
          <c:spPr>
            <a:ln w="50800" cap="rnd">
              <a:solidFill>
                <a:srgbClr val="BF5027"/>
              </a:solidFill>
              <a:prstDash val="sysDash"/>
              <a:round/>
            </a:ln>
            <a:effectLst/>
          </c:spPr>
          <c:marker>
            <c:symbol val="none"/>
          </c:marker>
          <c:cat>
            <c:numRef>
              <c:f>Sheet1!$A$2:$A$23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Sheet1!$E$2:$E$23</c:f>
              <c:numCache>
                <c:formatCode>General</c:formatCode>
                <c:ptCount val="22"/>
                <c:pt idx="18">
                  <c:v>-19.80495501660867</c:v>
                </c:pt>
                <c:pt idx="19">
                  <c:v>-30.199951851895605</c:v>
                </c:pt>
                <c:pt idx="20">
                  <c:v>-40.594948687182537</c:v>
                </c:pt>
              </c:numCache>
            </c:numRef>
          </c:val>
          <c:smooth val="0"/>
          <c:extLst>
            <c:ext xmlns:c16="http://schemas.microsoft.com/office/drawing/2014/chart" uri="{C3380CC4-5D6E-409C-BE32-E72D297353CC}">
              <c16:uniqueId val="{00000001-786B-40D2-A35B-DD2B56438866}"/>
            </c:ext>
          </c:extLst>
        </c:ser>
        <c:ser>
          <c:idx val="4"/>
          <c:order val="4"/>
          <c:tx>
            <c:strRef>
              <c:f>Sheet1!$F$1</c:f>
              <c:strCache>
                <c:ptCount val="1"/>
                <c:pt idx="0">
                  <c:v>2020 $30,000–74,999 calculation</c:v>
                </c:pt>
              </c:strCache>
            </c:strRef>
          </c:tx>
          <c:spPr>
            <a:ln w="50800" cap="rnd">
              <a:solidFill>
                <a:srgbClr val="6AA1B7"/>
              </a:solidFill>
              <a:prstDash val="sysDash"/>
              <a:round/>
            </a:ln>
            <a:effectLst/>
          </c:spPr>
          <c:marker>
            <c:symbol val="none"/>
          </c:marker>
          <c:cat>
            <c:numRef>
              <c:f>Sheet1!$A$2:$A$23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Sheet1!$F$2:$F$23</c:f>
              <c:numCache>
                <c:formatCode>General</c:formatCode>
                <c:ptCount val="22"/>
                <c:pt idx="18">
                  <c:v>-5.9778849224795874</c:v>
                </c:pt>
                <c:pt idx="19">
                  <c:v>-7.2710836362626932</c:v>
                </c:pt>
                <c:pt idx="20">
                  <c:v>-8.564282350045799</c:v>
                </c:pt>
              </c:numCache>
            </c:numRef>
          </c:val>
          <c:smooth val="0"/>
          <c:extLst>
            <c:ext xmlns:c16="http://schemas.microsoft.com/office/drawing/2014/chart" uri="{C3380CC4-5D6E-409C-BE32-E72D297353CC}">
              <c16:uniqueId val="{00000002-786B-40D2-A35B-DD2B56438866}"/>
            </c:ext>
          </c:extLst>
        </c:ser>
        <c:ser>
          <c:idx val="5"/>
          <c:order val="5"/>
          <c:tx>
            <c:strRef>
              <c:f>Sheet1!$G$1</c:f>
              <c:strCache>
                <c:ptCount val="1"/>
                <c:pt idx="0">
                  <c:v>2020 $75,000 and Over calculation</c:v>
                </c:pt>
              </c:strCache>
            </c:strRef>
          </c:tx>
          <c:spPr>
            <a:ln w="50800" cap="rnd">
              <a:solidFill>
                <a:srgbClr val="35414F"/>
              </a:solidFill>
              <a:prstDash val="sysDash"/>
              <a:round/>
            </a:ln>
            <a:effectLst/>
          </c:spPr>
          <c:marker>
            <c:symbol val="none"/>
          </c:marker>
          <c:cat>
            <c:numRef>
              <c:f>Sheet1!$A$2:$A$23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Sheet1!$G$2:$G$23</c:f>
              <c:numCache>
                <c:formatCode>General</c:formatCode>
                <c:ptCount val="22"/>
                <c:pt idx="18">
                  <c:v>3.4494422796298783</c:v>
                </c:pt>
                <c:pt idx="19">
                  <c:v>2.2580305001125396</c:v>
                </c:pt>
                <c:pt idx="20">
                  <c:v>1.0666187205952014</c:v>
                </c:pt>
              </c:numCache>
            </c:numRef>
          </c:val>
          <c:smooth val="0"/>
          <c:extLst>
            <c:ext xmlns:c16="http://schemas.microsoft.com/office/drawing/2014/chart" uri="{C3380CC4-5D6E-409C-BE32-E72D297353CC}">
              <c16:uniqueId val="{00000003-786B-40D2-A35B-DD2B56438866}"/>
            </c:ext>
          </c:extLst>
        </c:ser>
        <c:dLbls>
          <c:showLegendKey val="0"/>
          <c:showVal val="0"/>
          <c:showCatName val="0"/>
          <c:showSerName val="0"/>
          <c:showPercent val="0"/>
          <c:showBubbleSize val="0"/>
        </c:dLbls>
        <c:smooth val="0"/>
        <c:axId val="666658472"/>
        <c:axId val="666659456"/>
      </c:lineChart>
      <c:catAx>
        <c:axId val="666658472"/>
        <c:scaling>
          <c:orientation val="minMax"/>
        </c:scaling>
        <c:delete val="0"/>
        <c:axPos val="b"/>
        <c:numFmt formatCode="General" sourceLinked="1"/>
        <c:majorTickMark val="out"/>
        <c:minorTickMark val="none"/>
        <c:tickLblPos val="low"/>
        <c:spPr>
          <a:noFill/>
          <a:ln w="9525" cap="flat" cmpd="sng" algn="ctr">
            <a:solidFill>
              <a:srgbClr val="A7A7A7"/>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666659456"/>
        <c:crosses val="autoZero"/>
        <c:auto val="1"/>
        <c:lblAlgn val="ctr"/>
        <c:lblOffset val="100"/>
        <c:tickLblSkip val="3"/>
        <c:noMultiLvlLbl val="0"/>
      </c:catAx>
      <c:valAx>
        <c:axId val="666659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rgbClr val="A7A7A7"/>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666658472"/>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0.21937597465351755"/>
          <c:y val="0.85590265718295799"/>
          <c:w val="0.63228725098289007"/>
          <c:h val="0.143455051502248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2"/>
          </a:solidFill>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sz="1600" b="1" i="0" u="none" strike="noStrike" kern="1200" spc="0" baseline="0">
                <a:solidFill>
                  <a:schemeClr val="tx1">
                    <a:lumMod val="50000"/>
                  </a:schemeClr>
                </a:solidFill>
              </a:rPr>
              <a:t>Share of Renter Households Very Stressed by Price Increases (Percent)</a:t>
            </a:r>
          </a:p>
        </c:rich>
      </c:tx>
      <c:layout>
        <c:manualLayout>
          <c:xMode val="edge"/>
          <c:yMode val="edge"/>
          <c:x val="1.150699972550096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6965601163703012"/>
          <c:y val="0.136739012679987"/>
          <c:w val="0.71382139406606571"/>
          <c:h val="0.79138434182196971"/>
        </c:manualLayout>
      </c:layout>
      <c:barChart>
        <c:barDir val="bar"/>
        <c:grouping val="clustered"/>
        <c:varyColors val="0"/>
        <c:ser>
          <c:idx val="0"/>
          <c:order val="0"/>
          <c:tx>
            <c:strRef>
              <c:f>Sheet1!$B$1</c:f>
              <c:strCache>
                <c:ptCount val="1"/>
                <c:pt idx="0">
                  <c:v>Share of Renter Households</c:v>
                </c:pt>
              </c:strCache>
            </c:strRef>
          </c:tx>
          <c:spPr>
            <a:solidFill>
              <a:srgbClr val="35414F"/>
            </a:solidFill>
            <a:ln>
              <a:noFill/>
            </a:ln>
            <a:effectLst/>
          </c:spPr>
          <c:invertIfNegative val="0"/>
          <c:dPt>
            <c:idx val="0"/>
            <c:invertIfNegative val="0"/>
            <c:bubble3D val="0"/>
            <c:spPr>
              <a:solidFill>
                <a:srgbClr val="BF5027"/>
              </a:solidFill>
              <a:ln>
                <a:noFill/>
              </a:ln>
              <a:effectLst/>
            </c:spPr>
            <c:extLst>
              <c:ext xmlns:c16="http://schemas.microsoft.com/office/drawing/2014/chart" uri="{C3380CC4-5D6E-409C-BE32-E72D297353CC}">
                <c16:uniqueId val="{00000016-7AE8-442A-A741-8BE23945344D}"/>
              </c:ext>
            </c:extLst>
          </c:dPt>
          <c:dPt>
            <c:idx val="1"/>
            <c:invertIfNegative val="0"/>
            <c:bubble3D val="0"/>
            <c:spPr>
              <a:solidFill>
                <a:srgbClr val="BF5027"/>
              </a:solidFill>
              <a:ln>
                <a:noFill/>
              </a:ln>
              <a:effectLst/>
            </c:spPr>
            <c:extLst>
              <c:ext xmlns:c16="http://schemas.microsoft.com/office/drawing/2014/chart" uri="{C3380CC4-5D6E-409C-BE32-E72D297353CC}">
                <c16:uniqueId val="{00000015-7AE8-442A-A741-8BE23945344D}"/>
              </c:ext>
            </c:extLst>
          </c:dPt>
          <c:dPt>
            <c:idx val="2"/>
            <c:invertIfNegative val="0"/>
            <c:bubble3D val="0"/>
            <c:spPr>
              <a:solidFill>
                <a:srgbClr val="BF5027"/>
              </a:solidFill>
              <a:ln>
                <a:noFill/>
              </a:ln>
              <a:effectLst/>
            </c:spPr>
            <c:extLst>
              <c:ext xmlns:c16="http://schemas.microsoft.com/office/drawing/2014/chart" uri="{C3380CC4-5D6E-409C-BE32-E72D297353CC}">
                <c16:uniqueId val="{00000014-7AE8-442A-A741-8BE23945344D}"/>
              </c:ext>
            </c:extLst>
          </c:dPt>
          <c:dPt>
            <c:idx val="3"/>
            <c:invertIfNegative val="0"/>
            <c:bubble3D val="0"/>
            <c:spPr>
              <a:solidFill>
                <a:srgbClr val="BF5027"/>
              </a:solidFill>
              <a:ln>
                <a:noFill/>
              </a:ln>
              <a:effectLst/>
            </c:spPr>
            <c:extLst>
              <c:ext xmlns:c16="http://schemas.microsoft.com/office/drawing/2014/chart" uri="{C3380CC4-5D6E-409C-BE32-E72D297353CC}">
                <c16:uniqueId val="{00000013-7AE8-442A-A741-8BE23945344D}"/>
              </c:ext>
            </c:extLst>
          </c:dPt>
          <c:cat>
            <c:strRef>
              <c:f>Sheet1!$A$2:$A$10</c:f>
              <c:strCache>
                <c:ptCount val="9"/>
                <c:pt idx="0">
                  <c:v>Asian</c:v>
                </c:pt>
                <c:pt idx="1">
                  <c:v>White</c:v>
                </c:pt>
                <c:pt idx="2">
                  <c:v>Black</c:v>
                </c:pt>
                <c:pt idx="3">
                  <c:v>Hispanic</c:v>
                </c:pt>
                <c:pt idx="4">
                  <c:v>$75,000 or More</c:v>
                </c:pt>
                <c:pt idx="5">
                  <c:v>$50,000–74,999</c:v>
                </c:pt>
                <c:pt idx="6">
                  <c:v>$35,000–49,999</c:v>
                </c:pt>
                <c:pt idx="7">
                  <c:v>$25,000–34,999</c:v>
                </c:pt>
                <c:pt idx="8">
                  <c:v>Under $25,000</c:v>
                </c:pt>
              </c:strCache>
            </c:strRef>
          </c:cat>
          <c:val>
            <c:numRef>
              <c:f>Sheet1!$B$2:$B$10</c:f>
              <c:numCache>
                <c:formatCode>General</c:formatCode>
                <c:ptCount val="9"/>
                <c:pt idx="0">
                  <c:v>40.68</c:v>
                </c:pt>
                <c:pt idx="1">
                  <c:v>53.63</c:v>
                </c:pt>
                <c:pt idx="2">
                  <c:v>61.58</c:v>
                </c:pt>
                <c:pt idx="3">
                  <c:v>63.15</c:v>
                </c:pt>
                <c:pt idx="4">
                  <c:v>39.19</c:v>
                </c:pt>
                <c:pt idx="5">
                  <c:v>56</c:v>
                </c:pt>
                <c:pt idx="6">
                  <c:v>61.61</c:v>
                </c:pt>
                <c:pt idx="7">
                  <c:v>63.19</c:v>
                </c:pt>
                <c:pt idx="8">
                  <c:v>66.260000000000005</c:v>
                </c:pt>
              </c:numCache>
            </c:numRef>
          </c:val>
          <c:extLst>
            <c:ext xmlns:c16="http://schemas.microsoft.com/office/drawing/2014/chart" uri="{C3380CC4-5D6E-409C-BE32-E72D297353CC}">
              <c16:uniqueId val="{00000000-C347-44D6-B583-CDDE753BDE27}"/>
            </c:ext>
          </c:extLst>
        </c:ser>
        <c:dLbls>
          <c:showLegendKey val="0"/>
          <c:showVal val="0"/>
          <c:showCatName val="0"/>
          <c:showSerName val="0"/>
          <c:showPercent val="0"/>
          <c:showBubbleSize val="0"/>
        </c:dLbls>
        <c:gapWidth val="100"/>
        <c:axId val="2723360"/>
        <c:axId val="2725552"/>
      </c:barChart>
      <c:catAx>
        <c:axId val="2723360"/>
        <c:scaling>
          <c:orientation val="minMax"/>
        </c:scaling>
        <c:delete val="0"/>
        <c:axPos val="l"/>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b"/>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Occupied Units</a:t>
            </a:r>
            <a:r>
              <a:rPr lang="en-US" baseline="0"/>
              <a:t> (Millions)</a:t>
            </a:r>
            <a:endParaRPr lang="en-US"/>
          </a:p>
        </c:rich>
      </c:tx>
      <c:layout>
        <c:manualLayout>
          <c:xMode val="edge"/>
          <c:yMode val="edge"/>
          <c:x val="4.9190227834202587E-3"/>
          <c:y val="1.812685635399284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281524021187021"/>
        </c:manualLayout>
      </c:layout>
      <c:lineChart>
        <c:grouping val="standard"/>
        <c:varyColors val="0"/>
        <c:ser>
          <c:idx val="0"/>
          <c:order val="0"/>
          <c:tx>
            <c:strRef>
              <c:f>Sheet1!$B$1</c:f>
              <c:strCache>
                <c:ptCount val="1"/>
                <c:pt idx="0">
                  <c:v>Public Housing</c:v>
                </c:pt>
              </c:strCache>
            </c:strRef>
          </c:tx>
          <c:spPr>
            <a:ln w="44450" cap="rnd">
              <a:solidFill>
                <a:srgbClr val="6AA1B7"/>
              </a:solidFill>
              <a:round/>
            </a:ln>
            <a:effectLst/>
          </c:spPr>
          <c:marker>
            <c:symbol val="none"/>
          </c:marker>
          <c:cat>
            <c:numRef>
              <c:f>Sheet1!$A$2:$A$34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Sheet1!$B$2:$B$34</c:f>
              <c:numCache>
                <c:formatCode>General</c:formatCode>
                <c:ptCount val="33"/>
                <c:pt idx="0">
                  <c:v>1404870</c:v>
                </c:pt>
                <c:pt idx="1">
                  <c:v>1410137</c:v>
                </c:pt>
                <c:pt idx="2">
                  <c:v>1409191</c:v>
                </c:pt>
                <c:pt idx="3">
                  <c:v>1407923</c:v>
                </c:pt>
                <c:pt idx="4">
                  <c:v>1409455</c:v>
                </c:pt>
                <c:pt idx="5">
                  <c:v>1397205</c:v>
                </c:pt>
                <c:pt idx="6">
                  <c:v>1388746</c:v>
                </c:pt>
                <c:pt idx="7">
                  <c:v>1372260</c:v>
                </c:pt>
                <c:pt idx="8">
                  <c:v>1295437</c:v>
                </c:pt>
                <c:pt idx="9">
                  <c:v>1273500</c:v>
                </c:pt>
                <c:pt idx="10">
                  <c:v>1266980</c:v>
                </c:pt>
                <c:pt idx="11">
                  <c:v>1219238</c:v>
                </c:pt>
                <c:pt idx="12">
                  <c:v>1208730</c:v>
                </c:pt>
                <c:pt idx="13">
                  <c:v>1206721</c:v>
                </c:pt>
                <c:pt idx="14">
                  <c:v>1188649</c:v>
                </c:pt>
                <c:pt idx="15">
                  <c:v>1162808</c:v>
                </c:pt>
                <c:pt idx="16">
                  <c:v>1172204</c:v>
                </c:pt>
                <c:pt idx="17">
                  <c:v>1155377</c:v>
                </c:pt>
                <c:pt idx="18">
                  <c:v>1140294</c:v>
                </c:pt>
                <c:pt idx="19">
                  <c:v>1128891</c:v>
                </c:pt>
                <c:pt idx="20">
                  <c:v>1060392</c:v>
                </c:pt>
                <c:pt idx="21">
                  <c:v>1082393</c:v>
                </c:pt>
                <c:pt idx="22">
                  <c:v>1091758</c:v>
                </c:pt>
                <c:pt idx="23">
                  <c:v>1090471</c:v>
                </c:pt>
                <c:pt idx="24">
                  <c:v>1073100.24</c:v>
                </c:pt>
                <c:pt idx="25">
                  <c:v>1052672.1599999999</c:v>
                </c:pt>
                <c:pt idx="26">
                  <c:v>1020715.15</c:v>
                </c:pt>
                <c:pt idx="27">
                  <c:v>988843.6</c:v>
                </c:pt>
                <c:pt idx="28">
                  <c:v>954574.7</c:v>
                </c:pt>
                <c:pt idx="29">
                  <c:v>927905.02</c:v>
                </c:pt>
                <c:pt idx="30">
                  <c:v>900492.74</c:v>
                </c:pt>
                <c:pt idx="31">
                  <c:v>866410.32</c:v>
                </c:pt>
                <c:pt idx="32">
                  <c:v>834946</c:v>
                </c:pt>
              </c:numCache>
            </c:numRef>
          </c:val>
          <c:smooth val="0"/>
          <c:extLst>
            <c:ext xmlns:c16="http://schemas.microsoft.com/office/drawing/2014/chart" uri="{C3380CC4-5D6E-409C-BE32-E72D297353CC}">
              <c16:uniqueId val="{00000000-C347-44D6-B583-CDDE753BDE27}"/>
            </c:ext>
          </c:extLst>
        </c:ser>
        <c:ser>
          <c:idx val="1"/>
          <c:order val="1"/>
          <c:tx>
            <c:strRef>
              <c:f>Sheet1!$C$1</c:f>
              <c:strCache>
                <c:ptCount val="1"/>
                <c:pt idx="0">
                  <c:v>Housing Choice Vouchers</c:v>
                </c:pt>
              </c:strCache>
            </c:strRef>
          </c:tx>
          <c:spPr>
            <a:ln w="44450" cap="rnd">
              <a:solidFill>
                <a:srgbClr val="BF5027"/>
              </a:solidFill>
              <a:round/>
            </a:ln>
            <a:effectLst/>
          </c:spPr>
          <c:marker>
            <c:symbol val="none"/>
          </c:marker>
          <c:cat>
            <c:numRef>
              <c:f>Sheet1!$A$2:$A$34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Sheet1!$C$2:$C$34</c:f>
              <c:numCache>
                <c:formatCode>General</c:formatCode>
                <c:ptCount val="33"/>
                <c:pt idx="0">
                  <c:v>1137244</c:v>
                </c:pt>
                <c:pt idx="1">
                  <c:v>1166257</c:v>
                </c:pt>
                <c:pt idx="2">
                  <c:v>1326250</c:v>
                </c:pt>
                <c:pt idx="3">
                  <c:v>1391794</c:v>
                </c:pt>
                <c:pt idx="4">
                  <c:v>1486533</c:v>
                </c:pt>
                <c:pt idx="5">
                  <c:v>1413311</c:v>
                </c:pt>
                <c:pt idx="6">
                  <c:v>1464588</c:v>
                </c:pt>
                <c:pt idx="7">
                  <c:v>1460899</c:v>
                </c:pt>
                <c:pt idx="8">
                  <c:v>1605898</c:v>
                </c:pt>
                <c:pt idx="9">
                  <c:v>1681774</c:v>
                </c:pt>
                <c:pt idx="10">
                  <c:v>1837428</c:v>
                </c:pt>
                <c:pt idx="11">
                  <c:v>1966171</c:v>
                </c:pt>
                <c:pt idx="12">
                  <c:v>1997733</c:v>
                </c:pt>
                <c:pt idx="13">
                  <c:v>2051967</c:v>
                </c:pt>
                <c:pt idx="14">
                  <c:v>2087344</c:v>
                </c:pt>
                <c:pt idx="15">
                  <c:v>2056430</c:v>
                </c:pt>
                <c:pt idx="16">
                  <c:v>2084917</c:v>
                </c:pt>
                <c:pt idx="17">
                  <c:v>2110000</c:v>
                </c:pt>
                <c:pt idx="18">
                  <c:v>2071195</c:v>
                </c:pt>
                <c:pt idx="19">
                  <c:v>2091700</c:v>
                </c:pt>
                <c:pt idx="20">
                  <c:v>2142668</c:v>
                </c:pt>
                <c:pt idx="21">
                  <c:v>2183276</c:v>
                </c:pt>
                <c:pt idx="22">
                  <c:v>2207724</c:v>
                </c:pt>
                <c:pt idx="23">
                  <c:v>2193545</c:v>
                </c:pt>
                <c:pt idx="24">
                  <c:v>2125808.96</c:v>
                </c:pt>
                <c:pt idx="25">
                  <c:v>2177844.2400000002</c:v>
                </c:pt>
                <c:pt idx="26">
                  <c:v>2226960</c:v>
                </c:pt>
                <c:pt idx="27">
                  <c:v>2215371.98</c:v>
                </c:pt>
                <c:pt idx="28">
                  <c:v>2224466.64</c:v>
                </c:pt>
                <c:pt idx="29">
                  <c:v>2249517.6</c:v>
                </c:pt>
                <c:pt idx="30">
                  <c:v>2309943.6800000002</c:v>
                </c:pt>
                <c:pt idx="31">
                  <c:v>2269237.35</c:v>
                </c:pt>
                <c:pt idx="32">
                  <c:v>2256009.7200000002</c:v>
                </c:pt>
              </c:numCache>
            </c:numRef>
          </c:val>
          <c:smooth val="0"/>
          <c:extLst>
            <c:ext xmlns:c16="http://schemas.microsoft.com/office/drawing/2014/chart" uri="{C3380CC4-5D6E-409C-BE32-E72D297353CC}">
              <c16:uniqueId val="{00000001-C347-44D6-B583-CDDE753BDE27}"/>
            </c:ext>
          </c:extLst>
        </c:ser>
        <c:ser>
          <c:idx val="2"/>
          <c:order val="2"/>
          <c:tx>
            <c:strRef>
              <c:f>Sheet1!$D$1</c:f>
              <c:strCache>
                <c:ptCount val="1"/>
                <c:pt idx="0">
                  <c:v>Project-Based Section 8</c:v>
                </c:pt>
              </c:strCache>
            </c:strRef>
          </c:tx>
          <c:spPr>
            <a:ln w="44450" cap="rnd">
              <a:solidFill>
                <a:srgbClr val="35414F"/>
              </a:solidFill>
              <a:round/>
            </a:ln>
            <a:effectLst/>
          </c:spPr>
          <c:marker>
            <c:symbol val="none"/>
          </c:marker>
          <c:cat>
            <c:numRef>
              <c:f>Sheet1!$A$2:$A$34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Sheet1!$D$2:$D$34</c:f>
              <c:numCache>
                <c:formatCode>General</c:formatCode>
                <c:ptCount val="33"/>
                <c:pt idx="0">
                  <c:v>1363218</c:v>
                </c:pt>
                <c:pt idx="1">
                  <c:v>1381738</c:v>
                </c:pt>
                <c:pt idx="2">
                  <c:v>1396227</c:v>
                </c:pt>
                <c:pt idx="3">
                  <c:v>1420214</c:v>
                </c:pt>
                <c:pt idx="4">
                  <c:v>1439426</c:v>
                </c:pt>
                <c:pt idx="5">
                  <c:v>1498381</c:v>
                </c:pt>
                <c:pt idx="6">
                  <c:v>1493574</c:v>
                </c:pt>
                <c:pt idx="7">
                  <c:v>1482735</c:v>
                </c:pt>
                <c:pt idx="8">
                  <c:v>1395037</c:v>
                </c:pt>
                <c:pt idx="9">
                  <c:v>1386533</c:v>
                </c:pt>
                <c:pt idx="10">
                  <c:v>1358797</c:v>
                </c:pt>
                <c:pt idx="11">
                  <c:v>1343574</c:v>
                </c:pt>
                <c:pt idx="12">
                  <c:v>1328532</c:v>
                </c:pt>
                <c:pt idx="13">
                  <c:v>1319632</c:v>
                </c:pt>
                <c:pt idx="14">
                  <c:v>1309427</c:v>
                </c:pt>
                <c:pt idx="15">
                  <c:v>1306740</c:v>
                </c:pt>
                <c:pt idx="16">
                  <c:v>1287529</c:v>
                </c:pt>
                <c:pt idx="17">
                  <c:v>1286662</c:v>
                </c:pt>
                <c:pt idx="18">
                  <c:v>1285331</c:v>
                </c:pt>
                <c:pt idx="19">
                  <c:v>1279383</c:v>
                </c:pt>
                <c:pt idx="20">
                  <c:v>1179298</c:v>
                </c:pt>
                <c:pt idx="21">
                  <c:v>1179327</c:v>
                </c:pt>
                <c:pt idx="22">
                  <c:v>1174914</c:v>
                </c:pt>
                <c:pt idx="23">
                  <c:v>1171092</c:v>
                </c:pt>
                <c:pt idx="24">
                  <c:v>1164315.25</c:v>
                </c:pt>
                <c:pt idx="25">
                  <c:v>1169808.1499999999</c:v>
                </c:pt>
                <c:pt idx="26">
                  <c:v>1181019.1000000001</c:v>
                </c:pt>
                <c:pt idx="27">
                  <c:v>1203619.24</c:v>
                </c:pt>
                <c:pt idx="28">
                  <c:v>1207292.76</c:v>
                </c:pt>
                <c:pt idx="29">
                  <c:v>1199993.8799999999</c:v>
                </c:pt>
                <c:pt idx="30">
                  <c:v>1208839.1100000001</c:v>
                </c:pt>
                <c:pt idx="31">
                  <c:v>1215256.1100000001</c:v>
                </c:pt>
                <c:pt idx="32">
                  <c:v>1207366.6000000001</c:v>
                </c:pt>
              </c:numCache>
            </c:numRef>
          </c:val>
          <c:smooth val="0"/>
          <c:extLst>
            <c:ext xmlns:c16="http://schemas.microsoft.com/office/drawing/2014/chart" uri="{C3380CC4-5D6E-409C-BE32-E72D297353CC}">
              <c16:uniqueId val="{00000002-C347-44D6-B583-CDDE753BDE27}"/>
            </c:ext>
          </c:extLst>
        </c:ser>
        <c:ser>
          <c:idx val="3"/>
          <c:order val="3"/>
          <c:tx>
            <c:strRef>
              <c:f>Sheet1!$E$1</c:f>
              <c:strCache>
                <c:ptCount val="1"/>
                <c:pt idx="0">
                  <c:v>LIHTC</c:v>
                </c:pt>
              </c:strCache>
            </c:strRef>
          </c:tx>
          <c:spPr>
            <a:ln w="44450" cap="rnd">
              <a:solidFill>
                <a:srgbClr val="98897C"/>
              </a:solidFill>
              <a:round/>
            </a:ln>
            <a:effectLst/>
          </c:spPr>
          <c:marker>
            <c:symbol val="none"/>
          </c:marker>
          <c:cat>
            <c:numRef>
              <c:f>Sheet1!$A$2:$A$34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Sheet1!$E$2:$E$34</c:f>
              <c:numCache>
                <c:formatCode>General</c:formatCode>
                <c:ptCount val="33"/>
                <c:pt idx="0">
                  <c:v>131626.07</c:v>
                </c:pt>
                <c:pt idx="1">
                  <c:v>174529.88800000001</c:v>
                </c:pt>
                <c:pt idx="2">
                  <c:v>214727.136</c:v>
                </c:pt>
                <c:pt idx="3">
                  <c:v>265818.69799999997</c:v>
                </c:pt>
                <c:pt idx="4">
                  <c:v>324687.82799999998</c:v>
                </c:pt>
                <c:pt idx="5">
                  <c:v>406121.56800000003</c:v>
                </c:pt>
                <c:pt idx="6">
                  <c:v>487660.81</c:v>
                </c:pt>
                <c:pt idx="7">
                  <c:v>564723.61199999996</c:v>
                </c:pt>
                <c:pt idx="8">
                  <c:v>646560.62600000005</c:v>
                </c:pt>
                <c:pt idx="9">
                  <c:v>752288.42</c:v>
                </c:pt>
                <c:pt idx="10">
                  <c:v>847269.8</c:v>
                </c:pt>
                <c:pt idx="11">
                  <c:v>942376.402</c:v>
                </c:pt>
                <c:pt idx="12">
                  <c:v>1046027.68</c:v>
                </c:pt>
                <c:pt idx="13">
                  <c:v>1167100.5919999999</c:v>
                </c:pt>
                <c:pt idx="14">
                  <c:v>1287238.7760000001</c:v>
                </c:pt>
                <c:pt idx="15">
                  <c:v>1408508.888</c:v>
                </c:pt>
                <c:pt idx="16">
                  <c:v>1532298.23</c:v>
                </c:pt>
                <c:pt idx="17">
                  <c:v>1657656.298</c:v>
                </c:pt>
                <c:pt idx="18">
                  <c:v>1757780.6540000001</c:v>
                </c:pt>
                <c:pt idx="19">
                  <c:v>1837936.5379999999</c:v>
                </c:pt>
                <c:pt idx="20">
                  <c:v>1915193.5819999999</c:v>
                </c:pt>
                <c:pt idx="21">
                  <c:v>2024930.452</c:v>
                </c:pt>
                <c:pt idx="22">
                  <c:v>2117088.9139999999</c:v>
                </c:pt>
                <c:pt idx="23">
                  <c:v>2191278.5120000001</c:v>
                </c:pt>
                <c:pt idx="24">
                  <c:v>2259343.0780000002</c:v>
                </c:pt>
                <c:pt idx="25">
                  <c:v>2333518.872</c:v>
                </c:pt>
                <c:pt idx="26">
                  <c:v>2414381.7179999999</c:v>
                </c:pt>
                <c:pt idx="27">
                  <c:v>2488805.9840000002</c:v>
                </c:pt>
                <c:pt idx="28">
                  <c:v>2562038.176</c:v>
                </c:pt>
                <c:pt idx="29">
                  <c:v>2628759.81</c:v>
                </c:pt>
                <c:pt idx="30">
                  <c:v>2672865.5619999999</c:v>
                </c:pt>
                <c:pt idx="31">
                  <c:v>2740734.9</c:v>
                </c:pt>
                <c:pt idx="32">
                  <c:v>2808604.2379999999</c:v>
                </c:pt>
              </c:numCache>
            </c:numRef>
          </c:val>
          <c:smooth val="0"/>
          <c:extLst>
            <c:ext xmlns:c16="http://schemas.microsoft.com/office/drawing/2014/chart" uri="{C3380CC4-5D6E-409C-BE32-E72D297353CC}">
              <c16:uniqueId val="{0000000D-E0BA-4A94-B2F1-24780C3C08F2}"/>
            </c:ext>
          </c:extLst>
        </c:ser>
        <c:dLbls>
          <c:showLegendKey val="0"/>
          <c:showVal val="0"/>
          <c:showCatName val="0"/>
          <c:showSerName val="0"/>
          <c:showPercent val="0"/>
          <c:showBubbleSize val="0"/>
        </c:dLbls>
        <c:smooth val="0"/>
        <c:axId val="2723360"/>
        <c:axId val="2725552"/>
      </c:line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dispUnits>
          <c:builtInUnit val="millions"/>
        </c:dispUnits>
      </c:valAx>
      <c:spPr>
        <a:noFill/>
        <a:ln>
          <a:noFill/>
        </a:ln>
        <a:effectLst/>
      </c:spPr>
    </c:plotArea>
    <c:legend>
      <c:legendPos val="b"/>
      <c:layout>
        <c:manualLayout>
          <c:xMode val="edge"/>
          <c:yMode val="edge"/>
          <c:x val="1.5846208356175076E-2"/>
          <c:y val="0.92739115487044543"/>
          <c:w val="0.71396015657252299"/>
          <c:h val="6.49052025596498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Multifamily Bond Issuances</a:t>
            </a:r>
          </a:p>
        </c:rich>
      </c:tx>
      <c:layout>
        <c:manualLayout>
          <c:xMode val="edge"/>
          <c:yMode val="edge"/>
          <c:x val="1.150699972550096E-2"/>
          <c:y val="1.81268882175226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8404810048290776"/>
        </c:manualLayout>
      </c:layout>
      <c:areaChart>
        <c:grouping val="standard"/>
        <c:varyColors val="0"/>
        <c:ser>
          <c:idx val="0"/>
          <c:order val="0"/>
          <c:tx>
            <c:strRef>
              <c:f>Sheet1!$B$1</c:f>
              <c:strCache>
                <c:ptCount val="1"/>
                <c:pt idx="0">
                  <c:v>Multifamily Bond Volume</c:v>
                </c:pt>
              </c:strCache>
            </c:strRef>
          </c:tx>
          <c:spPr>
            <a:solidFill>
              <a:srgbClr val="6AA1B7">
                <a:alpha val="75000"/>
              </a:srgbClr>
            </a:solidFill>
            <a:ln w="38100">
              <a:noFill/>
            </a:ln>
            <a:effectLst/>
          </c:spPr>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Sheet1!$B$2:$B$17</c:f>
              <c:numCache>
                <c:formatCode>#,##0.00</c:formatCode>
                <c:ptCount val="16"/>
                <c:pt idx="0">
                  <c:v>5561.7</c:v>
                </c:pt>
                <c:pt idx="1">
                  <c:v>6252.2</c:v>
                </c:pt>
                <c:pt idx="2">
                  <c:v>5873.1</c:v>
                </c:pt>
                <c:pt idx="3">
                  <c:v>1285.7</c:v>
                </c:pt>
                <c:pt idx="4">
                  <c:v>1153.8</c:v>
                </c:pt>
                <c:pt idx="5">
                  <c:v>2370.6</c:v>
                </c:pt>
                <c:pt idx="6">
                  <c:v>4558.3999999999996</c:v>
                </c:pt>
                <c:pt idx="7">
                  <c:v>5003.8999999999996</c:v>
                </c:pt>
                <c:pt idx="8">
                  <c:v>4808.2</c:v>
                </c:pt>
                <c:pt idx="9">
                  <c:v>6475.5</c:v>
                </c:pt>
                <c:pt idx="10">
                  <c:v>6605.9</c:v>
                </c:pt>
                <c:pt idx="11">
                  <c:v>14060</c:v>
                </c:pt>
                <c:pt idx="12">
                  <c:v>15302.5</c:v>
                </c:pt>
                <c:pt idx="13">
                  <c:v>14737.2</c:v>
                </c:pt>
                <c:pt idx="14">
                  <c:v>16427.099999999999</c:v>
                </c:pt>
                <c:pt idx="15">
                  <c:v>17245.2</c:v>
                </c:pt>
              </c:numCache>
            </c:numRef>
          </c:val>
          <c:extLst>
            <c:ext xmlns:c16="http://schemas.microsoft.com/office/drawing/2014/chart" uri="{C3380CC4-5D6E-409C-BE32-E72D297353CC}">
              <c16:uniqueId val="{00000000-C347-44D6-B583-CDDE753BDE27}"/>
            </c:ext>
          </c:extLst>
        </c:ser>
        <c:dLbls>
          <c:showLegendKey val="0"/>
          <c:showVal val="0"/>
          <c:showCatName val="0"/>
          <c:showSerName val="0"/>
          <c:showPercent val="0"/>
          <c:showBubbleSize val="0"/>
        </c:dLbls>
        <c:axId val="2723360"/>
        <c:axId val="2725552"/>
      </c:area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8000"/>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At val="1"/>
        <c:crossBetween val="midCat"/>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Eviction</a:t>
            </a:r>
            <a:r>
              <a:rPr lang="en-US" baseline="0"/>
              <a:t> Filings Relative to Pre-Pandemic Average (Percent)</a:t>
            </a:r>
            <a:endParaRPr lang="en-US"/>
          </a:p>
        </c:rich>
      </c:tx>
      <c:layout>
        <c:manualLayout>
          <c:xMode val="edge"/>
          <c:yMode val="edge"/>
          <c:x val="4.9190227834202587E-3"/>
          <c:y val="1.812685635399284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299305765E-2"/>
          <c:y val="0.13069676713371553"/>
          <c:w val="0.93342058798637895"/>
          <c:h val="0.65281524021187021"/>
        </c:manualLayout>
      </c:layout>
      <c:lineChart>
        <c:grouping val="standard"/>
        <c:varyColors val="0"/>
        <c:ser>
          <c:idx val="1"/>
          <c:order val="0"/>
          <c:tx>
            <c:strRef>
              <c:f>Sheet1!$B$1</c:f>
              <c:strCache>
                <c:ptCount val="1"/>
                <c:pt idx="0">
                  <c:v>Evictions relative to average</c:v>
                </c:pt>
              </c:strCache>
            </c:strRef>
          </c:tx>
          <c:spPr>
            <a:ln w="38100" cap="rnd">
              <a:solidFill>
                <a:srgbClr val="C14D00"/>
              </a:solidFill>
              <a:round/>
            </a:ln>
            <a:effectLst/>
          </c:spPr>
          <c:marker>
            <c:symbol val="none"/>
          </c:marker>
          <c:cat>
            <c:numRef>
              <c:f>Sheet1!$A$2:$A$43</c:f>
              <c:numCache>
                <c:formatCode>General</c:formatCode>
                <c:ptCount val="42"/>
                <c:pt idx="0">
                  <c:v>2020</c:v>
                </c:pt>
                <c:pt idx="12">
                  <c:v>2021</c:v>
                </c:pt>
                <c:pt idx="24">
                  <c:v>2022</c:v>
                </c:pt>
                <c:pt idx="36">
                  <c:v>2023</c:v>
                </c:pt>
              </c:numCache>
            </c:numRef>
          </c:cat>
          <c:val>
            <c:numRef>
              <c:f>Sheet1!$B$2:$B$43</c:f>
              <c:numCache>
                <c:formatCode>General</c:formatCode>
                <c:ptCount val="42"/>
                <c:pt idx="0">
                  <c:v>97.315794999999994</c:v>
                </c:pt>
                <c:pt idx="1">
                  <c:v>97.612454</c:v>
                </c:pt>
                <c:pt idx="2">
                  <c:v>59.396320000000003</c:v>
                </c:pt>
                <c:pt idx="3">
                  <c:v>8.0258939999999992</c:v>
                </c:pt>
                <c:pt idx="4">
                  <c:v>10.930737000000001</c:v>
                </c:pt>
                <c:pt idx="5">
                  <c:v>20.449642000000001</c:v>
                </c:pt>
                <c:pt idx="6">
                  <c:v>25.35716</c:v>
                </c:pt>
                <c:pt idx="7">
                  <c:v>36.197138000000002</c:v>
                </c:pt>
                <c:pt idx="8">
                  <c:v>53.174534999999999</c:v>
                </c:pt>
                <c:pt idx="9">
                  <c:v>53.333508000000002</c:v>
                </c:pt>
                <c:pt idx="10">
                  <c:v>52.378847999999998</c:v>
                </c:pt>
                <c:pt idx="11">
                  <c:v>54.027042999999999</c:v>
                </c:pt>
                <c:pt idx="12">
                  <c:v>35.895994999999999</c:v>
                </c:pt>
                <c:pt idx="13">
                  <c:v>29.655386</c:v>
                </c:pt>
                <c:pt idx="14">
                  <c:v>53.303178000000003</c:v>
                </c:pt>
                <c:pt idx="15">
                  <c:v>43.868285</c:v>
                </c:pt>
                <c:pt idx="16">
                  <c:v>39.893121999999998</c:v>
                </c:pt>
                <c:pt idx="17">
                  <c:v>46.124758</c:v>
                </c:pt>
                <c:pt idx="18">
                  <c:v>45.461969000000003</c:v>
                </c:pt>
                <c:pt idx="19">
                  <c:v>45.057310000000001</c:v>
                </c:pt>
                <c:pt idx="20">
                  <c:v>53.033434999999997</c:v>
                </c:pt>
                <c:pt idx="21">
                  <c:v>56.409058999999999</c:v>
                </c:pt>
                <c:pt idx="22">
                  <c:v>58.297041</c:v>
                </c:pt>
                <c:pt idx="23">
                  <c:v>60.841183000000001</c:v>
                </c:pt>
                <c:pt idx="24">
                  <c:v>63.763092999999998</c:v>
                </c:pt>
                <c:pt idx="25">
                  <c:v>73.503945999999999</c:v>
                </c:pt>
                <c:pt idx="26">
                  <c:v>91.468611999999993</c:v>
                </c:pt>
                <c:pt idx="27">
                  <c:v>82.115063000000006</c:v>
                </c:pt>
                <c:pt idx="28">
                  <c:v>79.442651999999995</c:v>
                </c:pt>
                <c:pt idx="29">
                  <c:v>83.626632000000001</c:v>
                </c:pt>
                <c:pt idx="30">
                  <c:v>87.524084000000002</c:v>
                </c:pt>
                <c:pt idx="31">
                  <c:v>90.093087999999995</c:v>
                </c:pt>
                <c:pt idx="32">
                  <c:v>93.102806000000001</c:v>
                </c:pt>
                <c:pt idx="33">
                  <c:v>89.418520000000001</c:v>
                </c:pt>
                <c:pt idx="34">
                  <c:v>91.212626999999998</c:v>
                </c:pt>
                <c:pt idx="35">
                  <c:v>96.930638999999999</c:v>
                </c:pt>
                <c:pt idx="36">
                  <c:v>94.025707999999995</c:v>
                </c:pt>
                <c:pt idx="37">
                  <c:v>94.962196000000006</c:v>
                </c:pt>
                <c:pt idx="38">
                  <c:v>106.35192000000001</c:v>
                </c:pt>
                <c:pt idx="39">
                  <c:v>96.935070999999994</c:v>
                </c:pt>
                <c:pt idx="40">
                  <c:v>97.492497</c:v>
                </c:pt>
                <c:pt idx="41">
                  <c:v>95.272890000000004</c:v>
                </c:pt>
              </c:numCache>
            </c:numRef>
          </c:val>
          <c:smooth val="0"/>
          <c:extLst>
            <c:ext xmlns:c16="http://schemas.microsoft.com/office/drawing/2014/chart" uri="{C3380CC4-5D6E-409C-BE32-E72D297353CC}">
              <c16:uniqueId val="{00000001-B174-4A05-915E-22B9A866FE19}"/>
            </c:ext>
          </c:extLst>
        </c:ser>
        <c:dLbls>
          <c:showLegendKey val="0"/>
          <c:showVal val="0"/>
          <c:showCatName val="0"/>
          <c:showSerName val="0"/>
          <c:showPercent val="0"/>
          <c:showBubbleSize val="0"/>
        </c:dLbls>
        <c:smooth val="0"/>
        <c:axId val="2723360"/>
        <c:axId val="2725552"/>
      </c:lineChart>
      <c:catAx>
        <c:axId val="2723360"/>
        <c:scaling>
          <c:orientation val="minMax"/>
        </c:scaling>
        <c:delete val="0"/>
        <c:axPos val="b"/>
        <c:numFmt formatCode="General" sourceLinked="1"/>
        <c:majorTickMark val="out"/>
        <c:minorTickMark val="none"/>
        <c:tickLblPos val="nextTo"/>
        <c:spPr>
          <a:noFill/>
          <a:ln w="6350" cap="flat" cmpd="sng" algn="ctr">
            <a:solidFill>
              <a:srgbClr val="FFFFFF">
                <a:lumMod val="65000"/>
              </a:srgb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2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baseline="0"/>
              <a:t>Renter Households (Millions)</a:t>
            </a:r>
            <a:endParaRPr lang="en-US"/>
          </a:p>
        </c:rich>
      </c:tx>
      <c:layout>
        <c:manualLayout>
          <c:xMode val="edge"/>
          <c:yMode val="edge"/>
          <c:x val="1.150699972550096E-2"/>
          <c:y val="1.81268882175226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4175196857829298"/>
        </c:manualLayout>
      </c:layout>
      <c:barChart>
        <c:barDir val="col"/>
        <c:grouping val="clustered"/>
        <c:varyColors val="0"/>
        <c:ser>
          <c:idx val="0"/>
          <c:order val="0"/>
          <c:tx>
            <c:strRef>
              <c:f>Sheet1!$B$1</c:f>
              <c:strCache>
                <c:ptCount val="1"/>
                <c:pt idx="0">
                  <c:v>Energy-Insecure Households</c:v>
                </c:pt>
              </c:strCache>
            </c:strRef>
          </c:tx>
          <c:spPr>
            <a:solidFill>
              <a:srgbClr val="35414F"/>
            </a:solidFill>
            <a:ln w="38100">
              <a:noFill/>
            </a:ln>
            <a:effectLst/>
          </c:spPr>
          <c:invertIfNegative val="0"/>
          <c:cat>
            <c:strRef>
              <c:f>Sheet1!$A$2:$A$6</c:f>
              <c:strCache>
                <c:ptCount val="5"/>
                <c:pt idx="0">
                  <c:v>Under $15,000</c:v>
                </c:pt>
                <c:pt idx="1">
                  <c:v>$15,000–$29,999</c:v>
                </c:pt>
                <c:pt idx="2">
                  <c:v>$30,000–$44,999</c:v>
                </c:pt>
                <c:pt idx="3">
                  <c:v>$45,000–$74,999</c:v>
                </c:pt>
                <c:pt idx="4">
                  <c:v>$75,000 and Over</c:v>
                </c:pt>
              </c:strCache>
            </c:strRef>
          </c:cat>
          <c:val>
            <c:numRef>
              <c:f>Sheet1!$B$2:$B$6</c:f>
              <c:numCache>
                <c:formatCode>General</c:formatCode>
                <c:ptCount val="5"/>
                <c:pt idx="0">
                  <c:v>4848549</c:v>
                </c:pt>
                <c:pt idx="1">
                  <c:v>3526154</c:v>
                </c:pt>
                <c:pt idx="2">
                  <c:v>3595287</c:v>
                </c:pt>
                <c:pt idx="3">
                  <c:v>2289880</c:v>
                </c:pt>
                <c:pt idx="4">
                  <c:v>1546767</c:v>
                </c:pt>
              </c:numCache>
            </c:numRef>
          </c:val>
          <c:extLst>
            <c:ext xmlns:c16="http://schemas.microsoft.com/office/drawing/2014/chart" uri="{C3380CC4-5D6E-409C-BE32-E72D297353CC}">
              <c16:uniqueId val="{00000000-C347-44D6-B583-CDDE753BDE27}"/>
            </c:ext>
          </c:extLst>
        </c:ser>
        <c:dLbls>
          <c:showLegendKey val="0"/>
          <c:showVal val="0"/>
          <c:showCatName val="0"/>
          <c:showSerName val="0"/>
          <c:showPercent val="0"/>
          <c:showBubbleSize val="0"/>
        </c:dLbls>
        <c:gapWidth val="150"/>
        <c:axId val="2723360"/>
        <c:axId val="2725552"/>
      </c:barChart>
      <c:lineChart>
        <c:grouping val="standard"/>
        <c:varyColors val="0"/>
        <c:ser>
          <c:idx val="1"/>
          <c:order val="1"/>
          <c:tx>
            <c:strRef>
              <c:f>Sheet1!$C$1</c:f>
              <c:strCache>
                <c:ptCount val="1"/>
                <c:pt idx="0">
                  <c:v>Share Facing Energy Insecurity (Right scale)</c:v>
                </c:pt>
              </c:strCache>
            </c:strRef>
          </c:tx>
          <c:spPr>
            <a:ln w="50800" cap="rnd">
              <a:solidFill>
                <a:srgbClr val="6AA1B7"/>
              </a:solidFill>
              <a:round/>
            </a:ln>
            <a:effectLst/>
          </c:spPr>
          <c:marker>
            <c:symbol val="none"/>
          </c:marker>
          <c:cat>
            <c:strRef>
              <c:f>Sheet1!$A$2:$A$6</c:f>
              <c:strCache>
                <c:ptCount val="5"/>
                <c:pt idx="0">
                  <c:v>Under $15,000</c:v>
                </c:pt>
                <c:pt idx="1">
                  <c:v>$15,000–$29,999</c:v>
                </c:pt>
                <c:pt idx="2">
                  <c:v>$30,000–$44,999</c:v>
                </c:pt>
                <c:pt idx="3">
                  <c:v>$45,000–$74,999</c:v>
                </c:pt>
                <c:pt idx="4">
                  <c:v>$75,000 and Over</c:v>
                </c:pt>
              </c:strCache>
            </c:strRef>
          </c:cat>
          <c:val>
            <c:numRef>
              <c:f>Sheet1!$C$2:$C$6</c:f>
              <c:numCache>
                <c:formatCode>General</c:formatCode>
                <c:ptCount val="5"/>
                <c:pt idx="0">
                  <c:v>54.6</c:v>
                </c:pt>
                <c:pt idx="1">
                  <c:v>49.1</c:v>
                </c:pt>
                <c:pt idx="2">
                  <c:v>43.3</c:v>
                </c:pt>
                <c:pt idx="3">
                  <c:v>35.1</c:v>
                </c:pt>
                <c:pt idx="4">
                  <c:v>18.2</c:v>
                </c:pt>
              </c:numCache>
            </c:numRef>
          </c:val>
          <c:smooth val="0"/>
          <c:extLst>
            <c:ext xmlns:c16="http://schemas.microsoft.com/office/drawing/2014/chart" uri="{C3380CC4-5D6E-409C-BE32-E72D297353CC}">
              <c16:uniqueId val="{00000001-C347-44D6-B583-CDDE753BDE27}"/>
            </c:ext>
          </c:extLst>
        </c:ser>
        <c:dLbls>
          <c:showLegendKey val="0"/>
          <c:showVal val="0"/>
          <c:showCatName val="0"/>
          <c:showSerName val="0"/>
          <c:showPercent val="0"/>
          <c:showBubbleSize val="0"/>
        </c:dLbls>
        <c:marker val="1"/>
        <c:smooth val="0"/>
        <c:axId val="2082014863"/>
        <c:axId val="466228479"/>
      </c:line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Household Income</a:t>
                </a:r>
              </a:p>
            </c:rich>
          </c:tx>
          <c:layout>
            <c:manualLayout>
              <c:xMode val="edge"/>
              <c:yMode val="edge"/>
              <c:x val="0.46267906739491765"/>
              <c:y val="0.8648115144193541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At val="1"/>
        <c:crossBetween val="between"/>
        <c:dispUnits>
          <c:builtInUnit val="millions"/>
        </c:dispUnits>
      </c:valAx>
      <c:valAx>
        <c:axId val="46622847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082014863"/>
        <c:crosses val="max"/>
        <c:crossBetween val="between"/>
      </c:valAx>
      <c:catAx>
        <c:axId val="2082014863"/>
        <c:scaling>
          <c:orientation val="minMax"/>
        </c:scaling>
        <c:delete val="1"/>
        <c:axPos val="b"/>
        <c:numFmt formatCode="General" sourceLinked="1"/>
        <c:majorTickMark val="out"/>
        <c:minorTickMark val="none"/>
        <c:tickLblPos val="nextTo"/>
        <c:crossAx val="466228479"/>
        <c:crosses val="autoZero"/>
        <c:auto val="1"/>
        <c:lblAlgn val="ctr"/>
        <c:lblOffset val="100"/>
        <c:noMultiLvlLbl val="0"/>
      </c:catAx>
      <c:spPr>
        <a:noFill/>
        <a:ln>
          <a:noFill/>
        </a:ln>
        <a:effectLst/>
      </c:spPr>
    </c:plotArea>
    <c:legend>
      <c:legendPos val="b"/>
      <c:layout>
        <c:manualLayout>
          <c:xMode val="edge"/>
          <c:yMode val="edge"/>
          <c:x val="1.5846208356175076E-2"/>
          <c:y val="0.92739115487044543"/>
          <c:w val="0.66176910883162454"/>
          <c:h val="6.49052025596498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Very Low-Income Households (Millions)</a:t>
            </a:r>
          </a:p>
        </c:rich>
      </c:tx>
      <c:layout>
        <c:manualLayout>
          <c:xMode val="edge"/>
          <c:yMode val="edge"/>
          <c:x val="1.150699972550096E-2"/>
          <c:y val="1.81268882175226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80339400406E-2"/>
          <c:y val="0.13371791516996931"/>
          <c:w val="0.93342058798637895"/>
          <c:h val="0.64175196857829298"/>
        </c:manualLayout>
      </c:layout>
      <c:barChart>
        <c:barDir val="col"/>
        <c:grouping val="stacked"/>
        <c:varyColors val="0"/>
        <c:ser>
          <c:idx val="2"/>
          <c:order val="0"/>
          <c:tx>
            <c:v>Assisted</c:v>
          </c:tx>
          <c:spPr>
            <a:solidFill>
              <a:srgbClr val="BF5027"/>
            </a:solidFill>
            <a:ln>
              <a:noFill/>
            </a:ln>
            <a:effectLst/>
          </c:spPr>
          <c:invertIfNegative val="0"/>
          <c:cat>
            <c:numRef>
              <c:f>(Sheet1!$A$2:$A$3,Sheet1!$A$4:$A$6)</c:f>
              <c:numCache>
                <c:formatCode>General</c:formatCode>
                <c:ptCount val="5"/>
                <c:pt idx="0">
                  <c:v>2001</c:v>
                </c:pt>
                <c:pt idx="2">
                  <c:v>2021</c:v>
                </c:pt>
              </c:numCache>
              <c:extLst/>
            </c:numRef>
          </c:cat>
          <c:val>
            <c:numRef>
              <c:f>(Sheet1!$D$2:$D$3,Sheet1!$D$4:$D$5)</c:f>
              <c:numCache>
                <c:formatCode>General</c:formatCode>
                <c:ptCount val="4"/>
                <c:pt idx="0">
                  <c:v>4234</c:v>
                </c:pt>
                <c:pt idx="2">
                  <c:v>5144</c:v>
                </c:pt>
              </c:numCache>
              <c:extLst/>
            </c:numRef>
          </c:val>
          <c:extLst>
            <c:ext xmlns:c16="http://schemas.microsoft.com/office/drawing/2014/chart" uri="{C3380CC4-5D6E-409C-BE32-E72D297353CC}">
              <c16:uniqueId val="{00000000-F7E7-43ED-8CAE-81D907A8A67B}"/>
            </c:ext>
          </c:extLst>
        </c:ser>
        <c:ser>
          <c:idx val="0"/>
          <c:order val="1"/>
          <c:tx>
            <c:v>Unassisted, Severe Problems</c:v>
          </c:tx>
          <c:spPr>
            <a:solidFill>
              <a:srgbClr val="35414F"/>
            </a:solidFill>
            <a:ln w="38100">
              <a:noFill/>
            </a:ln>
            <a:effectLst/>
          </c:spPr>
          <c:invertIfNegative val="0"/>
          <c:cat>
            <c:numRef>
              <c:f>(Sheet1!$A$2:$A$3,Sheet1!$A$4:$A$6)</c:f>
              <c:numCache>
                <c:formatCode>General</c:formatCode>
                <c:ptCount val="5"/>
                <c:pt idx="0">
                  <c:v>2001</c:v>
                </c:pt>
                <c:pt idx="2">
                  <c:v>2021</c:v>
                </c:pt>
              </c:numCache>
              <c:extLst/>
            </c:numRef>
          </c:cat>
          <c:val>
            <c:numRef>
              <c:f>(Sheet1!$B$2:$B$3,Sheet1!$B$4:$B$5)</c:f>
              <c:numCache>
                <c:formatCode>General</c:formatCode>
                <c:ptCount val="4"/>
                <c:pt idx="1">
                  <c:v>5014</c:v>
                </c:pt>
                <c:pt idx="3">
                  <c:v>8526</c:v>
                </c:pt>
              </c:numCache>
              <c:extLst/>
            </c:numRef>
          </c:val>
          <c:extLst>
            <c:ext xmlns:c16="http://schemas.microsoft.com/office/drawing/2014/chart" uri="{C3380CC4-5D6E-409C-BE32-E72D297353CC}">
              <c16:uniqueId val="{00000000-C347-44D6-B583-CDDE753BDE27}"/>
            </c:ext>
          </c:extLst>
        </c:ser>
        <c:ser>
          <c:idx val="1"/>
          <c:order val="2"/>
          <c:tx>
            <c:v>Unassisted, Moderate or No Problems</c:v>
          </c:tx>
          <c:spPr>
            <a:solidFill>
              <a:srgbClr val="6AA1B7"/>
            </a:solidFill>
            <a:ln w="38100">
              <a:noFill/>
            </a:ln>
            <a:effectLst/>
          </c:spPr>
          <c:invertIfNegative val="0"/>
          <c:cat>
            <c:numRef>
              <c:f>(Sheet1!$A$2:$A$3,Sheet1!$A$4:$A$6)</c:f>
              <c:numCache>
                <c:formatCode>General</c:formatCode>
                <c:ptCount val="5"/>
                <c:pt idx="0">
                  <c:v>2001</c:v>
                </c:pt>
                <c:pt idx="2">
                  <c:v>2021</c:v>
                </c:pt>
              </c:numCache>
              <c:extLst/>
            </c:numRef>
          </c:cat>
          <c:val>
            <c:numRef>
              <c:f>Sheet1!$C$2:$C$5</c:f>
              <c:numCache>
                <c:formatCode>General</c:formatCode>
                <c:ptCount val="4"/>
                <c:pt idx="1">
                  <c:v>5655</c:v>
                </c:pt>
                <c:pt idx="3">
                  <c:v>5668</c:v>
                </c:pt>
              </c:numCache>
            </c:numRef>
          </c:val>
          <c:extLst>
            <c:ext xmlns:c16="http://schemas.microsoft.com/office/drawing/2014/chart" uri="{C3380CC4-5D6E-409C-BE32-E72D297353CC}">
              <c16:uniqueId val="{00000001-C347-44D6-B583-CDDE753BDE27}"/>
            </c:ext>
          </c:extLst>
        </c:ser>
        <c:dLbls>
          <c:showLegendKey val="0"/>
          <c:showVal val="0"/>
          <c:showCatName val="0"/>
          <c:showSerName val="0"/>
          <c:showPercent val="0"/>
          <c:showBubbleSize val="0"/>
        </c:dLbls>
        <c:gapWidth val="75"/>
        <c:overlap val="100"/>
        <c:axId val="2723360"/>
        <c:axId val="2725552"/>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MarkSkip val="2"/>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At val="1"/>
        <c:crossBetween val="between"/>
        <c:dispUnits>
          <c:builtInUnit val="thousands"/>
        </c:dispUnits>
      </c:valAx>
      <c:spPr>
        <a:noFill/>
        <a:ln>
          <a:noFill/>
        </a:ln>
        <a:effectLst/>
      </c:spPr>
    </c:plotArea>
    <c:legend>
      <c:legendPos val="b"/>
      <c:layout>
        <c:manualLayout>
          <c:xMode val="edge"/>
          <c:yMode val="edge"/>
          <c:x val="1.5846208356175076E-2"/>
          <c:y val="0.91832766372481389"/>
          <c:w val="0.68956088063359144"/>
          <c:h val="7.396864666841115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Annualized Multifamily Units (Thousands, Seasonally Adjusted)</a:t>
            </a:r>
          </a:p>
        </c:rich>
      </c:tx>
      <c:layout>
        <c:manualLayout>
          <c:xMode val="edge"/>
          <c:yMode val="edge"/>
          <c:x val="4.9190227834202587E-3"/>
          <c:y val="1.812685635399284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281524021187021"/>
        </c:manualLayout>
      </c:layout>
      <c:lineChart>
        <c:grouping val="standard"/>
        <c:varyColors val="0"/>
        <c:ser>
          <c:idx val="1"/>
          <c:order val="0"/>
          <c:tx>
            <c:strRef>
              <c:f>Sheet1!$C$1</c:f>
              <c:strCache>
                <c:ptCount val="1"/>
                <c:pt idx="0">
                  <c:v>Monthly Starts</c:v>
                </c:pt>
              </c:strCache>
            </c:strRef>
          </c:tx>
          <c:spPr>
            <a:ln w="38100" cap="rnd">
              <a:solidFill>
                <a:srgbClr val="6AA1B7"/>
              </a:solidFill>
              <a:round/>
            </a:ln>
            <a:effectLst/>
          </c:spPr>
          <c:marker>
            <c:symbol val="none"/>
          </c:marker>
          <c:cat>
            <c:numRef>
              <c:f>Sheet1!$A$2:$A$287</c:f>
              <c:numCache>
                <c:formatCode>General</c:formatCode>
                <c:ptCount val="286"/>
                <c:pt idx="0">
                  <c:v>2000</c:v>
                </c:pt>
                <c:pt idx="12">
                  <c:v>2001</c:v>
                </c:pt>
                <c:pt idx="24">
                  <c:v>2002</c:v>
                </c:pt>
                <c:pt idx="36">
                  <c:v>2003</c:v>
                </c:pt>
                <c:pt idx="48">
                  <c:v>2004</c:v>
                </c:pt>
                <c:pt idx="60">
                  <c:v>2005</c:v>
                </c:pt>
                <c:pt idx="72">
                  <c:v>2006</c:v>
                </c:pt>
                <c:pt idx="84">
                  <c:v>2007</c:v>
                </c:pt>
                <c:pt idx="96">
                  <c:v>2008</c:v>
                </c:pt>
                <c:pt idx="108">
                  <c:v>2009</c:v>
                </c:pt>
                <c:pt idx="120">
                  <c:v>2010</c:v>
                </c:pt>
                <c:pt idx="132">
                  <c:v>2011</c:v>
                </c:pt>
                <c:pt idx="144">
                  <c:v>2012</c:v>
                </c:pt>
                <c:pt idx="156">
                  <c:v>2013</c:v>
                </c:pt>
                <c:pt idx="168">
                  <c:v>2014</c:v>
                </c:pt>
                <c:pt idx="180">
                  <c:v>2015</c:v>
                </c:pt>
                <c:pt idx="192">
                  <c:v>2016</c:v>
                </c:pt>
                <c:pt idx="204">
                  <c:v>2017</c:v>
                </c:pt>
                <c:pt idx="216">
                  <c:v>2018</c:v>
                </c:pt>
                <c:pt idx="228">
                  <c:v>2019</c:v>
                </c:pt>
                <c:pt idx="240">
                  <c:v>2020</c:v>
                </c:pt>
                <c:pt idx="252">
                  <c:v>2021</c:v>
                </c:pt>
                <c:pt idx="264">
                  <c:v>2022</c:v>
                </c:pt>
                <c:pt idx="276">
                  <c:v>2023</c:v>
                </c:pt>
              </c:numCache>
            </c:numRef>
          </c:cat>
          <c:val>
            <c:numRef>
              <c:f>Sheet1!$C$2:$C$287</c:f>
              <c:numCache>
                <c:formatCode>#,##0</c:formatCode>
                <c:ptCount val="286"/>
                <c:pt idx="0">
                  <c:v>368</c:v>
                </c:pt>
                <c:pt idx="1">
                  <c:v>482</c:v>
                </c:pt>
                <c:pt idx="2">
                  <c:v>291</c:v>
                </c:pt>
                <c:pt idx="3">
                  <c:v>351</c:v>
                </c:pt>
                <c:pt idx="4">
                  <c:v>345</c:v>
                </c:pt>
                <c:pt idx="5">
                  <c:v>357</c:v>
                </c:pt>
                <c:pt idx="6">
                  <c:v>321</c:v>
                </c:pt>
                <c:pt idx="7">
                  <c:v>310</c:v>
                </c:pt>
                <c:pt idx="8">
                  <c:v>312</c:v>
                </c:pt>
                <c:pt idx="9">
                  <c:v>314</c:v>
                </c:pt>
                <c:pt idx="10">
                  <c:v>339</c:v>
                </c:pt>
                <c:pt idx="11">
                  <c:v>306</c:v>
                </c:pt>
                <c:pt idx="12">
                  <c:v>325</c:v>
                </c:pt>
                <c:pt idx="13">
                  <c:v>345</c:v>
                </c:pt>
                <c:pt idx="14">
                  <c:v>372</c:v>
                </c:pt>
                <c:pt idx="15">
                  <c:v>338</c:v>
                </c:pt>
                <c:pt idx="16">
                  <c:v>320</c:v>
                </c:pt>
                <c:pt idx="17">
                  <c:v>341</c:v>
                </c:pt>
                <c:pt idx="18">
                  <c:v>372</c:v>
                </c:pt>
                <c:pt idx="19">
                  <c:v>281</c:v>
                </c:pt>
                <c:pt idx="20">
                  <c:v>319</c:v>
                </c:pt>
                <c:pt idx="21">
                  <c:v>300</c:v>
                </c:pt>
                <c:pt idx="22">
                  <c:v>358</c:v>
                </c:pt>
                <c:pt idx="23">
                  <c:v>283</c:v>
                </c:pt>
                <c:pt idx="24">
                  <c:v>380</c:v>
                </c:pt>
                <c:pt idx="25">
                  <c:v>328</c:v>
                </c:pt>
                <c:pt idx="26">
                  <c:v>350</c:v>
                </c:pt>
                <c:pt idx="27">
                  <c:v>315</c:v>
                </c:pt>
                <c:pt idx="28">
                  <c:v>362</c:v>
                </c:pt>
                <c:pt idx="29">
                  <c:v>349</c:v>
                </c:pt>
                <c:pt idx="30">
                  <c:v>332</c:v>
                </c:pt>
                <c:pt idx="31">
                  <c:v>386</c:v>
                </c:pt>
                <c:pt idx="32">
                  <c:v>358</c:v>
                </c:pt>
                <c:pt idx="33">
                  <c:v>296</c:v>
                </c:pt>
                <c:pt idx="34">
                  <c:v>359</c:v>
                </c:pt>
                <c:pt idx="35">
                  <c:v>349</c:v>
                </c:pt>
                <c:pt idx="36">
                  <c:v>316</c:v>
                </c:pt>
                <c:pt idx="37">
                  <c:v>328</c:v>
                </c:pt>
                <c:pt idx="38">
                  <c:v>327</c:v>
                </c:pt>
                <c:pt idx="39">
                  <c:v>269</c:v>
                </c:pt>
                <c:pt idx="40">
                  <c:v>360</c:v>
                </c:pt>
                <c:pt idx="41">
                  <c:v>354</c:v>
                </c:pt>
                <c:pt idx="42">
                  <c:v>362</c:v>
                </c:pt>
                <c:pt idx="43">
                  <c:v>349</c:v>
                </c:pt>
                <c:pt idx="44">
                  <c:v>384</c:v>
                </c:pt>
                <c:pt idx="45">
                  <c:v>336</c:v>
                </c:pt>
                <c:pt idx="46">
                  <c:v>389</c:v>
                </c:pt>
                <c:pt idx="47">
                  <c:v>410</c:v>
                </c:pt>
                <c:pt idx="48">
                  <c:v>351</c:v>
                </c:pt>
                <c:pt idx="49">
                  <c:v>365</c:v>
                </c:pt>
                <c:pt idx="50">
                  <c:v>366</c:v>
                </c:pt>
                <c:pt idx="51">
                  <c:v>357</c:v>
                </c:pt>
                <c:pt idx="52">
                  <c:v>329</c:v>
                </c:pt>
                <c:pt idx="53">
                  <c:v>302</c:v>
                </c:pt>
                <c:pt idx="54">
                  <c:v>327</c:v>
                </c:pt>
                <c:pt idx="55">
                  <c:v>333</c:v>
                </c:pt>
                <c:pt idx="56">
                  <c:v>350</c:v>
                </c:pt>
                <c:pt idx="57">
                  <c:v>412</c:v>
                </c:pt>
                <c:pt idx="58">
                  <c:v>324</c:v>
                </c:pt>
                <c:pt idx="59">
                  <c:v>328</c:v>
                </c:pt>
                <c:pt idx="60">
                  <c:v>405</c:v>
                </c:pt>
                <c:pt idx="61">
                  <c:v>415</c:v>
                </c:pt>
                <c:pt idx="62">
                  <c:v>281</c:v>
                </c:pt>
                <c:pt idx="63">
                  <c:v>403</c:v>
                </c:pt>
                <c:pt idx="64">
                  <c:v>311</c:v>
                </c:pt>
                <c:pt idx="65">
                  <c:v>349</c:v>
                </c:pt>
                <c:pt idx="66">
                  <c:v>330</c:v>
                </c:pt>
                <c:pt idx="67">
                  <c:v>367</c:v>
                </c:pt>
                <c:pt idx="68">
                  <c:v>362</c:v>
                </c:pt>
                <c:pt idx="69">
                  <c:v>325</c:v>
                </c:pt>
                <c:pt idx="70">
                  <c:v>339</c:v>
                </c:pt>
                <c:pt idx="71">
                  <c:v>366</c:v>
                </c:pt>
                <c:pt idx="72">
                  <c:v>450</c:v>
                </c:pt>
                <c:pt idx="73">
                  <c:v>315</c:v>
                </c:pt>
                <c:pt idx="74">
                  <c:v>368</c:v>
                </c:pt>
                <c:pt idx="75">
                  <c:v>310</c:v>
                </c:pt>
                <c:pt idx="76">
                  <c:v>372</c:v>
                </c:pt>
                <c:pt idx="77">
                  <c:v>351</c:v>
                </c:pt>
                <c:pt idx="78">
                  <c:v>313</c:v>
                </c:pt>
                <c:pt idx="79">
                  <c:v>286</c:v>
                </c:pt>
                <c:pt idx="80">
                  <c:v>336</c:v>
                </c:pt>
                <c:pt idx="81">
                  <c:v>279</c:v>
                </c:pt>
                <c:pt idx="82">
                  <c:v>280</c:v>
                </c:pt>
                <c:pt idx="83">
                  <c:v>400</c:v>
                </c:pt>
                <c:pt idx="84">
                  <c:v>279</c:v>
                </c:pt>
                <c:pt idx="85">
                  <c:v>291</c:v>
                </c:pt>
                <c:pt idx="86">
                  <c:v>293</c:v>
                </c:pt>
                <c:pt idx="87">
                  <c:v>293</c:v>
                </c:pt>
                <c:pt idx="88">
                  <c:v>285</c:v>
                </c:pt>
                <c:pt idx="89">
                  <c:v>317</c:v>
                </c:pt>
                <c:pt idx="90">
                  <c:v>312</c:v>
                </c:pt>
                <c:pt idx="91">
                  <c:v>373</c:v>
                </c:pt>
                <c:pt idx="92">
                  <c:v>248</c:v>
                </c:pt>
                <c:pt idx="93">
                  <c:v>386</c:v>
                </c:pt>
                <c:pt idx="94">
                  <c:v>364</c:v>
                </c:pt>
                <c:pt idx="95">
                  <c:v>232</c:v>
                </c:pt>
                <c:pt idx="96">
                  <c:v>311</c:v>
                </c:pt>
                <c:pt idx="97">
                  <c:v>379</c:v>
                </c:pt>
                <c:pt idx="98">
                  <c:v>277</c:v>
                </c:pt>
                <c:pt idx="99">
                  <c:v>331</c:v>
                </c:pt>
                <c:pt idx="100">
                  <c:v>294</c:v>
                </c:pt>
                <c:pt idx="101">
                  <c:v>399</c:v>
                </c:pt>
                <c:pt idx="102">
                  <c:v>308</c:v>
                </c:pt>
                <c:pt idx="103">
                  <c:v>237</c:v>
                </c:pt>
                <c:pt idx="104">
                  <c:v>283</c:v>
                </c:pt>
                <c:pt idx="105">
                  <c:v>235</c:v>
                </c:pt>
                <c:pt idx="106">
                  <c:v>193</c:v>
                </c:pt>
                <c:pt idx="107">
                  <c:v>157</c:v>
                </c:pt>
                <c:pt idx="108">
                  <c:v>132</c:v>
                </c:pt>
                <c:pt idx="109">
                  <c:v>224</c:v>
                </c:pt>
                <c:pt idx="110">
                  <c:v>152</c:v>
                </c:pt>
                <c:pt idx="111">
                  <c:v>91</c:v>
                </c:pt>
                <c:pt idx="112">
                  <c:v>132</c:v>
                </c:pt>
                <c:pt idx="113">
                  <c:v>103</c:v>
                </c:pt>
                <c:pt idx="114">
                  <c:v>85</c:v>
                </c:pt>
                <c:pt idx="115">
                  <c:v>99</c:v>
                </c:pt>
                <c:pt idx="116">
                  <c:v>75</c:v>
                </c:pt>
                <c:pt idx="117">
                  <c:v>58</c:v>
                </c:pt>
                <c:pt idx="118">
                  <c:v>91</c:v>
                </c:pt>
                <c:pt idx="119">
                  <c:v>97</c:v>
                </c:pt>
                <c:pt idx="120">
                  <c:v>104</c:v>
                </c:pt>
                <c:pt idx="121">
                  <c:v>78</c:v>
                </c:pt>
                <c:pt idx="122">
                  <c:v>94</c:v>
                </c:pt>
                <c:pt idx="123">
                  <c:v>121</c:v>
                </c:pt>
                <c:pt idx="124">
                  <c:v>126</c:v>
                </c:pt>
                <c:pt idx="125">
                  <c:v>91</c:v>
                </c:pt>
                <c:pt idx="126">
                  <c:v>120</c:v>
                </c:pt>
                <c:pt idx="127">
                  <c:v>182</c:v>
                </c:pt>
                <c:pt idx="128">
                  <c:v>145</c:v>
                </c:pt>
                <c:pt idx="129">
                  <c:v>105</c:v>
                </c:pt>
                <c:pt idx="130">
                  <c:v>93</c:v>
                </c:pt>
                <c:pt idx="131">
                  <c:v>110</c:v>
                </c:pt>
                <c:pt idx="132">
                  <c:v>200</c:v>
                </c:pt>
                <c:pt idx="133">
                  <c:v>126</c:v>
                </c:pt>
                <c:pt idx="134">
                  <c:v>171</c:v>
                </c:pt>
                <c:pt idx="135">
                  <c:v>139</c:v>
                </c:pt>
                <c:pt idx="136">
                  <c:v>147</c:v>
                </c:pt>
                <c:pt idx="137">
                  <c:v>173</c:v>
                </c:pt>
                <c:pt idx="138">
                  <c:v>191</c:v>
                </c:pt>
                <c:pt idx="139">
                  <c:v>163</c:v>
                </c:pt>
                <c:pt idx="140">
                  <c:v>232</c:v>
                </c:pt>
                <c:pt idx="141">
                  <c:v>171</c:v>
                </c:pt>
                <c:pt idx="142">
                  <c:v>246</c:v>
                </c:pt>
                <c:pt idx="143">
                  <c:v>172</c:v>
                </c:pt>
                <c:pt idx="144">
                  <c:v>205</c:v>
                </c:pt>
                <c:pt idx="145">
                  <c:v>238</c:v>
                </c:pt>
                <c:pt idx="146">
                  <c:v>223</c:v>
                </c:pt>
                <c:pt idx="147">
                  <c:v>249</c:v>
                </c:pt>
                <c:pt idx="148">
                  <c:v>190</c:v>
                </c:pt>
                <c:pt idx="149">
                  <c:v>233</c:v>
                </c:pt>
                <c:pt idx="150">
                  <c:v>223</c:v>
                </c:pt>
                <c:pt idx="151">
                  <c:v>218</c:v>
                </c:pt>
                <c:pt idx="152">
                  <c:v>253</c:v>
                </c:pt>
                <c:pt idx="153">
                  <c:v>304</c:v>
                </c:pt>
                <c:pt idx="154">
                  <c:v>264</c:v>
                </c:pt>
                <c:pt idx="155">
                  <c:v>361</c:v>
                </c:pt>
                <c:pt idx="156">
                  <c:v>284</c:v>
                </c:pt>
                <c:pt idx="157">
                  <c:v>311</c:v>
                </c:pt>
                <c:pt idx="158">
                  <c:v>386</c:v>
                </c:pt>
                <c:pt idx="159">
                  <c:v>248</c:v>
                </c:pt>
                <c:pt idx="160">
                  <c:v>322</c:v>
                </c:pt>
                <c:pt idx="161">
                  <c:v>225</c:v>
                </c:pt>
                <c:pt idx="162">
                  <c:v>287</c:v>
                </c:pt>
                <c:pt idx="163">
                  <c:v>286</c:v>
                </c:pt>
                <c:pt idx="164">
                  <c:v>273</c:v>
                </c:pt>
                <c:pt idx="165">
                  <c:v>330</c:v>
                </c:pt>
                <c:pt idx="166">
                  <c:v>401</c:v>
                </c:pt>
                <c:pt idx="167">
                  <c:v>355</c:v>
                </c:pt>
                <c:pt idx="168">
                  <c:v>321</c:v>
                </c:pt>
                <c:pt idx="169">
                  <c:v>350</c:v>
                </c:pt>
                <c:pt idx="170">
                  <c:v>318</c:v>
                </c:pt>
                <c:pt idx="171">
                  <c:v>397</c:v>
                </c:pt>
                <c:pt idx="172">
                  <c:v>355</c:v>
                </c:pt>
                <c:pt idx="173">
                  <c:v>308</c:v>
                </c:pt>
                <c:pt idx="174">
                  <c:v>429</c:v>
                </c:pt>
                <c:pt idx="175">
                  <c:v>340</c:v>
                </c:pt>
                <c:pt idx="176">
                  <c:v>359</c:v>
                </c:pt>
                <c:pt idx="177">
                  <c:v>375</c:v>
                </c:pt>
                <c:pt idx="178">
                  <c:v>343</c:v>
                </c:pt>
                <c:pt idx="179">
                  <c:v>353</c:v>
                </c:pt>
                <c:pt idx="180">
                  <c:v>382</c:v>
                </c:pt>
                <c:pt idx="181">
                  <c:v>302</c:v>
                </c:pt>
                <c:pt idx="182">
                  <c:v>333</c:v>
                </c:pt>
                <c:pt idx="183">
                  <c:v>448</c:v>
                </c:pt>
                <c:pt idx="184">
                  <c:v>371</c:v>
                </c:pt>
                <c:pt idx="185">
                  <c:v>505</c:v>
                </c:pt>
                <c:pt idx="186">
                  <c:v>387</c:v>
                </c:pt>
                <c:pt idx="187">
                  <c:v>396</c:v>
                </c:pt>
                <c:pt idx="188">
                  <c:v>478</c:v>
                </c:pt>
                <c:pt idx="189">
                  <c:v>353</c:v>
                </c:pt>
                <c:pt idx="190">
                  <c:v>398</c:v>
                </c:pt>
                <c:pt idx="191">
                  <c:v>381</c:v>
                </c:pt>
                <c:pt idx="192">
                  <c:v>340</c:v>
                </c:pt>
                <c:pt idx="193">
                  <c:v>366</c:v>
                </c:pt>
                <c:pt idx="194">
                  <c:v>358</c:v>
                </c:pt>
                <c:pt idx="195">
                  <c:v>386</c:v>
                </c:pt>
                <c:pt idx="196">
                  <c:v>395</c:v>
                </c:pt>
                <c:pt idx="197">
                  <c:v>434</c:v>
                </c:pt>
                <c:pt idx="198">
                  <c:v>470</c:v>
                </c:pt>
                <c:pt idx="199">
                  <c:v>437</c:v>
                </c:pt>
                <c:pt idx="200">
                  <c:v>291</c:v>
                </c:pt>
                <c:pt idx="201">
                  <c:v>454</c:v>
                </c:pt>
                <c:pt idx="202">
                  <c:v>323</c:v>
                </c:pt>
                <c:pt idx="203">
                  <c:v>451</c:v>
                </c:pt>
                <c:pt idx="204">
                  <c:v>405</c:v>
                </c:pt>
                <c:pt idx="205">
                  <c:v>407</c:v>
                </c:pt>
                <c:pt idx="206">
                  <c:v>354</c:v>
                </c:pt>
                <c:pt idx="207">
                  <c:v>321</c:v>
                </c:pt>
                <c:pt idx="208">
                  <c:v>325</c:v>
                </c:pt>
                <c:pt idx="209">
                  <c:v>382</c:v>
                </c:pt>
                <c:pt idx="210">
                  <c:v>365</c:v>
                </c:pt>
                <c:pt idx="211">
                  <c:v>292</c:v>
                </c:pt>
                <c:pt idx="212">
                  <c:v>342</c:v>
                </c:pt>
                <c:pt idx="213">
                  <c:v>379</c:v>
                </c:pt>
                <c:pt idx="214">
                  <c:v>349</c:v>
                </c:pt>
                <c:pt idx="215">
                  <c:v>353</c:v>
                </c:pt>
                <c:pt idx="216">
                  <c:v>427</c:v>
                </c:pt>
                <c:pt idx="217">
                  <c:v>383</c:v>
                </c:pt>
                <c:pt idx="218">
                  <c:v>443</c:v>
                </c:pt>
                <c:pt idx="219">
                  <c:v>368</c:v>
                </c:pt>
                <c:pt idx="220">
                  <c:v>387</c:v>
                </c:pt>
                <c:pt idx="221">
                  <c:v>326</c:v>
                </c:pt>
                <c:pt idx="222">
                  <c:v>339</c:v>
                </c:pt>
                <c:pt idx="223">
                  <c:v>388</c:v>
                </c:pt>
                <c:pt idx="224">
                  <c:v>375</c:v>
                </c:pt>
                <c:pt idx="225">
                  <c:v>349</c:v>
                </c:pt>
                <c:pt idx="226">
                  <c:v>400</c:v>
                </c:pt>
                <c:pt idx="227">
                  <c:v>320</c:v>
                </c:pt>
                <c:pt idx="228">
                  <c:v>307</c:v>
                </c:pt>
                <c:pt idx="229">
                  <c:v>349</c:v>
                </c:pt>
                <c:pt idx="230">
                  <c:v>364</c:v>
                </c:pt>
                <c:pt idx="231">
                  <c:v>397</c:v>
                </c:pt>
                <c:pt idx="232">
                  <c:v>449</c:v>
                </c:pt>
                <c:pt idx="233">
                  <c:v>364</c:v>
                </c:pt>
                <c:pt idx="234">
                  <c:v>346</c:v>
                </c:pt>
                <c:pt idx="235">
                  <c:v>464</c:v>
                </c:pt>
                <c:pt idx="236">
                  <c:v>380</c:v>
                </c:pt>
                <c:pt idx="237">
                  <c:v>434</c:v>
                </c:pt>
                <c:pt idx="238">
                  <c:v>435</c:v>
                </c:pt>
                <c:pt idx="239">
                  <c:v>542</c:v>
                </c:pt>
                <c:pt idx="240">
                  <c:v>604</c:v>
                </c:pt>
                <c:pt idx="241">
                  <c:v>526</c:v>
                </c:pt>
                <c:pt idx="242">
                  <c:v>388</c:v>
                </c:pt>
                <c:pt idx="243">
                  <c:v>249</c:v>
                </c:pt>
                <c:pt idx="244">
                  <c:v>304</c:v>
                </c:pt>
                <c:pt idx="245">
                  <c:v>362</c:v>
                </c:pt>
                <c:pt idx="246">
                  <c:v>517</c:v>
                </c:pt>
                <c:pt idx="247">
                  <c:v>348</c:v>
                </c:pt>
                <c:pt idx="248">
                  <c:v>347</c:v>
                </c:pt>
                <c:pt idx="249">
                  <c:v>357</c:v>
                </c:pt>
                <c:pt idx="250">
                  <c:v>372</c:v>
                </c:pt>
                <c:pt idx="251">
                  <c:v>352</c:v>
                </c:pt>
                <c:pt idx="252">
                  <c:v>487</c:v>
                </c:pt>
                <c:pt idx="253">
                  <c:v>372</c:v>
                </c:pt>
                <c:pt idx="254">
                  <c:v>473</c:v>
                </c:pt>
                <c:pt idx="255">
                  <c:v>441</c:v>
                </c:pt>
                <c:pt idx="256">
                  <c:v>491</c:v>
                </c:pt>
                <c:pt idx="257">
                  <c:v>488</c:v>
                </c:pt>
                <c:pt idx="258">
                  <c:v>457</c:v>
                </c:pt>
                <c:pt idx="259">
                  <c:v>477</c:v>
                </c:pt>
                <c:pt idx="260">
                  <c:v>466</c:v>
                </c:pt>
                <c:pt idx="261">
                  <c:v>485</c:v>
                </c:pt>
                <c:pt idx="262">
                  <c:v>481</c:v>
                </c:pt>
                <c:pt idx="263">
                  <c:v>570</c:v>
                </c:pt>
                <c:pt idx="264">
                  <c:v>512</c:v>
                </c:pt>
                <c:pt idx="265">
                  <c:v>560</c:v>
                </c:pt>
                <c:pt idx="266">
                  <c:v>534</c:v>
                </c:pt>
                <c:pt idx="267">
                  <c:v>627</c:v>
                </c:pt>
                <c:pt idx="268">
                  <c:v>476</c:v>
                </c:pt>
                <c:pt idx="269">
                  <c:v>551</c:v>
                </c:pt>
                <c:pt idx="270">
                  <c:v>473</c:v>
                </c:pt>
                <c:pt idx="271">
                  <c:v>586</c:v>
                </c:pt>
                <c:pt idx="272">
                  <c:v>576</c:v>
                </c:pt>
                <c:pt idx="273">
                  <c:v>574</c:v>
                </c:pt>
                <c:pt idx="274">
                  <c:v>623</c:v>
                </c:pt>
                <c:pt idx="275">
                  <c:v>470</c:v>
                </c:pt>
                <c:pt idx="276">
                  <c:v>517</c:v>
                </c:pt>
                <c:pt idx="277">
                  <c:v>601</c:v>
                </c:pt>
                <c:pt idx="278">
                  <c:v>537</c:v>
                </c:pt>
                <c:pt idx="279">
                  <c:v>501</c:v>
                </c:pt>
                <c:pt idx="280">
                  <c:v>571</c:v>
                </c:pt>
                <c:pt idx="281">
                  <c:v>488</c:v>
                </c:pt>
                <c:pt idx="282">
                  <c:v>463</c:v>
                </c:pt>
                <c:pt idx="283">
                  <c:v>357</c:v>
                </c:pt>
                <c:pt idx="284">
                  <c:v>378</c:v>
                </c:pt>
                <c:pt idx="285">
                  <c:v>402</c:v>
                </c:pt>
              </c:numCache>
            </c:numRef>
          </c:val>
          <c:smooth val="0"/>
          <c:extLst>
            <c:ext xmlns:c16="http://schemas.microsoft.com/office/drawing/2014/chart" uri="{C3380CC4-5D6E-409C-BE32-E72D297353CC}">
              <c16:uniqueId val="{00000001-C347-44D6-B583-CDDE753BDE27}"/>
            </c:ext>
          </c:extLst>
        </c:ser>
        <c:ser>
          <c:idx val="0"/>
          <c:order val="1"/>
          <c:tx>
            <c:strRef>
              <c:f>Sheet1!$D$1</c:f>
              <c:strCache>
                <c:ptCount val="1"/>
                <c:pt idx="0">
                  <c:v>Average Starts (3-Month Trailing)</c:v>
                </c:pt>
              </c:strCache>
            </c:strRef>
          </c:tx>
          <c:spPr>
            <a:ln w="38100" cap="rnd">
              <a:solidFill>
                <a:srgbClr val="35414F"/>
              </a:solidFill>
              <a:round/>
            </a:ln>
            <a:effectLst/>
          </c:spPr>
          <c:marker>
            <c:symbol val="none"/>
          </c:marker>
          <c:cat>
            <c:numRef>
              <c:f>Sheet1!$A$2:$A$287</c:f>
              <c:numCache>
                <c:formatCode>General</c:formatCode>
                <c:ptCount val="286"/>
                <c:pt idx="0">
                  <c:v>2000</c:v>
                </c:pt>
                <c:pt idx="12">
                  <c:v>2001</c:v>
                </c:pt>
                <c:pt idx="24">
                  <c:v>2002</c:v>
                </c:pt>
                <c:pt idx="36">
                  <c:v>2003</c:v>
                </c:pt>
                <c:pt idx="48">
                  <c:v>2004</c:v>
                </c:pt>
                <c:pt idx="60">
                  <c:v>2005</c:v>
                </c:pt>
                <c:pt idx="72">
                  <c:v>2006</c:v>
                </c:pt>
                <c:pt idx="84">
                  <c:v>2007</c:v>
                </c:pt>
                <c:pt idx="96">
                  <c:v>2008</c:v>
                </c:pt>
                <c:pt idx="108">
                  <c:v>2009</c:v>
                </c:pt>
                <c:pt idx="120">
                  <c:v>2010</c:v>
                </c:pt>
                <c:pt idx="132">
                  <c:v>2011</c:v>
                </c:pt>
                <c:pt idx="144">
                  <c:v>2012</c:v>
                </c:pt>
                <c:pt idx="156">
                  <c:v>2013</c:v>
                </c:pt>
                <c:pt idx="168">
                  <c:v>2014</c:v>
                </c:pt>
                <c:pt idx="180">
                  <c:v>2015</c:v>
                </c:pt>
                <c:pt idx="192">
                  <c:v>2016</c:v>
                </c:pt>
                <c:pt idx="204">
                  <c:v>2017</c:v>
                </c:pt>
                <c:pt idx="216">
                  <c:v>2018</c:v>
                </c:pt>
                <c:pt idx="228">
                  <c:v>2019</c:v>
                </c:pt>
                <c:pt idx="240">
                  <c:v>2020</c:v>
                </c:pt>
                <c:pt idx="252">
                  <c:v>2021</c:v>
                </c:pt>
                <c:pt idx="264">
                  <c:v>2022</c:v>
                </c:pt>
                <c:pt idx="276">
                  <c:v>2023</c:v>
                </c:pt>
              </c:numCache>
            </c:numRef>
          </c:cat>
          <c:val>
            <c:numRef>
              <c:f>Sheet1!$D$2:$D$287</c:f>
              <c:numCache>
                <c:formatCode>#,##0</c:formatCode>
                <c:ptCount val="286"/>
                <c:pt idx="0">
                  <c:v>343</c:v>
                </c:pt>
                <c:pt idx="1">
                  <c:v>394</c:v>
                </c:pt>
                <c:pt idx="2">
                  <c:v>380.33333333333331</c:v>
                </c:pt>
                <c:pt idx="3">
                  <c:v>374.66666666666669</c:v>
                </c:pt>
                <c:pt idx="4">
                  <c:v>329</c:v>
                </c:pt>
                <c:pt idx="5">
                  <c:v>351</c:v>
                </c:pt>
                <c:pt idx="6">
                  <c:v>341</c:v>
                </c:pt>
                <c:pt idx="7">
                  <c:v>329.33333333333331</c:v>
                </c:pt>
                <c:pt idx="8">
                  <c:v>314.33333333333331</c:v>
                </c:pt>
                <c:pt idx="9">
                  <c:v>312</c:v>
                </c:pt>
                <c:pt idx="10">
                  <c:v>321.66666666666669</c:v>
                </c:pt>
                <c:pt idx="11">
                  <c:v>319.66666666666669</c:v>
                </c:pt>
                <c:pt idx="12">
                  <c:v>323.33333333333331</c:v>
                </c:pt>
                <c:pt idx="13">
                  <c:v>325.33333333333331</c:v>
                </c:pt>
                <c:pt idx="14">
                  <c:v>347.33333333333331</c:v>
                </c:pt>
                <c:pt idx="15">
                  <c:v>351.66666666666669</c:v>
                </c:pt>
                <c:pt idx="16">
                  <c:v>343.33333333333331</c:v>
                </c:pt>
                <c:pt idx="17">
                  <c:v>333</c:v>
                </c:pt>
                <c:pt idx="18">
                  <c:v>344.33333333333331</c:v>
                </c:pt>
                <c:pt idx="19">
                  <c:v>331.33333333333331</c:v>
                </c:pt>
                <c:pt idx="20">
                  <c:v>324</c:v>
                </c:pt>
                <c:pt idx="21">
                  <c:v>300</c:v>
                </c:pt>
                <c:pt idx="22">
                  <c:v>325.66666666666669</c:v>
                </c:pt>
                <c:pt idx="23">
                  <c:v>313.66666666666669</c:v>
                </c:pt>
                <c:pt idx="24">
                  <c:v>340.33333333333331</c:v>
                </c:pt>
                <c:pt idx="25">
                  <c:v>330.33333333333331</c:v>
                </c:pt>
                <c:pt idx="26">
                  <c:v>352.66666666666669</c:v>
                </c:pt>
                <c:pt idx="27">
                  <c:v>331</c:v>
                </c:pt>
                <c:pt idx="28">
                  <c:v>342.33333333333331</c:v>
                </c:pt>
                <c:pt idx="29">
                  <c:v>342</c:v>
                </c:pt>
                <c:pt idx="30">
                  <c:v>347.66666666666669</c:v>
                </c:pt>
                <c:pt idx="31">
                  <c:v>355.66666666666669</c:v>
                </c:pt>
                <c:pt idx="32">
                  <c:v>358.66666666666669</c:v>
                </c:pt>
                <c:pt idx="33">
                  <c:v>346.66666666666669</c:v>
                </c:pt>
                <c:pt idx="34">
                  <c:v>337.66666666666669</c:v>
                </c:pt>
                <c:pt idx="35">
                  <c:v>334.66666666666669</c:v>
                </c:pt>
                <c:pt idx="36">
                  <c:v>341.33333333333331</c:v>
                </c:pt>
                <c:pt idx="37">
                  <c:v>331</c:v>
                </c:pt>
                <c:pt idx="38">
                  <c:v>323.66666666666669</c:v>
                </c:pt>
                <c:pt idx="39">
                  <c:v>308</c:v>
                </c:pt>
                <c:pt idx="40">
                  <c:v>318.66666666666669</c:v>
                </c:pt>
                <c:pt idx="41">
                  <c:v>327.66666666666669</c:v>
                </c:pt>
                <c:pt idx="42">
                  <c:v>358.66666666666669</c:v>
                </c:pt>
                <c:pt idx="43">
                  <c:v>355</c:v>
                </c:pt>
                <c:pt idx="44">
                  <c:v>365</c:v>
                </c:pt>
                <c:pt idx="45">
                  <c:v>356.33333333333331</c:v>
                </c:pt>
                <c:pt idx="46">
                  <c:v>369.66666666666669</c:v>
                </c:pt>
                <c:pt idx="47">
                  <c:v>378.33333333333331</c:v>
                </c:pt>
                <c:pt idx="48">
                  <c:v>383.33333333333331</c:v>
                </c:pt>
                <c:pt idx="49">
                  <c:v>375.33333333333331</c:v>
                </c:pt>
                <c:pt idx="50">
                  <c:v>360.66666666666669</c:v>
                </c:pt>
                <c:pt idx="51">
                  <c:v>362.66666666666669</c:v>
                </c:pt>
                <c:pt idx="52">
                  <c:v>350.66666666666669</c:v>
                </c:pt>
                <c:pt idx="53">
                  <c:v>329.33333333333331</c:v>
                </c:pt>
                <c:pt idx="54">
                  <c:v>319.33333333333331</c:v>
                </c:pt>
                <c:pt idx="55">
                  <c:v>320.66666666666669</c:v>
                </c:pt>
                <c:pt idx="56">
                  <c:v>336.66666666666669</c:v>
                </c:pt>
                <c:pt idx="57">
                  <c:v>365</c:v>
                </c:pt>
                <c:pt idx="58">
                  <c:v>362</c:v>
                </c:pt>
                <c:pt idx="59">
                  <c:v>354.66666666666669</c:v>
                </c:pt>
                <c:pt idx="60">
                  <c:v>352.33333333333331</c:v>
                </c:pt>
                <c:pt idx="61">
                  <c:v>382.66666666666669</c:v>
                </c:pt>
                <c:pt idx="62">
                  <c:v>367</c:v>
                </c:pt>
                <c:pt idx="63">
                  <c:v>366.33333333333331</c:v>
                </c:pt>
                <c:pt idx="64">
                  <c:v>331.66666666666669</c:v>
                </c:pt>
                <c:pt idx="65">
                  <c:v>354.33333333333331</c:v>
                </c:pt>
                <c:pt idx="66">
                  <c:v>330</c:v>
                </c:pt>
                <c:pt idx="67">
                  <c:v>348.66666666666669</c:v>
                </c:pt>
                <c:pt idx="68">
                  <c:v>353</c:v>
                </c:pt>
                <c:pt idx="69">
                  <c:v>351.33333333333331</c:v>
                </c:pt>
                <c:pt idx="70">
                  <c:v>342</c:v>
                </c:pt>
                <c:pt idx="71">
                  <c:v>343.33333333333331</c:v>
                </c:pt>
                <c:pt idx="72">
                  <c:v>385</c:v>
                </c:pt>
                <c:pt idx="73">
                  <c:v>377</c:v>
                </c:pt>
                <c:pt idx="74">
                  <c:v>377.66666666666669</c:v>
                </c:pt>
                <c:pt idx="75">
                  <c:v>331</c:v>
                </c:pt>
                <c:pt idx="76">
                  <c:v>350</c:v>
                </c:pt>
                <c:pt idx="77">
                  <c:v>344.33333333333331</c:v>
                </c:pt>
                <c:pt idx="78">
                  <c:v>345.33333333333331</c:v>
                </c:pt>
                <c:pt idx="79">
                  <c:v>316.66666666666669</c:v>
                </c:pt>
                <c:pt idx="80">
                  <c:v>311.66666666666669</c:v>
                </c:pt>
                <c:pt idx="81">
                  <c:v>300.33333333333331</c:v>
                </c:pt>
                <c:pt idx="82">
                  <c:v>298.33333333333331</c:v>
                </c:pt>
                <c:pt idx="83">
                  <c:v>319.66666666666669</c:v>
                </c:pt>
                <c:pt idx="84">
                  <c:v>319.66666666666669</c:v>
                </c:pt>
                <c:pt idx="85">
                  <c:v>323.33333333333331</c:v>
                </c:pt>
                <c:pt idx="86">
                  <c:v>287.66666666666669</c:v>
                </c:pt>
                <c:pt idx="87">
                  <c:v>292.33333333333331</c:v>
                </c:pt>
                <c:pt idx="88">
                  <c:v>290.33333333333331</c:v>
                </c:pt>
                <c:pt idx="89">
                  <c:v>298.33333333333331</c:v>
                </c:pt>
                <c:pt idx="90">
                  <c:v>304.66666666666669</c:v>
                </c:pt>
                <c:pt idx="91">
                  <c:v>334</c:v>
                </c:pt>
                <c:pt idx="92">
                  <c:v>311</c:v>
                </c:pt>
                <c:pt idx="93">
                  <c:v>335.66666666666669</c:v>
                </c:pt>
                <c:pt idx="94">
                  <c:v>332.66666666666669</c:v>
                </c:pt>
                <c:pt idx="95">
                  <c:v>327.33333333333331</c:v>
                </c:pt>
                <c:pt idx="96">
                  <c:v>302.33333333333331</c:v>
                </c:pt>
                <c:pt idx="97">
                  <c:v>307.33333333333331</c:v>
                </c:pt>
                <c:pt idx="98">
                  <c:v>322.33333333333331</c:v>
                </c:pt>
                <c:pt idx="99">
                  <c:v>329</c:v>
                </c:pt>
                <c:pt idx="100">
                  <c:v>300.66666666666669</c:v>
                </c:pt>
                <c:pt idx="101">
                  <c:v>341.33333333333331</c:v>
                </c:pt>
                <c:pt idx="102">
                  <c:v>333.66666666666669</c:v>
                </c:pt>
                <c:pt idx="103">
                  <c:v>314.66666666666669</c:v>
                </c:pt>
                <c:pt idx="104">
                  <c:v>276</c:v>
                </c:pt>
                <c:pt idx="105">
                  <c:v>251.66666666666666</c:v>
                </c:pt>
                <c:pt idx="106">
                  <c:v>237</c:v>
                </c:pt>
                <c:pt idx="107">
                  <c:v>195</c:v>
                </c:pt>
                <c:pt idx="108">
                  <c:v>160.66666666666666</c:v>
                </c:pt>
                <c:pt idx="109">
                  <c:v>171</c:v>
                </c:pt>
                <c:pt idx="110">
                  <c:v>169.33333333333334</c:v>
                </c:pt>
                <c:pt idx="111">
                  <c:v>155.66666666666666</c:v>
                </c:pt>
                <c:pt idx="112">
                  <c:v>125</c:v>
                </c:pt>
                <c:pt idx="113">
                  <c:v>108.66666666666667</c:v>
                </c:pt>
                <c:pt idx="114">
                  <c:v>106.66666666666667</c:v>
                </c:pt>
                <c:pt idx="115">
                  <c:v>95.666666666666671</c:v>
                </c:pt>
                <c:pt idx="116">
                  <c:v>86.333333333333329</c:v>
                </c:pt>
                <c:pt idx="117">
                  <c:v>77.333333333333329</c:v>
                </c:pt>
                <c:pt idx="118">
                  <c:v>74.666666666666671</c:v>
                </c:pt>
                <c:pt idx="119">
                  <c:v>82</c:v>
                </c:pt>
                <c:pt idx="120">
                  <c:v>97.333333333333329</c:v>
                </c:pt>
                <c:pt idx="121">
                  <c:v>93</c:v>
                </c:pt>
                <c:pt idx="122">
                  <c:v>92</c:v>
                </c:pt>
                <c:pt idx="123">
                  <c:v>97.666666666666671</c:v>
                </c:pt>
                <c:pt idx="124">
                  <c:v>113.66666666666667</c:v>
                </c:pt>
                <c:pt idx="125">
                  <c:v>112.66666666666667</c:v>
                </c:pt>
                <c:pt idx="126">
                  <c:v>112.33333333333333</c:v>
                </c:pt>
                <c:pt idx="127">
                  <c:v>131</c:v>
                </c:pt>
                <c:pt idx="128">
                  <c:v>149</c:v>
                </c:pt>
                <c:pt idx="129">
                  <c:v>144</c:v>
                </c:pt>
                <c:pt idx="130">
                  <c:v>114.33333333333333</c:v>
                </c:pt>
                <c:pt idx="131">
                  <c:v>102.66666666666667</c:v>
                </c:pt>
                <c:pt idx="132">
                  <c:v>134.33333333333334</c:v>
                </c:pt>
                <c:pt idx="133">
                  <c:v>145.33333333333334</c:v>
                </c:pt>
                <c:pt idx="134">
                  <c:v>165.66666666666666</c:v>
                </c:pt>
                <c:pt idx="135">
                  <c:v>145.33333333333334</c:v>
                </c:pt>
                <c:pt idx="136">
                  <c:v>152.33333333333334</c:v>
                </c:pt>
                <c:pt idx="137">
                  <c:v>153</c:v>
                </c:pt>
                <c:pt idx="138">
                  <c:v>170.33333333333334</c:v>
                </c:pt>
                <c:pt idx="139">
                  <c:v>175.66666666666666</c:v>
                </c:pt>
                <c:pt idx="140">
                  <c:v>195.33333333333334</c:v>
                </c:pt>
                <c:pt idx="141">
                  <c:v>188.66666666666666</c:v>
                </c:pt>
                <c:pt idx="142">
                  <c:v>216.33333333333334</c:v>
                </c:pt>
                <c:pt idx="143">
                  <c:v>196.33333333333334</c:v>
                </c:pt>
                <c:pt idx="144">
                  <c:v>207.66666666666666</c:v>
                </c:pt>
                <c:pt idx="145">
                  <c:v>205</c:v>
                </c:pt>
                <c:pt idx="146">
                  <c:v>222</c:v>
                </c:pt>
                <c:pt idx="147">
                  <c:v>236.66666666666666</c:v>
                </c:pt>
                <c:pt idx="148">
                  <c:v>220.66666666666666</c:v>
                </c:pt>
                <c:pt idx="149">
                  <c:v>224</c:v>
                </c:pt>
                <c:pt idx="150">
                  <c:v>215.33333333333334</c:v>
                </c:pt>
                <c:pt idx="151">
                  <c:v>224.66666666666666</c:v>
                </c:pt>
                <c:pt idx="152">
                  <c:v>231.33333333333334</c:v>
                </c:pt>
                <c:pt idx="153">
                  <c:v>258.33333333333331</c:v>
                </c:pt>
                <c:pt idx="154">
                  <c:v>273.66666666666669</c:v>
                </c:pt>
                <c:pt idx="155">
                  <c:v>309.66666666666669</c:v>
                </c:pt>
                <c:pt idx="156">
                  <c:v>303</c:v>
                </c:pt>
                <c:pt idx="157">
                  <c:v>318.66666666666669</c:v>
                </c:pt>
                <c:pt idx="158">
                  <c:v>327</c:v>
                </c:pt>
                <c:pt idx="159">
                  <c:v>315</c:v>
                </c:pt>
                <c:pt idx="160">
                  <c:v>318.66666666666669</c:v>
                </c:pt>
                <c:pt idx="161">
                  <c:v>265</c:v>
                </c:pt>
                <c:pt idx="162">
                  <c:v>278</c:v>
                </c:pt>
                <c:pt idx="163">
                  <c:v>266</c:v>
                </c:pt>
                <c:pt idx="164">
                  <c:v>282</c:v>
                </c:pt>
                <c:pt idx="165">
                  <c:v>296.33333333333331</c:v>
                </c:pt>
                <c:pt idx="166">
                  <c:v>334.66666666666669</c:v>
                </c:pt>
                <c:pt idx="167">
                  <c:v>362</c:v>
                </c:pt>
                <c:pt idx="168">
                  <c:v>359</c:v>
                </c:pt>
                <c:pt idx="169">
                  <c:v>342</c:v>
                </c:pt>
                <c:pt idx="170">
                  <c:v>329.66666666666669</c:v>
                </c:pt>
                <c:pt idx="171">
                  <c:v>355</c:v>
                </c:pt>
                <c:pt idx="172">
                  <c:v>356.66666666666669</c:v>
                </c:pt>
                <c:pt idx="173">
                  <c:v>353.33333333333331</c:v>
                </c:pt>
                <c:pt idx="174">
                  <c:v>364</c:v>
                </c:pt>
                <c:pt idx="175">
                  <c:v>359</c:v>
                </c:pt>
                <c:pt idx="176">
                  <c:v>376</c:v>
                </c:pt>
                <c:pt idx="177">
                  <c:v>358</c:v>
                </c:pt>
                <c:pt idx="178">
                  <c:v>359</c:v>
                </c:pt>
                <c:pt idx="179">
                  <c:v>357</c:v>
                </c:pt>
                <c:pt idx="180">
                  <c:v>359.33333333333331</c:v>
                </c:pt>
                <c:pt idx="181">
                  <c:v>345.66666666666669</c:v>
                </c:pt>
                <c:pt idx="182">
                  <c:v>339</c:v>
                </c:pt>
                <c:pt idx="183">
                  <c:v>361</c:v>
                </c:pt>
                <c:pt idx="184">
                  <c:v>384</c:v>
                </c:pt>
                <c:pt idx="185">
                  <c:v>441.33333333333331</c:v>
                </c:pt>
                <c:pt idx="186">
                  <c:v>421</c:v>
                </c:pt>
                <c:pt idx="187">
                  <c:v>429.33333333333331</c:v>
                </c:pt>
                <c:pt idx="188">
                  <c:v>420.33333333333331</c:v>
                </c:pt>
                <c:pt idx="189">
                  <c:v>409</c:v>
                </c:pt>
                <c:pt idx="190">
                  <c:v>409.66666666666669</c:v>
                </c:pt>
                <c:pt idx="191">
                  <c:v>377.33333333333331</c:v>
                </c:pt>
                <c:pt idx="192">
                  <c:v>373</c:v>
                </c:pt>
                <c:pt idx="193">
                  <c:v>362.33333333333331</c:v>
                </c:pt>
                <c:pt idx="194">
                  <c:v>354.66666666666669</c:v>
                </c:pt>
                <c:pt idx="195">
                  <c:v>370</c:v>
                </c:pt>
                <c:pt idx="196">
                  <c:v>379.66666666666669</c:v>
                </c:pt>
                <c:pt idx="197">
                  <c:v>405</c:v>
                </c:pt>
                <c:pt idx="198">
                  <c:v>433</c:v>
                </c:pt>
                <c:pt idx="199">
                  <c:v>447</c:v>
                </c:pt>
                <c:pt idx="200">
                  <c:v>399.33333333333331</c:v>
                </c:pt>
                <c:pt idx="201">
                  <c:v>394</c:v>
                </c:pt>
                <c:pt idx="202">
                  <c:v>356</c:v>
                </c:pt>
                <c:pt idx="203">
                  <c:v>409.33333333333331</c:v>
                </c:pt>
                <c:pt idx="204">
                  <c:v>393</c:v>
                </c:pt>
                <c:pt idx="205">
                  <c:v>421</c:v>
                </c:pt>
                <c:pt idx="206">
                  <c:v>388.66666666666669</c:v>
                </c:pt>
                <c:pt idx="207">
                  <c:v>360.66666666666669</c:v>
                </c:pt>
                <c:pt idx="208">
                  <c:v>333.33333333333331</c:v>
                </c:pt>
                <c:pt idx="209">
                  <c:v>342.66666666666669</c:v>
                </c:pt>
                <c:pt idx="210">
                  <c:v>357.33333333333331</c:v>
                </c:pt>
                <c:pt idx="211">
                  <c:v>346.33333333333331</c:v>
                </c:pt>
                <c:pt idx="212">
                  <c:v>333</c:v>
                </c:pt>
                <c:pt idx="213">
                  <c:v>337.66666666666669</c:v>
                </c:pt>
                <c:pt idx="214">
                  <c:v>356.66666666666669</c:v>
                </c:pt>
                <c:pt idx="215">
                  <c:v>360.33333333333331</c:v>
                </c:pt>
                <c:pt idx="216">
                  <c:v>376.33333333333331</c:v>
                </c:pt>
                <c:pt idx="217">
                  <c:v>387.66666666666669</c:v>
                </c:pt>
                <c:pt idx="218">
                  <c:v>417.66666666666669</c:v>
                </c:pt>
                <c:pt idx="219">
                  <c:v>398</c:v>
                </c:pt>
                <c:pt idx="220">
                  <c:v>399.33333333333331</c:v>
                </c:pt>
                <c:pt idx="221">
                  <c:v>360.33333333333331</c:v>
                </c:pt>
                <c:pt idx="222">
                  <c:v>350.66666666666669</c:v>
                </c:pt>
                <c:pt idx="223">
                  <c:v>351</c:v>
                </c:pt>
                <c:pt idx="224">
                  <c:v>367.33333333333331</c:v>
                </c:pt>
                <c:pt idx="225">
                  <c:v>370.66666666666669</c:v>
                </c:pt>
                <c:pt idx="226">
                  <c:v>374.66666666666669</c:v>
                </c:pt>
                <c:pt idx="227">
                  <c:v>356.33333333333331</c:v>
                </c:pt>
                <c:pt idx="228">
                  <c:v>342.33333333333331</c:v>
                </c:pt>
                <c:pt idx="229">
                  <c:v>325.33333333333331</c:v>
                </c:pt>
                <c:pt idx="230">
                  <c:v>340</c:v>
                </c:pt>
                <c:pt idx="231">
                  <c:v>370</c:v>
                </c:pt>
                <c:pt idx="232">
                  <c:v>403.33333333333331</c:v>
                </c:pt>
                <c:pt idx="233">
                  <c:v>403.33333333333331</c:v>
                </c:pt>
                <c:pt idx="234">
                  <c:v>386.33333333333331</c:v>
                </c:pt>
                <c:pt idx="235">
                  <c:v>391.33333333333331</c:v>
                </c:pt>
                <c:pt idx="236">
                  <c:v>396.66666666666669</c:v>
                </c:pt>
                <c:pt idx="237">
                  <c:v>426</c:v>
                </c:pt>
                <c:pt idx="238">
                  <c:v>416.33333333333331</c:v>
                </c:pt>
                <c:pt idx="239">
                  <c:v>470.33333333333331</c:v>
                </c:pt>
                <c:pt idx="240">
                  <c:v>527</c:v>
                </c:pt>
                <c:pt idx="241">
                  <c:v>557.33333333333337</c:v>
                </c:pt>
                <c:pt idx="242">
                  <c:v>506</c:v>
                </c:pt>
                <c:pt idx="243">
                  <c:v>387.66666666666669</c:v>
                </c:pt>
                <c:pt idx="244">
                  <c:v>313.66666666666669</c:v>
                </c:pt>
                <c:pt idx="245">
                  <c:v>305</c:v>
                </c:pt>
                <c:pt idx="246">
                  <c:v>394.33333333333331</c:v>
                </c:pt>
                <c:pt idx="247">
                  <c:v>409</c:v>
                </c:pt>
                <c:pt idx="248">
                  <c:v>404</c:v>
                </c:pt>
                <c:pt idx="249">
                  <c:v>350.66666666666669</c:v>
                </c:pt>
                <c:pt idx="250">
                  <c:v>358.66666666666669</c:v>
                </c:pt>
                <c:pt idx="251">
                  <c:v>360.33333333333331</c:v>
                </c:pt>
                <c:pt idx="252">
                  <c:v>403.66666666666669</c:v>
                </c:pt>
                <c:pt idx="253">
                  <c:v>403.66666666666669</c:v>
                </c:pt>
                <c:pt idx="254">
                  <c:v>444</c:v>
                </c:pt>
                <c:pt idx="255">
                  <c:v>428.66666666666669</c:v>
                </c:pt>
                <c:pt idx="256">
                  <c:v>468.33333333333331</c:v>
                </c:pt>
                <c:pt idx="257">
                  <c:v>473.33333333333331</c:v>
                </c:pt>
                <c:pt idx="258">
                  <c:v>478.66666666666669</c:v>
                </c:pt>
                <c:pt idx="259">
                  <c:v>474</c:v>
                </c:pt>
                <c:pt idx="260">
                  <c:v>466.66666666666669</c:v>
                </c:pt>
                <c:pt idx="261">
                  <c:v>476</c:v>
                </c:pt>
                <c:pt idx="262">
                  <c:v>477.33333333333331</c:v>
                </c:pt>
                <c:pt idx="263">
                  <c:v>512</c:v>
                </c:pt>
                <c:pt idx="264">
                  <c:v>521</c:v>
                </c:pt>
                <c:pt idx="265">
                  <c:v>547.33333333333337</c:v>
                </c:pt>
                <c:pt idx="266">
                  <c:v>535.33333333333337</c:v>
                </c:pt>
                <c:pt idx="267">
                  <c:v>573.66666666666663</c:v>
                </c:pt>
                <c:pt idx="268">
                  <c:v>545.66666666666663</c:v>
                </c:pt>
                <c:pt idx="269">
                  <c:v>551.33333333333337</c:v>
                </c:pt>
                <c:pt idx="270">
                  <c:v>500</c:v>
                </c:pt>
                <c:pt idx="271">
                  <c:v>536.66666666666663</c:v>
                </c:pt>
                <c:pt idx="272">
                  <c:v>545</c:v>
                </c:pt>
                <c:pt idx="273">
                  <c:v>578.66666666666663</c:v>
                </c:pt>
                <c:pt idx="274">
                  <c:v>591</c:v>
                </c:pt>
                <c:pt idx="275">
                  <c:v>555.66666666666663</c:v>
                </c:pt>
                <c:pt idx="276">
                  <c:v>536.66666666666663</c:v>
                </c:pt>
                <c:pt idx="277">
                  <c:v>529.33333333333337</c:v>
                </c:pt>
                <c:pt idx="278">
                  <c:v>551.66666666666663</c:v>
                </c:pt>
                <c:pt idx="279">
                  <c:v>546.33333333333337</c:v>
                </c:pt>
                <c:pt idx="280">
                  <c:v>536.33333333333337</c:v>
                </c:pt>
                <c:pt idx="281">
                  <c:v>520</c:v>
                </c:pt>
                <c:pt idx="282">
                  <c:v>507.33333333333331</c:v>
                </c:pt>
                <c:pt idx="283">
                  <c:v>436</c:v>
                </c:pt>
                <c:pt idx="284">
                  <c:v>399.33333333333331</c:v>
                </c:pt>
                <c:pt idx="285">
                  <c:v>379</c:v>
                </c:pt>
              </c:numCache>
            </c:numRef>
          </c:val>
          <c:smooth val="0"/>
          <c:extLst>
            <c:ext xmlns:c16="http://schemas.microsoft.com/office/drawing/2014/chart" uri="{C3380CC4-5D6E-409C-BE32-E72D297353CC}">
              <c16:uniqueId val="{00000000-EF71-420F-BED6-DF64B81024F1}"/>
            </c:ext>
          </c:extLst>
        </c:ser>
        <c:dLbls>
          <c:showLegendKey val="0"/>
          <c:showVal val="0"/>
          <c:showCatName val="0"/>
          <c:showSerName val="0"/>
          <c:showPercent val="0"/>
          <c:showBubbleSize val="0"/>
        </c:dLbls>
        <c:smooth val="0"/>
        <c:axId val="2723360"/>
        <c:axId val="2725552"/>
      </c:lineChart>
      <c:catAx>
        <c:axId val="2723360"/>
        <c:scaling>
          <c:orientation val="minMax"/>
        </c:scaling>
        <c:delete val="0"/>
        <c:axPos val="b"/>
        <c:numFmt formatCode="General" sourceLinked="1"/>
        <c:majorTickMark val="out"/>
        <c:minorTickMark val="none"/>
        <c:tickLblPos val="nextTo"/>
        <c:spPr>
          <a:noFill/>
          <a:ln w="6350" cap="flat" cmpd="sng" algn="ctr">
            <a:solidFill>
              <a:srgbClr val="FFFFFF">
                <a:lumMod val="65000"/>
              </a:srgb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4"/>
        <c:tickMarkSkip val="12"/>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rgbClr val="FFFFFF">
                <a:lumMod val="65000"/>
              </a:srgb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1.5846208356175076E-2"/>
          <c:y val="0.92739115487044543"/>
          <c:w val="0.53689643172863066"/>
          <c:h val="6.24245266830635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sz="1600" b="1">
                <a:solidFill>
                  <a:schemeClr val="tx1">
                    <a:lumMod val="50000"/>
                  </a:schemeClr>
                </a:solidFill>
              </a:rPr>
              <a:t>Renter Households (Millions)</a:t>
            </a:r>
          </a:p>
        </c:rich>
      </c:tx>
      <c:layout>
        <c:manualLayout>
          <c:xMode val="edge"/>
          <c:yMode val="edge"/>
          <c:x val="1.040329744672664E-3"/>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Renter Households</c:v>
                </c:pt>
              </c:strCache>
            </c:strRef>
          </c:tx>
          <c:spPr>
            <a:solidFill>
              <a:srgbClr val="35414F"/>
            </a:solidFill>
            <a:ln>
              <a:noFill/>
            </a:ln>
            <a:effectLst/>
          </c:spPr>
          <c:invertIfNegative val="0"/>
          <c:cat>
            <c:numRef>
              <c:f>Sheet1!$A$2:$A$24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Sheet1!$B$2:$B$24</c:f>
              <c:numCache>
                <c:formatCode>General</c:formatCode>
                <c:ptCount val="23"/>
                <c:pt idx="0">
                  <c:v>33418.25</c:v>
                </c:pt>
                <c:pt idx="1">
                  <c:v>33802.75</c:v>
                </c:pt>
                <c:pt idx="2">
                  <c:v>33683.75</c:v>
                </c:pt>
                <c:pt idx="3">
                  <c:v>33330.75</c:v>
                </c:pt>
                <c:pt idx="4">
                  <c:v>34072.5</c:v>
                </c:pt>
                <c:pt idx="5">
                  <c:v>34564</c:v>
                </c:pt>
                <c:pt idx="6">
                  <c:v>35465</c:v>
                </c:pt>
                <c:pt idx="7">
                  <c:v>35946.75</c:v>
                </c:pt>
                <c:pt idx="8">
                  <c:v>36660.25</c:v>
                </c:pt>
                <c:pt idx="9">
                  <c:v>37441.75</c:v>
                </c:pt>
                <c:pt idx="10">
                  <c:v>38447.25</c:v>
                </c:pt>
                <c:pt idx="11">
                  <c:v>39598.75</c:v>
                </c:pt>
                <c:pt idx="12">
                  <c:v>40224</c:v>
                </c:pt>
                <c:pt idx="13">
                  <c:v>41358.75</c:v>
                </c:pt>
                <c:pt idx="14">
                  <c:v>42797</c:v>
                </c:pt>
                <c:pt idx="15">
                  <c:v>43448.5</c:v>
                </c:pt>
                <c:pt idx="16">
                  <c:v>43309.5</c:v>
                </c:pt>
                <c:pt idx="17">
                  <c:v>43210.5</c:v>
                </c:pt>
                <c:pt idx="18">
                  <c:v>43509.75</c:v>
                </c:pt>
                <c:pt idx="20">
                  <c:v>43790.75</c:v>
                </c:pt>
                <c:pt idx="21">
                  <c:v>44022.75</c:v>
                </c:pt>
                <c:pt idx="22">
                  <c:v>44275</c:v>
                </c:pt>
              </c:numCache>
            </c:numRef>
          </c:val>
          <c:extLst>
            <c:ext xmlns:c16="http://schemas.microsoft.com/office/drawing/2014/chart" uri="{C3380CC4-5D6E-409C-BE32-E72D297353CC}">
              <c16:uniqueId val="{00000000-315E-4D77-A029-313DF72EBD74}"/>
            </c:ext>
          </c:extLst>
        </c:ser>
        <c:dLbls>
          <c:showLegendKey val="0"/>
          <c:showVal val="0"/>
          <c:showCatName val="0"/>
          <c:showSerName val="0"/>
          <c:showPercent val="0"/>
          <c:showBubbleSize val="0"/>
        </c:dLbls>
        <c:gapWidth val="50"/>
        <c:overlap val="-10"/>
        <c:axId val="299835632"/>
        <c:axId val="299834648"/>
      </c:barChart>
      <c:lineChart>
        <c:grouping val="standard"/>
        <c:varyColors val="0"/>
        <c:ser>
          <c:idx val="1"/>
          <c:order val="1"/>
          <c:tx>
            <c:strRef>
              <c:f>Sheet1!$C$1</c:f>
              <c:strCache>
                <c:ptCount val="1"/>
                <c:pt idx="0">
                  <c:v>Rentership Rate (Right scale)</c:v>
                </c:pt>
              </c:strCache>
            </c:strRef>
          </c:tx>
          <c:spPr>
            <a:ln w="63500" cap="rnd">
              <a:solidFill>
                <a:srgbClr val="6AA1B7"/>
              </a:solidFill>
              <a:round/>
            </a:ln>
            <a:effectLst/>
          </c:spPr>
          <c:marker>
            <c:symbol val="none"/>
          </c:marker>
          <c:cat>
            <c:numRef>
              <c:f>Sheet1!$A$2:$A$24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Sheet1!$C$2:$C$24</c:f>
              <c:numCache>
                <c:formatCode>General</c:formatCode>
                <c:ptCount val="23"/>
                <c:pt idx="0">
                  <c:v>32.150080000000003</c:v>
                </c:pt>
                <c:pt idx="1">
                  <c:v>32.09592</c:v>
                </c:pt>
                <c:pt idx="2">
                  <c:v>31.74428</c:v>
                </c:pt>
                <c:pt idx="3">
                  <c:v>30.975729999999999</c:v>
                </c:pt>
                <c:pt idx="4">
                  <c:v>31.12106</c:v>
                </c:pt>
                <c:pt idx="5">
                  <c:v>31.22457</c:v>
                </c:pt>
                <c:pt idx="6">
                  <c:v>31.875869999999999</c:v>
                </c:pt>
                <c:pt idx="7">
                  <c:v>32.189439999999998</c:v>
                </c:pt>
                <c:pt idx="8">
                  <c:v>32.646360000000001</c:v>
                </c:pt>
                <c:pt idx="9">
                  <c:v>33.161929999999998</c:v>
                </c:pt>
                <c:pt idx="10">
                  <c:v>33.86065</c:v>
                </c:pt>
                <c:pt idx="11">
                  <c:v>34.565959999999997</c:v>
                </c:pt>
                <c:pt idx="12">
                  <c:v>34.890340000000002</c:v>
                </c:pt>
                <c:pt idx="13">
                  <c:v>35.538119999999999</c:v>
                </c:pt>
                <c:pt idx="14">
                  <c:v>36.336219999999997</c:v>
                </c:pt>
                <c:pt idx="15">
                  <c:v>36.575699999999998</c:v>
                </c:pt>
                <c:pt idx="16">
                  <c:v>36.139609999999998</c:v>
                </c:pt>
                <c:pt idx="17">
                  <c:v>35.604300000000002</c:v>
                </c:pt>
                <c:pt idx="18">
                  <c:v>35.444119999999998</c:v>
                </c:pt>
                <c:pt idx="20">
                  <c:v>34.547190000000001</c:v>
                </c:pt>
                <c:pt idx="21">
                  <c:v>34.229930000000003</c:v>
                </c:pt>
                <c:pt idx="22">
                  <c:v>34.046700000000001</c:v>
                </c:pt>
              </c:numCache>
            </c:numRef>
          </c:val>
          <c:smooth val="0"/>
          <c:extLst>
            <c:ext xmlns:c16="http://schemas.microsoft.com/office/drawing/2014/chart" uri="{C3380CC4-5D6E-409C-BE32-E72D297353CC}">
              <c16:uniqueId val="{00000001-315E-4D77-A029-313DF72EBD74}"/>
            </c:ext>
          </c:extLst>
        </c:ser>
        <c:dLbls>
          <c:showLegendKey val="0"/>
          <c:showVal val="0"/>
          <c:showCatName val="0"/>
          <c:showSerName val="0"/>
          <c:showPercent val="0"/>
          <c:showBubbleSize val="0"/>
        </c:dLbls>
        <c:marker val="1"/>
        <c:smooth val="0"/>
        <c:axId val="491855648"/>
        <c:axId val="363126344"/>
      </c:lineChart>
      <c:catAx>
        <c:axId val="299835632"/>
        <c:scaling>
          <c:orientation val="minMax"/>
        </c:scaling>
        <c:delete val="0"/>
        <c:axPos val="b"/>
        <c:numFmt formatCode="General" sourceLinked="1"/>
        <c:majorTickMark val="out"/>
        <c:minorTickMark val="none"/>
        <c:tickLblPos val="low"/>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299834648"/>
        <c:crosses val="autoZero"/>
        <c:auto val="1"/>
        <c:lblAlgn val="ctr"/>
        <c:lblOffset val="100"/>
        <c:noMultiLvlLbl val="0"/>
      </c:catAx>
      <c:valAx>
        <c:axId val="299834648"/>
        <c:scaling>
          <c:orientation val="minMax"/>
          <c:max val="45000"/>
          <c:min val="33000"/>
        </c:scaling>
        <c:delete val="0"/>
        <c:axPos val="l"/>
        <c:majorGridlines>
          <c:spPr>
            <a:ln w="9525" cap="flat" cmpd="sng" algn="ctr">
              <a:solidFill>
                <a:schemeClr val="tx1">
                  <a:lumMod val="40000"/>
                  <a:lumOff val="60000"/>
                </a:schemeClr>
              </a:solidFill>
              <a:prstDash val="dash"/>
              <a:round/>
            </a:ln>
            <a:effectLst/>
          </c:spPr>
        </c:majorGridlines>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99835632"/>
        <c:crosses val="autoZero"/>
        <c:crossBetween val="between"/>
        <c:majorUnit val="1000"/>
        <c:dispUnits>
          <c:builtInUnit val="thousands"/>
        </c:dispUnits>
      </c:valAx>
      <c:valAx>
        <c:axId val="363126344"/>
        <c:scaling>
          <c:orientation val="minMax"/>
          <c:max val="37"/>
        </c:scaling>
        <c:delete val="0"/>
        <c:axPos val="r"/>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491855648"/>
        <c:crosses val="max"/>
        <c:crossBetween val="between"/>
        <c:majorUnit val="3"/>
      </c:valAx>
      <c:catAx>
        <c:axId val="491855648"/>
        <c:scaling>
          <c:orientation val="minMax"/>
        </c:scaling>
        <c:delete val="1"/>
        <c:axPos val="b"/>
        <c:numFmt formatCode="General" sourceLinked="1"/>
        <c:majorTickMark val="out"/>
        <c:minorTickMark val="none"/>
        <c:tickLblPos val="nextTo"/>
        <c:crossAx val="363126344"/>
        <c:crosses val="autoZero"/>
        <c:auto val="1"/>
        <c:lblAlgn val="ctr"/>
        <c:lblOffset val="100"/>
        <c:noMultiLvlLbl val="0"/>
      </c:catAx>
      <c:spPr>
        <a:noFill/>
        <a:ln>
          <a:noFill/>
        </a:ln>
        <a:effectLst/>
      </c:spPr>
    </c:plotArea>
    <c:legend>
      <c:legendPos val="b"/>
      <c:layout>
        <c:manualLayout>
          <c:xMode val="edge"/>
          <c:yMode val="edge"/>
          <c:x val="3.8091734552944831E-2"/>
          <c:y val="0.94188405452339607"/>
          <c:w val="0.42313019683958664"/>
          <c:h val="5.81159454766039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Change in Renter Households (Millions)</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548199150143438"/>
        </c:manualLayout>
      </c:layout>
      <c:barChart>
        <c:barDir val="col"/>
        <c:grouping val="clustered"/>
        <c:varyColors val="0"/>
        <c:ser>
          <c:idx val="0"/>
          <c:order val="0"/>
          <c:tx>
            <c:strRef>
              <c:f>Sheet1!$B$1</c:f>
              <c:strCache>
                <c:ptCount val="1"/>
                <c:pt idx="0">
                  <c:v>2016–2019</c:v>
                </c:pt>
              </c:strCache>
            </c:strRef>
          </c:tx>
          <c:spPr>
            <a:solidFill>
              <a:srgbClr val="35414F"/>
            </a:solidFill>
            <a:ln>
              <a:noFill/>
            </a:ln>
            <a:effectLst/>
          </c:spPr>
          <c:invertIfNegative val="0"/>
          <c:dLbls>
            <c:delete val="1"/>
          </c:dLbls>
          <c:cat>
            <c:strRef>
              <c:f>Sheet1!$A$2:$A$4</c:f>
              <c:strCache>
                <c:ptCount val="3"/>
                <c:pt idx="0">
                  <c:v>1</c:v>
                </c:pt>
                <c:pt idx="1">
                  <c:v>2</c:v>
                </c:pt>
                <c:pt idx="2">
                  <c:v>3 or More</c:v>
                </c:pt>
              </c:strCache>
            </c:strRef>
          </c:cat>
          <c:val>
            <c:numRef>
              <c:f>Sheet1!$B$2:$B$4</c:f>
              <c:numCache>
                <c:formatCode>General</c:formatCode>
                <c:ptCount val="3"/>
                <c:pt idx="0">
                  <c:v>721537</c:v>
                </c:pt>
                <c:pt idx="1">
                  <c:v>221995</c:v>
                </c:pt>
                <c:pt idx="2">
                  <c:v>-689480</c:v>
                </c:pt>
              </c:numCache>
            </c:numRef>
          </c:val>
          <c:extLst>
            <c:ext xmlns:c16="http://schemas.microsoft.com/office/drawing/2014/chart" uri="{C3380CC4-5D6E-409C-BE32-E72D297353CC}">
              <c16:uniqueId val="{00000000-B296-484B-AD4E-E1C74F905C37}"/>
            </c:ext>
          </c:extLst>
        </c:ser>
        <c:ser>
          <c:idx val="1"/>
          <c:order val="1"/>
          <c:tx>
            <c:strRef>
              <c:f>Sheet1!$C$1</c:f>
              <c:strCache>
                <c:ptCount val="1"/>
                <c:pt idx="0">
                  <c:v>2019–2022</c:v>
                </c:pt>
              </c:strCache>
            </c:strRef>
          </c:tx>
          <c:spPr>
            <a:solidFill>
              <a:srgbClr val="C14D00"/>
            </a:solidFill>
            <a:ln>
              <a:noFill/>
            </a:ln>
            <a:effectLst/>
          </c:spPr>
          <c:invertIfNegative val="0"/>
          <c:dLbls>
            <c:delete val="1"/>
          </c:dLbls>
          <c:cat>
            <c:strRef>
              <c:f>Sheet1!$A$2:$A$4</c:f>
              <c:strCache>
                <c:ptCount val="3"/>
                <c:pt idx="0">
                  <c:v>1</c:v>
                </c:pt>
                <c:pt idx="1">
                  <c:v>2</c:v>
                </c:pt>
                <c:pt idx="2">
                  <c:v>3 or More</c:v>
                </c:pt>
              </c:strCache>
            </c:strRef>
          </c:cat>
          <c:val>
            <c:numRef>
              <c:f>Sheet1!$C$2:$C$4</c:f>
              <c:numCache>
                <c:formatCode>General</c:formatCode>
                <c:ptCount val="3"/>
                <c:pt idx="0">
                  <c:v>1163589</c:v>
                </c:pt>
                <c:pt idx="1">
                  <c:v>569074</c:v>
                </c:pt>
                <c:pt idx="2">
                  <c:v>-620872</c:v>
                </c:pt>
              </c:numCache>
            </c:numRef>
          </c:val>
          <c:extLst>
            <c:ext xmlns:c16="http://schemas.microsoft.com/office/drawing/2014/chart" uri="{C3380CC4-5D6E-409C-BE32-E72D297353CC}">
              <c16:uniqueId val="{00000001-B296-484B-AD4E-E1C74F905C3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Number of People in Household</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1"/>
        <c:axPos val="l"/>
        <c:majorGridlines>
          <c:spPr>
            <a:ln w="6350" cap="flat" cmpd="sng" algn="ctr">
              <a:solidFill>
                <a:schemeClr val="tx1">
                  <a:lumMod val="40000"/>
                  <a:lumOff val="60000"/>
                </a:schemeClr>
              </a:solidFill>
              <a:prstDash val="dash"/>
              <a:round/>
            </a:ln>
            <a:effectLst/>
          </c:spPr>
        </c:majorGridlines>
        <c:numFmt formatCode="#,##0.0" sourceLinked="0"/>
        <c:majorTickMark val="out"/>
        <c:minorTickMark val="none"/>
        <c:tickLblPos val="nextTo"/>
        <c:crossAx val="2723360"/>
        <c:crosses val="autoZero"/>
        <c:crossBetween val="between"/>
        <c:dispUnits>
          <c:builtInUnit val="millions"/>
        </c:dispUnits>
      </c:valAx>
      <c:spPr>
        <a:noFill/>
        <a:ln>
          <a:noFill/>
        </a:ln>
        <a:effectLst/>
      </c:spPr>
    </c:plotArea>
    <c:legend>
      <c:legendPos val="b"/>
      <c:layout>
        <c:manualLayout>
          <c:xMode val="edge"/>
          <c:yMode val="edge"/>
          <c:x val="1.5846245955461989E-2"/>
          <c:y val="0.93947569997859026"/>
          <c:w val="0.87237575676359147"/>
          <c:h val="6.05241989907160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Change in Renter Households (Millions)</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548199150143438"/>
        </c:manualLayout>
      </c:layout>
      <c:barChart>
        <c:barDir val="col"/>
        <c:grouping val="clustered"/>
        <c:varyColors val="0"/>
        <c:ser>
          <c:idx val="0"/>
          <c:order val="0"/>
          <c:tx>
            <c:strRef>
              <c:f>Sheet1!$B$1</c:f>
              <c:strCache>
                <c:ptCount val="1"/>
                <c:pt idx="0">
                  <c:v>2016–2019</c:v>
                </c:pt>
              </c:strCache>
            </c:strRef>
          </c:tx>
          <c:spPr>
            <a:solidFill>
              <a:srgbClr val="35414F"/>
            </a:solidFill>
            <a:ln>
              <a:noFill/>
            </a:ln>
            <a:effectLst/>
          </c:spPr>
          <c:invertIfNegative val="0"/>
          <c:dLbls>
            <c:delete val="1"/>
          </c:dLbls>
          <c:cat>
            <c:strRef>
              <c:f>Sheet1!$A$2:$A$4</c:f>
              <c:strCache>
                <c:ptCount val="3"/>
                <c:pt idx="0">
                  <c:v>Under $30,000</c:v>
                </c:pt>
                <c:pt idx="1">
                  <c:v>$30,000–$74,999</c:v>
                </c:pt>
                <c:pt idx="2">
                  <c:v>$75,000 and Over</c:v>
                </c:pt>
              </c:strCache>
            </c:strRef>
          </c:cat>
          <c:val>
            <c:numRef>
              <c:f>Sheet1!$B$2:$B$4</c:f>
              <c:numCache>
                <c:formatCode>General</c:formatCode>
                <c:ptCount val="3"/>
                <c:pt idx="0">
                  <c:v>-809093</c:v>
                </c:pt>
                <c:pt idx="1">
                  <c:v>-191080</c:v>
                </c:pt>
                <c:pt idx="2">
                  <c:v>1254225</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2019–2022</c:v>
                </c:pt>
              </c:strCache>
            </c:strRef>
          </c:tx>
          <c:spPr>
            <a:solidFill>
              <a:srgbClr val="C14D00"/>
            </a:solidFill>
            <a:ln>
              <a:noFill/>
            </a:ln>
            <a:effectLst/>
          </c:spPr>
          <c:invertIfNegative val="0"/>
          <c:dLbls>
            <c:delete val="1"/>
          </c:dLbls>
          <c:cat>
            <c:strRef>
              <c:f>Sheet1!$A$2:$A$4</c:f>
              <c:strCache>
                <c:ptCount val="3"/>
                <c:pt idx="0">
                  <c:v>Under $30,000</c:v>
                </c:pt>
                <c:pt idx="1">
                  <c:v>$30,000–$74,999</c:v>
                </c:pt>
                <c:pt idx="2">
                  <c:v>$75,000 and Over</c:v>
                </c:pt>
              </c:strCache>
            </c:strRef>
          </c:cat>
          <c:val>
            <c:numRef>
              <c:f>Sheet1!$C$2:$C$4</c:f>
              <c:numCache>
                <c:formatCode>General</c:formatCode>
                <c:ptCount val="3"/>
                <c:pt idx="0">
                  <c:v>360279</c:v>
                </c:pt>
                <c:pt idx="1">
                  <c:v>735620</c:v>
                </c:pt>
                <c:pt idx="2">
                  <c:v>15892</c:v>
                </c:pt>
              </c:numCache>
            </c:numRef>
          </c:val>
          <c:extLst>
            <c:ext xmlns:c16="http://schemas.microsoft.com/office/drawing/2014/chart" uri="{C3380CC4-5D6E-409C-BE32-E72D297353CC}">
              <c16:uniqueId val="{00000001-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Household Income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1.5846245955461989E-2"/>
          <c:y val="0.93947569997859026"/>
          <c:w val="0.54548937902216166"/>
          <c:h val="6.05241989907160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Renter Households (Millions)</a:t>
            </a:r>
          </a:p>
        </c:rich>
      </c:tx>
      <c:layout>
        <c:manualLayout>
          <c:xMode val="edge"/>
          <c:yMode val="edge"/>
          <c:x val="4.9190227834202587E-3"/>
          <c:y val="1.812685635399284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1656136260913008"/>
        </c:manualLayout>
      </c:layout>
      <c:lineChart>
        <c:grouping val="standard"/>
        <c:varyColors val="0"/>
        <c:ser>
          <c:idx val="0"/>
          <c:order val="0"/>
          <c:tx>
            <c:strRef>
              <c:f>Sheet1!$B$1</c:f>
              <c:strCache>
                <c:ptCount val="1"/>
                <c:pt idx="0">
                  <c:v>Gen Z (Born 1995–2009)</c:v>
                </c:pt>
              </c:strCache>
            </c:strRef>
          </c:tx>
          <c:spPr>
            <a:ln w="44450" cap="rnd">
              <a:solidFill>
                <a:srgbClr val="35414F"/>
              </a:solidFill>
              <a:round/>
            </a:ln>
            <a:effectLst/>
          </c:spPr>
          <c:marker>
            <c:symbol val="none"/>
          </c:marker>
          <c:cat>
            <c:numRef>
              <c:f>Sheet1!$A$2:$A$17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Sheet1!$B$2:$B$17</c:f>
              <c:numCache>
                <c:formatCode>General</c:formatCode>
                <c:ptCount val="16"/>
                <c:pt idx="0">
                  <c:v>0</c:v>
                </c:pt>
                <c:pt idx="1">
                  <c:v>0</c:v>
                </c:pt>
                <c:pt idx="2">
                  <c:v>0</c:v>
                </c:pt>
                <c:pt idx="3">
                  <c:v>2851</c:v>
                </c:pt>
                <c:pt idx="4">
                  <c:v>8970</c:v>
                </c:pt>
                <c:pt idx="5">
                  <c:v>17550</c:v>
                </c:pt>
                <c:pt idx="6">
                  <c:v>86905</c:v>
                </c:pt>
                <c:pt idx="7">
                  <c:v>288567</c:v>
                </c:pt>
                <c:pt idx="8">
                  <c:v>715623</c:v>
                </c:pt>
                <c:pt idx="9">
                  <c:v>1300667</c:v>
                </c:pt>
                <c:pt idx="10">
                  <c:v>1977615</c:v>
                </c:pt>
                <c:pt idx="11">
                  <c:v>2827270</c:v>
                </c:pt>
                <c:pt idx="12">
                  <c:v>3716700</c:v>
                </c:pt>
                <c:pt idx="14">
                  <c:v>6190171</c:v>
                </c:pt>
                <c:pt idx="15">
                  <c:v>7945246</c:v>
                </c:pt>
              </c:numCache>
            </c:numRef>
          </c:val>
          <c:smooth val="0"/>
          <c:extLst>
            <c:ext xmlns:c16="http://schemas.microsoft.com/office/drawing/2014/chart" uri="{C3380CC4-5D6E-409C-BE32-E72D297353CC}">
              <c16:uniqueId val="{00000000-C347-44D6-B583-CDDE753BDE27}"/>
            </c:ext>
          </c:extLst>
        </c:ser>
        <c:ser>
          <c:idx val="1"/>
          <c:order val="1"/>
          <c:tx>
            <c:strRef>
              <c:f>Sheet1!$C$1</c:f>
              <c:strCache>
                <c:ptCount val="1"/>
                <c:pt idx="0">
                  <c:v>Millennial (Born 1980–1994)</c:v>
                </c:pt>
              </c:strCache>
            </c:strRef>
          </c:tx>
          <c:spPr>
            <a:ln w="44450" cap="rnd">
              <a:solidFill>
                <a:srgbClr val="BF5027"/>
              </a:solidFill>
              <a:round/>
            </a:ln>
            <a:effectLst/>
          </c:spPr>
          <c:marker>
            <c:symbol val="none"/>
          </c:marker>
          <c:cat>
            <c:numRef>
              <c:f>Sheet1!$A$2:$A$17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Sheet1!$C$2:$C$17</c:f>
              <c:numCache>
                <c:formatCode>General</c:formatCode>
                <c:ptCount val="16"/>
                <c:pt idx="0">
                  <c:v>7618193</c:v>
                </c:pt>
                <c:pt idx="1">
                  <c:v>8757183</c:v>
                </c:pt>
                <c:pt idx="2">
                  <c:v>10025476</c:v>
                </c:pt>
                <c:pt idx="3">
                  <c:v>10808063</c:v>
                </c:pt>
                <c:pt idx="4">
                  <c:v>11793261</c:v>
                </c:pt>
                <c:pt idx="5">
                  <c:v>13042431</c:v>
                </c:pt>
                <c:pt idx="6">
                  <c:v>13995971</c:v>
                </c:pt>
                <c:pt idx="7">
                  <c:v>14870267</c:v>
                </c:pt>
                <c:pt idx="8">
                  <c:v>15486225</c:v>
                </c:pt>
                <c:pt idx="9">
                  <c:v>15860006</c:v>
                </c:pt>
                <c:pt idx="10">
                  <c:v>15836985</c:v>
                </c:pt>
                <c:pt idx="11">
                  <c:v>16133921</c:v>
                </c:pt>
                <c:pt idx="12">
                  <c:v>16179149</c:v>
                </c:pt>
                <c:pt idx="14">
                  <c:v>15615051</c:v>
                </c:pt>
                <c:pt idx="15">
                  <c:v>15381826</c:v>
                </c:pt>
              </c:numCache>
            </c:numRef>
          </c:val>
          <c:smooth val="0"/>
          <c:extLst>
            <c:ext xmlns:c16="http://schemas.microsoft.com/office/drawing/2014/chart" uri="{C3380CC4-5D6E-409C-BE32-E72D297353CC}">
              <c16:uniqueId val="{00000001-C347-44D6-B583-CDDE753BDE27}"/>
            </c:ext>
          </c:extLst>
        </c:ser>
        <c:ser>
          <c:idx val="2"/>
          <c:order val="2"/>
          <c:tx>
            <c:strRef>
              <c:f>Sheet1!$D$1</c:f>
              <c:strCache>
                <c:ptCount val="1"/>
                <c:pt idx="0">
                  <c:v>Gen X (Born 1965–1979)</c:v>
                </c:pt>
              </c:strCache>
            </c:strRef>
          </c:tx>
          <c:spPr>
            <a:ln w="44450" cap="rnd">
              <a:solidFill>
                <a:srgbClr val="6AA1B7"/>
              </a:solidFill>
              <a:round/>
            </a:ln>
            <a:effectLst/>
          </c:spPr>
          <c:marker>
            <c:symbol val="none"/>
          </c:marker>
          <c:cat>
            <c:numRef>
              <c:f>Sheet1!$A$2:$A$17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Sheet1!$D$2:$D$17</c:f>
              <c:numCache>
                <c:formatCode>General</c:formatCode>
                <c:ptCount val="16"/>
                <c:pt idx="0">
                  <c:v>12736582</c:v>
                </c:pt>
                <c:pt idx="1">
                  <c:v>12673054</c:v>
                </c:pt>
                <c:pt idx="2">
                  <c:v>12677795</c:v>
                </c:pt>
                <c:pt idx="3">
                  <c:v>12653075</c:v>
                </c:pt>
                <c:pt idx="4">
                  <c:v>12822608</c:v>
                </c:pt>
                <c:pt idx="5">
                  <c:v>12884485</c:v>
                </c:pt>
                <c:pt idx="6">
                  <c:v>12721320</c:v>
                </c:pt>
                <c:pt idx="7">
                  <c:v>12668989</c:v>
                </c:pt>
                <c:pt idx="8">
                  <c:v>12461773</c:v>
                </c:pt>
                <c:pt idx="9">
                  <c:v>12004876</c:v>
                </c:pt>
                <c:pt idx="10">
                  <c:v>11532419</c:v>
                </c:pt>
                <c:pt idx="11">
                  <c:v>11176752</c:v>
                </c:pt>
                <c:pt idx="12">
                  <c:v>10879560</c:v>
                </c:pt>
                <c:pt idx="14">
                  <c:v>10183578</c:v>
                </c:pt>
                <c:pt idx="15">
                  <c:v>9984010</c:v>
                </c:pt>
              </c:numCache>
            </c:numRef>
          </c:val>
          <c:smooth val="0"/>
          <c:extLst>
            <c:ext xmlns:c16="http://schemas.microsoft.com/office/drawing/2014/chart" uri="{C3380CC4-5D6E-409C-BE32-E72D297353CC}">
              <c16:uniqueId val="{00000002-C347-44D6-B583-CDDE753BDE27}"/>
            </c:ext>
          </c:extLst>
        </c:ser>
        <c:ser>
          <c:idx val="3"/>
          <c:order val="3"/>
          <c:tx>
            <c:strRef>
              <c:f>Sheet1!$E$1</c:f>
              <c:strCache>
                <c:ptCount val="1"/>
                <c:pt idx="0">
                  <c:v>Baby Boom (Born 1946–1964)</c:v>
                </c:pt>
              </c:strCache>
            </c:strRef>
          </c:tx>
          <c:spPr>
            <a:ln w="44450" cap="rnd">
              <a:solidFill>
                <a:srgbClr val="E6BF20"/>
              </a:solidFill>
              <a:round/>
            </a:ln>
            <a:effectLst/>
          </c:spPr>
          <c:marker>
            <c:symbol val="none"/>
          </c:marker>
          <c:cat>
            <c:numRef>
              <c:f>Sheet1!$A$2:$A$17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Sheet1!$E$2:$E$17</c:f>
              <c:numCache>
                <c:formatCode>General</c:formatCode>
                <c:ptCount val="16"/>
                <c:pt idx="0">
                  <c:v>10709675</c:v>
                </c:pt>
                <c:pt idx="1">
                  <c:v>10716248</c:v>
                </c:pt>
                <c:pt idx="2">
                  <c:v>10627885</c:v>
                </c:pt>
                <c:pt idx="3">
                  <c:v>10820237</c:v>
                </c:pt>
                <c:pt idx="4">
                  <c:v>10864475</c:v>
                </c:pt>
                <c:pt idx="5">
                  <c:v>10913769</c:v>
                </c:pt>
                <c:pt idx="6">
                  <c:v>10840322</c:v>
                </c:pt>
                <c:pt idx="7">
                  <c:v>10815501</c:v>
                </c:pt>
                <c:pt idx="8">
                  <c:v>10548564</c:v>
                </c:pt>
                <c:pt idx="9">
                  <c:v>10391551</c:v>
                </c:pt>
                <c:pt idx="10">
                  <c:v>10104631</c:v>
                </c:pt>
                <c:pt idx="11">
                  <c:v>9871889</c:v>
                </c:pt>
                <c:pt idx="12">
                  <c:v>9661496</c:v>
                </c:pt>
                <c:pt idx="14">
                  <c:v>9254271</c:v>
                </c:pt>
                <c:pt idx="15">
                  <c:v>9061285</c:v>
                </c:pt>
              </c:numCache>
            </c:numRef>
          </c:val>
          <c:smooth val="0"/>
          <c:extLst>
            <c:ext xmlns:c16="http://schemas.microsoft.com/office/drawing/2014/chart" uri="{C3380CC4-5D6E-409C-BE32-E72D297353CC}">
              <c16:uniqueId val="{00000003-C347-44D6-B583-CDDE753BDE27}"/>
            </c:ext>
          </c:extLst>
        </c:ser>
        <c:ser>
          <c:idx val="4"/>
          <c:order val="4"/>
          <c:tx>
            <c:strRef>
              <c:f>Sheet1!$F$1</c:f>
              <c:strCache>
                <c:ptCount val="1"/>
                <c:pt idx="0">
                  <c:v>Pre-Boom (Born 1945 or Earlier)</c:v>
                </c:pt>
              </c:strCache>
            </c:strRef>
          </c:tx>
          <c:spPr>
            <a:ln w="44450" cap="rnd">
              <a:solidFill>
                <a:srgbClr val="7BAC95"/>
              </a:solidFill>
              <a:round/>
            </a:ln>
            <a:effectLst/>
          </c:spPr>
          <c:marker>
            <c:symbol val="none"/>
          </c:marker>
          <c:cat>
            <c:numRef>
              <c:f>Sheet1!$A$2:$A$17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Sheet1!$F$2:$F$17</c:f>
              <c:numCache>
                <c:formatCode>General</c:formatCode>
                <c:ptCount val="16"/>
                <c:pt idx="0">
                  <c:v>5801956</c:v>
                </c:pt>
                <c:pt idx="1">
                  <c:v>5613260</c:v>
                </c:pt>
                <c:pt idx="2">
                  <c:v>5355703</c:v>
                </c:pt>
                <c:pt idx="3">
                  <c:v>5335518</c:v>
                </c:pt>
                <c:pt idx="4">
                  <c:v>5126094</c:v>
                </c:pt>
                <c:pt idx="5">
                  <c:v>4884156</c:v>
                </c:pt>
                <c:pt idx="6">
                  <c:v>4712994</c:v>
                </c:pt>
                <c:pt idx="7">
                  <c:v>4532704</c:v>
                </c:pt>
                <c:pt idx="8">
                  <c:v>4358161</c:v>
                </c:pt>
                <c:pt idx="9">
                  <c:v>4200427</c:v>
                </c:pt>
                <c:pt idx="10">
                  <c:v>3832452</c:v>
                </c:pt>
                <c:pt idx="11">
                  <c:v>3715521</c:v>
                </c:pt>
                <c:pt idx="12">
                  <c:v>3574674</c:v>
                </c:pt>
                <c:pt idx="14">
                  <c:v>2814716</c:v>
                </c:pt>
                <c:pt idx="15">
                  <c:v>2751003</c:v>
                </c:pt>
              </c:numCache>
            </c:numRef>
          </c:val>
          <c:smooth val="0"/>
          <c:extLst>
            <c:ext xmlns:c16="http://schemas.microsoft.com/office/drawing/2014/chart" uri="{C3380CC4-5D6E-409C-BE32-E72D297353CC}">
              <c16:uniqueId val="{00000000-19BD-49D9-BC07-EFA00C4270E2}"/>
            </c:ext>
          </c:extLst>
        </c:ser>
        <c:ser>
          <c:idx val="5"/>
          <c:order val="5"/>
          <c:tx>
            <c:strRef>
              <c:f>Sheet1!$G$1</c:f>
              <c:strCache>
                <c:ptCount val="1"/>
                <c:pt idx="0">
                  <c:v>Column1</c:v>
                </c:pt>
              </c:strCache>
            </c:strRef>
          </c:tx>
          <c:spPr>
            <a:ln w="44450" cap="rnd">
              <a:solidFill>
                <a:srgbClr val="35414F"/>
              </a:solidFill>
              <a:prstDash val="sysDash"/>
              <a:round/>
            </a:ln>
            <a:effectLst/>
          </c:spPr>
          <c:marker>
            <c:symbol val="none"/>
          </c:marker>
          <c:cat>
            <c:numRef>
              <c:f>Sheet1!$A$2:$A$17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Sheet1!$G$2:$G$17</c:f>
              <c:numCache>
                <c:formatCode>General</c:formatCode>
                <c:ptCount val="16"/>
                <c:pt idx="12">
                  <c:v>3716700</c:v>
                </c:pt>
                <c:pt idx="13">
                  <c:v>4953435.5</c:v>
                </c:pt>
                <c:pt idx="14">
                  <c:v>6190171</c:v>
                </c:pt>
              </c:numCache>
            </c:numRef>
          </c:val>
          <c:smooth val="0"/>
          <c:extLst>
            <c:ext xmlns:c16="http://schemas.microsoft.com/office/drawing/2014/chart" uri="{C3380CC4-5D6E-409C-BE32-E72D297353CC}">
              <c16:uniqueId val="{00000000-FF34-4E68-A670-16D9A8526564}"/>
            </c:ext>
          </c:extLst>
        </c:ser>
        <c:ser>
          <c:idx val="6"/>
          <c:order val="6"/>
          <c:tx>
            <c:strRef>
              <c:f>Sheet1!$H$1</c:f>
              <c:strCache>
                <c:ptCount val="1"/>
                <c:pt idx="0">
                  <c:v>Column2</c:v>
                </c:pt>
              </c:strCache>
            </c:strRef>
          </c:tx>
          <c:spPr>
            <a:ln w="44450" cap="rnd">
              <a:solidFill>
                <a:srgbClr val="BF5027"/>
              </a:solidFill>
              <a:prstDash val="sysDash"/>
              <a:round/>
            </a:ln>
            <a:effectLst/>
          </c:spPr>
          <c:marker>
            <c:symbol val="none"/>
          </c:marker>
          <c:cat>
            <c:numRef>
              <c:f>Sheet1!$A$2:$A$17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Sheet1!$H$2:$H$17</c:f>
              <c:numCache>
                <c:formatCode>General</c:formatCode>
                <c:ptCount val="16"/>
                <c:pt idx="12">
                  <c:v>16179149</c:v>
                </c:pt>
                <c:pt idx="13">
                  <c:v>15897100</c:v>
                </c:pt>
                <c:pt idx="14">
                  <c:v>15615051</c:v>
                </c:pt>
              </c:numCache>
            </c:numRef>
          </c:val>
          <c:smooth val="0"/>
          <c:extLst>
            <c:ext xmlns:c16="http://schemas.microsoft.com/office/drawing/2014/chart" uri="{C3380CC4-5D6E-409C-BE32-E72D297353CC}">
              <c16:uniqueId val="{00000001-FF34-4E68-A670-16D9A8526564}"/>
            </c:ext>
          </c:extLst>
        </c:ser>
        <c:ser>
          <c:idx val="7"/>
          <c:order val="7"/>
          <c:tx>
            <c:strRef>
              <c:f>Sheet1!$I$1</c:f>
              <c:strCache>
                <c:ptCount val="1"/>
                <c:pt idx="0">
                  <c:v>Column3</c:v>
                </c:pt>
              </c:strCache>
            </c:strRef>
          </c:tx>
          <c:spPr>
            <a:ln w="44450" cap="rnd">
              <a:solidFill>
                <a:srgbClr val="6AA1B7"/>
              </a:solidFill>
              <a:prstDash val="sysDash"/>
              <a:round/>
            </a:ln>
            <a:effectLst/>
          </c:spPr>
          <c:marker>
            <c:symbol val="none"/>
          </c:marker>
          <c:cat>
            <c:numRef>
              <c:f>Sheet1!$A$2:$A$17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Sheet1!$I$2:$I$17</c:f>
              <c:numCache>
                <c:formatCode>General</c:formatCode>
                <c:ptCount val="16"/>
                <c:pt idx="12">
                  <c:v>10879560</c:v>
                </c:pt>
                <c:pt idx="13">
                  <c:v>10531569</c:v>
                </c:pt>
                <c:pt idx="14">
                  <c:v>10183578</c:v>
                </c:pt>
              </c:numCache>
            </c:numRef>
          </c:val>
          <c:smooth val="0"/>
          <c:extLst>
            <c:ext xmlns:c16="http://schemas.microsoft.com/office/drawing/2014/chart" uri="{C3380CC4-5D6E-409C-BE32-E72D297353CC}">
              <c16:uniqueId val="{00000002-FF34-4E68-A670-16D9A8526564}"/>
            </c:ext>
          </c:extLst>
        </c:ser>
        <c:ser>
          <c:idx val="8"/>
          <c:order val="8"/>
          <c:tx>
            <c:strRef>
              <c:f>Sheet1!$J$1</c:f>
              <c:strCache>
                <c:ptCount val="1"/>
                <c:pt idx="0">
                  <c:v>Column4</c:v>
                </c:pt>
              </c:strCache>
            </c:strRef>
          </c:tx>
          <c:spPr>
            <a:ln w="44450" cap="rnd">
              <a:solidFill>
                <a:srgbClr val="E6BF20"/>
              </a:solidFill>
              <a:prstDash val="sysDash"/>
              <a:round/>
            </a:ln>
            <a:effectLst/>
          </c:spPr>
          <c:marker>
            <c:symbol val="none"/>
          </c:marker>
          <c:cat>
            <c:numRef>
              <c:f>Sheet1!$A$2:$A$17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Sheet1!$J$2:$J$17</c:f>
              <c:numCache>
                <c:formatCode>General</c:formatCode>
                <c:ptCount val="16"/>
                <c:pt idx="12">
                  <c:v>9661496</c:v>
                </c:pt>
                <c:pt idx="13">
                  <c:v>9457883.5</c:v>
                </c:pt>
                <c:pt idx="14">
                  <c:v>9254271</c:v>
                </c:pt>
              </c:numCache>
            </c:numRef>
          </c:val>
          <c:smooth val="0"/>
          <c:extLst>
            <c:ext xmlns:c16="http://schemas.microsoft.com/office/drawing/2014/chart" uri="{C3380CC4-5D6E-409C-BE32-E72D297353CC}">
              <c16:uniqueId val="{00000003-FF34-4E68-A670-16D9A8526564}"/>
            </c:ext>
          </c:extLst>
        </c:ser>
        <c:ser>
          <c:idx val="9"/>
          <c:order val="9"/>
          <c:tx>
            <c:strRef>
              <c:f>Sheet1!$K$1</c:f>
              <c:strCache>
                <c:ptCount val="1"/>
                <c:pt idx="0">
                  <c:v>Column5</c:v>
                </c:pt>
              </c:strCache>
            </c:strRef>
          </c:tx>
          <c:spPr>
            <a:ln w="44450" cap="rnd">
              <a:solidFill>
                <a:srgbClr val="7BAC95"/>
              </a:solidFill>
              <a:prstDash val="sysDash"/>
              <a:round/>
            </a:ln>
            <a:effectLst/>
          </c:spPr>
          <c:marker>
            <c:symbol val="none"/>
          </c:marker>
          <c:cat>
            <c:numRef>
              <c:f>Sheet1!$A$2:$A$17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Sheet1!$K$2:$K$17</c:f>
              <c:numCache>
                <c:formatCode>General</c:formatCode>
                <c:ptCount val="16"/>
                <c:pt idx="12">
                  <c:v>3574674</c:v>
                </c:pt>
                <c:pt idx="13">
                  <c:v>3194695</c:v>
                </c:pt>
                <c:pt idx="14">
                  <c:v>2814716</c:v>
                </c:pt>
              </c:numCache>
            </c:numRef>
          </c:val>
          <c:smooth val="0"/>
          <c:extLst>
            <c:ext xmlns:c16="http://schemas.microsoft.com/office/drawing/2014/chart" uri="{C3380CC4-5D6E-409C-BE32-E72D297353CC}">
              <c16:uniqueId val="{00000004-FF34-4E68-A670-16D9A8526564}"/>
            </c:ext>
          </c:extLst>
        </c:ser>
        <c:dLbls>
          <c:showLegendKey val="0"/>
          <c:showVal val="0"/>
          <c:showCatName val="0"/>
          <c:showSerName val="0"/>
          <c:showPercent val="0"/>
          <c:showBubbleSize val="0"/>
        </c:dLbls>
        <c:smooth val="0"/>
        <c:axId val="2723360"/>
        <c:axId val="2725552"/>
      </c:line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dispUnits>
          <c:builtInUnit val="millions"/>
        </c:dispUnits>
      </c:valAx>
      <c:spPr>
        <a:noFill/>
        <a:ln>
          <a:noFill/>
        </a:ln>
        <a:effectLst/>
      </c:spPr>
    </c:plotArea>
    <c:legend>
      <c:legendPos val="b"/>
      <c:legendEntry>
        <c:idx val="5"/>
        <c:delete val="1"/>
      </c:legendEntry>
      <c:legendEntry>
        <c:idx val="6"/>
        <c:delete val="1"/>
      </c:legendEntry>
      <c:legendEntry>
        <c:idx val="7"/>
        <c:delete val="1"/>
      </c:legendEntry>
      <c:legendEntry>
        <c:idx val="8"/>
        <c:delete val="1"/>
      </c:legendEntry>
      <c:legendEntry>
        <c:idx val="9"/>
        <c:delete val="1"/>
      </c:legendEntry>
      <c:layout>
        <c:manualLayout>
          <c:xMode val="edge"/>
          <c:yMode val="edge"/>
          <c:x val="1.5846208356175076E-2"/>
          <c:y val="0.87905273925351479"/>
          <c:w val="0.96495913854852688"/>
          <c:h val="0.120947260746485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Renter Households (Millions)</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548199150143438"/>
        </c:manualLayout>
      </c:layout>
      <c:barChart>
        <c:barDir val="col"/>
        <c:grouping val="clustered"/>
        <c:varyColors val="0"/>
        <c:ser>
          <c:idx val="0"/>
          <c:order val="0"/>
          <c:tx>
            <c:strRef>
              <c:f>Sheet1!$A$2</c:f>
              <c:strCache>
                <c:ptCount val="1"/>
                <c:pt idx="0">
                  <c:v>2010</c:v>
                </c:pt>
              </c:strCache>
            </c:strRef>
          </c:tx>
          <c:spPr>
            <a:solidFill>
              <a:srgbClr val="6AA1B7"/>
            </a:solidFill>
            <a:ln>
              <a:noFill/>
            </a:ln>
            <a:effectLst/>
          </c:spPr>
          <c:invertIfNegative val="0"/>
          <c:dLbls>
            <c:delete val="1"/>
          </c:dLbls>
          <c:cat>
            <c:strRef>
              <c:f>Sheet1!$B$1:$F$1</c:f>
              <c:strCache>
                <c:ptCount val="5"/>
                <c:pt idx="0">
                  <c:v>Under $15,000</c:v>
                </c:pt>
                <c:pt idx="1">
                  <c:v>$15,000–$29,999</c:v>
                </c:pt>
                <c:pt idx="2">
                  <c:v>$30,000–$44,999</c:v>
                </c:pt>
                <c:pt idx="3">
                  <c:v>$45,000–$74,999</c:v>
                </c:pt>
                <c:pt idx="4">
                  <c:v>$75,000 and Over</c:v>
                </c:pt>
              </c:strCache>
            </c:strRef>
          </c:cat>
          <c:val>
            <c:numRef>
              <c:f>Sheet1!$B$2:$F$2</c:f>
              <c:numCache>
                <c:formatCode>General</c:formatCode>
                <c:ptCount val="5"/>
                <c:pt idx="0">
                  <c:v>7132167</c:v>
                </c:pt>
                <c:pt idx="1">
                  <c:v>8072022</c:v>
                </c:pt>
                <c:pt idx="2">
                  <c:v>6387408</c:v>
                </c:pt>
                <c:pt idx="3">
                  <c:v>8603094</c:v>
                </c:pt>
                <c:pt idx="4">
                  <c:v>9425053</c:v>
                </c:pt>
              </c:numCache>
            </c:numRef>
          </c:val>
          <c:extLst xmlns:c15="http://schemas.microsoft.com/office/drawing/2012/chart">
            <c:ext xmlns:c16="http://schemas.microsoft.com/office/drawing/2014/chart" uri="{C3380CC4-5D6E-409C-BE32-E72D297353CC}">
              <c16:uniqueId val="{00000000-C347-44D6-B583-CDDE753BDE27}"/>
            </c:ext>
          </c:extLst>
        </c:ser>
        <c:ser>
          <c:idx val="1"/>
          <c:order val="1"/>
          <c:tx>
            <c:strRef>
              <c:f>Sheet1!$A$3</c:f>
              <c:strCache>
                <c:ptCount val="1"/>
                <c:pt idx="0">
                  <c:v>2016</c:v>
                </c:pt>
              </c:strCache>
            </c:strRef>
          </c:tx>
          <c:spPr>
            <a:solidFill>
              <a:srgbClr val="BF5027"/>
            </a:solidFill>
            <a:ln>
              <a:noFill/>
            </a:ln>
            <a:effectLst/>
          </c:spPr>
          <c:invertIfNegative val="0"/>
          <c:dLbls>
            <c:delete val="1"/>
          </c:dLbls>
          <c:cat>
            <c:strRef>
              <c:f>Sheet1!$B$1:$F$1</c:f>
              <c:strCache>
                <c:ptCount val="5"/>
                <c:pt idx="0">
                  <c:v>Under $15,000</c:v>
                </c:pt>
                <c:pt idx="1">
                  <c:v>$15,000–$29,999</c:v>
                </c:pt>
                <c:pt idx="2">
                  <c:v>$30,000–$44,999</c:v>
                </c:pt>
                <c:pt idx="3">
                  <c:v>$45,000–$74,999</c:v>
                </c:pt>
                <c:pt idx="4">
                  <c:v>$75,000 and Over</c:v>
                </c:pt>
              </c:strCache>
            </c:strRef>
          </c:cat>
          <c:val>
            <c:numRef>
              <c:f>Sheet1!$B$3:$F$3</c:f>
              <c:numCache>
                <c:formatCode>General</c:formatCode>
                <c:ptCount val="5"/>
                <c:pt idx="0">
                  <c:v>7268409</c:v>
                </c:pt>
                <c:pt idx="1">
                  <c:v>7777569</c:v>
                </c:pt>
                <c:pt idx="2">
                  <c:v>6786692</c:v>
                </c:pt>
                <c:pt idx="3">
                  <c:v>9671021</c:v>
                </c:pt>
                <c:pt idx="4">
                  <c:v>12253836</c:v>
                </c:pt>
              </c:numCache>
            </c:numRef>
          </c:val>
          <c:extLst xmlns:c15="http://schemas.microsoft.com/office/drawing/2012/chart">
            <c:ext xmlns:c16="http://schemas.microsoft.com/office/drawing/2014/chart" uri="{C3380CC4-5D6E-409C-BE32-E72D297353CC}">
              <c16:uniqueId val="{00000001-C347-44D6-B583-CDDE753BDE27}"/>
            </c:ext>
          </c:extLst>
        </c:ser>
        <c:ser>
          <c:idx val="2"/>
          <c:order val="2"/>
          <c:tx>
            <c:strRef>
              <c:f>Sheet1!$A$4</c:f>
              <c:strCache>
                <c:ptCount val="1"/>
                <c:pt idx="0">
                  <c:v>2022</c:v>
                </c:pt>
              </c:strCache>
            </c:strRef>
          </c:tx>
          <c:spPr>
            <a:solidFill>
              <a:srgbClr val="35414F"/>
            </a:solidFill>
            <a:ln>
              <a:noFill/>
            </a:ln>
            <a:effectLst/>
          </c:spPr>
          <c:invertIfNegative val="0"/>
          <c:dLbls>
            <c:delete val="1"/>
          </c:dLbls>
          <c:cat>
            <c:strRef>
              <c:f>Sheet1!$B$1:$F$1</c:f>
              <c:strCache>
                <c:ptCount val="5"/>
                <c:pt idx="0">
                  <c:v>Under $15,000</c:v>
                </c:pt>
                <c:pt idx="1">
                  <c:v>$15,000–$29,999</c:v>
                </c:pt>
                <c:pt idx="2">
                  <c:v>$30,000–$44,999</c:v>
                </c:pt>
                <c:pt idx="3">
                  <c:v>$45,000–$74,999</c:v>
                </c:pt>
                <c:pt idx="4">
                  <c:v>$75,000 and Over</c:v>
                </c:pt>
              </c:strCache>
            </c:strRef>
          </c:cat>
          <c:val>
            <c:numRef>
              <c:f>Sheet1!$B$4:$F$4</c:f>
              <c:numCache>
                <c:formatCode>General</c:formatCode>
                <c:ptCount val="5"/>
                <c:pt idx="0">
                  <c:v>7529338</c:v>
                </c:pt>
                <c:pt idx="1">
                  <c:v>7067826</c:v>
                </c:pt>
                <c:pt idx="2">
                  <c:v>6926204</c:v>
                </c:pt>
                <c:pt idx="3">
                  <c:v>10076049</c:v>
                </c:pt>
                <c:pt idx="4">
                  <c:v>13523953</c:v>
                </c:pt>
              </c:numCache>
            </c:numRef>
          </c:val>
          <c:extLst xmlns:c15="http://schemas.microsoft.com/office/drawing/2012/chart">
            <c:ext xmlns:c16="http://schemas.microsoft.com/office/drawing/2014/chart" uri="{C3380CC4-5D6E-409C-BE32-E72D297353CC}">
              <c16:uniqueId val="{00000002-C347-44D6-B583-CDDE753BDE27}"/>
            </c:ext>
          </c:extLst>
        </c:ser>
        <c:dLbls>
          <c:dLblPos val="inEnd"/>
          <c:showLegendKey val="0"/>
          <c:showVal val="1"/>
          <c:showCatName val="0"/>
          <c:showSerName val="0"/>
          <c:showPercent val="0"/>
          <c:showBubbleSize val="0"/>
        </c:dLbls>
        <c:gapWidth val="100"/>
        <c:axId val="2723360"/>
        <c:axId val="2725552"/>
        <c:extLst/>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Household income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400000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dispUnits>
          <c:builtInUnit val="millions"/>
        </c:dispUnits>
      </c:valAx>
      <c:spPr>
        <a:noFill/>
        <a:ln>
          <a:noFill/>
        </a:ln>
        <a:effectLst/>
      </c:spPr>
    </c:plotArea>
    <c:legend>
      <c:legendPos val="b"/>
      <c:layout>
        <c:manualLayout>
          <c:xMode val="edge"/>
          <c:yMode val="edge"/>
          <c:x val="1.5846245955461989E-2"/>
          <c:y val="0.93947569997859026"/>
          <c:w val="0.1860590009226066"/>
          <c:h val="6.0524300021409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3" name="TextBox 1">
          <a:extLst xmlns:a="http://schemas.openxmlformats.org/drawingml/2006/main">
            <a:ext uri="{FF2B5EF4-FFF2-40B4-BE49-F238E27FC236}">
              <a16:creationId xmlns:a16="http://schemas.microsoft.com/office/drawing/2014/main" id="{D72A3416-51F8-1F4D-862F-024F54AB9251}"/>
            </a:ext>
          </a:extLst>
        </cdr:cNvPr>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0.73748</cdr:x>
      <cdr:y>0</cdr:y>
    </cdr:from>
    <cdr:to>
      <cdr:x>1</cdr:x>
      <cdr:y>0.07722</cdr:y>
    </cdr:to>
    <cdr:sp macro="" textlink="">
      <cdr:nvSpPr>
        <cdr:cNvPr id="2" name="TextBox 1">
          <a:extLst xmlns:a="http://schemas.openxmlformats.org/drawingml/2006/main">
            <a:ext uri="{FF2B5EF4-FFF2-40B4-BE49-F238E27FC236}">
              <a16:creationId xmlns:a16="http://schemas.microsoft.com/office/drawing/2014/main" id="{AFBA51B5-6FB6-4063-ABD3-8648B70E97FD}"/>
            </a:ext>
          </a:extLst>
        </cdr:cNvPr>
        <cdr:cNvSpPr txBox="1"/>
      </cdr:nvSpPr>
      <cdr:spPr>
        <a:xfrm xmlns:a="http://schemas.openxmlformats.org/drawingml/2006/main">
          <a:off x="8530080" y="0"/>
          <a:ext cx="3036445" cy="3246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600" b="1" dirty="0" err="1">
              <a:solidFill>
                <a:schemeClr val="tx1">
                  <a:lumMod val="50000"/>
                </a:schemeClr>
              </a:solidFill>
            </a:rPr>
            <a:t>Rentership</a:t>
          </a:r>
          <a:r>
            <a:rPr lang="en-US" sz="1600" b="1" dirty="0">
              <a:solidFill>
                <a:schemeClr val="tx1">
                  <a:lumMod val="50000"/>
                </a:schemeClr>
              </a:solidFill>
            </a:rPr>
            <a:t> Rate (Percent)</a:t>
          </a:r>
        </a:p>
      </cdr:txBody>
    </cdr:sp>
  </cdr:relSizeAnchor>
</c:userShapes>
</file>

<file path=ppt/drawings/drawing3.xml><?xml version="1.0" encoding="utf-8"?>
<c:userShapes xmlns:c="http://schemas.openxmlformats.org/drawingml/2006/chart">
  <cdr:relSizeAnchor xmlns:cdr="http://schemas.openxmlformats.org/drawingml/2006/chartDrawing">
    <cdr:from>
      <cdr:x>0.80087</cdr:x>
      <cdr:y>0.14355</cdr:y>
    </cdr:from>
    <cdr:to>
      <cdr:x>0.89969</cdr:x>
      <cdr:y>0.76775</cdr:y>
    </cdr:to>
    <cdr:sp macro="" textlink="">
      <cdr:nvSpPr>
        <cdr:cNvPr id="2" name="TextBox 1">
          <a:extLst xmlns:a="http://schemas.openxmlformats.org/drawingml/2006/main">
            <a:ext uri="{FF2B5EF4-FFF2-40B4-BE49-F238E27FC236}">
              <a16:creationId xmlns:a16="http://schemas.microsoft.com/office/drawing/2014/main" id="{394AA1BC-98CB-D986-CA52-217122EE4D82}"/>
            </a:ext>
          </a:extLst>
        </cdr:cNvPr>
        <cdr:cNvSpPr txBox="1"/>
      </cdr:nvSpPr>
      <cdr:spPr>
        <a:xfrm xmlns:a="http://schemas.openxmlformats.org/drawingml/2006/main">
          <a:off x="9263338" y="603457"/>
          <a:ext cx="1143000" cy="26239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0.0132</cdr:x>
      <cdr:y>0.02955</cdr:y>
    </cdr:from>
    <cdr:to>
      <cdr:x>0.81914</cdr:x>
      <cdr:y>0.10483</cdr:y>
    </cdr:to>
    <cdr:sp macro="" textlink="">
      <cdr:nvSpPr>
        <cdr:cNvPr id="2" name="TextBox 1">
          <a:extLst xmlns:a="http://schemas.openxmlformats.org/drawingml/2006/main">
            <a:ext uri="{FF2B5EF4-FFF2-40B4-BE49-F238E27FC236}">
              <a16:creationId xmlns:a16="http://schemas.microsoft.com/office/drawing/2014/main" id="{BA406960-07DD-734E-8AA7-EABC1440C2A1}"/>
            </a:ext>
          </a:extLst>
        </cdr:cNvPr>
        <cdr:cNvSpPr txBox="1"/>
      </cdr:nvSpPr>
      <cdr:spPr>
        <a:xfrm xmlns:a="http://schemas.openxmlformats.org/drawingml/2006/main">
          <a:off x="53362" y="125235"/>
          <a:ext cx="3257051" cy="319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1">
                  <a:lumMod val="50000"/>
                </a:schemeClr>
              </a:solidFill>
            </a:rPr>
            <a:t>Share of Households (Percent)</a:t>
          </a:r>
        </a:p>
      </cdr:txBody>
    </cdr:sp>
  </cdr:relSizeAnchor>
  <cdr:relSizeAnchor xmlns:cdr="http://schemas.openxmlformats.org/drawingml/2006/chartDrawing">
    <cdr:from>
      <cdr:x>0.04932</cdr:x>
      <cdr:y>0.82591</cdr:y>
    </cdr:from>
    <cdr:to>
      <cdr:x>0.67766</cdr:x>
      <cdr:y>0.89037</cdr:y>
    </cdr:to>
    <cdr:sp macro="" textlink="">
      <cdr:nvSpPr>
        <cdr:cNvPr id="3" name="TextBox 1">
          <a:extLst xmlns:a="http://schemas.openxmlformats.org/drawingml/2006/main">
            <a:ext uri="{FF2B5EF4-FFF2-40B4-BE49-F238E27FC236}">
              <a16:creationId xmlns:a16="http://schemas.microsoft.com/office/drawing/2014/main" id="{591255E1-8CAC-470E-A41D-46A8A05B8456}"/>
            </a:ext>
            <a:ext uri="{C183D7F6-B498-43B3-948B-1728B52AA6E4}">
              <adec:decorative xmlns:adec="http://schemas.microsoft.com/office/drawing/2017/decorative" val="1"/>
            </a:ext>
          </a:extLst>
        </cdr:cNvPr>
        <cdr:cNvSpPr txBox="1"/>
      </cdr:nvSpPr>
      <cdr:spPr>
        <a:xfrm xmlns:a="http://schemas.openxmlformats.org/drawingml/2006/main">
          <a:off x="274111" y="3500072"/>
          <a:ext cx="3492261" cy="27316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tx1">
                  <a:lumMod val="50000"/>
                </a:schemeClr>
              </a:solidFill>
            </a:rPr>
            <a:t>Household Type</a:t>
          </a:r>
        </a:p>
      </cdr:txBody>
    </cdr:sp>
  </cdr:relSizeAnchor>
</c:userShapes>
</file>

<file path=ppt/drawings/drawing5.xml><?xml version="1.0" encoding="utf-8"?>
<c:userShapes xmlns:c="http://schemas.openxmlformats.org/drawingml/2006/chart">
  <cdr:relSizeAnchor xmlns:cdr="http://schemas.openxmlformats.org/drawingml/2006/chartDrawing">
    <cdr:from>
      <cdr:x>0.0132</cdr:x>
      <cdr:y>0.02955</cdr:y>
    </cdr:from>
    <cdr:to>
      <cdr:x>0.81914</cdr:x>
      <cdr:y>0.10483</cdr:y>
    </cdr:to>
    <cdr:sp macro="" textlink="">
      <cdr:nvSpPr>
        <cdr:cNvPr id="2" name="TextBox 1">
          <a:extLst xmlns:a="http://schemas.openxmlformats.org/drawingml/2006/main">
            <a:ext uri="{FF2B5EF4-FFF2-40B4-BE49-F238E27FC236}">
              <a16:creationId xmlns:a16="http://schemas.microsoft.com/office/drawing/2014/main" id="{BA406960-07DD-734E-8AA7-EABC1440C2A1}"/>
            </a:ext>
          </a:extLst>
        </cdr:cNvPr>
        <cdr:cNvSpPr txBox="1"/>
      </cdr:nvSpPr>
      <cdr:spPr>
        <a:xfrm xmlns:a="http://schemas.openxmlformats.org/drawingml/2006/main">
          <a:off x="53362" y="125235"/>
          <a:ext cx="3257051" cy="319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1">
                  <a:lumMod val="50000"/>
                </a:schemeClr>
              </a:solidFill>
            </a:rPr>
            <a:t>Share of Households (Percent)</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0.66262</cdr:x>
      <cdr:y>0.08678</cdr:y>
    </cdr:to>
    <cdr:sp macro="" textlink="">
      <cdr:nvSpPr>
        <cdr:cNvPr id="2" name="Rectangle 1">
          <a:extLst xmlns:a="http://schemas.openxmlformats.org/drawingml/2006/main">
            <a:ext uri="{FF2B5EF4-FFF2-40B4-BE49-F238E27FC236}">
              <a16:creationId xmlns:a16="http://schemas.microsoft.com/office/drawing/2014/main" id="{4884982F-E537-E5A2-2903-99DBDB09BE3E}"/>
            </a:ext>
          </a:extLst>
        </cdr:cNvPr>
        <cdr:cNvSpPr/>
      </cdr:nvSpPr>
      <cdr:spPr>
        <a:xfrm xmlns:a="http://schemas.openxmlformats.org/drawingml/2006/main">
          <a:off x="-301626" y="0"/>
          <a:ext cx="3699556" cy="375963"/>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0.04134</cdr:x>
      <cdr:y>0.78339</cdr:y>
    </cdr:from>
    <cdr:to>
      <cdr:x>0.94415</cdr:x>
      <cdr:y>0.85584</cdr:y>
    </cdr:to>
    <cdr:sp macro="" textlink="">
      <cdr:nvSpPr>
        <cdr:cNvPr id="2" name="Rectangle 1">
          <a:extLst xmlns:a="http://schemas.openxmlformats.org/drawingml/2006/main">
            <a:ext uri="{FF2B5EF4-FFF2-40B4-BE49-F238E27FC236}">
              <a16:creationId xmlns:a16="http://schemas.microsoft.com/office/drawing/2014/main" id="{A9AEB91E-B931-ECE7-F99F-B84D28F92608}"/>
            </a:ext>
          </a:extLst>
        </cdr:cNvPr>
        <cdr:cNvSpPr/>
      </cdr:nvSpPr>
      <cdr:spPr>
        <a:xfrm xmlns:a="http://schemas.openxmlformats.org/drawingml/2006/main">
          <a:off x="478161" y="3492107"/>
          <a:ext cx="10442430" cy="322961"/>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0.00689</cdr:x>
      <cdr:y>0.88941</cdr:y>
    </cdr:from>
    <cdr:to>
      <cdr:x>0.23293</cdr:x>
      <cdr:y>0.97441</cdr:y>
    </cdr:to>
    <cdr:sp macro="" textlink="">
      <cdr:nvSpPr>
        <cdr:cNvPr id="2" name="TextBox 3">
          <a:extLst xmlns:a="http://schemas.openxmlformats.org/drawingml/2006/main">
            <a:ext uri="{FF2B5EF4-FFF2-40B4-BE49-F238E27FC236}">
              <a16:creationId xmlns:a16="http://schemas.microsoft.com/office/drawing/2014/main" id="{118656AE-C5EF-4606-818C-8C5BD36392A3}"/>
            </a:ext>
          </a:extLst>
        </cdr:cNvPr>
        <cdr:cNvSpPr txBox="1"/>
      </cdr:nvSpPr>
      <cdr:spPr>
        <a:xfrm xmlns:a="http://schemas.openxmlformats.org/drawingml/2006/main">
          <a:off x="79109" y="3738819"/>
          <a:ext cx="2596811" cy="35731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rgbClr val="636363"/>
              </a:solidFill>
            </a:rPr>
            <a:t>Household Income</a:t>
          </a:r>
        </a:p>
      </cdr:txBody>
    </cdr:sp>
  </cdr:relSizeAnchor>
</c:userShapes>
</file>

<file path=ppt/drawings/drawing9.xml><?xml version="1.0" encoding="utf-8"?>
<c:userShapes xmlns:c="http://schemas.openxmlformats.org/drawingml/2006/chart">
  <cdr:relSizeAnchor xmlns:cdr="http://schemas.openxmlformats.org/drawingml/2006/chartDrawing">
    <cdr:from>
      <cdr:x>0.31608</cdr:x>
      <cdr:y>0.80539</cdr:y>
    </cdr:from>
    <cdr:to>
      <cdr:x>0.58239</cdr:x>
      <cdr:y>0.88593</cdr:y>
    </cdr:to>
    <cdr:sp macro="" textlink="">
      <cdr:nvSpPr>
        <cdr:cNvPr id="2" name="TextBox 4">
          <a:extLst xmlns:a="http://schemas.openxmlformats.org/drawingml/2006/main">
            <a:ext uri="{FF2B5EF4-FFF2-40B4-BE49-F238E27FC236}">
              <a16:creationId xmlns:a16="http://schemas.microsoft.com/office/drawing/2014/main" id="{508C6271-28BF-66CD-E2A2-E7C7C8CE5CDE}"/>
            </a:ext>
          </a:extLst>
        </cdr:cNvPr>
        <cdr:cNvSpPr txBox="1"/>
      </cdr:nvSpPr>
      <cdr:spPr>
        <a:xfrm xmlns:a="http://schemas.openxmlformats.org/drawingml/2006/main">
          <a:off x="3655958" y="3385598"/>
          <a:ext cx="3080260" cy="33856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solidFill>
                <a:schemeClr val="tx1">
                  <a:lumMod val="50000"/>
                </a:schemeClr>
              </a:solidFill>
            </a:rPr>
            <a:t>2021</a:t>
          </a:r>
        </a:p>
      </cdr:txBody>
    </cdr:sp>
  </cdr:relSizeAnchor>
  <cdr:relSizeAnchor xmlns:cdr="http://schemas.openxmlformats.org/drawingml/2006/chartDrawing">
    <cdr:from>
      <cdr:x>0.58239</cdr:x>
      <cdr:y>0.81023</cdr:y>
    </cdr:from>
    <cdr:to>
      <cdr:x>0.8487</cdr:x>
      <cdr:y>0.89077</cdr:y>
    </cdr:to>
    <cdr:sp macro="" textlink="">
      <cdr:nvSpPr>
        <cdr:cNvPr id="3" name="TextBox 4">
          <a:extLst xmlns:a="http://schemas.openxmlformats.org/drawingml/2006/main">
            <a:ext uri="{FF2B5EF4-FFF2-40B4-BE49-F238E27FC236}">
              <a16:creationId xmlns:a16="http://schemas.microsoft.com/office/drawing/2014/main" id="{508C6271-28BF-66CD-E2A2-E7C7C8CE5CDE}"/>
            </a:ext>
          </a:extLst>
        </cdr:cNvPr>
        <cdr:cNvSpPr txBox="1"/>
      </cdr:nvSpPr>
      <cdr:spPr>
        <a:xfrm xmlns:a="http://schemas.openxmlformats.org/drawingml/2006/main">
          <a:off x="6736203" y="3405951"/>
          <a:ext cx="3080261" cy="33856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solidFill>
                <a:schemeClr val="tx1">
                  <a:lumMod val="50000"/>
                </a:schemeClr>
              </a:solidFill>
            </a:rPr>
            <a:t>2022</a:t>
          </a:r>
        </a:p>
      </cdr:txBody>
    </cdr:sp>
  </cdr:relSizeAnchor>
  <cdr:relSizeAnchor xmlns:cdr="http://schemas.openxmlformats.org/drawingml/2006/chartDrawing">
    <cdr:from>
      <cdr:x>0.8487</cdr:x>
      <cdr:y>0.81023</cdr:y>
    </cdr:from>
    <cdr:to>
      <cdr:x>0.98186</cdr:x>
      <cdr:y>0.89077</cdr:y>
    </cdr:to>
    <cdr:sp macro="" textlink="">
      <cdr:nvSpPr>
        <cdr:cNvPr id="4" name="TextBox 4">
          <a:extLst xmlns:a="http://schemas.openxmlformats.org/drawingml/2006/main">
            <a:ext uri="{FF2B5EF4-FFF2-40B4-BE49-F238E27FC236}">
              <a16:creationId xmlns:a16="http://schemas.microsoft.com/office/drawing/2014/main" id="{508C6271-28BF-66CD-E2A2-E7C7C8CE5CDE}"/>
            </a:ext>
          </a:extLst>
        </cdr:cNvPr>
        <cdr:cNvSpPr txBox="1"/>
      </cdr:nvSpPr>
      <cdr:spPr>
        <a:xfrm xmlns:a="http://schemas.openxmlformats.org/drawingml/2006/main">
          <a:off x="9816464" y="3405951"/>
          <a:ext cx="1540188" cy="33856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solidFill>
                <a:schemeClr val="tx1">
                  <a:lumMod val="50000"/>
                </a:schemeClr>
              </a:solidFill>
            </a:rPr>
            <a:t>2023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6E99E14-4867-0444-B05B-B5EF792899AA}" type="datetimeFigureOut">
              <a:rPr lang="en-US" smtClean="0"/>
              <a:t>1/11/2024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1C20E9-BA22-9F4A-9C80-C8506BA1CD9E}" type="slidenum">
              <a:rPr lang="en-US" smtClean="0"/>
              <a:t>‹#›</a:t>
            </a:fld>
            <a:endParaRPr lang="en-US"/>
          </a:p>
        </p:txBody>
      </p:sp>
    </p:spTree>
    <p:extLst>
      <p:ext uri="{BB962C8B-B14F-4D97-AF65-F5344CB8AC3E}">
        <p14:creationId xmlns:p14="http://schemas.microsoft.com/office/powerpoint/2010/main" val="104610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a:t>
            </a:fld>
            <a:endParaRPr lang="en-US"/>
          </a:p>
        </p:txBody>
      </p:sp>
    </p:spTree>
    <p:extLst>
      <p:ext uri="{BB962C8B-B14F-4D97-AF65-F5344CB8AC3E}">
        <p14:creationId xmlns:p14="http://schemas.microsoft.com/office/powerpoint/2010/main" val="93236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11</a:t>
            </a:fld>
            <a:endParaRPr lang="en-US"/>
          </a:p>
        </p:txBody>
      </p:sp>
    </p:spTree>
    <p:extLst>
      <p:ext uri="{BB962C8B-B14F-4D97-AF65-F5344CB8AC3E}">
        <p14:creationId xmlns:p14="http://schemas.microsoft.com/office/powerpoint/2010/main" val="192436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12</a:t>
            </a:fld>
            <a:endParaRPr lang="en-US"/>
          </a:p>
        </p:txBody>
      </p:sp>
    </p:spTree>
    <p:extLst>
      <p:ext uri="{BB962C8B-B14F-4D97-AF65-F5344CB8AC3E}">
        <p14:creationId xmlns:p14="http://schemas.microsoft.com/office/powerpoint/2010/main" val="190467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13</a:t>
            </a:fld>
            <a:endParaRPr lang="en-US"/>
          </a:p>
        </p:txBody>
      </p:sp>
    </p:spTree>
    <p:extLst>
      <p:ext uri="{BB962C8B-B14F-4D97-AF65-F5344CB8AC3E}">
        <p14:creationId xmlns:p14="http://schemas.microsoft.com/office/powerpoint/2010/main" val="758448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14</a:t>
            </a:fld>
            <a:endParaRPr lang="en-US"/>
          </a:p>
        </p:txBody>
      </p:sp>
    </p:spTree>
    <p:extLst>
      <p:ext uri="{BB962C8B-B14F-4D97-AF65-F5344CB8AC3E}">
        <p14:creationId xmlns:p14="http://schemas.microsoft.com/office/powerpoint/2010/main" val="2704365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15</a:t>
            </a:fld>
            <a:endParaRPr lang="en-US"/>
          </a:p>
        </p:txBody>
      </p:sp>
    </p:spTree>
    <p:extLst>
      <p:ext uri="{BB962C8B-B14F-4D97-AF65-F5344CB8AC3E}">
        <p14:creationId xmlns:p14="http://schemas.microsoft.com/office/powerpoint/2010/main" val="3016050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16</a:t>
            </a:fld>
            <a:endParaRPr lang="en-US"/>
          </a:p>
        </p:txBody>
      </p:sp>
    </p:spTree>
    <p:extLst>
      <p:ext uri="{BB962C8B-B14F-4D97-AF65-F5344CB8AC3E}">
        <p14:creationId xmlns:p14="http://schemas.microsoft.com/office/powerpoint/2010/main" val="417308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17</a:t>
            </a:fld>
            <a:endParaRPr lang="en-US"/>
          </a:p>
        </p:txBody>
      </p:sp>
    </p:spTree>
    <p:extLst>
      <p:ext uri="{BB962C8B-B14F-4D97-AF65-F5344CB8AC3E}">
        <p14:creationId xmlns:p14="http://schemas.microsoft.com/office/powerpoint/2010/main" val="3938032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18</a:t>
            </a:fld>
            <a:endParaRPr lang="en-US"/>
          </a:p>
        </p:txBody>
      </p:sp>
    </p:spTree>
    <p:extLst>
      <p:ext uri="{BB962C8B-B14F-4D97-AF65-F5344CB8AC3E}">
        <p14:creationId xmlns:p14="http://schemas.microsoft.com/office/powerpoint/2010/main" val="3812279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19</a:t>
            </a:fld>
            <a:endParaRPr lang="en-US"/>
          </a:p>
        </p:txBody>
      </p:sp>
    </p:spTree>
    <p:extLst>
      <p:ext uri="{BB962C8B-B14F-4D97-AF65-F5344CB8AC3E}">
        <p14:creationId xmlns:p14="http://schemas.microsoft.com/office/powerpoint/2010/main" val="539739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20</a:t>
            </a:fld>
            <a:endParaRPr lang="en-US"/>
          </a:p>
        </p:txBody>
      </p:sp>
    </p:spTree>
    <p:extLst>
      <p:ext uri="{BB962C8B-B14F-4D97-AF65-F5344CB8AC3E}">
        <p14:creationId xmlns:p14="http://schemas.microsoft.com/office/powerpoint/2010/main" val="280837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3</a:t>
            </a:fld>
            <a:endParaRPr lang="en-US"/>
          </a:p>
        </p:txBody>
      </p:sp>
    </p:spTree>
    <p:extLst>
      <p:ext uri="{BB962C8B-B14F-4D97-AF65-F5344CB8AC3E}">
        <p14:creationId xmlns:p14="http://schemas.microsoft.com/office/powerpoint/2010/main" val="3591740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21</a:t>
            </a:fld>
            <a:endParaRPr lang="en-US"/>
          </a:p>
        </p:txBody>
      </p:sp>
    </p:spTree>
    <p:extLst>
      <p:ext uri="{BB962C8B-B14F-4D97-AF65-F5344CB8AC3E}">
        <p14:creationId xmlns:p14="http://schemas.microsoft.com/office/powerpoint/2010/main" val="2108747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22</a:t>
            </a:fld>
            <a:endParaRPr lang="en-US"/>
          </a:p>
        </p:txBody>
      </p:sp>
    </p:spTree>
    <p:extLst>
      <p:ext uri="{BB962C8B-B14F-4D97-AF65-F5344CB8AC3E}">
        <p14:creationId xmlns:p14="http://schemas.microsoft.com/office/powerpoint/2010/main" val="2919451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23</a:t>
            </a:fld>
            <a:endParaRPr lang="en-US"/>
          </a:p>
        </p:txBody>
      </p:sp>
    </p:spTree>
    <p:extLst>
      <p:ext uri="{BB962C8B-B14F-4D97-AF65-F5344CB8AC3E}">
        <p14:creationId xmlns:p14="http://schemas.microsoft.com/office/powerpoint/2010/main" val="72360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24</a:t>
            </a:fld>
            <a:endParaRPr lang="en-US"/>
          </a:p>
        </p:txBody>
      </p:sp>
    </p:spTree>
    <p:extLst>
      <p:ext uri="{BB962C8B-B14F-4D97-AF65-F5344CB8AC3E}">
        <p14:creationId xmlns:p14="http://schemas.microsoft.com/office/powerpoint/2010/main" val="2689732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25</a:t>
            </a:fld>
            <a:endParaRPr lang="en-US"/>
          </a:p>
        </p:txBody>
      </p:sp>
    </p:spTree>
    <p:extLst>
      <p:ext uri="{BB962C8B-B14F-4D97-AF65-F5344CB8AC3E}">
        <p14:creationId xmlns:p14="http://schemas.microsoft.com/office/powerpoint/2010/main" val="3272863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26</a:t>
            </a:fld>
            <a:endParaRPr lang="en-US"/>
          </a:p>
        </p:txBody>
      </p:sp>
    </p:spTree>
    <p:extLst>
      <p:ext uri="{BB962C8B-B14F-4D97-AF65-F5344CB8AC3E}">
        <p14:creationId xmlns:p14="http://schemas.microsoft.com/office/powerpoint/2010/main" val="745029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27</a:t>
            </a:fld>
            <a:endParaRPr lang="en-US"/>
          </a:p>
        </p:txBody>
      </p:sp>
    </p:spTree>
    <p:extLst>
      <p:ext uri="{BB962C8B-B14F-4D97-AF65-F5344CB8AC3E}">
        <p14:creationId xmlns:p14="http://schemas.microsoft.com/office/powerpoint/2010/main" val="837138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28</a:t>
            </a:fld>
            <a:endParaRPr lang="en-US"/>
          </a:p>
        </p:txBody>
      </p:sp>
    </p:spTree>
    <p:extLst>
      <p:ext uri="{BB962C8B-B14F-4D97-AF65-F5344CB8AC3E}">
        <p14:creationId xmlns:p14="http://schemas.microsoft.com/office/powerpoint/2010/main" val="2826283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29</a:t>
            </a:fld>
            <a:endParaRPr lang="en-US"/>
          </a:p>
        </p:txBody>
      </p:sp>
    </p:spTree>
    <p:extLst>
      <p:ext uri="{BB962C8B-B14F-4D97-AF65-F5344CB8AC3E}">
        <p14:creationId xmlns:p14="http://schemas.microsoft.com/office/powerpoint/2010/main" val="106308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30</a:t>
            </a:fld>
            <a:endParaRPr lang="en-US"/>
          </a:p>
        </p:txBody>
      </p:sp>
    </p:spTree>
    <p:extLst>
      <p:ext uri="{BB962C8B-B14F-4D97-AF65-F5344CB8AC3E}">
        <p14:creationId xmlns:p14="http://schemas.microsoft.com/office/powerpoint/2010/main" val="56632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4</a:t>
            </a:fld>
            <a:endParaRPr lang="en-US"/>
          </a:p>
        </p:txBody>
      </p:sp>
    </p:spTree>
    <p:extLst>
      <p:ext uri="{BB962C8B-B14F-4D97-AF65-F5344CB8AC3E}">
        <p14:creationId xmlns:p14="http://schemas.microsoft.com/office/powerpoint/2010/main" val="2484949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31</a:t>
            </a:fld>
            <a:endParaRPr lang="en-US"/>
          </a:p>
        </p:txBody>
      </p:sp>
    </p:spTree>
    <p:extLst>
      <p:ext uri="{BB962C8B-B14F-4D97-AF65-F5344CB8AC3E}">
        <p14:creationId xmlns:p14="http://schemas.microsoft.com/office/powerpoint/2010/main" val="1571662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32</a:t>
            </a:fld>
            <a:endParaRPr lang="en-US"/>
          </a:p>
        </p:txBody>
      </p:sp>
    </p:spTree>
    <p:extLst>
      <p:ext uri="{BB962C8B-B14F-4D97-AF65-F5344CB8AC3E}">
        <p14:creationId xmlns:p14="http://schemas.microsoft.com/office/powerpoint/2010/main" val="65954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5</a:t>
            </a:fld>
            <a:endParaRPr lang="en-US"/>
          </a:p>
        </p:txBody>
      </p:sp>
    </p:spTree>
    <p:extLst>
      <p:ext uri="{BB962C8B-B14F-4D97-AF65-F5344CB8AC3E}">
        <p14:creationId xmlns:p14="http://schemas.microsoft.com/office/powerpoint/2010/main" val="291898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6</a:t>
            </a:fld>
            <a:endParaRPr lang="en-US"/>
          </a:p>
        </p:txBody>
      </p:sp>
    </p:spTree>
    <p:extLst>
      <p:ext uri="{BB962C8B-B14F-4D97-AF65-F5344CB8AC3E}">
        <p14:creationId xmlns:p14="http://schemas.microsoft.com/office/powerpoint/2010/main" val="2666565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7</a:t>
            </a:fld>
            <a:endParaRPr lang="en-US"/>
          </a:p>
        </p:txBody>
      </p:sp>
    </p:spTree>
    <p:extLst>
      <p:ext uri="{BB962C8B-B14F-4D97-AF65-F5344CB8AC3E}">
        <p14:creationId xmlns:p14="http://schemas.microsoft.com/office/powerpoint/2010/main" val="231127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8</a:t>
            </a:fld>
            <a:endParaRPr lang="en-US"/>
          </a:p>
        </p:txBody>
      </p:sp>
    </p:spTree>
    <p:extLst>
      <p:ext uri="{BB962C8B-B14F-4D97-AF65-F5344CB8AC3E}">
        <p14:creationId xmlns:p14="http://schemas.microsoft.com/office/powerpoint/2010/main" val="219383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9</a:t>
            </a:fld>
            <a:endParaRPr lang="en-US"/>
          </a:p>
        </p:txBody>
      </p:sp>
    </p:spTree>
    <p:extLst>
      <p:ext uri="{BB962C8B-B14F-4D97-AF65-F5344CB8AC3E}">
        <p14:creationId xmlns:p14="http://schemas.microsoft.com/office/powerpoint/2010/main" val="108971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10</a:t>
            </a:fld>
            <a:endParaRPr lang="en-US"/>
          </a:p>
        </p:txBody>
      </p:sp>
    </p:spTree>
    <p:extLst>
      <p:ext uri="{BB962C8B-B14F-4D97-AF65-F5344CB8AC3E}">
        <p14:creationId xmlns:p14="http://schemas.microsoft.com/office/powerpoint/2010/main" val="2138963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userDrawn="1"/>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Rectangle 20">
            <a:extLst>
              <a:ext uri="{FF2B5EF4-FFF2-40B4-BE49-F238E27FC236}">
                <a16:creationId xmlns:a16="http://schemas.microsoft.com/office/drawing/2014/main" id="{F7EA37A3-48D6-4A57-94EC-5DF2E598F733}"/>
              </a:ext>
            </a:extLst>
          </p:cNvPr>
          <p:cNvSpPr/>
          <p:nvPr userDrawn="1"/>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224746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endParaRPr lang="en-US"/>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endParaRPr lang="en-US"/>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endParaRPr lang="en-US"/>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endParaRPr lang="en-US"/>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endParaRPr lang="en-US"/>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50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endParaRPr lang="en-US"/>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22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endParaRPr lang="en-US"/>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endParaRPr lang="en-US"/>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endParaRPr lang="en-US"/>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endParaRPr lang="en-US"/>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endParaRPr lang="en-US"/>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endParaRPr lang="en-US"/>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endParaRPr lang="en-US"/>
          </a:p>
        </p:txBody>
      </p:sp>
      <p:sp>
        <p:nvSpPr>
          <p:cNvPr id="23" name="Rectangle 22">
            <a:extLst>
              <a:ext uri="{FF2B5EF4-FFF2-40B4-BE49-F238E27FC236}">
                <a16:creationId xmlns:a16="http://schemas.microsoft.com/office/drawing/2014/main" id="{3AF2F04D-CE50-42FA-9B39-08369465246C}"/>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endParaRPr lang="en-US"/>
          </a:p>
        </p:txBody>
      </p:sp>
    </p:spTree>
    <p:extLst>
      <p:ext uri="{BB962C8B-B14F-4D97-AF65-F5344CB8AC3E}">
        <p14:creationId xmlns:p14="http://schemas.microsoft.com/office/powerpoint/2010/main" val="15877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userDrawn="1"/>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44848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userDrawn="1"/>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userDrawn="1"/>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93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userDrawn="1"/>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userDrawn="1"/>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334879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userDrawn="1"/>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4525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userDrawn="1"/>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userDrawn="1"/>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userDrawn="1"/>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Rectangle 20">
            <a:extLst>
              <a:ext uri="{FF2B5EF4-FFF2-40B4-BE49-F238E27FC236}">
                <a16:creationId xmlns:a16="http://schemas.microsoft.com/office/drawing/2014/main" id="{F7EA37A3-48D6-4A57-94EC-5DF2E598F733}"/>
              </a:ext>
            </a:extLst>
          </p:cNvPr>
          <p:cNvSpPr/>
          <p:nvPr userDrawn="1"/>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2247466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userDrawn="1"/>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userDrawn="1"/>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3348799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317985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500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221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p>
        </p:txBody>
      </p:sp>
    </p:spTree>
    <p:extLst>
      <p:ext uri="{BB962C8B-B14F-4D97-AF65-F5344CB8AC3E}">
        <p14:creationId xmlns:p14="http://schemas.microsoft.com/office/powerpoint/2010/main" val="158772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userDrawn="1"/>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448488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userDrawn="1"/>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userDrawn="1"/>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9305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userDrawn="1"/>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45250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userDrawn="1"/>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userDrawn="1"/>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userDrawn="1"/>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Rectangle 20">
            <a:extLst>
              <a:ext uri="{FF2B5EF4-FFF2-40B4-BE49-F238E27FC236}">
                <a16:creationId xmlns:a16="http://schemas.microsoft.com/office/drawing/2014/main" id="{F7EA37A3-48D6-4A57-94EC-5DF2E598F733}"/>
              </a:ext>
            </a:extLst>
          </p:cNvPr>
          <p:cNvSpPr/>
          <p:nvPr userDrawn="1"/>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2247466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userDrawn="1"/>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userDrawn="1"/>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33487996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3179856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500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221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p>
        </p:txBody>
      </p:sp>
    </p:spTree>
    <p:extLst>
      <p:ext uri="{BB962C8B-B14F-4D97-AF65-F5344CB8AC3E}">
        <p14:creationId xmlns:p14="http://schemas.microsoft.com/office/powerpoint/2010/main" val="158772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endParaRPr lang="en-US"/>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userDrawn="1"/>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448488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userDrawn="1"/>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userDrawn="1"/>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9305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userDrawn="1"/>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452500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userDrawn="1"/>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userDrawn="1"/>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userDrawn="1"/>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Rectangle 20">
            <a:extLst>
              <a:ext uri="{FF2B5EF4-FFF2-40B4-BE49-F238E27FC236}">
                <a16:creationId xmlns:a16="http://schemas.microsoft.com/office/drawing/2014/main" id="{F7EA37A3-48D6-4A57-94EC-5DF2E598F733}"/>
              </a:ext>
            </a:extLst>
          </p:cNvPr>
          <p:cNvSpPr/>
          <p:nvPr userDrawn="1"/>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22474665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userDrawn="1"/>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userDrawn="1"/>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33487996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endParaRPr lang="en-US"/>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317985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500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2218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p>
        </p:txBody>
      </p:sp>
    </p:spTree>
    <p:extLst>
      <p:ext uri="{BB962C8B-B14F-4D97-AF65-F5344CB8AC3E}">
        <p14:creationId xmlns:p14="http://schemas.microsoft.com/office/powerpoint/2010/main" val="1587725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userDrawn="1"/>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4484882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userDrawn="1"/>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userDrawn="1"/>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93057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userDrawn="1"/>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452500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userDrawn="1"/>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userDrawn="1"/>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endParaRPr lang="en-US"/>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31798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sv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image" Target="../media/image2.svg"/><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image" Target="../media/image2.svg"/><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1.png"/><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userDrawn="1"/>
        </p:nvPicPr>
        <p:blipFill rotWithShape="1">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userDrawn="1"/>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userDrawn="1"/>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658" r:id="rId1"/>
    <p:sldLayoutId id="2147483674" r:id="rId2"/>
    <p:sldLayoutId id="2147483669" r:id="rId3"/>
    <p:sldLayoutId id="2147483670" r:id="rId4"/>
    <p:sldLayoutId id="2147483671" r:id="rId5"/>
    <p:sldLayoutId id="2147483678" r:id="rId6"/>
    <p:sldLayoutId id="2147483679" r:id="rId7"/>
    <p:sldLayoutId id="2147483681" r:id="rId8"/>
    <p:sldLayoutId id="2147483680" r:id="rId9"/>
    <p:sldLayoutId id="2147483684" r:id="rId10"/>
    <p:sldLayoutId id="2147483688" r:id="rId11"/>
    <p:sldLayoutId id="2147483689" r:id="rId12"/>
    <p:sldLayoutId id="2147483685" r:id="rId13"/>
    <p:sldLayoutId id="2147483682" r:id="rId14"/>
    <p:sldLayoutId id="2147483673" r:id="rId15"/>
    <p:sldLayoutId id="2147483683" r:id="rId16"/>
    <p:sldLayoutId id="2147483672" r:id="rId17"/>
    <p:sldLayoutId id="2147483675" r:id="rId18"/>
    <p:sldLayoutId id="2147483676" r:id="rId19"/>
    <p:sldLayoutId id="2147483677" r:id="rId20"/>
    <p:sldLayoutId id="2147483686" r:id="rId21"/>
    <p:sldLayoutId id="2147483687" r:id="rId22"/>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userDrawn="1"/>
        </p:nvPicPr>
        <p:blipFill rotWithShape="1">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userDrawn="1"/>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userDrawn="1"/>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userDrawn="1"/>
        </p:nvPicPr>
        <p:blipFill rotWithShape="1">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userDrawn="1"/>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userDrawn="1"/>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userDrawn="1"/>
        </p:nvPicPr>
        <p:blipFill rotWithShape="1">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userDrawn="1"/>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userDrawn="1"/>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D09C-1AD3-180C-C887-C3E381E45334}"/>
              </a:ext>
            </a:extLst>
          </p:cNvPr>
          <p:cNvSpPr>
            <a:spLocks noGrp="1"/>
          </p:cNvSpPr>
          <p:nvPr>
            <p:ph type="ctrTitle"/>
          </p:nvPr>
        </p:nvSpPr>
        <p:spPr/>
        <p:txBody>
          <a:bodyPr/>
          <a:lstStyle/>
          <a:p>
            <a:r>
              <a:rPr lang="en-US"/>
              <a:t>America’s Rental Housing 2024</a:t>
            </a:r>
          </a:p>
        </p:txBody>
      </p:sp>
    </p:spTree>
    <p:extLst>
      <p:ext uri="{BB962C8B-B14F-4D97-AF65-F5344CB8AC3E}">
        <p14:creationId xmlns:p14="http://schemas.microsoft.com/office/powerpoint/2010/main" val="363814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1ABF564-605D-9D4F-1E73-94FCCAC9F76E}"/>
              </a:ext>
            </a:extLst>
          </p:cNvPr>
          <p:cNvGraphicFramePr>
            <a:graphicFrameLocks noGrp="1"/>
          </p:cNvGraphicFramePr>
          <p:nvPr>
            <p:ph idx="1"/>
            <p:extLst>
              <p:ext uri="{D42A27DB-BD31-4B8C-83A1-F6EECF244321}">
                <p14:modId xmlns:p14="http://schemas.microsoft.com/office/powerpoint/2010/main" val="3255290969"/>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7EF156F-AF77-F1CA-5F9F-0CAE3481B3B5}"/>
              </a:ext>
            </a:extLst>
          </p:cNvPr>
          <p:cNvSpPr>
            <a:spLocks noGrp="1"/>
          </p:cNvSpPr>
          <p:nvPr>
            <p:ph type="title"/>
          </p:nvPr>
        </p:nvSpPr>
        <p:spPr/>
        <p:txBody>
          <a:bodyPr/>
          <a:lstStyle/>
          <a:p>
            <a:r>
              <a:rPr lang="en-US" dirty="0"/>
              <a:t>Figure 9: New Rental Demand Has Shifted from Millennials to Gen Z</a:t>
            </a:r>
          </a:p>
        </p:txBody>
      </p:sp>
      <p:sp>
        <p:nvSpPr>
          <p:cNvPr id="4" name="Text Placeholder 3">
            <a:extLst>
              <a:ext uri="{FF2B5EF4-FFF2-40B4-BE49-F238E27FC236}">
                <a16:creationId xmlns:a16="http://schemas.microsoft.com/office/drawing/2014/main" id="{B3C8744F-F4F4-2951-5501-26B81B3A87E4}"/>
              </a:ext>
            </a:extLst>
          </p:cNvPr>
          <p:cNvSpPr>
            <a:spLocks noGrp="1"/>
          </p:cNvSpPr>
          <p:nvPr>
            <p:ph type="body" sz="quarter" idx="10"/>
          </p:nvPr>
        </p:nvSpPr>
        <p:spPr/>
        <p:txBody>
          <a:bodyPr/>
          <a:lstStyle/>
          <a:p>
            <a:r>
              <a:rPr lang="en-US" dirty="0"/>
              <a:t>Note: Data for 2020 are based on 2019 and 2021 values because of pandemic data disruptions. </a:t>
            </a:r>
          </a:p>
          <a:p>
            <a:r>
              <a:rPr lang="en-US" dirty="0"/>
              <a:t>Source: JCHS tabulations of US Census Bureau, American Community Survey 1-Year Estimates.</a:t>
            </a:r>
          </a:p>
        </p:txBody>
      </p:sp>
    </p:spTree>
    <p:extLst>
      <p:ext uri="{BB962C8B-B14F-4D97-AF65-F5344CB8AC3E}">
        <p14:creationId xmlns:p14="http://schemas.microsoft.com/office/powerpoint/2010/main" val="422528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7965-D86E-406D-8CDA-6698051607D7}"/>
              </a:ext>
            </a:extLst>
          </p:cNvPr>
          <p:cNvSpPr>
            <a:spLocks noGrp="1"/>
          </p:cNvSpPr>
          <p:nvPr>
            <p:ph type="title"/>
          </p:nvPr>
        </p:nvSpPr>
        <p:spPr/>
        <p:txBody>
          <a:bodyPr/>
          <a:lstStyle/>
          <a:p>
            <a:r>
              <a:rPr lang="en-US" dirty="0"/>
              <a:t>Figure 10: Households with Higher Incomes Have Fueled Long-Term Demand</a:t>
            </a:r>
          </a:p>
        </p:txBody>
      </p:sp>
      <p:graphicFrame>
        <p:nvGraphicFramePr>
          <p:cNvPr id="7" name="Content Placeholder 6">
            <a:extLst>
              <a:ext uri="{FF2B5EF4-FFF2-40B4-BE49-F238E27FC236}">
                <a16:creationId xmlns:a16="http://schemas.microsoft.com/office/drawing/2014/main" id="{46CC3F29-86A4-44FC-8A93-FAE3337ED38B}"/>
              </a:ext>
            </a:extLst>
          </p:cNvPr>
          <p:cNvGraphicFramePr>
            <a:graphicFrameLocks noGrp="1"/>
          </p:cNvGraphicFramePr>
          <p:nvPr>
            <p:ph idx="1"/>
            <p:extLst>
              <p:ext uri="{D42A27DB-BD31-4B8C-83A1-F6EECF244321}">
                <p14:modId xmlns:p14="http://schemas.microsoft.com/office/powerpoint/2010/main" val="3295219170"/>
              </p:ext>
            </p:extLst>
          </p:nvPr>
        </p:nvGraphicFramePr>
        <p:xfrm>
          <a:off x="268289" y="1625405"/>
          <a:ext cx="11110911"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BCC67140-A1DF-44EA-B329-0C4A30F79E53}"/>
              </a:ext>
            </a:extLst>
          </p:cNvPr>
          <p:cNvSpPr>
            <a:spLocks noGrp="1"/>
          </p:cNvSpPr>
          <p:nvPr>
            <p:ph type="body" sz="quarter" idx="10"/>
          </p:nvPr>
        </p:nvSpPr>
        <p:spPr/>
        <p:txBody>
          <a:bodyPr/>
          <a:lstStyle/>
          <a:p>
            <a:r>
              <a:rPr lang="en-US"/>
              <a:t>Note: Household incomes are adjusted for inflation using the CPI-U for All Items. </a:t>
            </a:r>
          </a:p>
          <a:p>
            <a:r>
              <a:rPr lang="en-US"/>
              <a:t>Source: JCHS tabulations of US Census Bureau, American Community Survey 1-Year Estimates.</a:t>
            </a:r>
          </a:p>
        </p:txBody>
      </p:sp>
    </p:spTree>
    <p:extLst>
      <p:ext uri="{BB962C8B-B14F-4D97-AF65-F5344CB8AC3E}">
        <p14:creationId xmlns:p14="http://schemas.microsoft.com/office/powerpoint/2010/main" val="297209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9D537E-6E9C-53A1-2525-081EA2970E7A}"/>
              </a:ext>
            </a:extLst>
          </p:cNvPr>
          <p:cNvSpPr/>
          <p:nvPr/>
        </p:nvSpPr>
        <p:spPr>
          <a:xfrm>
            <a:off x="6096000" y="2132534"/>
            <a:ext cx="5069633" cy="2473333"/>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descr="Figure 9 compares the characteristics of renters to homeowners. Nearly 40 percent of renter households are made up of a single person while just over 20 percent of homeowners are only one person. Nearly half of renter households are headed by a person of color, including about a fifth of households headed by a Black person. Just a quarter of homeowner households are headed by a person of color and only 10 percent are headed by someone who is Black. Three-quarters of renters have incomes under $75,000, compared to just under half of homeowners.">
            <a:extLst>
              <a:ext uri="{FF2B5EF4-FFF2-40B4-BE49-F238E27FC236}">
                <a16:creationId xmlns:a16="http://schemas.microsoft.com/office/drawing/2014/main" id="{258378B2-7E0B-1CCF-C195-786F99E897D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47389795"/>
              </p:ext>
            </p:extLst>
          </p:nvPr>
        </p:nvGraphicFramePr>
        <p:xfrm>
          <a:off x="5544220" y="1542381"/>
          <a:ext cx="5724144" cy="43504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ACCC2CB-6E11-405F-ADCB-233CA90CDBE7}"/>
              </a:ext>
            </a:extLst>
          </p:cNvPr>
          <p:cNvSpPr>
            <a:spLocks noGrp="1"/>
          </p:cNvSpPr>
          <p:nvPr>
            <p:ph type="title"/>
          </p:nvPr>
        </p:nvSpPr>
        <p:spPr/>
        <p:txBody>
          <a:bodyPr/>
          <a:lstStyle/>
          <a:p>
            <a:r>
              <a:rPr lang="en-US"/>
              <a:t>Figure 11: Lower-Income Renters Are More Likely to Be Older and Live Alone</a:t>
            </a:r>
          </a:p>
        </p:txBody>
      </p:sp>
      <p:graphicFrame>
        <p:nvGraphicFramePr>
          <p:cNvPr id="13" name="Content Placeholder 6" descr="Figure 9 compares the characteristics of renters to homeowners. Nearly 40 percent of renter households are made up of a single person while just over 20 percent of homeowners are only one person. Nearly half of renter households are headed by a person of color, including about a fifth of households headed by a Black person. Just a quarter of homeowner households are headed by a person of color and only 10 percent are headed by someone who is Black. Three-quarters of renters have incomes under $75,000, compared to just under half of homeowners.">
            <a:extLst>
              <a:ext uri="{FF2B5EF4-FFF2-40B4-BE49-F238E27FC236}">
                <a16:creationId xmlns:a16="http://schemas.microsoft.com/office/drawing/2014/main" id="{726F6AC4-7886-6041-B5A1-BAE27F42935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31529715"/>
              </p:ext>
            </p:extLst>
          </p:nvPr>
        </p:nvGraphicFramePr>
        <p:xfrm>
          <a:off x="56525" y="1542381"/>
          <a:ext cx="5722317" cy="435041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BAB3E75D-2174-4F7D-A493-26E1971746E7}"/>
              </a:ext>
            </a:extLst>
          </p:cNvPr>
          <p:cNvSpPr>
            <a:spLocks noGrp="1"/>
          </p:cNvSpPr>
          <p:nvPr>
            <p:ph type="body" sz="quarter" idx="10"/>
          </p:nvPr>
        </p:nvSpPr>
        <p:spPr>
          <a:xfrm>
            <a:off x="267855" y="5976339"/>
            <a:ext cx="10742349" cy="533511"/>
          </a:xfrm>
        </p:spPr>
        <p:txBody>
          <a:bodyPr/>
          <a:lstStyle/>
          <a:p>
            <a:r>
              <a:rPr lang="en-US"/>
              <a:t>Notes:  Lower-income households earn less than $30,000. Higher-income households earn at least $75,000. Age is for the household head. Other family households include single parents.</a:t>
            </a:r>
          </a:p>
          <a:p>
            <a:r>
              <a:rPr lang="en-US"/>
              <a:t>Source: JCHS tabulations of US Census Bureau, 2022 American Community Survey 1-Year Estimates.</a:t>
            </a:r>
          </a:p>
        </p:txBody>
      </p:sp>
      <p:sp>
        <p:nvSpPr>
          <p:cNvPr id="5" name="TextBox 1">
            <a:extLst>
              <a:ext uri="{FF2B5EF4-FFF2-40B4-BE49-F238E27FC236}">
                <a16:creationId xmlns:a16="http://schemas.microsoft.com/office/drawing/2014/main" id="{591255E1-8CAC-470E-A41D-46A8A05B8456}"/>
              </a:ext>
              <a:ext uri="{C183D7F6-B498-43B3-948B-1728B52AA6E4}">
                <adec:decorative xmlns:adec="http://schemas.microsoft.com/office/drawing/2017/decorative" val="1"/>
              </a:ext>
            </a:extLst>
          </p:cNvPr>
          <p:cNvSpPr txBox="1"/>
          <p:nvPr/>
        </p:nvSpPr>
        <p:spPr>
          <a:xfrm>
            <a:off x="335307" y="5144989"/>
            <a:ext cx="3492261" cy="2731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a:solidFill>
                  <a:schemeClr val="tx1">
                    <a:lumMod val="50000"/>
                  </a:schemeClr>
                </a:solidFill>
              </a:rPr>
              <a:t>Age</a:t>
            </a:r>
          </a:p>
        </p:txBody>
      </p:sp>
      <p:sp>
        <p:nvSpPr>
          <p:cNvPr id="9" name="TextBox 8">
            <a:extLst>
              <a:ext uri="{FF2B5EF4-FFF2-40B4-BE49-F238E27FC236}">
                <a16:creationId xmlns:a16="http://schemas.microsoft.com/office/drawing/2014/main" id="{20E9FF6C-AFEA-1427-4B95-AC824C4E4CE7}"/>
              </a:ext>
            </a:extLst>
          </p:cNvPr>
          <p:cNvSpPr txBox="1"/>
          <p:nvPr/>
        </p:nvSpPr>
        <p:spPr>
          <a:xfrm>
            <a:off x="4106349" y="1690163"/>
            <a:ext cx="7162015" cy="397255"/>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96134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AA8FE08D-CD4E-8070-C525-93D581515F6A}"/>
              </a:ext>
            </a:extLst>
          </p:cNvPr>
          <p:cNvGraphicFramePr>
            <a:graphicFrameLocks noGrp="1"/>
          </p:cNvGraphicFramePr>
          <p:nvPr>
            <p:ph idx="1"/>
            <p:extLst>
              <p:ext uri="{D42A27DB-BD31-4B8C-83A1-F6EECF244321}">
                <p14:modId xmlns:p14="http://schemas.microsoft.com/office/powerpoint/2010/main" val="260538746"/>
              </p:ext>
            </p:extLst>
          </p:nvPr>
        </p:nvGraphicFramePr>
        <p:xfrm>
          <a:off x="268289" y="1354238"/>
          <a:ext cx="11351056" cy="44226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BA3C509-8EE0-90BB-FCD4-86B63D36266C}"/>
              </a:ext>
            </a:extLst>
          </p:cNvPr>
          <p:cNvSpPr>
            <a:spLocks noGrp="1"/>
          </p:cNvSpPr>
          <p:nvPr>
            <p:ph type="title"/>
          </p:nvPr>
        </p:nvSpPr>
        <p:spPr/>
        <p:txBody>
          <a:bodyPr/>
          <a:lstStyle/>
          <a:p>
            <a:r>
              <a:rPr lang="en-US"/>
              <a:t>Figure 12: Larger Buildings Account for Most of the Rental Stock Growth</a:t>
            </a:r>
          </a:p>
        </p:txBody>
      </p:sp>
      <p:sp>
        <p:nvSpPr>
          <p:cNvPr id="4" name="Text Placeholder 3">
            <a:extLst>
              <a:ext uri="{FF2B5EF4-FFF2-40B4-BE49-F238E27FC236}">
                <a16:creationId xmlns:a16="http://schemas.microsoft.com/office/drawing/2014/main" id="{C531F8E7-E608-49F0-7034-0BFBA72457CE}"/>
              </a:ext>
            </a:extLst>
          </p:cNvPr>
          <p:cNvSpPr>
            <a:spLocks noGrp="1"/>
          </p:cNvSpPr>
          <p:nvPr>
            <p:ph type="body" sz="quarter" idx="10"/>
          </p:nvPr>
        </p:nvSpPr>
        <p:spPr/>
        <p:txBody>
          <a:bodyPr/>
          <a:lstStyle/>
          <a:p>
            <a:r>
              <a:rPr lang="en-US" dirty="0"/>
              <a:t>Notes: Rental units may be occupied, vacant for rent, or rented but unoccupied. Single-family homes include attached and detached units. Data for 2020 are based on 2019 and 2021 values because of pandemic data disruptions. </a:t>
            </a:r>
          </a:p>
          <a:p>
            <a:r>
              <a:rPr lang="en-US" dirty="0"/>
              <a:t>Source: JCHS tabulations of US Census Bureau, American Community Survey 1-Year Estimates.</a:t>
            </a:r>
          </a:p>
        </p:txBody>
      </p:sp>
      <p:sp>
        <p:nvSpPr>
          <p:cNvPr id="9" name="TextBox 8">
            <a:extLst>
              <a:ext uri="{FF2B5EF4-FFF2-40B4-BE49-F238E27FC236}">
                <a16:creationId xmlns:a16="http://schemas.microsoft.com/office/drawing/2014/main" id="{C55F7A36-CAA1-766A-382D-2B8629038C8F}"/>
              </a:ext>
            </a:extLst>
          </p:cNvPr>
          <p:cNvSpPr txBox="1"/>
          <p:nvPr/>
        </p:nvSpPr>
        <p:spPr>
          <a:xfrm>
            <a:off x="357187" y="1406299"/>
            <a:ext cx="6094070" cy="338554"/>
          </a:xfrm>
          <a:prstGeom prst="rect">
            <a:avLst/>
          </a:prstGeom>
          <a:noFill/>
        </p:spPr>
        <p:txBody>
          <a:bodyPr wrap="square">
            <a:spAutoFit/>
          </a:bodyPr>
          <a:lstStyle/>
          <a:p>
            <a:pPr algn="l" rtl="0">
              <a:defRPr sz="1600" b="1" i="0" u="none" strike="noStrike" kern="1200" spc="0" baseline="0">
                <a:solidFill>
                  <a:srgbClr val="5A5A5A">
                    <a:lumMod val="50000"/>
                  </a:srgbClr>
                </a:solidFill>
                <a:latin typeface="+mn-lt"/>
                <a:ea typeface="+mn-ea"/>
                <a:cs typeface="+mn-cs"/>
              </a:defRPr>
            </a:pPr>
            <a:r>
              <a:rPr lang="en-US"/>
              <a:t>Number of Rental Units (Millions)</a:t>
            </a:r>
          </a:p>
        </p:txBody>
      </p:sp>
    </p:spTree>
    <p:extLst>
      <p:ext uri="{BB962C8B-B14F-4D97-AF65-F5344CB8AC3E}">
        <p14:creationId xmlns:p14="http://schemas.microsoft.com/office/powerpoint/2010/main" val="276995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C8D7-E3E7-DBE0-269A-CDDE4F8EEF40}"/>
              </a:ext>
            </a:extLst>
          </p:cNvPr>
          <p:cNvSpPr>
            <a:spLocks noGrp="1"/>
          </p:cNvSpPr>
          <p:nvPr>
            <p:ph type="title"/>
          </p:nvPr>
        </p:nvSpPr>
        <p:spPr/>
        <p:txBody>
          <a:bodyPr/>
          <a:lstStyle/>
          <a:p>
            <a:r>
              <a:rPr lang="en-US" dirty="0"/>
              <a:t>Figure 13:The Stock of Low-Rent Units Is Shrinking</a:t>
            </a:r>
          </a:p>
        </p:txBody>
      </p:sp>
      <p:graphicFrame>
        <p:nvGraphicFramePr>
          <p:cNvPr id="7" name="Content Placeholder 6">
            <a:extLst>
              <a:ext uri="{FF2B5EF4-FFF2-40B4-BE49-F238E27FC236}">
                <a16:creationId xmlns:a16="http://schemas.microsoft.com/office/drawing/2014/main" id="{82A679B0-5B26-00A8-6F62-0E6AB4C678A7}"/>
              </a:ext>
            </a:extLst>
          </p:cNvPr>
          <p:cNvGraphicFramePr>
            <a:graphicFrameLocks noGrp="1"/>
          </p:cNvGraphicFramePr>
          <p:nvPr>
            <p:ph idx="1"/>
            <p:extLst>
              <p:ext uri="{D42A27DB-BD31-4B8C-83A1-F6EECF244321}">
                <p14:modId xmlns:p14="http://schemas.microsoft.com/office/powerpoint/2010/main" val="3042616133"/>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5C47A045-D796-4573-7690-0A464E1E7000}"/>
              </a:ext>
            </a:extLst>
          </p:cNvPr>
          <p:cNvSpPr>
            <a:spLocks noGrp="1"/>
          </p:cNvSpPr>
          <p:nvPr>
            <p:ph type="body" sz="quarter" idx="10"/>
          </p:nvPr>
        </p:nvSpPr>
        <p:spPr/>
        <p:txBody>
          <a:bodyPr/>
          <a:lstStyle/>
          <a:p>
            <a:r>
              <a:rPr lang="en-US" dirty="0"/>
              <a:t>Notes: Rents are adjusted for inflation using the CPI-U Less Shelter. Units that are occupied but do not receive payment are excluded. Contract rents exclude utility costs. </a:t>
            </a:r>
          </a:p>
          <a:p>
            <a:r>
              <a:rPr lang="en-US" dirty="0"/>
              <a:t>Source: JCHS tabulations of US Census Bureau, American Community Survey 1-Year Estimates.</a:t>
            </a:r>
          </a:p>
        </p:txBody>
      </p:sp>
    </p:spTree>
    <p:extLst>
      <p:ext uri="{BB962C8B-B14F-4D97-AF65-F5344CB8AC3E}">
        <p14:creationId xmlns:p14="http://schemas.microsoft.com/office/powerpoint/2010/main" val="371192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57DF8C-F49B-26F5-09AF-BBE7EAB01B5A}"/>
              </a:ext>
            </a:extLst>
          </p:cNvPr>
          <p:cNvSpPr/>
          <p:nvPr/>
        </p:nvSpPr>
        <p:spPr>
          <a:xfrm>
            <a:off x="6531429" y="1810139"/>
            <a:ext cx="5178489" cy="2640563"/>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3">
            <a:extLst>
              <a:ext uri="{FF2B5EF4-FFF2-40B4-BE49-F238E27FC236}">
                <a16:creationId xmlns:a16="http://schemas.microsoft.com/office/drawing/2014/main" id="{B027F64B-5A1C-450C-A52B-CA7AA0ED9B5D}"/>
              </a:ext>
            </a:extLst>
          </p:cNvPr>
          <p:cNvGraphicFramePr>
            <a:graphicFrameLocks noGrp="1"/>
          </p:cNvGraphicFramePr>
          <p:nvPr>
            <p:ph idx="11"/>
            <p:extLst>
              <p:ext uri="{D42A27DB-BD31-4B8C-83A1-F6EECF244321}">
                <p14:modId xmlns:p14="http://schemas.microsoft.com/office/powerpoint/2010/main" val="1517909871"/>
              </p:ext>
            </p:extLst>
          </p:nvPr>
        </p:nvGraphicFramePr>
        <p:xfrm>
          <a:off x="6246813" y="1224237"/>
          <a:ext cx="5583237" cy="43325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00C048-5866-4FAD-AB6B-E918B96F395A}"/>
              </a:ext>
            </a:extLst>
          </p:cNvPr>
          <p:cNvSpPr>
            <a:spLocks noGrp="1"/>
          </p:cNvSpPr>
          <p:nvPr>
            <p:ph type="title"/>
          </p:nvPr>
        </p:nvSpPr>
        <p:spPr>
          <a:xfrm>
            <a:off x="267855" y="540051"/>
            <a:ext cx="11566879" cy="684186"/>
          </a:xfrm>
        </p:spPr>
        <p:txBody>
          <a:bodyPr/>
          <a:lstStyle/>
          <a:p>
            <a:r>
              <a:rPr lang="en-US" dirty="0"/>
              <a:t>Figure 14: The Rental Stock Varies Widely Across Markets, with Low-Rent Units More Common in Nonmetropolitan Areas</a:t>
            </a:r>
          </a:p>
        </p:txBody>
      </p:sp>
      <p:sp>
        <p:nvSpPr>
          <p:cNvPr id="6" name="Text Placeholder 5">
            <a:extLst>
              <a:ext uri="{FF2B5EF4-FFF2-40B4-BE49-F238E27FC236}">
                <a16:creationId xmlns:a16="http://schemas.microsoft.com/office/drawing/2014/main" id="{5382A511-069D-4C55-829F-12870EDAF965}"/>
              </a:ext>
            </a:extLst>
          </p:cNvPr>
          <p:cNvSpPr>
            <a:spLocks noGrp="1"/>
          </p:cNvSpPr>
          <p:nvPr>
            <p:ph type="body" sz="quarter" idx="12"/>
          </p:nvPr>
        </p:nvSpPr>
        <p:spPr/>
        <p:txBody>
          <a:bodyPr/>
          <a:lstStyle/>
          <a:p>
            <a:r>
              <a:rPr lang="en-US"/>
              <a:t>Notes: Only occupied rental units are depicted. Manufactured housing includes other structures such as boats and RVs. Contract rents exclude utility costs. Urban and suburban tracts fall within metropolitan statistical areas. Nonmetropolitan tracts fall outside of metropolitan areas.</a:t>
            </a:r>
          </a:p>
          <a:p>
            <a:r>
              <a:rPr lang="en-US"/>
              <a:t>Source: JCHS tabulations of US Census Bureau, 2021 American Community Survey 5-Year Estimates.</a:t>
            </a:r>
          </a:p>
        </p:txBody>
      </p:sp>
      <p:graphicFrame>
        <p:nvGraphicFramePr>
          <p:cNvPr id="3" name="Content Placeholder 13">
            <a:extLst>
              <a:ext uri="{FF2B5EF4-FFF2-40B4-BE49-F238E27FC236}">
                <a16:creationId xmlns:a16="http://schemas.microsoft.com/office/drawing/2014/main" id="{51ADE1D5-0A17-34C0-63DC-4558471D6088}"/>
              </a:ext>
            </a:extLst>
          </p:cNvPr>
          <p:cNvGraphicFramePr>
            <a:graphicFrameLocks/>
          </p:cNvGraphicFramePr>
          <p:nvPr>
            <p:extLst>
              <p:ext uri="{D42A27DB-BD31-4B8C-83A1-F6EECF244321}">
                <p14:modId xmlns:p14="http://schemas.microsoft.com/office/powerpoint/2010/main" val="652233103"/>
              </p:ext>
            </p:extLst>
          </p:nvPr>
        </p:nvGraphicFramePr>
        <p:xfrm>
          <a:off x="361950" y="1224237"/>
          <a:ext cx="5583237" cy="43325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792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D5EC0E-736A-4FD3-8289-EF607A15B9D8}"/>
              </a:ext>
            </a:extLst>
          </p:cNvPr>
          <p:cNvSpPr/>
          <p:nvPr/>
        </p:nvSpPr>
        <p:spPr>
          <a:xfrm>
            <a:off x="10217432" y="2027030"/>
            <a:ext cx="1052975" cy="2578423"/>
          </a:xfrm>
          <a:prstGeom prst="rect">
            <a:avLst/>
          </a:prstGeom>
          <a:solidFill>
            <a:srgbClr val="F6F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64B1294A-E06A-4D5F-B1A8-7E65FAA46F04}"/>
              </a:ext>
            </a:extLst>
          </p:cNvPr>
          <p:cNvGraphicFramePr>
            <a:graphicFrameLocks noGrp="1"/>
          </p:cNvGraphicFramePr>
          <p:nvPr>
            <p:ph idx="1"/>
            <p:extLst>
              <p:ext uri="{D42A27DB-BD31-4B8C-83A1-F6EECF244321}">
                <p14:modId xmlns:p14="http://schemas.microsoft.com/office/powerpoint/2010/main" val="1264544207"/>
              </p:ext>
            </p:extLst>
          </p:nvPr>
        </p:nvGraphicFramePr>
        <p:xfrm>
          <a:off x="281503" y="1492099"/>
          <a:ext cx="11164267" cy="41467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52DA1FD-FAE5-4C11-B59D-5C10F663324E}"/>
              </a:ext>
            </a:extLst>
          </p:cNvPr>
          <p:cNvSpPr>
            <a:spLocks noGrp="1"/>
          </p:cNvSpPr>
          <p:nvPr>
            <p:ph type="title"/>
          </p:nvPr>
        </p:nvSpPr>
        <p:spPr/>
        <p:txBody>
          <a:bodyPr/>
          <a:lstStyle/>
          <a:p>
            <a:r>
              <a:rPr lang="en-US" dirty="0"/>
              <a:t>Figure 15: Renters with Lower Incomes and Those of Color Disproportionately Live in Inadequate Housing</a:t>
            </a:r>
          </a:p>
        </p:txBody>
      </p:sp>
      <p:sp>
        <p:nvSpPr>
          <p:cNvPr id="4" name="Text Placeholder 3">
            <a:extLst>
              <a:ext uri="{FF2B5EF4-FFF2-40B4-BE49-F238E27FC236}">
                <a16:creationId xmlns:a16="http://schemas.microsoft.com/office/drawing/2014/main" id="{0D280ED6-AE50-44BA-8EF7-7F632C2849B8}"/>
              </a:ext>
            </a:extLst>
          </p:cNvPr>
          <p:cNvSpPr>
            <a:spLocks noGrp="1"/>
          </p:cNvSpPr>
          <p:nvPr>
            <p:ph type="body" sz="quarter" idx="10"/>
          </p:nvPr>
        </p:nvSpPr>
        <p:spPr>
          <a:xfrm>
            <a:off x="267855" y="5927834"/>
            <a:ext cx="11566879" cy="533511"/>
          </a:xfrm>
        </p:spPr>
        <p:txBody>
          <a:bodyPr/>
          <a:lstStyle/>
          <a:p>
            <a:r>
              <a:rPr lang="en-US" dirty="0"/>
              <a:t>Notes: </a:t>
            </a:r>
            <a:r>
              <a:rPr lang="en-US" kern="1200" dirty="0">
                <a:solidFill>
                  <a:srgbClr val="2D2D2D"/>
                </a:solidFill>
                <a:effectLst/>
                <a:ea typeface="+mn-ea"/>
                <a:cs typeface="+mn-cs"/>
              </a:rPr>
              <a:t> Housing inadequacy refers to a variety of structural deficiencies, such as large holes and leaks or the absence of basic features including plumbing, electricity, water, or heat. HUD classifies units as moderately or severely inadequate depending on the type and number of these physical problems. Black, white, and Asian householders are non-Hispanic. Hispanic householders may be of any race. </a:t>
            </a:r>
          </a:p>
          <a:p>
            <a:r>
              <a:rPr lang="en-US" dirty="0"/>
              <a:t>Source: JCHS tabulations of US Department of Housing and Urban Development, 2021 American Housing Survey.</a:t>
            </a:r>
          </a:p>
        </p:txBody>
      </p:sp>
    </p:spTree>
    <p:extLst>
      <p:ext uri="{BB962C8B-B14F-4D97-AF65-F5344CB8AC3E}">
        <p14:creationId xmlns:p14="http://schemas.microsoft.com/office/powerpoint/2010/main" val="398181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BA3B4BF-2F49-4D78-A9F1-CC366644935E}"/>
              </a:ext>
              <a:ext uri="{C183D7F6-B498-43B3-948B-1728B52AA6E4}">
                <adec:decorative xmlns:adec="http://schemas.microsoft.com/office/drawing/2017/decorative" val="1"/>
              </a:ext>
            </a:extLst>
          </p:cNvPr>
          <p:cNvSpPr txBox="1"/>
          <p:nvPr/>
        </p:nvSpPr>
        <p:spPr>
          <a:xfrm>
            <a:off x="7937142" y="3354135"/>
            <a:ext cx="3128076" cy="1054135"/>
          </a:xfrm>
          <a:prstGeom prst="rect">
            <a:avLst/>
          </a:prstGeom>
          <a:noFill/>
        </p:spPr>
        <p:txBody>
          <a:bodyPr wrap="square" rtlCol="0">
            <a:spAutoFit/>
          </a:bodyPr>
          <a:lstStyle/>
          <a:p>
            <a:pPr>
              <a:lnSpc>
                <a:spcPct val="114000"/>
              </a:lnSpc>
            </a:pPr>
            <a:r>
              <a:rPr lang="en-US" sz="1400" dirty="0">
                <a:solidFill>
                  <a:schemeClr val="accent1">
                    <a:lumMod val="50000"/>
                  </a:schemeClr>
                </a:solidFill>
              </a:rPr>
              <a:t>Under 2,000</a:t>
            </a:r>
          </a:p>
          <a:p>
            <a:pPr>
              <a:lnSpc>
                <a:spcPct val="114000"/>
              </a:lnSpc>
            </a:pPr>
            <a:r>
              <a:rPr lang="en-US" sz="1400" dirty="0">
                <a:solidFill>
                  <a:schemeClr val="accent1">
                    <a:lumMod val="50000"/>
                  </a:schemeClr>
                </a:solidFill>
              </a:rPr>
              <a:t>2,000–9,999</a:t>
            </a:r>
          </a:p>
          <a:p>
            <a:pPr>
              <a:lnSpc>
                <a:spcPct val="114000"/>
              </a:lnSpc>
            </a:pPr>
            <a:r>
              <a:rPr lang="en-US" sz="1400" dirty="0">
                <a:solidFill>
                  <a:schemeClr val="accent1">
                    <a:lumMod val="50000"/>
                  </a:schemeClr>
                </a:solidFill>
              </a:rPr>
              <a:t>10,000–19,999</a:t>
            </a:r>
          </a:p>
          <a:p>
            <a:pPr>
              <a:lnSpc>
                <a:spcPct val="114000"/>
              </a:lnSpc>
            </a:pPr>
            <a:r>
              <a:rPr lang="en-US" sz="1400" dirty="0">
                <a:solidFill>
                  <a:schemeClr val="accent1">
                    <a:lumMod val="50000"/>
                  </a:schemeClr>
                </a:solidFill>
              </a:rPr>
              <a:t>20,000 and Over (Up to 1.6 Million)</a:t>
            </a:r>
          </a:p>
        </p:txBody>
      </p:sp>
      <p:pic>
        <p:nvPicPr>
          <p:cNvPr id="5" name="Picture 4" descr="A map of the united states&#10;&#10;Description automatically generated">
            <a:extLst>
              <a:ext uri="{FF2B5EF4-FFF2-40B4-BE49-F238E27FC236}">
                <a16:creationId xmlns:a16="http://schemas.microsoft.com/office/drawing/2014/main" id="{B79EE520-3BE6-6987-9256-8FA52E4A3026}"/>
              </a:ext>
            </a:extLst>
          </p:cNvPr>
          <p:cNvPicPr>
            <a:picLocks noChangeAspect="1"/>
          </p:cNvPicPr>
          <p:nvPr/>
        </p:nvPicPr>
        <p:blipFill>
          <a:blip r:embed="rId3"/>
          <a:stretch>
            <a:fillRect/>
          </a:stretch>
        </p:blipFill>
        <p:spPr>
          <a:xfrm>
            <a:off x="529737" y="1251203"/>
            <a:ext cx="6903911" cy="4543900"/>
          </a:xfrm>
          <a:prstGeom prst="rect">
            <a:avLst/>
          </a:prstGeom>
        </p:spPr>
      </p:pic>
      <p:pic>
        <p:nvPicPr>
          <p:cNvPr id="18" name="Picture 17" descr="A white rectangular object with black text&#10;&#10;Description automatically generated">
            <a:extLst>
              <a:ext uri="{FF2B5EF4-FFF2-40B4-BE49-F238E27FC236}">
                <a16:creationId xmlns:a16="http://schemas.microsoft.com/office/drawing/2014/main" id="{DED7CF33-027C-48F1-CB26-3978FAE0C5F2}"/>
              </a:ext>
            </a:extLst>
          </p:cNvPr>
          <p:cNvPicPr>
            <a:picLocks noChangeAspect="1"/>
          </p:cNvPicPr>
          <p:nvPr/>
        </p:nvPicPr>
        <p:blipFill>
          <a:blip r:embed="rId4"/>
          <a:stretch>
            <a:fillRect/>
          </a:stretch>
        </p:blipFill>
        <p:spPr>
          <a:xfrm>
            <a:off x="7632700" y="3323432"/>
            <a:ext cx="363038" cy="353722"/>
          </a:xfrm>
          <a:prstGeom prst="rect">
            <a:avLst/>
          </a:prstGeom>
        </p:spPr>
      </p:pic>
      <p:sp>
        <p:nvSpPr>
          <p:cNvPr id="2" name="Title 1">
            <a:extLst>
              <a:ext uri="{FF2B5EF4-FFF2-40B4-BE49-F238E27FC236}">
                <a16:creationId xmlns:a16="http://schemas.microsoft.com/office/drawing/2014/main" id="{2F2C0774-8342-4092-9F1A-155F4C19A999}"/>
              </a:ext>
            </a:extLst>
          </p:cNvPr>
          <p:cNvSpPr>
            <a:spLocks noGrp="1"/>
          </p:cNvSpPr>
          <p:nvPr>
            <p:ph type="title"/>
          </p:nvPr>
        </p:nvSpPr>
        <p:spPr/>
        <p:txBody>
          <a:bodyPr/>
          <a:lstStyle/>
          <a:p>
            <a:r>
              <a:rPr lang="en-US" dirty="0"/>
              <a:t>Figure 16: More Than 18 Million Rental Units Are Under Threat from Environmental Hazards</a:t>
            </a:r>
          </a:p>
        </p:txBody>
      </p:sp>
      <p:sp>
        <p:nvSpPr>
          <p:cNvPr id="4" name="Text Placeholder 3">
            <a:extLst>
              <a:ext uri="{FF2B5EF4-FFF2-40B4-BE49-F238E27FC236}">
                <a16:creationId xmlns:a16="http://schemas.microsoft.com/office/drawing/2014/main" id="{FEDC1E77-6130-4087-8987-77EB8589FAFD}"/>
              </a:ext>
            </a:extLst>
          </p:cNvPr>
          <p:cNvSpPr>
            <a:spLocks noGrp="1"/>
          </p:cNvSpPr>
          <p:nvPr>
            <p:ph type="body" sz="quarter" idx="10"/>
          </p:nvPr>
        </p:nvSpPr>
        <p:spPr>
          <a:xfrm>
            <a:off x="267855" y="5686426"/>
            <a:ext cx="10742349" cy="774920"/>
          </a:xfrm>
        </p:spPr>
        <p:txBody>
          <a:bodyPr/>
          <a:lstStyle/>
          <a:p>
            <a:r>
              <a:rPr lang="en-US" dirty="0"/>
              <a:t>Notes: High-risk areas have a relatively moderate, relatively high, or very high expected annual loss (EAL) score. EAL represents the average economic loss in dollars resulting from natural hazards each </a:t>
            </a:r>
            <a:r>
              <a:rPr lang="en-US" dirty="0" err="1"/>
              <a:t>year.The</a:t>
            </a:r>
            <a:r>
              <a:rPr lang="en-US" dirty="0"/>
              <a:t> number of units in high-risk counties is aggregated from the tract level. </a:t>
            </a:r>
          </a:p>
          <a:p>
            <a:r>
              <a:rPr lang="en-US" dirty="0"/>
              <a:t>Source: JCHS tabulations of Federal Emergency Management Agency, July 2023 National Risk Index EAL data, and US Census Bureau, 2021 American Community Survey 5-Year Estimates.</a:t>
            </a:r>
          </a:p>
        </p:txBody>
      </p:sp>
      <p:sp>
        <p:nvSpPr>
          <p:cNvPr id="16" name="TextBox 15">
            <a:extLst>
              <a:ext uri="{FF2B5EF4-FFF2-40B4-BE49-F238E27FC236}">
                <a16:creationId xmlns:a16="http://schemas.microsoft.com/office/drawing/2014/main" id="{BAE4866D-8817-4003-8EC8-AD6AC6B6FCCF}"/>
              </a:ext>
              <a:ext uri="{C183D7F6-B498-43B3-948B-1728B52AA6E4}">
                <adec:decorative xmlns:adec="http://schemas.microsoft.com/office/drawing/2017/decorative" val="1"/>
              </a:ext>
            </a:extLst>
          </p:cNvPr>
          <p:cNvSpPr txBox="1"/>
          <p:nvPr/>
        </p:nvSpPr>
        <p:spPr>
          <a:xfrm>
            <a:off x="7608712" y="2765434"/>
            <a:ext cx="2974428" cy="584775"/>
          </a:xfrm>
          <a:prstGeom prst="rect">
            <a:avLst/>
          </a:prstGeom>
          <a:noFill/>
        </p:spPr>
        <p:txBody>
          <a:bodyPr wrap="square" lIns="91440" tIns="45720" rIns="91440" bIns="45720" rtlCol="0" anchor="t">
            <a:spAutoFit/>
          </a:bodyPr>
          <a:lstStyle/>
          <a:p>
            <a:r>
              <a:rPr lang="en-US" sz="1600" b="1">
                <a:solidFill>
                  <a:schemeClr val="accent1">
                    <a:lumMod val="50000"/>
                  </a:schemeClr>
                </a:solidFill>
              </a:rPr>
              <a:t>Number of Rental Units </a:t>
            </a:r>
          </a:p>
          <a:p>
            <a:r>
              <a:rPr lang="en-US" sz="1600" b="1">
                <a:solidFill>
                  <a:schemeClr val="accent1">
                    <a:lumMod val="50000"/>
                  </a:schemeClr>
                </a:solidFill>
              </a:rPr>
              <a:t>In High-Risk Counties</a:t>
            </a:r>
            <a:endParaRPr lang="en-US" sz="1600" b="1">
              <a:solidFill>
                <a:schemeClr val="accent1">
                  <a:lumMod val="50000"/>
                </a:schemeClr>
              </a:solidFill>
              <a:cs typeface="Arial"/>
            </a:endParaRPr>
          </a:p>
        </p:txBody>
      </p:sp>
      <p:pic>
        <p:nvPicPr>
          <p:cNvPr id="20" name="Picture 19" descr="A blue and grey color palette&#10;&#10;Description automatically generated with medium confidence">
            <a:extLst>
              <a:ext uri="{FF2B5EF4-FFF2-40B4-BE49-F238E27FC236}">
                <a16:creationId xmlns:a16="http://schemas.microsoft.com/office/drawing/2014/main" id="{255172B0-3D41-E941-AC9E-122B0E36ADD8}"/>
              </a:ext>
            </a:extLst>
          </p:cNvPr>
          <p:cNvPicPr>
            <a:picLocks noChangeAspect="1"/>
          </p:cNvPicPr>
          <p:nvPr/>
        </p:nvPicPr>
        <p:blipFill>
          <a:blip r:embed="rId5"/>
          <a:stretch>
            <a:fillRect/>
          </a:stretch>
        </p:blipFill>
        <p:spPr>
          <a:xfrm>
            <a:off x="7540625" y="3637461"/>
            <a:ext cx="462733" cy="770809"/>
          </a:xfrm>
          <a:prstGeom prst="rect">
            <a:avLst/>
          </a:prstGeom>
        </p:spPr>
      </p:pic>
    </p:spTree>
    <p:extLst>
      <p:ext uri="{BB962C8B-B14F-4D97-AF65-F5344CB8AC3E}">
        <p14:creationId xmlns:p14="http://schemas.microsoft.com/office/powerpoint/2010/main" val="3873190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7B72-F628-4F9B-9DCD-4087FDFE4677}"/>
              </a:ext>
            </a:extLst>
          </p:cNvPr>
          <p:cNvSpPr>
            <a:spLocks noGrp="1"/>
          </p:cNvSpPr>
          <p:nvPr>
            <p:ph type="title"/>
          </p:nvPr>
        </p:nvSpPr>
        <p:spPr/>
        <p:txBody>
          <a:bodyPr/>
          <a:lstStyle/>
          <a:p>
            <a:r>
              <a:rPr lang="en-US" dirty="0"/>
              <a:t>Figure 17: Apartment </a:t>
            </a:r>
            <a:r>
              <a:rPr lang="en-US" dirty="0">
                <a:sym typeface="Wingdings" pitchFamily="2" charset="2"/>
              </a:rPr>
              <a:t>Vacancy Rates Are Rising Everywhere, Most Dramatically in the South</a:t>
            </a:r>
            <a:endParaRPr lang="en-US" dirty="0">
              <a:highlight>
                <a:srgbClr val="00FFFF"/>
              </a:highlight>
            </a:endParaRPr>
          </a:p>
        </p:txBody>
      </p:sp>
      <p:sp>
        <p:nvSpPr>
          <p:cNvPr id="4" name="Text Placeholder 3">
            <a:extLst>
              <a:ext uri="{FF2B5EF4-FFF2-40B4-BE49-F238E27FC236}">
                <a16:creationId xmlns:a16="http://schemas.microsoft.com/office/drawing/2014/main" id="{53D2A17F-E231-4760-BC7D-B265BD8FEF7F}"/>
              </a:ext>
            </a:extLst>
          </p:cNvPr>
          <p:cNvSpPr>
            <a:spLocks noGrp="1"/>
          </p:cNvSpPr>
          <p:nvPr>
            <p:ph type="body" sz="quarter" idx="10"/>
          </p:nvPr>
        </p:nvSpPr>
        <p:spPr/>
        <p:txBody>
          <a:bodyPr/>
          <a:lstStyle/>
          <a:p>
            <a:r>
              <a:rPr lang="en-US"/>
              <a:t>Note: Vacancy rates are four-quarter trailing values for professionally managed market-rate apartments in buildings with five or more units. </a:t>
            </a:r>
          </a:p>
          <a:p>
            <a:r>
              <a:rPr lang="en-US"/>
              <a:t>Source: JCHS tabulations of RealPage data.</a:t>
            </a:r>
          </a:p>
        </p:txBody>
      </p:sp>
      <p:sp>
        <p:nvSpPr>
          <p:cNvPr id="20" name="Rectangle 19">
            <a:extLst>
              <a:ext uri="{FF2B5EF4-FFF2-40B4-BE49-F238E27FC236}">
                <a16:creationId xmlns:a16="http://schemas.microsoft.com/office/drawing/2014/main" id="{05771E36-DAB9-DC1D-580E-DC5CA81A12ED}"/>
              </a:ext>
            </a:extLst>
          </p:cNvPr>
          <p:cNvSpPr/>
          <p:nvPr/>
        </p:nvSpPr>
        <p:spPr>
          <a:xfrm>
            <a:off x="554182" y="4973782"/>
            <a:ext cx="207015" cy="290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graph of a graph showing the number of years&#10;&#10;Description automatically generated with medium confidence">
            <a:extLst>
              <a:ext uri="{FF2B5EF4-FFF2-40B4-BE49-F238E27FC236}">
                <a16:creationId xmlns:a16="http://schemas.microsoft.com/office/drawing/2014/main" id="{F60D27A9-D40E-914F-7A68-FEDDB583206A}"/>
              </a:ext>
            </a:extLst>
          </p:cNvPr>
          <p:cNvPicPr>
            <a:picLocks noChangeAspect="1"/>
          </p:cNvPicPr>
          <p:nvPr/>
        </p:nvPicPr>
        <p:blipFill>
          <a:blip r:embed="rId3"/>
          <a:stretch>
            <a:fillRect/>
          </a:stretch>
        </p:blipFill>
        <p:spPr>
          <a:xfrm>
            <a:off x="307183" y="1643050"/>
            <a:ext cx="11369964" cy="4225918"/>
          </a:xfrm>
          <a:prstGeom prst="rect">
            <a:avLst/>
          </a:prstGeom>
        </p:spPr>
      </p:pic>
    </p:spTree>
    <p:extLst>
      <p:ext uri="{BB962C8B-B14F-4D97-AF65-F5344CB8AC3E}">
        <p14:creationId xmlns:p14="http://schemas.microsoft.com/office/powerpoint/2010/main" val="506936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82B9-F8CC-CC95-FC5E-FFD2D87BAC5C}"/>
              </a:ext>
            </a:extLst>
          </p:cNvPr>
          <p:cNvSpPr>
            <a:spLocks noGrp="1"/>
          </p:cNvSpPr>
          <p:nvPr>
            <p:ph type="title"/>
          </p:nvPr>
        </p:nvSpPr>
        <p:spPr/>
        <p:txBody>
          <a:bodyPr/>
          <a:lstStyle/>
          <a:p>
            <a:r>
              <a:rPr lang="en-US"/>
              <a:t>Figure 18: </a:t>
            </a:r>
            <a:r>
              <a:rPr lang="en-US">
                <a:sym typeface="Wingdings" pitchFamily="2" charset="2"/>
              </a:rPr>
              <a:t>Multifamily Mortgage Flows Are Slowing</a:t>
            </a:r>
            <a:endParaRPr lang="en-US"/>
          </a:p>
        </p:txBody>
      </p:sp>
      <p:sp>
        <p:nvSpPr>
          <p:cNvPr id="4" name="Text Placeholder 3">
            <a:extLst>
              <a:ext uri="{FF2B5EF4-FFF2-40B4-BE49-F238E27FC236}">
                <a16:creationId xmlns:a16="http://schemas.microsoft.com/office/drawing/2014/main" id="{D136F8F3-6E2C-E051-C3AE-A843AA2610ED}"/>
              </a:ext>
            </a:extLst>
          </p:cNvPr>
          <p:cNvSpPr>
            <a:spLocks noGrp="1"/>
          </p:cNvSpPr>
          <p:nvPr>
            <p:ph type="body" sz="quarter" idx="10"/>
          </p:nvPr>
        </p:nvSpPr>
        <p:spPr/>
        <p:txBody>
          <a:bodyPr/>
          <a:lstStyle/>
          <a:p>
            <a:r>
              <a:rPr lang="en-US"/>
              <a:t>Source: JCHS tabulations of Mortgage Bankers Association data.</a:t>
            </a:r>
          </a:p>
        </p:txBody>
      </p:sp>
      <p:pic>
        <p:nvPicPr>
          <p:cNvPr id="3" name="Picture 2">
            <a:extLst>
              <a:ext uri="{FF2B5EF4-FFF2-40B4-BE49-F238E27FC236}">
                <a16:creationId xmlns:a16="http://schemas.microsoft.com/office/drawing/2014/main" id="{6272D2AD-67E8-BF5A-4015-E870A5974151}"/>
              </a:ext>
            </a:extLst>
          </p:cNvPr>
          <p:cNvPicPr>
            <a:picLocks noChangeAspect="1"/>
          </p:cNvPicPr>
          <p:nvPr/>
        </p:nvPicPr>
        <p:blipFill>
          <a:blip r:embed="rId3"/>
          <a:stretch>
            <a:fillRect/>
          </a:stretch>
        </p:blipFill>
        <p:spPr>
          <a:xfrm>
            <a:off x="353367" y="1639371"/>
            <a:ext cx="11450936" cy="4162896"/>
          </a:xfrm>
          <a:prstGeom prst="rect">
            <a:avLst/>
          </a:prstGeom>
        </p:spPr>
      </p:pic>
    </p:spTree>
    <p:extLst>
      <p:ext uri="{BB962C8B-B14F-4D97-AF65-F5344CB8AC3E}">
        <p14:creationId xmlns:p14="http://schemas.microsoft.com/office/powerpoint/2010/main" val="190859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7B72-F628-4F9B-9DCD-4087FDFE4677}"/>
              </a:ext>
            </a:extLst>
          </p:cNvPr>
          <p:cNvSpPr>
            <a:spLocks noGrp="1"/>
          </p:cNvSpPr>
          <p:nvPr>
            <p:ph type="title"/>
          </p:nvPr>
        </p:nvSpPr>
        <p:spPr/>
        <p:txBody>
          <a:bodyPr/>
          <a:lstStyle/>
          <a:p>
            <a:r>
              <a:rPr lang="en-US"/>
              <a:t>Figure 1: Apartment Rent Growth Has Stalled</a:t>
            </a:r>
            <a:endParaRPr lang="en-US">
              <a:highlight>
                <a:srgbClr val="00FF00"/>
              </a:highlight>
            </a:endParaRPr>
          </a:p>
        </p:txBody>
      </p:sp>
      <p:sp>
        <p:nvSpPr>
          <p:cNvPr id="4" name="Text Placeholder 3">
            <a:extLst>
              <a:ext uri="{FF2B5EF4-FFF2-40B4-BE49-F238E27FC236}">
                <a16:creationId xmlns:a16="http://schemas.microsoft.com/office/drawing/2014/main" id="{53D2A17F-E231-4760-BC7D-B265BD8FEF7F}"/>
              </a:ext>
            </a:extLst>
          </p:cNvPr>
          <p:cNvSpPr>
            <a:spLocks noGrp="1"/>
          </p:cNvSpPr>
          <p:nvPr>
            <p:ph type="body" sz="quarter" idx="10"/>
          </p:nvPr>
        </p:nvSpPr>
        <p:spPr/>
        <p:txBody>
          <a:bodyPr/>
          <a:lstStyle/>
          <a:p>
            <a:r>
              <a:rPr lang="en-US"/>
              <a:t>Notes: Asking rents are for professionally managed apartments in buildings with five or more units. Class A (Class C) apartments are relatively higher (lower) quality. Source: RealPage.</a:t>
            </a:r>
          </a:p>
        </p:txBody>
      </p:sp>
      <p:sp>
        <p:nvSpPr>
          <p:cNvPr id="7" name="Rectangle 6">
            <a:extLst>
              <a:ext uri="{FF2B5EF4-FFF2-40B4-BE49-F238E27FC236}">
                <a16:creationId xmlns:a16="http://schemas.microsoft.com/office/drawing/2014/main" id="{DF5918CE-F442-B8AE-31B4-A830D2ACF1A3}"/>
              </a:ext>
            </a:extLst>
          </p:cNvPr>
          <p:cNvSpPr/>
          <p:nvPr/>
        </p:nvSpPr>
        <p:spPr>
          <a:xfrm>
            <a:off x="568036" y="4987035"/>
            <a:ext cx="10737273" cy="2737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graph of a graph with numbers and lines&#10;&#10;Description automatically generated with medium confidence">
            <a:extLst>
              <a:ext uri="{FF2B5EF4-FFF2-40B4-BE49-F238E27FC236}">
                <a16:creationId xmlns:a16="http://schemas.microsoft.com/office/drawing/2014/main" id="{0BB25A54-683C-F309-93BA-E3995B5F19BD}"/>
              </a:ext>
            </a:extLst>
          </p:cNvPr>
          <p:cNvPicPr>
            <a:picLocks noChangeAspect="1"/>
          </p:cNvPicPr>
          <p:nvPr/>
        </p:nvPicPr>
        <p:blipFill>
          <a:blip r:embed="rId3"/>
          <a:stretch>
            <a:fillRect/>
          </a:stretch>
        </p:blipFill>
        <p:spPr>
          <a:xfrm>
            <a:off x="267856" y="1484058"/>
            <a:ext cx="11442364" cy="4372125"/>
          </a:xfrm>
          <a:prstGeom prst="rect">
            <a:avLst/>
          </a:prstGeom>
        </p:spPr>
      </p:pic>
    </p:spTree>
    <p:extLst>
      <p:ext uri="{BB962C8B-B14F-4D97-AF65-F5344CB8AC3E}">
        <p14:creationId xmlns:p14="http://schemas.microsoft.com/office/powerpoint/2010/main" val="3665398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79D9915-6DD3-4202-827D-9536C0EFDD38}"/>
              </a:ext>
            </a:extLst>
          </p:cNvPr>
          <p:cNvGraphicFramePr>
            <a:graphicFrameLocks noGrp="1"/>
          </p:cNvGraphicFramePr>
          <p:nvPr>
            <p:ph idx="1"/>
            <p:extLst>
              <p:ext uri="{D42A27DB-BD31-4B8C-83A1-F6EECF244321}">
                <p14:modId xmlns:p14="http://schemas.microsoft.com/office/powerpoint/2010/main" val="173889636"/>
              </p:ext>
            </p:extLst>
          </p:nvPr>
        </p:nvGraphicFramePr>
        <p:xfrm>
          <a:off x="219728" y="1555845"/>
          <a:ext cx="11566525" cy="43707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33DFC4F-E35C-4AC2-B9E7-64A06A7E53FC}"/>
              </a:ext>
            </a:extLst>
          </p:cNvPr>
          <p:cNvSpPr>
            <a:spLocks noGrp="1"/>
          </p:cNvSpPr>
          <p:nvPr>
            <p:ph type="title"/>
          </p:nvPr>
        </p:nvSpPr>
        <p:spPr>
          <a:xfrm>
            <a:off x="312560" y="296562"/>
            <a:ext cx="11566525" cy="934940"/>
          </a:xfrm>
        </p:spPr>
        <p:txBody>
          <a:bodyPr/>
          <a:lstStyle/>
          <a:p>
            <a:r>
              <a:rPr lang="en-US"/>
              <a:t>Figure 19: Completions Remain High and </a:t>
            </a:r>
            <a:r>
              <a:rPr lang="en-US">
                <a:sym typeface="Wingdings" pitchFamily="2" charset="2"/>
              </a:rPr>
              <a:t>a Record Number of Units Are Under Construction</a:t>
            </a:r>
            <a:endParaRPr lang="en-US"/>
          </a:p>
        </p:txBody>
      </p:sp>
      <p:sp>
        <p:nvSpPr>
          <p:cNvPr id="5" name="Text Placeholder 4">
            <a:extLst>
              <a:ext uri="{FF2B5EF4-FFF2-40B4-BE49-F238E27FC236}">
                <a16:creationId xmlns:a16="http://schemas.microsoft.com/office/drawing/2014/main" id="{C2382837-B685-42AF-8D21-6253C2004074}"/>
              </a:ext>
            </a:extLst>
          </p:cNvPr>
          <p:cNvSpPr>
            <a:spLocks noGrp="1"/>
          </p:cNvSpPr>
          <p:nvPr>
            <p:ph type="body" sz="quarter" idx="11"/>
          </p:nvPr>
        </p:nvSpPr>
        <p:spPr>
          <a:xfrm>
            <a:off x="267855" y="5926595"/>
            <a:ext cx="10742349" cy="533511"/>
          </a:xfrm>
        </p:spPr>
        <p:txBody>
          <a:bodyPr/>
          <a:lstStyle/>
          <a:p>
            <a:r>
              <a:rPr lang="en-US" dirty="0"/>
              <a:t>Note: Data for 2023 represent the seasonally adjusted year-to-date average through October.</a:t>
            </a:r>
          </a:p>
          <a:p>
            <a:r>
              <a:rPr lang="en-US" dirty="0"/>
              <a:t>Source: JCHS tabulations of US Census Bureau, New Residential Construction data.</a:t>
            </a:r>
          </a:p>
        </p:txBody>
      </p:sp>
    </p:spTree>
    <p:extLst>
      <p:ext uri="{BB962C8B-B14F-4D97-AF65-F5344CB8AC3E}">
        <p14:creationId xmlns:p14="http://schemas.microsoft.com/office/powerpoint/2010/main" val="378181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3784A8-C28D-3C44-FEDD-9188CF0ABCB1}"/>
              </a:ext>
            </a:extLst>
          </p:cNvPr>
          <p:cNvSpPr/>
          <p:nvPr/>
        </p:nvSpPr>
        <p:spPr>
          <a:xfrm>
            <a:off x="851315" y="1876174"/>
            <a:ext cx="1177510" cy="2867276"/>
          </a:xfrm>
          <a:prstGeom prst="rect">
            <a:avLst/>
          </a:prstGeom>
          <a:solidFill>
            <a:srgbClr val="F6F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05179A-3E1F-5A67-6A6E-E054A3FF326C}"/>
              </a:ext>
            </a:extLst>
          </p:cNvPr>
          <p:cNvSpPr/>
          <p:nvPr/>
        </p:nvSpPr>
        <p:spPr>
          <a:xfrm>
            <a:off x="3216785" y="1876174"/>
            <a:ext cx="1177510" cy="2867276"/>
          </a:xfrm>
          <a:prstGeom prst="rect">
            <a:avLst/>
          </a:prstGeom>
          <a:solidFill>
            <a:srgbClr val="F6F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180458-CDFA-12B5-9922-F8FBD5FF5CD3}"/>
              </a:ext>
            </a:extLst>
          </p:cNvPr>
          <p:cNvSpPr/>
          <p:nvPr/>
        </p:nvSpPr>
        <p:spPr>
          <a:xfrm>
            <a:off x="5560556" y="1876174"/>
            <a:ext cx="1177510" cy="2867276"/>
          </a:xfrm>
          <a:prstGeom prst="rect">
            <a:avLst/>
          </a:prstGeom>
          <a:solidFill>
            <a:srgbClr val="F6F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F213B0-8519-2315-A6E8-D15476215445}"/>
              </a:ext>
            </a:extLst>
          </p:cNvPr>
          <p:cNvSpPr/>
          <p:nvPr/>
        </p:nvSpPr>
        <p:spPr>
          <a:xfrm>
            <a:off x="7949385" y="1876174"/>
            <a:ext cx="1177510" cy="2867276"/>
          </a:xfrm>
          <a:prstGeom prst="rect">
            <a:avLst/>
          </a:prstGeom>
          <a:solidFill>
            <a:srgbClr val="F6F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9169F7-4309-7C86-CBFF-17F35DC764F8}"/>
              </a:ext>
            </a:extLst>
          </p:cNvPr>
          <p:cNvSpPr/>
          <p:nvPr/>
        </p:nvSpPr>
        <p:spPr>
          <a:xfrm>
            <a:off x="10338215" y="1877345"/>
            <a:ext cx="850666" cy="2867276"/>
          </a:xfrm>
          <a:prstGeom prst="rect">
            <a:avLst/>
          </a:prstGeom>
          <a:solidFill>
            <a:srgbClr val="F6F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Placeholder 6">
            <a:extLst>
              <a:ext uri="{FF2B5EF4-FFF2-40B4-BE49-F238E27FC236}">
                <a16:creationId xmlns:a16="http://schemas.microsoft.com/office/drawing/2014/main" id="{5A184C32-E168-4ACA-AC86-DD913D98635C}"/>
              </a:ext>
            </a:extLst>
          </p:cNvPr>
          <p:cNvGraphicFramePr>
            <a:graphicFrameLocks noGrp="1"/>
          </p:cNvGraphicFramePr>
          <p:nvPr>
            <p:ph type="chart" sz="quarter" idx="11"/>
            <p:extLst>
              <p:ext uri="{D42A27DB-BD31-4B8C-83A1-F6EECF244321}">
                <p14:modId xmlns:p14="http://schemas.microsoft.com/office/powerpoint/2010/main" val="3028744374"/>
              </p:ext>
            </p:extLst>
          </p:nvPr>
        </p:nvGraphicFramePr>
        <p:xfrm>
          <a:off x="268288" y="1265238"/>
          <a:ext cx="11566525"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488D41A-86CD-454D-885B-9C627BADDD0B}"/>
              </a:ext>
            </a:extLst>
          </p:cNvPr>
          <p:cNvSpPr>
            <a:spLocks noGrp="1"/>
          </p:cNvSpPr>
          <p:nvPr>
            <p:ph type="title"/>
          </p:nvPr>
        </p:nvSpPr>
        <p:spPr/>
        <p:txBody>
          <a:bodyPr/>
          <a:lstStyle/>
          <a:p>
            <a:r>
              <a:rPr lang="en-US" dirty="0"/>
              <a:t>Figure 20: Apartment Property Prices Have Fallen from Record Highs</a:t>
            </a:r>
          </a:p>
        </p:txBody>
      </p:sp>
      <p:sp>
        <p:nvSpPr>
          <p:cNvPr id="3" name="Text Placeholder 2">
            <a:extLst>
              <a:ext uri="{FF2B5EF4-FFF2-40B4-BE49-F238E27FC236}">
                <a16:creationId xmlns:a16="http://schemas.microsoft.com/office/drawing/2014/main" id="{639E885C-C239-4032-8E9E-6D534208F15E}"/>
              </a:ext>
            </a:extLst>
          </p:cNvPr>
          <p:cNvSpPr>
            <a:spLocks noGrp="1"/>
          </p:cNvSpPr>
          <p:nvPr>
            <p:ph type="body" sz="quarter" idx="10"/>
          </p:nvPr>
        </p:nvSpPr>
        <p:spPr/>
        <p:txBody>
          <a:bodyPr/>
          <a:lstStyle/>
          <a:p>
            <a:r>
              <a:rPr lang="en-US"/>
              <a:t>Note: Apartment prices are indexed to January 2015. Indexed values represent cumulative percent change.</a:t>
            </a:r>
          </a:p>
          <a:p>
            <a:r>
              <a:rPr lang="en-US"/>
              <a:t>Source: JCHS tabulations of Real Capital Analytics, Commercial Property Price Indexes.</a:t>
            </a:r>
          </a:p>
        </p:txBody>
      </p:sp>
      <p:sp>
        <p:nvSpPr>
          <p:cNvPr id="8" name="TextBox 7">
            <a:extLst>
              <a:ext uri="{FF2B5EF4-FFF2-40B4-BE49-F238E27FC236}">
                <a16:creationId xmlns:a16="http://schemas.microsoft.com/office/drawing/2014/main" id="{F6059F55-E2BF-4F6B-805D-CE99BC4849A2}"/>
              </a:ext>
            </a:extLst>
          </p:cNvPr>
          <p:cNvSpPr txBox="1"/>
          <p:nvPr/>
        </p:nvSpPr>
        <p:spPr>
          <a:xfrm>
            <a:off x="10204663" y="1363415"/>
            <a:ext cx="1611081" cy="338554"/>
          </a:xfrm>
          <a:prstGeom prst="rect">
            <a:avLst/>
          </a:prstGeom>
          <a:noFill/>
        </p:spPr>
        <p:txBody>
          <a:bodyPr wrap="square" rtlCol="0">
            <a:spAutoFit/>
          </a:bodyPr>
          <a:lstStyle/>
          <a:p>
            <a:r>
              <a:rPr lang="en-US" sz="1600" b="1">
                <a:solidFill>
                  <a:schemeClr val="tx1">
                    <a:lumMod val="50000"/>
                  </a:schemeClr>
                </a:solidFill>
              </a:rPr>
              <a:t>Index Value</a:t>
            </a:r>
          </a:p>
        </p:txBody>
      </p:sp>
      <p:sp>
        <p:nvSpPr>
          <p:cNvPr id="9" name="Rectangle 8">
            <a:extLst>
              <a:ext uri="{FF2B5EF4-FFF2-40B4-BE49-F238E27FC236}">
                <a16:creationId xmlns:a16="http://schemas.microsoft.com/office/drawing/2014/main" id="{870A6288-96C2-53A4-F2FA-B58C9C8856C0}"/>
              </a:ext>
            </a:extLst>
          </p:cNvPr>
          <p:cNvSpPr/>
          <p:nvPr/>
        </p:nvSpPr>
        <p:spPr>
          <a:xfrm>
            <a:off x="851315" y="4743450"/>
            <a:ext cx="1177510" cy="317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schemeClr>
                </a:solidFill>
              </a:rPr>
              <a:t>2015</a:t>
            </a:r>
          </a:p>
        </p:txBody>
      </p:sp>
      <p:sp>
        <p:nvSpPr>
          <p:cNvPr id="12" name="Rectangle 11">
            <a:extLst>
              <a:ext uri="{FF2B5EF4-FFF2-40B4-BE49-F238E27FC236}">
                <a16:creationId xmlns:a16="http://schemas.microsoft.com/office/drawing/2014/main" id="{B96846E4-E901-8286-3032-65432335C0F9}"/>
              </a:ext>
            </a:extLst>
          </p:cNvPr>
          <p:cNvSpPr/>
          <p:nvPr/>
        </p:nvSpPr>
        <p:spPr>
          <a:xfrm>
            <a:off x="2037622" y="4745452"/>
            <a:ext cx="1177510" cy="317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schemeClr>
                </a:solidFill>
              </a:rPr>
              <a:t>2016</a:t>
            </a:r>
          </a:p>
        </p:txBody>
      </p:sp>
      <p:sp>
        <p:nvSpPr>
          <p:cNvPr id="15" name="Rectangle 14">
            <a:extLst>
              <a:ext uri="{FF2B5EF4-FFF2-40B4-BE49-F238E27FC236}">
                <a16:creationId xmlns:a16="http://schemas.microsoft.com/office/drawing/2014/main" id="{31B35E30-1D6E-AFDD-1EFB-BF65A58F9706}"/>
              </a:ext>
            </a:extLst>
          </p:cNvPr>
          <p:cNvSpPr/>
          <p:nvPr/>
        </p:nvSpPr>
        <p:spPr>
          <a:xfrm>
            <a:off x="3215132" y="4740131"/>
            <a:ext cx="1177511" cy="317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schemeClr>
                </a:solidFill>
              </a:rPr>
              <a:t>2017</a:t>
            </a:r>
          </a:p>
        </p:txBody>
      </p:sp>
      <p:sp>
        <p:nvSpPr>
          <p:cNvPr id="16" name="Rectangle 15">
            <a:extLst>
              <a:ext uri="{FF2B5EF4-FFF2-40B4-BE49-F238E27FC236}">
                <a16:creationId xmlns:a16="http://schemas.microsoft.com/office/drawing/2014/main" id="{95D93202-F688-0139-722E-29AEF281C206}"/>
              </a:ext>
            </a:extLst>
          </p:cNvPr>
          <p:cNvSpPr/>
          <p:nvPr/>
        </p:nvSpPr>
        <p:spPr>
          <a:xfrm>
            <a:off x="4381393" y="4743445"/>
            <a:ext cx="1170367" cy="317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schemeClr>
                </a:solidFill>
              </a:rPr>
              <a:t>2018</a:t>
            </a:r>
          </a:p>
        </p:txBody>
      </p:sp>
      <p:sp>
        <p:nvSpPr>
          <p:cNvPr id="17" name="Rectangle 16">
            <a:extLst>
              <a:ext uri="{FF2B5EF4-FFF2-40B4-BE49-F238E27FC236}">
                <a16:creationId xmlns:a16="http://schemas.microsoft.com/office/drawing/2014/main" id="{3A5F5A71-7E85-0CAF-D65E-5ABCA251E12A}"/>
              </a:ext>
            </a:extLst>
          </p:cNvPr>
          <p:cNvSpPr/>
          <p:nvPr/>
        </p:nvSpPr>
        <p:spPr>
          <a:xfrm>
            <a:off x="5551760" y="4741000"/>
            <a:ext cx="1186305" cy="317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schemeClr>
                </a:solidFill>
              </a:rPr>
              <a:t>2019</a:t>
            </a:r>
          </a:p>
        </p:txBody>
      </p:sp>
      <p:sp>
        <p:nvSpPr>
          <p:cNvPr id="18" name="Rectangle 17">
            <a:extLst>
              <a:ext uri="{FF2B5EF4-FFF2-40B4-BE49-F238E27FC236}">
                <a16:creationId xmlns:a16="http://schemas.microsoft.com/office/drawing/2014/main" id="{726913ED-3A37-A374-502B-245824748AA9}"/>
              </a:ext>
            </a:extLst>
          </p:cNvPr>
          <p:cNvSpPr/>
          <p:nvPr/>
        </p:nvSpPr>
        <p:spPr>
          <a:xfrm>
            <a:off x="6738065" y="4747479"/>
            <a:ext cx="1211319" cy="317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schemeClr>
                </a:solidFill>
              </a:rPr>
              <a:t>2020</a:t>
            </a:r>
          </a:p>
        </p:txBody>
      </p:sp>
      <p:sp>
        <p:nvSpPr>
          <p:cNvPr id="19" name="Rectangle 18">
            <a:extLst>
              <a:ext uri="{FF2B5EF4-FFF2-40B4-BE49-F238E27FC236}">
                <a16:creationId xmlns:a16="http://schemas.microsoft.com/office/drawing/2014/main" id="{20E2E98B-C977-20E7-2200-E41393E62FEC}"/>
              </a:ext>
            </a:extLst>
          </p:cNvPr>
          <p:cNvSpPr/>
          <p:nvPr/>
        </p:nvSpPr>
        <p:spPr>
          <a:xfrm>
            <a:off x="7949384" y="4739416"/>
            <a:ext cx="1177510" cy="317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schemeClr>
                </a:solidFill>
              </a:rPr>
              <a:t>2021</a:t>
            </a:r>
          </a:p>
        </p:txBody>
      </p:sp>
      <p:sp>
        <p:nvSpPr>
          <p:cNvPr id="20" name="Rectangle 19">
            <a:extLst>
              <a:ext uri="{FF2B5EF4-FFF2-40B4-BE49-F238E27FC236}">
                <a16:creationId xmlns:a16="http://schemas.microsoft.com/office/drawing/2014/main" id="{595CE35E-61DD-0401-0051-7E2E8DF6CF0E}"/>
              </a:ext>
            </a:extLst>
          </p:cNvPr>
          <p:cNvSpPr/>
          <p:nvPr/>
        </p:nvSpPr>
        <p:spPr>
          <a:xfrm>
            <a:off x="9126894" y="4747479"/>
            <a:ext cx="1211318" cy="317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schemeClr>
                </a:solidFill>
              </a:rPr>
              <a:t>2022</a:t>
            </a:r>
          </a:p>
        </p:txBody>
      </p:sp>
      <p:sp>
        <p:nvSpPr>
          <p:cNvPr id="21" name="Rectangle 20">
            <a:extLst>
              <a:ext uri="{FF2B5EF4-FFF2-40B4-BE49-F238E27FC236}">
                <a16:creationId xmlns:a16="http://schemas.microsoft.com/office/drawing/2014/main" id="{AF5FC174-E8A2-8B13-E9AB-BD1FF991DF50}"/>
              </a:ext>
            </a:extLst>
          </p:cNvPr>
          <p:cNvSpPr/>
          <p:nvPr/>
        </p:nvSpPr>
        <p:spPr>
          <a:xfrm>
            <a:off x="10338213" y="4741000"/>
            <a:ext cx="850666" cy="317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schemeClr>
                </a:solidFill>
              </a:rPr>
              <a:t>2023</a:t>
            </a:r>
          </a:p>
        </p:txBody>
      </p:sp>
    </p:spTree>
    <p:extLst>
      <p:ext uri="{BB962C8B-B14F-4D97-AF65-F5344CB8AC3E}">
        <p14:creationId xmlns:p14="http://schemas.microsoft.com/office/powerpoint/2010/main" val="2520534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FF1F87-CE80-6E2B-2BDD-0174EAC29EC3}"/>
              </a:ext>
            </a:extLst>
          </p:cNvPr>
          <p:cNvSpPr/>
          <p:nvPr/>
        </p:nvSpPr>
        <p:spPr>
          <a:xfrm>
            <a:off x="9827491" y="2161310"/>
            <a:ext cx="1810328" cy="2798062"/>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a:extLst>
              <a:ext uri="{FF2B5EF4-FFF2-40B4-BE49-F238E27FC236}">
                <a16:creationId xmlns:a16="http://schemas.microsoft.com/office/drawing/2014/main" id="{C79D9915-6DD3-4202-827D-9536C0EFDD38}"/>
              </a:ext>
            </a:extLst>
          </p:cNvPr>
          <p:cNvGraphicFramePr>
            <a:graphicFrameLocks noGrp="1"/>
          </p:cNvGraphicFramePr>
          <p:nvPr>
            <p:ph idx="1"/>
            <p:extLst>
              <p:ext uri="{D42A27DB-BD31-4B8C-83A1-F6EECF244321}">
                <p14:modId xmlns:p14="http://schemas.microsoft.com/office/powerpoint/2010/main" val="1044410074"/>
              </p:ext>
            </p:extLst>
          </p:nvPr>
        </p:nvGraphicFramePr>
        <p:xfrm>
          <a:off x="267855" y="1555845"/>
          <a:ext cx="11566525" cy="43707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33DFC4F-E35C-4AC2-B9E7-64A06A7E53FC}"/>
              </a:ext>
            </a:extLst>
          </p:cNvPr>
          <p:cNvSpPr>
            <a:spLocks noGrp="1"/>
          </p:cNvSpPr>
          <p:nvPr>
            <p:ph type="title"/>
          </p:nvPr>
        </p:nvSpPr>
        <p:spPr>
          <a:xfrm>
            <a:off x="312737" y="554864"/>
            <a:ext cx="11566525" cy="934940"/>
          </a:xfrm>
        </p:spPr>
        <p:txBody>
          <a:bodyPr>
            <a:noAutofit/>
          </a:bodyPr>
          <a:lstStyle/>
          <a:p>
            <a:r>
              <a:rPr lang="en-US"/>
              <a:t>Figure 21: Nonindividual Investors Own a Growing Share of Rental Properties</a:t>
            </a:r>
          </a:p>
        </p:txBody>
      </p:sp>
      <p:sp>
        <p:nvSpPr>
          <p:cNvPr id="5" name="Text Placeholder 4">
            <a:extLst>
              <a:ext uri="{FF2B5EF4-FFF2-40B4-BE49-F238E27FC236}">
                <a16:creationId xmlns:a16="http://schemas.microsoft.com/office/drawing/2014/main" id="{C2382837-B685-42AF-8D21-6253C2004074}"/>
              </a:ext>
            </a:extLst>
          </p:cNvPr>
          <p:cNvSpPr>
            <a:spLocks noGrp="1"/>
          </p:cNvSpPr>
          <p:nvPr>
            <p:ph type="body" sz="quarter" idx="11"/>
          </p:nvPr>
        </p:nvSpPr>
        <p:spPr>
          <a:xfrm>
            <a:off x="267855" y="5926595"/>
            <a:ext cx="10742349" cy="533511"/>
          </a:xfrm>
        </p:spPr>
        <p:txBody>
          <a:bodyPr/>
          <a:lstStyle/>
          <a:p>
            <a:r>
              <a:rPr lang="en-US"/>
              <a:t>Note: Nonindividual investors include partnerships, trustees for estate, real estate corporations, real estate investment trusts, nonprofit organizations, and other entities. .</a:t>
            </a:r>
          </a:p>
          <a:p>
            <a:r>
              <a:rPr lang="en-US"/>
              <a:t>Source: JCHS tabulations of US Census Bureau, Rental Housing Finance Surveys.</a:t>
            </a:r>
          </a:p>
        </p:txBody>
      </p:sp>
    </p:spTree>
    <p:extLst>
      <p:ext uri="{BB962C8B-B14F-4D97-AF65-F5344CB8AC3E}">
        <p14:creationId xmlns:p14="http://schemas.microsoft.com/office/powerpoint/2010/main" val="155932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45E805-0490-E9E9-A9A5-753B91EC2291}"/>
              </a:ext>
            </a:extLst>
          </p:cNvPr>
          <p:cNvSpPr/>
          <p:nvPr/>
        </p:nvSpPr>
        <p:spPr>
          <a:xfrm>
            <a:off x="9768359" y="1828799"/>
            <a:ext cx="1961823" cy="2560320"/>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4E813CBB-F563-0ABB-6FE8-67F9A9819512}"/>
              </a:ext>
            </a:extLst>
          </p:cNvPr>
          <p:cNvGraphicFramePr>
            <a:graphicFrameLocks noGrp="1"/>
          </p:cNvGraphicFramePr>
          <p:nvPr>
            <p:ph idx="1"/>
            <p:extLst>
              <p:ext uri="{D42A27DB-BD31-4B8C-83A1-F6EECF244321}">
                <p14:modId xmlns:p14="http://schemas.microsoft.com/office/powerpoint/2010/main" val="3838373516"/>
              </p:ext>
            </p:extLst>
          </p:nvPr>
        </p:nvGraphicFramePr>
        <p:xfrm>
          <a:off x="268209" y="1208429"/>
          <a:ext cx="11566525" cy="45973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E16B3D1-97A9-C765-907B-60D1943B8927}"/>
              </a:ext>
            </a:extLst>
          </p:cNvPr>
          <p:cNvSpPr>
            <a:spLocks noGrp="1"/>
          </p:cNvSpPr>
          <p:nvPr>
            <p:ph type="title"/>
          </p:nvPr>
        </p:nvSpPr>
        <p:spPr/>
        <p:txBody>
          <a:bodyPr/>
          <a:lstStyle/>
          <a:p>
            <a:r>
              <a:rPr lang="en-US" sz="3200"/>
              <a:t>Figure 22: Cost Burdens Continued to Increase Across Incomes During the Pandemic</a:t>
            </a:r>
            <a:endParaRPr lang="en-US"/>
          </a:p>
        </p:txBody>
      </p:sp>
      <p:sp>
        <p:nvSpPr>
          <p:cNvPr id="4" name="Text Placeholder 3">
            <a:extLst>
              <a:ext uri="{FF2B5EF4-FFF2-40B4-BE49-F238E27FC236}">
                <a16:creationId xmlns:a16="http://schemas.microsoft.com/office/drawing/2014/main" id="{0AE20C43-19E1-24C7-6C63-DB7F24B24D46}"/>
              </a:ext>
            </a:extLst>
          </p:cNvPr>
          <p:cNvSpPr>
            <a:spLocks noGrp="1"/>
          </p:cNvSpPr>
          <p:nvPr>
            <p:ph type="body" sz="quarter" idx="10"/>
          </p:nvPr>
        </p:nvSpPr>
        <p:spPr>
          <a:xfrm>
            <a:off x="267855" y="5980642"/>
            <a:ext cx="10742349" cy="533511"/>
          </a:xfrm>
        </p:spPr>
        <p:txBody>
          <a:bodyPr/>
          <a:lstStyle/>
          <a:p>
            <a:r>
              <a:rPr lang="en-US"/>
              <a:t>Notes: Household incomes are adjusted for inflation using the CPI-U for All Items. Moderately (severely) cost-burdened households spend 30–50% (more than 50%) of income on rent and utilities. Households with zero or negative income are assumed to have severe burdens, while households that are not required to pay rent are assumed to be unburdened. </a:t>
            </a:r>
          </a:p>
          <a:p>
            <a:r>
              <a:rPr lang="en-US"/>
              <a:t>Source: JCHS tabulations of US Census Bureau, American Community Survey 1-Year Estimates.</a:t>
            </a:r>
          </a:p>
        </p:txBody>
      </p:sp>
      <p:sp>
        <p:nvSpPr>
          <p:cNvPr id="8" name="TextBox 1">
            <a:extLst>
              <a:ext uri="{FF2B5EF4-FFF2-40B4-BE49-F238E27FC236}">
                <a16:creationId xmlns:a16="http://schemas.microsoft.com/office/drawing/2014/main" id="{458F9301-E8E1-361D-B570-33C867A90ED4}"/>
              </a:ext>
            </a:extLst>
          </p:cNvPr>
          <p:cNvSpPr txBox="1"/>
          <p:nvPr/>
        </p:nvSpPr>
        <p:spPr>
          <a:xfrm>
            <a:off x="9919855" y="4750059"/>
            <a:ext cx="1810327" cy="4758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636363"/>
                </a:solidFill>
              </a:rPr>
              <a:t>All Renter Households</a:t>
            </a:r>
          </a:p>
        </p:txBody>
      </p:sp>
      <p:sp>
        <p:nvSpPr>
          <p:cNvPr id="9" name="TextBox 1">
            <a:extLst>
              <a:ext uri="{FF2B5EF4-FFF2-40B4-BE49-F238E27FC236}">
                <a16:creationId xmlns:a16="http://schemas.microsoft.com/office/drawing/2014/main" id="{95B2062C-6EA7-52FB-3E2D-EA93B628B86E}"/>
              </a:ext>
            </a:extLst>
          </p:cNvPr>
          <p:cNvSpPr txBox="1"/>
          <p:nvPr/>
        </p:nvSpPr>
        <p:spPr>
          <a:xfrm>
            <a:off x="7672966" y="4750059"/>
            <a:ext cx="2095393" cy="4758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636363"/>
                </a:solidFill>
              </a:rPr>
              <a:t>$75,000 and Over</a:t>
            </a:r>
          </a:p>
        </p:txBody>
      </p:sp>
      <p:sp>
        <p:nvSpPr>
          <p:cNvPr id="10" name="TextBox 1">
            <a:extLst>
              <a:ext uri="{FF2B5EF4-FFF2-40B4-BE49-F238E27FC236}">
                <a16:creationId xmlns:a16="http://schemas.microsoft.com/office/drawing/2014/main" id="{3450078D-CE94-4DF7-F246-F0C3A25FFDAE}"/>
              </a:ext>
            </a:extLst>
          </p:cNvPr>
          <p:cNvSpPr txBox="1"/>
          <p:nvPr/>
        </p:nvSpPr>
        <p:spPr>
          <a:xfrm>
            <a:off x="5491867" y="4750059"/>
            <a:ext cx="2142930" cy="4758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636363"/>
                </a:solidFill>
              </a:rPr>
              <a:t>$45,000–$74,999</a:t>
            </a:r>
          </a:p>
        </p:txBody>
      </p:sp>
      <p:sp>
        <p:nvSpPr>
          <p:cNvPr id="11" name="TextBox 1">
            <a:extLst>
              <a:ext uri="{FF2B5EF4-FFF2-40B4-BE49-F238E27FC236}">
                <a16:creationId xmlns:a16="http://schemas.microsoft.com/office/drawing/2014/main" id="{B8424609-0122-1891-AC7C-5A7161BF1FA3}"/>
              </a:ext>
            </a:extLst>
          </p:cNvPr>
          <p:cNvSpPr txBox="1"/>
          <p:nvPr/>
        </p:nvSpPr>
        <p:spPr>
          <a:xfrm>
            <a:off x="3358304" y="4750059"/>
            <a:ext cx="2133563" cy="4758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636363"/>
                </a:solidFill>
              </a:rPr>
              <a:t>$30,000–$44,999</a:t>
            </a:r>
          </a:p>
        </p:txBody>
      </p:sp>
      <p:sp>
        <p:nvSpPr>
          <p:cNvPr id="12" name="TextBox 1">
            <a:extLst>
              <a:ext uri="{FF2B5EF4-FFF2-40B4-BE49-F238E27FC236}">
                <a16:creationId xmlns:a16="http://schemas.microsoft.com/office/drawing/2014/main" id="{1909D3E3-DC72-F9B3-E9CB-2230817660F4}"/>
              </a:ext>
            </a:extLst>
          </p:cNvPr>
          <p:cNvSpPr txBox="1"/>
          <p:nvPr/>
        </p:nvSpPr>
        <p:spPr>
          <a:xfrm>
            <a:off x="1071418" y="4750059"/>
            <a:ext cx="2286887" cy="4758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rgbClr val="636363"/>
                </a:solidFill>
              </a:rPr>
              <a:t>Under $30,000</a:t>
            </a:r>
          </a:p>
        </p:txBody>
      </p:sp>
    </p:spTree>
    <p:extLst>
      <p:ext uri="{BB962C8B-B14F-4D97-AF65-F5344CB8AC3E}">
        <p14:creationId xmlns:p14="http://schemas.microsoft.com/office/powerpoint/2010/main" val="374104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863B12-794E-7DA5-833D-8A0515807010}"/>
              </a:ext>
            </a:extLst>
          </p:cNvPr>
          <p:cNvSpPr/>
          <p:nvPr/>
        </p:nvSpPr>
        <p:spPr>
          <a:xfrm>
            <a:off x="10569844" y="2154264"/>
            <a:ext cx="1053885" cy="271220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2E8723CF-7280-36B7-ECF0-D8760ACD9A0B}"/>
              </a:ext>
            </a:extLst>
          </p:cNvPr>
          <p:cNvGraphicFramePr>
            <a:graphicFrameLocks noGrp="1"/>
          </p:cNvGraphicFramePr>
          <p:nvPr>
            <p:ph idx="1"/>
            <p:extLst>
              <p:ext uri="{D42A27DB-BD31-4B8C-83A1-F6EECF244321}">
                <p14:modId xmlns:p14="http://schemas.microsoft.com/office/powerpoint/2010/main" val="2430325830"/>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9B9B04B-3743-2DA5-8589-DE3C6771B1A7}"/>
              </a:ext>
            </a:extLst>
          </p:cNvPr>
          <p:cNvSpPr>
            <a:spLocks noGrp="1"/>
          </p:cNvSpPr>
          <p:nvPr>
            <p:ph type="title"/>
          </p:nvPr>
        </p:nvSpPr>
        <p:spPr/>
        <p:txBody>
          <a:bodyPr/>
          <a:lstStyle/>
          <a:p>
            <a:r>
              <a:rPr lang="en-US" dirty="0"/>
              <a:t>Figure 23: Fully Employed Renters in a Range of Occupations Are Cost Burdened</a:t>
            </a:r>
          </a:p>
        </p:txBody>
      </p:sp>
      <p:sp>
        <p:nvSpPr>
          <p:cNvPr id="4" name="Text Placeholder 3">
            <a:extLst>
              <a:ext uri="{FF2B5EF4-FFF2-40B4-BE49-F238E27FC236}">
                <a16:creationId xmlns:a16="http://schemas.microsoft.com/office/drawing/2014/main" id="{61CAE3E2-7939-6430-D579-D0A16B6EA73E}"/>
              </a:ext>
            </a:extLst>
          </p:cNvPr>
          <p:cNvSpPr>
            <a:spLocks noGrp="1"/>
          </p:cNvSpPr>
          <p:nvPr>
            <p:ph type="body" sz="quarter" idx="10"/>
          </p:nvPr>
        </p:nvSpPr>
        <p:spPr/>
        <p:txBody>
          <a:bodyPr/>
          <a:lstStyle/>
          <a:p>
            <a:r>
              <a:rPr lang="en-US" dirty="0"/>
              <a:t>Notes: Fully employed householders reported working at least 35 hours per week for at least 50 weeks of the previous year. All occupations includes households in occupations not shown. Cost-burdened households spend more than 30% of income on rent and utilities. Households with zero or negative income are assumed to be burdened, while households that are not required to pay rent are assumed to be unburdened.</a:t>
            </a:r>
          </a:p>
          <a:p>
            <a:r>
              <a:rPr lang="en-US" dirty="0"/>
              <a:t>Source: JCHS tabulations of US Census Bureau, 2022 American Community Survey 1-Year Estimates.</a:t>
            </a:r>
          </a:p>
        </p:txBody>
      </p:sp>
    </p:spTree>
    <p:extLst>
      <p:ext uri="{BB962C8B-B14F-4D97-AF65-F5344CB8AC3E}">
        <p14:creationId xmlns:p14="http://schemas.microsoft.com/office/powerpoint/2010/main" val="385047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32" descr="A map of the united states&#10;&#10;Description automatically generated">
            <a:extLst>
              <a:ext uri="{FF2B5EF4-FFF2-40B4-BE49-F238E27FC236}">
                <a16:creationId xmlns:a16="http://schemas.microsoft.com/office/drawing/2014/main" id="{55E67351-CB95-2C42-CE42-F86C1DF18B00}"/>
              </a:ext>
            </a:extLst>
          </p:cNvPr>
          <p:cNvPicPr>
            <a:picLocks noGrp="1" noChangeAspect="1"/>
          </p:cNvPicPr>
          <p:nvPr>
            <p:ph idx="1"/>
          </p:nvPr>
        </p:nvPicPr>
        <p:blipFill rotWithShape="1">
          <a:blip r:embed="rId3"/>
          <a:srcRect t="3790" r="3992" b="14639"/>
          <a:stretch/>
        </p:blipFill>
        <p:spPr>
          <a:xfrm>
            <a:off x="116233" y="1197466"/>
            <a:ext cx="7045898" cy="4625817"/>
          </a:xfrm>
        </p:spPr>
      </p:pic>
      <p:sp>
        <p:nvSpPr>
          <p:cNvPr id="2" name="Title 1">
            <a:extLst>
              <a:ext uri="{FF2B5EF4-FFF2-40B4-BE49-F238E27FC236}">
                <a16:creationId xmlns:a16="http://schemas.microsoft.com/office/drawing/2014/main" id="{578410C4-8EA2-1103-0338-A2DAA734499A}"/>
              </a:ext>
            </a:extLst>
          </p:cNvPr>
          <p:cNvSpPr>
            <a:spLocks noGrp="1"/>
          </p:cNvSpPr>
          <p:nvPr>
            <p:ph type="title"/>
          </p:nvPr>
        </p:nvSpPr>
        <p:spPr/>
        <p:txBody>
          <a:bodyPr/>
          <a:lstStyle/>
          <a:p>
            <a:r>
              <a:rPr lang="en-US"/>
              <a:t>Figure 24: More Than a Third of Renters Are Cost Burdened in Every State in the Country</a:t>
            </a:r>
          </a:p>
        </p:txBody>
      </p:sp>
      <p:sp>
        <p:nvSpPr>
          <p:cNvPr id="8" name="Rectangle 7">
            <a:extLst>
              <a:ext uri="{FF2B5EF4-FFF2-40B4-BE49-F238E27FC236}">
                <a16:creationId xmlns:a16="http://schemas.microsoft.com/office/drawing/2014/main" id="{CD4A391F-1470-45C0-7049-22493BEBA3EB}"/>
              </a:ext>
            </a:extLst>
          </p:cNvPr>
          <p:cNvSpPr/>
          <p:nvPr/>
        </p:nvSpPr>
        <p:spPr>
          <a:xfrm>
            <a:off x="4318223" y="5279575"/>
            <a:ext cx="3004457" cy="11647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7B0CFB57-E3BC-9E90-8FD5-1276C0492FFC}"/>
              </a:ext>
            </a:extLst>
          </p:cNvPr>
          <p:cNvSpPr>
            <a:spLocks noGrp="1"/>
          </p:cNvSpPr>
          <p:nvPr>
            <p:ph type="body" sz="quarter" idx="10"/>
          </p:nvPr>
        </p:nvSpPr>
        <p:spPr>
          <a:xfrm>
            <a:off x="267855" y="5927834"/>
            <a:ext cx="10742349" cy="533511"/>
          </a:xfrm>
        </p:spPr>
        <p:txBody>
          <a:bodyPr/>
          <a:lstStyle/>
          <a:p>
            <a:r>
              <a:rPr lang="en-US" dirty="0"/>
              <a:t>Notes: Cost-burdened households spend more than 30% of income on rent and utilities. Households with zero or negative income are assumed to be burdened, while households that are not required to pay rent are assumed to be unburdened. </a:t>
            </a:r>
          </a:p>
          <a:p>
            <a:r>
              <a:rPr lang="en-US" dirty="0"/>
              <a:t>Source: JCHS tabulations of </a:t>
            </a:r>
            <a:r>
              <a:rPr lang="en-US" sz="1100" dirty="0"/>
              <a:t>US Census Bureau, 2022 American Community Survey 1-Year Estimates.</a:t>
            </a:r>
            <a:endParaRPr lang="en-US" dirty="0"/>
          </a:p>
        </p:txBody>
      </p:sp>
      <p:grpSp>
        <p:nvGrpSpPr>
          <p:cNvPr id="5" name="Group 4">
            <a:extLst>
              <a:ext uri="{FF2B5EF4-FFF2-40B4-BE49-F238E27FC236}">
                <a16:creationId xmlns:a16="http://schemas.microsoft.com/office/drawing/2014/main" id="{4BD75E98-ED05-567B-6840-31B961F01747}"/>
              </a:ext>
            </a:extLst>
          </p:cNvPr>
          <p:cNvGrpSpPr>
            <a:grpSpLocks noChangeAspect="1"/>
          </p:cNvGrpSpPr>
          <p:nvPr/>
        </p:nvGrpSpPr>
        <p:grpSpPr bwMode="auto">
          <a:xfrm>
            <a:off x="6981825" y="3173208"/>
            <a:ext cx="6315075" cy="2403681"/>
            <a:chOff x="4398" y="2026"/>
            <a:chExt cx="3978" cy="1487"/>
          </a:xfrm>
        </p:grpSpPr>
        <p:sp>
          <p:nvSpPr>
            <p:cNvPr id="20" name="AutoShape 3">
              <a:extLst>
                <a:ext uri="{FF2B5EF4-FFF2-40B4-BE49-F238E27FC236}">
                  <a16:creationId xmlns:a16="http://schemas.microsoft.com/office/drawing/2014/main" id="{4FCC71EB-3889-9E22-5F69-FA6C9E09AC47}"/>
                </a:ext>
              </a:extLst>
            </p:cNvPr>
            <p:cNvSpPr>
              <a:spLocks noChangeAspect="1" noChangeArrowheads="1" noTextEdit="1"/>
            </p:cNvSpPr>
            <p:nvPr/>
          </p:nvSpPr>
          <p:spPr bwMode="auto">
            <a:xfrm>
              <a:off x="4398" y="2031"/>
              <a:ext cx="3978"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5">
              <a:extLst>
                <a:ext uri="{FF2B5EF4-FFF2-40B4-BE49-F238E27FC236}">
                  <a16:creationId xmlns:a16="http://schemas.microsoft.com/office/drawing/2014/main" id="{1B72E53F-7206-780C-ACBD-99CCB871D4BC}"/>
                </a:ext>
              </a:extLst>
            </p:cNvPr>
            <p:cNvSpPr>
              <a:spLocks noChangeArrowheads="1"/>
            </p:cNvSpPr>
            <p:nvPr/>
          </p:nvSpPr>
          <p:spPr bwMode="auto">
            <a:xfrm>
              <a:off x="4413" y="2026"/>
              <a:ext cx="172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anose="020B0604020202020204" pitchFamily="34" charset="0"/>
                </a:rPr>
                <a:t>Share of Renters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a:solidFill>
                    <a:srgbClr val="000000"/>
                  </a:solidFill>
                </a:rPr>
                <a:t>With Cost Burdens</a:t>
              </a:r>
              <a:r>
                <a:rPr kumimoji="0" lang="en-US" altLang="en-US" sz="1600" b="1" i="0" u="none" strike="noStrike" cap="none" normalizeH="0" baseline="0">
                  <a:ln>
                    <a:noFill/>
                  </a:ln>
                  <a:solidFill>
                    <a:srgbClr val="000000"/>
                  </a:solidFill>
                  <a:effectLst/>
                  <a:latin typeface="Arial" panose="020B0604020202020204" pitchFamily="34" charset="0"/>
                </a:rPr>
                <a:t>(Percent)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6">
              <a:extLst>
                <a:ext uri="{FF2B5EF4-FFF2-40B4-BE49-F238E27FC236}">
                  <a16:creationId xmlns:a16="http://schemas.microsoft.com/office/drawing/2014/main" id="{58CE503D-7216-F3D1-A2FB-115B460443FA}"/>
                </a:ext>
              </a:extLst>
            </p:cNvPr>
            <p:cNvSpPr>
              <a:spLocks noChangeArrowheads="1"/>
            </p:cNvSpPr>
            <p:nvPr/>
          </p:nvSpPr>
          <p:spPr bwMode="auto">
            <a:xfrm>
              <a:off x="4413" y="2390"/>
              <a:ext cx="262" cy="131"/>
            </a:xfrm>
            <a:prstGeom prst="rect">
              <a:avLst/>
            </a:prstGeom>
            <a:solidFill>
              <a:srgbClr val="D6E5EB"/>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7">
              <a:extLst>
                <a:ext uri="{FF2B5EF4-FFF2-40B4-BE49-F238E27FC236}">
                  <a16:creationId xmlns:a16="http://schemas.microsoft.com/office/drawing/2014/main" id="{F8A60329-2FB2-7840-2B2A-97BA7E3261C1}"/>
                </a:ext>
              </a:extLst>
            </p:cNvPr>
            <p:cNvSpPr>
              <a:spLocks noChangeArrowheads="1"/>
            </p:cNvSpPr>
            <p:nvPr/>
          </p:nvSpPr>
          <p:spPr bwMode="auto">
            <a:xfrm>
              <a:off x="4722" y="2383"/>
              <a:ext cx="64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lumMod val="50000"/>
                    </a:schemeClr>
                  </a:solidFill>
                  <a:effectLst/>
                  <a:latin typeface="Arial" panose="020B0604020202020204" pitchFamily="34" charset="0"/>
                </a:rPr>
                <a:t>37.0–39.9</a:t>
              </a:r>
            </a:p>
          </p:txBody>
        </p:sp>
        <p:sp>
          <p:nvSpPr>
            <p:cNvPr id="24" name="Rectangle 8">
              <a:extLst>
                <a:ext uri="{FF2B5EF4-FFF2-40B4-BE49-F238E27FC236}">
                  <a16:creationId xmlns:a16="http://schemas.microsoft.com/office/drawing/2014/main" id="{AAB3766D-8810-CCC9-801C-1632D916860A}"/>
                </a:ext>
              </a:extLst>
            </p:cNvPr>
            <p:cNvSpPr>
              <a:spLocks noChangeArrowheads="1"/>
            </p:cNvSpPr>
            <p:nvPr/>
          </p:nvSpPr>
          <p:spPr bwMode="auto">
            <a:xfrm>
              <a:off x="4413" y="2594"/>
              <a:ext cx="262" cy="130"/>
            </a:xfrm>
            <a:prstGeom prst="rect">
              <a:avLst/>
            </a:prstGeom>
            <a:solidFill>
              <a:srgbClr val="659DB5"/>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9">
              <a:extLst>
                <a:ext uri="{FF2B5EF4-FFF2-40B4-BE49-F238E27FC236}">
                  <a16:creationId xmlns:a16="http://schemas.microsoft.com/office/drawing/2014/main" id="{4065EFE8-225F-C46F-ADE6-B6283BAA87BC}"/>
                </a:ext>
              </a:extLst>
            </p:cNvPr>
            <p:cNvSpPr>
              <a:spLocks noChangeArrowheads="1"/>
            </p:cNvSpPr>
            <p:nvPr/>
          </p:nvSpPr>
          <p:spPr bwMode="auto">
            <a:xfrm>
              <a:off x="4722" y="2587"/>
              <a:ext cx="64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40.0–44.9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10">
              <a:extLst>
                <a:ext uri="{FF2B5EF4-FFF2-40B4-BE49-F238E27FC236}">
                  <a16:creationId xmlns:a16="http://schemas.microsoft.com/office/drawing/2014/main" id="{34DDE565-4E9A-789D-46DF-66519C5DC206}"/>
                </a:ext>
              </a:extLst>
            </p:cNvPr>
            <p:cNvSpPr>
              <a:spLocks noChangeArrowheads="1"/>
            </p:cNvSpPr>
            <p:nvPr/>
          </p:nvSpPr>
          <p:spPr bwMode="auto">
            <a:xfrm>
              <a:off x="4413" y="2798"/>
              <a:ext cx="262" cy="130"/>
            </a:xfrm>
            <a:prstGeom prst="rect">
              <a:avLst/>
            </a:prstGeom>
            <a:solidFill>
              <a:srgbClr val="2D6478"/>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1">
              <a:extLst>
                <a:ext uri="{FF2B5EF4-FFF2-40B4-BE49-F238E27FC236}">
                  <a16:creationId xmlns:a16="http://schemas.microsoft.com/office/drawing/2014/main" id="{45777759-B93C-9BBA-F7BC-415063BDBD86}"/>
                </a:ext>
              </a:extLst>
            </p:cNvPr>
            <p:cNvSpPr>
              <a:spLocks noChangeArrowheads="1"/>
            </p:cNvSpPr>
            <p:nvPr/>
          </p:nvSpPr>
          <p:spPr bwMode="auto">
            <a:xfrm>
              <a:off x="4722" y="2790"/>
              <a:ext cx="53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45.-49.9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12">
              <a:extLst>
                <a:ext uri="{FF2B5EF4-FFF2-40B4-BE49-F238E27FC236}">
                  <a16:creationId xmlns:a16="http://schemas.microsoft.com/office/drawing/2014/main" id="{58B3E76F-6DA9-03FA-CB18-5D0D84F549B2}"/>
                </a:ext>
              </a:extLst>
            </p:cNvPr>
            <p:cNvSpPr>
              <a:spLocks noChangeArrowheads="1"/>
            </p:cNvSpPr>
            <p:nvPr/>
          </p:nvSpPr>
          <p:spPr bwMode="auto">
            <a:xfrm>
              <a:off x="4413" y="3001"/>
              <a:ext cx="262" cy="130"/>
            </a:xfrm>
            <a:prstGeom prst="rect">
              <a:avLst/>
            </a:prstGeom>
            <a:solidFill>
              <a:srgbClr val="213A45"/>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3">
              <a:extLst>
                <a:ext uri="{FF2B5EF4-FFF2-40B4-BE49-F238E27FC236}">
                  <a16:creationId xmlns:a16="http://schemas.microsoft.com/office/drawing/2014/main" id="{95B76E99-BF2F-A63C-1647-87AE0F084C11}"/>
                </a:ext>
              </a:extLst>
            </p:cNvPr>
            <p:cNvSpPr>
              <a:spLocks noChangeArrowheads="1"/>
            </p:cNvSpPr>
            <p:nvPr/>
          </p:nvSpPr>
          <p:spPr bwMode="auto">
            <a:xfrm>
              <a:off x="4722" y="2994"/>
              <a:ext cx="64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50.0–57.9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7590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8F87-1D71-460D-A393-31E318D96B6B}"/>
              </a:ext>
            </a:extLst>
          </p:cNvPr>
          <p:cNvSpPr>
            <a:spLocks noGrp="1"/>
          </p:cNvSpPr>
          <p:nvPr>
            <p:ph type="title"/>
          </p:nvPr>
        </p:nvSpPr>
        <p:spPr/>
        <p:txBody>
          <a:bodyPr/>
          <a:lstStyle/>
          <a:p>
            <a:r>
              <a:rPr lang="en-US"/>
              <a:t>Figure 25: After Paying for Housing, Lower-Income Renters Have Less Left Over Than Ever Before</a:t>
            </a:r>
          </a:p>
        </p:txBody>
      </p:sp>
      <p:sp>
        <p:nvSpPr>
          <p:cNvPr id="3" name="Content Placeholder 2">
            <a:extLst>
              <a:ext uri="{FF2B5EF4-FFF2-40B4-BE49-F238E27FC236}">
                <a16:creationId xmlns:a16="http://schemas.microsoft.com/office/drawing/2014/main" id="{0CCCB327-05E0-4293-98F4-738D729537D7}"/>
              </a:ext>
            </a:extLst>
          </p:cNvPr>
          <p:cNvSpPr>
            <a:spLocks noGrp="1"/>
          </p:cNvSpPr>
          <p:nvPr>
            <p:ph idx="1"/>
          </p:nvPr>
        </p:nvSpPr>
        <p:spPr>
          <a:xfrm>
            <a:off x="267855" y="1345915"/>
            <a:ext cx="11566879" cy="4430999"/>
          </a:xfrm>
        </p:spPr>
        <p:txBody>
          <a:bodyPr/>
          <a:lstStyle/>
          <a:p>
            <a:endParaRPr lang="en-US"/>
          </a:p>
          <a:p>
            <a:endParaRPr lang="en-US"/>
          </a:p>
          <a:p>
            <a:endParaRPr lang="en-US"/>
          </a:p>
        </p:txBody>
      </p:sp>
      <p:graphicFrame>
        <p:nvGraphicFramePr>
          <p:cNvPr id="4" name="Content Placeholder 6">
            <a:extLst>
              <a:ext uri="{FF2B5EF4-FFF2-40B4-BE49-F238E27FC236}">
                <a16:creationId xmlns:a16="http://schemas.microsoft.com/office/drawing/2014/main" id="{F8D8E86D-68E1-3821-095A-94B2ACBC22A0}"/>
              </a:ext>
            </a:extLst>
          </p:cNvPr>
          <p:cNvGraphicFramePr>
            <a:graphicFrameLocks/>
          </p:cNvGraphicFramePr>
          <p:nvPr>
            <p:extLst>
              <p:ext uri="{D42A27DB-BD31-4B8C-83A1-F6EECF244321}">
                <p14:modId xmlns:p14="http://schemas.microsoft.com/office/powerpoint/2010/main" val="1397004681"/>
              </p:ext>
            </p:extLst>
          </p:nvPr>
        </p:nvGraphicFramePr>
        <p:xfrm>
          <a:off x="267855" y="1573214"/>
          <a:ext cx="11488282"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1">
            <a:extLst>
              <a:ext uri="{FF2B5EF4-FFF2-40B4-BE49-F238E27FC236}">
                <a16:creationId xmlns:a16="http://schemas.microsoft.com/office/drawing/2014/main" id="{00CEADFC-DA88-5629-24B2-43276AB843EE}"/>
              </a:ext>
            </a:extLst>
          </p:cNvPr>
          <p:cNvSpPr txBox="1">
            <a:spLocks/>
          </p:cNvSpPr>
          <p:nvPr/>
        </p:nvSpPr>
        <p:spPr>
          <a:xfrm>
            <a:off x="267855" y="5927834"/>
            <a:ext cx="11326737" cy="533511"/>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1100" dirty="0">
                <a:solidFill>
                  <a:schemeClr val="tx1">
                    <a:lumMod val="50000"/>
                  </a:schemeClr>
                </a:solidFill>
              </a:rPr>
              <a:t>Notes: Household incomes and residual incomes are adjusted for inflation using the CPI-U for All Items. Households that are not required to pay rent are excluded. Data for 2020 are based on 2019 and 2021 values because of pandemic data disruptions. </a:t>
            </a:r>
          </a:p>
          <a:p>
            <a:pPr marL="0" indent="0">
              <a:spcAft>
                <a:spcPts val="0"/>
              </a:spcAft>
              <a:buNone/>
            </a:pPr>
            <a:r>
              <a:rPr lang="en-US" sz="1100" dirty="0">
                <a:solidFill>
                  <a:schemeClr val="tx1">
                    <a:lumMod val="50000"/>
                  </a:schemeClr>
                </a:solidFill>
              </a:rPr>
              <a:t>Source: JCHS tabulations of US Census Bureau, American Community Survey 1-Year Estimates.</a:t>
            </a:r>
          </a:p>
        </p:txBody>
      </p:sp>
    </p:spTree>
    <p:extLst>
      <p:ext uri="{BB962C8B-B14F-4D97-AF65-F5344CB8AC3E}">
        <p14:creationId xmlns:p14="http://schemas.microsoft.com/office/powerpoint/2010/main" val="3398961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E67D93-1D12-0842-3F21-B303E054EC07}"/>
              </a:ext>
            </a:extLst>
          </p:cNvPr>
          <p:cNvSpPr/>
          <p:nvPr/>
        </p:nvSpPr>
        <p:spPr>
          <a:xfrm>
            <a:off x="267855" y="1708727"/>
            <a:ext cx="11386390" cy="2146592"/>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12">
            <a:extLst>
              <a:ext uri="{FF2B5EF4-FFF2-40B4-BE49-F238E27FC236}">
                <a16:creationId xmlns:a16="http://schemas.microsoft.com/office/drawing/2014/main" id="{310AC579-77B5-4CA0-E715-E1D948CB46F8}"/>
              </a:ext>
            </a:extLst>
          </p:cNvPr>
          <p:cNvGraphicFramePr>
            <a:graphicFrameLocks noGrp="1"/>
          </p:cNvGraphicFramePr>
          <p:nvPr>
            <p:ph idx="1"/>
            <p:extLst>
              <p:ext uri="{D42A27DB-BD31-4B8C-83A1-F6EECF244321}">
                <p14:modId xmlns:p14="http://schemas.microsoft.com/office/powerpoint/2010/main" val="2875917469"/>
              </p:ext>
            </p:extLst>
          </p:nvPr>
        </p:nvGraphicFramePr>
        <p:xfrm>
          <a:off x="268288" y="1255378"/>
          <a:ext cx="11566525" cy="45215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9F86B94-C9F6-44AE-BFCE-A524FD898143}"/>
              </a:ext>
            </a:extLst>
          </p:cNvPr>
          <p:cNvSpPr>
            <a:spLocks noGrp="1"/>
          </p:cNvSpPr>
          <p:nvPr>
            <p:ph type="title"/>
          </p:nvPr>
        </p:nvSpPr>
        <p:spPr/>
        <p:txBody>
          <a:bodyPr/>
          <a:lstStyle/>
          <a:p>
            <a:r>
              <a:rPr lang="en-US"/>
              <a:t>Figure 26: Lower-Income, Hispanic, and Black Renter Households Have Been Hardest Hit by Inflation</a:t>
            </a:r>
            <a:endParaRPr lang="en-US">
              <a:highlight>
                <a:srgbClr val="FFFF00"/>
              </a:highlight>
            </a:endParaRPr>
          </a:p>
        </p:txBody>
      </p:sp>
      <p:sp>
        <p:nvSpPr>
          <p:cNvPr id="5" name="Text Placeholder 4">
            <a:extLst>
              <a:ext uri="{FF2B5EF4-FFF2-40B4-BE49-F238E27FC236}">
                <a16:creationId xmlns:a16="http://schemas.microsoft.com/office/drawing/2014/main" id="{11EA4873-D99E-4BC4-A558-44245E576234}"/>
              </a:ext>
            </a:extLst>
          </p:cNvPr>
          <p:cNvSpPr>
            <a:spLocks noGrp="1"/>
          </p:cNvSpPr>
          <p:nvPr>
            <p:ph type="body" sz="quarter" idx="10"/>
          </p:nvPr>
        </p:nvSpPr>
        <p:spPr/>
        <p:txBody>
          <a:bodyPr/>
          <a:lstStyle/>
          <a:p>
            <a:r>
              <a:rPr lang="en-US" dirty="0"/>
              <a:t>Notes: Black, Asian, and white respondents are non-Hispanic. Hispanic individuals may be of any race. People identifying as another race (including Native American) or multiple races are not shown owing to data limitations. The survey asked, “How stressful, if at all, has the increase in prices in the last two months been for you?” </a:t>
            </a:r>
          </a:p>
          <a:p>
            <a:r>
              <a:rPr lang="en-US" dirty="0"/>
              <a:t>Source: JCHS tabulations of US Census Bureau, Household Pulse Surveys, June–October 2023.</a:t>
            </a:r>
          </a:p>
        </p:txBody>
      </p:sp>
      <p:sp>
        <p:nvSpPr>
          <p:cNvPr id="3" name="TextBox 2">
            <a:extLst>
              <a:ext uri="{FF2B5EF4-FFF2-40B4-BE49-F238E27FC236}">
                <a16:creationId xmlns:a16="http://schemas.microsoft.com/office/drawing/2014/main" id="{50921299-DB52-4E39-D67D-2D89FD80A4EC}"/>
              </a:ext>
            </a:extLst>
          </p:cNvPr>
          <p:cNvSpPr txBox="1"/>
          <p:nvPr/>
        </p:nvSpPr>
        <p:spPr>
          <a:xfrm>
            <a:off x="94593" y="2451225"/>
            <a:ext cx="1450428" cy="553998"/>
          </a:xfrm>
          <a:prstGeom prst="rect">
            <a:avLst/>
          </a:prstGeom>
          <a:noFill/>
        </p:spPr>
        <p:txBody>
          <a:bodyPr wrap="square" rtlCol="0">
            <a:spAutoFit/>
          </a:bodyPr>
          <a:lstStyle/>
          <a:p>
            <a:pPr algn="ctr"/>
            <a:r>
              <a:rPr lang="en-US" sz="1500" b="1">
                <a:solidFill>
                  <a:schemeClr val="tx1">
                    <a:lumMod val="50000"/>
                  </a:schemeClr>
                </a:solidFill>
              </a:rPr>
              <a:t>Household Income</a:t>
            </a:r>
          </a:p>
        </p:txBody>
      </p:sp>
      <p:sp>
        <p:nvSpPr>
          <p:cNvPr id="4" name="TextBox 3">
            <a:extLst>
              <a:ext uri="{FF2B5EF4-FFF2-40B4-BE49-F238E27FC236}">
                <a16:creationId xmlns:a16="http://schemas.microsoft.com/office/drawing/2014/main" id="{1F7E72DD-6858-F984-E597-7CCFA445278D}"/>
              </a:ext>
            </a:extLst>
          </p:cNvPr>
          <p:cNvSpPr txBox="1"/>
          <p:nvPr/>
        </p:nvSpPr>
        <p:spPr>
          <a:xfrm>
            <a:off x="357187" y="4738567"/>
            <a:ext cx="1450428" cy="553998"/>
          </a:xfrm>
          <a:prstGeom prst="rect">
            <a:avLst/>
          </a:prstGeom>
          <a:noFill/>
        </p:spPr>
        <p:txBody>
          <a:bodyPr wrap="square" rtlCol="0">
            <a:spAutoFit/>
          </a:bodyPr>
          <a:lstStyle/>
          <a:p>
            <a:pPr algn="ctr"/>
            <a:r>
              <a:rPr lang="en-US" sz="1500" b="1">
                <a:solidFill>
                  <a:schemeClr val="tx1">
                    <a:lumMod val="50000"/>
                  </a:schemeClr>
                </a:solidFill>
              </a:rPr>
              <a:t>Race/</a:t>
            </a:r>
            <a:br>
              <a:rPr lang="en-US" sz="1500" b="1">
                <a:solidFill>
                  <a:schemeClr val="tx1">
                    <a:lumMod val="50000"/>
                  </a:schemeClr>
                </a:solidFill>
              </a:rPr>
            </a:br>
            <a:r>
              <a:rPr lang="en-US" sz="1500" b="1">
                <a:solidFill>
                  <a:schemeClr val="tx1">
                    <a:lumMod val="50000"/>
                  </a:schemeClr>
                </a:solidFill>
              </a:rPr>
              <a:t>Ethnicity</a:t>
            </a:r>
          </a:p>
        </p:txBody>
      </p:sp>
    </p:spTree>
    <p:extLst>
      <p:ext uri="{BB962C8B-B14F-4D97-AF65-F5344CB8AC3E}">
        <p14:creationId xmlns:p14="http://schemas.microsoft.com/office/powerpoint/2010/main" val="1197707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400F4A8-02F6-09EC-46E3-A80886A47B73}"/>
              </a:ext>
            </a:extLst>
          </p:cNvPr>
          <p:cNvGraphicFramePr>
            <a:graphicFrameLocks noGrp="1"/>
          </p:cNvGraphicFramePr>
          <p:nvPr>
            <p:ph idx="1"/>
            <p:extLst>
              <p:ext uri="{D42A27DB-BD31-4B8C-83A1-F6EECF244321}">
                <p14:modId xmlns:p14="http://schemas.microsoft.com/office/powerpoint/2010/main" val="2368958084"/>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7C7FDD5-6467-54E7-A519-3AD71095C5C9}"/>
              </a:ext>
            </a:extLst>
          </p:cNvPr>
          <p:cNvSpPr>
            <a:spLocks noGrp="1"/>
          </p:cNvSpPr>
          <p:nvPr>
            <p:ph type="title"/>
          </p:nvPr>
        </p:nvSpPr>
        <p:spPr/>
        <p:txBody>
          <a:bodyPr/>
          <a:lstStyle/>
          <a:p>
            <a:r>
              <a:rPr lang="en-US"/>
              <a:t>Figure 27: </a:t>
            </a:r>
            <a:r>
              <a:rPr lang="en-US">
                <a:sym typeface="Wingdings" pitchFamily="2" charset="2"/>
              </a:rPr>
              <a:t>LIHTC and Vouchers Have Become the Largest Rental Assistance Programs</a:t>
            </a:r>
            <a:endParaRPr lang="en-US"/>
          </a:p>
        </p:txBody>
      </p:sp>
      <p:sp>
        <p:nvSpPr>
          <p:cNvPr id="4" name="Text Placeholder 3">
            <a:extLst>
              <a:ext uri="{FF2B5EF4-FFF2-40B4-BE49-F238E27FC236}">
                <a16:creationId xmlns:a16="http://schemas.microsoft.com/office/drawing/2014/main" id="{04AC4FC3-9DC6-8271-F816-FD03D66C78D1}"/>
              </a:ext>
            </a:extLst>
          </p:cNvPr>
          <p:cNvSpPr>
            <a:spLocks noGrp="1"/>
          </p:cNvSpPr>
          <p:nvPr>
            <p:ph type="body" sz="quarter" idx="10"/>
          </p:nvPr>
        </p:nvSpPr>
        <p:spPr/>
        <p:txBody>
          <a:bodyPr/>
          <a:lstStyle/>
          <a:p>
            <a:r>
              <a:rPr lang="en-US" dirty="0"/>
              <a:t>Notes: LIHTC occupancy is based on the 98.6% rate reported by Novogradac in 2021. LIHTC units include low-income units only.</a:t>
            </a:r>
          </a:p>
          <a:p>
            <a:r>
              <a:rPr lang="en-US" dirty="0"/>
              <a:t>Source: JCHS tabulations of HUD, Picture of Subsidized Households and Low-Income Housing Tax Credit Database; Robert Collinson, Ingrid Gould Ellen, and Jens Ludwig, Low-Income Housing Policy, NBER Working Paper, 2015.</a:t>
            </a:r>
          </a:p>
        </p:txBody>
      </p:sp>
    </p:spTree>
    <p:extLst>
      <p:ext uri="{BB962C8B-B14F-4D97-AF65-F5344CB8AC3E}">
        <p14:creationId xmlns:p14="http://schemas.microsoft.com/office/powerpoint/2010/main" val="3878429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2CB9198-0A4F-45E4-855A-F708F30E8952}"/>
              </a:ext>
            </a:extLst>
          </p:cNvPr>
          <p:cNvGraphicFramePr>
            <a:graphicFrameLocks noGrp="1"/>
          </p:cNvGraphicFramePr>
          <p:nvPr>
            <p:ph idx="1"/>
            <p:extLst>
              <p:ext uri="{D42A27DB-BD31-4B8C-83A1-F6EECF244321}">
                <p14:modId xmlns:p14="http://schemas.microsoft.com/office/powerpoint/2010/main" val="757686618"/>
              </p:ext>
            </p:extLst>
          </p:nvPr>
        </p:nvGraphicFramePr>
        <p:xfrm>
          <a:off x="268288" y="1573212"/>
          <a:ext cx="11566445" cy="43546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ECDD2AC-DFB9-FFA7-5265-35501CAE1D7A}"/>
              </a:ext>
            </a:extLst>
          </p:cNvPr>
          <p:cNvSpPr>
            <a:spLocks noGrp="1"/>
          </p:cNvSpPr>
          <p:nvPr>
            <p:ph type="title"/>
          </p:nvPr>
        </p:nvSpPr>
        <p:spPr/>
        <p:txBody>
          <a:bodyPr/>
          <a:lstStyle/>
          <a:p>
            <a:r>
              <a:rPr lang="en-US"/>
              <a:t>Figure 28: Multifamily Bond Issuances Jumped in the Last Decade</a:t>
            </a:r>
          </a:p>
        </p:txBody>
      </p:sp>
      <p:sp>
        <p:nvSpPr>
          <p:cNvPr id="4" name="Text Placeholder 3">
            <a:extLst>
              <a:ext uri="{FF2B5EF4-FFF2-40B4-BE49-F238E27FC236}">
                <a16:creationId xmlns:a16="http://schemas.microsoft.com/office/drawing/2014/main" id="{A1AE5AC5-73A7-D52D-9DD8-7DAD1C502AED}"/>
              </a:ext>
            </a:extLst>
          </p:cNvPr>
          <p:cNvSpPr>
            <a:spLocks noGrp="1"/>
          </p:cNvSpPr>
          <p:nvPr>
            <p:ph type="body" sz="quarter" idx="10"/>
          </p:nvPr>
        </p:nvSpPr>
        <p:spPr/>
        <p:txBody>
          <a:bodyPr/>
          <a:lstStyle/>
          <a:p>
            <a:r>
              <a:rPr lang="en-US" dirty="0"/>
              <a:t>Note: Multifamily private activity bonds are issued by state and local authorities.</a:t>
            </a:r>
          </a:p>
          <a:p>
            <a:r>
              <a:rPr lang="en-US" dirty="0"/>
              <a:t>Source: Council of Development Finance Agencies.</a:t>
            </a:r>
          </a:p>
        </p:txBody>
      </p:sp>
      <p:sp>
        <p:nvSpPr>
          <p:cNvPr id="8" name="TextBox 7">
            <a:extLst>
              <a:ext uri="{FF2B5EF4-FFF2-40B4-BE49-F238E27FC236}">
                <a16:creationId xmlns:a16="http://schemas.microsoft.com/office/drawing/2014/main" id="{9285A2B0-D015-48C1-FE11-E16CB1577D52}"/>
              </a:ext>
            </a:extLst>
          </p:cNvPr>
          <p:cNvSpPr txBox="1"/>
          <p:nvPr/>
        </p:nvSpPr>
        <p:spPr>
          <a:xfrm>
            <a:off x="208213" y="1573213"/>
            <a:ext cx="5430816" cy="338554"/>
          </a:xfrm>
          <a:prstGeom prst="rect">
            <a:avLst/>
          </a:prstGeom>
          <a:solidFill>
            <a:schemeClr val="bg1"/>
          </a:solidFill>
        </p:spPr>
        <p:txBody>
          <a:bodyPr wrap="square" rtlCol="0">
            <a:spAutoFit/>
          </a:bodyPr>
          <a:lstStyle/>
          <a:p>
            <a:r>
              <a:rPr lang="en-US" sz="1600" b="1">
                <a:solidFill>
                  <a:schemeClr val="tx1">
                    <a:lumMod val="50000"/>
                  </a:schemeClr>
                </a:solidFill>
              </a:rPr>
              <a:t>Multifamily Bond Issuances (Billions of Dollars)</a:t>
            </a:r>
          </a:p>
        </p:txBody>
      </p:sp>
    </p:spTree>
    <p:extLst>
      <p:ext uri="{BB962C8B-B14F-4D97-AF65-F5344CB8AC3E}">
        <p14:creationId xmlns:p14="http://schemas.microsoft.com/office/powerpoint/2010/main" val="378405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A441-12C4-4D07-B8E1-18E16102C7F9}"/>
              </a:ext>
            </a:extLst>
          </p:cNvPr>
          <p:cNvSpPr>
            <a:spLocks noGrp="1"/>
          </p:cNvSpPr>
          <p:nvPr>
            <p:ph type="title"/>
          </p:nvPr>
        </p:nvSpPr>
        <p:spPr/>
        <p:txBody>
          <a:bodyPr/>
          <a:lstStyle/>
          <a:p>
            <a:r>
              <a:rPr lang="en-US"/>
              <a:t>Figure 2: Apartment Demand Has Started to Rebound</a:t>
            </a:r>
            <a:endParaRPr lang="en-US">
              <a:highlight>
                <a:srgbClr val="00FF00"/>
              </a:highlight>
            </a:endParaRPr>
          </a:p>
        </p:txBody>
      </p:sp>
      <p:sp>
        <p:nvSpPr>
          <p:cNvPr id="4" name="Text Placeholder 3">
            <a:extLst>
              <a:ext uri="{FF2B5EF4-FFF2-40B4-BE49-F238E27FC236}">
                <a16:creationId xmlns:a16="http://schemas.microsoft.com/office/drawing/2014/main" id="{B221E26B-6F48-46C2-B28D-34FBD405ABDF}"/>
              </a:ext>
            </a:extLst>
          </p:cNvPr>
          <p:cNvSpPr>
            <a:spLocks noGrp="1"/>
          </p:cNvSpPr>
          <p:nvPr>
            <p:ph type="body" sz="quarter" idx="10"/>
          </p:nvPr>
        </p:nvSpPr>
        <p:spPr>
          <a:xfrm>
            <a:off x="267855" y="5914637"/>
            <a:ext cx="10742349" cy="533511"/>
          </a:xfrm>
        </p:spPr>
        <p:txBody>
          <a:bodyPr/>
          <a:lstStyle/>
          <a:p>
            <a:r>
              <a:rPr lang="en-US"/>
              <a:t>Note: Annual net change is the four-quarter rolling total for professionally managed apartment buildings with five or more units.</a:t>
            </a:r>
          </a:p>
          <a:p>
            <a:r>
              <a:rPr lang="en-US"/>
              <a:t>Source: RealPage.</a:t>
            </a:r>
          </a:p>
        </p:txBody>
      </p:sp>
      <p:sp>
        <p:nvSpPr>
          <p:cNvPr id="13" name="Rectangle 12">
            <a:extLst>
              <a:ext uri="{FF2B5EF4-FFF2-40B4-BE49-F238E27FC236}">
                <a16:creationId xmlns:a16="http://schemas.microsoft.com/office/drawing/2014/main" id="{19CDB843-1CC8-CE1B-B123-3336684AF04E}"/>
              </a:ext>
            </a:extLst>
          </p:cNvPr>
          <p:cNvSpPr/>
          <p:nvPr/>
        </p:nvSpPr>
        <p:spPr>
          <a:xfrm>
            <a:off x="721360" y="4927600"/>
            <a:ext cx="10820400" cy="357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graph with a line going up&#10;&#10;Description automatically generated">
            <a:extLst>
              <a:ext uri="{FF2B5EF4-FFF2-40B4-BE49-F238E27FC236}">
                <a16:creationId xmlns:a16="http://schemas.microsoft.com/office/drawing/2014/main" id="{2E8DFE77-A286-4A2C-51E0-F102ED3E5634}"/>
              </a:ext>
            </a:extLst>
          </p:cNvPr>
          <p:cNvPicPr>
            <a:picLocks noChangeAspect="1"/>
          </p:cNvPicPr>
          <p:nvPr/>
        </p:nvPicPr>
        <p:blipFill>
          <a:blip r:embed="rId3"/>
          <a:stretch>
            <a:fillRect/>
          </a:stretch>
        </p:blipFill>
        <p:spPr>
          <a:xfrm>
            <a:off x="267855" y="1510171"/>
            <a:ext cx="11532228" cy="4404466"/>
          </a:xfrm>
          <a:prstGeom prst="rect">
            <a:avLst/>
          </a:prstGeom>
        </p:spPr>
      </p:pic>
    </p:spTree>
    <p:extLst>
      <p:ext uri="{BB962C8B-B14F-4D97-AF65-F5344CB8AC3E}">
        <p14:creationId xmlns:p14="http://schemas.microsoft.com/office/powerpoint/2010/main" val="3102102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E97A1CC-787A-4297-9E71-B3D820723CBD}"/>
              </a:ext>
              <a:ext uri="{C183D7F6-B498-43B3-948B-1728B52AA6E4}">
                <adec:decorative xmlns:adec="http://schemas.microsoft.com/office/drawing/2017/decorative" val="1"/>
              </a:ext>
            </a:extLst>
          </p:cNvPr>
          <p:cNvSpPr/>
          <p:nvPr/>
        </p:nvSpPr>
        <p:spPr>
          <a:xfrm>
            <a:off x="851675" y="2116667"/>
            <a:ext cx="3080246" cy="2734733"/>
          </a:xfrm>
          <a:prstGeom prst="rect">
            <a:avLst/>
          </a:prstGeom>
          <a:solidFill>
            <a:srgbClr val="F6F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C1B31FD-2BB1-A8B3-17F4-793AA7F5D71B}"/>
              </a:ext>
              <a:ext uri="{C183D7F6-B498-43B3-948B-1728B52AA6E4}">
                <adec:decorative xmlns:adec="http://schemas.microsoft.com/office/drawing/2017/decorative" val="1"/>
              </a:ext>
            </a:extLst>
          </p:cNvPr>
          <p:cNvSpPr/>
          <p:nvPr/>
        </p:nvSpPr>
        <p:spPr>
          <a:xfrm>
            <a:off x="7004073" y="2116667"/>
            <a:ext cx="3080246" cy="2734733"/>
          </a:xfrm>
          <a:prstGeom prst="rect">
            <a:avLst/>
          </a:prstGeom>
          <a:solidFill>
            <a:srgbClr val="F6F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6" descr="Figure 27 shows the number of eviction filings in 2020–2021 and the historical average number over the same months in 2012–2016. The number of eviction filings matched the historical average in February but dropped quickly when the pandemic began in March. Since, then filings have been well below the historic average but have risen gradually throughout the fall of 2021.">
            <a:extLst>
              <a:ext uri="{FF2B5EF4-FFF2-40B4-BE49-F238E27FC236}">
                <a16:creationId xmlns:a16="http://schemas.microsoft.com/office/drawing/2014/main" id="{6CB2C967-A5CE-4DC7-A8F1-71C60EF6E198}"/>
              </a:ext>
            </a:extLst>
          </p:cNvPr>
          <p:cNvGraphicFramePr>
            <a:graphicFrameLocks/>
          </p:cNvGraphicFramePr>
          <p:nvPr>
            <p:extLst>
              <p:ext uri="{D42A27DB-BD31-4B8C-83A1-F6EECF244321}">
                <p14:modId xmlns:p14="http://schemas.microsoft.com/office/powerpoint/2010/main" val="1283571416"/>
              </p:ext>
            </p:extLst>
          </p:nvPr>
        </p:nvGraphicFramePr>
        <p:xfrm>
          <a:off x="267855" y="1554740"/>
          <a:ext cx="11566446" cy="42037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7976558B-422B-2BEB-A39C-52008D3E4F50}"/>
              </a:ext>
            </a:extLst>
          </p:cNvPr>
          <p:cNvCxnSpPr>
            <a:cxnSpLocks/>
          </p:cNvCxnSpPr>
          <p:nvPr/>
        </p:nvCxnSpPr>
        <p:spPr>
          <a:xfrm>
            <a:off x="851674" y="2564524"/>
            <a:ext cx="107727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53937F-A05C-403E-AFBA-F43E446E11F2}"/>
              </a:ext>
            </a:extLst>
          </p:cNvPr>
          <p:cNvSpPr>
            <a:spLocks noGrp="1"/>
          </p:cNvSpPr>
          <p:nvPr>
            <p:ph type="title"/>
          </p:nvPr>
        </p:nvSpPr>
        <p:spPr/>
        <p:txBody>
          <a:bodyPr/>
          <a:lstStyle/>
          <a:p>
            <a:r>
              <a:rPr lang="en-US"/>
              <a:t>Figure 29: </a:t>
            </a:r>
            <a:r>
              <a:rPr lang="en-US">
                <a:sym typeface="Wingdings" pitchFamily="2" charset="2"/>
              </a:rPr>
              <a:t>Eviction Filings Returned to Pre-Pandemic Levels After Relief Measures Expired</a:t>
            </a:r>
            <a:endParaRPr lang="en-US"/>
          </a:p>
        </p:txBody>
      </p:sp>
      <p:sp>
        <p:nvSpPr>
          <p:cNvPr id="4" name="Text Placeholder 3">
            <a:extLst>
              <a:ext uri="{FF2B5EF4-FFF2-40B4-BE49-F238E27FC236}">
                <a16:creationId xmlns:a16="http://schemas.microsoft.com/office/drawing/2014/main" id="{EE64411B-519D-47DA-B062-4D15A6094A9A}"/>
              </a:ext>
            </a:extLst>
          </p:cNvPr>
          <p:cNvSpPr>
            <a:spLocks noGrp="1"/>
          </p:cNvSpPr>
          <p:nvPr>
            <p:ph type="body" sz="quarter" idx="10"/>
          </p:nvPr>
        </p:nvSpPr>
        <p:spPr/>
        <p:txBody>
          <a:bodyPr/>
          <a:lstStyle/>
          <a:p>
            <a:r>
              <a:rPr lang="en-US"/>
              <a:t>Notes: Data include eviction filings in the 10 states and 18 cities with complete data through the end of June 2023. Rates are relative to a pre-pandemic average baseline.</a:t>
            </a:r>
          </a:p>
          <a:p>
            <a:r>
              <a:rPr lang="en-US"/>
              <a:t>Source: JCHS tabulations of Eviction Lab, Eviction Tracking System through June 30, 2023.</a:t>
            </a:r>
          </a:p>
        </p:txBody>
      </p:sp>
      <p:sp>
        <p:nvSpPr>
          <p:cNvPr id="5" name="TextBox 4">
            <a:extLst>
              <a:ext uri="{FF2B5EF4-FFF2-40B4-BE49-F238E27FC236}">
                <a16:creationId xmlns:a16="http://schemas.microsoft.com/office/drawing/2014/main" id="{508C6271-28BF-66CD-E2A2-E7C7C8CE5CDE}"/>
              </a:ext>
            </a:extLst>
          </p:cNvPr>
          <p:cNvSpPr txBox="1"/>
          <p:nvPr/>
        </p:nvSpPr>
        <p:spPr>
          <a:xfrm>
            <a:off x="788251" y="4948032"/>
            <a:ext cx="3143670" cy="338554"/>
          </a:xfrm>
          <a:prstGeom prst="rect">
            <a:avLst/>
          </a:prstGeom>
          <a:solidFill>
            <a:schemeClr val="bg1"/>
          </a:solidFill>
        </p:spPr>
        <p:txBody>
          <a:bodyPr wrap="square" rtlCol="0">
            <a:spAutoFit/>
          </a:bodyPr>
          <a:lstStyle/>
          <a:p>
            <a:pPr algn="ctr"/>
            <a:r>
              <a:rPr lang="en-US" sz="1600">
                <a:solidFill>
                  <a:schemeClr val="tx1">
                    <a:lumMod val="50000"/>
                  </a:schemeClr>
                </a:solidFill>
              </a:rPr>
              <a:t>2020</a:t>
            </a:r>
          </a:p>
        </p:txBody>
      </p:sp>
      <p:sp>
        <p:nvSpPr>
          <p:cNvPr id="8" name="Rectangle 7">
            <a:extLst>
              <a:ext uri="{FF2B5EF4-FFF2-40B4-BE49-F238E27FC236}">
                <a16:creationId xmlns:a16="http://schemas.microsoft.com/office/drawing/2014/main" id="{3D093391-D0C1-ECB3-E32F-D1DF3503051B}"/>
              </a:ext>
            </a:extLst>
          </p:cNvPr>
          <p:cNvSpPr/>
          <p:nvPr/>
        </p:nvSpPr>
        <p:spPr>
          <a:xfrm>
            <a:off x="3846196" y="4981485"/>
            <a:ext cx="85725" cy="169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72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Content Placeholder 31" descr="A map of the united states&#10;&#10;Description automatically generated">
            <a:extLst>
              <a:ext uri="{FF2B5EF4-FFF2-40B4-BE49-F238E27FC236}">
                <a16:creationId xmlns:a16="http://schemas.microsoft.com/office/drawing/2014/main" id="{C9277F7B-4ECA-8BA8-62D0-65881F22C584}"/>
              </a:ext>
            </a:extLst>
          </p:cNvPr>
          <p:cNvPicPr>
            <a:picLocks noGrp="1" noChangeAspect="1"/>
          </p:cNvPicPr>
          <p:nvPr>
            <p:ph idx="1"/>
          </p:nvPr>
        </p:nvPicPr>
        <p:blipFill rotWithShape="1">
          <a:blip r:embed="rId3"/>
          <a:srcRect t="4565" r="4031" b="13493"/>
          <a:stretch/>
        </p:blipFill>
        <p:spPr>
          <a:xfrm>
            <a:off x="149052" y="1405379"/>
            <a:ext cx="7388890" cy="4875105"/>
          </a:xfrm>
        </p:spPr>
      </p:pic>
      <p:sp>
        <p:nvSpPr>
          <p:cNvPr id="2" name="Title 1">
            <a:extLst>
              <a:ext uri="{FF2B5EF4-FFF2-40B4-BE49-F238E27FC236}">
                <a16:creationId xmlns:a16="http://schemas.microsoft.com/office/drawing/2014/main" id="{607EFCF4-F544-32F4-597C-E0CB319ACEE2}"/>
              </a:ext>
            </a:extLst>
          </p:cNvPr>
          <p:cNvSpPr>
            <a:spLocks noGrp="1"/>
          </p:cNvSpPr>
          <p:nvPr>
            <p:ph type="title"/>
          </p:nvPr>
        </p:nvSpPr>
        <p:spPr/>
        <p:txBody>
          <a:bodyPr/>
          <a:lstStyle/>
          <a:p>
            <a:r>
              <a:rPr lang="en-US" dirty="0"/>
              <a:t>Figure 30: Unsheltered Homelessness Has Risen in Most States</a:t>
            </a:r>
          </a:p>
        </p:txBody>
      </p:sp>
      <p:sp>
        <p:nvSpPr>
          <p:cNvPr id="11" name="Rectangle 10">
            <a:extLst>
              <a:ext uri="{FF2B5EF4-FFF2-40B4-BE49-F238E27FC236}">
                <a16:creationId xmlns:a16="http://schemas.microsoft.com/office/drawing/2014/main" id="{FEE65BEB-D1BF-ED4C-A202-D5C50FDC7F0E}"/>
              </a:ext>
            </a:extLst>
          </p:cNvPr>
          <p:cNvSpPr/>
          <p:nvPr/>
        </p:nvSpPr>
        <p:spPr>
          <a:xfrm>
            <a:off x="4596094" y="5602622"/>
            <a:ext cx="3956180" cy="8902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E89314F-C04F-813B-4985-913D07BBF4FB}"/>
              </a:ext>
            </a:extLst>
          </p:cNvPr>
          <p:cNvSpPr>
            <a:spLocks noGrp="1"/>
          </p:cNvSpPr>
          <p:nvPr>
            <p:ph type="body" sz="quarter" idx="10"/>
          </p:nvPr>
        </p:nvSpPr>
        <p:spPr/>
        <p:txBody>
          <a:bodyPr/>
          <a:lstStyle/>
          <a:p>
            <a:r>
              <a:rPr lang="en-US" dirty="0"/>
              <a:t>Source: JCHS tabulations of US Department of Housing and Urban Development, </a:t>
            </a:r>
            <a:r>
              <a:rPr lang="en-US" i="1" dirty="0"/>
              <a:t>Annual Homeless Assessment Report </a:t>
            </a:r>
            <a:r>
              <a:rPr lang="en-US" dirty="0"/>
              <a:t>Point-In-Time Estimates.</a:t>
            </a:r>
          </a:p>
        </p:txBody>
      </p:sp>
      <p:grpSp>
        <p:nvGrpSpPr>
          <p:cNvPr id="9" name="Group 4">
            <a:extLst>
              <a:ext uri="{FF2B5EF4-FFF2-40B4-BE49-F238E27FC236}">
                <a16:creationId xmlns:a16="http://schemas.microsoft.com/office/drawing/2014/main" id="{29F58EE2-91B9-DCE2-6A05-027573F7304E}"/>
              </a:ext>
            </a:extLst>
          </p:cNvPr>
          <p:cNvGrpSpPr>
            <a:grpSpLocks noChangeAspect="1"/>
          </p:cNvGrpSpPr>
          <p:nvPr/>
        </p:nvGrpSpPr>
        <p:grpSpPr bwMode="auto">
          <a:xfrm>
            <a:off x="7159625" y="3129698"/>
            <a:ext cx="7448550" cy="2288439"/>
            <a:chOff x="4510" y="2038"/>
            <a:chExt cx="4692" cy="1375"/>
          </a:xfrm>
        </p:grpSpPr>
        <p:sp>
          <p:nvSpPr>
            <p:cNvPr id="10" name="AutoShape 3">
              <a:extLst>
                <a:ext uri="{FF2B5EF4-FFF2-40B4-BE49-F238E27FC236}">
                  <a16:creationId xmlns:a16="http://schemas.microsoft.com/office/drawing/2014/main" id="{7D87193B-B766-211F-9607-5A63603E3A56}"/>
                </a:ext>
              </a:extLst>
            </p:cNvPr>
            <p:cNvSpPr>
              <a:spLocks noChangeAspect="1" noChangeArrowheads="1" noTextEdit="1"/>
            </p:cNvSpPr>
            <p:nvPr/>
          </p:nvSpPr>
          <p:spPr bwMode="auto">
            <a:xfrm>
              <a:off x="4510" y="2039"/>
              <a:ext cx="4692"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5">
              <a:extLst>
                <a:ext uri="{FF2B5EF4-FFF2-40B4-BE49-F238E27FC236}">
                  <a16:creationId xmlns:a16="http://schemas.microsoft.com/office/drawing/2014/main" id="{C5F07C9C-E030-5ACA-E358-C12AFECD9726}"/>
                </a:ext>
              </a:extLst>
            </p:cNvPr>
            <p:cNvSpPr>
              <a:spLocks noChangeArrowheads="1"/>
            </p:cNvSpPr>
            <p:nvPr/>
          </p:nvSpPr>
          <p:spPr bwMode="auto">
            <a:xfrm>
              <a:off x="4511" y="2038"/>
              <a:ext cx="3065"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rPr>
                <a:t>Change in Unsheltered Homelessness, 2015–2023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rPr>
                <a:t>(People)</a:t>
              </a:r>
              <a:endParaRPr kumimoji="0" lang="en-US" altLang="en-US" sz="16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6">
              <a:extLst>
                <a:ext uri="{FF2B5EF4-FFF2-40B4-BE49-F238E27FC236}">
                  <a16:creationId xmlns:a16="http://schemas.microsoft.com/office/drawing/2014/main" id="{981B5445-3667-91DB-4042-C59090124427}"/>
                </a:ext>
              </a:extLst>
            </p:cNvPr>
            <p:cNvSpPr>
              <a:spLocks noChangeArrowheads="1"/>
            </p:cNvSpPr>
            <p:nvPr/>
          </p:nvSpPr>
          <p:spPr bwMode="auto">
            <a:xfrm>
              <a:off x="4511" y="2382"/>
              <a:ext cx="264" cy="132"/>
            </a:xfrm>
            <a:prstGeom prst="rect">
              <a:avLst/>
            </a:prstGeom>
            <a:solidFill>
              <a:srgbClr val="D6E5EB"/>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7">
              <a:extLst>
                <a:ext uri="{FF2B5EF4-FFF2-40B4-BE49-F238E27FC236}">
                  <a16:creationId xmlns:a16="http://schemas.microsoft.com/office/drawing/2014/main" id="{F2FE77C8-1FBE-2DBE-F920-FD8B7B6038FD}"/>
                </a:ext>
              </a:extLst>
            </p:cNvPr>
            <p:cNvSpPr>
              <a:spLocks noChangeArrowheads="1"/>
            </p:cNvSpPr>
            <p:nvPr/>
          </p:nvSpPr>
          <p:spPr bwMode="auto">
            <a:xfrm>
              <a:off x="4822" y="2385"/>
              <a:ext cx="129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Arial" panose="020B0604020202020204" pitchFamily="34" charset="0"/>
                </a:rPr>
                <a:t>Decrease (Up to 1,535)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8">
              <a:extLst>
                <a:ext uri="{FF2B5EF4-FFF2-40B4-BE49-F238E27FC236}">
                  <a16:creationId xmlns:a16="http://schemas.microsoft.com/office/drawing/2014/main" id="{55AA4088-A38C-27C4-D651-8F61D4D3AB3E}"/>
                </a:ext>
              </a:extLst>
            </p:cNvPr>
            <p:cNvSpPr>
              <a:spLocks noChangeArrowheads="1"/>
            </p:cNvSpPr>
            <p:nvPr/>
          </p:nvSpPr>
          <p:spPr bwMode="auto">
            <a:xfrm>
              <a:off x="4511" y="2566"/>
              <a:ext cx="264" cy="131"/>
            </a:xfrm>
            <a:prstGeom prst="rect">
              <a:avLst/>
            </a:prstGeom>
            <a:solidFill>
              <a:srgbClr val="659DB5"/>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9">
              <a:extLst>
                <a:ext uri="{FF2B5EF4-FFF2-40B4-BE49-F238E27FC236}">
                  <a16:creationId xmlns:a16="http://schemas.microsoft.com/office/drawing/2014/main" id="{676F5354-C5C2-22DA-DEF7-BF243D6DF530}"/>
                </a:ext>
              </a:extLst>
            </p:cNvPr>
            <p:cNvSpPr>
              <a:spLocks noChangeArrowheads="1"/>
            </p:cNvSpPr>
            <p:nvPr/>
          </p:nvSpPr>
          <p:spPr bwMode="auto">
            <a:xfrm>
              <a:off x="4822" y="2568"/>
              <a:ext cx="83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Arial" panose="020B0604020202020204" pitchFamily="34" charset="0"/>
                </a:rPr>
                <a:t>1–500 Increase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0">
              <a:extLst>
                <a:ext uri="{FF2B5EF4-FFF2-40B4-BE49-F238E27FC236}">
                  <a16:creationId xmlns:a16="http://schemas.microsoft.com/office/drawing/2014/main" id="{43CCE71B-6518-3F40-D623-9255CDADAD5C}"/>
                </a:ext>
              </a:extLst>
            </p:cNvPr>
            <p:cNvSpPr>
              <a:spLocks noChangeArrowheads="1"/>
            </p:cNvSpPr>
            <p:nvPr/>
          </p:nvSpPr>
          <p:spPr bwMode="auto">
            <a:xfrm>
              <a:off x="4511" y="2750"/>
              <a:ext cx="264" cy="132"/>
            </a:xfrm>
            <a:prstGeom prst="rect">
              <a:avLst/>
            </a:prstGeom>
            <a:solidFill>
              <a:srgbClr val="2D6478"/>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1">
              <a:extLst>
                <a:ext uri="{FF2B5EF4-FFF2-40B4-BE49-F238E27FC236}">
                  <a16:creationId xmlns:a16="http://schemas.microsoft.com/office/drawing/2014/main" id="{A63FF18B-BEE0-450B-DC4D-A8C74CCCEF1D}"/>
                </a:ext>
              </a:extLst>
            </p:cNvPr>
            <p:cNvSpPr>
              <a:spLocks noChangeArrowheads="1"/>
            </p:cNvSpPr>
            <p:nvPr/>
          </p:nvSpPr>
          <p:spPr bwMode="auto">
            <a:xfrm>
              <a:off x="4822" y="2753"/>
              <a:ext cx="111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Arial" panose="020B0604020202020204" pitchFamily="34" charset="0"/>
                </a:rPr>
                <a:t>501–1,000 Increase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2">
              <a:extLst>
                <a:ext uri="{FF2B5EF4-FFF2-40B4-BE49-F238E27FC236}">
                  <a16:creationId xmlns:a16="http://schemas.microsoft.com/office/drawing/2014/main" id="{6402A417-CECF-9AF1-448E-584907D664F5}"/>
                </a:ext>
              </a:extLst>
            </p:cNvPr>
            <p:cNvSpPr>
              <a:spLocks noChangeArrowheads="1"/>
            </p:cNvSpPr>
            <p:nvPr/>
          </p:nvSpPr>
          <p:spPr bwMode="auto">
            <a:xfrm>
              <a:off x="4511" y="2935"/>
              <a:ext cx="264" cy="131"/>
            </a:xfrm>
            <a:prstGeom prst="rect">
              <a:avLst/>
            </a:prstGeom>
            <a:solidFill>
              <a:srgbClr val="213A45"/>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13">
              <a:extLst>
                <a:ext uri="{FF2B5EF4-FFF2-40B4-BE49-F238E27FC236}">
                  <a16:creationId xmlns:a16="http://schemas.microsoft.com/office/drawing/2014/main" id="{9ECDCFF1-64B0-58E6-27C2-9411011F9A18}"/>
                </a:ext>
              </a:extLst>
            </p:cNvPr>
            <p:cNvSpPr>
              <a:spLocks noChangeArrowheads="1"/>
            </p:cNvSpPr>
            <p:nvPr/>
          </p:nvSpPr>
          <p:spPr bwMode="auto">
            <a:xfrm>
              <a:off x="4822" y="2937"/>
              <a:ext cx="128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Arial" panose="020B0604020202020204" pitchFamily="34" charset="0"/>
                </a:rPr>
                <a:t>1,001–50,000 Increase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087269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029E-30F0-E1D4-D955-702D15E72F19}"/>
              </a:ext>
            </a:extLst>
          </p:cNvPr>
          <p:cNvSpPr>
            <a:spLocks noGrp="1"/>
          </p:cNvSpPr>
          <p:nvPr>
            <p:ph type="title"/>
          </p:nvPr>
        </p:nvSpPr>
        <p:spPr/>
        <p:txBody>
          <a:bodyPr/>
          <a:lstStyle/>
          <a:p>
            <a:r>
              <a:rPr lang="en-US"/>
              <a:t>Figure 31: Millions of Renters Are Energy Insecure</a:t>
            </a:r>
          </a:p>
        </p:txBody>
      </p:sp>
      <p:graphicFrame>
        <p:nvGraphicFramePr>
          <p:cNvPr id="7" name="Content Placeholder 6">
            <a:extLst>
              <a:ext uri="{FF2B5EF4-FFF2-40B4-BE49-F238E27FC236}">
                <a16:creationId xmlns:a16="http://schemas.microsoft.com/office/drawing/2014/main" id="{4E90E6EF-BB32-0778-BE94-A3FD01684108}"/>
              </a:ext>
            </a:extLst>
          </p:cNvPr>
          <p:cNvGraphicFramePr>
            <a:graphicFrameLocks noGrp="1"/>
          </p:cNvGraphicFramePr>
          <p:nvPr>
            <p:ph idx="1"/>
            <p:extLst>
              <p:ext uri="{D42A27DB-BD31-4B8C-83A1-F6EECF244321}">
                <p14:modId xmlns:p14="http://schemas.microsoft.com/office/powerpoint/2010/main" val="1125878019"/>
              </p:ext>
            </p:extLst>
          </p:nvPr>
        </p:nvGraphicFramePr>
        <p:xfrm>
          <a:off x="268288" y="1573213"/>
          <a:ext cx="1156644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7B122539-26A0-27C6-078D-D2C3DF0E48E9}"/>
              </a:ext>
            </a:extLst>
          </p:cNvPr>
          <p:cNvSpPr>
            <a:spLocks noGrp="1"/>
          </p:cNvSpPr>
          <p:nvPr>
            <p:ph type="body" sz="quarter" idx="10"/>
          </p:nvPr>
        </p:nvSpPr>
        <p:spPr/>
        <p:txBody>
          <a:bodyPr/>
          <a:lstStyle/>
          <a:p>
            <a:r>
              <a:rPr lang="en-US"/>
              <a:t>Note: </a:t>
            </a:r>
            <a:r>
              <a:rPr lang="en-US">
                <a:sym typeface="Wingdings" pitchFamily="2" charset="2"/>
              </a:rPr>
              <a:t>Households that are energy insecure have either forgone basic necessities, maintained an unhealthy temperature inside their home, or received a disconnection notice.</a:t>
            </a:r>
          </a:p>
          <a:p>
            <a:r>
              <a:rPr lang="en-US"/>
              <a:t>Source: US Energy Information Administration, 2020 Residential Energy Consumption Survey.</a:t>
            </a:r>
          </a:p>
        </p:txBody>
      </p:sp>
      <p:sp>
        <p:nvSpPr>
          <p:cNvPr id="8" name="TextBox 7">
            <a:extLst>
              <a:ext uri="{FF2B5EF4-FFF2-40B4-BE49-F238E27FC236}">
                <a16:creationId xmlns:a16="http://schemas.microsoft.com/office/drawing/2014/main" id="{29B61454-A92A-D247-3A40-0E3AEB48FFB7}"/>
              </a:ext>
            </a:extLst>
          </p:cNvPr>
          <p:cNvSpPr txBox="1"/>
          <p:nvPr/>
        </p:nvSpPr>
        <p:spPr>
          <a:xfrm>
            <a:off x="5568043" y="1573213"/>
            <a:ext cx="6415746" cy="338554"/>
          </a:xfrm>
          <a:prstGeom prst="rect">
            <a:avLst/>
          </a:prstGeom>
          <a:solidFill>
            <a:schemeClr val="bg1"/>
          </a:solidFill>
        </p:spPr>
        <p:txBody>
          <a:bodyPr wrap="square" rtlCol="0">
            <a:spAutoFit/>
          </a:bodyPr>
          <a:lstStyle/>
          <a:p>
            <a:pPr algn="r"/>
            <a:r>
              <a:rPr lang="en-US" sz="1600" b="1">
                <a:solidFill>
                  <a:schemeClr val="tx1">
                    <a:lumMod val="50000"/>
                  </a:schemeClr>
                </a:solidFill>
              </a:rPr>
              <a:t>Share Facing Energy Insecurity (Percent)</a:t>
            </a:r>
          </a:p>
        </p:txBody>
      </p:sp>
    </p:spTree>
    <p:extLst>
      <p:ext uri="{BB962C8B-B14F-4D97-AF65-F5344CB8AC3E}">
        <p14:creationId xmlns:p14="http://schemas.microsoft.com/office/powerpoint/2010/main" val="295348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7BDB-F95F-4BBF-9F17-EBDB5E85A38B}"/>
              </a:ext>
            </a:extLst>
          </p:cNvPr>
          <p:cNvSpPr>
            <a:spLocks noGrp="1"/>
          </p:cNvSpPr>
          <p:nvPr>
            <p:ph type="title"/>
          </p:nvPr>
        </p:nvSpPr>
        <p:spPr>
          <a:xfrm>
            <a:off x="267855" y="389129"/>
            <a:ext cx="11566879" cy="1014735"/>
          </a:xfrm>
        </p:spPr>
        <p:txBody>
          <a:bodyPr/>
          <a:lstStyle/>
          <a:p>
            <a:r>
              <a:rPr lang="en-US"/>
              <a:t>Figure 3: The Number of Cost Burdened Renters Hit an All-Time High</a:t>
            </a:r>
          </a:p>
        </p:txBody>
      </p:sp>
      <p:graphicFrame>
        <p:nvGraphicFramePr>
          <p:cNvPr id="8" name="Content Placeholder 7" descr="The number of severely and moderately cost burdened renter households are shown in each year from 2001–2019 along with the share of households with cost burdens. The number of cost burdened households has remained above 20 million since 2011 and is well above the 15 million burdened households in 2001. The share of households with burdens has come down slightly from the peak in 2011 but is still 46 percent, nearly 6 percentage points above the share in 2001.">
            <a:extLst>
              <a:ext uri="{FF2B5EF4-FFF2-40B4-BE49-F238E27FC236}">
                <a16:creationId xmlns:a16="http://schemas.microsoft.com/office/drawing/2014/main" id="{C9AD2877-029C-4887-8B59-72B5F53E73A4}"/>
              </a:ext>
            </a:extLst>
          </p:cNvPr>
          <p:cNvGraphicFramePr>
            <a:graphicFrameLocks noGrp="1"/>
          </p:cNvGraphicFramePr>
          <p:nvPr>
            <p:ph idx="1"/>
            <p:extLst>
              <p:ext uri="{D42A27DB-BD31-4B8C-83A1-F6EECF244321}">
                <p14:modId xmlns:p14="http://schemas.microsoft.com/office/powerpoint/2010/main" val="1984902670"/>
              </p:ext>
            </p:extLst>
          </p:nvPr>
        </p:nvGraphicFramePr>
        <p:xfrm>
          <a:off x="268288" y="1403865"/>
          <a:ext cx="11566525" cy="43730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2DCD911E-F21A-4706-9590-23E8F7A7F5FE}"/>
              </a:ext>
            </a:extLst>
          </p:cNvPr>
          <p:cNvSpPr>
            <a:spLocks noGrp="1"/>
          </p:cNvSpPr>
          <p:nvPr>
            <p:ph type="body" sz="quarter" idx="11"/>
          </p:nvPr>
        </p:nvSpPr>
        <p:spPr>
          <a:xfrm>
            <a:off x="267855" y="5896496"/>
            <a:ext cx="10742349" cy="625935"/>
          </a:xfrm>
        </p:spPr>
        <p:txBody>
          <a:bodyPr/>
          <a:lstStyle/>
          <a:p>
            <a:r>
              <a:rPr lang="en-US"/>
              <a:t>Notes: Moderately (severely) cost-burdened households spend 30–50% (more than 50%) of income on rent and utilities. Households with zero or negative income are assumed to have burdens, and households that are not required to pay rent are assumed to be unburdened. Estimates for 2020 are omitted because of data collection issues experienced during the pandemic. </a:t>
            </a:r>
          </a:p>
          <a:p>
            <a:r>
              <a:rPr lang="en-US"/>
              <a:t>Source: JCHS tabulations of US Census Bureau, American Community Survey 1-Year Estimates.</a:t>
            </a:r>
          </a:p>
        </p:txBody>
      </p:sp>
      <p:sp>
        <p:nvSpPr>
          <p:cNvPr id="10" name="TextBox 9">
            <a:extLst>
              <a:ext uri="{FF2B5EF4-FFF2-40B4-BE49-F238E27FC236}">
                <a16:creationId xmlns:a16="http://schemas.microsoft.com/office/drawing/2014/main" id="{7B59A210-36FF-4171-8CC4-5BBA0564D927}"/>
              </a:ext>
              <a:ext uri="{C183D7F6-B498-43B3-948B-1728B52AA6E4}">
                <adec:decorative xmlns:adec="http://schemas.microsoft.com/office/drawing/2017/decorative" val="1"/>
              </a:ext>
            </a:extLst>
          </p:cNvPr>
          <p:cNvSpPr txBox="1"/>
          <p:nvPr/>
        </p:nvSpPr>
        <p:spPr>
          <a:xfrm>
            <a:off x="7623021" y="1403864"/>
            <a:ext cx="4135118" cy="338554"/>
          </a:xfrm>
          <a:prstGeom prst="rect">
            <a:avLst/>
          </a:prstGeom>
          <a:noFill/>
        </p:spPr>
        <p:txBody>
          <a:bodyPr wrap="square" rtlCol="0">
            <a:spAutoFit/>
          </a:bodyPr>
          <a:lstStyle/>
          <a:p>
            <a:pPr algn="ctr">
              <a:defRPr sz="1600" b="1" i="0" u="none" strike="noStrike" kern="1200" baseline="0">
                <a:solidFill>
                  <a:srgbClr val="5A5A5A">
                    <a:lumMod val="50000"/>
                  </a:srgbClr>
                </a:solidFill>
                <a:latin typeface="+mn-lt"/>
                <a:ea typeface="+mn-ea"/>
                <a:cs typeface="+mn-cs"/>
              </a:defRPr>
            </a:pPr>
            <a:r>
              <a:rPr lang="en-US"/>
              <a:t>Share with Cost Burdens (Percent)</a:t>
            </a:r>
          </a:p>
        </p:txBody>
      </p:sp>
    </p:spTree>
    <p:extLst>
      <p:ext uri="{BB962C8B-B14F-4D97-AF65-F5344CB8AC3E}">
        <p14:creationId xmlns:p14="http://schemas.microsoft.com/office/powerpoint/2010/main" val="426690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8B20-E7B0-4DCE-9ED8-5901E18D54F5}"/>
              </a:ext>
            </a:extLst>
          </p:cNvPr>
          <p:cNvSpPr>
            <a:spLocks noGrp="1"/>
          </p:cNvSpPr>
          <p:nvPr>
            <p:ph type="title"/>
          </p:nvPr>
        </p:nvSpPr>
        <p:spPr>
          <a:xfrm>
            <a:off x="268288" y="343513"/>
            <a:ext cx="11566879" cy="890253"/>
          </a:xfrm>
        </p:spPr>
        <p:txBody>
          <a:bodyPr/>
          <a:lstStyle/>
          <a:p>
            <a:r>
              <a:rPr lang="en-US"/>
              <a:t>Figure 4: After a Swift Uptick in 2023, a Record Number of People Are Unhoused</a:t>
            </a:r>
          </a:p>
        </p:txBody>
      </p:sp>
      <p:sp>
        <p:nvSpPr>
          <p:cNvPr id="4" name="Text Placeholder 3">
            <a:extLst>
              <a:ext uri="{FF2B5EF4-FFF2-40B4-BE49-F238E27FC236}">
                <a16:creationId xmlns:a16="http://schemas.microsoft.com/office/drawing/2014/main" id="{BAB80589-C15E-4827-99D2-09B5D447388E}"/>
              </a:ext>
            </a:extLst>
          </p:cNvPr>
          <p:cNvSpPr>
            <a:spLocks noGrp="1"/>
          </p:cNvSpPr>
          <p:nvPr>
            <p:ph type="body" sz="quarter" idx="10"/>
          </p:nvPr>
        </p:nvSpPr>
        <p:spPr/>
        <p:txBody>
          <a:bodyPr/>
          <a:lstStyle/>
          <a:p>
            <a:r>
              <a:rPr lang="en-US" dirty="0"/>
              <a:t>Note: Because of the pandemic, complete unsheltered counts were unavailable in January 2021 and sheltered counts were artificially low, likely because of reduced shelter capacity. </a:t>
            </a:r>
            <a:r>
              <a:rPr lang="en-US" sz="1100" dirty="0">
                <a:solidFill>
                  <a:schemeClr val="tx1">
                    <a:lumMod val="50000"/>
                  </a:schemeClr>
                </a:solidFill>
              </a:rPr>
              <a:t>Data for 2021 are based on 2020 and 2022 values.</a:t>
            </a:r>
            <a:endParaRPr lang="en-US" dirty="0"/>
          </a:p>
          <a:p>
            <a:r>
              <a:rPr lang="en-US" dirty="0"/>
              <a:t>Source: JCHS tabulations of US Department of Housing and Urban Development, </a:t>
            </a:r>
            <a:r>
              <a:rPr lang="en-US" i="1" dirty="0"/>
              <a:t>Annual Homeless Assessment Report </a:t>
            </a:r>
            <a:r>
              <a:rPr lang="en-US" dirty="0"/>
              <a:t>Point-in-Time Estimates.</a:t>
            </a:r>
          </a:p>
        </p:txBody>
      </p:sp>
      <p:graphicFrame>
        <p:nvGraphicFramePr>
          <p:cNvPr id="9" name="Content Placeholder 8">
            <a:extLst>
              <a:ext uri="{FF2B5EF4-FFF2-40B4-BE49-F238E27FC236}">
                <a16:creationId xmlns:a16="http://schemas.microsoft.com/office/drawing/2014/main" id="{D8C4B274-3CD0-4C13-855F-36B1DD7E39FD}"/>
              </a:ext>
            </a:extLst>
          </p:cNvPr>
          <p:cNvGraphicFramePr>
            <a:graphicFrameLocks noGrp="1"/>
          </p:cNvGraphicFramePr>
          <p:nvPr>
            <p:ph idx="1"/>
            <p:extLst>
              <p:ext uri="{D42A27DB-BD31-4B8C-83A1-F6EECF244321}">
                <p14:modId xmlns:p14="http://schemas.microsoft.com/office/powerpoint/2010/main" val="2750409552"/>
              </p:ext>
            </p:extLst>
          </p:nvPr>
        </p:nvGraphicFramePr>
        <p:xfrm>
          <a:off x="268287" y="1337220"/>
          <a:ext cx="11308519" cy="4439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178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E5D1D1-2588-C468-A3F7-0D7DF110FC1A}"/>
              </a:ext>
            </a:extLst>
          </p:cNvPr>
          <p:cNvSpPr/>
          <p:nvPr/>
        </p:nvSpPr>
        <p:spPr>
          <a:xfrm>
            <a:off x="6234545" y="2129589"/>
            <a:ext cx="5384820" cy="27015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AE08E203-2333-114C-430F-387258F501FC}"/>
              </a:ext>
            </a:extLst>
          </p:cNvPr>
          <p:cNvGraphicFramePr>
            <a:graphicFrameLocks noGrp="1"/>
          </p:cNvGraphicFramePr>
          <p:nvPr>
            <p:ph idx="1"/>
            <p:extLst>
              <p:ext uri="{D42A27DB-BD31-4B8C-83A1-F6EECF244321}">
                <p14:modId xmlns:p14="http://schemas.microsoft.com/office/powerpoint/2010/main" val="2227128885"/>
              </p:ext>
            </p:extLst>
          </p:nvPr>
        </p:nvGraphicFramePr>
        <p:xfrm>
          <a:off x="268289" y="1573213"/>
          <a:ext cx="1156644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B396E3D-B9C4-CF4F-90D5-08EE724F58A5}"/>
              </a:ext>
            </a:extLst>
          </p:cNvPr>
          <p:cNvSpPr>
            <a:spLocks noGrp="1"/>
          </p:cNvSpPr>
          <p:nvPr>
            <p:ph type="title"/>
          </p:nvPr>
        </p:nvSpPr>
        <p:spPr/>
        <p:txBody>
          <a:bodyPr/>
          <a:lstStyle/>
          <a:p>
            <a:r>
              <a:rPr lang="en-US"/>
              <a:t>Figure 5: The Rental Assistance Shortage Continues to Worsen</a:t>
            </a:r>
          </a:p>
        </p:txBody>
      </p:sp>
      <p:sp>
        <p:nvSpPr>
          <p:cNvPr id="4" name="Text Placeholder 3">
            <a:extLst>
              <a:ext uri="{FF2B5EF4-FFF2-40B4-BE49-F238E27FC236}">
                <a16:creationId xmlns:a16="http://schemas.microsoft.com/office/drawing/2014/main" id="{859C1752-19AB-1285-3E7B-044BD0700E53}"/>
              </a:ext>
            </a:extLst>
          </p:cNvPr>
          <p:cNvSpPr>
            <a:spLocks noGrp="1"/>
          </p:cNvSpPr>
          <p:nvPr>
            <p:ph type="body" sz="quarter" idx="10"/>
          </p:nvPr>
        </p:nvSpPr>
        <p:spPr/>
        <p:txBody>
          <a:bodyPr/>
          <a:lstStyle/>
          <a:p>
            <a:r>
              <a:rPr lang="en-US" dirty="0"/>
              <a:t>Notes: Severe problems include spending more than 50% of income on rent and utilities or living in severely inadequate housing. Moderate problems include spending 30–50% of income on rent and utilities or living in moderately inadequate housing. </a:t>
            </a:r>
          </a:p>
          <a:p>
            <a:r>
              <a:rPr lang="en-US" dirty="0"/>
              <a:t>Source: JCHS tabulations of US Department of Housing and Urban Development, Worst Case Housing Needs Reports to Congress.</a:t>
            </a:r>
          </a:p>
        </p:txBody>
      </p:sp>
      <p:sp>
        <p:nvSpPr>
          <p:cNvPr id="5" name="TextBox 4">
            <a:extLst>
              <a:ext uri="{FF2B5EF4-FFF2-40B4-BE49-F238E27FC236}">
                <a16:creationId xmlns:a16="http://schemas.microsoft.com/office/drawing/2014/main" id="{6CC3EB8B-2E59-D9DF-F2F4-7770A0D28913}"/>
              </a:ext>
            </a:extLst>
          </p:cNvPr>
          <p:cNvSpPr txBox="1"/>
          <p:nvPr/>
        </p:nvSpPr>
        <p:spPr>
          <a:xfrm>
            <a:off x="849725" y="4863255"/>
            <a:ext cx="5384820" cy="307777"/>
          </a:xfrm>
          <a:prstGeom prst="rect">
            <a:avLst/>
          </a:prstGeom>
          <a:solidFill>
            <a:schemeClr val="bg1"/>
          </a:solidFill>
        </p:spPr>
        <p:txBody>
          <a:bodyPr wrap="square" rtlCol="0">
            <a:spAutoFit/>
          </a:bodyPr>
          <a:lstStyle/>
          <a:p>
            <a:pPr algn="ctr"/>
            <a:r>
              <a:rPr lang="en-US" sz="1400">
                <a:solidFill>
                  <a:schemeClr val="tx1">
                    <a:lumMod val="50000"/>
                  </a:schemeClr>
                </a:solidFill>
              </a:rPr>
              <a:t>2001</a:t>
            </a:r>
          </a:p>
        </p:txBody>
      </p:sp>
      <p:sp>
        <p:nvSpPr>
          <p:cNvPr id="3" name="TextBox 2">
            <a:extLst>
              <a:ext uri="{FF2B5EF4-FFF2-40B4-BE49-F238E27FC236}">
                <a16:creationId xmlns:a16="http://schemas.microsoft.com/office/drawing/2014/main" id="{11363E14-E96B-20A2-A3D7-CCDF29704B99}"/>
              </a:ext>
            </a:extLst>
          </p:cNvPr>
          <p:cNvSpPr txBox="1"/>
          <p:nvPr/>
        </p:nvSpPr>
        <p:spPr>
          <a:xfrm>
            <a:off x="6449914" y="4883315"/>
            <a:ext cx="5384820" cy="307777"/>
          </a:xfrm>
          <a:prstGeom prst="rect">
            <a:avLst/>
          </a:prstGeom>
          <a:solidFill>
            <a:schemeClr val="bg1"/>
          </a:solidFill>
        </p:spPr>
        <p:txBody>
          <a:bodyPr wrap="square" rtlCol="0">
            <a:spAutoFit/>
          </a:bodyPr>
          <a:lstStyle/>
          <a:p>
            <a:pPr algn="ctr"/>
            <a:r>
              <a:rPr lang="en-US" sz="1400">
                <a:solidFill>
                  <a:schemeClr val="tx1">
                    <a:lumMod val="50000"/>
                  </a:schemeClr>
                </a:solidFill>
              </a:rPr>
              <a:t>2021</a:t>
            </a:r>
          </a:p>
        </p:txBody>
      </p:sp>
    </p:spTree>
    <p:extLst>
      <p:ext uri="{BB962C8B-B14F-4D97-AF65-F5344CB8AC3E}">
        <p14:creationId xmlns:p14="http://schemas.microsoft.com/office/powerpoint/2010/main" val="226666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145B0E-3C73-F7F9-0849-8AEAAC437734}"/>
              </a:ext>
            </a:extLst>
          </p:cNvPr>
          <p:cNvSpPr/>
          <p:nvPr/>
        </p:nvSpPr>
        <p:spPr>
          <a:xfrm>
            <a:off x="773723" y="2154020"/>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CD914A3-B067-E074-7C50-2E5A850E25FD}"/>
              </a:ext>
            </a:extLst>
          </p:cNvPr>
          <p:cNvSpPr/>
          <p:nvPr/>
        </p:nvSpPr>
        <p:spPr>
          <a:xfrm>
            <a:off x="1688492" y="2151874"/>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F7313B-1547-2222-4FDB-08050C76FBAB}"/>
              </a:ext>
            </a:extLst>
          </p:cNvPr>
          <p:cNvSpPr/>
          <p:nvPr/>
        </p:nvSpPr>
        <p:spPr>
          <a:xfrm>
            <a:off x="2602692" y="2151874"/>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ABED69-1860-99F8-8A32-C41439C03A8A}"/>
              </a:ext>
            </a:extLst>
          </p:cNvPr>
          <p:cNvSpPr/>
          <p:nvPr/>
        </p:nvSpPr>
        <p:spPr>
          <a:xfrm>
            <a:off x="3524595" y="2154020"/>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604E4C-3B19-1F22-62E7-CC362706A8D1}"/>
              </a:ext>
            </a:extLst>
          </p:cNvPr>
          <p:cNvSpPr/>
          <p:nvPr/>
        </p:nvSpPr>
        <p:spPr>
          <a:xfrm>
            <a:off x="4414980" y="2164066"/>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86EB3F-342E-BE7F-7B7C-2213BE653E43}"/>
              </a:ext>
            </a:extLst>
          </p:cNvPr>
          <p:cNvSpPr/>
          <p:nvPr/>
        </p:nvSpPr>
        <p:spPr>
          <a:xfrm>
            <a:off x="5317557" y="2154020"/>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2713A6-0871-2BC5-73BA-15BA6802EF88}"/>
              </a:ext>
            </a:extLst>
          </p:cNvPr>
          <p:cNvSpPr/>
          <p:nvPr/>
        </p:nvSpPr>
        <p:spPr>
          <a:xfrm>
            <a:off x="6227268" y="2154020"/>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3B9A00-D9C2-700A-3E84-9504C7B1C273}"/>
              </a:ext>
            </a:extLst>
          </p:cNvPr>
          <p:cNvSpPr/>
          <p:nvPr/>
        </p:nvSpPr>
        <p:spPr>
          <a:xfrm>
            <a:off x="7149171" y="2154020"/>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BC41F9-C0F1-93B8-CF4A-39C6EF264FC0}"/>
              </a:ext>
            </a:extLst>
          </p:cNvPr>
          <p:cNvSpPr/>
          <p:nvPr/>
        </p:nvSpPr>
        <p:spPr>
          <a:xfrm>
            <a:off x="8046690" y="2154020"/>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049957-A7D0-735D-2F01-3560B5B38156}"/>
              </a:ext>
            </a:extLst>
          </p:cNvPr>
          <p:cNvSpPr/>
          <p:nvPr/>
        </p:nvSpPr>
        <p:spPr>
          <a:xfrm>
            <a:off x="8944209" y="2154020"/>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49F7B8-13C9-EEC5-F18E-B48C4772C51F}"/>
              </a:ext>
            </a:extLst>
          </p:cNvPr>
          <p:cNvSpPr/>
          <p:nvPr/>
        </p:nvSpPr>
        <p:spPr>
          <a:xfrm>
            <a:off x="9872980" y="2154020"/>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6E48EC-0FF6-AA88-A8A2-04B0FB57A742}"/>
              </a:ext>
            </a:extLst>
          </p:cNvPr>
          <p:cNvSpPr/>
          <p:nvPr/>
        </p:nvSpPr>
        <p:spPr>
          <a:xfrm>
            <a:off x="10790279" y="2151874"/>
            <a:ext cx="464234" cy="2841674"/>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a:extLst>
              <a:ext uri="{FF2B5EF4-FFF2-40B4-BE49-F238E27FC236}">
                <a16:creationId xmlns:a16="http://schemas.microsoft.com/office/drawing/2014/main" id="{C79D9915-6DD3-4202-827D-9536C0EFDD38}"/>
              </a:ext>
            </a:extLst>
          </p:cNvPr>
          <p:cNvGraphicFramePr>
            <a:graphicFrameLocks noGrp="1"/>
          </p:cNvGraphicFramePr>
          <p:nvPr>
            <p:ph idx="1"/>
            <p:extLst>
              <p:ext uri="{D42A27DB-BD31-4B8C-83A1-F6EECF244321}">
                <p14:modId xmlns:p14="http://schemas.microsoft.com/office/powerpoint/2010/main" val="1661274287"/>
              </p:ext>
            </p:extLst>
          </p:nvPr>
        </p:nvGraphicFramePr>
        <p:xfrm>
          <a:off x="267855" y="1555845"/>
          <a:ext cx="11611230" cy="43707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33DFC4F-E35C-4AC2-B9E7-64A06A7E53FC}"/>
              </a:ext>
            </a:extLst>
          </p:cNvPr>
          <p:cNvSpPr>
            <a:spLocks noGrp="1"/>
          </p:cNvSpPr>
          <p:nvPr>
            <p:ph type="title"/>
          </p:nvPr>
        </p:nvSpPr>
        <p:spPr>
          <a:xfrm>
            <a:off x="312560" y="296562"/>
            <a:ext cx="11566525" cy="934940"/>
          </a:xfrm>
        </p:spPr>
        <p:txBody>
          <a:bodyPr/>
          <a:lstStyle/>
          <a:p>
            <a:r>
              <a:rPr lang="en-US" dirty="0"/>
              <a:t>Figure 6: New Multifamily Construction Has Quickly Declined</a:t>
            </a:r>
          </a:p>
        </p:txBody>
      </p:sp>
      <p:sp>
        <p:nvSpPr>
          <p:cNvPr id="5" name="Text Placeholder 4">
            <a:extLst>
              <a:ext uri="{FF2B5EF4-FFF2-40B4-BE49-F238E27FC236}">
                <a16:creationId xmlns:a16="http://schemas.microsoft.com/office/drawing/2014/main" id="{C2382837-B685-42AF-8D21-6253C2004074}"/>
              </a:ext>
            </a:extLst>
          </p:cNvPr>
          <p:cNvSpPr>
            <a:spLocks noGrp="1"/>
          </p:cNvSpPr>
          <p:nvPr>
            <p:ph type="body" sz="quarter" idx="11"/>
          </p:nvPr>
        </p:nvSpPr>
        <p:spPr>
          <a:xfrm>
            <a:off x="267855" y="5926595"/>
            <a:ext cx="10742349" cy="533511"/>
          </a:xfrm>
        </p:spPr>
        <p:txBody>
          <a:bodyPr/>
          <a:lstStyle/>
          <a:p>
            <a:r>
              <a:rPr lang="en-US" dirty="0"/>
              <a:t>Note: Data are for buildings with at least two units and are through October 2023.</a:t>
            </a:r>
          </a:p>
          <a:p>
            <a:r>
              <a:rPr lang="en-US" dirty="0"/>
              <a:t>Source: JCHS tabulations of US Census Bureau, New Residential Construction data.</a:t>
            </a:r>
          </a:p>
        </p:txBody>
      </p:sp>
    </p:spTree>
    <p:extLst>
      <p:ext uri="{BB962C8B-B14F-4D97-AF65-F5344CB8AC3E}">
        <p14:creationId xmlns:p14="http://schemas.microsoft.com/office/powerpoint/2010/main" val="199270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C01A9-A0E1-44B5-B557-B1B75C72B533}"/>
              </a:ext>
            </a:extLst>
          </p:cNvPr>
          <p:cNvSpPr>
            <a:spLocks noGrp="1"/>
          </p:cNvSpPr>
          <p:nvPr>
            <p:ph type="title"/>
          </p:nvPr>
        </p:nvSpPr>
        <p:spPr/>
        <p:txBody>
          <a:bodyPr/>
          <a:lstStyle/>
          <a:p>
            <a:r>
              <a:rPr lang="en-US"/>
              <a:t>Figure 7: The Number of Renter Households Is Trending Upward Despite Declining </a:t>
            </a:r>
            <a:r>
              <a:rPr lang="en-US" err="1"/>
              <a:t>Rentership</a:t>
            </a:r>
            <a:r>
              <a:rPr lang="en-US"/>
              <a:t> Rates</a:t>
            </a:r>
          </a:p>
        </p:txBody>
      </p:sp>
      <p:graphicFrame>
        <p:nvGraphicFramePr>
          <p:cNvPr id="9" name="Content Placeholder 8">
            <a:extLst>
              <a:ext uri="{FF2B5EF4-FFF2-40B4-BE49-F238E27FC236}">
                <a16:creationId xmlns:a16="http://schemas.microsoft.com/office/drawing/2014/main" id="{FF15B282-D7FB-4ACC-A890-4FA16A846B2B}"/>
              </a:ext>
            </a:extLst>
          </p:cNvPr>
          <p:cNvGraphicFramePr>
            <a:graphicFrameLocks noGrp="1"/>
          </p:cNvGraphicFramePr>
          <p:nvPr>
            <p:ph idx="1"/>
            <p:extLst>
              <p:ext uri="{D42A27DB-BD31-4B8C-83A1-F6EECF244321}">
                <p14:modId xmlns:p14="http://schemas.microsoft.com/office/powerpoint/2010/main" val="424539701"/>
              </p:ext>
            </p:extLst>
          </p:nvPr>
        </p:nvGraphicFramePr>
        <p:xfrm>
          <a:off x="268288" y="1505177"/>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029F42DA-64CA-4D89-BC0F-0F8E60981719}"/>
              </a:ext>
            </a:extLst>
          </p:cNvPr>
          <p:cNvSpPr>
            <a:spLocks noGrp="1"/>
          </p:cNvSpPr>
          <p:nvPr>
            <p:ph type="body" sz="quarter" idx="10"/>
          </p:nvPr>
        </p:nvSpPr>
        <p:spPr/>
        <p:txBody>
          <a:bodyPr/>
          <a:lstStyle/>
          <a:p>
            <a:r>
              <a:rPr lang="en-US"/>
              <a:t>Note: Values for 2023 are year-to-date averages for the first three quarters. Values for 2020 are omitted because data collection was disrupted during the pandemic.</a:t>
            </a:r>
          </a:p>
          <a:p>
            <a:r>
              <a:rPr lang="en-US"/>
              <a:t>Source: JCHS tabulations of US Census Bureau, Housing Vacancy Surveys.</a:t>
            </a:r>
          </a:p>
        </p:txBody>
      </p:sp>
    </p:spTree>
    <p:extLst>
      <p:ext uri="{BB962C8B-B14F-4D97-AF65-F5344CB8AC3E}">
        <p14:creationId xmlns:p14="http://schemas.microsoft.com/office/powerpoint/2010/main" val="73676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567403-217F-92AE-1EC9-685F669ACED6}"/>
              </a:ext>
            </a:extLst>
          </p:cNvPr>
          <p:cNvSpPr/>
          <p:nvPr/>
        </p:nvSpPr>
        <p:spPr>
          <a:xfrm>
            <a:off x="6282267" y="2115564"/>
            <a:ext cx="5398104" cy="3394875"/>
          </a:xfrm>
          <a:prstGeom prst="rect">
            <a:avLst/>
          </a:prstGeom>
          <a:solidFill>
            <a:srgbClr val="F6F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6">
            <a:extLst>
              <a:ext uri="{FF2B5EF4-FFF2-40B4-BE49-F238E27FC236}">
                <a16:creationId xmlns:a16="http://schemas.microsoft.com/office/drawing/2014/main" id="{7061AF72-10C6-5894-B024-D028D236EF92}"/>
              </a:ext>
            </a:extLst>
          </p:cNvPr>
          <p:cNvGraphicFramePr>
            <a:graphicFrameLocks/>
          </p:cNvGraphicFramePr>
          <p:nvPr>
            <p:extLst>
              <p:ext uri="{D42A27DB-BD31-4B8C-83A1-F6EECF244321}">
                <p14:modId xmlns:p14="http://schemas.microsoft.com/office/powerpoint/2010/main" val="2209619309"/>
              </p:ext>
            </p:extLst>
          </p:nvPr>
        </p:nvGraphicFramePr>
        <p:xfrm>
          <a:off x="6096000" y="1546226"/>
          <a:ext cx="5584371"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8EC9E07-6F77-F9EA-664C-1C25A4544CD9}"/>
              </a:ext>
            </a:extLst>
          </p:cNvPr>
          <p:cNvSpPr>
            <a:spLocks noGrp="1"/>
          </p:cNvSpPr>
          <p:nvPr>
            <p:ph type="title"/>
          </p:nvPr>
        </p:nvSpPr>
        <p:spPr/>
        <p:txBody>
          <a:bodyPr/>
          <a:lstStyle/>
          <a:p>
            <a:r>
              <a:rPr lang="en-US" dirty="0"/>
              <a:t>Figure 8: </a:t>
            </a:r>
            <a:r>
              <a:rPr lang="en-US" dirty="0">
                <a:sym typeface="Wingdings" pitchFamily="2" charset="2"/>
              </a:rPr>
              <a:t>Less Affluent, Smaller Households Boosted Pandemic-Era Renter Growth</a:t>
            </a:r>
            <a:endParaRPr lang="en-US" dirty="0"/>
          </a:p>
        </p:txBody>
      </p:sp>
      <p:graphicFrame>
        <p:nvGraphicFramePr>
          <p:cNvPr id="7" name="Content Placeholder 6">
            <a:extLst>
              <a:ext uri="{FF2B5EF4-FFF2-40B4-BE49-F238E27FC236}">
                <a16:creationId xmlns:a16="http://schemas.microsoft.com/office/drawing/2014/main" id="{B60CACF4-9B16-687B-F974-31C3067ECFB6}"/>
              </a:ext>
            </a:extLst>
          </p:cNvPr>
          <p:cNvGraphicFramePr>
            <a:graphicFrameLocks noGrp="1"/>
          </p:cNvGraphicFramePr>
          <p:nvPr>
            <p:ph idx="1"/>
            <p:extLst>
              <p:ext uri="{D42A27DB-BD31-4B8C-83A1-F6EECF244321}">
                <p14:modId xmlns:p14="http://schemas.microsoft.com/office/powerpoint/2010/main" val="643335792"/>
              </p:ext>
            </p:extLst>
          </p:nvPr>
        </p:nvGraphicFramePr>
        <p:xfrm>
          <a:off x="268289" y="1573213"/>
          <a:ext cx="5827712" cy="42037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2B7B710D-6701-8AA2-CBD4-EE4BFBCE856E}"/>
              </a:ext>
            </a:extLst>
          </p:cNvPr>
          <p:cNvSpPr>
            <a:spLocks noGrp="1"/>
          </p:cNvSpPr>
          <p:nvPr>
            <p:ph type="body" sz="quarter" idx="10"/>
          </p:nvPr>
        </p:nvSpPr>
        <p:spPr/>
        <p:txBody>
          <a:bodyPr/>
          <a:lstStyle/>
          <a:p>
            <a:r>
              <a:rPr lang="en-US"/>
              <a:t>Note: Household incomes are adjusted for inflation using the CPI-U for All Items. </a:t>
            </a:r>
          </a:p>
          <a:p>
            <a:r>
              <a:rPr lang="en-US"/>
              <a:t>Source: JCHS tabulations of US Census Bureau, American Community Survey 1-Year Estimates.</a:t>
            </a:r>
          </a:p>
        </p:txBody>
      </p:sp>
      <p:sp>
        <p:nvSpPr>
          <p:cNvPr id="9" name="Rectangle 8">
            <a:extLst>
              <a:ext uri="{FF2B5EF4-FFF2-40B4-BE49-F238E27FC236}">
                <a16:creationId xmlns:a16="http://schemas.microsoft.com/office/drawing/2014/main" id="{51F1EAA9-5479-BA5E-AFFE-C0F958E4DF6F}"/>
              </a:ext>
            </a:extLst>
          </p:cNvPr>
          <p:cNvSpPr/>
          <p:nvPr/>
        </p:nvSpPr>
        <p:spPr>
          <a:xfrm>
            <a:off x="6096000" y="1573213"/>
            <a:ext cx="186266" cy="364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20A91A-8488-34BE-059C-F388657B19C0}"/>
              </a:ext>
            </a:extLst>
          </p:cNvPr>
          <p:cNvSpPr/>
          <p:nvPr/>
        </p:nvSpPr>
        <p:spPr>
          <a:xfrm>
            <a:off x="7075714" y="5510440"/>
            <a:ext cx="3559629" cy="3382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4C7C3B1-7829-0590-DC7A-27B866EBB493}"/>
              </a:ext>
            </a:extLst>
          </p:cNvPr>
          <p:cNvSpPr/>
          <p:nvPr/>
        </p:nvSpPr>
        <p:spPr>
          <a:xfrm>
            <a:off x="6282265" y="1560363"/>
            <a:ext cx="4013201" cy="3772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845463"/>
      </p:ext>
    </p:extLst>
  </p:cSld>
  <p:clrMapOvr>
    <a:masterClrMapping/>
  </p:clrMapOvr>
</p:sld>
</file>

<file path=ppt/theme/theme1.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_Template_0306_FINAL-Compressed-for-Emailing (1)" id="{E534F9D1-B9F8-4707-B3AD-D5B444873CF8}" vid="{F698D272-0D65-4AF0-8A46-48DD2018D022}"/>
    </a:ext>
  </a:ext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_Template_0306_FINAL-Compressed-for-Emailing (1)" id="{E534F9D1-B9F8-4707-B3AD-D5B444873CF8}" vid="{F698D272-0D65-4AF0-8A46-48DD2018D022}"/>
    </a:ext>
  </a:extLst>
</a:theme>
</file>

<file path=ppt/theme/theme4.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_Template_0306_FINAL-Compressed-for-Emailing (1)" id="{E534F9D1-B9F8-4707-B3AD-D5B444873CF8}" vid="{F698D272-0D65-4AF0-8A46-48DD2018D02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8" ma:contentTypeDescription="Create a new document." ma:contentTypeScope="" ma:versionID="f428c188ca005172b338a0ec85b3ecbd">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59c5722184e46c6fe1f52e5c519485cc"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20ecd8-7b1b-40af-ad3c-24c512db6f5f" xsi:nil="true"/>
    <lcf76f155ced4ddcb4097134ff3c332f xmlns="9279c62e-a2e7-41c7-b9ab-0a0f87ad47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B656AA-43E9-453F-8E50-A0EE21ADC253}">
  <ds:schemaRefs>
    <ds:schemaRef ds:uri="http://schemas.microsoft.com/sharepoint/v3/contenttype/forms"/>
  </ds:schemaRefs>
</ds:datastoreItem>
</file>

<file path=customXml/itemProps2.xml><?xml version="1.0" encoding="utf-8"?>
<ds:datastoreItem xmlns:ds="http://schemas.openxmlformats.org/officeDocument/2006/customXml" ds:itemID="{854E8737-0030-4F98-84CF-D35252E29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9c62e-a2e7-41c7-b9ab-0a0f87ad47c5"/>
    <ds:schemaRef ds:uri="9c20ecd8-7b1b-40af-ad3c-24c512db6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626C7B-42C0-4638-81C0-1E988FEFEAE8}">
  <ds:schemaRefs>
    <ds:schemaRef ds:uri="9279c62e-a2e7-41c7-b9ab-0a0f87ad47c5"/>
    <ds:schemaRef ds:uri="9c20ecd8-7b1b-40af-ad3c-24c512db6f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12441</TotalTime>
  <Words>2301</Words>
  <Application>Microsoft Office PowerPoint</Application>
  <PresentationFormat>Widescreen</PresentationFormat>
  <Paragraphs>209</Paragraphs>
  <Slides>32</Slides>
  <Notes>31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32</vt:i4>
      </vt:variant>
    </vt:vector>
  </HeadingPairs>
  <TitlesOfParts>
    <vt:vector size="39" baseType="lpstr">
      <vt:lpstr>Arial</vt:lpstr>
      <vt:lpstr>Calibri</vt:lpstr>
      <vt:lpstr>Wingdings</vt:lpstr>
      <vt:lpstr>JCHS 2019</vt:lpstr>
      <vt:lpstr>JCHS 2019</vt:lpstr>
      <vt:lpstr>JCHS 2019</vt:lpstr>
      <vt:lpstr>JCHS 2019</vt:lpstr>
      <vt:lpstr>America’s Rental Housing 2024</vt:lpstr>
      <vt:lpstr>Figure 1: Apartment Rent Growth Has Stalled</vt:lpstr>
      <vt:lpstr>Figure 2: Apartment Demand Has Started to Rebound</vt:lpstr>
      <vt:lpstr>Figure 3: The Number of Cost Burdened Renters Hit an All-Time High</vt:lpstr>
      <vt:lpstr>Figure 4: After a Swift Uptick in 2023, a Record Number of People Are Unhoused</vt:lpstr>
      <vt:lpstr>Figure 5: The Rental Assistance Shortage Continues to Worsen</vt:lpstr>
      <vt:lpstr>Figure 6: New Multifamily Construction Has Quickly Declined</vt:lpstr>
      <vt:lpstr>Figure 7: The Number of Renter Households Is Trending Upward Despite Declining Rentership Rates</vt:lpstr>
      <vt:lpstr>Figure 8: Less Affluent, Smaller Households Boosted Pandemic-Era Renter Growth</vt:lpstr>
      <vt:lpstr>Figure 9: New Rental Demand Has Shifted from Millennials to Gen Z</vt:lpstr>
      <vt:lpstr>Figure 10: Households with Higher Incomes Have Fueled Long-Term Demand</vt:lpstr>
      <vt:lpstr>Figure 11: Lower-Income Renters Are More Likely to Be Older and Live Alone</vt:lpstr>
      <vt:lpstr>Figure 12: Larger Buildings Account for Most of the Rental Stock Growth</vt:lpstr>
      <vt:lpstr>Figure 13:The Stock of Low-Rent Units Is Shrinking</vt:lpstr>
      <vt:lpstr>Figure 14: The Rental Stock Varies Widely Across Markets, with Low-Rent Units More Common in Nonmetropolitan Areas</vt:lpstr>
      <vt:lpstr>Figure 15: Renters with Lower Incomes and Those of Color Disproportionately Live in Inadequate Housing</vt:lpstr>
      <vt:lpstr>Figure 16: More Than 18 Million Rental Units Are Under Threat from Environmental Hazards</vt:lpstr>
      <vt:lpstr>Figure 17: Apartment Vacancy Rates Are Rising Everywhere, Most Dramatically in the South</vt:lpstr>
      <vt:lpstr>Figure 18: Multifamily Mortgage Flows Are Slowing</vt:lpstr>
      <vt:lpstr>Figure 19: Completions Remain High and a Record Number of Units Are Under Construction</vt:lpstr>
      <vt:lpstr>Figure 20: Apartment Property Prices Have Fallen from Record Highs</vt:lpstr>
      <vt:lpstr>Figure 21: Nonindividual Investors Own a Growing Share of Rental Properties</vt:lpstr>
      <vt:lpstr>Figure 22: Cost Burdens Continued to Increase Across Incomes During the Pandemic</vt:lpstr>
      <vt:lpstr>Figure 23: Fully Employed Renters in a Range of Occupations Are Cost Burdened</vt:lpstr>
      <vt:lpstr>Figure 24: More Than a Third of Renters Are Cost Burdened in Every State in the Country</vt:lpstr>
      <vt:lpstr>Figure 25: After Paying for Housing, Lower-Income Renters Have Less Left Over Than Ever Before</vt:lpstr>
      <vt:lpstr>Figure 26: Lower-Income, Hispanic, and Black Renter Households Have Been Hardest Hit by Inflation</vt:lpstr>
      <vt:lpstr>Figure 27: LIHTC and Vouchers Have Become the Largest Rental Assistance Programs</vt:lpstr>
      <vt:lpstr>Figure 28: Multifamily Bond Issuances Jumped in the Last Decade</vt:lpstr>
      <vt:lpstr>Figure 29: Eviction Filings Returned to Pre-Pandemic Levels After Relief Measures Expired</vt:lpstr>
      <vt:lpstr>Figure 30: Unsheltered Homelessness Has Risen in Most States</vt:lpstr>
      <vt:lpstr>Figure 31: Millions of Renters Are Energy Insecure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DiPietro</dc:creator>
  <cp:lastModifiedBy>Donahue, Kerry</cp:lastModifiedBy>
  <cp:revision>4</cp:revision>
  <cp:lastPrinted>2023-10-16T15:47:38Z</cp:lastPrinted>
  <dcterms:created xsi:type="dcterms:W3CDTF">2018-05-11T14:43:06Z</dcterms:created>
  <dcterms:modified xsi:type="dcterms:W3CDTF">2024-01-11T20:36:22Z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y fmtid="{D5CDD505-2E9C-101B-9397-08002B2CF9AE}" pid="3" name="Order">
    <vt:r8>1400</vt:r8>
  </property>
  <property fmtid="{D5CDD505-2E9C-101B-9397-08002B2CF9AE}" pid="4" name="MediaServiceImageTags">
    <vt:lpwstr/>
  </property>
</Properties>
</file>