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69"/>
  </p:notesMasterIdLst>
  <p:handoutMasterIdLst>
    <p:handoutMasterId r:id="rId70"/>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590" autoAdjust="0"/>
  </p:normalViewPr>
  <p:slideViewPr>
    <p:cSldViewPr>
      <p:cViewPr varScale="1">
        <p:scale>
          <a:sx n="104" d="100"/>
          <a:sy n="104" d="100"/>
        </p:scale>
        <p:origin x="82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 Type="http://schemas.openxmlformats.org/officeDocument/2006/relationships/customXml" Target="../customXml/item7.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3.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notesMaster" Target="notesMasters/notesMaster1.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9071-4E8C-90B4-78EDA5AF6045}"/>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E8E4-41F9-BE61-0B7EDC11534D}"/>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E8E4-41F9-BE61-0B7EDC11534D}"/>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E8E4-41F9-BE61-0B7EDC11534D}"/>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E8E4-41F9-BE61-0B7EDC11534D}"/>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E8E4-41F9-BE61-0B7EDC11534D}"/>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E8E4-41F9-BE61-0B7EDC11534D}"/>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E8E4-41F9-BE61-0B7EDC11534D}"/>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E8E4-41F9-BE61-0B7EDC11534D}"/>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E8E4-41F9-BE61-0B7EDC11534D}"/>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0AB-4661-A298-600EE9BF74F6}"/>
                </c:ext>
              </c:extLst>
            </c:dLbl>
            <c:dLbl>
              <c:idx val="3"/>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0AB-4661-A298-600EE9BF74F6}"/>
                </c:ext>
              </c:extLst>
            </c:dLbl>
            <c:dLbl>
              <c:idx val="4"/>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70AB-4661-A298-600EE9BF74F6}"/>
                </c:ext>
              </c:extLst>
            </c:dLbl>
            <c:dLbl>
              <c:idx val="5"/>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0AB-4661-A298-600EE9BF74F6}"/>
                </c:ext>
              </c:extLst>
            </c:dLbl>
            <c:dLbl>
              <c:idx val="6"/>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0AB-4661-A298-600EE9BF74F6}"/>
                </c:ext>
              </c:extLst>
            </c:dLbl>
            <c:dLbl>
              <c:idx val="7"/>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0AB-4661-A298-600EE9BF74F6}"/>
                </c:ext>
              </c:extLst>
            </c:dLbl>
            <c:dLbl>
              <c:idx val="8"/>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7/10/2020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r>
              <a:rPr lang="en-US"/>
              <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r>
              <a:rPr lang="en-US" dirty="0"/>
              <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r>
              <a:rPr lang="en-US" dirty="0"/>
              <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r>
              <a:rPr lang="en-US" dirty="0"/>
              <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r>
              <a:rPr lang="en-US" dirty="0"/>
              <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r>
              <a:rPr lang="en-US" dirty="0"/>
              <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r>
              <a:rPr lang="en-US" dirty="0"/>
              <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r>
              <a:rPr lang="en-US" dirty="0"/>
              <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r>
              <a:rPr lang="en-US" dirty="0"/>
              <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r>
              <a:rPr lang="en-US" dirty="0"/>
              <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r>
              <a:rPr lang="en-US" dirty="0"/>
              <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r>
              <a:rPr lang="en-US" dirty="0"/>
              <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r>
              <a:rPr lang="en-US" dirty="0"/>
              <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r>
              <a:rPr lang="en-US" dirty="0"/>
              <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r>
              <a:rPr lang="en-US" dirty="0"/>
              <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r>
              <a:rPr lang="en-US" dirty="0"/>
              <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r>
              <a:rPr lang="en-US" dirty="0"/>
              <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Remodeling Activity Indicator – First Quarter 2007</a:t>
            </a:r>
            <a:r>
              <a:rPr lang="en-US" dirty="0"/>
              <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r>
              <a:rPr lang="en-US" dirty="0"/>
              <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r>
              <a:rPr lang="en-US" dirty="0"/>
              <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r>
              <a:rPr lang="en-US" dirty="0"/>
              <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r>
              <a:rPr lang="en-US" dirty="0"/>
              <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r>
              <a:rPr lang="en-US" dirty="0"/>
              <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r>
              <a:rPr lang="en-US" dirty="0">
                <a:solidFill>
                  <a:schemeClr val="bg1"/>
                </a:solidFill>
              </a:rPr>
              <a:t/>
            </a:r>
            <a:br>
              <a:rPr lang="en-US" dirty="0">
                <a:solidFill>
                  <a:schemeClr val="bg1"/>
                </a:solidFill>
              </a:rPr>
            </a:br>
            <a:r>
              <a:rPr lang="en-US" sz="4000" dirty="0">
                <a:solidFill>
                  <a:schemeClr val="bg1"/>
                </a:solidFill>
              </a:rPr>
              <a:t>LIRA RE-BENCHMARKED TO AHS-BASED SPENDING ESTIMATES</a:t>
            </a:r>
            <a:r>
              <a:rPr lang="en-US" dirty="0">
                <a:solidFill>
                  <a:schemeClr val="bg1"/>
                </a:solidFill>
              </a:rPr>
              <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r>
              <a:rPr lang="en-US" dirty="0"/>
              <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a:t>
            </a:r>
            <a:r>
              <a:rPr lang="en-US" sz="3100" dirty="0" smtClean="0"/>
              <a:t>First </a:t>
            </a:r>
            <a:r>
              <a:rPr lang="en-US" sz="3100" dirty="0"/>
              <a:t>Quarter </a:t>
            </a:r>
            <a:r>
              <a:rPr lang="en-US" sz="3100" dirty="0" smtClean="0"/>
              <a:t>2020</a:t>
            </a:r>
            <a:br>
              <a:rPr lang="en-US" sz="3100" dirty="0" smtClean="0"/>
            </a:br>
            <a:r>
              <a:rPr lang="en-US" sz="1600" i="1" dirty="0"/>
              <a:t>Published: </a:t>
            </a:r>
            <a:r>
              <a:rPr lang="en-US" sz="1600" i="1" dirty="0" smtClean="0"/>
              <a:t>April </a:t>
            </a:r>
            <a:r>
              <a:rPr lang="en-US" sz="1600" i="1" dirty="0"/>
              <a:t>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smtClean="0"/>
              <a:t>Notes: The downside </a:t>
            </a:r>
            <a:r>
              <a:rPr lang="en-US" dirty="0"/>
              <a:t>projections incorporate </a:t>
            </a:r>
            <a:r>
              <a:rPr lang="en-US" dirty="0" smtClean="0"/>
              <a:t>forecasted data </a:t>
            </a:r>
            <a:r>
              <a:rPr lang="en-US" dirty="0"/>
              <a:t>for coincident model </a:t>
            </a:r>
            <a:r>
              <a:rPr lang="en-US" dirty="0" smtClean="0"/>
              <a:t>inputs: retail </a:t>
            </a:r>
            <a:r>
              <a:rPr lang="en-US" dirty="0"/>
              <a:t>sales </a:t>
            </a:r>
            <a:r>
              <a:rPr lang="en-US" dirty="0" smtClean="0"/>
              <a:t>at </a:t>
            </a:r>
            <a:r>
              <a:rPr lang="en-US" dirty="0"/>
              <a:t>building </a:t>
            </a:r>
            <a:r>
              <a:rPr lang="en-US" dirty="0" smtClean="0"/>
              <a:t>materials and supplies dealers, </a:t>
            </a:r>
            <a:r>
              <a:rPr lang="en-US" dirty="0" err="1" smtClean="0"/>
              <a:t>CoreLogic’s</a:t>
            </a:r>
            <a:r>
              <a:rPr lang="en-US" dirty="0" smtClean="0"/>
              <a:t> Home Price Index, </a:t>
            </a:r>
            <a:r>
              <a:rPr lang="en-US" dirty="0"/>
              <a:t>and </a:t>
            </a:r>
            <a:r>
              <a:rPr lang="en-US" dirty="0" smtClean="0"/>
              <a:t>GDP. Forecasted data provided by Moody’s Analytics Forecasted, Alternative Scenario 3, April 2020. Historical </a:t>
            </a:r>
            <a:r>
              <a:rPr lang="en-US" dirty="0"/>
              <a:t>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a:t>
            </a:r>
            <a:r>
              <a:rPr lang="en-US" sz="3100" dirty="0" smtClean="0"/>
              <a:t>Second </a:t>
            </a:r>
            <a:r>
              <a:rPr lang="en-US" sz="3100" dirty="0"/>
              <a:t>Quarter </a:t>
            </a:r>
            <a:r>
              <a:rPr lang="en-US" sz="3100" dirty="0" smtClean="0"/>
              <a:t>2020</a:t>
            </a:r>
            <a:br>
              <a:rPr lang="en-US" sz="3100" dirty="0" smtClean="0"/>
            </a:br>
            <a:r>
              <a:rPr lang="en-US" sz="1600" i="1" dirty="0"/>
              <a:t>Published: </a:t>
            </a:r>
            <a:r>
              <a:rPr lang="en-US" sz="1600" i="1" dirty="0" smtClean="0"/>
              <a:t>July </a:t>
            </a:r>
            <a:r>
              <a:rPr lang="en-US" sz="1600" i="1" dirty="0"/>
              <a:t>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smtClean="0"/>
              <a:t>Notes: The downside </a:t>
            </a:r>
            <a:r>
              <a:rPr lang="en-US" dirty="0"/>
              <a:t>projections incorporate </a:t>
            </a:r>
            <a:r>
              <a:rPr lang="en-US" dirty="0" smtClean="0"/>
              <a:t>forecasted data </a:t>
            </a:r>
            <a:r>
              <a:rPr lang="en-US" dirty="0"/>
              <a:t>for coincident model </a:t>
            </a:r>
            <a:r>
              <a:rPr lang="en-US" dirty="0" smtClean="0"/>
              <a:t>inputs: retail </a:t>
            </a:r>
            <a:r>
              <a:rPr lang="en-US" dirty="0"/>
              <a:t>sales </a:t>
            </a:r>
            <a:r>
              <a:rPr lang="en-US" dirty="0" smtClean="0"/>
              <a:t>at </a:t>
            </a:r>
            <a:r>
              <a:rPr lang="en-US" dirty="0"/>
              <a:t>building </a:t>
            </a:r>
            <a:r>
              <a:rPr lang="en-US" dirty="0" smtClean="0"/>
              <a:t>materials and supplies dealers, </a:t>
            </a:r>
            <a:r>
              <a:rPr lang="en-US" dirty="0" err="1" smtClean="0"/>
              <a:t>CoreLogic’s</a:t>
            </a:r>
            <a:r>
              <a:rPr lang="en-US" dirty="0" smtClean="0"/>
              <a:t> Home Price Index, </a:t>
            </a:r>
            <a:r>
              <a:rPr lang="en-US" dirty="0"/>
              <a:t>and </a:t>
            </a:r>
            <a:r>
              <a:rPr lang="en-US" dirty="0" smtClean="0"/>
              <a:t>GDP. Forecasted data provided by Moody’s Analytics Forecasted, Baseline Scenario, July 2020. Historical </a:t>
            </a:r>
            <a:r>
              <a:rPr lang="en-US" dirty="0"/>
              <a:t>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r>
              <a:rPr lang="en-US" dirty="0"/>
              <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r>
              <a:rPr lang="en-US" dirty="0"/>
              <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r>
              <a:rPr lang="en-US" dirty="0">
                <a:solidFill>
                  <a:schemeClr val="bg1"/>
                </a:solidFill>
              </a:rPr>
              <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r>
              <a:rPr lang="en-US" dirty="0"/>
              <a:t/>
            </a:r>
            <a:br>
              <a:rPr lang="en-US" dirty="0"/>
            </a:br>
            <a:r>
              <a:rPr lang="en-US" sz="2800" i="1" dirty="0"/>
              <a:t>REBENCHMARKED TO C-30</a:t>
            </a:r>
            <a:r>
              <a:rPr lang="en-US" dirty="0"/>
              <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6.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7.xml><?xml version="1.0" encoding="utf-8"?>
<ds:datastoreItem xmlns:ds="http://schemas.openxmlformats.org/officeDocument/2006/customXml" ds:itemID="{036EBC15-F336-4078-8DB5-6773EC1EE4F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Default Theme</Template>
  <TotalTime>7737</TotalTime>
  <Words>3206</Words>
  <Application>Microsoft Office PowerPoint</Application>
  <PresentationFormat>Widescreen</PresentationFormat>
  <Paragraphs>503</Paragraphs>
  <Slides>58</Slides>
  <Notes>39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58</vt:i4>
      </vt:variant>
    </vt:vector>
  </HeadingPairs>
  <TitlesOfParts>
    <vt:vector size="65"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Remodeling Activity Indicator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443</cp:revision>
  <cp:lastPrinted>2001-07-13T19:47:49Z</cp:lastPrinted>
  <dcterms:created xsi:type="dcterms:W3CDTF">2000-03-09T22:17:52Z</dcterms:created>
  <dcterms:modified xsi:type="dcterms:W3CDTF">2020-07-10T18:14:27Z</dcterms:modified>
</cp:coreProperties>
</file>