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10.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1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14.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notesSlides/notesSlide1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17.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18.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19.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20.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23.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24.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25.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notesSlides/notesSlide27.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8.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notesSlides/notesSlide29.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notesSlides/notesSlide30.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1.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notesSlides/notesSlide32.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33.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4.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5.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notesSlides/notesSlide37.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Lst>
  <p:notesMasterIdLst>
    <p:notesMasterId r:id="rId62"/>
  </p:notesMasterIdLst>
  <p:handoutMasterIdLst>
    <p:handoutMasterId r:id="rId63"/>
  </p:handoutMasterIdLst>
  <p:sldIdLst>
    <p:sldId id="305" r:id="rId10"/>
    <p:sldId id="306" r:id="rId11"/>
    <p:sldId id="260" r:id="rId12"/>
    <p:sldId id="261" r:id="rId13"/>
    <p:sldId id="262" r:id="rId14"/>
    <p:sldId id="263" r:id="rId15"/>
    <p:sldId id="264" r:id="rId16"/>
    <p:sldId id="308"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3" r:id="rId34"/>
    <p:sldId id="281" r:id="rId35"/>
    <p:sldId id="282"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307" r:id="rId49"/>
    <p:sldId id="296" r:id="rId50"/>
    <p:sldId id="297" r:id="rId51"/>
    <p:sldId id="298" r:id="rId52"/>
    <p:sldId id="299" r:id="rId53"/>
    <p:sldId id="300" r:id="rId54"/>
    <p:sldId id="301" r:id="rId55"/>
    <p:sldId id="302" r:id="rId56"/>
    <p:sldId id="303" r:id="rId57"/>
    <p:sldId id="304" r:id="rId58"/>
    <p:sldId id="309" r:id="rId59"/>
    <p:sldId id="310" r:id="rId60"/>
    <p:sldId id="311" r:id="rId61"/>
  </p:sldIdLst>
  <p:sldSz cx="10287000" cy="6858000" type="35mm"/>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4590" autoAdjust="0"/>
  </p:normalViewPr>
  <p:slideViewPr>
    <p:cSldViewPr>
      <p:cViewPr varScale="1">
        <p:scale>
          <a:sx n="77" d="100"/>
          <a:sy n="77" d="100"/>
        </p:scale>
        <p:origin x="845" y="53"/>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handoutMaster" Target="handoutMasters/handout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1.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27"/>
          <c:h val="0.76744186046511687"/>
        </c:manualLayout>
      </c:layout>
      <c:barChart>
        <c:barDir val="col"/>
        <c:grouping val="clustered"/>
        <c:varyColors val="0"/>
        <c:dLbls>
          <c:showLegendKey val="0"/>
          <c:showVal val="0"/>
          <c:showCatName val="0"/>
          <c:showSerName val="0"/>
          <c:showPercent val="0"/>
          <c:showBubbleSize val="0"/>
        </c:dLbls>
        <c:gapWidth val="150"/>
        <c:axId val="328989576"/>
        <c:axId val="328989968"/>
      </c:barChart>
      <c:catAx>
        <c:axId val="32898957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8989968"/>
        <c:crosses val="autoZero"/>
        <c:auto val="1"/>
        <c:lblAlgn val="ctr"/>
        <c:lblOffset val="100"/>
        <c:tickMarkSkip val="1"/>
        <c:noMultiLvlLbl val="0"/>
      </c:catAx>
      <c:valAx>
        <c:axId val="32898996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8989576"/>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330202032"/>
        <c:axId val="330201640"/>
      </c:barChart>
      <c:catAx>
        <c:axId val="330202032"/>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30201640"/>
        <c:crosses val="autoZero"/>
        <c:auto val="1"/>
        <c:lblAlgn val="ctr"/>
        <c:lblOffset val="100"/>
        <c:tickMarkSkip val="1"/>
        <c:noMultiLvlLbl val="0"/>
      </c:catAx>
      <c:valAx>
        <c:axId val="33020164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30202032"/>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398552752"/>
        <c:axId val="398553144"/>
      </c:barChart>
      <c:catAx>
        <c:axId val="398552752"/>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98553144"/>
        <c:crosses val="autoZero"/>
        <c:auto val="1"/>
        <c:lblAlgn val="ctr"/>
        <c:lblOffset val="100"/>
        <c:tickMarkSkip val="1"/>
        <c:noMultiLvlLbl val="0"/>
      </c:catAx>
      <c:valAx>
        <c:axId val="398553144"/>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98552752"/>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405682520"/>
        <c:axId val="405682912"/>
      </c:barChart>
      <c:catAx>
        <c:axId val="40568252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5682912"/>
        <c:crosses val="autoZero"/>
        <c:auto val="1"/>
        <c:lblAlgn val="ctr"/>
        <c:lblOffset val="100"/>
        <c:tickMarkSkip val="1"/>
        <c:noMultiLvlLbl val="0"/>
      </c:catAx>
      <c:valAx>
        <c:axId val="40568291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5682520"/>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29E-2"/>
          <c:y val="0.12790697674418605"/>
          <c:w val="0.89473684210526316"/>
          <c:h val="0.76744186046511653"/>
        </c:manualLayout>
      </c:layout>
      <c:barChart>
        <c:barDir val="col"/>
        <c:grouping val="clustered"/>
        <c:varyColors val="0"/>
        <c:dLbls>
          <c:showLegendKey val="0"/>
          <c:showVal val="0"/>
          <c:showCatName val="0"/>
          <c:showSerName val="0"/>
          <c:showPercent val="0"/>
          <c:showBubbleSize val="0"/>
        </c:dLbls>
        <c:gapWidth val="150"/>
        <c:axId val="405685656"/>
        <c:axId val="405686048"/>
      </c:barChart>
      <c:catAx>
        <c:axId val="40568565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5686048"/>
        <c:crosses val="autoZero"/>
        <c:auto val="1"/>
        <c:lblAlgn val="ctr"/>
        <c:lblOffset val="100"/>
        <c:tickMarkSkip val="1"/>
        <c:noMultiLvlLbl val="0"/>
      </c:catAx>
      <c:valAx>
        <c:axId val="40568604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5685656"/>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29E-2"/>
          <c:y val="0.12790697674418605"/>
          <c:w val="0.89473684210526316"/>
          <c:h val="0.76744186046511653"/>
        </c:manualLayout>
      </c:layout>
      <c:barChart>
        <c:barDir val="col"/>
        <c:grouping val="clustered"/>
        <c:varyColors val="0"/>
        <c:dLbls>
          <c:showLegendKey val="0"/>
          <c:showVal val="0"/>
          <c:showCatName val="0"/>
          <c:showSerName val="0"/>
          <c:showPercent val="0"/>
          <c:showBubbleSize val="0"/>
        </c:dLbls>
        <c:gapWidth val="150"/>
        <c:axId val="404917808"/>
        <c:axId val="404918200"/>
      </c:barChart>
      <c:catAx>
        <c:axId val="40491780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4918200"/>
        <c:crosses val="autoZero"/>
        <c:auto val="1"/>
        <c:lblAlgn val="ctr"/>
        <c:lblOffset val="100"/>
        <c:tickMarkSkip val="1"/>
        <c:noMultiLvlLbl val="0"/>
      </c:catAx>
      <c:valAx>
        <c:axId val="40491820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4917808"/>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29E-2"/>
          <c:y val="0.12790697674418605"/>
          <c:w val="0.89473684210526316"/>
          <c:h val="0.76744186046511653"/>
        </c:manualLayout>
      </c:layout>
      <c:barChart>
        <c:barDir val="col"/>
        <c:grouping val="clustered"/>
        <c:varyColors val="0"/>
        <c:dLbls>
          <c:showLegendKey val="0"/>
          <c:showVal val="0"/>
          <c:showCatName val="0"/>
          <c:showSerName val="0"/>
          <c:showPercent val="0"/>
          <c:showBubbleSize val="0"/>
        </c:dLbls>
        <c:gapWidth val="150"/>
        <c:axId val="404920552"/>
        <c:axId val="404920944"/>
      </c:barChart>
      <c:catAx>
        <c:axId val="404920552"/>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4920944"/>
        <c:crosses val="autoZero"/>
        <c:auto val="1"/>
        <c:lblAlgn val="ctr"/>
        <c:lblOffset val="100"/>
        <c:tickMarkSkip val="1"/>
        <c:noMultiLvlLbl val="0"/>
      </c:catAx>
      <c:valAx>
        <c:axId val="404920944"/>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4920552"/>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29E-2"/>
          <c:y val="0.12790697674418605"/>
          <c:w val="0.89473684210526316"/>
          <c:h val="0.76744186046511653"/>
        </c:manualLayout>
      </c:layout>
      <c:barChart>
        <c:barDir val="col"/>
        <c:grouping val="clustered"/>
        <c:varyColors val="0"/>
        <c:dLbls>
          <c:showLegendKey val="0"/>
          <c:showVal val="0"/>
          <c:showCatName val="0"/>
          <c:showSerName val="0"/>
          <c:showPercent val="0"/>
          <c:showBubbleSize val="0"/>
        </c:dLbls>
        <c:gapWidth val="150"/>
        <c:axId val="404923688"/>
        <c:axId val="404924080"/>
      </c:barChart>
      <c:catAx>
        <c:axId val="40492368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4924080"/>
        <c:crosses val="autoZero"/>
        <c:auto val="1"/>
        <c:lblAlgn val="ctr"/>
        <c:lblOffset val="100"/>
        <c:tickMarkSkip val="1"/>
        <c:noMultiLvlLbl val="0"/>
      </c:catAx>
      <c:valAx>
        <c:axId val="40492408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4923688"/>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29E-2"/>
          <c:y val="0.12790697674418605"/>
          <c:w val="0.89473684210526316"/>
          <c:h val="0.76744186046511653"/>
        </c:manualLayout>
      </c:layout>
      <c:barChart>
        <c:barDir val="col"/>
        <c:grouping val="clustered"/>
        <c:varyColors val="0"/>
        <c:dLbls>
          <c:showLegendKey val="0"/>
          <c:showVal val="0"/>
          <c:showCatName val="0"/>
          <c:showSerName val="0"/>
          <c:showPercent val="0"/>
          <c:showBubbleSize val="0"/>
        </c:dLbls>
        <c:gapWidth val="150"/>
        <c:axId val="406947720"/>
        <c:axId val="406948112"/>
      </c:barChart>
      <c:catAx>
        <c:axId val="40694772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948112"/>
        <c:crosses val="autoZero"/>
        <c:auto val="1"/>
        <c:lblAlgn val="ctr"/>
        <c:lblOffset val="100"/>
        <c:tickMarkSkip val="1"/>
        <c:noMultiLvlLbl val="0"/>
      </c:catAx>
      <c:valAx>
        <c:axId val="40694811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947720"/>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29E-2"/>
          <c:y val="0.12790697674418605"/>
          <c:w val="0.89473684210526316"/>
          <c:h val="0.76744186046511653"/>
        </c:manualLayout>
      </c:layout>
      <c:barChart>
        <c:barDir val="col"/>
        <c:grouping val="clustered"/>
        <c:varyColors val="0"/>
        <c:dLbls>
          <c:showLegendKey val="0"/>
          <c:showVal val="0"/>
          <c:showCatName val="0"/>
          <c:showSerName val="0"/>
          <c:showPercent val="0"/>
          <c:showBubbleSize val="0"/>
        </c:dLbls>
        <c:gapWidth val="150"/>
        <c:axId val="406950856"/>
        <c:axId val="406951248"/>
      </c:barChart>
      <c:catAx>
        <c:axId val="40695085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951248"/>
        <c:crosses val="autoZero"/>
        <c:auto val="1"/>
        <c:lblAlgn val="ctr"/>
        <c:lblOffset val="100"/>
        <c:tickMarkSkip val="1"/>
        <c:noMultiLvlLbl val="0"/>
      </c:catAx>
      <c:valAx>
        <c:axId val="40695124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950856"/>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408E-2"/>
          <c:y val="0.12790697674418605"/>
          <c:w val="0.89473684210526316"/>
          <c:h val="0.76744186046511731"/>
        </c:manualLayout>
      </c:layout>
      <c:barChart>
        <c:barDir val="col"/>
        <c:grouping val="clustered"/>
        <c:varyColors val="0"/>
        <c:dLbls>
          <c:showLegendKey val="0"/>
          <c:showVal val="0"/>
          <c:showCatName val="0"/>
          <c:showSerName val="0"/>
          <c:showPercent val="0"/>
          <c:showBubbleSize val="0"/>
        </c:dLbls>
        <c:gapWidth val="150"/>
        <c:axId val="407220600"/>
        <c:axId val="407220992"/>
      </c:barChart>
      <c:catAx>
        <c:axId val="40722060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7220992"/>
        <c:crosses val="autoZero"/>
        <c:auto val="1"/>
        <c:lblAlgn val="ctr"/>
        <c:lblOffset val="100"/>
        <c:tickMarkSkip val="1"/>
        <c:noMultiLvlLbl val="0"/>
      </c:catAx>
      <c:valAx>
        <c:axId val="40722099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7220600"/>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328984480"/>
        <c:axId val="328984088"/>
      </c:barChart>
      <c:catAx>
        <c:axId val="32898448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8984088"/>
        <c:crosses val="autoZero"/>
        <c:auto val="1"/>
        <c:lblAlgn val="ctr"/>
        <c:lblOffset val="100"/>
        <c:tickMarkSkip val="1"/>
        <c:noMultiLvlLbl val="0"/>
      </c:catAx>
      <c:valAx>
        <c:axId val="32898408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8984480"/>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506E-2"/>
          <c:y val="0.12790697674418605"/>
          <c:w val="0.89473684210526339"/>
          <c:h val="0.76744186046511809"/>
        </c:manualLayout>
      </c:layout>
      <c:barChart>
        <c:barDir val="col"/>
        <c:grouping val="clustered"/>
        <c:varyColors val="0"/>
        <c:dLbls>
          <c:showLegendKey val="0"/>
          <c:showVal val="0"/>
          <c:showCatName val="0"/>
          <c:showSerName val="0"/>
          <c:showPercent val="0"/>
          <c:showBubbleSize val="0"/>
        </c:dLbls>
        <c:gapWidth val="150"/>
        <c:axId val="407223736"/>
        <c:axId val="407224128"/>
      </c:barChart>
      <c:catAx>
        <c:axId val="40722373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7224128"/>
        <c:crosses val="autoZero"/>
        <c:auto val="1"/>
        <c:lblAlgn val="ctr"/>
        <c:lblOffset val="100"/>
        <c:tickMarkSkip val="1"/>
        <c:noMultiLvlLbl val="0"/>
      </c:catAx>
      <c:valAx>
        <c:axId val="40722412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7223736"/>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603E-2"/>
          <c:y val="0.12790697674418605"/>
          <c:w val="0.8947368421052635"/>
          <c:h val="0.76744186046511886"/>
        </c:manualLayout>
      </c:layout>
      <c:barChart>
        <c:barDir val="col"/>
        <c:grouping val="clustered"/>
        <c:varyColors val="0"/>
        <c:dLbls>
          <c:showLegendKey val="0"/>
          <c:showVal val="0"/>
          <c:showCatName val="0"/>
          <c:showSerName val="0"/>
          <c:showPercent val="0"/>
          <c:showBubbleSize val="0"/>
        </c:dLbls>
        <c:gapWidth val="150"/>
        <c:axId val="407226480"/>
        <c:axId val="407226872"/>
      </c:barChart>
      <c:catAx>
        <c:axId val="40722648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7226872"/>
        <c:crosses val="autoZero"/>
        <c:auto val="1"/>
        <c:lblAlgn val="ctr"/>
        <c:lblOffset val="100"/>
        <c:tickMarkSkip val="1"/>
        <c:noMultiLvlLbl val="0"/>
      </c:catAx>
      <c:valAx>
        <c:axId val="40722687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7226480"/>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825E-2"/>
          <c:y val="0.12790697674418605"/>
          <c:w val="0.8947368421052635"/>
          <c:h val="0.76744186046512053"/>
        </c:manualLayout>
      </c:layout>
      <c:barChart>
        <c:barDir val="col"/>
        <c:grouping val="clustered"/>
        <c:varyColors val="0"/>
        <c:dLbls>
          <c:showLegendKey val="0"/>
          <c:showVal val="0"/>
          <c:showCatName val="0"/>
          <c:showSerName val="0"/>
          <c:showPercent val="0"/>
          <c:showBubbleSize val="0"/>
        </c:dLbls>
        <c:gapWidth val="150"/>
        <c:axId val="408155696"/>
        <c:axId val="408156088"/>
      </c:barChart>
      <c:catAx>
        <c:axId val="40815569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156088"/>
        <c:crosses val="autoZero"/>
        <c:auto val="1"/>
        <c:lblAlgn val="ctr"/>
        <c:lblOffset val="100"/>
        <c:tickMarkSkip val="1"/>
        <c:noMultiLvlLbl val="0"/>
      </c:catAx>
      <c:valAx>
        <c:axId val="40815608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155696"/>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97E-2"/>
          <c:y val="0.12790697674418605"/>
          <c:w val="0.8947368421052635"/>
          <c:h val="0.76744186046512175"/>
        </c:manualLayout>
      </c:layout>
      <c:barChart>
        <c:barDir val="col"/>
        <c:grouping val="clustered"/>
        <c:varyColors val="0"/>
        <c:dLbls>
          <c:showLegendKey val="0"/>
          <c:showVal val="0"/>
          <c:showCatName val="0"/>
          <c:showSerName val="0"/>
          <c:showPercent val="0"/>
          <c:showBubbleSize val="0"/>
        </c:dLbls>
        <c:gapWidth val="150"/>
        <c:axId val="408158832"/>
        <c:axId val="408159224"/>
      </c:barChart>
      <c:catAx>
        <c:axId val="408158832"/>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159224"/>
        <c:crosses val="autoZero"/>
        <c:auto val="1"/>
        <c:lblAlgn val="ctr"/>
        <c:lblOffset val="100"/>
        <c:tickMarkSkip val="1"/>
        <c:noMultiLvlLbl val="0"/>
      </c:catAx>
      <c:valAx>
        <c:axId val="408159224"/>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158832"/>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033E-2"/>
          <c:y val="0.12790697674418605"/>
          <c:w val="0.8947368421052635"/>
          <c:h val="0.76744186046512231"/>
        </c:manualLayout>
      </c:layout>
      <c:barChart>
        <c:barDir val="col"/>
        <c:grouping val="clustered"/>
        <c:varyColors val="0"/>
        <c:dLbls>
          <c:showLegendKey val="0"/>
          <c:showVal val="0"/>
          <c:showCatName val="0"/>
          <c:showSerName val="0"/>
          <c:showPercent val="0"/>
          <c:showBubbleSize val="0"/>
        </c:dLbls>
        <c:gapWidth val="150"/>
        <c:axId val="408395808"/>
        <c:axId val="408396200"/>
      </c:barChart>
      <c:catAx>
        <c:axId val="40839580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396200"/>
        <c:crosses val="autoZero"/>
        <c:auto val="1"/>
        <c:lblAlgn val="ctr"/>
        <c:lblOffset val="100"/>
        <c:tickMarkSkip val="1"/>
        <c:noMultiLvlLbl val="0"/>
      </c:catAx>
      <c:valAx>
        <c:axId val="40839620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395808"/>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13E-2"/>
          <c:y val="0.12790697674418605"/>
          <c:w val="0.8947368421052635"/>
          <c:h val="0.76744186046512308"/>
        </c:manualLayout>
      </c:layout>
      <c:barChart>
        <c:barDir val="col"/>
        <c:grouping val="clustered"/>
        <c:varyColors val="0"/>
        <c:dLbls>
          <c:showLegendKey val="0"/>
          <c:showVal val="0"/>
          <c:showCatName val="0"/>
          <c:showSerName val="0"/>
          <c:showPercent val="0"/>
          <c:showBubbleSize val="0"/>
        </c:dLbls>
        <c:gapWidth val="150"/>
        <c:axId val="408398944"/>
        <c:axId val="408399336"/>
      </c:barChart>
      <c:catAx>
        <c:axId val="408398944"/>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399336"/>
        <c:crosses val="autoZero"/>
        <c:auto val="1"/>
        <c:lblAlgn val="ctr"/>
        <c:lblOffset val="100"/>
        <c:tickMarkSkip val="1"/>
        <c:noMultiLvlLbl val="0"/>
      </c:catAx>
      <c:valAx>
        <c:axId val="408399336"/>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398944"/>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179E-2"/>
          <c:y val="0.12790697674418605"/>
          <c:w val="0.8947368421052635"/>
          <c:h val="0.76744186046512353"/>
        </c:manualLayout>
      </c:layout>
      <c:barChart>
        <c:barDir val="col"/>
        <c:grouping val="clustered"/>
        <c:varyColors val="0"/>
        <c:dLbls>
          <c:showLegendKey val="0"/>
          <c:showVal val="0"/>
          <c:showCatName val="0"/>
          <c:showSerName val="0"/>
          <c:showPercent val="0"/>
          <c:showBubbleSize val="0"/>
        </c:dLbls>
        <c:gapWidth val="150"/>
        <c:axId val="408705520"/>
        <c:axId val="408705912"/>
      </c:barChart>
      <c:catAx>
        <c:axId val="40870552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705912"/>
        <c:crosses val="autoZero"/>
        <c:auto val="1"/>
        <c:lblAlgn val="ctr"/>
        <c:lblOffset val="100"/>
        <c:tickMarkSkip val="1"/>
        <c:noMultiLvlLbl val="0"/>
      </c:catAx>
      <c:valAx>
        <c:axId val="40870591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705520"/>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241E-2"/>
          <c:y val="0.12790697674418605"/>
          <c:w val="0.8947368421052635"/>
          <c:h val="0.76744186046512386"/>
        </c:manualLayout>
      </c:layout>
      <c:barChart>
        <c:barDir val="col"/>
        <c:grouping val="clustered"/>
        <c:varyColors val="0"/>
        <c:dLbls>
          <c:showLegendKey val="0"/>
          <c:showVal val="0"/>
          <c:showCatName val="0"/>
          <c:showSerName val="0"/>
          <c:showPercent val="0"/>
          <c:showBubbleSize val="0"/>
        </c:dLbls>
        <c:gapWidth val="150"/>
        <c:axId val="408707088"/>
        <c:axId val="408709048"/>
      </c:barChart>
      <c:catAx>
        <c:axId val="40870708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709048"/>
        <c:crosses val="autoZero"/>
        <c:auto val="1"/>
        <c:lblAlgn val="ctr"/>
        <c:lblOffset val="100"/>
        <c:tickMarkSkip val="1"/>
        <c:noMultiLvlLbl val="0"/>
      </c:catAx>
      <c:valAx>
        <c:axId val="40870904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8707088"/>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338E-2"/>
          <c:y val="0.12790697674418605"/>
          <c:w val="0.8947368421052635"/>
          <c:h val="0.76744186046512453"/>
        </c:manualLayout>
      </c:layout>
      <c:barChart>
        <c:barDir val="col"/>
        <c:grouping val="clustered"/>
        <c:varyColors val="0"/>
        <c:dLbls>
          <c:showLegendKey val="0"/>
          <c:showVal val="0"/>
          <c:showCatName val="0"/>
          <c:showSerName val="0"/>
          <c:showPercent val="0"/>
          <c:showBubbleSize val="0"/>
        </c:dLbls>
        <c:gapWidth val="150"/>
        <c:axId val="406277688"/>
        <c:axId val="406278080"/>
      </c:barChart>
      <c:catAx>
        <c:axId val="40627768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278080"/>
        <c:crosses val="autoZero"/>
        <c:auto val="1"/>
        <c:lblAlgn val="ctr"/>
        <c:lblOffset val="100"/>
        <c:tickMarkSkip val="1"/>
        <c:noMultiLvlLbl val="0"/>
      </c:catAx>
      <c:valAx>
        <c:axId val="40627808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277688"/>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56E-2"/>
          <c:y val="0.12790697674418605"/>
          <c:w val="0.8947368421052635"/>
          <c:h val="0.7674418604651253"/>
        </c:manualLayout>
      </c:layout>
      <c:barChart>
        <c:barDir val="col"/>
        <c:grouping val="clustered"/>
        <c:varyColors val="0"/>
        <c:dLbls>
          <c:showLegendKey val="0"/>
          <c:showVal val="0"/>
          <c:showCatName val="0"/>
          <c:showSerName val="0"/>
          <c:showPercent val="0"/>
          <c:showBubbleSize val="0"/>
        </c:dLbls>
        <c:gapWidth val="150"/>
        <c:axId val="406280824"/>
        <c:axId val="409628592"/>
      </c:barChart>
      <c:catAx>
        <c:axId val="406280824"/>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9628592"/>
        <c:crosses val="autoZero"/>
        <c:auto val="1"/>
        <c:lblAlgn val="ctr"/>
        <c:lblOffset val="100"/>
        <c:tickMarkSkip val="1"/>
        <c:noMultiLvlLbl val="0"/>
      </c:catAx>
      <c:valAx>
        <c:axId val="40962859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6280824"/>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329803568"/>
        <c:axId val="329804744"/>
      </c:barChart>
      <c:catAx>
        <c:axId val="32980356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804744"/>
        <c:crosses val="autoZero"/>
        <c:auto val="1"/>
        <c:lblAlgn val="ctr"/>
        <c:lblOffset val="100"/>
        <c:tickMarkSkip val="1"/>
        <c:noMultiLvlLbl val="0"/>
      </c:catAx>
      <c:valAx>
        <c:axId val="329804744"/>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803568"/>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9631336"/>
        <c:axId val="409631728"/>
      </c:barChart>
      <c:catAx>
        <c:axId val="40963133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9631728"/>
        <c:crosses val="autoZero"/>
        <c:auto val="1"/>
        <c:lblAlgn val="ctr"/>
        <c:lblOffset val="100"/>
        <c:tickMarkSkip val="1"/>
        <c:noMultiLvlLbl val="0"/>
      </c:catAx>
      <c:valAx>
        <c:axId val="40963172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9631336"/>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09634472"/>
        <c:axId val="409634864"/>
      </c:barChart>
      <c:catAx>
        <c:axId val="409634472"/>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9634864"/>
        <c:crosses val="autoZero"/>
        <c:auto val="1"/>
        <c:lblAlgn val="ctr"/>
        <c:lblOffset val="100"/>
        <c:tickMarkSkip val="1"/>
        <c:noMultiLvlLbl val="0"/>
      </c:catAx>
      <c:valAx>
        <c:axId val="409634864"/>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09634472"/>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10199120"/>
        <c:axId val="410199512"/>
      </c:barChart>
      <c:catAx>
        <c:axId val="41019912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0199512"/>
        <c:crosses val="autoZero"/>
        <c:auto val="1"/>
        <c:lblAlgn val="ctr"/>
        <c:lblOffset val="100"/>
        <c:tickMarkSkip val="1"/>
        <c:noMultiLvlLbl val="0"/>
      </c:catAx>
      <c:valAx>
        <c:axId val="41019951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0199120"/>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10202256"/>
        <c:axId val="410202648"/>
      </c:barChart>
      <c:catAx>
        <c:axId val="41020225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0202648"/>
        <c:crosses val="autoZero"/>
        <c:auto val="1"/>
        <c:lblAlgn val="ctr"/>
        <c:lblOffset val="100"/>
        <c:tickMarkSkip val="1"/>
        <c:noMultiLvlLbl val="0"/>
      </c:catAx>
      <c:valAx>
        <c:axId val="41020264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0202256"/>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10208136"/>
        <c:axId val="410208528"/>
      </c:barChart>
      <c:catAx>
        <c:axId val="41020813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0208528"/>
        <c:crosses val="autoZero"/>
        <c:auto val="1"/>
        <c:lblAlgn val="ctr"/>
        <c:lblOffset val="100"/>
        <c:tickMarkSkip val="1"/>
        <c:noMultiLvlLbl val="0"/>
      </c:catAx>
      <c:valAx>
        <c:axId val="41020852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0208136"/>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10213232"/>
        <c:axId val="410213624"/>
      </c:barChart>
      <c:catAx>
        <c:axId val="410213232"/>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0213624"/>
        <c:crosses val="autoZero"/>
        <c:auto val="1"/>
        <c:lblAlgn val="ctr"/>
        <c:lblOffset val="100"/>
        <c:tickMarkSkip val="1"/>
        <c:noMultiLvlLbl val="0"/>
      </c:catAx>
      <c:valAx>
        <c:axId val="410213624"/>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0213232"/>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11600504"/>
        <c:axId val="411600896"/>
      </c:barChart>
      <c:catAx>
        <c:axId val="411600504"/>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1600896"/>
        <c:crosses val="autoZero"/>
        <c:auto val="1"/>
        <c:lblAlgn val="ctr"/>
        <c:lblOffset val="100"/>
        <c:tickMarkSkip val="1"/>
        <c:noMultiLvlLbl val="0"/>
      </c:catAx>
      <c:valAx>
        <c:axId val="411600896"/>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1600504"/>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11596584"/>
        <c:axId val="411595800"/>
      </c:barChart>
      <c:catAx>
        <c:axId val="411596584"/>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1595800"/>
        <c:crosses val="autoZero"/>
        <c:auto val="1"/>
        <c:lblAlgn val="ctr"/>
        <c:lblOffset val="100"/>
        <c:tickMarkSkip val="1"/>
        <c:noMultiLvlLbl val="0"/>
      </c:catAx>
      <c:valAx>
        <c:axId val="41159580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1596584"/>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12739440"/>
        <c:axId val="412739832"/>
      </c:barChart>
      <c:catAx>
        <c:axId val="41273944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2739832"/>
        <c:crosses val="autoZero"/>
        <c:auto val="1"/>
        <c:lblAlgn val="ctr"/>
        <c:lblOffset val="100"/>
        <c:tickMarkSkip val="1"/>
        <c:noMultiLvlLbl val="0"/>
      </c:catAx>
      <c:valAx>
        <c:axId val="41273983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2739440"/>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12746888"/>
        <c:axId val="412747280"/>
      </c:barChart>
      <c:catAx>
        <c:axId val="41274688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2747280"/>
        <c:crosses val="autoZero"/>
        <c:auto val="1"/>
        <c:lblAlgn val="ctr"/>
        <c:lblOffset val="100"/>
        <c:tickMarkSkip val="1"/>
        <c:noMultiLvlLbl val="0"/>
      </c:catAx>
      <c:valAx>
        <c:axId val="412747280"/>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2746888"/>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329799648"/>
        <c:axId val="329804352"/>
      </c:barChart>
      <c:catAx>
        <c:axId val="329799648"/>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804352"/>
        <c:crosses val="autoZero"/>
        <c:auto val="1"/>
        <c:lblAlgn val="ctr"/>
        <c:lblOffset val="100"/>
        <c:tickMarkSkip val="1"/>
        <c:noMultiLvlLbl val="0"/>
      </c:catAx>
      <c:valAx>
        <c:axId val="329804352"/>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799648"/>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6491E-2"/>
          <c:y val="0.12790697674418605"/>
          <c:w val="0.89473684210526361"/>
          <c:h val="0.76744186046512552"/>
        </c:manualLayout>
      </c:layout>
      <c:barChart>
        <c:barDir val="col"/>
        <c:grouping val="clustered"/>
        <c:varyColors val="0"/>
        <c:dLbls>
          <c:showLegendKey val="0"/>
          <c:showVal val="0"/>
          <c:showCatName val="0"/>
          <c:showSerName val="0"/>
          <c:showPercent val="0"/>
          <c:showBubbleSize val="0"/>
        </c:dLbls>
        <c:gapWidth val="150"/>
        <c:axId val="412750416"/>
        <c:axId val="412750808"/>
      </c:barChart>
      <c:catAx>
        <c:axId val="412750416"/>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2750808"/>
        <c:crosses val="autoZero"/>
        <c:auto val="1"/>
        <c:lblAlgn val="ctr"/>
        <c:lblOffset val="100"/>
        <c:tickMarkSkip val="1"/>
        <c:noMultiLvlLbl val="0"/>
      </c:catAx>
      <c:valAx>
        <c:axId val="412750808"/>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412750416"/>
        <c:crosses val="autoZero"/>
        <c:crossBetween val="between"/>
      </c:valAx>
      <c:spPr>
        <a:noFill/>
        <a:ln w="5822">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94736842105346E-2"/>
          <c:y val="0.12790697674418605"/>
          <c:w val="0.89473684210526316"/>
          <c:h val="0.76744186046511687"/>
        </c:manualLayout>
      </c:layout>
      <c:barChart>
        <c:barDir val="col"/>
        <c:grouping val="clustered"/>
        <c:varyColors val="0"/>
        <c:dLbls>
          <c:showLegendKey val="0"/>
          <c:showVal val="0"/>
          <c:showCatName val="0"/>
          <c:showSerName val="0"/>
          <c:showPercent val="0"/>
          <c:showBubbleSize val="0"/>
        </c:dLbls>
        <c:gapWidth val="150"/>
        <c:axId val="329803960"/>
        <c:axId val="329803176"/>
      </c:barChart>
      <c:catAx>
        <c:axId val="329803960"/>
        <c:scaling>
          <c:orientation val="minMax"/>
        </c:scaling>
        <c:delete val="0"/>
        <c:axPos val="b"/>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803176"/>
        <c:crosses val="autoZero"/>
        <c:auto val="1"/>
        <c:lblAlgn val="ctr"/>
        <c:lblOffset val="100"/>
        <c:tickMarkSkip val="1"/>
        <c:noMultiLvlLbl val="0"/>
      </c:catAx>
      <c:valAx>
        <c:axId val="329803176"/>
        <c:scaling>
          <c:orientation val="minMax"/>
        </c:scaling>
        <c:delete val="0"/>
        <c:axPos val="l"/>
        <c:majorTickMark val="cross"/>
        <c:minorTickMark val="none"/>
        <c:tickLblPos val="nextTo"/>
        <c:spPr>
          <a:ln w="728">
            <a:solidFill>
              <a:schemeClr val="tx1"/>
            </a:solidFill>
            <a:prstDash val="solid"/>
          </a:ln>
        </c:spPr>
        <c:txPr>
          <a:bodyPr rot="0" vert="horz"/>
          <a:lstStyle/>
          <a:p>
            <a:pPr>
              <a:defRPr sz="521" b="1" i="0" u="none" strike="noStrike" baseline="0">
                <a:solidFill>
                  <a:schemeClr val="tx1"/>
                </a:solidFill>
                <a:latin typeface="Arial"/>
                <a:ea typeface="Arial"/>
                <a:cs typeface="Arial"/>
              </a:defRPr>
            </a:pPr>
            <a:endParaRPr lang="en-US"/>
          </a:p>
        </c:txPr>
        <c:crossAx val="329803960"/>
        <c:crosses val="autoZero"/>
        <c:crossBetween val="between"/>
      </c:valAx>
      <c:spPr>
        <a:noFill/>
        <a:ln w="5821">
          <a:noFill/>
        </a:ln>
      </c:spPr>
    </c:plotArea>
    <c:plotVisOnly val="1"/>
    <c:dispBlanksAs val="gap"/>
    <c:showDLblsOverMax val="0"/>
  </c:chart>
  <c:spPr>
    <a:noFill/>
    <a:ln>
      <a:noFill/>
    </a:ln>
  </c:spPr>
  <c:txPr>
    <a:bodyPr/>
    <a:lstStyle/>
    <a:p>
      <a:pPr>
        <a:defRPr sz="521"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887413" y="695325"/>
            <a:ext cx="52228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0287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3" y="139700"/>
            <a:ext cx="9957816" cy="6560820"/>
          </a:xfrm>
          <a:prstGeom prst="rect">
            <a:avLst/>
          </a:prstGeom>
        </p:spPr>
      </p:pic>
      <p:sp>
        <p:nvSpPr>
          <p:cNvPr id="2" name="Title 1"/>
          <p:cNvSpPr>
            <a:spLocks noGrp="1"/>
          </p:cNvSpPr>
          <p:nvPr>
            <p:ph type="ctrTitle"/>
          </p:nvPr>
        </p:nvSpPr>
        <p:spPr>
          <a:xfrm>
            <a:off x="771525" y="1467357"/>
            <a:ext cx="8743950" cy="1470025"/>
          </a:xfrm>
        </p:spPr>
        <p:txBody>
          <a:bodyPr>
            <a:normAutofit/>
          </a:bodyPr>
          <a:lstStyle>
            <a:lvl1pPr algn="ctr">
              <a:defRPr sz="44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43050" y="3886200"/>
            <a:ext cx="7200900" cy="17526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625" y="304800"/>
            <a:ext cx="9429750" cy="685800"/>
          </a:xfrm>
        </p:spPr>
        <p:txBody>
          <a:bodyPr/>
          <a:lstStyle/>
          <a:p>
            <a:r>
              <a:rPr lang="en-US"/>
              <a:t>Click to edit Master title style</a:t>
            </a:r>
          </a:p>
        </p:txBody>
      </p:sp>
      <p:sp>
        <p:nvSpPr>
          <p:cNvPr id="3" name="Chart Placeholder 2"/>
          <p:cNvSpPr>
            <a:spLocks noGrp="1"/>
          </p:cNvSpPr>
          <p:nvPr>
            <p:ph type="chart" idx="1"/>
          </p:nvPr>
        </p:nvSpPr>
        <p:spPr>
          <a:xfrm>
            <a:off x="685800" y="1447800"/>
            <a:ext cx="874395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14350" y="6356351"/>
            <a:ext cx="2400300" cy="365125"/>
          </a:xfrm>
          <a:prstGeom prst="rect">
            <a:avLst/>
          </a:prstGeom>
        </p:spPr>
        <p:txBody>
          <a:bodyPr/>
          <a:lstStyle/>
          <a:p>
            <a:endParaRPr lang="en-US"/>
          </a:p>
        </p:txBody>
      </p:sp>
      <p:sp>
        <p:nvSpPr>
          <p:cNvPr id="5" name="Footer Placeholder 4"/>
          <p:cNvSpPr>
            <a:spLocks noGrp="1"/>
          </p:cNvSpPr>
          <p:nvPr>
            <p:ph type="ftr" sz="quarter" idx="11"/>
          </p:nvPr>
        </p:nvSpPr>
        <p:spPr>
          <a:xfrm>
            <a:off x="3514725" y="6356351"/>
            <a:ext cx="325755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transition spd="med">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035040"/>
          </a:xfrm>
          <a:prstGeom prst="rect">
            <a:avLst/>
          </a:prstGeom>
        </p:spPr>
      </p:pic>
      <p:sp>
        <p:nvSpPr>
          <p:cNvPr id="2" name="Title 1"/>
          <p:cNvSpPr>
            <a:spLocks noGrp="1"/>
          </p:cNvSpPr>
          <p:nvPr>
            <p:ph type="title"/>
          </p:nvPr>
        </p:nvSpPr>
        <p:spPr>
          <a:xfrm>
            <a:off x="812602" y="3035684"/>
            <a:ext cx="8743950" cy="1662270"/>
          </a:xfrm>
        </p:spPr>
        <p:txBody>
          <a:bodyPr anchor="t">
            <a:normAutofit/>
          </a:bodyPr>
          <a:lstStyle>
            <a:lvl1pPr algn="l">
              <a:defRPr sz="3000"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812602" y="1535498"/>
            <a:ext cx="874395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2">
            <a:extLst>
              <a:ext uri="{28A0092B-C50C-407E-A947-70E740481C1C}">
                <a14:useLocalDpi xmlns:a14="http://schemas.microsoft.com/office/drawing/2010/main" val="0"/>
              </a:ext>
            </a:extLst>
          </a:blip>
          <a:srcRect l="3521" b="3521"/>
          <a:stretch/>
        </p:blipFill>
        <p:spPr>
          <a:xfrm>
            <a:off x="0" y="0"/>
            <a:ext cx="10287000" cy="6035040"/>
          </a:xfrm>
          <a:prstGeom prst="rect">
            <a:avLst/>
          </a:prstGeom>
        </p:spPr>
      </p:pic>
    </p:spTree>
    <p:extLst>
      <p:ext uri="{BB962C8B-B14F-4D97-AF65-F5344CB8AC3E}">
        <p14:creationId xmlns:p14="http://schemas.microsoft.com/office/powerpoint/2010/main" val="4094254554"/>
      </p:ext>
    </p:extLst>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14350" y="6356351"/>
            <a:ext cx="2400300" cy="365125"/>
          </a:xfrm>
          <a:prstGeom prst="rect">
            <a:avLst/>
          </a:prstGeom>
        </p:spPr>
        <p:txBody>
          <a:bodyPr/>
          <a:lstStyle/>
          <a:p>
            <a:endParaRPr lang="en-US"/>
          </a:p>
        </p:txBody>
      </p:sp>
      <p:sp>
        <p:nvSpPr>
          <p:cNvPr id="8" name="Footer Placeholder 7"/>
          <p:cNvSpPr>
            <a:spLocks noGrp="1"/>
          </p:cNvSpPr>
          <p:nvPr>
            <p:ph type="ftr" sz="quarter" idx="11"/>
          </p:nvPr>
        </p:nvSpPr>
        <p:spPr>
          <a:xfrm>
            <a:off x="3514725" y="6356351"/>
            <a:ext cx="325755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14350" y="6356351"/>
            <a:ext cx="2400300" cy="365125"/>
          </a:xfrm>
          <a:prstGeom prst="rect">
            <a:avLst/>
          </a:prstGeom>
        </p:spPr>
        <p:txBody>
          <a:bodyPr/>
          <a:lstStyle/>
          <a:p>
            <a:endParaRPr lang="en-US"/>
          </a:p>
        </p:txBody>
      </p:sp>
      <p:sp>
        <p:nvSpPr>
          <p:cNvPr id="4" name="Footer Placeholder 3"/>
          <p:cNvSpPr>
            <a:spLocks noGrp="1"/>
          </p:cNvSpPr>
          <p:nvPr>
            <p:ph type="ftr" sz="quarter" idx="11"/>
          </p:nvPr>
        </p:nvSpPr>
        <p:spPr>
          <a:xfrm>
            <a:off x="3514725" y="6356351"/>
            <a:ext cx="325755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4350" y="6356351"/>
            <a:ext cx="2400300" cy="365125"/>
          </a:xfrm>
          <a:prstGeom prst="rect">
            <a:avLst/>
          </a:prstGeom>
        </p:spPr>
        <p:txBody>
          <a:bodyPr/>
          <a:lstStyle/>
          <a:p>
            <a:endParaRPr lang="en-US"/>
          </a:p>
        </p:txBody>
      </p:sp>
      <p:sp>
        <p:nvSpPr>
          <p:cNvPr id="3" name="Footer Placeholder 2"/>
          <p:cNvSpPr>
            <a:spLocks noGrp="1"/>
          </p:cNvSpPr>
          <p:nvPr>
            <p:ph type="ftr" sz="quarter" idx="11"/>
          </p:nvPr>
        </p:nvSpPr>
        <p:spPr>
          <a:xfrm>
            <a:off x="3514725" y="6356351"/>
            <a:ext cx="325755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1176730"/>
            <a:ext cx="3384352"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021931" y="117673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1" y="233878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14350" y="6356351"/>
            <a:ext cx="2400300" cy="365125"/>
          </a:xfrm>
          <a:prstGeom prst="rect">
            <a:avLst/>
          </a:prstGeom>
        </p:spPr>
        <p:txBody>
          <a:bodyPr/>
          <a:lstStyle/>
          <a:p>
            <a:endParaRPr lang="en-US"/>
          </a:p>
        </p:txBody>
      </p:sp>
      <p:sp>
        <p:nvSpPr>
          <p:cNvPr id="6" name="Footer Placeholder 5"/>
          <p:cNvSpPr>
            <a:spLocks noGrp="1"/>
          </p:cNvSpPr>
          <p:nvPr>
            <p:ph type="ftr" sz="quarter" idx="11"/>
          </p:nvPr>
        </p:nvSpPr>
        <p:spPr>
          <a:xfrm>
            <a:off x="3514725" y="6356351"/>
            <a:ext cx="325755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1252538"/>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14350" y="6356351"/>
            <a:ext cx="2400300" cy="365125"/>
          </a:xfrm>
          <a:prstGeom prst="rect">
            <a:avLst/>
          </a:prstGeom>
        </p:spPr>
        <p:txBody>
          <a:bodyPr/>
          <a:lstStyle/>
          <a:p>
            <a:endParaRPr lang="en-US"/>
          </a:p>
        </p:txBody>
      </p:sp>
      <p:sp>
        <p:nvSpPr>
          <p:cNvPr id="6" name="Footer Placeholder 5"/>
          <p:cNvSpPr>
            <a:spLocks noGrp="1"/>
          </p:cNvSpPr>
          <p:nvPr>
            <p:ph type="ftr" sz="quarter" idx="11"/>
          </p:nvPr>
        </p:nvSpPr>
        <p:spPr>
          <a:xfrm>
            <a:off x="3514725" y="6356351"/>
            <a:ext cx="325755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161768"/>
            <a:ext cx="10287000" cy="714375"/>
          </a:xfrm>
          <a:prstGeom prst="rect">
            <a:avLst/>
          </a:prstGeom>
        </p:spPr>
      </p:pic>
      <p:sp>
        <p:nvSpPr>
          <p:cNvPr id="2" name="Title Placeholder 1"/>
          <p:cNvSpPr>
            <a:spLocks noGrp="1"/>
          </p:cNvSpPr>
          <p:nvPr>
            <p:ph type="title"/>
          </p:nvPr>
        </p:nvSpPr>
        <p:spPr>
          <a:xfrm>
            <a:off x="405962" y="307851"/>
            <a:ext cx="92583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332256"/>
            <a:ext cx="92583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686300" y="6229771"/>
            <a:ext cx="2400300" cy="485982"/>
          </a:xfrm>
          <a:prstGeom prst="rect">
            <a:avLst/>
          </a:prstGeom>
        </p:spPr>
        <p:txBody>
          <a:bodyPr vert="horz" lIns="91440" tIns="45720" rIns="91440" bIns="45720" rtlCol="0" anchor="ctr"/>
          <a:lstStyle>
            <a:lvl1pPr algn="r">
              <a:defRPr sz="1000">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014814" y="6627168"/>
            <a:ext cx="7289964" cy="184666"/>
          </a:xfrm>
          <a:prstGeom prst="rect">
            <a:avLst/>
          </a:prstGeom>
          <a:noFill/>
        </p:spPr>
        <p:txBody>
          <a:bodyPr wrap="square" rtlCol="0">
            <a:spAutoFit/>
          </a:bodyPr>
          <a:lstStyle/>
          <a:p>
            <a:pPr algn="ctr"/>
            <a:r>
              <a:rPr lang="en-US" sz="600" b="0" kern="0" spc="100" dirty="0">
                <a:solidFill>
                  <a:schemeClr val="tx1">
                    <a:lumMod val="50000"/>
                  </a:schemeClr>
                </a:solidFill>
                <a:latin typeface="+mn-lt"/>
                <a:ea typeface="+mn-ea"/>
                <a:cs typeface="+mn-cs"/>
              </a:rPr>
              <a:t>© PRESIDENT AND FELLOWS OF HARVARD COLLEGE</a:t>
            </a:r>
            <a:endParaRPr lang="en-US" sz="600" b="0" kern="0" spc="100"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ransition spd="med">
    <p:pull dir="d"/>
  </p:transition>
  <p:hf sldNum="0" hdr="0" ftr="0" dt="0"/>
  <p:txStyles>
    <p:titleStyle>
      <a:lvl1pPr algn="l" defTabSz="457200" rtl="0" eaLnBrk="1" latinLnBrk="0" hangingPunct="1">
        <a:spcBef>
          <a:spcPct val="0"/>
        </a:spcBef>
        <a:buNone/>
        <a:defRPr sz="3000" b="1" kern="1200">
          <a:solidFill>
            <a:srgbClr val="5393A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4350" y="1600201"/>
            <a:ext cx="92583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4350" y="6356351"/>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C5737-1FD2-A549-8C7D-0E565AA8B7CE}" type="datetimeFigureOut">
              <a:rPr lang="en-US" smtClean="0"/>
              <a:pPr/>
              <a:t>1/14/2019</a:t>
            </a:fld>
            <a:endParaRPr lang="en-US"/>
          </a:p>
        </p:txBody>
      </p:sp>
      <p:sp>
        <p:nvSpPr>
          <p:cNvPr id="5" name="Footer Placeholder 4"/>
          <p:cNvSpPr>
            <a:spLocks noGrp="1"/>
          </p:cNvSpPr>
          <p:nvPr>
            <p:ph type="ftr" sz="quarter" idx="3"/>
          </p:nvPr>
        </p:nvSpPr>
        <p:spPr>
          <a:xfrm>
            <a:off x="3514725" y="6356351"/>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72350" y="6356351"/>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chart" Target="../charts/chart26.xml"/></Relationships>
</file>

<file path=ppt/slides/_rels/slide1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chart" Target="../charts/char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30.xml"/></Relationships>
</file>

<file path=ppt/slides/_rels/slide1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32.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2.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34.xml"/></Relationships>
</file>

<file path=ppt/slides/_rels/slide2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36.xml"/></Relationships>
</file>

<file path=ppt/slides/_rels/slide2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hart" Target="../charts/chart38.xml"/></Relationships>
</file>

<file path=ppt/slides/_rels/slide2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chart" Target="../charts/chart40.xml"/></Relationships>
</file>

<file path=ppt/slides/_rels/slide2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2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2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2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50.xml"/></Relationships>
</file>

<file path=ppt/slides/_rels/slide2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chart" Target="../charts/chart5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chart" Target="../charts/chart54.xml"/></Relationships>
</file>

<file path=ppt/slides/_rels/slide3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chart" Target="../charts/chart56.xml"/></Relationships>
</file>

<file path=ppt/slides/_rels/slide3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chart" Target="../charts/chart58.xml"/></Relationships>
</file>

<file path=ppt/slides/_rels/slide3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chart" Target="../charts/chart60.xml"/></Relationships>
</file>

<file path=ppt/slides/_rels/slide3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chart" Target="../charts/chart62.xml"/></Relationships>
</file>

<file path=ppt/slides/_rels/slide3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chart" Target="../charts/chart64.xml"/></Relationships>
</file>

<file path=ppt/slides/_rels/slide3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chart" Target="../charts/chart66.xml"/></Relationships>
</file>

<file path=ppt/slides/_rels/slide3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chart" Target="../charts/chart68.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hyperlink" Target="http://www.census.gov/construction/c30/news.html" TargetMode="External"/><Relationship Id="rId4" Type="http://schemas.openxmlformats.org/officeDocument/2006/relationships/chart" Target="../charts/chart7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50.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dirty="0"/>
              <a:t>2007 to Present</a:t>
            </a:r>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95300" y="152400"/>
            <a:ext cx="9258300" cy="714375"/>
          </a:xfrm>
        </p:spPr>
        <p:txBody>
          <a:bodyPr anchor="ctr"/>
          <a:lstStyle/>
          <a:p>
            <a:pPr algn="ctr"/>
            <a:r>
              <a:rPr lang="en-US" sz="2000" dirty="0">
                <a:latin typeface="Arial" pitchFamily="34" charset="0"/>
                <a:cs typeface="Arial" pitchFamily="34" charset="0"/>
              </a:rPr>
              <a:t>Leading Indicator of Remodeling Activity – Third Quarter 2008</a:t>
            </a:r>
            <a:br>
              <a:rPr lang="en-US" sz="2000" dirty="0">
                <a:latin typeface="Arial" pitchFamily="34" charset="0"/>
                <a:cs typeface="Arial" pitchFamily="34" charset="0"/>
              </a:rPr>
            </a:br>
            <a:r>
              <a:rPr lang="en-US" sz="1100" i="1" dirty="0">
                <a:latin typeface="Arial" pitchFamily="34" charset="0"/>
                <a:cs typeface="Arial" pitchFamily="34" charset="0"/>
              </a:rPr>
              <a:t>Published: October 2008</a:t>
            </a:r>
            <a:endParaRPr lang="en-US" sz="1100" dirty="0">
              <a:latin typeface="Arial" pitchFamily="34" charset="0"/>
              <a:cs typeface="Arial" pitchFamily="34" charset="0"/>
            </a:endParaRPr>
          </a:p>
        </p:txBody>
      </p:sp>
      <p:sp>
        <p:nvSpPr>
          <p:cNvPr id="53252" name="Text Box 4"/>
          <p:cNvSpPr txBox="1">
            <a:spLocks noChangeArrowheads="1"/>
          </p:cNvSpPr>
          <p:nvPr/>
        </p:nvSpPr>
        <p:spPr bwMode="auto">
          <a:xfrm>
            <a:off x="342900" y="8382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53253" name="Text Box 5"/>
          <p:cNvSpPr txBox="1">
            <a:spLocks noChangeArrowheads="1"/>
          </p:cNvSpPr>
          <p:nvPr/>
        </p:nvSpPr>
        <p:spPr bwMode="auto">
          <a:xfrm>
            <a:off x="6667500" y="8382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3516535691"/>
              </p:ext>
            </p:extLst>
          </p:nvPr>
        </p:nvGraphicFramePr>
        <p:xfrm>
          <a:off x="342900" y="1600200"/>
          <a:ext cx="9664700" cy="4241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842000"/>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Fourth Quarter 2008</a:t>
            </a:r>
            <a:br>
              <a:rPr lang="en-US" sz="2000" dirty="0">
                <a:latin typeface="Arial" pitchFamily="34" charset="0"/>
                <a:cs typeface="Arial" pitchFamily="34" charset="0"/>
              </a:rPr>
            </a:br>
            <a:r>
              <a:rPr lang="en-US" sz="1100" i="1" dirty="0">
                <a:latin typeface="Arial" pitchFamily="34" charset="0"/>
                <a:cs typeface="Arial" pitchFamily="34" charset="0"/>
              </a:rPr>
              <a:t>Published: January 2009</a:t>
            </a:r>
            <a:endParaRPr lang="en-US" sz="1100" dirty="0">
              <a:latin typeface="Arial" pitchFamily="34" charset="0"/>
              <a:cs typeface="Arial" pitchFamily="34" charset="0"/>
            </a:endParaRPr>
          </a:p>
        </p:txBody>
      </p:sp>
      <p:sp>
        <p:nvSpPr>
          <p:cNvPr id="56324" name="Text Box 4"/>
          <p:cNvSpPr txBox="1">
            <a:spLocks noChangeArrowheads="1"/>
          </p:cNvSpPr>
          <p:nvPr/>
        </p:nvSpPr>
        <p:spPr bwMode="auto">
          <a:xfrm>
            <a:off x="317500" y="7620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56325" name="Text Box 5"/>
          <p:cNvSpPr txBox="1">
            <a:spLocks noChangeArrowheads="1"/>
          </p:cNvSpPr>
          <p:nvPr/>
        </p:nvSpPr>
        <p:spPr bwMode="auto">
          <a:xfrm>
            <a:off x="6642100" y="762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224687242"/>
              </p:ext>
            </p:extLst>
          </p:nvPr>
        </p:nvGraphicFramePr>
        <p:xfrm>
          <a:off x="292100" y="1476375"/>
          <a:ext cx="9664700" cy="42418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95300" y="5718175"/>
            <a:ext cx="9258300"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First Quarter 2009</a:t>
            </a:r>
            <a:br>
              <a:rPr lang="en-US" sz="2000" dirty="0">
                <a:latin typeface="Arial" pitchFamily="34" charset="0"/>
                <a:cs typeface="Arial" pitchFamily="34" charset="0"/>
              </a:rPr>
            </a:br>
            <a:r>
              <a:rPr lang="en-US" sz="1100" i="1" dirty="0">
                <a:latin typeface="Arial" pitchFamily="34" charset="0"/>
                <a:cs typeface="Arial" pitchFamily="34" charset="0"/>
              </a:rPr>
              <a:t>Published: April 2009</a:t>
            </a:r>
            <a:endParaRPr lang="en-US" sz="1100" dirty="0">
              <a:latin typeface="Arial" pitchFamily="34" charset="0"/>
              <a:cs typeface="Arial" pitchFamily="34" charset="0"/>
            </a:endParaRPr>
          </a:p>
        </p:txBody>
      </p:sp>
      <p:sp>
        <p:nvSpPr>
          <p:cNvPr id="60420" name="Text Box 4"/>
          <p:cNvSpPr txBox="1">
            <a:spLocks noChangeArrowheads="1"/>
          </p:cNvSpPr>
          <p:nvPr/>
        </p:nvSpPr>
        <p:spPr bwMode="auto">
          <a:xfrm>
            <a:off x="292100" y="744853"/>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60421" name="Text Box 5"/>
          <p:cNvSpPr txBox="1">
            <a:spLocks noChangeArrowheads="1"/>
          </p:cNvSpPr>
          <p:nvPr/>
        </p:nvSpPr>
        <p:spPr bwMode="auto">
          <a:xfrm>
            <a:off x="6616700" y="744853"/>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425251471"/>
              </p:ext>
            </p:extLst>
          </p:nvPr>
        </p:nvGraphicFramePr>
        <p:xfrm>
          <a:off x="278442" y="1454150"/>
          <a:ext cx="9664700" cy="4241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723900" y="5713097"/>
            <a:ext cx="9029700"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Second Quarter 2009</a:t>
            </a:r>
            <a:br>
              <a:rPr lang="en-US" sz="2000" dirty="0">
                <a:latin typeface="Arial" pitchFamily="34" charset="0"/>
                <a:cs typeface="Arial" pitchFamily="34" charset="0"/>
              </a:rPr>
            </a:br>
            <a:r>
              <a:rPr lang="en-US" sz="1100" i="1" dirty="0">
                <a:latin typeface="Arial" pitchFamily="34" charset="0"/>
                <a:cs typeface="Arial" pitchFamily="34" charset="0"/>
              </a:rPr>
              <a:t>Published: July 2009</a:t>
            </a:r>
            <a:endParaRPr lang="en-US" sz="1100" dirty="0">
              <a:latin typeface="Arial" pitchFamily="34" charset="0"/>
              <a:cs typeface="Arial" pitchFamily="34" charset="0"/>
            </a:endParaRPr>
          </a:p>
        </p:txBody>
      </p:sp>
      <p:sp>
        <p:nvSpPr>
          <p:cNvPr id="6042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60421" name="Text Box 5"/>
          <p:cNvSpPr txBox="1">
            <a:spLocks noChangeArrowheads="1"/>
          </p:cNvSpPr>
          <p:nvPr/>
        </p:nvSpPr>
        <p:spPr bwMode="auto">
          <a:xfrm>
            <a:off x="6667500" y="9271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1660969492"/>
              </p:ext>
            </p:extLst>
          </p:nvPr>
        </p:nvGraphicFramePr>
        <p:xfrm>
          <a:off x="317500" y="1727200"/>
          <a:ext cx="9664700" cy="4241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926891"/>
            <a:ext cx="77724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Third Quarter 2009</a:t>
            </a:r>
            <a:br>
              <a:rPr lang="en-US" sz="2000" dirty="0">
                <a:latin typeface="Arial" pitchFamily="34" charset="0"/>
                <a:cs typeface="Arial" pitchFamily="34" charset="0"/>
              </a:rPr>
            </a:br>
            <a:r>
              <a:rPr lang="en-US" sz="1100" i="1" dirty="0">
                <a:latin typeface="Arial" pitchFamily="34" charset="0"/>
                <a:cs typeface="Arial" pitchFamily="34" charset="0"/>
              </a:rPr>
              <a:t>Published: October 2009</a:t>
            </a:r>
            <a:endParaRPr lang="en-US" sz="1100" dirty="0">
              <a:latin typeface="Arial" pitchFamily="34" charset="0"/>
              <a:cs typeface="Arial" pitchFamily="34" charset="0"/>
            </a:endParaRPr>
          </a:p>
        </p:txBody>
      </p:sp>
      <p:sp>
        <p:nvSpPr>
          <p:cNvPr id="78852"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78853" name="Text Box 5"/>
          <p:cNvSpPr txBox="1">
            <a:spLocks noChangeArrowheads="1"/>
          </p:cNvSpPr>
          <p:nvPr/>
        </p:nvSpPr>
        <p:spPr bwMode="auto">
          <a:xfrm>
            <a:off x="6667500" y="9271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a:latin typeface="Arial" pitchFamily="34" charset="0"/>
                <a:cs typeface="Arial" pitchFamily="34" charset="0"/>
              </a:rPr>
              <a:t>Four-Quarter Moving</a:t>
            </a:r>
          </a:p>
          <a:p>
            <a:pPr algn="r" eaLnBrk="0" hangingPunct="0"/>
            <a:r>
              <a:rPr lang="en-US" sz="120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718575628"/>
              </p:ext>
            </p:extLst>
          </p:nvPr>
        </p:nvGraphicFramePr>
        <p:xfrm>
          <a:off x="444500" y="1517878"/>
          <a:ext cx="9359900" cy="42799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926891"/>
            <a:ext cx="77724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Fourth Quarter 2009</a:t>
            </a:r>
            <a:br>
              <a:rPr lang="en-US" sz="2000" dirty="0">
                <a:latin typeface="Arial" pitchFamily="34" charset="0"/>
                <a:cs typeface="Arial" pitchFamily="34" charset="0"/>
              </a:rPr>
            </a:br>
            <a:r>
              <a:rPr lang="en-US" sz="1100" i="1" dirty="0">
                <a:latin typeface="Arial" pitchFamily="34" charset="0"/>
                <a:cs typeface="Arial" pitchFamily="34" charset="0"/>
              </a:rPr>
              <a:t>Published: January 2010</a:t>
            </a:r>
            <a:endParaRPr lang="en-US" sz="1100" dirty="0">
              <a:latin typeface="Arial" pitchFamily="34" charset="0"/>
              <a:cs typeface="Arial" pitchFamily="34" charset="0"/>
            </a:endParaRPr>
          </a:p>
        </p:txBody>
      </p:sp>
      <p:sp>
        <p:nvSpPr>
          <p:cNvPr id="87044"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87045" name="Text Box 5"/>
          <p:cNvSpPr txBox="1">
            <a:spLocks noChangeArrowheads="1"/>
          </p:cNvSpPr>
          <p:nvPr/>
        </p:nvSpPr>
        <p:spPr bwMode="auto">
          <a:xfrm>
            <a:off x="6667500" y="9271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695414284"/>
              </p:ext>
            </p:extLst>
          </p:nvPr>
        </p:nvGraphicFramePr>
        <p:xfrm>
          <a:off x="444500" y="1689100"/>
          <a:ext cx="9359900" cy="42799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926891"/>
            <a:ext cx="77724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First Quarter 2010</a:t>
            </a:r>
            <a:br>
              <a:rPr lang="en-US" sz="2000" dirty="0">
                <a:latin typeface="Arial" pitchFamily="34" charset="0"/>
                <a:cs typeface="Arial" pitchFamily="34" charset="0"/>
              </a:rPr>
            </a:br>
            <a:r>
              <a:rPr lang="en-US" sz="1100" i="1" dirty="0">
                <a:latin typeface="Arial" pitchFamily="34" charset="0"/>
                <a:cs typeface="Arial" pitchFamily="34" charset="0"/>
              </a:rPr>
              <a:t>Published: April 2010</a:t>
            </a:r>
            <a:endParaRPr lang="en-US" sz="1100" dirty="0">
              <a:latin typeface="Arial" pitchFamily="34" charset="0"/>
              <a:cs typeface="Arial" pitchFamily="34" charset="0"/>
            </a:endParaRPr>
          </a:p>
        </p:txBody>
      </p:sp>
      <p:sp>
        <p:nvSpPr>
          <p:cNvPr id="87044"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87045" name="Text Box 5"/>
          <p:cNvSpPr txBox="1">
            <a:spLocks noChangeArrowheads="1"/>
          </p:cNvSpPr>
          <p:nvPr/>
        </p:nvSpPr>
        <p:spPr bwMode="auto">
          <a:xfrm>
            <a:off x="6624637" y="1142544"/>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3585970523"/>
              </p:ext>
            </p:extLst>
          </p:nvPr>
        </p:nvGraphicFramePr>
        <p:xfrm>
          <a:off x="444500" y="1689100"/>
          <a:ext cx="9359900" cy="42799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926891"/>
            <a:ext cx="77724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Second Quarter 2010</a:t>
            </a:r>
            <a:br>
              <a:rPr lang="en-US" sz="2000" dirty="0">
                <a:latin typeface="Arial" pitchFamily="34" charset="0"/>
                <a:cs typeface="Arial" pitchFamily="34" charset="0"/>
              </a:rPr>
            </a:br>
            <a:r>
              <a:rPr lang="en-US" sz="1100" i="1" dirty="0">
                <a:latin typeface="Arial" pitchFamily="34" charset="0"/>
                <a:cs typeface="Arial" pitchFamily="34" charset="0"/>
              </a:rPr>
              <a:t>Published: July 2010</a:t>
            </a:r>
            <a:endParaRPr lang="en-US" sz="1100"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9271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1150290932"/>
              </p:ext>
            </p:extLst>
          </p:nvPr>
        </p:nvGraphicFramePr>
        <p:xfrm>
          <a:off x="441325" y="1459056"/>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Historical data and LIRA weights are revised annually in July.</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Third Quarter 2010</a:t>
            </a:r>
            <a:br>
              <a:rPr lang="en-US" sz="2000" dirty="0">
                <a:latin typeface="Arial" pitchFamily="34" charset="0"/>
                <a:cs typeface="Arial" pitchFamily="34" charset="0"/>
              </a:rPr>
            </a:br>
            <a:r>
              <a:rPr lang="en-US" sz="1100" i="1" dirty="0">
                <a:latin typeface="Arial" pitchFamily="34" charset="0"/>
                <a:cs typeface="Arial" pitchFamily="34" charset="0"/>
              </a:rPr>
              <a:t>Published: October 2010</a:t>
            </a: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544086388"/>
              </p:ext>
            </p:extLst>
          </p:nvPr>
        </p:nvGraphicFramePr>
        <p:xfrm>
          <a:off x="441325" y="1560582"/>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Historical data and LIRA weights are revised annually in July.</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Fourth Quarter 2010</a:t>
            </a:r>
            <a:br>
              <a:rPr lang="en-US" sz="2000" dirty="0">
                <a:latin typeface="Arial" pitchFamily="34" charset="0"/>
                <a:cs typeface="Arial" pitchFamily="34" charset="0"/>
              </a:rPr>
            </a:br>
            <a:r>
              <a:rPr lang="en-US" sz="1100" i="1" dirty="0">
                <a:latin typeface="Arial" pitchFamily="34" charset="0"/>
                <a:cs typeface="Arial" pitchFamily="34" charset="0"/>
              </a:rPr>
              <a:t>Published: January 2011</a:t>
            </a: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645404664"/>
              </p:ext>
            </p:extLst>
          </p:nvPr>
        </p:nvGraphicFramePr>
        <p:xfrm>
          <a:off x="441325" y="1506612"/>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Historical data and LIRA weights are revised annually in July.</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fontScale="77500" lnSpcReduction="20000"/>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First Quarter 2011</a:t>
            </a:r>
            <a:br>
              <a:rPr lang="en-US" sz="2000" dirty="0">
                <a:latin typeface="Arial" pitchFamily="34" charset="0"/>
                <a:cs typeface="Arial" pitchFamily="34" charset="0"/>
              </a:rPr>
            </a:br>
            <a:r>
              <a:rPr lang="en-US" sz="1100" i="1" dirty="0">
                <a:latin typeface="Arial" pitchFamily="34" charset="0"/>
                <a:cs typeface="Arial" pitchFamily="34" charset="0"/>
              </a:rPr>
              <a:t>Published: April 2011</a:t>
            </a: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1727722367"/>
              </p:ext>
            </p:extLst>
          </p:nvPr>
        </p:nvGraphicFramePr>
        <p:xfrm>
          <a:off x="431442" y="1439862"/>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Historical data and LIRA weights are revised annually in July.</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Second Quarter 2011</a:t>
            </a:r>
            <a:br>
              <a:rPr lang="en-US" sz="2000" dirty="0">
                <a:latin typeface="Arial" pitchFamily="34" charset="0"/>
                <a:cs typeface="Arial" pitchFamily="34" charset="0"/>
              </a:rPr>
            </a:br>
            <a:r>
              <a:rPr lang="en-US" sz="1100" i="1" dirty="0">
                <a:latin typeface="Arial" pitchFamily="34" charset="0"/>
                <a:cs typeface="Arial" pitchFamily="34" charset="0"/>
              </a:rPr>
              <a:t>Published: July 2011</a:t>
            </a: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863788963"/>
              </p:ext>
            </p:extLst>
          </p:nvPr>
        </p:nvGraphicFramePr>
        <p:xfrm>
          <a:off x="430213" y="1516444"/>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Historical data and LIRA weights are revised annually in July.</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Third Quarter 2011</a:t>
            </a:r>
            <a:br>
              <a:rPr lang="en-US" sz="2000" dirty="0">
                <a:latin typeface="Arial" pitchFamily="34" charset="0"/>
                <a:cs typeface="Arial" pitchFamily="34" charset="0"/>
              </a:rPr>
            </a:br>
            <a:r>
              <a:rPr lang="en-US" sz="1100" i="1" dirty="0">
                <a:latin typeface="Arial" pitchFamily="34" charset="0"/>
                <a:cs typeface="Arial" pitchFamily="34" charset="0"/>
              </a:rPr>
              <a:t>Published: October 2011</a:t>
            </a: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416807599"/>
              </p:ext>
            </p:extLst>
          </p:nvPr>
        </p:nvGraphicFramePr>
        <p:xfrm>
          <a:off x="430213" y="1493837"/>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Historical data and LIRA weights are revised annually in July.</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Fourth Quarter 2011</a:t>
            </a:r>
            <a:br>
              <a:rPr lang="en-US" sz="2000" dirty="0">
                <a:latin typeface="Arial" pitchFamily="34" charset="0"/>
                <a:cs typeface="Arial" pitchFamily="34" charset="0"/>
              </a:rPr>
            </a:br>
            <a:r>
              <a:rPr lang="en-US" sz="1100" i="1" dirty="0">
                <a:latin typeface="Arial" pitchFamily="34" charset="0"/>
                <a:cs typeface="Arial" pitchFamily="34" charset="0"/>
              </a:rPr>
              <a:t>Published: January 2012</a:t>
            </a: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147727163"/>
              </p:ext>
            </p:extLst>
          </p:nvPr>
        </p:nvGraphicFramePr>
        <p:xfrm>
          <a:off x="430213" y="1500572"/>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Historical data and LIRA weights are revised annually in July.</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First Quarter 2012</a:t>
            </a:r>
            <a:br>
              <a:rPr lang="en-US" sz="2000" dirty="0">
                <a:latin typeface="Arial" pitchFamily="34" charset="0"/>
                <a:cs typeface="Arial" pitchFamily="34" charset="0"/>
              </a:rPr>
            </a:br>
            <a:r>
              <a:rPr lang="en-US" sz="1100" i="1" dirty="0">
                <a:latin typeface="Arial" pitchFamily="34" charset="0"/>
                <a:cs typeface="Arial" pitchFamily="34" charset="0"/>
              </a:rPr>
              <a:t>Published: April 2012</a:t>
            </a: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1339955538"/>
              </p:ext>
            </p:extLst>
          </p:nvPr>
        </p:nvGraphicFramePr>
        <p:xfrm>
          <a:off x="446190" y="1493837"/>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Historical data and LIRA weights are revised annually in July.</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Second Quarter 2012</a:t>
            </a:r>
            <a:br>
              <a:rPr lang="en-US" sz="2000" dirty="0">
                <a:latin typeface="Arial" pitchFamily="34" charset="0"/>
                <a:cs typeface="Arial" pitchFamily="34" charset="0"/>
              </a:rPr>
            </a:br>
            <a:r>
              <a:rPr lang="en-US" sz="1100" i="1" dirty="0">
                <a:latin typeface="Arial" pitchFamily="34" charset="0"/>
                <a:cs typeface="Arial" pitchFamily="34" charset="0"/>
              </a:rPr>
              <a:t>Published: July 2012</a:t>
            </a:r>
            <a:endParaRPr lang="en-US" sz="1200" i="1"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229108914"/>
              </p:ext>
            </p:extLst>
          </p:nvPr>
        </p:nvGraphicFramePr>
        <p:xfrm>
          <a:off x="431800" y="1679575"/>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926891"/>
            <a:ext cx="77724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Third Quarter 2012</a:t>
            </a:r>
            <a:br>
              <a:rPr lang="en-US" sz="2000" dirty="0">
                <a:latin typeface="Arial" pitchFamily="34" charset="0"/>
                <a:cs typeface="Arial" pitchFamily="34" charset="0"/>
              </a:rPr>
            </a:br>
            <a:r>
              <a:rPr lang="en-US" sz="1100" i="1" dirty="0">
                <a:latin typeface="Arial" pitchFamily="34" charset="0"/>
                <a:cs typeface="Arial" pitchFamily="34" charset="0"/>
              </a:rPr>
              <a:t>Published: October 2012</a:t>
            </a: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240410440"/>
              </p:ext>
            </p:extLst>
          </p:nvPr>
        </p:nvGraphicFramePr>
        <p:xfrm>
          <a:off x="431800" y="1679575"/>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926891"/>
            <a:ext cx="77724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nchor="ctr"/>
          <a:lstStyle/>
          <a:p>
            <a:pPr algn="ctr"/>
            <a:r>
              <a:rPr lang="en-US" sz="2000" dirty="0">
                <a:latin typeface="Arial" pitchFamily="34" charset="0"/>
                <a:cs typeface="Arial" pitchFamily="34" charset="0"/>
              </a:rPr>
              <a:t>Leading Indicator of Remodeling Activity – Fourth Quarter 2012</a:t>
            </a:r>
            <a:br>
              <a:rPr lang="en-US" sz="2000" dirty="0">
                <a:latin typeface="Arial" pitchFamily="34" charset="0"/>
                <a:cs typeface="Arial" pitchFamily="34" charset="0"/>
              </a:rPr>
            </a:br>
            <a:r>
              <a:rPr lang="en-US" sz="1100" i="1" dirty="0">
                <a:latin typeface="Arial" pitchFamily="34" charset="0"/>
                <a:cs typeface="Arial" pitchFamily="34" charset="0"/>
              </a:rPr>
              <a:t>Published: January 2013</a:t>
            </a: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030679269"/>
              </p:ext>
            </p:extLst>
          </p:nvPr>
        </p:nvGraphicFramePr>
        <p:xfrm>
          <a:off x="451107" y="1572872"/>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000" dirty="0">
                <a:latin typeface="Arial" pitchFamily="34" charset="0"/>
                <a:cs typeface="Arial" pitchFamily="34" charset="0"/>
              </a:rPr>
              <a:t>Leading Indicator of Remodeling Activity – First Quarter 2013</a:t>
            </a:r>
            <a:br>
              <a:rPr lang="en-US" sz="2000" dirty="0">
                <a:latin typeface="Arial" pitchFamily="34" charset="0"/>
                <a:cs typeface="Arial" pitchFamily="34" charset="0"/>
              </a:rPr>
            </a:br>
            <a:r>
              <a:rPr lang="en-US" sz="1100" i="1" dirty="0">
                <a:latin typeface="Arial" pitchFamily="34" charset="0"/>
                <a:cs typeface="Arial" pitchFamily="34" charset="0"/>
              </a:rPr>
              <a:t>Published: April 2013</a:t>
            </a:r>
            <a:endParaRPr lang="en-US" sz="1100"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200" b="0" dirty="0"/>
              <a:t>Homeowner Improvements</a:t>
            </a:r>
          </a:p>
          <a:p>
            <a:r>
              <a:rPr lang="en-US" sz="1200" b="0" dirty="0"/>
              <a:t>Four-Quarter Moving Totals</a:t>
            </a:r>
          </a:p>
          <a:p>
            <a:r>
              <a:rPr lang="en-US" sz="1200" b="0" dirty="0"/>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200" b="0" dirty="0"/>
              <a:t>Four-Quarter Moving</a:t>
            </a:r>
          </a:p>
          <a:p>
            <a:r>
              <a:rPr lang="en-US" sz="1200" b="0" dirty="0"/>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560191532"/>
              </p:ext>
            </p:extLst>
          </p:nvPr>
        </p:nvGraphicFramePr>
        <p:xfrm>
          <a:off x="387350" y="1521025"/>
          <a:ext cx="9366250" cy="42703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000" dirty="0">
                <a:latin typeface="Arial" pitchFamily="34" charset="0"/>
                <a:cs typeface="Arial" pitchFamily="34" charset="0"/>
              </a:rPr>
              <a:t>Leading Indicator of Remodeling Activity – Second Quarter 2013</a:t>
            </a:r>
            <a:br>
              <a:rPr lang="en-US" sz="2000" dirty="0">
                <a:latin typeface="Arial" pitchFamily="34" charset="0"/>
                <a:cs typeface="Arial" pitchFamily="34" charset="0"/>
              </a:rPr>
            </a:br>
            <a:r>
              <a:rPr lang="en-US" sz="1100" i="1" dirty="0">
                <a:latin typeface="Arial" pitchFamily="34" charset="0"/>
                <a:cs typeface="Arial" pitchFamily="34" charset="0"/>
              </a:rPr>
              <a:t>Published: July 2013</a:t>
            </a:r>
            <a:endParaRPr lang="en-US" sz="1100"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200" b="0" dirty="0"/>
              <a:t>Homeowner Improvements</a:t>
            </a:r>
          </a:p>
          <a:p>
            <a:r>
              <a:rPr lang="en-US" sz="1200" b="0" dirty="0"/>
              <a:t>Four-Quarter Moving Totals</a:t>
            </a:r>
          </a:p>
          <a:p>
            <a:r>
              <a:rPr lang="en-US" sz="1200" b="0" dirty="0"/>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200" b="0" dirty="0"/>
              <a:t>Four-Quarter Moving</a:t>
            </a:r>
          </a:p>
          <a:p>
            <a:r>
              <a:rPr lang="en-US" sz="1200" b="0" dirty="0"/>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915544446"/>
              </p:ext>
            </p:extLst>
          </p:nvPr>
        </p:nvGraphicFramePr>
        <p:xfrm>
          <a:off x="430213" y="1512887"/>
          <a:ext cx="9366250" cy="434022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5" y="476250"/>
            <a:ext cx="9429750" cy="428625"/>
          </a:xfrm>
        </p:spPr>
        <p:txBody>
          <a:bodyPr>
            <a:normAutofit fontScale="90000"/>
          </a:bodyPr>
          <a:lstStyle/>
          <a:p>
            <a:pPr algn="ctr"/>
            <a:r>
              <a:rPr lang="en-US" sz="2200" dirty="0">
                <a:latin typeface="Arial" pitchFamily="34" charset="0"/>
                <a:cs typeface="Arial" pitchFamily="34" charset="0"/>
              </a:rPr>
              <a:t>Leading Remodeling Activity Indicator – First Quarter 2007</a:t>
            </a:r>
            <a:br>
              <a:rPr lang="en-US" sz="2200" dirty="0">
                <a:latin typeface="Arial" pitchFamily="34" charset="0"/>
                <a:cs typeface="Arial" pitchFamily="34" charset="0"/>
              </a:rPr>
            </a:br>
            <a:r>
              <a:rPr lang="en-US" sz="1100" i="1" dirty="0">
                <a:latin typeface="Arial" pitchFamily="34" charset="0"/>
                <a:cs typeface="Arial" pitchFamily="34" charset="0"/>
              </a:rPr>
              <a:t>Published: April 2007</a:t>
            </a:r>
            <a:endParaRPr lang="en-US" sz="1100" dirty="0">
              <a:latin typeface="Arial" pitchFamily="34" charset="0"/>
              <a:cs typeface="Arial" pitchFamily="34" charset="0"/>
            </a:endParaRPr>
          </a:p>
        </p:txBody>
      </p:sp>
      <p:sp>
        <p:nvSpPr>
          <p:cNvPr id="18438" name="Text Box 6"/>
          <p:cNvSpPr txBox="1">
            <a:spLocks noChangeArrowheads="1"/>
          </p:cNvSpPr>
          <p:nvPr/>
        </p:nvSpPr>
        <p:spPr bwMode="auto">
          <a:xfrm>
            <a:off x="304800" y="1219200"/>
            <a:ext cx="2391552" cy="830997"/>
          </a:xfrm>
          <a:prstGeom prst="rect">
            <a:avLst/>
          </a:prstGeom>
          <a:noFill/>
          <a:ln w="12700">
            <a:noFill/>
            <a:miter lim="800000"/>
            <a:headEnd type="none" w="sm" len="sm"/>
            <a:tailEnd type="none" w="sm" len="sm"/>
          </a:ln>
          <a:effectLst/>
        </p:spPr>
        <p:txBody>
          <a:bodyPr wrap="none">
            <a:spAutoFit/>
          </a:bodyPr>
          <a:lstStyle/>
          <a:p>
            <a:pPr eaLnBrk="0" hangingPunct="0"/>
            <a:r>
              <a:rPr lang="en-US" sz="1200" dirty="0">
                <a:latin typeface="Arial" charset="0"/>
              </a:rPr>
              <a:t>Homeowner Remodeling Activity</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charset="0"/>
              </a:rPr>
              <a:t>Billions of $</a:t>
            </a:r>
          </a:p>
          <a:p>
            <a:pPr eaLnBrk="0" hangingPunct="0"/>
            <a:endParaRPr lang="en-US" sz="1200" dirty="0">
              <a:latin typeface="Arial" charset="0"/>
            </a:endParaRPr>
          </a:p>
        </p:txBody>
      </p:sp>
      <p:sp>
        <p:nvSpPr>
          <p:cNvPr id="18440" name="Text Box 8"/>
          <p:cNvSpPr txBox="1">
            <a:spLocks noChangeArrowheads="1"/>
          </p:cNvSpPr>
          <p:nvPr/>
        </p:nvSpPr>
        <p:spPr bwMode="auto">
          <a:xfrm>
            <a:off x="68580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14"/>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355600" y="2032000"/>
          <a:ext cx="9671050" cy="3683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44183"/>
            <a:ext cx="77724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000" dirty="0">
                <a:latin typeface="Arial" pitchFamily="34" charset="0"/>
                <a:cs typeface="Arial" pitchFamily="34" charset="0"/>
              </a:rPr>
              <a:t>Leading Indicator of Remodeling Activity – Third Quarter 2013</a:t>
            </a:r>
            <a:br>
              <a:rPr lang="en-US" sz="2000" dirty="0">
                <a:latin typeface="Arial" pitchFamily="34" charset="0"/>
                <a:cs typeface="Arial" pitchFamily="34" charset="0"/>
              </a:rPr>
            </a:br>
            <a:r>
              <a:rPr lang="en-US" sz="1100" i="1" dirty="0">
                <a:latin typeface="Arial" pitchFamily="34" charset="0"/>
                <a:cs typeface="Arial" pitchFamily="34" charset="0"/>
              </a:rPr>
              <a:t>Published: October 2013</a:t>
            </a:r>
            <a:endParaRPr lang="en-US" sz="1600"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237373222"/>
              </p:ext>
            </p:extLst>
          </p:nvPr>
        </p:nvGraphicFramePr>
        <p:xfrm>
          <a:off x="430213" y="1398588"/>
          <a:ext cx="9366250" cy="440113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799723"/>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000" dirty="0">
                <a:latin typeface="Arial" pitchFamily="34" charset="0"/>
                <a:cs typeface="Arial" pitchFamily="34" charset="0"/>
              </a:rPr>
              <a:t>Leading Indicator of Remodeling Activity – Fourth Quarter 2013</a:t>
            </a:r>
            <a:br>
              <a:rPr lang="en-US" sz="2000" dirty="0">
                <a:latin typeface="Arial" pitchFamily="34" charset="0"/>
                <a:cs typeface="Arial" pitchFamily="34" charset="0"/>
              </a:rPr>
            </a:br>
            <a:r>
              <a:rPr lang="en-US" sz="1100" i="1" dirty="0">
                <a:latin typeface="Arial" pitchFamily="34" charset="0"/>
                <a:cs typeface="Arial" pitchFamily="34" charset="0"/>
              </a:rPr>
              <a:t>Published: January 2014</a:t>
            </a: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1524723788"/>
              </p:ext>
            </p:extLst>
          </p:nvPr>
        </p:nvGraphicFramePr>
        <p:xfrm>
          <a:off x="387350" y="1474787"/>
          <a:ext cx="9366250" cy="441642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3"/>
          <p:cNvSpPr txBox="1">
            <a:spLocks noChangeArrowheads="1"/>
          </p:cNvSpPr>
          <p:nvPr/>
        </p:nvSpPr>
        <p:spPr bwMode="auto">
          <a:xfrm>
            <a:off x="342900" y="5867239"/>
            <a:ext cx="9677400"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800"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2000" dirty="0">
                <a:latin typeface="Arial" pitchFamily="34" charset="0"/>
                <a:cs typeface="Arial" pitchFamily="34" charset="0"/>
              </a:rPr>
              <a:t>Leading Indicator of Remodeling Activity – First Quarter 2014</a:t>
            </a:r>
            <a:br>
              <a:rPr lang="en-US" sz="2000" dirty="0">
                <a:latin typeface="Arial" pitchFamily="34" charset="0"/>
                <a:cs typeface="Arial" pitchFamily="34" charset="0"/>
              </a:rPr>
            </a:br>
            <a:r>
              <a:rPr lang="en-US" sz="1100" i="1" dirty="0">
                <a:latin typeface="Arial" pitchFamily="34" charset="0"/>
                <a:cs typeface="Arial" pitchFamily="34" charset="0"/>
              </a:rPr>
              <a:t>Published: April 2014</a:t>
            </a:r>
            <a:endParaRPr lang="en-US" sz="1100" dirty="0">
              <a:latin typeface="Arial" pitchFamily="34" charset="0"/>
              <a:cs typeface="Arial" pitchFamily="34" charset="0"/>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954855848"/>
              </p:ext>
            </p:extLst>
          </p:nvPr>
        </p:nvGraphicFramePr>
        <p:xfrm>
          <a:off x="430213" y="1474787"/>
          <a:ext cx="9366250" cy="42402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134579" y="5783490"/>
            <a:ext cx="9979742"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800"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lstStyle/>
          <a:p>
            <a:pPr algn="ctr"/>
            <a:r>
              <a:rPr lang="en-US" sz="2000" dirty="0"/>
              <a:t>Leading Indicator of Remodeling Activity – Second Quarter 2014</a:t>
            </a:r>
            <a:br>
              <a:rPr lang="en-US" sz="2400" dirty="0"/>
            </a:br>
            <a:r>
              <a:rPr lang="en-US" sz="1100" i="1" dirty="0">
                <a:latin typeface="Arial" pitchFamily="34" charset="0"/>
                <a:cs typeface="Arial" pitchFamily="34" charset="0"/>
              </a:rPr>
              <a:t>Published: July 2014</a:t>
            </a:r>
            <a:endParaRPr lang="en-US" sz="1100" b="1" i="1" dirty="0">
              <a:solidFill>
                <a:srgbClr val="FF0000"/>
              </a:solidFill>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204909419"/>
              </p:ext>
            </p:extLst>
          </p:nvPr>
        </p:nvGraphicFramePr>
        <p:xfrm>
          <a:off x="441325" y="1474787"/>
          <a:ext cx="9366250" cy="42402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70055" y="5783490"/>
            <a:ext cx="10108790"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800" baseline="30000" dirty="0">
                <a:latin typeface="Arial" panose="020B0604020202020204" pitchFamily="34" charset="0"/>
                <a:cs typeface="Arial" panose="020B0604020202020204" pitchFamily="34" charset="0"/>
              </a:rPr>
              <a:t>st</a:t>
            </a:r>
            <a:r>
              <a:rPr lang="en-US" sz="800"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lstStyle/>
          <a:p>
            <a:pPr algn="ctr"/>
            <a:r>
              <a:rPr lang="en-US" sz="2000" dirty="0"/>
              <a:t>Leading Indicator of Remodeling Activity – Third Quarter 2014</a:t>
            </a:r>
            <a:br>
              <a:rPr lang="en-US" sz="2000" dirty="0"/>
            </a:br>
            <a:r>
              <a:rPr lang="en-US" sz="1100" i="1" dirty="0">
                <a:latin typeface="Arial" pitchFamily="34" charset="0"/>
                <a:cs typeface="Arial" pitchFamily="34" charset="0"/>
              </a:rPr>
              <a:t>Published: October 2014</a:t>
            </a:r>
            <a:endParaRPr lang="en-US" sz="1100" b="1" i="1" dirty="0">
              <a:solidFill>
                <a:srgbClr val="FF0000"/>
              </a:solidFill>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1196420221"/>
              </p:ext>
            </p:extLst>
          </p:nvPr>
        </p:nvGraphicFramePr>
        <p:xfrm>
          <a:off x="430213" y="1474787"/>
          <a:ext cx="9366250" cy="43164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267878" y="5791200"/>
            <a:ext cx="9690919"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800" baseline="30000" dirty="0">
                <a:latin typeface="Arial" panose="020B0604020202020204" pitchFamily="34" charset="0"/>
                <a:cs typeface="Arial" panose="020B0604020202020204" pitchFamily="34" charset="0"/>
              </a:rPr>
              <a:t>st</a:t>
            </a:r>
            <a:r>
              <a:rPr lang="en-US" sz="800"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lstStyle/>
          <a:p>
            <a:pPr algn="ctr"/>
            <a:r>
              <a:rPr lang="en-US" sz="2000" dirty="0"/>
              <a:t>Leading Indicator of Remodeling Activity – Fourth Quarter 2014</a:t>
            </a:r>
            <a:br>
              <a:rPr lang="en-US" sz="2000" dirty="0"/>
            </a:br>
            <a:r>
              <a:rPr lang="en-US" sz="1100" i="1" dirty="0">
                <a:latin typeface="Arial" pitchFamily="34" charset="0"/>
                <a:cs typeface="Arial" pitchFamily="34" charset="0"/>
              </a:rPr>
              <a:t>Published: January 2015</a:t>
            </a:r>
            <a:endParaRPr lang="en-US" sz="1100" b="1" i="1" dirty="0">
              <a:solidFill>
                <a:srgbClr val="FF0000"/>
              </a:solidFill>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695893176"/>
              </p:ext>
            </p:extLst>
          </p:nvPr>
        </p:nvGraphicFramePr>
        <p:xfrm>
          <a:off x="430213" y="1571755"/>
          <a:ext cx="9366250" cy="41878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247650" y="5815781"/>
            <a:ext cx="9505950"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800" baseline="30000" dirty="0">
                <a:latin typeface="Arial" panose="020B0604020202020204" pitchFamily="34" charset="0"/>
                <a:cs typeface="Arial" panose="020B0604020202020204" pitchFamily="34" charset="0"/>
              </a:rPr>
              <a:t>st</a:t>
            </a:r>
            <a:r>
              <a:rPr lang="en-US" sz="800" dirty="0">
                <a:latin typeface="Arial" panose="020B0604020202020204" pitchFamily="34" charset="0"/>
                <a:cs typeface="Arial" panose="020B0604020202020204" pitchFamily="34" charset="0"/>
              </a:rPr>
              <a:t>.</a:t>
            </a:r>
          </a:p>
          <a:p>
            <a:pPr eaLnBrk="0" hangingPunct="0"/>
            <a:r>
              <a:rPr lang="en-US" sz="800"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p:spPr>
        <p:txBody>
          <a:bodyPr/>
          <a:lstStyle/>
          <a:p>
            <a:pPr algn="ctr"/>
            <a:r>
              <a:rPr lang="en-US" sz="2000" dirty="0"/>
              <a:t>Leading Indicator of Remodeling Activity – First Quarter 2015</a:t>
            </a:r>
            <a:br>
              <a:rPr lang="en-US" sz="2000" dirty="0"/>
            </a:br>
            <a:r>
              <a:rPr lang="en-US" sz="1100" i="1" dirty="0">
                <a:latin typeface="Arial" pitchFamily="34" charset="0"/>
                <a:cs typeface="Arial" pitchFamily="34" charset="0"/>
              </a:rPr>
              <a:t>Published: April 2015</a:t>
            </a:r>
            <a:endParaRPr lang="en-US" sz="1100" b="1" dirty="0">
              <a:solidFill>
                <a:srgbClr val="FF0000"/>
              </a:solidFill>
            </a:endParaRP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76546671"/>
              </p:ext>
            </p:extLst>
          </p:nvPr>
        </p:nvGraphicFramePr>
        <p:xfrm>
          <a:off x="430213" y="1550987"/>
          <a:ext cx="9366250" cy="42640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906821" y="5815012"/>
            <a:ext cx="8839200"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800" baseline="30000" dirty="0">
                <a:latin typeface="Arial" panose="020B0604020202020204" pitchFamily="34" charset="0"/>
                <a:cs typeface="Arial" panose="020B0604020202020204" pitchFamily="34" charset="0"/>
              </a:rPr>
              <a:t>st</a:t>
            </a:r>
            <a:r>
              <a:rPr lang="en-US" sz="800" dirty="0">
                <a:latin typeface="Arial" panose="020B0604020202020204" pitchFamily="34" charset="0"/>
                <a:cs typeface="Arial" panose="020B0604020202020204" pitchFamily="34" charset="0"/>
              </a:rPr>
              <a:t>.</a:t>
            </a:r>
          </a:p>
          <a:p>
            <a:pPr eaLnBrk="0" hangingPunct="0"/>
            <a:r>
              <a:rPr lang="en-US" sz="800"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a:t>Leading Indicator of Remodeling Activity – Second Quarter 2015</a:t>
            </a:r>
            <a:br>
              <a:rPr lang="en-US" sz="2000" dirty="0"/>
            </a:br>
            <a:r>
              <a:rPr lang="en-US" sz="1100" i="1" dirty="0">
                <a:latin typeface="Arial" panose="020B0604020202020204" pitchFamily="34" charset="0"/>
                <a:cs typeface="Arial" panose="020B0604020202020204" pitchFamily="34" charset="0"/>
              </a:rPr>
              <a:t>Published: July 2015</a:t>
            </a:r>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09860322"/>
              </p:ext>
            </p:extLst>
          </p:nvPr>
        </p:nvGraphicFramePr>
        <p:xfrm>
          <a:off x="430213" y="1474787"/>
          <a:ext cx="9366250" cy="428517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908050" y="5791200"/>
            <a:ext cx="8229599"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a:t>Leading Indicator of Remodeling Activity – Third Quarter 2015</a:t>
            </a:r>
            <a:br>
              <a:rPr lang="en-US" sz="2000" dirty="0"/>
            </a:br>
            <a:r>
              <a:rPr lang="en-US" sz="1100" i="1" dirty="0">
                <a:latin typeface="Arial" panose="020B0604020202020204" pitchFamily="34" charset="0"/>
                <a:cs typeface="Arial" panose="020B0604020202020204" pitchFamily="34" charset="0"/>
              </a:rPr>
              <a:t>Published: October 2015</a:t>
            </a:r>
            <a:endParaRPr lang="en-US" sz="1100" dirty="0"/>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121870757"/>
              </p:ext>
            </p:extLst>
          </p:nvPr>
        </p:nvGraphicFramePr>
        <p:xfrm>
          <a:off x="430213" y="1474787"/>
          <a:ext cx="9366250" cy="42402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655637" y="5791200"/>
            <a:ext cx="8915401" cy="338554"/>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95300" y="165100"/>
            <a:ext cx="9258300" cy="714375"/>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a:t>Leading Indicator of Remodeling Activity – Fourth Quarter 2015</a:t>
            </a:r>
            <a:br>
              <a:rPr lang="en-US" sz="2000" dirty="0"/>
            </a:br>
            <a:r>
              <a:rPr lang="en-US" sz="1100" i="1" dirty="0">
                <a:latin typeface="Arial" panose="020B0604020202020204" pitchFamily="34" charset="0"/>
                <a:cs typeface="Arial" panose="020B0604020202020204" pitchFamily="34" charset="0"/>
              </a:rPr>
              <a:t>Published: January 2016</a:t>
            </a:r>
            <a:endParaRPr lang="en-US" sz="1100" dirty="0"/>
          </a:p>
        </p:txBody>
      </p:sp>
      <p:sp>
        <p:nvSpPr>
          <p:cNvPr id="101380" name="Text Box 4"/>
          <p:cNvSpPr txBox="1">
            <a:spLocks noChangeArrowheads="1"/>
          </p:cNvSpPr>
          <p:nvPr/>
        </p:nvSpPr>
        <p:spPr bwMode="auto">
          <a:xfrm>
            <a:off x="342900" y="9271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anose="020B0604020202020204" pitchFamily="34" charset="0"/>
                <a:cs typeface="Arial" panose="020B0604020202020204" pitchFamily="34" charset="0"/>
              </a:rPr>
              <a:t>Homeowner Improvements</a:t>
            </a:r>
          </a:p>
          <a:p>
            <a:pPr eaLnBrk="0" hangingPunct="0"/>
            <a:r>
              <a:rPr lang="en-US" sz="1200" dirty="0">
                <a:latin typeface="Arial" panose="020B0604020202020204" pitchFamily="34" charset="0"/>
                <a:cs typeface="Arial" panose="020B0604020202020204" pitchFamily="34" charset="0"/>
              </a:rPr>
              <a:t>Four-Quarter Moving Totals</a:t>
            </a:r>
          </a:p>
          <a:p>
            <a:pPr eaLnBrk="0" hangingPunct="0"/>
            <a:r>
              <a:rPr lang="en-US" sz="1200"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66675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anose="020B0604020202020204" pitchFamily="34" charset="0"/>
                <a:cs typeface="Arial" panose="020B0604020202020204" pitchFamily="34" charset="0"/>
              </a:rPr>
              <a:t>Four-Quarter Moving</a:t>
            </a:r>
          </a:p>
          <a:p>
            <a:pPr algn="r" eaLnBrk="0" hangingPunct="0"/>
            <a:r>
              <a:rPr lang="en-US" sz="1200" dirty="0">
                <a:latin typeface="Arial" panose="020B0604020202020204" pitchFamily="34" charset="0"/>
                <a:cs typeface="Arial" panose="020B0604020202020204" pitchFamily="34" charset="0"/>
              </a:rPr>
              <a:t>Rate of Change </a:t>
            </a:r>
          </a:p>
        </p:txBody>
      </p:sp>
      <p:graphicFrame>
        <p:nvGraphicFramePr>
          <p:cNvPr id="10" name="Object 6"/>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656068706"/>
              </p:ext>
            </p:extLst>
          </p:nvPr>
        </p:nvGraphicFramePr>
        <p:xfrm>
          <a:off x="430213" y="1497013"/>
          <a:ext cx="9366250" cy="406558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655637" y="5662591"/>
            <a:ext cx="8915401" cy="461665"/>
          </a:xfrm>
          <a:prstGeom prst="rect">
            <a:avLst/>
          </a:prstGeom>
          <a:noFill/>
          <a:ln w="12700">
            <a:noFill/>
            <a:miter lim="800000"/>
            <a:headEnd type="none" w="sm" len="sm"/>
            <a:tailEnd type="none" w="sm" len="sm"/>
          </a:ln>
          <a:effectLst/>
        </p:spPr>
        <p:txBody>
          <a:bodyPr wrap="square">
            <a:spAutoFit/>
          </a:bodyPr>
          <a:lstStyle/>
          <a:p>
            <a:pPr eaLnBrk="0" hangingPunct="0"/>
            <a:r>
              <a:rPr lang="en-US" sz="800"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800" dirty="0">
                <a:latin typeface="Arial" panose="020B0604020202020204" pitchFamily="34" charset="0"/>
                <a:cs typeface="Arial" panose="020B0604020202020204" pitchFamily="34" charset="0"/>
                <a:hlinkClick r:id="rId5"/>
              </a:rPr>
              <a:t>http://www.census.gov/construction/c30/news.html</a:t>
            </a:r>
            <a:r>
              <a:rPr lang="en-US" sz="800"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5300" y="381000"/>
            <a:ext cx="9258300" cy="714375"/>
          </a:xfrm>
        </p:spPr>
        <p:txBody>
          <a:bodyPr anchor="ctr"/>
          <a:lstStyle/>
          <a:p>
            <a:pPr algn="ctr"/>
            <a:r>
              <a:rPr lang="en-US" sz="2000" dirty="0">
                <a:latin typeface="Arial" pitchFamily="34" charset="0"/>
                <a:cs typeface="Arial" pitchFamily="34" charset="0"/>
              </a:rPr>
              <a:t>Leading Indicator of Remodeling Activity – Second Quarter 2007</a:t>
            </a:r>
            <a:br>
              <a:rPr lang="en-US" sz="2000" dirty="0">
                <a:latin typeface="Arial" pitchFamily="34" charset="0"/>
                <a:cs typeface="Arial" pitchFamily="34" charset="0"/>
              </a:rPr>
            </a:br>
            <a:r>
              <a:rPr lang="en-US" sz="1100" i="1" dirty="0">
                <a:latin typeface="Arial" pitchFamily="34" charset="0"/>
                <a:cs typeface="Arial" pitchFamily="34" charset="0"/>
              </a:rPr>
              <a:t>Published: July 2007</a:t>
            </a:r>
            <a:endParaRPr lang="en-US" sz="1100" dirty="0">
              <a:latin typeface="Arial" pitchFamily="34" charset="0"/>
              <a:cs typeface="Arial" pitchFamily="34" charset="0"/>
            </a:endParaRPr>
          </a:p>
        </p:txBody>
      </p:sp>
      <p:sp>
        <p:nvSpPr>
          <p:cNvPr id="18438" name="Text Box 6"/>
          <p:cNvSpPr txBox="1">
            <a:spLocks noChangeArrowheads="1"/>
          </p:cNvSpPr>
          <p:nvPr/>
        </p:nvSpPr>
        <p:spPr bwMode="auto">
          <a:xfrm>
            <a:off x="342900" y="11430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Remodeling Activity</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8440" name="Text Box 8"/>
          <p:cNvSpPr txBox="1">
            <a:spLocks noChangeArrowheads="1"/>
          </p:cNvSpPr>
          <p:nvPr/>
        </p:nvSpPr>
        <p:spPr bwMode="auto">
          <a:xfrm>
            <a:off x="68580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355600" y="2032000"/>
          <a:ext cx="9664700" cy="3683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26695" y="5742225"/>
            <a:ext cx="77724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bg1"/>
                </a:solidFill>
              </a:rPr>
              <a:t>LIRA RE-BENCHMARKED TO AHS-BASED SPENDING ESTIMATES</a:t>
            </a:r>
            <a:br>
              <a:rPr lang="en-US" dirty="0">
                <a:solidFill>
                  <a:schemeClr val="bg1"/>
                </a:solidFill>
              </a:rPr>
            </a:br>
            <a:r>
              <a:rPr lang="en-US" sz="2000" b="0" cap="none" dirty="0">
                <a:solidFill>
                  <a:schemeClr val="bg1"/>
                </a:solidFill>
                <a:hlinkClick r:id="rId2"/>
              </a:rPr>
              <a:t>http://www.jchs.harvard.edu/sites/default/files/n16-4_will_0.pdf</a:t>
            </a:r>
            <a:r>
              <a:rPr lang="en-US" sz="2000" b="0" cap="none" dirty="0">
                <a:solidFill>
                  <a:schemeClr val="bg1"/>
                </a:solidFill>
              </a:rPr>
              <a:t> </a:t>
            </a:r>
            <a:endParaRPr lang="en-US" sz="2700" b="0" cap="none" dirty="0">
              <a:solidFill>
                <a:schemeClr val="bg1"/>
              </a:solidFill>
            </a:endParaRPr>
          </a:p>
        </p:txBody>
      </p:sp>
      <p:sp>
        <p:nvSpPr>
          <p:cNvPr id="5" name="Text Placeholder 4"/>
          <p:cNvSpPr>
            <a:spLocks noGrp="1"/>
          </p:cNvSpPr>
          <p:nvPr>
            <p:ph type="body" idx="1"/>
          </p:nvPr>
        </p:nvSpPr>
        <p:spPr/>
        <p:txBody>
          <a:bodyPr/>
          <a:lstStyle/>
          <a:p>
            <a:r>
              <a:rPr lang="en-US" dirty="0"/>
              <a:t>APRIL 2016</a:t>
            </a:r>
          </a:p>
        </p:txBody>
      </p:sp>
    </p:spTree>
    <p:extLst>
      <p:ext uri="{BB962C8B-B14F-4D97-AF65-F5344CB8AC3E}">
        <p14:creationId xmlns:p14="http://schemas.microsoft.com/office/powerpoint/2010/main" val="485886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87476"/>
            <a:ext cx="8229600" cy="664922"/>
          </a:xfrm>
          <a:noFill/>
          <a:ln w="9525">
            <a:noFill/>
            <a:miter lim="800000"/>
            <a:headEnd/>
            <a:tailEnd/>
          </a:ln>
          <a:effectLst/>
        </p:spPr>
        <p:txBody>
          <a:bodyPr vert="horz" wrap="square" lIns="91440" tIns="45720" rIns="91440" bIns="45720" numCol="1" anchor="b" anchorCtr="0" compatLnSpc="1">
            <a:prstTxWarp prst="textNoShape">
              <a:avLst/>
            </a:prstTxWarp>
            <a:normAutofit fontScale="90000"/>
          </a:bodyPr>
          <a:lstStyle/>
          <a:p>
            <a:pPr algn="ctr"/>
            <a:r>
              <a:rPr lang="en-US" sz="2000" dirty="0"/>
              <a:t>Leading Indicator of Remodeling Activity – First Quarter 2016</a:t>
            </a:r>
            <a:br>
              <a:rPr lang="en-US" sz="2000" dirty="0"/>
            </a:br>
            <a:r>
              <a:rPr lang="en-US" sz="2000" i="1" dirty="0">
                <a:latin typeface="Arial" pitchFamily="34" charset="0"/>
                <a:cs typeface="Arial" pitchFamily="34" charset="0"/>
              </a:rPr>
              <a:t>REBENCHMARKED TO AHS-BASED SERIES</a:t>
            </a:r>
            <a:br>
              <a:rPr lang="en-US" sz="2000" i="1" dirty="0">
                <a:latin typeface="Arial" pitchFamily="34" charset="0"/>
                <a:cs typeface="Arial" pitchFamily="34" charset="0"/>
              </a:rPr>
            </a:br>
            <a:r>
              <a:rPr lang="en-US" sz="1100" i="1" dirty="0">
                <a:latin typeface="Arial" panose="020B0604020202020204" pitchFamily="34" charset="0"/>
                <a:cs typeface="Arial" panose="020B0604020202020204" pitchFamily="34" charset="0"/>
              </a:rPr>
              <a:t>Published: April 2016</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2522686"/>
              </p:ext>
            </p:extLst>
          </p:nvPr>
        </p:nvGraphicFramePr>
        <p:xfrm>
          <a:off x="419100" y="1600200"/>
          <a:ext cx="9372599" cy="418478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13902" y="8615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429499" y="938489"/>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316960" y="5815751"/>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1"/>
            <a:ext cx="8458200" cy="664922"/>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a:t>Leading Indicator of Remodeling Activity – Second Quarter 2016</a:t>
            </a:r>
            <a:br>
              <a:rPr lang="en-US" sz="2000" dirty="0"/>
            </a:br>
            <a:r>
              <a:rPr lang="en-US" sz="1100" i="1" dirty="0">
                <a:latin typeface="Arial" panose="020B0604020202020204" pitchFamily="34" charset="0"/>
                <a:cs typeface="Arial" panose="020B0604020202020204" pitchFamily="34" charset="0"/>
              </a:rPr>
              <a:t>Published: July 2016</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0493351"/>
              </p:ext>
            </p:extLst>
          </p:nvPr>
        </p:nvGraphicFramePr>
        <p:xfrm>
          <a:off x="495300" y="1561196"/>
          <a:ext cx="9372599" cy="420017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42900" y="794625"/>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519357" y="982161"/>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190500" y="5779202"/>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30" y="152401"/>
            <a:ext cx="8229600" cy="664922"/>
          </a:xfr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a:r>
              <a:rPr lang="en-US" sz="2000" dirty="0"/>
              <a:t>Leading Indicator of Remodeling Activity – Third Quarter 2016 </a:t>
            </a:r>
            <a:r>
              <a:rPr lang="en-US" sz="1100" i="1" dirty="0">
                <a:latin typeface="Arial" panose="020B0604020202020204" pitchFamily="34" charset="0"/>
                <a:cs typeface="Arial" panose="020B0604020202020204" pitchFamily="34" charset="0"/>
              </a:rPr>
              <a:t>Published: October 2016</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2918284"/>
              </p:ext>
            </p:extLst>
          </p:nvPr>
        </p:nvGraphicFramePr>
        <p:xfrm>
          <a:off x="547181" y="1676400"/>
          <a:ext cx="9143999"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94781" y="912298"/>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405181" y="1037226"/>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384243" y="5782555"/>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71071"/>
            <a:ext cx="9296400" cy="664922"/>
          </a:xfrm>
        </p:spPr>
        <p:txBody>
          <a:bodyPr>
            <a:noAutofit/>
          </a:bodyPr>
          <a:lstStyle/>
          <a:p>
            <a:pPr algn="ctr"/>
            <a:r>
              <a:rPr lang="en-US" sz="2000" dirty="0"/>
              <a:t>Leading Indicator of Remodeling Activity – Fourth Quarter 2016</a:t>
            </a:r>
            <a:br>
              <a:rPr lang="en-US" sz="2000" dirty="0"/>
            </a:br>
            <a:r>
              <a:rPr lang="en-US" sz="1100" i="1" dirty="0">
                <a:latin typeface="Arial" panose="020B0604020202020204" pitchFamily="34" charset="0"/>
                <a:cs typeface="Arial" panose="020B0604020202020204" pitchFamily="34" charset="0"/>
              </a:rPr>
              <a:t>Published: January 2017</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5981646"/>
              </p:ext>
            </p:extLst>
          </p:nvPr>
        </p:nvGraphicFramePr>
        <p:xfrm>
          <a:off x="419100" y="1557010"/>
          <a:ext cx="9296399"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19100" y="890579"/>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430365" y="99854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266700" y="5748010"/>
            <a:ext cx="8784887"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30" y="152401"/>
            <a:ext cx="8229600" cy="664922"/>
          </a:xfrm>
        </p:spPr>
        <p:txBody>
          <a:bodyPr>
            <a:noAutofit/>
          </a:bodyPr>
          <a:lstStyle/>
          <a:p>
            <a:pPr algn="ctr"/>
            <a:r>
              <a:rPr lang="en-US" sz="2000" dirty="0"/>
              <a:t>Leading Indicator of Remodeling Activity – First Quarter 2017</a:t>
            </a:r>
            <a:br>
              <a:rPr lang="en-US" sz="2000" dirty="0"/>
            </a:br>
            <a:r>
              <a:rPr lang="en-US" sz="1100" i="1" dirty="0">
                <a:latin typeface="Arial" panose="020B0604020202020204" pitchFamily="34" charset="0"/>
                <a:cs typeface="Arial" panose="020B0604020202020204" pitchFamily="34" charset="0"/>
              </a:rPr>
              <a:t>Published: April 2017</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2784061"/>
              </p:ext>
            </p:extLst>
          </p:nvPr>
        </p:nvGraphicFramePr>
        <p:xfrm>
          <a:off x="495300" y="1752600"/>
          <a:ext cx="9296399"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10139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398735" y="119833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384243" y="5715000"/>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52401"/>
            <a:ext cx="8686800" cy="664922"/>
          </a:xfrm>
        </p:spPr>
        <p:txBody>
          <a:bodyPr>
            <a:noAutofit/>
          </a:bodyPr>
          <a:lstStyle/>
          <a:p>
            <a:pPr algn="ctr"/>
            <a:r>
              <a:rPr lang="en-US" sz="2000" dirty="0"/>
              <a:t>Leading Indicator of Remodeling Activity – Second Quarter 2017</a:t>
            </a:r>
            <a:br>
              <a:rPr lang="en-US" sz="2000" dirty="0"/>
            </a:br>
            <a:r>
              <a:rPr lang="en-US" sz="1100" i="1" dirty="0">
                <a:latin typeface="Arial" panose="020B0604020202020204" pitchFamily="34" charset="0"/>
                <a:cs typeface="Arial" panose="020B0604020202020204" pitchFamily="34" charset="0"/>
              </a:rPr>
              <a:t>Published: July 2017</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84560242"/>
              </p:ext>
            </p:extLst>
          </p:nvPr>
        </p:nvGraphicFramePr>
        <p:xfrm>
          <a:off x="495300" y="1752600"/>
          <a:ext cx="9296399"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10139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398735" y="119833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266700" y="5715000"/>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30" y="152401"/>
            <a:ext cx="8229600" cy="664922"/>
          </a:xfrm>
        </p:spPr>
        <p:txBody>
          <a:bodyPr>
            <a:noAutofit/>
          </a:bodyPr>
          <a:lstStyle/>
          <a:p>
            <a:pPr algn="ctr"/>
            <a:r>
              <a:rPr lang="en-US" sz="2000" dirty="0"/>
              <a:t>Leading Indicator of Remodeling Activity – Third Quarter 2017</a:t>
            </a:r>
            <a:br>
              <a:rPr lang="en-US" sz="2000" dirty="0"/>
            </a:br>
            <a:r>
              <a:rPr lang="en-US" sz="1100" i="1" dirty="0">
                <a:latin typeface="Arial" panose="020B0604020202020204" pitchFamily="34" charset="0"/>
                <a:cs typeface="Arial" panose="020B0604020202020204" pitchFamily="34" charset="0"/>
              </a:rPr>
              <a:t>Published: October 2017</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383338"/>
              </p:ext>
            </p:extLst>
          </p:nvPr>
        </p:nvGraphicFramePr>
        <p:xfrm>
          <a:off x="495300" y="1752600"/>
          <a:ext cx="9296399"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10139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398735" y="119833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266700" y="5715000"/>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1"/>
            <a:ext cx="8458200" cy="664922"/>
          </a:xfrm>
        </p:spPr>
        <p:txBody>
          <a:bodyPr>
            <a:noAutofit/>
          </a:bodyPr>
          <a:lstStyle/>
          <a:p>
            <a:pPr algn="ctr"/>
            <a:r>
              <a:rPr lang="en-US" sz="2000" dirty="0"/>
              <a:t>Leading Indicator of Remodeling Activity – Fourth Quarter 2017</a:t>
            </a:r>
            <a:br>
              <a:rPr lang="en-US" sz="2000" dirty="0"/>
            </a:br>
            <a:r>
              <a:rPr lang="en-US" sz="1100" i="1" dirty="0">
                <a:latin typeface="Arial" panose="020B0604020202020204" pitchFamily="34" charset="0"/>
                <a:cs typeface="Arial" panose="020B0604020202020204" pitchFamily="34" charset="0"/>
              </a:rPr>
              <a:t>Published: January 2018</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5487912"/>
              </p:ext>
            </p:extLst>
          </p:nvPr>
        </p:nvGraphicFramePr>
        <p:xfrm>
          <a:off x="495300" y="1752600"/>
          <a:ext cx="9296399"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10139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398735" y="119833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266700" y="5715000"/>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1"/>
            <a:ext cx="8458200" cy="664922"/>
          </a:xfrm>
        </p:spPr>
        <p:txBody>
          <a:bodyPr>
            <a:noAutofit/>
          </a:bodyPr>
          <a:lstStyle/>
          <a:p>
            <a:pPr algn="ctr"/>
            <a:r>
              <a:rPr lang="en-US" sz="2000" dirty="0"/>
              <a:t>Leading Indicator of Remodeling Activity – First Quarter 2018</a:t>
            </a:r>
            <a:br>
              <a:rPr lang="en-US" sz="2000" dirty="0"/>
            </a:br>
            <a:r>
              <a:rPr lang="en-US" sz="1100" i="1" dirty="0">
                <a:latin typeface="Arial" panose="020B0604020202020204" pitchFamily="34" charset="0"/>
                <a:cs typeface="Arial" panose="020B0604020202020204" pitchFamily="34" charset="0"/>
              </a:rPr>
              <a:t>Published: April 2018</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7711860"/>
              </p:ext>
            </p:extLst>
          </p:nvPr>
        </p:nvGraphicFramePr>
        <p:xfrm>
          <a:off x="495300" y="1752600"/>
          <a:ext cx="9296399"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10139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398735" y="119833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266700" y="5791200"/>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5300" y="381000"/>
            <a:ext cx="9258300" cy="714375"/>
          </a:xfrm>
        </p:spPr>
        <p:txBody>
          <a:bodyPr/>
          <a:lstStyle/>
          <a:p>
            <a:pPr algn="ctr"/>
            <a:r>
              <a:rPr lang="en-US" sz="2000" dirty="0">
                <a:latin typeface="Arial" pitchFamily="34" charset="0"/>
                <a:cs typeface="Arial" pitchFamily="34" charset="0"/>
              </a:rPr>
              <a:t>Leading Indicator of Remodeling Activity – Third Quarter 2007</a:t>
            </a:r>
            <a:br>
              <a:rPr lang="en-US" sz="2000" dirty="0">
                <a:latin typeface="Arial" pitchFamily="34" charset="0"/>
                <a:cs typeface="Arial" pitchFamily="34" charset="0"/>
              </a:rPr>
            </a:br>
            <a:r>
              <a:rPr lang="en-US" sz="1100" i="1" dirty="0">
                <a:latin typeface="Arial" pitchFamily="34" charset="0"/>
                <a:cs typeface="Arial" pitchFamily="34" charset="0"/>
              </a:rPr>
              <a:t>Published: October 2007</a:t>
            </a:r>
            <a:endParaRPr lang="en-US" sz="1100" dirty="0">
              <a:latin typeface="Arial" pitchFamily="34" charset="0"/>
              <a:cs typeface="Arial" pitchFamily="34" charset="0"/>
            </a:endParaRPr>
          </a:p>
        </p:txBody>
      </p:sp>
      <p:sp>
        <p:nvSpPr>
          <p:cNvPr id="18438" name="Text Box 6"/>
          <p:cNvSpPr txBox="1">
            <a:spLocks noChangeArrowheads="1"/>
          </p:cNvSpPr>
          <p:nvPr/>
        </p:nvSpPr>
        <p:spPr bwMode="auto">
          <a:xfrm>
            <a:off x="342900" y="11430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Remodeling Activity</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8440" name="Text Box 8"/>
          <p:cNvSpPr txBox="1">
            <a:spLocks noChangeArrowheads="1"/>
          </p:cNvSpPr>
          <p:nvPr/>
        </p:nvSpPr>
        <p:spPr bwMode="auto">
          <a:xfrm>
            <a:off x="68580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a:latin typeface="Arial" pitchFamily="34" charset="0"/>
                <a:cs typeface="Arial" pitchFamily="34" charset="0"/>
              </a:rPr>
              <a:t>Four-Quarter Moving</a:t>
            </a:r>
          </a:p>
          <a:p>
            <a:pPr algn="r" eaLnBrk="0" hangingPunct="0"/>
            <a:r>
              <a:rPr lang="en-US" sz="120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355600" y="2032000"/>
          <a:ext cx="9664700" cy="38354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810655"/>
            <a:ext cx="77724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1"/>
            <a:ext cx="8458200" cy="664922"/>
          </a:xfrm>
        </p:spPr>
        <p:txBody>
          <a:bodyPr>
            <a:noAutofit/>
          </a:bodyPr>
          <a:lstStyle/>
          <a:p>
            <a:pPr algn="ctr"/>
            <a:r>
              <a:rPr lang="en-US" sz="2000" dirty="0"/>
              <a:t>Leading Indicator of Remodeling Activity – Second Quarter 2018</a:t>
            </a:r>
            <a:br>
              <a:rPr lang="en-US" sz="2000" dirty="0"/>
            </a:br>
            <a:r>
              <a:rPr lang="en-US" sz="1100" i="1" dirty="0">
                <a:latin typeface="Arial" panose="020B0604020202020204" pitchFamily="34" charset="0"/>
                <a:cs typeface="Arial" panose="020B0604020202020204" pitchFamily="34" charset="0"/>
              </a:rPr>
              <a:t>Published: July 2018</a:t>
            </a:r>
            <a:endParaRPr lang="en-US" sz="1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3420662"/>
              </p:ext>
            </p:extLst>
          </p:nvPr>
        </p:nvGraphicFramePr>
        <p:xfrm>
          <a:off x="495300" y="1752600"/>
          <a:ext cx="9296399"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0" y="1013936"/>
            <a:ext cx="3810000"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Homeowner Improvements &amp; Repairs</a:t>
            </a:r>
          </a:p>
          <a:p>
            <a:r>
              <a:rPr lang="en-US" sz="1200" dirty="0">
                <a:latin typeface="Arial" panose="020B0604020202020204" pitchFamily="34" charset="0"/>
                <a:cs typeface="Arial" panose="020B0604020202020204" pitchFamily="34" charset="0"/>
              </a:rPr>
              <a:t>Four-Quarter Moving Totals</a:t>
            </a:r>
          </a:p>
          <a:p>
            <a:r>
              <a:rPr lang="en-US" sz="1200" dirty="0">
                <a:latin typeface="Arial" panose="020B0604020202020204" pitchFamily="34" charset="0"/>
                <a:cs typeface="Arial" panose="020B0604020202020204" pitchFamily="34" charset="0"/>
              </a:rPr>
              <a:t>Billions</a:t>
            </a:r>
          </a:p>
        </p:txBody>
      </p:sp>
      <p:sp>
        <p:nvSpPr>
          <p:cNvPr id="7" name="TextBox 6"/>
          <p:cNvSpPr txBox="1"/>
          <p:nvPr/>
        </p:nvSpPr>
        <p:spPr>
          <a:xfrm>
            <a:off x="7398735" y="1198337"/>
            <a:ext cx="2362200" cy="461665"/>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Four-Quarter Moving </a:t>
            </a:r>
          </a:p>
          <a:p>
            <a:pPr algn="r"/>
            <a:r>
              <a:rPr lang="en-US" sz="1200" dirty="0">
                <a:latin typeface="Arial" panose="020B0604020202020204" pitchFamily="34" charset="0"/>
                <a:cs typeface="Arial" panose="020B0604020202020204" pitchFamily="34" charset="0"/>
              </a:rPr>
              <a:t>Rate of Change</a:t>
            </a:r>
          </a:p>
        </p:txBody>
      </p:sp>
      <p:sp>
        <p:nvSpPr>
          <p:cNvPr id="3" name="TextBox 2"/>
          <p:cNvSpPr txBox="1"/>
          <p:nvPr/>
        </p:nvSpPr>
        <p:spPr>
          <a:xfrm>
            <a:off x="266700" y="5791200"/>
            <a:ext cx="8784887"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800"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30" y="152401"/>
            <a:ext cx="8229600" cy="664922"/>
          </a:xfrm>
        </p:spPr>
        <p:txBody>
          <a:bodyPr>
            <a:noAutofit/>
          </a:bodyPr>
          <a:lstStyle/>
          <a:p>
            <a:pPr algn="ctr"/>
            <a:r>
              <a:rPr lang="en-US" sz="2000" dirty="0"/>
              <a:t>Leading Indicator of Remodeling Activity – Third Quarter 2018</a:t>
            </a:r>
            <a:br>
              <a:rPr lang="en-US" sz="2000" dirty="0"/>
            </a:br>
            <a:r>
              <a:rPr lang="en-US" sz="1100" i="1" dirty="0">
                <a:latin typeface="Arial" panose="020B0604020202020204" pitchFamily="34" charset="0"/>
                <a:cs typeface="Arial" panose="020B0604020202020204" pitchFamily="34" charset="0"/>
              </a:rPr>
              <a:t>Published: October 2018</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4023467"/>
              </p:ext>
            </p:extLst>
          </p:nvPr>
        </p:nvGraphicFramePr>
        <p:xfrm>
          <a:off x="495301" y="1752600"/>
          <a:ext cx="92964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1" y="1075756"/>
            <a:ext cx="3810000" cy="646331"/>
          </a:xfrm>
          <a:prstGeom prst="rect">
            <a:avLst/>
          </a:prstGeom>
          <a:noFill/>
        </p:spPr>
        <p:txBody>
          <a:bodyPr wrap="square" rtlCol="0">
            <a:spAutoFit/>
          </a:bodyPr>
          <a:lstStyle/>
          <a:p>
            <a:r>
              <a:rPr lang="en-US" sz="1200" dirty="0">
                <a:latin typeface="+mn-lt"/>
              </a:rPr>
              <a:t>Homeowner Improvements &amp; Repairs</a:t>
            </a:r>
          </a:p>
          <a:p>
            <a:r>
              <a:rPr lang="en-US" sz="1200" dirty="0">
                <a:latin typeface="+mn-lt"/>
              </a:rPr>
              <a:t>Four-Quarter Moving Totals</a:t>
            </a:r>
          </a:p>
          <a:p>
            <a:r>
              <a:rPr lang="en-US" sz="1200" dirty="0">
                <a:latin typeface="+mn-lt"/>
              </a:rPr>
              <a:t>Billions</a:t>
            </a:r>
          </a:p>
        </p:txBody>
      </p:sp>
      <p:sp>
        <p:nvSpPr>
          <p:cNvPr id="7" name="TextBox 6"/>
          <p:cNvSpPr txBox="1"/>
          <p:nvPr/>
        </p:nvSpPr>
        <p:spPr>
          <a:xfrm>
            <a:off x="7429501" y="1168088"/>
            <a:ext cx="2362200" cy="461665"/>
          </a:xfrm>
          <a:prstGeom prst="rect">
            <a:avLst/>
          </a:prstGeom>
          <a:noFill/>
        </p:spPr>
        <p:txBody>
          <a:bodyPr wrap="square" rtlCol="0">
            <a:spAutoFit/>
          </a:bodyPr>
          <a:lstStyle/>
          <a:p>
            <a:pPr algn="r"/>
            <a:r>
              <a:rPr lang="en-US" sz="1200" dirty="0">
                <a:latin typeface="+mn-lt"/>
              </a:rPr>
              <a:t>Four-Quarter Moving </a:t>
            </a:r>
          </a:p>
          <a:p>
            <a:pPr algn="r"/>
            <a:r>
              <a:rPr lang="en-US" sz="1200" dirty="0">
                <a:latin typeface="+mn-lt"/>
              </a:rPr>
              <a:t>Rate of Change</a:t>
            </a:r>
          </a:p>
        </p:txBody>
      </p:sp>
      <p:sp>
        <p:nvSpPr>
          <p:cNvPr id="3" name="TextBox 2"/>
          <p:cNvSpPr txBox="1"/>
          <p:nvPr/>
        </p:nvSpPr>
        <p:spPr>
          <a:xfrm>
            <a:off x="337226" y="5726908"/>
            <a:ext cx="8784887" cy="338554"/>
          </a:xfrm>
          <a:prstGeom prst="rect">
            <a:avLst/>
          </a:prstGeom>
          <a:noFill/>
        </p:spPr>
        <p:txBody>
          <a:bodyPr wrap="square" rtlCol="0">
            <a:spAutoFit/>
          </a:bodyPr>
          <a:lstStyle/>
          <a:p>
            <a:r>
              <a:rPr lang="en-US" sz="800" dirty="0">
                <a:latin typeface="+mn-lt"/>
              </a:rPr>
              <a:t>Note: Historical estimates since 2015 are produced using the LIRA model until American Housing Survey data become available.</a:t>
            </a:r>
          </a:p>
          <a:p>
            <a:r>
              <a:rPr lang="en-US" sz="800"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530" y="152401"/>
            <a:ext cx="8229600" cy="664922"/>
          </a:xfrm>
        </p:spPr>
        <p:txBody>
          <a:bodyPr>
            <a:noAutofit/>
          </a:bodyPr>
          <a:lstStyle/>
          <a:p>
            <a:pPr algn="ctr"/>
            <a:r>
              <a:rPr lang="en-US" sz="2000" dirty="0"/>
              <a:t>Leading Indicator of Remodeling Activity – Fourth Quarter 2018</a:t>
            </a:r>
            <a:br>
              <a:rPr lang="en-US" sz="2000" dirty="0"/>
            </a:br>
            <a:r>
              <a:rPr lang="en-US" sz="1100" i="1" dirty="0">
                <a:latin typeface="Arial" panose="020B0604020202020204" pitchFamily="34" charset="0"/>
                <a:cs typeface="Arial" panose="020B0604020202020204" pitchFamily="34" charset="0"/>
              </a:rPr>
              <a:t>Published: January 2019</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8664206"/>
              </p:ext>
            </p:extLst>
          </p:nvPr>
        </p:nvGraphicFramePr>
        <p:xfrm>
          <a:off x="495301" y="1752600"/>
          <a:ext cx="92964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95301" y="1075756"/>
            <a:ext cx="3810000" cy="646331"/>
          </a:xfrm>
          <a:prstGeom prst="rect">
            <a:avLst/>
          </a:prstGeom>
          <a:noFill/>
        </p:spPr>
        <p:txBody>
          <a:bodyPr wrap="square" rtlCol="0">
            <a:spAutoFit/>
          </a:bodyPr>
          <a:lstStyle/>
          <a:p>
            <a:r>
              <a:rPr lang="en-US" sz="1200" dirty="0">
                <a:latin typeface="+mn-lt"/>
              </a:rPr>
              <a:t>Homeowner Improvements &amp; Repairs</a:t>
            </a:r>
          </a:p>
          <a:p>
            <a:r>
              <a:rPr lang="en-US" sz="1200" dirty="0">
                <a:latin typeface="+mn-lt"/>
              </a:rPr>
              <a:t>Four-Quarter Moving Totals</a:t>
            </a:r>
          </a:p>
          <a:p>
            <a:r>
              <a:rPr lang="en-US" sz="1200" dirty="0">
                <a:latin typeface="+mn-lt"/>
              </a:rPr>
              <a:t>Billions</a:t>
            </a:r>
          </a:p>
        </p:txBody>
      </p:sp>
      <p:sp>
        <p:nvSpPr>
          <p:cNvPr id="7" name="TextBox 6"/>
          <p:cNvSpPr txBox="1"/>
          <p:nvPr/>
        </p:nvSpPr>
        <p:spPr>
          <a:xfrm>
            <a:off x="7429501" y="1168088"/>
            <a:ext cx="2362200" cy="461665"/>
          </a:xfrm>
          <a:prstGeom prst="rect">
            <a:avLst/>
          </a:prstGeom>
          <a:noFill/>
        </p:spPr>
        <p:txBody>
          <a:bodyPr wrap="square" rtlCol="0">
            <a:spAutoFit/>
          </a:bodyPr>
          <a:lstStyle/>
          <a:p>
            <a:pPr algn="r"/>
            <a:r>
              <a:rPr lang="en-US" sz="1200" dirty="0">
                <a:latin typeface="+mn-lt"/>
              </a:rPr>
              <a:t>Four-Quarter Moving </a:t>
            </a:r>
          </a:p>
          <a:p>
            <a:pPr algn="r"/>
            <a:r>
              <a:rPr lang="en-US" sz="1200" dirty="0">
                <a:latin typeface="+mn-lt"/>
              </a:rPr>
              <a:t>Rate of Change</a:t>
            </a:r>
          </a:p>
        </p:txBody>
      </p:sp>
      <p:sp>
        <p:nvSpPr>
          <p:cNvPr id="3" name="TextBox 2"/>
          <p:cNvSpPr txBox="1"/>
          <p:nvPr/>
        </p:nvSpPr>
        <p:spPr>
          <a:xfrm>
            <a:off x="337226" y="5726908"/>
            <a:ext cx="8784887" cy="338554"/>
          </a:xfrm>
          <a:prstGeom prst="rect">
            <a:avLst/>
          </a:prstGeom>
          <a:noFill/>
        </p:spPr>
        <p:txBody>
          <a:bodyPr wrap="square" rtlCol="0">
            <a:spAutoFit/>
          </a:bodyPr>
          <a:lstStyle/>
          <a:p>
            <a:r>
              <a:rPr lang="en-US" sz="800" dirty="0">
                <a:latin typeface="+mn-lt"/>
              </a:rPr>
              <a:t>Note: Historical estimates since 2015 are produced using the LIRA model until American Housing Survey data become available.</a:t>
            </a:r>
          </a:p>
          <a:p>
            <a:r>
              <a:rPr lang="en-US" sz="800"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5300" y="381000"/>
            <a:ext cx="9258300" cy="714375"/>
          </a:xfrm>
        </p:spPr>
        <p:txBody>
          <a:bodyPr/>
          <a:lstStyle/>
          <a:p>
            <a:pPr algn="ctr"/>
            <a:r>
              <a:rPr lang="en-US" sz="2000" dirty="0">
                <a:latin typeface="Arial" pitchFamily="34" charset="0"/>
                <a:cs typeface="Arial" pitchFamily="34" charset="0"/>
              </a:rPr>
              <a:t>Leading Indicator of Remodeling Activity – Fourth Quarter 2007</a:t>
            </a:r>
            <a:br>
              <a:rPr lang="en-US" sz="2000" dirty="0">
                <a:latin typeface="Arial" pitchFamily="34" charset="0"/>
                <a:cs typeface="Arial" pitchFamily="34" charset="0"/>
              </a:rPr>
            </a:br>
            <a:r>
              <a:rPr lang="en-US" sz="1100" i="1" dirty="0">
                <a:latin typeface="Arial" pitchFamily="34" charset="0"/>
                <a:cs typeface="Arial" pitchFamily="34" charset="0"/>
              </a:rPr>
              <a:t>Published: January 2008</a:t>
            </a:r>
            <a:endParaRPr lang="en-US" sz="1100" dirty="0">
              <a:latin typeface="Arial" pitchFamily="34" charset="0"/>
              <a:cs typeface="Arial" pitchFamily="34" charset="0"/>
            </a:endParaRPr>
          </a:p>
        </p:txBody>
      </p:sp>
      <p:sp>
        <p:nvSpPr>
          <p:cNvPr id="18438" name="Text Box 6"/>
          <p:cNvSpPr txBox="1">
            <a:spLocks noChangeArrowheads="1"/>
          </p:cNvSpPr>
          <p:nvPr/>
        </p:nvSpPr>
        <p:spPr bwMode="auto">
          <a:xfrm>
            <a:off x="342900" y="11430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Remodeling Activity</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18440" name="Text Box 8"/>
          <p:cNvSpPr txBox="1">
            <a:spLocks noChangeArrowheads="1"/>
          </p:cNvSpPr>
          <p:nvPr/>
        </p:nvSpPr>
        <p:spPr bwMode="auto">
          <a:xfrm>
            <a:off x="68580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355600" y="2032000"/>
          <a:ext cx="9664700" cy="38354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810655"/>
            <a:ext cx="77724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95300" y="381000"/>
            <a:ext cx="9258300" cy="714375"/>
          </a:xfrm>
        </p:spPr>
        <p:txBody>
          <a:bodyPr/>
          <a:lstStyle/>
          <a:p>
            <a:pPr algn="ctr"/>
            <a:r>
              <a:rPr lang="en-US" sz="2000" dirty="0">
                <a:latin typeface="Arial" pitchFamily="34" charset="0"/>
                <a:cs typeface="Arial" pitchFamily="34" charset="0"/>
              </a:rPr>
              <a:t>Leading Indicator of Remodeling Activity – First Quarter 2008</a:t>
            </a:r>
            <a:br>
              <a:rPr lang="en-US" sz="2000" dirty="0">
                <a:latin typeface="Arial" pitchFamily="34" charset="0"/>
                <a:cs typeface="Arial" pitchFamily="34" charset="0"/>
              </a:rPr>
            </a:br>
            <a:r>
              <a:rPr lang="en-US" sz="1100" i="1" dirty="0">
                <a:latin typeface="Arial" pitchFamily="34" charset="0"/>
                <a:cs typeface="Arial" pitchFamily="34" charset="0"/>
              </a:rPr>
              <a:t>Published: April 2008</a:t>
            </a:r>
            <a:endParaRPr lang="en-US" sz="1100" dirty="0">
              <a:latin typeface="Arial" pitchFamily="34" charset="0"/>
              <a:cs typeface="Arial" pitchFamily="34" charset="0"/>
            </a:endParaRPr>
          </a:p>
        </p:txBody>
      </p:sp>
      <p:sp>
        <p:nvSpPr>
          <p:cNvPr id="28676" name="Text Box 4"/>
          <p:cNvSpPr txBox="1">
            <a:spLocks noChangeArrowheads="1"/>
          </p:cNvSpPr>
          <p:nvPr/>
        </p:nvSpPr>
        <p:spPr bwMode="auto">
          <a:xfrm>
            <a:off x="342900" y="11430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Remodeling Activity</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28677" name="Text Box 5"/>
          <p:cNvSpPr txBox="1">
            <a:spLocks noChangeArrowheads="1"/>
          </p:cNvSpPr>
          <p:nvPr/>
        </p:nvSpPr>
        <p:spPr bwMode="auto">
          <a:xfrm>
            <a:off x="6858000" y="11430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355600" y="2032000"/>
          <a:ext cx="9664700" cy="3683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10482" y="5751953"/>
            <a:ext cx="7772400"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chemeClr val="bg1"/>
                </a:solidFill>
              </a:rPr>
              <a:t>LIRA RE-BENCHMARKED TO Census c-30 SPENDING ESTIMATES</a:t>
            </a:r>
            <a:br>
              <a:rPr lang="en-US"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br>
              <a:rPr lang="en-US" dirty="0">
                <a:solidFill>
                  <a:schemeClr val="bg1"/>
                </a:solidFill>
              </a:rPr>
            </a:br>
            <a:endParaRPr lang="en-US" dirty="0"/>
          </a:p>
        </p:txBody>
      </p:sp>
      <p:sp>
        <p:nvSpPr>
          <p:cNvPr id="7" name="Text Placeholder 6"/>
          <p:cNvSpPr>
            <a:spLocks noGrp="1"/>
          </p:cNvSpPr>
          <p:nvPr>
            <p:ph type="body" idx="1"/>
          </p:nvPr>
        </p:nvSpPr>
        <p:spPr/>
        <p:txBody>
          <a:bodyPr/>
          <a:lstStyle/>
          <a:p>
            <a:r>
              <a:rPr lang="en-US" dirty="0"/>
              <a:t>JULY 2008</a:t>
            </a:r>
          </a:p>
        </p:txBody>
      </p:sp>
    </p:spTree>
    <p:extLst>
      <p:ext uri="{BB962C8B-B14F-4D97-AF65-F5344CB8AC3E}">
        <p14:creationId xmlns:p14="http://schemas.microsoft.com/office/powerpoint/2010/main" val="2115340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95300" y="428625"/>
            <a:ext cx="9258300" cy="714375"/>
          </a:xfrm>
        </p:spPr>
        <p:txBody>
          <a:bodyPr anchor="ctr">
            <a:normAutofit fontScale="90000"/>
          </a:bodyPr>
          <a:lstStyle/>
          <a:p>
            <a:pPr algn="ctr"/>
            <a:r>
              <a:rPr lang="en-US" sz="2200" dirty="0">
                <a:latin typeface="Arial" pitchFamily="34" charset="0"/>
                <a:cs typeface="Arial" pitchFamily="34" charset="0"/>
              </a:rPr>
              <a:t>Leading Indicator of Remodeling Activity – Second Quarter 2008</a:t>
            </a:r>
            <a:br>
              <a:rPr lang="en-US" sz="2200" dirty="0">
                <a:latin typeface="Arial" pitchFamily="34" charset="0"/>
                <a:cs typeface="Arial" pitchFamily="34" charset="0"/>
              </a:rPr>
            </a:br>
            <a:r>
              <a:rPr lang="en-US" sz="2000" i="1" dirty="0">
                <a:latin typeface="Arial" pitchFamily="34" charset="0"/>
                <a:cs typeface="Arial" pitchFamily="34" charset="0"/>
              </a:rPr>
              <a:t>REBENCHMARKED TO C-30</a:t>
            </a:r>
            <a:br>
              <a:rPr lang="en-US" sz="2000" i="1" dirty="0">
                <a:latin typeface="Arial" pitchFamily="34" charset="0"/>
                <a:cs typeface="Arial" pitchFamily="34" charset="0"/>
              </a:rPr>
            </a:br>
            <a:r>
              <a:rPr lang="en-US" sz="1100" i="1" dirty="0">
                <a:latin typeface="Arial" pitchFamily="34" charset="0"/>
                <a:cs typeface="Arial" pitchFamily="34" charset="0"/>
              </a:rPr>
              <a:t>Published: July 2008</a:t>
            </a:r>
          </a:p>
        </p:txBody>
      </p:sp>
      <p:sp>
        <p:nvSpPr>
          <p:cNvPr id="45060" name="Text Box 4"/>
          <p:cNvSpPr txBox="1">
            <a:spLocks noChangeArrowheads="1"/>
          </p:cNvSpPr>
          <p:nvPr/>
        </p:nvSpPr>
        <p:spPr bwMode="auto">
          <a:xfrm>
            <a:off x="342900" y="1143000"/>
            <a:ext cx="2952750" cy="646331"/>
          </a:xfrm>
          <a:prstGeom prst="rect">
            <a:avLst/>
          </a:prstGeom>
          <a:noFill/>
          <a:ln w="12700">
            <a:noFill/>
            <a:miter lim="800000"/>
            <a:headEnd type="none" w="sm" len="sm"/>
            <a:tailEnd type="none" w="sm" len="sm"/>
          </a:ln>
          <a:effectLst/>
        </p:spPr>
        <p:txBody>
          <a:bodyPr>
            <a:spAutoFit/>
          </a:bodyPr>
          <a:lstStyle/>
          <a:p>
            <a:pPr eaLnBrk="0" hangingPunct="0"/>
            <a:r>
              <a:rPr lang="en-US" sz="1200" dirty="0">
                <a:latin typeface="Arial" pitchFamily="34" charset="0"/>
                <a:cs typeface="Arial" pitchFamily="34" charset="0"/>
              </a:rPr>
              <a:t>Homeowner Improvements</a:t>
            </a:r>
          </a:p>
          <a:p>
            <a:pPr eaLnBrk="0" hangingPunct="0"/>
            <a:r>
              <a:rPr lang="en-US" sz="1200" dirty="0">
                <a:latin typeface="Arial" pitchFamily="34" charset="0"/>
                <a:cs typeface="Arial" pitchFamily="34" charset="0"/>
              </a:rPr>
              <a:t>Four-Quarter Moving Totals</a:t>
            </a:r>
          </a:p>
          <a:p>
            <a:pPr eaLnBrk="0" hangingPunct="0"/>
            <a:r>
              <a:rPr lang="en-US" sz="1200" dirty="0">
                <a:latin typeface="Arial" pitchFamily="34" charset="0"/>
                <a:cs typeface="Arial" pitchFamily="34" charset="0"/>
              </a:rPr>
              <a:t>Billions of $</a:t>
            </a:r>
          </a:p>
        </p:txBody>
      </p:sp>
      <p:sp>
        <p:nvSpPr>
          <p:cNvPr id="45061" name="Text Box 5"/>
          <p:cNvSpPr txBox="1">
            <a:spLocks noChangeArrowheads="1"/>
          </p:cNvSpPr>
          <p:nvPr/>
        </p:nvSpPr>
        <p:spPr bwMode="auto">
          <a:xfrm>
            <a:off x="6667500" y="1219200"/>
            <a:ext cx="3128963" cy="461665"/>
          </a:xfrm>
          <a:prstGeom prst="rect">
            <a:avLst/>
          </a:prstGeom>
          <a:noFill/>
          <a:ln w="12700">
            <a:noFill/>
            <a:miter lim="800000"/>
            <a:headEnd type="none" w="sm" len="sm"/>
            <a:tailEnd type="none" w="sm" len="sm"/>
          </a:ln>
          <a:effectLst/>
        </p:spPr>
        <p:txBody>
          <a:bodyPr>
            <a:spAutoFit/>
          </a:bodyPr>
          <a:lstStyle/>
          <a:p>
            <a:pPr algn="r" eaLnBrk="0" hangingPunct="0"/>
            <a:r>
              <a:rPr lang="en-US" sz="1200" dirty="0">
                <a:latin typeface="Arial" pitchFamily="34" charset="0"/>
                <a:cs typeface="Arial" pitchFamily="34" charset="0"/>
              </a:rPr>
              <a:t>Four-Quarter Moving</a:t>
            </a:r>
          </a:p>
          <a:p>
            <a:pPr algn="r" eaLnBrk="0" hangingPunct="0"/>
            <a:r>
              <a:rPr lang="en-US" sz="1200" dirty="0">
                <a:latin typeface="Arial" pitchFamily="34" charset="0"/>
                <a:cs typeface="Arial" pitchFamily="34" charset="0"/>
              </a:rPr>
              <a:t>Rate of Change </a:t>
            </a:r>
          </a:p>
        </p:txBody>
      </p:sp>
      <p:graphicFrame>
        <p:nvGraphicFramePr>
          <p:cNvPr id="8" name="Object 2"/>
          <p:cNvGraphicFramePr>
            <a:graphicFrameLocks noChangeAspect="1"/>
          </p:cNvGraphicFramePr>
          <p:nvPr/>
        </p:nvGraphicFramePr>
        <p:xfrm>
          <a:off x="908050" y="3575050"/>
          <a:ext cx="755650" cy="10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773157106"/>
              </p:ext>
            </p:extLst>
          </p:nvPr>
        </p:nvGraphicFramePr>
        <p:xfrm>
          <a:off x="317500" y="2057400"/>
          <a:ext cx="96647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908050" y="5835878"/>
            <a:ext cx="777240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800" dirty="0">
                <a:latin typeface="Arial" panose="020B0604020202020204" pitchFamily="34" charset="0"/>
                <a:cs typeface="Arial" panose="020B0604020202020204" pitchFamily="34" charset="0"/>
              </a:rPr>
              <a:t>Source: Joint Center for Housing Studies.</a:t>
            </a:r>
          </a:p>
        </p:txBody>
      </p:sp>
    </p:spTree>
  </p:cSld>
  <p:clrMapOvr>
    <a:masterClrMapping/>
  </p:clrMapOvr>
  <p:transition spd="med"/>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2.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3.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4.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5.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6.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7.xml><?xml version="1.0" encoding="utf-8"?>
<ds:datastoreItem xmlns:ds="http://schemas.openxmlformats.org/officeDocument/2006/customXml" ds:itemID="{75899B78-B24F-4658-8E24-2D67F257A2F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Default Theme</Template>
  <TotalTime>7573</TotalTime>
  <Words>2627</Words>
  <Application>Microsoft Office PowerPoint</Application>
  <PresentationFormat>35mm Slides</PresentationFormat>
  <Paragraphs>423</Paragraphs>
  <Slides>52</Slides>
  <Notes>37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Times New Roman</vt:lpstr>
      <vt:lpstr>Verdana</vt:lpstr>
      <vt:lpstr>JCHS</vt:lpstr>
      <vt:lpstr>Custom Design</vt:lpstr>
      <vt:lpstr>A Historical Record of Charts from the Quarterly Press Releases of the Leading Indicator of Remodeling Activity</vt:lpstr>
      <vt:lpstr>A Brief History of the LIRA and User Notes</vt:lpstr>
      <vt:lpstr>Leading Remodeling Activity Indicator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Will, Abbe H</cp:lastModifiedBy>
  <cp:revision>414</cp:revision>
  <cp:lastPrinted>2001-07-13T19:47:49Z</cp:lastPrinted>
  <dcterms:created xsi:type="dcterms:W3CDTF">2000-03-09T22:17:52Z</dcterms:created>
  <dcterms:modified xsi:type="dcterms:W3CDTF">2019-01-14T20:52:22Z</dcterms:modified>
</cp:coreProperties>
</file>