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12"/>
  </p:notesMasterIdLst>
  <p:sldIdLst>
    <p:sldId id="354" r:id="rId2"/>
    <p:sldId id="1067" r:id="rId3"/>
    <p:sldId id="1068" r:id="rId4"/>
    <p:sldId id="1071" r:id="rId5"/>
    <p:sldId id="1065" r:id="rId6"/>
    <p:sldId id="1049" r:id="rId7"/>
    <p:sldId id="1070" r:id="rId8"/>
    <p:sldId id="1057" r:id="rId9"/>
    <p:sldId id="1064" r:id="rId10"/>
    <p:sldId id="92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insky, Jennifer Hrabchak" initials="MJH" lastIdx="2" clrIdx="0">
    <p:extLst>
      <p:ext uri="{19B8F6BF-5375-455C-9EA6-DF929625EA0E}">
        <p15:presenceInfo xmlns:p15="http://schemas.microsoft.com/office/powerpoint/2012/main" userId="S-1-5-21-1191599065-4274392095-3078430509-471872" providerId="AD"/>
      </p:ext>
    </p:extLst>
  </p:cmAuthor>
  <p:cmAuthor id="2" name="Molinsky, Jennifer Hrabchak" initials="MJH [2]" lastIdx="23" clrIdx="1">
    <p:extLst>
      <p:ext uri="{19B8F6BF-5375-455C-9EA6-DF929625EA0E}">
        <p15:presenceInfo xmlns:p15="http://schemas.microsoft.com/office/powerpoint/2012/main" userId="S::jennifer_molinsky@harvard.edu::2fc3b43f-7860-4ca8-8581-2d49e0790f08" providerId="AD"/>
      </p:ext>
    </p:extLst>
  </p:cmAuthor>
  <p:cmAuthor id="3" name="Hermann, Alexander" initials="HA" lastIdx="1" clrIdx="2">
    <p:extLst>
      <p:ext uri="{19B8F6BF-5375-455C-9EA6-DF929625EA0E}">
        <p15:presenceInfo xmlns:p15="http://schemas.microsoft.com/office/powerpoint/2012/main" userId="S::alexander_hermann@harvard.edu::5d2c7d74-7d05-4968-8c35-9e1a058b1c81" providerId="AD"/>
      </p:ext>
    </p:extLst>
  </p:cmAuthor>
  <p:cmAuthor id="4" name="Marcia Fernald" initials="MF" lastIdx="16" clrIdx="3">
    <p:extLst>
      <p:ext uri="{19B8F6BF-5375-455C-9EA6-DF929625EA0E}">
        <p15:presenceInfo xmlns:p15="http://schemas.microsoft.com/office/powerpoint/2012/main" userId="6091802fd17cbb34" providerId="Windows Live"/>
      </p:ext>
    </p:extLst>
  </p:cmAuthor>
  <p:cmAuthor id="5" name="McCue, Daniel T." initials="MDT" lastIdx="1" clrIdx="4">
    <p:extLst>
      <p:ext uri="{19B8F6BF-5375-455C-9EA6-DF929625EA0E}">
        <p15:presenceInfo xmlns:p15="http://schemas.microsoft.com/office/powerpoint/2012/main" userId="S::daniel_mccue@harvard.edu::deb020d9-0c57-49a0-aef3-43e4a7f1f0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F2F2F2"/>
    <a:srgbClr val="508D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1" autoAdjust="0"/>
    <p:restoredTop sz="94354" autoAdjust="0"/>
  </p:normalViewPr>
  <p:slideViewPr>
    <p:cSldViewPr snapToGrid="0" snapToObjects="1">
      <p:cViewPr varScale="1">
        <p:scale>
          <a:sx n="107" d="100"/>
          <a:sy n="107" d="100"/>
        </p:scale>
        <p:origin x="9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cap="all" baseline="0" dirty="0">
                <a:effectLst/>
              </a:rPr>
              <a:t>H</a:t>
            </a:r>
            <a:r>
              <a:rPr lang="en-US" sz="1600" cap="none" baseline="0" dirty="0">
                <a:effectLst/>
              </a:rPr>
              <a:t>ouseholds (Millions) </a:t>
            </a:r>
            <a:endParaRPr lang="en-US" sz="1600" dirty="0">
              <a:effectLst/>
            </a:endParaRPr>
          </a:p>
        </c:rich>
      </c:tx>
      <c:layout>
        <c:manualLayout>
          <c:xMode val="edge"/>
          <c:yMode val="edge"/>
          <c:x val="9.4151009054145368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2018</c:v>
                </c:pt>
              </c:strCache>
            </c:strRef>
          </c:tx>
          <c:spPr>
            <a:solidFill>
              <a:srgbClr val="0070C0"/>
            </a:solidFill>
            <a:ln>
              <a:noFill/>
            </a:ln>
            <a:effectLst/>
          </c:spPr>
          <c:invertIfNegative val="0"/>
          <c:cat>
            <c:strRef>
              <c:f>Sheet1!$B$1:$H$1</c:f>
              <c:strCache>
                <c:ptCount val="7"/>
                <c:pt idx="0">
                  <c:v>50–54</c:v>
                </c:pt>
                <c:pt idx="1">
                  <c:v>55–59</c:v>
                </c:pt>
                <c:pt idx="2">
                  <c:v>60–64</c:v>
                </c:pt>
                <c:pt idx="3">
                  <c:v>65–69</c:v>
                </c:pt>
                <c:pt idx="4">
                  <c:v>70–74</c:v>
                </c:pt>
                <c:pt idx="5">
                  <c:v>75–79</c:v>
                </c:pt>
                <c:pt idx="6">
                  <c:v>80 and Over</c:v>
                </c:pt>
              </c:strCache>
            </c:strRef>
          </c:cat>
          <c:val>
            <c:numRef>
              <c:f>Sheet1!$B$2:$H$2</c:f>
              <c:numCache>
                <c:formatCode>0.00</c:formatCode>
                <c:ptCount val="7"/>
                <c:pt idx="0">
                  <c:v>11.44858659</c:v>
                </c:pt>
                <c:pt idx="1">
                  <c:v>12.342881459999999</c:v>
                </c:pt>
                <c:pt idx="2">
                  <c:v>11.83767877</c:v>
                </c:pt>
                <c:pt idx="3">
                  <c:v>10.340540089999999</c:v>
                </c:pt>
                <c:pt idx="4">
                  <c:v>8.4178928670000008</c:v>
                </c:pt>
                <c:pt idx="5">
                  <c:v>5.9684215460000001</c:v>
                </c:pt>
                <c:pt idx="6">
                  <c:v>8.1424954009999997</c:v>
                </c:pt>
              </c:numCache>
            </c:numRef>
          </c:val>
          <c:extLst>
            <c:ext xmlns:c16="http://schemas.microsoft.com/office/drawing/2014/chart" uri="{C3380CC4-5D6E-409C-BE32-E72D297353CC}">
              <c16:uniqueId val="{00000000-4CE8-4A85-8863-31EE189ED057}"/>
            </c:ext>
          </c:extLst>
        </c:ser>
        <c:ser>
          <c:idx val="1"/>
          <c:order val="1"/>
          <c:tx>
            <c:strRef>
              <c:f>Sheet1!$A$3</c:f>
              <c:strCache>
                <c:ptCount val="1"/>
                <c:pt idx="0">
                  <c:v>2028</c:v>
                </c:pt>
              </c:strCache>
            </c:strRef>
          </c:tx>
          <c:spPr>
            <a:solidFill>
              <a:schemeClr val="accent6"/>
            </a:solidFill>
            <a:ln>
              <a:noFill/>
            </a:ln>
            <a:effectLst/>
          </c:spPr>
          <c:invertIfNegative val="0"/>
          <c:cat>
            <c:strRef>
              <c:f>Sheet1!$B$1:$H$1</c:f>
              <c:strCache>
                <c:ptCount val="7"/>
                <c:pt idx="0">
                  <c:v>50–54</c:v>
                </c:pt>
                <c:pt idx="1">
                  <c:v>55–59</c:v>
                </c:pt>
                <c:pt idx="2">
                  <c:v>60–64</c:v>
                </c:pt>
                <c:pt idx="3">
                  <c:v>65–69</c:v>
                </c:pt>
                <c:pt idx="4">
                  <c:v>70–74</c:v>
                </c:pt>
                <c:pt idx="5">
                  <c:v>75–79</c:v>
                </c:pt>
                <c:pt idx="6">
                  <c:v>80 and Over</c:v>
                </c:pt>
              </c:strCache>
            </c:strRef>
          </c:cat>
          <c:val>
            <c:numRef>
              <c:f>Sheet1!$B$3:$H$3</c:f>
              <c:numCache>
                <c:formatCode>0.00</c:formatCode>
                <c:ptCount val="7"/>
                <c:pt idx="0">
                  <c:v>10.620335969999999</c:v>
                </c:pt>
                <c:pt idx="1">
                  <c:v>11.23270334</c:v>
                </c:pt>
                <c:pt idx="2">
                  <c:v>11.43478745</c:v>
                </c:pt>
                <c:pt idx="3">
                  <c:v>12.071216420000001</c:v>
                </c:pt>
                <c:pt idx="4">
                  <c:v>11.04851384</c:v>
                </c:pt>
                <c:pt idx="5">
                  <c:v>8.9067550069999992</c:v>
                </c:pt>
                <c:pt idx="6">
                  <c:v>11.9915047</c:v>
                </c:pt>
              </c:numCache>
            </c:numRef>
          </c:val>
          <c:extLst>
            <c:ext xmlns:c16="http://schemas.microsoft.com/office/drawing/2014/chart" uri="{C3380CC4-5D6E-409C-BE32-E72D297353CC}">
              <c16:uniqueId val="{00000001-4CE8-4A85-8863-31EE189ED057}"/>
            </c:ext>
          </c:extLst>
        </c:ser>
        <c:ser>
          <c:idx val="2"/>
          <c:order val="2"/>
          <c:tx>
            <c:strRef>
              <c:f>Sheet1!$A$4</c:f>
              <c:strCache>
                <c:ptCount val="1"/>
                <c:pt idx="0">
                  <c:v>2038</c:v>
                </c:pt>
              </c:strCache>
            </c:strRef>
          </c:tx>
          <c:spPr>
            <a:solidFill>
              <a:schemeClr val="accent5"/>
            </a:solidFill>
            <a:ln>
              <a:noFill/>
            </a:ln>
            <a:effectLst/>
          </c:spPr>
          <c:invertIfNegative val="0"/>
          <c:cat>
            <c:strRef>
              <c:f>Sheet1!$B$1:$H$1</c:f>
              <c:strCache>
                <c:ptCount val="7"/>
                <c:pt idx="0">
                  <c:v>50–54</c:v>
                </c:pt>
                <c:pt idx="1">
                  <c:v>55–59</c:v>
                </c:pt>
                <c:pt idx="2">
                  <c:v>60–64</c:v>
                </c:pt>
                <c:pt idx="3">
                  <c:v>65–69</c:v>
                </c:pt>
                <c:pt idx="4">
                  <c:v>70–74</c:v>
                </c:pt>
                <c:pt idx="5">
                  <c:v>75–79</c:v>
                </c:pt>
                <c:pt idx="6">
                  <c:v>80 and Over</c:v>
                </c:pt>
              </c:strCache>
            </c:strRef>
          </c:cat>
          <c:val>
            <c:numRef>
              <c:f>Sheet1!$B$4:$H$4</c:f>
              <c:numCache>
                <c:formatCode>0.00</c:formatCode>
                <c:ptCount val="7"/>
                <c:pt idx="0">
                  <c:v>12.21806584</c:v>
                </c:pt>
                <c:pt idx="1">
                  <c:v>11.74165807</c:v>
                </c:pt>
                <c:pt idx="2">
                  <c:v>10.67648526</c:v>
                </c:pt>
                <c:pt idx="3">
                  <c:v>11.080396289999999</c:v>
                </c:pt>
                <c:pt idx="4">
                  <c:v>10.84013607</c:v>
                </c:pt>
                <c:pt idx="5">
                  <c:v>10.693897720000001</c:v>
                </c:pt>
                <c:pt idx="6">
                  <c:v>17.541267609999998</c:v>
                </c:pt>
              </c:numCache>
            </c:numRef>
          </c:val>
          <c:extLst>
            <c:ext xmlns:c16="http://schemas.microsoft.com/office/drawing/2014/chart" uri="{C3380CC4-5D6E-409C-BE32-E72D297353CC}">
              <c16:uniqueId val="{00000002-4CE8-4A85-8863-31EE189ED057}"/>
            </c:ext>
          </c:extLst>
        </c:ser>
        <c:dLbls>
          <c:showLegendKey val="0"/>
          <c:showVal val="0"/>
          <c:showCatName val="0"/>
          <c:showSerName val="0"/>
          <c:showPercent val="0"/>
          <c:showBubbleSize val="0"/>
        </c:dLbls>
        <c:gapWidth val="50"/>
        <c:overlap val="-10"/>
        <c:axId val="607744856"/>
        <c:axId val="607746168"/>
      </c:barChart>
      <c:catAx>
        <c:axId val="60774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7746168"/>
        <c:crosses val="autoZero"/>
        <c:auto val="1"/>
        <c:lblAlgn val="ctr"/>
        <c:lblOffset val="100"/>
        <c:noMultiLvlLbl val="0"/>
      </c:catAx>
      <c:valAx>
        <c:axId val="607746168"/>
        <c:scaling>
          <c:orientation val="minMax"/>
          <c:max val="1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7744856"/>
        <c:crosses val="autoZero"/>
        <c:crossBetween val="between"/>
      </c:valAx>
      <c:spPr>
        <a:noFill/>
        <a:ln>
          <a:noFill/>
        </a:ln>
        <a:effectLst/>
      </c:spPr>
    </c:plotArea>
    <c:legend>
      <c:legendPos val="b"/>
      <c:layout>
        <c:manualLayout>
          <c:xMode val="edge"/>
          <c:yMode val="edge"/>
          <c:x val="1.5356384047931413E-2"/>
          <c:y val="0.93509479744035029"/>
          <c:w val="0.17872999885445282"/>
          <c:h val="6.4905202559649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'Use this Graph'!$B$31</c:f>
              <c:strCache>
                <c:ptCount val="1"/>
                <c:pt idx="0">
                  <c:v>Assisted</c:v>
                </c:pt>
              </c:strCache>
            </c:strRef>
          </c:tx>
          <c:spPr>
            <a:solidFill>
              <a:schemeClr val="accent6"/>
            </a:solidFill>
            <a:ln>
              <a:noFill/>
            </a:ln>
            <a:effectLst/>
          </c:spPr>
          <c:invertIfNegative val="0"/>
          <c:cat>
            <c:numRef>
              <c:f>'Use this Graph'!$A$32:$A$39</c:f>
              <c:numCache>
                <c:formatCode>General</c:formatCode>
                <c:ptCount val="8"/>
                <c:pt idx="0">
                  <c:v>2007</c:v>
                </c:pt>
                <c:pt idx="1">
                  <c:v>2009</c:v>
                </c:pt>
                <c:pt idx="2">
                  <c:v>2011</c:v>
                </c:pt>
                <c:pt idx="3">
                  <c:v>2013</c:v>
                </c:pt>
                <c:pt idx="4">
                  <c:v>2015</c:v>
                </c:pt>
                <c:pt idx="5">
                  <c:v>2018</c:v>
                </c:pt>
                <c:pt idx="6">
                  <c:v>2028</c:v>
                </c:pt>
                <c:pt idx="7">
                  <c:v>2038</c:v>
                </c:pt>
              </c:numCache>
            </c:numRef>
          </c:cat>
          <c:val>
            <c:numRef>
              <c:f>'Use this Graph'!$B$32:$B$39</c:f>
              <c:numCache>
                <c:formatCode>0.0</c:formatCode>
                <c:ptCount val="8"/>
                <c:pt idx="0">
                  <c:v>1.409</c:v>
                </c:pt>
                <c:pt idx="1">
                  <c:v>1.3160000000000001</c:v>
                </c:pt>
                <c:pt idx="2">
                  <c:v>1.403</c:v>
                </c:pt>
                <c:pt idx="3">
                  <c:v>1.4079999999999999</c:v>
                </c:pt>
                <c:pt idx="4">
                  <c:v>1.5589999999999999</c:v>
                </c:pt>
              </c:numCache>
            </c:numRef>
          </c:val>
          <c:extLst>
            <c:ext xmlns:c16="http://schemas.microsoft.com/office/drawing/2014/chart" uri="{C3380CC4-5D6E-409C-BE32-E72D297353CC}">
              <c16:uniqueId val="{00000000-2EC6-42C5-AB30-59A9AB3D455E}"/>
            </c:ext>
          </c:extLst>
        </c:ser>
        <c:ser>
          <c:idx val="1"/>
          <c:order val="1"/>
          <c:tx>
            <c:strRef>
              <c:f>'Use this Graph'!$C$31</c:f>
              <c:strCache>
                <c:ptCount val="1"/>
                <c:pt idx="0">
                  <c:v>Not Assisted</c:v>
                </c:pt>
              </c:strCache>
            </c:strRef>
          </c:tx>
          <c:spPr>
            <a:solidFill>
              <a:schemeClr val="accent5"/>
            </a:solidFill>
            <a:ln>
              <a:noFill/>
            </a:ln>
            <a:effectLst/>
          </c:spPr>
          <c:invertIfNegative val="0"/>
          <c:cat>
            <c:numRef>
              <c:f>'Use this Graph'!$A$32:$A$39</c:f>
              <c:numCache>
                <c:formatCode>General</c:formatCode>
                <c:ptCount val="8"/>
                <c:pt idx="0">
                  <c:v>2007</c:v>
                </c:pt>
                <c:pt idx="1">
                  <c:v>2009</c:v>
                </c:pt>
                <c:pt idx="2">
                  <c:v>2011</c:v>
                </c:pt>
                <c:pt idx="3">
                  <c:v>2013</c:v>
                </c:pt>
                <c:pt idx="4">
                  <c:v>2015</c:v>
                </c:pt>
                <c:pt idx="5">
                  <c:v>2018</c:v>
                </c:pt>
                <c:pt idx="6">
                  <c:v>2028</c:v>
                </c:pt>
                <c:pt idx="7">
                  <c:v>2038</c:v>
                </c:pt>
              </c:numCache>
            </c:numRef>
          </c:cat>
          <c:val>
            <c:numRef>
              <c:f>'Use this Graph'!$C$32:$C$39</c:f>
              <c:numCache>
                <c:formatCode>0.0</c:formatCode>
                <c:ptCount val="8"/>
                <c:pt idx="0">
                  <c:v>2.0830000000000002</c:v>
                </c:pt>
                <c:pt idx="1">
                  <c:v>2.3199999999999998</c:v>
                </c:pt>
                <c:pt idx="2">
                  <c:v>2.5310000000000001</c:v>
                </c:pt>
                <c:pt idx="3">
                  <c:v>2.5470000000000002</c:v>
                </c:pt>
                <c:pt idx="4">
                  <c:v>3.093</c:v>
                </c:pt>
              </c:numCache>
            </c:numRef>
          </c:val>
          <c:extLst>
            <c:ext xmlns:c16="http://schemas.microsoft.com/office/drawing/2014/chart" uri="{C3380CC4-5D6E-409C-BE32-E72D297353CC}">
              <c16:uniqueId val="{00000001-2EC6-42C5-AB30-59A9AB3D455E}"/>
            </c:ext>
          </c:extLst>
        </c:ser>
        <c:ser>
          <c:idx val="2"/>
          <c:order val="2"/>
          <c:tx>
            <c:strRef>
              <c:f>'Use this Graph'!$D$31</c:f>
              <c:strCache>
                <c:ptCount val="1"/>
                <c:pt idx="0">
                  <c:v>Projected</c:v>
                </c:pt>
              </c:strCache>
            </c:strRef>
          </c:tx>
          <c:spPr>
            <a:solidFill>
              <a:schemeClr val="bg1">
                <a:lumMod val="65000"/>
              </a:schemeClr>
            </a:solidFill>
            <a:ln>
              <a:noFill/>
            </a:ln>
            <a:effectLst/>
          </c:spPr>
          <c:invertIfNegative val="0"/>
          <c:cat>
            <c:numRef>
              <c:f>'Use this Graph'!$A$32:$A$39</c:f>
              <c:numCache>
                <c:formatCode>General</c:formatCode>
                <c:ptCount val="8"/>
                <c:pt idx="0">
                  <c:v>2007</c:v>
                </c:pt>
                <c:pt idx="1">
                  <c:v>2009</c:v>
                </c:pt>
                <c:pt idx="2">
                  <c:v>2011</c:v>
                </c:pt>
                <c:pt idx="3">
                  <c:v>2013</c:v>
                </c:pt>
                <c:pt idx="4">
                  <c:v>2015</c:v>
                </c:pt>
                <c:pt idx="5">
                  <c:v>2018</c:v>
                </c:pt>
                <c:pt idx="6">
                  <c:v>2028</c:v>
                </c:pt>
                <c:pt idx="7">
                  <c:v>2038</c:v>
                </c:pt>
              </c:numCache>
            </c:numRef>
          </c:cat>
          <c:val>
            <c:numRef>
              <c:f>'Use this Graph'!$D$32:$D$39</c:f>
              <c:numCache>
                <c:formatCode>General</c:formatCode>
                <c:ptCount val="8"/>
                <c:pt idx="5" formatCode="0.0">
                  <c:v>5.2919960273696587</c:v>
                </c:pt>
                <c:pt idx="6" formatCode="0.0">
                  <c:v>6.8205185895338341</c:v>
                </c:pt>
                <c:pt idx="7" formatCode="0.0">
                  <c:v>7.9145558432204339</c:v>
                </c:pt>
              </c:numCache>
            </c:numRef>
          </c:val>
          <c:extLst>
            <c:ext xmlns:c16="http://schemas.microsoft.com/office/drawing/2014/chart" uri="{C3380CC4-5D6E-409C-BE32-E72D297353CC}">
              <c16:uniqueId val="{00000002-2EC6-42C5-AB30-59A9AB3D455E}"/>
            </c:ext>
          </c:extLst>
        </c:ser>
        <c:dLbls>
          <c:showLegendKey val="0"/>
          <c:showVal val="0"/>
          <c:showCatName val="0"/>
          <c:showSerName val="0"/>
          <c:showPercent val="0"/>
          <c:showBubbleSize val="0"/>
        </c:dLbls>
        <c:gapWidth val="150"/>
        <c:overlap val="100"/>
        <c:axId val="493646168"/>
        <c:axId val="493646824"/>
      </c:barChart>
      <c:catAx>
        <c:axId val="49364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3646824"/>
        <c:crosses val="autoZero"/>
        <c:auto val="1"/>
        <c:lblAlgn val="ctr"/>
        <c:lblOffset val="100"/>
        <c:noMultiLvlLbl val="0"/>
      </c:catAx>
      <c:valAx>
        <c:axId val="493646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3646168"/>
        <c:crosses val="autoZero"/>
        <c:crossBetween val="between"/>
      </c:valAx>
      <c:spPr>
        <a:noFill/>
        <a:ln>
          <a:noFill/>
        </a:ln>
        <a:effectLst/>
      </c:spPr>
    </c:plotArea>
    <c:legend>
      <c:legendPos val="b"/>
      <c:layout>
        <c:manualLayout>
          <c:xMode val="edge"/>
          <c:yMode val="edge"/>
          <c:x val="3.5246056053922503E-4"/>
          <c:y val="0.92327275682585963"/>
          <c:w val="0.34929520683165222"/>
          <c:h val="7.67272431741403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Single-Person Households</a:t>
            </a:r>
            <a:r>
              <a:rPr lang="en-US" sz="1600" baseline="0" dirty="0"/>
              <a:t> (Millions)</a:t>
            </a:r>
            <a:endParaRPr lang="en-US" sz="1600" dirty="0"/>
          </a:p>
        </c:rich>
      </c:tx>
      <c:layout>
        <c:manualLayout>
          <c:xMode val="edge"/>
          <c:yMode val="edge"/>
          <c:x val="3.0190571498354084E-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057119575672034E-2"/>
          <c:y val="9.9985013202654807E-2"/>
          <c:w val="0.95486492269718004"/>
          <c:h val="0.70601982567030519"/>
        </c:manualLayout>
      </c:layout>
      <c:barChart>
        <c:barDir val="col"/>
        <c:grouping val="clustered"/>
        <c:varyColors val="0"/>
        <c:ser>
          <c:idx val="0"/>
          <c:order val="0"/>
          <c:tx>
            <c:strRef>
              <c:f>Sheet1!$B$1</c:f>
              <c:strCache>
                <c:ptCount val="1"/>
                <c:pt idx="0">
                  <c:v>2018</c:v>
                </c:pt>
              </c:strCache>
            </c:strRef>
          </c:tx>
          <c:spPr>
            <a:solidFill>
              <a:srgbClr val="0070C0"/>
            </a:solidFill>
            <a:ln>
              <a:noFill/>
            </a:ln>
            <a:effectLst>
              <a:softEdge rad="12700"/>
            </a:effectLst>
          </c:spPr>
          <c:invertIfNegative val="0"/>
          <c:cat>
            <c:strRef>
              <c:f>Sheet1!$A$2:$A$8</c:f>
              <c:strCache>
                <c:ptCount val="7"/>
                <c:pt idx="0">
                  <c:v>50-54</c:v>
                </c:pt>
                <c:pt idx="1">
                  <c:v>55-59</c:v>
                </c:pt>
                <c:pt idx="2">
                  <c:v>60-64</c:v>
                </c:pt>
                <c:pt idx="3">
                  <c:v>65-69</c:v>
                </c:pt>
                <c:pt idx="4">
                  <c:v>70-74</c:v>
                </c:pt>
                <c:pt idx="5">
                  <c:v>75-79</c:v>
                </c:pt>
                <c:pt idx="6">
                  <c:v>80 and Over</c:v>
                </c:pt>
              </c:strCache>
            </c:strRef>
          </c:cat>
          <c:val>
            <c:numRef>
              <c:f>Sheet1!$B$2:$B$8</c:f>
              <c:numCache>
                <c:formatCode>0.0</c:formatCode>
                <c:ptCount val="7"/>
                <c:pt idx="0">
                  <c:v>2.644289794246022</c:v>
                </c:pt>
                <c:pt idx="1">
                  <c:v>3.3130301356600942</c:v>
                </c:pt>
                <c:pt idx="2">
                  <c:v>3.7433382566356772</c:v>
                </c:pt>
                <c:pt idx="3">
                  <c:v>3.420811827677249</c:v>
                </c:pt>
                <c:pt idx="4">
                  <c:v>3.2108681911435482</c:v>
                </c:pt>
                <c:pt idx="5">
                  <c:v>2.5467460107364754</c:v>
                </c:pt>
                <c:pt idx="6">
                  <c:v>4.7050952157122063</c:v>
                </c:pt>
              </c:numCache>
            </c:numRef>
          </c:val>
          <c:extLst>
            <c:ext xmlns:c16="http://schemas.microsoft.com/office/drawing/2014/chart" uri="{C3380CC4-5D6E-409C-BE32-E72D297353CC}">
              <c16:uniqueId val="{00000000-8903-4167-8738-D37367AF0B9F}"/>
            </c:ext>
          </c:extLst>
        </c:ser>
        <c:ser>
          <c:idx val="1"/>
          <c:order val="1"/>
          <c:tx>
            <c:strRef>
              <c:f>Sheet1!$C$1</c:f>
              <c:strCache>
                <c:ptCount val="1"/>
                <c:pt idx="0">
                  <c:v>2028</c:v>
                </c:pt>
              </c:strCache>
            </c:strRef>
          </c:tx>
          <c:spPr>
            <a:solidFill>
              <a:schemeClr val="accent6"/>
            </a:solidFill>
            <a:ln>
              <a:noFill/>
            </a:ln>
            <a:effectLst/>
          </c:spPr>
          <c:invertIfNegative val="0"/>
          <c:cat>
            <c:strRef>
              <c:f>Sheet1!$A$2:$A$8</c:f>
              <c:strCache>
                <c:ptCount val="7"/>
                <c:pt idx="0">
                  <c:v>50-54</c:v>
                </c:pt>
                <c:pt idx="1">
                  <c:v>55-59</c:v>
                </c:pt>
                <c:pt idx="2">
                  <c:v>60-64</c:v>
                </c:pt>
                <c:pt idx="3">
                  <c:v>65-69</c:v>
                </c:pt>
                <c:pt idx="4">
                  <c:v>70-74</c:v>
                </c:pt>
                <c:pt idx="5">
                  <c:v>75-79</c:v>
                </c:pt>
                <c:pt idx="6">
                  <c:v>80 and Over</c:v>
                </c:pt>
              </c:strCache>
            </c:strRef>
          </c:cat>
          <c:val>
            <c:numRef>
              <c:f>Sheet1!$C$2:$C$8</c:f>
              <c:numCache>
                <c:formatCode>0.0</c:formatCode>
                <c:ptCount val="7"/>
                <c:pt idx="0">
                  <c:v>2.3921240778086297</c:v>
                </c:pt>
                <c:pt idx="1">
                  <c:v>2.9498462450596099</c:v>
                </c:pt>
                <c:pt idx="2">
                  <c:v>3.5674371933944125</c:v>
                </c:pt>
                <c:pt idx="3">
                  <c:v>3.9868084425366965</c:v>
                </c:pt>
                <c:pt idx="4">
                  <c:v>4.2287752007612918</c:v>
                </c:pt>
                <c:pt idx="5">
                  <c:v>3.8030685737132828</c:v>
                </c:pt>
                <c:pt idx="6">
                  <c:v>6.9078649783807338</c:v>
                </c:pt>
              </c:numCache>
            </c:numRef>
          </c:val>
          <c:extLst>
            <c:ext xmlns:c16="http://schemas.microsoft.com/office/drawing/2014/chart" uri="{C3380CC4-5D6E-409C-BE32-E72D297353CC}">
              <c16:uniqueId val="{00000001-8903-4167-8738-D37367AF0B9F}"/>
            </c:ext>
          </c:extLst>
        </c:ser>
        <c:ser>
          <c:idx val="2"/>
          <c:order val="2"/>
          <c:tx>
            <c:strRef>
              <c:f>Sheet1!$D$1</c:f>
              <c:strCache>
                <c:ptCount val="1"/>
                <c:pt idx="0">
                  <c:v>2038</c:v>
                </c:pt>
              </c:strCache>
            </c:strRef>
          </c:tx>
          <c:spPr>
            <a:solidFill>
              <a:schemeClr val="accent5"/>
            </a:solidFill>
            <a:ln>
              <a:noFill/>
            </a:ln>
            <a:effectLst/>
          </c:spPr>
          <c:invertIfNegative val="0"/>
          <c:cat>
            <c:strRef>
              <c:f>Sheet1!$A$2:$A$8</c:f>
              <c:strCache>
                <c:ptCount val="7"/>
                <c:pt idx="0">
                  <c:v>50-54</c:v>
                </c:pt>
                <c:pt idx="1">
                  <c:v>55-59</c:v>
                </c:pt>
                <c:pt idx="2">
                  <c:v>60-64</c:v>
                </c:pt>
                <c:pt idx="3">
                  <c:v>65-69</c:v>
                </c:pt>
                <c:pt idx="4">
                  <c:v>70-74</c:v>
                </c:pt>
                <c:pt idx="5">
                  <c:v>75-79</c:v>
                </c:pt>
                <c:pt idx="6">
                  <c:v>80 and Over</c:v>
                </c:pt>
              </c:strCache>
            </c:strRef>
          </c:cat>
          <c:val>
            <c:numRef>
              <c:f>Sheet1!$D$2:$D$8</c:f>
              <c:numCache>
                <c:formatCode>0.0</c:formatCode>
                <c:ptCount val="7"/>
                <c:pt idx="0">
                  <c:v>2.7436007293073015</c:v>
                </c:pt>
                <c:pt idx="1">
                  <c:v>3.0527416941139829</c:v>
                </c:pt>
                <c:pt idx="2">
                  <c:v>3.2730174322971939</c:v>
                </c:pt>
                <c:pt idx="3">
                  <c:v>3.6278169079108249</c:v>
                </c:pt>
                <c:pt idx="4">
                  <c:v>4.1414612067904599</c:v>
                </c:pt>
                <c:pt idx="5">
                  <c:v>4.5672434042982282</c:v>
                </c:pt>
                <c:pt idx="6">
                  <c:v>10.065056671013318</c:v>
                </c:pt>
              </c:numCache>
            </c:numRef>
          </c:val>
          <c:extLst>
            <c:ext xmlns:c16="http://schemas.microsoft.com/office/drawing/2014/chart" uri="{C3380CC4-5D6E-409C-BE32-E72D297353CC}">
              <c16:uniqueId val="{00000002-8903-4167-8738-D37367AF0B9F}"/>
            </c:ext>
          </c:extLst>
        </c:ser>
        <c:dLbls>
          <c:showLegendKey val="0"/>
          <c:showVal val="0"/>
          <c:showCatName val="0"/>
          <c:showSerName val="0"/>
          <c:showPercent val="0"/>
          <c:showBubbleSize val="0"/>
        </c:dLbls>
        <c:gapWidth val="100"/>
        <c:overlap val="-10"/>
        <c:axId val="427757832"/>
        <c:axId val="427748976"/>
      </c:barChart>
      <c:catAx>
        <c:axId val="42775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7748976"/>
        <c:crosses val="autoZero"/>
        <c:auto val="1"/>
        <c:lblAlgn val="ctr"/>
        <c:lblOffset val="100"/>
        <c:noMultiLvlLbl val="0"/>
      </c:catAx>
      <c:valAx>
        <c:axId val="42774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7757832"/>
        <c:crosses val="autoZero"/>
        <c:crossBetween val="between"/>
      </c:valAx>
      <c:spPr>
        <a:noFill/>
        <a:ln>
          <a:noFill/>
        </a:ln>
        <a:effectLst/>
      </c:spPr>
    </c:plotArea>
    <c:legend>
      <c:legendPos val="b"/>
      <c:layout>
        <c:manualLayout>
          <c:xMode val="edge"/>
          <c:yMode val="edge"/>
          <c:x val="0"/>
          <c:y val="0.91858163547755189"/>
          <c:w val="0.17872999885445282"/>
          <c:h val="5.932654299740355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r>
              <a:rPr lang="en-US" sz="1600"/>
              <a:t>Owner</a:t>
            </a:r>
            <a:r>
              <a:rPr lang="en-US" sz="1600" baseline="0"/>
              <a:t> Households Age 65 and Over (Millions)</a:t>
            </a:r>
            <a:endParaRPr lang="en-US" sz="1600"/>
          </a:p>
        </c:rich>
      </c:tx>
      <c:layout>
        <c:manualLayout>
          <c:xMode val="edge"/>
          <c:yMode val="edge"/>
          <c:x val="0.15016137953763212"/>
          <c:y val="3.2115787056470131E-3"/>
        </c:manualLayout>
      </c:layout>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Sheet1!$C$13</c:f>
              <c:strCache>
                <c:ptCount val="1"/>
                <c:pt idx="0">
                  <c:v>2000</c:v>
                </c:pt>
              </c:strCache>
            </c:strRef>
          </c:tx>
          <c:spPr>
            <a:solidFill>
              <a:schemeClr val="accent6"/>
            </a:solidFill>
            <a:ln>
              <a:noFill/>
            </a:ln>
            <a:effectLst/>
          </c:spPr>
          <c:invertIfNegative val="0"/>
          <c:cat>
            <c:strRef>
              <c:f>Sheet1!$B$14:$B$17</c:f>
              <c:strCache>
                <c:ptCount val="4"/>
                <c:pt idx="0">
                  <c:v>High Density</c:v>
                </c:pt>
                <c:pt idx="1">
                  <c:v>Medium Density</c:v>
                </c:pt>
                <c:pt idx="2">
                  <c:v>Low Density</c:v>
                </c:pt>
                <c:pt idx="3">
                  <c:v>Non-Metro</c:v>
                </c:pt>
              </c:strCache>
            </c:strRef>
          </c:cat>
          <c:val>
            <c:numRef>
              <c:f>Sheet1!$C$14:$C$17</c:f>
              <c:numCache>
                <c:formatCode>0.000</c:formatCode>
                <c:ptCount val="4"/>
                <c:pt idx="0">
                  <c:v>3.8949180000000001</c:v>
                </c:pt>
                <c:pt idx="1">
                  <c:v>4.9889260000000002</c:v>
                </c:pt>
                <c:pt idx="2">
                  <c:v>4.8215599999999998</c:v>
                </c:pt>
                <c:pt idx="3">
                  <c:v>3.581302</c:v>
                </c:pt>
              </c:numCache>
            </c:numRef>
          </c:val>
          <c:extLst>
            <c:ext xmlns:c16="http://schemas.microsoft.com/office/drawing/2014/chart" uri="{C3380CC4-5D6E-409C-BE32-E72D297353CC}">
              <c16:uniqueId val="{00000000-32BB-4053-BA4D-21F88C079EA5}"/>
            </c:ext>
          </c:extLst>
        </c:ser>
        <c:ser>
          <c:idx val="1"/>
          <c:order val="1"/>
          <c:tx>
            <c:strRef>
              <c:f>Sheet1!$D$13</c:f>
              <c:strCache>
                <c:ptCount val="1"/>
                <c:pt idx="0">
                  <c:v>2017</c:v>
                </c:pt>
              </c:strCache>
            </c:strRef>
          </c:tx>
          <c:spPr>
            <a:solidFill>
              <a:srgbClr val="0070C0"/>
            </a:solidFill>
            <a:ln>
              <a:noFill/>
            </a:ln>
            <a:effectLst/>
          </c:spPr>
          <c:invertIfNegative val="0"/>
          <c:cat>
            <c:strRef>
              <c:f>Sheet1!$B$14:$B$17</c:f>
              <c:strCache>
                <c:ptCount val="4"/>
                <c:pt idx="0">
                  <c:v>High Density</c:v>
                </c:pt>
                <c:pt idx="1">
                  <c:v>Medium Density</c:v>
                </c:pt>
                <c:pt idx="2">
                  <c:v>Low Density</c:v>
                </c:pt>
                <c:pt idx="3">
                  <c:v>Non-Metro</c:v>
                </c:pt>
              </c:strCache>
            </c:strRef>
          </c:cat>
          <c:val>
            <c:numRef>
              <c:f>Sheet1!$D$14:$D$17</c:f>
              <c:numCache>
                <c:formatCode>0.000</c:formatCode>
                <c:ptCount val="4"/>
                <c:pt idx="0">
                  <c:v>4.2180710000000001</c:v>
                </c:pt>
                <c:pt idx="1">
                  <c:v>6.4938979999999997</c:v>
                </c:pt>
                <c:pt idx="2">
                  <c:v>7.755992</c:v>
                </c:pt>
                <c:pt idx="3">
                  <c:v>4.3372260000000002</c:v>
                </c:pt>
              </c:numCache>
            </c:numRef>
          </c:val>
          <c:extLst>
            <c:ext xmlns:c16="http://schemas.microsoft.com/office/drawing/2014/chart" uri="{C3380CC4-5D6E-409C-BE32-E72D297353CC}">
              <c16:uniqueId val="{00000001-32BB-4053-BA4D-21F88C079EA5}"/>
            </c:ext>
          </c:extLst>
        </c:ser>
        <c:dLbls>
          <c:showLegendKey val="0"/>
          <c:showVal val="0"/>
          <c:showCatName val="0"/>
          <c:showSerName val="0"/>
          <c:showPercent val="0"/>
          <c:showBubbleSize val="0"/>
        </c:dLbls>
        <c:gapWidth val="219"/>
        <c:overlap val="-27"/>
        <c:axId val="369441144"/>
        <c:axId val="369446064"/>
      </c:barChart>
      <c:catAx>
        <c:axId val="36944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9446064"/>
        <c:crosses val="autoZero"/>
        <c:auto val="1"/>
        <c:lblAlgn val="ctr"/>
        <c:lblOffset val="100"/>
        <c:noMultiLvlLbl val="0"/>
      </c:catAx>
      <c:valAx>
        <c:axId val="369446064"/>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9441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Renter Households Age 65 and Over (Millions)</a:t>
            </a:r>
          </a:p>
        </c:rich>
      </c:tx>
      <c:layout>
        <c:manualLayout>
          <c:xMode val="edge"/>
          <c:yMode val="edge"/>
          <c:x val="0.12723077127287541"/>
          <c:y val="3.2115787056470131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Sheet1!$C$20</c:f>
              <c:strCache>
                <c:ptCount val="1"/>
                <c:pt idx="0">
                  <c:v>2000</c:v>
                </c:pt>
              </c:strCache>
            </c:strRef>
          </c:tx>
          <c:spPr>
            <a:solidFill>
              <a:schemeClr val="accent6"/>
            </a:solidFill>
            <a:ln>
              <a:solidFill>
                <a:schemeClr val="accent6"/>
              </a:solidFill>
            </a:ln>
            <a:effectLst/>
          </c:spPr>
          <c:invertIfNegative val="0"/>
          <c:cat>
            <c:strRef>
              <c:f>Sheet1!$B$21:$B$24</c:f>
              <c:strCache>
                <c:ptCount val="4"/>
                <c:pt idx="0">
                  <c:v>High Density</c:v>
                </c:pt>
                <c:pt idx="1">
                  <c:v>Medium Density</c:v>
                </c:pt>
                <c:pt idx="2">
                  <c:v>Low Density</c:v>
                </c:pt>
                <c:pt idx="3">
                  <c:v>Non-Metro</c:v>
                </c:pt>
              </c:strCache>
            </c:strRef>
          </c:cat>
          <c:val>
            <c:numRef>
              <c:f>Sheet1!$C$21:$C$24</c:f>
              <c:numCache>
                <c:formatCode>0.000</c:formatCode>
                <c:ptCount val="4"/>
                <c:pt idx="0">
                  <c:v>2.0604260000000001</c:v>
                </c:pt>
                <c:pt idx="1">
                  <c:v>1.230998</c:v>
                </c:pt>
                <c:pt idx="2">
                  <c:v>0.79356099999999996</c:v>
                </c:pt>
                <c:pt idx="3">
                  <c:v>0.75381399999999998</c:v>
                </c:pt>
              </c:numCache>
            </c:numRef>
          </c:val>
          <c:extLst>
            <c:ext xmlns:c16="http://schemas.microsoft.com/office/drawing/2014/chart" uri="{C3380CC4-5D6E-409C-BE32-E72D297353CC}">
              <c16:uniqueId val="{00000000-A59E-4493-B339-0DFB12639E09}"/>
            </c:ext>
          </c:extLst>
        </c:ser>
        <c:ser>
          <c:idx val="1"/>
          <c:order val="1"/>
          <c:tx>
            <c:strRef>
              <c:f>Sheet1!$D$20</c:f>
              <c:strCache>
                <c:ptCount val="1"/>
                <c:pt idx="0">
                  <c:v>2017</c:v>
                </c:pt>
              </c:strCache>
            </c:strRef>
          </c:tx>
          <c:spPr>
            <a:solidFill>
              <a:srgbClr val="0070C0"/>
            </a:solidFill>
            <a:ln>
              <a:noFill/>
            </a:ln>
            <a:effectLst/>
          </c:spPr>
          <c:invertIfNegative val="0"/>
          <c:cat>
            <c:strRef>
              <c:f>Sheet1!$B$21:$B$24</c:f>
              <c:strCache>
                <c:ptCount val="4"/>
                <c:pt idx="0">
                  <c:v>High Density</c:v>
                </c:pt>
                <c:pt idx="1">
                  <c:v>Medium Density</c:v>
                </c:pt>
                <c:pt idx="2">
                  <c:v>Low Density</c:v>
                </c:pt>
                <c:pt idx="3">
                  <c:v>Non-Metro</c:v>
                </c:pt>
              </c:strCache>
            </c:strRef>
          </c:cat>
          <c:val>
            <c:numRef>
              <c:f>Sheet1!$D$21:$D$24</c:f>
              <c:numCache>
                <c:formatCode>0.000</c:formatCode>
                <c:ptCount val="4"/>
                <c:pt idx="0">
                  <c:v>2.4025810000000001</c:v>
                </c:pt>
                <c:pt idx="1">
                  <c:v>1.729387</c:v>
                </c:pt>
                <c:pt idx="2">
                  <c:v>1.2779640000000001</c:v>
                </c:pt>
                <c:pt idx="3">
                  <c:v>0.88279700000000005</c:v>
                </c:pt>
              </c:numCache>
            </c:numRef>
          </c:val>
          <c:extLst>
            <c:ext xmlns:c16="http://schemas.microsoft.com/office/drawing/2014/chart" uri="{C3380CC4-5D6E-409C-BE32-E72D297353CC}">
              <c16:uniqueId val="{00000001-A59E-4493-B339-0DFB12639E09}"/>
            </c:ext>
          </c:extLst>
        </c:ser>
        <c:dLbls>
          <c:showLegendKey val="0"/>
          <c:showVal val="0"/>
          <c:showCatName val="0"/>
          <c:showSerName val="0"/>
          <c:showPercent val="0"/>
          <c:showBubbleSize val="0"/>
        </c:dLbls>
        <c:gapWidth val="219"/>
        <c:overlap val="-27"/>
        <c:axId val="369451312"/>
        <c:axId val="369451968"/>
      </c:barChart>
      <c:catAx>
        <c:axId val="36945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9451968"/>
        <c:crosses val="autoZero"/>
        <c:auto val="1"/>
        <c:lblAlgn val="ctr"/>
        <c:lblOffset val="100"/>
        <c:noMultiLvlLbl val="0"/>
      </c:catAx>
      <c:valAx>
        <c:axId val="369451968"/>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945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5'!$C$5</c:f>
              <c:strCache>
                <c:ptCount val="1"/>
                <c:pt idx="0">
                  <c:v>10th</c:v>
                </c:pt>
              </c:strCache>
            </c:strRef>
          </c:tx>
          <c:spPr>
            <a:ln w="28575" cap="rnd">
              <a:solidFill>
                <a:srgbClr val="7030A0"/>
              </a:solidFill>
              <a:round/>
            </a:ln>
            <a:effectLst/>
          </c:spPr>
          <c:marker>
            <c:symbol val="none"/>
          </c:marker>
          <c:cat>
            <c:numRef>
              <c:f>'Figure 5'!$B$6:$B$23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'Figure 5'!$C$6:$C$23</c:f>
              <c:numCache>
                <c:formatCode>#,##0</c:formatCode>
                <c:ptCount val="18"/>
                <c:pt idx="0">
                  <c:v>17047</c:v>
                </c:pt>
                <c:pt idx="1">
                  <c:v>16609</c:v>
                </c:pt>
                <c:pt idx="2">
                  <c:v>16300</c:v>
                </c:pt>
                <c:pt idx="3">
                  <c:v>15986</c:v>
                </c:pt>
                <c:pt idx="4">
                  <c:v>15571</c:v>
                </c:pt>
                <c:pt idx="5">
                  <c:v>16497</c:v>
                </c:pt>
                <c:pt idx="6">
                  <c:v>16064</c:v>
                </c:pt>
                <c:pt idx="7">
                  <c:v>15726</c:v>
                </c:pt>
                <c:pt idx="8">
                  <c:v>14979</c:v>
                </c:pt>
                <c:pt idx="9">
                  <c:v>15033</c:v>
                </c:pt>
                <c:pt idx="10">
                  <c:v>14000</c:v>
                </c:pt>
                <c:pt idx="11">
                  <c:v>13079</c:v>
                </c:pt>
                <c:pt idx="12">
                  <c:v>13304</c:v>
                </c:pt>
                <c:pt idx="13">
                  <c:v>12652</c:v>
                </c:pt>
                <c:pt idx="14">
                  <c:v>12487</c:v>
                </c:pt>
                <c:pt idx="15">
                  <c:v>13627</c:v>
                </c:pt>
                <c:pt idx="16">
                  <c:v>13481</c:v>
                </c:pt>
                <c:pt idx="17">
                  <c:v>14400</c:v>
                </c:pt>
              </c:numCache>
            </c:numRef>
          </c:val>
          <c:smooth val="0"/>
          <c:extLst>
            <c:ext xmlns:c16="http://schemas.microsoft.com/office/drawing/2014/chart" uri="{C3380CC4-5D6E-409C-BE32-E72D297353CC}">
              <c16:uniqueId val="{00000000-15B6-407E-8B83-9838C0B4E684}"/>
            </c:ext>
          </c:extLst>
        </c:ser>
        <c:ser>
          <c:idx val="1"/>
          <c:order val="1"/>
          <c:tx>
            <c:strRef>
              <c:f>'Figure 5'!$D$5</c:f>
              <c:strCache>
                <c:ptCount val="1"/>
                <c:pt idx="0">
                  <c:v>30th</c:v>
                </c:pt>
              </c:strCache>
            </c:strRef>
          </c:tx>
          <c:spPr>
            <a:ln w="28575" cap="rnd">
              <a:solidFill>
                <a:schemeClr val="accent6"/>
              </a:solidFill>
              <a:round/>
            </a:ln>
            <a:effectLst/>
          </c:spPr>
          <c:marker>
            <c:symbol val="none"/>
          </c:marker>
          <c:cat>
            <c:numRef>
              <c:f>'Figure 5'!$B$6:$B$23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'Figure 5'!$D$6:$D$23</c:f>
              <c:numCache>
                <c:formatCode>#,##0</c:formatCode>
                <c:ptCount val="18"/>
                <c:pt idx="0">
                  <c:v>43339</c:v>
                </c:pt>
                <c:pt idx="1">
                  <c:v>42534</c:v>
                </c:pt>
                <c:pt idx="2">
                  <c:v>42249</c:v>
                </c:pt>
                <c:pt idx="3">
                  <c:v>42630</c:v>
                </c:pt>
                <c:pt idx="4">
                  <c:v>41460</c:v>
                </c:pt>
                <c:pt idx="5">
                  <c:v>43225</c:v>
                </c:pt>
                <c:pt idx="6">
                  <c:v>43099</c:v>
                </c:pt>
                <c:pt idx="7">
                  <c:v>43342</c:v>
                </c:pt>
                <c:pt idx="8">
                  <c:v>40481</c:v>
                </c:pt>
                <c:pt idx="9">
                  <c:v>40244</c:v>
                </c:pt>
                <c:pt idx="10">
                  <c:v>38557</c:v>
                </c:pt>
                <c:pt idx="11">
                  <c:v>38140</c:v>
                </c:pt>
                <c:pt idx="12">
                  <c:v>37580</c:v>
                </c:pt>
                <c:pt idx="13">
                  <c:v>36827</c:v>
                </c:pt>
                <c:pt idx="14">
                  <c:v>37221</c:v>
                </c:pt>
                <c:pt idx="15">
                  <c:v>38987</c:v>
                </c:pt>
                <c:pt idx="16">
                  <c:v>40855</c:v>
                </c:pt>
                <c:pt idx="17">
                  <c:v>40707</c:v>
                </c:pt>
              </c:numCache>
            </c:numRef>
          </c:val>
          <c:smooth val="0"/>
          <c:extLst>
            <c:ext xmlns:c16="http://schemas.microsoft.com/office/drawing/2014/chart" uri="{C3380CC4-5D6E-409C-BE32-E72D297353CC}">
              <c16:uniqueId val="{00000001-15B6-407E-8B83-9838C0B4E684}"/>
            </c:ext>
          </c:extLst>
        </c:ser>
        <c:ser>
          <c:idx val="2"/>
          <c:order val="2"/>
          <c:tx>
            <c:strRef>
              <c:f>'Figure 5'!$E$5</c:f>
              <c:strCache>
                <c:ptCount val="1"/>
                <c:pt idx="0">
                  <c:v>50th</c:v>
                </c:pt>
              </c:strCache>
            </c:strRef>
          </c:tx>
          <c:spPr>
            <a:ln w="28575" cap="rnd">
              <a:solidFill>
                <a:schemeClr val="accent5"/>
              </a:solidFill>
              <a:round/>
            </a:ln>
            <a:effectLst/>
          </c:spPr>
          <c:marker>
            <c:symbol val="none"/>
          </c:marker>
          <c:cat>
            <c:numRef>
              <c:f>'Figure 5'!$B$6:$B$23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'Figure 5'!$E$6:$E$23</c:f>
              <c:numCache>
                <c:formatCode>#,##0</c:formatCode>
                <c:ptCount val="18"/>
                <c:pt idx="0">
                  <c:v>71412</c:v>
                </c:pt>
                <c:pt idx="1">
                  <c:v>70169</c:v>
                </c:pt>
                <c:pt idx="2">
                  <c:v>69917</c:v>
                </c:pt>
                <c:pt idx="3">
                  <c:v>70099</c:v>
                </c:pt>
                <c:pt idx="4">
                  <c:v>70535</c:v>
                </c:pt>
                <c:pt idx="5">
                  <c:v>70140</c:v>
                </c:pt>
                <c:pt idx="6">
                  <c:v>71761</c:v>
                </c:pt>
                <c:pt idx="7">
                  <c:v>71523</c:v>
                </c:pt>
                <c:pt idx="8">
                  <c:v>68309</c:v>
                </c:pt>
                <c:pt idx="9">
                  <c:v>68553</c:v>
                </c:pt>
                <c:pt idx="10">
                  <c:v>65787</c:v>
                </c:pt>
                <c:pt idx="11">
                  <c:v>64293</c:v>
                </c:pt>
                <c:pt idx="12">
                  <c:v>64425</c:v>
                </c:pt>
                <c:pt idx="13">
                  <c:v>63715</c:v>
                </c:pt>
                <c:pt idx="14">
                  <c:v>65240</c:v>
                </c:pt>
                <c:pt idx="15">
                  <c:v>68256</c:v>
                </c:pt>
                <c:pt idx="16">
                  <c:v>70370</c:v>
                </c:pt>
                <c:pt idx="17">
                  <c:v>71442</c:v>
                </c:pt>
              </c:numCache>
            </c:numRef>
          </c:val>
          <c:smooth val="0"/>
          <c:extLst>
            <c:ext xmlns:c16="http://schemas.microsoft.com/office/drawing/2014/chart" uri="{C3380CC4-5D6E-409C-BE32-E72D297353CC}">
              <c16:uniqueId val="{00000002-15B6-407E-8B83-9838C0B4E684}"/>
            </c:ext>
          </c:extLst>
        </c:ser>
        <c:ser>
          <c:idx val="3"/>
          <c:order val="3"/>
          <c:tx>
            <c:strRef>
              <c:f>'Figure 5'!$F$5</c:f>
              <c:strCache>
                <c:ptCount val="1"/>
                <c:pt idx="0">
                  <c:v>70th</c:v>
                </c:pt>
              </c:strCache>
            </c:strRef>
          </c:tx>
          <c:spPr>
            <a:ln w="28575" cap="rnd">
              <a:solidFill>
                <a:schemeClr val="accent2">
                  <a:lumMod val="60000"/>
                  <a:lumOff val="40000"/>
                </a:schemeClr>
              </a:solidFill>
              <a:round/>
            </a:ln>
            <a:effectLst/>
          </c:spPr>
          <c:marker>
            <c:symbol val="none"/>
          </c:marker>
          <c:cat>
            <c:numRef>
              <c:f>'Figure 5'!$B$6:$B$23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'Figure 5'!$F$6:$F$23</c:f>
              <c:numCache>
                <c:formatCode>#,##0</c:formatCode>
                <c:ptCount val="18"/>
                <c:pt idx="0">
                  <c:v>108903</c:v>
                </c:pt>
                <c:pt idx="1">
                  <c:v>108092</c:v>
                </c:pt>
                <c:pt idx="2">
                  <c:v>107095</c:v>
                </c:pt>
                <c:pt idx="3">
                  <c:v>107652</c:v>
                </c:pt>
                <c:pt idx="4">
                  <c:v>106405</c:v>
                </c:pt>
                <c:pt idx="5">
                  <c:v>106790</c:v>
                </c:pt>
                <c:pt idx="6">
                  <c:v>110184</c:v>
                </c:pt>
                <c:pt idx="7">
                  <c:v>109780</c:v>
                </c:pt>
                <c:pt idx="8">
                  <c:v>104741</c:v>
                </c:pt>
                <c:pt idx="9">
                  <c:v>105115</c:v>
                </c:pt>
                <c:pt idx="10">
                  <c:v>102246</c:v>
                </c:pt>
                <c:pt idx="11">
                  <c:v>100604</c:v>
                </c:pt>
                <c:pt idx="12">
                  <c:v>100520</c:v>
                </c:pt>
                <c:pt idx="13">
                  <c:v>101433</c:v>
                </c:pt>
                <c:pt idx="14">
                  <c:v>104425</c:v>
                </c:pt>
                <c:pt idx="15">
                  <c:v>108590</c:v>
                </c:pt>
                <c:pt idx="16">
                  <c:v>110301</c:v>
                </c:pt>
                <c:pt idx="17">
                  <c:v>113092</c:v>
                </c:pt>
              </c:numCache>
            </c:numRef>
          </c:val>
          <c:smooth val="0"/>
          <c:extLst>
            <c:ext xmlns:c16="http://schemas.microsoft.com/office/drawing/2014/chart" uri="{C3380CC4-5D6E-409C-BE32-E72D297353CC}">
              <c16:uniqueId val="{00000003-15B6-407E-8B83-9838C0B4E684}"/>
            </c:ext>
          </c:extLst>
        </c:ser>
        <c:ser>
          <c:idx val="4"/>
          <c:order val="4"/>
          <c:tx>
            <c:strRef>
              <c:f>'Figure 5'!$G$5</c:f>
              <c:strCache>
                <c:ptCount val="1"/>
                <c:pt idx="0">
                  <c:v>90th</c:v>
                </c:pt>
              </c:strCache>
            </c:strRef>
          </c:tx>
          <c:spPr>
            <a:ln w="28575" cap="rnd">
              <a:solidFill>
                <a:srgbClr val="0070C0"/>
              </a:solidFill>
              <a:round/>
            </a:ln>
            <a:effectLst/>
          </c:spPr>
          <c:marker>
            <c:symbol val="none"/>
          </c:marker>
          <c:cat>
            <c:numRef>
              <c:f>'Figure 5'!$B$6:$B$23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'Figure 5'!$G$6:$G$23</c:f>
              <c:numCache>
                <c:formatCode>#,##0</c:formatCode>
                <c:ptCount val="18"/>
                <c:pt idx="0">
                  <c:v>185833</c:v>
                </c:pt>
                <c:pt idx="1">
                  <c:v>186560</c:v>
                </c:pt>
                <c:pt idx="2">
                  <c:v>182811</c:v>
                </c:pt>
                <c:pt idx="3">
                  <c:v>184527</c:v>
                </c:pt>
                <c:pt idx="4">
                  <c:v>182660</c:v>
                </c:pt>
                <c:pt idx="5">
                  <c:v>185377</c:v>
                </c:pt>
                <c:pt idx="6">
                  <c:v>188531</c:v>
                </c:pt>
                <c:pt idx="7">
                  <c:v>187049</c:v>
                </c:pt>
                <c:pt idx="8">
                  <c:v>180501</c:v>
                </c:pt>
                <c:pt idx="9">
                  <c:v>182809</c:v>
                </c:pt>
                <c:pt idx="10">
                  <c:v>178331</c:v>
                </c:pt>
                <c:pt idx="11">
                  <c:v>179585</c:v>
                </c:pt>
                <c:pt idx="12">
                  <c:v>177518</c:v>
                </c:pt>
                <c:pt idx="13">
                  <c:v>184136</c:v>
                </c:pt>
                <c:pt idx="14">
                  <c:v>188502</c:v>
                </c:pt>
                <c:pt idx="15">
                  <c:v>189649</c:v>
                </c:pt>
                <c:pt idx="16">
                  <c:v>199214</c:v>
                </c:pt>
                <c:pt idx="17">
                  <c:v>203834</c:v>
                </c:pt>
              </c:numCache>
            </c:numRef>
          </c:val>
          <c:smooth val="0"/>
          <c:extLst>
            <c:ext xmlns:c16="http://schemas.microsoft.com/office/drawing/2014/chart" uri="{C3380CC4-5D6E-409C-BE32-E72D297353CC}">
              <c16:uniqueId val="{00000004-15B6-407E-8B83-9838C0B4E684}"/>
            </c:ext>
          </c:extLst>
        </c:ser>
        <c:dLbls>
          <c:showLegendKey val="0"/>
          <c:showVal val="0"/>
          <c:showCatName val="0"/>
          <c:showSerName val="0"/>
          <c:showPercent val="0"/>
          <c:showBubbleSize val="0"/>
        </c:dLbls>
        <c:smooth val="0"/>
        <c:axId val="676431416"/>
        <c:axId val="676427152"/>
      </c:lineChart>
      <c:catAx>
        <c:axId val="67643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6427152"/>
        <c:crosses val="autoZero"/>
        <c:auto val="1"/>
        <c:lblAlgn val="ctr"/>
        <c:lblOffset val="100"/>
        <c:noMultiLvlLbl val="0"/>
      </c:catAx>
      <c:valAx>
        <c:axId val="676427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6431416"/>
        <c:crosses val="autoZero"/>
        <c:crossBetween val="between"/>
        <c:majorUnit val="20000"/>
      </c:valAx>
      <c:spPr>
        <a:noFill/>
        <a:ln>
          <a:noFill/>
        </a:ln>
        <a:effectLst/>
      </c:spPr>
    </c:plotArea>
    <c:legend>
      <c:legendPos val="b"/>
      <c:layout>
        <c:manualLayout>
          <c:xMode val="edge"/>
          <c:yMode val="edge"/>
          <c:x val="0.27353970390309557"/>
          <c:y val="0.93485896816726033"/>
          <c:w val="0.70417950339802837"/>
          <c:h val="6.22437517166866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'Inc (10-30-50-70-90)'!$J$5</c:f>
              <c:strCache>
                <c:ptCount val="1"/>
                <c:pt idx="0">
                  <c:v>10th</c:v>
                </c:pt>
              </c:strCache>
            </c:strRef>
          </c:tx>
          <c:spPr>
            <a:ln w="28575" cap="rnd">
              <a:solidFill>
                <a:schemeClr val="accent1"/>
              </a:solidFill>
              <a:round/>
            </a:ln>
            <a:effectLst/>
          </c:spPr>
          <c:marker>
            <c:symbol val="none"/>
          </c:marker>
          <c:cat>
            <c:numRef>
              <c:f>'Inc (10-30-50-70-90)'!$I$6:$I$23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'Inc (10-30-50-70-90)'!$J$6:$J$23</c:f>
              <c:numCache>
                <c:formatCode>#,##0</c:formatCode>
                <c:ptCount val="18"/>
                <c:pt idx="0">
                  <c:v>11587</c:v>
                </c:pt>
                <c:pt idx="1">
                  <c:v>11626</c:v>
                </c:pt>
                <c:pt idx="2">
                  <c:v>11511</c:v>
                </c:pt>
                <c:pt idx="3">
                  <c:v>11591</c:v>
                </c:pt>
                <c:pt idx="4">
                  <c:v>11637</c:v>
                </c:pt>
                <c:pt idx="5">
                  <c:v>11645</c:v>
                </c:pt>
                <c:pt idx="6">
                  <c:v>11920</c:v>
                </c:pt>
                <c:pt idx="7">
                  <c:v>11718</c:v>
                </c:pt>
                <c:pt idx="8">
                  <c:v>11987</c:v>
                </c:pt>
                <c:pt idx="9">
                  <c:v>12478</c:v>
                </c:pt>
                <c:pt idx="10">
                  <c:v>12333</c:v>
                </c:pt>
                <c:pt idx="11">
                  <c:v>12611</c:v>
                </c:pt>
                <c:pt idx="12">
                  <c:v>12554</c:v>
                </c:pt>
                <c:pt idx="13">
                  <c:v>12109</c:v>
                </c:pt>
                <c:pt idx="14">
                  <c:v>11859</c:v>
                </c:pt>
                <c:pt idx="15">
                  <c:v>12570</c:v>
                </c:pt>
                <c:pt idx="16">
                  <c:v>12207</c:v>
                </c:pt>
                <c:pt idx="17">
                  <c:v>12009</c:v>
                </c:pt>
              </c:numCache>
            </c:numRef>
          </c:val>
          <c:smooth val="0"/>
          <c:extLst>
            <c:ext xmlns:c16="http://schemas.microsoft.com/office/drawing/2014/chart" uri="{C3380CC4-5D6E-409C-BE32-E72D297353CC}">
              <c16:uniqueId val="{00000000-350D-48CA-91D1-9D31298C133E}"/>
            </c:ext>
          </c:extLst>
        </c:ser>
        <c:ser>
          <c:idx val="1"/>
          <c:order val="1"/>
          <c:tx>
            <c:strRef>
              <c:f>'Inc (10-30-50-70-90)'!$K$5</c:f>
              <c:strCache>
                <c:ptCount val="1"/>
                <c:pt idx="0">
                  <c:v>30th</c:v>
                </c:pt>
              </c:strCache>
            </c:strRef>
          </c:tx>
          <c:spPr>
            <a:ln w="28575" cap="rnd">
              <a:solidFill>
                <a:schemeClr val="accent6"/>
              </a:solidFill>
              <a:round/>
            </a:ln>
            <a:effectLst/>
          </c:spPr>
          <c:marker>
            <c:symbol val="none"/>
          </c:marker>
          <c:cat>
            <c:numRef>
              <c:f>'Inc (10-30-50-70-90)'!$I$6:$I$23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'Inc (10-30-50-70-90)'!$K$6:$K$23</c:f>
              <c:numCache>
                <c:formatCode>#,##0</c:formatCode>
                <c:ptCount val="18"/>
                <c:pt idx="0">
                  <c:v>20575</c:v>
                </c:pt>
                <c:pt idx="1">
                  <c:v>20365</c:v>
                </c:pt>
                <c:pt idx="2">
                  <c:v>20044</c:v>
                </c:pt>
                <c:pt idx="3">
                  <c:v>20121</c:v>
                </c:pt>
                <c:pt idx="4">
                  <c:v>20274</c:v>
                </c:pt>
                <c:pt idx="5">
                  <c:v>20606</c:v>
                </c:pt>
                <c:pt idx="6">
                  <c:v>21643</c:v>
                </c:pt>
                <c:pt idx="7">
                  <c:v>20956</c:v>
                </c:pt>
                <c:pt idx="8">
                  <c:v>21250</c:v>
                </c:pt>
                <c:pt idx="9">
                  <c:v>22897</c:v>
                </c:pt>
                <c:pt idx="10">
                  <c:v>21972</c:v>
                </c:pt>
                <c:pt idx="11">
                  <c:v>22732</c:v>
                </c:pt>
                <c:pt idx="12">
                  <c:v>22634</c:v>
                </c:pt>
                <c:pt idx="13">
                  <c:v>22852</c:v>
                </c:pt>
                <c:pt idx="14">
                  <c:v>22938</c:v>
                </c:pt>
                <c:pt idx="15">
                  <c:v>23985</c:v>
                </c:pt>
                <c:pt idx="16">
                  <c:v>24523</c:v>
                </c:pt>
                <c:pt idx="17">
                  <c:v>24185</c:v>
                </c:pt>
              </c:numCache>
            </c:numRef>
          </c:val>
          <c:smooth val="0"/>
          <c:extLst>
            <c:ext xmlns:c16="http://schemas.microsoft.com/office/drawing/2014/chart" uri="{C3380CC4-5D6E-409C-BE32-E72D297353CC}">
              <c16:uniqueId val="{00000001-350D-48CA-91D1-9D31298C133E}"/>
            </c:ext>
          </c:extLst>
        </c:ser>
        <c:ser>
          <c:idx val="2"/>
          <c:order val="2"/>
          <c:tx>
            <c:strRef>
              <c:f>'Inc (10-30-50-70-90)'!$L$5</c:f>
              <c:strCache>
                <c:ptCount val="1"/>
                <c:pt idx="0">
                  <c:v>50th</c:v>
                </c:pt>
              </c:strCache>
            </c:strRef>
          </c:tx>
          <c:spPr>
            <a:ln w="28575" cap="rnd">
              <a:solidFill>
                <a:schemeClr val="accent5"/>
              </a:solidFill>
              <a:round/>
            </a:ln>
            <a:effectLst/>
          </c:spPr>
          <c:marker>
            <c:symbol val="none"/>
          </c:marker>
          <c:cat>
            <c:numRef>
              <c:f>'Inc (10-30-50-70-90)'!$I$6:$I$23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'Inc (10-30-50-70-90)'!$L$6:$L$23</c:f>
              <c:numCache>
                <c:formatCode>#,##0</c:formatCode>
                <c:ptCount val="18"/>
                <c:pt idx="0">
                  <c:v>32922</c:v>
                </c:pt>
                <c:pt idx="1">
                  <c:v>31994</c:v>
                </c:pt>
                <c:pt idx="2">
                  <c:v>31469</c:v>
                </c:pt>
                <c:pt idx="3">
                  <c:v>31607</c:v>
                </c:pt>
                <c:pt idx="4">
                  <c:v>31836</c:v>
                </c:pt>
                <c:pt idx="5">
                  <c:v>32617</c:v>
                </c:pt>
                <c:pt idx="6">
                  <c:v>33787</c:v>
                </c:pt>
                <c:pt idx="7">
                  <c:v>33319</c:v>
                </c:pt>
                <c:pt idx="8">
                  <c:v>33916</c:v>
                </c:pt>
                <c:pt idx="9">
                  <c:v>35872</c:v>
                </c:pt>
                <c:pt idx="10">
                  <c:v>35201</c:v>
                </c:pt>
                <c:pt idx="11">
                  <c:v>36154</c:v>
                </c:pt>
                <c:pt idx="12">
                  <c:v>36191</c:v>
                </c:pt>
                <c:pt idx="13">
                  <c:v>37928</c:v>
                </c:pt>
                <c:pt idx="14">
                  <c:v>38165</c:v>
                </c:pt>
                <c:pt idx="15">
                  <c:v>39837</c:v>
                </c:pt>
                <c:pt idx="16">
                  <c:v>40650</c:v>
                </c:pt>
                <c:pt idx="17">
                  <c:v>41037</c:v>
                </c:pt>
              </c:numCache>
            </c:numRef>
          </c:val>
          <c:smooth val="0"/>
          <c:extLst>
            <c:ext xmlns:c16="http://schemas.microsoft.com/office/drawing/2014/chart" uri="{C3380CC4-5D6E-409C-BE32-E72D297353CC}">
              <c16:uniqueId val="{00000002-350D-48CA-91D1-9D31298C133E}"/>
            </c:ext>
          </c:extLst>
        </c:ser>
        <c:ser>
          <c:idx val="3"/>
          <c:order val="3"/>
          <c:tx>
            <c:strRef>
              <c:f>'Inc (10-30-50-70-90)'!$M$5</c:f>
              <c:strCache>
                <c:ptCount val="1"/>
                <c:pt idx="0">
                  <c:v>70th</c:v>
                </c:pt>
              </c:strCache>
            </c:strRef>
          </c:tx>
          <c:spPr>
            <a:ln w="28575" cap="rnd">
              <a:solidFill>
                <a:schemeClr val="accent2">
                  <a:lumMod val="60000"/>
                  <a:lumOff val="40000"/>
                </a:schemeClr>
              </a:solidFill>
              <a:round/>
            </a:ln>
            <a:effectLst/>
          </c:spPr>
          <c:marker>
            <c:symbol val="none"/>
          </c:marker>
          <c:cat>
            <c:numRef>
              <c:f>'Inc (10-30-50-70-90)'!$I$6:$I$23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'Inc (10-30-50-70-90)'!$M$6:$M$23</c:f>
              <c:numCache>
                <c:formatCode>#,##0</c:formatCode>
                <c:ptCount val="18"/>
                <c:pt idx="0">
                  <c:v>51290</c:v>
                </c:pt>
                <c:pt idx="1">
                  <c:v>50098</c:v>
                </c:pt>
                <c:pt idx="2">
                  <c:v>49536</c:v>
                </c:pt>
                <c:pt idx="3">
                  <c:v>51032</c:v>
                </c:pt>
                <c:pt idx="4">
                  <c:v>50521</c:v>
                </c:pt>
                <c:pt idx="5">
                  <c:v>52390</c:v>
                </c:pt>
                <c:pt idx="6">
                  <c:v>52966</c:v>
                </c:pt>
                <c:pt idx="7">
                  <c:v>54392</c:v>
                </c:pt>
                <c:pt idx="8">
                  <c:v>55316</c:v>
                </c:pt>
                <c:pt idx="9">
                  <c:v>57144</c:v>
                </c:pt>
                <c:pt idx="10">
                  <c:v>57105</c:v>
                </c:pt>
                <c:pt idx="11">
                  <c:v>58136</c:v>
                </c:pt>
                <c:pt idx="12">
                  <c:v>58094</c:v>
                </c:pt>
                <c:pt idx="13">
                  <c:v>62037</c:v>
                </c:pt>
                <c:pt idx="14">
                  <c:v>64015</c:v>
                </c:pt>
                <c:pt idx="15">
                  <c:v>66928</c:v>
                </c:pt>
                <c:pt idx="16">
                  <c:v>67315</c:v>
                </c:pt>
                <c:pt idx="17">
                  <c:v>70206</c:v>
                </c:pt>
              </c:numCache>
            </c:numRef>
          </c:val>
          <c:smooth val="0"/>
          <c:extLst>
            <c:ext xmlns:c16="http://schemas.microsoft.com/office/drawing/2014/chart" uri="{C3380CC4-5D6E-409C-BE32-E72D297353CC}">
              <c16:uniqueId val="{00000003-350D-48CA-91D1-9D31298C133E}"/>
            </c:ext>
          </c:extLst>
        </c:ser>
        <c:ser>
          <c:idx val="4"/>
          <c:order val="4"/>
          <c:tx>
            <c:strRef>
              <c:f>'Inc (10-30-50-70-90)'!$N$5</c:f>
              <c:strCache>
                <c:ptCount val="1"/>
                <c:pt idx="0">
                  <c:v>90th</c:v>
                </c:pt>
              </c:strCache>
            </c:strRef>
          </c:tx>
          <c:spPr>
            <a:ln w="28575" cap="rnd">
              <a:solidFill>
                <a:srgbClr val="0070C0"/>
              </a:solidFill>
              <a:round/>
            </a:ln>
            <a:effectLst/>
          </c:spPr>
          <c:marker>
            <c:symbol val="none"/>
          </c:marker>
          <c:cat>
            <c:numRef>
              <c:f>'Inc (10-30-50-70-90)'!$I$6:$I$23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'Inc (10-30-50-70-90)'!$N$6:$N$23</c:f>
              <c:numCache>
                <c:formatCode>#,##0</c:formatCode>
                <c:ptCount val="18"/>
                <c:pt idx="0">
                  <c:v>102640</c:v>
                </c:pt>
                <c:pt idx="1">
                  <c:v>102782</c:v>
                </c:pt>
                <c:pt idx="2">
                  <c:v>98904</c:v>
                </c:pt>
                <c:pt idx="3">
                  <c:v>104721</c:v>
                </c:pt>
                <c:pt idx="4">
                  <c:v>101798</c:v>
                </c:pt>
                <c:pt idx="5">
                  <c:v>105231</c:v>
                </c:pt>
                <c:pt idx="6">
                  <c:v>110268</c:v>
                </c:pt>
                <c:pt idx="7">
                  <c:v>115792</c:v>
                </c:pt>
                <c:pt idx="8">
                  <c:v>112272</c:v>
                </c:pt>
                <c:pt idx="9">
                  <c:v>112188</c:v>
                </c:pt>
                <c:pt idx="10">
                  <c:v>113248</c:v>
                </c:pt>
                <c:pt idx="11">
                  <c:v>112941</c:v>
                </c:pt>
                <c:pt idx="12">
                  <c:v>114826</c:v>
                </c:pt>
                <c:pt idx="13">
                  <c:v>118441</c:v>
                </c:pt>
                <c:pt idx="14">
                  <c:v>128663</c:v>
                </c:pt>
                <c:pt idx="15">
                  <c:v>131152</c:v>
                </c:pt>
                <c:pt idx="16">
                  <c:v>136862</c:v>
                </c:pt>
                <c:pt idx="17">
                  <c:v>140050</c:v>
                </c:pt>
              </c:numCache>
            </c:numRef>
          </c:val>
          <c:smooth val="0"/>
          <c:extLst>
            <c:ext xmlns:c16="http://schemas.microsoft.com/office/drawing/2014/chart" uri="{C3380CC4-5D6E-409C-BE32-E72D297353CC}">
              <c16:uniqueId val="{00000004-350D-48CA-91D1-9D31298C133E}"/>
            </c:ext>
          </c:extLst>
        </c:ser>
        <c:dLbls>
          <c:showLegendKey val="0"/>
          <c:showVal val="0"/>
          <c:showCatName val="0"/>
          <c:showSerName val="0"/>
          <c:showPercent val="0"/>
          <c:showBubbleSize val="0"/>
        </c:dLbls>
        <c:smooth val="0"/>
        <c:axId val="676449456"/>
        <c:axId val="676449784"/>
      </c:lineChart>
      <c:catAx>
        <c:axId val="67644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6449784"/>
        <c:crosses val="autoZero"/>
        <c:auto val="1"/>
        <c:lblAlgn val="ctr"/>
        <c:lblOffset val="100"/>
        <c:noMultiLvlLbl val="0"/>
      </c:catAx>
      <c:valAx>
        <c:axId val="676449784"/>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6449456"/>
        <c:crosses val="autoZero"/>
        <c:crossBetween val="between"/>
        <c:majorUnit val="20000"/>
      </c:valAx>
      <c:spPr>
        <a:noFill/>
        <a:ln>
          <a:noFill/>
        </a:ln>
        <a:effectLst/>
      </c:spPr>
    </c:plotArea>
    <c:legend>
      <c:legendPos val="b"/>
      <c:layout>
        <c:manualLayout>
          <c:xMode val="edge"/>
          <c:yMode val="edge"/>
          <c:x val="0.29919978866418973"/>
          <c:y val="0.92143904549797473"/>
          <c:w val="0.68044241116594706"/>
          <c:h val="6.14101682555152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Aged 50–64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3'!$H$2</c:f>
              <c:strCache>
                <c:ptCount val="1"/>
                <c:pt idx="0">
                  <c:v>White</c:v>
                </c:pt>
              </c:strCache>
            </c:strRef>
          </c:tx>
          <c:spPr>
            <a:ln w="28575" cap="rnd">
              <a:solidFill>
                <a:srgbClr val="0070C0"/>
              </a:solidFill>
              <a:round/>
            </a:ln>
            <a:effectLst/>
          </c:spPr>
          <c:marker>
            <c:symbol val="none"/>
          </c:marker>
          <c:cat>
            <c:numRef>
              <c:f>'Figure 3'!$G$3:$G$31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'Figure 3'!$H$3:$H$31</c:f>
              <c:numCache>
                <c:formatCode>0.00</c:formatCode>
                <c:ptCount val="29"/>
                <c:pt idx="0">
                  <c:v>83.173189999999991</c:v>
                </c:pt>
                <c:pt idx="1">
                  <c:v>83.434756666666658</c:v>
                </c:pt>
                <c:pt idx="2">
                  <c:v>83.478323333333321</c:v>
                </c:pt>
                <c:pt idx="3">
                  <c:v>83.334933333333311</c:v>
                </c:pt>
                <c:pt idx="4">
                  <c:v>83.032066666666665</c:v>
                </c:pt>
                <c:pt idx="5">
                  <c:v>82.941556666666685</c:v>
                </c:pt>
                <c:pt idx="6">
                  <c:v>83.217366666666678</c:v>
                </c:pt>
                <c:pt idx="7">
                  <c:v>83.293903333333347</c:v>
                </c:pt>
                <c:pt idx="8">
                  <c:v>83.515693333333346</c:v>
                </c:pt>
                <c:pt idx="9">
                  <c:v>83.599369999999993</c:v>
                </c:pt>
                <c:pt idx="10">
                  <c:v>83.998280000000008</c:v>
                </c:pt>
                <c:pt idx="11">
                  <c:v>84.311449999999994</c:v>
                </c:pt>
                <c:pt idx="12">
                  <c:v>84.335570000000004</c:v>
                </c:pt>
                <c:pt idx="13">
                  <c:v>84.492026666666661</c:v>
                </c:pt>
                <c:pt idx="14">
                  <c:v>84.479733333333328</c:v>
                </c:pt>
                <c:pt idx="15">
                  <c:v>84.634133333333324</c:v>
                </c:pt>
                <c:pt idx="16">
                  <c:v>84.534863333333334</c:v>
                </c:pt>
                <c:pt idx="17">
                  <c:v>84.363273333333325</c:v>
                </c:pt>
                <c:pt idx="18">
                  <c:v>84.00727333333333</c:v>
                </c:pt>
                <c:pt idx="19">
                  <c:v>83.847116666666651</c:v>
                </c:pt>
                <c:pt idx="20">
                  <c:v>83.56998333333334</c:v>
                </c:pt>
                <c:pt idx="21">
                  <c:v>83.23851333333333</c:v>
                </c:pt>
                <c:pt idx="22">
                  <c:v>82.409586666666669</c:v>
                </c:pt>
                <c:pt idx="23">
                  <c:v>81.606996666666674</c:v>
                </c:pt>
                <c:pt idx="24">
                  <c:v>81.126500000000007</c:v>
                </c:pt>
                <c:pt idx="25">
                  <c:v>80.74982</c:v>
                </c:pt>
                <c:pt idx="26">
                  <c:v>80.618099999999998</c:v>
                </c:pt>
                <c:pt idx="27">
                  <c:v>80.463639999999998</c:v>
                </c:pt>
                <c:pt idx="28">
                  <c:v>80.513899999999992</c:v>
                </c:pt>
              </c:numCache>
            </c:numRef>
          </c:val>
          <c:smooth val="0"/>
          <c:extLst>
            <c:ext xmlns:c16="http://schemas.microsoft.com/office/drawing/2014/chart" uri="{C3380CC4-5D6E-409C-BE32-E72D297353CC}">
              <c16:uniqueId val="{00000000-9087-414A-8FCC-7055E1FEC823}"/>
            </c:ext>
          </c:extLst>
        </c:ser>
        <c:ser>
          <c:idx val="1"/>
          <c:order val="1"/>
          <c:tx>
            <c:strRef>
              <c:f>'Figure 3'!$I$2</c:f>
              <c:strCache>
                <c:ptCount val="1"/>
                <c:pt idx="0">
                  <c:v>Black</c:v>
                </c:pt>
              </c:strCache>
            </c:strRef>
          </c:tx>
          <c:spPr>
            <a:ln w="28575" cap="rnd">
              <a:solidFill>
                <a:schemeClr val="accent3">
                  <a:lumMod val="60000"/>
                  <a:lumOff val="40000"/>
                </a:schemeClr>
              </a:solidFill>
              <a:round/>
            </a:ln>
            <a:effectLst/>
          </c:spPr>
          <c:marker>
            <c:symbol val="none"/>
          </c:marker>
          <c:cat>
            <c:numRef>
              <c:f>'Figure 3'!$G$3:$G$31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'Figure 3'!$I$3:$I$31</c:f>
              <c:numCache>
                <c:formatCode>0.00</c:formatCode>
                <c:ptCount val="29"/>
                <c:pt idx="0">
                  <c:v>59.364490000000004</c:v>
                </c:pt>
                <c:pt idx="1">
                  <c:v>58.945693333333338</c:v>
                </c:pt>
                <c:pt idx="2">
                  <c:v>58.640916666666655</c:v>
                </c:pt>
                <c:pt idx="3">
                  <c:v>59.04681333333334</c:v>
                </c:pt>
                <c:pt idx="4">
                  <c:v>60.116723333333333</c:v>
                </c:pt>
                <c:pt idx="5">
                  <c:v>60.897156666666675</c:v>
                </c:pt>
                <c:pt idx="6">
                  <c:v>60.522233333333332</c:v>
                </c:pt>
                <c:pt idx="7">
                  <c:v>60.228923333333327</c:v>
                </c:pt>
                <c:pt idx="8">
                  <c:v>59.618226666666672</c:v>
                </c:pt>
                <c:pt idx="9">
                  <c:v>59.372476666666664</c:v>
                </c:pt>
                <c:pt idx="10">
                  <c:v>59.963506666666667</c:v>
                </c:pt>
                <c:pt idx="11">
                  <c:v>60.66693333333334</c:v>
                </c:pt>
                <c:pt idx="12">
                  <c:v>62.101786666666669</c:v>
                </c:pt>
                <c:pt idx="13">
                  <c:v>61.884986666666677</c:v>
                </c:pt>
                <c:pt idx="14">
                  <c:v>61.781310000000012</c:v>
                </c:pt>
                <c:pt idx="15">
                  <c:v>62.167396666666676</c:v>
                </c:pt>
                <c:pt idx="16">
                  <c:v>62.013719999999992</c:v>
                </c:pt>
                <c:pt idx="17">
                  <c:v>61.731520000000003</c:v>
                </c:pt>
                <c:pt idx="18">
                  <c:v>60.173803333333318</c:v>
                </c:pt>
                <c:pt idx="19">
                  <c:v>59.25494333333333</c:v>
                </c:pt>
                <c:pt idx="20">
                  <c:v>58.211166666666671</c:v>
                </c:pt>
                <c:pt idx="21">
                  <c:v>57.023410000000005</c:v>
                </c:pt>
                <c:pt idx="22">
                  <c:v>55.352323333333345</c:v>
                </c:pt>
                <c:pt idx="23">
                  <c:v>54.187973333333339</c:v>
                </c:pt>
                <c:pt idx="24">
                  <c:v>53.109953333333337</c:v>
                </c:pt>
                <c:pt idx="25">
                  <c:v>53.276246666666673</c:v>
                </c:pt>
                <c:pt idx="26">
                  <c:v>53.328050000000005</c:v>
                </c:pt>
                <c:pt idx="27">
                  <c:v>53.674259999999997</c:v>
                </c:pt>
                <c:pt idx="28">
                  <c:v>53.802369999999996</c:v>
                </c:pt>
              </c:numCache>
            </c:numRef>
          </c:val>
          <c:smooth val="0"/>
          <c:extLst>
            <c:ext xmlns:c16="http://schemas.microsoft.com/office/drawing/2014/chart" uri="{C3380CC4-5D6E-409C-BE32-E72D297353CC}">
              <c16:uniqueId val="{00000001-9087-414A-8FCC-7055E1FEC823}"/>
            </c:ext>
          </c:extLst>
        </c:ser>
        <c:ser>
          <c:idx val="2"/>
          <c:order val="2"/>
          <c:tx>
            <c:strRef>
              <c:f>'Figure 3'!$J$2</c:f>
              <c:strCache>
                <c:ptCount val="1"/>
                <c:pt idx="0">
                  <c:v>Hispanic</c:v>
                </c:pt>
              </c:strCache>
            </c:strRef>
          </c:tx>
          <c:spPr>
            <a:ln w="28575" cap="rnd">
              <a:solidFill>
                <a:schemeClr val="accent5"/>
              </a:solidFill>
              <a:round/>
            </a:ln>
            <a:effectLst/>
          </c:spPr>
          <c:marker>
            <c:symbol val="none"/>
          </c:marker>
          <c:cat>
            <c:numRef>
              <c:f>'Figure 3'!$G$3:$G$31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'Figure 3'!$J$3:$J$31</c:f>
              <c:numCache>
                <c:formatCode>0.00</c:formatCode>
                <c:ptCount val="29"/>
                <c:pt idx="0">
                  <c:v>59.17640999999999</c:v>
                </c:pt>
                <c:pt idx="1">
                  <c:v>58.824643333333334</c:v>
                </c:pt>
                <c:pt idx="2">
                  <c:v>58.078869999999995</c:v>
                </c:pt>
                <c:pt idx="3">
                  <c:v>57.39599333333333</c:v>
                </c:pt>
                <c:pt idx="4">
                  <c:v>58.583456666666663</c:v>
                </c:pt>
                <c:pt idx="5">
                  <c:v>60.072236666666669</c:v>
                </c:pt>
                <c:pt idx="6">
                  <c:v>59.415103333333342</c:v>
                </c:pt>
                <c:pt idx="7">
                  <c:v>58.847719999999995</c:v>
                </c:pt>
                <c:pt idx="8">
                  <c:v>59.137019999999993</c:v>
                </c:pt>
                <c:pt idx="9">
                  <c:v>61.707266666666662</c:v>
                </c:pt>
                <c:pt idx="10">
                  <c:v>61.592733333333335</c:v>
                </c:pt>
                <c:pt idx="11">
                  <c:v>61.212003333333328</c:v>
                </c:pt>
                <c:pt idx="12">
                  <c:v>60.830873333333336</c:v>
                </c:pt>
                <c:pt idx="13">
                  <c:v>63.280153333333331</c:v>
                </c:pt>
                <c:pt idx="14">
                  <c:v>64.125003333333325</c:v>
                </c:pt>
                <c:pt idx="15">
                  <c:v>64.297270000000012</c:v>
                </c:pt>
                <c:pt idx="16">
                  <c:v>63.447636666666661</c:v>
                </c:pt>
                <c:pt idx="17">
                  <c:v>62.01009333333333</c:v>
                </c:pt>
                <c:pt idx="18">
                  <c:v>61.872790000000002</c:v>
                </c:pt>
                <c:pt idx="19">
                  <c:v>62.033543333333341</c:v>
                </c:pt>
                <c:pt idx="20">
                  <c:v>62.720110000000005</c:v>
                </c:pt>
                <c:pt idx="21">
                  <c:v>61.134819999999998</c:v>
                </c:pt>
                <c:pt idx="22">
                  <c:v>60.015233333333327</c:v>
                </c:pt>
                <c:pt idx="23">
                  <c:v>59.525703333333325</c:v>
                </c:pt>
                <c:pt idx="24">
                  <c:v>59.651949999999999</c:v>
                </c:pt>
                <c:pt idx="25">
                  <c:v>59.028753333333341</c:v>
                </c:pt>
                <c:pt idx="26">
                  <c:v>57.955006666666662</c:v>
                </c:pt>
                <c:pt idx="27">
                  <c:v>57.667383333333333</c:v>
                </c:pt>
                <c:pt idx="28">
                  <c:v>58.56111666666667</c:v>
                </c:pt>
              </c:numCache>
            </c:numRef>
          </c:val>
          <c:smooth val="0"/>
          <c:extLst>
            <c:ext xmlns:c16="http://schemas.microsoft.com/office/drawing/2014/chart" uri="{C3380CC4-5D6E-409C-BE32-E72D297353CC}">
              <c16:uniqueId val="{00000002-9087-414A-8FCC-7055E1FEC823}"/>
            </c:ext>
          </c:extLst>
        </c:ser>
        <c:ser>
          <c:idx val="3"/>
          <c:order val="3"/>
          <c:tx>
            <c:strRef>
              <c:f>'Figure 3'!$K$2</c:f>
              <c:strCache>
                <c:ptCount val="1"/>
                <c:pt idx="0">
                  <c:v>Asian/Other</c:v>
                </c:pt>
              </c:strCache>
            </c:strRef>
          </c:tx>
          <c:spPr>
            <a:ln w="28575" cap="rnd">
              <a:solidFill>
                <a:schemeClr val="accent2">
                  <a:lumMod val="60000"/>
                  <a:lumOff val="40000"/>
                </a:schemeClr>
              </a:solidFill>
              <a:round/>
            </a:ln>
            <a:effectLst/>
          </c:spPr>
          <c:marker>
            <c:symbol val="none"/>
          </c:marker>
          <c:cat>
            <c:numRef>
              <c:f>'Figure 3'!$G$3:$G$31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'Figure 3'!$K$3:$K$31</c:f>
              <c:numCache>
                <c:formatCode>0.00</c:formatCode>
                <c:ptCount val="29"/>
                <c:pt idx="0">
                  <c:v>68.135036666666664</c:v>
                </c:pt>
                <c:pt idx="1">
                  <c:v>69.022676666666669</c:v>
                </c:pt>
                <c:pt idx="2">
                  <c:v>69.242376666666672</c:v>
                </c:pt>
                <c:pt idx="3">
                  <c:v>70.437449999999998</c:v>
                </c:pt>
                <c:pt idx="4">
                  <c:v>69.485793333333348</c:v>
                </c:pt>
                <c:pt idx="5">
                  <c:v>68.100283333333337</c:v>
                </c:pt>
                <c:pt idx="6">
                  <c:v>67.089169999999996</c:v>
                </c:pt>
                <c:pt idx="7">
                  <c:v>67.962973333333338</c:v>
                </c:pt>
                <c:pt idx="8">
                  <c:v>70.505776666666662</c:v>
                </c:pt>
                <c:pt idx="9">
                  <c:v>73.684833333333344</c:v>
                </c:pt>
                <c:pt idx="10">
                  <c:v>74.202130000000011</c:v>
                </c:pt>
                <c:pt idx="11">
                  <c:v>75.079663333333329</c:v>
                </c:pt>
                <c:pt idx="12">
                  <c:v>73.544943333333336</c:v>
                </c:pt>
                <c:pt idx="13">
                  <c:v>72.376793333333339</c:v>
                </c:pt>
                <c:pt idx="14">
                  <c:v>72.513179999999991</c:v>
                </c:pt>
                <c:pt idx="15">
                  <c:v>72.315586666666661</c:v>
                </c:pt>
                <c:pt idx="16">
                  <c:v>72.663509999999988</c:v>
                </c:pt>
                <c:pt idx="17">
                  <c:v>72.901646666666664</c:v>
                </c:pt>
                <c:pt idx="18">
                  <c:v>73.591309999999993</c:v>
                </c:pt>
                <c:pt idx="19">
                  <c:v>73.231089999999995</c:v>
                </c:pt>
                <c:pt idx="20">
                  <c:v>72.356409999999997</c:v>
                </c:pt>
                <c:pt idx="21">
                  <c:v>72.226659999999981</c:v>
                </c:pt>
                <c:pt idx="22">
                  <c:v>72.738756666666674</c:v>
                </c:pt>
                <c:pt idx="23">
                  <c:v>71.274313333333339</c:v>
                </c:pt>
                <c:pt idx="24">
                  <c:v>70.487976666666668</c:v>
                </c:pt>
                <c:pt idx="25">
                  <c:v>69.836813333333353</c:v>
                </c:pt>
                <c:pt idx="26">
                  <c:v>70.963033333333328</c:v>
                </c:pt>
                <c:pt idx="27">
                  <c:v>71.470330000000004</c:v>
                </c:pt>
                <c:pt idx="28">
                  <c:v>71.179099999999991</c:v>
                </c:pt>
              </c:numCache>
            </c:numRef>
          </c:val>
          <c:smooth val="0"/>
          <c:extLst>
            <c:ext xmlns:c16="http://schemas.microsoft.com/office/drawing/2014/chart" uri="{C3380CC4-5D6E-409C-BE32-E72D297353CC}">
              <c16:uniqueId val="{00000003-9087-414A-8FCC-7055E1FEC823}"/>
            </c:ext>
          </c:extLst>
        </c:ser>
        <c:dLbls>
          <c:showLegendKey val="0"/>
          <c:showVal val="0"/>
          <c:showCatName val="0"/>
          <c:showSerName val="0"/>
          <c:showPercent val="0"/>
          <c:showBubbleSize val="0"/>
        </c:dLbls>
        <c:smooth val="0"/>
        <c:axId val="671501704"/>
        <c:axId val="671502032"/>
      </c:lineChart>
      <c:catAx>
        <c:axId val="67150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502032"/>
        <c:crosses val="autoZero"/>
        <c:auto val="1"/>
        <c:lblAlgn val="ctr"/>
        <c:lblOffset val="100"/>
        <c:noMultiLvlLbl val="0"/>
      </c:catAx>
      <c:valAx>
        <c:axId val="6715020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501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Age 65 and Over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 rates from Sean'!$U$2</c:f>
              <c:strCache>
                <c:ptCount val="1"/>
                <c:pt idx="0">
                  <c:v>White</c:v>
                </c:pt>
              </c:strCache>
            </c:strRef>
          </c:tx>
          <c:spPr>
            <a:ln w="28575" cap="rnd">
              <a:solidFill>
                <a:srgbClr val="0070C0"/>
              </a:solidFill>
              <a:round/>
            </a:ln>
            <a:effectLst/>
          </c:spPr>
          <c:marker>
            <c:symbol val="none"/>
          </c:marker>
          <c:cat>
            <c:numRef>
              <c:f>'HO rates from Sean'!$T$3:$T$31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'HO rates from Sean'!$U$3:$U$31</c:f>
              <c:numCache>
                <c:formatCode>0.00</c:formatCode>
                <c:ptCount val="29"/>
                <c:pt idx="0">
                  <c:v>77.49736333333334</c:v>
                </c:pt>
                <c:pt idx="1">
                  <c:v>78.017769999999999</c:v>
                </c:pt>
                <c:pt idx="2">
                  <c:v>78.787823333333336</c:v>
                </c:pt>
                <c:pt idx="3">
                  <c:v>79.601746666666671</c:v>
                </c:pt>
                <c:pt idx="4">
                  <c:v>79.822626666666665</c:v>
                </c:pt>
                <c:pt idx="5">
                  <c:v>79.965773333333331</c:v>
                </c:pt>
                <c:pt idx="6">
                  <c:v>80.383810000000011</c:v>
                </c:pt>
                <c:pt idx="7">
                  <c:v>80.980159999999998</c:v>
                </c:pt>
                <c:pt idx="8">
                  <c:v>81.38651333333334</c:v>
                </c:pt>
                <c:pt idx="9">
                  <c:v>81.766733333333335</c:v>
                </c:pt>
                <c:pt idx="10">
                  <c:v>82.220493333333337</c:v>
                </c:pt>
                <c:pt idx="11">
                  <c:v>82.582333333333352</c:v>
                </c:pt>
                <c:pt idx="12">
                  <c:v>82.747013333333328</c:v>
                </c:pt>
                <c:pt idx="13">
                  <c:v>82.649473333333333</c:v>
                </c:pt>
                <c:pt idx="14">
                  <c:v>82.844196666666676</c:v>
                </c:pt>
                <c:pt idx="15">
                  <c:v>83.02100999999999</c:v>
                </c:pt>
                <c:pt idx="16">
                  <c:v>83.131196666666668</c:v>
                </c:pt>
                <c:pt idx="17">
                  <c:v>83.225156666666678</c:v>
                </c:pt>
                <c:pt idx="18">
                  <c:v>83.021559999999994</c:v>
                </c:pt>
                <c:pt idx="19">
                  <c:v>83.076656666666665</c:v>
                </c:pt>
                <c:pt idx="20">
                  <c:v>83.22957000000001</c:v>
                </c:pt>
                <c:pt idx="21">
                  <c:v>83.688563333333335</c:v>
                </c:pt>
                <c:pt idx="22">
                  <c:v>84.158893333333339</c:v>
                </c:pt>
                <c:pt idx="23">
                  <c:v>84.104016666666666</c:v>
                </c:pt>
                <c:pt idx="24">
                  <c:v>83.813216666666662</c:v>
                </c:pt>
                <c:pt idx="25">
                  <c:v>83.162170000000003</c:v>
                </c:pt>
                <c:pt idx="26">
                  <c:v>82.81877999999999</c:v>
                </c:pt>
                <c:pt idx="27">
                  <c:v>82.167796666666661</c:v>
                </c:pt>
                <c:pt idx="28">
                  <c:v>82.032076666666683</c:v>
                </c:pt>
              </c:numCache>
            </c:numRef>
          </c:val>
          <c:smooth val="0"/>
          <c:extLst>
            <c:ext xmlns:c16="http://schemas.microsoft.com/office/drawing/2014/chart" uri="{C3380CC4-5D6E-409C-BE32-E72D297353CC}">
              <c16:uniqueId val="{00000000-65ED-4EEB-B929-58462846DA16}"/>
            </c:ext>
          </c:extLst>
        </c:ser>
        <c:ser>
          <c:idx val="1"/>
          <c:order val="1"/>
          <c:tx>
            <c:strRef>
              <c:f>'HO rates from Sean'!$V$2</c:f>
              <c:strCache>
                <c:ptCount val="1"/>
                <c:pt idx="0">
                  <c:v>Black</c:v>
                </c:pt>
              </c:strCache>
            </c:strRef>
          </c:tx>
          <c:spPr>
            <a:ln w="28575" cap="rnd">
              <a:solidFill>
                <a:schemeClr val="accent3">
                  <a:lumMod val="60000"/>
                  <a:lumOff val="40000"/>
                </a:schemeClr>
              </a:solidFill>
              <a:round/>
            </a:ln>
            <a:effectLst/>
          </c:spPr>
          <c:marker>
            <c:symbol val="none"/>
          </c:marker>
          <c:cat>
            <c:numRef>
              <c:f>'HO rates from Sean'!$T$3:$T$31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'HO rates from Sean'!$V$3:$V$31</c:f>
              <c:numCache>
                <c:formatCode>0.00</c:formatCode>
                <c:ptCount val="29"/>
                <c:pt idx="0">
                  <c:v>59.796740000000007</c:v>
                </c:pt>
                <c:pt idx="1">
                  <c:v>60.822980000000001</c:v>
                </c:pt>
                <c:pt idx="2">
                  <c:v>61.824729999999995</c:v>
                </c:pt>
                <c:pt idx="3">
                  <c:v>62.209569999999999</c:v>
                </c:pt>
                <c:pt idx="4">
                  <c:v>63.752979999999994</c:v>
                </c:pt>
                <c:pt idx="5">
                  <c:v>64.384683333333328</c:v>
                </c:pt>
                <c:pt idx="6">
                  <c:v>66.090980000000016</c:v>
                </c:pt>
                <c:pt idx="7">
                  <c:v>66.536516666666671</c:v>
                </c:pt>
                <c:pt idx="8">
                  <c:v>68.067300000000003</c:v>
                </c:pt>
                <c:pt idx="9">
                  <c:v>68.226560000000006</c:v>
                </c:pt>
                <c:pt idx="10">
                  <c:v>68.716896666666656</c:v>
                </c:pt>
                <c:pt idx="11">
                  <c:v>69.505173333333332</c:v>
                </c:pt>
                <c:pt idx="12">
                  <c:v>70.648066666666679</c:v>
                </c:pt>
                <c:pt idx="13">
                  <c:v>69.806326666666678</c:v>
                </c:pt>
                <c:pt idx="14">
                  <c:v>69.593056666666669</c:v>
                </c:pt>
                <c:pt idx="15">
                  <c:v>68.243183333333334</c:v>
                </c:pt>
                <c:pt idx="16">
                  <c:v>67.765616666666659</c:v>
                </c:pt>
                <c:pt idx="17">
                  <c:v>67.113560000000007</c:v>
                </c:pt>
                <c:pt idx="18">
                  <c:v>66.410306666666656</c:v>
                </c:pt>
                <c:pt idx="19">
                  <c:v>66.561930000000004</c:v>
                </c:pt>
                <c:pt idx="20">
                  <c:v>66.273960000000002</c:v>
                </c:pt>
                <c:pt idx="21">
                  <c:v>66.890529999999998</c:v>
                </c:pt>
                <c:pt idx="22">
                  <c:v>66.649999999999991</c:v>
                </c:pt>
                <c:pt idx="23">
                  <c:v>66.120006666666669</c:v>
                </c:pt>
                <c:pt idx="24">
                  <c:v>65.753320000000002</c:v>
                </c:pt>
                <c:pt idx="25">
                  <c:v>64.986360000000005</c:v>
                </c:pt>
                <c:pt idx="26">
                  <c:v>64.212336666666673</c:v>
                </c:pt>
                <c:pt idx="27">
                  <c:v>62.835196666666668</c:v>
                </c:pt>
                <c:pt idx="28">
                  <c:v>62.604463333333349</c:v>
                </c:pt>
              </c:numCache>
            </c:numRef>
          </c:val>
          <c:smooth val="0"/>
          <c:extLst>
            <c:ext xmlns:c16="http://schemas.microsoft.com/office/drawing/2014/chart" uri="{C3380CC4-5D6E-409C-BE32-E72D297353CC}">
              <c16:uniqueId val="{00000001-65ED-4EEB-B929-58462846DA16}"/>
            </c:ext>
          </c:extLst>
        </c:ser>
        <c:ser>
          <c:idx val="2"/>
          <c:order val="2"/>
          <c:tx>
            <c:strRef>
              <c:f>'HO rates from Sean'!$W$2</c:f>
              <c:strCache>
                <c:ptCount val="1"/>
                <c:pt idx="0">
                  <c:v>Hispanic</c:v>
                </c:pt>
              </c:strCache>
            </c:strRef>
          </c:tx>
          <c:spPr>
            <a:ln w="28575" cap="rnd">
              <a:solidFill>
                <a:schemeClr val="accent5"/>
              </a:solidFill>
              <a:round/>
            </a:ln>
            <a:effectLst/>
          </c:spPr>
          <c:marker>
            <c:symbol val="none"/>
          </c:marker>
          <c:cat>
            <c:numRef>
              <c:f>'HO rates from Sean'!$T$3:$T$31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'HO rates from Sean'!$W$3:$W$31</c:f>
              <c:numCache>
                <c:formatCode>0.00</c:formatCode>
                <c:ptCount val="29"/>
                <c:pt idx="0">
                  <c:v>59.42337666666667</c:v>
                </c:pt>
                <c:pt idx="1">
                  <c:v>61.192516666666663</c:v>
                </c:pt>
                <c:pt idx="2">
                  <c:v>61.790629999999993</c:v>
                </c:pt>
                <c:pt idx="3">
                  <c:v>59.693126666666664</c:v>
                </c:pt>
                <c:pt idx="4">
                  <c:v>58.854246666666668</c:v>
                </c:pt>
                <c:pt idx="5">
                  <c:v>58.256566666666664</c:v>
                </c:pt>
                <c:pt idx="6">
                  <c:v>59.630806666666672</c:v>
                </c:pt>
                <c:pt idx="7">
                  <c:v>59.253416666666666</c:v>
                </c:pt>
                <c:pt idx="8">
                  <c:v>59.724926666666668</c:v>
                </c:pt>
                <c:pt idx="9">
                  <c:v>61.004523333333339</c:v>
                </c:pt>
                <c:pt idx="10">
                  <c:v>62.664743333333327</c:v>
                </c:pt>
                <c:pt idx="11">
                  <c:v>63.95620000000001</c:v>
                </c:pt>
                <c:pt idx="12">
                  <c:v>65.101966666666669</c:v>
                </c:pt>
                <c:pt idx="13">
                  <c:v>66.638900000000007</c:v>
                </c:pt>
                <c:pt idx="14">
                  <c:v>67.302149999999997</c:v>
                </c:pt>
                <c:pt idx="15">
                  <c:v>66.664503333333329</c:v>
                </c:pt>
                <c:pt idx="16">
                  <c:v>65.734600000000015</c:v>
                </c:pt>
                <c:pt idx="17">
                  <c:v>64.757736666666673</c:v>
                </c:pt>
                <c:pt idx="18">
                  <c:v>64.717569999999995</c:v>
                </c:pt>
                <c:pt idx="19">
                  <c:v>65.234656666666666</c:v>
                </c:pt>
                <c:pt idx="20">
                  <c:v>65.119576666666674</c:v>
                </c:pt>
                <c:pt idx="21">
                  <c:v>65.626300000000001</c:v>
                </c:pt>
                <c:pt idx="22">
                  <c:v>64.995543333333345</c:v>
                </c:pt>
                <c:pt idx="23">
                  <c:v>65.026373333333325</c:v>
                </c:pt>
                <c:pt idx="24">
                  <c:v>64.316816666666682</c:v>
                </c:pt>
                <c:pt idx="25">
                  <c:v>64.416763333333336</c:v>
                </c:pt>
                <c:pt idx="26">
                  <c:v>63.596670000000003</c:v>
                </c:pt>
                <c:pt idx="27">
                  <c:v>63.299846666666667</c:v>
                </c:pt>
                <c:pt idx="28">
                  <c:v>63.600596666666661</c:v>
                </c:pt>
              </c:numCache>
            </c:numRef>
          </c:val>
          <c:smooth val="0"/>
          <c:extLst>
            <c:ext xmlns:c16="http://schemas.microsoft.com/office/drawing/2014/chart" uri="{C3380CC4-5D6E-409C-BE32-E72D297353CC}">
              <c16:uniqueId val="{00000002-65ED-4EEB-B929-58462846DA16}"/>
            </c:ext>
          </c:extLst>
        </c:ser>
        <c:ser>
          <c:idx val="3"/>
          <c:order val="3"/>
          <c:tx>
            <c:strRef>
              <c:f>'HO rates from Sean'!$X$2</c:f>
              <c:strCache>
                <c:ptCount val="1"/>
                <c:pt idx="0">
                  <c:v>Asian/Other</c:v>
                </c:pt>
              </c:strCache>
            </c:strRef>
          </c:tx>
          <c:spPr>
            <a:ln w="28575" cap="rnd">
              <a:solidFill>
                <a:schemeClr val="accent2">
                  <a:lumMod val="60000"/>
                  <a:lumOff val="40000"/>
                </a:schemeClr>
              </a:solidFill>
              <a:round/>
            </a:ln>
            <a:effectLst/>
          </c:spPr>
          <c:marker>
            <c:symbol val="none"/>
          </c:marker>
          <c:cat>
            <c:numRef>
              <c:f>'HO rates from Sean'!$T$3:$T$31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'HO rates from Sean'!$X$3:$X$31</c:f>
              <c:numCache>
                <c:formatCode>0.00</c:formatCode>
                <c:ptCount val="29"/>
                <c:pt idx="0">
                  <c:v>58.846449999999997</c:v>
                </c:pt>
                <c:pt idx="1">
                  <c:v>58.853809999999996</c:v>
                </c:pt>
                <c:pt idx="2">
                  <c:v>61.605176666666658</c:v>
                </c:pt>
                <c:pt idx="3">
                  <c:v>61.853326666666661</c:v>
                </c:pt>
                <c:pt idx="4">
                  <c:v>62.735530000000004</c:v>
                </c:pt>
                <c:pt idx="5">
                  <c:v>63.093586666666667</c:v>
                </c:pt>
                <c:pt idx="6">
                  <c:v>65.359210000000004</c:v>
                </c:pt>
                <c:pt idx="7">
                  <c:v>67.282090000000011</c:v>
                </c:pt>
                <c:pt idx="8">
                  <c:v>67.440503333333325</c:v>
                </c:pt>
                <c:pt idx="9">
                  <c:v>66.76364333333332</c:v>
                </c:pt>
                <c:pt idx="10">
                  <c:v>65.949266666666659</c:v>
                </c:pt>
                <c:pt idx="11">
                  <c:v>66.134503333333328</c:v>
                </c:pt>
                <c:pt idx="12">
                  <c:v>65.901393333333331</c:v>
                </c:pt>
                <c:pt idx="13">
                  <c:v>67.007156666666674</c:v>
                </c:pt>
                <c:pt idx="14">
                  <c:v>68.425889999999995</c:v>
                </c:pt>
                <c:pt idx="15">
                  <c:v>70.416049999999998</c:v>
                </c:pt>
                <c:pt idx="16">
                  <c:v>69.339146666666664</c:v>
                </c:pt>
                <c:pt idx="17">
                  <c:v>70.438599999999994</c:v>
                </c:pt>
                <c:pt idx="18">
                  <c:v>69.426553333333331</c:v>
                </c:pt>
                <c:pt idx="19">
                  <c:v>69.156729999999996</c:v>
                </c:pt>
                <c:pt idx="20">
                  <c:v>68.783376666666669</c:v>
                </c:pt>
                <c:pt idx="21">
                  <c:v>68.869990000000001</c:v>
                </c:pt>
                <c:pt idx="22">
                  <c:v>70.478646666666663</c:v>
                </c:pt>
                <c:pt idx="23">
                  <c:v>70.753150000000005</c:v>
                </c:pt>
                <c:pt idx="24">
                  <c:v>70.886736666666664</c:v>
                </c:pt>
                <c:pt idx="25">
                  <c:v>68.805903333333333</c:v>
                </c:pt>
                <c:pt idx="26">
                  <c:v>68.458590000000015</c:v>
                </c:pt>
                <c:pt idx="27">
                  <c:v>68.441086666666678</c:v>
                </c:pt>
                <c:pt idx="28">
                  <c:v>70.079846666666654</c:v>
                </c:pt>
              </c:numCache>
            </c:numRef>
          </c:val>
          <c:smooth val="0"/>
          <c:extLst>
            <c:ext xmlns:c16="http://schemas.microsoft.com/office/drawing/2014/chart" uri="{C3380CC4-5D6E-409C-BE32-E72D297353CC}">
              <c16:uniqueId val="{00000003-65ED-4EEB-B929-58462846DA16}"/>
            </c:ext>
          </c:extLst>
        </c:ser>
        <c:dLbls>
          <c:showLegendKey val="0"/>
          <c:showVal val="0"/>
          <c:showCatName val="0"/>
          <c:showSerName val="0"/>
          <c:showPercent val="0"/>
          <c:showBubbleSize val="0"/>
        </c:dLbls>
        <c:smooth val="0"/>
        <c:axId val="671491864"/>
        <c:axId val="671492192"/>
      </c:lineChart>
      <c:catAx>
        <c:axId val="67149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492192"/>
        <c:crosses val="autoZero"/>
        <c:auto val="1"/>
        <c:lblAlgn val="ctr"/>
        <c:lblOffset val="100"/>
        <c:noMultiLvlLbl val="0"/>
      </c:catAx>
      <c:valAx>
        <c:axId val="67149219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491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Households Age 65 and Over (Millions)</a:t>
            </a:r>
          </a:p>
        </c:rich>
      </c:tx>
      <c:layout>
        <c:manualLayout>
          <c:xMode val="edge"/>
          <c:yMode val="edge"/>
          <c:x val="1.0650562723030768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'Figure 7'!$C$170</c:f>
              <c:strCache>
                <c:ptCount val="1"/>
                <c:pt idx="0">
                  <c:v>Owners without Mortgages</c:v>
                </c:pt>
              </c:strCache>
            </c:strRef>
          </c:tx>
          <c:spPr>
            <a:solidFill>
              <a:srgbClr val="0070C0"/>
            </a:solidFill>
            <a:ln>
              <a:noFill/>
            </a:ln>
            <a:effectLst/>
          </c:spPr>
          <c:invertIfNegative val="0"/>
          <c:cat>
            <c:numRef>
              <c:f>'Figure 7'!$B$171:$B$187</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'Figure 7'!$C$171:$C$187</c:f>
              <c:numCache>
                <c:formatCode>#,##0.0</c:formatCode>
                <c:ptCount val="17"/>
                <c:pt idx="0">
                  <c:v>2.0485359999999999</c:v>
                </c:pt>
                <c:pt idx="1">
                  <c:v>1.786921</c:v>
                </c:pt>
                <c:pt idx="2">
                  <c:v>2.1185719999999999</c:v>
                </c:pt>
                <c:pt idx="3">
                  <c:v>2.2181389999999999</c:v>
                </c:pt>
                <c:pt idx="4">
                  <c:v>2.395359</c:v>
                </c:pt>
                <c:pt idx="5">
                  <c:v>2.5205259999999998</c:v>
                </c:pt>
                <c:pt idx="6">
                  <c:v>2.3802750000000001</c:v>
                </c:pt>
                <c:pt idx="7">
                  <c:v>2.3946239999999999</c:v>
                </c:pt>
                <c:pt idx="8">
                  <c:v>2.4021219999999999</c:v>
                </c:pt>
                <c:pt idx="9">
                  <c:v>2.3907060000000002</c:v>
                </c:pt>
                <c:pt idx="10">
                  <c:v>2.425068</c:v>
                </c:pt>
                <c:pt idx="11">
                  <c:v>2.3131140000000001</c:v>
                </c:pt>
                <c:pt idx="12">
                  <c:v>2.2983709999999999</c:v>
                </c:pt>
                <c:pt idx="13">
                  <c:v>2.4024999999999999</c:v>
                </c:pt>
                <c:pt idx="14">
                  <c:v>2.3559570000000001</c:v>
                </c:pt>
                <c:pt idx="15">
                  <c:v>2.3572549999999999</c:v>
                </c:pt>
                <c:pt idx="16">
                  <c:v>2.4514490000000002</c:v>
                </c:pt>
              </c:numCache>
            </c:numRef>
          </c:val>
          <c:extLst>
            <c:ext xmlns:c16="http://schemas.microsoft.com/office/drawing/2014/chart" uri="{C3380CC4-5D6E-409C-BE32-E72D297353CC}">
              <c16:uniqueId val="{00000000-AB80-4628-89EB-5C7C7457A45B}"/>
            </c:ext>
          </c:extLst>
        </c:ser>
        <c:ser>
          <c:idx val="1"/>
          <c:order val="1"/>
          <c:tx>
            <c:strRef>
              <c:f>'Figure 7'!$D$170</c:f>
              <c:strCache>
                <c:ptCount val="1"/>
                <c:pt idx="0">
                  <c:v>Owners with Mortgages</c:v>
                </c:pt>
              </c:strCache>
            </c:strRef>
          </c:tx>
          <c:spPr>
            <a:solidFill>
              <a:schemeClr val="accent6"/>
            </a:solidFill>
            <a:ln>
              <a:noFill/>
            </a:ln>
            <a:effectLst/>
          </c:spPr>
          <c:invertIfNegative val="0"/>
          <c:cat>
            <c:numRef>
              <c:f>'Figure 7'!$B$171:$B$187</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'Figure 7'!$D$171:$D$187</c:f>
              <c:numCache>
                <c:formatCode>#,##0.0</c:formatCode>
                <c:ptCount val="17"/>
                <c:pt idx="0">
                  <c:v>2.0223949999999999</c:v>
                </c:pt>
                <c:pt idx="1">
                  <c:v>2.025636</c:v>
                </c:pt>
                <c:pt idx="2">
                  <c:v>2.1448930000000002</c:v>
                </c:pt>
                <c:pt idx="3">
                  <c:v>2.2668780000000002</c:v>
                </c:pt>
                <c:pt idx="4">
                  <c:v>2.4253529999999999</c:v>
                </c:pt>
                <c:pt idx="5">
                  <c:v>2.5754760000000001</c:v>
                </c:pt>
                <c:pt idx="6">
                  <c:v>2.6727729999999998</c:v>
                </c:pt>
                <c:pt idx="7">
                  <c:v>2.9136959999999998</c:v>
                </c:pt>
                <c:pt idx="8">
                  <c:v>3.034294</c:v>
                </c:pt>
                <c:pt idx="9">
                  <c:v>3.1996549999999999</c:v>
                </c:pt>
                <c:pt idx="10">
                  <c:v>3.355969</c:v>
                </c:pt>
                <c:pt idx="11">
                  <c:v>3.4349949999999998</c:v>
                </c:pt>
                <c:pt idx="12">
                  <c:v>3.4413420000000001</c:v>
                </c:pt>
                <c:pt idx="13">
                  <c:v>3.5633409999999999</c:v>
                </c:pt>
                <c:pt idx="14">
                  <c:v>3.6261950000000001</c:v>
                </c:pt>
                <c:pt idx="15">
                  <c:v>3.738823</c:v>
                </c:pt>
                <c:pt idx="16">
                  <c:v>3.860795</c:v>
                </c:pt>
              </c:numCache>
            </c:numRef>
          </c:val>
          <c:extLst>
            <c:ext xmlns:c16="http://schemas.microsoft.com/office/drawing/2014/chart" uri="{C3380CC4-5D6E-409C-BE32-E72D297353CC}">
              <c16:uniqueId val="{00000001-AB80-4628-89EB-5C7C7457A45B}"/>
            </c:ext>
          </c:extLst>
        </c:ser>
        <c:ser>
          <c:idx val="2"/>
          <c:order val="2"/>
          <c:tx>
            <c:strRef>
              <c:f>'Figure 7'!$E$170</c:f>
              <c:strCache>
                <c:ptCount val="1"/>
                <c:pt idx="0">
                  <c:v>Renters</c:v>
                </c:pt>
              </c:strCache>
            </c:strRef>
          </c:tx>
          <c:spPr>
            <a:solidFill>
              <a:schemeClr val="accent5"/>
            </a:solidFill>
            <a:ln>
              <a:solidFill>
                <a:schemeClr val="accent5"/>
              </a:solidFill>
            </a:ln>
            <a:effectLst/>
          </c:spPr>
          <c:invertIfNegative val="0"/>
          <c:cat>
            <c:numRef>
              <c:f>'Figure 7'!$B$171:$B$187</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'Figure 7'!$E$171:$E$187</c:f>
              <c:numCache>
                <c:formatCode>#,##0.0</c:formatCode>
                <c:ptCount val="17"/>
                <c:pt idx="0">
                  <c:v>2.4174180000000001</c:v>
                </c:pt>
                <c:pt idx="1">
                  <c:v>2.3499940000000001</c:v>
                </c:pt>
                <c:pt idx="2">
                  <c:v>2.392995</c:v>
                </c:pt>
                <c:pt idx="3">
                  <c:v>2.3996409999999999</c:v>
                </c:pt>
                <c:pt idx="4">
                  <c:v>2.5223580000000001</c:v>
                </c:pt>
                <c:pt idx="5">
                  <c:v>2.5885220000000002</c:v>
                </c:pt>
                <c:pt idx="6">
                  <c:v>2.586252</c:v>
                </c:pt>
                <c:pt idx="7">
                  <c:v>2.677171</c:v>
                </c:pt>
                <c:pt idx="8">
                  <c:v>2.6935020000000001</c:v>
                </c:pt>
                <c:pt idx="9">
                  <c:v>2.8990339999999999</c:v>
                </c:pt>
                <c:pt idx="10">
                  <c:v>3.006567</c:v>
                </c:pt>
                <c:pt idx="11">
                  <c:v>3.0574669999999999</c:v>
                </c:pt>
                <c:pt idx="12">
                  <c:v>3.2067070000000002</c:v>
                </c:pt>
                <c:pt idx="13">
                  <c:v>3.368325</c:v>
                </c:pt>
                <c:pt idx="14">
                  <c:v>3.4525039999999998</c:v>
                </c:pt>
                <c:pt idx="15">
                  <c:v>3.5893139999999999</c:v>
                </c:pt>
                <c:pt idx="16">
                  <c:v>3.6046809999999998</c:v>
                </c:pt>
              </c:numCache>
            </c:numRef>
          </c:val>
          <c:extLst>
            <c:ext xmlns:c16="http://schemas.microsoft.com/office/drawing/2014/chart" uri="{C3380CC4-5D6E-409C-BE32-E72D297353CC}">
              <c16:uniqueId val="{00000002-AB80-4628-89EB-5C7C7457A45B}"/>
            </c:ext>
          </c:extLst>
        </c:ser>
        <c:dLbls>
          <c:showLegendKey val="0"/>
          <c:showVal val="0"/>
          <c:showCatName val="0"/>
          <c:showSerName val="0"/>
          <c:showPercent val="0"/>
          <c:showBubbleSize val="0"/>
        </c:dLbls>
        <c:gapWidth val="150"/>
        <c:overlap val="100"/>
        <c:axId val="748122136"/>
        <c:axId val="748125416"/>
      </c:barChart>
      <c:catAx>
        <c:axId val="74812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125416"/>
        <c:crosses val="autoZero"/>
        <c:auto val="1"/>
        <c:lblAlgn val="ctr"/>
        <c:lblOffset val="100"/>
        <c:noMultiLvlLbl val="0"/>
      </c:catAx>
      <c:valAx>
        <c:axId val="748125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8122136"/>
        <c:crosses val="autoZero"/>
        <c:crossBetween val="between"/>
      </c:valAx>
      <c:spPr>
        <a:noFill/>
        <a:ln>
          <a:noFill/>
        </a:ln>
        <a:effectLst/>
      </c:spPr>
    </c:plotArea>
    <c:legend>
      <c:legendPos val="b"/>
      <c:layout>
        <c:manualLayout>
          <c:xMode val="edge"/>
          <c:yMode val="edge"/>
          <c:x val="5.540125491450544E-4"/>
          <c:y val="0.93603686035277933"/>
          <c:w val="0.53334151787161654"/>
          <c:h val="6.39631396472206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0.63111</cdr:x>
      <cdr:y>0.04444</cdr:y>
    </cdr:from>
    <cdr:to>
      <cdr:x>0.63111</cdr:x>
      <cdr:y>0.8381</cdr:y>
    </cdr:to>
    <cdr:cxnSp macro="">
      <cdr:nvCxnSpPr>
        <cdr:cNvPr id="3" name="Straight Connector 2">
          <a:extLst xmlns:a="http://schemas.openxmlformats.org/drawingml/2006/main">
            <a:ext uri="{FF2B5EF4-FFF2-40B4-BE49-F238E27FC236}">
              <a16:creationId xmlns:a16="http://schemas.microsoft.com/office/drawing/2014/main" id="{718017AF-64D5-4B2C-BE3C-A0E9A2B75014}"/>
            </a:ext>
          </a:extLst>
        </cdr:cNvPr>
        <cdr:cNvCxnSpPr/>
      </cdr:nvCxnSpPr>
      <cdr:spPr>
        <a:xfrm xmlns:a="http://schemas.openxmlformats.org/drawingml/2006/main">
          <a:off x="6412091" y="158045"/>
          <a:ext cx="0" cy="282222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99E14-4867-0444-B05B-B5EF792899AA}"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C20E9-BA22-9F4A-9C80-C8506BA1CD9E}" type="slidenum">
              <a:rPr lang="en-US" smtClean="0"/>
              <a:t>‹#›</a:t>
            </a:fld>
            <a:endParaRPr lang="en-US"/>
          </a:p>
        </p:txBody>
      </p:sp>
    </p:spTree>
    <p:extLst>
      <p:ext uri="{BB962C8B-B14F-4D97-AF65-F5344CB8AC3E}">
        <p14:creationId xmlns:p14="http://schemas.microsoft.com/office/powerpoint/2010/main" val="104610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5</a:t>
            </a:fld>
            <a:endParaRPr lang="en-US"/>
          </a:p>
        </p:txBody>
      </p:sp>
    </p:spTree>
    <p:extLst>
      <p:ext uri="{BB962C8B-B14F-4D97-AF65-F5344CB8AC3E}">
        <p14:creationId xmlns:p14="http://schemas.microsoft.com/office/powerpoint/2010/main" val="97412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10</a:t>
            </a:fld>
            <a:endParaRPr lang="en-US"/>
          </a:p>
        </p:txBody>
      </p:sp>
    </p:spTree>
    <p:extLst>
      <p:ext uri="{BB962C8B-B14F-4D97-AF65-F5344CB8AC3E}">
        <p14:creationId xmlns:p14="http://schemas.microsoft.com/office/powerpoint/2010/main" val="37148240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0773" b="11365"/>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userDrawn="1"/>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userDrawn="1"/>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endParaRPr lang="en-US"/>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endParaRPr lang="en-US"/>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endParaRPr lang="en-US"/>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endParaRPr lang="en-US"/>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endParaRPr lang="en-US"/>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endParaRPr lang="en-US"/>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endParaRPr lang="en-US"/>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endParaRPr lang="en-US"/>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endParaRPr lang="en-US"/>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endParaRPr lang="en-US"/>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endParaRPr lang="en-US"/>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endParaRPr lang="en-US"/>
          </a:p>
        </p:txBody>
      </p:sp>
      <p:sp>
        <p:nvSpPr>
          <p:cNvPr id="23" name="Rectangle 22">
            <a:extLst>
              <a:ext uri="{FF2B5EF4-FFF2-40B4-BE49-F238E27FC236}">
                <a16:creationId xmlns:a16="http://schemas.microsoft.com/office/drawing/2014/main" id="{3AF2F04D-CE50-42FA-9B39-08369465246C}"/>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dirty="0"/>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endParaRPr lang="en-US" dirty="0"/>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dirty="0"/>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dirty="0"/>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3243" b="7133"/>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userDrawn="1"/>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717"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userDrawn="1"/>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3096"/>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13" b="7813"/>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userDrawn="1"/>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6927"/>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userDrawn="1"/>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3642" b="209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userDrawn="1"/>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73683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endParaRPr lang="en-US"/>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endParaRPr lang="en-US"/>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userDrawn="1"/>
        </p:nvPicPr>
        <p:blipFill rotWithShape="1">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userDrawn="1"/>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 id="2147483690" r:id="rId23"/>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ACC6-FF4E-40FF-B92B-4D9B272AEE98}"/>
              </a:ext>
            </a:extLst>
          </p:cNvPr>
          <p:cNvSpPr>
            <a:spLocks noGrp="1"/>
          </p:cNvSpPr>
          <p:nvPr>
            <p:ph type="ctrTitle"/>
          </p:nvPr>
        </p:nvSpPr>
        <p:spPr/>
        <p:txBody>
          <a:bodyPr/>
          <a:lstStyle/>
          <a:p>
            <a:r>
              <a:rPr lang="en-US" dirty="0"/>
              <a:t>Housing America’s Older Adults 2019</a:t>
            </a:r>
          </a:p>
        </p:txBody>
      </p:sp>
      <p:sp>
        <p:nvSpPr>
          <p:cNvPr id="3" name="Subtitle 2">
            <a:extLst>
              <a:ext uri="{FF2B5EF4-FFF2-40B4-BE49-F238E27FC236}">
                <a16:creationId xmlns:a16="http://schemas.microsoft.com/office/drawing/2014/main" id="{3C0F2F0B-E931-4AFC-9320-A47F3B3D3A2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835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21" y="345006"/>
            <a:ext cx="11566879" cy="890253"/>
          </a:xfrm>
        </p:spPr>
        <p:txBody>
          <a:bodyPr/>
          <a:lstStyle/>
          <a:p>
            <a:r>
              <a:rPr lang="en-US" sz="2800" dirty="0"/>
              <a:t>The Numbers of Older Households with Very Low Incomes Are Expected to Climb Sharply as the US Population Ages</a:t>
            </a:r>
          </a:p>
        </p:txBody>
      </p:sp>
      <p:sp>
        <p:nvSpPr>
          <p:cNvPr id="5" name="TextBox 4"/>
          <p:cNvSpPr txBox="1"/>
          <p:nvPr/>
        </p:nvSpPr>
        <p:spPr>
          <a:xfrm>
            <a:off x="625121" y="5566983"/>
            <a:ext cx="11400346" cy="769441"/>
          </a:xfrm>
          <a:prstGeom prst="rect">
            <a:avLst/>
          </a:prstGeom>
          <a:noFill/>
        </p:spPr>
        <p:txBody>
          <a:bodyPr wrap="square" rtlCol="0">
            <a:spAutoFit/>
          </a:bodyPr>
          <a:lstStyle/>
          <a:p>
            <a:r>
              <a:rPr lang="en-US" sz="1100" dirty="0">
                <a:solidFill>
                  <a:schemeClr val="bg1">
                    <a:lumMod val="50000"/>
                  </a:schemeClr>
                </a:solidFill>
              </a:rPr>
              <a:t>Notes: Very low income (VLI)  households earn under 50 percent of area median income. VLI as a share of all households is constant. Assisted and unassisted households are age 62 and over, while projected households are age 60 and over. </a:t>
            </a:r>
          </a:p>
          <a:p>
            <a:r>
              <a:rPr lang="en-US" sz="1100" dirty="0">
                <a:solidFill>
                  <a:schemeClr val="bg1">
                    <a:lumMod val="50000"/>
                  </a:schemeClr>
                </a:solidFill>
              </a:rPr>
              <a:t>Source: JCHS tabulations of</a:t>
            </a:r>
            <a:r>
              <a:rPr lang="en-US" sz="1000" dirty="0">
                <a:solidFill>
                  <a:schemeClr val="bg1">
                    <a:lumMod val="50000"/>
                  </a:schemeClr>
                </a:solidFill>
              </a:rPr>
              <a:t> Worst Case Housing Needs 2007-2017 Reports to Congress</a:t>
            </a:r>
            <a:r>
              <a:rPr lang="en-US" sz="1100" dirty="0">
                <a:solidFill>
                  <a:schemeClr val="bg1">
                    <a:lumMod val="50000"/>
                  </a:schemeClr>
                </a:solidFill>
              </a:rPr>
              <a:t>; US Census Bureau, Current Population Surveys 2015-2018 3-year trailing average; and Joint Center Household Projections.</a:t>
            </a:r>
          </a:p>
        </p:txBody>
      </p:sp>
      <p:sp>
        <p:nvSpPr>
          <p:cNvPr id="3" name="TextBox 2">
            <a:extLst>
              <a:ext uri="{FF2B5EF4-FFF2-40B4-BE49-F238E27FC236}">
                <a16:creationId xmlns:a16="http://schemas.microsoft.com/office/drawing/2014/main" id="{76B67D63-A0D9-401D-9025-1F2068FE0612}"/>
              </a:ext>
            </a:extLst>
          </p:cNvPr>
          <p:cNvSpPr txBox="1"/>
          <p:nvPr/>
        </p:nvSpPr>
        <p:spPr>
          <a:xfrm>
            <a:off x="642054" y="1210293"/>
            <a:ext cx="8724683" cy="338554"/>
          </a:xfrm>
          <a:prstGeom prst="rect">
            <a:avLst/>
          </a:prstGeom>
          <a:noFill/>
        </p:spPr>
        <p:txBody>
          <a:bodyPr wrap="square" rtlCol="0">
            <a:spAutoFit/>
          </a:bodyPr>
          <a:lstStyle/>
          <a:p>
            <a:r>
              <a:rPr lang="en-US" sz="1600" dirty="0">
                <a:solidFill>
                  <a:schemeClr val="bg1">
                    <a:lumMod val="50000"/>
                  </a:schemeClr>
                </a:solidFill>
              </a:rPr>
              <a:t>Older Households with Incomes Under 50 Percent of Area Median (Millions)</a:t>
            </a:r>
          </a:p>
        </p:txBody>
      </p:sp>
      <p:graphicFrame>
        <p:nvGraphicFramePr>
          <p:cNvPr id="7" name="Chart 6">
            <a:extLst>
              <a:ext uri="{FF2B5EF4-FFF2-40B4-BE49-F238E27FC236}">
                <a16:creationId xmlns:a16="http://schemas.microsoft.com/office/drawing/2014/main" id="{41448E6A-BB21-4FD0-8E8C-3F121B77D9EC}"/>
              </a:ext>
            </a:extLst>
          </p:cNvPr>
          <p:cNvGraphicFramePr>
            <a:graphicFrameLocks/>
          </p:cNvGraphicFramePr>
          <p:nvPr>
            <p:extLst>
              <p:ext uri="{D42A27DB-BD31-4B8C-83A1-F6EECF244321}">
                <p14:modId xmlns:p14="http://schemas.microsoft.com/office/powerpoint/2010/main" val="2537825348"/>
              </p:ext>
            </p:extLst>
          </p:nvPr>
        </p:nvGraphicFramePr>
        <p:xfrm>
          <a:off x="824087" y="1806222"/>
          <a:ext cx="10160002" cy="3555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12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8617CD-2295-4A59-A0B8-3195FBA4024B}"/>
              </a:ext>
            </a:extLst>
          </p:cNvPr>
          <p:cNvSpPr>
            <a:spLocks noGrp="1"/>
          </p:cNvSpPr>
          <p:nvPr>
            <p:ph type="title"/>
          </p:nvPr>
        </p:nvSpPr>
        <p:spPr/>
        <p:txBody>
          <a:bodyPr/>
          <a:lstStyle/>
          <a:p>
            <a:r>
              <a:rPr lang="en-US" sz="2800" dirty="0"/>
              <a:t>Over the Next 20 Years, Households in Their 80s Will Be the Fastest Growing Age Group</a:t>
            </a:r>
          </a:p>
        </p:txBody>
      </p:sp>
      <p:graphicFrame>
        <p:nvGraphicFramePr>
          <p:cNvPr id="14" name="Content Placeholder 13">
            <a:extLst>
              <a:ext uri="{FF2B5EF4-FFF2-40B4-BE49-F238E27FC236}">
                <a16:creationId xmlns:a16="http://schemas.microsoft.com/office/drawing/2014/main" id="{09CF2ABD-F88D-4163-800C-A341AA0CBAAD}"/>
              </a:ext>
            </a:extLst>
          </p:cNvPr>
          <p:cNvGraphicFramePr>
            <a:graphicFrameLocks noGrp="1"/>
          </p:cNvGraphicFramePr>
          <p:nvPr>
            <p:ph idx="1"/>
            <p:extLst>
              <p:ext uri="{D42A27DB-BD31-4B8C-83A1-F6EECF244321}">
                <p14:modId xmlns:p14="http://schemas.microsoft.com/office/powerpoint/2010/main" val="228412965"/>
              </p:ext>
            </p:extLst>
          </p:nvPr>
        </p:nvGraphicFramePr>
        <p:xfrm>
          <a:off x="357620" y="1459345"/>
          <a:ext cx="11566525" cy="446848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14">
            <a:extLst>
              <a:ext uri="{FF2B5EF4-FFF2-40B4-BE49-F238E27FC236}">
                <a16:creationId xmlns:a16="http://schemas.microsoft.com/office/drawing/2014/main" id="{D9462322-F54E-4E0B-94F8-055F506D0F96}"/>
              </a:ext>
            </a:extLst>
          </p:cNvPr>
          <p:cNvSpPr>
            <a:spLocks noGrp="1"/>
          </p:cNvSpPr>
          <p:nvPr>
            <p:ph type="body" sz="quarter" idx="10"/>
          </p:nvPr>
        </p:nvSpPr>
        <p:spPr>
          <a:xfrm>
            <a:off x="357620" y="5927834"/>
            <a:ext cx="10742349" cy="533511"/>
          </a:xfrm>
        </p:spPr>
        <p:txBody>
          <a:bodyPr/>
          <a:lstStyle/>
          <a:p>
            <a:r>
              <a:rPr lang="en-US" dirty="0"/>
              <a:t>Source: 2018 JCHS Household Projections.</a:t>
            </a:r>
          </a:p>
        </p:txBody>
      </p:sp>
    </p:spTree>
    <p:extLst>
      <p:ext uri="{BB962C8B-B14F-4D97-AF65-F5344CB8AC3E}">
        <p14:creationId xmlns:p14="http://schemas.microsoft.com/office/powerpoint/2010/main" val="46112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4236-A507-48F5-903E-5AECD6911613}"/>
              </a:ext>
            </a:extLst>
          </p:cNvPr>
          <p:cNvSpPr>
            <a:spLocks noGrp="1"/>
          </p:cNvSpPr>
          <p:nvPr>
            <p:ph type="title"/>
          </p:nvPr>
        </p:nvSpPr>
        <p:spPr/>
        <p:txBody>
          <a:bodyPr/>
          <a:lstStyle/>
          <a:p>
            <a:r>
              <a:rPr lang="en-US" sz="2800" dirty="0"/>
              <a:t>By 2038, The Number of Older Adults Living Alone Is Projected to Reach 10.1 Million </a:t>
            </a:r>
          </a:p>
        </p:txBody>
      </p:sp>
      <p:sp>
        <p:nvSpPr>
          <p:cNvPr id="4" name="Text Placeholder 3">
            <a:extLst>
              <a:ext uri="{FF2B5EF4-FFF2-40B4-BE49-F238E27FC236}">
                <a16:creationId xmlns:a16="http://schemas.microsoft.com/office/drawing/2014/main" id="{77607808-00D8-4928-99F9-E15A61AFF7EE}"/>
              </a:ext>
            </a:extLst>
          </p:cNvPr>
          <p:cNvSpPr>
            <a:spLocks noGrp="1"/>
          </p:cNvSpPr>
          <p:nvPr>
            <p:ph type="body" sz="quarter" idx="10"/>
          </p:nvPr>
        </p:nvSpPr>
        <p:spPr>
          <a:xfrm>
            <a:off x="569282" y="5876257"/>
            <a:ext cx="10742349" cy="533511"/>
          </a:xfrm>
        </p:spPr>
        <p:txBody>
          <a:bodyPr/>
          <a:lstStyle/>
          <a:p>
            <a:r>
              <a:rPr lang="en-US" dirty="0"/>
              <a:t>Source: 2018 JCHS Household Projections.</a:t>
            </a:r>
          </a:p>
        </p:txBody>
      </p:sp>
      <p:graphicFrame>
        <p:nvGraphicFramePr>
          <p:cNvPr id="8" name="Content Placeholder 7">
            <a:extLst>
              <a:ext uri="{FF2B5EF4-FFF2-40B4-BE49-F238E27FC236}">
                <a16:creationId xmlns:a16="http://schemas.microsoft.com/office/drawing/2014/main" id="{C3C5DBCF-5D82-49EF-BA11-804E3BA886F0}"/>
              </a:ext>
            </a:extLst>
          </p:cNvPr>
          <p:cNvGraphicFramePr>
            <a:graphicFrameLocks noGrp="1"/>
          </p:cNvGraphicFramePr>
          <p:nvPr>
            <p:ph idx="1"/>
            <p:extLst>
              <p:ext uri="{D42A27DB-BD31-4B8C-83A1-F6EECF244321}">
                <p14:modId xmlns:p14="http://schemas.microsoft.com/office/powerpoint/2010/main" val="1299417295"/>
              </p:ext>
            </p:extLst>
          </p:nvPr>
        </p:nvGraphicFramePr>
        <p:xfrm>
          <a:off x="478992" y="1524799"/>
          <a:ext cx="11566525" cy="4598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866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169F-2102-4E76-B25E-61E082A7E5B5}"/>
              </a:ext>
            </a:extLst>
          </p:cNvPr>
          <p:cNvSpPr>
            <a:spLocks noGrp="1"/>
          </p:cNvSpPr>
          <p:nvPr>
            <p:ph type="title"/>
          </p:nvPr>
        </p:nvSpPr>
        <p:spPr/>
        <p:txBody>
          <a:bodyPr/>
          <a:lstStyle/>
          <a:p>
            <a:r>
              <a:rPr lang="en-US" sz="2800" dirty="0"/>
              <a:t>Households of Retirement Age Increasingly Live in Low-Density Locations</a:t>
            </a:r>
          </a:p>
        </p:txBody>
      </p:sp>
      <p:sp>
        <p:nvSpPr>
          <p:cNvPr id="4" name="Text Placeholder 3">
            <a:extLst>
              <a:ext uri="{FF2B5EF4-FFF2-40B4-BE49-F238E27FC236}">
                <a16:creationId xmlns:a16="http://schemas.microsoft.com/office/drawing/2014/main" id="{DCC6B2C6-17C4-4918-A86A-6630FBD75F00}"/>
              </a:ext>
            </a:extLst>
          </p:cNvPr>
          <p:cNvSpPr>
            <a:spLocks noGrp="1"/>
          </p:cNvSpPr>
          <p:nvPr>
            <p:ph type="body" sz="quarter" idx="10"/>
          </p:nvPr>
        </p:nvSpPr>
        <p:spPr>
          <a:xfrm>
            <a:off x="724825" y="5927834"/>
            <a:ext cx="10742349" cy="533511"/>
          </a:xfrm>
        </p:spPr>
        <p:txBody>
          <a:bodyPr/>
          <a:lstStyle/>
          <a:p>
            <a:r>
              <a:rPr lang="en-US" dirty="0">
                <a:solidFill>
                  <a:schemeClr val="tx1"/>
                </a:solidFill>
              </a:rPr>
              <a:t>Note: Neighborhood densities in metro areas are measured by the number of housing units per square mile in every metro census and </a:t>
            </a:r>
            <a:r>
              <a:rPr lang="en-US" dirty="0"/>
              <a:t>divided into equal thirds. </a:t>
            </a:r>
          </a:p>
          <a:p>
            <a:r>
              <a:rPr lang="en-US" dirty="0"/>
              <a:t>Source: JCHS tabulations of JCHS Neighborhood Change Database.</a:t>
            </a:r>
          </a:p>
          <a:p>
            <a:endParaRPr lang="en-US" dirty="0"/>
          </a:p>
        </p:txBody>
      </p:sp>
      <p:graphicFrame>
        <p:nvGraphicFramePr>
          <p:cNvPr id="5" name="Chart 4">
            <a:extLst>
              <a:ext uri="{FF2B5EF4-FFF2-40B4-BE49-F238E27FC236}">
                <a16:creationId xmlns:a16="http://schemas.microsoft.com/office/drawing/2014/main" id="{5C7A0DC9-6A0E-44FF-B79A-0BD44A722145}"/>
              </a:ext>
            </a:extLst>
          </p:cNvPr>
          <p:cNvGraphicFramePr>
            <a:graphicFrameLocks/>
          </p:cNvGraphicFramePr>
          <p:nvPr>
            <p:extLst>
              <p:ext uri="{D42A27DB-BD31-4B8C-83A1-F6EECF244321}">
                <p14:modId xmlns:p14="http://schemas.microsoft.com/office/powerpoint/2010/main" val="1827712933"/>
              </p:ext>
            </p:extLst>
          </p:nvPr>
        </p:nvGraphicFramePr>
        <p:xfrm>
          <a:off x="480203" y="1867618"/>
          <a:ext cx="5765322" cy="3618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03A89DA-5F79-400A-8F9D-7870009BB36E}"/>
              </a:ext>
            </a:extLst>
          </p:cNvPr>
          <p:cNvGraphicFramePr>
            <a:graphicFrameLocks/>
          </p:cNvGraphicFramePr>
          <p:nvPr>
            <p:extLst>
              <p:ext uri="{D42A27DB-BD31-4B8C-83A1-F6EECF244321}">
                <p14:modId xmlns:p14="http://schemas.microsoft.com/office/powerpoint/2010/main" val="3262229937"/>
              </p:ext>
            </p:extLst>
          </p:nvPr>
        </p:nvGraphicFramePr>
        <p:xfrm>
          <a:off x="6208143" y="1867618"/>
          <a:ext cx="5765321" cy="3618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752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0BBB-E974-483C-AE40-AAEFF82B00FE}"/>
              </a:ext>
            </a:extLst>
          </p:cNvPr>
          <p:cNvSpPr>
            <a:spLocks noGrp="1"/>
          </p:cNvSpPr>
          <p:nvPr>
            <p:ph type="title"/>
          </p:nvPr>
        </p:nvSpPr>
        <p:spPr>
          <a:xfrm>
            <a:off x="267855" y="219374"/>
            <a:ext cx="11566879" cy="824443"/>
          </a:xfrm>
        </p:spPr>
        <p:txBody>
          <a:bodyPr/>
          <a:lstStyle/>
          <a:p>
            <a:r>
              <a:rPr lang="en-US" sz="2800" dirty="0"/>
              <a:t>The Income Disparity Among Older Households Continues to Increase</a:t>
            </a:r>
          </a:p>
        </p:txBody>
      </p:sp>
      <p:sp>
        <p:nvSpPr>
          <p:cNvPr id="5" name="Text Placeholder 4">
            <a:extLst>
              <a:ext uri="{FF2B5EF4-FFF2-40B4-BE49-F238E27FC236}">
                <a16:creationId xmlns:a16="http://schemas.microsoft.com/office/drawing/2014/main" id="{7F9F6AAA-46DC-4BC8-9CD9-104B92C0CC89}"/>
              </a:ext>
            </a:extLst>
          </p:cNvPr>
          <p:cNvSpPr>
            <a:spLocks noGrp="1"/>
          </p:cNvSpPr>
          <p:nvPr>
            <p:ph type="body" sz="quarter" idx="11"/>
          </p:nvPr>
        </p:nvSpPr>
        <p:spPr>
          <a:xfrm>
            <a:off x="133927" y="6036361"/>
            <a:ext cx="11924145" cy="516185"/>
          </a:xfrm>
        </p:spPr>
        <p:txBody>
          <a:bodyPr/>
          <a:lstStyle/>
          <a:p>
            <a:endParaRPr lang="en-US" dirty="0"/>
          </a:p>
          <a:p>
            <a:pPr lvl="1"/>
            <a:r>
              <a:rPr lang="en-US" sz="1050" dirty="0">
                <a:solidFill>
                  <a:schemeClr val="tx1">
                    <a:lumMod val="75000"/>
                  </a:schemeClr>
                </a:solidFill>
              </a:rPr>
              <a:t>.</a:t>
            </a:r>
          </a:p>
          <a:p>
            <a:endParaRPr lang="en-US" dirty="0">
              <a:solidFill>
                <a:schemeClr val="tx1">
                  <a:lumMod val="75000"/>
                </a:schemeClr>
              </a:solidFill>
            </a:endParaRPr>
          </a:p>
          <a:p>
            <a:r>
              <a:rPr lang="en-US" dirty="0">
                <a:solidFill>
                  <a:schemeClr val="tx1">
                    <a:lumMod val="75000"/>
                  </a:schemeClr>
                </a:solidFill>
              </a:rPr>
              <a:t>Notes: Household incomes are adjusted to 2017 dollars using CPI-U for All Items. Age is for head of household. Group quarters households are excluded. Percentiles are for each age group </a:t>
            </a:r>
          </a:p>
          <a:p>
            <a:r>
              <a:rPr lang="en-US" dirty="0">
                <a:solidFill>
                  <a:schemeClr val="tx1">
                    <a:lumMod val="75000"/>
                  </a:schemeClr>
                </a:solidFill>
              </a:rPr>
              <a:t>Source: JCHS tabulations of US Census Bureau, Current Population Surveys via IPUMS CPS.</a:t>
            </a:r>
          </a:p>
        </p:txBody>
      </p:sp>
      <p:graphicFrame>
        <p:nvGraphicFramePr>
          <p:cNvPr id="8" name="Content Placeholder 7">
            <a:extLst>
              <a:ext uri="{FF2B5EF4-FFF2-40B4-BE49-F238E27FC236}">
                <a16:creationId xmlns:a16="http://schemas.microsoft.com/office/drawing/2014/main" id="{819D4D19-BF4B-4821-9857-F3BE317A5393}"/>
              </a:ext>
            </a:extLst>
          </p:cNvPr>
          <p:cNvGraphicFramePr>
            <a:graphicFrameLocks noGrp="1"/>
          </p:cNvGraphicFramePr>
          <p:nvPr>
            <p:ph idx="1"/>
            <p:extLst>
              <p:ext uri="{D42A27DB-BD31-4B8C-83A1-F6EECF244321}">
                <p14:modId xmlns:p14="http://schemas.microsoft.com/office/powerpoint/2010/main" val="243606840"/>
              </p:ext>
            </p:extLst>
          </p:nvPr>
        </p:nvGraphicFramePr>
        <p:xfrm>
          <a:off x="593047" y="1459906"/>
          <a:ext cx="5274353" cy="4246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D555000-5E33-4C1C-B4D9-10795F418020}"/>
              </a:ext>
            </a:extLst>
          </p:cNvPr>
          <p:cNvGraphicFramePr>
            <a:graphicFrameLocks/>
          </p:cNvGraphicFramePr>
          <p:nvPr>
            <p:extLst>
              <p:ext uri="{D42A27DB-BD31-4B8C-83A1-F6EECF244321}">
                <p14:modId xmlns:p14="http://schemas.microsoft.com/office/powerpoint/2010/main" val="1056763456"/>
              </p:ext>
            </p:extLst>
          </p:nvPr>
        </p:nvGraphicFramePr>
        <p:xfrm>
          <a:off x="6096000" y="1459907"/>
          <a:ext cx="5738734" cy="427674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670C3C6-0DDF-4E3A-B2BF-06D11F664775}"/>
              </a:ext>
            </a:extLst>
          </p:cNvPr>
          <p:cNvSpPr txBox="1"/>
          <p:nvPr/>
        </p:nvSpPr>
        <p:spPr>
          <a:xfrm>
            <a:off x="357266" y="1121352"/>
            <a:ext cx="9217891" cy="338554"/>
          </a:xfrm>
          <a:prstGeom prst="rect">
            <a:avLst/>
          </a:prstGeom>
          <a:noFill/>
        </p:spPr>
        <p:txBody>
          <a:bodyPr wrap="square" rtlCol="0">
            <a:spAutoFit/>
          </a:bodyPr>
          <a:lstStyle/>
          <a:p>
            <a:r>
              <a:rPr lang="en-US" sz="1600" dirty="0">
                <a:solidFill>
                  <a:schemeClr val="bg1">
                    <a:lumMod val="50000"/>
                  </a:schemeClr>
                </a:solidFill>
              </a:rPr>
              <a:t>Real Median Income (2017 Dollars)</a:t>
            </a:r>
          </a:p>
        </p:txBody>
      </p:sp>
      <p:sp>
        <p:nvSpPr>
          <p:cNvPr id="4" name="TextBox 3">
            <a:extLst>
              <a:ext uri="{FF2B5EF4-FFF2-40B4-BE49-F238E27FC236}">
                <a16:creationId xmlns:a16="http://schemas.microsoft.com/office/drawing/2014/main" id="{733D3CD5-8683-4D8C-A3A7-8E678F764481}"/>
              </a:ext>
            </a:extLst>
          </p:cNvPr>
          <p:cNvSpPr txBox="1"/>
          <p:nvPr/>
        </p:nvSpPr>
        <p:spPr>
          <a:xfrm>
            <a:off x="6961237" y="5398575"/>
            <a:ext cx="981359" cy="307777"/>
          </a:xfrm>
          <a:prstGeom prst="rect">
            <a:avLst/>
          </a:prstGeom>
          <a:noFill/>
        </p:spPr>
        <p:txBody>
          <a:bodyPr wrap="none" rtlCol="0">
            <a:spAutoFit/>
          </a:bodyPr>
          <a:lstStyle/>
          <a:p>
            <a:r>
              <a:rPr lang="en-US" sz="1400" dirty="0">
                <a:solidFill>
                  <a:schemeClr val="bg1">
                    <a:lumMod val="50000"/>
                  </a:schemeClr>
                </a:solidFill>
              </a:rPr>
              <a:t>Percentile</a:t>
            </a:r>
          </a:p>
        </p:txBody>
      </p:sp>
      <p:sp>
        <p:nvSpPr>
          <p:cNvPr id="11" name="TextBox 10">
            <a:extLst>
              <a:ext uri="{FF2B5EF4-FFF2-40B4-BE49-F238E27FC236}">
                <a16:creationId xmlns:a16="http://schemas.microsoft.com/office/drawing/2014/main" id="{403683E6-10BC-41C5-B8D5-CB477020EA3F}"/>
              </a:ext>
            </a:extLst>
          </p:cNvPr>
          <p:cNvSpPr txBox="1"/>
          <p:nvPr/>
        </p:nvSpPr>
        <p:spPr>
          <a:xfrm>
            <a:off x="1225502" y="5383561"/>
            <a:ext cx="981359" cy="307777"/>
          </a:xfrm>
          <a:prstGeom prst="rect">
            <a:avLst/>
          </a:prstGeom>
          <a:noFill/>
        </p:spPr>
        <p:txBody>
          <a:bodyPr wrap="none" rtlCol="0">
            <a:spAutoFit/>
          </a:bodyPr>
          <a:lstStyle/>
          <a:p>
            <a:r>
              <a:rPr lang="en-US" sz="1400" dirty="0">
                <a:solidFill>
                  <a:schemeClr val="bg1">
                    <a:lumMod val="50000"/>
                  </a:schemeClr>
                </a:solidFill>
              </a:rPr>
              <a:t>Percentile</a:t>
            </a:r>
          </a:p>
        </p:txBody>
      </p:sp>
      <p:sp>
        <p:nvSpPr>
          <p:cNvPr id="3" name="TextBox 2">
            <a:extLst>
              <a:ext uri="{FF2B5EF4-FFF2-40B4-BE49-F238E27FC236}">
                <a16:creationId xmlns:a16="http://schemas.microsoft.com/office/drawing/2014/main" id="{1498713F-DAE2-463D-BBCF-168DB5BDFA1B}"/>
              </a:ext>
            </a:extLst>
          </p:cNvPr>
          <p:cNvSpPr txBox="1"/>
          <p:nvPr/>
        </p:nvSpPr>
        <p:spPr>
          <a:xfrm>
            <a:off x="1885894" y="5806845"/>
            <a:ext cx="2819400" cy="307777"/>
          </a:xfrm>
          <a:prstGeom prst="rect">
            <a:avLst/>
          </a:prstGeom>
          <a:noFill/>
        </p:spPr>
        <p:txBody>
          <a:bodyPr wrap="square" rtlCol="0">
            <a:spAutoFit/>
          </a:bodyPr>
          <a:lstStyle/>
          <a:p>
            <a:r>
              <a:rPr lang="en-US" sz="1400" dirty="0"/>
              <a:t>Households Aged 50-64</a:t>
            </a:r>
          </a:p>
        </p:txBody>
      </p:sp>
      <p:sp>
        <p:nvSpPr>
          <p:cNvPr id="12" name="TextBox 11">
            <a:extLst>
              <a:ext uri="{FF2B5EF4-FFF2-40B4-BE49-F238E27FC236}">
                <a16:creationId xmlns:a16="http://schemas.microsoft.com/office/drawing/2014/main" id="{7B9B2B2F-B46A-4E28-89BD-60AA0C8707D3}"/>
              </a:ext>
            </a:extLst>
          </p:cNvPr>
          <p:cNvSpPr txBox="1"/>
          <p:nvPr/>
        </p:nvSpPr>
        <p:spPr>
          <a:xfrm>
            <a:off x="8062339" y="5805348"/>
            <a:ext cx="2819400" cy="307777"/>
          </a:xfrm>
          <a:prstGeom prst="rect">
            <a:avLst/>
          </a:prstGeom>
          <a:noFill/>
        </p:spPr>
        <p:txBody>
          <a:bodyPr wrap="square" rtlCol="0">
            <a:spAutoFit/>
          </a:bodyPr>
          <a:lstStyle/>
          <a:p>
            <a:r>
              <a:rPr lang="en-US" sz="1400" dirty="0"/>
              <a:t>Households Aged 65 and Over</a:t>
            </a:r>
          </a:p>
        </p:txBody>
      </p:sp>
    </p:spTree>
    <p:extLst>
      <p:ext uri="{BB962C8B-B14F-4D97-AF65-F5344CB8AC3E}">
        <p14:creationId xmlns:p14="http://schemas.microsoft.com/office/powerpoint/2010/main" val="325697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D77D9E-D919-4885-9279-F81317821B93}"/>
              </a:ext>
            </a:extLst>
          </p:cNvPr>
          <p:cNvSpPr>
            <a:spLocks noGrp="1"/>
          </p:cNvSpPr>
          <p:nvPr>
            <p:ph type="title"/>
          </p:nvPr>
        </p:nvSpPr>
        <p:spPr>
          <a:xfrm>
            <a:off x="267855" y="250933"/>
            <a:ext cx="11566879" cy="890253"/>
          </a:xfrm>
        </p:spPr>
        <p:txBody>
          <a:bodyPr/>
          <a:lstStyle/>
          <a:p>
            <a:r>
              <a:rPr lang="en-US" sz="2800" dirty="0"/>
              <a:t>The Black-White Homeownership Gaps Among Older Households Have Widened Since the Recession</a:t>
            </a:r>
          </a:p>
        </p:txBody>
      </p:sp>
      <p:sp>
        <p:nvSpPr>
          <p:cNvPr id="8" name="Text Placeholder 7">
            <a:extLst>
              <a:ext uri="{FF2B5EF4-FFF2-40B4-BE49-F238E27FC236}">
                <a16:creationId xmlns:a16="http://schemas.microsoft.com/office/drawing/2014/main" id="{F63E19F3-B946-4D1D-90AB-FB4E2BF2025C}"/>
              </a:ext>
            </a:extLst>
          </p:cNvPr>
          <p:cNvSpPr>
            <a:spLocks noGrp="1"/>
          </p:cNvSpPr>
          <p:nvPr>
            <p:ph type="body" sz="quarter" idx="10"/>
          </p:nvPr>
        </p:nvSpPr>
        <p:spPr>
          <a:xfrm>
            <a:off x="267855" y="6021651"/>
            <a:ext cx="10742349" cy="533511"/>
          </a:xfrm>
        </p:spPr>
        <p:txBody>
          <a:bodyPr/>
          <a:lstStyle/>
          <a:p>
            <a:r>
              <a:rPr lang="en-US" dirty="0"/>
              <a:t>Notes: Estimates are three-year trailing averages. Blacks, whites, and Asians/others are non-Hispanic. Hispanics may be of any race.</a:t>
            </a:r>
          </a:p>
          <a:p>
            <a:r>
              <a:rPr lang="en-US" dirty="0"/>
              <a:t>Source: JCHS tabulations of US Census Bureau, 2017 Current Population Survey via IPUMS-CPS.</a:t>
            </a:r>
          </a:p>
        </p:txBody>
      </p:sp>
      <p:graphicFrame>
        <p:nvGraphicFramePr>
          <p:cNvPr id="9" name="Content Placeholder 8">
            <a:extLst>
              <a:ext uri="{FF2B5EF4-FFF2-40B4-BE49-F238E27FC236}">
                <a16:creationId xmlns:a16="http://schemas.microsoft.com/office/drawing/2014/main" id="{78CDD1B6-747A-47C4-BDFE-0A00B8900EB3}"/>
              </a:ext>
            </a:extLst>
          </p:cNvPr>
          <p:cNvGraphicFramePr>
            <a:graphicFrameLocks noGrp="1"/>
          </p:cNvGraphicFramePr>
          <p:nvPr>
            <p:ph idx="1"/>
            <p:extLst>
              <p:ext uri="{D42A27DB-BD31-4B8C-83A1-F6EECF244321}">
                <p14:modId xmlns:p14="http://schemas.microsoft.com/office/powerpoint/2010/main" val="1149341977"/>
              </p:ext>
            </p:extLst>
          </p:nvPr>
        </p:nvGraphicFramePr>
        <p:xfrm>
          <a:off x="267854" y="1555201"/>
          <a:ext cx="5828145" cy="3992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1F04539-D15F-430E-B6CD-20871893AA96}"/>
              </a:ext>
            </a:extLst>
          </p:cNvPr>
          <p:cNvGraphicFramePr>
            <a:graphicFrameLocks/>
          </p:cNvGraphicFramePr>
          <p:nvPr>
            <p:extLst>
              <p:ext uri="{D42A27DB-BD31-4B8C-83A1-F6EECF244321}">
                <p14:modId xmlns:p14="http://schemas.microsoft.com/office/powerpoint/2010/main" val="3978083844"/>
              </p:ext>
            </p:extLst>
          </p:nvPr>
        </p:nvGraphicFramePr>
        <p:xfrm>
          <a:off x="5943600" y="1555201"/>
          <a:ext cx="5891134" cy="399233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E38FAC1-F5FD-4E05-B4A9-9672A9362CA2}"/>
              </a:ext>
            </a:extLst>
          </p:cNvPr>
          <p:cNvSpPr txBox="1"/>
          <p:nvPr/>
        </p:nvSpPr>
        <p:spPr>
          <a:xfrm>
            <a:off x="204865" y="1310464"/>
            <a:ext cx="4837471" cy="338554"/>
          </a:xfrm>
          <a:prstGeom prst="rect">
            <a:avLst/>
          </a:prstGeom>
          <a:noFill/>
        </p:spPr>
        <p:txBody>
          <a:bodyPr wrap="square" rtlCol="0">
            <a:spAutoFit/>
          </a:bodyPr>
          <a:lstStyle/>
          <a:p>
            <a:r>
              <a:rPr lang="en-US" sz="1600" dirty="0">
                <a:solidFill>
                  <a:schemeClr val="bg1">
                    <a:lumMod val="50000"/>
                  </a:schemeClr>
                </a:solidFill>
              </a:rPr>
              <a:t>Homeownership Rate (Percent)</a:t>
            </a:r>
          </a:p>
        </p:txBody>
      </p:sp>
      <p:sp>
        <p:nvSpPr>
          <p:cNvPr id="2" name="TextBox 1">
            <a:extLst>
              <a:ext uri="{FF2B5EF4-FFF2-40B4-BE49-F238E27FC236}">
                <a16:creationId xmlns:a16="http://schemas.microsoft.com/office/drawing/2014/main" id="{6911BEDB-4667-4B82-827A-28E4EAF9A597}"/>
              </a:ext>
            </a:extLst>
          </p:cNvPr>
          <p:cNvSpPr txBox="1"/>
          <p:nvPr/>
        </p:nvSpPr>
        <p:spPr>
          <a:xfrm>
            <a:off x="4590756" y="5820854"/>
            <a:ext cx="3136464" cy="307777"/>
          </a:xfrm>
          <a:prstGeom prst="rect">
            <a:avLst/>
          </a:prstGeom>
          <a:noFill/>
        </p:spPr>
        <p:txBody>
          <a:bodyPr wrap="square" rtlCol="0">
            <a:spAutoFit/>
          </a:bodyPr>
          <a:lstStyle/>
          <a:p>
            <a:r>
              <a:rPr lang="en-US" sz="1400" dirty="0"/>
              <a:t>Race/Ethnicity of Household Head</a:t>
            </a:r>
            <a:endParaRPr lang="en-US" dirty="0"/>
          </a:p>
        </p:txBody>
      </p:sp>
    </p:spTree>
    <p:extLst>
      <p:ext uri="{BB962C8B-B14F-4D97-AF65-F5344CB8AC3E}">
        <p14:creationId xmlns:p14="http://schemas.microsoft.com/office/powerpoint/2010/main" val="413556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3391-F18F-4BF2-913E-4EABC7C01508}"/>
              </a:ext>
            </a:extLst>
          </p:cNvPr>
          <p:cNvSpPr>
            <a:spLocks noGrp="1"/>
          </p:cNvSpPr>
          <p:nvPr>
            <p:ph type="title"/>
          </p:nvPr>
        </p:nvSpPr>
        <p:spPr>
          <a:xfrm>
            <a:off x="178863" y="310047"/>
            <a:ext cx="11479737" cy="779165"/>
          </a:xfrm>
        </p:spPr>
        <p:txBody>
          <a:bodyPr/>
          <a:lstStyle/>
          <a:p>
            <a:r>
              <a:rPr lang="en-US" sz="2800" dirty="0"/>
              <a:t>Older Homeowners Have Far Greater Wealth than Older Renters, Even When Their Incomes Are Similar</a:t>
            </a:r>
          </a:p>
        </p:txBody>
      </p:sp>
      <p:sp>
        <p:nvSpPr>
          <p:cNvPr id="6" name="Text Placeholder 5">
            <a:extLst>
              <a:ext uri="{FF2B5EF4-FFF2-40B4-BE49-F238E27FC236}">
                <a16:creationId xmlns:a16="http://schemas.microsoft.com/office/drawing/2014/main" id="{D9F18034-9C03-4142-97AB-52601DE7D4C0}"/>
              </a:ext>
            </a:extLst>
          </p:cNvPr>
          <p:cNvSpPr>
            <a:spLocks noGrp="1"/>
          </p:cNvSpPr>
          <p:nvPr>
            <p:ph type="body" sz="quarter" idx="11"/>
          </p:nvPr>
        </p:nvSpPr>
        <p:spPr>
          <a:xfrm>
            <a:off x="267855" y="5927834"/>
            <a:ext cx="11314545" cy="533511"/>
          </a:xfrm>
        </p:spPr>
        <p:txBody>
          <a:bodyPr/>
          <a:lstStyle/>
          <a:p>
            <a:r>
              <a:rPr lang="en-US" dirty="0">
                <a:solidFill>
                  <a:srgbClr val="0D0D0D"/>
                </a:solidFill>
              </a:rPr>
              <a:t>Note: Median home equity and non-housing wealth were calculated independently and therefore do not sum to net </a:t>
            </a:r>
            <a:r>
              <a:rPr lang="en-US" dirty="0">
                <a:solidFill>
                  <a:schemeClr val="tx1"/>
                </a:solidFill>
              </a:rPr>
              <a:t>wealth. Income quartiles are calculated for each age group.</a:t>
            </a:r>
          </a:p>
          <a:p>
            <a:r>
              <a:rPr lang="en-US" dirty="0">
                <a:solidFill>
                  <a:schemeClr val="tx1"/>
                </a:solidFill>
              </a:rPr>
              <a:t>Source: JCHS tabulations of Federal Reserve Board, 2016 Survey of Consumer Finances.</a:t>
            </a:r>
          </a:p>
        </p:txBody>
      </p:sp>
      <p:sp>
        <p:nvSpPr>
          <p:cNvPr id="10" name="TextBox 9">
            <a:extLst>
              <a:ext uri="{FF2B5EF4-FFF2-40B4-BE49-F238E27FC236}">
                <a16:creationId xmlns:a16="http://schemas.microsoft.com/office/drawing/2014/main" id="{163A98AB-DD06-452D-8E5A-0836DE2D5350}"/>
              </a:ext>
            </a:extLst>
          </p:cNvPr>
          <p:cNvSpPr txBox="1"/>
          <p:nvPr/>
        </p:nvSpPr>
        <p:spPr>
          <a:xfrm>
            <a:off x="1200476" y="1222153"/>
            <a:ext cx="4394200" cy="338554"/>
          </a:xfrm>
          <a:prstGeom prst="rect">
            <a:avLst/>
          </a:prstGeom>
          <a:noFill/>
        </p:spPr>
        <p:txBody>
          <a:bodyPr wrap="square" rtlCol="0">
            <a:spAutoFit/>
          </a:bodyPr>
          <a:lstStyle/>
          <a:p>
            <a:r>
              <a:rPr lang="en-US" sz="1600" dirty="0"/>
              <a:t>Median Value (Dollars)</a:t>
            </a:r>
          </a:p>
        </p:txBody>
      </p:sp>
      <p:graphicFrame>
        <p:nvGraphicFramePr>
          <p:cNvPr id="12" name="Table 11">
            <a:extLst>
              <a:ext uri="{FF2B5EF4-FFF2-40B4-BE49-F238E27FC236}">
                <a16:creationId xmlns:a16="http://schemas.microsoft.com/office/drawing/2014/main" id="{918BA10D-7EC0-4274-8026-7D63B30548E1}"/>
              </a:ext>
            </a:extLst>
          </p:cNvPr>
          <p:cNvGraphicFramePr>
            <a:graphicFrameLocks noGrp="1"/>
          </p:cNvGraphicFramePr>
          <p:nvPr>
            <p:extLst>
              <p:ext uri="{D42A27DB-BD31-4B8C-83A1-F6EECF244321}">
                <p14:modId xmlns:p14="http://schemas.microsoft.com/office/powerpoint/2010/main" val="300611106"/>
              </p:ext>
            </p:extLst>
          </p:nvPr>
        </p:nvGraphicFramePr>
        <p:xfrm>
          <a:off x="1273635" y="1764145"/>
          <a:ext cx="9644730" cy="3692194"/>
        </p:xfrm>
        <a:graphic>
          <a:graphicData uri="http://schemas.openxmlformats.org/drawingml/2006/table">
            <a:tbl>
              <a:tblPr/>
              <a:tblGrid>
                <a:gridCol w="1781620">
                  <a:extLst>
                    <a:ext uri="{9D8B030D-6E8A-4147-A177-3AD203B41FA5}">
                      <a16:colId xmlns:a16="http://schemas.microsoft.com/office/drawing/2014/main" val="234836675"/>
                    </a:ext>
                  </a:extLst>
                </a:gridCol>
                <a:gridCol w="1284822">
                  <a:extLst>
                    <a:ext uri="{9D8B030D-6E8A-4147-A177-3AD203B41FA5}">
                      <a16:colId xmlns:a16="http://schemas.microsoft.com/office/drawing/2014/main" val="2488436513"/>
                    </a:ext>
                  </a:extLst>
                </a:gridCol>
                <a:gridCol w="822286">
                  <a:extLst>
                    <a:ext uri="{9D8B030D-6E8A-4147-A177-3AD203B41FA5}">
                      <a16:colId xmlns:a16="http://schemas.microsoft.com/office/drawing/2014/main" val="724818675"/>
                    </a:ext>
                  </a:extLst>
                </a:gridCol>
                <a:gridCol w="822286">
                  <a:extLst>
                    <a:ext uri="{9D8B030D-6E8A-4147-A177-3AD203B41FA5}">
                      <a16:colId xmlns:a16="http://schemas.microsoft.com/office/drawing/2014/main" val="3865675939"/>
                    </a:ext>
                  </a:extLst>
                </a:gridCol>
                <a:gridCol w="822286">
                  <a:extLst>
                    <a:ext uri="{9D8B030D-6E8A-4147-A177-3AD203B41FA5}">
                      <a16:colId xmlns:a16="http://schemas.microsoft.com/office/drawing/2014/main" val="49369309"/>
                    </a:ext>
                  </a:extLst>
                </a:gridCol>
                <a:gridCol w="822286">
                  <a:extLst>
                    <a:ext uri="{9D8B030D-6E8A-4147-A177-3AD203B41FA5}">
                      <a16:colId xmlns:a16="http://schemas.microsoft.com/office/drawing/2014/main" val="1854315844"/>
                    </a:ext>
                  </a:extLst>
                </a:gridCol>
                <a:gridCol w="822286">
                  <a:extLst>
                    <a:ext uri="{9D8B030D-6E8A-4147-A177-3AD203B41FA5}">
                      <a16:colId xmlns:a16="http://schemas.microsoft.com/office/drawing/2014/main" val="4019389918"/>
                    </a:ext>
                  </a:extLst>
                </a:gridCol>
                <a:gridCol w="822286">
                  <a:extLst>
                    <a:ext uri="{9D8B030D-6E8A-4147-A177-3AD203B41FA5}">
                      <a16:colId xmlns:a16="http://schemas.microsoft.com/office/drawing/2014/main" val="2853975431"/>
                    </a:ext>
                  </a:extLst>
                </a:gridCol>
                <a:gridCol w="822286">
                  <a:extLst>
                    <a:ext uri="{9D8B030D-6E8A-4147-A177-3AD203B41FA5}">
                      <a16:colId xmlns:a16="http://schemas.microsoft.com/office/drawing/2014/main" val="1919876462"/>
                    </a:ext>
                  </a:extLst>
                </a:gridCol>
                <a:gridCol w="822286">
                  <a:extLst>
                    <a:ext uri="{9D8B030D-6E8A-4147-A177-3AD203B41FA5}">
                      <a16:colId xmlns:a16="http://schemas.microsoft.com/office/drawing/2014/main" val="306528414"/>
                    </a:ext>
                  </a:extLst>
                </a:gridCol>
              </a:tblGrid>
              <a:tr h="300409">
                <a:tc rowSpan="2">
                  <a:txBody>
                    <a:bodyPr/>
                    <a:lstStyle/>
                    <a:p>
                      <a:pPr algn="ctr" fontAlgn="ctr"/>
                      <a:r>
                        <a:rPr lang="en-US" sz="1400" b="1" i="0" u="none" strike="noStrike" dirty="0">
                          <a:solidFill>
                            <a:srgbClr val="000000"/>
                          </a:solidFill>
                          <a:effectLst/>
                          <a:latin typeface="Calibri" panose="020F0502020204030204" pitchFamily="34" charset="0"/>
                        </a:rPr>
                        <a:t>Income Quartiles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a:txBody>
                    <a:bodyPr/>
                    <a:lstStyle/>
                    <a:p>
                      <a:pPr algn="ctr" fontAlgn="ctr"/>
                      <a:r>
                        <a:rPr lang="en-US" sz="1400" b="1" i="0" u="none" strike="noStrike">
                          <a:solidFill>
                            <a:srgbClr val="000000"/>
                          </a:solidFill>
                          <a:effectLst/>
                          <a:latin typeface="Calibri" panose="020F0502020204030204" pitchFamily="34" charset="0"/>
                        </a:rPr>
                        <a:t>Tenure</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4">
                  <a:txBody>
                    <a:bodyPr/>
                    <a:lstStyle/>
                    <a:p>
                      <a:pPr algn="ctr" fontAlgn="ctr"/>
                      <a:r>
                        <a:rPr lang="en-US" sz="1400" b="1" i="0" u="none" strike="noStrike" dirty="0">
                          <a:solidFill>
                            <a:srgbClr val="000000"/>
                          </a:solidFill>
                          <a:effectLst/>
                          <a:latin typeface="Calibri" panose="020F0502020204030204" pitchFamily="34" charset="0"/>
                        </a:rPr>
                        <a:t>50-64</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b="1" i="0" u="none" strike="noStrike" dirty="0">
                          <a:solidFill>
                            <a:srgbClr val="000000"/>
                          </a:solidFill>
                          <a:effectLst/>
                          <a:latin typeface="Calibri" panose="020F0502020204030204" pitchFamily="34" charset="0"/>
                        </a:rPr>
                        <a:t>65 and Over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1268070"/>
                  </a:ext>
                </a:extLst>
              </a:tr>
              <a:tr h="925033">
                <a:tc v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vMerge="1">
                  <a:txBody>
                    <a:bodyPr/>
                    <a:lstStyle/>
                    <a:p>
                      <a:pPr algn="ctr" fontAlgn="ctr"/>
                      <a:endParaRPr lang="en-US" sz="1400" b="1"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400" b="1" i="0" u="none" strike="noStrike">
                          <a:solidFill>
                            <a:srgbClr val="000000"/>
                          </a:solidFill>
                          <a:effectLst/>
                          <a:latin typeface="Calibri" panose="020F0502020204030204" pitchFamily="34" charset="0"/>
                        </a:rPr>
                        <a:t>Median Income</a:t>
                      </a:r>
                    </a:p>
                  </a:txBody>
                  <a:tcPr marL="6350" marR="6350" marT="635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Home Equity</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Non-Housing Wealth</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Net wealth</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Median Income</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Home Equity</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Non-Housing Wealth</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panose="020F0502020204030204" pitchFamily="34" charset="0"/>
                        </a:rPr>
                        <a:t>Net wealth</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075148"/>
                  </a:ext>
                </a:extLst>
              </a:tr>
              <a:tr h="308344">
                <a:tc rowSpan="2">
                  <a:txBody>
                    <a:bodyPr/>
                    <a:lstStyle/>
                    <a:p>
                      <a:pPr algn="ctr" fontAlgn="ctr"/>
                      <a:r>
                        <a:rPr lang="en-US" sz="1400" b="1" i="0" u="none" strike="noStrike" dirty="0">
                          <a:solidFill>
                            <a:srgbClr val="000000"/>
                          </a:solidFill>
                          <a:effectLst/>
                          <a:latin typeface="Calibri" panose="020F0502020204030204" pitchFamily="34" charset="0"/>
                        </a:rPr>
                        <a:t>Lowest Income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Calibri" panose="020F0502020204030204" pitchFamily="34" charset="0"/>
                        </a:rPr>
                        <a:t>Homeowner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19,240</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59,000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10,700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80,700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17,215</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80,000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12,500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104,700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1530484013"/>
                  </a:ext>
                </a:extLst>
              </a:tr>
              <a:tr h="308344">
                <a:tc vMerge="1">
                  <a:txBody>
                    <a:bodyPr/>
                    <a:lstStyle/>
                    <a:p>
                      <a:endParaRPr lang="en-US"/>
                    </a:p>
                  </a:txBody>
                  <a:tcPr/>
                </a:tc>
                <a:tc>
                  <a:txBody>
                    <a:bodyPr/>
                    <a:lstStyle/>
                    <a:p>
                      <a:pPr algn="l" fontAlgn="ctr"/>
                      <a:r>
                        <a:rPr lang="en-US" sz="1400" b="1" i="0" u="none" strike="noStrike">
                          <a:solidFill>
                            <a:srgbClr val="000000"/>
                          </a:solidFill>
                          <a:effectLst/>
                          <a:latin typeface="Calibri" panose="020F0502020204030204" pitchFamily="34" charset="0"/>
                        </a:rPr>
                        <a:t>Renter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15,190</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1,900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1,900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15,190</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1,100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1,100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8570"/>
                  </a:ext>
                </a:extLst>
              </a:tr>
              <a:tr h="308344">
                <a:tc rowSpan="2">
                  <a:txBody>
                    <a:bodyPr/>
                    <a:lstStyle/>
                    <a:p>
                      <a:pPr algn="ctr" fontAlgn="ctr"/>
                      <a:r>
                        <a:rPr lang="en-US" sz="1400" b="1" i="0" u="none" strike="noStrike" dirty="0">
                          <a:solidFill>
                            <a:srgbClr val="000000"/>
                          </a:solidFill>
                          <a:effectLst/>
                          <a:latin typeface="Calibri" panose="020F0502020204030204" pitchFamily="34" charset="0"/>
                        </a:rPr>
                        <a:t>Lower Middle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Calibri" panose="020F0502020204030204" pitchFamily="34" charset="0"/>
                        </a:rPr>
                        <a:t>Homeowner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45,569</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75,000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57,000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152,400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33,417</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100,000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61,850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213,000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4112466177"/>
                  </a:ext>
                </a:extLst>
              </a:tr>
              <a:tr h="308344">
                <a:tc vMerge="1">
                  <a:txBody>
                    <a:bodyPr/>
                    <a:lstStyle/>
                    <a:p>
                      <a:endParaRPr lang="en-US"/>
                    </a:p>
                  </a:txBody>
                  <a:tcPr/>
                </a:tc>
                <a:tc>
                  <a:txBody>
                    <a:bodyPr/>
                    <a:lstStyle/>
                    <a:p>
                      <a:pPr algn="l" fontAlgn="ctr"/>
                      <a:r>
                        <a:rPr lang="en-US" sz="1400" b="1" i="0" u="none" strike="noStrike">
                          <a:solidFill>
                            <a:srgbClr val="000000"/>
                          </a:solidFill>
                          <a:effectLst/>
                          <a:latin typeface="Calibri" panose="020F0502020204030204" pitchFamily="34" charset="0"/>
                        </a:rPr>
                        <a:t>Renter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39,493</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11,100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11,100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34,430</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14,900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14,900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06883"/>
                  </a:ext>
                </a:extLst>
              </a:tr>
              <a:tr h="308344">
                <a:tc rowSpan="2">
                  <a:txBody>
                    <a:bodyPr/>
                    <a:lstStyle/>
                    <a:p>
                      <a:pPr algn="ctr" fontAlgn="ctr"/>
                      <a:r>
                        <a:rPr lang="en-US" sz="1400" b="1" i="0" u="none" strike="noStrike" dirty="0">
                          <a:solidFill>
                            <a:srgbClr val="000000"/>
                          </a:solidFill>
                          <a:effectLst/>
                          <a:latin typeface="Calibri" panose="020F0502020204030204" pitchFamily="34" charset="0"/>
                        </a:rPr>
                        <a:t>Upper Middle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a:solidFill>
                            <a:srgbClr val="000000"/>
                          </a:solidFill>
                          <a:effectLst/>
                          <a:latin typeface="Calibri" panose="020F0502020204030204" pitchFamily="34" charset="0"/>
                        </a:rPr>
                        <a:t>Homeowner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84,049</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109,000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143,200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277,710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60,758</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149,000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185,800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a:solidFill>
                            <a:srgbClr val="000000"/>
                          </a:solidFill>
                          <a:effectLst/>
                          <a:latin typeface="Calibri" panose="020F0502020204030204" pitchFamily="34" charset="0"/>
                        </a:rPr>
                        <a:t>374,300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3291094692"/>
                  </a:ext>
                </a:extLst>
              </a:tr>
              <a:tr h="308344">
                <a:tc vMerge="1">
                  <a:txBody>
                    <a:bodyPr/>
                    <a:lstStyle/>
                    <a:p>
                      <a:endParaRPr lang="en-US"/>
                    </a:p>
                  </a:txBody>
                  <a:tcPr/>
                </a:tc>
                <a:tc>
                  <a:txBody>
                    <a:bodyPr/>
                    <a:lstStyle/>
                    <a:p>
                      <a:pPr algn="l" fontAlgn="ctr"/>
                      <a:r>
                        <a:rPr lang="en-US" sz="1400" b="1" i="0" u="none" strike="noStrike">
                          <a:solidFill>
                            <a:srgbClr val="000000"/>
                          </a:solidFill>
                          <a:effectLst/>
                          <a:latin typeface="Calibri" panose="020F0502020204030204" pitchFamily="34" charset="0"/>
                        </a:rPr>
                        <a:t>Renter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77,973</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30,100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30,100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57,720</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69,000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69,000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383927"/>
                  </a:ext>
                </a:extLst>
              </a:tr>
              <a:tr h="308344">
                <a:tc rowSpan="2">
                  <a:txBody>
                    <a:bodyPr/>
                    <a:lstStyle/>
                    <a:p>
                      <a:pPr algn="ctr" fontAlgn="ctr"/>
                      <a:r>
                        <a:rPr lang="en-US" sz="1400" b="1" i="0" u="none" strike="noStrike" dirty="0">
                          <a:solidFill>
                            <a:srgbClr val="000000"/>
                          </a:solidFill>
                          <a:effectLst/>
                          <a:latin typeface="Calibri" panose="020F0502020204030204" pitchFamily="34" charset="0"/>
                        </a:rPr>
                        <a:t>Upper Income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a:solidFill>
                            <a:srgbClr val="000000"/>
                          </a:solidFill>
                          <a:effectLst/>
                          <a:latin typeface="Calibri" panose="020F0502020204030204" pitchFamily="34" charset="0"/>
                        </a:rPr>
                        <a:t>Homeowner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196,451</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275,000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933,400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1,246,400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137,719</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296,000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989,350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ctr"/>
                      <a:r>
                        <a:rPr lang="en-US" sz="1400" b="0" i="0" u="none" strike="noStrike" dirty="0">
                          <a:solidFill>
                            <a:srgbClr val="000000"/>
                          </a:solidFill>
                          <a:effectLst/>
                          <a:latin typeface="Calibri" panose="020F0502020204030204" pitchFamily="34" charset="0"/>
                        </a:rPr>
                        <a:t>1,294,500</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2723430575"/>
                  </a:ext>
                </a:extLst>
              </a:tr>
              <a:tr h="308344">
                <a:tc vMerge="1">
                  <a:txBody>
                    <a:bodyPr/>
                    <a:lstStyle/>
                    <a:p>
                      <a:endParaRPr lang="en-US"/>
                    </a:p>
                  </a:txBody>
                  <a:tcPr/>
                </a:tc>
                <a:tc>
                  <a:txBody>
                    <a:bodyPr/>
                    <a:lstStyle/>
                    <a:p>
                      <a:pPr algn="l" fontAlgn="ctr"/>
                      <a:r>
                        <a:rPr lang="en-US" sz="1400" b="1" i="0" u="none" strike="noStrike">
                          <a:solidFill>
                            <a:srgbClr val="000000"/>
                          </a:solidFill>
                          <a:effectLst/>
                          <a:latin typeface="Calibri" panose="020F0502020204030204" pitchFamily="34" charset="0"/>
                        </a:rPr>
                        <a:t>Renter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174,173</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337,350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337,350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110,377</a:t>
                      </a:r>
                    </a:p>
                  </a:txBody>
                  <a:tcPr marL="6350" marR="63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Calibri" panose="020F0502020204030204" pitchFamily="34" charset="0"/>
                        </a:rPr>
                        <a:t>334,150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panose="020F0502020204030204" pitchFamily="34" charset="0"/>
                        </a:rPr>
                        <a:t>334,150</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411583"/>
                  </a:ext>
                </a:extLst>
              </a:tr>
            </a:tbl>
          </a:graphicData>
        </a:graphic>
      </p:graphicFrame>
    </p:spTree>
    <p:extLst>
      <p:ext uri="{BB962C8B-B14F-4D97-AF65-F5344CB8AC3E}">
        <p14:creationId xmlns:p14="http://schemas.microsoft.com/office/powerpoint/2010/main" val="176824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2DF4-D11C-40D8-B832-B24B0673AF89}"/>
              </a:ext>
            </a:extLst>
          </p:cNvPr>
          <p:cNvSpPr>
            <a:spLocks noGrp="1"/>
          </p:cNvSpPr>
          <p:nvPr>
            <p:ph type="title"/>
          </p:nvPr>
        </p:nvSpPr>
        <p:spPr>
          <a:xfrm>
            <a:off x="267855" y="573796"/>
            <a:ext cx="11566879" cy="684186"/>
          </a:xfrm>
        </p:spPr>
        <p:txBody>
          <a:bodyPr/>
          <a:lstStyle/>
          <a:p>
            <a:r>
              <a:rPr lang="en-US" dirty="0"/>
              <a:t>The Number of Retirement-Age Households Facing Cost Burdens Has Reached an All-Time High</a:t>
            </a:r>
          </a:p>
        </p:txBody>
      </p:sp>
      <p:sp>
        <p:nvSpPr>
          <p:cNvPr id="5" name="Text Placeholder 4">
            <a:extLst>
              <a:ext uri="{FF2B5EF4-FFF2-40B4-BE49-F238E27FC236}">
                <a16:creationId xmlns:a16="http://schemas.microsoft.com/office/drawing/2014/main" id="{B673E776-1D55-4260-813D-5A06E9174D32}"/>
              </a:ext>
            </a:extLst>
          </p:cNvPr>
          <p:cNvSpPr>
            <a:spLocks noGrp="1"/>
          </p:cNvSpPr>
          <p:nvPr>
            <p:ph type="body" sz="quarter" idx="11"/>
          </p:nvPr>
        </p:nvSpPr>
        <p:spPr/>
        <p:txBody>
          <a:bodyPr/>
          <a:lstStyle/>
          <a:p>
            <a:r>
              <a:rPr lang="en-US" dirty="0"/>
              <a:t>Note: Cost-burdened households pay more than 30 percent of income for housing. Households with zero or negative income are assumed to have burdens, while households paying no cash rent are assumed to be without burdens.</a:t>
            </a:r>
          </a:p>
          <a:p>
            <a:r>
              <a:rPr lang="en-US" dirty="0"/>
              <a:t>Source: JCHS tabulations of US Census Bureau, American Community Survey 1-Year Estimates.</a:t>
            </a:r>
          </a:p>
        </p:txBody>
      </p:sp>
      <p:graphicFrame>
        <p:nvGraphicFramePr>
          <p:cNvPr id="6" name="Content Placeholder 5">
            <a:extLst>
              <a:ext uri="{FF2B5EF4-FFF2-40B4-BE49-F238E27FC236}">
                <a16:creationId xmlns:a16="http://schemas.microsoft.com/office/drawing/2014/main" id="{7406B957-558D-44DA-876D-D929EF45ED2F}"/>
              </a:ext>
            </a:extLst>
          </p:cNvPr>
          <p:cNvGraphicFramePr>
            <a:graphicFrameLocks noGrp="1"/>
          </p:cNvGraphicFramePr>
          <p:nvPr>
            <p:ph idx="1"/>
            <p:extLst>
              <p:ext uri="{D42A27DB-BD31-4B8C-83A1-F6EECF244321}">
                <p14:modId xmlns:p14="http://schemas.microsoft.com/office/powerpoint/2010/main" val="449120969"/>
              </p:ext>
            </p:extLst>
          </p:nvPr>
        </p:nvGraphicFramePr>
        <p:xfrm>
          <a:off x="268288" y="1511300"/>
          <a:ext cx="11566525" cy="4265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725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BF7D7F-3557-44EA-9038-7BC13B8DAB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05" t="6061" r="5750" b="15727"/>
          <a:stretch/>
        </p:blipFill>
        <p:spPr>
          <a:xfrm>
            <a:off x="937847" y="1090247"/>
            <a:ext cx="7362470" cy="4903443"/>
          </a:xfrm>
          <a:prstGeom prst="rect">
            <a:avLst/>
          </a:prstGeom>
        </p:spPr>
      </p:pic>
      <p:sp>
        <p:nvSpPr>
          <p:cNvPr id="2" name="Title 1">
            <a:extLst>
              <a:ext uri="{FF2B5EF4-FFF2-40B4-BE49-F238E27FC236}">
                <a16:creationId xmlns:a16="http://schemas.microsoft.com/office/drawing/2014/main" id="{C79A3E6F-CDB6-449B-AF3B-574504116540}"/>
              </a:ext>
            </a:extLst>
          </p:cNvPr>
          <p:cNvSpPr>
            <a:spLocks noGrp="1"/>
          </p:cNvSpPr>
          <p:nvPr>
            <p:ph type="title"/>
          </p:nvPr>
        </p:nvSpPr>
        <p:spPr>
          <a:xfrm>
            <a:off x="140677" y="125546"/>
            <a:ext cx="11990428" cy="1010638"/>
          </a:xfrm>
        </p:spPr>
        <p:txBody>
          <a:bodyPr/>
          <a:lstStyle/>
          <a:p>
            <a:r>
              <a:rPr lang="en-US" sz="2800" dirty="0"/>
              <a:t>In Many Metros More than One Third of Older Households Face Cost Burdens</a:t>
            </a:r>
          </a:p>
        </p:txBody>
      </p:sp>
      <p:sp>
        <p:nvSpPr>
          <p:cNvPr id="3" name="Text Placeholder 2">
            <a:extLst>
              <a:ext uri="{FF2B5EF4-FFF2-40B4-BE49-F238E27FC236}">
                <a16:creationId xmlns:a16="http://schemas.microsoft.com/office/drawing/2014/main" id="{56081A27-5F27-49B9-A75D-D9C7AB12DB79}"/>
              </a:ext>
            </a:extLst>
          </p:cNvPr>
          <p:cNvSpPr>
            <a:spLocks noGrp="1"/>
          </p:cNvSpPr>
          <p:nvPr>
            <p:ph type="body" sz="quarter" idx="10"/>
          </p:nvPr>
        </p:nvSpPr>
        <p:spPr>
          <a:xfrm>
            <a:off x="267855" y="5998172"/>
            <a:ext cx="10742349" cy="533511"/>
          </a:xfrm>
        </p:spPr>
        <p:txBody>
          <a:bodyPr/>
          <a:lstStyle/>
          <a:p>
            <a:r>
              <a:rPr lang="en-US" dirty="0"/>
              <a:t>Notes: Data are for households headed by a person age 65 and over. Cost-burdened households pay more than 30 percent of income for housing. Households with zero or negative income are assumed to have cost burdens, while households paying no cash rent are assumed to be without burdens.</a:t>
            </a:r>
          </a:p>
          <a:p>
            <a:r>
              <a:rPr lang="en-US" dirty="0"/>
              <a:t>Source: JCHS tabulations of US Census Bureau, 2017 American Community Survey 1-Year Estimates and Missouri Census Data Center data.</a:t>
            </a:r>
          </a:p>
        </p:txBody>
      </p:sp>
      <p:grpSp>
        <p:nvGrpSpPr>
          <p:cNvPr id="9" name="Group 4">
            <a:extLst>
              <a:ext uri="{FF2B5EF4-FFF2-40B4-BE49-F238E27FC236}">
                <a16:creationId xmlns:a16="http://schemas.microsoft.com/office/drawing/2014/main" id="{D7A070E9-2D16-4F31-B560-DB821D0A75D2}"/>
              </a:ext>
            </a:extLst>
          </p:cNvPr>
          <p:cNvGrpSpPr>
            <a:grpSpLocks noChangeAspect="1"/>
          </p:cNvGrpSpPr>
          <p:nvPr/>
        </p:nvGrpSpPr>
        <p:grpSpPr bwMode="auto">
          <a:xfrm>
            <a:off x="8728086" y="4175125"/>
            <a:ext cx="2255840" cy="1492250"/>
            <a:chOff x="5498" y="2630"/>
            <a:chExt cx="1421" cy="940"/>
          </a:xfrm>
        </p:grpSpPr>
        <p:sp>
          <p:nvSpPr>
            <p:cNvPr id="10" name="AutoShape 3">
              <a:extLst>
                <a:ext uri="{FF2B5EF4-FFF2-40B4-BE49-F238E27FC236}">
                  <a16:creationId xmlns:a16="http://schemas.microsoft.com/office/drawing/2014/main" id="{44EA474E-6EC6-4F68-8D4E-2C878E142D5C}"/>
                </a:ext>
              </a:extLst>
            </p:cNvPr>
            <p:cNvSpPr>
              <a:spLocks noChangeAspect="1" noChangeArrowheads="1" noTextEdit="1"/>
            </p:cNvSpPr>
            <p:nvPr/>
          </p:nvSpPr>
          <p:spPr bwMode="auto">
            <a:xfrm>
              <a:off x="5498" y="2634"/>
              <a:ext cx="1088"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id="{A745AFA3-2183-49E4-9F66-96B5D311F1DA}"/>
                </a:ext>
              </a:extLst>
            </p:cNvPr>
            <p:cNvSpPr>
              <a:spLocks noChangeArrowheads="1"/>
            </p:cNvSpPr>
            <p:nvPr/>
          </p:nvSpPr>
          <p:spPr bwMode="auto">
            <a:xfrm>
              <a:off x="5498" y="2630"/>
              <a:ext cx="14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rPr>
                <a:t>Share of Older Adult Households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73B4F01E-89E2-439B-A285-80F113E1FA09}"/>
                </a:ext>
              </a:extLst>
            </p:cNvPr>
            <p:cNvSpPr>
              <a:spLocks noChangeArrowheads="1"/>
            </p:cNvSpPr>
            <p:nvPr/>
          </p:nvSpPr>
          <p:spPr bwMode="auto">
            <a:xfrm>
              <a:off x="5498" y="2732"/>
              <a:ext cx="12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rPr>
                <a:t>With Cost Burdens (Percent)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EF91B7E2-22DD-44BB-B9DE-75C2A7C2E359}"/>
                </a:ext>
              </a:extLst>
            </p:cNvPr>
            <p:cNvSpPr>
              <a:spLocks noChangeArrowheads="1"/>
            </p:cNvSpPr>
            <p:nvPr/>
          </p:nvSpPr>
          <p:spPr bwMode="auto">
            <a:xfrm>
              <a:off x="5498" y="2908"/>
              <a:ext cx="259" cy="130"/>
            </a:xfrm>
            <a:prstGeom prst="rect">
              <a:avLst/>
            </a:prstGeom>
            <a:solidFill>
              <a:srgbClr val="8CB7C7"/>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85C7E0F8-06E6-462D-A01A-87FA29EA77B4}"/>
                </a:ext>
              </a:extLst>
            </p:cNvPr>
            <p:cNvSpPr>
              <a:spLocks noChangeArrowheads="1"/>
            </p:cNvSpPr>
            <p:nvPr/>
          </p:nvSpPr>
          <p:spPr bwMode="auto">
            <a:xfrm>
              <a:off x="5803" y="2931"/>
              <a:ext cx="36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Under 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id="{4428CFAC-266F-41AA-95B7-5B1AB0C8DF4D}"/>
                </a:ext>
              </a:extLst>
            </p:cNvPr>
            <p:cNvSpPr>
              <a:spLocks noChangeArrowheads="1"/>
            </p:cNvSpPr>
            <p:nvPr/>
          </p:nvSpPr>
          <p:spPr bwMode="auto">
            <a:xfrm>
              <a:off x="5498" y="3086"/>
              <a:ext cx="259" cy="129"/>
            </a:xfrm>
            <a:prstGeom prst="rect">
              <a:avLst/>
            </a:prstGeom>
            <a:solidFill>
              <a:srgbClr val="FFEBAF"/>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0">
              <a:extLst>
                <a:ext uri="{FF2B5EF4-FFF2-40B4-BE49-F238E27FC236}">
                  <a16:creationId xmlns:a16="http://schemas.microsoft.com/office/drawing/2014/main" id="{A7D0C974-B9B9-447D-8C20-E0DD829E44AF}"/>
                </a:ext>
              </a:extLst>
            </p:cNvPr>
            <p:cNvSpPr>
              <a:spLocks noChangeArrowheads="1"/>
            </p:cNvSpPr>
            <p:nvPr/>
          </p:nvSpPr>
          <p:spPr bwMode="auto">
            <a:xfrm>
              <a:off x="5803" y="3109"/>
              <a:ext cx="2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20–29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8951A98C-3F03-48F6-969C-13D024B6F4EF}"/>
                </a:ext>
              </a:extLst>
            </p:cNvPr>
            <p:cNvSpPr>
              <a:spLocks noChangeArrowheads="1"/>
            </p:cNvSpPr>
            <p:nvPr/>
          </p:nvSpPr>
          <p:spPr bwMode="auto">
            <a:xfrm>
              <a:off x="5498" y="3262"/>
              <a:ext cx="259" cy="129"/>
            </a:xfrm>
            <a:prstGeom prst="rect">
              <a:avLst/>
            </a:prstGeom>
            <a:solidFill>
              <a:srgbClr val="E0BA1B"/>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a:extLst>
                <a:ext uri="{FF2B5EF4-FFF2-40B4-BE49-F238E27FC236}">
                  <a16:creationId xmlns:a16="http://schemas.microsoft.com/office/drawing/2014/main" id="{14901485-7C4E-43E7-8E52-D78A505580D9}"/>
                </a:ext>
              </a:extLst>
            </p:cNvPr>
            <p:cNvSpPr>
              <a:spLocks noChangeArrowheads="1"/>
            </p:cNvSpPr>
            <p:nvPr/>
          </p:nvSpPr>
          <p:spPr bwMode="auto">
            <a:xfrm>
              <a:off x="5803" y="3285"/>
              <a:ext cx="2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30–39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E5767745-C909-4659-A673-3EB7D9C89532}"/>
                </a:ext>
              </a:extLst>
            </p:cNvPr>
            <p:cNvSpPr>
              <a:spLocks noChangeArrowheads="1"/>
            </p:cNvSpPr>
            <p:nvPr/>
          </p:nvSpPr>
          <p:spPr bwMode="auto">
            <a:xfrm>
              <a:off x="5498" y="3438"/>
              <a:ext cx="259" cy="129"/>
            </a:xfrm>
            <a:prstGeom prst="rect">
              <a:avLst/>
            </a:prstGeom>
            <a:solidFill>
              <a:srgbClr val="CB4F00"/>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4">
              <a:extLst>
                <a:ext uri="{FF2B5EF4-FFF2-40B4-BE49-F238E27FC236}">
                  <a16:creationId xmlns:a16="http://schemas.microsoft.com/office/drawing/2014/main" id="{CAFD47A5-DCCB-46B5-B7BF-FEB14BCECCD7}"/>
                </a:ext>
              </a:extLst>
            </p:cNvPr>
            <p:cNvSpPr>
              <a:spLocks noChangeArrowheads="1"/>
            </p:cNvSpPr>
            <p:nvPr/>
          </p:nvSpPr>
          <p:spPr bwMode="auto">
            <a:xfrm>
              <a:off x="5803" y="3461"/>
              <a:ext cx="4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40 and Over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92031548"/>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55231</TotalTime>
  <Words>736</Words>
  <Application>Microsoft Office PowerPoint</Application>
  <PresentationFormat>Widescreen</PresentationFormat>
  <Paragraphs>141</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JCHS 2019</vt:lpstr>
      <vt:lpstr>Housing America’s Older Adults 2019</vt:lpstr>
      <vt:lpstr>Over the Next 20 Years, Households in Their 80s Will Be the Fastest Growing Age Group</vt:lpstr>
      <vt:lpstr>By 2038, The Number of Older Adults Living Alone Is Projected to Reach 10.1 Million </vt:lpstr>
      <vt:lpstr>Households of Retirement Age Increasingly Live in Low-Density Locations</vt:lpstr>
      <vt:lpstr>The Income Disparity Among Older Households Continues to Increase</vt:lpstr>
      <vt:lpstr>The Black-White Homeownership Gaps Among Older Households Have Widened Since the Recession</vt:lpstr>
      <vt:lpstr>Older Homeowners Have Far Greater Wealth than Older Renters, Even When Their Incomes Are Similar</vt:lpstr>
      <vt:lpstr>The Number of Retirement-Age Households Facing Cost Burdens Has Reached an All-Time High</vt:lpstr>
      <vt:lpstr>In Many Metros More than One Third of Older Households Face Cost Burdens</vt:lpstr>
      <vt:lpstr>The Numbers of Older Households with Very Low Incomes Are Expected to Climb Sharply as the US Population 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DiPietro</dc:creator>
  <cp:lastModifiedBy>Donahue, Kerry</cp:lastModifiedBy>
  <cp:revision>501</cp:revision>
  <dcterms:created xsi:type="dcterms:W3CDTF">2018-05-11T14:43:06Z</dcterms:created>
  <dcterms:modified xsi:type="dcterms:W3CDTF">2019-10-08T20:53:11Z</dcterms:modified>
</cp:coreProperties>
</file>